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331" r:id="rId3"/>
    <p:sldId id="1373" r:id="rId4"/>
    <p:sldId id="1402" r:id="rId5"/>
    <p:sldId id="1414" r:id="rId6"/>
    <p:sldId id="1427" r:id="rId7"/>
    <p:sldId id="1426" r:id="rId8"/>
    <p:sldId id="1370" r:id="rId9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" initials="U" lastIdx="1" clrIdx="0"/>
  <p:cmAuthor id="329275259" name="宝儿" initials="宝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EB0DE"/>
    <a:srgbClr val="060686"/>
    <a:srgbClr val="D3F1F5"/>
    <a:srgbClr val="44E8FE"/>
    <a:srgbClr val="C1C5F5"/>
    <a:srgbClr val="242FD5"/>
    <a:srgbClr val="011327"/>
    <a:srgbClr val="B2E7EE"/>
    <a:srgbClr val="242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 autoAdjust="0"/>
    <p:restoredTop sz="88413" autoAdjust="0"/>
  </p:normalViewPr>
  <p:slideViewPr>
    <p:cSldViewPr snapToGrid="0" showGuides="1">
      <p:cViewPr>
        <p:scale>
          <a:sx n="50" d="100"/>
          <a:sy n="50" d="100"/>
        </p:scale>
        <p:origin x="1302" y="1026"/>
      </p:cViewPr>
      <p:guideLst>
        <p:guide orient="horz" pos="2160"/>
        <p:guide pos="3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825" y="-21126"/>
            <a:ext cx="12228678" cy="6879126"/>
            <a:chOff x="-3825" y="-21126"/>
            <a:chExt cx="12228678" cy="68791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9" b="7939"/>
            <a:stretch>
              <a:fillRect/>
            </a:stretch>
          </p:blipFill>
          <p:spPr>
            <a:xfrm>
              <a:off x="-3825" y="0"/>
              <a:ext cx="12228678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-3824" y="-21126"/>
              <a:ext cx="12228677" cy="139272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2060"/>
                </a:gs>
                <a:gs pos="100000">
                  <a:srgbClr val="06068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8900" y="573088"/>
              <a:ext cx="12029095" cy="618736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alpha val="92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33" y="-21126"/>
            <a:ext cx="595057" cy="8097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8ECB7-97F5-4ABB-BD54-46A4800B4D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E42E-C7D7-4584-9A43-F205A35D97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323A1"/>
              </a:gs>
              <a:gs pos="100000">
                <a:srgbClr val="0323A1">
                  <a:alpha val="3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3737" r="28129" b="13677"/>
          <a:stretch>
            <a:fillRect/>
          </a:stretch>
        </p:blipFill>
        <p:spPr>
          <a:xfrm>
            <a:off x="6096001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2281084 w 6096001"/>
              <a:gd name="connsiteY3" fmla="*/ 6858000 h 6858000"/>
              <a:gd name="connsiteX4" fmla="*/ 0 w 6096001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2281084" y="6858000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4" name="矩形: 单圆角 3"/>
          <p:cNvSpPr/>
          <p:nvPr/>
        </p:nvSpPr>
        <p:spPr>
          <a:xfrm>
            <a:off x="0" y="1238885"/>
            <a:ext cx="6423025" cy="2432685"/>
          </a:xfrm>
          <a:prstGeom prst="round1Rect">
            <a:avLst>
              <a:gd name="adj" fmla="val 342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855" y="4085590"/>
            <a:ext cx="6485891" cy="1929130"/>
            <a:chOff x="2795075" y="4562464"/>
            <a:chExt cx="4068989" cy="16668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075" y="4562464"/>
              <a:ext cx="4068989" cy="16668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187871" y="4999758"/>
              <a:ext cx="3314070" cy="7171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5.2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汽车轮毂视觉检测分拣作业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任务要求、任务分析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7772" y="374550"/>
            <a:ext cx="3601702" cy="6483449"/>
            <a:chOff x="4553629" y="810694"/>
            <a:chExt cx="3263013" cy="6047306"/>
          </a:xfrm>
        </p:grpSpPr>
        <p:sp>
          <p:nvSpPr>
            <p:cNvPr id="6" name="等腰三角形 5"/>
            <p:cNvSpPr/>
            <p:nvPr/>
          </p:nvSpPr>
          <p:spPr>
            <a:xfrm>
              <a:off x="4553629" y="810695"/>
              <a:ext cx="1363503" cy="806346"/>
            </a:xfrm>
            <a:prstGeom prst="triangle">
              <a:avLst>
                <a:gd name="adj" fmla="val 20585"/>
              </a:avLst>
            </a:prstGeom>
            <a:solidFill>
              <a:srgbClr val="032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4841777" y="810694"/>
              <a:ext cx="2974865" cy="6047306"/>
            </a:xfrm>
            <a:prstGeom prst="parallelogram">
              <a:avLst>
                <a:gd name="adj" fmla="val 66248"/>
              </a:avLst>
            </a:prstGeom>
            <a:gradFill flip="none" rotWithShape="1">
              <a:gsLst>
                <a:gs pos="0">
                  <a:srgbClr val="00DEFF"/>
                </a:gs>
                <a:gs pos="100000">
                  <a:srgbClr val="0323A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7990" y="2009140"/>
            <a:ext cx="5457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00DE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工业机器人应用技术</a:t>
            </a:r>
            <a:endParaRPr kumimoji="0" lang="zh-C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63500" dir="2700000" algn="tl" rotWithShape="0">
                  <a:srgbClr val="00DEFF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任务要求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320" y="670560"/>
            <a:ext cx="11600815" cy="551116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机器视觉与人类的视觉环境相似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包括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光源、镜头、相机等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机器视觉是利用光电成像系统采集被控目标的图像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经计算机或专用的图像处理模块进行数字处理。根据图像的像素分布、亮度和颜色等信息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进行尺寸、形状、颜色等的识别。如此就把计算机的快速性、可重复性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与人眼视觉的高度智能化和抽象能力相结合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大大提高了生产的柔性和自动化程度。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工业机器人视觉分拣技术的应用，使得上下游企业之间的联系更加紧密。在制造业中，零部件供应商可以根据视觉分拣技术的要求，提供更符合规格和质量标准的产品，从而优化整个产业链的布局。促进相关产业的协同创新，如机器视觉设备制造商、工业机器人制造商、软件开发商等，共同推动技术的发展和应用，提升整个产业的竞争力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本任务在设备中并入分拣单元并完成电路、气路以及通信线缆的连接的基础上，将仓储内的轮毂，依次放入视觉检测站进行检测，并通过分拣单元将不同标签颜色的轮毂放至不同的道口。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任务要求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2455" y="764540"/>
            <a:ext cx="11256010" cy="253047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具体要求：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在仓储单元中随机放入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个轮毂零件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具体分类见图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5-2-1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所示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按照轮毂所存放的仓位编号由小到大依次取出轮毂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视觉检测其正面二维码和视觉检测区域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后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记录标签颜色检测信息备用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然后放到分拣单元传送带上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分拣单元将二维码标签轮毂零件分拣到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号道口，并由推杆推出，红色标签轮毂零件分拣到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号道口，并由推杆推出，绿色标签轮毂零件分拣到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号道口，并由推杆推出。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115" y="4000500"/>
            <a:ext cx="4335780" cy="1143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970" y="3429000"/>
            <a:ext cx="4732942" cy="30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010" y="1435100"/>
            <a:ext cx="11514455" cy="499237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）接收指令后进行对应料仓托盘伸缩动作，并发出伸出或缩回到位信号。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）发出仓储料仓状态指示。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）接收指令后，控制分拣单元变频器运动。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）接收指令后，分拣单元对应道口气缸伸缩动作。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388620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1.PLC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控制系统任务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010" y="1435100"/>
            <a:ext cx="11514455" cy="4992370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判断轮毂二维码和标签颜色。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388620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2.CCD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视觉系统任务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任务分析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388620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机器人控制系统任务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490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3435" y="1531620"/>
            <a:ext cx="8144246" cy="511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6" name="WordArt 14"/>
          <p:cNvSpPr>
            <a:spLocks noChangeArrowheads="1" noChangeShapeType="1" noTextEdit="1"/>
          </p:cNvSpPr>
          <p:nvPr/>
        </p:nvSpPr>
        <p:spPr bwMode="gray">
          <a:xfrm>
            <a:off x="1901825" y="3507423"/>
            <a:ext cx="80010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匠心筑梦</a:t>
            </a:r>
            <a:r>
              <a:rPr lang="en-US" altLang="zh-CN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智造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未来</a:t>
            </a:r>
            <a:endParaRPr lang="zh-CN" altLang="en-US" sz="5400" b="1" kern="10" dirty="0">
              <a:ln w="28575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062413" y="2085975"/>
            <a:ext cx="3384550" cy="838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6600"/>
              </a:gs>
              <a:gs pos="50000">
                <a:srgbClr val="FFCC99"/>
              </a:gs>
              <a:gs pos="100000">
                <a:srgbClr val="CC6600"/>
              </a:gs>
            </a:gsLst>
            <a:lin ang="0" scaled="1"/>
          </a:gradFill>
          <a:ln w="38100">
            <a:solidFill>
              <a:srgbClr val="FFFF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Lucida Console" panose="020B0609040504020204" pitchFamily="49" charset="0"/>
            </a:endParaRPr>
          </a:p>
        </p:txBody>
      </p:sp>
      <p:sp>
        <p:nvSpPr>
          <p:cNvPr id="59408" name="Rectangle 16"/>
          <p:cNvSpPr>
            <a:spLocks noRot="1" noChangeArrowheads="1"/>
          </p:cNvSpPr>
          <p:nvPr/>
        </p:nvSpPr>
        <p:spPr bwMode="auto">
          <a:xfrm>
            <a:off x="4278313" y="2276475"/>
            <a:ext cx="287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2"/>
                </a:solidFill>
                <a:latin typeface="BankGothic Md BT" panose="020B0807020203060204" pitchFamily="34" charset="0"/>
                <a:ea typeface="黑体" panose="02010609060101010101" pitchFamily="49" charset="-122"/>
              </a:rPr>
              <a:t>本任务结束</a:t>
            </a:r>
            <a:endParaRPr lang="zh-CN" altLang="en-US" sz="2800" b="1">
              <a:solidFill>
                <a:schemeClr val="tx2"/>
              </a:solidFill>
              <a:latin typeface="BankGothic Md BT" panose="020B080702020306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bldLvl="0" animBg="1"/>
      <p:bldP spid="59408" grpId="0" build="p"/>
    </p:bldLst>
  </p:timing>
</p:sld>
</file>

<file path=ppt/tags/tag1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COMMONDATA" val="eyJoZGlkIjoiZjYxNTA4YjgzNTVkYWRlMDY0MmFiNTQ4Y2YyZTg5YTMifQ=="/>
  <p:tag name="commondata" val="eyJoZGlkIjoiZWM5NzRlMGNlNzJiZGIwNTMzOTVkMjM0MzczZmRiMD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790</Words>
  <Application>WPS 演示</Application>
  <PresentationFormat>宽屏</PresentationFormat>
  <Paragraphs>43</Paragraphs>
  <Slides>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等线</vt:lpstr>
      <vt:lpstr>微软雅黑</vt:lpstr>
      <vt:lpstr>Times New Roman</vt:lpstr>
      <vt:lpstr>Verdana</vt:lpstr>
      <vt:lpstr>Lucida Console</vt:lpstr>
      <vt:lpstr>BankGothic Md BT</vt:lpstr>
      <vt:lpstr>Yu Gothic UI Semibold</vt:lpstr>
      <vt:lpstr>黑体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妖小吖吖吖િી</cp:lastModifiedBy>
  <cp:revision>104</cp:revision>
  <dcterms:created xsi:type="dcterms:W3CDTF">2024-03-12T01:04:00Z</dcterms:created>
  <dcterms:modified xsi:type="dcterms:W3CDTF">2025-01-10T18:56:41Z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0B9F16AED212451B9ABDBC81F7835F2C_13</vt:lpwstr>
  </property>
  <property fmtid="{D5CDD505-2E9C-101B-9397-08002B2CF9AE}" pid="3" name="KSOProductBuildVer">
    <vt:lpwstr>2052-12.1.0.19770</vt:lpwstr>
  </property>
</Properties>
</file>