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257" r:id="rId2"/>
    <p:sldId id="302" r:id="rId3"/>
    <p:sldId id="259" r:id="rId4"/>
    <p:sldId id="260" r:id="rId5"/>
    <p:sldId id="261" r:id="rId6"/>
    <p:sldId id="303" r:id="rId7"/>
    <p:sldId id="304" r:id="rId8"/>
    <p:sldId id="264" r:id="rId9"/>
    <p:sldId id="265" r:id="rId10"/>
    <p:sldId id="266" r:id="rId11"/>
    <p:sldId id="314" r:id="rId12"/>
    <p:sldId id="315" r:id="rId13"/>
    <p:sldId id="317" r:id="rId14"/>
    <p:sldId id="268" r:id="rId15"/>
    <p:sldId id="319" r:id="rId16"/>
    <p:sldId id="322" r:id="rId17"/>
    <p:sldId id="323" r:id="rId18"/>
    <p:sldId id="324" r:id="rId19"/>
    <p:sldId id="325" r:id="rId20"/>
    <p:sldId id="326" r:id="rId21"/>
    <p:sldId id="327" r:id="rId22"/>
    <p:sldId id="328" r:id="rId23"/>
    <p:sldId id="272" r:id="rId24"/>
    <p:sldId id="329" r:id="rId25"/>
    <p:sldId id="330" r:id="rId26"/>
    <p:sldId id="331" r:id="rId27"/>
    <p:sldId id="332" r:id="rId28"/>
    <p:sldId id="333" r:id="rId29"/>
    <p:sldId id="334" r:id="rId30"/>
    <p:sldId id="335" r:id="rId31"/>
    <p:sldId id="336" r:id="rId32"/>
    <p:sldId id="337" r:id="rId33"/>
    <p:sldId id="338" r:id="rId34"/>
    <p:sldId id="295" r:id="rId35"/>
    <p:sldId id="309" r:id="rId36"/>
    <p:sldId id="306" r:id="rId37"/>
    <p:sldId id="307" r:id="rId38"/>
    <p:sldId id="308" r:id="rId39"/>
    <p:sldId id="310" r:id="rId40"/>
    <p:sldId id="311" r:id="rId41"/>
    <p:sldId id="312" r:id="rId42"/>
    <p:sldId id="299" r:id="rId43"/>
    <p:sldId id="300" r:id="rId44"/>
    <p:sldId id="301" r:id="rId45"/>
  </p:sldIdLst>
  <p:sldSz cx="12192000" cy="6858000"/>
  <p:notesSz cx="7104063" cy="10234613"/>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8" userDrawn="1">
          <p15:clr>
            <a:srgbClr val="A4A3A4"/>
          </p15:clr>
        </p15:guide>
        <p15:guide id="2" pos="388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79" d="100"/>
          <a:sy n="79" d="100"/>
        </p:scale>
        <p:origin x="474" y="36"/>
      </p:cViewPr>
      <p:guideLst>
        <p:guide orient="horz" pos="2138"/>
        <p:guide pos="3889"/>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1#14">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39">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8" loCatId="list" qsTypeId="urn:microsoft.com/office/officeart/2005/8/quickstyle/simple1#92" qsCatId="simple" csTypeId="urn:microsoft.com/office/officeart/2005/8/colors/colorful1#14"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5C997296-E86C-467B-9D9E-AEDB3C04980C}">
      <dgm:prSet/>
      <dgm:spPr/>
      <dgm:t>
        <a:bodyPr/>
        <a:lstStyle/>
        <a:p>
          <a:endParaRPr lang="zh-CN" altLang="en-US"/>
        </a:p>
      </dgm:t>
    </dgm:pt>
    <dgm:pt modelId="{F0AB42D7-3406-4661-992E-3DEBAE5C469A}" type="sibTrans" cxnId="{5C997296-E86C-467B-9D9E-AEDB3C04980C}">
      <dgm:prSet/>
      <dgm:spPr/>
      <dgm:t>
        <a:bodyPr/>
        <a:lstStyle/>
        <a:p>
          <a:endParaRPr lang="zh-CN" altLang="en-US"/>
        </a:p>
      </dgm:t>
    </dgm:pt>
    <dgm:pt modelId="{C53A126B-8AD4-4E1D-AABF-AA122D123298}">
      <dgm:prSet phldrT="[文本]"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了解教师职业道德教育、教师职业道德修养的含义。</a:t>
          </a:r>
        </a:p>
      </dgm:t>
    </dgm:pt>
    <dgm:pt modelId="{48A149FE-FC20-4286-B8BA-E57ED0E93857}" type="parTrans" cxnId="{50BD8EED-CEDE-49BA-8CCF-E8DD740FBEB6}">
      <dgm:prSet/>
      <dgm:spPr/>
      <dgm:t>
        <a:bodyPr/>
        <a:lstStyle/>
        <a:p>
          <a:endParaRPr lang="zh-CN" altLang="en-US"/>
        </a:p>
      </dgm:t>
    </dgm:pt>
    <dgm:pt modelId="{12C07D2F-CA6B-413C-BF84-81301163758C}" type="sibTrans" cxnId="{50BD8EED-CEDE-49BA-8CCF-E8DD740FBEB6}">
      <dgm:prSet/>
      <dgm:spPr/>
      <dgm:t>
        <a:bodyPr/>
        <a:lstStyle/>
        <a:p>
          <a:endParaRPr lang="zh-CN" altLang="en-US"/>
        </a:p>
      </dgm:t>
    </dgm:pt>
    <dgm:pt modelId="{60D0DBA2-E0CE-4666-82B4-7CEF4D2930D7}">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理解并领会教师职业道德教育、教师职业道德修养的意义。</a:t>
          </a:r>
          <a:r>
            <a:rPr lang="en-US" altLang="zh-CN" sz="2000">
              <a:latin typeface="微软雅黑" charset="0"/>
              <a:ea typeface="微软雅黑" charset="0"/>
              <a:cs typeface="微软雅黑" charset="0"/>
            </a:rPr>
            <a:t> </a:t>
          </a:r>
        </a:p>
      </dgm:t>
    </dgm:pt>
    <dgm:pt modelId="{D1AF6CC8-239A-4A35-929C-AD79DEECAB08}" type="parTrans" cxnId="{386AC972-81BF-4825-9A61-798A3440342A}">
      <dgm:prSet/>
      <dgm:spPr/>
    </dgm:pt>
    <dgm:pt modelId="{03C309E4-6581-4E12-A9C3-300CF4B54E7B}" type="sibTrans" cxnId="{386AC972-81BF-4825-9A61-798A3440342A}">
      <dgm:prSet/>
      <dgm:spPr/>
    </dgm:pt>
    <dgm:pt modelId="{8AE605EB-3C0E-4DF0-B875-328975CB9F27}">
      <dgm:prSet phldrT="[文本]" custT="1"/>
      <dgm:spPr/>
      <dgm:t>
        <a:bodyPr/>
        <a:lstStyle/>
        <a:p>
          <a:r>
            <a:rPr lang="zh-CN" altLang="en-US" sz="2400" b="1" dirty="0"/>
            <a:t>能力目标</a:t>
          </a:r>
        </a:p>
      </dgm:t>
    </dgm:pt>
    <dgm:pt modelId="{9C203DDE-9F70-4C59-AD52-2707066B6A60}" type="parTrans" cxnId="{5EB213FE-604D-405F-B710-1317BA99F32F}">
      <dgm:prSet/>
      <dgm:spPr/>
      <dgm:t>
        <a:bodyPr/>
        <a:lstStyle/>
        <a:p>
          <a:endParaRPr lang="zh-CN" altLang="en-US"/>
        </a:p>
      </dgm:t>
    </dgm:pt>
    <dgm:pt modelId="{8398BEC2-462A-4804-9B9F-DF4314B7499F}" type="sibTrans" cxnId="{5EB213FE-604D-405F-B710-1317BA99F32F}">
      <dgm:prSet/>
      <dgm:spPr/>
      <dgm:t>
        <a:bodyPr/>
        <a:lstStyle/>
        <a:p>
          <a:endParaRPr lang="zh-CN" altLang="en-US"/>
        </a:p>
      </dgm:t>
    </dgm:pt>
    <dgm:pt modelId="{C5355562-9C6C-403C-8127-330697777D69}">
      <dgm:prSet phldrT="[文本]"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能够时刻注重提高自己的教师职业道德。</a:t>
          </a:r>
        </a:p>
      </dgm:t>
    </dgm:pt>
    <dgm:pt modelId="{79C421EF-8FA3-4E99-AF40-BEAD78628A54}" type="parTrans" cxnId="{CEFDE0C8-4D50-4593-A1ED-A379D91B3D42}">
      <dgm:prSet/>
      <dgm:spPr/>
      <dgm:t>
        <a:bodyPr/>
        <a:lstStyle/>
        <a:p>
          <a:endParaRPr lang="zh-CN" altLang="en-US"/>
        </a:p>
      </dgm:t>
    </dgm:pt>
    <dgm:pt modelId="{A979D0FB-800A-4C57-AABC-08CFB148CE60}" type="sibTrans" cxnId="{CEFDE0C8-4D50-4593-A1ED-A379D91B3D42}">
      <dgm:prSet/>
      <dgm:spPr/>
      <dgm:t>
        <a:bodyPr/>
        <a:lstStyle/>
        <a:p>
          <a:endParaRPr lang="zh-CN" altLang="en-US"/>
        </a:p>
      </dgm:t>
    </dgm:pt>
    <dgm:pt modelId="{3ABC94D4-0D1D-41E5-96BE-E20FDC292105}">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能够掌握教师职业道德培养的途径与方法。</a:t>
          </a:r>
        </a:p>
      </dgm:t>
    </dgm:pt>
    <dgm:pt modelId="{0339064D-37A2-47E0-8D7B-860079B50B60}" type="parTrans" cxnId="{37F2125E-646A-405E-B9AB-15B7F60BA194}">
      <dgm:prSet/>
      <dgm:spPr/>
    </dgm:pt>
    <dgm:pt modelId="{8779357D-93CF-47CA-ACA1-E8D12E3683A2}" type="sibTrans" cxnId="{37F2125E-646A-405E-B9AB-15B7F60BA194}">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0024BFF9-7CA6-4CDB-A984-CF31F66BB3E9}">
      <dgm:prSet/>
      <dgm:spPr/>
      <dgm:t>
        <a:bodyPr/>
        <a:lstStyle/>
        <a:p>
          <a:endParaRPr lang="zh-CN" altLang="en-US"/>
        </a:p>
      </dgm:t>
    </dgm:pt>
    <dgm:pt modelId="{D02FB8C5-C48D-4945-A8EE-BE4DC0BB603A}" type="sibTrans" cxnId="{0024BFF9-7CA6-4CDB-A984-CF31F66BB3E9}">
      <dgm:prSet/>
      <dgm:spPr/>
      <dgm:t>
        <a:bodyPr/>
        <a:lstStyle/>
        <a:p>
          <a:endParaRPr lang="zh-CN" altLang="en-US"/>
        </a:p>
      </dgm:t>
    </dgm:pt>
    <dgm:pt modelId="{A1A5593F-B6C4-4E73-AAA9-30CDAB48314A}">
      <dgm:prSet phldr="0" custT="1"/>
      <dgm:spPr/>
      <dgm:t>
        <a:bodyPr vert="horz" wrap="square"/>
        <a:lstStyle/>
        <a:p>
          <a:pPr>
            <a:lnSpc>
              <a:spcPct val="100000"/>
            </a:lnSpc>
            <a:spcBef>
              <a:spcPct val="0"/>
            </a:spcBef>
            <a:spcAft>
              <a:spcPct val="15000"/>
            </a:spcAft>
          </a:pPr>
          <a:r>
            <a:rPr lang="en-US" altLang="zh-CN" sz="2000">
              <a:latin typeface="微软雅黑" charset="0"/>
              <a:ea typeface="微软雅黑" charset="0"/>
              <a:cs typeface="微软雅黑" charset="0"/>
            </a:rPr>
            <a:t>（1）</a:t>
          </a:r>
          <a:r>
            <a:rPr lang="zh-CN" altLang="en-US" sz="2000">
              <a:latin typeface="微软雅黑" charset="0"/>
              <a:ea typeface="微软雅黑" charset="0"/>
              <a:cs typeface="微软雅黑" charset="0"/>
            </a:rPr>
            <a:t>持续提升职业道德素养，自觉将自身与国家发展和民族振兴联系在一起。</a:t>
          </a:r>
        </a:p>
      </dgm:t>
    </dgm:pt>
    <dgm:pt modelId="{F755487E-A3C5-457D-8DFE-B906694C2931}" type="parTrans" cxnId="{9459E906-0E11-49DF-BC09-D4698637772B}">
      <dgm:prSet/>
      <dgm:spPr/>
      <dgm:t>
        <a:bodyPr/>
        <a:lstStyle/>
        <a:p>
          <a:endParaRPr lang="zh-CN" altLang="en-US"/>
        </a:p>
      </dgm:t>
    </dgm:pt>
    <dgm:pt modelId="{4368A566-9E58-4806-B45B-1607EA8CDACF}" type="sibTrans" cxnId="{9459E906-0E11-49DF-BC09-D4698637772B}">
      <dgm:prSet/>
      <dgm:spPr/>
      <dgm:t>
        <a:bodyPr/>
        <a:lstStyle/>
        <a:p>
          <a:endParaRPr lang="zh-CN" altLang="en-US"/>
        </a:p>
      </dgm:t>
    </dgm:pt>
    <dgm:pt modelId="{254805D3-A014-4DEE-9A25-4728E133E490}">
      <dgm:prSet phldr="0" custT="1"/>
      <dgm:spPr/>
      <dgm:t>
        <a:bodyPr vert="horz" wrap="square"/>
        <a:lstStyl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意识到教师职业道德培养是长期实践的过程，以发展的眼光看待和要求</a:t>
          </a:r>
          <a:r>
            <a:rPr lang="en-US" altLang="zh-CN" sz="2000">
              <a:latin typeface="微软雅黑" charset="0"/>
              <a:ea typeface="微软雅黑" charset="0"/>
              <a:cs typeface="微软雅黑" charset="0"/>
            </a:rPr>
            <a:t> </a:t>
          </a:r>
          <a:r>
            <a:rPr lang="zh-CN" altLang="en-US" sz="2000">
              <a:latin typeface="微软雅黑" charset="0"/>
              <a:ea typeface="微软雅黑" charset="0"/>
              <a:cs typeface="微软雅黑" charset="0"/>
            </a:rPr>
            <a:t>自己。</a:t>
          </a:r>
        </a:p>
      </dgm:t>
    </dgm:pt>
    <dgm:pt modelId="{9EB81A89-293A-477F-A738-DAB3C3724E1A}" type="parTrans" cxnId="{B3580B5A-7368-49A0-A576-F14AA37F111B}">
      <dgm:prSet/>
      <dgm:spPr/>
    </dgm:pt>
    <dgm:pt modelId="{825DB3A7-AB22-4C89-80D4-E6C770ABA7BF}" type="sibTrans" cxnId="{B3580B5A-7368-49A0-A576-F14AA37F111B}">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4C357C06-5239-446D-A8F1-297D7C73C92C}" type="presOf" srcId="{3ABC94D4-0D1D-41E5-96BE-E20FDC292105}" destId="{6A208469-C04B-4AEB-98DD-F806CDCEF7C1}" srcOrd="0" destOrd="1" presId="urn:microsoft.com/office/officeart/2005/8/layout/list1#8"/>
    <dgm:cxn modelId="{9459E906-0E11-49DF-BC09-D4698637772B}" srcId="{D3D174E1-70E6-435F-93F8-F793A8BB1390}" destId="{A1A5593F-B6C4-4E73-AAA9-30CDAB48314A}" srcOrd="0" destOrd="0" parTransId="{F755487E-A3C5-457D-8DFE-B906694C2931}" sibTransId="{4368A566-9E58-4806-B45B-1607EA8CDACF}"/>
    <dgm:cxn modelId="{82519608-D840-4A09-94F6-2C50CAAC2BFF}" type="presOf" srcId="{8AE605EB-3C0E-4DF0-B875-328975CB9F27}" destId="{0A9955B3-5D54-48D7-B28F-E326E008BC42}" srcOrd="1" destOrd="0" presId="urn:microsoft.com/office/officeart/2005/8/layout/list1#8"/>
    <dgm:cxn modelId="{57C3181B-20B0-42C2-B902-6E95B6BF7F13}" type="presOf" srcId="{C53A126B-8AD4-4E1D-AABF-AA122D123298}" destId="{34525C93-0F27-4EB3-9B0F-F159053854B9}" srcOrd="0" destOrd="0" presId="urn:microsoft.com/office/officeart/2005/8/layout/list1#8"/>
    <dgm:cxn modelId="{37F2125E-646A-405E-B9AB-15B7F60BA194}" srcId="{8AE605EB-3C0E-4DF0-B875-328975CB9F27}" destId="{3ABC94D4-0D1D-41E5-96BE-E20FDC292105}" srcOrd="1" destOrd="0" parTransId="{0339064D-37A2-47E0-8D7B-860079B50B60}" sibTransId="{8779357D-93CF-47CA-ACA1-E8D12E3683A2}"/>
    <dgm:cxn modelId="{402CD443-A77C-4E42-9277-FB269F9FAC1F}" type="presOf" srcId="{C5355562-9C6C-403C-8127-330697777D69}" destId="{6A208469-C04B-4AEB-98DD-F806CDCEF7C1}" srcOrd="0" destOrd="0" presId="urn:microsoft.com/office/officeart/2005/8/layout/list1#8"/>
    <dgm:cxn modelId="{AD78DE67-7201-4866-9EF4-5A07A1FB845D}" type="presOf" srcId="{D3D174E1-70E6-435F-93F8-F793A8BB1390}" destId="{B82FF8A8-01B2-4E47-9903-88EACCA09735}" srcOrd="0" destOrd="0" presId="urn:microsoft.com/office/officeart/2005/8/layout/list1#8"/>
    <dgm:cxn modelId="{2FFCE46B-A545-435F-ABB1-1EDF6EC777B2}" type="presOf" srcId="{130B3AB2-C2C8-49AC-B03D-3EC8B6DC2248}" destId="{925B57BB-DDBA-46F7-8554-54A0769CD8DA}" srcOrd="1" destOrd="0" presId="urn:microsoft.com/office/officeart/2005/8/layout/list1#8"/>
    <dgm:cxn modelId="{386AC972-81BF-4825-9A61-798A3440342A}" srcId="{130B3AB2-C2C8-49AC-B03D-3EC8B6DC2248}" destId="{60D0DBA2-E0CE-4666-82B4-7CEF4D2930D7}" srcOrd="1" destOrd="0" parTransId="{D1AF6CC8-239A-4A35-929C-AD79DEECAB08}" sibTransId="{03C309E4-6581-4E12-A9C3-300CF4B54E7B}"/>
    <dgm:cxn modelId="{B3580B5A-7368-49A0-A576-F14AA37F111B}" srcId="{D3D174E1-70E6-435F-93F8-F793A8BB1390}" destId="{254805D3-A014-4DEE-9A25-4728E133E490}" srcOrd="1" destOrd="0" parTransId="{9EB81A89-293A-477F-A738-DAB3C3724E1A}" sibTransId="{825DB3A7-AB22-4C89-80D4-E6C770ABA7BF}"/>
    <dgm:cxn modelId="{D35CFC7E-DCED-4CEF-BA55-35C34395E5EA}" type="presOf" srcId="{8AE605EB-3C0E-4DF0-B875-328975CB9F27}" destId="{D1A05115-FC95-4F32-B110-EA8F1B06A8DF}" srcOrd="0" destOrd="0" presId="urn:microsoft.com/office/officeart/2005/8/layout/list1#8"/>
    <dgm:cxn modelId="{9F44B084-0E0C-448B-9C5E-129D24C64AFE}" type="presOf" srcId="{D3D174E1-70E6-435F-93F8-F793A8BB1390}" destId="{0A7A0A3E-ED59-4A29-A6CF-1B35C6F4777B}" srcOrd="1" destOrd="0" presId="urn:microsoft.com/office/officeart/2005/8/layout/list1#8"/>
    <dgm:cxn modelId="{5C997296-E86C-467B-9D9E-AEDB3C04980C}" srcId="{AF26E4BB-AE0B-4288-B180-7313991A9104}" destId="{130B3AB2-C2C8-49AC-B03D-3EC8B6DC2248}" srcOrd="0" destOrd="0" parTransId="{B409620C-8FA7-48FC-B6D5-F85348700BB9}" sibTransId="{F0AB42D7-3406-4661-992E-3DEBAE5C469A}"/>
    <dgm:cxn modelId="{A58AA2C6-1981-496D-9058-D78A0A99B352}" type="presOf" srcId="{254805D3-A014-4DEE-9A25-4728E133E490}" destId="{473D8C8D-89BA-4FD8-ADBE-57794E01063A}" srcOrd="0" destOrd="1" presId="urn:microsoft.com/office/officeart/2005/8/layout/list1#8"/>
    <dgm:cxn modelId="{CEFDE0C8-4D50-4593-A1ED-A379D91B3D42}" srcId="{8AE605EB-3C0E-4DF0-B875-328975CB9F27}" destId="{C5355562-9C6C-403C-8127-330697777D69}" srcOrd="0" destOrd="0" parTransId="{79C421EF-8FA3-4E99-AF40-BEAD78628A54}" sibTransId="{A979D0FB-800A-4C57-AABC-08CFB148CE60}"/>
    <dgm:cxn modelId="{4409CFCA-8B96-4277-BEE4-263900D93EA8}" type="presOf" srcId="{60D0DBA2-E0CE-4666-82B4-7CEF4D2930D7}" destId="{34525C93-0F27-4EB3-9B0F-F159053854B9}" srcOrd="0" destOrd="1" presId="urn:microsoft.com/office/officeart/2005/8/layout/list1#8"/>
    <dgm:cxn modelId="{9F48A5D6-6C98-4BDA-85DB-0822721472AA}" type="presOf" srcId="{130B3AB2-C2C8-49AC-B03D-3EC8B6DC2248}" destId="{4FE04C43-D13F-4599-9E2D-2398653DBB25}" srcOrd="0" destOrd="0" presId="urn:microsoft.com/office/officeart/2005/8/layout/list1#8"/>
    <dgm:cxn modelId="{3491DFEC-C0AF-41C7-8A45-5AD4569E7CEC}" type="presOf" srcId="{A1A5593F-B6C4-4E73-AAA9-30CDAB48314A}" destId="{473D8C8D-89BA-4FD8-ADBE-57794E01063A}" srcOrd="0" destOrd="0" presId="urn:microsoft.com/office/officeart/2005/8/layout/list1#8"/>
    <dgm:cxn modelId="{50BD8EED-CEDE-49BA-8CCF-E8DD740FBEB6}" srcId="{130B3AB2-C2C8-49AC-B03D-3EC8B6DC2248}" destId="{C53A126B-8AD4-4E1D-AABF-AA122D123298}" srcOrd="0" destOrd="0" parTransId="{48A149FE-FC20-4286-B8BA-E57ED0E93857}" sibTransId="{12C07D2F-CA6B-413C-BF84-81301163758C}"/>
    <dgm:cxn modelId="{C5DBC7F6-B201-4DF3-831E-B58299C4FAC1}" type="presOf" srcId="{AF26E4BB-AE0B-4288-B180-7313991A9104}" destId="{C3857240-692F-4409-BD36-6691C8B09EB9}" srcOrd="0" destOrd="0" presId="urn:microsoft.com/office/officeart/2005/8/layout/list1#8"/>
    <dgm:cxn modelId="{0024BFF9-7CA6-4CDB-A984-CF31F66BB3E9}" srcId="{AF26E4BB-AE0B-4288-B180-7313991A9104}" destId="{D3D174E1-70E6-435F-93F8-F793A8BB1390}" srcOrd="2" destOrd="0" parTransId="{D0139EEB-3E6F-47B0-B474-437593C57AAA}" sibTransId="{D02FB8C5-C48D-4945-A8EE-BE4DC0BB603A}"/>
    <dgm:cxn modelId="{5EB213FE-604D-405F-B710-1317BA99F32F}" srcId="{AF26E4BB-AE0B-4288-B180-7313991A9104}" destId="{8AE605EB-3C0E-4DF0-B875-328975CB9F27}" srcOrd="1" destOrd="0" parTransId="{9C203DDE-9F70-4C59-AD52-2707066B6A60}" sibTransId="{8398BEC2-462A-4804-9B9F-DF4314B7499F}"/>
    <dgm:cxn modelId="{9B484359-585D-4C07-BDBF-5E766E35374F}" type="presParOf" srcId="{C3857240-692F-4409-BD36-6691C8B09EB9}" destId="{B92ACAFF-9FA6-4B6A-9618-25359B858D08}" srcOrd="0" destOrd="0" presId="urn:microsoft.com/office/officeart/2005/8/layout/list1#8"/>
    <dgm:cxn modelId="{1C3D11B5-1301-46D7-97E1-9CC41499D654}" type="presParOf" srcId="{B92ACAFF-9FA6-4B6A-9618-25359B858D08}" destId="{4FE04C43-D13F-4599-9E2D-2398653DBB25}" srcOrd="0" destOrd="0" presId="urn:microsoft.com/office/officeart/2005/8/layout/list1#8"/>
    <dgm:cxn modelId="{7582CCE9-B766-49A5-BB3A-3A969C8A3648}" type="presParOf" srcId="{B92ACAFF-9FA6-4B6A-9618-25359B858D08}" destId="{925B57BB-DDBA-46F7-8554-54A0769CD8DA}" srcOrd="1" destOrd="0" presId="urn:microsoft.com/office/officeart/2005/8/layout/list1#8"/>
    <dgm:cxn modelId="{23BE1EAD-CFF7-458E-A61E-B4313A54CF47}" type="presParOf" srcId="{C3857240-692F-4409-BD36-6691C8B09EB9}" destId="{0BFCB152-483A-4FF0-890B-DE213C093AA4}" srcOrd="1" destOrd="0" presId="urn:microsoft.com/office/officeart/2005/8/layout/list1#8"/>
    <dgm:cxn modelId="{2DFAA2D9-1A45-4FD8-A66D-2AA970EEF192}" type="presParOf" srcId="{C3857240-692F-4409-BD36-6691C8B09EB9}" destId="{34525C93-0F27-4EB3-9B0F-F159053854B9}" srcOrd="2" destOrd="0" presId="urn:microsoft.com/office/officeart/2005/8/layout/list1#8"/>
    <dgm:cxn modelId="{56B273DD-92DC-4236-9085-A343EA47EA04}" type="presParOf" srcId="{C3857240-692F-4409-BD36-6691C8B09EB9}" destId="{7642437F-135A-4798-A9D9-AA193B265F71}" srcOrd="3" destOrd="0" presId="urn:microsoft.com/office/officeart/2005/8/layout/list1#8"/>
    <dgm:cxn modelId="{CAD2439C-CC2C-47F5-905C-00006CF7344C}" type="presParOf" srcId="{C3857240-692F-4409-BD36-6691C8B09EB9}" destId="{FA3D6709-80DD-4147-97F9-B6F42EF4FDC3}" srcOrd="4" destOrd="0" presId="urn:microsoft.com/office/officeart/2005/8/layout/list1#8"/>
    <dgm:cxn modelId="{A8FE4459-C609-4322-974E-60DEA94A3F67}" type="presParOf" srcId="{FA3D6709-80DD-4147-97F9-B6F42EF4FDC3}" destId="{D1A05115-FC95-4F32-B110-EA8F1B06A8DF}" srcOrd="0" destOrd="0" presId="urn:microsoft.com/office/officeart/2005/8/layout/list1#8"/>
    <dgm:cxn modelId="{2305CD15-0C77-4012-90F9-1FE3EC24646B}" type="presParOf" srcId="{FA3D6709-80DD-4147-97F9-B6F42EF4FDC3}" destId="{0A9955B3-5D54-48D7-B28F-E326E008BC42}" srcOrd="1" destOrd="0" presId="urn:microsoft.com/office/officeart/2005/8/layout/list1#8"/>
    <dgm:cxn modelId="{EA8ACD47-F5F0-4BEF-8B45-97647544E984}" type="presParOf" srcId="{C3857240-692F-4409-BD36-6691C8B09EB9}" destId="{2797E932-0946-49D9-AAD9-5376B341B25B}" srcOrd="5" destOrd="0" presId="urn:microsoft.com/office/officeart/2005/8/layout/list1#8"/>
    <dgm:cxn modelId="{0589B334-AEAB-4AC0-9D14-329EE9F966CC}" type="presParOf" srcId="{C3857240-692F-4409-BD36-6691C8B09EB9}" destId="{6A208469-C04B-4AEB-98DD-F806CDCEF7C1}" srcOrd="6" destOrd="0" presId="urn:microsoft.com/office/officeart/2005/8/layout/list1#8"/>
    <dgm:cxn modelId="{44DA6D82-19C9-4E91-8667-FB1A6B86BACD}" type="presParOf" srcId="{C3857240-692F-4409-BD36-6691C8B09EB9}" destId="{16D0A55F-2567-4736-9593-C9CE8EBCA5ED}" srcOrd="7" destOrd="0" presId="urn:microsoft.com/office/officeart/2005/8/layout/list1#8"/>
    <dgm:cxn modelId="{DE96996E-F14C-4256-BD72-E1BA10434F68}" type="presParOf" srcId="{C3857240-692F-4409-BD36-6691C8B09EB9}" destId="{350F3570-9B25-41DA-BA6E-DC06E7F750AB}" srcOrd="8" destOrd="0" presId="urn:microsoft.com/office/officeart/2005/8/layout/list1#8"/>
    <dgm:cxn modelId="{266276A6-5C9F-4820-9E67-851A292A0F2A}" type="presParOf" srcId="{350F3570-9B25-41DA-BA6E-DC06E7F750AB}" destId="{B82FF8A8-01B2-4E47-9903-88EACCA09735}" srcOrd="0" destOrd="0" presId="urn:microsoft.com/office/officeart/2005/8/layout/list1#8"/>
    <dgm:cxn modelId="{A18E4B6E-74E6-4156-ACC0-7B561F7EF3BD}" type="presParOf" srcId="{350F3570-9B25-41DA-BA6E-DC06E7F750AB}" destId="{0A7A0A3E-ED59-4A29-A6CF-1B35C6F4777B}" srcOrd="1" destOrd="0" presId="urn:microsoft.com/office/officeart/2005/8/layout/list1#8"/>
    <dgm:cxn modelId="{9119B66D-2F09-412E-BE93-F1A9A2328971}" type="presParOf" srcId="{C3857240-692F-4409-BD36-6691C8B09EB9}" destId="{626FB8EE-4D25-4C29-AF0C-4F95A2CF07C2}" srcOrd="9" destOrd="0" presId="urn:microsoft.com/office/officeart/2005/8/layout/list1#8"/>
    <dgm:cxn modelId="{22840DCC-6C97-4A73-A609-6C194123DA63}" type="presParOf" srcId="{C3857240-692F-4409-BD36-6691C8B09EB9}" destId="{473D8C8D-89BA-4FD8-ADBE-57794E01063A}" srcOrd="10" destOrd="0" presId="urn:microsoft.com/office/officeart/2005/8/layout/list1#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urn:microsoft.com/office/officeart/2005/8/layout/vList2#59" loCatId="list" qsTypeId="urn:microsoft.com/office/officeart/2005/8/quickstyle/simple1#93" qsCatId="simple" csTypeId="urn:microsoft.com/office/officeart/2005/8/colors/colorful5#39" csCatId="colorful" phldr="1"/>
      <dgm:spPr/>
      <dgm:t>
        <a:bodyPr/>
        <a:lstStyle/>
        <a:p>
          <a:endParaRPr lang="zh-CN" altLang="en-US"/>
        </a:p>
      </dgm:t>
    </dgm:pt>
    <dgm:pt modelId="{0706F718-D545-4E18-9A35-DD27D172E26B}">
      <dgm:prSet phldrT="[文本]" phldr="0" custT="1"/>
      <dgm:spPr/>
      <dgm:t>
        <a:bodyPr vert="horz" wrap="square"/>
        <a:lstStyle/>
        <a:p>
          <a:pPr algn="ctr">
            <a:lnSpc>
              <a:spcPct val="100000"/>
            </a:lnSpc>
            <a:spcBef>
              <a:spcPct val="0"/>
            </a:spcBef>
            <a:spcAft>
              <a:spcPct val="35000"/>
            </a:spcAft>
          </a:pPr>
          <a:r>
            <a:rPr lang="zh-CN" altLang="en-US" sz="2000" b="1"/>
            <a:t>神圣的职业使命感</a:t>
          </a:r>
          <a:r>
            <a:rPr lang="en-US" altLang="zh-CN" sz="2000" b="1"/>
            <a:t>  </a:t>
          </a:r>
        </a:p>
      </dgm:t>
    </dgm:pt>
    <dgm:pt modelId="{49926561-E91C-451A-8995-A85E4EB17A61}" type="parTrans" cxnId="{F05B55D0-3DA7-4DB4-ADDE-F21276B3050A}">
      <dgm:prSet/>
      <dgm:spPr/>
      <dgm:t>
        <a:bodyPr/>
        <a:lstStyle/>
        <a:p>
          <a:endParaRPr lang="zh-CN" altLang="en-US"/>
        </a:p>
      </dgm:t>
    </dgm:pt>
    <dgm:pt modelId="{21E251B5-30C0-4C6C-9CFA-B455DC5FF1D0}" type="sibTrans" cxnId="{F05B55D0-3DA7-4DB4-ADDE-F21276B3050A}">
      <dgm:prSet/>
      <dgm:spPr/>
      <dgm:t>
        <a:bodyPr/>
        <a:lstStyle/>
        <a:p>
          <a:endParaRPr lang="zh-CN" altLang="en-US"/>
        </a:p>
      </dgm:t>
    </dgm:pt>
    <dgm:pt modelId="{50E92F11-B1CC-4E47-A724-ED7E14491BB6}">
      <dgm:prSet phldrT="[文本]" phldr="0" custT="1"/>
      <dgm:spPr/>
      <dgm:t>
        <a:bodyPr vert="horz" wrap="square"/>
        <a:lstStyle/>
        <a:p>
          <a:pPr algn="ctr">
            <a:lnSpc>
              <a:spcPct val="100000"/>
            </a:lnSpc>
            <a:spcBef>
              <a:spcPct val="0"/>
            </a:spcBef>
            <a:spcAft>
              <a:spcPct val="35000"/>
            </a:spcAft>
          </a:pPr>
          <a:r>
            <a:rPr lang="en-US" altLang="zh-CN" sz="2000" b="1"/>
            <a:t> </a:t>
          </a:r>
          <a:r>
            <a:rPr lang="zh-CN" altLang="en-US" sz="2000" b="1"/>
            <a:t>强烈的爱生感</a:t>
          </a:r>
        </a:p>
      </dgm:t>
    </dgm:pt>
    <dgm:pt modelId="{D194CF5D-57BF-42A2-A1E8-6FF718B4604F}" type="parTrans" cxnId="{22C15EF9-92F0-4855-A4A0-BDA07A9358D9}">
      <dgm:prSet/>
      <dgm:spPr/>
      <dgm:t>
        <a:bodyPr/>
        <a:lstStyle/>
        <a:p>
          <a:endParaRPr lang="zh-CN" altLang="en-US"/>
        </a:p>
      </dgm:t>
    </dgm:pt>
    <dgm:pt modelId="{1AB1C0BC-D8F1-4DB5-AF28-3A16D3C77402}" type="sibTrans" cxnId="{22C15EF9-92F0-4855-A4A0-BDA07A9358D9}">
      <dgm:prSet/>
      <dgm:spPr/>
      <dgm:t>
        <a:bodyPr/>
        <a:lstStyle/>
        <a:p>
          <a:endParaRPr lang="zh-CN" altLang="en-US"/>
        </a:p>
      </dgm:t>
    </dgm:pt>
    <dgm:pt modelId="{0D5533CB-28B4-4432-93B4-EF1CD8A89714}">
      <dgm:prSet phldr="0" custT="1"/>
      <dgm:spPr/>
      <dgm:t>
        <a:bodyPr vert="horz" wrap="square"/>
        <a:lstStyle/>
        <a:p>
          <a:pPr algn="ctr">
            <a:lnSpc>
              <a:spcPct val="100000"/>
            </a:lnSpc>
            <a:spcBef>
              <a:spcPct val="0"/>
            </a:spcBef>
            <a:spcAft>
              <a:spcPct val="35000"/>
            </a:spcAft>
          </a:pPr>
          <a:r>
            <a:rPr lang="zh-CN" altLang="en-US" sz="2000" b="1"/>
            <a:t>持续的职业幸福感</a:t>
          </a:r>
        </a:p>
      </dgm:t>
    </dgm:pt>
    <dgm:pt modelId="{F1BEAF2C-483F-4FC4-97C8-7114CBBF5BA1}" type="parTrans" cxnId="{59FFADF8-9719-490B-8DA6-8FCDD24D564D}">
      <dgm:prSet/>
      <dgm:spPr/>
      <dgm:t>
        <a:bodyPr/>
        <a:lstStyle/>
        <a:p>
          <a:endParaRPr lang="zh-CN" altLang="en-US"/>
        </a:p>
      </dgm:t>
    </dgm:pt>
    <dgm:pt modelId="{98BEDE1E-7F59-4D37-A66D-C8B5EC4C1BA6}" type="sibTrans" cxnId="{59FFADF8-9719-490B-8DA6-8FCDD24D564D}">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F24BBB8F-F820-45FE-B263-353FF3393FB7}" type="pres">
      <dgm:prSet presAssocID="{0D5533CB-28B4-4432-93B4-EF1CD8A89714}" presName="parentText" presStyleLbl="node1" presStyleIdx="2" presStyleCnt="3">
        <dgm:presLayoutVars>
          <dgm:chMax val="0"/>
          <dgm:bulletEnabled val="1"/>
        </dgm:presLayoutVars>
      </dgm:prSet>
      <dgm:spPr/>
    </dgm:pt>
  </dgm:ptLst>
  <dgm:cxnLst>
    <dgm:cxn modelId="{059EFD2A-5C60-42D3-AB26-BD7E2D44B932}" type="presOf" srcId="{A658CE60-D055-45B1-A935-A3E7C906E31D}" destId="{6AD22244-8B48-4902-A53B-42EDD45C96D8}" srcOrd="0" destOrd="0" presId="urn:microsoft.com/office/officeart/2005/8/layout/vList2#59"/>
    <dgm:cxn modelId="{F023D778-1CC6-4A66-A2DA-DC31C511B1B9}" type="presOf" srcId="{50E92F11-B1CC-4E47-A724-ED7E14491BB6}" destId="{9690EC6F-B3FC-4905-A8E4-8EB29DFD4247}" srcOrd="0" destOrd="0" presId="urn:microsoft.com/office/officeart/2005/8/layout/vList2#59"/>
    <dgm:cxn modelId="{7587B4B3-4956-47E1-85D4-9E2752D9477B}" type="presOf" srcId="{0706F718-D545-4E18-9A35-DD27D172E26B}" destId="{958C41C9-758E-4604-9960-58666B0EFE0C}" srcOrd="0" destOrd="0" presId="urn:microsoft.com/office/officeart/2005/8/layout/vList2#59"/>
    <dgm:cxn modelId="{A7FB23BD-8E51-43E0-8101-6FDD362B741A}" type="presOf" srcId="{0D5533CB-28B4-4432-93B4-EF1CD8A89714}" destId="{F24BBB8F-F820-45FE-B263-353FF3393FB7}" srcOrd="0" destOrd="0" presId="urn:microsoft.com/office/officeart/2005/8/layout/vList2#59"/>
    <dgm:cxn modelId="{F05B55D0-3DA7-4DB4-ADDE-F21276B3050A}" srcId="{A658CE60-D055-45B1-A935-A3E7C906E31D}" destId="{0706F718-D545-4E18-9A35-DD27D172E26B}" srcOrd="0" destOrd="0" parTransId="{49926561-E91C-451A-8995-A85E4EB17A61}" sibTransId="{21E251B5-30C0-4C6C-9CFA-B455DC5FF1D0}"/>
    <dgm:cxn modelId="{59FFADF8-9719-490B-8DA6-8FCDD24D564D}" srcId="{A658CE60-D055-45B1-A935-A3E7C906E31D}" destId="{0D5533CB-28B4-4432-93B4-EF1CD8A89714}" srcOrd="2" destOrd="0" parTransId="{F1BEAF2C-483F-4FC4-97C8-7114CBBF5BA1}" sibTransId="{98BEDE1E-7F59-4D37-A66D-C8B5EC4C1BA6}"/>
    <dgm:cxn modelId="{22C15EF9-92F0-4855-A4A0-BDA07A9358D9}" srcId="{A658CE60-D055-45B1-A935-A3E7C906E31D}" destId="{50E92F11-B1CC-4E47-A724-ED7E14491BB6}" srcOrd="1" destOrd="0" parTransId="{D194CF5D-57BF-42A2-A1E8-6FF718B4604F}" sibTransId="{1AB1C0BC-D8F1-4DB5-AF28-3A16D3C77402}"/>
    <dgm:cxn modelId="{1CA14FDA-A310-474E-B2A7-E30225CF30F3}" type="presParOf" srcId="{6AD22244-8B48-4902-A53B-42EDD45C96D8}" destId="{958C41C9-758E-4604-9960-58666B0EFE0C}" srcOrd="0" destOrd="0" presId="urn:microsoft.com/office/officeart/2005/8/layout/vList2#59"/>
    <dgm:cxn modelId="{C45E6C59-670F-4969-A57B-CA7CCE120CD4}" type="presParOf" srcId="{6AD22244-8B48-4902-A53B-42EDD45C96D8}" destId="{B9E9971E-E8C1-4564-986C-5FCFBCCCC97F}" srcOrd="1" destOrd="0" presId="urn:microsoft.com/office/officeart/2005/8/layout/vList2#59"/>
    <dgm:cxn modelId="{80982E68-BEAD-461A-9601-CF2885230287}" type="presParOf" srcId="{6AD22244-8B48-4902-A53B-42EDD45C96D8}" destId="{9690EC6F-B3FC-4905-A8E4-8EB29DFD4247}" srcOrd="2" destOrd="0" presId="urn:microsoft.com/office/officeart/2005/8/layout/vList2#59"/>
    <dgm:cxn modelId="{BF829E43-1E42-4F7B-BE16-0482916A859F}" type="presParOf" srcId="{6AD22244-8B48-4902-A53B-42EDD45C96D8}" destId="{BFE543F5-F7FF-4450-8F9A-5F3857905FB5}" srcOrd="3" destOrd="0" presId="urn:microsoft.com/office/officeart/2005/8/layout/vList2#59"/>
    <dgm:cxn modelId="{441FB173-DA42-42C9-90A8-030A63D83A45}" type="presParOf" srcId="{6AD22244-8B48-4902-A53B-42EDD45C96D8}" destId="{F24BBB8F-F820-45FE-B263-353FF3393FB7}" srcOrd="4" destOrd="0" presId="urn:microsoft.com/office/officeart/2005/8/layout/vList2#5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219063"/>
          <a:ext cx="10665567" cy="13891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291592" rIns="827767" bIns="142240" numCol="1" spcCol="1270" anchor="t" anchorCtr="0">
          <a:noAutofit/>
        </a:bodyPr>
        <a:lstStyle/>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了解教师职业道德教育、教师职业道德修养的含义。</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理解并领会教师职业道德教育、教师职业道德修养的意义。</a:t>
          </a:r>
          <a:r>
            <a:rPr lang="en-US" altLang="zh-CN" sz="2000" kern="1200">
              <a:latin typeface="微软雅黑" charset="0"/>
              <a:ea typeface="微软雅黑" charset="0"/>
              <a:cs typeface="微软雅黑" charset="0"/>
            </a:rPr>
            <a:t> </a:t>
          </a:r>
        </a:p>
      </dsp:txBody>
      <dsp:txXfrm>
        <a:off x="0" y="219063"/>
        <a:ext cx="10665567" cy="1389150"/>
      </dsp:txXfrm>
    </dsp:sp>
    <dsp:sp modelId="{925B57BB-DDBA-46F7-8554-54A0769CD8DA}">
      <dsp:nvSpPr>
        <dsp:cNvPr id="0" name=""/>
        <dsp:cNvSpPr/>
      </dsp:nvSpPr>
      <dsp:spPr>
        <a:xfrm>
          <a:off x="533278" y="12423"/>
          <a:ext cx="7465896" cy="4132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53453" y="32598"/>
        <a:ext cx="7425546" cy="372930"/>
      </dsp:txXfrm>
    </dsp:sp>
    <dsp:sp modelId="{6A208469-C04B-4AEB-98DD-F806CDCEF7C1}">
      <dsp:nvSpPr>
        <dsp:cNvPr id="0" name=""/>
        <dsp:cNvSpPr/>
      </dsp:nvSpPr>
      <dsp:spPr>
        <a:xfrm>
          <a:off x="0" y="1879047"/>
          <a:ext cx="10665567" cy="13891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291592" rIns="827767" bIns="142240" numCol="1" spcCol="1270" anchor="t" anchorCtr="0">
          <a:noAutofit/>
        </a:bodyPr>
        <a:lstStyle/>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能够时刻注重提高自己的教师职业道德。</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能够掌握教师职业道德培养的途径与方法。</a:t>
          </a:r>
        </a:p>
      </dsp:txBody>
      <dsp:txXfrm>
        <a:off x="0" y="1879047"/>
        <a:ext cx="10665567" cy="1389150"/>
      </dsp:txXfrm>
    </dsp:sp>
    <dsp:sp modelId="{0A9955B3-5D54-48D7-B28F-E326E008BC42}">
      <dsp:nvSpPr>
        <dsp:cNvPr id="0" name=""/>
        <dsp:cNvSpPr/>
      </dsp:nvSpPr>
      <dsp:spPr>
        <a:xfrm>
          <a:off x="573034" y="1635112"/>
          <a:ext cx="7465896" cy="413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593209" y="1655287"/>
        <a:ext cx="7425546" cy="372930"/>
      </dsp:txXfrm>
    </dsp:sp>
    <dsp:sp modelId="{473D8C8D-89BA-4FD8-ADBE-57794E01063A}">
      <dsp:nvSpPr>
        <dsp:cNvPr id="0" name=""/>
        <dsp:cNvSpPr/>
      </dsp:nvSpPr>
      <dsp:spPr>
        <a:xfrm>
          <a:off x="0" y="3561843"/>
          <a:ext cx="10665567" cy="1808099"/>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291592" rIns="827767" bIns="142240" numCol="1" spcCol="1270" anchor="t" anchorCtr="0">
          <a:noAutofit/>
        </a:bodyPr>
        <a:lstStyle/>
        <a:p>
          <a:pPr marL="228600" lvl="1" indent="-228600" algn="l" defTabSz="889000">
            <a:lnSpc>
              <a:spcPct val="100000"/>
            </a:lnSpc>
            <a:spcBef>
              <a:spcPct val="0"/>
            </a:spcBef>
            <a:spcAft>
              <a:spcPct val="15000"/>
            </a:spcAft>
            <a:buChar char="•"/>
          </a:pPr>
          <a:r>
            <a:rPr lang="en-US" altLang="zh-CN" sz="2000" kern="1200">
              <a:latin typeface="微软雅黑" charset="0"/>
              <a:ea typeface="微软雅黑" charset="0"/>
              <a:cs typeface="微软雅黑" charset="0"/>
            </a:rPr>
            <a:t>（1）</a:t>
          </a:r>
          <a:r>
            <a:rPr lang="zh-CN" altLang="en-US" sz="2000" kern="1200">
              <a:latin typeface="微软雅黑" charset="0"/>
              <a:ea typeface="微软雅黑" charset="0"/>
              <a:cs typeface="微软雅黑" charset="0"/>
            </a:rPr>
            <a:t>持续提升职业道德素养，自觉将自身与国家发展和民族振兴联系在一起。</a:t>
          </a:r>
        </a:p>
        <a:p>
          <a:pPr marL="228600" lvl="1" indent="-228600" algn="l" defTabSz="889000">
            <a:lnSpc>
              <a:spcPct val="100000"/>
            </a:lnSpc>
            <a:spcBef>
              <a:spcPct val="0"/>
            </a:spcBef>
            <a:spcAft>
              <a:spcPct val="15000"/>
            </a:spcAft>
            <a:buChar char="•"/>
          </a:pPr>
          <a:r>
            <a:rPr lang="en-US" sz="2000" kern="1200">
              <a:latin typeface="微软雅黑" charset="0"/>
              <a:ea typeface="微软雅黑" charset="0"/>
              <a:cs typeface="微软雅黑" charset="0"/>
            </a:rPr>
            <a:t>（2）</a:t>
          </a:r>
          <a:r>
            <a:rPr lang="zh-CN" altLang="en-US" sz="2000" kern="1200">
              <a:latin typeface="微软雅黑" charset="0"/>
              <a:ea typeface="微软雅黑" charset="0"/>
              <a:cs typeface="微软雅黑" charset="0"/>
            </a:rPr>
            <a:t>意识到教师职业道德培养是长期实践的过程，以发展的眼光看待和要求</a:t>
          </a:r>
          <a:r>
            <a:rPr lang="en-US" altLang="zh-CN" sz="2000" kern="1200">
              <a:latin typeface="微软雅黑" charset="0"/>
              <a:ea typeface="微软雅黑" charset="0"/>
              <a:cs typeface="微软雅黑" charset="0"/>
            </a:rPr>
            <a:t> </a:t>
          </a:r>
          <a:r>
            <a:rPr lang="zh-CN" altLang="en-US" sz="2000" kern="1200">
              <a:latin typeface="微软雅黑" charset="0"/>
              <a:ea typeface="微软雅黑" charset="0"/>
              <a:cs typeface="微软雅黑" charset="0"/>
            </a:rPr>
            <a:t>自己。</a:t>
          </a:r>
        </a:p>
      </dsp:txBody>
      <dsp:txXfrm>
        <a:off x="0" y="3561843"/>
        <a:ext cx="10665567" cy="1808099"/>
      </dsp:txXfrm>
    </dsp:sp>
    <dsp:sp modelId="{0A7A0A3E-ED59-4A29-A6CF-1B35C6F4777B}">
      <dsp:nvSpPr>
        <dsp:cNvPr id="0" name=""/>
        <dsp:cNvSpPr/>
      </dsp:nvSpPr>
      <dsp:spPr>
        <a:xfrm>
          <a:off x="533278" y="3355203"/>
          <a:ext cx="7465896" cy="4132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53453" y="3375378"/>
        <a:ext cx="7425546" cy="372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bwMode="white">
        <a:xfrm>
          <a:off x="0" y="21084"/>
          <a:ext cx="3944620" cy="9360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b="1" kern="1200"/>
            <a:t>神圣的职业使命感</a:t>
          </a:r>
          <a:r>
            <a:rPr lang="en-US" altLang="zh-CN" sz="2000" b="1" kern="1200"/>
            <a:t>  </a:t>
          </a:r>
        </a:p>
      </dsp:txBody>
      <dsp:txXfrm>
        <a:off x="45692" y="66776"/>
        <a:ext cx="3853236" cy="844616"/>
      </dsp:txXfrm>
    </dsp:sp>
    <dsp:sp modelId="{9690EC6F-B3FC-4905-A8E4-8EB29DFD4247}">
      <dsp:nvSpPr>
        <dsp:cNvPr id="0" name=""/>
        <dsp:cNvSpPr/>
      </dsp:nvSpPr>
      <dsp:spPr bwMode="white">
        <a:xfrm>
          <a:off x="0" y="1101085"/>
          <a:ext cx="3944620" cy="93600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en-US" altLang="zh-CN" sz="2000" b="1" kern="1200"/>
            <a:t> </a:t>
          </a:r>
          <a:r>
            <a:rPr lang="zh-CN" altLang="en-US" sz="2000" b="1" kern="1200"/>
            <a:t>强烈的爱生感</a:t>
          </a:r>
        </a:p>
      </dsp:txBody>
      <dsp:txXfrm>
        <a:off x="45692" y="1146777"/>
        <a:ext cx="3853236" cy="844616"/>
      </dsp:txXfrm>
    </dsp:sp>
    <dsp:sp modelId="{F24BBB8F-F820-45FE-B263-353FF3393FB7}">
      <dsp:nvSpPr>
        <dsp:cNvPr id="0" name=""/>
        <dsp:cNvSpPr/>
      </dsp:nvSpPr>
      <dsp:spPr bwMode="white">
        <a:xfrm>
          <a:off x="0" y="2181085"/>
          <a:ext cx="3944620" cy="93600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b="1" kern="1200"/>
            <a:t>持续的职业幸福感</a:t>
          </a:r>
        </a:p>
      </dsp:txBody>
      <dsp:txXfrm>
        <a:off x="45692" y="2226777"/>
        <a:ext cx="3853236" cy="844616"/>
      </dsp:txXfrm>
    </dsp:sp>
  </dsp:spTree>
</dsp:drawing>
</file>

<file path=ppt/diagrams/layout1.xml><?xml version="1.0" encoding="utf-8"?>
<dgm:layoutDef xmlns:dgm="http://schemas.openxmlformats.org/drawingml/2006/diagram" xmlns:a="http://schemas.openxmlformats.org/drawingml/2006/main" uniqueId="urn:microsoft.com/office/officeart/2005/8/layout/list1#8">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59">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9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9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2025/3/20</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2025/3/20</a:t>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2025/3/20</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11.xml"/><Relationship Id="rId7" Type="http://schemas.openxmlformats.org/officeDocument/2006/relationships/slideLayout" Target="../slideLayouts/slideLayout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s>
</file>

<file path=ppt/slides/_rels/slide12.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slideLayout" Target="../slideLayouts/slideLayout5.xml"/><Relationship Id="rId4" Type="http://schemas.openxmlformats.org/officeDocument/2006/relationships/tags" Target="../tags/tag24.xml"/><Relationship Id="rId9" Type="http://schemas.openxmlformats.org/officeDocument/2006/relationships/tags" Target="../tags/tag29.xml"/></Relationships>
</file>

<file path=ppt/slides/_rels/slide13.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slideLayout" Target="../slideLayouts/slideLayout5.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 Type="http://schemas.openxmlformats.org/officeDocument/2006/relationships/tags" Target="../tags/tag31.xml"/><Relationship Id="rId16" Type="http://schemas.openxmlformats.org/officeDocument/2006/relationships/tags" Target="../tags/tag45.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Layout" Target="../slideLayouts/slideLayout5.xml"/><Relationship Id="rId5" Type="http://schemas.openxmlformats.org/officeDocument/2006/relationships/tags" Target="../tags/tag51.xml"/><Relationship Id="rId4" Type="http://schemas.openxmlformats.org/officeDocument/2006/relationships/tags" Target="../tags/tag50.xml"/></Relationships>
</file>

<file path=ppt/slides/_rels/slide17.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6.jpeg"/><Relationship Id="rId5" Type="http://schemas.openxmlformats.org/officeDocument/2006/relationships/tags" Target="../tags/tag56.xml"/><Relationship Id="rId10" Type="http://schemas.openxmlformats.org/officeDocument/2006/relationships/slideLayout" Target="../slideLayouts/slideLayout5.xml"/><Relationship Id="rId4" Type="http://schemas.openxmlformats.org/officeDocument/2006/relationships/tags" Target="../tags/tag55.xml"/><Relationship Id="rId9" Type="http://schemas.openxmlformats.org/officeDocument/2006/relationships/tags" Target="../tags/tag60.xml"/></Relationships>
</file>

<file path=ppt/slides/_rels/slide18.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0.xml"/></Relationships>
</file>

<file path=ppt/slides/_rels/slide25.xml.rels><?xml version="1.0" encoding="UTF-8" standalone="yes"?>
<Relationships xmlns="http://schemas.openxmlformats.org/package/2006/relationships"><Relationship Id="rId8" Type="http://schemas.openxmlformats.org/officeDocument/2006/relationships/tags" Target="../tags/tag78.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10" Type="http://schemas.openxmlformats.org/officeDocument/2006/relationships/image" Target="../media/image8.jpeg"/><Relationship Id="rId4" Type="http://schemas.openxmlformats.org/officeDocument/2006/relationships/tags" Target="../tags/tag74.xml"/><Relationship Id="rId9"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slideLayout" Target="../slideLayouts/slideLayout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tags" Target="../tags/tag91.xml"/><Relationship Id="rId7" Type="http://schemas.openxmlformats.org/officeDocument/2006/relationships/slideLayout" Target="../slideLayouts/slideLayout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s>
</file>

<file path=ppt/slides/_rels/slide33.xml.rels><?xml version="1.0" encoding="UTF-8" standalone="yes"?>
<Relationships xmlns="http://schemas.openxmlformats.org/package/2006/relationships"><Relationship Id="rId8" Type="http://schemas.openxmlformats.org/officeDocument/2006/relationships/tags" Target="../tags/tag10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slideLayout" Target="../slideLayouts/slideLayout5.xml"/><Relationship Id="rId4" Type="http://schemas.openxmlformats.org/officeDocument/2006/relationships/tags" Target="../tags/tag98.xml"/><Relationship Id="rId9" Type="http://schemas.openxmlformats.org/officeDocument/2006/relationships/tags" Target="../tags/tag10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3.jpeg"/><Relationship Id="rId4"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311899" cy="2657764"/>
          </a:xfrm>
        </p:spPr>
        <p:txBody>
          <a:bodyPr wrap="square">
            <a:normAutofit/>
          </a:bodyPr>
          <a:lstStyle/>
          <a:p>
            <a:r>
              <a:rPr lang="zh-CN" altLang="en-US" sz="5400" dirty="0"/>
              <a:t>第十章</a:t>
            </a:r>
            <a:br>
              <a:rPr lang="en-US" sz="7200" dirty="0"/>
            </a:br>
            <a:r>
              <a:rPr lang="zh-CN" altLang="en-US" sz="6000"/>
              <a:t>教师职业道德培养</a:t>
            </a:r>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一、教师职业道德教育的意义</a:t>
            </a:r>
          </a:p>
        </p:txBody>
      </p:sp>
      <p:sp>
        <p:nvSpPr>
          <p:cNvPr id="4" name="平行四边形 3"/>
          <p:cNvSpPr/>
          <p:nvPr>
            <p:custDataLst>
              <p:tags r:id="rId1"/>
            </p:custDataLst>
          </p:nvPr>
        </p:nvSpPr>
        <p:spPr>
          <a:xfrm>
            <a:off x="648582" y="2023701"/>
            <a:ext cx="7675388" cy="1012962"/>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（一）适应社会快速发展的客观要求</a:t>
            </a:r>
          </a:p>
        </p:txBody>
      </p:sp>
      <p:sp>
        <p:nvSpPr>
          <p:cNvPr id="64" name="平行四边形 63"/>
          <p:cNvSpPr/>
          <p:nvPr>
            <p:custDataLst>
              <p:tags r:id="rId2"/>
            </p:custDataLst>
          </p:nvPr>
        </p:nvSpPr>
        <p:spPr>
          <a:xfrm>
            <a:off x="648582" y="4400566"/>
            <a:ext cx="7675388" cy="1012962"/>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（三）完善教师自身发展的迫切需要</a:t>
            </a:r>
          </a:p>
        </p:txBody>
      </p:sp>
      <p:sp>
        <p:nvSpPr>
          <p:cNvPr id="65" name="平行四边形 64"/>
          <p:cNvSpPr/>
          <p:nvPr>
            <p:custDataLst>
              <p:tags r:id="rId3"/>
            </p:custDataLst>
          </p:nvPr>
        </p:nvSpPr>
        <p:spPr>
          <a:xfrm>
            <a:off x="648582" y="3212134"/>
            <a:ext cx="7675388" cy="1012962"/>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rgbClr val="FFFFFF"/>
                </a:solidFill>
                <a:effectLst/>
                <a:latin typeface="+mn-ea"/>
                <a:cs typeface="微软雅黑" charset="-122"/>
              </a:rPr>
              <a:t>（二）提高学校教育质量的必然要求</a:t>
            </a:r>
          </a:p>
        </p:txBody>
      </p:sp>
      <p:grpSp>
        <p:nvGrpSpPr>
          <p:cNvPr id="69" name="组合 68"/>
          <p:cNvGrpSpPr/>
          <p:nvPr>
            <p:custDataLst>
              <p:tags r:id="rId4"/>
            </p:custDataLst>
          </p:nvPr>
        </p:nvGrpSpPr>
        <p:grpSpPr>
          <a:xfrm>
            <a:off x="7635574" y="2144117"/>
            <a:ext cx="3861746" cy="3359937"/>
            <a:chOff x="2149" y="3007"/>
            <a:chExt cx="14878" cy="12948"/>
          </a:xfrm>
        </p:grpSpPr>
        <p:sp>
          <p:nvSpPr>
            <p:cNvPr id="70" name="Freeform 5"/>
            <p:cNvSpPr/>
            <p:nvPr>
              <p:custDataLst>
                <p:tags r:id="rId5"/>
              </p:custDataLst>
            </p:nvPr>
          </p:nvSpPr>
          <p:spPr bwMode="auto">
            <a:xfrm>
              <a:off x="2149" y="3007"/>
              <a:ext cx="14879" cy="129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41300" dist="127000" dir="2700000" algn="t" rotWithShape="0">
                <a:prstClr val="black">
                  <a:alpha val="18000"/>
                </a:prstClr>
              </a:outerShdw>
            </a:effectLst>
          </p:spPr>
          <p:txBody>
            <a:bodyPr anchor="ctr"/>
            <a:lstStyle/>
            <a:p>
              <a:pPr algn="ctr" fontAlgn="auto">
                <a:spcBef>
                  <a:spcPts val="0"/>
                </a:spcBef>
                <a:spcAft>
                  <a:spcPts val="0"/>
                </a:spcAft>
                <a:defRPr/>
              </a:pPr>
              <a:endParaRPr lang="zh-CN" altLang="en-US" sz="2255" kern="0">
                <a:solidFill>
                  <a:prstClr val="white"/>
                </a:solidFill>
                <a:latin typeface="Calibri" panose="020F0502020204030204"/>
              </a:endParaRPr>
            </a:p>
          </p:txBody>
        </p:sp>
        <p:pic>
          <p:nvPicPr>
            <p:cNvPr id="71" name="图片 70" descr="E:/设计素材图片2/odysseas-chloridis-ggV0zTL942I-unsplash.jpgodysseas-chloridis-ggV0zTL942I-unsplash"/>
            <p:cNvPicPr>
              <a:picLocks noChangeAspect="1"/>
            </p:cNvPicPr>
            <p:nvPr>
              <p:custDataLst>
                <p:tags r:id="rId6"/>
              </p:custDataLst>
            </p:nvPr>
          </p:nvPicPr>
          <p:blipFill>
            <a:blip r:embed="rId8" cstate="email"/>
            <a:srcRect l="11869" r="11869"/>
            <a:stretch>
              <a:fillRect/>
            </a:stretch>
          </p:blipFill>
          <p:spPr>
            <a:xfrm>
              <a:off x="3060" y="3774"/>
              <a:ext cx="13058" cy="11418"/>
            </a:xfrm>
            <a:custGeom>
              <a:avLst/>
              <a:gdLst/>
              <a:ahLst/>
              <a:cxnLst>
                <a:cxn ang="3">
                  <a:pos x="hc" y="t"/>
                </a:cxn>
                <a:cxn ang="cd2">
                  <a:pos x="l" y="vc"/>
                </a:cxn>
                <a:cxn ang="cd4">
                  <a:pos x="hc" y="b"/>
                </a:cxn>
                <a:cxn ang="0">
                  <a:pos x="r" y="vc"/>
                </a:cxn>
              </a:cxnLst>
              <a:rect l="l" t="t" r="r" b="b"/>
              <a:pathLst>
                <a:path w="5316" h="4648">
                  <a:moveTo>
                    <a:pt x="1480" y="0"/>
                  </a:moveTo>
                  <a:cubicBezTo>
                    <a:pt x="3836" y="0"/>
                    <a:pt x="3836" y="0"/>
                    <a:pt x="3836" y="0"/>
                  </a:cubicBezTo>
                  <a:cubicBezTo>
                    <a:pt x="3934" y="0"/>
                    <a:pt x="4053" y="69"/>
                    <a:pt x="4102" y="154"/>
                  </a:cubicBezTo>
                  <a:cubicBezTo>
                    <a:pt x="5280" y="2172"/>
                    <a:pt x="5280" y="2172"/>
                    <a:pt x="5280" y="2172"/>
                  </a:cubicBezTo>
                  <a:cubicBezTo>
                    <a:pt x="5329" y="2257"/>
                    <a:pt x="5329" y="2395"/>
                    <a:pt x="5280" y="2480"/>
                  </a:cubicBezTo>
                  <a:cubicBezTo>
                    <a:pt x="4102" y="4494"/>
                    <a:pt x="4102" y="4494"/>
                    <a:pt x="4102" y="4494"/>
                  </a:cubicBezTo>
                  <a:cubicBezTo>
                    <a:pt x="4053" y="4579"/>
                    <a:pt x="3934" y="4648"/>
                    <a:pt x="3836" y="4648"/>
                  </a:cubicBezTo>
                  <a:lnTo>
                    <a:pt x="1480" y="4648"/>
                  </a:lnTo>
                  <a:cubicBezTo>
                    <a:pt x="1382" y="4648"/>
                    <a:pt x="1264" y="4579"/>
                    <a:pt x="1215" y="4494"/>
                  </a:cubicBezTo>
                  <a:cubicBezTo>
                    <a:pt x="37" y="2480"/>
                    <a:pt x="37" y="2480"/>
                    <a:pt x="37" y="2480"/>
                  </a:cubicBezTo>
                  <a:cubicBezTo>
                    <a:pt x="-12" y="2395"/>
                    <a:pt x="-12" y="2257"/>
                    <a:pt x="37" y="2172"/>
                  </a:cubicBezTo>
                  <a:cubicBezTo>
                    <a:pt x="1215" y="154"/>
                    <a:pt x="1215" y="154"/>
                    <a:pt x="1215" y="154"/>
                  </a:cubicBezTo>
                  <a:cubicBezTo>
                    <a:pt x="1264" y="69"/>
                    <a:pt x="1382" y="0"/>
                    <a:pt x="1480" y="0"/>
                  </a:cubicBezTo>
                  <a:close/>
                </a:path>
              </a:pathLst>
            </a:custGeom>
          </p:spPr>
        </p:pic>
      </p:gr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二、教师职业道德教育的内容</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（一）职前教师职业道德教育的内容</a:t>
            </a:r>
          </a:p>
        </p:txBody>
      </p:sp>
      <p:sp>
        <p:nvSpPr>
          <p:cNvPr id="68" name="圆角矩形 67"/>
          <p:cNvSpPr/>
          <p:nvPr>
            <p:custDataLst>
              <p:tags r:id="rId1"/>
            </p:custDataLst>
          </p:nvPr>
        </p:nvSpPr>
        <p:spPr>
          <a:xfrm>
            <a:off x="693420" y="1914525"/>
            <a:ext cx="10859135" cy="151447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强化师德意识，树立职业精神</a:t>
            </a:r>
          </a:p>
          <a:p>
            <a:pPr lvl="0">
              <a:lnSpc>
                <a:spcPct val="150000"/>
              </a:lnSpc>
              <a:spcBef>
                <a:spcPct val="0"/>
              </a:spcBef>
              <a:spcAft>
                <a:spcPct val="35000"/>
              </a:spcAft>
            </a:pPr>
            <a:r>
              <a:rPr lang="zh-CN" altLang="en-US" kern="0" dirty="0">
                <a:ln>
                  <a:noFill/>
                  <a:prstDash val="sysDot"/>
                </a:ln>
                <a:solidFill>
                  <a:schemeClr val="tx1">
                    <a:lumMod val="85000"/>
                    <a:lumOff val="15000"/>
                  </a:schemeClr>
                </a:solidFill>
                <a:uFillTx/>
                <a:latin typeface="+mn-ea"/>
                <a:sym typeface="+mn-ea"/>
              </a:rPr>
              <a:t>陶行知先生曾经说过，为师者要</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爱满天下</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，要</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捧着一颗心来，不带半根草去</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。教师的思想政治素质、职业道德修养和工作能力，决定了教育的发展水平和质量。</a:t>
            </a:r>
            <a:endParaRPr lang="en-US" altLang="zh-CN"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881797"/>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701675" y="3561824"/>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深刻认识教师劳动的特点与价值</a:t>
            </a:r>
          </a:p>
          <a:p>
            <a:pPr lvl="0">
              <a:lnSpc>
                <a:spcPct val="150000"/>
              </a:lnSpc>
              <a:spcBef>
                <a:spcPct val="0"/>
              </a:spcBef>
              <a:spcAft>
                <a:spcPct val="35000"/>
              </a:spcAft>
            </a:pPr>
            <a:r>
              <a:rPr lang="zh-CN" altLang="en-US" kern="0" dirty="0">
                <a:ln>
                  <a:noFill/>
                  <a:prstDash val="sysDot"/>
                </a:ln>
                <a:solidFill>
                  <a:schemeClr val="tx1">
                    <a:lumMod val="85000"/>
                    <a:lumOff val="15000"/>
                  </a:schemeClr>
                </a:solidFill>
                <a:uFillTx/>
                <a:latin typeface="微软雅黑" charset="0"/>
                <a:ea typeface="微软雅黑" charset="0"/>
                <a:cs typeface="微软雅黑" charset="0"/>
                <a:sym typeface="+mn-ea"/>
              </a:rPr>
              <a:t>任何一种劳动都有其自身的特点，作为准教师，认识教师劳动的特点是认识教师这个职业的起点。</a:t>
            </a:r>
          </a:p>
        </p:txBody>
      </p:sp>
      <p:sp>
        <p:nvSpPr>
          <p:cNvPr id="71" name="圆角矩形 70"/>
          <p:cNvSpPr/>
          <p:nvPr>
            <p:custDataLst>
              <p:tags r:id="rId4"/>
            </p:custDataLst>
          </p:nvPr>
        </p:nvSpPr>
        <p:spPr>
          <a:xfrm>
            <a:off x="848084" y="3529351"/>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 name="圆角矩形 67"/>
          <p:cNvSpPr/>
          <p:nvPr>
            <p:custDataLst>
              <p:tags r:id="rId5"/>
            </p:custDataLst>
          </p:nvPr>
        </p:nvSpPr>
        <p:spPr>
          <a:xfrm>
            <a:off x="701675" y="4956887"/>
            <a:ext cx="10859135" cy="1540804"/>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加强对师德规范的认同</a:t>
            </a:r>
          </a:p>
          <a:p>
            <a:pPr lvl="0">
              <a:lnSpc>
                <a:spcPct val="15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师德是一种职业规范，受到社会的普遍认同。师德教育的主要目标是使准教师自觉接受现行的师德规范，并切实指导自己的行为。</a:t>
            </a:r>
          </a:p>
        </p:txBody>
      </p:sp>
      <p:sp>
        <p:nvSpPr>
          <p:cNvPr id="7" name="圆角矩形 68"/>
          <p:cNvSpPr/>
          <p:nvPr>
            <p:custDataLst>
              <p:tags r:id="rId6"/>
            </p:custDataLst>
          </p:nvPr>
        </p:nvSpPr>
        <p:spPr>
          <a:xfrm>
            <a:off x="847686" y="4929918"/>
            <a:ext cx="443838" cy="66933"/>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二、教师职业道德教育的内容</a:t>
            </a:r>
          </a:p>
        </p:txBody>
      </p:sp>
      <p:sp>
        <p:nvSpPr>
          <p:cNvPr id="3" name="椭圆 2"/>
          <p:cNvSpPr/>
          <p:nvPr>
            <p:custDataLst>
              <p:tags r:id="rId1"/>
            </p:custDataLst>
          </p:nvPr>
        </p:nvSpPr>
        <p:spPr>
          <a:xfrm rot="10800000">
            <a:off x="6039904" y="1800514"/>
            <a:ext cx="1698179" cy="1698179"/>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 name="椭圆 5"/>
          <p:cNvSpPr/>
          <p:nvPr>
            <p:custDataLst>
              <p:tags r:id="rId2"/>
            </p:custDataLst>
          </p:nvPr>
        </p:nvSpPr>
        <p:spPr>
          <a:xfrm rot="10800000">
            <a:off x="4613045" y="1800514"/>
            <a:ext cx="1698179" cy="1698179"/>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矩形 7"/>
          <p:cNvSpPr/>
          <p:nvPr>
            <p:custDataLst>
              <p:tags r:id="rId3"/>
            </p:custDataLst>
          </p:nvPr>
        </p:nvSpPr>
        <p:spPr>
          <a:xfrm>
            <a:off x="2917443" y="5008701"/>
            <a:ext cx="6995622" cy="694579"/>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教师劳动不是一种短期见效的行为，而是一种具有长期性特点的特殊劳动过程。学生知识水平的提高、能力的发展和思想品德的形成，都是一个循序渐进的过程，要求教师能够长期做耐心细致的教育工作。</a:t>
            </a:r>
          </a:p>
        </p:txBody>
      </p:sp>
      <p:sp>
        <p:nvSpPr>
          <p:cNvPr id="9" name="矩形 8"/>
          <p:cNvSpPr/>
          <p:nvPr>
            <p:custDataLst>
              <p:tags r:id="rId4"/>
            </p:custDataLst>
          </p:nvPr>
        </p:nvSpPr>
        <p:spPr>
          <a:xfrm>
            <a:off x="3075667" y="4730704"/>
            <a:ext cx="6236350" cy="331296"/>
          </a:xfrm>
          <a:prstGeom prst="rect">
            <a:avLst/>
          </a:prstGeom>
          <a:noFill/>
        </p:spPr>
        <p:txBody>
          <a:bodyPr wrap="square" lIns="0" tIns="0" rIns="0" bIns="0" rtlCol="0" anchor="b" anchorCtr="0">
            <a:noAutofit/>
          </a:bodyPr>
          <a:lstStyle/>
          <a:p>
            <a:pPr algn="ctr">
              <a:spcBef>
                <a:spcPct val="0"/>
              </a:spcBef>
              <a:spcAft>
                <a:spcPct val="0"/>
              </a:spcAft>
            </a:pPr>
            <a:r>
              <a:rPr lang="zh-CN" altLang="en-US" sz="2000" b="1" kern="0" dirty="0">
                <a:solidFill>
                  <a:schemeClr val="accent1"/>
                </a:solidFill>
                <a:latin typeface="+mn-ea"/>
                <a:cs typeface="+mn-ea"/>
              </a:rPr>
              <a:t>长期性</a:t>
            </a:r>
          </a:p>
        </p:txBody>
      </p:sp>
      <p:sp>
        <p:nvSpPr>
          <p:cNvPr id="10" name="矩形 9"/>
          <p:cNvSpPr/>
          <p:nvPr>
            <p:custDataLst>
              <p:tags r:id="rId5"/>
            </p:custDataLst>
          </p:nvPr>
        </p:nvSpPr>
        <p:spPr>
          <a:xfrm>
            <a:off x="7960779" y="2199986"/>
            <a:ext cx="3699647" cy="1576705"/>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教师劳动与其他劳动的最大不同点就在于：教师主要是用自己的思想、学识和言行，通过示范的方式影响劳动对象。</a:t>
            </a:r>
          </a:p>
        </p:txBody>
      </p:sp>
      <p:sp>
        <p:nvSpPr>
          <p:cNvPr id="11" name="矩形 10"/>
          <p:cNvSpPr/>
          <p:nvPr>
            <p:custDataLst>
              <p:tags r:id="rId6"/>
            </p:custDataLst>
          </p:nvPr>
        </p:nvSpPr>
        <p:spPr>
          <a:xfrm>
            <a:off x="8097369" y="1773096"/>
            <a:ext cx="2849706" cy="331296"/>
          </a:xfrm>
          <a:prstGeom prst="rect">
            <a:avLst/>
          </a:prstGeom>
          <a:noFill/>
        </p:spPr>
        <p:txBody>
          <a:bodyPr wrap="square" lIns="0" tIns="0" rIns="0" bIns="0" rtlCol="0" anchor="b" anchorCtr="0">
            <a:noAutofit/>
          </a:bodyPr>
          <a:lstStyle/>
          <a:p>
            <a:pPr>
              <a:spcBef>
                <a:spcPct val="0"/>
              </a:spcBef>
              <a:spcAft>
                <a:spcPct val="0"/>
              </a:spcAft>
            </a:pPr>
            <a:r>
              <a:rPr lang="zh-CN" altLang="en-US" sz="2000" b="1" kern="0">
                <a:solidFill>
                  <a:schemeClr val="accent2"/>
                </a:solidFill>
                <a:latin typeface="+mn-ea"/>
                <a:cs typeface="+mn-ea"/>
              </a:rPr>
              <a:t>示范性</a:t>
            </a:r>
          </a:p>
        </p:txBody>
      </p:sp>
      <p:sp>
        <p:nvSpPr>
          <p:cNvPr id="12" name="矩形 11"/>
          <p:cNvSpPr/>
          <p:nvPr>
            <p:custDataLst>
              <p:tags r:id="rId7"/>
            </p:custDataLst>
          </p:nvPr>
        </p:nvSpPr>
        <p:spPr>
          <a:xfrm>
            <a:off x="775120" y="2186074"/>
            <a:ext cx="3835641" cy="1576513"/>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教师要根据自己对教育方针、培养目标以及教材的理解，针对教育对象的不同特点和普遍规律，选择最能奏效的方法与途径来实现教育目的。</a:t>
            </a:r>
          </a:p>
        </p:txBody>
      </p:sp>
      <p:sp>
        <p:nvSpPr>
          <p:cNvPr id="13" name="矩形 12"/>
          <p:cNvSpPr/>
          <p:nvPr>
            <p:custDataLst>
              <p:tags r:id="rId8"/>
            </p:custDataLst>
          </p:nvPr>
        </p:nvSpPr>
        <p:spPr>
          <a:xfrm>
            <a:off x="1401755" y="1773096"/>
            <a:ext cx="2849706" cy="331296"/>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kern="0">
                <a:solidFill>
                  <a:schemeClr val="accent1"/>
                </a:solidFill>
                <a:latin typeface="+mn-ea"/>
                <a:cs typeface="+mn-ea"/>
              </a:rPr>
              <a:t>创造性</a:t>
            </a:r>
          </a:p>
        </p:txBody>
      </p:sp>
      <p:sp>
        <p:nvSpPr>
          <p:cNvPr id="23" name="椭圆 22"/>
          <p:cNvSpPr/>
          <p:nvPr>
            <p:custDataLst>
              <p:tags r:id="rId9"/>
            </p:custDataLst>
          </p:nvPr>
        </p:nvSpPr>
        <p:spPr>
          <a:xfrm rot="10800000">
            <a:off x="5344753" y="2999464"/>
            <a:ext cx="1698179" cy="1698179"/>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5" name="文本框 14"/>
          <p:cNvSpPr txBox="1"/>
          <p:nvPr/>
        </p:nvSpPr>
        <p:spPr>
          <a:xfrm>
            <a:off x="5213985" y="2840355"/>
            <a:ext cx="1920875" cy="829945"/>
          </a:xfrm>
          <a:prstGeom prst="rect">
            <a:avLst/>
          </a:prstGeom>
        </p:spPr>
        <p:txBody>
          <a:bodyPr wrap="square">
            <a:spAutoFit/>
          </a:bodyPr>
          <a:lstStyle/>
          <a:p>
            <a:pPr marL="0" indent="0" algn="ctr" defTabSz="266700">
              <a:spcBef>
                <a:spcPct val="0"/>
              </a:spcBef>
              <a:spcAft>
                <a:spcPct val="0"/>
              </a:spcAft>
            </a:pPr>
            <a:r>
              <a:rPr lang="en-US" altLang="zh-CN" sz="2400" b="1">
                <a:solidFill>
                  <a:schemeClr val="bg1"/>
                </a:solidFill>
                <a:latin typeface="微软雅黑" charset="0"/>
                <a:ea typeface="微软雅黑" charset="0"/>
                <a:cs typeface="微软雅黑" charset="0"/>
              </a:rPr>
              <a:t> </a:t>
            </a:r>
            <a:r>
              <a:rPr lang="zh-CN" altLang="en-US" sz="2400" b="1">
                <a:solidFill>
                  <a:schemeClr val="bg1"/>
                </a:solidFill>
                <a:latin typeface="微软雅黑" charset="0"/>
                <a:ea typeface="微软雅黑" charset="0"/>
                <a:cs typeface="微软雅黑" charset="0"/>
              </a:rPr>
              <a:t>教师劳动</a:t>
            </a:r>
          </a:p>
          <a:p>
            <a:pPr marL="0" indent="0" algn="ctr" defTabSz="266700">
              <a:spcBef>
                <a:spcPct val="0"/>
              </a:spcBef>
              <a:spcAft>
                <a:spcPct val="0"/>
              </a:spcAft>
            </a:pPr>
            <a:r>
              <a:rPr lang="zh-CN" altLang="en-US" sz="2400" b="1">
                <a:solidFill>
                  <a:schemeClr val="bg1"/>
                </a:solidFill>
                <a:latin typeface="微软雅黑" charset="0"/>
                <a:ea typeface="微软雅黑" charset="0"/>
                <a:cs typeface="微软雅黑" charset="0"/>
              </a:rPr>
              <a:t>的特点</a:t>
            </a: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二、教师职业道德教育的内容</a:t>
            </a:r>
          </a:p>
        </p:txBody>
      </p:sp>
      <p:sp>
        <p:nvSpPr>
          <p:cNvPr id="37" name="任意多边形: 形状 15"/>
          <p:cNvSpPr/>
          <p:nvPr>
            <p:custDataLst>
              <p:tags r:id="rId1"/>
            </p:custDataLst>
          </p:nvPr>
        </p:nvSpPr>
        <p:spPr>
          <a:xfrm flipH="1">
            <a:off x="8488045" y="2577783"/>
            <a:ext cx="3009265" cy="574040"/>
          </a:xfrm>
          <a:custGeom>
            <a:avLst/>
            <a:gdLst>
              <a:gd name="connsiteX0" fmla="*/ 2586358 w 2586418"/>
              <a:gd name="connsiteY0" fmla="*/ -331 h 574357"/>
              <a:gd name="connsiteX1" fmla="*/ 2586358 w 2586418"/>
              <a:gd name="connsiteY1" fmla="*/ 319423 h 574357"/>
              <a:gd name="connsiteX2" fmla="*/ 2331659 w 2586418"/>
              <a:gd name="connsiteY2" fmla="*/ 574026 h 574357"/>
              <a:gd name="connsiteX3" fmla="*/ -61 w 2586418"/>
              <a:gd name="connsiteY3" fmla="*/ 574026 h 574357"/>
              <a:gd name="connsiteX4" fmla="*/ -61 w 2586418"/>
              <a:gd name="connsiteY4" fmla="*/ 254367 h 574357"/>
              <a:gd name="connsiteX5" fmla="*/ 254638 w 2586418"/>
              <a:gd name="connsiteY5" fmla="*/ -331 h 574357"/>
              <a:gd name="connsiteX6" fmla="*/ 2577880 w 2586418"/>
              <a:gd name="connsiteY6" fmla="*/ 315899 h 574357"/>
              <a:gd name="connsiteX7" fmla="*/ 2577880 w 2586418"/>
              <a:gd name="connsiteY7" fmla="*/ 8146 h 574357"/>
              <a:gd name="connsiteX8" fmla="*/ 258257 w 2586418"/>
              <a:gd name="connsiteY8" fmla="*/ 8146 h 574357"/>
              <a:gd name="connsiteX9" fmla="*/ 8607 w 2586418"/>
              <a:gd name="connsiteY9" fmla="*/ 257796 h 574357"/>
              <a:gd name="connsiteX10" fmla="*/ 8607 w 2586418"/>
              <a:gd name="connsiteY10" fmla="*/ 565549 h 574357"/>
              <a:gd name="connsiteX11" fmla="*/ 2328135 w 2586418"/>
              <a:gd name="connsiteY11" fmla="*/ 565549 h 57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418" h="574357">
                <a:moveTo>
                  <a:pt x="2586358" y="-331"/>
                </a:moveTo>
                <a:lnTo>
                  <a:pt x="2586358" y="319423"/>
                </a:lnTo>
                <a:lnTo>
                  <a:pt x="2331659" y="574026"/>
                </a:lnTo>
                <a:lnTo>
                  <a:pt x="-61" y="574026"/>
                </a:lnTo>
                <a:lnTo>
                  <a:pt x="-61" y="254367"/>
                </a:lnTo>
                <a:lnTo>
                  <a:pt x="254638" y="-331"/>
                </a:lnTo>
                <a:close/>
                <a:moveTo>
                  <a:pt x="2577880" y="315899"/>
                </a:moveTo>
                <a:lnTo>
                  <a:pt x="2577880" y="8146"/>
                </a:lnTo>
                <a:lnTo>
                  <a:pt x="258257" y="8146"/>
                </a:lnTo>
                <a:lnTo>
                  <a:pt x="8607" y="257796"/>
                </a:lnTo>
                <a:lnTo>
                  <a:pt x="8607" y="565549"/>
                </a:lnTo>
                <a:lnTo>
                  <a:pt x="2328135" y="565549"/>
                </a:lnTo>
                <a:close/>
              </a:path>
            </a:pathLst>
          </a:custGeom>
          <a:gradFill>
            <a:gsLst>
              <a:gs pos="0">
                <a:schemeClr val="bg1">
                  <a:alpha val="0"/>
                </a:schemeClr>
              </a:gs>
              <a:gs pos="100000">
                <a:schemeClr val="accent2">
                  <a:alpha val="10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52095" bIns="0" numCol="1" spcCol="0" rtlCol="0" fromWordArt="0" anchor="ctr" anchorCtr="0" forceAA="0" compatLnSpc="1">
            <a:noAutofit/>
          </a:bodyPr>
          <a:lstStyle/>
          <a:p>
            <a:pPr lvl="0" algn="r">
              <a:buClrTx/>
              <a:buSzTx/>
              <a:buFontTx/>
            </a:pPr>
            <a:endParaRPr lang="zh-CN" altLang="en-US" sz="2000" b="1" dirty="0">
              <a:solidFill>
                <a:schemeClr val="tx1">
                  <a:lumMod val="85000"/>
                  <a:lumOff val="15000"/>
                </a:schemeClr>
              </a:solidFill>
              <a:latin typeface="+mn-ea"/>
              <a:cs typeface="+mn-ea"/>
              <a:sym typeface="+mn-ea"/>
            </a:endParaRPr>
          </a:p>
        </p:txBody>
      </p:sp>
      <p:sp>
        <p:nvSpPr>
          <p:cNvPr id="41" name="任意多边形: 形状 16"/>
          <p:cNvSpPr/>
          <p:nvPr>
            <p:custDataLst>
              <p:tags r:id="rId2"/>
            </p:custDataLst>
          </p:nvPr>
        </p:nvSpPr>
        <p:spPr>
          <a:xfrm flipH="1">
            <a:off x="8541385" y="2623503"/>
            <a:ext cx="2902585" cy="482600"/>
          </a:xfrm>
          <a:custGeom>
            <a:avLst/>
            <a:gdLst>
              <a:gd name="connsiteX0" fmla="*/ 2494693 w 2494692"/>
              <a:gd name="connsiteY0" fmla="*/ 0 h 482917"/>
              <a:gd name="connsiteX1" fmla="*/ 2494693 w 2494692"/>
              <a:gd name="connsiteY1" fmla="*/ 254984 h 482917"/>
              <a:gd name="connsiteX2" fmla="*/ 2266855 w 2494692"/>
              <a:gd name="connsiteY2" fmla="*/ 482918 h 482917"/>
              <a:gd name="connsiteX3" fmla="*/ 0 w 2494692"/>
              <a:gd name="connsiteY3" fmla="*/ 482918 h 482917"/>
              <a:gd name="connsiteX4" fmla="*/ 0 w 2494692"/>
              <a:gd name="connsiteY4" fmla="*/ 227838 h 482917"/>
              <a:gd name="connsiteX5" fmla="*/ 227838 w 2494692"/>
              <a:gd name="connsiteY5" fmla="*/ 0 h 482917"/>
              <a:gd name="connsiteX6" fmla="*/ 2494693 w 2494692"/>
              <a:gd name="connsiteY6" fmla="*/ 0 h 48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4692" h="482917">
                <a:moveTo>
                  <a:pt x="2494693" y="0"/>
                </a:moveTo>
                <a:lnTo>
                  <a:pt x="2494693" y="254984"/>
                </a:lnTo>
                <a:lnTo>
                  <a:pt x="2266855" y="482918"/>
                </a:lnTo>
                <a:lnTo>
                  <a:pt x="0" y="482918"/>
                </a:lnTo>
                <a:lnTo>
                  <a:pt x="0" y="227838"/>
                </a:lnTo>
                <a:lnTo>
                  <a:pt x="227838" y="0"/>
                </a:lnTo>
                <a:lnTo>
                  <a:pt x="2494693" y="0"/>
                </a:lnTo>
                <a:close/>
              </a:path>
            </a:pathLst>
          </a:custGeom>
          <a:gradFill>
            <a:gsLst>
              <a:gs pos="0">
                <a:schemeClr val="bg1">
                  <a:alpha val="0"/>
                </a:schemeClr>
              </a:gs>
              <a:gs pos="100000">
                <a:schemeClr val="accent2">
                  <a:alpha val="36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52095" bIns="0" numCol="1" spcCol="0" rtlCol="0" fromWordArt="0" anchor="ctr" anchorCtr="0" forceAA="0" compatLnSpc="1">
            <a:noAutofit/>
          </a:bodyPr>
          <a:lstStyle/>
          <a:p>
            <a:pPr lvl="0" algn="r">
              <a:buClrTx/>
              <a:buSzTx/>
              <a:buFontTx/>
            </a:pPr>
            <a:r>
              <a:rPr lang="zh-CN" altLang="en-US" sz="2000" b="1" dirty="0">
                <a:solidFill>
                  <a:schemeClr val="accent2"/>
                </a:solidFill>
                <a:latin typeface="+mn-ea"/>
                <a:cs typeface="+mn-ea"/>
                <a:sym typeface="+mn-ea"/>
              </a:rPr>
              <a:t>个人价值</a:t>
            </a:r>
          </a:p>
        </p:txBody>
      </p:sp>
      <p:sp>
        <p:nvSpPr>
          <p:cNvPr id="42" name="任意多边形: 形状 20"/>
          <p:cNvSpPr/>
          <p:nvPr>
            <p:custDataLst>
              <p:tags r:id="rId3"/>
            </p:custDataLst>
          </p:nvPr>
        </p:nvSpPr>
        <p:spPr>
          <a:xfrm flipH="1">
            <a:off x="9711055" y="2509838"/>
            <a:ext cx="1482090" cy="36195"/>
          </a:xfrm>
          <a:custGeom>
            <a:avLst/>
            <a:gdLst>
              <a:gd name="connsiteX0" fmla="*/ 1394174 w 1482280"/>
              <a:gd name="connsiteY0" fmla="*/ 0 h 54007"/>
              <a:gd name="connsiteX1" fmla="*/ 1428369 w 1482280"/>
              <a:gd name="connsiteY1" fmla="*/ 0 h 54007"/>
              <a:gd name="connsiteX2" fmla="*/ 1482280 w 1482280"/>
              <a:gd name="connsiteY2" fmla="*/ 54007 h 54007"/>
              <a:gd name="connsiteX3" fmla="*/ 1448181 w 1482280"/>
              <a:gd name="connsiteY3" fmla="*/ 54007 h 54007"/>
              <a:gd name="connsiteX4" fmla="*/ 1338739 w 1482280"/>
              <a:gd name="connsiteY4" fmla="*/ 0 h 54007"/>
              <a:gd name="connsiteX5" fmla="*/ 1372839 w 1482280"/>
              <a:gd name="connsiteY5" fmla="*/ 0 h 54007"/>
              <a:gd name="connsiteX6" fmla="*/ 1426845 w 1482280"/>
              <a:gd name="connsiteY6" fmla="*/ 54007 h 54007"/>
              <a:gd name="connsiteX7" fmla="*/ 1392650 w 1482280"/>
              <a:gd name="connsiteY7" fmla="*/ 54007 h 54007"/>
              <a:gd name="connsiteX8" fmla="*/ 1283208 w 1482280"/>
              <a:gd name="connsiteY8" fmla="*/ 0 h 54007"/>
              <a:gd name="connsiteX9" fmla="*/ 1317403 w 1482280"/>
              <a:gd name="connsiteY9" fmla="*/ 0 h 54007"/>
              <a:gd name="connsiteX10" fmla="*/ 1371409 w 1482280"/>
              <a:gd name="connsiteY10" fmla="*/ 54007 h 54007"/>
              <a:gd name="connsiteX11" fmla="*/ 1337215 w 1482280"/>
              <a:gd name="connsiteY11" fmla="*/ 54007 h 54007"/>
              <a:gd name="connsiteX12" fmla="*/ 1227773 w 1482280"/>
              <a:gd name="connsiteY12" fmla="*/ 0 h 54007"/>
              <a:gd name="connsiteX13" fmla="*/ 1261968 w 1482280"/>
              <a:gd name="connsiteY13" fmla="*/ 0 h 54007"/>
              <a:gd name="connsiteX14" fmla="*/ 1315879 w 1482280"/>
              <a:gd name="connsiteY14" fmla="*/ 54007 h 54007"/>
              <a:gd name="connsiteX15" fmla="*/ 1281780 w 1482280"/>
              <a:gd name="connsiteY15" fmla="*/ 54007 h 54007"/>
              <a:gd name="connsiteX16" fmla="*/ 1172337 w 1482280"/>
              <a:gd name="connsiteY16" fmla="*/ 0 h 54007"/>
              <a:gd name="connsiteX17" fmla="*/ 1206437 w 1482280"/>
              <a:gd name="connsiteY17" fmla="*/ 0 h 54007"/>
              <a:gd name="connsiteX18" fmla="*/ 1260443 w 1482280"/>
              <a:gd name="connsiteY18" fmla="*/ 54007 h 54007"/>
              <a:gd name="connsiteX19" fmla="*/ 1226249 w 1482280"/>
              <a:gd name="connsiteY19" fmla="*/ 54007 h 54007"/>
              <a:gd name="connsiteX20" fmla="*/ 1116807 w 1482280"/>
              <a:gd name="connsiteY20" fmla="*/ 0 h 54007"/>
              <a:gd name="connsiteX21" fmla="*/ 1151002 w 1482280"/>
              <a:gd name="connsiteY21" fmla="*/ 0 h 54007"/>
              <a:gd name="connsiteX22" fmla="*/ 1205008 w 1482280"/>
              <a:gd name="connsiteY22" fmla="*/ 54007 h 54007"/>
              <a:gd name="connsiteX23" fmla="*/ 1170814 w 1482280"/>
              <a:gd name="connsiteY23" fmla="*/ 54007 h 54007"/>
              <a:gd name="connsiteX24" fmla="*/ 1061371 w 1482280"/>
              <a:gd name="connsiteY24" fmla="*/ 0 h 54007"/>
              <a:gd name="connsiteX25" fmla="*/ 1095566 w 1482280"/>
              <a:gd name="connsiteY25" fmla="*/ 0 h 54007"/>
              <a:gd name="connsiteX26" fmla="*/ 1149477 w 1482280"/>
              <a:gd name="connsiteY26" fmla="*/ 54007 h 54007"/>
              <a:gd name="connsiteX27" fmla="*/ 1115378 w 1482280"/>
              <a:gd name="connsiteY27" fmla="*/ 54007 h 54007"/>
              <a:gd name="connsiteX28" fmla="*/ 1005936 w 1482280"/>
              <a:gd name="connsiteY28" fmla="*/ 0 h 54007"/>
              <a:gd name="connsiteX29" fmla="*/ 1040036 w 1482280"/>
              <a:gd name="connsiteY29" fmla="*/ 0 h 54007"/>
              <a:gd name="connsiteX30" fmla="*/ 1094042 w 1482280"/>
              <a:gd name="connsiteY30" fmla="*/ 54007 h 54007"/>
              <a:gd name="connsiteX31" fmla="*/ 1059848 w 1482280"/>
              <a:gd name="connsiteY31" fmla="*/ 54007 h 54007"/>
              <a:gd name="connsiteX32" fmla="*/ 357664 w 1482280"/>
              <a:gd name="connsiteY32" fmla="*/ 0 h 54007"/>
              <a:gd name="connsiteX33" fmla="*/ 990219 w 1482280"/>
              <a:gd name="connsiteY33" fmla="*/ 0 h 54007"/>
              <a:gd name="connsiteX34" fmla="*/ 1042416 w 1482280"/>
              <a:gd name="connsiteY34" fmla="*/ 52197 h 54007"/>
              <a:gd name="connsiteX35" fmla="*/ 0 w 1482280"/>
              <a:gd name="connsiteY35" fmla="*/ 52197 h 54007"/>
              <a:gd name="connsiteX36" fmla="*/ 0 w 1482280"/>
              <a:gd name="connsiteY36" fmla="*/ 26003 h 54007"/>
              <a:gd name="connsiteX37" fmla="*/ 357664 w 1482280"/>
              <a:gd name="connsiteY37" fmla="*/ 26003 h 54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82280" h="54007">
                <a:moveTo>
                  <a:pt x="1394174" y="0"/>
                </a:moveTo>
                <a:lnTo>
                  <a:pt x="1428369" y="0"/>
                </a:lnTo>
                <a:lnTo>
                  <a:pt x="1482280" y="54007"/>
                </a:lnTo>
                <a:lnTo>
                  <a:pt x="1448181" y="54007"/>
                </a:lnTo>
                <a:close/>
                <a:moveTo>
                  <a:pt x="1338739" y="0"/>
                </a:moveTo>
                <a:lnTo>
                  <a:pt x="1372839" y="0"/>
                </a:lnTo>
                <a:lnTo>
                  <a:pt x="1426845" y="54007"/>
                </a:lnTo>
                <a:lnTo>
                  <a:pt x="1392650" y="54007"/>
                </a:lnTo>
                <a:close/>
                <a:moveTo>
                  <a:pt x="1283208" y="0"/>
                </a:moveTo>
                <a:lnTo>
                  <a:pt x="1317403" y="0"/>
                </a:lnTo>
                <a:lnTo>
                  <a:pt x="1371409" y="54007"/>
                </a:lnTo>
                <a:lnTo>
                  <a:pt x="1337215" y="54007"/>
                </a:lnTo>
                <a:close/>
                <a:moveTo>
                  <a:pt x="1227773" y="0"/>
                </a:moveTo>
                <a:lnTo>
                  <a:pt x="1261968" y="0"/>
                </a:lnTo>
                <a:lnTo>
                  <a:pt x="1315879" y="54007"/>
                </a:lnTo>
                <a:lnTo>
                  <a:pt x="1281780" y="54007"/>
                </a:lnTo>
                <a:close/>
                <a:moveTo>
                  <a:pt x="1172337" y="0"/>
                </a:moveTo>
                <a:lnTo>
                  <a:pt x="1206437" y="0"/>
                </a:lnTo>
                <a:lnTo>
                  <a:pt x="1260443" y="54007"/>
                </a:lnTo>
                <a:lnTo>
                  <a:pt x="1226249" y="54007"/>
                </a:lnTo>
                <a:close/>
                <a:moveTo>
                  <a:pt x="1116807" y="0"/>
                </a:moveTo>
                <a:lnTo>
                  <a:pt x="1151002" y="0"/>
                </a:lnTo>
                <a:lnTo>
                  <a:pt x="1205008" y="54007"/>
                </a:lnTo>
                <a:lnTo>
                  <a:pt x="1170814" y="54007"/>
                </a:lnTo>
                <a:close/>
                <a:moveTo>
                  <a:pt x="1061371" y="0"/>
                </a:moveTo>
                <a:lnTo>
                  <a:pt x="1095566" y="0"/>
                </a:lnTo>
                <a:lnTo>
                  <a:pt x="1149477" y="54007"/>
                </a:lnTo>
                <a:lnTo>
                  <a:pt x="1115378" y="54007"/>
                </a:lnTo>
                <a:close/>
                <a:moveTo>
                  <a:pt x="1005936" y="0"/>
                </a:moveTo>
                <a:lnTo>
                  <a:pt x="1040036" y="0"/>
                </a:lnTo>
                <a:lnTo>
                  <a:pt x="1094042" y="54007"/>
                </a:lnTo>
                <a:lnTo>
                  <a:pt x="1059848" y="54007"/>
                </a:lnTo>
                <a:close/>
                <a:moveTo>
                  <a:pt x="357664" y="0"/>
                </a:moveTo>
                <a:lnTo>
                  <a:pt x="990219" y="0"/>
                </a:lnTo>
                <a:lnTo>
                  <a:pt x="1042416" y="52197"/>
                </a:lnTo>
                <a:lnTo>
                  <a:pt x="0" y="52197"/>
                </a:lnTo>
                <a:lnTo>
                  <a:pt x="0" y="26003"/>
                </a:lnTo>
                <a:lnTo>
                  <a:pt x="357664" y="26003"/>
                </a:lnTo>
                <a:close/>
              </a:path>
            </a:pathLst>
          </a:custGeom>
          <a:gradFill>
            <a:gsLst>
              <a:gs pos="100000">
                <a:schemeClr val="accent2">
                  <a:alpha val="4000"/>
                </a:schemeClr>
              </a:gs>
              <a:gs pos="0">
                <a:schemeClr val="accent2">
                  <a:alpha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52095" bIns="0" numCol="1" spcCol="0" rtlCol="0" fromWordArt="0" anchor="ctr" anchorCtr="0" forceAA="0" compatLnSpc="1">
            <a:noAutofit/>
          </a:bodyPr>
          <a:lstStyle/>
          <a:p>
            <a:pPr lvl="0" algn="r">
              <a:buClrTx/>
              <a:buSzTx/>
              <a:buFontTx/>
            </a:pPr>
            <a:endParaRPr lang="zh-CN" altLang="en-US" sz="2000" b="1" dirty="0">
              <a:solidFill>
                <a:schemeClr val="tx1">
                  <a:lumMod val="85000"/>
                  <a:lumOff val="15000"/>
                </a:schemeClr>
              </a:solidFill>
              <a:latin typeface="+mn-ea"/>
              <a:cs typeface="+mn-ea"/>
              <a:sym typeface="+mn-ea"/>
            </a:endParaRPr>
          </a:p>
        </p:txBody>
      </p:sp>
      <p:sp>
        <p:nvSpPr>
          <p:cNvPr id="109" name="任意多边形: 形状 15"/>
          <p:cNvSpPr/>
          <p:nvPr>
            <p:custDataLst>
              <p:tags r:id="rId4"/>
            </p:custDataLst>
          </p:nvPr>
        </p:nvSpPr>
        <p:spPr>
          <a:xfrm>
            <a:off x="695960" y="2577783"/>
            <a:ext cx="3009265" cy="574040"/>
          </a:xfrm>
          <a:custGeom>
            <a:avLst/>
            <a:gdLst>
              <a:gd name="connsiteX0" fmla="*/ 2586358 w 2586418"/>
              <a:gd name="connsiteY0" fmla="*/ -331 h 574357"/>
              <a:gd name="connsiteX1" fmla="*/ 2586358 w 2586418"/>
              <a:gd name="connsiteY1" fmla="*/ 319423 h 574357"/>
              <a:gd name="connsiteX2" fmla="*/ 2331659 w 2586418"/>
              <a:gd name="connsiteY2" fmla="*/ 574026 h 574357"/>
              <a:gd name="connsiteX3" fmla="*/ -61 w 2586418"/>
              <a:gd name="connsiteY3" fmla="*/ 574026 h 574357"/>
              <a:gd name="connsiteX4" fmla="*/ -61 w 2586418"/>
              <a:gd name="connsiteY4" fmla="*/ 254367 h 574357"/>
              <a:gd name="connsiteX5" fmla="*/ 254638 w 2586418"/>
              <a:gd name="connsiteY5" fmla="*/ -331 h 574357"/>
              <a:gd name="connsiteX6" fmla="*/ 2577880 w 2586418"/>
              <a:gd name="connsiteY6" fmla="*/ 315899 h 574357"/>
              <a:gd name="connsiteX7" fmla="*/ 2577880 w 2586418"/>
              <a:gd name="connsiteY7" fmla="*/ 8146 h 574357"/>
              <a:gd name="connsiteX8" fmla="*/ 258257 w 2586418"/>
              <a:gd name="connsiteY8" fmla="*/ 8146 h 574357"/>
              <a:gd name="connsiteX9" fmla="*/ 8607 w 2586418"/>
              <a:gd name="connsiteY9" fmla="*/ 257796 h 574357"/>
              <a:gd name="connsiteX10" fmla="*/ 8607 w 2586418"/>
              <a:gd name="connsiteY10" fmla="*/ 565549 h 574357"/>
              <a:gd name="connsiteX11" fmla="*/ 2328135 w 2586418"/>
              <a:gd name="connsiteY11" fmla="*/ 565549 h 57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418" h="574357">
                <a:moveTo>
                  <a:pt x="2586358" y="-331"/>
                </a:moveTo>
                <a:lnTo>
                  <a:pt x="2586358" y="319423"/>
                </a:lnTo>
                <a:lnTo>
                  <a:pt x="2331659" y="574026"/>
                </a:lnTo>
                <a:lnTo>
                  <a:pt x="-61" y="574026"/>
                </a:lnTo>
                <a:lnTo>
                  <a:pt x="-61" y="254367"/>
                </a:lnTo>
                <a:lnTo>
                  <a:pt x="254638" y="-331"/>
                </a:lnTo>
                <a:close/>
                <a:moveTo>
                  <a:pt x="2577880" y="315899"/>
                </a:moveTo>
                <a:lnTo>
                  <a:pt x="2577880" y="8146"/>
                </a:lnTo>
                <a:lnTo>
                  <a:pt x="258257" y="8146"/>
                </a:lnTo>
                <a:lnTo>
                  <a:pt x="8607" y="257796"/>
                </a:lnTo>
                <a:lnTo>
                  <a:pt x="8607" y="565549"/>
                </a:lnTo>
                <a:lnTo>
                  <a:pt x="2328135" y="565549"/>
                </a:lnTo>
                <a:close/>
              </a:path>
            </a:pathLst>
          </a:custGeom>
          <a:gradFill>
            <a:gsLst>
              <a:gs pos="0">
                <a:schemeClr val="bg1">
                  <a:alpha val="0"/>
                </a:schemeClr>
              </a:gs>
              <a:gs pos="100000">
                <a:schemeClr val="accent1">
                  <a:alpha val="10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95" tIns="0" rIns="0" bIns="0" numCol="1" spcCol="0" rtlCol="0" fromWordArt="0" anchor="ctr" anchorCtr="0" forceAA="0" compatLnSpc="1">
            <a:noAutofit/>
          </a:bodyPr>
          <a:lstStyle/>
          <a:p>
            <a:pPr lvl="0" algn="l">
              <a:buClrTx/>
              <a:buSzTx/>
              <a:buFontTx/>
            </a:pPr>
            <a:endParaRPr lang="zh-CN" altLang="en-US" sz="2000" b="1" dirty="0">
              <a:solidFill>
                <a:schemeClr val="tx1">
                  <a:lumMod val="85000"/>
                  <a:lumOff val="15000"/>
                </a:schemeClr>
              </a:solidFill>
              <a:latin typeface="+mn-ea"/>
              <a:cs typeface="+mn-ea"/>
              <a:sym typeface="+mn-ea"/>
            </a:endParaRPr>
          </a:p>
        </p:txBody>
      </p:sp>
      <p:sp>
        <p:nvSpPr>
          <p:cNvPr id="110" name="任意多边形: 形状 16"/>
          <p:cNvSpPr/>
          <p:nvPr>
            <p:custDataLst>
              <p:tags r:id="rId5"/>
            </p:custDataLst>
          </p:nvPr>
        </p:nvSpPr>
        <p:spPr>
          <a:xfrm>
            <a:off x="749300" y="2623503"/>
            <a:ext cx="2902585" cy="482600"/>
          </a:xfrm>
          <a:custGeom>
            <a:avLst/>
            <a:gdLst>
              <a:gd name="connsiteX0" fmla="*/ 2494693 w 2494692"/>
              <a:gd name="connsiteY0" fmla="*/ 0 h 482917"/>
              <a:gd name="connsiteX1" fmla="*/ 2494693 w 2494692"/>
              <a:gd name="connsiteY1" fmla="*/ 254984 h 482917"/>
              <a:gd name="connsiteX2" fmla="*/ 2266855 w 2494692"/>
              <a:gd name="connsiteY2" fmla="*/ 482918 h 482917"/>
              <a:gd name="connsiteX3" fmla="*/ 0 w 2494692"/>
              <a:gd name="connsiteY3" fmla="*/ 482918 h 482917"/>
              <a:gd name="connsiteX4" fmla="*/ 0 w 2494692"/>
              <a:gd name="connsiteY4" fmla="*/ 227838 h 482917"/>
              <a:gd name="connsiteX5" fmla="*/ 227838 w 2494692"/>
              <a:gd name="connsiteY5" fmla="*/ 0 h 482917"/>
              <a:gd name="connsiteX6" fmla="*/ 2494693 w 2494692"/>
              <a:gd name="connsiteY6" fmla="*/ 0 h 48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4692" h="482917">
                <a:moveTo>
                  <a:pt x="2494693" y="0"/>
                </a:moveTo>
                <a:lnTo>
                  <a:pt x="2494693" y="254984"/>
                </a:lnTo>
                <a:lnTo>
                  <a:pt x="2266855" y="482918"/>
                </a:lnTo>
                <a:lnTo>
                  <a:pt x="0" y="482918"/>
                </a:lnTo>
                <a:lnTo>
                  <a:pt x="0" y="227838"/>
                </a:lnTo>
                <a:lnTo>
                  <a:pt x="227838" y="0"/>
                </a:lnTo>
                <a:lnTo>
                  <a:pt x="2494693" y="0"/>
                </a:lnTo>
                <a:close/>
              </a:path>
            </a:pathLst>
          </a:custGeom>
          <a:gradFill>
            <a:gsLst>
              <a:gs pos="0">
                <a:schemeClr val="bg1">
                  <a:alpha val="0"/>
                </a:schemeClr>
              </a:gs>
              <a:gs pos="100000">
                <a:schemeClr val="accent1">
                  <a:alpha val="36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95" tIns="0" rIns="0" bIns="0" numCol="1" spcCol="0" rtlCol="0" fromWordArt="0" anchor="ctr" anchorCtr="0" forceAA="0" compatLnSpc="1">
            <a:noAutofit/>
          </a:bodyPr>
          <a:lstStyle/>
          <a:p>
            <a:pPr lvl="0" algn="l">
              <a:buClrTx/>
              <a:buSzTx/>
              <a:buFontTx/>
            </a:pPr>
            <a:r>
              <a:rPr lang="zh-CN" altLang="en-US" sz="2000" b="1" dirty="0">
                <a:solidFill>
                  <a:schemeClr val="accent1"/>
                </a:solidFill>
                <a:latin typeface="+mn-ea"/>
                <a:cs typeface="+mn-ea"/>
                <a:sym typeface="+mn-ea"/>
              </a:rPr>
              <a:t>社会价值</a:t>
            </a:r>
          </a:p>
        </p:txBody>
      </p:sp>
      <p:sp>
        <p:nvSpPr>
          <p:cNvPr id="111" name="任意多边形: 形状 20"/>
          <p:cNvSpPr/>
          <p:nvPr>
            <p:custDataLst>
              <p:tags r:id="rId6"/>
            </p:custDataLst>
          </p:nvPr>
        </p:nvSpPr>
        <p:spPr>
          <a:xfrm>
            <a:off x="1000125" y="2509838"/>
            <a:ext cx="1482090" cy="36195"/>
          </a:xfrm>
          <a:custGeom>
            <a:avLst/>
            <a:gdLst>
              <a:gd name="connsiteX0" fmla="*/ 1394174 w 1482280"/>
              <a:gd name="connsiteY0" fmla="*/ 0 h 54007"/>
              <a:gd name="connsiteX1" fmla="*/ 1428369 w 1482280"/>
              <a:gd name="connsiteY1" fmla="*/ 0 h 54007"/>
              <a:gd name="connsiteX2" fmla="*/ 1482280 w 1482280"/>
              <a:gd name="connsiteY2" fmla="*/ 54007 h 54007"/>
              <a:gd name="connsiteX3" fmla="*/ 1448181 w 1482280"/>
              <a:gd name="connsiteY3" fmla="*/ 54007 h 54007"/>
              <a:gd name="connsiteX4" fmla="*/ 1338739 w 1482280"/>
              <a:gd name="connsiteY4" fmla="*/ 0 h 54007"/>
              <a:gd name="connsiteX5" fmla="*/ 1372839 w 1482280"/>
              <a:gd name="connsiteY5" fmla="*/ 0 h 54007"/>
              <a:gd name="connsiteX6" fmla="*/ 1426845 w 1482280"/>
              <a:gd name="connsiteY6" fmla="*/ 54007 h 54007"/>
              <a:gd name="connsiteX7" fmla="*/ 1392650 w 1482280"/>
              <a:gd name="connsiteY7" fmla="*/ 54007 h 54007"/>
              <a:gd name="connsiteX8" fmla="*/ 1283208 w 1482280"/>
              <a:gd name="connsiteY8" fmla="*/ 0 h 54007"/>
              <a:gd name="connsiteX9" fmla="*/ 1317403 w 1482280"/>
              <a:gd name="connsiteY9" fmla="*/ 0 h 54007"/>
              <a:gd name="connsiteX10" fmla="*/ 1371409 w 1482280"/>
              <a:gd name="connsiteY10" fmla="*/ 54007 h 54007"/>
              <a:gd name="connsiteX11" fmla="*/ 1337215 w 1482280"/>
              <a:gd name="connsiteY11" fmla="*/ 54007 h 54007"/>
              <a:gd name="connsiteX12" fmla="*/ 1227773 w 1482280"/>
              <a:gd name="connsiteY12" fmla="*/ 0 h 54007"/>
              <a:gd name="connsiteX13" fmla="*/ 1261968 w 1482280"/>
              <a:gd name="connsiteY13" fmla="*/ 0 h 54007"/>
              <a:gd name="connsiteX14" fmla="*/ 1315879 w 1482280"/>
              <a:gd name="connsiteY14" fmla="*/ 54007 h 54007"/>
              <a:gd name="connsiteX15" fmla="*/ 1281780 w 1482280"/>
              <a:gd name="connsiteY15" fmla="*/ 54007 h 54007"/>
              <a:gd name="connsiteX16" fmla="*/ 1172337 w 1482280"/>
              <a:gd name="connsiteY16" fmla="*/ 0 h 54007"/>
              <a:gd name="connsiteX17" fmla="*/ 1206437 w 1482280"/>
              <a:gd name="connsiteY17" fmla="*/ 0 h 54007"/>
              <a:gd name="connsiteX18" fmla="*/ 1260443 w 1482280"/>
              <a:gd name="connsiteY18" fmla="*/ 54007 h 54007"/>
              <a:gd name="connsiteX19" fmla="*/ 1226249 w 1482280"/>
              <a:gd name="connsiteY19" fmla="*/ 54007 h 54007"/>
              <a:gd name="connsiteX20" fmla="*/ 1116807 w 1482280"/>
              <a:gd name="connsiteY20" fmla="*/ 0 h 54007"/>
              <a:gd name="connsiteX21" fmla="*/ 1151002 w 1482280"/>
              <a:gd name="connsiteY21" fmla="*/ 0 h 54007"/>
              <a:gd name="connsiteX22" fmla="*/ 1205008 w 1482280"/>
              <a:gd name="connsiteY22" fmla="*/ 54007 h 54007"/>
              <a:gd name="connsiteX23" fmla="*/ 1170814 w 1482280"/>
              <a:gd name="connsiteY23" fmla="*/ 54007 h 54007"/>
              <a:gd name="connsiteX24" fmla="*/ 1061371 w 1482280"/>
              <a:gd name="connsiteY24" fmla="*/ 0 h 54007"/>
              <a:gd name="connsiteX25" fmla="*/ 1095566 w 1482280"/>
              <a:gd name="connsiteY25" fmla="*/ 0 h 54007"/>
              <a:gd name="connsiteX26" fmla="*/ 1149477 w 1482280"/>
              <a:gd name="connsiteY26" fmla="*/ 54007 h 54007"/>
              <a:gd name="connsiteX27" fmla="*/ 1115378 w 1482280"/>
              <a:gd name="connsiteY27" fmla="*/ 54007 h 54007"/>
              <a:gd name="connsiteX28" fmla="*/ 1005936 w 1482280"/>
              <a:gd name="connsiteY28" fmla="*/ 0 h 54007"/>
              <a:gd name="connsiteX29" fmla="*/ 1040036 w 1482280"/>
              <a:gd name="connsiteY29" fmla="*/ 0 h 54007"/>
              <a:gd name="connsiteX30" fmla="*/ 1094042 w 1482280"/>
              <a:gd name="connsiteY30" fmla="*/ 54007 h 54007"/>
              <a:gd name="connsiteX31" fmla="*/ 1059848 w 1482280"/>
              <a:gd name="connsiteY31" fmla="*/ 54007 h 54007"/>
              <a:gd name="connsiteX32" fmla="*/ 357664 w 1482280"/>
              <a:gd name="connsiteY32" fmla="*/ 0 h 54007"/>
              <a:gd name="connsiteX33" fmla="*/ 990219 w 1482280"/>
              <a:gd name="connsiteY33" fmla="*/ 0 h 54007"/>
              <a:gd name="connsiteX34" fmla="*/ 1042416 w 1482280"/>
              <a:gd name="connsiteY34" fmla="*/ 52197 h 54007"/>
              <a:gd name="connsiteX35" fmla="*/ 0 w 1482280"/>
              <a:gd name="connsiteY35" fmla="*/ 52197 h 54007"/>
              <a:gd name="connsiteX36" fmla="*/ 0 w 1482280"/>
              <a:gd name="connsiteY36" fmla="*/ 26003 h 54007"/>
              <a:gd name="connsiteX37" fmla="*/ 357664 w 1482280"/>
              <a:gd name="connsiteY37" fmla="*/ 26003 h 54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82280" h="54007">
                <a:moveTo>
                  <a:pt x="1394174" y="0"/>
                </a:moveTo>
                <a:lnTo>
                  <a:pt x="1428369" y="0"/>
                </a:lnTo>
                <a:lnTo>
                  <a:pt x="1482280" y="54007"/>
                </a:lnTo>
                <a:lnTo>
                  <a:pt x="1448181" y="54007"/>
                </a:lnTo>
                <a:close/>
                <a:moveTo>
                  <a:pt x="1338739" y="0"/>
                </a:moveTo>
                <a:lnTo>
                  <a:pt x="1372839" y="0"/>
                </a:lnTo>
                <a:lnTo>
                  <a:pt x="1426845" y="54007"/>
                </a:lnTo>
                <a:lnTo>
                  <a:pt x="1392650" y="54007"/>
                </a:lnTo>
                <a:close/>
                <a:moveTo>
                  <a:pt x="1283208" y="0"/>
                </a:moveTo>
                <a:lnTo>
                  <a:pt x="1317403" y="0"/>
                </a:lnTo>
                <a:lnTo>
                  <a:pt x="1371409" y="54007"/>
                </a:lnTo>
                <a:lnTo>
                  <a:pt x="1337215" y="54007"/>
                </a:lnTo>
                <a:close/>
                <a:moveTo>
                  <a:pt x="1227773" y="0"/>
                </a:moveTo>
                <a:lnTo>
                  <a:pt x="1261968" y="0"/>
                </a:lnTo>
                <a:lnTo>
                  <a:pt x="1315879" y="54007"/>
                </a:lnTo>
                <a:lnTo>
                  <a:pt x="1281780" y="54007"/>
                </a:lnTo>
                <a:close/>
                <a:moveTo>
                  <a:pt x="1172337" y="0"/>
                </a:moveTo>
                <a:lnTo>
                  <a:pt x="1206437" y="0"/>
                </a:lnTo>
                <a:lnTo>
                  <a:pt x="1260443" y="54007"/>
                </a:lnTo>
                <a:lnTo>
                  <a:pt x="1226249" y="54007"/>
                </a:lnTo>
                <a:close/>
                <a:moveTo>
                  <a:pt x="1116807" y="0"/>
                </a:moveTo>
                <a:lnTo>
                  <a:pt x="1151002" y="0"/>
                </a:lnTo>
                <a:lnTo>
                  <a:pt x="1205008" y="54007"/>
                </a:lnTo>
                <a:lnTo>
                  <a:pt x="1170814" y="54007"/>
                </a:lnTo>
                <a:close/>
                <a:moveTo>
                  <a:pt x="1061371" y="0"/>
                </a:moveTo>
                <a:lnTo>
                  <a:pt x="1095566" y="0"/>
                </a:lnTo>
                <a:lnTo>
                  <a:pt x="1149477" y="54007"/>
                </a:lnTo>
                <a:lnTo>
                  <a:pt x="1115378" y="54007"/>
                </a:lnTo>
                <a:close/>
                <a:moveTo>
                  <a:pt x="1005936" y="0"/>
                </a:moveTo>
                <a:lnTo>
                  <a:pt x="1040036" y="0"/>
                </a:lnTo>
                <a:lnTo>
                  <a:pt x="1094042" y="54007"/>
                </a:lnTo>
                <a:lnTo>
                  <a:pt x="1059848" y="54007"/>
                </a:lnTo>
                <a:close/>
                <a:moveTo>
                  <a:pt x="357664" y="0"/>
                </a:moveTo>
                <a:lnTo>
                  <a:pt x="990219" y="0"/>
                </a:lnTo>
                <a:lnTo>
                  <a:pt x="1042416" y="52197"/>
                </a:lnTo>
                <a:lnTo>
                  <a:pt x="0" y="52197"/>
                </a:lnTo>
                <a:lnTo>
                  <a:pt x="0" y="26003"/>
                </a:lnTo>
                <a:lnTo>
                  <a:pt x="357664" y="26003"/>
                </a:lnTo>
                <a:close/>
              </a:path>
            </a:pathLst>
          </a:custGeom>
          <a:gradFill>
            <a:gsLst>
              <a:gs pos="100000">
                <a:schemeClr val="accent1">
                  <a:alpha val="4000"/>
                </a:schemeClr>
              </a:gs>
              <a:gs pos="0">
                <a:schemeClr val="accent1">
                  <a:alpha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52095" bIns="0" numCol="1" spcCol="0" rtlCol="0" fromWordArt="0" anchor="ctr" anchorCtr="0" forceAA="0" compatLnSpc="1">
            <a:noAutofit/>
          </a:bodyPr>
          <a:lstStyle/>
          <a:p>
            <a:pPr lvl="0" algn="r">
              <a:buClrTx/>
              <a:buSzTx/>
              <a:buFontTx/>
            </a:pPr>
            <a:endParaRPr lang="zh-CN" altLang="en-US" sz="2000" b="1" dirty="0">
              <a:solidFill>
                <a:schemeClr val="tx1">
                  <a:lumMod val="85000"/>
                  <a:lumOff val="15000"/>
                </a:schemeClr>
              </a:solidFill>
              <a:latin typeface="+mn-ea"/>
              <a:cs typeface="+mn-ea"/>
              <a:sym typeface="+mn-ea"/>
            </a:endParaRPr>
          </a:p>
        </p:txBody>
      </p:sp>
      <p:sp>
        <p:nvSpPr>
          <p:cNvPr id="4" name="矩形 3"/>
          <p:cNvSpPr/>
          <p:nvPr>
            <p:custDataLst>
              <p:tags r:id="rId7"/>
            </p:custDataLst>
          </p:nvPr>
        </p:nvSpPr>
        <p:spPr>
          <a:xfrm>
            <a:off x="514728" y="3310573"/>
            <a:ext cx="3641982" cy="1524022"/>
          </a:xfrm>
          <a:prstGeom prst="rect">
            <a:avLst/>
          </a:prstGeom>
          <a:noFill/>
        </p:spPr>
        <p:txBody>
          <a:bodyPr wrap="square" lIns="0" tIns="0" rIns="0" bIns="0" rtlCol="0" anchor="t" anchorCtr="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sym typeface="+mn-ea"/>
              </a:rPr>
              <a:t>教师的工作联系着人类的过去、现在和未来。教师的劳动也牵动着千家万户，关系到每一个人的发展和幸福。在现代社会，一个人的发展状况如何、前途如何，在很大程度上取决于他所受的教育，取决于教师的劳动。</a:t>
            </a:r>
          </a:p>
        </p:txBody>
      </p:sp>
      <p:sp>
        <p:nvSpPr>
          <p:cNvPr id="5" name="矩形 4"/>
          <p:cNvSpPr/>
          <p:nvPr>
            <p:custDataLst>
              <p:tags r:id="rId8"/>
            </p:custDataLst>
          </p:nvPr>
        </p:nvSpPr>
        <p:spPr>
          <a:xfrm>
            <a:off x="8158480" y="3310573"/>
            <a:ext cx="3338830" cy="1524022"/>
          </a:xfrm>
          <a:prstGeom prst="rect">
            <a:avLst/>
          </a:prstGeom>
          <a:noFill/>
        </p:spPr>
        <p:txBody>
          <a:bodyPr wrap="square" lIns="0" tIns="0" rIns="0" bIns="0" rtlCol="0" anchor="t" anchorCtr="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sym typeface="+mn-ea"/>
              </a:rPr>
              <a:t>教师劳动可以有效地促进自身的完善和发展，还能得到一般劳动者享受不到的幸福感。</a:t>
            </a:r>
          </a:p>
        </p:txBody>
      </p:sp>
      <p:sp>
        <p:nvSpPr>
          <p:cNvPr id="7" name="圆角矩形 33"/>
          <p:cNvSpPr/>
          <p:nvPr>
            <p:custDataLst>
              <p:tags r:id="rId9"/>
            </p:custDataLst>
          </p:nvPr>
        </p:nvSpPr>
        <p:spPr>
          <a:xfrm>
            <a:off x="4304030" y="1629728"/>
            <a:ext cx="3599815" cy="3599815"/>
          </a:xfrm>
          <a:prstGeom prst="roundRect">
            <a:avLst>
              <a:gd name="adj" fmla="val 50000"/>
            </a:avLst>
          </a:prstGeom>
          <a:noFill/>
          <a:ln w="28575">
            <a:gradFill>
              <a:gsLst>
                <a:gs pos="84000">
                  <a:schemeClr val="accent1">
                    <a:lumMod val="20000"/>
                    <a:lumOff val="80000"/>
                    <a:alpha val="0"/>
                  </a:schemeClr>
                </a:gs>
                <a:gs pos="16000">
                  <a:schemeClr val="accent1">
                    <a:lumMod val="20000"/>
                    <a:lumOff val="80000"/>
                    <a:alpha val="0"/>
                  </a:schemeClr>
                </a:gs>
                <a:gs pos="100000">
                  <a:schemeClr val="accent1">
                    <a:alpha val="30000"/>
                  </a:schemeClr>
                </a:gs>
                <a:gs pos="0">
                  <a:schemeClr val="accent1">
                    <a:alpha val="3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olidFill>
                <a:schemeClr val="lt1"/>
              </a:solidFill>
              <a:sym typeface="+mn-ea"/>
            </a:endParaRPr>
          </a:p>
        </p:txBody>
      </p:sp>
      <p:sp>
        <p:nvSpPr>
          <p:cNvPr id="48" name="圆角矩形 1"/>
          <p:cNvSpPr/>
          <p:nvPr>
            <p:custDataLst>
              <p:tags r:id="rId10"/>
            </p:custDataLst>
          </p:nvPr>
        </p:nvSpPr>
        <p:spPr>
          <a:xfrm>
            <a:off x="5146675" y="2471738"/>
            <a:ext cx="1914525" cy="1914525"/>
          </a:xfrm>
          <a:prstGeom prst="roundRect">
            <a:avLst>
              <a:gd name="adj" fmla="val 50000"/>
            </a:avLst>
          </a:prstGeom>
          <a:solidFill>
            <a:schemeClr val="accent1">
              <a:alpha val="25000"/>
            </a:schemeClr>
          </a:solidFill>
          <a:ln w="12700">
            <a:gradFill>
              <a:gsLst>
                <a:gs pos="21000">
                  <a:schemeClr val="accent1">
                    <a:alpha val="100000"/>
                  </a:schemeClr>
                </a:gs>
                <a:gs pos="100000">
                  <a:schemeClr val="accent1">
                    <a:lumMod val="60000"/>
                    <a:lumOff val="4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a:solidFill>
                  <a:schemeClr val="accent1"/>
                </a:solidFill>
                <a:sym typeface="+mn-ea"/>
              </a:rPr>
              <a:t>教师劳动的价值</a:t>
            </a:r>
          </a:p>
        </p:txBody>
      </p:sp>
      <p:sp>
        <p:nvSpPr>
          <p:cNvPr id="49" name="任意多边形: 形状 272"/>
          <p:cNvSpPr/>
          <p:nvPr>
            <p:custDataLst>
              <p:tags r:id="rId11"/>
            </p:custDataLst>
          </p:nvPr>
        </p:nvSpPr>
        <p:spPr>
          <a:xfrm>
            <a:off x="4720590" y="2043748"/>
            <a:ext cx="2767965" cy="2769235"/>
          </a:xfrm>
          <a:custGeom>
            <a:avLst/>
            <a:gdLst>
              <a:gd name="connsiteX0" fmla="*/ 426348 w 852696"/>
              <a:gd name="connsiteY0" fmla="*/ 0 h 852697"/>
              <a:gd name="connsiteX1" fmla="*/ 852696 w 852696"/>
              <a:gd name="connsiteY1" fmla="*/ 426349 h 852697"/>
              <a:gd name="connsiteX2" fmla="*/ 426348 w 852696"/>
              <a:gd name="connsiteY2" fmla="*/ 852697 h 852697"/>
              <a:gd name="connsiteX3" fmla="*/ 0 w 852696"/>
              <a:gd name="connsiteY3" fmla="*/ 426349 h 852697"/>
              <a:gd name="connsiteX4" fmla="*/ 426348 w 852696"/>
              <a:gd name="connsiteY4" fmla="*/ 0 h 8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696" h="852697">
                <a:moveTo>
                  <a:pt x="426348" y="0"/>
                </a:moveTo>
                <a:cubicBezTo>
                  <a:pt x="661704" y="251"/>
                  <a:pt x="852446" y="190993"/>
                  <a:pt x="852696" y="426349"/>
                </a:cubicBezTo>
                <a:cubicBezTo>
                  <a:pt x="852696" y="661818"/>
                  <a:pt x="661818" y="852697"/>
                  <a:pt x="426348" y="852697"/>
                </a:cubicBezTo>
                <a:cubicBezTo>
                  <a:pt x="190878" y="852697"/>
                  <a:pt x="0" y="661818"/>
                  <a:pt x="0" y="426349"/>
                </a:cubicBezTo>
                <a:cubicBezTo>
                  <a:pt x="0" y="190879"/>
                  <a:pt x="190878" y="0"/>
                  <a:pt x="426348" y="0"/>
                </a:cubicBezTo>
                <a:close/>
              </a:path>
            </a:pathLst>
          </a:custGeom>
          <a:noFill/>
          <a:ln w="127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50" name="任意多边形: 形状 37"/>
          <p:cNvSpPr/>
          <p:nvPr>
            <p:custDataLst>
              <p:tags r:id="rId12"/>
            </p:custDataLst>
          </p:nvPr>
        </p:nvSpPr>
        <p:spPr>
          <a:xfrm>
            <a:off x="4644390" y="2880043"/>
            <a:ext cx="183515" cy="1098550"/>
          </a:xfrm>
          <a:custGeom>
            <a:avLst/>
            <a:gdLst>
              <a:gd name="connsiteX0" fmla="*/ 23426 w 56615"/>
              <a:gd name="connsiteY0" fmla="*/ 312125 h 338302"/>
              <a:gd name="connsiteX1" fmla="*/ 56415 w 56615"/>
              <a:gd name="connsiteY1" fmla="*/ 338061 h 338302"/>
              <a:gd name="connsiteX2" fmla="*/ 56415 w 56615"/>
              <a:gd name="connsiteY2" fmla="*/ -242 h 338302"/>
              <a:gd name="connsiteX3" fmla="*/ 48452 w 56615"/>
              <a:gd name="connsiteY3" fmla="*/ 4991 h 338302"/>
              <a:gd name="connsiteX4" fmla="*/ 40944 w 56615"/>
              <a:gd name="connsiteY4" fmla="*/ 10906 h 338302"/>
              <a:gd name="connsiteX5" fmla="*/ 25929 w 56615"/>
              <a:gd name="connsiteY5" fmla="*/ 22964 h 338302"/>
              <a:gd name="connsiteX6" fmla="*/ 22971 w 56615"/>
              <a:gd name="connsiteY6" fmla="*/ 25466 h 338302"/>
              <a:gd name="connsiteX7" fmla="*/ 22971 w 56615"/>
              <a:gd name="connsiteY7" fmla="*/ 312125 h 3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15" h="338302">
                <a:moveTo>
                  <a:pt x="23426" y="312125"/>
                </a:moveTo>
                <a:cubicBezTo>
                  <a:pt x="34574" y="321225"/>
                  <a:pt x="46177" y="329871"/>
                  <a:pt x="56415" y="338061"/>
                </a:cubicBezTo>
                <a:cubicBezTo>
                  <a:pt x="10299" y="230018"/>
                  <a:pt x="10299" y="107801"/>
                  <a:pt x="56415" y="-242"/>
                </a:cubicBezTo>
                <a:lnTo>
                  <a:pt x="48452" y="4991"/>
                </a:lnTo>
                <a:lnTo>
                  <a:pt x="40944" y="10906"/>
                </a:lnTo>
                <a:lnTo>
                  <a:pt x="25929" y="22964"/>
                </a:lnTo>
                <a:lnTo>
                  <a:pt x="22971" y="25466"/>
                </a:lnTo>
                <a:cubicBezTo>
                  <a:pt x="-7924" y="118517"/>
                  <a:pt x="-7924" y="219075"/>
                  <a:pt x="22971" y="312125"/>
                </a:cubicBezTo>
                <a:close/>
              </a:path>
            </a:pathLst>
          </a:custGeom>
          <a:solidFill>
            <a:schemeClr val="accent1">
              <a:alpha val="40000"/>
            </a:schemeClr>
          </a:solidFill>
          <a:ln w="2274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7" name="任意多边形: 形状 38"/>
          <p:cNvSpPr/>
          <p:nvPr>
            <p:custDataLst>
              <p:tags r:id="rId13"/>
            </p:custDataLst>
          </p:nvPr>
        </p:nvSpPr>
        <p:spPr>
          <a:xfrm>
            <a:off x="5556885" y="1969453"/>
            <a:ext cx="1097915" cy="183515"/>
          </a:xfrm>
          <a:custGeom>
            <a:avLst/>
            <a:gdLst>
              <a:gd name="connsiteX0" fmla="*/ 25508 w 338303"/>
              <a:gd name="connsiteY0" fmla="*/ 23384 h 56615"/>
              <a:gd name="connsiteX1" fmla="*/ -200 w 338303"/>
              <a:gd name="connsiteY1" fmla="*/ 56373 h 56615"/>
              <a:gd name="connsiteX2" fmla="*/ 338103 w 338303"/>
              <a:gd name="connsiteY2" fmla="*/ 56373 h 56615"/>
              <a:gd name="connsiteX3" fmla="*/ 332642 w 338303"/>
              <a:gd name="connsiteY3" fmla="*/ 48410 h 56615"/>
              <a:gd name="connsiteX4" fmla="*/ 326728 w 338303"/>
              <a:gd name="connsiteY4" fmla="*/ 40903 h 56615"/>
              <a:gd name="connsiteX5" fmla="*/ 314670 w 338303"/>
              <a:gd name="connsiteY5" fmla="*/ 25887 h 56615"/>
              <a:gd name="connsiteX6" fmla="*/ 312167 w 338303"/>
              <a:gd name="connsiteY6" fmla="*/ 22929 h 56615"/>
              <a:gd name="connsiteX7" fmla="*/ 25508 w 338303"/>
              <a:gd name="connsiteY7" fmla="*/ 22929 h 5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03" h="56615">
                <a:moveTo>
                  <a:pt x="25508" y="23384"/>
                </a:moveTo>
                <a:cubicBezTo>
                  <a:pt x="16408" y="34533"/>
                  <a:pt x="7762" y="46135"/>
                  <a:pt x="-200" y="56373"/>
                </a:cubicBezTo>
                <a:cubicBezTo>
                  <a:pt x="107843" y="10257"/>
                  <a:pt x="230059" y="10257"/>
                  <a:pt x="338103" y="56373"/>
                </a:cubicBezTo>
                <a:lnTo>
                  <a:pt x="332642" y="48410"/>
                </a:lnTo>
                <a:lnTo>
                  <a:pt x="326728" y="40903"/>
                </a:lnTo>
                <a:lnTo>
                  <a:pt x="314670" y="25887"/>
                </a:lnTo>
                <a:lnTo>
                  <a:pt x="312167" y="22929"/>
                </a:lnTo>
                <a:cubicBezTo>
                  <a:pt x="219117" y="-7966"/>
                  <a:pt x="118558" y="-7966"/>
                  <a:pt x="25508" y="22929"/>
                </a:cubicBezTo>
                <a:close/>
              </a:path>
            </a:pathLst>
          </a:custGeom>
          <a:solidFill>
            <a:schemeClr val="accent1">
              <a:alpha val="40000"/>
            </a:schemeClr>
          </a:solidFill>
          <a:ln w="2274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任意多边形: 形状 39"/>
          <p:cNvSpPr/>
          <p:nvPr>
            <p:custDataLst>
              <p:tags r:id="rId14"/>
            </p:custDataLst>
          </p:nvPr>
        </p:nvSpPr>
        <p:spPr>
          <a:xfrm>
            <a:off x="5556885" y="4705033"/>
            <a:ext cx="1097915" cy="183515"/>
          </a:xfrm>
          <a:custGeom>
            <a:avLst/>
            <a:gdLst>
              <a:gd name="connsiteX0" fmla="*/ 312167 w 338303"/>
              <a:gd name="connsiteY0" fmla="*/ 32747 h 56615"/>
              <a:gd name="connsiteX1" fmla="*/ 338103 w 338303"/>
              <a:gd name="connsiteY1" fmla="*/ -242 h 56615"/>
              <a:gd name="connsiteX2" fmla="*/ -200 w 338303"/>
              <a:gd name="connsiteY2" fmla="*/ -242 h 56615"/>
              <a:gd name="connsiteX3" fmla="*/ 5033 w 338303"/>
              <a:gd name="connsiteY3" fmla="*/ 7948 h 56615"/>
              <a:gd name="connsiteX4" fmla="*/ 10948 w 338303"/>
              <a:gd name="connsiteY4" fmla="*/ 15228 h 56615"/>
              <a:gd name="connsiteX5" fmla="*/ 23006 w 338303"/>
              <a:gd name="connsiteY5" fmla="*/ 30244 h 56615"/>
              <a:gd name="connsiteX6" fmla="*/ 25508 w 338303"/>
              <a:gd name="connsiteY6" fmla="*/ 33201 h 56615"/>
              <a:gd name="connsiteX7" fmla="*/ 312167 w 338303"/>
              <a:gd name="connsiteY7" fmla="*/ 33201 h 5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03" h="56615">
                <a:moveTo>
                  <a:pt x="312167" y="32747"/>
                </a:moveTo>
                <a:cubicBezTo>
                  <a:pt x="321267" y="21598"/>
                  <a:pt x="329912" y="9996"/>
                  <a:pt x="338103" y="-242"/>
                </a:cubicBezTo>
                <a:cubicBezTo>
                  <a:pt x="230105" y="46169"/>
                  <a:pt x="107797" y="46169"/>
                  <a:pt x="-200" y="-242"/>
                </a:cubicBezTo>
                <a:lnTo>
                  <a:pt x="5033" y="7948"/>
                </a:lnTo>
                <a:lnTo>
                  <a:pt x="10948" y="15228"/>
                </a:lnTo>
                <a:lnTo>
                  <a:pt x="23006" y="30244"/>
                </a:lnTo>
                <a:lnTo>
                  <a:pt x="25508" y="33201"/>
                </a:lnTo>
                <a:cubicBezTo>
                  <a:pt x="118558" y="64097"/>
                  <a:pt x="219117" y="64097"/>
                  <a:pt x="312167" y="33201"/>
                </a:cubicBezTo>
                <a:close/>
              </a:path>
            </a:pathLst>
          </a:custGeom>
          <a:solidFill>
            <a:schemeClr val="accent1">
              <a:alpha val="40000"/>
            </a:schemeClr>
          </a:solidFill>
          <a:ln w="2274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任意多边形: 形状 37"/>
          <p:cNvSpPr/>
          <p:nvPr>
            <p:custDataLst>
              <p:tags r:id="rId15"/>
            </p:custDataLst>
          </p:nvPr>
        </p:nvSpPr>
        <p:spPr>
          <a:xfrm flipH="1">
            <a:off x="7379970" y="2880043"/>
            <a:ext cx="183515" cy="1098550"/>
          </a:xfrm>
          <a:custGeom>
            <a:avLst/>
            <a:gdLst>
              <a:gd name="connsiteX0" fmla="*/ 23426 w 56615"/>
              <a:gd name="connsiteY0" fmla="*/ 312125 h 338302"/>
              <a:gd name="connsiteX1" fmla="*/ 56415 w 56615"/>
              <a:gd name="connsiteY1" fmla="*/ 338061 h 338302"/>
              <a:gd name="connsiteX2" fmla="*/ 56415 w 56615"/>
              <a:gd name="connsiteY2" fmla="*/ -242 h 338302"/>
              <a:gd name="connsiteX3" fmla="*/ 48452 w 56615"/>
              <a:gd name="connsiteY3" fmla="*/ 4991 h 338302"/>
              <a:gd name="connsiteX4" fmla="*/ 40944 w 56615"/>
              <a:gd name="connsiteY4" fmla="*/ 10906 h 338302"/>
              <a:gd name="connsiteX5" fmla="*/ 25929 w 56615"/>
              <a:gd name="connsiteY5" fmla="*/ 22964 h 338302"/>
              <a:gd name="connsiteX6" fmla="*/ 22971 w 56615"/>
              <a:gd name="connsiteY6" fmla="*/ 25466 h 338302"/>
              <a:gd name="connsiteX7" fmla="*/ 22971 w 56615"/>
              <a:gd name="connsiteY7" fmla="*/ 312125 h 33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15" h="338302">
                <a:moveTo>
                  <a:pt x="23426" y="312125"/>
                </a:moveTo>
                <a:cubicBezTo>
                  <a:pt x="34574" y="321225"/>
                  <a:pt x="46177" y="329871"/>
                  <a:pt x="56415" y="338061"/>
                </a:cubicBezTo>
                <a:cubicBezTo>
                  <a:pt x="10299" y="230018"/>
                  <a:pt x="10299" y="107801"/>
                  <a:pt x="56415" y="-242"/>
                </a:cubicBezTo>
                <a:lnTo>
                  <a:pt x="48452" y="4991"/>
                </a:lnTo>
                <a:lnTo>
                  <a:pt x="40944" y="10906"/>
                </a:lnTo>
                <a:lnTo>
                  <a:pt x="25929" y="22964"/>
                </a:lnTo>
                <a:lnTo>
                  <a:pt x="22971" y="25466"/>
                </a:lnTo>
                <a:cubicBezTo>
                  <a:pt x="-7924" y="118517"/>
                  <a:pt x="-7924" y="219075"/>
                  <a:pt x="22971" y="312125"/>
                </a:cubicBezTo>
                <a:close/>
              </a:path>
            </a:pathLst>
          </a:custGeom>
          <a:solidFill>
            <a:schemeClr val="accent1">
              <a:alpha val="40000"/>
            </a:schemeClr>
          </a:solidFill>
          <a:ln w="2274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弧形 53"/>
          <p:cNvSpPr/>
          <p:nvPr>
            <p:custDataLst>
              <p:tags r:id="rId16"/>
            </p:custDataLst>
          </p:nvPr>
        </p:nvSpPr>
        <p:spPr>
          <a:xfrm>
            <a:off x="4975225" y="2300288"/>
            <a:ext cx="2258060" cy="2258060"/>
          </a:xfrm>
          <a:prstGeom prst="arc">
            <a:avLst/>
          </a:prstGeom>
          <a:ln w="22225">
            <a:gradFill>
              <a:gsLst>
                <a:gs pos="0">
                  <a:schemeClr val="accent1">
                    <a:alpha val="0"/>
                  </a:schemeClr>
                </a:gs>
                <a:gs pos="100000">
                  <a:schemeClr val="accent1">
                    <a:alpha val="80000"/>
                  </a:schemeClr>
                </a:gs>
              </a:gsLst>
              <a:lin ang="0" scaled="1"/>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9" name="弧形 18"/>
          <p:cNvSpPr/>
          <p:nvPr>
            <p:custDataLst>
              <p:tags r:id="rId17"/>
            </p:custDataLst>
          </p:nvPr>
        </p:nvSpPr>
        <p:spPr>
          <a:xfrm>
            <a:off x="4975225" y="2300288"/>
            <a:ext cx="2258060" cy="2258060"/>
          </a:xfrm>
          <a:prstGeom prst="arc">
            <a:avLst>
              <a:gd name="adj1" fmla="val 4406644"/>
              <a:gd name="adj2" fmla="val 10195557"/>
            </a:avLst>
          </a:prstGeom>
          <a:ln w="22225">
            <a:gradFill>
              <a:gsLst>
                <a:gs pos="0">
                  <a:schemeClr val="accent1">
                    <a:alpha val="0"/>
                  </a:schemeClr>
                </a:gs>
                <a:gs pos="100000">
                  <a:schemeClr val="accent1">
                    <a:alpha val="80000"/>
                  </a:schemeClr>
                </a:gs>
              </a:gsLst>
              <a:lin ang="10800000" scaled="1"/>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二、教师职业道德教育的内容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（二）在职教师职业道德教育的内容</a:t>
            </a:r>
          </a:p>
        </p:txBody>
      </p:sp>
      <p:sp>
        <p:nvSpPr>
          <p:cNvPr id="8" name="文本框 7"/>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增强教师的角色意识</a:t>
            </a:r>
          </a:p>
        </p:txBody>
      </p:sp>
      <p:sp>
        <p:nvSpPr>
          <p:cNvPr id="64" name="文本框 63"/>
          <p:cNvSpPr txBox="1"/>
          <p:nvPr/>
        </p:nvSpPr>
        <p:spPr>
          <a:xfrm>
            <a:off x="4598035" y="2804160"/>
            <a:ext cx="7269480" cy="313880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4" name="文本框 3"/>
          <p:cNvSpPr txBox="1"/>
          <p:nvPr/>
        </p:nvSpPr>
        <p:spPr>
          <a:xfrm>
            <a:off x="4598035" y="2924810"/>
            <a:ext cx="7174230" cy="2940050"/>
          </a:xfrm>
          <a:prstGeom prst="rect">
            <a:avLst/>
          </a:prstGeom>
        </p:spPr>
        <p:txBody>
          <a:bodyPr>
            <a:noAutofit/>
          </a:bodyPr>
          <a:lstStyle/>
          <a:p>
            <a:pPr indent="0" algn="just"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教师的角色意识，指的是教师对自己所扮演的社会角色规范的认知和体验。</a:t>
            </a:r>
          </a:p>
          <a:p>
            <a:pPr indent="0" algn="just"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的角色意识是教师自我意识的一项重要内容，只有形成明确的角色意识，教师群体才能形成一个符合社会要求的职业行为规范，教师个体也才能不断地调节、完善自己的职业行为，更好地完成教师的社会职责。</a:t>
            </a:r>
          </a:p>
        </p:txBody>
      </p:sp>
      <p:pic>
        <p:nvPicPr>
          <p:cNvPr id="6" name="https://photo-static-api.fotomore.com/creative/vcg/veer/400/new/VCG41N498080001.jpg?uid=386&amp;timestamp=1742395368&amp;sign=cb9709a66acec3cae8852c4fbb1b6282" descr="一个人的剪影。"/>
          <p:cNvPicPr>
            <a:picLocks noChangeAspect="1"/>
          </p:cNvPicPr>
          <p:nvPr/>
        </p:nvPicPr>
        <p:blipFill>
          <a:blip r:embed="rId2"/>
          <a:stretch>
            <a:fillRect/>
          </a:stretch>
        </p:blipFill>
        <p:spPr>
          <a:xfrm>
            <a:off x="194310" y="2924810"/>
            <a:ext cx="4295775" cy="2863850"/>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二、教师职业道德教育的内容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（二）在职教师职业道德教育的内容</a:t>
            </a:r>
          </a:p>
        </p:txBody>
      </p:sp>
      <p:sp>
        <p:nvSpPr>
          <p:cNvPr id="8" name="文本框 7"/>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丰富教师的职业情感体验</a:t>
            </a:r>
          </a:p>
        </p:txBody>
      </p:sp>
      <p:sp>
        <p:nvSpPr>
          <p:cNvPr id="22" name="文本框 21"/>
          <p:cNvSpPr txBox="1"/>
          <p:nvPr/>
        </p:nvSpPr>
        <p:spPr>
          <a:xfrm>
            <a:off x="610235" y="2804160"/>
            <a:ext cx="6870065" cy="313880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25" name="文本框 24"/>
          <p:cNvSpPr txBox="1"/>
          <p:nvPr/>
        </p:nvSpPr>
        <p:spPr>
          <a:xfrm>
            <a:off x="610235" y="2924810"/>
            <a:ext cx="6870700" cy="2940050"/>
          </a:xfrm>
          <a:prstGeom prst="rect">
            <a:avLst/>
          </a:prstGeom>
        </p:spPr>
        <p:txBody>
          <a:bodyPr>
            <a:noAutofit/>
          </a:bodyPr>
          <a:lstStyle/>
          <a:p>
            <a:pPr indent="0" algn="just"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教师的职业情感是指教师对其所从事的工作的情感，这种情感主要体现在对待学生的情感和对待工作职责的情感上。</a:t>
            </a:r>
            <a:r>
              <a:rPr lang="zh-CN" altLang="en-US" sz="2000">
                <a:solidFill>
                  <a:srgbClr val="231F20"/>
                </a:solidFill>
                <a:latin typeface="微软雅黑" charset="0"/>
                <a:ea typeface="微软雅黑" charset="0"/>
                <a:cs typeface="微软雅黑" charset="0"/>
              </a:rPr>
              <a:t>教师的职业情感不仅是教师素质和教师职业道德的重要内容之一，也对其教育工作有着重要的支配作用：它能使教师从工作中体验到较高的成就感，执着地追求教育理想，自觉自愿地投入工作，并从中获得精神满足和身心愉悦。</a:t>
            </a:r>
          </a:p>
        </p:txBody>
      </p:sp>
      <p:graphicFrame>
        <p:nvGraphicFramePr>
          <p:cNvPr id="28" name="图示 27"/>
          <p:cNvGraphicFramePr/>
          <p:nvPr/>
        </p:nvGraphicFramePr>
        <p:xfrm>
          <a:off x="7822565" y="2804795"/>
          <a:ext cx="3944620" cy="31381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三、教师职业道德教育的特点</a:t>
            </a:r>
          </a:p>
        </p:txBody>
      </p:sp>
      <p:grpSp>
        <p:nvGrpSpPr>
          <p:cNvPr id="5" name="组合 4"/>
          <p:cNvGrpSpPr/>
          <p:nvPr>
            <p:custDataLst>
              <p:tags r:id="rId1"/>
            </p:custDataLst>
          </p:nvPr>
        </p:nvGrpSpPr>
        <p:grpSpPr>
          <a:xfrm>
            <a:off x="1730375" y="1638300"/>
            <a:ext cx="8543290" cy="4130040"/>
            <a:chOff x="897" y="3187"/>
            <a:chExt cx="12210" cy="7208"/>
          </a:xfrm>
        </p:grpSpPr>
        <p:sp>
          <p:nvSpPr>
            <p:cNvPr id="4" name="平行四边形 3"/>
            <p:cNvSpPr/>
            <p:nvPr>
              <p:custDataLst>
                <p:tags r:id="rId2"/>
              </p:custDataLst>
            </p:nvPr>
          </p:nvSpPr>
          <p:spPr>
            <a:xfrm>
              <a:off x="1021" y="3187"/>
              <a:ext cx="12087" cy="15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（一）教师职业道德教育的针对性</a:t>
              </a:r>
            </a:p>
          </p:txBody>
        </p:sp>
        <p:sp>
          <p:nvSpPr>
            <p:cNvPr id="64" name="平行四边形 63"/>
            <p:cNvSpPr/>
            <p:nvPr>
              <p:custDataLst>
                <p:tags r:id="rId3"/>
              </p:custDataLst>
            </p:nvPr>
          </p:nvSpPr>
          <p:spPr>
            <a:xfrm>
              <a:off x="1021" y="6930"/>
              <a:ext cx="12087" cy="15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（三）教师职业道德教育的全面性和多端性</a:t>
              </a:r>
            </a:p>
          </p:txBody>
        </p:sp>
        <p:sp>
          <p:nvSpPr>
            <p:cNvPr id="65" name="平行四边形 64"/>
            <p:cNvSpPr/>
            <p:nvPr>
              <p:custDataLst>
                <p:tags r:id="rId4"/>
              </p:custDataLst>
            </p:nvPr>
          </p:nvSpPr>
          <p:spPr>
            <a:xfrm>
              <a:off x="1021" y="5058"/>
              <a:ext cx="12087" cy="1595"/>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rgbClr val="FFFFFF"/>
                  </a:solidFill>
                  <a:effectLst/>
                  <a:latin typeface="+mn-ea"/>
                  <a:cs typeface="微软雅黑" charset="-122"/>
                </a:rPr>
                <a:t>（二）教师职业道德教育的互促性</a:t>
              </a:r>
            </a:p>
          </p:txBody>
        </p:sp>
        <p:sp>
          <p:nvSpPr>
            <p:cNvPr id="3" name="平行四边形 2"/>
            <p:cNvSpPr/>
            <p:nvPr>
              <p:custDataLst>
                <p:tags r:id="rId5"/>
              </p:custDataLst>
            </p:nvPr>
          </p:nvSpPr>
          <p:spPr>
            <a:xfrm>
              <a:off x="897" y="8801"/>
              <a:ext cx="12087" cy="1595"/>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rgbClr val="FFFFFF"/>
                  </a:solidFill>
                  <a:effectLst/>
                  <a:latin typeface="+mn-ea"/>
                  <a:cs typeface="微软雅黑" charset="-122"/>
                </a:rPr>
                <a:t>（四）教师职业道德教育的长期性和渐进性</a:t>
              </a:r>
            </a:p>
          </p:txBody>
        </p:sp>
      </p:gr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四、教师职业道德教育的原则</a:t>
            </a:r>
          </a:p>
        </p:txBody>
      </p:sp>
      <p:grpSp>
        <p:nvGrpSpPr>
          <p:cNvPr id="5" name="组合 4"/>
          <p:cNvGrpSpPr/>
          <p:nvPr>
            <p:custDataLst>
              <p:tags r:id="rId1"/>
            </p:custDataLst>
          </p:nvPr>
        </p:nvGrpSpPr>
        <p:grpSpPr>
          <a:xfrm>
            <a:off x="5518150" y="1650365"/>
            <a:ext cx="6122670" cy="4130040"/>
            <a:chOff x="897" y="3187"/>
            <a:chExt cx="12210" cy="7208"/>
          </a:xfrm>
        </p:grpSpPr>
        <p:sp>
          <p:nvSpPr>
            <p:cNvPr id="4" name="平行四边形 3"/>
            <p:cNvSpPr/>
            <p:nvPr>
              <p:custDataLst>
                <p:tags r:id="rId6"/>
              </p:custDataLst>
            </p:nvPr>
          </p:nvSpPr>
          <p:spPr>
            <a:xfrm>
              <a:off x="1021" y="3187"/>
              <a:ext cx="12087" cy="15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l"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（一）引导性原则</a:t>
              </a:r>
            </a:p>
          </p:txBody>
        </p:sp>
        <p:sp>
          <p:nvSpPr>
            <p:cNvPr id="64" name="平行四边形 63"/>
            <p:cNvSpPr/>
            <p:nvPr>
              <p:custDataLst>
                <p:tags r:id="rId7"/>
              </p:custDataLst>
            </p:nvPr>
          </p:nvSpPr>
          <p:spPr>
            <a:xfrm>
              <a:off x="1021" y="6930"/>
              <a:ext cx="12087" cy="15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chemeClr val="dk1">
                      <a:lumMod val="85000"/>
                      <a:lumOff val="15000"/>
                    </a:schemeClr>
                  </a:solidFill>
                  <a:effectLst/>
                  <a:latin typeface="+mn-ea"/>
                  <a:cs typeface="微软雅黑" charset="-122"/>
                </a:rPr>
                <a:t>（三）差异性原则</a:t>
              </a:r>
            </a:p>
          </p:txBody>
        </p:sp>
        <p:sp>
          <p:nvSpPr>
            <p:cNvPr id="65" name="平行四边形 64"/>
            <p:cNvSpPr/>
            <p:nvPr>
              <p:custDataLst>
                <p:tags r:id="rId8"/>
              </p:custDataLst>
            </p:nvPr>
          </p:nvSpPr>
          <p:spPr>
            <a:xfrm>
              <a:off x="1021" y="5058"/>
              <a:ext cx="12087" cy="1595"/>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rgbClr val="FFFFFF"/>
                  </a:solidFill>
                  <a:effectLst/>
                  <a:latin typeface="+mn-ea"/>
                  <a:cs typeface="微软雅黑" charset="-122"/>
                </a:rPr>
                <a:t>（二）理论与实践相结合原则</a:t>
              </a:r>
            </a:p>
          </p:txBody>
        </p:sp>
        <p:sp>
          <p:nvSpPr>
            <p:cNvPr id="3" name="平行四边形 2"/>
            <p:cNvSpPr/>
            <p:nvPr>
              <p:custDataLst>
                <p:tags r:id="rId9"/>
              </p:custDataLst>
            </p:nvPr>
          </p:nvSpPr>
          <p:spPr>
            <a:xfrm>
              <a:off x="897" y="8801"/>
              <a:ext cx="12087" cy="1595"/>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indent="0" algn="just" rtl="0" fontAlgn="auto">
                <a:lnSpc>
                  <a:spcPct val="130000"/>
                </a:lnSpc>
                <a:spcBef>
                  <a:spcPts val="0"/>
                </a:spcBef>
                <a:spcAft>
                  <a:spcPts val="0"/>
                </a:spcAft>
              </a:pPr>
              <a:r>
                <a:rPr lang="zh-CN" altLang="en-US" sz="2800" b="1" kern="1200" dirty="0">
                  <a:solidFill>
                    <a:srgbClr val="FFFFFF"/>
                  </a:solidFill>
                  <a:effectLst/>
                  <a:latin typeface="+mn-ea"/>
                  <a:cs typeface="微软雅黑" charset="-122"/>
                </a:rPr>
                <a:t>（四）连贯性原则</a:t>
              </a:r>
            </a:p>
          </p:txBody>
        </p:sp>
      </p:grpSp>
      <p:grpSp>
        <p:nvGrpSpPr>
          <p:cNvPr id="27" name="组合 26"/>
          <p:cNvGrpSpPr/>
          <p:nvPr>
            <p:custDataLst>
              <p:tags r:id="rId2"/>
            </p:custDataLst>
          </p:nvPr>
        </p:nvGrpSpPr>
        <p:grpSpPr>
          <a:xfrm>
            <a:off x="429895" y="2002790"/>
            <a:ext cx="4930140" cy="3571875"/>
            <a:chOff x="2610" y="4535"/>
            <a:chExt cx="14208" cy="9914"/>
          </a:xfrm>
        </p:grpSpPr>
        <p:sp>
          <p:nvSpPr>
            <p:cNvPr id="28" name="任意多边形: 形状 37"/>
            <p:cNvSpPr/>
            <p:nvPr>
              <p:custDataLst>
                <p:tags r:id="rId3"/>
              </p:custDataLst>
            </p:nvPr>
          </p:nvSpPr>
          <p:spPr>
            <a:xfrm>
              <a:off x="2610" y="4535"/>
              <a:ext cx="14208" cy="9915"/>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1">
                    <a:alpha val="0"/>
                  </a:schemeClr>
                </a:gs>
                <a:gs pos="0">
                  <a:schemeClr val="accent1">
                    <a:alpha val="50000"/>
                  </a:schemeClr>
                </a:gs>
                <a:gs pos="100000">
                  <a:schemeClr val="accent1">
                    <a:alpha val="36000"/>
                  </a:schemeClr>
                </a:gs>
              </a:gsLst>
              <a:lin ang="2700000" scaled="1"/>
              <a:tileRect/>
            </a:gradFill>
            <a:ln w="9525" cap="flat">
              <a:solidFill>
                <a:schemeClr val="accent1"/>
              </a:solidFill>
              <a:prstDash val="solid"/>
              <a:miter/>
            </a:ln>
            <a:scene3d>
              <a:camera prst="perspectiveRight"/>
              <a:lightRig rig="threePt" dir="t"/>
            </a:scene3d>
          </p:spPr>
          <p:txBody>
            <a:bodyPr rtlCol="0" anchor="ctr"/>
            <a:lstStyle/>
            <a:p>
              <a:endParaRPr lang="zh-CN" altLang="en-US"/>
            </a:p>
          </p:txBody>
        </p:sp>
        <p:sp>
          <p:nvSpPr>
            <p:cNvPr id="29" name="任意多边形: 形状 38"/>
            <p:cNvSpPr/>
            <p:nvPr>
              <p:custDataLst>
                <p:tags r:id="rId4"/>
              </p:custDataLst>
            </p:nvPr>
          </p:nvSpPr>
          <p:spPr>
            <a:xfrm>
              <a:off x="16626" y="8593"/>
              <a:ext cx="88" cy="3861"/>
            </a:xfrm>
            <a:custGeom>
              <a:avLst/>
              <a:gdLst>
                <a:gd name="connsiteX0" fmla="*/ 814 w 19882"/>
                <a:gd name="connsiteY0" fmla="*/ 0 h 874839"/>
                <a:gd name="connsiteX1" fmla="*/ 19882 w 19882"/>
                <a:gd name="connsiteY1" fmla="*/ 19068 h 874839"/>
                <a:gd name="connsiteX2" fmla="*/ 19882 w 19882"/>
                <a:gd name="connsiteY2" fmla="*/ 310681 h 874839"/>
                <a:gd name="connsiteX3" fmla="*/ 19882 w 19882"/>
                <a:gd name="connsiteY3" fmla="*/ 563345 h 874839"/>
                <a:gd name="connsiteX4" fmla="*/ 19882 w 19882"/>
                <a:gd name="connsiteY4" fmla="*/ 854958 h 874839"/>
                <a:gd name="connsiteX5" fmla="*/ 0 w 19882"/>
                <a:gd name="connsiteY5" fmla="*/ 874839 h 874839"/>
                <a:gd name="connsiteX6" fmla="*/ 407 w 19882"/>
                <a:gd name="connsiteY6" fmla="*/ 582819 h 874839"/>
                <a:gd name="connsiteX7" fmla="*/ 0 w 19882"/>
                <a:gd name="connsiteY7" fmla="*/ 583226 h 87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82" h="874839">
                  <a:moveTo>
                    <a:pt x="814" y="0"/>
                  </a:moveTo>
                  <a:lnTo>
                    <a:pt x="19882" y="19068"/>
                  </a:lnTo>
                  <a:lnTo>
                    <a:pt x="19882" y="310681"/>
                  </a:lnTo>
                  <a:lnTo>
                    <a:pt x="19882" y="563345"/>
                  </a:lnTo>
                  <a:lnTo>
                    <a:pt x="19882" y="854958"/>
                  </a:lnTo>
                  <a:lnTo>
                    <a:pt x="0" y="874839"/>
                  </a:lnTo>
                  <a:lnTo>
                    <a:pt x="407" y="582819"/>
                  </a:lnTo>
                  <a:lnTo>
                    <a:pt x="0" y="583226"/>
                  </a:lnTo>
                  <a:close/>
                </a:path>
              </a:pathLst>
            </a:custGeom>
            <a:solidFill>
              <a:schemeClr val="accent1"/>
            </a:solidFill>
            <a:ln w="6502" cap="flat">
              <a:noFill/>
              <a:prstDash val="solid"/>
              <a:miter/>
            </a:ln>
            <a:scene3d>
              <a:camera prst="perspectiveRight"/>
              <a:lightRig rig="threePt" dir="t"/>
            </a:scene3d>
          </p:spPr>
          <p:txBody>
            <a:bodyPr rtlCol="0" anchor="ctr"/>
            <a:lstStyle/>
            <a:p>
              <a:endParaRPr lang="zh-CN" altLang="en-US"/>
            </a:p>
          </p:txBody>
        </p:sp>
        <p:pic>
          <p:nvPicPr>
            <p:cNvPr id="30" name="图片 29" descr="E:/设计图片素材/7900721_.jpg7900721_"/>
            <p:cNvPicPr>
              <a:picLocks noChangeAspect="1"/>
            </p:cNvPicPr>
            <p:nvPr>
              <p:custDataLst>
                <p:tags r:id="rId5"/>
              </p:custDataLst>
            </p:nvPr>
          </p:nvPicPr>
          <p:blipFill rotWithShape="1">
            <a:blip r:embed="rId11" cstate="email"/>
            <a:srcRect l="799" r="799"/>
            <a:stretch>
              <a:fillRect/>
            </a:stretch>
          </p:blipFill>
          <p:spPr>
            <a:xfrm>
              <a:off x="3517" y="5300"/>
              <a:ext cx="12396" cy="8384"/>
            </a:xfrm>
            <a:prstGeom prst="snip1Rect">
              <a:avLst>
                <a:gd name="adj" fmla="val 8425"/>
              </a:avLst>
            </a:prstGeom>
            <a:ln>
              <a:solidFill>
                <a:schemeClr val="accent1"/>
              </a:solidFill>
            </a:ln>
            <a:effectLst>
              <a:outerShdw blurRad="419100" dist="127000" dir="5400000" sx="97000" sy="97000" algn="t" rotWithShape="0">
                <a:schemeClr val="accent1">
                  <a:alpha val="41000"/>
                </a:schemeClr>
              </a:outerShdw>
            </a:effectLst>
            <a:scene3d>
              <a:camera prst="perspectiveRight"/>
              <a:lightRig rig="threePt" dir="t"/>
            </a:scene3d>
          </p:spPr>
        </p:pic>
      </p:gr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五、教师职业道德教育的途径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（一）职前教师职业道德教育的途径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在各类课程中加强教师职业道德教育</a:t>
            </a:r>
          </a:p>
        </p:txBody>
      </p:sp>
      <p:grpSp>
        <p:nvGrpSpPr>
          <p:cNvPr id="18" name="组合 17"/>
          <p:cNvGrpSpPr/>
          <p:nvPr/>
        </p:nvGrpSpPr>
        <p:grpSpPr>
          <a:xfrm>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教师职业道德基本素质的培养，必须依托于那些明确陈述的、外显的、正式的教学和教育的内容。而课程是实现教育目的的重要途径，是组织教学活动最主要的依据，也是集中体现和反映教育思想和教育观念的载体。</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可以说，</a:t>
              </a:r>
              <a:r>
                <a:rPr kumimoji="0" lang="zh-CN" altLang="en-US" sz="2000" b="1" i="0" u="none" strike="noStrike" kern="1200" cap="none" spc="0" normalizeH="0" baseline="0" noProof="0" dirty="0">
                  <a:ln>
                    <a:noFill/>
                  </a:ln>
                  <a:solidFill>
                    <a:schemeClr val="bg1"/>
                  </a:solidFill>
                  <a:effectLst/>
                  <a:uLnTx/>
                  <a:uFillTx/>
                  <a:latin typeface="+mn-ea"/>
                  <a:cs typeface="+mn-cs"/>
                </a:rPr>
                <a:t>课程居于教育的核心地位</a:t>
              </a:r>
              <a:r>
                <a:rPr kumimoji="0" lang="zh-CN" altLang="en-US" sz="2000" b="0" i="0" u="none" strike="noStrike" kern="1200" cap="none" spc="0" normalizeH="0" baseline="0" noProof="0" dirty="0">
                  <a:ln>
                    <a:noFill/>
                  </a:ln>
                  <a:solidFill>
                    <a:schemeClr val="bg1"/>
                  </a:solidFill>
                  <a:effectLst/>
                  <a:uLnTx/>
                  <a:uFillTx/>
                  <a:latin typeface="+mn-ea"/>
                  <a:cs typeface="+mn-cs"/>
                </a:rPr>
                <a:t>。大学中开设的通识课程、专业课程、教育必修和选修课程以及活动课程，都可以作为准教师养成教师职业道德素质的主渠道，作为形成教师知识能力结构的主要载体。</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学校通过开设的各类课程有计划地、有预期地对准教师施加教师职业道德的教育影响，可大大加强他们对教师职业道德的认同程度，为教师职业道德规范的内化奠定理性的基础。</a:t>
              </a:r>
            </a:p>
          </p:txBody>
        </p:sp>
      </p:gr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五、教师职业道德教育的途径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（一）职前教师职业道德教育的途径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在特色活动中加强教师职业道德教育</a:t>
            </a:r>
          </a:p>
        </p:txBody>
      </p:sp>
      <p:grpSp>
        <p:nvGrpSpPr>
          <p:cNvPr id="18" name="组合 17"/>
          <p:cNvGrpSpPr/>
          <p:nvPr/>
        </p:nvGrpSpPr>
        <p:grpSpPr>
          <a:xfrm>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为了培养准教师多方面的能力，塑造他们健全的人格，增强他们对生活的观察力和领悟力，从而更好地实现教师职业道德教育的目标，师范教育可以多开展一些富有教师教育特色的活动。</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这些活动具体包括：</a:t>
              </a:r>
              <a:endParaRPr kumimoji="0" lang="en-US" altLang="zh-CN" sz="2000" b="0" i="0" u="none" strike="noStrike" kern="1200" cap="none" spc="0" normalizeH="0" baseline="0" noProof="0" dirty="0">
                <a:ln>
                  <a:noFill/>
                </a:ln>
                <a:solidFill>
                  <a:schemeClr val="bg1"/>
                </a:solidFill>
                <a:effectLst/>
                <a:uLnTx/>
                <a:uFillTx/>
                <a:latin typeface="+mn-ea"/>
                <a:cs typeface="+mn-cs"/>
              </a:endParaRPr>
            </a:p>
            <a:p>
              <a:pPr marL="342900" marR="0" lvl="0" indent="-342900" algn="just" defTabSz="913765" rtl="0" eaLnBrk="1" fontAlgn="auto" latinLnBrk="0" hangingPunct="1">
                <a:lnSpc>
                  <a:spcPct val="130000"/>
                </a:lnSpc>
                <a:spcBef>
                  <a:spcPts val="0"/>
                </a:spcBef>
                <a:spcAft>
                  <a:spcPts val="0"/>
                </a:spcAft>
                <a:buClrTx/>
                <a:buSzPct val="100000"/>
                <a:buFont typeface="Arial" panose="020B0604020202090204" pitchFamily="34"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一是能培养准教师热爱教育的情感、巩固专业思想的活动；</a:t>
              </a:r>
            </a:p>
            <a:p>
              <a:pPr marL="342900" marR="0" lvl="0" indent="-342900" algn="just" defTabSz="913765" rtl="0" eaLnBrk="1" fontAlgn="auto" latinLnBrk="0" hangingPunct="1">
                <a:lnSpc>
                  <a:spcPct val="130000"/>
                </a:lnSpc>
                <a:spcBef>
                  <a:spcPts val="0"/>
                </a:spcBef>
                <a:spcAft>
                  <a:spcPts val="0"/>
                </a:spcAft>
                <a:buClrTx/>
                <a:buSzPct val="100000"/>
                <a:buFont typeface="Arial" panose="020B0604020202090204" pitchFamily="34"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二是培养准教师创新能力和现代教育思想的活动；</a:t>
              </a:r>
            </a:p>
            <a:p>
              <a:pPr marL="342900" marR="0" lvl="0" indent="-342900" algn="just" defTabSz="913765" rtl="0" eaLnBrk="1" fontAlgn="auto" latinLnBrk="0" hangingPunct="1">
                <a:lnSpc>
                  <a:spcPct val="130000"/>
                </a:lnSpc>
                <a:spcBef>
                  <a:spcPts val="0"/>
                </a:spcBef>
                <a:spcAft>
                  <a:spcPts val="0"/>
                </a:spcAft>
                <a:buClrTx/>
                <a:buSzPct val="100000"/>
                <a:buFont typeface="Arial" panose="020B0604020202090204" pitchFamily="34"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三是训练准教师提高教育技能的活动；</a:t>
              </a:r>
            </a:p>
            <a:p>
              <a:pPr marL="342900" marR="0" lvl="0" indent="-342900" algn="just" defTabSz="913765" rtl="0" eaLnBrk="1" fontAlgn="auto" latinLnBrk="0" hangingPunct="1">
                <a:lnSpc>
                  <a:spcPct val="130000"/>
                </a:lnSpc>
                <a:spcBef>
                  <a:spcPts val="0"/>
                </a:spcBef>
                <a:spcAft>
                  <a:spcPts val="0"/>
                </a:spcAft>
                <a:buClrTx/>
                <a:buSzPct val="100000"/>
                <a:buFont typeface="Arial" panose="020B0604020202090204" pitchFamily="34"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四是能体现综合能力的</a:t>
              </a:r>
              <a:r>
                <a:rPr kumimoji="0" lang="en-US" altLang="zh-CN" sz="2000" b="0" i="0" u="none" strike="noStrike" kern="1200" cap="none" spc="0" normalizeH="0" baseline="0" noProof="0" dirty="0">
                  <a:ln>
                    <a:noFill/>
                  </a:ln>
                  <a:solidFill>
                    <a:schemeClr val="bg1"/>
                  </a:solidFill>
                  <a:effectLst/>
                  <a:uLnTx/>
                  <a:uFillTx/>
                  <a:latin typeface="+mn-ea"/>
                  <a:cs typeface="+mn-cs"/>
                </a:rPr>
                <a:t>“</a:t>
              </a:r>
              <a:r>
                <a:rPr kumimoji="0" lang="zh-CN" altLang="en-US" sz="2000" b="0" i="0" u="none" strike="noStrike" kern="1200" cap="none" spc="0" normalizeH="0" baseline="0" noProof="0" dirty="0">
                  <a:ln>
                    <a:noFill/>
                  </a:ln>
                  <a:solidFill>
                    <a:schemeClr val="bg1"/>
                  </a:solidFill>
                  <a:effectLst/>
                  <a:uLnTx/>
                  <a:uFillTx/>
                  <a:latin typeface="+mn-ea"/>
                  <a:cs typeface="+mn-cs"/>
                </a:rPr>
                <a:t>说课</a:t>
              </a:r>
              <a:r>
                <a:rPr kumimoji="0" lang="en-US" altLang="zh-CN" sz="2000" b="0" i="0" u="none" strike="noStrike" kern="1200" cap="none" spc="0" normalizeH="0" baseline="0" noProof="0" dirty="0">
                  <a:ln>
                    <a:noFill/>
                  </a:ln>
                  <a:solidFill>
                    <a:schemeClr val="bg1"/>
                  </a:solidFill>
                  <a:effectLst/>
                  <a:uLnTx/>
                  <a:uFillTx/>
                  <a:latin typeface="+mn-ea"/>
                  <a:cs typeface="+mn-cs"/>
                </a:rPr>
                <a:t>”</a:t>
              </a:r>
              <a:r>
                <a:rPr kumimoji="0" lang="zh-CN" altLang="en-US" sz="2000" b="0" i="0" u="none" strike="noStrike" kern="1200" cap="none" spc="0" normalizeH="0" baseline="0" noProof="0" dirty="0">
                  <a:ln>
                    <a:noFill/>
                  </a:ln>
                  <a:solidFill>
                    <a:schemeClr val="bg1"/>
                  </a:solidFill>
                  <a:effectLst/>
                  <a:uLnTx/>
                  <a:uFillTx/>
                  <a:latin typeface="+mn-ea"/>
                  <a:cs typeface="+mn-cs"/>
                </a:rPr>
                <a:t>活动；</a:t>
              </a:r>
            </a:p>
            <a:p>
              <a:pPr marL="342900" marR="0" lvl="0" indent="-342900" algn="just" defTabSz="913765" rtl="0" eaLnBrk="1" fontAlgn="auto" latinLnBrk="0" hangingPunct="1">
                <a:lnSpc>
                  <a:spcPct val="130000"/>
                </a:lnSpc>
                <a:spcBef>
                  <a:spcPts val="0"/>
                </a:spcBef>
                <a:spcAft>
                  <a:spcPts val="0"/>
                </a:spcAft>
                <a:buClrTx/>
                <a:buSzPct val="100000"/>
                <a:buFont typeface="Arial" panose="020B0604020202090204" pitchFamily="34"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五是各种文体活动和社会实践活动。</a:t>
              </a:r>
            </a:p>
          </p:txBody>
        </p:sp>
      </p:gr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2086585" y="2952432"/>
            <a:ext cx="9731375" cy="953135"/>
            <a:chOff x="2579031" y="2795368"/>
            <a:chExt cx="9731375" cy="953135"/>
          </a:xfrm>
        </p:grpSpPr>
        <p:sp>
          <p:nvSpPr>
            <p:cNvPr id="8" name="TextBox 7"/>
            <p:cNvSpPr txBox="1"/>
            <p:nvPr/>
          </p:nvSpPr>
          <p:spPr>
            <a:xfrm>
              <a:off x="2579031" y="2795368"/>
              <a:ext cx="303276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教师职业道德教育</a:t>
              </a:r>
            </a:p>
          </p:txBody>
        </p:sp>
        <p:sp>
          <p:nvSpPr>
            <p:cNvPr id="36" name="TextBox 7"/>
            <p:cNvSpPr txBox="1"/>
            <p:nvPr/>
          </p:nvSpPr>
          <p:spPr>
            <a:xfrm>
              <a:off x="7411381" y="2795368"/>
              <a:ext cx="4899025" cy="953135"/>
            </a:xfrm>
            <a:prstGeom prst="rect">
              <a:avLst/>
            </a:prstGeom>
            <a:noFill/>
          </p:spPr>
          <p:txBody>
            <a:bodyPr wrap="square" lIns="91440" tIns="45720" rIns="91440" bIns="45720" rtlCol="0" anchor="ctr" anchorCtr="0">
              <a:spAutoFit/>
            </a:bodyPr>
            <a:lstStyle/>
            <a:p>
              <a:pPr algn="l"/>
              <a:r>
                <a:rPr lang="zh-CN" altLang="en-US" sz="2800" b="1" dirty="0">
                  <a:solidFill>
                    <a:schemeClr val="accent1"/>
                  </a:solidFill>
                </a:rPr>
                <a:t>第二节</a:t>
              </a:r>
              <a:endParaRPr lang="en-US" altLang="zh-CN" sz="2800" b="1" dirty="0">
                <a:solidFill>
                  <a:schemeClr val="accent1"/>
                </a:solidFill>
              </a:endParaRPr>
            </a:p>
            <a:p>
              <a:pPr algn="l"/>
              <a:r>
                <a:rPr kumimoji="1" lang="zh-CN" altLang="en-US" sz="2800" b="1" dirty="0">
                  <a:solidFill>
                    <a:schemeClr val="accent1"/>
                  </a:solidFill>
                </a:rPr>
                <a:t>教师职业道德修养</a:t>
              </a: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五、教师职业道德教育的途径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（一）职前教师职业道德教育的途径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3.</a:t>
            </a:r>
            <a:r>
              <a:rPr kumimoji="0" lang="zh-CN" altLang="en-US" sz="2400" b="1" i="0" u="none" strike="noStrike" kern="1200" cap="none" spc="0" normalizeH="0" baseline="0" noProof="0" dirty="0">
                <a:ln>
                  <a:noFill/>
                </a:ln>
                <a:effectLst/>
                <a:uLnTx/>
                <a:uFillTx/>
                <a:latin typeface="Arial" panose="020B0604020202090204"/>
                <a:ea typeface="微软雅黑"/>
                <a:cs typeface="+mn-cs"/>
              </a:rPr>
              <a:t>在校园文化建设中加强教师职业道德教育</a:t>
            </a:r>
          </a:p>
        </p:txBody>
      </p:sp>
      <p:grpSp>
        <p:nvGrpSpPr>
          <p:cNvPr id="18" name="组合 17"/>
          <p:cNvGrpSpPr/>
          <p:nvPr/>
        </p:nvGrpSpPr>
        <p:grpSpPr>
          <a:xfrm>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校园文化是学校发展的灵魂，是凝聚人心、展示学校形象、提高学校文明程度的重要体现。</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校园文化对学生的世界观、人生观、价值观有着潜移默化的深远影响，而这种影响往往是任何课程都无法比拟的。</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古人云：</a:t>
              </a:r>
              <a:r>
                <a:rPr kumimoji="0" lang="en-US" altLang="zh-CN" sz="2000" b="0" i="0" u="none" strike="noStrike" kern="1200" cap="none" spc="0" normalizeH="0" baseline="0" noProof="0" dirty="0">
                  <a:ln>
                    <a:noFill/>
                  </a:ln>
                  <a:solidFill>
                    <a:schemeClr val="bg1"/>
                  </a:solidFill>
                  <a:effectLst/>
                  <a:uLnTx/>
                  <a:uFillTx/>
                  <a:latin typeface="+mn-ea"/>
                  <a:cs typeface="+mn-cs"/>
                </a:rPr>
                <a:t>“</a:t>
              </a:r>
              <a:r>
                <a:rPr kumimoji="0" lang="zh-CN" altLang="en-US" sz="2000" b="0" i="0" u="none" strike="noStrike" kern="1200" cap="none" spc="0" normalizeH="0" baseline="0" noProof="0" dirty="0">
                  <a:ln>
                    <a:noFill/>
                  </a:ln>
                  <a:solidFill>
                    <a:schemeClr val="bg1"/>
                  </a:solidFill>
                  <a:effectLst/>
                  <a:uLnTx/>
                  <a:uFillTx/>
                  <a:latin typeface="+mn-ea"/>
                  <a:cs typeface="+mn-cs"/>
                </a:rPr>
                <a:t>近朱者赤，近墨者黑。</a:t>
              </a:r>
              <a:r>
                <a:rPr kumimoji="0" lang="en-US" altLang="zh-CN" sz="2000" b="0" i="0" u="none" strike="noStrike" kern="1200" cap="none" spc="0" normalizeH="0" baseline="0" noProof="0" dirty="0">
                  <a:ln>
                    <a:noFill/>
                  </a:ln>
                  <a:solidFill>
                    <a:schemeClr val="bg1"/>
                  </a:solidFill>
                  <a:effectLst/>
                  <a:uLnTx/>
                  <a:uFillTx/>
                  <a:latin typeface="+mn-ea"/>
                  <a:cs typeface="+mn-cs"/>
                </a:rPr>
                <a:t>”</a:t>
              </a:r>
              <a:r>
                <a:rPr kumimoji="0" lang="zh-CN" altLang="en-US" sz="2000" b="0" i="0" u="none" strike="noStrike" kern="1200" cap="none" spc="0" normalizeH="0" baseline="0" noProof="0" dirty="0">
                  <a:ln>
                    <a:noFill/>
                  </a:ln>
                  <a:solidFill>
                    <a:schemeClr val="bg1"/>
                  </a:solidFill>
                  <a:effectLst/>
                  <a:uLnTx/>
                  <a:uFillTx/>
                  <a:latin typeface="+mn-ea"/>
                  <a:cs typeface="+mn-cs"/>
                </a:rPr>
                <a:t>校园文化对学生品性的形成具有渗透性、持久性和选择性，对于拓宽学生的视野、陶冶学生的情操、全面提高学生的人文道德素养具有深远意义。教师是校园文化的设计者和建设者，因此，对准教师的职业道德培养，要高度重视校园文化建设。</a:t>
              </a: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mn-ea"/>
                  <a:cs typeface="+mn-cs"/>
                </a:rPr>
                <a:t>通过创建良好的育人环境，努力营造积极进取、蓬勃向上的精神氛围，以陶冶人的情操、美化人的心灵，从而完成对准教师理想人格和道德的塑造。</a:t>
              </a:r>
            </a:p>
          </p:txBody>
        </p:sp>
      </p:gr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五、教师职业道德教育的途径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（二）在职教师职业道德教育的途径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校本培训</a:t>
            </a:r>
          </a:p>
        </p:txBody>
      </p:sp>
      <p:sp>
        <p:nvSpPr>
          <p:cNvPr id="64" name="文本框 63"/>
          <p:cNvSpPr txBox="1"/>
          <p:nvPr/>
        </p:nvSpPr>
        <p:spPr>
          <a:xfrm>
            <a:off x="276860" y="24269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426970"/>
            <a:ext cx="11337925" cy="378650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校本培训是指在教育行政部门、教师培训机构的规划指导下，由中小学校长组织领导，教师任职学校自主开展，紧密结合学校工作实践，以提高学校教学质量和办学效益、促进教师专业发展和职业修养为目的的教师在职培训形式。</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校本培训主要包括两个方面的内容：</a:t>
            </a:r>
            <a:r>
              <a:rPr lang="zh-CN" altLang="en-US" sz="2000" b="1">
                <a:solidFill>
                  <a:srgbClr val="231F20"/>
                </a:solidFill>
                <a:latin typeface="微软雅黑" charset="0"/>
                <a:ea typeface="微软雅黑" charset="0"/>
                <a:cs typeface="微软雅黑" charset="0"/>
              </a:rPr>
              <a:t>一是注重专业理论知识的增长</a:t>
            </a:r>
            <a:r>
              <a:rPr lang="zh-CN" altLang="en-US" sz="2000">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二是加强教学实践技能的培养</a:t>
            </a:r>
            <a:r>
              <a:rPr lang="zh-CN" altLang="en-US" sz="2000">
                <a:solidFill>
                  <a:srgbClr val="231F20"/>
                </a:solidFill>
                <a:latin typeface="微软雅黑" charset="0"/>
                <a:ea typeface="微软雅黑" charset="0"/>
                <a:cs typeface="微软雅黑" charset="0"/>
              </a:rPr>
              <a:t>。</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校本培训的内容领域，主要包括五大模块：</a:t>
            </a:r>
          </a:p>
          <a:p>
            <a:pPr indent="0" algn="l" defTabSz="266700" eaLnBrk="0" fontAlgn="base">
              <a:lnSpc>
                <a:spcPct val="150000"/>
              </a:lnSpc>
              <a:spcBef>
                <a:spcPct val="0"/>
              </a:spcBef>
              <a:spcAft>
                <a:spcPct val="0"/>
              </a:spcAft>
              <a:buFont typeface="Wingdings" panose="05000000000000000000" charset="0"/>
              <a:buNone/>
            </a:pPr>
            <a:r>
              <a:rPr lang="en-US" altLang="en-US" sz="2000">
                <a:solidFill>
                  <a:srgbClr val="231F20"/>
                </a:solidFill>
                <a:latin typeface="微软雅黑" charset="0"/>
                <a:ea typeface="微软雅黑" charset="0"/>
                <a:cs typeface="微软雅黑" charset="0"/>
              </a:rPr>
              <a:t>①</a:t>
            </a:r>
            <a:r>
              <a:rPr lang="zh-CN" altLang="en-US" sz="2000">
                <a:solidFill>
                  <a:srgbClr val="231F20"/>
                </a:solidFill>
                <a:latin typeface="微软雅黑" charset="0"/>
                <a:ea typeface="微软雅黑" charset="0"/>
                <a:cs typeface="微软雅黑" charset="0"/>
              </a:rPr>
              <a:t>现代教学理论、教育思想、职业道德修养；</a:t>
            </a:r>
            <a:r>
              <a:rPr lang="en-US" altLang="en-US" sz="2000">
                <a:solidFill>
                  <a:srgbClr val="231F20"/>
                </a:solidFill>
                <a:latin typeface="微软雅黑" charset="0"/>
                <a:ea typeface="微软雅黑" charset="0"/>
                <a:cs typeface="微软雅黑" charset="0"/>
              </a:rPr>
              <a:t>②</a:t>
            </a:r>
            <a:r>
              <a:rPr lang="zh-CN" altLang="en-US" sz="2000">
                <a:solidFill>
                  <a:srgbClr val="231F20"/>
                </a:solidFill>
                <a:latin typeface="微软雅黑" charset="0"/>
                <a:ea typeface="微软雅黑" charset="0"/>
                <a:cs typeface="微软雅黑" charset="0"/>
              </a:rPr>
              <a:t>现代教学方法、教学模式、名家教学风格；</a:t>
            </a:r>
            <a:r>
              <a:rPr lang="en-US" altLang="en-US" sz="2000">
                <a:solidFill>
                  <a:srgbClr val="231F20"/>
                </a:solidFill>
                <a:latin typeface="微软雅黑" charset="0"/>
                <a:ea typeface="微软雅黑" charset="0"/>
                <a:cs typeface="微软雅黑" charset="0"/>
              </a:rPr>
              <a:t>③</a:t>
            </a:r>
            <a:r>
              <a:rPr lang="zh-CN" altLang="en-US" sz="2000">
                <a:solidFill>
                  <a:srgbClr val="231F20"/>
                </a:solidFill>
                <a:latin typeface="微软雅黑" charset="0"/>
                <a:ea typeface="微软雅黑" charset="0"/>
                <a:cs typeface="微软雅黑" charset="0"/>
              </a:rPr>
              <a:t>教师教育教学基本技能和能力；</a:t>
            </a:r>
            <a:r>
              <a:rPr lang="en-US" altLang="en-US" sz="2000">
                <a:solidFill>
                  <a:srgbClr val="231F20"/>
                </a:solidFill>
                <a:latin typeface="微软雅黑" charset="0"/>
                <a:ea typeface="微软雅黑" charset="0"/>
                <a:cs typeface="微软雅黑" charset="0"/>
              </a:rPr>
              <a:t>④</a:t>
            </a:r>
            <a:r>
              <a:rPr lang="zh-CN" altLang="en-US" sz="2000">
                <a:solidFill>
                  <a:srgbClr val="231F20"/>
                </a:solidFill>
                <a:latin typeface="微软雅黑" charset="0"/>
                <a:ea typeface="微软雅黑" charset="0"/>
                <a:cs typeface="微软雅黑" charset="0"/>
              </a:rPr>
              <a:t>现代教育技术；</a:t>
            </a:r>
            <a:r>
              <a:rPr lang="en-US" altLang="en-US" sz="2000">
                <a:solidFill>
                  <a:srgbClr val="231F20"/>
                </a:solidFill>
                <a:latin typeface="微软雅黑" charset="0"/>
                <a:ea typeface="微软雅黑" charset="0"/>
                <a:cs typeface="微软雅黑" charset="0"/>
              </a:rPr>
              <a:t>⑤</a:t>
            </a:r>
            <a:r>
              <a:rPr lang="zh-CN" altLang="en-US" sz="2000">
                <a:solidFill>
                  <a:srgbClr val="231F20"/>
                </a:solidFill>
                <a:latin typeface="微软雅黑" charset="0"/>
                <a:ea typeface="微软雅黑" charset="0"/>
                <a:cs typeface="微软雅黑" charset="0"/>
              </a:rPr>
              <a:t>学科最新的基本理论及教改信息。</a:t>
            </a: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五、教师职业道德教育的途径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（二）在职教师职业道德教育的途径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校外培训</a:t>
            </a:r>
          </a:p>
        </p:txBody>
      </p:sp>
      <p:sp>
        <p:nvSpPr>
          <p:cNvPr id="64" name="文本框 63"/>
          <p:cNvSpPr txBox="1"/>
          <p:nvPr/>
        </p:nvSpPr>
        <p:spPr>
          <a:xfrm>
            <a:off x="276860" y="24269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426970"/>
            <a:ext cx="5724525" cy="378650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在职教师职业道德教育的另外一个重要途径是校外培训。</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各级政府和行政部门投入了大量的人力、财力、物力对各学段、各学科的教师进行集中培训，包括国家级培训项目、省级培训项目、地市级培训项目、县区级培训项目等，有一些是专门的教师职业道德教育的培训，更多的是把教师职业道德教育融入培训内容当中。</a:t>
            </a:r>
          </a:p>
        </p:txBody>
      </p:sp>
      <p:pic>
        <p:nvPicPr>
          <p:cNvPr id="6" name="https://photo-static-api.fotomore.com/creative/vcg/veer/400/new/VCG41N612649418.jpg?uid=386&amp;timestamp=1742395622&amp;sign=15c2a0dedb2bb25f6082ad8f373135de" descr="女商人向办公室的合作伙伴展示新项目"/>
          <p:cNvPicPr>
            <a:picLocks noChangeAspect="1"/>
          </p:cNvPicPr>
          <p:nvPr/>
        </p:nvPicPr>
        <p:blipFill>
          <a:blip r:embed="rId2"/>
          <a:stretch>
            <a:fillRect/>
          </a:stretch>
        </p:blipFill>
        <p:spPr>
          <a:xfrm>
            <a:off x="6458585" y="2767965"/>
            <a:ext cx="5168265" cy="3444875"/>
          </a:xfrm>
          <a:prstGeom prst="rect">
            <a:avLst/>
          </a:prstGeom>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latin typeface="微软雅黑" charset="0"/>
                <a:ea typeface="微软雅黑" charset="0"/>
              </a:rPr>
              <a:t>中小学教师国家级培训计划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3830955"/>
          </a:xfrm>
          <a:prstGeom prst="rect">
            <a:avLst/>
          </a:prstGeom>
          <a:noFill/>
        </p:spPr>
        <p:txBody>
          <a:bodyPr wrap="square">
            <a:spAutoFit/>
          </a:bodyPr>
          <a:lstStyle/>
          <a:p>
            <a:pPr indent="457200" algn="just" fontAlgn="auto">
              <a:lnSpc>
                <a:spcPct val="150000"/>
              </a:lnSpc>
            </a:pPr>
            <a:r>
              <a:rPr lang="zh-CN" altLang="en-US" dirty="0">
                <a:solidFill>
                  <a:schemeClr val="tx1"/>
                </a:solidFill>
              </a:rPr>
              <a:t>中小学教师国家级培训计划，简称</a:t>
            </a:r>
            <a:r>
              <a:rPr lang="en-US" altLang="zh-CN" dirty="0">
                <a:solidFill>
                  <a:schemeClr val="tx1"/>
                </a:solidFill>
              </a:rPr>
              <a:t>“</a:t>
            </a:r>
            <a:r>
              <a:rPr lang="zh-CN" altLang="en-US" dirty="0">
                <a:solidFill>
                  <a:schemeClr val="tx1"/>
                </a:solidFill>
              </a:rPr>
              <a:t>国培计划</a:t>
            </a:r>
            <a:r>
              <a:rPr lang="en-US" altLang="zh-CN" dirty="0">
                <a:solidFill>
                  <a:schemeClr val="tx1"/>
                </a:solidFill>
              </a:rPr>
              <a:t>”</a:t>
            </a:r>
            <a:r>
              <a:rPr lang="zh-CN" altLang="en-US" dirty="0">
                <a:solidFill>
                  <a:schemeClr val="tx1"/>
                </a:solidFill>
              </a:rPr>
              <a:t>，由教育部、财政部</a:t>
            </a:r>
            <a:r>
              <a:rPr lang="en-US" altLang="zh-CN" dirty="0">
                <a:solidFill>
                  <a:schemeClr val="tx1"/>
                </a:solidFill>
              </a:rPr>
              <a:t>2010</a:t>
            </a:r>
            <a:r>
              <a:rPr lang="zh-CN" altLang="en-US" dirty="0">
                <a:solidFill>
                  <a:schemeClr val="tx1"/>
                </a:solidFill>
              </a:rPr>
              <a:t>年全面实施，是提高中小学教师特别是农村教师队伍整体素质的重要举措。</a:t>
            </a:r>
            <a:r>
              <a:rPr lang="en-US" altLang="zh-CN" dirty="0">
                <a:solidFill>
                  <a:schemeClr val="tx1"/>
                </a:solidFill>
              </a:rPr>
              <a:t>“</a:t>
            </a:r>
            <a:r>
              <a:rPr lang="zh-CN" altLang="en-US" dirty="0">
                <a:solidFill>
                  <a:schemeClr val="tx1"/>
                </a:solidFill>
              </a:rPr>
              <a:t>国培计划</a:t>
            </a:r>
            <a:r>
              <a:rPr lang="en-US" altLang="zh-CN" dirty="0">
                <a:solidFill>
                  <a:schemeClr val="tx1"/>
                </a:solidFill>
              </a:rPr>
              <a:t>”</a:t>
            </a:r>
            <a:r>
              <a:rPr lang="zh-CN" altLang="en-US" dirty="0">
                <a:solidFill>
                  <a:schemeClr val="tx1"/>
                </a:solidFill>
              </a:rPr>
              <a:t>包括</a:t>
            </a:r>
            <a:r>
              <a:rPr lang="en-US" altLang="zh-CN" dirty="0">
                <a:solidFill>
                  <a:schemeClr val="tx1"/>
                </a:solidFill>
              </a:rPr>
              <a:t>“</a:t>
            </a:r>
            <a:r>
              <a:rPr lang="zh-CN" altLang="en-US" dirty="0">
                <a:solidFill>
                  <a:schemeClr val="tx1"/>
                </a:solidFill>
              </a:rPr>
              <a:t>中小学教师示范性培训项目</a:t>
            </a:r>
            <a:r>
              <a:rPr lang="en-US" altLang="zh-CN" dirty="0">
                <a:solidFill>
                  <a:schemeClr val="tx1"/>
                </a:solidFill>
              </a:rPr>
              <a:t>”</a:t>
            </a:r>
            <a:r>
              <a:rPr lang="zh-CN" altLang="en-US" dirty="0">
                <a:solidFill>
                  <a:schemeClr val="tx1"/>
                </a:solidFill>
              </a:rPr>
              <a:t>和</a:t>
            </a:r>
            <a:r>
              <a:rPr lang="en-US" altLang="zh-CN" dirty="0">
                <a:solidFill>
                  <a:schemeClr val="tx1"/>
                </a:solidFill>
              </a:rPr>
              <a:t>“</a:t>
            </a:r>
            <a:r>
              <a:rPr lang="zh-CN" altLang="en-US" dirty="0">
                <a:solidFill>
                  <a:schemeClr val="tx1"/>
                </a:solidFill>
              </a:rPr>
              <a:t>中西部骨干教师培训项目</a:t>
            </a:r>
            <a:r>
              <a:rPr lang="en-US" altLang="zh-CN" dirty="0">
                <a:solidFill>
                  <a:schemeClr val="tx1"/>
                </a:solidFill>
              </a:rPr>
              <a:t>”</a:t>
            </a:r>
            <a:r>
              <a:rPr lang="zh-CN" altLang="en-US" dirty="0">
                <a:solidFill>
                  <a:schemeClr val="tx1"/>
                </a:solidFill>
              </a:rPr>
              <a:t>两项内容。</a:t>
            </a:r>
          </a:p>
          <a:p>
            <a:pPr indent="457200" algn="just" fontAlgn="auto">
              <a:lnSpc>
                <a:spcPct val="150000"/>
              </a:lnSpc>
            </a:pPr>
            <a:r>
              <a:rPr lang="zh-CN" altLang="en-US" dirty="0">
                <a:solidFill>
                  <a:schemeClr val="tx1"/>
                </a:solidFill>
              </a:rPr>
              <a:t>中小学教师示范性培训，主要包括中小学骨干教师培训，中小学教师远程培训，班主任教师培训，中小学紧缺薄弱学科教师培训等示范性项目，为全国中小学教师培训培养骨干，做出示范，并开发和提供一批优质培训课程教学资源，为</a:t>
            </a:r>
            <a:r>
              <a:rPr lang="en-US" altLang="zh-CN" dirty="0">
                <a:solidFill>
                  <a:schemeClr val="tx1"/>
                </a:solidFill>
              </a:rPr>
              <a:t>“</a:t>
            </a:r>
            <a:r>
              <a:rPr lang="zh-CN" altLang="en-US" dirty="0">
                <a:solidFill>
                  <a:schemeClr val="tx1"/>
                </a:solidFill>
              </a:rPr>
              <a:t>中西部骨干教师培训项目</a:t>
            </a:r>
            <a:r>
              <a:rPr lang="en-US" altLang="zh-CN" dirty="0">
                <a:solidFill>
                  <a:schemeClr val="tx1"/>
                </a:solidFill>
              </a:rPr>
              <a:t>”</a:t>
            </a:r>
            <a:r>
              <a:rPr lang="zh-CN" altLang="en-US" dirty="0">
                <a:solidFill>
                  <a:schemeClr val="tx1"/>
                </a:solidFill>
              </a:rPr>
              <a:t>和中小学教师专业发展提供有力支持。</a:t>
            </a:r>
          </a:p>
          <a:p>
            <a:pPr indent="457200" algn="just" fontAlgn="auto">
              <a:lnSpc>
                <a:spcPct val="150000"/>
              </a:lnSpc>
            </a:pPr>
            <a:r>
              <a:rPr lang="zh-CN" altLang="en-US" dirty="0">
                <a:solidFill>
                  <a:schemeClr val="tx1"/>
                </a:solidFill>
              </a:rPr>
              <a:t>中西部骨干教师培训，主要对中西部农村义务教育教师进行有针对性的培训，同时，引导地方完善教师培训体系，加大农村教师培训力度，提高农村教师的教学能力和专业水平。培训计划主要包括农村中小学教师置换脱产研修、农村中小学教师短期集中培训、农村中小学教师远程培训。</a:t>
            </a: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a:t>教师职业道德修养</a:t>
            </a:r>
          </a:p>
        </p:txBody>
      </p:sp>
    </p:spTree>
    <p:custDataLst>
      <p:tags r:id="rId1"/>
    </p:custData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一、教师职业道德修养的含义与意义</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（一）教师职业道德修养的含义</a:t>
            </a:r>
          </a:p>
        </p:txBody>
      </p:sp>
      <p:sp>
        <p:nvSpPr>
          <p:cNvPr id="3" name="文本框 2"/>
          <p:cNvSpPr txBox="1"/>
          <p:nvPr/>
        </p:nvSpPr>
        <p:spPr>
          <a:xfrm>
            <a:off x="660400" y="2346960"/>
            <a:ext cx="6811010" cy="2940050"/>
          </a:xfrm>
          <a:prstGeom prst="rect">
            <a:avLst/>
          </a:prstGeom>
        </p:spPr>
        <p:txBody>
          <a:bodyPr>
            <a:noAutofit/>
          </a:bodyPr>
          <a:lstStyle/>
          <a:p>
            <a:pPr marL="342900" indent="-342900" algn="just"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教师职业道德修养是指教师为了培养高尚的教师职业道德，自觉地按照教师职业道德要求所进行的自我锻炼、自我教育、自我陶冶的行为活动及其所达到的道德境界。</a:t>
            </a:r>
          </a:p>
          <a:p>
            <a:pPr marL="342900" indent="-342900" algn="just"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教师道德修养的目的，就是要把作为理论形态的外在的教师职业道德要求转化为教师的个人意识和内心信念，使之成为教师职业道德行为选择的依据。</a:t>
            </a:r>
          </a:p>
        </p:txBody>
      </p:sp>
      <p:grpSp>
        <p:nvGrpSpPr>
          <p:cNvPr id="84" name="组合 83"/>
          <p:cNvGrpSpPr/>
          <p:nvPr>
            <p:custDataLst>
              <p:tags r:id="rId1"/>
            </p:custDataLst>
          </p:nvPr>
        </p:nvGrpSpPr>
        <p:grpSpPr>
          <a:xfrm>
            <a:off x="7718115" y="2233562"/>
            <a:ext cx="3680292" cy="3166896"/>
            <a:chOff x="2136" y="3178"/>
            <a:chExt cx="14929" cy="12845"/>
          </a:xfrm>
        </p:grpSpPr>
        <p:pic>
          <p:nvPicPr>
            <p:cNvPr id="85" name="图片 84" descr="andrew-neel-cckf4TsHAuw-unsplash"/>
            <p:cNvPicPr>
              <a:picLocks noChangeAspect="1"/>
            </p:cNvPicPr>
            <p:nvPr>
              <p:custDataLst>
                <p:tags r:id="rId2"/>
              </p:custDataLst>
            </p:nvPr>
          </p:nvPicPr>
          <p:blipFill>
            <a:blip r:embed="rId10" cstate="email"/>
            <a:srcRect l="1" t="9291" r="1" b="9291"/>
            <a:stretch>
              <a:fillRect/>
            </a:stretch>
          </p:blipFill>
          <p:spPr>
            <a:xfrm>
              <a:off x="2570" y="4414"/>
              <a:ext cx="13966" cy="10013"/>
            </a:xfrm>
            <a:custGeom>
              <a:avLst/>
              <a:gdLst/>
              <a:ahLst/>
              <a:cxnLst>
                <a:cxn ang="3">
                  <a:pos x="hc" y="t"/>
                </a:cxn>
                <a:cxn ang="cd2">
                  <a:pos x="l" y="vc"/>
                </a:cxn>
                <a:cxn ang="cd4">
                  <a:pos x="hc" y="b"/>
                </a:cxn>
                <a:cxn ang="0">
                  <a:pos x="r" y="vc"/>
                </a:cxn>
              </a:cxnLst>
              <a:rect l="l" t="t" r="r" b="b"/>
              <a:pathLst>
                <a:path w="13542" h="9708">
                  <a:moveTo>
                    <a:pt x="0" y="0"/>
                  </a:moveTo>
                  <a:lnTo>
                    <a:pt x="13542" y="0"/>
                  </a:lnTo>
                  <a:lnTo>
                    <a:pt x="13542" y="9708"/>
                  </a:lnTo>
                  <a:lnTo>
                    <a:pt x="0" y="9708"/>
                  </a:lnTo>
                  <a:lnTo>
                    <a:pt x="0" y="0"/>
                  </a:lnTo>
                  <a:close/>
                </a:path>
              </a:pathLst>
            </a:custGeom>
            <a:ln w="12700">
              <a:solidFill>
                <a:schemeClr val="accent1">
                  <a:alpha val="25000"/>
                </a:schemeClr>
              </a:solidFill>
            </a:ln>
          </p:spPr>
        </p:pic>
        <p:sp>
          <p:nvSpPr>
            <p:cNvPr id="86" name="矩形 85"/>
            <p:cNvSpPr/>
            <p:nvPr>
              <p:custDataLst>
                <p:tags r:id="rId3"/>
              </p:custDataLst>
            </p:nvPr>
          </p:nvSpPr>
          <p:spPr>
            <a:xfrm>
              <a:off x="2136" y="4827"/>
              <a:ext cx="13789" cy="10250"/>
            </a:xfrm>
            <a:prstGeom prst="rect">
              <a:avLst/>
            </a:prstGeom>
            <a:noFill/>
            <a:ln w="34925">
              <a:solidFill>
                <a:schemeClr val="accent1">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custDataLst>
                <p:tags r:id="rId4"/>
              </p:custDataLst>
            </p:nvPr>
          </p:nvSpPr>
          <p:spPr>
            <a:xfrm>
              <a:off x="2766" y="3178"/>
              <a:ext cx="377" cy="3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8" name="椭圆 87"/>
            <p:cNvSpPr/>
            <p:nvPr>
              <p:custDataLst>
                <p:tags r:id="rId5"/>
              </p:custDataLst>
            </p:nvPr>
          </p:nvSpPr>
          <p:spPr>
            <a:xfrm>
              <a:off x="3431" y="3178"/>
              <a:ext cx="377" cy="377"/>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9" name="椭圆 88"/>
            <p:cNvSpPr/>
            <p:nvPr>
              <p:custDataLst>
                <p:tags r:id="rId6"/>
              </p:custDataLst>
            </p:nvPr>
          </p:nvSpPr>
          <p:spPr>
            <a:xfrm>
              <a:off x="4096" y="3178"/>
              <a:ext cx="377" cy="377"/>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90" name="矩形 89"/>
            <p:cNvSpPr/>
            <p:nvPr>
              <p:custDataLst>
                <p:tags r:id="rId7"/>
              </p:custDataLst>
            </p:nvPr>
          </p:nvSpPr>
          <p:spPr>
            <a:xfrm>
              <a:off x="13857" y="12815"/>
              <a:ext cx="3209" cy="3209"/>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1" name="箭头: V 形 3"/>
            <p:cNvSpPr/>
            <p:nvPr>
              <p:custDataLst>
                <p:tags r:id="rId8"/>
              </p:custDataLst>
            </p:nvPr>
          </p:nvSpPr>
          <p:spPr>
            <a:xfrm>
              <a:off x="15018" y="13976"/>
              <a:ext cx="887" cy="887"/>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一、教师职业道德修养的含义与意义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（二）教师职业道德修养的意义</a:t>
            </a: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有助于教师职业道德品质的完善</a:t>
            </a: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教师只有在实践中不断反思、总结、提炼，才能不断发展、完善自身的职业道德品质。</a:t>
            </a: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有助于推进教育现代化</a:t>
            </a: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要适应教育现代化的需要，必须加强教师职业道德修养。</a:t>
            </a: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有助于促进社会主义精神文明建设</a:t>
            </a: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教师职业道德修养对社会的作用主要体现在促进社会主义精神文明建设上。</a:t>
            </a: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二、教师职业道德修养的基本原则</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（一）坚持知行统一原则</a:t>
            </a:r>
          </a:p>
        </p:txBody>
      </p:sp>
      <p:sp>
        <p:nvSpPr>
          <p:cNvPr id="68" name="圆角矩形 67"/>
          <p:cNvSpPr/>
          <p:nvPr>
            <p:custDataLst>
              <p:tags r:id="rId1"/>
            </p:custDataLst>
          </p:nvPr>
        </p:nvSpPr>
        <p:spPr>
          <a:xfrm>
            <a:off x="693420" y="2034540"/>
            <a:ext cx="10859135" cy="381000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知行统一就是要把学习职业道德理论、提高道德认识同自己的实践行动统一起来，使理论与实践相结合，避免道德修养变成只停留在理论上、书本上的镜花水月。</a:t>
            </a:r>
          </a:p>
          <a:p>
            <a:pPr lvl="0" indent="0" fontAlgn="auto">
              <a:lnSpc>
                <a:spcPct val="150000"/>
              </a:lnSpc>
              <a:spcBef>
                <a:spcPct val="0"/>
              </a:spcBef>
              <a:spcAft>
                <a:spcPts val="0"/>
              </a:spcAft>
            </a:pPr>
            <a:r>
              <a:rPr lang="zh-CN" altLang="en-US" sz="2000" kern="0" dirty="0">
                <a:ln>
                  <a:noFill/>
                  <a:prstDash val="sysDot"/>
                </a:ln>
                <a:solidFill>
                  <a:schemeClr val="tx1">
                    <a:lumMod val="85000"/>
                    <a:lumOff val="15000"/>
                  </a:schemeClr>
                </a:solidFill>
                <a:uFillTx/>
                <a:latin typeface="+mn-ea"/>
                <a:sym typeface="+mn-ea"/>
              </a:rPr>
              <a:t>从教师职业道德发展所涉及的要素来看，无论是教师的道德认知、道德情感、道德意志，还是教师的道德行为，自始至终都是在社会实践和教育教学中完成的。</a:t>
            </a:r>
          </a:p>
          <a:p>
            <a:pPr lvl="0" indent="0" fontAlgn="auto">
              <a:lnSpc>
                <a:spcPct val="150000"/>
              </a:lnSpc>
              <a:spcBef>
                <a:spcPct val="0"/>
              </a:spcBef>
              <a:spcAft>
                <a:spcPts val="0"/>
              </a:spcAft>
            </a:pPr>
            <a:r>
              <a:rPr lang="zh-CN" altLang="en-US" sz="2000" kern="0" dirty="0">
                <a:ln>
                  <a:noFill/>
                  <a:prstDash val="sysDot"/>
                </a:ln>
                <a:solidFill>
                  <a:schemeClr val="tx1">
                    <a:lumMod val="85000"/>
                    <a:lumOff val="15000"/>
                  </a:schemeClr>
                </a:solidFill>
                <a:uFillTx/>
                <a:latin typeface="+mn-ea"/>
                <a:sym typeface="+mn-ea"/>
              </a:rPr>
              <a:t>教师只有在教育实践中，才能知道自己的道德认识水平是高是低，行为正确与否；只有把所学的道德理论放在实践中去践行，才能使自身的道德修养得到不断的充实、提高和完善。</a:t>
            </a: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二、教师职业道德修养的基本原则</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（二）坚持自律和他律相结合原则</a:t>
            </a:r>
          </a:p>
        </p:txBody>
      </p:sp>
      <p:sp>
        <p:nvSpPr>
          <p:cNvPr id="68" name="圆角矩形 67"/>
          <p:cNvSpPr/>
          <p:nvPr>
            <p:custDataLst>
              <p:tags r:id="rId1"/>
            </p:custDataLst>
          </p:nvPr>
        </p:nvSpPr>
        <p:spPr>
          <a:xfrm>
            <a:off x="693420" y="2034540"/>
            <a:ext cx="10859135" cy="381000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自律和他律的关系，实质上就是内因和外因的关系。</a:t>
            </a:r>
            <a:endParaRPr lang="zh-CN" altLang="en-US" sz="2000" kern="0" dirty="0">
              <a:ln>
                <a:noFill/>
                <a:prstDash val="sysDot"/>
              </a:ln>
              <a:solidFill>
                <a:schemeClr val="tx1">
                  <a:lumMod val="85000"/>
                  <a:lumOff val="15000"/>
                </a:schemeClr>
              </a:solidFill>
              <a:uFillTx/>
              <a:latin typeface="+mn-ea"/>
              <a:sym typeface="+mn-ea"/>
            </a:endParaRPr>
          </a:p>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自律是教师职业道德修养的内在基础，也是对教师职业道德意志的考验。</a:t>
            </a:r>
            <a:r>
              <a:rPr lang="zh-CN" altLang="en-US" sz="2000" kern="0" dirty="0">
                <a:ln>
                  <a:noFill/>
                  <a:prstDash val="sysDot"/>
                </a:ln>
                <a:solidFill>
                  <a:schemeClr val="tx1">
                    <a:lumMod val="85000"/>
                    <a:lumOff val="15000"/>
                  </a:schemeClr>
                </a:solidFill>
                <a:uFillTx/>
                <a:latin typeface="+mn-ea"/>
                <a:sym typeface="+mn-ea"/>
              </a:rPr>
              <a:t>自律以责任心、使命感、人生理想和价值为基础，是任何其他力量都不能代替的。在教师职业道德修养中，教师自身的内因是起决定作用的因素。</a:t>
            </a:r>
          </a:p>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他律既包括相应的制度约束，也包括社会舆论的压力等。</a:t>
            </a:r>
            <a:r>
              <a:rPr lang="zh-CN" altLang="en-US" sz="2000" kern="0" dirty="0">
                <a:ln>
                  <a:noFill/>
                  <a:prstDash val="sysDot"/>
                </a:ln>
                <a:solidFill>
                  <a:schemeClr val="tx1">
                    <a:lumMod val="85000"/>
                    <a:lumOff val="15000"/>
                  </a:schemeClr>
                </a:solidFill>
                <a:uFillTx/>
                <a:latin typeface="+mn-ea"/>
                <a:sym typeface="+mn-ea"/>
              </a:rPr>
              <a:t>他律具有一定的被动性和强制性，但教师的个体道德发展是不可能没有或跨越他律的。在教师的职业道德修养过程中，他律的灌输和约束是非常必要的，会帮助教师逐渐由被动接受转化为主动内化，完成由他律到自律的转变。</a:t>
            </a: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二、教师职业道德修养的基本原则</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（三）坚持动机和效果相统一原则</a:t>
            </a:r>
          </a:p>
        </p:txBody>
      </p:sp>
      <p:sp>
        <p:nvSpPr>
          <p:cNvPr id="68" name="圆角矩形 67"/>
          <p:cNvSpPr/>
          <p:nvPr>
            <p:custDataLst>
              <p:tags r:id="rId1"/>
            </p:custDataLst>
          </p:nvPr>
        </p:nvSpPr>
        <p:spPr>
          <a:xfrm>
            <a:off x="693420" y="2034540"/>
            <a:ext cx="10859135" cy="381000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动机是想问题、做工作、办事情的出发点，效果是动机的落脚点和归宿。</a:t>
            </a:r>
            <a:r>
              <a:rPr lang="zh-CN" altLang="en-US" sz="2000" kern="0" dirty="0">
                <a:ln>
                  <a:noFill/>
                  <a:prstDash val="sysDot"/>
                </a:ln>
                <a:solidFill>
                  <a:schemeClr val="tx1">
                    <a:lumMod val="85000"/>
                    <a:lumOff val="15000"/>
                  </a:schemeClr>
                </a:solidFill>
                <a:uFillTx/>
                <a:latin typeface="+mn-ea"/>
                <a:sym typeface="+mn-ea"/>
              </a:rPr>
              <a:t>坚持动机和效果相统一就是教师要不断进行道德理论和知识的学习，加深对教师职业道德修养意义和作用的理解，不断增强修养的动力；同时要善于通过各种方式把良好的道德动机转化为客观的、外在的、现实的行动。</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399665"/>
          </a:xfrm>
          <a:prstGeom prst="rect">
            <a:avLst/>
          </a:prstGeom>
          <a:noFill/>
        </p:spPr>
        <p:txBody>
          <a:bodyPr wrap="square">
            <a:spAutoFit/>
          </a:bodyPr>
          <a:lstStyle/>
          <a:p>
            <a:pPr indent="457200">
              <a:lnSpc>
                <a:spcPct val="150000"/>
              </a:lnSpc>
            </a:pPr>
            <a:r>
              <a:rPr lang="zh-CN" altLang="en-US" sz="2000" dirty="0"/>
              <a:t>当前我国正处于社会经济的转型时期，人们的思想观念和价值取向日趋多元化，各种社会思想、道德观念对教师的职业道德也形成了冲击。随着教育教学改革的不断深入，教师专业化发展要求以良好的教师职业道德作为支撑，强烈呼唤加强教师职业道德培养。然而，良好的教师职业道德不是与生俱来的，而是需要社会、学校和教师三方共同努力，尤其是需要教师个人不断学习和自我完善。</a:t>
            </a:r>
          </a:p>
        </p:txBody>
      </p:sp>
    </p:spTree>
    <p:custDataLst>
      <p:tags r:id="rId1"/>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二、教师职业道德修养的基本原则</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（四）坚持继承和创新相结合原则</a:t>
            </a:r>
          </a:p>
        </p:txBody>
      </p:sp>
      <p:sp>
        <p:nvSpPr>
          <p:cNvPr id="68" name="圆角矩形 67"/>
          <p:cNvSpPr/>
          <p:nvPr>
            <p:custDataLst>
              <p:tags r:id="rId1"/>
            </p:custDataLst>
          </p:nvPr>
        </p:nvSpPr>
        <p:spPr>
          <a:xfrm>
            <a:off x="693420" y="2034540"/>
            <a:ext cx="10859135" cy="381000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fontAlgn="auto">
              <a:lnSpc>
                <a:spcPct val="150000"/>
              </a:lnSpc>
              <a:spcBef>
                <a:spcPct val="0"/>
              </a:spcBef>
              <a:spcAft>
                <a:spcPts val="0"/>
              </a:spcAft>
            </a:pPr>
            <a:r>
              <a:rPr lang="zh-CN" altLang="en-US" sz="2000" b="1" kern="0" dirty="0">
                <a:ln>
                  <a:noFill/>
                  <a:prstDash val="sysDot"/>
                </a:ln>
                <a:solidFill>
                  <a:schemeClr val="tx1">
                    <a:lumMod val="85000"/>
                    <a:lumOff val="15000"/>
                  </a:schemeClr>
                </a:solidFill>
                <a:uFillTx/>
                <a:latin typeface="+mn-ea"/>
                <a:sym typeface="+mn-ea"/>
              </a:rPr>
              <a:t>在社会生活中，要想获得成功，创新是必不可少的；但是，如果缺少了继承，创新便会成为无源之水、无本之木。</a:t>
            </a:r>
            <a:r>
              <a:rPr lang="zh-CN" altLang="en-US" sz="2000" kern="0" dirty="0">
                <a:ln>
                  <a:noFill/>
                  <a:prstDash val="sysDot"/>
                </a:ln>
                <a:solidFill>
                  <a:schemeClr val="tx1">
                    <a:lumMod val="85000"/>
                    <a:lumOff val="15000"/>
                  </a:schemeClr>
                </a:solidFill>
                <a:uFillTx/>
                <a:latin typeface="+mn-ea"/>
                <a:sym typeface="+mn-ea"/>
              </a:rPr>
              <a:t>同样，教师在职业道德修养过程中，坚持继承和创新相结合，是由教师职业道德的特点决定的，也是教师职业道德发展的必然要求。教师职业道德作为社会道德的一个重要组成部分，同属于社会意识形态，具有历史继承性。</a:t>
            </a: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三、教师职业道德修养的途径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（一）树立科学的世界观、人生观和价值观</a:t>
            </a:r>
          </a:p>
        </p:txBody>
      </p:sp>
      <p:sp>
        <p:nvSpPr>
          <p:cNvPr id="10" name="文本框 9"/>
          <p:cNvSpPr txBox="1"/>
          <p:nvPr/>
        </p:nvSpPr>
        <p:spPr>
          <a:xfrm>
            <a:off x="660400" y="2011680"/>
            <a:ext cx="10956290" cy="3784600"/>
          </a:xfrm>
          <a:prstGeom prst="rect">
            <a:avLst/>
          </a:prstGeom>
          <a:noFill/>
        </p:spPr>
        <p:txBody>
          <a:bodyPr wrap="square">
            <a:spAutoFit/>
          </a:bodyPr>
          <a:lstStyle/>
          <a:p>
            <a:pPr marL="342900" indent="-342900" fontAlgn="auto">
              <a:lnSpc>
                <a:spcPct val="150000"/>
              </a:lnSpc>
              <a:buFont typeface="Wingdings" panose="05000000000000000000" charset="0"/>
              <a:buChar char=""/>
            </a:pPr>
            <a:r>
              <a:rPr lang="zh-CN" altLang="en-US" sz="2000" b="1" dirty="0"/>
              <a:t>世界观、人生观和价值观对个体的道德行为和道德品质，对个体的生活方向有着极大的影响和指导作用。</a:t>
            </a:r>
          </a:p>
          <a:p>
            <a:pPr marL="342900" indent="-342900" fontAlgn="auto">
              <a:lnSpc>
                <a:spcPct val="150000"/>
              </a:lnSpc>
              <a:buFont typeface="Wingdings" panose="05000000000000000000" charset="0"/>
              <a:buChar char=""/>
            </a:pPr>
            <a:r>
              <a:rPr lang="zh-CN" altLang="en-US" sz="2000" dirty="0"/>
              <a:t>个体确定了什么样的世界观、人生观和价值观，也就从根本方向和态度上决定了个体的道德行为和道德品质。</a:t>
            </a:r>
          </a:p>
          <a:p>
            <a:pPr marL="342900" indent="-342900" fontAlgn="auto">
              <a:lnSpc>
                <a:spcPct val="150000"/>
              </a:lnSpc>
              <a:buFont typeface="Wingdings" panose="05000000000000000000" charset="0"/>
              <a:buChar char=""/>
            </a:pPr>
            <a:r>
              <a:rPr lang="zh-CN" altLang="en-US" sz="2000" dirty="0"/>
              <a:t>教师的职业生涯是一个持续发展的过程，在教育过程中，教师会面对来自社会的压力、来自学生的挑战、来自教育内部的许多困难。</a:t>
            </a:r>
          </a:p>
          <a:p>
            <a:pPr marL="342900" indent="-342900" fontAlgn="auto">
              <a:lnSpc>
                <a:spcPct val="150000"/>
              </a:lnSpc>
              <a:buFont typeface="Wingdings" panose="05000000000000000000" charset="0"/>
              <a:buChar char=""/>
            </a:pPr>
            <a:r>
              <a:rPr lang="zh-CN" altLang="en-US" sz="2000" dirty="0"/>
              <a:t>教师唯有树立坚定的职业信念与理想，才能致力于教育工作；教师唯有建立正确的世界观、人生观和价值观，才能获得教育之功效。</a:t>
            </a: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三、教师职业道德修养的途径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（二）不断提高理论知识水平</a:t>
            </a: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加强马克思主义基本理论的系统学习</a:t>
            </a: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马克思主义是指导无产阶级革命胜利的科学理论，是指导我们思想的理论基础，也是指导教师职业道德修养的锐利武器。</a:t>
            </a: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加强教师职业道德修养理论的学习</a:t>
            </a: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对教师职业道德修养能够产生最直接影响的还是关于道德修养方面的理论知识。学习和掌握有关教师职业道德修养的理论有助于教师克服盲目性，提高自觉性。</a:t>
            </a: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加强科学文化知识的学习</a:t>
            </a: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人的科学文化水平是思想道德素质的基础，良好的科学文化修养能够促进思想道德修养的提升。因为知识本身不仅是一种修养内容，还能塑造人的性格。</a:t>
            </a: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三、教师职业道德修养的途径</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（三）积极投身于各类实践活动</a:t>
            </a:r>
          </a:p>
        </p:txBody>
      </p:sp>
      <p:sp>
        <p:nvSpPr>
          <p:cNvPr id="3" name="椭圆 2"/>
          <p:cNvSpPr/>
          <p:nvPr>
            <p:custDataLst>
              <p:tags r:id="rId1"/>
            </p:custDataLst>
          </p:nvPr>
        </p:nvSpPr>
        <p:spPr>
          <a:xfrm rot="10800000">
            <a:off x="6039904" y="1800514"/>
            <a:ext cx="1698179" cy="1698179"/>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 name="椭圆 5"/>
          <p:cNvSpPr/>
          <p:nvPr>
            <p:custDataLst>
              <p:tags r:id="rId2"/>
            </p:custDataLst>
          </p:nvPr>
        </p:nvSpPr>
        <p:spPr>
          <a:xfrm rot="10800000">
            <a:off x="4613045" y="1800514"/>
            <a:ext cx="1698179" cy="1698179"/>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矩形 7"/>
          <p:cNvSpPr/>
          <p:nvPr>
            <p:custDataLst>
              <p:tags r:id="rId3"/>
            </p:custDataLst>
          </p:nvPr>
        </p:nvSpPr>
        <p:spPr>
          <a:xfrm>
            <a:off x="2621280" y="5238115"/>
            <a:ext cx="7843686" cy="694690"/>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道德实践活动指的是由学校组织的专门用于提高教师职业道德的活动，如开展师德评比、传统师德大讲堂、优秀教师报告会等活动。</a:t>
            </a:r>
          </a:p>
        </p:txBody>
      </p:sp>
      <p:sp>
        <p:nvSpPr>
          <p:cNvPr id="9" name="矩形 8"/>
          <p:cNvSpPr/>
          <p:nvPr>
            <p:custDataLst>
              <p:tags r:id="rId4"/>
            </p:custDataLst>
          </p:nvPr>
        </p:nvSpPr>
        <p:spPr>
          <a:xfrm>
            <a:off x="3057094" y="4841586"/>
            <a:ext cx="6236350" cy="331296"/>
          </a:xfrm>
          <a:prstGeom prst="rect">
            <a:avLst/>
          </a:prstGeom>
          <a:noFill/>
        </p:spPr>
        <p:txBody>
          <a:bodyPr wrap="square" lIns="0" tIns="0" rIns="0" bIns="0" rtlCol="0" anchor="b" anchorCtr="0">
            <a:noAutofit/>
          </a:bodyPr>
          <a:lstStyle/>
          <a:p>
            <a:pPr algn="ctr">
              <a:spcBef>
                <a:spcPct val="0"/>
              </a:spcBef>
              <a:spcAft>
                <a:spcPct val="0"/>
              </a:spcAft>
            </a:pPr>
            <a:r>
              <a:rPr lang="zh-CN" altLang="en-US" sz="2000" b="1" kern="0">
                <a:solidFill>
                  <a:schemeClr val="accent1"/>
                </a:solidFill>
                <a:latin typeface="+mn-ea"/>
                <a:cs typeface="+mn-ea"/>
              </a:rPr>
              <a:t>道德实践活动</a:t>
            </a:r>
          </a:p>
        </p:txBody>
      </p:sp>
      <p:sp>
        <p:nvSpPr>
          <p:cNvPr id="4" name="矩形 3"/>
          <p:cNvSpPr/>
          <p:nvPr>
            <p:custDataLst>
              <p:tags r:id="rId5"/>
            </p:custDataLst>
          </p:nvPr>
        </p:nvSpPr>
        <p:spPr>
          <a:xfrm>
            <a:off x="8097520" y="2186305"/>
            <a:ext cx="3705252" cy="1576705"/>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要想成为师德高尚的教师，不仅需要在教育教学实践中表现出良好的道德情感、道德意志和道德行为，还需要在课堂以外的社会生活中自觉践行教师职业道德规范。</a:t>
            </a:r>
          </a:p>
        </p:txBody>
      </p:sp>
      <p:sp>
        <p:nvSpPr>
          <p:cNvPr id="11" name="矩形 10"/>
          <p:cNvSpPr/>
          <p:nvPr>
            <p:custDataLst>
              <p:tags r:id="rId6"/>
            </p:custDataLst>
          </p:nvPr>
        </p:nvSpPr>
        <p:spPr>
          <a:xfrm>
            <a:off x="8097369" y="1773096"/>
            <a:ext cx="2849706" cy="331296"/>
          </a:xfrm>
          <a:prstGeom prst="rect">
            <a:avLst/>
          </a:prstGeom>
          <a:noFill/>
        </p:spPr>
        <p:txBody>
          <a:bodyPr wrap="square" lIns="0" tIns="0" rIns="0" bIns="0" rtlCol="0" anchor="b" anchorCtr="0">
            <a:noAutofit/>
          </a:bodyPr>
          <a:lstStyle/>
          <a:p>
            <a:pPr>
              <a:spcBef>
                <a:spcPct val="0"/>
              </a:spcBef>
              <a:spcAft>
                <a:spcPct val="0"/>
              </a:spcAft>
            </a:pPr>
            <a:r>
              <a:rPr lang="zh-CN" altLang="en-US" sz="2000" b="1" kern="0">
                <a:solidFill>
                  <a:schemeClr val="accent2"/>
                </a:solidFill>
                <a:latin typeface="+mn-ea"/>
                <a:cs typeface="+mn-ea"/>
              </a:rPr>
              <a:t>社会生活实践</a:t>
            </a:r>
          </a:p>
        </p:txBody>
      </p:sp>
      <p:sp>
        <p:nvSpPr>
          <p:cNvPr id="12" name="矩形 11"/>
          <p:cNvSpPr/>
          <p:nvPr>
            <p:custDataLst>
              <p:tags r:id="rId7"/>
            </p:custDataLst>
          </p:nvPr>
        </p:nvSpPr>
        <p:spPr>
          <a:xfrm>
            <a:off x="460228" y="2186305"/>
            <a:ext cx="4150534" cy="1576705"/>
          </a:xfrm>
          <a:prstGeom prst="rect">
            <a:avLst/>
          </a:prstGeom>
        </p:spPr>
        <p:txBody>
          <a:bodyPr wrap="square" lIns="0" tIns="0" rIns="0" bIns="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rPr>
              <a:t>教师只有通过教育教学实践，才能尽可能地将所学的理论知识应用于自己的实践中，才能以实践的结果来对照自己的行为，发现个人职业道德品质的某些不足，并努力在实践中克服和纠正，使自己更加趋于完善。</a:t>
            </a:r>
          </a:p>
        </p:txBody>
      </p:sp>
      <p:sp>
        <p:nvSpPr>
          <p:cNvPr id="13" name="矩形 12"/>
          <p:cNvSpPr/>
          <p:nvPr>
            <p:custDataLst>
              <p:tags r:id="rId8"/>
            </p:custDataLst>
          </p:nvPr>
        </p:nvSpPr>
        <p:spPr>
          <a:xfrm>
            <a:off x="1401755" y="1773096"/>
            <a:ext cx="2849706" cy="331296"/>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kern="0">
                <a:solidFill>
                  <a:schemeClr val="accent1"/>
                </a:solidFill>
                <a:latin typeface="+mn-ea"/>
                <a:cs typeface="+mn-ea"/>
              </a:rPr>
              <a:t>教育教学实践</a:t>
            </a:r>
          </a:p>
        </p:txBody>
      </p:sp>
      <p:sp>
        <p:nvSpPr>
          <p:cNvPr id="23" name="椭圆 22"/>
          <p:cNvSpPr/>
          <p:nvPr>
            <p:custDataLst>
              <p:tags r:id="rId9"/>
            </p:custDataLst>
          </p:nvPr>
        </p:nvSpPr>
        <p:spPr>
          <a:xfrm rot="10800000">
            <a:off x="5344753" y="2999464"/>
            <a:ext cx="1698179" cy="1698179"/>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5" name="文本框 14"/>
          <p:cNvSpPr txBox="1"/>
          <p:nvPr/>
        </p:nvSpPr>
        <p:spPr>
          <a:xfrm>
            <a:off x="5213985" y="2840355"/>
            <a:ext cx="1920875" cy="829945"/>
          </a:xfrm>
          <a:prstGeom prst="rect">
            <a:avLst/>
          </a:prstGeom>
        </p:spPr>
        <p:txBody>
          <a:bodyPr wrap="square">
            <a:spAutoFit/>
          </a:bodyPr>
          <a:lstStyle/>
          <a:p>
            <a:pPr marL="0" indent="0" algn="ctr" defTabSz="266700">
              <a:spcBef>
                <a:spcPct val="0"/>
              </a:spcBef>
              <a:spcAft>
                <a:spcPct val="0"/>
              </a:spcAft>
            </a:pPr>
            <a:r>
              <a:rPr lang="zh-CN" altLang="en-US" sz="2400" b="1">
                <a:solidFill>
                  <a:schemeClr val="bg1"/>
                </a:solidFill>
                <a:latin typeface="微软雅黑" charset="0"/>
                <a:ea typeface="微软雅黑" charset="0"/>
                <a:cs typeface="微软雅黑" charset="0"/>
              </a:rPr>
              <a:t>教师可参加的实践活动</a:t>
            </a: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523105"/>
          </a:xfrm>
          <a:prstGeom prst="rect">
            <a:avLst/>
          </a:prstGeom>
          <a:noFill/>
        </p:spPr>
        <p:txBody>
          <a:bodyPr wrap="square">
            <a:spAutoFit/>
          </a:bodyPr>
          <a:lstStyle/>
          <a:p>
            <a:pPr indent="457200" algn="just" fontAlgn="auto">
              <a:lnSpc>
                <a:spcPct val="150000"/>
              </a:lnSpc>
            </a:pPr>
            <a:r>
              <a:rPr lang="zh-CN" altLang="en-US" dirty="0"/>
              <a:t>近年来，党和国家高度重视师德建设，并把师德师风作为评价教师队伍建设的第一标准。进入新时代，我国经济社会的全面发展，对学校人才培养的标准提出了全新的要求，从而也对教师道德建设赋予了新的内涵和要求。</a:t>
            </a:r>
            <a:r>
              <a:rPr lang="en-US" altLang="zh-CN" dirty="0"/>
              <a:t>“</a:t>
            </a:r>
            <a:r>
              <a:rPr lang="zh-CN" altLang="en-US" dirty="0"/>
              <a:t>四有好老师</a:t>
            </a:r>
            <a:r>
              <a:rPr lang="en-US" altLang="zh-CN" dirty="0"/>
              <a:t>”“</a:t>
            </a:r>
            <a:r>
              <a:rPr lang="zh-CN" altLang="en-US" dirty="0"/>
              <a:t>四个引路人</a:t>
            </a:r>
            <a:r>
              <a:rPr lang="en-US" altLang="zh-CN" dirty="0"/>
              <a:t>”“</a:t>
            </a:r>
            <a:r>
              <a:rPr lang="zh-CN" altLang="en-US" dirty="0"/>
              <a:t>大先生</a:t>
            </a:r>
            <a:r>
              <a:rPr lang="en-US" altLang="zh-CN" dirty="0"/>
              <a:t>”</a:t>
            </a:r>
            <a:r>
              <a:rPr lang="zh-CN" altLang="en-US" dirty="0"/>
              <a:t>等重要论述，为新时代师德师风建设提供了精神指引。</a:t>
            </a:r>
          </a:p>
          <a:p>
            <a:pPr indent="457200" algn="just" fontAlgn="auto">
              <a:lnSpc>
                <a:spcPct val="150000"/>
              </a:lnSpc>
            </a:pPr>
            <a:r>
              <a:rPr lang="zh-CN" altLang="en-US" dirty="0"/>
              <a:t>与以往我国优秀师德传统比较，新时代的教师道德具有鲜明的伦理特征。</a:t>
            </a:r>
          </a:p>
          <a:p>
            <a:pPr indent="457200" algn="just" fontAlgn="auto">
              <a:lnSpc>
                <a:spcPct val="150000"/>
              </a:lnSpc>
            </a:pPr>
            <a:r>
              <a:rPr lang="zh-CN" altLang="en-US" sz="2400" b="1" dirty="0">
                <a:solidFill>
                  <a:schemeClr val="accent1"/>
                </a:solidFill>
                <a:latin typeface="微软雅黑" charset="0"/>
                <a:ea typeface="微软雅黑" charset="0"/>
                <a:cs typeface="微软雅黑" charset="0"/>
              </a:rPr>
              <a:t>一、新时代的教师道德，更加注重每位教师立德树人、教书育人的社会责任，要求教师</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经师</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与</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人师</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合一</a:t>
            </a:r>
          </a:p>
          <a:p>
            <a:pPr indent="457200" algn="just" fontAlgn="auto">
              <a:lnSpc>
                <a:spcPct val="150000"/>
              </a:lnSpc>
            </a:pPr>
            <a:r>
              <a:rPr lang="zh-CN" altLang="en-US" dirty="0"/>
              <a:t>党的十八大以来，党中央明确提出把立德树人作为教育的根本任务，要求全面落实党的教育方针，落实立德树人根本任务，等等。习近平总书记在全国教育大会上指出，教师是人类灵魂的工程师，是人类文明的传承者，承载着传播知识、传播思想、传播真理，塑造灵魂、塑造生命、塑造新人的时代重任。这一重要讲话，科学全面地概括了新时代教师立德树人、教书育人的神圣社会职责。</a:t>
            </a: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400" y="1478280"/>
            <a:ext cx="10857865" cy="4661535"/>
          </a:xfrm>
          <a:prstGeom prst="rect">
            <a:avLst/>
          </a:prstGeom>
          <a:noFill/>
        </p:spPr>
        <p:txBody>
          <a:bodyPr wrap="square">
            <a:spAutoFit/>
          </a:bodyPr>
          <a:lstStyle/>
          <a:p>
            <a:pPr indent="457200" algn="just" fontAlgn="auto">
              <a:lnSpc>
                <a:spcPct val="150000"/>
              </a:lnSpc>
            </a:pPr>
            <a:r>
              <a:rPr lang="zh-CN" altLang="en-US" dirty="0">
                <a:sym typeface="+mn-ea"/>
              </a:rPr>
              <a:t>从教师伦理的视域看，立德树人包含两个方面。其一，教师要恪守道德底线，立高尚之德，并帮助学生培养优良的思想品德，践行人类美德与社会主义核心价值观。其二，教师要重视自我的职业人格完善和专业发展，并积极引导学生德智体美劳全面发展，成为社会主义建设者和接班人。</a:t>
            </a:r>
            <a:endParaRPr lang="zh-CN" altLang="en-US" dirty="0"/>
          </a:p>
          <a:p>
            <a:pPr indent="457200" algn="just" fontAlgn="auto">
              <a:lnSpc>
                <a:spcPct val="150000"/>
              </a:lnSpc>
            </a:pPr>
            <a:r>
              <a:rPr lang="zh-CN" altLang="en-US" dirty="0">
                <a:sym typeface="+mn-ea"/>
              </a:rPr>
              <a:t>从现代教育事业根本目标看，立德树人、教书育人要求每位教师都要在教育和教学劳动过程中，全心全意把青少年学生培养成为全面发展的时代新人，使他们德行高尚、人格健全、知识丰富、技能全面、身心健康、善于创新，能够在现代社会中自觉成为真理、正义与美德的追求者，经济社会进步事业的建设者，和谐文明社会的促进者，美好生活的享受者。</a:t>
            </a:r>
          </a:p>
          <a:p>
            <a:pPr indent="457200" algn="just" fontAlgn="auto">
              <a:lnSpc>
                <a:spcPct val="150000"/>
              </a:lnSpc>
            </a:pPr>
            <a:r>
              <a:rPr lang="zh-CN" altLang="en-US" sz="2400" b="1" dirty="0">
                <a:solidFill>
                  <a:schemeClr val="accent1"/>
                </a:solidFill>
                <a:sym typeface="+mn-ea"/>
              </a:rPr>
              <a:t>二、新时代的教师道德，更加注重维护教师和学生的正当个人利益，坚持教师个人、集体和社会整体教育利益和谐统一</a:t>
            </a:r>
          </a:p>
          <a:p>
            <a:pPr indent="457200" algn="just" fontAlgn="auto">
              <a:lnSpc>
                <a:spcPct val="150000"/>
              </a:lnSpc>
            </a:pPr>
            <a:endParaRPr lang="en-US" altLang="zh-CN" sz="2400" b="1" dirty="0">
              <a:solidFill>
                <a:schemeClr val="accent1"/>
              </a:solidFill>
              <a:sym typeface="+mn-ea"/>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dirty="0"/>
              <a:t>教育活动中的利益是教师道德的物质基础。马克思、恩格斯认为：</a:t>
            </a:r>
            <a:r>
              <a:rPr lang="en-US" altLang="zh-CN" dirty="0"/>
              <a:t>“</a:t>
            </a:r>
            <a:r>
              <a:rPr lang="zh-CN" altLang="en-US" dirty="0"/>
              <a:t>正确理解的个人利益，是全部道德的基础。</a:t>
            </a:r>
            <a:r>
              <a:rPr lang="en-US" altLang="zh-CN" dirty="0"/>
              <a:t>”</a:t>
            </a:r>
            <a:r>
              <a:rPr lang="zh-CN" altLang="en-US" dirty="0"/>
              <a:t>在我国实行社会主义市场经济、推进教育改革的发展过程中，教师、学生及家长自觉关心教育中的个人利益有其正当性和合理性。新时代的教师道德只有高度重视和维护师生的正当个人利益、个人价值和人格尊严，才能够充分调动教与学的主体积极性。正是在这个意义上，党和国家赋予教师立德树人崇高职责。习近平总书记明确指出，全党全社会要弘扬尊师重教的社会风尚，努力提高教师政治地位、社会地位、职业地位，让广大教师享有应有的社会声望，在教书育人岗位上为党和人民事业做出新的更大的贡献。</a:t>
            </a:r>
            <a:endParaRPr lang="zh-CN" altLang="en-US" sz="2400" b="1" dirty="0">
              <a:solidFill>
                <a:schemeClr val="accent1"/>
              </a:solidFill>
              <a:sym typeface="+mn-ea"/>
            </a:endParaRPr>
          </a:p>
        </p:txBody>
      </p:sp>
      <p:sp>
        <p:nvSpPr>
          <p:cNvPr id="3" name="文本框 2"/>
          <p:cNvSpPr txBox="1"/>
          <p:nvPr/>
        </p:nvSpPr>
        <p:spPr>
          <a:xfrm>
            <a:off x="4667885" y="4196080"/>
            <a:ext cx="6851015" cy="2168525"/>
          </a:xfrm>
          <a:prstGeom prst="rect">
            <a:avLst/>
          </a:prstGeom>
          <a:noFill/>
        </p:spPr>
        <p:txBody>
          <a:bodyPr wrap="square">
            <a:spAutoFit/>
          </a:bodyPr>
          <a:lstStyle/>
          <a:p>
            <a:pPr indent="0" algn="just" fontAlgn="auto">
              <a:lnSpc>
                <a:spcPct val="150000"/>
              </a:lnSpc>
            </a:pPr>
            <a:r>
              <a:rPr lang="zh-CN" altLang="en-US" dirty="0"/>
              <a:t>发展中国特色社会主义现代教育事业，应当始终坚持个人利益、集体利益和社会整体教育利益和谐统一。新时代的教师道德明确反对各种拜金主义、利己主义和个人至上，要求广大教师自觉维护教育中的集体利益和社会整体教育利益，为发展具有中国特色、世界水平的现代教育，培养社会主义建设者和接班人尽心竭力。</a:t>
            </a:r>
            <a:endParaRPr lang="zh-CN" altLang="en-US" sz="2400" b="1" dirty="0">
              <a:solidFill>
                <a:schemeClr val="accent1"/>
              </a:solidFill>
              <a:sym typeface="+mn-ea"/>
            </a:endParaRPr>
          </a:p>
        </p:txBody>
      </p:sp>
      <p:pic>
        <p:nvPicPr>
          <p:cNvPr id="5" name="图片 4" descr="12ad207d80aa651aed71e2c380222452"/>
          <p:cNvPicPr>
            <a:picLocks noChangeAspect="1"/>
          </p:cNvPicPr>
          <p:nvPr/>
        </p:nvPicPr>
        <p:blipFill>
          <a:blip r:embed="rId2"/>
          <a:stretch>
            <a:fillRect/>
          </a:stretch>
        </p:blipFill>
        <p:spPr>
          <a:xfrm>
            <a:off x="914400" y="4062730"/>
            <a:ext cx="3214370" cy="2384425"/>
          </a:xfrm>
          <a:prstGeom prst="rect">
            <a:avLst/>
          </a:prstGeom>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1198880"/>
          </a:xfrm>
          <a:prstGeom prst="rect">
            <a:avLst/>
          </a:prstGeom>
          <a:noFill/>
        </p:spPr>
        <p:txBody>
          <a:bodyPr wrap="square">
            <a:spAutoFit/>
          </a:bodyPr>
          <a:lstStyle/>
          <a:p>
            <a:pPr indent="457200" algn="just" fontAlgn="auto">
              <a:lnSpc>
                <a:spcPct val="150000"/>
              </a:lnSpc>
            </a:pPr>
            <a:r>
              <a:rPr lang="zh-CN" altLang="en-US" sz="2400" b="1" dirty="0">
                <a:solidFill>
                  <a:schemeClr val="accent1"/>
                </a:solidFill>
              </a:rPr>
              <a:t>三、新时代的教师道德，更加注重提升教师的</a:t>
            </a:r>
            <a:r>
              <a:rPr lang="en-US" altLang="zh-CN" sz="2400" b="1" dirty="0">
                <a:solidFill>
                  <a:schemeClr val="accent1"/>
                </a:solidFill>
              </a:rPr>
              <a:t>“</a:t>
            </a:r>
            <a:r>
              <a:rPr lang="zh-CN" altLang="en-US" sz="2400" b="1" dirty="0">
                <a:solidFill>
                  <a:schemeClr val="accent1"/>
                </a:solidFill>
              </a:rPr>
              <a:t>智德</a:t>
            </a:r>
            <a:r>
              <a:rPr lang="en-US" altLang="zh-CN" sz="2400" b="1" dirty="0">
                <a:solidFill>
                  <a:schemeClr val="accent1"/>
                </a:solidFill>
              </a:rPr>
              <a:t>”</a:t>
            </a:r>
            <a:r>
              <a:rPr lang="zh-CN" altLang="en-US" sz="2400" b="1" dirty="0">
                <a:solidFill>
                  <a:schemeClr val="accent1"/>
                </a:solidFill>
              </a:rPr>
              <a:t>，促进教师专业成长和创新意识培养</a:t>
            </a:r>
            <a:endParaRPr lang="zh-CN" altLang="en-US" dirty="0"/>
          </a:p>
        </p:txBody>
      </p:sp>
      <p:sp>
        <p:nvSpPr>
          <p:cNvPr id="3" name="文本框 2"/>
          <p:cNvSpPr txBox="1"/>
          <p:nvPr/>
        </p:nvSpPr>
        <p:spPr>
          <a:xfrm>
            <a:off x="660400" y="2677160"/>
            <a:ext cx="7553960" cy="3830955"/>
          </a:xfrm>
          <a:prstGeom prst="rect">
            <a:avLst/>
          </a:prstGeom>
          <a:noFill/>
        </p:spPr>
        <p:txBody>
          <a:bodyPr wrap="square">
            <a:spAutoFit/>
          </a:bodyPr>
          <a:lstStyle/>
          <a:p>
            <a:pPr indent="457200" algn="just" fontAlgn="auto">
              <a:lnSpc>
                <a:spcPct val="150000"/>
              </a:lnSpc>
            </a:pPr>
            <a:r>
              <a:rPr lang="zh-CN" altLang="en-US" dirty="0"/>
              <a:t>我们正处在一个知识快速增长，科技迅猛发展，信息传播极度发达的时代，教师自身的知识素养、学习能力和专业水平，直接影响着学生和教育事业的利益。新时代的教师道德把</a:t>
            </a:r>
            <a:r>
              <a:rPr lang="en-US" altLang="zh-CN" dirty="0"/>
              <a:t>“</a:t>
            </a:r>
            <a:r>
              <a:rPr lang="zh-CN" altLang="en-US" dirty="0"/>
              <a:t>智德</a:t>
            </a:r>
            <a:r>
              <a:rPr lang="en-US" altLang="zh-CN" dirty="0"/>
              <a:t>”</a:t>
            </a:r>
            <a:r>
              <a:rPr lang="zh-CN" altLang="en-US" dirty="0"/>
              <a:t>，即尚知爱智、追求新知、创新进取作为教师的重要职业美德。严谨治学，搞好教学和科研，是教师在自己专业上的道德责任。孟子说：</a:t>
            </a:r>
            <a:r>
              <a:rPr lang="en-US" altLang="zh-CN" dirty="0"/>
              <a:t>“</a:t>
            </a:r>
            <a:r>
              <a:rPr lang="zh-CN" altLang="en-US" dirty="0"/>
              <a:t>资之深，则取之左右逢其原。</a:t>
            </a:r>
            <a:r>
              <a:rPr lang="en-US" altLang="zh-CN" dirty="0"/>
              <a:t>”</a:t>
            </a:r>
            <a:r>
              <a:rPr lang="zh-CN" altLang="en-US" dirty="0"/>
              <a:t>苏联教育家苏霍姆林斯基也曾说，为了在学生眼前点燃一个知识的火花，教师本身就要吸取一个光的海洋，一刻也不能脱离那永远发光的知识和人类智慧的太阳。与时俱进，不断追求新知和专业上的进步，应当是教师和全体教育工作者的</a:t>
            </a:r>
            <a:r>
              <a:rPr lang="en-US" altLang="zh-CN" dirty="0"/>
              <a:t>“</a:t>
            </a:r>
            <a:r>
              <a:rPr lang="zh-CN" altLang="en-US" dirty="0"/>
              <a:t>内在律令</a:t>
            </a:r>
            <a:r>
              <a:rPr lang="en-US" altLang="zh-CN" dirty="0"/>
              <a:t>”</a:t>
            </a:r>
            <a:r>
              <a:rPr lang="zh-CN" altLang="en-US" dirty="0"/>
              <a:t>。</a:t>
            </a:r>
          </a:p>
        </p:txBody>
      </p:sp>
      <p:pic>
        <p:nvPicPr>
          <p:cNvPr id="5" name="图片 4" descr="教师"/>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17230" y="2797810"/>
            <a:ext cx="3299460" cy="3299460"/>
          </a:xfrm>
          <a:prstGeom prst="rect">
            <a:avLst/>
          </a:prstGeom>
        </p:spPr>
      </p:pic>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523105"/>
          </a:xfrm>
          <a:prstGeom prst="rect">
            <a:avLst/>
          </a:prstGeom>
          <a:noFill/>
        </p:spPr>
        <p:txBody>
          <a:bodyPr wrap="square">
            <a:spAutoFit/>
          </a:bodyPr>
          <a:lstStyle/>
          <a:p>
            <a:pPr indent="457200" algn="just" fontAlgn="auto">
              <a:lnSpc>
                <a:spcPct val="150000"/>
              </a:lnSpc>
            </a:pPr>
            <a:r>
              <a:rPr lang="zh-CN" altLang="en-US" dirty="0"/>
              <a:t>新时代教师面对专业知识的</a:t>
            </a:r>
            <a:r>
              <a:rPr lang="en-US" altLang="zh-CN" dirty="0"/>
              <a:t>“</a:t>
            </a:r>
            <a:r>
              <a:rPr lang="zh-CN" altLang="en-US" dirty="0"/>
              <a:t>智德</a:t>
            </a:r>
            <a:r>
              <a:rPr lang="en-US" altLang="zh-CN" dirty="0"/>
              <a:t>”</a:t>
            </a:r>
            <a:r>
              <a:rPr lang="zh-CN" altLang="en-US" dirty="0"/>
              <a:t>，有一个鲜明的新要求，即教师在教育和教学劳动中具有创新意识，并努力培养学生的创新意识和能力。教育创新是新时代我国教育现代化发展的核心竞争力，也是促进我国教育现代化的教育伦理道德核心价值理念。新时代的教师道德，要求广大教师开拓进取，勇于创新，努力培养具有创新素质和创新才能的优秀人才。</a:t>
            </a:r>
          </a:p>
          <a:p>
            <a:pPr indent="457200" algn="just" fontAlgn="auto">
              <a:lnSpc>
                <a:spcPct val="150000"/>
              </a:lnSpc>
            </a:pPr>
            <a:r>
              <a:rPr lang="zh-CN" altLang="en-US" sz="2400" b="1" dirty="0">
                <a:solidFill>
                  <a:schemeClr val="accent1"/>
                </a:solidFill>
              </a:rPr>
              <a:t>四、新时代的教师道德，更加注重弘扬教育仁爱与师生互爱精神，促使师生不断提升精神境界</a:t>
            </a:r>
          </a:p>
          <a:p>
            <a:pPr indent="457200" algn="just" fontAlgn="auto">
              <a:lnSpc>
                <a:spcPct val="150000"/>
              </a:lnSpc>
            </a:pPr>
            <a:r>
              <a:rPr lang="zh-CN" altLang="en-US" dirty="0"/>
              <a:t>教育是仁而有爱的事业。孔子说：</a:t>
            </a:r>
            <a:r>
              <a:rPr lang="en-US" altLang="zh-CN" dirty="0"/>
              <a:t>“</a:t>
            </a:r>
            <a:r>
              <a:rPr lang="zh-CN" altLang="en-US" dirty="0"/>
              <a:t>爱之，能勿劳乎？忠焉，能勿诲乎？</a:t>
            </a:r>
            <a:r>
              <a:rPr lang="en-US" altLang="zh-CN" dirty="0"/>
              <a:t>”</a:t>
            </a:r>
            <a:r>
              <a:rPr lang="zh-CN" altLang="en-US" dirty="0"/>
              <a:t>俄国哲学家维萨里昂</a:t>
            </a:r>
            <a:r>
              <a:rPr lang="en-US" altLang="zh-CN" dirty="0"/>
              <a:t>·</a:t>
            </a:r>
            <a:r>
              <a:rPr lang="zh-CN" altLang="en-US" dirty="0"/>
              <a:t>格里戈里耶维奇</a:t>
            </a:r>
            <a:r>
              <a:rPr lang="en-US" altLang="zh-CN" dirty="0"/>
              <a:t>·</a:t>
            </a:r>
            <a:r>
              <a:rPr lang="zh-CN" altLang="en-US" dirty="0"/>
              <a:t>别林斯基曾说，爱应该是教育的工具，又是鉴别教育的尺度，而教育的目的是人道。关爱学生是任何时代都必须倡导的教师的</a:t>
            </a:r>
            <a:r>
              <a:rPr lang="en-US" altLang="zh-CN" dirty="0"/>
              <a:t>“</a:t>
            </a:r>
            <a:r>
              <a:rPr lang="zh-CN" altLang="en-US" dirty="0"/>
              <a:t>元德</a:t>
            </a:r>
            <a:r>
              <a:rPr lang="en-US" altLang="zh-CN" dirty="0"/>
              <a:t>”</a:t>
            </a:r>
            <a:r>
              <a:rPr lang="zh-CN" altLang="en-US" dirty="0"/>
              <a:t>。特别是在当下存在学生经济条件差异明显、个体发展水平不均、人格自主性显著增强的情况下，更要倡导教师发扬教育仁爱精神。</a:t>
            </a: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523105"/>
          </a:xfrm>
          <a:prstGeom prst="rect">
            <a:avLst/>
          </a:prstGeom>
          <a:noFill/>
        </p:spPr>
        <p:txBody>
          <a:bodyPr wrap="square">
            <a:spAutoFit/>
          </a:bodyPr>
          <a:lstStyle/>
          <a:p>
            <a:pPr indent="457200" algn="just" fontAlgn="auto">
              <a:lnSpc>
                <a:spcPct val="150000"/>
              </a:lnSpc>
            </a:pPr>
            <a:r>
              <a:rPr lang="zh-CN" altLang="en-US" dirty="0"/>
              <a:t>教育仁爱要求教师做到，以教育之爱，关心每个学生，了解每个学生；以德行之爱，尊重每个学生的人格、个性和自尊心；以智慧之爱，对学生严慈相济，促进全面发展；以仁慈之爱，关爱处于不利状况和条件下的学生；以生态大爱，师生共同珍爱生命，保护地球环境。在教育实践中，教育仁爱具有教学价值，对创造良好的教学心理机制、提高教学质量有直接促进作用。当下，我们不仅要倡导教师</a:t>
            </a:r>
            <a:r>
              <a:rPr lang="en-US" altLang="zh-CN" dirty="0"/>
              <a:t>“</a:t>
            </a:r>
            <a:r>
              <a:rPr lang="zh-CN" altLang="en-US" dirty="0"/>
              <a:t>爱生</a:t>
            </a:r>
            <a:r>
              <a:rPr lang="en-US" altLang="zh-CN" dirty="0"/>
              <a:t>”</a:t>
            </a:r>
            <a:r>
              <a:rPr lang="zh-CN" altLang="en-US" dirty="0"/>
              <a:t>，而且要倡导学生和家长</a:t>
            </a:r>
            <a:r>
              <a:rPr lang="en-US" altLang="zh-CN" dirty="0"/>
              <a:t>“</a:t>
            </a:r>
            <a:r>
              <a:rPr lang="zh-CN" altLang="en-US" dirty="0"/>
              <a:t>爱师</a:t>
            </a:r>
            <a:r>
              <a:rPr lang="en-US" altLang="zh-CN" dirty="0"/>
              <a:t>”</a:t>
            </a:r>
            <a:r>
              <a:rPr lang="zh-CN" altLang="en-US" dirty="0"/>
              <a:t>，实现师生互爱。德国哲学家卡尔</a:t>
            </a:r>
            <a:r>
              <a:rPr lang="en-US" altLang="zh-CN" dirty="0"/>
              <a:t>·</a:t>
            </a:r>
            <a:r>
              <a:rPr lang="zh-CN" altLang="en-US" dirty="0"/>
              <a:t>西奥多</a:t>
            </a:r>
            <a:r>
              <a:rPr lang="en-US" altLang="zh-CN" dirty="0"/>
              <a:t>·</a:t>
            </a:r>
            <a:r>
              <a:rPr lang="zh-CN" altLang="en-US" dirty="0"/>
              <a:t>雅斯贝尔斯曾说，爱是教育的原动力，为了实现人的最大潜力，爱只会在相同的水准上与爱相遇，爱在与爱的交往中而成为自己。这种以师生互爱为特征的教育友爱，不是一种单向度的爱，而是一种双向互动的爱。唯有这样的互爱，才能使教育中的爱如源头活水，川流不息又催人上进，激励现实的道德光华。</a:t>
            </a:r>
          </a:p>
          <a:p>
            <a:pPr indent="457200" algn="just" fontAlgn="auto">
              <a:lnSpc>
                <a:spcPct val="150000"/>
              </a:lnSpc>
            </a:pPr>
            <a:r>
              <a:rPr lang="zh-CN" altLang="en-US" sz="2400" b="1" dirty="0">
                <a:solidFill>
                  <a:schemeClr val="accent1"/>
                </a:solidFill>
              </a:rPr>
              <a:t>五、新时代的教师道德，更加注重调动教师道德主体积极性，培育教师的团队精神、家国情怀和人类命运共同体精神</a:t>
            </a: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2584450"/>
          </a:xfrm>
          <a:prstGeom prst="rect">
            <a:avLst/>
          </a:prstGeom>
          <a:noFill/>
        </p:spPr>
        <p:txBody>
          <a:bodyPr wrap="square">
            <a:spAutoFit/>
          </a:bodyPr>
          <a:lstStyle/>
          <a:p>
            <a:pPr indent="457200" algn="just" fontAlgn="auto">
              <a:lnSpc>
                <a:spcPct val="150000"/>
              </a:lnSpc>
            </a:pPr>
            <a:r>
              <a:rPr lang="zh-CN" altLang="en-US" dirty="0">
                <a:solidFill>
                  <a:schemeClr val="tx1"/>
                </a:solidFill>
              </a:rPr>
              <a:t>进入新时代，我国教师在道德生活中面临着自我与他我、个人与群体、个人与国家、国家与国家之间等复杂的利益冲突。这就要求新的教师道德在群己伦理关系上，更加注重调动教师道德上的主体积极性和进取心。</a:t>
            </a:r>
          </a:p>
          <a:p>
            <a:pPr indent="457200" algn="just" fontAlgn="auto">
              <a:lnSpc>
                <a:spcPct val="150000"/>
              </a:lnSpc>
            </a:pPr>
            <a:r>
              <a:rPr lang="zh-CN" altLang="en-US" dirty="0">
                <a:solidFill>
                  <a:schemeClr val="tx1"/>
                </a:solidFill>
              </a:rPr>
              <a:t>首先，在教师个人与教师集体的关系上，要自觉克服利己主义倾向，培育集体和团队精神。教育家蔡元培曾经强调，教员之间应当</a:t>
            </a:r>
            <a:r>
              <a:rPr lang="en-US" altLang="zh-CN" dirty="0">
                <a:solidFill>
                  <a:schemeClr val="tx1"/>
                </a:solidFill>
              </a:rPr>
              <a:t>“</a:t>
            </a:r>
            <a:r>
              <a:rPr lang="zh-CN" altLang="en-US" dirty="0">
                <a:solidFill>
                  <a:schemeClr val="tx1"/>
                </a:solidFill>
              </a:rPr>
              <a:t>以诚相待</a:t>
            </a:r>
            <a:r>
              <a:rPr lang="en-US" altLang="zh-CN" dirty="0">
                <a:solidFill>
                  <a:schemeClr val="tx1"/>
                </a:solidFill>
              </a:rPr>
              <a:t>”“</a:t>
            </a:r>
            <a:r>
              <a:rPr lang="zh-CN" altLang="en-US" dirty="0">
                <a:solidFill>
                  <a:schemeClr val="tx1"/>
                </a:solidFill>
              </a:rPr>
              <a:t>敬礼有加</a:t>
            </a:r>
            <a:r>
              <a:rPr lang="en-US" altLang="zh-CN" dirty="0">
                <a:solidFill>
                  <a:schemeClr val="tx1"/>
                </a:solidFill>
              </a:rPr>
              <a:t>”“</a:t>
            </a:r>
            <a:r>
              <a:rPr lang="zh-CN" altLang="en-US" dirty="0">
                <a:solidFill>
                  <a:schemeClr val="tx1"/>
                </a:solidFill>
              </a:rPr>
              <a:t>开诚布公</a:t>
            </a:r>
            <a:r>
              <a:rPr lang="en-US" altLang="zh-CN" dirty="0">
                <a:solidFill>
                  <a:schemeClr val="tx1"/>
                </a:solidFill>
              </a:rPr>
              <a:t>”“</a:t>
            </a:r>
            <a:r>
              <a:rPr lang="zh-CN" altLang="en-US" dirty="0">
                <a:solidFill>
                  <a:schemeClr val="tx1"/>
                </a:solidFill>
              </a:rPr>
              <a:t>遵义相助</a:t>
            </a:r>
            <a:r>
              <a:rPr lang="en-US" altLang="zh-CN" dirty="0">
                <a:solidFill>
                  <a:schemeClr val="tx1"/>
                </a:solidFill>
              </a:rPr>
              <a:t>”</a:t>
            </a:r>
            <a:r>
              <a:rPr lang="zh-CN" altLang="en-US" dirty="0">
                <a:solidFill>
                  <a:schemeClr val="tx1"/>
                </a:solidFill>
              </a:rPr>
              <a:t>。教育家叶圣陶也曾说，教师之间应当亲密无间，互相配合。教师要在急功近利的大环境中，努力建构公正平等、互相友爱的道德共同体。</a:t>
            </a:r>
          </a:p>
        </p:txBody>
      </p:sp>
      <p:sp>
        <p:nvSpPr>
          <p:cNvPr id="3" name="文本框 2"/>
          <p:cNvSpPr txBox="1"/>
          <p:nvPr/>
        </p:nvSpPr>
        <p:spPr>
          <a:xfrm>
            <a:off x="3930650" y="3565525"/>
            <a:ext cx="7588250" cy="2999740"/>
          </a:xfrm>
          <a:prstGeom prst="rect">
            <a:avLst/>
          </a:prstGeom>
          <a:noFill/>
        </p:spPr>
        <p:txBody>
          <a:bodyPr wrap="square">
            <a:spAutoFit/>
          </a:bodyPr>
          <a:lstStyle/>
          <a:p>
            <a:pPr indent="457200" algn="just" fontAlgn="auto">
              <a:lnSpc>
                <a:spcPct val="150000"/>
              </a:lnSpc>
            </a:pPr>
            <a:endParaRPr lang="zh-CN" altLang="en-US" dirty="0">
              <a:solidFill>
                <a:schemeClr val="tx1"/>
              </a:solidFill>
            </a:endParaRPr>
          </a:p>
          <a:p>
            <a:pPr indent="457200" algn="just" fontAlgn="auto">
              <a:lnSpc>
                <a:spcPct val="150000"/>
              </a:lnSpc>
            </a:pPr>
            <a:r>
              <a:rPr lang="zh-CN" altLang="en-US" dirty="0">
                <a:solidFill>
                  <a:schemeClr val="tx1"/>
                </a:solidFill>
              </a:rPr>
              <a:t>其次，教师要有家国情怀和爱国主义精神。五四运动以来，中国教师群体一直具有家国情怀和爱国精神这些最宝贵的品格。我们中华民族面对任何天灾人祸、艰难困苦，都具有不屈不挠、顽强奋斗的民族伟力。思想家、文学家鲁迅说：</a:t>
            </a:r>
            <a:r>
              <a:rPr lang="en-US" altLang="zh-CN" dirty="0">
                <a:solidFill>
                  <a:schemeClr val="tx1"/>
                </a:solidFill>
              </a:rPr>
              <a:t>“</a:t>
            </a:r>
            <a:r>
              <a:rPr lang="zh-CN" altLang="en-US" dirty="0">
                <a:solidFill>
                  <a:schemeClr val="tx1"/>
                </a:solidFill>
              </a:rPr>
              <a:t>我以我血荐轩辕。</a:t>
            </a:r>
            <a:r>
              <a:rPr lang="en-US" altLang="zh-CN" dirty="0">
                <a:solidFill>
                  <a:schemeClr val="tx1"/>
                </a:solidFill>
              </a:rPr>
              <a:t>”</a:t>
            </a:r>
            <a:r>
              <a:rPr lang="zh-CN" altLang="en-US" dirty="0">
                <a:solidFill>
                  <a:schemeClr val="tx1"/>
                </a:solidFill>
              </a:rPr>
              <a:t>热爱自己的祖国和人民，为民族的进步和昌盛而奋斗，这是深入广大教师灵魂的执念。教师的家国情怀和爱国精神是推进中国教育现代化的强大精神动力。</a:t>
            </a:r>
          </a:p>
        </p:txBody>
      </p:sp>
      <p:pic>
        <p:nvPicPr>
          <p:cNvPr id="5" name="https://photo-static-api.fotomore.com/creative/vcg/400/new/VCG211387797365.jpg?uid=386&amp;timestamp=1742395943&amp;sign=8b77a13a6ab51b99f4a01f8d295cbeb7" descr="五四青年女孩人物插图"/>
          <p:cNvPicPr>
            <a:picLocks noChangeAspect="1"/>
          </p:cNvPicPr>
          <p:nvPr/>
        </p:nvPicPr>
        <p:blipFill>
          <a:blip r:embed="rId2"/>
          <a:srcRect t="51991"/>
          <a:stretch>
            <a:fillRect/>
          </a:stretch>
        </p:blipFill>
        <p:spPr>
          <a:xfrm>
            <a:off x="617220" y="4305300"/>
            <a:ext cx="3155950" cy="2131060"/>
          </a:xfrm>
          <a:prstGeom prst="rect">
            <a:avLst/>
          </a:prstGeom>
        </p:spPr>
      </p:pic>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新时代教师道德的伦理特征</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3415030"/>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最后，教师要有世界眼光，培育人类命运共同体精神。世界正经历百年未有之大变局，国际关系错综复杂，加上自然灾害和连年疫情，我国和世界的文明进步面临着前所未有的严峻挑战。但是，我国广大人民教师作为塑造</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民族魂</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的知识精神群体，应当恪守道德理智，具有人类共同体精神，坚持理性爱国，反对各种盲目排外和极端民粹主义的错误思想与行为。习近平总书记强调：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要弘扬和平、发展、公平、正义、民主、自由的全人类共同价值，倡导不同文明交流互鉴，促进人类文明发展。</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我们要大力弘扬全人类共同价值，坚持改革开放，始终不渝地促进不同国家、民族和人民之间的相互理解、尊重、友爱、交流和互助，中国与世界的明天才会更美好。</a:t>
            </a: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（资料来源：王正平，《新时代教师道德的伦理特征》，教育伦理研究，</a:t>
            </a:r>
            <a:r>
              <a:rPr lang="en-US" altLang="zh-CN" dirty="0">
                <a:solidFill>
                  <a:schemeClr val="tx1"/>
                </a:solidFill>
                <a:latin typeface="微软雅黑" charset="0"/>
                <a:ea typeface="微软雅黑" charset="0"/>
                <a:cs typeface="微软雅黑" charset="0"/>
              </a:rPr>
              <a:t>2023</a:t>
            </a:r>
            <a:r>
              <a:rPr lang="zh-CN" altLang="en-US" dirty="0">
                <a:solidFill>
                  <a:schemeClr val="tx1"/>
                </a:solidFill>
                <a:latin typeface="微软雅黑" charset="0"/>
                <a:ea typeface="微软雅黑" charset="0"/>
                <a:cs typeface="微软雅黑" charset="0"/>
              </a:rPr>
              <a:t>，有删改）</a:t>
            </a:r>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教师职业道德培养</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海报制作</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061460"/>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内化教师职业道德培养的内容与途径，促进形成良好的职业道德。</a:t>
            </a:r>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p>
          <a:p>
            <a:pPr indent="457200">
              <a:lnSpc>
                <a:spcPct val="150000"/>
              </a:lnSpc>
            </a:pPr>
            <a:r>
              <a:rPr lang="zh-CN" altLang="en-US" sz="2000" dirty="0">
                <a:solidFill>
                  <a:schemeClr val="tx1"/>
                </a:solidFill>
                <a:latin typeface="微软雅黑" charset="0"/>
                <a:ea typeface="微软雅黑" charset="0"/>
                <a:cs typeface="微软雅黑" charset="0"/>
              </a:rPr>
              <a:t>全班进行分组，每</a:t>
            </a:r>
            <a:r>
              <a:rPr lang="en-US" altLang="zh-CN" sz="2000" dirty="0">
                <a:solidFill>
                  <a:schemeClr val="tx1"/>
                </a:solidFill>
                <a:latin typeface="微软雅黑" charset="0"/>
                <a:ea typeface="微软雅黑" charset="0"/>
                <a:cs typeface="微软雅黑" charset="0"/>
              </a:rPr>
              <a:t>4</a:t>
            </a:r>
            <a:r>
              <a:rPr lang="zh-CN" altLang="en-US" sz="2000" dirty="0">
                <a:solidFill>
                  <a:schemeClr val="tx1"/>
                </a:solidFill>
                <a:latin typeface="微软雅黑" charset="0"/>
                <a:ea typeface="微软雅黑" charset="0"/>
                <a:cs typeface="微软雅黑" charset="0"/>
              </a:rPr>
              <a:t>～</a:t>
            </a:r>
            <a:r>
              <a:rPr lang="en-US" altLang="zh-CN" sz="2000" dirty="0">
                <a:solidFill>
                  <a:schemeClr val="tx1"/>
                </a:solidFill>
                <a:latin typeface="微软雅黑" charset="0"/>
                <a:ea typeface="微软雅黑" charset="0"/>
                <a:cs typeface="微软雅黑" charset="0"/>
              </a:rPr>
              <a:t>6</a:t>
            </a:r>
            <a:r>
              <a:rPr lang="zh-CN" altLang="en-US" sz="2000" dirty="0">
                <a:solidFill>
                  <a:schemeClr val="tx1"/>
                </a:solidFill>
                <a:latin typeface="微软雅黑" charset="0"/>
                <a:ea typeface="微软雅黑" charset="0"/>
                <a:cs typeface="微软雅黑" charset="0"/>
              </a:rPr>
              <a:t>人为一组。</a:t>
            </a:r>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en-US" sz="2000" dirty="0"/>
              <a:t>（1）</a:t>
            </a:r>
            <a:r>
              <a:rPr lang="zh-CN" altLang="en-US" sz="2000" dirty="0"/>
              <a:t>小组讨论，商定海报内容，确定海报形式（手绘或者软件设计）。</a:t>
            </a:r>
          </a:p>
          <a:p>
            <a:pPr indent="457200">
              <a:lnSpc>
                <a:spcPct val="150000"/>
              </a:lnSpc>
            </a:pPr>
            <a:r>
              <a:rPr lang="en-US" sz="2000" dirty="0"/>
              <a:t>（2）</a:t>
            </a:r>
            <a:r>
              <a:rPr lang="zh-CN" altLang="en-US" sz="2000" dirty="0"/>
              <a:t>作品展示。</a:t>
            </a:r>
          </a:p>
          <a:p>
            <a:pPr indent="457200">
              <a:lnSpc>
                <a:spcPct val="150000"/>
              </a:lnSpc>
            </a:pPr>
            <a:r>
              <a:rPr lang="en-US" sz="2000" dirty="0"/>
              <a:t>（3）</a:t>
            </a:r>
            <a:r>
              <a:rPr lang="zh-CN" altLang="en-US" sz="2000" dirty="0"/>
              <a:t>作品评选，根据作品的思想性、创造性、艺术性等评选出最佳作品。</a:t>
            </a: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noProof="0" dirty="0">
                  <a:ln>
                    <a:noFill/>
                  </a:ln>
                  <a:effectLst/>
                  <a:uLnTx/>
                  <a:uFillTx/>
                  <a:latin typeface="Arial" panose="020B0604020202090204" pitchFamily="34" charset="0"/>
                  <a:ea typeface="微软雅黑" charset="-122"/>
                  <a:sym typeface="+mn-ea"/>
                </a:rPr>
                <a:t>教师成长营：</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教师职业道德培养</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海报制作</a:t>
              </a:r>
              <a:endPar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10680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p>
          <a:p>
            <a:pPr indent="457200">
              <a:lnSpc>
                <a:spcPct val="150000"/>
              </a:lnSpc>
            </a:pPr>
            <a:r>
              <a:rPr lang="zh-CN" altLang="en-US" sz="2000" dirty="0"/>
              <a:t>根据自己在活动中的表现，做出评价</a:t>
            </a:r>
            <a:endParaRPr lang="en-US" altLang="zh-CN" sz="2000" dirty="0"/>
          </a:p>
        </p:txBody>
      </p:sp>
      <p:graphicFrame>
        <p:nvGraphicFramePr>
          <p:cNvPr id="7" name="表格 6"/>
          <p:cNvGraphicFramePr>
            <a:graphicFrameLocks noGrp="1"/>
          </p:cNvGraphicFramePr>
          <p:nvPr/>
        </p:nvGraphicFramePr>
        <p:xfrm>
          <a:off x="666750" y="2131228"/>
          <a:ext cx="10858500" cy="3230880"/>
        </p:xfrm>
        <a:graphic>
          <a:graphicData uri="http://schemas.openxmlformats.org/drawingml/2006/table">
            <a:tbl>
              <a:tblPr/>
              <a:tblGrid>
                <a:gridCol w="5429250">
                  <a:extLst>
                    <a:ext uri="{9D8B030D-6E8A-4147-A177-3AD203B41FA5}">
                      <a16:colId xmlns:a16="http://schemas.microsoft.com/office/drawing/2014/main" val="20000"/>
                    </a:ext>
                  </a:extLst>
                </a:gridCol>
                <a:gridCol w="5429250">
                  <a:extLst>
                    <a:ext uri="{9D8B030D-6E8A-4147-A177-3AD203B41FA5}">
                      <a16:colId xmlns:a16="http://schemas.microsoft.com/office/drawing/2014/main" val="20001"/>
                    </a:ext>
                  </a:extLst>
                </a:gridCol>
              </a:tblGrid>
              <a:tr h="0">
                <a:tc>
                  <a:txBody>
                    <a:bodyPr/>
                    <a:lstStyle/>
                    <a:p>
                      <a:pPr algn="ctr"/>
                      <a:r>
                        <a:rPr lang="zh-CN" altLang="en-US" sz="2400" b="1" dirty="0">
                          <a:solidFill>
                            <a:srgbClr val="112D4E"/>
                          </a:solidFill>
                          <a:effectLst/>
                        </a:rPr>
                        <a:t>项目</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extLst>
                  <a:ext uri="{0D108BD9-81ED-4DB2-BD59-A6C34878D82A}">
                    <a16:rowId xmlns:a16="http://schemas.microsoft.com/office/drawing/2014/main" val="10000"/>
                  </a:ext>
                </a:extLst>
              </a:tr>
              <a:tr h="0">
                <a:tc>
                  <a:txBody>
                    <a:bodyPr/>
                    <a:lstStyle/>
                    <a:p>
                      <a:pPr algn="ctr"/>
                      <a:r>
                        <a:rPr lang="zh-CN" altLang="en-US" sz="2000" dirty="0">
                          <a:solidFill>
                            <a:srgbClr val="112D4E"/>
                          </a:solidFill>
                          <a:effectLst/>
                        </a:rPr>
                        <a:t>我在此次活动中的主要工作</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pPr algn="ctr"/>
                      <a:r>
                        <a:rPr lang="zh-CN" altLang="en-US" sz="2000">
                          <a:solidFill>
                            <a:srgbClr val="112D4E"/>
                          </a:solidFill>
                          <a:effectLst/>
                        </a:rPr>
                        <a:t>活动中我的新认识</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0">
                <a:tc>
                  <a:txBody>
                    <a:bodyPr/>
                    <a:lstStyle/>
                    <a:p>
                      <a:pPr algn="ctr"/>
                      <a:r>
                        <a:rPr lang="zh-CN" altLang="en-US" sz="2000" dirty="0">
                          <a:solidFill>
                            <a:srgbClr val="112D4E"/>
                          </a:solidFill>
                          <a:effectLst/>
                        </a:rPr>
                        <a:t>本次活动自我评价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0">
                <a:tc>
                  <a:txBody>
                    <a:bodyPr/>
                    <a:lstStyle/>
                    <a:p>
                      <a:pPr algn="ctr"/>
                      <a:r>
                        <a:rPr lang="zh-CN" altLang="en-US" sz="2000" dirty="0">
                          <a:solidFill>
                            <a:srgbClr val="112D4E"/>
                          </a:solidFill>
                          <a:effectLst/>
                        </a:rPr>
                        <a:t>小组同学对我的评价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latin typeface="微软雅黑" charset="0"/>
                <a:ea typeface="微软雅黑" charset="0"/>
              </a:rPr>
              <a:t>虚怀若谷，踽步踏歌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565275"/>
            <a:ext cx="10934700" cy="5173345"/>
          </a:xfrm>
          <a:prstGeom prst="rect">
            <a:avLst/>
          </a:prstGeom>
          <a:noFill/>
        </p:spPr>
        <p:txBody>
          <a:bodyPr wrap="square">
            <a:noAutofit/>
          </a:bodyPr>
          <a:lstStyle/>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静心教书，潜心育人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是吴事良朴素的师德理念。这不仅彰显着他对于教师职业</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知识传承的火炬手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本质的悉心探索，更是他俯身讲坛十年如一日的缩影。</a:t>
            </a:r>
          </a:p>
          <a:p>
            <a:pPr indent="457200" algn="just" fontAlgn="auto">
              <a:lnSpc>
                <a:spcPct val="150000"/>
              </a:lnSpc>
            </a:pPr>
            <a:r>
              <a:rPr lang="zh-CN" altLang="en-US" dirty="0">
                <a:solidFill>
                  <a:schemeClr val="tx1"/>
                </a:solidFill>
                <a:latin typeface="微软雅黑" charset="0"/>
                <a:ea typeface="微软雅黑" charset="0"/>
                <a:cs typeface="微软雅黑" charset="0"/>
              </a:rPr>
              <a:t>课堂教学质量评价高达</a:t>
            </a:r>
            <a:r>
              <a:rPr lang="en-US" altLang="zh-CN" dirty="0">
                <a:solidFill>
                  <a:schemeClr val="tx1"/>
                </a:solidFill>
                <a:latin typeface="微软雅黑" charset="0"/>
                <a:ea typeface="微软雅黑" charset="0"/>
                <a:cs typeface="微软雅黑" charset="0"/>
              </a:rPr>
              <a:t>99</a:t>
            </a:r>
            <a:r>
              <a:rPr lang="zh-CN" altLang="en-US" dirty="0">
                <a:solidFill>
                  <a:schemeClr val="tx1"/>
                </a:solidFill>
                <a:latin typeface="微软雅黑" charset="0"/>
                <a:ea typeface="微软雅黑" charset="0"/>
                <a:cs typeface="微软雅黑" charset="0"/>
              </a:rPr>
              <a:t>分，除了过硬的教学实力、授课技巧之外，少不了深受学生敬仰的人格魅力的加持。其中的秘诀来自与学生日常交流和答疑解惑的过程中，吴事良秉持的</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三颗心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。其一，</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上进心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为了在课堂上让学生们学得轻松，吴事良从未停止过汲取新知的步伐。结合自己的新知新得，他也不断地更新着自己的讲课内容和课堂教案，从而让学生每次上课不仅能学到新鲜知识，还能通过优化学习体系和学习方法让学生立体化感知</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数学之美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。其二，</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爱心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吴事良根据学生的测验成绩，给予课程内容学习吃力的学生一定的指导关照，并根据学生对于课程的整体学习状态适当调整课程进度，同时，他常常在课后留下来为学生答疑解惑、在繁忙的教学之余和学生探讨交流，他的耐心与付出无疑是拉近师生距离的良方，在这个过程中感受学生的点滴进步也增加了他对于教师职业的成就感和满足感。其三，</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良心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，这里的良心，也是对于教师职业的热爱之心。吴事良提到了电影《无问西东》里大雨涌进教室，老师组织学生一起听雨赏雨的情节。</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像这样的感受是心灵上的，是无法从课本教材上学到的，给我带来了很大的启发。</a:t>
            </a:r>
            <a:r>
              <a:rPr lang="en-US" altLang="zh-CN" dirty="0">
                <a:solidFill>
                  <a:schemeClr val="tx1"/>
                </a:solidFill>
                <a:latin typeface="微软雅黑" charset="0"/>
                <a:ea typeface="微软雅黑" charset="0"/>
                <a:cs typeface="微软雅黑" charset="0"/>
              </a:rPr>
              <a:t>”</a:t>
            </a: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latin typeface="微软雅黑" charset="0"/>
                <a:ea typeface="微软雅黑" charset="0"/>
              </a:rPr>
              <a:t>虚怀若谷，踽步踏歌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565275"/>
            <a:ext cx="6928485" cy="5173345"/>
          </a:xfrm>
          <a:prstGeom prst="rect">
            <a:avLst/>
          </a:prstGeom>
          <a:noFill/>
        </p:spPr>
        <p:txBody>
          <a:bodyPr wrap="square">
            <a:no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谈及对于</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师德</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的理解，吴事良引用了陶行知</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学高为师，身正为范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的名言，他认为良好的品德是成为一位好教师的必要条件。正是对待学生耐心的态度和踏踏实实</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三颗心</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的付出，吴事良收获了学生们发自内心的敬慕，同时又和学生培养出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亦师亦友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的深厚感情。每年，吴事良都会收到大量上过他课的本科生写推荐信的请求，他乐于帮助学生、见证学生成长发展的同时也坚守着自己的原则</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对于一名学生，最多只写两封推荐信，而这恰恰也是他对自己的学生负责的体现。吴事良自豪地提到，自己对于教师职业满足感的最大来源就是在节日里收到学生们问候的短信或微信消息，</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说不上桃李满天下，但这种被记挂的感受给我一种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莫愁前路无知己，天下谁人不识君</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的底气</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a:t>
            </a:r>
          </a:p>
        </p:txBody>
      </p:sp>
      <p:grpSp>
        <p:nvGrpSpPr>
          <p:cNvPr id="8" name="组合 7"/>
          <p:cNvGrpSpPr/>
          <p:nvPr>
            <p:custDataLst>
              <p:tags r:id="rId1"/>
            </p:custDataLst>
          </p:nvPr>
        </p:nvGrpSpPr>
        <p:grpSpPr>
          <a:xfrm>
            <a:off x="7584378" y="2068871"/>
            <a:ext cx="4607686" cy="3978788"/>
            <a:chOff x="2206" y="3158"/>
            <a:chExt cx="14726" cy="12914"/>
          </a:xfrm>
        </p:grpSpPr>
        <p:sp>
          <p:nvSpPr>
            <p:cNvPr id="9" name="圆角矩形 8"/>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10" name="图片 9" descr="zhenyu-luo-ARxN3sfuRj8-unsplash"/>
            <p:cNvPicPr>
              <a:picLocks noChangeAspect="1"/>
            </p:cNvPicPr>
            <p:nvPr>
              <p:custDataLst>
                <p:tags r:id="rId3"/>
              </p:custDataLst>
            </p:nvPr>
          </p:nvPicPr>
          <p:blipFill>
            <a:blip r:embed="rId5" cstate="email"/>
            <a:srcRect l="25188" t="7519" r="628" b="7519"/>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latin typeface="微软雅黑" charset="0"/>
                <a:ea typeface="微软雅黑" charset="0"/>
              </a:rPr>
              <a:t>虚怀若谷，踽步踏歌</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565275"/>
            <a:ext cx="10934700" cy="5173345"/>
          </a:xfrm>
          <a:prstGeom prst="rect">
            <a:avLst/>
          </a:prstGeom>
          <a:noFill/>
        </p:spPr>
        <p:txBody>
          <a:bodyPr wrap="square">
            <a:noAutofit/>
          </a:bodyPr>
          <a:lstStyle/>
          <a:p>
            <a:pPr indent="457200" algn="just" fontAlgn="auto">
              <a:lnSpc>
                <a:spcPct val="150000"/>
              </a:lnSpc>
            </a:pPr>
            <a:r>
              <a:rPr lang="zh-CN" altLang="en-US" dirty="0">
                <a:latin typeface="微软雅黑" charset="0"/>
                <a:ea typeface="微软雅黑" charset="0"/>
                <a:cs typeface="微软雅黑" charset="0"/>
                <a:sym typeface="+mn-ea"/>
              </a:rPr>
              <a:t>以师德师风为本，吴事良潜心治学、打造高超育人水平。十多年的任教生涯，他坚持教学方案的革新，力求与时俱进，在学术和教育教学上下苦功夫、求真学问，及时更新知识结构，科学运用先进技术，积极投身课堂改革实践。引领学生探索真知的过程里，吴事良付出的努力是有目共睹的。在教授数学物理方程等课程时，为了方便学生对于课堂的深入理解，他通过</a:t>
            </a:r>
            <a:r>
              <a:rPr lang="en-US" altLang="zh-CN" dirty="0">
                <a:latin typeface="微软雅黑" charset="0"/>
                <a:ea typeface="微软雅黑" charset="0"/>
                <a:cs typeface="微软雅黑" charset="0"/>
                <a:sym typeface="+mn-ea"/>
              </a:rPr>
              <a:t>PPT</a:t>
            </a:r>
            <a:r>
              <a:rPr lang="zh-CN" altLang="en-US" dirty="0">
                <a:latin typeface="微软雅黑" charset="0"/>
                <a:ea typeface="微软雅黑" charset="0"/>
                <a:cs typeface="微软雅黑" charset="0"/>
                <a:sym typeface="+mn-ea"/>
              </a:rPr>
              <a:t>、动态图画展示立体图像进行多维授课，通过板书加深学生对于知识点的记忆，也通过引入趣味的背景视频激发学生学习的兴趣，让学生感受学科的魅力，在一步步的课堂探索里找寻最合适的授课方法，</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要避免学生只见树木不见森林</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latin typeface="微软雅黑" charset="0"/>
                <a:ea typeface="微软雅黑" charset="0"/>
                <a:cs typeface="微软雅黑" charset="0"/>
                <a:sym typeface="+mn-ea"/>
              </a:rPr>
              <a:t>（资料来源：西安电子科技大学新闻网，</a:t>
            </a:r>
            <a:r>
              <a:rPr lang="en-US" altLang="zh-CN" dirty="0">
                <a:latin typeface="微软雅黑" charset="0"/>
                <a:ea typeface="微软雅黑" charset="0"/>
                <a:cs typeface="微软雅黑" charset="0"/>
                <a:sym typeface="+mn-ea"/>
              </a:rPr>
              <a:t>2022-06-01</a:t>
            </a:r>
            <a:r>
              <a:rPr lang="zh-CN" altLang="en-US" dirty="0">
                <a:latin typeface="微软雅黑" charset="0"/>
                <a:ea typeface="微软雅黑" charset="0"/>
                <a:cs typeface="微软雅黑" charset="0"/>
                <a:sym typeface="+mn-ea"/>
              </a:rPr>
              <a:t>，有删改）</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endParaRPr lang="en-US" altLang="zh-CN"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latin typeface="微软雅黑" charset="0"/>
                <a:ea typeface="微软雅黑" charset="0"/>
                <a:sym typeface="+mn-ea"/>
              </a:rPr>
              <a:t>虚怀若谷，踽步踏歌</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617" y="2942549"/>
            <a:ext cx="6106886" cy="1938020"/>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）你会如何评价吴事良的职业道德？</a:t>
            </a:r>
          </a:p>
          <a:p>
            <a:pPr>
              <a:lnSpc>
                <a:spcPct val="150000"/>
              </a:lnSpc>
            </a:pPr>
            <a:r>
              <a:rPr lang="zh-CN" altLang="en-US" sz="2000" b="1" dirty="0"/>
              <a:t>（</a:t>
            </a:r>
            <a:r>
              <a:rPr lang="en-US" altLang="zh-CN" sz="2000" b="1" dirty="0"/>
              <a:t>2</a:t>
            </a:r>
            <a:r>
              <a:rPr lang="zh-CN" altLang="en-US" sz="2000" b="1" dirty="0"/>
              <a:t>）你可以通过哪些途径使自己形成良好</a:t>
            </a:r>
          </a:p>
          <a:p>
            <a:pPr>
              <a:lnSpc>
                <a:spcPct val="150000"/>
              </a:lnSpc>
            </a:pPr>
            <a:r>
              <a:rPr lang="zh-CN" altLang="en-US" sz="2000" b="1" dirty="0"/>
              <a:t>的职业道德？</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a:t>教师职业道德教育</a:t>
            </a:r>
          </a:p>
        </p:txBody>
      </p:sp>
    </p:spTree>
    <p:custDataLst>
      <p:tags r:id="rId1"/>
    </p:custData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RESOURCE_RECORD_KEY" val="{&quot;10&quot;:[20010326],&quot;70&quot;:[3322019,3322227,3325889,3322235]}"/>
</p:tagLst>
</file>

<file path=ppt/tags/tag10.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DIAGRAM_GROUP_CODE" val="l1-1"/>
  <p:tag name="KSO_WM_DIAGRAM_COLOR_TRICK" val="1"/>
  <p:tag name="KSO_WM_DIAGRAM_MAX_ITEMCNT" val="3"/>
  <p:tag name="KSO_WM_DIAGRAM_VIRTUALLY_FRAME" val="{&quot;height&quot;:284.96205444335936,&quot;left&quot;:51.06944519523567,&quot;top&quot;:141.29999640036758,&quot;width&quot;:604.3612670898438}"/>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0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0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4.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ags/tag11.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284.96205444335936,&quot;left&quot;:51.06944519523567,&quot;top&quot;:141.29999640036758,&quot;width&quot;:604.361267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9_1*i*1"/>
  <p:tag name="KSO_WM_TEMPLATE_CATEGORY" val="custom"/>
  <p:tag name="KSO_WM_TEMPLATE_INDEX" val="20238559"/>
  <p:tag name="KSO_WM_UNIT_LAYERLEVEL" val="1"/>
  <p:tag name="KSO_WM_TAG_VERSION" val="3.0"/>
  <p:tag name="KSO_WM_UNIT_PIC_EFFECT"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UNIT_VALUE" val="2012*2301"/>
  <p:tag name="KSO_WM_UNIT_HIGHLIGHT" val="0"/>
  <p:tag name="KSO_WM_UNIT_COMPATIBLE" val="0"/>
  <p:tag name="KSO_WM_UNIT_DIAGRAM_ISNUMVISUAL" val="0"/>
  <p:tag name="KSO_WM_UNIT_DIAGRAM_ISREFERUNIT" val="0"/>
  <p:tag name="KSO_WM_UNIT_TYPE" val="d"/>
  <p:tag name="KSO_WM_UNIT_INDEX" val="1"/>
  <p:tag name="KSO_WM_UNIT_ID" val="custom20238559_1*d*1"/>
  <p:tag name="KSO_WM_TEMPLATE_CATEGORY" val="custom"/>
  <p:tag name="KSO_WM_TEMPLATE_INDEX" val="20238559"/>
  <p:tag name="KSO_WM_UNIT_LAYERLEVEL" val="1"/>
  <p:tag name="KSO_WM_TAG_VERSION" val="3.0"/>
  <p:tag name="KSO_WM_UNIT_PIC_EFFECT" val="1"/>
</p:tagLst>
</file>

<file path=ppt/tags/tag1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59.620708661417325,&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9.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110.37441555233454,&quot;top&quot;:129.99999389648437,&quot;width&quot;:766.025584447665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i*1_2_2_2"/>
  <p:tag name="KSO_WM_TEMPLATE_CATEGORY" val="diagram"/>
  <p:tag name="KSO_WM_TEMPLATE_INDEX" val="20234801"/>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14,&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a*1_2_2_1"/>
  <p:tag name="KSO_WM_TEMPLATE_CATEGORY" val="diagram"/>
  <p:tag name="KSO_WM_TEMPLATE_INDEX" val="20234801"/>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2_1"/>
  <p:tag name="KSO_WM_DIAGRAM_VERSION" val="3"/>
  <p:tag name="KSO_WM_DIAGRAM_COLOR_TRICK" val="1"/>
  <p:tag name="KSO_WM_DIAGRAM_COLOR_TEXT_CAN_REMOVE" val="n"/>
  <p:tag name="KSO_WM_UNIT_VALUE" val="11"/>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14,&quot;pos&quot;:0,&quot;transparency&quot;:1},{&quot;brightness&quot;:0,&quot;colorType&quot;:1,&quot;foreColorIndex&quot;:5,&quot;pos&quot;:1,&quot;transparency&quot;:0.639999985694885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i*1_2_2_1"/>
  <p:tag name="KSO_WM_TEMPLATE_CATEGORY" val="diagram"/>
  <p:tag name="KSO_WM_TEMPLATE_INDEX" val="20234801"/>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5,&quot;pos&quot;:1,&quot;transparency&quot;:0.9599999785423279},{&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i*1_2_1_2"/>
  <p:tag name="KSO_WM_TEMPLATE_CATEGORY" val="diagram"/>
  <p:tag name="KSO_WM_TEMPLATE_INDEX" val="2023480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14,&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a*1_2_1_1"/>
  <p:tag name="KSO_WM_TEMPLATE_CATEGORY" val="diagram"/>
  <p:tag name="KSO_WM_TEMPLATE_INDEX" val="20234801"/>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1_1"/>
  <p:tag name="KSO_WM_DIAGRAM_VERSION" val="3"/>
  <p:tag name="KSO_WM_DIAGRAM_COLOR_TRICK" val="1"/>
  <p:tag name="KSO_WM_DIAGRAM_COLOR_TEXT_CAN_REMOVE" val="n"/>
  <p:tag name="KSO_WM_UNIT_VALUE" val="11"/>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14,&quot;pos&quot;:0,&quot;transparency&quot;:1},{&quot;brightness&quot;:0,&quot;colorType&quot;:1,&quot;foreColorIndex&quot;:5,&quot;pos&quot;:1,&quot;transparency&quot;:0.639999985694885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i*1_2_1_1"/>
  <p:tag name="KSO_WM_TEMPLATE_CATEGORY" val="diagram"/>
  <p:tag name="KSO_WM_TEMPLATE_INDEX" val="20234801"/>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gradient&quot;:[{&quot;brightness&quot;:0,&quot;colorType&quot;:1,&quot;foreColorIndex&quot;:5,&quot;pos&quot;:1,&quot;transparency&quot;:0.9599999785423279},{&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f*1_2_1_1"/>
  <p:tag name="KSO_WM_TEMPLATE_CATEGORY" val="diagram"/>
  <p:tag name="KSO_WM_TEMPLATE_INDEX" val="20234801"/>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DIAGRAM_VERSION" val="3"/>
  <p:tag name="KSO_WM_DIAGRAM_COLOR_TRICK" val="1"/>
  <p:tag name="KSO_WM_DIAGRAM_COLOR_TEXT_CAN_REMOVE" val="n"/>
  <p:tag name="KSO_WM_UNIT_VALUE" val="52"/>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h_f*1_2_2_1"/>
  <p:tag name="KSO_WM_TEMPLATE_CATEGORY" val="diagram"/>
  <p:tag name="KSO_WM_TEMPLATE_INDEX" val="20234801"/>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UNIT_VALUE" val="52"/>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8"/>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8"/>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gradient&quot;:[{&quot;brightness&quot;:0.800000011920929,&quot;colorType&quot;:1,&quot;foreColorIndex&quot;:5,&quot;pos&quot;:0.8399999737739563,&quot;transparency&quot;:1},{&quot;brightness&quot;:0.800000011920929,&quot;colorType&quot;:1,&quot;foreColorIndex&quot;:5,&quot;pos&quot;:0.1599999964237213,&quot;transparency&quot;:1},{&quot;brightness&quot;:0,&quot;colorType&quot;:1,&quot;foreColorIndex&quot;:5,&quot;pos&quot;:1,&quot;transparency&quot;:0.699999988079071},{&quot;brightness&quot;:0,&quot;colorType&quot;:1,&quot;foreColorIndex&quot;:5,&quot;pos&quot;:0,&quot;transparency&quot;:0.69999998807907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a*1_1_1"/>
  <p:tag name="KSO_WM_TEMPLATE_CATEGORY" val="diagram"/>
  <p:tag name="KSO_WM_TEMPLATE_INDEX" val="20234801"/>
  <p:tag name="KSO_WM_UNIT_LAYERLEVEL" val="1_1_1"/>
  <p:tag name="KSO_WM_TAG_VERSION" val="3.0"/>
  <p:tag name="KSO_WM_BEAUTIFY_FLAG" val="#wm#"/>
  <p:tag name="KSO_WM_UNIT_ISCONTENTSTITLE" val="0"/>
  <p:tag name="KSO_WM_UNIT_ISNUMDGMTITLE" val="0"/>
  <p:tag name="KSO_WM_UNIT_NOCLEAR" val="0"/>
  <p:tag name="KSO_WM_UNIT_VALUE" val="35"/>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solid&quot;:{&quot;brightness&quot;:0,&quot;colorType&quot;:1,&quot;foreColorIndex&quot;:5,&quot;transparency&quot;:0.75},&quot;type&quot;:1},&quot;glow&quot;:{&quot;colorType&quot;:0},&quot;line&quot;:{&quot;gradient&quot;:[{&quot;brightness&quot;:0,&quot;colorType&quot;:1,&quot;foreColorIndex&quot;:5,&quot;pos&quot;:0.20999999344348907,&quot;transparency&quot;:0},{&quot;brightness&quot;:0.4000000059604645,&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7"/>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7"/>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3"/>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2"/>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1"/>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4"/>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4"/>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5"/>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4801_1*n_h_i*1_1_6"/>
  <p:tag name="KSO_WM_TEMPLATE_CATEGORY" val="diagram"/>
  <p:tag name="KSO_WM_TEMPLATE_INDEX" val="20234801"/>
  <p:tag name="KSO_WM_UNIT_LAYERLEVEL" val="1_1_1"/>
  <p:tag name="KSO_WM_TAG_VERSION" val="3.0"/>
  <p:tag name="KSO_WM_BEAUTIFY_FLAG" val="#wm#"/>
  <p:tag name="KSO_WM_DIAGRAM_GROUP_CODE" val="n1-1"/>
  <p:tag name="KSO_WM_UNIT_TYPE" val="n_h_i"/>
  <p:tag name="KSO_WM_UNIT_INDEX" val="1_1_6"/>
  <p:tag name="KSO_WM_DIAGRAM_VERSION" val="3"/>
  <p:tag name="KSO_WM_DIAGRAM_COLOR_TRICK" val="1"/>
  <p:tag name="KSO_WM_DIAGRAM_COLOR_TEXT_CAN_REMOVE" val="n"/>
  <p:tag name="KSO_WM_DIAGRAM_MAX_ITEMCNT" val="6"/>
  <p:tag name="KSO_WM_DIAGRAM_MIN_ITEMCNT" val="2"/>
  <p:tag name="KSO_WM_DIAGRAM_VIRTUALLY_FRAME" val="{&quot;height&quot;:379.45001220703125,&quot;left&quot;:54.8,&quot;top&quot;:80.32503326656315,&quot;width&quot;:85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91.0347244094488,&quot;left&quot;:44.85,&quot;top&quot;:128.8,&quot;width&quot;:862.35}"/>
</p:tagLst>
</file>

<file path=ppt/tags/tag48.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50.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1.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391.0347244094488,&quot;left&quot;:44.85,&quot;top&quot;:128.8,&quot;width&quot;:862.35}"/>
</p:tagLst>
</file>

<file path=ppt/tags/tag53.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69_1*i*1"/>
  <p:tag name="KSO_WM_TEMPLATE_CATEGORY" val="custom"/>
  <p:tag name="KSO_WM_TEMPLATE_INDEX" val="20238569"/>
  <p:tag name="KSO_WM_UNIT_LAYERLEVEL" val="1"/>
  <p:tag name="KSO_WM_TAG_VERSION" val="3.0"/>
  <p:tag name="KSO_WM_UNIT_PIC_EFFECT"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69_1*i*2"/>
  <p:tag name="KSO_WM_TEMPLATE_CATEGORY" val="custom"/>
  <p:tag name="KSO_WM_TEMPLATE_INDEX" val="20238569"/>
  <p:tag name="KSO_WM_UNIT_LAYERLEVEL" val="1"/>
  <p:tag name="KSO_WM_TAG_VERSION" val="3.0"/>
  <p:tag name="KSO_WM_UNIT_PIC_EFFECT"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UNIT_VALUE" val="1478*2185"/>
  <p:tag name="KSO_WM_UNIT_HIGHLIGHT" val="0"/>
  <p:tag name="KSO_WM_UNIT_COMPATIBLE" val="0"/>
  <p:tag name="KSO_WM_UNIT_DIAGRAM_ISNUMVISUAL" val="0"/>
  <p:tag name="KSO_WM_UNIT_DIAGRAM_ISREFERUNIT" val="0"/>
  <p:tag name="KSO_WM_UNIT_TYPE" val="d"/>
  <p:tag name="KSO_WM_UNIT_INDEX" val="1"/>
  <p:tag name="KSO_WM_UNIT_ID" val="custom20238569_1*d*1"/>
  <p:tag name="KSO_WM_TEMPLATE_CATEGORY" val="custom"/>
  <p:tag name="KSO_WM_TEMPLATE_INDEX" val="20238569"/>
  <p:tag name="KSO_WM_UNIT_LAYERLEVEL" val="1"/>
  <p:tag name="KSO_WM_TAG_VERSION" val="3.0"/>
  <p:tag name="KSO_WM_UNIT_PIC_EFFECT" val="1"/>
</p:tagLst>
</file>

<file path=ppt/tags/tag57.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8.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60.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91.0347244094488,&quot;left&quot;:44.85,&quot;top&quot;:128.8,&quot;width&quot;:862.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xml><?xml version="1.0" encoding="utf-8"?>
<p:tagLst xmlns:a="http://schemas.openxmlformats.org/drawingml/2006/main" xmlns:r="http://schemas.openxmlformats.org/officeDocument/2006/relationships" xmlns:p="http://schemas.openxmlformats.org/presentationml/2006/main">
  <p:tag name="OP_SCP_ITEM_INDEX" val="1"/>
</p:tagLst>
</file>

<file path=ppt/tags/tag62.xml><?xml version="1.0" encoding="utf-8"?>
<p:tagLst xmlns:a="http://schemas.openxmlformats.org/drawingml/2006/main" xmlns:r="http://schemas.openxmlformats.org/officeDocument/2006/relationships" xmlns:p="http://schemas.openxmlformats.org/presentationml/2006/main">
  <p:tag name="OP_SCP_ITEM_INDEX" val="1"/>
</p:tagLst>
</file>

<file path=ppt/tags/tag63.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64.xml><?xml version="1.0" encoding="utf-8"?>
<p:tagLst xmlns:a="http://schemas.openxmlformats.org/drawingml/2006/main" xmlns:r="http://schemas.openxmlformats.org/officeDocument/2006/relationships" xmlns:p="http://schemas.openxmlformats.org/presentationml/2006/main">
  <p:tag name="OP_SCP_ITEM_INDEX" val="1"/>
</p:tagLst>
</file>

<file path=ppt/tags/tag65.xml><?xml version="1.0" encoding="utf-8"?>
<p:tagLst xmlns:a="http://schemas.openxmlformats.org/drawingml/2006/main" xmlns:r="http://schemas.openxmlformats.org/officeDocument/2006/relationships" xmlns:p="http://schemas.openxmlformats.org/presentationml/2006/main">
  <p:tag name="OP_SCP_ITEM_INDEX" val="1"/>
</p:tagLst>
</file>

<file path=ppt/tags/tag66.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67.xml><?xml version="1.0" encoding="utf-8"?>
<p:tagLst xmlns:a="http://schemas.openxmlformats.org/drawingml/2006/main" xmlns:r="http://schemas.openxmlformats.org/officeDocument/2006/relationships" xmlns:p="http://schemas.openxmlformats.org/presentationml/2006/main">
  <p:tag name="OP_SCP_ITEM_INDEX" val="1"/>
</p:tagLst>
</file>

<file path=ppt/tags/tag68.xml><?xml version="1.0" encoding="utf-8"?>
<p:tagLst xmlns:a="http://schemas.openxmlformats.org/drawingml/2006/main" xmlns:r="http://schemas.openxmlformats.org/officeDocument/2006/relationships" xmlns:p="http://schemas.openxmlformats.org/presentationml/2006/main">
  <p:tag name="OP_SCP_ITEM_INDEX" val="1"/>
</p:tagLst>
</file>

<file path=ppt/tags/tag69.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70.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71.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72.xml><?xml version="1.0" encoding="utf-8"?>
<p:tagLst xmlns:a="http://schemas.openxmlformats.org/drawingml/2006/main" xmlns:r="http://schemas.openxmlformats.org/officeDocument/2006/relationships" xmlns:p="http://schemas.openxmlformats.org/presentationml/2006/main">
  <p:tag name="KSO_WM_UNIT_VALUE" val="1765*2462"/>
  <p:tag name="KSO_WM_UNIT_HIGHLIGHT" val="0"/>
  <p:tag name="KSO_WM_UNIT_COMPATIBLE" val="0"/>
  <p:tag name="KSO_WM_UNIT_DIAGRAM_ISNUMVISUAL" val="0"/>
  <p:tag name="KSO_WM_UNIT_DIAGRAM_ISREFERUNIT" val="0"/>
  <p:tag name="KSO_WM_UNIT_TYPE" val="d"/>
  <p:tag name="KSO_WM_UNIT_INDEX" val="1"/>
  <p:tag name="KSO_WM_UNIT_ID" val="custom20235078_1*d*1"/>
  <p:tag name="KSO_WM_TEMPLATE_CATEGORY" val="custom"/>
  <p:tag name="KSO_WM_TEMPLATE_INDEX" val="20235078"/>
  <p:tag name="KSO_WM_UNIT_LAYERLEVEL" val="1"/>
  <p:tag name="KSO_WM_TAG_VERSION" val="3.0"/>
  <p:tag name="KSO_WM_BEAUTIFY_FLAG" val="#wm#"/>
  <p:tag name="KSO_WM_UNIT_PIC_EFFECT"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78_1*i*1"/>
  <p:tag name="KSO_WM_TEMPLATE_CATEGORY" val="custom"/>
  <p:tag name="KSO_WM_TEMPLATE_INDEX" val="20235078"/>
  <p:tag name="KSO_WM_UNIT_LAYERLEVEL" val="1"/>
  <p:tag name="KSO_WM_TAG_VERSION" val="3.0"/>
  <p:tag name="KSO_WM_BEAUTIFY_FLAG" val="#wm#"/>
  <p:tag name="KSO_WM_UNIT_PIC_EFFECT"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78_1*i*2"/>
  <p:tag name="KSO_WM_TEMPLATE_CATEGORY" val="custom"/>
  <p:tag name="KSO_WM_TEMPLATE_INDEX" val="20235078"/>
  <p:tag name="KSO_WM_UNIT_LAYERLEVEL" val="1"/>
  <p:tag name="KSO_WM_TAG_VERSION" val="3.0"/>
  <p:tag name="KSO_WM_BEAUTIFY_FLAG" val="#wm#"/>
  <p:tag name="KSO_WM_UNIT_PIC_EFFECT"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78_1*i*3"/>
  <p:tag name="KSO_WM_TEMPLATE_CATEGORY" val="custom"/>
  <p:tag name="KSO_WM_TEMPLATE_INDEX" val="20235078"/>
  <p:tag name="KSO_WM_UNIT_LAYERLEVEL" val="1"/>
  <p:tag name="KSO_WM_TAG_VERSION" val="3.0"/>
  <p:tag name="KSO_WM_BEAUTIFY_FLAG" val="#wm#"/>
  <p:tag name="KSO_WM_UNIT_PIC_EFFECT"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078_1*i*4"/>
  <p:tag name="KSO_WM_TEMPLATE_CATEGORY" val="custom"/>
  <p:tag name="KSO_WM_TEMPLATE_INDEX" val="20235078"/>
  <p:tag name="KSO_WM_UNIT_LAYERLEVEL" val="1"/>
  <p:tag name="KSO_WM_TAG_VERSION" val="3.0"/>
  <p:tag name="KSO_WM_BEAUTIFY_FLAG" val="#wm#"/>
  <p:tag name="KSO_WM_UNIT_PIC_EFFECT"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078_1*i*5"/>
  <p:tag name="KSO_WM_TEMPLATE_CATEGORY" val="custom"/>
  <p:tag name="KSO_WM_TEMPLATE_INDEX" val="20235078"/>
  <p:tag name="KSO_WM_UNIT_LAYERLEVEL" val="1"/>
  <p:tag name="KSO_WM_TAG_VERSION" val="3.0"/>
  <p:tag name="KSO_WM_BEAUTIFY_FLAG" val="#wm#"/>
  <p:tag name="KSO_WM_UNIT_PIC_EFFECT"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5078_1*i*6"/>
  <p:tag name="KSO_WM_TEMPLATE_CATEGORY" val="custom"/>
  <p:tag name="KSO_WM_TEMPLATE_INDEX" val="20235078"/>
  <p:tag name="KSO_WM_UNIT_LAYERLEVEL" val="1"/>
  <p:tag name="KSO_WM_TAG_VERSION" val="3.0"/>
  <p:tag name="KSO_WM_BEAUTIFY_FLAG" val="#wm#"/>
  <p:tag name="KSO_WM_UNIT_PIC_EFFECT" val="1"/>
</p:tagLst>
</file>

<file path=ppt/tags/tag7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a="http://schemas.openxmlformats.org/drawingml/2006/main" xmlns:r="http://schemas.openxmlformats.org/officeDocument/2006/relationships"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DIAGRAM_GROUP_CODE" val="l1-1"/>
  <p:tag name="KSO_WM_DIAGRAM_COLOR_TRICK" val="1"/>
  <p:tag name="KSO_WM_DIAGRAM_MAX_ITEMCNT" val="3"/>
  <p:tag name="KSO_WM_DIAGRAM_VIRTUALLY_FRAME" val="{&quot;height&quot;:284.96205444335936,&quot;left&quot;:51.06944519523567,&quot;top&quot;:141.29999640036758,&quot;width&quot;:604.3612670898438}"/>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6.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9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37.3500122070312,&quot;left&quot;:71.3,&quot;top&quot;:129.99999389648437,&quot;width&quot;:82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5935</Words>
  <Application>Microsoft Office PowerPoint</Application>
  <PresentationFormat>宽屏</PresentationFormat>
  <Paragraphs>227</Paragraphs>
  <Slides>44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44</vt:i4>
      </vt:variant>
    </vt:vector>
  </HeadingPairs>
  <TitlesOfParts>
    <vt:vector size="51" baseType="lpstr">
      <vt:lpstr>MiSans Medium</vt:lpstr>
      <vt:lpstr>宋体</vt:lpstr>
      <vt:lpstr>微软雅黑</vt:lpstr>
      <vt:lpstr>Arial</vt:lpstr>
      <vt:lpstr>Calibri</vt:lpstr>
      <vt:lpstr>Wingdings</vt:lpstr>
      <vt:lpstr>Designed by OfficePLUS</vt:lpstr>
      <vt:lpstr>第十章 教师职业道德培养</vt:lpstr>
      <vt:lpstr>PowerPoint 演示文稿</vt:lpstr>
      <vt:lpstr>导语</vt:lpstr>
      <vt:lpstr>学习目标</vt:lpstr>
      <vt:lpstr>教坛阶梯：虚怀若谷，踽步踏歌</vt:lpstr>
      <vt:lpstr>教坛阶梯：虚怀若谷，踽步踏歌</vt:lpstr>
      <vt:lpstr>教坛阶梯：虚怀若谷，踽步踏歌</vt:lpstr>
      <vt:lpstr>教坛阶梯：虚怀若谷，踽步踏歌</vt:lpstr>
      <vt:lpstr>第一节   教师职业道德教育</vt:lpstr>
      <vt:lpstr>一、教师职业道德教育的意义</vt:lpstr>
      <vt:lpstr>二、教师职业道德教育的内容</vt:lpstr>
      <vt:lpstr>二、教师职业道德教育的内容</vt:lpstr>
      <vt:lpstr>二、教师职业道德教育的内容</vt:lpstr>
      <vt:lpstr>二、教师职业道德教育的内容</vt:lpstr>
      <vt:lpstr>二、教师职业道德教育的内容</vt:lpstr>
      <vt:lpstr>三、教师职业道德教育的特点</vt:lpstr>
      <vt:lpstr>四、教师职业道德教育的原则</vt:lpstr>
      <vt:lpstr>五、教师职业道德教育的途径</vt:lpstr>
      <vt:lpstr>五、教师职业道德教育的途径</vt:lpstr>
      <vt:lpstr>五、教师职业道德教育的途径</vt:lpstr>
      <vt:lpstr>五、教师职业道德教育的途径</vt:lpstr>
      <vt:lpstr>五、教师职业道德教育的途径</vt:lpstr>
      <vt:lpstr>教育视窗：中小学教师国家级培训计划</vt:lpstr>
      <vt:lpstr>第二节   教师职业道德修养</vt:lpstr>
      <vt:lpstr>一、教师职业道德修养的含义与意义</vt:lpstr>
      <vt:lpstr>一、教师职业道德修养的含义与意义</vt:lpstr>
      <vt:lpstr>二、教师职业道德修养的基本原则</vt:lpstr>
      <vt:lpstr>二、教师职业道德修养的基本原则</vt:lpstr>
      <vt:lpstr>二、教师职业道德修养的基本原则</vt:lpstr>
      <vt:lpstr>二、教师职业道德修养的基本原则</vt:lpstr>
      <vt:lpstr>三、教师职业道德修养的途径</vt:lpstr>
      <vt:lpstr>三、教师职业道德修养的途径</vt:lpstr>
      <vt:lpstr>三、教师职业道德修养的途径</vt:lpstr>
      <vt:lpstr>教育直通车：新时代教师道德的伦理特征</vt:lpstr>
      <vt:lpstr>教育直通车：新时代教师道德的伦理特征</vt:lpstr>
      <vt:lpstr>教育直通车：新时代教师道德的伦理特征</vt:lpstr>
      <vt:lpstr>教育直通车：新时代教师道德的伦理特征</vt:lpstr>
      <vt:lpstr>教育直通车：新时代教师道德的伦理特征</vt:lpstr>
      <vt:lpstr>教育直通车：新时代教师道德的伦理特征</vt:lpstr>
      <vt:lpstr>教育直通车：新时代教师道德的伦理特征</vt:lpstr>
      <vt:lpstr>教育直通车：新时代教师道德的伦理特征</vt:lpstr>
      <vt:lpstr>PowerPoint 演示文稿</vt:lpstr>
      <vt:lpstr>PowerPoint 演示文稿</vt:lpstr>
      <vt:lpstr>感谢聆听</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游 于</cp:lastModifiedBy>
  <cp:revision>12</cp:revision>
  <dcterms:created xsi:type="dcterms:W3CDTF">2025-03-19T15:37:53Z</dcterms:created>
  <dcterms:modified xsi:type="dcterms:W3CDTF">2025-03-20T09:46:34Z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46B359B74FFB957C80DADA672D54ACA5_43</vt:lpwstr>
  </property>
</Properties>
</file>