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24.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handoutMasterIdLst>
    <p:handoutMasterId r:id="rId45"/>
  </p:handoutMasterIdLst>
  <p:sldIdLst>
    <p:sldId id="257" r:id="rId2"/>
    <p:sldId id="258" r:id="rId3"/>
    <p:sldId id="259" r:id="rId4"/>
    <p:sldId id="260" r:id="rId5"/>
    <p:sldId id="262" r:id="rId6"/>
    <p:sldId id="261" r:id="rId7"/>
    <p:sldId id="302" r:id="rId8"/>
    <p:sldId id="263" r:id="rId9"/>
    <p:sldId id="264" r:id="rId10"/>
    <p:sldId id="327" r:id="rId11"/>
    <p:sldId id="325" r:id="rId12"/>
    <p:sldId id="328" r:id="rId13"/>
    <p:sldId id="266" r:id="rId14"/>
    <p:sldId id="276" r:id="rId15"/>
    <p:sldId id="308" r:id="rId16"/>
    <p:sldId id="270" r:id="rId17"/>
    <p:sldId id="312" r:id="rId18"/>
    <p:sldId id="271" r:id="rId19"/>
    <p:sldId id="329" r:id="rId20"/>
    <p:sldId id="330" r:id="rId21"/>
    <p:sldId id="331" r:id="rId22"/>
    <p:sldId id="314" r:id="rId23"/>
    <p:sldId id="315" r:id="rId24"/>
    <p:sldId id="317" r:id="rId25"/>
    <p:sldId id="316" r:id="rId26"/>
    <p:sldId id="319" r:id="rId27"/>
    <p:sldId id="280" r:id="rId28"/>
    <p:sldId id="332" r:id="rId29"/>
    <p:sldId id="334" r:id="rId30"/>
    <p:sldId id="333" r:id="rId31"/>
    <p:sldId id="321" r:id="rId32"/>
    <p:sldId id="323" r:id="rId33"/>
    <p:sldId id="324" r:id="rId34"/>
    <p:sldId id="303" r:id="rId35"/>
    <p:sldId id="296" r:id="rId36"/>
    <p:sldId id="304" r:id="rId37"/>
    <p:sldId id="305" r:id="rId38"/>
    <p:sldId id="299" r:id="rId39"/>
    <p:sldId id="306" r:id="rId40"/>
    <p:sldId id="307" r:id="rId41"/>
    <p:sldId id="300" r:id="rId42"/>
    <p:sldId id="301" r:id="rId43"/>
  </p:sldIdLst>
  <p:sldSz cx="12192000" cy="6858000"/>
  <p:notesSz cx="7104063" cy="10234613"/>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3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79" d="100"/>
          <a:sy n="79" d="100"/>
        </p:scale>
        <p:origin x="474" y="36"/>
      </p:cViewPr>
      <p:guideLst>
        <p:guide orient="horz" pos="2112"/>
        <p:guide pos="3836"/>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1#15">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40">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4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42">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43">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44">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4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9" loCatId="list" qsTypeId="urn:microsoft.com/office/officeart/2005/8/quickstyle/simple1#94" qsCatId="simple" csTypeId="urn:microsoft.com/office/officeart/2005/8/colors/colorful1#15"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type="parTrans" cxnId="{2A77FB6D-717C-41FD-A6F1-12A859D7D55C}">
      <dgm:prSet/>
      <dgm:spPr/>
      <dgm:t>
        <a:bodyPr/>
        <a:lstStyle/>
        <a:p>
          <a:endParaRPr lang="zh-CN" altLang="en-US"/>
        </a:p>
      </dgm:t>
    </dgm:pt>
    <dgm:pt modelId="{F0AB42D7-3406-4661-992E-3DEBAE5C469A}" type="sibTrans" cxnId="{2A77FB6D-717C-41FD-A6F1-12A859D7D55C}">
      <dgm:prSet/>
      <dgm:spPr/>
      <dgm:t>
        <a:bodyPr/>
        <a:lstStyle/>
        <a:p>
          <a:endParaRPr lang="zh-CN" altLang="en-US"/>
        </a:p>
      </dgm:t>
    </dgm:pt>
    <dgm:pt modelId="{C53A126B-8AD4-4E1D-AABF-AA122D123298}">
      <dgm:prSet phldrT="[文本]"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了解师生关系、家校关系和同事关系中的道德问题。</a:t>
          </a:r>
        </a:p>
      </dgm:t>
    </dgm:pt>
    <dgm:pt modelId="{48A149FE-FC20-4286-B8BA-E57ED0E93857}" type="parTrans" cxnId="{872CEF60-4546-48D5-961A-4A73E97DFF77}">
      <dgm:prSet/>
      <dgm:spPr/>
      <dgm:t>
        <a:bodyPr/>
        <a:lstStyle/>
        <a:p>
          <a:endParaRPr lang="zh-CN" altLang="en-US"/>
        </a:p>
      </dgm:t>
    </dgm:pt>
    <dgm:pt modelId="{12C07D2F-CA6B-413C-BF84-81301163758C}" type="sibTrans" cxnId="{872CEF60-4546-48D5-961A-4A73E97DFF77}">
      <dgm:prSet/>
      <dgm:spPr/>
      <dgm:t>
        <a:bodyPr/>
        <a:lstStyle/>
        <a:p>
          <a:endParaRPr lang="zh-CN" altLang="en-US"/>
        </a:p>
      </dgm:t>
    </dgm:pt>
    <dgm:pt modelId="{9974AACA-CA42-4765-A801-35C7F49E904D}">
      <dgm:prSet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知道师生关系、家校关系和同事关系中有关的问题调适。</a:t>
          </a:r>
        </a:p>
      </dgm:t>
    </dgm:pt>
    <dgm:pt modelId="{BDFD7DE5-6A12-4B59-B27E-D1E8837A6FB1}" type="parTrans" cxnId="{AF39BB7D-E8E9-454E-93B2-33073EDE9C5F}">
      <dgm:prSet/>
      <dgm:spPr/>
    </dgm:pt>
    <dgm:pt modelId="{AA3B2AA1-F1A7-43A3-839C-EBECAF076580}" type="sibTrans" cxnId="{AF39BB7D-E8E9-454E-93B2-33073EDE9C5F}">
      <dgm:prSet/>
      <dgm:spPr/>
    </dgm:pt>
    <dgm:pt modelId="{8AE605EB-3C0E-4DF0-B875-328975CB9F27}">
      <dgm:prSet phldrT="[文本]" custT="1"/>
      <dgm:spPr/>
      <dgm:t>
        <a:bodyPr/>
        <a:lstStyle/>
        <a:p>
          <a:r>
            <a:rPr lang="zh-CN" altLang="en-US" sz="2400" b="1" dirty="0"/>
            <a:t>能力目标</a:t>
          </a:r>
        </a:p>
      </dgm:t>
    </dgm:pt>
    <dgm:pt modelId="{9C203DDE-9F70-4C59-AD52-2707066B6A60}" type="parTrans" cxnId="{0710FA98-6DAF-4931-9E18-5999DF89C7F0}">
      <dgm:prSet/>
      <dgm:spPr/>
      <dgm:t>
        <a:bodyPr/>
        <a:lstStyle/>
        <a:p>
          <a:endParaRPr lang="zh-CN" altLang="en-US"/>
        </a:p>
      </dgm:t>
    </dgm:pt>
    <dgm:pt modelId="{8398BEC2-462A-4804-9B9F-DF4314B7499F}" type="sibTrans" cxnId="{0710FA98-6DAF-4931-9E18-5999DF89C7F0}">
      <dgm:prSet/>
      <dgm:spPr/>
      <dgm:t>
        <a:bodyPr/>
        <a:lstStyle/>
        <a:p>
          <a:endParaRPr lang="zh-CN" altLang="en-US"/>
        </a:p>
      </dgm:t>
    </dgm:pt>
    <dgm:pt modelId="{C5355562-9C6C-403C-8127-330697777D69}">
      <dgm:prSet phldrT="[文本]"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能够积极调适师生关系、家校关系和同事关系中的道德问题。</a:t>
          </a:r>
        </a:p>
      </dgm:t>
    </dgm:pt>
    <dgm:pt modelId="{79C421EF-8FA3-4E99-AF40-BEAD78628A54}" type="parTrans" cxnId="{CC2CE487-291E-4723-8095-3CA414E87069}">
      <dgm:prSet/>
      <dgm:spPr/>
      <dgm:t>
        <a:bodyPr/>
        <a:lstStyle/>
        <a:p>
          <a:endParaRPr lang="zh-CN" altLang="en-US"/>
        </a:p>
      </dgm:t>
    </dgm:pt>
    <dgm:pt modelId="{A979D0FB-800A-4C57-AABC-08CFB148CE60}" type="sibTrans" cxnId="{CC2CE487-291E-4723-8095-3CA414E87069}">
      <dgm:prSet/>
      <dgm:spPr/>
      <dgm:t>
        <a:bodyPr/>
        <a:lstStyle/>
        <a:p>
          <a:endParaRPr lang="zh-CN" altLang="en-US"/>
        </a:p>
      </dgm:t>
    </dgm:pt>
    <dgm:pt modelId="{1A615420-0FD6-41D7-A210-F3E6E04B1CA5}">
      <dgm:prSet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能够与学生、家长和同事建立良好的关系。</a:t>
          </a:r>
        </a:p>
      </dgm:t>
    </dgm:pt>
    <dgm:pt modelId="{C033A7D3-FF66-408C-8AC2-BD99F508F9E0}" type="parTrans" cxnId="{5DA991D7-EB2E-46AA-9AD6-E5E689F63891}">
      <dgm:prSet/>
      <dgm:spPr/>
    </dgm:pt>
    <dgm:pt modelId="{66C08786-F67D-4A24-9E5E-03BABCB50374}" type="sibTrans" cxnId="{5DA991D7-EB2E-46AA-9AD6-E5E689F63891}">
      <dgm:prSet/>
      <dgm:spPr/>
    </dgm:pt>
    <dgm:pt modelId="{D3D174E1-70E6-435F-93F8-F793A8BB1390}">
      <dgm:prSet custT="1"/>
      <dgm:spPr/>
      <dgm:t>
        <a:bodyPr/>
        <a:lstStyle/>
        <a:p>
          <a:r>
            <a:rPr lang="zh-CN" altLang="en-US" sz="2400" b="1" dirty="0">
              <a:latin typeface="+mn-ea"/>
              <a:ea typeface="+mn-ea"/>
            </a:rPr>
            <a:t>素养目标</a:t>
          </a:r>
        </a:p>
      </dgm:t>
    </dgm:pt>
    <dgm:pt modelId="{D0139EEB-3E6F-47B0-B474-437593C57AAA}" type="parTrans" cxnId="{7AB9C502-23D4-4DE2-8309-492357437B3C}">
      <dgm:prSet/>
      <dgm:spPr/>
      <dgm:t>
        <a:bodyPr/>
        <a:lstStyle/>
        <a:p>
          <a:endParaRPr lang="zh-CN" altLang="en-US"/>
        </a:p>
      </dgm:t>
    </dgm:pt>
    <dgm:pt modelId="{D02FB8C5-C48D-4945-A8EE-BE4DC0BB603A}" type="sibTrans" cxnId="{7AB9C502-23D4-4DE2-8309-492357437B3C}">
      <dgm:prSet/>
      <dgm:spPr/>
      <dgm:t>
        <a:bodyPr/>
        <a:lstStyle/>
        <a:p>
          <a:endParaRPr lang="zh-CN" altLang="en-US"/>
        </a:p>
      </dgm:t>
    </dgm:pt>
    <dgm:pt modelId="{A1A5593F-B6C4-4E73-AAA9-30CDAB48314A}">
      <dgm:prSet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形成相互尊重、团结协作的人际交往意识。</a:t>
          </a:r>
        </a:p>
      </dgm:t>
    </dgm:pt>
    <dgm:pt modelId="{F755487E-A3C5-457D-8DFE-B906694C2931}" type="parTrans" cxnId="{C66E7432-B16A-49B5-A352-2911BFADFD1D}">
      <dgm:prSet/>
      <dgm:spPr/>
      <dgm:t>
        <a:bodyPr/>
        <a:lstStyle/>
        <a:p>
          <a:endParaRPr lang="zh-CN" altLang="en-US"/>
        </a:p>
      </dgm:t>
    </dgm:pt>
    <dgm:pt modelId="{4368A566-9E58-4806-B45B-1607EA8CDACF}" type="sibTrans" cxnId="{C66E7432-B16A-49B5-A352-2911BFADFD1D}">
      <dgm:prSet/>
      <dgm:spPr/>
      <dgm:t>
        <a:bodyPr/>
        <a:lstStyle/>
        <a:p>
          <a:endParaRPr lang="zh-CN" altLang="en-US"/>
        </a:p>
      </dgm:t>
    </dgm:pt>
    <dgm:pt modelId="{8D130E42-7169-49EB-A189-FA834113A7FF}">
      <dgm:prSet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努力学习处理矛盾与冲突的技巧，营造良好的人际氛围。</a:t>
          </a:r>
        </a:p>
      </dgm:t>
    </dgm:pt>
    <dgm:pt modelId="{C1B5A5FF-9FAD-4916-A9F3-BB00EE1E97E6}" type="parTrans" cxnId="{05FD98EE-8FC3-475E-9721-9C9F4B86A333}">
      <dgm:prSet/>
      <dgm:spPr/>
    </dgm:pt>
    <dgm:pt modelId="{5491D59B-18F4-4D90-A701-0B1A8B9615E2}" type="sibTrans" cxnId="{05FD98EE-8FC3-475E-9721-9C9F4B86A333}">
      <dgm:prSet/>
      <dgm:spPr/>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7AB9C502-23D4-4DE2-8309-492357437B3C}" srcId="{AF26E4BB-AE0B-4288-B180-7313991A9104}" destId="{D3D174E1-70E6-435F-93F8-F793A8BB1390}" srcOrd="2" destOrd="0" parTransId="{D0139EEB-3E6F-47B0-B474-437593C57AAA}" sibTransId="{D02FB8C5-C48D-4945-A8EE-BE4DC0BB603A}"/>
    <dgm:cxn modelId="{356ABA12-BD69-4A90-8D8A-32CA35775AB1}" type="presOf" srcId="{8AE605EB-3C0E-4DF0-B875-328975CB9F27}" destId="{0A9955B3-5D54-48D7-B28F-E326E008BC42}" srcOrd="1" destOrd="0" presId="urn:microsoft.com/office/officeart/2005/8/layout/list1#9"/>
    <dgm:cxn modelId="{AFEA4330-CE71-4B38-9B60-A094C055D36B}" type="presOf" srcId="{130B3AB2-C2C8-49AC-B03D-3EC8B6DC2248}" destId="{4FE04C43-D13F-4599-9E2D-2398653DBB25}" srcOrd="0" destOrd="0" presId="urn:microsoft.com/office/officeart/2005/8/layout/list1#9"/>
    <dgm:cxn modelId="{FE238430-2CED-4A6E-8DA1-58317823EEAC}" type="presOf" srcId="{D3D174E1-70E6-435F-93F8-F793A8BB1390}" destId="{0A7A0A3E-ED59-4A29-A6CF-1B35C6F4777B}" srcOrd="1" destOrd="0" presId="urn:microsoft.com/office/officeart/2005/8/layout/list1#9"/>
    <dgm:cxn modelId="{C66E7432-B16A-49B5-A352-2911BFADFD1D}" srcId="{D3D174E1-70E6-435F-93F8-F793A8BB1390}" destId="{A1A5593F-B6C4-4E73-AAA9-30CDAB48314A}" srcOrd="0" destOrd="0" parTransId="{F755487E-A3C5-457D-8DFE-B906694C2931}" sibTransId="{4368A566-9E58-4806-B45B-1607EA8CDACF}"/>
    <dgm:cxn modelId="{872CEF60-4546-48D5-961A-4A73E97DFF77}" srcId="{130B3AB2-C2C8-49AC-B03D-3EC8B6DC2248}" destId="{C53A126B-8AD4-4E1D-AABF-AA122D123298}" srcOrd="0" destOrd="0" parTransId="{48A149FE-FC20-4286-B8BA-E57ED0E93857}" sibTransId="{12C07D2F-CA6B-413C-BF84-81301163758C}"/>
    <dgm:cxn modelId="{5B07F663-4331-4713-8C2E-9B8E904D664F}" type="presOf" srcId="{8AE605EB-3C0E-4DF0-B875-328975CB9F27}" destId="{D1A05115-FC95-4F32-B110-EA8F1B06A8DF}" srcOrd="0" destOrd="0" presId="urn:microsoft.com/office/officeart/2005/8/layout/list1#9"/>
    <dgm:cxn modelId="{E9FB1C47-69C0-4F80-BB2F-36FA12D48843}" type="presOf" srcId="{C5355562-9C6C-403C-8127-330697777D69}" destId="{6A208469-C04B-4AEB-98DD-F806CDCEF7C1}" srcOrd="0" destOrd="0" presId="urn:microsoft.com/office/officeart/2005/8/layout/list1#9"/>
    <dgm:cxn modelId="{C95CEC6C-2830-4233-9B89-B4139704D251}" type="presOf" srcId="{9974AACA-CA42-4765-A801-35C7F49E904D}" destId="{34525C93-0F27-4EB3-9B0F-F159053854B9}" srcOrd="0" destOrd="1" presId="urn:microsoft.com/office/officeart/2005/8/layout/list1#9"/>
    <dgm:cxn modelId="{2A77FB6D-717C-41FD-A6F1-12A859D7D55C}" srcId="{AF26E4BB-AE0B-4288-B180-7313991A9104}" destId="{130B3AB2-C2C8-49AC-B03D-3EC8B6DC2248}" srcOrd="0" destOrd="0" parTransId="{B409620C-8FA7-48FC-B6D5-F85348700BB9}" sibTransId="{F0AB42D7-3406-4661-992E-3DEBAE5C469A}"/>
    <dgm:cxn modelId="{404C514E-B16A-4095-9330-F69E8740D1C6}" type="presOf" srcId="{D3D174E1-70E6-435F-93F8-F793A8BB1390}" destId="{B82FF8A8-01B2-4E47-9903-88EACCA09735}" srcOrd="0" destOrd="0" presId="urn:microsoft.com/office/officeart/2005/8/layout/list1#9"/>
    <dgm:cxn modelId="{9330EE56-8685-440F-ACBC-2BF64258042B}" type="presOf" srcId="{130B3AB2-C2C8-49AC-B03D-3EC8B6DC2248}" destId="{925B57BB-DDBA-46F7-8554-54A0769CD8DA}" srcOrd="1" destOrd="0" presId="urn:microsoft.com/office/officeart/2005/8/layout/list1#9"/>
    <dgm:cxn modelId="{B6A54E5A-D430-4723-AD98-17EADED83D15}" type="presOf" srcId="{1A615420-0FD6-41D7-A210-F3E6E04B1CA5}" destId="{6A208469-C04B-4AEB-98DD-F806CDCEF7C1}" srcOrd="0" destOrd="1" presId="urn:microsoft.com/office/officeart/2005/8/layout/list1#9"/>
    <dgm:cxn modelId="{AF39BB7D-E8E9-454E-93B2-33073EDE9C5F}" srcId="{130B3AB2-C2C8-49AC-B03D-3EC8B6DC2248}" destId="{9974AACA-CA42-4765-A801-35C7F49E904D}" srcOrd="1" destOrd="0" parTransId="{BDFD7DE5-6A12-4B59-B27E-D1E8837A6FB1}" sibTransId="{AA3B2AA1-F1A7-43A3-839C-EBECAF076580}"/>
    <dgm:cxn modelId="{CC2CE487-291E-4723-8095-3CA414E87069}" srcId="{8AE605EB-3C0E-4DF0-B875-328975CB9F27}" destId="{C5355562-9C6C-403C-8127-330697777D69}" srcOrd="0" destOrd="0" parTransId="{79C421EF-8FA3-4E99-AF40-BEAD78628A54}" sibTransId="{A979D0FB-800A-4C57-AABC-08CFB148CE60}"/>
    <dgm:cxn modelId="{0710FA98-6DAF-4931-9E18-5999DF89C7F0}" srcId="{AF26E4BB-AE0B-4288-B180-7313991A9104}" destId="{8AE605EB-3C0E-4DF0-B875-328975CB9F27}" srcOrd="1" destOrd="0" parTransId="{9C203DDE-9F70-4C59-AD52-2707066B6A60}" sibTransId="{8398BEC2-462A-4804-9B9F-DF4314B7499F}"/>
    <dgm:cxn modelId="{A6B92CA9-94BA-4875-B27C-BF3F78DA4AFB}" type="presOf" srcId="{C53A126B-8AD4-4E1D-AABF-AA122D123298}" destId="{34525C93-0F27-4EB3-9B0F-F159053854B9}" srcOrd="0" destOrd="0" presId="urn:microsoft.com/office/officeart/2005/8/layout/list1#9"/>
    <dgm:cxn modelId="{5DA991D7-EB2E-46AA-9AD6-E5E689F63891}" srcId="{8AE605EB-3C0E-4DF0-B875-328975CB9F27}" destId="{1A615420-0FD6-41D7-A210-F3E6E04B1CA5}" srcOrd="1" destOrd="0" parTransId="{C033A7D3-FF66-408C-8AC2-BD99F508F9E0}" sibTransId="{66C08786-F67D-4A24-9E5E-03BABCB50374}"/>
    <dgm:cxn modelId="{E50C62E2-7115-43BD-95F3-402AAF736C76}" type="presOf" srcId="{A1A5593F-B6C4-4E73-AAA9-30CDAB48314A}" destId="{473D8C8D-89BA-4FD8-ADBE-57794E01063A}" srcOrd="0" destOrd="0" presId="urn:microsoft.com/office/officeart/2005/8/layout/list1#9"/>
    <dgm:cxn modelId="{F17908E7-C127-4714-90B2-F273F4A8C2A0}" type="presOf" srcId="{8D130E42-7169-49EB-A189-FA834113A7FF}" destId="{473D8C8D-89BA-4FD8-ADBE-57794E01063A}" srcOrd="0" destOrd="1" presId="urn:microsoft.com/office/officeart/2005/8/layout/list1#9"/>
    <dgm:cxn modelId="{05FD98EE-8FC3-475E-9721-9C9F4B86A333}" srcId="{D3D174E1-70E6-435F-93F8-F793A8BB1390}" destId="{8D130E42-7169-49EB-A189-FA834113A7FF}" srcOrd="1" destOrd="0" parTransId="{C1B5A5FF-9FAD-4916-A9F3-BB00EE1E97E6}" sibTransId="{5491D59B-18F4-4D90-A701-0B1A8B9615E2}"/>
    <dgm:cxn modelId="{0ABA68F1-057D-4DF5-82E8-DD9D27D52019}" type="presOf" srcId="{AF26E4BB-AE0B-4288-B180-7313991A9104}" destId="{C3857240-692F-4409-BD36-6691C8B09EB9}" srcOrd="0" destOrd="0" presId="urn:microsoft.com/office/officeart/2005/8/layout/list1#9"/>
    <dgm:cxn modelId="{51F3328C-1B15-4A31-AF93-7D9914B50946}" type="presParOf" srcId="{C3857240-692F-4409-BD36-6691C8B09EB9}" destId="{B92ACAFF-9FA6-4B6A-9618-25359B858D08}" srcOrd="0" destOrd="0" presId="urn:microsoft.com/office/officeart/2005/8/layout/list1#9"/>
    <dgm:cxn modelId="{10D7A2DF-CAA9-4EC1-BD0E-1874D6047DD2}" type="presParOf" srcId="{B92ACAFF-9FA6-4B6A-9618-25359B858D08}" destId="{4FE04C43-D13F-4599-9E2D-2398653DBB25}" srcOrd="0" destOrd="0" presId="urn:microsoft.com/office/officeart/2005/8/layout/list1#9"/>
    <dgm:cxn modelId="{165C3822-B695-4441-83DD-502C5CF7323B}" type="presParOf" srcId="{B92ACAFF-9FA6-4B6A-9618-25359B858D08}" destId="{925B57BB-DDBA-46F7-8554-54A0769CD8DA}" srcOrd="1" destOrd="0" presId="urn:microsoft.com/office/officeart/2005/8/layout/list1#9"/>
    <dgm:cxn modelId="{ECF1C8CB-CF7A-4479-A594-38FECC4641AD}" type="presParOf" srcId="{C3857240-692F-4409-BD36-6691C8B09EB9}" destId="{0BFCB152-483A-4FF0-890B-DE213C093AA4}" srcOrd="1" destOrd="0" presId="urn:microsoft.com/office/officeart/2005/8/layout/list1#9"/>
    <dgm:cxn modelId="{AC53649C-B70C-4898-9363-F23BB57422D4}" type="presParOf" srcId="{C3857240-692F-4409-BD36-6691C8B09EB9}" destId="{34525C93-0F27-4EB3-9B0F-F159053854B9}" srcOrd="2" destOrd="0" presId="urn:microsoft.com/office/officeart/2005/8/layout/list1#9"/>
    <dgm:cxn modelId="{B5BB59AA-A761-463F-9CFA-4D1DDBB47CD3}" type="presParOf" srcId="{C3857240-692F-4409-BD36-6691C8B09EB9}" destId="{7642437F-135A-4798-A9D9-AA193B265F71}" srcOrd="3" destOrd="0" presId="urn:microsoft.com/office/officeart/2005/8/layout/list1#9"/>
    <dgm:cxn modelId="{49523979-9780-482D-97A1-DF531A53B95A}" type="presParOf" srcId="{C3857240-692F-4409-BD36-6691C8B09EB9}" destId="{FA3D6709-80DD-4147-97F9-B6F42EF4FDC3}" srcOrd="4" destOrd="0" presId="urn:microsoft.com/office/officeart/2005/8/layout/list1#9"/>
    <dgm:cxn modelId="{C794A395-5EE9-4D49-BE9A-54BC0C2F29F0}" type="presParOf" srcId="{FA3D6709-80DD-4147-97F9-B6F42EF4FDC3}" destId="{D1A05115-FC95-4F32-B110-EA8F1B06A8DF}" srcOrd="0" destOrd="0" presId="urn:microsoft.com/office/officeart/2005/8/layout/list1#9"/>
    <dgm:cxn modelId="{6E48AA4B-C750-4291-912B-1F5DB94FCE08}" type="presParOf" srcId="{FA3D6709-80DD-4147-97F9-B6F42EF4FDC3}" destId="{0A9955B3-5D54-48D7-B28F-E326E008BC42}" srcOrd="1" destOrd="0" presId="urn:microsoft.com/office/officeart/2005/8/layout/list1#9"/>
    <dgm:cxn modelId="{E3C51486-8B02-47AB-AB9A-AEC20CE9F996}" type="presParOf" srcId="{C3857240-692F-4409-BD36-6691C8B09EB9}" destId="{2797E932-0946-49D9-AAD9-5376B341B25B}" srcOrd="5" destOrd="0" presId="urn:microsoft.com/office/officeart/2005/8/layout/list1#9"/>
    <dgm:cxn modelId="{A5B3AE62-8CD4-441C-8EDC-E083061E8734}" type="presParOf" srcId="{C3857240-692F-4409-BD36-6691C8B09EB9}" destId="{6A208469-C04B-4AEB-98DD-F806CDCEF7C1}" srcOrd="6" destOrd="0" presId="urn:microsoft.com/office/officeart/2005/8/layout/list1#9"/>
    <dgm:cxn modelId="{37C4BCA3-9AB3-4A3E-86C7-E40CC447A143}" type="presParOf" srcId="{C3857240-692F-4409-BD36-6691C8B09EB9}" destId="{16D0A55F-2567-4736-9593-C9CE8EBCA5ED}" srcOrd="7" destOrd="0" presId="urn:microsoft.com/office/officeart/2005/8/layout/list1#9"/>
    <dgm:cxn modelId="{94EBA803-C85E-4364-A9B2-2F2905D5AAAC}" type="presParOf" srcId="{C3857240-692F-4409-BD36-6691C8B09EB9}" destId="{350F3570-9B25-41DA-BA6E-DC06E7F750AB}" srcOrd="8" destOrd="0" presId="urn:microsoft.com/office/officeart/2005/8/layout/list1#9"/>
    <dgm:cxn modelId="{6E24AC10-130A-49F4-9B1D-4CE1C49B0921}" type="presParOf" srcId="{350F3570-9B25-41DA-BA6E-DC06E7F750AB}" destId="{B82FF8A8-01B2-4E47-9903-88EACCA09735}" srcOrd="0" destOrd="0" presId="urn:microsoft.com/office/officeart/2005/8/layout/list1#9"/>
    <dgm:cxn modelId="{E727073E-D41C-4106-960D-E33B8379520A}" type="presParOf" srcId="{350F3570-9B25-41DA-BA6E-DC06E7F750AB}" destId="{0A7A0A3E-ED59-4A29-A6CF-1B35C6F4777B}" srcOrd="1" destOrd="0" presId="urn:microsoft.com/office/officeart/2005/8/layout/list1#9"/>
    <dgm:cxn modelId="{48B8D611-AA0E-4638-A49E-78DD3BCA5941}" type="presParOf" srcId="{C3857240-692F-4409-BD36-6691C8B09EB9}" destId="{626FB8EE-4D25-4C29-AF0C-4F95A2CF07C2}" srcOrd="9" destOrd="0" presId="urn:microsoft.com/office/officeart/2005/8/layout/list1#9"/>
    <dgm:cxn modelId="{6F80B77F-9D93-4ECF-8DEE-BC52D4AD74E5}" type="presParOf" srcId="{C3857240-692F-4409-BD36-6691C8B09EB9}" destId="{473D8C8D-89BA-4FD8-ADBE-57794E01063A}" srcOrd="10" destOrd="0" presId="urn:microsoft.com/office/officeart/2005/8/layout/list1#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0" loCatId="list" qsTypeId="urn:microsoft.com/office/officeart/2005/8/quickstyle/simple1#95" qsCatId="simple" csTypeId="urn:microsoft.com/office/officeart/2005/8/colors/colorful5#40"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a:latin typeface="微软雅黑" charset="0"/>
              <a:ea typeface="微软雅黑" charset="0"/>
              <a:cs typeface="微软雅黑" charset="0"/>
            </a:rPr>
            <a:t>首先，教师要树立正确的学生观，尊重学生的学习特点。</a:t>
          </a:r>
        </a:p>
      </dgm:t>
    </dgm:pt>
    <dgm:pt modelId="{49926561-E91C-451A-8995-A85E4EB17A61}" type="parTrans" cxnId="{C5960182-B63D-41F6-910D-5B99AB4D31D4}">
      <dgm:prSet/>
      <dgm:spPr/>
      <dgm:t>
        <a:bodyPr/>
        <a:lstStyle/>
        <a:p>
          <a:endParaRPr lang="zh-CN" altLang="en-US"/>
        </a:p>
      </dgm:t>
    </dgm:pt>
    <dgm:pt modelId="{21E251B5-30C0-4C6C-9CFA-B455DC5FF1D0}" type="sibTrans" cxnId="{C5960182-B63D-41F6-910D-5B99AB4D31D4}">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a:t>其次，教师要尊重学生是具有独立意识的平等主体。</a:t>
          </a:r>
        </a:p>
      </dgm:t>
    </dgm:pt>
    <dgm:pt modelId="{D194CF5D-57BF-42A2-A1E8-6FF718B4604F}" type="parTrans" cxnId="{022779F7-973B-4143-92B1-7F88824D73B7}">
      <dgm:prSet/>
      <dgm:spPr/>
      <dgm:t>
        <a:bodyPr/>
        <a:lstStyle/>
        <a:p>
          <a:endParaRPr lang="zh-CN" altLang="en-US"/>
        </a:p>
      </dgm:t>
    </dgm:pt>
    <dgm:pt modelId="{1AB1C0BC-D8F1-4DB5-AF28-3A16D3C77402}" type="sibTrans" cxnId="{022779F7-973B-4143-92B1-7F88824D73B7}">
      <dgm:prSet/>
      <dgm:spPr/>
      <dgm:t>
        <a:bodyPr/>
        <a:lstStyle/>
        <a:p>
          <a:endParaRPr lang="zh-CN" altLang="en-US"/>
        </a:p>
      </dgm:t>
    </dgm:pt>
    <dgm:pt modelId="{18028699-3874-42CC-A861-17CA0061A3C0}">
      <dgm:prSet phldrT="[文本]" phldr="0" custT="1"/>
      <dgm:spPr/>
      <dgm:t>
        <a:bodyPr vert="horz" wrap="square"/>
        <a:lstStyle/>
        <a:p>
          <a:pPr>
            <a:lnSpc>
              <a:spcPct val="100000"/>
            </a:lnSpc>
            <a:spcBef>
              <a:spcPct val="0"/>
            </a:spcBef>
            <a:spcAft>
              <a:spcPct val="35000"/>
            </a:spcAft>
          </a:pPr>
          <a:r>
            <a:rPr lang="zh-CN" altLang="en-US" sz="2000" b="1"/>
            <a:t>最后，教师要尊重学生作为权利主体的地位。</a:t>
          </a:r>
        </a:p>
      </dgm:t>
    </dgm:pt>
    <dgm:pt modelId="{A4A54D7B-EC4D-486D-88F0-145475ED27C1}" type="parTrans" cxnId="{B0C4E5AB-523A-4D18-96C3-948B66E0C060}">
      <dgm:prSet/>
      <dgm:spPr/>
      <dgm:t>
        <a:bodyPr/>
        <a:lstStyle/>
        <a:p>
          <a:endParaRPr lang="zh-CN" altLang="en-US"/>
        </a:p>
      </dgm:t>
    </dgm:pt>
    <dgm:pt modelId="{D7EEECEF-C940-4B1E-A2DA-5818028EB6FE}" type="sibTrans" cxnId="{B0C4E5AB-523A-4D18-96C3-948B66E0C060}">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ACA67E46-78D0-4B6E-A4F2-F5F21B198CD7}" type="presOf" srcId="{A658CE60-D055-45B1-A935-A3E7C906E31D}" destId="{6AD22244-8B48-4902-A53B-42EDD45C96D8}" srcOrd="0" destOrd="0" presId="urn:microsoft.com/office/officeart/2005/8/layout/vList2#60"/>
    <dgm:cxn modelId="{C5960182-B63D-41F6-910D-5B99AB4D31D4}" srcId="{A658CE60-D055-45B1-A935-A3E7C906E31D}" destId="{0706F718-D545-4E18-9A35-DD27D172E26B}" srcOrd="0" destOrd="0" parTransId="{49926561-E91C-451A-8995-A85E4EB17A61}" sibTransId="{21E251B5-30C0-4C6C-9CFA-B455DC5FF1D0}"/>
    <dgm:cxn modelId="{BCF9D589-D9BC-4E56-BCC7-5934E75117FF}" type="presOf" srcId="{18028699-3874-42CC-A861-17CA0061A3C0}" destId="{68396EAB-B325-42C1-A7C5-9FFAB0F2C034}" srcOrd="0" destOrd="0" presId="urn:microsoft.com/office/officeart/2005/8/layout/vList2#60"/>
    <dgm:cxn modelId="{B0C4E5AB-523A-4D18-96C3-948B66E0C060}" srcId="{A658CE60-D055-45B1-A935-A3E7C906E31D}" destId="{18028699-3874-42CC-A861-17CA0061A3C0}" srcOrd="2" destOrd="0" parTransId="{A4A54D7B-EC4D-486D-88F0-145475ED27C1}" sibTransId="{D7EEECEF-C940-4B1E-A2DA-5818028EB6FE}"/>
    <dgm:cxn modelId="{5FE559B3-4DC8-45EB-977F-B968352919F0}" type="presOf" srcId="{0706F718-D545-4E18-9A35-DD27D172E26B}" destId="{958C41C9-758E-4604-9960-58666B0EFE0C}" srcOrd="0" destOrd="0" presId="urn:microsoft.com/office/officeart/2005/8/layout/vList2#60"/>
    <dgm:cxn modelId="{4F6B24B6-5282-4DC1-A383-57DFE6DB3E34}" type="presOf" srcId="{50E92F11-B1CC-4E47-A724-ED7E14491BB6}" destId="{9690EC6F-B3FC-4905-A8E4-8EB29DFD4247}" srcOrd="0" destOrd="0" presId="urn:microsoft.com/office/officeart/2005/8/layout/vList2#60"/>
    <dgm:cxn modelId="{022779F7-973B-4143-92B1-7F88824D73B7}" srcId="{A658CE60-D055-45B1-A935-A3E7C906E31D}" destId="{50E92F11-B1CC-4E47-A724-ED7E14491BB6}" srcOrd="1" destOrd="0" parTransId="{D194CF5D-57BF-42A2-A1E8-6FF718B4604F}" sibTransId="{1AB1C0BC-D8F1-4DB5-AF28-3A16D3C77402}"/>
    <dgm:cxn modelId="{9A36FFB2-DCFA-4DC7-93B7-F096088C0EFE}" type="presParOf" srcId="{6AD22244-8B48-4902-A53B-42EDD45C96D8}" destId="{958C41C9-758E-4604-9960-58666B0EFE0C}" srcOrd="0" destOrd="0" presId="urn:microsoft.com/office/officeart/2005/8/layout/vList2#60"/>
    <dgm:cxn modelId="{A32DCF80-9BAE-463F-8BAD-97FF36EB1EF9}" type="presParOf" srcId="{6AD22244-8B48-4902-A53B-42EDD45C96D8}" destId="{B9E9971E-E8C1-4564-986C-5FCFBCCCC97F}" srcOrd="1" destOrd="0" presId="urn:microsoft.com/office/officeart/2005/8/layout/vList2#60"/>
    <dgm:cxn modelId="{B91833C1-DF22-4100-AED2-6E081BF2AF9B}" type="presParOf" srcId="{6AD22244-8B48-4902-A53B-42EDD45C96D8}" destId="{9690EC6F-B3FC-4905-A8E4-8EB29DFD4247}" srcOrd="2" destOrd="0" presId="urn:microsoft.com/office/officeart/2005/8/layout/vList2#60"/>
    <dgm:cxn modelId="{765AE44B-5E3C-4C93-8AE8-A91CCD51421A}" type="presParOf" srcId="{6AD22244-8B48-4902-A53B-42EDD45C96D8}" destId="{BFE543F5-F7FF-4450-8F9A-5F3857905FB5}" srcOrd="3" destOrd="0" presId="urn:microsoft.com/office/officeart/2005/8/layout/vList2#60"/>
    <dgm:cxn modelId="{40F13C49-9C0E-4062-95DC-95B3F1778141}" type="presParOf" srcId="{6AD22244-8B48-4902-A53B-42EDD45C96D8}" destId="{68396EAB-B325-42C1-A7C5-9FFAB0F2C034}" srcOrd="4" destOrd="0" presId="urn:microsoft.com/office/officeart/2005/8/layout/vList2#60"/>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1" loCatId="list" qsTypeId="urn:microsoft.com/office/officeart/2005/8/quickstyle/simple1#96" qsCatId="simple" csTypeId="urn:microsoft.com/office/officeart/2005/8/colors/colorful5#41"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a:latin typeface="微软雅黑" charset="0"/>
              <a:ea typeface="微软雅黑" charset="0"/>
              <a:cs typeface="微软雅黑" charset="0"/>
            </a:rPr>
            <a:t>首先，教师要信任学生。</a:t>
          </a:r>
        </a:p>
      </dgm:t>
    </dgm:pt>
    <dgm:pt modelId="{49926561-E91C-451A-8995-A85E4EB17A61}" type="parTrans" cxnId="{CEEA3FA8-4DC4-4C5B-992B-74C5D2FBB6EE}">
      <dgm:prSet/>
      <dgm:spPr/>
      <dgm:t>
        <a:bodyPr/>
        <a:lstStyle/>
        <a:p>
          <a:endParaRPr lang="zh-CN" altLang="en-US"/>
        </a:p>
      </dgm:t>
    </dgm:pt>
    <dgm:pt modelId="{21E251B5-30C0-4C6C-9CFA-B455DC5FF1D0}" type="sibTrans" cxnId="{CEEA3FA8-4DC4-4C5B-992B-74C5D2FBB6EE}">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a:t>其次，教师要宽容学生。</a:t>
          </a:r>
        </a:p>
      </dgm:t>
    </dgm:pt>
    <dgm:pt modelId="{D194CF5D-57BF-42A2-A1E8-6FF718B4604F}" type="parTrans" cxnId="{4B7A3EDD-582D-4F86-8E9B-57E6D7E34056}">
      <dgm:prSet/>
      <dgm:spPr/>
      <dgm:t>
        <a:bodyPr/>
        <a:lstStyle/>
        <a:p>
          <a:endParaRPr lang="zh-CN" altLang="en-US"/>
        </a:p>
      </dgm:t>
    </dgm:pt>
    <dgm:pt modelId="{1AB1C0BC-D8F1-4DB5-AF28-3A16D3C77402}" type="sibTrans" cxnId="{4B7A3EDD-582D-4F86-8E9B-57E6D7E34056}">
      <dgm:prSet/>
      <dgm:spPr/>
      <dgm:t>
        <a:bodyPr/>
        <a:lstStyle/>
        <a:p>
          <a:endParaRPr lang="zh-CN" altLang="en-US"/>
        </a:p>
      </dgm:t>
    </dgm:pt>
    <dgm:pt modelId="{18028699-3874-42CC-A861-17CA0061A3C0}">
      <dgm:prSet phldrT="[文本]" phldr="0" custT="1"/>
      <dgm:spPr/>
      <dgm:t>
        <a:bodyPr vert="horz" wrap="square"/>
        <a:lstStyle/>
        <a:p>
          <a:pPr>
            <a:lnSpc>
              <a:spcPct val="100000"/>
            </a:lnSpc>
            <a:spcBef>
              <a:spcPct val="0"/>
            </a:spcBef>
            <a:spcAft>
              <a:spcPct val="35000"/>
            </a:spcAft>
          </a:pPr>
          <a:r>
            <a:rPr lang="zh-CN" altLang="en-US" sz="2000" b="1"/>
            <a:t>最后，教师要关爱学生。</a:t>
          </a:r>
        </a:p>
      </dgm:t>
    </dgm:pt>
    <dgm:pt modelId="{A4A54D7B-EC4D-486D-88F0-145475ED27C1}" type="parTrans" cxnId="{8027B0F4-A99C-4A1C-B9D4-CFE44314877A}">
      <dgm:prSet/>
      <dgm:spPr/>
      <dgm:t>
        <a:bodyPr/>
        <a:lstStyle/>
        <a:p>
          <a:endParaRPr lang="zh-CN" altLang="en-US"/>
        </a:p>
      </dgm:t>
    </dgm:pt>
    <dgm:pt modelId="{D7EEECEF-C940-4B1E-A2DA-5818028EB6FE}" type="sibTrans" cxnId="{8027B0F4-A99C-4A1C-B9D4-CFE44314877A}">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E61F3173-283B-4CB3-90D6-0E08CB23E8A3}" type="presOf" srcId="{0706F718-D545-4E18-9A35-DD27D172E26B}" destId="{958C41C9-758E-4604-9960-58666B0EFE0C}" srcOrd="0" destOrd="0" presId="urn:microsoft.com/office/officeart/2005/8/layout/vList2#61"/>
    <dgm:cxn modelId="{D864148B-810B-4913-A4EC-B7EBBBF21125}" type="presOf" srcId="{A658CE60-D055-45B1-A935-A3E7C906E31D}" destId="{6AD22244-8B48-4902-A53B-42EDD45C96D8}" srcOrd="0" destOrd="0" presId="urn:microsoft.com/office/officeart/2005/8/layout/vList2#61"/>
    <dgm:cxn modelId="{CEEA3FA8-4DC4-4C5B-992B-74C5D2FBB6EE}" srcId="{A658CE60-D055-45B1-A935-A3E7C906E31D}" destId="{0706F718-D545-4E18-9A35-DD27D172E26B}" srcOrd="0" destOrd="0" parTransId="{49926561-E91C-451A-8995-A85E4EB17A61}" sibTransId="{21E251B5-30C0-4C6C-9CFA-B455DC5FF1D0}"/>
    <dgm:cxn modelId="{4B7A3EDD-582D-4F86-8E9B-57E6D7E34056}" srcId="{A658CE60-D055-45B1-A935-A3E7C906E31D}" destId="{50E92F11-B1CC-4E47-A724-ED7E14491BB6}" srcOrd="1" destOrd="0" parTransId="{D194CF5D-57BF-42A2-A1E8-6FF718B4604F}" sibTransId="{1AB1C0BC-D8F1-4DB5-AF28-3A16D3C77402}"/>
    <dgm:cxn modelId="{0404F8E4-A864-4680-A56F-1A3190B582AC}" type="presOf" srcId="{18028699-3874-42CC-A861-17CA0061A3C0}" destId="{68396EAB-B325-42C1-A7C5-9FFAB0F2C034}" srcOrd="0" destOrd="0" presId="urn:microsoft.com/office/officeart/2005/8/layout/vList2#61"/>
    <dgm:cxn modelId="{EBC1DCEE-6AEB-4EC1-A7CB-029E2B568AF8}" type="presOf" srcId="{50E92F11-B1CC-4E47-A724-ED7E14491BB6}" destId="{9690EC6F-B3FC-4905-A8E4-8EB29DFD4247}" srcOrd="0" destOrd="0" presId="urn:microsoft.com/office/officeart/2005/8/layout/vList2#61"/>
    <dgm:cxn modelId="{8027B0F4-A99C-4A1C-B9D4-CFE44314877A}" srcId="{A658CE60-D055-45B1-A935-A3E7C906E31D}" destId="{18028699-3874-42CC-A861-17CA0061A3C0}" srcOrd="2" destOrd="0" parTransId="{A4A54D7B-EC4D-486D-88F0-145475ED27C1}" sibTransId="{D7EEECEF-C940-4B1E-A2DA-5818028EB6FE}"/>
    <dgm:cxn modelId="{A5ACA560-450D-45B9-A3D7-19418712C31E}" type="presParOf" srcId="{6AD22244-8B48-4902-A53B-42EDD45C96D8}" destId="{958C41C9-758E-4604-9960-58666B0EFE0C}" srcOrd="0" destOrd="0" presId="urn:microsoft.com/office/officeart/2005/8/layout/vList2#61"/>
    <dgm:cxn modelId="{FFA9C652-A02D-473D-B3C4-B1E45EAA03FB}" type="presParOf" srcId="{6AD22244-8B48-4902-A53B-42EDD45C96D8}" destId="{B9E9971E-E8C1-4564-986C-5FCFBCCCC97F}" srcOrd="1" destOrd="0" presId="urn:microsoft.com/office/officeart/2005/8/layout/vList2#61"/>
    <dgm:cxn modelId="{36025362-B739-4A63-91FA-B0E9D38A1464}" type="presParOf" srcId="{6AD22244-8B48-4902-A53B-42EDD45C96D8}" destId="{9690EC6F-B3FC-4905-A8E4-8EB29DFD4247}" srcOrd="2" destOrd="0" presId="urn:microsoft.com/office/officeart/2005/8/layout/vList2#61"/>
    <dgm:cxn modelId="{B19B8E94-1133-4564-874E-22E6A85EB561}" type="presParOf" srcId="{6AD22244-8B48-4902-A53B-42EDD45C96D8}" destId="{BFE543F5-F7FF-4450-8F9A-5F3857905FB5}" srcOrd="3" destOrd="0" presId="urn:microsoft.com/office/officeart/2005/8/layout/vList2#61"/>
    <dgm:cxn modelId="{C0C8DE79-5E4F-4A25-9700-8A1161D7BA4E}" type="presParOf" srcId="{6AD22244-8B48-4902-A53B-42EDD45C96D8}" destId="{68396EAB-B325-42C1-A7C5-9FFAB0F2C034}" srcOrd="4" destOrd="0" presId="urn:microsoft.com/office/officeart/2005/8/layout/vList2#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2" loCatId="list" qsTypeId="urn:microsoft.com/office/officeart/2005/8/quickstyle/simple1#97" qsCatId="simple" csTypeId="urn:microsoft.com/office/officeart/2005/8/colors/colorful5#42"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a:latin typeface="微软雅黑" charset="0"/>
              <a:ea typeface="微软雅黑" charset="0"/>
              <a:cs typeface="微软雅黑" charset="0"/>
            </a:rPr>
            <a:t>一方面，教师具有管理学生的权利。</a:t>
          </a:r>
        </a:p>
      </dgm:t>
    </dgm:pt>
    <dgm:pt modelId="{49926561-E91C-451A-8995-A85E4EB17A61}" type="parTrans" cxnId="{CADB07BE-5274-472C-992D-1C8AF387C4D8}">
      <dgm:prSet/>
      <dgm:spPr/>
      <dgm:t>
        <a:bodyPr/>
        <a:lstStyle/>
        <a:p>
          <a:endParaRPr lang="zh-CN" altLang="en-US"/>
        </a:p>
      </dgm:t>
    </dgm:pt>
    <dgm:pt modelId="{21E251B5-30C0-4C6C-9CFA-B455DC5FF1D0}" type="sibTrans" cxnId="{CADB07BE-5274-472C-992D-1C8AF387C4D8}">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a:t>另一方面，教师要在法律框架下合理使用惩戒权。</a:t>
          </a:r>
        </a:p>
      </dgm:t>
    </dgm:pt>
    <dgm:pt modelId="{D194CF5D-57BF-42A2-A1E8-6FF718B4604F}" type="parTrans" cxnId="{0A07A9A0-596C-4C30-A9D0-DEA10702F163}">
      <dgm:prSet/>
      <dgm:spPr/>
      <dgm:t>
        <a:bodyPr/>
        <a:lstStyle/>
        <a:p>
          <a:endParaRPr lang="zh-CN" altLang="en-US"/>
        </a:p>
      </dgm:t>
    </dgm:pt>
    <dgm:pt modelId="{1AB1C0BC-D8F1-4DB5-AF28-3A16D3C77402}" type="sibTrans" cxnId="{0A07A9A0-596C-4C30-A9D0-DEA10702F163}">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2">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2">
        <dgm:presLayoutVars>
          <dgm:chMax val="0"/>
          <dgm:bulletEnabled val="1"/>
        </dgm:presLayoutVars>
      </dgm:prSet>
      <dgm:spPr/>
    </dgm:pt>
  </dgm:ptLst>
  <dgm:cxnLst>
    <dgm:cxn modelId="{6D6A3500-2D9C-4D7B-8398-1B01F661289E}" type="presOf" srcId="{A658CE60-D055-45B1-A935-A3E7C906E31D}" destId="{6AD22244-8B48-4902-A53B-42EDD45C96D8}" srcOrd="0" destOrd="0" presId="urn:microsoft.com/office/officeart/2005/8/layout/vList2#62"/>
    <dgm:cxn modelId="{0063F755-DC5F-41C5-98C0-D57123651B10}" type="presOf" srcId="{0706F718-D545-4E18-9A35-DD27D172E26B}" destId="{958C41C9-758E-4604-9960-58666B0EFE0C}" srcOrd="0" destOrd="0" presId="urn:microsoft.com/office/officeart/2005/8/layout/vList2#62"/>
    <dgm:cxn modelId="{750FBA7A-FA14-4630-99C0-7F27C42C6EE5}" type="presOf" srcId="{50E92F11-B1CC-4E47-A724-ED7E14491BB6}" destId="{9690EC6F-B3FC-4905-A8E4-8EB29DFD4247}" srcOrd="0" destOrd="0" presId="urn:microsoft.com/office/officeart/2005/8/layout/vList2#62"/>
    <dgm:cxn modelId="{0A07A9A0-596C-4C30-A9D0-DEA10702F163}" srcId="{A658CE60-D055-45B1-A935-A3E7C906E31D}" destId="{50E92F11-B1CC-4E47-A724-ED7E14491BB6}" srcOrd="1" destOrd="0" parTransId="{D194CF5D-57BF-42A2-A1E8-6FF718B4604F}" sibTransId="{1AB1C0BC-D8F1-4DB5-AF28-3A16D3C77402}"/>
    <dgm:cxn modelId="{CADB07BE-5274-472C-992D-1C8AF387C4D8}" srcId="{A658CE60-D055-45B1-A935-A3E7C906E31D}" destId="{0706F718-D545-4E18-9A35-DD27D172E26B}" srcOrd="0" destOrd="0" parTransId="{49926561-E91C-451A-8995-A85E4EB17A61}" sibTransId="{21E251B5-30C0-4C6C-9CFA-B455DC5FF1D0}"/>
    <dgm:cxn modelId="{1DA16399-1B26-40B0-B7F0-DA123CFA3FC4}" type="presParOf" srcId="{6AD22244-8B48-4902-A53B-42EDD45C96D8}" destId="{958C41C9-758E-4604-9960-58666B0EFE0C}" srcOrd="0" destOrd="0" presId="urn:microsoft.com/office/officeart/2005/8/layout/vList2#62"/>
    <dgm:cxn modelId="{9F0AEB92-203D-4616-83CB-53C54DCA4522}" type="presParOf" srcId="{6AD22244-8B48-4902-A53B-42EDD45C96D8}" destId="{B9E9971E-E8C1-4564-986C-5FCFBCCCC97F}" srcOrd="1" destOrd="0" presId="urn:microsoft.com/office/officeart/2005/8/layout/vList2#62"/>
    <dgm:cxn modelId="{8F8D240A-8155-4F1B-BDB6-7ED7CA34CBD0}" type="presParOf" srcId="{6AD22244-8B48-4902-A53B-42EDD45C96D8}" destId="{9690EC6F-B3FC-4905-A8E4-8EB29DFD4247}" srcOrd="2" destOrd="0" presId="urn:microsoft.com/office/officeart/2005/8/layout/vList2#6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3" loCatId="list" qsTypeId="urn:microsoft.com/office/officeart/2005/8/quickstyle/simple1#98" qsCatId="simple" csTypeId="urn:microsoft.com/office/officeart/2005/8/colors/colorful5#43"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a:latin typeface="微软雅黑" charset="0"/>
              <a:ea typeface="微软雅黑" charset="0"/>
              <a:cs typeface="微软雅黑" charset="0"/>
            </a:rPr>
            <a:t>首先，教师要理解并尊重家长对孩子的爱。</a:t>
          </a:r>
        </a:p>
      </dgm:t>
    </dgm:pt>
    <dgm:pt modelId="{49926561-E91C-451A-8995-A85E4EB17A61}" type="parTrans" cxnId="{22F15E4D-E4BD-450F-B63D-0BC750B33D8D}">
      <dgm:prSet/>
      <dgm:spPr/>
      <dgm:t>
        <a:bodyPr/>
        <a:lstStyle/>
        <a:p>
          <a:endParaRPr lang="zh-CN" altLang="en-US"/>
        </a:p>
      </dgm:t>
    </dgm:pt>
    <dgm:pt modelId="{21E251B5-30C0-4C6C-9CFA-B455DC5FF1D0}" type="sibTrans" cxnId="{22F15E4D-E4BD-450F-B63D-0BC750B33D8D}">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a:t>其次，教师要信任并尊重家长对孩子的教育。</a:t>
          </a:r>
        </a:p>
      </dgm:t>
    </dgm:pt>
    <dgm:pt modelId="{D194CF5D-57BF-42A2-A1E8-6FF718B4604F}" type="parTrans" cxnId="{172DEBA5-09B2-41A3-9F1C-B654FC94A9C0}">
      <dgm:prSet/>
      <dgm:spPr/>
      <dgm:t>
        <a:bodyPr/>
        <a:lstStyle/>
        <a:p>
          <a:endParaRPr lang="zh-CN" altLang="en-US"/>
        </a:p>
      </dgm:t>
    </dgm:pt>
    <dgm:pt modelId="{1AB1C0BC-D8F1-4DB5-AF28-3A16D3C77402}" type="sibTrans" cxnId="{172DEBA5-09B2-41A3-9F1C-B654FC94A9C0}">
      <dgm:prSet/>
      <dgm:spPr/>
      <dgm:t>
        <a:bodyPr/>
        <a:lstStyle/>
        <a:p>
          <a:endParaRPr lang="zh-CN" altLang="en-US"/>
        </a:p>
      </dgm:t>
    </dgm:pt>
    <dgm:pt modelId="{18028699-3874-42CC-A861-17CA0061A3C0}">
      <dgm:prSet phldrT="[文本]" phldr="0" custT="1"/>
      <dgm:spPr/>
      <dgm:t>
        <a:bodyPr vert="horz" wrap="square"/>
        <a:lstStyle/>
        <a:p>
          <a:pPr>
            <a:lnSpc>
              <a:spcPct val="100000"/>
            </a:lnSpc>
            <a:spcBef>
              <a:spcPct val="0"/>
            </a:spcBef>
            <a:spcAft>
              <a:spcPct val="35000"/>
            </a:spcAft>
          </a:pPr>
          <a:r>
            <a:rPr lang="zh-CN" altLang="en-US" sz="2000" b="1"/>
            <a:t>最后，教师要赢得家长的信任。</a:t>
          </a:r>
        </a:p>
      </dgm:t>
    </dgm:pt>
    <dgm:pt modelId="{A4A54D7B-EC4D-486D-88F0-145475ED27C1}" type="parTrans" cxnId="{537E3EA2-010B-4753-9814-2E212086F620}">
      <dgm:prSet/>
      <dgm:spPr/>
      <dgm:t>
        <a:bodyPr/>
        <a:lstStyle/>
        <a:p>
          <a:endParaRPr lang="zh-CN" altLang="en-US"/>
        </a:p>
      </dgm:t>
    </dgm:pt>
    <dgm:pt modelId="{D7EEECEF-C940-4B1E-A2DA-5818028EB6FE}" type="sibTrans" cxnId="{537E3EA2-010B-4753-9814-2E212086F620}">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DFF23514-83C1-4EB4-9787-E106FA5557D0}" type="presOf" srcId="{50E92F11-B1CC-4E47-A724-ED7E14491BB6}" destId="{9690EC6F-B3FC-4905-A8E4-8EB29DFD4247}" srcOrd="0" destOrd="0" presId="urn:microsoft.com/office/officeart/2005/8/layout/vList2#63"/>
    <dgm:cxn modelId="{BBE3131E-8C74-4140-9086-7D328726C08A}" type="presOf" srcId="{A658CE60-D055-45B1-A935-A3E7C906E31D}" destId="{6AD22244-8B48-4902-A53B-42EDD45C96D8}" srcOrd="0" destOrd="0" presId="urn:microsoft.com/office/officeart/2005/8/layout/vList2#63"/>
    <dgm:cxn modelId="{9458CE2D-51FC-44DC-A14C-1E9DA6EE7FA8}" type="presOf" srcId="{18028699-3874-42CC-A861-17CA0061A3C0}" destId="{68396EAB-B325-42C1-A7C5-9FFAB0F2C034}" srcOrd="0" destOrd="0" presId="urn:microsoft.com/office/officeart/2005/8/layout/vList2#63"/>
    <dgm:cxn modelId="{8BAA532F-6E21-412D-B9DC-F260701707C5}" type="presOf" srcId="{0706F718-D545-4E18-9A35-DD27D172E26B}" destId="{958C41C9-758E-4604-9960-58666B0EFE0C}" srcOrd="0" destOrd="0" presId="urn:microsoft.com/office/officeart/2005/8/layout/vList2#63"/>
    <dgm:cxn modelId="{22F15E4D-E4BD-450F-B63D-0BC750B33D8D}" srcId="{A658CE60-D055-45B1-A935-A3E7C906E31D}" destId="{0706F718-D545-4E18-9A35-DD27D172E26B}" srcOrd="0" destOrd="0" parTransId="{49926561-E91C-451A-8995-A85E4EB17A61}" sibTransId="{21E251B5-30C0-4C6C-9CFA-B455DC5FF1D0}"/>
    <dgm:cxn modelId="{537E3EA2-010B-4753-9814-2E212086F620}" srcId="{A658CE60-D055-45B1-A935-A3E7C906E31D}" destId="{18028699-3874-42CC-A861-17CA0061A3C0}" srcOrd="2" destOrd="0" parTransId="{A4A54D7B-EC4D-486D-88F0-145475ED27C1}" sibTransId="{D7EEECEF-C940-4B1E-A2DA-5818028EB6FE}"/>
    <dgm:cxn modelId="{172DEBA5-09B2-41A3-9F1C-B654FC94A9C0}" srcId="{A658CE60-D055-45B1-A935-A3E7C906E31D}" destId="{50E92F11-B1CC-4E47-A724-ED7E14491BB6}" srcOrd="1" destOrd="0" parTransId="{D194CF5D-57BF-42A2-A1E8-6FF718B4604F}" sibTransId="{1AB1C0BC-D8F1-4DB5-AF28-3A16D3C77402}"/>
    <dgm:cxn modelId="{8BD71783-32F6-4BF5-86E3-4940187EF1E4}" type="presParOf" srcId="{6AD22244-8B48-4902-A53B-42EDD45C96D8}" destId="{958C41C9-758E-4604-9960-58666B0EFE0C}" srcOrd="0" destOrd="0" presId="urn:microsoft.com/office/officeart/2005/8/layout/vList2#63"/>
    <dgm:cxn modelId="{94EEAD2E-EBCF-420F-9AA3-0D8331D7F015}" type="presParOf" srcId="{6AD22244-8B48-4902-A53B-42EDD45C96D8}" destId="{B9E9971E-E8C1-4564-986C-5FCFBCCCC97F}" srcOrd="1" destOrd="0" presId="urn:microsoft.com/office/officeart/2005/8/layout/vList2#63"/>
    <dgm:cxn modelId="{924484C3-5C9B-48E9-8289-69F8ED1AB411}" type="presParOf" srcId="{6AD22244-8B48-4902-A53B-42EDD45C96D8}" destId="{9690EC6F-B3FC-4905-A8E4-8EB29DFD4247}" srcOrd="2" destOrd="0" presId="urn:microsoft.com/office/officeart/2005/8/layout/vList2#63"/>
    <dgm:cxn modelId="{B46BE34C-A33A-4971-BA4D-68C1596C0B8A}" type="presParOf" srcId="{6AD22244-8B48-4902-A53B-42EDD45C96D8}" destId="{BFE543F5-F7FF-4450-8F9A-5F3857905FB5}" srcOrd="3" destOrd="0" presId="urn:microsoft.com/office/officeart/2005/8/layout/vList2#63"/>
    <dgm:cxn modelId="{F960CBC5-9B3A-41CC-8BB9-17EC640DD776}" type="presParOf" srcId="{6AD22244-8B48-4902-A53B-42EDD45C96D8}" destId="{68396EAB-B325-42C1-A7C5-9FFAB0F2C034}" srcOrd="4" destOrd="0" presId="urn:microsoft.com/office/officeart/2005/8/layout/vList2#6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4" loCatId="list" qsTypeId="urn:microsoft.com/office/officeart/2005/8/quickstyle/simple1#99" qsCatId="simple" csTypeId="urn:microsoft.com/office/officeart/2005/8/colors/colorful5#44"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a:latin typeface="微软雅黑" charset="0"/>
              <a:ea typeface="微软雅黑" charset="0"/>
              <a:cs typeface="微软雅黑" charset="0"/>
            </a:rPr>
            <a:t>首先，教师要与家长有一致的目标。</a:t>
          </a:r>
        </a:p>
      </dgm:t>
    </dgm:pt>
    <dgm:pt modelId="{49926561-E91C-451A-8995-A85E4EB17A61}" type="parTrans" cxnId="{E39E8AC1-0944-4CD8-957E-2272F8D3A122}">
      <dgm:prSet/>
      <dgm:spPr/>
      <dgm:t>
        <a:bodyPr/>
        <a:lstStyle/>
        <a:p>
          <a:endParaRPr lang="zh-CN" altLang="en-US"/>
        </a:p>
      </dgm:t>
    </dgm:pt>
    <dgm:pt modelId="{21E251B5-30C0-4C6C-9CFA-B455DC5FF1D0}" type="sibTrans" cxnId="{E39E8AC1-0944-4CD8-957E-2272F8D3A122}">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a:t>其次，教师要争取家长配合学校教育。</a:t>
          </a:r>
        </a:p>
      </dgm:t>
    </dgm:pt>
    <dgm:pt modelId="{D194CF5D-57BF-42A2-A1E8-6FF718B4604F}" type="parTrans" cxnId="{AA5B695B-6F81-489C-8D4C-BF34A392DC78}">
      <dgm:prSet/>
      <dgm:spPr/>
      <dgm:t>
        <a:bodyPr/>
        <a:lstStyle/>
        <a:p>
          <a:endParaRPr lang="zh-CN" altLang="en-US"/>
        </a:p>
      </dgm:t>
    </dgm:pt>
    <dgm:pt modelId="{1AB1C0BC-D8F1-4DB5-AF28-3A16D3C77402}" type="sibTrans" cxnId="{AA5B695B-6F81-489C-8D4C-BF34A392DC78}">
      <dgm:prSet/>
      <dgm:spPr/>
      <dgm:t>
        <a:bodyPr/>
        <a:lstStyle/>
        <a:p>
          <a:endParaRPr lang="zh-CN" altLang="en-US"/>
        </a:p>
      </dgm:t>
    </dgm:pt>
    <dgm:pt modelId="{18028699-3874-42CC-A861-17CA0061A3C0}">
      <dgm:prSet phldrT="[文本]" phldr="0" custT="1"/>
      <dgm:spPr/>
      <dgm:t>
        <a:bodyPr vert="horz" wrap="square"/>
        <a:lstStyle/>
        <a:p>
          <a:pPr>
            <a:lnSpc>
              <a:spcPct val="100000"/>
            </a:lnSpc>
            <a:spcBef>
              <a:spcPct val="0"/>
            </a:spcBef>
            <a:spcAft>
              <a:spcPct val="35000"/>
            </a:spcAft>
          </a:pPr>
          <a:r>
            <a:rPr lang="zh-CN" altLang="en-US" sz="2000" b="1"/>
            <a:t>最后，教师要指导家长做好家庭教育工作。</a:t>
          </a:r>
        </a:p>
      </dgm:t>
    </dgm:pt>
    <dgm:pt modelId="{A4A54D7B-EC4D-486D-88F0-145475ED27C1}" type="parTrans" cxnId="{A47EC2E5-0BC2-4549-8C2C-B5B63753FA7D}">
      <dgm:prSet/>
      <dgm:spPr/>
      <dgm:t>
        <a:bodyPr/>
        <a:lstStyle/>
        <a:p>
          <a:endParaRPr lang="zh-CN" altLang="en-US"/>
        </a:p>
      </dgm:t>
    </dgm:pt>
    <dgm:pt modelId="{D7EEECEF-C940-4B1E-A2DA-5818028EB6FE}" type="sibTrans" cxnId="{A47EC2E5-0BC2-4549-8C2C-B5B63753FA7D}">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E914810D-5953-4A7F-8366-1B40B480E30B}" type="presOf" srcId="{50E92F11-B1CC-4E47-A724-ED7E14491BB6}" destId="{9690EC6F-B3FC-4905-A8E4-8EB29DFD4247}" srcOrd="0" destOrd="0" presId="urn:microsoft.com/office/officeart/2005/8/layout/vList2#64"/>
    <dgm:cxn modelId="{4FA1CA32-2CA0-4C09-B44D-DD853098C795}" type="presOf" srcId="{A658CE60-D055-45B1-A935-A3E7C906E31D}" destId="{6AD22244-8B48-4902-A53B-42EDD45C96D8}" srcOrd="0" destOrd="0" presId="urn:microsoft.com/office/officeart/2005/8/layout/vList2#64"/>
    <dgm:cxn modelId="{AA5B695B-6F81-489C-8D4C-BF34A392DC78}" srcId="{A658CE60-D055-45B1-A935-A3E7C906E31D}" destId="{50E92F11-B1CC-4E47-A724-ED7E14491BB6}" srcOrd="1" destOrd="0" parTransId="{D194CF5D-57BF-42A2-A1E8-6FF718B4604F}" sibTransId="{1AB1C0BC-D8F1-4DB5-AF28-3A16D3C77402}"/>
    <dgm:cxn modelId="{FE21044F-28FC-4E92-9E07-6E617FADE082}" type="presOf" srcId="{0706F718-D545-4E18-9A35-DD27D172E26B}" destId="{958C41C9-758E-4604-9960-58666B0EFE0C}" srcOrd="0" destOrd="0" presId="urn:microsoft.com/office/officeart/2005/8/layout/vList2#64"/>
    <dgm:cxn modelId="{E39E8AC1-0944-4CD8-957E-2272F8D3A122}" srcId="{A658CE60-D055-45B1-A935-A3E7C906E31D}" destId="{0706F718-D545-4E18-9A35-DD27D172E26B}" srcOrd="0" destOrd="0" parTransId="{49926561-E91C-451A-8995-A85E4EB17A61}" sibTransId="{21E251B5-30C0-4C6C-9CFA-B455DC5FF1D0}"/>
    <dgm:cxn modelId="{AD2651DE-41FD-4821-86FA-510921656397}" type="presOf" srcId="{18028699-3874-42CC-A861-17CA0061A3C0}" destId="{68396EAB-B325-42C1-A7C5-9FFAB0F2C034}" srcOrd="0" destOrd="0" presId="urn:microsoft.com/office/officeart/2005/8/layout/vList2#64"/>
    <dgm:cxn modelId="{A47EC2E5-0BC2-4549-8C2C-B5B63753FA7D}" srcId="{A658CE60-D055-45B1-A935-A3E7C906E31D}" destId="{18028699-3874-42CC-A861-17CA0061A3C0}" srcOrd="2" destOrd="0" parTransId="{A4A54D7B-EC4D-486D-88F0-145475ED27C1}" sibTransId="{D7EEECEF-C940-4B1E-A2DA-5818028EB6FE}"/>
    <dgm:cxn modelId="{732C0B4A-D185-4FBB-8120-6797D9C4661A}" type="presParOf" srcId="{6AD22244-8B48-4902-A53B-42EDD45C96D8}" destId="{958C41C9-758E-4604-9960-58666B0EFE0C}" srcOrd="0" destOrd="0" presId="urn:microsoft.com/office/officeart/2005/8/layout/vList2#64"/>
    <dgm:cxn modelId="{5A110391-76E8-4423-B89F-38BD1546CECC}" type="presParOf" srcId="{6AD22244-8B48-4902-A53B-42EDD45C96D8}" destId="{B9E9971E-E8C1-4564-986C-5FCFBCCCC97F}" srcOrd="1" destOrd="0" presId="urn:microsoft.com/office/officeart/2005/8/layout/vList2#64"/>
    <dgm:cxn modelId="{4A4B11AB-9448-4600-A29F-71D49818E642}" type="presParOf" srcId="{6AD22244-8B48-4902-A53B-42EDD45C96D8}" destId="{9690EC6F-B3FC-4905-A8E4-8EB29DFD4247}" srcOrd="2" destOrd="0" presId="urn:microsoft.com/office/officeart/2005/8/layout/vList2#64"/>
    <dgm:cxn modelId="{6DE7941D-76A0-4CB9-9171-57092F2EA75D}" type="presParOf" srcId="{6AD22244-8B48-4902-A53B-42EDD45C96D8}" destId="{BFE543F5-F7FF-4450-8F9A-5F3857905FB5}" srcOrd="3" destOrd="0" presId="urn:microsoft.com/office/officeart/2005/8/layout/vList2#64"/>
    <dgm:cxn modelId="{A228EDD9-7521-4AE4-BAB8-59D4B54D5D41}" type="presParOf" srcId="{6AD22244-8B48-4902-A53B-42EDD45C96D8}" destId="{68396EAB-B325-42C1-A7C5-9FFAB0F2C034}" srcOrd="4" destOrd="0" presId="urn:microsoft.com/office/officeart/2005/8/layout/vList2#6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5" loCatId="list" qsTypeId="urn:microsoft.com/office/officeart/2005/8/quickstyle/simple1#100" qsCatId="simple" csTypeId="urn:microsoft.com/office/officeart/2005/8/colors/colorful5#45"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a:latin typeface="微软雅黑" charset="0"/>
              <a:ea typeface="微软雅黑" charset="0"/>
              <a:cs typeface="微软雅黑" charset="0"/>
            </a:rPr>
            <a:t>一是尊重同事的劳动成果。</a:t>
          </a:r>
        </a:p>
      </dgm:t>
    </dgm:pt>
    <dgm:pt modelId="{49926561-E91C-451A-8995-A85E4EB17A61}" type="parTrans" cxnId="{256E27A9-62C9-45A2-8560-E469352B9160}">
      <dgm:prSet/>
      <dgm:spPr/>
      <dgm:t>
        <a:bodyPr/>
        <a:lstStyle/>
        <a:p>
          <a:endParaRPr lang="zh-CN" altLang="en-US"/>
        </a:p>
      </dgm:t>
    </dgm:pt>
    <dgm:pt modelId="{21E251B5-30C0-4C6C-9CFA-B455DC5FF1D0}" type="sibTrans" cxnId="{256E27A9-62C9-45A2-8560-E469352B9160}">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a:t>二是尊重同事的不同观点。</a:t>
          </a:r>
        </a:p>
      </dgm:t>
    </dgm:pt>
    <dgm:pt modelId="{D194CF5D-57BF-42A2-A1E8-6FF718B4604F}" type="parTrans" cxnId="{70B6C796-E3E2-473E-B651-1F98103F5517}">
      <dgm:prSet/>
      <dgm:spPr/>
      <dgm:t>
        <a:bodyPr/>
        <a:lstStyle/>
        <a:p>
          <a:endParaRPr lang="zh-CN" altLang="en-US"/>
        </a:p>
      </dgm:t>
    </dgm:pt>
    <dgm:pt modelId="{1AB1C0BC-D8F1-4DB5-AF28-3A16D3C77402}" type="sibTrans" cxnId="{70B6C796-E3E2-473E-B651-1F98103F5517}">
      <dgm:prSet/>
      <dgm:spPr/>
      <dgm:t>
        <a:bodyPr/>
        <a:lstStyle/>
        <a:p>
          <a:endParaRPr lang="zh-CN" altLang="en-US"/>
        </a:p>
      </dgm:t>
    </dgm:pt>
    <dgm:pt modelId="{18028699-3874-42CC-A861-17CA0061A3C0}">
      <dgm:prSet phldrT="[文本]" phldr="0" custT="1"/>
      <dgm:spPr/>
      <dgm:t>
        <a:bodyPr vert="horz" wrap="square"/>
        <a:lstStyle/>
        <a:p>
          <a:pPr>
            <a:lnSpc>
              <a:spcPct val="100000"/>
            </a:lnSpc>
            <a:spcBef>
              <a:spcPct val="0"/>
            </a:spcBef>
            <a:spcAft>
              <a:spcPct val="35000"/>
            </a:spcAft>
          </a:pPr>
          <a:r>
            <a:rPr lang="zh-CN" altLang="en-US" sz="2000" b="1"/>
            <a:t>三是尊重不同学科的教师。</a:t>
          </a:r>
        </a:p>
      </dgm:t>
    </dgm:pt>
    <dgm:pt modelId="{A4A54D7B-EC4D-486D-88F0-145475ED27C1}" type="parTrans" cxnId="{3EA17AA0-823B-4307-8C40-E79FC92F8D72}">
      <dgm:prSet/>
      <dgm:spPr/>
      <dgm:t>
        <a:bodyPr/>
        <a:lstStyle/>
        <a:p>
          <a:endParaRPr lang="zh-CN" altLang="en-US"/>
        </a:p>
      </dgm:t>
    </dgm:pt>
    <dgm:pt modelId="{D7EEECEF-C940-4B1E-A2DA-5818028EB6FE}" type="sibTrans" cxnId="{3EA17AA0-823B-4307-8C40-E79FC92F8D72}">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9215ED0E-91AB-4970-A8C6-4A1A4B4C01AA}" type="presOf" srcId="{18028699-3874-42CC-A861-17CA0061A3C0}" destId="{68396EAB-B325-42C1-A7C5-9FFAB0F2C034}" srcOrd="0" destOrd="0" presId="urn:microsoft.com/office/officeart/2005/8/layout/vList2#65"/>
    <dgm:cxn modelId="{7227EB3E-39D3-4F53-AB9F-16AE022E3244}" type="presOf" srcId="{50E92F11-B1CC-4E47-A724-ED7E14491BB6}" destId="{9690EC6F-B3FC-4905-A8E4-8EB29DFD4247}" srcOrd="0" destOrd="0" presId="urn:microsoft.com/office/officeart/2005/8/layout/vList2#65"/>
    <dgm:cxn modelId="{85F09069-787A-44B6-8E2F-3C6B5C88E979}" type="presOf" srcId="{0706F718-D545-4E18-9A35-DD27D172E26B}" destId="{958C41C9-758E-4604-9960-58666B0EFE0C}" srcOrd="0" destOrd="0" presId="urn:microsoft.com/office/officeart/2005/8/layout/vList2#65"/>
    <dgm:cxn modelId="{1391DA58-0481-4C02-B3C4-1D06583F149E}" type="presOf" srcId="{A658CE60-D055-45B1-A935-A3E7C906E31D}" destId="{6AD22244-8B48-4902-A53B-42EDD45C96D8}" srcOrd="0" destOrd="0" presId="urn:microsoft.com/office/officeart/2005/8/layout/vList2#65"/>
    <dgm:cxn modelId="{70B6C796-E3E2-473E-B651-1F98103F5517}" srcId="{A658CE60-D055-45B1-A935-A3E7C906E31D}" destId="{50E92F11-B1CC-4E47-A724-ED7E14491BB6}" srcOrd="1" destOrd="0" parTransId="{D194CF5D-57BF-42A2-A1E8-6FF718B4604F}" sibTransId="{1AB1C0BC-D8F1-4DB5-AF28-3A16D3C77402}"/>
    <dgm:cxn modelId="{3EA17AA0-823B-4307-8C40-E79FC92F8D72}" srcId="{A658CE60-D055-45B1-A935-A3E7C906E31D}" destId="{18028699-3874-42CC-A861-17CA0061A3C0}" srcOrd="2" destOrd="0" parTransId="{A4A54D7B-EC4D-486D-88F0-145475ED27C1}" sibTransId="{D7EEECEF-C940-4B1E-A2DA-5818028EB6FE}"/>
    <dgm:cxn modelId="{256E27A9-62C9-45A2-8560-E469352B9160}" srcId="{A658CE60-D055-45B1-A935-A3E7C906E31D}" destId="{0706F718-D545-4E18-9A35-DD27D172E26B}" srcOrd="0" destOrd="0" parTransId="{49926561-E91C-451A-8995-A85E4EB17A61}" sibTransId="{21E251B5-30C0-4C6C-9CFA-B455DC5FF1D0}"/>
    <dgm:cxn modelId="{C00A9C25-B2EE-4AC7-9107-4560250F9F26}" type="presParOf" srcId="{6AD22244-8B48-4902-A53B-42EDD45C96D8}" destId="{958C41C9-758E-4604-9960-58666B0EFE0C}" srcOrd="0" destOrd="0" presId="urn:microsoft.com/office/officeart/2005/8/layout/vList2#65"/>
    <dgm:cxn modelId="{BF4CE704-8D3D-4B0A-89C4-E509C0AC1700}" type="presParOf" srcId="{6AD22244-8B48-4902-A53B-42EDD45C96D8}" destId="{B9E9971E-E8C1-4564-986C-5FCFBCCCC97F}" srcOrd="1" destOrd="0" presId="urn:microsoft.com/office/officeart/2005/8/layout/vList2#65"/>
    <dgm:cxn modelId="{44E8A610-5938-442C-A098-9AACC65FE092}" type="presParOf" srcId="{6AD22244-8B48-4902-A53B-42EDD45C96D8}" destId="{9690EC6F-B3FC-4905-A8E4-8EB29DFD4247}" srcOrd="2" destOrd="0" presId="urn:microsoft.com/office/officeart/2005/8/layout/vList2#65"/>
    <dgm:cxn modelId="{24844AFE-3DB2-4ED0-92D2-82CA0203459A}" type="presParOf" srcId="{6AD22244-8B48-4902-A53B-42EDD45C96D8}" destId="{BFE543F5-F7FF-4450-8F9A-5F3857905FB5}" srcOrd="3" destOrd="0" presId="urn:microsoft.com/office/officeart/2005/8/layout/vList2#65"/>
    <dgm:cxn modelId="{76D7BC7B-F4DC-4BE7-B109-A0CF5C5AB5A0}" type="presParOf" srcId="{6AD22244-8B48-4902-A53B-42EDD45C96D8}" destId="{68396EAB-B325-42C1-A7C5-9FFAB0F2C034}" srcOrd="4" destOrd="0" presId="urn:microsoft.com/office/officeart/2005/8/layout/vList2#6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25C93-0F27-4EB3-9B0F-F159053854B9}">
      <dsp:nvSpPr>
        <dsp:cNvPr id="0" name=""/>
        <dsp:cNvSpPr/>
      </dsp:nvSpPr>
      <dsp:spPr>
        <a:xfrm>
          <a:off x="0" y="305148"/>
          <a:ext cx="10665567" cy="14458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54076" rIns="827767" bIns="142240" numCol="1" spcCol="1270" anchor="t" anchorCtr="0">
          <a:noAutofit/>
        </a:bodyPr>
        <a:lstStyle/>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（1）</a:t>
          </a:r>
          <a:r>
            <a:rPr lang="zh-CN" altLang="en-US" sz="2000" kern="1200">
              <a:latin typeface="微软雅黑" charset="0"/>
              <a:ea typeface="微软雅黑" charset="0"/>
              <a:cs typeface="微软雅黑" charset="0"/>
            </a:rPr>
            <a:t>了解师生关系、家校关系和同事关系中的道德问题。</a:t>
          </a:r>
        </a:p>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（2）</a:t>
          </a:r>
          <a:r>
            <a:rPr lang="zh-CN" altLang="en-US" sz="2000" kern="1200">
              <a:latin typeface="微软雅黑" charset="0"/>
              <a:ea typeface="微软雅黑" charset="0"/>
              <a:cs typeface="微软雅黑" charset="0"/>
            </a:rPr>
            <a:t>知道师生关系、家校关系和同事关系中有关的问题调适。</a:t>
          </a:r>
        </a:p>
      </dsp:txBody>
      <dsp:txXfrm>
        <a:off x="0" y="305148"/>
        <a:ext cx="10665567" cy="1445850"/>
      </dsp:txXfrm>
    </dsp:sp>
    <dsp:sp modelId="{925B57BB-DDBA-46F7-8554-54A0769CD8DA}">
      <dsp:nvSpPr>
        <dsp:cNvPr id="0" name=""/>
        <dsp:cNvSpPr/>
      </dsp:nvSpPr>
      <dsp:spPr>
        <a:xfrm>
          <a:off x="533278" y="54228"/>
          <a:ext cx="7465896" cy="50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知识目标</a:t>
          </a:r>
        </a:p>
      </dsp:txBody>
      <dsp:txXfrm>
        <a:off x="557776" y="78726"/>
        <a:ext cx="7416900" cy="452844"/>
      </dsp:txXfrm>
    </dsp:sp>
    <dsp:sp modelId="{6A208469-C04B-4AEB-98DD-F806CDCEF7C1}">
      <dsp:nvSpPr>
        <dsp:cNvPr id="0" name=""/>
        <dsp:cNvSpPr/>
      </dsp:nvSpPr>
      <dsp:spPr>
        <a:xfrm>
          <a:off x="0" y="2079868"/>
          <a:ext cx="10665567" cy="144585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54076" rIns="827767" bIns="142240" numCol="1" spcCol="1270" anchor="t" anchorCtr="0">
          <a:noAutofit/>
        </a:bodyPr>
        <a:lstStyle/>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（1）</a:t>
          </a:r>
          <a:r>
            <a:rPr lang="zh-CN" altLang="en-US" sz="2000" kern="1200">
              <a:latin typeface="微软雅黑" charset="0"/>
              <a:ea typeface="微软雅黑" charset="0"/>
              <a:cs typeface="微软雅黑" charset="0"/>
            </a:rPr>
            <a:t>能够积极调适师生关系、家校关系和同事关系中的道德问题。</a:t>
          </a:r>
        </a:p>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（2）</a:t>
          </a:r>
          <a:r>
            <a:rPr lang="zh-CN" altLang="en-US" sz="2000" kern="1200">
              <a:latin typeface="微软雅黑" charset="0"/>
              <a:ea typeface="微软雅黑" charset="0"/>
              <a:cs typeface="微软雅黑" charset="0"/>
            </a:rPr>
            <a:t>能够与学生、家长和同事建立良好的关系。</a:t>
          </a:r>
        </a:p>
      </dsp:txBody>
      <dsp:txXfrm>
        <a:off x="0" y="2079868"/>
        <a:ext cx="10665567" cy="1445850"/>
      </dsp:txXfrm>
    </dsp:sp>
    <dsp:sp modelId="{0A9955B3-5D54-48D7-B28F-E326E008BC42}">
      <dsp:nvSpPr>
        <dsp:cNvPr id="0" name=""/>
        <dsp:cNvSpPr/>
      </dsp:nvSpPr>
      <dsp:spPr>
        <a:xfrm>
          <a:off x="573034" y="1783661"/>
          <a:ext cx="7465896" cy="5018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能力目标</a:t>
          </a:r>
        </a:p>
      </dsp:txBody>
      <dsp:txXfrm>
        <a:off x="597532" y="1808159"/>
        <a:ext cx="7416900" cy="452844"/>
      </dsp:txXfrm>
    </dsp:sp>
    <dsp:sp modelId="{473D8C8D-89BA-4FD8-ADBE-57794E01063A}">
      <dsp:nvSpPr>
        <dsp:cNvPr id="0" name=""/>
        <dsp:cNvSpPr/>
      </dsp:nvSpPr>
      <dsp:spPr>
        <a:xfrm>
          <a:off x="0" y="3882288"/>
          <a:ext cx="10665567" cy="144585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54076" rIns="827767" bIns="142240" numCol="1" spcCol="1270" anchor="t" anchorCtr="0">
          <a:noAutofit/>
        </a:bodyPr>
        <a:lstStyle/>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（1）</a:t>
          </a:r>
          <a:r>
            <a:rPr lang="zh-CN" altLang="en-US" sz="2000" kern="1200">
              <a:latin typeface="微软雅黑" charset="0"/>
              <a:ea typeface="微软雅黑" charset="0"/>
              <a:cs typeface="微软雅黑" charset="0"/>
            </a:rPr>
            <a:t>形成相互尊重、团结协作的人际交往意识。</a:t>
          </a:r>
        </a:p>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（2）</a:t>
          </a:r>
          <a:r>
            <a:rPr lang="zh-CN" altLang="en-US" sz="2000" kern="1200">
              <a:latin typeface="微软雅黑" charset="0"/>
              <a:ea typeface="微软雅黑" charset="0"/>
              <a:cs typeface="微软雅黑" charset="0"/>
            </a:rPr>
            <a:t>努力学习处理矛盾与冲突的技巧，营造良好的人际氛围。</a:t>
          </a:r>
        </a:p>
      </dsp:txBody>
      <dsp:txXfrm>
        <a:off x="0" y="3882288"/>
        <a:ext cx="10665567" cy="1445850"/>
      </dsp:txXfrm>
    </dsp:sp>
    <dsp:sp modelId="{0A7A0A3E-ED59-4A29-A6CF-1B35C6F4777B}">
      <dsp:nvSpPr>
        <dsp:cNvPr id="0" name=""/>
        <dsp:cNvSpPr/>
      </dsp:nvSpPr>
      <dsp:spPr>
        <a:xfrm>
          <a:off x="533278" y="3631368"/>
          <a:ext cx="7465896" cy="50184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latin typeface="+mn-ea"/>
              <a:ea typeface="+mn-ea"/>
            </a:rPr>
            <a:t>素养目标</a:t>
          </a:r>
        </a:p>
      </dsp:txBody>
      <dsp:txXfrm>
        <a:off x="557776" y="3655866"/>
        <a:ext cx="7416900" cy="4528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bwMode="white">
        <a:xfrm>
          <a:off x="0" y="24445"/>
          <a:ext cx="6718935" cy="804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latin typeface="微软雅黑" charset="0"/>
              <a:ea typeface="微软雅黑" charset="0"/>
              <a:cs typeface="微软雅黑" charset="0"/>
            </a:rPr>
            <a:t>首先，教师要树立正确的学生观，尊重学生的学习特点。</a:t>
          </a:r>
        </a:p>
      </dsp:txBody>
      <dsp:txXfrm>
        <a:off x="39295" y="63740"/>
        <a:ext cx="6640345" cy="726370"/>
      </dsp:txXfrm>
    </dsp:sp>
    <dsp:sp modelId="{9690EC6F-B3FC-4905-A8E4-8EB29DFD4247}">
      <dsp:nvSpPr>
        <dsp:cNvPr id="0" name=""/>
        <dsp:cNvSpPr/>
      </dsp:nvSpPr>
      <dsp:spPr bwMode="white">
        <a:xfrm>
          <a:off x="0" y="953245"/>
          <a:ext cx="6718935" cy="80496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其次，教师要尊重学生是具有独立意识的平等主体。</a:t>
          </a:r>
        </a:p>
      </dsp:txBody>
      <dsp:txXfrm>
        <a:off x="39295" y="992540"/>
        <a:ext cx="6640345" cy="726370"/>
      </dsp:txXfrm>
    </dsp:sp>
    <dsp:sp modelId="{68396EAB-B325-42C1-A7C5-9FFAB0F2C034}">
      <dsp:nvSpPr>
        <dsp:cNvPr id="0" name=""/>
        <dsp:cNvSpPr/>
      </dsp:nvSpPr>
      <dsp:spPr bwMode="white">
        <a:xfrm>
          <a:off x="0" y="1882045"/>
          <a:ext cx="6718935" cy="80496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最后，教师要尊重学生作为权利主体的地位。</a:t>
          </a:r>
        </a:p>
      </dsp:txBody>
      <dsp:txXfrm>
        <a:off x="39295" y="1921340"/>
        <a:ext cx="6640345" cy="7263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bwMode="white">
        <a:xfrm>
          <a:off x="0" y="24445"/>
          <a:ext cx="5059045" cy="804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latin typeface="微软雅黑" charset="0"/>
              <a:ea typeface="微软雅黑" charset="0"/>
              <a:cs typeface="微软雅黑" charset="0"/>
            </a:rPr>
            <a:t>首先，教师要信任学生。</a:t>
          </a:r>
        </a:p>
      </dsp:txBody>
      <dsp:txXfrm>
        <a:off x="39295" y="63740"/>
        <a:ext cx="4980455" cy="726370"/>
      </dsp:txXfrm>
    </dsp:sp>
    <dsp:sp modelId="{9690EC6F-B3FC-4905-A8E4-8EB29DFD4247}">
      <dsp:nvSpPr>
        <dsp:cNvPr id="0" name=""/>
        <dsp:cNvSpPr/>
      </dsp:nvSpPr>
      <dsp:spPr bwMode="white">
        <a:xfrm>
          <a:off x="0" y="953245"/>
          <a:ext cx="5059045" cy="80496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其次，教师要宽容学生。</a:t>
          </a:r>
        </a:p>
      </dsp:txBody>
      <dsp:txXfrm>
        <a:off x="39295" y="992540"/>
        <a:ext cx="4980455" cy="726370"/>
      </dsp:txXfrm>
    </dsp:sp>
    <dsp:sp modelId="{68396EAB-B325-42C1-A7C5-9FFAB0F2C034}">
      <dsp:nvSpPr>
        <dsp:cNvPr id="0" name=""/>
        <dsp:cNvSpPr/>
      </dsp:nvSpPr>
      <dsp:spPr bwMode="white">
        <a:xfrm>
          <a:off x="0" y="1882045"/>
          <a:ext cx="5059045" cy="80496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最后，教师要关爱学生。</a:t>
          </a:r>
        </a:p>
      </dsp:txBody>
      <dsp:txXfrm>
        <a:off x="39295" y="1921340"/>
        <a:ext cx="4980455" cy="7263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bwMode="white">
        <a:xfrm>
          <a:off x="0" y="8464"/>
          <a:ext cx="6949440" cy="7675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latin typeface="微软雅黑" charset="0"/>
              <a:ea typeface="微软雅黑" charset="0"/>
              <a:cs typeface="微软雅黑" charset="0"/>
            </a:rPr>
            <a:t>一方面，教师具有管理学生的权利。</a:t>
          </a:r>
        </a:p>
      </dsp:txBody>
      <dsp:txXfrm>
        <a:off x="37467" y="45931"/>
        <a:ext cx="6874506" cy="692586"/>
      </dsp:txXfrm>
    </dsp:sp>
    <dsp:sp modelId="{9690EC6F-B3FC-4905-A8E4-8EB29DFD4247}">
      <dsp:nvSpPr>
        <dsp:cNvPr id="0" name=""/>
        <dsp:cNvSpPr/>
      </dsp:nvSpPr>
      <dsp:spPr bwMode="white">
        <a:xfrm>
          <a:off x="0" y="894065"/>
          <a:ext cx="6949440" cy="76752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另一方面，教师要在法律框架下合理使用惩戒权。</a:t>
          </a:r>
        </a:p>
      </dsp:txBody>
      <dsp:txXfrm>
        <a:off x="37467" y="931532"/>
        <a:ext cx="6874506" cy="6925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bwMode="white">
        <a:xfrm>
          <a:off x="0" y="24445"/>
          <a:ext cx="5737860" cy="804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latin typeface="微软雅黑" charset="0"/>
              <a:ea typeface="微软雅黑" charset="0"/>
              <a:cs typeface="微软雅黑" charset="0"/>
            </a:rPr>
            <a:t>首先，教师要理解并尊重家长对孩子的爱。</a:t>
          </a:r>
        </a:p>
      </dsp:txBody>
      <dsp:txXfrm>
        <a:off x="39295" y="63740"/>
        <a:ext cx="5659270" cy="726370"/>
      </dsp:txXfrm>
    </dsp:sp>
    <dsp:sp modelId="{9690EC6F-B3FC-4905-A8E4-8EB29DFD4247}">
      <dsp:nvSpPr>
        <dsp:cNvPr id="0" name=""/>
        <dsp:cNvSpPr/>
      </dsp:nvSpPr>
      <dsp:spPr bwMode="white">
        <a:xfrm>
          <a:off x="0" y="953245"/>
          <a:ext cx="5737860" cy="80496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其次，教师要信任并尊重家长对孩子的教育。</a:t>
          </a:r>
        </a:p>
      </dsp:txBody>
      <dsp:txXfrm>
        <a:off x="39295" y="992540"/>
        <a:ext cx="5659270" cy="726370"/>
      </dsp:txXfrm>
    </dsp:sp>
    <dsp:sp modelId="{68396EAB-B325-42C1-A7C5-9FFAB0F2C034}">
      <dsp:nvSpPr>
        <dsp:cNvPr id="0" name=""/>
        <dsp:cNvSpPr/>
      </dsp:nvSpPr>
      <dsp:spPr bwMode="white">
        <a:xfrm>
          <a:off x="0" y="1882045"/>
          <a:ext cx="5737860" cy="80496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最后，教师要赢得家长的信任。</a:t>
          </a:r>
        </a:p>
      </dsp:txBody>
      <dsp:txXfrm>
        <a:off x="39295" y="1921340"/>
        <a:ext cx="5659270" cy="7263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bwMode="white">
        <a:xfrm>
          <a:off x="0" y="24445"/>
          <a:ext cx="5737860" cy="804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latin typeface="微软雅黑" charset="0"/>
              <a:ea typeface="微软雅黑" charset="0"/>
              <a:cs typeface="微软雅黑" charset="0"/>
            </a:rPr>
            <a:t>首先，教师要与家长有一致的目标。</a:t>
          </a:r>
        </a:p>
      </dsp:txBody>
      <dsp:txXfrm>
        <a:off x="39295" y="63740"/>
        <a:ext cx="5659270" cy="726370"/>
      </dsp:txXfrm>
    </dsp:sp>
    <dsp:sp modelId="{9690EC6F-B3FC-4905-A8E4-8EB29DFD4247}">
      <dsp:nvSpPr>
        <dsp:cNvPr id="0" name=""/>
        <dsp:cNvSpPr/>
      </dsp:nvSpPr>
      <dsp:spPr bwMode="white">
        <a:xfrm>
          <a:off x="0" y="953245"/>
          <a:ext cx="5737860" cy="80496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其次，教师要争取家长配合学校教育。</a:t>
          </a:r>
        </a:p>
      </dsp:txBody>
      <dsp:txXfrm>
        <a:off x="39295" y="992540"/>
        <a:ext cx="5659270" cy="726370"/>
      </dsp:txXfrm>
    </dsp:sp>
    <dsp:sp modelId="{68396EAB-B325-42C1-A7C5-9FFAB0F2C034}">
      <dsp:nvSpPr>
        <dsp:cNvPr id="0" name=""/>
        <dsp:cNvSpPr/>
      </dsp:nvSpPr>
      <dsp:spPr bwMode="white">
        <a:xfrm>
          <a:off x="0" y="1882045"/>
          <a:ext cx="5737860" cy="80496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最后，教师要指导家长做好家庭教育工作。</a:t>
          </a:r>
        </a:p>
      </dsp:txBody>
      <dsp:txXfrm>
        <a:off x="39295" y="1921340"/>
        <a:ext cx="5659270" cy="7263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bwMode="white">
        <a:xfrm>
          <a:off x="0" y="24445"/>
          <a:ext cx="5737860" cy="804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latin typeface="微软雅黑" charset="0"/>
              <a:ea typeface="微软雅黑" charset="0"/>
              <a:cs typeface="微软雅黑" charset="0"/>
            </a:rPr>
            <a:t>一是尊重同事的劳动成果。</a:t>
          </a:r>
        </a:p>
      </dsp:txBody>
      <dsp:txXfrm>
        <a:off x="39295" y="63740"/>
        <a:ext cx="5659270" cy="726370"/>
      </dsp:txXfrm>
    </dsp:sp>
    <dsp:sp modelId="{9690EC6F-B3FC-4905-A8E4-8EB29DFD4247}">
      <dsp:nvSpPr>
        <dsp:cNvPr id="0" name=""/>
        <dsp:cNvSpPr/>
      </dsp:nvSpPr>
      <dsp:spPr bwMode="white">
        <a:xfrm>
          <a:off x="0" y="953245"/>
          <a:ext cx="5737860" cy="80496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二是尊重同事的不同观点。</a:t>
          </a:r>
        </a:p>
      </dsp:txBody>
      <dsp:txXfrm>
        <a:off x="39295" y="992540"/>
        <a:ext cx="5659270" cy="726370"/>
      </dsp:txXfrm>
    </dsp:sp>
    <dsp:sp modelId="{68396EAB-B325-42C1-A7C5-9FFAB0F2C034}">
      <dsp:nvSpPr>
        <dsp:cNvPr id="0" name=""/>
        <dsp:cNvSpPr/>
      </dsp:nvSpPr>
      <dsp:spPr bwMode="white">
        <a:xfrm>
          <a:off x="0" y="1882045"/>
          <a:ext cx="5737860" cy="80496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三是尊重不同学科的教师。</a:t>
          </a:r>
        </a:p>
      </dsp:txBody>
      <dsp:txXfrm>
        <a:off x="39295" y="1921340"/>
        <a:ext cx="5659270" cy="726370"/>
      </dsp:txXfrm>
    </dsp:sp>
  </dsp:spTree>
</dsp:drawing>
</file>

<file path=ppt/diagrams/layout1.xml><?xml version="1.0" encoding="utf-8"?>
<dgm:layoutDef xmlns:dgm="http://schemas.openxmlformats.org/drawingml/2006/diagram" xmlns:a="http://schemas.openxmlformats.org/drawingml/2006/main" uniqueId="urn:microsoft.com/office/officeart/2005/8/layout/list1#9">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60">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6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6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63">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64">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65">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9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9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9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97">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98">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99">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00">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2025/3/20</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2025/3/20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90204" pitchFamily="34" charset="0"/>
              <a:buChar char="•"/>
              <a:defRPr/>
            </a:lvl1pPr>
            <a:lvl2pPr marL="742950" indent="-285750">
              <a:buFont typeface="Arial" panose="020B0604020202090204" pitchFamily="34" charset="0"/>
              <a:buChar char="•"/>
              <a:defRPr/>
            </a:lvl2pPr>
            <a:lvl3pPr marL="1200150" indent="-285750">
              <a:buFont typeface="Arial" panose="020B0604020202090204" pitchFamily="34" charset="0"/>
              <a:buChar char="•"/>
              <a:defRPr/>
            </a:lvl3pPr>
            <a:lvl4pPr marL="1657350" indent="-285750">
              <a:buFont typeface="Arial" panose="020B0604020202090204" pitchFamily="34" charset="0"/>
              <a:buChar char="•"/>
              <a:defRPr/>
            </a:lvl4pPr>
            <a:lvl5pPr marL="2114550" indent="-285750">
              <a:buFont typeface="Arial" panose="020B0604020202090204" pitchFamily="34" charset="0"/>
              <a:buChar cha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E2982A54-1ED4-49C6-8154-FC2019FF8FB3}"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2A27A813-B2FD-42E1-9222-83B574E99074}" type="datetime1">
              <a:rPr lang="zh-CN" altLang="en-US" smtClean="0"/>
              <a:t>2025/3/20</a:t>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t>‹#›</a:t>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p>
        </p:txBody>
      </p:sp>
      <p:sp>
        <p:nvSpPr>
          <p:cNvPr id="2" name="Date Placeholder 1"/>
          <p:cNvSpPr>
            <a:spLocks noGrp="1"/>
          </p:cNvSpPr>
          <p:nvPr>
            <p:ph type="dt" sz="half" idx="10"/>
          </p:nvPr>
        </p:nvSpPr>
        <p:spPr/>
        <p:txBody>
          <a:bodyPr/>
          <a:lstStyle/>
          <a:p>
            <a:fld id="{0D3978B1-822A-48DD-9412-1B7D6807ED91}"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t>2025/3/20</a:t>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9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9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9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jpeg"/><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8.xml"/><Relationship Id="rId7" Type="http://schemas.openxmlformats.org/officeDocument/2006/relationships/tags" Target="../tags/tag1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jpeg"/><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slideLayout" Target="../slideLayouts/slideLayout5.xml"/><Relationship Id="rId4" Type="http://schemas.openxmlformats.org/officeDocument/2006/relationships/tags" Target="../tags/tag17.xml"/></Relationships>
</file>

<file path=ppt/slides/_rels/slide25.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image" Target="../media/image6.png"/><Relationship Id="rId3" Type="http://schemas.openxmlformats.org/officeDocument/2006/relationships/tags" Target="../tags/tag20.xml"/><Relationship Id="rId7" Type="http://schemas.openxmlformats.org/officeDocument/2006/relationships/slideLayout" Target="../slideLayouts/slideLayout5.xml"/><Relationship Id="rId12" Type="http://schemas.microsoft.com/office/2007/relationships/diagramDrawing" Target="../diagrams/drawing5.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diagramColors" Target="../diagrams/colors5.xml"/><Relationship Id="rId5" Type="http://schemas.openxmlformats.org/officeDocument/2006/relationships/tags" Target="../tags/tag22.xml"/><Relationship Id="rId15" Type="http://schemas.openxmlformats.org/officeDocument/2006/relationships/image" Target="../media/image8.jpeg"/><Relationship Id="rId10" Type="http://schemas.openxmlformats.org/officeDocument/2006/relationships/diagramQuickStyle" Target="../diagrams/quickStyle5.xml"/><Relationship Id="rId4" Type="http://schemas.openxmlformats.org/officeDocument/2006/relationships/tags" Target="../tags/tag21.xml"/><Relationship Id="rId9" Type="http://schemas.openxmlformats.org/officeDocument/2006/relationships/diagramLayout" Target="../diagrams/layout5.xml"/><Relationship Id="rId14" Type="http://schemas.openxmlformats.org/officeDocument/2006/relationships/image" Target="../media/image7.svg"/></Relationships>
</file>

<file path=ppt/slides/_rels/slide2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diagramLayout" Target="../diagrams/layout6.xml"/><Relationship Id="rId7" Type="http://schemas.openxmlformats.org/officeDocument/2006/relationships/image" Target="../media/image9.png"/><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2.jpeg"/><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2.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slideLayout" Target="../slideLayouts/slideLayout5.xml"/><Relationship Id="rId4"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tags" Target="../tags/tag3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311899" cy="2657764"/>
          </a:xfrm>
        </p:spPr>
        <p:txBody>
          <a:bodyPr wrap="square">
            <a:normAutofit/>
          </a:bodyPr>
          <a:lstStyle/>
          <a:p>
            <a:r>
              <a:rPr lang="zh-CN" altLang="en-US" sz="5400" dirty="0"/>
              <a:t>第十一章</a:t>
            </a:r>
            <a:br>
              <a:rPr lang="en-US" sz="7200" dirty="0"/>
            </a:br>
            <a:r>
              <a:rPr lang="zh-CN" altLang="en-US" sz="6000"/>
              <a:t>教师职业道德实践</a:t>
            </a:r>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一、师生关系中的道德问题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（一）课堂教与学的冲突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课堂教学是</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教师与学生以教学内容为中介进行着以促进学生发展为目的的特殊交往</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，师生在课堂教学中的冲突主要表现为教师的教与学生的学的矛盾冲突。</a:t>
            </a:r>
          </a:p>
          <a:p>
            <a:pPr indent="0" algn="just" defTabSz="266700" eaLnBrk="0" fontAlgn="base">
              <a:lnSpc>
                <a:spcPct val="150000"/>
              </a:lnSpc>
              <a:spcBef>
                <a:spcPct val="0"/>
              </a:spcBef>
              <a:spcAft>
                <a:spcPct val="0"/>
              </a:spcAft>
              <a:buNone/>
            </a:pPr>
            <a:r>
              <a:rPr lang="zh-CN" altLang="en-US" sz="2000">
                <a:solidFill>
                  <a:srgbClr val="231F20"/>
                </a:solidFill>
                <a:latin typeface="微软雅黑" charset="0"/>
                <a:ea typeface="微软雅黑" charset="0"/>
                <a:cs typeface="微软雅黑" charset="0"/>
              </a:rPr>
              <a:t>教师作为课程的计划者和执行者，在课堂中希望能实现教学目标，让每个学生都能掌握课堂所学的知识；但是当学生原有的知识经验与教师所教的新知识产生矛盾并导致学生在短时间内很难接受新知识的时候，有的学生会产生厌学的情绪，这时如果教师处理不当，就会引发师生冲突。</a:t>
            </a: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一、师生关系中的道德问题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a:t>
            </a:r>
            <a:r>
              <a:rPr lang="en-US" altLang="zh-CN" sz="2800" b="1" dirty="0">
                <a:solidFill>
                  <a:schemeClr val="accent5"/>
                </a:solidFill>
                <a:latin typeface="微软雅黑" charset="0"/>
                <a:ea typeface="微软雅黑" charset="0"/>
                <a:cs typeface="微软雅黑" charset="0"/>
                <a:sym typeface="+mn-ea"/>
              </a:rPr>
              <a:t>“</a:t>
            </a:r>
            <a:r>
              <a:rPr lang="zh-CN" altLang="en-US" sz="2800" b="1" dirty="0">
                <a:solidFill>
                  <a:schemeClr val="accent5"/>
                </a:solidFill>
                <a:latin typeface="微软雅黑" charset="0"/>
                <a:ea typeface="微软雅黑" charset="0"/>
                <a:cs typeface="微软雅黑" charset="0"/>
                <a:sym typeface="+mn-ea"/>
              </a:rPr>
              <a:t>主导</a:t>
            </a:r>
            <a:r>
              <a:rPr lang="en-US" altLang="zh-CN" sz="2800" b="1" dirty="0">
                <a:solidFill>
                  <a:schemeClr val="accent5"/>
                </a:solidFill>
                <a:latin typeface="微软雅黑" charset="0"/>
                <a:ea typeface="微软雅黑" charset="0"/>
                <a:cs typeface="微软雅黑" charset="0"/>
                <a:sym typeface="+mn-ea"/>
              </a:rPr>
              <a:t>”</a:t>
            </a:r>
            <a:r>
              <a:rPr lang="zh-CN" altLang="en-US" sz="2800" b="1" dirty="0">
                <a:solidFill>
                  <a:schemeClr val="accent5"/>
                </a:solidFill>
                <a:latin typeface="微软雅黑" charset="0"/>
                <a:ea typeface="微软雅黑" charset="0"/>
                <a:cs typeface="微软雅黑" charset="0"/>
                <a:sym typeface="+mn-ea"/>
              </a:rPr>
              <a:t>与</a:t>
            </a:r>
            <a:r>
              <a:rPr lang="en-US" altLang="zh-CN" sz="2800" b="1" dirty="0">
                <a:solidFill>
                  <a:schemeClr val="accent5"/>
                </a:solidFill>
                <a:latin typeface="微软雅黑" charset="0"/>
                <a:ea typeface="微软雅黑" charset="0"/>
                <a:cs typeface="微软雅黑" charset="0"/>
                <a:sym typeface="+mn-ea"/>
              </a:rPr>
              <a:t>“</a:t>
            </a:r>
            <a:r>
              <a:rPr lang="zh-CN" altLang="en-US" sz="2800" b="1" dirty="0">
                <a:solidFill>
                  <a:schemeClr val="accent5"/>
                </a:solidFill>
                <a:latin typeface="微软雅黑" charset="0"/>
                <a:ea typeface="微软雅黑" charset="0"/>
                <a:cs typeface="微软雅黑" charset="0"/>
                <a:sym typeface="+mn-ea"/>
              </a:rPr>
              <a:t>主体</a:t>
            </a:r>
            <a:r>
              <a:rPr lang="en-US" altLang="zh-CN" sz="2800" b="1" dirty="0">
                <a:solidFill>
                  <a:schemeClr val="accent5"/>
                </a:solidFill>
                <a:latin typeface="微软雅黑" charset="0"/>
                <a:ea typeface="微软雅黑" charset="0"/>
                <a:cs typeface="微软雅黑" charset="0"/>
                <a:sym typeface="+mn-ea"/>
              </a:rPr>
              <a:t>”</a:t>
            </a:r>
            <a:r>
              <a:rPr lang="zh-CN" altLang="en-US" sz="2800" b="1" dirty="0">
                <a:solidFill>
                  <a:schemeClr val="accent5"/>
                </a:solidFill>
                <a:latin typeface="微软雅黑" charset="0"/>
                <a:ea typeface="微软雅黑" charset="0"/>
                <a:cs typeface="微软雅黑" charset="0"/>
                <a:sym typeface="+mn-ea"/>
              </a:rPr>
              <a:t>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我国一直都倡导</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双主体</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的师生关系，也就是教师是教的主体，学生是学的主体。</a:t>
            </a:r>
          </a:p>
          <a:p>
            <a:pPr indent="0" algn="just" defTabSz="266700" eaLnBrk="0" fontAlgn="base">
              <a:lnSpc>
                <a:spcPct val="150000"/>
              </a:lnSpc>
              <a:spcBef>
                <a:spcPct val="0"/>
              </a:spcBef>
              <a:spcAft>
                <a:spcPct val="0"/>
              </a:spcAft>
              <a:buNone/>
            </a:pPr>
            <a:r>
              <a:rPr lang="zh-CN" altLang="en-US" sz="2000">
                <a:solidFill>
                  <a:srgbClr val="231F20"/>
                </a:solidFill>
                <a:latin typeface="微软雅黑" charset="0"/>
                <a:ea typeface="微软雅黑" charset="0"/>
                <a:cs typeface="微软雅黑" charset="0"/>
              </a:rPr>
              <a:t>但是随着学生主体意识的不断增强，教师的</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权威</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受到了逐步被</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消解</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的挑战，由此引发师生关系冲突：</a:t>
            </a:r>
            <a:r>
              <a:rPr lang="zh-CN" altLang="en-US" sz="2000" b="1">
                <a:solidFill>
                  <a:srgbClr val="231F20"/>
                </a:solidFill>
                <a:latin typeface="微软雅黑" charset="0"/>
                <a:ea typeface="微软雅黑" charset="0"/>
                <a:cs typeface="微软雅黑" charset="0"/>
              </a:rPr>
              <a:t>一方面</a:t>
            </a:r>
            <a:r>
              <a:rPr lang="zh-CN" altLang="en-US" sz="2000">
                <a:solidFill>
                  <a:srgbClr val="231F20"/>
                </a:solidFill>
                <a:latin typeface="微软雅黑" charset="0"/>
                <a:ea typeface="微软雅黑" charset="0"/>
                <a:cs typeface="微软雅黑" charset="0"/>
              </a:rPr>
              <a:t>表现为课堂教学中以教师为代表的知识权威受到挑战，这主要源于学生对教师讲授知识的公开质疑，让教师感到下不来台；</a:t>
            </a:r>
            <a:r>
              <a:rPr lang="zh-CN" altLang="en-US" sz="2000" b="1">
                <a:solidFill>
                  <a:srgbClr val="231F20"/>
                </a:solidFill>
                <a:latin typeface="微软雅黑" charset="0"/>
                <a:ea typeface="微软雅黑" charset="0"/>
                <a:cs typeface="微软雅黑" charset="0"/>
              </a:rPr>
              <a:t>另一方面</a:t>
            </a:r>
            <a:r>
              <a:rPr lang="zh-CN" altLang="en-US" sz="2000">
                <a:solidFill>
                  <a:srgbClr val="231F20"/>
                </a:solidFill>
                <a:latin typeface="微软雅黑" charset="0"/>
                <a:ea typeface="微软雅黑" charset="0"/>
                <a:cs typeface="微软雅黑" charset="0"/>
              </a:rPr>
              <a:t>表现为以教师为代表的制度权威受到挑战，有的学生在课堂中以消极的方式对待教师合理的教学要求，甚至公然违反课堂纪律，使得课堂纪律差，影响教师正常上课，如上课讲话，做小动作，不专心听课等。课堂中的师生冲突不仅影响了正常的课堂教学秩序，而且严重影响课堂教学质量。</a:t>
            </a: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一、师生关系中的道德问题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（三）管理活动中的冲突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师生关系不仅体现在课堂教学之中，还体现在无处不在的管理活动之中，主要表现为教师对学生的课堂管理、纪律管理以及其他规章制度遵守执行情况的管理等。</a:t>
            </a:r>
            <a:r>
              <a:rPr lang="zh-CN" altLang="en-US" sz="2000">
                <a:solidFill>
                  <a:srgbClr val="231F20"/>
                </a:solidFill>
                <a:latin typeface="微软雅黑" charset="0"/>
                <a:ea typeface="微软雅黑" charset="0"/>
                <a:cs typeface="微软雅黑" charset="0"/>
              </a:rPr>
              <a:t>教师是管理者，学生是被管理者，二者往往会由于管理活动而引发冲突。</a:t>
            </a:r>
          </a:p>
          <a:p>
            <a:pPr indent="0" algn="just" defTabSz="266700" eaLnBrk="0" fontAlgn="base">
              <a:lnSpc>
                <a:spcPct val="150000"/>
              </a:lnSpc>
              <a:spcBef>
                <a:spcPct val="0"/>
              </a:spcBef>
              <a:spcAft>
                <a:spcPct val="0"/>
              </a:spcAft>
              <a:buNone/>
            </a:pP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当下关于教师惩戒权存在双重困境，一是教师惩戒权遭受质疑，二是教师惩戒权使用过度。双重困境都易引起师生之间的冲突，如果教师在处理违规的学生的时候，使用了惩戒权，然而学生却对教师使用惩戒权的行为心存怀疑，就会导致学生的不服从，甚至反抗行为，也就导致了冲突。如果教师使用惩戒权过度，同样会引起冲突。</a:t>
            </a:r>
            <a:r>
              <a:rPr lang="en-US" altLang="zh-CN" sz="2000">
                <a:solidFill>
                  <a:srgbClr val="231F20"/>
                </a:solidFill>
                <a:latin typeface="微软雅黑" charset="0"/>
                <a:ea typeface="微软雅黑" charset="0"/>
                <a:cs typeface="微软雅黑" charset="0"/>
              </a:rPr>
              <a:t>”</a:t>
            </a: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二、师生关系的道德调适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（一）树立正确学生观，尊重学生</a:t>
            </a:r>
          </a:p>
        </p:txBody>
      </p:sp>
      <p:sp>
        <p:nvSpPr>
          <p:cNvPr id="10" name="文本框 9"/>
          <p:cNvSpPr txBox="1"/>
          <p:nvPr/>
        </p:nvSpPr>
        <p:spPr>
          <a:xfrm>
            <a:off x="345440" y="1800860"/>
            <a:ext cx="11501755" cy="553085"/>
          </a:xfrm>
          <a:prstGeom prst="rect">
            <a:avLst/>
          </a:prstGeom>
          <a:noFill/>
        </p:spPr>
        <p:txBody>
          <a:bodyPr wrap="square">
            <a:spAutoFit/>
          </a:bodyPr>
          <a:lstStyle/>
          <a:p>
            <a:pPr indent="457200">
              <a:lnSpc>
                <a:spcPct val="150000"/>
              </a:lnSpc>
            </a:pPr>
            <a:r>
              <a:rPr lang="zh-CN" altLang="en-US" sz="2000" b="1" dirty="0">
                <a:solidFill>
                  <a:schemeClr val="tx1"/>
                </a:solidFill>
                <a:latin typeface="微软雅黑" charset="0"/>
                <a:ea typeface="微软雅黑" charset="0"/>
                <a:cs typeface="微软雅黑" charset="0"/>
              </a:rPr>
              <a:t>无论在何种情况下，尊重学生都应该是教师处理与学生冲突的第一要旨。</a:t>
            </a:r>
          </a:p>
        </p:txBody>
      </p:sp>
      <p:graphicFrame>
        <p:nvGraphicFramePr>
          <p:cNvPr id="64" name="图示 63"/>
          <p:cNvGraphicFramePr/>
          <p:nvPr/>
        </p:nvGraphicFramePr>
        <p:xfrm>
          <a:off x="1012190" y="2934335"/>
          <a:ext cx="6718935" cy="2711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https://photo-static-api.fotomore.com/creative/vcg/veer/400/new/VCG41N486278690.jpg?uid=386&amp;timestamp=1742452120&amp;sign=adacae53e51537300b6de4dd7641bf12" descr="贵重的礼物"/>
          <p:cNvPicPr>
            <a:picLocks noChangeAspect="1"/>
          </p:cNvPicPr>
          <p:nvPr/>
        </p:nvPicPr>
        <p:blipFill>
          <a:blip r:embed="rId7"/>
          <a:stretch>
            <a:fillRect/>
          </a:stretch>
        </p:blipFill>
        <p:spPr>
          <a:xfrm>
            <a:off x="8049895" y="2372995"/>
            <a:ext cx="3469005" cy="3469005"/>
          </a:xfrm>
          <a:prstGeom prst="rect">
            <a:avLst/>
          </a:prstGeom>
        </p:spPr>
      </p:pic>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新型师生关系的特点</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83360"/>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922020"/>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当代新型师生关系应当是一种真正的人与人的心灵沟通，是师生互相关爱的结果。它是师生创造性得以充分发挥的催化剂，是促进教师与学生的性情和灵魂提升的沃土。新型师生关系具有以下的四个特点。</a:t>
            </a:r>
          </a:p>
        </p:txBody>
      </p:sp>
      <p:sp>
        <p:nvSpPr>
          <p:cNvPr id="10" name="Freeform 7397"/>
          <p:cNvSpPr/>
          <p:nvPr>
            <p:custDataLst>
              <p:tags r:id="rId1"/>
            </p:custDataLst>
          </p:nvPr>
        </p:nvSpPr>
        <p:spPr bwMode="auto">
          <a:xfrm>
            <a:off x="3161889" y="2658671"/>
            <a:ext cx="37037" cy="244657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1">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16" name="矩形 15"/>
          <p:cNvSpPr/>
          <p:nvPr>
            <p:custDataLst>
              <p:tags r:id="rId2"/>
            </p:custDataLst>
          </p:nvPr>
        </p:nvSpPr>
        <p:spPr>
          <a:xfrm>
            <a:off x="735330" y="2658671"/>
            <a:ext cx="2343785" cy="2364740"/>
          </a:xfrm>
          <a:prstGeom prst="rect">
            <a:avLst/>
          </a:prstGeom>
          <a:noFill/>
        </p:spPr>
        <p:txBody>
          <a:bodyPr wrap="square" lIns="0" tIns="0" rIns="0" bIns="0" rtlCol="0">
            <a:noAutofit/>
          </a:bodyPr>
          <a:lstStyle/>
          <a:p>
            <a:pPr indent="0" algn="just" fontAlgn="auto">
              <a:lnSpc>
                <a:spcPct val="150000"/>
              </a:lnSpc>
              <a:spcBef>
                <a:spcPct val="0"/>
              </a:spcBef>
              <a:spcAft>
                <a:spcPct val="0"/>
              </a:spcAft>
            </a:pPr>
            <a:r>
              <a:rPr kumimoji="1" lang="zh-CN" altLang="en-US" b="1" dirty="0">
                <a:solidFill>
                  <a:srgbClr val="7030A0"/>
                </a:solidFill>
                <a:latin typeface="+mn-ea"/>
                <a:cs typeface="+mn-ea"/>
                <a:sym typeface="+mn-ea"/>
              </a:rPr>
              <a:t>尊师爱生的人际关系</a:t>
            </a:r>
            <a:endParaRPr kumimoji="1" lang="en-US" altLang="zh-CN" b="1" dirty="0">
              <a:solidFill>
                <a:srgbClr val="7030A0"/>
              </a:solidFill>
              <a:latin typeface="+mn-ea"/>
              <a:cs typeface="+mn-ea"/>
              <a:sym typeface="+mn-ea"/>
            </a:endParaRPr>
          </a:p>
          <a:p>
            <a:pPr indent="0" algn="just" fontAlgn="auto">
              <a:lnSpc>
                <a:spcPct val="150000"/>
              </a:lnSpc>
              <a:spcBef>
                <a:spcPct val="0"/>
              </a:spcBef>
              <a:spcAft>
                <a:spcPct val="0"/>
              </a:spcAft>
            </a:pPr>
            <a:r>
              <a:rPr kumimoji="1" lang="zh-CN" altLang="en-US" sz="1600" dirty="0">
                <a:solidFill>
                  <a:schemeClr val="tx1">
                    <a:lumMod val="85000"/>
                    <a:lumOff val="15000"/>
                  </a:schemeClr>
                </a:solidFill>
                <a:latin typeface="+mn-ea"/>
                <a:cs typeface="+mn-ea"/>
                <a:sym typeface="+mn-ea"/>
              </a:rPr>
              <a:t>现代教育中</a:t>
            </a:r>
            <a:r>
              <a:rPr kumimoji="1" lang="zh-CN" altLang="en-US" dirty="0">
                <a:solidFill>
                  <a:schemeClr val="tx1">
                    <a:lumMod val="85000"/>
                    <a:lumOff val="15000"/>
                  </a:schemeClr>
                </a:solidFill>
                <a:latin typeface="+mn-ea"/>
                <a:cs typeface="+mn-ea"/>
                <a:sym typeface="+mn-ea"/>
              </a:rPr>
              <a:t>的</a:t>
            </a:r>
            <a:r>
              <a:rPr kumimoji="1" lang="en-US" altLang="zh-CN" sz="1600" dirty="0">
                <a:solidFill>
                  <a:schemeClr val="tx1">
                    <a:lumMod val="85000"/>
                    <a:lumOff val="15000"/>
                  </a:schemeClr>
                </a:solidFill>
                <a:latin typeface="+mn-ea"/>
                <a:cs typeface="+mn-ea"/>
                <a:sym typeface="+mn-ea"/>
              </a:rPr>
              <a:t>“</a:t>
            </a:r>
            <a:r>
              <a:rPr kumimoji="1" lang="zh-CN" altLang="en-US" sz="1600" dirty="0">
                <a:solidFill>
                  <a:schemeClr val="tx1">
                    <a:lumMod val="85000"/>
                    <a:lumOff val="15000"/>
                  </a:schemeClr>
                </a:solidFill>
                <a:latin typeface="+mn-ea"/>
                <a:cs typeface="+mn-ea"/>
                <a:sym typeface="+mn-ea"/>
              </a:rPr>
              <a:t>尊</a:t>
            </a:r>
            <a:r>
              <a:rPr kumimoji="1" lang="zh-CN" altLang="en-US" dirty="0">
                <a:solidFill>
                  <a:schemeClr val="tx1">
                    <a:lumMod val="85000"/>
                    <a:lumOff val="15000"/>
                  </a:schemeClr>
                </a:solidFill>
                <a:latin typeface="+mn-ea"/>
                <a:cs typeface="+mn-ea"/>
                <a:sym typeface="+mn-ea"/>
              </a:rPr>
              <a:t>师</a:t>
            </a:r>
            <a:r>
              <a:rPr kumimoji="1" lang="en-US" altLang="zh-CN" sz="1600" dirty="0">
                <a:solidFill>
                  <a:schemeClr val="tx1">
                    <a:lumMod val="85000"/>
                    <a:lumOff val="15000"/>
                  </a:schemeClr>
                </a:solidFill>
                <a:latin typeface="+mn-ea"/>
                <a:cs typeface="+mn-ea"/>
                <a:sym typeface="+mn-ea"/>
              </a:rPr>
              <a:t>”</a:t>
            </a:r>
            <a:r>
              <a:rPr kumimoji="1" lang="zh-CN" altLang="en-US" sz="1600" dirty="0">
                <a:solidFill>
                  <a:schemeClr val="tx1">
                    <a:lumMod val="85000"/>
                    <a:lumOff val="15000"/>
                  </a:schemeClr>
                </a:solidFill>
                <a:latin typeface="+mn-ea"/>
                <a:cs typeface="+mn-ea"/>
                <a:sym typeface="+mn-ea"/>
              </a:rPr>
              <a:t>与</a:t>
            </a:r>
            <a:r>
              <a:rPr kumimoji="1" lang="en-US" altLang="zh-CN" sz="1600" dirty="0">
                <a:solidFill>
                  <a:schemeClr val="tx1">
                    <a:lumMod val="85000"/>
                    <a:lumOff val="15000"/>
                  </a:schemeClr>
                </a:solidFill>
                <a:latin typeface="+mn-ea"/>
                <a:cs typeface="+mn-ea"/>
                <a:sym typeface="+mn-ea"/>
              </a:rPr>
              <a:t>“</a:t>
            </a:r>
            <a:r>
              <a:rPr kumimoji="1" lang="zh-CN" altLang="en-US" sz="1600" dirty="0">
                <a:solidFill>
                  <a:schemeClr val="tx1">
                    <a:lumMod val="85000"/>
                    <a:lumOff val="15000"/>
                  </a:schemeClr>
                </a:solidFill>
                <a:latin typeface="+mn-ea"/>
                <a:cs typeface="+mn-ea"/>
                <a:sym typeface="+mn-ea"/>
              </a:rPr>
              <a:t>爱</a:t>
            </a:r>
            <a:r>
              <a:rPr kumimoji="1" lang="zh-CN" altLang="en-US" dirty="0">
                <a:solidFill>
                  <a:schemeClr val="tx1">
                    <a:lumMod val="85000"/>
                    <a:lumOff val="15000"/>
                  </a:schemeClr>
                </a:solidFill>
                <a:latin typeface="+mn-ea"/>
                <a:cs typeface="+mn-ea"/>
                <a:sym typeface="+mn-ea"/>
              </a:rPr>
              <a:t>生</a:t>
            </a:r>
            <a:r>
              <a:rPr kumimoji="1" lang="en-US" altLang="zh-CN" sz="1600" dirty="0">
                <a:solidFill>
                  <a:schemeClr val="tx1">
                    <a:lumMod val="85000"/>
                    <a:lumOff val="15000"/>
                  </a:schemeClr>
                </a:solidFill>
                <a:latin typeface="+mn-ea"/>
                <a:cs typeface="+mn-ea"/>
                <a:sym typeface="+mn-ea"/>
              </a:rPr>
              <a:t>”</a:t>
            </a:r>
            <a:r>
              <a:rPr kumimoji="1" lang="zh-CN" altLang="en-US" sz="1600" dirty="0">
                <a:solidFill>
                  <a:schemeClr val="tx1">
                    <a:lumMod val="85000"/>
                    <a:lumOff val="15000"/>
                  </a:schemeClr>
                </a:solidFill>
                <a:latin typeface="+mn-ea"/>
                <a:cs typeface="+mn-ea"/>
                <a:sym typeface="+mn-ea"/>
              </a:rPr>
              <a:t>相</a:t>
            </a:r>
            <a:r>
              <a:rPr kumimoji="1" lang="zh-CN" altLang="en-US" dirty="0">
                <a:solidFill>
                  <a:schemeClr val="tx1">
                    <a:lumMod val="85000"/>
                    <a:lumOff val="15000"/>
                  </a:schemeClr>
                </a:solidFill>
                <a:latin typeface="+mn-ea"/>
                <a:cs typeface="+mn-ea"/>
                <a:sym typeface="+mn-ea"/>
              </a:rPr>
              <a:t>互促</a:t>
            </a:r>
            <a:r>
              <a:rPr kumimoji="1" lang="zh-CN" altLang="en-US" sz="1600" dirty="0">
                <a:solidFill>
                  <a:schemeClr val="tx1">
                    <a:lumMod val="85000"/>
                    <a:lumOff val="15000"/>
                  </a:schemeClr>
                </a:solidFill>
                <a:latin typeface="+mn-ea"/>
                <a:cs typeface="+mn-ea"/>
                <a:sym typeface="+mn-ea"/>
              </a:rPr>
              <a:t>进，教师通过对学生的尊重和关爱换取学生发自内心的尊敬和信赖，而这种尊敬和信赖又可以激发教师更加努力地工作，为学生营造良好的心理氛围和学习条件。</a:t>
            </a:r>
          </a:p>
        </p:txBody>
      </p:sp>
      <p:sp>
        <p:nvSpPr>
          <p:cNvPr id="17" name="矩形 16"/>
          <p:cNvSpPr/>
          <p:nvPr>
            <p:custDataLst>
              <p:tags r:id="rId3"/>
            </p:custDataLst>
          </p:nvPr>
        </p:nvSpPr>
        <p:spPr>
          <a:xfrm>
            <a:off x="3355975" y="2658671"/>
            <a:ext cx="2520950" cy="2953385"/>
          </a:xfrm>
          <a:prstGeom prst="rect">
            <a:avLst/>
          </a:prstGeom>
          <a:noFill/>
        </p:spPr>
        <p:txBody>
          <a:bodyPr wrap="square" lIns="0" tIns="0" rIns="0" bIns="0" rtlCol="0">
            <a:noAutofit/>
          </a:bodyPr>
          <a:lstStyle/>
          <a:p>
            <a:pPr indent="0" algn="just" fontAlgn="auto">
              <a:lnSpc>
                <a:spcPct val="150000"/>
              </a:lnSpc>
              <a:spcBef>
                <a:spcPct val="0"/>
              </a:spcBef>
              <a:spcAft>
                <a:spcPct val="0"/>
              </a:spcAft>
            </a:pPr>
            <a:r>
              <a:rPr kumimoji="1" lang="zh-CN" altLang="en-US" b="1" dirty="0">
                <a:solidFill>
                  <a:srgbClr val="7030A0"/>
                </a:solidFill>
                <a:latin typeface="+mn-ea"/>
                <a:cs typeface="+mn-ea"/>
                <a:sym typeface="+mn-ea"/>
              </a:rPr>
              <a:t>民主平等的社会关系</a:t>
            </a:r>
            <a:endParaRPr kumimoji="1" lang="en-US" altLang="zh-CN" sz="1600" b="1" dirty="0">
              <a:solidFill>
                <a:schemeClr val="tx1">
                  <a:lumMod val="85000"/>
                  <a:lumOff val="15000"/>
                </a:schemeClr>
              </a:solidFill>
              <a:latin typeface="+mn-ea"/>
              <a:cs typeface="+mn-ea"/>
              <a:sym typeface="+mn-ea"/>
            </a:endParaRPr>
          </a:p>
          <a:p>
            <a:pPr indent="0" algn="just" fontAlgn="auto">
              <a:lnSpc>
                <a:spcPct val="150000"/>
              </a:lnSpc>
              <a:spcBef>
                <a:spcPct val="0"/>
              </a:spcBef>
              <a:spcAft>
                <a:spcPct val="0"/>
              </a:spcAft>
            </a:pPr>
            <a:r>
              <a:rPr kumimoji="1" lang="zh-CN" altLang="en-US" sz="1600" dirty="0">
                <a:solidFill>
                  <a:schemeClr val="tx1">
                    <a:lumMod val="85000"/>
                    <a:lumOff val="15000"/>
                  </a:schemeClr>
                </a:solidFill>
                <a:latin typeface="+mn-ea"/>
                <a:cs typeface="+mn-ea"/>
                <a:sym typeface="+mn-ea"/>
              </a:rPr>
              <a:t>民主平等要求教师理解学生，发挥非权力性影响，一视同仁地与所有学生交往，善于倾听不同意见，</a:t>
            </a:r>
            <a:r>
              <a:rPr kumimoji="1" lang="zh-CN" altLang="en-US" dirty="0">
                <a:solidFill>
                  <a:schemeClr val="tx1">
                    <a:lumMod val="85000"/>
                    <a:lumOff val="15000"/>
                  </a:schemeClr>
                </a:solidFill>
                <a:latin typeface="+mn-ea"/>
                <a:cs typeface="+mn-ea"/>
                <a:sym typeface="+mn-ea"/>
              </a:rPr>
              <a:t>同</a:t>
            </a:r>
            <a:r>
              <a:rPr kumimoji="1" lang="zh-CN" altLang="en-US" sz="1600" dirty="0">
                <a:solidFill>
                  <a:schemeClr val="tx1">
                    <a:lumMod val="85000"/>
                    <a:lumOff val="15000"/>
                  </a:schemeClr>
                </a:solidFill>
                <a:latin typeface="+mn-ea"/>
                <a:cs typeface="+mn-ea"/>
                <a:sym typeface="+mn-ea"/>
              </a:rPr>
              <a:t>时也要求学生正确表达自己的想法，学会合作和共同学习。</a:t>
            </a:r>
          </a:p>
        </p:txBody>
      </p:sp>
      <p:sp>
        <p:nvSpPr>
          <p:cNvPr id="18" name="矩形 17"/>
          <p:cNvSpPr/>
          <p:nvPr>
            <p:custDataLst>
              <p:tags r:id="rId4"/>
            </p:custDataLst>
          </p:nvPr>
        </p:nvSpPr>
        <p:spPr>
          <a:xfrm>
            <a:off x="6240145" y="2658671"/>
            <a:ext cx="2494280" cy="2364740"/>
          </a:xfrm>
          <a:prstGeom prst="rect">
            <a:avLst/>
          </a:prstGeom>
          <a:noFill/>
        </p:spPr>
        <p:txBody>
          <a:bodyPr wrap="square" lIns="0" tIns="0" rIns="0" bIns="0" rtlCol="0">
            <a:noAutofit/>
          </a:bodyPr>
          <a:lstStyle/>
          <a:p>
            <a:pPr indent="0" algn="just" fontAlgn="auto">
              <a:lnSpc>
                <a:spcPct val="150000"/>
              </a:lnSpc>
              <a:spcBef>
                <a:spcPct val="0"/>
              </a:spcBef>
              <a:spcAft>
                <a:spcPct val="0"/>
              </a:spcAft>
            </a:pPr>
            <a:r>
              <a:rPr kumimoji="1" lang="zh-CN" altLang="en-US" b="1" dirty="0">
                <a:solidFill>
                  <a:srgbClr val="7030A0"/>
                </a:solidFill>
                <a:latin typeface="+mn-ea"/>
                <a:cs typeface="+mn-ea"/>
                <a:sym typeface="+mn-ea"/>
              </a:rPr>
              <a:t>教学相长的教育关系</a:t>
            </a:r>
            <a:endParaRPr kumimoji="1" lang="en-US" altLang="zh-CN" b="1" dirty="0">
              <a:solidFill>
                <a:srgbClr val="7030A0"/>
              </a:solidFill>
              <a:latin typeface="+mn-ea"/>
              <a:cs typeface="+mn-ea"/>
              <a:sym typeface="+mn-ea"/>
            </a:endParaRPr>
          </a:p>
          <a:p>
            <a:pPr indent="0" algn="just" fontAlgn="auto">
              <a:lnSpc>
                <a:spcPct val="150000"/>
              </a:lnSpc>
              <a:spcBef>
                <a:spcPct val="0"/>
              </a:spcBef>
              <a:spcAft>
                <a:spcPct val="0"/>
              </a:spcAft>
            </a:pPr>
            <a:r>
              <a:rPr kumimoji="1" lang="zh-CN" altLang="en-US" sz="1600" dirty="0">
                <a:solidFill>
                  <a:schemeClr val="tx1">
                    <a:lumMod val="85000"/>
                    <a:lumOff val="15000"/>
                  </a:schemeClr>
                </a:solidFill>
                <a:latin typeface="+mn-ea"/>
                <a:cs typeface="+mn-ea"/>
                <a:sym typeface="+mn-ea"/>
              </a:rPr>
              <a:t>在教育过程中，教师的教促进学生的学，学生的学促进教师的教，教与学是相互促进的。</a:t>
            </a:r>
          </a:p>
        </p:txBody>
      </p:sp>
      <p:sp>
        <p:nvSpPr>
          <p:cNvPr id="19" name="矩形 18"/>
          <p:cNvSpPr/>
          <p:nvPr>
            <p:custDataLst>
              <p:tags r:id="rId5"/>
            </p:custDataLst>
          </p:nvPr>
        </p:nvSpPr>
        <p:spPr>
          <a:xfrm>
            <a:off x="9024620" y="2658671"/>
            <a:ext cx="2267585" cy="2364740"/>
          </a:xfrm>
          <a:prstGeom prst="rect">
            <a:avLst/>
          </a:prstGeom>
          <a:noFill/>
        </p:spPr>
        <p:txBody>
          <a:bodyPr wrap="square" lIns="0" tIns="0" rIns="0" bIns="0" rtlCol="0">
            <a:noAutofit/>
          </a:bodyPr>
          <a:lstStyle/>
          <a:p>
            <a:pPr indent="0" algn="just" fontAlgn="auto">
              <a:lnSpc>
                <a:spcPct val="150000"/>
              </a:lnSpc>
              <a:spcBef>
                <a:spcPct val="0"/>
              </a:spcBef>
              <a:spcAft>
                <a:spcPct val="0"/>
              </a:spcAft>
            </a:pPr>
            <a:r>
              <a:rPr kumimoji="1" lang="zh-CN" altLang="en-US" b="1" dirty="0">
                <a:solidFill>
                  <a:srgbClr val="7030A0"/>
                </a:solidFill>
                <a:latin typeface="+mn-ea"/>
                <a:cs typeface="+mn-ea"/>
                <a:sym typeface="+mn-ea"/>
              </a:rPr>
              <a:t>心理相容的心理关系</a:t>
            </a:r>
            <a:endParaRPr kumimoji="1" lang="en-US" altLang="zh-CN" b="1" dirty="0">
              <a:solidFill>
                <a:srgbClr val="7030A0"/>
              </a:solidFill>
              <a:latin typeface="+mn-ea"/>
              <a:cs typeface="+mn-ea"/>
              <a:sym typeface="+mn-ea"/>
            </a:endParaRPr>
          </a:p>
          <a:p>
            <a:pPr indent="0" algn="just" fontAlgn="auto">
              <a:lnSpc>
                <a:spcPct val="150000"/>
              </a:lnSpc>
              <a:spcBef>
                <a:spcPct val="0"/>
              </a:spcBef>
              <a:spcAft>
                <a:spcPct val="0"/>
              </a:spcAft>
            </a:pPr>
            <a:r>
              <a:rPr kumimoji="1" lang="zh-CN" altLang="en-US" sz="1600" dirty="0">
                <a:solidFill>
                  <a:schemeClr val="tx1">
                    <a:lumMod val="85000"/>
                    <a:lumOff val="15000"/>
                  </a:schemeClr>
                </a:solidFill>
                <a:latin typeface="+mn-ea"/>
                <a:cs typeface="+mn-ea"/>
                <a:sym typeface="+mn-ea"/>
              </a:rPr>
              <a:t>心理相容指的是教师与学生之间在心理上协调一致，在教学实施过程中表现为师生关系密切、情感融洽、平等合作，学生在课堂上注意力集中，与教师积极互动，学习效率高。</a:t>
            </a:r>
          </a:p>
        </p:txBody>
      </p:sp>
      <p:sp>
        <p:nvSpPr>
          <p:cNvPr id="25" name="Freeform 7397"/>
          <p:cNvSpPr/>
          <p:nvPr>
            <p:custDataLst>
              <p:tags r:id="rId6"/>
            </p:custDataLst>
          </p:nvPr>
        </p:nvSpPr>
        <p:spPr bwMode="auto">
          <a:xfrm>
            <a:off x="6033753" y="2658671"/>
            <a:ext cx="37037" cy="244657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2">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26" name="Freeform 7397"/>
          <p:cNvSpPr/>
          <p:nvPr>
            <p:custDataLst>
              <p:tags r:id="rId7"/>
            </p:custDataLst>
          </p:nvPr>
        </p:nvSpPr>
        <p:spPr bwMode="auto">
          <a:xfrm>
            <a:off x="8897779" y="2658671"/>
            <a:ext cx="37037" cy="244657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1">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二、师生关系的道德调适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（二）健全自身人格，有效化解冲突</a:t>
            </a:r>
          </a:p>
        </p:txBody>
      </p:sp>
      <p:sp>
        <p:nvSpPr>
          <p:cNvPr id="10" name="文本框 9"/>
          <p:cNvSpPr txBox="1"/>
          <p:nvPr/>
        </p:nvSpPr>
        <p:spPr>
          <a:xfrm>
            <a:off x="345440" y="1800860"/>
            <a:ext cx="11501755" cy="1014730"/>
          </a:xfrm>
          <a:prstGeom prst="rect">
            <a:avLst/>
          </a:prstGeom>
          <a:noFill/>
        </p:spPr>
        <p:txBody>
          <a:bodyPr wrap="square">
            <a:spAutoFit/>
          </a:bodyPr>
          <a:lstStyle/>
          <a:p>
            <a:pPr indent="457200">
              <a:lnSpc>
                <a:spcPct val="150000"/>
              </a:lnSpc>
            </a:pPr>
            <a:r>
              <a:rPr lang="zh-CN" altLang="en-US" sz="2000" b="1" dirty="0">
                <a:solidFill>
                  <a:schemeClr val="tx1"/>
                </a:solidFill>
                <a:latin typeface="微软雅黑" charset="0"/>
                <a:ea typeface="微软雅黑" charset="0"/>
                <a:cs typeface="微软雅黑" charset="0"/>
              </a:rPr>
              <a:t>新时代教师职业行为十项准则特别强调教师要</a:t>
            </a: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关心爱护学生</a:t>
            </a: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，具体要求为</a:t>
            </a: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严慈相济，诲人不倦，真心关爱学生，严格要求学生，做学生良师益友</a:t>
            </a: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a:t>
            </a:r>
          </a:p>
        </p:txBody>
      </p:sp>
      <p:graphicFrame>
        <p:nvGraphicFramePr>
          <p:cNvPr id="64" name="图示 63"/>
          <p:cNvGraphicFramePr/>
          <p:nvPr/>
        </p:nvGraphicFramePr>
        <p:xfrm>
          <a:off x="1036320" y="3091815"/>
          <a:ext cx="5059045" cy="2711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https://photo-static-api.fotomore.com/creative/vcg/veer/400/new/VCG41N671077402.jpg?uid=386&amp;timestamp=1742452182&amp;sign=9a59f2ce0945369c4803a5a528d96ec4" descr="商人握手"/>
          <p:cNvPicPr>
            <a:picLocks noChangeAspect="1"/>
          </p:cNvPicPr>
          <p:nvPr/>
        </p:nvPicPr>
        <p:blipFill>
          <a:blip r:embed="rId7"/>
          <a:stretch>
            <a:fillRect/>
          </a:stretch>
        </p:blipFill>
        <p:spPr>
          <a:xfrm>
            <a:off x="6822440" y="3091815"/>
            <a:ext cx="4067810" cy="2711450"/>
          </a:xfrm>
          <a:prstGeom prst="rect">
            <a:avLst/>
          </a:prstGeom>
        </p:spPr>
      </p:pic>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情景案例：</a:t>
            </a:r>
            <a:r>
              <a:rPr lang="en-US" altLang="zh-CN" sz="3200"/>
              <a:t>“00</a:t>
            </a:r>
            <a:r>
              <a:rPr lang="zh-CN" altLang="en-US" sz="3200"/>
              <a:t>后</a:t>
            </a:r>
            <a:r>
              <a:rPr lang="en-US" altLang="zh-CN" sz="3200"/>
              <a:t>”</a:t>
            </a:r>
            <a:r>
              <a:rPr lang="zh-CN" altLang="en-US" sz="3200"/>
              <a:t>教师别具一格的评语</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579245"/>
            <a:ext cx="10934700" cy="5159375"/>
          </a:xfrm>
          <a:prstGeom prst="rect">
            <a:avLst/>
          </a:prstGeom>
          <a:noFill/>
        </p:spPr>
        <p:txBody>
          <a:bodyPr wrap="square">
            <a:no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广西</a:t>
            </a:r>
            <a:r>
              <a:rPr lang="en-US" altLang="zh-CN" dirty="0">
                <a:solidFill>
                  <a:schemeClr val="tx1"/>
                </a:solidFill>
                <a:latin typeface="微软雅黑" charset="0"/>
                <a:ea typeface="微软雅黑" charset="0"/>
                <a:cs typeface="微软雅黑" charset="0"/>
              </a:rPr>
              <a:t>“00</a:t>
            </a:r>
            <a:r>
              <a:rPr lang="zh-CN" altLang="en-US" dirty="0">
                <a:solidFill>
                  <a:schemeClr val="tx1"/>
                </a:solidFill>
                <a:latin typeface="微软雅黑" charset="0"/>
                <a:ea typeface="微软雅黑" charset="0"/>
                <a:cs typeface="微软雅黑" charset="0"/>
              </a:rPr>
              <a:t>后</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大学生李家松在贺州市钟山县公安镇中心小学支教，学期末的时候，他给班上每位学生奖励了蔬菜。不同的蔬菜配上一句相应的谐音祝福诗句，充满诗意浪漫。</a:t>
            </a:r>
          </a:p>
          <a:p>
            <a:pPr indent="457200" algn="just" fontAlgn="auto">
              <a:lnSpc>
                <a:spcPct val="150000"/>
              </a:lnSpc>
            </a:pP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廖同学这学期表现最好，送给你芹菜和苦瓜，求学之路可谓：书山有路勤（芹）为径，学海无涯（苦）作舟，希望你迎着风帆砥砺前行。</a:t>
            </a:r>
            <a:r>
              <a:rPr lang="en-US" altLang="zh-CN" dirty="0">
                <a:solidFill>
                  <a:schemeClr val="tx1"/>
                </a:solidFill>
                <a:latin typeface="微软雅黑" charset="0"/>
                <a:ea typeface="微软雅黑" charset="0"/>
                <a:cs typeface="微软雅黑" charset="0"/>
              </a:rPr>
              <a:t>”</a:t>
            </a:r>
          </a:p>
          <a:p>
            <a:pPr indent="457200" algn="just" fontAlgn="auto">
              <a:lnSpc>
                <a:spcPct val="150000"/>
              </a:lnSpc>
            </a:pP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岑同学在各项考核中表现优异，送给你一块姜，老师希望：汝将（姜）上下而求索，在知识的海洋劈波斩浪，勇立潮头。</a:t>
            </a:r>
            <a:r>
              <a:rPr lang="en-US" altLang="zh-CN" dirty="0">
                <a:solidFill>
                  <a:schemeClr val="tx1"/>
                </a:solidFill>
                <a:latin typeface="微软雅黑" charset="0"/>
                <a:ea typeface="微软雅黑" charset="0"/>
                <a:cs typeface="微软雅黑" charset="0"/>
              </a:rPr>
              <a:t>”</a:t>
            </a:r>
          </a:p>
          <a:p>
            <a:pPr indent="457200" algn="just" fontAlgn="auto">
              <a:lnSpc>
                <a:spcPct val="150000"/>
              </a:lnSpc>
            </a:pP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黄同学，这个学期你渐渐改掉了粗心的毛病，送给你一把茼蒿，希望你以后能有：我辈岂是蓬蒿人，仰天大笑出门去追逐梦想的胸襟和豁达。</a:t>
            </a:r>
            <a:r>
              <a:rPr lang="en-US" altLang="zh-CN" dirty="0">
                <a:solidFill>
                  <a:schemeClr val="tx1"/>
                </a:solidFill>
                <a:latin typeface="微软雅黑" charset="0"/>
                <a:ea typeface="微软雅黑" charset="0"/>
                <a:cs typeface="微软雅黑" charset="0"/>
              </a:rPr>
              <a:t>”</a:t>
            </a:r>
          </a:p>
          <a:p>
            <a:pPr indent="457200" algn="just" fontAlgn="auto">
              <a:lnSpc>
                <a:spcPct val="150000"/>
              </a:lnSpc>
            </a:pPr>
            <a:r>
              <a:rPr lang="zh-CN" altLang="en-US" dirty="0">
                <a:solidFill>
                  <a:schemeClr val="tx1"/>
                </a:solidFill>
                <a:latin typeface="微软雅黑" charset="0"/>
                <a:ea typeface="微软雅黑" charset="0"/>
                <a:cs typeface="微软雅黑" charset="0"/>
              </a:rPr>
              <a:t>全班</a:t>
            </a:r>
            <a:r>
              <a:rPr lang="en-US" altLang="zh-CN" dirty="0">
                <a:solidFill>
                  <a:schemeClr val="tx1"/>
                </a:solidFill>
                <a:latin typeface="微软雅黑" charset="0"/>
                <a:ea typeface="微软雅黑" charset="0"/>
                <a:cs typeface="微软雅黑" charset="0"/>
              </a:rPr>
              <a:t>45</a:t>
            </a:r>
            <a:r>
              <a:rPr lang="zh-CN" altLang="en-US" dirty="0">
                <a:solidFill>
                  <a:schemeClr val="tx1"/>
                </a:solidFill>
                <a:latin typeface="微软雅黑" charset="0"/>
                <a:ea typeface="微软雅黑" charset="0"/>
                <a:cs typeface="微软雅黑" charset="0"/>
              </a:rPr>
              <a:t>名学生每人都领到了一份与评语的谐音对应的蔬菜。这些蔬菜是李家松与学生在学校后山的荒地上一起种植的，共有</a:t>
            </a:r>
            <a:r>
              <a:rPr lang="en-US" altLang="zh-CN" dirty="0">
                <a:solidFill>
                  <a:schemeClr val="tx1"/>
                </a:solidFill>
                <a:latin typeface="微软雅黑" charset="0"/>
                <a:ea typeface="微软雅黑" charset="0"/>
                <a:cs typeface="微软雅黑" charset="0"/>
              </a:rPr>
              <a:t>9</a:t>
            </a:r>
            <a:r>
              <a:rPr lang="zh-CN" altLang="en-US" dirty="0">
                <a:solidFill>
                  <a:schemeClr val="tx1"/>
                </a:solidFill>
                <a:latin typeface="微软雅黑" charset="0"/>
                <a:ea typeface="微软雅黑" charset="0"/>
                <a:cs typeface="微软雅黑" charset="0"/>
              </a:rPr>
              <a:t>个品种，到了收成的时候，他就打算送给学生。在期末表彰课的前一晚，他突发奇想，既然要把蔬菜发给学生，何不把它送得更有意义？于是，李家松连夜准备，充分考虑每个学生的个性之后，收集、编写了与蔬菜名称具有相似谐音的评语，其中包含了古诗词，读起来朗朗上口，回味无穷。</a:t>
            </a: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二、师生关系的道德调适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（三）增强权利意识，依法执教</a:t>
            </a:r>
          </a:p>
        </p:txBody>
      </p:sp>
      <p:sp>
        <p:nvSpPr>
          <p:cNvPr id="10" name="文本框 9"/>
          <p:cNvSpPr txBox="1"/>
          <p:nvPr/>
        </p:nvSpPr>
        <p:spPr>
          <a:xfrm>
            <a:off x="345440" y="1800860"/>
            <a:ext cx="11501755" cy="2399665"/>
          </a:xfrm>
          <a:prstGeom prst="rect">
            <a:avLst/>
          </a:prstGeom>
          <a:noFill/>
        </p:spPr>
        <p:txBody>
          <a:bodyPr wrap="square">
            <a:spAutoFit/>
          </a:bodyPr>
          <a:lstStyle/>
          <a:p>
            <a:pPr indent="457200">
              <a:lnSpc>
                <a:spcPct val="150000"/>
              </a:lnSpc>
            </a:pP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权利意识是一种重要的道德意识，只有对自己的权利有很强烈感觉的人才能对他人的权利有同样强烈的感觉。</a:t>
            </a: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教师作为教育者要明确自己的权利才能更好地维护学生的权利，而依法执教则有利于维护教师、学生的合法权益，对教师的教育教学和管理行为具有规范和保护的作用。</a:t>
            </a:r>
          </a:p>
          <a:p>
            <a:pPr indent="457200">
              <a:lnSpc>
                <a:spcPct val="150000"/>
              </a:lnSpc>
            </a:pPr>
            <a:r>
              <a:rPr lang="zh-CN" altLang="en-US" sz="2000" b="1" dirty="0">
                <a:solidFill>
                  <a:schemeClr val="tx1"/>
                </a:solidFill>
                <a:latin typeface="微软雅黑" charset="0"/>
                <a:ea typeface="微软雅黑" charset="0"/>
                <a:cs typeface="微软雅黑" charset="0"/>
              </a:rPr>
              <a:t>教师不仅用法律维护学生和自身利益，还要依照法律来规范自己的行为，履行教师义务，依法对学生进行管理，所以依法执教是践行教师职业道德的必然要求。</a:t>
            </a:r>
          </a:p>
        </p:txBody>
      </p:sp>
      <p:graphicFrame>
        <p:nvGraphicFramePr>
          <p:cNvPr id="3" name="图示 2"/>
          <p:cNvGraphicFramePr/>
          <p:nvPr/>
        </p:nvGraphicFramePr>
        <p:xfrm>
          <a:off x="2512695" y="4363085"/>
          <a:ext cx="6949440" cy="1670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a:t>家校关系中的道德实践</a:t>
            </a:r>
          </a:p>
        </p:txBody>
      </p:sp>
    </p:spTree>
    <p:custDataLst>
      <p:tags r:id="rId1"/>
    </p:custData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一、家校关系中的道德问题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（一）地位不平等下的冲突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在学校教育管理过程中，经常会由于学校、家庭地位不平等而引发各种矛盾冲突。</a:t>
            </a:r>
            <a:r>
              <a:rPr lang="zh-CN" altLang="en-US" sz="2000">
                <a:solidFill>
                  <a:srgbClr val="231F20"/>
                </a:solidFill>
                <a:latin typeface="微软雅黑" charset="0"/>
                <a:ea typeface="微软雅黑" charset="0"/>
                <a:cs typeface="微软雅黑" charset="0"/>
              </a:rPr>
              <a:t>学校作为管理方常常以决策者和执行者自居，完全忽略了家长在教育管理中的知情权、参与权、表达权、监督权等，认为家长必须无条件服从学校的各种安排，完全把家长视为学校教育的</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顺从者</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旁观者</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的角色。</a:t>
            </a:r>
          </a:p>
          <a:p>
            <a:pPr indent="0" algn="just" defTabSz="266700" eaLnBrk="0" fontAlgn="base">
              <a:lnSpc>
                <a:spcPct val="150000"/>
              </a:lnSpc>
              <a:spcBef>
                <a:spcPct val="0"/>
              </a:spcBef>
              <a:spcAft>
                <a:spcPct val="0"/>
              </a:spcAft>
              <a:buNone/>
            </a:pPr>
            <a:r>
              <a:rPr lang="zh-CN" altLang="en-US" sz="2000">
                <a:solidFill>
                  <a:srgbClr val="231F20"/>
                </a:solidFill>
                <a:latin typeface="微软雅黑" charset="0"/>
                <a:ea typeface="微软雅黑" charset="0"/>
                <a:cs typeface="微软雅黑" charset="0"/>
              </a:rPr>
              <a:t>但是家长不是教育决策中的旁观者，很多家长要求参与学校的相关工作。家长希望学校在做出相关决策之前能够与家长协商，而不是在执行决策的时候仅仅是通知家长。这在本质上体现出家校地位的不平等以及学校对家长的不尊重。</a:t>
            </a: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300330" y="2951798"/>
            <a:ext cx="11661775" cy="953769"/>
            <a:chOff x="792776" y="2794734"/>
            <a:chExt cx="11661775" cy="953769"/>
          </a:xfrm>
        </p:grpSpPr>
        <p:grpSp>
          <p:nvGrpSpPr>
            <p:cNvPr id="35" name="Group 34"/>
            <p:cNvGrpSpPr/>
            <p:nvPr/>
          </p:nvGrpSpPr>
          <p:grpSpPr>
            <a:xfrm>
              <a:off x="792776" y="2794734"/>
              <a:ext cx="7702997" cy="953769"/>
              <a:chOff x="-1899632" y="2777937"/>
              <a:chExt cx="6431946" cy="953769"/>
            </a:xfrm>
          </p:grpSpPr>
          <p:sp>
            <p:nvSpPr>
              <p:cNvPr id="8" name="TextBox 7"/>
              <p:cNvSpPr txBox="1"/>
              <p:nvPr/>
            </p:nvSpPr>
            <p:spPr>
              <a:xfrm>
                <a:off x="-1899632" y="2778571"/>
                <a:ext cx="3127240"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3"/>
                    </a:solidFill>
                  </a:rPr>
                  <a:t>第一节</a:t>
                </a:r>
                <a:endParaRPr kumimoji="1" lang="en-US" altLang="zh-CN" sz="2800" b="1" dirty="0">
                  <a:solidFill>
                    <a:schemeClr val="accent3"/>
                  </a:solidFill>
                </a:endParaRPr>
              </a:p>
              <a:p>
                <a:pPr algn="l"/>
                <a:r>
                  <a:rPr kumimoji="1" lang="zh-CN" altLang="en-US" sz="2800" b="1" dirty="0">
                    <a:solidFill>
                      <a:schemeClr val="accent3"/>
                    </a:solidFill>
                  </a:rPr>
                  <a:t>师生关系中的道德实践</a:t>
                </a:r>
              </a:p>
            </p:txBody>
          </p:sp>
          <p:sp>
            <p:nvSpPr>
              <p:cNvPr id="14" name="TextBox 13"/>
              <p:cNvSpPr txBox="1"/>
              <p:nvPr/>
            </p:nvSpPr>
            <p:spPr>
              <a:xfrm>
                <a:off x="1405074" y="2777937"/>
                <a:ext cx="3127240"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5"/>
                    </a:solidFill>
                  </a:rPr>
                  <a:t>第二节</a:t>
                </a:r>
                <a:endParaRPr kumimoji="1" lang="en-US" altLang="zh-CN" sz="2800" b="1" dirty="0">
                  <a:solidFill>
                    <a:schemeClr val="accent5"/>
                  </a:solidFill>
                </a:endParaRPr>
              </a:p>
              <a:p>
                <a:pPr algn="l"/>
                <a:r>
                  <a:rPr kumimoji="1" lang="zh-CN" altLang="en-US" sz="2800" b="1" dirty="0">
                    <a:solidFill>
                      <a:schemeClr val="accent5"/>
                    </a:solidFill>
                  </a:rPr>
                  <a:t>家校关系中的道德实践</a:t>
                </a:r>
              </a:p>
            </p:txBody>
          </p:sp>
        </p:grpSp>
        <p:sp>
          <p:nvSpPr>
            <p:cNvPr id="36" name="TextBox 7"/>
            <p:cNvSpPr txBox="1"/>
            <p:nvPr/>
          </p:nvSpPr>
          <p:spPr>
            <a:xfrm>
              <a:off x="8708686" y="2794734"/>
              <a:ext cx="3745865" cy="953135"/>
            </a:xfrm>
            <a:prstGeom prst="rect">
              <a:avLst/>
            </a:prstGeom>
            <a:noFill/>
          </p:spPr>
          <p:txBody>
            <a:bodyPr wrap="square" lIns="91440" tIns="45720" rIns="91440" bIns="45720" rtlCol="0" anchor="ctr" anchorCtr="0">
              <a:spAutoFit/>
            </a:bodyPr>
            <a:lstStyle/>
            <a:p>
              <a:pPr algn="l"/>
              <a:r>
                <a:rPr lang="zh-CN" altLang="en-US" sz="2800" b="1" dirty="0">
                  <a:solidFill>
                    <a:schemeClr val="accent1"/>
                  </a:solidFill>
                </a:rPr>
                <a:t>第三节</a:t>
              </a:r>
              <a:endParaRPr lang="en-US" altLang="zh-CN" sz="2800" b="1" dirty="0">
                <a:solidFill>
                  <a:schemeClr val="accent1"/>
                </a:solidFill>
              </a:endParaRPr>
            </a:p>
            <a:p>
              <a:pPr algn="l"/>
              <a:r>
                <a:rPr kumimoji="1" lang="zh-CN" altLang="en-US" sz="2800" b="1" dirty="0">
                  <a:solidFill>
                    <a:schemeClr val="accent1"/>
                  </a:solidFill>
                </a:rPr>
                <a:t>同事关系中的道德实践</a:t>
              </a: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一、家校关系中的道德问题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（二）信任危机下的冲突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信任是教育中最基本的关系，作为一种策略，信任能够简化教育的复杂性，使学校与家庭等各种力量自由地、真正地联合。</a:t>
            </a:r>
            <a:r>
              <a:rPr lang="zh-CN" altLang="en-US" sz="2000">
                <a:solidFill>
                  <a:srgbClr val="231F20"/>
                </a:solidFill>
                <a:latin typeface="微软雅黑" charset="0"/>
                <a:ea typeface="微软雅黑" charset="0"/>
                <a:cs typeface="微软雅黑" charset="0"/>
              </a:rPr>
              <a:t>但是当前家校关系中却出现了信任危机，严重影响了正常家校关系的发展。教师在孩子犯错误时没有第一时间告诉家长，在自行处理的时候引起家长不满与反感，而家长的不满的行为恰恰表明了对教师处理问题的不信任和不理解，生怕孩子受委屈。在这样的情况下，即便教师正常的教育行为也会被家长误解。当家长认为个人利益受到威胁时，有些家长首先想到的是</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维权</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，维护自身利益，这也说明教师与家长之间由于缺少深入的沟通从而使得家长的一些负面情绪不断积累，最终造成矛盾爆发。</a:t>
            </a: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一、家校关系中的道德问题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（三）职责不清晰下的冲突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学校教育与家庭教育虽然对象相同，教育目的也趋于一致，但是二者所肩负的教育职责是不同的。</a:t>
            </a:r>
          </a:p>
          <a:p>
            <a:pPr indent="0" algn="just" defTabSz="266700" eaLnBrk="0" fontAlgn="base">
              <a:lnSpc>
                <a:spcPct val="150000"/>
              </a:lnSpc>
              <a:spcBef>
                <a:spcPct val="0"/>
              </a:spcBef>
              <a:spcAft>
                <a:spcPct val="0"/>
              </a:spcAft>
              <a:buNone/>
            </a:pPr>
            <a:r>
              <a:rPr lang="zh-CN" altLang="en-US" sz="2000">
                <a:solidFill>
                  <a:srgbClr val="231F20"/>
                </a:solidFill>
                <a:latin typeface="微软雅黑" charset="0"/>
                <a:ea typeface="微软雅黑" charset="0"/>
                <a:cs typeface="微软雅黑" charset="0"/>
              </a:rPr>
              <a:t>目前家校职责不清晰，</a:t>
            </a:r>
            <a:r>
              <a:rPr lang="zh-CN" altLang="en-US" sz="2000" b="1">
                <a:solidFill>
                  <a:srgbClr val="231F20"/>
                </a:solidFill>
                <a:latin typeface="微软雅黑" charset="0"/>
                <a:ea typeface="微软雅黑" charset="0"/>
                <a:cs typeface="微软雅黑" charset="0"/>
              </a:rPr>
              <a:t>一方面</a:t>
            </a:r>
            <a:r>
              <a:rPr lang="zh-CN" altLang="en-US" sz="2000">
                <a:solidFill>
                  <a:srgbClr val="231F20"/>
                </a:solidFill>
                <a:latin typeface="微软雅黑" charset="0"/>
                <a:ea typeface="微软雅黑" charset="0"/>
                <a:cs typeface="微软雅黑" charset="0"/>
              </a:rPr>
              <a:t>表现为学校教育家庭化，即学校要求家长配合、协助、承担很多原本应该由学校承担的教学任务。</a:t>
            </a:r>
            <a:r>
              <a:rPr lang="zh-CN" altLang="en-US" sz="2000" b="1">
                <a:solidFill>
                  <a:srgbClr val="231F20"/>
                </a:solidFill>
                <a:latin typeface="微软雅黑" charset="0"/>
                <a:ea typeface="微软雅黑" charset="0"/>
                <a:cs typeface="微软雅黑" charset="0"/>
              </a:rPr>
              <a:t>另一方面</a:t>
            </a:r>
            <a:r>
              <a:rPr lang="zh-CN" altLang="en-US" sz="2000">
                <a:solidFill>
                  <a:srgbClr val="231F20"/>
                </a:solidFill>
                <a:latin typeface="微软雅黑" charset="0"/>
                <a:ea typeface="微软雅黑" charset="0"/>
                <a:cs typeface="微软雅黑" charset="0"/>
              </a:rPr>
              <a:t>表现为家庭教育学校化，家长把本应由家庭承担的教育子女的职责转嫁给学校，完全依赖学校教育。</a:t>
            </a: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情景案例：</a:t>
            </a:r>
            <a:r>
              <a:rPr lang="en-US" altLang="zh-CN" sz="3200"/>
              <a:t>“</a:t>
            </a:r>
            <a:r>
              <a:rPr lang="zh-CN" altLang="en-US" sz="3200"/>
              <a:t>不平等</a:t>
            </a:r>
            <a:r>
              <a:rPr lang="en-US" altLang="zh-CN" sz="3200"/>
              <a:t>”</a:t>
            </a:r>
            <a:r>
              <a:rPr lang="zh-CN" altLang="en-US" sz="3200"/>
              <a:t>的家校关系</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案例一：连着熬了两个晚上给孩子做手工作业后，北京家长李某有点崩溃：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一年级的科学作业，让用豆子做装饰画。我一个大人都满手胶水地搞了好几个小时，孩子怎么可能独立完成？要不是想着孩子还要在校学习六年，我真想打电话投诉：为什么要布置孩子能力范围之外的作业？</a:t>
            </a:r>
            <a:r>
              <a:rPr lang="en-US" altLang="zh-CN" dirty="0">
                <a:solidFill>
                  <a:schemeClr val="tx1"/>
                </a:solidFill>
                <a:latin typeface="微软雅黑" charset="0"/>
                <a:ea typeface="微软雅黑" charset="0"/>
                <a:cs typeface="微软雅黑" charset="0"/>
              </a:rPr>
              <a:t>”</a:t>
            </a:r>
          </a:p>
          <a:p>
            <a:pPr indent="457200" algn="just" fontAlgn="auto">
              <a:lnSpc>
                <a:spcPct val="150000"/>
              </a:lnSpc>
            </a:pPr>
            <a:r>
              <a:rPr lang="zh-CN" altLang="en-US" dirty="0">
                <a:solidFill>
                  <a:schemeClr val="tx1"/>
                </a:solidFill>
                <a:latin typeface="微软雅黑" charset="0"/>
                <a:ea typeface="微软雅黑" charset="0"/>
                <a:cs typeface="微软雅黑" charset="0"/>
              </a:rPr>
              <a:t>但除了</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用想象安慰一下自己</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之外，她想不到更好的沟通办法：</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想问老师又不敢，怕孩子被</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穿小鞋</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。多一事不如少一事。</a:t>
            </a:r>
            <a:r>
              <a:rPr lang="en-US" altLang="zh-CN" dirty="0">
                <a:solidFill>
                  <a:schemeClr val="tx1"/>
                </a:solidFill>
                <a:latin typeface="微软雅黑" charset="0"/>
                <a:ea typeface="微软雅黑" charset="0"/>
                <a:cs typeface="微软雅黑" charset="0"/>
              </a:rPr>
              <a:t>”</a:t>
            </a:r>
          </a:p>
          <a:p>
            <a:pPr indent="457200" algn="just" fontAlgn="auto">
              <a:lnSpc>
                <a:spcPct val="150000"/>
              </a:lnSpc>
            </a:pPr>
            <a:r>
              <a:rPr lang="zh-CN" altLang="en-US" dirty="0">
                <a:solidFill>
                  <a:schemeClr val="tx1"/>
                </a:solidFill>
                <a:latin typeface="微软雅黑" charset="0"/>
                <a:ea typeface="微软雅黑" charset="0"/>
                <a:cs typeface="微软雅黑" charset="0"/>
              </a:rPr>
              <a:t>案例二：因为罚站了在课堂上捣乱的学生，某中学教师刘某被家长以</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体罚学生</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为由举报。在家长的一再要求下，学校对她进行了口头批评，扣罚了津贴，还暂停了她的班主任工作。郁闷委屈时，有朋友出主意：重点</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关注</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这个孩子的学习问题，在上班时间约谈其家长。</a:t>
            </a:r>
          </a:p>
          <a:p>
            <a:pPr indent="457200" algn="just" fontAlgn="auto">
              <a:lnSpc>
                <a:spcPct val="150000"/>
              </a:lnSpc>
            </a:pPr>
            <a:r>
              <a:rPr lang="zh-CN" altLang="en-US" dirty="0">
                <a:solidFill>
                  <a:schemeClr val="tx1"/>
                </a:solidFill>
                <a:latin typeface="微软雅黑" charset="0"/>
                <a:ea typeface="微软雅黑" charset="0"/>
                <a:cs typeface="微软雅黑" charset="0"/>
              </a:rPr>
              <a:t>她如法炮制了。几次三番下来，经不起</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折腾</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的家长开始主动示好。可刘某却并没有想象中的畅快，取而代之的，是强烈的疲惫感，刘某说：</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孩子确实存在学习问题，但这样掺杂了私心的解决方式，在双方心里都结下了疙瘩。</a:t>
            </a:r>
            <a:r>
              <a:rPr lang="en-US" altLang="zh-CN" dirty="0">
                <a:solidFill>
                  <a:schemeClr val="tx1"/>
                </a:solidFill>
                <a:latin typeface="微软雅黑" charset="0"/>
                <a:ea typeface="微软雅黑" charset="0"/>
                <a:cs typeface="微软雅黑" charset="0"/>
              </a:rPr>
              <a:t>”</a:t>
            </a: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情景案例：</a:t>
            </a:r>
            <a:r>
              <a:rPr lang="en-US" altLang="zh-CN" sz="3200"/>
              <a:t>“</a:t>
            </a:r>
            <a:r>
              <a:rPr lang="zh-CN" altLang="en-US" sz="3200"/>
              <a:t>不平等</a:t>
            </a:r>
            <a:r>
              <a:rPr lang="en-US" altLang="zh-CN" sz="3200"/>
              <a:t>”</a:t>
            </a:r>
            <a:r>
              <a:rPr lang="zh-CN" altLang="en-US" sz="3200"/>
              <a:t>的家校关系</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999740"/>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种种</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不平等</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的家校关系中，总有一方觉得</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自己是弱者</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，需要忍气吞声。而一旦陷入家与校的角力之中，则注定没有赢家。</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家长、教师和学生的关系，可以用等腰三角形做比喻：学生是顶点，家长和教师是底边的两个点。底边越长，顶点越低；底边越短，顶点越高。说明家长和教师距离越远，学生的发展水平越低；家长和教师的距离越近，学生的发展水平越高。</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东北师范大学家庭教育研究院院长赵刚说，</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人类教育发展到现在，一个被证明了的有效经验就是：家长参与是现代学校制度建设与管理不可或缺的一环。没有家庭教育配合的学校教育体系必定问题丛生，单就学校教育进行改革的思维方式已经不适合这个时代。</a:t>
            </a:r>
            <a:r>
              <a:rPr lang="en-US" altLang="zh-CN" dirty="0">
                <a:solidFill>
                  <a:schemeClr val="tx1"/>
                </a:solidFill>
                <a:latin typeface="微软雅黑" charset="0"/>
                <a:ea typeface="微软雅黑" charset="0"/>
                <a:cs typeface="微软雅黑" charset="0"/>
              </a:rPr>
              <a:t>”</a:t>
            </a:r>
          </a:p>
          <a:p>
            <a:pPr indent="457200" algn="r" fontAlgn="auto">
              <a:lnSpc>
                <a:spcPct val="150000"/>
              </a:lnSpc>
            </a:pPr>
            <a:r>
              <a:rPr lang="zh-CN" altLang="en-US" dirty="0">
                <a:solidFill>
                  <a:schemeClr val="tx1"/>
                </a:solidFill>
                <a:latin typeface="微软雅黑" charset="0"/>
                <a:ea typeface="微软雅黑" charset="0"/>
                <a:cs typeface="微软雅黑" charset="0"/>
              </a:rPr>
              <a:t>（资料来源：《光明日报》，</a:t>
            </a:r>
            <a:r>
              <a:rPr lang="en-US" altLang="zh-CN" dirty="0">
                <a:solidFill>
                  <a:schemeClr val="tx1"/>
                </a:solidFill>
                <a:latin typeface="微软雅黑" charset="0"/>
                <a:ea typeface="微软雅黑" charset="0"/>
                <a:cs typeface="微软雅黑" charset="0"/>
              </a:rPr>
              <a:t>2023-10-31</a:t>
            </a:r>
            <a:r>
              <a:rPr lang="zh-CN" altLang="en-US" dirty="0">
                <a:solidFill>
                  <a:schemeClr val="tx1"/>
                </a:solidFill>
                <a:latin typeface="微软雅黑" charset="0"/>
                <a:ea typeface="微软雅黑" charset="0"/>
                <a:cs typeface="微软雅黑" charset="0"/>
              </a:rPr>
              <a:t>，有删改）</a:t>
            </a: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二、家校关系的道德调适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（一）与家长保持有效沟通</a:t>
            </a:r>
          </a:p>
        </p:txBody>
      </p:sp>
      <p:sp>
        <p:nvSpPr>
          <p:cNvPr id="24" name="矩形: 圆角 23"/>
          <p:cNvSpPr/>
          <p:nvPr>
            <p:custDataLst>
              <p:tags r:id="rId1"/>
            </p:custDataLst>
          </p:nvPr>
        </p:nvSpPr>
        <p:spPr>
          <a:xfrm>
            <a:off x="691515" y="2099310"/>
            <a:ext cx="10742295" cy="1731010"/>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lstStyle/>
          <a:p>
            <a:pPr lvl="1" algn="l">
              <a:buClrTx/>
              <a:buSzTx/>
              <a:buFontTx/>
            </a:pPr>
            <a:endParaRPr lang="zh-CN" altLang="en-US" dirty="0">
              <a:solidFill>
                <a:schemeClr val="lt1"/>
              </a:solidFill>
              <a:sym typeface="+mn-ea"/>
            </a:endParaRPr>
          </a:p>
        </p:txBody>
      </p:sp>
      <p:sp>
        <p:nvSpPr>
          <p:cNvPr id="3" name="矩形 2"/>
          <p:cNvSpPr/>
          <p:nvPr>
            <p:custDataLst>
              <p:tags r:id="rId2"/>
            </p:custDataLst>
          </p:nvPr>
        </p:nvSpPr>
        <p:spPr>
          <a:xfrm>
            <a:off x="971550" y="2447290"/>
            <a:ext cx="10189845" cy="124460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chemeClr val="tx1">
                    <a:lumMod val="85000"/>
                    <a:lumOff val="15000"/>
                  </a:schemeClr>
                </a:solidFill>
                <a:latin typeface="+mn-ea"/>
                <a:cs typeface="+mn-ea"/>
                <a:sym typeface="+mn-ea"/>
              </a:rPr>
              <a:t>一方面</a:t>
            </a:r>
            <a:r>
              <a:rPr lang="zh-CN" altLang="en-US" sz="2000" dirty="0">
                <a:solidFill>
                  <a:schemeClr val="tx1">
                    <a:lumMod val="85000"/>
                    <a:lumOff val="15000"/>
                  </a:schemeClr>
                </a:solidFill>
                <a:latin typeface="+mn-ea"/>
                <a:cs typeface="+mn-ea"/>
                <a:sym typeface="+mn-ea"/>
              </a:rPr>
              <a:t>，教师要尊重家长的主体地位。现代学校发展的一个显著特点就是学校管理的开放化、民主化，学校管理主体的多元化，从封闭的学校自我管理，转向社会、家庭参与学校管理。</a:t>
            </a:r>
          </a:p>
        </p:txBody>
      </p:sp>
      <p:sp>
        <p:nvSpPr>
          <p:cNvPr id="18" name="矩形: 圆角 17"/>
          <p:cNvSpPr/>
          <p:nvPr>
            <p:custDataLst>
              <p:tags r:id="rId3"/>
            </p:custDataLst>
          </p:nvPr>
        </p:nvSpPr>
        <p:spPr>
          <a:xfrm>
            <a:off x="691515" y="4162425"/>
            <a:ext cx="10742930" cy="1731010"/>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lstStyle/>
          <a:p>
            <a:pPr lvl="1"/>
            <a:endParaRPr lang="zh-CN" altLang="en-US" dirty="0">
              <a:solidFill>
                <a:schemeClr val="lt1"/>
              </a:solidFill>
            </a:endParaRPr>
          </a:p>
        </p:txBody>
      </p:sp>
      <p:sp>
        <p:nvSpPr>
          <p:cNvPr id="4" name="矩形 3"/>
          <p:cNvSpPr/>
          <p:nvPr>
            <p:custDataLst>
              <p:tags r:id="rId4"/>
            </p:custDataLst>
          </p:nvPr>
        </p:nvSpPr>
        <p:spPr>
          <a:xfrm>
            <a:off x="971550" y="4509135"/>
            <a:ext cx="10365740" cy="124523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a:solidFill>
                  <a:schemeClr val="tx1">
                    <a:lumMod val="85000"/>
                    <a:lumOff val="15000"/>
                  </a:schemeClr>
                </a:solidFill>
                <a:latin typeface="+mn-ea"/>
                <a:cs typeface="+mn-ea"/>
                <a:sym typeface="+mn-ea"/>
              </a:rPr>
              <a:t>另一方面</a:t>
            </a:r>
            <a:r>
              <a:rPr lang="zh-CN" altLang="en-US" sz="2000">
                <a:solidFill>
                  <a:schemeClr val="tx1">
                    <a:lumMod val="85000"/>
                    <a:lumOff val="15000"/>
                  </a:schemeClr>
                </a:solidFill>
                <a:latin typeface="+mn-ea"/>
                <a:cs typeface="+mn-ea"/>
                <a:sym typeface="+mn-ea"/>
              </a:rPr>
              <a:t>，教师要拓宽与家长交流沟通的渠道。除了家长会、微信群、校讯通、家访等形式，教师还可以通过建立家长委员会的形式及时有效地与家长保持高效沟通。</a:t>
            </a: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二、家校关系的道德调适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（二）信任并理解家长</a:t>
            </a:r>
          </a:p>
        </p:txBody>
      </p:sp>
      <p:sp>
        <p:nvSpPr>
          <p:cNvPr id="10" name="文本框 9"/>
          <p:cNvSpPr txBox="1"/>
          <p:nvPr/>
        </p:nvSpPr>
        <p:spPr>
          <a:xfrm>
            <a:off x="345440" y="1800860"/>
            <a:ext cx="11501755" cy="553085"/>
          </a:xfrm>
          <a:prstGeom prst="rect">
            <a:avLst/>
          </a:prstGeom>
          <a:noFill/>
        </p:spPr>
        <p:txBody>
          <a:bodyPr wrap="square">
            <a:spAutoFit/>
          </a:bodyPr>
          <a:lstStyle/>
          <a:p>
            <a:pPr indent="457200">
              <a:lnSpc>
                <a:spcPct val="150000"/>
              </a:lnSpc>
            </a:pPr>
            <a:r>
              <a:rPr lang="zh-CN" altLang="en-US" sz="2000" b="1" dirty="0">
                <a:solidFill>
                  <a:schemeClr val="tx1"/>
                </a:solidFill>
                <a:latin typeface="微软雅黑" charset="0"/>
                <a:ea typeface="微软雅黑" charset="0"/>
                <a:cs typeface="微软雅黑" charset="0"/>
              </a:rPr>
              <a:t>信任与理解的前提是尊重，教师对家长的尊重是其为人师表的一种职业道德的体现。</a:t>
            </a:r>
          </a:p>
        </p:txBody>
      </p:sp>
      <p:graphicFrame>
        <p:nvGraphicFramePr>
          <p:cNvPr id="64" name="图示 63"/>
          <p:cNvGraphicFramePr/>
          <p:nvPr/>
        </p:nvGraphicFramePr>
        <p:xfrm>
          <a:off x="5455920" y="2958465"/>
          <a:ext cx="5737860" cy="271145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37" name="组合 36"/>
          <p:cNvGrpSpPr/>
          <p:nvPr>
            <p:custDataLst>
              <p:tags r:id="rId1"/>
            </p:custDataLst>
          </p:nvPr>
        </p:nvGrpSpPr>
        <p:grpSpPr>
          <a:xfrm>
            <a:off x="1167937" y="2583180"/>
            <a:ext cx="3686538" cy="3462020"/>
            <a:chOff x="1396" y="2180"/>
            <a:chExt cx="15800" cy="14838"/>
          </a:xfrm>
        </p:grpSpPr>
        <p:pic>
          <p:nvPicPr>
            <p:cNvPr id="38" name="图形 23"/>
            <p:cNvPicPr>
              <a:picLocks noChangeAspect="1"/>
            </p:cNvPicPr>
            <p:nvPr>
              <p:custDataLst>
                <p:tags r:id="rId2"/>
              </p:custDataLst>
            </p:nvPr>
          </p:nvPicPr>
          <p:blipFill>
            <a:blip r:embed="rId13">
              <a:extLst>
                <a:ext uri="{96DAC541-7B7A-43D3-8B79-37D633B846F1}">
                  <asvg:svgBlip xmlns:asvg="http://schemas.microsoft.com/office/drawing/2016/SVG/main" r:embed="rId14"/>
                </a:ext>
              </a:extLst>
            </a:blip>
            <a:stretch>
              <a:fillRect/>
            </a:stretch>
          </p:blipFill>
          <p:spPr>
            <a:xfrm>
              <a:off x="2716" y="15574"/>
              <a:ext cx="390" cy="390"/>
            </a:xfrm>
            <a:prstGeom prst="rect">
              <a:avLst/>
            </a:prstGeom>
          </p:spPr>
        </p:pic>
        <p:sp>
          <p:nvSpPr>
            <p:cNvPr id="39" name="Freeform 19"/>
            <p:cNvSpPr>
              <a:spLocks noEditPoints="1"/>
            </p:cNvSpPr>
            <p:nvPr>
              <p:custDataLst>
                <p:tags r:id="rId3"/>
              </p:custDataLst>
            </p:nvPr>
          </p:nvSpPr>
          <p:spPr bwMode="auto">
            <a:xfrm>
              <a:off x="1396" y="2723"/>
              <a:ext cx="15801" cy="12852"/>
            </a:xfrm>
            <a:custGeom>
              <a:avLst/>
              <a:gdLst>
                <a:gd name="T0" fmla="*/ 1531 w 1807"/>
                <a:gd name="T1" fmla="*/ 1463 h 1469"/>
                <a:gd name="T2" fmla="*/ 1411 w 1807"/>
                <a:gd name="T3" fmla="*/ 1413 h 1469"/>
                <a:gd name="T4" fmla="*/ 698 w 1807"/>
                <a:gd name="T5" fmla="*/ 1315 h 1469"/>
                <a:gd name="T6" fmla="*/ 472 w 1807"/>
                <a:gd name="T7" fmla="*/ 1382 h 1469"/>
                <a:gd name="T8" fmla="*/ 245 w 1807"/>
                <a:gd name="T9" fmla="*/ 1207 h 1469"/>
                <a:gd name="T10" fmla="*/ 114 w 1807"/>
                <a:gd name="T11" fmla="*/ 753 h 1469"/>
                <a:gd name="T12" fmla="*/ 245 w 1807"/>
                <a:gd name="T13" fmla="*/ 357 h 1469"/>
                <a:gd name="T14" fmla="*/ 795 w 1807"/>
                <a:gd name="T15" fmla="*/ 30 h 1469"/>
                <a:gd name="T16" fmla="*/ 1027 w 1807"/>
                <a:gd name="T17" fmla="*/ 278 h 1469"/>
                <a:gd name="T18" fmla="*/ 1183 w 1807"/>
                <a:gd name="T19" fmla="*/ 609 h 1469"/>
                <a:gd name="T20" fmla="*/ 1381 w 1807"/>
                <a:gd name="T21" fmla="*/ 684 h 1469"/>
                <a:gd name="T22" fmla="*/ 1679 w 1807"/>
                <a:gd name="T23" fmla="*/ 802 h 1469"/>
                <a:gd name="T24" fmla="*/ 1784 w 1807"/>
                <a:gd name="T25" fmla="*/ 1142 h 1469"/>
                <a:gd name="T26" fmla="*/ 1584 w 1807"/>
                <a:gd name="T27" fmla="*/ 1454 h 1469"/>
                <a:gd name="T28" fmla="*/ 1531 w 1807"/>
                <a:gd name="T29" fmla="*/ 1463 h 1469"/>
                <a:gd name="T30" fmla="*/ 999 w 1807"/>
                <a:gd name="T31" fmla="*/ 1222 h 1469"/>
                <a:gd name="T32" fmla="*/ 1415 w 1807"/>
                <a:gd name="T33" fmla="*/ 1409 h 1469"/>
                <a:gd name="T34" fmla="*/ 1583 w 1807"/>
                <a:gd name="T35" fmla="*/ 1449 h 1469"/>
                <a:gd name="T36" fmla="*/ 1779 w 1807"/>
                <a:gd name="T37" fmla="*/ 1141 h 1469"/>
                <a:gd name="T38" fmla="*/ 1676 w 1807"/>
                <a:gd name="T39" fmla="*/ 806 h 1469"/>
                <a:gd name="T40" fmla="*/ 1380 w 1807"/>
                <a:gd name="T41" fmla="*/ 689 h 1469"/>
                <a:gd name="T42" fmla="*/ 1022 w 1807"/>
                <a:gd name="T43" fmla="*/ 280 h 1469"/>
                <a:gd name="T44" fmla="*/ 794 w 1807"/>
                <a:gd name="T45" fmla="*/ 35 h 1469"/>
                <a:gd name="T46" fmla="*/ 249 w 1807"/>
                <a:gd name="T47" fmla="*/ 359 h 1469"/>
                <a:gd name="T48" fmla="*/ 249 w 1807"/>
                <a:gd name="T49" fmla="*/ 1204 h 1469"/>
                <a:gd name="T50" fmla="*/ 695 w 1807"/>
                <a:gd name="T51" fmla="*/ 1310 h 1469"/>
                <a:gd name="T52" fmla="*/ 998 w 1807"/>
                <a:gd name="T53" fmla="*/ 1222 h 1469"/>
                <a:gd name="T54" fmla="*/ 999 w 1807"/>
                <a:gd name="T55" fmla="*/ 1222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07" h="1469">
                  <a:moveTo>
                    <a:pt x="1531" y="1463"/>
                  </a:moveTo>
                  <a:cubicBezTo>
                    <a:pt x="1491" y="1463"/>
                    <a:pt x="1450" y="1447"/>
                    <a:pt x="1411" y="1413"/>
                  </a:cubicBezTo>
                  <a:cubicBezTo>
                    <a:pt x="1084" y="1131"/>
                    <a:pt x="870" y="1233"/>
                    <a:pt x="698" y="1315"/>
                  </a:cubicBezTo>
                  <a:cubicBezTo>
                    <a:pt x="619" y="1352"/>
                    <a:pt x="545" y="1387"/>
                    <a:pt x="472" y="1382"/>
                  </a:cubicBezTo>
                  <a:cubicBezTo>
                    <a:pt x="391" y="1375"/>
                    <a:pt x="319" y="1320"/>
                    <a:pt x="245" y="1207"/>
                  </a:cubicBezTo>
                  <a:cubicBezTo>
                    <a:pt x="150" y="1064"/>
                    <a:pt x="106" y="911"/>
                    <a:pt x="114" y="753"/>
                  </a:cubicBezTo>
                  <a:cubicBezTo>
                    <a:pt x="120" y="616"/>
                    <a:pt x="165" y="479"/>
                    <a:pt x="245" y="357"/>
                  </a:cubicBezTo>
                  <a:cubicBezTo>
                    <a:pt x="387" y="138"/>
                    <a:pt x="619" y="0"/>
                    <a:pt x="795" y="30"/>
                  </a:cubicBezTo>
                  <a:cubicBezTo>
                    <a:pt x="876" y="43"/>
                    <a:pt x="981" y="97"/>
                    <a:pt x="1027" y="278"/>
                  </a:cubicBezTo>
                  <a:cubicBezTo>
                    <a:pt x="1069" y="446"/>
                    <a:pt x="1119" y="551"/>
                    <a:pt x="1183" y="609"/>
                  </a:cubicBezTo>
                  <a:cubicBezTo>
                    <a:pt x="1241" y="661"/>
                    <a:pt x="1306" y="672"/>
                    <a:pt x="1381" y="684"/>
                  </a:cubicBezTo>
                  <a:cubicBezTo>
                    <a:pt x="1468" y="698"/>
                    <a:pt x="1567" y="714"/>
                    <a:pt x="1679" y="802"/>
                  </a:cubicBezTo>
                  <a:cubicBezTo>
                    <a:pt x="1769" y="872"/>
                    <a:pt x="1807" y="996"/>
                    <a:pt x="1784" y="1142"/>
                  </a:cubicBezTo>
                  <a:cubicBezTo>
                    <a:pt x="1761" y="1291"/>
                    <a:pt x="1679" y="1419"/>
                    <a:pt x="1584" y="1454"/>
                  </a:cubicBezTo>
                  <a:cubicBezTo>
                    <a:pt x="1567" y="1460"/>
                    <a:pt x="1549" y="1463"/>
                    <a:pt x="1531" y="1463"/>
                  </a:cubicBezTo>
                  <a:close/>
                  <a:moveTo>
                    <a:pt x="999" y="1222"/>
                  </a:moveTo>
                  <a:cubicBezTo>
                    <a:pt x="1132" y="1222"/>
                    <a:pt x="1268" y="1283"/>
                    <a:pt x="1415" y="1409"/>
                  </a:cubicBezTo>
                  <a:cubicBezTo>
                    <a:pt x="1468" y="1456"/>
                    <a:pt x="1527" y="1469"/>
                    <a:pt x="1583" y="1449"/>
                  </a:cubicBezTo>
                  <a:cubicBezTo>
                    <a:pt x="1675" y="1415"/>
                    <a:pt x="1756" y="1288"/>
                    <a:pt x="1779" y="1141"/>
                  </a:cubicBezTo>
                  <a:cubicBezTo>
                    <a:pt x="1802" y="997"/>
                    <a:pt x="1764" y="875"/>
                    <a:pt x="1676" y="806"/>
                  </a:cubicBezTo>
                  <a:cubicBezTo>
                    <a:pt x="1565" y="719"/>
                    <a:pt x="1467" y="703"/>
                    <a:pt x="1380" y="689"/>
                  </a:cubicBezTo>
                  <a:cubicBezTo>
                    <a:pt x="1232" y="665"/>
                    <a:pt x="1114" y="646"/>
                    <a:pt x="1022" y="280"/>
                  </a:cubicBezTo>
                  <a:cubicBezTo>
                    <a:pt x="986" y="138"/>
                    <a:pt x="908" y="54"/>
                    <a:pt x="794" y="35"/>
                  </a:cubicBezTo>
                  <a:cubicBezTo>
                    <a:pt x="620" y="6"/>
                    <a:pt x="391" y="142"/>
                    <a:pt x="249" y="359"/>
                  </a:cubicBezTo>
                  <a:cubicBezTo>
                    <a:pt x="166" y="487"/>
                    <a:pt x="0" y="825"/>
                    <a:pt x="249" y="1204"/>
                  </a:cubicBezTo>
                  <a:cubicBezTo>
                    <a:pt x="408" y="1447"/>
                    <a:pt x="535" y="1386"/>
                    <a:pt x="695" y="1310"/>
                  </a:cubicBezTo>
                  <a:cubicBezTo>
                    <a:pt x="782" y="1269"/>
                    <a:pt x="881" y="1222"/>
                    <a:pt x="998" y="1222"/>
                  </a:cubicBezTo>
                  <a:lnTo>
                    <a:pt x="999" y="122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庞门正道标题体3.0" panose="02010600030101010101" pitchFamily="2" charset="-122"/>
              </a:endParaRPr>
            </a:p>
          </p:txBody>
        </p:sp>
        <p:pic>
          <p:nvPicPr>
            <p:cNvPr id="40" name="图片 39" descr="emmanuel-cassar-ax4QBMLQcbY-unsplash"/>
            <p:cNvPicPr>
              <a:picLocks noChangeAspect="1"/>
            </p:cNvPicPr>
            <p:nvPr>
              <p:custDataLst>
                <p:tags r:id="rId4"/>
              </p:custDataLst>
            </p:nvPr>
          </p:nvPicPr>
          <p:blipFill>
            <a:blip r:embed="rId15" cstate="email"/>
            <a:srcRect l="15574" r="12945" b="26611"/>
            <a:stretch>
              <a:fillRect/>
            </a:stretch>
          </p:blipFill>
          <p:spPr>
            <a:xfrm>
              <a:off x="2163" y="2180"/>
              <a:ext cx="14451" cy="14838"/>
            </a:xfrm>
            <a:custGeom>
              <a:avLst/>
              <a:gdLst/>
              <a:ahLst/>
              <a:cxnLst>
                <a:cxn ang="3">
                  <a:pos x="hc" y="t"/>
                </a:cxn>
                <a:cxn ang="cd2">
                  <a:pos x="l" y="vc"/>
                </a:cxn>
                <a:cxn ang="cd4">
                  <a:pos x="hc" y="b"/>
                </a:cxn>
                <a:cxn ang="0">
                  <a:pos x="r" y="vc"/>
                </a:cxn>
              </a:cxnLst>
              <a:rect l="l" t="t" r="r" b="b"/>
              <a:pathLst>
                <a:path w="7858" h="8068">
                  <a:moveTo>
                    <a:pt x="4144" y="0"/>
                  </a:moveTo>
                  <a:cubicBezTo>
                    <a:pt x="5043" y="0"/>
                    <a:pt x="6008" y="604"/>
                    <a:pt x="6588" y="1755"/>
                  </a:cubicBezTo>
                  <a:cubicBezTo>
                    <a:pt x="8660" y="5842"/>
                    <a:pt x="7881" y="8068"/>
                    <a:pt x="6493" y="8068"/>
                  </a:cubicBezTo>
                  <a:cubicBezTo>
                    <a:pt x="6036" y="8068"/>
                    <a:pt x="5518" y="7825"/>
                    <a:pt x="5009" y="7331"/>
                  </a:cubicBezTo>
                  <a:cubicBezTo>
                    <a:pt x="4520" y="6855"/>
                    <a:pt x="3992" y="6703"/>
                    <a:pt x="3474" y="6703"/>
                  </a:cubicBezTo>
                  <a:cubicBezTo>
                    <a:pt x="3032" y="6703"/>
                    <a:pt x="2598" y="6812"/>
                    <a:pt x="2184" y="6917"/>
                  </a:cubicBezTo>
                  <a:cubicBezTo>
                    <a:pt x="1775" y="7021"/>
                    <a:pt x="1395" y="7131"/>
                    <a:pt x="1062" y="7131"/>
                  </a:cubicBezTo>
                  <a:cubicBezTo>
                    <a:pt x="668" y="7131"/>
                    <a:pt x="344" y="6983"/>
                    <a:pt x="130" y="6512"/>
                  </a:cubicBezTo>
                  <a:cubicBezTo>
                    <a:pt x="-545" y="5023"/>
                    <a:pt x="1590" y="3159"/>
                    <a:pt x="2184" y="1537"/>
                  </a:cubicBezTo>
                  <a:cubicBezTo>
                    <a:pt x="2565" y="499"/>
                    <a:pt x="3326" y="0"/>
                    <a:pt x="4144" y="0"/>
                  </a:cubicBezTo>
                  <a:close/>
                </a:path>
              </a:pathLst>
            </a:custGeom>
          </p:spPr>
        </p:pic>
        <p:sp>
          <p:nvSpPr>
            <p:cNvPr id="41" name="椭圆 40"/>
            <p:cNvSpPr/>
            <p:nvPr>
              <p:custDataLst>
                <p:tags r:id="rId5"/>
              </p:custDataLst>
            </p:nvPr>
          </p:nvSpPr>
          <p:spPr>
            <a:xfrm>
              <a:off x="12925" y="3443"/>
              <a:ext cx="2950" cy="2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庞门正道标题体3.0" panose="02010600030101010101" pitchFamily="2" charset="-122"/>
              </a:endParaRPr>
            </a:p>
          </p:txBody>
        </p:sp>
        <p:sp>
          <p:nvSpPr>
            <p:cNvPr id="42" name="Oval 32"/>
            <p:cNvSpPr/>
            <p:nvPr>
              <p:custDataLst>
                <p:tags r:id="rId6"/>
              </p:custDataLst>
            </p:nvPr>
          </p:nvSpPr>
          <p:spPr>
            <a:xfrm>
              <a:off x="13949" y="4490"/>
              <a:ext cx="903" cy="857"/>
            </a:xfrm>
            <a:custGeom>
              <a:avLst/>
              <a:gdLst>
                <a:gd name="T0" fmla="*/ 0 w 12800"/>
                <a:gd name="T1" fmla="*/ 1734 h 12146"/>
                <a:gd name="T2" fmla="*/ 3468 w 12800"/>
                <a:gd name="T3" fmla="*/ 1734 h 12146"/>
                <a:gd name="T4" fmla="*/ 1734 w 12800"/>
                <a:gd name="T5" fmla="*/ 533 h 12146"/>
                <a:gd name="T6" fmla="*/ 1734 w 12800"/>
                <a:gd name="T7" fmla="*/ 2935 h 12146"/>
                <a:gd name="T8" fmla="*/ 1734 w 12800"/>
                <a:gd name="T9" fmla="*/ 533 h 12146"/>
                <a:gd name="T10" fmla="*/ 4665 w 12800"/>
                <a:gd name="T11" fmla="*/ 1734 h 12146"/>
                <a:gd name="T12" fmla="*/ 8134 w 12800"/>
                <a:gd name="T13" fmla="*/ 1734 h 12146"/>
                <a:gd name="T14" fmla="*/ 6400 w 12800"/>
                <a:gd name="T15" fmla="*/ 533 h 12146"/>
                <a:gd name="T16" fmla="*/ 6400 w 12800"/>
                <a:gd name="T17" fmla="*/ 2935 h 12146"/>
                <a:gd name="T18" fmla="*/ 6400 w 12800"/>
                <a:gd name="T19" fmla="*/ 533 h 12146"/>
                <a:gd name="T20" fmla="*/ 9331 w 12800"/>
                <a:gd name="T21" fmla="*/ 1734 h 12146"/>
                <a:gd name="T22" fmla="*/ 12800 w 12800"/>
                <a:gd name="T23" fmla="*/ 1734 h 12146"/>
                <a:gd name="T24" fmla="*/ 11066 w 12800"/>
                <a:gd name="T25" fmla="*/ 533 h 12146"/>
                <a:gd name="T26" fmla="*/ 11066 w 12800"/>
                <a:gd name="T27" fmla="*/ 2935 h 12146"/>
                <a:gd name="T28" fmla="*/ 11066 w 12800"/>
                <a:gd name="T29" fmla="*/ 533 h 12146"/>
                <a:gd name="T30" fmla="*/ 0 w 12800"/>
                <a:gd name="T31" fmla="*/ 6073 h 12146"/>
                <a:gd name="T32" fmla="*/ 3468 w 12800"/>
                <a:gd name="T33" fmla="*/ 6073 h 12146"/>
                <a:gd name="T34" fmla="*/ 1734 w 12800"/>
                <a:gd name="T35" fmla="*/ 4872 h 12146"/>
                <a:gd name="T36" fmla="*/ 1734 w 12800"/>
                <a:gd name="T37" fmla="*/ 7274 h 12146"/>
                <a:gd name="T38" fmla="*/ 1734 w 12800"/>
                <a:gd name="T39" fmla="*/ 4872 h 12146"/>
                <a:gd name="T40" fmla="*/ 4665 w 12800"/>
                <a:gd name="T41" fmla="*/ 6073 h 12146"/>
                <a:gd name="T42" fmla="*/ 8134 w 12800"/>
                <a:gd name="T43" fmla="*/ 6073 h 12146"/>
                <a:gd name="T44" fmla="*/ 6400 w 12800"/>
                <a:gd name="T45" fmla="*/ 4872 h 12146"/>
                <a:gd name="T46" fmla="*/ 6400 w 12800"/>
                <a:gd name="T47" fmla="*/ 7274 h 12146"/>
                <a:gd name="T48" fmla="*/ 6400 w 12800"/>
                <a:gd name="T49" fmla="*/ 4872 h 12146"/>
                <a:gd name="T50" fmla="*/ 9331 w 12800"/>
                <a:gd name="T51" fmla="*/ 6073 h 12146"/>
                <a:gd name="T52" fmla="*/ 12800 w 12800"/>
                <a:gd name="T53" fmla="*/ 6073 h 12146"/>
                <a:gd name="T54" fmla="*/ 11066 w 12800"/>
                <a:gd name="T55" fmla="*/ 4872 h 12146"/>
                <a:gd name="T56" fmla="*/ 11066 w 12800"/>
                <a:gd name="T57" fmla="*/ 7274 h 12146"/>
                <a:gd name="T58" fmla="*/ 11066 w 12800"/>
                <a:gd name="T59" fmla="*/ 4872 h 12146"/>
                <a:gd name="T60" fmla="*/ 0 w 12800"/>
                <a:gd name="T61" fmla="*/ 10412 h 12146"/>
                <a:gd name="T62" fmla="*/ 3468 w 12800"/>
                <a:gd name="T63" fmla="*/ 10412 h 12146"/>
                <a:gd name="T64" fmla="*/ 1734 w 12800"/>
                <a:gd name="T65" fmla="*/ 9212 h 12146"/>
                <a:gd name="T66" fmla="*/ 1734 w 12800"/>
                <a:gd name="T67" fmla="*/ 11613 h 12146"/>
                <a:gd name="T68" fmla="*/ 1734 w 12800"/>
                <a:gd name="T69" fmla="*/ 9212 h 12146"/>
                <a:gd name="T70" fmla="*/ 4665 w 12800"/>
                <a:gd name="T71" fmla="*/ 10412 h 12146"/>
                <a:gd name="T72" fmla="*/ 8134 w 12800"/>
                <a:gd name="T73" fmla="*/ 10412 h 12146"/>
                <a:gd name="T74" fmla="*/ 6400 w 12800"/>
                <a:gd name="T75" fmla="*/ 9211 h 12146"/>
                <a:gd name="T76" fmla="*/ 6400 w 12800"/>
                <a:gd name="T77" fmla="*/ 11613 h 12146"/>
                <a:gd name="T78" fmla="*/ 6400 w 12800"/>
                <a:gd name="T79" fmla="*/ 9211 h 12146"/>
                <a:gd name="T80" fmla="*/ 9331 w 12800"/>
                <a:gd name="T81" fmla="*/ 10412 h 12146"/>
                <a:gd name="T82" fmla="*/ 12800 w 12800"/>
                <a:gd name="T83" fmla="*/ 10412 h 12146"/>
                <a:gd name="T84" fmla="*/ 11066 w 12800"/>
                <a:gd name="T85" fmla="*/ 9211 h 12146"/>
                <a:gd name="T86" fmla="*/ 11066 w 12800"/>
                <a:gd name="T87" fmla="*/ 11613 h 12146"/>
                <a:gd name="T88" fmla="*/ 11066 w 12800"/>
                <a:gd name="T89" fmla="*/ 9211 h 1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00" h="12146">
                  <a:moveTo>
                    <a:pt x="1734" y="3468"/>
                  </a:moveTo>
                  <a:cubicBezTo>
                    <a:pt x="778" y="3468"/>
                    <a:pt x="0" y="2690"/>
                    <a:pt x="0" y="1734"/>
                  </a:cubicBezTo>
                  <a:cubicBezTo>
                    <a:pt x="0" y="778"/>
                    <a:pt x="778" y="0"/>
                    <a:pt x="1734" y="0"/>
                  </a:cubicBezTo>
                  <a:cubicBezTo>
                    <a:pt x="2690" y="0"/>
                    <a:pt x="3468" y="778"/>
                    <a:pt x="3468" y="1734"/>
                  </a:cubicBezTo>
                  <a:cubicBezTo>
                    <a:pt x="3468" y="2690"/>
                    <a:pt x="2690" y="3468"/>
                    <a:pt x="1734" y="3468"/>
                  </a:cubicBezTo>
                  <a:close/>
                  <a:moveTo>
                    <a:pt x="1734" y="533"/>
                  </a:moveTo>
                  <a:cubicBezTo>
                    <a:pt x="1072" y="533"/>
                    <a:pt x="533" y="1072"/>
                    <a:pt x="533" y="1734"/>
                  </a:cubicBezTo>
                  <a:cubicBezTo>
                    <a:pt x="533" y="2396"/>
                    <a:pt x="1072" y="2935"/>
                    <a:pt x="1734" y="2935"/>
                  </a:cubicBezTo>
                  <a:cubicBezTo>
                    <a:pt x="2396" y="2935"/>
                    <a:pt x="2935" y="2396"/>
                    <a:pt x="2935" y="1734"/>
                  </a:cubicBezTo>
                  <a:cubicBezTo>
                    <a:pt x="2935" y="1072"/>
                    <a:pt x="2396" y="533"/>
                    <a:pt x="1734" y="533"/>
                  </a:cubicBezTo>
                  <a:close/>
                  <a:moveTo>
                    <a:pt x="6400" y="3468"/>
                  </a:moveTo>
                  <a:cubicBezTo>
                    <a:pt x="5443" y="3468"/>
                    <a:pt x="4665" y="2691"/>
                    <a:pt x="4665" y="1734"/>
                  </a:cubicBezTo>
                  <a:cubicBezTo>
                    <a:pt x="4665" y="778"/>
                    <a:pt x="5443" y="0"/>
                    <a:pt x="6400" y="0"/>
                  </a:cubicBezTo>
                  <a:cubicBezTo>
                    <a:pt x="7356" y="0"/>
                    <a:pt x="8134" y="778"/>
                    <a:pt x="8134" y="1734"/>
                  </a:cubicBezTo>
                  <a:cubicBezTo>
                    <a:pt x="8134" y="2691"/>
                    <a:pt x="7356" y="3468"/>
                    <a:pt x="6400" y="3468"/>
                  </a:cubicBezTo>
                  <a:close/>
                  <a:moveTo>
                    <a:pt x="6400" y="533"/>
                  </a:moveTo>
                  <a:cubicBezTo>
                    <a:pt x="5738" y="533"/>
                    <a:pt x="5199" y="1072"/>
                    <a:pt x="5199" y="1734"/>
                  </a:cubicBezTo>
                  <a:cubicBezTo>
                    <a:pt x="5199" y="2396"/>
                    <a:pt x="5738" y="2935"/>
                    <a:pt x="6400" y="2935"/>
                  </a:cubicBezTo>
                  <a:cubicBezTo>
                    <a:pt x="7062" y="2935"/>
                    <a:pt x="7601" y="2396"/>
                    <a:pt x="7601" y="1734"/>
                  </a:cubicBezTo>
                  <a:cubicBezTo>
                    <a:pt x="7601" y="1072"/>
                    <a:pt x="7062" y="533"/>
                    <a:pt x="6400" y="533"/>
                  </a:cubicBezTo>
                  <a:close/>
                  <a:moveTo>
                    <a:pt x="11066" y="3468"/>
                  </a:moveTo>
                  <a:cubicBezTo>
                    <a:pt x="10109" y="3468"/>
                    <a:pt x="9331" y="2691"/>
                    <a:pt x="9331" y="1734"/>
                  </a:cubicBezTo>
                  <a:cubicBezTo>
                    <a:pt x="9331" y="778"/>
                    <a:pt x="10109" y="0"/>
                    <a:pt x="11066" y="0"/>
                  </a:cubicBezTo>
                  <a:cubicBezTo>
                    <a:pt x="12022" y="0"/>
                    <a:pt x="12800" y="778"/>
                    <a:pt x="12800" y="1734"/>
                  </a:cubicBezTo>
                  <a:cubicBezTo>
                    <a:pt x="12800" y="2690"/>
                    <a:pt x="12022" y="3468"/>
                    <a:pt x="11066" y="3468"/>
                  </a:cubicBezTo>
                  <a:close/>
                  <a:moveTo>
                    <a:pt x="11066" y="533"/>
                  </a:moveTo>
                  <a:cubicBezTo>
                    <a:pt x="10403" y="533"/>
                    <a:pt x="9865" y="1072"/>
                    <a:pt x="9865" y="1734"/>
                  </a:cubicBezTo>
                  <a:cubicBezTo>
                    <a:pt x="9865" y="2396"/>
                    <a:pt x="10403" y="2935"/>
                    <a:pt x="11066" y="2935"/>
                  </a:cubicBezTo>
                  <a:cubicBezTo>
                    <a:pt x="11728" y="2935"/>
                    <a:pt x="12267" y="2396"/>
                    <a:pt x="12267" y="1734"/>
                  </a:cubicBezTo>
                  <a:cubicBezTo>
                    <a:pt x="12267" y="1072"/>
                    <a:pt x="11728" y="533"/>
                    <a:pt x="11066" y="533"/>
                  </a:cubicBezTo>
                  <a:close/>
                  <a:moveTo>
                    <a:pt x="1734" y="7807"/>
                  </a:moveTo>
                  <a:cubicBezTo>
                    <a:pt x="778" y="7807"/>
                    <a:pt x="0" y="7029"/>
                    <a:pt x="0" y="6073"/>
                  </a:cubicBezTo>
                  <a:cubicBezTo>
                    <a:pt x="0" y="5117"/>
                    <a:pt x="778" y="4339"/>
                    <a:pt x="1734" y="4339"/>
                  </a:cubicBezTo>
                  <a:cubicBezTo>
                    <a:pt x="2690" y="4339"/>
                    <a:pt x="3468" y="5117"/>
                    <a:pt x="3468" y="6073"/>
                  </a:cubicBezTo>
                  <a:cubicBezTo>
                    <a:pt x="3468" y="7029"/>
                    <a:pt x="2690" y="7807"/>
                    <a:pt x="1734" y="7807"/>
                  </a:cubicBezTo>
                  <a:close/>
                  <a:moveTo>
                    <a:pt x="1734" y="4872"/>
                  </a:moveTo>
                  <a:cubicBezTo>
                    <a:pt x="1071" y="4873"/>
                    <a:pt x="534" y="5410"/>
                    <a:pt x="533" y="6073"/>
                  </a:cubicBezTo>
                  <a:cubicBezTo>
                    <a:pt x="533" y="6735"/>
                    <a:pt x="1072" y="7274"/>
                    <a:pt x="1734" y="7274"/>
                  </a:cubicBezTo>
                  <a:cubicBezTo>
                    <a:pt x="2396" y="7274"/>
                    <a:pt x="2935" y="6735"/>
                    <a:pt x="2935" y="6073"/>
                  </a:cubicBezTo>
                  <a:cubicBezTo>
                    <a:pt x="2934" y="5410"/>
                    <a:pt x="2397" y="4873"/>
                    <a:pt x="1734" y="4872"/>
                  </a:cubicBezTo>
                  <a:close/>
                  <a:moveTo>
                    <a:pt x="6400" y="7807"/>
                  </a:moveTo>
                  <a:cubicBezTo>
                    <a:pt x="5442" y="7806"/>
                    <a:pt x="4667" y="7030"/>
                    <a:pt x="4665" y="6073"/>
                  </a:cubicBezTo>
                  <a:cubicBezTo>
                    <a:pt x="4666" y="5116"/>
                    <a:pt x="5442" y="4340"/>
                    <a:pt x="6400" y="4339"/>
                  </a:cubicBezTo>
                  <a:cubicBezTo>
                    <a:pt x="7357" y="4340"/>
                    <a:pt x="8133" y="5116"/>
                    <a:pt x="8134" y="6073"/>
                  </a:cubicBezTo>
                  <a:cubicBezTo>
                    <a:pt x="8133" y="7030"/>
                    <a:pt x="7357" y="7806"/>
                    <a:pt x="6400" y="7807"/>
                  </a:cubicBezTo>
                  <a:close/>
                  <a:moveTo>
                    <a:pt x="6400" y="4872"/>
                  </a:moveTo>
                  <a:cubicBezTo>
                    <a:pt x="5738" y="4872"/>
                    <a:pt x="5199" y="5411"/>
                    <a:pt x="5199" y="6073"/>
                  </a:cubicBezTo>
                  <a:cubicBezTo>
                    <a:pt x="5199" y="6735"/>
                    <a:pt x="5738" y="7274"/>
                    <a:pt x="6400" y="7274"/>
                  </a:cubicBezTo>
                  <a:cubicBezTo>
                    <a:pt x="7062" y="7274"/>
                    <a:pt x="7601" y="6735"/>
                    <a:pt x="7601" y="6073"/>
                  </a:cubicBezTo>
                  <a:cubicBezTo>
                    <a:pt x="7601" y="5411"/>
                    <a:pt x="7062" y="4872"/>
                    <a:pt x="6400" y="4872"/>
                  </a:cubicBezTo>
                  <a:close/>
                  <a:moveTo>
                    <a:pt x="11066" y="7807"/>
                  </a:moveTo>
                  <a:cubicBezTo>
                    <a:pt x="10108" y="7806"/>
                    <a:pt x="9332" y="7030"/>
                    <a:pt x="9331" y="6073"/>
                  </a:cubicBezTo>
                  <a:cubicBezTo>
                    <a:pt x="9331" y="5117"/>
                    <a:pt x="10109" y="4339"/>
                    <a:pt x="11066" y="4339"/>
                  </a:cubicBezTo>
                  <a:cubicBezTo>
                    <a:pt x="12022" y="4339"/>
                    <a:pt x="12800" y="5117"/>
                    <a:pt x="12800" y="6073"/>
                  </a:cubicBezTo>
                  <a:cubicBezTo>
                    <a:pt x="12799" y="7030"/>
                    <a:pt x="12023" y="7806"/>
                    <a:pt x="11066" y="7807"/>
                  </a:cubicBezTo>
                  <a:close/>
                  <a:moveTo>
                    <a:pt x="11066" y="4872"/>
                  </a:moveTo>
                  <a:cubicBezTo>
                    <a:pt x="10403" y="4872"/>
                    <a:pt x="9865" y="5411"/>
                    <a:pt x="9865" y="6073"/>
                  </a:cubicBezTo>
                  <a:cubicBezTo>
                    <a:pt x="9865" y="6735"/>
                    <a:pt x="10403" y="7274"/>
                    <a:pt x="11066" y="7274"/>
                  </a:cubicBezTo>
                  <a:cubicBezTo>
                    <a:pt x="11728" y="7274"/>
                    <a:pt x="12267" y="6735"/>
                    <a:pt x="12267" y="6073"/>
                  </a:cubicBezTo>
                  <a:cubicBezTo>
                    <a:pt x="12267" y="5411"/>
                    <a:pt x="11728" y="4872"/>
                    <a:pt x="11066" y="4872"/>
                  </a:cubicBezTo>
                  <a:close/>
                  <a:moveTo>
                    <a:pt x="1734" y="12146"/>
                  </a:moveTo>
                  <a:cubicBezTo>
                    <a:pt x="777" y="12145"/>
                    <a:pt x="1" y="11369"/>
                    <a:pt x="0" y="10412"/>
                  </a:cubicBezTo>
                  <a:cubicBezTo>
                    <a:pt x="0" y="9456"/>
                    <a:pt x="778" y="8678"/>
                    <a:pt x="1734" y="8678"/>
                  </a:cubicBezTo>
                  <a:cubicBezTo>
                    <a:pt x="2690" y="8678"/>
                    <a:pt x="3468" y="9456"/>
                    <a:pt x="3468" y="10412"/>
                  </a:cubicBezTo>
                  <a:cubicBezTo>
                    <a:pt x="3467" y="11369"/>
                    <a:pt x="2692" y="12145"/>
                    <a:pt x="1734" y="12146"/>
                  </a:cubicBezTo>
                  <a:close/>
                  <a:moveTo>
                    <a:pt x="1734" y="9212"/>
                  </a:moveTo>
                  <a:cubicBezTo>
                    <a:pt x="1071" y="9212"/>
                    <a:pt x="534" y="9749"/>
                    <a:pt x="533" y="10412"/>
                  </a:cubicBezTo>
                  <a:cubicBezTo>
                    <a:pt x="533" y="11074"/>
                    <a:pt x="1072" y="11613"/>
                    <a:pt x="1734" y="11613"/>
                  </a:cubicBezTo>
                  <a:cubicBezTo>
                    <a:pt x="2396" y="11613"/>
                    <a:pt x="2935" y="11074"/>
                    <a:pt x="2935" y="10412"/>
                  </a:cubicBezTo>
                  <a:cubicBezTo>
                    <a:pt x="2934" y="9749"/>
                    <a:pt x="2397" y="9212"/>
                    <a:pt x="1734" y="9212"/>
                  </a:cubicBezTo>
                  <a:close/>
                  <a:moveTo>
                    <a:pt x="6400" y="12146"/>
                  </a:moveTo>
                  <a:cubicBezTo>
                    <a:pt x="5443" y="12146"/>
                    <a:pt x="4665" y="11368"/>
                    <a:pt x="4665" y="10412"/>
                  </a:cubicBezTo>
                  <a:cubicBezTo>
                    <a:pt x="4665" y="9456"/>
                    <a:pt x="5443" y="8678"/>
                    <a:pt x="6400" y="8678"/>
                  </a:cubicBezTo>
                  <a:cubicBezTo>
                    <a:pt x="7356" y="8678"/>
                    <a:pt x="8134" y="9456"/>
                    <a:pt x="8134" y="10412"/>
                  </a:cubicBezTo>
                  <a:cubicBezTo>
                    <a:pt x="8134" y="11368"/>
                    <a:pt x="7356" y="12146"/>
                    <a:pt x="6400" y="12146"/>
                  </a:cubicBezTo>
                  <a:close/>
                  <a:moveTo>
                    <a:pt x="6400" y="9211"/>
                  </a:moveTo>
                  <a:cubicBezTo>
                    <a:pt x="5738" y="9211"/>
                    <a:pt x="5199" y="9750"/>
                    <a:pt x="5199" y="10412"/>
                  </a:cubicBezTo>
                  <a:cubicBezTo>
                    <a:pt x="5199" y="11074"/>
                    <a:pt x="5738" y="11613"/>
                    <a:pt x="6400" y="11613"/>
                  </a:cubicBezTo>
                  <a:cubicBezTo>
                    <a:pt x="7062" y="11613"/>
                    <a:pt x="7601" y="11074"/>
                    <a:pt x="7601" y="10412"/>
                  </a:cubicBezTo>
                  <a:cubicBezTo>
                    <a:pt x="7601" y="9750"/>
                    <a:pt x="7062" y="9211"/>
                    <a:pt x="6400" y="9211"/>
                  </a:cubicBezTo>
                  <a:close/>
                  <a:moveTo>
                    <a:pt x="11066" y="12146"/>
                  </a:moveTo>
                  <a:cubicBezTo>
                    <a:pt x="10109" y="12146"/>
                    <a:pt x="9331" y="11368"/>
                    <a:pt x="9331" y="10412"/>
                  </a:cubicBezTo>
                  <a:cubicBezTo>
                    <a:pt x="9331" y="9456"/>
                    <a:pt x="10109" y="8678"/>
                    <a:pt x="11066" y="8678"/>
                  </a:cubicBezTo>
                  <a:cubicBezTo>
                    <a:pt x="12022" y="8678"/>
                    <a:pt x="12800" y="9456"/>
                    <a:pt x="12800" y="10412"/>
                  </a:cubicBezTo>
                  <a:cubicBezTo>
                    <a:pt x="12800" y="11368"/>
                    <a:pt x="12022" y="12146"/>
                    <a:pt x="11066" y="12146"/>
                  </a:cubicBezTo>
                  <a:close/>
                  <a:moveTo>
                    <a:pt x="11066" y="9211"/>
                  </a:moveTo>
                  <a:cubicBezTo>
                    <a:pt x="10403" y="9211"/>
                    <a:pt x="9865" y="9750"/>
                    <a:pt x="9865" y="10412"/>
                  </a:cubicBezTo>
                  <a:cubicBezTo>
                    <a:pt x="9865" y="11074"/>
                    <a:pt x="10403" y="11613"/>
                    <a:pt x="11066" y="11613"/>
                  </a:cubicBezTo>
                  <a:cubicBezTo>
                    <a:pt x="11728" y="11613"/>
                    <a:pt x="12267" y="11074"/>
                    <a:pt x="12267" y="10412"/>
                  </a:cubicBezTo>
                  <a:cubicBezTo>
                    <a:pt x="12267" y="9750"/>
                    <a:pt x="11728" y="9211"/>
                    <a:pt x="11066" y="921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庞门正道标题体3.0" panose="02010600030101010101" pitchFamily="2" charset="-122"/>
              </a:endParaRPr>
            </a:p>
          </p:txBody>
        </p:sp>
      </p:gr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二、家校关系的道德调适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（三）争取与家长共同合作</a:t>
            </a:r>
          </a:p>
        </p:txBody>
      </p:sp>
      <p:sp>
        <p:nvSpPr>
          <p:cNvPr id="10" name="文本框 9"/>
          <p:cNvSpPr txBox="1"/>
          <p:nvPr/>
        </p:nvSpPr>
        <p:spPr>
          <a:xfrm>
            <a:off x="345440" y="1800860"/>
            <a:ext cx="11501755" cy="1476375"/>
          </a:xfrm>
          <a:prstGeom prst="rect">
            <a:avLst/>
          </a:prstGeom>
          <a:noFill/>
        </p:spPr>
        <p:txBody>
          <a:bodyPr wrap="square">
            <a:spAutoFit/>
          </a:bodyPr>
          <a:lstStyle/>
          <a:p>
            <a:pPr indent="457200">
              <a:lnSpc>
                <a:spcPct val="150000"/>
              </a:lnSpc>
            </a:pPr>
            <a:r>
              <a:rPr lang="zh-CN" altLang="en-US" sz="2000" b="1" dirty="0">
                <a:solidFill>
                  <a:schemeClr val="tx1"/>
                </a:solidFill>
                <a:latin typeface="微软雅黑" charset="0"/>
                <a:ea typeface="微软雅黑" charset="0"/>
                <a:cs typeface="微软雅黑" charset="0"/>
              </a:rPr>
              <a:t>正如苏霍姆林斯基所说：</a:t>
            </a: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没有家庭教育的学校教育和没有学校教育的家庭教育都不可能完成培养人这样一个极其细微的任务。</a:t>
            </a:r>
            <a:r>
              <a:rPr lang="en-US" altLang="zh-CN" sz="2000" b="1" dirty="0">
                <a:solidFill>
                  <a:schemeClr val="tx1"/>
                </a:solidFill>
                <a:latin typeface="微软雅黑" charset="0"/>
                <a:ea typeface="微软雅黑" charset="0"/>
                <a:cs typeface="微软雅黑" charset="0"/>
              </a:rPr>
              <a:t>”</a:t>
            </a:r>
            <a:r>
              <a:rPr lang="zh-CN" altLang="en-US" sz="2000" b="1" dirty="0">
                <a:solidFill>
                  <a:schemeClr val="tx1"/>
                </a:solidFill>
                <a:latin typeface="微软雅黑" charset="0"/>
                <a:ea typeface="微软雅黑" charset="0"/>
                <a:cs typeface="微软雅黑" charset="0"/>
              </a:rPr>
              <a:t>所以，学生的成长是家校共同努力的结果，作为学校要争取与家长合作以共同促进学生的成长和发展。</a:t>
            </a:r>
          </a:p>
        </p:txBody>
      </p:sp>
      <p:graphicFrame>
        <p:nvGraphicFramePr>
          <p:cNvPr id="64" name="图示 63"/>
          <p:cNvGraphicFramePr/>
          <p:nvPr/>
        </p:nvGraphicFramePr>
        <p:xfrm>
          <a:off x="600710" y="3429000"/>
          <a:ext cx="5737860" cy="2711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图片 2" descr="合作"/>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42530" y="3277235"/>
            <a:ext cx="2983865" cy="2983865"/>
          </a:xfrm>
          <a:prstGeom prst="rect">
            <a:avLst/>
          </a:prstGeom>
        </p:spPr>
      </p:pic>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第三节  </a:t>
            </a:r>
            <a:br>
              <a:rPr lang="en-US" altLang="zh-CN" dirty="0"/>
            </a:br>
            <a:r>
              <a:rPr lang="zh-CN" altLang="en-US" sz="6000"/>
              <a:t>同事关系中的道德实践</a:t>
            </a:r>
          </a:p>
        </p:txBody>
      </p:sp>
    </p:spTree>
    <p:custDataLst>
      <p:tags r:id="rId1"/>
    </p:custData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一、同事关系中的道德问题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（一）彼此相轻下的冲突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523875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在当下教师队伍中还存在教师间互相看不起、彼此不尊重，甚至</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相互拆台</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的现象，这使教师间情感冷淡、封闭。不尊重他人人格、不关心他人的现象，违背教师职业道德的基本要求，严重影响教师间的团结，不利于良好同事关系的建立，容易使教师间产生误会和摩擦。</a:t>
            </a:r>
          </a:p>
        </p:txBody>
      </p:sp>
      <p:pic>
        <p:nvPicPr>
          <p:cNvPr id="3" name="https://photo-static-api.fotomore.com/creative/vcg/400/new/VCG41N869625768.jpg?uid=386&amp;timestamp=1742452664&amp;sign=c177b47883de0ca1f28666bba269271b" descr="3d小人-解雇"/>
          <p:cNvPicPr>
            <a:picLocks noChangeAspect="1"/>
          </p:cNvPicPr>
          <p:nvPr/>
        </p:nvPicPr>
        <p:blipFill>
          <a:blip r:embed="rId2"/>
          <a:stretch>
            <a:fillRect/>
          </a:stretch>
        </p:blipFill>
        <p:spPr>
          <a:xfrm>
            <a:off x="6998335" y="2289175"/>
            <a:ext cx="4116705" cy="3507105"/>
          </a:xfrm>
          <a:prstGeom prst="rect">
            <a:avLst/>
          </a:prstGeom>
        </p:spPr>
      </p:pic>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一、同事关系中的道德问题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（二）不合理竞争下的冲突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当前我国中小学教师实行岗位聘用制度，竞聘上岗，教师根据受聘情况享受应有的工资待遇，所以教师间不免会有竞争。</a:t>
            </a:r>
            <a:r>
              <a:rPr lang="zh-CN" altLang="en-US" sz="2000">
                <a:solidFill>
                  <a:srgbClr val="231F20"/>
                </a:solidFill>
                <a:latin typeface="微软雅黑" charset="0"/>
                <a:ea typeface="微软雅黑" charset="0"/>
                <a:cs typeface="微软雅黑" charset="0"/>
              </a:rPr>
              <a:t>目前教学业绩是教师间竞争的主要方面，因为它是评价教师工作的主要指标之一，并与教师职称评定、荣誉获取、福利待遇等方面直接挂钩，所以有的教师过分片面追求学科成绩、抢占学生课余时间，为了在竞争中脱颖而出、维护自身利益而采取了不恰当的竞争方式，如诋毁其他教师，破坏其声誉、信用、地位等。有的教师在职称评定时提供虚假材料，存在学术作假等行为。另外，当下的竞争更注重结果不注重过程，这也是导致教师间不良竞争的原因。同事间的不良竞争严重影响同事情感，容易引发各种矛盾冲突。</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charset="-122"/>
                <a:ea typeface="微软雅黑" charset="-122"/>
              </a:rPr>
              <a:t>导语</a:t>
            </a:r>
            <a:endParaRPr lang="en-US" sz="3200" dirty="0">
              <a:latin typeface="微软雅黑" charset="-122"/>
              <a:ea typeface="微软雅黑"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3784600"/>
          </a:xfrm>
          <a:prstGeom prst="rect">
            <a:avLst/>
          </a:prstGeom>
          <a:noFill/>
        </p:spPr>
        <p:txBody>
          <a:bodyPr wrap="square">
            <a:spAutoFit/>
          </a:bodyPr>
          <a:lstStyle/>
          <a:p>
            <a:pPr indent="457200">
              <a:lnSpc>
                <a:spcPct val="150000"/>
              </a:lnSpc>
            </a:pPr>
            <a:r>
              <a:rPr lang="zh-CN" altLang="en-US" sz="2000" dirty="0"/>
              <a:t>在学校教育中，教师在工作、生活、学习等多个方面都伴随着与人交往的活动，如何处理在交往过程形成的人际关系集中体现着教师的职业道德水准。教师与学生之间的关系、教师与家长之间的关系、教师与同事之间的关系以及教师与学校之间的关系是教师最基本的人际关系。教师职业道德作为一种外在的道德规范体系，引导和规范着教师处理职业活动中的多种人际关系。它体现出社会对教师职业行为的基本要求，规定了教师以什么样的思想感情、态度作风、行为准则去调节教育过程中的各种关系、矛盾和言行，保证教育工作顺利开展和教育任务的圆满完成。</a:t>
            </a:r>
          </a:p>
        </p:txBody>
      </p:sp>
    </p:spTree>
    <p:custDataLst>
      <p:tags r:id="rId1"/>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一、同事关系中的道德问题</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（三）个人主义下的冲突</a:t>
            </a:r>
          </a:p>
        </p:txBody>
      </p:sp>
      <p:sp>
        <p:nvSpPr>
          <p:cNvPr id="64" name="文本框 63"/>
          <p:cNvSpPr txBox="1"/>
          <p:nvPr/>
        </p:nvSpPr>
        <p:spPr>
          <a:xfrm>
            <a:off x="660400" y="2165350"/>
            <a:ext cx="11207115" cy="377761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857885" y="2311400"/>
            <a:ext cx="10858500" cy="3484880"/>
          </a:xfrm>
          <a:prstGeom prst="rect">
            <a:avLst/>
          </a:prstGeom>
        </p:spPr>
        <p:txBody>
          <a:bodyPr>
            <a:noAutofit/>
          </a:bodyPr>
          <a:lstStyle/>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美国学者丹</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劳蒂（</a:t>
            </a:r>
            <a:r>
              <a:rPr lang="en-US" altLang="zh-CN" sz="2000" b="1">
                <a:solidFill>
                  <a:srgbClr val="231F20"/>
                </a:solidFill>
                <a:latin typeface="微软雅黑" charset="0"/>
                <a:ea typeface="微软雅黑" charset="0"/>
                <a:cs typeface="微软雅黑" charset="0"/>
              </a:rPr>
              <a:t>DanC.Lortie</a:t>
            </a:r>
            <a:r>
              <a:rPr lang="zh-CN" altLang="en-US" sz="2000" b="1">
                <a:solidFill>
                  <a:srgbClr val="231F20"/>
                </a:solidFill>
                <a:latin typeface="微软雅黑" charset="0"/>
                <a:ea typeface="微软雅黑" charset="0"/>
                <a:cs typeface="微软雅黑" charset="0"/>
              </a:rPr>
              <a:t>）指出：</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教师的工作方式具有现实主义、个人主义、保护主义等典型特征。</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在个人主义特点的影响下，教师努力维护自己的独立与自主，很少有集体意识和思维习惯，也少有同事间合作。</a:t>
            </a:r>
          </a:p>
          <a:p>
            <a:pPr indent="0" algn="just" defTabSz="266700" eaLnBrk="0" fontAlgn="base">
              <a:lnSpc>
                <a:spcPct val="150000"/>
              </a:lnSpc>
              <a:spcBef>
                <a:spcPct val="0"/>
              </a:spcBef>
              <a:spcAft>
                <a:spcPct val="0"/>
              </a:spcAft>
              <a:buNone/>
            </a:pPr>
            <a:r>
              <a:rPr lang="zh-CN" altLang="en-US" sz="2000" b="1">
                <a:solidFill>
                  <a:srgbClr val="231F20"/>
                </a:solidFill>
                <a:latin typeface="微软雅黑" charset="0"/>
                <a:ea typeface="微软雅黑" charset="0"/>
                <a:cs typeface="微软雅黑" charset="0"/>
              </a:rPr>
              <a:t>一方面</a:t>
            </a:r>
            <a:r>
              <a:rPr lang="zh-CN" altLang="en-US" sz="2000">
                <a:solidFill>
                  <a:srgbClr val="231F20"/>
                </a:solidFill>
                <a:latin typeface="微软雅黑" charset="0"/>
                <a:ea typeface="微软雅黑" charset="0"/>
                <a:cs typeface="微软雅黑" charset="0"/>
              </a:rPr>
              <a:t>由于现实中教学任务繁重，工作量大，教师习惯独自承担备课、上课、批改作业等任务并且各自保留自己的教学技巧，所以很少花时间主动与同事交流分享，导致同事间关系疏远，感情淡漠。</a:t>
            </a:r>
            <a:r>
              <a:rPr lang="zh-CN" altLang="en-US" sz="2000" b="1">
                <a:solidFill>
                  <a:srgbClr val="231F20"/>
                </a:solidFill>
                <a:latin typeface="微软雅黑" charset="0"/>
                <a:ea typeface="微软雅黑" charset="0"/>
                <a:cs typeface="微软雅黑" charset="0"/>
              </a:rPr>
              <a:t>另一方面</a:t>
            </a:r>
            <a:r>
              <a:rPr lang="zh-CN" altLang="en-US" sz="2000">
                <a:solidFill>
                  <a:srgbClr val="231F20"/>
                </a:solidFill>
                <a:latin typeface="微软雅黑" charset="0"/>
                <a:ea typeface="微软雅黑" charset="0"/>
                <a:cs typeface="微软雅黑" charset="0"/>
              </a:rPr>
              <a:t>在个人主义影响下，同事间缺少应有的理解与尊重，很容易产生误解，从而导致一些教师拒绝合作或者消极合作。</a:t>
            </a: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二、同事关系的道德调适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（一）彼此尊重，互不相轻</a:t>
            </a:r>
          </a:p>
        </p:txBody>
      </p:sp>
      <p:sp>
        <p:nvSpPr>
          <p:cNvPr id="10" name="文本框 9"/>
          <p:cNvSpPr txBox="1"/>
          <p:nvPr/>
        </p:nvSpPr>
        <p:spPr>
          <a:xfrm>
            <a:off x="345440" y="1800860"/>
            <a:ext cx="11501755" cy="1476375"/>
          </a:xfrm>
          <a:prstGeom prst="rect">
            <a:avLst/>
          </a:prstGeom>
          <a:noFill/>
        </p:spPr>
        <p:txBody>
          <a:bodyPr wrap="square">
            <a:spAutoFit/>
          </a:bodyPr>
          <a:lstStyle/>
          <a:p>
            <a:pPr indent="457200">
              <a:lnSpc>
                <a:spcPct val="150000"/>
              </a:lnSpc>
            </a:pPr>
            <a:r>
              <a:rPr lang="zh-CN" altLang="en-US" sz="2000" b="1" dirty="0">
                <a:solidFill>
                  <a:schemeClr val="tx1"/>
                </a:solidFill>
                <a:latin typeface="微软雅黑" charset="0"/>
                <a:ea typeface="微软雅黑" charset="0"/>
                <a:cs typeface="微软雅黑" charset="0"/>
              </a:rPr>
              <a:t>教师扮演同事角色时的交往对象是其他教师，是与自己承担着同一的社会责任、享有同样的社会权利并具有同等社会地位的人，教师一般是以同行的身份、同伴的姿态、朋友的口气与其他教师进行交往的。</a:t>
            </a:r>
          </a:p>
        </p:txBody>
      </p:sp>
      <p:graphicFrame>
        <p:nvGraphicFramePr>
          <p:cNvPr id="64" name="图示 63"/>
          <p:cNvGraphicFramePr/>
          <p:nvPr/>
        </p:nvGraphicFramePr>
        <p:xfrm>
          <a:off x="5455920" y="3455035"/>
          <a:ext cx="5737860" cy="2711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https://photo-static-api.fotomore.com/creative/vcg/400/version23/VCG41481757394.jpg?uid=386&amp;timestamp=1742452717&amp;sign=01c88cb5d47e3b4376ec46ac13a76cd2" descr="午餐交易"/>
          <p:cNvPicPr>
            <a:picLocks noChangeAspect="1"/>
          </p:cNvPicPr>
          <p:nvPr/>
        </p:nvPicPr>
        <p:blipFill>
          <a:blip r:embed="rId7"/>
          <a:stretch>
            <a:fillRect/>
          </a:stretch>
        </p:blipFill>
        <p:spPr>
          <a:xfrm>
            <a:off x="1577340" y="3031490"/>
            <a:ext cx="3134995" cy="3134995"/>
          </a:xfrm>
          <a:prstGeom prst="rect">
            <a:avLst/>
          </a:prstGeom>
        </p:spPr>
      </p:pic>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二、同事关系的道德调适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（二）交流共享，良性竞争</a:t>
            </a:r>
          </a:p>
        </p:txBody>
      </p:sp>
      <p:sp>
        <p:nvSpPr>
          <p:cNvPr id="24" name="矩形: 圆角 23"/>
          <p:cNvSpPr/>
          <p:nvPr>
            <p:custDataLst>
              <p:tags r:id="rId1"/>
            </p:custDataLst>
          </p:nvPr>
        </p:nvSpPr>
        <p:spPr>
          <a:xfrm>
            <a:off x="691515" y="2099310"/>
            <a:ext cx="10742295" cy="1731010"/>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lstStyle/>
          <a:p>
            <a:pPr lvl="1" algn="l">
              <a:buClrTx/>
              <a:buSzTx/>
              <a:buFontTx/>
            </a:pPr>
            <a:endParaRPr lang="zh-CN" altLang="en-US" dirty="0">
              <a:solidFill>
                <a:schemeClr val="lt1"/>
              </a:solidFill>
              <a:sym typeface="+mn-ea"/>
            </a:endParaRPr>
          </a:p>
        </p:txBody>
      </p:sp>
      <p:sp>
        <p:nvSpPr>
          <p:cNvPr id="3" name="矩形 2"/>
          <p:cNvSpPr/>
          <p:nvPr>
            <p:custDataLst>
              <p:tags r:id="rId2"/>
            </p:custDataLst>
          </p:nvPr>
        </p:nvSpPr>
        <p:spPr>
          <a:xfrm>
            <a:off x="971550" y="2447290"/>
            <a:ext cx="10189845" cy="124460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chemeClr val="tx1">
                    <a:lumMod val="85000"/>
                    <a:lumOff val="15000"/>
                  </a:schemeClr>
                </a:solidFill>
                <a:latin typeface="+mn-ea"/>
                <a:cs typeface="+mn-ea"/>
                <a:sym typeface="+mn-ea"/>
              </a:rPr>
              <a:t>一方面</a:t>
            </a:r>
            <a:r>
              <a:rPr lang="zh-CN" altLang="en-US" sz="2000" dirty="0">
                <a:solidFill>
                  <a:schemeClr val="tx1">
                    <a:lumMod val="85000"/>
                    <a:lumOff val="15000"/>
                  </a:schemeClr>
                </a:solidFill>
                <a:latin typeface="+mn-ea"/>
                <a:cs typeface="+mn-ea"/>
                <a:sym typeface="+mn-ea"/>
              </a:rPr>
              <a:t>，教师要树立正确的竞争意识。同事间的竞争是正常的，彼此要摒弃不合理竞争的思想意识，充分认识到只有打破知识的壁垒，相互交流才能更有利于学生的发展。</a:t>
            </a:r>
          </a:p>
        </p:txBody>
      </p:sp>
      <p:sp>
        <p:nvSpPr>
          <p:cNvPr id="18" name="矩形: 圆角 17"/>
          <p:cNvSpPr/>
          <p:nvPr>
            <p:custDataLst>
              <p:tags r:id="rId3"/>
            </p:custDataLst>
          </p:nvPr>
        </p:nvSpPr>
        <p:spPr>
          <a:xfrm>
            <a:off x="691515" y="4162425"/>
            <a:ext cx="10742930" cy="1731010"/>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lstStyle/>
          <a:p>
            <a:pPr lvl="1"/>
            <a:endParaRPr lang="zh-CN" altLang="en-US" dirty="0">
              <a:solidFill>
                <a:schemeClr val="lt1"/>
              </a:solidFill>
            </a:endParaRPr>
          </a:p>
        </p:txBody>
      </p:sp>
      <p:sp>
        <p:nvSpPr>
          <p:cNvPr id="4" name="矩形 3"/>
          <p:cNvSpPr/>
          <p:nvPr>
            <p:custDataLst>
              <p:tags r:id="rId4"/>
            </p:custDataLst>
          </p:nvPr>
        </p:nvSpPr>
        <p:spPr>
          <a:xfrm>
            <a:off x="971550" y="4509135"/>
            <a:ext cx="10365740" cy="124523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a:solidFill>
                  <a:schemeClr val="tx1">
                    <a:lumMod val="85000"/>
                    <a:lumOff val="15000"/>
                  </a:schemeClr>
                </a:solidFill>
                <a:latin typeface="+mn-ea"/>
                <a:cs typeface="+mn-ea"/>
                <a:sym typeface="+mn-ea"/>
              </a:rPr>
              <a:t>另一方面</a:t>
            </a:r>
            <a:r>
              <a:rPr lang="zh-CN" altLang="en-US" sz="2000">
                <a:solidFill>
                  <a:schemeClr val="tx1">
                    <a:lumMod val="85000"/>
                    <a:lumOff val="15000"/>
                  </a:schemeClr>
                </a:solidFill>
                <a:latin typeface="+mn-ea"/>
                <a:cs typeface="+mn-ea"/>
                <a:sym typeface="+mn-ea"/>
              </a:rPr>
              <a:t>，教师要积极参与竞争。教师之间彼此相互倾诉，表达情感，加深认识，有利于同事间相互尊重、理解、赏识、认可，为教师间良性竞争提供情感支持，并在一定程度上有利于减少教师间的误会和摩擦。</a:t>
            </a: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二、同事关系的道德调适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（三）团结合作，共同进步</a:t>
            </a:r>
          </a:p>
        </p:txBody>
      </p:sp>
      <p:sp>
        <p:nvSpPr>
          <p:cNvPr id="24" name="矩形: 圆角 23"/>
          <p:cNvSpPr/>
          <p:nvPr>
            <p:custDataLst>
              <p:tags r:id="rId1"/>
            </p:custDataLst>
          </p:nvPr>
        </p:nvSpPr>
        <p:spPr>
          <a:xfrm>
            <a:off x="691515" y="2099310"/>
            <a:ext cx="10742295" cy="1731010"/>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lstStyle/>
          <a:p>
            <a:pPr lvl="1" algn="l">
              <a:buClrTx/>
              <a:buSzTx/>
              <a:buFontTx/>
            </a:pPr>
            <a:endParaRPr lang="zh-CN" altLang="en-US" dirty="0">
              <a:solidFill>
                <a:schemeClr val="lt1"/>
              </a:solidFill>
              <a:sym typeface="+mn-ea"/>
            </a:endParaRPr>
          </a:p>
        </p:txBody>
      </p:sp>
      <p:sp>
        <p:nvSpPr>
          <p:cNvPr id="3" name="矩形 2"/>
          <p:cNvSpPr/>
          <p:nvPr>
            <p:custDataLst>
              <p:tags r:id="rId2"/>
            </p:custDataLst>
          </p:nvPr>
        </p:nvSpPr>
        <p:spPr>
          <a:xfrm>
            <a:off x="971550" y="2447290"/>
            <a:ext cx="10189845" cy="124460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chemeClr val="tx1">
                    <a:lumMod val="85000"/>
                    <a:lumOff val="15000"/>
                  </a:schemeClr>
                </a:solidFill>
                <a:latin typeface="+mn-ea"/>
                <a:cs typeface="+mn-ea"/>
                <a:sym typeface="+mn-ea"/>
              </a:rPr>
              <a:t>一方面</a:t>
            </a:r>
            <a:r>
              <a:rPr lang="zh-CN" altLang="en-US" sz="2000" dirty="0">
                <a:solidFill>
                  <a:schemeClr val="tx1">
                    <a:lumMod val="85000"/>
                    <a:lumOff val="15000"/>
                  </a:schemeClr>
                </a:solidFill>
                <a:latin typeface="+mn-ea"/>
                <a:cs typeface="+mn-ea"/>
                <a:sym typeface="+mn-ea"/>
              </a:rPr>
              <a:t>，教师需要具有团结合作的意识。教师要使自己的教育活动真正有益于学生，有益于教学质量的提高，教师之间就要团结合作，互相配合。</a:t>
            </a:r>
          </a:p>
        </p:txBody>
      </p:sp>
      <p:sp>
        <p:nvSpPr>
          <p:cNvPr id="18" name="矩形: 圆角 17"/>
          <p:cNvSpPr/>
          <p:nvPr>
            <p:custDataLst>
              <p:tags r:id="rId3"/>
            </p:custDataLst>
          </p:nvPr>
        </p:nvSpPr>
        <p:spPr>
          <a:xfrm>
            <a:off x="691515" y="4162425"/>
            <a:ext cx="10742930" cy="1731010"/>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lstStyle/>
          <a:p>
            <a:pPr lvl="1"/>
            <a:endParaRPr lang="zh-CN" altLang="en-US" dirty="0">
              <a:solidFill>
                <a:schemeClr val="lt1"/>
              </a:solidFill>
            </a:endParaRPr>
          </a:p>
        </p:txBody>
      </p:sp>
      <p:sp>
        <p:nvSpPr>
          <p:cNvPr id="4" name="矩形 3"/>
          <p:cNvSpPr/>
          <p:nvPr>
            <p:custDataLst>
              <p:tags r:id="rId4"/>
            </p:custDataLst>
          </p:nvPr>
        </p:nvSpPr>
        <p:spPr>
          <a:xfrm>
            <a:off x="971550" y="4509135"/>
            <a:ext cx="10365740" cy="124523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a:solidFill>
                  <a:schemeClr val="tx1">
                    <a:lumMod val="85000"/>
                    <a:lumOff val="15000"/>
                  </a:schemeClr>
                </a:solidFill>
                <a:latin typeface="+mn-ea"/>
                <a:cs typeface="+mn-ea"/>
                <a:sym typeface="+mn-ea"/>
              </a:rPr>
              <a:t>另一方面</a:t>
            </a:r>
            <a:r>
              <a:rPr lang="zh-CN" altLang="en-US" sz="2000">
                <a:solidFill>
                  <a:schemeClr val="tx1">
                    <a:lumMod val="85000"/>
                    <a:lumOff val="15000"/>
                  </a:schemeClr>
                </a:solidFill>
                <a:latin typeface="+mn-ea"/>
                <a:cs typeface="+mn-ea"/>
                <a:sym typeface="+mn-ea"/>
              </a:rPr>
              <a:t>，教师间要形成教师职业共同体。在教育的道路上，教师从来都不是</a:t>
            </a:r>
            <a:r>
              <a:rPr lang="en-US" altLang="zh-CN" sz="2000">
                <a:solidFill>
                  <a:schemeClr val="tx1">
                    <a:lumMod val="85000"/>
                    <a:lumOff val="15000"/>
                  </a:schemeClr>
                </a:solidFill>
                <a:latin typeface="+mn-ea"/>
                <a:cs typeface="+mn-ea"/>
                <a:sym typeface="+mn-ea"/>
              </a:rPr>
              <a:t>“</a:t>
            </a:r>
            <a:r>
              <a:rPr lang="zh-CN" altLang="en-US" sz="2000">
                <a:solidFill>
                  <a:schemeClr val="tx1">
                    <a:lumMod val="85000"/>
                    <a:lumOff val="15000"/>
                  </a:schemeClr>
                </a:solidFill>
                <a:latin typeface="+mn-ea"/>
                <a:cs typeface="+mn-ea"/>
                <a:sym typeface="+mn-ea"/>
              </a:rPr>
              <a:t>独行侠</a:t>
            </a:r>
            <a:r>
              <a:rPr lang="en-US" altLang="zh-CN" sz="2000">
                <a:solidFill>
                  <a:schemeClr val="tx1">
                    <a:lumMod val="85000"/>
                    <a:lumOff val="15000"/>
                  </a:schemeClr>
                </a:solidFill>
                <a:latin typeface="+mn-ea"/>
                <a:cs typeface="+mn-ea"/>
                <a:sym typeface="+mn-ea"/>
              </a:rPr>
              <a:t>”</a:t>
            </a:r>
            <a:r>
              <a:rPr lang="zh-CN" altLang="en-US" sz="2000">
                <a:solidFill>
                  <a:schemeClr val="tx1">
                    <a:lumMod val="85000"/>
                    <a:lumOff val="15000"/>
                  </a:schemeClr>
                </a:solidFill>
                <a:latin typeface="+mn-ea"/>
                <a:cs typeface="+mn-ea"/>
                <a:sym typeface="+mn-ea"/>
              </a:rPr>
              <a:t>，而是一个为实现教育目的相互协作的共同体。</a:t>
            </a: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师生关系的三重境界</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2584450"/>
          </a:xfrm>
          <a:prstGeom prst="rect">
            <a:avLst/>
          </a:prstGeom>
          <a:noFill/>
        </p:spPr>
        <p:txBody>
          <a:bodyPr wrap="square">
            <a:spAutoFit/>
          </a:bodyPr>
          <a:lstStyle/>
          <a:p>
            <a:pPr indent="457200" algn="just" fontAlgn="auto">
              <a:lnSpc>
                <a:spcPct val="150000"/>
              </a:lnSpc>
            </a:pPr>
            <a:r>
              <a:rPr lang="zh-CN" altLang="en-US" dirty="0"/>
              <a:t>《道德经》第十七章记载：</a:t>
            </a:r>
            <a:r>
              <a:rPr lang="en-US" altLang="zh-CN" dirty="0"/>
              <a:t>“</a:t>
            </a:r>
            <a:r>
              <a:rPr lang="zh-CN" altLang="en-US" dirty="0"/>
              <a:t>太上，不知有之。其次，亲而誉之。其次，畏之。其次，侮之。</a:t>
            </a:r>
            <a:r>
              <a:rPr lang="en-US" altLang="zh-CN" dirty="0"/>
              <a:t>”</a:t>
            </a:r>
            <a:r>
              <a:rPr lang="zh-CN" altLang="en-US" dirty="0"/>
              <a:t>这几句虽然谈的是统治者的四个境界，但对教师如何发展师生关系也有重要启示。有教育教学实践者据此提出了师生关系的三重境界。</a:t>
            </a:r>
          </a:p>
          <a:p>
            <a:pPr indent="457200" algn="just" fontAlgn="auto">
              <a:lnSpc>
                <a:spcPct val="150000"/>
              </a:lnSpc>
            </a:pPr>
            <a:r>
              <a:rPr lang="zh-CN" altLang="en-US" b="1" dirty="0">
                <a:solidFill>
                  <a:schemeClr val="accent1"/>
                </a:solidFill>
              </a:rPr>
              <a:t>第一重是权威管理。</a:t>
            </a:r>
            <a:r>
              <a:rPr lang="zh-CN" altLang="en-US" dirty="0"/>
              <a:t>教师利用自己的权威对学生进行管理，认为</a:t>
            </a:r>
            <a:r>
              <a:rPr lang="en-US" altLang="zh-CN" dirty="0"/>
              <a:t>“</a:t>
            </a:r>
            <a:r>
              <a:rPr lang="zh-CN" altLang="en-US" dirty="0"/>
              <a:t>我是对的，且我是有权力的，所以你要按照我的意愿来做，不然你就是错的。</a:t>
            </a:r>
            <a:r>
              <a:rPr lang="en-US" altLang="zh-CN" dirty="0"/>
              <a:t>”</a:t>
            </a:r>
            <a:r>
              <a:rPr lang="zh-CN" altLang="en-US" dirty="0"/>
              <a:t>压制的常见方式有简单粗暴地批评、写检讨、上报领导，甚至给处分、停课反省。学生在这样的管理措施下，出于害怕而屈服。</a:t>
            </a:r>
          </a:p>
        </p:txBody>
      </p:sp>
      <p:sp>
        <p:nvSpPr>
          <p:cNvPr id="3" name="文本框 2"/>
          <p:cNvSpPr txBox="1"/>
          <p:nvPr/>
        </p:nvSpPr>
        <p:spPr>
          <a:xfrm>
            <a:off x="660400" y="4062730"/>
            <a:ext cx="6428105" cy="2168525"/>
          </a:xfrm>
          <a:prstGeom prst="rect">
            <a:avLst/>
          </a:prstGeom>
          <a:noFill/>
        </p:spPr>
        <p:txBody>
          <a:bodyPr wrap="square">
            <a:spAutoFit/>
          </a:bodyPr>
          <a:lstStyle/>
          <a:p>
            <a:pPr indent="457200" algn="just" fontAlgn="auto">
              <a:lnSpc>
                <a:spcPct val="150000"/>
              </a:lnSpc>
            </a:pPr>
            <a:r>
              <a:rPr lang="zh-CN" altLang="en-US" b="1" dirty="0">
                <a:solidFill>
                  <a:schemeClr val="accent1"/>
                </a:solidFill>
                <a:sym typeface="+mn-ea"/>
              </a:rPr>
              <a:t>第二重是说服教育。</a:t>
            </a:r>
            <a:r>
              <a:rPr lang="zh-CN" altLang="en-US" dirty="0">
                <a:sym typeface="+mn-ea"/>
              </a:rPr>
              <a:t>教师通过一些道理、事例，通过一定的方法和技巧来让学生认同自己的观点，认为</a:t>
            </a:r>
            <a:r>
              <a:rPr lang="en-US" altLang="zh-CN" dirty="0">
                <a:sym typeface="+mn-ea"/>
              </a:rPr>
              <a:t>“</a:t>
            </a:r>
            <a:r>
              <a:rPr lang="zh-CN" altLang="en-US" dirty="0">
                <a:sym typeface="+mn-ea"/>
              </a:rPr>
              <a:t>我是对的，且我懂得比你多，所以你最好听我的，不然你就会出错。</a:t>
            </a:r>
            <a:r>
              <a:rPr lang="en-US" altLang="zh-CN" dirty="0">
                <a:sym typeface="+mn-ea"/>
              </a:rPr>
              <a:t>”</a:t>
            </a:r>
            <a:r>
              <a:rPr lang="zh-CN" altLang="en-US" dirty="0">
                <a:sym typeface="+mn-ea"/>
              </a:rPr>
              <a:t>这是当下使用最多的一种教育方式。教师想要通过道理来说服和影响学生，学生一般会听话并接受，但也有学生并不认可。</a:t>
            </a:r>
            <a:endParaRPr lang="zh-CN" altLang="en-US" dirty="0"/>
          </a:p>
        </p:txBody>
      </p:sp>
      <p:pic>
        <p:nvPicPr>
          <p:cNvPr id="7" name="https://photo-static-api.fotomore.com/creative/vcg/400/new/VCG41N1134034911.jpg?uid=386&amp;timestamp=1742452812&amp;sign=c31328fdf2baf8c2d59e3d2ce9bb2f8e" descr="跷跷板规模与商业字符和扩音器在黑板背景- 3D渲染"/>
          <p:cNvPicPr>
            <a:picLocks noChangeAspect="1"/>
          </p:cNvPicPr>
          <p:nvPr/>
        </p:nvPicPr>
        <p:blipFill>
          <a:blip r:embed="rId2"/>
          <a:stretch>
            <a:fillRect/>
          </a:stretch>
        </p:blipFill>
        <p:spPr>
          <a:xfrm>
            <a:off x="7552690" y="3873500"/>
            <a:ext cx="3395345" cy="2546350"/>
          </a:xfrm>
          <a:prstGeom prst="rect">
            <a:avLst/>
          </a:prstGeom>
        </p:spPr>
      </p:pic>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师生关系的三重境界</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2584450"/>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第三重是平等对话。</a:t>
            </a:r>
            <a:r>
              <a:rPr lang="zh-CN" altLang="en-US" dirty="0"/>
              <a:t>教师把学生看成与自己平等的一方，用同理心去看待学生，认为</a:t>
            </a:r>
            <a:r>
              <a:rPr lang="en-US" altLang="zh-CN" dirty="0"/>
              <a:t>“</a:t>
            </a:r>
            <a:r>
              <a:rPr lang="zh-CN" altLang="en-US" dirty="0"/>
              <a:t>我有我的观点，你也可以有你的想法，我愿意和你一起探索一条最适合当下的路。</a:t>
            </a:r>
            <a:r>
              <a:rPr lang="en-US" altLang="zh-CN" dirty="0"/>
              <a:t>”</a:t>
            </a:r>
            <a:r>
              <a:rPr lang="zh-CN" altLang="en-US" dirty="0"/>
              <a:t>教师与学生心平气和地对话、沟通、协商，最后达成彼此都能接受和认同的方案，学生往往会心服口服，并与教师建立良好的关系。这也是目前师生关系发展的最高、最理想的境界。</a:t>
            </a:r>
          </a:p>
          <a:p>
            <a:pPr indent="457200" algn="just" fontAlgn="auto">
              <a:lnSpc>
                <a:spcPct val="150000"/>
              </a:lnSpc>
            </a:pPr>
            <a:r>
              <a:rPr lang="zh-CN" altLang="en-US" dirty="0"/>
              <a:t>如何通过建立良好的心理关系，达到</a:t>
            </a:r>
            <a:r>
              <a:rPr lang="en-US" altLang="zh-CN" dirty="0"/>
              <a:t>“</a:t>
            </a:r>
            <a:r>
              <a:rPr lang="zh-CN" altLang="en-US" dirty="0"/>
              <a:t>平等对话</a:t>
            </a:r>
            <a:r>
              <a:rPr lang="en-US" altLang="zh-CN" dirty="0"/>
              <a:t>”</a:t>
            </a:r>
            <a:r>
              <a:rPr lang="zh-CN" altLang="en-US" dirty="0"/>
              <a:t>的第三重境界，是每个教育工作者需要认真思考的问题。以下是教育工作者需要重点关注的四个方面。</a:t>
            </a:r>
          </a:p>
        </p:txBody>
      </p:sp>
      <p:sp>
        <p:nvSpPr>
          <p:cNvPr id="3" name="文本框 2"/>
          <p:cNvSpPr txBox="1"/>
          <p:nvPr/>
        </p:nvSpPr>
        <p:spPr>
          <a:xfrm>
            <a:off x="660399" y="1478371"/>
            <a:ext cx="10858499" cy="2584450"/>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第三重是平等对话。</a:t>
            </a:r>
            <a:r>
              <a:rPr lang="zh-CN" altLang="en-US" dirty="0"/>
              <a:t>教师把学生看成与自己平等的一方，用同理心去看待学生，认为</a:t>
            </a:r>
            <a:r>
              <a:rPr lang="en-US" altLang="zh-CN" dirty="0"/>
              <a:t>“</a:t>
            </a:r>
            <a:r>
              <a:rPr lang="zh-CN" altLang="en-US" dirty="0"/>
              <a:t>我有我的观点，你也可以有你的想法，我愿意和你一起探索一条最适合当下的路。</a:t>
            </a:r>
            <a:r>
              <a:rPr lang="en-US" altLang="zh-CN" dirty="0"/>
              <a:t>”</a:t>
            </a:r>
            <a:r>
              <a:rPr lang="zh-CN" altLang="en-US" dirty="0"/>
              <a:t>教师与学生心平气和地对话、沟通、协商，最后达成彼此都能接受和认同的方案，学生往往会心服口服，并与教师建立良好的关系。这也是目前师生关系发展的最高、最理想的境界。</a:t>
            </a:r>
          </a:p>
          <a:p>
            <a:pPr indent="457200" algn="just" fontAlgn="auto">
              <a:lnSpc>
                <a:spcPct val="150000"/>
              </a:lnSpc>
            </a:pPr>
            <a:r>
              <a:rPr lang="zh-CN" altLang="en-US" dirty="0"/>
              <a:t>如何通过建立良好的心理关系，达到</a:t>
            </a:r>
            <a:r>
              <a:rPr lang="en-US" altLang="zh-CN" dirty="0"/>
              <a:t>“</a:t>
            </a:r>
            <a:r>
              <a:rPr lang="zh-CN" altLang="en-US" dirty="0"/>
              <a:t>平等对话</a:t>
            </a:r>
            <a:r>
              <a:rPr lang="en-US" altLang="zh-CN" dirty="0"/>
              <a:t>”</a:t>
            </a:r>
            <a:r>
              <a:rPr lang="zh-CN" altLang="en-US" dirty="0"/>
              <a:t>的第三重境界，是每个教育工作者需要认真思考的问题。以下是教育工作者需要重点关注的四个方面。</a:t>
            </a:r>
          </a:p>
        </p:txBody>
      </p:sp>
      <p:sp>
        <p:nvSpPr>
          <p:cNvPr id="5" name="文本框 4"/>
          <p:cNvSpPr txBox="1"/>
          <p:nvPr/>
        </p:nvSpPr>
        <p:spPr>
          <a:xfrm>
            <a:off x="3930650" y="4062730"/>
            <a:ext cx="7588250" cy="2168525"/>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会洞察。</a:t>
            </a:r>
            <a:r>
              <a:rPr lang="zh-CN" altLang="en-US" dirty="0"/>
              <a:t>教师在与学生相处的过程中，尤其是发生冲突时，不能把注意力只放在外在行为上，而要透过行为去觉察学生的情绪、感受以及背后的需求，再采取一种相对温和的方式来教育。教师只有保持着这样敏锐的洞察，才能够清楚地看到眼前的学生是一个成长过程中碰到问题的生命，而不是把学生看作制造问题的人。</a:t>
            </a:r>
          </a:p>
        </p:txBody>
      </p:sp>
      <p:pic>
        <p:nvPicPr>
          <p:cNvPr id="7" name="https://photo-static-api.fotomore.com/creative/vcg/400/version23/VCG41165728137.jpg?uid=386&amp;timestamp=1742452911&amp;sign=d5c1b4e89751f2cbc972c493c6745483" descr="放大镜的经典"/>
          <p:cNvPicPr>
            <a:picLocks noChangeAspect="1"/>
          </p:cNvPicPr>
          <p:nvPr/>
        </p:nvPicPr>
        <p:blipFill>
          <a:blip r:embed="rId2"/>
          <a:srcRect b="11985"/>
          <a:stretch>
            <a:fillRect/>
          </a:stretch>
        </p:blipFill>
        <p:spPr>
          <a:xfrm>
            <a:off x="828675" y="4101465"/>
            <a:ext cx="2934970" cy="2223135"/>
          </a:xfrm>
          <a:prstGeom prst="rect">
            <a:avLst/>
          </a:prstGeom>
        </p:spPr>
      </p:pic>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师生关系的三重境界</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2584450"/>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会共情。</a:t>
            </a:r>
            <a:r>
              <a:rPr lang="zh-CN" altLang="en-US" dirty="0"/>
              <a:t>共情，是理解他人特有的经历并相应地做出回应的能力。通过共情，人与人可以快速建立情感连接。在教育过程中，教师需要放下自己的主观判断，从学生的角度出发，先倾听他们的内心需求，再给予相应的反馈。比如，两个男生经常会有言语或行为的冲撞，有一次在发生冲突时，其中一个男生哭了。教师常见的回应有</a:t>
            </a:r>
            <a:r>
              <a:rPr lang="en-US" altLang="zh-CN" dirty="0"/>
              <a:t>“</a:t>
            </a:r>
            <a:r>
              <a:rPr lang="zh-CN" altLang="en-US" dirty="0"/>
              <a:t>是不是你有什么做得不对的地方，为啥他不招别人就招你？</a:t>
            </a:r>
            <a:r>
              <a:rPr lang="en-US" altLang="zh-CN" dirty="0"/>
              <a:t>”</a:t>
            </a:r>
            <a:r>
              <a:rPr lang="zh-CN" altLang="en-US" dirty="0"/>
              <a:t>或</a:t>
            </a:r>
            <a:r>
              <a:rPr lang="en-US" altLang="zh-CN" dirty="0"/>
              <a:t>“</a:t>
            </a:r>
            <a:r>
              <a:rPr lang="zh-CN" altLang="en-US" dirty="0"/>
              <a:t>你应该想想怎么做，哭解决不了问题</a:t>
            </a:r>
            <a:r>
              <a:rPr lang="en-US" altLang="zh-CN" dirty="0"/>
              <a:t>”</a:t>
            </a:r>
            <a:r>
              <a:rPr lang="zh-CN" altLang="en-US" dirty="0"/>
              <a:t>。以上两种回应是质疑批判、讲道理、否定感受，而共情回应是</a:t>
            </a:r>
            <a:r>
              <a:rPr lang="en-US" altLang="zh-CN" dirty="0"/>
              <a:t>“</a:t>
            </a:r>
            <a:r>
              <a:rPr lang="zh-CN" altLang="en-US" dirty="0"/>
              <a:t>你是不是感觉到很委屈？</a:t>
            </a:r>
            <a:r>
              <a:rPr lang="en-US" altLang="zh-CN" dirty="0"/>
              <a:t>”</a:t>
            </a:r>
            <a:r>
              <a:rPr lang="zh-CN" altLang="en-US" dirty="0"/>
              <a:t>，在给予学生充分的情感支持后，再与他探索行为改变的方法。</a:t>
            </a:r>
          </a:p>
        </p:txBody>
      </p:sp>
      <p:sp>
        <p:nvSpPr>
          <p:cNvPr id="7" name="文本框 6"/>
          <p:cNvSpPr txBox="1"/>
          <p:nvPr/>
        </p:nvSpPr>
        <p:spPr>
          <a:xfrm>
            <a:off x="660400" y="4080510"/>
            <a:ext cx="7588250" cy="2168525"/>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会沟通。</a:t>
            </a:r>
            <a:r>
              <a:rPr lang="zh-CN" altLang="en-US" dirty="0"/>
              <a:t>美国著名心理学家艾伯特</a:t>
            </a:r>
            <a:r>
              <a:rPr lang="en-US" altLang="zh-CN" dirty="0"/>
              <a:t>·</a:t>
            </a:r>
            <a:r>
              <a:rPr lang="zh-CN" altLang="en-US" dirty="0"/>
              <a:t>赫拉别恩曾提出过一个公式：信息交流的效果</a:t>
            </a:r>
            <a:r>
              <a:rPr lang="en-US" altLang="zh-CN" dirty="0"/>
              <a:t>=7%</a:t>
            </a:r>
            <a:r>
              <a:rPr lang="zh-CN" altLang="en-US" dirty="0"/>
              <a:t>的文字内容</a:t>
            </a:r>
            <a:r>
              <a:rPr lang="en-US" altLang="zh-CN" dirty="0"/>
              <a:t>+38%</a:t>
            </a:r>
            <a:r>
              <a:rPr lang="zh-CN" altLang="en-US" dirty="0"/>
              <a:t>的语调语速</a:t>
            </a:r>
            <a:r>
              <a:rPr lang="en-US" altLang="zh-CN" dirty="0"/>
              <a:t>+55%</a:t>
            </a:r>
            <a:r>
              <a:rPr lang="zh-CN" altLang="en-US" dirty="0"/>
              <a:t>的身体语言。可见，说什么不重要，如何说才决定了沟通的效果。教师可以使用</a:t>
            </a:r>
            <a:r>
              <a:rPr lang="en-US" altLang="zh-CN" dirty="0"/>
              <a:t>“</a:t>
            </a:r>
            <a:r>
              <a:rPr lang="zh-CN" altLang="en-US" dirty="0"/>
              <a:t>三明治沟通法</a:t>
            </a:r>
            <a:r>
              <a:rPr lang="en-US" altLang="zh-CN" dirty="0"/>
              <a:t>”</a:t>
            </a:r>
            <a:r>
              <a:rPr lang="zh-CN" altLang="en-US" dirty="0"/>
              <a:t>，先肯定对方，做好铺垫；再陈述问题事实，客观分析，指出不足，提出改进的建议；最后，在谈话结束后给对方适当的鼓励和安慰。</a:t>
            </a:r>
          </a:p>
        </p:txBody>
      </p:sp>
      <p:pic>
        <p:nvPicPr>
          <p:cNvPr id="8" name="https://photo-static-api.fotomore.com/creative/vcg/400/new/VCG41N1158580238.jpg?uid=386&amp;timestamp=1742452954&amp;sign=2a14f029ccfab10b104f927e03f17d28" descr="三维概念的谈话"/>
          <p:cNvPicPr>
            <a:picLocks noChangeAspect="1"/>
          </p:cNvPicPr>
          <p:nvPr/>
        </p:nvPicPr>
        <p:blipFill>
          <a:blip r:embed="rId2"/>
          <a:stretch>
            <a:fillRect/>
          </a:stretch>
        </p:blipFill>
        <p:spPr>
          <a:xfrm>
            <a:off x="8442960" y="3946525"/>
            <a:ext cx="3075940" cy="2372360"/>
          </a:xfrm>
          <a:prstGeom prst="rect">
            <a:avLst/>
          </a:prstGeom>
        </p:spPr>
      </p:pic>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师生关系的三重境界</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661535"/>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会把控。</a:t>
            </a:r>
            <a:r>
              <a:rPr lang="zh-CN" altLang="en-US" dirty="0"/>
              <a:t>在教育过程中，并不是所有的学生都能理解教师的良苦用心，有的学生对教师的善意是拒绝的甚至是攻击的，这些攻击往往会引发教师失望、愤怒的情绪，如果教师这时候把个人的尊严、教师的体面这样一些感受掺杂到对学生行为的解读中，可能会激发更强烈的负面感受。此时，教师要意识到，学生的错误行为可能源自他过去一些心理创伤，是对外部世界的恶意投射。教师要把控好自己的心理边界，把学生和自己的情绪区别开来。理性看待学生当下的行为表现，做到既不受学生负面情绪的影响，同时给予学生处理自己情绪的时间。</a:t>
            </a:r>
          </a:p>
          <a:p>
            <a:pPr indent="457200" algn="just" fontAlgn="auto">
              <a:lnSpc>
                <a:spcPct val="150000"/>
              </a:lnSpc>
            </a:pPr>
            <a:r>
              <a:rPr lang="zh-CN" altLang="en-US" b="1" dirty="0">
                <a:solidFill>
                  <a:schemeClr val="accent1"/>
                </a:solidFill>
              </a:rPr>
              <a:t>亲其师，信其道。</a:t>
            </a:r>
            <a:r>
              <a:rPr lang="zh-CN" altLang="en-US" dirty="0"/>
              <a:t>学生对教师的尊敬是建立在教师过硬的专业能力、丰富的管理经验、灵活变通的教育方法、良好的个人素质以及独特的人格魅力等方面，而内心对教师真正的亲近是感受到教师对自己情绪的理解、人格的尊重、成长的信任以及生命的抱持等。</a:t>
            </a:r>
          </a:p>
          <a:p>
            <a:pPr indent="457200" algn="r" fontAlgn="auto">
              <a:lnSpc>
                <a:spcPct val="150000"/>
              </a:lnSpc>
            </a:pPr>
            <a:r>
              <a:rPr lang="zh-CN" altLang="en-US" dirty="0"/>
              <a:t>（资料来源：《教育家》，</a:t>
            </a:r>
            <a:r>
              <a:rPr lang="en-US" altLang="zh-CN" dirty="0"/>
              <a:t>2023-06-27</a:t>
            </a:r>
            <a:r>
              <a:rPr lang="zh-CN" altLang="en-US" dirty="0"/>
              <a:t>，有删改）</a:t>
            </a:r>
          </a:p>
          <a:p>
            <a:pPr indent="457200" algn="just" fontAlgn="auto">
              <a:lnSpc>
                <a:spcPct val="150000"/>
              </a:lnSpc>
            </a:pPr>
            <a:endParaRPr lang="zh-CN" altLang="en-US" dirty="0"/>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10568305" cy="492125"/>
            <a:chOff x="175807" y="315726"/>
            <a:chExt cx="10568305" cy="492125"/>
          </a:xfrm>
        </p:grpSpPr>
        <p:sp>
          <p:nvSpPr>
            <p:cNvPr id="56" name="@稿定PPT实验室 出品-9"/>
            <p:cNvSpPr txBox="1"/>
            <p:nvPr/>
          </p:nvSpPr>
          <p:spPr>
            <a:xfrm>
              <a:off x="924472" y="315726"/>
              <a:ext cx="9819640"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教师成长营：教师咨询信箱</a:t>
              </a: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431030"/>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solidFill>
                  <a:schemeClr val="tx1"/>
                </a:solidFill>
              </a:rPr>
              <a:t>通过探讨和解决教师在基本人际关系中遇到的问题，进一步明确各类关系的道德调适方法。</a:t>
            </a:r>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zh-CN" altLang="en-US" sz="2000" dirty="0"/>
              <a:t>阅读以下教师咨询信件，选择其中一个做详细回复。</a:t>
            </a:r>
          </a:p>
          <a:p>
            <a:pPr indent="457200">
              <a:lnSpc>
                <a:spcPct val="150000"/>
              </a:lnSpc>
            </a:pPr>
            <a:r>
              <a:rPr lang="zh-CN" altLang="en-US" sz="2000" dirty="0"/>
              <a:t>信箱一：</a:t>
            </a:r>
          </a:p>
          <a:p>
            <a:pPr indent="457200">
              <a:lnSpc>
                <a:spcPct val="150000"/>
              </a:lnSpc>
            </a:pPr>
            <a:r>
              <a:rPr lang="zh-CN" altLang="en-US" sz="2000" dirty="0"/>
              <a:t>自从当上了班主任，我不敢有丝毫松懈，从早上的早读课开始就到班上检查，中午还经常向班上的学生了解情况，晚上也要等学生全部回家后自己才回家。遇到事情我总是对学生千叮咛万嘱咐，生怕没有做到自己该做的事情。我以为自己尽到了班主任的责任，可有些学生却不理解，认为我跟得太紧，像监督他们一样，甚至有些学生对我产生了抵触情绪。难道我尽职尽责是错的吗？</a:t>
            </a:r>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10568305" cy="492125"/>
            <a:chOff x="175807" y="315726"/>
            <a:chExt cx="10568305" cy="492125"/>
          </a:xfrm>
        </p:grpSpPr>
        <p:sp>
          <p:nvSpPr>
            <p:cNvPr id="56" name="@稿定PPT实验室 出品-9"/>
            <p:cNvSpPr txBox="1"/>
            <p:nvPr/>
          </p:nvSpPr>
          <p:spPr>
            <a:xfrm>
              <a:off x="924472" y="315726"/>
              <a:ext cx="9819640"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教师成长营：教师咨询信箱</a:t>
              </a: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79996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zh-CN" altLang="en-US" sz="2000" dirty="0"/>
              <a:t>信箱二：</a:t>
            </a:r>
          </a:p>
          <a:p>
            <a:pPr indent="457200">
              <a:lnSpc>
                <a:spcPct val="150000"/>
              </a:lnSpc>
            </a:pPr>
            <a:r>
              <a:rPr lang="zh-CN" altLang="en-US" sz="2000" dirty="0"/>
              <a:t>我之前带一年级的时候，平时不仅要教学生拼音、认字，还要教他们洗抹布、擦桌子等一些基础的劳动知识，我想提高他们的基础能力，这种教学理念得到了许多低年级学生家长的认同。近两年来我带的都是高年级学生，他们的课业一下子加重了，有时候我让他们周末回去烧几道菜，以此为题写作文，这种劳动性、实践性作业反而受到了一些家长的反对，他们认为有这个时间不如去研究一下数学大题。我理解家长，现在学生的竞争的确也很激烈，家长们比较焦虑。但如果我只看升学、看成绩，只教做题，那么我还在做真正的教育吗？我不肯在这个问题上让步，家长也不肯在升学上让步，有几名家长在班级群中鼓动其他人一起向校长写联名信，要求撤掉我的班主任职务。看着班级群里的文字，我不禁在想，难道我的教育理想错了吗？</a:t>
            </a: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10568305" cy="492125"/>
            <a:chOff x="175807" y="315726"/>
            <a:chExt cx="10568305" cy="492125"/>
          </a:xfrm>
        </p:grpSpPr>
        <p:sp>
          <p:nvSpPr>
            <p:cNvPr id="56" name="@稿定PPT实验室 出品-9"/>
            <p:cNvSpPr txBox="1"/>
            <p:nvPr/>
          </p:nvSpPr>
          <p:spPr>
            <a:xfrm>
              <a:off x="924472" y="315726"/>
              <a:ext cx="9819640"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教师成长营：教师咨询信箱</a:t>
              </a: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581596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zh-CN" altLang="en-US" sz="2000" dirty="0"/>
              <a:t>信箱三：</a:t>
            </a:r>
          </a:p>
          <a:p>
            <a:pPr indent="457200">
              <a:lnSpc>
                <a:spcPct val="150000"/>
              </a:lnSpc>
            </a:pPr>
            <a:r>
              <a:rPr lang="zh-CN" altLang="en-US" sz="2000" dirty="0"/>
              <a:t>我是一名音乐教师，我的同事是一名数学教师。她经常不按时下课，上课的时候自己讲个不停，也不给学生做作业的时间，甚至下课时间已经到了，她还会继续讲，学生连课后上卫生间的时间都没有。我的课就在她的后面，等到学生纷纷上完卫生间，再回来坐定，好几分钟已经过去了，耽误了上课时间。她还会为了提高自己所教课程的成绩，争抢我的自习时间。这些都让我很困扰。</a:t>
            </a:r>
          </a:p>
          <a:p>
            <a:pPr indent="457200">
              <a:lnSpc>
                <a:spcPct val="150000"/>
              </a:lnSpc>
            </a:pPr>
            <a:r>
              <a:rPr lang="en-US" altLang="zh-CN" sz="2400" b="1" dirty="0">
                <a:solidFill>
                  <a:schemeClr val="accent5"/>
                </a:solidFill>
                <a:sym typeface="+mn-ea"/>
              </a:rPr>
              <a:t>【</a:t>
            </a:r>
            <a:r>
              <a:rPr lang="zh-CN" altLang="en-US" sz="2400" b="1" dirty="0">
                <a:solidFill>
                  <a:schemeClr val="accent5"/>
                </a:solidFill>
                <a:sym typeface="+mn-ea"/>
              </a:rPr>
              <a:t>活动总结</a:t>
            </a:r>
            <a:r>
              <a:rPr lang="en-US" altLang="zh-CN" sz="2400" b="1" dirty="0">
                <a:solidFill>
                  <a:schemeClr val="accent5"/>
                </a:solidFill>
                <a:sym typeface="+mn-ea"/>
              </a:rPr>
              <a:t>】</a:t>
            </a:r>
            <a:endParaRPr lang="en-US" altLang="zh-CN" sz="2400" b="1" dirty="0">
              <a:solidFill>
                <a:schemeClr val="accent5"/>
              </a:solidFill>
            </a:endParaRPr>
          </a:p>
          <a:p>
            <a:pPr indent="457200">
              <a:lnSpc>
                <a:spcPct val="150000"/>
              </a:lnSpc>
            </a:pPr>
            <a:r>
              <a:rPr lang="zh-CN" altLang="en-US" sz="2000" dirty="0">
                <a:solidFill>
                  <a:schemeClr val="tx1"/>
                </a:solidFill>
              </a:rPr>
              <a:t>回复完信件后，思考并与周围人讨论下列问题。</a:t>
            </a:r>
          </a:p>
          <a:p>
            <a:pPr indent="457200">
              <a:lnSpc>
                <a:spcPct val="150000"/>
              </a:lnSpc>
            </a:pPr>
            <a:r>
              <a:rPr lang="zh-CN" altLang="en-US" sz="2000" dirty="0">
                <a:solidFill>
                  <a:schemeClr val="tx1"/>
                </a:solidFill>
              </a:rPr>
              <a:t>（</a:t>
            </a:r>
            <a:r>
              <a:rPr lang="en-US" altLang="zh-CN" sz="2000" dirty="0">
                <a:solidFill>
                  <a:schemeClr val="tx1"/>
                </a:solidFill>
              </a:rPr>
              <a:t>1</a:t>
            </a:r>
            <a:r>
              <a:rPr lang="zh-CN" altLang="en-US" sz="2000" dirty="0">
                <a:solidFill>
                  <a:schemeClr val="tx1"/>
                </a:solidFill>
              </a:rPr>
              <a:t>）现实中的教师人际关系更加复杂，当遇到实际情况与教师职业道德规定的内容相冲突时，你会如何抉择？</a:t>
            </a:r>
          </a:p>
          <a:p>
            <a:pPr indent="457200">
              <a:lnSpc>
                <a:spcPct val="150000"/>
              </a:lnSpc>
            </a:pPr>
            <a:r>
              <a:rPr lang="zh-CN" altLang="en-US" sz="2000" dirty="0">
                <a:solidFill>
                  <a:schemeClr val="tx1"/>
                </a:solidFill>
              </a:rPr>
              <a:t>（</a:t>
            </a:r>
            <a:r>
              <a:rPr lang="en-US" altLang="zh-CN" sz="2000" dirty="0">
                <a:solidFill>
                  <a:schemeClr val="tx1"/>
                </a:solidFill>
              </a:rPr>
              <a:t>2</a:t>
            </a:r>
            <a:r>
              <a:rPr lang="zh-CN" altLang="en-US" sz="2000" dirty="0">
                <a:solidFill>
                  <a:schemeClr val="tx1"/>
                </a:solidFill>
              </a:rPr>
              <a:t>）请和周围人分享你的回信，讨论你回复的观点是否在符合教师职业道德的基础上解决了教师的问题。</a:t>
            </a:r>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10109200" cy="492125"/>
            <a:chOff x="175807" y="315726"/>
            <a:chExt cx="10109200" cy="492125"/>
          </a:xfrm>
        </p:grpSpPr>
        <p:sp>
          <p:nvSpPr>
            <p:cNvPr id="56" name="@稿定PPT实验室 出品-9"/>
            <p:cNvSpPr txBox="1"/>
            <p:nvPr/>
          </p:nvSpPr>
          <p:spPr>
            <a:xfrm>
              <a:off x="924472" y="315726"/>
              <a:ext cx="9360535"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noProof="0" dirty="0">
                  <a:ln>
                    <a:noFill/>
                  </a:ln>
                  <a:effectLst/>
                  <a:uLnTx/>
                  <a:uFillTx/>
                  <a:latin typeface="Arial" panose="020B0604020202090204" pitchFamily="34" charset="0"/>
                  <a:ea typeface="微软雅黑" charset="-122"/>
                  <a:sym typeface="+mn-ea"/>
                </a:rPr>
                <a:t>教师成长营：教师咨询信箱</a:t>
              </a:r>
              <a:endPar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10680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p>
          <a:p>
            <a:pPr indent="457200">
              <a:lnSpc>
                <a:spcPct val="150000"/>
              </a:lnSpc>
            </a:pPr>
            <a:r>
              <a:rPr lang="zh-CN" altLang="en-US" sz="2000" dirty="0"/>
              <a:t>根据自己在活动中的表现，做出评价</a:t>
            </a:r>
            <a:endParaRPr lang="en-US" altLang="zh-CN" sz="2000" dirty="0"/>
          </a:p>
        </p:txBody>
      </p:sp>
      <p:graphicFrame>
        <p:nvGraphicFramePr>
          <p:cNvPr id="7" name="表格 6"/>
          <p:cNvGraphicFramePr>
            <a:graphicFrameLocks noGrp="1"/>
          </p:cNvGraphicFramePr>
          <p:nvPr/>
        </p:nvGraphicFramePr>
        <p:xfrm>
          <a:off x="666750" y="2131228"/>
          <a:ext cx="10858500" cy="3230880"/>
        </p:xfrm>
        <a:graphic>
          <a:graphicData uri="http://schemas.openxmlformats.org/drawingml/2006/table">
            <a:tbl>
              <a:tblPr/>
              <a:tblGrid>
                <a:gridCol w="5429250">
                  <a:extLst>
                    <a:ext uri="{9D8B030D-6E8A-4147-A177-3AD203B41FA5}">
                      <a16:colId xmlns:a16="http://schemas.microsoft.com/office/drawing/2014/main" val="20000"/>
                    </a:ext>
                  </a:extLst>
                </a:gridCol>
                <a:gridCol w="5429250">
                  <a:extLst>
                    <a:ext uri="{9D8B030D-6E8A-4147-A177-3AD203B41FA5}">
                      <a16:colId xmlns:a16="http://schemas.microsoft.com/office/drawing/2014/main" val="20001"/>
                    </a:ext>
                  </a:extLst>
                </a:gridCol>
              </a:tblGrid>
              <a:tr h="0">
                <a:tc>
                  <a:txBody>
                    <a:bodyPr/>
                    <a:lstStyle/>
                    <a:p>
                      <a:pPr algn="ctr"/>
                      <a:r>
                        <a:rPr lang="zh-CN" altLang="en-US" sz="2400" b="1" dirty="0">
                          <a:solidFill>
                            <a:srgbClr val="112D4E"/>
                          </a:solidFill>
                          <a:effectLst/>
                        </a:rPr>
                        <a:t>项目</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extLst>
                  <a:ext uri="{0D108BD9-81ED-4DB2-BD59-A6C34878D82A}">
                    <a16:rowId xmlns:a16="http://schemas.microsoft.com/office/drawing/2014/main" val="10000"/>
                  </a:ext>
                </a:extLst>
              </a:tr>
              <a:tr h="0">
                <a:tc>
                  <a:txBody>
                    <a:bodyPr/>
                    <a:lstStyle/>
                    <a:p>
                      <a:pPr algn="ctr"/>
                      <a:r>
                        <a:rPr lang="zh-CN" altLang="en-US" sz="2000" dirty="0">
                          <a:solidFill>
                            <a:srgbClr val="112D4E"/>
                          </a:solidFill>
                          <a:effectLst/>
                        </a:rPr>
                        <a:t>我在此次活动中的主要工作</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0">
                <a:tc>
                  <a:txBody>
                    <a:bodyPr/>
                    <a:lstStyle/>
                    <a:p>
                      <a:pPr algn="ctr"/>
                      <a:r>
                        <a:rPr lang="zh-CN" altLang="en-US" sz="2000">
                          <a:solidFill>
                            <a:srgbClr val="112D4E"/>
                          </a:solidFill>
                          <a:effectLst/>
                        </a:rPr>
                        <a:t>活动中我的新认识</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0">
                <a:tc>
                  <a:txBody>
                    <a:bodyPr/>
                    <a:lstStyle/>
                    <a:p>
                      <a:pPr algn="ctr"/>
                      <a:r>
                        <a:rPr lang="zh-CN" altLang="en-US" sz="2000" dirty="0">
                          <a:solidFill>
                            <a:srgbClr val="112D4E"/>
                          </a:solidFill>
                          <a:effectLst/>
                        </a:rPr>
                        <a:t>本次活动自我评价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0">
                <a:tc>
                  <a:txBody>
                    <a:bodyPr/>
                    <a:lstStyle/>
                    <a:p>
                      <a:pPr algn="ctr"/>
                      <a:r>
                        <a:rPr lang="zh-CN" altLang="en-US" sz="2000" dirty="0">
                          <a:solidFill>
                            <a:srgbClr val="112D4E"/>
                          </a:solidFill>
                          <a:effectLst/>
                        </a:rPr>
                        <a:t>小组同学对我的评价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t>让家长做学校教育合伙人</a:t>
            </a:r>
            <a:endParaRPr lang="en-US" altLang="zh-CN"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584450"/>
          </a:xfrm>
          <a:prstGeom prst="rect">
            <a:avLst/>
          </a:prstGeom>
          <a:noFill/>
        </p:spPr>
        <p:txBody>
          <a:bodyPr wrap="square">
            <a:spAutoFit/>
          </a:bodyPr>
          <a:lstStyle/>
          <a:p>
            <a:pPr indent="457200" algn="just" fontAlgn="auto">
              <a:lnSpc>
                <a:spcPct val="150000"/>
              </a:lnSpc>
            </a:pPr>
            <a:r>
              <a:rPr lang="zh-CN" altLang="en-US" b="1" dirty="0">
                <a:solidFill>
                  <a:schemeClr val="accent1"/>
                </a:solidFill>
                <a:latin typeface="微软雅黑" charset="0"/>
                <a:ea typeface="微软雅黑" charset="0"/>
                <a:cs typeface="微软雅黑" charset="0"/>
              </a:rPr>
              <a:t>全域推进校家社合作解</a:t>
            </a:r>
            <a:r>
              <a:rPr lang="en-US" altLang="zh-CN" b="1" dirty="0">
                <a:solidFill>
                  <a:schemeClr val="accent1"/>
                </a:solidFill>
                <a:latin typeface="微软雅黑" charset="0"/>
                <a:ea typeface="微软雅黑" charset="0"/>
                <a:cs typeface="微软雅黑" charset="0"/>
              </a:rPr>
              <a:t>“</a:t>
            </a:r>
            <a:r>
              <a:rPr lang="zh-CN" altLang="en-US" b="1" dirty="0">
                <a:solidFill>
                  <a:schemeClr val="accent1"/>
                </a:solidFill>
                <a:latin typeface="微软雅黑" charset="0"/>
                <a:ea typeface="微软雅黑" charset="0"/>
                <a:cs typeface="微软雅黑" charset="0"/>
              </a:rPr>
              <a:t>家事</a:t>
            </a:r>
            <a:r>
              <a:rPr lang="en-US" altLang="zh-CN" b="1" dirty="0">
                <a:solidFill>
                  <a:schemeClr val="accent1"/>
                </a:solidFill>
                <a:latin typeface="微软雅黑" charset="0"/>
                <a:ea typeface="微软雅黑" charset="0"/>
                <a:cs typeface="微软雅黑" charset="0"/>
              </a:rPr>
              <a:t>”</a:t>
            </a:r>
          </a:p>
          <a:p>
            <a:pPr indent="457200" algn="just" fontAlgn="auto">
              <a:lnSpc>
                <a:spcPct val="150000"/>
              </a:lnSpc>
            </a:pP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我来区教体局任局长的第一年，全区有</a:t>
            </a:r>
            <a:r>
              <a:rPr lang="en-US" altLang="zh-CN" dirty="0">
                <a:solidFill>
                  <a:schemeClr val="tx1"/>
                </a:solidFill>
                <a:latin typeface="微软雅黑" charset="0"/>
                <a:ea typeface="微软雅黑" charset="0"/>
                <a:cs typeface="微软雅黑" charset="0"/>
              </a:rPr>
              <a:t>1000</a:t>
            </a:r>
            <a:r>
              <a:rPr lang="zh-CN" altLang="en-US" dirty="0">
                <a:solidFill>
                  <a:schemeClr val="tx1"/>
                </a:solidFill>
                <a:latin typeface="微软雅黑" charset="0"/>
                <a:ea typeface="微软雅黑" charset="0"/>
                <a:cs typeface="微软雅黑" charset="0"/>
              </a:rPr>
              <a:t>多件投诉状告学校。</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江西省新余市渝水区教体局局长卢冬根坦言，彼时他到各个学校开展调研，得到的不少是关于</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生源素质不高</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家长不理解</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的抱怨。</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教育不光是学校的事，家庭教育是学校教育无法替代的。要发挥</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家庭、学校</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在贯彻党的教育方针中的联动作用，将家庭教育由传统的</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家事</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上升为</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国事</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卢冬根想通过全域推进校家社合作，着力推进解决部分家长家庭教育意识不强、家校沟通不畅等问题。</a:t>
            </a:r>
          </a:p>
        </p:txBody>
      </p:sp>
      <p:sp>
        <p:nvSpPr>
          <p:cNvPr id="3" name="文本框 2"/>
          <p:cNvSpPr txBox="1"/>
          <p:nvPr/>
        </p:nvSpPr>
        <p:spPr>
          <a:xfrm>
            <a:off x="590550" y="4161155"/>
            <a:ext cx="7617460" cy="2168525"/>
          </a:xfrm>
          <a:prstGeom prst="rect">
            <a:avLst/>
          </a:prstGeom>
          <a:noFill/>
        </p:spPr>
        <p:txBody>
          <a:bodyPr wrap="square">
            <a:spAutoFit/>
          </a:bodyPr>
          <a:lstStyle/>
          <a:p>
            <a:pPr indent="457200" algn="just" fontAlgn="auto">
              <a:lnSpc>
                <a:spcPct val="150000"/>
              </a:lnSpc>
            </a:pPr>
            <a:r>
              <a:rPr lang="en-US" altLang="zh-CN" dirty="0">
                <a:latin typeface="微软雅黑" charset="0"/>
                <a:ea typeface="微软雅黑" charset="0"/>
                <a:cs typeface="微软雅黑" charset="0"/>
                <a:sym typeface="+mn-ea"/>
              </a:rPr>
              <a:t>2021</a:t>
            </a:r>
            <a:r>
              <a:rPr lang="zh-CN" altLang="en-US" dirty="0">
                <a:latin typeface="微软雅黑" charset="0"/>
                <a:ea typeface="微软雅黑" charset="0"/>
                <a:cs typeface="微软雅黑" charset="0"/>
                <a:sym typeface="+mn-ea"/>
              </a:rPr>
              <a:t>年，渝水区在全区选择了</a:t>
            </a:r>
            <a:r>
              <a:rPr lang="en-US" altLang="zh-CN" dirty="0">
                <a:latin typeface="微软雅黑" charset="0"/>
                <a:ea typeface="微软雅黑" charset="0"/>
                <a:cs typeface="微软雅黑" charset="0"/>
                <a:sym typeface="+mn-ea"/>
              </a:rPr>
              <a:t>3</a:t>
            </a:r>
            <a:r>
              <a:rPr lang="zh-CN" altLang="en-US" dirty="0">
                <a:latin typeface="微软雅黑" charset="0"/>
                <a:ea typeface="微软雅黑" charset="0"/>
                <a:cs typeface="微软雅黑" charset="0"/>
                <a:sym typeface="+mn-ea"/>
              </a:rPr>
              <a:t>所城区学校和</a:t>
            </a:r>
            <a:r>
              <a:rPr lang="en-US" altLang="zh-CN" dirty="0">
                <a:latin typeface="微软雅黑" charset="0"/>
                <a:ea typeface="微软雅黑" charset="0"/>
                <a:cs typeface="微软雅黑" charset="0"/>
                <a:sym typeface="+mn-ea"/>
              </a:rPr>
              <a:t>3</a:t>
            </a:r>
            <a:r>
              <a:rPr lang="zh-CN" altLang="en-US" dirty="0">
                <a:latin typeface="微软雅黑" charset="0"/>
                <a:ea typeface="微软雅黑" charset="0"/>
                <a:cs typeface="微软雅黑" charset="0"/>
                <a:sym typeface="+mn-ea"/>
              </a:rPr>
              <a:t>所农村学校开展校家社合作试点。经过一个学期的试点之后，于</a:t>
            </a:r>
            <a:r>
              <a:rPr lang="en-US" altLang="zh-CN" dirty="0">
                <a:latin typeface="微软雅黑" charset="0"/>
                <a:ea typeface="微软雅黑" charset="0"/>
                <a:cs typeface="微软雅黑" charset="0"/>
                <a:sym typeface="+mn-ea"/>
              </a:rPr>
              <a:t>2022</a:t>
            </a:r>
            <a:r>
              <a:rPr lang="zh-CN" altLang="en-US" dirty="0">
                <a:latin typeface="微软雅黑" charset="0"/>
                <a:ea typeface="微软雅黑" charset="0"/>
                <a:cs typeface="微软雅黑" charset="0"/>
                <a:sym typeface="+mn-ea"/>
              </a:rPr>
              <a:t>年春季开学在全区学校全面铺开</a:t>
            </a:r>
            <a:r>
              <a:rPr lang="en-US" altLang="zh-CN" dirty="0">
                <a:latin typeface="微软雅黑" charset="0"/>
                <a:ea typeface="微软雅黑" charset="0"/>
                <a:cs typeface="微软雅黑" charset="0"/>
                <a:sym typeface="+mn-ea"/>
              </a:rPr>
              <a:t>“1+1+N”</a:t>
            </a:r>
            <a:r>
              <a:rPr lang="zh-CN" altLang="en-US" dirty="0">
                <a:latin typeface="微软雅黑" charset="0"/>
                <a:ea typeface="微软雅黑" charset="0"/>
                <a:cs typeface="微软雅黑" charset="0"/>
                <a:sym typeface="+mn-ea"/>
              </a:rPr>
              <a:t>联盟教研模式：由</a:t>
            </a:r>
            <a:r>
              <a:rPr lang="en-US" altLang="zh-CN" dirty="0">
                <a:latin typeface="微软雅黑" charset="0"/>
                <a:ea typeface="微软雅黑" charset="0"/>
                <a:cs typeface="微软雅黑" charset="0"/>
                <a:sym typeface="+mn-ea"/>
              </a:rPr>
              <a:t>1</a:t>
            </a:r>
            <a:r>
              <a:rPr lang="zh-CN" altLang="en-US" dirty="0">
                <a:latin typeface="微软雅黑" charset="0"/>
                <a:ea typeface="微软雅黑" charset="0"/>
                <a:cs typeface="微软雅黑" charset="0"/>
                <a:sym typeface="+mn-ea"/>
              </a:rPr>
              <a:t>所城区示范校</a:t>
            </a:r>
            <a:r>
              <a:rPr lang="en-US" altLang="zh-CN" dirty="0">
                <a:latin typeface="微软雅黑" charset="0"/>
                <a:ea typeface="微软雅黑" charset="0"/>
                <a:cs typeface="微软雅黑" charset="0"/>
                <a:sym typeface="+mn-ea"/>
              </a:rPr>
              <a:t>+1</a:t>
            </a:r>
            <a:r>
              <a:rPr lang="zh-CN" altLang="en-US" dirty="0">
                <a:latin typeface="微软雅黑" charset="0"/>
                <a:ea typeface="微软雅黑" charset="0"/>
                <a:cs typeface="微软雅黑" charset="0"/>
                <a:sym typeface="+mn-ea"/>
              </a:rPr>
              <a:t>所农村龙头校</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若干所城乡学校，全区组成</a:t>
            </a:r>
            <a:r>
              <a:rPr lang="en-US" altLang="zh-CN" dirty="0">
                <a:latin typeface="微软雅黑" charset="0"/>
                <a:ea typeface="微软雅黑" charset="0"/>
                <a:cs typeface="微软雅黑" charset="0"/>
                <a:sym typeface="+mn-ea"/>
              </a:rPr>
              <a:t>3</a:t>
            </a:r>
            <a:r>
              <a:rPr lang="zh-CN" altLang="en-US" dirty="0">
                <a:latin typeface="微软雅黑" charset="0"/>
                <a:ea typeface="微软雅黑" charset="0"/>
                <a:cs typeface="微软雅黑" charset="0"/>
                <a:sym typeface="+mn-ea"/>
              </a:rPr>
              <a:t>个家校合作共同体，通过以强带弱，推进全区家庭教育指导工作协同提质。</a:t>
            </a:r>
            <a:endParaRPr lang="en-US" altLang="zh-CN" sz="2000" b="1" dirty="0">
              <a:solidFill>
                <a:schemeClr val="accent5"/>
              </a:solidFill>
            </a:endParaRPr>
          </a:p>
        </p:txBody>
      </p:sp>
      <p:pic>
        <p:nvPicPr>
          <p:cNvPr id="5" name="https://photo-static-api.fotomore.com/creative/vcg/veer/400/new/VCG41N141179720.jpg?uid=386&amp;timestamp=1742451981&amp;sign=fc5af4b0b8ed869f0dacb2dee937d208" descr="3D飞镖在一个目标"/>
          <p:cNvPicPr>
            <a:picLocks noChangeAspect="1"/>
          </p:cNvPicPr>
          <p:nvPr/>
        </p:nvPicPr>
        <p:blipFill>
          <a:blip r:embed="rId2"/>
          <a:stretch>
            <a:fillRect/>
          </a:stretch>
        </p:blipFill>
        <p:spPr>
          <a:xfrm>
            <a:off x="8387715" y="4160520"/>
            <a:ext cx="2891790" cy="2169160"/>
          </a:xfrm>
          <a:prstGeom prst="rect">
            <a:avLst/>
          </a:prstGeom>
        </p:spPr>
      </p:pic>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sym typeface="+mn-ea"/>
              </a:rPr>
              <a:t>让家长做学校教育合伙人</a:t>
            </a:r>
            <a:endParaRPr lang="en-US" altLang="zh-CN" sz="3200">
              <a:sym typeface="+mn-ea"/>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en-US" altLang="zh-CN" dirty="0">
                <a:solidFill>
                  <a:schemeClr val="tx1"/>
                </a:solidFill>
              </a:rPr>
              <a:t>“</a:t>
            </a:r>
            <a:r>
              <a:rPr lang="zh-CN" altLang="en-US" dirty="0">
                <a:solidFill>
                  <a:schemeClr val="tx1"/>
                </a:solidFill>
              </a:rPr>
              <a:t>做教育是一个慢的过程，所以我们计划用</a:t>
            </a:r>
            <a:r>
              <a:rPr lang="en-US" altLang="zh-CN" dirty="0">
                <a:solidFill>
                  <a:schemeClr val="tx1"/>
                </a:solidFill>
              </a:rPr>
              <a:t>4</a:t>
            </a:r>
            <a:r>
              <a:rPr lang="zh-CN" altLang="en-US" dirty="0">
                <a:solidFill>
                  <a:schemeClr val="tx1"/>
                </a:solidFill>
              </a:rPr>
              <a:t>年时间整体提高全区家庭教育指导队伍专业水平。</a:t>
            </a:r>
            <a:r>
              <a:rPr lang="en-US" altLang="zh-CN" dirty="0">
                <a:solidFill>
                  <a:schemeClr val="tx1"/>
                </a:solidFill>
              </a:rPr>
              <a:t>”</a:t>
            </a:r>
            <a:r>
              <a:rPr lang="zh-CN" altLang="en-US" dirty="0">
                <a:solidFill>
                  <a:schemeClr val="tx1"/>
                </a:solidFill>
              </a:rPr>
              <a:t>卢冬根介绍，区教体局成立了由局长担任主任的区级家庭教育指导中心，各学校都相应成立家庭教育指导中心，组建了校、年级、班三级家委会。同时，各学校都设立书记校长接待日、家长开放日，举办家庭教育大讲堂等活动。</a:t>
            </a:r>
          </a:p>
          <a:p>
            <a:pPr indent="457200" algn="just" fontAlgn="auto">
              <a:lnSpc>
                <a:spcPct val="150000"/>
              </a:lnSpc>
            </a:pPr>
            <a:r>
              <a:rPr lang="zh-CN" altLang="en-US" dirty="0">
                <a:solidFill>
                  <a:schemeClr val="tx1"/>
                </a:solidFill>
              </a:rPr>
              <a:t>此外，全区从</a:t>
            </a:r>
            <a:r>
              <a:rPr lang="en-US" altLang="zh-CN" dirty="0">
                <a:solidFill>
                  <a:schemeClr val="tx1"/>
                </a:solidFill>
              </a:rPr>
              <a:t>2022</a:t>
            </a:r>
            <a:r>
              <a:rPr lang="zh-CN" altLang="en-US" dirty="0">
                <a:solidFill>
                  <a:schemeClr val="tx1"/>
                </a:solidFill>
              </a:rPr>
              <a:t>年春季开始实施家庭教育指导队伍专业能力</a:t>
            </a:r>
            <a:r>
              <a:rPr lang="en-US" altLang="zh-CN" dirty="0">
                <a:solidFill>
                  <a:schemeClr val="tx1"/>
                </a:solidFill>
              </a:rPr>
              <a:t>“</a:t>
            </a:r>
            <a:r>
              <a:rPr lang="zh-CN" altLang="en-US" dirty="0">
                <a:solidFill>
                  <a:schemeClr val="tx1"/>
                </a:solidFill>
              </a:rPr>
              <a:t>百千万工程</a:t>
            </a:r>
            <a:r>
              <a:rPr lang="en-US" altLang="zh-CN" dirty="0">
                <a:solidFill>
                  <a:schemeClr val="tx1"/>
                </a:solidFill>
              </a:rPr>
              <a:t>”</a:t>
            </a:r>
            <a:r>
              <a:rPr lang="zh-CN" altLang="en-US" dirty="0">
                <a:solidFill>
                  <a:schemeClr val="tx1"/>
                </a:solidFill>
              </a:rPr>
              <a:t>培训项目，即培养</a:t>
            </a:r>
            <a:r>
              <a:rPr lang="en-US" altLang="zh-CN" dirty="0">
                <a:solidFill>
                  <a:schemeClr val="tx1"/>
                </a:solidFill>
              </a:rPr>
              <a:t>100</a:t>
            </a:r>
            <a:r>
              <a:rPr lang="zh-CN" altLang="en-US" dirty="0">
                <a:solidFill>
                  <a:schemeClr val="tx1"/>
                </a:solidFill>
              </a:rPr>
              <a:t>名家庭教育指导师、</a:t>
            </a:r>
            <a:r>
              <a:rPr lang="en-US" altLang="zh-CN" dirty="0">
                <a:solidFill>
                  <a:schemeClr val="tx1"/>
                </a:solidFill>
              </a:rPr>
              <a:t>1000</a:t>
            </a:r>
            <a:r>
              <a:rPr lang="zh-CN" altLang="en-US" dirty="0">
                <a:solidFill>
                  <a:schemeClr val="tx1"/>
                </a:solidFill>
              </a:rPr>
              <a:t>名家庭教育讲师、</a:t>
            </a:r>
            <a:r>
              <a:rPr lang="en-US" altLang="zh-CN" dirty="0">
                <a:solidFill>
                  <a:schemeClr val="tx1"/>
                </a:solidFill>
              </a:rPr>
              <a:t>10000</a:t>
            </a:r>
            <a:r>
              <a:rPr lang="zh-CN" altLang="en-US" dirty="0">
                <a:solidFill>
                  <a:schemeClr val="tx1"/>
                </a:solidFill>
              </a:rPr>
              <a:t>名优秀家长。</a:t>
            </a:r>
          </a:p>
          <a:p>
            <a:pPr indent="457200" algn="just" fontAlgn="auto">
              <a:lnSpc>
                <a:spcPct val="150000"/>
              </a:lnSpc>
            </a:pPr>
            <a:r>
              <a:rPr lang="zh-CN" altLang="en-US" b="1" dirty="0">
                <a:solidFill>
                  <a:schemeClr val="accent1"/>
                </a:solidFill>
              </a:rPr>
              <a:t>广泛开展家长进校园活动，加强家校互动</a:t>
            </a:r>
          </a:p>
          <a:p>
            <a:pPr indent="457200" algn="just" fontAlgn="auto">
              <a:lnSpc>
                <a:spcPct val="150000"/>
              </a:lnSpc>
            </a:pPr>
            <a:r>
              <a:rPr lang="zh-CN" altLang="en-US" dirty="0">
                <a:solidFill>
                  <a:schemeClr val="tx1"/>
                </a:solidFill>
              </a:rPr>
              <a:t>渝水第七小学的校长陈忠英算得上是全区在家庭教育方面第一个吃螃蟹的校长。</a:t>
            </a:r>
          </a:p>
          <a:p>
            <a:pPr indent="457200" algn="just" fontAlgn="auto">
              <a:lnSpc>
                <a:spcPct val="150000"/>
              </a:lnSpc>
            </a:pPr>
            <a:r>
              <a:rPr lang="en-US" altLang="zh-CN" dirty="0">
                <a:solidFill>
                  <a:schemeClr val="tx1"/>
                </a:solidFill>
              </a:rPr>
              <a:t>“2009</a:t>
            </a:r>
            <a:r>
              <a:rPr lang="zh-CN" altLang="en-US" dirty="0">
                <a:solidFill>
                  <a:schemeClr val="tx1"/>
                </a:solidFill>
              </a:rPr>
              <a:t>年，我刚当校长，学生</a:t>
            </a:r>
            <a:r>
              <a:rPr lang="en-US" altLang="zh-CN" dirty="0">
                <a:solidFill>
                  <a:schemeClr val="tx1"/>
                </a:solidFill>
              </a:rPr>
              <a:t>95%</a:t>
            </a:r>
            <a:r>
              <a:rPr lang="zh-CN" altLang="en-US" dirty="0">
                <a:solidFill>
                  <a:schemeClr val="tx1"/>
                </a:solidFill>
              </a:rPr>
              <a:t>以上都是农民工子女，忙碌两三年依旧感到力不从心：教师已经很努力，家长却一直在校门外评头论足，教师对职业产生倦怠。</a:t>
            </a:r>
            <a:r>
              <a:rPr lang="en-US" altLang="zh-CN" dirty="0">
                <a:solidFill>
                  <a:schemeClr val="tx1"/>
                </a:solidFill>
              </a:rPr>
              <a:t>”</a:t>
            </a:r>
            <a:r>
              <a:rPr lang="zh-CN" altLang="en-US" dirty="0">
                <a:solidFill>
                  <a:schemeClr val="tx1"/>
                </a:solidFill>
              </a:rPr>
              <a:t>思索再三，</a:t>
            </a:r>
            <a:r>
              <a:rPr lang="en-US" altLang="zh-CN" dirty="0">
                <a:solidFill>
                  <a:schemeClr val="tx1"/>
                </a:solidFill>
              </a:rPr>
              <a:t>2012</a:t>
            </a:r>
            <a:r>
              <a:rPr lang="zh-CN" altLang="en-US" dirty="0">
                <a:solidFill>
                  <a:schemeClr val="tx1"/>
                </a:solidFill>
              </a:rPr>
              <a:t>年秋季，学校启动课堂教学改革，与改革同时进行的就是家长进校园、进课堂。</a:t>
            </a: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sym typeface="+mn-ea"/>
              </a:rPr>
              <a:t>让家长做学校教育合伙人</a:t>
            </a:r>
            <a:endParaRPr lang="en-US" altLang="zh-CN" sz="3200">
              <a:sym typeface="+mn-ea"/>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5077460"/>
          </a:xfrm>
          <a:prstGeom prst="rect">
            <a:avLst/>
          </a:prstGeom>
          <a:noFill/>
        </p:spPr>
        <p:txBody>
          <a:bodyPr wrap="square">
            <a:spAutoFit/>
          </a:bodyPr>
          <a:lstStyle/>
          <a:p>
            <a:pPr indent="457200" algn="just" fontAlgn="auto">
              <a:lnSpc>
                <a:spcPct val="150000"/>
              </a:lnSpc>
            </a:pPr>
            <a:r>
              <a:rPr lang="zh-CN" altLang="en-US" dirty="0">
                <a:solidFill>
                  <a:schemeClr val="tx1"/>
                </a:solidFill>
              </a:rPr>
              <a:t>家长进校园工作起先目的是了解课堂教学如何开展，没想到随着时间的推移，已在家委会中形成了</a:t>
            </a:r>
            <a:r>
              <a:rPr lang="en-US" altLang="zh-CN" dirty="0">
                <a:solidFill>
                  <a:schemeClr val="tx1"/>
                </a:solidFill>
              </a:rPr>
              <a:t>“</a:t>
            </a:r>
            <a:r>
              <a:rPr lang="zh-CN" altLang="en-US" dirty="0">
                <a:solidFill>
                  <a:schemeClr val="tx1"/>
                </a:solidFill>
              </a:rPr>
              <a:t>孩子在校读书</a:t>
            </a:r>
            <a:r>
              <a:rPr lang="en-US" altLang="zh-CN" dirty="0">
                <a:solidFill>
                  <a:schemeClr val="tx1"/>
                </a:solidFill>
              </a:rPr>
              <a:t>6</a:t>
            </a:r>
            <a:r>
              <a:rPr lang="zh-CN" altLang="en-US" dirty="0">
                <a:solidFill>
                  <a:schemeClr val="tx1"/>
                </a:solidFill>
              </a:rPr>
              <a:t>年，家长来校工作一天</a:t>
            </a:r>
            <a:r>
              <a:rPr lang="en-US" altLang="zh-CN" dirty="0">
                <a:solidFill>
                  <a:schemeClr val="tx1"/>
                </a:solidFill>
              </a:rPr>
              <a:t>”</a:t>
            </a:r>
            <a:r>
              <a:rPr lang="zh-CN" altLang="en-US" dirty="0">
                <a:solidFill>
                  <a:schemeClr val="tx1"/>
                </a:solidFill>
              </a:rPr>
              <a:t>的惯例：每一名家长在孩子就读小学的</a:t>
            </a:r>
            <a:r>
              <a:rPr lang="en-US" altLang="zh-CN" dirty="0">
                <a:solidFill>
                  <a:schemeClr val="tx1"/>
                </a:solidFill>
              </a:rPr>
              <a:t>6</a:t>
            </a:r>
            <a:r>
              <a:rPr lang="zh-CN" altLang="en-US" dirty="0">
                <a:solidFill>
                  <a:schemeClr val="tx1"/>
                </a:solidFill>
              </a:rPr>
              <a:t>年时间内，都要来学校做一天的志愿服务活动。</a:t>
            </a:r>
          </a:p>
          <a:p>
            <a:pPr indent="457200" algn="just" fontAlgn="auto">
              <a:lnSpc>
                <a:spcPct val="150000"/>
              </a:lnSpc>
            </a:pPr>
            <a:r>
              <a:rPr lang="zh-CN" altLang="en-US" dirty="0">
                <a:solidFill>
                  <a:schemeClr val="tx1"/>
                </a:solidFill>
              </a:rPr>
              <a:t>早上</a:t>
            </a:r>
            <a:r>
              <a:rPr lang="en-US" altLang="zh-CN" dirty="0">
                <a:solidFill>
                  <a:schemeClr val="tx1"/>
                </a:solidFill>
              </a:rPr>
              <a:t>7</a:t>
            </a:r>
            <a:r>
              <a:rPr lang="zh-CN" altLang="en-US" dirty="0">
                <a:solidFill>
                  <a:schemeClr val="tx1"/>
                </a:solidFill>
              </a:rPr>
              <a:t>：</a:t>
            </a:r>
            <a:r>
              <a:rPr lang="en-US" altLang="zh-CN" dirty="0">
                <a:solidFill>
                  <a:schemeClr val="tx1"/>
                </a:solidFill>
              </a:rPr>
              <a:t>15</a:t>
            </a:r>
            <a:r>
              <a:rPr lang="zh-CN" altLang="en-US" dirty="0">
                <a:solidFill>
                  <a:schemeClr val="tx1"/>
                </a:solidFill>
              </a:rPr>
              <a:t>，接受简短的培训；</a:t>
            </a:r>
            <a:r>
              <a:rPr lang="en-US" altLang="zh-CN" dirty="0">
                <a:solidFill>
                  <a:schemeClr val="tx1"/>
                </a:solidFill>
              </a:rPr>
              <a:t>7</a:t>
            </a:r>
            <a:r>
              <a:rPr lang="zh-CN" altLang="en-US" dirty="0">
                <a:solidFill>
                  <a:schemeClr val="tx1"/>
                </a:solidFill>
              </a:rPr>
              <a:t>：</a:t>
            </a:r>
            <a:r>
              <a:rPr lang="en-US" altLang="zh-CN" dirty="0">
                <a:solidFill>
                  <a:schemeClr val="tx1"/>
                </a:solidFill>
              </a:rPr>
              <a:t>30—8</a:t>
            </a:r>
            <a:r>
              <a:rPr lang="zh-CN" altLang="en-US" dirty="0">
                <a:solidFill>
                  <a:schemeClr val="tx1"/>
                </a:solidFill>
              </a:rPr>
              <a:t>：</a:t>
            </a:r>
            <a:r>
              <a:rPr lang="en-US" altLang="zh-CN" dirty="0">
                <a:solidFill>
                  <a:schemeClr val="tx1"/>
                </a:solidFill>
              </a:rPr>
              <a:t>00</a:t>
            </a:r>
            <a:r>
              <a:rPr lang="zh-CN" altLang="en-US" dirty="0">
                <a:solidFill>
                  <a:schemeClr val="tx1"/>
                </a:solidFill>
              </a:rPr>
              <a:t>，深入学校巡视学生到校情况；上午先了解学生早读情况和随堂听课，有特长的家长，上讲台为学生讲课；中午，到食堂为学生打饭、照看学生午休；下午，同校长交流，如遇上学校开班子会，家长志愿服务者推选一名代表参会，发表意见；放学离校前，每一名家长志愿服务者都要填写一份无记名调查问卷。</a:t>
            </a:r>
          </a:p>
          <a:p>
            <a:pPr indent="457200" algn="just" fontAlgn="auto">
              <a:lnSpc>
                <a:spcPct val="150000"/>
              </a:lnSpc>
            </a:pPr>
            <a:r>
              <a:rPr lang="en-US" altLang="zh-CN" dirty="0">
                <a:solidFill>
                  <a:schemeClr val="tx1"/>
                </a:solidFill>
              </a:rPr>
              <a:t>“</a:t>
            </a:r>
            <a:r>
              <a:rPr lang="zh-CN" altLang="en-US" dirty="0">
                <a:solidFill>
                  <a:schemeClr val="tx1"/>
                </a:solidFill>
              </a:rPr>
              <a:t>只有家长深入学校体验和感受，才能理解当老师的不易，才能从教育的旁观者变为合作人。</a:t>
            </a:r>
            <a:r>
              <a:rPr lang="en-US" altLang="zh-CN" dirty="0">
                <a:solidFill>
                  <a:schemeClr val="tx1"/>
                </a:solidFill>
              </a:rPr>
              <a:t>”</a:t>
            </a:r>
            <a:r>
              <a:rPr lang="zh-CN" altLang="en-US" dirty="0">
                <a:solidFill>
                  <a:schemeClr val="tx1"/>
                </a:solidFill>
              </a:rPr>
              <a:t>陈忠英介绍，几年实践下来，教师也由刚开始的不敢让家长听课转变为主动邀请家长来听课。</a:t>
            </a:r>
          </a:p>
          <a:p>
            <a:pPr indent="457200" algn="just" fontAlgn="auto">
              <a:lnSpc>
                <a:spcPct val="150000"/>
              </a:lnSpc>
            </a:pPr>
            <a:r>
              <a:rPr lang="en-US" altLang="zh-CN" dirty="0">
                <a:solidFill>
                  <a:schemeClr val="tx1"/>
                </a:solidFill>
              </a:rPr>
              <a:t>2021</a:t>
            </a:r>
            <a:r>
              <a:rPr lang="zh-CN" altLang="en-US" dirty="0">
                <a:solidFill>
                  <a:schemeClr val="tx1"/>
                </a:solidFill>
              </a:rPr>
              <a:t>年，渝水第七小学成为全区开展校家社合作试点学校之一，不仅牵头一所农村学校和片区内的其他学校一同发展，还为全区校家社协同育人工作探明了道路。</a:t>
            </a:r>
          </a:p>
          <a:p>
            <a:pPr indent="457200" algn="r" fontAlgn="auto">
              <a:lnSpc>
                <a:spcPct val="150000"/>
              </a:lnSpc>
            </a:pPr>
            <a:r>
              <a:rPr lang="zh-CN" altLang="en-US" dirty="0">
                <a:solidFill>
                  <a:schemeClr val="tx1"/>
                </a:solidFill>
              </a:rPr>
              <a:t>（资料来源：《中国教育报》，</a:t>
            </a:r>
            <a:r>
              <a:rPr lang="en-US" altLang="zh-CN" dirty="0">
                <a:solidFill>
                  <a:schemeClr val="tx1"/>
                </a:solidFill>
              </a:rPr>
              <a:t>2024-01-11</a:t>
            </a:r>
            <a:r>
              <a:rPr lang="zh-CN" altLang="en-US" dirty="0">
                <a:solidFill>
                  <a:schemeClr val="tx1"/>
                </a:solidFill>
              </a:rPr>
              <a:t>，有删改）</a:t>
            </a: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t>让家长做学校教育合伙人</a:t>
            </a:r>
            <a:endParaRPr lang="en-US" altLang="zh-CN"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260617" y="2942549"/>
            <a:ext cx="6106886" cy="1938020"/>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）渝水区在处理家校关系上做了哪些努力？</a:t>
            </a:r>
          </a:p>
          <a:p>
            <a:pPr>
              <a:lnSpc>
                <a:spcPct val="150000"/>
              </a:lnSpc>
            </a:pPr>
            <a:r>
              <a:rPr lang="zh-CN" altLang="en-US" sz="2000" b="1" dirty="0"/>
              <a:t>（</a:t>
            </a:r>
            <a:r>
              <a:rPr lang="en-US" altLang="zh-CN" sz="2000" b="1" dirty="0"/>
              <a:t>2</a:t>
            </a:r>
            <a:r>
              <a:rPr lang="zh-CN" altLang="en-US" sz="2000" b="1" dirty="0"/>
              <a:t>）教师如何积极争取家庭在教育上的最大合力，将家校共育落到实处</a:t>
            </a:r>
            <a:r>
              <a:rPr lang="en-US" altLang="zh-CN" sz="2000" b="1" dirty="0"/>
              <a:t>？</a:t>
            </a: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a:t>师生关系中的道德实践</a:t>
            </a:r>
          </a:p>
        </p:txBody>
      </p:sp>
    </p:spTree>
    <p:custDataLst>
      <p:tags r:id="rId1"/>
    </p:custData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RESOURCE_RECORD_KEY" val="{&quot;10&quot;:[4523943],&quot;70&quot;:[3333491,3325288,3319204]}"/>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728_3*l_h_f*1_4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76.15,&quot;left&quot;:56.61781949741635,&quot;top&quot;:125.65,&quot;width&quot;:841.1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28_3*l_h_i*1_2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76.15,&quot;left&quot;:56.61781949741635,&quot;top&quot;:125.65,&quot;width&quot;:841.1436523437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728_3*l_h_i*1_3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76.15,&quot;left&quot;:56.61781949741635,&quot;top&quot;:125.65,&quot;width&quot;:841.1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14.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xml><?xml version="1.0" encoding="utf-8"?>
<p:tagLst xmlns:a="http://schemas.openxmlformats.org/drawingml/2006/main" xmlns:r="http://schemas.openxmlformats.org/officeDocument/2006/relationships"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6.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xml><?xml version="1.0" encoding="utf-8"?>
<p:tagLst xmlns:a="http://schemas.openxmlformats.org/drawingml/2006/main" xmlns:r="http://schemas.openxmlformats.org/officeDocument/2006/relationships"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8.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8553_1*i*1"/>
  <p:tag name="KSO_WM_TEMPLATE_CATEGORY" val="custom"/>
  <p:tag name="KSO_WM_TEMPLATE_INDEX" val="20238553"/>
  <p:tag name="KSO_WM_UNIT_LAYERLEVEL" val="1"/>
  <p:tag name="KSO_WM_TAG_VERSION" val="3.0"/>
  <p:tag name="KSO_WM_BEAUTIFY_FLAG" val="#wm#"/>
  <p:tag name="KSO_WM_UNIT_PIC_EFFECT" val="1"/>
</p:tagLst>
</file>

<file path=ppt/tags/tag2.xml><?xml version="1.0" encoding="utf-8"?>
<p:tagLst xmlns:a="http://schemas.openxmlformats.org/drawingml/2006/main" xmlns:r="http://schemas.openxmlformats.org/officeDocument/2006/relationships" xmlns:p="http://schemas.openxmlformats.org/presentationml/2006/main">
  <p:tag name="OFFICEPLUS.TAG" val="03a12446-4040-4dad-8d54-bb681f10892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8553_1*i*2"/>
  <p:tag name="KSO_WM_TEMPLATE_CATEGORY" val="custom"/>
  <p:tag name="KSO_WM_TEMPLATE_INDEX" val="20238553"/>
  <p:tag name="KSO_WM_UNIT_LAYERLEVEL" val="1"/>
  <p:tag name="KSO_WM_TAG_VERSION" val="3.0"/>
  <p:tag name="KSO_WM_BEAUTIFY_FLAG" val="#wm#"/>
  <p:tag name="KSO_WM_UNIT_PIC_EFFECT" val="1"/>
</p:tagLst>
</file>

<file path=ppt/tags/tag21.xml><?xml version="1.0" encoding="utf-8"?>
<p:tagLst xmlns:a="http://schemas.openxmlformats.org/drawingml/2006/main" xmlns:r="http://schemas.openxmlformats.org/officeDocument/2006/relationships" xmlns:p="http://schemas.openxmlformats.org/presentationml/2006/main">
  <p:tag name="KSO_WM_UNIT_VALUE" val="2615*2547"/>
  <p:tag name="KSO_WM_UNIT_HIGHLIGHT" val="0"/>
  <p:tag name="KSO_WM_UNIT_COMPATIBLE" val="0"/>
  <p:tag name="KSO_WM_UNIT_DIAGRAM_ISNUMVISUAL" val="0"/>
  <p:tag name="KSO_WM_UNIT_DIAGRAM_ISREFERUNIT" val="0"/>
  <p:tag name="KSO_WM_UNIT_TYPE" val="d"/>
  <p:tag name="KSO_WM_UNIT_INDEX" val="1"/>
  <p:tag name="KSO_WM_UNIT_ID" val="custom20238553_1*d*1"/>
  <p:tag name="KSO_WM_TEMPLATE_CATEGORY" val="custom"/>
  <p:tag name="KSO_WM_TEMPLATE_INDEX" val="20238553"/>
  <p:tag name="KSO_WM_UNIT_LAYERLEVEL" val="1"/>
  <p:tag name="KSO_WM_TAG_VERSION" val="3.0"/>
  <p:tag name="KSO_WM_BEAUTIFY_FLAG" val="#wm#"/>
  <p:tag name="KSO_WM_UNIT_PIC_EFFECT"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8553_1*i*3"/>
  <p:tag name="KSO_WM_TEMPLATE_CATEGORY" val="custom"/>
  <p:tag name="KSO_WM_TEMPLATE_INDEX" val="20238553"/>
  <p:tag name="KSO_WM_UNIT_LAYERLEVEL" val="1"/>
  <p:tag name="KSO_WM_TAG_VERSION" val="3.0"/>
  <p:tag name="KSO_WM_BEAUTIFY_FLAG" val="#wm#"/>
  <p:tag name="KSO_WM_UNIT_PIC_EFFECT"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8553_1*i*4"/>
  <p:tag name="KSO_WM_TEMPLATE_CATEGORY" val="custom"/>
  <p:tag name="KSO_WM_TEMPLATE_INDEX" val="20238553"/>
  <p:tag name="KSO_WM_UNIT_LAYERLEVEL" val="1"/>
  <p:tag name="KSO_WM_TAG_VERSION" val="3.0"/>
  <p:tag name="KSO_WM_BEAUTIFY_FLAG" val="#wm#"/>
  <p:tag name="KSO_WM_UNIT_PIC_EFFECT" val="1"/>
</p:tagLst>
</file>

<file path=ppt/tags/tag24.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25.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26.xml><?xml version="1.0" encoding="utf-8"?>
<p:tagLst xmlns:a="http://schemas.openxmlformats.org/drawingml/2006/main" xmlns:r="http://schemas.openxmlformats.org/officeDocument/2006/relationships"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27.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28.xml><?xml version="1.0" encoding="utf-8"?>
<p:tagLst xmlns:a="http://schemas.openxmlformats.org/drawingml/2006/main" xmlns:r="http://schemas.openxmlformats.org/officeDocument/2006/relationships"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29.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xml><?xml version="1.0" encoding="utf-8"?>
<p:tagLst xmlns:a="http://schemas.openxmlformats.org/drawingml/2006/main" xmlns:r="http://schemas.openxmlformats.org/officeDocument/2006/relationships" xmlns:p="http://schemas.openxmlformats.org/presentationml/2006/main">
  <p:tag name="OFFICEPLUS.TAG" val="7bbc12ee-40ec-489f-ab8c-4fa55cf2bf59"/>
  <p:tag name="OFFICEPLUS.TEMPLATE" val="96b9ae34-36f7-4b48-95be-77dbdbcf38eb.pptx"/>
</p:tagLst>
</file>

<file path=ppt/tags/tag30.xml><?xml version="1.0" encoding="utf-8"?>
<p:tagLst xmlns:a="http://schemas.openxmlformats.org/drawingml/2006/main" xmlns:r="http://schemas.openxmlformats.org/officeDocument/2006/relationships" xmlns:p="http://schemas.openxmlformats.org/presentationml/2006/main">
  <p:tag name="KSO_WM_DIAGRAM_COLOR_TRICK" val="1"/>
  <p:tag name="KSO_WM_UNIT_SUBTYPE" val="a"/>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1.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2.xml><?xml version="1.0" encoding="utf-8"?>
<p:tagLst xmlns:a="http://schemas.openxmlformats.org/drawingml/2006/main" xmlns:r="http://schemas.openxmlformats.org/officeDocument/2006/relationships" xmlns:p="http://schemas.openxmlformats.org/presentationml/2006/main">
  <p:tag name="KSO_WM_DIAGRAM_COLOR_TRICK" val="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3.15,&quot;left&quot;:-38.600033872108725,&quot;top&quot;:140.9,&quot;width&quot;:938.9500338721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3.xml><?xml version="1.0" encoding="utf-8"?>
<p:tagLst xmlns:a="http://schemas.openxmlformats.org/drawingml/2006/main" xmlns:r="http://schemas.openxmlformats.org/officeDocument/2006/relationships" xmlns:p="http://schemas.openxmlformats.org/presentationml/2006/main">
  <p:tag name="OFFICEPLUS.TAG" val="e69c5ac3-dafd-4b9a-bbf1-d26a1016f816"/>
</p:tagLst>
</file>

<file path=ppt/tags/tag4.xml><?xml version="1.0" encoding="utf-8"?>
<p:tagLst xmlns:a="http://schemas.openxmlformats.org/drawingml/2006/main" xmlns:r="http://schemas.openxmlformats.org/officeDocument/2006/relationships" xmlns:p="http://schemas.openxmlformats.org/presentationml/2006/main">
  <p:tag name="OFFICEPLUS.TEMPLATE" val="2f38a169-d8db-404f-bcd0-1f31caec2321.pptx"/>
  <p:tag name="OFFICEPLUS.TAG" val="bd142c3d-b2ac-49d2-945d-a40ea7d68a02"/>
  <p:tag name="OFFICEPLUS.OUTLINECONTENT" val="42497746"/>
</p:tagLst>
</file>

<file path=ppt/tags/tag5.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28_3*l_h_i*1_1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76.15,&quot;left&quot;:56.61781949741635,&quot;top&quot;:125.65,&quot;width&quot;:841.1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28_3*l_h_f*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76.15,&quot;left&quot;:56.61781949741635,&quot;top&quot;:125.65,&quot;width&quot;:841.1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28_3*l_h_f*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76.15,&quot;left&quot;:56.61781949741635,&quot;top&quot;:125.65,&quot;width&quot;:841.1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28_3*l_h_f*1_3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76.15,&quot;left&quot;:56.61781949741635,&quot;top&quot;:125.65,&quot;width&quot;:841.1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BEAUTIFY_FLAG" val="#wm#"/>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6336</Words>
  <Application>Microsoft Office PowerPoint</Application>
  <PresentationFormat>宽屏</PresentationFormat>
  <Paragraphs>200</Paragraphs>
  <Slides>42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42</vt:i4>
      </vt:variant>
    </vt:vector>
  </HeadingPairs>
  <TitlesOfParts>
    <vt:vector size="48" baseType="lpstr">
      <vt:lpstr>庞门正道标题体3.0</vt:lpstr>
      <vt:lpstr>宋体</vt:lpstr>
      <vt:lpstr>微软雅黑</vt:lpstr>
      <vt:lpstr>Arial</vt:lpstr>
      <vt:lpstr>Calibri</vt:lpstr>
      <vt:lpstr>Designed by OfficePLUS</vt:lpstr>
      <vt:lpstr>第十一章 教师职业道德实践</vt:lpstr>
      <vt:lpstr>PowerPoint 演示文稿</vt:lpstr>
      <vt:lpstr>导语</vt:lpstr>
      <vt:lpstr>学习目标</vt:lpstr>
      <vt:lpstr>教坛阶梯：让家长做学校教育合伙人</vt:lpstr>
      <vt:lpstr>教坛阶梯：让家长做学校教育合伙人</vt:lpstr>
      <vt:lpstr>教坛阶梯：让家长做学校教育合伙人</vt:lpstr>
      <vt:lpstr>教坛阶梯：让家长做学校教育合伙人</vt:lpstr>
      <vt:lpstr>第一节   师生关系中的道德实践</vt:lpstr>
      <vt:lpstr>一、师生关系中的道德问题</vt:lpstr>
      <vt:lpstr>一、师生关系中的道德问题</vt:lpstr>
      <vt:lpstr>一、师生关系中的道德问题</vt:lpstr>
      <vt:lpstr>二、师生关系的道德调适</vt:lpstr>
      <vt:lpstr>教育视窗：新型师生关系的特点</vt:lpstr>
      <vt:lpstr>二、师生关系的道德调适</vt:lpstr>
      <vt:lpstr>情景案例：“00后”教师别具一格的评语</vt:lpstr>
      <vt:lpstr>二、师生关系的道德调适</vt:lpstr>
      <vt:lpstr>第二节   家校关系中的道德实践</vt:lpstr>
      <vt:lpstr>一、家校关系中的道德问题</vt:lpstr>
      <vt:lpstr>一、家校关系中的道德问题</vt:lpstr>
      <vt:lpstr>一、家校关系中的道德问题</vt:lpstr>
      <vt:lpstr>情景案例：“不平等”的家校关系</vt:lpstr>
      <vt:lpstr>情景案例：“不平等”的家校关系</vt:lpstr>
      <vt:lpstr>二、家校关系的道德调适</vt:lpstr>
      <vt:lpstr>二、家校关系的道德调适</vt:lpstr>
      <vt:lpstr>二、家校关系的道德调适</vt:lpstr>
      <vt:lpstr>第三节   同事关系中的道德实践</vt:lpstr>
      <vt:lpstr>一、同事关系中的道德问题</vt:lpstr>
      <vt:lpstr>一、同事关系中的道德问题</vt:lpstr>
      <vt:lpstr>一、同事关系中的道德问题</vt:lpstr>
      <vt:lpstr>二、同事关系的道德调适</vt:lpstr>
      <vt:lpstr>二、同事关系的道德调适</vt:lpstr>
      <vt:lpstr>二、同事关系的道德调适</vt:lpstr>
      <vt:lpstr>教育直通车：师生关系的三重境界</vt:lpstr>
      <vt:lpstr>教育直通车：师生关系的三重境界</vt:lpstr>
      <vt:lpstr>教育直通车：师生关系的三重境界</vt:lpstr>
      <vt:lpstr>教育直通车：师生关系的三重境界</vt:lpstr>
      <vt:lpstr>PowerPoint 演示文稿</vt:lpstr>
      <vt:lpstr>PowerPoint 演示文稿</vt:lpstr>
      <vt:lpstr>PowerPoint 演示文稿</vt:lpstr>
      <vt:lpstr>PowerPoint 演示文稿</vt:lpstr>
      <vt:lpstr>感谢聆听</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游 于</cp:lastModifiedBy>
  <cp:revision>11</cp:revision>
  <dcterms:created xsi:type="dcterms:W3CDTF">2025-03-20T06:43:47Z</dcterms:created>
  <dcterms:modified xsi:type="dcterms:W3CDTF">2025-03-20T09:51:05Z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2052-6.14.0.8924</vt:lpwstr>
  </property>
  <property fmtid="{D5CDD505-2E9C-101B-9397-08002B2CF9AE}" pid="3" name="ICV">
    <vt:lpwstr>C61928288042705322B9DB67D15CF91E_43</vt:lpwstr>
  </property>
</Properties>
</file>