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handoutMasterIdLst>
    <p:handoutMasterId r:id="rId56"/>
  </p:handoutMasterIdLst>
  <p:sldIdLst>
    <p:sldId id="257" r:id="rId3"/>
    <p:sldId id="258" r:id="rId4"/>
    <p:sldId id="259" r:id="rId5"/>
    <p:sldId id="260" r:id="rId6"/>
    <p:sldId id="261" r:id="rId7"/>
    <p:sldId id="302" r:id="rId8"/>
    <p:sldId id="303" r:id="rId9"/>
    <p:sldId id="264" r:id="rId10"/>
    <p:sldId id="265" r:id="rId11"/>
    <p:sldId id="266" r:id="rId12"/>
    <p:sldId id="304" r:id="rId13"/>
    <p:sldId id="307" r:id="rId14"/>
    <p:sldId id="309" r:id="rId15"/>
    <p:sldId id="316" r:id="rId16"/>
    <p:sldId id="361" r:id="rId17"/>
    <p:sldId id="321" r:id="rId18"/>
    <p:sldId id="322" r:id="rId19"/>
    <p:sldId id="360" r:id="rId20"/>
    <p:sldId id="319" r:id="rId21"/>
    <p:sldId id="320" r:id="rId22"/>
    <p:sldId id="359" r:id="rId23"/>
    <p:sldId id="325" r:id="rId24"/>
    <p:sldId id="326" r:id="rId25"/>
    <p:sldId id="357" r:id="rId26"/>
    <p:sldId id="327" r:id="rId27"/>
    <p:sldId id="328" r:id="rId28"/>
    <p:sldId id="331" r:id="rId29"/>
    <p:sldId id="332" r:id="rId30"/>
    <p:sldId id="334" r:id="rId31"/>
    <p:sldId id="335" r:id="rId32"/>
    <p:sldId id="336" r:id="rId33"/>
    <p:sldId id="339" r:id="rId34"/>
    <p:sldId id="272" r:id="rId35"/>
    <p:sldId id="337" r:id="rId36"/>
    <p:sldId id="338" r:id="rId37"/>
    <p:sldId id="341" r:id="rId38"/>
    <p:sldId id="342" r:id="rId39"/>
    <p:sldId id="343" r:id="rId40"/>
    <p:sldId id="344" r:id="rId41"/>
    <p:sldId id="346" r:id="rId42"/>
    <p:sldId id="350" r:id="rId43"/>
    <p:sldId id="355" r:id="rId44"/>
    <p:sldId id="354" r:id="rId45"/>
    <p:sldId id="345" r:id="rId46"/>
    <p:sldId id="295" r:id="rId47"/>
    <p:sldId id="311" r:id="rId48"/>
    <p:sldId id="312" r:id="rId49"/>
    <p:sldId id="313" r:id="rId50"/>
    <p:sldId id="314" r:id="rId51"/>
    <p:sldId id="299" r:id="rId52"/>
    <p:sldId id="300" r:id="rId53"/>
    <p:sldId id="301" r:id="rId54"/>
  </p:sldIdLst>
  <p:sldSz cx="12192000" cy="6858000"/>
  <p:notesSz cx="7103745" cy="10234295"/>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9" userDrawn="1">
          <p15:clr>
            <a:srgbClr val="A4A3A4"/>
          </p15:clr>
        </p15:guide>
        <p15:guide id="2" pos="382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089"/>
        <p:guide pos="3823"/>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gs" Target="tags/tag136.xml"/><Relationship Id="rId60" Type="http://schemas.openxmlformats.org/officeDocument/2006/relationships/commentAuthors" Target="commentAuthors.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notesMaster" Target="notesMasters/notesMaster1.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list" loCatId="list" qsTypeId="urn:microsoft.com/office/officeart/2005/8/quickstyle/simple1" qsCatId="simple" csTypeId="urn:microsoft.com/office/officeart/2005/8/colors/colorful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cxnId="{507CA192-5076-46B0-9AF5-1F36DD58DE77}" type="parTrans">
      <dgm:prSet/>
      <dgm:spPr/>
      <dgm:t>
        <a:bodyPr/>
        <a:lstStyle/>
        <a:p>
          <a:endParaRPr lang="zh-CN" altLang="en-US"/>
        </a:p>
      </dgm:t>
    </dgm:pt>
    <dgm:pt modelId="{F0AB42D7-3406-4661-992E-3DEBAE5C469A}" cxnId="{507CA192-5076-46B0-9AF5-1F36DD58DE77}" type="sibTrans">
      <dgm:prSet/>
      <dgm:spPr/>
      <dgm:t>
        <a:bodyPr/>
        <a:lstStyle/>
        <a:p>
          <a:endParaRPr lang="zh-CN" altLang="en-US"/>
        </a:p>
      </dgm:t>
    </dgm:pt>
    <dgm:pt modelId="{C53A126B-8AD4-4E1D-AABF-AA122D123298}">
      <dgm:prSet phldrT="[文本]"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理解教师的法定含义和法律身份</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48A149FE-FC20-4286-B8BA-E57ED0E93857}" cxnId="{6D467FF7-CE59-43E3-955F-52F747AEE07A}" type="parTrans">
      <dgm:prSet/>
      <dgm:spPr/>
      <dgm:t>
        <a:bodyPr/>
        <a:lstStyle/>
        <a:p>
          <a:endParaRPr lang="zh-CN" altLang="en-US"/>
        </a:p>
      </dgm:t>
    </dgm:pt>
    <dgm:pt modelId="{12C07D2F-CA6B-413C-BF84-81301163758C}" cxnId="{6D467FF7-CE59-43E3-955F-52F747AEE07A}" type="sibTrans">
      <dgm:prSet/>
      <dgm:spPr/>
      <dgm:t>
        <a:bodyPr/>
        <a:lstStyle/>
        <a:p>
          <a:endParaRPr lang="zh-CN" altLang="en-US"/>
        </a:p>
      </dgm:t>
    </dgm:pt>
    <dgm:pt modelId="{4F73E9EF-85EE-4FC8-A78A-FE8F51CF20D8}">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明确教师的主要法律权利和义务</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了解与教师相关的制度</a:t>
          </a:r>
          <a:r>
            <a:rPr lang="zh-CN" altLang="en-US" sz="2000">
              <a:latin typeface="微软雅黑" charset="0"/>
              <a:ea typeface="微软雅黑" charset="0"/>
              <a:cs typeface="微软雅黑" charset="0"/>
            </a:rPr>
            <a:t>。</a:t>
          </a:r>
          <a:r>
            <a:rPr lang="en-US" altLang="zh-CN" sz="2000">
              <a:latin typeface="微软雅黑" charset="0"/>
              <a:ea typeface="微软雅黑" charset="0"/>
              <a:cs typeface="微软雅黑" charset="0"/>
            </a:rPr>
            <a:t> </a:t>
          </a:r>
          <a:r>
            <a:rPr lang="en-US" altLang="zh-CN" sz="2000">
              <a:latin typeface="微软雅黑" charset="0"/>
              <a:ea typeface="微软雅黑" charset="0"/>
              <a:cs typeface="微软雅黑" charset="0"/>
            </a:rPr>
            <a:t/>
          </a:r>
          <a:endParaRPr lang="en-US" altLang="zh-CN" sz="2000">
            <a:latin typeface="微软雅黑" charset="0"/>
            <a:ea typeface="微软雅黑" charset="0"/>
            <a:cs typeface="微软雅黑" charset="0"/>
          </a:endParaRPr>
        </a:p>
      </dgm:t>
    </dgm:pt>
    <dgm:pt modelId="{B32D9C9F-6948-4E7C-8D91-E957422DD48B}" cxnId="{8F369470-FB26-4378-8CED-13A38083C9D1}" type="parTrans">
      <dgm:prSet/>
      <dgm:spPr/>
    </dgm:pt>
    <dgm:pt modelId="{8D04AD07-3FB0-4578-867F-B020EF50C30A}" cxnId="{8F369470-FB26-4378-8CED-13A38083C9D1}" type="sibTrans">
      <dgm:prSet/>
      <dgm:spPr/>
    </dgm:pt>
    <dgm:pt modelId="{8AE605EB-3C0E-4DF0-B875-328975CB9F27}">
      <dgm:prSet phldrT="[文本]" custT="1"/>
      <dgm:spPr/>
      <dgm:t>
        <a:bodyPr/>
        <a:lstStyle/>
        <a:p>
          <a:r>
            <a:rPr lang="zh-CN" altLang="en-US" sz="2400" b="1" dirty="0"/>
            <a:t>能力目标</a:t>
          </a:r>
        </a:p>
      </dgm:t>
    </dgm:pt>
    <dgm:pt modelId="{9C203DDE-9F70-4C59-AD52-2707066B6A60}" cxnId="{4389E5D4-3D32-4BA1-83B3-C08FABEDB734}" type="parTrans">
      <dgm:prSet/>
      <dgm:spPr/>
      <dgm:t>
        <a:bodyPr/>
        <a:lstStyle/>
        <a:p>
          <a:endParaRPr lang="zh-CN" altLang="en-US"/>
        </a:p>
      </dgm:t>
    </dgm:pt>
    <dgm:pt modelId="{8398BEC2-462A-4804-9B9F-DF4314B7499F}" cxnId="{4389E5D4-3D32-4BA1-83B3-C08FABEDB734}" type="sibTrans">
      <dgm:prSet/>
      <dgm:spPr/>
      <dgm:t>
        <a:bodyPr/>
        <a:lstStyle/>
        <a:p>
          <a:endParaRPr lang="zh-CN" altLang="en-US"/>
        </a:p>
      </dgm:t>
    </dgm:pt>
    <dgm:pt modelId="{C5355562-9C6C-403C-8127-330697777D69}">
      <dgm:prSet phldrT="[文本]"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能够全面把握教育制度的内容</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79C421EF-8FA3-4E99-AF40-BEAD78628A54}" cxnId="{6A810C99-79A7-4367-97D7-207480530960}" type="parTrans">
      <dgm:prSet/>
      <dgm:spPr/>
      <dgm:t>
        <a:bodyPr/>
        <a:lstStyle/>
        <a:p>
          <a:endParaRPr lang="zh-CN" altLang="en-US"/>
        </a:p>
      </dgm:t>
    </dgm:pt>
    <dgm:pt modelId="{A979D0FB-800A-4C57-AABC-08CFB148CE60}" cxnId="{6A810C99-79A7-4367-97D7-207480530960}" type="sibTrans">
      <dgm:prSet/>
      <dgm:spPr/>
      <dgm:t>
        <a:bodyPr/>
        <a:lstStyle/>
        <a:p>
          <a:endParaRPr lang="zh-CN" altLang="en-US"/>
        </a:p>
      </dgm:t>
    </dgm:pt>
    <dgm:pt modelId="{2D082D8F-46B6-4D97-87C1-32E32923899D}">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能够自觉遵守教师相关制度</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5E754F99-D453-4056-BC62-3AB08B027CD1}" cxnId="{AD00F317-F054-4667-B70B-F4979F0ACC53}" type="parTrans">
      <dgm:prSet/>
      <dgm:spPr/>
    </dgm:pt>
    <dgm:pt modelId="{06E5C3CC-55EA-433E-9C65-D32452D1D4C9}" cxnId="{AD00F317-F054-4667-B70B-F4979F0ACC53}" type="sibTrans">
      <dgm:prSet/>
      <dgm:spPr/>
    </dgm:pt>
    <dgm:pt modelId="{D3D174E1-70E6-435F-93F8-F793A8BB1390}">
      <dgm:prSet custT="1"/>
      <dgm:spPr/>
      <dgm:t>
        <a:bodyPr/>
        <a:lstStyle/>
        <a:p>
          <a:r>
            <a:rPr lang="zh-CN" altLang="en-US" sz="2400" b="1" dirty="0">
              <a:latin typeface="+mn-ea"/>
              <a:ea typeface="+mn-ea"/>
            </a:rPr>
            <a:t>素养目标</a:t>
          </a:r>
        </a:p>
      </dgm:t>
    </dgm:pt>
    <dgm:pt modelId="{D0139EEB-3E6F-47B0-B474-437593C57AAA}" cxnId="{4D649E0A-E062-46CE-8631-2345B1DCF832}" type="parTrans">
      <dgm:prSet/>
      <dgm:spPr/>
      <dgm:t>
        <a:bodyPr/>
        <a:lstStyle/>
        <a:p>
          <a:endParaRPr lang="zh-CN" altLang="en-US"/>
        </a:p>
      </dgm:t>
    </dgm:pt>
    <dgm:pt modelId="{D02FB8C5-C48D-4945-A8EE-BE4DC0BB603A}" cxnId="{4D649E0A-E062-46CE-8631-2345B1DCF832}" type="sibTrans">
      <dgm:prSet/>
      <dgm:spPr/>
      <dgm:t>
        <a:bodyPr/>
        <a:lstStyle/>
        <a:p>
          <a:endParaRPr lang="zh-CN" altLang="en-US"/>
        </a:p>
      </dgm:t>
    </dgm:pt>
    <dgm:pt modelId="{A1A5593F-B6C4-4E73-AAA9-30CDAB48314A}">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（1）</a:t>
          </a:r>
          <a:r>
            <a:rPr lang="zh-CN" altLang="en-US" sz="2000">
              <a:latin typeface="微软雅黑" charset="0"/>
              <a:ea typeface="微软雅黑" charset="0"/>
              <a:cs typeface="微软雅黑" charset="0"/>
            </a:rPr>
            <a:t>严格要求自己</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自觉践行教育法律法规的精神和内容</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F755487E-A3C5-457D-8DFE-B906694C2931}" cxnId="{6E39E734-EB65-43C5-81B3-07829522256F}" type="parTrans">
      <dgm:prSet/>
      <dgm:spPr/>
      <dgm:t>
        <a:bodyPr/>
        <a:lstStyle/>
        <a:p>
          <a:endParaRPr lang="zh-CN" altLang="en-US"/>
        </a:p>
      </dgm:t>
    </dgm:pt>
    <dgm:pt modelId="{4368A566-9E58-4806-B45B-1607EA8CDACF}" cxnId="{6E39E734-EB65-43C5-81B3-07829522256F}" type="sibTrans">
      <dgm:prSet/>
      <dgm:spPr/>
      <dgm:t>
        <a:bodyPr/>
        <a:lstStyle/>
        <a:p>
          <a:endParaRPr lang="zh-CN" altLang="en-US"/>
        </a:p>
      </dgm:t>
    </dgm:pt>
    <dgm:pt modelId="{2E82EA20-56B6-4C74-99BE-BA29DDFACA2D}">
      <dgm:prSet phldr="0" custT="1"/>
      <dgm:spPr/>
      <dgm:t>
        <a:bodyPr vert="horz" wrap="square"/>
        <a:p>
          <a:pPr>
            <a:lnSpc>
              <a:spcPct val="100000"/>
            </a:lnSpc>
            <a:spcBef>
              <a:spcPct val="0"/>
            </a:spcBef>
            <a:spcAft>
              <a:spcPct val="15000"/>
            </a:spcAft>
          </a:pPr>
          <a:r>
            <a:rPr lang="en-US" sz="2000">
              <a:latin typeface="微软雅黑" charset="0"/>
              <a:ea typeface="微软雅黑" charset="0"/>
              <a:cs typeface="微软雅黑" charset="0"/>
            </a:rPr>
            <a:t>（2）</a:t>
          </a:r>
          <a:r>
            <a:rPr lang="zh-CN" altLang="en-US" sz="2000">
              <a:latin typeface="微软雅黑" charset="0"/>
              <a:ea typeface="微软雅黑" charset="0"/>
              <a:cs typeface="微软雅黑" charset="0"/>
            </a:rPr>
            <a:t>主动学习教育法律法规</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关注教育时事</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做教育领域的有心人</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5511A598-F840-4283-94C4-37E89D761258}" cxnId="{2E37FAE4-21FD-450D-8334-E3BB09C5926C}" type="parTrans">
      <dgm:prSet/>
      <dgm:spPr/>
    </dgm:pt>
    <dgm:pt modelId="{F1A7B987-FDF1-46FF-804D-F6644BEFCE55}" cxnId="{2E37FAE4-21FD-450D-8334-E3BB09C5926C}" type="sibTrans">
      <dgm:prSet/>
      <dgm:spPr/>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Cnt="0"/>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Cnt="0"/>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Cnt="0"/>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507CA192-5076-46B0-9AF5-1F36DD58DE77}" srcId="{AF26E4BB-AE0B-4288-B180-7313991A9104}" destId="{130B3AB2-C2C8-49AC-B03D-3EC8B6DC2248}" srcOrd="0" destOrd="0" parTransId="{B409620C-8FA7-48FC-B6D5-F85348700BB9}" sibTransId="{F0AB42D7-3406-4661-992E-3DEBAE5C469A}"/>
    <dgm:cxn modelId="{6D467FF7-CE59-43E3-955F-52F747AEE07A}" srcId="{130B3AB2-C2C8-49AC-B03D-3EC8B6DC2248}" destId="{C53A126B-8AD4-4E1D-AABF-AA122D123298}" srcOrd="0" destOrd="0" parTransId="{48A149FE-FC20-4286-B8BA-E57ED0E93857}" sibTransId="{12C07D2F-CA6B-413C-BF84-81301163758C}"/>
    <dgm:cxn modelId="{8F369470-FB26-4378-8CED-13A38083C9D1}" srcId="{130B3AB2-C2C8-49AC-B03D-3EC8B6DC2248}" destId="{4F73E9EF-85EE-4FC8-A78A-FE8F51CF20D8}" srcOrd="1" destOrd="0" parTransId="{B32D9C9F-6948-4E7C-8D91-E957422DD48B}" sibTransId="{8D04AD07-3FB0-4578-867F-B020EF50C30A}"/>
    <dgm:cxn modelId="{4389E5D4-3D32-4BA1-83B3-C08FABEDB734}" srcId="{AF26E4BB-AE0B-4288-B180-7313991A9104}" destId="{8AE605EB-3C0E-4DF0-B875-328975CB9F27}" srcOrd="1" destOrd="0" parTransId="{9C203DDE-9F70-4C59-AD52-2707066B6A60}" sibTransId="{8398BEC2-462A-4804-9B9F-DF4314B7499F}"/>
    <dgm:cxn modelId="{6A810C99-79A7-4367-97D7-207480530960}" srcId="{8AE605EB-3C0E-4DF0-B875-328975CB9F27}" destId="{C5355562-9C6C-403C-8127-330697777D69}" srcOrd="0" destOrd="1" parTransId="{79C421EF-8FA3-4E99-AF40-BEAD78628A54}" sibTransId="{A979D0FB-800A-4C57-AABC-08CFB148CE60}"/>
    <dgm:cxn modelId="{AD00F317-F054-4667-B70B-F4979F0ACC53}" srcId="{8AE605EB-3C0E-4DF0-B875-328975CB9F27}" destId="{2D082D8F-46B6-4D97-87C1-32E32923899D}" srcOrd="1" destOrd="1" parTransId="{5E754F99-D453-4056-BC62-3AB08B027CD1}" sibTransId="{06E5C3CC-55EA-433E-9C65-D32452D1D4C9}"/>
    <dgm:cxn modelId="{4D649E0A-E062-46CE-8631-2345B1DCF832}" srcId="{AF26E4BB-AE0B-4288-B180-7313991A9104}" destId="{D3D174E1-70E6-435F-93F8-F793A8BB1390}" srcOrd="2" destOrd="0" parTransId="{D0139EEB-3E6F-47B0-B474-437593C57AAA}" sibTransId="{D02FB8C5-C48D-4945-A8EE-BE4DC0BB603A}"/>
    <dgm:cxn modelId="{6E39E734-EB65-43C5-81B3-07829522256F}" srcId="{D3D174E1-70E6-435F-93F8-F793A8BB1390}" destId="{A1A5593F-B6C4-4E73-AAA9-30CDAB48314A}" srcOrd="0" destOrd="2" parTransId="{F755487E-A3C5-457D-8DFE-B906694C2931}" sibTransId="{4368A566-9E58-4806-B45B-1607EA8CDACF}"/>
    <dgm:cxn modelId="{2E37FAE4-21FD-450D-8334-E3BB09C5926C}" srcId="{D3D174E1-70E6-435F-93F8-F793A8BB1390}" destId="{2E82EA20-56B6-4C74-99BE-BA29DDFACA2D}" srcOrd="1" destOrd="2" parTransId="{5511A598-F840-4283-94C4-37E89D761258}" sibTransId="{F1A7B987-FDF1-46FF-804D-F6644BEFCE55}"/>
    <dgm:cxn modelId="{281BF801-F093-41C6-B103-F7854248A38C}" type="presOf" srcId="{AF26E4BB-AE0B-4288-B180-7313991A9104}" destId="{C3857240-692F-4409-BD36-6691C8B09EB9}" srcOrd="0" destOrd="0" presId="urn:microsoft.com/office/officeart/2005/8/layout/list1"/>
    <dgm:cxn modelId="{D6C76E21-B826-4470-AD66-C506FC63F46F}" type="presParOf" srcId="{C3857240-692F-4409-BD36-6691C8B09EB9}" destId="{B92ACAFF-9FA6-4B6A-9618-25359B858D08}" srcOrd="0" destOrd="0" presId="urn:microsoft.com/office/officeart/2005/8/layout/list1"/>
    <dgm:cxn modelId="{8C27CD7E-3E4F-4949-8327-E974B924C8CD}" type="presParOf" srcId="{B92ACAFF-9FA6-4B6A-9618-25359B858D08}" destId="{4FE04C43-D13F-4599-9E2D-2398653DBB25}" srcOrd="0" destOrd="0" presId="urn:microsoft.com/office/officeart/2005/8/layout/list1"/>
    <dgm:cxn modelId="{876FF81D-A3ED-4F57-B6B9-95180469AD69}" type="presOf" srcId="{130B3AB2-C2C8-49AC-B03D-3EC8B6DC2248}" destId="{4FE04C43-D13F-4599-9E2D-2398653DBB25}" srcOrd="0" destOrd="0" presId="urn:microsoft.com/office/officeart/2005/8/layout/list1"/>
    <dgm:cxn modelId="{5F0843F7-668E-41AE-AF11-53514B963531}" type="presParOf" srcId="{B92ACAFF-9FA6-4B6A-9618-25359B858D08}" destId="{925B57BB-DDBA-46F7-8554-54A0769CD8DA}" srcOrd="1" destOrd="0" presId="urn:microsoft.com/office/officeart/2005/8/layout/list1"/>
    <dgm:cxn modelId="{6257599C-DE1F-4AA3-9F10-42795509CFBF}" type="presOf" srcId="{130B3AB2-C2C8-49AC-B03D-3EC8B6DC2248}" destId="{925B57BB-DDBA-46F7-8554-54A0769CD8DA}" srcOrd="0" destOrd="0" presId="urn:microsoft.com/office/officeart/2005/8/layout/list1"/>
    <dgm:cxn modelId="{27A0E32D-284A-4468-8C38-CEF3F56FC4AD}" type="presParOf" srcId="{C3857240-692F-4409-BD36-6691C8B09EB9}" destId="{0BFCB152-483A-4FF0-890B-DE213C093AA4}" srcOrd="1" destOrd="0" presId="urn:microsoft.com/office/officeart/2005/8/layout/list1"/>
    <dgm:cxn modelId="{4E8345F1-F95C-4AD3-A255-4EDB6B5D285C}" type="presParOf" srcId="{C3857240-692F-4409-BD36-6691C8B09EB9}" destId="{34525C93-0F27-4EB3-9B0F-F159053854B9}" srcOrd="2" destOrd="0" presId="urn:microsoft.com/office/officeart/2005/8/layout/list1"/>
    <dgm:cxn modelId="{73187AD8-C7CC-4034-8543-01AAC3405FBD}" type="presOf" srcId="{C53A126B-8AD4-4E1D-AABF-AA122D123298}" destId="{34525C93-0F27-4EB3-9B0F-F159053854B9}" srcOrd="0" destOrd="0" presId="urn:microsoft.com/office/officeart/2005/8/layout/list1"/>
    <dgm:cxn modelId="{E8B83E31-20F1-49E6-9821-A70A8CF5BC92}" type="presOf" srcId="{4F73E9EF-85EE-4FC8-A78A-FE8F51CF20D8}" destId="{34525C93-0F27-4EB3-9B0F-F159053854B9}" srcOrd="0" destOrd="1" presId="urn:microsoft.com/office/officeart/2005/8/layout/list1"/>
    <dgm:cxn modelId="{DB2E867A-6043-4CB2-A13C-F67376A06639}" type="presParOf" srcId="{C3857240-692F-4409-BD36-6691C8B09EB9}" destId="{7642437F-135A-4798-A9D9-AA193B265F71}" srcOrd="3" destOrd="0" presId="urn:microsoft.com/office/officeart/2005/8/layout/list1"/>
    <dgm:cxn modelId="{79C29B92-22EE-474A-84CA-7D68D3C5E520}" type="presParOf" srcId="{C3857240-692F-4409-BD36-6691C8B09EB9}" destId="{FA3D6709-80DD-4147-97F9-B6F42EF4FDC3}" srcOrd="4" destOrd="0" presId="urn:microsoft.com/office/officeart/2005/8/layout/list1"/>
    <dgm:cxn modelId="{537F2A08-DD2B-44EE-8F78-B45A354B1597}" type="presParOf" srcId="{FA3D6709-80DD-4147-97F9-B6F42EF4FDC3}" destId="{D1A05115-FC95-4F32-B110-EA8F1B06A8DF}" srcOrd="0" destOrd="4" presId="urn:microsoft.com/office/officeart/2005/8/layout/list1"/>
    <dgm:cxn modelId="{F2AF7F28-27B5-4C4B-98C3-EE67E23D66C1}" type="presOf" srcId="{8AE605EB-3C0E-4DF0-B875-328975CB9F27}" destId="{D1A05115-FC95-4F32-B110-EA8F1B06A8DF}" srcOrd="0" destOrd="0" presId="urn:microsoft.com/office/officeart/2005/8/layout/list1"/>
    <dgm:cxn modelId="{5709FDB0-D018-461D-B4B9-2D7598103159}" type="presParOf" srcId="{FA3D6709-80DD-4147-97F9-B6F42EF4FDC3}" destId="{0A9955B3-5D54-48D7-B28F-E326E008BC42}" srcOrd="1" destOrd="4" presId="urn:microsoft.com/office/officeart/2005/8/layout/list1"/>
    <dgm:cxn modelId="{FE3831BE-342E-46FC-981D-CEB1208C482C}" type="presOf" srcId="{8AE605EB-3C0E-4DF0-B875-328975CB9F27}" destId="{0A9955B3-5D54-48D7-B28F-E326E008BC42}" srcOrd="0" destOrd="0" presId="urn:microsoft.com/office/officeart/2005/8/layout/list1"/>
    <dgm:cxn modelId="{C22A29E0-4CF5-4CB3-BD60-8CF64AA462F7}" type="presParOf" srcId="{C3857240-692F-4409-BD36-6691C8B09EB9}" destId="{2797E932-0946-49D9-AAD9-5376B341B25B}" srcOrd="5" destOrd="0" presId="urn:microsoft.com/office/officeart/2005/8/layout/list1"/>
    <dgm:cxn modelId="{0CAD4862-F73E-40E7-A312-31E18C2EACA6}" type="presParOf" srcId="{C3857240-692F-4409-BD36-6691C8B09EB9}" destId="{6A208469-C04B-4AEB-98DD-F806CDCEF7C1}" srcOrd="6" destOrd="0" presId="urn:microsoft.com/office/officeart/2005/8/layout/list1"/>
    <dgm:cxn modelId="{F88B0C71-579E-46EF-BA4D-BE71506707A6}" type="presOf" srcId="{C5355562-9C6C-403C-8127-330697777D69}" destId="{6A208469-C04B-4AEB-98DD-F806CDCEF7C1}" srcOrd="0" destOrd="0" presId="urn:microsoft.com/office/officeart/2005/8/layout/list1"/>
    <dgm:cxn modelId="{62364829-0382-4502-9B99-6A691ED219FA}" type="presOf" srcId="{2D082D8F-46B6-4D97-87C1-32E32923899D}" destId="{6A208469-C04B-4AEB-98DD-F806CDCEF7C1}" srcOrd="0" destOrd="1" presId="urn:microsoft.com/office/officeart/2005/8/layout/list1"/>
    <dgm:cxn modelId="{C9D934F6-4B7D-49A2-9DA1-5C9CED0599A1}" type="presParOf" srcId="{C3857240-692F-4409-BD36-6691C8B09EB9}" destId="{16D0A55F-2567-4736-9593-C9CE8EBCA5ED}" srcOrd="7" destOrd="0" presId="urn:microsoft.com/office/officeart/2005/8/layout/list1"/>
    <dgm:cxn modelId="{86CF0E31-1C73-4323-A781-A79F77304132}" type="presParOf" srcId="{C3857240-692F-4409-BD36-6691C8B09EB9}" destId="{350F3570-9B25-41DA-BA6E-DC06E7F750AB}" srcOrd="8" destOrd="0" presId="urn:microsoft.com/office/officeart/2005/8/layout/list1"/>
    <dgm:cxn modelId="{502E8746-FB3A-4F14-98A4-315EEC5A05C4}" type="presParOf" srcId="{350F3570-9B25-41DA-BA6E-DC06E7F750AB}" destId="{B82FF8A8-01B2-4E47-9903-88EACCA09735}" srcOrd="0" destOrd="8" presId="urn:microsoft.com/office/officeart/2005/8/layout/list1"/>
    <dgm:cxn modelId="{07CB8710-D1C3-414D-B9B2-918987E46222}" type="presOf" srcId="{D3D174E1-70E6-435F-93F8-F793A8BB1390}" destId="{B82FF8A8-01B2-4E47-9903-88EACCA09735}" srcOrd="0" destOrd="0" presId="urn:microsoft.com/office/officeart/2005/8/layout/list1"/>
    <dgm:cxn modelId="{790A94F7-FC05-4112-9FCC-B31C83752E30}" type="presParOf" srcId="{350F3570-9B25-41DA-BA6E-DC06E7F750AB}" destId="{0A7A0A3E-ED59-4A29-A6CF-1B35C6F4777B}" srcOrd="1" destOrd="8" presId="urn:microsoft.com/office/officeart/2005/8/layout/list1"/>
    <dgm:cxn modelId="{DA5469EE-395F-4055-8D14-A2947848EA68}" type="presOf" srcId="{D3D174E1-70E6-435F-93F8-F793A8BB1390}" destId="{0A7A0A3E-ED59-4A29-A6CF-1B35C6F4777B}" srcOrd="0" destOrd="0" presId="urn:microsoft.com/office/officeart/2005/8/layout/list1"/>
    <dgm:cxn modelId="{C581B434-0EAD-443E-B1F7-2DDE10A34BAD}" type="presParOf" srcId="{C3857240-692F-4409-BD36-6691C8B09EB9}" destId="{626FB8EE-4D25-4C29-AF0C-4F95A2CF07C2}" srcOrd="9" destOrd="0" presId="urn:microsoft.com/office/officeart/2005/8/layout/list1"/>
    <dgm:cxn modelId="{9CFA30F9-6709-4A37-8E2A-8F9F4926979F}" type="presParOf" srcId="{C3857240-692F-4409-BD36-6691C8B09EB9}" destId="{473D8C8D-89BA-4FD8-ADBE-57794E01063A}" srcOrd="10" destOrd="0" presId="urn:microsoft.com/office/officeart/2005/8/layout/list1"/>
    <dgm:cxn modelId="{DA53998A-1B6C-4209-BBDC-90022A766128}" type="presOf" srcId="{A1A5593F-B6C4-4E73-AAA9-30CDAB48314A}" destId="{473D8C8D-89BA-4FD8-ADBE-57794E01063A}" srcOrd="0" destOrd="0" presId="urn:microsoft.com/office/officeart/2005/8/layout/list1"/>
    <dgm:cxn modelId="{7C7B2B09-2940-4C84-AF43-A97486C46798}" type="presOf" srcId="{2E82EA20-56B6-4C74-99BE-BA29DDFACA2D}" destId="{473D8C8D-89BA-4FD8-ADBE-57794E01063A}" srcOrd="0" destOrd="1"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gn="ctr">
            <a:lnSpc>
              <a:spcPct val="100000"/>
            </a:lnSpc>
            <a:spcBef>
              <a:spcPct val="0"/>
            </a:spcBef>
            <a:spcAft>
              <a:spcPct val="35000"/>
            </a:spcAft>
          </a:pPr>
          <a:r>
            <a:rPr lang="zh-CN" altLang="en-US" sz="2800" b="1"/>
            <a:t>（</a:t>
          </a:r>
          <a:r>
            <a:rPr lang="zh-CN" altLang="en-US" sz="2800" b="1"/>
            <a:t>一</a:t>
          </a:r>
          <a:r>
            <a:rPr lang="zh-CN" altLang="en-US" sz="2800" b="1"/>
            <a:t>）</a:t>
          </a:r>
          <a:r>
            <a:rPr lang="zh-CN" altLang="en-US" sz="2800" b="1"/>
            <a:t>保障教师的合法权益</a:t>
          </a:r>
          <a:r>
            <a:rPr lang="zh-CN" altLang="en-US" sz="2800" b="1"/>
            <a:t/>
          </a:r>
          <a:endParaRPr lang="zh-CN" altLang="en-US" sz="2800" b="1"/>
        </a:p>
      </dgm:t>
    </dgm:pt>
    <dgm:pt modelId="{49926561-E91C-451A-8995-A85E4EB17A61}" cxnId="{93C3C3D3-930A-455E-B14C-FA14DCD1AE75}" type="parTrans">
      <dgm:prSet/>
      <dgm:spPr/>
      <dgm:t>
        <a:bodyPr/>
        <a:lstStyle/>
        <a:p>
          <a:endParaRPr lang="zh-CN" altLang="en-US"/>
        </a:p>
      </dgm:t>
    </dgm:pt>
    <dgm:pt modelId="{21E251B5-30C0-4C6C-9CFA-B455DC5FF1D0}" cxnId="{93C3C3D3-930A-455E-B14C-FA14DCD1AE75}" type="sibTrans">
      <dgm:prSet/>
      <dgm:spPr/>
      <dgm:t>
        <a:bodyPr/>
        <a:lstStyle/>
        <a:p>
          <a:endParaRPr lang="zh-CN" altLang="en-US"/>
        </a:p>
      </dgm:t>
    </dgm:pt>
    <dgm:pt modelId="{50E92F11-B1CC-4E47-A724-ED7E14491BB6}">
      <dgm:prSet phldrT="[文本]" phldr="0" custT="1"/>
      <dgm:spPr/>
      <dgm:t>
        <a:bodyPr vert="horz" wrap="square"/>
        <a:p>
          <a:pPr algn="ctr">
            <a:lnSpc>
              <a:spcPct val="100000"/>
            </a:lnSpc>
            <a:spcBef>
              <a:spcPct val="0"/>
            </a:spcBef>
            <a:spcAft>
              <a:spcPct val="35000"/>
            </a:spcAft>
          </a:pPr>
          <a:r>
            <a:rPr lang="zh-CN" altLang="en-US" sz="2800" b="1"/>
            <a:t>（</a:t>
          </a:r>
          <a:r>
            <a:rPr lang="zh-CN" altLang="en-US" sz="2800" b="1"/>
            <a:t>二</a:t>
          </a:r>
          <a:r>
            <a:rPr lang="zh-CN" altLang="en-US" sz="2800" b="1"/>
            <a:t>）</a:t>
          </a:r>
          <a:r>
            <a:rPr lang="zh-CN" altLang="en-US" sz="2800" b="1"/>
            <a:t>提高教师队伍的素质</a:t>
          </a:r>
          <a:r>
            <a:rPr lang="zh-CN" altLang="en-US" sz="2800" b="1"/>
            <a:t/>
          </a:r>
          <a:endParaRPr lang="zh-CN" altLang="en-US" sz="2800" b="1"/>
        </a:p>
      </dgm:t>
    </dgm:pt>
    <dgm:pt modelId="{D194CF5D-57BF-42A2-A1E8-6FF718B4604F}" cxnId="{59738D60-CBC9-41F8-87FF-E3601796C1E5}" type="parTrans">
      <dgm:prSet/>
      <dgm:spPr/>
      <dgm:t>
        <a:bodyPr/>
        <a:lstStyle/>
        <a:p>
          <a:endParaRPr lang="zh-CN" altLang="en-US"/>
        </a:p>
      </dgm:t>
    </dgm:pt>
    <dgm:pt modelId="{1AB1C0BC-D8F1-4DB5-AF28-3A16D3C77402}" cxnId="{59738D60-CBC9-41F8-87FF-E3601796C1E5}" type="sibTrans">
      <dgm:prSet/>
      <dgm:spPr/>
      <dgm:t>
        <a:bodyPr/>
        <a:lstStyle/>
        <a:p>
          <a:endParaRPr lang="zh-CN" altLang="en-US"/>
        </a:p>
      </dgm:t>
    </dgm:pt>
    <dgm:pt modelId="{0D5533CB-28B4-4432-93B4-EF1CD8A89714}">
      <dgm:prSet phldr="0" custT="1"/>
      <dgm:spPr/>
      <dgm:t>
        <a:bodyPr vert="horz" wrap="square"/>
        <a:p>
          <a:pPr algn="ctr">
            <a:lnSpc>
              <a:spcPct val="100000"/>
            </a:lnSpc>
            <a:spcBef>
              <a:spcPct val="0"/>
            </a:spcBef>
            <a:spcAft>
              <a:spcPct val="35000"/>
            </a:spcAft>
          </a:pPr>
          <a:r>
            <a:rPr lang="zh-CN" altLang="en-US" sz="2800" b="1"/>
            <a:t>（</a:t>
          </a:r>
          <a:r>
            <a:rPr lang="zh-CN" altLang="en-US" sz="2800" b="1"/>
            <a:t>三</a:t>
          </a:r>
          <a:r>
            <a:rPr lang="zh-CN" altLang="en-US" sz="2800" b="1"/>
            <a:t>）</a:t>
          </a:r>
          <a:r>
            <a:rPr lang="zh-CN" altLang="en-US" sz="2800" b="1"/>
            <a:t>促进我国社会主义教育事业的发展</a:t>
          </a:r>
          <a:r>
            <a:rPr lang="zh-CN" altLang="en-US" sz="2800" b="1"/>
            <a:t/>
          </a:r>
          <a:endParaRPr lang="zh-CN" altLang="en-US" sz="2800" b="1"/>
        </a:p>
      </dgm:t>
    </dgm:pt>
    <dgm:pt modelId="{F1BEAF2C-483F-4FC4-97C8-7114CBBF5BA1}" cxnId="{C677B4F4-8E03-47DD-A731-FB70FEFE3963}" type="parTrans">
      <dgm:prSet/>
      <dgm:spPr/>
      <dgm:t>
        <a:bodyPr/>
        <a:lstStyle/>
        <a:p>
          <a:endParaRPr lang="zh-CN" altLang="en-US"/>
        </a:p>
      </dgm:t>
    </dgm:pt>
    <dgm:pt modelId="{98BEDE1E-7F59-4D37-A66D-C8B5EC4C1BA6}" cxnId="{C677B4F4-8E03-47DD-A731-FB70FEFE3963}" type="sibTrans">
      <dgm:prSet/>
      <dgm:spPr/>
      <dgm:t>
        <a:bodyPr/>
        <a:lstStyle/>
        <a:p>
          <a:endParaRPr lang="zh-CN" altLang="en-US"/>
        </a:p>
      </dgm:t>
    </dgm:pt>
    <dgm:pt modelId="{6AD22244-8B48-4902-A53B-42EDD45C96D8}" type="pres">
      <dgm:prSet presAssocID="{A658CE60-D055-45B1-A935-A3E7C906E31D}" presName="linear" presStyleCnt="0">
        <dgm:presLayoutVars>
          <dgm:animLvl val="lvl"/>
          <dgm:resizeHandles val="exact"/>
        </dgm:presLayoutVars>
      </dgm:prSet>
      <dgm:spPr/>
    </dgm:pt>
    <dgm:pt modelId="{958C41C9-758E-4604-9960-58666B0EFE0C}" type="pres">
      <dgm:prSet presAssocID="{0706F718-D545-4E18-9A35-DD27D172E26B}" presName="parentText" presStyleLbl="node1" presStyleIdx="0" presStyleCnt="3">
        <dgm:presLayoutVars>
          <dgm:chMax val="0"/>
          <dgm:bulletEnabled val="1"/>
        </dgm:presLayoutVars>
      </dgm:prSet>
      <dgm:spPr/>
    </dgm:pt>
    <dgm:pt modelId="{B9E9971E-E8C1-4564-986C-5FCFBCCCC97F}" type="pres">
      <dgm:prSet presAssocID="{21E251B5-30C0-4C6C-9CFA-B455DC5FF1D0}" presName="spacer" presStyleCnt="0"/>
      <dgm:spPr/>
    </dgm:pt>
    <dgm:pt modelId="{9690EC6F-B3FC-4905-A8E4-8EB29DFD4247}" type="pres">
      <dgm:prSet presAssocID="{50E92F11-B1CC-4E47-A724-ED7E14491BB6}" presName="parentText" presStyleLbl="node1" presStyleIdx="1" presStyleCnt="3">
        <dgm:presLayoutVars>
          <dgm:chMax val="0"/>
          <dgm:bulletEnabled val="1"/>
        </dgm:presLayoutVars>
      </dgm:prSet>
      <dgm:spPr/>
    </dgm:pt>
    <dgm:pt modelId="{BFE543F5-F7FF-4450-8F9A-5F3857905FB5}" type="pres">
      <dgm:prSet presAssocID="{1AB1C0BC-D8F1-4DB5-AF28-3A16D3C77402}" presName="spacer" presStyleCnt="0"/>
      <dgm:spPr/>
    </dgm:pt>
    <dgm:pt modelId="{F24BBB8F-F820-45FE-B263-353FF3393FB7}" type="pres">
      <dgm:prSet presAssocID="{0D5533CB-28B4-4432-93B4-EF1CD8A89714}" presName="parentText" presStyleLbl="node1" presStyleIdx="2" presStyleCnt="3">
        <dgm:presLayoutVars>
          <dgm:chMax val="0"/>
          <dgm:bulletEnabled val="1"/>
        </dgm:presLayoutVars>
      </dgm:prSet>
      <dgm:spPr/>
    </dgm:pt>
  </dgm:ptLst>
  <dgm:cxnLst>
    <dgm:cxn modelId="{93C3C3D3-930A-455E-B14C-FA14DCD1AE75}" srcId="{A658CE60-D055-45B1-A935-A3E7C906E31D}" destId="{0706F718-D545-4E18-9A35-DD27D172E26B}" srcOrd="0" destOrd="0" parTransId="{49926561-E91C-451A-8995-A85E4EB17A61}" sibTransId="{21E251B5-30C0-4C6C-9CFA-B455DC5FF1D0}"/>
    <dgm:cxn modelId="{59738D60-CBC9-41F8-87FF-E3601796C1E5}" srcId="{A658CE60-D055-45B1-A935-A3E7C906E31D}" destId="{50E92F11-B1CC-4E47-A724-ED7E14491BB6}" srcOrd="1" destOrd="0" parTransId="{D194CF5D-57BF-42A2-A1E8-6FF718B4604F}" sibTransId="{1AB1C0BC-D8F1-4DB5-AF28-3A16D3C77402}"/>
    <dgm:cxn modelId="{C677B4F4-8E03-47DD-A731-FB70FEFE3963}" srcId="{A658CE60-D055-45B1-A935-A3E7C906E31D}" destId="{0D5533CB-28B4-4432-93B4-EF1CD8A89714}" srcOrd="2" destOrd="0" parTransId="{F1BEAF2C-483F-4FC4-97C8-7114CBBF5BA1}" sibTransId="{98BEDE1E-7F59-4D37-A66D-C8B5EC4C1BA6}"/>
    <dgm:cxn modelId="{9E3C4E53-EBA6-4990-B3DA-DBB31E3785EA}" type="presOf" srcId="{A658CE60-D055-45B1-A935-A3E7C906E31D}" destId="{6AD22244-8B48-4902-A53B-42EDD45C96D8}" srcOrd="0" destOrd="0" presId="urn:microsoft.com/office/officeart/2005/8/layout/vList2"/>
    <dgm:cxn modelId="{43547EDA-F655-4616-9DF0-D7BBC69BA05C}" type="presParOf" srcId="{6AD22244-8B48-4902-A53B-42EDD45C96D8}" destId="{958C41C9-758E-4604-9960-58666B0EFE0C}" srcOrd="0" destOrd="0" presId="urn:microsoft.com/office/officeart/2005/8/layout/vList2"/>
    <dgm:cxn modelId="{D1F12892-3AA0-4F0F-A333-338956AB26FB}" type="presOf" srcId="{0706F718-D545-4E18-9A35-DD27D172E26B}" destId="{958C41C9-758E-4604-9960-58666B0EFE0C}" srcOrd="0" destOrd="0" presId="urn:microsoft.com/office/officeart/2005/8/layout/vList2"/>
    <dgm:cxn modelId="{4AF4BDDE-C8D0-4710-BEC0-9E9F89B55532}" type="presParOf" srcId="{6AD22244-8B48-4902-A53B-42EDD45C96D8}" destId="{B9E9971E-E8C1-4564-986C-5FCFBCCCC97F}" srcOrd="1" destOrd="0" presId="urn:microsoft.com/office/officeart/2005/8/layout/vList2"/>
    <dgm:cxn modelId="{5C827004-8118-4217-AFA1-242DD46D9AC3}" type="presParOf" srcId="{6AD22244-8B48-4902-A53B-42EDD45C96D8}" destId="{9690EC6F-B3FC-4905-A8E4-8EB29DFD4247}" srcOrd="2" destOrd="0" presId="urn:microsoft.com/office/officeart/2005/8/layout/vList2"/>
    <dgm:cxn modelId="{AAF75B46-82D8-41C1-B476-EDA0118B82DF}" type="presOf" srcId="{50E92F11-B1CC-4E47-A724-ED7E14491BB6}" destId="{9690EC6F-B3FC-4905-A8E4-8EB29DFD4247}" srcOrd="0" destOrd="0" presId="urn:microsoft.com/office/officeart/2005/8/layout/vList2"/>
    <dgm:cxn modelId="{A9F92458-A208-4532-B632-BCC95ECEF629}" type="presParOf" srcId="{6AD22244-8B48-4902-A53B-42EDD45C96D8}" destId="{BFE543F5-F7FF-4450-8F9A-5F3857905FB5}" srcOrd="3" destOrd="0" presId="urn:microsoft.com/office/officeart/2005/8/layout/vList2"/>
    <dgm:cxn modelId="{A085E9CD-492E-43C3-8183-ABD831263154}" type="presParOf" srcId="{6AD22244-8B48-4902-A53B-42EDD45C96D8}" destId="{F24BBB8F-F820-45FE-B263-353FF3393FB7}" srcOrd="4" destOrd="0" presId="urn:microsoft.com/office/officeart/2005/8/layout/vList2"/>
    <dgm:cxn modelId="{76EC78F5-5C9C-49CF-BBE8-0BD3B6B32B11}" type="presOf" srcId="{0D5533CB-28B4-4432-93B4-EF1CD8A89714}" destId="{F24BBB8F-F820-45FE-B263-353FF3393FB7}"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58CE60-D055-45B1-A935-A3E7C906E31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zh-CN" altLang="en-US" sz="2000" b="1"/>
            <a:t>第一</a:t>
          </a:r>
          <a:r>
            <a:rPr lang="zh-CN" altLang="en-US" sz="2000" b="1"/>
            <a:t>，</a:t>
          </a:r>
          <a:r>
            <a:rPr lang="zh-CN" altLang="en-US" sz="2000" b="1"/>
            <a:t>教师本人实施或不实施某种行为的权利</a:t>
          </a:r>
          <a:r>
            <a:rPr lang="zh-CN" altLang="en-US" sz="2000" b="1"/>
            <a:t/>
          </a:r>
          <a:endParaRPr lang="zh-CN" altLang="en-US" sz="2000" b="1"/>
        </a:p>
      </dgm:t>
    </dgm:pt>
    <dgm:pt modelId="{49926561-E91C-451A-8995-A85E4EB17A61}" cxnId="{E9C4EC6F-2461-4EC3-AE59-3AEE59364F34}" type="parTrans">
      <dgm:prSet/>
      <dgm:spPr/>
      <dgm:t>
        <a:bodyPr/>
        <a:lstStyle/>
        <a:p>
          <a:endParaRPr lang="zh-CN" altLang="en-US"/>
        </a:p>
      </dgm:t>
    </dgm:pt>
    <dgm:pt modelId="{21E251B5-30C0-4C6C-9CFA-B455DC5FF1D0}" cxnId="{E9C4EC6F-2461-4EC3-AE59-3AEE59364F34}"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zh-CN" altLang="en-US" sz="2000" b="1"/>
            <a:t>第二</a:t>
          </a:r>
          <a:r>
            <a:rPr lang="zh-CN" altLang="en-US" sz="2000" b="1"/>
            <a:t>，</a:t>
          </a:r>
          <a:r>
            <a:rPr lang="zh-CN" altLang="en-US" sz="2000" b="1"/>
            <a:t>教师要求相对的义务</a:t>
          </a:r>
          <a:r>
            <a:rPr lang="en-US" altLang="zh-CN" sz="2000" b="1"/>
            <a:t> </a:t>
          </a:r>
          <a:r>
            <a:rPr lang="zh-CN" altLang="en-US" sz="2000" b="1"/>
            <a:t>人履行法律义务的权利</a:t>
          </a:r>
          <a:r>
            <a:rPr lang="zh-CN" altLang="en-US" sz="2000" b="1"/>
            <a:t/>
          </a:r>
          <a:endParaRPr lang="zh-CN" altLang="en-US" sz="2000" b="1"/>
        </a:p>
      </dgm:t>
    </dgm:pt>
    <dgm:pt modelId="{D194CF5D-57BF-42A2-A1E8-6FF718B4604F}" cxnId="{D9C5BA83-7CC8-47AC-9110-0BCBBFCFD7D8}" type="parTrans">
      <dgm:prSet/>
      <dgm:spPr/>
      <dgm:t>
        <a:bodyPr/>
        <a:lstStyle/>
        <a:p>
          <a:endParaRPr lang="zh-CN" altLang="en-US"/>
        </a:p>
      </dgm:t>
    </dgm:pt>
    <dgm:pt modelId="{1AB1C0BC-D8F1-4DB5-AF28-3A16D3C77402}" cxnId="{D9C5BA83-7CC8-47AC-9110-0BCBBFCFD7D8}"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zh-CN" altLang="en-US" sz="2000" b="1"/>
            <a:t>第三</a:t>
          </a:r>
          <a:r>
            <a:rPr lang="zh-CN" altLang="en-US" sz="2000" b="1"/>
            <a:t>，</a:t>
          </a:r>
          <a:r>
            <a:rPr lang="zh-CN" altLang="en-US" sz="2000" b="1"/>
            <a:t>当教师的权利受到侵害时</a:t>
          </a:r>
          <a:r>
            <a:rPr lang="zh-CN" altLang="en-US" sz="2000" b="1"/>
            <a:t>，</a:t>
          </a:r>
          <a:r>
            <a:rPr lang="zh-CN" altLang="en-US" sz="2000" b="1"/>
            <a:t>有诉诸法律</a:t>
          </a:r>
          <a:r>
            <a:rPr lang="zh-CN" altLang="en-US" sz="2000" b="1"/>
            <a:t>，</a:t>
          </a:r>
          <a:r>
            <a:rPr lang="zh-CN" altLang="en-US" sz="2000" b="1"/>
            <a:t>要求确认和保障其</a:t>
          </a:r>
          <a:r>
            <a:rPr lang="en-US" altLang="zh-CN" sz="2000" b="1"/>
            <a:t> </a:t>
          </a:r>
          <a:r>
            <a:rPr lang="zh-CN" altLang="en-US" sz="2000" b="1"/>
            <a:t>权利的权利</a:t>
          </a:r>
          <a:r>
            <a:rPr lang="zh-CN" altLang="en-US" sz="2000" b="1"/>
            <a:t/>
          </a:r>
          <a:endParaRPr lang="zh-CN" altLang="en-US" sz="2000" b="1"/>
        </a:p>
      </dgm:t>
    </dgm:pt>
    <dgm:pt modelId="{A4A54D7B-EC4D-486D-88F0-145475ED27C1}" cxnId="{75228F1D-14F3-4EDB-BF9B-27147BB43A3F}" type="parTrans">
      <dgm:prSet/>
      <dgm:spPr/>
      <dgm:t>
        <a:bodyPr/>
        <a:lstStyle/>
        <a:p>
          <a:endParaRPr lang="zh-CN" altLang="en-US"/>
        </a:p>
      </dgm:t>
    </dgm:pt>
    <dgm:pt modelId="{D7EEECEF-C940-4B1E-A2DA-5818028EB6FE}" cxnId="{75228F1D-14F3-4EDB-BF9B-27147BB43A3F}" type="sibTrans">
      <dgm:prSet/>
      <dgm:spPr/>
      <dgm:t>
        <a:bodyPr/>
        <a:lstStyle/>
        <a:p>
          <a:endParaRPr lang="zh-CN" altLang="en-US"/>
        </a:p>
      </dgm:t>
    </dgm:pt>
    <dgm:pt modelId="{8F5A1029-F2F6-4AE8-99DC-011388442655}" type="pres">
      <dgm:prSet presAssocID="{A658CE60-D055-45B1-A935-A3E7C906E31D}" presName="linear" presStyleCnt="0">
        <dgm:presLayoutVars>
          <dgm:animLvl val="lvl"/>
          <dgm:resizeHandles val="exact"/>
        </dgm:presLayoutVars>
      </dgm:prSet>
      <dgm:spPr/>
    </dgm:pt>
    <dgm:pt modelId="{98E23B6A-599D-41E9-85F7-C47AAF3BFDEB}" type="pres">
      <dgm:prSet presAssocID="{0706F718-D545-4E18-9A35-DD27D172E26B}" presName="parentText" presStyleLbl="node1" presStyleIdx="0" presStyleCnt="3">
        <dgm:presLayoutVars>
          <dgm:chMax val="0"/>
          <dgm:bulletEnabled val="1"/>
        </dgm:presLayoutVars>
      </dgm:prSet>
      <dgm:spPr/>
    </dgm:pt>
    <dgm:pt modelId="{0EFAE427-B77C-4025-812C-70BBFE8B935A}" type="pres">
      <dgm:prSet presAssocID="{21E251B5-30C0-4C6C-9CFA-B455DC5FF1D0}" presName="spacer" presStyleCnt="0"/>
      <dgm:spPr/>
    </dgm:pt>
    <dgm:pt modelId="{30D14948-B1A4-4686-B433-E51DB0FAB369}" type="pres">
      <dgm:prSet presAssocID="{50E92F11-B1CC-4E47-A724-ED7E14491BB6}" presName="parentText" presStyleLbl="node1" presStyleIdx="1" presStyleCnt="3">
        <dgm:presLayoutVars>
          <dgm:chMax val="0"/>
          <dgm:bulletEnabled val="1"/>
        </dgm:presLayoutVars>
      </dgm:prSet>
      <dgm:spPr/>
    </dgm:pt>
    <dgm:pt modelId="{27E532C5-29B5-4D64-B042-0D7ADD22368A}" type="pres">
      <dgm:prSet presAssocID="{1AB1C0BC-D8F1-4DB5-AF28-3A16D3C77402}" presName="spacer" presStyleCnt="0"/>
      <dgm:spPr/>
    </dgm:pt>
    <dgm:pt modelId="{9C7E6E23-BDFC-4F88-8289-5B703DF70C50}" type="pres">
      <dgm:prSet presAssocID="{18028699-3874-42CC-A861-17CA0061A3C0}" presName="parentText" presStyleLbl="node1" presStyleIdx="2" presStyleCnt="3">
        <dgm:presLayoutVars>
          <dgm:chMax val="0"/>
          <dgm:bulletEnabled val="1"/>
        </dgm:presLayoutVars>
      </dgm:prSet>
      <dgm:spPr/>
    </dgm:pt>
  </dgm:ptLst>
  <dgm:cxnLst>
    <dgm:cxn modelId="{E9C4EC6F-2461-4EC3-AE59-3AEE59364F34}" srcId="{A658CE60-D055-45B1-A935-A3E7C906E31D}" destId="{0706F718-D545-4E18-9A35-DD27D172E26B}" srcOrd="0" destOrd="0" parTransId="{49926561-E91C-451A-8995-A85E4EB17A61}" sibTransId="{21E251B5-30C0-4C6C-9CFA-B455DC5FF1D0}"/>
    <dgm:cxn modelId="{D9C5BA83-7CC8-47AC-9110-0BCBBFCFD7D8}" srcId="{A658CE60-D055-45B1-A935-A3E7C906E31D}" destId="{50E92F11-B1CC-4E47-A724-ED7E14491BB6}" srcOrd="1" destOrd="0" parTransId="{D194CF5D-57BF-42A2-A1E8-6FF718B4604F}" sibTransId="{1AB1C0BC-D8F1-4DB5-AF28-3A16D3C77402}"/>
    <dgm:cxn modelId="{75228F1D-14F3-4EDB-BF9B-27147BB43A3F}" srcId="{A658CE60-D055-45B1-A935-A3E7C906E31D}" destId="{18028699-3874-42CC-A861-17CA0061A3C0}" srcOrd="2" destOrd="0" parTransId="{A4A54D7B-EC4D-486D-88F0-145475ED27C1}" sibTransId="{D7EEECEF-C940-4B1E-A2DA-5818028EB6FE}"/>
    <dgm:cxn modelId="{F105CBA9-CE61-4ECE-ACD7-FBE95389D207}" type="presOf" srcId="{A658CE60-D055-45B1-A935-A3E7C906E31D}" destId="{8F5A1029-F2F6-4AE8-99DC-011388442655}" srcOrd="0" destOrd="0" presId="urn:microsoft.com/office/officeart/2005/8/layout/vList2"/>
    <dgm:cxn modelId="{5CDC9B3F-FDF3-41A1-BEA1-38C836A4D52E}" type="presParOf" srcId="{8F5A1029-F2F6-4AE8-99DC-011388442655}" destId="{98E23B6A-599D-41E9-85F7-C47AAF3BFDEB}" srcOrd="0" destOrd="0" presId="urn:microsoft.com/office/officeart/2005/8/layout/vList2"/>
    <dgm:cxn modelId="{B9E1D2ED-95A3-4866-9CCB-2DBC3C72F215}" type="presOf" srcId="{0706F718-D545-4E18-9A35-DD27D172E26B}" destId="{98E23B6A-599D-41E9-85F7-C47AAF3BFDEB}" srcOrd="0" destOrd="0" presId="urn:microsoft.com/office/officeart/2005/8/layout/vList2"/>
    <dgm:cxn modelId="{8BA99E56-0D39-46AC-AE7F-BA89C8D2D814}" type="presParOf" srcId="{8F5A1029-F2F6-4AE8-99DC-011388442655}" destId="{0EFAE427-B77C-4025-812C-70BBFE8B935A}" srcOrd="1" destOrd="0" presId="urn:microsoft.com/office/officeart/2005/8/layout/vList2"/>
    <dgm:cxn modelId="{EB9F4BB1-A616-4798-87C2-09BB2F6C317C}" type="presParOf" srcId="{8F5A1029-F2F6-4AE8-99DC-011388442655}" destId="{30D14948-B1A4-4686-B433-E51DB0FAB369}" srcOrd="2" destOrd="0" presId="urn:microsoft.com/office/officeart/2005/8/layout/vList2"/>
    <dgm:cxn modelId="{05774C20-7D9E-40C2-B0F0-B0876543BF00}" type="presOf" srcId="{50E92F11-B1CC-4E47-A724-ED7E14491BB6}" destId="{30D14948-B1A4-4686-B433-E51DB0FAB369}" srcOrd="0" destOrd="0" presId="urn:microsoft.com/office/officeart/2005/8/layout/vList2"/>
    <dgm:cxn modelId="{31020660-3C37-4FAA-9604-3547C9C528C2}" type="presParOf" srcId="{8F5A1029-F2F6-4AE8-99DC-011388442655}" destId="{27E532C5-29B5-4D64-B042-0D7ADD22368A}" srcOrd="3" destOrd="0" presId="urn:microsoft.com/office/officeart/2005/8/layout/vList2"/>
    <dgm:cxn modelId="{21F58156-BEEC-4FA2-A5A7-26118A68F9CF}" type="presParOf" srcId="{8F5A1029-F2F6-4AE8-99DC-011388442655}" destId="{9C7E6E23-BDFC-4F88-8289-5B703DF70C50}" srcOrd="4" destOrd="0" presId="urn:microsoft.com/office/officeart/2005/8/layout/vList2"/>
    <dgm:cxn modelId="{CB5CC65C-5FD8-4FF9-B9DF-1C3C09A431AE}" type="presOf" srcId="{18028699-3874-42CC-A861-17CA0061A3C0}" destId="{9C7E6E23-BDFC-4F88-8289-5B703DF70C50}"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58CE60-D055-45B1-A935-A3E7C906E31D}" type="doc">
      <dgm:prSet loTypeId="list" loCatId="list" qsTypeId="urn:microsoft.com/office/officeart/2005/8/quickstyle/simple1" qsCatId="simple" csTypeId="urn:microsoft.com/office/officeart/2005/8/colors/colorful5" csCatId="colorful" phldr="1"/>
      <dgm:spPr/>
      <dgm:t>
        <a:bodyPr/>
        <a:lstStyle/>
        <a:p>
          <a:endParaRPr lang="zh-CN" altLang="en-US"/>
        </a:p>
      </dgm:t>
    </dgm:pt>
    <dgm:pt modelId="{0706F718-D545-4E18-9A35-DD27D172E26B}">
      <dgm:prSet phldrT="[文本]" phldr="0" custT="1"/>
      <dgm:spPr/>
      <dgm:t>
        <a:bodyPr vert="horz" wrap="square"/>
        <a:p>
          <a:pPr>
            <a:lnSpc>
              <a:spcPct val="100000"/>
            </a:lnSpc>
            <a:spcBef>
              <a:spcPct val="0"/>
            </a:spcBef>
            <a:spcAft>
              <a:spcPct val="35000"/>
            </a:spcAft>
          </a:pPr>
          <a:r>
            <a:rPr lang="zh-CN" altLang="en-US" sz="2000">
              <a:latin typeface="微软雅黑" charset="0"/>
              <a:ea typeface="微软雅黑" charset="0"/>
              <a:cs typeface="微软雅黑" charset="0"/>
            </a:rPr>
            <a:t>聘任方与受聘方地位平等</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双方之间的权利</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义务关系是以自愿</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协商为基础建立的合同确定。</a:t>
          </a:r>
          <a:r>
            <a:rPr lang="en-US" altLang="zh-CN" sz="2000">
              <a:latin typeface="微软雅黑" charset="0"/>
              <a:ea typeface="微软雅黑" charset="0"/>
              <a:cs typeface="微软雅黑" charset="0"/>
            </a:rPr>
            <a:t/>
          </a:r>
          <a:endParaRPr lang="en-US" altLang="zh-CN" sz="2000">
            <a:latin typeface="微软雅黑" charset="0"/>
            <a:ea typeface="微软雅黑" charset="0"/>
            <a:cs typeface="微软雅黑" charset="0"/>
          </a:endParaRPr>
        </a:p>
      </dgm:t>
    </dgm:pt>
    <dgm:pt modelId="{49926561-E91C-451A-8995-A85E4EB17A61}" cxnId="{67A65932-EACA-48DF-A3F4-CE7317DB2A1E}" type="parTrans">
      <dgm:prSet/>
      <dgm:spPr/>
      <dgm:t>
        <a:bodyPr/>
        <a:lstStyle/>
        <a:p>
          <a:endParaRPr lang="zh-CN" altLang="en-US"/>
        </a:p>
      </dgm:t>
    </dgm:pt>
    <dgm:pt modelId="{21E251B5-30C0-4C6C-9CFA-B455DC5FF1D0}" cxnId="{67A65932-EACA-48DF-A3F4-CE7317DB2A1E}" type="sibTrans">
      <dgm:prSet/>
      <dgm:spPr/>
      <dgm:t>
        <a:bodyPr/>
        <a:lstStyle/>
        <a:p>
          <a:endParaRPr lang="zh-CN" altLang="en-US"/>
        </a:p>
      </dgm:t>
    </dgm:pt>
    <dgm:pt modelId="{50E92F11-B1CC-4E47-A724-ED7E14491BB6}">
      <dgm:prSet phldrT="[文本]" phldr="0" custT="1"/>
      <dgm:spPr/>
      <dgm:t>
        <a:bodyPr vert="horz" wrap="square"/>
        <a:p>
          <a:pPr>
            <a:lnSpc>
              <a:spcPct val="100000"/>
            </a:lnSpc>
            <a:spcBef>
              <a:spcPct val="0"/>
            </a:spcBef>
            <a:spcAft>
              <a:spcPct val="35000"/>
            </a:spcAft>
          </a:pPr>
          <a:r>
            <a:rPr lang="zh-CN" altLang="en-US" sz="2000">
              <a:latin typeface="微软雅黑" charset="0"/>
              <a:ea typeface="微软雅黑" charset="0"/>
              <a:cs typeface="微软雅黑" charset="0"/>
            </a:rPr>
            <a:t>只有在双方意见一致的情况下</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聘任关系才能成立</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任何一方都没有强迫对方的权利。</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D194CF5D-57BF-42A2-A1E8-6FF718B4604F}" cxnId="{2DCF07FA-BED3-4FB4-AD34-F10FFED35338}" type="parTrans">
      <dgm:prSet/>
      <dgm:spPr/>
      <dgm:t>
        <a:bodyPr/>
        <a:lstStyle/>
        <a:p>
          <a:endParaRPr lang="zh-CN" altLang="en-US"/>
        </a:p>
      </dgm:t>
    </dgm:pt>
    <dgm:pt modelId="{1AB1C0BC-D8F1-4DB5-AF28-3A16D3C77402}" cxnId="{2DCF07FA-BED3-4FB4-AD34-F10FFED35338}" type="sibTrans">
      <dgm:prSet/>
      <dgm:spPr/>
      <dgm:t>
        <a:bodyPr/>
        <a:lstStyle/>
        <a:p>
          <a:endParaRPr lang="zh-CN" altLang="en-US"/>
        </a:p>
      </dgm:t>
    </dgm:pt>
    <dgm:pt modelId="{18028699-3874-42CC-A861-17CA0061A3C0}">
      <dgm:prSet phldrT="[文本]" phldr="0" custT="1"/>
      <dgm:spPr/>
      <dgm:t>
        <a:bodyPr vert="horz" wrap="square"/>
        <a:p>
          <a:pPr>
            <a:lnSpc>
              <a:spcPct val="100000"/>
            </a:lnSpc>
            <a:spcBef>
              <a:spcPct val="0"/>
            </a:spcBef>
            <a:spcAft>
              <a:spcPct val="35000"/>
            </a:spcAft>
          </a:pPr>
          <a:r>
            <a:rPr lang="zh-CN" altLang="en-US" sz="2000">
              <a:latin typeface="微软雅黑" charset="0"/>
              <a:ea typeface="微软雅黑" charset="0"/>
              <a:cs typeface="微软雅黑" charset="0"/>
            </a:rPr>
            <a:t>有一定的聘任期限</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期满如不延续</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则聘任关系自行解除</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
          </a:r>
          <a:endParaRPr lang="zh-CN" altLang="en-US" sz="2000">
            <a:latin typeface="微软雅黑" charset="0"/>
            <a:ea typeface="微软雅黑" charset="0"/>
            <a:cs typeface="微软雅黑" charset="0"/>
          </a:endParaRPr>
        </a:p>
      </dgm:t>
    </dgm:pt>
    <dgm:pt modelId="{A4A54D7B-EC4D-486D-88F0-145475ED27C1}" cxnId="{4057009D-5CA6-4236-8729-A0F6CA3CA3D5}" type="parTrans">
      <dgm:prSet/>
      <dgm:spPr/>
      <dgm:t>
        <a:bodyPr/>
        <a:lstStyle/>
        <a:p>
          <a:endParaRPr lang="zh-CN" altLang="en-US"/>
        </a:p>
      </dgm:t>
    </dgm:pt>
    <dgm:pt modelId="{D7EEECEF-C940-4B1E-A2DA-5818028EB6FE}" cxnId="{4057009D-5CA6-4236-8729-A0F6CA3CA3D5}" type="sibTrans">
      <dgm:prSet/>
      <dgm:spPr/>
      <dgm:t>
        <a:bodyPr/>
        <a:lstStyle/>
        <a:p>
          <a:endParaRPr lang="zh-CN" altLang="en-US"/>
        </a:p>
      </dgm:t>
    </dgm:pt>
    <dgm:pt modelId="{8F5A1029-F2F6-4AE8-99DC-011388442655}" type="pres">
      <dgm:prSet presAssocID="{A658CE60-D055-45B1-A935-A3E7C906E31D}" presName="linear" presStyleCnt="0">
        <dgm:presLayoutVars>
          <dgm:animLvl val="lvl"/>
          <dgm:resizeHandles val="exact"/>
        </dgm:presLayoutVars>
      </dgm:prSet>
      <dgm:spPr/>
    </dgm:pt>
    <dgm:pt modelId="{98E23B6A-599D-41E9-85F7-C47AAF3BFDEB}" type="pres">
      <dgm:prSet presAssocID="{0706F718-D545-4E18-9A35-DD27D172E26B}" presName="parentText" presStyleLbl="node1" presStyleIdx="0" presStyleCnt="3">
        <dgm:presLayoutVars>
          <dgm:chMax val="0"/>
          <dgm:bulletEnabled val="1"/>
        </dgm:presLayoutVars>
      </dgm:prSet>
      <dgm:spPr/>
    </dgm:pt>
    <dgm:pt modelId="{0EFAE427-B77C-4025-812C-70BBFE8B935A}" type="pres">
      <dgm:prSet presAssocID="{21E251B5-30C0-4C6C-9CFA-B455DC5FF1D0}" presName="spacer" presStyleCnt="0"/>
      <dgm:spPr/>
    </dgm:pt>
    <dgm:pt modelId="{30D14948-B1A4-4686-B433-E51DB0FAB369}" type="pres">
      <dgm:prSet presAssocID="{50E92F11-B1CC-4E47-A724-ED7E14491BB6}" presName="parentText" presStyleLbl="node1" presStyleIdx="1" presStyleCnt="3">
        <dgm:presLayoutVars>
          <dgm:chMax val="0"/>
          <dgm:bulletEnabled val="1"/>
        </dgm:presLayoutVars>
      </dgm:prSet>
      <dgm:spPr/>
    </dgm:pt>
    <dgm:pt modelId="{27E532C5-29B5-4D64-B042-0D7ADD22368A}" type="pres">
      <dgm:prSet presAssocID="{1AB1C0BC-D8F1-4DB5-AF28-3A16D3C77402}" presName="spacer" presStyleCnt="0"/>
      <dgm:spPr/>
    </dgm:pt>
    <dgm:pt modelId="{9C7E6E23-BDFC-4F88-8289-5B703DF70C50}" type="pres">
      <dgm:prSet presAssocID="{18028699-3874-42CC-A861-17CA0061A3C0}" presName="parentText" presStyleLbl="node1" presStyleIdx="2" presStyleCnt="3">
        <dgm:presLayoutVars>
          <dgm:chMax val="0"/>
          <dgm:bulletEnabled val="1"/>
        </dgm:presLayoutVars>
      </dgm:prSet>
      <dgm:spPr/>
    </dgm:pt>
  </dgm:ptLst>
  <dgm:cxnLst>
    <dgm:cxn modelId="{67A65932-EACA-48DF-A3F4-CE7317DB2A1E}" srcId="{A658CE60-D055-45B1-A935-A3E7C906E31D}" destId="{0706F718-D545-4E18-9A35-DD27D172E26B}" srcOrd="0" destOrd="0" parTransId="{49926561-E91C-451A-8995-A85E4EB17A61}" sibTransId="{21E251B5-30C0-4C6C-9CFA-B455DC5FF1D0}"/>
    <dgm:cxn modelId="{2DCF07FA-BED3-4FB4-AD34-F10FFED35338}" srcId="{A658CE60-D055-45B1-A935-A3E7C906E31D}" destId="{50E92F11-B1CC-4E47-A724-ED7E14491BB6}" srcOrd="1" destOrd="0" parTransId="{D194CF5D-57BF-42A2-A1E8-6FF718B4604F}" sibTransId="{1AB1C0BC-D8F1-4DB5-AF28-3A16D3C77402}"/>
    <dgm:cxn modelId="{4057009D-5CA6-4236-8729-A0F6CA3CA3D5}" srcId="{A658CE60-D055-45B1-A935-A3E7C906E31D}" destId="{18028699-3874-42CC-A861-17CA0061A3C0}" srcOrd="2" destOrd="0" parTransId="{A4A54D7B-EC4D-486D-88F0-145475ED27C1}" sibTransId="{D7EEECEF-C940-4B1E-A2DA-5818028EB6FE}"/>
    <dgm:cxn modelId="{8058EFD8-331E-4474-8F0F-3A39856AF2F6}" type="presOf" srcId="{A658CE60-D055-45B1-A935-A3E7C906E31D}" destId="{8F5A1029-F2F6-4AE8-99DC-011388442655}" srcOrd="0" destOrd="0" presId="urn:microsoft.com/office/officeart/2005/8/layout/vList2"/>
    <dgm:cxn modelId="{871DC90A-7AF7-46E3-BE07-B390072D33AA}" type="presParOf" srcId="{8F5A1029-F2F6-4AE8-99DC-011388442655}" destId="{98E23B6A-599D-41E9-85F7-C47AAF3BFDEB}" srcOrd="0" destOrd="0" presId="urn:microsoft.com/office/officeart/2005/8/layout/vList2"/>
    <dgm:cxn modelId="{B2DAF708-875B-4CD0-ABB0-3B3443C9E007}" type="presOf" srcId="{0706F718-D545-4E18-9A35-DD27D172E26B}" destId="{98E23B6A-599D-41E9-85F7-C47AAF3BFDEB}" srcOrd="0" destOrd="0" presId="urn:microsoft.com/office/officeart/2005/8/layout/vList2"/>
    <dgm:cxn modelId="{50A16792-33ED-48B4-B3B7-F164407B35EC}" type="presParOf" srcId="{8F5A1029-F2F6-4AE8-99DC-011388442655}" destId="{0EFAE427-B77C-4025-812C-70BBFE8B935A}" srcOrd="1" destOrd="0" presId="urn:microsoft.com/office/officeart/2005/8/layout/vList2"/>
    <dgm:cxn modelId="{6C938262-6090-43DF-BD7E-47EF4CAE5888}" type="presParOf" srcId="{8F5A1029-F2F6-4AE8-99DC-011388442655}" destId="{30D14948-B1A4-4686-B433-E51DB0FAB369}" srcOrd="2" destOrd="0" presId="urn:microsoft.com/office/officeart/2005/8/layout/vList2"/>
    <dgm:cxn modelId="{24DF3A69-AF82-4578-ADB8-F31665354436}" type="presOf" srcId="{50E92F11-B1CC-4E47-A724-ED7E14491BB6}" destId="{30D14948-B1A4-4686-B433-E51DB0FAB369}" srcOrd="0" destOrd="0" presId="urn:microsoft.com/office/officeart/2005/8/layout/vList2"/>
    <dgm:cxn modelId="{9A990FD8-8EBE-4C6F-8CBB-E73D02387E61}" type="presParOf" srcId="{8F5A1029-F2F6-4AE8-99DC-011388442655}" destId="{27E532C5-29B5-4D64-B042-0D7ADD22368A}" srcOrd="3" destOrd="0" presId="urn:microsoft.com/office/officeart/2005/8/layout/vList2"/>
    <dgm:cxn modelId="{D6284390-1BD4-495D-AC38-85E09687C403}" type="presParOf" srcId="{8F5A1029-F2F6-4AE8-99DC-011388442655}" destId="{9C7E6E23-BDFC-4F88-8289-5B703DF70C50}" srcOrd="4" destOrd="0" presId="urn:microsoft.com/office/officeart/2005/8/layout/vList2"/>
    <dgm:cxn modelId="{4B7673C5-6EE7-4C78-ABFF-7D17E70A9154}" type="presOf" srcId="{18028699-3874-42CC-A861-17CA0061A3C0}" destId="{9C7E6E23-BDFC-4F88-8289-5B703DF70C50}"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665567" cy="5382367"/>
        <a:chOff x="0" y="0"/>
        <a:chExt cx="10665567" cy="5382367"/>
      </a:xfrm>
    </dsp:grpSpPr>
    <dsp:sp modelId="{34525C93-0F27-4EB3-9B0F-F159053854B9}">
      <dsp:nvSpPr>
        <dsp:cNvPr id="5" name="矩形 4"/>
        <dsp:cNvSpPr/>
      </dsp:nvSpPr>
      <dsp:spPr bwMode="white">
        <a:xfrm>
          <a:off x="0" y="408979"/>
          <a:ext cx="10665567" cy="1316990"/>
        </a:xfrm>
        <a:prstGeom prst="rect">
          <a:avLst/>
        </a:prstGeom>
      </dsp:spPr>
      <dsp:style>
        <a:lnRef idx="2">
          <a:schemeClr val="accent2"/>
        </a:lnRef>
        <a:fillRef idx="1">
          <a:schemeClr val="lt1">
            <a:alpha val="90000"/>
          </a:schemeClr>
        </a:fillRef>
        <a:effectRef idx="0">
          <a:scrgbClr r="0" g="0" b="0"/>
        </a:effectRef>
        <a:fontRef idx="minor"/>
      </dsp:style>
      <dsp:txBody>
        <a:bodyPr vert="horz" wrap="square"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理解教师的法定含义和法律身份</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明确教师的主要法律权利和义务</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了解与教师相关的制度</a:t>
          </a:r>
          <a:r>
            <a:rPr lang="zh-CN" altLang="en-US" sz="2000">
              <a:solidFill>
                <a:schemeClr val="dk1"/>
              </a:solidFill>
              <a:latin typeface="微软雅黑" charset="0"/>
              <a:ea typeface="微软雅黑" charset="0"/>
              <a:cs typeface="微软雅黑" charset="0"/>
            </a:rPr>
            <a:t>。</a:t>
          </a:r>
          <a:r>
            <a:rPr lang="en-US" altLang="zh-CN" sz="2000">
              <a:solidFill>
                <a:schemeClr val="dk1"/>
              </a:solidFill>
              <a:latin typeface="微软雅黑" charset="0"/>
              <a:ea typeface="微软雅黑" charset="0"/>
              <a:cs typeface="微软雅黑" charset="0"/>
            </a:rPr>
            <a:t> </a:t>
          </a:r>
          <a:endParaRPr lang="en-US" altLang="zh-CN" sz="2000">
            <a:solidFill>
              <a:schemeClr val="dk1"/>
            </a:solidFill>
            <a:latin typeface="微软雅黑" charset="0"/>
            <a:ea typeface="微软雅黑" charset="0"/>
            <a:cs typeface="微软雅黑" charset="0"/>
          </a:endParaRPr>
        </a:p>
      </dsp:txBody>
      <dsp:txXfrm>
        <a:off x="0" y="408979"/>
        <a:ext cx="10665567" cy="1316990"/>
      </dsp:txXfrm>
    </dsp:sp>
    <dsp:sp modelId="{925B57BB-DDBA-46F7-8554-54A0769CD8DA}">
      <dsp:nvSpPr>
        <dsp:cNvPr id="4" name="圆角矩形 3"/>
        <dsp:cNvSpPr/>
      </dsp:nvSpPr>
      <dsp:spPr bwMode="white">
        <a:xfrm>
          <a:off x="533278" y="54739"/>
          <a:ext cx="7465897" cy="708480"/>
        </a:xfrm>
        <a:prstGeom prst="roundRect">
          <a:avLst/>
        </a:prstGeom>
      </dsp:spPr>
      <dsp:style>
        <a:lnRef idx="2">
          <a:schemeClr val="lt1"/>
        </a:lnRef>
        <a:fillRef idx="1">
          <a:schemeClr val="accent2"/>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知识目标</a:t>
          </a:r>
        </a:p>
      </dsp:txBody>
      <dsp:txXfrm>
        <a:off x="533278" y="54739"/>
        <a:ext cx="7465897" cy="708480"/>
      </dsp:txXfrm>
    </dsp:sp>
    <dsp:sp modelId="{6A208469-C04B-4AEB-98DD-F806CDCEF7C1}">
      <dsp:nvSpPr>
        <dsp:cNvPr id="8" name="矩形 7"/>
        <dsp:cNvSpPr/>
      </dsp:nvSpPr>
      <dsp:spPr bwMode="white">
        <a:xfrm>
          <a:off x="0" y="2190256"/>
          <a:ext cx="10665567" cy="1316990"/>
        </a:xfrm>
        <a:prstGeom prst="rect">
          <a:avLst/>
        </a:prstGeom>
      </dsp:spPr>
      <dsp:style>
        <a:lnRef idx="2">
          <a:schemeClr val="accent3"/>
        </a:lnRef>
        <a:fillRef idx="1">
          <a:schemeClr val="lt1">
            <a:alpha val="90000"/>
          </a:schemeClr>
        </a:fillRef>
        <a:effectRef idx="0">
          <a:scrgbClr r="0" g="0" b="0"/>
        </a:effectRef>
        <a:fontRef idx="minor"/>
      </dsp:style>
      <dsp:txBody>
        <a:bodyPr vert="horz" wrap="square"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能够全面把握教育制度的内容</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能够自觉遵守教师相关制度</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dsp:txBody>
      <dsp:txXfrm>
        <a:off x="0" y="2190256"/>
        <a:ext cx="10665567" cy="1316990"/>
      </dsp:txXfrm>
    </dsp:sp>
    <dsp:sp modelId="{0A9955B3-5D54-48D7-B28F-E326E008BC42}">
      <dsp:nvSpPr>
        <dsp:cNvPr id="7" name="圆角矩形 6"/>
        <dsp:cNvSpPr/>
      </dsp:nvSpPr>
      <dsp:spPr bwMode="white">
        <a:xfrm>
          <a:off x="573034" y="1772081"/>
          <a:ext cx="7465897" cy="708480"/>
        </a:xfrm>
        <a:prstGeom prst="roundRect">
          <a:avLst/>
        </a:prstGeom>
      </dsp:spPr>
      <dsp:style>
        <a:lnRef idx="2">
          <a:schemeClr val="lt1"/>
        </a:lnRef>
        <a:fillRef idx="1">
          <a:schemeClr val="accent3"/>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t>能力目标</a:t>
          </a:r>
        </a:p>
      </dsp:txBody>
      <dsp:txXfrm>
        <a:off x="573034" y="1772081"/>
        <a:ext cx="7465897" cy="708480"/>
      </dsp:txXfrm>
    </dsp:sp>
    <dsp:sp modelId="{473D8C8D-89BA-4FD8-ADBE-57794E01063A}">
      <dsp:nvSpPr>
        <dsp:cNvPr id="11" name="矩形 10"/>
        <dsp:cNvSpPr/>
      </dsp:nvSpPr>
      <dsp:spPr bwMode="white">
        <a:xfrm>
          <a:off x="0" y="4010639"/>
          <a:ext cx="10665567" cy="1316990"/>
        </a:xfrm>
        <a:prstGeom prst="rect">
          <a:avLst/>
        </a:prstGeom>
      </dsp:spPr>
      <dsp:style>
        <a:lnRef idx="2">
          <a:schemeClr val="accent4"/>
        </a:lnRef>
        <a:fillRef idx="1">
          <a:schemeClr val="lt1">
            <a:alpha val="90000"/>
          </a:schemeClr>
        </a:fillRef>
        <a:effectRef idx="0">
          <a:scrgbClr r="0" g="0" b="0"/>
        </a:effectRef>
        <a:fontRef idx="minor"/>
      </dsp:style>
      <dsp:txBody>
        <a:bodyPr vert="horz" wrap="square" lIns="827766" tIns="499872" rIns="827766" bIns="142240"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（1）</a:t>
          </a:r>
          <a:r>
            <a:rPr lang="zh-CN" altLang="en-US" sz="2000">
              <a:solidFill>
                <a:schemeClr val="dk1"/>
              </a:solidFill>
              <a:latin typeface="微软雅黑" charset="0"/>
              <a:ea typeface="微软雅黑" charset="0"/>
              <a:cs typeface="微软雅黑" charset="0"/>
            </a:rPr>
            <a:t>严格要求自己</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自觉践行教育法律法规的精神和内容</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a:p>
          <a:pPr marL="228600" lvl="1" indent="-228600">
            <a:lnSpc>
              <a:spcPct val="100000"/>
            </a:lnSpc>
            <a:spcBef>
              <a:spcPct val="0"/>
            </a:spcBef>
            <a:spcAft>
              <a:spcPct val="15000"/>
            </a:spcAft>
            <a:buChar char="•"/>
          </a:pPr>
          <a:r>
            <a:rPr lang="en-US" sz="2000">
              <a:solidFill>
                <a:schemeClr val="dk1"/>
              </a:solidFill>
              <a:latin typeface="微软雅黑" charset="0"/>
              <a:ea typeface="微软雅黑" charset="0"/>
              <a:cs typeface="微软雅黑" charset="0"/>
            </a:rPr>
            <a:t>（2）</a:t>
          </a:r>
          <a:r>
            <a:rPr lang="zh-CN" altLang="en-US" sz="2000">
              <a:solidFill>
                <a:schemeClr val="dk1"/>
              </a:solidFill>
              <a:latin typeface="微软雅黑" charset="0"/>
              <a:ea typeface="微软雅黑" charset="0"/>
              <a:cs typeface="微软雅黑" charset="0"/>
            </a:rPr>
            <a:t>主动学习教育法律法规</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关注教育时事</a:t>
          </a:r>
          <a:r>
            <a:rPr lang="zh-CN" altLang="en-US" sz="2000">
              <a:solidFill>
                <a:schemeClr val="dk1"/>
              </a:solidFill>
              <a:latin typeface="微软雅黑" charset="0"/>
              <a:ea typeface="微软雅黑" charset="0"/>
              <a:cs typeface="微软雅黑" charset="0"/>
            </a:rPr>
            <a:t>，</a:t>
          </a:r>
          <a:r>
            <a:rPr lang="zh-CN" altLang="en-US" sz="2000">
              <a:solidFill>
                <a:schemeClr val="dk1"/>
              </a:solidFill>
              <a:latin typeface="微软雅黑" charset="0"/>
              <a:ea typeface="微软雅黑" charset="0"/>
              <a:cs typeface="微软雅黑" charset="0"/>
            </a:rPr>
            <a:t>做教育领域的有心人</a:t>
          </a:r>
          <a:r>
            <a:rPr lang="zh-CN" altLang="en-US" sz="2000">
              <a:solidFill>
                <a:schemeClr val="dk1"/>
              </a:solidFill>
              <a:latin typeface="微软雅黑" charset="0"/>
              <a:ea typeface="微软雅黑" charset="0"/>
              <a:cs typeface="微软雅黑" charset="0"/>
            </a:rPr>
            <a:t>。</a:t>
          </a:r>
          <a:endParaRPr lang="zh-CN" altLang="en-US" sz="2000">
            <a:solidFill>
              <a:schemeClr val="dk1"/>
            </a:solidFill>
            <a:latin typeface="微软雅黑" charset="0"/>
            <a:ea typeface="微软雅黑" charset="0"/>
            <a:cs typeface="微软雅黑" charset="0"/>
          </a:endParaRPr>
        </a:p>
      </dsp:txBody>
      <dsp:txXfrm>
        <a:off x="0" y="4010639"/>
        <a:ext cx="10665567" cy="1316990"/>
      </dsp:txXfrm>
    </dsp:sp>
    <dsp:sp modelId="{0A7A0A3E-ED59-4A29-A6CF-1B35C6F4777B}">
      <dsp:nvSpPr>
        <dsp:cNvPr id="10" name="圆角矩形 9"/>
        <dsp:cNvSpPr/>
      </dsp:nvSpPr>
      <dsp:spPr bwMode="white">
        <a:xfrm>
          <a:off x="533278" y="3656399"/>
          <a:ext cx="7465897" cy="708480"/>
        </a:xfrm>
        <a:prstGeom prst="roundRect">
          <a:avLst/>
        </a:prstGeom>
      </dsp:spPr>
      <dsp:style>
        <a:lnRef idx="2">
          <a:schemeClr val="lt1"/>
        </a:lnRef>
        <a:fillRef idx="1">
          <a:schemeClr val="accent4"/>
        </a:fillRef>
        <a:effectRef idx="0">
          <a:scrgbClr r="0" g="0" b="0"/>
        </a:effectRef>
        <a:fontRef idx="minor">
          <a:schemeClr val="lt1"/>
        </a:fontRef>
      </dsp:style>
      <dsp:txBody>
        <a:bodyPr lIns="282193" tIns="0" rIns="282193"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sz="2400" b="1" dirty="0">
              <a:latin typeface="+mn-ea"/>
              <a:ea typeface="+mn-ea"/>
            </a:rPr>
            <a:t>素养目标</a:t>
          </a:r>
        </a:p>
      </dsp:txBody>
      <dsp:txXfrm>
        <a:off x="533278" y="3656399"/>
        <a:ext cx="7465897" cy="708480"/>
      </dsp:txXfrm>
    </dsp:sp>
    <dsp:sp modelId="{4FE04C43-D13F-4599-9E2D-2398653DBB25}">
      <dsp:nvSpPr>
        <dsp:cNvPr id="3" name="矩形 2" hidden="1"/>
        <dsp:cNvSpPr/>
      </dsp:nvSpPr>
      <dsp:spPr>
        <a:xfrm>
          <a:off x="0" y="54739"/>
          <a:ext cx="533278" cy="708480"/>
        </a:xfrm>
        <a:prstGeom prst="rect">
          <a:avLst/>
        </a:prstGeom>
      </dsp:spPr>
      <dsp:txXfrm>
        <a:off x="0" y="54739"/>
        <a:ext cx="533278" cy="708480"/>
      </dsp:txXfrm>
    </dsp:sp>
    <dsp:sp modelId="{D1A05115-FC95-4F32-B110-EA8F1B06A8DF}">
      <dsp:nvSpPr>
        <dsp:cNvPr id="6" name="矩形 5" hidden="1"/>
        <dsp:cNvSpPr/>
      </dsp:nvSpPr>
      <dsp:spPr>
        <a:xfrm>
          <a:off x="0" y="1855569"/>
          <a:ext cx="533278" cy="708480"/>
        </a:xfrm>
        <a:prstGeom prst="rect">
          <a:avLst/>
        </a:prstGeom>
      </dsp:spPr>
      <dsp:txXfrm>
        <a:off x="0" y="1855569"/>
        <a:ext cx="533278" cy="708480"/>
      </dsp:txXfrm>
    </dsp:sp>
    <dsp:sp modelId="{B82FF8A8-01B2-4E47-9903-88EACCA09735}">
      <dsp:nvSpPr>
        <dsp:cNvPr id="9" name="矩形 8" hidden="1"/>
        <dsp:cNvSpPr/>
      </dsp:nvSpPr>
      <dsp:spPr>
        <a:xfrm>
          <a:off x="0" y="3656399"/>
          <a:ext cx="533278" cy="708480"/>
        </a:xfrm>
        <a:prstGeom prst="rect">
          <a:avLst/>
        </a:prstGeom>
      </dsp:spPr>
      <dsp:txXfrm>
        <a:off x="0" y="3656399"/>
        <a:ext cx="533278" cy="70848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60740" cy="2698750"/>
        <a:chOff x="0" y="0"/>
        <a:chExt cx="8460740" cy="2698750"/>
      </a:xfrm>
    </dsp:grpSpPr>
    <dsp:sp modelId="{958C41C9-758E-4604-9960-58666B0EFE0C}">
      <dsp:nvSpPr>
        <dsp:cNvPr id="3" name="圆角矩形 2"/>
        <dsp:cNvSpPr/>
      </dsp:nvSpPr>
      <dsp:spPr bwMode="white">
        <a:xfrm>
          <a:off x="0" y="18095"/>
          <a:ext cx="8460740" cy="80496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106680" tIns="106680" rIns="106680" bIns="10668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gn="ctr">
            <a:lnSpc>
              <a:spcPct val="100000"/>
            </a:lnSpc>
            <a:spcBef>
              <a:spcPct val="0"/>
            </a:spcBef>
            <a:spcAft>
              <a:spcPct val="35000"/>
            </a:spcAft>
          </a:pPr>
          <a:r>
            <a:rPr lang="zh-CN" altLang="en-US" sz="2800" b="1"/>
            <a:t>（</a:t>
          </a:r>
          <a:r>
            <a:rPr lang="zh-CN" altLang="en-US" sz="2800" b="1"/>
            <a:t>一</a:t>
          </a:r>
          <a:r>
            <a:rPr lang="zh-CN" altLang="en-US" sz="2800" b="1"/>
            <a:t>）</a:t>
          </a:r>
          <a:r>
            <a:rPr lang="zh-CN" altLang="en-US" sz="2800" b="1"/>
            <a:t>保障教师的合法权益</a:t>
          </a:r>
          <a:endParaRPr lang="zh-CN" altLang="en-US" sz="2800" b="1"/>
        </a:p>
      </dsp:txBody>
      <dsp:txXfrm>
        <a:off x="0" y="18095"/>
        <a:ext cx="8460740" cy="804960"/>
      </dsp:txXfrm>
    </dsp:sp>
    <dsp:sp modelId="{9690EC6F-B3FC-4905-A8E4-8EB29DFD4247}">
      <dsp:nvSpPr>
        <dsp:cNvPr id="4" name="圆角矩形 3"/>
        <dsp:cNvSpPr/>
      </dsp:nvSpPr>
      <dsp:spPr bwMode="white">
        <a:xfrm>
          <a:off x="0" y="946895"/>
          <a:ext cx="8460740" cy="80496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vert="horz" wrap="square" lIns="106680" tIns="106680" rIns="106680" bIns="10668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gn="ctr">
            <a:lnSpc>
              <a:spcPct val="100000"/>
            </a:lnSpc>
            <a:spcBef>
              <a:spcPct val="0"/>
            </a:spcBef>
            <a:spcAft>
              <a:spcPct val="35000"/>
            </a:spcAft>
          </a:pPr>
          <a:r>
            <a:rPr lang="zh-CN" altLang="en-US" sz="2800" b="1"/>
            <a:t>（</a:t>
          </a:r>
          <a:r>
            <a:rPr lang="zh-CN" altLang="en-US" sz="2800" b="1"/>
            <a:t>二</a:t>
          </a:r>
          <a:r>
            <a:rPr lang="zh-CN" altLang="en-US" sz="2800" b="1"/>
            <a:t>）</a:t>
          </a:r>
          <a:r>
            <a:rPr lang="zh-CN" altLang="en-US" sz="2800" b="1"/>
            <a:t>提高教师队伍的素质</a:t>
          </a:r>
          <a:endParaRPr lang="zh-CN" altLang="en-US" sz="2800" b="1"/>
        </a:p>
      </dsp:txBody>
      <dsp:txXfrm>
        <a:off x="0" y="946895"/>
        <a:ext cx="8460740" cy="804960"/>
      </dsp:txXfrm>
    </dsp:sp>
    <dsp:sp modelId="{F24BBB8F-F820-45FE-B263-353FF3393FB7}">
      <dsp:nvSpPr>
        <dsp:cNvPr id="5" name="圆角矩形 4"/>
        <dsp:cNvSpPr/>
      </dsp:nvSpPr>
      <dsp:spPr bwMode="white">
        <a:xfrm>
          <a:off x="0" y="1875695"/>
          <a:ext cx="8460740" cy="80496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106680" tIns="106680" rIns="106680" bIns="10668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gn="ctr">
            <a:lnSpc>
              <a:spcPct val="100000"/>
            </a:lnSpc>
            <a:spcBef>
              <a:spcPct val="0"/>
            </a:spcBef>
            <a:spcAft>
              <a:spcPct val="35000"/>
            </a:spcAft>
          </a:pPr>
          <a:r>
            <a:rPr lang="zh-CN" altLang="en-US" sz="2800" b="1"/>
            <a:t>（</a:t>
          </a:r>
          <a:r>
            <a:rPr lang="zh-CN" altLang="en-US" sz="2800" b="1"/>
            <a:t>三</a:t>
          </a:r>
          <a:r>
            <a:rPr lang="zh-CN" altLang="en-US" sz="2800" b="1"/>
            <a:t>）</a:t>
          </a:r>
          <a:r>
            <a:rPr lang="zh-CN" altLang="en-US" sz="2800" b="1"/>
            <a:t>促进我国社会主义教育事业的发展</a:t>
          </a:r>
          <a:endParaRPr lang="zh-CN" altLang="en-US" sz="2800" b="1"/>
        </a:p>
      </dsp:txBody>
      <dsp:txXfrm>
        <a:off x="0" y="1875695"/>
        <a:ext cx="8460740" cy="804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650740" cy="3625850"/>
        <a:chOff x="0" y="0"/>
        <a:chExt cx="4650740" cy="3625850"/>
      </a:xfrm>
    </dsp:grpSpPr>
    <dsp:sp modelId="{98E23B6A-599D-41E9-85F7-C47AAF3BFDEB}">
      <dsp:nvSpPr>
        <dsp:cNvPr id="3" name="圆角矩形 2"/>
        <dsp:cNvSpPr/>
      </dsp:nvSpPr>
      <dsp:spPr bwMode="white">
        <a:xfrm>
          <a:off x="0" y="141085"/>
          <a:ext cx="4650740" cy="101088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76200" tIns="76200" rIns="76200" bIns="76200" anchor="ctr"/>
        <a:lstStyle>
          <a:lvl1pPr algn="l">
            <a:defRPr sz="5400"/>
          </a:lvl1pPr>
          <a:lvl2pPr marL="285750" indent="-285750" algn="l">
            <a:defRPr sz="4200"/>
          </a:lvl2pPr>
          <a:lvl3pPr marL="571500" indent="-285750" algn="l">
            <a:defRPr sz="4200"/>
          </a:lvl3pPr>
          <a:lvl4pPr marL="857250" indent="-285750" algn="l">
            <a:defRPr sz="4200"/>
          </a:lvl4pPr>
          <a:lvl5pPr marL="1143000" indent="-285750" algn="l">
            <a:defRPr sz="4200"/>
          </a:lvl5pPr>
          <a:lvl6pPr marL="1428750" indent="-285750" algn="l">
            <a:defRPr sz="4200"/>
          </a:lvl6pPr>
          <a:lvl7pPr marL="1714500" indent="-285750" algn="l">
            <a:defRPr sz="4200"/>
          </a:lvl7pPr>
          <a:lvl8pPr marL="2000250" indent="-285750" algn="l">
            <a:defRPr sz="4200"/>
          </a:lvl8pPr>
          <a:lvl9pPr marL="2286000" indent="-285750" algn="l">
            <a:defRPr sz="4200"/>
          </a:lvl9pPr>
        </a:lstStyle>
        <a:p>
          <a:pPr lvl="0">
            <a:lnSpc>
              <a:spcPct val="100000"/>
            </a:lnSpc>
            <a:spcBef>
              <a:spcPct val="0"/>
            </a:spcBef>
            <a:spcAft>
              <a:spcPct val="35000"/>
            </a:spcAft>
          </a:pPr>
          <a:r>
            <a:rPr lang="zh-CN" altLang="en-US" sz="2000" b="1"/>
            <a:t>第一</a:t>
          </a:r>
          <a:r>
            <a:rPr lang="zh-CN" altLang="en-US" sz="2000" b="1"/>
            <a:t>，</a:t>
          </a:r>
          <a:r>
            <a:rPr lang="zh-CN" altLang="en-US" sz="2000" b="1"/>
            <a:t>教师本人实施或不实施某种行为的权利</a:t>
          </a:r>
          <a:endParaRPr lang="zh-CN" altLang="en-US" sz="2000" b="1"/>
        </a:p>
      </dsp:txBody>
      <dsp:txXfrm>
        <a:off x="0" y="141085"/>
        <a:ext cx="4650740" cy="1010880"/>
      </dsp:txXfrm>
    </dsp:sp>
    <dsp:sp modelId="{30D14948-B1A4-4686-B433-E51DB0FAB369}">
      <dsp:nvSpPr>
        <dsp:cNvPr id="4" name="圆角矩形 3"/>
        <dsp:cNvSpPr/>
      </dsp:nvSpPr>
      <dsp:spPr bwMode="white">
        <a:xfrm>
          <a:off x="0" y="1307485"/>
          <a:ext cx="4650740" cy="101088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vert="horz" wrap="square" lIns="76200" tIns="76200" rIns="76200" bIns="76200" anchor="ctr"/>
        <a:lstStyle>
          <a:lvl1pPr algn="l">
            <a:defRPr sz="5400"/>
          </a:lvl1pPr>
          <a:lvl2pPr marL="285750" indent="-285750" algn="l">
            <a:defRPr sz="4200"/>
          </a:lvl2pPr>
          <a:lvl3pPr marL="571500" indent="-285750" algn="l">
            <a:defRPr sz="4200"/>
          </a:lvl3pPr>
          <a:lvl4pPr marL="857250" indent="-285750" algn="l">
            <a:defRPr sz="4200"/>
          </a:lvl4pPr>
          <a:lvl5pPr marL="1143000" indent="-285750" algn="l">
            <a:defRPr sz="4200"/>
          </a:lvl5pPr>
          <a:lvl6pPr marL="1428750" indent="-285750" algn="l">
            <a:defRPr sz="4200"/>
          </a:lvl6pPr>
          <a:lvl7pPr marL="1714500" indent="-285750" algn="l">
            <a:defRPr sz="4200"/>
          </a:lvl7pPr>
          <a:lvl8pPr marL="2000250" indent="-285750" algn="l">
            <a:defRPr sz="4200"/>
          </a:lvl8pPr>
          <a:lvl9pPr marL="2286000" indent="-285750" algn="l">
            <a:defRPr sz="4200"/>
          </a:lvl9pPr>
        </a:lstStyle>
        <a:p>
          <a:pPr lvl="0">
            <a:lnSpc>
              <a:spcPct val="100000"/>
            </a:lnSpc>
            <a:spcBef>
              <a:spcPct val="0"/>
            </a:spcBef>
            <a:spcAft>
              <a:spcPct val="35000"/>
            </a:spcAft>
          </a:pPr>
          <a:r>
            <a:rPr lang="zh-CN" altLang="en-US" sz="2000" b="1"/>
            <a:t>第二</a:t>
          </a:r>
          <a:r>
            <a:rPr lang="zh-CN" altLang="en-US" sz="2000" b="1"/>
            <a:t>，</a:t>
          </a:r>
          <a:r>
            <a:rPr lang="zh-CN" altLang="en-US" sz="2000" b="1"/>
            <a:t>教师要求相对的义务</a:t>
          </a:r>
          <a:r>
            <a:rPr lang="en-US" altLang="zh-CN" sz="2000" b="1"/>
            <a:t> </a:t>
          </a:r>
          <a:r>
            <a:rPr lang="zh-CN" altLang="en-US" sz="2000" b="1"/>
            <a:t>人履行法律义务的权利</a:t>
          </a:r>
          <a:endParaRPr lang="zh-CN" altLang="en-US" sz="2000" b="1"/>
        </a:p>
      </dsp:txBody>
      <dsp:txXfrm>
        <a:off x="0" y="1307485"/>
        <a:ext cx="4650740" cy="1010880"/>
      </dsp:txXfrm>
    </dsp:sp>
    <dsp:sp modelId="{9C7E6E23-BDFC-4F88-8289-5B703DF70C50}">
      <dsp:nvSpPr>
        <dsp:cNvPr id="5" name="圆角矩形 4"/>
        <dsp:cNvSpPr/>
      </dsp:nvSpPr>
      <dsp:spPr bwMode="white">
        <a:xfrm>
          <a:off x="0" y="2473885"/>
          <a:ext cx="4650740" cy="101088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76200" tIns="76200" rIns="76200" bIns="76200" anchor="ctr"/>
        <a:lstStyle>
          <a:lvl1pPr algn="l">
            <a:defRPr sz="5400"/>
          </a:lvl1pPr>
          <a:lvl2pPr marL="285750" indent="-285750" algn="l">
            <a:defRPr sz="4200"/>
          </a:lvl2pPr>
          <a:lvl3pPr marL="571500" indent="-285750" algn="l">
            <a:defRPr sz="4200"/>
          </a:lvl3pPr>
          <a:lvl4pPr marL="857250" indent="-285750" algn="l">
            <a:defRPr sz="4200"/>
          </a:lvl4pPr>
          <a:lvl5pPr marL="1143000" indent="-285750" algn="l">
            <a:defRPr sz="4200"/>
          </a:lvl5pPr>
          <a:lvl6pPr marL="1428750" indent="-285750" algn="l">
            <a:defRPr sz="4200"/>
          </a:lvl6pPr>
          <a:lvl7pPr marL="1714500" indent="-285750" algn="l">
            <a:defRPr sz="4200"/>
          </a:lvl7pPr>
          <a:lvl8pPr marL="2000250" indent="-285750" algn="l">
            <a:defRPr sz="4200"/>
          </a:lvl8pPr>
          <a:lvl9pPr marL="2286000" indent="-285750" algn="l">
            <a:defRPr sz="4200"/>
          </a:lvl9pPr>
        </a:lstStyle>
        <a:p>
          <a:pPr lvl="0">
            <a:lnSpc>
              <a:spcPct val="100000"/>
            </a:lnSpc>
            <a:spcBef>
              <a:spcPct val="0"/>
            </a:spcBef>
            <a:spcAft>
              <a:spcPct val="35000"/>
            </a:spcAft>
          </a:pPr>
          <a:r>
            <a:rPr lang="zh-CN" altLang="en-US" sz="2000" b="1"/>
            <a:t>第三</a:t>
          </a:r>
          <a:r>
            <a:rPr lang="zh-CN" altLang="en-US" sz="2000" b="1"/>
            <a:t>，</a:t>
          </a:r>
          <a:r>
            <a:rPr lang="zh-CN" altLang="en-US" sz="2000" b="1"/>
            <a:t>当教师的权利受到侵害时</a:t>
          </a:r>
          <a:r>
            <a:rPr lang="zh-CN" altLang="en-US" sz="2000" b="1"/>
            <a:t>，</a:t>
          </a:r>
          <a:r>
            <a:rPr lang="zh-CN" altLang="en-US" sz="2000" b="1"/>
            <a:t>有诉诸法律</a:t>
          </a:r>
          <a:r>
            <a:rPr lang="zh-CN" altLang="en-US" sz="2000" b="1"/>
            <a:t>，</a:t>
          </a:r>
          <a:r>
            <a:rPr lang="zh-CN" altLang="en-US" sz="2000" b="1"/>
            <a:t>要求确认和保障其</a:t>
          </a:r>
          <a:r>
            <a:rPr lang="en-US" altLang="zh-CN" sz="2000" b="1"/>
            <a:t> </a:t>
          </a:r>
          <a:r>
            <a:rPr lang="zh-CN" altLang="en-US" sz="2000" b="1"/>
            <a:t>权利的权利</a:t>
          </a:r>
          <a:endParaRPr lang="zh-CN" altLang="en-US" sz="2000" b="1"/>
        </a:p>
      </dsp:txBody>
      <dsp:txXfrm>
        <a:off x="0" y="2473885"/>
        <a:ext cx="4650740" cy="101088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730865" cy="3771900"/>
        <a:chOff x="0" y="0"/>
        <a:chExt cx="10730865" cy="3771900"/>
      </a:xfrm>
    </dsp:grpSpPr>
    <dsp:sp modelId="{98E23B6A-599D-41E9-85F7-C47AAF3BFDEB}">
      <dsp:nvSpPr>
        <dsp:cNvPr id="3" name="圆角矩形 2"/>
        <dsp:cNvSpPr/>
      </dsp:nvSpPr>
      <dsp:spPr bwMode="white">
        <a:xfrm>
          <a:off x="0" y="28350"/>
          <a:ext cx="10730865" cy="112320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76200" tIns="76200" rIns="76200" bIns="76200" anchor="ctr"/>
        <a:lstStyle>
          <a:lvl1pPr algn="l">
            <a:defRPr sz="60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zh-CN" altLang="en-US" sz="2000">
              <a:latin typeface="微软雅黑" charset="0"/>
              <a:ea typeface="微软雅黑" charset="0"/>
              <a:cs typeface="微软雅黑" charset="0"/>
            </a:rPr>
            <a:t>聘任方与受聘方地位平等</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双方之间的权利</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义务关系是以自愿</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协商为基础建立的合同确定。</a:t>
          </a:r>
          <a:endParaRPr lang="en-US" altLang="zh-CN" sz="2000">
            <a:latin typeface="微软雅黑" charset="0"/>
            <a:ea typeface="微软雅黑" charset="0"/>
            <a:cs typeface="微软雅黑" charset="0"/>
          </a:endParaRPr>
        </a:p>
      </dsp:txBody>
      <dsp:txXfrm>
        <a:off x="0" y="28350"/>
        <a:ext cx="10730865" cy="1123200"/>
      </dsp:txXfrm>
    </dsp:sp>
    <dsp:sp modelId="{30D14948-B1A4-4686-B433-E51DB0FAB369}">
      <dsp:nvSpPr>
        <dsp:cNvPr id="4" name="圆角矩形 3"/>
        <dsp:cNvSpPr/>
      </dsp:nvSpPr>
      <dsp:spPr bwMode="white">
        <a:xfrm>
          <a:off x="0" y="1324350"/>
          <a:ext cx="10730865" cy="1123200"/>
        </a:xfrm>
        <a:prstGeom prst="roundRect">
          <a:avLst/>
        </a:prstGeom>
      </dsp:spPr>
      <dsp:style>
        <a:lnRef idx="2">
          <a:schemeClr val="lt1"/>
        </a:lnRef>
        <a:fillRef idx="1">
          <a:schemeClr val="accent5">
            <a:hueOff val="-330000"/>
            <a:satOff val="0"/>
            <a:lumOff val="12941"/>
            <a:alpha val="100000"/>
          </a:schemeClr>
        </a:fillRef>
        <a:effectRef idx="0">
          <a:scrgbClr r="0" g="0" b="0"/>
        </a:effectRef>
        <a:fontRef idx="minor">
          <a:schemeClr val="lt1"/>
        </a:fontRef>
      </dsp:style>
      <dsp:txBody>
        <a:bodyPr vert="horz" wrap="square" lIns="76200" tIns="76200" rIns="76200" bIns="76200" anchor="ctr"/>
        <a:lstStyle>
          <a:lvl1pPr algn="l">
            <a:defRPr sz="60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zh-CN" altLang="en-US" sz="2000">
              <a:latin typeface="微软雅黑" charset="0"/>
              <a:ea typeface="微软雅黑" charset="0"/>
              <a:cs typeface="微软雅黑" charset="0"/>
            </a:rPr>
            <a:t>只有在双方意见一致的情况下</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聘任关系才能成立</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任何一方都没有强迫对方的权利。</a:t>
          </a:r>
          <a:endParaRPr lang="zh-CN" altLang="en-US" sz="2000">
            <a:latin typeface="微软雅黑" charset="0"/>
            <a:ea typeface="微软雅黑" charset="0"/>
            <a:cs typeface="微软雅黑" charset="0"/>
          </a:endParaRPr>
        </a:p>
      </dsp:txBody>
      <dsp:txXfrm>
        <a:off x="0" y="1324350"/>
        <a:ext cx="10730865" cy="1123200"/>
      </dsp:txXfrm>
    </dsp:sp>
    <dsp:sp modelId="{9C7E6E23-BDFC-4F88-8289-5B703DF70C50}">
      <dsp:nvSpPr>
        <dsp:cNvPr id="5" name="圆角矩形 4"/>
        <dsp:cNvSpPr/>
      </dsp:nvSpPr>
      <dsp:spPr bwMode="white">
        <a:xfrm>
          <a:off x="0" y="2620350"/>
          <a:ext cx="10730865" cy="1123200"/>
        </a:xfrm>
        <a:prstGeom prst="roundRect">
          <a:avLst/>
        </a:prstGeom>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vert="horz" wrap="square" lIns="76200" tIns="76200" rIns="76200" bIns="76200" anchor="ctr"/>
        <a:lstStyle>
          <a:lvl1pPr algn="l">
            <a:defRPr sz="6000"/>
          </a:lvl1pPr>
          <a:lvl2pPr marL="285750" indent="-285750" algn="l">
            <a:defRPr sz="4600"/>
          </a:lvl2pPr>
          <a:lvl3pPr marL="571500" indent="-285750" algn="l">
            <a:defRPr sz="4600"/>
          </a:lvl3pPr>
          <a:lvl4pPr marL="857250" indent="-285750" algn="l">
            <a:defRPr sz="4600"/>
          </a:lvl4pPr>
          <a:lvl5pPr marL="1143000" indent="-285750" algn="l">
            <a:defRPr sz="4600"/>
          </a:lvl5pPr>
          <a:lvl6pPr marL="1428750" indent="-285750" algn="l">
            <a:defRPr sz="4600"/>
          </a:lvl6pPr>
          <a:lvl7pPr marL="1714500" indent="-285750" algn="l">
            <a:defRPr sz="4600"/>
          </a:lvl7pPr>
          <a:lvl8pPr marL="2000250" indent="-285750" algn="l">
            <a:defRPr sz="4600"/>
          </a:lvl8pPr>
          <a:lvl9pPr marL="2286000" indent="-285750" algn="l">
            <a:defRPr sz="4600"/>
          </a:lvl9pPr>
        </a:lstStyle>
        <a:p>
          <a:pPr lvl="0">
            <a:lnSpc>
              <a:spcPct val="100000"/>
            </a:lnSpc>
            <a:spcBef>
              <a:spcPct val="0"/>
            </a:spcBef>
            <a:spcAft>
              <a:spcPct val="35000"/>
            </a:spcAft>
          </a:pPr>
          <a:r>
            <a:rPr lang="zh-CN" altLang="en-US" sz="2000">
              <a:latin typeface="微软雅黑" charset="0"/>
              <a:ea typeface="微软雅黑" charset="0"/>
              <a:cs typeface="微软雅黑" charset="0"/>
            </a:rPr>
            <a:t>有一定的聘任期限</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期满如不延续</a:t>
          </a:r>
          <a:r>
            <a:rPr lang="zh-CN" altLang="en-US" sz="2000">
              <a:latin typeface="微软雅黑" charset="0"/>
              <a:ea typeface="微软雅黑" charset="0"/>
              <a:cs typeface="微软雅黑" charset="0"/>
            </a:rPr>
            <a:t>，</a:t>
          </a:r>
          <a:r>
            <a:rPr lang="zh-CN" altLang="en-US" sz="2000">
              <a:latin typeface="微软雅黑" charset="0"/>
              <a:ea typeface="微软雅黑" charset="0"/>
              <a:cs typeface="微软雅黑" charset="0"/>
            </a:rPr>
            <a:t>则聘任关系自行解除</a:t>
          </a:r>
          <a:r>
            <a:rPr lang="zh-CN" altLang="en-US" sz="2000">
              <a:latin typeface="微软雅黑" charset="0"/>
              <a:ea typeface="微软雅黑" charset="0"/>
              <a:cs typeface="微软雅黑" charset="0"/>
            </a:rPr>
            <a:t>。</a:t>
          </a:r>
          <a:endParaRPr lang="zh-CN" altLang="en-US" sz="2000">
            <a:latin typeface="微软雅黑" charset="0"/>
            <a:ea typeface="微软雅黑" charset="0"/>
            <a:cs typeface="微软雅黑" charset="0"/>
          </a:endParaRPr>
        </a:p>
      </dsp:txBody>
      <dsp:txXfrm>
        <a:off x="0" y="2620350"/>
        <a:ext cx="10730865" cy="11232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endParaRPr lang="en-US"/>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endParaRPr lang="en-US"/>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endParaRPr lang="en-US"/>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90204" pitchFamily="34" charset="0"/>
              <a:buChar char="•"/>
              <a:defRPr/>
            </a:lvl1pPr>
            <a:lvl2pPr marL="742950" indent="-285750">
              <a:buFont typeface="Arial" panose="020B0604020202090204" pitchFamily="34" charset="0"/>
              <a:buChar char="•"/>
              <a:defRPr/>
            </a:lvl2pPr>
            <a:lvl3pPr marL="1200150" indent="-285750">
              <a:buFont typeface="Arial" panose="020B0604020202090204" pitchFamily="34" charset="0"/>
              <a:buChar char="•"/>
              <a:defRPr/>
            </a:lvl3pPr>
            <a:lvl4pPr marL="1657350" indent="-285750">
              <a:buFont typeface="Arial" panose="020B0604020202090204" pitchFamily="34" charset="0"/>
              <a:buChar char="•"/>
              <a:defRPr/>
            </a:lvl4pPr>
            <a:lvl5pPr marL="2114550" indent="-285750">
              <a:buFont typeface="Arial" panose="020B0604020202090204" pitchFamily="34" charset="0"/>
              <a:buChar char="•"/>
              <a:defRPr/>
            </a:lvl5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E2982A54-1ED4-49C6-8154-FC2019FF8FB3}"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endParaRPr lang="en-US"/>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2" name="Date Placeholder 1"/>
          <p:cNvSpPr>
            <a:spLocks noGrp="1"/>
          </p:cNvSpPr>
          <p:nvPr>
            <p:ph type="dt" sz="half" idx="10"/>
          </p:nvPr>
        </p:nvSpPr>
        <p:spPr/>
        <p:txBody>
          <a:bodyPr/>
          <a:lstStyle/>
          <a:p>
            <a:fld id="{2A27A813-B2FD-42E1-9222-83B574E99074}" type="datetime1">
              <a:rPr lang="zh-CN" altLang="en-US" smtClean="0"/>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endParaRPr lang="en-US" dirty="0"/>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endParaRPr lang="en-US"/>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endParaRPr lang="en-US"/>
          </a:p>
        </p:txBody>
      </p:sp>
      <p:sp>
        <p:nvSpPr>
          <p:cNvPr id="2" name="Date Placeholder 1"/>
          <p:cNvSpPr>
            <a:spLocks noGrp="1"/>
          </p:cNvSpPr>
          <p:nvPr>
            <p:ph type="dt" sz="half" idx="10"/>
          </p:nvPr>
        </p:nvSpPr>
        <p:spPr/>
        <p:txBody>
          <a:bodyPr/>
          <a:lstStyle/>
          <a:p>
            <a:fld id="{0D3978B1-822A-48DD-9412-1B7D6807ED91}" type="datetime1">
              <a:rPr lang="zh-CN" altLang="en-US" smtClean="0"/>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endParaRPr lang="en-US" dirty="0"/>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endParaRPr lang="en-US"/>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endParaRPr lang="en-US"/>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9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9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9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9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7.jpeg"/><Relationship Id="rId2" Type="http://schemas.openxmlformats.org/officeDocument/2006/relationships/tags" Target="../tags/tag46.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5" Type="http://schemas.openxmlformats.org/officeDocument/2006/relationships/slideLayout" Target="../slideLayouts/slideLayout5.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28.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3" Type="http://schemas.openxmlformats.org/officeDocument/2006/relationships/slideLayout" Target="../slideLayouts/slideLayout5.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8.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image" Target="../media/image10.jpeg"/><Relationship Id="rId2" Type="http://schemas.openxmlformats.org/officeDocument/2006/relationships/tags" Target="../tags/tag98.xml"/><Relationship Id="rId14" Type="http://schemas.openxmlformats.org/officeDocument/2006/relationships/slideLayout" Target="../slideLayouts/slideLayout5.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jpeg"/><Relationship Id="rId1" Type="http://schemas.openxmlformats.org/officeDocument/2006/relationships/image" Target="../media/image11.jpeg"/></Relationships>
</file>

<file path=ppt/slides/_rels/slide41.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1" Type="http://schemas.openxmlformats.org/officeDocument/2006/relationships/slideLayout" Target="../slideLayouts/slideLayout5.xml"/><Relationship Id="rId20" Type="http://schemas.openxmlformats.org/officeDocument/2006/relationships/tags" Target="../tags/tag128.xml"/><Relationship Id="rId2" Type="http://schemas.openxmlformats.org/officeDocument/2006/relationships/tags" Target="../tags/tag110.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09.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3.jpeg"/><Relationship Id="rId2" Type="http://schemas.openxmlformats.org/officeDocument/2006/relationships/tags" Target="../tags/tag9.xml"/><Relationship Id="rId14" Type="http://schemas.openxmlformats.org/officeDocument/2006/relationships/slideLayout" Target="../slideLayouts/slideLayout5.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2.xml"/><Relationship Id="rId3" Type="http://schemas.openxmlformats.org/officeDocument/2006/relationships/image" Target="../media/image4.jpeg"/><Relationship Id="rId2" Type="http://schemas.openxmlformats.org/officeDocument/2006/relationships/tags" Target="../tags/tag21.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0"/>
            <a:ext cx="8721725" cy="2657475"/>
          </a:xfrm>
        </p:spPr>
        <p:txBody>
          <a:bodyPr wrap="square">
            <a:normAutofit/>
          </a:bodyPr>
          <a:lstStyle/>
          <a:p>
            <a:r>
              <a:rPr lang="zh-CN" altLang="en-US" sz="5400" dirty="0"/>
              <a:t>第七章</a:t>
            </a:r>
            <a:br>
              <a:rPr lang="en-US" sz="7200" dirty="0"/>
            </a:br>
            <a:r>
              <a:rPr lang="zh-CN" altLang="en-US" sz="6000"/>
              <a:t>教师专业发展的制度保障</a:t>
            </a:r>
            <a:endParaRPr lang="zh-CN" altLang="en-US" sz="600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endParaRPr lang="zh-CN" altLang="en-US" dirty="0"/>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一、教师的法定含义与法律身份</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（一）教师的法定含义</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332740" y="1781810"/>
            <a:ext cx="10956290" cy="1476375"/>
          </a:xfrm>
          <a:prstGeom prst="rect">
            <a:avLst/>
          </a:prstGeom>
          <a:noFill/>
        </p:spPr>
        <p:txBody>
          <a:bodyPr wrap="square">
            <a:spAutoFit/>
          </a:bodyPr>
          <a:lstStyle/>
          <a:p>
            <a:pPr indent="457200">
              <a:lnSpc>
                <a:spcPct val="150000"/>
              </a:lnSpc>
            </a:pPr>
            <a:r>
              <a:rPr lang="zh-CN" altLang="en-US" sz="2000" b="1" dirty="0">
                <a:solidFill>
                  <a:schemeClr val="accent1"/>
                </a:solidFill>
              </a:rPr>
              <a:t>教师在教育教学工作中居于主导地位。</a:t>
            </a:r>
            <a:r>
              <a:rPr lang="zh-CN" altLang="en-US" sz="2000" b="1" dirty="0"/>
              <a:t>在《中华人民共和国教师法》未颁布以前，</a:t>
            </a:r>
            <a:r>
              <a:rPr lang="en-US" altLang="zh-CN" sz="2000" b="1" dirty="0"/>
              <a:t>“</a:t>
            </a:r>
            <a:r>
              <a:rPr lang="zh-CN" altLang="en-US" sz="2000" b="1" dirty="0"/>
              <a:t>教</a:t>
            </a:r>
            <a:r>
              <a:rPr lang="zh-CN" altLang="en-US" sz="2000" b="1" dirty="0"/>
              <a:t>师</a:t>
            </a:r>
            <a:r>
              <a:rPr lang="en-US" altLang="zh-CN" sz="2000" b="1" dirty="0"/>
              <a:t>”</a:t>
            </a:r>
            <a:r>
              <a:rPr lang="zh-CN" altLang="en-US" sz="2000" b="1" dirty="0"/>
              <a:t>通常是对在学校中工作的人员的总称。《中华人民共和国教师法》的实施，赋予了</a:t>
            </a:r>
            <a:r>
              <a:rPr lang="en-US" altLang="zh-CN" sz="2000" b="1" dirty="0"/>
              <a:t>“</a:t>
            </a:r>
            <a:r>
              <a:rPr lang="zh-CN" altLang="en-US" sz="2000" b="1" dirty="0"/>
              <a:t>教</a:t>
            </a:r>
            <a:r>
              <a:rPr lang="zh-CN" altLang="en-US" sz="2000" b="1" dirty="0"/>
              <a:t>师</a:t>
            </a:r>
            <a:r>
              <a:rPr lang="en-US" altLang="zh-CN" sz="2000" b="1" dirty="0"/>
              <a:t>”</a:t>
            </a:r>
            <a:r>
              <a:rPr lang="zh-CN" altLang="en-US" sz="2000" b="1" dirty="0"/>
              <a:t>特定的法律含义。《中华人民共和国教师法》第三条规定：</a:t>
            </a:r>
            <a:r>
              <a:rPr lang="en-US" altLang="zh-CN" sz="2000" b="1" dirty="0"/>
              <a:t>“</a:t>
            </a:r>
            <a:r>
              <a:rPr lang="zh-CN" altLang="en-US" sz="2000" b="1" dirty="0"/>
              <a:t>教师是履行教育教学职责的</a:t>
            </a:r>
            <a:r>
              <a:rPr lang="zh-CN" altLang="en-US" sz="2000" b="1" dirty="0"/>
              <a:t>专业人员。</a:t>
            </a:r>
            <a:r>
              <a:rPr lang="en-US" altLang="zh-CN" sz="2000" b="1" dirty="0"/>
              <a:t>”</a:t>
            </a:r>
            <a:endParaRPr lang="en-US" altLang="zh-CN" sz="2000" b="1" dirty="0"/>
          </a:p>
        </p:txBody>
      </p:sp>
      <p:sp>
        <p:nvSpPr>
          <p:cNvPr id="4" name="平行四边形 3"/>
          <p:cNvSpPr/>
          <p:nvPr>
            <p:custDataLst>
              <p:tags r:id="rId1"/>
            </p:custDataLst>
          </p:nvPr>
        </p:nvSpPr>
        <p:spPr>
          <a:xfrm>
            <a:off x="1181100" y="3536315"/>
            <a:ext cx="9260840" cy="100139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130000"/>
              </a:lnSpc>
              <a:spcBef>
                <a:spcPts val="0"/>
              </a:spcBef>
              <a:spcAft>
                <a:spcPts val="0"/>
              </a:spcAft>
            </a:pPr>
            <a:r>
              <a:rPr lang="zh-CN" altLang="en-US" sz="2000" kern="1200" dirty="0">
                <a:solidFill>
                  <a:schemeClr val="dk1">
                    <a:lumMod val="85000"/>
                    <a:lumOff val="15000"/>
                  </a:schemeClr>
                </a:solidFill>
                <a:effectLst/>
                <a:latin typeface="微软雅黑" charset="0"/>
                <a:ea typeface="微软雅黑" charset="0"/>
                <a:cs typeface="微软雅黑" charset="0"/>
              </a:rPr>
              <a:t>一方面，教师是一类</a:t>
            </a:r>
            <a:r>
              <a:rPr lang="en-US" altLang="zh-CN" sz="2000" kern="1200" dirty="0">
                <a:solidFill>
                  <a:schemeClr val="dk1">
                    <a:lumMod val="85000"/>
                    <a:lumOff val="15000"/>
                  </a:schemeClr>
                </a:solidFill>
                <a:effectLst/>
                <a:latin typeface="微软雅黑" charset="0"/>
                <a:ea typeface="微软雅黑" charset="0"/>
                <a:cs typeface="微软雅黑" charset="0"/>
              </a:rPr>
              <a:t>“</a:t>
            </a:r>
            <a:r>
              <a:rPr lang="zh-CN" altLang="en-US" sz="2000" kern="1200" dirty="0">
                <a:solidFill>
                  <a:schemeClr val="dk1">
                    <a:lumMod val="85000"/>
                    <a:lumOff val="15000"/>
                  </a:schemeClr>
                </a:solidFill>
                <a:effectLst/>
                <a:latin typeface="微软雅黑" charset="0"/>
                <a:ea typeface="微软雅黑" charset="0"/>
                <a:cs typeface="微软雅黑" charset="0"/>
              </a:rPr>
              <a:t>专业人员</a:t>
            </a:r>
            <a:r>
              <a:rPr lang="en-US" altLang="zh-CN" sz="2000" kern="1200" dirty="0">
                <a:solidFill>
                  <a:schemeClr val="dk1">
                    <a:lumMod val="85000"/>
                    <a:lumOff val="15000"/>
                  </a:schemeClr>
                </a:solidFill>
                <a:effectLst/>
                <a:latin typeface="微软雅黑" charset="0"/>
                <a:ea typeface="微软雅黑" charset="0"/>
                <a:cs typeface="微软雅黑" charset="0"/>
              </a:rPr>
              <a:t>”</a:t>
            </a:r>
            <a:r>
              <a:rPr lang="zh-CN" altLang="en-US" sz="2000" kern="1200" dirty="0">
                <a:solidFill>
                  <a:schemeClr val="dk1">
                    <a:lumMod val="85000"/>
                    <a:lumOff val="15000"/>
                  </a:schemeClr>
                </a:solidFill>
                <a:effectLst/>
                <a:latin typeface="微软雅黑" charset="0"/>
                <a:ea typeface="微软雅黑" charset="0"/>
                <a:cs typeface="微软雅黑" charset="0"/>
              </a:rPr>
              <a:t>。这是从教师的社会职业划分上来界定</a:t>
            </a:r>
            <a:r>
              <a:rPr lang="en-US" altLang="zh-CN" sz="2000" kern="1200" dirty="0">
                <a:solidFill>
                  <a:schemeClr val="dk1">
                    <a:lumMod val="85000"/>
                    <a:lumOff val="15000"/>
                  </a:schemeClr>
                </a:solidFill>
                <a:effectLst/>
                <a:latin typeface="微软雅黑" charset="0"/>
                <a:ea typeface="微软雅黑" charset="0"/>
                <a:cs typeface="微软雅黑" charset="0"/>
              </a:rPr>
              <a:t>“</a:t>
            </a:r>
            <a:r>
              <a:rPr lang="zh-CN" altLang="en-US" sz="2000" kern="1200" dirty="0">
                <a:solidFill>
                  <a:schemeClr val="dk1">
                    <a:lumMod val="85000"/>
                    <a:lumOff val="15000"/>
                  </a:schemeClr>
                </a:solidFill>
                <a:effectLst/>
                <a:latin typeface="微软雅黑" charset="0"/>
                <a:ea typeface="微软雅黑" charset="0"/>
                <a:cs typeface="微软雅黑" charset="0"/>
              </a:rPr>
              <a:t>教师</a:t>
            </a:r>
            <a:r>
              <a:rPr lang="en-US" altLang="zh-CN" sz="2000" kern="1200" dirty="0">
                <a:solidFill>
                  <a:schemeClr val="dk1">
                    <a:lumMod val="85000"/>
                    <a:lumOff val="15000"/>
                  </a:schemeClr>
                </a:solidFill>
                <a:effectLst/>
                <a:latin typeface="微软雅黑" charset="0"/>
                <a:ea typeface="微软雅黑" charset="0"/>
                <a:cs typeface="微软雅黑" charset="0"/>
              </a:rPr>
              <a:t>”</a:t>
            </a:r>
            <a:r>
              <a:rPr lang="zh-CN" altLang="en-US" sz="2000" kern="1200" dirty="0">
                <a:solidFill>
                  <a:schemeClr val="dk1">
                    <a:lumMod val="85000"/>
                    <a:lumOff val="15000"/>
                  </a:schemeClr>
                </a:solidFill>
                <a:effectLst/>
                <a:latin typeface="微软雅黑" charset="0"/>
                <a:ea typeface="微软雅黑" charset="0"/>
                <a:cs typeface="微软雅黑" charset="0"/>
              </a:rPr>
              <a:t>的。</a:t>
            </a:r>
            <a:endParaRPr lang="en-US" altLang="zh-CN" sz="2000" kern="1200" dirty="0">
              <a:solidFill>
                <a:schemeClr val="dk1">
                  <a:lumMod val="85000"/>
                  <a:lumOff val="15000"/>
                </a:schemeClr>
              </a:solidFill>
              <a:effectLst/>
              <a:latin typeface="微软雅黑" charset="0"/>
              <a:ea typeface="微软雅黑" charset="0"/>
              <a:cs typeface="微软雅黑" charset="0"/>
            </a:endParaRPr>
          </a:p>
        </p:txBody>
      </p:sp>
      <p:sp>
        <p:nvSpPr>
          <p:cNvPr id="64" name="平行四边形 63"/>
          <p:cNvSpPr/>
          <p:nvPr>
            <p:custDataLst>
              <p:tags r:id="rId2"/>
            </p:custDataLst>
          </p:nvPr>
        </p:nvSpPr>
        <p:spPr>
          <a:xfrm>
            <a:off x="1182370" y="4823460"/>
            <a:ext cx="9261475" cy="1001395"/>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0" tIns="0" rIns="0" bIns="71755" numCol="1" spcCol="0" rtlCol="0" fromWordArt="0" anchor="ctr" anchorCtr="0" forceAA="0" compatLnSpc="1">
            <a:noAutofit/>
          </a:bodyPr>
          <a:p>
            <a:pPr lvl="0" indent="0" algn="just" fontAlgn="auto">
              <a:lnSpc>
                <a:spcPct val="130000"/>
              </a:lnSpc>
              <a:spcBef>
                <a:spcPts val="0"/>
              </a:spcBef>
              <a:spcAft>
                <a:spcPts val="0"/>
              </a:spcAft>
              <a:buClrTx/>
              <a:buSzTx/>
              <a:buFontTx/>
            </a:pPr>
            <a:r>
              <a:rPr lang="zh-CN" altLang="en-US" sz="2000" dirty="0">
                <a:solidFill>
                  <a:srgbClr val="FFFFFF"/>
                </a:solidFill>
                <a:effectLst/>
                <a:latin typeface="+mn-ea"/>
                <a:cs typeface="微软雅黑" charset="-122"/>
                <a:sym typeface="+mn-ea"/>
              </a:rPr>
              <a:t>另一方面，教师是</a:t>
            </a:r>
            <a:r>
              <a:rPr lang="en-US" altLang="zh-CN" sz="2000" dirty="0">
                <a:solidFill>
                  <a:srgbClr val="FFFFFF"/>
                </a:solidFill>
                <a:effectLst/>
                <a:latin typeface="+mn-ea"/>
                <a:cs typeface="微软雅黑" charset="-122"/>
                <a:sym typeface="+mn-ea"/>
              </a:rPr>
              <a:t>“</a:t>
            </a:r>
            <a:r>
              <a:rPr lang="zh-CN" altLang="en-US" sz="2000" dirty="0">
                <a:solidFill>
                  <a:srgbClr val="FFFFFF"/>
                </a:solidFill>
                <a:effectLst/>
                <a:latin typeface="+mn-ea"/>
                <a:cs typeface="微软雅黑" charset="-122"/>
                <a:sym typeface="+mn-ea"/>
              </a:rPr>
              <a:t>履行教育教学职责</a:t>
            </a:r>
            <a:r>
              <a:rPr lang="en-US" altLang="zh-CN" sz="2000" dirty="0">
                <a:solidFill>
                  <a:srgbClr val="FFFFFF"/>
                </a:solidFill>
                <a:effectLst/>
                <a:latin typeface="+mn-ea"/>
                <a:cs typeface="微软雅黑" charset="-122"/>
                <a:sym typeface="+mn-ea"/>
              </a:rPr>
              <a:t>”</a:t>
            </a:r>
            <a:r>
              <a:rPr lang="zh-CN" altLang="en-US" sz="2000" dirty="0">
                <a:solidFill>
                  <a:srgbClr val="FFFFFF"/>
                </a:solidFill>
                <a:effectLst/>
                <a:latin typeface="+mn-ea"/>
                <a:cs typeface="微软雅黑" charset="-122"/>
                <a:sym typeface="+mn-ea"/>
              </a:rPr>
              <a:t>的专业人员。这是教师与其他专业人员的根本</a:t>
            </a:r>
            <a:r>
              <a:rPr lang="zh-CN" altLang="en-US" sz="2000" dirty="0">
                <a:solidFill>
                  <a:srgbClr val="FFFFFF"/>
                </a:solidFill>
                <a:effectLst/>
                <a:latin typeface="+mn-ea"/>
                <a:cs typeface="微软雅黑" charset="-122"/>
                <a:sym typeface="+mn-ea"/>
              </a:rPr>
              <a:t>区别所在。</a:t>
            </a:r>
            <a:endParaRPr lang="zh-CN" altLang="en-US" sz="2000" dirty="0">
              <a:solidFill>
                <a:srgbClr val="FFFFFF"/>
              </a:solidFill>
              <a:effectLst/>
              <a:latin typeface="+mn-ea"/>
              <a:cs typeface="微软雅黑" charset="-122"/>
              <a:sym typeface="+mn-ea"/>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二、制度保障在教师专业发展中的作用</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（二）教师的法律身份</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11337925" cy="3786505"/>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对于教师的身份定位，不同的国家有不同的规定。</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英国、法国、日本等国把教师，尤其</a:t>
            </a:r>
            <a:r>
              <a:rPr lang="en-US" altLang="zh-CN" sz="2000">
                <a:solidFill>
                  <a:srgbClr val="231F20"/>
                </a:solidFill>
                <a:latin typeface="微软雅黑" charset="0"/>
                <a:ea typeface="微软雅黑" charset="0"/>
                <a:cs typeface="微软雅黑" charset="0"/>
              </a:rPr>
              <a:t> </a:t>
            </a:r>
            <a:r>
              <a:rPr lang="zh-CN" altLang="en-US" sz="2000">
                <a:solidFill>
                  <a:srgbClr val="231F20"/>
                </a:solidFill>
                <a:latin typeface="微软雅黑" charset="0"/>
                <a:ea typeface="微软雅黑" charset="0"/>
                <a:cs typeface="微软雅黑" charset="0"/>
              </a:rPr>
              <a:t>是中小学教师规定为国家公务员。</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Arial" panose="020B0604020202090204" pitchFamily="34" charset="0"/>
              <a:buChar char="•"/>
            </a:pPr>
            <a:r>
              <a:rPr lang="zh-CN" altLang="en-US" sz="2000">
                <a:solidFill>
                  <a:srgbClr val="231F20"/>
                </a:solidFill>
                <a:latin typeface="微软雅黑" charset="0"/>
                <a:ea typeface="微软雅黑" charset="0"/>
                <a:cs typeface="微软雅黑" charset="0"/>
              </a:rPr>
              <a:t>其主要依据是把教育看作国家兴办的公共事业，教师受国</a:t>
            </a:r>
            <a:r>
              <a:rPr lang="en-US" altLang="zh-CN" sz="2000">
                <a:solidFill>
                  <a:srgbClr val="231F20"/>
                </a:solidFill>
                <a:latin typeface="微软雅黑" charset="0"/>
                <a:ea typeface="微软雅黑" charset="0"/>
                <a:cs typeface="微软雅黑" charset="0"/>
              </a:rPr>
              <a:t> </a:t>
            </a:r>
            <a:r>
              <a:rPr lang="zh-CN" altLang="en-US" sz="2000">
                <a:solidFill>
                  <a:srgbClr val="231F20"/>
                </a:solidFill>
                <a:latin typeface="微软雅黑" charset="0"/>
                <a:ea typeface="微软雅黑" charset="0"/>
                <a:cs typeface="微软雅黑" charset="0"/>
              </a:rPr>
              <a:t>家委托执行国家意志，按国家的教育计划和培养目标教育下一代，执行的是国家公务。</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也有一些国家或地区把教师看作一个普通的劳动者或自由职业者。</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Wingdings" panose="05000000000000000000" charset="0"/>
              <a:buChar char=""/>
            </a:pPr>
            <a:r>
              <a:rPr lang="zh-CN" altLang="en-US" sz="2000">
                <a:solidFill>
                  <a:srgbClr val="231F20"/>
                </a:solidFill>
                <a:latin typeface="微软雅黑" charset="0"/>
                <a:ea typeface="微软雅黑" charset="0"/>
                <a:cs typeface="微软雅黑" charset="0"/>
              </a:rPr>
              <a:t>我国长期以来把教师作为干部</a:t>
            </a:r>
            <a:r>
              <a:rPr lang="zh-CN" altLang="en-US" sz="2000">
                <a:solidFill>
                  <a:srgbClr val="231F20"/>
                </a:solidFill>
                <a:latin typeface="微软雅黑" charset="0"/>
                <a:ea typeface="微软雅黑" charset="0"/>
                <a:cs typeface="微软雅黑" charset="0"/>
              </a:rPr>
              <a:t>编制序列来定位，也含有</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准公务员</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性质。</a:t>
            </a:r>
            <a:endParaRPr lang="zh-CN" altLang="en-US" sz="2000">
              <a:solidFill>
                <a:srgbClr val="231F20"/>
              </a:solidFill>
              <a:latin typeface="微软雅黑" charset="0"/>
              <a:ea typeface="微软雅黑" charset="0"/>
              <a:cs typeface="微软雅黑" charset="0"/>
            </a:endParaRPr>
          </a:p>
          <a:p>
            <a:pPr marL="342900" indent="-342900" algn="l" defTabSz="266700" eaLnBrk="0" fontAlgn="base">
              <a:lnSpc>
                <a:spcPct val="150000"/>
              </a:lnSpc>
              <a:spcBef>
                <a:spcPct val="0"/>
              </a:spcBef>
              <a:spcAft>
                <a:spcPct val="0"/>
              </a:spcAft>
              <a:buFont typeface="Arial" panose="020B0604020202090204" pitchFamily="34" charset="0"/>
              <a:buChar char="•"/>
            </a:pPr>
            <a:r>
              <a:rPr lang="zh-CN" altLang="en-US" sz="2000" b="1">
                <a:solidFill>
                  <a:srgbClr val="231F20"/>
                </a:solidFill>
                <a:latin typeface="微软雅黑" charset="0"/>
                <a:ea typeface="微软雅黑" charset="0"/>
                <a:cs typeface="微软雅黑" charset="0"/>
              </a:rPr>
              <a:t>《中华人民共和国教师法》从法律上明确界定</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教师是履行教育教学职责的专业人员</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，这说明教师的法律身份既不同于传统的自由职业者，</a:t>
            </a:r>
            <a:r>
              <a:rPr lang="zh-CN" altLang="en-US" sz="2000" b="1">
                <a:solidFill>
                  <a:srgbClr val="231F20"/>
                </a:solidFill>
                <a:latin typeface="微软雅黑" charset="0"/>
                <a:ea typeface="微软雅黑" charset="0"/>
                <a:cs typeface="微软雅黑" charset="0"/>
              </a:rPr>
              <a:t>也有别于国家公务员，是一种专业人员。</a:t>
            </a:r>
            <a:endParaRPr lang="zh-CN" altLang="en-US" sz="2000" b="1">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二、制度保障在教师专业发展中的作用</a:t>
            </a:r>
            <a:endParaRPr lang="zh-CN" altLang="en-US" sz="3200"/>
          </a:p>
        </p:txBody>
      </p:sp>
      <p:sp>
        <p:nvSpPr>
          <p:cNvPr id="10" name="文本框 9"/>
          <p:cNvSpPr txBox="1"/>
          <p:nvPr/>
        </p:nvSpPr>
        <p:spPr>
          <a:xfrm>
            <a:off x="332740" y="1140460"/>
            <a:ext cx="10956290" cy="1998345"/>
          </a:xfrm>
          <a:prstGeom prst="rect">
            <a:avLst/>
          </a:prstGeom>
          <a:noFill/>
        </p:spPr>
        <p:txBody>
          <a:bodyPr wrap="square">
            <a:noAutofit/>
          </a:bodyPr>
          <a:lstStyle/>
          <a:p>
            <a:pPr indent="457200">
              <a:lnSpc>
                <a:spcPct val="150000"/>
              </a:lnSpc>
            </a:pPr>
            <a:r>
              <a:rPr lang="zh-CN" altLang="en-US" sz="2000" b="1" dirty="0"/>
              <a:t>《中华人民共和国教师法》以教师为立法对象，把国家尊师重教的方针上升为法律，体</a:t>
            </a:r>
            <a:r>
              <a:rPr lang="zh-CN" altLang="en-US" sz="2000" b="1" dirty="0"/>
              <a:t>现了全国人民的共同愿望和意志。</a:t>
            </a:r>
            <a:endParaRPr lang="zh-CN" altLang="en-US" sz="2000" b="1" dirty="0"/>
          </a:p>
          <a:p>
            <a:pPr indent="457200">
              <a:lnSpc>
                <a:spcPct val="150000"/>
              </a:lnSpc>
            </a:pPr>
            <a:r>
              <a:rPr lang="zh-CN" altLang="en-US" sz="2000" b="1" dirty="0"/>
              <a:t>《中华人民共和国教师法》第一条规定：</a:t>
            </a:r>
            <a:r>
              <a:rPr lang="en-US" altLang="zh-CN" sz="2000" b="1" dirty="0"/>
              <a:t>“</a:t>
            </a:r>
            <a:r>
              <a:rPr lang="zh-CN" altLang="en-US" sz="2000" b="1" dirty="0"/>
              <a:t>为了保障教师的</a:t>
            </a:r>
            <a:r>
              <a:rPr lang="zh-CN" altLang="en-US" sz="2000" b="1" dirty="0"/>
              <a:t>合法权益，建设具有良好思想品德修养和业务素质的教师队伍，促进社会主义教育事业的发</a:t>
            </a:r>
            <a:r>
              <a:rPr lang="zh-CN" altLang="en-US" sz="2000" b="1" dirty="0"/>
              <a:t>展，制定本法。</a:t>
            </a:r>
            <a:r>
              <a:rPr lang="en-US" altLang="zh-CN" sz="2000" b="1" dirty="0"/>
              <a:t>”</a:t>
            </a:r>
            <a:endParaRPr lang="zh-CN" altLang="en-US" sz="2000" b="1" dirty="0"/>
          </a:p>
        </p:txBody>
      </p:sp>
      <p:graphicFrame>
        <p:nvGraphicFramePr>
          <p:cNvPr id="9" name="图示 8"/>
          <p:cNvGraphicFramePr/>
          <p:nvPr/>
        </p:nvGraphicFramePr>
        <p:xfrm>
          <a:off x="1375410" y="3335655"/>
          <a:ext cx="8460740" cy="26987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0" y="1089025"/>
            <a:ext cx="10439400" cy="2657475"/>
          </a:xfrm>
        </p:spPr>
        <p:txBody>
          <a:bodyPr wrap="square">
            <a:normAutofit fontScale="90000"/>
          </a:bodyPr>
          <a:lstStyle/>
          <a:p>
            <a:pPr lvl="0"/>
            <a:r>
              <a:rPr lang="zh-CN" altLang="en-US" sz="5300" dirty="0"/>
              <a:t>第二节 </a:t>
            </a:r>
            <a:r>
              <a:rPr lang="zh-CN" altLang="en-US" dirty="0"/>
              <a:t> </a:t>
            </a:r>
            <a:br>
              <a:rPr lang="en-US" altLang="zh-CN" dirty="0"/>
            </a:br>
            <a:r>
              <a:rPr lang="zh-CN" altLang="en-US" sz="6700"/>
              <a:t>教师专业发展制度的主要内容</a:t>
            </a:r>
            <a:endParaRPr lang="zh-CN" altLang="en-US" sz="6700"/>
          </a:p>
        </p:txBody>
      </p:sp>
    </p:spTree>
    <p:custDataLst>
      <p:tags r:id="rId1"/>
    </p:custData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（一）教师的主要法律权利和义务</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795655" y="2959100"/>
            <a:ext cx="4823460" cy="1994535"/>
          </a:xfrm>
          <a:prstGeom prst="rect">
            <a:avLst/>
          </a:prstGeom>
          <a:noFill/>
        </p:spPr>
        <p:txBody>
          <a:bodyPr wrap="square">
            <a:noAutofit/>
          </a:bodyPr>
          <a:lstStyle/>
          <a:p>
            <a:pPr indent="457200">
              <a:lnSpc>
                <a:spcPct val="150000"/>
              </a:lnSpc>
            </a:pPr>
            <a:r>
              <a:rPr lang="zh-CN" altLang="en-US" sz="2000" dirty="0">
                <a:latin typeface="微软雅黑" charset="0"/>
                <a:ea typeface="微软雅黑" charset="0"/>
                <a:cs typeface="微软雅黑" charset="0"/>
              </a:rPr>
              <a:t>教师的权利，是指教师在教育教学活动中依法享有的权益，是国家对教师能够做出或不</a:t>
            </a:r>
            <a:r>
              <a:rPr lang="zh-CN" altLang="en-US" sz="2000" dirty="0">
                <a:latin typeface="微软雅黑" charset="0"/>
                <a:ea typeface="微软雅黑" charset="0"/>
                <a:cs typeface="微软雅黑" charset="0"/>
              </a:rPr>
              <a:t>做出一定行为，以及要求他人相应做出或不做出一定行为的许可与保障。</a:t>
            </a:r>
            <a:endParaRPr lang="zh-CN" altLang="en-US" sz="2000" dirty="0">
              <a:latin typeface="微软雅黑" charset="0"/>
              <a:ea typeface="微软雅黑" charset="0"/>
              <a:cs typeface="微软雅黑" charset="0"/>
            </a:endParaRPr>
          </a:p>
        </p:txBody>
      </p:sp>
      <p:sp>
        <p:nvSpPr>
          <p:cNvPr id="3" name="矩形: 圆角 2"/>
          <p:cNvSpPr/>
          <p:nvPr/>
        </p:nvSpPr>
        <p:spPr>
          <a:xfrm>
            <a:off x="660400" y="2858135"/>
            <a:ext cx="5075555" cy="2333625"/>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教师的权利</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graphicFrame>
        <p:nvGraphicFramePr>
          <p:cNvPr id="64" name="图示 63"/>
          <p:cNvGraphicFramePr/>
          <p:nvPr/>
        </p:nvGraphicFramePr>
        <p:xfrm>
          <a:off x="6673215" y="2310765"/>
          <a:ext cx="4650740" cy="36258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7" name="文本框 6"/>
          <p:cNvSpPr txBox="1"/>
          <p:nvPr/>
        </p:nvSpPr>
        <p:spPr>
          <a:xfrm>
            <a:off x="332740" y="1228725"/>
            <a:ext cx="10956290" cy="553085"/>
          </a:xfrm>
          <a:prstGeom prst="rect">
            <a:avLst/>
          </a:prstGeom>
          <a:noFill/>
        </p:spPr>
        <p:txBody>
          <a:bodyPr wrap="square">
            <a:spAutoFit/>
          </a:bodyPr>
          <a:lstStyle/>
          <a:p>
            <a:pPr indent="457200">
              <a:lnSpc>
                <a:spcPct val="150000"/>
              </a:lnSpc>
            </a:pPr>
            <a:r>
              <a:rPr lang="zh-CN" altLang="en-US" sz="2000" b="1" dirty="0"/>
              <a:t>《中华人民共和国教师法》第七条中明确规定了教师享有以下六种权利。</a:t>
            </a:r>
            <a:endParaRPr lang="zh-CN" altLang="en-US" sz="2000" b="1" dirty="0"/>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（1）</a:t>
            </a:r>
            <a:r>
              <a:rPr lang="zh-CN" altLang="en-US" sz="2000" b="1">
                <a:solidFill>
                  <a:schemeClr val="accent2"/>
                </a:solidFill>
                <a:latin typeface="微软雅黑" charset="0"/>
                <a:ea typeface="微软雅黑" charset="0"/>
                <a:cs typeface="微软雅黑" charset="0"/>
                <a:sym typeface="+mn-ea"/>
              </a:rPr>
              <a:t>进行教育教学活动，开展教育教学改革和实验</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这项权利可以简称教育教学权。这是教师为履行教育教学职责而必须具备的基本权利。</a:t>
            </a:r>
            <a:endParaRPr lang="zh-CN" altLang="en-US" b="1"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dirty="0">
                <a:solidFill>
                  <a:schemeClr val="accent2"/>
                </a:solidFill>
                <a:latin typeface="微软雅黑" charset="0"/>
                <a:ea typeface="微软雅黑" charset="0"/>
                <a:cs typeface="微软雅黑" charset="0"/>
                <a:sym typeface="+mn-ea"/>
              </a:rPr>
              <a:t>（2）</a:t>
            </a:r>
            <a:r>
              <a:rPr lang="zh-CN" altLang="en-US" sz="2000" b="1" dirty="0">
                <a:solidFill>
                  <a:schemeClr val="accent2"/>
                </a:solidFill>
                <a:latin typeface="微软雅黑" charset="0"/>
                <a:ea typeface="微软雅黑" charset="0"/>
                <a:cs typeface="微软雅黑" charset="0"/>
                <a:sym typeface="+mn-ea"/>
              </a:rPr>
              <a:t>从事科学研究、学术交流，参加专业的学术团体，在学术活动中充分发表意见</a:t>
            </a:r>
            <a:endParaRPr lang="zh-CN" altLang="en-US" sz="2000" b="1" dirty="0">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教师从事学术活动对于提高教师专业水平有极大的促进作用。教师的学术活动应与教育教学活动相区分。</a:t>
            </a:r>
            <a:endParaRPr lang="zh-CN" altLang="en-US" b="1"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（3）</a:t>
            </a:r>
            <a:r>
              <a:rPr lang="zh-CN" altLang="en-US" sz="2000" b="1">
                <a:solidFill>
                  <a:schemeClr val="accent2"/>
                </a:solidFill>
                <a:latin typeface="微软雅黑" charset="0"/>
                <a:ea typeface="微软雅黑" charset="0"/>
                <a:cs typeface="微软雅黑" charset="0"/>
                <a:sym typeface="+mn-ea"/>
              </a:rPr>
              <a:t>指导学生的学习和发展，评定学生的品行和学业成绩</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这项权利可称为管理学生权，这是与教师在教育教学过程中所居的主导地位相适应的一项基本权利。</a:t>
            </a:r>
            <a:endParaRPr lang="zh-CN" altLang="en-US" b="1" kern="0" dirty="0">
              <a:ln>
                <a:noFill/>
                <a:prstDash val="sysDot"/>
              </a:ln>
              <a:solidFill>
                <a:schemeClr val="tx1">
                  <a:lumMod val="85000"/>
                  <a:lumOff val="15000"/>
                </a:schemeClr>
              </a:solidFill>
              <a:uFillTx/>
              <a:latin typeface="+mn-ea"/>
              <a:sym typeface="+mn-ea"/>
            </a:endParaRPr>
          </a:p>
        </p:txBody>
      </p:sp>
      <p:sp>
        <p:nvSpPr>
          <p:cNvPr id="6"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落实课后服务补贴政策</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168525"/>
          </a:xfrm>
          <a:prstGeom prst="rect">
            <a:avLst/>
          </a:prstGeom>
          <a:noFill/>
        </p:spPr>
        <p:txBody>
          <a:bodyPr wrap="square">
            <a:spAutoFit/>
          </a:bodyPr>
          <a:lstStyle/>
          <a:p>
            <a:pPr indent="457200" algn="just" fontAlgn="auto">
              <a:lnSpc>
                <a:spcPct val="150000"/>
              </a:lnSpc>
            </a:pPr>
            <a:r>
              <a:rPr lang="zh-CN" altLang="en-US" dirty="0"/>
              <a:t>课后服务如何补贴、补贴多少，</a:t>
            </a:r>
            <a:r>
              <a:rPr lang="zh-CN" altLang="en-US" dirty="0"/>
              <a:t>涉及教师切身利益。然而，</a:t>
            </a:r>
            <a:r>
              <a:rPr lang="zh-CN" altLang="en-US" dirty="0"/>
              <a:t>由于一些地方财政</a:t>
            </a:r>
            <a:r>
              <a:rPr lang="zh-CN" altLang="en-US" dirty="0"/>
              <a:t>紧张、配套政策还未落实等，部分参与课后服务的教师报酬偏少甚至是无偿劳动。</a:t>
            </a:r>
            <a:endParaRPr lang="zh-CN" altLang="en-US" dirty="0"/>
          </a:p>
          <a:p>
            <a:pPr indent="457200" algn="just" fontAlgn="auto">
              <a:lnSpc>
                <a:spcPct val="150000"/>
              </a:lnSpc>
            </a:pPr>
            <a:r>
              <a:rPr lang="zh-CN" altLang="en-US" dirty="0"/>
              <a:t>北京教育科学研究院副研究员邹敏认为，要保障教师享有休息权、获取相应的</a:t>
            </a:r>
            <a:r>
              <a:rPr lang="zh-CN" altLang="en-US" dirty="0"/>
              <a:t>工资报酬等方面的合法权益，避免教师难以获得合法额外劳动的报酬补偿，不应让</a:t>
            </a:r>
            <a:r>
              <a:rPr lang="zh-CN" altLang="en-US" dirty="0"/>
              <a:t>为家长分忧的</a:t>
            </a:r>
            <a:r>
              <a:rPr lang="en-US" altLang="zh-CN" dirty="0"/>
              <a:t>“</a:t>
            </a:r>
            <a:r>
              <a:rPr lang="zh-CN" altLang="en-US" dirty="0"/>
              <a:t>惠民工程</a:t>
            </a:r>
            <a:r>
              <a:rPr lang="en-US" altLang="zh-CN" dirty="0"/>
              <a:t>”</a:t>
            </a:r>
            <a:r>
              <a:rPr lang="zh-CN" altLang="en-US" dirty="0"/>
              <a:t>建立在教师的无偿劳动之上，确保专项经费得到落实。</a:t>
            </a:r>
            <a:endParaRPr lang="zh-CN" altLang="en-US" dirty="0"/>
          </a:p>
        </p:txBody>
      </p:sp>
      <p:sp>
        <p:nvSpPr>
          <p:cNvPr id="5" name="文本框 4"/>
          <p:cNvSpPr txBox="1"/>
          <p:nvPr/>
        </p:nvSpPr>
        <p:spPr>
          <a:xfrm>
            <a:off x="590550" y="3747135"/>
            <a:ext cx="7646670" cy="2584450"/>
          </a:xfrm>
          <a:prstGeom prst="rect">
            <a:avLst/>
          </a:prstGeom>
          <a:noFill/>
        </p:spPr>
        <p:txBody>
          <a:bodyPr wrap="square">
            <a:spAutoFit/>
          </a:bodyPr>
          <a:lstStyle/>
          <a:p>
            <a:pPr indent="457200" algn="just" fontAlgn="auto">
              <a:lnSpc>
                <a:spcPct val="150000"/>
              </a:lnSpc>
            </a:pPr>
            <a:r>
              <a:rPr lang="en-US" altLang="zh-CN" dirty="0">
                <a:solidFill>
                  <a:schemeClr val="tx1"/>
                </a:solidFill>
                <a:latin typeface="微软雅黑" charset="0"/>
                <a:ea typeface="微软雅黑" charset="0"/>
                <a:cs typeface="微软雅黑" charset="0"/>
              </a:rPr>
              <a:t>2021</a:t>
            </a:r>
            <a:r>
              <a:rPr lang="zh-CN" altLang="en-US" dirty="0">
                <a:solidFill>
                  <a:schemeClr val="tx1"/>
                </a:solidFill>
                <a:latin typeface="微软雅黑" charset="0"/>
                <a:ea typeface="微软雅黑" charset="0"/>
                <a:cs typeface="微软雅黑" charset="0"/>
              </a:rPr>
              <a:t>年，江苏、广东深圳、甘肃兰州等地陆续出台相关文件，确定了对参加课</a:t>
            </a:r>
            <a:r>
              <a:rPr lang="zh-CN" altLang="en-US" dirty="0">
                <a:solidFill>
                  <a:schemeClr val="tx1"/>
                </a:solidFill>
                <a:latin typeface="微软雅黑" charset="0"/>
                <a:ea typeface="微软雅黑" charset="0"/>
                <a:cs typeface="微软雅黑" charset="0"/>
              </a:rPr>
              <a:t>后延时服务的教师的补贴标准。深圳市明确提出各学校课后服务专项经费预算按每</a:t>
            </a:r>
            <a:r>
              <a:rPr lang="zh-CN" altLang="en-US" dirty="0">
                <a:solidFill>
                  <a:schemeClr val="tx1"/>
                </a:solidFill>
                <a:latin typeface="微软雅黑" charset="0"/>
                <a:ea typeface="微软雅黑" charset="0"/>
                <a:cs typeface="微软雅黑" charset="0"/>
              </a:rPr>
              <a:t>生每年</a:t>
            </a:r>
            <a:r>
              <a:rPr lang="en-US" altLang="zh-CN" dirty="0">
                <a:solidFill>
                  <a:schemeClr val="tx1"/>
                </a:solidFill>
                <a:latin typeface="微软雅黑" charset="0"/>
                <a:ea typeface="微软雅黑" charset="0"/>
                <a:cs typeface="微软雅黑" charset="0"/>
              </a:rPr>
              <a:t>1000</a:t>
            </a:r>
            <a:r>
              <a:rPr lang="zh-CN" altLang="en-US" dirty="0">
                <a:solidFill>
                  <a:schemeClr val="tx1"/>
                </a:solidFill>
                <a:latin typeface="微软雅黑" charset="0"/>
                <a:ea typeface="微软雅黑" charset="0"/>
                <a:cs typeface="微软雅黑" charset="0"/>
              </a:rPr>
              <a:t>元标准作为控制数，对参与课后延时服务的教师按照每人每次不低于</a:t>
            </a:r>
            <a:r>
              <a:rPr lang="en-US" altLang="zh-CN" dirty="0">
                <a:solidFill>
                  <a:schemeClr val="tx1"/>
                </a:solidFill>
                <a:latin typeface="微软雅黑" charset="0"/>
                <a:ea typeface="微软雅黑" charset="0"/>
                <a:cs typeface="微软雅黑" charset="0"/>
              </a:rPr>
              <a:t>150</a:t>
            </a:r>
            <a:r>
              <a:rPr lang="zh-CN" altLang="en-US" dirty="0">
                <a:solidFill>
                  <a:schemeClr val="tx1"/>
                </a:solidFill>
                <a:latin typeface="微软雅黑" charset="0"/>
                <a:ea typeface="微软雅黑" charset="0"/>
                <a:cs typeface="微软雅黑" charset="0"/>
              </a:rPr>
              <a:t>元、不高于</a:t>
            </a:r>
            <a:r>
              <a:rPr lang="en-US" altLang="zh-CN" dirty="0">
                <a:solidFill>
                  <a:schemeClr val="tx1"/>
                </a:solidFill>
                <a:latin typeface="微软雅黑" charset="0"/>
                <a:ea typeface="微软雅黑" charset="0"/>
                <a:cs typeface="微软雅黑" charset="0"/>
              </a:rPr>
              <a:t>300</a:t>
            </a:r>
            <a:r>
              <a:rPr lang="zh-CN" altLang="en-US" dirty="0">
                <a:solidFill>
                  <a:schemeClr val="tx1"/>
                </a:solidFill>
                <a:latin typeface="微软雅黑" charset="0"/>
                <a:ea typeface="微软雅黑" charset="0"/>
                <a:cs typeface="微软雅黑" charset="0"/>
              </a:rPr>
              <a:t>元的标准进行补贴。江苏省则明确提出义务教育学校教师在法定</a:t>
            </a:r>
            <a:r>
              <a:rPr lang="zh-CN" altLang="en-US" dirty="0">
                <a:solidFill>
                  <a:schemeClr val="tx1"/>
                </a:solidFill>
                <a:latin typeface="微软雅黑" charset="0"/>
                <a:ea typeface="微软雅黑" charset="0"/>
                <a:cs typeface="微软雅黑" charset="0"/>
              </a:rPr>
              <a:t>工作日课后服务报酬按照每课时不低于</a:t>
            </a:r>
            <a:r>
              <a:rPr lang="en-US" altLang="zh-CN" dirty="0">
                <a:solidFill>
                  <a:schemeClr val="tx1"/>
                </a:solidFill>
                <a:latin typeface="微软雅黑" charset="0"/>
                <a:ea typeface="微软雅黑" charset="0"/>
                <a:cs typeface="微软雅黑" charset="0"/>
              </a:rPr>
              <a:t>60</a:t>
            </a:r>
            <a:r>
              <a:rPr lang="zh-CN" altLang="en-US" dirty="0">
                <a:solidFill>
                  <a:schemeClr val="tx1"/>
                </a:solidFill>
                <a:latin typeface="微软雅黑" charset="0"/>
                <a:ea typeface="微软雅黑" charset="0"/>
                <a:cs typeface="微软雅黑" charset="0"/>
              </a:rPr>
              <a:t>元的标准核定发放。</a:t>
            </a:r>
            <a:endParaRPr lang="zh-CN" altLang="en-US" dirty="0">
              <a:solidFill>
                <a:schemeClr val="tx1"/>
              </a:solidFill>
              <a:latin typeface="微软雅黑" charset="0"/>
              <a:ea typeface="微软雅黑" charset="0"/>
              <a:cs typeface="微软雅黑" charset="0"/>
            </a:endParaRPr>
          </a:p>
        </p:txBody>
      </p:sp>
      <p:pic>
        <p:nvPicPr>
          <p:cNvPr id="3" name="https://photo-static-api.fotomore.com/creative/vcg/400/new/VCG41N1195439449.jpg?uid=386&amp;timestamp=1742290813&amp;sign=8c30c3dedeb233f79d14b1627acb7522" descr="钱袋上印有“元”的木块和向上的箭头。成功企业的概念。增加利润和资本。预算和收入增长。"/>
          <p:cNvPicPr>
            <a:picLocks noChangeAspect="1"/>
          </p:cNvPicPr>
          <p:nvPr/>
        </p:nvPicPr>
        <p:blipFill>
          <a:blip r:embed="rId1"/>
          <a:srcRect l="12926" r="9238"/>
          <a:stretch>
            <a:fillRect/>
          </a:stretch>
        </p:blipFill>
        <p:spPr>
          <a:xfrm>
            <a:off x="8465185" y="3736975"/>
            <a:ext cx="2910205" cy="2597785"/>
          </a:xfrm>
          <a:prstGeom prst="rect">
            <a:avLst/>
          </a:prstGeom>
        </p:spPr>
      </p:pic>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教育视窗：</a:t>
            </a:r>
            <a:r>
              <a:rPr lang="zh-CN" altLang="en-US" sz="3200">
                <a:sym typeface="+mn-ea"/>
              </a:rPr>
              <a:t>落实课后服务补贴政策</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en-US" altLang="zh-CN" dirty="0">
                <a:solidFill>
                  <a:schemeClr val="tx1"/>
                </a:solidFill>
              </a:rPr>
              <a:t>“</a:t>
            </a:r>
            <a:r>
              <a:rPr lang="zh-CN" altLang="en-US" dirty="0">
                <a:solidFill>
                  <a:schemeClr val="tx1"/>
                </a:solidFill>
              </a:rPr>
              <a:t>目前学校教师课后延时服务的补贴为每课时</a:t>
            </a:r>
            <a:r>
              <a:rPr lang="en-US" altLang="zh-CN" dirty="0">
                <a:solidFill>
                  <a:schemeClr val="tx1"/>
                </a:solidFill>
              </a:rPr>
              <a:t>75</a:t>
            </a:r>
            <a:r>
              <a:rPr lang="zh-CN" altLang="en-US" dirty="0">
                <a:solidFill>
                  <a:schemeClr val="tx1"/>
                </a:solidFill>
              </a:rPr>
              <a:t>元，购买服务的指导价格是每</a:t>
            </a:r>
            <a:r>
              <a:rPr lang="zh-CN" altLang="en-US" dirty="0">
                <a:solidFill>
                  <a:schemeClr val="tx1"/>
                </a:solidFill>
              </a:rPr>
              <a:t>课时</a:t>
            </a:r>
            <a:r>
              <a:rPr lang="en-US" altLang="zh-CN" dirty="0">
                <a:solidFill>
                  <a:schemeClr val="tx1"/>
                </a:solidFill>
              </a:rPr>
              <a:t>300</a:t>
            </a:r>
            <a:r>
              <a:rPr lang="zh-CN" altLang="en-US" dirty="0">
                <a:solidFill>
                  <a:schemeClr val="tx1"/>
                </a:solidFill>
              </a:rPr>
              <a:t>元，每名教师平均一周有</a:t>
            </a:r>
            <a:r>
              <a:rPr lang="en-US" altLang="zh-CN" dirty="0">
                <a:solidFill>
                  <a:schemeClr val="tx1"/>
                </a:solidFill>
              </a:rPr>
              <a:t>4</a:t>
            </a:r>
            <a:r>
              <a:rPr lang="zh-CN" altLang="en-US" dirty="0">
                <a:solidFill>
                  <a:schemeClr val="tx1"/>
                </a:solidFill>
              </a:rPr>
              <a:t>个课时，大家的工作积极性较高。</a:t>
            </a:r>
            <a:r>
              <a:rPr lang="en-US" altLang="zh-CN" dirty="0">
                <a:solidFill>
                  <a:schemeClr val="tx1"/>
                </a:solidFill>
              </a:rPr>
              <a:t>”</a:t>
            </a:r>
            <a:r>
              <a:rPr lang="zh-CN" altLang="en-US" dirty="0">
                <a:solidFill>
                  <a:schemeClr val="tx1"/>
                </a:solidFill>
              </a:rPr>
              <a:t>深圳市龙华</a:t>
            </a:r>
            <a:r>
              <a:rPr lang="zh-CN" altLang="en-US" dirty="0">
                <a:solidFill>
                  <a:schemeClr val="tx1"/>
                </a:solidFill>
              </a:rPr>
              <a:t>区龙华第三小学校长费聿玲说道。</a:t>
            </a:r>
            <a:endParaRPr lang="zh-CN" altLang="en-US" dirty="0">
              <a:solidFill>
                <a:schemeClr val="tx1"/>
              </a:solidFill>
            </a:endParaRPr>
          </a:p>
          <a:p>
            <a:pPr indent="457200" algn="just" fontAlgn="auto">
              <a:lnSpc>
                <a:spcPct val="150000"/>
              </a:lnSpc>
            </a:pPr>
            <a:r>
              <a:rPr lang="zh-CN" altLang="en-US" dirty="0">
                <a:solidFill>
                  <a:schemeClr val="tx1"/>
                </a:solidFill>
              </a:rPr>
              <a:t>中国教育科学研究院教师发展研究所副研究员李新翠建议，课后服务补贴要明</a:t>
            </a:r>
            <a:r>
              <a:rPr lang="zh-CN" altLang="en-US" dirty="0">
                <a:solidFill>
                  <a:schemeClr val="tx1"/>
                </a:solidFill>
              </a:rPr>
              <a:t>确补贴方式是通过提高生均教育经费入手还是从教师工资结构改革入手，如参考班</a:t>
            </a:r>
            <a:r>
              <a:rPr lang="zh-CN" altLang="en-US" dirty="0">
                <a:solidFill>
                  <a:schemeClr val="tx1"/>
                </a:solidFill>
              </a:rPr>
              <a:t>主任津贴，对课后服务津贴予以单列，从制度上保障课后服务补贴按时足额发放到</a:t>
            </a:r>
            <a:r>
              <a:rPr lang="zh-CN" altLang="en-US" dirty="0">
                <a:solidFill>
                  <a:schemeClr val="tx1"/>
                </a:solidFill>
              </a:rPr>
              <a:t>位。</a:t>
            </a:r>
            <a:r>
              <a:rPr lang="en-US" altLang="zh-CN" dirty="0">
                <a:solidFill>
                  <a:schemeClr val="tx1"/>
                </a:solidFill>
              </a:rPr>
              <a:t>“</a:t>
            </a:r>
            <a:r>
              <a:rPr lang="zh-CN" altLang="en-US" dirty="0">
                <a:solidFill>
                  <a:schemeClr val="tx1"/>
                </a:solidFill>
              </a:rPr>
              <a:t>无论是师资配置保障还是待遇保障，必须建立相应的政策支持配套体系，这样</a:t>
            </a:r>
            <a:r>
              <a:rPr lang="zh-CN" altLang="en-US" dirty="0">
                <a:solidFill>
                  <a:schemeClr val="tx1"/>
                </a:solidFill>
              </a:rPr>
              <a:t>才能真正保障教师权益。</a:t>
            </a:r>
            <a:r>
              <a:rPr lang="en-US" altLang="zh-CN" dirty="0">
                <a:solidFill>
                  <a:schemeClr val="tx1"/>
                </a:solidFill>
              </a:rPr>
              <a:t>”</a:t>
            </a:r>
            <a:endParaRPr lang="en-US" altLang="zh-CN" dirty="0">
              <a:solidFill>
                <a:schemeClr val="tx1"/>
              </a:solidFill>
            </a:endParaRPr>
          </a:p>
          <a:p>
            <a:pPr indent="457200" algn="r" fontAlgn="auto">
              <a:lnSpc>
                <a:spcPct val="150000"/>
              </a:lnSpc>
            </a:pPr>
            <a:r>
              <a:rPr lang="zh-CN" altLang="en-US" dirty="0">
                <a:solidFill>
                  <a:schemeClr val="tx1"/>
                </a:solidFill>
              </a:rPr>
              <a:t>（资料来源：《中国教育报》，</a:t>
            </a:r>
            <a:r>
              <a:rPr lang="en-US" altLang="zh-CN" dirty="0">
                <a:solidFill>
                  <a:schemeClr val="tx1"/>
                </a:solidFill>
              </a:rPr>
              <a:t>2021-10-11</a:t>
            </a:r>
            <a:r>
              <a:rPr lang="zh-CN" altLang="en-US" dirty="0">
                <a:solidFill>
                  <a:schemeClr val="tx1"/>
                </a:solidFill>
              </a:rPr>
              <a:t>，有删改）</a:t>
            </a:r>
            <a:endParaRPr lang="zh-CN" altLang="en-US" dirty="0">
              <a:solidFill>
                <a:schemeClr val="tx1"/>
              </a:solidFill>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68" name="圆角矩形 67"/>
          <p:cNvSpPr/>
          <p:nvPr>
            <p:custDataLst>
              <p:tags r:id="rId1"/>
            </p:custDataLst>
          </p:nvPr>
        </p:nvSpPr>
        <p:spPr>
          <a:xfrm>
            <a:off x="685165" y="148399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（4）</a:t>
            </a:r>
            <a:r>
              <a:rPr lang="zh-CN" altLang="en-US" sz="2000" b="1">
                <a:solidFill>
                  <a:schemeClr val="accent2"/>
                </a:solidFill>
                <a:latin typeface="微软雅黑" charset="0"/>
                <a:ea typeface="微软雅黑" charset="0"/>
                <a:cs typeface="微软雅黑" charset="0"/>
                <a:sym typeface="+mn-ea"/>
              </a:rPr>
              <a:t>按时获取工资报酬，享受国家规定的福利待遇以及寒暑假期的带薪休假</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这项权利可以简称为获取报酬待遇权，这是宪法规定的公民享有劳动和休息的权利在教师职业范围内的具体化。</a:t>
            </a:r>
            <a:endParaRPr lang="zh-CN" altLang="en-US" b="1"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0214" y="1451267"/>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693420" y="2937510"/>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dirty="0">
                <a:solidFill>
                  <a:schemeClr val="accent2"/>
                </a:solidFill>
                <a:latin typeface="微软雅黑" charset="0"/>
                <a:ea typeface="微软雅黑" charset="0"/>
                <a:cs typeface="微软雅黑" charset="0"/>
                <a:sym typeface="+mn-ea"/>
              </a:rPr>
              <a:t>（5）</a:t>
            </a:r>
            <a:r>
              <a:rPr lang="zh-CN" altLang="en-US" sz="2000" b="1" dirty="0">
                <a:solidFill>
                  <a:schemeClr val="accent2"/>
                </a:solidFill>
                <a:latin typeface="微软雅黑" charset="0"/>
                <a:ea typeface="微软雅黑" charset="0"/>
                <a:cs typeface="微软雅黑" charset="0"/>
                <a:sym typeface="+mn-ea"/>
              </a:rPr>
              <a:t>对学校教育教学、管理工作和教育行政部门的工作提出意见和建议，通过教职工代</a:t>
            </a:r>
            <a:r>
              <a:rPr lang="en-US" altLang="zh-CN" sz="2000" b="1" dirty="0">
                <a:solidFill>
                  <a:schemeClr val="accent2"/>
                </a:solidFill>
                <a:latin typeface="微软雅黑" charset="0"/>
                <a:ea typeface="微软雅黑" charset="0"/>
                <a:cs typeface="微软雅黑" charset="0"/>
                <a:sym typeface="+mn-ea"/>
              </a:rPr>
              <a:t> </a:t>
            </a:r>
            <a:r>
              <a:rPr lang="zh-CN" altLang="en-US" sz="2000" b="1" dirty="0">
                <a:solidFill>
                  <a:schemeClr val="accent2"/>
                </a:solidFill>
                <a:latin typeface="微软雅黑" charset="0"/>
                <a:ea typeface="微软雅黑" charset="0"/>
                <a:cs typeface="微软雅黑" charset="0"/>
                <a:sym typeface="+mn-ea"/>
              </a:rPr>
              <a:t>表大会或者其他形式，参与学校的民主管理</a:t>
            </a:r>
            <a:endParaRPr lang="zh-CN" altLang="en-US" sz="2000" b="1" dirty="0">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这项权利可以称为民主管理权，是教师参与教育管理的民主权利的体现。</a:t>
            </a:r>
            <a:endParaRPr lang="zh-CN" altLang="en-US" b="1"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39829" y="2905037"/>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圆角矩形 67"/>
          <p:cNvSpPr/>
          <p:nvPr>
            <p:custDataLst>
              <p:tags r:id="rId5"/>
            </p:custDataLst>
          </p:nvPr>
        </p:nvSpPr>
        <p:spPr>
          <a:xfrm>
            <a:off x="693420" y="442341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（6）</a:t>
            </a:r>
            <a:r>
              <a:rPr lang="zh-CN" altLang="en-US" sz="2000" b="1">
                <a:solidFill>
                  <a:schemeClr val="accent2"/>
                </a:solidFill>
                <a:latin typeface="微软雅黑" charset="0"/>
                <a:ea typeface="微软雅黑" charset="0"/>
                <a:cs typeface="微软雅黑" charset="0"/>
                <a:sym typeface="+mn-ea"/>
              </a:rPr>
              <a:t>参加进修或者其他方式的培训</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这项权利可简称为进修培训权，是教师享有宪法规定的公民的受教育权利的具体体现。</a:t>
            </a:r>
            <a:endParaRPr lang="zh-CN" altLang="en-US" b="1" kern="0" dirty="0">
              <a:ln>
                <a:noFill/>
                <a:prstDash val="sysDot"/>
              </a:ln>
              <a:solidFill>
                <a:schemeClr val="tx1">
                  <a:lumMod val="85000"/>
                  <a:lumOff val="15000"/>
                </a:schemeClr>
              </a:solidFill>
              <a:uFillTx/>
              <a:latin typeface="+mn-ea"/>
              <a:sym typeface="+mn-ea"/>
            </a:endParaRPr>
          </a:p>
        </p:txBody>
      </p:sp>
      <p:sp>
        <p:nvSpPr>
          <p:cNvPr id="6" name="圆角矩形 68"/>
          <p:cNvSpPr/>
          <p:nvPr>
            <p:custDataLst>
              <p:tags r:id="rId6"/>
            </p:custDataLst>
          </p:nvPr>
        </p:nvSpPr>
        <p:spPr>
          <a:xfrm>
            <a:off x="839431" y="4390385"/>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1326515"/>
            <a:ext cx="11528425" cy="468884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7" name="文本框 6"/>
          <p:cNvSpPr txBox="1"/>
          <p:nvPr/>
        </p:nvSpPr>
        <p:spPr>
          <a:xfrm>
            <a:off x="442595" y="1474470"/>
            <a:ext cx="11174095" cy="4246245"/>
          </a:xfrm>
          <a:prstGeom prst="rect">
            <a:avLst/>
          </a:prstGeom>
          <a:noFill/>
        </p:spPr>
        <p:txBody>
          <a:bodyPr wrap="square">
            <a:spAutoFit/>
          </a:bodyPr>
          <a:lstStyle/>
          <a:p>
            <a:pPr indent="0" fontAlgn="auto">
              <a:lnSpc>
                <a:spcPct val="150000"/>
              </a:lnSpc>
            </a:pPr>
            <a:r>
              <a:rPr lang="zh-CN" altLang="en-US" sz="2000" b="1" dirty="0"/>
              <a:t>教师还享有公民所具有的广泛的基本权利。根据</a:t>
            </a:r>
            <a:r>
              <a:rPr lang="zh-CN" altLang="en-US" sz="2000" b="1" dirty="0"/>
              <a:t>《中华人民共和国宪法》规定</a:t>
            </a:r>
            <a:r>
              <a:rPr lang="en-US" altLang="zh-CN" sz="2000" b="1" dirty="0"/>
              <a:t>，</a:t>
            </a:r>
            <a:r>
              <a:rPr lang="zh-CN" altLang="en-US" sz="2000" b="1" dirty="0"/>
              <a:t>我国公民首先享有平等权，即公民在法律面前人人平等，任</a:t>
            </a:r>
            <a:r>
              <a:rPr lang="zh-CN" altLang="en-US" sz="2000" b="1" dirty="0"/>
              <a:t>何组织或者个人都不得有超越宪法和法律的特权﹔其次，公民享有广泛的政治权利和自由，</a:t>
            </a:r>
            <a:r>
              <a:rPr lang="zh-CN" altLang="en-US" sz="2000" b="1" dirty="0"/>
              <a:t>包括以下九方面：</a:t>
            </a:r>
            <a:endParaRPr lang="zh-CN" altLang="en-US" sz="2000" b="1" dirty="0"/>
          </a:p>
          <a:p>
            <a:pPr indent="0" fontAlgn="auto">
              <a:lnSpc>
                <a:spcPct val="150000"/>
              </a:lnSpc>
            </a:pPr>
            <a:r>
              <a:rPr lang="en-US" altLang="en-US" sz="2000" dirty="0">
                <a:latin typeface="微软雅黑" charset="0"/>
                <a:ea typeface="微软雅黑" charset="0"/>
                <a:cs typeface="微软雅黑" charset="0"/>
              </a:rPr>
              <a:t>①</a:t>
            </a:r>
            <a:r>
              <a:rPr lang="zh-CN" altLang="en-US" sz="2000" dirty="0">
                <a:latin typeface="微软雅黑" charset="0"/>
                <a:ea typeface="微软雅黑" charset="0"/>
                <a:cs typeface="微软雅黑" charset="0"/>
              </a:rPr>
              <a:t>选举权和被选举权；</a:t>
            </a:r>
            <a:r>
              <a:rPr lang="en-US" altLang="en-US" sz="2000" dirty="0">
                <a:latin typeface="微软雅黑" charset="0"/>
                <a:ea typeface="微软雅黑" charset="0"/>
                <a:cs typeface="微软雅黑" charset="0"/>
              </a:rPr>
              <a:t>②</a:t>
            </a:r>
            <a:r>
              <a:rPr lang="zh-CN" altLang="en-US" sz="2000" dirty="0">
                <a:latin typeface="微软雅黑" charset="0"/>
                <a:ea typeface="微软雅黑" charset="0"/>
                <a:cs typeface="微软雅黑" charset="0"/>
              </a:rPr>
              <a:t>言论、出版、集会、结社、游行、示威六项民主</a:t>
            </a:r>
            <a:r>
              <a:rPr lang="zh-CN" altLang="en-US" sz="2000" dirty="0">
                <a:latin typeface="微软雅黑" charset="0"/>
                <a:ea typeface="微软雅黑" charset="0"/>
                <a:cs typeface="微软雅黑" charset="0"/>
              </a:rPr>
              <a:t>自由权利；</a:t>
            </a:r>
            <a:r>
              <a:rPr lang="en-US" altLang="en-US" sz="2000" dirty="0">
                <a:latin typeface="微软雅黑" charset="0"/>
                <a:ea typeface="微软雅黑" charset="0"/>
                <a:cs typeface="微软雅黑" charset="0"/>
              </a:rPr>
              <a:t>③</a:t>
            </a:r>
            <a:r>
              <a:rPr lang="zh-CN" altLang="en-US" sz="2000" dirty="0">
                <a:latin typeface="微软雅黑" charset="0"/>
                <a:ea typeface="微软雅黑" charset="0"/>
                <a:cs typeface="微软雅黑" charset="0"/>
              </a:rPr>
              <a:t>宗教信仰自由；</a:t>
            </a:r>
            <a:r>
              <a:rPr lang="en-US" altLang="en-US" sz="2000" dirty="0">
                <a:latin typeface="微软雅黑" charset="0"/>
                <a:ea typeface="微软雅黑" charset="0"/>
                <a:cs typeface="微软雅黑" charset="0"/>
              </a:rPr>
              <a:t>④</a:t>
            </a:r>
            <a:r>
              <a:rPr lang="zh-CN" altLang="en-US" sz="2000" dirty="0">
                <a:latin typeface="微软雅黑" charset="0"/>
                <a:ea typeface="微软雅黑" charset="0"/>
                <a:cs typeface="微软雅黑" charset="0"/>
              </a:rPr>
              <a:t>人身权利，包括人身自由不受侵犯、人格尊严不受侵犯、住</a:t>
            </a:r>
            <a:r>
              <a:rPr lang="zh-CN" altLang="en-US" sz="2000" dirty="0">
                <a:latin typeface="微软雅黑" charset="0"/>
                <a:ea typeface="微软雅黑" charset="0"/>
                <a:cs typeface="微软雅黑" charset="0"/>
              </a:rPr>
              <a:t>宅不受侵犯、通信自由和通信秘密受法律保护；</a:t>
            </a:r>
            <a:r>
              <a:rPr lang="en-US" altLang="en-US" sz="2000" dirty="0">
                <a:latin typeface="微软雅黑" charset="0"/>
                <a:ea typeface="微软雅黑" charset="0"/>
                <a:cs typeface="微软雅黑" charset="0"/>
              </a:rPr>
              <a:t>⑤</a:t>
            </a:r>
            <a:r>
              <a:rPr lang="zh-CN" altLang="en-US" sz="2000" dirty="0">
                <a:latin typeface="微软雅黑" charset="0"/>
                <a:ea typeface="微软雅黑" charset="0"/>
                <a:cs typeface="微软雅黑" charset="0"/>
              </a:rPr>
              <a:t>对国家机关和国家工作人员的批评、建议</a:t>
            </a:r>
            <a:r>
              <a:rPr lang="zh-CN" altLang="en-US" sz="2000" dirty="0">
                <a:latin typeface="微软雅黑" charset="0"/>
                <a:ea typeface="微软雅黑" charset="0"/>
                <a:cs typeface="微软雅黑" charset="0"/>
              </a:rPr>
              <a:t>权，对国家机关和国家工作人员的违法失职行为的申诉、控告、检举和取得赔偿权；</a:t>
            </a:r>
            <a:r>
              <a:rPr lang="en-US" altLang="en-US" sz="2000" dirty="0">
                <a:latin typeface="微软雅黑" charset="0"/>
                <a:ea typeface="微软雅黑" charset="0"/>
                <a:cs typeface="微软雅黑" charset="0"/>
              </a:rPr>
              <a:t>⑥</a:t>
            </a:r>
            <a:r>
              <a:rPr lang="zh-CN" altLang="en-US" sz="2000" dirty="0">
                <a:latin typeface="微软雅黑" charset="0"/>
                <a:ea typeface="微软雅黑" charset="0"/>
                <a:cs typeface="微软雅黑" charset="0"/>
              </a:rPr>
              <a:t>社会</a:t>
            </a:r>
            <a:r>
              <a:rPr lang="zh-CN" altLang="en-US" sz="2000" dirty="0">
                <a:latin typeface="微软雅黑" charset="0"/>
                <a:ea typeface="微软雅黑" charset="0"/>
                <a:cs typeface="微软雅黑" charset="0"/>
              </a:rPr>
              <a:t>经济权利，包括劳动权、休息权、退休人员的生活保障权、物质帮助权等；</a:t>
            </a:r>
            <a:r>
              <a:rPr lang="en-US" altLang="en-US" sz="2000" dirty="0">
                <a:latin typeface="微软雅黑" charset="0"/>
                <a:ea typeface="微软雅黑" charset="0"/>
                <a:cs typeface="微软雅黑" charset="0"/>
              </a:rPr>
              <a:t>⑦</a:t>
            </a:r>
            <a:r>
              <a:rPr lang="zh-CN" altLang="en-US" sz="2000" dirty="0">
                <a:latin typeface="微软雅黑" charset="0"/>
                <a:ea typeface="微软雅黑" charset="0"/>
                <a:cs typeface="微软雅黑" charset="0"/>
              </a:rPr>
              <a:t>文化教育权利，</a:t>
            </a:r>
            <a:r>
              <a:rPr lang="zh-CN" altLang="en-US" sz="2000" dirty="0">
                <a:latin typeface="微软雅黑" charset="0"/>
                <a:ea typeface="微软雅黑" charset="0"/>
                <a:cs typeface="微软雅黑" charset="0"/>
              </a:rPr>
              <a:t>包括受教育权和进行科学研究、文学艺术创作和其他文化活动的自由；</a:t>
            </a:r>
            <a:r>
              <a:rPr lang="en-US" altLang="en-US" sz="2000" dirty="0">
                <a:latin typeface="微软雅黑" charset="0"/>
                <a:ea typeface="微软雅黑" charset="0"/>
                <a:cs typeface="微软雅黑" charset="0"/>
              </a:rPr>
              <a:t>⑧</a:t>
            </a:r>
            <a:r>
              <a:rPr lang="zh-CN" altLang="en-US" sz="2000" dirty="0">
                <a:latin typeface="微软雅黑" charset="0"/>
                <a:ea typeface="微软雅黑" charset="0"/>
                <a:cs typeface="微软雅黑" charset="0"/>
              </a:rPr>
              <a:t>老人、妇女、儿童</a:t>
            </a:r>
            <a:r>
              <a:rPr lang="zh-CN" altLang="en-US" sz="2000" dirty="0">
                <a:latin typeface="微软雅黑" charset="0"/>
                <a:ea typeface="微软雅黑" charset="0"/>
                <a:cs typeface="微软雅黑" charset="0"/>
              </a:rPr>
              <a:t>受国家的保护；</a:t>
            </a:r>
            <a:r>
              <a:rPr lang="en-US" altLang="en-US" sz="2000" dirty="0">
                <a:latin typeface="微软雅黑" charset="0"/>
                <a:ea typeface="微软雅黑" charset="0"/>
                <a:cs typeface="微软雅黑" charset="0"/>
              </a:rPr>
              <a:t>⑨</a:t>
            </a:r>
            <a:r>
              <a:rPr lang="zh-CN" altLang="en-US" sz="2000" dirty="0">
                <a:latin typeface="微软雅黑" charset="0"/>
                <a:ea typeface="微软雅黑" charset="0"/>
                <a:cs typeface="微软雅黑" charset="0"/>
              </a:rPr>
              <a:t>保护华侨、归侨和侨眷的正当权益。</a:t>
            </a:r>
            <a:endParaRPr lang="zh-CN" altLang="en-US" sz="2000" dirty="0">
              <a:latin typeface="微软雅黑" charset="0"/>
              <a:ea typeface="微软雅黑" charset="0"/>
              <a:cs typeface="微软雅黑" charset="0"/>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300330" y="2952432"/>
            <a:ext cx="12171680" cy="953135"/>
            <a:chOff x="792776" y="2795368"/>
            <a:chExt cx="12171680" cy="953135"/>
          </a:xfrm>
        </p:grpSpPr>
        <p:sp>
          <p:nvSpPr>
            <p:cNvPr id="8" name="TextBox 7"/>
            <p:cNvSpPr txBox="1"/>
            <p:nvPr/>
          </p:nvSpPr>
          <p:spPr>
            <a:xfrm>
              <a:off x="792776" y="2795368"/>
              <a:ext cx="5882640" cy="953135"/>
            </a:xfrm>
            <a:prstGeom prst="rect">
              <a:avLst/>
            </a:prstGeom>
            <a:noFill/>
          </p:spPr>
          <p:txBody>
            <a:bodyPr wrap="none" lIns="91440" tIns="45720" rIns="91440" bIns="45720" rtlCol="0" anchor="ctr" anchorCtr="0">
              <a:spAutoFit/>
            </a:bodyPr>
            <a:lstStyle/>
            <a:p>
              <a:pPr algn="l"/>
              <a:r>
                <a:rPr kumimoji="1" lang="zh-CN" altLang="en-US" sz="2800" b="1" dirty="0">
                  <a:solidFill>
                    <a:schemeClr val="accent3"/>
                  </a:solidFill>
                </a:rPr>
                <a:t>第一节</a:t>
              </a:r>
              <a:endParaRPr kumimoji="1" lang="en-US" altLang="zh-CN" sz="2800" b="1" dirty="0">
                <a:solidFill>
                  <a:schemeClr val="accent3"/>
                </a:solidFill>
              </a:endParaRPr>
            </a:p>
            <a:p>
              <a:pPr algn="l"/>
              <a:r>
                <a:rPr kumimoji="1" lang="zh-CN" altLang="en-US" sz="2800" b="1" dirty="0">
                  <a:solidFill>
                    <a:schemeClr val="accent3"/>
                  </a:solidFill>
                </a:rPr>
                <a:t>制度保障在教师专业发展中的重要性</a:t>
              </a:r>
              <a:endParaRPr kumimoji="1" lang="zh-CN" altLang="en-US" sz="2800" b="1" dirty="0">
                <a:solidFill>
                  <a:schemeClr val="accent3"/>
                </a:solidFill>
              </a:endParaRPr>
            </a:p>
          </p:txBody>
        </p:sp>
        <p:sp>
          <p:nvSpPr>
            <p:cNvPr id="36" name="TextBox 7"/>
            <p:cNvSpPr txBox="1"/>
            <p:nvPr/>
          </p:nvSpPr>
          <p:spPr>
            <a:xfrm>
              <a:off x="7303431" y="2795368"/>
              <a:ext cx="5661025" cy="953135"/>
            </a:xfrm>
            <a:prstGeom prst="rect">
              <a:avLst/>
            </a:prstGeom>
            <a:noFill/>
          </p:spPr>
          <p:txBody>
            <a:bodyPr wrap="square" lIns="91440" tIns="45720" rIns="91440" bIns="45720" rtlCol="0" anchor="ctr" anchorCtr="0">
              <a:spAutoFit/>
            </a:bodyPr>
            <a:lstStyle/>
            <a:p>
              <a:pPr algn="l"/>
              <a:r>
                <a:rPr lang="zh-CN" altLang="en-US" sz="2800" b="1" dirty="0">
                  <a:solidFill>
                    <a:schemeClr val="accent1"/>
                  </a:solidFill>
                </a:rPr>
                <a:t>第</a:t>
              </a:r>
              <a:r>
                <a:rPr lang="zh-CN" altLang="en-US" sz="2800" b="1" dirty="0">
                  <a:solidFill>
                    <a:schemeClr val="accent1"/>
                  </a:solidFill>
                </a:rPr>
                <a:t>二节</a:t>
              </a:r>
              <a:endParaRPr lang="en-US" altLang="zh-CN" sz="2800" b="1" dirty="0">
                <a:solidFill>
                  <a:schemeClr val="accent1"/>
                </a:solidFill>
              </a:endParaRPr>
            </a:p>
            <a:p>
              <a:pPr algn="l"/>
              <a:r>
                <a:rPr kumimoji="1" lang="zh-CN" altLang="en-US" sz="2800" b="1" dirty="0">
                  <a:solidFill>
                    <a:schemeClr val="accent1"/>
                  </a:solidFill>
                </a:rPr>
                <a:t>教师专业发展制度的主要内容</a:t>
              </a:r>
              <a:endParaRPr kumimoji="1" lang="zh-CN" altLang="en-US" sz="2800" b="1" dirty="0">
                <a:solidFill>
                  <a:schemeClr val="accent1"/>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（一）教师的主要法律权利和义务</a:t>
            </a:r>
            <a:endParaRPr lang="zh-CN" altLang="en-US" sz="2800" b="1" dirty="0">
              <a:solidFill>
                <a:schemeClr val="accent5"/>
              </a:solidFill>
              <a:latin typeface="微软雅黑" charset="0"/>
              <a:ea typeface="微软雅黑" charset="0"/>
              <a:cs typeface="微软雅黑" charset="0"/>
              <a:sym typeface="+mn-ea"/>
            </a:endParaRPr>
          </a:p>
        </p:txBody>
      </p:sp>
      <p:sp>
        <p:nvSpPr>
          <p:cNvPr id="10" name="文本框 9"/>
          <p:cNvSpPr txBox="1"/>
          <p:nvPr/>
        </p:nvSpPr>
        <p:spPr>
          <a:xfrm>
            <a:off x="6485890" y="2959100"/>
            <a:ext cx="4823460" cy="1994535"/>
          </a:xfrm>
          <a:prstGeom prst="rect">
            <a:avLst/>
          </a:prstGeom>
          <a:noFill/>
        </p:spPr>
        <p:txBody>
          <a:bodyPr wrap="square">
            <a:noAutofit/>
          </a:bodyPr>
          <a:lstStyle/>
          <a:p>
            <a:pPr indent="457200">
              <a:lnSpc>
                <a:spcPct val="150000"/>
              </a:lnSpc>
            </a:pPr>
            <a:r>
              <a:rPr lang="zh-CN" altLang="en-US" sz="2000" dirty="0">
                <a:latin typeface="微软雅黑" charset="0"/>
                <a:ea typeface="微软雅黑" charset="0"/>
                <a:cs typeface="微软雅黑" charset="0"/>
              </a:rPr>
              <a:t>教师的义务是法律法规所规定的，教师从事教育教学工作必须履行的责任，表现为必须</a:t>
            </a:r>
            <a:r>
              <a:rPr lang="zh-CN" altLang="en-US" sz="2000" dirty="0">
                <a:latin typeface="微软雅黑" charset="0"/>
                <a:ea typeface="微软雅黑" charset="0"/>
                <a:cs typeface="微软雅黑" charset="0"/>
              </a:rPr>
              <a:t>做出或不做出一定行为。教师的义务同教师的权利一样是法定的。</a:t>
            </a:r>
            <a:endParaRPr lang="zh-CN" altLang="en-US" sz="2000" dirty="0">
              <a:latin typeface="微软雅黑" charset="0"/>
              <a:ea typeface="微软雅黑" charset="0"/>
              <a:cs typeface="微软雅黑" charset="0"/>
            </a:endParaRPr>
          </a:p>
        </p:txBody>
      </p:sp>
      <p:sp>
        <p:nvSpPr>
          <p:cNvPr id="3" name="矩形: 圆角 2"/>
          <p:cNvSpPr/>
          <p:nvPr/>
        </p:nvSpPr>
        <p:spPr>
          <a:xfrm>
            <a:off x="6350635" y="2858135"/>
            <a:ext cx="5075555" cy="2333625"/>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教师的义务</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pic>
        <p:nvPicPr>
          <p:cNvPr id="6" name="https://photo-static-api.fotomore.com/creative/vcg/400/new/VCG211154035845.jpg?uid=386&amp;timestamp=1742290918&amp;sign=c3c19debf1bce1284e1231afd15d10a4" descr="年轻的女教师"/>
          <p:cNvPicPr>
            <a:picLocks noChangeAspect="1"/>
          </p:cNvPicPr>
          <p:nvPr/>
        </p:nvPicPr>
        <p:blipFill>
          <a:blip r:embed="rId1"/>
          <a:stretch>
            <a:fillRect/>
          </a:stretch>
        </p:blipFill>
        <p:spPr>
          <a:xfrm>
            <a:off x="807085" y="2484120"/>
            <a:ext cx="5144770" cy="3429000"/>
          </a:xfrm>
          <a:prstGeom prst="rect">
            <a:avLst/>
          </a:prstGeom>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7" name="文本框 6"/>
          <p:cNvSpPr txBox="1"/>
          <p:nvPr/>
        </p:nvSpPr>
        <p:spPr>
          <a:xfrm>
            <a:off x="332740" y="1228725"/>
            <a:ext cx="10956290" cy="553085"/>
          </a:xfrm>
          <a:prstGeom prst="rect">
            <a:avLst/>
          </a:prstGeom>
          <a:noFill/>
        </p:spPr>
        <p:txBody>
          <a:bodyPr wrap="square">
            <a:spAutoFit/>
          </a:bodyPr>
          <a:lstStyle/>
          <a:p>
            <a:pPr indent="457200">
              <a:lnSpc>
                <a:spcPct val="150000"/>
              </a:lnSpc>
            </a:pPr>
            <a:r>
              <a:rPr lang="zh-CN" altLang="en-US" sz="2000" b="1" dirty="0"/>
              <a:t>《中华人民共和国教师法》第八条明确规定了教师应履行下列义务。</a:t>
            </a:r>
            <a:endParaRPr lang="zh-CN" altLang="en-US" sz="2000" b="1" dirty="0"/>
          </a:p>
        </p:txBody>
      </p:sp>
      <p:sp>
        <p:nvSpPr>
          <p:cNvPr id="68" name="圆角矩形 67"/>
          <p:cNvSpPr/>
          <p:nvPr>
            <p:custDataLst>
              <p:tags r:id="rId1"/>
            </p:custDataLst>
          </p:nvPr>
        </p:nvSpPr>
        <p:spPr>
          <a:xfrm>
            <a:off x="693420" y="181737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（1）</a:t>
            </a:r>
            <a:r>
              <a:rPr lang="zh-CN" altLang="en-US" sz="2000" b="1">
                <a:solidFill>
                  <a:schemeClr val="accent2"/>
                </a:solidFill>
                <a:latin typeface="微软雅黑" charset="0"/>
                <a:ea typeface="微软雅黑" charset="0"/>
                <a:cs typeface="微软雅黑" charset="0"/>
                <a:sym typeface="+mn-ea"/>
              </a:rPr>
              <a:t>遵守宪法、法律和职业道德，为人师表。</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宪法和法律是国家、社会组织和公民一切行为的基本准则。</a:t>
            </a:r>
            <a:endParaRPr lang="zh-CN" altLang="en-US" b="1"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8469" y="1784642"/>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701675" y="3270885"/>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dirty="0">
                <a:solidFill>
                  <a:schemeClr val="accent2"/>
                </a:solidFill>
                <a:latin typeface="微软雅黑" charset="0"/>
                <a:ea typeface="微软雅黑" charset="0"/>
                <a:cs typeface="微软雅黑" charset="0"/>
                <a:sym typeface="+mn-ea"/>
              </a:rPr>
              <a:t>（2）</a:t>
            </a:r>
            <a:r>
              <a:rPr lang="zh-CN" altLang="en-US" sz="2000" b="1" dirty="0">
                <a:solidFill>
                  <a:schemeClr val="accent2"/>
                </a:solidFill>
                <a:latin typeface="微软雅黑" charset="0"/>
                <a:ea typeface="微软雅黑" charset="0"/>
                <a:cs typeface="微软雅黑" charset="0"/>
                <a:sym typeface="+mn-ea"/>
              </a:rPr>
              <a:t>贯彻国家的教育方针，遵守规章制度，执行学校的教学计划，履行教师聘约，完成教育教学工作任务。</a:t>
            </a:r>
            <a:endParaRPr lang="zh-CN" altLang="en-US" sz="2000" b="1" dirty="0">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作为教师，主要的任务和职责就是做好教育教学工作。</a:t>
            </a:r>
            <a:endParaRPr lang="zh-CN" altLang="en-US" b="1"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48084" y="3238412"/>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圆角矩形 67"/>
          <p:cNvSpPr/>
          <p:nvPr>
            <p:custDataLst>
              <p:tags r:id="rId5"/>
            </p:custDataLst>
          </p:nvPr>
        </p:nvSpPr>
        <p:spPr>
          <a:xfrm>
            <a:off x="701675" y="475678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（3）</a:t>
            </a:r>
            <a:r>
              <a:rPr lang="zh-CN" altLang="en-US" sz="2000" b="1">
                <a:solidFill>
                  <a:schemeClr val="accent2"/>
                </a:solidFill>
                <a:latin typeface="微软雅黑" charset="0"/>
                <a:ea typeface="微软雅黑" charset="0"/>
                <a:cs typeface="微软雅黑" charset="0"/>
                <a:sym typeface="+mn-ea"/>
              </a:rPr>
              <a:t>对学生进行宪法所确定的基本原则的教育和爱国主义、民族团结的教育，法制教育以及思想品德、文化、科学技术教育，组织、带领学生开展有益的社会活动</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教师不仅要传授科学文化知识，而且担负对学生进行思想品德教育的任务。</a:t>
            </a:r>
            <a:endParaRPr lang="zh-CN" altLang="en-US" b="1" kern="0" dirty="0">
              <a:ln>
                <a:noFill/>
                <a:prstDash val="sysDot"/>
              </a:ln>
              <a:solidFill>
                <a:schemeClr val="tx1">
                  <a:lumMod val="85000"/>
                  <a:lumOff val="15000"/>
                </a:schemeClr>
              </a:solidFill>
              <a:uFillTx/>
              <a:latin typeface="+mn-ea"/>
              <a:sym typeface="+mn-ea"/>
            </a:endParaRPr>
          </a:p>
        </p:txBody>
      </p:sp>
      <p:sp>
        <p:nvSpPr>
          <p:cNvPr id="6" name="圆角矩形 68"/>
          <p:cNvSpPr/>
          <p:nvPr>
            <p:custDataLst>
              <p:tags r:id="rId6"/>
            </p:custDataLst>
          </p:nvPr>
        </p:nvSpPr>
        <p:spPr>
          <a:xfrm>
            <a:off x="847686" y="4723760"/>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教育视窗：</a:t>
            </a:r>
            <a:r>
              <a:rPr lang="zh-CN" altLang="en-US" sz="3200"/>
              <a:t>师德红线</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922020"/>
          </a:xfrm>
          <a:prstGeom prst="rect">
            <a:avLst/>
          </a:prstGeom>
          <a:noFill/>
        </p:spPr>
        <p:txBody>
          <a:bodyPr wrap="square">
            <a:spAutoFit/>
          </a:bodyPr>
          <a:lstStyle/>
          <a:p>
            <a:pPr indent="457200" algn="just" fontAlgn="auto">
              <a:lnSpc>
                <a:spcPct val="150000"/>
              </a:lnSpc>
            </a:pPr>
            <a:r>
              <a:rPr lang="zh-CN" altLang="en-US" dirty="0">
                <a:solidFill>
                  <a:schemeClr val="tx1"/>
                </a:solidFill>
              </a:rPr>
              <a:t>《中小学教师违反职业道德行为处理办法（</a:t>
            </a:r>
            <a:r>
              <a:rPr lang="en-US" altLang="zh-CN" dirty="0">
                <a:solidFill>
                  <a:schemeClr val="tx1"/>
                </a:solidFill>
              </a:rPr>
              <a:t>2018</a:t>
            </a:r>
            <a:r>
              <a:rPr lang="zh-CN" altLang="en-US" dirty="0">
                <a:solidFill>
                  <a:schemeClr val="tx1"/>
                </a:solidFill>
              </a:rPr>
              <a:t>年修订）》规定，应予处理的教</a:t>
            </a:r>
            <a:r>
              <a:rPr lang="zh-CN" altLang="en-US" dirty="0">
                <a:solidFill>
                  <a:schemeClr val="tx1"/>
                </a:solidFill>
              </a:rPr>
              <a:t>师违反职业道德行为如下。</a:t>
            </a:r>
            <a:endParaRPr lang="zh-CN" altLang="en-US" dirty="0">
              <a:solidFill>
                <a:schemeClr val="tx1"/>
              </a:solidFill>
            </a:endParaRPr>
          </a:p>
        </p:txBody>
      </p:sp>
      <p:sp>
        <p:nvSpPr>
          <p:cNvPr id="10" name="文本框 9"/>
          <p:cNvSpPr txBox="1"/>
          <p:nvPr/>
        </p:nvSpPr>
        <p:spPr>
          <a:xfrm>
            <a:off x="660400" y="2717800"/>
            <a:ext cx="6855460" cy="3415030"/>
          </a:xfrm>
          <a:prstGeom prst="rect">
            <a:avLst/>
          </a:prstGeom>
          <a:noFill/>
        </p:spPr>
        <p:txBody>
          <a:bodyPr wrap="square">
            <a:spAutoFit/>
          </a:bodyPr>
          <a:p>
            <a:pPr indent="457200" algn="just" fontAlgn="auto">
              <a:lnSpc>
                <a:spcPct val="150000"/>
              </a:lnSpc>
            </a:pPr>
            <a:r>
              <a:rPr lang="zh-CN" altLang="en-US" dirty="0">
                <a:solidFill>
                  <a:schemeClr val="tx1"/>
                </a:solidFill>
              </a:rPr>
              <a:t>（</a:t>
            </a:r>
            <a:r>
              <a:rPr lang="en-US" altLang="zh-CN" dirty="0">
                <a:solidFill>
                  <a:schemeClr val="tx1"/>
                </a:solidFill>
              </a:rPr>
              <a:t>1</a:t>
            </a:r>
            <a:r>
              <a:rPr lang="zh-CN" altLang="en-US" dirty="0">
                <a:solidFill>
                  <a:schemeClr val="tx1"/>
                </a:solidFill>
              </a:rPr>
              <a:t>）在教育教学活动中及其他场合有损害党中央权威、违背党的路线方针政策</a:t>
            </a:r>
            <a:r>
              <a:rPr lang="zh-CN" altLang="en-US" dirty="0">
                <a:solidFill>
                  <a:schemeClr val="tx1"/>
                </a:solidFill>
              </a:rPr>
              <a:t>的言行。</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2</a:t>
            </a:r>
            <a:r>
              <a:rPr lang="zh-CN" altLang="en-US" dirty="0">
                <a:solidFill>
                  <a:schemeClr val="tx1"/>
                </a:solidFill>
              </a:rPr>
              <a:t>）损害国家利益、社会公共利益，或违背社会公序良俗。</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3</a:t>
            </a:r>
            <a:r>
              <a:rPr lang="zh-CN" altLang="en-US" dirty="0">
                <a:solidFill>
                  <a:schemeClr val="tx1"/>
                </a:solidFill>
              </a:rPr>
              <a:t>）通过课堂、论坛、讲座、信息网络及其他渠道发表、转发错误观点，或编</a:t>
            </a:r>
            <a:r>
              <a:rPr lang="zh-CN" altLang="en-US" dirty="0">
                <a:solidFill>
                  <a:schemeClr val="tx1"/>
                </a:solidFill>
              </a:rPr>
              <a:t>造散布虚假信息、不良信息。</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4</a:t>
            </a:r>
            <a:r>
              <a:rPr lang="zh-CN" altLang="en-US" dirty="0">
                <a:solidFill>
                  <a:schemeClr val="tx1"/>
                </a:solidFill>
              </a:rPr>
              <a:t>）违反教学纪律，敷衍教学，或擅自从事影响教育教学本职工作的兼职兼薪</a:t>
            </a:r>
            <a:r>
              <a:rPr lang="zh-CN" altLang="en-US" dirty="0">
                <a:solidFill>
                  <a:schemeClr val="tx1"/>
                </a:solidFill>
              </a:rPr>
              <a:t>行为。</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5</a:t>
            </a:r>
            <a:r>
              <a:rPr lang="zh-CN" altLang="en-US" dirty="0">
                <a:solidFill>
                  <a:schemeClr val="tx1"/>
                </a:solidFill>
              </a:rPr>
              <a:t>）歧视、侮辱学生，虐待、伤害学生。</a:t>
            </a:r>
            <a:endParaRPr lang="zh-CN" altLang="en-US" dirty="0">
              <a:solidFill>
                <a:schemeClr val="tx1"/>
              </a:solidFill>
            </a:endParaRPr>
          </a:p>
        </p:txBody>
      </p:sp>
      <p:grpSp>
        <p:nvGrpSpPr>
          <p:cNvPr id="44" name="组合 43"/>
          <p:cNvGrpSpPr/>
          <p:nvPr>
            <p:custDataLst>
              <p:tags r:id="rId1"/>
            </p:custDataLst>
          </p:nvPr>
        </p:nvGrpSpPr>
        <p:grpSpPr>
          <a:xfrm rot="0">
            <a:off x="7618731" y="3508621"/>
            <a:ext cx="3877726" cy="2426477"/>
            <a:chOff x="2160" y="4945"/>
            <a:chExt cx="14882" cy="9314"/>
          </a:xfrm>
        </p:grpSpPr>
        <p:pic>
          <p:nvPicPr>
            <p:cNvPr id="45" name="图片 44" descr="marek-piwnicki-tM4C134NFDg-unsplash"/>
            <p:cNvPicPr>
              <a:picLocks noChangeAspect="1"/>
            </p:cNvPicPr>
            <p:nvPr>
              <p:custDataLst>
                <p:tags r:id="rId2"/>
              </p:custDataLst>
            </p:nvPr>
          </p:nvPicPr>
          <p:blipFill>
            <a:blip r:embed="rId3" cstate="email"/>
            <a:srcRect l="-9" t="3056" r="-9" b="3056"/>
            <a:stretch>
              <a:fillRect/>
            </a:stretch>
          </p:blipFill>
          <p:spPr>
            <a:xfrm>
              <a:off x="2160" y="4945"/>
              <a:ext cx="14883" cy="9314"/>
            </a:xfrm>
            <a:custGeom>
              <a:avLst/>
              <a:gdLst/>
              <a:ahLst/>
              <a:cxnLst>
                <a:cxn ang="3">
                  <a:pos x="hc" y="t"/>
                </a:cxn>
                <a:cxn ang="cd2">
                  <a:pos x="l" y="vc"/>
                </a:cxn>
                <a:cxn ang="cd4">
                  <a:pos x="hc" y="b"/>
                </a:cxn>
                <a:cxn ang="0">
                  <a:pos x="r" y="vc"/>
                </a:cxn>
              </a:cxnLst>
              <a:rect l="l" t="t" r="r" b="b"/>
              <a:pathLst>
                <a:path w="4440" h="2778">
                  <a:moveTo>
                    <a:pt x="2565" y="57"/>
                  </a:moveTo>
                  <a:cubicBezTo>
                    <a:pt x="2565" y="57"/>
                    <a:pt x="2783" y="79"/>
                    <a:pt x="3042" y="112"/>
                  </a:cubicBezTo>
                  <a:cubicBezTo>
                    <a:pt x="3300" y="144"/>
                    <a:pt x="3764" y="202"/>
                    <a:pt x="3978" y="223"/>
                  </a:cubicBezTo>
                  <a:cubicBezTo>
                    <a:pt x="4191" y="245"/>
                    <a:pt x="4308" y="256"/>
                    <a:pt x="4365" y="266"/>
                  </a:cubicBezTo>
                  <a:cubicBezTo>
                    <a:pt x="4390" y="271"/>
                    <a:pt x="4415" y="274"/>
                    <a:pt x="4440" y="276"/>
                  </a:cubicBezTo>
                  <a:cubicBezTo>
                    <a:pt x="4440" y="276"/>
                    <a:pt x="4420" y="459"/>
                    <a:pt x="4388" y="792"/>
                  </a:cubicBezTo>
                  <a:cubicBezTo>
                    <a:pt x="4356" y="1124"/>
                    <a:pt x="4303" y="1539"/>
                    <a:pt x="4274" y="1864"/>
                  </a:cubicBezTo>
                  <a:cubicBezTo>
                    <a:pt x="4244" y="2190"/>
                    <a:pt x="4174" y="2778"/>
                    <a:pt x="4174" y="2778"/>
                  </a:cubicBezTo>
                  <a:cubicBezTo>
                    <a:pt x="4174" y="2778"/>
                    <a:pt x="3938" y="2743"/>
                    <a:pt x="3454" y="2671"/>
                  </a:cubicBezTo>
                  <a:cubicBezTo>
                    <a:pt x="2970" y="2599"/>
                    <a:pt x="2307" y="2510"/>
                    <a:pt x="2307" y="2510"/>
                  </a:cubicBezTo>
                  <a:cubicBezTo>
                    <a:pt x="2307" y="2510"/>
                    <a:pt x="2306" y="2511"/>
                    <a:pt x="2312" y="2493"/>
                  </a:cubicBezTo>
                  <a:cubicBezTo>
                    <a:pt x="2319" y="2474"/>
                    <a:pt x="2314" y="2469"/>
                    <a:pt x="2314" y="2452"/>
                  </a:cubicBezTo>
                  <a:cubicBezTo>
                    <a:pt x="2314" y="2435"/>
                    <a:pt x="2309" y="2430"/>
                    <a:pt x="2309" y="2417"/>
                  </a:cubicBezTo>
                  <a:cubicBezTo>
                    <a:pt x="2309" y="2405"/>
                    <a:pt x="2306" y="2413"/>
                    <a:pt x="2298" y="2382"/>
                  </a:cubicBezTo>
                  <a:cubicBezTo>
                    <a:pt x="2293" y="2366"/>
                    <a:pt x="2289" y="2350"/>
                    <a:pt x="2287" y="2333"/>
                  </a:cubicBezTo>
                  <a:cubicBezTo>
                    <a:pt x="2285" y="2318"/>
                    <a:pt x="2285" y="2304"/>
                    <a:pt x="2286" y="2289"/>
                  </a:cubicBezTo>
                  <a:cubicBezTo>
                    <a:pt x="2288" y="2271"/>
                    <a:pt x="2289" y="2254"/>
                    <a:pt x="2289" y="2236"/>
                  </a:cubicBezTo>
                  <a:cubicBezTo>
                    <a:pt x="2289" y="2216"/>
                    <a:pt x="2286" y="2195"/>
                    <a:pt x="2280" y="2176"/>
                  </a:cubicBezTo>
                  <a:cubicBezTo>
                    <a:pt x="2275" y="2161"/>
                    <a:pt x="2269" y="2148"/>
                    <a:pt x="2265" y="2134"/>
                  </a:cubicBezTo>
                  <a:cubicBezTo>
                    <a:pt x="2262" y="2119"/>
                    <a:pt x="2255" y="2121"/>
                    <a:pt x="2255" y="2083"/>
                  </a:cubicBezTo>
                  <a:cubicBezTo>
                    <a:pt x="2253" y="2060"/>
                    <a:pt x="2254" y="2036"/>
                    <a:pt x="2259" y="2013"/>
                  </a:cubicBezTo>
                  <a:cubicBezTo>
                    <a:pt x="2264" y="2003"/>
                    <a:pt x="2265" y="1992"/>
                    <a:pt x="2264" y="1982"/>
                  </a:cubicBezTo>
                  <a:cubicBezTo>
                    <a:pt x="2262" y="1965"/>
                    <a:pt x="2261" y="1971"/>
                    <a:pt x="2251" y="1947"/>
                  </a:cubicBezTo>
                  <a:cubicBezTo>
                    <a:pt x="2242" y="1924"/>
                    <a:pt x="2240" y="1922"/>
                    <a:pt x="2231" y="1899"/>
                  </a:cubicBezTo>
                  <a:cubicBezTo>
                    <a:pt x="2222" y="1875"/>
                    <a:pt x="2225" y="1883"/>
                    <a:pt x="2214" y="1858"/>
                  </a:cubicBezTo>
                  <a:cubicBezTo>
                    <a:pt x="2203" y="1833"/>
                    <a:pt x="2199" y="1836"/>
                    <a:pt x="2199" y="1814"/>
                  </a:cubicBezTo>
                  <a:cubicBezTo>
                    <a:pt x="2199" y="1792"/>
                    <a:pt x="2189" y="1780"/>
                    <a:pt x="2199" y="1772"/>
                  </a:cubicBezTo>
                  <a:cubicBezTo>
                    <a:pt x="2208" y="1764"/>
                    <a:pt x="2199" y="1747"/>
                    <a:pt x="2210" y="1739"/>
                  </a:cubicBezTo>
                  <a:cubicBezTo>
                    <a:pt x="2221" y="1731"/>
                    <a:pt x="2243" y="1724"/>
                    <a:pt x="2246" y="1716"/>
                  </a:cubicBezTo>
                  <a:cubicBezTo>
                    <a:pt x="2252" y="1699"/>
                    <a:pt x="2261" y="1684"/>
                    <a:pt x="2272" y="1671"/>
                  </a:cubicBezTo>
                  <a:cubicBezTo>
                    <a:pt x="2282" y="1664"/>
                    <a:pt x="2275" y="1660"/>
                    <a:pt x="2291" y="1647"/>
                  </a:cubicBezTo>
                  <a:cubicBezTo>
                    <a:pt x="2307" y="1635"/>
                    <a:pt x="2344" y="1583"/>
                    <a:pt x="2361" y="1569"/>
                  </a:cubicBezTo>
                  <a:cubicBezTo>
                    <a:pt x="2374" y="1559"/>
                    <a:pt x="2385" y="1547"/>
                    <a:pt x="2394" y="1533"/>
                  </a:cubicBezTo>
                  <a:cubicBezTo>
                    <a:pt x="2410" y="1512"/>
                    <a:pt x="2407" y="1509"/>
                    <a:pt x="2427" y="1491"/>
                  </a:cubicBezTo>
                  <a:cubicBezTo>
                    <a:pt x="2444" y="1478"/>
                    <a:pt x="2455" y="1459"/>
                    <a:pt x="2457" y="1437"/>
                  </a:cubicBezTo>
                  <a:cubicBezTo>
                    <a:pt x="2462" y="1422"/>
                    <a:pt x="2462" y="1405"/>
                    <a:pt x="2459" y="1389"/>
                  </a:cubicBezTo>
                  <a:cubicBezTo>
                    <a:pt x="2456" y="1365"/>
                    <a:pt x="2446" y="1336"/>
                    <a:pt x="2454" y="1309"/>
                  </a:cubicBezTo>
                  <a:cubicBezTo>
                    <a:pt x="2462" y="1282"/>
                    <a:pt x="2464" y="1273"/>
                    <a:pt x="2460" y="1259"/>
                  </a:cubicBezTo>
                  <a:cubicBezTo>
                    <a:pt x="2456" y="1249"/>
                    <a:pt x="2457" y="1237"/>
                    <a:pt x="2462" y="1228"/>
                  </a:cubicBezTo>
                  <a:cubicBezTo>
                    <a:pt x="2468" y="1214"/>
                    <a:pt x="2470" y="1199"/>
                    <a:pt x="2470" y="1184"/>
                  </a:cubicBezTo>
                  <a:cubicBezTo>
                    <a:pt x="2473" y="1163"/>
                    <a:pt x="2471" y="1142"/>
                    <a:pt x="2465" y="1123"/>
                  </a:cubicBezTo>
                  <a:cubicBezTo>
                    <a:pt x="2459" y="1103"/>
                    <a:pt x="2456" y="1082"/>
                    <a:pt x="2456" y="1062"/>
                  </a:cubicBezTo>
                  <a:cubicBezTo>
                    <a:pt x="2454" y="1045"/>
                    <a:pt x="2451" y="1028"/>
                    <a:pt x="2446" y="1011"/>
                  </a:cubicBezTo>
                  <a:cubicBezTo>
                    <a:pt x="2443" y="994"/>
                    <a:pt x="2443" y="983"/>
                    <a:pt x="2437" y="980"/>
                  </a:cubicBezTo>
                  <a:cubicBezTo>
                    <a:pt x="2431" y="977"/>
                    <a:pt x="2424" y="986"/>
                    <a:pt x="2428" y="972"/>
                  </a:cubicBezTo>
                  <a:cubicBezTo>
                    <a:pt x="2430" y="961"/>
                    <a:pt x="2435" y="951"/>
                    <a:pt x="2442" y="941"/>
                  </a:cubicBezTo>
                  <a:cubicBezTo>
                    <a:pt x="2446" y="933"/>
                    <a:pt x="2451" y="932"/>
                    <a:pt x="2451" y="918"/>
                  </a:cubicBezTo>
                  <a:cubicBezTo>
                    <a:pt x="2449" y="903"/>
                    <a:pt x="2445" y="888"/>
                    <a:pt x="2440" y="874"/>
                  </a:cubicBezTo>
                  <a:cubicBezTo>
                    <a:pt x="2435" y="855"/>
                    <a:pt x="2428" y="824"/>
                    <a:pt x="2426" y="813"/>
                  </a:cubicBezTo>
                  <a:cubicBezTo>
                    <a:pt x="2424" y="802"/>
                    <a:pt x="2421" y="799"/>
                    <a:pt x="2417" y="772"/>
                  </a:cubicBezTo>
                  <a:cubicBezTo>
                    <a:pt x="2412" y="745"/>
                    <a:pt x="2404" y="731"/>
                    <a:pt x="2407" y="719"/>
                  </a:cubicBezTo>
                  <a:cubicBezTo>
                    <a:pt x="2409" y="703"/>
                    <a:pt x="2410" y="688"/>
                    <a:pt x="2410" y="672"/>
                  </a:cubicBezTo>
                  <a:cubicBezTo>
                    <a:pt x="2412" y="648"/>
                    <a:pt x="2409" y="651"/>
                    <a:pt x="2410" y="622"/>
                  </a:cubicBezTo>
                  <a:cubicBezTo>
                    <a:pt x="2410" y="601"/>
                    <a:pt x="2415" y="580"/>
                    <a:pt x="2424" y="562"/>
                  </a:cubicBezTo>
                  <a:cubicBezTo>
                    <a:pt x="2435" y="535"/>
                    <a:pt x="2431" y="524"/>
                    <a:pt x="2442" y="505"/>
                  </a:cubicBezTo>
                  <a:cubicBezTo>
                    <a:pt x="2452" y="491"/>
                    <a:pt x="2462" y="476"/>
                    <a:pt x="2470" y="460"/>
                  </a:cubicBezTo>
                  <a:cubicBezTo>
                    <a:pt x="2478" y="441"/>
                    <a:pt x="2473" y="440"/>
                    <a:pt x="2481" y="416"/>
                  </a:cubicBezTo>
                  <a:cubicBezTo>
                    <a:pt x="2489" y="393"/>
                    <a:pt x="2492" y="376"/>
                    <a:pt x="2498" y="358"/>
                  </a:cubicBezTo>
                  <a:cubicBezTo>
                    <a:pt x="2504" y="342"/>
                    <a:pt x="2508" y="325"/>
                    <a:pt x="2512" y="308"/>
                  </a:cubicBezTo>
                  <a:cubicBezTo>
                    <a:pt x="2518" y="283"/>
                    <a:pt x="2515" y="269"/>
                    <a:pt x="2523" y="247"/>
                  </a:cubicBezTo>
                  <a:cubicBezTo>
                    <a:pt x="2531" y="225"/>
                    <a:pt x="2534" y="236"/>
                    <a:pt x="2540" y="200"/>
                  </a:cubicBezTo>
                  <a:cubicBezTo>
                    <a:pt x="2547" y="164"/>
                    <a:pt x="2542" y="161"/>
                    <a:pt x="2548" y="144"/>
                  </a:cubicBezTo>
                  <a:cubicBezTo>
                    <a:pt x="2555" y="131"/>
                    <a:pt x="2560" y="117"/>
                    <a:pt x="2564" y="103"/>
                  </a:cubicBezTo>
                  <a:cubicBezTo>
                    <a:pt x="2565" y="91"/>
                    <a:pt x="2553" y="81"/>
                    <a:pt x="2562" y="77"/>
                  </a:cubicBezTo>
                  <a:cubicBezTo>
                    <a:pt x="2571" y="72"/>
                    <a:pt x="2565" y="57"/>
                    <a:pt x="2565" y="57"/>
                  </a:cubicBezTo>
                  <a:close/>
                  <a:moveTo>
                    <a:pt x="2031" y="0"/>
                  </a:moveTo>
                  <a:cubicBezTo>
                    <a:pt x="2032" y="4"/>
                    <a:pt x="2033" y="9"/>
                    <a:pt x="2034" y="13"/>
                  </a:cubicBezTo>
                  <a:cubicBezTo>
                    <a:pt x="2034" y="19"/>
                    <a:pt x="2035" y="34"/>
                    <a:pt x="2035" y="49"/>
                  </a:cubicBezTo>
                  <a:cubicBezTo>
                    <a:pt x="2035" y="62"/>
                    <a:pt x="2033" y="74"/>
                    <a:pt x="2031" y="86"/>
                  </a:cubicBezTo>
                  <a:cubicBezTo>
                    <a:pt x="2028" y="104"/>
                    <a:pt x="2031" y="99"/>
                    <a:pt x="2026" y="124"/>
                  </a:cubicBezTo>
                  <a:cubicBezTo>
                    <a:pt x="2022" y="148"/>
                    <a:pt x="2019" y="145"/>
                    <a:pt x="2016" y="170"/>
                  </a:cubicBezTo>
                  <a:cubicBezTo>
                    <a:pt x="2016" y="185"/>
                    <a:pt x="2014" y="200"/>
                    <a:pt x="2011" y="215"/>
                  </a:cubicBezTo>
                  <a:cubicBezTo>
                    <a:pt x="2008" y="227"/>
                    <a:pt x="2007" y="240"/>
                    <a:pt x="2009" y="253"/>
                  </a:cubicBezTo>
                  <a:cubicBezTo>
                    <a:pt x="2009" y="264"/>
                    <a:pt x="2015" y="287"/>
                    <a:pt x="2006" y="306"/>
                  </a:cubicBezTo>
                  <a:cubicBezTo>
                    <a:pt x="1998" y="325"/>
                    <a:pt x="2002" y="312"/>
                    <a:pt x="1999" y="317"/>
                  </a:cubicBezTo>
                  <a:cubicBezTo>
                    <a:pt x="1996" y="333"/>
                    <a:pt x="1994" y="349"/>
                    <a:pt x="1995" y="365"/>
                  </a:cubicBezTo>
                  <a:cubicBezTo>
                    <a:pt x="1994" y="379"/>
                    <a:pt x="1995" y="394"/>
                    <a:pt x="1996" y="408"/>
                  </a:cubicBezTo>
                  <a:cubicBezTo>
                    <a:pt x="1996" y="432"/>
                    <a:pt x="1989" y="432"/>
                    <a:pt x="1979" y="453"/>
                  </a:cubicBezTo>
                  <a:cubicBezTo>
                    <a:pt x="1969" y="475"/>
                    <a:pt x="1973" y="475"/>
                    <a:pt x="1973" y="501"/>
                  </a:cubicBezTo>
                  <a:cubicBezTo>
                    <a:pt x="1973" y="527"/>
                    <a:pt x="1969" y="524"/>
                    <a:pt x="1969" y="544"/>
                  </a:cubicBezTo>
                  <a:cubicBezTo>
                    <a:pt x="1969" y="564"/>
                    <a:pt x="1965" y="583"/>
                    <a:pt x="1966" y="599"/>
                  </a:cubicBezTo>
                  <a:cubicBezTo>
                    <a:pt x="1967" y="615"/>
                    <a:pt x="1972" y="627"/>
                    <a:pt x="1972" y="645"/>
                  </a:cubicBezTo>
                  <a:cubicBezTo>
                    <a:pt x="1972" y="662"/>
                    <a:pt x="1980" y="691"/>
                    <a:pt x="1983" y="712"/>
                  </a:cubicBezTo>
                  <a:cubicBezTo>
                    <a:pt x="1987" y="732"/>
                    <a:pt x="1992" y="750"/>
                    <a:pt x="1998" y="769"/>
                  </a:cubicBezTo>
                  <a:cubicBezTo>
                    <a:pt x="2004" y="785"/>
                    <a:pt x="2006" y="802"/>
                    <a:pt x="2004" y="819"/>
                  </a:cubicBezTo>
                  <a:cubicBezTo>
                    <a:pt x="2002" y="842"/>
                    <a:pt x="2014" y="843"/>
                    <a:pt x="2015" y="868"/>
                  </a:cubicBezTo>
                  <a:cubicBezTo>
                    <a:pt x="2017" y="893"/>
                    <a:pt x="2036" y="894"/>
                    <a:pt x="2038" y="923"/>
                  </a:cubicBezTo>
                  <a:cubicBezTo>
                    <a:pt x="2039" y="942"/>
                    <a:pt x="2041" y="961"/>
                    <a:pt x="2046" y="979"/>
                  </a:cubicBezTo>
                  <a:cubicBezTo>
                    <a:pt x="2050" y="992"/>
                    <a:pt x="2052" y="1004"/>
                    <a:pt x="2057" y="1029"/>
                  </a:cubicBezTo>
                  <a:cubicBezTo>
                    <a:pt x="2063" y="1055"/>
                    <a:pt x="2076" y="1057"/>
                    <a:pt x="2080" y="1081"/>
                  </a:cubicBezTo>
                  <a:cubicBezTo>
                    <a:pt x="2085" y="1106"/>
                    <a:pt x="2080" y="1087"/>
                    <a:pt x="2080" y="1103"/>
                  </a:cubicBezTo>
                  <a:cubicBezTo>
                    <a:pt x="2080" y="1116"/>
                    <a:pt x="2084" y="1130"/>
                    <a:pt x="2090" y="1142"/>
                  </a:cubicBezTo>
                  <a:cubicBezTo>
                    <a:pt x="2096" y="1154"/>
                    <a:pt x="2096" y="1167"/>
                    <a:pt x="2090" y="1179"/>
                  </a:cubicBezTo>
                  <a:cubicBezTo>
                    <a:pt x="2084" y="1192"/>
                    <a:pt x="2084" y="1207"/>
                    <a:pt x="2092" y="1219"/>
                  </a:cubicBezTo>
                  <a:cubicBezTo>
                    <a:pt x="2100" y="1238"/>
                    <a:pt x="2098" y="1231"/>
                    <a:pt x="2098" y="1245"/>
                  </a:cubicBezTo>
                  <a:cubicBezTo>
                    <a:pt x="2098" y="1260"/>
                    <a:pt x="2095" y="1257"/>
                    <a:pt x="2098" y="1271"/>
                  </a:cubicBezTo>
                  <a:cubicBezTo>
                    <a:pt x="2100" y="1286"/>
                    <a:pt x="2093" y="1289"/>
                    <a:pt x="2089" y="1299"/>
                  </a:cubicBezTo>
                  <a:cubicBezTo>
                    <a:pt x="2085" y="1309"/>
                    <a:pt x="2090" y="1316"/>
                    <a:pt x="2095" y="1329"/>
                  </a:cubicBezTo>
                  <a:cubicBezTo>
                    <a:pt x="2099" y="1344"/>
                    <a:pt x="2101" y="1360"/>
                    <a:pt x="2102" y="1376"/>
                  </a:cubicBezTo>
                  <a:cubicBezTo>
                    <a:pt x="2103" y="1388"/>
                    <a:pt x="2102" y="1400"/>
                    <a:pt x="2099" y="1411"/>
                  </a:cubicBezTo>
                  <a:cubicBezTo>
                    <a:pt x="2099" y="1411"/>
                    <a:pt x="2108" y="1425"/>
                    <a:pt x="2110" y="1430"/>
                  </a:cubicBezTo>
                  <a:cubicBezTo>
                    <a:pt x="2113" y="1434"/>
                    <a:pt x="2126" y="1450"/>
                    <a:pt x="2119" y="1459"/>
                  </a:cubicBezTo>
                  <a:cubicBezTo>
                    <a:pt x="2112" y="1467"/>
                    <a:pt x="2103" y="1473"/>
                    <a:pt x="2093" y="1477"/>
                  </a:cubicBezTo>
                  <a:cubicBezTo>
                    <a:pt x="2079" y="1486"/>
                    <a:pt x="2080" y="1491"/>
                    <a:pt x="2076" y="1506"/>
                  </a:cubicBezTo>
                  <a:cubicBezTo>
                    <a:pt x="2073" y="1521"/>
                    <a:pt x="2067" y="1536"/>
                    <a:pt x="2060" y="1549"/>
                  </a:cubicBezTo>
                  <a:cubicBezTo>
                    <a:pt x="2049" y="1572"/>
                    <a:pt x="2051" y="1559"/>
                    <a:pt x="2036" y="1565"/>
                  </a:cubicBezTo>
                  <a:cubicBezTo>
                    <a:pt x="2024" y="1569"/>
                    <a:pt x="2015" y="1577"/>
                    <a:pt x="2008" y="1587"/>
                  </a:cubicBezTo>
                  <a:cubicBezTo>
                    <a:pt x="2001" y="1597"/>
                    <a:pt x="1998" y="1611"/>
                    <a:pt x="1988" y="1624"/>
                  </a:cubicBezTo>
                  <a:cubicBezTo>
                    <a:pt x="1981" y="1634"/>
                    <a:pt x="1976" y="1646"/>
                    <a:pt x="1975" y="1659"/>
                  </a:cubicBezTo>
                  <a:cubicBezTo>
                    <a:pt x="1972" y="1672"/>
                    <a:pt x="1971" y="1673"/>
                    <a:pt x="1956" y="1693"/>
                  </a:cubicBezTo>
                  <a:cubicBezTo>
                    <a:pt x="1947" y="1710"/>
                    <a:pt x="1935" y="1727"/>
                    <a:pt x="1923" y="1742"/>
                  </a:cubicBezTo>
                  <a:cubicBezTo>
                    <a:pt x="1910" y="1755"/>
                    <a:pt x="1919" y="1771"/>
                    <a:pt x="1919" y="1781"/>
                  </a:cubicBezTo>
                  <a:cubicBezTo>
                    <a:pt x="1919" y="1791"/>
                    <a:pt x="1921" y="1801"/>
                    <a:pt x="1925" y="1810"/>
                  </a:cubicBezTo>
                  <a:cubicBezTo>
                    <a:pt x="1928" y="1814"/>
                    <a:pt x="1916" y="1823"/>
                    <a:pt x="1916" y="1830"/>
                  </a:cubicBezTo>
                  <a:cubicBezTo>
                    <a:pt x="1916" y="1848"/>
                    <a:pt x="1917" y="1865"/>
                    <a:pt x="1919" y="1882"/>
                  </a:cubicBezTo>
                  <a:cubicBezTo>
                    <a:pt x="1922" y="1902"/>
                    <a:pt x="1928" y="1901"/>
                    <a:pt x="1935" y="1911"/>
                  </a:cubicBezTo>
                  <a:cubicBezTo>
                    <a:pt x="1944" y="1922"/>
                    <a:pt x="1952" y="1933"/>
                    <a:pt x="1959" y="1945"/>
                  </a:cubicBezTo>
                  <a:cubicBezTo>
                    <a:pt x="1969" y="1963"/>
                    <a:pt x="1980" y="1963"/>
                    <a:pt x="1992" y="1980"/>
                  </a:cubicBezTo>
                  <a:cubicBezTo>
                    <a:pt x="2005" y="1997"/>
                    <a:pt x="1997" y="2003"/>
                    <a:pt x="2001" y="2016"/>
                  </a:cubicBezTo>
                  <a:cubicBezTo>
                    <a:pt x="2005" y="2029"/>
                    <a:pt x="2015" y="2041"/>
                    <a:pt x="2017" y="2049"/>
                  </a:cubicBezTo>
                  <a:cubicBezTo>
                    <a:pt x="2020" y="2062"/>
                    <a:pt x="2020" y="2074"/>
                    <a:pt x="2018" y="2087"/>
                  </a:cubicBezTo>
                  <a:cubicBezTo>
                    <a:pt x="2015" y="2104"/>
                    <a:pt x="2014" y="2101"/>
                    <a:pt x="2003" y="2121"/>
                  </a:cubicBezTo>
                  <a:cubicBezTo>
                    <a:pt x="1993" y="2142"/>
                    <a:pt x="2005" y="2149"/>
                    <a:pt x="2012" y="2163"/>
                  </a:cubicBezTo>
                  <a:cubicBezTo>
                    <a:pt x="2018" y="2178"/>
                    <a:pt x="2027" y="2180"/>
                    <a:pt x="2027" y="2190"/>
                  </a:cubicBezTo>
                  <a:cubicBezTo>
                    <a:pt x="2027" y="2196"/>
                    <a:pt x="2028" y="2202"/>
                    <a:pt x="2030" y="2208"/>
                  </a:cubicBezTo>
                  <a:cubicBezTo>
                    <a:pt x="2031" y="2213"/>
                    <a:pt x="2036" y="2215"/>
                    <a:pt x="2038" y="2228"/>
                  </a:cubicBezTo>
                  <a:cubicBezTo>
                    <a:pt x="2039" y="2235"/>
                    <a:pt x="2042" y="2242"/>
                    <a:pt x="2047" y="2247"/>
                  </a:cubicBezTo>
                  <a:cubicBezTo>
                    <a:pt x="2052" y="2252"/>
                    <a:pt x="2056" y="2258"/>
                    <a:pt x="2057" y="2265"/>
                  </a:cubicBezTo>
                  <a:cubicBezTo>
                    <a:pt x="2057" y="2272"/>
                    <a:pt x="2055" y="2278"/>
                    <a:pt x="2051" y="2283"/>
                  </a:cubicBezTo>
                  <a:cubicBezTo>
                    <a:pt x="2048" y="2289"/>
                    <a:pt x="2045" y="2296"/>
                    <a:pt x="2044" y="2303"/>
                  </a:cubicBezTo>
                  <a:cubicBezTo>
                    <a:pt x="2047" y="2314"/>
                    <a:pt x="2051" y="2325"/>
                    <a:pt x="2056" y="2336"/>
                  </a:cubicBezTo>
                  <a:cubicBezTo>
                    <a:pt x="2059" y="2345"/>
                    <a:pt x="2063" y="2353"/>
                    <a:pt x="2066" y="2365"/>
                  </a:cubicBezTo>
                  <a:cubicBezTo>
                    <a:pt x="2068" y="2374"/>
                    <a:pt x="2070" y="2382"/>
                    <a:pt x="2073" y="2391"/>
                  </a:cubicBezTo>
                  <a:cubicBezTo>
                    <a:pt x="2076" y="2399"/>
                    <a:pt x="2082" y="2412"/>
                    <a:pt x="2082" y="2412"/>
                  </a:cubicBezTo>
                  <a:lnTo>
                    <a:pt x="2090" y="2431"/>
                  </a:lnTo>
                  <a:lnTo>
                    <a:pt x="2100" y="2440"/>
                  </a:lnTo>
                  <a:cubicBezTo>
                    <a:pt x="2100" y="2440"/>
                    <a:pt x="2105" y="2450"/>
                    <a:pt x="2102" y="2455"/>
                  </a:cubicBezTo>
                  <a:cubicBezTo>
                    <a:pt x="2098" y="2465"/>
                    <a:pt x="2097" y="2476"/>
                    <a:pt x="2100" y="2486"/>
                  </a:cubicBezTo>
                  <a:cubicBezTo>
                    <a:pt x="2102" y="2498"/>
                    <a:pt x="2102" y="2510"/>
                    <a:pt x="2100" y="2522"/>
                  </a:cubicBezTo>
                  <a:lnTo>
                    <a:pt x="1934" y="2522"/>
                  </a:lnTo>
                  <a:cubicBezTo>
                    <a:pt x="1792" y="2522"/>
                    <a:pt x="994" y="2522"/>
                    <a:pt x="628" y="2512"/>
                  </a:cubicBezTo>
                  <a:cubicBezTo>
                    <a:pt x="262" y="2503"/>
                    <a:pt x="0" y="2508"/>
                    <a:pt x="0" y="2508"/>
                  </a:cubicBezTo>
                  <a:cubicBezTo>
                    <a:pt x="0" y="2508"/>
                    <a:pt x="26" y="2414"/>
                    <a:pt x="48" y="2061"/>
                  </a:cubicBezTo>
                  <a:cubicBezTo>
                    <a:pt x="63" y="1828"/>
                    <a:pt x="77" y="1529"/>
                    <a:pt x="82" y="1211"/>
                  </a:cubicBezTo>
                  <a:cubicBezTo>
                    <a:pt x="87" y="892"/>
                    <a:pt x="109" y="43"/>
                    <a:pt x="109" y="43"/>
                  </a:cubicBezTo>
                  <a:cubicBezTo>
                    <a:pt x="109" y="43"/>
                    <a:pt x="196" y="37"/>
                    <a:pt x="276" y="33"/>
                  </a:cubicBezTo>
                  <a:cubicBezTo>
                    <a:pt x="381" y="30"/>
                    <a:pt x="702" y="25"/>
                    <a:pt x="972" y="20"/>
                  </a:cubicBezTo>
                  <a:cubicBezTo>
                    <a:pt x="1241" y="16"/>
                    <a:pt x="2031" y="0"/>
                    <a:pt x="2031" y="0"/>
                  </a:cubicBezTo>
                  <a:close/>
                </a:path>
              </a:pathLst>
            </a:custGeom>
            <a:effectLst>
              <a:outerShdw blurRad="25400" dist="25400" dir="5400000" algn="t" rotWithShape="0">
                <a:prstClr val="black">
                  <a:alpha val="15000"/>
                </a:prstClr>
              </a:outerShdw>
            </a:effectLst>
          </p:spPr>
        </p:pic>
        <p:sp>
          <p:nvSpPr>
            <p:cNvPr id="46" name="任意多边形: 形状 16"/>
            <p:cNvSpPr/>
            <p:nvPr>
              <p:custDataLst>
                <p:tags r:id="rId4"/>
              </p:custDataLst>
            </p:nvPr>
          </p:nvSpPr>
          <p:spPr>
            <a:xfrm>
              <a:off x="8525" y="5202"/>
              <a:ext cx="755" cy="8153"/>
            </a:xfrm>
            <a:custGeom>
              <a:avLst/>
              <a:gdLst>
                <a:gd name="connsiteX0" fmla="*/ 122932 w 142893"/>
                <a:gd name="connsiteY0" fmla="*/ 1495268 h 1544192"/>
                <a:gd name="connsiteX1" fmla="*/ 117408 w 142893"/>
                <a:gd name="connsiteY1" fmla="*/ 1483362 h 1544192"/>
                <a:gd name="connsiteX2" fmla="*/ 111979 w 142893"/>
                <a:gd name="connsiteY2" fmla="*/ 1469646 h 1544192"/>
                <a:gd name="connsiteX3" fmla="*/ 107406 w 142893"/>
                <a:gd name="connsiteY3" fmla="*/ 1453168 h 1544192"/>
                <a:gd name="connsiteX4" fmla="*/ 100930 w 142893"/>
                <a:gd name="connsiteY4" fmla="*/ 1434880 h 1544192"/>
                <a:gd name="connsiteX5" fmla="*/ 93595 w 142893"/>
                <a:gd name="connsiteY5" fmla="*/ 1413830 h 1544192"/>
                <a:gd name="connsiteX6" fmla="*/ 98167 w 142893"/>
                <a:gd name="connsiteY6" fmla="*/ 1401066 h 1544192"/>
                <a:gd name="connsiteX7" fmla="*/ 101882 w 142893"/>
                <a:gd name="connsiteY7" fmla="*/ 1390112 h 1544192"/>
                <a:gd name="connsiteX8" fmla="*/ 95500 w 142893"/>
                <a:gd name="connsiteY8" fmla="*/ 1378206 h 1544192"/>
                <a:gd name="connsiteX9" fmla="*/ 89976 w 142893"/>
                <a:gd name="connsiteY9" fmla="*/ 1366300 h 1544192"/>
                <a:gd name="connsiteX10" fmla="*/ 84451 w 142893"/>
                <a:gd name="connsiteY10" fmla="*/ 1353441 h 1544192"/>
                <a:gd name="connsiteX11" fmla="*/ 84451 w 142893"/>
                <a:gd name="connsiteY11" fmla="*/ 1352203 h 1544192"/>
                <a:gd name="connsiteX12" fmla="*/ 82261 w 142893"/>
                <a:gd name="connsiteY12" fmla="*/ 1361728 h 1544192"/>
                <a:gd name="connsiteX13" fmla="*/ 87595 w 142893"/>
                <a:gd name="connsiteY13" fmla="*/ 1386207 h 1544192"/>
                <a:gd name="connsiteX14" fmla="*/ 83404 w 142893"/>
                <a:gd name="connsiteY14" fmla="*/ 1405257 h 1544192"/>
                <a:gd name="connsiteX15" fmla="*/ 87595 w 142893"/>
                <a:gd name="connsiteY15" fmla="*/ 1423355 h 1544192"/>
                <a:gd name="connsiteX16" fmla="*/ 92929 w 142893"/>
                <a:gd name="connsiteY16" fmla="*/ 1440404 h 1544192"/>
                <a:gd name="connsiteX17" fmla="*/ 98263 w 142893"/>
                <a:gd name="connsiteY17" fmla="*/ 1452120 h 1544192"/>
                <a:gd name="connsiteX18" fmla="*/ 103597 w 142893"/>
                <a:gd name="connsiteY18" fmla="*/ 1463836 h 1544192"/>
                <a:gd name="connsiteX19" fmla="*/ 112169 w 142893"/>
                <a:gd name="connsiteY19" fmla="*/ 1485172 h 1544192"/>
                <a:gd name="connsiteX20" fmla="*/ 121694 w 142893"/>
                <a:gd name="connsiteY20" fmla="*/ 1507460 h 1544192"/>
                <a:gd name="connsiteX21" fmla="*/ 127028 w 142893"/>
                <a:gd name="connsiteY21" fmla="*/ 1524510 h 1544192"/>
                <a:gd name="connsiteX22" fmla="*/ 129219 w 142893"/>
                <a:gd name="connsiteY22" fmla="*/ 1539464 h 1544192"/>
                <a:gd name="connsiteX23" fmla="*/ 130457 w 142893"/>
                <a:gd name="connsiteY23" fmla="*/ 1543845 h 1544192"/>
                <a:gd name="connsiteX24" fmla="*/ 129695 w 142893"/>
                <a:gd name="connsiteY24" fmla="*/ 1529653 h 1544192"/>
                <a:gd name="connsiteX25" fmla="*/ 130647 w 142893"/>
                <a:gd name="connsiteY25" fmla="*/ 1509556 h 1544192"/>
                <a:gd name="connsiteX26" fmla="*/ 129695 w 142893"/>
                <a:gd name="connsiteY26" fmla="*/ 1500031 h 1544192"/>
                <a:gd name="connsiteX27" fmla="*/ 65782 w 142893"/>
                <a:gd name="connsiteY27" fmla="*/ 1231807 h 1544192"/>
                <a:gd name="connsiteX28" fmla="*/ 60353 w 142893"/>
                <a:gd name="connsiteY28" fmla="*/ 1208947 h 1544192"/>
                <a:gd name="connsiteX29" fmla="*/ 39303 w 142893"/>
                <a:gd name="connsiteY29" fmla="*/ 1186944 h 1544192"/>
                <a:gd name="connsiteX30" fmla="*/ 23682 w 142893"/>
                <a:gd name="connsiteY30" fmla="*/ 1165037 h 1544192"/>
                <a:gd name="connsiteX31" fmla="*/ 13680 w 142893"/>
                <a:gd name="connsiteY31" fmla="*/ 1146748 h 1544192"/>
                <a:gd name="connsiteX32" fmla="*/ 11871 w 142893"/>
                <a:gd name="connsiteY32" fmla="*/ 1113792 h 1544192"/>
                <a:gd name="connsiteX33" fmla="*/ 17300 w 142893"/>
                <a:gd name="connsiteY33" fmla="*/ 1100933 h 1544192"/>
                <a:gd name="connsiteX34" fmla="*/ 13680 w 142893"/>
                <a:gd name="connsiteY34" fmla="*/ 1082645 h 1544192"/>
                <a:gd name="connsiteX35" fmla="*/ 13680 w 142893"/>
                <a:gd name="connsiteY35" fmla="*/ 1061309 h 1544192"/>
                <a:gd name="connsiteX36" fmla="*/ 5680 w 142893"/>
                <a:gd name="connsiteY36" fmla="*/ 1069882 h 1544192"/>
                <a:gd name="connsiteX37" fmla="*/ 2441 w 142893"/>
                <a:gd name="connsiteY37" fmla="*/ 1096552 h 1544192"/>
                <a:gd name="connsiteX38" fmla="*/ 346 w 142893"/>
                <a:gd name="connsiteY38" fmla="*/ 1110363 h 1544192"/>
                <a:gd name="connsiteX39" fmla="*/ 3584 w 142893"/>
                <a:gd name="connsiteY39" fmla="*/ 1128556 h 1544192"/>
                <a:gd name="connsiteX40" fmla="*/ 346 w 142893"/>
                <a:gd name="connsiteY40" fmla="*/ 1135985 h 1544192"/>
                <a:gd name="connsiteX41" fmla="*/ 12061 w 142893"/>
                <a:gd name="connsiteY41" fmla="*/ 1153035 h 1544192"/>
                <a:gd name="connsiteX42" fmla="*/ 17395 w 142893"/>
                <a:gd name="connsiteY42" fmla="*/ 1170085 h 1544192"/>
                <a:gd name="connsiteX43" fmla="*/ 30159 w 142893"/>
                <a:gd name="connsiteY43" fmla="*/ 1181800 h 1544192"/>
                <a:gd name="connsiteX44" fmla="*/ 39684 w 142893"/>
                <a:gd name="connsiteY44" fmla="*/ 1199898 h 1544192"/>
                <a:gd name="connsiteX45" fmla="*/ 49209 w 142893"/>
                <a:gd name="connsiteY45" fmla="*/ 1212757 h 1544192"/>
                <a:gd name="connsiteX46" fmla="*/ 57686 w 142893"/>
                <a:gd name="connsiteY46" fmla="*/ 1233997 h 1544192"/>
                <a:gd name="connsiteX47" fmla="*/ 61972 w 142893"/>
                <a:gd name="connsiteY47" fmla="*/ 1249999 h 1544192"/>
                <a:gd name="connsiteX48" fmla="*/ 54543 w 142893"/>
                <a:gd name="connsiteY48" fmla="*/ 1264954 h 1544192"/>
                <a:gd name="connsiteX49" fmla="*/ 49209 w 142893"/>
                <a:gd name="connsiteY49" fmla="*/ 1279813 h 1544192"/>
                <a:gd name="connsiteX50" fmla="*/ 54543 w 142893"/>
                <a:gd name="connsiteY50" fmla="*/ 1294767 h 1544192"/>
                <a:gd name="connsiteX51" fmla="*/ 54543 w 142893"/>
                <a:gd name="connsiteY51" fmla="*/ 1301149 h 1544192"/>
                <a:gd name="connsiteX52" fmla="*/ 61972 w 142893"/>
                <a:gd name="connsiteY52" fmla="*/ 1308673 h 1544192"/>
                <a:gd name="connsiteX53" fmla="*/ 65687 w 142893"/>
                <a:gd name="connsiteY53" fmla="*/ 1311531 h 1544192"/>
                <a:gd name="connsiteX54" fmla="*/ 67306 w 142893"/>
                <a:gd name="connsiteY54" fmla="*/ 1298577 h 1544192"/>
                <a:gd name="connsiteX55" fmla="*/ 76831 w 142893"/>
                <a:gd name="connsiteY55" fmla="*/ 1276669 h 1544192"/>
                <a:gd name="connsiteX56" fmla="*/ 75879 w 142893"/>
                <a:gd name="connsiteY56" fmla="*/ 1252857 h 1544192"/>
                <a:gd name="connsiteX57" fmla="*/ 66163 w 142893"/>
                <a:gd name="connsiteY57" fmla="*/ 1231807 h 1544192"/>
                <a:gd name="connsiteX58" fmla="*/ 34636 w 142893"/>
                <a:gd name="connsiteY58" fmla="*/ 326932 h 1544192"/>
                <a:gd name="connsiteX59" fmla="*/ 35683 w 142893"/>
                <a:gd name="connsiteY59" fmla="*/ 349315 h 1544192"/>
                <a:gd name="connsiteX60" fmla="*/ 37874 w 142893"/>
                <a:gd name="connsiteY60" fmla="*/ 358840 h 1544192"/>
                <a:gd name="connsiteX61" fmla="*/ 43208 w 142893"/>
                <a:gd name="connsiteY61" fmla="*/ 380176 h 1544192"/>
                <a:gd name="connsiteX62" fmla="*/ 51685 w 142893"/>
                <a:gd name="connsiteY62" fmla="*/ 417514 h 1544192"/>
                <a:gd name="connsiteX63" fmla="*/ 59115 w 142893"/>
                <a:gd name="connsiteY63" fmla="*/ 438755 h 1544192"/>
                <a:gd name="connsiteX64" fmla="*/ 67878 w 142893"/>
                <a:gd name="connsiteY64" fmla="*/ 456376 h 1544192"/>
                <a:gd name="connsiteX65" fmla="*/ 63972 w 142893"/>
                <a:gd name="connsiteY65" fmla="*/ 439231 h 1544192"/>
                <a:gd name="connsiteX66" fmla="*/ 54447 w 142893"/>
                <a:gd name="connsiteY66" fmla="*/ 403608 h 1544192"/>
                <a:gd name="connsiteX67" fmla="*/ 47113 w 142893"/>
                <a:gd name="connsiteY67" fmla="*/ 360555 h 1544192"/>
                <a:gd name="connsiteX68" fmla="*/ 43494 w 142893"/>
                <a:gd name="connsiteY68" fmla="*/ 331313 h 1544192"/>
                <a:gd name="connsiteX69" fmla="*/ 45304 w 142893"/>
                <a:gd name="connsiteY69" fmla="*/ 296547 h 1544192"/>
                <a:gd name="connsiteX70" fmla="*/ 48066 w 142893"/>
                <a:gd name="connsiteY70" fmla="*/ 269115 h 1544192"/>
                <a:gd name="connsiteX71" fmla="*/ 51685 w 142893"/>
                <a:gd name="connsiteY71" fmla="*/ 238921 h 1544192"/>
                <a:gd name="connsiteX72" fmla="*/ 62734 w 142893"/>
                <a:gd name="connsiteY72" fmla="*/ 210346 h 1544192"/>
                <a:gd name="connsiteX73" fmla="*/ 61782 w 142893"/>
                <a:gd name="connsiteY73" fmla="*/ 182914 h 1544192"/>
                <a:gd name="connsiteX74" fmla="*/ 64544 w 142893"/>
                <a:gd name="connsiteY74" fmla="*/ 152719 h 1544192"/>
                <a:gd name="connsiteX75" fmla="*/ 69116 w 142893"/>
                <a:gd name="connsiteY75" fmla="*/ 145385 h 1544192"/>
                <a:gd name="connsiteX76" fmla="*/ 70926 w 142893"/>
                <a:gd name="connsiteY76" fmla="*/ 111571 h 1544192"/>
                <a:gd name="connsiteX77" fmla="*/ 71878 w 142893"/>
                <a:gd name="connsiteY77" fmla="*/ 87759 h 1544192"/>
                <a:gd name="connsiteX78" fmla="*/ 75498 w 142893"/>
                <a:gd name="connsiteY78" fmla="*/ 59184 h 1544192"/>
                <a:gd name="connsiteX79" fmla="*/ 81880 w 142893"/>
                <a:gd name="connsiteY79" fmla="*/ 29847 h 1544192"/>
                <a:gd name="connsiteX80" fmla="*/ 84642 w 142893"/>
                <a:gd name="connsiteY80" fmla="*/ 6034 h 1544192"/>
                <a:gd name="connsiteX81" fmla="*/ 85689 w 142893"/>
                <a:gd name="connsiteY81" fmla="*/ -347 h 1544192"/>
                <a:gd name="connsiteX82" fmla="*/ 79022 w 142893"/>
                <a:gd name="connsiteY82" fmla="*/ 19560 h 1544192"/>
                <a:gd name="connsiteX83" fmla="*/ 71593 w 142893"/>
                <a:gd name="connsiteY83" fmla="*/ 55755 h 1544192"/>
                <a:gd name="connsiteX84" fmla="*/ 66259 w 142893"/>
                <a:gd name="connsiteY84" fmla="*/ 72805 h 1544192"/>
                <a:gd name="connsiteX85" fmla="*/ 63020 w 142893"/>
                <a:gd name="connsiteY85" fmla="*/ 97284 h 1544192"/>
                <a:gd name="connsiteX86" fmla="*/ 64068 w 142893"/>
                <a:gd name="connsiteY86" fmla="*/ 115381 h 1544192"/>
                <a:gd name="connsiteX87" fmla="*/ 61972 w 142893"/>
                <a:gd name="connsiteY87" fmla="*/ 136717 h 1544192"/>
                <a:gd name="connsiteX88" fmla="*/ 58734 w 142893"/>
                <a:gd name="connsiteY88" fmla="*/ 150624 h 1544192"/>
                <a:gd name="connsiteX89" fmla="*/ 54543 w 142893"/>
                <a:gd name="connsiteY89" fmla="*/ 170817 h 1544192"/>
                <a:gd name="connsiteX90" fmla="*/ 53400 w 142893"/>
                <a:gd name="connsiteY90" fmla="*/ 188914 h 1544192"/>
                <a:gd name="connsiteX91" fmla="*/ 53400 w 142893"/>
                <a:gd name="connsiteY91" fmla="*/ 207964 h 1544192"/>
                <a:gd name="connsiteX92" fmla="*/ 47018 w 142893"/>
                <a:gd name="connsiteY92" fmla="*/ 226062 h 1544192"/>
                <a:gd name="connsiteX93" fmla="*/ 41684 w 142893"/>
                <a:gd name="connsiteY93" fmla="*/ 242064 h 1544192"/>
                <a:gd name="connsiteX94" fmla="*/ 35302 w 142893"/>
                <a:gd name="connsiteY94" fmla="*/ 265496 h 1544192"/>
                <a:gd name="connsiteX95" fmla="*/ 31111 w 142893"/>
                <a:gd name="connsiteY95" fmla="*/ 292165 h 1544192"/>
                <a:gd name="connsiteX96" fmla="*/ 33207 w 142893"/>
                <a:gd name="connsiteY96" fmla="*/ 309215 h 1544192"/>
                <a:gd name="connsiteX97" fmla="*/ 35017 w 142893"/>
                <a:gd name="connsiteY97" fmla="*/ 327217 h 1544192"/>
                <a:gd name="connsiteX98" fmla="*/ 86832 w 142893"/>
                <a:gd name="connsiteY98" fmla="*/ 617825 h 1544192"/>
                <a:gd name="connsiteX99" fmla="*/ 99691 w 142893"/>
                <a:gd name="connsiteY99" fmla="*/ 633827 h 1544192"/>
                <a:gd name="connsiteX100" fmla="*/ 101787 w 142893"/>
                <a:gd name="connsiteY100" fmla="*/ 645543 h 1544192"/>
                <a:gd name="connsiteX101" fmla="*/ 100739 w 142893"/>
                <a:gd name="connsiteY101" fmla="*/ 662593 h 1544192"/>
                <a:gd name="connsiteX102" fmla="*/ 107121 w 142893"/>
                <a:gd name="connsiteY102" fmla="*/ 676404 h 1544192"/>
                <a:gd name="connsiteX103" fmla="*/ 108169 w 142893"/>
                <a:gd name="connsiteY103" fmla="*/ 691358 h 1544192"/>
                <a:gd name="connsiteX104" fmla="*/ 109216 w 142893"/>
                <a:gd name="connsiteY104" fmla="*/ 708408 h 1544192"/>
                <a:gd name="connsiteX105" fmla="*/ 110264 w 142893"/>
                <a:gd name="connsiteY105" fmla="*/ 736983 h 1544192"/>
                <a:gd name="connsiteX106" fmla="*/ 113503 w 142893"/>
                <a:gd name="connsiteY106" fmla="*/ 756033 h 1544192"/>
                <a:gd name="connsiteX107" fmla="*/ 113503 w 142893"/>
                <a:gd name="connsiteY107" fmla="*/ 782703 h 1544192"/>
                <a:gd name="connsiteX108" fmla="*/ 115598 w 142893"/>
                <a:gd name="connsiteY108" fmla="*/ 797657 h 1544192"/>
                <a:gd name="connsiteX109" fmla="*/ 123123 w 142893"/>
                <a:gd name="connsiteY109" fmla="*/ 824232 h 1544192"/>
                <a:gd name="connsiteX110" fmla="*/ 127314 w 142893"/>
                <a:gd name="connsiteY110" fmla="*/ 844520 h 1544192"/>
                <a:gd name="connsiteX111" fmla="*/ 128076 w 142893"/>
                <a:gd name="connsiteY111" fmla="*/ 846997 h 1544192"/>
                <a:gd name="connsiteX112" fmla="*/ 129886 w 142893"/>
                <a:gd name="connsiteY112" fmla="*/ 824994 h 1544192"/>
                <a:gd name="connsiteX113" fmla="*/ 125313 w 142893"/>
                <a:gd name="connsiteY113" fmla="*/ 794800 h 1544192"/>
                <a:gd name="connsiteX114" fmla="*/ 121599 w 142893"/>
                <a:gd name="connsiteY114" fmla="*/ 775750 h 1544192"/>
                <a:gd name="connsiteX115" fmla="*/ 127123 w 142893"/>
                <a:gd name="connsiteY115" fmla="*/ 758319 h 1544192"/>
                <a:gd name="connsiteX116" fmla="*/ 127123 w 142893"/>
                <a:gd name="connsiteY116" fmla="*/ 741841 h 1544192"/>
                <a:gd name="connsiteX117" fmla="*/ 123409 w 142893"/>
                <a:gd name="connsiteY117" fmla="*/ 725363 h 1544192"/>
                <a:gd name="connsiteX118" fmla="*/ 122551 w 142893"/>
                <a:gd name="connsiteY118" fmla="*/ 699835 h 1544192"/>
                <a:gd name="connsiteX119" fmla="*/ 122551 w 142893"/>
                <a:gd name="connsiteY119" fmla="*/ 676023 h 1544192"/>
                <a:gd name="connsiteX120" fmla="*/ 116170 w 142893"/>
                <a:gd name="connsiteY120" fmla="*/ 651258 h 1544192"/>
                <a:gd name="connsiteX121" fmla="*/ 116170 w 142893"/>
                <a:gd name="connsiteY121" fmla="*/ 637637 h 1544192"/>
                <a:gd name="connsiteX122" fmla="*/ 101501 w 142893"/>
                <a:gd name="connsiteY122" fmla="*/ 604681 h 1544192"/>
                <a:gd name="connsiteX123" fmla="*/ 94167 w 142893"/>
                <a:gd name="connsiteY123" fmla="*/ 572677 h 1544192"/>
                <a:gd name="connsiteX124" fmla="*/ 91119 w 142893"/>
                <a:gd name="connsiteY124" fmla="*/ 553627 h 1544192"/>
                <a:gd name="connsiteX125" fmla="*/ 87880 w 142893"/>
                <a:gd name="connsiteY125" fmla="*/ 562009 h 1544192"/>
                <a:gd name="connsiteX126" fmla="*/ 82642 w 142893"/>
                <a:gd name="connsiteY126" fmla="*/ 591822 h 1544192"/>
                <a:gd name="connsiteX127" fmla="*/ 87213 w 142893"/>
                <a:gd name="connsiteY127" fmla="*/ 618111 h 1544192"/>
                <a:gd name="connsiteX128" fmla="*/ 136077 w 142893"/>
                <a:gd name="connsiteY128" fmla="*/ 859474 h 1544192"/>
                <a:gd name="connsiteX129" fmla="*/ 128838 w 142893"/>
                <a:gd name="connsiteY129" fmla="*/ 847663 h 1544192"/>
                <a:gd name="connsiteX130" fmla="*/ 130267 w 142893"/>
                <a:gd name="connsiteY130" fmla="*/ 864237 h 1544192"/>
                <a:gd name="connsiteX131" fmla="*/ 123885 w 142893"/>
                <a:gd name="connsiteY131" fmla="*/ 873762 h 1544192"/>
                <a:gd name="connsiteX132" fmla="*/ 114360 w 142893"/>
                <a:gd name="connsiteY132" fmla="*/ 884430 h 1544192"/>
                <a:gd name="connsiteX133" fmla="*/ 105882 w 142893"/>
                <a:gd name="connsiteY133" fmla="*/ 902527 h 1544192"/>
                <a:gd name="connsiteX134" fmla="*/ 98358 w 142893"/>
                <a:gd name="connsiteY134" fmla="*/ 917482 h 1544192"/>
                <a:gd name="connsiteX135" fmla="*/ 89880 w 142893"/>
                <a:gd name="connsiteY135" fmla="*/ 937675 h 1544192"/>
                <a:gd name="connsiteX136" fmla="*/ 87023 w 142893"/>
                <a:gd name="connsiteY136" fmla="*/ 946152 h 1544192"/>
                <a:gd name="connsiteX137" fmla="*/ 88642 w 142893"/>
                <a:gd name="connsiteY137" fmla="*/ 945390 h 1544192"/>
                <a:gd name="connsiteX138" fmla="*/ 104168 w 142893"/>
                <a:gd name="connsiteY138" fmla="*/ 935293 h 1544192"/>
                <a:gd name="connsiteX139" fmla="*/ 114264 w 142893"/>
                <a:gd name="connsiteY139" fmla="*/ 907862 h 1544192"/>
                <a:gd name="connsiteX140" fmla="*/ 125218 w 142893"/>
                <a:gd name="connsiteY140" fmla="*/ 889573 h 1544192"/>
                <a:gd name="connsiteX141" fmla="*/ 141697 w 142893"/>
                <a:gd name="connsiteY141" fmla="*/ 877667 h 1544192"/>
                <a:gd name="connsiteX142" fmla="*/ 136077 w 142893"/>
                <a:gd name="connsiteY142" fmla="*/ 859474 h 15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2893" h="1544192">
                  <a:moveTo>
                    <a:pt x="122932" y="1495268"/>
                  </a:moveTo>
                  <a:lnTo>
                    <a:pt x="117408" y="1483362"/>
                  </a:lnTo>
                  <a:cubicBezTo>
                    <a:pt x="117408" y="1483362"/>
                    <a:pt x="113788" y="1475075"/>
                    <a:pt x="111979" y="1469646"/>
                  </a:cubicBezTo>
                  <a:cubicBezTo>
                    <a:pt x="110169" y="1464236"/>
                    <a:pt x="108635" y="1458740"/>
                    <a:pt x="107406" y="1453168"/>
                  </a:cubicBezTo>
                  <a:cubicBezTo>
                    <a:pt x="105502" y="1445833"/>
                    <a:pt x="102835" y="1440404"/>
                    <a:pt x="100930" y="1434880"/>
                  </a:cubicBezTo>
                  <a:cubicBezTo>
                    <a:pt x="98091" y="1428003"/>
                    <a:pt x="95643" y="1420983"/>
                    <a:pt x="93595" y="1413830"/>
                  </a:cubicBezTo>
                  <a:cubicBezTo>
                    <a:pt x="94348" y="1409334"/>
                    <a:pt x="95891" y="1405009"/>
                    <a:pt x="98167" y="1401066"/>
                  </a:cubicBezTo>
                  <a:cubicBezTo>
                    <a:pt x="100358" y="1397808"/>
                    <a:pt x="101644" y="1394027"/>
                    <a:pt x="101882" y="1390112"/>
                  </a:cubicBezTo>
                  <a:cubicBezTo>
                    <a:pt x="100853" y="1385645"/>
                    <a:pt x="98653" y="1381540"/>
                    <a:pt x="95500" y="1378206"/>
                  </a:cubicBezTo>
                  <a:cubicBezTo>
                    <a:pt x="92405" y="1374948"/>
                    <a:pt x="90471" y="1370767"/>
                    <a:pt x="89976" y="1366300"/>
                  </a:cubicBezTo>
                  <a:cubicBezTo>
                    <a:pt x="88166" y="1358013"/>
                    <a:pt x="85404" y="1356775"/>
                    <a:pt x="84451" y="1353441"/>
                  </a:cubicBezTo>
                  <a:cubicBezTo>
                    <a:pt x="84508" y="1353032"/>
                    <a:pt x="84508" y="1352612"/>
                    <a:pt x="84451" y="1352203"/>
                  </a:cubicBezTo>
                  <a:cubicBezTo>
                    <a:pt x="83022" y="1355174"/>
                    <a:pt x="82270" y="1358432"/>
                    <a:pt x="82261" y="1361728"/>
                  </a:cubicBezTo>
                  <a:cubicBezTo>
                    <a:pt x="82261" y="1372396"/>
                    <a:pt x="88642" y="1376587"/>
                    <a:pt x="87595" y="1386207"/>
                  </a:cubicBezTo>
                  <a:cubicBezTo>
                    <a:pt x="86547" y="1395827"/>
                    <a:pt x="83404" y="1398971"/>
                    <a:pt x="83404" y="1405257"/>
                  </a:cubicBezTo>
                  <a:cubicBezTo>
                    <a:pt x="83804" y="1411477"/>
                    <a:pt x="85223" y="1417592"/>
                    <a:pt x="87595" y="1423355"/>
                  </a:cubicBezTo>
                  <a:cubicBezTo>
                    <a:pt x="89785" y="1429736"/>
                    <a:pt x="89785" y="1432880"/>
                    <a:pt x="92929" y="1440404"/>
                  </a:cubicBezTo>
                  <a:cubicBezTo>
                    <a:pt x="96072" y="1447929"/>
                    <a:pt x="98263" y="1452120"/>
                    <a:pt x="98263" y="1452120"/>
                  </a:cubicBezTo>
                  <a:cubicBezTo>
                    <a:pt x="98263" y="1452120"/>
                    <a:pt x="96167" y="1454215"/>
                    <a:pt x="103597" y="1463836"/>
                  </a:cubicBezTo>
                  <a:cubicBezTo>
                    <a:pt x="108645" y="1469855"/>
                    <a:pt x="111645" y="1477333"/>
                    <a:pt x="112169" y="1485172"/>
                  </a:cubicBezTo>
                  <a:cubicBezTo>
                    <a:pt x="113960" y="1493125"/>
                    <a:pt x="117179" y="1500678"/>
                    <a:pt x="121694" y="1507460"/>
                  </a:cubicBezTo>
                  <a:cubicBezTo>
                    <a:pt x="127028" y="1516985"/>
                    <a:pt x="124361" y="1519462"/>
                    <a:pt x="127028" y="1524510"/>
                  </a:cubicBezTo>
                  <a:cubicBezTo>
                    <a:pt x="129695" y="1529558"/>
                    <a:pt x="127028" y="1533083"/>
                    <a:pt x="129219" y="1539464"/>
                  </a:cubicBezTo>
                  <a:cubicBezTo>
                    <a:pt x="129219" y="1540798"/>
                    <a:pt x="130076" y="1542226"/>
                    <a:pt x="130457" y="1543845"/>
                  </a:cubicBezTo>
                  <a:cubicBezTo>
                    <a:pt x="130705" y="1539102"/>
                    <a:pt x="130447" y="1534340"/>
                    <a:pt x="129695" y="1529653"/>
                  </a:cubicBezTo>
                  <a:cubicBezTo>
                    <a:pt x="127752" y="1523033"/>
                    <a:pt x="128085" y="1515956"/>
                    <a:pt x="130647" y="1509556"/>
                  </a:cubicBezTo>
                  <a:cubicBezTo>
                    <a:pt x="132457" y="1506793"/>
                    <a:pt x="129695" y="1500031"/>
                    <a:pt x="129695" y="1500031"/>
                  </a:cubicBezTo>
                  <a:close/>
                  <a:moveTo>
                    <a:pt x="65782" y="1231807"/>
                  </a:moveTo>
                  <a:cubicBezTo>
                    <a:pt x="63115" y="1223520"/>
                    <a:pt x="68545" y="1219900"/>
                    <a:pt x="60353" y="1208947"/>
                  </a:cubicBezTo>
                  <a:cubicBezTo>
                    <a:pt x="52162" y="1197993"/>
                    <a:pt x="45685" y="1197993"/>
                    <a:pt x="39303" y="1186944"/>
                  </a:cubicBezTo>
                  <a:cubicBezTo>
                    <a:pt x="34626" y="1179276"/>
                    <a:pt x="29406" y="1171961"/>
                    <a:pt x="23682" y="1165037"/>
                  </a:cubicBezTo>
                  <a:cubicBezTo>
                    <a:pt x="19205" y="1158559"/>
                    <a:pt x="15490" y="1159512"/>
                    <a:pt x="13680" y="1146748"/>
                  </a:cubicBezTo>
                  <a:cubicBezTo>
                    <a:pt x="12376" y="1135814"/>
                    <a:pt x="11776" y="1124803"/>
                    <a:pt x="11871" y="1113792"/>
                  </a:cubicBezTo>
                  <a:cubicBezTo>
                    <a:pt x="11871" y="1109220"/>
                    <a:pt x="19205" y="1103696"/>
                    <a:pt x="17300" y="1100933"/>
                  </a:cubicBezTo>
                  <a:cubicBezTo>
                    <a:pt x="14862" y="1095152"/>
                    <a:pt x="13633" y="1088922"/>
                    <a:pt x="13680" y="1082645"/>
                  </a:cubicBezTo>
                  <a:cubicBezTo>
                    <a:pt x="13680" y="1077121"/>
                    <a:pt x="9585" y="1068739"/>
                    <a:pt x="13680" y="1061309"/>
                  </a:cubicBezTo>
                  <a:cubicBezTo>
                    <a:pt x="10328" y="1063443"/>
                    <a:pt x="7575" y="1066396"/>
                    <a:pt x="5680" y="1069882"/>
                  </a:cubicBezTo>
                  <a:cubicBezTo>
                    <a:pt x="-2893" y="1084836"/>
                    <a:pt x="2441" y="1086931"/>
                    <a:pt x="2441" y="1096552"/>
                  </a:cubicBezTo>
                  <a:cubicBezTo>
                    <a:pt x="2441" y="1106172"/>
                    <a:pt x="-702" y="1101886"/>
                    <a:pt x="346" y="1110363"/>
                  </a:cubicBezTo>
                  <a:cubicBezTo>
                    <a:pt x="1393" y="1118840"/>
                    <a:pt x="3584" y="1124269"/>
                    <a:pt x="3584" y="1128556"/>
                  </a:cubicBezTo>
                  <a:cubicBezTo>
                    <a:pt x="3584" y="1132842"/>
                    <a:pt x="-1750" y="1124269"/>
                    <a:pt x="346" y="1135985"/>
                  </a:cubicBezTo>
                  <a:cubicBezTo>
                    <a:pt x="2441" y="1147701"/>
                    <a:pt x="11013" y="1148749"/>
                    <a:pt x="12061" y="1153035"/>
                  </a:cubicBezTo>
                  <a:cubicBezTo>
                    <a:pt x="13109" y="1157321"/>
                    <a:pt x="11013" y="1162560"/>
                    <a:pt x="17395" y="1170085"/>
                  </a:cubicBezTo>
                  <a:cubicBezTo>
                    <a:pt x="23777" y="1177609"/>
                    <a:pt x="26920" y="1174371"/>
                    <a:pt x="30159" y="1181800"/>
                  </a:cubicBezTo>
                  <a:cubicBezTo>
                    <a:pt x="32216" y="1188354"/>
                    <a:pt x="35445" y="1194488"/>
                    <a:pt x="39684" y="1199898"/>
                  </a:cubicBezTo>
                  <a:cubicBezTo>
                    <a:pt x="43618" y="1203565"/>
                    <a:pt x="46846" y="1207928"/>
                    <a:pt x="49209" y="1212757"/>
                  </a:cubicBezTo>
                  <a:cubicBezTo>
                    <a:pt x="52581" y="1219605"/>
                    <a:pt x="55410" y="1226711"/>
                    <a:pt x="57686" y="1233997"/>
                  </a:cubicBezTo>
                  <a:cubicBezTo>
                    <a:pt x="60601" y="1238817"/>
                    <a:pt x="62087" y="1244370"/>
                    <a:pt x="61972" y="1249999"/>
                  </a:cubicBezTo>
                  <a:cubicBezTo>
                    <a:pt x="60924" y="1255333"/>
                    <a:pt x="55590" y="1260667"/>
                    <a:pt x="54543" y="1264954"/>
                  </a:cubicBezTo>
                  <a:cubicBezTo>
                    <a:pt x="53495" y="1269240"/>
                    <a:pt x="48066" y="1273431"/>
                    <a:pt x="49209" y="1279813"/>
                  </a:cubicBezTo>
                  <a:cubicBezTo>
                    <a:pt x="50361" y="1284994"/>
                    <a:pt x="52152" y="1290023"/>
                    <a:pt x="54543" y="1294767"/>
                  </a:cubicBezTo>
                  <a:cubicBezTo>
                    <a:pt x="54543" y="1294767"/>
                    <a:pt x="49209" y="1296863"/>
                    <a:pt x="54543" y="1301149"/>
                  </a:cubicBezTo>
                  <a:cubicBezTo>
                    <a:pt x="57372" y="1303282"/>
                    <a:pt x="59877" y="1305816"/>
                    <a:pt x="61972" y="1308673"/>
                  </a:cubicBezTo>
                  <a:lnTo>
                    <a:pt x="65687" y="1311531"/>
                  </a:lnTo>
                  <a:cubicBezTo>
                    <a:pt x="64372" y="1307178"/>
                    <a:pt x="64963" y="1302473"/>
                    <a:pt x="67306" y="1298577"/>
                  </a:cubicBezTo>
                  <a:cubicBezTo>
                    <a:pt x="73688" y="1285814"/>
                    <a:pt x="74545" y="1287623"/>
                    <a:pt x="76831" y="1276669"/>
                  </a:cubicBezTo>
                  <a:cubicBezTo>
                    <a:pt x="78050" y="1268745"/>
                    <a:pt x="77727" y="1260658"/>
                    <a:pt x="75879" y="1252857"/>
                  </a:cubicBezTo>
                  <a:cubicBezTo>
                    <a:pt x="75307" y="1247332"/>
                    <a:pt x="69402" y="1239998"/>
                    <a:pt x="66163" y="1231807"/>
                  </a:cubicBezTo>
                  <a:close/>
                  <a:moveTo>
                    <a:pt x="34636" y="326932"/>
                  </a:moveTo>
                  <a:cubicBezTo>
                    <a:pt x="34350" y="334409"/>
                    <a:pt x="34702" y="341896"/>
                    <a:pt x="35683" y="349315"/>
                  </a:cubicBezTo>
                  <a:cubicBezTo>
                    <a:pt x="36788" y="352392"/>
                    <a:pt x="37522" y="355592"/>
                    <a:pt x="37874" y="358840"/>
                  </a:cubicBezTo>
                  <a:cubicBezTo>
                    <a:pt x="38855" y="366127"/>
                    <a:pt x="40646" y="373280"/>
                    <a:pt x="43208" y="380176"/>
                  </a:cubicBezTo>
                  <a:cubicBezTo>
                    <a:pt x="45304" y="384463"/>
                    <a:pt x="49590" y="407894"/>
                    <a:pt x="51685" y="417514"/>
                  </a:cubicBezTo>
                  <a:cubicBezTo>
                    <a:pt x="53695" y="424754"/>
                    <a:pt x="56171" y="431850"/>
                    <a:pt x="59115" y="438755"/>
                  </a:cubicBezTo>
                  <a:cubicBezTo>
                    <a:pt x="61515" y="444870"/>
                    <a:pt x="64449" y="450766"/>
                    <a:pt x="67878" y="456376"/>
                  </a:cubicBezTo>
                  <a:cubicBezTo>
                    <a:pt x="66897" y="450595"/>
                    <a:pt x="65592" y="444870"/>
                    <a:pt x="63972" y="439231"/>
                  </a:cubicBezTo>
                  <a:cubicBezTo>
                    <a:pt x="60048" y="427573"/>
                    <a:pt x="56867" y="415676"/>
                    <a:pt x="54447" y="403608"/>
                  </a:cubicBezTo>
                  <a:cubicBezTo>
                    <a:pt x="52638" y="389797"/>
                    <a:pt x="47113" y="371509"/>
                    <a:pt x="47113" y="360555"/>
                  </a:cubicBezTo>
                  <a:cubicBezTo>
                    <a:pt x="47113" y="349601"/>
                    <a:pt x="44351" y="341505"/>
                    <a:pt x="43494" y="331313"/>
                  </a:cubicBezTo>
                  <a:cubicBezTo>
                    <a:pt x="42637" y="321121"/>
                    <a:pt x="45304" y="309310"/>
                    <a:pt x="45304" y="296547"/>
                  </a:cubicBezTo>
                  <a:cubicBezTo>
                    <a:pt x="45304" y="283783"/>
                    <a:pt x="48066" y="285593"/>
                    <a:pt x="48066" y="269115"/>
                  </a:cubicBezTo>
                  <a:cubicBezTo>
                    <a:pt x="48066" y="252637"/>
                    <a:pt x="45304" y="252637"/>
                    <a:pt x="51685" y="238921"/>
                  </a:cubicBezTo>
                  <a:cubicBezTo>
                    <a:pt x="58067" y="225205"/>
                    <a:pt x="62734" y="225205"/>
                    <a:pt x="62734" y="210346"/>
                  </a:cubicBezTo>
                  <a:cubicBezTo>
                    <a:pt x="61906" y="201230"/>
                    <a:pt x="61591" y="192067"/>
                    <a:pt x="61782" y="182914"/>
                  </a:cubicBezTo>
                  <a:cubicBezTo>
                    <a:pt x="61591" y="172779"/>
                    <a:pt x="62515" y="162654"/>
                    <a:pt x="64544" y="152719"/>
                  </a:cubicBezTo>
                  <a:cubicBezTo>
                    <a:pt x="66354" y="149100"/>
                    <a:pt x="63592" y="157291"/>
                    <a:pt x="69116" y="145385"/>
                  </a:cubicBezTo>
                  <a:cubicBezTo>
                    <a:pt x="74640" y="133479"/>
                    <a:pt x="70926" y="118906"/>
                    <a:pt x="70926" y="111571"/>
                  </a:cubicBezTo>
                  <a:cubicBezTo>
                    <a:pt x="69840" y="103637"/>
                    <a:pt x="70164" y="95579"/>
                    <a:pt x="71878" y="87759"/>
                  </a:cubicBezTo>
                  <a:cubicBezTo>
                    <a:pt x="74155" y="78405"/>
                    <a:pt x="75374" y="68814"/>
                    <a:pt x="75498" y="59184"/>
                  </a:cubicBezTo>
                  <a:cubicBezTo>
                    <a:pt x="77307" y="43563"/>
                    <a:pt x="79117" y="45373"/>
                    <a:pt x="81880" y="29847"/>
                  </a:cubicBezTo>
                  <a:cubicBezTo>
                    <a:pt x="84642" y="14321"/>
                    <a:pt x="82832" y="17083"/>
                    <a:pt x="84642" y="6034"/>
                  </a:cubicBezTo>
                  <a:cubicBezTo>
                    <a:pt x="84642" y="3653"/>
                    <a:pt x="85404" y="1558"/>
                    <a:pt x="85689" y="-347"/>
                  </a:cubicBezTo>
                  <a:cubicBezTo>
                    <a:pt x="83689" y="6606"/>
                    <a:pt x="81403" y="13654"/>
                    <a:pt x="79022" y="19560"/>
                  </a:cubicBezTo>
                  <a:cubicBezTo>
                    <a:pt x="73983" y="30952"/>
                    <a:pt x="71450" y="43296"/>
                    <a:pt x="71593" y="55755"/>
                  </a:cubicBezTo>
                  <a:cubicBezTo>
                    <a:pt x="71593" y="62137"/>
                    <a:pt x="70449" y="60041"/>
                    <a:pt x="66259" y="72805"/>
                  </a:cubicBezTo>
                  <a:cubicBezTo>
                    <a:pt x="62706" y="80444"/>
                    <a:pt x="61572" y="88988"/>
                    <a:pt x="63020" y="97284"/>
                  </a:cubicBezTo>
                  <a:cubicBezTo>
                    <a:pt x="64068" y="107952"/>
                    <a:pt x="66259" y="107952"/>
                    <a:pt x="64068" y="115381"/>
                  </a:cubicBezTo>
                  <a:cubicBezTo>
                    <a:pt x="62439" y="122373"/>
                    <a:pt x="61734" y="129545"/>
                    <a:pt x="61972" y="136717"/>
                  </a:cubicBezTo>
                  <a:cubicBezTo>
                    <a:pt x="61972" y="142051"/>
                    <a:pt x="59877" y="143099"/>
                    <a:pt x="58734" y="150624"/>
                  </a:cubicBezTo>
                  <a:cubicBezTo>
                    <a:pt x="57591" y="158149"/>
                    <a:pt x="55590" y="163388"/>
                    <a:pt x="54543" y="170817"/>
                  </a:cubicBezTo>
                  <a:cubicBezTo>
                    <a:pt x="53562" y="176799"/>
                    <a:pt x="53181" y="182856"/>
                    <a:pt x="53400" y="188914"/>
                  </a:cubicBezTo>
                  <a:cubicBezTo>
                    <a:pt x="53400" y="197487"/>
                    <a:pt x="55590" y="202821"/>
                    <a:pt x="53400" y="207964"/>
                  </a:cubicBezTo>
                  <a:cubicBezTo>
                    <a:pt x="50514" y="213698"/>
                    <a:pt x="48361" y="219785"/>
                    <a:pt x="47018" y="226062"/>
                  </a:cubicBezTo>
                  <a:cubicBezTo>
                    <a:pt x="46428" y="231720"/>
                    <a:pt x="44608" y="237177"/>
                    <a:pt x="41684" y="242064"/>
                  </a:cubicBezTo>
                  <a:cubicBezTo>
                    <a:pt x="38084" y="249398"/>
                    <a:pt x="35921" y="257352"/>
                    <a:pt x="35302" y="265496"/>
                  </a:cubicBezTo>
                  <a:cubicBezTo>
                    <a:pt x="34255" y="276163"/>
                    <a:pt x="31111" y="283593"/>
                    <a:pt x="31111" y="292165"/>
                  </a:cubicBezTo>
                  <a:cubicBezTo>
                    <a:pt x="31016" y="297919"/>
                    <a:pt x="31721" y="303662"/>
                    <a:pt x="33207" y="309215"/>
                  </a:cubicBezTo>
                  <a:cubicBezTo>
                    <a:pt x="34521" y="315121"/>
                    <a:pt x="35131" y="321169"/>
                    <a:pt x="35017" y="327217"/>
                  </a:cubicBezTo>
                  <a:close/>
                  <a:moveTo>
                    <a:pt x="86832" y="617825"/>
                  </a:moveTo>
                  <a:cubicBezTo>
                    <a:pt x="92052" y="622340"/>
                    <a:pt x="96405" y="627760"/>
                    <a:pt x="99691" y="633827"/>
                  </a:cubicBezTo>
                  <a:cubicBezTo>
                    <a:pt x="101834" y="637332"/>
                    <a:pt x="102577" y="641514"/>
                    <a:pt x="101787" y="645543"/>
                  </a:cubicBezTo>
                  <a:cubicBezTo>
                    <a:pt x="100739" y="652972"/>
                    <a:pt x="97501" y="658306"/>
                    <a:pt x="100739" y="662593"/>
                  </a:cubicBezTo>
                  <a:cubicBezTo>
                    <a:pt x="103711" y="666755"/>
                    <a:pt x="105873" y="671441"/>
                    <a:pt x="107121" y="676404"/>
                  </a:cubicBezTo>
                  <a:cubicBezTo>
                    <a:pt x="107864" y="681357"/>
                    <a:pt x="108207" y="686358"/>
                    <a:pt x="108169" y="691358"/>
                  </a:cubicBezTo>
                  <a:cubicBezTo>
                    <a:pt x="108169" y="691358"/>
                    <a:pt x="109216" y="703074"/>
                    <a:pt x="109216" y="708408"/>
                  </a:cubicBezTo>
                  <a:cubicBezTo>
                    <a:pt x="109026" y="717942"/>
                    <a:pt x="109378" y="727487"/>
                    <a:pt x="110264" y="736983"/>
                  </a:cubicBezTo>
                  <a:cubicBezTo>
                    <a:pt x="112579" y="743060"/>
                    <a:pt x="113683" y="749537"/>
                    <a:pt x="113503" y="756033"/>
                  </a:cubicBezTo>
                  <a:lnTo>
                    <a:pt x="113503" y="782703"/>
                  </a:lnTo>
                  <a:cubicBezTo>
                    <a:pt x="112912" y="787789"/>
                    <a:pt x="113636" y="792933"/>
                    <a:pt x="115598" y="797657"/>
                  </a:cubicBezTo>
                  <a:cubicBezTo>
                    <a:pt x="119065" y="806210"/>
                    <a:pt x="121589" y="815126"/>
                    <a:pt x="123123" y="824232"/>
                  </a:cubicBezTo>
                  <a:cubicBezTo>
                    <a:pt x="123685" y="831137"/>
                    <a:pt x="125085" y="837957"/>
                    <a:pt x="127314" y="844520"/>
                  </a:cubicBezTo>
                  <a:cubicBezTo>
                    <a:pt x="127314" y="845282"/>
                    <a:pt x="127790" y="846139"/>
                    <a:pt x="128076" y="846997"/>
                  </a:cubicBezTo>
                  <a:cubicBezTo>
                    <a:pt x="129657" y="839777"/>
                    <a:pt x="130267" y="832376"/>
                    <a:pt x="129886" y="824994"/>
                  </a:cubicBezTo>
                  <a:cubicBezTo>
                    <a:pt x="129409" y="814802"/>
                    <a:pt x="127876" y="804677"/>
                    <a:pt x="125313" y="794800"/>
                  </a:cubicBezTo>
                  <a:cubicBezTo>
                    <a:pt x="122551" y="786608"/>
                    <a:pt x="118837" y="782036"/>
                    <a:pt x="121599" y="775750"/>
                  </a:cubicBezTo>
                  <a:cubicBezTo>
                    <a:pt x="124361" y="769463"/>
                    <a:pt x="128933" y="767463"/>
                    <a:pt x="127123" y="758319"/>
                  </a:cubicBezTo>
                  <a:cubicBezTo>
                    <a:pt x="125313" y="749175"/>
                    <a:pt x="127123" y="750985"/>
                    <a:pt x="127123" y="741841"/>
                  </a:cubicBezTo>
                  <a:cubicBezTo>
                    <a:pt x="127123" y="732697"/>
                    <a:pt x="128933" y="737269"/>
                    <a:pt x="123409" y="725363"/>
                  </a:cubicBezTo>
                  <a:cubicBezTo>
                    <a:pt x="118579" y="717619"/>
                    <a:pt x="118255" y="707884"/>
                    <a:pt x="122551" y="699835"/>
                  </a:cubicBezTo>
                  <a:cubicBezTo>
                    <a:pt x="125809" y="692235"/>
                    <a:pt x="125809" y="683624"/>
                    <a:pt x="122551" y="676023"/>
                  </a:cubicBezTo>
                  <a:cubicBezTo>
                    <a:pt x="118341" y="668451"/>
                    <a:pt x="116141" y="659926"/>
                    <a:pt x="116170" y="651258"/>
                  </a:cubicBezTo>
                  <a:cubicBezTo>
                    <a:pt x="116170" y="641257"/>
                    <a:pt x="118837" y="653163"/>
                    <a:pt x="116170" y="637637"/>
                  </a:cubicBezTo>
                  <a:cubicBezTo>
                    <a:pt x="113503" y="622112"/>
                    <a:pt x="105121" y="621064"/>
                    <a:pt x="101501" y="604681"/>
                  </a:cubicBezTo>
                  <a:cubicBezTo>
                    <a:pt x="97881" y="588298"/>
                    <a:pt x="96929" y="580868"/>
                    <a:pt x="94167" y="572677"/>
                  </a:cubicBezTo>
                  <a:cubicBezTo>
                    <a:pt x="92405" y="566466"/>
                    <a:pt x="91386" y="560075"/>
                    <a:pt x="91119" y="553627"/>
                  </a:cubicBezTo>
                  <a:lnTo>
                    <a:pt x="87880" y="562009"/>
                  </a:lnTo>
                  <a:cubicBezTo>
                    <a:pt x="84242" y="571515"/>
                    <a:pt x="82461" y="581640"/>
                    <a:pt x="82642" y="591822"/>
                  </a:cubicBezTo>
                  <a:cubicBezTo>
                    <a:pt x="83022" y="598966"/>
                    <a:pt x="83022" y="614872"/>
                    <a:pt x="87213" y="618111"/>
                  </a:cubicBezTo>
                  <a:close/>
                  <a:moveTo>
                    <a:pt x="136077" y="859474"/>
                  </a:moveTo>
                  <a:cubicBezTo>
                    <a:pt x="134267" y="856807"/>
                    <a:pt x="129028" y="847949"/>
                    <a:pt x="128838" y="847663"/>
                  </a:cubicBezTo>
                  <a:cubicBezTo>
                    <a:pt x="130533" y="853016"/>
                    <a:pt x="131019" y="858674"/>
                    <a:pt x="130267" y="864237"/>
                  </a:cubicBezTo>
                  <a:cubicBezTo>
                    <a:pt x="129219" y="869571"/>
                    <a:pt x="127028" y="869571"/>
                    <a:pt x="123885" y="873762"/>
                  </a:cubicBezTo>
                  <a:cubicBezTo>
                    <a:pt x="121037" y="877601"/>
                    <a:pt x="117846" y="881163"/>
                    <a:pt x="114360" y="884430"/>
                  </a:cubicBezTo>
                  <a:cubicBezTo>
                    <a:pt x="110045" y="889650"/>
                    <a:pt x="107130" y="895879"/>
                    <a:pt x="105882" y="902527"/>
                  </a:cubicBezTo>
                  <a:cubicBezTo>
                    <a:pt x="104044" y="907823"/>
                    <a:pt x="101511" y="912853"/>
                    <a:pt x="98358" y="917482"/>
                  </a:cubicBezTo>
                  <a:cubicBezTo>
                    <a:pt x="94338" y="923644"/>
                    <a:pt x="91462" y="930483"/>
                    <a:pt x="89880" y="937675"/>
                  </a:cubicBezTo>
                  <a:cubicBezTo>
                    <a:pt x="89185" y="940580"/>
                    <a:pt x="88233" y="943418"/>
                    <a:pt x="87023" y="946152"/>
                  </a:cubicBezTo>
                  <a:cubicBezTo>
                    <a:pt x="87537" y="945838"/>
                    <a:pt x="88080" y="945590"/>
                    <a:pt x="88642" y="945390"/>
                  </a:cubicBezTo>
                  <a:cubicBezTo>
                    <a:pt x="98167" y="941675"/>
                    <a:pt x="96834" y="949962"/>
                    <a:pt x="104168" y="935293"/>
                  </a:cubicBezTo>
                  <a:cubicBezTo>
                    <a:pt x="108673" y="926607"/>
                    <a:pt x="112064" y="917396"/>
                    <a:pt x="114264" y="907862"/>
                  </a:cubicBezTo>
                  <a:cubicBezTo>
                    <a:pt x="117027" y="898337"/>
                    <a:pt x="116074" y="895098"/>
                    <a:pt x="125218" y="889573"/>
                  </a:cubicBezTo>
                  <a:cubicBezTo>
                    <a:pt x="131457" y="886754"/>
                    <a:pt x="137058" y="882696"/>
                    <a:pt x="141697" y="877667"/>
                  </a:cubicBezTo>
                  <a:cubicBezTo>
                    <a:pt x="145602" y="872238"/>
                    <a:pt x="137505" y="862237"/>
                    <a:pt x="136077" y="859474"/>
                  </a:cubicBezTo>
                  <a:close/>
                </a:path>
              </a:pathLst>
            </a:custGeom>
            <a:solidFill>
              <a:srgbClr val="FAF6EB"/>
            </a:solidFill>
            <a:ln w="9525" cap="flat">
              <a:noFill/>
              <a:prstDash val="solid"/>
              <a:miter/>
            </a:ln>
            <a:effectLst>
              <a:outerShdw blurRad="25400" dist="25400" dir="2700000" algn="t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任意多边形: 形状 18"/>
            <p:cNvSpPr/>
            <p:nvPr>
              <p:custDataLst>
                <p:tags r:id="rId5"/>
              </p:custDataLst>
            </p:nvPr>
          </p:nvSpPr>
          <p:spPr>
            <a:xfrm>
              <a:off x="9506" y="5397"/>
              <a:ext cx="1211" cy="7410"/>
            </a:xfrm>
            <a:custGeom>
              <a:avLst/>
              <a:gdLst>
                <a:gd name="connsiteX0" fmla="*/ 32296 w 229345"/>
                <a:gd name="connsiteY0" fmla="*/ 1004159 h 1403413"/>
                <a:gd name="connsiteX1" fmla="*/ 9435 w 229345"/>
                <a:gd name="connsiteY1" fmla="*/ 1019018 h 1403413"/>
                <a:gd name="connsiteX2" fmla="*/ 2482 w 229345"/>
                <a:gd name="connsiteY2" fmla="*/ 1039878 h 1403413"/>
                <a:gd name="connsiteX3" fmla="*/ 2482 w 229345"/>
                <a:gd name="connsiteY3" fmla="*/ 1066739 h 1403413"/>
                <a:gd name="connsiteX4" fmla="*/ 9531 w 229345"/>
                <a:gd name="connsiteY4" fmla="*/ 1088646 h 1403413"/>
                <a:gd name="connsiteX5" fmla="*/ 10388 w 229345"/>
                <a:gd name="connsiteY5" fmla="*/ 1084264 h 1403413"/>
                <a:gd name="connsiteX6" fmla="*/ 12484 w 229345"/>
                <a:gd name="connsiteY6" fmla="*/ 1066167 h 1403413"/>
                <a:gd name="connsiteX7" fmla="*/ 11436 w 229345"/>
                <a:gd name="connsiteY7" fmla="*/ 1047117 h 1403413"/>
                <a:gd name="connsiteX8" fmla="*/ 15722 w 229345"/>
                <a:gd name="connsiteY8" fmla="*/ 1033211 h 1403413"/>
                <a:gd name="connsiteX9" fmla="*/ 18865 w 229345"/>
                <a:gd name="connsiteY9" fmla="*/ 1024733 h 1403413"/>
                <a:gd name="connsiteX10" fmla="*/ 18865 w 229345"/>
                <a:gd name="connsiteY10" fmla="*/ 1021495 h 1403413"/>
                <a:gd name="connsiteX11" fmla="*/ 33819 w 229345"/>
                <a:gd name="connsiteY11" fmla="*/ 1011970 h 1403413"/>
                <a:gd name="connsiteX12" fmla="*/ 37058 w 229345"/>
                <a:gd name="connsiteY12" fmla="*/ 997015 h 1403413"/>
                <a:gd name="connsiteX13" fmla="*/ 37058 w 229345"/>
                <a:gd name="connsiteY13" fmla="*/ 993872 h 1403413"/>
                <a:gd name="connsiteX14" fmla="*/ 32296 w 229345"/>
                <a:gd name="connsiteY14" fmla="*/ 1004159 h 1403413"/>
                <a:gd name="connsiteX15" fmla="*/ 57251 w 229345"/>
                <a:gd name="connsiteY15" fmla="*/ 1297434 h 1403413"/>
                <a:gd name="connsiteX16" fmla="*/ 49822 w 229345"/>
                <a:gd name="connsiteY16" fmla="*/ 1280384 h 1403413"/>
                <a:gd name="connsiteX17" fmla="*/ 47631 w 229345"/>
                <a:gd name="connsiteY17" fmla="*/ 1265430 h 1403413"/>
                <a:gd name="connsiteX18" fmla="*/ 48774 w 229345"/>
                <a:gd name="connsiteY18" fmla="*/ 1252667 h 1403413"/>
                <a:gd name="connsiteX19" fmla="*/ 44488 w 229345"/>
                <a:gd name="connsiteY19" fmla="*/ 1236664 h 1403413"/>
                <a:gd name="connsiteX20" fmla="*/ 49822 w 229345"/>
                <a:gd name="connsiteY20" fmla="*/ 1228187 h 1403413"/>
                <a:gd name="connsiteX21" fmla="*/ 52965 w 229345"/>
                <a:gd name="connsiteY21" fmla="*/ 1204661 h 1403413"/>
                <a:gd name="connsiteX22" fmla="*/ 44202 w 229345"/>
                <a:gd name="connsiteY22" fmla="*/ 1173133 h 1403413"/>
                <a:gd name="connsiteX23" fmla="*/ 41249 w 229345"/>
                <a:gd name="connsiteY23" fmla="*/ 1193040 h 1403413"/>
                <a:gd name="connsiteX24" fmla="*/ 38296 w 229345"/>
                <a:gd name="connsiteY24" fmla="*/ 1237712 h 1403413"/>
                <a:gd name="connsiteX25" fmla="*/ 45250 w 229345"/>
                <a:gd name="connsiteY25" fmla="*/ 1269526 h 1403413"/>
                <a:gd name="connsiteX26" fmla="*/ 54203 w 229345"/>
                <a:gd name="connsiteY26" fmla="*/ 1296386 h 1403413"/>
                <a:gd name="connsiteX27" fmla="*/ 60109 w 229345"/>
                <a:gd name="connsiteY27" fmla="*/ 1334486 h 1403413"/>
                <a:gd name="connsiteX28" fmla="*/ 58108 w 229345"/>
                <a:gd name="connsiteY28" fmla="*/ 1368300 h 1403413"/>
                <a:gd name="connsiteX29" fmla="*/ 59156 w 229345"/>
                <a:gd name="connsiteY29" fmla="*/ 1396113 h 1403413"/>
                <a:gd name="connsiteX30" fmla="*/ 59823 w 229345"/>
                <a:gd name="connsiteY30" fmla="*/ 1403066 h 1403413"/>
                <a:gd name="connsiteX31" fmla="*/ 61633 w 229345"/>
                <a:gd name="connsiteY31" fmla="*/ 1398399 h 1403413"/>
                <a:gd name="connsiteX32" fmla="*/ 60585 w 229345"/>
                <a:gd name="connsiteY32" fmla="*/ 1376015 h 1403413"/>
                <a:gd name="connsiteX33" fmla="*/ 65919 w 229345"/>
                <a:gd name="connsiteY33" fmla="*/ 1365347 h 1403413"/>
                <a:gd name="connsiteX34" fmla="*/ 65919 w 229345"/>
                <a:gd name="connsiteY34" fmla="*/ 1358965 h 1403413"/>
                <a:gd name="connsiteX35" fmla="*/ 69062 w 229345"/>
                <a:gd name="connsiteY35" fmla="*/ 1344011 h 1403413"/>
                <a:gd name="connsiteX36" fmla="*/ 66967 w 229345"/>
                <a:gd name="connsiteY36" fmla="*/ 1318484 h 1403413"/>
                <a:gd name="connsiteX37" fmla="*/ 57251 w 229345"/>
                <a:gd name="connsiteY37" fmla="*/ 1297434 h 1403413"/>
                <a:gd name="connsiteX38" fmla="*/ 226701 w 229345"/>
                <a:gd name="connsiteY38" fmla="*/ -347 h 1403413"/>
                <a:gd name="connsiteX39" fmla="*/ 224129 w 229345"/>
                <a:gd name="connsiteY39" fmla="*/ 5939 h 1403413"/>
                <a:gd name="connsiteX40" fmla="*/ 219176 w 229345"/>
                <a:gd name="connsiteY40" fmla="*/ 41753 h 1403413"/>
                <a:gd name="connsiteX41" fmla="*/ 208222 w 229345"/>
                <a:gd name="connsiteY41" fmla="*/ 71567 h 1403413"/>
                <a:gd name="connsiteX42" fmla="*/ 201364 w 229345"/>
                <a:gd name="connsiteY42" fmla="*/ 109667 h 1403413"/>
                <a:gd name="connsiteX43" fmla="*/ 205365 w 229345"/>
                <a:gd name="connsiteY43" fmla="*/ 102618 h 1403413"/>
                <a:gd name="connsiteX44" fmla="*/ 210699 w 229345"/>
                <a:gd name="connsiteY44" fmla="*/ 93093 h 1403413"/>
                <a:gd name="connsiteX45" fmla="*/ 214985 w 229345"/>
                <a:gd name="connsiteY45" fmla="*/ 78139 h 1403413"/>
                <a:gd name="connsiteX46" fmla="*/ 217081 w 229345"/>
                <a:gd name="connsiteY46" fmla="*/ 72805 h 1403413"/>
                <a:gd name="connsiteX47" fmla="*/ 223462 w 229345"/>
                <a:gd name="connsiteY47" fmla="*/ 57946 h 1403413"/>
                <a:gd name="connsiteX48" fmla="*/ 225653 w 229345"/>
                <a:gd name="connsiteY48" fmla="*/ 42992 h 1403413"/>
                <a:gd name="connsiteX49" fmla="*/ 227749 w 229345"/>
                <a:gd name="connsiteY49" fmla="*/ 25942 h 1403413"/>
                <a:gd name="connsiteX50" fmla="*/ 226701 w 229345"/>
                <a:gd name="connsiteY50" fmla="*/ -347 h 1403413"/>
                <a:gd name="connsiteX51" fmla="*/ 169551 w 229345"/>
                <a:gd name="connsiteY51" fmla="*/ 496096 h 1403413"/>
                <a:gd name="connsiteX52" fmla="*/ 166312 w 229345"/>
                <a:gd name="connsiteY52" fmla="*/ 484380 h 1403413"/>
                <a:gd name="connsiteX53" fmla="*/ 165265 w 229345"/>
                <a:gd name="connsiteY53" fmla="*/ 469426 h 1403413"/>
                <a:gd name="connsiteX54" fmla="*/ 155740 w 229345"/>
                <a:gd name="connsiteY54" fmla="*/ 444946 h 1403413"/>
                <a:gd name="connsiteX55" fmla="*/ 155740 w 229345"/>
                <a:gd name="connsiteY55" fmla="*/ 425896 h 1403413"/>
                <a:gd name="connsiteX56" fmla="*/ 151549 w 229345"/>
                <a:gd name="connsiteY56" fmla="*/ 404656 h 1403413"/>
                <a:gd name="connsiteX57" fmla="*/ 145072 w 229345"/>
                <a:gd name="connsiteY57" fmla="*/ 383320 h 1403413"/>
                <a:gd name="connsiteX58" fmla="*/ 144024 w 229345"/>
                <a:gd name="connsiteY58" fmla="*/ 358840 h 1403413"/>
                <a:gd name="connsiteX59" fmla="*/ 148310 w 229345"/>
                <a:gd name="connsiteY59" fmla="*/ 331123 h 1403413"/>
                <a:gd name="connsiteX60" fmla="*/ 141928 w 229345"/>
                <a:gd name="connsiteY60" fmla="*/ 312073 h 1403413"/>
                <a:gd name="connsiteX61" fmla="*/ 142976 w 229345"/>
                <a:gd name="connsiteY61" fmla="*/ 295023 h 1403413"/>
                <a:gd name="connsiteX62" fmla="*/ 143643 w 229345"/>
                <a:gd name="connsiteY62" fmla="*/ 277783 h 1403413"/>
                <a:gd name="connsiteX63" fmla="*/ 137166 w 229345"/>
                <a:gd name="connsiteY63" fmla="*/ 309596 h 1403413"/>
                <a:gd name="connsiteX64" fmla="*/ 137166 w 229345"/>
                <a:gd name="connsiteY64" fmla="*/ 341410 h 1403413"/>
                <a:gd name="connsiteX65" fmla="*/ 135166 w 229345"/>
                <a:gd name="connsiteY65" fmla="*/ 371223 h 1403413"/>
                <a:gd name="connsiteX66" fmla="*/ 141071 w 229345"/>
                <a:gd name="connsiteY66" fmla="*/ 405037 h 1403413"/>
                <a:gd name="connsiteX67" fmla="*/ 147072 w 229345"/>
                <a:gd name="connsiteY67" fmla="*/ 430850 h 1403413"/>
                <a:gd name="connsiteX68" fmla="*/ 156025 w 229345"/>
                <a:gd name="connsiteY68" fmla="*/ 469616 h 1403413"/>
                <a:gd name="connsiteX69" fmla="*/ 162979 w 229345"/>
                <a:gd name="connsiteY69" fmla="*/ 497429 h 1403413"/>
                <a:gd name="connsiteX70" fmla="*/ 157073 w 229345"/>
                <a:gd name="connsiteY70" fmla="*/ 512384 h 1403413"/>
                <a:gd name="connsiteX71" fmla="*/ 147358 w 229345"/>
                <a:gd name="connsiteY71" fmla="*/ 531624 h 1403413"/>
                <a:gd name="connsiteX72" fmla="*/ 153263 w 229345"/>
                <a:gd name="connsiteY72" fmla="*/ 536577 h 1403413"/>
                <a:gd name="connsiteX73" fmla="*/ 159264 w 229345"/>
                <a:gd name="connsiteY73" fmla="*/ 556389 h 1403413"/>
                <a:gd name="connsiteX74" fmla="*/ 165265 w 229345"/>
                <a:gd name="connsiteY74" fmla="*/ 588203 h 1403413"/>
                <a:gd name="connsiteX75" fmla="*/ 171170 w 229345"/>
                <a:gd name="connsiteY75" fmla="*/ 626969 h 1403413"/>
                <a:gd name="connsiteX76" fmla="*/ 174218 w 229345"/>
                <a:gd name="connsiteY76" fmla="*/ 639638 h 1403413"/>
                <a:gd name="connsiteX77" fmla="*/ 176314 w 229345"/>
                <a:gd name="connsiteY77" fmla="*/ 620588 h 1403413"/>
                <a:gd name="connsiteX78" fmla="*/ 176314 w 229345"/>
                <a:gd name="connsiteY78" fmla="*/ 606872 h 1403413"/>
                <a:gd name="connsiteX79" fmla="*/ 172027 w 229345"/>
                <a:gd name="connsiteY79" fmla="*/ 586679 h 1403413"/>
                <a:gd name="connsiteX80" fmla="*/ 168884 w 229345"/>
                <a:gd name="connsiteY80" fmla="*/ 568486 h 1403413"/>
                <a:gd name="connsiteX81" fmla="*/ 172027 w 229345"/>
                <a:gd name="connsiteY81" fmla="*/ 547245 h 1403413"/>
                <a:gd name="connsiteX82" fmla="*/ 173170 w 229345"/>
                <a:gd name="connsiteY82" fmla="*/ 534481 h 1403413"/>
                <a:gd name="connsiteX83" fmla="*/ 179552 w 229345"/>
                <a:gd name="connsiteY83" fmla="*/ 519527 h 1403413"/>
                <a:gd name="connsiteX84" fmla="*/ 180600 w 229345"/>
                <a:gd name="connsiteY84" fmla="*/ 513146 h 1403413"/>
                <a:gd name="connsiteX85" fmla="*/ 176314 w 229345"/>
                <a:gd name="connsiteY85" fmla="*/ 506764 h 1403413"/>
                <a:gd name="connsiteX86" fmla="*/ 169170 w 229345"/>
                <a:gd name="connsiteY86" fmla="*/ 496096 h 140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29345" h="1403413">
                  <a:moveTo>
                    <a:pt x="32296" y="1004159"/>
                  </a:moveTo>
                  <a:cubicBezTo>
                    <a:pt x="30295" y="1009112"/>
                    <a:pt x="16389" y="1013684"/>
                    <a:pt x="9435" y="1019018"/>
                  </a:cubicBezTo>
                  <a:cubicBezTo>
                    <a:pt x="2482" y="1024352"/>
                    <a:pt x="8388" y="1034925"/>
                    <a:pt x="2482" y="1039878"/>
                  </a:cubicBezTo>
                  <a:cubicBezTo>
                    <a:pt x="-3423" y="1044831"/>
                    <a:pt x="2482" y="1052832"/>
                    <a:pt x="2482" y="1066739"/>
                  </a:cubicBezTo>
                  <a:cubicBezTo>
                    <a:pt x="2482" y="1078550"/>
                    <a:pt x="4673" y="1079026"/>
                    <a:pt x="9531" y="1088646"/>
                  </a:cubicBezTo>
                  <a:cubicBezTo>
                    <a:pt x="9531" y="1087217"/>
                    <a:pt x="10007" y="1085884"/>
                    <a:pt x="10388" y="1084264"/>
                  </a:cubicBezTo>
                  <a:cubicBezTo>
                    <a:pt x="12245" y="1078426"/>
                    <a:pt x="12960" y="1072282"/>
                    <a:pt x="12484" y="1066167"/>
                  </a:cubicBezTo>
                  <a:cubicBezTo>
                    <a:pt x="12484" y="1055499"/>
                    <a:pt x="9340" y="1054451"/>
                    <a:pt x="11436" y="1047117"/>
                  </a:cubicBezTo>
                  <a:cubicBezTo>
                    <a:pt x="13531" y="1039783"/>
                    <a:pt x="14674" y="1037592"/>
                    <a:pt x="15722" y="1033211"/>
                  </a:cubicBezTo>
                  <a:cubicBezTo>
                    <a:pt x="16770" y="1028829"/>
                    <a:pt x="18865" y="1027877"/>
                    <a:pt x="18865" y="1024733"/>
                  </a:cubicBezTo>
                  <a:cubicBezTo>
                    <a:pt x="18865" y="1021590"/>
                    <a:pt x="7150" y="1025781"/>
                    <a:pt x="18865" y="1021495"/>
                  </a:cubicBezTo>
                  <a:cubicBezTo>
                    <a:pt x="30581" y="1017209"/>
                    <a:pt x="32772" y="1016161"/>
                    <a:pt x="33819" y="1011970"/>
                  </a:cubicBezTo>
                  <a:cubicBezTo>
                    <a:pt x="36496" y="1007464"/>
                    <a:pt x="37630" y="1002216"/>
                    <a:pt x="37058" y="997015"/>
                  </a:cubicBezTo>
                  <a:cubicBezTo>
                    <a:pt x="37058" y="995968"/>
                    <a:pt x="37058" y="994920"/>
                    <a:pt x="37058" y="993872"/>
                  </a:cubicBezTo>
                  <a:cubicBezTo>
                    <a:pt x="34772" y="998349"/>
                    <a:pt x="33058" y="1002254"/>
                    <a:pt x="32296" y="1004159"/>
                  </a:cubicBezTo>
                  <a:close/>
                  <a:moveTo>
                    <a:pt x="57251" y="1297434"/>
                  </a:moveTo>
                  <a:cubicBezTo>
                    <a:pt x="52965" y="1288862"/>
                    <a:pt x="51917" y="1283528"/>
                    <a:pt x="49822" y="1280384"/>
                  </a:cubicBezTo>
                  <a:cubicBezTo>
                    <a:pt x="48078" y="1275603"/>
                    <a:pt x="47326" y="1270516"/>
                    <a:pt x="47631" y="1265430"/>
                  </a:cubicBezTo>
                  <a:cubicBezTo>
                    <a:pt x="47631" y="1262287"/>
                    <a:pt x="50869" y="1255905"/>
                    <a:pt x="48774" y="1252667"/>
                  </a:cubicBezTo>
                  <a:cubicBezTo>
                    <a:pt x="46764" y="1247504"/>
                    <a:pt x="45326" y="1242141"/>
                    <a:pt x="44488" y="1236664"/>
                  </a:cubicBezTo>
                  <a:cubicBezTo>
                    <a:pt x="42392" y="1229235"/>
                    <a:pt x="46583" y="1231331"/>
                    <a:pt x="49822" y="1228187"/>
                  </a:cubicBezTo>
                  <a:cubicBezTo>
                    <a:pt x="52984" y="1220777"/>
                    <a:pt x="54070" y="1212642"/>
                    <a:pt x="52965" y="1204661"/>
                  </a:cubicBezTo>
                  <a:cubicBezTo>
                    <a:pt x="53031" y="1193545"/>
                    <a:pt x="49993" y="1182620"/>
                    <a:pt x="44202" y="1173133"/>
                  </a:cubicBezTo>
                  <a:cubicBezTo>
                    <a:pt x="45269" y="1179915"/>
                    <a:pt x="44240" y="1186858"/>
                    <a:pt x="41249" y="1193040"/>
                  </a:cubicBezTo>
                  <a:cubicBezTo>
                    <a:pt x="38239" y="1207728"/>
                    <a:pt x="37239" y="1222758"/>
                    <a:pt x="38296" y="1237712"/>
                  </a:cubicBezTo>
                  <a:cubicBezTo>
                    <a:pt x="38296" y="1261620"/>
                    <a:pt x="43249" y="1260572"/>
                    <a:pt x="45250" y="1269526"/>
                  </a:cubicBezTo>
                  <a:cubicBezTo>
                    <a:pt x="47250" y="1278479"/>
                    <a:pt x="51155" y="1286480"/>
                    <a:pt x="54203" y="1296386"/>
                  </a:cubicBezTo>
                  <a:cubicBezTo>
                    <a:pt x="58280" y="1308664"/>
                    <a:pt x="60280" y="1321542"/>
                    <a:pt x="60109" y="1334486"/>
                  </a:cubicBezTo>
                  <a:cubicBezTo>
                    <a:pt x="60147" y="1345792"/>
                    <a:pt x="59480" y="1357080"/>
                    <a:pt x="58108" y="1368300"/>
                  </a:cubicBezTo>
                  <a:cubicBezTo>
                    <a:pt x="57489" y="1377587"/>
                    <a:pt x="57841" y="1386902"/>
                    <a:pt x="59156" y="1396113"/>
                  </a:cubicBezTo>
                  <a:cubicBezTo>
                    <a:pt x="59156" y="1399066"/>
                    <a:pt x="59156" y="1401256"/>
                    <a:pt x="59823" y="1403066"/>
                  </a:cubicBezTo>
                  <a:cubicBezTo>
                    <a:pt x="60728" y="1401647"/>
                    <a:pt x="61337" y="1400057"/>
                    <a:pt x="61633" y="1398399"/>
                  </a:cubicBezTo>
                  <a:cubicBezTo>
                    <a:pt x="62680" y="1393065"/>
                    <a:pt x="59442" y="1381349"/>
                    <a:pt x="60585" y="1376015"/>
                  </a:cubicBezTo>
                  <a:cubicBezTo>
                    <a:pt x="61623" y="1372129"/>
                    <a:pt x="63433" y="1368500"/>
                    <a:pt x="65919" y="1365347"/>
                  </a:cubicBezTo>
                  <a:lnTo>
                    <a:pt x="65919" y="1358965"/>
                  </a:lnTo>
                  <a:cubicBezTo>
                    <a:pt x="65919" y="1358965"/>
                    <a:pt x="68014" y="1349440"/>
                    <a:pt x="69062" y="1344011"/>
                  </a:cubicBezTo>
                  <a:cubicBezTo>
                    <a:pt x="69500" y="1335448"/>
                    <a:pt x="68795" y="1326866"/>
                    <a:pt x="66967" y="1318484"/>
                  </a:cubicBezTo>
                  <a:cubicBezTo>
                    <a:pt x="64100" y="1311302"/>
                    <a:pt x="60861" y="1304273"/>
                    <a:pt x="57251" y="1297434"/>
                  </a:cubicBezTo>
                  <a:close/>
                  <a:moveTo>
                    <a:pt x="226701" y="-347"/>
                  </a:moveTo>
                  <a:cubicBezTo>
                    <a:pt x="225872" y="1682"/>
                    <a:pt x="225015" y="3777"/>
                    <a:pt x="224129" y="5939"/>
                  </a:cubicBezTo>
                  <a:cubicBezTo>
                    <a:pt x="220224" y="16893"/>
                    <a:pt x="223176" y="18893"/>
                    <a:pt x="219176" y="41753"/>
                  </a:cubicBezTo>
                  <a:cubicBezTo>
                    <a:pt x="215175" y="64613"/>
                    <a:pt x="213271" y="57660"/>
                    <a:pt x="208222" y="71567"/>
                  </a:cubicBezTo>
                  <a:cubicBezTo>
                    <a:pt x="203174" y="85473"/>
                    <a:pt x="205174" y="94331"/>
                    <a:pt x="201364" y="109667"/>
                  </a:cubicBezTo>
                  <a:lnTo>
                    <a:pt x="205365" y="102618"/>
                  </a:lnTo>
                  <a:cubicBezTo>
                    <a:pt x="209460" y="95093"/>
                    <a:pt x="210699" y="93093"/>
                    <a:pt x="210699" y="93093"/>
                  </a:cubicBezTo>
                  <a:cubicBezTo>
                    <a:pt x="211699" y="87997"/>
                    <a:pt x="213137" y="82996"/>
                    <a:pt x="214985" y="78139"/>
                  </a:cubicBezTo>
                  <a:cubicBezTo>
                    <a:pt x="215985" y="76491"/>
                    <a:pt x="216700" y="74691"/>
                    <a:pt x="217081" y="72805"/>
                  </a:cubicBezTo>
                  <a:cubicBezTo>
                    <a:pt x="218595" y="67614"/>
                    <a:pt x="220738" y="62622"/>
                    <a:pt x="223462" y="57946"/>
                  </a:cubicBezTo>
                  <a:cubicBezTo>
                    <a:pt x="225834" y="53345"/>
                    <a:pt x="226606" y="48078"/>
                    <a:pt x="225653" y="42992"/>
                  </a:cubicBezTo>
                  <a:cubicBezTo>
                    <a:pt x="225548" y="37239"/>
                    <a:pt x="226253" y="31495"/>
                    <a:pt x="227749" y="25942"/>
                  </a:cubicBezTo>
                  <a:cubicBezTo>
                    <a:pt x="229996" y="17264"/>
                    <a:pt x="229634" y="8121"/>
                    <a:pt x="226701" y="-347"/>
                  </a:cubicBezTo>
                  <a:close/>
                  <a:moveTo>
                    <a:pt x="169551" y="496096"/>
                  </a:moveTo>
                  <a:cubicBezTo>
                    <a:pt x="169551" y="491810"/>
                    <a:pt x="166312" y="487523"/>
                    <a:pt x="166312" y="484380"/>
                  </a:cubicBezTo>
                  <a:cubicBezTo>
                    <a:pt x="167512" y="479408"/>
                    <a:pt x="167141" y="474188"/>
                    <a:pt x="165265" y="469426"/>
                  </a:cubicBezTo>
                  <a:cubicBezTo>
                    <a:pt x="161340" y="461577"/>
                    <a:pt x="158149" y="453386"/>
                    <a:pt x="155740" y="444946"/>
                  </a:cubicBezTo>
                  <a:cubicBezTo>
                    <a:pt x="154692" y="437422"/>
                    <a:pt x="156787" y="436374"/>
                    <a:pt x="155740" y="425896"/>
                  </a:cubicBezTo>
                  <a:cubicBezTo>
                    <a:pt x="155978" y="418591"/>
                    <a:pt x="154539" y="411323"/>
                    <a:pt x="151549" y="404656"/>
                  </a:cubicBezTo>
                  <a:cubicBezTo>
                    <a:pt x="147262" y="395131"/>
                    <a:pt x="144024" y="389702"/>
                    <a:pt x="145072" y="383320"/>
                  </a:cubicBezTo>
                  <a:cubicBezTo>
                    <a:pt x="146119" y="376938"/>
                    <a:pt x="140881" y="371604"/>
                    <a:pt x="144024" y="358840"/>
                  </a:cubicBezTo>
                  <a:cubicBezTo>
                    <a:pt x="147167" y="346077"/>
                    <a:pt x="152596" y="339790"/>
                    <a:pt x="148310" y="331123"/>
                  </a:cubicBezTo>
                  <a:cubicBezTo>
                    <a:pt x="144024" y="322455"/>
                    <a:pt x="141928" y="321598"/>
                    <a:pt x="141928" y="312073"/>
                  </a:cubicBezTo>
                  <a:cubicBezTo>
                    <a:pt x="141928" y="302548"/>
                    <a:pt x="144024" y="305691"/>
                    <a:pt x="142976" y="295023"/>
                  </a:cubicBezTo>
                  <a:cubicBezTo>
                    <a:pt x="142119" y="286070"/>
                    <a:pt x="145643" y="286831"/>
                    <a:pt x="143643" y="277783"/>
                  </a:cubicBezTo>
                  <a:cubicBezTo>
                    <a:pt x="139166" y="287784"/>
                    <a:pt x="136947" y="298643"/>
                    <a:pt x="137166" y="309596"/>
                  </a:cubicBezTo>
                  <a:cubicBezTo>
                    <a:pt x="136118" y="328646"/>
                    <a:pt x="138118" y="326455"/>
                    <a:pt x="137166" y="341410"/>
                  </a:cubicBezTo>
                  <a:cubicBezTo>
                    <a:pt x="137223" y="351382"/>
                    <a:pt x="136556" y="361345"/>
                    <a:pt x="135166" y="371223"/>
                  </a:cubicBezTo>
                  <a:cubicBezTo>
                    <a:pt x="133165" y="379129"/>
                    <a:pt x="138118" y="388082"/>
                    <a:pt x="141071" y="405037"/>
                  </a:cubicBezTo>
                  <a:cubicBezTo>
                    <a:pt x="144024" y="421991"/>
                    <a:pt x="146119" y="424087"/>
                    <a:pt x="147072" y="430850"/>
                  </a:cubicBezTo>
                  <a:cubicBezTo>
                    <a:pt x="148024" y="437612"/>
                    <a:pt x="153073" y="457710"/>
                    <a:pt x="156025" y="469616"/>
                  </a:cubicBezTo>
                  <a:cubicBezTo>
                    <a:pt x="159388" y="478599"/>
                    <a:pt x="161721" y="487923"/>
                    <a:pt x="162979" y="497429"/>
                  </a:cubicBezTo>
                  <a:cubicBezTo>
                    <a:pt x="162979" y="506383"/>
                    <a:pt x="160026" y="507430"/>
                    <a:pt x="157073" y="512384"/>
                  </a:cubicBezTo>
                  <a:cubicBezTo>
                    <a:pt x="152720" y="518165"/>
                    <a:pt x="149425" y="524680"/>
                    <a:pt x="147358" y="531624"/>
                  </a:cubicBezTo>
                  <a:cubicBezTo>
                    <a:pt x="145357" y="540482"/>
                    <a:pt x="149358" y="534577"/>
                    <a:pt x="153263" y="536577"/>
                  </a:cubicBezTo>
                  <a:cubicBezTo>
                    <a:pt x="157168" y="538577"/>
                    <a:pt x="157264" y="545530"/>
                    <a:pt x="159264" y="556389"/>
                  </a:cubicBezTo>
                  <a:cubicBezTo>
                    <a:pt x="162131" y="566809"/>
                    <a:pt x="164141" y="577449"/>
                    <a:pt x="165265" y="588203"/>
                  </a:cubicBezTo>
                  <a:cubicBezTo>
                    <a:pt x="165274" y="601347"/>
                    <a:pt x="167265" y="614415"/>
                    <a:pt x="171170" y="626969"/>
                  </a:cubicBezTo>
                  <a:cubicBezTo>
                    <a:pt x="172446" y="631122"/>
                    <a:pt x="173466" y="635361"/>
                    <a:pt x="174218" y="639638"/>
                  </a:cubicBezTo>
                  <a:cubicBezTo>
                    <a:pt x="176390" y="633542"/>
                    <a:pt x="177104" y="627017"/>
                    <a:pt x="176314" y="620588"/>
                  </a:cubicBezTo>
                  <a:lnTo>
                    <a:pt x="176314" y="606872"/>
                  </a:lnTo>
                  <a:cubicBezTo>
                    <a:pt x="175571" y="600013"/>
                    <a:pt x="174132" y="593251"/>
                    <a:pt x="172027" y="586679"/>
                  </a:cubicBezTo>
                  <a:cubicBezTo>
                    <a:pt x="170294" y="580754"/>
                    <a:pt x="169236" y="574648"/>
                    <a:pt x="168884" y="568486"/>
                  </a:cubicBezTo>
                  <a:cubicBezTo>
                    <a:pt x="169179" y="561314"/>
                    <a:pt x="170237" y="554198"/>
                    <a:pt x="172027" y="547245"/>
                  </a:cubicBezTo>
                  <a:cubicBezTo>
                    <a:pt x="173170" y="542959"/>
                    <a:pt x="167836" y="542959"/>
                    <a:pt x="173170" y="534481"/>
                  </a:cubicBezTo>
                  <a:cubicBezTo>
                    <a:pt x="176704" y="530224"/>
                    <a:pt x="178914" y="525023"/>
                    <a:pt x="179552" y="519527"/>
                  </a:cubicBezTo>
                  <a:lnTo>
                    <a:pt x="180600" y="513146"/>
                  </a:lnTo>
                  <a:lnTo>
                    <a:pt x="176314" y="506764"/>
                  </a:lnTo>
                  <a:cubicBezTo>
                    <a:pt x="176314" y="506764"/>
                    <a:pt x="169170" y="500287"/>
                    <a:pt x="169170" y="496096"/>
                  </a:cubicBezTo>
                  <a:close/>
                </a:path>
              </a:pathLst>
            </a:custGeom>
            <a:solidFill>
              <a:srgbClr val="F7F0DB"/>
            </a:solidFill>
            <a:ln w="9525" cap="flat">
              <a:noFill/>
              <a:prstDash val="solid"/>
              <a:miter/>
            </a:ln>
            <a:effectLst>
              <a:outerShdw blurRad="25400" dist="127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教育视窗：</a:t>
            </a:r>
            <a:r>
              <a:rPr lang="zh-CN" altLang="en-US" sz="3200"/>
              <a:t>师德红线</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3415030"/>
          </a:xfrm>
          <a:prstGeom prst="rect">
            <a:avLst/>
          </a:prstGeom>
          <a:noFill/>
        </p:spPr>
        <p:txBody>
          <a:bodyPr wrap="square">
            <a:spAutoFit/>
          </a:bodyPr>
          <a:lstStyle/>
          <a:p>
            <a:pPr indent="457200" algn="just" fontAlgn="auto">
              <a:lnSpc>
                <a:spcPct val="150000"/>
              </a:lnSpc>
            </a:pPr>
            <a:r>
              <a:rPr lang="zh-CN" altLang="en-US" dirty="0">
                <a:solidFill>
                  <a:schemeClr val="tx1"/>
                </a:solidFill>
              </a:rPr>
              <a:t>（</a:t>
            </a:r>
            <a:r>
              <a:rPr lang="en-US" altLang="zh-CN" dirty="0">
                <a:solidFill>
                  <a:schemeClr val="tx1"/>
                </a:solidFill>
              </a:rPr>
              <a:t>6</a:t>
            </a:r>
            <a:r>
              <a:rPr lang="zh-CN" altLang="en-US" dirty="0">
                <a:solidFill>
                  <a:schemeClr val="tx1"/>
                </a:solidFill>
              </a:rPr>
              <a:t>）在教育教学活动中遇突发事件、面临危险时，不顾学生安危，擅离职守，</a:t>
            </a:r>
            <a:r>
              <a:rPr lang="zh-CN" altLang="en-US" dirty="0">
                <a:solidFill>
                  <a:schemeClr val="tx1"/>
                </a:solidFill>
              </a:rPr>
              <a:t>自行逃离。</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7</a:t>
            </a:r>
            <a:r>
              <a:rPr lang="zh-CN" altLang="en-US" dirty="0">
                <a:solidFill>
                  <a:schemeClr val="tx1"/>
                </a:solidFill>
              </a:rPr>
              <a:t>）与学生发生不正当关系，有任何形式的猥亵、性骚扰行为。</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8</a:t>
            </a:r>
            <a:r>
              <a:rPr lang="zh-CN" altLang="en-US" dirty="0">
                <a:solidFill>
                  <a:schemeClr val="tx1"/>
                </a:solidFill>
              </a:rPr>
              <a:t>）在招生、考试、推优、保送及绩效考核、岗位聘用、职称评聘、评优评奖</a:t>
            </a:r>
            <a:r>
              <a:rPr lang="zh-CN" altLang="en-US" dirty="0">
                <a:solidFill>
                  <a:schemeClr val="tx1"/>
                </a:solidFill>
              </a:rPr>
              <a:t>等工作中徇私舞弊、弄虚作假。</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9</a:t>
            </a:r>
            <a:r>
              <a:rPr lang="zh-CN" altLang="en-US" dirty="0">
                <a:solidFill>
                  <a:schemeClr val="tx1"/>
                </a:solidFill>
              </a:rPr>
              <a:t>）索要、收受学生及家长财物或参加由学生及家长付费的宴请、旅游、娱乐</a:t>
            </a:r>
            <a:r>
              <a:rPr lang="zh-CN" altLang="en-US" dirty="0">
                <a:solidFill>
                  <a:schemeClr val="tx1"/>
                </a:solidFill>
              </a:rPr>
              <a:t>休闲等活动，向学生推销图书报刊、教辅材料、社会保险或利用家长资源谋取私利。</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10</a:t>
            </a:r>
            <a:r>
              <a:rPr lang="zh-CN" altLang="en-US" dirty="0">
                <a:solidFill>
                  <a:schemeClr val="tx1"/>
                </a:solidFill>
              </a:rPr>
              <a:t>）组织、参与有偿补课，或为校外培训机构和他人介绍生源、提供相关信息。</a:t>
            </a:r>
            <a:endParaRPr lang="zh-CN" altLang="en-US" dirty="0">
              <a:solidFill>
                <a:schemeClr val="tx1"/>
              </a:solidFill>
            </a:endParaRPr>
          </a:p>
          <a:p>
            <a:pPr indent="457200" algn="just" fontAlgn="auto">
              <a:lnSpc>
                <a:spcPct val="150000"/>
              </a:lnSpc>
            </a:pPr>
            <a:r>
              <a:rPr lang="zh-CN" altLang="en-US" dirty="0">
                <a:solidFill>
                  <a:schemeClr val="tx1"/>
                </a:solidFill>
              </a:rPr>
              <a:t>（</a:t>
            </a:r>
            <a:r>
              <a:rPr lang="en-US" altLang="zh-CN" dirty="0">
                <a:solidFill>
                  <a:schemeClr val="tx1"/>
                </a:solidFill>
              </a:rPr>
              <a:t>11</a:t>
            </a:r>
            <a:r>
              <a:rPr lang="zh-CN" altLang="en-US" dirty="0">
                <a:solidFill>
                  <a:schemeClr val="tx1"/>
                </a:solidFill>
              </a:rPr>
              <a:t>）其他违反职业道德的行为。</a:t>
            </a:r>
            <a:endParaRPr lang="zh-CN" altLang="en-US" dirty="0">
              <a:solidFill>
                <a:schemeClr val="tx1"/>
              </a:solidFill>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68" name="圆角矩形 67"/>
          <p:cNvSpPr/>
          <p:nvPr>
            <p:custDataLst>
              <p:tags r:id="rId1"/>
            </p:custDataLst>
          </p:nvPr>
        </p:nvSpPr>
        <p:spPr>
          <a:xfrm>
            <a:off x="685165" y="1483995"/>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（4）</a:t>
            </a:r>
            <a:r>
              <a:rPr lang="zh-CN" altLang="en-US" sz="2000" b="1">
                <a:solidFill>
                  <a:schemeClr val="accent2"/>
                </a:solidFill>
                <a:latin typeface="微软雅黑" charset="0"/>
                <a:ea typeface="微软雅黑" charset="0"/>
                <a:cs typeface="微软雅黑" charset="0"/>
                <a:sym typeface="+mn-ea"/>
              </a:rPr>
              <a:t>关心、爱护全体学生，尊重学生人格，促进学生在品德、智力、体质等方面全面发展</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关心、爱护学生是教师的天职，是做好教育教学工作的前提条件。</a:t>
            </a:r>
            <a:endParaRPr lang="zh-CN" altLang="en-US" b="1"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830214" y="1451267"/>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693420" y="2937510"/>
            <a:ext cx="10851515" cy="126682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dirty="0">
                <a:solidFill>
                  <a:schemeClr val="accent2"/>
                </a:solidFill>
                <a:latin typeface="微软雅黑" charset="0"/>
                <a:ea typeface="微软雅黑" charset="0"/>
                <a:cs typeface="微软雅黑" charset="0"/>
                <a:sym typeface="+mn-ea"/>
              </a:rPr>
              <a:t>（5）</a:t>
            </a:r>
            <a:r>
              <a:rPr lang="zh-CN" altLang="en-US" sz="2000" b="1" dirty="0">
                <a:solidFill>
                  <a:schemeClr val="accent2"/>
                </a:solidFill>
                <a:latin typeface="微软雅黑" charset="0"/>
                <a:ea typeface="微软雅黑" charset="0"/>
                <a:cs typeface="微软雅黑" charset="0"/>
                <a:sym typeface="+mn-ea"/>
              </a:rPr>
              <a:t>制止有害于学生的行为或者其他侵犯学生合法权益的行为，批评和抵制有害于学生健康成长的现象</a:t>
            </a:r>
            <a:endParaRPr lang="zh-CN" altLang="en-US" sz="2000" b="1" dirty="0">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保护未成年人的合法权益和身心健康发展是全社会的共同责任，教师更是责无旁贷。</a:t>
            </a:r>
            <a:endParaRPr lang="zh-CN" altLang="en-US" b="1"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839829" y="2905037"/>
            <a:ext cx="443838" cy="55031"/>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圆角矩形 67"/>
          <p:cNvSpPr/>
          <p:nvPr>
            <p:custDataLst>
              <p:tags r:id="rId5"/>
            </p:custDataLst>
          </p:nvPr>
        </p:nvSpPr>
        <p:spPr>
          <a:xfrm>
            <a:off x="693420" y="4423410"/>
            <a:ext cx="10859135" cy="126682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nSpc>
                <a:spcPct val="100000"/>
              </a:lnSpc>
              <a:spcBef>
                <a:spcPct val="0"/>
              </a:spcBef>
              <a:spcAft>
                <a:spcPct val="35000"/>
              </a:spcAft>
            </a:pPr>
            <a:r>
              <a:rPr lang="en-US" sz="2000" b="1">
                <a:solidFill>
                  <a:schemeClr val="accent2"/>
                </a:solidFill>
                <a:latin typeface="微软雅黑" charset="0"/>
                <a:ea typeface="微软雅黑" charset="0"/>
                <a:cs typeface="微软雅黑" charset="0"/>
                <a:sym typeface="+mn-ea"/>
              </a:rPr>
              <a:t>（6）</a:t>
            </a:r>
            <a:r>
              <a:rPr lang="zh-CN" altLang="en-US" sz="2000" b="1">
                <a:solidFill>
                  <a:schemeClr val="accent2"/>
                </a:solidFill>
                <a:latin typeface="微软雅黑" charset="0"/>
                <a:ea typeface="微软雅黑" charset="0"/>
                <a:cs typeface="微软雅黑" charset="0"/>
                <a:sym typeface="+mn-ea"/>
              </a:rPr>
              <a:t>不断提高思想政治觉悟和教育教学业务水平</a:t>
            </a:r>
            <a:endParaRPr lang="zh-CN" altLang="en-US" sz="2000" b="1">
              <a:solidFill>
                <a:schemeClr val="accent2"/>
              </a:solidFill>
              <a:latin typeface="微软雅黑" charset="0"/>
              <a:ea typeface="微软雅黑" charset="0"/>
              <a:cs typeface="微软雅黑" charset="0"/>
              <a:sym typeface="+mn-ea"/>
            </a:endParaRPr>
          </a:p>
          <a:p>
            <a:pPr marL="0" lvl="1">
              <a:lnSpc>
                <a:spcPct val="100000"/>
              </a:lnSpc>
              <a:spcBef>
                <a:spcPct val="0"/>
              </a:spcBef>
              <a:spcAft>
                <a:spcPct val="35000"/>
              </a:spcAft>
            </a:pPr>
            <a:r>
              <a:rPr lang="zh-CN" altLang="en-US">
                <a:solidFill>
                  <a:schemeClr val="dk1"/>
                </a:solidFill>
                <a:latin typeface="微软雅黑" charset="0"/>
                <a:ea typeface="微软雅黑" charset="0"/>
                <a:cs typeface="微软雅黑" charset="0"/>
                <a:sym typeface="+mn-ea"/>
              </a:rPr>
              <a:t>教育教学工作是一项专业性很强的工作，对教师的政治思想和业务水平的要求非常高。</a:t>
            </a:r>
            <a:endParaRPr lang="zh-CN" altLang="en-US" b="1" kern="0" dirty="0">
              <a:ln>
                <a:noFill/>
                <a:prstDash val="sysDot"/>
              </a:ln>
              <a:solidFill>
                <a:schemeClr val="tx1">
                  <a:lumMod val="85000"/>
                  <a:lumOff val="15000"/>
                </a:schemeClr>
              </a:solidFill>
              <a:uFillTx/>
              <a:latin typeface="+mn-ea"/>
              <a:sym typeface="+mn-ea"/>
            </a:endParaRPr>
          </a:p>
        </p:txBody>
      </p:sp>
      <p:sp>
        <p:nvSpPr>
          <p:cNvPr id="6" name="圆角矩形 68"/>
          <p:cNvSpPr/>
          <p:nvPr>
            <p:custDataLst>
              <p:tags r:id="rId6"/>
            </p:custDataLst>
          </p:nvPr>
        </p:nvSpPr>
        <p:spPr>
          <a:xfrm>
            <a:off x="839431" y="4390385"/>
            <a:ext cx="443838" cy="55031"/>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sym typeface="+mn-ea"/>
              </a:rPr>
              <a:t>一、关于教师的基本制度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（二）教师资格制度</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11337925" cy="378650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教师资格制度是指国家对教师实行的一种特定的职业认定和许可制度，包括依国家规定</a:t>
            </a:r>
            <a:r>
              <a:rPr lang="zh-CN" altLang="en-US" sz="2000" b="1">
                <a:solidFill>
                  <a:srgbClr val="231F20"/>
                </a:solidFill>
                <a:latin typeface="微软雅黑" charset="0"/>
                <a:ea typeface="微软雅黑" charset="0"/>
                <a:cs typeface="微软雅黑" charset="0"/>
              </a:rPr>
              <a:t>从事教育教学工作的人员应该具备的特定条件和取得教师资格的法定程序。</a:t>
            </a:r>
            <a:endParaRPr lang="zh-CN" altLang="en-US" sz="2000" b="1">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《中华人民共和国教师法》第十条规定了我国教师资格制度的基本内容：</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中国公民凡</a:t>
            </a:r>
            <a:r>
              <a:rPr lang="zh-CN" altLang="en-US" sz="2000">
                <a:solidFill>
                  <a:srgbClr val="231F20"/>
                </a:solidFill>
                <a:latin typeface="微软雅黑" charset="0"/>
                <a:ea typeface="微软雅黑" charset="0"/>
                <a:cs typeface="微软雅黑" charset="0"/>
              </a:rPr>
              <a:t>遵守宪法和法律，热爱教育事业，具有良好的思想品德，具备本法规定的学历或者经国家教</a:t>
            </a:r>
            <a:r>
              <a:rPr lang="zh-CN" altLang="en-US" sz="2000">
                <a:solidFill>
                  <a:srgbClr val="231F20"/>
                </a:solidFill>
                <a:latin typeface="微软雅黑" charset="0"/>
                <a:ea typeface="微软雅黑" charset="0"/>
                <a:cs typeface="微软雅黑" charset="0"/>
              </a:rPr>
              <a:t>师资格考试合格，有教育教学能力，经认定合格的，可以取得教师资格。</a:t>
            </a:r>
            <a:r>
              <a:rPr lang="en-US" altLang="zh-CN" sz="2000">
                <a:solidFill>
                  <a:srgbClr val="231F20"/>
                </a:solidFill>
                <a:latin typeface="微软雅黑" charset="0"/>
                <a:ea typeface="微软雅黑" charset="0"/>
                <a:cs typeface="微软雅黑" charset="0"/>
              </a:rPr>
              <a:t>”</a:t>
            </a:r>
            <a:endParaRPr lang="en-US" altLang="zh-CN"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《中华人民共和国教师法》及</a:t>
            </a:r>
            <a:r>
              <a:rPr lang="en-US" altLang="zh-CN" sz="2000">
                <a:solidFill>
                  <a:srgbClr val="231F20"/>
                </a:solidFill>
                <a:latin typeface="微软雅黑" charset="0"/>
                <a:ea typeface="微软雅黑" charset="0"/>
                <a:cs typeface="微软雅黑" charset="0"/>
              </a:rPr>
              <a:t>1995</a:t>
            </a:r>
            <a:r>
              <a:rPr lang="zh-CN" altLang="en-US" sz="2000">
                <a:solidFill>
                  <a:srgbClr val="231F20"/>
                </a:solidFill>
                <a:latin typeface="微软雅黑" charset="0"/>
                <a:ea typeface="微软雅黑" charset="0"/>
                <a:cs typeface="微软雅黑" charset="0"/>
              </a:rPr>
              <a:t>年</a:t>
            </a:r>
            <a:r>
              <a:rPr lang="en-US" altLang="zh-CN" sz="2000">
                <a:solidFill>
                  <a:srgbClr val="231F20"/>
                </a:solidFill>
                <a:latin typeface="微软雅黑" charset="0"/>
                <a:ea typeface="微软雅黑" charset="0"/>
                <a:cs typeface="微软雅黑" charset="0"/>
              </a:rPr>
              <a:t>12</a:t>
            </a:r>
            <a:r>
              <a:rPr lang="zh-CN" altLang="en-US" sz="2000">
                <a:solidFill>
                  <a:srgbClr val="231F20"/>
                </a:solidFill>
                <a:latin typeface="微软雅黑" charset="0"/>
                <a:ea typeface="微软雅黑" charset="0"/>
                <a:cs typeface="微软雅黑" charset="0"/>
              </a:rPr>
              <a:t>月国</a:t>
            </a:r>
            <a:r>
              <a:rPr lang="zh-CN" altLang="en-US" sz="2000">
                <a:solidFill>
                  <a:srgbClr val="231F20"/>
                </a:solidFill>
                <a:latin typeface="微软雅黑" charset="0"/>
                <a:ea typeface="微软雅黑" charset="0"/>
                <a:cs typeface="微软雅黑" charset="0"/>
              </a:rPr>
              <a:t>务院颁布的《教师资格条例》，规定了教师资格分类与适用、教师资格条件、教师资格考试、</a:t>
            </a:r>
            <a:r>
              <a:rPr lang="zh-CN" altLang="en-US" sz="2000">
                <a:solidFill>
                  <a:srgbClr val="231F20"/>
                </a:solidFill>
                <a:latin typeface="微软雅黑" charset="0"/>
                <a:ea typeface="微软雅黑" charset="0"/>
                <a:cs typeface="微软雅黑" charset="0"/>
              </a:rPr>
              <a:t>教师资格认定、罚则及其他有关内容。教师资格一经取得，即不受地域、时间的限制而具有</a:t>
            </a:r>
            <a:r>
              <a:rPr lang="zh-CN" altLang="en-US" sz="2000">
                <a:solidFill>
                  <a:srgbClr val="231F20"/>
                </a:solidFill>
                <a:latin typeface="微软雅黑" charset="0"/>
                <a:ea typeface="微软雅黑" charset="0"/>
                <a:cs typeface="微软雅黑" charset="0"/>
              </a:rPr>
              <a:t>在全国范围内普遍适用的效力，非依法律规定，不得撤销和丧失。</a:t>
            </a: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一、关于教师的基本制度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（二）教师资格制度</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取得教师资格的条件</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19" name="任意多边形 18"/>
          <p:cNvSpPr/>
          <p:nvPr>
            <p:custDataLst>
              <p:tags r:id="rId1"/>
            </p:custDataLst>
          </p:nvPr>
        </p:nvSpPr>
        <p:spPr>
          <a:xfrm rot="5400000" flipH="1">
            <a:off x="6346341" y="2299645"/>
            <a:ext cx="3522147" cy="4183594"/>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23" name="任意多边形 22"/>
          <p:cNvSpPr/>
          <p:nvPr>
            <p:custDataLst>
              <p:tags r:id="rId2"/>
            </p:custDataLst>
          </p:nvPr>
        </p:nvSpPr>
        <p:spPr>
          <a:xfrm rot="16200000">
            <a:off x="2418252" y="2095241"/>
            <a:ext cx="3496357" cy="4183594"/>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24" name="任意多边形 23"/>
          <p:cNvSpPr/>
          <p:nvPr>
            <p:custDataLst>
              <p:tags r:id="rId3"/>
            </p:custDataLst>
          </p:nvPr>
        </p:nvSpPr>
        <p:spPr>
          <a:xfrm>
            <a:off x="6015856" y="2630130"/>
            <a:ext cx="378720" cy="3522163"/>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5" name="直角三角形 24"/>
          <p:cNvSpPr/>
          <p:nvPr>
            <p:custDataLst>
              <p:tags r:id="rId4"/>
            </p:custDataLst>
          </p:nvPr>
        </p:nvSpPr>
        <p:spPr>
          <a:xfrm flipV="1">
            <a:off x="6017767" y="5933545"/>
            <a:ext cx="243088" cy="218731"/>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6" name="文本框 25"/>
          <p:cNvSpPr txBox="1"/>
          <p:nvPr>
            <p:custDataLst>
              <p:tags r:id="rId5"/>
            </p:custDataLst>
          </p:nvPr>
        </p:nvSpPr>
        <p:spPr>
          <a:xfrm>
            <a:off x="2936903" y="2799193"/>
            <a:ext cx="3000630" cy="786095"/>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2000" b="1" kern="1300" dirty="0">
                <a:solidFill>
                  <a:schemeClr val="tx1">
                    <a:lumMod val="85000"/>
                    <a:lumOff val="15000"/>
                  </a:schemeClr>
                </a:solidFill>
                <a:uFillTx/>
                <a:sym typeface="+mn-ea"/>
              </a:rPr>
              <a:t>必须是中国公民</a:t>
            </a:r>
            <a:endParaRPr lang="zh-CN" altLang="en-US" sz="2000" b="1" kern="1300" dirty="0">
              <a:solidFill>
                <a:schemeClr val="tx1">
                  <a:lumMod val="85000"/>
                  <a:lumOff val="15000"/>
                </a:schemeClr>
              </a:solidFill>
              <a:uFillTx/>
              <a:sym typeface="+mn-ea"/>
            </a:endParaRPr>
          </a:p>
        </p:txBody>
      </p:sp>
      <p:sp>
        <p:nvSpPr>
          <p:cNvPr id="27" name="文本框 26"/>
          <p:cNvSpPr txBox="1"/>
          <p:nvPr>
            <p:custDataLst>
              <p:tags r:id="rId6"/>
            </p:custDataLst>
          </p:nvPr>
        </p:nvSpPr>
        <p:spPr>
          <a:xfrm>
            <a:off x="2353779" y="2967301"/>
            <a:ext cx="494294" cy="558768"/>
          </a:xfrm>
          <a:prstGeom prst="rect">
            <a:avLst/>
          </a:prstGeom>
          <a:noFill/>
        </p:spPr>
        <p:txBody>
          <a:bodyPr wrap="none" lIns="0" tIns="36195" rIns="0" bIns="0" rtlCol="0" anchor="ctr" anchorCtr="0">
            <a:noAutofit/>
          </a:bodyPr>
          <a:p>
            <a:pPr algn="ctr" fontAlgn="ctr"/>
            <a:r>
              <a:rPr lang="en-US" altLang="zh-CN" sz="28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28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28" name="文本框 27"/>
          <p:cNvSpPr txBox="1"/>
          <p:nvPr>
            <p:custDataLst>
              <p:tags r:id="rId7"/>
            </p:custDataLst>
          </p:nvPr>
        </p:nvSpPr>
        <p:spPr>
          <a:xfrm>
            <a:off x="2936903" y="3738591"/>
            <a:ext cx="3000630" cy="786095"/>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2000" b="1" kern="1300" dirty="0">
                <a:solidFill>
                  <a:schemeClr val="tx1">
                    <a:lumMod val="85000"/>
                    <a:lumOff val="15000"/>
                  </a:schemeClr>
                </a:solidFill>
                <a:uFillTx/>
                <a:sym typeface="+mn-ea"/>
              </a:rPr>
              <a:t>热爱教育事业</a:t>
            </a:r>
            <a:endParaRPr lang="zh-CN" altLang="en-US" sz="2000" b="1" kern="1300" dirty="0">
              <a:solidFill>
                <a:schemeClr val="tx1">
                  <a:lumMod val="85000"/>
                  <a:lumOff val="15000"/>
                </a:schemeClr>
              </a:solidFill>
              <a:uFillTx/>
              <a:sym typeface="+mn-ea"/>
            </a:endParaRPr>
          </a:p>
        </p:txBody>
      </p:sp>
      <p:sp>
        <p:nvSpPr>
          <p:cNvPr id="29" name="文本框 28"/>
          <p:cNvSpPr txBox="1"/>
          <p:nvPr>
            <p:custDataLst>
              <p:tags r:id="rId8"/>
            </p:custDataLst>
          </p:nvPr>
        </p:nvSpPr>
        <p:spPr>
          <a:xfrm>
            <a:off x="2353779" y="3906699"/>
            <a:ext cx="494294" cy="558768"/>
          </a:xfrm>
          <a:prstGeom prst="rect">
            <a:avLst/>
          </a:prstGeom>
          <a:noFill/>
        </p:spPr>
        <p:txBody>
          <a:bodyPr wrap="none" lIns="0" tIns="36195" rIns="0" bIns="0" rtlCol="0" anchor="ctr" anchorCtr="0">
            <a:noAutofit/>
          </a:bodyPr>
          <a:p>
            <a:pPr algn="ctr" fontAlgn="ctr"/>
            <a:r>
              <a:rPr lang="en-US" altLang="zh-CN" sz="2800" b="1" dirty="0">
                <a:gradFill>
                  <a:gsLst>
                    <a:gs pos="0">
                      <a:schemeClr val="accent2">
                        <a:alpha val="50000"/>
                      </a:schemeClr>
                    </a:gs>
                    <a:gs pos="94000">
                      <a:schemeClr val="accent2">
                        <a:alpha val="50000"/>
                      </a:schemeClr>
                    </a:gs>
                  </a:gsLst>
                  <a:lin ang="5400000" scaled="0"/>
                </a:gradFill>
                <a:latin typeface="+mj-lt"/>
                <a:ea typeface="+mj-lt"/>
                <a:sym typeface="+mn-ea"/>
              </a:rPr>
              <a:t>02</a:t>
            </a:r>
            <a:endParaRPr lang="en-US" altLang="zh-CN" sz="2800" b="1" dirty="0">
              <a:gradFill>
                <a:gsLst>
                  <a:gs pos="0">
                    <a:schemeClr val="accent2">
                      <a:alpha val="50000"/>
                    </a:schemeClr>
                  </a:gs>
                  <a:gs pos="94000">
                    <a:schemeClr val="accent2">
                      <a:alpha val="50000"/>
                    </a:schemeClr>
                  </a:gs>
                </a:gsLst>
                <a:lin ang="5400000" scaled="0"/>
              </a:gradFill>
              <a:latin typeface="+mj-lt"/>
              <a:ea typeface="+mj-lt"/>
              <a:sym typeface="+mn-ea"/>
            </a:endParaRPr>
          </a:p>
        </p:txBody>
      </p:sp>
      <p:sp>
        <p:nvSpPr>
          <p:cNvPr id="30" name="文本框 29"/>
          <p:cNvSpPr txBox="1"/>
          <p:nvPr>
            <p:custDataLst>
              <p:tags r:id="rId9"/>
            </p:custDataLst>
          </p:nvPr>
        </p:nvSpPr>
        <p:spPr>
          <a:xfrm>
            <a:off x="2936903" y="4677990"/>
            <a:ext cx="3000630" cy="786095"/>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2000" b="1" kern="1300" dirty="0">
                <a:solidFill>
                  <a:schemeClr val="tx1">
                    <a:lumMod val="85000"/>
                    <a:lumOff val="15000"/>
                  </a:schemeClr>
                </a:solidFill>
                <a:uFillTx/>
                <a:sym typeface="+mn-ea"/>
              </a:rPr>
              <a:t>具有良好的思想品德</a:t>
            </a:r>
            <a:endParaRPr lang="zh-CN" altLang="en-US" sz="2000" b="1" kern="1300" dirty="0">
              <a:solidFill>
                <a:schemeClr val="tx1">
                  <a:lumMod val="85000"/>
                  <a:lumOff val="15000"/>
                </a:schemeClr>
              </a:solidFill>
              <a:uFillTx/>
              <a:sym typeface="+mn-ea"/>
            </a:endParaRPr>
          </a:p>
        </p:txBody>
      </p:sp>
      <p:sp>
        <p:nvSpPr>
          <p:cNvPr id="31" name="文本框 30"/>
          <p:cNvSpPr txBox="1"/>
          <p:nvPr>
            <p:custDataLst>
              <p:tags r:id="rId10"/>
            </p:custDataLst>
          </p:nvPr>
        </p:nvSpPr>
        <p:spPr>
          <a:xfrm>
            <a:off x="2353779" y="4846098"/>
            <a:ext cx="494294" cy="558768"/>
          </a:xfrm>
          <a:prstGeom prst="rect">
            <a:avLst/>
          </a:prstGeom>
          <a:noFill/>
        </p:spPr>
        <p:txBody>
          <a:bodyPr wrap="none" lIns="0" tIns="36195" rIns="0" bIns="0" rtlCol="0" anchor="ctr" anchorCtr="0">
            <a:noAutofit/>
          </a:bodyPr>
          <a:p>
            <a:pPr algn="ctr" fontAlgn="ctr"/>
            <a:r>
              <a:rPr lang="en-US" altLang="zh-CN" sz="2800" b="1" dirty="0">
                <a:gradFill>
                  <a:gsLst>
                    <a:gs pos="0">
                      <a:schemeClr val="accent1">
                        <a:alpha val="50000"/>
                      </a:schemeClr>
                    </a:gs>
                    <a:gs pos="94000">
                      <a:schemeClr val="accent1">
                        <a:alpha val="50000"/>
                      </a:schemeClr>
                    </a:gs>
                  </a:gsLst>
                  <a:lin ang="5400000" scaled="0"/>
                </a:gradFill>
                <a:latin typeface="+mj-lt"/>
                <a:ea typeface="+mj-lt"/>
                <a:sym typeface="+mn-ea"/>
              </a:rPr>
              <a:t>03</a:t>
            </a:r>
            <a:endParaRPr lang="en-US" altLang="zh-CN" sz="28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2" name="文本框 31"/>
          <p:cNvSpPr txBox="1"/>
          <p:nvPr>
            <p:custDataLst>
              <p:tags r:id="rId11"/>
            </p:custDataLst>
          </p:nvPr>
        </p:nvSpPr>
        <p:spPr>
          <a:xfrm>
            <a:off x="6937584" y="3221373"/>
            <a:ext cx="3000630" cy="1102253"/>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2000" b="1" kern="1300" dirty="0">
                <a:solidFill>
                  <a:schemeClr val="tx1">
                    <a:lumMod val="85000"/>
                    <a:lumOff val="15000"/>
                  </a:schemeClr>
                </a:solidFill>
                <a:uFillTx/>
                <a:sym typeface="+mn-ea"/>
              </a:rPr>
              <a:t>具有法律规定的学历或经国家教师资格考试合格</a:t>
            </a:r>
            <a:endParaRPr lang="zh-CN" altLang="en-US" sz="2000" b="1" kern="1300" dirty="0">
              <a:solidFill>
                <a:schemeClr val="tx1">
                  <a:lumMod val="85000"/>
                  <a:lumOff val="15000"/>
                </a:schemeClr>
              </a:solidFill>
              <a:uFillTx/>
              <a:sym typeface="+mn-ea"/>
            </a:endParaRPr>
          </a:p>
        </p:txBody>
      </p:sp>
      <p:sp>
        <p:nvSpPr>
          <p:cNvPr id="33" name="文本框 32"/>
          <p:cNvSpPr txBox="1"/>
          <p:nvPr>
            <p:custDataLst>
              <p:tags r:id="rId12"/>
            </p:custDataLst>
          </p:nvPr>
        </p:nvSpPr>
        <p:spPr>
          <a:xfrm>
            <a:off x="6322940" y="3547560"/>
            <a:ext cx="518651" cy="558768"/>
          </a:xfrm>
          <a:prstGeom prst="rect">
            <a:avLst/>
          </a:prstGeom>
          <a:noFill/>
        </p:spPr>
        <p:txBody>
          <a:bodyPr wrap="none" lIns="0" tIns="36195" rIns="0" bIns="0" rtlCol="0" anchor="ctr" anchorCtr="0">
            <a:noAutofit/>
          </a:bodyPr>
          <a:p>
            <a:pPr algn="ctr" fontAlgn="ctr"/>
            <a:r>
              <a:rPr lang="en-US" altLang="zh-CN" sz="2800" b="1" dirty="0">
                <a:gradFill>
                  <a:gsLst>
                    <a:gs pos="0">
                      <a:schemeClr val="accent2">
                        <a:alpha val="50000"/>
                      </a:schemeClr>
                    </a:gs>
                    <a:gs pos="94000">
                      <a:schemeClr val="accent2">
                        <a:alpha val="50000"/>
                      </a:schemeClr>
                    </a:gs>
                  </a:gsLst>
                  <a:lin ang="5400000" scaled="0"/>
                </a:gradFill>
                <a:latin typeface="+mj-lt"/>
                <a:ea typeface="+mj-lt"/>
                <a:sym typeface="+mn-ea"/>
              </a:rPr>
              <a:t>04</a:t>
            </a:r>
            <a:endParaRPr lang="en-US" altLang="zh-CN" sz="2800" b="1" dirty="0">
              <a:gradFill>
                <a:gsLst>
                  <a:gs pos="0">
                    <a:schemeClr val="accent2">
                      <a:alpha val="50000"/>
                    </a:schemeClr>
                  </a:gs>
                  <a:gs pos="94000">
                    <a:schemeClr val="accent2">
                      <a:alpha val="50000"/>
                    </a:schemeClr>
                  </a:gs>
                </a:gsLst>
                <a:lin ang="5400000" scaled="0"/>
              </a:gradFill>
              <a:latin typeface="+mj-lt"/>
              <a:ea typeface="+mj-lt"/>
              <a:sym typeface="+mn-ea"/>
            </a:endParaRPr>
          </a:p>
        </p:txBody>
      </p:sp>
      <p:sp>
        <p:nvSpPr>
          <p:cNvPr id="34" name="文本框 33"/>
          <p:cNvSpPr txBox="1"/>
          <p:nvPr>
            <p:custDataLst>
              <p:tags r:id="rId13"/>
            </p:custDataLst>
          </p:nvPr>
        </p:nvSpPr>
        <p:spPr>
          <a:xfrm>
            <a:off x="6937584" y="4439678"/>
            <a:ext cx="3000630" cy="1102253"/>
          </a:xfrm>
          <a:prstGeom prst="rect">
            <a:avLst/>
          </a:prstGeom>
          <a:noFill/>
        </p:spPr>
        <p:txBody>
          <a:bodyPr wrap="square" lIns="0" tIns="0" rIns="0" bIns="0" rtlCol="0" anchor="ctr" anchorCtr="0">
            <a:noAutofit/>
          </a:bodyPr>
          <a:p>
            <a:pPr indent="0" algn="l" fontAlgn="ctr">
              <a:lnSpc>
                <a:spcPct val="150000"/>
              </a:lnSpc>
              <a:spcAft>
                <a:spcPts val="0"/>
              </a:spcAft>
            </a:pPr>
            <a:r>
              <a:rPr lang="zh-CN" altLang="en-US" sz="2000" b="1" kern="1300" dirty="0">
                <a:solidFill>
                  <a:schemeClr val="tx1">
                    <a:lumMod val="85000"/>
                    <a:lumOff val="15000"/>
                  </a:schemeClr>
                </a:solidFill>
                <a:uFillTx/>
                <a:sym typeface="+mn-ea"/>
              </a:rPr>
              <a:t>有教育教学能力</a:t>
            </a:r>
            <a:endParaRPr lang="zh-CN" altLang="en-US" sz="2000" b="1" kern="1300" dirty="0">
              <a:solidFill>
                <a:schemeClr val="tx1">
                  <a:lumMod val="85000"/>
                  <a:lumOff val="15000"/>
                </a:schemeClr>
              </a:solidFill>
              <a:uFillTx/>
              <a:sym typeface="+mn-ea"/>
            </a:endParaRPr>
          </a:p>
        </p:txBody>
      </p:sp>
      <p:sp>
        <p:nvSpPr>
          <p:cNvPr id="35" name="文本框 34"/>
          <p:cNvSpPr txBox="1"/>
          <p:nvPr>
            <p:custDataLst>
              <p:tags r:id="rId14"/>
            </p:custDataLst>
          </p:nvPr>
        </p:nvSpPr>
        <p:spPr>
          <a:xfrm>
            <a:off x="6322940" y="4765864"/>
            <a:ext cx="518651" cy="558768"/>
          </a:xfrm>
          <a:prstGeom prst="rect">
            <a:avLst/>
          </a:prstGeom>
          <a:noFill/>
        </p:spPr>
        <p:txBody>
          <a:bodyPr wrap="none" lIns="0" tIns="36195" rIns="0" bIns="0" rtlCol="0" anchor="ctr" anchorCtr="0">
            <a:noAutofit/>
          </a:bodyPr>
          <a:p>
            <a:pPr algn="ctr" fontAlgn="ctr"/>
            <a:r>
              <a:rPr lang="en-US" altLang="zh-CN" sz="2800" b="1" dirty="0">
                <a:gradFill>
                  <a:gsLst>
                    <a:gs pos="0">
                      <a:schemeClr val="accent1">
                        <a:alpha val="50000"/>
                      </a:schemeClr>
                    </a:gs>
                    <a:gs pos="94000">
                      <a:schemeClr val="accent1">
                        <a:alpha val="50000"/>
                      </a:schemeClr>
                    </a:gs>
                  </a:gsLst>
                  <a:lin ang="5400000" scaled="0"/>
                </a:gradFill>
                <a:latin typeface="+mj-lt"/>
                <a:ea typeface="+mj-lt"/>
                <a:sym typeface="+mn-ea"/>
              </a:rPr>
              <a:t>05</a:t>
            </a:r>
            <a:endParaRPr lang="en-US" altLang="zh-CN" sz="28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一、关于教师的基本制度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（二）教师资格制度</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400" b="1" noProof="0" dirty="0">
                <a:ln>
                  <a:noFill/>
                </a:ln>
                <a:effectLst/>
                <a:uLnTx/>
                <a:uFillTx/>
                <a:latin typeface="Arial" panose="020B0604020202090204"/>
                <a:ea typeface="微软雅黑"/>
                <a:sym typeface="+mn-ea"/>
              </a:rPr>
              <a:t>2.</a:t>
            </a:r>
            <a:r>
              <a:rPr lang="zh-CN" altLang="en-US" sz="2400" b="1" noProof="0" dirty="0">
                <a:ln>
                  <a:noFill/>
                </a:ln>
                <a:effectLst/>
                <a:uLnTx/>
                <a:uFillTx/>
                <a:latin typeface="Arial" panose="020B0604020202090204"/>
                <a:ea typeface="微软雅黑"/>
                <a:sym typeface="+mn-ea"/>
              </a:rPr>
              <a:t>取得教师资格的程序</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grpSp>
        <p:nvGrpSpPr>
          <p:cNvPr id="18" name="组合 17"/>
          <p:cNvGrpSpPr/>
          <p:nvPr/>
        </p:nvGrpSpPr>
        <p:grpSpPr>
          <a:xfrm rot="0">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just" defTabSz="913765" rtl="0" eaLnBrk="1" fontAlgn="auto" latinLnBrk="0" hangingPunct="1">
                <a:lnSpc>
                  <a:spcPct val="130000"/>
                </a:lnSpc>
                <a:spcBef>
                  <a:spcPts val="0"/>
                </a:spcBef>
                <a:spcAft>
                  <a:spcPts val="0"/>
                </a:spcAft>
                <a:buClrTx/>
                <a:buSzPct val="100000"/>
                <a:buFontTx/>
                <a:buNone/>
                <a:defRPr/>
              </a:pPr>
              <a:r>
                <a:rPr kumimoji="0" lang="zh-CN" altLang="en-US" sz="2000" b="0" i="0" u="none" strike="noStrike" kern="1200" cap="none" spc="0" normalizeH="0" baseline="0" noProof="0" dirty="0">
                  <a:ln>
                    <a:noFill/>
                  </a:ln>
                  <a:solidFill>
                    <a:schemeClr val="bg1"/>
                  </a:solidFill>
                  <a:effectLst/>
                  <a:uLnTx/>
                  <a:uFillTx/>
                  <a:latin typeface="+mn-ea"/>
                  <a:cs typeface="+mn-cs"/>
                </a:rPr>
                <a:t>依据</a:t>
              </a:r>
              <a:r>
                <a:rPr kumimoji="0" lang="en-US" altLang="zh-CN" sz="2000" b="0" i="0" u="none" strike="noStrike" kern="1200" cap="none" spc="0" normalizeH="0" baseline="0" noProof="0" dirty="0">
                  <a:ln>
                    <a:noFill/>
                  </a:ln>
                  <a:solidFill>
                    <a:schemeClr val="bg1"/>
                  </a:solidFill>
                  <a:effectLst/>
                  <a:uLnTx/>
                  <a:uFillTx/>
                  <a:latin typeface="+mn-ea"/>
                  <a:cs typeface="+mn-cs"/>
                </a:rPr>
                <a:t>1995</a:t>
              </a:r>
              <a:r>
                <a:rPr kumimoji="0" lang="zh-CN" altLang="en-US" sz="2000" b="0" i="0" u="none" strike="noStrike" kern="1200" cap="none" spc="0" normalizeH="0" baseline="0" noProof="0" dirty="0">
                  <a:ln>
                    <a:noFill/>
                  </a:ln>
                  <a:solidFill>
                    <a:schemeClr val="bg1"/>
                  </a:solidFill>
                  <a:effectLst/>
                  <a:uLnTx/>
                  <a:uFillTx/>
                  <a:latin typeface="+mn-ea"/>
                  <a:cs typeface="+mn-cs"/>
                </a:rPr>
                <a:t>年</a:t>
              </a:r>
              <a:r>
                <a:rPr kumimoji="0" lang="en-US" altLang="zh-CN" sz="2000" b="0" i="0" u="none" strike="noStrike" kern="1200" cap="none" spc="0" normalizeH="0" baseline="0" noProof="0" dirty="0">
                  <a:ln>
                    <a:noFill/>
                  </a:ln>
                  <a:solidFill>
                    <a:schemeClr val="bg1"/>
                  </a:solidFill>
                  <a:effectLst/>
                  <a:uLnTx/>
                  <a:uFillTx/>
                  <a:latin typeface="+mn-ea"/>
                  <a:cs typeface="+mn-cs"/>
                </a:rPr>
                <a:t>12</a:t>
              </a:r>
              <a:r>
                <a:rPr kumimoji="0" lang="zh-CN" altLang="en-US" sz="2000" b="0" i="0" u="none" strike="noStrike" kern="1200" cap="none" spc="0" normalizeH="0" baseline="0" noProof="0" dirty="0">
                  <a:ln>
                    <a:noFill/>
                  </a:ln>
                  <a:solidFill>
                    <a:schemeClr val="bg1"/>
                  </a:solidFill>
                  <a:effectLst/>
                  <a:uLnTx/>
                  <a:uFillTx/>
                  <a:latin typeface="+mn-ea"/>
                  <a:cs typeface="+mn-cs"/>
                </a:rPr>
                <a:t>月国务院令第</a:t>
              </a:r>
              <a:r>
                <a:rPr kumimoji="0" lang="en-US" altLang="zh-CN" sz="2000" b="0" i="0" u="none" strike="noStrike" kern="1200" cap="none" spc="0" normalizeH="0" baseline="0" noProof="0" dirty="0">
                  <a:ln>
                    <a:noFill/>
                  </a:ln>
                  <a:solidFill>
                    <a:schemeClr val="bg1"/>
                  </a:solidFill>
                  <a:effectLst/>
                  <a:uLnTx/>
                  <a:uFillTx/>
                  <a:latin typeface="+mn-ea"/>
                  <a:cs typeface="+mn-cs"/>
                </a:rPr>
                <a:t>188</a:t>
              </a:r>
              <a:r>
                <a:rPr kumimoji="0" lang="zh-CN" altLang="en-US" sz="2000" b="0" i="0" u="none" strike="noStrike" kern="1200" cap="none" spc="0" normalizeH="0" baseline="0" noProof="0" dirty="0">
                  <a:ln>
                    <a:noFill/>
                  </a:ln>
                  <a:solidFill>
                    <a:schemeClr val="bg1"/>
                  </a:solidFill>
                  <a:effectLst/>
                  <a:uLnTx/>
                  <a:uFillTx/>
                  <a:latin typeface="+mn-ea"/>
                  <a:cs typeface="+mn-cs"/>
                </a:rPr>
                <a:t>号《教师资格条例》的规定，中小学教师资格认定的</a:t>
              </a:r>
              <a:r>
                <a:rPr kumimoji="0" lang="zh-CN" altLang="en-US" sz="2000" b="0" i="0" u="none" strike="noStrike" kern="1200" cap="none" spc="0" normalizeH="0" baseline="0" noProof="0" dirty="0">
                  <a:ln>
                    <a:noFill/>
                  </a:ln>
                  <a:solidFill>
                    <a:schemeClr val="bg1"/>
                  </a:solidFill>
                  <a:effectLst/>
                  <a:uLnTx/>
                  <a:uFillTx/>
                  <a:latin typeface="+mn-ea"/>
                  <a:cs typeface="+mn-cs"/>
                </a:rPr>
                <a:t>程序是，首先由申请人向当地县级人民政府教育行政部门提出申请，教育行政部门在接到公</a:t>
              </a:r>
              <a:r>
                <a:rPr kumimoji="0" lang="zh-CN" altLang="en-US" sz="2000" b="0" i="0" u="none" strike="noStrike" kern="1200" cap="none" spc="0" normalizeH="0" baseline="0" noProof="0" dirty="0">
                  <a:ln>
                    <a:noFill/>
                  </a:ln>
                  <a:solidFill>
                    <a:schemeClr val="bg1"/>
                  </a:solidFill>
                  <a:effectLst/>
                  <a:uLnTx/>
                  <a:uFillTx/>
                  <a:latin typeface="+mn-ea"/>
                  <a:cs typeface="+mn-cs"/>
                </a:rPr>
                <a:t>民的教师资格认定申请后，应当对申请人的条件进行审查。对符合认定条件的，应当在受理</a:t>
              </a:r>
              <a:r>
                <a:rPr kumimoji="0" lang="zh-CN" altLang="en-US" sz="2000" b="0" i="0" u="none" strike="noStrike" kern="1200" cap="none" spc="0" normalizeH="0" baseline="0" noProof="0" dirty="0">
                  <a:ln>
                    <a:noFill/>
                  </a:ln>
                  <a:solidFill>
                    <a:schemeClr val="bg1"/>
                  </a:solidFill>
                  <a:effectLst/>
                  <a:uLnTx/>
                  <a:uFillTx/>
                  <a:latin typeface="+mn-ea"/>
                  <a:cs typeface="+mn-cs"/>
                </a:rPr>
                <a:t>期限终止之日起</a:t>
              </a:r>
              <a:r>
                <a:rPr kumimoji="0" lang="en-US" altLang="zh-CN" sz="2000" b="0" i="0" u="none" strike="noStrike" kern="1200" cap="none" spc="0" normalizeH="0" baseline="0" noProof="0" dirty="0">
                  <a:ln>
                    <a:noFill/>
                  </a:ln>
                  <a:solidFill>
                    <a:schemeClr val="bg1"/>
                  </a:solidFill>
                  <a:effectLst/>
                  <a:uLnTx/>
                  <a:uFillTx/>
                  <a:latin typeface="+mn-ea"/>
                  <a:cs typeface="+mn-cs"/>
                </a:rPr>
                <a:t>30</a:t>
              </a:r>
              <a:r>
                <a:rPr kumimoji="0" lang="zh-CN" altLang="en-US" sz="2000" b="0" i="0" u="none" strike="noStrike" kern="1200" cap="none" spc="0" normalizeH="0" baseline="0" noProof="0" dirty="0">
                  <a:ln>
                    <a:noFill/>
                  </a:ln>
                  <a:solidFill>
                    <a:schemeClr val="bg1"/>
                  </a:solidFill>
                  <a:effectLst/>
                  <a:uLnTx/>
                  <a:uFillTx/>
                  <a:latin typeface="+mn-ea"/>
                  <a:cs typeface="+mn-cs"/>
                </a:rPr>
                <a:t>日内颁发相应的教师资格证书；对不符合认定条件的，也要在此期限内</a:t>
              </a:r>
              <a:r>
                <a:rPr kumimoji="0" lang="zh-CN" altLang="en-US" sz="2000" b="0" i="0" u="none" strike="noStrike" kern="1200" cap="none" spc="0" normalizeH="0" baseline="0" noProof="0" dirty="0">
                  <a:ln>
                    <a:noFill/>
                  </a:ln>
                  <a:solidFill>
                    <a:schemeClr val="bg1"/>
                  </a:solidFill>
                  <a:effectLst/>
                  <a:uLnTx/>
                  <a:uFillTx/>
                  <a:latin typeface="+mn-ea"/>
                  <a:cs typeface="+mn-cs"/>
                </a:rPr>
                <a:t>将认定结论通知本人。</a:t>
              </a:r>
              <a:endParaRPr kumimoji="0" lang="zh-CN" altLang="en-US" sz="2000" b="0" i="0" u="none" strike="noStrike" kern="1200" cap="none" spc="0" normalizeH="0" baseline="0" noProof="0" dirty="0">
                <a:ln>
                  <a:noFill/>
                </a:ln>
                <a:solidFill>
                  <a:schemeClr val="bg1"/>
                </a:solidFill>
                <a:effectLst/>
                <a:uLnTx/>
                <a:uFillTx/>
                <a:latin typeface="+mn-ea"/>
                <a:cs typeface="+mn-cs"/>
              </a:endParaRPr>
            </a:p>
            <a:p>
              <a:pPr marL="0" marR="0" lvl="0" indent="0" algn="just" defTabSz="913765" rtl="0" eaLnBrk="1" fontAlgn="auto" latinLnBrk="0" hangingPunct="1">
                <a:lnSpc>
                  <a:spcPct val="130000"/>
                </a:lnSpc>
                <a:spcBef>
                  <a:spcPts val="0"/>
                </a:spcBef>
                <a:spcAft>
                  <a:spcPts val="0"/>
                </a:spcAft>
                <a:buClrTx/>
                <a:buSzPct val="100000"/>
                <a:buFontTx/>
                <a:buNone/>
                <a:defRPr/>
              </a:pPr>
              <a:r>
                <a:rPr kumimoji="0" lang="zh-CN" altLang="en-US" sz="2000" b="0" i="0" u="none" strike="noStrike" kern="1200" cap="none" spc="0" normalizeH="0" baseline="0" noProof="0" dirty="0">
                  <a:ln>
                    <a:noFill/>
                  </a:ln>
                  <a:solidFill>
                    <a:schemeClr val="bg1"/>
                  </a:solidFill>
                  <a:effectLst/>
                  <a:uLnTx/>
                  <a:uFillTx/>
                  <a:latin typeface="+mn-ea"/>
                  <a:cs typeface="+mn-cs"/>
                </a:rPr>
                <a:t>教师资格认证一般在通过综合素质笔试、教育教学知识与能力（保教知识与能力、教育</a:t>
              </a:r>
              <a:r>
                <a:rPr kumimoji="0" lang="zh-CN" altLang="en-US" sz="2000" b="0" i="0" u="none" strike="noStrike" kern="1200" cap="none" spc="0" normalizeH="0" baseline="0" noProof="0" dirty="0">
                  <a:ln>
                    <a:noFill/>
                  </a:ln>
                  <a:solidFill>
                    <a:schemeClr val="bg1"/>
                  </a:solidFill>
                  <a:effectLst/>
                  <a:uLnTx/>
                  <a:uFillTx/>
                  <a:latin typeface="+mn-ea"/>
                  <a:cs typeface="+mn-cs"/>
                </a:rPr>
                <a:t>知识与能力）笔试（申请初级和高级中学教师资格的还要通过学科知识与教学能力笔试）、普</a:t>
              </a:r>
              <a:r>
                <a:rPr kumimoji="0" lang="zh-CN" altLang="en-US" sz="2000" b="0" i="0" u="none" strike="noStrike" kern="1200" cap="none" spc="0" normalizeH="0" baseline="0" noProof="0" dirty="0">
                  <a:ln>
                    <a:noFill/>
                  </a:ln>
                  <a:solidFill>
                    <a:schemeClr val="bg1"/>
                  </a:solidFill>
                  <a:effectLst/>
                  <a:uLnTx/>
                  <a:uFillTx/>
                  <a:latin typeface="+mn-ea"/>
                  <a:cs typeface="+mn-cs"/>
                </a:rPr>
                <a:t>通话测试（二级乙等）和通过教育教学技能考试（面试）后就可以申报。笔试、普通话测试、</a:t>
              </a:r>
              <a:r>
                <a:rPr kumimoji="0" lang="zh-CN" altLang="en-US" sz="2000" b="0" i="0" u="none" strike="noStrike" kern="1200" cap="none" spc="0" normalizeH="0" baseline="0" noProof="0" dirty="0">
                  <a:ln>
                    <a:noFill/>
                  </a:ln>
                  <a:solidFill>
                    <a:schemeClr val="bg1"/>
                  </a:solidFill>
                  <a:effectLst/>
                  <a:uLnTx/>
                  <a:uFillTx/>
                  <a:latin typeface="+mn-ea"/>
                  <a:cs typeface="+mn-cs"/>
                </a:rPr>
                <a:t>面试都顺利通过，则由教育局颁发对应级别的教师资格证。此证全国通用，无时效限制。</a:t>
              </a:r>
              <a:endParaRPr kumimoji="0" lang="zh-CN" altLang="en-US" sz="2000" b="0" i="0" u="none" strike="noStrike" kern="1200" cap="none" spc="0" normalizeH="0" baseline="0" noProof="0" dirty="0">
                <a:ln>
                  <a:noFill/>
                </a:ln>
                <a:solidFill>
                  <a:schemeClr val="bg1"/>
                </a:solidFill>
                <a:effectLst/>
                <a:uLnTx/>
                <a:uFillTx/>
                <a:latin typeface="+mn-ea"/>
                <a:cs typeface="+mn-cs"/>
              </a:endParaRPr>
            </a:p>
          </p:txBody>
        </p:sp>
      </p:gr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一、关于教师的基本制度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（二）教师资格制度</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3.</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教师资格证的申请流程</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41" name="图形 39"/>
          <p:cNvSpPr/>
          <p:nvPr>
            <p:custDataLst>
              <p:tags r:id="rId1"/>
            </p:custDataLst>
          </p:nvPr>
        </p:nvSpPr>
        <p:spPr>
          <a:xfrm>
            <a:off x="3825240" y="3208973"/>
            <a:ext cx="5045698" cy="927030"/>
          </a:xfrm>
          <a:custGeom>
            <a:avLst/>
            <a:gdLst>
              <a:gd name="connsiteX0" fmla="*/ 0 w 5934764"/>
              <a:gd name="connsiteY0" fmla="*/ 468412 h 903808"/>
              <a:gd name="connsiteX1" fmla="*/ 489019 w 5934764"/>
              <a:gd name="connsiteY1" fmla="*/ 157369 h 903808"/>
              <a:gd name="connsiteX2" fmla="*/ 1591808 w 5934764"/>
              <a:gd name="connsiteY2" fmla="*/ 177329 h 903808"/>
              <a:gd name="connsiteX3" fmla="*/ 2388543 w 5934764"/>
              <a:gd name="connsiteY3" fmla="*/ 726228 h 903808"/>
              <a:gd name="connsiteX4" fmla="*/ 3542895 w 5934764"/>
              <a:gd name="connsiteY4" fmla="*/ 719575 h 903808"/>
              <a:gd name="connsiteX5" fmla="*/ 4299710 w 5934764"/>
              <a:gd name="connsiteY5" fmla="*/ 185646 h 903808"/>
              <a:gd name="connsiteX6" fmla="*/ 5409152 w 5934764"/>
              <a:gd name="connsiteY6" fmla="*/ 147389 h 903808"/>
              <a:gd name="connsiteX7" fmla="*/ 5934765 w 5934764"/>
              <a:gd name="connsiteY7" fmla="*/ 466749 h 903808"/>
              <a:gd name="connsiteX0-1" fmla="*/ 0 w 5409152"/>
              <a:gd name="connsiteY0-2" fmla="*/ 468412 h 903808"/>
              <a:gd name="connsiteX1-3" fmla="*/ 489019 w 5409152"/>
              <a:gd name="connsiteY1-4" fmla="*/ 157369 h 903808"/>
              <a:gd name="connsiteX2-5" fmla="*/ 1591808 w 5409152"/>
              <a:gd name="connsiteY2-6" fmla="*/ 177329 h 903808"/>
              <a:gd name="connsiteX3-7" fmla="*/ 2388543 w 5409152"/>
              <a:gd name="connsiteY3-8" fmla="*/ 726228 h 903808"/>
              <a:gd name="connsiteX4-9" fmla="*/ 3542895 w 5409152"/>
              <a:gd name="connsiteY4-10" fmla="*/ 719575 h 903808"/>
              <a:gd name="connsiteX5-11" fmla="*/ 4299710 w 5409152"/>
              <a:gd name="connsiteY5-12" fmla="*/ 185646 h 903808"/>
              <a:gd name="connsiteX6-13" fmla="*/ 5409152 w 5409152"/>
              <a:gd name="connsiteY6-14" fmla="*/ 147389 h 903808"/>
              <a:gd name="connsiteX0-15" fmla="*/ 0 w 4299710"/>
              <a:gd name="connsiteY0-16" fmla="*/ 466527 h 901923"/>
              <a:gd name="connsiteX1-17" fmla="*/ 489019 w 4299710"/>
              <a:gd name="connsiteY1-18" fmla="*/ 155484 h 901923"/>
              <a:gd name="connsiteX2-19" fmla="*/ 1591808 w 4299710"/>
              <a:gd name="connsiteY2-20" fmla="*/ 175444 h 901923"/>
              <a:gd name="connsiteX3-21" fmla="*/ 2388543 w 4299710"/>
              <a:gd name="connsiteY3-22" fmla="*/ 724343 h 901923"/>
              <a:gd name="connsiteX4-23" fmla="*/ 3542895 w 4299710"/>
              <a:gd name="connsiteY4-24" fmla="*/ 717690 h 901923"/>
              <a:gd name="connsiteX5-25" fmla="*/ 4299710 w 4299710"/>
              <a:gd name="connsiteY5-26" fmla="*/ 183761 h 9019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299710" h="901923">
                <a:moveTo>
                  <a:pt x="0" y="466527"/>
                </a:moveTo>
                <a:lnTo>
                  <a:pt x="489019" y="155484"/>
                </a:lnTo>
                <a:cubicBezTo>
                  <a:pt x="828339" y="-59086"/>
                  <a:pt x="1260805" y="-50769"/>
                  <a:pt x="1591808" y="175444"/>
                </a:cubicBezTo>
                <a:lnTo>
                  <a:pt x="2388543" y="724343"/>
                </a:lnTo>
                <a:cubicBezTo>
                  <a:pt x="2736179" y="963863"/>
                  <a:pt x="3196922" y="960536"/>
                  <a:pt x="3542895" y="717690"/>
                </a:cubicBezTo>
                <a:lnTo>
                  <a:pt x="4299710" y="183761"/>
                </a:lnTo>
              </a:path>
            </a:pathLst>
          </a:custGeom>
          <a:noFill/>
          <a:ln w="101600" cap="flat">
            <a:solidFill>
              <a:srgbClr val="000000">
                <a:lumMod val="30000"/>
                <a:lumOff val="70000"/>
                <a:alpha val="30000"/>
              </a:srgbClr>
            </a:solidFill>
            <a:prstDash val="solid"/>
            <a:miter/>
          </a:ln>
        </p:spPr>
        <p:txBody>
          <a:bodyPr rtlCol="0" anchor="ctr"/>
          <a:lstStyle/>
          <a:p>
            <a:endParaRPr lang="zh-CN" altLang="en-US">
              <a:solidFill>
                <a:schemeClr val="tx1"/>
              </a:solidFill>
            </a:endParaRPr>
          </a:p>
        </p:txBody>
      </p:sp>
      <p:sp>
        <p:nvSpPr>
          <p:cNvPr id="80" name="任意多边形: 形状 79"/>
          <p:cNvSpPr/>
          <p:nvPr>
            <p:custDataLst>
              <p:tags r:id="rId2"/>
            </p:custDataLst>
          </p:nvPr>
        </p:nvSpPr>
        <p:spPr>
          <a:xfrm>
            <a:off x="2623185" y="2787333"/>
            <a:ext cx="1908449" cy="1464295"/>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1">
                  <a:lumMod val="60000"/>
                  <a:lumOff val="40000"/>
                  <a:alpha val="100000"/>
                </a:schemeClr>
              </a:gs>
              <a:gs pos="65000">
                <a:schemeClr val="accent1">
                  <a:alpha val="100000"/>
                </a:schemeClr>
              </a:gs>
            </a:gsLst>
            <a:lin ang="1800000" scaled="0"/>
          </a:gradFill>
          <a:ln w="13982" cap="flat">
            <a:noFill/>
            <a:prstDash val="solid"/>
            <a:miter/>
          </a:ln>
          <a:effectLst>
            <a:outerShdw blurRad="317500" dist="508000" dir="5400000" sx="70000" sy="70000" algn="t" rotWithShape="0">
              <a:schemeClr val="accent1">
                <a:alpha val="40000"/>
              </a:schemeClr>
            </a:outerShdw>
          </a:effectLst>
        </p:spPr>
        <p:txBody>
          <a:bodyPr rtlCol="0" anchor="ctr"/>
          <a:lstStyle/>
          <a:p>
            <a:endParaRPr lang="zh-CN" altLang="en-US">
              <a:solidFill>
                <a:schemeClr val="tx1"/>
              </a:solidFill>
            </a:endParaRPr>
          </a:p>
        </p:txBody>
      </p:sp>
      <p:sp>
        <p:nvSpPr>
          <p:cNvPr id="12" name="任意多边形: 形状 11"/>
          <p:cNvSpPr/>
          <p:nvPr>
            <p:custDataLst>
              <p:tags r:id="rId3"/>
            </p:custDataLst>
          </p:nvPr>
        </p:nvSpPr>
        <p:spPr>
          <a:xfrm>
            <a:off x="2623185" y="3259773"/>
            <a:ext cx="819252" cy="521056"/>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6" name="任意多边形: 形状 15"/>
          <p:cNvSpPr/>
          <p:nvPr>
            <p:custDataLst>
              <p:tags r:id="rId4"/>
            </p:custDataLst>
          </p:nvPr>
        </p:nvSpPr>
        <p:spPr>
          <a:xfrm>
            <a:off x="3712210" y="3414713"/>
            <a:ext cx="819252" cy="836516"/>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1">
                  <a:lumMod val="60000"/>
                  <a:lumOff val="40000"/>
                  <a:alpha val="100000"/>
                </a:schemeClr>
              </a:gs>
              <a:gs pos="70000">
                <a:schemeClr val="accent1">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17" name="任意多边形: 形状 16"/>
          <p:cNvSpPr/>
          <p:nvPr>
            <p:custDataLst>
              <p:tags r:id="rId5"/>
            </p:custDataLst>
          </p:nvPr>
        </p:nvSpPr>
        <p:spPr>
          <a:xfrm>
            <a:off x="3442335" y="3399473"/>
            <a:ext cx="269945" cy="852210"/>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3" name="任意多边形: 形状 17"/>
          <p:cNvSpPr/>
          <p:nvPr>
            <p:custDataLst>
              <p:tags r:id="rId6"/>
            </p:custDataLst>
          </p:nvPr>
        </p:nvSpPr>
        <p:spPr>
          <a:xfrm>
            <a:off x="2623185" y="2787333"/>
            <a:ext cx="1908449" cy="1082919"/>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1">
                  <a:lumMod val="60000"/>
                  <a:lumOff val="40000"/>
                  <a:alpha val="100000"/>
                </a:schemeClr>
              </a:gs>
              <a:gs pos="0">
                <a:schemeClr val="accent1">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19" name="矩形 118"/>
          <p:cNvSpPr/>
          <p:nvPr>
            <p:custDataLst>
              <p:tags r:id="rId7"/>
            </p:custDataLst>
          </p:nvPr>
        </p:nvSpPr>
        <p:spPr>
          <a:xfrm>
            <a:off x="2746375" y="4640898"/>
            <a:ext cx="1662378" cy="9321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b="1" kern="0" spc="0" dirty="0">
                <a:ln>
                  <a:noFill/>
                  <a:prstDash val="sysDot"/>
                </a:ln>
                <a:solidFill>
                  <a:schemeClr val="tx1">
                    <a:lumMod val="85000"/>
                    <a:lumOff val="15000"/>
                  </a:schemeClr>
                </a:solidFill>
                <a:latin typeface="+mn-ea"/>
                <a:ea typeface="+mn-ea"/>
                <a:sym typeface="+mn-ea"/>
              </a:rPr>
              <a:t>申请程序</a:t>
            </a:r>
            <a:endParaRPr lang="zh-CN" altLang="en-US" sz="2000" b="1" kern="0" spc="0" dirty="0">
              <a:ln>
                <a:noFill/>
                <a:prstDash val="sysDot"/>
              </a:ln>
              <a:solidFill>
                <a:schemeClr val="tx1">
                  <a:lumMod val="85000"/>
                  <a:lumOff val="15000"/>
                </a:schemeClr>
              </a:solidFill>
              <a:latin typeface="+mn-ea"/>
              <a:ea typeface="+mn-ea"/>
              <a:sym typeface="+mn-ea"/>
            </a:endParaRPr>
          </a:p>
        </p:txBody>
      </p:sp>
      <p:sp>
        <p:nvSpPr>
          <p:cNvPr id="87" name="任意多边形: 形状 86"/>
          <p:cNvSpPr/>
          <p:nvPr>
            <p:custDataLst>
              <p:tags r:id="rId8"/>
            </p:custDataLst>
          </p:nvPr>
        </p:nvSpPr>
        <p:spPr>
          <a:xfrm>
            <a:off x="5147310" y="2807653"/>
            <a:ext cx="1801727" cy="1425058"/>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2">
                  <a:lumMod val="60000"/>
                  <a:lumOff val="40000"/>
                  <a:alpha val="100000"/>
                </a:schemeClr>
              </a:gs>
              <a:gs pos="65000">
                <a:schemeClr val="accent2">
                  <a:alpha val="100000"/>
                </a:schemeClr>
              </a:gs>
            </a:gsLst>
            <a:lin ang="1800000" scaled="0"/>
          </a:gradFill>
          <a:ln w="13982" cap="flat">
            <a:noFill/>
            <a:prstDash val="solid"/>
            <a:miter/>
          </a:ln>
          <a:effectLst>
            <a:outerShdw blurRad="317500" dist="635000" dir="5400000" sx="70000" sy="70000" algn="t" rotWithShape="0">
              <a:schemeClr val="accent2">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3" name="任意多边形: 形状 12"/>
          <p:cNvSpPr/>
          <p:nvPr>
            <p:custDataLst>
              <p:tags r:id="rId9"/>
            </p:custDataLst>
          </p:nvPr>
        </p:nvSpPr>
        <p:spPr>
          <a:xfrm>
            <a:off x="6696710" y="3302318"/>
            <a:ext cx="252681" cy="789431"/>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2">
                  <a:lumMod val="60000"/>
                  <a:lumOff val="40000"/>
                  <a:alpha val="100000"/>
                </a:schemeClr>
              </a:gs>
              <a:gs pos="75000">
                <a:schemeClr val="accent2">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4" name="任意多边形: 形状 13"/>
          <p:cNvSpPr/>
          <p:nvPr>
            <p:custDataLst>
              <p:tags r:id="rId10"/>
            </p:custDataLst>
          </p:nvPr>
        </p:nvSpPr>
        <p:spPr>
          <a:xfrm>
            <a:off x="5960745" y="3709988"/>
            <a:ext cx="736071" cy="522625"/>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2">
                  <a:lumMod val="60000"/>
                  <a:lumOff val="40000"/>
                  <a:alpha val="100000"/>
                </a:schemeClr>
              </a:gs>
              <a:gs pos="70000">
                <a:schemeClr val="accent2">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15" name="任意多边形: 形状 14"/>
          <p:cNvSpPr/>
          <p:nvPr>
            <p:custDataLst>
              <p:tags r:id="rId11"/>
            </p:custDataLst>
          </p:nvPr>
        </p:nvSpPr>
        <p:spPr>
          <a:xfrm>
            <a:off x="5147310" y="3380423"/>
            <a:ext cx="812974" cy="852209"/>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2">
                  <a:lumMod val="60000"/>
                  <a:lumOff val="40000"/>
                  <a:alpha val="100000"/>
                </a:schemeClr>
              </a:gs>
              <a:gs pos="70000">
                <a:schemeClr val="accent2">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 name="任意多边形: 形状 18"/>
          <p:cNvSpPr/>
          <p:nvPr>
            <p:custDataLst>
              <p:tags r:id="rId12"/>
            </p:custDataLst>
          </p:nvPr>
        </p:nvSpPr>
        <p:spPr>
          <a:xfrm>
            <a:off x="5147310" y="2807653"/>
            <a:ext cx="1801726" cy="1043682"/>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2">
                  <a:lumMod val="60000"/>
                  <a:lumOff val="40000"/>
                  <a:alpha val="100000"/>
                </a:schemeClr>
              </a:gs>
              <a:gs pos="0">
                <a:schemeClr val="accent2">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20" name="矩形 119"/>
          <p:cNvSpPr/>
          <p:nvPr>
            <p:custDataLst>
              <p:tags r:id="rId13"/>
            </p:custDataLst>
          </p:nvPr>
        </p:nvSpPr>
        <p:spPr>
          <a:xfrm>
            <a:off x="5217160" y="4640898"/>
            <a:ext cx="1662378" cy="9321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b="1" kern="0" spc="0" dirty="0">
                <a:ln>
                  <a:noFill/>
                  <a:prstDash val="sysDot"/>
                </a:ln>
                <a:solidFill>
                  <a:schemeClr val="tx1">
                    <a:lumMod val="85000"/>
                    <a:lumOff val="15000"/>
                  </a:schemeClr>
                </a:solidFill>
                <a:latin typeface="+mn-ea"/>
                <a:ea typeface="+mn-ea"/>
                <a:sym typeface="+mn-ea"/>
              </a:rPr>
              <a:t>申请时间</a:t>
            </a:r>
            <a:endParaRPr lang="zh-CN" altLang="en-US" sz="2000" b="1" kern="0" spc="0" dirty="0">
              <a:ln>
                <a:noFill/>
                <a:prstDash val="sysDot"/>
              </a:ln>
              <a:solidFill>
                <a:schemeClr val="tx1">
                  <a:lumMod val="85000"/>
                  <a:lumOff val="15000"/>
                </a:schemeClr>
              </a:solidFill>
              <a:latin typeface="+mn-ea"/>
              <a:ea typeface="+mn-ea"/>
              <a:sym typeface="+mn-ea"/>
            </a:endParaRPr>
          </a:p>
        </p:txBody>
      </p:sp>
      <p:sp>
        <p:nvSpPr>
          <p:cNvPr id="86" name="任意多边形: 形状 85"/>
          <p:cNvSpPr/>
          <p:nvPr>
            <p:custDataLst>
              <p:tags r:id="rId14"/>
            </p:custDataLst>
          </p:nvPr>
        </p:nvSpPr>
        <p:spPr>
          <a:xfrm>
            <a:off x="7565390" y="2761933"/>
            <a:ext cx="1908449" cy="1464295"/>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1">
                  <a:lumMod val="60000"/>
                  <a:lumOff val="40000"/>
                  <a:alpha val="100000"/>
                </a:schemeClr>
              </a:gs>
              <a:gs pos="65000">
                <a:schemeClr val="accent1">
                  <a:alpha val="100000"/>
                </a:schemeClr>
              </a:gs>
            </a:gsLst>
            <a:lin ang="1800000" scaled="0"/>
          </a:gradFill>
          <a:ln w="13982" cap="flat">
            <a:noFill/>
            <a:prstDash val="solid"/>
            <a:miter/>
          </a:ln>
          <a:effectLst>
            <a:outerShdw blurRad="317500" dist="508000" dir="5400000" sx="70000" sy="70000" algn="t" rotWithShape="0">
              <a:schemeClr val="accent1">
                <a:alpha val="40000"/>
              </a:schemeClr>
            </a:outerShdw>
          </a:effectLst>
        </p:spPr>
        <p:txBody>
          <a:bodyPr rtlCol="0" anchor="ctr"/>
          <a:lstStyle/>
          <a:p>
            <a:endParaRPr lang="zh-CN" altLang="en-US">
              <a:solidFill>
                <a:schemeClr val="tx1"/>
              </a:solidFill>
            </a:endParaRPr>
          </a:p>
        </p:txBody>
      </p:sp>
      <p:sp>
        <p:nvSpPr>
          <p:cNvPr id="62" name="任意多边形: 形状 61"/>
          <p:cNvSpPr/>
          <p:nvPr>
            <p:custDataLst>
              <p:tags r:id="rId15"/>
            </p:custDataLst>
          </p:nvPr>
        </p:nvSpPr>
        <p:spPr>
          <a:xfrm>
            <a:off x="7565390" y="3234373"/>
            <a:ext cx="819252" cy="521056"/>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9" name="任意多边形: 形状 68"/>
          <p:cNvSpPr/>
          <p:nvPr>
            <p:custDataLst>
              <p:tags r:id="rId16"/>
            </p:custDataLst>
          </p:nvPr>
        </p:nvSpPr>
        <p:spPr>
          <a:xfrm>
            <a:off x="8654415" y="3389948"/>
            <a:ext cx="819252" cy="836516"/>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1">
                  <a:lumMod val="60000"/>
                  <a:lumOff val="40000"/>
                  <a:alpha val="100000"/>
                </a:schemeClr>
              </a:gs>
              <a:gs pos="70000">
                <a:schemeClr val="accent1">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70" name="任意多边形: 形状 69"/>
          <p:cNvSpPr/>
          <p:nvPr>
            <p:custDataLst>
              <p:tags r:id="rId17"/>
            </p:custDataLst>
          </p:nvPr>
        </p:nvSpPr>
        <p:spPr>
          <a:xfrm>
            <a:off x="8384540" y="3374073"/>
            <a:ext cx="269945" cy="852210"/>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1" name="任意多边形: 形状 70"/>
          <p:cNvSpPr/>
          <p:nvPr>
            <p:custDataLst>
              <p:tags r:id="rId18"/>
            </p:custDataLst>
          </p:nvPr>
        </p:nvSpPr>
        <p:spPr>
          <a:xfrm>
            <a:off x="7565390" y="2761933"/>
            <a:ext cx="1908449" cy="1082919"/>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1">
                  <a:lumMod val="60000"/>
                  <a:lumOff val="40000"/>
                  <a:alpha val="100000"/>
                </a:schemeClr>
              </a:gs>
              <a:gs pos="0">
                <a:schemeClr val="accent1">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21" name="矩形 120"/>
          <p:cNvSpPr/>
          <p:nvPr>
            <p:custDataLst>
              <p:tags r:id="rId19"/>
            </p:custDataLst>
          </p:nvPr>
        </p:nvSpPr>
        <p:spPr>
          <a:xfrm>
            <a:off x="7687945" y="4640898"/>
            <a:ext cx="1662378" cy="9321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b="1" kern="0" spc="0" dirty="0">
                <a:ln>
                  <a:noFill/>
                  <a:prstDash val="sysDot"/>
                </a:ln>
                <a:solidFill>
                  <a:schemeClr val="tx1">
                    <a:lumMod val="85000"/>
                    <a:lumOff val="15000"/>
                  </a:schemeClr>
                </a:solidFill>
                <a:latin typeface="+mn-ea"/>
                <a:ea typeface="+mn-ea"/>
                <a:sym typeface="+mn-ea"/>
              </a:rPr>
              <a:t>认定机构</a:t>
            </a:r>
            <a:endParaRPr lang="zh-CN" altLang="en-US" sz="2000" b="1" kern="0" spc="0" dirty="0">
              <a:ln>
                <a:noFill/>
                <a:prstDash val="sysDot"/>
              </a:ln>
              <a:solidFill>
                <a:schemeClr val="tx1">
                  <a:lumMod val="85000"/>
                  <a:lumOff val="15000"/>
                </a:schemeClr>
              </a:solidFill>
              <a:latin typeface="+mn-ea"/>
              <a:ea typeface="+mn-ea"/>
              <a:sym typeface="+mn-ea"/>
            </a:endParaRPr>
          </a:p>
        </p:txBody>
      </p:sp>
      <p:sp>
        <p:nvSpPr>
          <p:cNvPr id="7" name="矩形 6"/>
          <p:cNvSpPr/>
          <p:nvPr>
            <p:custDataLst>
              <p:tags r:id="rId20"/>
            </p:custDataLst>
          </p:nvPr>
        </p:nvSpPr>
        <p:spPr>
          <a:xfrm>
            <a:off x="5870575" y="3038158"/>
            <a:ext cx="670777" cy="647900"/>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8600000" rev="0"/>
              </a:camera>
              <a:lightRig rig="threePt" dir="t"/>
            </a:scene3d>
          </a:bodyPr>
          <a:lstStyle/>
          <a:p>
            <a:pPr algn="ctr"/>
            <a:r>
              <a:rPr lang="en-US" altLang="zh-CN" sz="4000" b="1" kern="0" dirty="0">
                <a:solidFill>
                  <a:srgbClr val="FFFFFF"/>
                </a:solidFill>
                <a:cs typeface="+mn-lt"/>
              </a:rPr>
              <a:t>02</a:t>
            </a:r>
            <a:endParaRPr lang="en-US" altLang="zh-CN" sz="4000" b="1" kern="0" dirty="0">
              <a:solidFill>
                <a:srgbClr val="FFFFFF"/>
              </a:solidFill>
              <a:cs typeface="+mn-lt"/>
            </a:endParaRPr>
          </a:p>
        </p:txBody>
      </p:sp>
      <p:sp>
        <p:nvSpPr>
          <p:cNvPr id="8" name="矩形 7"/>
          <p:cNvSpPr/>
          <p:nvPr>
            <p:custDataLst>
              <p:tags r:id="rId21"/>
            </p:custDataLst>
          </p:nvPr>
        </p:nvSpPr>
        <p:spPr>
          <a:xfrm>
            <a:off x="8402320" y="2850198"/>
            <a:ext cx="670777" cy="647900"/>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03</a:t>
            </a:r>
            <a:endParaRPr lang="en-US" altLang="zh-CN" sz="4000" b="1" kern="0" dirty="0">
              <a:solidFill>
                <a:srgbClr val="FFFFFF"/>
              </a:solidFill>
              <a:cs typeface="+mn-lt"/>
            </a:endParaRPr>
          </a:p>
        </p:txBody>
      </p:sp>
      <p:sp>
        <p:nvSpPr>
          <p:cNvPr id="9" name="矩形 8"/>
          <p:cNvSpPr/>
          <p:nvPr>
            <p:custDataLst>
              <p:tags r:id="rId22"/>
            </p:custDataLst>
          </p:nvPr>
        </p:nvSpPr>
        <p:spPr>
          <a:xfrm>
            <a:off x="3449320" y="2850198"/>
            <a:ext cx="670777" cy="647900"/>
          </a:xfrm>
          <a:prstGeom prst="rect">
            <a:avLst/>
          </a:prstGeom>
          <a:noFill/>
          <a:ln>
            <a:noFill/>
          </a:ln>
          <a:effectLst>
            <a:innerShdw blurRad="63500" dist="1054100" dir="189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cene3d>
              <a:camera prst="isometricRightUp">
                <a:rot lat="2100000" lon="19200000" rev="0"/>
              </a:camera>
              <a:lightRig rig="threePt" dir="t"/>
            </a:scene3d>
          </a:bodyPr>
          <a:lstStyle/>
          <a:p>
            <a:pPr algn="ctr"/>
            <a:r>
              <a:rPr lang="en-US" altLang="zh-CN" sz="4000" b="1" kern="0" dirty="0">
                <a:solidFill>
                  <a:srgbClr val="FFFFFF"/>
                </a:solidFill>
                <a:cs typeface="+mn-lt"/>
              </a:rPr>
              <a:t>01</a:t>
            </a:r>
            <a:endParaRPr lang="en-US" altLang="zh-CN" sz="4000" b="1" kern="0" dirty="0">
              <a:solidFill>
                <a:srgbClr val="FFFFFF"/>
              </a:solidFill>
              <a:cs typeface="+mn-lt"/>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一、关于教师的基本制度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（二）教师资格制度</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4.</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教师资格的限制与丧失</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grpSp>
        <p:nvGrpSpPr>
          <p:cNvPr id="18" name="组合 17"/>
          <p:cNvGrpSpPr/>
          <p:nvPr/>
        </p:nvGrpSpPr>
        <p:grpSpPr>
          <a:xfrm rot="0">
            <a:off x="635" y="2426970"/>
            <a:ext cx="12192000" cy="3662680"/>
            <a:chOff x="1447102" y="957898"/>
            <a:chExt cx="6162581" cy="4635892"/>
          </a:xfrm>
        </p:grpSpPr>
        <p:sp>
          <p:nvSpPr>
            <p:cNvPr id="19" name="1"/>
            <p:cNvSpPr/>
            <p:nvPr>
              <p:custDataLst>
                <p:tags r:id="rId1"/>
              </p:custDataLst>
            </p:nvPr>
          </p:nvSpPr>
          <p:spPr>
            <a:xfrm>
              <a:off x="1447102" y="957898"/>
              <a:ext cx="6162581" cy="463589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1"/>
            <p:cNvCxnSpPr/>
            <p:nvPr>
              <p:custDataLst>
                <p:tags r:id="rId2"/>
              </p:custDataLst>
            </p:nvPr>
          </p:nvCxnSpPr>
          <p:spPr>
            <a:xfrm>
              <a:off x="1680940" y="1141971"/>
              <a:ext cx="114036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Body-1"/>
            <p:cNvSpPr/>
            <p:nvPr>
              <p:custDataLst>
                <p:tags r:id="rId3"/>
              </p:custDataLst>
            </p:nvPr>
          </p:nvSpPr>
          <p:spPr>
            <a:xfrm>
              <a:off x="1517819" y="1120722"/>
              <a:ext cx="5941634" cy="42799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just" defTabSz="913765" rtl="0" eaLnBrk="1" fontAlgn="auto" latinLnBrk="0" hangingPunct="1">
                <a:lnSpc>
                  <a:spcPct val="130000"/>
                </a:lnSpc>
                <a:spcBef>
                  <a:spcPts val="0"/>
                </a:spcBef>
                <a:spcAft>
                  <a:spcPts val="0"/>
                </a:spcAft>
                <a:buClrTx/>
                <a:buSzPct val="100000"/>
                <a:buFontTx/>
                <a:buNone/>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由于教师担负着教书育人的崇高使命，法律在规定取得教师资格的必备条件的同时，也</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规定了教师资格的限制与丧失。</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0" marR="0" lvl="0" indent="0" algn="just" defTabSz="913765" rtl="0" eaLnBrk="1" fontAlgn="auto" latinLnBrk="0" hangingPunct="1">
                <a:lnSpc>
                  <a:spcPct val="130000"/>
                </a:lnSpc>
                <a:spcBef>
                  <a:spcPts val="0"/>
                </a:spcBef>
                <a:spcAft>
                  <a:spcPts val="0"/>
                </a:spcAft>
                <a:buClrTx/>
                <a:buSzPct val="100000"/>
                <a:buFontTx/>
                <a:buNone/>
                <a:defRPr/>
              </a:pP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《中华人民共和国教师法》第十四条规定：</a:t>
              </a:r>
              <a:r>
                <a:rPr kumimoji="0" lang="en-US" altLang="zh-CN"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a:t>
              </a: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受到剥夺政治权</a:t>
              </a: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利或者故意犯罪受到有期徒刑以上刑事处罚的，不能取得教师资格﹔已经取得教师资格的，</a:t>
              </a: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丧失教师资格。</a:t>
              </a:r>
              <a:r>
                <a:rPr kumimoji="0" lang="en-US" altLang="zh-CN"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a:t>
              </a:r>
              <a:endParaRPr kumimoji="0" lang="en-US" altLang="zh-CN"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a:p>
              <a:pPr marL="0" marR="0" lvl="0" indent="0" algn="just" defTabSz="913765" rtl="0" eaLnBrk="1" fontAlgn="auto" latinLnBrk="0" hangingPunct="1">
                <a:lnSpc>
                  <a:spcPct val="130000"/>
                </a:lnSpc>
                <a:spcBef>
                  <a:spcPts val="0"/>
                </a:spcBef>
                <a:spcAft>
                  <a:spcPts val="0"/>
                </a:spcAft>
                <a:buClrTx/>
                <a:buSzPct val="100000"/>
                <a:buFontTx/>
                <a:buNone/>
                <a:defRPr/>
              </a:pP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《教师资格条例》第十九条规定：</a:t>
              </a:r>
              <a:r>
                <a:rPr kumimoji="0" lang="en-US" altLang="zh-CN"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a:t>
              </a: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有下列情形之一的，由县级以上人民政府</a:t>
              </a:r>
              <a:r>
                <a:rPr kumimoji="0" lang="zh-CN" altLang="en-US" sz="2000" b="1"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教育行政部门撤销其教师资格：</a:t>
              </a:r>
              <a:r>
                <a:rPr kumimoji="0" lang="en-US"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①</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弄虚作假、骗取教师资格的；</a:t>
              </a:r>
              <a:r>
                <a:rPr kumimoji="0" lang="en-US"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②</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品行不良、侮辱学生，影</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响恶劣的。被撤销教师资格的，自撤销之日起五年内不得重新申请认定教师资格，其教师资</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格证书由县级以上人民政府教育行政部门收缴。</a:t>
              </a:r>
              <a:r>
                <a:rPr kumimoji="0" lang="en-US" altLang="zh-CN"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这些禁止性、限制性的规定都反映了国家</a:t>
              </a: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rPr>
                <a:t>对教师素质的严格要求。</a:t>
              </a:r>
              <a:endPar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微软雅黑" charset="0"/>
              </a:endParaRPr>
            </a:p>
          </p:txBody>
        </p:sp>
      </p:gr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charset="-122"/>
                <a:ea typeface="微软雅黑" charset="-122"/>
              </a:rPr>
              <a:t>导语</a:t>
            </a:r>
            <a:endParaRPr lang="en-US" sz="3200" dirty="0">
              <a:latin typeface="微软雅黑" charset="-122"/>
              <a:ea typeface="微软雅黑"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861310"/>
          </a:xfrm>
          <a:prstGeom prst="rect">
            <a:avLst/>
          </a:prstGeom>
          <a:noFill/>
        </p:spPr>
        <p:txBody>
          <a:bodyPr wrap="square">
            <a:spAutoFit/>
          </a:bodyPr>
          <a:lstStyle/>
          <a:p>
            <a:pPr indent="457200">
              <a:lnSpc>
                <a:spcPct val="150000"/>
              </a:lnSpc>
            </a:pPr>
            <a:r>
              <a:rPr lang="zh-CN" altLang="en-US" sz="2000" dirty="0"/>
              <a:t>在新时代背景下，我国更加彰显中国特色社会主义制度自信，着眼于充分发挥</a:t>
            </a:r>
            <a:r>
              <a:rPr lang="zh-CN" altLang="en-US" sz="2000" dirty="0"/>
              <a:t>中国特色社会主义制度的优越性，推进教师队伍建设的现代化。中华人民共和国成立</a:t>
            </a:r>
            <a:r>
              <a:rPr lang="zh-CN" altLang="en-US" sz="2000" dirty="0"/>
              <a:t>七十多年来，教师队伍建设的每一次进步和飞跃，无不是以制度的实施和完善为重要</a:t>
            </a:r>
            <a:r>
              <a:rPr lang="zh-CN" altLang="en-US" sz="2000" dirty="0"/>
              <a:t>支撑的。这些制度承载着国家和人民对教师发展的战略引导和价值定位，也镌刻着中</a:t>
            </a:r>
            <a:r>
              <a:rPr lang="zh-CN" altLang="en-US" sz="2000" dirty="0"/>
              <a:t>国特色社会主义的底色，对教师队伍的建设和发展发挥着广泛而深刻的影响。</a:t>
            </a:r>
            <a:endParaRPr lang="zh-CN" altLang="en-US" sz="2000" dirty="0"/>
          </a:p>
        </p:txBody>
      </p:sp>
    </p:spTree>
    <p:custDataLst>
      <p:tags r:id="rId2"/>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二、关于教师的管理制度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（一）教师的任用</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11337925" cy="3786505"/>
          </a:xfrm>
          <a:prstGeom prst="rect">
            <a:avLst/>
          </a:prstGeom>
        </p:spPr>
        <p:txBody>
          <a:bodyPr>
            <a:noAutofit/>
          </a:bodyPr>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《中华人民共和国教师法》第十七条规定：</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学校和其他教育机构应当逐步实行教师聘任</a:t>
            </a:r>
            <a:r>
              <a:rPr lang="zh-CN" altLang="en-US" sz="2000" b="1">
                <a:solidFill>
                  <a:srgbClr val="231F20"/>
                </a:solidFill>
                <a:latin typeface="微软雅黑" charset="0"/>
                <a:ea typeface="微软雅黑" charset="0"/>
                <a:cs typeface="微软雅黑" charset="0"/>
              </a:rPr>
              <a:t>制。教师的聘任应当遵循双方地位平等的原则，由学校和教师签订聘任合同，明确规定双方</a:t>
            </a:r>
            <a:r>
              <a:rPr lang="zh-CN" altLang="en-US" sz="2000" b="1">
                <a:solidFill>
                  <a:srgbClr val="231F20"/>
                </a:solidFill>
                <a:latin typeface="微软雅黑" charset="0"/>
                <a:ea typeface="微软雅黑" charset="0"/>
                <a:cs typeface="微软雅黑" charset="0"/>
              </a:rPr>
              <a:t>的权利、义务和责任。</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聘任制正在逐步成为我国教师任用制度的形式。</a:t>
            </a:r>
            <a:endParaRPr lang="zh-CN" altLang="en-US" sz="2000" b="1">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长期以来，我国对教师的任用采用单一的任命制，即由政府人事部门或教育行政部门统</a:t>
            </a:r>
            <a:r>
              <a:rPr lang="zh-CN" altLang="en-US" sz="2000">
                <a:solidFill>
                  <a:srgbClr val="231F20"/>
                </a:solidFill>
                <a:latin typeface="微软雅黑" charset="0"/>
                <a:ea typeface="微软雅黑" charset="0"/>
                <a:cs typeface="微软雅黑" charset="0"/>
              </a:rPr>
              <a:t>一调配教师的制度。这种做法既忽视了教师选择职业的权利，也不利于学校选择教师和教师</a:t>
            </a:r>
            <a:r>
              <a:rPr lang="zh-CN" altLang="en-US" sz="2000">
                <a:solidFill>
                  <a:srgbClr val="231F20"/>
                </a:solidFill>
                <a:latin typeface="微软雅黑" charset="0"/>
                <a:ea typeface="微软雅黑" charset="0"/>
                <a:cs typeface="微软雅黑" charset="0"/>
              </a:rPr>
              <a:t>队伍的整体建设，造成优秀人才进不来、不合格教师出不去的情况。</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教师聘任制有利于教师队伍的公平竞争、优胜劣汰，从而使教师产生职业的责任</a:t>
            </a:r>
            <a:r>
              <a:rPr lang="zh-CN" altLang="en-US" sz="2000">
                <a:solidFill>
                  <a:srgbClr val="231F20"/>
                </a:solidFill>
                <a:latin typeface="微软雅黑" charset="0"/>
                <a:ea typeface="微软雅黑" charset="0"/>
                <a:cs typeface="微软雅黑" charset="0"/>
              </a:rPr>
              <a:t>感和紧迫感，从根本上杜绝</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平均主义</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和</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铁饭碗</a:t>
            </a:r>
            <a:r>
              <a:rPr lang="en-US" altLang="zh-CN" sz="2000">
                <a:solidFill>
                  <a:srgbClr val="231F20"/>
                </a:solidFill>
                <a:latin typeface="微软雅黑" charset="0"/>
                <a:ea typeface="微软雅黑" charset="0"/>
                <a:cs typeface="微软雅黑" charset="0"/>
              </a:rPr>
              <a:t>”</a:t>
            </a:r>
            <a:r>
              <a:rPr lang="zh-CN" altLang="en-US" sz="2000">
                <a:solidFill>
                  <a:srgbClr val="231F20"/>
                </a:solidFill>
                <a:latin typeface="微软雅黑" charset="0"/>
                <a:ea typeface="微软雅黑" charset="0"/>
                <a:cs typeface="微软雅黑" charset="0"/>
              </a:rPr>
              <a:t>等现象，大大激发教师的工作积极性。</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endParaRPr lang="zh-CN" altLang="en-US" sz="2000">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二、关于教师的管理制度</a:t>
            </a:r>
            <a:endParaRPr lang="zh-CN" altLang="en-US" sz="3200"/>
          </a:p>
        </p:txBody>
      </p:sp>
      <p:sp>
        <p:nvSpPr>
          <p:cNvPr id="7" name="文本框 6"/>
          <p:cNvSpPr txBox="1"/>
          <p:nvPr/>
        </p:nvSpPr>
        <p:spPr>
          <a:xfrm>
            <a:off x="332740" y="1228725"/>
            <a:ext cx="10956290" cy="553085"/>
          </a:xfrm>
          <a:prstGeom prst="rect">
            <a:avLst/>
          </a:prstGeom>
          <a:noFill/>
        </p:spPr>
        <p:txBody>
          <a:bodyPr wrap="square">
            <a:spAutoFit/>
          </a:bodyPr>
          <a:lstStyle/>
          <a:p>
            <a:pPr indent="457200">
              <a:lnSpc>
                <a:spcPct val="150000"/>
              </a:lnSpc>
            </a:pPr>
            <a:r>
              <a:rPr lang="zh-CN" altLang="en-US" sz="2000" b="1" dirty="0"/>
              <a:t>聘任制是对专业人员行之有效并广为采用的任用制度。聘任制的基本特征如下</a:t>
            </a:r>
            <a:r>
              <a:rPr lang="en-US" altLang="zh-CN" sz="2000" b="1" dirty="0"/>
              <a:t>:</a:t>
            </a:r>
            <a:endParaRPr lang="en-US" altLang="zh-CN" sz="2000" b="1" dirty="0"/>
          </a:p>
        </p:txBody>
      </p:sp>
      <p:graphicFrame>
        <p:nvGraphicFramePr>
          <p:cNvPr id="3" name="图示 2"/>
          <p:cNvGraphicFramePr/>
          <p:nvPr/>
        </p:nvGraphicFramePr>
        <p:xfrm>
          <a:off x="558165" y="2018665"/>
          <a:ext cx="10730865" cy="37719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50" y="1661160"/>
            <a:ext cx="6213475" cy="4661535"/>
          </a:xfrm>
          <a:prstGeom prst="rect">
            <a:avLst/>
          </a:prstGeom>
          <a:noFill/>
        </p:spPr>
        <p:txBody>
          <a:bodyPr wrap="square">
            <a:spAutoFit/>
          </a:bodyPr>
          <a:lstStyle/>
          <a:p>
            <a:pPr indent="457200" algn="just" fontAlgn="auto">
              <a:lnSpc>
                <a:spcPct val="150000"/>
              </a:lnSpc>
            </a:pPr>
            <a:r>
              <a:rPr lang="zh-CN" altLang="en-US" b="1" dirty="0">
                <a:solidFill>
                  <a:schemeClr val="tx1"/>
                </a:solidFill>
                <a:latin typeface="微软雅黑" charset="0"/>
                <a:ea typeface="微软雅黑" charset="0"/>
                <a:cs typeface="微软雅黑" charset="0"/>
              </a:rPr>
              <a:t>《中华人民共和国教育法》第三十五条和《中华人民共和国教师法》第十六条规定，</a:t>
            </a:r>
            <a:r>
              <a:rPr lang="zh-CN" altLang="en-US" b="1" dirty="0">
                <a:solidFill>
                  <a:schemeClr val="tx1"/>
                </a:solidFill>
                <a:latin typeface="微软雅黑" charset="0"/>
                <a:ea typeface="微软雅黑" charset="0"/>
                <a:cs typeface="微软雅黑" charset="0"/>
              </a:rPr>
              <a:t>国家实行教师职务制度。</a:t>
            </a:r>
            <a:r>
              <a:rPr lang="zh-CN" altLang="en-US" dirty="0">
                <a:solidFill>
                  <a:schemeClr val="tx1"/>
                </a:solidFill>
                <a:latin typeface="微软雅黑" charset="0"/>
                <a:ea typeface="微软雅黑" charset="0"/>
                <a:cs typeface="微软雅黑" charset="0"/>
              </a:rPr>
              <a:t>职务是指一定工作岗位的名称和应该担负的任务。教师职务制</a:t>
            </a:r>
            <a:r>
              <a:rPr lang="zh-CN" altLang="en-US" dirty="0">
                <a:solidFill>
                  <a:schemeClr val="tx1"/>
                </a:solidFill>
                <a:latin typeface="微软雅黑" charset="0"/>
                <a:ea typeface="微软雅黑" charset="0"/>
                <a:cs typeface="微软雅黑" charset="0"/>
              </a:rPr>
              <a:t>度，是国家对教师岗位设置及各岗位任职条件和获得该岗位职务的程序等方面规定的总</a:t>
            </a:r>
            <a:r>
              <a:rPr lang="zh-CN" altLang="en-US" dirty="0">
                <a:solidFill>
                  <a:schemeClr val="tx1"/>
                </a:solidFill>
                <a:latin typeface="微软雅黑" charset="0"/>
                <a:ea typeface="微软雅黑" charset="0"/>
                <a:cs typeface="微软雅黑" charset="0"/>
              </a:rPr>
              <a:t>称。根据</a:t>
            </a:r>
            <a:r>
              <a:rPr lang="en-US" altLang="zh-CN" dirty="0">
                <a:solidFill>
                  <a:schemeClr val="tx1"/>
                </a:solidFill>
                <a:latin typeface="微软雅黑" charset="0"/>
                <a:ea typeface="微软雅黑" charset="0"/>
                <a:cs typeface="微软雅黑" charset="0"/>
              </a:rPr>
              <a:t>2015</a:t>
            </a:r>
            <a:r>
              <a:rPr lang="zh-CN" altLang="en-US" dirty="0">
                <a:solidFill>
                  <a:schemeClr val="tx1"/>
                </a:solidFill>
                <a:latin typeface="微软雅黑" charset="0"/>
                <a:ea typeface="微软雅黑" charset="0"/>
                <a:cs typeface="微软雅黑" charset="0"/>
              </a:rPr>
              <a:t>年人力资源和社会保障部、教育部印发的《关于深化中小学教师职称制</a:t>
            </a:r>
            <a:r>
              <a:rPr lang="zh-CN" altLang="en-US" dirty="0">
                <a:solidFill>
                  <a:schemeClr val="tx1"/>
                </a:solidFill>
                <a:latin typeface="微软雅黑" charset="0"/>
                <a:ea typeface="微软雅黑" charset="0"/>
                <a:cs typeface="微软雅黑" charset="0"/>
              </a:rPr>
              <a:t>度改革的指导意见》，中小学教师职务统</a:t>
            </a:r>
            <a:r>
              <a:rPr lang="zh-CN" altLang="en-US" dirty="0">
                <a:solidFill>
                  <a:schemeClr val="tx1"/>
                </a:solidFill>
                <a:latin typeface="微软雅黑" charset="0"/>
                <a:ea typeface="微软雅黑" charset="0"/>
                <a:cs typeface="微软雅黑" charset="0"/>
              </a:rPr>
              <a:t>一</a:t>
            </a:r>
            <a:r>
              <a:rPr lang="zh-CN" altLang="en-US" dirty="0">
                <a:solidFill>
                  <a:schemeClr val="tx1"/>
                </a:solidFill>
                <a:latin typeface="微软雅黑" charset="0"/>
                <a:ea typeface="微软雅黑" charset="0"/>
                <a:cs typeface="微软雅黑" charset="0"/>
              </a:rPr>
              <a:t>，分别为初级职务、中级职务和高级职务。</a:t>
            </a:r>
            <a:r>
              <a:rPr lang="zh-CN" altLang="en-US" dirty="0">
                <a:solidFill>
                  <a:schemeClr val="tx1"/>
                </a:solidFill>
                <a:latin typeface="微软雅黑" charset="0"/>
                <a:ea typeface="微软雅黑" charset="0"/>
                <a:cs typeface="微软雅黑" charset="0"/>
              </a:rPr>
              <a:t>初级设员级和助理级；高级设副高级和正高级。员级、助理级、中级、副高级和正高级</a:t>
            </a:r>
            <a:r>
              <a:rPr lang="zh-CN" altLang="en-US" dirty="0">
                <a:solidFill>
                  <a:schemeClr val="tx1"/>
                </a:solidFill>
                <a:latin typeface="微软雅黑" charset="0"/>
                <a:ea typeface="微软雅黑" charset="0"/>
                <a:cs typeface="微软雅黑" charset="0"/>
              </a:rPr>
              <a:t>职称（职务）名称依次为三级教师、二级教师、一级教师、高级教师和正高级教师。</a:t>
            </a:r>
            <a:endParaRPr lang="zh-CN" altLang="en-US" dirty="0">
              <a:solidFill>
                <a:schemeClr val="tx1"/>
              </a:solidFill>
              <a:latin typeface="微软雅黑" charset="0"/>
              <a:ea typeface="微软雅黑" charset="0"/>
              <a:cs typeface="微软雅黑" charset="0"/>
            </a:endParaRPr>
          </a:p>
        </p:txBody>
      </p:sp>
      <p:pic>
        <p:nvPicPr>
          <p:cNvPr id="5" name="https://photo-static-api.fotomore.com/creative/vcg/400/version23/VCG41465832387.jpg?uid=386&amp;timestamp=1742314001&amp;sign=6850109fe0f00a1aee97b3b1d3416ca9" descr="演讲"/>
          <p:cNvPicPr>
            <a:picLocks noChangeAspect="1"/>
          </p:cNvPicPr>
          <p:nvPr/>
        </p:nvPicPr>
        <p:blipFill>
          <a:blip r:embed="rId1"/>
          <a:stretch>
            <a:fillRect/>
          </a:stretch>
        </p:blipFill>
        <p:spPr>
          <a:xfrm>
            <a:off x="6876415" y="1680210"/>
            <a:ext cx="4642485" cy="4642485"/>
          </a:xfrm>
          <a:prstGeom prst="rect">
            <a:avLst/>
          </a:prstGeom>
        </p:spPr>
      </p:pic>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2999740"/>
          </a:xfrm>
          <a:prstGeom prst="rect">
            <a:avLst/>
          </a:prstGeom>
          <a:noFill/>
        </p:spPr>
        <p:txBody>
          <a:bodyPr wrap="square">
            <a:spAutoFit/>
          </a:bodyPr>
          <a:lstStyle/>
          <a:p>
            <a:pPr indent="457200" algn="just" fontAlgn="auto">
              <a:lnSpc>
                <a:spcPct val="150000"/>
              </a:lnSpc>
            </a:pPr>
            <a:r>
              <a:rPr lang="zh-CN" altLang="en-US" b="1" dirty="0">
                <a:solidFill>
                  <a:schemeClr val="tx1"/>
                </a:solidFill>
                <a:latin typeface="微软雅黑" charset="0"/>
                <a:ea typeface="微软雅黑" charset="0"/>
                <a:cs typeface="微软雅黑" charset="0"/>
              </a:rPr>
              <a:t>中小学教师专业技术水平评价标准，是中小学教师职称评审的重要基础和主要依</a:t>
            </a:r>
            <a:r>
              <a:rPr lang="zh-CN" altLang="en-US" b="1" dirty="0">
                <a:solidFill>
                  <a:schemeClr val="tx1"/>
                </a:solidFill>
                <a:latin typeface="微软雅黑" charset="0"/>
                <a:ea typeface="微软雅黑" charset="0"/>
                <a:cs typeface="微软雅黑" charset="0"/>
              </a:rPr>
              <a:t>据。</a:t>
            </a:r>
            <a:r>
              <a:rPr lang="zh-CN" altLang="en-US" dirty="0">
                <a:solidFill>
                  <a:schemeClr val="tx1"/>
                </a:solidFill>
                <a:latin typeface="微软雅黑" charset="0"/>
                <a:ea typeface="微软雅黑" charset="0"/>
                <a:cs typeface="微软雅黑" charset="0"/>
              </a:rPr>
              <a:t>中小学教师专业技术水平评价标准，要适应实施素质教育和课程改革的新要求，充</a:t>
            </a:r>
            <a:r>
              <a:rPr lang="zh-CN" altLang="en-US" dirty="0">
                <a:solidFill>
                  <a:schemeClr val="tx1"/>
                </a:solidFill>
                <a:latin typeface="微软雅黑" charset="0"/>
                <a:ea typeface="微软雅黑" charset="0"/>
                <a:cs typeface="微软雅黑" charset="0"/>
              </a:rPr>
              <a:t>分体现中小学教师职业特点，着眼于中小学教师队伍长远发展，并在实践中不断完善。</a:t>
            </a:r>
            <a:r>
              <a:rPr lang="zh-CN" altLang="en-US" dirty="0">
                <a:solidFill>
                  <a:schemeClr val="tx1"/>
                </a:solidFill>
                <a:latin typeface="微软雅黑" charset="0"/>
                <a:ea typeface="微软雅黑" charset="0"/>
                <a:cs typeface="微软雅黑" charset="0"/>
              </a:rPr>
              <a:t>要充分考虑教书育人工作的专业性、实践性、长期性，坚持育人为本、德育为先，注重</a:t>
            </a:r>
            <a:r>
              <a:rPr lang="zh-CN" altLang="en-US" dirty="0">
                <a:solidFill>
                  <a:schemeClr val="tx1"/>
                </a:solidFill>
                <a:latin typeface="微软雅黑" charset="0"/>
                <a:ea typeface="微软雅黑" charset="0"/>
                <a:cs typeface="微软雅黑" charset="0"/>
              </a:rPr>
              <a:t>师德素养，注重教育教学工作业绩，注重教育教学方法，注重教育教学一线实践经历，</a:t>
            </a:r>
            <a:r>
              <a:rPr lang="zh-CN" altLang="en-US" dirty="0">
                <a:solidFill>
                  <a:schemeClr val="tx1"/>
                </a:solidFill>
                <a:latin typeface="微软雅黑" charset="0"/>
                <a:ea typeface="微软雅黑" charset="0"/>
                <a:cs typeface="微软雅黑" charset="0"/>
              </a:rPr>
              <a:t>切实改变过分强调论文、学历的倾向，引导教师立德树人、爱岗敬业、积极进取，不断</a:t>
            </a:r>
            <a:r>
              <a:rPr lang="zh-CN" altLang="en-US" dirty="0">
                <a:solidFill>
                  <a:schemeClr val="tx1"/>
                </a:solidFill>
                <a:latin typeface="微软雅黑" charset="0"/>
                <a:ea typeface="微软雅黑" charset="0"/>
                <a:cs typeface="微软雅黑" charset="0"/>
              </a:rPr>
              <a:t>提高实施素质教育的能力和水平。</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latin typeface="微软雅黑" charset="0"/>
                <a:ea typeface="微软雅黑" charset="0"/>
                <a:cs typeface="微软雅黑" charset="0"/>
                <a:sym typeface="+mn-ea"/>
              </a:rPr>
              <a:t>国家制定的中小学教师水平评价基本标准条件如下。</a:t>
            </a:r>
            <a:endParaRPr lang="zh-CN" altLang="en-US" dirty="0">
              <a:solidFill>
                <a:schemeClr val="tx1"/>
              </a:solidFill>
              <a:latin typeface="微软雅黑" charset="0"/>
              <a:ea typeface="微软雅黑" charset="0"/>
              <a:cs typeface="微软雅黑" charset="0"/>
            </a:endParaRPr>
          </a:p>
        </p:txBody>
      </p:sp>
      <p:sp>
        <p:nvSpPr>
          <p:cNvPr id="3" name="文本框 2"/>
          <p:cNvSpPr txBox="1"/>
          <p:nvPr/>
        </p:nvSpPr>
        <p:spPr>
          <a:xfrm>
            <a:off x="590550" y="4225290"/>
            <a:ext cx="6819265" cy="2168525"/>
          </a:xfrm>
          <a:prstGeom prst="rect">
            <a:avLst/>
          </a:prstGeom>
          <a:noFill/>
        </p:spPr>
        <p:txBody>
          <a:bodyPr wrap="square">
            <a:spAutoFit/>
          </a:bodyPr>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latin typeface="微软雅黑" charset="0"/>
                <a:ea typeface="微软雅黑" charset="0"/>
                <a:cs typeface="微软雅黑" charset="0"/>
                <a:sym typeface="+mn-ea"/>
              </a:rPr>
              <a:t>（</a:t>
            </a:r>
            <a:r>
              <a:rPr lang="en-US" altLang="zh-CN" dirty="0">
                <a:latin typeface="微软雅黑" charset="0"/>
                <a:ea typeface="微软雅黑" charset="0"/>
                <a:cs typeface="微软雅黑" charset="0"/>
                <a:sym typeface="+mn-ea"/>
              </a:rPr>
              <a:t>1</a:t>
            </a:r>
            <a:r>
              <a:rPr lang="zh-CN" altLang="en-US" dirty="0">
                <a:latin typeface="微软雅黑" charset="0"/>
                <a:ea typeface="微软雅黑" charset="0"/>
                <a:cs typeface="微软雅黑" charset="0"/>
                <a:sym typeface="+mn-ea"/>
              </a:rPr>
              <a:t>）拥护党的领导，胸怀祖国，热爱人民，遵守宪法和法律，贯彻党和国家的教育方针，忠诚于人民教育事业，具有良好的思想政治素质和职业道德，牢固树立爱与责任的意识，爱岗敬业，关爱学生，为人师表，教书育人。</a:t>
            </a:r>
            <a:endParaRPr lang="zh-CN" altLang="en-US" dirty="0">
              <a:solidFill>
                <a:schemeClr val="tx1"/>
              </a:solidFill>
              <a:latin typeface="微软雅黑" charset="0"/>
              <a:ea typeface="微软雅黑" charset="0"/>
              <a:cs typeface="微软雅黑" charset="0"/>
            </a:endParaRPr>
          </a:p>
        </p:txBody>
      </p:sp>
      <p:pic>
        <p:nvPicPr>
          <p:cNvPr id="5" name="图片 4"/>
          <p:cNvPicPr/>
          <p:nvPr/>
        </p:nvPicPr>
        <p:blipFill>
          <a:blip r:embed="rId1"/>
          <a:srcRect r="6972" b="9600"/>
          <a:stretch>
            <a:fillRect/>
          </a:stretch>
        </p:blipFill>
        <p:spPr>
          <a:xfrm>
            <a:off x="7648575" y="4053205"/>
            <a:ext cx="3870325" cy="2340610"/>
          </a:xfrm>
          <a:prstGeom prst="rect">
            <a:avLst/>
          </a:prstGeom>
        </p:spPr>
      </p:pic>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a:t>
            </a:r>
            <a:r>
              <a:rPr lang="en-US" altLang="zh-CN" dirty="0">
                <a:solidFill>
                  <a:schemeClr val="tx1"/>
                </a:solidFill>
                <a:latin typeface="微软雅黑" charset="0"/>
                <a:ea typeface="微软雅黑" charset="0"/>
                <a:cs typeface="微软雅黑" charset="0"/>
              </a:rPr>
              <a:t>2</a:t>
            </a:r>
            <a:r>
              <a:rPr lang="zh-CN" altLang="en-US" dirty="0">
                <a:solidFill>
                  <a:schemeClr val="tx1"/>
                </a:solidFill>
                <a:latin typeface="微软雅黑" charset="0"/>
                <a:ea typeface="微软雅黑" charset="0"/>
                <a:cs typeface="微软雅黑" charset="0"/>
              </a:rPr>
              <a:t>）具备相应的教师资格及专业知识和教育教学能力，在教育教学一线任教，切</a:t>
            </a:r>
            <a:r>
              <a:rPr lang="zh-CN" altLang="en-US" dirty="0">
                <a:solidFill>
                  <a:schemeClr val="tx1"/>
                </a:solidFill>
                <a:latin typeface="微软雅黑" charset="0"/>
                <a:ea typeface="微软雅黑" charset="0"/>
                <a:cs typeface="微软雅黑" charset="0"/>
              </a:rPr>
              <a:t>实履行教师岗位职责和义务。</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a:t>
            </a:r>
            <a:r>
              <a:rPr lang="en-US" altLang="zh-CN" dirty="0">
                <a:solidFill>
                  <a:schemeClr val="tx1"/>
                </a:solidFill>
                <a:latin typeface="微软雅黑" charset="0"/>
                <a:ea typeface="微软雅黑" charset="0"/>
                <a:cs typeface="微软雅黑" charset="0"/>
              </a:rPr>
              <a:t>3</a:t>
            </a:r>
            <a:r>
              <a:rPr lang="zh-CN" altLang="en-US" dirty="0">
                <a:solidFill>
                  <a:schemeClr val="tx1"/>
                </a:solidFill>
                <a:latin typeface="微软雅黑" charset="0"/>
                <a:ea typeface="微软雅黑" charset="0"/>
                <a:cs typeface="微软雅黑" charset="0"/>
              </a:rPr>
              <a:t>）身心健康。</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a:t>
            </a:r>
            <a:r>
              <a:rPr lang="en-US" altLang="zh-CN" dirty="0">
                <a:solidFill>
                  <a:schemeClr val="tx1"/>
                </a:solidFill>
                <a:latin typeface="微软雅黑" charset="0"/>
                <a:ea typeface="微软雅黑" charset="0"/>
                <a:cs typeface="微软雅黑" charset="0"/>
              </a:rPr>
              <a:t>4</a:t>
            </a:r>
            <a:r>
              <a:rPr lang="zh-CN" altLang="en-US" dirty="0">
                <a:solidFill>
                  <a:schemeClr val="tx1"/>
                </a:solidFill>
                <a:latin typeface="微软雅黑" charset="0"/>
                <a:ea typeface="微软雅黑" charset="0"/>
                <a:cs typeface="微软雅黑" charset="0"/>
              </a:rPr>
              <a:t>）中小学教师评聘各级别职称（职务），除必须达到上述标准条件，还应分别具</a:t>
            </a:r>
            <a:r>
              <a:rPr lang="zh-CN" altLang="en-US" dirty="0">
                <a:solidFill>
                  <a:schemeClr val="tx1"/>
                </a:solidFill>
                <a:latin typeface="微软雅黑" charset="0"/>
                <a:ea typeface="微软雅黑" charset="0"/>
                <a:cs typeface="微软雅黑" charset="0"/>
              </a:rPr>
              <a:t>备以下标准条件。</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3"/>
                </a:solidFill>
                <a:latin typeface="微软雅黑" charset="0"/>
                <a:ea typeface="微软雅黑" charset="0"/>
                <a:cs typeface="微软雅黑" charset="0"/>
              </a:rPr>
              <a:t>正高级教师</a:t>
            </a:r>
            <a:endParaRPr lang="zh-CN" altLang="en-US" b="1" dirty="0">
              <a:solidFill>
                <a:schemeClr val="accent3"/>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①</a:t>
            </a:r>
            <a:r>
              <a:rPr lang="zh-CN" altLang="en-US" dirty="0">
                <a:solidFill>
                  <a:schemeClr val="tx1"/>
                </a:solidFill>
                <a:latin typeface="微软雅黑" charset="0"/>
                <a:ea typeface="微软雅黑" charset="0"/>
                <a:cs typeface="微软雅黑" charset="0"/>
              </a:rPr>
              <a:t>具有崇高的职业理想和坚定的职业信念；长期工作在教育教学第一线，为促进</a:t>
            </a:r>
            <a:r>
              <a:rPr lang="zh-CN" altLang="en-US" dirty="0">
                <a:solidFill>
                  <a:schemeClr val="tx1"/>
                </a:solidFill>
                <a:latin typeface="微软雅黑" charset="0"/>
                <a:ea typeface="微软雅黑" charset="0"/>
                <a:cs typeface="微软雅黑" charset="0"/>
              </a:rPr>
              <a:t>青少年学生健康成长发挥了指导者和引路人的作用，出色地完成班主任、辅导员等工</a:t>
            </a:r>
            <a:r>
              <a:rPr lang="zh-CN" altLang="en-US" dirty="0">
                <a:solidFill>
                  <a:schemeClr val="tx1"/>
                </a:solidFill>
                <a:latin typeface="微软雅黑" charset="0"/>
                <a:ea typeface="微软雅黑" charset="0"/>
                <a:cs typeface="微软雅黑" charset="0"/>
              </a:rPr>
              <a:t>作任务，教书育人成果突出；</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latin typeface="微软雅黑" charset="0"/>
                <a:ea typeface="微软雅黑" charset="0"/>
                <a:cs typeface="微软雅黑" charset="0"/>
                <a:sym typeface="+mn-ea"/>
              </a:rPr>
              <a:t>②</a:t>
            </a:r>
            <a:r>
              <a:rPr lang="zh-CN" altLang="en-US" dirty="0">
                <a:latin typeface="微软雅黑" charset="0"/>
                <a:ea typeface="微软雅黑" charset="0"/>
                <a:cs typeface="微软雅黑" charset="0"/>
                <a:sym typeface="+mn-ea"/>
              </a:rPr>
              <a:t>深入系统地掌握所教学科课程体系和专业知识，教育教学业绩卓著，教学艺术精湛，形成独到的教学风格；</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latin typeface="微软雅黑" charset="0"/>
                <a:ea typeface="微软雅黑" charset="0"/>
                <a:cs typeface="微软雅黑" charset="0"/>
                <a:sym typeface="+mn-ea"/>
              </a:rPr>
              <a:t>③</a:t>
            </a:r>
            <a:r>
              <a:rPr lang="zh-CN" altLang="en-US" dirty="0">
                <a:latin typeface="微软雅黑" charset="0"/>
                <a:ea typeface="微软雅黑" charset="0"/>
                <a:cs typeface="微软雅黑" charset="0"/>
                <a:sym typeface="+mn-ea"/>
              </a:rPr>
              <a:t>具有主持和指导教育教学研究的能力，在教育思想、课程改革、教学方法等方面取得创造性成果，并广泛运用于教学实践，在实施素质教育中，发挥了示范和引领作用；</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en-US" altLang="en-US" dirty="0">
                <a:solidFill>
                  <a:schemeClr val="tx1"/>
                </a:solidFill>
                <a:latin typeface="微软雅黑" charset="0"/>
                <a:ea typeface="微软雅黑" charset="0"/>
                <a:cs typeface="微软雅黑" charset="0"/>
              </a:rPr>
              <a:t>④</a:t>
            </a:r>
            <a:r>
              <a:rPr lang="zh-CN" altLang="en-US" dirty="0">
                <a:solidFill>
                  <a:schemeClr val="tx1"/>
                </a:solidFill>
                <a:latin typeface="微软雅黑" charset="0"/>
                <a:ea typeface="微软雅黑" charset="0"/>
                <a:cs typeface="微软雅黑" charset="0"/>
              </a:rPr>
              <a:t>在指导、培养一级、二级、三级教师方面做出突出贡献，在本教学领域享有较</a:t>
            </a:r>
            <a:r>
              <a:rPr lang="zh-CN" altLang="en-US" dirty="0">
                <a:solidFill>
                  <a:schemeClr val="tx1"/>
                </a:solidFill>
                <a:latin typeface="微软雅黑" charset="0"/>
                <a:ea typeface="微软雅黑" charset="0"/>
                <a:cs typeface="微软雅黑" charset="0"/>
              </a:rPr>
              <a:t>高的知名度，是同行公认的教育教学专家；</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⑤</a:t>
            </a:r>
            <a:r>
              <a:rPr lang="zh-CN" altLang="en-US" dirty="0">
                <a:solidFill>
                  <a:schemeClr val="tx1"/>
                </a:solidFill>
                <a:latin typeface="微软雅黑" charset="0"/>
                <a:ea typeface="微软雅黑" charset="0"/>
                <a:cs typeface="微软雅黑" charset="0"/>
              </a:rPr>
              <a:t>一般应具有大学本科及以上学历，并在高级教师岗位任教</a:t>
            </a:r>
            <a:r>
              <a:rPr lang="en-US" altLang="zh-CN" dirty="0">
                <a:solidFill>
                  <a:schemeClr val="tx1"/>
                </a:solidFill>
                <a:latin typeface="微软雅黑" charset="0"/>
                <a:ea typeface="微软雅黑" charset="0"/>
                <a:cs typeface="微软雅黑" charset="0"/>
              </a:rPr>
              <a:t>5</a:t>
            </a:r>
            <a:r>
              <a:rPr lang="zh-CN" altLang="en-US" dirty="0">
                <a:solidFill>
                  <a:schemeClr val="tx1"/>
                </a:solidFill>
                <a:latin typeface="微软雅黑" charset="0"/>
                <a:ea typeface="微软雅黑" charset="0"/>
                <a:cs typeface="微软雅黑" charset="0"/>
              </a:rPr>
              <a:t>年以上。</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3"/>
                </a:solidFill>
                <a:latin typeface="微软雅黑" charset="0"/>
                <a:ea typeface="微软雅黑" charset="0"/>
                <a:cs typeface="微软雅黑" charset="0"/>
              </a:rPr>
              <a:t>高级教师</a:t>
            </a:r>
            <a:endParaRPr lang="zh-CN" altLang="en-US" b="1" dirty="0">
              <a:solidFill>
                <a:schemeClr val="accent3"/>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①</a:t>
            </a:r>
            <a:r>
              <a:rPr lang="zh-CN" altLang="en-US" dirty="0">
                <a:solidFill>
                  <a:schemeClr val="tx1"/>
                </a:solidFill>
                <a:latin typeface="微软雅黑" charset="0"/>
                <a:ea typeface="微软雅黑" charset="0"/>
                <a:cs typeface="微软雅黑" charset="0"/>
              </a:rPr>
              <a:t>根据所教学段学生的年龄特征和思想实际，能有效进行思想道德教育，积极引</a:t>
            </a:r>
            <a:r>
              <a:rPr lang="zh-CN" altLang="en-US" dirty="0">
                <a:solidFill>
                  <a:schemeClr val="tx1"/>
                </a:solidFill>
                <a:latin typeface="微软雅黑" charset="0"/>
                <a:ea typeface="微软雅黑" charset="0"/>
                <a:cs typeface="微软雅黑" charset="0"/>
              </a:rPr>
              <a:t>导学生健康成长，比较出色地完成班主任、辅导员等工作，教书育人成果比较突出；</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②</a:t>
            </a:r>
            <a:r>
              <a:rPr lang="zh-CN" altLang="en-US" dirty="0">
                <a:solidFill>
                  <a:schemeClr val="tx1"/>
                </a:solidFill>
                <a:latin typeface="微软雅黑" charset="0"/>
                <a:ea typeface="微软雅黑" charset="0"/>
                <a:cs typeface="微软雅黑" charset="0"/>
              </a:rPr>
              <a:t>具有所教学科坚实的理论基础、专业知识和专业技能，教学经验丰富，教学业</a:t>
            </a:r>
            <a:r>
              <a:rPr lang="zh-CN" altLang="en-US" dirty="0">
                <a:solidFill>
                  <a:schemeClr val="tx1"/>
                </a:solidFill>
                <a:latin typeface="微软雅黑" charset="0"/>
                <a:ea typeface="微软雅黑" charset="0"/>
                <a:cs typeface="微软雅黑" charset="0"/>
              </a:rPr>
              <a:t>绩显著，形成一定的教学特色；</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③</a:t>
            </a:r>
            <a:r>
              <a:rPr lang="zh-CN" altLang="en-US" dirty="0">
                <a:solidFill>
                  <a:schemeClr val="tx1"/>
                </a:solidFill>
                <a:latin typeface="微软雅黑" charset="0"/>
                <a:ea typeface="微软雅黑" charset="0"/>
                <a:cs typeface="微软雅黑" charset="0"/>
              </a:rPr>
              <a:t>具有指导与开展教育教学研究的能力，在课程改革、教学方法等方面取得显著</a:t>
            </a:r>
            <a:r>
              <a:rPr lang="zh-CN" altLang="en-US" dirty="0">
                <a:solidFill>
                  <a:schemeClr val="tx1"/>
                </a:solidFill>
                <a:latin typeface="微软雅黑" charset="0"/>
                <a:ea typeface="微软雅黑" charset="0"/>
                <a:cs typeface="微软雅黑" charset="0"/>
              </a:rPr>
              <a:t>的成果，在素质教育创新实践中取得比较突出的成绩；</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④</a:t>
            </a:r>
            <a:r>
              <a:rPr lang="zh-CN" altLang="en-US" dirty="0">
                <a:solidFill>
                  <a:schemeClr val="tx1"/>
                </a:solidFill>
                <a:latin typeface="微软雅黑" charset="0"/>
                <a:ea typeface="微软雅黑" charset="0"/>
                <a:cs typeface="微软雅黑" charset="0"/>
              </a:rPr>
              <a:t>胜任教育教学带头人工作，在指导、培养二级、三级教师方面发挥了重要作</a:t>
            </a:r>
            <a:r>
              <a:rPr lang="zh-CN" altLang="en-US" dirty="0">
                <a:solidFill>
                  <a:schemeClr val="tx1"/>
                </a:solidFill>
                <a:latin typeface="微软雅黑" charset="0"/>
                <a:ea typeface="微软雅黑" charset="0"/>
                <a:cs typeface="微软雅黑" charset="0"/>
              </a:rPr>
              <a:t>用，取得了明显成效；</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en-US" altLang="en-US" dirty="0">
                <a:solidFill>
                  <a:schemeClr val="tx1"/>
                </a:solidFill>
                <a:latin typeface="微软雅黑" charset="0"/>
                <a:ea typeface="微软雅黑" charset="0"/>
                <a:cs typeface="微软雅黑" charset="0"/>
              </a:rPr>
              <a:t>⑤</a:t>
            </a:r>
            <a:r>
              <a:rPr lang="zh-CN" altLang="en-US" dirty="0">
                <a:solidFill>
                  <a:schemeClr val="tx1"/>
                </a:solidFill>
                <a:latin typeface="微软雅黑" charset="0"/>
                <a:ea typeface="微软雅黑" charset="0"/>
                <a:cs typeface="微软雅黑" charset="0"/>
              </a:rPr>
              <a:t>具备博士学位，并在一级教师岗位任教</a:t>
            </a:r>
            <a:r>
              <a:rPr lang="en-US" altLang="zh-CN" dirty="0">
                <a:solidFill>
                  <a:schemeClr val="tx1"/>
                </a:solidFill>
                <a:latin typeface="微软雅黑" charset="0"/>
                <a:ea typeface="微软雅黑" charset="0"/>
                <a:cs typeface="微软雅黑" charset="0"/>
              </a:rPr>
              <a:t>2</a:t>
            </a:r>
            <a:r>
              <a:rPr lang="zh-CN" altLang="en-US" dirty="0">
                <a:solidFill>
                  <a:schemeClr val="tx1"/>
                </a:solidFill>
                <a:latin typeface="微软雅黑" charset="0"/>
                <a:ea typeface="微软雅黑" charset="0"/>
                <a:cs typeface="微软雅黑" charset="0"/>
              </a:rPr>
              <a:t>年以上；或者具备硕士学位、学士学</a:t>
            </a:r>
            <a:r>
              <a:rPr lang="zh-CN" altLang="en-US" dirty="0">
                <a:solidFill>
                  <a:schemeClr val="tx1"/>
                </a:solidFill>
                <a:latin typeface="微软雅黑" charset="0"/>
                <a:ea typeface="微软雅黑" charset="0"/>
                <a:cs typeface="微软雅黑" charset="0"/>
              </a:rPr>
              <a:t>位、大学本科毕业学历，并在一级教师岗位任教</a:t>
            </a:r>
            <a:r>
              <a:rPr lang="en-US" altLang="zh-CN" dirty="0">
                <a:solidFill>
                  <a:schemeClr val="tx1"/>
                </a:solidFill>
                <a:latin typeface="微软雅黑" charset="0"/>
                <a:ea typeface="微软雅黑" charset="0"/>
                <a:cs typeface="微软雅黑" charset="0"/>
              </a:rPr>
              <a:t>5</a:t>
            </a:r>
            <a:r>
              <a:rPr lang="zh-CN" altLang="en-US" dirty="0">
                <a:solidFill>
                  <a:schemeClr val="tx1"/>
                </a:solidFill>
                <a:latin typeface="微软雅黑" charset="0"/>
                <a:ea typeface="微软雅黑" charset="0"/>
                <a:cs typeface="微软雅黑" charset="0"/>
              </a:rPr>
              <a:t>年以上；或者具备大学专科毕业学</a:t>
            </a:r>
            <a:r>
              <a:rPr lang="zh-CN" altLang="en-US" dirty="0">
                <a:solidFill>
                  <a:schemeClr val="tx1"/>
                </a:solidFill>
                <a:latin typeface="微软雅黑" charset="0"/>
                <a:ea typeface="微软雅黑" charset="0"/>
                <a:cs typeface="微软雅黑" charset="0"/>
              </a:rPr>
              <a:t>历，并在小学、初中一级教师岗位任教</a:t>
            </a:r>
            <a:r>
              <a:rPr lang="en-US" altLang="zh-CN" dirty="0">
                <a:solidFill>
                  <a:schemeClr val="tx1"/>
                </a:solidFill>
                <a:latin typeface="微软雅黑" charset="0"/>
                <a:ea typeface="微软雅黑" charset="0"/>
                <a:cs typeface="微软雅黑" charset="0"/>
              </a:rPr>
              <a:t>5</a:t>
            </a:r>
            <a:r>
              <a:rPr lang="zh-CN" altLang="en-US" dirty="0">
                <a:solidFill>
                  <a:schemeClr val="tx1"/>
                </a:solidFill>
                <a:latin typeface="微软雅黑" charset="0"/>
                <a:ea typeface="微软雅黑" charset="0"/>
                <a:cs typeface="微软雅黑" charset="0"/>
              </a:rPr>
              <a:t>年以上。城镇中小学教师原则上要有</a:t>
            </a:r>
            <a:r>
              <a:rPr lang="en-US" altLang="zh-CN" dirty="0">
                <a:solidFill>
                  <a:schemeClr val="tx1"/>
                </a:solidFill>
                <a:latin typeface="微软雅黑" charset="0"/>
                <a:ea typeface="微软雅黑" charset="0"/>
                <a:cs typeface="微软雅黑" charset="0"/>
              </a:rPr>
              <a:t>1</a:t>
            </a:r>
            <a:r>
              <a:rPr lang="zh-CN" altLang="en-US" dirty="0">
                <a:solidFill>
                  <a:schemeClr val="tx1"/>
                </a:solidFill>
                <a:latin typeface="微软雅黑" charset="0"/>
                <a:ea typeface="微软雅黑" charset="0"/>
                <a:cs typeface="微软雅黑" charset="0"/>
              </a:rPr>
              <a:t>年以</a:t>
            </a:r>
            <a:r>
              <a:rPr lang="zh-CN" altLang="en-US" dirty="0">
                <a:solidFill>
                  <a:schemeClr val="tx1"/>
                </a:solidFill>
                <a:latin typeface="微软雅黑" charset="0"/>
                <a:ea typeface="微软雅黑" charset="0"/>
                <a:cs typeface="微软雅黑" charset="0"/>
              </a:rPr>
              <a:t>上在薄弱学校或农村学校任教经历。</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3"/>
                </a:solidFill>
                <a:latin typeface="微软雅黑" charset="0"/>
                <a:ea typeface="微软雅黑" charset="0"/>
                <a:cs typeface="微软雅黑" charset="0"/>
              </a:rPr>
              <a:t>一级教师</a:t>
            </a:r>
            <a:endParaRPr lang="zh-CN" altLang="en-US" b="1" dirty="0">
              <a:solidFill>
                <a:schemeClr val="accent3"/>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①</a:t>
            </a:r>
            <a:r>
              <a:rPr lang="zh-CN" altLang="en-US" dirty="0">
                <a:solidFill>
                  <a:schemeClr val="tx1"/>
                </a:solidFill>
                <a:latin typeface="微软雅黑" charset="0"/>
                <a:ea typeface="微软雅黑" charset="0"/>
                <a:cs typeface="微软雅黑" charset="0"/>
              </a:rPr>
              <a:t>具有正确教育学生的能力，能根据所教学段学生的年龄特征和思想实际，进行</a:t>
            </a:r>
            <a:r>
              <a:rPr lang="zh-CN" altLang="en-US" dirty="0">
                <a:solidFill>
                  <a:schemeClr val="tx1"/>
                </a:solidFill>
                <a:latin typeface="微软雅黑" charset="0"/>
                <a:ea typeface="微软雅黑" charset="0"/>
                <a:cs typeface="微软雅黑" charset="0"/>
              </a:rPr>
              <a:t>思想道德教育，有比较丰富的班主任、辅导员工作经验，并较好地完成任务；</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②</a:t>
            </a:r>
            <a:r>
              <a:rPr lang="zh-CN" altLang="en-US" dirty="0">
                <a:solidFill>
                  <a:schemeClr val="tx1"/>
                </a:solidFill>
                <a:latin typeface="微软雅黑" charset="0"/>
                <a:ea typeface="微软雅黑" charset="0"/>
                <a:cs typeface="微软雅黑" charset="0"/>
              </a:rPr>
              <a:t>对所教学科具有比较扎实的基础理论和专业知识，独立掌握所教学科的课程标</a:t>
            </a:r>
            <a:r>
              <a:rPr lang="zh-CN" altLang="en-US" dirty="0">
                <a:solidFill>
                  <a:schemeClr val="tx1"/>
                </a:solidFill>
                <a:latin typeface="微软雅黑" charset="0"/>
                <a:ea typeface="微软雅黑" charset="0"/>
                <a:cs typeface="微软雅黑" charset="0"/>
              </a:rPr>
              <a:t>准、教材、教学原则和教学方法，教学经验比较丰富，</a:t>
            </a:r>
            <a:r>
              <a:rPr lang="zh-CN" altLang="en-US" dirty="0">
                <a:solidFill>
                  <a:schemeClr val="tx1"/>
                </a:solidFill>
                <a:latin typeface="微软雅黑" charset="0"/>
                <a:ea typeface="微软雅黑" charset="0"/>
                <a:cs typeface="微软雅黑" charset="0"/>
              </a:rPr>
              <a:t>有较好的专业知识技能，</a:t>
            </a:r>
            <a:r>
              <a:rPr lang="zh-CN" altLang="en-US" dirty="0">
                <a:solidFill>
                  <a:schemeClr val="tx1"/>
                </a:solidFill>
                <a:latin typeface="微软雅黑" charset="0"/>
                <a:ea typeface="微软雅黑" charset="0"/>
                <a:cs typeface="微软雅黑" charset="0"/>
              </a:rPr>
              <a:t>并结</a:t>
            </a:r>
            <a:r>
              <a:rPr lang="zh-CN" altLang="en-US" dirty="0">
                <a:solidFill>
                  <a:schemeClr val="tx1"/>
                </a:solidFill>
                <a:latin typeface="微软雅黑" charset="0"/>
                <a:ea typeface="微软雅黑" charset="0"/>
                <a:cs typeface="微软雅黑" charset="0"/>
              </a:rPr>
              <a:t>合教学开展课外活动，开发学生的智力和能力，教学效果好；</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③</a:t>
            </a:r>
            <a:r>
              <a:rPr lang="zh-CN" altLang="en-US" dirty="0">
                <a:solidFill>
                  <a:schemeClr val="tx1"/>
                </a:solidFill>
                <a:latin typeface="微软雅黑" charset="0"/>
                <a:ea typeface="微软雅黑" charset="0"/>
                <a:cs typeface="微软雅黑" charset="0"/>
              </a:rPr>
              <a:t>具有一定的组织和开展教育教学研究的能力，并承担一定的教学研究任务，在</a:t>
            </a:r>
            <a:r>
              <a:rPr lang="zh-CN" altLang="en-US" dirty="0">
                <a:solidFill>
                  <a:schemeClr val="tx1"/>
                </a:solidFill>
                <a:latin typeface="微软雅黑" charset="0"/>
                <a:ea typeface="微软雅黑" charset="0"/>
                <a:cs typeface="微软雅黑" charset="0"/>
              </a:rPr>
              <a:t>素质教育创新实践中积累了一定经验；</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5077460"/>
          </a:xfrm>
          <a:prstGeom prst="rect">
            <a:avLst/>
          </a:prstGeom>
          <a:noFill/>
        </p:spPr>
        <p:txBody>
          <a:bodyPr wrap="square">
            <a:spAutoFit/>
          </a:bodyPr>
          <a:lstStyle/>
          <a:p>
            <a:pPr indent="457200" algn="just" fontAlgn="auto">
              <a:lnSpc>
                <a:spcPct val="150000"/>
              </a:lnSpc>
            </a:pPr>
            <a:r>
              <a:rPr lang="en-US" altLang="en-US" dirty="0">
                <a:solidFill>
                  <a:schemeClr val="tx1"/>
                </a:solidFill>
                <a:latin typeface="微软雅黑" charset="0"/>
                <a:ea typeface="微软雅黑" charset="0"/>
                <a:cs typeface="微软雅黑" charset="0"/>
              </a:rPr>
              <a:t>④</a:t>
            </a:r>
            <a:r>
              <a:rPr lang="zh-CN" altLang="en-US" dirty="0">
                <a:solidFill>
                  <a:schemeClr val="tx1"/>
                </a:solidFill>
                <a:latin typeface="微软雅黑" charset="0"/>
                <a:ea typeface="微软雅黑" charset="0"/>
                <a:cs typeface="微软雅黑" charset="0"/>
              </a:rPr>
              <a:t>在培养、指导三级教师提高业务水平和教育教学能力方面做出一定成绩；</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⑤</a:t>
            </a:r>
            <a:r>
              <a:rPr lang="zh-CN" altLang="en-US" dirty="0">
                <a:solidFill>
                  <a:schemeClr val="tx1"/>
                </a:solidFill>
                <a:latin typeface="微软雅黑" charset="0"/>
                <a:ea typeface="微软雅黑" charset="0"/>
                <a:cs typeface="微软雅黑" charset="0"/>
              </a:rPr>
              <a:t>具备博士学位；或者具备硕士学位，</a:t>
            </a:r>
            <a:r>
              <a:rPr lang="zh-CN" altLang="en-US" dirty="0">
                <a:solidFill>
                  <a:schemeClr val="tx1"/>
                </a:solidFill>
                <a:latin typeface="微软雅黑" charset="0"/>
                <a:ea typeface="微软雅黑" charset="0"/>
                <a:cs typeface="微软雅黑" charset="0"/>
              </a:rPr>
              <a:t>并在二级教师岗位任教</a:t>
            </a:r>
            <a:r>
              <a:rPr lang="en-US" altLang="zh-CN" dirty="0">
                <a:solidFill>
                  <a:schemeClr val="tx1"/>
                </a:solidFill>
                <a:latin typeface="微软雅黑" charset="0"/>
                <a:ea typeface="微软雅黑" charset="0"/>
                <a:cs typeface="微软雅黑" charset="0"/>
              </a:rPr>
              <a:t>2</a:t>
            </a:r>
            <a:r>
              <a:rPr lang="zh-CN" altLang="en-US" dirty="0">
                <a:solidFill>
                  <a:schemeClr val="tx1"/>
                </a:solidFill>
                <a:latin typeface="微软雅黑" charset="0"/>
                <a:ea typeface="微软雅黑" charset="0"/>
                <a:cs typeface="微软雅黑" charset="0"/>
              </a:rPr>
              <a:t>年以上；或者具</a:t>
            </a:r>
            <a:r>
              <a:rPr lang="zh-CN" altLang="en-US" dirty="0">
                <a:solidFill>
                  <a:schemeClr val="tx1"/>
                </a:solidFill>
                <a:latin typeface="微软雅黑" charset="0"/>
                <a:ea typeface="微软雅黑" charset="0"/>
                <a:cs typeface="微软雅黑" charset="0"/>
              </a:rPr>
              <a:t>备学士学位或者大学本科毕业学历，并在二级教师岗位任教</a:t>
            </a:r>
            <a:r>
              <a:rPr lang="en-US" altLang="zh-CN" dirty="0">
                <a:solidFill>
                  <a:schemeClr val="tx1"/>
                </a:solidFill>
                <a:latin typeface="微软雅黑" charset="0"/>
                <a:ea typeface="微软雅黑" charset="0"/>
                <a:cs typeface="微软雅黑" charset="0"/>
              </a:rPr>
              <a:t>4</a:t>
            </a:r>
            <a:r>
              <a:rPr lang="zh-CN" altLang="en-US" dirty="0">
                <a:solidFill>
                  <a:schemeClr val="tx1"/>
                </a:solidFill>
                <a:latin typeface="微软雅黑" charset="0"/>
                <a:ea typeface="微软雅黑" charset="0"/>
                <a:cs typeface="微软雅黑" charset="0"/>
              </a:rPr>
              <a:t>年以上；或者具备大学</a:t>
            </a:r>
            <a:r>
              <a:rPr lang="zh-CN" altLang="en-US" dirty="0">
                <a:solidFill>
                  <a:schemeClr val="tx1"/>
                </a:solidFill>
                <a:latin typeface="微软雅黑" charset="0"/>
                <a:ea typeface="微软雅黑" charset="0"/>
                <a:cs typeface="微软雅黑" charset="0"/>
              </a:rPr>
              <a:t>专科毕业学历，</a:t>
            </a:r>
            <a:r>
              <a:rPr lang="zh-CN" altLang="en-US" dirty="0">
                <a:solidFill>
                  <a:schemeClr val="tx1"/>
                </a:solidFill>
                <a:latin typeface="微软雅黑" charset="0"/>
                <a:ea typeface="微软雅黑" charset="0"/>
                <a:cs typeface="微软雅黑" charset="0"/>
              </a:rPr>
              <a:t>并在小学、初中二级教师岗位任教</a:t>
            </a:r>
            <a:r>
              <a:rPr lang="en-US" altLang="zh-CN" dirty="0">
                <a:solidFill>
                  <a:schemeClr val="tx1"/>
                </a:solidFill>
                <a:latin typeface="微软雅黑" charset="0"/>
                <a:ea typeface="微软雅黑" charset="0"/>
                <a:cs typeface="微软雅黑" charset="0"/>
              </a:rPr>
              <a:t>4</a:t>
            </a:r>
            <a:r>
              <a:rPr lang="zh-CN" altLang="en-US" dirty="0">
                <a:solidFill>
                  <a:schemeClr val="tx1"/>
                </a:solidFill>
                <a:latin typeface="微软雅黑" charset="0"/>
                <a:ea typeface="微软雅黑" charset="0"/>
                <a:cs typeface="微软雅黑" charset="0"/>
              </a:rPr>
              <a:t>年以上；或者具备中等师范学校</a:t>
            </a:r>
            <a:r>
              <a:rPr lang="zh-CN" altLang="en-US" dirty="0">
                <a:solidFill>
                  <a:schemeClr val="tx1"/>
                </a:solidFill>
                <a:latin typeface="微软雅黑" charset="0"/>
                <a:ea typeface="微软雅黑" charset="0"/>
                <a:cs typeface="微软雅黑" charset="0"/>
              </a:rPr>
              <a:t>毕业学历，并在小学二级教师岗位任教</a:t>
            </a:r>
            <a:r>
              <a:rPr lang="en-US" altLang="zh-CN" dirty="0">
                <a:solidFill>
                  <a:schemeClr val="tx1"/>
                </a:solidFill>
                <a:latin typeface="微软雅黑" charset="0"/>
                <a:ea typeface="微软雅黑" charset="0"/>
                <a:cs typeface="微软雅黑" charset="0"/>
              </a:rPr>
              <a:t>5</a:t>
            </a:r>
            <a:r>
              <a:rPr lang="zh-CN" altLang="en-US" dirty="0">
                <a:solidFill>
                  <a:schemeClr val="tx1"/>
                </a:solidFill>
                <a:latin typeface="微软雅黑" charset="0"/>
                <a:ea typeface="微软雅黑" charset="0"/>
                <a:cs typeface="微软雅黑" charset="0"/>
              </a:rPr>
              <a:t>年以上。</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b="1" dirty="0">
                <a:solidFill>
                  <a:schemeClr val="accent3"/>
                </a:solidFill>
                <a:latin typeface="微软雅黑" charset="0"/>
                <a:ea typeface="微软雅黑" charset="0"/>
                <a:cs typeface="微软雅黑" charset="0"/>
              </a:rPr>
              <a:t>二级教师</a:t>
            </a:r>
            <a:endParaRPr lang="zh-CN" altLang="en-US" b="1" dirty="0">
              <a:solidFill>
                <a:schemeClr val="accent3"/>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①</a:t>
            </a:r>
            <a:r>
              <a:rPr lang="zh-CN" altLang="en-US" dirty="0">
                <a:solidFill>
                  <a:schemeClr val="tx1"/>
                </a:solidFill>
                <a:latin typeface="微软雅黑" charset="0"/>
                <a:ea typeface="微软雅黑" charset="0"/>
                <a:cs typeface="微软雅黑" charset="0"/>
              </a:rPr>
              <a:t>比较熟练地掌握教育学生的原则和方法，</a:t>
            </a:r>
            <a:r>
              <a:rPr lang="zh-CN" altLang="en-US" dirty="0">
                <a:solidFill>
                  <a:schemeClr val="tx1"/>
                </a:solidFill>
                <a:latin typeface="微软雅黑" charset="0"/>
                <a:ea typeface="微软雅黑" charset="0"/>
                <a:cs typeface="微软雅黑" charset="0"/>
              </a:rPr>
              <a:t>能够胜任班主任、辅导员工作，教育</a:t>
            </a:r>
            <a:r>
              <a:rPr lang="zh-CN" altLang="en-US" dirty="0">
                <a:solidFill>
                  <a:schemeClr val="tx1"/>
                </a:solidFill>
                <a:latin typeface="微软雅黑" charset="0"/>
                <a:ea typeface="微软雅黑" charset="0"/>
                <a:cs typeface="微软雅黑" charset="0"/>
              </a:rPr>
              <a:t>效果较好；</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②</a:t>
            </a:r>
            <a:r>
              <a:rPr lang="zh-CN" altLang="en-US" dirty="0">
                <a:solidFill>
                  <a:schemeClr val="tx1"/>
                </a:solidFill>
                <a:latin typeface="微软雅黑" charset="0"/>
                <a:ea typeface="微软雅黑" charset="0"/>
                <a:cs typeface="微软雅黑" charset="0"/>
              </a:rPr>
              <a:t>掌握教育学、心理学和教学法的基础理论知识，具有所教学科必备的专业知</a:t>
            </a:r>
            <a:r>
              <a:rPr lang="zh-CN" altLang="en-US" dirty="0">
                <a:solidFill>
                  <a:schemeClr val="tx1"/>
                </a:solidFill>
                <a:latin typeface="微软雅黑" charset="0"/>
                <a:ea typeface="微软雅黑" charset="0"/>
                <a:cs typeface="微软雅黑" charset="0"/>
              </a:rPr>
              <a:t>识，能够独立掌握所教学科的教学大纲、教材、正确传授知识和技能，教学效果较好；</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③</a:t>
            </a:r>
            <a:r>
              <a:rPr lang="zh-CN" altLang="en-US" dirty="0">
                <a:solidFill>
                  <a:schemeClr val="tx1"/>
                </a:solidFill>
                <a:latin typeface="微软雅黑" charset="0"/>
                <a:ea typeface="微软雅黑" charset="0"/>
                <a:cs typeface="微软雅黑" charset="0"/>
              </a:rPr>
              <a:t>掌握教育教学研究方法，积极开展教育教学研究和创新实践；</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④</a:t>
            </a:r>
            <a:r>
              <a:rPr lang="zh-CN" altLang="en-US" dirty="0">
                <a:solidFill>
                  <a:schemeClr val="tx1"/>
                </a:solidFill>
                <a:latin typeface="微软雅黑" charset="0"/>
                <a:ea typeface="微软雅黑" charset="0"/>
                <a:cs typeface="微软雅黑" charset="0"/>
              </a:rPr>
              <a:t>具备硕士学位；或者具备学士学位或者大学本科毕业学历，见习</a:t>
            </a:r>
            <a:r>
              <a:rPr lang="en-US" altLang="zh-CN" dirty="0">
                <a:solidFill>
                  <a:schemeClr val="tx1"/>
                </a:solidFill>
                <a:latin typeface="微软雅黑" charset="0"/>
                <a:ea typeface="微软雅黑" charset="0"/>
                <a:cs typeface="微软雅黑" charset="0"/>
              </a:rPr>
              <a:t>1</a:t>
            </a:r>
            <a:r>
              <a:rPr lang="zh-CN" altLang="en-US" dirty="0">
                <a:solidFill>
                  <a:schemeClr val="tx1"/>
                </a:solidFill>
                <a:latin typeface="微软雅黑" charset="0"/>
                <a:ea typeface="微软雅黑" charset="0"/>
                <a:cs typeface="微软雅黑" charset="0"/>
              </a:rPr>
              <a:t>年期满并考</a:t>
            </a:r>
            <a:r>
              <a:rPr lang="zh-CN" altLang="en-US" dirty="0">
                <a:solidFill>
                  <a:schemeClr val="tx1"/>
                </a:solidFill>
                <a:latin typeface="微软雅黑" charset="0"/>
                <a:ea typeface="微软雅黑" charset="0"/>
                <a:cs typeface="微软雅黑" charset="0"/>
              </a:rPr>
              <a:t>核合格；或者具备大学专科毕业学历，并在小学、初中三级教师岗位任教</a:t>
            </a:r>
            <a:r>
              <a:rPr lang="en-US" altLang="zh-CN" dirty="0">
                <a:solidFill>
                  <a:schemeClr val="tx1"/>
                </a:solidFill>
                <a:latin typeface="微软雅黑" charset="0"/>
                <a:ea typeface="微软雅黑" charset="0"/>
                <a:cs typeface="微软雅黑" charset="0"/>
              </a:rPr>
              <a:t>2</a:t>
            </a:r>
            <a:r>
              <a:rPr lang="zh-CN" altLang="en-US" dirty="0">
                <a:solidFill>
                  <a:schemeClr val="tx1"/>
                </a:solidFill>
                <a:latin typeface="微软雅黑" charset="0"/>
                <a:ea typeface="微软雅黑" charset="0"/>
                <a:cs typeface="微软雅黑" charset="0"/>
              </a:rPr>
              <a:t>年以上；</a:t>
            </a:r>
            <a:r>
              <a:rPr lang="zh-CN" altLang="en-US" dirty="0">
                <a:solidFill>
                  <a:schemeClr val="tx1"/>
                </a:solidFill>
                <a:latin typeface="微软雅黑" charset="0"/>
                <a:ea typeface="微软雅黑" charset="0"/>
                <a:cs typeface="微软雅黑" charset="0"/>
              </a:rPr>
              <a:t>或者具备中等师范学校毕业学历，并在小学三级教师岗位任教</a:t>
            </a:r>
            <a:r>
              <a:rPr lang="en-US" altLang="zh-CN" dirty="0">
                <a:solidFill>
                  <a:schemeClr val="tx1"/>
                </a:solidFill>
                <a:latin typeface="微软雅黑" charset="0"/>
                <a:ea typeface="微软雅黑" charset="0"/>
                <a:cs typeface="微软雅黑" charset="0"/>
              </a:rPr>
              <a:t>3</a:t>
            </a:r>
            <a:r>
              <a:rPr lang="zh-CN" altLang="en-US" dirty="0">
                <a:solidFill>
                  <a:schemeClr val="tx1"/>
                </a:solidFill>
                <a:latin typeface="微软雅黑" charset="0"/>
                <a:ea typeface="微软雅黑" charset="0"/>
                <a:cs typeface="微软雅黑" charset="0"/>
              </a:rPr>
              <a:t>年以上。</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教育视窗：</a:t>
            </a:r>
            <a:r>
              <a:rPr lang="zh-CN" altLang="en-US" sz="3200"/>
              <a:t>不同岗位教师的任用</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4661535"/>
          </a:xfrm>
          <a:prstGeom prst="rect">
            <a:avLst/>
          </a:prstGeom>
          <a:noFill/>
        </p:spPr>
        <p:txBody>
          <a:bodyPr wrap="square">
            <a:spAutoFit/>
          </a:bodyPr>
          <a:lstStyle/>
          <a:p>
            <a:pPr indent="457200" algn="just" fontAlgn="auto">
              <a:lnSpc>
                <a:spcPct val="150000"/>
              </a:lnSpc>
            </a:pPr>
            <a:r>
              <a:rPr lang="zh-CN" altLang="en-US" b="1" dirty="0">
                <a:solidFill>
                  <a:schemeClr val="accent3"/>
                </a:solidFill>
                <a:latin typeface="微软雅黑" charset="0"/>
                <a:ea typeface="微软雅黑" charset="0"/>
                <a:cs typeface="微软雅黑" charset="0"/>
              </a:rPr>
              <a:t>三级教师</a:t>
            </a:r>
            <a:endParaRPr lang="zh-CN" altLang="en-US" b="1" dirty="0">
              <a:solidFill>
                <a:schemeClr val="accent3"/>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①</a:t>
            </a:r>
            <a:r>
              <a:rPr lang="zh-CN" altLang="en-US" dirty="0">
                <a:solidFill>
                  <a:schemeClr val="tx1"/>
                </a:solidFill>
                <a:latin typeface="微软雅黑" charset="0"/>
                <a:ea typeface="微软雅黑" charset="0"/>
                <a:cs typeface="微软雅黑" charset="0"/>
              </a:rPr>
              <a:t>基本掌握教育学生的原则和方法，能够正确教育和引导学生；</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②</a:t>
            </a:r>
            <a:r>
              <a:rPr lang="zh-CN" altLang="en-US" dirty="0">
                <a:solidFill>
                  <a:schemeClr val="tx1"/>
                </a:solidFill>
                <a:latin typeface="微软雅黑" charset="0"/>
                <a:ea typeface="微软雅黑" charset="0"/>
                <a:cs typeface="微软雅黑" charset="0"/>
              </a:rPr>
              <a:t>具有教育学、心理学和教学法的基础知识，基本掌握所教学科的专业知识和教</a:t>
            </a:r>
            <a:r>
              <a:rPr lang="zh-CN" altLang="en-US" dirty="0">
                <a:solidFill>
                  <a:schemeClr val="tx1"/>
                </a:solidFill>
                <a:latin typeface="微软雅黑" charset="0"/>
                <a:ea typeface="微软雅黑" charset="0"/>
                <a:cs typeface="微软雅黑" charset="0"/>
              </a:rPr>
              <a:t>材教法，能够完成所教学科的教学工作；</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en-US" altLang="en-US" dirty="0">
                <a:solidFill>
                  <a:schemeClr val="tx1"/>
                </a:solidFill>
                <a:latin typeface="微软雅黑" charset="0"/>
                <a:ea typeface="微软雅黑" charset="0"/>
                <a:cs typeface="微软雅黑" charset="0"/>
              </a:rPr>
              <a:t>③</a:t>
            </a:r>
            <a:r>
              <a:rPr lang="zh-CN" altLang="en-US" dirty="0">
                <a:solidFill>
                  <a:schemeClr val="tx1"/>
                </a:solidFill>
                <a:latin typeface="微软雅黑" charset="0"/>
                <a:ea typeface="微软雅黑" charset="0"/>
                <a:cs typeface="微软雅黑" charset="0"/>
              </a:rPr>
              <a:t>具备大学专科毕业学历，并在小学、初中教育教学岗位见习</a:t>
            </a:r>
            <a:r>
              <a:rPr lang="en-US" altLang="zh-CN" dirty="0">
                <a:solidFill>
                  <a:schemeClr val="tx1"/>
                </a:solidFill>
                <a:latin typeface="微软雅黑" charset="0"/>
                <a:ea typeface="微软雅黑" charset="0"/>
                <a:cs typeface="微软雅黑" charset="0"/>
              </a:rPr>
              <a:t>1</a:t>
            </a:r>
            <a:r>
              <a:rPr lang="zh-CN" altLang="en-US" dirty="0">
                <a:solidFill>
                  <a:schemeClr val="tx1"/>
                </a:solidFill>
                <a:latin typeface="微软雅黑" charset="0"/>
                <a:ea typeface="微软雅黑" charset="0"/>
                <a:cs typeface="微软雅黑" charset="0"/>
              </a:rPr>
              <a:t>年期满并考核合</a:t>
            </a:r>
            <a:r>
              <a:rPr lang="zh-CN" altLang="en-US" dirty="0">
                <a:solidFill>
                  <a:schemeClr val="tx1"/>
                </a:solidFill>
                <a:latin typeface="微软雅黑" charset="0"/>
                <a:ea typeface="微软雅黑" charset="0"/>
                <a:cs typeface="微软雅黑" charset="0"/>
              </a:rPr>
              <a:t>格；或者具备中等师范学校毕业学历，并在小学教育教学岗位见习</a:t>
            </a:r>
            <a:r>
              <a:rPr lang="en-US" altLang="zh-CN" dirty="0">
                <a:solidFill>
                  <a:schemeClr val="tx1"/>
                </a:solidFill>
                <a:latin typeface="微软雅黑" charset="0"/>
                <a:ea typeface="微软雅黑" charset="0"/>
                <a:cs typeface="微软雅黑" charset="0"/>
              </a:rPr>
              <a:t>1</a:t>
            </a:r>
            <a:r>
              <a:rPr lang="zh-CN" altLang="en-US" dirty="0">
                <a:solidFill>
                  <a:schemeClr val="tx1"/>
                </a:solidFill>
                <a:latin typeface="微软雅黑" charset="0"/>
                <a:ea typeface="微软雅黑" charset="0"/>
                <a:cs typeface="微软雅黑" charset="0"/>
              </a:rPr>
              <a:t>年期满并考核合格。</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具体评价标准条件要综合考虑乡村小学和教学点实际，对农村教师予以适当倾</a:t>
            </a:r>
            <a:r>
              <a:rPr lang="zh-CN" altLang="en-US" dirty="0">
                <a:solidFill>
                  <a:schemeClr val="tx1"/>
                </a:solidFill>
                <a:latin typeface="微软雅黑" charset="0"/>
                <a:ea typeface="微软雅黑" charset="0"/>
                <a:cs typeface="微软雅黑" charset="0"/>
              </a:rPr>
              <a:t>斜，稳定和吸引优秀教师在边远贫困地区乡村小学和教学点任教。中小学正高级教</a:t>
            </a:r>
            <a:r>
              <a:rPr lang="zh-CN" altLang="en-US" dirty="0">
                <a:solidFill>
                  <a:schemeClr val="tx1"/>
                </a:solidFill>
                <a:latin typeface="微软雅黑" charset="0"/>
                <a:ea typeface="微软雅黑" charset="0"/>
                <a:cs typeface="微软雅黑" charset="0"/>
              </a:rPr>
              <a:t>师、高级教师的具体评价标准条件要体现中学、小学的不同特点和要求，有所区别。</a:t>
            </a:r>
            <a:r>
              <a:rPr lang="zh-CN" altLang="en-US" dirty="0">
                <a:solidFill>
                  <a:schemeClr val="tx1"/>
                </a:solidFill>
                <a:latin typeface="微软雅黑" charset="0"/>
                <a:ea typeface="微软雅黑" charset="0"/>
                <a:cs typeface="微软雅黑" charset="0"/>
              </a:rPr>
              <a:t>对于少数特别优秀的教师，可制定相应的破格评审条件。各省具体评价标准条件可在</a:t>
            </a:r>
            <a:r>
              <a:rPr lang="zh-CN" altLang="en-US" dirty="0">
                <a:solidFill>
                  <a:schemeClr val="tx1"/>
                </a:solidFill>
                <a:latin typeface="微软雅黑" charset="0"/>
                <a:ea typeface="微软雅黑" charset="0"/>
                <a:cs typeface="微软雅黑" charset="0"/>
              </a:rPr>
              <a:t>国家基本标准条件的基础上适当提高。</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（资料来源：中国政府网，</a:t>
            </a:r>
            <a:r>
              <a:rPr lang="en-US" altLang="zh-CN" dirty="0">
                <a:solidFill>
                  <a:schemeClr val="tx1"/>
                </a:solidFill>
                <a:latin typeface="微软雅黑" charset="0"/>
                <a:ea typeface="微软雅黑" charset="0"/>
                <a:cs typeface="微软雅黑" charset="0"/>
              </a:rPr>
              <a:t>2015-08-28</a:t>
            </a:r>
            <a:r>
              <a:rPr lang="zh-CN" altLang="en-US" dirty="0">
                <a:solidFill>
                  <a:schemeClr val="tx1"/>
                </a:solidFill>
                <a:latin typeface="微软雅黑" charset="0"/>
                <a:ea typeface="微软雅黑" charset="0"/>
                <a:cs typeface="微软雅黑" charset="0"/>
              </a:rPr>
              <a:t>，有删改）</a:t>
            </a: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7269480"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二、关于教师的管理制度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（二）教师的培养与培训</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7174230" cy="3786505"/>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教师教育和培训机构是指大学机构、学院、研究院、学系或大学机构内的其他行政主</a:t>
            </a:r>
            <a:r>
              <a:rPr lang="zh-CN" altLang="en-US" sz="2000">
                <a:solidFill>
                  <a:srgbClr val="231F20"/>
                </a:solidFill>
                <a:latin typeface="微软雅黑" charset="0"/>
                <a:ea typeface="微软雅黑" charset="0"/>
                <a:cs typeface="微软雅黑" charset="0"/>
              </a:rPr>
              <a:t>体，这些机构专门负责中小学教师和其他教育人员的培养和培训。</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教师教育和培训机构认定</a:t>
            </a:r>
            <a:r>
              <a:rPr lang="zh-CN" altLang="en-US" sz="2000">
                <a:solidFill>
                  <a:srgbClr val="231F20"/>
                </a:solidFill>
                <a:latin typeface="微软雅黑" charset="0"/>
                <a:ea typeface="微软雅黑" charset="0"/>
                <a:cs typeface="微软雅黑" charset="0"/>
              </a:rPr>
              <a:t>是对教师教育和培训机构进行评鉴、认可的过程。</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教师教育和培训机构认定制度是促进教师</a:t>
            </a:r>
            <a:r>
              <a:rPr lang="zh-CN" altLang="en-US" sz="2000">
                <a:solidFill>
                  <a:srgbClr val="231F20"/>
                </a:solidFill>
                <a:latin typeface="微软雅黑" charset="0"/>
                <a:ea typeface="微软雅黑" charset="0"/>
                <a:cs typeface="微软雅黑" charset="0"/>
              </a:rPr>
              <a:t>专业发展的一个重要保障机制，在一定程度上可以确保教师教育的质量，并为其专业发展打</a:t>
            </a:r>
            <a:r>
              <a:rPr lang="zh-CN" altLang="en-US" sz="2000">
                <a:solidFill>
                  <a:srgbClr val="231F20"/>
                </a:solidFill>
                <a:latin typeface="微软雅黑" charset="0"/>
                <a:ea typeface="微软雅黑" charset="0"/>
                <a:cs typeface="微软雅黑" charset="0"/>
              </a:rPr>
              <a:t>下良好的基础。</a:t>
            </a:r>
            <a:endParaRPr lang="en-US" altLang="zh-CN" sz="2000">
              <a:solidFill>
                <a:srgbClr val="231F20"/>
              </a:solidFill>
              <a:latin typeface="微软雅黑" charset="0"/>
              <a:ea typeface="微软雅黑" charset="0"/>
              <a:cs typeface="微软雅黑" charset="0"/>
            </a:endParaRPr>
          </a:p>
        </p:txBody>
      </p:sp>
      <p:grpSp>
        <p:nvGrpSpPr>
          <p:cNvPr id="60" name="组合 59"/>
          <p:cNvGrpSpPr/>
          <p:nvPr>
            <p:custDataLst>
              <p:tags r:id="rId1"/>
            </p:custDataLst>
          </p:nvPr>
        </p:nvGrpSpPr>
        <p:grpSpPr>
          <a:xfrm rot="0">
            <a:off x="7658386" y="1624134"/>
            <a:ext cx="4035251" cy="4190427"/>
            <a:chOff x="2198" y="1649"/>
            <a:chExt cx="14694" cy="15264"/>
          </a:xfrm>
        </p:grpSpPr>
        <p:pic>
          <p:nvPicPr>
            <p:cNvPr id="61" name="图片 60" descr="E:/设计图片素材/7968534_.jpg7968534_"/>
            <p:cNvPicPr>
              <a:picLocks noChangeAspect="1"/>
            </p:cNvPicPr>
            <p:nvPr>
              <p:custDataLst>
                <p:tags r:id="rId2"/>
              </p:custDataLst>
            </p:nvPr>
          </p:nvPicPr>
          <p:blipFill>
            <a:blip r:embed="rId3" cstate="email"/>
            <a:srcRect l="2637" r="2637"/>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62" name="Freeform 10"/>
            <p:cNvSpPr/>
            <p:nvPr>
              <p:custDataLst>
                <p:tags r:id="rId4"/>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3" name="Freeform 11"/>
            <p:cNvSpPr/>
            <p:nvPr>
              <p:custDataLst>
                <p:tags r:id="rId5"/>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5" name="Oval 12"/>
            <p:cNvSpPr>
              <a:spLocks noChangeArrowheads="1"/>
            </p:cNvSpPr>
            <p:nvPr>
              <p:custDataLst>
                <p:tags r:id="rId6"/>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6" name="Oval 13"/>
            <p:cNvSpPr>
              <a:spLocks noChangeArrowheads="1"/>
            </p:cNvSpPr>
            <p:nvPr>
              <p:custDataLst>
                <p:tags r:id="rId7"/>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7" name="Oval 14"/>
            <p:cNvSpPr>
              <a:spLocks noChangeArrowheads="1"/>
            </p:cNvSpPr>
            <p:nvPr>
              <p:custDataLst>
                <p:tags r:id="rId8"/>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8" name="Oval 15"/>
            <p:cNvSpPr>
              <a:spLocks noChangeArrowheads="1"/>
            </p:cNvSpPr>
            <p:nvPr>
              <p:custDataLst>
                <p:tags r:id="rId9"/>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9" name="Oval 16"/>
            <p:cNvSpPr>
              <a:spLocks noChangeArrowheads="1"/>
            </p:cNvSpPr>
            <p:nvPr>
              <p:custDataLst>
                <p:tags r:id="rId10"/>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70" name="Oval 17"/>
            <p:cNvSpPr>
              <a:spLocks noChangeArrowheads="1"/>
            </p:cNvSpPr>
            <p:nvPr>
              <p:custDataLst>
                <p:tags r:id="rId11"/>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71" name="Oval 18"/>
            <p:cNvSpPr>
              <a:spLocks noChangeArrowheads="1"/>
            </p:cNvSpPr>
            <p:nvPr>
              <p:custDataLst>
                <p:tags r:id="rId12"/>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72" name="Freeform 19"/>
            <p:cNvSpPr/>
            <p:nvPr>
              <p:custDataLst>
                <p:tags r:id="rId13"/>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gr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endParaRPr lang="zh-CN" altLang="en-US" sz="3200" dirty="0"/>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二、关于教师的管理制度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（三）教师的考核与评价</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1.</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教师考核的机构</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7" name="文本框 6"/>
          <p:cNvSpPr txBox="1"/>
          <p:nvPr/>
        </p:nvSpPr>
        <p:spPr>
          <a:xfrm>
            <a:off x="332740" y="2341880"/>
            <a:ext cx="10956290" cy="930275"/>
          </a:xfrm>
          <a:prstGeom prst="rect">
            <a:avLst/>
          </a:prstGeom>
          <a:noFill/>
        </p:spPr>
        <p:txBody>
          <a:bodyPr wrap="square">
            <a:noAutofit/>
          </a:bodyPr>
          <a:p>
            <a:pPr indent="457200">
              <a:lnSpc>
                <a:spcPct val="150000"/>
              </a:lnSpc>
            </a:pPr>
            <a:r>
              <a:rPr lang="zh-CN" altLang="en-US" sz="2000" b="1" dirty="0"/>
              <a:t>《中华人民共和国教师法》第二十二条规定，实施教师考核的是教师所在的学校或其他</a:t>
            </a:r>
            <a:r>
              <a:rPr lang="zh-CN" altLang="en-US" sz="2000" b="1" dirty="0"/>
              <a:t>机构，同时，教育行政部门对教师的考核工作进行指导、监督。</a:t>
            </a:r>
            <a:endParaRPr lang="zh-CN" altLang="en-US" sz="2000" b="1" dirty="0"/>
          </a:p>
        </p:txBody>
      </p:sp>
      <p:pic>
        <p:nvPicPr>
          <p:cNvPr id="54" name="https://photo-static-api.fotomore.com/creative/vcg/400/new/VCG41N1333143007.jpg?uid=386&amp;timestamp=1742314123&amp;sign=81fa5edd41c63411fd7a252daafd118d" descr="学校课桌，白色背景上堆放着书本和笔记本电脑。孤立的3 d演示"/>
          <p:cNvPicPr>
            <a:picLocks noChangeAspect="1"/>
          </p:cNvPicPr>
          <p:nvPr/>
        </p:nvPicPr>
        <p:blipFill>
          <a:blip r:embed="rId1"/>
          <a:stretch>
            <a:fillRect/>
          </a:stretch>
        </p:blipFill>
        <p:spPr>
          <a:xfrm>
            <a:off x="6686550" y="3272155"/>
            <a:ext cx="3740785" cy="2806065"/>
          </a:xfrm>
          <a:prstGeom prst="rect">
            <a:avLst/>
          </a:prstGeom>
        </p:spPr>
      </p:pic>
      <p:pic>
        <p:nvPicPr>
          <p:cNvPr id="56" name="https://photo-static-api.fotomore.com/creative/vcg/400/new/VCG41N1151147864.jpg?uid=386&amp;timestamp=1742314123&amp;sign=81fa5edd41c63411fd7a252daafd118d" descr="学生坐在课桌前"/>
          <p:cNvPicPr>
            <a:picLocks noChangeAspect="1"/>
          </p:cNvPicPr>
          <p:nvPr/>
        </p:nvPicPr>
        <p:blipFill>
          <a:blip r:embed="rId2"/>
          <a:stretch>
            <a:fillRect/>
          </a:stretch>
        </p:blipFill>
        <p:spPr>
          <a:xfrm>
            <a:off x="1730375" y="3504565"/>
            <a:ext cx="3489325" cy="2691130"/>
          </a:xfrm>
          <a:prstGeom prst="rect">
            <a:avLst/>
          </a:prstGeom>
        </p:spPr>
      </p:pic>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二、关于教师的管理制度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（三）教师的考核与评价</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2.</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教师考核的内容</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449" name="矩形: 圆角 2"/>
          <p:cNvSpPr/>
          <p:nvPr>
            <p:custDataLst>
              <p:tags r:id="rId1"/>
            </p:custDataLst>
          </p:nvPr>
        </p:nvSpPr>
        <p:spPr>
          <a:xfrm>
            <a:off x="456345" y="2839635"/>
            <a:ext cx="2636979" cy="328698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50" name="矩形 449"/>
          <p:cNvSpPr/>
          <p:nvPr>
            <p:custDataLst>
              <p:tags r:id="rId2"/>
            </p:custDataLst>
          </p:nvPr>
        </p:nvSpPr>
        <p:spPr>
          <a:xfrm>
            <a:off x="736645" y="4032090"/>
            <a:ext cx="2108642" cy="1862623"/>
          </a:xfrm>
          <a:prstGeom prst="rect">
            <a:avLst/>
          </a:prstGeom>
          <a:noFill/>
        </p:spPr>
        <p:txBody>
          <a:bodyPr wrap="square" lIns="0" tIns="0" rIns="0" bIns="0" rtlCol="0" anchor="t" anchorCtr="0">
            <a:noAutofit/>
          </a:bodyPr>
          <a:p>
            <a:pPr indent="0" algn="just" fontAlgn="auto">
              <a:lnSpc>
                <a:spcPct val="100000"/>
              </a:lnSpc>
              <a:spcBef>
                <a:spcPct val="0"/>
              </a:spcBef>
              <a:spcAft>
                <a:spcPct val="0"/>
              </a:spcAft>
            </a:pPr>
            <a:r>
              <a:rPr lang="zh-CN" altLang="en-US" sz="1600" dirty="0">
                <a:solidFill>
                  <a:schemeClr val="tx1">
                    <a:lumMod val="85000"/>
                    <a:lumOff val="15000"/>
                  </a:schemeClr>
                </a:solidFill>
                <a:latin typeface="+mn-ea"/>
                <a:cs typeface="+mn-ea"/>
              </a:rPr>
              <a:t>能否遵守宪法和法律，拥护党的基本路线，努力学习马列主义、毛泽东思想和中国特色社会主义理论体系，热爱祖国，忠诚于教育事业，贯彻教育方针，既教书又育人。</a:t>
            </a:r>
            <a:endParaRPr lang="zh-CN" altLang="en-US" sz="1600" dirty="0">
              <a:solidFill>
                <a:schemeClr val="tx1">
                  <a:lumMod val="85000"/>
                  <a:lumOff val="15000"/>
                </a:schemeClr>
              </a:solidFill>
              <a:latin typeface="+mn-ea"/>
              <a:cs typeface="+mn-ea"/>
            </a:endParaRPr>
          </a:p>
        </p:txBody>
      </p:sp>
      <p:sp>
        <p:nvSpPr>
          <p:cNvPr id="451" name="圆角矩形 450"/>
          <p:cNvSpPr/>
          <p:nvPr>
            <p:custDataLst>
              <p:tags r:id="rId3"/>
            </p:custDataLst>
          </p:nvPr>
        </p:nvSpPr>
        <p:spPr>
          <a:xfrm>
            <a:off x="736645" y="2377173"/>
            <a:ext cx="734697" cy="719910"/>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452" name="矩形: 圆角 2"/>
          <p:cNvSpPr/>
          <p:nvPr>
            <p:custDataLst>
              <p:tags r:id="rId4"/>
            </p:custDataLst>
          </p:nvPr>
        </p:nvSpPr>
        <p:spPr>
          <a:xfrm>
            <a:off x="3381690" y="2839635"/>
            <a:ext cx="2636979" cy="328698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53" name="矩形 452"/>
          <p:cNvSpPr/>
          <p:nvPr>
            <p:custDataLst>
              <p:tags r:id="rId5"/>
            </p:custDataLst>
          </p:nvPr>
        </p:nvSpPr>
        <p:spPr>
          <a:xfrm>
            <a:off x="3661990" y="4036123"/>
            <a:ext cx="2108642" cy="1862623"/>
          </a:xfrm>
          <a:prstGeom prst="rect">
            <a:avLst/>
          </a:prstGeom>
          <a:noFill/>
        </p:spPr>
        <p:txBody>
          <a:bodyPr wrap="square" lIns="0" tIns="0" rIns="0" bIns="0" rtlCol="0" anchor="t" anchorCtr="0">
            <a:noAutofit/>
          </a:bodyPr>
          <a:p>
            <a:pPr indent="0" algn="just" fontAlgn="auto">
              <a:lnSpc>
                <a:spcPct val="100000"/>
              </a:lnSpc>
              <a:spcBef>
                <a:spcPct val="0"/>
              </a:spcBef>
              <a:spcAft>
                <a:spcPct val="0"/>
              </a:spcAft>
            </a:pPr>
            <a:r>
              <a:rPr lang="zh-CN" altLang="en-US" sz="1600" dirty="0">
                <a:solidFill>
                  <a:schemeClr val="tx1">
                    <a:lumMod val="85000"/>
                    <a:lumOff val="15000"/>
                  </a:schemeClr>
                </a:solidFill>
                <a:latin typeface="+mn-ea"/>
                <a:cs typeface="+mn-ea"/>
              </a:rPr>
              <a:t>是否具有扎实而渊博的专业基础知识和其他相关知识；是否具有较强的业务能力，包括教育教学能力、科研能力、发现问题和解决问题的能力等；是否懂得教育规律和掌握教育艺术。</a:t>
            </a:r>
            <a:endParaRPr lang="zh-CN" altLang="en-US" sz="1600" dirty="0">
              <a:solidFill>
                <a:schemeClr val="tx1">
                  <a:lumMod val="85000"/>
                  <a:lumOff val="15000"/>
                </a:schemeClr>
              </a:solidFill>
              <a:latin typeface="+mn-ea"/>
              <a:cs typeface="+mn-ea"/>
            </a:endParaRPr>
          </a:p>
        </p:txBody>
      </p:sp>
      <p:sp>
        <p:nvSpPr>
          <p:cNvPr id="454" name="圆角矩形 453"/>
          <p:cNvSpPr/>
          <p:nvPr>
            <p:custDataLst>
              <p:tags r:id="rId6"/>
            </p:custDataLst>
          </p:nvPr>
        </p:nvSpPr>
        <p:spPr>
          <a:xfrm>
            <a:off x="3661990" y="2377173"/>
            <a:ext cx="734697" cy="719910"/>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455" name="矩形: 圆角 2"/>
          <p:cNvSpPr/>
          <p:nvPr>
            <p:custDataLst>
              <p:tags r:id="rId7"/>
            </p:custDataLst>
          </p:nvPr>
        </p:nvSpPr>
        <p:spPr>
          <a:xfrm>
            <a:off x="6307035" y="2839635"/>
            <a:ext cx="2636979" cy="328698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56" name="矩形 455"/>
          <p:cNvSpPr/>
          <p:nvPr>
            <p:custDataLst>
              <p:tags r:id="rId8"/>
            </p:custDataLst>
          </p:nvPr>
        </p:nvSpPr>
        <p:spPr>
          <a:xfrm>
            <a:off x="6587336" y="4032090"/>
            <a:ext cx="2108642" cy="1862623"/>
          </a:xfrm>
          <a:prstGeom prst="rect">
            <a:avLst/>
          </a:prstGeom>
          <a:noFill/>
        </p:spPr>
        <p:txBody>
          <a:bodyPr wrap="square" lIns="0" tIns="0" rIns="0" bIns="0" rtlCol="0" anchor="t" anchorCtr="0">
            <a:noAutofit/>
          </a:bodyPr>
          <a:p>
            <a:pPr indent="0" algn="just" fontAlgn="auto">
              <a:lnSpc>
                <a:spcPct val="100000"/>
              </a:lnSpc>
              <a:spcBef>
                <a:spcPct val="0"/>
              </a:spcBef>
              <a:spcAft>
                <a:spcPct val="0"/>
              </a:spcAft>
            </a:pPr>
            <a:r>
              <a:rPr lang="zh-CN" altLang="en-US" sz="1600" dirty="0">
                <a:solidFill>
                  <a:schemeClr val="tx1">
                    <a:lumMod val="85000"/>
                    <a:lumOff val="15000"/>
                  </a:schemeClr>
                </a:solidFill>
                <a:latin typeface="+mn-ea"/>
                <a:cs typeface="+mn-ea"/>
              </a:rPr>
              <a:t>是否具有强烈的事业心和责任感，是否积极承担工作任务，是否刻苦学习、努力钻研、不断进取。</a:t>
            </a:r>
            <a:endParaRPr lang="zh-CN" altLang="en-US" sz="1600" dirty="0">
              <a:solidFill>
                <a:schemeClr val="tx1">
                  <a:lumMod val="85000"/>
                  <a:lumOff val="15000"/>
                </a:schemeClr>
              </a:solidFill>
              <a:latin typeface="+mn-ea"/>
              <a:cs typeface="+mn-ea"/>
            </a:endParaRPr>
          </a:p>
        </p:txBody>
      </p:sp>
      <p:sp>
        <p:nvSpPr>
          <p:cNvPr id="457" name="圆角矩形 456"/>
          <p:cNvSpPr/>
          <p:nvPr>
            <p:custDataLst>
              <p:tags r:id="rId9"/>
            </p:custDataLst>
          </p:nvPr>
        </p:nvSpPr>
        <p:spPr>
          <a:xfrm>
            <a:off x="6587336" y="2377173"/>
            <a:ext cx="734697" cy="719910"/>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458" name="矩形: 圆角 2"/>
          <p:cNvSpPr/>
          <p:nvPr>
            <p:custDataLst>
              <p:tags r:id="rId10"/>
            </p:custDataLst>
          </p:nvPr>
        </p:nvSpPr>
        <p:spPr>
          <a:xfrm>
            <a:off x="9232380" y="2839635"/>
            <a:ext cx="2636979" cy="328698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59" name="矩形 458"/>
          <p:cNvSpPr/>
          <p:nvPr>
            <p:custDataLst>
              <p:tags r:id="rId11"/>
            </p:custDataLst>
          </p:nvPr>
        </p:nvSpPr>
        <p:spPr>
          <a:xfrm>
            <a:off x="9512681" y="4036123"/>
            <a:ext cx="2108642" cy="1862623"/>
          </a:xfrm>
          <a:prstGeom prst="rect">
            <a:avLst/>
          </a:prstGeom>
          <a:noFill/>
        </p:spPr>
        <p:txBody>
          <a:bodyPr wrap="square" lIns="0" tIns="0" rIns="0" bIns="0" rtlCol="0" anchor="t" anchorCtr="0">
            <a:noAutofit/>
          </a:bodyPr>
          <a:p>
            <a:pPr indent="0" algn="just" fontAlgn="auto">
              <a:lnSpc>
                <a:spcPct val="100000"/>
              </a:lnSpc>
              <a:spcBef>
                <a:spcPct val="0"/>
              </a:spcBef>
              <a:spcAft>
                <a:spcPct val="0"/>
              </a:spcAft>
            </a:pPr>
            <a:r>
              <a:rPr lang="zh-CN" altLang="en-US" sz="1600" dirty="0">
                <a:solidFill>
                  <a:schemeClr val="tx1">
                    <a:lumMod val="85000"/>
                    <a:lumOff val="15000"/>
                  </a:schemeClr>
                </a:solidFill>
                <a:latin typeface="+mn-ea"/>
                <a:cs typeface="+mn-ea"/>
              </a:rPr>
              <a:t>工作量的大小、教育教学质量优劣及研究成果和论著的多少等。</a:t>
            </a:r>
            <a:endParaRPr lang="zh-CN" altLang="en-US" sz="1600" dirty="0">
              <a:solidFill>
                <a:schemeClr val="tx1">
                  <a:lumMod val="85000"/>
                  <a:lumOff val="15000"/>
                </a:schemeClr>
              </a:solidFill>
              <a:latin typeface="+mn-ea"/>
              <a:cs typeface="+mn-ea"/>
            </a:endParaRPr>
          </a:p>
        </p:txBody>
      </p:sp>
      <p:sp>
        <p:nvSpPr>
          <p:cNvPr id="460" name="圆角矩形 459"/>
          <p:cNvSpPr/>
          <p:nvPr>
            <p:custDataLst>
              <p:tags r:id="rId12"/>
            </p:custDataLst>
          </p:nvPr>
        </p:nvSpPr>
        <p:spPr>
          <a:xfrm>
            <a:off x="9512681" y="2377173"/>
            <a:ext cx="734697" cy="719910"/>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461" name="直接连接符 460"/>
          <p:cNvCxnSpPr/>
          <p:nvPr>
            <p:custDataLst>
              <p:tags r:id="rId13"/>
            </p:custDataLst>
          </p:nvPr>
        </p:nvCxnSpPr>
        <p:spPr>
          <a:xfrm flipV="1">
            <a:off x="652622" y="3874799"/>
            <a:ext cx="2249047"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462" name="直接连接符 461"/>
          <p:cNvCxnSpPr/>
          <p:nvPr>
            <p:custDataLst>
              <p:tags r:id="rId14"/>
            </p:custDataLst>
          </p:nvPr>
        </p:nvCxnSpPr>
        <p:spPr>
          <a:xfrm flipV="1">
            <a:off x="3577967" y="3874799"/>
            <a:ext cx="2249047"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463" name="直接连接符 462"/>
          <p:cNvCxnSpPr/>
          <p:nvPr>
            <p:custDataLst>
              <p:tags r:id="rId15"/>
            </p:custDataLst>
          </p:nvPr>
        </p:nvCxnSpPr>
        <p:spPr>
          <a:xfrm flipV="1">
            <a:off x="6503312" y="3874799"/>
            <a:ext cx="2249047"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464" name="直接连接符 463"/>
          <p:cNvCxnSpPr/>
          <p:nvPr>
            <p:custDataLst>
              <p:tags r:id="rId16"/>
            </p:custDataLst>
          </p:nvPr>
        </p:nvCxnSpPr>
        <p:spPr>
          <a:xfrm flipV="1">
            <a:off x="9428659" y="3874799"/>
            <a:ext cx="2249047"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465" name="矩形 464"/>
          <p:cNvSpPr/>
          <p:nvPr>
            <p:custDataLst>
              <p:tags r:id="rId17"/>
            </p:custDataLst>
          </p:nvPr>
        </p:nvSpPr>
        <p:spPr>
          <a:xfrm>
            <a:off x="740007" y="3251685"/>
            <a:ext cx="2108973" cy="468513"/>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政治思想</a:t>
            </a:r>
            <a:endParaRPr lang="zh-CN" altLang="en-US" sz="2000" b="1">
              <a:solidFill>
                <a:schemeClr val="accent1"/>
              </a:solidFill>
              <a:latin typeface="+mn-ea"/>
              <a:cs typeface="+mn-ea"/>
            </a:endParaRPr>
          </a:p>
        </p:txBody>
      </p:sp>
      <p:sp>
        <p:nvSpPr>
          <p:cNvPr id="466" name="矩形 465"/>
          <p:cNvSpPr/>
          <p:nvPr>
            <p:custDataLst>
              <p:tags r:id="rId18"/>
            </p:custDataLst>
          </p:nvPr>
        </p:nvSpPr>
        <p:spPr>
          <a:xfrm>
            <a:off x="3668040" y="3253028"/>
            <a:ext cx="2108973" cy="468513"/>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2"/>
                </a:solidFill>
                <a:latin typeface="+mn-ea"/>
                <a:cs typeface="+mn-ea"/>
              </a:rPr>
              <a:t>业务水平</a:t>
            </a:r>
            <a:endParaRPr lang="zh-CN" altLang="en-US" sz="2000" b="1">
              <a:solidFill>
                <a:schemeClr val="accent2"/>
              </a:solidFill>
              <a:latin typeface="+mn-ea"/>
              <a:cs typeface="+mn-ea"/>
            </a:endParaRPr>
          </a:p>
        </p:txBody>
      </p:sp>
      <p:sp>
        <p:nvSpPr>
          <p:cNvPr id="467" name="矩形 466"/>
          <p:cNvSpPr/>
          <p:nvPr>
            <p:custDataLst>
              <p:tags r:id="rId19"/>
            </p:custDataLst>
          </p:nvPr>
        </p:nvSpPr>
        <p:spPr>
          <a:xfrm>
            <a:off x="6587336" y="3251685"/>
            <a:ext cx="2108973" cy="468513"/>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工作态度</a:t>
            </a:r>
            <a:endParaRPr lang="zh-CN" altLang="en-US" sz="2000" b="1">
              <a:solidFill>
                <a:schemeClr val="accent1"/>
              </a:solidFill>
              <a:latin typeface="+mn-ea"/>
              <a:cs typeface="+mn-ea"/>
            </a:endParaRPr>
          </a:p>
        </p:txBody>
      </p:sp>
      <p:sp>
        <p:nvSpPr>
          <p:cNvPr id="468" name="矩形 467"/>
          <p:cNvSpPr/>
          <p:nvPr>
            <p:custDataLst>
              <p:tags r:id="rId20"/>
            </p:custDataLst>
          </p:nvPr>
        </p:nvSpPr>
        <p:spPr>
          <a:xfrm>
            <a:off x="9512681" y="3253028"/>
            <a:ext cx="2108973" cy="468513"/>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2"/>
                </a:solidFill>
                <a:latin typeface="+mn-ea"/>
                <a:cs typeface="+mn-ea"/>
              </a:rPr>
              <a:t>工作成绩</a:t>
            </a:r>
            <a:endParaRPr lang="zh-CN" altLang="en-US" sz="2000" b="1">
              <a:solidFill>
                <a:schemeClr val="accent2"/>
              </a:solidFill>
              <a:latin typeface="+mn-ea"/>
              <a:cs typeface="+mn-ea"/>
            </a:endParaRPr>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二、关于教师的管理制度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（三）教师的考核与评价</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3.</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教师考核工作的原则要求</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68" name="圆角矩形 67"/>
          <p:cNvSpPr/>
          <p:nvPr>
            <p:custDataLst>
              <p:tags r:id="rId1"/>
            </p:custDataLst>
          </p:nvPr>
        </p:nvSpPr>
        <p:spPr>
          <a:xfrm>
            <a:off x="1018540" y="2490470"/>
            <a:ext cx="10492105" cy="108775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en-US" sz="2000" b="1">
                <a:solidFill>
                  <a:schemeClr val="accent2"/>
                </a:solidFill>
                <a:latin typeface="微软雅黑" charset="0"/>
                <a:ea typeface="微软雅黑" charset="0"/>
                <a:cs typeface="微软雅黑" charset="0"/>
                <a:sym typeface="+mn-ea"/>
              </a:rPr>
              <a:t>（1）</a:t>
            </a:r>
            <a:r>
              <a:rPr lang="zh-CN" altLang="en-US" sz="2000" b="1">
                <a:solidFill>
                  <a:schemeClr val="accent2"/>
                </a:solidFill>
                <a:latin typeface="微软雅黑" charset="0"/>
                <a:ea typeface="微软雅黑" charset="0"/>
                <a:cs typeface="微软雅黑" charset="0"/>
                <a:sym typeface="+mn-ea"/>
              </a:rPr>
              <a:t>教师考核应当客观</a:t>
            </a:r>
            <a:endParaRPr lang="zh-CN" altLang="en-US" sz="2000" b="1">
              <a:solidFill>
                <a:schemeClr val="accent2"/>
              </a:solidFill>
              <a:latin typeface="微软雅黑" charset="0"/>
              <a:ea typeface="微软雅黑" charset="0"/>
              <a:cs typeface="微软雅黑" charset="0"/>
            </a:endParaRPr>
          </a:p>
          <a:p>
            <a:pPr marL="0" lvl="1" algn="l">
              <a:lnSpc>
                <a:spcPct val="150000"/>
              </a:lnSpc>
              <a:buClrTx/>
              <a:buSzTx/>
              <a:buFontTx/>
            </a:pPr>
            <a:r>
              <a:rPr lang="zh-CN" altLang="en-US">
                <a:solidFill>
                  <a:schemeClr val="dk1"/>
                </a:solidFill>
                <a:latin typeface="微软雅黑" charset="0"/>
                <a:ea typeface="微软雅黑" charset="0"/>
                <a:cs typeface="微软雅黑" charset="0"/>
                <a:sym typeface="+mn-ea"/>
              </a:rPr>
              <a:t>要实事求是、全面地对教师做出评价，防止考核中可能出现的</a:t>
            </a:r>
            <a:r>
              <a:rPr lang="en-US" altLang="zh-CN">
                <a:solidFill>
                  <a:schemeClr val="dk1"/>
                </a:solidFill>
                <a:latin typeface="微软雅黑" charset="0"/>
                <a:ea typeface="微软雅黑" charset="0"/>
                <a:cs typeface="微软雅黑" charset="0"/>
                <a:sym typeface="+mn-ea"/>
              </a:rPr>
              <a:t> </a:t>
            </a:r>
            <a:r>
              <a:rPr lang="zh-CN" altLang="en-US">
                <a:solidFill>
                  <a:schemeClr val="dk1"/>
                </a:solidFill>
                <a:latin typeface="微软雅黑" charset="0"/>
                <a:ea typeface="微软雅黑" charset="0"/>
                <a:cs typeface="微软雅黑" charset="0"/>
                <a:sym typeface="+mn-ea"/>
              </a:rPr>
              <a:t>主观、片面倾向。</a:t>
            </a:r>
            <a:endParaRPr lang="zh-CN" altLang="en-US">
              <a:solidFill>
                <a:schemeClr val="dk1"/>
              </a:solidFill>
              <a:latin typeface="微软雅黑" charset="0"/>
              <a:ea typeface="微软雅黑" charset="0"/>
              <a:cs typeface="微软雅黑" charset="0"/>
            </a:endParaRPr>
          </a:p>
          <a:p>
            <a:pPr lvl="0" algn="ctr">
              <a:lnSpc>
                <a:spcPct val="150000"/>
              </a:lnSpc>
              <a:buClrTx/>
              <a:buSzTx/>
              <a:buFontTx/>
            </a:pPr>
            <a:endParaRPr lang="zh-CN" altLang="en-US" b="1" kern="0" dirty="0">
              <a:ln>
                <a:noFill/>
                <a:prstDash val="sysDot"/>
              </a:ln>
              <a:solidFill>
                <a:schemeClr val="tx1">
                  <a:lumMod val="85000"/>
                  <a:lumOff val="15000"/>
                </a:schemeClr>
              </a:solidFill>
              <a:uFillTx/>
              <a:latin typeface="+mn-ea"/>
              <a:sym typeface="+mn-ea"/>
            </a:endParaRPr>
          </a:p>
        </p:txBody>
      </p:sp>
      <p:sp>
        <p:nvSpPr>
          <p:cNvPr id="69" name="圆角矩形 68"/>
          <p:cNvSpPr/>
          <p:nvPr>
            <p:custDataLst>
              <p:tags r:id="rId2"/>
            </p:custDataLst>
          </p:nvPr>
        </p:nvSpPr>
        <p:spPr>
          <a:xfrm>
            <a:off x="1143398" y="2462267"/>
            <a:ext cx="381222" cy="47267"/>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圆角矩形 69"/>
          <p:cNvSpPr/>
          <p:nvPr>
            <p:custDataLst>
              <p:tags r:id="rId3"/>
            </p:custDataLst>
          </p:nvPr>
        </p:nvSpPr>
        <p:spPr>
          <a:xfrm>
            <a:off x="1026160" y="3738880"/>
            <a:ext cx="10492105" cy="108775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en-US" sz="2000" b="1" dirty="0">
                <a:solidFill>
                  <a:schemeClr val="accent2"/>
                </a:solidFill>
                <a:latin typeface="微软雅黑" charset="0"/>
                <a:ea typeface="微软雅黑" charset="0"/>
                <a:cs typeface="微软雅黑" charset="0"/>
                <a:sym typeface="+mn-ea"/>
              </a:rPr>
              <a:t>（2）</a:t>
            </a:r>
            <a:r>
              <a:rPr lang="zh-CN" altLang="en-US" sz="2000" b="1" dirty="0">
                <a:solidFill>
                  <a:schemeClr val="accent2"/>
                </a:solidFill>
                <a:latin typeface="微软雅黑" charset="0"/>
                <a:ea typeface="微软雅黑" charset="0"/>
                <a:cs typeface="微软雅黑" charset="0"/>
                <a:sym typeface="+mn-ea"/>
              </a:rPr>
              <a:t>教师考核应当公正</a:t>
            </a:r>
            <a:endParaRPr lang="zh-CN" altLang="en-US" sz="2000" b="1" dirty="0">
              <a:solidFill>
                <a:schemeClr val="accent2"/>
              </a:solidFill>
              <a:latin typeface="微软雅黑" charset="0"/>
              <a:ea typeface="微软雅黑" charset="0"/>
              <a:cs typeface="微软雅黑" charset="0"/>
              <a:sym typeface="+mn-ea"/>
            </a:endParaRPr>
          </a:p>
          <a:p>
            <a:pPr marL="0" lvl="1" algn="l">
              <a:lnSpc>
                <a:spcPct val="150000"/>
              </a:lnSpc>
              <a:buClrTx/>
              <a:buSzTx/>
              <a:buFontTx/>
            </a:pPr>
            <a:r>
              <a:rPr lang="zh-CN" altLang="en-US">
                <a:solidFill>
                  <a:schemeClr val="dk1"/>
                </a:solidFill>
                <a:latin typeface="微软雅黑" charset="0"/>
                <a:ea typeface="微软雅黑" charset="0"/>
                <a:cs typeface="微软雅黑" charset="0"/>
                <a:sym typeface="+mn-ea"/>
              </a:rPr>
              <a:t>在考核的标准、程序和方法上要一视同仁，不偏不倚，不徇</a:t>
            </a:r>
            <a:r>
              <a:rPr lang="en-US" altLang="zh-CN">
                <a:solidFill>
                  <a:schemeClr val="dk1"/>
                </a:solidFill>
                <a:latin typeface="微软雅黑" charset="0"/>
                <a:ea typeface="微软雅黑" charset="0"/>
                <a:cs typeface="微软雅黑" charset="0"/>
                <a:sym typeface="+mn-ea"/>
              </a:rPr>
              <a:t> </a:t>
            </a:r>
            <a:r>
              <a:rPr lang="zh-CN" altLang="en-US">
                <a:solidFill>
                  <a:schemeClr val="dk1"/>
                </a:solidFill>
                <a:latin typeface="微软雅黑" charset="0"/>
                <a:ea typeface="微软雅黑" charset="0"/>
                <a:cs typeface="微软雅黑" charset="0"/>
                <a:sym typeface="+mn-ea"/>
              </a:rPr>
              <a:t>私情。</a:t>
            </a:r>
            <a:endParaRPr lang="zh-CN" altLang="en-US" b="1" kern="0" dirty="0">
              <a:ln>
                <a:noFill/>
                <a:prstDash val="sysDot"/>
              </a:ln>
              <a:solidFill>
                <a:schemeClr val="dk1"/>
              </a:solidFill>
              <a:uFillTx/>
              <a:latin typeface="微软雅黑" charset="0"/>
              <a:ea typeface="微软雅黑" charset="0"/>
              <a:cs typeface="微软雅黑" charset="0"/>
              <a:sym typeface="+mn-ea"/>
            </a:endParaRPr>
          </a:p>
        </p:txBody>
      </p:sp>
      <p:sp>
        <p:nvSpPr>
          <p:cNvPr id="71" name="圆角矩形 70"/>
          <p:cNvSpPr/>
          <p:nvPr>
            <p:custDataLst>
              <p:tags r:id="rId4"/>
            </p:custDataLst>
          </p:nvPr>
        </p:nvSpPr>
        <p:spPr>
          <a:xfrm>
            <a:off x="1151657" y="3710942"/>
            <a:ext cx="381222" cy="47267"/>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圆角矩形 67"/>
          <p:cNvSpPr/>
          <p:nvPr>
            <p:custDataLst>
              <p:tags r:id="rId5"/>
            </p:custDataLst>
          </p:nvPr>
        </p:nvSpPr>
        <p:spPr>
          <a:xfrm>
            <a:off x="1026160" y="5015230"/>
            <a:ext cx="10492105" cy="108775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lvl="0" algn="l">
              <a:lnSpc>
                <a:spcPct val="150000"/>
              </a:lnSpc>
              <a:buClrTx/>
              <a:buSzTx/>
              <a:buFontTx/>
            </a:pPr>
            <a:r>
              <a:rPr lang="zh-CN" altLang="en-US" sz="2000" b="1">
                <a:solidFill>
                  <a:schemeClr val="accent2"/>
                </a:solidFill>
                <a:latin typeface="微软雅黑" charset="0"/>
                <a:ea typeface="微软雅黑" charset="0"/>
                <a:cs typeface="微软雅黑" charset="0"/>
                <a:sym typeface="+mn-ea"/>
              </a:rPr>
              <a:t>（</a:t>
            </a:r>
            <a:r>
              <a:rPr lang="en-US" altLang="zh-CN" sz="2000" b="1">
                <a:solidFill>
                  <a:schemeClr val="accent2"/>
                </a:solidFill>
                <a:latin typeface="微软雅黑" charset="0"/>
                <a:ea typeface="微软雅黑" charset="0"/>
                <a:cs typeface="微软雅黑" charset="0"/>
                <a:sym typeface="+mn-ea"/>
              </a:rPr>
              <a:t> 3 </a:t>
            </a:r>
            <a:r>
              <a:rPr lang="zh-CN" altLang="en-US" sz="2000" b="1">
                <a:solidFill>
                  <a:schemeClr val="accent2"/>
                </a:solidFill>
                <a:latin typeface="微软雅黑" charset="0"/>
                <a:ea typeface="微软雅黑" charset="0"/>
                <a:cs typeface="微软雅黑" charset="0"/>
                <a:sym typeface="+mn-ea"/>
              </a:rPr>
              <a:t>）教师考核应当准确</a:t>
            </a:r>
            <a:endParaRPr lang="zh-CN" altLang="en-US" sz="2000" b="1">
              <a:solidFill>
                <a:schemeClr val="accent2"/>
              </a:solidFill>
              <a:latin typeface="微软雅黑" charset="0"/>
              <a:ea typeface="微软雅黑" charset="0"/>
              <a:cs typeface="微软雅黑" charset="0"/>
            </a:endParaRPr>
          </a:p>
          <a:p>
            <a:pPr marL="0" lvl="1" algn="l">
              <a:lnSpc>
                <a:spcPct val="150000"/>
              </a:lnSpc>
              <a:buClrTx/>
              <a:buSzTx/>
              <a:buFontTx/>
            </a:pPr>
            <a:r>
              <a:rPr lang="zh-CN" altLang="en-US">
                <a:solidFill>
                  <a:schemeClr val="dk1"/>
                </a:solidFill>
                <a:latin typeface="微软雅黑" charset="0"/>
                <a:ea typeface="微软雅黑" charset="0"/>
                <a:cs typeface="微软雅黑" charset="0"/>
                <a:sym typeface="+mn-ea"/>
              </a:rPr>
              <a:t>准确地考核教师就是要严格依据考核内容和标准进行考核，对教师的优点和缺点的评价要恰如其分。</a:t>
            </a:r>
            <a:endParaRPr lang="zh-CN" altLang="en-US" b="1" kern="0" dirty="0">
              <a:ln>
                <a:noFill/>
                <a:prstDash val="sysDot"/>
              </a:ln>
              <a:solidFill>
                <a:schemeClr val="tx1">
                  <a:lumMod val="85000"/>
                  <a:lumOff val="15000"/>
                </a:schemeClr>
              </a:solidFill>
              <a:uFillTx/>
              <a:latin typeface="+mn-ea"/>
              <a:sym typeface="+mn-ea"/>
            </a:endParaRPr>
          </a:p>
        </p:txBody>
      </p:sp>
      <p:sp>
        <p:nvSpPr>
          <p:cNvPr id="6" name="圆角矩形 68"/>
          <p:cNvSpPr/>
          <p:nvPr>
            <p:custDataLst>
              <p:tags r:id="rId6"/>
            </p:custDataLst>
          </p:nvPr>
        </p:nvSpPr>
        <p:spPr>
          <a:xfrm>
            <a:off x="1151315" y="4986739"/>
            <a:ext cx="381222" cy="47267"/>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二、关于教师的管理制度</a:t>
            </a:r>
            <a:endParaRPr lang="zh-CN" altLang="en-US" sz="3200" dirty="0"/>
          </a:p>
        </p:txBody>
      </p:sp>
      <p:sp>
        <p:nvSpPr>
          <p:cNvPr id="5" name="文本框 4"/>
          <p:cNvSpPr txBox="1"/>
          <p:nvPr/>
        </p:nvSpPr>
        <p:spPr>
          <a:xfrm>
            <a:off x="609990" y="1412549"/>
            <a:ext cx="6719571" cy="369570"/>
          </a:xfrm>
          <a:prstGeom prst="rect">
            <a:avLst/>
          </a:prstGeom>
          <a:noFill/>
        </p:spPr>
        <p:txBody>
          <a:bodyPr wrap="none" rtlCol="0" anchor="b">
            <a:noAutofit/>
          </a:bodyPr>
          <a:p>
            <a:pPr algn="l">
              <a:lnSpc>
                <a:spcPct val="100000"/>
              </a:lnSpc>
            </a:pPr>
            <a:r>
              <a:rPr lang="zh-CN" altLang="en-US" sz="2800" b="1" dirty="0">
                <a:solidFill>
                  <a:schemeClr val="accent5"/>
                </a:solidFill>
                <a:latin typeface="微软雅黑" charset="0"/>
                <a:ea typeface="微软雅黑" charset="0"/>
                <a:cs typeface="微软雅黑" charset="0"/>
                <a:sym typeface="+mn-ea"/>
              </a:rPr>
              <a:t>（三）教师的考核与评价</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916332" y="1782119"/>
            <a:ext cx="6106886" cy="645160"/>
          </a:xfrm>
          <a:prstGeom prst="rect">
            <a:avLst/>
          </a:prstGeom>
          <a:noFill/>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90204"/>
                <a:ea typeface="微软雅黑"/>
                <a:cs typeface="+mn-cs"/>
              </a:rPr>
              <a:t>4.</a:t>
            </a:r>
            <a:r>
              <a:rPr kumimoji="0" lang="zh-CN" altLang="en-US" sz="2400" b="1" i="0" u="none" strike="noStrike" kern="1200" cap="none" spc="0" normalizeH="0" baseline="0" noProof="0" dirty="0">
                <a:ln>
                  <a:noFill/>
                </a:ln>
                <a:effectLst/>
                <a:uLnTx/>
                <a:uFillTx/>
                <a:latin typeface="Arial" panose="020B0604020202090204"/>
                <a:ea typeface="微软雅黑"/>
                <a:cs typeface="+mn-cs"/>
              </a:rPr>
              <a:t>教师考核的结果</a:t>
            </a:r>
            <a:endParaRPr kumimoji="0" lang="zh-CN" altLang="en-US" sz="2400" b="1" i="0" u="none" strike="noStrike" kern="1200" cap="none" spc="0" normalizeH="0" baseline="0" noProof="0" dirty="0">
              <a:ln>
                <a:noFill/>
              </a:ln>
              <a:effectLst/>
              <a:uLnTx/>
              <a:uFillTx/>
              <a:latin typeface="Arial" panose="020B0604020202090204"/>
              <a:ea typeface="微软雅黑"/>
              <a:cs typeface="+mn-cs"/>
            </a:endParaRPr>
          </a:p>
        </p:txBody>
      </p:sp>
      <p:sp>
        <p:nvSpPr>
          <p:cNvPr id="7" name="文本框 6"/>
          <p:cNvSpPr txBox="1"/>
          <p:nvPr/>
        </p:nvSpPr>
        <p:spPr>
          <a:xfrm>
            <a:off x="332740" y="2341880"/>
            <a:ext cx="6370955" cy="930275"/>
          </a:xfrm>
          <a:prstGeom prst="rect">
            <a:avLst/>
          </a:prstGeom>
          <a:noFill/>
        </p:spPr>
        <p:txBody>
          <a:bodyPr wrap="square">
            <a:noAutofit/>
          </a:bodyPr>
          <a:p>
            <a:pPr indent="457200">
              <a:lnSpc>
                <a:spcPct val="150000"/>
              </a:lnSpc>
            </a:pPr>
            <a:r>
              <a:rPr lang="zh-CN" altLang="en-US" sz="2000" b="1" dirty="0">
                <a:latin typeface="微软雅黑" charset="0"/>
                <a:ea typeface="微软雅黑" charset="0"/>
                <a:cs typeface="微软雅黑" charset="0"/>
              </a:rPr>
              <a:t>《中华人民共和国教师法》第二十四条规定：</a:t>
            </a:r>
            <a:r>
              <a:rPr lang="en-US" altLang="zh-CN" sz="2000" b="1" dirty="0">
                <a:latin typeface="微软雅黑" charset="0"/>
                <a:ea typeface="微软雅黑" charset="0"/>
                <a:cs typeface="微软雅黑" charset="0"/>
              </a:rPr>
              <a:t>“</a:t>
            </a:r>
            <a:r>
              <a:rPr lang="zh-CN" altLang="en-US" sz="2000" b="1" dirty="0">
                <a:latin typeface="微软雅黑" charset="0"/>
                <a:ea typeface="微软雅黑" charset="0"/>
                <a:cs typeface="微软雅黑" charset="0"/>
              </a:rPr>
              <a:t>教师考核结果是受聘任教、晋升工资、实</a:t>
            </a:r>
            <a:r>
              <a:rPr lang="zh-CN" altLang="en-US" sz="2000" b="1" dirty="0">
                <a:latin typeface="微软雅黑" charset="0"/>
                <a:ea typeface="微软雅黑" charset="0"/>
                <a:cs typeface="微软雅黑" charset="0"/>
              </a:rPr>
              <a:t>施奖惩的依据。</a:t>
            </a:r>
            <a:r>
              <a:rPr lang="en-US" altLang="zh-CN" sz="2000" b="1" dirty="0">
                <a:latin typeface="微软雅黑" charset="0"/>
                <a:ea typeface="微软雅黑" charset="0"/>
                <a:cs typeface="微软雅黑" charset="0"/>
              </a:rPr>
              <a:t>”</a:t>
            </a:r>
            <a:r>
              <a:rPr lang="zh-CN" altLang="en-US" sz="2000" dirty="0">
                <a:latin typeface="微软雅黑" charset="0"/>
                <a:ea typeface="微软雅黑" charset="0"/>
                <a:cs typeface="微软雅黑" charset="0"/>
              </a:rPr>
              <a:t>考核本身不是最终目的，考核的目的应当是提高教师的素质、调动教师的</a:t>
            </a:r>
            <a:r>
              <a:rPr lang="zh-CN" altLang="en-US" sz="2000" dirty="0">
                <a:latin typeface="微软雅黑" charset="0"/>
                <a:ea typeface="微软雅黑" charset="0"/>
                <a:cs typeface="微软雅黑" charset="0"/>
              </a:rPr>
              <a:t>积极性、促进教育事业的发展。将教师考核的结果与教师的受聘任教、工资、奖惩等切身利</a:t>
            </a:r>
            <a:r>
              <a:rPr lang="zh-CN" altLang="en-US" sz="2000" dirty="0">
                <a:latin typeface="微软雅黑" charset="0"/>
                <a:ea typeface="微软雅黑" charset="0"/>
                <a:cs typeface="微软雅黑" charset="0"/>
              </a:rPr>
              <a:t>益联系起来，有利于实现教师考核的根本目的。</a:t>
            </a:r>
            <a:endParaRPr lang="zh-CN" altLang="en-US" sz="2000" dirty="0">
              <a:latin typeface="微软雅黑" charset="0"/>
              <a:ea typeface="微软雅黑" charset="0"/>
              <a:cs typeface="微软雅黑" charset="0"/>
            </a:endParaRPr>
          </a:p>
        </p:txBody>
      </p:sp>
      <p:pic>
        <p:nvPicPr>
          <p:cNvPr id="6" name="图片 5"/>
          <p:cNvPicPr/>
          <p:nvPr/>
        </p:nvPicPr>
        <p:blipFill>
          <a:blip r:embed="rId1"/>
          <a:srcRect l="458" r="-458" b="37657"/>
          <a:stretch>
            <a:fillRect/>
          </a:stretch>
        </p:blipFill>
        <p:spPr>
          <a:xfrm>
            <a:off x="7329805" y="1781810"/>
            <a:ext cx="4572000" cy="4275455"/>
          </a:xfrm>
          <a:prstGeom prst="rect">
            <a:avLst/>
          </a:prstGeom>
        </p:spPr>
      </p:pic>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a:xfrm>
            <a:off x="276860" y="2004695"/>
            <a:ext cx="11528425" cy="4010660"/>
          </a:xfrm>
          <a:prstGeom prst="rect">
            <a:avLst/>
          </a:prstGeom>
          <a:noFill/>
          <a:ln>
            <a:solidFill>
              <a:schemeClr val="accent1">
                <a:lumMod val="50000"/>
              </a:schemeClr>
            </a:solidFill>
            <a:prstDash val="lgDashDot"/>
          </a:ln>
        </p:spPr>
        <p:txBody>
          <a:bodyPr wrap="square">
            <a:noAutofit/>
          </a:bodyPr>
          <a:p>
            <a:pPr indent="457200">
              <a:lnSpc>
                <a:spcPct val="150000"/>
              </a:lnSpc>
            </a:pPr>
            <a:endParaRPr lang="zh-CN" altLang="en-US" sz="2000" b="1" dirty="0"/>
          </a:p>
        </p:txBody>
      </p:sp>
      <p:sp>
        <p:nvSpPr>
          <p:cNvPr id="2" name="标题 1"/>
          <p:cNvSpPr>
            <a:spLocks noGrp="1"/>
          </p:cNvSpPr>
          <p:nvPr>
            <p:ph type="title"/>
          </p:nvPr>
        </p:nvSpPr>
        <p:spPr/>
        <p:txBody>
          <a:bodyPr/>
          <a:lstStyle/>
          <a:p>
            <a:r>
              <a:rPr lang="zh-CN" altLang="en-US" sz="3200"/>
              <a:t>二、关于教师的管理制度</a:t>
            </a:r>
            <a:endParaRPr lang="zh-CN" altLang="en-US" sz="3200"/>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charset="0"/>
                <a:ea typeface="微软雅黑" charset="0"/>
                <a:cs typeface="微软雅黑" charset="0"/>
                <a:sym typeface="+mn-ea"/>
              </a:rPr>
              <a:t>（四）教师的奖励与激励</a:t>
            </a:r>
            <a:endParaRPr lang="zh-CN" altLang="en-US" sz="2800" b="1" dirty="0">
              <a:solidFill>
                <a:schemeClr val="accent5"/>
              </a:solidFill>
              <a:latin typeface="微软雅黑" charset="0"/>
              <a:ea typeface="微软雅黑" charset="0"/>
              <a:cs typeface="微软雅黑" charset="0"/>
              <a:sym typeface="+mn-ea"/>
            </a:endParaRPr>
          </a:p>
        </p:txBody>
      </p:sp>
      <p:sp>
        <p:nvSpPr>
          <p:cNvPr id="4" name="文本框 3"/>
          <p:cNvSpPr txBox="1"/>
          <p:nvPr/>
        </p:nvSpPr>
        <p:spPr>
          <a:xfrm>
            <a:off x="372110" y="2004695"/>
            <a:ext cx="11337925" cy="3786505"/>
          </a:xfrm>
          <a:prstGeom prst="rect">
            <a:avLst/>
          </a:prstGeom>
        </p:spPr>
        <p:txBody>
          <a:bodyPr>
            <a:noAutofit/>
          </a:bodyPr>
          <a:p>
            <a:pPr indent="0" algn="l" defTabSz="266700" eaLnBrk="0" fontAlgn="base">
              <a:lnSpc>
                <a:spcPct val="150000"/>
              </a:lnSpc>
              <a:spcBef>
                <a:spcPct val="0"/>
              </a:spcBef>
              <a:spcAft>
                <a:spcPct val="0"/>
              </a:spcAft>
            </a:pPr>
            <a:r>
              <a:rPr lang="zh-CN" altLang="en-US" sz="2000">
                <a:solidFill>
                  <a:srgbClr val="231F20"/>
                </a:solidFill>
                <a:latin typeface="微软雅黑" charset="0"/>
                <a:ea typeface="微软雅黑" charset="0"/>
                <a:cs typeface="微软雅黑" charset="0"/>
              </a:rPr>
              <a:t>奖惩是鼓励教师积极上进、调动教师积极性、激励教师不断提高教育质量的管理措施和</a:t>
            </a:r>
            <a:r>
              <a:rPr lang="zh-CN" altLang="en-US" sz="2000">
                <a:solidFill>
                  <a:srgbClr val="231F20"/>
                </a:solidFill>
                <a:latin typeface="微软雅黑" charset="0"/>
                <a:ea typeface="微软雅黑" charset="0"/>
                <a:cs typeface="微软雅黑" charset="0"/>
              </a:rPr>
              <a:t>手段。</a:t>
            </a:r>
            <a:endParaRPr lang="zh-CN" altLang="en-US" sz="2000">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《中华人民共和国教师法》第三十三条规定：</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教师在教育教学、培养人才、科学研究、教学改革、学校建设、社会服务、勤工俭学等方面成绩优异的，由所在学校予以表彰、奖</a:t>
            </a:r>
            <a:r>
              <a:rPr lang="zh-CN" altLang="en-US" sz="2000" b="1">
                <a:solidFill>
                  <a:srgbClr val="231F20"/>
                </a:solidFill>
                <a:latin typeface="微软雅黑" charset="0"/>
                <a:ea typeface="微软雅黑" charset="0"/>
                <a:cs typeface="微软雅黑" charset="0"/>
              </a:rPr>
              <a:t>励。国务院和地方各级人民政府及其有关部门对有突出贡献的教师，应当予以表彰、奖励。</a:t>
            </a:r>
            <a:r>
              <a:rPr lang="zh-CN" altLang="en-US" sz="2000" b="1">
                <a:solidFill>
                  <a:srgbClr val="231F20"/>
                </a:solidFill>
                <a:latin typeface="微软雅黑" charset="0"/>
                <a:ea typeface="微软雅黑" charset="0"/>
                <a:cs typeface="微软雅黑" charset="0"/>
              </a:rPr>
              <a:t>对有重大贡献的教师，依照国家有关规定授予荣誉称号。</a:t>
            </a:r>
            <a:r>
              <a:rPr lang="en-US" altLang="zh-CN" sz="2000" b="1">
                <a:solidFill>
                  <a:srgbClr val="231F20"/>
                </a:solidFill>
                <a:latin typeface="微软雅黑" charset="0"/>
                <a:ea typeface="微软雅黑" charset="0"/>
                <a:cs typeface="微软雅黑" charset="0"/>
              </a:rPr>
              <a:t>”</a:t>
            </a:r>
            <a:endParaRPr lang="en-US" altLang="zh-CN" sz="2000" b="1">
              <a:solidFill>
                <a:srgbClr val="231F20"/>
              </a:solidFill>
              <a:latin typeface="微软雅黑" charset="0"/>
              <a:ea typeface="微软雅黑" charset="0"/>
              <a:cs typeface="微软雅黑" charset="0"/>
            </a:endParaRPr>
          </a:p>
          <a:p>
            <a:pPr indent="0" algn="l" defTabSz="266700" eaLnBrk="0" fontAlgn="base">
              <a:lnSpc>
                <a:spcPct val="150000"/>
              </a:lnSpc>
              <a:spcBef>
                <a:spcPct val="0"/>
              </a:spcBef>
              <a:spcAft>
                <a:spcPct val="0"/>
              </a:spcAft>
            </a:pPr>
            <a:r>
              <a:rPr lang="zh-CN" altLang="en-US" sz="2000" b="1">
                <a:solidFill>
                  <a:srgbClr val="231F20"/>
                </a:solidFill>
                <a:latin typeface="微软雅黑" charset="0"/>
                <a:ea typeface="微软雅黑" charset="0"/>
                <a:cs typeface="微软雅黑" charset="0"/>
              </a:rPr>
              <a:t>《中华人民共和国教师法》还规定了对不合格教师、违法乱纪教师的惩罚措施。</a:t>
            </a:r>
            <a:r>
              <a:rPr lang="zh-CN" altLang="en-US" sz="2000" b="1">
                <a:solidFill>
                  <a:srgbClr val="231F20"/>
                </a:solidFill>
                <a:latin typeface="微软雅黑" charset="0"/>
                <a:ea typeface="微软雅黑" charset="0"/>
                <a:cs typeface="微软雅黑" charset="0"/>
              </a:rPr>
              <a:t>该法第十四条规定：</a:t>
            </a:r>
            <a:r>
              <a:rPr lang="en-US" altLang="zh-CN" sz="2000" b="1">
                <a:solidFill>
                  <a:srgbClr val="231F20"/>
                </a:solidFill>
                <a:latin typeface="微软雅黑" charset="0"/>
                <a:ea typeface="微软雅黑" charset="0"/>
                <a:cs typeface="微软雅黑" charset="0"/>
              </a:rPr>
              <a:t>“</a:t>
            </a:r>
            <a:r>
              <a:rPr lang="zh-CN" altLang="en-US" sz="2000" b="1">
                <a:solidFill>
                  <a:srgbClr val="231F20"/>
                </a:solidFill>
                <a:latin typeface="微软雅黑" charset="0"/>
                <a:ea typeface="微软雅黑" charset="0"/>
                <a:cs typeface="微软雅黑" charset="0"/>
              </a:rPr>
              <a:t>受到剥夺政治权利或者故意犯罪受到有期徒刑以上刑事处罚的，不能</a:t>
            </a:r>
            <a:r>
              <a:rPr lang="zh-CN" altLang="en-US" sz="2000" b="1">
                <a:solidFill>
                  <a:srgbClr val="231F20"/>
                </a:solidFill>
                <a:latin typeface="微软雅黑" charset="0"/>
                <a:ea typeface="微软雅黑" charset="0"/>
                <a:cs typeface="微软雅黑" charset="0"/>
              </a:rPr>
              <a:t>取得教师资格﹔已经取得教师资格的，丧失教师资格。</a:t>
            </a:r>
            <a:r>
              <a:rPr lang="en-US" altLang="zh-CN" sz="2000" b="1">
                <a:solidFill>
                  <a:srgbClr val="231F20"/>
                </a:solidFill>
                <a:latin typeface="微软雅黑" charset="0"/>
                <a:ea typeface="微软雅黑" charset="0"/>
                <a:cs typeface="微软雅黑" charset="0"/>
              </a:rPr>
              <a:t>”</a:t>
            </a:r>
            <a:endParaRPr lang="zh-CN" altLang="en-US" sz="2000" b="1">
              <a:solidFill>
                <a:srgbClr val="231F20"/>
              </a:solidFill>
              <a:latin typeface="微软雅黑" charset="0"/>
              <a:ea typeface="微软雅黑" charset="0"/>
              <a:cs typeface="微软雅黑" charset="0"/>
            </a:endParaRPr>
          </a:p>
        </p:txBody>
      </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双减</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背景下如何优化教师人事制度</a:t>
            </a:r>
            <a:endParaRPr lang="zh-CN" altLang="en-US"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799965"/>
          </a:xfrm>
          <a:prstGeom prst="rect">
            <a:avLst/>
          </a:prstGeom>
          <a:noFill/>
        </p:spPr>
        <p:txBody>
          <a:bodyPr wrap="square">
            <a:spAutoFit/>
          </a:bodyPr>
          <a:lstStyle/>
          <a:p>
            <a:pPr indent="457200" algn="just" fontAlgn="auto">
              <a:lnSpc>
                <a:spcPct val="150000"/>
              </a:lnSpc>
            </a:pPr>
            <a:r>
              <a:rPr lang="en-US" altLang="zh-CN" dirty="0"/>
              <a:t>2021</a:t>
            </a:r>
            <a:r>
              <a:rPr lang="zh-CN" altLang="en-US" dirty="0"/>
              <a:t>年夏，中共中央办公厅、国务院办公厅出台了《关于进一步减轻义务教育阶段学生</a:t>
            </a:r>
            <a:r>
              <a:rPr lang="zh-CN" altLang="en-US" dirty="0"/>
              <a:t>作业负担和校外培训负担的意见》，为</a:t>
            </a:r>
            <a:r>
              <a:rPr lang="en-US" altLang="zh-CN" dirty="0"/>
              <a:t>“</a:t>
            </a:r>
            <a:r>
              <a:rPr lang="zh-CN" altLang="en-US" dirty="0"/>
              <a:t>双减</a:t>
            </a:r>
            <a:r>
              <a:rPr lang="en-US" altLang="zh-CN" dirty="0"/>
              <a:t>”</a:t>
            </a:r>
            <a:r>
              <a:rPr lang="zh-CN" altLang="en-US" dirty="0"/>
              <a:t>工作提供了根本遵循。因此，为积极适应新</a:t>
            </a:r>
            <a:r>
              <a:rPr lang="zh-CN" altLang="en-US" dirty="0"/>
              <a:t>形势新要求，更好推动中央重大决策部署落实落地，应对实施</a:t>
            </a:r>
            <a:r>
              <a:rPr lang="en-US" altLang="zh-CN" dirty="0"/>
              <a:t>“</a:t>
            </a:r>
            <a:r>
              <a:rPr lang="zh-CN" altLang="en-US" dirty="0"/>
              <a:t>双减</a:t>
            </a:r>
            <a:r>
              <a:rPr lang="en-US" altLang="zh-CN" dirty="0"/>
              <a:t>”</a:t>
            </a:r>
            <a:r>
              <a:rPr lang="zh-CN" altLang="en-US" dirty="0"/>
              <a:t>后教师队伍面临的新</a:t>
            </a:r>
            <a:r>
              <a:rPr lang="zh-CN" altLang="en-US" dirty="0"/>
              <a:t>挑战和新情况予以高度关注，积极作为，主动优化教师人事制度，以更加健全完善的薪酬待</a:t>
            </a:r>
            <a:r>
              <a:rPr lang="zh-CN" altLang="en-US" dirty="0"/>
              <a:t>遇、考核评价、职称评聘、用人机制等人事管理制度，为</a:t>
            </a:r>
            <a:r>
              <a:rPr lang="en-US" altLang="zh-CN" dirty="0"/>
              <a:t>“</a:t>
            </a:r>
            <a:r>
              <a:rPr lang="zh-CN" altLang="en-US" dirty="0"/>
              <a:t>双减</a:t>
            </a:r>
            <a:r>
              <a:rPr lang="en-US" altLang="zh-CN" dirty="0"/>
              <a:t>”</a:t>
            </a:r>
            <a:r>
              <a:rPr lang="zh-CN" altLang="en-US" dirty="0"/>
              <a:t>政策持续有效推进提供更</a:t>
            </a:r>
            <a:r>
              <a:rPr lang="zh-CN" altLang="en-US" dirty="0"/>
              <a:t>加坚实的保障。</a:t>
            </a:r>
            <a:endParaRPr lang="zh-CN" altLang="en-US" dirty="0"/>
          </a:p>
          <a:p>
            <a:pPr indent="457200" algn="just" fontAlgn="auto">
              <a:lnSpc>
                <a:spcPct val="150000"/>
              </a:lnSpc>
            </a:pPr>
            <a:r>
              <a:rPr lang="zh-CN" altLang="en-US" sz="2400" b="1" dirty="0">
                <a:solidFill>
                  <a:schemeClr val="accent1"/>
                </a:solidFill>
                <a:latin typeface="微软雅黑" charset="0"/>
                <a:ea typeface="微软雅黑" charset="0"/>
                <a:cs typeface="微软雅黑" charset="0"/>
              </a:rPr>
              <a:t>一、健全薪酬待遇制度，保障</a:t>
            </a:r>
            <a:r>
              <a:rPr lang="en-US" altLang="zh-CN" sz="2400" b="1" dirty="0">
                <a:solidFill>
                  <a:schemeClr val="accent1"/>
                </a:solidFill>
                <a:latin typeface="微软雅黑" charset="0"/>
                <a:ea typeface="微软雅黑" charset="0"/>
                <a:cs typeface="微软雅黑" charset="0"/>
              </a:rPr>
              <a:t>“</a:t>
            </a:r>
            <a:r>
              <a:rPr lang="zh-CN" altLang="en-US" sz="2400" b="1" dirty="0">
                <a:solidFill>
                  <a:schemeClr val="accent1"/>
                </a:solidFill>
                <a:latin typeface="微软雅黑" charset="0"/>
                <a:ea typeface="微软雅黑" charset="0"/>
                <a:cs typeface="微软雅黑" charset="0"/>
              </a:rPr>
              <a:t>双减</a:t>
            </a:r>
            <a:r>
              <a:rPr lang="en-US" altLang="zh-CN" sz="2400" b="1" dirty="0">
                <a:solidFill>
                  <a:schemeClr val="accent1"/>
                </a:solidFill>
                <a:latin typeface="微软雅黑" charset="0"/>
                <a:ea typeface="微软雅黑" charset="0"/>
                <a:cs typeface="微软雅黑" charset="0"/>
              </a:rPr>
              <a:t>”</a:t>
            </a:r>
            <a:r>
              <a:rPr lang="zh-CN" altLang="en-US" sz="2400" b="1" dirty="0">
                <a:solidFill>
                  <a:schemeClr val="accent1"/>
                </a:solidFill>
                <a:latin typeface="微软雅黑" charset="0"/>
                <a:ea typeface="微软雅黑" charset="0"/>
                <a:cs typeface="微软雅黑" charset="0"/>
              </a:rPr>
              <a:t>后教师待遇</a:t>
            </a:r>
            <a:endParaRPr lang="zh-CN" altLang="en-US" dirty="0">
              <a:latin typeface="微软雅黑" charset="0"/>
              <a:ea typeface="微软雅黑" charset="0"/>
              <a:cs typeface="微软雅黑" charset="0"/>
            </a:endParaRPr>
          </a:p>
          <a:p>
            <a:pPr indent="457200" algn="just" fontAlgn="auto">
              <a:lnSpc>
                <a:spcPct val="150000"/>
              </a:lnSpc>
            </a:pPr>
            <a:r>
              <a:rPr lang="zh-CN" altLang="en-US" dirty="0"/>
              <a:t>及时健全完善教师薪酬待遇保障政策，是</a:t>
            </a:r>
            <a:r>
              <a:rPr lang="en-US" altLang="zh-CN" dirty="0"/>
              <a:t>“</a:t>
            </a:r>
            <a:r>
              <a:rPr lang="zh-CN" altLang="en-US" dirty="0"/>
              <a:t>双减</a:t>
            </a:r>
            <a:r>
              <a:rPr lang="en-US" altLang="zh-CN" dirty="0"/>
              <a:t>”</a:t>
            </a:r>
            <a:r>
              <a:rPr lang="zh-CN" altLang="en-US" dirty="0"/>
              <a:t>政策背景下优化教师人事制度的重要</a:t>
            </a:r>
            <a:r>
              <a:rPr lang="zh-CN" altLang="en-US" dirty="0"/>
              <a:t>内容，也是对新形势下教师工作任务重、时间长、压力大等更多付出的有益补偿。</a:t>
            </a:r>
            <a:endParaRPr lang="zh-CN" altLang="en-US" dirty="0"/>
          </a:p>
          <a:p>
            <a:pPr indent="457200" algn="just" fontAlgn="auto">
              <a:lnSpc>
                <a:spcPct val="150000"/>
              </a:lnSpc>
            </a:pPr>
            <a:r>
              <a:rPr lang="zh-CN" altLang="en-US" b="1" dirty="0">
                <a:solidFill>
                  <a:schemeClr val="accent6">
                    <a:lumMod val="75000"/>
                  </a:schemeClr>
                </a:solidFill>
              </a:rPr>
              <a:t>一是指导各地抓紧研制出台配套的薪酬待遇保障政策举措。</a:t>
            </a:r>
            <a:r>
              <a:rPr lang="zh-CN" altLang="en-US" dirty="0"/>
              <a:t>明确向教师发放适宜并具有</a:t>
            </a:r>
            <a:r>
              <a:rPr lang="zh-CN" altLang="en-US" dirty="0"/>
              <a:t>一定激励性的绩效工资和津贴补贴，以彰显对教师劳动、付出的尊重，切实让广大教师感受</a:t>
            </a:r>
            <a:r>
              <a:rPr lang="zh-CN" altLang="en-US" dirty="0"/>
              <a:t>到政府的关怀，激励教师以更饱满的精神状态履行教育教学责任。</a:t>
            </a:r>
            <a:endParaRPr lang="zh-CN" altLang="en-US" dirty="0"/>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双减</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背景下如何优化教师人事制度</a:t>
            </a:r>
            <a:endParaRPr lang="zh-CN" altLang="en-US"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799965"/>
          </a:xfrm>
          <a:prstGeom prst="rect">
            <a:avLst/>
          </a:prstGeom>
          <a:noFill/>
        </p:spPr>
        <p:txBody>
          <a:bodyPr wrap="square">
            <a:spAutoFit/>
          </a:bodyPr>
          <a:lstStyle/>
          <a:p>
            <a:pPr indent="457200" algn="just" fontAlgn="auto">
              <a:lnSpc>
                <a:spcPct val="150000"/>
              </a:lnSpc>
            </a:pPr>
            <a:r>
              <a:rPr lang="zh-CN" altLang="en-US" b="1" dirty="0">
                <a:solidFill>
                  <a:schemeClr val="accent6">
                    <a:lumMod val="75000"/>
                  </a:schemeClr>
                </a:solidFill>
              </a:rPr>
              <a:t>二是落实课后服务经费保障。</a:t>
            </a:r>
            <a:r>
              <a:rPr lang="zh-CN" altLang="en-US" dirty="0"/>
              <a:t>以财政投入为主，根据学生人数向学校拨款，专项用于保</a:t>
            </a:r>
            <a:r>
              <a:rPr lang="zh-CN" altLang="en-US" dirty="0"/>
              <a:t>障参与课后延时服务的教师和相关人员获得相应的劳动报酬。在尚未将课后服务经费纳入预</a:t>
            </a:r>
            <a:r>
              <a:rPr lang="zh-CN" altLang="en-US" dirty="0"/>
              <a:t>算管理的情况下，可以设置课后服务专项经费的方式，保障参与课后服务教师的待遇。</a:t>
            </a:r>
            <a:endParaRPr lang="zh-CN" altLang="en-US" dirty="0"/>
          </a:p>
          <a:p>
            <a:pPr indent="457200" algn="just" fontAlgn="auto">
              <a:lnSpc>
                <a:spcPct val="150000"/>
              </a:lnSpc>
            </a:pPr>
            <a:r>
              <a:rPr lang="zh-CN" altLang="en-US" b="1" dirty="0">
                <a:solidFill>
                  <a:schemeClr val="accent6">
                    <a:lumMod val="75000"/>
                  </a:schemeClr>
                </a:solidFill>
              </a:rPr>
              <a:t>三是健全中小学教师收入分配激励机制。</a:t>
            </a:r>
            <a:r>
              <a:rPr lang="zh-CN" altLang="en-US" dirty="0"/>
              <a:t>优化绩效工资方案，将教师参与课后服务的时</a:t>
            </a:r>
            <a:r>
              <a:rPr lang="zh-CN" altLang="en-US" dirty="0"/>
              <a:t>间和精力付出、工作实绩和贡献度等纳入绩效工资分配要素，并在年度绩效工资分配中加大</a:t>
            </a:r>
            <a:r>
              <a:rPr lang="zh-CN" altLang="en-US" dirty="0"/>
              <a:t>奖励力度，充分发挥激励功能。适度扩大学校的绩效工资分配权，将用于教师课后服务的补</a:t>
            </a:r>
            <a:r>
              <a:rPr lang="zh-CN" altLang="en-US" dirty="0"/>
              <a:t>助经费作为绩效工资的增量部分，并予以单列管理；由学校根据教师年度考核结果，对参与</a:t>
            </a:r>
            <a:r>
              <a:rPr lang="zh-CN" altLang="en-US" dirty="0"/>
              <a:t>课后服务的教师适当增加奖励性绩效工资，自主、合理分配。</a:t>
            </a:r>
            <a:endParaRPr lang="zh-CN" altLang="en-US" dirty="0"/>
          </a:p>
          <a:p>
            <a:pPr indent="457200" algn="just" fontAlgn="auto">
              <a:lnSpc>
                <a:spcPct val="150000"/>
              </a:lnSpc>
            </a:pPr>
            <a:r>
              <a:rPr lang="zh-CN" altLang="en-US" sz="2400" b="1" dirty="0">
                <a:solidFill>
                  <a:schemeClr val="accent1"/>
                </a:solidFill>
              </a:rPr>
              <a:t>二、健全教师激励机制，完善考核评价与职称评审等制度</a:t>
            </a:r>
            <a:endParaRPr lang="zh-CN" altLang="en-US" sz="2400" b="1" dirty="0"/>
          </a:p>
          <a:p>
            <a:pPr indent="457200" algn="just" fontAlgn="auto">
              <a:lnSpc>
                <a:spcPct val="150000"/>
              </a:lnSpc>
            </a:pPr>
            <a:r>
              <a:rPr lang="en-US" altLang="zh-CN" dirty="0"/>
              <a:t>“</a:t>
            </a:r>
            <a:r>
              <a:rPr lang="zh-CN" altLang="en-US" dirty="0"/>
              <a:t>双减</a:t>
            </a:r>
            <a:r>
              <a:rPr lang="en-US" altLang="zh-CN" dirty="0"/>
              <a:t>”</a:t>
            </a:r>
            <a:r>
              <a:rPr lang="zh-CN" altLang="en-US" dirty="0"/>
              <a:t>政策的实施对教师教育教学能力、分层指导学生能力、差异化设计作业能力、</a:t>
            </a:r>
            <a:r>
              <a:rPr lang="zh-CN" altLang="en-US" dirty="0"/>
              <a:t>开展主题实践活动能力等能力的提升提出了更高的要求，并且教师的努力更多、付出更大。</a:t>
            </a:r>
            <a:r>
              <a:rPr lang="zh-CN" altLang="en-US" dirty="0"/>
              <a:t>新形势下应与时俱进，优化完善对教师的考核评价、职称评审、评优评先等制度，积极回应</a:t>
            </a:r>
            <a:r>
              <a:rPr lang="zh-CN" altLang="en-US" dirty="0"/>
              <a:t>学校、教师的重要关切。</a:t>
            </a:r>
            <a:endParaRPr lang="zh-CN" altLang="en-US" dirty="0"/>
          </a:p>
        </p:txBody>
      </p:sp>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双减</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背景下如何优化教师人事制度</a:t>
            </a:r>
            <a:endParaRPr lang="zh-CN" altLang="en-US"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5077460"/>
          </a:xfrm>
          <a:prstGeom prst="rect">
            <a:avLst/>
          </a:prstGeom>
          <a:noFill/>
        </p:spPr>
        <p:txBody>
          <a:bodyPr wrap="square">
            <a:spAutoFit/>
          </a:bodyPr>
          <a:lstStyle/>
          <a:p>
            <a:pPr indent="457200" algn="just" fontAlgn="auto">
              <a:lnSpc>
                <a:spcPct val="150000"/>
              </a:lnSpc>
            </a:pPr>
            <a:r>
              <a:rPr lang="zh-CN" altLang="en-US" b="1" dirty="0">
                <a:solidFill>
                  <a:schemeClr val="accent6">
                    <a:lumMod val="75000"/>
                  </a:schemeClr>
                </a:solidFill>
              </a:rPr>
              <a:t>一是健全考核评价指标体系。</a:t>
            </a:r>
            <a:r>
              <a:rPr lang="zh-CN" altLang="en-US" dirty="0"/>
              <a:t>明确重师德、重工作态度、重教育教学能力与业绩贡献，</a:t>
            </a:r>
            <a:r>
              <a:rPr lang="zh-CN" altLang="en-US" dirty="0"/>
              <a:t>重点考查教师在推动学生身心全面健康发展，特别是培养学生良好品德和健全人格、社会责</a:t>
            </a:r>
            <a:r>
              <a:rPr lang="zh-CN" altLang="en-US" dirty="0"/>
              <a:t>任感、科学探究精神、创新思维和独立思考能力、沟通交往与合作能力、问题解决能力等方</a:t>
            </a:r>
            <a:r>
              <a:rPr lang="zh-CN" altLang="en-US" dirty="0"/>
              <a:t>面的努力与成效，将教育教学质量、课后服务活动的设计与组织能力、分层与个性化作业设计能力、家庭教育指导能力等体现</a:t>
            </a:r>
            <a:r>
              <a:rPr lang="en-US" altLang="zh-CN" dirty="0"/>
              <a:t>“</a:t>
            </a:r>
            <a:r>
              <a:rPr lang="zh-CN" altLang="en-US" dirty="0"/>
              <a:t>双减</a:t>
            </a:r>
            <a:r>
              <a:rPr lang="en-US" altLang="zh-CN" dirty="0"/>
              <a:t>”</a:t>
            </a:r>
            <a:r>
              <a:rPr lang="zh-CN" altLang="en-US" dirty="0"/>
              <a:t>核心要义的多方面能力与绩效纳入指标体系。</a:t>
            </a:r>
            <a:endParaRPr lang="zh-CN" altLang="en-US" dirty="0"/>
          </a:p>
          <a:p>
            <a:pPr indent="457200" algn="just" fontAlgn="auto">
              <a:lnSpc>
                <a:spcPct val="150000"/>
              </a:lnSpc>
            </a:pPr>
            <a:r>
              <a:rPr lang="zh-CN" altLang="en-US" b="1" dirty="0">
                <a:solidFill>
                  <a:schemeClr val="accent6">
                    <a:lumMod val="75000"/>
                  </a:schemeClr>
                </a:solidFill>
              </a:rPr>
              <a:t>二是完善职称评审标准，将职称评定与考核评价结果密切挂钩。</a:t>
            </a:r>
            <a:r>
              <a:rPr lang="zh-CN" altLang="en-US" dirty="0"/>
              <a:t>即</a:t>
            </a:r>
            <a:r>
              <a:rPr lang="en-US" altLang="zh-CN" dirty="0"/>
              <a:t>“</a:t>
            </a:r>
            <a:r>
              <a:rPr lang="zh-CN" altLang="en-US" dirty="0"/>
              <a:t>双减</a:t>
            </a:r>
            <a:r>
              <a:rPr lang="en-US" altLang="zh-CN" dirty="0"/>
              <a:t>”</a:t>
            </a:r>
            <a:r>
              <a:rPr lang="zh-CN" altLang="en-US" dirty="0"/>
              <a:t>政策背景</a:t>
            </a:r>
            <a:r>
              <a:rPr lang="zh-CN" altLang="en-US" dirty="0"/>
              <a:t>下的教师职称评审应更加聚焦教师的师德素养、教育专业能力，重在教师教书育人的专业性</a:t>
            </a:r>
            <a:r>
              <a:rPr lang="zh-CN" altLang="en-US" dirty="0"/>
              <a:t>与效果，注重态度和工作业绩，注重全面育人效果。并且，在同等条件下，优先考虑在</a:t>
            </a:r>
            <a:r>
              <a:rPr lang="en-US" altLang="zh-CN" dirty="0"/>
              <a:t>“</a:t>
            </a:r>
            <a:r>
              <a:rPr lang="zh-CN" altLang="en-US" dirty="0"/>
              <a:t>双</a:t>
            </a:r>
            <a:r>
              <a:rPr lang="zh-CN" altLang="en-US" dirty="0"/>
              <a:t>减</a:t>
            </a:r>
            <a:r>
              <a:rPr lang="en-US" altLang="zh-CN" dirty="0"/>
              <a:t>”</a:t>
            </a:r>
            <a:r>
              <a:rPr lang="zh-CN" altLang="en-US" dirty="0"/>
              <a:t>、课后服务工作中贡献突出的教师，以明确突出</a:t>
            </a:r>
            <a:r>
              <a:rPr lang="en-US" altLang="zh-CN" dirty="0"/>
              <a:t>“</a:t>
            </a:r>
            <a:r>
              <a:rPr lang="zh-CN" altLang="en-US" dirty="0"/>
              <a:t>双减</a:t>
            </a:r>
            <a:r>
              <a:rPr lang="en-US" altLang="zh-CN" dirty="0"/>
              <a:t>”</a:t>
            </a:r>
            <a:r>
              <a:rPr lang="zh-CN" altLang="en-US" dirty="0"/>
              <a:t>政策导向，增强教师职称评定</a:t>
            </a:r>
            <a:r>
              <a:rPr lang="zh-CN" altLang="en-US" dirty="0"/>
              <a:t>的公平性和激励性，引导和鼓励广大教师在教育教学的新任务新要求中不断突破自我、全面</a:t>
            </a:r>
            <a:r>
              <a:rPr lang="zh-CN" altLang="en-US" dirty="0"/>
              <a:t>提升专业能力，致力全面提升育人效果。</a:t>
            </a:r>
            <a:endParaRPr lang="zh-CN" altLang="en-US" dirty="0"/>
          </a:p>
          <a:p>
            <a:pPr indent="457200" algn="just" fontAlgn="auto">
              <a:lnSpc>
                <a:spcPct val="150000"/>
              </a:lnSpc>
            </a:pPr>
            <a:r>
              <a:rPr lang="zh-CN" altLang="en-US" b="1" dirty="0">
                <a:solidFill>
                  <a:schemeClr val="accent6">
                    <a:lumMod val="75000"/>
                  </a:schemeClr>
                </a:solidFill>
              </a:rPr>
              <a:t>三是围绕</a:t>
            </a:r>
            <a:r>
              <a:rPr lang="en-US" altLang="zh-CN" b="1" dirty="0">
                <a:solidFill>
                  <a:schemeClr val="accent6">
                    <a:lumMod val="75000"/>
                  </a:schemeClr>
                </a:solidFill>
              </a:rPr>
              <a:t>“</a:t>
            </a:r>
            <a:r>
              <a:rPr lang="zh-CN" altLang="en-US" b="1" dirty="0">
                <a:solidFill>
                  <a:schemeClr val="accent6">
                    <a:lumMod val="75000"/>
                  </a:schemeClr>
                </a:solidFill>
              </a:rPr>
              <a:t>双减</a:t>
            </a:r>
            <a:r>
              <a:rPr lang="en-US" altLang="zh-CN" b="1" dirty="0">
                <a:solidFill>
                  <a:schemeClr val="accent6">
                    <a:lumMod val="75000"/>
                  </a:schemeClr>
                </a:solidFill>
              </a:rPr>
              <a:t>”</a:t>
            </a:r>
            <a:r>
              <a:rPr lang="zh-CN" altLang="en-US" b="1" dirty="0">
                <a:solidFill>
                  <a:schemeClr val="accent6">
                    <a:lumMod val="75000"/>
                  </a:schemeClr>
                </a:solidFill>
              </a:rPr>
              <a:t>实施中表现与贡献情况，健全评优评先制度。</a:t>
            </a:r>
            <a:r>
              <a:rPr lang="zh-CN" altLang="en-US" dirty="0"/>
              <a:t>相应地，在已有的各类</a:t>
            </a:r>
            <a:r>
              <a:rPr lang="zh-CN" altLang="en-US" dirty="0"/>
              <a:t>评优评先中，倾斜考虑在</a:t>
            </a:r>
            <a:r>
              <a:rPr lang="en-US" altLang="zh-CN" dirty="0"/>
              <a:t>“</a:t>
            </a:r>
            <a:r>
              <a:rPr lang="zh-CN" altLang="en-US" dirty="0"/>
              <a:t>双减</a:t>
            </a:r>
            <a:r>
              <a:rPr lang="en-US" altLang="zh-CN" dirty="0"/>
              <a:t>”</a:t>
            </a:r>
            <a:r>
              <a:rPr lang="zh-CN" altLang="en-US" dirty="0"/>
              <a:t>政策下提升教育教学质量、促进学生全面发展，在课后服</a:t>
            </a:r>
            <a:r>
              <a:rPr lang="zh-CN" altLang="en-US" dirty="0"/>
              <a:t>务中表现突出的教师。</a:t>
            </a:r>
            <a:endParaRPr lang="zh-CN" altLang="en-US" dirty="0"/>
          </a:p>
        </p:txBody>
      </p:sp>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双减</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背景下如何优化教师人事制度</a:t>
            </a:r>
            <a:endParaRPr lang="zh-CN" altLang="en-US"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1891665"/>
          </a:xfrm>
          <a:prstGeom prst="rect">
            <a:avLst/>
          </a:prstGeom>
          <a:noFill/>
        </p:spPr>
        <p:txBody>
          <a:bodyPr wrap="square">
            <a:spAutoFit/>
          </a:bodyPr>
          <a:lstStyle/>
          <a:p>
            <a:pPr indent="457200" algn="just" fontAlgn="auto">
              <a:lnSpc>
                <a:spcPct val="150000"/>
              </a:lnSpc>
            </a:pPr>
            <a:r>
              <a:rPr lang="zh-CN" altLang="en-US" sz="2400" b="1" dirty="0">
                <a:solidFill>
                  <a:schemeClr val="accent1"/>
                </a:solidFill>
              </a:rPr>
              <a:t>三、改革教师管理体制，创新用人机制</a:t>
            </a:r>
            <a:endParaRPr lang="zh-CN" altLang="en-US" sz="2400" b="1" dirty="0">
              <a:solidFill>
                <a:schemeClr val="accent1"/>
              </a:solidFill>
            </a:endParaRPr>
          </a:p>
          <a:p>
            <a:pPr indent="457200" algn="just" fontAlgn="auto">
              <a:lnSpc>
                <a:spcPct val="150000"/>
              </a:lnSpc>
            </a:pPr>
            <a:r>
              <a:rPr lang="zh-CN" altLang="en-US" dirty="0"/>
              <a:t>随着</a:t>
            </a:r>
            <a:r>
              <a:rPr lang="en-US" altLang="zh-CN" dirty="0"/>
              <a:t>“</a:t>
            </a:r>
            <a:r>
              <a:rPr lang="zh-CN" altLang="en-US" dirty="0"/>
              <a:t>双减</a:t>
            </a:r>
            <a:r>
              <a:rPr lang="en-US" altLang="zh-CN" dirty="0"/>
              <a:t>”</a:t>
            </a:r>
            <a:r>
              <a:rPr lang="zh-CN" altLang="en-US" dirty="0"/>
              <a:t>政策的实施推进、课后服务的广泛开展，各地中小学师资短缺问题较过去</a:t>
            </a:r>
            <a:r>
              <a:rPr lang="zh-CN" altLang="en-US" dirty="0"/>
              <a:t>更为突出，</a:t>
            </a:r>
            <a:r>
              <a:rPr lang="zh-CN" altLang="en-US" dirty="0"/>
              <a:t>不少地区学校的科普、文体、艺术、劳动实践等非学科类教师配备明显不足，仅</a:t>
            </a:r>
            <a:r>
              <a:rPr lang="zh-CN" altLang="en-US" dirty="0"/>
              <a:t>依靠其现有校内师资力量难以持续有效推动</a:t>
            </a:r>
            <a:r>
              <a:rPr lang="en-US" altLang="zh-CN" dirty="0"/>
              <a:t>“</a:t>
            </a:r>
            <a:r>
              <a:rPr lang="zh-CN" altLang="en-US" dirty="0"/>
              <a:t>双减</a:t>
            </a:r>
            <a:r>
              <a:rPr lang="en-US" altLang="zh-CN" dirty="0"/>
              <a:t>”</a:t>
            </a:r>
            <a:r>
              <a:rPr lang="zh-CN" altLang="en-US" dirty="0"/>
              <a:t>的深入实施，需要多举措扩充教师和教</a:t>
            </a:r>
            <a:r>
              <a:rPr lang="zh-CN" altLang="en-US" dirty="0"/>
              <a:t>育资源。</a:t>
            </a:r>
            <a:endParaRPr lang="zh-CN" altLang="en-US" dirty="0"/>
          </a:p>
        </p:txBody>
      </p:sp>
      <p:sp>
        <p:nvSpPr>
          <p:cNvPr id="3" name="文本框 2"/>
          <p:cNvSpPr txBox="1"/>
          <p:nvPr/>
        </p:nvSpPr>
        <p:spPr>
          <a:xfrm>
            <a:off x="660400" y="3369945"/>
            <a:ext cx="6500495" cy="2999740"/>
          </a:xfrm>
          <a:prstGeom prst="rect">
            <a:avLst/>
          </a:prstGeom>
          <a:noFill/>
        </p:spPr>
        <p:txBody>
          <a:bodyPr wrap="square">
            <a:spAutoFit/>
          </a:bodyPr>
          <a:p>
            <a:pPr indent="457200" algn="just" fontAlgn="auto">
              <a:lnSpc>
                <a:spcPct val="150000"/>
              </a:lnSpc>
            </a:pPr>
            <a:r>
              <a:rPr lang="zh-CN" altLang="en-US" dirty="0"/>
              <a:t>积极改革教师管理体制，提升管理层级。</a:t>
            </a:r>
            <a:r>
              <a:rPr lang="zh-CN" altLang="en-US" dirty="0"/>
              <a:t>一方面，要适应新形势新任务的要求，依据中</a:t>
            </a:r>
            <a:r>
              <a:rPr lang="zh-CN" altLang="en-US" dirty="0"/>
              <a:t>小学教职工编制标准，统筹考虑生师比与班师比，及时、适当地核定增加教师编制；另一方</a:t>
            </a:r>
            <a:r>
              <a:rPr lang="zh-CN" altLang="en-US" dirty="0"/>
              <a:t>面，更要在编制总量严控的前提下，着重优化教师管理体制，提升教师编制及其管理的统筹</a:t>
            </a:r>
            <a:r>
              <a:rPr lang="zh-CN" altLang="en-US" dirty="0"/>
              <a:t>层级，由现有的区县为主统筹提升为市级统筹，即由市级政府对市域内教师编制资源进行统</a:t>
            </a:r>
            <a:r>
              <a:rPr lang="zh-CN" altLang="en-US" dirty="0"/>
              <a:t>筹配置、动态调整，充分盘活市域内编制资源。</a:t>
            </a:r>
            <a:endParaRPr lang="zh-CN" altLang="en-US" dirty="0"/>
          </a:p>
        </p:txBody>
      </p:sp>
      <p:pic>
        <p:nvPicPr>
          <p:cNvPr id="5" name="https://photo-static-api.fotomore.com/creative/vcg/veer/400/new/VCG41N177125406.jpg?uid=386&amp;timestamp=1742314243&amp;sign=d58a226a51da17937a33c1dd2346c744" descr="红色的机器人"/>
          <p:cNvPicPr>
            <a:picLocks noChangeAspect="1"/>
          </p:cNvPicPr>
          <p:nvPr/>
        </p:nvPicPr>
        <p:blipFill>
          <a:blip r:embed="rId1"/>
          <a:stretch>
            <a:fillRect/>
          </a:stretch>
        </p:blipFill>
        <p:spPr>
          <a:xfrm>
            <a:off x="7480935" y="3369945"/>
            <a:ext cx="3828415" cy="2872105"/>
          </a:xfrm>
          <a:prstGeom prst="rect">
            <a:avLst/>
          </a:prstGeom>
        </p:spPr>
      </p:pic>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教育直通车：</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双减</a:t>
            </a:r>
            <a:r>
              <a:rPr lang="en-US" altLang="zh-CN" sz="3200">
                <a:latin typeface="微软雅黑" charset="0"/>
                <a:ea typeface="微软雅黑" charset="0"/>
                <a:cs typeface="微软雅黑" charset="0"/>
              </a:rPr>
              <a:t>”</a:t>
            </a:r>
            <a:r>
              <a:rPr lang="zh-CN" altLang="en-US" sz="3200">
                <a:latin typeface="微软雅黑" charset="0"/>
                <a:ea typeface="微软雅黑" charset="0"/>
                <a:cs typeface="微软雅黑" charset="0"/>
              </a:rPr>
              <a:t>背景下如何优化教师人事制度</a:t>
            </a:r>
            <a:endParaRPr lang="zh-CN" altLang="en-US" sz="320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660399" y="1478371"/>
            <a:ext cx="10858499" cy="4661535"/>
          </a:xfrm>
          <a:prstGeom prst="rect">
            <a:avLst/>
          </a:prstGeom>
          <a:noFill/>
        </p:spPr>
        <p:txBody>
          <a:bodyPr wrap="square">
            <a:spAutoFit/>
          </a:bodyPr>
          <a:lstStyle/>
          <a:p>
            <a:pPr indent="457200" algn="just" fontAlgn="auto">
              <a:lnSpc>
                <a:spcPct val="150000"/>
              </a:lnSpc>
            </a:pPr>
            <a:r>
              <a:rPr lang="zh-CN" altLang="en-US" dirty="0"/>
              <a:t>创新用人机制，积极探索并统筹使用各类用人方式。通过返聘方式聘请有丰富教育经验</a:t>
            </a:r>
            <a:r>
              <a:rPr lang="zh-CN" altLang="en-US" dirty="0"/>
              <a:t>和较高专业水平的退休教师，特别是科技类、文体类、艺术类等学科领域的退休教师参与学</a:t>
            </a:r>
            <a:r>
              <a:rPr lang="zh-CN" altLang="en-US" dirty="0"/>
              <a:t>校课后服务，助力满足学生多样化、专业化的课后服务需求，也减轻校内在职教师的工作负</a:t>
            </a:r>
            <a:r>
              <a:rPr lang="zh-CN" altLang="en-US" dirty="0"/>
              <a:t>担。同时，可采取政府购买服务、人事代理、劳动用工、劳务派遣等编外用人方式，合法规</a:t>
            </a:r>
            <a:r>
              <a:rPr lang="zh-CN" altLang="en-US" dirty="0"/>
              <a:t>范地聘用校外机构的专业人员，积极吸纳优秀人才加入课后服务教师队伍，扩大优质教师资</a:t>
            </a:r>
            <a:r>
              <a:rPr lang="zh-CN" altLang="en-US" dirty="0"/>
              <a:t>源供给。</a:t>
            </a:r>
            <a:endParaRPr lang="zh-CN" altLang="en-US" dirty="0"/>
          </a:p>
          <a:p>
            <a:pPr indent="457200" algn="just" fontAlgn="auto">
              <a:lnSpc>
                <a:spcPct val="150000"/>
              </a:lnSpc>
            </a:pPr>
            <a:r>
              <a:rPr lang="zh-CN" altLang="en-US" dirty="0"/>
              <a:t>多元扩充使用校外教育资源，增强课后服务吸引力。借鉴我们在一些地区调研得到的</a:t>
            </a:r>
            <a:r>
              <a:rPr lang="zh-CN" altLang="en-US" dirty="0"/>
              <a:t>有益经验，充分用好</a:t>
            </a:r>
            <a:r>
              <a:rPr lang="en-US" altLang="zh-CN" dirty="0"/>
              <a:t>“</a:t>
            </a:r>
            <a:r>
              <a:rPr lang="zh-CN" altLang="en-US" dirty="0"/>
              <a:t>五老</a:t>
            </a:r>
            <a:r>
              <a:rPr lang="en-US" altLang="zh-CN" dirty="0"/>
              <a:t>”</a:t>
            </a:r>
            <a:r>
              <a:rPr lang="zh-CN" altLang="en-US" dirty="0"/>
              <a:t>资源，即老干部、老专家、老模范、老教师、老党员等，助力</a:t>
            </a:r>
            <a:r>
              <a:rPr lang="zh-CN" altLang="en-US" dirty="0"/>
              <a:t>课后服务和教育活动开展，为学生提供阅读、演讲、科学探究、文体、艺术、劳动实践等丰</a:t>
            </a:r>
            <a:r>
              <a:rPr lang="zh-CN" altLang="en-US" dirty="0"/>
              <a:t>富的课后活动，满足学生多样化发展需求。还可积极用好多类具备优秀素养和资质的专业人</a:t>
            </a:r>
            <a:r>
              <a:rPr lang="zh-CN" altLang="en-US" dirty="0"/>
              <a:t>员，包括非遗传承人、能工巧匠、优秀运动员、优秀志愿者等，为学生开展艺术、科技、体</a:t>
            </a:r>
            <a:r>
              <a:rPr lang="zh-CN" altLang="en-US" dirty="0"/>
              <a:t>育、综合实践等方面的课后服务指导，促进学生全面发展。</a:t>
            </a:r>
            <a:endParaRPr lang="zh-CN" altLang="en-US" dirty="0"/>
          </a:p>
          <a:p>
            <a:pPr indent="457200" algn="r" fontAlgn="auto">
              <a:lnSpc>
                <a:spcPct val="150000"/>
              </a:lnSpc>
            </a:pPr>
            <a:r>
              <a:rPr lang="zh-CN" altLang="en-US" dirty="0"/>
              <a:t>（资料来源：《光明日报》，</a:t>
            </a:r>
            <a:r>
              <a:rPr lang="en-US" altLang="zh-CN" dirty="0"/>
              <a:t>2023-04-18</a:t>
            </a:r>
            <a:r>
              <a:rPr lang="zh-CN" altLang="en-US" dirty="0"/>
              <a:t>，有删改）</a:t>
            </a:r>
            <a:endParaRPr lang="zh-CN" altLang="en-US" dirty="0"/>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石家庄市全面实行中小学教师岗位聘用制度</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1753235"/>
          </a:xfrm>
          <a:prstGeom prst="rect">
            <a:avLst/>
          </a:prstGeom>
          <a:noFill/>
        </p:spPr>
        <p:txBody>
          <a:bodyPr wrap="square">
            <a:spAutoFit/>
          </a:bodyPr>
          <a:lstStyle/>
          <a:p>
            <a:pPr indent="457200" algn="just" fontAlgn="auto">
              <a:lnSpc>
                <a:spcPct val="150000"/>
              </a:lnSpc>
            </a:pPr>
            <a:r>
              <a:rPr lang="en-US" altLang="zh-CN" dirty="0">
                <a:solidFill>
                  <a:schemeClr val="tx1"/>
                </a:solidFill>
                <a:latin typeface="微软雅黑" charset="0"/>
                <a:ea typeface="微软雅黑" charset="0"/>
                <a:cs typeface="微软雅黑" charset="0"/>
              </a:rPr>
              <a:t>2024</a:t>
            </a:r>
            <a:r>
              <a:rPr lang="zh-CN" altLang="en-US" dirty="0">
                <a:solidFill>
                  <a:schemeClr val="tx1"/>
                </a:solidFill>
                <a:latin typeface="微软雅黑" charset="0"/>
                <a:ea typeface="微软雅黑" charset="0"/>
                <a:cs typeface="微软雅黑" charset="0"/>
              </a:rPr>
              <a:t>年</a:t>
            </a:r>
            <a:r>
              <a:rPr lang="en-US" altLang="zh-CN" dirty="0">
                <a:solidFill>
                  <a:schemeClr val="tx1"/>
                </a:solidFill>
                <a:latin typeface="微软雅黑" charset="0"/>
                <a:ea typeface="微软雅黑" charset="0"/>
                <a:cs typeface="微软雅黑" charset="0"/>
              </a:rPr>
              <a:t>1</a:t>
            </a:r>
            <a:r>
              <a:rPr lang="zh-CN" altLang="en-US" dirty="0">
                <a:solidFill>
                  <a:schemeClr val="tx1"/>
                </a:solidFill>
                <a:latin typeface="微软雅黑" charset="0"/>
                <a:ea typeface="微软雅黑" charset="0"/>
                <a:cs typeface="微软雅黑" charset="0"/>
              </a:rPr>
              <a:t>月，河北省石家庄市人社局、市教育局下发了《关于进一步完善中小学岗位设</a:t>
            </a:r>
            <a:r>
              <a:rPr lang="zh-CN" altLang="en-US" dirty="0">
                <a:solidFill>
                  <a:schemeClr val="tx1"/>
                </a:solidFill>
                <a:latin typeface="微软雅黑" charset="0"/>
                <a:ea typeface="微软雅黑" charset="0"/>
                <a:cs typeface="微软雅黑" charset="0"/>
              </a:rPr>
              <a:t>置管理的实施办法》，其中明确在全市普通中小学、幼儿园、特殊教育学校、专门学校全面</a:t>
            </a:r>
            <a:r>
              <a:rPr lang="zh-CN" altLang="en-US" dirty="0">
                <a:solidFill>
                  <a:schemeClr val="tx1"/>
                </a:solidFill>
                <a:latin typeface="微软雅黑" charset="0"/>
                <a:ea typeface="微软雅黑" charset="0"/>
                <a:cs typeface="微软雅黑" charset="0"/>
              </a:rPr>
              <a:t>实行中小学教师岗位聘用管理制度，</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中小学可以设置正高岗位</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在全省也是创新。中等职</a:t>
            </a:r>
            <a:r>
              <a:rPr lang="zh-CN" altLang="en-US" dirty="0">
                <a:solidFill>
                  <a:schemeClr val="tx1"/>
                </a:solidFill>
                <a:latin typeface="微软雅黑" charset="0"/>
                <a:ea typeface="微软雅黑" charset="0"/>
                <a:cs typeface="微软雅黑" charset="0"/>
              </a:rPr>
              <a:t>业学校、技工学校岗位设置和聘用可参照执行，按照管理权限实施。</a:t>
            </a:r>
            <a:endParaRPr lang="zh-CN" altLang="en-US" dirty="0">
              <a:solidFill>
                <a:schemeClr val="tx1"/>
              </a:solidFill>
              <a:latin typeface="微软雅黑" charset="0"/>
              <a:ea typeface="微软雅黑" charset="0"/>
              <a:cs typeface="微软雅黑" charset="0"/>
            </a:endParaRPr>
          </a:p>
        </p:txBody>
      </p:sp>
      <p:sp>
        <p:nvSpPr>
          <p:cNvPr id="3" name="文本框 2"/>
          <p:cNvSpPr txBox="1"/>
          <p:nvPr/>
        </p:nvSpPr>
        <p:spPr>
          <a:xfrm>
            <a:off x="590550" y="3316605"/>
            <a:ext cx="7641590" cy="3048635"/>
          </a:xfrm>
          <a:prstGeom prst="rect">
            <a:avLst/>
          </a:prstGeom>
          <a:noFill/>
        </p:spPr>
        <p:txBody>
          <a:bodyPr wrap="square">
            <a:noAutofit/>
          </a:bodyPr>
          <a:p>
            <a:pPr indent="457200" algn="just" fontAlgn="auto">
              <a:lnSpc>
                <a:spcPct val="150000"/>
              </a:lnSpc>
            </a:pPr>
            <a:r>
              <a:rPr lang="zh-CN" altLang="en-US" dirty="0">
                <a:latin typeface="微软雅黑" charset="0"/>
                <a:ea typeface="微软雅黑" charset="0"/>
                <a:cs typeface="微软雅黑" charset="0"/>
                <a:sym typeface="+mn-ea"/>
              </a:rPr>
              <a:t>中小学教师岗位等级设置划分为正高级、副高级、中级、初级，按照国家和河北省现行事业单位专业技术岗位设置管理有关规定执行。</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十四五</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期间，全市中小学正高级教师岗位数量控制在中小学教师岗位总量的千分之五，实行统筹管理。市级人力资源和社会保障部门与教育行政部门按照</a:t>
            </a:r>
            <a:r>
              <a:rPr lang="en-US" altLang="zh-CN" dirty="0">
                <a:latin typeface="微软雅黑" charset="0"/>
                <a:ea typeface="微软雅黑" charset="0"/>
                <a:cs typeface="微软雅黑" charset="0"/>
                <a:sym typeface="+mn-ea"/>
              </a:rPr>
              <a:t>4∶6</a:t>
            </a:r>
            <a:r>
              <a:rPr lang="zh-CN" altLang="en-US" dirty="0">
                <a:latin typeface="微软雅黑" charset="0"/>
                <a:ea typeface="微软雅黑" charset="0"/>
                <a:cs typeface="微软雅黑" charset="0"/>
                <a:sym typeface="+mn-ea"/>
              </a:rPr>
              <a:t>的比例，核算全市专业技术三级、四级岗位数量，根据县（市、区）教育情况、学校教学水平、学科建设需求、人员结构特点，结合正高级职务空缺，每年将专业技术三级、四级岗位合理分配至各县（市、区）。</a:t>
            </a:r>
            <a:endParaRPr lang="en-US" altLang="zh-CN" dirty="0">
              <a:solidFill>
                <a:schemeClr val="tx1"/>
              </a:solidFill>
              <a:latin typeface="微软雅黑" charset="0"/>
              <a:ea typeface="微软雅黑" charset="0"/>
              <a:cs typeface="微软雅黑" charset="0"/>
            </a:endParaRPr>
          </a:p>
        </p:txBody>
      </p:sp>
      <p:grpSp>
        <p:nvGrpSpPr>
          <p:cNvPr id="108" name="组合 107"/>
          <p:cNvGrpSpPr/>
          <p:nvPr>
            <p:custDataLst>
              <p:tags r:id="rId1"/>
            </p:custDataLst>
          </p:nvPr>
        </p:nvGrpSpPr>
        <p:grpSpPr>
          <a:xfrm rot="0">
            <a:off x="8314757" y="3108265"/>
            <a:ext cx="3208707" cy="3332098"/>
            <a:chOff x="2198" y="1649"/>
            <a:chExt cx="14694" cy="15264"/>
          </a:xfrm>
        </p:grpSpPr>
        <p:pic>
          <p:nvPicPr>
            <p:cNvPr id="109" name="图片 108" descr="E:/设计图片素材/7968534_.jpg7968534_"/>
            <p:cNvPicPr>
              <a:picLocks noChangeAspect="1"/>
            </p:cNvPicPr>
            <p:nvPr>
              <p:custDataLst>
                <p:tags r:id="rId2"/>
              </p:custDataLst>
            </p:nvPr>
          </p:nvPicPr>
          <p:blipFill>
            <a:blip r:embed="rId3" cstate="email"/>
            <a:srcRect l="9791" r="9791"/>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110" name="Freeform 10"/>
            <p:cNvSpPr/>
            <p:nvPr>
              <p:custDataLst>
                <p:tags r:id="rId4"/>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1" name="Freeform 11"/>
            <p:cNvSpPr/>
            <p:nvPr>
              <p:custDataLst>
                <p:tags r:id="rId5"/>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2" name="Oval 12"/>
            <p:cNvSpPr>
              <a:spLocks noChangeArrowheads="1"/>
            </p:cNvSpPr>
            <p:nvPr>
              <p:custDataLst>
                <p:tags r:id="rId6"/>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3" name="Oval 13"/>
            <p:cNvSpPr>
              <a:spLocks noChangeArrowheads="1"/>
            </p:cNvSpPr>
            <p:nvPr>
              <p:custDataLst>
                <p:tags r:id="rId7"/>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4" name="Oval 14"/>
            <p:cNvSpPr>
              <a:spLocks noChangeArrowheads="1"/>
            </p:cNvSpPr>
            <p:nvPr>
              <p:custDataLst>
                <p:tags r:id="rId8"/>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5" name="Oval 15"/>
            <p:cNvSpPr>
              <a:spLocks noChangeArrowheads="1"/>
            </p:cNvSpPr>
            <p:nvPr>
              <p:custDataLst>
                <p:tags r:id="rId9"/>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6" name="Oval 16"/>
            <p:cNvSpPr>
              <a:spLocks noChangeArrowheads="1"/>
            </p:cNvSpPr>
            <p:nvPr>
              <p:custDataLst>
                <p:tags r:id="rId10"/>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7" name="Oval 17"/>
            <p:cNvSpPr>
              <a:spLocks noChangeArrowheads="1"/>
            </p:cNvSpPr>
            <p:nvPr>
              <p:custDataLst>
                <p:tags r:id="rId11"/>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8" name="Oval 18"/>
            <p:cNvSpPr>
              <a:spLocks noChangeArrowheads="1"/>
            </p:cNvSpPr>
            <p:nvPr>
              <p:custDataLst>
                <p:tags r:id="rId12"/>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119" name="Freeform 19"/>
            <p:cNvSpPr/>
            <p:nvPr>
              <p:custDataLst>
                <p:tags r:id="rId13"/>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gr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rPr>
                <a:t>教师成长营：教师专业发展制度知识竞赛</a:t>
              </a:r>
              <a:endParaRPr kumimoji="0" lang="zh-CN" altLang="en-US"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544639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进一步明确教师的权利与义务，充分把握教师专业发展制度的内容。</a:t>
            </a:r>
            <a:endParaRPr lang="zh-CN" altLang="en-US"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latin typeface="微软雅黑" charset="0"/>
                <a:ea typeface="微软雅黑" charset="0"/>
                <a:cs typeface="微软雅黑" charset="0"/>
              </a:rPr>
              <a:t>（</a:t>
            </a:r>
            <a:r>
              <a:rPr lang="en-US" altLang="zh-CN" sz="2000" dirty="0">
                <a:latin typeface="微软雅黑" charset="0"/>
                <a:ea typeface="微软雅黑" charset="0"/>
                <a:cs typeface="微软雅黑" charset="0"/>
              </a:rPr>
              <a:t>1</a:t>
            </a:r>
            <a:r>
              <a:rPr lang="zh-CN" altLang="en-US" sz="2000" dirty="0">
                <a:latin typeface="微软雅黑" charset="0"/>
                <a:ea typeface="微软雅黑" charset="0"/>
                <a:cs typeface="微软雅黑" charset="0"/>
              </a:rPr>
              <a:t>）全班分成若干</a:t>
            </a:r>
            <a:r>
              <a:rPr lang="en-US" altLang="zh-CN" sz="2000" dirty="0">
                <a:latin typeface="微软雅黑" charset="0"/>
                <a:ea typeface="微软雅黑" charset="0"/>
                <a:cs typeface="微软雅黑" charset="0"/>
              </a:rPr>
              <a:t>4</a:t>
            </a:r>
            <a:r>
              <a:rPr lang="zh-CN" altLang="en-US" sz="2000" dirty="0">
                <a:latin typeface="微软雅黑" charset="0"/>
                <a:ea typeface="微软雅黑" charset="0"/>
                <a:cs typeface="微软雅黑" charset="0"/>
              </a:rPr>
              <a:t>～</a:t>
            </a:r>
            <a:r>
              <a:rPr lang="en-US" altLang="zh-CN" sz="2000" dirty="0">
                <a:latin typeface="微软雅黑" charset="0"/>
                <a:ea typeface="微软雅黑" charset="0"/>
                <a:cs typeface="微软雅黑" charset="0"/>
              </a:rPr>
              <a:t>6</a:t>
            </a:r>
            <a:r>
              <a:rPr lang="zh-CN" altLang="en-US" sz="2000" dirty="0">
                <a:latin typeface="微软雅黑" charset="0"/>
                <a:ea typeface="微软雅黑" charset="0"/>
                <a:cs typeface="微软雅黑" charset="0"/>
              </a:rPr>
              <a:t>人的竞赛队伍。</a:t>
            </a:r>
            <a:endParaRPr lang="zh-CN" altLang="en-US" sz="2000" dirty="0">
              <a:latin typeface="微软雅黑" charset="0"/>
              <a:ea typeface="微软雅黑" charset="0"/>
              <a:cs typeface="微软雅黑" charset="0"/>
            </a:endParaRPr>
          </a:p>
          <a:p>
            <a:pPr indent="457200">
              <a:lnSpc>
                <a:spcPct val="150000"/>
              </a:lnSpc>
            </a:pPr>
            <a:r>
              <a:rPr lang="zh-CN" altLang="en-US" sz="2000" dirty="0">
                <a:latin typeface="微软雅黑" charset="0"/>
                <a:ea typeface="微软雅黑" charset="0"/>
                <a:cs typeface="微软雅黑" charset="0"/>
              </a:rPr>
              <a:t>（</a:t>
            </a:r>
            <a:r>
              <a:rPr lang="en-US" altLang="zh-CN" sz="2000" dirty="0">
                <a:latin typeface="微软雅黑" charset="0"/>
                <a:ea typeface="微软雅黑" charset="0"/>
                <a:cs typeface="微软雅黑" charset="0"/>
              </a:rPr>
              <a:t>2</a:t>
            </a:r>
            <a:r>
              <a:rPr lang="zh-CN" altLang="en-US" sz="2000" dirty="0">
                <a:latin typeface="微软雅黑" charset="0"/>
                <a:ea typeface="微软雅黑" charset="0"/>
                <a:cs typeface="微软雅黑" charset="0"/>
              </a:rPr>
              <a:t>）每支参赛队伍选出一名代表，与主持人（可以是学习委员）共同设计竞赛试题。</a:t>
            </a:r>
            <a:endParaRPr lang="zh-CN" altLang="en-US"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a:t>
            </a:r>
            <a:r>
              <a:rPr lang="en-US" altLang="zh-CN" sz="2000" dirty="0"/>
              <a:t>1</a:t>
            </a:r>
            <a:r>
              <a:rPr lang="zh-CN" altLang="en-US" sz="2000" dirty="0"/>
              <a:t>）各小组进行风采展示，介绍本组参赛队名及口号，时间为</a:t>
            </a:r>
            <a:r>
              <a:rPr lang="en-US" altLang="zh-CN" sz="2000" dirty="0"/>
              <a:t>3</a:t>
            </a:r>
            <a:r>
              <a:rPr lang="zh-CN" altLang="en-US" sz="2000" dirty="0"/>
              <a:t>分钟。</a:t>
            </a:r>
            <a:endParaRPr lang="zh-CN" altLang="en-US" sz="2000" dirty="0"/>
          </a:p>
          <a:p>
            <a:pPr indent="457200">
              <a:lnSpc>
                <a:spcPct val="150000"/>
              </a:lnSpc>
            </a:pPr>
            <a:r>
              <a:rPr lang="zh-CN" altLang="en-US" sz="2000" dirty="0"/>
              <a:t>（</a:t>
            </a:r>
            <a:r>
              <a:rPr lang="en-US" altLang="zh-CN" sz="2000" dirty="0"/>
              <a:t>2</a:t>
            </a:r>
            <a:r>
              <a:rPr lang="zh-CN" altLang="en-US" sz="2000" dirty="0"/>
              <a:t>）第一轮必答题。</a:t>
            </a:r>
            <a:endParaRPr lang="zh-CN" altLang="en-US" sz="2000" dirty="0"/>
          </a:p>
          <a:p>
            <a:pPr indent="457200">
              <a:lnSpc>
                <a:spcPct val="150000"/>
              </a:lnSpc>
            </a:pPr>
            <a:r>
              <a:rPr lang="zh-CN" altLang="en-US" sz="2000" dirty="0"/>
              <a:t>（</a:t>
            </a:r>
            <a:r>
              <a:rPr lang="en-US" altLang="zh-CN" sz="2000" dirty="0"/>
              <a:t>3</a:t>
            </a:r>
            <a:r>
              <a:rPr lang="zh-CN" altLang="en-US" sz="2000" dirty="0"/>
              <a:t>）第二轮抢答题。</a:t>
            </a:r>
            <a:endParaRPr lang="zh-CN" altLang="en-US" sz="2000" dirty="0"/>
          </a:p>
          <a:p>
            <a:pPr indent="457200">
              <a:lnSpc>
                <a:spcPct val="150000"/>
              </a:lnSpc>
            </a:pPr>
            <a:r>
              <a:rPr lang="zh-CN" altLang="en-US" sz="2000" dirty="0"/>
              <a:t>（</a:t>
            </a:r>
            <a:r>
              <a:rPr lang="en-US" altLang="zh-CN" sz="2000" dirty="0"/>
              <a:t>4</a:t>
            </a:r>
            <a:r>
              <a:rPr lang="zh-CN" altLang="en-US" sz="2000" dirty="0"/>
              <a:t>）第三轮案例分析题。</a:t>
            </a:r>
            <a:endParaRPr lang="zh-CN" altLang="en-US" sz="2000" dirty="0"/>
          </a:p>
          <a:p>
            <a:pPr indent="457200">
              <a:lnSpc>
                <a:spcPct val="150000"/>
              </a:lnSpc>
            </a:pPr>
            <a:r>
              <a:rPr lang="zh-CN" altLang="en-US" sz="2000" dirty="0"/>
              <a:t>（</a:t>
            </a:r>
            <a:r>
              <a:rPr lang="en-US" altLang="zh-CN" sz="2000" dirty="0"/>
              <a:t>5</a:t>
            </a:r>
            <a:r>
              <a:rPr lang="zh-CN" altLang="en-US" sz="2000" dirty="0"/>
              <a:t>）选出优胜小组。</a:t>
            </a:r>
            <a:endParaRPr lang="zh-CN" altLang="en-US" sz="2000" dirty="0"/>
          </a:p>
        </p:txBody>
      </p:sp>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grpSp>
      <p:grpSp>
        <p:nvGrpSpPr>
          <p:cNvPr id="4" name="组合 3"/>
          <p:cNvGrpSpPr/>
          <p:nvPr/>
        </p:nvGrpSpPr>
        <p:grpSpPr>
          <a:xfrm>
            <a:off x="175807" y="315726"/>
            <a:ext cx="8510993" cy="492125"/>
            <a:chOff x="175807" y="315726"/>
            <a:chExt cx="8510993" cy="492125"/>
          </a:xfrm>
        </p:grpSpPr>
        <p:sp>
          <p:nvSpPr>
            <p:cNvPr id="56" name="@稿定PPT实验室 出品-9"/>
            <p:cNvSpPr txBox="1"/>
            <p:nvPr/>
          </p:nvSpPr>
          <p:spPr>
            <a:xfrm>
              <a:off x="924247" y="315726"/>
              <a:ext cx="7762553" cy="492125"/>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noProof="0" dirty="0">
                  <a:ln>
                    <a:noFill/>
                  </a:ln>
                  <a:effectLst/>
                  <a:uLnTx/>
                  <a:uFillTx/>
                  <a:latin typeface="Arial" panose="020B0604020202090204" pitchFamily="34" charset="0"/>
                  <a:ea typeface="微软雅黑" charset="-122"/>
                  <a:sym typeface="+mn-ea"/>
                </a:rPr>
                <a:t>教师成长营：教师专业发展制度知识竞赛</a:t>
              </a:r>
              <a:endParaRPr kumimoji="0" lang="en-US" altLang="zh-CN" sz="3200" b="1" i="0" u="none" strike="noStrike" kern="1200" cap="none" spc="0" normalizeH="0" baseline="0" noProof="0" dirty="0">
                <a:ln>
                  <a:noFill/>
                </a:ln>
                <a:effectLst/>
                <a:uLnTx/>
                <a:uFillTx/>
                <a:latin typeface="Arial" panose="020B0604020202090204" pitchFamily="34" charset="0"/>
                <a:ea typeface="微软雅黑"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90204"/>
                  <a:ea typeface="+mn-ea"/>
                  <a:cs typeface="+mn-cs"/>
                </a:defRPr>
              </a:lvl1pPr>
              <a:lvl2pPr marL="457200" algn="l" defTabSz="914400" rtl="0" eaLnBrk="1" latinLnBrk="0" hangingPunct="1">
                <a:defRPr sz="1800" kern="1200">
                  <a:solidFill>
                    <a:srgbClr val="FFFFFF"/>
                  </a:solidFill>
                  <a:latin typeface="Arial" panose="020B0604020202090204"/>
                  <a:ea typeface="+mn-ea"/>
                  <a:cs typeface="+mn-cs"/>
                </a:defRPr>
              </a:lvl2pPr>
              <a:lvl3pPr marL="914400" algn="l" defTabSz="914400" rtl="0" eaLnBrk="1" latinLnBrk="0" hangingPunct="1">
                <a:defRPr sz="1800" kern="1200">
                  <a:solidFill>
                    <a:srgbClr val="FFFFFF"/>
                  </a:solidFill>
                  <a:latin typeface="Arial" panose="020B0604020202090204"/>
                  <a:ea typeface="+mn-ea"/>
                  <a:cs typeface="+mn-cs"/>
                </a:defRPr>
              </a:lvl3pPr>
              <a:lvl4pPr marL="1371600" algn="l" defTabSz="914400" rtl="0" eaLnBrk="1" latinLnBrk="0" hangingPunct="1">
                <a:defRPr sz="1800" kern="1200">
                  <a:solidFill>
                    <a:srgbClr val="FFFFFF"/>
                  </a:solidFill>
                  <a:latin typeface="Arial" panose="020B0604020202090204"/>
                  <a:ea typeface="+mn-ea"/>
                  <a:cs typeface="+mn-cs"/>
                </a:defRPr>
              </a:lvl4pPr>
              <a:lvl5pPr marL="1828800" algn="l" defTabSz="914400" rtl="0" eaLnBrk="1" latinLnBrk="0" hangingPunct="1">
                <a:defRPr sz="1800" kern="1200">
                  <a:solidFill>
                    <a:srgbClr val="FFFFFF"/>
                  </a:solidFill>
                  <a:latin typeface="Arial" panose="020B0604020202090204"/>
                  <a:ea typeface="+mn-ea"/>
                  <a:cs typeface="+mn-cs"/>
                </a:defRPr>
              </a:lvl5pPr>
              <a:lvl6pPr marL="2286000" algn="l" defTabSz="914400" rtl="0" eaLnBrk="1" latinLnBrk="0" hangingPunct="1">
                <a:defRPr sz="1800" kern="1200">
                  <a:solidFill>
                    <a:srgbClr val="FFFFFF"/>
                  </a:solidFill>
                  <a:latin typeface="Arial" panose="020B0604020202090204"/>
                  <a:ea typeface="+mn-ea"/>
                  <a:cs typeface="+mn-cs"/>
                </a:defRPr>
              </a:lvl6pPr>
              <a:lvl7pPr marL="2743200" algn="l" defTabSz="914400" rtl="0" eaLnBrk="1" latinLnBrk="0" hangingPunct="1">
                <a:defRPr sz="1800" kern="1200">
                  <a:solidFill>
                    <a:srgbClr val="FFFFFF"/>
                  </a:solidFill>
                  <a:latin typeface="Arial" panose="020B0604020202090204"/>
                  <a:ea typeface="+mn-ea"/>
                  <a:cs typeface="+mn-cs"/>
                </a:defRPr>
              </a:lvl7pPr>
              <a:lvl8pPr marL="3200400" algn="l" defTabSz="914400" rtl="0" eaLnBrk="1" latinLnBrk="0" hangingPunct="1">
                <a:defRPr sz="1800" kern="1200">
                  <a:solidFill>
                    <a:srgbClr val="FFFFFF"/>
                  </a:solidFill>
                  <a:latin typeface="Arial" panose="020B0604020202090204"/>
                  <a:ea typeface="+mn-ea"/>
                  <a:cs typeface="+mn-cs"/>
                </a:defRPr>
              </a:lvl8pPr>
              <a:lvl9pPr marL="3657600" algn="l" defTabSz="914400" rtl="0" eaLnBrk="1" latinLnBrk="0" hangingPunct="1">
                <a:defRPr sz="1800" kern="1200">
                  <a:solidFill>
                    <a:srgbClr val="FFFFFF"/>
                  </a:solidFill>
                  <a:latin typeface="Arial" panose="020B060402020209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106805"/>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endParaRPr lang="en-US" altLang="zh-CN" sz="2400" b="1" dirty="0">
              <a:solidFill>
                <a:schemeClr val="accent5"/>
              </a:solidFill>
            </a:endParaRPr>
          </a:p>
          <a:p>
            <a:pPr indent="457200">
              <a:lnSpc>
                <a:spcPct val="150000"/>
              </a:lnSpc>
            </a:pPr>
            <a:r>
              <a:rPr lang="zh-CN" altLang="en-US" sz="2000" dirty="0"/>
              <a:t>根据自己在活动中的表现，做出评价</a:t>
            </a:r>
            <a:endParaRPr lang="en-US" altLang="zh-CN" sz="2000" dirty="0"/>
          </a:p>
        </p:txBody>
      </p:sp>
      <p:graphicFrame>
        <p:nvGraphicFramePr>
          <p:cNvPr id="2" name="表格 1"/>
          <p:cNvGraphicFramePr>
            <a:graphicFrameLocks noGrp="1"/>
          </p:cNvGraphicFramePr>
          <p:nvPr/>
        </p:nvGraphicFramePr>
        <p:xfrm>
          <a:off x="666750" y="2131228"/>
          <a:ext cx="10858500" cy="3230880"/>
        </p:xfrm>
        <a:graphic>
          <a:graphicData uri="http://schemas.openxmlformats.org/drawingml/2006/table">
            <a:tbl>
              <a:tblPr/>
              <a:tblGrid>
                <a:gridCol w="5429250"/>
                <a:gridCol w="5429250"/>
              </a:tblGrid>
              <a:tr h="0">
                <a:tc>
                  <a:txBody>
                    <a:bodyPr/>
                    <a:p>
                      <a:pPr algn="ctr"/>
                      <a:r>
                        <a:rPr lang="zh-CN" altLang="en-US" sz="2400" b="1" dirty="0">
                          <a:solidFill>
                            <a:srgbClr val="112D4E"/>
                          </a:solidFill>
                          <a:effectLst/>
                        </a:rPr>
                        <a:t>项目</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p>
                      <a:pPr algn="ctr"/>
                      <a:r>
                        <a:rPr lang="zh-CN" altLang="en-US" sz="2400" b="1" dirty="0">
                          <a:solidFill>
                            <a:srgbClr val="112D4E"/>
                          </a:solidFill>
                          <a:effectLst/>
                        </a:rPr>
                        <a:t>思考与评价</a:t>
                      </a:r>
                      <a:endParaRPr lang="zh-CN" altLang="en-US" sz="2400" b="1"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r>
              <a:tr h="0">
                <a:tc>
                  <a:txBody>
                    <a:bodyPr/>
                    <a:p>
                      <a:pPr algn="ctr"/>
                      <a:r>
                        <a:rPr lang="zh-CN" altLang="en-US" sz="2000" dirty="0">
                          <a:solidFill>
                            <a:srgbClr val="112D4E"/>
                          </a:solidFill>
                          <a:effectLst/>
                        </a:rPr>
                        <a:t>我在此次活动中的主要工作</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a:solidFill>
                            <a:srgbClr val="112D4E"/>
                          </a:solidFill>
                          <a:effectLst/>
                        </a:rPr>
                        <a:t>活动中我的新认识</a:t>
                      </a:r>
                      <a:endParaRPr lang="zh-CN" altLang="en-US" sz="200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dirty="0">
                          <a:solidFill>
                            <a:srgbClr val="112D4E"/>
                          </a:solidFill>
                          <a:effectLst/>
                        </a:rPr>
                        <a:t>本次活动自我评价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r h="0">
                <a:tc>
                  <a:txBody>
                    <a:bodyPr/>
                    <a:p>
                      <a:pPr algn="ctr"/>
                      <a:r>
                        <a:rPr lang="zh-CN" altLang="en-US" sz="2000" dirty="0">
                          <a:solidFill>
                            <a:srgbClr val="112D4E"/>
                          </a:solidFill>
                          <a:effectLst/>
                        </a:rPr>
                        <a:t>小组同学对我的评价</a:t>
                      </a: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p>
                      <a:r>
                        <a:rPr lang="zh-CN" altLang="en-US" sz="2000" dirty="0">
                          <a:solidFill>
                            <a:srgbClr val="112D4E"/>
                          </a:solidFill>
                          <a:effectLst/>
                        </a:rPr>
                        <a:t>评星</a:t>
                      </a:r>
                      <a:r>
                        <a:rPr lang="en-US" altLang="zh-CN" sz="2000" dirty="0">
                          <a:solidFill>
                            <a:srgbClr val="112D4E"/>
                          </a:solidFill>
                          <a:effectLst/>
                        </a:rPr>
                        <a:t>:☆☆☆☆☆</a:t>
                      </a:r>
                      <a:endParaRPr lang="en-US" altLang="zh-CN" sz="2000" dirty="0">
                        <a:solidFill>
                          <a:srgbClr val="112D4E"/>
                        </a:solidFill>
                        <a:effectLst/>
                      </a:endParaRPr>
                    </a:p>
                    <a:p>
                      <a:r>
                        <a:rPr lang="zh-CN" altLang="en-US" sz="2000" dirty="0">
                          <a:solidFill>
                            <a:srgbClr val="112D4E"/>
                          </a:solidFill>
                          <a:effectLst/>
                        </a:rPr>
                        <a:t>评语</a:t>
                      </a:r>
                      <a:r>
                        <a:rPr lang="en-US" altLang="zh-CN" sz="2000" dirty="0">
                          <a:solidFill>
                            <a:srgbClr val="112D4E"/>
                          </a:solidFill>
                          <a:effectLst/>
                        </a:rPr>
                        <a:t>:</a:t>
                      </a:r>
                      <a:endParaRPr lang="en-US" altLang="zh-CN"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r>
            </a:tbl>
          </a:graphicData>
        </a:graphic>
      </p:graphicFrame>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石家庄市全面实行中小学教师岗位聘用制度</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133794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市直属学校在石家庄市核定的总量内，</a:t>
            </a:r>
            <a:r>
              <a:rPr lang="zh-CN" altLang="en-US" dirty="0">
                <a:solidFill>
                  <a:schemeClr val="tx1"/>
                </a:solidFill>
                <a:latin typeface="微软雅黑" charset="0"/>
                <a:ea typeface="微软雅黑" charset="0"/>
                <a:cs typeface="微软雅黑" charset="0"/>
              </a:rPr>
              <a:t>由市级人力资源和社会保障部门与教育行政部</a:t>
            </a:r>
            <a:r>
              <a:rPr lang="zh-CN" altLang="en-US" dirty="0">
                <a:solidFill>
                  <a:schemeClr val="tx1"/>
                </a:solidFill>
                <a:latin typeface="微软雅黑" charset="0"/>
                <a:ea typeface="微软雅黑" charset="0"/>
                <a:cs typeface="微软雅黑" charset="0"/>
              </a:rPr>
              <a:t>门根据实际情况核定。核增专业技术三级、四级岗位后的中小学应相应减少其他专业技术岗</a:t>
            </a:r>
            <a:r>
              <a:rPr lang="zh-CN" altLang="en-US" dirty="0">
                <a:solidFill>
                  <a:schemeClr val="tx1"/>
                </a:solidFill>
                <a:latin typeface="微软雅黑" charset="0"/>
                <a:ea typeface="微软雅黑" charset="0"/>
                <a:cs typeface="微软雅黑" charset="0"/>
              </a:rPr>
              <a:t>位。专业技术二级岗位管理按照河北省规定执行。</a:t>
            </a:r>
            <a:endParaRPr lang="zh-CN" altLang="en-US" dirty="0">
              <a:solidFill>
                <a:schemeClr val="tx1"/>
              </a:solidFill>
              <a:latin typeface="微软雅黑" charset="0"/>
              <a:ea typeface="微软雅黑" charset="0"/>
              <a:cs typeface="微软雅黑" charset="0"/>
            </a:endParaRPr>
          </a:p>
        </p:txBody>
      </p:sp>
      <p:sp>
        <p:nvSpPr>
          <p:cNvPr id="5" name="文本框 4"/>
          <p:cNvSpPr txBox="1"/>
          <p:nvPr/>
        </p:nvSpPr>
        <p:spPr>
          <a:xfrm>
            <a:off x="3383280" y="2915285"/>
            <a:ext cx="8135620" cy="3449955"/>
          </a:xfrm>
          <a:prstGeom prst="rect">
            <a:avLst/>
          </a:prstGeom>
          <a:noFill/>
        </p:spPr>
        <p:txBody>
          <a:bodyPr wrap="square">
            <a:noAutofit/>
          </a:bodyPr>
          <a:p>
            <a:pPr indent="457200" algn="just" fontAlgn="auto">
              <a:lnSpc>
                <a:spcPct val="150000"/>
              </a:lnSpc>
            </a:pPr>
            <a:r>
              <a:rPr lang="zh-CN" altLang="en-US" dirty="0">
                <a:latin typeface="微软雅黑" charset="0"/>
                <a:ea typeface="微软雅黑" charset="0"/>
                <a:cs typeface="微软雅黑" charset="0"/>
                <a:sym typeface="+mn-ea"/>
              </a:rPr>
              <a:t>各县（市、区）根据当地实际，可实行岗位设置统筹管理。可按照班额、生源等情况，</a:t>
            </a:r>
            <a:r>
              <a:rPr lang="zh-CN" altLang="en-US" dirty="0">
                <a:latin typeface="微软雅黑" charset="0"/>
                <a:ea typeface="微软雅黑" charset="0"/>
                <a:cs typeface="微软雅黑" charset="0"/>
                <a:sym typeface="+mn-ea"/>
              </a:rPr>
              <a:t>在核定的中小学中级、副高级专业技术岗位总量内，统筹调配各校岗位数量，并预留出一定</a:t>
            </a:r>
            <a:r>
              <a:rPr lang="zh-CN" altLang="en-US" dirty="0">
                <a:latin typeface="微软雅黑" charset="0"/>
                <a:ea typeface="微软雅黑" charset="0"/>
                <a:cs typeface="微软雅黑" charset="0"/>
                <a:sym typeface="+mn-ea"/>
              </a:rPr>
              <a:t>数量岗位</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集中调控、统筹使用</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。对建立竞争择优、能上能下用人机制健全的学校给予适</a:t>
            </a:r>
            <a:r>
              <a:rPr lang="zh-CN" altLang="en-US" dirty="0">
                <a:latin typeface="微软雅黑" charset="0"/>
                <a:ea typeface="微软雅黑" charset="0"/>
                <a:cs typeface="微软雅黑" charset="0"/>
                <a:sym typeface="+mn-ea"/>
              </a:rPr>
              <a:t>度倾斜，县域内同学段学校教师岗位向乡村适当倾斜，乡村学校中高级教师岗位比例不低于</a:t>
            </a:r>
            <a:r>
              <a:rPr lang="zh-CN" altLang="en-US" dirty="0">
                <a:latin typeface="微软雅黑" charset="0"/>
                <a:ea typeface="微软雅黑" charset="0"/>
                <a:cs typeface="微软雅黑" charset="0"/>
                <a:sym typeface="+mn-ea"/>
              </a:rPr>
              <a:t>当地城镇同学段学校。要引导优质资源的均衡配置，提升农村学校和薄弱学校的师资水平，</a:t>
            </a:r>
            <a:r>
              <a:rPr lang="zh-CN" altLang="en-US" dirty="0">
                <a:latin typeface="微软雅黑" charset="0"/>
                <a:ea typeface="微软雅黑" charset="0"/>
                <a:cs typeface="微软雅黑" charset="0"/>
                <a:sym typeface="+mn-ea"/>
              </a:rPr>
              <a:t>更要激励先进、鼓励改革。县域岗位设置统筹方案，报市人力资源和社会保障部门与教育行</a:t>
            </a:r>
            <a:r>
              <a:rPr lang="zh-CN" altLang="en-US" dirty="0">
                <a:latin typeface="微软雅黑" charset="0"/>
                <a:ea typeface="微软雅黑" charset="0"/>
                <a:cs typeface="微软雅黑" charset="0"/>
                <a:sym typeface="+mn-ea"/>
              </a:rPr>
              <a:t>政部门备案后实施。义务教育学校逐步实行县域统一的岗位结构比例。</a:t>
            </a:r>
            <a:endParaRPr lang="en-US" altLang="zh-CN" dirty="0">
              <a:solidFill>
                <a:schemeClr val="tx1"/>
              </a:solidFill>
              <a:latin typeface="微软雅黑" charset="0"/>
              <a:ea typeface="微软雅黑" charset="0"/>
              <a:cs typeface="微软雅黑" charset="0"/>
            </a:endParaRPr>
          </a:p>
        </p:txBody>
      </p:sp>
      <p:grpSp>
        <p:nvGrpSpPr>
          <p:cNvPr id="64" name="组合 63"/>
          <p:cNvGrpSpPr/>
          <p:nvPr>
            <p:custDataLst>
              <p:tags r:id="rId1"/>
            </p:custDataLst>
          </p:nvPr>
        </p:nvGrpSpPr>
        <p:grpSpPr>
          <a:xfrm rot="0">
            <a:off x="590550" y="3175000"/>
            <a:ext cx="2624455" cy="3190240"/>
            <a:chOff x="3178" y="2193"/>
            <a:chExt cx="12922" cy="14678"/>
          </a:xfrm>
        </p:grpSpPr>
        <p:pic>
          <p:nvPicPr>
            <p:cNvPr id="65" name="图片 64" descr="E:/设计图片素材3/pexels-marko_aim-537690234-16549122.jpgpexels-marko_aim-537690234-16549122"/>
            <p:cNvPicPr>
              <a:picLocks noChangeAspect="1"/>
            </p:cNvPicPr>
            <p:nvPr>
              <p:custDataLst>
                <p:tags r:id="rId2"/>
              </p:custDataLst>
            </p:nvPr>
          </p:nvPicPr>
          <p:blipFill>
            <a:blip r:embed="rId3" cstate="email"/>
            <a:srcRect l="-4" t="48103" r="45479" b="13732"/>
            <a:stretch>
              <a:fillRect/>
            </a:stretch>
          </p:blipFill>
          <p:spPr>
            <a:xfrm>
              <a:off x="4212" y="4163"/>
              <a:ext cx="10688" cy="10001"/>
            </a:xfrm>
            <a:custGeom>
              <a:avLst/>
              <a:gdLst/>
              <a:ahLst/>
              <a:cxnLst>
                <a:cxn ang="3">
                  <a:pos x="hc" y="t"/>
                </a:cxn>
                <a:cxn ang="cd2">
                  <a:pos x="l" y="vc"/>
                </a:cxn>
                <a:cxn ang="cd4">
                  <a:pos x="hc" y="b"/>
                </a:cxn>
                <a:cxn ang="0">
                  <a:pos x="r" y="vc"/>
                </a:cxn>
              </a:cxnLst>
              <a:rect l="l" t="t" r="r" b="b"/>
              <a:pathLst>
                <a:path w="5090" h="4763">
                  <a:moveTo>
                    <a:pt x="2814" y="0"/>
                  </a:moveTo>
                  <a:cubicBezTo>
                    <a:pt x="3632" y="2"/>
                    <a:pt x="4803" y="172"/>
                    <a:pt x="5024" y="76"/>
                  </a:cubicBezTo>
                  <a:cubicBezTo>
                    <a:pt x="5135" y="848"/>
                    <a:pt x="5081" y="1591"/>
                    <a:pt x="5040" y="2331"/>
                  </a:cubicBezTo>
                  <a:lnTo>
                    <a:pt x="5035" y="2419"/>
                  </a:lnTo>
                  <a:lnTo>
                    <a:pt x="5034" y="2487"/>
                  </a:lnTo>
                  <a:cubicBezTo>
                    <a:pt x="5031" y="2865"/>
                    <a:pt x="5025" y="3255"/>
                    <a:pt x="5016" y="3666"/>
                  </a:cubicBezTo>
                  <a:cubicBezTo>
                    <a:pt x="5017" y="3666"/>
                    <a:pt x="5020" y="3667"/>
                    <a:pt x="5024" y="3666"/>
                  </a:cubicBezTo>
                  <a:cubicBezTo>
                    <a:pt x="5039" y="3839"/>
                    <a:pt x="5034" y="4013"/>
                    <a:pt x="5028" y="4188"/>
                  </a:cubicBezTo>
                  <a:lnTo>
                    <a:pt x="5028" y="4189"/>
                  </a:lnTo>
                  <a:lnTo>
                    <a:pt x="5028" y="4191"/>
                  </a:lnTo>
                  <a:cubicBezTo>
                    <a:pt x="5043" y="4343"/>
                    <a:pt x="5059" y="4479"/>
                    <a:pt x="5024" y="4720"/>
                  </a:cubicBezTo>
                  <a:cubicBezTo>
                    <a:pt x="5004" y="4716"/>
                    <a:pt x="4970" y="4711"/>
                    <a:pt x="4927" y="4707"/>
                  </a:cubicBezTo>
                  <a:lnTo>
                    <a:pt x="4917" y="4706"/>
                  </a:lnTo>
                  <a:lnTo>
                    <a:pt x="4915" y="4706"/>
                  </a:lnTo>
                  <a:cubicBezTo>
                    <a:pt x="4764" y="4705"/>
                    <a:pt x="4502" y="4736"/>
                    <a:pt x="4283" y="4720"/>
                  </a:cubicBezTo>
                  <a:cubicBezTo>
                    <a:pt x="3041" y="4809"/>
                    <a:pt x="2418" y="4737"/>
                    <a:pt x="1666" y="4704"/>
                  </a:cubicBezTo>
                  <a:lnTo>
                    <a:pt x="1624" y="4702"/>
                  </a:lnTo>
                  <a:lnTo>
                    <a:pt x="1611" y="4702"/>
                  </a:lnTo>
                  <a:cubicBezTo>
                    <a:pt x="940" y="4717"/>
                    <a:pt x="360" y="4732"/>
                    <a:pt x="143" y="4720"/>
                  </a:cubicBezTo>
                  <a:cubicBezTo>
                    <a:pt x="143" y="4714"/>
                    <a:pt x="144" y="4702"/>
                    <a:pt x="145" y="4689"/>
                  </a:cubicBezTo>
                  <a:lnTo>
                    <a:pt x="145" y="4684"/>
                  </a:lnTo>
                  <a:lnTo>
                    <a:pt x="144" y="4679"/>
                  </a:lnTo>
                  <a:cubicBezTo>
                    <a:pt x="144" y="4674"/>
                    <a:pt x="143" y="4669"/>
                    <a:pt x="143" y="4665"/>
                  </a:cubicBezTo>
                  <a:cubicBezTo>
                    <a:pt x="73" y="4355"/>
                    <a:pt x="199" y="4011"/>
                    <a:pt x="143" y="3666"/>
                  </a:cubicBezTo>
                  <a:cubicBezTo>
                    <a:pt x="124" y="3617"/>
                    <a:pt x="111" y="3550"/>
                    <a:pt x="102" y="3467"/>
                  </a:cubicBezTo>
                  <a:lnTo>
                    <a:pt x="100" y="3450"/>
                  </a:lnTo>
                  <a:lnTo>
                    <a:pt x="100" y="3449"/>
                  </a:lnTo>
                  <a:cubicBezTo>
                    <a:pt x="-95" y="2342"/>
                    <a:pt x="37" y="956"/>
                    <a:pt x="143" y="76"/>
                  </a:cubicBezTo>
                  <a:cubicBezTo>
                    <a:pt x="386" y="71"/>
                    <a:pt x="849" y="57"/>
                    <a:pt x="1348" y="49"/>
                  </a:cubicBezTo>
                  <a:lnTo>
                    <a:pt x="1359" y="49"/>
                  </a:lnTo>
                  <a:lnTo>
                    <a:pt x="1378" y="49"/>
                  </a:lnTo>
                  <a:cubicBezTo>
                    <a:pt x="1686" y="42"/>
                    <a:pt x="1996" y="39"/>
                    <a:pt x="2246" y="45"/>
                  </a:cubicBezTo>
                  <a:cubicBezTo>
                    <a:pt x="2383" y="13"/>
                    <a:pt x="2566" y="1"/>
                    <a:pt x="2775" y="0"/>
                  </a:cubicBezTo>
                  <a:cubicBezTo>
                    <a:pt x="2788" y="0"/>
                    <a:pt x="2801" y="0"/>
                    <a:pt x="2814" y="0"/>
                  </a:cubicBezTo>
                  <a:close/>
                </a:path>
              </a:pathLst>
            </a:custGeom>
            <a:ln w="25400">
              <a:solidFill>
                <a:schemeClr val="tx1">
                  <a:lumMod val="85000"/>
                  <a:lumOff val="15000"/>
                </a:schemeClr>
              </a:solidFill>
            </a:ln>
          </p:spPr>
        </p:pic>
        <p:sp>
          <p:nvSpPr>
            <p:cNvPr id="66" name="任意多边形: 形状 74"/>
            <p:cNvSpPr/>
            <p:nvPr>
              <p:custDataLst>
                <p:tags r:id="rId4"/>
              </p:custDataLst>
            </p:nvPr>
          </p:nvSpPr>
          <p:spPr>
            <a:xfrm>
              <a:off x="3178" y="2193"/>
              <a:ext cx="12922" cy="14678"/>
            </a:xfrm>
            <a:custGeom>
              <a:avLst/>
              <a:gdLst>
                <a:gd name="connsiteX0" fmla="*/ 318992 w 2689098"/>
                <a:gd name="connsiteY0" fmla="*/ 2782233 h 3054457"/>
                <a:gd name="connsiteX1" fmla="*/ 400717 w 2689098"/>
                <a:gd name="connsiteY1" fmla="*/ 2785852 h 3054457"/>
                <a:gd name="connsiteX2" fmla="*/ 792099 w 2689098"/>
                <a:gd name="connsiteY2" fmla="*/ 2796139 h 3054457"/>
                <a:gd name="connsiteX3" fmla="*/ 1066038 w 2689098"/>
                <a:gd name="connsiteY3" fmla="*/ 2796425 h 3054457"/>
                <a:gd name="connsiteX4" fmla="*/ 255175 w 2689098"/>
                <a:gd name="connsiteY4" fmla="*/ 2797568 h 3054457"/>
                <a:gd name="connsiteX5" fmla="*/ 254604 w 2689098"/>
                <a:gd name="connsiteY5" fmla="*/ 2784804 h 3054457"/>
                <a:gd name="connsiteX6" fmla="*/ 318992 w 2689098"/>
                <a:gd name="connsiteY6" fmla="*/ 2782233 h 3054457"/>
                <a:gd name="connsiteX7" fmla="*/ 2382107 w 2689098"/>
                <a:gd name="connsiteY7" fmla="*/ 2666122 h 3054457"/>
                <a:gd name="connsiteX8" fmla="*/ 2389728 w 2689098"/>
                <a:gd name="connsiteY8" fmla="*/ 2672790 h 3054457"/>
                <a:gd name="connsiteX9" fmla="*/ 2350675 w 2689098"/>
                <a:gd name="connsiteY9" fmla="*/ 2718033 h 3054457"/>
                <a:gd name="connsiteX10" fmla="*/ 2350675 w 2689098"/>
                <a:gd name="connsiteY10" fmla="*/ 2718033 h 3054457"/>
                <a:gd name="connsiteX11" fmla="*/ 2298003 w 2689098"/>
                <a:gd name="connsiteY11" fmla="*/ 2788899 h 3054457"/>
                <a:gd name="connsiteX12" fmla="*/ 2288478 w 2689098"/>
                <a:gd name="connsiteY12" fmla="*/ 2780232 h 3054457"/>
                <a:gd name="connsiteX13" fmla="*/ 2348880 w 2689098"/>
                <a:gd name="connsiteY13" fmla="*/ 2716409 h 3054457"/>
                <a:gd name="connsiteX14" fmla="*/ 2348674 w 2689098"/>
                <a:gd name="connsiteY14" fmla="*/ 2716223 h 3054457"/>
                <a:gd name="connsiteX15" fmla="*/ 2352960 w 2689098"/>
                <a:gd name="connsiteY15" fmla="*/ 2700508 h 3054457"/>
                <a:gd name="connsiteX16" fmla="*/ 2314860 w 2689098"/>
                <a:gd name="connsiteY16" fmla="*/ 2734036 h 3054457"/>
                <a:gd name="connsiteX17" fmla="*/ 2310670 w 2689098"/>
                <a:gd name="connsiteY17" fmla="*/ 2729368 h 3054457"/>
                <a:gd name="connsiteX18" fmla="*/ 2355057 w 2689098"/>
                <a:gd name="connsiteY18" fmla="*/ 2632213 h 3054457"/>
                <a:gd name="connsiteX19" fmla="*/ 2364582 w 2689098"/>
                <a:gd name="connsiteY19" fmla="*/ 2637547 h 3054457"/>
                <a:gd name="connsiteX20" fmla="*/ 2349341 w 2689098"/>
                <a:gd name="connsiteY20" fmla="*/ 2668027 h 3054457"/>
                <a:gd name="connsiteX21" fmla="*/ 2296573 w 2689098"/>
                <a:gd name="connsiteY21" fmla="*/ 2738036 h 3054457"/>
                <a:gd name="connsiteX22" fmla="*/ 2265712 w 2689098"/>
                <a:gd name="connsiteY22" fmla="*/ 2787185 h 3054457"/>
                <a:gd name="connsiteX23" fmla="*/ 2252091 w 2689098"/>
                <a:gd name="connsiteY23" fmla="*/ 2797948 h 3054457"/>
                <a:gd name="connsiteX24" fmla="*/ 2244566 w 2689098"/>
                <a:gd name="connsiteY24" fmla="*/ 2792519 h 3054457"/>
                <a:gd name="connsiteX25" fmla="*/ 2515457 w 2689098"/>
                <a:gd name="connsiteY25" fmla="*/ 2615545 h 3054457"/>
                <a:gd name="connsiteX26" fmla="*/ 2341531 w 2689098"/>
                <a:gd name="connsiteY26" fmla="*/ 2621451 h 3054457"/>
                <a:gd name="connsiteX27" fmla="*/ 2328958 w 2689098"/>
                <a:gd name="connsiteY27" fmla="*/ 2631452 h 3054457"/>
                <a:gd name="connsiteX28" fmla="*/ 2242470 w 2689098"/>
                <a:gd name="connsiteY28" fmla="*/ 2731274 h 3054457"/>
                <a:gd name="connsiteX29" fmla="*/ 2227040 w 2689098"/>
                <a:gd name="connsiteY29" fmla="*/ 2748228 h 3054457"/>
                <a:gd name="connsiteX30" fmla="*/ 2226375 w 2689098"/>
                <a:gd name="connsiteY30" fmla="*/ 2876815 h 3054457"/>
                <a:gd name="connsiteX31" fmla="*/ 2226374 w 2689098"/>
                <a:gd name="connsiteY31" fmla="*/ 2876816 h 3054457"/>
                <a:gd name="connsiteX32" fmla="*/ 2226374 w 2689098"/>
                <a:gd name="connsiteY32" fmla="*/ 2877006 h 3054457"/>
                <a:gd name="connsiteX33" fmla="*/ 2226375 w 2689098"/>
                <a:gd name="connsiteY33" fmla="*/ 2876815 h 3054457"/>
                <a:gd name="connsiteX34" fmla="*/ 2226278 w 2689098"/>
                <a:gd name="connsiteY34" fmla="*/ 2611735 h 3054457"/>
                <a:gd name="connsiteX35" fmla="*/ 2226849 w 2689098"/>
                <a:gd name="connsiteY35" fmla="*/ 2668885 h 3054457"/>
                <a:gd name="connsiteX36" fmla="*/ 2238755 w 2689098"/>
                <a:gd name="connsiteY36" fmla="*/ 2678029 h 3054457"/>
                <a:gd name="connsiteX37" fmla="*/ 2228660 w 2689098"/>
                <a:gd name="connsiteY37" fmla="*/ 2726607 h 3054457"/>
                <a:gd name="connsiteX38" fmla="*/ 2317337 w 2689098"/>
                <a:gd name="connsiteY38" fmla="*/ 2633452 h 3054457"/>
                <a:gd name="connsiteX39" fmla="*/ 2312574 w 2689098"/>
                <a:gd name="connsiteY39" fmla="*/ 2628118 h 3054457"/>
                <a:gd name="connsiteX40" fmla="*/ 2290667 w 2689098"/>
                <a:gd name="connsiteY40" fmla="*/ 2642215 h 3054457"/>
                <a:gd name="connsiteX41" fmla="*/ 2248853 w 2689098"/>
                <a:gd name="connsiteY41" fmla="*/ 2666885 h 3054457"/>
                <a:gd name="connsiteX42" fmla="*/ 2298573 w 2689098"/>
                <a:gd name="connsiteY42" fmla="*/ 2623070 h 3054457"/>
                <a:gd name="connsiteX43" fmla="*/ 2574893 w 2689098"/>
                <a:gd name="connsiteY43" fmla="*/ 295541 h 3054457"/>
                <a:gd name="connsiteX44" fmla="*/ 2573273 w 2689098"/>
                <a:gd name="connsiteY44" fmla="*/ 306304 h 3054457"/>
                <a:gd name="connsiteX45" fmla="*/ 2564987 w 2689098"/>
                <a:gd name="connsiteY45" fmla="*/ 752455 h 3054457"/>
                <a:gd name="connsiteX46" fmla="*/ 2560892 w 2689098"/>
                <a:gd name="connsiteY46" fmla="*/ 1025727 h 3054457"/>
                <a:gd name="connsiteX47" fmla="*/ 2560892 w 2689098"/>
                <a:gd name="connsiteY47" fmla="*/ 1347005 h 3054457"/>
                <a:gd name="connsiteX48" fmla="*/ 2660523 w 2689098"/>
                <a:gd name="connsiteY48" fmla="*/ 302589 h 3054457"/>
                <a:gd name="connsiteX49" fmla="*/ 2574036 w 2689098"/>
                <a:gd name="connsiteY49" fmla="*/ 240010 h 3054457"/>
                <a:gd name="connsiteX50" fmla="*/ 2574416 w 2689098"/>
                <a:gd name="connsiteY50" fmla="*/ 286778 h 3054457"/>
                <a:gd name="connsiteX51" fmla="*/ 2672524 w 2689098"/>
                <a:gd name="connsiteY51" fmla="*/ 299541 h 3054457"/>
                <a:gd name="connsiteX52" fmla="*/ 2676905 w 2689098"/>
                <a:gd name="connsiteY52" fmla="*/ 240010 h 3054457"/>
                <a:gd name="connsiteX53" fmla="*/ 332840 w 2689098"/>
                <a:gd name="connsiteY53" fmla="*/ 206410 h 3054457"/>
                <a:gd name="connsiteX54" fmla="*/ 399384 w 2689098"/>
                <a:gd name="connsiteY54" fmla="*/ 219627 h 3054457"/>
                <a:gd name="connsiteX55" fmla="*/ 285084 w 2689098"/>
                <a:gd name="connsiteY55" fmla="*/ 219627 h 3054457"/>
                <a:gd name="connsiteX56" fmla="*/ 332840 w 2689098"/>
                <a:gd name="connsiteY56" fmla="*/ 206410 h 3054457"/>
                <a:gd name="connsiteX57" fmla="*/ 123825 w 2689098"/>
                <a:gd name="connsiteY57" fmla="*/ 137997 h 3054457"/>
                <a:gd name="connsiteX58" fmla="*/ 114300 w 2689098"/>
                <a:gd name="connsiteY58" fmla="*/ 299922 h 3054457"/>
                <a:gd name="connsiteX59" fmla="*/ 120015 w 2689098"/>
                <a:gd name="connsiteY59" fmla="*/ 746264 h 3054457"/>
                <a:gd name="connsiteX60" fmla="*/ 122015 w 2689098"/>
                <a:gd name="connsiteY60" fmla="*/ 1293665 h 3054457"/>
                <a:gd name="connsiteX61" fmla="*/ 121825 w 2689098"/>
                <a:gd name="connsiteY61" fmla="*/ 1328241 h 3054457"/>
                <a:gd name="connsiteX62" fmla="*/ 127159 w 2689098"/>
                <a:gd name="connsiteY62" fmla="*/ 1328241 h 3054457"/>
                <a:gd name="connsiteX63" fmla="*/ 203359 w 2689098"/>
                <a:gd name="connsiteY63" fmla="*/ 142569 h 3054457"/>
                <a:gd name="connsiteX64" fmla="*/ 2291524 w 2689098"/>
                <a:gd name="connsiteY64" fmla="*/ 114756 h 3054457"/>
                <a:gd name="connsiteX65" fmla="*/ 2192559 w 2689098"/>
                <a:gd name="connsiteY65" fmla="*/ 291731 h 3054457"/>
                <a:gd name="connsiteX66" fmla="*/ 2185702 w 2689098"/>
                <a:gd name="connsiteY66" fmla="*/ 287635 h 3054457"/>
                <a:gd name="connsiteX67" fmla="*/ 2291524 w 2689098"/>
                <a:gd name="connsiteY67" fmla="*/ 114756 h 3054457"/>
                <a:gd name="connsiteX68" fmla="*/ 2343721 w 2689098"/>
                <a:gd name="connsiteY68" fmla="*/ 106374 h 3054457"/>
                <a:gd name="connsiteX69" fmla="*/ 2227136 w 2689098"/>
                <a:gd name="connsiteY69" fmla="*/ 312972 h 3054457"/>
                <a:gd name="connsiteX70" fmla="*/ 485299 w 2689098"/>
                <a:gd name="connsiteY70" fmla="*/ 97896 h 3054457"/>
                <a:gd name="connsiteX71" fmla="*/ 568643 w 2689098"/>
                <a:gd name="connsiteY71" fmla="*/ 311828 h 3054457"/>
                <a:gd name="connsiteX72" fmla="*/ 485299 w 2689098"/>
                <a:gd name="connsiteY72" fmla="*/ 97896 h 3054457"/>
                <a:gd name="connsiteX73" fmla="*/ 423482 w 2689098"/>
                <a:gd name="connsiteY73" fmla="*/ 89991 h 3054457"/>
                <a:gd name="connsiteX74" fmla="*/ 512635 w 2689098"/>
                <a:gd name="connsiteY74" fmla="*/ 329450 h 3054457"/>
                <a:gd name="connsiteX75" fmla="*/ 423482 w 2689098"/>
                <a:gd name="connsiteY75" fmla="*/ 89991 h 3054457"/>
                <a:gd name="connsiteX76" fmla="*/ 334899 w 2689098"/>
                <a:gd name="connsiteY76" fmla="*/ 84276 h 3054457"/>
                <a:gd name="connsiteX77" fmla="*/ 314039 w 2689098"/>
                <a:gd name="connsiteY77" fmla="*/ 93801 h 3054457"/>
                <a:gd name="connsiteX78" fmla="*/ 351568 w 2689098"/>
                <a:gd name="connsiteY78" fmla="*/ 122376 h 3054457"/>
                <a:gd name="connsiteX79" fmla="*/ 375380 w 2689098"/>
                <a:gd name="connsiteY79" fmla="*/ 61416 h 3054457"/>
                <a:gd name="connsiteX80" fmla="*/ 357949 w 2689098"/>
                <a:gd name="connsiteY80" fmla="*/ 73227 h 3054457"/>
                <a:gd name="connsiteX81" fmla="*/ 368903 w 2689098"/>
                <a:gd name="connsiteY81" fmla="*/ 107898 h 3054457"/>
                <a:gd name="connsiteX82" fmla="*/ 392430 w 2689098"/>
                <a:gd name="connsiteY82" fmla="*/ 115613 h 3054457"/>
                <a:gd name="connsiteX83" fmla="*/ 2290952 w 2689098"/>
                <a:gd name="connsiteY83" fmla="*/ 11886 h 3054457"/>
                <a:gd name="connsiteX84" fmla="*/ 2138553 w 2689098"/>
                <a:gd name="connsiteY84" fmla="*/ 301351 h 3054457"/>
                <a:gd name="connsiteX85" fmla="*/ 2135124 w 2689098"/>
                <a:gd name="connsiteY85" fmla="*/ 300017 h 3054457"/>
                <a:gd name="connsiteX86" fmla="*/ 2159222 w 2689098"/>
                <a:gd name="connsiteY86" fmla="*/ 243820 h 3054457"/>
                <a:gd name="connsiteX87" fmla="*/ 2005774 w 2689098"/>
                <a:gd name="connsiteY87" fmla="*/ 234962 h 3054457"/>
                <a:gd name="connsiteX88" fmla="*/ 2005774 w 2689098"/>
                <a:gd name="connsiteY88" fmla="*/ 227628 h 3054457"/>
                <a:gd name="connsiteX89" fmla="*/ 2024824 w 2689098"/>
                <a:gd name="connsiteY89" fmla="*/ 223341 h 3054457"/>
                <a:gd name="connsiteX90" fmla="*/ 2127027 w 2689098"/>
                <a:gd name="connsiteY90" fmla="*/ 218198 h 3054457"/>
                <a:gd name="connsiteX91" fmla="*/ 2177986 w 2689098"/>
                <a:gd name="connsiteY91" fmla="*/ 208673 h 3054457"/>
                <a:gd name="connsiteX92" fmla="*/ 2212657 w 2689098"/>
                <a:gd name="connsiteY92" fmla="*/ 142569 h 3054457"/>
                <a:gd name="connsiteX93" fmla="*/ 2190464 w 2689098"/>
                <a:gd name="connsiteY93" fmla="*/ 142569 h 3054457"/>
                <a:gd name="connsiteX94" fmla="*/ 1647539 w 2689098"/>
                <a:gd name="connsiteY94" fmla="*/ 137997 h 3054457"/>
                <a:gd name="connsiteX95" fmla="*/ 1226343 w 2689098"/>
                <a:gd name="connsiteY95" fmla="*/ 129234 h 3054457"/>
                <a:gd name="connsiteX96" fmla="*/ 569118 w 2689098"/>
                <a:gd name="connsiteY96" fmla="*/ 129234 h 3054457"/>
                <a:gd name="connsiteX97" fmla="*/ 546544 w 2689098"/>
                <a:gd name="connsiteY97" fmla="*/ 130472 h 3054457"/>
                <a:gd name="connsiteX98" fmla="*/ 575977 w 2689098"/>
                <a:gd name="connsiteY98" fmla="*/ 199814 h 3054457"/>
                <a:gd name="connsiteX99" fmla="*/ 814102 w 2689098"/>
                <a:gd name="connsiteY99" fmla="*/ 199814 h 3054457"/>
                <a:gd name="connsiteX100" fmla="*/ 586549 w 2689098"/>
                <a:gd name="connsiteY100" fmla="*/ 217245 h 3054457"/>
                <a:gd name="connsiteX101" fmla="*/ 602372 w 2689098"/>
                <a:gd name="connsiteY101" fmla="*/ 303942 h 3054457"/>
                <a:gd name="connsiteX102" fmla="*/ 602361 w 2689098"/>
                <a:gd name="connsiteY102" fmla="*/ 303923 h 3054457"/>
                <a:gd name="connsiteX103" fmla="*/ 602384 w 2689098"/>
                <a:gd name="connsiteY103" fmla="*/ 304008 h 3054457"/>
                <a:gd name="connsiteX104" fmla="*/ 602456 w 2689098"/>
                <a:gd name="connsiteY104" fmla="*/ 304399 h 3054457"/>
                <a:gd name="connsiteX105" fmla="*/ 600837 w 2689098"/>
                <a:gd name="connsiteY105" fmla="*/ 302780 h 3054457"/>
                <a:gd name="connsiteX106" fmla="*/ 492347 w 2689098"/>
                <a:gd name="connsiteY106" fmla="*/ 36746 h 3054457"/>
                <a:gd name="connsiteX107" fmla="*/ 464343 w 2689098"/>
                <a:gd name="connsiteY107" fmla="*/ 23126 h 3054457"/>
                <a:gd name="connsiteX108" fmla="*/ 405860 w 2689098"/>
                <a:gd name="connsiteY108" fmla="*/ 46557 h 3054457"/>
                <a:gd name="connsiteX109" fmla="*/ 391477 w 2689098"/>
                <a:gd name="connsiteY109" fmla="*/ 79799 h 3054457"/>
                <a:gd name="connsiteX110" fmla="*/ 484060 w 2689098"/>
                <a:gd name="connsiteY110" fmla="*/ 333355 h 3054457"/>
                <a:gd name="connsiteX111" fmla="*/ 549592 w 2689098"/>
                <a:gd name="connsiteY111" fmla="*/ 358025 h 3054457"/>
                <a:gd name="connsiteX112" fmla="*/ 582644 w 2689098"/>
                <a:gd name="connsiteY112" fmla="*/ 338975 h 3054457"/>
                <a:gd name="connsiteX113" fmla="*/ 602647 w 2689098"/>
                <a:gd name="connsiteY113" fmla="*/ 304951 h 3054457"/>
                <a:gd name="connsiteX114" fmla="*/ 602384 w 2689098"/>
                <a:gd name="connsiteY114" fmla="*/ 304008 h 3054457"/>
                <a:gd name="connsiteX115" fmla="*/ 602372 w 2689098"/>
                <a:gd name="connsiteY115" fmla="*/ 303942 h 3054457"/>
                <a:gd name="connsiteX116" fmla="*/ 610338 w 2689098"/>
                <a:gd name="connsiteY116" fmla="*/ 317018 h 3054457"/>
                <a:gd name="connsiteX117" fmla="*/ 595122 w 2689098"/>
                <a:gd name="connsiteY117" fmla="*/ 349929 h 3054457"/>
                <a:gd name="connsiteX118" fmla="*/ 572738 w 2689098"/>
                <a:gd name="connsiteY118" fmla="*/ 364597 h 3054457"/>
                <a:gd name="connsiteX119" fmla="*/ 505396 w 2689098"/>
                <a:gd name="connsiteY119" fmla="*/ 378218 h 3054457"/>
                <a:gd name="connsiteX120" fmla="*/ 476821 w 2689098"/>
                <a:gd name="connsiteY120" fmla="*/ 341832 h 3054457"/>
                <a:gd name="connsiteX121" fmla="*/ 436531 w 2689098"/>
                <a:gd name="connsiteY121" fmla="*/ 246582 h 3054457"/>
                <a:gd name="connsiteX122" fmla="*/ 398907 w 2689098"/>
                <a:gd name="connsiteY122" fmla="*/ 141807 h 3054457"/>
                <a:gd name="connsiteX123" fmla="*/ 239077 w 2689098"/>
                <a:gd name="connsiteY123" fmla="*/ 141807 h 3054457"/>
                <a:gd name="connsiteX124" fmla="*/ 223932 w 2689098"/>
                <a:gd name="connsiteY124" fmla="*/ 153428 h 3054457"/>
                <a:gd name="connsiteX125" fmla="*/ 217360 w 2689098"/>
                <a:gd name="connsiteY125" fmla="*/ 191528 h 3054457"/>
                <a:gd name="connsiteX126" fmla="*/ 202310 w 2689098"/>
                <a:gd name="connsiteY126" fmla="*/ 386790 h 3054457"/>
                <a:gd name="connsiteX127" fmla="*/ 180689 w 2689098"/>
                <a:gd name="connsiteY127" fmla="*/ 723213 h 3054457"/>
                <a:gd name="connsiteX128" fmla="*/ 168878 w 2689098"/>
                <a:gd name="connsiteY128" fmla="*/ 923238 h 3054457"/>
                <a:gd name="connsiteX129" fmla="*/ 158020 w 2689098"/>
                <a:gd name="connsiteY129" fmla="*/ 1075638 h 3054457"/>
                <a:gd name="connsiteX130" fmla="*/ 143065 w 2689098"/>
                <a:gd name="connsiteY130" fmla="*/ 1344148 h 3054457"/>
                <a:gd name="connsiteX131" fmla="*/ 122110 w 2689098"/>
                <a:gd name="connsiteY131" fmla="*/ 1791823 h 3054457"/>
                <a:gd name="connsiteX132" fmla="*/ 112585 w 2689098"/>
                <a:gd name="connsiteY132" fmla="*/ 2573540 h 3054457"/>
                <a:gd name="connsiteX133" fmla="*/ 107537 w 2689098"/>
                <a:gd name="connsiteY133" fmla="*/ 2748800 h 3054457"/>
                <a:gd name="connsiteX134" fmla="*/ 107537 w 2689098"/>
                <a:gd name="connsiteY134" fmla="*/ 2861862 h 3054457"/>
                <a:gd name="connsiteX135" fmla="*/ 255651 w 2689098"/>
                <a:gd name="connsiteY135" fmla="*/ 2875292 h 3054457"/>
                <a:gd name="connsiteX136" fmla="*/ 592455 w 2689098"/>
                <a:gd name="connsiteY136" fmla="*/ 2876911 h 3054457"/>
                <a:gd name="connsiteX137" fmla="*/ 1221105 w 2689098"/>
                <a:gd name="connsiteY137" fmla="*/ 2885198 h 3054457"/>
                <a:gd name="connsiteX138" fmla="*/ 1645063 w 2689098"/>
                <a:gd name="connsiteY138" fmla="*/ 2890722 h 3054457"/>
                <a:gd name="connsiteX139" fmla="*/ 2185892 w 2689098"/>
                <a:gd name="connsiteY139" fmla="*/ 2889770 h 3054457"/>
                <a:gd name="connsiteX140" fmla="*/ 2205513 w 2689098"/>
                <a:gd name="connsiteY140" fmla="*/ 2889770 h 3054457"/>
                <a:gd name="connsiteX141" fmla="*/ 2207228 w 2689098"/>
                <a:gd name="connsiteY141" fmla="*/ 2589256 h 3054457"/>
                <a:gd name="connsiteX142" fmla="*/ 2236756 w 2689098"/>
                <a:gd name="connsiteY142" fmla="*/ 2592114 h 3054457"/>
                <a:gd name="connsiteX143" fmla="*/ 2522506 w 2689098"/>
                <a:gd name="connsiteY143" fmla="*/ 2597162 h 3054457"/>
                <a:gd name="connsiteX144" fmla="*/ 2545461 w 2689098"/>
                <a:gd name="connsiteY144" fmla="*/ 2576207 h 3054457"/>
                <a:gd name="connsiteX145" fmla="*/ 2543271 w 2689098"/>
                <a:gd name="connsiteY145" fmla="*/ 2446381 h 3054457"/>
                <a:gd name="connsiteX146" fmla="*/ 2548033 w 2689098"/>
                <a:gd name="connsiteY146" fmla="*/ 2088622 h 3054457"/>
                <a:gd name="connsiteX147" fmla="*/ 2540603 w 2689098"/>
                <a:gd name="connsiteY147" fmla="*/ 2026995 h 3054457"/>
                <a:gd name="connsiteX148" fmla="*/ 2548318 w 2689098"/>
                <a:gd name="connsiteY148" fmla="*/ 1886597 h 3054457"/>
                <a:gd name="connsiteX149" fmla="*/ 2545175 w 2689098"/>
                <a:gd name="connsiteY149" fmla="*/ 1656473 h 3054457"/>
                <a:gd name="connsiteX150" fmla="*/ 2535650 w 2689098"/>
                <a:gd name="connsiteY150" fmla="*/ 1337957 h 3054457"/>
                <a:gd name="connsiteX151" fmla="*/ 2538698 w 2689098"/>
                <a:gd name="connsiteY151" fmla="*/ 1041729 h 3054457"/>
                <a:gd name="connsiteX152" fmla="*/ 2548223 w 2689098"/>
                <a:gd name="connsiteY152" fmla="*/ 707211 h 3054457"/>
                <a:gd name="connsiteX153" fmla="*/ 2555082 w 2689098"/>
                <a:gd name="connsiteY153" fmla="*/ 360978 h 3054457"/>
                <a:gd name="connsiteX154" fmla="*/ 2559177 w 2689098"/>
                <a:gd name="connsiteY154" fmla="*/ 185622 h 3054457"/>
                <a:gd name="connsiteX155" fmla="*/ 2562701 w 2689098"/>
                <a:gd name="connsiteY155" fmla="*/ 140569 h 3054457"/>
                <a:gd name="connsiteX156" fmla="*/ 2387727 w 2689098"/>
                <a:gd name="connsiteY156" fmla="*/ 140569 h 3054457"/>
                <a:gd name="connsiteX157" fmla="*/ 2377059 w 2689098"/>
                <a:gd name="connsiteY157" fmla="*/ 142664 h 3054457"/>
                <a:gd name="connsiteX158" fmla="*/ 2330196 w 2689098"/>
                <a:gd name="connsiteY158" fmla="*/ 221722 h 3054457"/>
                <a:gd name="connsiteX159" fmla="*/ 2449164 w 2689098"/>
                <a:gd name="connsiteY159" fmla="*/ 221722 h 3054457"/>
                <a:gd name="connsiteX160" fmla="*/ 2449164 w 2689098"/>
                <a:gd name="connsiteY160" fmla="*/ 227628 h 3054457"/>
                <a:gd name="connsiteX161" fmla="*/ 2420589 w 2689098"/>
                <a:gd name="connsiteY161" fmla="*/ 232009 h 3054457"/>
                <a:gd name="connsiteX162" fmla="*/ 2336673 w 2689098"/>
                <a:gd name="connsiteY162" fmla="*/ 236676 h 3054457"/>
                <a:gd name="connsiteX163" fmla="*/ 2312099 w 2689098"/>
                <a:gd name="connsiteY163" fmla="*/ 251440 h 3054457"/>
                <a:gd name="connsiteX164" fmla="*/ 2238755 w 2689098"/>
                <a:gd name="connsiteY164" fmla="*/ 368216 h 3054457"/>
                <a:gd name="connsiteX165" fmla="*/ 2176272 w 2689098"/>
                <a:gd name="connsiteY165" fmla="*/ 389933 h 3054457"/>
                <a:gd name="connsiteX166" fmla="*/ 2161128 w 2689098"/>
                <a:gd name="connsiteY166" fmla="*/ 385266 h 3054457"/>
                <a:gd name="connsiteX167" fmla="*/ 2130076 w 2689098"/>
                <a:gd name="connsiteY167" fmla="*/ 326497 h 3054457"/>
                <a:gd name="connsiteX168" fmla="*/ 2139601 w 2689098"/>
                <a:gd name="connsiteY168" fmla="*/ 348214 h 3054457"/>
                <a:gd name="connsiteX169" fmla="*/ 2206276 w 2689098"/>
                <a:gd name="connsiteY169" fmla="*/ 386981 h 3054457"/>
                <a:gd name="connsiteX170" fmla="*/ 2228374 w 2689098"/>
                <a:gd name="connsiteY170" fmla="*/ 358406 h 3054457"/>
                <a:gd name="connsiteX171" fmla="*/ 2231993 w 2689098"/>
                <a:gd name="connsiteY171" fmla="*/ 352691 h 3054457"/>
                <a:gd name="connsiteX172" fmla="*/ 2402491 w 2689098"/>
                <a:gd name="connsiteY172" fmla="*/ 80371 h 3054457"/>
                <a:gd name="connsiteX173" fmla="*/ 2413349 w 2689098"/>
                <a:gd name="connsiteY173" fmla="*/ 123233 h 3054457"/>
                <a:gd name="connsiteX174" fmla="*/ 2403824 w 2689098"/>
                <a:gd name="connsiteY174" fmla="*/ 88277 h 3054457"/>
                <a:gd name="connsiteX175" fmla="*/ 2386774 w 2689098"/>
                <a:gd name="connsiteY175" fmla="*/ 127044 h 3054457"/>
                <a:gd name="connsiteX176" fmla="*/ 2432970 w 2689098"/>
                <a:gd name="connsiteY176" fmla="*/ 129425 h 3054457"/>
                <a:gd name="connsiteX177" fmla="*/ 2430684 w 2689098"/>
                <a:gd name="connsiteY177" fmla="*/ 83990 h 3054457"/>
                <a:gd name="connsiteX178" fmla="*/ 2439257 w 2689098"/>
                <a:gd name="connsiteY178" fmla="*/ 83324 h 3054457"/>
                <a:gd name="connsiteX179" fmla="*/ 2445924 w 2689098"/>
                <a:gd name="connsiteY179" fmla="*/ 130949 h 3054457"/>
                <a:gd name="connsiteX180" fmla="*/ 2464974 w 2689098"/>
                <a:gd name="connsiteY180" fmla="*/ 129520 h 3054457"/>
                <a:gd name="connsiteX181" fmla="*/ 2455449 w 2689098"/>
                <a:gd name="connsiteY181" fmla="*/ 85419 h 3054457"/>
                <a:gd name="connsiteX182" fmla="*/ 2440496 w 2689098"/>
                <a:gd name="connsiteY182" fmla="*/ 73989 h 3054457"/>
                <a:gd name="connsiteX183" fmla="*/ 2404300 w 2689098"/>
                <a:gd name="connsiteY183" fmla="*/ 68370 h 3054457"/>
                <a:gd name="connsiteX184" fmla="*/ 2290952 w 2689098"/>
                <a:gd name="connsiteY184" fmla="*/ 11886 h 3054457"/>
                <a:gd name="connsiteX185" fmla="*/ 2296370 w 2689098"/>
                <a:gd name="connsiteY185" fmla="*/ 1426 h 3054457"/>
                <a:gd name="connsiteX186" fmla="*/ 2310956 w 2689098"/>
                <a:gd name="connsiteY186" fmla="*/ 1485 h 3054457"/>
                <a:gd name="connsiteX187" fmla="*/ 2314575 w 2689098"/>
                <a:gd name="connsiteY187" fmla="*/ 3504 h 3054457"/>
                <a:gd name="connsiteX188" fmla="*/ 2410778 w 2689098"/>
                <a:gd name="connsiteY188" fmla="*/ 56368 h 3054457"/>
                <a:gd name="connsiteX189" fmla="*/ 2434399 w 2689098"/>
                <a:gd name="connsiteY189" fmla="*/ 59892 h 3054457"/>
                <a:gd name="connsiteX190" fmla="*/ 2474785 w 2689098"/>
                <a:gd name="connsiteY190" fmla="*/ 90372 h 3054457"/>
                <a:gd name="connsiteX191" fmla="*/ 2480977 w 2689098"/>
                <a:gd name="connsiteY191" fmla="*/ 133235 h 3054457"/>
                <a:gd name="connsiteX192" fmla="*/ 2574798 w 2689098"/>
                <a:gd name="connsiteY192" fmla="*/ 139997 h 3054457"/>
                <a:gd name="connsiteX193" fmla="*/ 2575750 w 2689098"/>
                <a:gd name="connsiteY193" fmla="*/ 219912 h 3054457"/>
                <a:gd name="connsiteX194" fmla="*/ 2596896 w 2689098"/>
                <a:gd name="connsiteY194" fmla="*/ 232390 h 3054457"/>
                <a:gd name="connsiteX195" fmla="*/ 2687384 w 2689098"/>
                <a:gd name="connsiteY195" fmla="*/ 233057 h 3054457"/>
                <a:gd name="connsiteX196" fmla="*/ 2689098 w 2689098"/>
                <a:gd name="connsiteY196" fmla="*/ 273538 h 3054457"/>
                <a:gd name="connsiteX197" fmla="*/ 2688432 w 2689098"/>
                <a:gd name="connsiteY197" fmla="*/ 425938 h 3054457"/>
                <a:gd name="connsiteX198" fmla="*/ 2678907 w 2689098"/>
                <a:gd name="connsiteY198" fmla="*/ 1093640 h 3054457"/>
                <a:gd name="connsiteX199" fmla="*/ 2673096 w 2689098"/>
                <a:gd name="connsiteY199" fmla="*/ 1364436 h 3054457"/>
                <a:gd name="connsiteX200" fmla="*/ 2685192 w 2689098"/>
                <a:gd name="connsiteY200" fmla="*/ 1847068 h 3054457"/>
                <a:gd name="connsiteX201" fmla="*/ 2688527 w 2689098"/>
                <a:gd name="connsiteY201" fmla="*/ 2157107 h 3054457"/>
                <a:gd name="connsiteX202" fmla="*/ 2683192 w 2689098"/>
                <a:gd name="connsiteY202" fmla="*/ 2414282 h 3054457"/>
                <a:gd name="connsiteX203" fmla="*/ 2678621 w 2689098"/>
                <a:gd name="connsiteY203" fmla="*/ 2731178 h 3054457"/>
                <a:gd name="connsiteX204" fmla="*/ 2667762 w 2689098"/>
                <a:gd name="connsiteY204" fmla="*/ 2944253 h 3054457"/>
                <a:gd name="connsiteX205" fmla="*/ 2664714 w 2689098"/>
                <a:gd name="connsiteY205" fmla="*/ 2891770 h 3054457"/>
                <a:gd name="connsiteX206" fmla="*/ 2661666 w 2689098"/>
                <a:gd name="connsiteY206" fmla="*/ 2684315 h 3054457"/>
                <a:gd name="connsiteX207" fmla="*/ 2658523 w 2689098"/>
                <a:gd name="connsiteY207" fmla="*/ 2378849 h 3054457"/>
                <a:gd name="connsiteX208" fmla="*/ 2665762 w 2689098"/>
                <a:gd name="connsiteY208" fmla="*/ 1900408 h 3054457"/>
                <a:gd name="connsiteX209" fmla="*/ 2657380 w 2689098"/>
                <a:gd name="connsiteY209" fmla="*/ 1543030 h 3054457"/>
                <a:gd name="connsiteX210" fmla="*/ 2652236 w 2689098"/>
                <a:gd name="connsiteY210" fmla="*/ 1169269 h 3054457"/>
                <a:gd name="connsiteX211" fmla="*/ 2658237 w 2689098"/>
                <a:gd name="connsiteY211" fmla="*/ 889044 h 3054457"/>
                <a:gd name="connsiteX212" fmla="*/ 2670905 w 2689098"/>
                <a:gd name="connsiteY212" fmla="*/ 420318 h 3054457"/>
                <a:gd name="connsiteX213" fmla="*/ 2670905 w 2689098"/>
                <a:gd name="connsiteY213" fmla="*/ 388505 h 3054457"/>
                <a:gd name="connsiteX214" fmla="*/ 2664809 w 2689098"/>
                <a:gd name="connsiteY214" fmla="*/ 389838 h 3054457"/>
                <a:gd name="connsiteX215" fmla="*/ 2645759 w 2689098"/>
                <a:gd name="connsiteY215" fmla="*/ 653490 h 3054457"/>
                <a:gd name="connsiteX216" fmla="*/ 2625852 w 2689098"/>
                <a:gd name="connsiteY216" fmla="*/ 847324 h 3054457"/>
                <a:gd name="connsiteX217" fmla="*/ 2609660 w 2689098"/>
                <a:gd name="connsiteY217" fmla="*/ 1056874 h 3054457"/>
                <a:gd name="connsiteX218" fmla="*/ 2587942 w 2689098"/>
                <a:gd name="connsiteY218" fmla="*/ 1285474 h 3054457"/>
                <a:gd name="connsiteX219" fmla="*/ 2582798 w 2689098"/>
                <a:gd name="connsiteY219" fmla="*/ 1371866 h 3054457"/>
                <a:gd name="connsiteX220" fmla="*/ 2571846 w 2689098"/>
                <a:gd name="connsiteY220" fmla="*/ 1736197 h 3054457"/>
                <a:gd name="connsiteX221" fmla="*/ 2572989 w 2689098"/>
                <a:gd name="connsiteY221" fmla="*/ 2019185 h 3054457"/>
                <a:gd name="connsiteX222" fmla="*/ 2568511 w 2689098"/>
                <a:gd name="connsiteY222" fmla="*/ 2324651 h 3054457"/>
                <a:gd name="connsiteX223" fmla="*/ 2564511 w 2689098"/>
                <a:gd name="connsiteY223" fmla="*/ 2581826 h 3054457"/>
                <a:gd name="connsiteX224" fmla="*/ 2551842 w 2689098"/>
                <a:gd name="connsiteY224" fmla="*/ 2605925 h 3054457"/>
                <a:gd name="connsiteX225" fmla="*/ 2516696 w 2689098"/>
                <a:gd name="connsiteY225" fmla="*/ 2636119 h 3054457"/>
                <a:gd name="connsiteX226" fmla="*/ 2500693 w 2689098"/>
                <a:gd name="connsiteY226" fmla="*/ 2673552 h 3054457"/>
                <a:gd name="connsiteX227" fmla="*/ 2469261 w 2689098"/>
                <a:gd name="connsiteY227" fmla="*/ 2951492 h 3054457"/>
                <a:gd name="connsiteX228" fmla="*/ 2469261 w 2689098"/>
                <a:gd name="connsiteY228" fmla="*/ 2989592 h 3054457"/>
                <a:gd name="connsiteX229" fmla="*/ 2668523 w 2689098"/>
                <a:gd name="connsiteY229" fmla="*/ 2989592 h 3054457"/>
                <a:gd name="connsiteX230" fmla="*/ 2668523 w 2689098"/>
                <a:gd name="connsiteY230" fmla="*/ 2995497 h 3054457"/>
                <a:gd name="connsiteX231" fmla="*/ 2563082 w 2689098"/>
                <a:gd name="connsiteY231" fmla="*/ 3006356 h 3054457"/>
                <a:gd name="connsiteX232" fmla="*/ 2458307 w 2689098"/>
                <a:gd name="connsiteY232" fmla="*/ 3016738 h 3054457"/>
                <a:gd name="connsiteX233" fmla="*/ 2479834 w 2689098"/>
                <a:gd name="connsiteY233" fmla="*/ 2668314 h 3054457"/>
                <a:gd name="connsiteX234" fmla="*/ 2419540 w 2689098"/>
                <a:gd name="connsiteY234" fmla="*/ 2723558 h 3054457"/>
                <a:gd name="connsiteX235" fmla="*/ 2255044 w 2689098"/>
                <a:gd name="connsiteY235" fmla="*/ 2869005 h 3054457"/>
                <a:gd name="connsiteX236" fmla="*/ 2223516 w 2689098"/>
                <a:gd name="connsiteY236" fmla="*/ 2901485 h 3054457"/>
                <a:gd name="connsiteX237" fmla="*/ 2187511 w 2689098"/>
                <a:gd name="connsiteY237" fmla="*/ 2919297 h 3054457"/>
                <a:gd name="connsiteX238" fmla="*/ 1863661 w 2689098"/>
                <a:gd name="connsiteY238" fmla="*/ 2923107 h 3054457"/>
                <a:gd name="connsiteX239" fmla="*/ 1547336 w 2689098"/>
                <a:gd name="connsiteY239" fmla="*/ 2921869 h 3054457"/>
                <a:gd name="connsiteX240" fmla="*/ 1197864 w 2689098"/>
                <a:gd name="connsiteY240" fmla="*/ 2904629 h 3054457"/>
                <a:gd name="connsiteX241" fmla="*/ 1033938 w 2689098"/>
                <a:gd name="connsiteY241" fmla="*/ 2899962 h 3054457"/>
                <a:gd name="connsiteX242" fmla="*/ 612442 w 2689098"/>
                <a:gd name="connsiteY242" fmla="*/ 2899962 h 3054457"/>
                <a:gd name="connsiteX243" fmla="*/ 596265 w 2689098"/>
                <a:gd name="connsiteY243" fmla="*/ 2898533 h 3054457"/>
                <a:gd name="connsiteX244" fmla="*/ 600456 w 2689098"/>
                <a:gd name="connsiteY244" fmla="*/ 2899962 h 3054457"/>
                <a:gd name="connsiteX245" fmla="*/ 612442 w 2689098"/>
                <a:gd name="connsiteY245" fmla="*/ 2899962 h 3054457"/>
                <a:gd name="connsiteX246" fmla="*/ 1527905 w 2689098"/>
                <a:gd name="connsiteY246" fmla="*/ 2980829 h 3054457"/>
                <a:gd name="connsiteX247" fmla="*/ 2462784 w 2689098"/>
                <a:gd name="connsiteY247" fmla="*/ 3046646 h 3054457"/>
                <a:gd name="connsiteX248" fmla="*/ 2462784 w 2689098"/>
                <a:gd name="connsiteY248" fmla="*/ 3054457 h 3054457"/>
                <a:gd name="connsiteX249" fmla="*/ 2432875 w 2689098"/>
                <a:gd name="connsiteY249" fmla="*/ 3054457 h 3054457"/>
                <a:gd name="connsiteX250" fmla="*/ 2109026 w 2689098"/>
                <a:gd name="connsiteY250" fmla="*/ 3048933 h 3054457"/>
                <a:gd name="connsiteX251" fmla="*/ 1763554 w 2689098"/>
                <a:gd name="connsiteY251" fmla="*/ 3029025 h 3054457"/>
                <a:gd name="connsiteX252" fmla="*/ 1463611 w 2689098"/>
                <a:gd name="connsiteY252" fmla="*/ 3013404 h 3054457"/>
                <a:gd name="connsiteX253" fmla="*/ 1234249 w 2689098"/>
                <a:gd name="connsiteY253" fmla="*/ 3003879 h 3054457"/>
                <a:gd name="connsiteX254" fmla="*/ 573214 w 2689098"/>
                <a:gd name="connsiteY254" fmla="*/ 2994354 h 3054457"/>
                <a:gd name="connsiteX255" fmla="*/ 214027 w 2689098"/>
                <a:gd name="connsiteY255" fmla="*/ 2980733 h 3054457"/>
                <a:gd name="connsiteX256" fmla="*/ 190786 w 2689098"/>
                <a:gd name="connsiteY256" fmla="*/ 2971208 h 3054457"/>
                <a:gd name="connsiteX257" fmla="*/ 1193673 w 2689098"/>
                <a:gd name="connsiteY257" fmla="*/ 2978734 h 3054457"/>
                <a:gd name="connsiteX258" fmla="*/ 1193673 w 2689098"/>
                <a:gd name="connsiteY258" fmla="*/ 2970542 h 3054457"/>
                <a:gd name="connsiteX259" fmla="*/ 217932 w 2689098"/>
                <a:gd name="connsiteY259" fmla="*/ 2892056 h 3054457"/>
                <a:gd name="connsiteX260" fmla="*/ 217932 w 2689098"/>
                <a:gd name="connsiteY260" fmla="*/ 2953397 h 3054457"/>
                <a:gd name="connsiteX261" fmla="*/ 214027 w 2689098"/>
                <a:gd name="connsiteY261" fmla="*/ 2953397 h 3054457"/>
                <a:gd name="connsiteX262" fmla="*/ 214027 w 2689098"/>
                <a:gd name="connsiteY262" fmla="*/ 2893675 h 3054457"/>
                <a:gd name="connsiteX263" fmla="*/ 0 w 2689098"/>
                <a:gd name="connsiteY263" fmla="*/ 2864528 h 3054457"/>
                <a:gd name="connsiteX264" fmla="*/ 1524 w 2689098"/>
                <a:gd name="connsiteY264" fmla="*/ 2851670 h 3054457"/>
                <a:gd name="connsiteX265" fmla="*/ 98012 w 2689098"/>
                <a:gd name="connsiteY265" fmla="*/ 2860243 h 3054457"/>
                <a:gd name="connsiteX266" fmla="*/ 107537 w 2689098"/>
                <a:gd name="connsiteY266" fmla="*/ 1962321 h 3054457"/>
                <a:gd name="connsiteX267" fmla="*/ 105918 w 2689098"/>
                <a:gd name="connsiteY267" fmla="*/ 1962321 h 3054457"/>
                <a:gd name="connsiteX268" fmla="*/ 23907 w 2689098"/>
                <a:gd name="connsiteY268" fmla="*/ 2837002 h 3054457"/>
                <a:gd name="connsiteX269" fmla="*/ 15621 w 2689098"/>
                <a:gd name="connsiteY269" fmla="*/ 2836430 h 3054457"/>
                <a:gd name="connsiteX270" fmla="*/ 23527 w 2689098"/>
                <a:gd name="connsiteY270" fmla="*/ 2733179 h 3054457"/>
                <a:gd name="connsiteX271" fmla="*/ 40195 w 2689098"/>
                <a:gd name="connsiteY271" fmla="*/ 2508103 h 3054457"/>
                <a:gd name="connsiteX272" fmla="*/ 60293 w 2689098"/>
                <a:gd name="connsiteY272" fmla="*/ 2277026 h 3054457"/>
                <a:gd name="connsiteX273" fmla="*/ 76581 w 2689098"/>
                <a:gd name="connsiteY273" fmla="*/ 2031377 h 3054457"/>
                <a:gd name="connsiteX274" fmla="*/ 92868 w 2689098"/>
                <a:gd name="connsiteY274" fmla="*/ 1799538 h 3054457"/>
                <a:gd name="connsiteX275" fmla="*/ 102965 w 2689098"/>
                <a:gd name="connsiteY275" fmla="*/ 1606085 h 3054457"/>
                <a:gd name="connsiteX276" fmla="*/ 105632 w 2689098"/>
                <a:gd name="connsiteY276" fmla="*/ 1204607 h 3054457"/>
                <a:gd name="connsiteX277" fmla="*/ 105632 w 2689098"/>
                <a:gd name="connsiteY277" fmla="*/ 801509 h 3054457"/>
                <a:gd name="connsiteX278" fmla="*/ 100488 w 2689098"/>
                <a:gd name="connsiteY278" fmla="*/ 272681 h 3054457"/>
                <a:gd name="connsiteX279" fmla="*/ 110013 w 2689098"/>
                <a:gd name="connsiteY279" fmla="*/ 123710 h 3054457"/>
                <a:gd name="connsiteX280" fmla="*/ 296418 w 2689098"/>
                <a:gd name="connsiteY280" fmla="*/ 123710 h 3054457"/>
                <a:gd name="connsiteX281" fmla="*/ 283273 w 2689098"/>
                <a:gd name="connsiteY281" fmla="*/ 86562 h 3054457"/>
                <a:gd name="connsiteX282" fmla="*/ 318706 w 2689098"/>
                <a:gd name="connsiteY282" fmla="*/ 75989 h 3054457"/>
                <a:gd name="connsiteX283" fmla="*/ 425577 w 2689098"/>
                <a:gd name="connsiteY283" fmla="*/ 18839 h 3054457"/>
                <a:gd name="connsiteX284" fmla="*/ 475202 w 2689098"/>
                <a:gd name="connsiteY284" fmla="*/ 5314 h 3054457"/>
                <a:gd name="connsiteX285" fmla="*/ 495871 w 2689098"/>
                <a:gd name="connsiteY285" fmla="*/ 18078 h 3054457"/>
                <a:gd name="connsiteX286" fmla="*/ 528828 w 2689098"/>
                <a:gd name="connsiteY286" fmla="*/ 89515 h 3054457"/>
                <a:gd name="connsiteX287" fmla="*/ 570452 w 2689098"/>
                <a:gd name="connsiteY287" fmla="*/ 116947 h 3054457"/>
                <a:gd name="connsiteX288" fmla="*/ 873728 w 2689098"/>
                <a:gd name="connsiteY288" fmla="*/ 112756 h 3054457"/>
                <a:gd name="connsiteX289" fmla="*/ 1279779 w 2689098"/>
                <a:gd name="connsiteY289" fmla="*/ 114661 h 3054457"/>
                <a:gd name="connsiteX290" fmla="*/ 1717929 w 2689098"/>
                <a:gd name="connsiteY290" fmla="*/ 120471 h 3054457"/>
                <a:gd name="connsiteX291" fmla="*/ 2177986 w 2689098"/>
                <a:gd name="connsiteY291" fmla="*/ 129996 h 3054457"/>
                <a:gd name="connsiteX292" fmla="*/ 2245804 w 2689098"/>
                <a:gd name="connsiteY292" fmla="*/ 84371 h 3054457"/>
                <a:gd name="connsiteX293" fmla="*/ 2286000 w 2689098"/>
                <a:gd name="connsiteY293" fmla="*/ 11696 h 3054457"/>
                <a:gd name="connsiteX294" fmla="*/ 2296370 w 2689098"/>
                <a:gd name="connsiteY294" fmla="*/ 1426 h 305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Lst>
              <a:rect l="l" t="t" r="r" b="b"/>
              <a:pathLst>
                <a:path w="2689098" h="3054457">
                  <a:moveTo>
                    <a:pt x="318992" y="2782233"/>
                  </a:moveTo>
                  <a:cubicBezTo>
                    <a:pt x="346234" y="2782233"/>
                    <a:pt x="373475" y="2785090"/>
                    <a:pt x="400717" y="2785852"/>
                  </a:cubicBezTo>
                  <a:cubicBezTo>
                    <a:pt x="531209" y="2789471"/>
                    <a:pt x="661607" y="2793853"/>
                    <a:pt x="792099" y="2796139"/>
                  </a:cubicBezTo>
                  <a:cubicBezTo>
                    <a:pt x="881825" y="2797759"/>
                    <a:pt x="971265" y="2796425"/>
                    <a:pt x="1066038" y="2796425"/>
                  </a:cubicBezTo>
                  <a:cubicBezTo>
                    <a:pt x="792099" y="2826524"/>
                    <a:pt x="523113" y="2817380"/>
                    <a:pt x="255175" y="2797568"/>
                  </a:cubicBezTo>
                  <a:lnTo>
                    <a:pt x="254604" y="2784804"/>
                  </a:lnTo>
                  <a:cubicBezTo>
                    <a:pt x="276035" y="2783947"/>
                    <a:pt x="297561" y="2782042"/>
                    <a:pt x="318992" y="2782233"/>
                  </a:cubicBezTo>
                  <a:close/>
                  <a:moveTo>
                    <a:pt x="2382107" y="2666122"/>
                  </a:moveTo>
                  <a:lnTo>
                    <a:pt x="2389728" y="2672790"/>
                  </a:lnTo>
                  <a:lnTo>
                    <a:pt x="2350675" y="2718033"/>
                  </a:lnTo>
                  <a:lnTo>
                    <a:pt x="2350675" y="2718033"/>
                  </a:lnTo>
                  <a:cubicBezTo>
                    <a:pt x="2331625" y="2740131"/>
                    <a:pt x="2318957" y="2768230"/>
                    <a:pt x="2298003" y="2788899"/>
                  </a:cubicBezTo>
                  <a:lnTo>
                    <a:pt x="2288478" y="2780232"/>
                  </a:lnTo>
                  <a:lnTo>
                    <a:pt x="2348880" y="2716409"/>
                  </a:lnTo>
                  <a:lnTo>
                    <a:pt x="2348674" y="2716223"/>
                  </a:lnTo>
                  <a:lnTo>
                    <a:pt x="2352960" y="2700508"/>
                  </a:lnTo>
                  <a:lnTo>
                    <a:pt x="2314860" y="2734036"/>
                  </a:lnTo>
                  <a:lnTo>
                    <a:pt x="2310670" y="2729368"/>
                  </a:lnTo>
                  <a:close/>
                  <a:moveTo>
                    <a:pt x="2355057" y="2632213"/>
                  </a:moveTo>
                  <a:lnTo>
                    <a:pt x="2364582" y="2637547"/>
                  </a:lnTo>
                  <a:cubicBezTo>
                    <a:pt x="2360485" y="2648149"/>
                    <a:pt x="2355341" y="2658360"/>
                    <a:pt x="2349341" y="2668027"/>
                  </a:cubicBezTo>
                  <a:cubicBezTo>
                    <a:pt x="2332101" y="2691649"/>
                    <a:pt x="2310098" y="2712509"/>
                    <a:pt x="2296573" y="2738036"/>
                  </a:cubicBezTo>
                  <a:cubicBezTo>
                    <a:pt x="2287048" y="2755372"/>
                    <a:pt x="2282095" y="2774422"/>
                    <a:pt x="2265712" y="2787185"/>
                  </a:cubicBezTo>
                  <a:lnTo>
                    <a:pt x="2252091" y="2797948"/>
                  </a:lnTo>
                  <a:lnTo>
                    <a:pt x="2244566" y="2792519"/>
                  </a:lnTo>
                  <a:close/>
                  <a:moveTo>
                    <a:pt x="2515457" y="2615545"/>
                  </a:moveTo>
                  <a:cubicBezTo>
                    <a:pt x="2457260" y="2617355"/>
                    <a:pt x="2399442" y="2618974"/>
                    <a:pt x="2341531" y="2621451"/>
                  </a:cubicBezTo>
                  <a:cubicBezTo>
                    <a:pt x="2337149" y="2621451"/>
                    <a:pt x="2332006" y="2627165"/>
                    <a:pt x="2328958" y="2631452"/>
                  </a:cubicBezTo>
                  <a:cubicBezTo>
                    <a:pt x="2303431" y="2667551"/>
                    <a:pt x="2279427" y="2704890"/>
                    <a:pt x="2242470" y="2731274"/>
                  </a:cubicBezTo>
                  <a:cubicBezTo>
                    <a:pt x="2236279" y="2735751"/>
                    <a:pt x="2227231" y="2742323"/>
                    <a:pt x="2227040" y="2748228"/>
                  </a:cubicBezTo>
                  <a:lnTo>
                    <a:pt x="2226375" y="2876815"/>
                  </a:lnTo>
                  <a:lnTo>
                    <a:pt x="2226374" y="2876816"/>
                  </a:lnTo>
                  <a:lnTo>
                    <a:pt x="2226374" y="2877006"/>
                  </a:lnTo>
                  <a:lnTo>
                    <a:pt x="2226375" y="2876815"/>
                  </a:lnTo>
                  <a:close/>
                  <a:moveTo>
                    <a:pt x="2226278" y="2611735"/>
                  </a:moveTo>
                  <a:cubicBezTo>
                    <a:pt x="2226278" y="2632595"/>
                    <a:pt x="2225706" y="2650787"/>
                    <a:pt x="2226849" y="2668885"/>
                  </a:cubicBezTo>
                  <a:cubicBezTo>
                    <a:pt x="2227040" y="2672124"/>
                    <a:pt x="2234374" y="2674981"/>
                    <a:pt x="2238755" y="2678029"/>
                  </a:cubicBezTo>
                  <a:cubicBezTo>
                    <a:pt x="2224277" y="2690221"/>
                    <a:pt x="2224183" y="2705651"/>
                    <a:pt x="2228660" y="2726607"/>
                  </a:cubicBezTo>
                  <a:lnTo>
                    <a:pt x="2317337" y="2633452"/>
                  </a:lnTo>
                  <a:lnTo>
                    <a:pt x="2312574" y="2628118"/>
                  </a:lnTo>
                  <a:cubicBezTo>
                    <a:pt x="2305240" y="2632880"/>
                    <a:pt x="2298096" y="2637643"/>
                    <a:pt x="2290667" y="2642215"/>
                  </a:cubicBezTo>
                  <a:cubicBezTo>
                    <a:pt x="2276855" y="2650597"/>
                    <a:pt x="2262854" y="2658693"/>
                    <a:pt x="2248853" y="2666885"/>
                  </a:cubicBezTo>
                  <a:lnTo>
                    <a:pt x="2298573" y="2623070"/>
                  </a:lnTo>
                  <a:close/>
                  <a:moveTo>
                    <a:pt x="2574893" y="295541"/>
                  </a:moveTo>
                  <a:cubicBezTo>
                    <a:pt x="2574132" y="299103"/>
                    <a:pt x="2573655" y="302694"/>
                    <a:pt x="2573273" y="306304"/>
                  </a:cubicBezTo>
                  <a:cubicBezTo>
                    <a:pt x="2570417" y="454961"/>
                    <a:pt x="2567654" y="603674"/>
                    <a:pt x="2564987" y="752455"/>
                  </a:cubicBezTo>
                  <a:cubicBezTo>
                    <a:pt x="2563368" y="843514"/>
                    <a:pt x="2561558" y="934573"/>
                    <a:pt x="2560892" y="1025727"/>
                  </a:cubicBezTo>
                  <a:cubicBezTo>
                    <a:pt x="2560224" y="1131264"/>
                    <a:pt x="2560892" y="1236896"/>
                    <a:pt x="2560892" y="1347005"/>
                  </a:cubicBezTo>
                  <a:cubicBezTo>
                    <a:pt x="2594420" y="995818"/>
                    <a:pt x="2627567" y="649299"/>
                    <a:pt x="2660523" y="302589"/>
                  </a:cubicBezTo>
                  <a:close/>
                  <a:moveTo>
                    <a:pt x="2574036" y="240010"/>
                  </a:moveTo>
                  <a:lnTo>
                    <a:pt x="2574416" y="286778"/>
                  </a:lnTo>
                  <a:lnTo>
                    <a:pt x="2672524" y="299541"/>
                  </a:lnTo>
                  <a:cubicBezTo>
                    <a:pt x="2673953" y="279729"/>
                    <a:pt x="2675382" y="260012"/>
                    <a:pt x="2676905" y="240010"/>
                  </a:cubicBezTo>
                  <a:close/>
                  <a:moveTo>
                    <a:pt x="332840" y="206410"/>
                  </a:moveTo>
                  <a:cubicBezTo>
                    <a:pt x="355926" y="205839"/>
                    <a:pt x="382143" y="209673"/>
                    <a:pt x="399384" y="219627"/>
                  </a:cubicBezTo>
                  <a:lnTo>
                    <a:pt x="285084" y="219627"/>
                  </a:lnTo>
                  <a:cubicBezTo>
                    <a:pt x="289799" y="211959"/>
                    <a:pt x="309754" y="206982"/>
                    <a:pt x="332840" y="206410"/>
                  </a:cubicBezTo>
                  <a:close/>
                  <a:moveTo>
                    <a:pt x="123825" y="137997"/>
                  </a:moveTo>
                  <a:cubicBezTo>
                    <a:pt x="120300" y="192861"/>
                    <a:pt x="114300" y="246392"/>
                    <a:pt x="114300" y="299922"/>
                  </a:cubicBezTo>
                  <a:cubicBezTo>
                    <a:pt x="114871" y="448702"/>
                    <a:pt x="118872" y="597483"/>
                    <a:pt x="120015" y="746264"/>
                  </a:cubicBezTo>
                  <a:cubicBezTo>
                    <a:pt x="121443" y="928667"/>
                    <a:pt x="121443" y="1111167"/>
                    <a:pt x="122015" y="1293665"/>
                  </a:cubicBezTo>
                  <a:lnTo>
                    <a:pt x="121825" y="1328241"/>
                  </a:lnTo>
                  <a:lnTo>
                    <a:pt x="127159" y="1328241"/>
                  </a:lnTo>
                  <a:cubicBezTo>
                    <a:pt x="152562" y="933334"/>
                    <a:pt x="177956" y="538114"/>
                    <a:pt x="203359" y="142569"/>
                  </a:cubicBezTo>
                  <a:close/>
                  <a:moveTo>
                    <a:pt x="2291524" y="114756"/>
                  </a:moveTo>
                  <a:cubicBezTo>
                    <a:pt x="2258568" y="173687"/>
                    <a:pt x="2225611" y="232676"/>
                    <a:pt x="2192559" y="291731"/>
                  </a:cubicBezTo>
                  <a:lnTo>
                    <a:pt x="2185702" y="287635"/>
                  </a:lnTo>
                  <a:cubicBezTo>
                    <a:pt x="2207037" y="222541"/>
                    <a:pt x="2243233" y="163343"/>
                    <a:pt x="2291524" y="114756"/>
                  </a:cubicBezTo>
                  <a:close/>
                  <a:moveTo>
                    <a:pt x="2343721" y="106374"/>
                  </a:moveTo>
                  <a:cubicBezTo>
                    <a:pt x="2320100" y="182784"/>
                    <a:pt x="2280285" y="253231"/>
                    <a:pt x="2227136" y="312972"/>
                  </a:cubicBezTo>
                  <a:close/>
                  <a:moveTo>
                    <a:pt x="485299" y="97896"/>
                  </a:moveTo>
                  <a:cubicBezTo>
                    <a:pt x="516541" y="127043"/>
                    <a:pt x="568929" y="260012"/>
                    <a:pt x="568643" y="311828"/>
                  </a:cubicBezTo>
                  <a:cubicBezTo>
                    <a:pt x="538068" y="280396"/>
                    <a:pt x="474727" y="115423"/>
                    <a:pt x="485299" y="97896"/>
                  </a:cubicBezTo>
                  <a:close/>
                  <a:moveTo>
                    <a:pt x="423482" y="89991"/>
                  </a:moveTo>
                  <a:cubicBezTo>
                    <a:pt x="459105" y="102565"/>
                    <a:pt x="522637" y="276967"/>
                    <a:pt x="512635" y="329450"/>
                  </a:cubicBezTo>
                  <a:cubicBezTo>
                    <a:pt x="483489" y="251059"/>
                    <a:pt x="454438" y="172954"/>
                    <a:pt x="423482" y="89991"/>
                  </a:cubicBezTo>
                  <a:close/>
                  <a:moveTo>
                    <a:pt x="334899" y="84276"/>
                  </a:moveTo>
                  <a:lnTo>
                    <a:pt x="314039" y="93801"/>
                  </a:lnTo>
                  <a:cubicBezTo>
                    <a:pt x="322707" y="127044"/>
                    <a:pt x="322707" y="127044"/>
                    <a:pt x="351568" y="122376"/>
                  </a:cubicBezTo>
                  <a:close/>
                  <a:moveTo>
                    <a:pt x="375380" y="61416"/>
                  </a:moveTo>
                  <a:lnTo>
                    <a:pt x="357949" y="73227"/>
                  </a:lnTo>
                  <a:cubicBezTo>
                    <a:pt x="361854" y="85514"/>
                    <a:pt x="365855" y="96563"/>
                    <a:pt x="368903" y="107898"/>
                  </a:cubicBezTo>
                  <a:cubicBezTo>
                    <a:pt x="372713" y="121709"/>
                    <a:pt x="379094" y="125996"/>
                    <a:pt x="392430" y="115613"/>
                  </a:cubicBezTo>
                  <a:close/>
                  <a:moveTo>
                    <a:pt x="2290952" y="11886"/>
                  </a:moveTo>
                  <a:cubicBezTo>
                    <a:pt x="2240184" y="108660"/>
                    <a:pt x="2189321" y="205148"/>
                    <a:pt x="2138553" y="301351"/>
                  </a:cubicBezTo>
                  <a:lnTo>
                    <a:pt x="2135124" y="300017"/>
                  </a:lnTo>
                  <a:lnTo>
                    <a:pt x="2159222" y="243820"/>
                  </a:lnTo>
                  <a:lnTo>
                    <a:pt x="2005774" y="234962"/>
                  </a:lnTo>
                  <a:lnTo>
                    <a:pt x="2005774" y="227628"/>
                  </a:lnTo>
                  <a:cubicBezTo>
                    <a:pt x="2011966" y="225465"/>
                    <a:pt x="2018347" y="224027"/>
                    <a:pt x="2024824" y="223341"/>
                  </a:cubicBezTo>
                  <a:cubicBezTo>
                    <a:pt x="2058829" y="221436"/>
                    <a:pt x="2093023" y="220770"/>
                    <a:pt x="2127027" y="218198"/>
                  </a:cubicBezTo>
                  <a:cubicBezTo>
                    <a:pt x="2144554" y="216864"/>
                    <a:pt x="2168176" y="218198"/>
                    <a:pt x="2177986" y="208673"/>
                  </a:cubicBezTo>
                  <a:cubicBezTo>
                    <a:pt x="2193988" y="191909"/>
                    <a:pt x="2200846" y="166477"/>
                    <a:pt x="2212657" y="142569"/>
                  </a:cubicBezTo>
                  <a:lnTo>
                    <a:pt x="2190464" y="142569"/>
                  </a:lnTo>
                  <a:cubicBezTo>
                    <a:pt x="2009489" y="141140"/>
                    <a:pt x="1828514" y="140474"/>
                    <a:pt x="1647539" y="137997"/>
                  </a:cubicBezTo>
                  <a:cubicBezTo>
                    <a:pt x="1507141" y="136092"/>
                    <a:pt x="1366742" y="130282"/>
                    <a:pt x="1226343" y="129234"/>
                  </a:cubicBezTo>
                  <a:cubicBezTo>
                    <a:pt x="1007268" y="127710"/>
                    <a:pt x="788193" y="129234"/>
                    <a:pt x="569118" y="129234"/>
                  </a:cubicBezTo>
                  <a:cubicBezTo>
                    <a:pt x="562641" y="129234"/>
                    <a:pt x="556069" y="129901"/>
                    <a:pt x="546544" y="130472"/>
                  </a:cubicBezTo>
                  <a:lnTo>
                    <a:pt x="575977" y="199814"/>
                  </a:lnTo>
                  <a:lnTo>
                    <a:pt x="814102" y="199814"/>
                  </a:lnTo>
                  <a:lnTo>
                    <a:pt x="586549" y="217245"/>
                  </a:lnTo>
                  <a:lnTo>
                    <a:pt x="602372" y="303942"/>
                  </a:lnTo>
                  <a:lnTo>
                    <a:pt x="602361" y="303923"/>
                  </a:lnTo>
                  <a:lnTo>
                    <a:pt x="602384" y="304008"/>
                  </a:lnTo>
                  <a:lnTo>
                    <a:pt x="602456" y="304399"/>
                  </a:lnTo>
                  <a:cubicBezTo>
                    <a:pt x="601884" y="303923"/>
                    <a:pt x="601123" y="303446"/>
                    <a:pt x="600837" y="302780"/>
                  </a:cubicBezTo>
                  <a:cubicBezTo>
                    <a:pt x="564547" y="214197"/>
                    <a:pt x="527876" y="125710"/>
                    <a:pt x="492347" y="36746"/>
                  </a:cubicBezTo>
                  <a:cubicBezTo>
                    <a:pt x="486251" y="21697"/>
                    <a:pt x="480155" y="15887"/>
                    <a:pt x="464343" y="23126"/>
                  </a:cubicBezTo>
                  <a:cubicBezTo>
                    <a:pt x="445569" y="32622"/>
                    <a:pt x="425996" y="40461"/>
                    <a:pt x="405860" y="46557"/>
                  </a:cubicBezTo>
                  <a:cubicBezTo>
                    <a:pt x="384238" y="52177"/>
                    <a:pt x="385762" y="64083"/>
                    <a:pt x="391477" y="79799"/>
                  </a:cubicBezTo>
                  <a:cubicBezTo>
                    <a:pt x="422338" y="164286"/>
                    <a:pt x="452913" y="248963"/>
                    <a:pt x="484060" y="333355"/>
                  </a:cubicBezTo>
                  <a:cubicBezTo>
                    <a:pt x="496919" y="368216"/>
                    <a:pt x="514636" y="374694"/>
                    <a:pt x="549592" y="358025"/>
                  </a:cubicBezTo>
                  <a:cubicBezTo>
                    <a:pt x="561022" y="352595"/>
                    <a:pt x="571023" y="343832"/>
                    <a:pt x="582644" y="338975"/>
                  </a:cubicBezTo>
                  <a:cubicBezTo>
                    <a:pt x="597560" y="335108"/>
                    <a:pt x="606523" y="319868"/>
                    <a:pt x="602647" y="304951"/>
                  </a:cubicBezTo>
                  <a:lnTo>
                    <a:pt x="602384" y="304008"/>
                  </a:lnTo>
                  <a:lnTo>
                    <a:pt x="602372" y="303942"/>
                  </a:lnTo>
                  <a:lnTo>
                    <a:pt x="610338" y="317018"/>
                  </a:lnTo>
                  <a:cubicBezTo>
                    <a:pt x="614481" y="329515"/>
                    <a:pt x="607695" y="340285"/>
                    <a:pt x="595122" y="349929"/>
                  </a:cubicBezTo>
                  <a:cubicBezTo>
                    <a:pt x="588626" y="356148"/>
                    <a:pt x="581034" y="361120"/>
                    <a:pt x="572738" y="364597"/>
                  </a:cubicBezTo>
                  <a:cubicBezTo>
                    <a:pt x="550792" y="371331"/>
                    <a:pt x="528237" y="375893"/>
                    <a:pt x="505396" y="378218"/>
                  </a:cubicBezTo>
                  <a:cubicBezTo>
                    <a:pt x="482536" y="379646"/>
                    <a:pt x="484060" y="355262"/>
                    <a:pt x="476821" y="341832"/>
                  </a:cubicBezTo>
                  <a:cubicBezTo>
                    <a:pt x="461486" y="311162"/>
                    <a:pt x="448818" y="278967"/>
                    <a:pt x="436531" y="246582"/>
                  </a:cubicBezTo>
                  <a:cubicBezTo>
                    <a:pt x="422624" y="210387"/>
                    <a:pt x="410241" y="173621"/>
                    <a:pt x="398907" y="141807"/>
                  </a:cubicBezTo>
                  <a:cubicBezTo>
                    <a:pt x="343566" y="141807"/>
                    <a:pt x="291274" y="141807"/>
                    <a:pt x="239077" y="141807"/>
                  </a:cubicBezTo>
                  <a:cubicBezTo>
                    <a:pt x="232438" y="142998"/>
                    <a:pt x="226800" y="147322"/>
                    <a:pt x="223932" y="153428"/>
                  </a:cubicBezTo>
                  <a:cubicBezTo>
                    <a:pt x="220284" y="165829"/>
                    <a:pt x="218075" y="178621"/>
                    <a:pt x="217360" y="191528"/>
                  </a:cubicBezTo>
                  <a:cubicBezTo>
                    <a:pt x="212026" y="256583"/>
                    <a:pt x="206692" y="321639"/>
                    <a:pt x="202310" y="386790"/>
                  </a:cubicBezTo>
                  <a:cubicBezTo>
                    <a:pt x="194757" y="498871"/>
                    <a:pt x="187547" y="611009"/>
                    <a:pt x="180689" y="723213"/>
                  </a:cubicBezTo>
                  <a:cubicBezTo>
                    <a:pt x="176593" y="789888"/>
                    <a:pt x="173069" y="856563"/>
                    <a:pt x="168878" y="923238"/>
                  </a:cubicBezTo>
                  <a:cubicBezTo>
                    <a:pt x="165639" y="974006"/>
                    <a:pt x="160972" y="1024775"/>
                    <a:pt x="158020" y="1075638"/>
                  </a:cubicBezTo>
                  <a:cubicBezTo>
                    <a:pt x="152781" y="1165173"/>
                    <a:pt x="149638" y="1254803"/>
                    <a:pt x="143065" y="1344148"/>
                  </a:cubicBezTo>
                  <a:cubicBezTo>
                    <a:pt x="132207" y="1493310"/>
                    <a:pt x="121443" y="1642185"/>
                    <a:pt x="122110" y="1791823"/>
                  </a:cubicBezTo>
                  <a:cubicBezTo>
                    <a:pt x="123348" y="2052427"/>
                    <a:pt x="116681" y="2312936"/>
                    <a:pt x="112585" y="2573540"/>
                  </a:cubicBezTo>
                  <a:cubicBezTo>
                    <a:pt x="111728" y="2631928"/>
                    <a:pt x="108776" y="2690316"/>
                    <a:pt x="107537" y="2748800"/>
                  </a:cubicBezTo>
                  <a:cubicBezTo>
                    <a:pt x="106775" y="2785757"/>
                    <a:pt x="107537" y="2822809"/>
                    <a:pt x="107537" y="2861862"/>
                  </a:cubicBezTo>
                  <a:cubicBezTo>
                    <a:pt x="156401" y="2866529"/>
                    <a:pt x="206025" y="2874339"/>
                    <a:pt x="255651" y="2875292"/>
                  </a:cubicBezTo>
                  <a:cubicBezTo>
                    <a:pt x="367950" y="2877578"/>
                    <a:pt x="480251" y="2875292"/>
                    <a:pt x="592455" y="2876911"/>
                  </a:cubicBezTo>
                  <a:cubicBezTo>
                    <a:pt x="802005" y="2879197"/>
                    <a:pt x="1011555" y="2882340"/>
                    <a:pt x="1221105" y="2885198"/>
                  </a:cubicBezTo>
                  <a:cubicBezTo>
                    <a:pt x="1362456" y="2887103"/>
                    <a:pt x="1503711" y="2890151"/>
                    <a:pt x="1645063" y="2890722"/>
                  </a:cubicBezTo>
                  <a:cubicBezTo>
                    <a:pt x="1825371" y="2891484"/>
                    <a:pt x="2005679" y="2890151"/>
                    <a:pt x="2185892" y="2889770"/>
                  </a:cubicBezTo>
                  <a:lnTo>
                    <a:pt x="2205513" y="2889770"/>
                  </a:lnTo>
                  <a:cubicBezTo>
                    <a:pt x="2193607" y="2789919"/>
                    <a:pt x="2194179" y="2688963"/>
                    <a:pt x="2207228" y="2589256"/>
                  </a:cubicBezTo>
                  <a:cubicBezTo>
                    <a:pt x="2219325" y="2590494"/>
                    <a:pt x="2227992" y="2592018"/>
                    <a:pt x="2236756" y="2592114"/>
                  </a:cubicBezTo>
                  <a:cubicBezTo>
                    <a:pt x="2332006" y="2593733"/>
                    <a:pt x="2427256" y="2594590"/>
                    <a:pt x="2522506" y="2597162"/>
                  </a:cubicBezTo>
                  <a:cubicBezTo>
                    <a:pt x="2539936" y="2597638"/>
                    <a:pt x="2545937" y="2593257"/>
                    <a:pt x="2545461" y="2576207"/>
                  </a:cubicBezTo>
                  <a:cubicBezTo>
                    <a:pt x="2544223" y="2532963"/>
                    <a:pt x="2542794" y="2489624"/>
                    <a:pt x="2543271" y="2446381"/>
                  </a:cubicBezTo>
                  <a:cubicBezTo>
                    <a:pt x="2544509" y="2327128"/>
                    <a:pt x="2547080" y="2208256"/>
                    <a:pt x="2548033" y="2088622"/>
                  </a:cubicBezTo>
                  <a:cubicBezTo>
                    <a:pt x="2548033" y="2068143"/>
                    <a:pt x="2540127" y="2047474"/>
                    <a:pt x="2540603" y="2026995"/>
                  </a:cubicBezTo>
                  <a:cubicBezTo>
                    <a:pt x="2541746" y="1980132"/>
                    <a:pt x="2547938" y="1933365"/>
                    <a:pt x="2548318" y="1886597"/>
                  </a:cubicBezTo>
                  <a:cubicBezTo>
                    <a:pt x="2548890" y="1809921"/>
                    <a:pt x="2547080" y="1733149"/>
                    <a:pt x="2545175" y="1656473"/>
                  </a:cubicBezTo>
                  <a:cubicBezTo>
                    <a:pt x="2542508" y="1550269"/>
                    <a:pt x="2537174" y="1444160"/>
                    <a:pt x="2535650" y="1337957"/>
                  </a:cubicBezTo>
                  <a:cubicBezTo>
                    <a:pt x="2534507" y="1239183"/>
                    <a:pt x="2536602" y="1140408"/>
                    <a:pt x="2538698" y="1041729"/>
                  </a:cubicBezTo>
                  <a:cubicBezTo>
                    <a:pt x="2541174" y="930192"/>
                    <a:pt x="2545557" y="818749"/>
                    <a:pt x="2548223" y="707211"/>
                  </a:cubicBezTo>
                  <a:cubicBezTo>
                    <a:pt x="2550985" y="591768"/>
                    <a:pt x="2552700" y="476420"/>
                    <a:pt x="2555082" y="360978"/>
                  </a:cubicBezTo>
                  <a:cubicBezTo>
                    <a:pt x="2556224" y="302494"/>
                    <a:pt x="2557558" y="244039"/>
                    <a:pt x="2559177" y="185622"/>
                  </a:cubicBezTo>
                  <a:cubicBezTo>
                    <a:pt x="2559177" y="171049"/>
                    <a:pt x="2561367" y="156476"/>
                    <a:pt x="2562701" y="140569"/>
                  </a:cubicBezTo>
                  <a:lnTo>
                    <a:pt x="2387727" y="140569"/>
                  </a:lnTo>
                  <a:cubicBezTo>
                    <a:pt x="2384107" y="140569"/>
                    <a:pt x="2378202" y="140569"/>
                    <a:pt x="2377059" y="142664"/>
                  </a:cubicBezTo>
                  <a:cubicBezTo>
                    <a:pt x="2362200" y="166953"/>
                    <a:pt x="2347913" y="191528"/>
                    <a:pt x="2330196" y="221722"/>
                  </a:cubicBezTo>
                  <a:lnTo>
                    <a:pt x="2449164" y="221722"/>
                  </a:lnTo>
                  <a:lnTo>
                    <a:pt x="2449164" y="227628"/>
                  </a:lnTo>
                  <a:cubicBezTo>
                    <a:pt x="2439639" y="229151"/>
                    <a:pt x="2430114" y="231437"/>
                    <a:pt x="2420589" y="232009"/>
                  </a:cubicBezTo>
                  <a:cubicBezTo>
                    <a:pt x="2392584" y="233723"/>
                    <a:pt x="2364486" y="233628"/>
                    <a:pt x="2336673" y="236676"/>
                  </a:cubicBezTo>
                  <a:cubicBezTo>
                    <a:pt x="2326862" y="238210"/>
                    <a:pt x="2318099" y="243506"/>
                    <a:pt x="2312099" y="251440"/>
                  </a:cubicBezTo>
                  <a:cubicBezTo>
                    <a:pt x="2286762" y="289540"/>
                    <a:pt x="2263521" y="329545"/>
                    <a:pt x="2238755" y="368216"/>
                  </a:cubicBezTo>
                  <a:cubicBezTo>
                    <a:pt x="2217039" y="402030"/>
                    <a:pt x="2215420" y="402126"/>
                    <a:pt x="2176272" y="389933"/>
                  </a:cubicBezTo>
                  <a:cubicBezTo>
                    <a:pt x="2171128" y="388667"/>
                    <a:pt x="2166080" y="387104"/>
                    <a:pt x="2161128" y="385266"/>
                  </a:cubicBezTo>
                  <a:cubicBezTo>
                    <a:pt x="2137601" y="375074"/>
                    <a:pt x="2121503" y="346690"/>
                    <a:pt x="2130076" y="326497"/>
                  </a:cubicBezTo>
                  <a:cubicBezTo>
                    <a:pt x="2133600" y="334879"/>
                    <a:pt x="2136076" y="341737"/>
                    <a:pt x="2139601" y="348214"/>
                  </a:cubicBezTo>
                  <a:cubicBezTo>
                    <a:pt x="2153126" y="375932"/>
                    <a:pt x="2178939" y="383742"/>
                    <a:pt x="2206276" y="386981"/>
                  </a:cubicBezTo>
                  <a:cubicBezTo>
                    <a:pt x="2226849" y="389457"/>
                    <a:pt x="2218087" y="365645"/>
                    <a:pt x="2228374" y="358406"/>
                  </a:cubicBezTo>
                  <a:cubicBezTo>
                    <a:pt x="2230089" y="357167"/>
                    <a:pt x="2230755" y="354596"/>
                    <a:pt x="2231993" y="352691"/>
                  </a:cubicBezTo>
                  <a:cubicBezTo>
                    <a:pt x="2289143" y="261889"/>
                    <a:pt x="2346007" y="171116"/>
                    <a:pt x="2402491" y="80371"/>
                  </a:cubicBezTo>
                  <a:cubicBezTo>
                    <a:pt x="2418397" y="87134"/>
                    <a:pt x="2418492" y="87610"/>
                    <a:pt x="2413349" y="123233"/>
                  </a:cubicBezTo>
                  <a:lnTo>
                    <a:pt x="2403824" y="88277"/>
                  </a:lnTo>
                  <a:lnTo>
                    <a:pt x="2386774" y="127044"/>
                  </a:lnTo>
                  <a:lnTo>
                    <a:pt x="2432970" y="129425"/>
                  </a:lnTo>
                  <a:cubicBezTo>
                    <a:pt x="2432113" y="113613"/>
                    <a:pt x="2431352" y="98754"/>
                    <a:pt x="2430684" y="83990"/>
                  </a:cubicBezTo>
                  <a:lnTo>
                    <a:pt x="2439257" y="83324"/>
                  </a:lnTo>
                  <a:cubicBezTo>
                    <a:pt x="2441352" y="98278"/>
                    <a:pt x="2443543" y="113232"/>
                    <a:pt x="2445924" y="130949"/>
                  </a:cubicBezTo>
                  <a:lnTo>
                    <a:pt x="2464974" y="129520"/>
                  </a:lnTo>
                  <a:cubicBezTo>
                    <a:pt x="2462784" y="114632"/>
                    <a:pt x="2459546" y="99897"/>
                    <a:pt x="2455449" y="85419"/>
                  </a:cubicBezTo>
                  <a:cubicBezTo>
                    <a:pt x="2452306" y="79676"/>
                    <a:pt x="2446878" y="75523"/>
                    <a:pt x="2440496" y="73989"/>
                  </a:cubicBezTo>
                  <a:cubicBezTo>
                    <a:pt x="2428589" y="71037"/>
                    <a:pt x="2414968" y="73322"/>
                    <a:pt x="2404300" y="68370"/>
                  </a:cubicBezTo>
                  <a:cubicBezTo>
                    <a:pt x="2367534" y="51510"/>
                    <a:pt x="2331815" y="32460"/>
                    <a:pt x="2290952" y="11886"/>
                  </a:cubicBezTo>
                  <a:close/>
                  <a:moveTo>
                    <a:pt x="2296370" y="1426"/>
                  </a:moveTo>
                  <a:cubicBezTo>
                    <a:pt x="2300883" y="-422"/>
                    <a:pt x="2306098" y="-549"/>
                    <a:pt x="2310956" y="1485"/>
                  </a:cubicBezTo>
                  <a:cubicBezTo>
                    <a:pt x="2312194" y="2018"/>
                    <a:pt x="2313432" y="2704"/>
                    <a:pt x="2314575" y="3504"/>
                  </a:cubicBezTo>
                  <a:cubicBezTo>
                    <a:pt x="2346865" y="20840"/>
                    <a:pt x="2378392" y="39318"/>
                    <a:pt x="2410778" y="56368"/>
                  </a:cubicBezTo>
                  <a:cubicBezTo>
                    <a:pt x="2418207" y="59692"/>
                    <a:pt x="2426399" y="60911"/>
                    <a:pt x="2434399" y="59892"/>
                  </a:cubicBezTo>
                  <a:cubicBezTo>
                    <a:pt x="2457926" y="57511"/>
                    <a:pt x="2472499" y="65131"/>
                    <a:pt x="2474785" y="90372"/>
                  </a:cubicBezTo>
                  <a:cubicBezTo>
                    <a:pt x="2476119" y="103898"/>
                    <a:pt x="2478596" y="117233"/>
                    <a:pt x="2480977" y="133235"/>
                  </a:cubicBezTo>
                  <a:lnTo>
                    <a:pt x="2574798" y="139997"/>
                  </a:lnTo>
                  <a:cubicBezTo>
                    <a:pt x="2574798" y="166287"/>
                    <a:pt x="2573655" y="193242"/>
                    <a:pt x="2575750" y="219912"/>
                  </a:cubicBezTo>
                  <a:cubicBezTo>
                    <a:pt x="2575750" y="224770"/>
                    <a:pt x="2589276" y="232009"/>
                    <a:pt x="2596896" y="232390"/>
                  </a:cubicBezTo>
                  <a:cubicBezTo>
                    <a:pt x="2626328" y="233914"/>
                    <a:pt x="2655856" y="233057"/>
                    <a:pt x="2687384" y="233057"/>
                  </a:cubicBezTo>
                  <a:cubicBezTo>
                    <a:pt x="2688050" y="248106"/>
                    <a:pt x="2689098" y="260870"/>
                    <a:pt x="2689098" y="273538"/>
                  </a:cubicBezTo>
                  <a:cubicBezTo>
                    <a:pt x="2689098" y="324497"/>
                    <a:pt x="2689098" y="375455"/>
                    <a:pt x="2688432" y="425938"/>
                  </a:cubicBezTo>
                  <a:cubicBezTo>
                    <a:pt x="2685288" y="648566"/>
                    <a:pt x="2682145" y="871137"/>
                    <a:pt x="2678907" y="1093640"/>
                  </a:cubicBezTo>
                  <a:cubicBezTo>
                    <a:pt x="2677382" y="1183937"/>
                    <a:pt x="2671858" y="1274615"/>
                    <a:pt x="2673096" y="1364436"/>
                  </a:cubicBezTo>
                  <a:cubicBezTo>
                    <a:pt x="2675192" y="1525313"/>
                    <a:pt x="2681668" y="1686191"/>
                    <a:pt x="2685192" y="1847068"/>
                  </a:cubicBezTo>
                  <a:cubicBezTo>
                    <a:pt x="2687478" y="1950414"/>
                    <a:pt x="2688812" y="2053760"/>
                    <a:pt x="2688527" y="2157107"/>
                  </a:cubicBezTo>
                  <a:cubicBezTo>
                    <a:pt x="2688527" y="2242832"/>
                    <a:pt x="2684621" y="2328557"/>
                    <a:pt x="2683192" y="2414282"/>
                  </a:cubicBezTo>
                  <a:cubicBezTo>
                    <a:pt x="2681477" y="2519914"/>
                    <a:pt x="2681383" y="2625546"/>
                    <a:pt x="2678621" y="2731178"/>
                  </a:cubicBezTo>
                  <a:cubicBezTo>
                    <a:pt x="2676810" y="2800711"/>
                    <a:pt x="2671667" y="2870148"/>
                    <a:pt x="2667762" y="2944253"/>
                  </a:cubicBezTo>
                  <a:cubicBezTo>
                    <a:pt x="2666524" y="2923869"/>
                    <a:pt x="2664999" y="2907868"/>
                    <a:pt x="2664714" y="2891770"/>
                  </a:cubicBezTo>
                  <a:cubicBezTo>
                    <a:pt x="2663476" y="2822619"/>
                    <a:pt x="2662427" y="2753467"/>
                    <a:pt x="2661666" y="2684315"/>
                  </a:cubicBezTo>
                  <a:cubicBezTo>
                    <a:pt x="2660427" y="2582493"/>
                    <a:pt x="2657665" y="2480671"/>
                    <a:pt x="2658523" y="2378849"/>
                  </a:cubicBezTo>
                  <a:cubicBezTo>
                    <a:pt x="2659857" y="2219400"/>
                    <a:pt x="2665571" y="2059952"/>
                    <a:pt x="2665762" y="1900408"/>
                  </a:cubicBezTo>
                  <a:cubicBezTo>
                    <a:pt x="2665762" y="1781250"/>
                    <a:pt x="2659761" y="1662283"/>
                    <a:pt x="2657380" y="1543030"/>
                  </a:cubicBezTo>
                  <a:cubicBezTo>
                    <a:pt x="2654903" y="1418443"/>
                    <a:pt x="2652331" y="1293856"/>
                    <a:pt x="2652236" y="1169269"/>
                  </a:cubicBezTo>
                  <a:cubicBezTo>
                    <a:pt x="2652236" y="1075829"/>
                    <a:pt x="2655760" y="982484"/>
                    <a:pt x="2658237" y="889044"/>
                  </a:cubicBezTo>
                  <a:cubicBezTo>
                    <a:pt x="2662238" y="732833"/>
                    <a:pt x="2666428" y="576595"/>
                    <a:pt x="2670905" y="420318"/>
                  </a:cubicBezTo>
                  <a:cubicBezTo>
                    <a:pt x="2670905" y="409745"/>
                    <a:pt x="2670905" y="399078"/>
                    <a:pt x="2670905" y="388505"/>
                  </a:cubicBezTo>
                  <a:lnTo>
                    <a:pt x="2664809" y="389838"/>
                  </a:lnTo>
                  <a:cubicBezTo>
                    <a:pt x="2658523" y="477754"/>
                    <a:pt x="2653093" y="565670"/>
                    <a:pt x="2645759" y="653490"/>
                  </a:cubicBezTo>
                  <a:cubicBezTo>
                    <a:pt x="2640330" y="718165"/>
                    <a:pt x="2631662" y="782649"/>
                    <a:pt x="2625852" y="847324"/>
                  </a:cubicBezTo>
                  <a:cubicBezTo>
                    <a:pt x="2619660" y="916952"/>
                    <a:pt x="2615756" y="986770"/>
                    <a:pt x="2609660" y="1056874"/>
                  </a:cubicBezTo>
                  <a:cubicBezTo>
                    <a:pt x="2603087" y="1133074"/>
                    <a:pt x="2594800" y="1209274"/>
                    <a:pt x="2587942" y="1285474"/>
                  </a:cubicBezTo>
                  <a:cubicBezTo>
                    <a:pt x="2585275" y="1314049"/>
                    <a:pt x="2583752" y="1342624"/>
                    <a:pt x="2582798" y="1371866"/>
                  </a:cubicBezTo>
                  <a:cubicBezTo>
                    <a:pt x="2578799" y="1493310"/>
                    <a:pt x="2573846" y="1614753"/>
                    <a:pt x="2571846" y="1736197"/>
                  </a:cubicBezTo>
                  <a:cubicBezTo>
                    <a:pt x="2570321" y="1830494"/>
                    <a:pt x="2573559" y="1924887"/>
                    <a:pt x="2572989" y="2019185"/>
                  </a:cubicBezTo>
                  <a:cubicBezTo>
                    <a:pt x="2572989" y="2121007"/>
                    <a:pt x="2570035" y="2222829"/>
                    <a:pt x="2568511" y="2324651"/>
                  </a:cubicBezTo>
                  <a:cubicBezTo>
                    <a:pt x="2567273" y="2410376"/>
                    <a:pt x="2566511" y="2496101"/>
                    <a:pt x="2564511" y="2581826"/>
                  </a:cubicBezTo>
                  <a:cubicBezTo>
                    <a:pt x="2563178" y="2591066"/>
                    <a:pt x="2558701" y="2599572"/>
                    <a:pt x="2551842" y="2605925"/>
                  </a:cubicBezTo>
                  <a:cubicBezTo>
                    <a:pt x="2541079" y="2616974"/>
                    <a:pt x="2526221" y="2624308"/>
                    <a:pt x="2516696" y="2636119"/>
                  </a:cubicBezTo>
                  <a:cubicBezTo>
                    <a:pt x="2508218" y="2646987"/>
                    <a:pt x="2502694" y="2659894"/>
                    <a:pt x="2500693" y="2673552"/>
                  </a:cubicBezTo>
                  <a:cubicBezTo>
                    <a:pt x="2489359" y="2766040"/>
                    <a:pt x="2479357" y="2858814"/>
                    <a:pt x="2469261" y="2951492"/>
                  </a:cubicBezTo>
                  <a:cubicBezTo>
                    <a:pt x="2468023" y="2963493"/>
                    <a:pt x="2469261" y="2975780"/>
                    <a:pt x="2469261" y="2989592"/>
                  </a:cubicBezTo>
                  <a:lnTo>
                    <a:pt x="2668523" y="2989592"/>
                  </a:lnTo>
                  <a:lnTo>
                    <a:pt x="2668523" y="2995497"/>
                  </a:lnTo>
                  <a:cubicBezTo>
                    <a:pt x="2634901" y="3009785"/>
                    <a:pt x="2598134" y="3002069"/>
                    <a:pt x="2563082" y="3006356"/>
                  </a:cubicBezTo>
                  <a:cubicBezTo>
                    <a:pt x="2528030" y="3010642"/>
                    <a:pt x="2494121" y="3013309"/>
                    <a:pt x="2458307" y="3016738"/>
                  </a:cubicBezTo>
                  <a:cubicBezTo>
                    <a:pt x="2465165" y="2906439"/>
                    <a:pt x="2472213" y="2790805"/>
                    <a:pt x="2479834" y="2668314"/>
                  </a:cubicBezTo>
                  <a:cubicBezTo>
                    <a:pt x="2456974" y="2689269"/>
                    <a:pt x="2438496" y="2706414"/>
                    <a:pt x="2419540" y="2723558"/>
                  </a:cubicBezTo>
                  <a:cubicBezTo>
                    <a:pt x="2364771" y="2772136"/>
                    <a:pt x="2309717" y="2820333"/>
                    <a:pt x="2255044" y="2869005"/>
                  </a:cubicBezTo>
                  <a:cubicBezTo>
                    <a:pt x="2243042" y="2878273"/>
                    <a:pt x="2232374" y="2889208"/>
                    <a:pt x="2223516" y="2901485"/>
                  </a:cubicBezTo>
                  <a:cubicBezTo>
                    <a:pt x="2216086" y="2914011"/>
                    <a:pt x="2201989" y="2920993"/>
                    <a:pt x="2187511" y="2919297"/>
                  </a:cubicBezTo>
                  <a:cubicBezTo>
                    <a:pt x="2079593" y="2920250"/>
                    <a:pt x="1971770" y="2922536"/>
                    <a:pt x="1863661" y="2923107"/>
                  </a:cubicBezTo>
                  <a:cubicBezTo>
                    <a:pt x="1758220" y="2923679"/>
                    <a:pt x="1652682" y="2924917"/>
                    <a:pt x="1547336" y="2921869"/>
                  </a:cubicBezTo>
                  <a:cubicBezTo>
                    <a:pt x="1430750" y="2918440"/>
                    <a:pt x="1314354" y="2910058"/>
                    <a:pt x="1197864" y="2904629"/>
                  </a:cubicBezTo>
                  <a:cubicBezTo>
                    <a:pt x="1143286" y="2902057"/>
                    <a:pt x="1088612" y="2900152"/>
                    <a:pt x="1033938" y="2899962"/>
                  </a:cubicBezTo>
                  <a:lnTo>
                    <a:pt x="612442" y="2899962"/>
                  </a:lnTo>
                  <a:lnTo>
                    <a:pt x="596265" y="2898533"/>
                  </a:lnTo>
                  <a:cubicBezTo>
                    <a:pt x="597503" y="2900533"/>
                    <a:pt x="599027" y="2899962"/>
                    <a:pt x="600456" y="2899962"/>
                  </a:cubicBezTo>
                  <a:lnTo>
                    <a:pt x="612442" y="2899962"/>
                  </a:lnTo>
                  <a:lnTo>
                    <a:pt x="1527905" y="2980829"/>
                  </a:lnTo>
                  <a:cubicBezTo>
                    <a:pt x="1838706" y="3005499"/>
                    <a:pt x="2151126" y="3024930"/>
                    <a:pt x="2462784" y="3046646"/>
                  </a:cubicBezTo>
                  <a:lnTo>
                    <a:pt x="2462784" y="3054457"/>
                  </a:lnTo>
                  <a:cubicBezTo>
                    <a:pt x="2453259" y="3054457"/>
                    <a:pt x="2442781" y="3054457"/>
                    <a:pt x="2432875" y="3054457"/>
                  </a:cubicBezTo>
                  <a:cubicBezTo>
                    <a:pt x="2324957" y="3052838"/>
                    <a:pt x="2217039" y="3053124"/>
                    <a:pt x="2109026" y="3048933"/>
                  </a:cubicBezTo>
                  <a:cubicBezTo>
                    <a:pt x="1993773" y="3044551"/>
                    <a:pt x="1878711" y="3035502"/>
                    <a:pt x="1763554" y="3029025"/>
                  </a:cubicBezTo>
                  <a:cubicBezTo>
                    <a:pt x="1663608" y="3023377"/>
                    <a:pt x="1563624" y="3018167"/>
                    <a:pt x="1463611" y="3013404"/>
                  </a:cubicBezTo>
                  <a:cubicBezTo>
                    <a:pt x="1387411" y="3009690"/>
                    <a:pt x="1311211" y="3005117"/>
                    <a:pt x="1234249" y="3003879"/>
                  </a:cubicBezTo>
                  <a:cubicBezTo>
                    <a:pt x="1013936" y="3000165"/>
                    <a:pt x="793527" y="2998927"/>
                    <a:pt x="573214" y="2994354"/>
                  </a:cubicBezTo>
                  <a:cubicBezTo>
                    <a:pt x="453485" y="2992068"/>
                    <a:pt x="333756" y="2985687"/>
                    <a:pt x="214027" y="2980733"/>
                  </a:cubicBezTo>
                  <a:cubicBezTo>
                    <a:pt x="205873" y="2978657"/>
                    <a:pt x="198053" y="2975447"/>
                    <a:pt x="190786" y="2971208"/>
                  </a:cubicBezTo>
                  <a:lnTo>
                    <a:pt x="1193673" y="2978734"/>
                  </a:lnTo>
                  <a:lnTo>
                    <a:pt x="1193673" y="2970542"/>
                  </a:lnTo>
                  <a:lnTo>
                    <a:pt x="217932" y="2892056"/>
                  </a:lnTo>
                  <a:lnTo>
                    <a:pt x="217932" y="2953397"/>
                  </a:lnTo>
                  <a:lnTo>
                    <a:pt x="214027" y="2953397"/>
                  </a:lnTo>
                  <a:lnTo>
                    <a:pt x="214027" y="2893675"/>
                  </a:lnTo>
                  <a:lnTo>
                    <a:pt x="0" y="2864528"/>
                  </a:lnTo>
                  <a:lnTo>
                    <a:pt x="1524" y="2851670"/>
                  </a:lnTo>
                  <a:lnTo>
                    <a:pt x="98012" y="2860243"/>
                  </a:lnTo>
                  <a:lnTo>
                    <a:pt x="107537" y="1962321"/>
                  </a:lnTo>
                  <a:lnTo>
                    <a:pt x="105918" y="1962321"/>
                  </a:lnTo>
                  <a:lnTo>
                    <a:pt x="23907" y="2837002"/>
                  </a:lnTo>
                  <a:lnTo>
                    <a:pt x="15621" y="2836430"/>
                  </a:lnTo>
                  <a:cubicBezTo>
                    <a:pt x="18288" y="2801949"/>
                    <a:pt x="20926" y="2767535"/>
                    <a:pt x="23527" y="2733179"/>
                  </a:cubicBezTo>
                  <a:cubicBezTo>
                    <a:pt x="29051" y="2658122"/>
                    <a:pt x="34099" y="2583065"/>
                    <a:pt x="40195" y="2508103"/>
                  </a:cubicBezTo>
                  <a:cubicBezTo>
                    <a:pt x="46386" y="2431046"/>
                    <a:pt x="54388" y="2354084"/>
                    <a:pt x="60293" y="2277026"/>
                  </a:cubicBezTo>
                  <a:cubicBezTo>
                    <a:pt x="66579" y="2195207"/>
                    <a:pt x="71056" y="2113196"/>
                    <a:pt x="76581" y="2031377"/>
                  </a:cubicBezTo>
                  <a:cubicBezTo>
                    <a:pt x="81820" y="1954034"/>
                    <a:pt x="87916" y="1876786"/>
                    <a:pt x="92868" y="1799538"/>
                  </a:cubicBezTo>
                  <a:cubicBezTo>
                    <a:pt x="96964" y="1735054"/>
                    <a:pt x="102393" y="1670570"/>
                    <a:pt x="102965" y="1606085"/>
                  </a:cubicBezTo>
                  <a:cubicBezTo>
                    <a:pt x="105156" y="1472259"/>
                    <a:pt x="105251" y="1338433"/>
                    <a:pt x="105632" y="1204607"/>
                  </a:cubicBezTo>
                  <a:cubicBezTo>
                    <a:pt x="106013" y="1070780"/>
                    <a:pt x="106489" y="935906"/>
                    <a:pt x="105632" y="801509"/>
                  </a:cubicBezTo>
                  <a:cubicBezTo>
                    <a:pt x="104394" y="625201"/>
                    <a:pt x="101060" y="449084"/>
                    <a:pt x="100488" y="272681"/>
                  </a:cubicBezTo>
                  <a:cubicBezTo>
                    <a:pt x="100488" y="222198"/>
                    <a:pt x="106489" y="171620"/>
                    <a:pt x="110013" y="123710"/>
                  </a:cubicBezTo>
                  <a:lnTo>
                    <a:pt x="296418" y="123710"/>
                  </a:lnTo>
                  <a:lnTo>
                    <a:pt x="283273" y="86562"/>
                  </a:lnTo>
                  <a:cubicBezTo>
                    <a:pt x="295398" y="84200"/>
                    <a:pt x="307267" y="80657"/>
                    <a:pt x="318706" y="75989"/>
                  </a:cubicBezTo>
                  <a:cubicBezTo>
                    <a:pt x="354616" y="57416"/>
                    <a:pt x="389382" y="36556"/>
                    <a:pt x="425577" y="18839"/>
                  </a:cubicBezTo>
                  <a:cubicBezTo>
                    <a:pt x="441255" y="11619"/>
                    <a:pt x="458029" y="7047"/>
                    <a:pt x="475202" y="5314"/>
                  </a:cubicBezTo>
                  <a:cubicBezTo>
                    <a:pt x="483717" y="6057"/>
                    <a:pt x="491385" y="10791"/>
                    <a:pt x="495871" y="18078"/>
                  </a:cubicBezTo>
                  <a:cubicBezTo>
                    <a:pt x="508816" y="40937"/>
                    <a:pt x="519836" y="64836"/>
                    <a:pt x="528828" y="89515"/>
                  </a:cubicBezTo>
                  <a:cubicBezTo>
                    <a:pt x="536257" y="111232"/>
                    <a:pt x="547878" y="117423"/>
                    <a:pt x="570452" y="116947"/>
                  </a:cubicBezTo>
                  <a:cubicBezTo>
                    <a:pt x="671484" y="114404"/>
                    <a:pt x="772573" y="113013"/>
                    <a:pt x="873728" y="112756"/>
                  </a:cubicBezTo>
                  <a:cubicBezTo>
                    <a:pt x="1009078" y="112756"/>
                    <a:pt x="1144429" y="113423"/>
                    <a:pt x="1279779" y="114661"/>
                  </a:cubicBezTo>
                  <a:cubicBezTo>
                    <a:pt x="1425702" y="116090"/>
                    <a:pt x="1571625" y="118280"/>
                    <a:pt x="1717929" y="120471"/>
                  </a:cubicBezTo>
                  <a:cubicBezTo>
                    <a:pt x="1871281" y="122853"/>
                    <a:pt x="2024729" y="123900"/>
                    <a:pt x="2177986" y="129996"/>
                  </a:cubicBezTo>
                  <a:cubicBezTo>
                    <a:pt x="2217134" y="131425"/>
                    <a:pt x="2231898" y="113708"/>
                    <a:pt x="2245804" y="84371"/>
                  </a:cubicBezTo>
                  <a:cubicBezTo>
                    <a:pt x="2257615" y="59416"/>
                    <a:pt x="2272760" y="35984"/>
                    <a:pt x="2286000" y="11696"/>
                  </a:cubicBezTo>
                  <a:cubicBezTo>
                    <a:pt x="2288047" y="6843"/>
                    <a:pt x="2291858" y="3273"/>
                    <a:pt x="2296370" y="1426"/>
                  </a:cubicBezTo>
                  <a:close/>
                </a:path>
              </a:pathLst>
            </a:custGeom>
            <a:solidFill>
              <a:schemeClr val="tx1">
                <a:lumMod val="85000"/>
                <a:lumOff val="1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rPr>
              <a:t>教坛阶梯：</a:t>
            </a:r>
            <a:r>
              <a:rPr lang="zh-CN" altLang="en-US" sz="3200"/>
              <a:t>石家庄市全面实行中小学教师岗位聘用制度</a:t>
            </a:r>
            <a:endParaRPr lang="zh-CN" altLang="en-US" sz="3200"/>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4" name="文本框 3"/>
          <p:cNvSpPr txBox="1"/>
          <p:nvPr/>
        </p:nvSpPr>
        <p:spPr>
          <a:xfrm>
            <a:off x="590564" y="1660850"/>
            <a:ext cx="10935003" cy="3830955"/>
          </a:xfrm>
          <a:prstGeom prst="rect">
            <a:avLst/>
          </a:prstGeom>
          <a:noFill/>
        </p:spPr>
        <p:txBody>
          <a:bodyPr wrap="square">
            <a:spAutoFit/>
          </a:bodyPr>
          <a:lstStyle/>
          <a:p>
            <a:pPr indent="457200" algn="just" fontAlgn="auto">
              <a:lnSpc>
                <a:spcPct val="150000"/>
              </a:lnSpc>
            </a:pPr>
            <a:r>
              <a:rPr lang="zh-CN" altLang="en-US" dirty="0">
                <a:solidFill>
                  <a:schemeClr val="tx1"/>
                </a:solidFill>
                <a:latin typeface="微软雅黑" charset="0"/>
                <a:ea typeface="微软雅黑" charset="0"/>
                <a:cs typeface="微软雅黑" charset="0"/>
              </a:rPr>
              <a:t>乡村学校和特教学校</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定向评价、定向使用</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申报评审高级教师、一级教师，实行总量</a:t>
            </a:r>
            <a:r>
              <a:rPr lang="zh-CN" altLang="en-US" dirty="0">
                <a:solidFill>
                  <a:schemeClr val="tx1"/>
                </a:solidFill>
                <a:latin typeface="微软雅黑" charset="0"/>
                <a:ea typeface="微软雅黑" charset="0"/>
                <a:cs typeface="微软雅黑" charset="0"/>
              </a:rPr>
              <a:t>控制、比例单列、专岗专用，</a:t>
            </a:r>
            <a:r>
              <a:rPr lang="zh-CN" altLang="en-US" dirty="0">
                <a:solidFill>
                  <a:schemeClr val="tx1"/>
                </a:solidFill>
                <a:latin typeface="微软雅黑" charset="0"/>
                <a:ea typeface="微软雅黑" charset="0"/>
                <a:cs typeface="微软雅黑" charset="0"/>
              </a:rPr>
              <a:t>不占各地专业技术岗位结构比例，单独管理，</a:t>
            </a:r>
            <a:r>
              <a:rPr lang="zh-CN" altLang="en-US" dirty="0">
                <a:solidFill>
                  <a:schemeClr val="tx1"/>
                </a:solidFill>
                <a:latin typeface="微软雅黑" charset="0"/>
                <a:ea typeface="微软雅黑" charset="0"/>
                <a:cs typeface="微软雅黑" charset="0"/>
              </a:rPr>
              <a:t>与常设岗位分开</a:t>
            </a:r>
            <a:r>
              <a:rPr lang="zh-CN" altLang="en-US" dirty="0">
                <a:solidFill>
                  <a:schemeClr val="tx1"/>
                </a:solidFill>
                <a:latin typeface="微软雅黑" charset="0"/>
                <a:ea typeface="微软雅黑" charset="0"/>
                <a:cs typeface="微软雅黑" charset="0"/>
              </a:rPr>
              <a:t>设置聘用，依据已批复的专业技术结构比例重新核算，</a:t>
            </a:r>
            <a:r>
              <a:rPr lang="zh-CN" altLang="en-US" dirty="0">
                <a:solidFill>
                  <a:schemeClr val="tx1"/>
                </a:solidFill>
                <a:latin typeface="微软雅黑" charset="0"/>
                <a:ea typeface="微软雅黑" charset="0"/>
                <a:cs typeface="微软雅黑" charset="0"/>
              </a:rPr>
              <a:t>结合国家、省、市相关政策，</a:t>
            </a:r>
            <a:r>
              <a:rPr lang="zh-CN" altLang="en-US" dirty="0">
                <a:solidFill>
                  <a:schemeClr val="tx1"/>
                </a:solidFill>
                <a:latin typeface="微软雅黑" charset="0"/>
                <a:ea typeface="微软雅黑" charset="0"/>
                <a:cs typeface="微软雅黑" charset="0"/>
              </a:rPr>
              <a:t>定向使</a:t>
            </a:r>
            <a:r>
              <a:rPr lang="zh-CN" altLang="en-US" dirty="0">
                <a:solidFill>
                  <a:schemeClr val="tx1"/>
                </a:solidFill>
                <a:latin typeface="微软雅黑" charset="0"/>
                <a:ea typeface="微软雅黑" charset="0"/>
                <a:cs typeface="微软雅黑" charset="0"/>
              </a:rPr>
              <a:t>用。</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定向评价、定向使用</a:t>
            </a:r>
            <a:r>
              <a:rPr lang="en-US" altLang="zh-CN" dirty="0">
                <a:solidFill>
                  <a:schemeClr val="tx1"/>
                </a:solidFill>
                <a:latin typeface="微软雅黑" charset="0"/>
                <a:ea typeface="微软雅黑" charset="0"/>
                <a:cs typeface="微软雅黑" charset="0"/>
              </a:rPr>
              <a:t>”</a:t>
            </a:r>
            <a:r>
              <a:rPr lang="zh-CN" altLang="en-US" dirty="0">
                <a:solidFill>
                  <a:schemeClr val="tx1"/>
                </a:solidFill>
                <a:latin typeface="微软雅黑" charset="0"/>
                <a:ea typeface="微软雅黑" charset="0"/>
                <a:cs typeface="微软雅黑" charset="0"/>
              </a:rPr>
              <a:t>高级教师总量由省人力资源和社会保障部门与教育行政部门核</a:t>
            </a:r>
            <a:r>
              <a:rPr lang="zh-CN" altLang="en-US" dirty="0">
                <a:solidFill>
                  <a:schemeClr val="tx1"/>
                </a:solidFill>
                <a:latin typeface="微软雅黑" charset="0"/>
                <a:ea typeface="微软雅黑" charset="0"/>
                <a:cs typeface="微软雅黑" charset="0"/>
              </a:rPr>
              <a:t>定，一级教师由市人力资源和社会保障部门与教育行政部门核定。</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r>
              <a:rPr lang="zh-CN" altLang="en-US" dirty="0">
                <a:solidFill>
                  <a:schemeClr val="tx1"/>
                </a:solidFill>
                <a:latin typeface="微软雅黑" charset="0"/>
                <a:ea typeface="微软雅黑" charset="0"/>
                <a:cs typeface="微软雅黑" charset="0"/>
              </a:rPr>
              <a:t>岗位设置要优先满足教育教学工作实际需要，以教师岗位为主根据需要合理设置管理岗</a:t>
            </a:r>
            <a:r>
              <a:rPr lang="zh-CN" altLang="en-US" dirty="0">
                <a:solidFill>
                  <a:schemeClr val="tx1"/>
                </a:solidFill>
                <a:latin typeface="微软雅黑" charset="0"/>
                <a:ea typeface="微软雅黑" charset="0"/>
                <a:cs typeface="微软雅黑" charset="0"/>
              </a:rPr>
              <a:t>位和工勤技能岗位。各学校要在岗位结构比例内开展职称评审，按岗聘用。要加强聘任后管</a:t>
            </a:r>
            <a:r>
              <a:rPr lang="zh-CN" altLang="en-US" dirty="0">
                <a:solidFill>
                  <a:schemeClr val="tx1"/>
                </a:solidFill>
                <a:latin typeface="微软雅黑" charset="0"/>
                <a:ea typeface="微软雅黑" charset="0"/>
                <a:cs typeface="微软雅黑" charset="0"/>
              </a:rPr>
              <a:t>理，将考核结果作为教职工岗位调整、职称评聘、岗位等级晋升、工资核定以及变更、续订</a:t>
            </a:r>
            <a:r>
              <a:rPr lang="zh-CN" altLang="en-US" dirty="0">
                <a:solidFill>
                  <a:schemeClr val="tx1"/>
                </a:solidFill>
                <a:latin typeface="微软雅黑" charset="0"/>
                <a:ea typeface="微软雅黑" charset="0"/>
                <a:cs typeface="微软雅黑" charset="0"/>
              </a:rPr>
              <a:t>解除、终止聘用合同的基本依据。</a:t>
            </a:r>
            <a:endParaRPr lang="zh-CN" altLang="en-US" dirty="0">
              <a:solidFill>
                <a:schemeClr val="tx1"/>
              </a:solidFill>
              <a:latin typeface="微软雅黑" charset="0"/>
              <a:ea typeface="微软雅黑" charset="0"/>
              <a:cs typeface="微软雅黑" charset="0"/>
            </a:endParaRPr>
          </a:p>
          <a:p>
            <a:pPr indent="457200" algn="r" fontAlgn="auto">
              <a:lnSpc>
                <a:spcPct val="150000"/>
              </a:lnSpc>
            </a:pPr>
            <a:r>
              <a:rPr lang="zh-CN" altLang="en-US" dirty="0">
                <a:solidFill>
                  <a:schemeClr val="tx1"/>
                </a:solidFill>
                <a:latin typeface="微软雅黑" charset="0"/>
                <a:ea typeface="微软雅黑" charset="0"/>
                <a:cs typeface="微软雅黑" charset="0"/>
              </a:rPr>
              <a:t>（资料来源：《石家庄日报》，</a:t>
            </a:r>
            <a:r>
              <a:rPr lang="en-US" altLang="zh-CN" dirty="0">
                <a:solidFill>
                  <a:schemeClr val="tx1"/>
                </a:solidFill>
                <a:latin typeface="微软雅黑" charset="0"/>
                <a:ea typeface="微软雅黑" charset="0"/>
                <a:cs typeface="微软雅黑" charset="0"/>
              </a:rPr>
              <a:t>2024-01-15</a:t>
            </a:r>
            <a:r>
              <a:rPr lang="zh-CN" altLang="en-US" dirty="0">
                <a:solidFill>
                  <a:schemeClr val="tx1"/>
                </a:solidFill>
                <a:latin typeface="微软雅黑" charset="0"/>
                <a:ea typeface="微软雅黑" charset="0"/>
                <a:cs typeface="微软雅黑" charset="0"/>
              </a:rPr>
              <a:t>，有删改）</a:t>
            </a:r>
            <a:endParaRPr lang="zh-CN" altLang="en-US" dirty="0">
              <a:solidFill>
                <a:schemeClr val="tx1"/>
              </a:solidFill>
              <a:latin typeface="微软雅黑" charset="0"/>
              <a:ea typeface="微软雅黑" charset="0"/>
              <a:cs typeface="微软雅黑" charset="0"/>
            </a:endParaRPr>
          </a:p>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charset="0"/>
                <a:ea typeface="微软雅黑" charset="0"/>
                <a:cs typeface="微软雅黑" charset="0"/>
                <a:sym typeface="+mn-ea"/>
              </a:rPr>
              <a:t>教坛阶梯：</a:t>
            </a:r>
            <a:r>
              <a:rPr lang="zh-CN" altLang="en-US" sz="3200">
                <a:sym typeface="+mn-ea"/>
              </a:rPr>
              <a:t>石家庄市全面实行中小学教师岗位聘用制度</a:t>
            </a:r>
            <a:endParaRPr lang="zh-CN" altLang="en-US" sz="3200" dirty="0">
              <a:latin typeface="微软雅黑" charset="0"/>
              <a:ea typeface="微软雅黑" charset="0"/>
              <a:cs typeface="微软雅黑" charset="0"/>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charset="0"/>
              <a:ea typeface="微软雅黑" charset="0"/>
              <a:cs typeface="微软雅黑" charset="0"/>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charset="0"/>
              <a:ea typeface="微软雅黑" charset="0"/>
              <a:cs typeface="微软雅黑" charset="0"/>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260617" y="2942549"/>
            <a:ext cx="6106886" cy="1476375"/>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）石家庄市的新举措对教师专业发展有哪些影响？</a:t>
            </a:r>
            <a:endParaRPr lang="zh-CN" altLang="en-US" sz="2000" b="1" dirty="0"/>
          </a:p>
          <a:p>
            <a:pPr>
              <a:lnSpc>
                <a:spcPct val="150000"/>
              </a:lnSpc>
            </a:pPr>
            <a:r>
              <a:rPr lang="zh-CN" altLang="en-US" sz="2000" b="1" dirty="0"/>
              <a:t>（</a:t>
            </a:r>
            <a:r>
              <a:rPr lang="en-US" altLang="zh-CN" sz="2000" b="1" dirty="0"/>
              <a:t>2</a:t>
            </a:r>
            <a:r>
              <a:rPr lang="zh-CN" altLang="en-US" sz="2000" b="1" dirty="0"/>
              <a:t>）与教师专业发展有关的制度还有哪些？</a:t>
            </a:r>
            <a:endParaRPr lang="zh-CN" altLang="en-US" sz="2000" b="1"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0" y="1089025"/>
            <a:ext cx="9773920" cy="3517900"/>
          </a:xfrm>
        </p:spPr>
        <p:txBody>
          <a:bodyPr wrap="square">
            <a:normAutofit/>
          </a:bodyPr>
          <a:lstStyle/>
          <a:p>
            <a:pPr lvl="0"/>
            <a:r>
              <a:rPr lang="zh-CN" altLang="en-US" dirty="0"/>
              <a:t>第一节  </a:t>
            </a:r>
            <a:br>
              <a:rPr lang="en-US" altLang="zh-CN" dirty="0"/>
            </a:br>
            <a:r>
              <a:rPr lang="zh-CN" altLang="en-US" sz="6000"/>
              <a:t>制度保障在教师专业发展</a:t>
            </a:r>
            <a:br>
              <a:rPr lang="zh-CN" altLang="en-US" sz="6000"/>
            </a:br>
            <a:r>
              <a:rPr lang="zh-CN" altLang="en-US" sz="6000"/>
              <a:t>中的重要性</a:t>
            </a:r>
            <a:endParaRPr lang="zh-CN" altLang="en-US" sz="6000"/>
          </a:p>
        </p:txBody>
      </p:sp>
    </p:spTree>
    <p:custDataLst>
      <p:tags r:id="rId1"/>
    </p:custDataLst>
  </p:cSld>
  <p:clrMapOvr>
    <a:masterClrMapping/>
  </p:clrMapOvr>
  <p:transition spd="slow">
    <p:push di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ags/tag1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1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1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1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1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1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1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1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1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1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764566929134,&quot;left&quot;:-88.95,&quot;top&quot;:134.60456692913385,&quot;width&quot;:112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2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86.6813385826771,&quot;left&quot;:-60.485905511811026,&quot;top&quot;:193.87929133858268,&quot;width&quot;:967.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86.6813385826771,&quot;left&quot;:-60.485905511811026,&quot;top&quot;:193.87929133858268,&quot;width&quot;:967.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86.6813385826771,&quot;left&quot;:-60.485905511811026,&quot;top&quot;:193.87929133858268,&quot;width&quot;:967.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86.6813385826771,&quot;left&quot;:-60.485905511811026,&quot;top&quot;:193.87929133858268,&quot;width&quot;:967.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86.6813385826771,&quot;left&quot;:-60.485905511811026,&quot;top&quot;:193.87929133858268,&quot;width&quot;:967.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86.6813385826771,&quot;left&quot;:-60.485905511811026,&quot;top&quot;:193.87929133858268,&quot;width&quot;:967.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xml><?xml version="1.0" encoding="utf-8"?>
<p:tagLst xmlns:p="http://schemas.openxmlformats.org/presentationml/2006/main">
  <p:tag name="OFFICEPLUS.TAG" val="e69c5ac3-dafd-4b9a-bbf1-d26a1016f816"/>
</p:tagLst>
</file>

<file path=ppt/tags/tag136.xml><?xml version="1.0" encoding="utf-8"?>
<p:tagLst xmlns:p="http://schemas.openxmlformats.org/presentationml/2006/main">
  <p:tag name="resource_record_key" val="{&quot;70&quot;:[3322017,3333626,3326194,3318299,3322237,3322458,3321482]}"/>
</p:tagLst>
</file>

<file path=ppt/tags/tag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PIC_EFFECT" val="1"/>
</p:tagLst>
</file>

<file path=ppt/tags/tag21.xml><?xml version="1.0" encoding="utf-8"?>
<p:tagLst xmlns:p="http://schemas.openxmlformats.org/presentationml/2006/main">
  <p:tag name="KSO_WM_BEAUTIFY_FLAG" val="#wm#"/>
  <p:tag name="KSO_WM_UNIT_VALUE" val="1763*1884"/>
  <p:tag name="KSO_WM_UNIT_HIGHLIGHT" val="0"/>
  <p:tag name="KSO_WM_UNIT_COMPATIBLE" val="0"/>
  <p:tag name="KSO_WM_UNIT_DIAGRAM_ISNUMVISUAL" val="0"/>
  <p:tag name="KSO_WM_UNIT_DIAGRAM_ISREFERUNIT" val="0"/>
  <p:tag name="KSO_WM_UNIT_TYPE" val="d"/>
  <p:tag name="KSO_WM_UNIT_INDEX" val="1"/>
  <p:tag name="KSO_WM_UNIT_ID" val="custom20238568_1*d*1"/>
  <p:tag name="KSO_WM_TEMPLATE_CATEGORY" val="custom"/>
  <p:tag name="KSO_WM_TEMPLATE_INDEX" val="20238568"/>
  <p:tag name="KSO_WM_UNIT_LAYERLEVEL" val="1"/>
  <p:tag name="KSO_WM_TAG_VERSION" val="3.0"/>
  <p:tag name="KSO_WM_UNIT_PIC_EFFECT" val="1"/>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68_1*i*1"/>
  <p:tag name="KSO_WM_TEMPLATE_CATEGORY" val="custom"/>
  <p:tag name="KSO_WM_TEMPLATE_INDEX" val="20238568"/>
  <p:tag name="KSO_WM_UNIT_LAYERLEVEL" val="1"/>
  <p:tag name="KSO_WM_TAG_VERSION" val="3.0"/>
  <p:tag name="KSO_WM_UNIT_PIC_EFFECT" val="1"/>
</p:tagLst>
</file>

<file path=ppt/tags/tag23.xml><?xml version="1.0" encoding="utf-8"?>
<p:tagLst xmlns:p="http://schemas.openxmlformats.org/presentationml/2006/main">
  <p:tag name="OFFICEPLUS.TAG" val="43779941-ebb9-4272-ab0a-451395e9a0c0"/>
  <p:tag name="OFFICEPLUS.OUTLINESECTION" val="11243012"/>
</p:tagLst>
</file>

<file path=ppt/tags/tag2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1_1"/>
  <p:tag name="KSO_WM_TEMPLATE_INDEX" val="20231869"/>
  <p:tag name="KSO_WM_TAG_VERSION" val="3.0"/>
  <p:tag name="KSO_WM_DIAGRAM_VERSION" val="3"/>
  <p:tag name="KSO_WM_DIAGRAM_COLOR_TEXT_CAN_REMOVE" val="n"/>
  <p:tag name="KSO_WM_DIAGRAM_MAX_ITEMCNT" val="3"/>
  <p:tag name="KSO_WM_DIAGRAM_VIRTUALLY_FRAME" val="{&quot;height&quot;:270.6120544433594,&quot;left&quot;:93,&quot;top&quot;:190.01649246335964,&quot;width&quot;:729.35}"/>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2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869_1*l_h_f*1_2_1"/>
  <p:tag name="KSO_WM_TEMPLATE_INDEX" val="20231869"/>
  <p:tag name="KSO_WM_TAG_VERSION" val="3.0"/>
  <p:tag name="KSO_WM_DIAGRAM_VERSION" val="3"/>
  <p:tag name="KSO_WM_DIAGRAM_COLOR_TEXT_CAN_REMOVE" val="n"/>
  <p:tag name="KSO_WM_DIAGRAM_MAX_ITEMCNT" val="3"/>
  <p:tag name="KSO_WM_DIAGRAM_VIRTUALLY_FRAME" val="{&quot;height&quot;:270.6120544433594,&quot;left&quot;:93,&quot;top&quot;:190.01649246335964,&quot;width&quot;:729.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6.xml><?xml version="1.0" encoding="utf-8"?>
<p:tagLst xmlns:p="http://schemas.openxmlformats.org/presentationml/2006/main">
  <p:tag name="OFFICEPLUS.TAG" val="43779941-ebb9-4272-ab0a-451395e9a0c0"/>
  <p:tag name="OFFICEPLUS.OUTLINESECTION" val="11243012"/>
</p:tagLst>
</file>

<file path=ppt/tags/tag2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5.xml><?xml version="1.0" encoding="utf-8"?>
<p:tagLst xmlns:p="http://schemas.openxmlformats.org/presentationml/2006/main">
  <p:tag name="KSO_WM_UNIT_PIC_EFFECT" val="1"/>
</p:tagLst>
</file>

<file path=ppt/tags/tag46.xml><?xml version="1.0" encoding="utf-8"?>
<p:tagLst xmlns:p="http://schemas.openxmlformats.org/presentationml/2006/main">
  <p:tag name="KSO_WM_UNIT_VALUE" val="1642*2623"/>
  <p:tag name="KSO_WM_UNIT_HIGHLIGHT" val="0"/>
  <p:tag name="KSO_WM_UNIT_COMPATIBLE" val="0"/>
  <p:tag name="KSO_WM_UNIT_DIAGRAM_ISNUMVISUAL" val="0"/>
  <p:tag name="KSO_WM_UNIT_DIAGRAM_ISREFERUNIT" val="0"/>
  <p:tag name="KSO_WM_UNIT_TYPE" val="d"/>
  <p:tag name="KSO_WM_UNIT_INDEX" val="1"/>
  <p:tag name="KSO_WM_UNIT_ID" val="custom40479683_1*d*1"/>
  <p:tag name="KSO_WM_TEMPLATE_CATEGORY" val="custom"/>
  <p:tag name="KSO_WM_TEMPLATE_INDEX" val="40479683"/>
  <p:tag name="KSO_WM_UNIT_LAYERLEVEL" val="1"/>
  <p:tag name="KSO_WM_TAG_VERSION" val="3.0"/>
  <p:tag name="KSO_WM_BEAUTIFY_FLAG" val="#wm#"/>
  <p:tag name="KSO_WM_UNIT_PIC_EFFECT"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40479683_1*i*1"/>
  <p:tag name="KSO_WM_TEMPLATE_CATEGORY" val="custom"/>
  <p:tag name="KSO_WM_TEMPLATE_INDEX" val="40479683"/>
  <p:tag name="KSO_WM_UNIT_LAYERLEVEL" val="1"/>
  <p:tag name="KSO_WM_TAG_VERSION" val="3.0"/>
  <p:tag name="KSO_WM_BEAUTIFY_FLAG" val="#wm#"/>
  <p:tag name="KSO_WM_UNIT_PIC_EFFECT"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40479683_1*i*2"/>
  <p:tag name="KSO_WM_TEMPLATE_CATEGORY" val="custom"/>
  <p:tag name="KSO_WM_TEMPLATE_INDEX" val="40479683"/>
  <p:tag name="KSO_WM_UNIT_LAYERLEVEL" val="1"/>
  <p:tag name="KSO_WM_TAG_VERSION" val="3.0"/>
  <p:tag name="KSO_WM_BEAUTIFY_FLAG" val="#wm#"/>
  <p:tag name="KSO_WM_UNIT_PIC_EFFECT" val="1"/>
</p:tagLst>
</file>

<file path=ppt/tags/tag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xml><?xml version="1.0" encoding="utf-8"?>
<p:tagLst xmlns:p="http://schemas.openxmlformats.org/presentationml/2006/main">
  <p:tag name="OFFICEPLUS.TAG" val="03a12446-4040-4dad-8d54-bb681f108928"/>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613.6813385826771,&quot;left&quot;:-41.43590551181103,&quot;top&quot;:-67.27070866141733,&quot;width&quot;:1008.4359055118109}"/>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i*1_4"/>
  <p:tag name="KSO_WM_TEMPLATE_CATEGORY" val="diagram"/>
  <p:tag name="KSO_WM_TEMPLATE_INDEX" val="20235154"/>
  <p:tag name="KSO_WM_UNIT_LAYERLEVEL" val="1_1"/>
  <p:tag name="KSO_WM_TAG_VERSION" val="3.0"/>
  <p:tag name="KSO_WM_DIAGRAM_GROUP_CODE" val="l1-1"/>
  <p:tag name="KSO_WM_UNIT_TYPE" val="l_i"/>
  <p:tag name="KSO_WM_UNIT_INDEX" val="1_4"/>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6.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i*1_1"/>
  <p:tag name="KSO_WM_TEMPLATE_CATEGORY" val="diagram"/>
  <p:tag name="KSO_WM_TEMPLATE_INDEX" val="20235154"/>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5,6,5,6,5,6]}"/>
</p:tagLst>
</file>

<file path=ppt/tags/tag57.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i*1_3"/>
  <p:tag name="KSO_WM_TEMPLATE_CATEGORY" val="diagram"/>
  <p:tag name="KSO_WM_TEMPLATE_INDEX" val="20235154"/>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8.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i*1_2"/>
  <p:tag name="KSO_WM_TEMPLATE_CATEGORY" val="diagram"/>
  <p:tag name="KSO_WM_TEMPLATE_INDEX" val="20235154"/>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f*1_1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UNIT_VALUE" val="57"/>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6.xml><?xml version="1.0" encoding="utf-8"?>
<p:tagLst xmlns:p="http://schemas.openxmlformats.org/presentationml/2006/main">
  <p:tag name="OFFICEPLUS.TAG" val="7bbc12ee-40ec-489f-ab8c-4fa55cf2bf59"/>
  <p:tag name="OFFICEPLUS.TEMPLATE" val="96b9ae34-36f7-4b48-95be-77dbdbcf38eb.pptx"/>
</p:tagLst>
</file>

<file path=ppt/tags/tag60.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i*1_1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5,6,5,6,5,6]}"/>
</p:tagLst>
</file>

<file path=ppt/tags/tag61.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f*1_2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2_1"/>
  <p:tag name="KSO_WM_UNIT_VALUE" val="57"/>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62.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i*1_2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5,6,5,6,5,6]}"/>
</p:tagLst>
</file>

<file path=ppt/tags/tag63.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f*1_3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3_1"/>
  <p:tag name="KSO_WM_UNIT_VALUE" val="57"/>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64.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i*1_3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5,6,5,6,5,6]}"/>
</p:tagLst>
</file>

<file path=ppt/tags/tag65.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f*1_4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76"/>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66.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i*1_4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5,6,5,6,5,6]}"/>
</p:tagLst>
</file>

<file path=ppt/tags/tag67.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f*1_5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5_1"/>
  <p:tag name="KSO_WM_UNIT_VALUE" val="7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68.xml><?xml version="1.0" encoding="utf-8"?>
<p:tagLst xmlns:p="http://schemas.openxmlformats.org/presentationml/2006/main">
  <p:tag name="KSO_WM_DIAGRAM_VIRTUALLY_FRAME" val="{&quot;height&quot;:296.3,&quot;left&quot;:79.475,&quot;top&quot;:188.1500393700788,&quot;width&quot;:723.85}"/>
  <p:tag name="KSO_WM_UNIT_HIGHLIGHT" val="0"/>
  <p:tag name="KSO_WM_UNIT_COMPATIBLE" val="0"/>
  <p:tag name="KSO_WM_UNIT_DIAGRAM_ISNUMVISUAL" val="0"/>
  <p:tag name="KSO_WM_UNIT_DIAGRAM_ISREFERUNIT" val="0"/>
  <p:tag name="KSO_WM_UNIT_ID" val="diagram20235154_4*l_h_i*1_5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5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5,6,5,6,5,6]}"/>
</p:tagLst>
</file>

<file path=ppt/tags/tag69.xml><?xml version="1.0" encoding="utf-8"?>
<p:tagLst xmlns:p="http://schemas.openxmlformats.org/presentationml/2006/main">
  <p:tag name="OP_SCP_ITEM_INDEX" val="1"/>
</p:tagLst>
</file>

<file path=ppt/tags/tag7.xml><?xml version="1.0" encoding="utf-8"?>
<p:tagLst xmlns:p="http://schemas.openxmlformats.org/presentationml/2006/main">
  <p:tag name="OFFICEPLUS.TEMPLATE" val="2f38a169-d8db-404f-bcd0-1f31caec2321.pptx"/>
  <p:tag name="OFFICEPLUS.TAG" val="bd142c3d-b2ac-49d2-945d-a40ea7d68a02"/>
  <p:tag name="OFFICEPLUS.OUTLINECONTENT" val="42497746"/>
</p:tagLst>
</file>

<file path=ppt/tags/tag70.xml><?xml version="1.0" encoding="utf-8"?>
<p:tagLst xmlns:p="http://schemas.openxmlformats.org/presentationml/2006/main">
  <p:tag name="OP_SCP_ITEM_INDEX" val="1"/>
</p:tagLst>
</file>

<file path=ppt/tags/tag71.xml><?xml version="1.0" encoding="utf-8"?>
<p:tagLst xmlns:p="http://schemas.openxmlformats.org/presentationml/2006/main">
  <p:tag name="OP_SCP_SHAPE_TYPE" val="Body"/>
  <p:tag name="OP_SCP_DEFAULT_TEXT" val="单击此处添加文本，单击此处添加文本。"/>
  <p:tag name="OP_SCP_ITEM_INDEX"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4408_1*m_i*1_1"/>
  <p:tag name="KSO_WM_TEMPLATE_CATEGORY" val="diagram"/>
  <p:tag name="KSO_WM_TEMPLATE_INDEX" val="20234408"/>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solidLine&quot;:{&quot;brightness&quot;:0.699999988079071,&quot;colorType&quot;:2,&quot;rgb&quot;:&quot;#b3b3b3&quot;,&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34408_1*m_h_i*1_1_6"/>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4408_1*m_h_i*1_1_3"/>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4408_1*m_h_i*1_1_4"/>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4408_1*m_h_i*1_1_2"/>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34408_1*m_h_i*1_1_5"/>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8.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4408_1*m_h_f*1_1_1"/>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34408_1*m_h_i*1_2_6"/>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xml><?xml version="1.0" encoding="utf-8"?>
<p:tagLst xmlns:p="http://schemas.openxmlformats.org/presentationml/2006/main">
  <p:tag name="KSO_WM_UNIT_PIC_EFFECT"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4408_1*m_h_i*1_2_2"/>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4408_1*m_h_i*1_2_3"/>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4408_1*m_h_i*1_2_4"/>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34408_1*m_h_i*1_2_5"/>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4.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4408_1*m_h_f*1_2_1"/>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34408_1*m_h_i*1_3_6"/>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4408_1*m_h_i*1_3_3"/>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4408_1*m_h_i*1_3_4"/>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4408_1*m_h_i*1_3_2"/>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34408_1*m_h_i*1_3_5"/>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xml><?xml version="1.0" encoding="utf-8"?>
<p:tagLst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90.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4408_1*m_h_f*1_3_1"/>
  <p:tag name="KSO_WM_TEMPLATE_CATEGORY" val="diagram"/>
  <p:tag name="KSO_WM_TEMPLATE_INDEX" val="2023440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具体文本"/>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1*m_h_i*1_2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1*m_h_i*1_3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1*m_h_i*1_1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21.6650390625,&quot;left&quot;:57.84516850509044,&quot;top&quot;:217.31775605930116,&quot;width&quot;:836.8312377929688}"/>
  <p:tag name="KSO_WM_DIAGRAM_COLOR_MATCH_VALUE" val="{&quot;shape&quot;:{&quot;fill&quot;:{&quot;type&quot;:0},&quot;glow&quot;:{&quot;colorType&quot;:0},&quot;line&quot;:{&quot;type&quot;:0},&quot;shadow&quot;:{&quot;brightness&quot;:0,&quot;colorType&quot;:2,&quot;rgb&quot;:&quot;#000000&quot;,&quot;transparency&quot;:0.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4.xml><?xml version="1.0" encoding="utf-8"?>
<p:tagLst xmlns:p="http://schemas.openxmlformats.org/presentationml/2006/main">
  <p:tag name="OP_SCP_ITEM_INDEX" val="1"/>
</p:tagLst>
</file>

<file path=ppt/tags/tag95.xml><?xml version="1.0" encoding="utf-8"?>
<p:tagLst xmlns:p="http://schemas.openxmlformats.org/presentationml/2006/main">
  <p:tag name="OP_SCP_ITEM_INDEX" val="1"/>
</p:tagLst>
</file>

<file path=ppt/tags/tag96.xml><?xml version="1.0" encoding="utf-8"?>
<p:tagLst xmlns:p="http://schemas.openxmlformats.org/presentationml/2006/main">
  <p:tag name="OP_SCP_SHAPE_TYPE" val="Body"/>
  <p:tag name="OP_SCP_DEFAULT_TEXT" val="单击此处添加文本，单击此处添加文本。"/>
  <p:tag name="OP_SCP_ITEM_INDEX" val="1"/>
</p:tagLst>
</file>

<file path=ppt/tags/tag97.xml><?xml version="1.0" encoding="utf-8"?>
<p:tagLst xmlns:p="http://schemas.openxmlformats.org/presentationml/2006/main">
  <p:tag name="KSO_WM_UNIT_PIC_EFFECT" val="1"/>
</p:tagLst>
</file>

<file path=ppt/tags/tag98.xml><?xml version="1.0" encoding="utf-8"?>
<p:tagLst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12662</Words>
  <Application>WPS 演示</Application>
  <PresentationFormat>宽屏</PresentationFormat>
  <Paragraphs>468</Paragraphs>
  <Slides>52</Slides>
  <Notes>1</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52</vt:i4>
      </vt:variant>
    </vt:vector>
  </HeadingPairs>
  <TitlesOfParts>
    <vt:vector size="80" baseType="lpstr">
      <vt:lpstr>Arial</vt:lpstr>
      <vt:lpstr>宋体</vt:lpstr>
      <vt:lpstr>Wingdings</vt:lpstr>
      <vt:lpstr>Calibri</vt:lpstr>
      <vt:lpstr>Helvetica Neue</vt:lpstr>
      <vt:lpstr>汉仪书宋二KW</vt:lpstr>
      <vt:lpstr>微软雅黑</vt:lpstr>
      <vt:lpstr>汉仪旗黑</vt:lpstr>
      <vt:lpstr>宋体</vt:lpstr>
      <vt:lpstr>Arial Unicode MS</vt:lpstr>
      <vt:lpstr>微软雅黑</vt:lpstr>
      <vt:lpstr>Arial</vt:lpstr>
      <vt:lpstr>微软雅黑</vt:lpstr>
      <vt:lpstr>宋体-简</vt:lpstr>
      <vt:lpstr>ChaoJiCuHeiTi</vt:lpstr>
      <vt:lpstr>Wingdings</vt:lpstr>
      <vt:lpstr>WPS-Bullets</vt:lpstr>
      <vt:lpstr>PingFang SC</vt:lpstr>
      <vt:lpstr>+中文正文</vt:lpstr>
      <vt:lpstr>苹方-简</vt:lpstr>
      <vt:lpstr>OPPOSans M</vt:lpstr>
      <vt:lpstr>思源黑体 CN Normal</vt:lpstr>
      <vt:lpstr>汉仪中黑KW</vt:lpstr>
      <vt:lpstr>HarmonyOS Sans SC Medium</vt:lpstr>
      <vt:lpstr>Calibri</vt:lpstr>
      <vt:lpstr>庞门正道标题体3.0</vt:lpstr>
      <vt:lpstr>华文宋体</vt:lpstr>
      <vt:lpstr>Designed by OfficePLUS</vt:lpstr>
      <vt:lpstr>第一章 教师专业发展初探</vt:lpstr>
      <vt:lpstr>PowerPoint 演示文稿</vt:lpstr>
      <vt:lpstr>导语</vt:lpstr>
      <vt:lpstr>学习目标</vt:lpstr>
      <vt:lpstr>教坛阶梯：教师专业发展永远在路上</vt:lpstr>
      <vt:lpstr>教坛阶梯：石家庄市全面实行中小学教师岗位聘用制度</vt:lpstr>
      <vt:lpstr>教坛阶梯：石家庄市全面实行中小学教师岗位聘用制度</vt:lpstr>
      <vt:lpstr>教坛阶梯：教师专业发展永远在路上</vt:lpstr>
      <vt:lpstr>第一节   教师专业化与教师专业发展</vt:lpstr>
      <vt:lpstr>一、教师职业</vt:lpstr>
      <vt:lpstr>一、教师的法定含义与法律身份</vt:lpstr>
      <vt:lpstr>一、教师的法定含义与法律身份</vt:lpstr>
      <vt:lpstr>第二节   教师专业角色</vt:lpstr>
      <vt:lpstr>一、教师职业</vt:lpstr>
      <vt:lpstr>一、关于教师的基本制度</vt:lpstr>
      <vt:lpstr>教育视窗：人工智能赋能教育</vt:lpstr>
      <vt:lpstr>教育视窗：人工智能赋能教育</vt:lpstr>
      <vt:lpstr>一、关于教师的基本制度</vt:lpstr>
      <vt:lpstr>一、关于教师的基本制度</vt:lpstr>
      <vt:lpstr>一、关于教师的基本制度</vt:lpstr>
      <vt:lpstr>一、关于教师的基本制度</vt:lpstr>
      <vt:lpstr>教育视窗：落实课后服务补贴政策</vt:lpstr>
      <vt:lpstr>教育视窗：师德红线</vt:lpstr>
      <vt:lpstr>一、关于教师的基本制度</vt:lpstr>
      <vt:lpstr>二、制度保障在教师专业发展中的作用</vt:lpstr>
      <vt:lpstr>一、关于教师的基本制度</vt:lpstr>
      <vt:lpstr>一、教师职业</vt:lpstr>
      <vt:lpstr>一、教师职业</vt:lpstr>
      <vt:lpstr>一、教师职业</vt:lpstr>
      <vt:lpstr>一、关于教师的基本制度</vt:lpstr>
      <vt:lpstr>一、关于教师的基本制度</vt:lpstr>
      <vt:lpstr>教育视窗：不同岗位教师的任用</vt:lpstr>
      <vt:lpstr>教育视窗：人工智能赋能教育</vt:lpstr>
      <vt:lpstr>教育视窗：不同岗位教师的任用</vt:lpstr>
      <vt:lpstr>教育视窗：不同岗位教师的任用</vt:lpstr>
      <vt:lpstr>教育视窗：不同岗位教师的任用</vt:lpstr>
      <vt:lpstr>教育视窗：不同岗位教师的任用</vt:lpstr>
      <vt:lpstr>教育视窗：不同岗位教师的任用</vt:lpstr>
      <vt:lpstr>二、关于教师的管理制度</vt:lpstr>
      <vt:lpstr>一、教师职业</vt:lpstr>
      <vt:lpstr>二、关于教师的管理制度</vt:lpstr>
      <vt:lpstr>二、关于教师的管理制度</vt:lpstr>
      <vt:lpstr>二、关于教师的管理制度</vt:lpstr>
      <vt:lpstr>二、关于教师的管理制度</vt:lpstr>
      <vt:lpstr>教育直通车：高质量教师队伍发展的“成功密码”</vt:lpstr>
      <vt:lpstr>教育直通车：“双减”背景下如何优化教师人事制度</vt:lpstr>
      <vt:lpstr>教育直通车：“双减”背景下如何优化教师人事制度</vt:lpstr>
      <vt:lpstr>教育直通车：“双减”背景下如何优化教师人事制度</vt:lpstr>
      <vt:lpstr>教育直通车：“双减”背景下如何优化教师人事制度</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宇</cp:lastModifiedBy>
  <cp:revision>13</cp:revision>
  <dcterms:created xsi:type="dcterms:W3CDTF">2025-03-18T16:31:04Z</dcterms:created>
  <dcterms:modified xsi:type="dcterms:W3CDTF">2025-03-18T16:31:04Z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2052-6.14.0.8924</vt:lpwstr>
  </property>
  <property fmtid="{D5CDD505-2E9C-101B-9397-08002B2CF9AE}" pid="3" name="ICV">
    <vt:lpwstr>D8EF73707101E814C79FD967A1141C36_43</vt:lpwstr>
  </property>
</Properties>
</file>