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media/image11.svg" ContentType="image/svg+xml"/>
  <Override PartName="/ppt/media/image13.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handoutMasterIdLst>
    <p:handoutMasterId r:id="rId45"/>
  </p:handoutMasterIdLst>
  <p:sldIdLst>
    <p:sldId id="257" r:id="rId3"/>
    <p:sldId id="309" r:id="rId4"/>
    <p:sldId id="259" r:id="rId5"/>
    <p:sldId id="260" r:id="rId6"/>
    <p:sldId id="261" r:id="rId7"/>
    <p:sldId id="310" r:id="rId8"/>
    <p:sldId id="312" r:id="rId9"/>
    <p:sldId id="311" r:id="rId10"/>
    <p:sldId id="313" r:id="rId11"/>
    <p:sldId id="264" r:id="rId12"/>
    <p:sldId id="314" r:id="rId13"/>
    <p:sldId id="315" r:id="rId14"/>
    <p:sldId id="319" r:id="rId15"/>
    <p:sldId id="321" r:id="rId16"/>
    <p:sldId id="327" r:id="rId17"/>
    <p:sldId id="328" r:id="rId18"/>
    <p:sldId id="329" r:id="rId19"/>
    <p:sldId id="269" r:id="rId20"/>
    <p:sldId id="330" r:id="rId21"/>
    <p:sldId id="331" r:id="rId22"/>
    <p:sldId id="332" r:id="rId23"/>
    <p:sldId id="336" r:id="rId24"/>
    <p:sldId id="337" r:id="rId25"/>
    <p:sldId id="338" r:id="rId26"/>
    <p:sldId id="339" r:id="rId27"/>
    <p:sldId id="340" r:id="rId28"/>
    <p:sldId id="270" r:id="rId29"/>
    <p:sldId id="343" r:id="rId30"/>
    <p:sldId id="344" r:id="rId31"/>
    <p:sldId id="272" r:id="rId32"/>
    <p:sldId id="346" r:id="rId33"/>
    <p:sldId id="271" r:id="rId34"/>
    <p:sldId id="348" r:id="rId35"/>
    <p:sldId id="349" r:id="rId36"/>
    <p:sldId id="350" r:id="rId37"/>
    <p:sldId id="301" r:id="rId38"/>
    <p:sldId id="316" r:id="rId39"/>
    <p:sldId id="318" r:id="rId40"/>
    <p:sldId id="306" r:id="rId41"/>
    <p:sldId id="307" r:id="rId42"/>
    <p:sldId id="308" r:id="rId43"/>
  </p:sldIdLst>
  <p:sldSz cx="12192000" cy="6858000"/>
  <p:notesSz cx="7103745" cy="10234295"/>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0" userDrawn="1">
          <p15:clr>
            <a:srgbClr val="A4A3A4"/>
          </p15:clr>
        </p15:guide>
        <p15:guide id="2" pos="38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150"/>
        <p:guide pos="3816"/>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0" Type="http://schemas.openxmlformats.org/officeDocument/2006/relationships/tags" Target="tags/tag131.xml"/><Relationship Id="rId5" Type="http://schemas.openxmlformats.org/officeDocument/2006/relationships/slide" Target="slides/slide3.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notesMaster" Target="notesMasters/notesMaster1.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F26E4BB-AE0B-4288-B180-7313991A9104}" type="doc">
      <dgm:prSet loTypeId="list" loCatId="list" qsTypeId="urn:microsoft.com/office/officeart/2005/8/quickstyle/simple1" qsCatId="simple" csTypeId="urn:microsoft.com/office/officeart/2005/8/colors/colorful1" csCatId="colorful" phldr="1"/>
      <dgm:spPr/>
      <dgm:t>
        <a:bodyPr/>
        <a:lstStyle/>
        <a:p>
          <a:endParaRPr lang="zh-CN" altLang="en-US"/>
        </a:p>
      </dgm:t>
    </dgm:pt>
    <dgm:pt modelId="{130B3AB2-C2C8-49AC-B03D-3EC8B6DC2248}">
      <dgm:prSet phldrT="[文本]" custT="1"/>
      <dgm:spPr/>
      <dgm:t>
        <a:bodyPr/>
        <a:lstStyle/>
        <a:p>
          <a:r>
            <a:rPr lang="zh-CN" altLang="en-US" sz="2400" b="1" dirty="0"/>
            <a:t>知识目标</a:t>
          </a:r>
        </a:p>
      </dgm:t>
    </dgm:pt>
    <dgm:pt modelId="{B409620C-8FA7-48FC-B6D5-F85348700BB9}" cxnId="{4C834F0C-C45E-43DA-9A75-4B00086F2730}" type="parTrans">
      <dgm:prSet/>
      <dgm:spPr/>
      <dgm:t>
        <a:bodyPr/>
        <a:lstStyle/>
        <a:p>
          <a:endParaRPr lang="zh-CN" altLang="en-US"/>
        </a:p>
      </dgm:t>
    </dgm:pt>
    <dgm:pt modelId="{F0AB42D7-3406-4661-992E-3DEBAE5C469A}" cxnId="{4C834F0C-C45E-43DA-9A75-4B00086F2730}" type="sibTrans">
      <dgm:prSet/>
      <dgm:spPr/>
      <dgm:t>
        <a:bodyPr/>
        <a:lstStyle/>
        <a:p>
          <a:endParaRPr lang="zh-CN" altLang="en-US"/>
        </a:p>
      </dgm:t>
    </dgm:pt>
    <dgm:pt modelId="{C53A126B-8AD4-4E1D-AABF-AA122D123298}">
      <dgm:prSet phldrT="[文本]"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（1）</a:t>
          </a:r>
          <a:r>
            <a:rPr lang="zh-CN" altLang="en-US" sz="2000">
              <a:latin typeface="微软雅黑" charset="0"/>
              <a:ea typeface="微软雅黑" charset="0"/>
              <a:cs typeface="微软雅黑" charset="0"/>
            </a:rPr>
            <a:t>了解教师职业道德评价的内涵</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功能及意义</a:t>
          </a:r>
          <a:r>
            <a:rPr lang="zh-CN" altLang="en-US" sz="2000">
              <a:latin typeface="微软雅黑" charset="0"/>
              <a:ea typeface="微软雅黑" charset="0"/>
              <a:cs typeface="微软雅黑" charset="0"/>
            </a:rPr>
            <a:t>。</a:t>
          </a:r>
          <a:endParaRPr lang="zh-CN" altLang="en-US" sz="2000">
            <a:latin typeface="微软雅黑" charset="0"/>
            <a:ea typeface="微软雅黑" charset="0"/>
            <a:cs typeface="微软雅黑" charset="0"/>
          </a:endParaRPr>
        </a:p>
      </dgm:t>
    </dgm:pt>
    <dgm:pt modelId="{48A149FE-FC20-4286-B8BA-E57ED0E93857}" cxnId="{C29323F8-F0C7-4872-990E-7D9392244257}" type="parTrans">
      <dgm:prSet/>
      <dgm:spPr/>
      <dgm:t>
        <a:bodyPr/>
        <a:lstStyle/>
        <a:p>
          <a:endParaRPr lang="zh-CN" altLang="en-US"/>
        </a:p>
      </dgm:t>
    </dgm:pt>
    <dgm:pt modelId="{12C07D2F-CA6B-413C-BF84-81301163758C}" cxnId="{C29323F8-F0C7-4872-990E-7D9392244257}" type="sibTrans">
      <dgm:prSet/>
      <dgm:spPr/>
      <dgm:t>
        <a:bodyPr/>
        <a:lstStyle/>
        <a:p>
          <a:endParaRPr lang="zh-CN" altLang="en-US"/>
        </a:p>
      </dgm:t>
    </dgm:pt>
    <dgm:pt modelId="{BCBD4763-C4B6-4732-A5A3-0E1A6E382764}">
      <dgm:prSet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（2）</a:t>
          </a:r>
          <a:r>
            <a:rPr lang="zh-CN" altLang="en-US" sz="2000">
              <a:latin typeface="微软雅黑" charset="0"/>
              <a:ea typeface="微软雅黑" charset="0"/>
              <a:cs typeface="微软雅黑" charset="0"/>
            </a:rPr>
            <a:t>明确教师职业道德评价的形式与标准</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教师职业道德评价机制的建构要求</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
          </a:r>
          <a:endParaRPr lang="zh-CN" altLang="en-US" sz="2000">
            <a:latin typeface="微软雅黑" charset="0"/>
            <a:ea typeface="微软雅黑" charset="0"/>
            <a:cs typeface="微软雅黑" charset="0"/>
          </a:endParaRPr>
        </a:p>
      </dgm:t>
    </dgm:pt>
    <dgm:pt modelId="{DBA48E5C-4071-4FE1-AB4B-B5EB157406BD}" cxnId="{18301617-E853-48F4-99C3-EEFA135E279F}" type="parTrans">
      <dgm:prSet/>
      <dgm:spPr/>
    </dgm:pt>
    <dgm:pt modelId="{7FB67984-E73E-4328-B149-C945409B358E}" cxnId="{18301617-E853-48F4-99C3-EEFA135E279F}" type="sibTrans">
      <dgm:prSet/>
      <dgm:spPr/>
    </dgm:pt>
    <dgm:pt modelId="{8AE605EB-3C0E-4DF0-B875-328975CB9F27}">
      <dgm:prSet phldrT="[文本]" custT="1"/>
      <dgm:spPr/>
      <dgm:t>
        <a:bodyPr/>
        <a:lstStyle/>
        <a:p>
          <a:r>
            <a:rPr lang="zh-CN" altLang="en-US" sz="2400" b="1" dirty="0"/>
            <a:t>能力目标</a:t>
          </a:r>
        </a:p>
      </dgm:t>
    </dgm:pt>
    <dgm:pt modelId="{9C203DDE-9F70-4C59-AD52-2707066B6A60}" cxnId="{16318435-BAF9-44E5-9205-C8FC64A18A0D}" type="parTrans">
      <dgm:prSet/>
      <dgm:spPr/>
      <dgm:t>
        <a:bodyPr/>
        <a:lstStyle/>
        <a:p>
          <a:endParaRPr lang="zh-CN" altLang="en-US"/>
        </a:p>
      </dgm:t>
    </dgm:pt>
    <dgm:pt modelId="{8398BEC2-462A-4804-9B9F-DF4314B7499F}" cxnId="{16318435-BAF9-44E5-9205-C8FC64A18A0D}" type="sibTrans">
      <dgm:prSet/>
      <dgm:spPr/>
      <dgm:t>
        <a:bodyPr/>
        <a:lstStyle/>
        <a:p>
          <a:endParaRPr lang="zh-CN" altLang="en-US"/>
        </a:p>
      </dgm:t>
    </dgm:pt>
    <dgm:pt modelId="{C5355562-9C6C-403C-8127-330697777D69}">
      <dgm:prSet phldrT="[文本]"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（1）</a:t>
          </a:r>
          <a:r>
            <a:rPr lang="zh-CN" altLang="en-US" sz="2000">
              <a:latin typeface="微软雅黑" charset="0"/>
              <a:ea typeface="微软雅黑" charset="0"/>
              <a:cs typeface="微软雅黑" charset="0"/>
            </a:rPr>
            <a:t>能够根据教师职业道德评价的标准进行自评与他评</a:t>
          </a:r>
          <a:r>
            <a:rPr lang="zh-CN" altLang="en-US" sz="2000">
              <a:latin typeface="微软雅黑" charset="0"/>
              <a:ea typeface="微软雅黑" charset="0"/>
              <a:cs typeface="微软雅黑" charset="0"/>
            </a:rPr>
            <a:t>。</a:t>
          </a:r>
          <a:endParaRPr lang="zh-CN" altLang="en-US" sz="2000">
            <a:latin typeface="微软雅黑" charset="0"/>
            <a:ea typeface="微软雅黑" charset="0"/>
            <a:cs typeface="微软雅黑" charset="0"/>
          </a:endParaRPr>
        </a:p>
      </dgm:t>
    </dgm:pt>
    <dgm:pt modelId="{79C421EF-8FA3-4E99-AF40-BEAD78628A54}" cxnId="{A712A95C-6EB5-4257-8843-F43DC220B22B}" type="parTrans">
      <dgm:prSet/>
      <dgm:spPr/>
      <dgm:t>
        <a:bodyPr/>
        <a:lstStyle/>
        <a:p>
          <a:endParaRPr lang="zh-CN" altLang="en-US"/>
        </a:p>
      </dgm:t>
    </dgm:pt>
    <dgm:pt modelId="{A979D0FB-800A-4C57-AABC-08CFB148CE60}" cxnId="{A712A95C-6EB5-4257-8843-F43DC220B22B}" type="sibTrans">
      <dgm:prSet/>
      <dgm:spPr/>
      <dgm:t>
        <a:bodyPr/>
        <a:lstStyle/>
        <a:p>
          <a:endParaRPr lang="zh-CN" altLang="en-US"/>
        </a:p>
      </dgm:t>
    </dgm:pt>
    <dgm:pt modelId="{13F6DBA5-AC49-4EA7-BC68-A73FD212A384}">
      <dgm:prSet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（2）</a:t>
          </a:r>
          <a:r>
            <a:rPr lang="zh-CN" altLang="en-US" sz="2000">
              <a:latin typeface="微软雅黑" charset="0"/>
              <a:ea typeface="微软雅黑" charset="0"/>
              <a:cs typeface="微软雅黑" charset="0"/>
            </a:rPr>
            <a:t>能够时刻对自己进行职业道德评价</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改进不足</a:t>
          </a:r>
          <a:r>
            <a:rPr lang="zh-CN" altLang="en-US" sz="2000">
              <a:latin typeface="微软雅黑" charset="0"/>
              <a:ea typeface="微软雅黑" charset="0"/>
              <a:cs typeface="微软雅黑" charset="0"/>
            </a:rPr>
            <a:t>。</a:t>
          </a:r>
          <a:r>
            <a:rPr lang="en-US" altLang="zh-CN" sz="2000">
              <a:latin typeface="微软雅黑" charset="0"/>
              <a:ea typeface="微软雅黑" charset="0"/>
              <a:cs typeface="微软雅黑" charset="0"/>
            </a:rPr>
            <a:t> </a:t>
          </a:r>
          <a:r>
            <a:rPr lang="en-US" altLang="zh-CN" sz="2000">
              <a:latin typeface="微软雅黑" charset="0"/>
              <a:ea typeface="微软雅黑" charset="0"/>
              <a:cs typeface="微软雅黑" charset="0"/>
            </a:rPr>
            <a:t/>
          </a:r>
          <a:endParaRPr lang="en-US" altLang="zh-CN" sz="2000">
            <a:latin typeface="微软雅黑" charset="0"/>
            <a:ea typeface="微软雅黑" charset="0"/>
            <a:cs typeface="微软雅黑" charset="0"/>
          </a:endParaRPr>
        </a:p>
      </dgm:t>
    </dgm:pt>
    <dgm:pt modelId="{477064E9-15AF-4D8F-BC21-7F77B6F91F0E}" cxnId="{C6307D4B-2C79-4EAA-8AED-5023F6ECCF23}" type="parTrans">
      <dgm:prSet/>
      <dgm:spPr/>
    </dgm:pt>
    <dgm:pt modelId="{5E8677D3-FE24-44BC-870B-B916F9263212}" cxnId="{C6307D4B-2C79-4EAA-8AED-5023F6ECCF23}" type="sibTrans">
      <dgm:prSet/>
      <dgm:spPr/>
    </dgm:pt>
    <dgm:pt modelId="{D3D174E1-70E6-435F-93F8-F793A8BB1390}">
      <dgm:prSet custT="1"/>
      <dgm:spPr/>
      <dgm:t>
        <a:bodyPr/>
        <a:lstStyle/>
        <a:p>
          <a:r>
            <a:rPr lang="zh-CN" altLang="en-US" sz="2400" b="1" dirty="0">
              <a:latin typeface="+mn-ea"/>
              <a:ea typeface="+mn-ea"/>
            </a:rPr>
            <a:t>素养目标</a:t>
          </a:r>
        </a:p>
      </dgm:t>
    </dgm:pt>
    <dgm:pt modelId="{D0139EEB-3E6F-47B0-B474-437593C57AAA}" cxnId="{20DCC188-D1CA-4BB9-853D-3E60D1C3AC4A}" type="parTrans">
      <dgm:prSet/>
      <dgm:spPr/>
      <dgm:t>
        <a:bodyPr/>
        <a:lstStyle/>
        <a:p>
          <a:endParaRPr lang="zh-CN" altLang="en-US"/>
        </a:p>
      </dgm:t>
    </dgm:pt>
    <dgm:pt modelId="{D02FB8C5-C48D-4945-A8EE-BE4DC0BB603A}" cxnId="{20DCC188-D1CA-4BB9-853D-3E60D1C3AC4A}" type="sibTrans">
      <dgm:prSet/>
      <dgm:spPr/>
      <dgm:t>
        <a:bodyPr/>
        <a:lstStyle/>
        <a:p>
          <a:endParaRPr lang="zh-CN" altLang="en-US"/>
        </a:p>
      </dgm:t>
    </dgm:pt>
    <dgm:pt modelId="{A1A5593F-B6C4-4E73-AAA9-30CDAB48314A}">
      <dgm:prSet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（1）</a:t>
          </a:r>
          <a:r>
            <a:rPr lang="zh-CN" altLang="en-US" sz="2000">
              <a:latin typeface="微软雅黑" charset="0"/>
              <a:ea typeface="微软雅黑" charset="0"/>
              <a:cs typeface="微软雅黑" charset="0"/>
            </a:rPr>
            <a:t>树立发展性的教师职业道德评价观</a:t>
          </a:r>
          <a:r>
            <a:rPr lang="zh-CN" altLang="en-US" sz="2000">
              <a:latin typeface="微软雅黑" charset="0"/>
              <a:ea typeface="微软雅黑" charset="0"/>
              <a:cs typeface="微软雅黑" charset="0"/>
            </a:rPr>
            <a:t>。</a:t>
          </a:r>
          <a:endParaRPr lang="zh-CN" altLang="en-US" sz="2000">
            <a:latin typeface="微软雅黑" charset="0"/>
            <a:ea typeface="微软雅黑" charset="0"/>
            <a:cs typeface="微软雅黑" charset="0"/>
          </a:endParaRPr>
        </a:p>
      </dgm:t>
    </dgm:pt>
    <dgm:pt modelId="{F755487E-A3C5-457D-8DFE-B906694C2931}" cxnId="{9EAD1B7F-C8A6-4C32-94C4-89BD40B3AF03}" type="parTrans">
      <dgm:prSet/>
      <dgm:spPr/>
      <dgm:t>
        <a:bodyPr/>
        <a:lstStyle/>
        <a:p>
          <a:endParaRPr lang="zh-CN" altLang="en-US"/>
        </a:p>
      </dgm:t>
    </dgm:pt>
    <dgm:pt modelId="{4368A566-9E58-4806-B45B-1607EA8CDACF}" cxnId="{9EAD1B7F-C8A6-4C32-94C4-89BD40B3AF03}" type="sibTrans">
      <dgm:prSet/>
      <dgm:spPr/>
      <dgm:t>
        <a:bodyPr/>
        <a:lstStyle/>
        <a:p>
          <a:endParaRPr lang="zh-CN" altLang="en-US"/>
        </a:p>
      </dgm:t>
    </dgm:pt>
    <dgm:pt modelId="{34B71A5B-DF58-4CB1-9DE3-AE4075183B3C}">
      <dgm:prSet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（2）</a:t>
          </a:r>
          <a:r>
            <a:rPr lang="zh-CN" altLang="en-US" sz="2000">
              <a:latin typeface="微软雅黑" charset="0"/>
              <a:ea typeface="微软雅黑" charset="0"/>
              <a:cs typeface="微软雅黑" charset="0"/>
            </a:rPr>
            <a:t>注重培养自我反思的习惯与能力</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激发内在的职业道德动机</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
          </a:r>
          <a:endParaRPr lang="zh-CN" altLang="en-US" sz="2000">
            <a:latin typeface="微软雅黑" charset="0"/>
            <a:ea typeface="微软雅黑" charset="0"/>
            <a:cs typeface="微软雅黑" charset="0"/>
          </a:endParaRPr>
        </a:p>
      </dgm:t>
    </dgm:pt>
    <dgm:pt modelId="{8ECA01CF-6E88-4843-BFE2-D50DEFC32A28}" cxnId="{1FF484A8-DE0A-4996-A44D-3FAFA82803F2}" type="parTrans">
      <dgm:prSet/>
      <dgm:spPr/>
    </dgm:pt>
    <dgm:pt modelId="{E67799A1-3544-43D8-BE7B-1CFF14A7D0DF}" cxnId="{1FF484A8-DE0A-4996-A44D-3FAFA82803F2}" type="sibTrans">
      <dgm:prSet/>
      <dgm:spPr/>
    </dgm:pt>
    <dgm:pt modelId="{C3857240-692F-4409-BD36-6691C8B09EB9}" type="pres">
      <dgm:prSet presAssocID="{AF26E4BB-AE0B-4288-B180-7313991A9104}" presName="linear" presStyleCnt="0">
        <dgm:presLayoutVars>
          <dgm:dir/>
          <dgm:animLvl val="lvl"/>
          <dgm:resizeHandles val="exact"/>
        </dgm:presLayoutVars>
      </dgm:prSet>
      <dgm:spPr/>
    </dgm:pt>
    <dgm:pt modelId="{B92ACAFF-9FA6-4B6A-9618-25359B858D08}" type="pres">
      <dgm:prSet presAssocID="{130B3AB2-C2C8-49AC-B03D-3EC8B6DC2248}" presName="parentLin" presStyleCnt="0"/>
      <dgm:spPr/>
    </dgm:pt>
    <dgm:pt modelId="{4FE04C43-D13F-4599-9E2D-2398653DBB25}" type="pres">
      <dgm:prSet presAssocID="{130B3AB2-C2C8-49AC-B03D-3EC8B6DC2248}" presName="parentLeftMargin" presStyleCnt="0"/>
      <dgm:spPr/>
    </dgm:pt>
    <dgm:pt modelId="{925B57BB-DDBA-46F7-8554-54A0769CD8DA}" type="pres">
      <dgm:prSet presAssocID="{130B3AB2-C2C8-49AC-B03D-3EC8B6DC2248}" presName="parentText" presStyleLbl="node1" presStyleIdx="0" presStyleCnt="3">
        <dgm:presLayoutVars>
          <dgm:chMax val="0"/>
          <dgm:bulletEnabled val="1"/>
        </dgm:presLayoutVars>
      </dgm:prSet>
      <dgm:spPr/>
    </dgm:pt>
    <dgm:pt modelId="{0BFCB152-483A-4FF0-890B-DE213C093AA4}" type="pres">
      <dgm:prSet presAssocID="{130B3AB2-C2C8-49AC-B03D-3EC8B6DC2248}" presName="negativeSpace" presStyleCnt="0"/>
      <dgm:spPr/>
    </dgm:pt>
    <dgm:pt modelId="{34525C93-0F27-4EB3-9B0F-F159053854B9}" type="pres">
      <dgm:prSet presAssocID="{130B3AB2-C2C8-49AC-B03D-3EC8B6DC2248}" presName="childText" presStyleLbl="conFgAcc1" presStyleIdx="0" presStyleCnt="3">
        <dgm:presLayoutVars>
          <dgm:bulletEnabled val="1"/>
        </dgm:presLayoutVars>
      </dgm:prSet>
      <dgm:spPr/>
    </dgm:pt>
    <dgm:pt modelId="{7642437F-135A-4798-A9D9-AA193B265F71}" type="pres">
      <dgm:prSet presAssocID="{F0AB42D7-3406-4661-992E-3DEBAE5C469A}" presName="spaceBetweenRectangles" presStyleCnt="0"/>
      <dgm:spPr/>
    </dgm:pt>
    <dgm:pt modelId="{FA3D6709-80DD-4147-97F9-B6F42EF4FDC3}" type="pres">
      <dgm:prSet presAssocID="{8AE605EB-3C0E-4DF0-B875-328975CB9F27}" presName="parentLin" presStyleCnt="0"/>
      <dgm:spPr/>
    </dgm:pt>
    <dgm:pt modelId="{D1A05115-FC95-4F32-B110-EA8F1B06A8DF}" type="pres">
      <dgm:prSet presAssocID="{8AE605EB-3C0E-4DF0-B875-328975CB9F27}" presName="parentLeftMargin" presStyleCnt="0"/>
      <dgm:spPr/>
    </dgm:pt>
    <dgm:pt modelId="{0A9955B3-5D54-48D7-B28F-E326E008BC42}" type="pres">
      <dgm:prSet presAssocID="{8AE605EB-3C0E-4DF0-B875-328975CB9F27}" presName="parentText" presStyleLbl="node1" presStyleIdx="1" presStyleCnt="3" custLinFactNeighborX="7455" custLinFactNeighborY="-11784">
        <dgm:presLayoutVars>
          <dgm:chMax val="0"/>
          <dgm:bulletEnabled val="1"/>
        </dgm:presLayoutVars>
      </dgm:prSet>
      <dgm:spPr/>
    </dgm:pt>
    <dgm:pt modelId="{2797E932-0946-49D9-AAD9-5376B341B25B}" type="pres">
      <dgm:prSet presAssocID="{8AE605EB-3C0E-4DF0-B875-328975CB9F27}" presName="negativeSpace" presStyleCnt="0"/>
      <dgm:spPr/>
    </dgm:pt>
    <dgm:pt modelId="{6A208469-C04B-4AEB-98DD-F806CDCEF7C1}" type="pres">
      <dgm:prSet presAssocID="{8AE605EB-3C0E-4DF0-B875-328975CB9F27}" presName="childText" presStyleLbl="conFgAcc1" presStyleIdx="1" presStyleCnt="3" custLinFactNeighborX="-88" custLinFactNeighborY="-15087">
        <dgm:presLayoutVars>
          <dgm:bulletEnabled val="1"/>
        </dgm:presLayoutVars>
      </dgm:prSet>
      <dgm:spPr/>
    </dgm:pt>
    <dgm:pt modelId="{16D0A55F-2567-4736-9593-C9CE8EBCA5ED}" type="pres">
      <dgm:prSet presAssocID="{8398BEC2-462A-4804-9B9F-DF4314B7499F}" presName="spaceBetweenRectangles" presStyleCnt="0"/>
      <dgm:spPr/>
    </dgm:pt>
    <dgm:pt modelId="{350F3570-9B25-41DA-BA6E-DC06E7F750AB}" type="pres">
      <dgm:prSet presAssocID="{D3D174E1-70E6-435F-93F8-F793A8BB1390}" presName="parentLin" presStyleCnt="0"/>
      <dgm:spPr/>
    </dgm:pt>
    <dgm:pt modelId="{B82FF8A8-01B2-4E47-9903-88EACCA09735}" type="pres">
      <dgm:prSet presAssocID="{D3D174E1-70E6-435F-93F8-F793A8BB1390}" presName="parentLeftMargin" presStyleCnt="0"/>
      <dgm:spPr/>
    </dgm:pt>
    <dgm:pt modelId="{0A7A0A3E-ED59-4A29-A6CF-1B35C6F4777B}" type="pres">
      <dgm:prSet presAssocID="{D3D174E1-70E6-435F-93F8-F793A8BB1390}" presName="parentText" presStyleLbl="node1" presStyleIdx="2" presStyleCnt="3">
        <dgm:presLayoutVars>
          <dgm:chMax val="0"/>
          <dgm:bulletEnabled val="1"/>
        </dgm:presLayoutVars>
      </dgm:prSet>
      <dgm:spPr/>
    </dgm:pt>
    <dgm:pt modelId="{626FB8EE-4D25-4C29-AF0C-4F95A2CF07C2}" type="pres">
      <dgm:prSet presAssocID="{D3D174E1-70E6-435F-93F8-F793A8BB1390}" presName="negativeSpace" presStyleCnt="0"/>
      <dgm:spPr/>
    </dgm:pt>
    <dgm:pt modelId="{473D8C8D-89BA-4FD8-ADBE-57794E01063A}" type="pres">
      <dgm:prSet presAssocID="{D3D174E1-70E6-435F-93F8-F793A8BB1390}" presName="childText" presStyleLbl="conFgAcc1" presStyleIdx="2" presStyleCnt="3">
        <dgm:presLayoutVars>
          <dgm:bulletEnabled val="1"/>
        </dgm:presLayoutVars>
      </dgm:prSet>
      <dgm:spPr/>
    </dgm:pt>
  </dgm:ptLst>
  <dgm:cxnLst>
    <dgm:cxn modelId="{4C834F0C-C45E-43DA-9A75-4B00086F2730}" srcId="{AF26E4BB-AE0B-4288-B180-7313991A9104}" destId="{130B3AB2-C2C8-49AC-B03D-3EC8B6DC2248}" srcOrd="0" destOrd="0" parTransId="{B409620C-8FA7-48FC-B6D5-F85348700BB9}" sibTransId="{F0AB42D7-3406-4661-992E-3DEBAE5C469A}"/>
    <dgm:cxn modelId="{C29323F8-F0C7-4872-990E-7D9392244257}" srcId="{130B3AB2-C2C8-49AC-B03D-3EC8B6DC2248}" destId="{C53A126B-8AD4-4E1D-AABF-AA122D123298}" srcOrd="0" destOrd="0" parTransId="{48A149FE-FC20-4286-B8BA-E57ED0E93857}" sibTransId="{12C07D2F-CA6B-413C-BF84-81301163758C}"/>
    <dgm:cxn modelId="{18301617-E853-48F4-99C3-EEFA135E279F}" srcId="{130B3AB2-C2C8-49AC-B03D-3EC8B6DC2248}" destId="{BCBD4763-C4B6-4732-A5A3-0E1A6E382764}" srcOrd="1" destOrd="0" parTransId="{DBA48E5C-4071-4FE1-AB4B-B5EB157406BD}" sibTransId="{7FB67984-E73E-4328-B149-C945409B358E}"/>
    <dgm:cxn modelId="{16318435-BAF9-44E5-9205-C8FC64A18A0D}" srcId="{AF26E4BB-AE0B-4288-B180-7313991A9104}" destId="{8AE605EB-3C0E-4DF0-B875-328975CB9F27}" srcOrd="1" destOrd="0" parTransId="{9C203DDE-9F70-4C59-AD52-2707066B6A60}" sibTransId="{8398BEC2-462A-4804-9B9F-DF4314B7499F}"/>
    <dgm:cxn modelId="{A712A95C-6EB5-4257-8843-F43DC220B22B}" srcId="{8AE605EB-3C0E-4DF0-B875-328975CB9F27}" destId="{C5355562-9C6C-403C-8127-330697777D69}" srcOrd="0" destOrd="1" parTransId="{79C421EF-8FA3-4E99-AF40-BEAD78628A54}" sibTransId="{A979D0FB-800A-4C57-AABC-08CFB148CE60}"/>
    <dgm:cxn modelId="{C6307D4B-2C79-4EAA-8AED-5023F6ECCF23}" srcId="{8AE605EB-3C0E-4DF0-B875-328975CB9F27}" destId="{13F6DBA5-AC49-4EA7-BC68-A73FD212A384}" srcOrd="1" destOrd="1" parTransId="{477064E9-15AF-4D8F-BC21-7F77B6F91F0E}" sibTransId="{5E8677D3-FE24-44BC-870B-B916F9263212}"/>
    <dgm:cxn modelId="{20DCC188-D1CA-4BB9-853D-3E60D1C3AC4A}" srcId="{AF26E4BB-AE0B-4288-B180-7313991A9104}" destId="{D3D174E1-70E6-435F-93F8-F793A8BB1390}" srcOrd="2" destOrd="0" parTransId="{D0139EEB-3E6F-47B0-B474-437593C57AAA}" sibTransId="{D02FB8C5-C48D-4945-A8EE-BE4DC0BB603A}"/>
    <dgm:cxn modelId="{9EAD1B7F-C8A6-4C32-94C4-89BD40B3AF03}" srcId="{D3D174E1-70E6-435F-93F8-F793A8BB1390}" destId="{A1A5593F-B6C4-4E73-AAA9-30CDAB48314A}" srcOrd="0" destOrd="2" parTransId="{F755487E-A3C5-457D-8DFE-B906694C2931}" sibTransId="{4368A566-9E58-4806-B45B-1607EA8CDACF}"/>
    <dgm:cxn modelId="{1FF484A8-DE0A-4996-A44D-3FAFA82803F2}" srcId="{D3D174E1-70E6-435F-93F8-F793A8BB1390}" destId="{34B71A5B-DF58-4CB1-9DE3-AE4075183B3C}" srcOrd="1" destOrd="2" parTransId="{8ECA01CF-6E88-4843-BFE2-D50DEFC32A28}" sibTransId="{E67799A1-3544-43D8-BE7B-1CFF14A7D0DF}"/>
    <dgm:cxn modelId="{E807E652-7AE3-4E5F-945C-67343EED95DF}" type="presOf" srcId="{AF26E4BB-AE0B-4288-B180-7313991A9104}" destId="{C3857240-692F-4409-BD36-6691C8B09EB9}" srcOrd="0" destOrd="0" presId="urn:microsoft.com/office/officeart/2005/8/layout/list1"/>
    <dgm:cxn modelId="{C5DE4711-A731-4AB0-86F2-1BA958598BAE}" type="presParOf" srcId="{C3857240-692F-4409-BD36-6691C8B09EB9}" destId="{B92ACAFF-9FA6-4B6A-9618-25359B858D08}" srcOrd="0" destOrd="0" presId="urn:microsoft.com/office/officeart/2005/8/layout/list1"/>
    <dgm:cxn modelId="{3BDE680E-00A4-45E6-8CB8-C71A9A9B9955}" type="presParOf" srcId="{B92ACAFF-9FA6-4B6A-9618-25359B858D08}" destId="{4FE04C43-D13F-4599-9E2D-2398653DBB25}" srcOrd="0" destOrd="0" presId="urn:microsoft.com/office/officeart/2005/8/layout/list1"/>
    <dgm:cxn modelId="{9B2CE92A-8582-4DEF-B8E9-D08768A7831B}" type="presOf" srcId="{130B3AB2-C2C8-49AC-B03D-3EC8B6DC2248}" destId="{4FE04C43-D13F-4599-9E2D-2398653DBB25}" srcOrd="0" destOrd="0" presId="urn:microsoft.com/office/officeart/2005/8/layout/list1"/>
    <dgm:cxn modelId="{1BC1CA39-8F24-4AF0-B1CA-1804D28CEB74}" type="presParOf" srcId="{B92ACAFF-9FA6-4B6A-9618-25359B858D08}" destId="{925B57BB-DDBA-46F7-8554-54A0769CD8DA}" srcOrd="1" destOrd="0" presId="urn:microsoft.com/office/officeart/2005/8/layout/list1"/>
    <dgm:cxn modelId="{DC9BDEF9-C19F-4815-AF90-541B6FCF873F}" type="presOf" srcId="{130B3AB2-C2C8-49AC-B03D-3EC8B6DC2248}" destId="{925B57BB-DDBA-46F7-8554-54A0769CD8DA}" srcOrd="0" destOrd="0" presId="urn:microsoft.com/office/officeart/2005/8/layout/list1"/>
    <dgm:cxn modelId="{F07741CF-956A-4C33-BDED-C5AC38BD173F}" type="presParOf" srcId="{C3857240-692F-4409-BD36-6691C8B09EB9}" destId="{0BFCB152-483A-4FF0-890B-DE213C093AA4}" srcOrd="1" destOrd="0" presId="urn:microsoft.com/office/officeart/2005/8/layout/list1"/>
    <dgm:cxn modelId="{D3612BAE-834A-4966-894B-EF196A496C1D}" type="presParOf" srcId="{C3857240-692F-4409-BD36-6691C8B09EB9}" destId="{34525C93-0F27-4EB3-9B0F-F159053854B9}" srcOrd="2" destOrd="0" presId="urn:microsoft.com/office/officeart/2005/8/layout/list1"/>
    <dgm:cxn modelId="{76C6B46D-1A25-4CFC-A6F9-D73062472636}" type="presOf" srcId="{C53A126B-8AD4-4E1D-AABF-AA122D123298}" destId="{34525C93-0F27-4EB3-9B0F-F159053854B9}" srcOrd="0" destOrd="0" presId="urn:microsoft.com/office/officeart/2005/8/layout/list1"/>
    <dgm:cxn modelId="{94995C36-B702-4C39-A5D2-34A95E863F72}" type="presOf" srcId="{BCBD4763-C4B6-4732-A5A3-0E1A6E382764}" destId="{34525C93-0F27-4EB3-9B0F-F159053854B9}" srcOrd="0" destOrd="1" presId="urn:microsoft.com/office/officeart/2005/8/layout/list1"/>
    <dgm:cxn modelId="{A50A58BA-4AB9-4A23-9C54-6264342E0659}" type="presParOf" srcId="{C3857240-692F-4409-BD36-6691C8B09EB9}" destId="{7642437F-135A-4798-A9D9-AA193B265F71}" srcOrd="3" destOrd="0" presId="urn:microsoft.com/office/officeart/2005/8/layout/list1"/>
    <dgm:cxn modelId="{1DEB74F3-B37F-4E63-BCC5-1106FCF37C64}" type="presParOf" srcId="{C3857240-692F-4409-BD36-6691C8B09EB9}" destId="{FA3D6709-80DD-4147-97F9-B6F42EF4FDC3}" srcOrd="4" destOrd="0" presId="urn:microsoft.com/office/officeart/2005/8/layout/list1"/>
    <dgm:cxn modelId="{04D8E3B2-3150-4851-9755-DAB047DC8678}" type="presParOf" srcId="{FA3D6709-80DD-4147-97F9-B6F42EF4FDC3}" destId="{D1A05115-FC95-4F32-B110-EA8F1B06A8DF}" srcOrd="0" destOrd="4" presId="urn:microsoft.com/office/officeart/2005/8/layout/list1"/>
    <dgm:cxn modelId="{28E18D65-4256-467B-8D04-FB01992AA66A}" type="presOf" srcId="{8AE605EB-3C0E-4DF0-B875-328975CB9F27}" destId="{D1A05115-FC95-4F32-B110-EA8F1B06A8DF}" srcOrd="0" destOrd="0" presId="urn:microsoft.com/office/officeart/2005/8/layout/list1"/>
    <dgm:cxn modelId="{2F8959D7-C1EC-4329-9DAA-7507D730D354}" type="presParOf" srcId="{FA3D6709-80DD-4147-97F9-B6F42EF4FDC3}" destId="{0A9955B3-5D54-48D7-B28F-E326E008BC42}" srcOrd="1" destOrd="4" presId="urn:microsoft.com/office/officeart/2005/8/layout/list1"/>
    <dgm:cxn modelId="{06114447-D19F-4F3C-B34A-9020C334F7E8}" type="presOf" srcId="{8AE605EB-3C0E-4DF0-B875-328975CB9F27}" destId="{0A9955B3-5D54-48D7-B28F-E326E008BC42}" srcOrd="0" destOrd="0" presId="urn:microsoft.com/office/officeart/2005/8/layout/list1"/>
    <dgm:cxn modelId="{B8361944-154C-4547-A7F4-5307C1C50000}" type="presParOf" srcId="{C3857240-692F-4409-BD36-6691C8B09EB9}" destId="{2797E932-0946-49D9-AAD9-5376B341B25B}" srcOrd="5" destOrd="0" presId="urn:microsoft.com/office/officeart/2005/8/layout/list1"/>
    <dgm:cxn modelId="{397702B8-5B43-4601-863B-40928B7A45F5}" type="presParOf" srcId="{C3857240-692F-4409-BD36-6691C8B09EB9}" destId="{6A208469-C04B-4AEB-98DD-F806CDCEF7C1}" srcOrd="6" destOrd="0" presId="urn:microsoft.com/office/officeart/2005/8/layout/list1"/>
    <dgm:cxn modelId="{F4DEB44F-D760-474E-9730-97E1158B8F3F}" type="presOf" srcId="{C5355562-9C6C-403C-8127-330697777D69}" destId="{6A208469-C04B-4AEB-98DD-F806CDCEF7C1}" srcOrd="0" destOrd="0" presId="urn:microsoft.com/office/officeart/2005/8/layout/list1"/>
    <dgm:cxn modelId="{B7EA8EAA-6F78-4065-BFC6-A35102C13DC1}" type="presOf" srcId="{13F6DBA5-AC49-4EA7-BC68-A73FD212A384}" destId="{6A208469-C04B-4AEB-98DD-F806CDCEF7C1}" srcOrd="0" destOrd="1" presId="urn:microsoft.com/office/officeart/2005/8/layout/list1"/>
    <dgm:cxn modelId="{2AE87A93-898A-420A-86B0-C598FAEB1990}" type="presParOf" srcId="{C3857240-692F-4409-BD36-6691C8B09EB9}" destId="{16D0A55F-2567-4736-9593-C9CE8EBCA5ED}" srcOrd="7" destOrd="0" presId="urn:microsoft.com/office/officeart/2005/8/layout/list1"/>
    <dgm:cxn modelId="{B2786F4A-6B0D-4976-AFCA-E6C8F0E9AC8A}" type="presParOf" srcId="{C3857240-692F-4409-BD36-6691C8B09EB9}" destId="{350F3570-9B25-41DA-BA6E-DC06E7F750AB}" srcOrd="8" destOrd="0" presId="urn:microsoft.com/office/officeart/2005/8/layout/list1"/>
    <dgm:cxn modelId="{F7707E4F-20B6-4693-A7BF-1990FC24A924}" type="presParOf" srcId="{350F3570-9B25-41DA-BA6E-DC06E7F750AB}" destId="{B82FF8A8-01B2-4E47-9903-88EACCA09735}" srcOrd="0" destOrd="8" presId="urn:microsoft.com/office/officeart/2005/8/layout/list1"/>
    <dgm:cxn modelId="{75A1FF66-B5A8-458A-AEE4-B14FDB397354}" type="presOf" srcId="{D3D174E1-70E6-435F-93F8-F793A8BB1390}" destId="{B82FF8A8-01B2-4E47-9903-88EACCA09735}" srcOrd="0" destOrd="0" presId="urn:microsoft.com/office/officeart/2005/8/layout/list1"/>
    <dgm:cxn modelId="{5385A417-0976-417D-B42E-B420517BF871}" type="presParOf" srcId="{350F3570-9B25-41DA-BA6E-DC06E7F750AB}" destId="{0A7A0A3E-ED59-4A29-A6CF-1B35C6F4777B}" srcOrd="1" destOrd="8" presId="urn:microsoft.com/office/officeart/2005/8/layout/list1"/>
    <dgm:cxn modelId="{B86B38CC-2156-4E53-9AAD-95041C188237}" type="presOf" srcId="{D3D174E1-70E6-435F-93F8-F793A8BB1390}" destId="{0A7A0A3E-ED59-4A29-A6CF-1B35C6F4777B}" srcOrd="0" destOrd="0" presId="urn:microsoft.com/office/officeart/2005/8/layout/list1"/>
    <dgm:cxn modelId="{D9058C94-52EC-4CC9-BEE7-72F3107EF276}" type="presParOf" srcId="{C3857240-692F-4409-BD36-6691C8B09EB9}" destId="{626FB8EE-4D25-4C29-AF0C-4F95A2CF07C2}" srcOrd="9" destOrd="0" presId="urn:microsoft.com/office/officeart/2005/8/layout/list1"/>
    <dgm:cxn modelId="{FBDE4DF5-22CC-463F-91C5-21F40F659DE9}" type="presParOf" srcId="{C3857240-692F-4409-BD36-6691C8B09EB9}" destId="{473D8C8D-89BA-4FD8-ADBE-57794E01063A}" srcOrd="10" destOrd="0" presId="urn:microsoft.com/office/officeart/2005/8/layout/list1"/>
    <dgm:cxn modelId="{80AB1CD5-FCD2-429D-9179-A8D21A668FA2}" type="presOf" srcId="{A1A5593F-B6C4-4E73-AAA9-30CDAB48314A}" destId="{473D8C8D-89BA-4FD8-ADBE-57794E01063A}" srcOrd="0" destOrd="0" presId="urn:microsoft.com/office/officeart/2005/8/layout/list1"/>
    <dgm:cxn modelId="{31379F27-D0E3-41BD-A58A-453CA4F3E9CD}" type="presOf" srcId="{34B71A5B-DF58-4CB1-9DE3-AE4075183B3C}" destId="{473D8C8D-89BA-4FD8-ADBE-57794E01063A}" srcOrd="0" destOrd="1"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665567" cy="5382367"/>
        <a:chOff x="0" y="0"/>
        <a:chExt cx="10665567" cy="5382367"/>
      </a:xfrm>
    </dsp:grpSpPr>
    <dsp:sp modelId="{34525C93-0F27-4EB3-9B0F-F159053854B9}">
      <dsp:nvSpPr>
        <dsp:cNvPr id="5" name="矩形 4"/>
        <dsp:cNvSpPr/>
      </dsp:nvSpPr>
      <dsp:spPr bwMode="white">
        <a:xfrm>
          <a:off x="0" y="345003"/>
          <a:ext cx="10665567" cy="1579880"/>
        </a:xfrm>
        <a:prstGeom prst="rect">
          <a:avLst/>
        </a:prstGeom>
      </dsp:spPr>
      <dsp:style>
        <a:lnRef idx="2">
          <a:schemeClr val="accent2"/>
        </a:lnRef>
        <a:fillRef idx="1">
          <a:schemeClr val="lt1">
            <a:alpha val="90000"/>
          </a:schemeClr>
        </a:fillRef>
        <a:effectRef idx="0">
          <a:scrgbClr r="0" g="0" b="0"/>
        </a:effectRef>
        <a:fontRef idx="minor"/>
      </dsp:style>
      <dsp:txBody>
        <a:bodyPr vert="horz" wrap="square" lIns="827766" tIns="458216" rIns="827766" bIns="142240" anchor="t"/>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（1）</a:t>
          </a:r>
          <a:r>
            <a:rPr lang="zh-CN" altLang="en-US" sz="2000">
              <a:solidFill>
                <a:schemeClr val="dk1"/>
              </a:solidFill>
              <a:latin typeface="微软雅黑" charset="0"/>
              <a:ea typeface="微软雅黑" charset="0"/>
              <a:cs typeface="微软雅黑" charset="0"/>
            </a:rPr>
            <a:t>了解教师职业道德评价的内涵</a:t>
          </a:r>
          <a:r>
            <a:rPr lang="zh-CN" altLang="en-US" sz="2000">
              <a:solidFill>
                <a:schemeClr val="dk1"/>
              </a:solidFill>
              <a:latin typeface="微软雅黑" charset="0"/>
              <a:ea typeface="微软雅黑" charset="0"/>
              <a:cs typeface="微软雅黑" charset="0"/>
            </a:rPr>
            <a:t>、</a:t>
          </a:r>
          <a:r>
            <a:rPr lang="zh-CN" altLang="en-US" sz="2000">
              <a:solidFill>
                <a:schemeClr val="dk1"/>
              </a:solidFill>
              <a:latin typeface="微软雅黑" charset="0"/>
              <a:ea typeface="微软雅黑" charset="0"/>
              <a:cs typeface="微软雅黑" charset="0"/>
            </a:rPr>
            <a:t>功能及意义</a:t>
          </a:r>
          <a:r>
            <a:rPr lang="zh-CN" altLang="en-US" sz="2000">
              <a:solidFill>
                <a:schemeClr val="dk1"/>
              </a:solidFill>
              <a:latin typeface="微软雅黑" charset="0"/>
              <a:ea typeface="微软雅黑" charset="0"/>
              <a:cs typeface="微软雅黑" charset="0"/>
            </a:rPr>
            <a:t>。</a:t>
          </a:r>
          <a:endParaRPr lang="zh-CN" altLang="en-US" sz="2000">
            <a:solidFill>
              <a:schemeClr val="dk1"/>
            </a:solidFill>
            <a:latin typeface="微软雅黑" charset="0"/>
            <a:ea typeface="微软雅黑" charset="0"/>
            <a:cs typeface="微软雅黑" charset="0"/>
          </a:endParaRPr>
        </a:p>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（2）</a:t>
          </a:r>
          <a:r>
            <a:rPr lang="zh-CN" altLang="en-US" sz="2000">
              <a:solidFill>
                <a:schemeClr val="dk1"/>
              </a:solidFill>
              <a:latin typeface="微软雅黑" charset="0"/>
              <a:ea typeface="微软雅黑" charset="0"/>
              <a:cs typeface="微软雅黑" charset="0"/>
            </a:rPr>
            <a:t>明确教师职业道德评价的形式与标准</a:t>
          </a:r>
          <a:r>
            <a:rPr lang="zh-CN" altLang="en-US" sz="2000">
              <a:solidFill>
                <a:schemeClr val="dk1"/>
              </a:solidFill>
              <a:latin typeface="微软雅黑" charset="0"/>
              <a:ea typeface="微软雅黑" charset="0"/>
              <a:cs typeface="微软雅黑" charset="0"/>
            </a:rPr>
            <a:t>、</a:t>
          </a:r>
          <a:r>
            <a:rPr lang="zh-CN" altLang="en-US" sz="2000">
              <a:solidFill>
                <a:schemeClr val="dk1"/>
              </a:solidFill>
              <a:latin typeface="微软雅黑" charset="0"/>
              <a:ea typeface="微软雅黑" charset="0"/>
              <a:cs typeface="微软雅黑" charset="0"/>
            </a:rPr>
            <a:t>教师职业道德评价机制的建构要求</a:t>
          </a:r>
          <a:r>
            <a:rPr lang="zh-CN" altLang="en-US" sz="2000">
              <a:solidFill>
                <a:schemeClr val="dk1"/>
              </a:solidFill>
              <a:latin typeface="微软雅黑" charset="0"/>
              <a:ea typeface="微软雅黑" charset="0"/>
              <a:cs typeface="微软雅黑" charset="0"/>
            </a:rPr>
            <a:t>。</a:t>
          </a:r>
          <a:endParaRPr lang="zh-CN" altLang="en-US" sz="2000">
            <a:solidFill>
              <a:schemeClr val="dk1"/>
            </a:solidFill>
            <a:latin typeface="微软雅黑" charset="0"/>
            <a:ea typeface="微软雅黑" charset="0"/>
            <a:cs typeface="微软雅黑" charset="0"/>
          </a:endParaRPr>
        </a:p>
      </dsp:txBody>
      <dsp:txXfrm>
        <a:off x="0" y="345003"/>
        <a:ext cx="10665567" cy="1579880"/>
      </dsp:txXfrm>
    </dsp:sp>
    <dsp:sp modelId="{925B57BB-DDBA-46F7-8554-54A0769CD8DA}">
      <dsp:nvSpPr>
        <dsp:cNvPr id="4" name="圆角矩形 3"/>
        <dsp:cNvSpPr/>
      </dsp:nvSpPr>
      <dsp:spPr bwMode="white">
        <a:xfrm>
          <a:off x="533278" y="20283"/>
          <a:ext cx="7465897" cy="649440"/>
        </a:xfrm>
        <a:prstGeom prst="roundRect">
          <a:avLst/>
        </a:prstGeom>
      </dsp:spPr>
      <dsp:style>
        <a:lnRef idx="2">
          <a:schemeClr val="lt1"/>
        </a:lnRef>
        <a:fillRef idx="1">
          <a:schemeClr val="accent2"/>
        </a:fillRef>
        <a:effectRef idx="0">
          <a:scrgbClr r="0" g="0" b="0"/>
        </a:effectRef>
        <a:fontRef idx="minor">
          <a:schemeClr val="lt1"/>
        </a:fontRef>
      </dsp:style>
      <dsp:txBody>
        <a:bodyPr lIns="282193" tIns="0" rIns="282193" bIns="0" anchor="ctr"/>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sz="2400" b="1" dirty="0"/>
            <a:t>知识目标</a:t>
          </a:r>
        </a:p>
      </dsp:txBody>
      <dsp:txXfrm>
        <a:off x="533278" y="20283"/>
        <a:ext cx="7465897" cy="649440"/>
      </dsp:txXfrm>
    </dsp:sp>
    <dsp:sp modelId="{6A208469-C04B-4AEB-98DD-F806CDCEF7C1}">
      <dsp:nvSpPr>
        <dsp:cNvPr id="8" name="矩形 7"/>
        <dsp:cNvSpPr/>
      </dsp:nvSpPr>
      <dsp:spPr bwMode="white">
        <a:xfrm>
          <a:off x="0" y="2350480"/>
          <a:ext cx="10665567" cy="1275080"/>
        </a:xfrm>
        <a:prstGeom prst="rect">
          <a:avLst/>
        </a:prstGeom>
      </dsp:spPr>
      <dsp:style>
        <a:lnRef idx="2">
          <a:schemeClr val="accent3"/>
        </a:lnRef>
        <a:fillRef idx="1">
          <a:schemeClr val="lt1">
            <a:alpha val="90000"/>
          </a:schemeClr>
        </a:fillRef>
        <a:effectRef idx="0">
          <a:scrgbClr r="0" g="0" b="0"/>
        </a:effectRef>
        <a:fontRef idx="minor"/>
      </dsp:style>
      <dsp:txBody>
        <a:bodyPr vert="horz" wrap="square" lIns="827766" tIns="458216" rIns="827766" bIns="142240" anchor="t"/>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（1）</a:t>
          </a:r>
          <a:r>
            <a:rPr lang="zh-CN" altLang="en-US" sz="2000">
              <a:solidFill>
                <a:schemeClr val="dk1"/>
              </a:solidFill>
              <a:latin typeface="微软雅黑" charset="0"/>
              <a:ea typeface="微软雅黑" charset="0"/>
              <a:cs typeface="微软雅黑" charset="0"/>
            </a:rPr>
            <a:t>能够根据教师职业道德评价的标准进行自评与他评</a:t>
          </a:r>
          <a:r>
            <a:rPr lang="zh-CN" altLang="en-US" sz="2000">
              <a:solidFill>
                <a:schemeClr val="dk1"/>
              </a:solidFill>
              <a:latin typeface="微软雅黑" charset="0"/>
              <a:ea typeface="微软雅黑" charset="0"/>
              <a:cs typeface="微软雅黑" charset="0"/>
            </a:rPr>
            <a:t>。</a:t>
          </a:r>
          <a:endParaRPr lang="zh-CN" altLang="en-US" sz="2000">
            <a:solidFill>
              <a:schemeClr val="dk1"/>
            </a:solidFill>
            <a:latin typeface="微软雅黑" charset="0"/>
            <a:ea typeface="微软雅黑" charset="0"/>
            <a:cs typeface="微软雅黑" charset="0"/>
          </a:endParaRPr>
        </a:p>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（2）</a:t>
          </a:r>
          <a:r>
            <a:rPr lang="zh-CN" altLang="en-US" sz="2000">
              <a:solidFill>
                <a:schemeClr val="dk1"/>
              </a:solidFill>
              <a:latin typeface="微软雅黑" charset="0"/>
              <a:ea typeface="微软雅黑" charset="0"/>
              <a:cs typeface="微软雅黑" charset="0"/>
            </a:rPr>
            <a:t>能够时刻对自己进行职业道德评价</a:t>
          </a:r>
          <a:r>
            <a:rPr lang="zh-CN" altLang="en-US" sz="2000">
              <a:solidFill>
                <a:schemeClr val="dk1"/>
              </a:solidFill>
              <a:latin typeface="微软雅黑" charset="0"/>
              <a:ea typeface="微软雅黑" charset="0"/>
              <a:cs typeface="微软雅黑" charset="0"/>
            </a:rPr>
            <a:t>，</a:t>
          </a:r>
          <a:r>
            <a:rPr lang="zh-CN" altLang="en-US" sz="2000">
              <a:solidFill>
                <a:schemeClr val="dk1"/>
              </a:solidFill>
              <a:latin typeface="微软雅黑" charset="0"/>
              <a:ea typeface="微软雅黑" charset="0"/>
              <a:cs typeface="微软雅黑" charset="0"/>
            </a:rPr>
            <a:t>改进不足</a:t>
          </a:r>
          <a:r>
            <a:rPr lang="zh-CN" altLang="en-US" sz="2000">
              <a:solidFill>
                <a:schemeClr val="dk1"/>
              </a:solidFill>
              <a:latin typeface="微软雅黑" charset="0"/>
              <a:ea typeface="微软雅黑" charset="0"/>
              <a:cs typeface="微软雅黑" charset="0"/>
            </a:rPr>
            <a:t>。</a:t>
          </a:r>
          <a:r>
            <a:rPr lang="en-US" altLang="zh-CN" sz="2000">
              <a:solidFill>
                <a:schemeClr val="dk1"/>
              </a:solidFill>
              <a:latin typeface="微软雅黑" charset="0"/>
              <a:ea typeface="微软雅黑" charset="0"/>
              <a:cs typeface="微软雅黑" charset="0"/>
            </a:rPr>
            <a:t> </a:t>
          </a:r>
          <a:endParaRPr lang="en-US" altLang="zh-CN" sz="2000">
            <a:solidFill>
              <a:schemeClr val="dk1"/>
            </a:solidFill>
            <a:latin typeface="微软雅黑" charset="0"/>
            <a:ea typeface="微软雅黑" charset="0"/>
            <a:cs typeface="微软雅黑" charset="0"/>
          </a:endParaRPr>
        </a:p>
      </dsp:txBody>
      <dsp:txXfrm>
        <a:off x="0" y="2350480"/>
        <a:ext cx="10665567" cy="1275080"/>
      </dsp:txXfrm>
    </dsp:sp>
    <dsp:sp modelId="{0A9955B3-5D54-48D7-B28F-E326E008BC42}">
      <dsp:nvSpPr>
        <dsp:cNvPr id="7" name="圆角矩形 6"/>
        <dsp:cNvSpPr/>
      </dsp:nvSpPr>
      <dsp:spPr bwMode="white">
        <a:xfrm>
          <a:off x="573034" y="1967153"/>
          <a:ext cx="7465897" cy="649440"/>
        </a:xfrm>
        <a:prstGeom prst="roundRect">
          <a:avLst/>
        </a:prstGeom>
      </dsp:spPr>
      <dsp:style>
        <a:lnRef idx="2">
          <a:schemeClr val="lt1"/>
        </a:lnRef>
        <a:fillRef idx="1">
          <a:schemeClr val="accent3"/>
        </a:fillRef>
        <a:effectRef idx="0">
          <a:scrgbClr r="0" g="0" b="0"/>
        </a:effectRef>
        <a:fontRef idx="minor">
          <a:schemeClr val="lt1"/>
        </a:fontRef>
      </dsp:style>
      <dsp:txBody>
        <a:bodyPr lIns="282193" tIns="0" rIns="282193" bIns="0" anchor="ctr"/>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sz="2400" b="1" dirty="0"/>
            <a:t>能力目标</a:t>
          </a:r>
        </a:p>
      </dsp:txBody>
      <dsp:txXfrm>
        <a:off x="573034" y="1967153"/>
        <a:ext cx="7465897" cy="649440"/>
      </dsp:txXfrm>
    </dsp:sp>
    <dsp:sp modelId="{473D8C8D-89BA-4FD8-ADBE-57794E01063A}">
      <dsp:nvSpPr>
        <dsp:cNvPr id="11" name="矩形 10"/>
        <dsp:cNvSpPr/>
      </dsp:nvSpPr>
      <dsp:spPr bwMode="white">
        <a:xfrm>
          <a:off x="0" y="4087004"/>
          <a:ext cx="10665567" cy="1275080"/>
        </a:xfrm>
        <a:prstGeom prst="rect">
          <a:avLst/>
        </a:prstGeom>
      </dsp:spPr>
      <dsp:style>
        <a:lnRef idx="2">
          <a:schemeClr val="accent4"/>
        </a:lnRef>
        <a:fillRef idx="1">
          <a:schemeClr val="lt1">
            <a:alpha val="90000"/>
          </a:schemeClr>
        </a:fillRef>
        <a:effectRef idx="0">
          <a:scrgbClr r="0" g="0" b="0"/>
        </a:effectRef>
        <a:fontRef idx="minor"/>
      </dsp:style>
      <dsp:txBody>
        <a:bodyPr vert="horz" wrap="square" lIns="827766" tIns="458216" rIns="827766" bIns="142240" anchor="t"/>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（1）</a:t>
          </a:r>
          <a:r>
            <a:rPr lang="zh-CN" altLang="en-US" sz="2000">
              <a:solidFill>
                <a:schemeClr val="dk1"/>
              </a:solidFill>
              <a:latin typeface="微软雅黑" charset="0"/>
              <a:ea typeface="微软雅黑" charset="0"/>
              <a:cs typeface="微软雅黑" charset="0"/>
            </a:rPr>
            <a:t>树立发展性的教师职业道德评价观</a:t>
          </a:r>
          <a:r>
            <a:rPr lang="zh-CN" altLang="en-US" sz="2000">
              <a:solidFill>
                <a:schemeClr val="dk1"/>
              </a:solidFill>
              <a:latin typeface="微软雅黑" charset="0"/>
              <a:ea typeface="微软雅黑" charset="0"/>
              <a:cs typeface="微软雅黑" charset="0"/>
            </a:rPr>
            <a:t>。</a:t>
          </a:r>
          <a:endParaRPr lang="zh-CN" altLang="en-US" sz="2000">
            <a:solidFill>
              <a:schemeClr val="dk1"/>
            </a:solidFill>
            <a:latin typeface="微软雅黑" charset="0"/>
            <a:ea typeface="微软雅黑" charset="0"/>
            <a:cs typeface="微软雅黑" charset="0"/>
          </a:endParaRPr>
        </a:p>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（2）</a:t>
          </a:r>
          <a:r>
            <a:rPr lang="zh-CN" altLang="en-US" sz="2000">
              <a:solidFill>
                <a:schemeClr val="dk1"/>
              </a:solidFill>
              <a:latin typeface="微软雅黑" charset="0"/>
              <a:ea typeface="微软雅黑" charset="0"/>
              <a:cs typeface="微软雅黑" charset="0"/>
            </a:rPr>
            <a:t>注重培养自我反思的习惯与能力</a:t>
          </a:r>
          <a:r>
            <a:rPr lang="zh-CN" altLang="en-US" sz="2000">
              <a:solidFill>
                <a:schemeClr val="dk1"/>
              </a:solidFill>
              <a:latin typeface="微软雅黑" charset="0"/>
              <a:ea typeface="微软雅黑" charset="0"/>
              <a:cs typeface="微软雅黑" charset="0"/>
            </a:rPr>
            <a:t>，</a:t>
          </a:r>
          <a:r>
            <a:rPr lang="zh-CN" altLang="en-US" sz="2000">
              <a:solidFill>
                <a:schemeClr val="dk1"/>
              </a:solidFill>
              <a:latin typeface="微软雅黑" charset="0"/>
              <a:ea typeface="微软雅黑" charset="0"/>
              <a:cs typeface="微软雅黑" charset="0"/>
            </a:rPr>
            <a:t>激发内在的职业道德动机</a:t>
          </a:r>
          <a:r>
            <a:rPr lang="zh-CN" altLang="en-US" sz="2000">
              <a:solidFill>
                <a:schemeClr val="dk1"/>
              </a:solidFill>
              <a:latin typeface="微软雅黑" charset="0"/>
              <a:ea typeface="微软雅黑" charset="0"/>
              <a:cs typeface="微软雅黑" charset="0"/>
            </a:rPr>
            <a:t>。</a:t>
          </a:r>
          <a:endParaRPr lang="zh-CN" altLang="en-US" sz="2000">
            <a:solidFill>
              <a:schemeClr val="dk1"/>
            </a:solidFill>
            <a:latin typeface="微软雅黑" charset="0"/>
            <a:ea typeface="微软雅黑" charset="0"/>
            <a:cs typeface="微软雅黑" charset="0"/>
          </a:endParaRPr>
        </a:p>
      </dsp:txBody>
      <dsp:txXfrm>
        <a:off x="0" y="4087004"/>
        <a:ext cx="10665567" cy="1275080"/>
      </dsp:txXfrm>
    </dsp:sp>
    <dsp:sp modelId="{0A7A0A3E-ED59-4A29-A6CF-1B35C6F4777B}">
      <dsp:nvSpPr>
        <dsp:cNvPr id="10" name="圆角矩形 9"/>
        <dsp:cNvSpPr/>
      </dsp:nvSpPr>
      <dsp:spPr bwMode="white">
        <a:xfrm>
          <a:off x="533278" y="3762284"/>
          <a:ext cx="7465897" cy="649440"/>
        </a:xfrm>
        <a:prstGeom prst="roundRect">
          <a:avLst/>
        </a:prstGeom>
      </dsp:spPr>
      <dsp:style>
        <a:lnRef idx="2">
          <a:schemeClr val="lt1"/>
        </a:lnRef>
        <a:fillRef idx="1">
          <a:schemeClr val="accent4"/>
        </a:fillRef>
        <a:effectRef idx="0">
          <a:scrgbClr r="0" g="0" b="0"/>
        </a:effectRef>
        <a:fontRef idx="minor">
          <a:schemeClr val="lt1"/>
        </a:fontRef>
      </dsp:style>
      <dsp:txBody>
        <a:bodyPr lIns="282193" tIns="0" rIns="282193" bIns="0" anchor="ctr"/>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sz="2400" b="1" dirty="0">
              <a:latin typeface="+mn-ea"/>
              <a:ea typeface="+mn-ea"/>
            </a:rPr>
            <a:t>素养目标</a:t>
          </a:r>
        </a:p>
      </dsp:txBody>
      <dsp:txXfrm>
        <a:off x="533278" y="3762284"/>
        <a:ext cx="7465897" cy="649440"/>
      </dsp:txXfrm>
    </dsp:sp>
    <dsp:sp modelId="{4FE04C43-D13F-4599-9E2D-2398653DBB25}">
      <dsp:nvSpPr>
        <dsp:cNvPr id="3" name="矩形 2" hidden="1"/>
        <dsp:cNvSpPr/>
      </dsp:nvSpPr>
      <dsp:spPr>
        <a:xfrm>
          <a:off x="0" y="20283"/>
          <a:ext cx="533278" cy="649440"/>
        </a:xfrm>
        <a:prstGeom prst="rect">
          <a:avLst/>
        </a:prstGeom>
      </dsp:spPr>
      <dsp:txXfrm>
        <a:off x="0" y="20283"/>
        <a:ext cx="533278" cy="649440"/>
      </dsp:txXfrm>
    </dsp:sp>
    <dsp:sp modelId="{D1A05115-FC95-4F32-B110-EA8F1B06A8DF}">
      <dsp:nvSpPr>
        <dsp:cNvPr id="6" name="矩形 5" hidden="1"/>
        <dsp:cNvSpPr/>
      </dsp:nvSpPr>
      <dsp:spPr>
        <a:xfrm>
          <a:off x="0" y="2043684"/>
          <a:ext cx="533278" cy="649440"/>
        </a:xfrm>
        <a:prstGeom prst="rect">
          <a:avLst/>
        </a:prstGeom>
      </dsp:spPr>
      <dsp:txXfrm>
        <a:off x="0" y="2043684"/>
        <a:ext cx="533278" cy="649440"/>
      </dsp:txXfrm>
    </dsp:sp>
    <dsp:sp modelId="{B82FF8A8-01B2-4E47-9903-88EACCA09735}">
      <dsp:nvSpPr>
        <dsp:cNvPr id="9" name="矩形 8" hidden="1"/>
        <dsp:cNvSpPr/>
      </dsp:nvSpPr>
      <dsp:spPr>
        <a:xfrm>
          <a:off x="0" y="3762284"/>
          <a:ext cx="533278" cy="649440"/>
        </a:xfrm>
        <a:prstGeom prst="rect">
          <a:avLst/>
        </a:prstGeom>
      </dsp:spPr>
      <dsp:txXfrm>
        <a:off x="0" y="3762284"/>
        <a:ext cx="533278" cy="64944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ctrTitle" hasCustomPrompt="1"/>
          </p:nvPr>
        </p:nvSpPr>
        <p:spPr>
          <a:xfrm>
            <a:off x="660401" y="1670055"/>
            <a:ext cx="4929254"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a:t>Click to add title</a:t>
            </a:r>
            <a:endParaRPr lang="en-US"/>
          </a:p>
        </p:txBody>
      </p:sp>
      <p:sp>
        <p:nvSpPr>
          <p:cNvPr id="9" name="Subtitle 8"/>
          <p:cNvSpPr>
            <a:spLocks noGrp="1"/>
          </p:cNvSpPr>
          <p:nvPr>
            <p:ph type="subTitle" sz="quarter" idx="1" hasCustomPrompt="1"/>
          </p:nvPr>
        </p:nvSpPr>
        <p:spPr>
          <a:xfrm>
            <a:off x="660400" y="4511537"/>
            <a:ext cx="438308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subtitle</a:t>
            </a:r>
            <a:endParaRPr lang="en-US"/>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endParaRPr lang="en-US"/>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rotWithShape="0">
              <a:blip r:embed="rId2"/>
              <a:srcRect/>
              <a:stretch>
                <a:fillRect l="-180" r="-18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a:endParaRPr lang="zh-CN" altLang="en-US"/>
            </a:p>
          </p:txBody>
        </p:sp>
        <p:sp>
          <p:nvSpPr>
            <p:cNvPr id="10" name="Rectangle 9"/>
            <p:cNvSpPr/>
            <p:nvPr/>
          </p:nvSpPr>
          <p:spPr>
            <a:xfrm>
              <a:off x="0" y="0"/>
              <a:ext cx="12192000" cy="685800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itle 8"/>
          <p:cNvSpPr>
            <a:spLocks noGrp="1"/>
          </p:cNvSpPr>
          <p:nvPr>
            <p:ph type="title" hasCustomPrompt="1"/>
          </p:nvPr>
        </p:nvSpPr>
        <p:spPr>
          <a:xfrm>
            <a:off x="660400" y="0"/>
            <a:ext cx="10858500" cy="1028700"/>
          </a:xfrm>
          <a:prstGeom prst="rect">
            <a:avLst/>
          </a:prstGeom>
        </p:spPr>
        <p:txBody>
          <a:bodyPr anchor="b">
            <a:normAutofit/>
          </a:bodyPr>
          <a:lstStyle>
            <a:lvl1pPr>
              <a:lnSpc>
                <a:spcPct val="100000"/>
              </a:lnSpc>
              <a:defRPr>
                <a:solidFill>
                  <a:schemeClr val="tx1"/>
                </a:solidFill>
              </a:defRPr>
            </a:lvl1pPr>
          </a:lstStyle>
          <a:p>
            <a:pPr lvl="0"/>
            <a:r>
              <a:rPr lang="en-US"/>
              <a:t>Click to add title</a:t>
            </a:r>
            <a:endParaRPr lang="en-US"/>
          </a:p>
        </p:txBody>
      </p:sp>
      <p:sp>
        <p:nvSpPr>
          <p:cNvPr id="8" name="Content Placeholder 7"/>
          <p:cNvSpPr>
            <a:spLocks noGrp="1"/>
          </p:cNvSpPr>
          <p:nvPr>
            <p:ph idx="1" hasCustomPrompt="1"/>
          </p:nvPr>
        </p:nvSpPr>
        <p:spPr>
          <a:xfrm>
            <a:off x="660400" y="1092200"/>
            <a:ext cx="10858500" cy="5041900"/>
          </a:xfrm>
          <a:prstGeom prst="rect">
            <a:avLst/>
          </a:prstGeom>
        </p:spPr>
        <p:txBody>
          <a:bodyPr vert="horz" lIns="91440" tIns="45720" rIns="91440" bIns="45720" rtlCol="0">
            <a:normAutofit/>
          </a:bodyPr>
          <a:lstStyle>
            <a:lvl1pPr marL="285750" indent="-285750">
              <a:buFont typeface="Arial" panose="020B0604020202090204" pitchFamily="34" charset="0"/>
              <a:buChar char="•"/>
              <a:defRPr/>
            </a:lvl1pPr>
            <a:lvl2pPr marL="742950" indent="-285750">
              <a:buFont typeface="Arial" panose="020B0604020202090204" pitchFamily="34" charset="0"/>
              <a:buChar char="•"/>
              <a:defRPr/>
            </a:lvl2pPr>
            <a:lvl3pPr marL="1200150" indent="-285750">
              <a:buFont typeface="Arial" panose="020B0604020202090204" pitchFamily="34" charset="0"/>
              <a:buChar char="•"/>
              <a:defRPr/>
            </a:lvl3pPr>
            <a:lvl4pPr marL="1657350" indent="-285750">
              <a:buFont typeface="Arial" panose="020B0604020202090204" pitchFamily="34" charset="0"/>
              <a:buChar char="•"/>
              <a:defRPr/>
            </a:lvl4pPr>
            <a:lvl5pPr marL="2114550" indent="-285750">
              <a:buFont typeface="Arial" panose="020B0604020202090204" pitchFamily="34" charset="0"/>
              <a:buChar char="•"/>
              <a:defRPr/>
            </a:lvl5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2" name="Date Placeholder 1"/>
          <p:cNvSpPr>
            <a:spLocks noGrp="1"/>
          </p:cNvSpPr>
          <p:nvPr>
            <p:ph type="dt" sz="half" idx="10"/>
          </p:nvPr>
        </p:nvSpPr>
        <p:spPr/>
        <p:txBody>
          <a:bodyPr/>
          <a:lstStyle/>
          <a:p>
            <a:fld id="{E2982A54-1ED4-49C6-8154-FC2019FF8FB3}" type="datetime1">
              <a:rPr lang="zh-CN" altLang="en-US" smtClean="0"/>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660400" y="1500188"/>
            <a:ext cx="2836800" cy="914400"/>
          </a:xfrm>
          <a:prstGeom prst="rect">
            <a:avLst/>
          </a:prstGeom>
        </p:spPr>
        <p:txBody>
          <a:bodyPr wrap="none" anchor="t">
            <a:normAutofit/>
          </a:bodyPr>
          <a:lstStyle>
            <a:lvl1pPr algn="r">
              <a:lnSpc>
                <a:spcPct val="100000"/>
              </a:lnSpc>
              <a:defRPr sz="2800">
                <a:solidFill>
                  <a:schemeClr val="accent1"/>
                </a:solidFill>
              </a:defRPr>
            </a:lvl1pPr>
          </a:lstStyle>
          <a:p>
            <a:pPr lvl="0"/>
            <a:r>
              <a:rPr lang="en-US"/>
              <a:t>Agenda</a:t>
            </a:r>
            <a:endParaRPr lang="en-US"/>
          </a:p>
        </p:txBody>
      </p:sp>
      <p:sp>
        <p:nvSpPr>
          <p:cNvPr id="7" name="Content Placeholder 6"/>
          <p:cNvSpPr>
            <a:spLocks noGrp="1"/>
          </p:cNvSpPr>
          <p:nvPr>
            <p:ph sz="quarter" idx="1" hasCustomPrompt="1"/>
          </p:nvPr>
        </p:nvSpPr>
        <p:spPr>
          <a:xfrm>
            <a:off x="3746500" y="1500187"/>
            <a:ext cx="7772400" cy="4633200"/>
          </a:xfrm>
          <a:prstGeom prst="rect">
            <a:avLst/>
          </a:prstGeom>
        </p:spPr>
        <p:txBody>
          <a:bodyPr wrap="square">
            <a:normAutofit/>
          </a:bodyPr>
          <a:lstStyle>
            <a:lvl1pPr marL="457200" indent="-457200">
              <a:lnSpc>
                <a:spcPct val="130000"/>
              </a:lnSpc>
              <a:buFont typeface="+mj-lt"/>
              <a:buAutoNum type="arabicPeriod"/>
              <a:defRPr sz="2400" b="0">
                <a:solidFill>
                  <a:schemeClr val="tx1"/>
                </a:solidFill>
                <a:latin typeface="+mn-lt"/>
              </a:defRPr>
            </a:lvl1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2" name="Date Placeholder 1"/>
          <p:cNvSpPr>
            <a:spLocks noGrp="1"/>
          </p:cNvSpPr>
          <p:nvPr>
            <p:ph type="dt" sz="half" idx="10"/>
          </p:nvPr>
        </p:nvSpPr>
        <p:spPr/>
        <p:txBody>
          <a:bodyPr/>
          <a:lstStyle/>
          <a:p>
            <a:fld id="{2A27A813-B2FD-42E1-9222-83B574E99074}" type="datetime1">
              <a:rPr lang="zh-CN" altLang="en-US" smtClean="0"/>
            </a:fld>
            <a:endParaRPr lang="en-US" altLang="zh-CN"/>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en-US" altLang="zh-CN" smtClean="0"/>
            </a:fld>
            <a:endParaRPr lang="en-US" altLang="zh-CN"/>
          </a:p>
        </p:txBody>
      </p:sp>
      <p:grpSp>
        <p:nvGrpSpPr>
          <p:cNvPr id="6" name="Group 5"/>
          <p:cNvGrpSpPr/>
          <p:nvPr/>
        </p:nvGrpSpPr>
        <p:grpSpPr>
          <a:xfrm>
            <a:off x="2626456" y="1500188"/>
            <a:ext cx="994563" cy="4634686"/>
            <a:chOff x="2626456" y="1500188"/>
            <a:chExt cx="994563" cy="4634686"/>
          </a:xfrm>
        </p:grpSpPr>
        <p:cxnSp>
          <p:nvCxnSpPr>
            <p:cNvPr id="8" name="Straight Connector 7"/>
            <p:cNvCxnSpPr/>
            <p:nvPr/>
          </p:nvCxnSpPr>
          <p:spPr>
            <a:xfrm>
              <a:off x="3621019" y="1500188"/>
              <a:ext cx="0" cy="4633913"/>
            </a:xfrm>
            <a:prstGeom prst="line">
              <a:avLst/>
            </a:prstGeom>
            <a:solidFill>
              <a:srgbClr val="FFCC00"/>
            </a:solidFill>
            <a:ln w="3175" cap="flat" cmpd="sng" algn="ctr">
              <a:solidFill>
                <a:schemeClr val="tx1">
                  <a:alpha val="50000"/>
                </a:schemeClr>
              </a:solidFill>
              <a:prstDash val="solid"/>
              <a:round/>
              <a:headEnd type="none" w="med" len="med"/>
              <a:tailEnd type="none" w="med" len="med"/>
            </a:ln>
            <a:effectLst/>
          </p:spPr>
        </p:cxnSp>
        <p:sp>
          <p:nvSpPr>
            <p:cNvPr id="9" name="Freeform: Shape 8"/>
            <p:cNvSpPr>
              <a:spLocks noChangeAspect="1"/>
            </p:cNvSpPr>
            <p:nvPr/>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tx1">
                <a:alpha val="15000"/>
              </a:schemeClr>
            </a:solidFill>
            <a:ln>
              <a:noFill/>
            </a:ln>
          </p:spPr>
          <p:txBody>
            <a:bodyPr/>
            <a:lstStyle/>
            <a:p>
              <a:endParaRPr lang="zh-CN" altLang="en-US">
                <a:cs typeface="+mn-ea"/>
                <a:sym typeface="+mn-lt"/>
              </a:endParaRPr>
            </a:p>
          </p:txBody>
        </p:sp>
      </p:gr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Section Header">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089025"/>
            <a:ext cx="5938196"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dirty="0"/>
              <a:t>Click to add title</a:t>
            </a:r>
            <a:endParaRPr lang="en-US" dirty="0"/>
          </a:p>
        </p:txBody>
      </p:sp>
      <p:sp>
        <p:nvSpPr>
          <p:cNvPr id="9" name="Text Placeholder 8"/>
          <p:cNvSpPr>
            <a:spLocks noGrp="1"/>
          </p:cNvSpPr>
          <p:nvPr>
            <p:ph type="body" sz="quarter" idx="1" hasCustomPrompt="1"/>
          </p:nvPr>
        </p:nvSpPr>
        <p:spPr>
          <a:xfrm>
            <a:off x="660400" y="3930507"/>
            <a:ext cx="528023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text</a:t>
            </a:r>
            <a:endParaRPr lang="en-US"/>
          </a:p>
        </p:txBody>
      </p:sp>
      <p:sp>
        <p:nvSpPr>
          <p:cNvPr id="4" name="Date Placeholder 3"/>
          <p:cNvSpPr>
            <a:spLocks noGrp="1"/>
          </p:cNvSpPr>
          <p:nvPr>
            <p:ph type="dt" sz="half" idx="10"/>
          </p:nvPr>
        </p:nvSpPr>
        <p:spPr/>
        <p:txBody>
          <a:bodyPr/>
          <a:lstStyle/>
          <a:p>
            <a:endParaRPr lang="en-US"/>
          </a:p>
        </p:txBody>
      </p:sp>
      <p:sp>
        <p:nvSpPr>
          <p:cNvPr id="2" name="Footer Placeholder 4"/>
          <p:cNvSpPr>
            <a:spLocks noGrp="1"/>
          </p:cNvSpPr>
          <p:nvPr>
            <p:ph type="ftr" sz="quarter" idx="11"/>
          </p:nvPr>
        </p:nvSpPr>
        <p:spPr/>
        <p:txBody>
          <a:bodyPr/>
          <a:lstStyle/>
          <a:p>
            <a:endParaRPr lang="en-US" dirty="0"/>
          </a:p>
        </p:txBody>
      </p:sp>
      <p:sp>
        <p:nvSpPr>
          <p:cNvPr id="7" name="Slide Number Placeholder 5"/>
          <p:cNvSpPr>
            <a:spLocks noGrp="1"/>
          </p:cNvSpPr>
          <p:nvPr>
            <p:ph type="sldNum" sz="quarter" idx="12"/>
          </p:nvPr>
        </p:nvSpPr>
        <p:spPr/>
        <p:txBody>
          <a:bodyPr/>
          <a:lstStyle/>
          <a:p>
            <a:fld id="{C8BB1146-E542-4D4E-B8E9-6919A11DDD48}" type="slidenum">
              <a:rPr lang="en-US" smtClean="0"/>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bg>
      <p:bgRef idx="1001">
        <a:schemeClr val="bg1"/>
      </p:bgRef>
    </p:bg>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60399" y="0"/>
            <a:ext cx="10858500" cy="1028700"/>
          </a:xfrm>
          <a:prstGeom prst="rect">
            <a:avLst/>
          </a:prstGeom>
        </p:spPr>
        <p:txBody>
          <a:bodyPr anchor="b" anchorCtr="0">
            <a:normAutofit/>
          </a:bodyPr>
          <a:lstStyle>
            <a:lvl1pPr>
              <a:lnSpc>
                <a:spcPct val="100000"/>
              </a:lnSpc>
              <a:defRPr>
                <a:solidFill>
                  <a:schemeClr val="tx1"/>
                </a:solidFill>
              </a:defRPr>
            </a:lvl1pPr>
          </a:lstStyle>
          <a:p>
            <a:pPr lvl="0"/>
            <a:r>
              <a:rPr lang="en-US"/>
              <a:t>Click to add title</a:t>
            </a:r>
            <a:endParaRPr lang="en-US"/>
          </a:p>
        </p:txBody>
      </p:sp>
      <p:sp>
        <p:nvSpPr>
          <p:cNvPr id="2" name="Date Placeholder 1"/>
          <p:cNvSpPr>
            <a:spLocks noGrp="1"/>
          </p:cNvSpPr>
          <p:nvPr>
            <p:ph type="dt" sz="half" idx="10"/>
          </p:nvPr>
        </p:nvSpPr>
        <p:spPr/>
        <p:txBody>
          <a:bodyPr/>
          <a:lstStyle/>
          <a:p>
            <a:fld id="{0D3978B1-822A-48DD-9412-1B7D6807ED91}" type="datetime1">
              <a:rPr lang="zh-CN" altLang="en-US" smtClean="0"/>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83D36A-0885-4071-9EF1-0FE4286E17CF}" type="datetime1">
              <a:rPr lang="zh-CN" altLang="en-US" smtClean="0"/>
            </a:fld>
            <a:endParaRPr lang="en-US"/>
          </a:p>
        </p:txBody>
      </p:sp>
      <p:sp>
        <p:nvSpPr>
          <p:cNvPr id="3" name="Footer Placeholder 2"/>
          <p:cNvSpPr>
            <a:spLocks noGrp="1"/>
          </p:cNvSpPr>
          <p:nvPr>
            <p:ph type="ftr" sz="quarter" idx="11"/>
          </p:nvPr>
        </p:nvSpPr>
        <p:spPr/>
        <p:txBody>
          <a:bodyPr/>
          <a:lstStyle/>
          <a:p>
            <a:r>
              <a:rPr lang="en-US"/>
              <a:t>OfficePLUS</a:t>
            </a:r>
            <a:endParaRPr lang="en-US" dirty="0"/>
          </a:p>
        </p:txBody>
      </p:sp>
      <p:sp>
        <p:nvSpPr>
          <p:cNvPr id="4" name="Slide Number Placeholder 3"/>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p:cSld name="Closing">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511289"/>
            <a:ext cx="4929254" cy="2244013"/>
          </a:xfrm>
          <a:prstGeom prst="rect">
            <a:avLst/>
          </a:prstGeom>
        </p:spPr>
        <p:txBody>
          <a:bodyPr wrap="square" anchor="b">
            <a:normAutofit/>
          </a:bodyPr>
          <a:lstStyle>
            <a:lvl1pPr algn="l">
              <a:lnSpc>
                <a:spcPct val="100000"/>
              </a:lnSpc>
              <a:defRPr sz="6000">
                <a:ln w="19050">
                  <a:noFill/>
                </a:ln>
                <a:solidFill>
                  <a:schemeClr val="tx1"/>
                </a:solidFill>
              </a:defRPr>
            </a:lvl1pPr>
          </a:lstStyle>
          <a:p>
            <a:pPr lvl="0"/>
            <a:r>
              <a:rPr lang="en-US" dirty="0"/>
              <a:t>Click to add title</a:t>
            </a:r>
            <a:endParaRPr lang="en-US" dirty="0"/>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endParaRPr lang="en-US"/>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20000"/>
                <a:lumOff val="80000"/>
              </a:schemeClr>
            </a:gs>
            <a:gs pos="61000">
              <a:schemeClr val="bg1"/>
            </a:gs>
          </a:gsLst>
          <a:lin ang="5400000" scaled="1"/>
          <a:tileRect/>
        </a:gradFill>
        <a:effectLst/>
      </p:bgPr>
    </p:bg>
    <p:spTree>
      <p:nvGrpSpPr>
        <p:cNvPr id="1" name=""/>
        <p:cNvGrpSpPr/>
        <p:nvPr/>
      </p:nvGrpSpPr>
      <p:grpSpPr>
        <a:xfrm>
          <a:off x="0" y="0"/>
          <a:ext cx="0" cy="0"/>
          <a:chOff x="0" y="0"/>
          <a:chExt cx="0" cy="0"/>
        </a:xfrm>
      </p:grpSpPr>
      <p:grpSp>
        <p:nvGrpSpPr>
          <p:cNvPr id="7" name="组合 6"/>
          <p:cNvGrpSpPr/>
          <p:nvPr userDrawn="1"/>
        </p:nvGrpSpPr>
        <p:grpSpPr>
          <a:xfrm>
            <a:off x="-11197" y="6067352"/>
            <a:ext cx="12212928" cy="790649"/>
            <a:chOff x="-11197" y="5923722"/>
            <a:chExt cx="12212928" cy="934279"/>
          </a:xfrm>
        </p:grpSpPr>
        <p:sp>
          <p:nvSpPr>
            <p:cNvPr id="11" name="任意多边形: 形状 10"/>
            <p:cNvSpPr/>
            <p:nvPr/>
          </p:nvSpPr>
          <p:spPr>
            <a:xfrm>
              <a:off x="0" y="5943898"/>
              <a:ext cx="12192000" cy="914103"/>
            </a:xfrm>
            <a:custGeom>
              <a:avLst/>
              <a:gdLst>
                <a:gd name="connsiteX0" fmla="*/ 9428683 w 12192000"/>
                <a:gd name="connsiteY0" fmla="*/ 787 h 914103"/>
                <a:gd name="connsiteX1" fmla="*/ 12017158 w 12192000"/>
                <a:gd name="connsiteY1" fmla="*/ 249184 h 914103"/>
                <a:gd name="connsiteX2" fmla="*/ 12192000 w 12192000"/>
                <a:gd name="connsiteY2" fmla="*/ 287888 h 914103"/>
                <a:gd name="connsiteX3" fmla="*/ 12192000 w 12192000"/>
                <a:gd name="connsiteY3" fmla="*/ 914103 h 914103"/>
                <a:gd name="connsiteX4" fmla="*/ 0 w 12192000"/>
                <a:gd name="connsiteY4" fmla="*/ 914103 h 914103"/>
                <a:gd name="connsiteX5" fmla="*/ 0 w 12192000"/>
                <a:gd name="connsiteY5" fmla="*/ 208040 h 914103"/>
                <a:gd name="connsiteX6" fmla="*/ 55090 w 12192000"/>
                <a:gd name="connsiteY6" fmla="*/ 225514 h 914103"/>
                <a:gd name="connsiteX7" fmla="*/ 6707632 w 12192000"/>
                <a:gd name="connsiteY7" fmla="*/ 280240 h 914103"/>
                <a:gd name="connsiteX8" fmla="*/ 9428683 w 12192000"/>
                <a:gd name="connsiteY8" fmla="*/ 787 h 91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914103">
                  <a:moveTo>
                    <a:pt x="9428683" y="787"/>
                  </a:moveTo>
                  <a:cubicBezTo>
                    <a:pt x="10183698" y="-7806"/>
                    <a:pt x="11043489" y="52705"/>
                    <a:pt x="12017158" y="249184"/>
                  </a:cubicBezTo>
                  <a:lnTo>
                    <a:pt x="12192000" y="287888"/>
                  </a:lnTo>
                  <a:lnTo>
                    <a:pt x="12192000" y="914103"/>
                  </a:lnTo>
                  <a:lnTo>
                    <a:pt x="0" y="914103"/>
                  </a:lnTo>
                  <a:lnTo>
                    <a:pt x="0" y="208040"/>
                  </a:lnTo>
                  <a:lnTo>
                    <a:pt x="55090" y="225514"/>
                  </a:lnTo>
                  <a:cubicBezTo>
                    <a:pt x="560608" y="378558"/>
                    <a:pt x="2825324" y="948937"/>
                    <a:pt x="6707632" y="280240"/>
                  </a:cubicBezTo>
                  <a:cubicBezTo>
                    <a:pt x="7399382" y="182049"/>
                    <a:pt x="8296160" y="13677"/>
                    <a:pt x="9428683" y="787"/>
                  </a:cubicBezTo>
                  <a:close/>
                </a:path>
              </a:pathLst>
            </a:custGeom>
            <a:gradFill>
              <a:gsLst>
                <a:gs pos="0">
                  <a:schemeClr val="accent1">
                    <a:alpha val="70000"/>
                  </a:schemeClr>
                </a:gs>
                <a:gs pos="100000">
                  <a:schemeClr val="accent1"/>
                </a:gs>
              </a:gsLst>
              <a:lin ang="0" scaled="0"/>
            </a:gradFill>
            <a:ln w="63336" cap="flat">
              <a:noFill/>
              <a:prstDash val="solid"/>
              <a:miter/>
            </a:ln>
          </p:spPr>
          <p:txBody>
            <a:bodyPr rtlCol="0" anchor="ctr"/>
            <a:lstStyle/>
            <a:p>
              <a:endParaRPr lang="zh-CN" altLang="en-US">
                <a:solidFill>
                  <a:schemeClr val="tx1"/>
                </a:solidFill>
              </a:endParaRPr>
            </a:p>
          </p:txBody>
        </p:sp>
        <p:sp>
          <p:nvSpPr>
            <p:cNvPr id="12" name="任意多边形: 形状 11"/>
            <p:cNvSpPr/>
            <p:nvPr/>
          </p:nvSpPr>
          <p:spPr>
            <a:xfrm rot="184153">
              <a:off x="-11197" y="6271178"/>
              <a:ext cx="4685177" cy="292780"/>
            </a:xfrm>
            <a:custGeom>
              <a:avLst/>
              <a:gdLst>
                <a:gd name="connsiteX0" fmla="*/ 0 w 4685177"/>
                <a:gd name="connsiteY0" fmla="*/ 0 h 292780"/>
                <a:gd name="connsiteX1" fmla="*/ 22778 w 4685177"/>
                <a:gd name="connsiteY1" fmla="*/ 6087 h 292780"/>
                <a:gd name="connsiteX2" fmla="*/ 4685177 w 4685177"/>
                <a:gd name="connsiteY2" fmla="*/ 79539 h 292780"/>
                <a:gd name="connsiteX3" fmla="*/ 96829 w 4685177"/>
                <a:gd name="connsiteY3" fmla="*/ 113584 h 292780"/>
                <a:gd name="connsiteX4" fmla="*/ 5247 w 4685177"/>
                <a:gd name="connsiteY4" fmla="*/ 97850 h 292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5177" h="292780">
                  <a:moveTo>
                    <a:pt x="0" y="0"/>
                  </a:moveTo>
                  <a:lnTo>
                    <a:pt x="22778" y="6087"/>
                  </a:lnTo>
                  <a:cubicBezTo>
                    <a:pt x="380140" y="97418"/>
                    <a:pt x="1978739" y="440199"/>
                    <a:pt x="4685177" y="79539"/>
                  </a:cubicBezTo>
                  <a:cubicBezTo>
                    <a:pt x="2726329" y="454094"/>
                    <a:pt x="917993" y="248786"/>
                    <a:pt x="96829" y="113584"/>
                  </a:cubicBezTo>
                  <a:lnTo>
                    <a:pt x="5247" y="97850"/>
                  </a:ln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sp>
          <p:nvSpPr>
            <p:cNvPr id="13" name="任意多边形: 形状 12"/>
            <p:cNvSpPr/>
            <p:nvPr/>
          </p:nvSpPr>
          <p:spPr>
            <a:xfrm rot="184153">
              <a:off x="8102467" y="5923722"/>
              <a:ext cx="4099264" cy="253698"/>
            </a:xfrm>
            <a:custGeom>
              <a:avLst/>
              <a:gdLst>
                <a:gd name="connsiteX0" fmla="*/ 1923565 w 4310104"/>
                <a:gd name="connsiteY0" fmla="*/ 29286 h 253698"/>
                <a:gd name="connsiteX1" fmla="*/ 4123228 w 4310104"/>
                <a:gd name="connsiteY1" fmla="*/ 23591 h 253698"/>
                <a:gd name="connsiteX2" fmla="*/ 4298282 w 4310104"/>
                <a:gd name="connsiteY2" fmla="*/ 33209 h 253698"/>
                <a:gd name="connsiteX3" fmla="*/ 4310104 w 4310104"/>
                <a:gd name="connsiteY3" fmla="*/ 253698 h 253698"/>
                <a:gd name="connsiteX4" fmla="*/ 4267670 w 4310104"/>
                <a:gd name="connsiteY4" fmla="*/ 247170 h 253698"/>
                <a:gd name="connsiteX5" fmla="*/ 0 w 4310104"/>
                <a:gd name="connsiteY5" fmla="*/ 238839 h 253698"/>
                <a:gd name="connsiteX6" fmla="*/ 1923565 w 4310104"/>
                <a:gd name="connsiteY6" fmla="*/ 29286 h 25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0104" h="253698">
                  <a:moveTo>
                    <a:pt x="1923565" y="29286"/>
                  </a:moveTo>
                  <a:cubicBezTo>
                    <a:pt x="2534414" y="-2603"/>
                    <a:pt x="3275220" y="-13992"/>
                    <a:pt x="4123228" y="23591"/>
                  </a:cubicBezTo>
                  <a:lnTo>
                    <a:pt x="4298282" y="33209"/>
                  </a:lnTo>
                  <a:lnTo>
                    <a:pt x="4310104" y="253698"/>
                  </a:lnTo>
                  <a:lnTo>
                    <a:pt x="4267670" y="247170"/>
                  </a:lnTo>
                  <a:cubicBezTo>
                    <a:pt x="3542497" y="140972"/>
                    <a:pt x="1859691" y="-36949"/>
                    <a:pt x="0" y="238839"/>
                  </a:cubicBezTo>
                  <a:cubicBezTo>
                    <a:pt x="0" y="238839"/>
                    <a:pt x="701869" y="93063"/>
                    <a:pt x="1923565" y="29286"/>
                  </a:cubicBez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gr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endParaRPr lang="en-US"/>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bg1"/>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bg1"/>
                </a:solidFill>
              </a:defRPr>
            </a:lvl1pPr>
          </a:lstStyle>
          <a:p>
            <a:fld id="{C8BB1146-E542-4D4E-B8E9-6919A11DDD48}"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9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9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9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9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9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15.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image" Target="../media/image7.jpeg"/><Relationship Id="rId2" Type="http://schemas.openxmlformats.org/officeDocument/2006/relationships/tags" Target="../tags/tag43.xml"/><Relationship Id="rId14" Type="http://schemas.openxmlformats.org/officeDocument/2006/relationships/slideLayout" Target="../slideLayouts/slideLayout5.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tags" Target="../tags/tag42.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8.jpeg"/><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17.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9.jpeg"/><Relationship Id="rId2" Type="http://schemas.openxmlformats.org/officeDocument/2006/relationships/tags" Target="../tags/tag58.xml"/><Relationship Id="rId14" Type="http://schemas.openxmlformats.org/officeDocument/2006/relationships/slideLayout" Target="../slideLayouts/slideLayout5.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tags" Target="../tags/tag5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27.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7" Type="http://schemas.openxmlformats.org/officeDocument/2006/relationships/slideLayout" Target="../slideLayouts/slideLayout5.xml"/><Relationship Id="rId16" Type="http://schemas.openxmlformats.org/officeDocument/2006/relationships/image" Target="../media/image13.svg"/><Relationship Id="rId15" Type="http://schemas.openxmlformats.org/officeDocument/2006/relationships/image" Target="../media/image12.png"/><Relationship Id="rId14" Type="http://schemas.openxmlformats.org/officeDocument/2006/relationships/tags" Target="../tags/tag96.xml"/><Relationship Id="rId13" Type="http://schemas.openxmlformats.org/officeDocument/2006/relationships/image" Target="../media/image11.svg"/><Relationship Id="rId12" Type="http://schemas.openxmlformats.org/officeDocument/2006/relationships/image" Target="../media/image10.png"/><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tags" Target="../tags/tag8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7.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9" Type="http://schemas.openxmlformats.org/officeDocument/2006/relationships/slideLayout" Target="../slideLayouts/slideLayout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15.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14.jpeg"/><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0.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3.png"/><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image" Target="../media/image4.jpeg"/><Relationship Id="rId2" Type="http://schemas.openxmlformats.org/officeDocument/2006/relationships/tags" Target="../tags/tag12.xml"/><Relationship Id="rId14" Type="http://schemas.openxmlformats.org/officeDocument/2006/relationships/slideLayout" Target="../slideLayouts/slideLayout5.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5.jpeg"/><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6.jpeg"/><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60400" y="1670050"/>
            <a:ext cx="8721725" cy="2657475"/>
          </a:xfrm>
        </p:spPr>
        <p:txBody>
          <a:bodyPr wrap="square">
            <a:normAutofit/>
          </a:bodyPr>
          <a:lstStyle/>
          <a:p>
            <a:r>
              <a:rPr lang="zh-CN" altLang="en-US" sz="5400" dirty="0"/>
              <a:t>第十二章</a:t>
            </a:r>
            <a:br>
              <a:rPr lang="en-US" sz="7200" dirty="0"/>
            </a:br>
            <a:r>
              <a:rPr lang="zh-CN" altLang="en-US" sz="6000"/>
              <a:t>教师职业道德评价</a:t>
            </a:r>
            <a:endParaRPr lang="zh-CN" altLang="en-US" sz="6000"/>
          </a:p>
        </p:txBody>
      </p:sp>
      <p:sp>
        <p:nvSpPr>
          <p:cNvPr id="9" name="Subtitle 8"/>
          <p:cNvSpPr>
            <a:spLocks noGrp="1"/>
          </p:cNvSpPr>
          <p:nvPr>
            <p:ph type="subTitle" sz="quarter" idx="1"/>
          </p:nvPr>
        </p:nvSpPr>
        <p:spPr/>
        <p:txBody>
          <a:bodyPr wrap="square">
            <a:normAutofit/>
          </a:bodyPr>
          <a:lstStyle/>
          <a:p>
            <a:pPr lvl="0"/>
            <a:r>
              <a:rPr lang="zh-CN" altLang="en-US" dirty="0"/>
              <a:t>教师专业发展与职业道德</a:t>
            </a:r>
            <a:endParaRPr lang="zh-CN" altLang="en-US" dirty="0"/>
          </a:p>
        </p:txBody>
      </p:sp>
    </p:spTree>
    <p:custDataLst>
      <p:tags r:id="rId1"/>
    </p:custData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sym typeface="+mn-ea"/>
              </a:rPr>
              <a:t>教坛阶梯：</a:t>
            </a:r>
            <a:r>
              <a:rPr lang="zh-CN" altLang="en-US" sz="3200">
                <a:sym typeface="+mn-ea"/>
              </a:rPr>
              <a:t>培根铸魂</a:t>
            </a:r>
            <a:r>
              <a:rPr lang="en-US" altLang="zh-CN" sz="3200">
                <a:sym typeface="+mn-ea"/>
              </a:rPr>
              <a:t> </a:t>
            </a:r>
            <a:r>
              <a:rPr lang="zh-CN" altLang="en-US" sz="3200">
                <a:sym typeface="+mn-ea"/>
              </a:rPr>
              <a:t>启智润心</a:t>
            </a:r>
            <a:endParaRPr lang="zh-CN" altLang="en-US" sz="3200" dirty="0">
              <a:latin typeface="微软雅黑" charset="0"/>
              <a:ea typeface="微软雅黑" charset="0"/>
              <a:cs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3" name="云形标注 1"/>
          <p:cNvSpPr/>
          <p:nvPr/>
        </p:nvSpPr>
        <p:spPr>
          <a:xfrm>
            <a:off x="1719000" y="2198223"/>
            <a:ext cx="8261874" cy="3143543"/>
          </a:xfrm>
          <a:prstGeom prst="cloudCallout">
            <a:avLst/>
          </a:prstGeom>
          <a:solidFill>
            <a:schemeClr val="accent5">
              <a:lumMod val="20000"/>
              <a:lumOff val="80000"/>
              <a:alpha val="20000"/>
            </a:schemeClr>
          </a:solid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3260725" y="2942590"/>
            <a:ext cx="6360795" cy="1476375"/>
          </a:xfrm>
          <a:prstGeom prst="rect">
            <a:avLst/>
          </a:prstGeom>
          <a:noFill/>
        </p:spPr>
        <p:txBody>
          <a:bodyPr wrap="square">
            <a:spAutoFit/>
          </a:bodyPr>
          <a:lstStyle/>
          <a:p>
            <a:pPr>
              <a:lnSpc>
                <a:spcPct val="150000"/>
              </a:lnSpc>
            </a:pPr>
            <a:r>
              <a:rPr lang="zh-CN" altLang="en-US" sz="2000" b="1" dirty="0">
                <a:solidFill>
                  <a:schemeClr val="accent5"/>
                </a:solidFill>
              </a:rPr>
              <a:t>思考与讨论</a:t>
            </a:r>
            <a:endParaRPr lang="en-US" altLang="zh-CN" sz="2000" b="1" dirty="0">
              <a:solidFill>
                <a:schemeClr val="accent5"/>
              </a:solidFill>
            </a:endParaRPr>
          </a:p>
          <a:p>
            <a:pPr>
              <a:lnSpc>
                <a:spcPct val="150000"/>
              </a:lnSpc>
            </a:pPr>
            <a:r>
              <a:rPr lang="zh-CN" altLang="en-US" sz="2000" b="1" dirty="0"/>
              <a:t>（</a:t>
            </a:r>
            <a:r>
              <a:rPr lang="en-US" altLang="zh-CN" sz="2000" b="1" dirty="0"/>
              <a:t>1</a:t>
            </a:r>
            <a:r>
              <a:rPr lang="zh-CN" altLang="en-US" sz="2000" b="1" dirty="0"/>
              <a:t>）你觉得对教师进行职业道德评价有什么具体意义？</a:t>
            </a:r>
            <a:endParaRPr lang="zh-CN" altLang="en-US" sz="2000" b="1" dirty="0"/>
          </a:p>
          <a:p>
            <a:pPr>
              <a:lnSpc>
                <a:spcPct val="150000"/>
              </a:lnSpc>
            </a:pPr>
            <a:r>
              <a:rPr lang="zh-CN" altLang="en-US" sz="2000" b="1" dirty="0"/>
              <a:t>（</a:t>
            </a:r>
            <a:r>
              <a:rPr lang="en-US" altLang="zh-CN" sz="2000" b="1" dirty="0"/>
              <a:t>2</a:t>
            </a:r>
            <a:r>
              <a:rPr lang="zh-CN" altLang="en-US" sz="2000" b="1" dirty="0"/>
              <a:t>）你认为教师职业道德应该从哪些方面评价？</a:t>
            </a:r>
            <a:endParaRPr lang="zh-CN" altLang="en-US" sz="2000" b="1" dirty="0"/>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第一节  </a:t>
            </a:r>
            <a:br>
              <a:rPr lang="en-US" altLang="zh-CN" dirty="0"/>
            </a:br>
            <a:r>
              <a:rPr lang="zh-CN" altLang="en-US" sz="6000"/>
              <a:t>了解教师职业道德评价</a:t>
            </a:r>
            <a:endParaRPr lang="zh-CN" altLang="en-US" sz="6000"/>
          </a:p>
        </p:txBody>
      </p:sp>
    </p:spTree>
    <p:custDataLst>
      <p:tags r:id="rId1"/>
    </p:custData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一、教师职业道德评价的内涵</a:t>
            </a:r>
            <a:endParaRPr lang="zh-CN" altLang="en-US" sz="3200"/>
          </a:p>
        </p:txBody>
      </p:sp>
      <p:sp>
        <p:nvSpPr>
          <p:cNvPr id="64" name="文本框 63"/>
          <p:cNvSpPr txBox="1"/>
          <p:nvPr/>
        </p:nvSpPr>
        <p:spPr>
          <a:xfrm>
            <a:off x="276860" y="1690370"/>
            <a:ext cx="11528425" cy="401066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3" name="文本框 2"/>
          <p:cNvSpPr txBox="1"/>
          <p:nvPr/>
        </p:nvSpPr>
        <p:spPr>
          <a:xfrm>
            <a:off x="372110" y="2065020"/>
            <a:ext cx="11337925" cy="3411855"/>
          </a:xfrm>
          <a:prstGeom prst="rect">
            <a:avLst/>
          </a:prstGeom>
        </p:spPr>
        <p:txBody>
          <a:bodyPr>
            <a:noAutofit/>
          </a:bodyPr>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b="1">
                <a:solidFill>
                  <a:srgbClr val="231F20"/>
                </a:solidFill>
                <a:latin typeface="微软雅黑" charset="0"/>
                <a:ea typeface="微软雅黑" charset="0"/>
                <a:cs typeface="微软雅黑" charset="0"/>
              </a:rPr>
              <a:t>教师职业道德评价，是指教师自己或他人、社会按照教师教育行为善恶评价的道德标</a:t>
            </a:r>
            <a:r>
              <a:rPr lang="zh-CN" altLang="en-US" sz="2000" b="1">
                <a:solidFill>
                  <a:srgbClr val="231F20"/>
                </a:solidFill>
                <a:latin typeface="微软雅黑" charset="0"/>
                <a:ea typeface="微软雅黑" charset="0"/>
                <a:cs typeface="微软雅黑" charset="0"/>
              </a:rPr>
              <a:t>准和道德心理标准，运用社会舆论、教育传统和内心信念等形式，对教师个体或集体在教育</a:t>
            </a:r>
            <a:r>
              <a:rPr lang="zh-CN" altLang="en-US" sz="2000" b="1">
                <a:solidFill>
                  <a:srgbClr val="231F20"/>
                </a:solidFill>
                <a:latin typeface="微软雅黑" charset="0"/>
                <a:ea typeface="微软雅黑" charset="0"/>
                <a:cs typeface="微软雅黑" charset="0"/>
              </a:rPr>
              <a:t>过程中的行为所做的是非、善恶的价值判断。</a:t>
            </a:r>
            <a:endParaRPr lang="zh-CN" altLang="en-US" sz="2000" b="1">
              <a:solidFill>
                <a:srgbClr val="231F20"/>
              </a:solidFill>
              <a:latin typeface="微软雅黑" charset="0"/>
              <a:ea typeface="微软雅黑" charset="0"/>
              <a:cs typeface="微软雅黑" charset="0"/>
            </a:endParaRPr>
          </a:p>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b="1">
                <a:solidFill>
                  <a:srgbClr val="231F20"/>
                </a:solidFill>
                <a:latin typeface="微软雅黑" charset="0"/>
                <a:ea typeface="微软雅黑" charset="0"/>
                <a:cs typeface="微软雅黑" charset="0"/>
              </a:rPr>
              <a:t>教师职业道德评价是社会道德评价的重要组成</a:t>
            </a:r>
            <a:r>
              <a:rPr lang="zh-CN" altLang="en-US" sz="2000" b="1">
                <a:solidFill>
                  <a:srgbClr val="231F20"/>
                </a:solidFill>
                <a:latin typeface="微软雅黑" charset="0"/>
                <a:ea typeface="微软雅黑" charset="0"/>
                <a:cs typeface="微软雅黑" charset="0"/>
              </a:rPr>
              <a:t>部分，是社会道德评价的一种特殊形式。</a:t>
            </a:r>
            <a:endParaRPr lang="zh-CN" altLang="en-US" sz="2000" b="1">
              <a:solidFill>
                <a:srgbClr val="231F20"/>
              </a:solidFill>
              <a:latin typeface="微软雅黑" charset="0"/>
              <a:ea typeface="微软雅黑" charset="0"/>
              <a:cs typeface="微软雅黑" charset="0"/>
            </a:endParaRPr>
          </a:p>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b="1">
                <a:solidFill>
                  <a:srgbClr val="231F20"/>
                </a:solidFill>
                <a:latin typeface="微软雅黑" charset="0"/>
                <a:ea typeface="微软雅黑" charset="0"/>
                <a:cs typeface="微软雅黑" charset="0"/>
              </a:rPr>
              <a:t>教师职业道德评价的目的是在对教师的道德全面考</a:t>
            </a:r>
            <a:r>
              <a:rPr lang="zh-CN" altLang="en-US" sz="2000" b="1">
                <a:solidFill>
                  <a:srgbClr val="231F20"/>
                </a:solidFill>
                <a:latin typeface="微软雅黑" charset="0"/>
                <a:ea typeface="微软雅黑" charset="0"/>
                <a:cs typeface="微软雅黑" charset="0"/>
              </a:rPr>
              <a:t>查、判断和论证的基础上，探索和掌握教师职业道德形成和发展的客观规律，以便更加有效</a:t>
            </a:r>
            <a:r>
              <a:rPr lang="zh-CN" altLang="en-US" sz="2000" b="1">
                <a:solidFill>
                  <a:srgbClr val="231F20"/>
                </a:solidFill>
                <a:latin typeface="微软雅黑" charset="0"/>
                <a:ea typeface="微软雅黑" charset="0"/>
                <a:cs typeface="微软雅黑" charset="0"/>
              </a:rPr>
              <a:t>地指导广大教师提高自己的职业道德素质，完善自己的职业道德品质。</a:t>
            </a:r>
            <a:endParaRPr lang="zh-CN" altLang="en-US" sz="2000" b="1">
              <a:solidFill>
                <a:srgbClr val="231F20"/>
              </a:solidFill>
              <a:latin typeface="微软雅黑" charset="0"/>
              <a:ea typeface="微软雅黑" charset="0"/>
              <a:cs typeface="微软雅黑" charset="0"/>
            </a:endParaRPr>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二、教师职业道德评价的功能</a:t>
            </a:r>
            <a:endParaRPr lang="zh-CN" altLang="en-US" sz="3200"/>
          </a:p>
        </p:txBody>
      </p:sp>
      <p:sp>
        <p:nvSpPr>
          <p:cNvPr id="24" name="矩形: 圆角 23"/>
          <p:cNvSpPr/>
          <p:nvPr>
            <p:custDataLst>
              <p:tags r:id="rId1"/>
            </p:custDataLst>
          </p:nvPr>
        </p:nvSpPr>
        <p:spPr>
          <a:xfrm>
            <a:off x="678815" y="1523365"/>
            <a:ext cx="11045825" cy="1938020"/>
          </a:xfrm>
          <a:prstGeom prst="roundRect">
            <a:avLst>
              <a:gd name="adj" fmla="val 6567"/>
            </a:avLst>
          </a:prstGeom>
          <a:gradFill>
            <a:gsLst>
              <a:gs pos="0">
                <a:schemeClr val="accent1">
                  <a:alpha val="0"/>
                </a:schemeClr>
              </a:gs>
              <a:gs pos="80000">
                <a:schemeClr val="accent1">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p>
            <a:pPr lvl="1" algn="l">
              <a:buClrTx/>
              <a:buSzTx/>
              <a:buFontTx/>
            </a:pPr>
            <a:endParaRPr lang="zh-CN" altLang="en-US" dirty="0">
              <a:solidFill>
                <a:schemeClr val="lt1"/>
              </a:solidFill>
              <a:sym typeface="+mn-ea"/>
            </a:endParaRPr>
          </a:p>
        </p:txBody>
      </p:sp>
      <p:sp>
        <p:nvSpPr>
          <p:cNvPr id="25" name="矩形 24"/>
          <p:cNvSpPr/>
          <p:nvPr>
            <p:custDataLst>
              <p:tags r:id="rId2"/>
            </p:custDataLst>
          </p:nvPr>
        </p:nvSpPr>
        <p:spPr>
          <a:xfrm>
            <a:off x="992032" y="1820537"/>
            <a:ext cx="8821027" cy="369323"/>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800" b="1" dirty="0">
                <a:solidFill>
                  <a:schemeClr val="accent1"/>
                </a:solidFill>
                <a:latin typeface="+mn-ea"/>
                <a:cs typeface="+mn-ea"/>
                <a:sym typeface="+mn-ea"/>
              </a:rPr>
              <a:t>（一）教育与发展功能</a:t>
            </a:r>
            <a:endParaRPr lang="zh-CN" altLang="en-US" sz="2800" b="1" dirty="0">
              <a:solidFill>
                <a:schemeClr val="accent1"/>
              </a:solidFill>
              <a:latin typeface="+mn-ea"/>
              <a:cs typeface="+mn-ea"/>
              <a:sym typeface="+mn-ea"/>
            </a:endParaRPr>
          </a:p>
        </p:txBody>
      </p:sp>
      <p:sp>
        <p:nvSpPr>
          <p:cNvPr id="4" name="矩形 3"/>
          <p:cNvSpPr/>
          <p:nvPr>
            <p:custDataLst>
              <p:tags r:id="rId3"/>
            </p:custDataLst>
          </p:nvPr>
        </p:nvSpPr>
        <p:spPr>
          <a:xfrm>
            <a:off x="991870" y="2210435"/>
            <a:ext cx="10733405" cy="109664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sym typeface="+mn-ea"/>
              </a:rPr>
              <a:t>教师职业道德评价比任何其他道德活动更能使人们具体了解什么是善或恶，如何正确选</a:t>
            </a:r>
            <a:r>
              <a:rPr lang="zh-CN" altLang="en-US" sz="2000" dirty="0">
                <a:solidFill>
                  <a:schemeClr val="tx1">
                    <a:lumMod val="85000"/>
                    <a:lumOff val="15000"/>
                  </a:schemeClr>
                </a:solidFill>
                <a:latin typeface="+mn-ea"/>
                <a:cs typeface="+mn-ea"/>
                <a:sym typeface="+mn-ea"/>
              </a:rPr>
              <a:t>择行为，以及如何在行为过程中达到善良动机和有益效果的一致。</a:t>
            </a:r>
            <a:endParaRPr lang="zh-CN" altLang="en-US" sz="2000" dirty="0">
              <a:solidFill>
                <a:schemeClr val="tx1">
                  <a:lumMod val="85000"/>
                  <a:lumOff val="15000"/>
                </a:schemeClr>
              </a:solidFill>
              <a:latin typeface="+mn-ea"/>
              <a:cs typeface="+mn-ea"/>
              <a:sym typeface="+mn-ea"/>
            </a:endParaRPr>
          </a:p>
        </p:txBody>
      </p:sp>
      <p:sp>
        <p:nvSpPr>
          <p:cNvPr id="18" name="矩形: 圆角 17"/>
          <p:cNvSpPr/>
          <p:nvPr>
            <p:custDataLst>
              <p:tags r:id="rId4"/>
            </p:custDataLst>
          </p:nvPr>
        </p:nvSpPr>
        <p:spPr>
          <a:xfrm>
            <a:off x="678815" y="3833495"/>
            <a:ext cx="11046460" cy="1938020"/>
          </a:xfrm>
          <a:prstGeom prst="roundRect">
            <a:avLst>
              <a:gd name="adj" fmla="val 6567"/>
            </a:avLst>
          </a:prstGeom>
          <a:gradFill>
            <a:gsLst>
              <a:gs pos="0">
                <a:schemeClr val="accent2">
                  <a:alpha val="0"/>
                </a:schemeClr>
              </a:gs>
              <a:gs pos="80000">
                <a:schemeClr val="accent2">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rIns="0" bIns="0" rtlCol="0" anchor="ctr">
            <a:noAutofit/>
          </a:bodyPr>
          <a:p>
            <a:pPr lvl="1"/>
            <a:endParaRPr lang="zh-CN" altLang="en-US" dirty="0">
              <a:solidFill>
                <a:schemeClr val="lt1"/>
              </a:solidFill>
            </a:endParaRPr>
          </a:p>
        </p:txBody>
      </p:sp>
      <p:sp>
        <p:nvSpPr>
          <p:cNvPr id="19" name="矩形 18"/>
          <p:cNvSpPr/>
          <p:nvPr>
            <p:custDataLst>
              <p:tags r:id="rId5"/>
            </p:custDataLst>
          </p:nvPr>
        </p:nvSpPr>
        <p:spPr>
          <a:xfrm>
            <a:off x="992032" y="4130150"/>
            <a:ext cx="8821027" cy="369323"/>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800" b="1">
                <a:solidFill>
                  <a:schemeClr val="accent2"/>
                </a:solidFill>
                <a:latin typeface="+mn-ea"/>
                <a:cs typeface="+mn-ea"/>
                <a:sym typeface="+mn-ea"/>
              </a:rPr>
              <a:t>（二）诊断与反馈功能</a:t>
            </a:r>
            <a:endParaRPr lang="zh-CN" altLang="en-US" sz="2800" b="1">
              <a:solidFill>
                <a:schemeClr val="accent2"/>
              </a:solidFill>
              <a:latin typeface="+mn-ea"/>
              <a:cs typeface="+mn-ea"/>
              <a:sym typeface="+mn-ea"/>
            </a:endParaRPr>
          </a:p>
        </p:txBody>
      </p:sp>
      <p:sp>
        <p:nvSpPr>
          <p:cNvPr id="5" name="矩形 4"/>
          <p:cNvSpPr/>
          <p:nvPr>
            <p:custDataLst>
              <p:tags r:id="rId6"/>
            </p:custDataLst>
          </p:nvPr>
        </p:nvSpPr>
        <p:spPr>
          <a:xfrm>
            <a:off x="991870" y="4519930"/>
            <a:ext cx="10733405" cy="109664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sym typeface="+mn-ea"/>
              </a:rPr>
              <a:t>一个完整的教师职</a:t>
            </a:r>
            <a:r>
              <a:rPr lang="zh-CN" altLang="en-US" sz="2000">
                <a:solidFill>
                  <a:schemeClr val="tx1">
                    <a:lumMod val="85000"/>
                    <a:lumOff val="15000"/>
                  </a:schemeClr>
                </a:solidFill>
                <a:latin typeface="+mn-ea"/>
                <a:cs typeface="+mn-ea"/>
                <a:sym typeface="+mn-ea"/>
              </a:rPr>
              <a:t>业道德评价，涉及收集教师职业道德表现的信息、诊断教师职业道德建设存在的问题、分析</a:t>
            </a:r>
            <a:r>
              <a:rPr lang="zh-CN" altLang="en-US" sz="2000">
                <a:solidFill>
                  <a:schemeClr val="tx1">
                    <a:lumMod val="85000"/>
                    <a:lumOff val="15000"/>
                  </a:schemeClr>
                </a:solidFill>
                <a:latin typeface="+mn-ea"/>
                <a:cs typeface="+mn-ea"/>
                <a:sym typeface="+mn-ea"/>
              </a:rPr>
              <a:t>问题产生的原因及其危害、探索解决这些问题的方法等环节。</a:t>
            </a:r>
            <a:endParaRPr lang="zh-CN" altLang="en-US" sz="2000">
              <a:solidFill>
                <a:schemeClr val="tx1">
                  <a:lumMod val="85000"/>
                  <a:lumOff val="15000"/>
                </a:schemeClr>
              </a:solidFill>
              <a:latin typeface="+mn-ea"/>
              <a:cs typeface="+mn-ea"/>
              <a:sym typeface="+mn-ea"/>
            </a:endParaRPr>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二、教师职业道德评价的功能</a:t>
            </a:r>
            <a:endParaRPr lang="zh-CN" altLang="en-US" sz="3200"/>
          </a:p>
        </p:txBody>
      </p:sp>
      <p:sp>
        <p:nvSpPr>
          <p:cNvPr id="24" name="矩形: 圆角 23"/>
          <p:cNvSpPr/>
          <p:nvPr>
            <p:custDataLst>
              <p:tags r:id="rId1"/>
            </p:custDataLst>
          </p:nvPr>
        </p:nvSpPr>
        <p:spPr>
          <a:xfrm>
            <a:off x="678815" y="1523365"/>
            <a:ext cx="11045825" cy="1938020"/>
          </a:xfrm>
          <a:prstGeom prst="roundRect">
            <a:avLst>
              <a:gd name="adj" fmla="val 6567"/>
            </a:avLst>
          </a:prstGeom>
          <a:gradFill>
            <a:gsLst>
              <a:gs pos="0">
                <a:schemeClr val="accent1">
                  <a:alpha val="0"/>
                </a:schemeClr>
              </a:gs>
              <a:gs pos="80000">
                <a:schemeClr val="accent1">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p>
            <a:pPr lvl="1" algn="l">
              <a:buClrTx/>
              <a:buSzTx/>
              <a:buFontTx/>
            </a:pPr>
            <a:endParaRPr lang="zh-CN" altLang="en-US" dirty="0">
              <a:solidFill>
                <a:schemeClr val="lt1"/>
              </a:solidFill>
              <a:sym typeface="+mn-ea"/>
            </a:endParaRPr>
          </a:p>
        </p:txBody>
      </p:sp>
      <p:sp>
        <p:nvSpPr>
          <p:cNvPr id="25" name="矩形 24"/>
          <p:cNvSpPr/>
          <p:nvPr>
            <p:custDataLst>
              <p:tags r:id="rId2"/>
            </p:custDataLst>
          </p:nvPr>
        </p:nvSpPr>
        <p:spPr>
          <a:xfrm>
            <a:off x="992032" y="1820537"/>
            <a:ext cx="8821027" cy="369323"/>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800" b="1" dirty="0">
                <a:solidFill>
                  <a:schemeClr val="accent1"/>
                </a:solidFill>
                <a:latin typeface="+mn-ea"/>
                <a:cs typeface="+mn-ea"/>
                <a:sym typeface="+mn-ea"/>
              </a:rPr>
              <a:t>（三）鉴定与管理功能</a:t>
            </a:r>
            <a:endParaRPr lang="zh-CN" altLang="en-US" sz="2800" b="1" dirty="0">
              <a:solidFill>
                <a:schemeClr val="accent1"/>
              </a:solidFill>
              <a:latin typeface="+mn-ea"/>
              <a:cs typeface="+mn-ea"/>
              <a:sym typeface="+mn-ea"/>
            </a:endParaRPr>
          </a:p>
        </p:txBody>
      </p:sp>
      <p:sp>
        <p:nvSpPr>
          <p:cNvPr id="4" name="矩形 3"/>
          <p:cNvSpPr/>
          <p:nvPr>
            <p:custDataLst>
              <p:tags r:id="rId3"/>
            </p:custDataLst>
          </p:nvPr>
        </p:nvSpPr>
        <p:spPr>
          <a:xfrm>
            <a:off x="991870" y="2210435"/>
            <a:ext cx="10733405" cy="109664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mn-ea"/>
                <a:cs typeface="+mn-ea"/>
                <a:sym typeface="+mn-ea"/>
              </a:rPr>
              <a:t>教师职业道德评价是依据一定的标准进行的，这就决定了教师职业道德评价对评价对象</a:t>
            </a:r>
            <a:r>
              <a:rPr lang="zh-CN" altLang="en-US" sz="2000" dirty="0">
                <a:solidFill>
                  <a:schemeClr val="tx1">
                    <a:lumMod val="85000"/>
                    <a:lumOff val="15000"/>
                  </a:schemeClr>
                </a:solidFill>
                <a:latin typeface="+mn-ea"/>
                <a:cs typeface="+mn-ea"/>
                <a:sym typeface="+mn-ea"/>
              </a:rPr>
              <a:t>具有辨别优劣、区分等级、排列名次、评选先进、资格审查等鉴定功能。</a:t>
            </a:r>
            <a:endParaRPr lang="zh-CN" altLang="en-US" sz="2000" dirty="0">
              <a:solidFill>
                <a:schemeClr val="tx1">
                  <a:lumMod val="85000"/>
                  <a:lumOff val="15000"/>
                </a:schemeClr>
              </a:solidFill>
              <a:latin typeface="+mn-ea"/>
              <a:cs typeface="+mn-ea"/>
              <a:sym typeface="+mn-ea"/>
            </a:endParaRPr>
          </a:p>
        </p:txBody>
      </p:sp>
      <p:sp>
        <p:nvSpPr>
          <p:cNvPr id="18" name="矩形: 圆角 17"/>
          <p:cNvSpPr/>
          <p:nvPr>
            <p:custDataLst>
              <p:tags r:id="rId4"/>
            </p:custDataLst>
          </p:nvPr>
        </p:nvSpPr>
        <p:spPr>
          <a:xfrm>
            <a:off x="678815" y="3833495"/>
            <a:ext cx="11046460" cy="1938020"/>
          </a:xfrm>
          <a:prstGeom prst="roundRect">
            <a:avLst>
              <a:gd name="adj" fmla="val 6567"/>
            </a:avLst>
          </a:prstGeom>
          <a:gradFill>
            <a:gsLst>
              <a:gs pos="0">
                <a:schemeClr val="accent2">
                  <a:alpha val="0"/>
                </a:schemeClr>
              </a:gs>
              <a:gs pos="80000">
                <a:schemeClr val="accent2">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rIns="0" bIns="0" rtlCol="0" anchor="ctr">
            <a:noAutofit/>
          </a:bodyPr>
          <a:p>
            <a:pPr lvl="1"/>
            <a:endParaRPr lang="zh-CN" altLang="en-US" dirty="0">
              <a:solidFill>
                <a:schemeClr val="lt1"/>
              </a:solidFill>
            </a:endParaRPr>
          </a:p>
        </p:txBody>
      </p:sp>
      <p:sp>
        <p:nvSpPr>
          <p:cNvPr id="19" name="矩形 18"/>
          <p:cNvSpPr/>
          <p:nvPr>
            <p:custDataLst>
              <p:tags r:id="rId5"/>
            </p:custDataLst>
          </p:nvPr>
        </p:nvSpPr>
        <p:spPr>
          <a:xfrm>
            <a:off x="992032" y="4130150"/>
            <a:ext cx="8821027" cy="369323"/>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800" b="1">
                <a:solidFill>
                  <a:schemeClr val="accent2"/>
                </a:solidFill>
                <a:latin typeface="+mn-ea"/>
                <a:cs typeface="+mn-ea"/>
                <a:sym typeface="+mn-ea"/>
              </a:rPr>
              <a:t>（四）督促与激励功能</a:t>
            </a:r>
            <a:endParaRPr lang="zh-CN" altLang="en-US" sz="2800" b="1">
              <a:solidFill>
                <a:schemeClr val="accent2"/>
              </a:solidFill>
              <a:latin typeface="+mn-ea"/>
              <a:cs typeface="+mn-ea"/>
              <a:sym typeface="+mn-ea"/>
            </a:endParaRPr>
          </a:p>
        </p:txBody>
      </p:sp>
      <p:sp>
        <p:nvSpPr>
          <p:cNvPr id="5" name="矩形 4"/>
          <p:cNvSpPr/>
          <p:nvPr>
            <p:custDataLst>
              <p:tags r:id="rId6"/>
            </p:custDataLst>
          </p:nvPr>
        </p:nvSpPr>
        <p:spPr>
          <a:xfrm>
            <a:off x="991870" y="4519930"/>
            <a:ext cx="10733405" cy="109664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mn-ea"/>
                <a:cs typeface="+mn-ea"/>
                <a:sym typeface="+mn-ea"/>
              </a:rPr>
              <a:t>教师职业道德评价的督促与激励功能是分等鉴定的必然结果。无论是针对个人还是集</a:t>
            </a:r>
            <a:r>
              <a:rPr lang="zh-CN" altLang="en-US" sz="2000">
                <a:solidFill>
                  <a:schemeClr val="tx1">
                    <a:lumMod val="85000"/>
                    <a:lumOff val="15000"/>
                  </a:schemeClr>
                </a:solidFill>
                <a:latin typeface="+mn-ea"/>
                <a:cs typeface="+mn-ea"/>
                <a:sym typeface="+mn-ea"/>
              </a:rPr>
              <a:t>体，开展教师职业道德评价，都会产生不同的等级或结果。</a:t>
            </a:r>
            <a:endParaRPr lang="zh-CN" altLang="en-US" sz="2000">
              <a:solidFill>
                <a:schemeClr val="tx1">
                  <a:lumMod val="85000"/>
                  <a:lumOff val="15000"/>
                </a:schemeClr>
              </a:solidFill>
              <a:latin typeface="+mn-ea"/>
              <a:cs typeface="+mn-ea"/>
              <a:sym typeface="+mn-ea"/>
            </a:endParaRPr>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609600" y="2446020"/>
            <a:ext cx="6598920" cy="320929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sym typeface="+mn-ea"/>
              </a:rPr>
              <a:t>三、教师职业道德评价的意义</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（一）维护教师职业道德规范</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784225" y="3032125"/>
            <a:ext cx="6205220" cy="2759075"/>
          </a:xfrm>
          <a:prstGeom prst="rect">
            <a:avLst/>
          </a:prstGeom>
        </p:spPr>
        <p:txBody>
          <a:bodyPr>
            <a:noAutofit/>
          </a:bodyPr>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对教师的职业道德进行评价，</a:t>
            </a:r>
            <a:r>
              <a:rPr lang="zh-CN" altLang="en-US" sz="2000" b="1">
                <a:solidFill>
                  <a:srgbClr val="231F20"/>
                </a:solidFill>
                <a:latin typeface="微软雅黑" charset="0"/>
                <a:ea typeface="微软雅黑" charset="0"/>
                <a:cs typeface="微软雅黑" charset="0"/>
              </a:rPr>
              <a:t>一方面</a:t>
            </a:r>
            <a:r>
              <a:rPr lang="zh-CN" altLang="en-US" sz="2000">
                <a:solidFill>
                  <a:srgbClr val="231F20"/>
                </a:solidFill>
                <a:latin typeface="微软雅黑" charset="0"/>
                <a:ea typeface="微软雅黑" charset="0"/>
                <a:cs typeface="微软雅黑" charset="0"/>
              </a:rPr>
              <a:t>可以深化和细化教师对职业道德规范的认识，使得</a:t>
            </a:r>
            <a:r>
              <a:rPr lang="zh-CN" altLang="en-US" sz="2000">
                <a:solidFill>
                  <a:srgbClr val="231F20"/>
                </a:solidFill>
                <a:latin typeface="微软雅黑" charset="0"/>
                <a:ea typeface="微软雅黑" charset="0"/>
                <a:cs typeface="微软雅黑" charset="0"/>
              </a:rPr>
              <a:t>职业道德规范对教师的教育行为起到更大的指导和约束作用；</a:t>
            </a:r>
            <a:r>
              <a:rPr lang="zh-CN" altLang="en-US" sz="2000" b="1">
                <a:solidFill>
                  <a:srgbClr val="231F20"/>
                </a:solidFill>
                <a:latin typeface="微软雅黑" charset="0"/>
                <a:ea typeface="微软雅黑" charset="0"/>
                <a:cs typeface="微软雅黑" charset="0"/>
              </a:rPr>
              <a:t>另一方面</a:t>
            </a:r>
            <a:r>
              <a:rPr lang="zh-CN" altLang="en-US" sz="2000">
                <a:solidFill>
                  <a:srgbClr val="231F20"/>
                </a:solidFill>
                <a:latin typeface="微软雅黑" charset="0"/>
                <a:ea typeface="微软雅黑" charset="0"/>
                <a:cs typeface="微软雅黑" charset="0"/>
              </a:rPr>
              <a:t>也有助于良好的、健</a:t>
            </a:r>
            <a:r>
              <a:rPr lang="zh-CN" altLang="en-US" sz="2000">
                <a:solidFill>
                  <a:srgbClr val="231F20"/>
                </a:solidFill>
                <a:latin typeface="微软雅黑" charset="0"/>
                <a:ea typeface="微软雅黑" charset="0"/>
                <a:cs typeface="微软雅黑" charset="0"/>
              </a:rPr>
              <a:t>康的教师职业道德氛围的形成。</a:t>
            </a:r>
            <a:endParaRPr lang="zh-CN" altLang="en-US" sz="2000">
              <a:solidFill>
                <a:srgbClr val="231F20"/>
              </a:solidFill>
              <a:latin typeface="微软雅黑" charset="0"/>
              <a:ea typeface="微软雅黑" charset="0"/>
              <a:cs typeface="微软雅黑" charset="0"/>
            </a:endParaRPr>
          </a:p>
        </p:txBody>
      </p:sp>
      <p:grpSp>
        <p:nvGrpSpPr>
          <p:cNvPr id="60" name="组合 59"/>
          <p:cNvGrpSpPr/>
          <p:nvPr>
            <p:custDataLst>
              <p:tags r:id="rId1"/>
            </p:custDataLst>
          </p:nvPr>
        </p:nvGrpSpPr>
        <p:grpSpPr>
          <a:xfrm rot="0">
            <a:off x="7658386" y="1624134"/>
            <a:ext cx="4035251" cy="4190427"/>
            <a:chOff x="2198" y="1649"/>
            <a:chExt cx="14694" cy="15264"/>
          </a:xfrm>
        </p:grpSpPr>
        <p:pic>
          <p:nvPicPr>
            <p:cNvPr id="61" name="图片 60" descr="E:/设计图片素材/7968534_.jpg7968534_"/>
            <p:cNvPicPr>
              <a:picLocks noChangeAspect="1"/>
            </p:cNvPicPr>
            <p:nvPr>
              <p:custDataLst>
                <p:tags r:id="rId2"/>
              </p:custDataLst>
            </p:nvPr>
          </p:nvPicPr>
          <p:blipFill>
            <a:blip r:embed="rId3" cstate="email"/>
            <a:srcRect l="2637" r="2637"/>
            <a:stretch>
              <a:fillRect/>
            </a:stretch>
          </p:blipFill>
          <p:spPr>
            <a:xfrm>
              <a:off x="2198" y="4068"/>
              <a:ext cx="14695" cy="11970"/>
            </a:xfrm>
            <a:custGeom>
              <a:avLst/>
              <a:gdLst/>
              <a:ahLst/>
              <a:cxnLst>
                <a:cxn ang="3">
                  <a:pos x="hc" y="t"/>
                </a:cxn>
                <a:cxn ang="cd2">
                  <a:pos x="l" y="vc"/>
                </a:cxn>
                <a:cxn ang="cd4">
                  <a:pos x="hc" y="b"/>
                </a:cxn>
                <a:cxn ang="0">
                  <a:pos x="r" y="vc"/>
                </a:cxn>
              </a:cxnLst>
              <a:rect l="l" t="t" r="r" b="b"/>
              <a:pathLst>
                <a:path w="6965" h="5674">
                  <a:moveTo>
                    <a:pt x="4763" y="0"/>
                  </a:moveTo>
                  <a:cubicBezTo>
                    <a:pt x="5158" y="0"/>
                    <a:pt x="5541" y="171"/>
                    <a:pt x="5853" y="426"/>
                  </a:cubicBezTo>
                  <a:cubicBezTo>
                    <a:pt x="6127" y="649"/>
                    <a:pt x="6344" y="934"/>
                    <a:pt x="6528" y="1234"/>
                  </a:cubicBezTo>
                  <a:cubicBezTo>
                    <a:pt x="6811" y="1693"/>
                    <a:pt x="6928" y="2146"/>
                    <a:pt x="6956" y="2680"/>
                  </a:cubicBezTo>
                  <a:cubicBezTo>
                    <a:pt x="6992" y="3364"/>
                    <a:pt x="6934" y="4079"/>
                    <a:pt x="6601" y="4677"/>
                  </a:cubicBezTo>
                  <a:cubicBezTo>
                    <a:pt x="6271" y="5276"/>
                    <a:pt x="5615" y="5733"/>
                    <a:pt x="4934" y="5667"/>
                  </a:cubicBezTo>
                  <a:cubicBezTo>
                    <a:pt x="4444" y="5620"/>
                    <a:pt x="4021" y="5326"/>
                    <a:pt x="3597" y="5075"/>
                  </a:cubicBezTo>
                  <a:cubicBezTo>
                    <a:pt x="3089" y="4777"/>
                    <a:pt x="2550" y="4532"/>
                    <a:pt x="1991" y="4348"/>
                  </a:cubicBezTo>
                  <a:cubicBezTo>
                    <a:pt x="1655" y="4238"/>
                    <a:pt x="1308" y="4154"/>
                    <a:pt x="990" y="3995"/>
                  </a:cubicBezTo>
                  <a:cubicBezTo>
                    <a:pt x="641" y="3821"/>
                    <a:pt x="459" y="3561"/>
                    <a:pt x="262" y="3234"/>
                  </a:cubicBezTo>
                  <a:cubicBezTo>
                    <a:pt x="62" y="2905"/>
                    <a:pt x="-5" y="2510"/>
                    <a:pt x="0" y="2126"/>
                  </a:cubicBezTo>
                  <a:cubicBezTo>
                    <a:pt x="8" y="1715"/>
                    <a:pt x="97" y="1296"/>
                    <a:pt x="333" y="962"/>
                  </a:cubicBezTo>
                  <a:cubicBezTo>
                    <a:pt x="629" y="541"/>
                    <a:pt x="1089" y="371"/>
                    <a:pt x="1586" y="430"/>
                  </a:cubicBezTo>
                  <a:cubicBezTo>
                    <a:pt x="2263" y="509"/>
                    <a:pt x="2961" y="543"/>
                    <a:pt x="3615" y="351"/>
                  </a:cubicBezTo>
                  <a:cubicBezTo>
                    <a:pt x="3893" y="271"/>
                    <a:pt x="4152" y="114"/>
                    <a:pt x="4430" y="42"/>
                  </a:cubicBezTo>
                  <a:cubicBezTo>
                    <a:pt x="4541" y="14"/>
                    <a:pt x="4652" y="0"/>
                    <a:pt x="4763" y="0"/>
                  </a:cubicBezTo>
                  <a:close/>
                </a:path>
              </a:pathLst>
            </a:custGeom>
          </p:spPr>
        </p:pic>
        <p:sp>
          <p:nvSpPr>
            <p:cNvPr id="62" name="Freeform 10"/>
            <p:cNvSpPr/>
            <p:nvPr>
              <p:custDataLst>
                <p:tags r:id="rId4"/>
              </p:custDataLst>
            </p:nvPr>
          </p:nvSpPr>
          <p:spPr bwMode="auto">
            <a:xfrm>
              <a:off x="2557" y="4196"/>
              <a:ext cx="14072" cy="11493"/>
            </a:xfrm>
            <a:custGeom>
              <a:avLst/>
              <a:gdLst>
                <a:gd name="T0" fmla="*/ 1888 w 3650"/>
                <a:gd name="T1" fmla="*/ 226 h 2981"/>
                <a:gd name="T2" fmla="*/ 2313 w 3650"/>
                <a:gd name="T3" fmla="*/ 67 h 2981"/>
                <a:gd name="T4" fmla="*/ 3055 w 3650"/>
                <a:gd name="T5" fmla="*/ 264 h 2981"/>
                <a:gd name="T6" fmla="*/ 3408 w 3650"/>
                <a:gd name="T7" fmla="*/ 678 h 2981"/>
                <a:gd name="T8" fmla="*/ 3631 w 3650"/>
                <a:gd name="T9" fmla="*/ 1418 h 2981"/>
                <a:gd name="T10" fmla="*/ 3446 w 3650"/>
                <a:gd name="T11" fmla="*/ 2440 h 2981"/>
                <a:gd name="T12" fmla="*/ 2576 w 3650"/>
                <a:gd name="T13" fmla="*/ 2948 h 2981"/>
                <a:gd name="T14" fmla="*/ 1878 w 3650"/>
                <a:gd name="T15" fmla="*/ 2644 h 2981"/>
                <a:gd name="T16" fmla="*/ 1041 w 3650"/>
                <a:gd name="T17" fmla="*/ 2272 h 2981"/>
                <a:gd name="T18" fmla="*/ 519 w 3650"/>
                <a:gd name="T19" fmla="*/ 2091 h 2981"/>
                <a:gd name="T20" fmla="*/ 138 w 3650"/>
                <a:gd name="T21" fmla="*/ 1701 h 2981"/>
                <a:gd name="T22" fmla="*/ 3 w 3650"/>
                <a:gd name="T23" fmla="*/ 1134 h 2981"/>
                <a:gd name="T24" fmla="*/ 176 w 3650"/>
                <a:gd name="T25" fmla="*/ 538 h 2981"/>
                <a:gd name="T26" fmla="*/ 830 w 3650"/>
                <a:gd name="T27" fmla="*/ 266 h 2981"/>
                <a:gd name="T28" fmla="*/ 1888 w 3650"/>
                <a:gd name="T29" fmla="*/ 226 h 2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50" h="2981">
                  <a:moveTo>
                    <a:pt x="1888" y="226"/>
                  </a:moveTo>
                  <a:cubicBezTo>
                    <a:pt x="2033" y="184"/>
                    <a:pt x="2168" y="104"/>
                    <a:pt x="2313" y="67"/>
                  </a:cubicBezTo>
                  <a:cubicBezTo>
                    <a:pt x="2577" y="0"/>
                    <a:pt x="2847" y="96"/>
                    <a:pt x="3055" y="264"/>
                  </a:cubicBezTo>
                  <a:cubicBezTo>
                    <a:pt x="3198" y="378"/>
                    <a:pt x="3311" y="524"/>
                    <a:pt x="3408" y="678"/>
                  </a:cubicBezTo>
                  <a:cubicBezTo>
                    <a:pt x="3555" y="913"/>
                    <a:pt x="3616" y="1145"/>
                    <a:pt x="3631" y="1418"/>
                  </a:cubicBezTo>
                  <a:cubicBezTo>
                    <a:pt x="3650" y="1768"/>
                    <a:pt x="3619" y="2134"/>
                    <a:pt x="3446" y="2440"/>
                  </a:cubicBezTo>
                  <a:cubicBezTo>
                    <a:pt x="3273" y="2747"/>
                    <a:pt x="2931" y="2981"/>
                    <a:pt x="2576" y="2948"/>
                  </a:cubicBezTo>
                  <a:cubicBezTo>
                    <a:pt x="2321" y="2924"/>
                    <a:pt x="2099" y="2772"/>
                    <a:pt x="1878" y="2644"/>
                  </a:cubicBezTo>
                  <a:cubicBezTo>
                    <a:pt x="1614" y="2491"/>
                    <a:pt x="1332" y="2366"/>
                    <a:pt x="1041" y="2272"/>
                  </a:cubicBezTo>
                  <a:cubicBezTo>
                    <a:pt x="866" y="2215"/>
                    <a:pt x="684" y="2173"/>
                    <a:pt x="519" y="2091"/>
                  </a:cubicBezTo>
                  <a:cubicBezTo>
                    <a:pt x="337" y="2002"/>
                    <a:pt x="241" y="1869"/>
                    <a:pt x="138" y="1701"/>
                  </a:cubicBezTo>
                  <a:cubicBezTo>
                    <a:pt x="35" y="1533"/>
                    <a:pt x="0" y="1331"/>
                    <a:pt x="3" y="1134"/>
                  </a:cubicBezTo>
                  <a:cubicBezTo>
                    <a:pt x="6" y="924"/>
                    <a:pt x="53" y="709"/>
                    <a:pt x="176" y="538"/>
                  </a:cubicBezTo>
                  <a:cubicBezTo>
                    <a:pt x="330" y="323"/>
                    <a:pt x="570" y="236"/>
                    <a:pt x="830" y="266"/>
                  </a:cubicBezTo>
                  <a:cubicBezTo>
                    <a:pt x="1183" y="306"/>
                    <a:pt x="1546" y="323"/>
                    <a:pt x="1888" y="226"/>
                  </a:cubicBezTo>
                  <a:close/>
                </a:path>
              </a:pathLst>
            </a:custGeom>
            <a:noFill/>
            <a:ln w="47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63" name="Freeform 11"/>
            <p:cNvSpPr/>
            <p:nvPr>
              <p:custDataLst>
                <p:tags r:id="rId5"/>
              </p:custDataLst>
            </p:nvPr>
          </p:nvSpPr>
          <p:spPr bwMode="auto">
            <a:xfrm>
              <a:off x="3617" y="1649"/>
              <a:ext cx="12563" cy="13740"/>
            </a:xfrm>
            <a:custGeom>
              <a:avLst/>
              <a:gdLst>
                <a:gd name="T0" fmla="*/ 552 w 3260"/>
                <a:gd name="T1" fmla="*/ 873 h 3563"/>
                <a:gd name="T2" fmla="*/ 1210 w 3260"/>
                <a:gd name="T3" fmla="*/ 499 h 3563"/>
                <a:gd name="T4" fmla="*/ 1631 w 3260"/>
                <a:gd name="T5" fmla="*/ 296 h 3563"/>
                <a:gd name="T6" fmla="*/ 3207 w 3260"/>
                <a:gd name="T7" fmla="*/ 1762 h 3563"/>
                <a:gd name="T8" fmla="*/ 2578 w 3260"/>
                <a:gd name="T9" fmla="*/ 3108 h 3563"/>
                <a:gd name="T10" fmla="*/ 1654 w 3260"/>
                <a:gd name="T11" fmla="*/ 3529 h 3563"/>
                <a:gd name="T12" fmla="*/ 898 w 3260"/>
                <a:gd name="T13" fmla="*/ 3489 h 3563"/>
                <a:gd name="T14" fmla="*/ 320 w 3260"/>
                <a:gd name="T15" fmla="*/ 3228 h 3563"/>
                <a:gd name="T16" fmla="*/ 0 w 3260"/>
                <a:gd name="T17" fmla="*/ 2698 h 3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0" h="3563">
                  <a:moveTo>
                    <a:pt x="552" y="873"/>
                  </a:moveTo>
                  <a:cubicBezTo>
                    <a:pt x="772" y="749"/>
                    <a:pt x="991" y="624"/>
                    <a:pt x="1210" y="499"/>
                  </a:cubicBezTo>
                  <a:cubicBezTo>
                    <a:pt x="1346" y="422"/>
                    <a:pt x="1483" y="344"/>
                    <a:pt x="1631" y="296"/>
                  </a:cubicBezTo>
                  <a:cubicBezTo>
                    <a:pt x="2551" y="0"/>
                    <a:pt x="3260" y="918"/>
                    <a:pt x="3207" y="1762"/>
                  </a:cubicBezTo>
                  <a:cubicBezTo>
                    <a:pt x="3177" y="2251"/>
                    <a:pt x="2957" y="2786"/>
                    <a:pt x="2578" y="3108"/>
                  </a:cubicBezTo>
                  <a:cubicBezTo>
                    <a:pt x="2321" y="3327"/>
                    <a:pt x="1991" y="3484"/>
                    <a:pt x="1654" y="3529"/>
                  </a:cubicBezTo>
                  <a:cubicBezTo>
                    <a:pt x="1403" y="3563"/>
                    <a:pt x="1144" y="3551"/>
                    <a:pt x="898" y="3489"/>
                  </a:cubicBezTo>
                  <a:cubicBezTo>
                    <a:pt x="693" y="3437"/>
                    <a:pt x="489" y="3357"/>
                    <a:pt x="320" y="3228"/>
                  </a:cubicBezTo>
                  <a:cubicBezTo>
                    <a:pt x="158" y="3105"/>
                    <a:pt x="13" y="2907"/>
                    <a:pt x="0" y="2698"/>
                  </a:cubicBezTo>
                </a:path>
              </a:pathLst>
            </a:cu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65" name="Oval 12"/>
            <p:cNvSpPr>
              <a:spLocks noChangeArrowheads="1"/>
            </p:cNvSpPr>
            <p:nvPr>
              <p:custDataLst>
                <p:tags r:id="rId6"/>
              </p:custDataLst>
            </p:nvPr>
          </p:nvSpPr>
          <p:spPr bwMode="auto">
            <a:xfrm>
              <a:off x="5210" y="3395"/>
              <a:ext cx="570"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66" name="Oval 13"/>
            <p:cNvSpPr>
              <a:spLocks noChangeArrowheads="1"/>
            </p:cNvSpPr>
            <p:nvPr>
              <p:custDataLst>
                <p:tags r:id="rId7"/>
              </p:custDataLst>
            </p:nvPr>
          </p:nvSpPr>
          <p:spPr bwMode="auto">
            <a:xfrm>
              <a:off x="2409" y="13036"/>
              <a:ext cx="564"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67" name="Oval 14"/>
            <p:cNvSpPr>
              <a:spLocks noChangeArrowheads="1"/>
            </p:cNvSpPr>
            <p:nvPr>
              <p:custDataLst>
                <p:tags r:id="rId8"/>
              </p:custDataLst>
            </p:nvPr>
          </p:nvSpPr>
          <p:spPr bwMode="auto">
            <a:xfrm>
              <a:off x="9919" y="16343"/>
              <a:ext cx="564"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68" name="Oval 15"/>
            <p:cNvSpPr>
              <a:spLocks noChangeArrowheads="1"/>
            </p:cNvSpPr>
            <p:nvPr>
              <p:custDataLst>
                <p:tags r:id="rId9"/>
              </p:custDataLst>
            </p:nvPr>
          </p:nvSpPr>
          <p:spPr bwMode="auto">
            <a:xfrm>
              <a:off x="15980" y="4655"/>
              <a:ext cx="564" cy="564"/>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69" name="Oval 16"/>
            <p:cNvSpPr>
              <a:spLocks noChangeArrowheads="1"/>
            </p:cNvSpPr>
            <p:nvPr>
              <p:custDataLst>
                <p:tags r:id="rId10"/>
              </p:custDataLst>
            </p:nvPr>
          </p:nvSpPr>
          <p:spPr bwMode="auto">
            <a:xfrm>
              <a:off x="2736" y="11939"/>
              <a:ext cx="322"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70" name="Oval 17"/>
            <p:cNvSpPr>
              <a:spLocks noChangeArrowheads="1"/>
            </p:cNvSpPr>
            <p:nvPr>
              <p:custDataLst>
                <p:tags r:id="rId11"/>
              </p:custDataLst>
            </p:nvPr>
          </p:nvSpPr>
          <p:spPr bwMode="auto">
            <a:xfrm>
              <a:off x="9118" y="16333"/>
              <a:ext cx="322"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71" name="Oval 18"/>
            <p:cNvSpPr>
              <a:spLocks noChangeArrowheads="1"/>
            </p:cNvSpPr>
            <p:nvPr>
              <p:custDataLst>
                <p:tags r:id="rId12"/>
              </p:custDataLst>
            </p:nvPr>
          </p:nvSpPr>
          <p:spPr bwMode="auto">
            <a:xfrm>
              <a:off x="16438" y="5631"/>
              <a:ext cx="316"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72" name="Freeform 19"/>
            <p:cNvSpPr/>
            <p:nvPr>
              <p:custDataLst>
                <p:tags r:id="rId13"/>
              </p:custDataLst>
            </p:nvPr>
          </p:nvSpPr>
          <p:spPr bwMode="auto">
            <a:xfrm>
              <a:off x="3606" y="12029"/>
              <a:ext cx="6857" cy="3360"/>
            </a:xfrm>
            <a:custGeom>
              <a:avLst/>
              <a:gdLst>
                <a:gd name="T0" fmla="*/ 724 w 1778"/>
                <a:gd name="T1" fmla="*/ 314 h 872"/>
                <a:gd name="T2" fmla="*/ 176 w 1778"/>
                <a:gd name="T3" fmla="*/ 121 h 872"/>
                <a:gd name="T4" fmla="*/ 0 w 1778"/>
                <a:gd name="T5" fmla="*/ 0 h 872"/>
                <a:gd name="T6" fmla="*/ 2 w 1778"/>
                <a:gd name="T7" fmla="*/ 7 h 872"/>
                <a:gd name="T8" fmla="*/ 322 w 1778"/>
                <a:gd name="T9" fmla="*/ 537 h 872"/>
                <a:gd name="T10" fmla="*/ 900 w 1778"/>
                <a:gd name="T11" fmla="*/ 798 h 872"/>
                <a:gd name="T12" fmla="*/ 1656 w 1778"/>
                <a:gd name="T13" fmla="*/ 838 h 872"/>
                <a:gd name="T14" fmla="*/ 1778 w 1778"/>
                <a:gd name="T15" fmla="*/ 817 h 872"/>
                <a:gd name="T16" fmla="*/ 1603 w 1778"/>
                <a:gd name="T17" fmla="*/ 712 h 872"/>
                <a:gd name="T18" fmla="*/ 724 w 1778"/>
                <a:gd name="T19" fmla="*/ 314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8" h="872">
                  <a:moveTo>
                    <a:pt x="724" y="314"/>
                  </a:moveTo>
                  <a:cubicBezTo>
                    <a:pt x="540" y="254"/>
                    <a:pt x="350" y="208"/>
                    <a:pt x="176" y="121"/>
                  </a:cubicBezTo>
                  <a:cubicBezTo>
                    <a:pt x="107" y="87"/>
                    <a:pt x="50" y="46"/>
                    <a:pt x="0" y="0"/>
                  </a:cubicBezTo>
                  <a:cubicBezTo>
                    <a:pt x="1" y="4"/>
                    <a:pt x="2" y="7"/>
                    <a:pt x="2" y="7"/>
                  </a:cubicBezTo>
                  <a:cubicBezTo>
                    <a:pt x="15" y="216"/>
                    <a:pt x="160" y="414"/>
                    <a:pt x="322" y="537"/>
                  </a:cubicBezTo>
                  <a:cubicBezTo>
                    <a:pt x="491" y="666"/>
                    <a:pt x="695" y="746"/>
                    <a:pt x="900" y="798"/>
                  </a:cubicBezTo>
                  <a:cubicBezTo>
                    <a:pt x="1146" y="860"/>
                    <a:pt x="1405" y="872"/>
                    <a:pt x="1656" y="838"/>
                  </a:cubicBezTo>
                  <a:cubicBezTo>
                    <a:pt x="1697" y="833"/>
                    <a:pt x="1737" y="825"/>
                    <a:pt x="1778" y="817"/>
                  </a:cubicBezTo>
                  <a:cubicBezTo>
                    <a:pt x="1719" y="782"/>
                    <a:pt x="1661" y="746"/>
                    <a:pt x="1603" y="712"/>
                  </a:cubicBezTo>
                  <a:cubicBezTo>
                    <a:pt x="1325" y="549"/>
                    <a:pt x="1030" y="415"/>
                    <a:pt x="724" y="31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grpSp>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4520565" y="2446020"/>
            <a:ext cx="7070725" cy="320929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sym typeface="+mn-ea"/>
              </a:rPr>
              <a:t>三、教师职业道德评价的意义</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（二）促进认知转化为行为</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4723765" y="2581910"/>
            <a:ext cx="6648450" cy="3209290"/>
          </a:xfrm>
          <a:prstGeom prst="rect">
            <a:avLst/>
          </a:prstGeom>
        </p:spPr>
        <p:txBody>
          <a:bodyPr>
            <a:noAutofit/>
          </a:bodyPr>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对教师的职业道德进行评价，不但可以分辨教师职业行为的善恶、是非，使教师提高道</a:t>
            </a:r>
            <a:r>
              <a:rPr lang="zh-CN" altLang="en-US" sz="2000">
                <a:solidFill>
                  <a:srgbClr val="231F20"/>
                </a:solidFill>
                <a:latin typeface="微软雅黑" charset="0"/>
                <a:ea typeface="微软雅黑" charset="0"/>
                <a:cs typeface="微软雅黑" charset="0"/>
              </a:rPr>
              <a:t>德认知、确立职业行为，而且可以深入教师的精神世界，作用于教师的感情和职业良心，激</a:t>
            </a:r>
            <a:r>
              <a:rPr lang="zh-CN" altLang="en-US" sz="2000">
                <a:solidFill>
                  <a:srgbClr val="231F20"/>
                </a:solidFill>
                <a:latin typeface="微软雅黑" charset="0"/>
                <a:ea typeface="微软雅黑" charset="0"/>
                <a:cs typeface="微软雅黑" charset="0"/>
              </a:rPr>
              <a:t>发教师的职业责任感和道德荣誉感，最终有效地唤起教师实践道德规范的主动性和积极性，</a:t>
            </a:r>
            <a:r>
              <a:rPr lang="zh-CN" altLang="en-US" sz="2000">
                <a:solidFill>
                  <a:srgbClr val="231F20"/>
                </a:solidFill>
                <a:latin typeface="微软雅黑" charset="0"/>
                <a:ea typeface="微软雅黑" charset="0"/>
                <a:cs typeface="微软雅黑" charset="0"/>
              </a:rPr>
              <a:t>使教师在教学过程中不断矫正自己的言行，实现知与行的统一。</a:t>
            </a:r>
            <a:endParaRPr lang="zh-CN" altLang="en-US" sz="2000">
              <a:solidFill>
                <a:srgbClr val="231F20"/>
              </a:solidFill>
              <a:latin typeface="微软雅黑" charset="0"/>
              <a:ea typeface="微软雅黑" charset="0"/>
              <a:cs typeface="微软雅黑" charset="0"/>
            </a:endParaRPr>
          </a:p>
        </p:txBody>
      </p:sp>
      <p:grpSp>
        <p:nvGrpSpPr>
          <p:cNvPr id="7" name="组合 6"/>
          <p:cNvGrpSpPr/>
          <p:nvPr>
            <p:custDataLst>
              <p:tags r:id="rId1"/>
            </p:custDataLst>
          </p:nvPr>
        </p:nvGrpSpPr>
        <p:grpSpPr>
          <a:xfrm rot="0">
            <a:off x="409574" y="2342957"/>
            <a:ext cx="3946557" cy="3460367"/>
            <a:chOff x="2206" y="3158"/>
            <a:chExt cx="14726" cy="12914"/>
          </a:xfrm>
        </p:grpSpPr>
        <p:sp>
          <p:nvSpPr>
            <p:cNvPr id="8" name="圆角矩形 7"/>
            <p:cNvSpPr/>
            <p:nvPr>
              <p:custDataLst>
                <p:tags r:id="rId2"/>
              </p:custDataLst>
            </p:nvPr>
          </p:nvSpPr>
          <p:spPr>
            <a:xfrm>
              <a:off x="2206" y="3158"/>
              <a:ext cx="14727" cy="12914"/>
            </a:xfrm>
            <a:prstGeom prst="roundRect">
              <a:avLst/>
            </a:prstGeom>
            <a:gradFill flip="none" rotWithShape="1">
              <a:gsLst>
                <a:gs pos="6000">
                  <a:srgbClr val="F2F2F2"/>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p>
              <a:pPr algn="ctr" defTabSz="967740" fontAlgn="auto">
                <a:spcBef>
                  <a:spcPts val="0"/>
                </a:spcBef>
                <a:spcAft>
                  <a:spcPts val="0"/>
                </a:spcAft>
                <a:defRPr/>
              </a:pPr>
              <a:endParaRPr lang="en-US" sz="2255" kern="0">
                <a:solidFill>
                  <a:schemeClr val="accent5">
                    <a:lumMod val="50000"/>
                  </a:schemeClr>
                </a:solidFill>
                <a:latin typeface="Calibri" panose="020F0502020204030204"/>
                <a:ea typeface="+mn-ea"/>
              </a:endParaRPr>
            </a:p>
          </p:txBody>
        </p:sp>
        <p:pic>
          <p:nvPicPr>
            <p:cNvPr id="9" name="图片 8" descr="zhenyu-luo-ARxN3sfuRj8-unsplash"/>
            <p:cNvPicPr>
              <a:picLocks noChangeAspect="1"/>
            </p:cNvPicPr>
            <p:nvPr>
              <p:custDataLst>
                <p:tags r:id="rId3"/>
              </p:custDataLst>
            </p:nvPr>
          </p:nvPicPr>
          <p:blipFill>
            <a:blip r:embed="rId4" cstate="email"/>
            <a:srcRect l="14433" r="538"/>
            <a:stretch>
              <a:fillRect/>
            </a:stretch>
          </p:blipFill>
          <p:spPr>
            <a:xfrm>
              <a:off x="2618" y="3545"/>
              <a:ext cx="13826" cy="12086"/>
            </a:xfrm>
            <a:prstGeom prst="roundRect">
              <a:avLst>
                <a:gd name="adj" fmla="val 14907"/>
              </a:avLst>
            </a:prstGeom>
          </p:spPr>
        </p:pic>
      </p:gr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660400" y="2446020"/>
            <a:ext cx="7070725" cy="320929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sym typeface="+mn-ea"/>
              </a:rPr>
              <a:t>三、教师职业道德评价的意义</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（三）调节教育人际关系</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863600" y="2581910"/>
            <a:ext cx="6648450" cy="3209290"/>
          </a:xfrm>
          <a:prstGeom prst="rect">
            <a:avLst/>
          </a:prstGeom>
        </p:spPr>
        <p:txBody>
          <a:bodyPr>
            <a:noAutofit/>
          </a:bodyPr>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对教师的职业道德进行评价，能够帮助教师扬善弃恶，唤醒内心良好的职业道德信念，</a:t>
            </a:r>
            <a:r>
              <a:rPr lang="zh-CN" altLang="en-US" sz="2000">
                <a:solidFill>
                  <a:srgbClr val="231F20"/>
                </a:solidFill>
                <a:latin typeface="微软雅黑" charset="0"/>
                <a:ea typeface="微软雅黑" charset="0"/>
                <a:cs typeface="微软雅黑" charset="0"/>
              </a:rPr>
              <a:t>处理好教育过程中的各种人际矛盾，实现职业道德的升华。另外，教师调节琐碎人际关系时</a:t>
            </a:r>
            <a:r>
              <a:rPr lang="zh-CN" altLang="en-US" sz="2000">
                <a:solidFill>
                  <a:srgbClr val="231F20"/>
                </a:solidFill>
                <a:latin typeface="微软雅黑" charset="0"/>
                <a:ea typeface="微软雅黑" charset="0"/>
                <a:cs typeface="微软雅黑" charset="0"/>
              </a:rPr>
              <a:t>体现出的良好的修养和文明的举止，既可以优化教育环境，提高人才培养的质量，又可以影</a:t>
            </a:r>
            <a:r>
              <a:rPr lang="zh-CN" altLang="en-US" sz="2000">
                <a:solidFill>
                  <a:srgbClr val="231F20"/>
                </a:solidFill>
                <a:latin typeface="微软雅黑" charset="0"/>
                <a:ea typeface="微软雅黑" charset="0"/>
                <a:cs typeface="微软雅黑" charset="0"/>
              </a:rPr>
              <a:t>响社会其他行业的人，净化社会风气，促进社会道德的全面提高。</a:t>
            </a:r>
            <a:endParaRPr lang="zh-CN" altLang="en-US" sz="2000">
              <a:solidFill>
                <a:srgbClr val="231F20"/>
              </a:solidFill>
              <a:latin typeface="微软雅黑" charset="0"/>
              <a:ea typeface="微软雅黑" charset="0"/>
              <a:cs typeface="微软雅黑" charset="0"/>
            </a:endParaRPr>
          </a:p>
        </p:txBody>
      </p:sp>
      <p:grpSp>
        <p:nvGrpSpPr>
          <p:cNvPr id="7" name="组合 6"/>
          <p:cNvGrpSpPr/>
          <p:nvPr>
            <p:custDataLst>
              <p:tags r:id="rId1"/>
            </p:custDataLst>
          </p:nvPr>
        </p:nvGrpSpPr>
        <p:grpSpPr>
          <a:xfrm rot="0">
            <a:off x="8131769" y="2108004"/>
            <a:ext cx="3624318" cy="3763692"/>
            <a:chOff x="2198" y="1649"/>
            <a:chExt cx="14694" cy="15264"/>
          </a:xfrm>
        </p:grpSpPr>
        <p:pic>
          <p:nvPicPr>
            <p:cNvPr id="8" name="图片 7" descr="E:/设计图片素材/7968534_.jpg7968534_"/>
            <p:cNvPicPr>
              <a:picLocks noChangeAspect="1"/>
            </p:cNvPicPr>
            <p:nvPr>
              <p:custDataLst>
                <p:tags r:id="rId2"/>
              </p:custDataLst>
            </p:nvPr>
          </p:nvPicPr>
          <p:blipFill>
            <a:blip r:embed="rId3" cstate="email"/>
            <a:srcRect l="9071" r="9071"/>
            <a:stretch>
              <a:fillRect/>
            </a:stretch>
          </p:blipFill>
          <p:spPr>
            <a:xfrm>
              <a:off x="2198" y="4068"/>
              <a:ext cx="14695" cy="11970"/>
            </a:xfrm>
            <a:custGeom>
              <a:avLst/>
              <a:gdLst/>
              <a:ahLst/>
              <a:cxnLst>
                <a:cxn ang="3">
                  <a:pos x="hc" y="t"/>
                </a:cxn>
                <a:cxn ang="cd2">
                  <a:pos x="l" y="vc"/>
                </a:cxn>
                <a:cxn ang="cd4">
                  <a:pos x="hc" y="b"/>
                </a:cxn>
                <a:cxn ang="0">
                  <a:pos x="r" y="vc"/>
                </a:cxn>
              </a:cxnLst>
              <a:rect l="l" t="t" r="r" b="b"/>
              <a:pathLst>
                <a:path w="6965" h="5674">
                  <a:moveTo>
                    <a:pt x="4763" y="0"/>
                  </a:moveTo>
                  <a:cubicBezTo>
                    <a:pt x="5158" y="0"/>
                    <a:pt x="5541" y="171"/>
                    <a:pt x="5853" y="426"/>
                  </a:cubicBezTo>
                  <a:cubicBezTo>
                    <a:pt x="6127" y="649"/>
                    <a:pt x="6344" y="934"/>
                    <a:pt x="6528" y="1234"/>
                  </a:cubicBezTo>
                  <a:cubicBezTo>
                    <a:pt x="6811" y="1693"/>
                    <a:pt x="6928" y="2146"/>
                    <a:pt x="6956" y="2680"/>
                  </a:cubicBezTo>
                  <a:cubicBezTo>
                    <a:pt x="6992" y="3364"/>
                    <a:pt x="6934" y="4079"/>
                    <a:pt x="6601" y="4677"/>
                  </a:cubicBezTo>
                  <a:cubicBezTo>
                    <a:pt x="6271" y="5276"/>
                    <a:pt x="5615" y="5733"/>
                    <a:pt x="4934" y="5667"/>
                  </a:cubicBezTo>
                  <a:cubicBezTo>
                    <a:pt x="4444" y="5620"/>
                    <a:pt x="4021" y="5326"/>
                    <a:pt x="3597" y="5075"/>
                  </a:cubicBezTo>
                  <a:cubicBezTo>
                    <a:pt x="3089" y="4777"/>
                    <a:pt x="2550" y="4532"/>
                    <a:pt x="1991" y="4348"/>
                  </a:cubicBezTo>
                  <a:cubicBezTo>
                    <a:pt x="1655" y="4238"/>
                    <a:pt x="1308" y="4154"/>
                    <a:pt x="990" y="3995"/>
                  </a:cubicBezTo>
                  <a:cubicBezTo>
                    <a:pt x="641" y="3821"/>
                    <a:pt x="459" y="3561"/>
                    <a:pt x="262" y="3234"/>
                  </a:cubicBezTo>
                  <a:cubicBezTo>
                    <a:pt x="62" y="2905"/>
                    <a:pt x="-5" y="2510"/>
                    <a:pt x="0" y="2126"/>
                  </a:cubicBezTo>
                  <a:cubicBezTo>
                    <a:pt x="8" y="1715"/>
                    <a:pt x="97" y="1296"/>
                    <a:pt x="333" y="962"/>
                  </a:cubicBezTo>
                  <a:cubicBezTo>
                    <a:pt x="629" y="541"/>
                    <a:pt x="1089" y="371"/>
                    <a:pt x="1586" y="430"/>
                  </a:cubicBezTo>
                  <a:cubicBezTo>
                    <a:pt x="2263" y="509"/>
                    <a:pt x="2961" y="543"/>
                    <a:pt x="3615" y="351"/>
                  </a:cubicBezTo>
                  <a:cubicBezTo>
                    <a:pt x="3893" y="271"/>
                    <a:pt x="4152" y="114"/>
                    <a:pt x="4430" y="42"/>
                  </a:cubicBezTo>
                  <a:cubicBezTo>
                    <a:pt x="4541" y="14"/>
                    <a:pt x="4652" y="0"/>
                    <a:pt x="4763" y="0"/>
                  </a:cubicBezTo>
                  <a:close/>
                </a:path>
              </a:pathLst>
            </a:custGeom>
          </p:spPr>
        </p:pic>
        <p:sp>
          <p:nvSpPr>
            <p:cNvPr id="9" name="Freeform 10"/>
            <p:cNvSpPr/>
            <p:nvPr>
              <p:custDataLst>
                <p:tags r:id="rId4"/>
              </p:custDataLst>
            </p:nvPr>
          </p:nvSpPr>
          <p:spPr bwMode="auto">
            <a:xfrm>
              <a:off x="2557" y="4196"/>
              <a:ext cx="14072" cy="11493"/>
            </a:xfrm>
            <a:custGeom>
              <a:avLst/>
              <a:gdLst>
                <a:gd name="T0" fmla="*/ 1888 w 3650"/>
                <a:gd name="T1" fmla="*/ 226 h 2981"/>
                <a:gd name="T2" fmla="*/ 2313 w 3650"/>
                <a:gd name="T3" fmla="*/ 67 h 2981"/>
                <a:gd name="T4" fmla="*/ 3055 w 3650"/>
                <a:gd name="T5" fmla="*/ 264 h 2981"/>
                <a:gd name="T6" fmla="*/ 3408 w 3650"/>
                <a:gd name="T7" fmla="*/ 678 h 2981"/>
                <a:gd name="T8" fmla="*/ 3631 w 3650"/>
                <a:gd name="T9" fmla="*/ 1418 h 2981"/>
                <a:gd name="T10" fmla="*/ 3446 w 3650"/>
                <a:gd name="T11" fmla="*/ 2440 h 2981"/>
                <a:gd name="T12" fmla="*/ 2576 w 3650"/>
                <a:gd name="T13" fmla="*/ 2948 h 2981"/>
                <a:gd name="T14" fmla="*/ 1878 w 3650"/>
                <a:gd name="T15" fmla="*/ 2644 h 2981"/>
                <a:gd name="T16" fmla="*/ 1041 w 3650"/>
                <a:gd name="T17" fmla="*/ 2272 h 2981"/>
                <a:gd name="T18" fmla="*/ 519 w 3650"/>
                <a:gd name="T19" fmla="*/ 2091 h 2981"/>
                <a:gd name="T20" fmla="*/ 138 w 3650"/>
                <a:gd name="T21" fmla="*/ 1701 h 2981"/>
                <a:gd name="T22" fmla="*/ 3 w 3650"/>
                <a:gd name="T23" fmla="*/ 1134 h 2981"/>
                <a:gd name="T24" fmla="*/ 176 w 3650"/>
                <a:gd name="T25" fmla="*/ 538 h 2981"/>
                <a:gd name="T26" fmla="*/ 830 w 3650"/>
                <a:gd name="T27" fmla="*/ 266 h 2981"/>
                <a:gd name="T28" fmla="*/ 1888 w 3650"/>
                <a:gd name="T29" fmla="*/ 226 h 2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50" h="2981">
                  <a:moveTo>
                    <a:pt x="1888" y="226"/>
                  </a:moveTo>
                  <a:cubicBezTo>
                    <a:pt x="2033" y="184"/>
                    <a:pt x="2168" y="104"/>
                    <a:pt x="2313" y="67"/>
                  </a:cubicBezTo>
                  <a:cubicBezTo>
                    <a:pt x="2577" y="0"/>
                    <a:pt x="2847" y="96"/>
                    <a:pt x="3055" y="264"/>
                  </a:cubicBezTo>
                  <a:cubicBezTo>
                    <a:pt x="3198" y="378"/>
                    <a:pt x="3311" y="524"/>
                    <a:pt x="3408" y="678"/>
                  </a:cubicBezTo>
                  <a:cubicBezTo>
                    <a:pt x="3555" y="913"/>
                    <a:pt x="3616" y="1145"/>
                    <a:pt x="3631" y="1418"/>
                  </a:cubicBezTo>
                  <a:cubicBezTo>
                    <a:pt x="3650" y="1768"/>
                    <a:pt x="3619" y="2134"/>
                    <a:pt x="3446" y="2440"/>
                  </a:cubicBezTo>
                  <a:cubicBezTo>
                    <a:pt x="3273" y="2747"/>
                    <a:pt x="2931" y="2981"/>
                    <a:pt x="2576" y="2948"/>
                  </a:cubicBezTo>
                  <a:cubicBezTo>
                    <a:pt x="2321" y="2924"/>
                    <a:pt x="2099" y="2772"/>
                    <a:pt x="1878" y="2644"/>
                  </a:cubicBezTo>
                  <a:cubicBezTo>
                    <a:pt x="1614" y="2491"/>
                    <a:pt x="1332" y="2366"/>
                    <a:pt x="1041" y="2272"/>
                  </a:cubicBezTo>
                  <a:cubicBezTo>
                    <a:pt x="866" y="2215"/>
                    <a:pt x="684" y="2173"/>
                    <a:pt x="519" y="2091"/>
                  </a:cubicBezTo>
                  <a:cubicBezTo>
                    <a:pt x="337" y="2002"/>
                    <a:pt x="241" y="1869"/>
                    <a:pt x="138" y="1701"/>
                  </a:cubicBezTo>
                  <a:cubicBezTo>
                    <a:pt x="35" y="1533"/>
                    <a:pt x="0" y="1331"/>
                    <a:pt x="3" y="1134"/>
                  </a:cubicBezTo>
                  <a:cubicBezTo>
                    <a:pt x="6" y="924"/>
                    <a:pt x="53" y="709"/>
                    <a:pt x="176" y="538"/>
                  </a:cubicBezTo>
                  <a:cubicBezTo>
                    <a:pt x="330" y="323"/>
                    <a:pt x="570" y="236"/>
                    <a:pt x="830" y="266"/>
                  </a:cubicBezTo>
                  <a:cubicBezTo>
                    <a:pt x="1183" y="306"/>
                    <a:pt x="1546" y="323"/>
                    <a:pt x="1888" y="226"/>
                  </a:cubicBezTo>
                  <a:close/>
                </a:path>
              </a:pathLst>
            </a:custGeom>
            <a:noFill/>
            <a:ln w="47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0" name="Freeform 11"/>
            <p:cNvSpPr/>
            <p:nvPr>
              <p:custDataLst>
                <p:tags r:id="rId5"/>
              </p:custDataLst>
            </p:nvPr>
          </p:nvSpPr>
          <p:spPr bwMode="auto">
            <a:xfrm>
              <a:off x="3617" y="1649"/>
              <a:ext cx="12563" cy="13740"/>
            </a:xfrm>
            <a:custGeom>
              <a:avLst/>
              <a:gdLst>
                <a:gd name="T0" fmla="*/ 552 w 3260"/>
                <a:gd name="T1" fmla="*/ 873 h 3563"/>
                <a:gd name="T2" fmla="*/ 1210 w 3260"/>
                <a:gd name="T3" fmla="*/ 499 h 3563"/>
                <a:gd name="T4" fmla="*/ 1631 w 3260"/>
                <a:gd name="T5" fmla="*/ 296 h 3563"/>
                <a:gd name="T6" fmla="*/ 3207 w 3260"/>
                <a:gd name="T7" fmla="*/ 1762 h 3563"/>
                <a:gd name="T8" fmla="*/ 2578 w 3260"/>
                <a:gd name="T9" fmla="*/ 3108 h 3563"/>
                <a:gd name="T10" fmla="*/ 1654 w 3260"/>
                <a:gd name="T11" fmla="*/ 3529 h 3563"/>
                <a:gd name="T12" fmla="*/ 898 w 3260"/>
                <a:gd name="T13" fmla="*/ 3489 h 3563"/>
                <a:gd name="T14" fmla="*/ 320 w 3260"/>
                <a:gd name="T15" fmla="*/ 3228 h 3563"/>
                <a:gd name="T16" fmla="*/ 0 w 3260"/>
                <a:gd name="T17" fmla="*/ 2698 h 3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0" h="3563">
                  <a:moveTo>
                    <a:pt x="552" y="873"/>
                  </a:moveTo>
                  <a:cubicBezTo>
                    <a:pt x="772" y="749"/>
                    <a:pt x="991" y="624"/>
                    <a:pt x="1210" y="499"/>
                  </a:cubicBezTo>
                  <a:cubicBezTo>
                    <a:pt x="1346" y="422"/>
                    <a:pt x="1483" y="344"/>
                    <a:pt x="1631" y="296"/>
                  </a:cubicBezTo>
                  <a:cubicBezTo>
                    <a:pt x="2551" y="0"/>
                    <a:pt x="3260" y="918"/>
                    <a:pt x="3207" y="1762"/>
                  </a:cubicBezTo>
                  <a:cubicBezTo>
                    <a:pt x="3177" y="2251"/>
                    <a:pt x="2957" y="2786"/>
                    <a:pt x="2578" y="3108"/>
                  </a:cubicBezTo>
                  <a:cubicBezTo>
                    <a:pt x="2321" y="3327"/>
                    <a:pt x="1991" y="3484"/>
                    <a:pt x="1654" y="3529"/>
                  </a:cubicBezTo>
                  <a:cubicBezTo>
                    <a:pt x="1403" y="3563"/>
                    <a:pt x="1144" y="3551"/>
                    <a:pt x="898" y="3489"/>
                  </a:cubicBezTo>
                  <a:cubicBezTo>
                    <a:pt x="693" y="3437"/>
                    <a:pt x="489" y="3357"/>
                    <a:pt x="320" y="3228"/>
                  </a:cubicBezTo>
                  <a:cubicBezTo>
                    <a:pt x="158" y="3105"/>
                    <a:pt x="13" y="2907"/>
                    <a:pt x="0" y="2698"/>
                  </a:cubicBezTo>
                </a:path>
              </a:pathLst>
            </a:cu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2" name="Oval 12"/>
            <p:cNvSpPr>
              <a:spLocks noChangeArrowheads="1"/>
            </p:cNvSpPr>
            <p:nvPr>
              <p:custDataLst>
                <p:tags r:id="rId6"/>
              </p:custDataLst>
            </p:nvPr>
          </p:nvSpPr>
          <p:spPr bwMode="auto">
            <a:xfrm>
              <a:off x="5210" y="3395"/>
              <a:ext cx="570"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3" name="Oval 13"/>
            <p:cNvSpPr>
              <a:spLocks noChangeArrowheads="1"/>
            </p:cNvSpPr>
            <p:nvPr>
              <p:custDataLst>
                <p:tags r:id="rId7"/>
              </p:custDataLst>
            </p:nvPr>
          </p:nvSpPr>
          <p:spPr bwMode="auto">
            <a:xfrm>
              <a:off x="2409" y="13036"/>
              <a:ext cx="564"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4" name="Oval 14"/>
            <p:cNvSpPr>
              <a:spLocks noChangeArrowheads="1"/>
            </p:cNvSpPr>
            <p:nvPr>
              <p:custDataLst>
                <p:tags r:id="rId8"/>
              </p:custDataLst>
            </p:nvPr>
          </p:nvSpPr>
          <p:spPr bwMode="auto">
            <a:xfrm>
              <a:off x="9919" y="16343"/>
              <a:ext cx="564"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5" name="Oval 15"/>
            <p:cNvSpPr>
              <a:spLocks noChangeArrowheads="1"/>
            </p:cNvSpPr>
            <p:nvPr>
              <p:custDataLst>
                <p:tags r:id="rId9"/>
              </p:custDataLst>
            </p:nvPr>
          </p:nvSpPr>
          <p:spPr bwMode="auto">
            <a:xfrm>
              <a:off x="15980" y="4655"/>
              <a:ext cx="564" cy="564"/>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6" name="Oval 16"/>
            <p:cNvSpPr>
              <a:spLocks noChangeArrowheads="1"/>
            </p:cNvSpPr>
            <p:nvPr>
              <p:custDataLst>
                <p:tags r:id="rId10"/>
              </p:custDataLst>
            </p:nvPr>
          </p:nvSpPr>
          <p:spPr bwMode="auto">
            <a:xfrm>
              <a:off x="2736" y="11939"/>
              <a:ext cx="322"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7" name="Oval 17"/>
            <p:cNvSpPr>
              <a:spLocks noChangeArrowheads="1"/>
            </p:cNvSpPr>
            <p:nvPr>
              <p:custDataLst>
                <p:tags r:id="rId11"/>
              </p:custDataLst>
            </p:nvPr>
          </p:nvSpPr>
          <p:spPr bwMode="auto">
            <a:xfrm>
              <a:off x="9118" y="16333"/>
              <a:ext cx="322"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8" name="Oval 18"/>
            <p:cNvSpPr>
              <a:spLocks noChangeArrowheads="1"/>
            </p:cNvSpPr>
            <p:nvPr>
              <p:custDataLst>
                <p:tags r:id="rId12"/>
              </p:custDataLst>
            </p:nvPr>
          </p:nvSpPr>
          <p:spPr bwMode="auto">
            <a:xfrm>
              <a:off x="16438" y="5631"/>
              <a:ext cx="316"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29" name="Freeform 19"/>
            <p:cNvSpPr/>
            <p:nvPr>
              <p:custDataLst>
                <p:tags r:id="rId13"/>
              </p:custDataLst>
            </p:nvPr>
          </p:nvSpPr>
          <p:spPr bwMode="auto">
            <a:xfrm>
              <a:off x="3606" y="12029"/>
              <a:ext cx="6857" cy="3360"/>
            </a:xfrm>
            <a:custGeom>
              <a:avLst/>
              <a:gdLst>
                <a:gd name="T0" fmla="*/ 724 w 1778"/>
                <a:gd name="T1" fmla="*/ 314 h 872"/>
                <a:gd name="T2" fmla="*/ 176 w 1778"/>
                <a:gd name="T3" fmla="*/ 121 h 872"/>
                <a:gd name="T4" fmla="*/ 0 w 1778"/>
                <a:gd name="T5" fmla="*/ 0 h 872"/>
                <a:gd name="T6" fmla="*/ 2 w 1778"/>
                <a:gd name="T7" fmla="*/ 7 h 872"/>
                <a:gd name="T8" fmla="*/ 322 w 1778"/>
                <a:gd name="T9" fmla="*/ 537 h 872"/>
                <a:gd name="T10" fmla="*/ 900 w 1778"/>
                <a:gd name="T11" fmla="*/ 798 h 872"/>
                <a:gd name="T12" fmla="*/ 1656 w 1778"/>
                <a:gd name="T13" fmla="*/ 838 h 872"/>
                <a:gd name="T14" fmla="*/ 1778 w 1778"/>
                <a:gd name="T15" fmla="*/ 817 h 872"/>
                <a:gd name="T16" fmla="*/ 1603 w 1778"/>
                <a:gd name="T17" fmla="*/ 712 h 872"/>
                <a:gd name="T18" fmla="*/ 724 w 1778"/>
                <a:gd name="T19" fmla="*/ 314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8" h="872">
                  <a:moveTo>
                    <a:pt x="724" y="314"/>
                  </a:moveTo>
                  <a:cubicBezTo>
                    <a:pt x="540" y="254"/>
                    <a:pt x="350" y="208"/>
                    <a:pt x="176" y="121"/>
                  </a:cubicBezTo>
                  <a:cubicBezTo>
                    <a:pt x="107" y="87"/>
                    <a:pt x="50" y="46"/>
                    <a:pt x="0" y="0"/>
                  </a:cubicBezTo>
                  <a:cubicBezTo>
                    <a:pt x="1" y="4"/>
                    <a:pt x="2" y="7"/>
                    <a:pt x="2" y="7"/>
                  </a:cubicBezTo>
                  <a:cubicBezTo>
                    <a:pt x="15" y="216"/>
                    <a:pt x="160" y="414"/>
                    <a:pt x="322" y="537"/>
                  </a:cubicBezTo>
                  <a:cubicBezTo>
                    <a:pt x="491" y="666"/>
                    <a:pt x="695" y="746"/>
                    <a:pt x="900" y="798"/>
                  </a:cubicBezTo>
                  <a:cubicBezTo>
                    <a:pt x="1146" y="860"/>
                    <a:pt x="1405" y="872"/>
                    <a:pt x="1656" y="838"/>
                  </a:cubicBezTo>
                  <a:cubicBezTo>
                    <a:pt x="1697" y="833"/>
                    <a:pt x="1737" y="825"/>
                    <a:pt x="1778" y="817"/>
                  </a:cubicBezTo>
                  <a:cubicBezTo>
                    <a:pt x="1719" y="782"/>
                    <a:pt x="1661" y="746"/>
                    <a:pt x="1603" y="712"/>
                  </a:cubicBezTo>
                  <a:cubicBezTo>
                    <a:pt x="1325" y="549"/>
                    <a:pt x="1030" y="415"/>
                    <a:pt x="724" y="31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gr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0" y="1089025"/>
            <a:ext cx="10439400" cy="2657475"/>
          </a:xfrm>
        </p:spPr>
        <p:txBody>
          <a:bodyPr wrap="square">
            <a:normAutofit/>
          </a:bodyPr>
          <a:lstStyle/>
          <a:p>
            <a:pPr lvl="0"/>
            <a:r>
              <a:rPr lang="zh-CN" altLang="en-US" sz="5300" dirty="0"/>
              <a:t>第二节 </a:t>
            </a:r>
            <a:r>
              <a:rPr lang="zh-CN" altLang="en-US" dirty="0"/>
              <a:t> </a:t>
            </a:r>
            <a:br>
              <a:rPr lang="en-US" altLang="zh-CN" dirty="0"/>
            </a:br>
            <a:r>
              <a:rPr lang="zh-CN" altLang="en-US" sz="6000"/>
              <a:t>教师职业道德评价的实施</a:t>
            </a:r>
            <a:endParaRPr lang="zh-CN" altLang="en-US" sz="6000"/>
          </a:p>
        </p:txBody>
      </p:sp>
    </p:spTree>
    <p:custDataLst>
      <p:tags r:id="rId1"/>
    </p:custData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276860" y="2004695"/>
            <a:ext cx="11528425" cy="401066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t>一、教师职业道德评价的标准</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（一）教师职业道德评价的一般标准</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372110" y="2004695"/>
            <a:ext cx="11337925" cy="3786505"/>
          </a:xfrm>
          <a:prstGeom prst="rect">
            <a:avLst/>
          </a:prstGeom>
        </p:spPr>
        <p:txBody>
          <a:bodyPr>
            <a:noAutofit/>
          </a:bodyPr>
          <a:p>
            <a:pPr indent="0" algn="l" defTabSz="266700" eaLnBrk="0" fontAlgn="base">
              <a:lnSpc>
                <a:spcPct val="150000"/>
              </a:lnSpc>
              <a:spcBef>
                <a:spcPct val="0"/>
              </a:spcBef>
              <a:spcAft>
                <a:spcPct val="0"/>
              </a:spcAft>
            </a:pP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善恶</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即道德评价的一般标准。</a:t>
            </a:r>
            <a:r>
              <a:rPr lang="zh-CN" altLang="en-US" sz="2000">
                <a:solidFill>
                  <a:srgbClr val="231F20"/>
                </a:solidFill>
                <a:latin typeface="微软雅黑" charset="0"/>
                <a:ea typeface="微软雅黑" charset="0"/>
                <a:cs typeface="微软雅黑" charset="0"/>
              </a:rPr>
              <a:t>与整个社会道德的善恶一样，教育领域中的善恶矛盾</a:t>
            </a:r>
            <a:r>
              <a:rPr lang="zh-CN" altLang="en-US" sz="2000">
                <a:solidFill>
                  <a:srgbClr val="231F20"/>
                </a:solidFill>
                <a:latin typeface="微软雅黑" charset="0"/>
                <a:ea typeface="微软雅黑" charset="0"/>
                <a:cs typeface="微软雅黑" charset="0"/>
              </a:rPr>
              <a:t>也是客观存在的。</a:t>
            </a:r>
            <a:endParaRPr lang="zh-CN" altLang="en-US" sz="2000">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在人类文明的发展与进步中，教育的任务是顺应教育规律，培养人、发展</a:t>
            </a:r>
            <a:r>
              <a:rPr lang="zh-CN" altLang="en-US" sz="2000">
                <a:solidFill>
                  <a:srgbClr val="231F20"/>
                </a:solidFill>
                <a:latin typeface="微软雅黑" charset="0"/>
                <a:ea typeface="微软雅黑" charset="0"/>
                <a:cs typeface="微软雅黑" charset="0"/>
              </a:rPr>
              <a:t>人，从而促进整个人类的发展。这是教育的根本任务，也是教育在道德上的应然，如果迎合</a:t>
            </a:r>
            <a:r>
              <a:rPr lang="zh-CN" altLang="en-US" sz="2000">
                <a:solidFill>
                  <a:srgbClr val="231F20"/>
                </a:solidFill>
                <a:latin typeface="微软雅黑" charset="0"/>
                <a:ea typeface="微软雅黑" charset="0"/>
                <a:cs typeface="微软雅黑" charset="0"/>
              </a:rPr>
              <a:t>了教育的这种应然则教育活动是</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善</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的，相反则是</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恶</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的。这样才会使教育目的与教师</a:t>
            </a:r>
            <a:r>
              <a:rPr lang="zh-CN" altLang="en-US" sz="2000">
                <a:solidFill>
                  <a:srgbClr val="231F20"/>
                </a:solidFill>
                <a:latin typeface="微软雅黑" charset="0"/>
                <a:ea typeface="微软雅黑" charset="0"/>
                <a:cs typeface="微软雅黑" charset="0"/>
              </a:rPr>
              <a:t>职业道德评价的目的达到有机统一。</a:t>
            </a:r>
            <a:endParaRPr lang="zh-CN" altLang="en-US" sz="2000">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可以说，教育目的是教师职业道德评价的出发点与归</a:t>
            </a:r>
            <a:r>
              <a:rPr lang="zh-CN" altLang="en-US" sz="2000" b="1">
                <a:solidFill>
                  <a:srgbClr val="231F20"/>
                </a:solidFill>
                <a:latin typeface="微软雅黑" charset="0"/>
                <a:ea typeface="微软雅黑" charset="0"/>
                <a:cs typeface="微软雅黑" charset="0"/>
              </a:rPr>
              <a:t>宿，是实现教师职业道德评价的终极目标。</a:t>
            </a:r>
            <a:r>
              <a:rPr lang="zh-CN" altLang="en-US" sz="2000">
                <a:solidFill>
                  <a:srgbClr val="231F20"/>
                </a:solidFill>
                <a:latin typeface="微软雅黑" charset="0"/>
                <a:ea typeface="微软雅黑" charset="0"/>
                <a:cs typeface="微软雅黑" charset="0"/>
              </a:rPr>
              <a:t>因此，教师职业道德评价的善恶标准表现为：</a:t>
            </a:r>
            <a:r>
              <a:rPr lang="zh-CN" altLang="en-US" sz="2000" b="1">
                <a:solidFill>
                  <a:srgbClr val="231F20"/>
                </a:solidFill>
                <a:latin typeface="微软雅黑" charset="0"/>
                <a:ea typeface="微软雅黑" charset="0"/>
                <a:cs typeface="微软雅黑" charset="0"/>
              </a:rPr>
              <a:t>凡</a:t>
            </a:r>
            <a:r>
              <a:rPr lang="zh-CN" altLang="en-US" sz="2000" b="1">
                <a:solidFill>
                  <a:srgbClr val="231F20"/>
                </a:solidFill>
                <a:latin typeface="微软雅黑" charset="0"/>
                <a:ea typeface="微软雅黑" charset="0"/>
                <a:cs typeface="微软雅黑" charset="0"/>
              </a:rPr>
              <a:t>是对教育目的的实现有益的价值行为和品质就是善的，凡是对教育目的的实现有害的价值行</a:t>
            </a:r>
            <a:r>
              <a:rPr lang="zh-CN" altLang="en-US" sz="2000" b="1">
                <a:solidFill>
                  <a:srgbClr val="231F20"/>
                </a:solidFill>
                <a:latin typeface="微软雅黑" charset="0"/>
                <a:ea typeface="微软雅黑" charset="0"/>
                <a:cs typeface="微软雅黑" charset="0"/>
              </a:rPr>
              <a:t>为和品质就是恶的。</a:t>
            </a:r>
            <a:endParaRPr lang="zh-CN" altLang="en-US" sz="2000" b="1">
              <a:solidFill>
                <a:srgbClr val="231F20"/>
              </a:solidFill>
              <a:latin typeface="微软雅黑" charset="0"/>
              <a:ea typeface="微软雅黑" charset="0"/>
              <a:cs typeface="微软雅黑" charset="0"/>
            </a:endParaRP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5119215" y="834496"/>
            <a:ext cx="1953569" cy="1015663"/>
          </a:xfrm>
          <a:prstGeom prst="rect">
            <a:avLst/>
          </a:prstGeom>
          <a:noFill/>
        </p:spPr>
        <p:txBody>
          <a:bodyPr wrap="none" lIns="0" rtlCol="0">
            <a:spAutoFit/>
          </a:bodyPr>
          <a:lstStyle>
            <a:defPPr>
              <a:defRPr lang="zh-CN"/>
            </a:defPPr>
            <a:lvl1pPr>
              <a:defRPr kumimoji="0" sz="1400" b="1" i="0" u="none" strike="noStrike" cap="none" spc="0" normalizeH="0" baseline="0">
                <a:ln>
                  <a:noFill/>
                </a:ln>
                <a:solidFill>
                  <a:schemeClr val="accent1"/>
                </a:solidFill>
                <a:effectLst/>
                <a:uLnTx/>
                <a:uFillTx/>
              </a:defRPr>
            </a:lvl1pPr>
          </a:lstStyle>
          <a:p>
            <a:pPr>
              <a:lnSpc>
                <a:spcPct val="100000"/>
              </a:lnSpc>
            </a:pPr>
            <a:r>
              <a:rPr kumimoji="1" lang="zh-CN" altLang="en-US" sz="6000" dirty="0">
                <a:solidFill>
                  <a:schemeClr val="tx1"/>
                </a:solidFill>
              </a:rPr>
              <a:t>目录</a:t>
            </a:r>
            <a:endParaRPr lang="en-US" altLang="zh-CN" sz="6000" dirty="0">
              <a:solidFill>
                <a:schemeClr val="tx1"/>
              </a:solidFill>
            </a:endParaRPr>
          </a:p>
        </p:txBody>
      </p:sp>
      <p:grpSp>
        <p:nvGrpSpPr>
          <p:cNvPr id="38" name="组合 37"/>
          <p:cNvGrpSpPr/>
          <p:nvPr/>
        </p:nvGrpSpPr>
        <p:grpSpPr>
          <a:xfrm>
            <a:off x="300330" y="2951798"/>
            <a:ext cx="11709400" cy="1168400"/>
            <a:chOff x="792776" y="2794734"/>
            <a:chExt cx="11709400" cy="1168400"/>
          </a:xfrm>
        </p:grpSpPr>
        <p:grpSp>
          <p:nvGrpSpPr>
            <p:cNvPr id="35" name="Group 34"/>
            <p:cNvGrpSpPr/>
            <p:nvPr/>
          </p:nvGrpSpPr>
          <p:grpSpPr>
            <a:xfrm>
              <a:off x="792776" y="2794734"/>
              <a:ext cx="7846506" cy="953769"/>
              <a:chOff x="-1899632" y="2777937"/>
              <a:chExt cx="6551775" cy="953769"/>
            </a:xfrm>
          </p:grpSpPr>
          <p:sp>
            <p:nvSpPr>
              <p:cNvPr id="8" name="TextBox 7"/>
              <p:cNvSpPr txBox="1"/>
              <p:nvPr/>
            </p:nvSpPr>
            <p:spPr>
              <a:xfrm>
                <a:off x="-1899632" y="2778571"/>
                <a:ext cx="3127240" cy="953135"/>
              </a:xfrm>
              <a:prstGeom prst="rect">
                <a:avLst/>
              </a:prstGeom>
              <a:noFill/>
            </p:spPr>
            <p:txBody>
              <a:bodyPr wrap="none" lIns="91440" tIns="45720" rIns="91440" bIns="45720" rtlCol="0" anchor="ctr" anchorCtr="0">
                <a:spAutoFit/>
              </a:bodyPr>
              <a:lstStyle/>
              <a:p>
                <a:pPr algn="l"/>
                <a:r>
                  <a:rPr kumimoji="1" lang="zh-CN" altLang="en-US" sz="2800" b="1" dirty="0">
                    <a:solidFill>
                      <a:schemeClr val="accent3"/>
                    </a:solidFill>
                  </a:rPr>
                  <a:t>第一节</a:t>
                </a:r>
                <a:endParaRPr kumimoji="1" lang="en-US" altLang="zh-CN" sz="2800" b="1" dirty="0">
                  <a:solidFill>
                    <a:schemeClr val="accent3"/>
                  </a:solidFill>
                </a:endParaRPr>
              </a:p>
              <a:p>
                <a:pPr algn="l"/>
                <a:r>
                  <a:rPr kumimoji="1" lang="zh-CN" altLang="en-US" sz="2800" b="1" dirty="0">
                    <a:solidFill>
                      <a:schemeClr val="accent3"/>
                    </a:solidFill>
                  </a:rPr>
                  <a:t>了解教师职业道德评价</a:t>
                </a:r>
                <a:endParaRPr kumimoji="1" lang="zh-CN" altLang="en-US" sz="2800" b="1" dirty="0">
                  <a:solidFill>
                    <a:schemeClr val="accent3"/>
                  </a:solidFill>
                </a:endParaRPr>
              </a:p>
            </p:txBody>
          </p:sp>
          <p:sp>
            <p:nvSpPr>
              <p:cNvPr id="14" name="TextBox 13"/>
              <p:cNvSpPr txBox="1"/>
              <p:nvPr/>
            </p:nvSpPr>
            <p:spPr>
              <a:xfrm>
                <a:off x="1227450" y="2777937"/>
                <a:ext cx="3424693" cy="953135"/>
              </a:xfrm>
              <a:prstGeom prst="rect">
                <a:avLst/>
              </a:prstGeom>
              <a:noFill/>
            </p:spPr>
            <p:txBody>
              <a:bodyPr wrap="none" lIns="91440" tIns="45720" rIns="91440" bIns="45720" rtlCol="0" anchor="ctr" anchorCtr="0">
                <a:spAutoFit/>
              </a:bodyPr>
              <a:lstStyle/>
              <a:p>
                <a:pPr algn="l"/>
                <a:r>
                  <a:rPr kumimoji="1" lang="zh-CN" altLang="en-US" sz="2800" b="1" dirty="0">
                    <a:solidFill>
                      <a:schemeClr val="accent5"/>
                    </a:solidFill>
                  </a:rPr>
                  <a:t>第二节</a:t>
                </a:r>
                <a:endParaRPr kumimoji="1" lang="en-US" altLang="zh-CN" sz="2800" b="1" dirty="0">
                  <a:solidFill>
                    <a:schemeClr val="accent5"/>
                  </a:solidFill>
                </a:endParaRPr>
              </a:p>
              <a:p>
                <a:pPr algn="l"/>
                <a:r>
                  <a:rPr kumimoji="1" lang="zh-CN" altLang="en-US" sz="2800" b="1" dirty="0">
                    <a:solidFill>
                      <a:schemeClr val="accent5"/>
                    </a:solidFill>
                  </a:rPr>
                  <a:t>教师职业道德评价的实施</a:t>
                </a:r>
                <a:endParaRPr kumimoji="1" lang="zh-CN" altLang="en-US" sz="2800" b="1" dirty="0">
                  <a:solidFill>
                    <a:schemeClr val="accent5"/>
                  </a:solidFill>
                </a:endParaRPr>
              </a:p>
            </p:txBody>
          </p:sp>
        </p:grpSp>
        <p:sp>
          <p:nvSpPr>
            <p:cNvPr id="36" name="TextBox 7"/>
            <p:cNvSpPr txBox="1"/>
            <p:nvPr/>
          </p:nvSpPr>
          <p:spPr>
            <a:xfrm>
              <a:off x="8756311" y="2946499"/>
              <a:ext cx="3745865" cy="1016635"/>
            </a:xfrm>
            <a:prstGeom prst="rect">
              <a:avLst/>
            </a:prstGeom>
            <a:noFill/>
          </p:spPr>
          <p:txBody>
            <a:bodyPr wrap="square" lIns="91440" tIns="45720" rIns="91440" bIns="45720" rtlCol="0" anchor="ctr" anchorCtr="0">
              <a:noAutofit/>
            </a:bodyPr>
            <a:lstStyle/>
            <a:p>
              <a:pPr algn="l"/>
              <a:r>
                <a:rPr lang="zh-CN" altLang="en-US" sz="2800" b="1" dirty="0">
                  <a:solidFill>
                    <a:schemeClr val="accent1"/>
                  </a:solidFill>
                </a:rPr>
                <a:t>第三节</a:t>
              </a:r>
              <a:endParaRPr lang="en-US" altLang="zh-CN" sz="2800" b="1" dirty="0">
                <a:solidFill>
                  <a:schemeClr val="accent1"/>
                </a:solidFill>
              </a:endParaRPr>
            </a:p>
            <a:p>
              <a:pPr algn="l"/>
              <a:r>
                <a:rPr kumimoji="1" lang="zh-CN" altLang="en-US" sz="2800" b="1" dirty="0">
                  <a:solidFill>
                    <a:schemeClr val="accent1"/>
                  </a:solidFill>
                </a:rPr>
                <a:t>教师职业道德评价机制的建构</a:t>
              </a:r>
              <a:endParaRPr kumimoji="1" lang="zh-CN" altLang="en-US" sz="2800" b="1" dirty="0">
                <a:solidFill>
                  <a:schemeClr val="accent1"/>
                </a:solidFill>
              </a:endParaRPr>
            </a:p>
          </p:txBody>
        </p:sp>
      </p:grpSp>
    </p:spTree>
    <p:custDataLst>
      <p:tags r:id="rId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276860" y="2004695"/>
            <a:ext cx="11528425" cy="1424305"/>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t>一、教师职业道德评价的标准</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（二）教师职业道德评价的最高标准</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372110" y="2164715"/>
            <a:ext cx="11337925" cy="1058545"/>
          </a:xfrm>
          <a:prstGeom prst="rect">
            <a:avLst/>
          </a:prstGeom>
        </p:spPr>
        <p:txBody>
          <a:bodyPr>
            <a:noAutofit/>
          </a:bodyPr>
          <a:p>
            <a:pPr indent="0" algn="l" defTabSz="266700" eaLnBrk="0" fontAlgn="base">
              <a:lnSpc>
                <a:spcPct val="150000"/>
              </a:lnSpc>
              <a:spcBef>
                <a:spcPct val="0"/>
              </a:spcBef>
              <a:spcAft>
                <a:spcPct val="0"/>
              </a:spcAft>
            </a:pP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至善</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是人生追求的最高境界，也是人类永恒的目标。古今中外，诸多哲学家都将</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至</a:t>
            </a:r>
            <a:r>
              <a:rPr lang="zh-CN" altLang="en-US" sz="2000" b="1">
                <a:solidFill>
                  <a:srgbClr val="231F20"/>
                </a:solidFill>
                <a:latin typeface="微软雅黑" charset="0"/>
                <a:ea typeface="微软雅黑" charset="0"/>
                <a:cs typeface="微软雅黑" charset="0"/>
              </a:rPr>
              <a:t>善</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作为道德的最高境界。</a:t>
            </a:r>
            <a:endParaRPr lang="zh-CN" altLang="en-US" sz="2000">
              <a:solidFill>
                <a:srgbClr val="231F20"/>
              </a:solidFill>
              <a:latin typeface="微软雅黑" charset="0"/>
              <a:ea typeface="微软雅黑" charset="0"/>
              <a:cs typeface="微软雅黑" charset="0"/>
            </a:endParaRPr>
          </a:p>
        </p:txBody>
      </p:sp>
      <p:sp>
        <p:nvSpPr>
          <p:cNvPr id="3" name="文本框 2"/>
          <p:cNvSpPr txBox="1"/>
          <p:nvPr/>
        </p:nvSpPr>
        <p:spPr>
          <a:xfrm>
            <a:off x="276860" y="4458970"/>
            <a:ext cx="11528425" cy="1424305"/>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6" name="文本框 5"/>
          <p:cNvSpPr txBox="1"/>
          <p:nvPr/>
        </p:nvSpPr>
        <p:spPr>
          <a:xfrm>
            <a:off x="609990" y="3866824"/>
            <a:ext cx="6719571" cy="369570"/>
          </a:xfrm>
          <a:prstGeom prst="rect">
            <a:avLst/>
          </a:prstGeom>
          <a:noFill/>
        </p:spPr>
        <p:txBody>
          <a:bodyPr wrap="none" rtlCol="0" anchor="b">
            <a:noAutofit/>
          </a:bodyPr>
          <a:p>
            <a:pPr algn="l">
              <a:lnSpc>
                <a:spcPct val="100000"/>
              </a:lnSpc>
            </a:pPr>
            <a:r>
              <a:rPr lang="zh-CN" altLang="en-US" sz="2800" b="1" dirty="0">
                <a:solidFill>
                  <a:schemeClr val="accent5"/>
                </a:solidFill>
                <a:latin typeface="微软雅黑" charset="0"/>
                <a:ea typeface="微软雅黑" charset="0"/>
                <a:cs typeface="微软雅黑" charset="0"/>
                <a:sym typeface="+mn-ea"/>
              </a:rPr>
              <a:t>（三）教师职业道德评价的具体标准</a:t>
            </a:r>
            <a:endParaRPr lang="zh-CN" altLang="en-US" sz="2800" b="1" dirty="0">
              <a:solidFill>
                <a:schemeClr val="accent5"/>
              </a:solidFill>
              <a:latin typeface="微软雅黑" charset="0"/>
              <a:ea typeface="微软雅黑" charset="0"/>
              <a:cs typeface="微软雅黑" charset="0"/>
              <a:sym typeface="+mn-ea"/>
            </a:endParaRPr>
          </a:p>
        </p:txBody>
      </p:sp>
      <p:sp>
        <p:nvSpPr>
          <p:cNvPr id="7" name="文本框 6"/>
          <p:cNvSpPr txBox="1"/>
          <p:nvPr/>
        </p:nvSpPr>
        <p:spPr>
          <a:xfrm>
            <a:off x="372110" y="4618990"/>
            <a:ext cx="11624310" cy="1058545"/>
          </a:xfrm>
          <a:prstGeom prst="rect">
            <a:avLst/>
          </a:prstGeom>
        </p:spPr>
        <p:txBody>
          <a:bodyPr>
            <a:noAutofit/>
          </a:bodyPr>
          <a:p>
            <a:pPr indent="0" algn="l"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sym typeface="+mn-ea"/>
              </a:rPr>
              <a:t>教师职业道德评价的具体标准是将抽象意义上的</a:t>
            </a:r>
            <a:r>
              <a:rPr lang="en-US" altLang="zh-CN" sz="2000" b="1">
                <a:solidFill>
                  <a:srgbClr val="231F20"/>
                </a:solidFill>
                <a:latin typeface="微软雅黑" charset="0"/>
                <a:ea typeface="微软雅黑" charset="0"/>
                <a:cs typeface="微软雅黑" charset="0"/>
                <a:sym typeface="+mn-ea"/>
              </a:rPr>
              <a:t>“</a:t>
            </a:r>
            <a:r>
              <a:rPr lang="zh-CN" altLang="en-US" sz="2000" b="1">
                <a:solidFill>
                  <a:srgbClr val="231F20"/>
                </a:solidFill>
                <a:latin typeface="微软雅黑" charset="0"/>
                <a:ea typeface="微软雅黑" charset="0"/>
                <a:cs typeface="微软雅黑" charset="0"/>
                <a:sym typeface="+mn-ea"/>
              </a:rPr>
              <a:t>善恶</a:t>
            </a:r>
            <a:r>
              <a:rPr lang="en-US" altLang="zh-CN" sz="2000" b="1">
                <a:solidFill>
                  <a:srgbClr val="231F20"/>
                </a:solidFill>
                <a:latin typeface="微软雅黑" charset="0"/>
                <a:ea typeface="微软雅黑" charset="0"/>
                <a:cs typeface="微软雅黑" charset="0"/>
                <a:sym typeface="+mn-ea"/>
              </a:rPr>
              <a:t>”</a:t>
            </a:r>
            <a:r>
              <a:rPr lang="zh-CN" altLang="en-US" sz="2000" b="1">
                <a:solidFill>
                  <a:srgbClr val="231F20"/>
                </a:solidFill>
                <a:latin typeface="微软雅黑" charset="0"/>
                <a:ea typeface="微软雅黑" charset="0"/>
                <a:cs typeface="微软雅黑" charset="0"/>
                <a:sym typeface="+mn-ea"/>
              </a:rPr>
              <a:t>标准通过现实的道德行为规范</a:t>
            </a:r>
            <a:r>
              <a:rPr lang="zh-CN" altLang="en-US" sz="2000" b="1">
                <a:solidFill>
                  <a:srgbClr val="231F20"/>
                </a:solidFill>
                <a:latin typeface="微软雅黑" charset="0"/>
                <a:ea typeface="微软雅黑" charset="0"/>
                <a:cs typeface="微软雅黑" charset="0"/>
                <a:sym typeface="+mn-ea"/>
              </a:rPr>
              <a:t>予以描述和反映。在我国，当前教师职业道德评价的具体标准主要是《中小学教师职业道德</a:t>
            </a:r>
            <a:r>
              <a:rPr lang="zh-CN" altLang="en-US" sz="2000" b="1">
                <a:solidFill>
                  <a:srgbClr val="231F20"/>
                </a:solidFill>
                <a:latin typeface="微软雅黑" charset="0"/>
                <a:ea typeface="微软雅黑" charset="0"/>
                <a:cs typeface="微软雅黑" charset="0"/>
                <a:sym typeface="+mn-ea"/>
              </a:rPr>
              <a:t>规范（</a:t>
            </a:r>
            <a:r>
              <a:rPr lang="en-US" altLang="zh-CN" sz="2000" b="1">
                <a:solidFill>
                  <a:srgbClr val="231F20"/>
                </a:solidFill>
                <a:latin typeface="微软雅黑" charset="0"/>
                <a:ea typeface="微软雅黑" charset="0"/>
                <a:cs typeface="微软雅黑" charset="0"/>
                <a:sym typeface="+mn-ea"/>
              </a:rPr>
              <a:t>2008</a:t>
            </a:r>
            <a:r>
              <a:rPr lang="zh-CN" altLang="en-US" sz="2000" b="1">
                <a:solidFill>
                  <a:srgbClr val="231F20"/>
                </a:solidFill>
                <a:latin typeface="微软雅黑" charset="0"/>
                <a:ea typeface="微软雅黑" charset="0"/>
                <a:cs typeface="微软雅黑" charset="0"/>
                <a:sym typeface="+mn-ea"/>
              </a:rPr>
              <a:t>年修订）》。</a:t>
            </a:r>
            <a:endParaRPr lang="zh-CN" altLang="en-US" sz="2000">
              <a:solidFill>
                <a:srgbClr val="231F20"/>
              </a:solidFill>
              <a:latin typeface="微软雅黑" charset="0"/>
              <a:ea typeface="微软雅黑" charset="0"/>
              <a:cs typeface="微软雅黑" charset="0"/>
            </a:endParaRPr>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二、教师职业道德评价的原则</a:t>
            </a:r>
            <a:endParaRPr lang="zh-CN" altLang="en-US" sz="3200"/>
          </a:p>
        </p:txBody>
      </p:sp>
      <p:sp>
        <p:nvSpPr>
          <p:cNvPr id="17" name="文本框 16"/>
          <p:cNvSpPr txBox="1"/>
          <p:nvPr>
            <p:custDataLst>
              <p:tags r:id="rId1"/>
            </p:custDataLst>
          </p:nvPr>
        </p:nvSpPr>
        <p:spPr>
          <a:xfrm>
            <a:off x="719455" y="1351280"/>
            <a:ext cx="10539095" cy="1080135"/>
          </a:xfrm>
          <a:prstGeom prst="rect">
            <a:avLst/>
          </a:prstGeom>
          <a:noFill/>
        </p:spPr>
        <p:txBody>
          <a:bodyPr wrap="square" lIns="0" tIns="0" rIns="0" bIns="71755" rtlCol="0" anchor="ctr" anchorCtr="0">
            <a:noAutofit/>
          </a:bodyPr>
          <a:lstStyle/>
          <a:p>
            <a:pPr indent="0" fontAlgn="auto">
              <a:lnSpc>
                <a:spcPct val="120000"/>
              </a:lnSpc>
              <a:buFont typeface="Arial" panose="020B0604020202090204" pitchFamily="34" charset="0"/>
              <a:buNone/>
            </a:pPr>
            <a:r>
              <a:rPr lang="zh-CN" altLang="en-US" sz="2800" b="1">
                <a:solidFill>
                  <a:schemeClr val="accent5"/>
                </a:solidFill>
                <a:sym typeface="+mn-ea"/>
              </a:rPr>
              <a:t>（一）方向性原则</a:t>
            </a:r>
            <a:endParaRPr lang="zh-CN" altLang="en-US" sz="2800" b="1">
              <a:solidFill>
                <a:schemeClr val="accent5"/>
              </a:solidFill>
              <a:sym typeface="+mn-ea"/>
            </a:endParaRPr>
          </a:p>
          <a:p>
            <a:pPr indent="0" fontAlgn="auto">
              <a:lnSpc>
                <a:spcPct val="120000"/>
              </a:lnSpc>
              <a:buFont typeface="Arial" panose="020B0604020202090204" pitchFamily="34" charset="0"/>
              <a:buNone/>
            </a:pPr>
            <a:r>
              <a:rPr lang="zh-CN" altLang="en-US" sz="2000">
                <a:solidFill>
                  <a:schemeClr val="tx1">
                    <a:lumMod val="85000"/>
                    <a:lumOff val="15000"/>
                  </a:schemeClr>
                </a:solidFill>
                <a:sym typeface="+mn-ea"/>
              </a:rPr>
              <a:t>教师职业道德评价要坚持社会主义方向，体现社会主义的性质。社会主义方向性是教师</a:t>
            </a:r>
            <a:r>
              <a:rPr lang="zh-CN" altLang="en-US" sz="2000">
                <a:solidFill>
                  <a:schemeClr val="tx1">
                    <a:lumMod val="85000"/>
                    <a:lumOff val="15000"/>
                  </a:schemeClr>
                </a:solidFill>
                <a:sym typeface="+mn-ea"/>
              </a:rPr>
              <a:t>职业道德评价最根本的指导思想和工作原则。</a:t>
            </a:r>
            <a:endParaRPr lang="zh-CN" altLang="en-US" sz="2000">
              <a:solidFill>
                <a:schemeClr val="tx1">
                  <a:lumMod val="85000"/>
                  <a:lumOff val="15000"/>
                </a:schemeClr>
              </a:solidFill>
              <a:sym typeface="+mn-ea"/>
            </a:endParaRPr>
          </a:p>
        </p:txBody>
      </p:sp>
      <p:cxnSp>
        <p:nvCxnSpPr>
          <p:cNvPr id="18" name="直接连接符 17"/>
          <p:cNvCxnSpPr/>
          <p:nvPr>
            <p:custDataLst>
              <p:tags r:id="rId2"/>
            </p:custDataLst>
          </p:nvPr>
        </p:nvCxnSpPr>
        <p:spPr>
          <a:xfrm>
            <a:off x="719138" y="2684780"/>
            <a:ext cx="10454640" cy="0"/>
          </a:xfrm>
          <a:prstGeom prst="line">
            <a:avLst/>
          </a:prstGeom>
          <a:ln>
            <a:solidFill>
              <a:schemeClr val="accent2">
                <a:alpha val="30000"/>
              </a:schemeClr>
            </a:solidFill>
          </a:ln>
        </p:spPr>
        <p:style>
          <a:lnRef idx="2">
            <a:schemeClr val="accent1"/>
          </a:lnRef>
          <a:fillRef idx="0">
            <a:schemeClr val="accent1"/>
          </a:fillRef>
          <a:effectRef idx="1">
            <a:schemeClr val="accent1"/>
          </a:effectRef>
          <a:fontRef idx="minor">
            <a:schemeClr val="tx1"/>
          </a:fontRef>
        </p:style>
      </p:cxnSp>
      <p:sp>
        <p:nvSpPr>
          <p:cNvPr id="19" name="文本框 18"/>
          <p:cNvSpPr txBox="1"/>
          <p:nvPr>
            <p:custDataLst>
              <p:tags r:id="rId3"/>
            </p:custDataLst>
          </p:nvPr>
        </p:nvSpPr>
        <p:spPr>
          <a:xfrm>
            <a:off x="719455" y="2938145"/>
            <a:ext cx="10539095" cy="1080135"/>
          </a:xfrm>
          <a:prstGeom prst="rect">
            <a:avLst/>
          </a:prstGeom>
          <a:noFill/>
        </p:spPr>
        <p:txBody>
          <a:bodyPr wrap="square" lIns="0" tIns="0" rIns="0" bIns="71755" rtlCol="0" anchor="ctr" anchorCtr="0">
            <a:noAutofit/>
          </a:bodyPr>
          <a:lstStyle/>
          <a:p>
            <a:pPr lvl="0" algn="l">
              <a:lnSpc>
                <a:spcPct val="120000"/>
              </a:lnSpc>
              <a:buClrTx/>
              <a:buSzTx/>
              <a:buFont typeface="Arial" panose="020B0604020202090204" pitchFamily="34" charset="0"/>
            </a:pPr>
            <a:r>
              <a:rPr lang="zh-CN" altLang="en-US" sz="2800" b="1">
                <a:solidFill>
                  <a:schemeClr val="accent5"/>
                </a:solidFill>
                <a:sym typeface="+mn-ea"/>
              </a:rPr>
              <a:t>（二）客观性原则</a:t>
            </a:r>
            <a:endParaRPr lang="zh-CN" altLang="en-US" sz="2800" b="1">
              <a:solidFill>
                <a:schemeClr val="accent5"/>
              </a:solidFill>
              <a:sym typeface="+mn-ea"/>
            </a:endParaRPr>
          </a:p>
          <a:p>
            <a:pPr lvl="0" algn="l">
              <a:lnSpc>
                <a:spcPct val="120000"/>
              </a:lnSpc>
              <a:buClrTx/>
              <a:buSzTx/>
              <a:buFont typeface="Arial" panose="020B0604020202090204" pitchFamily="34" charset="0"/>
            </a:pPr>
            <a:r>
              <a:rPr lang="zh-CN" altLang="en-US" sz="2000">
                <a:solidFill>
                  <a:schemeClr val="tx1">
                    <a:lumMod val="85000"/>
                    <a:lumOff val="15000"/>
                  </a:schemeClr>
                </a:solidFill>
                <a:sym typeface="+mn-ea"/>
              </a:rPr>
              <a:t>教师职业道德评价必须采取实事求是的态度，真实客观地反映教师职业道德的真实</a:t>
            </a:r>
            <a:r>
              <a:rPr lang="zh-CN" altLang="en-US" sz="2000">
                <a:solidFill>
                  <a:schemeClr val="tx1">
                    <a:lumMod val="85000"/>
                    <a:lumOff val="15000"/>
                  </a:schemeClr>
                </a:solidFill>
                <a:sym typeface="+mn-ea"/>
              </a:rPr>
              <a:t>情况。</a:t>
            </a:r>
            <a:endParaRPr lang="zh-CN" altLang="en-US" sz="2000">
              <a:solidFill>
                <a:schemeClr val="tx1">
                  <a:lumMod val="85000"/>
                  <a:lumOff val="15000"/>
                </a:schemeClr>
              </a:solidFill>
              <a:sym typeface="+mn-ea"/>
            </a:endParaRPr>
          </a:p>
        </p:txBody>
      </p:sp>
      <p:cxnSp>
        <p:nvCxnSpPr>
          <p:cNvPr id="29" name="直接连接符 28"/>
          <p:cNvCxnSpPr/>
          <p:nvPr>
            <p:custDataLst>
              <p:tags r:id="rId4"/>
            </p:custDataLst>
          </p:nvPr>
        </p:nvCxnSpPr>
        <p:spPr>
          <a:xfrm>
            <a:off x="719138" y="4271645"/>
            <a:ext cx="10430510" cy="0"/>
          </a:xfrm>
          <a:prstGeom prst="line">
            <a:avLst/>
          </a:prstGeom>
          <a:ln>
            <a:solidFill>
              <a:schemeClr val="accent1">
                <a:alpha val="30000"/>
              </a:schemeClr>
            </a:solidFill>
          </a:ln>
        </p:spPr>
        <p:style>
          <a:lnRef idx="2">
            <a:schemeClr val="accent1"/>
          </a:lnRef>
          <a:fillRef idx="0">
            <a:schemeClr val="accent1"/>
          </a:fillRef>
          <a:effectRef idx="1">
            <a:schemeClr val="accent1"/>
          </a:effectRef>
          <a:fontRef idx="minor">
            <a:schemeClr val="tx1"/>
          </a:fontRef>
        </p:style>
      </p:cxnSp>
      <p:sp>
        <p:nvSpPr>
          <p:cNvPr id="30" name="文本框 29"/>
          <p:cNvSpPr txBox="1"/>
          <p:nvPr>
            <p:custDataLst>
              <p:tags r:id="rId5"/>
            </p:custDataLst>
          </p:nvPr>
        </p:nvSpPr>
        <p:spPr>
          <a:xfrm>
            <a:off x="719455" y="4525010"/>
            <a:ext cx="10539095" cy="1080135"/>
          </a:xfrm>
          <a:prstGeom prst="rect">
            <a:avLst/>
          </a:prstGeom>
          <a:noFill/>
        </p:spPr>
        <p:txBody>
          <a:bodyPr wrap="square" lIns="0" tIns="0" rIns="0" bIns="71755" rtlCol="0" anchor="ctr" anchorCtr="0">
            <a:noAutofit/>
          </a:bodyPr>
          <a:lstStyle/>
          <a:p>
            <a:pPr lvl="0" algn="l">
              <a:lnSpc>
                <a:spcPct val="120000"/>
              </a:lnSpc>
              <a:buClrTx/>
              <a:buSzTx/>
              <a:buFont typeface="Arial" panose="020B0604020202090204" pitchFamily="34" charset="0"/>
            </a:pPr>
            <a:r>
              <a:rPr lang="zh-CN" altLang="en-US" sz="2800" b="1">
                <a:solidFill>
                  <a:schemeClr val="accent5"/>
                </a:solidFill>
                <a:sym typeface="+mn-ea"/>
              </a:rPr>
              <a:t>（三）科学性原则</a:t>
            </a:r>
            <a:endParaRPr lang="zh-CN" altLang="en-US" sz="2800" b="1">
              <a:solidFill>
                <a:schemeClr val="accent5"/>
              </a:solidFill>
              <a:sym typeface="+mn-ea"/>
            </a:endParaRPr>
          </a:p>
          <a:p>
            <a:pPr lvl="0" algn="l">
              <a:lnSpc>
                <a:spcPct val="120000"/>
              </a:lnSpc>
              <a:buClrTx/>
              <a:buSzTx/>
              <a:buFont typeface="Arial" panose="020B0604020202090204" pitchFamily="34" charset="0"/>
            </a:pPr>
            <a:r>
              <a:rPr lang="zh-CN" altLang="en-US" sz="2000">
                <a:solidFill>
                  <a:schemeClr val="tx1">
                    <a:lumMod val="85000"/>
                    <a:lumOff val="15000"/>
                  </a:schemeClr>
                </a:solidFill>
                <a:sym typeface="+mn-ea"/>
              </a:rPr>
              <a:t>在教师职业道德评价中，评价者必须以客观事实为基础，严格遵守客观规律，恰当运用</a:t>
            </a:r>
            <a:r>
              <a:rPr lang="zh-CN" altLang="en-US" sz="2000">
                <a:solidFill>
                  <a:schemeClr val="tx1">
                    <a:lumMod val="85000"/>
                    <a:lumOff val="15000"/>
                  </a:schemeClr>
                </a:solidFill>
                <a:sym typeface="+mn-ea"/>
              </a:rPr>
              <a:t>现代科学技术手段。只有遵守科学的评价标准，才能得出科学的评价结果。</a:t>
            </a:r>
            <a:endParaRPr lang="zh-CN" altLang="en-US" sz="2000">
              <a:solidFill>
                <a:schemeClr val="tx1">
                  <a:lumMod val="85000"/>
                  <a:lumOff val="15000"/>
                </a:schemeClr>
              </a:solidFill>
              <a:sym typeface="+mn-ea"/>
            </a:endParaRPr>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二、教师职业道德评价的原则</a:t>
            </a:r>
            <a:endParaRPr lang="zh-CN" altLang="en-US" sz="3200"/>
          </a:p>
        </p:txBody>
      </p:sp>
      <p:cxnSp>
        <p:nvCxnSpPr>
          <p:cNvPr id="3" name="直接连接符 2"/>
          <p:cNvCxnSpPr/>
          <p:nvPr>
            <p:custDataLst>
              <p:tags r:id="rId1"/>
            </p:custDataLst>
          </p:nvPr>
        </p:nvCxnSpPr>
        <p:spPr>
          <a:xfrm>
            <a:off x="726024" y="3459797"/>
            <a:ext cx="10812145" cy="0"/>
          </a:xfrm>
          <a:prstGeom prst="line">
            <a:avLst/>
          </a:prstGeom>
          <a:ln>
            <a:solidFill>
              <a:schemeClr val="accent2">
                <a:alpha val="30000"/>
              </a:schemeClr>
            </a:solidFill>
          </a:ln>
        </p:spPr>
        <p:style>
          <a:lnRef idx="2">
            <a:schemeClr val="accent1"/>
          </a:lnRef>
          <a:fillRef idx="0">
            <a:schemeClr val="accent1"/>
          </a:fillRef>
          <a:effectRef idx="1">
            <a:schemeClr val="accent1"/>
          </a:effectRef>
          <a:fontRef idx="minor">
            <a:schemeClr val="tx1"/>
          </a:fontRef>
        </p:style>
      </p:cxnSp>
      <p:sp>
        <p:nvSpPr>
          <p:cNvPr id="9" name="文本框 8"/>
          <p:cNvSpPr txBox="1"/>
          <p:nvPr>
            <p:custDataLst>
              <p:tags r:id="rId2"/>
            </p:custDataLst>
          </p:nvPr>
        </p:nvSpPr>
        <p:spPr>
          <a:xfrm>
            <a:off x="725805" y="1301750"/>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（四）教育性原则</a:t>
            </a:r>
            <a:endParaRPr lang="zh-CN" altLang="en-US" sz="2800" b="1">
              <a:solidFill>
                <a:schemeClr val="accent5"/>
              </a:solidFill>
              <a:sym typeface="+mn-ea"/>
            </a:endParaRP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评价的教育性原则是指教师职业道德评价要符合教育的要求，充分发挥评价的教育作</a:t>
            </a:r>
            <a:r>
              <a:rPr lang="zh-CN" altLang="en-US" sz="2000">
                <a:solidFill>
                  <a:schemeClr val="tx1">
                    <a:lumMod val="85000"/>
                    <a:lumOff val="15000"/>
                  </a:schemeClr>
                </a:solidFill>
                <a:sym typeface="+mn-ea"/>
              </a:rPr>
              <a:t>用，充分体现</a:t>
            </a:r>
            <a:r>
              <a:rPr lang="en-US" altLang="zh-CN" sz="2000">
                <a:solidFill>
                  <a:schemeClr val="tx1">
                    <a:lumMod val="85000"/>
                    <a:lumOff val="15000"/>
                  </a:schemeClr>
                </a:solidFill>
                <a:sym typeface="+mn-ea"/>
              </a:rPr>
              <a:t>“</a:t>
            </a:r>
            <a:r>
              <a:rPr lang="zh-CN" altLang="en-US" sz="2000">
                <a:solidFill>
                  <a:schemeClr val="tx1">
                    <a:lumMod val="85000"/>
                    <a:lumOff val="15000"/>
                  </a:schemeClr>
                </a:solidFill>
                <a:sym typeface="+mn-ea"/>
              </a:rPr>
              <a:t>教育是评价的基础，评价过程是教育过程</a:t>
            </a:r>
            <a:r>
              <a:rPr lang="en-US" altLang="zh-CN" sz="2000">
                <a:solidFill>
                  <a:schemeClr val="tx1">
                    <a:lumMod val="85000"/>
                    <a:lumOff val="15000"/>
                  </a:schemeClr>
                </a:solidFill>
                <a:sym typeface="+mn-ea"/>
              </a:rPr>
              <a:t>”</a:t>
            </a:r>
            <a:r>
              <a:rPr lang="zh-CN" altLang="en-US" sz="2000">
                <a:solidFill>
                  <a:schemeClr val="tx1">
                    <a:lumMod val="85000"/>
                    <a:lumOff val="15000"/>
                  </a:schemeClr>
                </a:solidFill>
                <a:sym typeface="+mn-ea"/>
              </a:rPr>
              <a:t>这一宗旨，通过评价使广大教师</a:t>
            </a:r>
            <a:r>
              <a:rPr lang="zh-CN" altLang="en-US" sz="2000">
                <a:solidFill>
                  <a:schemeClr val="tx1">
                    <a:lumMod val="85000"/>
                    <a:lumOff val="15000"/>
                  </a:schemeClr>
                </a:solidFill>
                <a:sym typeface="+mn-ea"/>
              </a:rPr>
              <a:t>在评价中发扬优点，改正缺点，不断提高自身的职业道德修养。</a:t>
            </a:r>
            <a:endParaRPr lang="zh-CN" altLang="en-US" sz="2000">
              <a:solidFill>
                <a:schemeClr val="tx1">
                  <a:lumMod val="85000"/>
                  <a:lumOff val="15000"/>
                </a:schemeClr>
              </a:solidFill>
              <a:sym typeface="+mn-ea"/>
            </a:endParaRPr>
          </a:p>
        </p:txBody>
      </p:sp>
      <p:sp>
        <p:nvSpPr>
          <p:cNvPr id="16" name="文本框 15"/>
          <p:cNvSpPr txBox="1"/>
          <p:nvPr>
            <p:custDataLst>
              <p:tags r:id="rId3"/>
            </p:custDataLst>
          </p:nvPr>
        </p:nvSpPr>
        <p:spPr>
          <a:xfrm>
            <a:off x="725805" y="3877945"/>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（五）民主性原则</a:t>
            </a:r>
            <a:endParaRPr lang="zh-CN" altLang="en-US" sz="2800" b="1">
              <a:solidFill>
                <a:schemeClr val="accent5"/>
              </a:solidFill>
              <a:sym typeface="+mn-ea"/>
            </a:endParaRP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民主性原则是指教师职业道德评价要坚持走群众路线，要依靠教育行政部门、学校管理</a:t>
            </a:r>
            <a:r>
              <a:rPr lang="zh-CN" altLang="en-US" sz="2000">
                <a:solidFill>
                  <a:schemeClr val="tx1">
                    <a:lumMod val="85000"/>
                    <a:lumOff val="15000"/>
                  </a:schemeClr>
                </a:solidFill>
                <a:sym typeface="+mn-ea"/>
              </a:rPr>
              <a:t>层、教职员工和社会各界，调动各方面的积极性，充分发扬民主精神，共同做好教师职业道</a:t>
            </a:r>
            <a:r>
              <a:rPr lang="zh-CN" altLang="en-US" sz="2000">
                <a:solidFill>
                  <a:schemeClr val="tx1">
                    <a:lumMod val="85000"/>
                    <a:lumOff val="15000"/>
                  </a:schemeClr>
                </a:solidFill>
                <a:sym typeface="+mn-ea"/>
              </a:rPr>
              <a:t>德评价工作。</a:t>
            </a:r>
            <a:endParaRPr lang="zh-CN" altLang="en-US" sz="2000">
              <a:solidFill>
                <a:schemeClr val="tx1">
                  <a:lumMod val="85000"/>
                  <a:lumOff val="15000"/>
                </a:schemeClr>
              </a:solidFill>
              <a:sym typeface="+mn-ea"/>
            </a:endParaRPr>
          </a:p>
        </p:txBody>
      </p:sp>
    </p:spTree>
    <p:custDataLst>
      <p:tags r:id="rId4"/>
    </p:custData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276860" y="2004695"/>
            <a:ext cx="11528425" cy="401066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t>三、教师职业道德评价的形式</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（一）社会舆论</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372110" y="2164715"/>
            <a:ext cx="11337925" cy="3626485"/>
          </a:xfrm>
          <a:prstGeom prst="rect">
            <a:avLst/>
          </a:prstGeom>
        </p:spPr>
        <p:txBody>
          <a:bodyPr>
            <a:noAutofit/>
          </a:bodyPr>
          <a:p>
            <a:pPr indent="0" algn="l"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社会舆论是人们对某一问题的共同倾向性看法或意见，是道德关系和人际关系的一种表</a:t>
            </a:r>
            <a:r>
              <a:rPr lang="zh-CN" altLang="en-US" sz="2000" b="1">
                <a:solidFill>
                  <a:srgbClr val="231F20"/>
                </a:solidFill>
                <a:latin typeface="微软雅黑" charset="0"/>
                <a:ea typeface="微软雅黑" charset="0"/>
                <a:cs typeface="微软雅黑" charset="0"/>
              </a:rPr>
              <a:t>现，对群体执行着调节、教育与管理的职能。</a:t>
            </a:r>
            <a:endParaRPr lang="zh-CN" altLang="en-US" sz="2000" b="1">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教师职业道德评价中的社会舆论是指人们用语言或文字对教育活动中的人或行为事件</a:t>
            </a:r>
            <a:r>
              <a:rPr lang="zh-CN" altLang="en-US" sz="2000">
                <a:solidFill>
                  <a:srgbClr val="231F20"/>
                </a:solidFill>
                <a:latin typeface="微软雅黑" charset="0"/>
                <a:ea typeface="微软雅黑" charset="0"/>
                <a:cs typeface="微软雅黑" charset="0"/>
              </a:rPr>
              <a:t>所发表的某种倾向性、具有约束力的较为一致的意见。</a:t>
            </a:r>
            <a:endParaRPr lang="zh-CN" altLang="en-US" sz="2000">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社会舆论具有两个显著的特点：</a:t>
            </a:r>
            <a:r>
              <a:rPr lang="zh-CN" altLang="en-US" sz="2000">
                <a:solidFill>
                  <a:srgbClr val="231F20"/>
                </a:solidFill>
                <a:latin typeface="微软雅黑" charset="0"/>
                <a:ea typeface="微软雅黑" charset="0"/>
                <a:cs typeface="微软雅黑" charset="0"/>
              </a:rPr>
              <a:t>一是</a:t>
            </a:r>
            <a:r>
              <a:rPr lang="zh-CN" altLang="en-US" sz="2000">
                <a:solidFill>
                  <a:srgbClr val="231F20"/>
                </a:solidFill>
                <a:latin typeface="微软雅黑" charset="0"/>
                <a:ea typeface="微软雅黑" charset="0"/>
                <a:cs typeface="微软雅黑" charset="0"/>
              </a:rPr>
              <a:t>广泛性，凡是有人群的地方就会有社会舆论，任何身处其中的人都会不同程度地受到社会舆</a:t>
            </a:r>
            <a:r>
              <a:rPr lang="zh-CN" altLang="en-US" sz="2000">
                <a:solidFill>
                  <a:srgbClr val="231F20"/>
                </a:solidFill>
                <a:latin typeface="微软雅黑" charset="0"/>
                <a:ea typeface="微软雅黑" charset="0"/>
                <a:cs typeface="微软雅黑" charset="0"/>
              </a:rPr>
              <a:t>论的制约；二是外在强制性，在许多情况下，人们之所以这样做而不那样做，除了出于对法</a:t>
            </a:r>
            <a:r>
              <a:rPr lang="zh-CN" altLang="en-US" sz="2000">
                <a:solidFill>
                  <a:srgbClr val="231F20"/>
                </a:solidFill>
                <a:latin typeface="微软雅黑" charset="0"/>
                <a:ea typeface="微软雅黑" charset="0"/>
                <a:cs typeface="微软雅黑" charset="0"/>
              </a:rPr>
              <a:t>律的畏惧，还出于对社会舆论的恐惧。</a:t>
            </a:r>
            <a:endParaRPr lang="zh-CN" altLang="en-US" sz="2000">
              <a:solidFill>
                <a:srgbClr val="231F20"/>
              </a:solidFill>
              <a:latin typeface="微软雅黑" charset="0"/>
              <a:ea typeface="微软雅黑" charset="0"/>
              <a:cs typeface="微软雅黑" charset="0"/>
            </a:endParaRPr>
          </a:p>
        </p:txBody>
      </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276860" y="2004695"/>
            <a:ext cx="11528425" cy="401066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t>三、教师职业道德评价的形式</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（二）传统习惯</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372110" y="2164715"/>
            <a:ext cx="11337925" cy="3626485"/>
          </a:xfrm>
          <a:prstGeom prst="rect">
            <a:avLst/>
          </a:prstGeom>
        </p:spPr>
        <p:txBody>
          <a:bodyPr>
            <a:noAutofit/>
          </a:bodyPr>
          <a:p>
            <a:pPr indent="0" algn="l"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传统习惯是指人们在长期的社会生活中逐渐形成的，比较稳定的、习以为常的行为倾向</a:t>
            </a:r>
            <a:r>
              <a:rPr lang="zh-CN" altLang="en-US" sz="2000" b="1">
                <a:solidFill>
                  <a:srgbClr val="231F20"/>
                </a:solidFill>
                <a:latin typeface="微软雅黑" charset="0"/>
                <a:ea typeface="微软雅黑" charset="0"/>
                <a:cs typeface="微软雅黑" charset="0"/>
              </a:rPr>
              <a:t>和行为规范。它作为一种重要的社会因素和精神力量，具有群众性、稳定性以及历史继承性</a:t>
            </a:r>
            <a:r>
              <a:rPr lang="zh-CN" altLang="en-US" sz="2000" b="1">
                <a:solidFill>
                  <a:srgbClr val="231F20"/>
                </a:solidFill>
                <a:latin typeface="微软雅黑" charset="0"/>
                <a:ea typeface="微软雅黑" charset="0"/>
                <a:cs typeface="微软雅黑" charset="0"/>
              </a:rPr>
              <a:t>等特点，在道德评价中具有特殊的作用。</a:t>
            </a:r>
            <a:endParaRPr lang="zh-CN" altLang="en-US" sz="2000" b="1">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对于从事教师职业的人们来说，除了要受社会中普遍的传统习惯的影响外，</a:t>
            </a:r>
            <a:r>
              <a:rPr lang="zh-CN" altLang="en-US" sz="2000">
                <a:solidFill>
                  <a:srgbClr val="231F20"/>
                </a:solidFill>
                <a:latin typeface="微软雅黑" charset="0"/>
                <a:ea typeface="微软雅黑" charset="0"/>
                <a:cs typeface="微软雅黑" charset="0"/>
              </a:rPr>
              <a:t>还要受适用于教师职业要求、教师职业心理特征的教育传统习惯的影响。</a:t>
            </a:r>
            <a:endParaRPr lang="zh-CN" altLang="en-US" sz="2000">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为人师表、爱岗敬业等都是教育的传统习</a:t>
            </a:r>
            <a:r>
              <a:rPr lang="zh-CN" altLang="en-US" sz="2000">
                <a:solidFill>
                  <a:srgbClr val="231F20"/>
                </a:solidFill>
                <a:latin typeface="微软雅黑" charset="0"/>
                <a:ea typeface="微软雅黑" charset="0"/>
                <a:cs typeface="微软雅黑" charset="0"/>
              </a:rPr>
              <a:t>惯，这种传统习惯往往与教师的职业心理、观念、职业理想和职业行为方式交织在一起，是</a:t>
            </a:r>
            <a:r>
              <a:rPr lang="zh-CN" altLang="en-US" sz="2000">
                <a:solidFill>
                  <a:srgbClr val="231F20"/>
                </a:solidFill>
                <a:latin typeface="微软雅黑" charset="0"/>
                <a:ea typeface="微软雅黑" charset="0"/>
                <a:cs typeface="微软雅黑" charset="0"/>
              </a:rPr>
              <a:t>评价教师职业道德行为的一种稳定且简便有效的方式。</a:t>
            </a:r>
            <a:endParaRPr lang="zh-CN" altLang="en-US" sz="2000">
              <a:solidFill>
                <a:srgbClr val="231F20"/>
              </a:solidFill>
              <a:latin typeface="微软雅黑" charset="0"/>
              <a:ea typeface="微软雅黑" charset="0"/>
              <a:cs typeface="微软雅黑" charset="0"/>
            </a:endParaRPr>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276860" y="2004695"/>
            <a:ext cx="11528425" cy="401066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t>三、教师职业道德评价的形式</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（三）内心信念</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372110" y="2164715"/>
            <a:ext cx="11337925" cy="3626485"/>
          </a:xfrm>
          <a:prstGeom prst="rect">
            <a:avLst/>
          </a:prstGeom>
        </p:spPr>
        <p:txBody>
          <a:bodyPr>
            <a:noAutofit/>
          </a:bodyPr>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内心信念是一种内在的、自觉的道德评价行为，指人们依照自己已形成的道德观念对自</a:t>
            </a:r>
            <a:r>
              <a:rPr lang="zh-CN" altLang="en-US" sz="2000">
                <a:solidFill>
                  <a:srgbClr val="231F20"/>
                </a:solidFill>
                <a:latin typeface="微软雅黑" charset="0"/>
                <a:ea typeface="微软雅黑" charset="0"/>
                <a:cs typeface="微软雅黑" charset="0"/>
              </a:rPr>
              <a:t>己的行为进行自觉的肯定或否定。道德上的内心信念是人们的道德认识、道德情感和道德意</a:t>
            </a:r>
            <a:r>
              <a:rPr lang="zh-CN" altLang="en-US" sz="2000">
                <a:solidFill>
                  <a:srgbClr val="231F20"/>
                </a:solidFill>
                <a:latin typeface="微软雅黑" charset="0"/>
                <a:ea typeface="微软雅黑" charset="0"/>
                <a:cs typeface="微软雅黑" charset="0"/>
              </a:rPr>
              <a:t>志的有机统一</a:t>
            </a:r>
            <a:r>
              <a:rPr lang="zh-CN" altLang="en-US" sz="2000">
                <a:solidFill>
                  <a:srgbClr val="231F20"/>
                </a:solidFill>
                <a:latin typeface="微软雅黑" charset="0"/>
                <a:ea typeface="微软雅黑" charset="0"/>
                <a:cs typeface="微软雅黑" charset="0"/>
              </a:rPr>
              <a:t>，具有</a:t>
            </a:r>
            <a:r>
              <a:rPr lang="zh-CN" altLang="en-US" sz="2000" b="1">
                <a:solidFill>
                  <a:srgbClr val="231F20"/>
                </a:solidFill>
                <a:latin typeface="微软雅黑" charset="0"/>
                <a:ea typeface="微软雅黑" charset="0"/>
                <a:cs typeface="微软雅黑" charset="0"/>
              </a:rPr>
              <a:t>综合性、稳定性和持久性</a:t>
            </a:r>
            <a:r>
              <a:rPr lang="zh-CN" altLang="en-US" sz="2000">
                <a:solidFill>
                  <a:srgbClr val="231F20"/>
                </a:solidFill>
                <a:latin typeface="微软雅黑" charset="0"/>
                <a:ea typeface="微软雅黑" charset="0"/>
                <a:cs typeface="微软雅黑" charset="0"/>
              </a:rPr>
              <a:t>的特点。</a:t>
            </a:r>
            <a:endParaRPr lang="zh-CN" altLang="en-US" sz="2000">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在教师职业道德评价中，内心信念主要通过教育良心发挥作用，常常同责任感、荣誉感</a:t>
            </a:r>
            <a:r>
              <a:rPr lang="zh-CN" altLang="en-US" sz="2000" b="1">
                <a:solidFill>
                  <a:srgbClr val="231F20"/>
                </a:solidFill>
                <a:latin typeface="微软雅黑" charset="0"/>
                <a:ea typeface="微软雅黑" charset="0"/>
                <a:cs typeface="微软雅黑" charset="0"/>
              </a:rPr>
              <a:t>和羞耻感结合在一起。</a:t>
            </a:r>
            <a:r>
              <a:rPr lang="zh-CN" altLang="en-US" sz="2000">
                <a:solidFill>
                  <a:srgbClr val="231F20"/>
                </a:solidFill>
                <a:latin typeface="微软雅黑" charset="0"/>
                <a:ea typeface="微软雅黑" charset="0"/>
                <a:cs typeface="微软雅黑" charset="0"/>
              </a:rPr>
              <a:t>教师对自己做出的符合内在道德认知标准的</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善</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的行为，会感到光</a:t>
            </a:r>
            <a:r>
              <a:rPr lang="zh-CN" altLang="en-US" sz="2000">
                <a:solidFill>
                  <a:srgbClr val="231F20"/>
                </a:solidFill>
                <a:latin typeface="微软雅黑" charset="0"/>
                <a:ea typeface="微软雅黑" charset="0"/>
                <a:cs typeface="微软雅黑" charset="0"/>
              </a:rPr>
              <a:t>荣、崇高、问心无愧，并带有精神上的欣慰感，形成一种力量和自信心，鼓励自己继续做出</a:t>
            </a:r>
            <a:r>
              <a:rPr lang="zh-CN" altLang="en-US" sz="2000">
                <a:solidFill>
                  <a:srgbClr val="231F20"/>
                </a:solidFill>
                <a:latin typeface="微软雅黑" charset="0"/>
                <a:ea typeface="微软雅黑" charset="0"/>
                <a:cs typeface="微软雅黑" charset="0"/>
              </a:rPr>
              <a:t>同样的选择；相反，教师对自己违背道德原则和规范的行为，则会从内心产生自责和羞愧不</a:t>
            </a:r>
            <a:r>
              <a:rPr lang="zh-CN" altLang="en-US" sz="2000">
                <a:solidFill>
                  <a:srgbClr val="231F20"/>
                </a:solidFill>
                <a:latin typeface="微软雅黑" charset="0"/>
                <a:ea typeface="微软雅黑" charset="0"/>
                <a:cs typeface="微软雅黑" charset="0"/>
              </a:rPr>
              <a:t>安，促使自己做出自我反省与自我批判，避免再犯同类错误，以捍卫教师职业道德规范，逐</a:t>
            </a:r>
            <a:r>
              <a:rPr lang="zh-CN" altLang="en-US" sz="2000">
                <a:solidFill>
                  <a:srgbClr val="231F20"/>
                </a:solidFill>
                <a:latin typeface="微软雅黑" charset="0"/>
                <a:ea typeface="微软雅黑" charset="0"/>
                <a:cs typeface="微软雅黑" charset="0"/>
              </a:rPr>
              <a:t>渐养成崇高的道德人格。</a:t>
            </a:r>
            <a:endParaRPr lang="zh-CN" altLang="en-US" sz="2000">
              <a:solidFill>
                <a:srgbClr val="231F20"/>
              </a:solidFill>
              <a:latin typeface="微软雅黑" charset="0"/>
              <a:ea typeface="微软雅黑" charset="0"/>
              <a:cs typeface="微软雅黑" charset="0"/>
            </a:endParaRPr>
          </a:p>
        </p:txBody>
      </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四、教师职业道德评价的方法</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p>
            <a:pPr algn="l">
              <a:lnSpc>
                <a:spcPct val="100000"/>
              </a:lnSpc>
            </a:pPr>
            <a:r>
              <a:rPr lang="zh-CN" altLang="en-US" sz="2800" b="1" dirty="0">
                <a:solidFill>
                  <a:schemeClr val="accent5"/>
                </a:solidFill>
                <a:latin typeface="微软雅黑" charset="0"/>
                <a:ea typeface="微软雅黑" charset="0"/>
                <a:cs typeface="微软雅黑" charset="0"/>
                <a:sym typeface="+mn-ea"/>
              </a:rPr>
              <a:t>（一）基于不同评价主体的评价方法</a:t>
            </a:r>
            <a:endParaRPr lang="zh-CN" altLang="en-US" sz="2800" b="1" dirty="0">
              <a:solidFill>
                <a:schemeClr val="accent5"/>
              </a:solidFill>
              <a:latin typeface="微软雅黑" charset="0"/>
              <a:ea typeface="微软雅黑" charset="0"/>
              <a:cs typeface="微软雅黑" charset="0"/>
              <a:sym typeface="+mn-ea"/>
            </a:endParaRPr>
          </a:p>
        </p:txBody>
      </p:sp>
      <p:sp>
        <p:nvSpPr>
          <p:cNvPr id="68" name="圆角矩形 67"/>
          <p:cNvSpPr/>
          <p:nvPr>
            <p:custDataLst>
              <p:tags r:id="rId1"/>
            </p:custDataLst>
          </p:nvPr>
        </p:nvSpPr>
        <p:spPr>
          <a:xfrm>
            <a:off x="613093" y="2118822"/>
            <a:ext cx="10957539" cy="1136008"/>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gn="l">
              <a:lnSpc>
                <a:spcPct val="150000"/>
              </a:lnSpc>
              <a:buClrTx/>
              <a:buSzTx/>
              <a:buFontTx/>
            </a:pPr>
            <a:r>
              <a:rPr lang="en-US" altLang="zh-CN" sz="2400" b="1" kern="0" dirty="0">
                <a:ln>
                  <a:noFill/>
                  <a:prstDash val="sysDot"/>
                </a:ln>
                <a:solidFill>
                  <a:schemeClr val="accent2"/>
                </a:solidFill>
                <a:uFillTx/>
                <a:latin typeface="+mn-ea"/>
                <a:sym typeface="+mn-ea"/>
              </a:rPr>
              <a:t>1.</a:t>
            </a:r>
            <a:r>
              <a:rPr lang="zh-CN" altLang="en-US" sz="2400" b="1" kern="0" dirty="0">
                <a:ln>
                  <a:noFill/>
                  <a:prstDash val="sysDot"/>
                </a:ln>
                <a:solidFill>
                  <a:schemeClr val="accent2"/>
                </a:solidFill>
                <a:uFillTx/>
                <a:latin typeface="+mn-ea"/>
                <a:sym typeface="+mn-ea"/>
              </a:rPr>
              <a:t>自我评价法</a:t>
            </a:r>
            <a:endParaRPr lang="zh-CN" altLang="en-US" sz="2400" b="1" kern="0" dirty="0">
              <a:ln>
                <a:noFill/>
                <a:prstDash val="sysDot"/>
              </a:ln>
              <a:solidFill>
                <a:schemeClr val="accent2"/>
              </a:solidFill>
              <a:uFillTx/>
              <a:latin typeface="+mn-ea"/>
              <a:sym typeface="+mn-ea"/>
            </a:endParaRPr>
          </a:p>
          <a:p>
            <a:pPr lvl="0" indent="0" algn="l" fontAlgn="auto">
              <a:lnSpc>
                <a:spcPct val="100000"/>
              </a:lnSpc>
              <a:buClrTx/>
              <a:buSzTx/>
              <a:buFontTx/>
            </a:pPr>
            <a:r>
              <a:rPr lang="zh-CN" altLang="en-US" kern="0" dirty="0">
                <a:ln>
                  <a:noFill/>
                  <a:prstDash val="sysDot"/>
                </a:ln>
                <a:solidFill>
                  <a:schemeClr val="tx1">
                    <a:lumMod val="85000"/>
                    <a:lumOff val="15000"/>
                  </a:schemeClr>
                </a:solidFill>
                <a:uFillTx/>
                <a:latin typeface="+mn-ea"/>
                <a:sym typeface="+mn-ea"/>
              </a:rPr>
              <a:t>教师的自我评价是教师个人依据教师职业道德评价的原则和规范，对照评价标准，对自己的工作表现进行评价的活动。</a:t>
            </a:r>
            <a:endParaRPr lang="zh-CN" altLang="en-US" kern="0" dirty="0">
              <a:ln>
                <a:noFill/>
                <a:prstDash val="sysDot"/>
              </a:ln>
              <a:solidFill>
                <a:schemeClr val="tx1">
                  <a:lumMod val="85000"/>
                  <a:lumOff val="15000"/>
                </a:schemeClr>
              </a:solidFill>
              <a:uFillTx/>
              <a:latin typeface="+mn-ea"/>
              <a:sym typeface="+mn-ea"/>
            </a:endParaRPr>
          </a:p>
        </p:txBody>
      </p:sp>
      <p:sp>
        <p:nvSpPr>
          <p:cNvPr id="69" name="圆角矩形 68"/>
          <p:cNvSpPr/>
          <p:nvPr>
            <p:custDataLst>
              <p:tags r:id="rId2"/>
            </p:custDataLst>
          </p:nvPr>
        </p:nvSpPr>
        <p:spPr>
          <a:xfrm>
            <a:off x="743489" y="2089368"/>
            <a:ext cx="398133" cy="49364"/>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0" name="圆角矩形 69"/>
          <p:cNvSpPr/>
          <p:nvPr>
            <p:custDataLst>
              <p:tags r:id="rId3"/>
            </p:custDataLst>
          </p:nvPr>
        </p:nvSpPr>
        <p:spPr>
          <a:xfrm>
            <a:off x="621051" y="3422612"/>
            <a:ext cx="10957539" cy="1136008"/>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0" algn="l" fontAlgn="auto">
              <a:lnSpc>
                <a:spcPct val="100000"/>
              </a:lnSpc>
              <a:buClrTx/>
              <a:buSzTx/>
              <a:buFontTx/>
            </a:pPr>
            <a:r>
              <a:rPr lang="en-US" altLang="zh-CN" sz="2400" b="1" kern="0" dirty="0">
                <a:ln>
                  <a:noFill/>
                  <a:prstDash val="sysDot"/>
                </a:ln>
                <a:solidFill>
                  <a:schemeClr val="accent2"/>
                </a:solidFill>
                <a:uFillTx/>
                <a:latin typeface="微软雅黑" charset="0"/>
                <a:ea typeface="微软雅黑" charset="0"/>
                <a:cs typeface="微软雅黑" charset="0"/>
                <a:sym typeface="+mn-ea"/>
              </a:rPr>
              <a:t>2.</a:t>
            </a:r>
            <a:r>
              <a:rPr lang="zh-CN" altLang="en-US" sz="2400" b="1" kern="0" dirty="0">
                <a:ln>
                  <a:noFill/>
                  <a:prstDash val="sysDot"/>
                </a:ln>
                <a:solidFill>
                  <a:schemeClr val="accent2"/>
                </a:solidFill>
                <a:uFillTx/>
                <a:latin typeface="微软雅黑" charset="0"/>
                <a:ea typeface="微软雅黑" charset="0"/>
                <a:cs typeface="微软雅黑" charset="0"/>
                <a:sym typeface="+mn-ea"/>
              </a:rPr>
              <a:t>学生评价法</a:t>
            </a:r>
            <a:endParaRPr lang="zh-CN" altLang="en-US" sz="2400" b="1" kern="0" dirty="0">
              <a:ln>
                <a:noFill/>
                <a:prstDash val="sysDot"/>
              </a:ln>
              <a:solidFill>
                <a:schemeClr val="accent2"/>
              </a:solidFill>
              <a:uFillTx/>
              <a:latin typeface="微软雅黑" charset="0"/>
              <a:ea typeface="微软雅黑" charset="0"/>
              <a:cs typeface="微软雅黑" charset="0"/>
              <a:sym typeface="+mn-ea"/>
            </a:endParaRPr>
          </a:p>
          <a:p>
            <a:pPr lvl="0" indent="0" algn="l" fontAlgn="auto">
              <a:lnSpc>
                <a:spcPct val="100000"/>
              </a:lnSpc>
              <a:buClrTx/>
              <a:buSzTx/>
              <a:buFontTx/>
            </a:pPr>
            <a:r>
              <a:rPr lang="zh-CN" altLang="en-US" kern="0" dirty="0">
                <a:ln>
                  <a:noFill/>
                  <a:prstDash val="sysDot"/>
                </a:ln>
                <a:solidFill>
                  <a:schemeClr val="dk1"/>
                </a:solidFill>
                <a:uFillTx/>
                <a:latin typeface="微软雅黑" charset="0"/>
                <a:ea typeface="微软雅黑" charset="0"/>
                <a:cs typeface="微软雅黑" charset="0"/>
                <a:sym typeface="+mn-ea"/>
              </a:rPr>
              <a:t>教师职业道德评价中的学生评价，指的是教师和学生在教与学的相互作用中，学生依据</a:t>
            </a:r>
            <a:r>
              <a:rPr lang="zh-CN" altLang="en-US" kern="0" dirty="0">
                <a:ln>
                  <a:noFill/>
                  <a:prstDash val="sysDot"/>
                </a:ln>
                <a:solidFill>
                  <a:schemeClr val="dk1"/>
                </a:solidFill>
                <a:uFillTx/>
                <a:latin typeface="微软雅黑" charset="0"/>
                <a:ea typeface="微软雅黑" charset="0"/>
                <a:cs typeface="微软雅黑" charset="0"/>
                <a:sym typeface="+mn-ea"/>
              </a:rPr>
              <a:t>教师职业道德的原则和规范对教师的教育行为予以判断的一种道德评价方式。</a:t>
            </a:r>
            <a:endParaRPr lang="zh-CN" altLang="en-US" kern="0" dirty="0">
              <a:ln>
                <a:noFill/>
                <a:prstDash val="sysDot"/>
              </a:ln>
              <a:solidFill>
                <a:schemeClr val="dk1"/>
              </a:solidFill>
              <a:uFillTx/>
              <a:latin typeface="微软雅黑" charset="0"/>
              <a:ea typeface="微软雅黑" charset="0"/>
              <a:cs typeface="微软雅黑" charset="0"/>
              <a:sym typeface="+mn-ea"/>
            </a:endParaRPr>
          </a:p>
        </p:txBody>
      </p:sp>
      <p:sp>
        <p:nvSpPr>
          <p:cNvPr id="71" name="圆角矩形 70"/>
          <p:cNvSpPr/>
          <p:nvPr>
            <p:custDataLst>
              <p:tags r:id="rId4"/>
            </p:custDataLst>
          </p:nvPr>
        </p:nvSpPr>
        <p:spPr>
          <a:xfrm>
            <a:off x="752115" y="3393435"/>
            <a:ext cx="398133" cy="49364"/>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圆角矩形 67"/>
          <p:cNvSpPr/>
          <p:nvPr>
            <p:custDataLst>
              <p:tags r:id="rId5"/>
            </p:custDataLst>
          </p:nvPr>
        </p:nvSpPr>
        <p:spPr>
          <a:xfrm>
            <a:off x="621051" y="4755582"/>
            <a:ext cx="10957539" cy="1136008"/>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0" algn="l" fontAlgn="auto">
              <a:lnSpc>
                <a:spcPct val="100000"/>
              </a:lnSpc>
              <a:buClrTx/>
              <a:buSzTx/>
              <a:buFontTx/>
            </a:pPr>
            <a:r>
              <a:rPr lang="en-US" altLang="zh-CN" sz="2400" b="1" kern="0" dirty="0">
                <a:ln>
                  <a:noFill/>
                  <a:prstDash val="sysDot"/>
                </a:ln>
                <a:solidFill>
                  <a:schemeClr val="accent2"/>
                </a:solidFill>
                <a:uFillTx/>
                <a:latin typeface="+mn-ea"/>
                <a:sym typeface="+mn-ea"/>
              </a:rPr>
              <a:t>3.</a:t>
            </a:r>
            <a:r>
              <a:rPr lang="zh-CN" altLang="en-US" sz="2400" b="1" kern="0" dirty="0">
                <a:ln>
                  <a:noFill/>
                  <a:prstDash val="sysDot"/>
                </a:ln>
                <a:solidFill>
                  <a:schemeClr val="accent2"/>
                </a:solidFill>
                <a:uFillTx/>
                <a:latin typeface="+mn-ea"/>
                <a:sym typeface="+mn-ea"/>
              </a:rPr>
              <a:t>社会评价法</a:t>
            </a:r>
            <a:endParaRPr lang="zh-CN" altLang="en-US" sz="2400" b="1" kern="0" dirty="0">
              <a:ln>
                <a:noFill/>
                <a:prstDash val="sysDot"/>
              </a:ln>
              <a:solidFill>
                <a:schemeClr val="accent2"/>
              </a:solidFill>
              <a:uFillTx/>
              <a:latin typeface="+mn-ea"/>
              <a:sym typeface="+mn-ea"/>
            </a:endParaRPr>
          </a:p>
          <a:p>
            <a:pPr lvl="0" indent="0" algn="l" fontAlgn="auto">
              <a:lnSpc>
                <a:spcPct val="100000"/>
              </a:lnSpc>
              <a:buClrTx/>
              <a:buSzTx/>
              <a:buFontTx/>
            </a:pPr>
            <a:r>
              <a:rPr lang="zh-CN" altLang="en-US" kern="0" dirty="0">
                <a:ln>
                  <a:noFill/>
                  <a:prstDash val="sysDot"/>
                </a:ln>
                <a:solidFill>
                  <a:schemeClr val="tx1">
                    <a:lumMod val="85000"/>
                    <a:lumOff val="15000"/>
                  </a:schemeClr>
                </a:solidFill>
                <a:uFillTx/>
                <a:latin typeface="+mn-ea"/>
                <a:sym typeface="+mn-ea"/>
              </a:rPr>
              <a:t>社会评价是社会环境的重要组成部分，起着塑造人、影响人的重要作用。教师职业道德</a:t>
            </a:r>
            <a:r>
              <a:rPr lang="zh-CN" altLang="en-US" kern="0" dirty="0">
                <a:ln>
                  <a:noFill/>
                  <a:prstDash val="sysDot"/>
                </a:ln>
                <a:solidFill>
                  <a:schemeClr val="tx1">
                    <a:lumMod val="85000"/>
                    <a:lumOff val="15000"/>
                  </a:schemeClr>
                </a:solidFill>
                <a:uFillTx/>
                <a:latin typeface="+mn-ea"/>
                <a:sym typeface="+mn-ea"/>
              </a:rPr>
              <a:t>评价中的社会评价，是指教师所在学校之外的个人或组织对教师的行为进行的评价。</a:t>
            </a:r>
            <a:endParaRPr lang="zh-CN" altLang="en-US" kern="0" dirty="0">
              <a:ln>
                <a:noFill/>
                <a:prstDash val="sysDot"/>
              </a:ln>
              <a:solidFill>
                <a:schemeClr val="tx1">
                  <a:lumMod val="85000"/>
                  <a:lumOff val="15000"/>
                </a:schemeClr>
              </a:solidFill>
              <a:uFillTx/>
              <a:latin typeface="+mn-ea"/>
              <a:sym typeface="+mn-ea"/>
            </a:endParaRPr>
          </a:p>
        </p:txBody>
      </p:sp>
      <p:sp>
        <p:nvSpPr>
          <p:cNvPr id="6" name="圆角矩形 68"/>
          <p:cNvSpPr/>
          <p:nvPr>
            <p:custDataLst>
              <p:tags r:id="rId6"/>
            </p:custDataLst>
          </p:nvPr>
        </p:nvSpPr>
        <p:spPr>
          <a:xfrm>
            <a:off x="751757" y="4725827"/>
            <a:ext cx="398133" cy="49364"/>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四、教师职业道德评价的方法</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（二）基于不同评价工具的评价方法</a:t>
            </a:r>
            <a:endParaRPr lang="zh-CN" altLang="en-US" sz="2800" b="1" dirty="0">
              <a:solidFill>
                <a:schemeClr val="accent5"/>
              </a:solidFill>
              <a:latin typeface="微软雅黑" charset="0"/>
              <a:ea typeface="微软雅黑" charset="0"/>
              <a:cs typeface="微软雅黑" charset="0"/>
              <a:sym typeface="+mn-ea"/>
            </a:endParaRPr>
          </a:p>
        </p:txBody>
      </p:sp>
      <p:sp>
        <p:nvSpPr>
          <p:cNvPr id="10" name="文本框 9"/>
          <p:cNvSpPr txBox="1"/>
          <p:nvPr/>
        </p:nvSpPr>
        <p:spPr>
          <a:xfrm>
            <a:off x="795655" y="2959100"/>
            <a:ext cx="4823460" cy="1994535"/>
          </a:xfrm>
          <a:prstGeom prst="rect">
            <a:avLst/>
          </a:prstGeom>
          <a:noFill/>
        </p:spPr>
        <p:txBody>
          <a:bodyPr wrap="square">
            <a:noAutofit/>
          </a:bodyPr>
          <a:lstStyle/>
          <a:p>
            <a:pPr indent="457200">
              <a:lnSpc>
                <a:spcPct val="150000"/>
              </a:lnSpc>
            </a:pPr>
            <a:r>
              <a:rPr lang="zh-CN" altLang="en-US" sz="2000" dirty="0">
                <a:latin typeface="微软雅黑" charset="0"/>
                <a:ea typeface="微软雅黑" charset="0"/>
                <a:cs typeface="微软雅黑" charset="0"/>
              </a:rPr>
              <a:t>行为评定量表是一种比较科学的量化评价方法，它根据国家对教师职业道德的日常行为</a:t>
            </a:r>
            <a:r>
              <a:rPr lang="zh-CN" altLang="en-US" sz="2000" dirty="0">
                <a:latin typeface="微软雅黑" charset="0"/>
                <a:ea typeface="微软雅黑" charset="0"/>
                <a:cs typeface="微软雅黑" charset="0"/>
              </a:rPr>
              <a:t>要求，找出一系列评语式的测评项目，对每一测评项目做一些具体规定，并对每个测评项目</a:t>
            </a:r>
            <a:r>
              <a:rPr lang="zh-CN" altLang="en-US" sz="2000" dirty="0">
                <a:latin typeface="微软雅黑" charset="0"/>
                <a:ea typeface="微软雅黑" charset="0"/>
                <a:cs typeface="微软雅黑" charset="0"/>
              </a:rPr>
              <a:t>的实现程度赋予相应分值，最后计算总分以表明其等级。</a:t>
            </a:r>
            <a:endParaRPr lang="zh-CN" altLang="en-US" sz="2000" dirty="0">
              <a:latin typeface="微软雅黑" charset="0"/>
              <a:ea typeface="微软雅黑" charset="0"/>
              <a:cs typeface="微软雅黑" charset="0"/>
            </a:endParaRPr>
          </a:p>
        </p:txBody>
      </p:sp>
      <p:sp>
        <p:nvSpPr>
          <p:cNvPr id="3" name="矩形: 圆角 2"/>
          <p:cNvSpPr/>
          <p:nvPr/>
        </p:nvSpPr>
        <p:spPr>
          <a:xfrm>
            <a:off x="660400" y="2858135"/>
            <a:ext cx="5075555" cy="3048000"/>
          </a:xfrm>
          <a:prstGeom prst="round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16332" y="1782119"/>
            <a:ext cx="6106886" cy="645160"/>
          </a:xfrm>
          <a:prstGeom prst="rect">
            <a:avLst/>
          </a:prstGeom>
          <a:noFill/>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1.</a:t>
            </a:r>
            <a:r>
              <a:rPr kumimoji="0" lang="zh-CN" altLang="en-US" sz="2400" b="1" i="0" u="none" strike="noStrike" kern="1200" cap="none" spc="0" normalizeH="0" baseline="0" noProof="0" dirty="0">
                <a:ln>
                  <a:noFill/>
                </a:ln>
                <a:effectLst/>
                <a:uLnTx/>
                <a:uFillTx/>
                <a:latin typeface="Arial" panose="020B0604020202090204"/>
                <a:ea typeface="微软雅黑"/>
                <a:cs typeface="+mn-cs"/>
              </a:rPr>
              <a:t>行为评定量表法</a:t>
            </a:r>
            <a:endParaRPr kumimoji="0" lang="zh-CN" altLang="en-US" sz="2400" b="1" i="0" u="none" strike="noStrike" kern="1200" cap="none" spc="0" normalizeH="0" baseline="0" noProof="0" dirty="0">
              <a:ln>
                <a:noFill/>
              </a:ln>
              <a:effectLst/>
              <a:uLnTx/>
              <a:uFillTx/>
              <a:latin typeface="Arial" panose="020B0604020202090204"/>
              <a:ea typeface="微软雅黑"/>
              <a:cs typeface="+mn-cs"/>
            </a:endParaRPr>
          </a:p>
        </p:txBody>
      </p:sp>
      <p:sp>
        <p:nvSpPr>
          <p:cNvPr id="9" name="矩形 8"/>
          <p:cNvSpPr/>
          <p:nvPr>
            <p:custDataLst>
              <p:tags r:id="rId1"/>
            </p:custDataLst>
          </p:nvPr>
        </p:nvSpPr>
        <p:spPr>
          <a:xfrm>
            <a:off x="9312275" y="2724150"/>
            <a:ext cx="2230755" cy="1195705"/>
          </a:xfrm>
          <a:prstGeom prst="rect">
            <a:avLst/>
          </a:prstGeom>
          <a:noFill/>
        </p:spPr>
        <p:txBody>
          <a:bodyPr wrap="square" lIns="0" tIns="0" rIns="0" bIns="0" rtlCol="0" anchor="t" anchorCtr="0">
            <a:noAutofit/>
          </a:bodyPr>
          <a:p>
            <a:pPr indent="0" algn="just" fontAlgn="auto">
              <a:lnSpc>
                <a:spcPct val="100000"/>
              </a:lnSpc>
              <a:spcBef>
                <a:spcPct val="0"/>
              </a:spcBef>
              <a:spcAft>
                <a:spcPct val="0"/>
              </a:spcAft>
            </a:pPr>
            <a:r>
              <a:rPr lang="zh-CN" altLang="en-US">
                <a:solidFill>
                  <a:schemeClr val="tx1">
                    <a:lumMod val="85000"/>
                    <a:lumOff val="15000"/>
                  </a:schemeClr>
                </a:solidFill>
                <a:latin typeface="+mn-ea"/>
                <a:cs typeface="+mn-ea"/>
                <a:sym typeface="+mn-ea"/>
              </a:rPr>
              <a:t>考核指标和分值的确定难以</a:t>
            </a:r>
            <a:r>
              <a:rPr lang="zh-CN" altLang="en-US">
                <a:solidFill>
                  <a:schemeClr val="tx1">
                    <a:lumMod val="85000"/>
                    <a:lumOff val="15000"/>
                  </a:schemeClr>
                </a:solidFill>
                <a:latin typeface="+mn-ea"/>
                <a:cs typeface="+mn-ea"/>
                <a:sym typeface="+mn-ea"/>
              </a:rPr>
              <a:t>做到科学合理；偏重教师的</a:t>
            </a:r>
            <a:r>
              <a:rPr lang="zh-CN" altLang="en-US">
                <a:solidFill>
                  <a:schemeClr val="tx1">
                    <a:lumMod val="85000"/>
                    <a:lumOff val="15000"/>
                  </a:schemeClr>
                </a:solidFill>
                <a:latin typeface="+mn-ea"/>
                <a:cs typeface="+mn-ea"/>
                <a:sym typeface="+mn-ea"/>
              </a:rPr>
              <a:t>行为评价，容易忽视教师的</a:t>
            </a:r>
            <a:r>
              <a:rPr lang="zh-CN" altLang="en-US">
                <a:solidFill>
                  <a:schemeClr val="tx1">
                    <a:lumMod val="85000"/>
                    <a:lumOff val="15000"/>
                  </a:schemeClr>
                </a:solidFill>
                <a:latin typeface="+mn-ea"/>
                <a:cs typeface="+mn-ea"/>
                <a:sym typeface="+mn-ea"/>
              </a:rPr>
              <a:t>道德意识和思想动机。</a:t>
            </a:r>
            <a:endParaRPr lang="zh-CN" altLang="en-US">
              <a:solidFill>
                <a:schemeClr val="tx1">
                  <a:lumMod val="85000"/>
                  <a:lumOff val="15000"/>
                </a:schemeClr>
              </a:solidFill>
              <a:latin typeface="+mn-ea"/>
              <a:cs typeface="+mn-ea"/>
              <a:sym typeface="+mn-ea"/>
            </a:endParaRPr>
          </a:p>
        </p:txBody>
      </p:sp>
      <p:sp>
        <p:nvSpPr>
          <p:cNvPr id="11" name="矩形 10"/>
          <p:cNvSpPr/>
          <p:nvPr>
            <p:custDataLst>
              <p:tags r:id="rId2"/>
            </p:custDataLst>
          </p:nvPr>
        </p:nvSpPr>
        <p:spPr>
          <a:xfrm>
            <a:off x="6461125" y="2821305"/>
            <a:ext cx="2456180" cy="1195705"/>
          </a:xfrm>
          <a:prstGeom prst="rect">
            <a:avLst/>
          </a:prstGeom>
          <a:noFill/>
        </p:spPr>
        <p:txBody>
          <a:bodyPr wrap="square" lIns="0" tIns="0" rIns="0" bIns="0" rtlCol="0" anchor="t" anchorCtr="0">
            <a:noAutofit/>
          </a:bodyPr>
          <a:p>
            <a:pPr indent="0" algn="just" fontAlgn="auto">
              <a:lnSpc>
                <a:spcPct val="100000"/>
              </a:lnSpc>
              <a:spcBef>
                <a:spcPct val="0"/>
              </a:spcBef>
              <a:spcAft>
                <a:spcPct val="0"/>
              </a:spcAft>
            </a:pPr>
            <a:r>
              <a:rPr lang="zh-CN" altLang="en-US" dirty="0">
                <a:solidFill>
                  <a:schemeClr val="tx1">
                    <a:lumMod val="85000"/>
                    <a:lumOff val="15000"/>
                  </a:schemeClr>
                </a:solidFill>
                <a:latin typeface="+mn-ea"/>
                <a:cs typeface="+mn-ea"/>
              </a:rPr>
              <a:t>评价结果比较客观和准</a:t>
            </a:r>
            <a:r>
              <a:rPr lang="zh-CN" altLang="en-US" dirty="0">
                <a:solidFill>
                  <a:schemeClr val="tx1">
                    <a:lumMod val="85000"/>
                    <a:lumOff val="15000"/>
                  </a:schemeClr>
                </a:solidFill>
                <a:latin typeface="+mn-ea"/>
                <a:cs typeface="+mn-ea"/>
              </a:rPr>
              <a:t>确，有利于教师明确自身</a:t>
            </a:r>
            <a:r>
              <a:rPr lang="zh-CN" altLang="en-US" dirty="0">
                <a:solidFill>
                  <a:schemeClr val="tx1">
                    <a:lumMod val="85000"/>
                    <a:lumOff val="15000"/>
                  </a:schemeClr>
                </a:solidFill>
                <a:latin typeface="+mn-ea"/>
                <a:cs typeface="+mn-ea"/>
              </a:rPr>
              <a:t>的优缺点，便于领导及时</a:t>
            </a:r>
            <a:r>
              <a:rPr lang="zh-CN" altLang="en-US" dirty="0">
                <a:solidFill>
                  <a:schemeClr val="tx1">
                    <a:lumMod val="85000"/>
                    <a:lumOff val="15000"/>
                  </a:schemeClr>
                </a:solidFill>
                <a:latin typeface="+mn-ea"/>
                <a:cs typeface="+mn-ea"/>
              </a:rPr>
              <a:t>获得反馈信息。</a:t>
            </a:r>
            <a:endParaRPr lang="zh-CN" altLang="en-US" dirty="0">
              <a:solidFill>
                <a:schemeClr val="tx1">
                  <a:lumMod val="85000"/>
                  <a:lumOff val="15000"/>
                </a:schemeClr>
              </a:solidFill>
              <a:latin typeface="+mn-ea"/>
              <a:cs typeface="+mn-ea"/>
            </a:endParaRPr>
          </a:p>
        </p:txBody>
      </p:sp>
      <p:sp>
        <p:nvSpPr>
          <p:cNvPr id="12" name="椭圆 11"/>
          <p:cNvSpPr/>
          <p:nvPr>
            <p:custDataLst>
              <p:tags r:id="rId3"/>
            </p:custDataLst>
          </p:nvPr>
        </p:nvSpPr>
        <p:spPr>
          <a:xfrm>
            <a:off x="7379790" y="4357370"/>
            <a:ext cx="1537415" cy="1537415"/>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sp>
        <p:nvSpPr>
          <p:cNvPr id="13" name="椭圆 12"/>
          <p:cNvSpPr/>
          <p:nvPr>
            <p:custDataLst>
              <p:tags r:id="rId4"/>
            </p:custDataLst>
          </p:nvPr>
        </p:nvSpPr>
        <p:spPr>
          <a:xfrm>
            <a:off x="7458714" y="4436827"/>
            <a:ext cx="1379034" cy="1379034"/>
          </a:xfrm>
          <a:prstGeom prst="ellipse">
            <a:avLst/>
          </a:prstGeom>
          <a:solidFill>
            <a:schemeClr val="accent1"/>
          </a:solidFill>
          <a:ln>
            <a:noFill/>
          </a:ln>
          <a:effectLst>
            <a:innerShdw blurRad="152400">
              <a:schemeClr val="accent1">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565150" bIns="0" numCol="1" spcCol="0" rtlCol="0" fromWordArt="0" anchor="t" anchorCtr="0" forceAA="0" compatLnSpc="1">
            <a:noAutofit/>
          </a:bodyPr>
          <a:p>
            <a:pPr lvl="0" algn="ctr">
              <a:buClrTx/>
              <a:buSzTx/>
              <a:buFontTx/>
            </a:pPr>
            <a:r>
              <a:rPr lang="zh-CN" altLang="en-US" sz="2000" b="1">
                <a:solidFill>
                  <a:srgbClr val="FFFFFF"/>
                </a:solidFill>
                <a:latin typeface="+mn-ea"/>
                <a:cs typeface="+mj-ea"/>
                <a:sym typeface="+mn-ea"/>
              </a:rPr>
              <a:t>优点</a:t>
            </a:r>
            <a:endParaRPr lang="zh-CN" altLang="en-US" sz="2000" b="1">
              <a:solidFill>
                <a:srgbClr val="FFFFFF"/>
              </a:solidFill>
              <a:latin typeface="+mn-ea"/>
              <a:cs typeface="+mj-ea"/>
              <a:sym typeface="+mn-ea"/>
            </a:endParaRPr>
          </a:p>
        </p:txBody>
      </p:sp>
      <p:sp>
        <p:nvSpPr>
          <p:cNvPr id="14" name="椭圆 13"/>
          <p:cNvSpPr/>
          <p:nvPr>
            <p:custDataLst>
              <p:tags r:id="rId5"/>
            </p:custDataLst>
          </p:nvPr>
        </p:nvSpPr>
        <p:spPr>
          <a:xfrm>
            <a:off x="7530705" y="4508285"/>
            <a:ext cx="1235584" cy="1235584"/>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solidFill>
                <a:schemeClr val="lt1"/>
              </a:solidFill>
              <a:latin typeface="+mn-ea"/>
              <a:cs typeface="微软雅黑" charset="-122"/>
              <a:sym typeface="+mn-ea"/>
            </a:endParaRPr>
          </a:p>
        </p:txBody>
      </p:sp>
      <p:sp>
        <p:nvSpPr>
          <p:cNvPr id="15" name="弧形 14"/>
          <p:cNvSpPr/>
          <p:nvPr>
            <p:custDataLst>
              <p:tags r:id="rId6"/>
            </p:custDataLst>
          </p:nvPr>
        </p:nvSpPr>
        <p:spPr>
          <a:xfrm flipV="1">
            <a:off x="7170749" y="4150995"/>
            <a:ext cx="1954964" cy="1954964"/>
          </a:xfrm>
          <a:prstGeom prst="arc">
            <a:avLst>
              <a:gd name="adj1" fmla="val 1352946"/>
              <a:gd name="adj2" fmla="val 10848491"/>
            </a:avLst>
          </a:prstGeom>
          <a:ln w="44450" cap="rnd">
            <a:solidFill>
              <a:schemeClr val="accent1">
                <a:alpha val="50000"/>
              </a:schemeClr>
            </a:solidFill>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solidFill>
                <a:schemeClr val="tx1"/>
              </a:solidFill>
              <a:latin typeface="+mn-ea"/>
            </a:endParaRPr>
          </a:p>
        </p:txBody>
      </p:sp>
      <p:sp>
        <p:nvSpPr>
          <p:cNvPr id="16" name="椭圆 15"/>
          <p:cNvSpPr/>
          <p:nvPr>
            <p:custDataLst>
              <p:tags r:id="rId7"/>
            </p:custDataLst>
          </p:nvPr>
        </p:nvSpPr>
        <p:spPr>
          <a:xfrm>
            <a:off x="9312890" y="4357370"/>
            <a:ext cx="1537415" cy="1537415"/>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mn-ea"/>
            </a:endParaRPr>
          </a:p>
        </p:txBody>
      </p:sp>
      <p:sp>
        <p:nvSpPr>
          <p:cNvPr id="17" name="椭圆 16"/>
          <p:cNvSpPr/>
          <p:nvPr>
            <p:custDataLst>
              <p:tags r:id="rId8"/>
            </p:custDataLst>
          </p:nvPr>
        </p:nvSpPr>
        <p:spPr>
          <a:xfrm>
            <a:off x="9391814" y="4436827"/>
            <a:ext cx="1379034" cy="1379034"/>
          </a:xfrm>
          <a:prstGeom prst="ellipse">
            <a:avLst/>
          </a:prstGeom>
          <a:solidFill>
            <a:schemeClr val="accent2"/>
          </a:solidFill>
          <a:ln>
            <a:noFill/>
          </a:ln>
          <a:effectLst>
            <a:innerShdw blurRad="152400">
              <a:schemeClr val="accent2">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565150" bIns="0" numCol="1" spcCol="0" rtlCol="0" fromWordArt="0" anchor="t" anchorCtr="0" forceAA="0" compatLnSpc="1">
            <a:noAutofit/>
          </a:bodyPr>
          <a:p>
            <a:pPr lvl="0" algn="ctr">
              <a:buClrTx/>
              <a:buSzTx/>
              <a:buFontTx/>
            </a:pPr>
            <a:r>
              <a:rPr lang="zh-CN" altLang="en-US" sz="2000" b="1">
                <a:solidFill>
                  <a:srgbClr val="FFFFFF"/>
                </a:solidFill>
                <a:latin typeface="+mn-ea"/>
                <a:cs typeface="+mj-ea"/>
                <a:sym typeface="+mn-ea"/>
              </a:rPr>
              <a:t>缺点</a:t>
            </a:r>
            <a:endParaRPr lang="zh-CN" altLang="en-US" sz="2000" b="1">
              <a:solidFill>
                <a:srgbClr val="FFFFFF"/>
              </a:solidFill>
              <a:latin typeface="+mn-ea"/>
              <a:cs typeface="+mj-ea"/>
              <a:sym typeface="+mn-ea"/>
            </a:endParaRPr>
          </a:p>
        </p:txBody>
      </p:sp>
      <p:sp>
        <p:nvSpPr>
          <p:cNvPr id="18" name="椭圆 17"/>
          <p:cNvSpPr/>
          <p:nvPr>
            <p:custDataLst>
              <p:tags r:id="rId9"/>
            </p:custDataLst>
          </p:nvPr>
        </p:nvSpPr>
        <p:spPr>
          <a:xfrm>
            <a:off x="9463805" y="4508285"/>
            <a:ext cx="1235584" cy="1235584"/>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2">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solidFill>
                <a:schemeClr val="lt1"/>
              </a:solidFill>
              <a:latin typeface="+mn-ea"/>
              <a:cs typeface="微软雅黑" charset="-122"/>
              <a:sym typeface="+mn-ea"/>
            </a:endParaRPr>
          </a:p>
        </p:txBody>
      </p:sp>
      <p:sp>
        <p:nvSpPr>
          <p:cNvPr id="19" name="弧形 18"/>
          <p:cNvSpPr/>
          <p:nvPr>
            <p:custDataLst>
              <p:tags r:id="rId10"/>
            </p:custDataLst>
          </p:nvPr>
        </p:nvSpPr>
        <p:spPr>
          <a:xfrm flipV="1">
            <a:off x="9103849" y="4150995"/>
            <a:ext cx="1954964" cy="1954964"/>
          </a:xfrm>
          <a:prstGeom prst="arc">
            <a:avLst>
              <a:gd name="adj1" fmla="val 10822527"/>
              <a:gd name="adj2" fmla="val 20157622"/>
            </a:avLst>
          </a:prstGeom>
          <a:ln w="44450" cap="rnd">
            <a:solidFill>
              <a:schemeClr val="accent2">
                <a:alpha val="50000"/>
              </a:schemeClr>
            </a:solidFill>
            <a:headEnd type="none"/>
            <a:tail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solidFill>
                <a:schemeClr val="tx1"/>
              </a:solidFill>
              <a:latin typeface="+mn-ea"/>
            </a:endParaRPr>
          </a:p>
        </p:txBody>
      </p:sp>
      <p:pic>
        <p:nvPicPr>
          <p:cNvPr id="20" name="图片 15" descr="343439383331313b343532303033313bd3a6d3c3c9ccb3c7"/>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8025045" y="4773320"/>
            <a:ext cx="242104" cy="242104"/>
          </a:xfrm>
          <a:prstGeom prst="rect">
            <a:avLst/>
          </a:prstGeom>
        </p:spPr>
      </p:pic>
      <p:pic>
        <p:nvPicPr>
          <p:cNvPr id="21" name="图片 20" descr="343435383038363b343532323339393bd6b4d0d0d5aad2aa"/>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9950680" y="4758922"/>
            <a:ext cx="242104" cy="242104"/>
          </a:xfrm>
          <a:prstGeom prst="rect">
            <a:avLst/>
          </a:prstGeom>
        </p:spPr>
      </p:pic>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四、教师职业道德评价的方法</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（二）基于不同评价工具的评价方法</a:t>
            </a:r>
            <a:endParaRPr lang="zh-CN" altLang="en-US" sz="2800" b="1" dirty="0">
              <a:solidFill>
                <a:schemeClr val="accent5"/>
              </a:solidFill>
              <a:latin typeface="微软雅黑" charset="0"/>
              <a:ea typeface="微软雅黑" charset="0"/>
              <a:cs typeface="微软雅黑" charset="0"/>
              <a:sym typeface="+mn-ea"/>
            </a:endParaRPr>
          </a:p>
        </p:txBody>
      </p:sp>
      <p:sp>
        <p:nvSpPr>
          <p:cNvPr id="10" name="文本框 9"/>
          <p:cNvSpPr txBox="1"/>
          <p:nvPr/>
        </p:nvSpPr>
        <p:spPr>
          <a:xfrm>
            <a:off x="1203960" y="2962275"/>
            <a:ext cx="10041890" cy="1991360"/>
          </a:xfrm>
          <a:prstGeom prst="rect">
            <a:avLst/>
          </a:prstGeom>
          <a:noFill/>
        </p:spPr>
        <p:txBody>
          <a:bodyPr wrap="square">
            <a:noAutofit/>
          </a:bodyPr>
          <a:lstStyle/>
          <a:p>
            <a:pPr indent="457200">
              <a:lnSpc>
                <a:spcPct val="150000"/>
              </a:lnSpc>
            </a:pPr>
            <a:r>
              <a:rPr lang="zh-CN" altLang="en-US" sz="2000" dirty="0">
                <a:latin typeface="微软雅黑" charset="0"/>
                <a:ea typeface="微软雅黑" charset="0"/>
                <a:cs typeface="微软雅黑" charset="0"/>
              </a:rPr>
              <a:t>教师职业道德的模糊综合评价法是把整个教师职业道德评价看成一个集合，各个评价项</a:t>
            </a:r>
            <a:r>
              <a:rPr lang="zh-CN" altLang="en-US" sz="2000" dirty="0">
                <a:latin typeface="微软雅黑" charset="0"/>
                <a:ea typeface="微软雅黑" charset="0"/>
                <a:cs typeface="微软雅黑" charset="0"/>
              </a:rPr>
              <a:t>目和评价等级都包含许多因素，可以各看成一个模糊子集，这些模糊子集可用其隶属度所构</a:t>
            </a:r>
            <a:r>
              <a:rPr lang="zh-CN" altLang="en-US" sz="2000" dirty="0">
                <a:latin typeface="微软雅黑" charset="0"/>
                <a:ea typeface="微软雅黑" charset="0"/>
                <a:cs typeface="微软雅黑" charset="0"/>
              </a:rPr>
              <a:t>成的一个矩阵来表示。</a:t>
            </a:r>
            <a:endParaRPr lang="zh-CN" altLang="en-US" sz="2000" dirty="0">
              <a:latin typeface="微软雅黑" charset="0"/>
              <a:ea typeface="微软雅黑" charset="0"/>
              <a:cs typeface="微软雅黑" charset="0"/>
            </a:endParaRPr>
          </a:p>
          <a:p>
            <a:pPr indent="457200">
              <a:lnSpc>
                <a:spcPct val="150000"/>
              </a:lnSpc>
            </a:pPr>
            <a:r>
              <a:rPr lang="zh-CN" altLang="en-US" sz="2000" dirty="0">
                <a:latin typeface="微软雅黑" charset="0"/>
                <a:ea typeface="微软雅黑" charset="0"/>
                <a:cs typeface="微软雅黑" charset="0"/>
              </a:rPr>
              <a:t>为了进行综合评价，还要确定各个项目的权重。这些权重因素与整个</a:t>
            </a:r>
            <a:r>
              <a:rPr lang="zh-CN" altLang="en-US" sz="2000" dirty="0">
                <a:latin typeface="微软雅黑" charset="0"/>
                <a:ea typeface="微软雅黑" charset="0"/>
                <a:cs typeface="微软雅黑" charset="0"/>
              </a:rPr>
              <a:t>集合，也存在一种模糊关系，可用一个模糊矩阵来表示。最后，将两个模糊矩阵相乘，把其</a:t>
            </a:r>
            <a:r>
              <a:rPr lang="zh-CN" altLang="en-US" sz="2000" dirty="0">
                <a:latin typeface="微软雅黑" charset="0"/>
                <a:ea typeface="微软雅黑" charset="0"/>
                <a:cs typeface="微软雅黑" charset="0"/>
              </a:rPr>
              <a:t>乘积归一化，就可得出教师职业道德的综合评价成绩。</a:t>
            </a:r>
            <a:endParaRPr lang="zh-CN" altLang="en-US" sz="2000" dirty="0">
              <a:latin typeface="微软雅黑" charset="0"/>
              <a:ea typeface="微软雅黑" charset="0"/>
              <a:cs typeface="微软雅黑" charset="0"/>
            </a:endParaRPr>
          </a:p>
        </p:txBody>
      </p:sp>
      <p:sp>
        <p:nvSpPr>
          <p:cNvPr id="3" name="矩形: 圆角 2"/>
          <p:cNvSpPr/>
          <p:nvPr/>
        </p:nvSpPr>
        <p:spPr>
          <a:xfrm>
            <a:off x="1068705" y="2858135"/>
            <a:ext cx="10450195" cy="3048000"/>
          </a:xfrm>
          <a:prstGeom prst="round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16332" y="1782119"/>
            <a:ext cx="6106886" cy="645160"/>
          </a:xfrm>
          <a:prstGeom prst="rect">
            <a:avLst/>
          </a:prstGeom>
          <a:noFill/>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2.</a:t>
            </a:r>
            <a:r>
              <a:rPr kumimoji="0" lang="zh-CN" altLang="en-US" sz="2400" b="1" i="0" u="none" strike="noStrike" kern="1200" cap="none" spc="0" normalizeH="0" baseline="0" noProof="0" dirty="0">
                <a:ln>
                  <a:noFill/>
                </a:ln>
                <a:effectLst/>
                <a:uLnTx/>
                <a:uFillTx/>
                <a:latin typeface="Arial" panose="020B0604020202090204"/>
                <a:ea typeface="微软雅黑"/>
                <a:cs typeface="+mn-cs"/>
              </a:rPr>
              <a:t>模糊综合评价法</a:t>
            </a:r>
            <a:endParaRPr kumimoji="0" lang="zh-CN" altLang="en-US" sz="2400" b="1" i="0" u="none" strike="noStrike" kern="1200" cap="none" spc="0" normalizeH="0" baseline="0" noProof="0" dirty="0">
              <a:ln>
                <a:noFill/>
              </a:ln>
              <a:effectLst/>
              <a:uLnTx/>
              <a:uFillTx/>
              <a:latin typeface="Arial" panose="020B0604020202090204"/>
              <a:ea typeface="微软雅黑"/>
              <a:cs typeface="+mn-cs"/>
            </a:endParaRPr>
          </a:p>
        </p:txBody>
      </p:sp>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a:t>
            </a:r>
            <a:r>
              <a:rPr lang="zh-CN" altLang="en-US" sz="3200" dirty="0">
                <a:latin typeface="微软雅黑" charset="0"/>
                <a:ea typeface="微软雅黑" charset="0"/>
                <a:cs typeface="微软雅黑" charset="0"/>
              </a:rPr>
              <a:t>察：</a:t>
            </a:r>
            <a:r>
              <a:rPr lang="zh-CN" altLang="en-US" sz="3200"/>
              <a:t>中层概念测评法</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4661535"/>
          </a:xfrm>
          <a:prstGeom prst="rect">
            <a:avLst/>
          </a:prstGeom>
          <a:noFill/>
        </p:spPr>
        <p:txBody>
          <a:bodyPr wrap="square">
            <a:spAutoFit/>
          </a:bodyPr>
          <a:lstStyle/>
          <a:p>
            <a:pPr indent="457200" algn="just" fontAlgn="auto">
              <a:lnSpc>
                <a:spcPct val="150000"/>
              </a:lnSpc>
            </a:pPr>
            <a:r>
              <a:rPr lang="en-US" altLang="zh-CN" dirty="0"/>
              <a:t>“</a:t>
            </a:r>
            <a:r>
              <a:rPr lang="zh-CN" altLang="en-US" dirty="0"/>
              <a:t>中层概念测评法</a:t>
            </a:r>
            <a:r>
              <a:rPr lang="en-US" altLang="zh-CN" dirty="0"/>
              <a:t>”</a:t>
            </a:r>
            <a:r>
              <a:rPr lang="zh-CN" altLang="en-US" dirty="0"/>
              <a:t>属于科尔伯格学派，是由莱斯特（</a:t>
            </a:r>
            <a:r>
              <a:rPr lang="en-US" altLang="zh-CN" dirty="0"/>
              <a:t>J.R.Rest</a:t>
            </a:r>
            <a:r>
              <a:rPr lang="zh-CN" altLang="en-US" dirty="0"/>
              <a:t>）和纳薇兹（</a:t>
            </a:r>
            <a:r>
              <a:rPr lang="en-US" altLang="zh-CN" dirty="0"/>
              <a:t>D.F.Narvaez</a:t>
            </a:r>
            <a:r>
              <a:rPr lang="zh-CN" altLang="en-US" dirty="0"/>
              <a:t>）于</a:t>
            </a:r>
            <a:r>
              <a:rPr lang="en-US" altLang="zh-CN" dirty="0"/>
              <a:t>1994</a:t>
            </a:r>
            <a:r>
              <a:rPr lang="zh-CN" altLang="en-US" dirty="0"/>
              <a:t>年首次提出，经毕博（</a:t>
            </a:r>
            <a:r>
              <a:rPr lang="en-US" altLang="zh-CN" dirty="0"/>
              <a:t>M.J.Rebeau</a:t>
            </a:r>
            <a:r>
              <a:rPr lang="zh-CN" altLang="en-US" dirty="0"/>
              <a:t>）和托马（</a:t>
            </a:r>
            <a:r>
              <a:rPr lang="en-US" altLang="zh-CN" dirty="0"/>
              <a:t>S.J.Thoma</a:t>
            </a:r>
            <a:r>
              <a:rPr lang="zh-CN" altLang="en-US" dirty="0"/>
              <a:t>）等人的</a:t>
            </a:r>
            <a:r>
              <a:rPr lang="zh-CN" altLang="en-US" dirty="0"/>
              <a:t>不断完善而日趋成熟。运用中层概念测评法的时候，先要从教师的职业生活中搜集</a:t>
            </a:r>
            <a:r>
              <a:rPr lang="zh-CN" altLang="en-US" dirty="0"/>
              <a:t>情境故事，并且对情境故事进行一定的加工，以保证每个故事聚焦于特定的职业道</a:t>
            </a:r>
            <a:r>
              <a:rPr lang="zh-CN" altLang="en-US" dirty="0"/>
              <a:t>德，使每个故事在情节的复杂程度、长度等方面符合一定的标准。然后，将情境故</a:t>
            </a:r>
            <a:r>
              <a:rPr lang="zh-CN" altLang="en-US" dirty="0"/>
              <a:t>事提供给被评价的教师阅读，在每个情境故事之后，给被试提供</a:t>
            </a:r>
            <a:r>
              <a:rPr lang="en-US" altLang="zh-CN" dirty="0"/>
              <a:t>8</a:t>
            </a:r>
            <a:r>
              <a:rPr lang="zh-CN" altLang="en-US" dirty="0"/>
              <a:t>～</a:t>
            </a:r>
            <a:r>
              <a:rPr lang="en-US" altLang="zh-CN" dirty="0"/>
              <a:t>12</a:t>
            </a:r>
            <a:r>
              <a:rPr lang="zh-CN" altLang="en-US" dirty="0"/>
              <a:t>个选项，每</a:t>
            </a:r>
            <a:r>
              <a:rPr lang="zh-CN" altLang="en-US" dirty="0"/>
              <a:t>个选项提出了一种情境故事中该教师</a:t>
            </a:r>
            <a:r>
              <a:rPr lang="en-US" altLang="zh-CN" dirty="0"/>
              <a:t>“</a:t>
            </a:r>
            <a:r>
              <a:rPr lang="zh-CN" altLang="en-US" dirty="0"/>
              <a:t>可接受</a:t>
            </a:r>
            <a:r>
              <a:rPr lang="en-US" altLang="zh-CN" dirty="0"/>
              <a:t>”</a:t>
            </a:r>
            <a:r>
              <a:rPr lang="zh-CN" altLang="en-US" dirty="0"/>
              <a:t>的做法，请被试教师对每种做法标注</a:t>
            </a:r>
            <a:r>
              <a:rPr lang="zh-CN" altLang="en-US" dirty="0"/>
              <a:t>同意的程度（程度分</a:t>
            </a:r>
            <a:r>
              <a:rPr lang="en-US" altLang="zh-CN" dirty="0"/>
              <a:t>5</a:t>
            </a:r>
            <a:r>
              <a:rPr lang="zh-CN" altLang="en-US" dirty="0"/>
              <a:t>级，从完全同意这样做到坚决反对这样做）；</a:t>
            </a:r>
            <a:r>
              <a:rPr lang="zh-CN" altLang="en-US" dirty="0"/>
              <a:t>接着，</a:t>
            </a:r>
            <a:r>
              <a:rPr lang="zh-CN" altLang="en-US" dirty="0"/>
              <a:t>给被试提</a:t>
            </a:r>
            <a:r>
              <a:rPr lang="zh-CN" altLang="en-US" dirty="0"/>
              <a:t>供</a:t>
            </a:r>
            <a:r>
              <a:rPr lang="en-US" altLang="zh-CN" dirty="0"/>
              <a:t>8</a:t>
            </a:r>
            <a:r>
              <a:rPr lang="zh-CN" altLang="en-US" dirty="0"/>
              <a:t>～</a:t>
            </a:r>
            <a:r>
              <a:rPr lang="en-US" altLang="zh-CN" dirty="0"/>
              <a:t>12</a:t>
            </a:r>
            <a:r>
              <a:rPr lang="zh-CN" altLang="en-US" dirty="0"/>
              <a:t>个</a:t>
            </a:r>
            <a:r>
              <a:rPr lang="en-US" altLang="zh-CN" dirty="0"/>
              <a:t>“</a:t>
            </a:r>
            <a:r>
              <a:rPr lang="zh-CN" altLang="en-US" dirty="0"/>
              <a:t>为什么可以这样做</a:t>
            </a:r>
            <a:r>
              <a:rPr lang="en-US" altLang="zh-CN" dirty="0"/>
              <a:t>”</a:t>
            </a:r>
            <a:r>
              <a:rPr lang="zh-CN" altLang="en-US" dirty="0"/>
              <a:t>的选项，</a:t>
            </a:r>
            <a:r>
              <a:rPr lang="zh-CN" altLang="en-US" dirty="0"/>
              <a:t>同样由被试标注其同意程度（也分</a:t>
            </a:r>
            <a:r>
              <a:rPr lang="en-US" altLang="zh-CN" dirty="0"/>
              <a:t>5</a:t>
            </a:r>
            <a:r>
              <a:rPr lang="zh-CN" altLang="en-US" dirty="0"/>
              <a:t>级，</a:t>
            </a:r>
            <a:r>
              <a:rPr lang="zh-CN" altLang="en-US" dirty="0"/>
              <a:t>从完全同意这个的理由到坚决反对这个的理由）。标注完以后，再从</a:t>
            </a:r>
            <a:r>
              <a:rPr lang="en-US" altLang="zh-CN" dirty="0"/>
              <a:t>“</a:t>
            </a:r>
            <a:r>
              <a:rPr lang="zh-CN" altLang="en-US" dirty="0"/>
              <a:t>可接受</a:t>
            </a:r>
            <a:r>
              <a:rPr lang="en-US" altLang="zh-CN" dirty="0"/>
              <a:t>”“</a:t>
            </a:r>
            <a:r>
              <a:rPr lang="zh-CN" altLang="en-US" dirty="0"/>
              <a:t>为什</a:t>
            </a:r>
            <a:r>
              <a:rPr lang="zh-CN" altLang="en-US" dirty="0"/>
              <a:t>么可接受</a:t>
            </a:r>
            <a:r>
              <a:rPr lang="en-US" altLang="zh-CN" dirty="0"/>
              <a:t>”</a:t>
            </a:r>
            <a:r>
              <a:rPr lang="zh-CN" altLang="en-US" dirty="0"/>
              <a:t>之中挑选前</a:t>
            </a:r>
            <a:r>
              <a:rPr lang="en-US" altLang="zh-CN" dirty="0"/>
              <a:t>3</a:t>
            </a:r>
            <a:r>
              <a:rPr lang="zh-CN" altLang="en-US" dirty="0"/>
              <a:t>项最赞同的排序，从</a:t>
            </a:r>
            <a:r>
              <a:rPr lang="en-US" altLang="zh-CN" dirty="0"/>
              <a:t>“</a:t>
            </a:r>
            <a:r>
              <a:rPr lang="zh-CN" altLang="en-US" dirty="0"/>
              <a:t>不可接受</a:t>
            </a:r>
            <a:r>
              <a:rPr lang="en-US" altLang="zh-CN" dirty="0"/>
              <a:t>”“</a:t>
            </a:r>
            <a:r>
              <a:rPr lang="zh-CN" altLang="en-US" dirty="0"/>
              <a:t>为什么不可接受</a:t>
            </a:r>
            <a:r>
              <a:rPr lang="en-US" altLang="zh-CN" dirty="0"/>
              <a:t>”</a:t>
            </a:r>
            <a:r>
              <a:rPr lang="zh-CN" altLang="en-US" dirty="0"/>
              <a:t>之中</a:t>
            </a:r>
            <a:r>
              <a:rPr lang="zh-CN" altLang="en-US" dirty="0"/>
              <a:t>挑选最反对的</a:t>
            </a:r>
            <a:r>
              <a:rPr lang="en-US" altLang="zh-CN" dirty="0"/>
              <a:t>2</a:t>
            </a:r>
            <a:r>
              <a:rPr lang="zh-CN" altLang="en-US" dirty="0"/>
              <a:t>项排序。中层概念测评法只对进入</a:t>
            </a:r>
            <a:r>
              <a:rPr lang="en-US" altLang="zh-CN" dirty="0"/>
              <a:t>“</a:t>
            </a:r>
            <a:r>
              <a:rPr lang="zh-CN" altLang="en-US" dirty="0"/>
              <a:t>排序</a:t>
            </a:r>
            <a:r>
              <a:rPr lang="en-US" altLang="zh-CN" dirty="0"/>
              <a:t>”</a:t>
            </a:r>
            <a:r>
              <a:rPr lang="zh-CN" altLang="en-US" dirty="0"/>
              <a:t>项打分。打分的标准答案</a:t>
            </a:r>
            <a:r>
              <a:rPr lang="zh-CN" altLang="en-US" dirty="0"/>
              <a:t>由专家制定。专家是指测评领域方面比较有见识的人群，比如教师职业道德测评的</a:t>
            </a:r>
            <a:r>
              <a:rPr lang="zh-CN" altLang="en-US" dirty="0"/>
              <a:t>专家队伍可以是有关领域的优秀中小学教师、学校管理者、教研员、大学教授等。</a:t>
            </a:r>
            <a:endParaRPr lang="zh-CN" altLang="en-US" dirty="0"/>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p:txBody>
          <a:bodyPr wrap="square">
            <a:normAutofit/>
          </a:bodyPr>
          <a:lstStyle/>
          <a:p>
            <a:pPr lvl="0"/>
            <a:r>
              <a:rPr lang="zh-CN" altLang="en-US" sz="3200" dirty="0">
                <a:latin typeface="微软雅黑" charset="-122"/>
                <a:ea typeface="微软雅黑" charset="-122"/>
              </a:rPr>
              <a:t>导语</a:t>
            </a:r>
            <a:endParaRPr lang="en-US" sz="3200" dirty="0">
              <a:latin typeface="微软雅黑" charset="-122"/>
              <a:ea typeface="微软雅黑" charset="-122"/>
            </a:endParaRPr>
          </a:p>
        </p:txBody>
      </p:sp>
      <p:grpSp>
        <p:nvGrpSpPr>
          <p:cNvPr id="20" name="组合 19"/>
          <p:cNvGrpSpPr/>
          <p:nvPr/>
        </p:nvGrpSpPr>
        <p:grpSpPr>
          <a:xfrm>
            <a:off x="683459" y="1028700"/>
            <a:ext cx="10812380" cy="5433756"/>
            <a:chOff x="1281584" y="1729382"/>
            <a:chExt cx="9109101" cy="4655986"/>
          </a:xfrm>
        </p:grpSpPr>
        <p:sp>
          <p:nvSpPr>
            <p:cNvPr id="6" name="圆角矩形 5"/>
            <p:cNvSpPr/>
            <p:nvPr/>
          </p:nvSpPr>
          <p:spPr>
            <a:xfrm>
              <a:off x="1331139" y="1981731"/>
              <a:ext cx="9059546" cy="4403637"/>
            </a:xfrm>
            <a:prstGeom prst="roundRect">
              <a:avLst/>
            </a:prstGeom>
            <a:solidFill>
              <a:schemeClr val="accent5">
                <a:lumMod val="20000"/>
                <a:lumOff val="80000"/>
                <a:alpha val="25000"/>
              </a:schemeClr>
            </a:solidFill>
            <a:ln>
              <a:noFill/>
            </a:ln>
            <a:effectLst>
              <a:glow rad="63500">
                <a:schemeClr val="accent5">
                  <a:lumMod val="20000"/>
                  <a:lumOff val="80000"/>
                  <a:alpha val="25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9" name="图片 18" descr="图标&#10;&#10;AI 生成的内容可能不正确。"/>
            <p:cNvPicPr>
              <a:picLocks noChangeAspect="1"/>
            </p:cNvPicPr>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81584" y="1729382"/>
              <a:ext cx="910680" cy="910680"/>
            </a:xfrm>
            <a:prstGeom prst="rect">
              <a:avLst/>
            </a:prstGeom>
          </p:spPr>
        </p:pic>
      </p:grpSp>
      <p:sp>
        <p:nvSpPr>
          <p:cNvPr id="5" name="文本框 4"/>
          <p:cNvSpPr txBox="1"/>
          <p:nvPr/>
        </p:nvSpPr>
        <p:spPr>
          <a:xfrm>
            <a:off x="1831986" y="1334981"/>
            <a:ext cx="9190635" cy="3322955"/>
          </a:xfrm>
          <a:prstGeom prst="rect">
            <a:avLst/>
          </a:prstGeom>
          <a:noFill/>
        </p:spPr>
        <p:txBody>
          <a:bodyPr wrap="square">
            <a:spAutoFit/>
          </a:bodyPr>
          <a:lstStyle/>
          <a:p>
            <a:pPr indent="457200">
              <a:lnSpc>
                <a:spcPct val="150000"/>
              </a:lnSpc>
            </a:pPr>
            <a:r>
              <a:rPr lang="zh-CN" altLang="en-US" sz="2000" dirty="0"/>
              <a:t>教师评价是对教师工作现实的或潜在的价值做出判断，包括职业道德评价、工作</a:t>
            </a:r>
            <a:r>
              <a:rPr lang="zh-CN" altLang="en-US" sz="2000" dirty="0"/>
              <a:t>业绩评价和专业发展评价等方面。教育是有善恶之分的，教育中的善恶也是客观存在</a:t>
            </a:r>
            <a:r>
              <a:rPr lang="zh-CN" altLang="en-US" sz="2000" dirty="0"/>
              <a:t>的。作为教育活动的主体，教师的大多数教育行为都属于道德行为，具有道德意义。</a:t>
            </a:r>
            <a:r>
              <a:rPr lang="zh-CN" altLang="en-US" sz="2000" dirty="0"/>
              <a:t>在现实中，教师的道德水平一直是社会公众关注的焦点，而教师职业道德评价则是</a:t>
            </a:r>
            <a:r>
              <a:rPr lang="zh-CN" altLang="en-US" sz="2000" dirty="0"/>
              <a:t>衡量教师职业规范和行为品质的重要依据，已经成为教师职业道德活动的重要组成部</a:t>
            </a:r>
            <a:r>
              <a:rPr lang="zh-CN" altLang="en-US" sz="2000" dirty="0"/>
              <a:t>分。科学的教师职业道德评价能够提高教师职业道德的判断能力和践行能力，是保障</a:t>
            </a:r>
            <a:r>
              <a:rPr lang="zh-CN" altLang="en-US" sz="2000" dirty="0"/>
              <a:t>教师职业道德建设的重要机制。</a:t>
            </a:r>
            <a:endParaRPr lang="zh-CN" altLang="en-US" sz="2000" dirty="0"/>
          </a:p>
        </p:txBody>
      </p:sp>
    </p:spTree>
    <p:custDataLst>
      <p:tags r:id="rId2"/>
    </p:custData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a:t>
            </a:r>
            <a:r>
              <a:rPr lang="zh-CN" altLang="en-US" sz="3200" dirty="0">
                <a:latin typeface="微软雅黑" charset="0"/>
                <a:ea typeface="微软雅黑" charset="0"/>
                <a:cs typeface="微软雅黑" charset="0"/>
              </a:rPr>
              <a:t>察：</a:t>
            </a:r>
            <a:r>
              <a:rPr lang="zh-CN" altLang="en-US" sz="3200"/>
              <a:t>中层概念测评法</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506730"/>
          </a:xfrm>
          <a:prstGeom prst="rect">
            <a:avLst/>
          </a:prstGeom>
          <a:noFill/>
        </p:spPr>
        <p:txBody>
          <a:bodyPr wrap="square">
            <a:spAutoFit/>
          </a:bodyPr>
          <a:lstStyle/>
          <a:p>
            <a:pPr indent="457200" algn="just" fontAlgn="auto">
              <a:lnSpc>
                <a:spcPct val="150000"/>
              </a:lnSpc>
            </a:pPr>
            <a:r>
              <a:rPr lang="zh-CN" altLang="en-US" dirty="0"/>
              <a:t>在教师职业道德评价中引入中层概念测评法的优势如图所示。</a:t>
            </a:r>
            <a:endParaRPr lang="zh-CN" altLang="en-US" dirty="0"/>
          </a:p>
        </p:txBody>
      </p:sp>
      <p:sp>
        <p:nvSpPr>
          <p:cNvPr id="9" name="任意多边形: 形状 184"/>
          <p:cNvSpPr/>
          <p:nvPr>
            <p:custDataLst>
              <p:tags r:id="rId1"/>
            </p:custDataLst>
          </p:nvPr>
        </p:nvSpPr>
        <p:spPr>
          <a:xfrm>
            <a:off x="1224166" y="3212902"/>
            <a:ext cx="9994124" cy="2567788"/>
          </a:xfrm>
          <a:custGeom>
            <a:avLst/>
            <a:gdLst>
              <a:gd name="connsiteX0" fmla="*/ 0 w 17028"/>
              <a:gd name="connsiteY0" fmla="*/ 0 h 4375"/>
              <a:gd name="connsiteX1" fmla="*/ 15934 w 17028"/>
              <a:gd name="connsiteY1" fmla="*/ 0 h 4375"/>
              <a:gd name="connsiteX2" fmla="*/ 17028 w 17028"/>
              <a:gd name="connsiteY2" fmla="*/ 1094 h 4375"/>
              <a:gd name="connsiteX3" fmla="*/ 17028 w 17028"/>
              <a:gd name="connsiteY3" fmla="*/ 1094 h 4375"/>
              <a:gd name="connsiteX4" fmla="*/ 15934 w 17028"/>
              <a:gd name="connsiteY4" fmla="*/ 2187 h 4375"/>
              <a:gd name="connsiteX5" fmla="*/ 1094 w 17028"/>
              <a:gd name="connsiteY5" fmla="*/ 2187 h 4375"/>
              <a:gd name="connsiteX6" fmla="*/ 0 w 17028"/>
              <a:gd name="connsiteY6" fmla="*/ 3281 h 4375"/>
              <a:gd name="connsiteX7" fmla="*/ 0 w 17028"/>
              <a:gd name="connsiteY7" fmla="*/ 3281 h 4375"/>
              <a:gd name="connsiteX8" fmla="*/ 1094 w 17028"/>
              <a:gd name="connsiteY8" fmla="*/ 4375 h 4375"/>
              <a:gd name="connsiteX9" fmla="*/ 16972 w 17028"/>
              <a:gd name="connsiteY9" fmla="*/ 4375 h 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028" h="4375">
                <a:moveTo>
                  <a:pt x="0" y="0"/>
                </a:moveTo>
                <a:lnTo>
                  <a:pt x="15934" y="0"/>
                </a:lnTo>
                <a:cubicBezTo>
                  <a:pt x="16538" y="0"/>
                  <a:pt x="17028" y="490"/>
                  <a:pt x="17028" y="1094"/>
                </a:cubicBezTo>
                <a:lnTo>
                  <a:pt x="17028" y="1094"/>
                </a:lnTo>
                <a:cubicBezTo>
                  <a:pt x="17028" y="1698"/>
                  <a:pt x="16538" y="2187"/>
                  <a:pt x="15934" y="2187"/>
                </a:cubicBezTo>
                <a:lnTo>
                  <a:pt x="1094" y="2187"/>
                </a:lnTo>
                <a:cubicBezTo>
                  <a:pt x="490" y="2187"/>
                  <a:pt x="0" y="2677"/>
                  <a:pt x="0" y="3281"/>
                </a:cubicBezTo>
                <a:lnTo>
                  <a:pt x="0" y="3281"/>
                </a:lnTo>
                <a:cubicBezTo>
                  <a:pt x="0" y="3885"/>
                  <a:pt x="490" y="4375"/>
                  <a:pt x="1094" y="4375"/>
                </a:cubicBezTo>
                <a:lnTo>
                  <a:pt x="16972" y="4375"/>
                </a:lnTo>
              </a:path>
            </a:pathLst>
          </a:custGeom>
          <a:noFill/>
          <a:ln w="101600" cap="rnd">
            <a:gradFill>
              <a:gsLst>
                <a:gs pos="0">
                  <a:schemeClr val="accent1">
                    <a:lumMod val="20000"/>
                    <a:lumOff val="80000"/>
                    <a:alpha val="100000"/>
                  </a:schemeClr>
                </a:gs>
                <a:gs pos="88000">
                  <a:schemeClr val="accent1">
                    <a:alpha val="100000"/>
                  </a:schemeClr>
                </a:gs>
              </a:gsLst>
              <a:lin ang="618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 name="任意多边形: 形状 185"/>
          <p:cNvSpPr/>
          <p:nvPr>
            <p:custDataLst>
              <p:tags r:id="rId2"/>
            </p:custDataLst>
          </p:nvPr>
        </p:nvSpPr>
        <p:spPr>
          <a:xfrm>
            <a:off x="11038104" y="5612243"/>
            <a:ext cx="234868" cy="335898"/>
          </a:xfrm>
          <a:custGeom>
            <a:avLst/>
            <a:gdLst>
              <a:gd name="connsiteX0" fmla="*/ 245592 w 254107"/>
              <a:gd name="connsiteY0" fmla="*/ 164547 h 363413"/>
              <a:gd name="connsiteX1" fmla="*/ 34671 w 254107"/>
              <a:gd name="connsiteY1" fmla="*/ 4450 h 363413"/>
              <a:gd name="connsiteX2" fmla="*/ 0 w 254107"/>
              <a:gd name="connsiteY2" fmla="*/ 21672 h 363413"/>
              <a:gd name="connsiteX3" fmla="*/ 0 w 254107"/>
              <a:gd name="connsiteY3" fmla="*/ 341788 h 363413"/>
              <a:gd name="connsiteX4" fmla="*/ 34671 w 254107"/>
              <a:gd name="connsiteY4" fmla="*/ 359009 h 363413"/>
              <a:gd name="connsiteX5" fmla="*/ 245592 w 254107"/>
              <a:gd name="connsiteY5" fmla="*/ 198913 h 363413"/>
              <a:gd name="connsiteX6" fmla="*/ 245592 w 254107"/>
              <a:gd name="connsiteY6" fmla="*/ 164547 h 36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107" h="363413">
                <a:moveTo>
                  <a:pt x="245592" y="164547"/>
                </a:moveTo>
                <a:lnTo>
                  <a:pt x="34671" y="4450"/>
                </a:lnTo>
                <a:cubicBezTo>
                  <a:pt x="20422" y="-6370"/>
                  <a:pt x="0" y="3765"/>
                  <a:pt x="0" y="21672"/>
                </a:cubicBezTo>
                <a:lnTo>
                  <a:pt x="0" y="341788"/>
                </a:lnTo>
                <a:cubicBezTo>
                  <a:pt x="0" y="359619"/>
                  <a:pt x="20422" y="369753"/>
                  <a:pt x="34671" y="359009"/>
                </a:cubicBezTo>
                <a:lnTo>
                  <a:pt x="245592" y="198913"/>
                </a:lnTo>
                <a:cubicBezTo>
                  <a:pt x="256946" y="190302"/>
                  <a:pt x="256946" y="173234"/>
                  <a:pt x="245592" y="164547"/>
                </a:cubicBezTo>
                <a:close/>
              </a:path>
            </a:pathLst>
          </a:custGeom>
          <a:solidFill>
            <a:schemeClr val="accent1"/>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54" name="任意多边形: 形状 253"/>
          <p:cNvSpPr/>
          <p:nvPr>
            <p:custDataLst>
              <p:tags r:id="rId3"/>
            </p:custDataLst>
          </p:nvPr>
        </p:nvSpPr>
        <p:spPr>
          <a:xfrm>
            <a:off x="1139649" y="3079083"/>
            <a:ext cx="267355" cy="267355"/>
          </a:xfrm>
          <a:custGeom>
            <a:avLst/>
            <a:gdLst>
              <a:gd name="connsiteX0" fmla="*/ 289255 w 289255"/>
              <a:gd name="connsiteY0" fmla="*/ 144628 h 289255"/>
              <a:gd name="connsiteX1" fmla="*/ 144628 w 289255"/>
              <a:gd name="connsiteY1" fmla="*/ 289255 h 289255"/>
              <a:gd name="connsiteX2" fmla="*/ 0 w 289255"/>
              <a:gd name="connsiteY2" fmla="*/ 144628 h 289255"/>
              <a:gd name="connsiteX3" fmla="*/ 144628 w 289255"/>
              <a:gd name="connsiteY3" fmla="*/ 0 h 289255"/>
              <a:gd name="connsiteX4" fmla="*/ 289255 w 289255"/>
              <a:gd name="connsiteY4" fmla="*/ 144628 h 289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55" h="289255">
                <a:moveTo>
                  <a:pt x="289255" y="144628"/>
                </a:moveTo>
                <a:cubicBezTo>
                  <a:pt x="289255" y="224503"/>
                  <a:pt x="224503" y="289255"/>
                  <a:pt x="144628" y="289255"/>
                </a:cubicBezTo>
                <a:cubicBezTo>
                  <a:pt x="64752" y="289255"/>
                  <a:pt x="0" y="224503"/>
                  <a:pt x="0" y="144628"/>
                </a:cubicBezTo>
                <a:cubicBezTo>
                  <a:pt x="0" y="64752"/>
                  <a:pt x="64752" y="0"/>
                  <a:pt x="144628" y="0"/>
                </a:cubicBezTo>
                <a:cubicBezTo>
                  <a:pt x="224503" y="0"/>
                  <a:pt x="289255" y="64752"/>
                  <a:pt x="289255" y="144628"/>
                </a:cubicBezTo>
                <a:close/>
              </a:path>
            </a:pathLst>
          </a:custGeom>
          <a:solidFill>
            <a:schemeClr val="accent1">
              <a:lumMod val="40000"/>
              <a:lumOff val="60000"/>
            </a:scheme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useBgFill="1">
        <p:nvSpPr>
          <p:cNvPr id="89" name="任意多边形: 形状 189"/>
          <p:cNvSpPr/>
          <p:nvPr>
            <p:custDataLst>
              <p:tags r:id="rId4"/>
            </p:custDataLst>
          </p:nvPr>
        </p:nvSpPr>
        <p:spPr>
          <a:xfrm>
            <a:off x="1644403" y="2357755"/>
            <a:ext cx="2933441" cy="172848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ln w="7620" cap="flat">
            <a:solidFill>
              <a:schemeClr val="accent1">
                <a:alpha val="20000"/>
              </a:schemeClr>
            </a:solidFill>
            <a:prstDash val="solid"/>
            <a:miter/>
          </a:ln>
          <a:effectLst>
            <a:outerShdw blurRad="152400" dist="38100" dir="1200000" algn="t" rotWithShape="0">
              <a:schemeClr val="accent1">
                <a:alpha val="34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useBgFill="1">
        <p:nvSpPr>
          <p:cNvPr id="80" name="任意多边形: 形状 189"/>
          <p:cNvSpPr/>
          <p:nvPr>
            <p:custDataLst>
              <p:tags r:id="rId5"/>
            </p:custDataLst>
          </p:nvPr>
        </p:nvSpPr>
        <p:spPr>
          <a:xfrm>
            <a:off x="1643816" y="2357755"/>
            <a:ext cx="2933441" cy="172848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solidFill>
            <a:srgbClr val="FFFFFF">
              <a:alpha val="20000"/>
            </a:srgb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91" name="文本框 90"/>
          <p:cNvSpPr txBox="1"/>
          <p:nvPr>
            <p:custDataLst>
              <p:tags r:id="rId6"/>
            </p:custDataLst>
          </p:nvPr>
        </p:nvSpPr>
        <p:spPr>
          <a:xfrm>
            <a:off x="1845945" y="2499360"/>
            <a:ext cx="2529840" cy="1287145"/>
          </a:xfrm>
          <a:prstGeom prst="rect">
            <a:avLst/>
          </a:prstGeom>
          <a:noFill/>
        </p:spPr>
        <p:txBody>
          <a:bodyPr wrap="square" lIns="0" tIns="0" rIns="0" bIns="0" rtlCol="0" anchor="b" anchorCtr="0">
            <a:noAutofit/>
          </a:bodyPr>
          <a:lstStyle/>
          <a:p>
            <a:pPr lvl="0" algn="just">
              <a:lnSpc>
                <a:spcPct val="110000"/>
              </a:lnSpc>
              <a:buClrTx/>
              <a:buSzTx/>
              <a:buFontTx/>
            </a:pPr>
            <a:r>
              <a:rPr lang="zh-CN" altLang="en-US" b="1">
                <a:solidFill>
                  <a:schemeClr val="accent1"/>
                </a:solidFill>
                <a:sym typeface="+mn-ea"/>
              </a:rPr>
              <a:t>故事法比抽离于故事的抽象判</a:t>
            </a:r>
            <a:r>
              <a:rPr lang="zh-CN" altLang="en-US" b="1">
                <a:solidFill>
                  <a:schemeClr val="accent1"/>
                </a:solidFill>
                <a:sym typeface="+mn-ea"/>
              </a:rPr>
              <a:t>断更加容易调动起教师的真实</a:t>
            </a:r>
            <a:r>
              <a:rPr lang="zh-CN" altLang="en-US" b="1">
                <a:solidFill>
                  <a:schemeClr val="accent1"/>
                </a:solidFill>
                <a:sym typeface="+mn-ea"/>
              </a:rPr>
              <a:t>反应。</a:t>
            </a:r>
            <a:endParaRPr lang="zh-CN" altLang="en-US" b="1">
              <a:solidFill>
                <a:schemeClr val="accent1"/>
              </a:solidFill>
              <a:sym typeface="+mn-ea"/>
            </a:endParaRPr>
          </a:p>
        </p:txBody>
      </p:sp>
      <p:sp useBgFill="1">
        <p:nvSpPr>
          <p:cNvPr id="88" name="任意多边形: 形状 189"/>
          <p:cNvSpPr/>
          <p:nvPr>
            <p:custDataLst>
              <p:tags r:id="rId7"/>
            </p:custDataLst>
          </p:nvPr>
        </p:nvSpPr>
        <p:spPr>
          <a:xfrm>
            <a:off x="4744530" y="2357755"/>
            <a:ext cx="2933441" cy="172848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ln w="7620" cap="flat">
            <a:solidFill>
              <a:schemeClr val="accent2">
                <a:alpha val="20000"/>
              </a:schemeClr>
            </a:solidFill>
            <a:prstDash val="solid"/>
            <a:miter/>
          </a:ln>
          <a:effectLst>
            <a:outerShdw blurRad="152400" dist="38100" dir="1200000" algn="t" rotWithShape="0">
              <a:schemeClr val="accent2">
                <a:alpha val="34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useBgFill="1">
        <p:nvSpPr>
          <p:cNvPr id="93" name="任意多边形: 形状 189"/>
          <p:cNvSpPr/>
          <p:nvPr>
            <p:custDataLst>
              <p:tags r:id="rId8"/>
            </p:custDataLst>
          </p:nvPr>
        </p:nvSpPr>
        <p:spPr>
          <a:xfrm>
            <a:off x="4743943" y="2357755"/>
            <a:ext cx="2933441" cy="172848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solidFill>
            <a:srgbClr val="FFFFFF">
              <a:alpha val="20000"/>
            </a:srgb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94" name="文本框 93"/>
          <p:cNvSpPr txBox="1"/>
          <p:nvPr>
            <p:custDataLst>
              <p:tags r:id="rId9"/>
            </p:custDataLst>
          </p:nvPr>
        </p:nvSpPr>
        <p:spPr>
          <a:xfrm>
            <a:off x="4946015" y="2499360"/>
            <a:ext cx="2529840" cy="1287780"/>
          </a:xfrm>
          <a:prstGeom prst="rect">
            <a:avLst/>
          </a:prstGeom>
          <a:noFill/>
        </p:spPr>
        <p:txBody>
          <a:bodyPr wrap="square" lIns="0" tIns="0" rIns="0" bIns="0" rtlCol="0" anchor="b" anchorCtr="0">
            <a:noAutofit/>
          </a:bodyPr>
          <a:lstStyle/>
          <a:p>
            <a:pPr lvl="0" algn="just">
              <a:lnSpc>
                <a:spcPct val="110000"/>
              </a:lnSpc>
              <a:buClrTx/>
              <a:buSzTx/>
              <a:buFontTx/>
            </a:pPr>
            <a:r>
              <a:rPr lang="zh-CN" altLang="en-US" b="1">
                <a:solidFill>
                  <a:schemeClr val="accent2"/>
                </a:solidFill>
                <a:sym typeface="+mn-ea"/>
              </a:rPr>
              <a:t>它力图整合内容取向与形式取</a:t>
            </a:r>
            <a:r>
              <a:rPr lang="zh-CN" altLang="en-US" b="1">
                <a:solidFill>
                  <a:schemeClr val="accent2"/>
                </a:solidFill>
                <a:sym typeface="+mn-ea"/>
              </a:rPr>
              <a:t>向，也就是既调查了教师要</a:t>
            </a:r>
            <a:r>
              <a:rPr lang="en-US" altLang="zh-CN" b="1">
                <a:solidFill>
                  <a:schemeClr val="accent2"/>
                </a:solidFill>
                <a:sym typeface="+mn-ea"/>
              </a:rPr>
              <a:t>“</a:t>
            </a:r>
            <a:r>
              <a:rPr lang="zh-CN" altLang="en-US" b="1">
                <a:solidFill>
                  <a:schemeClr val="accent2"/>
                </a:solidFill>
                <a:sym typeface="+mn-ea"/>
              </a:rPr>
              <a:t>做</a:t>
            </a:r>
            <a:r>
              <a:rPr lang="zh-CN" altLang="en-US" b="1">
                <a:solidFill>
                  <a:schemeClr val="accent2"/>
                </a:solidFill>
                <a:sym typeface="+mn-ea"/>
              </a:rPr>
              <a:t>什么</a:t>
            </a:r>
            <a:r>
              <a:rPr lang="en-US" altLang="zh-CN" b="1">
                <a:solidFill>
                  <a:schemeClr val="accent2"/>
                </a:solidFill>
                <a:sym typeface="+mn-ea"/>
              </a:rPr>
              <a:t>”</a:t>
            </a:r>
            <a:r>
              <a:rPr lang="zh-CN" altLang="en-US" b="1">
                <a:solidFill>
                  <a:schemeClr val="accent2"/>
                </a:solidFill>
                <a:sym typeface="+mn-ea"/>
              </a:rPr>
              <a:t>，也调查了教师</a:t>
            </a:r>
            <a:r>
              <a:rPr lang="en-US" altLang="zh-CN" b="1">
                <a:solidFill>
                  <a:schemeClr val="accent2"/>
                </a:solidFill>
                <a:sym typeface="+mn-ea"/>
              </a:rPr>
              <a:t>“</a:t>
            </a:r>
            <a:r>
              <a:rPr lang="zh-CN" altLang="en-US" b="1">
                <a:solidFill>
                  <a:schemeClr val="accent2"/>
                </a:solidFill>
                <a:sym typeface="+mn-ea"/>
              </a:rPr>
              <a:t>为什么</a:t>
            </a:r>
            <a:r>
              <a:rPr lang="zh-CN" altLang="en-US" b="1">
                <a:solidFill>
                  <a:schemeClr val="accent2"/>
                </a:solidFill>
                <a:sym typeface="+mn-ea"/>
              </a:rPr>
              <a:t>这样做</a:t>
            </a:r>
            <a:r>
              <a:rPr lang="en-US" altLang="zh-CN" b="1">
                <a:solidFill>
                  <a:schemeClr val="accent2"/>
                </a:solidFill>
                <a:sym typeface="+mn-ea"/>
              </a:rPr>
              <a:t>”</a:t>
            </a:r>
            <a:r>
              <a:rPr lang="zh-CN" altLang="en-US" b="1">
                <a:solidFill>
                  <a:schemeClr val="accent2"/>
                </a:solidFill>
                <a:sym typeface="+mn-ea"/>
              </a:rPr>
              <a:t>。</a:t>
            </a:r>
            <a:endParaRPr lang="zh-CN" altLang="en-US" b="1">
              <a:solidFill>
                <a:schemeClr val="accent2"/>
              </a:solidFill>
              <a:sym typeface="+mn-ea"/>
            </a:endParaRPr>
          </a:p>
        </p:txBody>
      </p:sp>
      <p:sp useBgFill="1">
        <p:nvSpPr>
          <p:cNvPr id="97" name="任意多边形: 形状 189"/>
          <p:cNvSpPr/>
          <p:nvPr>
            <p:custDataLst>
              <p:tags r:id="rId10"/>
            </p:custDataLst>
          </p:nvPr>
        </p:nvSpPr>
        <p:spPr>
          <a:xfrm>
            <a:off x="7844657" y="2357755"/>
            <a:ext cx="2933441" cy="172848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ln w="7620" cap="flat">
            <a:solidFill>
              <a:schemeClr val="accent1">
                <a:alpha val="20000"/>
              </a:schemeClr>
            </a:solidFill>
            <a:prstDash val="solid"/>
            <a:miter/>
          </a:ln>
          <a:effectLst>
            <a:outerShdw blurRad="152400" dist="38100" dir="1200000" algn="t" rotWithShape="0">
              <a:schemeClr val="accent1">
                <a:alpha val="34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useBgFill="1">
        <p:nvSpPr>
          <p:cNvPr id="98" name="任意多边形: 形状 189"/>
          <p:cNvSpPr/>
          <p:nvPr>
            <p:custDataLst>
              <p:tags r:id="rId11"/>
            </p:custDataLst>
          </p:nvPr>
        </p:nvSpPr>
        <p:spPr>
          <a:xfrm>
            <a:off x="7844070" y="2357755"/>
            <a:ext cx="2933441" cy="172848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solidFill>
            <a:srgbClr val="FFFFFF">
              <a:alpha val="20000"/>
            </a:srgb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99" name="文本框 98"/>
          <p:cNvSpPr txBox="1"/>
          <p:nvPr>
            <p:custDataLst>
              <p:tags r:id="rId12"/>
            </p:custDataLst>
          </p:nvPr>
        </p:nvSpPr>
        <p:spPr>
          <a:xfrm>
            <a:off x="8046085" y="2499360"/>
            <a:ext cx="2529840" cy="1478915"/>
          </a:xfrm>
          <a:prstGeom prst="rect">
            <a:avLst/>
          </a:prstGeom>
          <a:noFill/>
        </p:spPr>
        <p:txBody>
          <a:bodyPr wrap="square" lIns="0" tIns="0" rIns="0" bIns="0" rtlCol="0" anchor="b" anchorCtr="0">
            <a:noAutofit/>
          </a:bodyPr>
          <a:lstStyle/>
          <a:p>
            <a:pPr lvl="0" algn="just">
              <a:lnSpc>
                <a:spcPct val="110000"/>
              </a:lnSpc>
              <a:buClrTx/>
              <a:buSzTx/>
              <a:buFontTx/>
            </a:pPr>
            <a:r>
              <a:rPr lang="zh-CN" altLang="en-US" b="1">
                <a:solidFill>
                  <a:schemeClr val="accent1"/>
                </a:solidFill>
                <a:sym typeface="+mn-ea"/>
              </a:rPr>
              <a:t>将以往虚拟的或者远离职业生</a:t>
            </a:r>
            <a:r>
              <a:rPr lang="zh-CN" altLang="en-US" b="1">
                <a:solidFill>
                  <a:schemeClr val="accent1"/>
                </a:solidFill>
                <a:sym typeface="+mn-ea"/>
              </a:rPr>
              <a:t>活的道德两难故事调整为结合</a:t>
            </a:r>
            <a:r>
              <a:rPr lang="zh-CN" altLang="en-US" b="1">
                <a:solidFill>
                  <a:schemeClr val="accent1"/>
                </a:solidFill>
                <a:sym typeface="+mn-ea"/>
              </a:rPr>
              <a:t>教师生活经验而加工的师德情</a:t>
            </a:r>
            <a:r>
              <a:rPr lang="zh-CN" altLang="en-US" b="1">
                <a:solidFill>
                  <a:schemeClr val="accent1"/>
                </a:solidFill>
                <a:sym typeface="+mn-ea"/>
              </a:rPr>
              <a:t>境故事，能够引起教师困惑和</a:t>
            </a:r>
            <a:r>
              <a:rPr lang="zh-CN" altLang="en-US" b="1">
                <a:solidFill>
                  <a:schemeClr val="accent1"/>
                </a:solidFill>
                <a:sym typeface="+mn-ea"/>
              </a:rPr>
              <a:t>思考。</a:t>
            </a:r>
            <a:endParaRPr lang="zh-CN" altLang="en-US" b="1">
              <a:solidFill>
                <a:schemeClr val="accent1"/>
              </a:solidFill>
              <a:sym typeface="+mn-ea"/>
            </a:endParaRPr>
          </a:p>
        </p:txBody>
      </p:sp>
      <p:sp useBgFill="1">
        <p:nvSpPr>
          <p:cNvPr id="117" name="任意多边形: 形状 189"/>
          <p:cNvSpPr/>
          <p:nvPr>
            <p:custDataLst>
              <p:tags r:id="rId13"/>
            </p:custDataLst>
          </p:nvPr>
        </p:nvSpPr>
        <p:spPr>
          <a:xfrm>
            <a:off x="3214422" y="4916152"/>
            <a:ext cx="2933441" cy="172848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ln w="7620" cap="flat">
            <a:solidFill>
              <a:schemeClr val="accent2">
                <a:alpha val="20000"/>
              </a:schemeClr>
            </a:solidFill>
            <a:prstDash val="solid"/>
            <a:miter/>
          </a:ln>
          <a:effectLst>
            <a:outerShdw blurRad="152400" dist="38100" dir="1200000" algn="t" rotWithShape="0">
              <a:schemeClr val="accent2">
                <a:alpha val="34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useBgFill="1">
        <p:nvSpPr>
          <p:cNvPr id="118" name="任意多边形: 形状 189"/>
          <p:cNvSpPr/>
          <p:nvPr>
            <p:custDataLst>
              <p:tags r:id="rId14"/>
            </p:custDataLst>
          </p:nvPr>
        </p:nvSpPr>
        <p:spPr>
          <a:xfrm>
            <a:off x="3213835" y="4916152"/>
            <a:ext cx="2933441" cy="1728488"/>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solidFill>
            <a:srgbClr val="FFFFFF">
              <a:alpha val="20000"/>
            </a:srgb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119" name="文本框 118"/>
          <p:cNvSpPr txBox="1"/>
          <p:nvPr>
            <p:custDataLst>
              <p:tags r:id="rId15"/>
            </p:custDataLst>
          </p:nvPr>
        </p:nvSpPr>
        <p:spPr>
          <a:xfrm>
            <a:off x="3415665" y="5057775"/>
            <a:ext cx="2529840" cy="1395730"/>
          </a:xfrm>
          <a:prstGeom prst="rect">
            <a:avLst/>
          </a:prstGeom>
          <a:noFill/>
        </p:spPr>
        <p:txBody>
          <a:bodyPr wrap="square" lIns="0" tIns="0" rIns="0" bIns="0" rtlCol="0" anchor="b" anchorCtr="0">
            <a:noAutofit/>
          </a:bodyPr>
          <a:lstStyle/>
          <a:p>
            <a:pPr lvl="0" algn="just">
              <a:lnSpc>
                <a:spcPct val="110000"/>
              </a:lnSpc>
              <a:buClrTx/>
              <a:buSzTx/>
              <a:buFontTx/>
            </a:pPr>
            <a:r>
              <a:rPr lang="zh-CN" altLang="en-US" b="1">
                <a:solidFill>
                  <a:schemeClr val="accent2"/>
                </a:solidFill>
                <a:sym typeface="+mn-ea"/>
              </a:rPr>
              <a:t>测评题的研制过程邀请教师加</a:t>
            </a:r>
            <a:r>
              <a:rPr lang="zh-CN" altLang="en-US" b="1">
                <a:solidFill>
                  <a:schemeClr val="accent2"/>
                </a:solidFill>
                <a:sym typeface="+mn-ea"/>
              </a:rPr>
              <a:t>入，</a:t>
            </a:r>
            <a:r>
              <a:rPr lang="zh-CN" altLang="en-US" b="1">
                <a:solidFill>
                  <a:schemeClr val="accent2"/>
                </a:solidFill>
                <a:sym typeface="+mn-ea"/>
              </a:rPr>
              <a:t>因此评价题往往具有校本</a:t>
            </a:r>
            <a:r>
              <a:rPr lang="zh-CN" altLang="en-US" b="1">
                <a:solidFill>
                  <a:schemeClr val="accent2"/>
                </a:solidFill>
                <a:sym typeface="+mn-ea"/>
              </a:rPr>
              <a:t>化、个性化色彩，</a:t>
            </a:r>
            <a:r>
              <a:rPr lang="zh-CN" altLang="en-US" b="1">
                <a:solidFill>
                  <a:schemeClr val="accent2"/>
                </a:solidFill>
                <a:sym typeface="+mn-ea"/>
              </a:rPr>
              <a:t>比较切合教师</a:t>
            </a:r>
            <a:r>
              <a:rPr lang="zh-CN" altLang="en-US" b="1">
                <a:solidFill>
                  <a:schemeClr val="accent2"/>
                </a:solidFill>
                <a:sym typeface="+mn-ea"/>
              </a:rPr>
              <a:t>的日常生活。</a:t>
            </a:r>
            <a:endParaRPr lang="zh-CN" altLang="en-US" b="1">
              <a:solidFill>
                <a:schemeClr val="accent2"/>
              </a:solidFill>
              <a:sym typeface="+mn-ea"/>
            </a:endParaRPr>
          </a:p>
        </p:txBody>
      </p:sp>
      <p:sp useBgFill="1">
        <p:nvSpPr>
          <p:cNvPr id="122" name="任意多边形: 形状 189"/>
          <p:cNvSpPr/>
          <p:nvPr>
            <p:custDataLst>
              <p:tags r:id="rId16"/>
            </p:custDataLst>
          </p:nvPr>
        </p:nvSpPr>
        <p:spPr>
          <a:xfrm>
            <a:off x="6314440" y="4916170"/>
            <a:ext cx="3333115" cy="1728470"/>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ln w="7620" cap="flat">
            <a:solidFill>
              <a:schemeClr val="accent1">
                <a:alpha val="20000"/>
              </a:schemeClr>
            </a:solidFill>
            <a:prstDash val="solid"/>
            <a:miter/>
          </a:ln>
          <a:effectLst>
            <a:outerShdw blurRad="152400" dist="38100" dir="1200000" algn="t" rotWithShape="0">
              <a:schemeClr val="accent1">
                <a:alpha val="34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useBgFill="1">
        <p:nvSpPr>
          <p:cNvPr id="123" name="任意多边形: 形状 189"/>
          <p:cNvSpPr/>
          <p:nvPr>
            <p:custDataLst>
              <p:tags r:id="rId17"/>
            </p:custDataLst>
          </p:nvPr>
        </p:nvSpPr>
        <p:spPr>
          <a:xfrm>
            <a:off x="6313805" y="4916170"/>
            <a:ext cx="2529205" cy="1728470"/>
          </a:xfrm>
          <a:custGeom>
            <a:avLst/>
            <a:gdLst>
              <a:gd name="connsiteX0" fmla="*/ 2253768 w 2331796"/>
              <a:gd name="connsiteY0" fmla="*/ 0 h 1870252"/>
              <a:gd name="connsiteX1" fmla="*/ 78029 w 2331796"/>
              <a:gd name="connsiteY1" fmla="*/ 0 h 1870252"/>
              <a:gd name="connsiteX2" fmla="*/ 0 w 2331796"/>
              <a:gd name="connsiteY2" fmla="*/ 78029 h 1870252"/>
              <a:gd name="connsiteX3" fmla="*/ 0 w 2331796"/>
              <a:gd name="connsiteY3" fmla="*/ 1792224 h 1870252"/>
              <a:gd name="connsiteX4" fmla="*/ 78029 w 2331796"/>
              <a:gd name="connsiteY4" fmla="*/ 1870253 h 1870252"/>
              <a:gd name="connsiteX5" fmla="*/ 2253768 w 2331796"/>
              <a:gd name="connsiteY5" fmla="*/ 1870253 h 1870252"/>
              <a:gd name="connsiteX6" fmla="*/ 2331796 w 2331796"/>
              <a:gd name="connsiteY6" fmla="*/ 1792224 h 1870252"/>
              <a:gd name="connsiteX7" fmla="*/ 2331796 w 2331796"/>
              <a:gd name="connsiteY7" fmla="*/ 78029 h 1870252"/>
              <a:gd name="connsiteX8" fmla="*/ 2253768 w 2331796"/>
              <a:gd name="connsiteY8" fmla="*/ 0 h 18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796" h="1870252">
                <a:moveTo>
                  <a:pt x="2253768" y="0"/>
                </a:moveTo>
                <a:lnTo>
                  <a:pt x="78029" y="0"/>
                </a:lnTo>
                <a:cubicBezTo>
                  <a:pt x="34900" y="0"/>
                  <a:pt x="0" y="34900"/>
                  <a:pt x="0" y="78029"/>
                </a:cubicBezTo>
                <a:lnTo>
                  <a:pt x="0" y="1792224"/>
                </a:lnTo>
                <a:cubicBezTo>
                  <a:pt x="0" y="1835353"/>
                  <a:pt x="34900" y="1870253"/>
                  <a:pt x="78029" y="1870253"/>
                </a:cubicBezTo>
                <a:lnTo>
                  <a:pt x="2253768" y="1870253"/>
                </a:lnTo>
                <a:cubicBezTo>
                  <a:pt x="2296897" y="1870253"/>
                  <a:pt x="2331796" y="1835353"/>
                  <a:pt x="2331796" y="1792224"/>
                </a:cubicBezTo>
                <a:lnTo>
                  <a:pt x="2331796" y="78029"/>
                </a:lnTo>
                <a:cubicBezTo>
                  <a:pt x="2331796" y="34976"/>
                  <a:pt x="2296821" y="0"/>
                  <a:pt x="2253768" y="0"/>
                </a:cubicBezTo>
                <a:close/>
              </a:path>
            </a:pathLst>
          </a:custGeom>
          <a:solidFill>
            <a:srgbClr val="FFFFFF">
              <a:alpha val="20000"/>
            </a:srgb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124" name="文本框 123"/>
          <p:cNvSpPr txBox="1"/>
          <p:nvPr>
            <p:custDataLst>
              <p:tags r:id="rId18"/>
            </p:custDataLst>
          </p:nvPr>
        </p:nvSpPr>
        <p:spPr>
          <a:xfrm>
            <a:off x="6515735" y="5058410"/>
            <a:ext cx="3014345" cy="1478280"/>
          </a:xfrm>
          <a:prstGeom prst="rect">
            <a:avLst/>
          </a:prstGeom>
          <a:noFill/>
        </p:spPr>
        <p:txBody>
          <a:bodyPr wrap="square" lIns="0" tIns="0" rIns="0" bIns="0" rtlCol="0" anchor="b" anchorCtr="0">
            <a:noAutofit/>
          </a:bodyPr>
          <a:lstStyle/>
          <a:p>
            <a:pPr lvl="0" algn="just">
              <a:lnSpc>
                <a:spcPct val="110000"/>
              </a:lnSpc>
              <a:buClrTx/>
              <a:buSzTx/>
              <a:buFontTx/>
            </a:pPr>
            <a:r>
              <a:rPr lang="zh-CN" altLang="en-US" b="1">
                <a:solidFill>
                  <a:schemeClr val="accent1"/>
                </a:solidFill>
                <a:sym typeface="+mn-ea"/>
              </a:rPr>
              <a:t>由于教师被试群体参与了测评</a:t>
            </a:r>
            <a:r>
              <a:rPr lang="zh-CN" altLang="en-US" b="1">
                <a:solidFill>
                  <a:schemeClr val="accent1"/>
                </a:solidFill>
                <a:sym typeface="+mn-ea"/>
              </a:rPr>
              <a:t>的研制，</a:t>
            </a:r>
            <a:r>
              <a:rPr lang="zh-CN" altLang="en-US" b="1">
                <a:solidFill>
                  <a:schemeClr val="accent1"/>
                </a:solidFill>
                <a:sym typeface="+mn-ea"/>
              </a:rPr>
              <a:t>因此，测评不只是去</a:t>
            </a:r>
            <a:r>
              <a:rPr lang="zh-CN" altLang="en-US" b="1">
                <a:solidFill>
                  <a:schemeClr val="accent1"/>
                </a:solidFill>
                <a:sym typeface="+mn-ea"/>
              </a:rPr>
              <a:t>裁定教师的职业道德发展水</a:t>
            </a:r>
            <a:r>
              <a:rPr lang="zh-CN" altLang="en-US" b="1">
                <a:solidFill>
                  <a:schemeClr val="accent1"/>
                </a:solidFill>
                <a:sym typeface="+mn-ea"/>
              </a:rPr>
              <a:t>平</a:t>
            </a:r>
            <a:r>
              <a:rPr lang="zh-CN" altLang="en-US" b="1">
                <a:solidFill>
                  <a:schemeClr val="accent1"/>
                </a:solidFill>
                <a:sym typeface="+mn-ea"/>
              </a:rPr>
              <a:t>，更是帮助他们发现问题、</a:t>
            </a:r>
            <a:r>
              <a:rPr lang="zh-CN" altLang="en-US" b="1">
                <a:solidFill>
                  <a:schemeClr val="accent1"/>
                </a:solidFill>
                <a:sym typeface="+mn-ea"/>
              </a:rPr>
              <a:t>激发潜能的培养过程。</a:t>
            </a:r>
            <a:endParaRPr lang="zh-CN" altLang="en-US" b="1">
              <a:solidFill>
                <a:schemeClr val="accent1"/>
              </a:solidFill>
              <a:sym typeface="+mn-ea"/>
            </a:endParaRPr>
          </a:p>
        </p:txBody>
      </p:sp>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0" y="1089025"/>
            <a:ext cx="10439400" cy="2657475"/>
          </a:xfrm>
        </p:spPr>
        <p:txBody>
          <a:bodyPr wrap="square">
            <a:normAutofit/>
          </a:bodyPr>
          <a:lstStyle/>
          <a:p>
            <a:pPr lvl="0"/>
            <a:r>
              <a:rPr lang="zh-CN" altLang="en-US" sz="5300" dirty="0"/>
              <a:t>第三节 </a:t>
            </a:r>
            <a:r>
              <a:rPr lang="zh-CN" altLang="en-US" dirty="0"/>
              <a:t> </a:t>
            </a:r>
            <a:br>
              <a:rPr lang="en-US" altLang="zh-CN" dirty="0"/>
            </a:br>
            <a:r>
              <a:rPr lang="zh-CN" altLang="en-US" sz="6000"/>
              <a:t>教师职业道德评价机制的建构</a:t>
            </a:r>
            <a:endParaRPr lang="zh-CN" altLang="en-US" sz="6000"/>
          </a:p>
        </p:txBody>
      </p:sp>
    </p:spTree>
    <p:custDataLst>
      <p:tags r:id="rId1"/>
    </p:custData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一、树立发展性的教师职业道德评价观</a:t>
            </a:r>
            <a:endParaRPr lang="zh-CN" altLang="en-US" sz="3200"/>
          </a:p>
        </p:txBody>
      </p:sp>
      <p:sp>
        <p:nvSpPr>
          <p:cNvPr id="15" name="平行四边形 14"/>
          <p:cNvSpPr/>
          <p:nvPr>
            <p:custDataLst>
              <p:tags r:id="rId1"/>
            </p:custDataLst>
          </p:nvPr>
        </p:nvSpPr>
        <p:spPr>
          <a:xfrm>
            <a:off x="684777" y="1323340"/>
            <a:ext cx="10523558" cy="1388850"/>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p>
            <a:pPr indent="0" algn="just" rtl="0" fontAlgn="auto">
              <a:lnSpc>
                <a:spcPct val="130000"/>
              </a:lnSpc>
              <a:spcBef>
                <a:spcPts val="0"/>
              </a:spcBef>
              <a:spcAft>
                <a:spcPts val="0"/>
              </a:spcAft>
            </a:pPr>
            <a:r>
              <a:rPr lang="zh-CN" altLang="en-US" sz="2000" kern="1200" dirty="0">
                <a:solidFill>
                  <a:schemeClr val="dk1">
                    <a:lumMod val="85000"/>
                    <a:lumOff val="15000"/>
                  </a:schemeClr>
                </a:solidFill>
                <a:effectLst/>
                <a:latin typeface="+mn-ea"/>
                <a:cs typeface="微软雅黑" charset="-122"/>
              </a:rPr>
              <a:t>首先，发展性的教师职业道德评价观认为，教师职业道德评价的主要目标是促进教师职</a:t>
            </a:r>
            <a:r>
              <a:rPr lang="zh-CN" altLang="en-US" sz="2000" kern="1200" dirty="0">
                <a:solidFill>
                  <a:schemeClr val="dk1">
                    <a:lumMod val="85000"/>
                    <a:lumOff val="15000"/>
                  </a:schemeClr>
                </a:solidFill>
                <a:effectLst/>
                <a:latin typeface="+mn-ea"/>
                <a:cs typeface="微软雅黑" charset="-122"/>
              </a:rPr>
              <a:t>业道德品质的不断提升与完善。</a:t>
            </a:r>
            <a:endParaRPr lang="zh-CN" altLang="en-US" sz="2000" kern="1200" dirty="0">
              <a:solidFill>
                <a:schemeClr val="dk1">
                  <a:lumMod val="85000"/>
                  <a:lumOff val="15000"/>
                </a:schemeClr>
              </a:solidFill>
              <a:effectLst/>
              <a:latin typeface="+mn-ea"/>
              <a:cs typeface="微软雅黑" charset="-122"/>
            </a:endParaRPr>
          </a:p>
        </p:txBody>
      </p:sp>
      <p:sp>
        <p:nvSpPr>
          <p:cNvPr id="16" name="平行四边形 15"/>
          <p:cNvSpPr/>
          <p:nvPr>
            <p:custDataLst>
              <p:tags r:id="rId2"/>
            </p:custDataLst>
          </p:nvPr>
        </p:nvSpPr>
        <p:spPr>
          <a:xfrm>
            <a:off x="684777" y="4582208"/>
            <a:ext cx="10523558" cy="1388850"/>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p>
            <a:pPr indent="0" algn="just" rtl="0" fontAlgn="auto">
              <a:lnSpc>
                <a:spcPct val="130000"/>
              </a:lnSpc>
              <a:spcBef>
                <a:spcPts val="0"/>
              </a:spcBef>
              <a:spcAft>
                <a:spcPts val="0"/>
              </a:spcAft>
            </a:pPr>
            <a:r>
              <a:rPr lang="zh-CN" altLang="en-US" sz="2000" kern="1200" dirty="0">
                <a:solidFill>
                  <a:schemeClr val="dk1">
                    <a:lumMod val="85000"/>
                    <a:lumOff val="15000"/>
                  </a:schemeClr>
                </a:solidFill>
                <a:effectLst/>
                <a:latin typeface="+mn-ea"/>
                <a:cs typeface="微软雅黑" charset="-122"/>
              </a:rPr>
              <a:t>最后，发展性的教师职业道德评价观认为，教师职业道德评价应重视提高教师参与评</a:t>
            </a:r>
            <a:r>
              <a:rPr lang="zh-CN" altLang="en-US" sz="2000" kern="1200" dirty="0">
                <a:solidFill>
                  <a:schemeClr val="dk1">
                    <a:lumMod val="85000"/>
                    <a:lumOff val="15000"/>
                  </a:schemeClr>
                </a:solidFill>
                <a:effectLst/>
                <a:latin typeface="+mn-ea"/>
                <a:cs typeface="微软雅黑" charset="-122"/>
              </a:rPr>
              <a:t>价的意识，加强评价者与被评价者之间的平等交流。</a:t>
            </a:r>
            <a:endParaRPr lang="zh-CN" altLang="en-US" sz="2000" kern="1200" dirty="0">
              <a:solidFill>
                <a:schemeClr val="dk1">
                  <a:lumMod val="85000"/>
                  <a:lumOff val="15000"/>
                </a:schemeClr>
              </a:solidFill>
              <a:effectLst/>
              <a:latin typeface="+mn-ea"/>
              <a:cs typeface="微软雅黑" charset="-122"/>
            </a:endParaRPr>
          </a:p>
        </p:txBody>
      </p:sp>
      <p:sp>
        <p:nvSpPr>
          <p:cNvPr id="17" name="平行四边形 16"/>
          <p:cNvSpPr/>
          <p:nvPr>
            <p:custDataLst>
              <p:tags r:id="rId3"/>
            </p:custDataLst>
          </p:nvPr>
        </p:nvSpPr>
        <p:spPr>
          <a:xfrm>
            <a:off x="684777" y="2952774"/>
            <a:ext cx="10523558" cy="1388850"/>
          </a:xfrm>
          <a:prstGeom prst="parallelogram">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p>
            <a:pPr indent="0" algn="just" rtl="0" fontAlgn="auto">
              <a:lnSpc>
                <a:spcPct val="130000"/>
              </a:lnSpc>
              <a:spcBef>
                <a:spcPts val="0"/>
              </a:spcBef>
              <a:spcAft>
                <a:spcPts val="0"/>
              </a:spcAft>
            </a:pPr>
            <a:r>
              <a:rPr lang="zh-CN" altLang="en-US" sz="2000" kern="1200" dirty="0">
                <a:solidFill>
                  <a:srgbClr val="FFFFFF"/>
                </a:solidFill>
                <a:effectLst/>
                <a:latin typeface="+mn-ea"/>
                <a:cs typeface="微软雅黑" charset="-122"/>
              </a:rPr>
              <a:t>其次，发展性的教师职业道德评价观认为，教师职业道德评价不仅要关注评价的结果，</a:t>
            </a:r>
            <a:r>
              <a:rPr lang="zh-CN" altLang="en-US" sz="2000" kern="1200" dirty="0">
                <a:solidFill>
                  <a:srgbClr val="FFFFFF"/>
                </a:solidFill>
                <a:effectLst/>
                <a:latin typeface="+mn-ea"/>
                <a:cs typeface="微软雅黑" charset="-122"/>
              </a:rPr>
              <a:t>更要关注评价的过程；不仅要关注教师当前的职业道德行为，更要关注教师未来职业道德品</a:t>
            </a:r>
            <a:r>
              <a:rPr lang="zh-CN" altLang="en-US" sz="2000" kern="1200" dirty="0">
                <a:solidFill>
                  <a:srgbClr val="FFFFFF"/>
                </a:solidFill>
                <a:effectLst/>
                <a:latin typeface="+mn-ea"/>
                <a:cs typeface="微软雅黑" charset="-122"/>
              </a:rPr>
              <a:t>质的提升与引导。</a:t>
            </a:r>
            <a:endParaRPr lang="zh-CN" altLang="en-US" sz="2000" kern="1200" dirty="0">
              <a:solidFill>
                <a:srgbClr val="FFFFFF"/>
              </a:solidFill>
              <a:effectLst/>
              <a:latin typeface="+mn-ea"/>
              <a:cs typeface="微软雅黑" charset="-122"/>
            </a:endParaRPr>
          </a:p>
        </p:txBody>
      </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二、教师职业道德评价的原则</a:t>
            </a:r>
            <a:endParaRPr lang="zh-CN" altLang="en-US" sz="3200"/>
          </a:p>
        </p:txBody>
      </p:sp>
      <p:cxnSp>
        <p:nvCxnSpPr>
          <p:cNvPr id="3" name="直接连接符 2"/>
          <p:cNvCxnSpPr/>
          <p:nvPr>
            <p:custDataLst>
              <p:tags r:id="rId1"/>
            </p:custDataLst>
          </p:nvPr>
        </p:nvCxnSpPr>
        <p:spPr>
          <a:xfrm>
            <a:off x="726024" y="3459797"/>
            <a:ext cx="10812145" cy="0"/>
          </a:xfrm>
          <a:prstGeom prst="line">
            <a:avLst/>
          </a:prstGeom>
          <a:ln>
            <a:solidFill>
              <a:schemeClr val="accent2">
                <a:alpha val="30000"/>
              </a:schemeClr>
            </a:solidFill>
          </a:ln>
        </p:spPr>
        <p:style>
          <a:lnRef idx="2">
            <a:schemeClr val="accent1"/>
          </a:lnRef>
          <a:fillRef idx="0">
            <a:schemeClr val="accent1"/>
          </a:fillRef>
          <a:effectRef idx="1">
            <a:schemeClr val="accent1"/>
          </a:effectRef>
          <a:fontRef idx="minor">
            <a:schemeClr val="tx1"/>
          </a:fontRef>
        </p:style>
      </p:cxnSp>
      <p:sp>
        <p:nvSpPr>
          <p:cNvPr id="9" name="文本框 8"/>
          <p:cNvSpPr txBox="1"/>
          <p:nvPr>
            <p:custDataLst>
              <p:tags r:id="rId2"/>
            </p:custDataLst>
          </p:nvPr>
        </p:nvSpPr>
        <p:spPr>
          <a:xfrm>
            <a:off x="725805" y="1301750"/>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（一）构建多维化的教师职业道德评价标准</a:t>
            </a:r>
            <a:endParaRPr lang="zh-CN" altLang="en-US" sz="2800" b="1">
              <a:solidFill>
                <a:schemeClr val="accent5"/>
              </a:solidFill>
              <a:sym typeface="+mn-ea"/>
            </a:endParaRP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教师职业道德评价是一项具有综合效应的活动，当教师个体接受评价时，其心理状态、</a:t>
            </a:r>
            <a:r>
              <a:rPr lang="zh-CN" altLang="en-US" sz="2000">
                <a:solidFill>
                  <a:schemeClr val="tx1">
                    <a:lumMod val="85000"/>
                    <a:lumOff val="15000"/>
                  </a:schemeClr>
                </a:solidFill>
                <a:sym typeface="+mn-ea"/>
              </a:rPr>
              <a:t>价值观念、行为方式等都会发生一定的变化，所以在评价标准的设计上不能只强调结果，还</a:t>
            </a:r>
            <a:r>
              <a:rPr lang="zh-CN" altLang="en-US" sz="2000">
                <a:solidFill>
                  <a:schemeClr val="tx1">
                    <a:lumMod val="85000"/>
                    <a:lumOff val="15000"/>
                  </a:schemeClr>
                </a:solidFill>
                <a:sym typeface="+mn-ea"/>
              </a:rPr>
              <a:t>要对教师在整个职业发展中涉及的内容进行全面考查。</a:t>
            </a:r>
            <a:endParaRPr lang="zh-CN" altLang="en-US" sz="2000">
              <a:solidFill>
                <a:schemeClr val="tx1">
                  <a:lumMod val="85000"/>
                  <a:lumOff val="15000"/>
                </a:schemeClr>
              </a:solidFill>
              <a:sym typeface="+mn-ea"/>
            </a:endParaRPr>
          </a:p>
        </p:txBody>
      </p:sp>
      <p:sp>
        <p:nvSpPr>
          <p:cNvPr id="16" name="文本框 15"/>
          <p:cNvSpPr txBox="1"/>
          <p:nvPr>
            <p:custDataLst>
              <p:tags r:id="rId3"/>
            </p:custDataLst>
          </p:nvPr>
        </p:nvSpPr>
        <p:spPr>
          <a:xfrm>
            <a:off x="725805" y="3877945"/>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（二）编制个性化的教师职业道德评价标准</a:t>
            </a:r>
            <a:endParaRPr lang="zh-CN" altLang="en-US" sz="2800" b="1">
              <a:solidFill>
                <a:schemeClr val="accent5"/>
              </a:solidFill>
              <a:sym typeface="+mn-ea"/>
            </a:endParaRP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因为教师个体的差异和每个教师所处的职业发展阶段不同，所以他们对教师职业道德规</a:t>
            </a:r>
            <a:r>
              <a:rPr lang="zh-CN" altLang="en-US" sz="2000">
                <a:solidFill>
                  <a:schemeClr val="tx1">
                    <a:lumMod val="85000"/>
                    <a:lumOff val="15000"/>
                  </a:schemeClr>
                </a:solidFill>
                <a:sym typeface="+mn-ea"/>
              </a:rPr>
              <a:t>范理解的程度就会有所不同，所表现出来的职业道德水准也会存在很大的差异。</a:t>
            </a:r>
            <a:endParaRPr lang="zh-CN" altLang="en-US" sz="2000">
              <a:solidFill>
                <a:schemeClr val="tx1">
                  <a:lumMod val="85000"/>
                  <a:lumOff val="15000"/>
                </a:schemeClr>
              </a:solidFill>
              <a:sym typeface="+mn-ea"/>
            </a:endParaRPr>
          </a:p>
        </p:txBody>
      </p:sp>
    </p:spTree>
    <p:custDataLst>
      <p:tags r:id="rId4"/>
    </p:custData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三、积极拓展教师职业道德评价途径</a:t>
            </a:r>
            <a:endParaRPr lang="zh-CN" altLang="en-US" sz="3200"/>
          </a:p>
        </p:txBody>
      </p:sp>
      <p:cxnSp>
        <p:nvCxnSpPr>
          <p:cNvPr id="3" name="直接连接符 2"/>
          <p:cNvCxnSpPr/>
          <p:nvPr>
            <p:custDataLst>
              <p:tags r:id="rId1"/>
            </p:custDataLst>
          </p:nvPr>
        </p:nvCxnSpPr>
        <p:spPr>
          <a:xfrm>
            <a:off x="726024" y="3459797"/>
            <a:ext cx="10812145" cy="0"/>
          </a:xfrm>
          <a:prstGeom prst="line">
            <a:avLst/>
          </a:prstGeom>
          <a:ln>
            <a:solidFill>
              <a:schemeClr val="accent2">
                <a:alpha val="30000"/>
              </a:schemeClr>
            </a:solidFill>
          </a:ln>
        </p:spPr>
        <p:style>
          <a:lnRef idx="2">
            <a:schemeClr val="accent1"/>
          </a:lnRef>
          <a:fillRef idx="0">
            <a:schemeClr val="accent1"/>
          </a:fillRef>
          <a:effectRef idx="1">
            <a:schemeClr val="accent1"/>
          </a:effectRef>
          <a:fontRef idx="minor">
            <a:schemeClr val="tx1"/>
          </a:fontRef>
        </p:style>
      </p:cxnSp>
      <p:sp>
        <p:nvSpPr>
          <p:cNvPr id="9" name="文本框 8"/>
          <p:cNvSpPr txBox="1"/>
          <p:nvPr>
            <p:custDataLst>
              <p:tags r:id="rId2"/>
            </p:custDataLst>
          </p:nvPr>
        </p:nvSpPr>
        <p:spPr>
          <a:xfrm>
            <a:off x="725805" y="1301750"/>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（一）注重评价主体的多元与互动</a:t>
            </a:r>
            <a:endParaRPr lang="zh-CN" altLang="en-US" sz="2800" b="1">
              <a:solidFill>
                <a:schemeClr val="accent5"/>
              </a:solidFill>
              <a:sym typeface="+mn-ea"/>
            </a:endParaRP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教师职业道德评价是教师考评的重要内容，</a:t>
            </a:r>
            <a:r>
              <a:rPr lang="zh-CN" altLang="en-US" sz="2000">
                <a:solidFill>
                  <a:schemeClr val="tx1">
                    <a:lumMod val="85000"/>
                    <a:lumOff val="15000"/>
                  </a:schemeClr>
                </a:solidFill>
                <a:sym typeface="+mn-ea"/>
              </a:rPr>
              <a:t>只有在客观公正和民主公开的情况下有序</a:t>
            </a:r>
            <a:r>
              <a:rPr lang="zh-CN" altLang="en-US" sz="2000">
                <a:solidFill>
                  <a:schemeClr val="tx1">
                    <a:lumMod val="85000"/>
                    <a:lumOff val="15000"/>
                  </a:schemeClr>
                </a:solidFill>
                <a:sym typeface="+mn-ea"/>
              </a:rPr>
              <a:t>进行，才能充分发挥评价工作的积极导向作用。</a:t>
            </a:r>
            <a:endParaRPr lang="zh-CN" altLang="en-US" sz="2000">
              <a:solidFill>
                <a:schemeClr val="tx1">
                  <a:lumMod val="85000"/>
                  <a:lumOff val="15000"/>
                </a:schemeClr>
              </a:solidFill>
              <a:sym typeface="+mn-ea"/>
            </a:endParaRPr>
          </a:p>
        </p:txBody>
      </p:sp>
      <p:sp>
        <p:nvSpPr>
          <p:cNvPr id="16" name="文本框 15"/>
          <p:cNvSpPr txBox="1"/>
          <p:nvPr>
            <p:custDataLst>
              <p:tags r:id="rId3"/>
            </p:custDataLst>
          </p:nvPr>
        </p:nvSpPr>
        <p:spPr>
          <a:xfrm>
            <a:off x="725805" y="3877945"/>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（二）建立与完善教师的自我评价机制</a:t>
            </a:r>
            <a:endParaRPr lang="zh-CN" altLang="en-US" sz="2800" b="1">
              <a:solidFill>
                <a:schemeClr val="accent5"/>
              </a:solidFill>
              <a:sym typeface="+mn-ea"/>
            </a:endParaRPr>
          </a:p>
          <a:p>
            <a:pPr marL="0" lvl="0" indent="0" algn="l" fontAlgn="auto">
              <a:lnSpc>
                <a:spcPct val="150000"/>
              </a:lnSpc>
              <a:spcBef>
                <a:spcPts val="0"/>
              </a:spcBef>
              <a:spcAft>
                <a:spcPts val="0"/>
              </a:spcAft>
              <a:buSzPct val="100000"/>
              <a:buFont typeface="Arial" panose="020B0604020202090204" pitchFamily="34" charset="0"/>
            </a:pPr>
            <a:r>
              <a:rPr lang="zh-CN" altLang="en-US" sz="2000" b="1">
                <a:solidFill>
                  <a:schemeClr val="tx1">
                    <a:lumMod val="85000"/>
                    <a:lumOff val="15000"/>
                  </a:schemeClr>
                </a:solidFill>
                <a:sym typeface="+mn-ea"/>
              </a:rPr>
              <a:t>教师是教师职业道德修养的主体，教师的自我评价在教师职业道德评价中占有重要的地</a:t>
            </a:r>
            <a:r>
              <a:rPr lang="zh-CN" altLang="en-US" sz="2000" b="1">
                <a:solidFill>
                  <a:schemeClr val="tx1">
                    <a:lumMod val="85000"/>
                    <a:lumOff val="15000"/>
                  </a:schemeClr>
                </a:solidFill>
                <a:sym typeface="+mn-ea"/>
              </a:rPr>
              <a:t>位。</a:t>
            </a:r>
            <a:endParaRPr lang="zh-CN" altLang="en-US" sz="2000" b="1">
              <a:solidFill>
                <a:schemeClr val="tx1">
                  <a:lumMod val="85000"/>
                  <a:lumOff val="15000"/>
                </a:schemeClr>
              </a:solidFill>
              <a:sym typeface="+mn-ea"/>
            </a:endParaRP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一方面，教师的自我评价有助于充分体现和尊重教师的主体地位，激发教师的主观能动</a:t>
            </a:r>
            <a:r>
              <a:rPr lang="zh-CN" altLang="en-US" sz="2000">
                <a:solidFill>
                  <a:schemeClr val="tx1">
                    <a:lumMod val="85000"/>
                    <a:lumOff val="15000"/>
                  </a:schemeClr>
                </a:solidFill>
                <a:sym typeface="+mn-ea"/>
              </a:rPr>
              <a:t>性，更好地调动教师参与评价的积极性；另一方面，教师的自我评价有助于教师形成正确的</a:t>
            </a:r>
            <a:r>
              <a:rPr lang="zh-CN" altLang="en-US" sz="2000">
                <a:solidFill>
                  <a:schemeClr val="tx1">
                    <a:lumMod val="85000"/>
                    <a:lumOff val="15000"/>
                  </a:schemeClr>
                </a:solidFill>
                <a:sym typeface="+mn-ea"/>
              </a:rPr>
              <a:t>世界观、人生观和价值观，增强教师的职业道德判断能力，使其养成良好的职业道德行为习</a:t>
            </a:r>
            <a:r>
              <a:rPr lang="zh-CN" altLang="en-US" sz="2000">
                <a:solidFill>
                  <a:schemeClr val="tx1">
                    <a:lumMod val="85000"/>
                    <a:lumOff val="15000"/>
                  </a:schemeClr>
                </a:solidFill>
                <a:sym typeface="+mn-ea"/>
              </a:rPr>
              <a:t>惯。</a:t>
            </a:r>
            <a:endParaRPr lang="zh-CN" altLang="en-US" sz="2000">
              <a:solidFill>
                <a:schemeClr val="tx1">
                  <a:lumMod val="85000"/>
                  <a:lumOff val="15000"/>
                </a:schemeClr>
              </a:solidFill>
              <a:sym typeface="+mn-ea"/>
            </a:endParaRPr>
          </a:p>
        </p:txBody>
      </p:sp>
    </p:spTree>
    <p:custDataLst>
      <p:tags r:id="rId4"/>
    </p:custData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四、构建动态的教师职业道德评价反馈机制</a:t>
            </a:r>
            <a:endParaRPr lang="zh-CN" altLang="en-US" sz="3200"/>
          </a:p>
        </p:txBody>
      </p:sp>
      <p:sp>
        <p:nvSpPr>
          <p:cNvPr id="64" name="文本框 63"/>
          <p:cNvSpPr txBox="1"/>
          <p:nvPr/>
        </p:nvSpPr>
        <p:spPr>
          <a:xfrm>
            <a:off x="276860" y="1690370"/>
            <a:ext cx="11528425" cy="401066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3" name="文本框 2"/>
          <p:cNvSpPr txBox="1"/>
          <p:nvPr/>
        </p:nvSpPr>
        <p:spPr>
          <a:xfrm>
            <a:off x="372110" y="2065020"/>
            <a:ext cx="11337925" cy="3411855"/>
          </a:xfrm>
          <a:prstGeom prst="rect">
            <a:avLst/>
          </a:prstGeom>
        </p:spPr>
        <p:txBody>
          <a:bodyPr>
            <a:noAutofit/>
          </a:bodyPr>
          <a:p>
            <a:pPr indent="0" algn="l" defTabSz="266700" eaLnBrk="0" fontAlgn="base">
              <a:lnSpc>
                <a:spcPct val="150000"/>
              </a:lnSpc>
              <a:spcBef>
                <a:spcPct val="0"/>
              </a:spcBef>
              <a:spcAft>
                <a:spcPct val="0"/>
              </a:spcAft>
              <a:buNone/>
            </a:pPr>
            <a:r>
              <a:rPr lang="zh-CN" altLang="en-US" sz="2000">
                <a:solidFill>
                  <a:srgbClr val="231F20"/>
                </a:solidFill>
                <a:latin typeface="微软雅黑" charset="0"/>
                <a:ea typeface="微软雅黑" charset="0"/>
                <a:cs typeface="微软雅黑" charset="0"/>
              </a:rPr>
              <a:t>教师职业道德评价结果的得出并不意味着评价过程的结束，学校应当依据评价结果分析教师职业道德优劣的原因，并据此提出改进建议，及时反馈给教师，使教师能根据评价结果</a:t>
            </a:r>
            <a:r>
              <a:rPr lang="zh-CN" altLang="en-US" sz="2000">
                <a:solidFill>
                  <a:srgbClr val="231F20"/>
                </a:solidFill>
                <a:latin typeface="微软雅黑" charset="0"/>
                <a:ea typeface="微软雅黑" charset="0"/>
                <a:cs typeface="微软雅黑" charset="0"/>
              </a:rPr>
              <a:t>改进自己的行为。</a:t>
            </a:r>
            <a:endParaRPr lang="zh-CN" altLang="en-US" sz="2000">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buNone/>
            </a:pPr>
            <a:r>
              <a:rPr lang="zh-CN" altLang="en-US" sz="2000">
                <a:solidFill>
                  <a:srgbClr val="231F20"/>
                </a:solidFill>
                <a:latin typeface="微软雅黑" charset="0"/>
                <a:ea typeface="微软雅黑" charset="0"/>
                <a:cs typeface="微软雅黑" charset="0"/>
              </a:rPr>
              <a:t>教师职业道德的发展是一个不断上升的过程，一次性、单项地反馈教师职业道德评价结</a:t>
            </a:r>
            <a:r>
              <a:rPr lang="zh-CN" altLang="en-US" sz="2000">
                <a:solidFill>
                  <a:srgbClr val="231F20"/>
                </a:solidFill>
                <a:latin typeface="微软雅黑" charset="0"/>
                <a:ea typeface="微软雅黑" charset="0"/>
                <a:cs typeface="微软雅黑" charset="0"/>
              </a:rPr>
              <a:t>果的过程都是不完整的，很难发挥评价过程的教育、引导、帮扶和监督作用。</a:t>
            </a:r>
            <a:endParaRPr lang="zh-CN" altLang="en-US" sz="2000">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buNone/>
            </a:pPr>
            <a:r>
              <a:rPr lang="zh-CN" altLang="en-US" sz="2000">
                <a:solidFill>
                  <a:srgbClr val="231F20"/>
                </a:solidFill>
                <a:latin typeface="微软雅黑" charset="0"/>
                <a:ea typeface="微软雅黑" charset="0"/>
                <a:cs typeface="微软雅黑" charset="0"/>
              </a:rPr>
              <a:t>教师职业道德评价机制的研究也应与时俱进，及时构建出符合时代背景、可操作</a:t>
            </a:r>
            <a:r>
              <a:rPr lang="zh-CN" altLang="en-US" sz="2000">
                <a:solidFill>
                  <a:srgbClr val="231F20"/>
                </a:solidFill>
                <a:latin typeface="微软雅黑" charset="0"/>
                <a:ea typeface="微软雅黑" charset="0"/>
                <a:cs typeface="微软雅黑" charset="0"/>
              </a:rPr>
              <a:t>性强、评价标准动态变化、评价结果能够充分利用的教师职业道德评价机制，以求充分发挥</a:t>
            </a:r>
            <a:r>
              <a:rPr lang="zh-CN" altLang="en-US" sz="2000">
                <a:solidFill>
                  <a:srgbClr val="231F20"/>
                </a:solidFill>
                <a:latin typeface="微软雅黑" charset="0"/>
                <a:ea typeface="微软雅黑" charset="0"/>
                <a:cs typeface="微软雅黑" charset="0"/>
              </a:rPr>
              <a:t>教师职业道德评价的功能，促进教师不断走向职业道德发展的更高境界。</a:t>
            </a:r>
            <a:endParaRPr lang="zh-CN" altLang="en-US" sz="2000">
              <a:solidFill>
                <a:srgbClr val="231F20"/>
              </a:solidFill>
              <a:latin typeface="微软雅黑" charset="0"/>
              <a:ea typeface="微软雅黑" charset="0"/>
              <a:cs typeface="微软雅黑" charset="0"/>
            </a:endParaRPr>
          </a:p>
        </p:txBody>
      </p:sp>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改革教师评价，让教师更好地教书育人</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5077460"/>
          </a:xfrm>
          <a:prstGeom prst="rect">
            <a:avLst/>
          </a:prstGeom>
          <a:noFill/>
        </p:spPr>
        <p:txBody>
          <a:bodyPr wrap="square">
            <a:spAutoFit/>
          </a:bodyPr>
          <a:lstStyle/>
          <a:p>
            <a:pPr indent="457200" algn="just" fontAlgn="auto">
              <a:lnSpc>
                <a:spcPct val="150000"/>
              </a:lnSpc>
            </a:pPr>
            <a:r>
              <a:rPr lang="zh-CN" altLang="en-US" dirty="0"/>
              <a:t>教育评价改革的根本目的是让所有的教育观念、教育制度和教育行为遵循教育的基本规</a:t>
            </a:r>
            <a:r>
              <a:rPr lang="zh-CN" altLang="en-US" dirty="0"/>
              <a:t>律，回归教育本质。教师评价就是要让教师把教书育人作为最根本的价值追求。教师选择或</a:t>
            </a:r>
            <a:r>
              <a:rPr lang="zh-CN" altLang="en-US" dirty="0"/>
              <a:t>实践什么样的教育观念和教学行为，既是自我领悟和学习的结果，也是制度引导和转变的结</a:t>
            </a:r>
            <a:r>
              <a:rPr lang="zh-CN" altLang="en-US" dirty="0"/>
              <a:t>果。在教育评价改革的系统工程中，教师评价最为特殊，因为教师工作的复杂性，很难建立</a:t>
            </a:r>
            <a:r>
              <a:rPr lang="zh-CN" altLang="en-US" dirty="0"/>
              <a:t>符合教师职业特点和工作性质的客观标准。</a:t>
            </a:r>
            <a:endParaRPr lang="zh-CN" altLang="en-US" dirty="0"/>
          </a:p>
          <a:p>
            <a:pPr indent="457200" algn="just" fontAlgn="auto">
              <a:lnSpc>
                <a:spcPct val="150000"/>
              </a:lnSpc>
            </a:pPr>
            <a:r>
              <a:rPr lang="zh-CN" altLang="en-US" dirty="0"/>
              <a:t>之所以出现</a:t>
            </a:r>
            <a:r>
              <a:rPr lang="en-US" altLang="zh-CN" dirty="0"/>
              <a:t>“</a:t>
            </a:r>
            <a:r>
              <a:rPr lang="zh-CN" altLang="en-US" dirty="0"/>
              <a:t>重教书轻育人</a:t>
            </a:r>
            <a:r>
              <a:rPr lang="en-US" altLang="zh-CN" dirty="0"/>
              <a:t>”</a:t>
            </a:r>
            <a:r>
              <a:rPr lang="zh-CN" altLang="en-US" dirty="0"/>
              <a:t>，把教书与育人割裂的现象，根本在于先前过分片面、功</a:t>
            </a:r>
            <a:r>
              <a:rPr lang="zh-CN" altLang="en-US" dirty="0"/>
              <a:t>利的</a:t>
            </a:r>
            <a:r>
              <a:rPr lang="en-US" altLang="zh-CN" dirty="0"/>
              <a:t>“</a:t>
            </a:r>
            <a:r>
              <a:rPr lang="zh-CN" altLang="en-US" dirty="0"/>
              <a:t>唯分数</a:t>
            </a:r>
            <a:r>
              <a:rPr lang="en-US" altLang="zh-CN" dirty="0"/>
              <a:t>”“</a:t>
            </a:r>
            <a:r>
              <a:rPr lang="zh-CN" altLang="en-US" dirty="0"/>
              <a:t>唯论文</a:t>
            </a:r>
            <a:r>
              <a:rPr lang="en-US" altLang="zh-CN" dirty="0"/>
              <a:t>”</a:t>
            </a:r>
            <a:r>
              <a:rPr lang="zh-CN" altLang="en-US" dirty="0"/>
              <a:t>教师评价导向。改革教师评价，根本在于价值观的转变。</a:t>
            </a:r>
            <a:endParaRPr lang="zh-CN" altLang="en-US" dirty="0"/>
          </a:p>
          <a:p>
            <a:pPr indent="457200" algn="just" fontAlgn="auto">
              <a:lnSpc>
                <a:spcPct val="150000"/>
              </a:lnSpc>
            </a:pPr>
            <a:r>
              <a:rPr lang="zh-CN" altLang="en-US" b="1" dirty="0">
                <a:solidFill>
                  <a:schemeClr val="accent2"/>
                </a:solidFill>
              </a:rPr>
              <a:t>师德师风是第一标准。</a:t>
            </a:r>
            <a:r>
              <a:rPr lang="zh-CN" altLang="en-US" dirty="0"/>
              <a:t>随着时代的发展，教育遵循本质，师德也要回归本分。当下，教</a:t>
            </a:r>
            <a:r>
              <a:rPr lang="zh-CN" altLang="en-US" dirty="0"/>
              <a:t>师的专业化要求前所未有，社会普遍认同师德是一种职业伦理，体现在教师专业意识、专业</a:t>
            </a:r>
            <a:r>
              <a:rPr lang="zh-CN" altLang="en-US" dirty="0"/>
              <a:t>能力、专业发展中，师德不仅仅指教师应有高于基本社会规范的道德素养，还要有能力指导</a:t>
            </a:r>
            <a:r>
              <a:rPr lang="zh-CN" altLang="en-US" dirty="0"/>
              <a:t>学生的学习，用专业知识面对和解决学生成长中的价值问题、心理问题、情感问题以及人格</a:t>
            </a:r>
            <a:r>
              <a:rPr lang="zh-CN" altLang="en-US" dirty="0"/>
              <a:t>问题等，同时师德还体现在教师能够通过专业发展完成自我实现，从而在一言一行中感染学</a:t>
            </a:r>
            <a:r>
              <a:rPr lang="zh-CN" altLang="en-US" dirty="0"/>
              <a:t>生，使学生正向发展。师德是教师职业的伦理基础，淡化或弱化师德修为，教师的专业化便</a:t>
            </a:r>
            <a:r>
              <a:rPr lang="zh-CN" altLang="en-US" dirty="0"/>
              <a:t>无从谈起。</a:t>
            </a:r>
            <a:endParaRPr lang="zh-CN" altLang="en-US" dirty="0"/>
          </a:p>
        </p:txBody>
      </p:sp>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改革教师评价，让教师更好地教书育人</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400" y="1478280"/>
            <a:ext cx="7251700" cy="5077460"/>
          </a:xfrm>
          <a:prstGeom prst="rect">
            <a:avLst/>
          </a:prstGeom>
          <a:noFill/>
        </p:spPr>
        <p:txBody>
          <a:bodyPr wrap="square">
            <a:spAutoFit/>
          </a:bodyPr>
          <a:lstStyle/>
          <a:p>
            <a:pPr indent="457200" algn="just" fontAlgn="auto">
              <a:lnSpc>
                <a:spcPct val="150000"/>
              </a:lnSpc>
            </a:pPr>
            <a:r>
              <a:rPr lang="zh-CN" altLang="en-US" b="1" dirty="0">
                <a:solidFill>
                  <a:schemeClr val="accent2"/>
                </a:solidFill>
              </a:rPr>
              <a:t>立德树人是本质要求。</a:t>
            </a:r>
            <a:r>
              <a:rPr lang="zh-CN" altLang="en-US" dirty="0"/>
              <a:t>立德树人是中国教育思想的当代表达，既是对中华优秀传统文化</a:t>
            </a:r>
            <a:r>
              <a:rPr lang="zh-CN" altLang="en-US" dirty="0"/>
              <a:t>关于教育思想的继承，也是对马克思主义教育理论的发展。如果说教书育人是从本质上明确</a:t>
            </a:r>
            <a:r>
              <a:rPr lang="zh-CN" altLang="en-US" dirty="0"/>
              <a:t>教师的工作性质，立德树人则是从更加广阔的视野界定教育的根本使命，是教书育人在当代</a:t>
            </a:r>
            <a:r>
              <a:rPr lang="zh-CN" altLang="en-US" dirty="0"/>
              <a:t>的价值根基。教师应该带着使命感和责任感，把立德树人作为一种价值选择，正确引导学生</a:t>
            </a:r>
            <a:r>
              <a:rPr lang="zh-CN" altLang="en-US" dirty="0"/>
              <a:t>的认知、思想和行为。当下有些学生受社会多元化思想影响，价值观很容易迷失、扭曲，</a:t>
            </a:r>
            <a:r>
              <a:rPr lang="zh-CN" altLang="en-US" dirty="0"/>
              <a:t>崇</a:t>
            </a:r>
            <a:r>
              <a:rPr lang="zh-CN" altLang="en-US" dirty="0"/>
              <a:t>拜</a:t>
            </a:r>
            <a:r>
              <a:rPr lang="en-US" altLang="zh-CN" dirty="0"/>
              <a:t>“</a:t>
            </a:r>
            <a:r>
              <a:rPr lang="zh-CN" altLang="en-US" dirty="0"/>
              <a:t>网红</a:t>
            </a:r>
            <a:r>
              <a:rPr lang="en-US" altLang="zh-CN" dirty="0"/>
              <a:t>”</a:t>
            </a:r>
            <a:r>
              <a:rPr lang="zh-CN" altLang="en-US" dirty="0"/>
              <a:t>、明星，崇尚欺凌、霸凌，这些出现在学生成长中的种种问题，都是立德树人要</a:t>
            </a:r>
            <a:r>
              <a:rPr lang="zh-CN" altLang="en-US" dirty="0"/>
              <a:t>面对和解决的问题。教师评价仅把考试成绩作为主要或重要依据，而不管教师在多大程度上</a:t>
            </a:r>
            <a:r>
              <a:rPr lang="zh-CN" altLang="en-US" dirty="0"/>
              <a:t>端正了学生的思想，提振了学生的精气神，消除了学生的心理问题，这与立德树人的要求相</a:t>
            </a:r>
            <a:r>
              <a:rPr lang="zh-CN" altLang="en-US" dirty="0"/>
              <a:t>去甚远。凡是不利于教师立德树人的评价方式，都是应该被摒弃的。</a:t>
            </a:r>
            <a:endParaRPr lang="zh-CN" altLang="en-US" dirty="0"/>
          </a:p>
        </p:txBody>
      </p:sp>
      <p:grpSp>
        <p:nvGrpSpPr>
          <p:cNvPr id="9" name="组合 8"/>
          <p:cNvGrpSpPr/>
          <p:nvPr>
            <p:custDataLst>
              <p:tags r:id="rId1"/>
            </p:custDataLst>
          </p:nvPr>
        </p:nvGrpSpPr>
        <p:grpSpPr>
          <a:xfrm rot="0">
            <a:off x="8036560" y="2205355"/>
            <a:ext cx="4469130" cy="3942715"/>
            <a:chOff x="2206" y="3158"/>
            <a:chExt cx="14726" cy="12914"/>
          </a:xfrm>
        </p:grpSpPr>
        <p:sp>
          <p:nvSpPr>
            <p:cNvPr id="10" name="圆角矩形 9"/>
            <p:cNvSpPr/>
            <p:nvPr>
              <p:custDataLst>
                <p:tags r:id="rId2"/>
              </p:custDataLst>
            </p:nvPr>
          </p:nvSpPr>
          <p:spPr>
            <a:xfrm>
              <a:off x="2206" y="3158"/>
              <a:ext cx="14727" cy="12914"/>
            </a:xfrm>
            <a:prstGeom prst="roundRect">
              <a:avLst/>
            </a:prstGeom>
            <a:gradFill flip="none" rotWithShape="1">
              <a:gsLst>
                <a:gs pos="6000">
                  <a:srgbClr val="F2F2F2"/>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p>
              <a:pPr algn="ctr" defTabSz="967740" fontAlgn="auto">
                <a:spcBef>
                  <a:spcPts val="0"/>
                </a:spcBef>
                <a:spcAft>
                  <a:spcPts val="0"/>
                </a:spcAft>
                <a:defRPr/>
              </a:pPr>
              <a:endParaRPr lang="en-US" sz="2255" kern="0">
                <a:solidFill>
                  <a:schemeClr val="accent5">
                    <a:lumMod val="50000"/>
                  </a:schemeClr>
                </a:solidFill>
                <a:latin typeface="Calibri" panose="020F0502020204030204"/>
                <a:ea typeface="+mn-ea"/>
              </a:endParaRPr>
            </a:p>
          </p:txBody>
        </p:sp>
        <p:pic>
          <p:nvPicPr>
            <p:cNvPr id="14" name="图片 13" descr="zhenyu-luo-ARxN3sfuRj8-unsplash"/>
            <p:cNvPicPr>
              <a:picLocks noChangeAspect="1"/>
            </p:cNvPicPr>
            <p:nvPr>
              <p:custDataLst>
                <p:tags r:id="rId3"/>
              </p:custDataLst>
            </p:nvPr>
          </p:nvPicPr>
          <p:blipFill>
            <a:blip r:embed="rId4" cstate="email"/>
            <a:srcRect l="-8" t="3015" r="-8" b="3015"/>
            <a:stretch>
              <a:fillRect/>
            </a:stretch>
          </p:blipFill>
          <p:spPr>
            <a:xfrm>
              <a:off x="2618" y="3545"/>
              <a:ext cx="13826" cy="12086"/>
            </a:xfrm>
            <a:prstGeom prst="roundRect">
              <a:avLst>
                <a:gd name="adj" fmla="val 14907"/>
              </a:avLst>
            </a:prstGeom>
          </p:spPr>
        </p:pic>
      </p:grpSp>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改革教师评价，让教师更好地教书育人</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4615815"/>
          </a:xfrm>
          <a:prstGeom prst="rect">
            <a:avLst/>
          </a:prstGeom>
          <a:noFill/>
        </p:spPr>
        <p:txBody>
          <a:bodyPr wrap="square">
            <a:spAutoFit/>
          </a:bodyPr>
          <a:lstStyle/>
          <a:p>
            <a:pPr indent="457200" algn="just" fontAlgn="auto">
              <a:lnSpc>
                <a:spcPct val="150000"/>
              </a:lnSpc>
            </a:pPr>
            <a:r>
              <a:rPr lang="zh-CN" altLang="en-US" b="1" dirty="0">
                <a:solidFill>
                  <a:schemeClr val="accent2"/>
                </a:solidFill>
              </a:rPr>
              <a:t>多元评价是必然选择。</a:t>
            </a:r>
            <a:r>
              <a:rPr lang="zh-CN" altLang="en-US" dirty="0"/>
              <a:t>教育之所以偏离其本质和规律，根本原因在于评价标准过于单</a:t>
            </a:r>
            <a:r>
              <a:rPr lang="zh-CN" altLang="en-US" dirty="0"/>
              <a:t>一、短视，</a:t>
            </a:r>
            <a:r>
              <a:rPr lang="en-US" altLang="zh-CN" dirty="0"/>
              <a:t>“</a:t>
            </a:r>
            <a:r>
              <a:rPr lang="zh-CN" altLang="en-US" dirty="0"/>
              <a:t>唯论文</a:t>
            </a:r>
            <a:r>
              <a:rPr lang="en-US" altLang="zh-CN" dirty="0"/>
              <a:t>”“</a:t>
            </a:r>
            <a:r>
              <a:rPr lang="zh-CN" altLang="en-US" dirty="0"/>
              <a:t>唯升学</a:t>
            </a:r>
            <a:r>
              <a:rPr lang="en-US" altLang="zh-CN" dirty="0"/>
              <a:t>”</a:t>
            </a:r>
            <a:r>
              <a:rPr lang="zh-CN" altLang="en-US" dirty="0"/>
              <a:t>就是把本来复杂的教育教学简单聚焦在有限的指标中，扭曲</a:t>
            </a:r>
            <a:r>
              <a:rPr lang="zh-CN" altLang="en-US" dirty="0"/>
              <a:t>了教育的应有面目。</a:t>
            </a:r>
            <a:r>
              <a:rPr lang="en-US" altLang="zh-CN" dirty="0"/>
              <a:t>“</a:t>
            </a:r>
            <a:r>
              <a:rPr lang="zh-CN" altLang="en-US" dirty="0"/>
              <a:t>破五唯</a:t>
            </a:r>
            <a:r>
              <a:rPr lang="en-US" altLang="zh-CN" dirty="0"/>
              <a:t>”</a:t>
            </a:r>
            <a:r>
              <a:rPr lang="zh-CN" altLang="en-US" dirty="0"/>
              <a:t>关键是改变评价标准的单一化，建立多元评价体系。但若没</a:t>
            </a:r>
            <a:r>
              <a:rPr lang="zh-CN" altLang="en-US" dirty="0"/>
              <a:t>有建立起多元评价体系，简单地将</a:t>
            </a:r>
            <a:r>
              <a:rPr lang="en-US" altLang="zh-CN" dirty="0"/>
              <a:t>“</a:t>
            </a:r>
            <a:r>
              <a:rPr lang="zh-CN" altLang="en-US" dirty="0"/>
              <a:t>唯论文</a:t>
            </a:r>
            <a:r>
              <a:rPr lang="en-US" altLang="zh-CN" dirty="0"/>
              <a:t>”“</a:t>
            </a:r>
            <a:r>
              <a:rPr lang="zh-CN" altLang="en-US" dirty="0"/>
              <a:t>唯升学</a:t>
            </a:r>
            <a:r>
              <a:rPr lang="en-US" altLang="zh-CN" dirty="0"/>
              <a:t>”</a:t>
            </a:r>
            <a:r>
              <a:rPr lang="zh-CN" altLang="en-US" dirty="0"/>
              <a:t>变成</a:t>
            </a:r>
            <a:r>
              <a:rPr lang="en-US" altLang="zh-CN" dirty="0"/>
              <a:t>“</a:t>
            </a:r>
            <a:r>
              <a:rPr lang="zh-CN" altLang="en-US" dirty="0"/>
              <a:t>唯课时</a:t>
            </a:r>
            <a:r>
              <a:rPr lang="en-US" altLang="zh-CN" dirty="0"/>
              <a:t>”“</a:t>
            </a:r>
            <a:r>
              <a:rPr lang="zh-CN" altLang="en-US" dirty="0"/>
              <a:t>唯轮岗</a:t>
            </a:r>
            <a:r>
              <a:rPr lang="en-US" altLang="zh-CN" dirty="0"/>
              <a:t>”</a:t>
            </a:r>
            <a:r>
              <a:rPr lang="zh-CN" altLang="en-US" dirty="0"/>
              <a:t>，那么教师</a:t>
            </a:r>
            <a:r>
              <a:rPr lang="zh-CN" altLang="en-US" dirty="0"/>
              <a:t>势必会把精力和时间投入到课时量、交流轮岗的积累上，从而出现新的</a:t>
            </a:r>
            <a:r>
              <a:rPr lang="en-US" altLang="zh-CN" dirty="0"/>
              <a:t>“</a:t>
            </a:r>
            <a:r>
              <a:rPr lang="zh-CN" altLang="en-US" dirty="0"/>
              <a:t>唯</a:t>
            </a:r>
            <a:r>
              <a:rPr lang="en-US" altLang="zh-CN" dirty="0"/>
              <a:t>”</a:t>
            </a:r>
            <a:r>
              <a:rPr lang="zh-CN" altLang="en-US" dirty="0"/>
              <a:t>度。教师的工</a:t>
            </a:r>
            <a:r>
              <a:rPr lang="zh-CN" altLang="en-US" dirty="0"/>
              <a:t>作具有高度复杂性，很难用单一的标准去评价。教师评价设立一个标准本身就偏离了教师工</a:t>
            </a:r>
            <a:r>
              <a:rPr lang="zh-CN" altLang="en-US" dirty="0"/>
              <a:t>作的实际，更不要说仅仅依靠唯一的标准去评价了。现在教师评价的标准、方法都过于扁平化，看似很公平，但是没有顾及教师在学科、风格、年龄、层次上的差异，有些评价甚至给</a:t>
            </a:r>
            <a:r>
              <a:rPr lang="zh-CN" altLang="en-US" dirty="0"/>
              <a:t>教师带来情感、精神的伤害。</a:t>
            </a:r>
            <a:endParaRPr lang="zh-CN" altLang="en-US" dirty="0"/>
          </a:p>
          <a:p>
            <a:pPr indent="457200" algn="just" fontAlgn="auto">
              <a:lnSpc>
                <a:spcPct val="150000"/>
              </a:lnSpc>
            </a:pPr>
            <a:r>
              <a:rPr lang="zh-CN" altLang="en-US" dirty="0"/>
              <a:t>教师评价是一个复杂的系统工程，好的评价体系能够成就教师，能够让优秀教师脱颖</a:t>
            </a:r>
            <a:r>
              <a:rPr lang="zh-CN" altLang="en-US" dirty="0"/>
              <a:t>而出；不好的评价体系可能会挫伤教师的积极性，甚至压抑人才成长。整个社会要立足于教</a:t>
            </a:r>
            <a:r>
              <a:rPr lang="zh-CN" altLang="en-US" dirty="0"/>
              <a:t>师自尊和尊严，建立一套引导教师安心、潜心教书育人的评价体系，真正让教师成为让人羡</a:t>
            </a:r>
            <a:r>
              <a:rPr lang="zh-CN" altLang="en-US" dirty="0"/>
              <a:t>慕、受人尊重的职业。</a:t>
            </a:r>
            <a:endParaRPr lang="zh-CN" altLang="en-US" dirty="0"/>
          </a:p>
          <a:p>
            <a:pPr indent="457200" algn="r" fontAlgn="auto">
              <a:lnSpc>
                <a:spcPct val="150000"/>
              </a:lnSpc>
            </a:pPr>
            <a:r>
              <a:rPr lang="zh-CN" altLang="en-US" sz="1600" dirty="0"/>
              <a:t>（资料来源：</a:t>
            </a:r>
            <a:r>
              <a:rPr lang="en-US" altLang="zh-CN" sz="1600" dirty="0"/>
              <a:t>“</a:t>
            </a:r>
            <a:r>
              <a:rPr lang="zh-CN" altLang="en-US" sz="1600" dirty="0"/>
              <a:t>学习强国</a:t>
            </a:r>
            <a:r>
              <a:rPr lang="en-US" altLang="zh-CN" sz="1600" dirty="0"/>
              <a:t>”</a:t>
            </a:r>
            <a:r>
              <a:rPr lang="zh-CN" altLang="en-US" sz="1600" dirty="0"/>
              <a:t>陕西学习平台，</a:t>
            </a:r>
            <a:r>
              <a:rPr lang="en-US" altLang="zh-CN" sz="1600" dirty="0"/>
              <a:t>2022-04-11</a:t>
            </a:r>
            <a:r>
              <a:rPr lang="zh-CN" altLang="en-US" sz="1600" dirty="0"/>
              <a:t>，有删改）</a:t>
            </a:r>
            <a:endParaRPr lang="zh-CN" altLang="en-US" sz="1600" dirty="0"/>
          </a:p>
        </p:txBody>
      </p:sp>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grpSp>
      <p:grpSp>
        <p:nvGrpSpPr>
          <p:cNvPr id="4" name="组合 3"/>
          <p:cNvGrpSpPr/>
          <p:nvPr/>
        </p:nvGrpSpPr>
        <p:grpSpPr>
          <a:xfrm>
            <a:off x="175807" y="315726"/>
            <a:ext cx="8510993" cy="492125"/>
            <a:chOff x="175807" y="315726"/>
            <a:chExt cx="8510993" cy="492125"/>
          </a:xfrm>
        </p:grpSpPr>
        <p:sp>
          <p:nvSpPr>
            <p:cNvPr id="56" name="@稿定PPT实验室 出品-9"/>
            <p:cNvSpPr txBox="1"/>
            <p:nvPr/>
          </p:nvSpPr>
          <p:spPr>
            <a:xfrm>
              <a:off x="924247" y="315726"/>
              <a:ext cx="7762553" cy="492125"/>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rPr>
                <a:t>教师成长营：</a:t>
              </a:r>
              <a:r>
                <a:rPr kumimoji="0" lang="en-US" altLang="zh-CN" sz="3200" b="1" i="0" u="none" strike="noStrike" kern="1200" cap="none" spc="0" normalizeH="0" baseline="0" noProof="0" dirty="0">
                  <a:ln>
                    <a:noFill/>
                  </a:ln>
                  <a:effectLst/>
                  <a:uLnTx/>
                  <a:uFillTx/>
                  <a:latin typeface="Arial" panose="020B0604020202090204" pitchFamily="34" charset="0"/>
                  <a:ea typeface="微软雅黑" charset="-122"/>
                </a:rPr>
                <a:t>“</a:t>
              </a:r>
              <a:r>
                <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rPr>
                <a:t>学生眼中的好教师</a:t>
              </a:r>
              <a:r>
                <a:rPr kumimoji="0" lang="en-US" altLang="zh-CN" sz="3200" b="1" i="0" u="none" strike="noStrike" kern="1200" cap="none" spc="0" normalizeH="0" baseline="0" noProof="0" dirty="0">
                  <a:ln>
                    <a:noFill/>
                  </a:ln>
                  <a:effectLst/>
                  <a:uLnTx/>
                  <a:uFillTx/>
                  <a:latin typeface="Arial" panose="020B0604020202090204" pitchFamily="34" charset="0"/>
                  <a:ea typeface="微软雅黑" charset="-122"/>
                </a:rPr>
                <a:t>”</a:t>
              </a:r>
              <a:r>
                <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rPr>
                <a:t>街访</a:t>
              </a:r>
              <a:endPar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4984750"/>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活动目的</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t>通过了解学生这一主体对好教师的评价标准，加快提升自身职业道德素质。</a:t>
            </a:r>
            <a:endParaRPr lang="zh-CN" altLang="en-US" sz="2000" dirty="0"/>
          </a:p>
          <a:p>
            <a:pPr indent="457200">
              <a:lnSpc>
                <a:spcPct val="150000"/>
              </a:lnSpc>
            </a:pPr>
            <a:r>
              <a:rPr lang="en-US" altLang="zh-CN" sz="2400" b="1" dirty="0">
                <a:solidFill>
                  <a:schemeClr val="accent5"/>
                </a:solidFill>
              </a:rPr>
              <a:t>【</a:t>
            </a:r>
            <a:r>
              <a:rPr lang="zh-CN" altLang="en-US" sz="2400" b="1" dirty="0">
                <a:solidFill>
                  <a:schemeClr val="accent5"/>
                </a:solidFill>
              </a:rPr>
              <a:t>活动准备</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en-US" sz="2000" dirty="0">
                <a:solidFill>
                  <a:schemeClr val="tx1"/>
                </a:solidFill>
              </a:rPr>
              <a:t>（1）</a:t>
            </a:r>
            <a:r>
              <a:rPr lang="zh-CN" altLang="en-US" sz="2000" dirty="0">
                <a:solidFill>
                  <a:schemeClr val="tx1"/>
                </a:solidFill>
              </a:rPr>
              <a:t>全班分成若干小组，</a:t>
            </a:r>
            <a:r>
              <a:rPr lang="en-US" altLang="zh-CN" sz="2000" dirty="0">
                <a:solidFill>
                  <a:schemeClr val="tx1"/>
                </a:solidFill>
              </a:rPr>
              <a:t>4</a:t>
            </a:r>
            <a:r>
              <a:rPr lang="zh-CN" altLang="en-US" sz="2000" dirty="0">
                <a:solidFill>
                  <a:schemeClr val="tx1"/>
                </a:solidFill>
              </a:rPr>
              <a:t>～</a:t>
            </a:r>
            <a:r>
              <a:rPr lang="en-US" altLang="zh-CN" sz="2000" dirty="0">
                <a:solidFill>
                  <a:schemeClr val="tx1"/>
                </a:solidFill>
              </a:rPr>
              <a:t>6</a:t>
            </a:r>
            <a:r>
              <a:rPr lang="zh-CN" altLang="en-US" sz="2000" dirty="0">
                <a:solidFill>
                  <a:schemeClr val="tx1"/>
                </a:solidFill>
              </a:rPr>
              <a:t>人为一组。</a:t>
            </a:r>
            <a:endParaRPr lang="zh-CN" altLang="en-US" sz="2000" dirty="0">
              <a:solidFill>
                <a:schemeClr val="tx1"/>
              </a:solidFill>
            </a:endParaRPr>
          </a:p>
          <a:p>
            <a:pPr indent="457200">
              <a:lnSpc>
                <a:spcPct val="150000"/>
              </a:lnSpc>
            </a:pPr>
            <a:r>
              <a:rPr lang="en-US" sz="2000" dirty="0">
                <a:solidFill>
                  <a:schemeClr val="tx1"/>
                </a:solidFill>
              </a:rPr>
              <a:t>（2）</a:t>
            </a:r>
            <a:r>
              <a:rPr lang="zh-CN" altLang="en-US" sz="2000" dirty="0">
                <a:solidFill>
                  <a:schemeClr val="tx1"/>
                </a:solidFill>
              </a:rPr>
              <a:t>确定街访的对象及问题。</a:t>
            </a:r>
            <a:endParaRPr lang="zh-CN" altLang="en-US" sz="2000" dirty="0">
              <a:solidFill>
                <a:schemeClr val="tx1"/>
              </a:solidFill>
            </a:endParaRPr>
          </a:p>
          <a:p>
            <a:pPr indent="457200">
              <a:lnSpc>
                <a:spcPct val="150000"/>
              </a:lnSpc>
            </a:pPr>
            <a:r>
              <a:rPr lang="en-US" sz="2000" dirty="0">
                <a:solidFill>
                  <a:schemeClr val="tx1"/>
                </a:solidFill>
              </a:rPr>
              <a:t>（3）</a:t>
            </a:r>
            <a:r>
              <a:rPr lang="zh-CN" altLang="en-US" sz="2000" dirty="0">
                <a:solidFill>
                  <a:schemeClr val="tx1"/>
                </a:solidFill>
              </a:rPr>
              <a:t>小组分工，确定视频拍摄人员、采访人员、视频剪辑人员、成果汇报人员。</a:t>
            </a:r>
            <a:endParaRPr lang="zh-CN" altLang="en-US" sz="2000" dirty="0">
              <a:solidFill>
                <a:schemeClr val="tx1"/>
              </a:solidFill>
            </a:endParaRPr>
          </a:p>
          <a:p>
            <a:pPr indent="457200">
              <a:lnSpc>
                <a:spcPct val="150000"/>
              </a:lnSpc>
            </a:pPr>
            <a:r>
              <a:rPr lang="en-US" altLang="zh-CN" sz="2400" b="1" dirty="0">
                <a:solidFill>
                  <a:schemeClr val="accent5"/>
                </a:solidFill>
              </a:rPr>
              <a:t>【</a:t>
            </a:r>
            <a:r>
              <a:rPr lang="zh-CN" altLang="en-US" sz="2400" b="1" dirty="0">
                <a:solidFill>
                  <a:schemeClr val="accent5"/>
                </a:solidFill>
              </a:rPr>
              <a:t>活动过程</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en-US" altLang="zh-CN" sz="2000" dirty="0"/>
              <a:t>（1）</a:t>
            </a:r>
            <a:r>
              <a:rPr lang="zh-CN" altLang="en-US" sz="2000" dirty="0"/>
              <a:t>实地进行</a:t>
            </a:r>
            <a:r>
              <a:rPr lang="en-US" altLang="zh-CN" sz="2000" dirty="0"/>
              <a:t>“</a:t>
            </a:r>
            <a:r>
              <a:rPr lang="zh-CN" altLang="en-US" sz="2000" dirty="0"/>
              <a:t>学生眼中的好教师</a:t>
            </a:r>
            <a:r>
              <a:rPr lang="en-US" altLang="zh-CN" sz="2000" dirty="0"/>
              <a:t>”</a:t>
            </a:r>
            <a:r>
              <a:rPr lang="zh-CN" altLang="en-US" sz="2000" dirty="0"/>
              <a:t>街访活动。</a:t>
            </a:r>
            <a:endParaRPr lang="zh-CN" altLang="en-US" sz="2000" dirty="0"/>
          </a:p>
          <a:p>
            <a:pPr indent="457200">
              <a:lnSpc>
                <a:spcPct val="150000"/>
              </a:lnSpc>
            </a:pPr>
            <a:r>
              <a:rPr lang="en-US" sz="2000" dirty="0"/>
              <a:t>（2）</a:t>
            </a:r>
            <a:r>
              <a:rPr lang="zh-CN" altLang="en-US" sz="2000" dirty="0"/>
              <a:t>探讨活动中遇到的问题，如若必要，可进行第二次街访。</a:t>
            </a:r>
            <a:endParaRPr lang="zh-CN" altLang="en-US" sz="2000" dirty="0"/>
          </a:p>
          <a:p>
            <a:pPr indent="457200">
              <a:lnSpc>
                <a:spcPct val="150000"/>
              </a:lnSpc>
            </a:pPr>
            <a:r>
              <a:rPr lang="en-US" sz="2000" dirty="0"/>
              <a:t>（3）</a:t>
            </a:r>
            <a:r>
              <a:rPr lang="zh-CN" altLang="en-US" sz="2000" dirty="0"/>
              <a:t>成果展示，小组代表对本组的街访结果进行介绍与总结。</a:t>
            </a:r>
            <a:endParaRPr lang="zh-CN" altLang="en-US" sz="2000" dirty="0"/>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学习目标</a:t>
            </a:r>
            <a:endParaRPr lang="zh-CN" altLang="en-US" sz="3200" dirty="0"/>
          </a:p>
        </p:txBody>
      </p:sp>
      <p:graphicFrame>
        <p:nvGraphicFramePr>
          <p:cNvPr id="4" name="图示 3"/>
          <p:cNvGraphicFramePr/>
          <p:nvPr/>
        </p:nvGraphicFramePr>
        <p:xfrm>
          <a:off x="772646" y="1160794"/>
          <a:ext cx="10665567" cy="53823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grpSp>
      <p:grpSp>
        <p:nvGrpSpPr>
          <p:cNvPr id="4" name="组合 3"/>
          <p:cNvGrpSpPr/>
          <p:nvPr/>
        </p:nvGrpSpPr>
        <p:grpSpPr>
          <a:xfrm>
            <a:off x="175807" y="315726"/>
            <a:ext cx="8510993" cy="492125"/>
            <a:chOff x="175807" y="315726"/>
            <a:chExt cx="8510993" cy="492125"/>
          </a:xfrm>
        </p:grpSpPr>
        <p:sp>
          <p:nvSpPr>
            <p:cNvPr id="56" name="@稿定PPT实验室 出品-9"/>
            <p:cNvSpPr txBox="1"/>
            <p:nvPr/>
          </p:nvSpPr>
          <p:spPr>
            <a:xfrm>
              <a:off x="924247" y="315726"/>
              <a:ext cx="7762553" cy="492125"/>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noProof="0" dirty="0">
                  <a:ln>
                    <a:noFill/>
                  </a:ln>
                  <a:effectLst/>
                  <a:uLnTx/>
                  <a:uFillTx/>
                  <a:latin typeface="Arial" panose="020B0604020202090204" pitchFamily="34" charset="0"/>
                  <a:ea typeface="微软雅黑" charset="-122"/>
                  <a:sym typeface="+mn-ea"/>
                </a:rPr>
                <a:t>教师成长营：</a:t>
              </a:r>
              <a:r>
                <a:rPr lang="en-US" altLang="zh-CN" sz="3200" b="1" noProof="0" dirty="0">
                  <a:ln>
                    <a:noFill/>
                  </a:ln>
                  <a:effectLst/>
                  <a:uLnTx/>
                  <a:uFillTx/>
                  <a:latin typeface="Arial" panose="020B0604020202090204" pitchFamily="34" charset="0"/>
                  <a:ea typeface="微软雅黑" charset="-122"/>
                  <a:sym typeface="+mn-ea"/>
                </a:rPr>
                <a:t>“</a:t>
              </a:r>
              <a:r>
                <a:rPr lang="zh-CN" altLang="en-US" sz="3200" b="1" noProof="0" dirty="0">
                  <a:ln>
                    <a:noFill/>
                  </a:ln>
                  <a:effectLst/>
                  <a:uLnTx/>
                  <a:uFillTx/>
                  <a:latin typeface="Arial" panose="020B0604020202090204" pitchFamily="34" charset="0"/>
                  <a:ea typeface="微软雅黑" charset="-122"/>
                  <a:sym typeface="+mn-ea"/>
                </a:rPr>
                <a:t>学生眼中的好教师</a:t>
              </a:r>
              <a:r>
                <a:rPr lang="en-US" altLang="zh-CN" sz="3200" b="1" noProof="0" dirty="0">
                  <a:ln>
                    <a:noFill/>
                  </a:ln>
                  <a:effectLst/>
                  <a:uLnTx/>
                  <a:uFillTx/>
                  <a:latin typeface="Arial" panose="020B0604020202090204" pitchFamily="34" charset="0"/>
                  <a:ea typeface="微软雅黑" charset="-122"/>
                  <a:sym typeface="+mn-ea"/>
                </a:rPr>
                <a:t>”</a:t>
              </a:r>
              <a:r>
                <a:rPr lang="zh-CN" altLang="en-US" sz="3200" b="1" noProof="0" dirty="0">
                  <a:ln>
                    <a:noFill/>
                  </a:ln>
                  <a:effectLst/>
                  <a:uLnTx/>
                  <a:uFillTx/>
                  <a:latin typeface="Arial" panose="020B0604020202090204" pitchFamily="34" charset="0"/>
                  <a:ea typeface="微软雅黑" charset="-122"/>
                  <a:sym typeface="+mn-ea"/>
                </a:rPr>
                <a:t>街访</a:t>
              </a:r>
              <a:endParaRPr kumimoji="0" lang="en-US" altLang="zh-CN" sz="3200" b="1" i="0" u="none" strike="noStrike" kern="1200" cap="none" spc="0" normalizeH="0" baseline="0" noProof="0" dirty="0">
                <a:ln>
                  <a:noFill/>
                </a:ln>
                <a:effectLst/>
                <a:uLnTx/>
                <a:uFillTx/>
                <a:latin typeface="Arial" panose="020B0604020202090204" pitchFamily="34" charset="0"/>
                <a:ea typeface="微软雅黑"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1106805"/>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活动评价</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t>根据自己在活动中的表现，做出评价</a:t>
            </a:r>
            <a:endParaRPr lang="en-US" altLang="zh-CN" sz="2000" dirty="0"/>
          </a:p>
        </p:txBody>
      </p:sp>
      <p:graphicFrame>
        <p:nvGraphicFramePr>
          <p:cNvPr id="2" name="表格 1"/>
          <p:cNvGraphicFramePr>
            <a:graphicFrameLocks noGrp="1"/>
          </p:cNvGraphicFramePr>
          <p:nvPr/>
        </p:nvGraphicFramePr>
        <p:xfrm>
          <a:off x="666750" y="2131228"/>
          <a:ext cx="10858500" cy="3230880"/>
        </p:xfrm>
        <a:graphic>
          <a:graphicData uri="http://schemas.openxmlformats.org/drawingml/2006/table">
            <a:tbl>
              <a:tblPr/>
              <a:tblGrid>
                <a:gridCol w="5429250"/>
                <a:gridCol w="5429250"/>
              </a:tblGrid>
              <a:tr h="0">
                <a:tc>
                  <a:txBody>
                    <a:bodyPr/>
                    <a:p>
                      <a:pPr algn="ctr"/>
                      <a:r>
                        <a:rPr lang="zh-CN" altLang="en-US" sz="2400" b="1" dirty="0">
                          <a:solidFill>
                            <a:srgbClr val="112D4E"/>
                          </a:solidFill>
                          <a:effectLst/>
                        </a:rPr>
                        <a:t>项目</a:t>
                      </a:r>
                      <a:endParaRPr lang="zh-CN" altLang="en-US" sz="2400" b="1"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tc>
                  <a:txBody>
                    <a:bodyPr/>
                    <a:p>
                      <a:pPr algn="ctr"/>
                      <a:r>
                        <a:rPr lang="zh-CN" altLang="en-US" sz="2400" b="1" dirty="0">
                          <a:solidFill>
                            <a:srgbClr val="112D4E"/>
                          </a:solidFill>
                          <a:effectLst/>
                        </a:rPr>
                        <a:t>思考与评价</a:t>
                      </a:r>
                      <a:endParaRPr lang="zh-CN" altLang="en-US" sz="2400" b="1"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tr>
              <a:tr h="0">
                <a:tc>
                  <a:txBody>
                    <a:bodyPr/>
                    <a:p>
                      <a:pPr algn="ctr"/>
                      <a:r>
                        <a:rPr lang="zh-CN" altLang="en-US" sz="2000" dirty="0">
                          <a:solidFill>
                            <a:srgbClr val="112D4E"/>
                          </a:solidFill>
                          <a:effectLst/>
                        </a:rPr>
                        <a:t>我在此次活动中的主要工作</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p>
                      <a:pPr algn="ct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p>
                      <a:pPr algn="ctr"/>
                      <a:r>
                        <a:rPr lang="zh-CN" altLang="en-US" sz="2000">
                          <a:solidFill>
                            <a:srgbClr val="112D4E"/>
                          </a:solidFill>
                          <a:effectLst/>
                        </a:rPr>
                        <a:t>活动中我的新认识</a:t>
                      </a:r>
                      <a:endParaRPr lang="zh-CN" altLang="en-US" sz="200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p>
                      <a:pPr algn="ctr"/>
                      <a:r>
                        <a:rPr lang="zh-CN" altLang="en-US" sz="2000" dirty="0">
                          <a:solidFill>
                            <a:srgbClr val="112D4E"/>
                          </a:solidFill>
                          <a:effectLst/>
                        </a:rPr>
                        <a:t>如果我成为一名教师</a:t>
                      </a:r>
                      <a:r>
                        <a:rPr lang="en-US" altLang="zh-CN" sz="2000" dirty="0">
                          <a:solidFill>
                            <a:srgbClr val="112D4E"/>
                          </a:solidFill>
                          <a:effectLst/>
                        </a:rPr>
                        <a:t>,</a:t>
                      </a:r>
                      <a:r>
                        <a:rPr lang="zh-CN" altLang="en-US" sz="2000" dirty="0">
                          <a:solidFill>
                            <a:srgbClr val="112D4E"/>
                          </a:solidFill>
                          <a:effectLst/>
                        </a:rPr>
                        <a:t>我会这样做</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p>
                      <a:pPr algn="ctr"/>
                      <a:r>
                        <a:rPr lang="zh-CN" altLang="en-US" sz="2000" dirty="0">
                          <a:solidFill>
                            <a:srgbClr val="112D4E"/>
                          </a:solidFill>
                          <a:effectLst/>
                        </a:rPr>
                        <a:t>本次活动自我评价</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p>
                      <a:r>
                        <a:rPr lang="zh-CN" altLang="en-US" sz="2000" dirty="0">
                          <a:solidFill>
                            <a:srgbClr val="112D4E"/>
                          </a:solidFill>
                          <a:effectLst/>
                        </a:rPr>
                        <a:t>评星</a:t>
                      </a:r>
                      <a:r>
                        <a:rPr lang="en-US" altLang="zh-CN" sz="2000" dirty="0">
                          <a:solidFill>
                            <a:srgbClr val="112D4E"/>
                          </a:solidFill>
                          <a:effectLst/>
                        </a:rPr>
                        <a:t>:☆☆☆☆☆</a:t>
                      </a:r>
                      <a:endParaRPr lang="en-US" altLang="zh-CN" sz="2000" dirty="0">
                        <a:solidFill>
                          <a:srgbClr val="112D4E"/>
                        </a:solidFill>
                        <a:effectLst/>
                      </a:endParaRPr>
                    </a:p>
                    <a:p>
                      <a:r>
                        <a:rPr lang="zh-CN" altLang="en-US" sz="2000" dirty="0">
                          <a:solidFill>
                            <a:srgbClr val="112D4E"/>
                          </a:solidFill>
                          <a:effectLst/>
                        </a:rPr>
                        <a:t>评语</a:t>
                      </a:r>
                      <a:r>
                        <a:rPr lang="en-US" altLang="zh-CN" sz="2000" dirty="0">
                          <a:solidFill>
                            <a:srgbClr val="112D4E"/>
                          </a:solidFill>
                          <a:effectLst/>
                        </a:rPr>
                        <a:t>:</a:t>
                      </a:r>
                      <a:endParaRPr lang="en-US" altLang="zh-CN"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p>
                      <a:pPr algn="ctr"/>
                      <a:r>
                        <a:rPr lang="zh-CN" altLang="en-US" sz="2000" dirty="0">
                          <a:solidFill>
                            <a:srgbClr val="112D4E"/>
                          </a:solidFill>
                          <a:effectLst/>
                        </a:rPr>
                        <a:t>小组同学对我的评价</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p>
                      <a:r>
                        <a:rPr lang="zh-CN" altLang="en-US" sz="2000" dirty="0">
                          <a:solidFill>
                            <a:srgbClr val="112D4E"/>
                          </a:solidFill>
                          <a:effectLst/>
                        </a:rPr>
                        <a:t>评星</a:t>
                      </a:r>
                      <a:r>
                        <a:rPr lang="en-US" altLang="zh-CN" sz="2000" dirty="0">
                          <a:solidFill>
                            <a:srgbClr val="112D4E"/>
                          </a:solidFill>
                          <a:effectLst/>
                        </a:rPr>
                        <a:t>:☆☆☆☆☆</a:t>
                      </a:r>
                      <a:endParaRPr lang="en-US" altLang="zh-CN" sz="2000" dirty="0">
                        <a:solidFill>
                          <a:srgbClr val="112D4E"/>
                        </a:solidFill>
                        <a:effectLst/>
                      </a:endParaRPr>
                    </a:p>
                    <a:p>
                      <a:r>
                        <a:rPr lang="zh-CN" altLang="en-US" sz="2000" dirty="0">
                          <a:solidFill>
                            <a:srgbClr val="112D4E"/>
                          </a:solidFill>
                          <a:effectLst/>
                        </a:rPr>
                        <a:t>评语</a:t>
                      </a:r>
                      <a:r>
                        <a:rPr lang="en-US" altLang="zh-CN" sz="2000" dirty="0">
                          <a:solidFill>
                            <a:srgbClr val="112D4E"/>
                          </a:solidFill>
                          <a:effectLst/>
                        </a:rPr>
                        <a:t>:</a:t>
                      </a:r>
                      <a:endParaRPr lang="en-US" altLang="zh-CN"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bl>
          </a:graphicData>
        </a:graphic>
      </p:graphicFrame>
    </p:spTree>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511289"/>
            <a:ext cx="4929254" cy="2244013"/>
          </a:xfrm>
        </p:spPr>
        <p:txBody>
          <a:bodyPr wrap="square">
            <a:normAutofit/>
          </a:bodyPr>
          <a:lstStyle/>
          <a:p>
            <a:pPr lvl="0"/>
            <a:r>
              <a:rPr lang="zh-CN" altLang="en-US" dirty="0"/>
              <a:t>感谢聆听</a:t>
            </a:r>
            <a:endParaRPr lang="en-US" dirty="0"/>
          </a:p>
        </p:txBody>
      </p:sp>
    </p:spTree>
    <p:custDataLst>
      <p:tags r:id="rId1"/>
    </p:custData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a:t>
            </a:r>
            <a:r>
              <a:rPr lang="zh-CN" altLang="en-US" sz="3200"/>
              <a:t>培根铸魂</a:t>
            </a:r>
            <a:r>
              <a:rPr lang="en-US" altLang="zh-CN" sz="3200"/>
              <a:t> </a:t>
            </a:r>
            <a:r>
              <a:rPr lang="zh-CN" altLang="en-US" sz="3200"/>
              <a:t>启智润心</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2168525"/>
          </a:xfrm>
          <a:prstGeom prst="rect">
            <a:avLst/>
          </a:prstGeom>
          <a:noFill/>
        </p:spPr>
        <p:txBody>
          <a:bodyPr wrap="square">
            <a:sp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在第三十九个教师节到来之际，</a:t>
            </a:r>
            <a:r>
              <a:rPr lang="zh-CN" altLang="en-US" dirty="0">
                <a:solidFill>
                  <a:schemeClr val="tx1"/>
                </a:solidFill>
                <a:latin typeface="微软雅黑" charset="0"/>
                <a:ea typeface="微软雅黑" charset="0"/>
                <a:cs typeface="微软雅黑" charset="0"/>
              </a:rPr>
              <a:t>中央宣传部、教育部向全社会公开发布</a:t>
            </a:r>
            <a:r>
              <a:rPr lang="en-US" altLang="zh-CN" dirty="0">
                <a:solidFill>
                  <a:schemeClr val="tx1"/>
                </a:solidFill>
                <a:latin typeface="微软雅黑" charset="0"/>
                <a:ea typeface="微软雅黑" charset="0"/>
                <a:cs typeface="微软雅黑" charset="0"/>
              </a:rPr>
              <a:t>2023</a:t>
            </a:r>
            <a:r>
              <a:rPr lang="zh-CN" altLang="en-US" dirty="0">
                <a:solidFill>
                  <a:schemeClr val="tx1"/>
                </a:solidFill>
                <a:latin typeface="微软雅黑" charset="0"/>
                <a:ea typeface="微软雅黑" charset="0"/>
                <a:cs typeface="微软雅黑" charset="0"/>
              </a:rPr>
              <a:t>年</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最美</a:t>
            </a:r>
            <a:r>
              <a:rPr lang="zh-CN" altLang="en-US" dirty="0">
                <a:solidFill>
                  <a:schemeClr val="tx1"/>
                </a:solidFill>
                <a:latin typeface="微软雅黑" charset="0"/>
                <a:ea typeface="微软雅黑" charset="0"/>
                <a:cs typeface="微软雅黑" charset="0"/>
              </a:rPr>
              <a:t>教师</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先进事迹。十名</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最美教师</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，一名特别致敬人物，</a:t>
            </a:r>
            <a:r>
              <a:rPr lang="zh-CN" altLang="en-US" dirty="0">
                <a:solidFill>
                  <a:schemeClr val="tx1"/>
                </a:solidFill>
                <a:latin typeface="微软雅黑" charset="0"/>
                <a:ea typeface="微软雅黑" charset="0"/>
                <a:cs typeface="微软雅黑" charset="0"/>
              </a:rPr>
              <a:t>一个</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最美教师</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团队，涵盖高</a:t>
            </a:r>
            <a:r>
              <a:rPr lang="zh-CN" altLang="en-US" dirty="0">
                <a:solidFill>
                  <a:schemeClr val="tx1"/>
                </a:solidFill>
                <a:latin typeface="微软雅黑" charset="0"/>
                <a:ea typeface="微软雅黑" charset="0"/>
                <a:cs typeface="微软雅黑" charset="0"/>
              </a:rPr>
              <a:t>教、职教、基教、幼教、特教等各级各类教育。他们有理想、有道德、有学识、有仁爱之</a:t>
            </a:r>
            <a:r>
              <a:rPr lang="zh-CN" altLang="en-US" dirty="0">
                <a:solidFill>
                  <a:schemeClr val="tx1"/>
                </a:solidFill>
                <a:latin typeface="微软雅黑" charset="0"/>
                <a:ea typeface="微软雅黑" charset="0"/>
                <a:cs typeface="微软雅黑" charset="0"/>
              </a:rPr>
              <a:t>心，充分展现新时代教师队伍的良好精神风貌。</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b="1" dirty="0">
                <a:solidFill>
                  <a:schemeClr val="accent1"/>
                </a:solidFill>
                <a:latin typeface="微软雅黑" charset="0"/>
                <a:ea typeface="微软雅黑" charset="0"/>
                <a:cs typeface="微软雅黑" charset="0"/>
              </a:rPr>
              <a:t>推动教育公平普惠</a:t>
            </a:r>
            <a:endParaRPr lang="zh-CN" altLang="en-US" b="1" dirty="0">
              <a:solidFill>
                <a:schemeClr val="accent1"/>
              </a:solidFill>
              <a:latin typeface="微软雅黑" charset="0"/>
              <a:ea typeface="微软雅黑" charset="0"/>
              <a:cs typeface="微软雅黑" charset="0"/>
            </a:endParaRPr>
          </a:p>
          <a:p>
            <a:pPr indent="457200" algn="just" fontAlgn="auto">
              <a:lnSpc>
                <a:spcPct val="150000"/>
              </a:lnSpc>
            </a:pPr>
            <a:r>
              <a:rPr lang="zh-CN" altLang="en-US" dirty="0">
                <a:solidFill>
                  <a:schemeClr val="tx1"/>
                </a:solidFill>
                <a:latin typeface="微软雅黑" charset="0"/>
                <a:ea typeface="微软雅黑" charset="0"/>
                <a:cs typeface="微软雅黑" charset="0"/>
              </a:rPr>
              <a:t>一块屏幕，将四川省成都市第七中学教师夏雪和教育薄弱地区的师生紧密联结在一起。</a:t>
            </a:r>
            <a:endParaRPr lang="zh-CN" altLang="en-US" dirty="0">
              <a:solidFill>
                <a:schemeClr val="tx1"/>
              </a:solidFill>
              <a:latin typeface="微软雅黑" charset="0"/>
              <a:ea typeface="微软雅黑" charset="0"/>
              <a:cs typeface="微软雅黑" charset="0"/>
            </a:endParaRPr>
          </a:p>
        </p:txBody>
      </p:sp>
      <p:sp>
        <p:nvSpPr>
          <p:cNvPr id="5" name="文本框 4"/>
          <p:cNvSpPr txBox="1"/>
          <p:nvPr/>
        </p:nvSpPr>
        <p:spPr>
          <a:xfrm>
            <a:off x="590550" y="3829685"/>
            <a:ext cx="7654925" cy="2584450"/>
          </a:xfrm>
          <a:prstGeom prst="rect">
            <a:avLst/>
          </a:prstGeom>
          <a:noFill/>
        </p:spPr>
        <p:txBody>
          <a:bodyPr wrap="square">
            <a:spAutoFit/>
          </a:bodyPr>
          <a:p>
            <a:pPr indent="457200" algn="just" fontAlgn="auto">
              <a:lnSpc>
                <a:spcPct val="150000"/>
              </a:lnSpc>
            </a:pPr>
            <a:r>
              <a:rPr lang="zh-CN" altLang="en-US" dirty="0">
                <a:latin typeface="微软雅黑" charset="0"/>
                <a:ea typeface="微软雅黑" charset="0"/>
                <a:cs typeface="微软雅黑" charset="0"/>
                <a:sym typeface="+mn-ea"/>
              </a:rPr>
              <a:t>通过远程直播教学，省内外数万名学子受益于夏雪的课堂；借助网校教师教学研讨群，偏远贫困地区的教师得以面对面与夏雪交流研讨。</a:t>
            </a:r>
            <a:endParaRPr lang="en-US" altLang="zh-CN" dirty="0">
              <a:latin typeface="微软雅黑" charset="0"/>
              <a:ea typeface="微软雅黑" charset="0"/>
              <a:cs typeface="微软雅黑" charset="0"/>
              <a:sym typeface="+mn-ea"/>
            </a:endParaRPr>
          </a:p>
          <a:p>
            <a:pPr indent="457200" algn="just" fontAlgn="auto">
              <a:lnSpc>
                <a:spcPct val="150000"/>
              </a:lnSpc>
            </a:pP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让特殊儿童也能享受优质教育资源</a:t>
            </a: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，这是广西壮族自治区荔浦市特殊教育学校校长熊碧芳的坚守。扎根乡村特殊教育</a:t>
            </a:r>
            <a:r>
              <a:rPr lang="en-US" altLang="zh-CN" dirty="0">
                <a:latin typeface="微软雅黑" charset="0"/>
                <a:ea typeface="微软雅黑" charset="0"/>
                <a:cs typeface="微软雅黑" charset="0"/>
                <a:sym typeface="+mn-ea"/>
              </a:rPr>
              <a:t>24</a:t>
            </a:r>
            <a:r>
              <a:rPr lang="zh-CN" altLang="en-US" dirty="0">
                <a:latin typeface="微软雅黑" charset="0"/>
                <a:ea typeface="微软雅黑" charset="0"/>
                <a:cs typeface="微软雅黑" charset="0"/>
                <a:sym typeface="+mn-ea"/>
              </a:rPr>
              <a:t>个春秋，她开辟</a:t>
            </a: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康教结合</a:t>
            </a: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办学新路子，努力发展职业教育，让孩子们更好融入社会。目前，学校已有数名学生考上大学，</a:t>
            </a:r>
            <a:r>
              <a:rPr lang="en-US" altLang="zh-CN" dirty="0">
                <a:latin typeface="微软雅黑" charset="0"/>
                <a:ea typeface="微软雅黑" charset="0"/>
                <a:cs typeface="微软雅黑" charset="0"/>
                <a:sym typeface="+mn-ea"/>
              </a:rPr>
              <a:t>60</a:t>
            </a:r>
            <a:r>
              <a:rPr lang="zh-CN" altLang="en-US" dirty="0">
                <a:latin typeface="微软雅黑" charset="0"/>
                <a:ea typeface="微软雅黑" charset="0"/>
                <a:cs typeface="微软雅黑" charset="0"/>
                <a:sym typeface="+mn-ea"/>
              </a:rPr>
              <a:t>余名学生成功就业。</a:t>
            </a:r>
            <a:endParaRPr lang="zh-CN" altLang="en-US" dirty="0">
              <a:solidFill>
                <a:schemeClr val="tx1"/>
              </a:solidFill>
              <a:latin typeface="微软雅黑" charset="0"/>
              <a:ea typeface="微软雅黑" charset="0"/>
              <a:cs typeface="微软雅黑" charset="0"/>
            </a:endParaRPr>
          </a:p>
        </p:txBody>
      </p:sp>
      <p:grpSp>
        <p:nvGrpSpPr>
          <p:cNvPr id="52" name="组合 51"/>
          <p:cNvGrpSpPr/>
          <p:nvPr>
            <p:custDataLst>
              <p:tags r:id="rId1"/>
            </p:custDataLst>
          </p:nvPr>
        </p:nvGrpSpPr>
        <p:grpSpPr>
          <a:xfrm rot="0">
            <a:off x="8470900" y="3915410"/>
            <a:ext cx="2978785" cy="2501900"/>
            <a:chOff x="2206" y="3158"/>
            <a:chExt cx="14726" cy="12914"/>
          </a:xfrm>
        </p:grpSpPr>
        <p:sp>
          <p:nvSpPr>
            <p:cNvPr id="53" name="圆角矩形 52"/>
            <p:cNvSpPr/>
            <p:nvPr>
              <p:custDataLst>
                <p:tags r:id="rId2"/>
              </p:custDataLst>
            </p:nvPr>
          </p:nvSpPr>
          <p:spPr>
            <a:xfrm>
              <a:off x="2206" y="3158"/>
              <a:ext cx="14727" cy="12914"/>
            </a:xfrm>
            <a:prstGeom prst="roundRect">
              <a:avLst/>
            </a:prstGeom>
            <a:gradFill flip="none" rotWithShape="1">
              <a:gsLst>
                <a:gs pos="6000">
                  <a:srgbClr val="F2F2F2"/>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p>
              <a:pPr algn="ctr" defTabSz="967740" fontAlgn="auto">
                <a:spcBef>
                  <a:spcPts val="0"/>
                </a:spcBef>
                <a:spcAft>
                  <a:spcPts val="0"/>
                </a:spcAft>
                <a:defRPr/>
              </a:pPr>
              <a:endParaRPr lang="en-US" sz="2255" kern="0">
                <a:solidFill>
                  <a:schemeClr val="accent5">
                    <a:lumMod val="50000"/>
                  </a:schemeClr>
                </a:solidFill>
                <a:latin typeface="Calibri" panose="020F0502020204030204"/>
                <a:ea typeface="+mn-ea"/>
              </a:endParaRPr>
            </a:p>
          </p:txBody>
        </p:sp>
        <p:pic>
          <p:nvPicPr>
            <p:cNvPr id="54" name="图片 53" descr="zhenyu-luo-ARxN3sfuRj8-unsplash"/>
            <p:cNvPicPr>
              <a:picLocks noChangeAspect="1"/>
            </p:cNvPicPr>
            <p:nvPr>
              <p:custDataLst>
                <p:tags r:id="rId3"/>
              </p:custDataLst>
            </p:nvPr>
          </p:nvPicPr>
          <p:blipFill>
            <a:blip r:embed="rId4" cstate="email"/>
            <a:srcRect l="17961" t="10895" r="21945" b="10895"/>
            <a:stretch>
              <a:fillRect/>
            </a:stretch>
          </p:blipFill>
          <p:spPr>
            <a:xfrm>
              <a:off x="2618" y="3545"/>
              <a:ext cx="13826" cy="12086"/>
            </a:xfrm>
            <a:prstGeom prst="roundRect">
              <a:avLst>
                <a:gd name="adj" fmla="val 14907"/>
              </a:avLst>
            </a:prstGeom>
          </p:spPr>
        </p:pic>
      </p:gr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a:t>
            </a:r>
            <a:r>
              <a:rPr lang="zh-CN" altLang="en-US" sz="3200"/>
              <a:t>培根铸魂</a:t>
            </a:r>
            <a:r>
              <a:rPr lang="en-US" altLang="zh-CN" sz="3200"/>
              <a:t> </a:t>
            </a:r>
            <a:r>
              <a:rPr lang="zh-CN" altLang="en-US" sz="3200"/>
              <a:t>启智润心</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2999740"/>
          </a:xfrm>
          <a:prstGeom prst="rect">
            <a:avLst/>
          </a:prstGeom>
          <a:noFill/>
        </p:spPr>
        <p:txBody>
          <a:bodyPr wrap="square">
            <a:sp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青海省玉树藏族自治州第一幼儿园园长索南达吉则致力于民族教育事业。多年来，她不</a:t>
            </a:r>
            <a:r>
              <a:rPr lang="zh-CN" altLang="en-US" dirty="0">
                <a:solidFill>
                  <a:schemeClr val="tx1"/>
                </a:solidFill>
                <a:latin typeface="微软雅黑" charset="0"/>
                <a:ea typeface="微软雅黑" charset="0"/>
                <a:cs typeface="微软雅黑" charset="0"/>
              </a:rPr>
              <a:t>懈推动让每位幼儿讲好普通话，通过举办阅读活动，孩子们不仅学会使用普通话交流，也从</a:t>
            </a:r>
            <a:r>
              <a:rPr lang="zh-CN" altLang="en-US" dirty="0">
                <a:solidFill>
                  <a:schemeClr val="tx1"/>
                </a:solidFill>
                <a:latin typeface="微软雅黑" charset="0"/>
                <a:ea typeface="微软雅黑" charset="0"/>
                <a:cs typeface="微软雅黑" charset="0"/>
              </a:rPr>
              <a:t>中领会到阅读的无穷魅力。</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en-US" altLang="zh-CN" dirty="0">
                <a:solidFill>
                  <a:schemeClr val="tx1"/>
                </a:solidFill>
                <a:latin typeface="微软雅黑" charset="0"/>
                <a:ea typeface="微软雅黑" charset="0"/>
                <a:cs typeface="微软雅黑" charset="0"/>
              </a:rPr>
              <a:t>2022</a:t>
            </a:r>
            <a:r>
              <a:rPr lang="zh-CN" altLang="en-US" dirty="0">
                <a:solidFill>
                  <a:schemeClr val="tx1"/>
                </a:solidFill>
                <a:latin typeface="微软雅黑" charset="0"/>
                <a:ea typeface="微软雅黑" charset="0"/>
                <a:cs typeface="微软雅黑" charset="0"/>
              </a:rPr>
              <a:t>年，八部委联合开展国家乡村振兴重点帮扶县教育人才</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组团式</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帮扶工作，集中</a:t>
            </a:r>
            <a:r>
              <a:rPr lang="zh-CN" altLang="en-US" dirty="0">
                <a:solidFill>
                  <a:schemeClr val="tx1"/>
                </a:solidFill>
                <a:latin typeface="微软雅黑" charset="0"/>
                <a:ea typeface="微软雅黑" charset="0"/>
                <a:cs typeface="微软雅黑" charset="0"/>
              </a:rPr>
              <a:t>力量帮助西部</a:t>
            </a:r>
            <a:r>
              <a:rPr lang="en-US" altLang="zh-CN" dirty="0">
                <a:solidFill>
                  <a:schemeClr val="tx1"/>
                </a:solidFill>
                <a:latin typeface="微软雅黑" charset="0"/>
                <a:ea typeface="微软雅黑" charset="0"/>
                <a:cs typeface="微软雅黑" charset="0"/>
              </a:rPr>
              <a:t>10</a:t>
            </a:r>
            <a:r>
              <a:rPr lang="zh-CN" altLang="en-US" dirty="0">
                <a:solidFill>
                  <a:schemeClr val="tx1"/>
                </a:solidFill>
                <a:latin typeface="微软雅黑" charset="0"/>
                <a:ea typeface="微软雅黑" charset="0"/>
                <a:cs typeface="微软雅黑" charset="0"/>
              </a:rPr>
              <a:t>个省区市</a:t>
            </a:r>
            <a:r>
              <a:rPr lang="en-US" altLang="zh-CN" dirty="0">
                <a:solidFill>
                  <a:schemeClr val="tx1"/>
                </a:solidFill>
                <a:latin typeface="微软雅黑" charset="0"/>
                <a:ea typeface="微软雅黑" charset="0"/>
                <a:cs typeface="微软雅黑" charset="0"/>
              </a:rPr>
              <a:t>160</a:t>
            </a:r>
            <a:r>
              <a:rPr lang="zh-CN" altLang="en-US" dirty="0">
                <a:solidFill>
                  <a:schemeClr val="tx1"/>
                </a:solidFill>
                <a:latin typeface="微软雅黑" charset="0"/>
                <a:ea typeface="微软雅黑" charset="0"/>
                <a:cs typeface="微软雅黑" charset="0"/>
              </a:rPr>
              <a:t>个国家乡村振兴重点帮扶县，努力让每一个西部的孩子都有</a:t>
            </a:r>
            <a:r>
              <a:rPr lang="zh-CN" altLang="en-US" dirty="0">
                <a:solidFill>
                  <a:schemeClr val="tx1"/>
                </a:solidFill>
                <a:latin typeface="微软雅黑" charset="0"/>
                <a:ea typeface="微软雅黑" charset="0"/>
                <a:cs typeface="微软雅黑" charset="0"/>
              </a:rPr>
              <a:t>人生出彩的机会。</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b="1" dirty="0">
                <a:solidFill>
                  <a:schemeClr val="accent1"/>
                </a:solidFill>
                <a:latin typeface="微软雅黑" charset="0"/>
                <a:ea typeface="微软雅黑" charset="0"/>
                <a:cs typeface="微软雅黑" charset="0"/>
              </a:rPr>
              <a:t>助力学生全面发展</a:t>
            </a:r>
            <a:endParaRPr lang="zh-CN" altLang="en-US" b="1" dirty="0">
              <a:solidFill>
                <a:schemeClr val="accent1"/>
              </a:solidFill>
              <a:latin typeface="微软雅黑" charset="0"/>
              <a:ea typeface="微软雅黑" charset="0"/>
              <a:cs typeface="微软雅黑" charset="0"/>
            </a:endParaRPr>
          </a:p>
          <a:p>
            <a:pPr indent="457200" algn="just" fontAlgn="auto">
              <a:lnSpc>
                <a:spcPct val="150000"/>
              </a:lnSpc>
            </a:pPr>
            <a:r>
              <a:rPr lang="zh-CN" altLang="en-US" dirty="0">
                <a:solidFill>
                  <a:schemeClr val="tx1"/>
                </a:solidFill>
                <a:latin typeface="微软雅黑" charset="0"/>
                <a:ea typeface="微软雅黑" charset="0"/>
                <a:cs typeface="微软雅黑" charset="0"/>
              </a:rPr>
              <a:t>秉持着教育理想，安徽省六安市霍邱县户胡镇中心学校教师董艳把农村教育写成了一首</a:t>
            </a:r>
            <a:r>
              <a:rPr lang="zh-CN" altLang="en-US" dirty="0">
                <a:solidFill>
                  <a:schemeClr val="tx1"/>
                </a:solidFill>
                <a:latin typeface="微软雅黑" charset="0"/>
                <a:ea typeface="微软雅黑" charset="0"/>
                <a:cs typeface="微软雅黑" charset="0"/>
              </a:rPr>
              <a:t>诗。</a:t>
            </a:r>
            <a:r>
              <a:rPr lang="en-US" altLang="zh-CN" dirty="0">
                <a:solidFill>
                  <a:schemeClr val="tx1"/>
                </a:solidFill>
                <a:latin typeface="微软雅黑" charset="0"/>
                <a:ea typeface="微软雅黑" charset="0"/>
                <a:cs typeface="微软雅黑" charset="0"/>
              </a:rPr>
              <a:t>18</a:t>
            </a:r>
            <a:r>
              <a:rPr lang="zh-CN" altLang="en-US" dirty="0">
                <a:solidFill>
                  <a:schemeClr val="tx1"/>
                </a:solidFill>
                <a:latin typeface="微软雅黑" charset="0"/>
                <a:ea typeface="微软雅黑" charset="0"/>
                <a:cs typeface="微软雅黑" charset="0"/>
              </a:rPr>
              <a:t>年来，她与学生共同阅读，共同创作诗歌，其中，</a:t>
            </a:r>
            <a:r>
              <a:rPr lang="en-US" altLang="zh-CN" dirty="0">
                <a:solidFill>
                  <a:schemeClr val="tx1"/>
                </a:solidFill>
                <a:latin typeface="微软雅黑" charset="0"/>
                <a:ea typeface="微软雅黑" charset="0"/>
                <a:cs typeface="微软雅黑" charset="0"/>
              </a:rPr>
              <a:t>30</a:t>
            </a:r>
            <a:r>
              <a:rPr lang="zh-CN" altLang="en-US" dirty="0">
                <a:solidFill>
                  <a:schemeClr val="tx1"/>
                </a:solidFill>
                <a:latin typeface="微软雅黑" charset="0"/>
                <a:ea typeface="微软雅黑" charset="0"/>
                <a:cs typeface="微软雅黑" charset="0"/>
              </a:rPr>
              <a:t>多位孩子的诗歌、文章公开发</a:t>
            </a:r>
            <a:r>
              <a:rPr lang="zh-CN" altLang="en-US" dirty="0">
                <a:solidFill>
                  <a:schemeClr val="tx1"/>
                </a:solidFill>
                <a:latin typeface="微软雅黑" charset="0"/>
                <a:ea typeface="微软雅黑" charset="0"/>
                <a:cs typeface="微软雅黑" charset="0"/>
              </a:rPr>
              <a:t>表在刊物上。</a:t>
            </a:r>
            <a:endParaRPr lang="zh-CN" altLang="en-US" dirty="0">
              <a:solidFill>
                <a:schemeClr val="tx1"/>
              </a:solidFill>
              <a:latin typeface="微软雅黑" charset="0"/>
              <a:ea typeface="微软雅黑" charset="0"/>
              <a:cs typeface="微软雅黑" charset="0"/>
            </a:endParaRPr>
          </a:p>
        </p:txBody>
      </p:sp>
      <p:sp>
        <p:nvSpPr>
          <p:cNvPr id="3" name="文本框 2"/>
          <p:cNvSpPr txBox="1"/>
          <p:nvPr/>
        </p:nvSpPr>
        <p:spPr>
          <a:xfrm>
            <a:off x="590550" y="4588510"/>
            <a:ext cx="7556500" cy="1753235"/>
          </a:xfrm>
          <a:prstGeom prst="rect">
            <a:avLst/>
          </a:prstGeom>
          <a:noFill/>
        </p:spPr>
        <p:txBody>
          <a:bodyPr wrap="square">
            <a:spAutoFit/>
          </a:bodyPr>
          <a:p>
            <a:pPr indent="457200" algn="just" fontAlgn="auto">
              <a:lnSpc>
                <a:spcPct val="150000"/>
              </a:lnSpc>
            </a:pPr>
            <a:r>
              <a:rPr lang="zh-CN" altLang="en-US" dirty="0">
                <a:latin typeface="微软雅黑" charset="0"/>
                <a:ea typeface="微软雅黑" charset="0"/>
                <a:cs typeface="微软雅黑" charset="0"/>
                <a:sym typeface="+mn-ea"/>
              </a:rPr>
              <a:t>顾亚是贵州省六盘水市钟山区大湾镇海嘎小学的一名特岗教师。在保证基本教学任务的同时，他额外开设乐器课堂，帮助孩子们拓宽视野。他还发动身边朋友和爱心人士捐赠各类乐器，先后组建</a:t>
            </a:r>
            <a:r>
              <a:rPr lang="en-US" altLang="zh-CN" dirty="0">
                <a:latin typeface="微软雅黑" charset="0"/>
                <a:ea typeface="微软雅黑" charset="0"/>
                <a:cs typeface="微软雅黑" charset="0"/>
                <a:sym typeface="+mn-ea"/>
              </a:rPr>
              <a:t>4</a:t>
            </a:r>
            <a:r>
              <a:rPr lang="zh-CN" altLang="en-US" dirty="0">
                <a:latin typeface="微软雅黑" charset="0"/>
                <a:ea typeface="微软雅黑" charset="0"/>
                <a:cs typeface="微软雅黑" charset="0"/>
                <a:sym typeface="+mn-ea"/>
              </a:rPr>
              <a:t>支学生乐队，排练视频在网络上引起不小反响。</a:t>
            </a:r>
            <a:endParaRPr lang="zh-CN" altLang="en-US" dirty="0">
              <a:solidFill>
                <a:schemeClr val="tx1"/>
              </a:solidFill>
              <a:latin typeface="微软雅黑" charset="0"/>
              <a:ea typeface="微软雅黑" charset="0"/>
              <a:cs typeface="微软雅黑" charset="0"/>
            </a:endParaRPr>
          </a:p>
        </p:txBody>
      </p:sp>
      <p:grpSp>
        <p:nvGrpSpPr>
          <p:cNvPr id="116" name="组合 115"/>
          <p:cNvGrpSpPr/>
          <p:nvPr>
            <p:custDataLst>
              <p:tags r:id="rId1"/>
            </p:custDataLst>
          </p:nvPr>
        </p:nvGrpSpPr>
        <p:grpSpPr>
          <a:xfrm rot="0">
            <a:off x="8740775" y="4159885"/>
            <a:ext cx="2820035" cy="2729865"/>
            <a:chOff x="2198" y="1649"/>
            <a:chExt cx="14694" cy="15264"/>
          </a:xfrm>
        </p:grpSpPr>
        <p:pic>
          <p:nvPicPr>
            <p:cNvPr id="117" name="图片 116" descr="E:/设计图片素材/7968534_.jpg7968534_"/>
            <p:cNvPicPr>
              <a:picLocks noChangeAspect="1"/>
            </p:cNvPicPr>
            <p:nvPr>
              <p:custDataLst>
                <p:tags r:id="rId2"/>
              </p:custDataLst>
            </p:nvPr>
          </p:nvPicPr>
          <p:blipFill>
            <a:blip r:embed="rId3" cstate="email"/>
            <a:srcRect l="9065" r="9065"/>
            <a:stretch>
              <a:fillRect/>
            </a:stretch>
          </p:blipFill>
          <p:spPr>
            <a:xfrm>
              <a:off x="2198" y="4068"/>
              <a:ext cx="14695" cy="11970"/>
            </a:xfrm>
            <a:custGeom>
              <a:avLst/>
              <a:gdLst/>
              <a:ahLst/>
              <a:cxnLst>
                <a:cxn ang="3">
                  <a:pos x="hc" y="t"/>
                </a:cxn>
                <a:cxn ang="cd2">
                  <a:pos x="l" y="vc"/>
                </a:cxn>
                <a:cxn ang="cd4">
                  <a:pos x="hc" y="b"/>
                </a:cxn>
                <a:cxn ang="0">
                  <a:pos x="r" y="vc"/>
                </a:cxn>
              </a:cxnLst>
              <a:rect l="l" t="t" r="r" b="b"/>
              <a:pathLst>
                <a:path w="6965" h="5674">
                  <a:moveTo>
                    <a:pt x="4763" y="0"/>
                  </a:moveTo>
                  <a:cubicBezTo>
                    <a:pt x="5158" y="0"/>
                    <a:pt x="5541" y="171"/>
                    <a:pt x="5853" y="426"/>
                  </a:cubicBezTo>
                  <a:cubicBezTo>
                    <a:pt x="6127" y="649"/>
                    <a:pt x="6344" y="934"/>
                    <a:pt x="6528" y="1234"/>
                  </a:cubicBezTo>
                  <a:cubicBezTo>
                    <a:pt x="6811" y="1693"/>
                    <a:pt x="6928" y="2146"/>
                    <a:pt x="6956" y="2680"/>
                  </a:cubicBezTo>
                  <a:cubicBezTo>
                    <a:pt x="6992" y="3364"/>
                    <a:pt x="6934" y="4079"/>
                    <a:pt x="6601" y="4677"/>
                  </a:cubicBezTo>
                  <a:cubicBezTo>
                    <a:pt x="6271" y="5276"/>
                    <a:pt x="5615" y="5733"/>
                    <a:pt x="4934" y="5667"/>
                  </a:cubicBezTo>
                  <a:cubicBezTo>
                    <a:pt x="4444" y="5620"/>
                    <a:pt x="4021" y="5326"/>
                    <a:pt x="3597" y="5075"/>
                  </a:cubicBezTo>
                  <a:cubicBezTo>
                    <a:pt x="3089" y="4777"/>
                    <a:pt x="2550" y="4532"/>
                    <a:pt x="1991" y="4348"/>
                  </a:cubicBezTo>
                  <a:cubicBezTo>
                    <a:pt x="1655" y="4238"/>
                    <a:pt x="1308" y="4154"/>
                    <a:pt x="990" y="3995"/>
                  </a:cubicBezTo>
                  <a:cubicBezTo>
                    <a:pt x="641" y="3821"/>
                    <a:pt x="459" y="3561"/>
                    <a:pt x="262" y="3234"/>
                  </a:cubicBezTo>
                  <a:cubicBezTo>
                    <a:pt x="62" y="2905"/>
                    <a:pt x="-5" y="2510"/>
                    <a:pt x="0" y="2126"/>
                  </a:cubicBezTo>
                  <a:cubicBezTo>
                    <a:pt x="8" y="1715"/>
                    <a:pt x="97" y="1296"/>
                    <a:pt x="333" y="962"/>
                  </a:cubicBezTo>
                  <a:cubicBezTo>
                    <a:pt x="629" y="541"/>
                    <a:pt x="1089" y="371"/>
                    <a:pt x="1586" y="430"/>
                  </a:cubicBezTo>
                  <a:cubicBezTo>
                    <a:pt x="2263" y="509"/>
                    <a:pt x="2961" y="543"/>
                    <a:pt x="3615" y="351"/>
                  </a:cubicBezTo>
                  <a:cubicBezTo>
                    <a:pt x="3893" y="271"/>
                    <a:pt x="4152" y="114"/>
                    <a:pt x="4430" y="42"/>
                  </a:cubicBezTo>
                  <a:cubicBezTo>
                    <a:pt x="4541" y="14"/>
                    <a:pt x="4652" y="0"/>
                    <a:pt x="4763" y="0"/>
                  </a:cubicBezTo>
                  <a:close/>
                </a:path>
              </a:pathLst>
            </a:custGeom>
          </p:spPr>
        </p:pic>
        <p:sp>
          <p:nvSpPr>
            <p:cNvPr id="118" name="Freeform 10"/>
            <p:cNvSpPr/>
            <p:nvPr>
              <p:custDataLst>
                <p:tags r:id="rId4"/>
              </p:custDataLst>
            </p:nvPr>
          </p:nvSpPr>
          <p:spPr bwMode="auto">
            <a:xfrm>
              <a:off x="2557" y="4196"/>
              <a:ext cx="14072" cy="11493"/>
            </a:xfrm>
            <a:custGeom>
              <a:avLst/>
              <a:gdLst>
                <a:gd name="T0" fmla="*/ 1888 w 3650"/>
                <a:gd name="T1" fmla="*/ 226 h 2981"/>
                <a:gd name="T2" fmla="*/ 2313 w 3650"/>
                <a:gd name="T3" fmla="*/ 67 h 2981"/>
                <a:gd name="T4" fmla="*/ 3055 w 3650"/>
                <a:gd name="T5" fmla="*/ 264 h 2981"/>
                <a:gd name="T6" fmla="*/ 3408 w 3650"/>
                <a:gd name="T7" fmla="*/ 678 h 2981"/>
                <a:gd name="T8" fmla="*/ 3631 w 3650"/>
                <a:gd name="T9" fmla="*/ 1418 h 2981"/>
                <a:gd name="T10" fmla="*/ 3446 w 3650"/>
                <a:gd name="T11" fmla="*/ 2440 h 2981"/>
                <a:gd name="T12" fmla="*/ 2576 w 3650"/>
                <a:gd name="T13" fmla="*/ 2948 h 2981"/>
                <a:gd name="T14" fmla="*/ 1878 w 3650"/>
                <a:gd name="T15" fmla="*/ 2644 h 2981"/>
                <a:gd name="T16" fmla="*/ 1041 w 3650"/>
                <a:gd name="T17" fmla="*/ 2272 h 2981"/>
                <a:gd name="T18" fmla="*/ 519 w 3650"/>
                <a:gd name="T19" fmla="*/ 2091 h 2981"/>
                <a:gd name="T20" fmla="*/ 138 w 3650"/>
                <a:gd name="T21" fmla="*/ 1701 h 2981"/>
                <a:gd name="T22" fmla="*/ 3 w 3650"/>
                <a:gd name="T23" fmla="*/ 1134 h 2981"/>
                <a:gd name="T24" fmla="*/ 176 w 3650"/>
                <a:gd name="T25" fmla="*/ 538 h 2981"/>
                <a:gd name="T26" fmla="*/ 830 w 3650"/>
                <a:gd name="T27" fmla="*/ 266 h 2981"/>
                <a:gd name="T28" fmla="*/ 1888 w 3650"/>
                <a:gd name="T29" fmla="*/ 226 h 2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50" h="2981">
                  <a:moveTo>
                    <a:pt x="1888" y="226"/>
                  </a:moveTo>
                  <a:cubicBezTo>
                    <a:pt x="2033" y="184"/>
                    <a:pt x="2168" y="104"/>
                    <a:pt x="2313" y="67"/>
                  </a:cubicBezTo>
                  <a:cubicBezTo>
                    <a:pt x="2577" y="0"/>
                    <a:pt x="2847" y="96"/>
                    <a:pt x="3055" y="264"/>
                  </a:cubicBezTo>
                  <a:cubicBezTo>
                    <a:pt x="3198" y="378"/>
                    <a:pt x="3311" y="524"/>
                    <a:pt x="3408" y="678"/>
                  </a:cubicBezTo>
                  <a:cubicBezTo>
                    <a:pt x="3555" y="913"/>
                    <a:pt x="3616" y="1145"/>
                    <a:pt x="3631" y="1418"/>
                  </a:cubicBezTo>
                  <a:cubicBezTo>
                    <a:pt x="3650" y="1768"/>
                    <a:pt x="3619" y="2134"/>
                    <a:pt x="3446" y="2440"/>
                  </a:cubicBezTo>
                  <a:cubicBezTo>
                    <a:pt x="3273" y="2747"/>
                    <a:pt x="2931" y="2981"/>
                    <a:pt x="2576" y="2948"/>
                  </a:cubicBezTo>
                  <a:cubicBezTo>
                    <a:pt x="2321" y="2924"/>
                    <a:pt x="2099" y="2772"/>
                    <a:pt x="1878" y="2644"/>
                  </a:cubicBezTo>
                  <a:cubicBezTo>
                    <a:pt x="1614" y="2491"/>
                    <a:pt x="1332" y="2366"/>
                    <a:pt x="1041" y="2272"/>
                  </a:cubicBezTo>
                  <a:cubicBezTo>
                    <a:pt x="866" y="2215"/>
                    <a:pt x="684" y="2173"/>
                    <a:pt x="519" y="2091"/>
                  </a:cubicBezTo>
                  <a:cubicBezTo>
                    <a:pt x="337" y="2002"/>
                    <a:pt x="241" y="1869"/>
                    <a:pt x="138" y="1701"/>
                  </a:cubicBezTo>
                  <a:cubicBezTo>
                    <a:pt x="35" y="1533"/>
                    <a:pt x="0" y="1331"/>
                    <a:pt x="3" y="1134"/>
                  </a:cubicBezTo>
                  <a:cubicBezTo>
                    <a:pt x="6" y="924"/>
                    <a:pt x="53" y="709"/>
                    <a:pt x="176" y="538"/>
                  </a:cubicBezTo>
                  <a:cubicBezTo>
                    <a:pt x="330" y="323"/>
                    <a:pt x="570" y="236"/>
                    <a:pt x="830" y="266"/>
                  </a:cubicBezTo>
                  <a:cubicBezTo>
                    <a:pt x="1183" y="306"/>
                    <a:pt x="1546" y="323"/>
                    <a:pt x="1888" y="226"/>
                  </a:cubicBezTo>
                  <a:close/>
                </a:path>
              </a:pathLst>
            </a:custGeom>
            <a:noFill/>
            <a:ln w="47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19" name="Freeform 11"/>
            <p:cNvSpPr/>
            <p:nvPr>
              <p:custDataLst>
                <p:tags r:id="rId5"/>
              </p:custDataLst>
            </p:nvPr>
          </p:nvSpPr>
          <p:spPr bwMode="auto">
            <a:xfrm>
              <a:off x="3617" y="1649"/>
              <a:ext cx="12563" cy="13740"/>
            </a:xfrm>
            <a:custGeom>
              <a:avLst/>
              <a:gdLst>
                <a:gd name="T0" fmla="*/ 552 w 3260"/>
                <a:gd name="T1" fmla="*/ 873 h 3563"/>
                <a:gd name="T2" fmla="*/ 1210 w 3260"/>
                <a:gd name="T3" fmla="*/ 499 h 3563"/>
                <a:gd name="T4" fmla="*/ 1631 w 3260"/>
                <a:gd name="T5" fmla="*/ 296 h 3563"/>
                <a:gd name="T6" fmla="*/ 3207 w 3260"/>
                <a:gd name="T7" fmla="*/ 1762 h 3563"/>
                <a:gd name="T8" fmla="*/ 2578 w 3260"/>
                <a:gd name="T9" fmla="*/ 3108 h 3563"/>
                <a:gd name="T10" fmla="*/ 1654 w 3260"/>
                <a:gd name="T11" fmla="*/ 3529 h 3563"/>
                <a:gd name="T12" fmla="*/ 898 w 3260"/>
                <a:gd name="T13" fmla="*/ 3489 h 3563"/>
                <a:gd name="T14" fmla="*/ 320 w 3260"/>
                <a:gd name="T15" fmla="*/ 3228 h 3563"/>
                <a:gd name="T16" fmla="*/ 0 w 3260"/>
                <a:gd name="T17" fmla="*/ 2698 h 3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0" h="3563">
                  <a:moveTo>
                    <a:pt x="552" y="873"/>
                  </a:moveTo>
                  <a:cubicBezTo>
                    <a:pt x="772" y="749"/>
                    <a:pt x="991" y="624"/>
                    <a:pt x="1210" y="499"/>
                  </a:cubicBezTo>
                  <a:cubicBezTo>
                    <a:pt x="1346" y="422"/>
                    <a:pt x="1483" y="344"/>
                    <a:pt x="1631" y="296"/>
                  </a:cubicBezTo>
                  <a:cubicBezTo>
                    <a:pt x="2551" y="0"/>
                    <a:pt x="3260" y="918"/>
                    <a:pt x="3207" y="1762"/>
                  </a:cubicBezTo>
                  <a:cubicBezTo>
                    <a:pt x="3177" y="2251"/>
                    <a:pt x="2957" y="2786"/>
                    <a:pt x="2578" y="3108"/>
                  </a:cubicBezTo>
                  <a:cubicBezTo>
                    <a:pt x="2321" y="3327"/>
                    <a:pt x="1991" y="3484"/>
                    <a:pt x="1654" y="3529"/>
                  </a:cubicBezTo>
                  <a:cubicBezTo>
                    <a:pt x="1403" y="3563"/>
                    <a:pt x="1144" y="3551"/>
                    <a:pt x="898" y="3489"/>
                  </a:cubicBezTo>
                  <a:cubicBezTo>
                    <a:pt x="693" y="3437"/>
                    <a:pt x="489" y="3357"/>
                    <a:pt x="320" y="3228"/>
                  </a:cubicBezTo>
                  <a:cubicBezTo>
                    <a:pt x="158" y="3105"/>
                    <a:pt x="13" y="2907"/>
                    <a:pt x="0" y="2698"/>
                  </a:cubicBezTo>
                </a:path>
              </a:pathLst>
            </a:cu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20" name="Oval 12"/>
            <p:cNvSpPr>
              <a:spLocks noChangeArrowheads="1"/>
            </p:cNvSpPr>
            <p:nvPr>
              <p:custDataLst>
                <p:tags r:id="rId6"/>
              </p:custDataLst>
            </p:nvPr>
          </p:nvSpPr>
          <p:spPr bwMode="auto">
            <a:xfrm>
              <a:off x="5210" y="3395"/>
              <a:ext cx="570"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21" name="Oval 13"/>
            <p:cNvSpPr>
              <a:spLocks noChangeArrowheads="1"/>
            </p:cNvSpPr>
            <p:nvPr>
              <p:custDataLst>
                <p:tags r:id="rId7"/>
              </p:custDataLst>
            </p:nvPr>
          </p:nvSpPr>
          <p:spPr bwMode="auto">
            <a:xfrm>
              <a:off x="2409" y="13036"/>
              <a:ext cx="564"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22" name="Oval 14"/>
            <p:cNvSpPr>
              <a:spLocks noChangeArrowheads="1"/>
            </p:cNvSpPr>
            <p:nvPr>
              <p:custDataLst>
                <p:tags r:id="rId8"/>
              </p:custDataLst>
            </p:nvPr>
          </p:nvSpPr>
          <p:spPr bwMode="auto">
            <a:xfrm>
              <a:off x="9919" y="16343"/>
              <a:ext cx="564"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23" name="Oval 15"/>
            <p:cNvSpPr>
              <a:spLocks noChangeArrowheads="1"/>
            </p:cNvSpPr>
            <p:nvPr>
              <p:custDataLst>
                <p:tags r:id="rId9"/>
              </p:custDataLst>
            </p:nvPr>
          </p:nvSpPr>
          <p:spPr bwMode="auto">
            <a:xfrm>
              <a:off x="15980" y="4655"/>
              <a:ext cx="564" cy="564"/>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24" name="Oval 16"/>
            <p:cNvSpPr>
              <a:spLocks noChangeArrowheads="1"/>
            </p:cNvSpPr>
            <p:nvPr>
              <p:custDataLst>
                <p:tags r:id="rId10"/>
              </p:custDataLst>
            </p:nvPr>
          </p:nvSpPr>
          <p:spPr bwMode="auto">
            <a:xfrm>
              <a:off x="2736" y="11939"/>
              <a:ext cx="322"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25" name="Oval 17"/>
            <p:cNvSpPr>
              <a:spLocks noChangeArrowheads="1"/>
            </p:cNvSpPr>
            <p:nvPr>
              <p:custDataLst>
                <p:tags r:id="rId11"/>
              </p:custDataLst>
            </p:nvPr>
          </p:nvSpPr>
          <p:spPr bwMode="auto">
            <a:xfrm>
              <a:off x="9118" y="16333"/>
              <a:ext cx="322"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26" name="Oval 18"/>
            <p:cNvSpPr>
              <a:spLocks noChangeArrowheads="1"/>
            </p:cNvSpPr>
            <p:nvPr>
              <p:custDataLst>
                <p:tags r:id="rId12"/>
              </p:custDataLst>
            </p:nvPr>
          </p:nvSpPr>
          <p:spPr bwMode="auto">
            <a:xfrm>
              <a:off x="16438" y="5631"/>
              <a:ext cx="316"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27" name="Freeform 19"/>
            <p:cNvSpPr/>
            <p:nvPr>
              <p:custDataLst>
                <p:tags r:id="rId13"/>
              </p:custDataLst>
            </p:nvPr>
          </p:nvSpPr>
          <p:spPr bwMode="auto">
            <a:xfrm>
              <a:off x="3606" y="12029"/>
              <a:ext cx="6857" cy="3360"/>
            </a:xfrm>
            <a:custGeom>
              <a:avLst/>
              <a:gdLst>
                <a:gd name="T0" fmla="*/ 724 w 1778"/>
                <a:gd name="T1" fmla="*/ 314 h 872"/>
                <a:gd name="T2" fmla="*/ 176 w 1778"/>
                <a:gd name="T3" fmla="*/ 121 h 872"/>
                <a:gd name="T4" fmla="*/ 0 w 1778"/>
                <a:gd name="T5" fmla="*/ 0 h 872"/>
                <a:gd name="T6" fmla="*/ 2 w 1778"/>
                <a:gd name="T7" fmla="*/ 7 h 872"/>
                <a:gd name="T8" fmla="*/ 322 w 1778"/>
                <a:gd name="T9" fmla="*/ 537 h 872"/>
                <a:gd name="T10" fmla="*/ 900 w 1778"/>
                <a:gd name="T11" fmla="*/ 798 h 872"/>
                <a:gd name="T12" fmla="*/ 1656 w 1778"/>
                <a:gd name="T13" fmla="*/ 838 h 872"/>
                <a:gd name="T14" fmla="*/ 1778 w 1778"/>
                <a:gd name="T15" fmla="*/ 817 h 872"/>
                <a:gd name="T16" fmla="*/ 1603 w 1778"/>
                <a:gd name="T17" fmla="*/ 712 h 872"/>
                <a:gd name="T18" fmla="*/ 724 w 1778"/>
                <a:gd name="T19" fmla="*/ 314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8" h="872">
                  <a:moveTo>
                    <a:pt x="724" y="314"/>
                  </a:moveTo>
                  <a:cubicBezTo>
                    <a:pt x="540" y="254"/>
                    <a:pt x="350" y="208"/>
                    <a:pt x="176" y="121"/>
                  </a:cubicBezTo>
                  <a:cubicBezTo>
                    <a:pt x="107" y="87"/>
                    <a:pt x="50" y="46"/>
                    <a:pt x="0" y="0"/>
                  </a:cubicBezTo>
                  <a:cubicBezTo>
                    <a:pt x="1" y="4"/>
                    <a:pt x="2" y="7"/>
                    <a:pt x="2" y="7"/>
                  </a:cubicBezTo>
                  <a:cubicBezTo>
                    <a:pt x="15" y="216"/>
                    <a:pt x="160" y="414"/>
                    <a:pt x="322" y="537"/>
                  </a:cubicBezTo>
                  <a:cubicBezTo>
                    <a:pt x="491" y="666"/>
                    <a:pt x="695" y="746"/>
                    <a:pt x="900" y="798"/>
                  </a:cubicBezTo>
                  <a:cubicBezTo>
                    <a:pt x="1146" y="860"/>
                    <a:pt x="1405" y="872"/>
                    <a:pt x="1656" y="838"/>
                  </a:cubicBezTo>
                  <a:cubicBezTo>
                    <a:pt x="1697" y="833"/>
                    <a:pt x="1737" y="825"/>
                    <a:pt x="1778" y="817"/>
                  </a:cubicBezTo>
                  <a:cubicBezTo>
                    <a:pt x="1719" y="782"/>
                    <a:pt x="1661" y="746"/>
                    <a:pt x="1603" y="712"/>
                  </a:cubicBezTo>
                  <a:cubicBezTo>
                    <a:pt x="1325" y="549"/>
                    <a:pt x="1030" y="415"/>
                    <a:pt x="724" y="31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gr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a:t>
            </a:r>
            <a:r>
              <a:rPr lang="zh-CN" altLang="en-US" sz="3200"/>
              <a:t>培根铸魂</a:t>
            </a:r>
            <a:r>
              <a:rPr lang="en-US" altLang="zh-CN" sz="3200"/>
              <a:t> </a:t>
            </a:r>
            <a:r>
              <a:rPr lang="zh-CN" altLang="en-US" sz="3200"/>
              <a:t>启智润心</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50" y="1651635"/>
            <a:ext cx="10934700" cy="5086985"/>
          </a:xfrm>
          <a:prstGeom prst="rect">
            <a:avLst/>
          </a:prstGeom>
          <a:noFill/>
        </p:spPr>
        <p:txBody>
          <a:bodyPr wrap="square">
            <a:no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如何使教学更加事半功倍？上海市静安区教育学院附属学校校长张人利深耕教育教学研</a:t>
            </a:r>
            <a:r>
              <a:rPr lang="zh-CN" altLang="en-US" dirty="0">
                <a:solidFill>
                  <a:schemeClr val="tx1"/>
                </a:solidFill>
                <a:latin typeface="微软雅黑" charset="0"/>
                <a:ea typeface="微软雅黑" charset="0"/>
                <a:cs typeface="微软雅黑" charset="0"/>
              </a:rPr>
              <a:t>究，推行后</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茶馆式</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教学改革，把一所薄弱学校打造成家长和学生向往的</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轻负担、高质</a:t>
            </a:r>
            <a:r>
              <a:rPr lang="zh-CN" altLang="en-US" dirty="0">
                <a:solidFill>
                  <a:schemeClr val="tx1"/>
                </a:solidFill>
                <a:latin typeface="微软雅黑" charset="0"/>
                <a:ea typeface="微软雅黑" charset="0"/>
                <a:cs typeface="微软雅黑" charset="0"/>
              </a:rPr>
              <a:t>量</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优质学校和实施素质教育的知名学校。</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b="1" dirty="0">
                <a:solidFill>
                  <a:schemeClr val="accent1"/>
                </a:solidFill>
                <a:latin typeface="微软雅黑" charset="0"/>
                <a:ea typeface="微软雅黑" charset="0"/>
                <a:cs typeface="微软雅黑" charset="0"/>
              </a:rPr>
              <a:t>创新钻研职业技术</a:t>
            </a:r>
            <a:endParaRPr lang="zh-CN" altLang="en-US" dirty="0">
              <a:solidFill>
                <a:schemeClr val="tx1"/>
              </a:solidFill>
              <a:latin typeface="微软雅黑" charset="0"/>
              <a:ea typeface="微软雅黑" charset="0"/>
              <a:cs typeface="微软雅黑" charset="0"/>
            </a:endParaRPr>
          </a:p>
        </p:txBody>
      </p:sp>
      <p:sp>
        <p:nvSpPr>
          <p:cNvPr id="5" name="文本框 4"/>
          <p:cNvSpPr txBox="1"/>
          <p:nvPr/>
        </p:nvSpPr>
        <p:spPr>
          <a:xfrm>
            <a:off x="590550" y="3323590"/>
            <a:ext cx="6888480" cy="2999740"/>
          </a:xfrm>
          <a:prstGeom prst="rect">
            <a:avLst/>
          </a:prstGeom>
          <a:noFill/>
        </p:spPr>
        <p:txBody>
          <a:bodyPr wrap="square">
            <a:spAutoFit/>
          </a:bodyPr>
          <a:p>
            <a:pPr indent="457200" algn="just" fontAlgn="auto">
              <a:lnSpc>
                <a:spcPct val="150000"/>
              </a:lnSpc>
            </a:pPr>
            <a:r>
              <a:rPr lang="zh-CN" altLang="en-US" dirty="0">
                <a:latin typeface="微软雅黑" charset="0"/>
                <a:ea typeface="微软雅黑" charset="0"/>
                <a:cs typeface="微软雅黑" charset="0"/>
                <a:sym typeface="+mn-ea"/>
              </a:rPr>
              <a:t>凭借对专业的执著与热爱，职业教育领域</a:t>
            </a: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最美教师</a:t>
            </a: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以钻研劲头和创新精神，实现技术突破与技能人才培养的有机结合。</a:t>
            </a:r>
            <a:endParaRPr lang="en-US" altLang="zh-CN" dirty="0">
              <a:latin typeface="微软雅黑" charset="0"/>
              <a:ea typeface="微软雅黑" charset="0"/>
              <a:cs typeface="微软雅黑" charset="0"/>
              <a:sym typeface="+mn-ea"/>
            </a:endParaRPr>
          </a:p>
          <a:p>
            <a:pPr indent="457200" algn="just" fontAlgn="auto">
              <a:lnSpc>
                <a:spcPct val="150000"/>
              </a:lnSpc>
            </a:pP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今天站在你面前的是大师，明天走出去你就是未来的大师。</a:t>
            </a: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这是山西省经贸学校教师王力群常给学生们讲的一句话。王力群从事烹饪理论实践教学已有</a:t>
            </a:r>
            <a:r>
              <a:rPr lang="en-US" altLang="zh-CN" dirty="0">
                <a:latin typeface="微软雅黑" charset="0"/>
                <a:ea typeface="微软雅黑" charset="0"/>
                <a:cs typeface="微软雅黑" charset="0"/>
                <a:sym typeface="+mn-ea"/>
              </a:rPr>
              <a:t>40</a:t>
            </a:r>
            <a:r>
              <a:rPr lang="zh-CN" altLang="en-US" dirty="0">
                <a:latin typeface="微软雅黑" charset="0"/>
                <a:ea typeface="微软雅黑" charset="0"/>
                <a:cs typeface="微软雅黑" charset="0"/>
                <a:sym typeface="+mn-ea"/>
              </a:rPr>
              <a:t>年，他自主研发了多道经典菜肴，并研制标准化作业配方，培养出的学生、学员近万名，很多已成为行业拔尖之才。</a:t>
            </a:r>
            <a:endParaRPr lang="zh-CN" altLang="en-US" dirty="0">
              <a:solidFill>
                <a:schemeClr val="tx1"/>
              </a:solidFill>
              <a:latin typeface="微软雅黑" charset="0"/>
              <a:ea typeface="微软雅黑" charset="0"/>
              <a:cs typeface="微软雅黑" charset="0"/>
            </a:endParaRPr>
          </a:p>
        </p:txBody>
      </p:sp>
      <p:grpSp>
        <p:nvGrpSpPr>
          <p:cNvPr id="15" name="组合 14"/>
          <p:cNvGrpSpPr/>
          <p:nvPr>
            <p:custDataLst>
              <p:tags r:id="rId1"/>
            </p:custDataLst>
          </p:nvPr>
        </p:nvGrpSpPr>
        <p:grpSpPr>
          <a:xfrm rot="0">
            <a:off x="8150977" y="2547376"/>
            <a:ext cx="2792444" cy="3828977"/>
            <a:chOff x="4143" y="2221"/>
            <a:chExt cx="10713" cy="14700"/>
          </a:xfrm>
        </p:grpSpPr>
        <p:sp>
          <p:nvSpPr>
            <p:cNvPr id="16" name="对角圆角矩形 15"/>
            <p:cNvSpPr/>
            <p:nvPr>
              <p:custDataLst>
                <p:tags r:id="rId2"/>
              </p:custDataLst>
            </p:nvPr>
          </p:nvSpPr>
          <p:spPr>
            <a:xfrm>
              <a:off x="4143" y="2221"/>
              <a:ext cx="9856" cy="13981"/>
            </a:xfrm>
            <a:prstGeom prst="round2DiagRect">
              <a:avLst>
                <a:gd name="adj1" fmla="val 22507"/>
                <a:gd name="adj2" fmla="val 0"/>
              </a:avLst>
            </a:prstGeom>
            <a:solidFill>
              <a:schemeClr val="accent1">
                <a:lumMod val="20000"/>
                <a:lumOff val="80000"/>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7" name="图片 16" descr="E:/设计图片素材/guillaume-briard-CJp8wVjGZ88-unsplash.jpgguillaume-briard-CJp8wVjGZ88-unsplash"/>
            <p:cNvPicPr>
              <a:picLocks noChangeAspect="1"/>
            </p:cNvPicPr>
            <p:nvPr>
              <p:custDataLst>
                <p:tags r:id="rId3"/>
              </p:custDataLst>
            </p:nvPr>
          </p:nvPicPr>
          <p:blipFill>
            <a:blip r:embed="rId4" cstate="email"/>
            <a:srcRect l="7452" t="10537" r="7452" b="4269"/>
            <a:stretch>
              <a:fillRect/>
            </a:stretch>
          </p:blipFill>
          <p:spPr>
            <a:xfrm>
              <a:off x="4924" y="2857"/>
              <a:ext cx="9932" cy="14064"/>
            </a:xfrm>
            <a:prstGeom prst="round2DiagRect">
              <a:avLst>
                <a:gd name="adj1" fmla="val 15840"/>
                <a:gd name="adj2" fmla="val 0"/>
              </a:avLst>
            </a:prstGeom>
            <a:ln w="6350" cap="flat" cmpd="sng" algn="ctr">
              <a:solidFill>
                <a:schemeClr val="tx1">
                  <a:lumMod val="100000"/>
                  <a:alpha val="5000"/>
                </a:schemeClr>
              </a:solidFill>
              <a:prstDash val="solid"/>
              <a:round/>
              <a:headEnd type="none" w="med" len="med"/>
              <a:tailEnd type="none" w="med" len="med"/>
            </a:ln>
            <a:effectLst>
              <a:outerShdw blurRad="152400" dist="38100" dir="2700000" algn="tl" rotWithShape="0">
                <a:schemeClr val="tx1">
                  <a:alpha val="20000"/>
                </a:schemeClr>
              </a:outerShdw>
            </a:effectLst>
          </p:spPr>
        </p:pic>
      </p:gr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a:t>
            </a:r>
            <a:r>
              <a:rPr lang="zh-CN" altLang="en-US" sz="3200"/>
              <a:t>培根铸魂</a:t>
            </a:r>
            <a:r>
              <a:rPr lang="en-US" altLang="zh-CN" sz="3200"/>
              <a:t> </a:t>
            </a:r>
            <a:r>
              <a:rPr lang="zh-CN" altLang="en-US" sz="3200"/>
              <a:t>启智润心</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1337945"/>
          </a:xfrm>
          <a:prstGeom prst="rect">
            <a:avLst/>
          </a:prstGeom>
          <a:noFill/>
        </p:spPr>
        <p:txBody>
          <a:bodyPr wrap="square">
            <a:sp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开发焊接实训项目</a:t>
            </a:r>
            <a:r>
              <a:rPr lang="en-US" altLang="zh-CN" dirty="0">
                <a:solidFill>
                  <a:schemeClr val="tx1"/>
                </a:solidFill>
                <a:latin typeface="微软雅黑" charset="0"/>
                <a:ea typeface="微软雅黑" charset="0"/>
                <a:cs typeface="微软雅黑" charset="0"/>
              </a:rPr>
              <a:t>30</a:t>
            </a:r>
            <a:r>
              <a:rPr lang="zh-CN" altLang="en-US" dirty="0">
                <a:solidFill>
                  <a:schemeClr val="tx1"/>
                </a:solidFill>
                <a:latin typeface="微软雅黑" charset="0"/>
                <a:ea typeface="微软雅黑" charset="0"/>
                <a:cs typeface="微软雅黑" charset="0"/>
              </a:rPr>
              <a:t>余项，独创</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五步教学法</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与</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五度操作法</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，培养的学生在校期间</a:t>
            </a:r>
            <a:r>
              <a:rPr lang="zh-CN" altLang="en-US" dirty="0">
                <a:solidFill>
                  <a:schemeClr val="tx1"/>
                </a:solidFill>
                <a:latin typeface="微软雅黑" charset="0"/>
                <a:ea typeface="微软雅黑" charset="0"/>
                <a:cs typeface="微软雅黑" charset="0"/>
              </a:rPr>
              <a:t>获得多项市级以上技能大赛奖励</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包头职业技术学院教授王文山创新研究教学内容与教学方</a:t>
            </a:r>
            <a:r>
              <a:rPr lang="zh-CN" altLang="en-US" dirty="0">
                <a:solidFill>
                  <a:schemeClr val="tx1"/>
                </a:solidFill>
                <a:latin typeface="微软雅黑" charset="0"/>
                <a:ea typeface="微软雅黑" charset="0"/>
                <a:cs typeface="微软雅黑" charset="0"/>
              </a:rPr>
              <a:t>法，培养出一批批技能过硬、吃苦耐劳的职业技能人才，被亲切地称为</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复制劳模和工匠的人</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a:t>
            </a:r>
            <a:endParaRPr lang="zh-CN" altLang="en-US" dirty="0">
              <a:solidFill>
                <a:schemeClr val="tx1"/>
              </a:solidFill>
              <a:latin typeface="微软雅黑" charset="0"/>
              <a:ea typeface="微软雅黑" charset="0"/>
              <a:cs typeface="微软雅黑" charset="0"/>
            </a:endParaRPr>
          </a:p>
        </p:txBody>
      </p:sp>
      <p:sp>
        <p:nvSpPr>
          <p:cNvPr id="5" name="文本框 4"/>
          <p:cNvSpPr txBox="1"/>
          <p:nvPr/>
        </p:nvSpPr>
        <p:spPr>
          <a:xfrm>
            <a:off x="660400" y="2926715"/>
            <a:ext cx="7555230" cy="3415030"/>
          </a:xfrm>
          <a:prstGeom prst="rect">
            <a:avLst/>
          </a:prstGeom>
          <a:noFill/>
        </p:spPr>
        <p:txBody>
          <a:bodyPr wrap="square">
            <a:spAutoFit/>
          </a:bodyPr>
          <a:p>
            <a:pPr indent="457200" algn="just" fontAlgn="auto">
              <a:lnSpc>
                <a:spcPct val="150000"/>
              </a:lnSpc>
            </a:pPr>
            <a:r>
              <a:rPr lang="zh-CN" altLang="en-US" b="1" dirty="0">
                <a:solidFill>
                  <a:schemeClr val="accent1"/>
                </a:solidFill>
                <a:latin typeface="微软雅黑" charset="0"/>
                <a:ea typeface="微软雅黑" charset="0"/>
                <a:cs typeface="微软雅黑" charset="0"/>
              </a:rPr>
              <a:t>贡献高校科研力量</a:t>
            </a:r>
            <a:endParaRPr lang="zh-CN" altLang="en-US" b="1" dirty="0">
              <a:solidFill>
                <a:schemeClr val="accent1"/>
              </a:solidFill>
              <a:latin typeface="微软雅黑" charset="0"/>
              <a:ea typeface="微软雅黑" charset="0"/>
              <a:cs typeface="微软雅黑" charset="0"/>
            </a:endParaRPr>
          </a:p>
          <a:p>
            <a:pPr indent="457200" algn="just" fontAlgn="auto">
              <a:lnSpc>
                <a:spcPct val="150000"/>
              </a:lnSpc>
            </a:pPr>
            <a:r>
              <a:rPr lang="zh-CN" altLang="en-US" dirty="0">
                <a:solidFill>
                  <a:schemeClr val="tx1"/>
                </a:solidFill>
                <a:latin typeface="微软雅黑" charset="0"/>
                <a:ea typeface="微软雅黑" charset="0"/>
                <a:cs typeface="微软雅黑" charset="0"/>
              </a:rPr>
              <a:t>原子钟，世界上最精密的仪器之一。早在</a:t>
            </a:r>
            <a:r>
              <a:rPr lang="en-US" altLang="zh-CN" dirty="0">
                <a:solidFill>
                  <a:schemeClr val="tx1"/>
                </a:solidFill>
                <a:latin typeface="微软雅黑" charset="0"/>
                <a:ea typeface="微软雅黑" charset="0"/>
                <a:cs typeface="微软雅黑" charset="0"/>
              </a:rPr>
              <a:t>1965</a:t>
            </a:r>
            <a:r>
              <a:rPr lang="zh-CN" altLang="en-US" dirty="0">
                <a:solidFill>
                  <a:schemeClr val="tx1"/>
                </a:solidFill>
                <a:latin typeface="微软雅黑" charset="0"/>
                <a:ea typeface="微软雅黑" charset="0"/>
                <a:cs typeface="微软雅黑" charset="0"/>
              </a:rPr>
              <a:t>年，我国第一台稳定度达到六百年误差</a:t>
            </a:r>
            <a:r>
              <a:rPr lang="zh-CN" altLang="en-US" dirty="0">
                <a:solidFill>
                  <a:schemeClr val="tx1"/>
                </a:solidFill>
                <a:latin typeface="微软雅黑" charset="0"/>
                <a:ea typeface="微软雅黑" charset="0"/>
                <a:cs typeface="微软雅黑" charset="0"/>
              </a:rPr>
              <a:t>不大于一秒的原子钟就已诞生，我国量子频标领域的奠基人之一、北京大学教授王义遒便是</a:t>
            </a:r>
            <a:r>
              <a:rPr lang="zh-CN" altLang="en-US" dirty="0">
                <a:solidFill>
                  <a:schemeClr val="tx1"/>
                </a:solidFill>
                <a:latin typeface="微软雅黑" charset="0"/>
                <a:ea typeface="微软雅黑" charset="0"/>
                <a:cs typeface="微软雅黑" charset="0"/>
              </a:rPr>
              <a:t>当时主持研发工作的幕后英雄。他的研究，</a:t>
            </a:r>
            <a:r>
              <a:rPr lang="zh-CN" altLang="en-US" dirty="0">
                <a:solidFill>
                  <a:schemeClr val="tx1"/>
                </a:solidFill>
                <a:latin typeface="微软雅黑" charset="0"/>
                <a:ea typeface="微软雅黑" charset="0"/>
                <a:cs typeface="微软雅黑" charset="0"/>
              </a:rPr>
              <a:t>为我国国防、航天、通信、计量等事业做出重要</a:t>
            </a:r>
            <a:r>
              <a:rPr lang="zh-CN" altLang="en-US" dirty="0">
                <a:solidFill>
                  <a:schemeClr val="tx1"/>
                </a:solidFill>
                <a:latin typeface="微软雅黑" charset="0"/>
                <a:ea typeface="微软雅黑" charset="0"/>
                <a:cs typeface="微软雅黑" charset="0"/>
              </a:rPr>
              <a:t>贡献。</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dirty="0">
                <a:solidFill>
                  <a:schemeClr val="tx1"/>
                </a:solidFill>
                <a:latin typeface="微软雅黑" charset="0"/>
                <a:ea typeface="微软雅黑" charset="0"/>
                <a:cs typeface="微软雅黑" charset="0"/>
              </a:rPr>
              <a:t>中国工程院院士、作物栽培科学家、扬州大学教授张洪程潜心问</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稻</a:t>
            </a:r>
            <a:r>
              <a:rPr lang="en-US" altLang="zh-CN" dirty="0">
                <a:solidFill>
                  <a:schemeClr val="tx1"/>
                </a:solidFill>
                <a:latin typeface="微软雅黑" charset="0"/>
                <a:ea typeface="微软雅黑" charset="0"/>
                <a:cs typeface="微软雅黑" charset="0"/>
              </a:rPr>
              <a:t>”48</a:t>
            </a:r>
            <a:r>
              <a:rPr lang="zh-CN" altLang="en-US" dirty="0">
                <a:solidFill>
                  <a:schemeClr val="tx1"/>
                </a:solidFill>
                <a:latin typeface="微软雅黑" charset="0"/>
                <a:ea typeface="微软雅黑" charset="0"/>
                <a:cs typeface="微软雅黑" charset="0"/>
              </a:rPr>
              <a:t>载，他研创的</a:t>
            </a:r>
            <a:r>
              <a:rPr lang="zh-CN" altLang="en-US" dirty="0">
                <a:solidFill>
                  <a:schemeClr val="tx1"/>
                </a:solidFill>
                <a:latin typeface="微软雅黑" charset="0"/>
                <a:ea typeface="微软雅黑" charset="0"/>
                <a:cs typeface="微软雅黑" charset="0"/>
              </a:rPr>
              <a:t>水稻技术，帮助了农民生产，是深受爱戴的</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泥腿子</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教授。</a:t>
            </a:r>
            <a:endParaRPr lang="zh-CN" altLang="en-US" dirty="0">
              <a:solidFill>
                <a:schemeClr val="tx1"/>
              </a:solidFill>
              <a:latin typeface="微软雅黑" charset="0"/>
              <a:ea typeface="微软雅黑" charset="0"/>
              <a:cs typeface="微软雅黑" charset="0"/>
            </a:endParaRPr>
          </a:p>
        </p:txBody>
      </p:sp>
      <p:grpSp>
        <p:nvGrpSpPr>
          <p:cNvPr id="17" name="组合 16"/>
          <p:cNvGrpSpPr/>
          <p:nvPr>
            <p:custDataLst>
              <p:tags r:id="rId1"/>
            </p:custDataLst>
          </p:nvPr>
        </p:nvGrpSpPr>
        <p:grpSpPr>
          <a:xfrm rot="0">
            <a:off x="8415808" y="2765889"/>
            <a:ext cx="2721315" cy="3731445"/>
            <a:chOff x="4143" y="2221"/>
            <a:chExt cx="10713" cy="14700"/>
          </a:xfrm>
        </p:grpSpPr>
        <p:sp>
          <p:nvSpPr>
            <p:cNvPr id="18" name="对角圆角矩形 17"/>
            <p:cNvSpPr/>
            <p:nvPr>
              <p:custDataLst>
                <p:tags r:id="rId2"/>
              </p:custDataLst>
            </p:nvPr>
          </p:nvSpPr>
          <p:spPr>
            <a:xfrm>
              <a:off x="4143" y="2221"/>
              <a:ext cx="9856" cy="13981"/>
            </a:xfrm>
            <a:prstGeom prst="round2DiagRect">
              <a:avLst>
                <a:gd name="adj1" fmla="val 22507"/>
                <a:gd name="adj2" fmla="val 0"/>
              </a:avLst>
            </a:prstGeom>
            <a:solidFill>
              <a:schemeClr val="accent1">
                <a:lumMod val="20000"/>
                <a:lumOff val="80000"/>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9" name="图片 28" descr="E:/设计图片素材/guillaume-briard-CJp8wVjGZ88-unsplash.jpgguillaume-briard-CJp8wVjGZ88-unsplash"/>
            <p:cNvPicPr>
              <a:picLocks noChangeAspect="1"/>
            </p:cNvPicPr>
            <p:nvPr>
              <p:custDataLst>
                <p:tags r:id="rId3"/>
              </p:custDataLst>
            </p:nvPr>
          </p:nvPicPr>
          <p:blipFill>
            <a:blip r:embed="rId4" cstate="email"/>
            <a:srcRect l="11776" t="9687" r="11776"/>
            <a:stretch>
              <a:fillRect/>
            </a:stretch>
          </p:blipFill>
          <p:spPr>
            <a:xfrm>
              <a:off x="4924" y="2857"/>
              <a:ext cx="9932" cy="14064"/>
            </a:xfrm>
            <a:prstGeom prst="round2DiagRect">
              <a:avLst>
                <a:gd name="adj1" fmla="val 15840"/>
                <a:gd name="adj2" fmla="val 0"/>
              </a:avLst>
            </a:prstGeom>
            <a:ln w="6350" cap="flat" cmpd="sng" algn="ctr">
              <a:solidFill>
                <a:schemeClr val="tx1">
                  <a:lumMod val="100000"/>
                  <a:alpha val="5000"/>
                </a:schemeClr>
              </a:solidFill>
              <a:prstDash val="solid"/>
              <a:round/>
              <a:headEnd type="none" w="med" len="med"/>
              <a:tailEnd type="none" w="med" len="med"/>
            </a:ln>
            <a:effectLst>
              <a:outerShdw blurRad="152400" dist="38100" dir="2700000" algn="tl" rotWithShape="0">
                <a:schemeClr val="tx1">
                  <a:alpha val="20000"/>
                </a:schemeClr>
              </a:outerShdw>
            </a:effectLst>
          </p:spPr>
        </p:pic>
      </p:gr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a:t>
            </a:r>
            <a:r>
              <a:rPr lang="zh-CN" altLang="en-US" sz="3200"/>
              <a:t>培根铸魂</a:t>
            </a:r>
            <a:r>
              <a:rPr lang="en-US" altLang="zh-CN" sz="3200"/>
              <a:t> </a:t>
            </a:r>
            <a:r>
              <a:rPr lang="zh-CN" altLang="en-US" sz="3200"/>
              <a:t>启智润心</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50" y="1651635"/>
            <a:ext cx="10934700" cy="5086985"/>
          </a:xfrm>
          <a:prstGeom prst="rect">
            <a:avLst/>
          </a:prstGeom>
          <a:noFill/>
        </p:spPr>
        <p:txBody>
          <a:bodyPr wrap="square">
            <a:noAutofit/>
          </a:bodyPr>
          <a:lstStyle/>
          <a:p>
            <a:pPr indent="457200" algn="just" fontAlgn="auto">
              <a:lnSpc>
                <a:spcPct val="150000"/>
              </a:lnSpc>
            </a:pPr>
            <a:r>
              <a:rPr lang="en-US" altLang="zh-CN" dirty="0">
                <a:solidFill>
                  <a:schemeClr val="tx1"/>
                </a:solidFill>
                <a:latin typeface="微软雅黑" charset="0"/>
                <a:ea typeface="微软雅黑" charset="0"/>
                <a:cs typeface="微软雅黑" charset="0"/>
              </a:rPr>
              <a:t>2023</a:t>
            </a:r>
            <a:r>
              <a:rPr lang="zh-CN" altLang="en-US" dirty="0">
                <a:solidFill>
                  <a:schemeClr val="tx1"/>
                </a:solidFill>
                <a:latin typeface="微软雅黑" charset="0"/>
                <a:ea typeface="微软雅黑" charset="0"/>
                <a:cs typeface="微软雅黑" charset="0"/>
              </a:rPr>
              <a:t>年</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最美教师</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特别致敬人物，是被誉为</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中国龙芯之母</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的黄令仪，生前是中国</a:t>
            </a:r>
            <a:r>
              <a:rPr lang="zh-CN" altLang="en-US" dirty="0">
                <a:solidFill>
                  <a:schemeClr val="tx1"/>
                </a:solidFill>
                <a:latin typeface="微软雅黑" charset="0"/>
                <a:ea typeface="微软雅黑" charset="0"/>
                <a:cs typeface="微软雅黑" charset="0"/>
              </a:rPr>
              <a:t>科学院微电子研究所研究员。</a:t>
            </a:r>
            <a:r>
              <a:rPr lang="en-US" altLang="zh-CN" dirty="0">
                <a:solidFill>
                  <a:schemeClr val="tx1"/>
                </a:solidFill>
                <a:latin typeface="微软雅黑" charset="0"/>
                <a:ea typeface="微软雅黑" charset="0"/>
                <a:cs typeface="微软雅黑" charset="0"/>
              </a:rPr>
              <a:t>1960</a:t>
            </a:r>
            <a:r>
              <a:rPr lang="zh-CN" altLang="en-US" dirty="0">
                <a:solidFill>
                  <a:schemeClr val="tx1"/>
                </a:solidFill>
                <a:latin typeface="微软雅黑" charset="0"/>
                <a:ea typeface="微软雅黑" charset="0"/>
                <a:cs typeface="微软雅黑" charset="0"/>
              </a:rPr>
              <a:t>年，学有所成的黄令仪回到母校华中科技大学（原华中工</a:t>
            </a:r>
            <a:r>
              <a:rPr lang="zh-CN" altLang="en-US" dirty="0">
                <a:solidFill>
                  <a:schemeClr val="tx1"/>
                </a:solidFill>
                <a:latin typeface="微软雅黑" charset="0"/>
                <a:ea typeface="微软雅黑" charset="0"/>
                <a:cs typeface="微软雅黑" charset="0"/>
              </a:rPr>
              <a:t>学院），创建了国内首个半导体实验室，研发出了我国的半导体二极管。作为我国微电子领</a:t>
            </a:r>
            <a:r>
              <a:rPr lang="zh-CN" altLang="en-US" dirty="0">
                <a:solidFill>
                  <a:schemeClr val="tx1"/>
                </a:solidFill>
                <a:latin typeface="微软雅黑" charset="0"/>
                <a:ea typeface="微软雅黑" charset="0"/>
                <a:cs typeface="微软雅黑" charset="0"/>
              </a:rPr>
              <a:t>域元老级专家，黄令仪倾其一生致力于打造出中国人自己的芯片。</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黄老师这一生，只为</a:t>
            </a:r>
            <a:r>
              <a:rPr lang="zh-CN" altLang="en-US" dirty="0">
                <a:solidFill>
                  <a:schemeClr val="tx1"/>
                </a:solidFill>
                <a:latin typeface="微软雅黑" charset="0"/>
                <a:ea typeface="微软雅黑" charset="0"/>
                <a:cs typeface="微软雅黑" charset="0"/>
              </a:rPr>
              <a:t>一</a:t>
            </a:r>
            <a:r>
              <a:rPr lang="zh-CN" altLang="en-US" dirty="0">
                <a:solidFill>
                  <a:schemeClr val="tx1"/>
                </a:solidFill>
                <a:latin typeface="微软雅黑" charset="0"/>
                <a:ea typeface="微软雅黑" charset="0"/>
                <a:cs typeface="微软雅黑" charset="0"/>
              </a:rPr>
              <a:t>颗跳动的</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中国芯</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这是人们怀念她的话语。</a:t>
            </a:r>
            <a:endParaRPr lang="zh-CN" altLang="en-US" dirty="0">
              <a:solidFill>
                <a:schemeClr val="tx1"/>
              </a:solidFill>
              <a:latin typeface="微软雅黑" charset="0"/>
              <a:ea typeface="微软雅黑" charset="0"/>
              <a:cs typeface="微软雅黑" charset="0"/>
            </a:endParaRPr>
          </a:p>
          <a:p>
            <a:pPr indent="457200" algn="r" fontAlgn="auto">
              <a:lnSpc>
                <a:spcPct val="150000"/>
              </a:lnSpc>
            </a:pPr>
            <a:r>
              <a:rPr lang="zh-CN" altLang="en-US" dirty="0">
                <a:solidFill>
                  <a:schemeClr val="tx1"/>
                </a:solidFill>
                <a:latin typeface="微软雅黑" charset="0"/>
                <a:ea typeface="微软雅黑" charset="0"/>
                <a:cs typeface="微软雅黑" charset="0"/>
              </a:rPr>
              <a:t>（资料来源：新华社，</a:t>
            </a:r>
            <a:r>
              <a:rPr lang="en-US" altLang="zh-CN" dirty="0">
                <a:solidFill>
                  <a:schemeClr val="tx1"/>
                </a:solidFill>
                <a:latin typeface="微软雅黑" charset="0"/>
                <a:ea typeface="微软雅黑" charset="0"/>
                <a:cs typeface="微软雅黑" charset="0"/>
              </a:rPr>
              <a:t>2023-09-10</a:t>
            </a:r>
            <a:r>
              <a:rPr lang="zh-CN" altLang="en-US" dirty="0">
                <a:solidFill>
                  <a:schemeClr val="tx1"/>
                </a:solidFill>
                <a:latin typeface="微软雅黑" charset="0"/>
                <a:ea typeface="微软雅黑" charset="0"/>
                <a:cs typeface="微软雅黑" charset="0"/>
              </a:rPr>
              <a:t>，有删改）</a:t>
            </a:r>
            <a:endParaRPr lang="zh-CN" altLang="en-US" dirty="0">
              <a:solidFill>
                <a:schemeClr val="tx1"/>
              </a:solidFill>
              <a:latin typeface="微软雅黑" charset="0"/>
              <a:ea typeface="微软雅黑" charset="0"/>
              <a:cs typeface="微软雅黑" charset="0"/>
            </a:endParaRPr>
          </a:p>
        </p:txBody>
      </p:sp>
    </p:spTree>
  </p:cSld>
  <p:clrMapOvr>
    <a:masterClrMapping/>
  </p:clrMapOvr>
  <p:transition spd="slow">
    <p:push dir="u"/>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xml><?xml version="1.0" encoding="utf-8"?>
<p:tagLst xmlns:p="http://schemas.openxmlformats.org/presentationml/2006/main">
  <p:tag name="KSO_WM_BEAUTIFY_FLAG" val="#wm#"/>
  <p:tag name="KSO_WM_UNIT_VALUE" val="2130*2437"/>
  <p:tag name="KSO_WM_UNIT_HIGHLIGHT" val="0"/>
  <p:tag name="KSO_WM_UNIT_COMPATIBLE" val="0"/>
  <p:tag name="KSO_WM_UNIT_DIAGRAM_ISNUMVISUAL" val="0"/>
  <p:tag name="KSO_WM_UNIT_DIAGRAM_ISREFERUNIT" val="0"/>
  <p:tag name="KSO_WM_UNIT_TYPE" val="d"/>
  <p:tag name="KSO_WM_UNIT_INDEX" val="1"/>
  <p:tag name="KSO_WM_UNIT_ID" val="custom20238558_1*d*1"/>
  <p:tag name="KSO_WM_TEMPLATE_CATEGORY" val="custom"/>
  <p:tag name="KSO_WM_TEMPLATE_INDEX" val="20238558"/>
  <p:tag name="KSO_WM_UNIT_LAYERLEVEL" val="1"/>
  <p:tag name="KSO_WM_TAG_VERSION" val="3.0"/>
  <p:tag name="KSO_WM_UNIT_PIC_EFFECT"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h_i*1_1_1"/>
  <p:tag name="KSO_WM_TEMPLATE_CATEGORY" val="diagram"/>
  <p:tag name="KSO_WM_TEMPLATE_INDEX" val="20235236"/>
  <p:tag name="KSO_WM_UNIT_LAYERLEVEL" val="1_1_1"/>
  <p:tag name="KSO_WM_TAG_VERSION" val="3.0"/>
  <p:tag name="KSO_WM_DIAGRAM_GROUP_CODE" val="m1-1"/>
  <p:tag name="KSO_WM_UNIT_TYPE" val="m_h_i"/>
  <p:tag name="KSO_WM_UNIT_INDEX" val="1_1_1"/>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6600000262260437},&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h_i*1_1_2"/>
  <p:tag name="KSO_WM_TEMPLATE_CATEGORY" val="diagram"/>
  <p:tag name="KSO_WM_TEMPLATE_INDEX" val="20235236"/>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h_a*1_1_1"/>
  <p:tag name="KSO_WM_TEMPLATE_CATEGORY" val="diagram"/>
  <p:tag name="KSO_WM_TEMPLATE_INDEX" val="20235236"/>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1_1"/>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2"/>
  <p:tag name="KSO_WM_BEAUTIFY_FLAG" val="#wm#"/>
  <p:tag name="KSO_WM_UNIT_PRESET_TEXT" val="单击此处添加标题内容单击此处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h_i*1_2_1"/>
  <p:tag name="KSO_WM_TEMPLATE_CATEGORY" val="diagram"/>
  <p:tag name="KSO_WM_TEMPLATE_INDEX" val="20235236"/>
  <p:tag name="KSO_WM_UNIT_LAYERLEVEL" val="1_1_1"/>
  <p:tag name="KSO_WM_TAG_VERSION" val="3.0"/>
  <p:tag name="KSO_WM_DIAGRAM_GROUP_CODE" val="m1-1"/>
  <p:tag name="KSO_WM_UNIT_TYPE" val="m_h_i"/>
  <p:tag name="KSO_WM_UNIT_INDEX" val="1_2_1"/>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6600000262260437},&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h_i*1_2_2"/>
  <p:tag name="KSO_WM_TEMPLATE_CATEGORY" val="diagram"/>
  <p:tag name="KSO_WM_TEMPLATE_INDEX" val="20235236"/>
  <p:tag name="KSO_WM_UNIT_LAYERLEVEL" val="1_1_1"/>
  <p:tag name="KSO_WM_TAG_VERSION" val="3.0"/>
  <p:tag name="KSO_WM_DIAGRAM_GROUP_CODE" val="m1-1"/>
  <p:tag name="KSO_WM_UNIT_TYPE" val="m_h_i"/>
  <p:tag name="KSO_WM_UNIT_INDEX" val="1_2_2"/>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h_a*1_2_1"/>
  <p:tag name="KSO_WM_TEMPLATE_CATEGORY" val="diagram"/>
  <p:tag name="KSO_WM_TEMPLATE_INDEX" val="20235236"/>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2_1"/>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标题内容单击此处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h_i*1_3_1"/>
  <p:tag name="KSO_WM_TEMPLATE_CATEGORY" val="diagram"/>
  <p:tag name="KSO_WM_TEMPLATE_INDEX" val="20235236"/>
  <p:tag name="KSO_WM_UNIT_LAYERLEVEL" val="1_1_1"/>
  <p:tag name="KSO_WM_TAG_VERSION" val="3.0"/>
  <p:tag name="KSO_WM_DIAGRAM_GROUP_CODE" val="m1-1"/>
  <p:tag name="KSO_WM_UNIT_TYPE" val="m_h_i"/>
  <p:tag name="KSO_WM_UNIT_INDEX" val="1_3_1"/>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6600000262260437},&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h_i*1_3_2"/>
  <p:tag name="KSO_WM_TEMPLATE_CATEGORY" val="diagram"/>
  <p:tag name="KSO_WM_TEMPLATE_INDEX" val="20235236"/>
  <p:tag name="KSO_WM_UNIT_LAYERLEVEL" val="1_1_1"/>
  <p:tag name="KSO_WM_TAG_VERSION" val="3.0"/>
  <p:tag name="KSO_WM_DIAGRAM_GROUP_CODE" val="m1-1"/>
  <p:tag name="KSO_WM_UNIT_TYPE" val="m_h_i"/>
  <p:tag name="KSO_WM_UNIT_INDEX" val="1_3_2"/>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h_a*1_3_1"/>
  <p:tag name="KSO_WM_TEMPLATE_CATEGORY" val="diagram"/>
  <p:tag name="KSO_WM_TEMPLATE_INDEX" val="20235236"/>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3_1"/>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2"/>
  <p:tag name="KSO_WM_BEAUTIFY_FLAG" val="#wm#"/>
  <p:tag name="KSO_WM_UNIT_PRESET_TEXT" val="单击此处添加标题内容单击此处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h_i*1_4_1"/>
  <p:tag name="KSO_WM_TEMPLATE_CATEGORY" val="diagram"/>
  <p:tag name="KSO_WM_TEMPLATE_INDEX" val="20235236"/>
  <p:tag name="KSO_WM_UNIT_LAYERLEVEL" val="1_1_1"/>
  <p:tag name="KSO_WM_TAG_VERSION" val="3.0"/>
  <p:tag name="KSO_WM_DIAGRAM_GROUP_CODE" val="m1-1"/>
  <p:tag name="KSO_WM_UNIT_TYPE" val="m_h_i"/>
  <p:tag name="KSO_WM_UNIT_INDEX" val="1_4_1"/>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6600000262260437},&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1.xml><?xml version="1.0" encoding="utf-8"?>
<p:tagLst xmlns:p="http://schemas.openxmlformats.org/presentationml/2006/main">
  <p:tag name="KSO_WM_UNIT_PIC_EFFECT"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h_i*1_4_2"/>
  <p:tag name="KSO_WM_TEMPLATE_CATEGORY" val="diagram"/>
  <p:tag name="KSO_WM_TEMPLATE_INDEX" val="20235236"/>
  <p:tag name="KSO_WM_UNIT_LAYERLEVEL" val="1_1_1"/>
  <p:tag name="KSO_WM_TAG_VERSION" val="3.0"/>
  <p:tag name="KSO_WM_DIAGRAM_GROUP_CODE" val="m1-1"/>
  <p:tag name="KSO_WM_UNIT_TYPE" val="m_h_i"/>
  <p:tag name="KSO_WM_UNIT_INDEX" val="1_4_2"/>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h_a*1_4_1"/>
  <p:tag name="KSO_WM_TEMPLATE_CATEGORY" val="diagram"/>
  <p:tag name="KSO_WM_TEMPLATE_INDEX" val="20235236"/>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4_1"/>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标题内容单击此处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h_i*1_5_1"/>
  <p:tag name="KSO_WM_TEMPLATE_CATEGORY" val="diagram"/>
  <p:tag name="KSO_WM_TEMPLATE_INDEX" val="20235236"/>
  <p:tag name="KSO_WM_UNIT_LAYERLEVEL" val="1_1_1"/>
  <p:tag name="KSO_WM_TAG_VERSION" val="3.0"/>
  <p:tag name="KSO_WM_DIAGRAM_GROUP_CODE" val="m1-1"/>
  <p:tag name="KSO_WM_UNIT_TYPE" val="m_h_i"/>
  <p:tag name="KSO_WM_UNIT_INDEX" val="1_5_1"/>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6600000262260437},&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h_i*1_5_2"/>
  <p:tag name="KSO_WM_TEMPLATE_CATEGORY" val="diagram"/>
  <p:tag name="KSO_WM_TEMPLATE_INDEX" val="20235236"/>
  <p:tag name="KSO_WM_UNIT_LAYERLEVEL" val="1_1_1"/>
  <p:tag name="KSO_WM_TAG_VERSION" val="3.0"/>
  <p:tag name="KSO_WM_DIAGRAM_GROUP_CODE" val="m1-1"/>
  <p:tag name="KSO_WM_UNIT_TYPE" val="m_h_i"/>
  <p:tag name="KSO_WM_UNIT_INDEX" val="1_5_2"/>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h_a*1_5_1"/>
  <p:tag name="KSO_WM_TEMPLATE_CATEGORY" val="diagram"/>
  <p:tag name="KSO_WM_TEMPLATE_INDEX" val="20235236"/>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5_1"/>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2"/>
  <p:tag name="KSO_WM_BEAUTIFY_FLAG" val="#wm#"/>
  <p:tag name="KSO_WM_UNIT_PRESET_TEXT" val="单击此处添加标题内容单击此处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15.xml><?xml version="1.0" encoding="utf-8"?>
<p:tagLst xmlns:p="http://schemas.openxmlformats.org/presentationml/2006/main">
  <p:tag name="OFFICEPLUS.TAG" val="43779941-ebb9-4272-ab0a-451395e9a0c0"/>
  <p:tag name="OFFICEPLUS.OUTLINESECTION" val="11243012"/>
</p:tagLst>
</file>

<file path=ppt/tags/tag116.xml><?xml version="1.0" encoding="utf-8"?>
<p:tagLst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1_1"/>
  <p:tag name="KSO_WM_TEMPLATE_CATEGORY" val="diagram"/>
  <p:tag name="KSO_WM_UNIT_LAYERLEVEL" val="1_1_1"/>
  <p:tag name="KSO_WM_DIAGRAM_GROUP_CODE" val="l1-1"/>
  <p:tag name="KSO_WM_DIAGRAM_COLOR_TRICK" val="1"/>
  <p:tag name="KSO_WM_DIAGRAM_MAX_ITEMCNT" val="3"/>
  <p:tag name="KSO_WM_DIAGRAM_VIRTUALLY_FRAME" val="{&quot;height&quot;:365.96205444335936,&quot;left&quot;:53.919445195235674,&quot;top&quot;:104.19999640036758,&quot;width&quot;:838.9112670898437}"/>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117.xml><?xml version="1.0" encoding="utf-8"?>
<p:tagLst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3_1"/>
  <p:tag name="KSO_WM_TEMPLATE_CATEGORY" val="diagram"/>
  <p:tag name="KSO_WM_UNIT_LAYERLEVEL" val="1_1_1"/>
  <p:tag name="KSO_WM_DIAGRAM_GROUP_CODE" val="l1-1"/>
  <p:tag name="KSO_WM_DIAGRAM_COLOR_TRICK" val="1"/>
  <p:tag name="KSO_WM_DIAGRAM_MAX_ITEMCNT" val="3"/>
  <p:tag name="KSO_WM_DIAGRAM_VIRTUALLY_FRAME" val="{&quot;height&quot;:365.96205444335936,&quot;left&quot;:53.919445195235674,&quot;top&quot;:104.19999640036758,&quot;width&quot;:838.9112670898437}"/>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118.xml><?xml version="1.0" encoding="utf-8"?>
<p:tagLst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2_1"/>
  <p:tag name="KSO_WM_TEMPLATE_CATEGORY" val="diagram"/>
  <p:tag name="KSO_WM_UNIT_LAYERLEVEL" val="1_1_1"/>
  <p:tag name="KSO_WM_DIAGRAM_GROUP_CODE" val="l1-1"/>
  <p:tag name="KSO_WM_DIAGRAM_COLOR_TRICK" val="1"/>
  <p:tag name="KSO_WM_DIAGRAM_MAX_ITEMCNT" val="3"/>
  <p:tag name="KSO_WM_DIAGRAM_VIRTUALLY_FRAME" val="{&quot;height&quot;:365.96205444335936,&quot;left&quot;:53.919445195235674,&quot;top&quot;:104.19999640036758,&quot;width&quot;:838.91126708984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h_i*1_2_1"/>
  <p:tag name="KSO_WM_TEMPLATE_CATEGORY" val="diagram"/>
  <p:tag name="KSO_WM_TEMPLATE_INDEX" val="2023523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solidLine&quot;:{&quot;brightness&quot;:0,&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12.xml><?xml version="1.0" encoding="utf-8"?>
<p:tagLst xmlns:p="http://schemas.openxmlformats.org/presentationml/2006/main">
  <p:tag name="KSO_WM_BEAUTIFY_FLAG" val="#wm#"/>
  <p:tag name="KSO_WM_UNIT_VALUE" val="2110*2590"/>
  <p:tag name="KSO_WM_UNIT_HIGHLIGHT" val="0"/>
  <p:tag name="KSO_WM_UNIT_COMPATIBLE" val="0"/>
  <p:tag name="KSO_WM_UNIT_DIAGRAM_ISNUMVISUAL" val="0"/>
  <p:tag name="KSO_WM_UNIT_DIAGRAM_ISREFERUNIT" val="0"/>
  <p:tag name="KSO_WM_UNIT_TYPE" val="d"/>
  <p:tag name="KSO_WM_UNIT_INDEX" val="1"/>
  <p:tag name="KSO_WM_UNIT_ID" val="custom20238552_1*d*1"/>
  <p:tag name="KSO_WM_TEMPLATE_CATEGORY" val="custom"/>
  <p:tag name="KSO_WM_TEMPLATE_INDEX" val="20238552"/>
  <p:tag name="KSO_WM_UNIT_LAYERLEVEL" val="1"/>
  <p:tag name="KSO_WM_TAG_VERSION" val="3.0"/>
  <p:tag name="KSO_WM_UNIT_PIC_EFFECT"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h_f*1_1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75"/>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h_f*1_2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UNIT_VALUE" val="69"/>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122.xml><?xml version="1.0" encoding="utf-8"?>
<p:tagLst xmlns:p="http://schemas.openxmlformats.org/presentationml/2006/main">
  <p:tag name="KSO_WM_SLIDE_ITEM_CN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h_i*1_2_1"/>
  <p:tag name="KSO_WM_TEMPLATE_CATEGORY" val="diagram"/>
  <p:tag name="KSO_WM_TEMPLATE_INDEX" val="2023523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solidLine&quot;:{&quot;brightness&quot;:0,&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h_f*1_1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75"/>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h_f*1_2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UNIT_VALUE" val="69"/>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126.xml><?xml version="1.0" encoding="utf-8"?>
<p:tagLst xmlns:p="http://schemas.openxmlformats.org/presentationml/2006/main">
  <p:tag name="KSO_WM_SLIDE_ITEM_CNT" val="2"/>
</p:tagLst>
</file>

<file path=ppt/tags/tag127.xml><?xml version="1.0" encoding="utf-8"?>
<p:tagLst xmlns:p="http://schemas.openxmlformats.org/presentationml/2006/main">
  <p:tag name="KSO_WM_UNIT_PIC_EFFECT" val="1"/>
</p:tagLst>
</file>

<file path=ppt/tags/tag1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8_1*i*1"/>
  <p:tag name="KSO_WM_TEMPLATE_CATEGORY" val="custom"/>
  <p:tag name="KSO_WM_TEMPLATE_INDEX" val="20238558"/>
  <p:tag name="KSO_WM_UNIT_LAYERLEVEL" val="1"/>
  <p:tag name="KSO_WM_TAG_VERSION" val="3.0"/>
  <p:tag name="KSO_WM_UNIT_PIC_EFFECT" val="1"/>
</p:tagLst>
</file>

<file path=ppt/tags/tag129.xml><?xml version="1.0" encoding="utf-8"?>
<p:tagLst xmlns:p="http://schemas.openxmlformats.org/presentationml/2006/main">
  <p:tag name="KSO_WM_BEAUTIFY_FLAG" val="#wm#"/>
  <p:tag name="KSO_WM_UNIT_VALUE" val="2130*2437"/>
  <p:tag name="KSO_WM_UNIT_HIGHLIGHT" val="0"/>
  <p:tag name="KSO_WM_UNIT_COMPATIBLE" val="0"/>
  <p:tag name="KSO_WM_UNIT_DIAGRAM_ISNUMVISUAL" val="0"/>
  <p:tag name="KSO_WM_UNIT_DIAGRAM_ISREFERUNIT" val="0"/>
  <p:tag name="KSO_WM_UNIT_TYPE" val="d"/>
  <p:tag name="KSO_WM_UNIT_INDEX" val="1"/>
  <p:tag name="KSO_WM_UNIT_ID" val="custom20238558_1*d*1"/>
  <p:tag name="KSO_WM_TEMPLATE_CATEGORY" val="custom"/>
  <p:tag name="KSO_WM_TEMPLATE_INDEX" val="20238558"/>
  <p:tag name="KSO_WM_UNIT_LAYERLEVEL" val="1"/>
  <p:tag name="KSO_WM_TAG_VERSION" val="3.0"/>
  <p:tag name="KSO_WM_UNIT_PIC_EFFECT" val="1"/>
</p:tagLst>
</file>

<file path=ppt/tags/tag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2_1*i*1"/>
  <p:tag name="KSO_WM_TEMPLATE_CATEGORY" val="custom"/>
  <p:tag name="KSO_WM_TEMPLATE_INDEX" val="20238552"/>
  <p:tag name="KSO_WM_UNIT_LAYERLEVEL" val="1"/>
  <p:tag name="KSO_WM_TAG_VERSION" val="3.0"/>
  <p:tag name="KSO_WM_UNIT_PIC_EFFECT" val="1"/>
</p:tagLst>
</file>

<file path=ppt/tags/tag130.xml><?xml version="1.0" encoding="utf-8"?>
<p:tagLst xmlns:p="http://schemas.openxmlformats.org/presentationml/2006/main">
  <p:tag name="OFFICEPLUS.TAG" val="e69c5ac3-dafd-4b9a-bbf1-d26a1016f816"/>
</p:tagLst>
</file>

<file path=ppt/tags/tag131.xml><?xml version="1.0" encoding="utf-8"?>
<p:tagLst xmlns:p="http://schemas.openxmlformats.org/presentationml/2006/main">
  <p:tag name="resource_record_key" val="{&quot;70&quot;:[3319204,3333559,3323876,3322003,3402724,3318295,3312363,3402712,3322019]}"/>
</p:tagLst>
</file>

<file path=ppt/tags/tag1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52_1*i*2"/>
  <p:tag name="KSO_WM_TEMPLATE_CATEGORY" val="custom"/>
  <p:tag name="KSO_WM_TEMPLATE_INDEX" val="20238552"/>
  <p:tag name="KSO_WM_UNIT_LAYERLEVEL" val="1"/>
  <p:tag name="KSO_WM_TAG_VERSION" val="3.0"/>
  <p:tag name="KSO_WM_UNIT_PIC_EFFECT" val="1"/>
</p:tagLst>
</file>

<file path=ppt/tags/tag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8552_1*i*3"/>
  <p:tag name="KSO_WM_TEMPLATE_CATEGORY" val="custom"/>
  <p:tag name="KSO_WM_TEMPLATE_INDEX" val="20238552"/>
  <p:tag name="KSO_WM_UNIT_LAYERLEVEL" val="1"/>
  <p:tag name="KSO_WM_TAG_VERSION" val="3.0"/>
  <p:tag name="KSO_WM_UNIT_PIC_EFFECT" val="1"/>
</p:tagLst>
</file>

<file path=ppt/tags/tag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4"/>
  <p:tag name="KSO_WM_UNIT_ID" val="custom20238552_1*i*4"/>
  <p:tag name="KSO_WM_TEMPLATE_CATEGORY" val="custom"/>
  <p:tag name="KSO_WM_TEMPLATE_INDEX" val="20238552"/>
  <p:tag name="KSO_WM_UNIT_LAYERLEVEL" val="1"/>
  <p:tag name="KSO_WM_TAG_VERSION" val="3.0"/>
  <p:tag name="KSO_WM_UNIT_PIC_EFFECT" val="1"/>
</p:tagLst>
</file>

<file path=ppt/tags/tag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custom20238552_1*i*5"/>
  <p:tag name="KSO_WM_TEMPLATE_CATEGORY" val="custom"/>
  <p:tag name="KSO_WM_TEMPLATE_INDEX" val="20238552"/>
  <p:tag name="KSO_WM_UNIT_LAYERLEVEL" val="1"/>
  <p:tag name="KSO_WM_TAG_VERSION" val="3.0"/>
  <p:tag name="KSO_WM_UNIT_PIC_EFFECT" val="1"/>
</p:tagLst>
</file>

<file path=ppt/tags/tag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custom20238552_1*i*6"/>
  <p:tag name="KSO_WM_TEMPLATE_CATEGORY" val="custom"/>
  <p:tag name="KSO_WM_TEMPLATE_INDEX" val="20238552"/>
  <p:tag name="KSO_WM_UNIT_LAYERLEVEL" val="1"/>
  <p:tag name="KSO_WM_TAG_VERSION" val="3.0"/>
  <p:tag name="KSO_WM_UNIT_PIC_EFFECT" val="1"/>
</p:tagLst>
</file>

<file path=ppt/tags/tag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7"/>
  <p:tag name="KSO_WM_UNIT_ID" val="custom20238552_1*i*7"/>
  <p:tag name="KSO_WM_TEMPLATE_CATEGORY" val="custom"/>
  <p:tag name="KSO_WM_TEMPLATE_INDEX" val="20238552"/>
  <p:tag name="KSO_WM_UNIT_LAYERLEVEL" val="1"/>
  <p:tag name="KSO_WM_TAG_VERSION" val="3.0"/>
  <p:tag name="KSO_WM_UNIT_PIC_EFFECT"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8"/>
  <p:tag name="KSO_WM_UNIT_ID" val="custom20238552_1*i*8"/>
  <p:tag name="KSO_WM_TEMPLATE_CATEGORY" val="custom"/>
  <p:tag name="KSO_WM_TEMPLATE_INDEX" val="20238552"/>
  <p:tag name="KSO_WM_UNIT_LAYERLEVEL" val="1"/>
  <p:tag name="KSO_WM_TAG_VERSION" val="3.0"/>
  <p:tag name="KSO_WM_UNIT_PIC_EFFECT" val="1"/>
</p:tagLst>
</file>

<file path=ppt/tags/tag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9"/>
  <p:tag name="KSO_WM_UNIT_ID" val="custom20238552_1*i*9"/>
  <p:tag name="KSO_WM_TEMPLATE_CATEGORY" val="custom"/>
  <p:tag name="KSO_WM_TEMPLATE_INDEX" val="20238552"/>
  <p:tag name="KSO_WM_UNIT_LAYERLEVEL" val="1"/>
  <p:tag name="KSO_WM_TAG_VERSION" val="3.0"/>
  <p:tag name="KSO_WM_UNIT_PIC_EFFECT" val="1"/>
</p:tagLst>
</file>

<file path=ppt/tags/tag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0"/>
  <p:tag name="KSO_WM_UNIT_ID" val="custom20238552_1*i*10"/>
  <p:tag name="KSO_WM_TEMPLATE_CATEGORY" val="custom"/>
  <p:tag name="KSO_WM_TEMPLATE_INDEX" val="20238552"/>
  <p:tag name="KSO_WM_UNIT_LAYERLEVEL" val="1"/>
  <p:tag name="KSO_WM_TAG_VERSION" val="3.0"/>
  <p:tag name="KSO_WM_UNIT_PIC_EFFECT" val="1"/>
</p:tagLst>
</file>

<file path=ppt/tags/tag23.xml><?xml version="1.0" encoding="utf-8"?>
<p:tagLst xmlns:p="http://schemas.openxmlformats.org/presentationml/2006/main">
  <p:tag name="KSO_WM_UNIT_PIC_EFFECT"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8554_1*i*1"/>
  <p:tag name="KSO_WM_TEMPLATE_CATEGORY" val="custom"/>
  <p:tag name="KSO_WM_TEMPLATE_INDEX" val="20238554"/>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PIC_EFFECT" val="1"/>
</p:tagLst>
</file>

<file path=ppt/tags/tag25.xml><?xml version="1.0" encoding="utf-8"?>
<p:tagLst xmlns:p="http://schemas.openxmlformats.org/presentationml/2006/main">
  <p:tag name="KSO_WM_UNIT_VALUE" val="1233*871"/>
  <p:tag name="KSO_WM_UNIT_HIGHLIGHT" val="0"/>
  <p:tag name="KSO_WM_UNIT_COMPATIBLE" val="0"/>
  <p:tag name="KSO_WM_UNIT_DIAGRAM_ISNUMVISUAL" val="0"/>
  <p:tag name="KSO_WM_UNIT_DIAGRAM_ISREFERUNIT" val="0"/>
  <p:tag name="KSO_WM_UNIT_TYPE" val="d"/>
  <p:tag name="KSO_WM_UNIT_INDEX" val="1"/>
  <p:tag name="KSO_WM_UNIT_ID" val="custom20238554_1*d*1"/>
  <p:tag name="KSO_WM_TEMPLATE_CATEGORY" val="custom"/>
  <p:tag name="KSO_WM_TEMPLATE_INDEX" val="20238554"/>
  <p:tag name="KSO_WM_UNIT_LAYERLEVEL" val="1"/>
  <p:tag name="KSO_WM_TAG_VERSION" val="3.0"/>
  <p:tag name="KSO_WM_BEAUTIFY_FLAG" val="#wm#"/>
  <p:tag name="KSO_WM_UNIT_LINE_FORE_SCHEMECOLOR_INDEX" val="13"/>
  <p:tag name="KSO_WM_UNIT_LINE_FILL_TYPE" val="2"/>
  <p:tag name="KSO_WM_UNIT_SHADOW_SCHEMECOLOR_INDEX" val="13"/>
  <p:tag name="KSO_WM_UNIT_USESOURCEFORMAT_APPLY" val="1"/>
  <p:tag name="KSO_WM_UNIT_PIC_EFFECT" val="1"/>
</p:tagLst>
</file>

<file path=ppt/tags/tag26.xml><?xml version="1.0" encoding="utf-8"?>
<p:tagLst xmlns:p="http://schemas.openxmlformats.org/presentationml/2006/main">
  <p:tag name="KSO_WM_UNIT_PIC_EFFECT"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8554_1*i*1"/>
  <p:tag name="KSO_WM_TEMPLATE_CATEGORY" val="custom"/>
  <p:tag name="KSO_WM_TEMPLATE_INDEX" val="20238554"/>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PIC_EFFECT" val="1"/>
</p:tagLst>
</file>

<file path=ppt/tags/tag28.xml><?xml version="1.0" encoding="utf-8"?>
<p:tagLst xmlns:p="http://schemas.openxmlformats.org/presentationml/2006/main">
  <p:tag name="KSO_WM_UNIT_VALUE" val="1233*871"/>
  <p:tag name="KSO_WM_UNIT_HIGHLIGHT" val="0"/>
  <p:tag name="KSO_WM_UNIT_COMPATIBLE" val="0"/>
  <p:tag name="KSO_WM_UNIT_DIAGRAM_ISNUMVISUAL" val="0"/>
  <p:tag name="KSO_WM_UNIT_DIAGRAM_ISREFERUNIT" val="0"/>
  <p:tag name="KSO_WM_UNIT_TYPE" val="d"/>
  <p:tag name="KSO_WM_UNIT_INDEX" val="1"/>
  <p:tag name="KSO_WM_UNIT_ID" val="custom20238554_1*d*1"/>
  <p:tag name="KSO_WM_TEMPLATE_CATEGORY" val="custom"/>
  <p:tag name="KSO_WM_TEMPLATE_INDEX" val="20238554"/>
  <p:tag name="KSO_WM_UNIT_LAYERLEVEL" val="1"/>
  <p:tag name="KSO_WM_TAG_VERSION" val="3.0"/>
  <p:tag name="KSO_WM_BEAUTIFY_FLAG" val="#wm#"/>
  <p:tag name="KSO_WM_UNIT_LINE_FORE_SCHEMECOLOR_INDEX" val="13"/>
  <p:tag name="KSO_WM_UNIT_LINE_FILL_TYPE" val="2"/>
  <p:tag name="KSO_WM_UNIT_SHADOW_SCHEMECOLOR_INDEX" val="13"/>
  <p:tag name="KSO_WM_UNIT_USESOURCEFORMAT_APPLY" val="1"/>
  <p:tag name="KSO_WM_UNIT_PIC_EFFECT" val="1"/>
</p:tagLst>
</file>

<file path=ppt/tags/tag29.xml><?xml version="1.0" encoding="utf-8"?>
<p:tagLst xmlns:p="http://schemas.openxmlformats.org/presentationml/2006/main">
  <p:tag name="OFFICEPLUS.TAG" val="43779941-ebb9-4272-ab0a-451395e9a0c0"/>
  <p:tag name="OFFICEPLUS.OUTLINESECTION" val="1124301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76_1*l_h_i*1_1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5165354330708,&quot;left&quot;:52.94996612789127,&quot;top&quot;:119.95,&quot;width&quot;:870.3000338721088}"/>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1.xml><?xml version="1.0" encoding="utf-8"?>
<p:tagLst xmlns:p="http://schemas.openxmlformats.org/presentationml/2006/main">
  <p:tag name="KSO_WM_DIAGRAM_COLOR_TRICK" val="1"/>
  <p:tag name="KSO_WM_UNIT_ISCONTENTSTITLE" val="0"/>
  <p:tag name="KSO_WM_UNIT_ISNUMDGMTITLE" val="0"/>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676_1*l_h_a*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5165354330708,&quot;left&quot;:52.94996612789127,&quot;top&quot;:119.95,&quot;width&quot;:870.30003387210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32.xml><?xml version="1.0" encoding="utf-8"?>
<p:tagLst xmlns:p="http://schemas.openxmlformats.org/presentationml/2006/main">
  <p:tag name="KSO_WM_DIAGRAM_COLOR_TRICK" val="1"/>
  <p:tag name="KSO_WM_UNIT_SUBTYPE" val="a"/>
  <p:tag name="KSO_WM_UNIT_NOCLEAR" val="0"/>
  <p:tag name="KSO_WM_UNIT_VALUE" val="1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676_1*l_h_f*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5165354330708,&quot;left&quot;:52.94996612789127,&quot;top&quot;:119.95,&quot;width&quot;:870.30003387210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33.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76_1*l_h_i*1_2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5165354330708,&quot;left&quot;:52.94996612789127,&quot;top&quot;:119.95,&quot;width&quot;:870.3000338721088}"/>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4.xml><?xml version="1.0" encoding="utf-8"?>
<p:tagLst xmlns:p="http://schemas.openxmlformats.org/presentationml/2006/main">
  <p:tag name="KSO_WM_DIAGRAM_COLOR_TRICK" val="1"/>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676_1*l_h_a*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5165354330708,&quot;left&quot;:52.94996612789127,&quot;top&quot;:119.95,&quot;width&quot;:870.30003387210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35.xml><?xml version="1.0" encoding="utf-8"?>
<p:tagLst xmlns:p="http://schemas.openxmlformats.org/presentationml/2006/main">
  <p:tag name="KSO_WM_DIAGRAM_COLOR_TRICK" val="1"/>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676_1*l_h_f*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5165354330708,&quot;left&quot;:52.94996612789127,&quot;top&quot;:119.95,&quot;width&quot;:870.30003387210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36.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76_1*l_h_i*1_1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5165354330708,&quot;left&quot;:52.94996612789127,&quot;top&quot;:119.95,&quot;width&quot;:870.3000338721088}"/>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7.xml><?xml version="1.0" encoding="utf-8"?>
<p:tagLst xmlns:p="http://schemas.openxmlformats.org/presentationml/2006/main">
  <p:tag name="KSO_WM_DIAGRAM_COLOR_TRICK" val="1"/>
  <p:tag name="KSO_WM_UNIT_ISCONTENTSTITLE" val="0"/>
  <p:tag name="KSO_WM_UNIT_ISNUMDGMTITLE" val="0"/>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676_1*l_h_a*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5165354330708,&quot;left&quot;:52.94996612789127,&quot;top&quot;:119.95,&quot;width&quot;:870.30003387210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38.xml><?xml version="1.0" encoding="utf-8"?>
<p:tagLst xmlns:p="http://schemas.openxmlformats.org/presentationml/2006/main">
  <p:tag name="KSO_WM_DIAGRAM_COLOR_TRICK" val="1"/>
  <p:tag name="KSO_WM_UNIT_SUBTYPE" val="a"/>
  <p:tag name="KSO_WM_UNIT_NOCLEAR" val="0"/>
  <p:tag name="KSO_WM_UNIT_VALUE" val="1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676_1*l_h_f*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5165354330708,&quot;left&quot;:52.94996612789127,&quot;top&quot;:119.95,&quot;width&quot;:870.30003387210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39.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76_1*l_h_i*1_2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5165354330708,&quot;left&quot;:52.94996612789127,&quot;top&quot;:119.95,&quot;width&quot;:870.3000338721088}"/>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DIAGRAM_COLOR_TRICK" val="1"/>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676_1*l_h_a*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5165354330708,&quot;left&quot;:52.94996612789127,&quot;top&quot;:119.95,&quot;width&quot;:870.30003387210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41.xml><?xml version="1.0" encoding="utf-8"?>
<p:tagLst xmlns:p="http://schemas.openxmlformats.org/presentationml/2006/main">
  <p:tag name="KSO_WM_DIAGRAM_COLOR_TRICK" val="1"/>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676_1*l_h_f*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4.5165354330708,&quot;left&quot;:52.94996612789127,&quot;top&quot;:119.95,&quot;width&quot;:870.30003387210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42.xml><?xml version="1.0" encoding="utf-8"?>
<p:tagLst xmlns:p="http://schemas.openxmlformats.org/presentationml/2006/main">
  <p:tag name="KSO_WM_UNIT_PIC_EFFECT" val="1"/>
</p:tagLst>
</file>

<file path=ppt/tags/tag43.xml><?xml version="1.0" encoding="utf-8"?>
<p:tagLst xmlns:p="http://schemas.openxmlformats.org/presentationml/2006/main">
  <p:tag name="KSO_WM_BEAUTIFY_FLAG" val="#wm#"/>
  <p:tag name="KSO_WM_UNIT_VALUE" val="2110*2590"/>
  <p:tag name="KSO_WM_UNIT_HIGHLIGHT" val="0"/>
  <p:tag name="KSO_WM_UNIT_COMPATIBLE" val="0"/>
  <p:tag name="KSO_WM_UNIT_DIAGRAM_ISNUMVISUAL" val="0"/>
  <p:tag name="KSO_WM_UNIT_DIAGRAM_ISREFERUNIT" val="0"/>
  <p:tag name="KSO_WM_UNIT_TYPE" val="d"/>
  <p:tag name="KSO_WM_UNIT_INDEX" val="1"/>
  <p:tag name="KSO_WM_UNIT_ID" val="custom20238552_1*d*1"/>
  <p:tag name="KSO_WM_TEMPLATE_CATEGORY" val="custom"/>
  <p:tag name="KSO_WM_TEMPLATE_INDEX" val="20238552"/>
  <p:tag name="KSO_WM_UNIT_LAYERLEVEL" val="1"/>
  <p:tag name="KSO_WM_TAG_VERSION" val="3.0"/>
  <p:tag name="KSO_WM_UNIT_PIC_EFFECT" val="1"/>
</p:tagLst>
</file>

<file path=ppt/tags/tag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2_1*i*1"/>
  <p:tag name="KSO_WM_TEMPLATE_CATEGORY" val="custom"/>
  <p:tag name="KSO_WM_TEMPLATE_INDEX" val="20238552"/>
  <p:tag name="KSO_WM_UNIT_LAYERLEVEL" val="1"/>
  <p:tag name="KSO_WM_TAG_VERSION" val="3.0"/>
  <p:tag name="KSO_WM_UNIT_PIC_EFFECT" val="1"/>
</p:tagLst>
</file>

<file path=ppt/tags/tag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52_1*i*2"/>
  <p:tag name="KSO_WM_TEMPLATE_CATEGORY" val="custom"/>
  <p:tag name="KSO_WM_TEMPLATE_INDEX" val="20238552"/>
  <p:tag name="KSO_WM_UNIT_LAYERLEVEL" val="1"/>
  <p:tag name="KSO_WM_TAG_VERSION" val="3.0"/>
  <p:tag name="KSO_WM_UNIT_PIC_EFFECT" val="1"/>
</p:tagLst>
</file>

<file path=ppt/tags/tag4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8552_1*i*3"/>
  <p:tag name="KSO_WM_TEMPLATE_CATEGORY" val="custom"/>
  <p:tag name="KSO_WM_TEMPLATE_INDEX" val="20238552"/>
  <p:tag name="KSO_WM_UNIT_LAYERLEVEL" val="1"/>
  <p:tag name="KSO_WM_TAG_VERSION" val="3.0"/>
  <p:tag name="KSO_WM_UNIT_PIC_EFFECT" val="1"/>
</p:tagLst>
</file>

<file path=ppt/tags/tag4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4"/>
  <p:tag name="KSO_WM_UNIT_ID" val="custom20238552_1*i*4"/>
  <p:tag name="KSO_WM_TEMPLATE_CATEGORY" val="custom"/>
  <p:tag name="KSO_WM_TEMPLATE_INDEX" val="20238552"/>
  <p:tag name="KSO_WM_UNIT_LAYERLEVEL" val="1"/>
  <p:tag name="KSO_WM_TAG_VERSION" val="3.0"/>
  <p:tag name="KSO_WM_UNIT_PIC_EFFECT" val="1"/>
</p:tagLst>
</file>

<file path=ppt/tags/tag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custom20238552_1*i*5"/>
  <p:tag name="KSO_WM_TEMPLATE_CATEGORY" val="custom"/>
  <p:tag name="KSO_WM_TEMPLATE_INDEX" val="20238552"/>
  <p:tag name="KSO_WM_UNIT_LAYERLEVEL" val="1"/>
  <p:tag name="KSO_WM_TAG_VERSION" val="3.0"/>
  <p:tag name="KSO_WM_UNIT_PIC_EFFECT" val="1"/>
</p:tagLst>
</file>

<file path=ppt/tags/tag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custom20238552_1*i*6"/>
  <p:tag name="KSO_WM_TEMPLATE_CATEGORY" val="custom"/>
  <p:tag name="KSO_WM_TEMPLATE_INDEX" val="20238552"/>
  <p:tag name="KSO_WM_UNIT_LAYERLEVEL" val="1"/>
  <p:tag name="KSO_WM_TAG_VERSION" val="3.0"/>
  <p:tag name="KSO_WM_UNIT_PIC_EFFECT" val="1"/>
</p:tagLst>
</file>

<file path=ppt/tags/tag5.xml><?xml version="1.0" encoding="utf-8"?>
<p:tagLst xmlns:p="http://schemas.openxmlformats.org/presentationml/2006/main">
  <p:tag name="OFFICEPLUS.TAG" val="03a12446-4040-4dad-8d54-bb681f108928"/>
</p:tagLst>
</file>

<file path=ppt/tags/tag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7"/>
  <p:tag name="KSO_WM_UNIT_ID" val="custom20238552_1*i*7"/>
  <p:tag name="KSO_WM_TEMPLATE_CATEGORY" val="custom"/>
  <p:tag name="KSO_WM_TEMPLATE_INDEX" val="20238552"/>
  <p:tag name="KSO_WM_UNIT_LAYERLEVEL" val="1"/>
  <p:tag name="KSO_WM_TAG_VERSION" val="3.0"/>
  <p:tag name="KSO_WM_UNIT_PIC_EFFECT" val="1"/>
</p:tagLst>
</file>

<file path=ppt/tags/tag5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8"/>
  <p:tag name="KSO_WM_UNIT_ID" val="custom20238552_1*i*8"/>
  <p:tag name="KSO_WM_TEMPLATE_CATEGORY" val="custom"/>
  <p:tag name="KSO_WM_TEMPLATE_INDEX" val="20238552"/>
  <p:tag name="KSO_WM_UNIT_LAYERLEVEL" val="1"/>
  <p:tag name="KSO_WM_TAG_VERSION" val="3.0"/>
  <p:tag name="KSO_WM_UNIT_PIC_EFFECT" val="1"/>
</p:tagLst>
</file>

<file path=ppt/tags/tag5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9"/>
  <p:tag name="KSO_WM_UNIT_ID" val="custom20238552_1*i*9"/>
  <p:tag name="KSO_WM_TEMPLATE_CATEGORY" val="custom"/>
  <p:tag name="KSO_WM_TEMPLATE_INDEX" val="20238552"/>
  <p:tag name="KSO_WM_UNIT_LAYERLEVEL" val="1"/>
  <p:tag name="KSO_WM_TAG_VERSION" val="3.0"/>
  <p:tag name="KSO_WM_UNIT_PIC_EFFECT" val="1"/>
</p:tagLst>
</file>

<file path=ppt/tags/tag5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0"/>
  <p:tag name="KSO_WM_UNIT_ID" val="custom20238552_1*i*10"/>
  <p:tag name="KSO_WM_TEMPLATE_CATEGORY" val="custom"/>
  <p:tag name="KSO_WM_TEMPLATE_INDEX" val="20238552"/>
  <p:tag name="KSO_WM_UNIT_LAYERLEVEL" val="1"/>
  <p:tag name="KSO_WM_TAG_VERSION" val="3.0"/>
  <p:tag name="KSO_WM_UNIT_PIC_EFFECT" val="1"/>
</p:tagLst>
</file>

<file path=ppt/tags/tag54.xml><?xml version="1.0" encoding="utf-8"?>
<p:tagLst xmlns:p="http://schemas.openxmlformats.org/presentationml/2006/main">
  <p:tag name="KSO_WM_UNIT_PIC_EFFECT" val="1"/>
</p:tagLst>
</file>

<file path=ppt/tags/tag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8_1*i*1"/>
  <p:tag name="KSO_WM_TEMPLATE_CATEGORY" val="custom"/>
  <p:tag name="KSO_WM_TEMPLATE_INDEX" val="20238558"/>
  <p:tag name="KSO_WM_UNIT_LAYERLEVEL" val="1"/>
  <p:tag name="KSO_WM_TAG_VERSION" val="3.0"/>
  <p:tag name="KSO_WM_UNIT_PIC_EFFECT" val="1"/>
</p:tagLst>
</file>

<file path=ppt/tags/tag56.xml><?xml version="1.0" encoding="utf-8"?>
<p:tagLst xmlns:p="http://schemas.openxmlformats.org/presentationml/2006/main">
  <p:tag name="KSO_WM_BEAUTIFY_FLAG" val="#wm#"/>
  <p:tag name="KSO_WM_UNIT_VALUE" val="2130*2437"/>
  <p:tag name="KSO_WM_UNIT_HIGHLIGHT" val="0"/>
  <p:tag name="KSO_WM_UNIT_COMPATIBLE" val="0"/>
  <p:tag name="KSO_WM_UNIT_DIAGRAM_ISNUMVISUAL" val="0"/>
  <p:tag name="KSO_WM_UNIT_DIAGRAM_ISREFERUNIT" val="0"/>
  <p:tag name="KSO_WM_UNIT_TYPE" val="d"/>
  <p:tag name="KSO_WM_UNIT_INDEX" val="1"/>
  <p:tag name="KSO_WM_UNIT_ID" val="custom20238558_1*d*1"/>
  <p:tag name="KSO_WM_TEMPLATE_CATEGORY" val="custom"/>
  <p:tag name="KSO_WM_TEMPLATE_INDEX" val="20238558"/>
  <p:tag name="KSO_WM_UNIT_LAYERLEVEL" val="1"/>
  <p:tag name="KSO_WM_TAG_VERSION" val="3.0"/>
  <p:tag name="KSO_WM_UNIT_PIC_EFFECT" val="1"/>
</p:tagLst>
</file>

<file path=ppt/tags/tag57.xml><?xml version="1.0" encoding="utf-8"?>
<p:tagLst xmlns:p="http://schemas.openxmlformats.org/presentationml/2006/main">
  <p:tag name="KSO_WM_UNIT_PIC_EFFECT" val="1"/>
</p:tagLst>
</file>

<file path=ppt/tags/tag58.xml><?xml version="1.0" encoding="utf-8"?>
<p:tagLst xmlns:p="http://schemas.openxmlformats.org/presentationml/2006/main">
  <p:tag name="KSO_WM_BEAUTIFY_FLAG" val="#wm#"/>
  <p:tag name="KSO_WM_UNIT_VALUE" val="2110*2590"/>
  <p:tag name="KSO_WM_UNIT_HIGHLIGHT" val="0"/>
  <p:tag name="KSO_WM_UNIT_COMPATIBLE" val="0"/>
  <p:tag name="KSO_WM_UNIT_DIAGRAM_ISNUMVISUAL" val="0"/>
  <p:tag name="KSO_WM_UNIT_DIAGRAM_ISREFERUNIT" val="0"/>
  <p:tag name="KSO_WM_UNIT_TYPE" val="d"/>
  <p:tag name="KSO_WM_UNIT_INDEX" val="1"/>
  <p:tag name="KSO_WM_UNIT_ID" val="custom20238552_1*d*1"/>
  <p:tag name="KSO_WM_TEMPLATE_CATEGORY" val="custom"/>
  <p:tag name="KSO_WM_TEMPLATE_INDEX" val="20238552"/>
  <p:tag name="KSO_WM_UNIT_LAYERLEVEL" val="1"/>
  <p:tag name="KSO_WM_TAG_VERSION" val="3.0"/>
  <p:tag name="KSO_WM_UNIT_PIC_EFFECT" val="1"/>
</p:tagLst>
</file>

<file path=ppt/tags/tag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2_1*i*1"/>
  <p:tag name="KSO_WM_TEMPLATE_CATEGORY" val="custom"/>
  <p:tag name="KSO_WM_TEMPLATE_INDEX" val="20238552"/>
  <p:tag name="KSO_WM_UNIT_LAYERLEVEL" val="1"/>
  <p:tag name="KSO_WM_TAG_VERSION" val="3.0"/>
  <p:tag name="KSO_WM_UNIT_PIC_EFFECT" val="1"/>
</p:tagLst>
</file>

<file path=ppt/tags/tag6.xml><?xml version="1.0" encoding="utf-8"?>
<p:tagLst xmlns:p="http://schemas.openxmlformats.org/presentationml/2006/main">
  <p:tag name="OFFICEPLUS.TAG" val="7bbc12ee-40ec-489f-ab8c-4fa55cf2bf59"/>
  <p:tag name="OFFICEPLUS.TEMPLATE" val="96b9ae34-36f7-4b48-95be-77dbdbcf38eb.pptx"/>
</p:tagLst>
</file>

<file path=ppt/tags/tag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52_1*i*2"/>
  <p:tag name="KSO_WM_TEMPLATE_CATEGORY" val="custom"/>
  <p:tag name="KSO_WM_TEMPLATE_INDEX" val="20238552"/>
  <p:tag name="KSO_WM_UNIT_LAYERLEVEL" val="1"/>
  <p:tag name="KSO_WM_TAG_VERSION" val="3.0"/>
  <p:tag name="KSO_WM_UNIT_PIC_EFFECT" val="1"/>
</p:tagLst>
</file>

<file path=ppt/tags/tag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8552_1*i*3"/>
  <p:tag name="KSO_WM_TEMPLATE_CATEGORY" val="custom"/>
  <p:tag name="KSO_WM_TEMPLATE_INDEX" val="20238552"/>
  <p:tag name="KSO_WM_UNIT_LAYERLEVEL" val="1"/>
  <p:tag name="KSO_WM_TAG_VERSION" val="3.0"/>
  <p:tag name="KSO_WM_UNIT_PIC_EFFECT" val="1"/>
</p:tagLst>
</file>

<file path=ppt/tags/tag6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4"/>
  <p:tag name="KSO_WM_UNIT_ID" val="custom20238552_1*i*4"/>
  <p:tag name="KSO_WM_TEMPLATE_CATEGORY" val="custom"/>
  <p:tag name="KSO_WM_TEMPLATE_INDEX" val="20238552"/>
  <p:tag name="KSO_WM_UNIT_LAYERLEVEL" val="1"/>
  <p:tag name="KSO_WM_TAG_VERSION" val="3.0"/>
  <p:tag name="KSO_WM_UNIT_PIC_EFFECT" val="1"/>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custom20238552_1*i*5"/>
  <p:tag name="KSO_WM_TEMPLATE_CATEGORY" val="custom"/>
  <p:tag name="KSO_WM_TEMPLATE_INDEX" val="20238552"/>
  <p:tag name="KSO_WM_UNIT_LAYERLEVEL" val="1"/>
  <p:tag name="KSO_WM_TAG_VERSION" val="3.0"/>
  <p:tag name="KSO_WM_UNIT_PIC_EFFECT" val="1"/>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custom20238552_1*i*6"/>
  <p:tag name="KSO_WM_TEMPLATE_CATEGORY" val="custom"/>
  <p:tag name="KSO_WM_TEMPLATE_INDEX" val="20238552"/>
  <p:tag name="KSO_WM_UNIT_LAYERLEVEL" val="1"/>
  <p:tag name="KSO_WM_TAG_VERSION" val="3.0"/>
  <p:tag name="KSO_WM_UNIT_PIC_EFFECT" val="1"/>
</p:tagLst>
</file>

<file path=ppt/tags/tag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7"/>
  <p:tag name="KSO_WM_UNIT_ID" val="custom20238552_1*i*7"/>
  <p:tag name="KSO_WM_TEMPLATE_CATEGORY" val="custom"/>
  <p:tag name="KSO_WM_TEMPLATE_INDEX" val="20238552"/>
  <p:tag name="KSO_WM_UNIT_LAYERLEVEL" val="1"/>
  <p:tag name="KSO_WM_TAG_VERSION" val="3.0"/>
  <p:tag name="KSO_WM_UNIT_PIC_EFFECT" val="1"/>
</p:tagLst>
</file>

<file path=ppt/tags/tag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8"/>
  <p:tag name="KSO_WM_UNIT_ID" val="custom20238552_1*i*8"/>
  <p:tag name="KSO_WM_TEMPLATE_CATEGORY" val="custom"/>
  <p:tag name="KSO_WM_TEMPLATE_INDEX" val="20238552"/>
  <p:tag name="KSO_WM_UNIT_LAYERLEVEL" val="1"/>
  <p:tag name="KSO_WM_TAG_VERSION" val="3.0"/>
  <p:tag name="KSO_WM_UNIT_PIC_EFFECT" val="1"/>
</p:tagLst>
</file>

<file path=ppt/tags/tag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9"/>
  <p:tag name="KSO_WM_UNIT_ID" val="custom20238552_1*i*9"/>
  <p:tag name="KSO_WM_TEMPLATE_CATEGORY" val="custom"/>
  <p:tag name="KSO_WM_TEMPLATE_INDEX" val="20238552"/>
  <p:tag name="KSO_WM_UNIT_LAYERLEVEL" val="1"/>
  <p:tag name="KSO_WM_TAG_VERSION" val="3.0"/>
  <p:tag name="KSO_WM_UNIT_PIC_EFFECT" val="1"/>
</p:tagLst>
</file>

<file path=ppt/tags/tag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0"/>
  <p:tag name="KSO_WM_UNIT_ID" val="custom20238552_1*i*10"/>
  <p:tag name="KSO_WM_TEMPLATE_CATEGORY" val="custom"/>
  <p:tag name="KSO_WM_TEMPLATE_INDEX" val="20238552"/>
  <p:tag name="KSO_WM_UNIT_LAYERLEVEL" val="1"/>
  <p:tag name="KSO_WM_TAG_VERSION" val="3.0"/>
  <p:tag name="KSO_WM_UNIT_PIC_EFFECT" val="1"/>
</p:tagLst>
</file>

<file path=ppt/tags/tag69.xml><?xml version="1.0" encoding="utf-8"?>
<p:tagLst xmlns:p="http://schemas.openxmlformats.org/presentationml/2006/main">
  <p:tag name="OFFICEPLUS.TAG" val="43779941-ebb9-4272-ab0a-451395e9a0c0"/>
  <p:tag name="OFFICEPLUS.OUTLINESECTION" val="11243012"/>
</p:tagLst>
</file>

<file path=ppt/tags/tag7.xml><?xml version="1.0" encoding="utf-8"?>
<p:tagLst xmlns:p="http://schemas.openxmlformats.org/presentationml/2006/main">
  <p:tag name="OFFICEPLUS.TEMPLATE" val="2f38a169-d8db-404f-bcd0-1f31caec2321.pptx"/>
  <p:tag name="OFFICEPLUS.TAG" val="bd142c3d-b2ac-49d2-945d-a40ea7d68a02"/>
  <p:tag name="OFFICEPLUS.OUTLINECONTENT" val="42497746"/>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2*l_h_f*1_1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
  <p:tag name="KSO_WM_UNIT_TEXT_FILL_FORE_SCHEMECOLOR_INDEX" val="1"/>
  <p:tag name="KSO_WM_UNIT_TEXT_FILL_TYPE" val="1"/>
  <p:tag name="KSO_WM_UNIT_TEXT_TYPE" val="1"/>
  <p:tag name="KSO_WM_DIAGRAM_MAX_ITEMCNT" val="6"/>
  <p:tag name="KSO_WM_DIAGRAM_MIN_ITEMCNT" val="2"/>
  <p:tag name="KSO_WM_DIAGRAM_VIRTUALLY_FRAME" val="{&quot;height&quot;:340.8999938964844,&quot;left&quot;:25.000051577109936,&quot;top&quot;:103.42500305175781,&quot;width&quot;:861.49994842289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2*l_h_i*1_2_1"/>
  <p:tag name="KSO_WM_TEMPLATE_CATEGORY" val="diagram"/>
  <p:tag name="KSO_WM_TEMPLATE_INDEX" val="2023523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40.8999938964844,&quot;left&quot;:25.000051577109936,&quot;top&quot;:103.42500305175781,&quot;width&quot;:861.4999484228902}"/>
  <p:tag name="KSO_WM_DIAGRAM_COLOR_MATCH_VALUE" val="{&quot;shape&quot;:{&quot;fill&quot;:{&quot;type&quot;:0},&quot;glow&quot;:{&quot;colorType&quot;:0},&quot;line&quot;:{&quot;solidLine&quot;:{&quot;brightness&quot;:0,&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2*l_h_f*1_2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
  <p:tag name="KSO_WM_UNIT_TEXT_FILL_FORE_SCHEMECOLOR_INDEX" val="1"/>
  <p:tag name="KSO_WM_UNIT_TEXT_FILL_TYPE" val="1"/>
  <p:tag name="KSO_WM_UNIT_TEXT_TYPE" val="1"/>
  <p:tag name="KSO_WM_DIAGRAM_MAX_ITEMCNT" val="6"/>
  <p:tag name="KSO_WM_DIAGRAM_MIN_ITEMCNT" val="2"/>
  <p:tag name="KSO_WM_DIAGRAM_VIRTUALLY_FRAME" val="{&quot;height&quot;:340.8999938964844,&quot;left&quot;:25.000051577109936,&quot;top&quot;:103.42500305175781,&quot;width&quot;:861.49994842289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2*l_h_i*1_3_1"/>
  <p:tag name="KSO_WM_TEMPLATE_CATEGORY" val="diagram"/>
  <p:tag name="KSO_WM_TEMPLATE_INDEX" val="20235237"/>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40.8999938964844,&quot;left&quot;:25.000051577109936,&quot;top&quot;:103.42500305175781,&quot;width&quot;:861.4999484228902}"/>
  <p:tag name="KSO_WM_DIAGRAM_COLOR_MATCH_VALUE" val="{&quot;shape&quot;:{&quot;fill&quot;:{&quot;type&quot;:0},&quot;glow&quot;:{&quot;colorType&quot;:0},&quot;line&quot;:{&quot;solidLine&quot;:{&quot;brightness&quot;:0,&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2*l_h_f*1_3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UNIT_VALUE" val="75"/>
  <p:tag name="KSO_WM_DIAGRAM_GROUP_CODE" val="l1-1"/>
  <p:tag name="KSO_WM_UNIT_TYPE" val="l_h_f"/>
  <p:tag name="KSO_WM_UNIT_INDEX" val="1_3_1"/>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
  <p:tag name="KSO_WM_UNIT_TEXT_FILL_FORE_SCHEMECOLOR_INDEX" val="1"/>
  <p:tag name="KSO_WM_UNIT_TEXT_FILL_TYPE" val="1"/>
  <p:tag name="KSO_WM_UNIT_TEXT_TYPE" val="1"/>
  <p:tag name="KSO_WM_DIAGRAM_MAX_ITEMCNT" val="6"/>
  <p:tag name="KSO_WM_DIAGRAM_MIN_ITEMCNT" val="2"/>
  <p:tag name="KSO_WM_DIAGRAM_VIRTUALLY_FRAME" val="{&quot;height&quot;:340.8999938964844,&quot;left&quot;:25.000051577109936,&quot;top&quot;:103.42500305175781,&quot;width&quot;:861.49994842289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h_i*1_2_1"/>
  <p:tag name="KSO_WM_TEMPLATE_CATEGORY" val="diagram"/>
  <p:tag name="KSO_WM_TEMPLATE_INDEX" val="2023523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solidLine&quot;:{&quot;brightness&quot;:0,&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h_f*1_1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75"/>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7_1*l_h_f*1_2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UNIT_VALUE" val="69"/>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78.xml><?xml version="1.0" encoding="utf-8"?>
<p:tagLst xmlns:p="http://schemas.openxmlformats.org/presentationml/2006/main">
  <p:tag name="KSO_WM_SLIDE_ITEM_CNT" val="2"/>
</p:tagLst>
</file>

<file path=ppt/tags/tag7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88.7313385826771,&quot;left&quot;:-37.63590551181103,&quot;top&quot;:98.52929133858268,&quot;width&quot;:949.33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xml><?xml version="1.0" encoding="utf-8"?>
<p:tagLst xmlns:p="http://schemas.openxmlformats.org/presentationml/2006/main">
  <p:tag name="KSO_WM_UNIT_PIC_EFFECT"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7313385826771,&quot;left&quot;:-37.63590551181103,&quot;top&quot;:98.52929133858268,&quot;width&quot;:949.33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88.7313385826771,&quot;left&quot;:-37.63590551181103,&quot;top&quot;:98.52929133858268,&quot;width&quot;:949.33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7313385826771,&quot;left&quot;:-37.63590551181103,&quot;top&quot;:98.52929133858268,&quot;width&quot;:949.33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88.7313385826771,&quot;left&quot;:-37.63590551181103,&quot;top&quot;:98.52929133858268,&quot;width&quot;:949.33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7313385826771,&quot;left&quot;:-37.63590551181103,&quot;top&quot;:98.52929133858268,&quot;width&quot;:949.33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0939_1*m_h_f*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78"/>
  <p:tag name="KSO_WM_DIAGRAM_MAX_ITEMCNT" val="6"/>
  <p:tag name="KSO_WM_DIAGRAM_MIN_ITEMCNT" val="2"/>
  <p:tag name="KSO_WM_DIAGRAM_VIRTUALLY_FRAME" val="{&quot;height&quot;:316.150003051758,&quot;left&quot;:340.225,&quot;top&quot;:214.5,&quot;width&quot;:59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文本具体内容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8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0939_1*m_h_f*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78"/>
  <p:tag name="KSO_WM_DIAGRAM_MAX_ITEMCNT" val="6"/>
  <p:tag name="KSO_WM_DIAGRAM_MIN_ITEMCNT" val="2"/>
  <p:tag name="KSO_WM_DIAGRAM_VIRTUALLY_FRAME" val="{&quot;height&quot;:316.150003051758,&quot;left&quot;:340.225,&quot;top&quot;:214.5,&quot;width&quot;:59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87.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0939_1*m_h_i*1_1_2"/>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16.150003051758,&quot;left&quot;:340.225,&quot;top&quot;:214.5,&quot;width&quot;:590.5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8.xml><?xml version="1.0" encoding="utf-8"?>
<p:tagLst xmlns:p="http://schemas.openxmlformats.org/presentationml/2006/main">
  <p:tag name="KSO_WM_DIAGRAM_VERSION" val="3"/>
  <p:tag name="KSO_WM_DIAGRAM_COLOR_TRICK" val="4"/>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2"/>
  <p:tag name="KSO_WM_UNIT_ID" val="diagram20230939_1*m_h_a*1_1_2"/>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16.150003051758,&quot;left&quot;:340.225,&quot;top&quot;:214.5,&quot;width&quot;:590.55}"/>
  <p:tag name="KSO_WM_DIAGRAM_COLOR_MATCH_VALUE" val="{&quot;shape&quot;:{&quot;fill&quot;:{&quot;solid&quot;:{&quot;brightness&quot;:0,&quot;colorType&quot;:1,&quot;foreColorIndex&quot;:5,&quot;transparency&quot;:0},&quot;type&quot;:1},&quot;glow&quot;:{&quot;colorType&quot;:0},&quot;line&quot;:{&quot;type&quot;:0},&quot;shadow&quot;:{&quot;brightness&quot;:0.800000011920929,&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8"/>
  <p:tag name="KSO_WM_UNIT_PRESET_TEXT" val="添加标题"/>
  <p:tag name="KSO_WM_UNIT_FILL_TYPE" val="1"/>
  <p:tag name="KSO_WM_UNIT_FILL_FORE_SCHEMECOLOR_INDEX" val="5"/>
  <p:tag name="KSO_WM_UNIT_FILL_FORE_SCHEMECOLOR_INDEX_BRIGHTNESS" val="0"/>
  <p:tag name="KSO_WM_UNIT_TEXT_TYPE" val="1"/>
  <p:tag name="KSO_WM_DIAGRAM_USE_COLOR_VALUE" val="{&quot;color_scheme&quot;:1,&quot;color_type&quot;:1,&quot;theme_color_indexes&quot;:[5,6,5,6,5,6]}"/>
</p:tagLst>
</file>

<file path=ppt/tags/tag89.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30939_1*m_h_i*1_1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16.150003051758,&quot;left&quot;:340.225,&quot;top&quot;:214.5,&quot;width&quot;:590.5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8_1*i*1"/>
  <p:tag name="KSO_WM_TEMPLATE_CATEGORY" val="custom"/>
  <p:tag name="KSO_WM_TEMPLATE_INDEX" val="20238558"/>
  <p:tag name="KSO_WM_UNIT_LAYERLEVEL" val="1"/>
  <p:tag name="KSO_WM_TAG_VERSION" val="3.0"/>
  <p:tag name="KSO_WM_UNIT_PIC_EFFECT" val="1"/>
</p:tagLst>
</file>

<file path=ppt/tags/tag90.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30939_1*m_h_i*1_1_3"/>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16.150003051758,&quot;left&quot;:340.225,&quot;top&quot;:214.5,&quot;width&quot;:590.5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91.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0939_1*m_h_i*1_2_2"/>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16.150003051758,&quot;left&quot;:340.225,&quot;top&quot;:214.5,&quot;width&quot;:590.55}"/>
  <p:tag name="KSO_WM_DIAGRAM_COLOR_MATCH_VALUE" val="{&quot;shape&quot;:{&quot;fill&quot;:{&quot;solid&quot;:{&quot;brightness&quot;:0,&quot;colorType&quot;:1,&quot;foreColorIndex&quot;:6,&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92.xml><?xml version="1.0" encoding="utf-8"?>
<p:tagLst xmlns:p="http://schemas.openxmlformats.org/presentationml/2006/main">
  <p:tag name="KSO_WM_DIAGRAM_VERSION" val="3"/>
  <p:tag name="KSO_WM_DIAGRAM_COLOR_TRICK" val="4"/>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2"/>
  <p:tag name="KSO_WM_UNIT_ID" val="diagram20230939_1*m_h_a*1_2_2"/>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16.150003051758,&quot;left&quot;:340.225,&quot;top&quot;:214.5,&quot;width&quot;:590.55}"/>
  <p:tag name="KSO_WM_DIAGRAM_COLOR_MATCH_VALUE" val="{&quot;shape&quot;:{&quot;fill&quot;:{&quot;solid&quot;:{&quot;brightness&quot;:0,&quot;colorType&quot;:1,&quot;foreColorIndex&quot;:6,&quot;transparency&quot;:0},&quot;type&quot;:1},&quot;glow&quot;:{&quot;colorType&quot;:0},&quot;line&quot;:{&quot;type&quot;:0},&quot;shadow&quot;:{&quot;brightness&quot;:0.800000011920929,&quot;colorType&quot;:1,&quot;foreColorIndex&quot;:6,&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8"/>
  <p:tag name="KSO_WM_UNIT_PRESET_TEXT" val="添加标题"/>
  <p:tag name="KSO_WM_UNIT_FILL_TYPE" val="1"/>
  <p:tag name="KSO_WM_UNIT_FILL_FORE_SCHEMECOLOR_INDEX" val="6"/>
  <p:tag name="KSO_WM_UNIT_FILL_FORE_SCHEMECOLOR_INDEX_BRIGHTNESS" val="0"/>
  <p:tag name="KSO_WM_UNIT_TEXT_TYPE" val="1"/>
  <p:tag name="KSO_WM_DIAGRAM_USE_COLOR_VALUE" val="{&quot;color_scheme&quot;:1,&quot;color_type&quot;:1,&quot;theme_color_indexes&quot;:[5,6,5,6,5,6]}"/>
</p:tagLst>
</file>

<file path=ppt/tags/tag93.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30939_1*m_h_i*1_2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16.150003051758,&quot;left&quot;:340.225,&quot;top&quot;:214.5,&quot;width&quot;:590.5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6,&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94.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30939_1*m_h_i*1_2_3"/>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16.150003051758,&quot;left&quot;:340.225,&quot;top&quot;:214.5,&quot;width&quot;:590.55}"/>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DIAGRAM_USE_COLOR_VALUE" val="{&quot;color_scheme&quot;:1,&quot;color_type&quot;:1,&quot;theme_color_indexes&quot;:[5,6,5,6,5,6]}"/>
</p:tagLst>
</file>

<file path=ppt/tags/tag95.xml><?xml version="1.0" encoding="utf-8"?>
<p:tagLst xmlns:p="http://schemas.openxmlformats.org/presentationml/2006/main">
  <p:tag name="KSO_WM_DIAGRAM_VERSION" val="3"/>
  <p:tag name="KSO_WM_DIAGRAM_COLOR_TRICK" val="4"/>
  <p:tag name="KSO_WM_DIAGRAM_COLOR_TEXT_CAN_REMOVE" val="n"/>
  <p:tag name="KSO_WM_UNIT_VALUE" val="82*76"/>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0939_1*m_h_x*1_1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16.150003051758,&quot;left&quot;:340.225,&quot;top&quot;:214.5,&quot;width&quot;:590.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96.xml><?xml version="1.0" encoding="utf-8"?>
<p:tagLst xmlns:p="http://schemas.openxmlformats.org/presentationml/2006/main">
  <p:tag name="KSO_WM_DIAGRAM_VERSION" val="3"/>
  <p:tag name="KSO_WM_DIAGRAM_COLOR_TRICK" val="4"/>
  <p:tag name="KSO_WM_DIAGRAM_COLOR_TEXT_CAN_REMOVE" val="n"/>
  <p:tag name="KSO_WM_UNIT_VALUE" val="86*73"/>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0939_1*m_h_x*1_2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316.150003051758,&quot;left&quot;:340.225,&quot;top&quot;:214.5,&quot;width&quot;:590.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i*1_1"/>
  <p:tag name="KSO_WM_TEMPLATE_CATEGORY" val="diagram"/>
  <p:tag name="KSO_WM_TEMPLATE_INDEX" val="20235236"/>
  <p:tag name="KSO_WM_UNIT_LAYERLEVEL" val="1_1"/>
  <p:tag name="KSO_WM_TAG_VERSION" val="3.0"/>
  <p:tag name="KSO_WM_DIAGRAM_GROUP_CODE" val="m1-1"/>
  <p:tag name="KSO_WM_UNIT_TYPE" val="m_i"/>
  <p:tag name="KSO_WM_UNIT_INDEX" val="1_1"/>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type&quot;:0},&quot;glow&quot;:{&quot;colorType&quot;:0},&quot;line&quot;:{&quot;gradient&quot;:[{&quot;brightness&quot;:0.800000011920929,&quot;colorType&quot;:1,&quot;foreColorIndex&quot;:5,&quot;pos&quot;:0,&quot;transparency&quot;:0},{&quot;brightness&quot;:0,&quot;colorType&quot;:1,&quot;foreColorIndex&quot;:5,&quot;pos&quot;:0.8799999952316284,&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i*1_2"/>
  <p:tag name="KSO_WM_TEMPLATE_CATEGORY" val="diagram"/>
  <p:tag name="KSO_WM_TEMPLATE_INDEX" val="20235236"/>
  <p:tag name="KSO_WM_UNIT_LAYERLEVEL" val="1_1"/>
  <p:tag name="KSO_WM_TAG_VERSION" val="3.0"/>
  <p:tag name="KSO_WM_DIAGRAM_GROUP_CODE" val="m1-1"/>
  <p:tag name="KSO_WM_UNIT_TYPE" val="m_i"/>
  <p:tag name="KSO_WM_UNIT_INDEX" val="1_2"/>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6_2*m_i*1_3"/>
  <p:tag name="KSO_WM_TEMPLATE_CATEGORY" val="diagram"/>
  <p:tag name="KSO_WM_TEMPLATE_INDEX" val="20235236"/>
  <p:tag name="KSO_WM_UNIT_LAYERLEVEL" val="1_1"/>
  <p:tag name="KSO_WM_TAG_VERSION" val="3.0"/>
  <p:tag name="KSO_WM_DIAGRAM_GROUP_CODE" val="m1-1"/>
  <p:tag name="KSO_WM_UNIT_TYPE" val="m_i"/>
  <p:tag name="KSO_WM_UNIT_INDEX" val="1_3"/>
  <p:tag name="KSO_WM_DIAGRAM_VERSION" val="3"/>
  <p:tag name="KSO_WM_DIAGRAM_COLOR_TRICK" val="1"/>
  <p:tag name="KSO_WM_DIAGRAM_COLOR_TEXT_CAN_REMOVE" val="n"/>
  <p:tag name="KSO_WM_DIAGRAM_MAX_ITEMCNT" val="8"/>
  <p:tag name="KSO_WM_DIAGRAM_MIN_ITEMCNT" val="4"/>
  <p:tag name="KSO_WM_DIAGRAM_VIRTUALLY_FRAME" val="{&quot;height&quot;:344.2500061035156,&quot;left&quot;:48.4,&quot;top&quot;:185.64999389648438,&quot;width&quot;:840.3584251968505}"/>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heme/theme1.xml><?xml version="1.0" encoding="utf-8"?>
<a:theme xmlns:a="http://schemas.openxmlformats.org/drawingml/2006/main" name="Designed by OfficePLUS">
  <a:themeElements>
    <a:clrScheme name="OfficePLUS">
      <a:dk1>
        <a:srgbClr val="000000"/>
      </a:dk1>
      <a:lt1>
        <a:srgbClr val="FFFFFF"/>
      </a:lt1>
      <a:dk2>
        <a:srgbClr val="778495"/>
      </a:dk2>
      <a:lt2>
        <a:srgbClr val="F0F0F0"/>
      </a:lt2>
      <a:accent1>
        <a:srgbClr val="004BBE"/>
      </a:accent1>
      <a:accent2>
        <a:srgbClr val="4C92FF"/>
      </a:accent2>
      <a:accent3>
        <a:srgbClr val="1883FF"/>
      </a:accent3>
      <a:accent4>
        <a:srgbClr val="B46CC9"/>
      </a:accent4>
      <a:accent5>
        <a:srgbClr val="005AE5"/>
      </a:accent5>
      <a:accent6>
        <a:srgbClr val="68BFFF"/>
      </a:accent6>
      <a:hlink>
        <a:srgbClr val="4472C4"/>
      </a:hlink>
      <a:folHlink>
        <a:srgbClr val="BFBFBF"/>
      </a:folHlink>
    </a:clrScheme>
    <a:fontScheme name="OfficePLUS">
      <a:majorFont>
        <a:latin typeface="Arial"/>
        <a:ea typeface="微软雅黑"/>
        <a:cs typeface=""/>
      </a:majorFont>
      <a:minorFont>
        <a:latin typeface="Arial"/>
        <a:ea typeface="微软雅黑"/>
        <a:cs typeface=""/>
      </a:minorFont>
    </a:fontScheme>
    <a:fmtScheme name="OfficePLU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9123</Words>
  <Application>WPS 演示</Application>
  <PresentationFormat>宽屏</PresentationFormat>
  <Paragraphs>319</Paragraphs>
  <Slides>41</Slides>
  <Notes>1</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41</vt:i4>
      </vt:variant>
    </vt:vector>
  </HeadingPairs>
  <TitlesOfParts>
    <vt:vector size="65" baseType="lpstr">
      <vt:lpstr>Arial</vt:lpstr>
      <vt:lpstr>宋体</vt:lpstr>
      <vt:lpstr>Wingdings</vt:lpstr>
      <vt:lpstr>Calibri</vt:lpstr>
      <vt:lpstr>Helvetica Neue</vt:lpstr>
      <vt:lpstr>汉仪书宋二KW</vt:lpstr>
      <vt:lpstr>微软雅黑</vt:lpstr>
      <vt:lpstr>汉仪旗黑</vt:lpstr>
      <vt:lpstr>宋体</vt:lpstr>
      <vt:lpstr>Arial Unicode MS</vt:lpstr>
      <vt:lpstr>微软雅黑</vt:lpstr>
      <vt:lpstr>HarmonyOS Sans SC Medium</vt:lpstr>
      <vt:lpstr>Wingdings</vt:lpstr>
      <vt:lpstr>Arial</vt:lpstr>
      <vt:lpstr>微软雅黑</vt:lpstr>
      <vt:lpstr>苹方-简</vt:lpstr>
      <vt:lpstr>+中文正文</vt:lpstr>
      <vt:lpstr>mn-cs</vt:lpstr>
      <vt:lpstr>Thonburi</vt:lpstr>
      <vt:lpstr>HarmonyOS Sans SC Medium</vt:lpstr>
      <vt:lpstr>思源黑体 CN Normal</vt:lpstr>
      <vt:lpstr>汉仪中黑KW</vt:lpstr>
      <vt:lpstr>Calibri</vt:lpstr>
      <vt:lpstr>Designed by OfficePLUS</vt:lpstr>
      <vt:lpstr>第七章 教师专业发展的制度保障</vt:lpstr>
      <vt:lpstr>PowerPoint 演示文稿</vt:lpstr>
      <vt:lpstr>导语</vt:lpstr>
      <vt:lpstr>学习目标</vt:lpstr>
      <vt:lpstr>教坛阶梯：石家庄市全面实行中小学教师岗位聘用制度</vt:lpstr>
      <vt:lpstr>教坛阶梯：培根铸魂   启智润心</vt:lpstr>
      <vt:lpstr>教坛阶梯：培根铸魂启智润心</vt:lpstr>
      <vt:lpstr>教坛阶梯：培根铸魂   启智润心</vt:lpstr>
      <vt:lpstr>教坛阶梯：培根铸魂启智润心</vt:lpstr>
      <vt:lpstr>教坛阶梯：石家庄市全面实行中小学教师岗位聘用制度</vt:lpstr>
      <vt:lpstr>第一节   教师职业道德的含义与特征</vt:lpstr>
      <vt:lpstr>二、教师专业化</vt:lpstr>
      <vt:lpstr>一、教师职业道德评价的内涵</vt:lpstr>
      <vt:lpstr>二、教师职业道德评价的功能</vt:lpstr>
      <vt:lpstr>二、关于教师的管理制度</vt:lpstr>
      <vt:lpstr>三、教师职业道德评价的意义</vt:lpstr>
      <vt:lpstr>三、教师职业道德评价的意义</vt:lpstr>
      <vt:lpstr>第二节   教师专业发展制度的主要内容</vt:lpstr>
      <vt:lpstr>二、关于教师的管理制度</vt:lpstr>
      <vt:lpstr>一、教师职业道德评价的标准</vt:lpstr>
      <vt:lpstr>一、教师职业道德评价的标准</vt:lpstr>
      <vt:lpstr>二、教师职业道德评价的原则</vt:lpstr>
      <vt:lpstr>一、教师职业道德评价的标准</vt:lpstr>
      <vt:lpstr>三、教师职业道德评价的形式</vt:lpstr>
      <vt:lpstr>三、教师职业道德评价的形式</vt:lpstr>
      <vt:lpstr>二、关于教师的管理制度</vt:lpstr>
      <vt:lpstr>一、关于教师的基本制度</vt:lpstr>
      <vt:lpstr>四、教师职业道德评价的方法</vt:lpstr>
      <vt:lpstr>教育视察：中层概念测评法</vt:lpstr>
      <vt:lpstr>教育视窗：落实课后服务补贴政策</vt:lpstr>
      <vt:lpstr>第二节   教师职业道德评价的实施</vt:lpstr>
      <vt:lpstr>一、关于教师的基本制度</vt:lpstr>
      <vt:lpstr>二、教师职业道德评价的原则</vt:lpstr>
      <vt:lpstr>二、教师职业道德评价的原则</vt:lpstr>
      <vt:lpstr>一、教师职业道德评价的内涵</vt:lpstr>
      <vt:lpstr>教育直通车：“双减”背景下如何优化教师人事制度</vt:lpstr>
      <vt:lpstr>教育直通车：改革教师评价，让教师更好地教书育人</vt:lpstr>
      <vt:lpstr>教育直通车：改革教师评价，让教师更好地教书育人</vt:lpstr>
      <vt:lpstr>PowerPoint 演示文稿</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宇</cp:lastModifiedBy>
  <cp:revision>10</cp:revision>
  <dcterms:created xsi:type="dcterms:W3CDTF">2025-03-20T09:35:12Z</dcterms:created>
  <dcterms:modified xsi:type="dcterms:W3CDTF">2025-03-20T09:35:12Z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2052-6.14.0.8924</vt:lpwstr>
  </property>
  <property fmtid="{D5CDD505-2E9C-101B-9397-08002B2CF9AE}" pid="3" name="ICV">
    <vt:lpwstr>3CD2F80A5EDAC9364FE1DB6700C556A1_43</vt:lpwstr>
  </property>
</Properties>
</file>