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9" r:id="rId5"/>
    <p:sldId id="283" r:id="rId6"/>
    <p:sldId id="263" r:id="rId7"/>
    <p:sldId id="264" r:id="rId8"/>
    <p:sldId id="265" r:id="rId9"/>
    <p:sldId id="266" r:id="rId10"/>
    <p:sldId id="268" r:id="rId11"/>
    <p:sldId id="269" r:id="rId12"/>
    <p:sldId id="270" r:id="rId13"/>
    <p:sldId id="304" r:id="rId14"/>
    <p:sldId id="305" r:id="rId15"/>
    <p:sldId id="306" r:id="rId16"/>
    <p:sldId id="307" r:id="rId17"/>
    <p:sldId id="308" r:id="rId18"/>
    <p:sldId id="309" r:id="rId19"/>
    <p:sldId id="310" r:id="rId20"/>
    <p:sldId id="311" r:id="rId21"/>
    <p:sldId id="312" r:id="rId22"/>
    <p:sldId id="313" r:id="rId23"/>
    <p:sldId id="314" r:id="rId24"/>
    <p:sldId id="274" r:id="rId25"/>
    <p:sldId id="315" r:id="rId26"/>
    <p:sldId id="316" r:id="rId27"/>
    <p:sldId id="317" r:id="rId28"/>
    <p:sldId id="318" r:id="rId29"/>
    <p:sldId id="319" r:id="rId30"/>
    <p:sldId id="320" r:id="rId31"/>
    <p:sldId id="321" r:id="rId32"/>
    <p:sldId id="322" r:id="rId33"/>
    <p:sldId id="323" r:id="rId34"/>
    <p:sldId id="324" r:id="rId35"/>
    <p:sldId id="325" r:id="rId36"/>
    <p:sldId id="326" r:id="rId37"/>
    <p:sldId id="327" r:id="rId38"/>
    <p:sldId id="328" r:id="rId39"/>
    <p:sldId id="329" r:id="rId40"/>
    <p:sldId id="330" r:id="rId41"/>
    <p:sldId id="331" r:id="rId42"/>
    <p:sldId id="332" r:id="rId43"/>
    <p:sldId id="333" r:id="rId44"/>
    <p:sldId id="334" r:id="rId45"/>
    <p:sldId id="335" r:id="rId46"/>
    <p:sldId id="336" r:id="rId47"/>
    <p:sldId id="337" r:id="rId48"/>
    <p:sldId id="338" r:id="rId49"/>
    <p:sldId id="339" r:id="rId50"/>
    <p:sldId id="280" r:id="rId51"/>
    <p:sldId id="281" r:id="rId52"/>
    <p:sldId id="282"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0.png"/><Relationship Id="rId7" Type="http://schemas.openxmlformats.org/officeDocument/2006/relationships/image" Target="../media/image1.png"/><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8.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3.png"/><Relationship Id="rId1"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8.png"/></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8.png"/></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1905000" y="2286000"/>
            <a:ext cx="8526145" cy="1433195"/>
          </a:xfrm>
          <a:prstGeom prst="rect">
            <a:avLst/>
          </a:prstGeom>
          <a:noFill/>
        </p:spPr>
        <p:txBody>
          <a:bodyPr vert="horz" wrap="square" lIns="91440" tIns="45720" rIns="91440" bIns="45720" rtlCol="0" anchor="t" anchorCtr="0">
            <a:noAutofit/>
          </a:bodyPr>
          <a:lstStyle/>
          <a:p>
            <a:pPr algn="ctr">
              <a:lnSpc>
                <a:spcPct val="130000"/>
              </a:lnSpc>
              <a:spcBef>
                <a:spcPts val="0"/>
              </a:spcBef>
              <a:spcAft>
                <a:spcPts val="0"/>
              </a:spcAft>
            </a:pPr>
            <a:r>
              <a:rPr lang="en-US" sz="4700" b="1">
                <a:solidFill>
                  <a:srgbClr val="000000">
                    <a:alpha val="100000"/>
                  </a:srgbClr>
                </a:solidFill>
                <a:latin typeface="黑体" panose="02010609060101010101" charset="-122"/>
                <a:ea typeface="黑体" panose="02010609060101010101" charset="-122"/>
                <a:cs typeface="黑体" panose="02010609060101010101" charset="-122"/>
              </a:rPr>
              <a:t>项目13</a:t>
            </a:r>
            <a:endParaRPr lang="en-US" sz="4700" b="1">
              <a:solidFill>
                <a:srgbClr val="000000">
                  <a:alpha val="100000"/>
                </a:srgbClr>
              </a:solidFill>
              <a:latin typeface="黑体" panose="02010609060101010101" charset="-122"/>
              <a:ea typeface="黑体" panose="02010609060101010101" charset="-122"/>
              <a:cs typeface="黑体" panose="02010609060101010101" charset="-122"/>
            </a:endParaRPr>
          </a:p>
          <a:p>
            <a:pPr algn="ctr">
              <a:lnSpc>
                <a:spcPct val="130000"/>
              </a:lnSpc>
              <a:spcBef>
                <a:spcPts val="0"/>
              </a:spcBef>
              <a:spcAft>
                <a:spcPts val="0"/>
              </a:spcAft>
            </a:pPr>
            <a:r>
              <a:rPr lang="en-US" sz="4700" b="1">
                <a:solidFill>
                  <a:srgbClr val="000000">
                    <a:alpha val="100000"/>
                  </a:srgbClr>
                </a:solidFill>
                <a:latin typeface="黑体" panose="02010609060101010101" charset="-122"/>
                <a:ea typeface="黑体" panose="02010609060101010101" charset="-122"/>
                <a:cs typeface="黑体" panose="02010609060101010101" charset="-122"/>
              </a:rPr>
              <a:t>数据加密技术</a:t>
            </a:r>
            <a:endParaRPr lang="en-US" sz="4700" b="1">
              <a:solidFill>
                <a:srgbClr val="000000">
                  <a:alpha val="10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知识储备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PART04</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密码学简介</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219200" y="1276350"/>
            <a:ext cx="10062210" cy="239966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密码学分为</a:t>
            </a:r>
            <a:r>
              <a:rPr lang="zh-CN" altLang="en-US" sz="2000">
                <a:solidFill>
                  <a:srgbClr val="FF0000"/>
                </a:solidFill>
                <a:latin typeface="微软雅黑" panose="020B0503020204020204" charset="-122"/>
                <a:ea typeface="微软雅黑" panose="020B0503020204020204" charset="-122"/>
                <a:cs typeface="微软雅黑" panose="020B0503020204020204" charset="-122"/>
              </a:rPr>
              <a:t>密码编码学</a:t>
            </a:r>
            <a:r>
              <a:rPr lang="zh-CN" altLang="en-US" sz="2000">
                <a:latin typeface="微软雅黑" panose="020B0503020204020204" charset="-122"/>
                <a:ea typeface="微软雅黑" panose="020B0503020204020204" charset="-122"/>
                <a:cs typeface="微软雅黑" panose="020B0503020204020204" charset="-122"/>
              </a:rPr>
              <a:t>和</a:t>
            </a:r>
            <a:r>
              <a:rPr lang="zh-CN" altLang="en-US" sz="2000">
                <a:solidFill>
                  <a:srgbClr val="FF0000"/>
                </a:solidFill>
                <a:latin typeface="微软雅黑" panose="020B0503020204020204" charset="-122"/>
                <a:ea typeface="微软雅黑" panose="020B0503020204020204" charset="-122"/>
                <a:cs typeface="微软雅黑" panose="020B0503020204020204" charset="-122"/>
              </a:rPr>
              <a:t>密码解码学</a:t>
            </a:r>
            <a:r>
              <a:rPr lang="zh-CN" altLang="en-US" sz="2000">
                <a:latin typeface="微软雅黑" panose="020B0503020204020204" charset="-122"/>
                <a:ea typeface="微软雅黑" panose="020B0503020204020204" charset="-122"/>
                <a:cs typeface="微软雅黑" panose="020B0503020204020204" charset="-122"/>
              </a:rPr>
              <a:t>两大部分。密码编码学负责编制密码以保护信息，而密码解码学研究密码规律以获取信息。两者相辅相成，构成了一个完整的密码系统。</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一个典型的密码系统由</a:t>
            </a:r>
            <a:r>
              <a:rPr lang="zh-CN" altLang="en-US" sz="2000">
                <a:solidFill>
                  <a:srgbClr val="FF0000"/>
                </a:solidFill>
                <a:latin typeface="微软雅黑" panose="020B0503020204020204" charset="-122"/>
                <a:ea typeface="微软雅黑" panose="020B0503020204020204" charset="-122"/>
                <a:cs typeface="微软雅黑" panose="020B0503020204020204" charset="-122"/>
              </a:rPr>
              <a:t>明文、密文、密钥和算法</a:t>
            </a:r>
            <a:r>
              <a:rPr lang="zh-CN" altLang="en-US" sz="2000">
                <a:latin typeface="微软雅黑" panose="020B0503020204020204" charset="-122"/>
                <a:ea typeface="微软雅黑" panose="020B0503020204020204" charset="-122"/>
                <a:cs typeface="微软雅黑" panose="020B0503020204020204" charset="-122"/>
              </a:rPr>
              <a:t>组成，能够对信息进行加密和解密，确保信息传输的安全，如图13-1所示。随着技术的进步和需求的增长，密码技术作为信息安全的基石，其重要性始终不变。</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20" name="图片 1"/>
          <p:cNvPicPr/>
          <p:nvPr/>
        </p:nvPicPr>
        <p:blipFill>
          <a:blip r:embed="rId2"/>
          <a:srcRect b="30748"/>
          <a:stretch>
            <a:fillRect/>
          </a:stretch>
        </p:blipFill>
        <p:spPr>
          <a:xfrm>
            <a:off x="3200400" y="3886200"/>
            <a:ext cx="5655945" cy="2268855"/>
          </a:xfrm>
          <a:prstGeom prst="rect">
            <a:avLst/>
          </a:prstGeom>
          <a:noFill/>
          <a:ln>
            <a:noFill/>
          </a:ln>
        </p:spPr>
      </p:pic>
      <p:sp>
        <p:nvSpPr>
          <p:cNvPr id="21" name="文本框 20"/>
          <p:cNvSpPr txBox="1"/>
          <p:nvPr/>
        </p:nvSpPr>
        <p:spPr>
          <a:xfrm>
            <a:off x="4876800" y="6365240"/>
            <a:ext cx="6096000" cy="368300"/>
          </a:xfrm>
          <a:prstGeom prst="rect">
            <a:avLst/>
          </a:prstGeom>
          <a:noFill/>
        </p:spPr>
        <p:txBody>
          <a:bodyPr wrap="square" rtlCol="0" anchor="t">
            <a:spAutoFit/>
          </a:bodyPr>
          <a:p>
            <a:r>
              <a:rPr lang="zh-CN" altLang="en-US"/>
              <a:t>图13-1  密码系统示意图</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密码学简介</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219200" y="1411605"/>
            <a:ext cx="10062210" cy="424624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(1)明文（Plaintext）：即需要加密保护和隐藏的原文数据，也叫做明码。有时也用M（Message）来表示，明文不仅可以是文字，也可以是文本文件、图片、音视频等一些计算机可以识别的数据。</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(2)密文（Ciphertext）：明文经过加密后的信息，一般来说都不能直接被人类识别。</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(3)密钥（Key）：进行数据加密或者揭秘使用的一种工具，可以看作是一组参数。加密时使用的叫加密密钥，解密时使用的叫解密密钥。</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(4)密码算法（Algorithm）：加密或解密使用的公式或者规则。</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通过加密算法将明文进行加密，既是这些有用的信息被入侵者截获，也无法识别到有用的信息，这就保障了网络系统中的信息安全。</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密码技术</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219200" y="1600200"/>
            <a:ext cx="10062210" cy="470789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对称加密技术是一种加密方法，其中加密和解密过程使用相同的密钥。这种加密方式的优势在于它处理速度快，适合大量数据的加密和解密，因此在需要快速处理的场合中非常受欢迎。其特点有以下几点：</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(1)速度</a:t>
            </a:r>
            <a:r>
              <a:rPr lang="zh-CN" altLang="en-US" sz="2000">
                <a:latin typeface="微软雅黑" panose="020B0503020204020204" charset="-122"/>
                <a:ea typeface="微软雅黑" panose="020B0503020204020204" charset="-122"/>
                <a:cs typeface="微软雅黑" panose="020B0503020204020204" charset="-122"/>
              </a:rPr>
              <a:t>：由于加密和解密使用相同的算法和密钥，对称加密通常比非对称加密快得多。</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(2)效率</a:t>
            </a:r>
            <a:r>
              <a:rPr lang="zh-CN" altLang="en-US" sz="2000">
                <a:latin typeface="微软雅黑" panose="020B0503020204020204" charset="-122"/>
                <a:ea typeface="微软雅黑" panose="020B0503020204020204" charset="-122"/>
                <a:cs typeface="微软雅黑" panose="020B0503020204020204" charset="-122"/>
              </a:rPr>
              <a:t>：对称加密适合于对大量数据进行加密，例如在磁盘加密或数据库加密中。</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(3)密钥管理</a:t>
            </a:r>
            <a:r>
              <a:rPr lang="zh-CN" altLang="en-US" sz="2000">
                <a:latin typeface="微软雅黑" panose="020B0503020204020204" charset="-122"/>
                <a:ea typeface="微软雅黑" panose="020B0503020204020204" charset="-122"/>
                <a:cs typeface="微软雅黑" panose="020B0503020204020204" charset="-122"/>
              </a:rPr>
              <a:t>：对称加密的主要挑战之一是密钥管理。因为密钥必须在通信双方之间共享，所以需要安全地分发和存储密钥。</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对称加密技术是现代密码学的基础之一，尽管面临着密钥分发和管理的挑战，但其在确保数据安全方面发挥着不可或缺的作用。随着技术的发展，对称加密算法也在不断进化，以适应新的安全需求和计算环境。</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1430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1.对称加密技术</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密码技术</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219200" y="1600200"/>
            <a:ext cx="10394315" cy="516953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非对称加密技术，又称为公钥加密技术，使用一对密钥来进行加密和解密操作，包括一个公开的公钥和一个保持私密的私钥。这种加密方式解决了对称加密中密钥分发和管理的问题。其特点有以下几点：</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(1)密钥对</a:t>
            </a:r>
            <a:r>
              <a:rPr lang="zh-CN" altLang="en-US" sz="2000">
                <a:latin typeface="微软雅黑" panose="020B0503020204020204" charset="-122"/>
                <a:ea typeface="微软雅黑" panose="020B0503020204020204" charset="-122"/>
                <a:cs typeface="微软雅黑" panose="020B0503020204020204" charset="-122"/>
              </a:rPr>
              <a:t>：每个用户都有一对密钥，公钥公开，私钥保密。</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(2)加密</a:t>
            </a:r>
            <a:r>
              <a:rPr lang="zh-CN" altLang="en-US" sz="2000">
                <a:latin typeface="微软雅黑" panose="020B0503020204020204" charset="-122"/>
                <a:ea typeface="微软雅黑" panose="020B0503020204020204" charset="-122"/>
                <a:cs typeface="微软雅黑" panose="020B0503020204020204" charset="-122"/>
              </a:rPr>
              <a:t>：用公钥加密的数据只能用对应的私钥解密。</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(3)解密</a:t>
            </a:r>
            <a:r>
              <a:rPr lang="zh-CN" altLang="en-US" sz="2000">
                <a:latin typeface="微软雅黑" panose="020B0503020204020204" charset="-122"/>
                <a:ea typeface="微软雅黑" panose="020B0503020204020204" charset="-122"/>
                <a:cs typeface="微软雅黑" panose="020B0503020204020204" charset="-122"/>
              </a:rPr>
              <a:t>：用私钥加密的数据只能用对应的公钥解密。</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(4)安全性</a:t>
            </a:r>
            <a:r>
              <a:rPr lang="zh-CN" altLang="en-US" sz="2000">
                <a:latin typeface="微软雅黑" panose="020B0503020204020204" charset="-122"/>
                <a:ea typeface="微软雅黑" panose="020B0503020204020204" charset="-122"/>
                <a:cs typeface="微软雅黑" panose="020B0503020204020204" charset="-122"/>
              </a:rPr>
              <a:t>：即使公钥被公开，没有私钥也无法解密信息。</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(5)计算成本</a:t>
            </a:r>
            <a:r>
              <a:rPr lang="zh-CN" altLang="en-US" sz="2000">
                <a:latin typeface="微软雅黑" panose="020B0503020204020204" charset="-122"/>
                <a:ea typeface="微软雅黑" panose="020B0503020204020204" charset="-122"/>
                <a:cs typeface="微软雅黑" panose="020B0503020204020204" charset="-122"/>
              </a:rPr>
              <a:t>：非对称加密通常计算成本更高，速度较慢，不适合大量数据的加密。</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a:latin typeface="微软雅黑" panose="020B0503020204020204" charset="-122"/>
                <a:ea typeface="微软雅黑" panose="020B0503020204020204" charset="-122"/>
                <a:cs typeface="微软雅黑" panose="020B0503020204020204" charset="-122"/>
              </a:rPr>
              <a:t>非对称加密技术因其独特的密钥管理优势，在电子商务、安全通信、数字货币和身份验证等领域发挥着重要作用。随着技术的进步，非对称加密算法也在不断优化，以提供更强的安全性和更好的性能。</a:t>
            </a:r>
            <a:endParaRPr lang="en-US" altLang="zh-CN"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2192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2．非对称加密技术</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密码技术</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219200" y="1600200"/>
            <a:ext cx="10394315" cy="286131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对称加密算法以其快速的运算速度和较低的计算资源需求著称，但密钥分发的安全问题却成为其软肋。非对称加密通过公钥加密和私钥解密的方式巧妙解决了密钥分发难题，却因运算速度较慢和对计算资源的高需求而受限。</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混合加密技术巧妙地融合了两种加密方式的优势。它首先利用对称加密对数据加密，然后将对称密钥通过非对称加密技术发送给接收方。这种方法既保证了数据传输的安全性，又避免了非对称加密在处理大量数据时的低效率问题，实现了安全性与效率的平衡。</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2192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3．混合加密技术</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报文鉴别技术</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219200" y="1600200"/>
            <a:ext cx="10530840" cy="516953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数字签名技术是验证信息真实性和完整性的关键工具，尤其适用于用户需要确认信息未经篡改而无需保密的场景。例如，HTTP协议传输的网页信息虽然是明文，但用户需要确保其真实性。</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在公钥密码体系中，信息发送通常使用接收者的公钥加密，接收者再通过私钥解密，私钥必须严格保密。当信息无需保密但需保证完整性时，发送者会使用Hash函数，如MD5、SHA1、SHA256、SHA512等，生成信息摘要，以此作为完整性的验证。</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数字签名的流程中，发送者首先生成信息摘要，然后用自己的私钥加密该摘要，创建数字签名。与加密过程不同，数字签名使用的是发送者的私钥。发送者将数字签名和信息原文一起发送给接收者。接收者使用发送者的公钥解密数字签名，得到原始摘要，并与自己计算的摘要进行比对。如果比对一致，即验证了信息的完整性和真实性，确保了信息在传输过程中未被篡改。</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2192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1．数字签名</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报文鉴别技术</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1219200" y="1600200"/>
            <a:ext cx="10530840" cy="55308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数字签名流程如图13-2所示。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2192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1．数字签名</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13" name="图片 2"/>
          <p:cNvPicPr/>
          <p:nvPr/>
        </p:nvPicPr>
        <p:blipFill>
          <a:blip r:embed="rId2"/>
          <a:stretch>
            <a:fillRect/>
          </a:stretch>
        </p:blipFill>
        <p:spPr>
          <a:xfrm>
            <a:off x="2667000" y="2133600"/>
            <a:ext cx="6523355" cy="2474595"/>
          </a:xfrm>
          <a:prstGeom prst="rect">
            <a:avLst/>
          </a:prstGeom>
          <a:noFill/>
          <a:ln>
            <a:noFill/>
          </a:ln>
        </p:spPr>
      </p:pic>
      <p:sp>
        <p:nvSpPr>
          <p:cNvPr id="6" name="文本框 5"/>
          <p:cNvSpPr txBox="1"/>
          <p:nvPr/>
        </p:nvSpPr>
        <p:spPr>
          <a:xfrm>
            <a:off x="4572000" y="4608195"/>
            <a:ext cx="6096000" cy="368300"/>
          </a:xfrm>
          <a:prstGeom prst="rect">
            <a:avLst/>
          </a:prstGeom>
          <a:noFill/>
        </p:spPr>
        <p:txBody>
          <a:bodyPr wrap="square" rtlCol="0" anchor="t">
            <a:spAutoFit/>
          </a:bodyPr>
          <a:p>
            <a:r>
              <a:rPr lang="zh-CN" altLang="en-US"/>
              <a:t>图13-2 数字签名流程</a:t>
            </a:r>
            <a:endParaRPr lang="zh-CN" altLang="en-US"/>
          </a:p>
        </p:txBody>
      </p:sp>
      <p:sp>
        <p:nvSpPr>
          <p:cNvPr id="7" name="文本框 6"/>
          <p:cNvSpPr txBox="1"/>
          <p:nvPr/>
        </p:nvSpPr>
        <p:spPr>
          <a:xfrm>
            <a:off x="1143000" y="5181600"/>
            <a:ext cx="9761855" cy="1476375"/>
          </a:xfrm>
          <a:prstGeom prst="rect">
            <a:avLst/>
          </a:prstGeom>
          <a:noFill/>
        </p:spPr>
        <p:txBody>
          <a:bodyPr wrap="square" rtlCol="0" anchor="t">
            <a:spAutoFit/>
          </a:bodyPr>
          <a:p>
            <a:pPr algn="l">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rPr>
              <a:t>数字签名技术是加密技术的补充，虽然操作相反，但目的相同：确保信息的原始性和安全性。直接对原文使用私钥加密虽然可行，但因原文通常较长，非对称加密的效率较低，计算资源和时间成本较高。因此，使用摘要算法是为了更高效地完成验证过程。</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报文鉴别技术</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62635" y="1600200"/>
            <a:ext cx="5917565" cy="5262245"/>
          </a:xfrm>
          <a:prstGeom prst="rect">
            <a:avLst/>
          </a:prstGeom>
          <a:noFill/>
        </p:spPr>
        <p:txBody>
          <a:bodyPr wrap="square" rtlCol="0" anchor="t">
            <a:sp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数字签名作为非对称加密的一部分，依赖于公钥和私钥的配对使用。然而，如果公钥被黑客替换，使用假公钥加密的信息将面临被黑客解密的风险。为避免这种情况，数字证书发挥着关键作用。</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数字证书由证书中心（CA）签发，CA用自己的私钥对发送方的公钥及相关信息加密，生成证书，如图13-3所示。当发送方发送信息时，附带数字证书，接收方通过CA的公钥解密证书，获取真实的公钥，从而验证数字签名的有效性。</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这种方法实质上是对密钥进行二次加密，与混合加密技术的思路相似，都是为了确保公钥的真实性和通信的安全性。</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2192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2．数字证书</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6" name="图片 3"/>
          <p:cNvPicPr/>
          <p:nvPr/>
        </p:nvPicPr>
        <p:blipFill>
          <a:blip r:embed="rId2"/>
          <a:stretch>
            <a:fillRect/>
          </a:stretch>
        </p:blipFill>
        <p:spPr>
          <a:xfrm>
            <a:off x="7162800" y="2209800"/>
            <a:ext cx="4572635" cy="3580130"/>
          </a:xfrm>
          <a:prstGeom prst="rect">
            <a:avLst/>
          </a:prstGeom>
          <a:noFill/>
          <a:ln>
            <a:noFill/>
          </a:ln>
        </p:spPr>
      </p:pic>
      <p:sp>
        <p:nvSpPr>
          <p:cNvPr id="7" name="文本框 6"/>
          <p:cNvSpPr txBox="1"/>
          <p:nvPr/>
        </p:nvSpPr>
        <p:spPr>
          <a:xfrm>
            <a:off x="8229600" y="5943600"/>
            <a:ext cx="6096000" cy="368300"/>
          </a:xfrm>
          <a:prstGeom prst="rect">
            <a:avLst/>
          </a:prstGeom>
          <a:noFill/>
        </p:spPr>
        <p:txBody>
          <a:bodyPr wrap="square" rtlCol="0" anchor="t">
            <a:spAutoFit/>
          </a:bodyPr>
          <a:p>
            <a:r>
              <a:rPr lang="zh-CN" altLang="en-US"/>
              <a:t>图13-3 数字证书列表</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报文鉴别技术</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62635" y="1600200"/>
            <a:ext cx="10545445" cy="953135"/>
          </a:xfrm>
          <a:prstGeom prst="rect">
            <a:avLst/>
          </a:prstGeom>
          <a:noFill/>
        </p:spPr>
        <p:txBody>
          <a:bodyPr wrap="square" rtlCol="0" anchor="t">
            <a:sp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如果数字证书记载的网址，与你正在浏览的网址不一致，就说明这张证书可能被冒用，浏览器会发出警告，如图13-4所示。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219200"/>
            <a:ext cx="6096000" cy="398780"/>
          </a:xfrm>
          <a:prstGeom prst="rect">
            <a:avLst/>
          </a:prstGeom>
          <a:noFill/>
        </p:spPr>
        <p:txBody>
          <a:bodyPr wrap="square" rtlCol="0" anchor="t">
            <a:spAutoFit/>
          </a:bodyPr>
          <a:p>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2．数字证书</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15" name="图片 4"/>
          <p:cNvPicPr/>
          <p:nvPr/>
        </p:nvPicPr>
        <p:blipFill>
          <a:blip r:embed="rId2"/>
          <a:stretch>
            <a:fillRect/>
          </a:stretch>
        </p:blipFill>
        <p:spPr>
          <a:xfrm>
            <a:off x="3505200" y="2590800"/>
            <a:ext cx="4315460" cy="2289175"/>
          </a:xfrm>
          <a:prstGeom prst="rect">
            <a:avLst/>
          </a:prstGeom>
          <a:noFill/>
          <a:ln>
            <a:noFill/>
          </a:ln>
        </p:spPr>
      </p:pic>
      <p:sp>
        <p:nvSpPr>
          <p:cNvPr id="8" name="文本框 7"/>
          <p:cNvSpPr txBox="1"/>
          <p:nvPr/>
        </p:nvSpPr>
        <p:spPr>
          <a:xfrm>
            <a:off x="4876800" y="5029200"/>
            <a:ext cx="6096000" cy="368300"/>
          </a:xfrm>
          <a:prstGeom prst="rect">
            <a:avLst/>
          </a:prstGeom>
          <a:noFill/>
        </p:spPr>
        <p:txBody>
          <a:bodyPr wrap="square" rtlCol="0" anchor="t">
            <a:spAutoFit/>
          </a:bodyPr>
          <a:p>
            <a:r>
              <a:rPr lang="zh-CN" altLang="en-US"/>
              <a:t>图13-4 数字证书警告</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AutoShape 55"/>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6" name="Freeform 56"/>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57" name="Freeform 57"/>
          <p:cNvSpPr/>
          <p:nvPr/>
        </p:nvSpPr>
        <p:spPr>
          <a:xfrm>
            <a:off x="2066925" y="219075"/>
            <a:ext cx="66675" cy="57150"/>
          </a:xfrm>
          <a:custGeom>
            <a:avLst/>
            <a:gdLst/>
            <a:ahLst/>
            <a:cxnLst/>
            <a:rect l="l" t="t" r="r" b="b"/>
            <a:pathLst>
              <a:path w="66675" h="57150">
                <a:moveTo>
                  <a:pt x="33274" y="0"/>
                </a:moveTo>
                <a:lnTo>
                  <a:pt x="20359" y="2250"/>
                </a:lnTo>
                <a:lnTo>
                  <a:pt x="9779"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8" name="AutoShape 58"/>
          <p:cNvSpPr/>
          <p:nvPr/>
        </p:nvSpPr>
        <p:spPr>
          <a:xfrm>
            <a:off x="2066925" y="70485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9" name="AutoShape 59"/>
          <p:cNvSpPr/>
          <p:nvPr/>
        </p:nvSpPr>
        <p:spPr>
          <a:xfrm>
            <a:off x="2066925" y="38100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2066925" y="542925"/>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Freeform 61"/>
          <p:cNvSpPr/>
          <p:nvPr/>
        </p:nvSpPr>
        <p:spPr>
          <a:xfrm>
            <a:off x="1828800" y="219075"/>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2" name="Freeform 62"/>
          <p:cNvSpPr/>
          <p:nvPr/>
        </p:nvSpPr>
        <p:spPr>
          <a:xfrm>
            <a:off x="1828800" y="7048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Freeform 63"/>
          <p:cNvSpPr/>
          <p:nvPr/>
        </p:nvSpPr>
        <p:spPr>
          <a:xfrm>
            <a:off x="1828800" y="38100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4" name="Freeform 64"/>
          <p:cNvSpPr/>
          <p:nvPr/>
        </p:nvSpPr>
        <p:spPr>
          <a:xfrm>
            <a:off x="1828800" y="542925"/>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5" name="Freeform 65"/>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6" name="AutoShape 66"/>
          <p:cNvSpPr/>
          <p:nvPr/>
        </p:nvSpPr>
        <p:spPr>
          <a:xfrm>
            <a:off x="158115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7" name="AutoShape 67"/>
          <p:cNvSpPr/>
          <p:nvPr/>
        </p:nvSpPr>
        <p:spPr>
          <a:xfrm>
            <a:off x="158115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58115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Freeform 69"/>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0" name="AutoShape 70"/>
          <p:cNvSpPr/>
          <p:nvPr/>
        </p:nvSpPr>
        <p:spPr>
          <a:xfrm>
            <a:off x="133350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1" name="AutoShape 71"/>
          <p:cNvSpPr/>
          <p:nvPr/>
        </p:nvSpPr>
        <p:spPr>
          <a:xfrm>
            <a:off x="133350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33350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Freeform 73"/>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4" name="AutoShape 74"/>
          <p:cNvSpPr/>
          <p:nvPr/>
        </p:nvSpPr>
        <p:spPr>
          <a:xfrm>
            <a:off x="1123950"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5" name="AutoShape 75"/>
          <p:cNvSpPr/>
          <p:nvPr/>
        </p:nvSpPr>
        <p:spPr>
          <a:xfrm>
            <a:off x="1123950"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23950"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Freeform 77"/>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8" name="Freeform 78"/>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Freeform 79"/>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0" name="Freeform 80"/>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1" name="Freeform 81"/>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2" name="AutoShape 82"/>
          <p:cNvSpPr/>
          <p:nvPr/>
        </p:nvSpPr>
        <p:spPr>
          <a:xfrm>
            <a:off x="63817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3" name="AutoShape 83"/>
          <p:cNvSpPr/>
          <p:nvPr/>
        </p:nvSpPr>
        <p:spPr>
          <a:xfrm>
            <a:off x="63817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4" name="AutoShape 84"/>
          <p:cNvSpPr/>
          <p:nvPr/>
        </p:nvSpPr>
        <p:spPr>
          <a:xfrm>
            <a:off x="63817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5" name="Freeform 85"/>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6" name="AutoShape 86"/>
          <p:cNvSpPr/>
          <p:nvPr/>
        </p:nvSpPr>
        <p:spPr>
          <a:xfrm>
            <a:off x="39052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AutoShape 87"/>
          <p:cNvSpPr/>
          <p:nvPr/>
        </p:nvSpPr>
        <p:spPr>
          <a:xfrm>
            <a:off x="39052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8" name="AutoShape 88"/>
          <p:cNvSpPr/>
          <p:nvPr/>
        </p:nvSpPr>
        <p:spPr>
          <a:xfrm>
            <a:off x="39052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9" name="Freeform 89"/>
          <p:cNvSpPr/>
          <p:nvPr/>
        </p:nvSpPr>
        <p:spPr>
          <a:xfrm>
            <a:off x="11191875" y="36195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90" name="Freeform 90"/>
          <p:cNvSpPr/>
          <p:nvPr/>
        </p:nvSpPr>
        <p:spPr>
          <a:xfrm>
            <a:off x="10758488" y="4309998"/>
            <a:ext cx="1433830" cy="2548255"/>
          </a:xfrm>
          <a:custGeom>
            <a:avLst/>
            <a:gdLst/>
            <a:ahLst/>
            <a:cxnLst/>
            <a:rect l="l" t="t" r="r" b="b"/>
            <a:pathLst>
              <a:path w="1433829" h="2548254">
                <a:moveTo>
                  <a:pt x="0" y="2548000"/>
                </a:moveTo>
                <a:lnTo>
                  <a:pt x="63" y="981075"/>
                </a:lnTo>
                <a:lnTo>
                  <a:pt x="1194" y="933545"/>
                </a:lnTo>
                <a:lnTo>
                  <a:pt x="4553" y="886598"/>
                </a:lnTo>
                <a:lnTo>
                  <a:pt x="10089" y="840287"/>
                </a:lnTo>
                <a:lnTo>
                  <a:pt x="17750" y="794661"/>
                </a:lnTo>
                <a:lnTo>
                  <a:pt x="27485" y="749774"/>
                </a:lnTo>
                <a:lnTo>
                  <a:pt x="39243" y="705675"/>
                </a:lnTo>
                <a:lnTo>
                  <a:pt x="52972" y="662416"/>
                </a:lnTo>
                <a:lnTo>
                  <a:pt x="68621" y="620050"/>
                </a:lnTo>
                <a:lnTo>
                  <a:pt x="86139" y="578627"/>
                </a:lnTo>
                <a:lnTo>
                  <a:pt x="105474" y="538198"/>
                </a:lnTo>
                <a:lnTo>
                  <a:pt x="126574" y="498816"/>
                </a:lnTo>
                <a:lnTo>
                  <a:pt x="149389" y="460531"/>
                </a:lnTo>
                <a:lnTo>
                  <a:pt x="173868" y="423395"/>
                </a:lnTo>
                <a:lnTo>
                  <a:pt x="199958" y="387459"/>
                </a:lnTo>
                <a:lnTo>
                  <a:pt x="227608" y="352776"/>
                </a:lnTo>
                <a:lnTo>
                  <a:pt x="256767" y="319395"/>
                </a:lnTo>
                <a:lnTo>
                  <a:pt x="287384" y="287369"/>
                </a:lnTo>
                <a:lnTo>
                  <a:pt x="319408" y="256749"/>
                </a:lnTo>
                <a:lnTo>
                  <a:pt x="352786" y="227586"/>
                </a:lnTo>
                <a:lnTo>
                  <a:pt x="387468" y="199932"/>
                </a:lnTo>
                <a:lnTo>
                  <a:pt x="423403" y="173839"/>
                </a:lnTo>
                <a:lnTo>
                  <a:pt x="460538" y="149357"/>
                </a:lnTo>
                <a:lnTo>
                  <a:pt x="498823" y="126538"/>
                </a:lnTo>
                <a:lnTo>
                  <a:pt x="538206" y="105434"/>
                </a:lnTo>
                <a:lnTo>
                  <a:pt x="578636" y="86095"/>
                </a:lnTo>
                <a:lnTo>
                  <a:pt x="620061" y="68574"/>
                </a:lnTo>
                <a:lnTo>
                  <a:pt x="662430" y="52922"/>
                </a:lnTo>
                <a:lnTo>
                  <a:pt x="705692" y="39190"/>
                </a:lnTo>
                <a:lnTo>
                  <a:pt x="749796" y="27429"/>
                </a:lnTo>
                <a:lnTo>
                  <a:pt x="794690" y="17692"/>
                </a:lnTo>
                <a:lnTo>
                  <a:pt x="840322" y="10028"/>
                </a:lnTo>
                <a:lnTo>
                  <a:pt x="886642" y="4491"/>
                </a:lnTo>
                <a:lnTo>
                  <a:pt x="933598" y="1131"/>
                </a:lnTo>
                <a:lnTo>
                  <a:pt x="981138" y="0"/>
                </a:lnTo>
                <a:lnTo>
                  <a:pt x="1028551" y="1131"/>
                </a:lnTo>
                <a:lnTo>
                  <a:pt x="1075508" y="4491"/>
                </a:lnTo>
                <a:lnTo>
                  <a:pt x="1121829" y="10029"/>
                </a:lnTo>
                <a:lnTo>
                  <a:pt x="1167464" y="17692"/>
                </a:lnTo>
                <a:lnTo>
                  <a:pt x="1212360" y="27430"/>
                </a:lnTo>
                <a:lnTo>
                  <a:pt x="1256467" y="39190"/>
                </a:lnTo>
                <a:lnTo>
                  <a:pt x="1299732" y="52923"/>
                </a:lnTo>
                <a:lnTo>
                  <a:pt x="1342106" y="68576"/>
                </a:lnTo>
                <a:lnTo>
                  <a:pt x="1383535" y="86098"/>
                </a:lnTo>
                <a:lnTo>
                  <a:pt x="1423969" y="105437"/>
                </a:lnTo>
                <a:lnTo>
                  <a:pt x="1433512" y="11055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1" name="Freeform 91"/>
          <p:cNvSpPr/>
          <p:nvPr/>
        </p:nvSpPr>
        <p:spPr>
          <a:xfrm>
            <a:off x="10982351" y="5419725"/>
            <a:ext cx="419100" cy="47625"/>
          </a:xfrm>
          <a:custGeom>
            <a:avLst/>
            <a:gdLst/>
            <a:ahLst/>
            <a:cxnLst/>
            <a:rect l="l" t="t" r="r" b="b"/>
            <a:pathLst>
              <a:path w="419100" h="47625">
                <a:moveTo>
                  <a:pt x="395325" y="0"/>
                </a:moveTo>
                <a:lnTo>
                  <a:pt x="23850" y="0"/>
                </a:lnTo>
                <a:lnTo>
                  <a:pt x="14547" y="1873"/>
                </a:lnTo>
                <a:lnTo>
                  <a:pt x="6959" y="6984"/>
                </a:lnTo>
                <a:lnTo>
                  <a:pt x="1847" y="14573"/>
                </a:lnTo>
                <a:lnTo>
                  <a:pt x="0" y="23749"/>
                </a:lnTo>
                <a:lnTo>
                  <a:pt x="1847" y="33051"/>
                </a:lnTo>
                <a:lnTo>
                  <a:pt x="6982" y="40655"/>
                </a:lnTo>
                <a:lnTo>
                  <a:pt x="14557" y="45753"/>
                </a:lnTo>
                <a:lnTo>
                  <a:pt x="23850" y="47625"/>
                </a:lnTo>
                <a:lnTo>
                  <a:pt x="395325" y="47625"/>
                </a:lnTo>
                <a:lnTo>
                  <a:pt x="404557" y="45751"/>
                </a:lnTo>
                <a:lnTo>
                  <a:pt x="412116" y="40640"/>
                </a:lnTo>
                <a:lnTo>
                  <a:pt x="417203" y="33105"/>
                </a:lnTo>
                <a:lnTo>
                  <a:pt x="419074" y="23875"/>
                </a:lnTo>
                <a:lnTo>
                  <a:pt x="417203" y="14573"/>
                </a:lnTo>
                <a:lnTo>
                  <a:pt x="412105" y="6984"/>
                </a:lnTo>
                <a:lnTo>
                  <a:pt x="404554" y="1873"/>
                </a:lnTo>
                <a:lnTo>
                  <a:pt x="39532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2" name="Freeform 92"/>
          <p:cNvSpPr/>
          <p:nvPr/>
        </p:nvSpPr>
        <p:spPr>
          <a:xfrm>
            <a:off x="10982325" y="558165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3" name="Freeform 93"/>
          <p:cNvSpPr/>
          <p:nvPr/>
        </p:nvSpPr>
        <p:spPr>
          <a:xfrm>
            <a:off x="10982325" y="57531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4" name="Freeform 94"/>
          <p:cNvSpPr/>
          <p:nvPr/>
        </p:nvSpPr>
        <p:spPr>
          <a:xfrm>
            <a:off x="10982325" y="591502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5" name="Freeform 95"/>
          <p:cNvSpPr/>
          <p:nvPr/>
        </p:nvSpPr>
        <p:spPr>
          <a:xfrm>
            <a:off x="10982325" y="608647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6" name="Freeform 96"/>
          <p:cNvSpPr/>
          <p:nvPr/>
        </p:nvSpPr>
        <p:spPr>
          <a:xfrm>
            <a:off x="10982325" y="62484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7" name="Freeform 97"/>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98" name="Freeform 98"/>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9" name="Freeform 99"/>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0" name="Freeform 100"/>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1" name="Freeform 101"/>
          <p:cNvSpPr/>
          <p:nvPr/>
        </p:nvSpPr>
        <p:spPr>
          <a:xfrm>
            <a:off x="7207504" y="6018847"/>
            <a:ext cx="649605" cy="839469"/>
          </a:xfrm>
          <a:custGeom>
            <a:avLst/>
            <a:gdLst/>
            <a:ahLst/>
            <a:cxnLst/>
            <a:rect l="l" t="t" r="r" b="b"/>
            <a:pathLst>
              <a:path w="649604" h="839470">
                <a:moveTo>
                  <a:pt x="0" y="0"/>
                </a:moveTo>
                <a:lnTo>
                  <a:pt x="46209" y="15393"/>
                </a:lnTo>
                <a:lnTo>
                  <a:pt x="91058" y="32985"/>
                </a:lnTo>
                <a:lnTo>
                  <a:pt x="134505" y="52696"/>
                </a:lnTo>
                <a:lnTo>
                  <a:pt x="176507" y="74448"/>
                </a:lnTo>
                <a:lnTo>
                  <a:pt x="217023" y="98160"/>
                </a:lnTo>
                <a:lnTo>
                  <a:pt x="256010" y="123756"/>
                </a:lnTo>
                <a:lnTo>
                  <a:pt x="293425" y="151154"/>
                </a:lnTo>
                <a:lnTo>
                  <a:pt x="329227" y="180276"/>
                </a:lnTo>
                <a:lnTo>
                  <a:pt x="363374" y="211043"/>
                </a:lnTo>
                <a:lnTo>
                  <a:pt x="395822" y="243377"/>
                </a:lnTo>
                <a:lnTo>
                  <a:pt x="426530" y="277197"/>
                </a:lnTo>
                <a:lnTo>
                  <a:pt x="455456" y="312425"/>
                </a:lnTo>
                <a:lnTo>
                  <a:pt x="482558" y="348981"/>
                </a:lnTo>
                <a:lnTo>
                  <a:pt x="507792" y="386788"/>
                </a:lnTo>
                <a:lnTo>
                  <a:pt x="531118" y="425765"/>
                </a:lnTo>
                <a:lnTo>
                  <a:pt x="552492" y="465834"/>
                </a:lnTo>
                <a:lnTo>
                  <a:pt x="571873" y="506915"/>
                </a:lnTo>
                <a:lnTo>
                  <a:pt x="589218" y="548930"/>
                </a:lnTo>
                <a:lnTo>
                  <a:pt x="604484" y="591799"/>
                </a:lnTo>
                <a:lnTo>
                  <a:pt x="617631" y="635443"/>
                </a:lnTo>
                <a:lnTo>
                  <a:pt x="628616" y="679784"/>
                </a:lnTo>
                <a:lnTo>
                  <a:pt x="637395" y="724742"/>
                </a:lnTo>
                <a:lnTo>
                  <a:pt x="643928" y="770238"/>
                </a:lnTo>
                <a:lnTo>
                  <a:pt x="648172" y="816193"/>
                </a:lnTo>
                <a:lnTo>
                  <a:pt x="649119" y="839152"/>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2" name="Freeform 102"/>
          <p:cNvSpPr/>
          <p:nvPr/>
        </p:nvSpPr>
        <p:spPr>
          <a:xfrm>
            <a:off x="6024383" y="5979000"/>
            <a:ext cx="1183640" cy="879475"/>
          </a:xfrm>
          <a:custGeom>
            <a:avLst/>
            <a:gdLst/>
            <a:ahLst/>
            <a:cxnLst/>
            <a:rect l="l" t="t" r="r" b="b"/>
            <a:pathLst>
              <a:path w="1183640" h="879475">
                <a:moveTo>
                  <a:pt x="0" y="878998"/>
                </a:moveTo>
                <a:lnTo>
                  <a:pt x="2503" y="838135"/>
                </a:lnTo>
                <a:lnTo>
                  <a:pt x="7831" y="791134"/>
                </a:lnTo>
                <a:lnTo>
                  <a:pt x="15658" y="744071"/>
                </a:lnTo>
                <a:lnTo>
                  <a:pt x="26026" y="697022"/>
                </a:lnTo>
                <a:lnTo>
                  <a:pt x="38977" y="650069"/>
                </a:lnTo>
                <a:lnTo>
                  <a:pt x="54372" y="603854"/>
                </a:lnTo>
                <a:lnTo>
                  <a:pt x="71966" y="559000"/>
                </a:lnTo>
                <a:lnTo>
                  <a:pt x="91680" y="515549"/>
                </a:lnTo>
                <a:lnTo>
                  <a:pt x="113434" y="473544"/>
                </a:lnTo>
                <a:lnTo>
                  <a:pt x="137150" y="433026"/>
                </a:lnTo>
                <a:lnTo>
                  <a:pt x="162749" y="394038"/>
                </a:lnTo>
                <a:lnTo>
                  <a:pt x="190151" y="356622"/>
                </a:lnTo>
                <a:lnTo>
                  <a:pt x="219277" y="320820"/>
                </a:lnTo>
                <a:lnTo>
                  <a:pt x="250048" y="286674"/>
                </a:lnTo>
                <a:lnTo>
                  <a:pt x="282386" y="254226"/>
                </a:lnTo>
                <a:lnTo>
                  <a:pt x="316210" y="223519"/>
                </a:lnTo>
                <a:lnTo>
                  <a:pt x="351442" y="194595"/>
                </a:lnTo>
                <a:lnTo>
                  <a:pt x="388003" y="167496"/>
                </a:lnTo>
                <a:lnTo>
                  <a:pt x="425814" y="142264"/>
                </a:lnTo>
                <a:lnTo>
                  <a:pt x="464795" y="118941"/>
                </a:lnTo>
                <a:lnTo>
                  <a:pt x="504867" y="97570"/>
                </a:lnTo>
                <a:lnTo>
                  <a:pt x="545952" y="78192"/>
                </a:lnTo>
                <a:lnTo>
                  <a:pt x="587970" y="60850"/>
                </a:lnTo>
                <a:lnTo>
                  <a:pt x="630841" y="45586"/>
                </a:lnTo>
                <a:lnTo>
                  <a:pt x="674488" y="32442"/>
                </a:lnTo>
                <a:lnTo>
                  <a:pt x="718831" y="21460"/>
                </a:lnTo>
                <a:lnTo>
                  <a:pt x="763790" y="12683"/>
                </a:lnTo>
                <a:lnTo>
                  <a:pt x="809287" y="6152"/>
                </a:lnTo>
                <a:lnTo>
                  <a:pt x="855242" y="1910"/>
                </a:lnTo>
                <a:lnTo>
                  <a:pt x="901577" y="0"/>
                </a:lnTo>
                <a:lnTo>
                  <a:pt x="948211" y="462"/>
                </a:lnTo>
                <a:lnTo>
                  <a:pt x="995067" y="3339"/>
                </a:lnTo>
                <a:lnTo>
                  <a:pt x="1042065" y="8674"/>
                </a:lnTo>
                <a:lnTo>
                  <a:pt x="1089126" y="16509"/>
                </a:lnTo>
                <a:lnTo>
                  <a:pt x="1136171" y="26886"/>
                </a:lnTo>
                <a:lnTo>
                  <a:pt x="1183120" y="39846"/>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3" name="Freeform 103"/>
          <p:cNvSpPr/>
          <p:nvPr/>
        </p:nvSpPr>
        <p:spPr>
          <a:xfrm>
            <a:off x="7474711" y="6219659"/>
            <a:ext cx="318770" cy="330835"/>
          </a:xfrm>
          <a:custGeom>
            <a:avLst/>
            <a:gdLst/>
            <a:ahLst/>
            <a:cxnLst/>
            <a:rect l="l" t="t" r="r" b="b"/>
            <a:pathLst>
              <a:path w="318770" h="330834">
                <a:moveTo>
                  <a:pt x="255397" y="0"/>
                </a:moveTo>
                <a:lnTo>
                  <a:pt x="0" y="221462"/>
                </a:lnTo>
                <a:lnTo>
                  <a:pt x="318643" y="330834"/>
                </a:lnTo>
                <a:lnTo>
                  <a:pt x="255397"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04" name="TextBox 104"/>
          <p:cNvSpPr txBox="1"/>
          <p:nvPr/>
        </p:nvSpPr>
        <p:spPr>
          <a:xfrm>
            <a:off x="3251834" y="2430462"/>
            <a:ext cx="864869" cy="2033905"/>
          </a:xfrm>
          <a:prstGeom prst="rect">
            <a:avLst/>
          </a:prstGeom>
        </p:spPr>
        <p:txBody>
          <a:bodyPr vert="horz" wrap="square" lIns="0" tIns="50768" rIns="0" bIns="0" rtlCol="0" anchor="t" anchorCtr="0">
            <a:spAutoFit/>
          </a:bodyPr>
          <a:lstStyle/>
          <a:p>
            <a:pPr marL="12700" algn="l">
              <a:lnSpc>
                <a:spcPct val="8406000"/>
              </a:lnSpc>
              <a:spcBef>
                <a:spcPts val="400"/>
              </a:spcBef>
            </a:pPr>
            <a:endParaRPr lang="en-US" sz="6600" b="1" spc="9">
              <a:solidFill>
                <a:srgbClr val="3C7CB3">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5" name="Freeform 105"/>
          <p:cNvSpPr/>
          <p:nvPr/>
        </p:nvSpPr>
        <p:spPr>
          <a:xfrm>
            <a:off x="2585720" y="1750060"/>
            <a:ext cx="383540" cy="304800"/>
          </a:xfrm>
          <a:custGeom>
            <a:avLst/>
            <a:gdLst/>
            <a:ahLst/>
            <a:cxnLst/>
            <a:rect l="l" t="t" r="r" b="b"/>
            <a:pathLst>
              <a:path w="383539" h="304800">
                <a:moveTo>
                  <a:pt x="383286" y="155193"/>
                </a:moveTo>
                <a:lnTo>
                  <a:pt x="369871" y="90646"/>
                </a:lnTo>
                <a:lnTo>
                  <a:pt x="329692" y="41528"/>
                </a:lnTo>
                <a:lnTo>
                  <a:pt x="268144" y="10382"/>
                </a:lnTo>
                <a:lnTo>
                  <a:pt x="190881" y="0"/>
                </a:lnTo>
                <a:lnTo>
                  <a:pt x="150780" y="2526"/>
                </a:lnTo>
                <a:lnTo>
                  <a:pt x="82010" y="22770"/>
                </a:lnTo>
                <a:lnTo>
                  <a:pt x="30003" y="62682"/>
                </a:lnTo>
                <a:lnTo>
                  <a:pt x="3333" y="118308"/>
                </a:lnTo>
                <a:lnTo>
                  <a:pt x="0" y="151764"/>
                </a:lnTo>
                <a:lnTo>
                  <a:pt x="3192" y="185864"/>
                </a:lnTo>
                <a:lnTo>
                  <a:pt x="28771" y="242062"/>
                </a:lnTo>
                <a:lnTo>
                  <a:pt x="78920" y="281755"/>
                </a:lnTo>
                <a:lnTo>
                  <a:pt x="147639" y="301896"/>
                </a:lnTo>
                <a:lnTo>
                  <a:pt x="188594" y="304418"/>
                </a:lnTo>
                <a:lnTo>
                  <a:pt x="231288" y="301968"/>
                </a:lnTo>
                <a:lnTo>
                  <a:pt x="269255" y="294624"/>
                </a:lnTo>
                <a:lnTo>
                  <a:pt x="330962" y="265302"/>
                </a:lnTo>
                <a:lnTo>
                  <a:pt x="370173" y="218249"/>
                </a:lnTo>
                <a:lnTo>
                  <a:pt x="383286" y="15519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6" name="Freeform 106"/>
          <p:cNvSpPr/>
          <p:nvPr/>
        </p:nvSpPr>
        <p:spPr>
          <a:xfrm>
            <a:off x="2489326" y="4955921"/>
            <a:ext cx="576580" cy="452120"/>
          </a:xfrm>
          <a:custGeom>
            <a:avLst/>
            <a:gdLst/>
            <a:ahLst/>
            <a:cxnLst/>
            <a:rect l="l" t="t" r="r" b="b"/>
            <a:pathLst>
              <a:path w="576580" h="452120">
                <a:moveTo>
                  <a:pt x="576326" y="0"/>
                </a:moveTo>
                <a:lnTo>
                  <a:pt x="576326" y="451611"/>
                </a:lnTo>
                <a:lnTo>
                  <a:pt x="475869" y="451611"/>
                </a:lnTo>
                <a:lnTo>
                  <a:pt x="475869" y="287273"/>
                </a:lnTo>
                <a:lnTo>
                  <a:pt x="0" y="287273"/>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7" name="Freeform 107"/>
          <p:cNvSpPr/>
          <p:nvPr/>
        </p:nvSpPr>
        <p:spPr>
          <a:xfrm>
            <a:off x="2489326" y="4257421"/>
            <a:ext cx="576580" cy="512445"/>
          </a:xfrm>
          <a:custGeom>
            <a:avLst/>
            <a:gdLst/>
            <a:ahLst/>
            <a:cxnLst/>
            <a:rect l="l" t="t" r="r" b="b"/>
            <a:pathLst>
              <a:path w="576580" h="512445">
                <a:moveTo>
                  <a:pt x="576326" y="0"/>
                </a:moveTo>
                <a:lnTo>
                  <a:pt x="576326" y="133857"/>
                </a:lnTo>
                <a:lnTo>
                  <a:pt x="213995" y="369061"/>
                </a:lnTo>
                <a:lnTo>
                  <a:pt x="197562" y="379634"/>
                </a:lnTo>
                <a:lnTo>
                  <a:pt x="184451" y="387921"/>
                </a:lnTo>
                <a:lnTo>
                  <a:pt x="174650" y="393922"/>
                </a:lnTo>
                <a:lnTo>
                  <a:pt x="168148" y="397636"/>
                </a:lnTo>
                <a:lnTo>
                  <a:pt x="168148" y="399541"/>
                </a:lnTo>
                <a:lnTo>
                  <a:pt x="220797" y="396095"/>
                </a:lnTo>
                <a:lnTo>
                  <a:pt x="576326" y="395858"/>
                </a:lnTo>
                <a:lnTo>
                  <a:pt x="576326" y="512317"/>
                </a:lnTo>
                <a:lnTo>
                  <a:pt x="0" y="512317"/>
                </a:lnTo>
                <a:lnTo>
                  <a:pt x="0" y="386587"/>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8" name="Freeform 108"/>
          <p:cNvSpPr/>
          <p:nvPr/>
        </p:nvSpPr>
        <p:spPr>
          <a:xfrm>
            <a:off x="2489326" y="3714496"/>
            <a:ext cx="576580" cy="341630"/>
          </a:xfrm>
          <a:custGeom>
            <a:avLst/>
            <a:gdLst/>
            <a:ahLst/>
            <a:cxnLst/>
            <a:rect l="l" t="t" r="r" b="b"/>
            <a:pathLst>
              <a:path w="576580" h="341629">
                <a:moveTo>
                  <a:pt x="576326" y="0"/>
                </a:moveTo>
                <a:lnTo>
                  <a:pt x="576326" y="327786"/>
                </a:lnTo>
                <a:lnTo>
                  <a:pt x="475869" y="327786"/>
                </a:lnTo>
                <a:lnTo>
                  <a:pt x="475869" y="122681"/>
                </a:lnTo>
                <a:lnTo>
                  <a:pt x="340106" y="122681"/>
                </a:lnTo>
                <a:lnTo>
                  <a:pt x="340106" y="313181"/>
                </a:lnTo>
                <a:lnTo>
                  <a:pt x="240030" y="313181"/>
                </a:lnTo>
                <a:lnTo>
                  <a:pt x="240030" y="122681"/>
                </a:lnTo>
                <a:lnTo>
                  <a:pt x="100456" y="122681"/>
                </a:lnTo>
                <a:lnTo>
                  <a:pt x="100456" y="341121"/>
                </a:lnTo>
                <a:lnTo>
                  <a:pt x="0" y="341121"/>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9" name="Freeform 109"/>
          <p:cNvSpPr/>
          <p:nvPr/>
        </p:nvSpPr>
        <p:spPr>
          <a:xfrm>
            <a:off x="2489326" y="3079495"/>
            <a:ext cx="576580" cy="452120"/>
          </a:xfrm>
          <a:custGeom>
            <a:avLst/>
            <a:gdLst/>
            <a:ahLst/>
            <a:cxnLst/>
            <a:rect l="l" t="t" r="r" b="b"/>
            <a:pathLst>
              <a:path w="576580" h="452120">
                <a:moveTo>
                  <a:pt x="576326" y="0"/>
                </a:moveTo>
                <a:lnTo>
                  <a:pt x="576326" y="451612"/>
                </a:lnTo>
                <a:lnTo>
                  <a:pt x="475869" y="451612"/>
                </a:lnTo>
                <a:lnTo>
                  <a:pt x="475869" y="287274"/>
                </a:lnTo>
                <a:lnTo>
                  <a:pt x="0" y="287274"/>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0" name="Freeform 110"/>
          <p:cNvSpPr/>
          <p:nvPr/>
        </p:nvSpPr>
        <p:spPr>
          <a:xfrm>
            <a:off x="2489326" y="2380995"/>
            <a:ext cx="576580" cy="512445"/>
          </a:xfrm>
          <a:custGeom>
            <a:avLst/>
            <a:gdLst/>
            <a:ahLst/>
            <a:cxnLst/>
            <a:rect l="l" t="t" r="r" b="b"/>
            <a:pathLst>
              <a:path w="576580" h="512444">
                <a:moveTo>
                  <a:pt x="576326" y="0"/>
                </a:moveTo>
                <a:lnTo>
                  <a:pt x="576326" y="133857"/>
                </a:lnTo>
                <a:lnTo>
                  <a:pt x="213995" y="369062"/>
                </a:lnTo>
                <a:lnTo>
                  <a:pt x="197562" y="379634"/>
                </a:lnTo>
                <a:lnTo>
                  <a:pt x="184451" y="387921"/>
                </a:lnTo>
                <a:lnTo>
                  <a:pt x="174650" y="393922"/>
                </a:lnTo>
                <a:lnTo>
                  <a:pt x="168148" y="397637"/>
                </a:lnTo>
                <a:lnTo>
                  <a:pt x="168148" y="399541"/>
                </a:lnTo>
                <a:lnTo>
                  <a:pt x="220797" y="396095"/>
                </a:lnTo>
                <a:lnTo>
                  <a:pt x="576326" y="395858"/>
                </a:lnTo>
                <a:lnTo>
                  <a:pt x="576326" y="512317"/>
                </a:lnTo>
                <a:lnTo>
                  <a:pt x="0" y="512317"/>
                </a:lnTo>
                <a:lnTo>
                  <a:pt x="0" y="386588"/>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1" name="Freeform 111"/>
          <p:cNvSpPr/>
          <p:nvPr/>
        </p:nvSpPr>
        <p:spPr>
          <a:xfrm>
            <a:off x="2479294" y="5562219"/>
            <a:ext cx="596265" cy="390525"/>
          </a:xfrm>
          <a:custGeom>
            <a:avLst/>
            <a:gdLst/>
            <a:ahLst/>
            <a:cxnLst/>
            <a:rect l="l" t="t" r="r" b="b"/>
            <a:pathLst>
              <a:path w="596264" h="390525">
                <a:moveTo>
                  <a:pt x="596011" y="223240"/>
                </a:moveTo>
                <a:lnTo>
                  <a:pt x="594651" y="263776"/>
                </a:lnTo>
                <a:lnTo>
                  <a:pt x="590565" y="300915"/>
                </a:lnTo>
                <a:lnTo>
                  <a:pt x="583741" y="334656"/>
                </a:lnTo>
                <a:lnTo>
                  <a:pt x="574167" y="364997"/>
                </a:lnTo>
                <a:lnTo>
                  <a:pt x="458724" y="364997"/>
                </a:lnTo>
                <a:lnTo>
                  <a:pt x="475986" y="334749"/>
                </a:lnTo>
                <a:lnTo>
                  <a:pt x="488330" y="302031"/>
                </a:lnTo>
                <a:lnTo>
                  <a:pt x="495746" y="266846"/>
                </a:lnTo>
                <a:lnTo>
                  <a:pt x="498220" y="229196"/>
                </a:lnTo>
                <a:lnTo>
                  <a:pt x="497177" y="207639"/>
                </a:lnTo>
                <a:lnTo>
                  <a:pt x="481711" y="156641"/>
                </a:lnTo>
                <a:lnTo>
                  <a:pt x="450421" y="131174"/>
                </a:lnTo>
                <a:lnTo>
                  <a:pt x="437133" y="129476"/>
                </a:lnTo>
                <a:lnTo>
                  <a:pt x="426206" y="130640"/>
                </a:lnTo>
                <a:lnTo>
                  <a:pt x="385871" y="160805"/>
                </a:lnTo>
                <a:lnTo>
                  <a:pt x="360483" y="206758"/>
                </a:lnTo>
                <a:lnTo>
                  <a:pt x="345313" y="239991"/>
                </a:lnTo>
                <a:lnTo>
                  <a:pt x="326596" y="279601"/>
                </a:lnTo>
                <a:lnTo>
                  <a:pt x="287734" y="338664"/>
                </a:lnTo>
                <a:lnTo>
                  <a:pt x="246133" y="372199"/>
                </a:lnTo>
                <a:lnTo>
                  <a:pt x="197365" y="388296"/>
                </a:lnTo>
                <a:lnTo>
                  <a:pt x="170053" y="390309"/>
                </a:lnTo>
                <a:lnTo>
                  <a:pt x="131000" y="386634"/>
                </a:lnTo>
                <a:lnTo>
                  <a:pt x="67754" y="357240"/>
                </a:lnTo>
                <a:lnTo>
                  <a:pt x="24485" y="299033"/>
                </a:lnTo>
                <a:lnTo>
                  <a:pt x="10874" y="260359"/>
                </a:lnTo>
                <a:lnTo>
                  <a:pt x="2716" y="215499"/>
                </a:lnTo>
                <a:lnTo>
                  <a:pt x="0" y="164452"/>
                </a:lnTo>
                <a:lnTo>
                  <a:pt x="2000" y="117202"/>
                </a:lnTo>
                <a:lnTo>
                  <a:pt x="8000" y="74420"/>
                </a:lnTo>
                <a:lnTo>
                  <a:pt x="18002" y="36113"/>
                </a:lnTo>
                <a:lnTo>
                  <a:pt x="32004" y="2285"/>
                </a:lnTo>
                <a:lnTo>
                  <a:pt x="155194" y="2285"/>
                </a:lnTo>
                <a:lnTo>
                  <a:pt x="129950" y="38229"/>
                </a:lnTo>
                <a:lnTo>
                  <a:pt x="111934" y="76561"/>
                </a:lnTo>
                <a:lnTo>
                  <a:pt x="101133" y="117275"/>
                </a:lnTo>
                <a:lnTo>
                  <a:pt x="97536" y="160362"/>
                </a:lnTo>
                <a:lnTo>
                  <a:pt x="98609" y="183920"/>
                </a:lnTo>
                <a:lnTo>
                  <a:pt x="107233" y="221683"/>
                </a:lnTo>
                <a:lnTo>
                  <a:pt x="134556" y="254869"/>
                </a:lnTo>
                <a:lnTo>
                  <a:pt x="159257" y="261200"/>
                </a:lnTo>
                <a:lnTo>
                  <a:pt x="170809" y="259943"/>
                </a:lnTo>
                <a:lnTo>
                  <a:pt x="214893" y="226945"/>
                </a:lnTo>
                <a:lnTo>
                  <a:pt x="243139" y="173924"/>
                </a:lnTo>
                <a:lnTo>
                  <a:pt x="260095" y="135064"/>
                </a:lnTo>
                <a:lnTo>
                  <a:pt x="285105" y="86441"/>
                </a:lnTo>
                <a:lnTo>
                  <a:pt x="314267" y="48623"/>
                </a:lnTo>
                <a:lnTo>
                  <a:pt x="347585" y="21610"/>
                </a:lnTo>
                <a:lnTo>
                  <a:pt x="385068" y="5402"/>
                </a:lnTo>
                <a:lnTo>
                  <a:pt x="426719" y="0"/>
                </a:lnTo>
                <a:lnTo>
                  <a:pt x="464675" y="3831"/>
                </a:lnTo>
                <a:lnTo>
                  <a:pt x="527107" y="34445"/>
                </a:lnTo>
                <a:lnTo>
                  <a:pt x="571043" y="94281"/>
                </a:lnTo>
                <a:lnTo>
                  <a:pt x="584930" y="132314"/>
                </a:lnTo>
                <a:lnTo>
                  <a:pt x="593244" y="175301"/>
                </a:lnTo>
                <a:lnTo>
                  <a:pt x="596011" y="22324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2" name="Freeform 112"/>
          <p:cNvSpPr/>
          <p:nvPr/>
        </p:nvSpPr>
        <p:spPr>
          <a:xfrm>
            <a:off x="2479294" y="1620900"/>
            <a:ext cx="596265" cy="562610"/>
          </a:xfrm>
          <a:custGeom>
            <a:avLst/>
            <a:gdLst/>
            <a:ahLst/>
            <a:cxnLst/>
            <a:rect l="l" t="t" r="r" b="b"/>
            <a:pathLst>
              <a:path w="596264" h="562610">
                <a:moveTo>
                  <a:pt x="596011" y="288036"/>
                </a:moveTo>
                <a:lnTo>
                  <a:pt x="590887" y="346757"/>
                </a:lnTo>
                <a:lnTo>
                  <a:pt x="575500" y="399478"/>
                </a:lnTo>
                <a:lnTo>
                  <a:pt x="549826" y="446198"/>
                </a:lnTo>
                <a:lnTo>
                  <a:pt x="513842" y="486918"/>
                </a:lnTo>
                <a:lnTo>
                  <a:pt x="479062" y="514013"/>
                </a:lnTo>
                <a:lnTo>
                  <a:pt x="440551" y="535098"/>
                </a:lnTo>
                <a:lnTo>
                  <a:pt x="398298" y="550167"/>
                </a:lnTo>
                <a:lnTo>
                  <a:pt x="352289" y="559212"/>
                </a:lnTo>
                <a:lnTo>
                  <a:pt x="302513" y="562228"/>
                </a:lnTo>
                <a:lnTo>
                  <a:pt x="250668" y="559102"/>
                </a:lnTo>
                <a:lnTo>
                  <a:pt x="202883" y="549715"/>
                </a:lnTo>
                <a:lnTo>
                  <a:pt x="159163" y="534056"/>
                </a:lnTo>
                <a:lnTo>
                  <a:pt x="119516" y="512111"/>
                </a:lnTo>
                <a:lnTo>
                  <a:pt x="83947" y="483870"/>
                </a:lnTo>
                <a:lnTo>
                  <a:pt x="53709" y="450615"/>
                </a:lnTo>
                <a:lnTo>
                  <a:pt x="30202" y="413483"/>
                </a:lnTo>
                <a:lnTo>
                  <a:pt x="13419" y="372468"/>
                </a:lnTo>
                <a:lnTo>
                  <a:pt x="3353" y="327564"/>
                </a:lnTo>
                <a:lnTo>
                  <a:pt x="0" y="278764"/>
                </a:lnTo>
                <a:lnTo>
                  <a:pt x="3247" y="231032"/>
                </a:lnTo>
                <a:lnTo>
                  <a:pt x="12992" y="187042"/>
                </a:lnTo>
                <a:lnTo>
                  <a:pt x="29242" y="146789"/>
                </a:lnTo>
                <a:lnTo>
                  <a:pt x="52002" y="110267"/>
                </a:lnTo>
                <a:lnTo>
                  <a:pt x="81280" y="77470"/>
                </a:lnTo>
                <a:lnTo>
                  <a:pt x="115677" y="49613"/>
                </a:lnTo>
                <a:lnTo>
                  <a:pt x="153800" y="27925"/>
                </a:lnTo>
                <a:lnTo>
                  <a:pt x="195653" y="12419"/>
                </a:lnTo>
                <a:lnTo>
                  <a:pt x="241243" y="3106"/>
                </a:lnTo>
                <a:lnTo>
                  <a:pt x="290575" y="0"/>
                </a:lnTo>
                <a:lnTo>
                  <a:pt x="342741" y="3168"/>
                </a:lnTo>
                <a:lnTo>
                  <a:pt x="390877" y="12671"/>
                </a:lnTo>
                <a:lnTo>
                  <a:pt x="434978" y="28501"/>
                </a:lnTo>
                <a:lnTo>
                  <a:pt x="475036" y="50653"/>
                </a:lnTo>
                <a:lnTo>
                  <a:pt x="511048" y="79121"/>
                </a:lnTo>
                <a:lnTo>
                  <a:pt x="541634" y="112771"/>
                </a:lnTo>
                <a:lnTo>
                  <a:pt x="565424" y="150482"/>
                </a:lnTo>
                <a:lnTo>
                  <a:pt x="582416" y="192259"/>
                </a:lnTo>
                <a:lnTo>
                  <a:pt x="592612" y="238108"/>
                </a:lnTo>
                <a:lnTo>
                  <a:pt x="596011" y="288036"/>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3" name="Freeform 113"/>
          <p:cNvSpPr/>
          <p:nvPr/>
        </p:nvSpPr>
        <p:spPr>
          <a:xfrm>
            <a:off x="2479294" y="1011300"/>
            <a:ext cx="596265" cy="447675"/>
          </a:xfrm>
          <a:custGeom>
            <a:avLst/>
            <a:gdLst/>
            <a:ahLst/>
            <a:cxnLst/>
            <a:rect l="l" t="t" r="r" b="b"/>
            <a:pathLst>
              <a:path w="596264" h="447675">
                <a:moveTo>
                  <a:pt x="596011" y="305943"/>
                </a:moveTo>
                <a:lnTo>
                  <a:pt x="594651" y="346424"/>
                </a:lnTo>
                <a:lnTo>
                  <a:pt x="590565" y="383476"/>
                </a:lnTo>
                <a:lnTo>
                  <a:pt x="583741" y="417099"/>
                </a:lnTo>
                <a:lnTo>
                  <a:pt x="574167" y="447294"/>
                </a:lnTo>
                <a:lnTo>
                  <a:pt x="455422" y="447294"/>
                </a:lnTo>
                <a:lnTo>
                  <a:pt x="470423" y="417095"/>
                </a:lnTo>
                <a:lnTo>
                  <a:pt x="481139" y="384968"/>
                </a:lnTo>
                <a:lnTo>
                  <a:pt x="487568" y="350889"/>
                </a:lnTo>
                <a:lnTo>
                  <a:pt x="489712" y="314833"/>
                </a:lnTo>
                <a:lnTo>
                  <a:pt x="486332" y="274734"/>
                </a:lnTo>
                <a:lnTo>
                  <a:pt x="459333" y="207158"/>
                </a:lnTo>
                <a:lnTo>
                  <a:pt x="406689" y="157608"/>
                </a:lnTo>
                <a:lnTo>
                  <a:pt x="336117" y="132324"/>
                </a:lnTo>
                <a:lnTo>
                  <a:pt x="294639" y="129159"/>
                </a:lnTo>
                <a:lnTo>
                  <a:pt x="254323" y="132159"/>
                </a:lnTo>
                <a:lnTo>
                  <a:pt x="186072" y="156162"/>
                </a:lnTo>
                <a:lnTo>
                  <a:pt x="135518" y="203285"/>
                </a:lnTo>
                <a:lnTo>
                  <a:pt x="109662" y="268194"/>
                </a:lnTo>
                <a:lnTo>
                  <a:pt x="106425" y="306959"/>
                </a:lnTo>
                <a:lnTo>
                  <a:pt x="108757" y="344656"/>
                </a:lnTo>
                <a:lnTo>
                  <a:pt x="115744" y="380603"/>
                </a:lnTo>
                <a:lnTo>
                  <a:pt x="127375" y="414811"/>
                </a:lnTo>
                <a:lnTo>
                  <a:pt x="143637" y="447294"/>
                </a:lnTo>
                <a:lnTo>
                  <a:pt x="30861" y="447294"/>
                </a:lnTo>
                <a:lnTo>
                  <a:pt x="17359" y="413458"/>
                </a:lnTo>
                <a:lnTo>
                  <a:pt x="7715" y="374824"/>
                </a:lnTo>
                <a:lnTo>
                  <a:pt x="1928" y="331404"/>
                </a:lnTo>
                <a:lnTo>
                  <a:pt x="0" y="283210"/>
                </a:lnTo>
                <a:lnTo>
                  <a:pt x="3123" y="233251"/>
                </a:lnTo>
                <a:lnTo>
                  <a:pt x="12488" y="187608"/>
                </a:lnTo>
                <a:lnTo>
                  <a:pt x="28090" y="146269"/>
                </a:lnTo>
                <a:lnTo>
                  <a:pt x="49922" y="109222"/>
                </a:lnTo>
                <a:lnTo>
                  <a:pt x="77978" y="76453"/>
                </a:lnTo>
                <a:lnTo>
                  <a:pt x="111217" y="48946"/>
                </a:lnTo>
                <a:lnTo>
                  <a:pt x="148608" y="27541"/>
                </a:lnTo>
                <a:lnTo>
                  <a:pt x="190156" y="12244"/>
                </a:lnTo>
                <a:lnTo>
                  <a:pt x="235868" y="3062"/>
                </a:lnTo>
                <a:lnTo>
                  <a:pt x="285750" y="0"/>
                </a:lnTo>
                <a:lnTo>
                  <a:pt x="338389" y="3426"/>
                </a:lnTo>
                <a:lnTo>
                  <a:pt x="387043" y="13699"/>
                </a:lnTo>
                <a:lnTo>
                  <a:pt x="431715" y="30806"/>
                </a:lnTo>
                <a:lnTo>
                  <a:pt x="472413" y="54733"/>
                </a:lnTo>
                <a:lnTo>
                  <a:pt x="509143" y="85471"/>
                </a:lnTo>
                <a:lnTo>
                  <a:pt x="540415" y="121604"/>
                </a:lnTo>
                <a:lnTo>
                  <a:pt x="564738" y="161723"/>
                </a:lnTo>
                <a:lnTo>
                  <a:pt x="582112" y="205824"/>
                </a:lnTo>
                <a:lnTo>
                  <a:pt x="592536" y="253899"/>
                </a:lnTo>
                <a:lnTo>
                  <a:pt x="596011" y="30594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4" name="Freeform 114"/>
          <p:cNvSpPr/>
          <p:nvPr/>
        </p:nvSpPr>
        <p:spPr>
          <a:xfrm>
            <a:off x="4572000" y="7620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15" name="TextBox 115"/>
          <p:cNvSpPr txBox="1"/>
          <p:nvPr/>
        </p:nvSpPr>
        <p:spPr>
          <a:xfrm>
            <a:off x="4800600" y="838200"/>
            <a:ext cx="17811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项目目标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16" name="AutoShape 116"/>
          <p:cNvSpPr/>
          <p:nvPr/>
        </p:nvSpPr>
        <p:spPr>
          <a:xfrm>
            <a:off x="4007326" y="7428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7" name="TextBox 117"/>
          <p:cNvSpPr txBox="1"/>
          <p:nvPr/>
        </p:nvSpPr>
        <p:spPr>
          <a:xfrm>
            <a:off x="4173854" y="818197"/>
            <a:ext cx="176530" cy="334645"/>
          </a:xfrm>
          <a:prstGeom prst="rect">
            <a:avLst/>
          </a:prstGeom>
        </p:spPr>
        <p:txBody>
          <a:bodyPr vert="horz" wrap="square" lIns="0" tIns="15907" rIns="0" bIns="0" rtlCol="0" anchor="t" anchorCtr="0">
            <a:spAutoFit/>
          </a:bodyPr>
          <a:lstStyle/>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1</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8" name="AutoShape 11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9" name="Freeform 119"/>
          <p:cNvSpPr/>
          <p:nvPr/>
        </p:nvSpPr>
        <p:spPr>
          <a:xfrm>
            <a:off x="4572000" y="16002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0" name="TextBox 120"/>
          <p:cNvSpPr txBox="1"/>
          <p:nvPr/>
        </p:nvSpPr>
        <p:spPr>
          <a:xfrm>
            <a:off x="4800600" y="1676400"/>
            <a:ext cx="28860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项目导入</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1" name="AutoShape 121"/>
          <p:cNvSpPr/>
          <p:nvPr/>
        </p:nvSpPr>
        <p:spPr>
          <a:xfrm>
            <a:off x="4007326" y="15810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2" name="TextBox 122"/>
          <p:cNvSpPr txBox="1"/>
          <p:nvPr/>
        </p:nvSpPr>
        <p:spPr>
          <a:xfrm>
            <a:off x="4173854" y="1656397"/>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2</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3" name="Freeform 123"/>
          <p:cNvSpPr/>
          <p:nvPr/>
        </p:nvSpPr>
        <p:spPr>
          <a:xfrm>
            <a:off x="4572000" y="25146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4" name="TextBox 124"/>
          <p:cNvSpPr txBox="1"/>
          <p:nvPr/>
        </p:nvSpPr>
        <p:spPr>
          <a:xfrm>
            <a:off x="4800600" y="2590800"/>
            <a:ext cx="3733800"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思政聚焦</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5" name="AutoShape 125"/>
          <p:cNvSpPr/>
          <p:nvPr/>
        </p:nvSpPr>
        <p:spPr>
          <a:xfrm>
            <a:off x="4007326" y="24954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6" name="TextBox 126"/>
          <p:cNvSpPr txBox="1"/>
          <p:nvPr/>
        </p:nvSpPr>
        <p:spPr>
          <a:xfrm>
            <a:off x="4173854" y="2570797"/>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3</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7" name="Freeform 114"/>
          <p:cNvSpPr/>
          <p:nvPr/>
        </p:nvSpPr>
        <p:spPr>
          <a:xfrm>
            <a:off x="4572000" y="344487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28" name="TextBox 115"/>
          <p:cNvSpPr txBox="1"/>
          <p:nvPr/>
        </p:nvSpPr>
        <p:spPr>
          <a:xfrm>
            <a:off x="4800600" y="3521075"/>
            <a:ext cx="1781175" cy="339757"/>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知识储备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9" name="AutoShape 116"/>
          <p:cNvSpPr/>
          <p:nvPr/>
        </p:nvSpPr>
        <p:spPr>
          <a:xfrm>
            <a:off x="4007326" y="3425761"/>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0" name="TextBox 117"/>
          <p:cNvSpPr txBox="1"/>
          <p:nvPr/>
        </p:nvSpPr>
        <p:spPr>
          <a:xfrm>
            <a:off x="4173854" y="3501072"/>
            <a:ext cx="176530" cy="334645"/>
          </a:xfrm>
          <a:prstGeom prst="rect">
            <a:avLst/>
          </a:prstGeom>
        </p:spPr>
        <p:txBody>
          <a:bodyPr vert="horz" wrap="square" lIns="0" tIns="15907" rIns="0" bIns="0" rtlCol="0" anchor="t" anchorCtr="0">
            <a:spAutoFit/>
          </a:bodyPr>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4</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1" name="Freeform 119"/>
          <p:cNvSpPr/>
          <p:nvPr/>
        </p:nvSpPr>
        <p:spPr>
          <a:xfrm>
            <a:off x="4572000" y="428307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32" name="TextBox 120"/>
          <p:cNvSpPr txBox="1"/>
          <p:nvPr/>
        </p:nvSpPr>
        <p:spPr>
          <a:xfrm>
            <a:off x="4800600" y="4359275"/>
            <a:ext cx="2886075" cy="339757"/>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任务实施</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3" name="AutoShape 121"/>
          <p:cNvSpPr/>
          <p:nvPr/>
        </p:nvSpPr>
        <p:spPr>
          <a:xfrm>
            <a:off x="4007326" y="4263961"/>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4" name="TextBox 122"/>
          <p:cNvSpPr txBox="1"/>
          <p:nvPr/>
        </p:nvSpPr>
        <p:spPr>
          <a:xfrm>
            <a:off x="4173854" y="4339272"/>
            <a:ext cx="176530" cy="323215"/>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5</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5" name="Freeform 123"/>
          <p:cNvSpPr/>
          <p:nvPr/>
        </p:nvSpPr>
        <p:spPr>
          <a:xfrm>
            <a:off x="4572000" y="519747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36" name="TextBox 124"/>
          <p:cNvSpPr txBox="1"/>
          <p:nvPr/>
        </p:nvSpPr>
        <p:spPr>
          <a:xfrm>
            <a:off x="4800600" y="5273675"/>
            <a:ext cx="3733800" cy="339757"/>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项目小结</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7" name="AutoShape 125"/>
          <p:cNvSpPr/>
          <p:nvPr/>
        </p:nvSpPr>
        <p:spPr>
          <a:xfrm>
            <a:off x="4007326" y="5178361"/>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8" name="TextBox 126"/>
          <p:cNvSpPr txBox="1"/>
          <p:nvPr/>
        </p:nvSpPr>
        <p:spPr>
          <a:xfrm>
            <a:off x="4173854" y="5253672"/>
            <a:ext cx="176530" cy="323215"/>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6</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报文鉴别技术</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62635" y="1600200"/>
            <a:ext cx="10545445" cy="5262245"/>
          </a:xfrm>
          <a:prstGeom prst="rect">
            <a:avLst/>
          </a:prstGeom>
          <a:noFill/>
        </p:spPr>
        <p:txBody>
          <a:bodyPr wrap="square" rtlCol="0" anchor="t">
            <a:sp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密码学的发展趋势正受到多种前沿科技的推动，呈现出多元化的进化路径。</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(1)量子密码学：</a:t>
            </a:r>
            <a:r>
              <a:rPr lang="zh-CN" altLang="en-US" sz="2000">
                <a:latin typeface="微软雅黑" panose="020B0503020204020204" charset="-122"/>
                <a:ea typeface="微软雅黑" panose="020B0503020204020204" charset="-122"/>
                <a:cs typeface="微软雅黑" panose="020B0503020204020204" charset="-122"/>
              </a:rPr>
              <a:t>量子计算的崛起为传统加密算法带来了前所未有的挑战。量子计算机在执行特定算法时，如Shor算法对抗RSA加密，Grover算法加速数据库搜索，以及Simon算法解决特定问题，展现出超越传统计算的能力。这要求我们探索量子时代依然安全的密码算法。量子密码学，基于量子力学原理，为加密传输提供了新思路，对密码学领域及未来互联网发展具有重大意义。</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(2)智能化密码学：</a:t>
            </a:r>
            <a:r>
              <a:rPr lang="zh-CN" altLang="en-US" sz="2000">
                <a:latin typeface="微软雅黑" panose="020B0503020204020204" charset="-122"/>
                <a:ea typeface="微软雅黑" panose="020B0503020204020204" charset="-122"/>
                <a:cs typeface="微软雅黑" panose="020B0503020204020204" charset="-122"/>
              </a:rPr>
              <a:t>随着人工智能、5G和网络技术的发展，我们进入了一个对安全通信和数据保护要求更高的万物互联时代。智能化密码学利用机器学习技术开发智能密码算法，通过神经网络等技术实现高效的密钥交换和按需加密，增强了加密的灵活性和自适应性。同时，智能密码分析通过机器学习提高密码分析的准确性和效率，形成了神经网络密码学等新兴交叉学科，标志着密码学与AI技术紧密结合的新方向。</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219200"/>
            <a:ext cx="6096000" cy="398780"/>
          </a:xfrm>
          <a:prstGeom prst="rect">
            <a:avLst/>
          </a:prstGeom>
          <a:noFill/>
        </p:spPr>
        <p:txBody>
          <a:bodyPr wrap="square" rtlCol="0" anchor="t">
            <a:spAutoFit/>
          </a:bodyPr>
          <a:p>
            <a:r>
              <a:rPr lang="en-US" altLang="zh-CN" sz="2000" b="1">
                <a:solidFill>
                  <a:srgbClr val="0070C0"/>
                </a:solidFill>
                <a:latin typeface="微软雅黑" panose="020B0503020204020204" charset="-122"/>
                <a:ea typeface="微软雅黑" panose="020B0503020204020204" charset="-122"/>
                <a:cs typeface="微软雅黑" panose="020B0503020204020204" charset="-122"/>
              </a:rPr>
              <a:t>3</a:t>
            </a:r>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.密码发展趋势</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报文鉴别技术</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62635" y="1600200"/>
            <a:ext cx="10545445" cy="4399915"/>
          </a:xfrm>
          <a:prstGeom prst="rect">
            <a:avLst/>
          </a:prstGeom>
          <a:noFill/>
        </p:spPr>
        <p:txBody>
          <a:bodyPr wrap="square" rtlCol="0" anchor="t">
            <a:sp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密码学的发展趋势正受到多种前沿科技的推动，呈现出多元化的进化路径。</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(3)生物密码学：</a:t>
            </a:r>
            <a:r>
              <a:rPr lang="zh-CN" altLang="en-US" sz="2000">
                <a:latin typeface="微软雅黑" panose="020B0503020204020204" charset="-122"/>
                <a:ea typeface="微软雅黑" panose="020B0503020204020204" charset="-122"/>
                <a:cs typeface="微软雅黑" panose="020B0503020204020204" charset="-122"/>
                <a:sym typeface="+mn-ea"/>
              </a:rPr>
              <a:t>DNA密码学作为一项创新技术，展现出替代传统密码技术的潜力。它利用DNA的高存储密度和高并行性，结合生物学技术，实现加密、认证和签名等功能。Adleman教授的DNA计算研究不仅解决了NP完全问题，也提出了利用DNA计算破译DES的设想，显示了分子计算机在密码分析上的巨大潜力。尽管DNA密码学的实际应用还处于起步阶段，但其在信息安全领域的应用前景广阔，正吸引着全球学者和专家的密切关注。</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sym typeface="+mn-ea"/>
              </a:rPr>
              <a:t>总体来看，密码学的发展不断融入新技术，从量子计算的挑战到智能化、生物化的新路径，这一领域正迅速进化，以应对不断变化的安全需求和挑战。随着研究的深入，我们可以期待密码学在未来网络世界中发挥更加关键的作用</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219200"/>
            <a:ext cx="6096000" cy="398780"/>
          </a:xfrm>
          <a:prstGeom prst="rect">
            <a:avLst/>
          </a:prstGeom>
          <a:noFill/>
        </p:spPr>
        <p:txBody>
          <a:bodyPr wrap="square" rtlCol="0" anchor="t">
            <a:spAutoFit/>
          </a:bodyPr>
          <a:p>
            <a:r>
              <a:rPr lang="en-US" altLang="zh-CN" sz="2000" b="1">
                <a:solidFill>
                  <a:srgbClr val="0070C0"/>
                </a:solidFill>
                <a:latin typeface="微软雅黑" panose="020B0503020204020204" charset="-122"/>
                <a:ea typeface="微软雅黑" panose="020B0503020204020204" charset="-122"/>
                <a:cs typeface="微软雅黑" panose="020B0503020204020204" charset="-122"/>
              </a:rPr>
              <a:t>3</a:t>
            </a:r>
            <a:r>
              <a:rPr lang="zh-CN" altLang="en-US" sz="2000" b="1">
                <a:solidFill>
                  <a:srgbClr val="0070C0"/>
                </a:solidFill>
                <a:latin typeface="微软雅黑" panose="020B0503020204020204" charset="-122"/>
                <a:ea typeface="微软雅黑" panose="020B0503020204020204" charset="-122"/>
                <a:cs typeface="微软雅黑" panose="020B0503020204020204" charset="-122"/>
              </a:rPr>
              <a:t>.密码发展趋势</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防范密码破译方法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762635" y="1600200"/>
            <a:ext cx="10545445" cy="3538220"/>
          </a:xfrm>
          <a:prstGeom prst="rect">
            <a:avLst/>
          </a:prstGeom>
          <a:noFill/>
        </p:spPr>
        <p:txBody>
          <a:bodyPr wrap="square" rtlCol="0" anchor="t">
            <a:sp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(1)避免使用简短易猜的密码，并且为每个账户设置一个强大且单一的密码。在可能的情况下，使用由随机字符串并加入一些额外的符号来增加复杂性；确保密码与你的角色、业务、组织等无关；</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(2</a:t>
            </a:r>
            <a:r>
              <a:rPr lang="zh-CN" altLang="en-US" sz="2000">
                <a:latin typeface="微软雅黑" panose="020B0503020204020204" charset="-122"/>
                <a:ea typeface="微软雅黑" panose="020B0503020204020204" charset="-122"/>
                <a:cs typeface="微软雅黑" panose="020B0503020204020204" charset="-122"/>
                <a:sym typeface="+mn-ea"/>
              </a:rPr>
              <a:t>)</a:t>
            </a:r>
            <a:r>
              <a:rPr lang="zh-CN" altLang="en-US" sz="2000">
                <a:latin typeface="微软雅黑" panose="020B0503020204020204" charset="-122"/>
                <a:ea typeface="微软雅黑" panose="020B0503020204020204" charset="-122"/>
                <a:cs typeface="微软雅黑" panose="020B0503020204020204" charset="-122"/>
              </a:rPr>
              <a:t>加强信息安全意识培养，对收到的电子邮件永远保持怀疑态度；避免发布个人信息，以免日后被攻击者用来欺骗；</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(3)安装并定期更新杀毒软件和防病毒程序；在下载应用程序时，要仔细考虑下载来源；不要点击包含捆绑包和更多内容的安装包；远离恶意/流氓网站，并使用脚本拦截工具拦截恶意脚本。</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任务实施</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PART05</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防范密码破译方法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822960" y="1617980"/>
            <a:ext cx="10545445" cy="4831080"/>
          </a:xfrm>
          <a:prstGeom prst="rect">
            <a:avLst/>
          </a:prstGeom>
          <a:noFill/>
        </p:spPr>
        <p:txBody>
          <a:bodyPr wrap="square" rtlCol="0" anchor="t">
            <a:sp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在学习理论知识之后，先使用在线平台来进行实验。这种方法简单明了，对初学者能够提供直观的理解。</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Message Digest Algorithm MD5（中文名：消息摘要算法第五版）是计算机安全领域广泛使用的一种Hash函数加密算法。它是一种非对称的加密算法，于1992年美国密码学家罗纳德·李维斯特（Ronald Linn Rivest）设计并公开。</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MD5算法具有以下特点：</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(1)压缩性</a:t>
            </a:r>
            <a:r>
              <a:rPr lang="zh-CN" altLang="en-US" sz="2000">
                <a:latin typeface="微软雅黑" panose="020B0503020204020204" charset="-122"/>
                <a:ea typeface="微软雅黑" panose="020B0503020204020204" charset="-122"/>
                <a:cs typeface="微软雅黑" panose="020B0503020204020204" charset="-122"/>
              </a:rPr>
              <a:t>：任意长度的数据，算出的MD5值长度都是固定的。</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(2)容易计算</a:t>
            </a:r>
            <a:r>
              <a:rPr lang="zh-CN" altLang="en-US" sz="2000">
                <a:latin typeface="微软雅黑" panose="020B0503020204020204" charset="-122"/>
                <a:ea typeface="微软雅黑" panose="020B0503020204020204" charset="-122"/>
                <a:cs typeface="微软雅黑" panose="020B0503020204020204" charset="-122"/>
              </a:rPr>
              <a:t>：从原数据计算出MD5值很容易。</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(3)抗修改性</a:t>
            </a:r>
            <a:r>
              <a:rPr lang="zh-CN" altLang="en-US" sz="2000">
                <a:latin typeface="微软雅黑" panose="020B0503020204020204" charset="-122"/>
                <a:ea typeface="微软雅黑" panose="020B0503020204020204" charset="-122"/>
                <a:cs typeface="微软雅黑" panose="020B0503020204020204" charset="-122"/>
              </a:rPr>
              <a:t>：对原数据进行任何改动，哪怕只修改1个字节，所得到的MD5值都有很大区别。</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(4)强抗碰撞</a:t>
            </a:r>
            <a:r>
              <a:rPr lang="zh-CN" altLang="en-US" sz="2000">
                <a:latin typeface="微软雅黑" panose="020B0503020204020204" charset="-122"/>
                <a:ea typeface="微软雅黑" panose="020B0503020204020204" charset="-122"/>
                <a:cs typeface="微软雅黑" panose="020B0503020204020204" charset="-122"/>
              </a:rPr>
              <a:t>：已知原数据和其MD5值，想找到一个具有相同MD5值的数据（即伪造数据）是非常困难的。</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1．MD5介绍</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防范密码破译方法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822960" y="1617980"/>
            <a:ext cx="10545445" cy="1383665"/>
          </a:xfrm>
          <a:prstGeom prst="rect">
            <a:avLst/>
          </a:prstGeom>
          <a:noFill/>
        </p:spPr>
        <p:txBody>
          <a:bodyPr wrap="square" rtlCol="0" anchor="t">
            <a:sp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(1)	打开https://www.cmd5.com/。这个网站是针对md5、sha1、sha256等全球通用公开的加密算法进行查询的数据库，查询成功率95%以上。</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(2)	点击白色的“加密”链接，进入加密页面，如图13-5所示。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2．MD5加密</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16" name="图片 5"/>
          <p:cNvPicPr/>
          <p:nvPr/>
        </p:nvPicPr>
        <p:blipFill>
          <a:blip r:embed="rId2"/>
          <a:stretch>
            <a:fillRect/>
          </a:stretch>
        </p:blipFill>
        <p:spPr>
          <a:xfrm>
            <a:off x="2819400" y="3048000"/>
            <a:ext cx="6299835" cy="2164080"/>
          </a:xfrm>
          <a:prstGeom prst="rect">
            <a:avLst/>
          </a:prstGeom>
          <a:noFill/>
          <a:ln>
            <a:noFill/>
          </a:ln>
        </p:spPr>
      </p:pic>
      <p:sp>
        <p:nvSpPr>
          <p:cNvPr id="6" name="文本框 5"/>
          <p:cNvSpPr txBox="1"/>
          <p:nvPr/>
        </p:nvSpPr>
        <p:spPr>
          <a:xfrm>
            <a:off x="4343400" y="5257800"/>
            <a:ext cx="6096000" cy="368300"/>
          </a:xfrm>
          <a:prstGeom prst="rect">
            <a:avLst/>
          </a:prstGeom>
          <a:noFill/>
        </p:spPr>
        <p:txBody>
          <a:bodyPr wrap="square" rtlCol="0" anchor="t">
            <a:spAutoFit/>
          </a:bodyPr>
          <a:p>
            <a:r>
              <a:rPr lang="zh-CN" altLang="en-US"/>
              <a:t>图13-5初始页面</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防范密码破译方法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822960" y="1617980"/>
            <a:ext cx="10545445" cy="521970"/>
          </a:xfrm>
          <a:prstGeom prst="rect">
            <a:avLst/>
          </a:prstGeom>
          <a:noFill/>
        </p:spPr>
        <p:txBody>
          <a:bodyPr wrap="square" rtlCol="0" anchor="t">
            <a:sp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(3)	在加密页面“Pass”文本框可以看到网站默认显示明文：12345，如图13-6所示。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2．MD5加密</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7" name="图片 6"/>
          <p:cNvPicPr/>
          <p:nvPr/>
        </p:nvPicPr>
        <p:blipFill>
          <a:blip r:embed="rId2"/>
          <a:stretch>
            <a:fillRect/>
          </a:stretch>
        </p:blipFill>
        <p:spPr>
          <a:xfrm>
            <a:off x="2362200" y="2362200"/>
            <a:ext cx="7247890" cy="2315845"/>
          </a:xfrm>
          <a:prstGeom prst="rect">
            <a:avLst/>
          </a:prstGeom>
          <a:noFill/>
          <a:ln>
            <a:noFill/>
          </a:ln>
        </p:spPr>
      </p:pic>
      <p:sp>
        <p:nvSpPr>
          <p:cNvPr id="8" name="文本框 7"/>
          <p:cNvSpPr txBox="1"/>
          <p:nvPr/>
        </p:nvSpPr>
        <p:spPr>
          <a:xfrm>
            <a:off x="4572000" y="4900295"/>
            <a:ext cx="6096000" cy="368300"/>
          </a:xfrm>
          <a:prstGeom prst="rect">
            <a:avLst/>
          </a:prstGeom>
          <a:noFill/>
        </p:spPr>
        <p:txBody>
          <a:bodyPr wrap="square" rtlCol="0" anchor="t">
            <a:spAutoFit/>
          </a:bodyPr>
          <a:p>
            <a:r>
              <a:rPr lang="zh-CN" altLang="en-US"/>
              <a:t>图13-6 加密页面</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防范密码破译方法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822960" y="1617980"/>
            <a:ext cx="10545445" cy="953135"/>
          </a:xfrm>
          <a:prstGeom prst="rect">
            <a:avLst/>
          </a:prstGeom>
          <a:noFill/>
        </p:spPr>
        <p:txBody>
          <a:bodyPr wrap="square" rtlCol="0" anchor="t">
            <a:sp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(4)	在该文本框输入想要加密的明文：hello。点击“加密”按钮。就可以在下方结果处看到各种加密的结果。选取MD5的加密密文，如图13-7所示。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2．MD5加密</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12" name="图片 7"/>
          <p:cNvPicPr/>
          <p:nvPr/>
        </p:nvPicPr>
        <p:blipFill>
          <a:blip r:embed="rId2"/>
          <a:stretch>
            <a:fillRect/>
          </a:stretch>
        </p:blipFill>
        <p:spPr>
          <a:xfrm>
            <a:off x="2964815" y="2819400"/>
            <a:ext cx="5719445" cy="2893060"/>
          </a:xfrm>
          <a:prstGeom prst="rect">
            <a:avLst/>
          </a:prstGeom>
          <a:noFill/>
          <a:ln>
            <a:noFill/>
          </a:ln>
        </p:spPr>
      </p:pic>
      <p:sp>
        <p:nvSpPr>
          <p:cNvPr id="6" name="文本框 5"/>
          <p:cNvSpPr txBox="1"/>
          <p:nvPr/>
        </p:nvSpPr>
        <p:spPr>
          <a:xfrm>
            <a:off x="4343400" y="5960745"/>
            <a:ext cx="6096000" cy="368300"/>
          </a:xfrm>
          <a:prstGeom prst="rect">
            <a:avLst/>
          </a:prstGeom>
          <a:noFill/>
        </p:spPr>
        <p:txBody>
          <a:bodyPr wrap="square" rtlCol="0" anchor="t">
            <a:spAutoFit/>
          </a:bodyPr>
          <a:p>
            <a:r>
              <a:rPr lang="zh-CN" altLang="en-US"/>
              <a:t>图13-7 加密结果</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防范密码破译方法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822960" y="1617980"/>
            <a:ext cx="10545445" cy="953135"/>
          </a:xfrm>
          <a:prstGeom prst="rect">
            <a:avLst/>
          </a:prstGeom>
          <a:noFill/>
        </p:spPr>
        <p:txBody>
          <a:bodyPr wrap="square" rtlCol="0" anchor="t">
            <a:sp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返回到初始的解密页面，在“密文”文本框中输入刚刚得到的密文，点击“查询”按钮，略等几秒钟，就可以看到解密结果，如图13-8所示。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3．MD5解密</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22" name="图片 8"/>
          <p:cNvPicPr/>
          <p:nvPr/>
        </p:nvPicPr>
        <p:blipFill>
          <a:blip r:embed="rId2"/>
          <a:stretch>
            <a:fillRect/>
          </a:stretch>
        </p:blipFill>
        <p:spPr>
          <a:xfrm>
            <a:off x="2438400" y="2571115"/>
            <a:ext cx="7101840" cy="2572385"/>
          </a:xfrm>
          <a:prstGeom prst="rect">
            <a:avLst/>
          </a:prstGeom>
          <a:noFill/>
          <a:ln>
            <a:noFill/>
          </a:ln>
        </p:spPr>
      </p:pic>
      <p:sp>
        <p:nvSpPr>
          <p:cNvPr id="7" name="文本框 6"/>
          <p:cNvSpPr txBox="1"/>
          <p:nvPr/>
        </p:nvSpPr>
        <p:spPr>
          <a:xfrm>
            <a:off x="4648200" y="5181600"/>
            <a:ext cx="6096000" cy="368300"/>
          </a:xfrm>
          <a:prstGeom prst="rect">
            <a:avLst/>
          </a:prstGeom>
          <a:noFill/>
        </p:spPr>
        <p:txBody>
          <a:bodyPr wrap="square" rtlCol="0" anchor="t">
            <a:spAutoFit/>
          </a:bodyPr>
          <a:p>
            <a:r>
              <a:rPr lang="zh-CN" altLang="en-US"/>
              <a:t>图13-8 解密结果</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凯撒密码加密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822960" y="1617980"/>
            <a:ext cx="10545445" cy="2245360"/>
          </a:xfrm>
          <a:prstGeom prst="rect">
            <a:avLst/>
          </a:prstGeom>
          <a:noFill/>
        </p:spPr>
        <p:txBody>
          <a:bodyPr wrap="square" rtlCol="0" anchor="t">
            <a:sp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凯撒密码是一种比较简单的古典加密算法。使用Python语言实现凯撒密码，可以很容易理解密码体系中的各种概念，如：明文、密文、加密算法等。</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凯撒密码的原理就是通过把字母移动一定的位数来实现加解密。明文中的所有字母从字母表向后（或向前）按照一个固定步长进行偏移后被替换成密文。例如：当步长为3时，A被替换成D，B被替换成E，依此类推，X替换成A，如图13-9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4478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1．凯撒密码原理</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23" name="图片 9"/>
          <p:cNvPicPr/>
          <p:nvPr/>
        </p:nvPicPr>
        <p:blipFill>
          <a:blip r:embed="rId2"/>
          <a:srcRect r="62978" b="41777"/>
          <a:stretch>
            <a:fillRect/>
          </a:stretch>
        </p:blipFill>
        <p:spPr>
          <a:xfrm>
            <a:off x="3581400" y="3863340"/>
            <a:ext cx="4664075" cy="1960880"/>
          </a:xfrm>
          <a:prstGeom prst="rect">
            <a:avLst/>
          </a:prstGeom>
          <a:noFill/>
          <a:ln>
            <a:noFill/>
          </a:ln>
        </p:spPr>
      </p:pic>
      <p:sp>
        <p:nvSpPr>
          <p:cNvPr id="6" name="文本框 5"/>
          <p:cNvSpPr txBox="1"/>
          <p:nvPr/>
        </p:nvSpPr>
        <p:spPr>
          <a:xfrm>
            <a:off x="4495800" y="5867400"/>
            <a:ext cx="6096000" cy="368300"/>
          </a:xfrm>
          <a:prstGeom prst="rect">
            <a:avLst/>
          </a:prstGeom>
          <a:noFill/>
        </p:spPr>
        <p:txBody>
          <a:bodyPr wrap="square" rtlCol="0" anchor="t">
            <a:spAutoFit/>
          </a:bodyPr>
          <a:p>
            <a:r>
              <a:rPr lang="zh-CN" altLang="en-US"/>
              <a:t>图13-9 凯撒密码示意图</a:t>
            </a: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项目目标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PART01</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凯撒密码加密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838200" y="2286000"/>
            <a:ext cx="10545445" cy="3107690"/>
          </a:xfrm>
          <a:prstGeom prst="rect">
            <a:avLst/>
          </a:prstGeom>
          <a:noFill/>
        </p:spPr>
        <p:txBody>
          <a:bodyPr wrap="square" rtlCol="0" anchor="t">
            <a:sp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在加密过程中，用户首先输入明文和位移量。为了简化实现，代码将明文转换为小写，并利用`lower()`函数处理。随后，通过`list()`函数将字符串转换为列表，以便于遍历处理每个字符。</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处理每个字母时，使用`ord()`函数获取其在ASCII表中的位置数值。由于小写字母的ASCII码范围是97至122，代码会检查字母偏移后是否超出这个范围。若偏移后的值仍小于123，直接使用`chr()`函数将其转换回字符并替换原字母；若超出，则减去26（字母表长度），以确保结果仍在小写字母范围内。最终，处理完所有字母后，组合列表形成密文并输出。这一过程展示了基于位移的简单加密技术。</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143000" y="1783080"/>
            <a:ext cx="6096000" cy="398780"/>
          </a:xfrm>
          <a:prstGeom prst="rect">
            <a:avLst/>
          </a:prstGeom>
          <a:noFill/>
        </p:spPr>
        <p:txBody>
          <a:bodyPr wrap="square" rtlCol="0" anchor="t">
            <a:spAutoFit/>
          </a:bodyPr>
          <a:p>
            <a:r>
              <a:rPr sz="2000" b="1">
                <a:solidFill>
                  <a:srgbClr val="FF0000"/>
                </a:solidFill>
                <a:latin typeface="微软雅黑" panose="020B0503020204020204" charset="-122"/>
                <a:ea typeface="微软雅黑" panose="020B0503020204020204" charset="-122"/>
                <a:cs typeface="微软雅黑" panose="020B0503020204020204" charset="-122"/>
              </a:rPr>
              <a:t>1）加密过程</a:t>
            </a:r>
            <a:endParaRPr sz="20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4478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1．凯撒密码原理</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凯撒密码加密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574800" y="11430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2．完整代码</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24" name="图片 10"/>
          <p:cNvPicPr/>
          <p:nvPr/>
        </p:nvPicPr>
        <p:blipFill>
          <a:blip r:embed="rId2"/>
          <a:srcRect b="14850"/>
          <a:stretch>
            <a:fillRect/>
          </a:stretch>
        </p:blipFill>
        <p:spPr>
          <a:xfrm>
            <a:off x="4114800" y="1676400"/>
            <a:ext cx="3080385" cy="3982085"/>
          </a:xfrm>
          <a:prstGeom prst="rect">
            <a:avLst/>
          </a:prstGeom>
          <a:noFill/>
          <a:ln>
            <a:noFill/>
          </a:ln>
        </p:spPr>
      </p:pic>
      <p:sp>
        <p:nvSpPr>
          <p:cNvPr id="6" name="文本框 5"/>
          <p:cNvSpPr txBox="1"/>
          <p:nvPr/>
        </p:nvSpPr>
        <p:spPr>
          <a:xfrm>
            <a:off x="4267200" y="5793105"/>
            <a:ext cx="6096000" cy="368300"/>
          </a:xfrm>
          <a:prstGeom prst="rect">
            <a:avLst/>
          </a:prstGeom>
          <a:noFill/>
        </p:spPr>
        <p:txBody>
          <a:bodyPr wrap="square" rtlCol="0" anchor="t">
            <a:spAutoFit/>
          </a:bodyPr>
          <a:p>
            <a:r>
              <a:rPr lang="zh-CN" altLang="en-US"/>
              <a:t>图13-10 凯撒密码运行结果</a:t>
            </a: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凯撒密码加密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990600" y="1676400"/>
            <a:ext cx="10545445" cy="4399915"/>
          </a:xfrm>
          <a:prstGeom prst="rect">
            <a:avLst/>
          </a:prstGeom>
          <a:noFill/>
        </p:spPr>
        <p:txBody>
          <a:bodyPr wrap="square" rtlCol="0" anchor="t">
            <a:sp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Python语言是一种非常简单好用的现代语言，其中包含了很多方便的小技巧。凯撒面貌中的字母映射就可以使用Python语言自带的函数来实现。先设置好两个字母表，一个是原始的，一个是映射之后的。使用maketrans()函数可以将两者联系起来，自动一一对应的形成一组映射关系。之后就可以运用translate()函数来将明文转成密文了。</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old_alphabet = 'abcdefghijklmnopqrstuvwxyz'</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new_alphabet = 'defghijklmnopqrstuvwxyzabc'</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plaintext = 'hello'</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mapping = str.maketrans(old_alphabet, new_alphabet)</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ciphertext = plaintext.translate(mapping)</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print(ciphertext)</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574800" y="11430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3．代码优化</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使用PGP加密软件进行加密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990600" y="1676400"/>
            <a:ext cx="10545445" cy="3107690"/>
          </a:xfrm>
          <a:prstGeom prst="rect">
            <a:avLst/>
          </a:prstGeom>
          <a:noFill/>
        </p:spPr>
        <p:txBody>
          <a:bodyPr wrap="square" rtlCol="0" anchor="t">
            <a:sp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PGP（Pretty Good Privacy，优良保密协议）是一款广泛应用的加密和验证工具，它结合对称与非对称加密技术，为文本、电子邮件、文件等提供签名、加密和解密服务，有效提升通信安全。PGP通过散列、数据压缩和公钥加密技术，优化签名效率和速度。</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PGP通过签名消息摘要而非原文，结合哈希算法加密口令，增强了安全性，避免了明文信息的风险。1999年推出的GPG（GNU Privacy Guard）作为PGP的免费开源版本，完全兼容PGP标准，成为了一个流行的非对称加密解决方案。GPG虽然是命令行工具，但用户更偏好GPG4Win或GPG4USB等图形界面工具，因为它们提供了更直观、更稳定的使用体验。</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574800" y="11430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1.PGP加密软件介绍</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使用PGP加密软件进行加密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990600" y="1676400"/>
            <a:ext cx="10545445" cy="953135"/>
          </a:xfrm>
          <a:prstGeom prst="rect">
            <a:avLst/>
          </a:prstGeom>
          <a:noFill/>
        </p:spPr>
        <p:txBody>
          <a:bodyPr wrap="square" rtlCol="0" anchor="t">
            <a:spAutoFit/>
          </a:bodyPr>
          <a:p>
            <a:pPr>
              <a:lnSpc>
                <a:spcPct val="140000"/>
              </a:lnSpc>
              <a:spcBef>
                <a:spcPts val="0"/>
              </a:spcBef>
              <a:spcAft>
                <a:spcPts val="0"/>
              </a:spcAft>
            </a:pPr>
            <a:r>
              <a:rPr lang="zh-CN" altLang="en-US" sz="2000">
                <a:latin typeface="微软雅黑" panose="020B0503020204020204" charset="-122"/>
                <a:ea typeface="微软雅黑" panose="020B0503020204020204" charset="-122"/>
                <a:cs typeface="微软雅黑" panose="020B0503020204020204" charset="-122"/>
              </a:rPr>
              <a:t>在使用时，通信双方都需要安装 Gpg4win。下载后就可以安装。打开Gpg4win的前端Kleopatra，如图13-11所示。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574800" y="11430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2.安装Gpg4win</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20" name="图片 11"/>
          <p:cNvPicPr/>
          <p:nvPr/>
        </p:nvPicPr>
        <p:blipFill>
          <a:blip r:embed="rId2"/>
          <a:stretch>
            <a:fillRect/>
          </a:stretch>
        </p:blipFill>
        <p:spPr>
          <a:xfrm>
            <a:off x="3505200" y="2743200"/>
            <a:ext cx="5326380" cy="2974340"/>
          </a:xfrm>
          <a:prstGeom prst="rect">
            <a:avLst/>
          </a:prstGeom>
          <a:noFill/>
          <a:ln>
            <a:noFill/>
          </a:ln>
        </p:spPr>
      </p:pic>
      <p:sp>
        <p:nvSpPr>
          <p:cNvPr id="5" name="文本框 4"/>
          <p:cNvSpPr txBox="1"/>
          <p:nvPr/>
        </p:nvSpPr>
        <p:spPr>
          <a:xfrm>
            <a:off x="4724400" y="5831205"/>
            <a:ext cx="6096000" cy="368300"/>
          </a:xfrm>
          <a:prstGeom prst="rect">
            <a:avLst/>
          </a:prstGeom>
          <a:noFill/>
        </p:spPr>
        <p:txBody>
          <a:bodyPr wrap="square" rtlCol="0" anchor="t">
            <a:spAutoFit/>
          </a:bodyPr>
          <a:p>
            <a:r>
              <a:rPr lang="zh-CN" altLang="en-US"/>
              <a:t>图13-11 Kleopatra的主界面</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使用PGP加密软件进行加密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6002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3．新建密钥对</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85800" y="1600200"/>
            <a:ext cx="5663565" cy="516953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通信双方都需要创建自己的密钥对。密钥对相当于你的身份，它由公钥和私钥组成：</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(1)公钥相当于你的名片，可以公开给任何人。拥有你的公钥的人可以给你发送加密信息，以及验证你的签名。</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(2)私钥即私人密钥，绝对不可以公开。你可以用私钥解密别人给你的信息，以及签名你发送的信息，以证明它确实是由你发出的，而非其他冒充你的人。</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点击界面中间的「新建密钥对」，然后填写你的个人信息，最后点击「新建」，如图13-12所示。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26" name="图片 12"/>
          <p:cNvPicPr/>
          <p:nvPr/>
        </p:nvPicPr>
        <p:blipFill>
          <a:blip r:embed="rId2"/>
          <a:stretch>
            <a:fillRect/>
          </a:stretch>
        </p:blipFill>
        <p:spPr>
          <a:xfrm>
            <a:off x="6477000" y="2362200"/>
            <a:ext cx="5576570" cy="3118485"/>
          </a:xfrm>
          <a:prstGeom prst="rect">
            <a:avLst/>
          </a:prstGeom>
          <a:noFill/>
          <a:ln>
            <a:noFill/>
          </a:ln>
        </p:spPr>
      </p:pic>
      <p:sp>
        <p:nvSpPr>
          <p:cNvPr id="8" name="文本框 7"/>
          <p:cNvSpPr txBox="1"/>
          <p:nvPr/>
        </p:nvSpPr>
        <p:spPr>
          <a:xfrm>
            <a:off x="7924800" y="5638800"/>
            <a:ext cx="6096000" cy="368300"/>
          </a:xfrm>
          <a:prstGeom prst="rect">
            <a:avLst/>
          </a:prstGeom>
          <a:noFill/>
        </p:spPr>
        <p:txBody>
          <a:bodyPr wrap="square" rtlCol="0" anchor="t">
            <a:spAutoFit/>
          </a:bodyPr>
          <a:p>
            <a:r>
              <a:rPr lang="zh-CN" altLang="en-US"/>
              <a:t>图13-12 生成密钥</a:t>
            </a:r>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使用PGP加密软件进行加密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6002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3．新建密钥对</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371600" y="1617980"/>
            <a:ext cx="9403715" cy="1014730"/>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为了防止能接触到这台电脑的人窃取你的密钥，你可以勾选「使用密码句保护生成的密钥」，如图13-13所示。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25" name="图片 13"/>
          <p:cNvPicPr/>
          <p:nvPr/>
        </p:nvPicPr>
        <p:blipFill>
          <a:blip r:embed="rId2"/>
          <a:stretch>
            <a:fillRect/>
          </a:stretch>
        </p:blipFill>
        <p:spPr>
          <a:xfrm>
            <a:off x="3276600" y="2632710"/>
            <a:ext cx="6279515" cy="3286125"/>
          </a:xfrm>
          <a:prstGeom prst="rect">
            <a:avLst/>
          </a:prstGeom>
          <a:noFill/>
          <a:ln>
            <a:noFill/>
          </a:ln>
        </p:spPr>
      </p:pic>
      <p:sp>
        <p:nvSpPr>
          <p:cNvPr id="5" name="文本框 4"/>
          <p:cNvSpPr txBox="1"/>
          <p:nvPr/>
        </p:nvSpPr>
        <p:spPr>
          <a:xfrm>
            <a:off x="4953000" y="6019800"/>
            <a:ext cx="6096000" cy="368300"/>
          </a:xfrm>
          <a:prstGeom prst="rect">
            <a:avLst/>
          </a:prstGeom>
          <a:noFill/>
        </p:spPr>
        <p:txBody>
          <a:bodyPr wrap="square" rtlCol="0" anchor="t">
            <a:spAutoFit/>
          </a:bodyPr>
          <a:p>
            <a:r>
              <a:rPr lang="zh-CN" altLang="en-US"/>
              <a:t>图13-13 生成密钥成功</a:t>
            </a: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使用PGP加密软件进行加密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6002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4． 交换公钥</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066800" y="1676400"/>
            <a:ext cx="10385425" cy="147637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这个过程就像双方在交换名片。交换公钥后，双方就能进行加密通信或验证签名了。</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首先，你需要导出你的公钥。右键密钥对，然后点击「导出…」。你会得到一个后缀为「.gpg」的公钥文件，如图13-14所示。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21" name="图片 14"/>
          <p:cNvPicPr/>
          <p:nvPr/>
        </p:nvPicPr>
        <p:blipFill>
          <a:blip r:embed="rId2"/>
          <a:stretch>
            <a:fillRect/>
          </a:stretch>
        </p:blipFill>
        <p:spPr>
          <a:xfrm>
            <a:off x="3501390" y="3124200"/>
            <a:ext cx="5516245" cy="3354705"/>
          </a:xfrm>
          <a:prstGeom prst="rect">
            <a:avLst/>
          </a:prstGeom>
          <a:noFill/>
          <a:ln>
            <a:noFill/>
          </a:ln>
        </p:spPr>
      </p:pic>
      <p:sp>
        <p:nvSpPr>
          <p:cNvPr id="8" name="文本框 7"/>
          <p:cNvSpPr txBox="1"/>
          <p:nvPr/>
        </p:nvSpPr>
        <p:spPr>
          <a:xfrm>
            <a:off x="5181600" y="6477000"/>
            <a:ext cx="6096000" cy="368300"/>
          </a:xfrm>
          <a:prstGeom prst="rect">
            <a:avLst/>
          </a:prstGeom>
          <a:noFill/>
        </p:spPr>
        <p:txBody>
          <a:bodyPr wrap="square" rtlCol="0" anchor="t">
            <a:spAutoFit/>
          </a:bodyPr>
          <a:p>
            <a:r>
              <a:rPr lang="zh-CN" altLang="en-US"/>
              <a:t>图13-14 导出公钥</a:t>
            </a:r>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使用PGP加密软件进行加密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6002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4． 交换公钥</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066800" y="1676400"/>
            <a:ext cx="1038542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公钥文件是asc格式，要仔细保存，如图13-15所示。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5356225" y="5029200"/>
            <a:ext cx="6096000" cy="368300"/>
          </a:xfrm>
          <a:prstGeom prst="rect">
            <a:avLst/>
          </a:prstGeom>
          <a:noFill/>
        </p:spPr>
        <p:txBody>
          <a:bodyPr wrap="square" rtlCol="0" anchor="t">
            <a:spAutoFit/>
          </a:bodyPr>
          <a:p>
            <a:r>
              <a:rPr lang="zh-CN" altLang="en-US"/>
              <a:t>图13-15 公钥文件</a:t>
            </a:r>
            <a:endParaRPr lang="zh-CN" altLang="en-US"/>
          </a:p>
        </p:txBody>
      </p:sp>
      <p:pic>
        <p:nvPicPr>
          <p:cNvPr id="5" name="图片 15"/>
          <p:cNvPicPr/>
          <p:nvPr/>
        </p:nvPicPr>
        <p:blipFill>
          <a:blip r:embed="rId2"/>
          <a:stretch>
            <a:fillRect/>
          </a:stretch>
        </p:blipFill>
        <p:spPr>
          <a:xfrm>
            <a:off x="5314315" y="2362200"/>
            <a:ext cx="1769745" cy="242443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使用PGP加密软件进行加密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6002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4． 交换公钥</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066800" y="1676400"/>
            <a:ext cx="1038542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将公钥文件发送给对方。对方打开 Kelopatra，点击上方的「导入…」，如图13-16所示：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9" name="图片 16"/>
          <p:cNvPicPr/>
          <p:nvPr/>
        </p:nvPicPr>
        <p:blipFill>
          <a:blip r:embed="rId2"/>
          <a:stretch>
            <a:fillRect/>
          </a:stretch>
        </p:blipFill>
        <p:spPr>
          <a:xfrm>
            <a:off x="3446145" y="2362200"/>
            <a:ext cx="5626735" cy="3315970"/>
          </a:xfrm>
          <a:prstGeom prst="rect">
            <a:avLst/>
          </a:prstGeom>
          <a:noFill/>
          <a:ln>
            <a:noFill/>
          </a:ln>
        </p:spPr>
      </p:pic>
      <p:sp>
        <p:nvSpPr>
          <p:cNvPr id="10" name="文本框 9"/>
          <p:cNvSpPr txBox="1"/>
          <p:nvPr/>
        </p:nvSpPr>
        <p:spPr>
          <a:xfrm>
            <a:off x="5105400" y="5810885"/>
            <a:ext cx="6096000" cy="368300"/>
          </a:xfrm>
          <a:prstGeom prst="rect">
            <a:avLst/>
          </a:prstGeom>
          <a:noFill/>
        </p:spPr>
        <p:txBody>
          <a:bodyPr wrap="square" rtlCol="0" anchor="t">
            <a:spAutoFit/>
          </a:bodyPr>
          <a:p>
            <a:r>
              <a:rPr lang="zh-CN" altLang="en-US"/>
              <a:t>图13-16 导入文件</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11" name="Freeform 11"/>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2" name="AutoShape 12"/>
          <p:cNvSpPr/>
          <p:nvPr/>
        </p:nvSpPr>
        <p:spPr>
          <a:xfrm>
            <a:off x="158115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58115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AutoShape 14"/>
          <p:cNvSpPr/>
          <p:nvPr/>
        </p:nvSpPr>
        <p:spPr>
          <a:xfrm>
            <a:off x="158115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5" name="Freeform 15"/>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6" name="AutoShape 16"/>
          <p:cNvSpPr/>
          <p:nvPr/>
        </p:nvSpPr>
        <p:spPr>
          <a:xfrm>
            <a:off x="133350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33350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AutoShape 18"/>
          <p:cNvSpPr/>
          <p:nvPr/>
        </p:nvSpPr>
        <p:spPr>
          <a:xfrm>
            <a:off x="133350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9" name="Freeform 19"/>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0" name="AutoShape 20"/>
          <p:cNvSpPr/>
          <p:nvPr/>
        </p:nvSpPr>
        <p:spPr>
          <a:xfrm>
            <a:off x="1123950"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1" name="AutoShape 21"/>
          <p:cNvSpPr/>
          <p:nvPr/>
        </p:nvSpPr>
        <p:spPr>
          <a:xfrm>
            <a:off x="1123950"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2" name="AutoShape 22"/>
          <p:cNvSpPr/>
          <p:nvPr/>
        </p:nvSpPr>
        <p:spPr>
          <a:xfrm>
            <a:off x="1123950"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3" name="Freeform 23"/>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Freeform 24"/>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5" name="Freeform 25"/>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6" name="Freeform 26"/>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Freeform 27"/>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8" name="AutoShape 28"/>
          <p:cNvSpPr/>
          <p:nvPr/>
        </p:nvSpPr>
        <p:spPr>
          <a:xfrm>
            <a:off x="63817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63817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AutoShape 30"/>
          <p:cNvSpPr/>
          <p:nvPr/>
        </p:nvSpPr>
        <p:spPr>
          <a:xfrm>
            <a:off x="63817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1" name="Freeform 31"/>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2" name="AutoShape 32"/>
          <p:cNvSpPr/>
          <p:nvPr/>
        </p:nvSpPr>
        <p:spPr>
          <a:xfrm>
            <a:off x="39052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39052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AutoShape 34"/>
          <p:cNvSpPr/>
          <p:nvPr/>
        </p:nvSpPr>
        <p:spPr>
          <a:xfrm>
            <a:off x="39052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5" name="Freeform 35"/>
          <p:cNvSpPr/>
          <p:nvPr/>
        </p:nvSpPr>
        <p:spPr>
          <a:xfrm>
            <a:off x="11191875" y="36576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3" name="Freeform 43"/>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6" name="Freeform 46"/>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1" name="AutoShape 81"/>
          <p:cNvSpPr/>
          <p:nvPr/>
        </p:nvSpPr>
        <p:spPr>
          <a:xfrm>
            <a:off x="9001125" y="257175"/>
            <a:ext cx="2905125" cy="42862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object 55"/>
          <p:cNvSpPr txBox="1"/>
          <p:nvPr/>
        </p:nvSpPr>
        <p:spPr>
          <a:xfrm>
            <a:off x="2548890" y="748665"/>
            <a:ext cx="1800860" cy="506095"/>
          </a:xfrm>
          <a:prstGeom prst="rect">
            <a:avLst/>
          </a:prstGeom>
        </p:spPr>
        <p:txBody>
          <a:bodyPr vert="horz" wrap="square" lIns="0" tIns="13970" rIns="0" bIns="0" rtlCol="0">
            <a:spAutoFit/>
          </a:bodyPr>
          <a:p>
            <a:pPr marL="12700">
              <a:lnSpc>
                <a:spcPct val="100000"/>
              </a:lnSpc>
              <a:spcBef>
                <a:spcPts val="110"/>
              </a:spcBef>
              <a:tabLst>
                <a:tab pos="1623060" algn="l"/>
                <a:tab pos="3234055" algn="l"/>
                <a:tab pos="4845050" algn="l"/>
              </a:tabLst>
            </a:pPr>
            <a:r>
              <a:rPr lang="zh-CN" sz="3200" b="1" spc="10" dirty="0">
                <a:solidFill>
                  <a:srgbClr val="0D0D0D"/>
                </a:solidFill>
                <a:latin typeface="微软雅黑" panose="020B0503020204020204" charset="-122"/>
                <a:cs typeface="微软雅黑" panose="020B0503020204020204" charset="-122"/>
              </a:rPr>
              <a:t>项目目标</a:t>
            </a:r>
            <a:endParaRPr lang="zh-CN" sz="3200" b="1" spc="10" dirty="0">
              <a:solidFill>
                <a:srgbClr val="0D0D0D"/>
              </a:solidFill>
              <a:latin typeface="微软雅黑" panose="020B0503020204020204" charset="-122"/>
              <a:cs typeface="微软雅黑" panose="020B0503020204020204" charset="-122"/>
            </a:endParaRPr>
          </a:p>
        </p:txBody>
      </p:sp>
      <p:sp>
        <p:nvSpPr>
          <p:cNvPr id="77" name="object 55"/>
          <p:cNvSpPr txBox="1"/>
          <p:nvPr/>
        </p:nvSpPr>
        <p:spPr>
          <a:xfrm>
            <a:off x="2548890" y="1282065"/>
            <a:ext cx="9158605" cy="1029335"/>
          </a:xfrm>
          <a:prstGeom prst="rect">
            <a:avLst/>
          </a:prstGeom>
          <a:effectLst>
            <a:outerShdw dist="50800" dir="5400000" sx="1000" sy="1000" algn="ctr" rotWithShape="0">
              <a:srgbClr val="000000">
                <a:alpha val="100000"/>
              </a:srgbClr>
            </a:outerShdw>
          </a:effectLst>
        </p:spPr>
        <p:txBody>
          <a:bodyPr vert="horz" wrap="square" lIns="0" tIns="13970" rIns="0" bIns="0" rtlCol="0">
            <a:spAutoFit/>
          </a:bodyPr>
          <a:p>
            <a:pPr marL="12700">
              <a:lnSpc>
                <a:spcPct val="100000"/>
              </a:lnSpc>
              <a:spcBef>
                <a:spcPts val="110"/>
              </a:spcBef>
              <a:tabLst>
                <a:tab pos="1623060" algn="l"/>
                <a:tab pos="3234055" algn="l"/>
                <a:tab pos="4845050" algn="l"/>
              </a:tabLst>
            </a:pPr>
            <a:r>
              <a:rPr sz="6600" b="1" spc="10" dirty="0">
                <a:ln>
                  <a:solidFill>
                    <a:sysClr val="windowText" lastClr="000000">
                      <a:alpha val="6000"/>
                    </a:sysClr>
                  </a:solidFill>
                </a:ln>
                <a:noFill/>
                <a:latin typeface="微软雅黑" panose="020B0503020204020204" charset="-122"/>
                <a:cs typeface="微软雅黑" panose="020B0503020204020204" charset="-122"/>
              </a:rPr>
              <a:t>Learning objectives</a:t>
            </a:r>
            <a:endParaRPr sz="6600" b="1" spc="10" dirty="0">
              <a:ln>
                <a:solidFill>
                  <a:sysClr val="windowText" lastClr="000000">
                    <a:alpha val="6000"/>
                  </a:sysClr>
                </a:solidFill>
              </a:ln>
              <a:noFill/>
              <a:latin typeface="微软雅黑" panose="020B0503020204020204" charset="-122"/>
              <a:cs typeface="微软雅黑" panose="020B0503020204020204" charset="-122"/>
            </a:endParaRPr>
          </a:p>
        </p:txBody>
      </p:sp>
      <p:sp>
        <p:nvSpPr>
          <p:cNvPr id="78" name="object 56"/>
          <p:cNvSpPr/>
          <p:nvPr/>
        </p:nvSpPr>
        <p:spPr>
          <a:xfrm>
            <a:off x="2625090" y="1263650"/>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close/>
              </a:path>
            </a:pathLst>
          </a:custGeom>
          <a:solidFill>
            <a:srgbClr val="F58830"/>
          </a:solidFill>
        </p:spPr>
        <p:txBody>
          <a:bodyPr wrap="square" lIns="0" tIns="0" rIns="0" bIns="0" rtlCol="0"/>
          <a:p/>
        </p:txBody>
      </p:sp>
      <p:grpSp>
        <p:nvGrpSpPr>
          <p:cNvPr id="85"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4"/>
            </p:custDataLst>
          </p:nvPr>
        </p:nvGrpSpPr>
        <p:grpSpPr>
          <a:xfrm>
            <a:off x="2286000" y="2228215"/>
            <a:ext cx="9906000" cy="1288415"/>
            <a:chOff x="3926561" y="2968168"/>
            <a:chExt cx="8384797" cy="380257"/>
          </a:xfrm>
        </p:grpSpPr>
        <p:sp>
          <p:nvSpPr>
            <p:cNvPr id="86" name="ïṡļîḍe"/>
            <p:cNvSpPr txBox="1"/>
            <p:nvPr/>
          </p:nvSpPr>
          <p:spPr>
            <a:xfrm>
              <a:off x="4118976" y="2968181"/>
              <a:ext cx="2885680" cy="9951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掌握密码学基本概念</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87" name="ïSľíḍé"/>
            <p:cNvSpPr txBox="1"/>
            <p:nvPr/>
          </p:nvSpPr>
          <p:spPr>
            <a:xfrm>
              <a:off x="8350079" y="2968168"/>
              <a:ext cx="3961279" cy="9951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理解简单替代密码加密与解密的原理</a:t>
              </a:r>
              <a:endParaRPr lang="zh-CN" altLang="en-US" sz="1600" b="1" dirty="0">
                <a:gradFill>
                  <a:gsLst>
                    <a:gs pos="0">
                      <a:schemeClr val="accent1">
                        <a:lumMod val="60000"/>
                        <a:lumOff val="40000"/>
                      </a:schemeClr>
                    </a:gs>
                    <a:gs pos="60000">
                      <a:schemeClr val="accent1"/>
                    </a:gs>
                  </a:gsLst>
                  <a:lin ang="2700000" scaled="0"/>
                </a:gradFill>
                <a:sym typeface="+mn-ea"/>
              </a:endParaRPr>
            </a:p>
          </p:txBody>
        </p:sp>
        <p:cxnSp>
          <p:nvCxnSpPr>
            <p:cNvPr id="90" name="直接连接符 89"/>
            <p:cNvCxnSpPr/>
            <p:nvPr/>
          </p:nvCxnSpPr>
          <p:spPr>
            <a:xfrm>
              <a:off x="3926561" y="334842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2239024" y="1646718"/>
            <a:ext cx="1534885" cy="458459"/>
          </a:xfrm>
          <a:prstGeom prst="rect">
            <a:avLst/>
          </a:prstGeom>
          <a:noFill/>
        </p:spPr>
        <p:txBody>
          <a:bodyPr wrap="square">
            <a:spAutoFit/>
          </a:bodyPr>
          <a:p>
            <a:pPr>
              <a:lnSpc>
                <a:spcPct val="150000"/>
              </a:lnSpc>
            </a:pPr>
            <a:r>
              <a:rPr lang="zh-CN" altLang="en-US" b="1" dirty="0">
                <a:solidFill>
                  <a:schemeClr val="accent1"/>
                </a:solidFill>
              </a:rPr>
              <a:t>知识目标</a:t>
            </a:r>
            <a:endParaRPr lang="en-US" altLang="zh-CN" b="1" dirty="0">
              <a:solidFill>
                <a:schemeClr val="accent1"/>
              </a:solidFill>
            </a:endParaRPr>
          </a:p>
        </p:txBody>
      </p:sp>
      <p:sp>
        <p:nvSpPr>
          <p:cNvPr id="92" name="文本框 91"/>
          <p:cNvSpPr txBox="1"/>
          <p:nvPr/>
        </p:nvSpPr>
        <p:spPr>
          <a:xfrm>
            <a:off x="2239196" y="3581601"/>
            <a:ext cx="1534885" cy="458459"/>
          </a:xfrm>
          <a:prstGeom prst="rect">
            <a:avLst/>
          </a:prstGeom>
          <a:noFill/>
        </p:spPr>
        <p:txBody>
          <a:bodyPr wrap="square">
            <a:spAutoFit/>
          </a:bodyPr>
          <a:p>
            <a:pPr>
              <a:lnSpc>
                <a:spcPct val="150000"/>
              </a:lnSpc>
            </a:pPr>
            <a:r>
              <a:rPr lang="zh-CN" altLang="en-US" b="1" dirty="0">
                <a:solidFill>
                  <a:schemeClr val="accent1"/>
                </a:solidFill>
              </a:rPr>
              <a:t>能力目标</a:t>
            </a:r>
            <a:endParaRPr lang="en-US" altLang="zh-CN" b="1" dirty="0">
              <a:solidFill>
                <a:schemeClr val="accent1"/>
              </a:solidFill>
            </a:endParaRPr>
          </a:p>
        </p:txBody>
      </p:sp>
      <p:grpSp>
        <p:nvGrpSpPr>
          <p:cNvPr id="93"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5"/>
            </p:custDataLst>
          </p:nvPr>
        </p:nvGrpSpPr>
        <p:grpSpPr>
          <a:xfrm>
            <a:off x="2024396" y="4191091"/>
            <a:ext cx="9167774" cy="794385"/>
            <a:chOff x="3863141" y="2719896"/>
            <a:chExt cx="7759700" cy="794385"/>
          </a:xfrm>
        </p:grpSpPr>
        <p:sp>
          <p:nvSpPr>
            <p:cNvPr id="94" name="ïṡļîḍe"/>
            <p:cNvSpPr txBox="1"/>
            <p:nvPr/>
          </p:nvSpPr>
          <p:spPr>
            <a:xfrm>
              <a:off x="4307091" y="2719896"/>
              <a:ext cx="6178225"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会使用简单替代密码进行加密</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5" name="i$ḻîḍe"/>
            <p:cNvSpPr txBox="1"/>
            <p:nvPr/>
          </p:nvSpPr>
          <p:spPr>
            <a:xfrm>
              <a:off x="4307091" y="3177096"/>
              <a:ext cx="4136374"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4">
                          <a:lumMod val="60000"/>
                          <a:lumOff val="40000"/>
                        </a:schemeClr>
                      </a:gs>
                      <a:gs pos="60000">
                        <a:schemeClr val="accent4"/>
                      </a:gs>
                    </a:gsLst>
                    <a:lin ang="2700000" scaled="0"/>
                  </a:gradFill>
                </a:rPr>
                <a:t>会使用常用加密软件进行</a:t>
              </a:r>
              <a:r>
                <a:rPr lang="zh-CN" altLang="en-US" sz="1600" b="1" dirty="0">
                  <a:gradFill>
                    <a:gsLst>
                      <a:gs pos="0">
                        <a:schemeClr val="accent4">
                          <a:lumMod val="60000"/>
                          <a:lumOff val="40000"/>
                        </a:schemeClr>
                      </a:gs>
                      <a:gs pos="60000">
                        <a:schemeClr val="accent4"/>
                      </a:gs>
                    </a:gsLst>
                    <a:lin ang="2700000" scaled="0"/>
                  </a:gradFill>
                </a:rPr>
                <a:t>加密</a:t>
              </a:r>
              <a:endParaRPr lang="zh-CN" altLang="en-US" sz="1600" b="1" dirty="0">
                <a:gradFill>
                  <a:gsLst>
                    <a:gs pos="0">
                      <a:schemeClr val="accent4">
                        <a:lumMod val="60000"/>
                        <a:lumOff val="40000"/>
                      </a:schemeClr>
                    </a:gs>
                    <a:gs pos="60000">
                      <a:schemeClr val="accent4"/>
                    </a:gs>
                  </a:gsLst>
                  <a:lin ang="2700000" scaled="0"/>
                </a:gradFill>
              </a:endParaRPr>
            </a:p>
          </p:txBody>
        </p:sp>
        <p:cxnSp>
          <p:nvCxnSpPr>
            <p:cNvPr id="96" name="直接连接符 95"/>
            <p:cNvCxnSpPr/>
            <p:nvPr/>
          </p:nvCxnSpPr>
          <p:spPr>
            <a:xfrm>
              <a:off x="3863141" y="3514160"/>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sp>
        <p:nvSpPr>
          <p:cNvPr id="99" name="ïSľíḍé"/>
          <p:cNvSpPr txBox="1"/>
          <p:nvPr/>
        </p:nvSpPr>
        <p:spPr>
          <a:xfrm>
            <a:off x="2514600" y="5410200"/>
            <a:ext cx="5993130" cy="1198880"/>
          </a:xfrm>
          <a:prstGeom prst="rect">
            <a:avLst/>
          </a:prstGeom>
          <a:noFill/>
        </p:spPr>
        <p:txBody>
          <a:bodyPr wrap="square" rtlCol="0">
            <a:spAutoFit/>
          </a:bodyPr>
          <a:p>
            <a:pPr marL="285750" indent="-285750">
              <a:lnSpc>
                <a:spcPct val="150000"/>
              </a:lnSpc>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明确密码学对国家安全的重要意义</a:t>
            </a:r>
            <a:endParaRPr lang="zh-CN" altLang="en-US" sz="1600" b="1" dirty="0">
              <a:gradFill>
                <a:gsLst>
                  <a:gs pos="0">
                    <a:schemeClr val="accent1">
                      <a:lumMod val="60000"/>
                      <a:lumOff val="40000"/>
                    </a:schemeClr>
                  </a:gs>
                  <a:gs pos="60000">
                    <a:schemeClr val="accent1"/>
                  </a:gs>
                </a:gsLst>
                <a:lin ang="2700000" scaled="0"/>
              </a:gradFill>
              <a:sym typeface="+mn-ea"/>
            </a:endParaRPr>
          </a:p>
          <a:p>
            <a:pPr marL="285750" indent="-285750">
              <a:lnSpc>
                <a:spcPct val="150000"/>
              </a:lnSpc>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树立正确的信息保护意识</a:t>
            </a:r>
            <a:endParaRPr lang="zh-CN" altLang="en-US" sz="1600" b="1" dirty="0">
              <a:gradFill>
                <a:gsLst>
                  <a:gs pos="0">
                    <a:schemeClr val="accent1">
                      <a:lumMod val="60000"/>
                      <a:lumOff val="40000"/>
                    </a:schemeClr>
                  </a:gs>
                  <a:gs pos="60000">
                    <a:schemeClr val="accent1"/>
                  </a:gs>
                </a:gsLst>
                <a:lin ang="2700000" scaled="0"/>
              </a:gradFill>
              <a:sym typeface="+mn-ea"/>
            </a:endParaRPr>
          </a:p>
          <a:p>
            <a:pPr marL="285750" indent="-285750">
              <a:lnSpc>
                <a:spcPct val="150000"/>
              </a:lnSpc>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培养使用强密码的安全习惯</a:t>
            </a:r>
            <a:endParaRPr lang="zh-CN" altLang="en-US" sz="1600" b="1" dirty="0">
              <a:gradFill>
                <a:gsLst>
                  <a:gs pos="0">
                    <a:schemeClr val="accent1">
                      <a:lumMod val="60000"/>
                      <a:lumOff val="40000"/>
                    </a:schemeClr>
                  </a:gs>
                  <a:gs pos="60000">
                    <a:schemeClr val="accent1"/>
                  </a:gs>
                </a:gsLst>
                <a:lin ang="2700000" scaled="0"/>
              </a:gradFill>
              <a:sym typeface="+mn-ea"/>
            </a:endParaRPr>
          </a:p>
        </p:txBody>
      </p:sp>
      <p:sp>
        <p:nvSpPr>
          <p:cNvPr id="101" name="文本框 100"/>
          <p:cNvSpPr txBox="1"/>
          <p:nvPr/>
        </p:nvSpPr>
        <p:spPr>
          <a:xfrm>
            <a:off x="2286014" y="4985548"/>
            <a:ext cx="1534885" cy="506730"/>
          </a:xfrm>
          <a:prstGeom prst="rect">
            <a:avLst/>
          </a:prstGeom>
          <a:noFill/>
        </p:spPr>
        <p:txBody>
          <a:bodyPr wrap="square">
            <a:spAutoFit/>
          </a:bodyPr>
          <a:p>
            <a:pPr>
              <a:lnSpc>
                <a:spcPct val="150000"/>
              </a:lnSpc>
            </a:pPr>
            <a:r>
              <a:rPr lang="zh-CN" altLang="en-US" b="1" dirty="0">
                <a:solidFill>
                  <a:schemeClr val="accent1"/>
                </a:solidFill>
              </a:rPr>
              <a:t>素质目标</a:t>
            </a:r>
            <a:endParaRPr lang="en-US" altLang="zh-CN" b="1" dirty="0">
              <a:solidFill>
                <a:schemeClr val="accent1"/>
              </a:solidFill>
            </a:endParaRPr>
          </a:p>
        </p:txBody>
      </p:sp>
      <p:sp>
        <p:nvSpPr>
          <p:cNvPr id="3" name="ïṡļîḍe"/>
          <p:cNvSpPr txBox="1"/>
          <p:nvPr/>
        </p:nvSpPr>
        <p:spPr>
          <a:xfrm>
            <a:off x="2513330" y="2743200"/>
            <a:ext cx="5744210"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理解对称密码体制和非对称密码体制的基本原理</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4" name="ïSľíḍé"/>
          <p:cNvSpPr txBox="1"/>
          <p:nvPr/>
        </p:nvSpPr>
        <p:spPr>
          <a:xfrm>
            <a:off x="7512050" y="2667001"/>
            <a:ext cx="4679950"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了解数字签名技术</a:t>
            </a:r>
            <a:endParaRPr lang="zh-CN" altLang="en-US" sz="1600" b="1" dirty="0">
              <a:gradFill>
                <a:gsLst>
                  <a:gs pos="0">
                    <a:schemeClr val="accent1">
                      <a:lumMod val="60000"/>
                      <a:lumOff val="40000"/>
                    </a:schemeClr>
                  </a:gs>
                  <a:gs pos="60000">
                    <a:schemeClr val="accent1"/>
                  </a:gs>
                </a:gsLst>
                <a:lin ang="2700000" scaled="0"/>
              </a:gradFill>
              <a:sym typeface="+mn-ea"/>
            </a:endParaRPr>
          </a:p>
        </p:txBody>
      </p:sp>
      <p:sp>
        <p:nvSpPr>
          <p:cNvPr id="5" name="文本框 4"/>
          <p:cNvSpPr txBox="1"/>
          <p:nvPr/>
        </p:nvSpPr>
        <p:spPr>
          <a:xfrm>
            <a:off x="2513330" y="3179445"/>
            <a:ext cx="6096000" cy="337185"/>
          </a:xfrm>
          <a:prstGeom prst="rect">
            <a:avLst/>
          </a:prstGeom>
          <a:noFill/>
        </p:spPr>
        <p:txBody>
          <a:bodyPr wrap="square" rtlCol="0" anchor="t">
            <a:spAutoFit/>
          </a:bodyPr>
          <a:p>
            <a:pPr marL="285750" indent="-285750" algn="l">
              <a:buClrTx/>
              <a:buSzTx/>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了解密码破译的常用方法</a:t>
            </a:r>
            <a:endParaRPr lang="zh-CN" altLang="en-US" sz="1600" b="1" dirty="0">
              <a:gradFill>
                <a:gsLst>
                  <a:gs pos="0">
                    <a:schemeClr val="accent1">
                      <a:lumMod val="60000"/>
                      <a:lumOff val="40000"/>
                    </a:schemeClr>
                  </a:gs>
                  <a:gs pos="60000">
                    <a:schemeClr val="accent1"/>
                  </a:gs>
                </a:gsLst>
                <a:lin ang="2700000" scaled="0"/>
              </a:gra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使用PGP加密软件进行加密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6002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4． 交换公钥</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066800" y="1676400"/>
            <a:ext cx="1038542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导入公钥，然后点击「All Certificates」回到所有证书的页面，如图13-17所示。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5" name="图片 17"/>
          <p:cNvPicPr/>
          <p:nvPr/>
        </p:nvPicPr>
        <p:blipFill>
          <a:blip r:embed="rId2"/>
          <a:stretch>
            <a:fillRect/>
          </a:stretch>
        </p:blipFill>
        <p:spPr>
          <a:xfrm>
            <a:off x="2743200" y="2229485"/>
            <a:ext cx="6932930" cy="3383915"/>
          </a:xfrm>
          <a:prstGeom prst="rect">
            <a:avLst/>
          </a:prstGeom>
          <a:noFill/>
          <a:ln>
            <a:noFill/>
          </a:ln>
        </p:spPr>
      </p:pic>
      <p:sp>
        <p:nvSpPr>
          <p:cNvPr id="8" name="文本框 7"/>
          <p:cNvSpPr txBox="1"/>
          <p:nvPr/>
        </p:nvSpPr>
        <p:spPr>
          <a:xfrm>
            <a:off x="4724400" y="5715000"/>
            <a:ext cx="6096000" cy="368300"/>
          </a:xfrm>
          <a:prstGeom prst="rect">
            <a:avLst/>
          </a:prstGeom>
          <a:noFill/>
        </p:spPr>
        <p:txBody>
          <a:bodyPr wrap="square" rtlCol="0" anchor="t">
            <a:spAutoFit/>
          </a:bodyPr>
          <a:p>
            <a:r>
              <a:rPr lang="zh-CN" altLang="en-US"/>
              <a:t>图13-17 导入成功</a:t>
            </a:r>
            <a:endParaRPr lang="zh-CN" altLang="en-US"/>
          </a:p>
        </p:txBody>
      </p:sp>
      <p:sp>
        <p:nvSpPr>
          <p:cNvPr id="11" name="文本框 10"/>
          <p:cNvSpPr txBox="1"/>
          <p:nvPr/>
        </p:nvSpPr>
        <p:spPr>
          <a:xfrm>
            <a:off x="1371600" y="6224905"/>
            <a:ext cx="9814560" cy="368300"/>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rPr>
              <a:t>框中的是已导入的公钥。注意：加粗字体的是自己的密钥对，未加粗的是别人的公钥。</a:t>
            </a:r>
            <a:endParaRPr lang="zh-CN" altLang="en-US">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使用PGP加密软件进行加密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6002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5．加密文本内容</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066800" y="1676400"/>
            <a:ext cx="1038542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点击「记事本」，在文本框中输入欲加密的信息，如图13-18所示。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9" name="图片 18"/>
          <p:cNvPicPr/>
          <p:nvPr/>
        </p:nvPicPr>
        <p:blipFill>
          <a:blip r:embed="rId2"/>
          <a:stretch>
            <a:fillRect/>
          </a:stretch>
        </p:blipFill>
        <p:spPr>
          <a:xfrm>
            <a:off x="3076575" y="2362200"/>
            <a:ext cx="5924550" cy="3201035"/>
          </a:xfrm>
          <a:prstGeom prst="rect">
            <a:avLst/>
          </a:prstGeom>
          <a:noFill/>
          <a:ln>
            <a:noFill/>
          </a:ln>
        </p:spPr>
      </p:pic>
      <p:sp>
        <p:nvSpPr>
          <p:cNvPr id="10" name="文本框 9"/>
          <p:cNvSpPr txBox="1"/>
          <p:nvPr/>
        </p:nvSpPr>
        <p:spPr>
          <a:xfrm>
            <a:off x="4191000" y="5638800"/>
            <a:ext cx="6096000" cy="368300"/>
          </a:xfrm>
          <a:prstGeom prst="rect">
            <a:avLst/>
          </a:prstGeom>
          <a:noFill/>
        </p:spPr>
        <p:txBody>
          <a:bodyPr wrap="square" rtlCol="0" anchor="t">
            <a:spAutoFit/>
          </a:bodyPr>
          <a:p>
            <a:r>
              <a:rPr lang="zh-CN" altLang="en-US"/>
              <a:t>图13-18 输入待加密文本</a:t>
            </a:r>
            <a:endParaRPr lang="zh-CN" alt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使用PGP加密软件进行加密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6002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5．加密文本内容</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066800" y="1676400"/>
            <a:ext cx="1038542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点击「收件人」并将对方添加进去，然后开始加密，如图13-19所示。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5" name="图片 19"/>
          <p:cNvPicPr/>
          <p:nvPr/>
        </p:nvPicPr>
        <p:blipFill>
          <a:blip r:embed="rId2"/>
          <a:stretch>
            <a:fillRect/>
          </a:stretch>
        </p:blipFill>
        <p:spPr>
          <a:xfrm>
            <a:off x="3124200" y="2438400"/>
            <a:ext cx="6190615" cy="3554095"/>
          </a:xfrm>
          <a:prstGeom prst="rect">
            <a:avLst/>
          </a:prstGeom>
          <a:noFill/>
          <a:ln>
            <a:noFill/>
          </a:ln>
        </p:spPr>
      </p:pic>
      <p:sp>
        <p:nvSpPr>
          <p:cNvPr id="8" name="文本框 7"/>
          <p:cNvSpPr txBox="1"/>
          <p:nvPr/>
        </p:nvSpPr>
        <p:spPr>
          <a:xfrm>
            <a:off x="4572000" y="6096000"/>
            <a:ext cx="6096000" cy="368300"/>
          </a:xfrm>
          <a:prstGeom prst="rect">
            <a:avLst/>
          </a:prstGeom>
          <a:noFill/>
        </p:spPr>
        <p:txBody>
          <a:bodyPr wrap="square" rtlCol="0" anchor="t">
            <a:spAutoFit/>
          </a:bodyPr>
          <a:p>
            <a:r>
              <a:rPr lang="zh-CN" altLang="en-US"/>
              <a:t>图13-19添加收件人</a:t>
            </a:r>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使用PGP加密软件进行加密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6002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5．加密文本内容</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066800" y="1676400"/>
            <a:ext cx="1038542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回到「记事本」，就可以看见加密好的信息了，如图13-20所示。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343400" y="5772150"/>
            <a:ext cx="6096000" cy="368300"/>
          </a:xfrm>
          <a:prstGeom prst="rect">
            <a:avLst/>
          </a:prstGeom>
          <a:noFill/>
        </p:spPr>
        <p:txBody>
          <a:bodyPr wrap="square" rtlCol="0" anchor="t">
            <a:spAutoFit/>
          </a:bodyPr>
          <a:p>
            <a:r>
              <a:rPr lang="zh-CN" altLang="en-US"/>
              <a:t>图13-20 加密成功</a:t>
            </a:r>
            <a:endParaRPr lang="zh-CN" altLang="en-US"/>
          </a:p>
        </p:txBody>
      </p:sp>
      <p:pic>
        <p:nvPicPr>
          <p:cNvPr id="9" name="图片 20"/>
          <p:cNvPicPr/>
          <p:nvPr/>
        </p:nvPicPr>
        <p:blipFill>
          <a:blip r:embed="rId2"/>
          <a:stretch>
            <a:fillRect/>
          </a:stretch>
        </p:blipFill>
        <p:spPr>
          <a:xfrm>
            <a:off x="2362200" y="2362200"/>
            <a:ext cx="6317615" cy="3277235"/>
          </a:xfrm>
          <a:prstGeom prst="rect">
            <a:avLst/>
          </a:prstGeom>
          <a:noFill/>
          <a:ln>
            <a:no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使用PGP加密软件进行加密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6002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5．加密文本内容</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066800" y="1676400"/>
            <a:ext cx="1038542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将加密的信息发送给对方。对方把信息填入文本框中，并解密，如图13-21所示。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800600" y="5638800"/>
            <a:ext cx="6096000" cy="368300"/>
          </a:xfrm>
          <a:prstGeom prst="rect">
            <a:avLst/>
          </a:prstGeom>
          <a:noFill/>
        </p:spPr>
        <p:txBody>
          <a:bodyPr wrap="square" rtlCol="0" anchor="t">
            <a:spAutoFit/>
          </a:bodyPr>
          <a:p>
            <a:r>
              <a:rPr lang="zh-CN" altLang="en-US"/>
              <a:t>图13-21 解密</a:t>
            </a:r>
            <a:endParaRPr lang="zh-CN" altLang="en-US"/>
          </a:p>
        </p:txBody>
      </p:sp>
      <p:pic>
        <p:nvPicPr>
          <p:cNvPr id="5" name="图片 21"/>
          <p:cNvPicPr/>
          <p:nvPr/>
        </p:nvPicPr>
        <p:blipFill>
          <a:blip r:embed="rId2"/>
          <a:stretch>
            <a:fillRect/>
          </a:stretch>
        </p:blipFill>
        <p:spPr>
          <a:xfrm>
            <a:off x="3124200" y="2286000"/>
            <a:ext cx="5603875" cy="3216275"/>
          </a:xfrm>
          <a:prstGeom prst="rect">
            <a:avLst/>
          </a:prstGeom>
          <a:noFill/>
          <a:ln>
            <a:noFill/>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使用PGP加密软件进行加密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6002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6．加密文件</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066800" y="1676400"/>
            <a:ext cx="1038542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点击右上角的「签名/加密…」，选择你需要加密的文件，如图13-22所示。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800600" y="5715000"/>
            <a:ext cx="6096000" cy="368300"/>
          </a:xfrm>
          <a:prstGeom prst="rect">
            <a:avLst/>
          </a:prstGeom>
          <a:noFill/>
        </p:spPr>
        <p:txBody>
          <a:bodyPr wrap="square" rtlCol="0" anchor="t">
            <a:spAutoFit/>
          </a:bodyPr>
          <a:p>
            <a:r>
              <a:rPr lang="zh-CN" altLang="en-US"/>
              <a:t>图13-22 加密文件</a:t>
            </a:r>
            <a:endParaRPr lang="zh-CN" altLang="en-US"/>
          </a:p>
        </p:txBody>
      </p:sp>
      <p:pic>
        <p:nvPicPr>
          <p:cNvPr id="10" name="图片 22"/>
          <p:cNvPicPr/>
          <p:nvPr/>
        </p:nvPicPr>
        <p:blipFill>
          <a:blip r:embed="rId2"/>
          <a:stretch>
            <a:fillRect/>
          </a:stretch>
        </p:blipFill>
        <p:spPr>
          <a:xfrm>
            <a:off x="3048000" y="2266950"/>
            <a:ext cx="5354955" cy="3371215"/>
          </a:xfrm>
          <a:prstGeom prst="rect">
            <a:avLst/>
          </a:prstGeom>
          <a:noFill/>
          <a:ln>
            <a:no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使用PGP加密软件进行加密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6002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6．加密文件</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066800" y="1676400"/>
            <a:ext cx="1038542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添加收件人，然后加密，如图13-23所示。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800600" y="5715000"/>
            <a:ext cx="6096000" cy="368300"/>
          </a:xfrm>
          <a:prstGeom prst="rect">
            <a:avLst/>
          </a:prstGeom>
          <a:noFill/>
        </p:spPr>
        <p:txBody>
          <a:bodyPr wrap="square" rtlCol="0" anchor="t">
            <a:spAutoFit/>
          </a:bodyPr>
          <a:p>
            <a:r>
              <a:rPr lang="zh-CN" altLang="en-US"/>
              <a:t>图13-23 添加收件人</a:t>
            </a:r>
            <a:endParaRPr lang="zh-CN" altLang="en-US"/>
          </a:p>
        </p:txBody>
      </p:sp>
      <p:pic>
        <p:nvPicPr>
          <p:cNvPr id="11" name="图片 23"/>
          <p:cNvPicPr/>
          <p:nvPr/>
        </p:nvPicPr>
        <p:blipFill>
          <a:blip r:embed="rId2"/>
          <a:stretch>
            <a:fillRect/>
          </a:stretch>
        </p:blipFill>
        <p:spPr>
          <a:xfrm>
            <a:off x="2590800" y="2287905"/>
            <a:ext cx="6367145" cy="3259455"/>
          </a:xfrm>
          <a:prstGeom prst="rect">
            <a:avLst/>
          </a:prstGeom>
          <a:noFill/>
          <a:ln>
            <a:no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使用PGP加密软件进行加密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6002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6．加密文件</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066800" y="1676400"/>
            <a:ext cx="10385425" cy="553085"/>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你会获得一个后缀为「.gpg」的已加密文件，如图13-24所示，将它发送给对方。</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4876800" y="4953000"/>
            <a:ext cx="6096000" cy="368300"/>
          </a:xfrm>
          <a:prstGeom prst="rect">
            <a:avLst/>
          </a:prstGeom>
          <a:noFill/>
        </p:spPr>
        <p:txBody>
          <a:bodyPr wrap="square" rtlCol="0" anchor="t">
            <a:spAutoFit/>
          </a:bodyPr>
          <a:p>
            <a:r>
              <a:rPr lang="zh-CN" altLang="en-US"/>
              <a:t>图13-24 加密文件</a:t>
            </a:r>
            <a:endParaRPr lang="zh-CN" altLang="en-US"/>
          </a:p>
        </p:txBody>
      </p:sp>
      <p:pic>
        <p:nvPicPr>
          <p:cNvPr id="5" name="图片 24"/>
          <p:cNvPicPr/>
          <p:nvPr/>
        </p:nvPicPr>
        <p:blipFill>
          <a:blip r:embed="rId2"/>
          <a:stretch>
            <a:fillRect/>
          </a:stretch>
        </p:blipFill>
        <p:spPr>
          <a:xfrm>
            <a:off x="4800600" y="2459355"/>
            <a:ext cx="2054860" cy="2413635"/>
          </a:xfrm>
          <a:prstGeom prst="rect">
            <a:avLst/>
          </a:prstGeom>
          <a:noFill/>
          <a:ln>
            <a:noFill/>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18" name="TextBox 18"/>
          <p:cNvSpPr txBox="1"/>
          <p:nvPr/>
        </p:nvSpPr>
        <p:spPr>
          <a:xfrm>
            <a:off x="1600200" y="533400"/>
            <a:ext cx="5483860" cy="520700"/>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使用PGP加密软件进行加密</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600200" y="1219200"/>
            <a:ext cx="6096000" cy="398780"/>
          </a:xfrm>
          <a:prstGeom prst="rect">
            <a:avLst/>
          </a:prstGeom>
          <a:noFill/>
        </p:spPr>
        <p:txBody>
          <a:bodyPr wrap="square" rtlCol="0" anchor="t">
            <a:spAutoFit/>
          </a:bodyPr>
          <a:p>
            <a:r>
              <a:rPr sz="2000" b="1">
                <a:solidFill>
                  <a:srgbClr val="0070C0"/>
                </a:solidFill>
                <a:latin typeface="微软雅黑" panose="020B0503020204020204" charset="-122"/>
                <a:ea typeface="微软雅黑" panose="020B0503020204020204" charset="-122"/>
                <a:cs typeface="微软雅黑" panose="020B0503020204020204" charset="-122"/>
              </a:rPr>
              <a:t>6．加密文件</a:t>
            </a:r>
            <a:endParaRPr sz="20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066800" y="1676400"/>
            <a:ext cx="10385425" cy="1014730"/>
          </a:xfrm>
          <a:prstGeom prst="rect">
            <a:avLst/>
          </a:prstGeom>
          <a:noFill/>
        </p:spPr>
        <p:txBody>
          <a:bodyPr wrap="square" rtlCol="0" anchor="t">
            <a:sp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解密点击左上角的「解密/校验…」，选中加密文件，解密完成后点击「Save All」，如图13-25所示。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9" name="图片 25"/>
          <p:cNvPicPr/>
          <p:nvPr/>
        </p:nvPicPr>
        <p:blipFill>
          <a:blip r:embed="rId2"/>
          <a:stretch>
            <a:fillRect/>
          </a:stretch>
        </p:blipFill>
        <p:spPr>
          <a:xfrm>
            <a:off x="3319780" y="2438400"/>
            <a:ext cx="5551805" cy="3768090"/>
          </a:xfrm>
          <a:prstGeom prst="rect">
            <a:avLst/>
          </a:prstGeom>
          <a:noFill/>
          <a:ln>
            <a:noFill/>
          </a:ln>
        </p:spPr>
      </p:pic>
      <p:sp>
        <p:nvSpPr>
          <p:cNvPr id="10" name="文本框 9"/>
          <p:cNvSpPr txBox="1"/>
          <p:nvPr/>
        </p:nvSpPr>
        <p:spPr>
          <a:xfrm>
            <a:off x="4648200" y="6324600"/>
            <a:ext cx="6096000" cy="368300"/>
          </a:xfrm>
          <a:prstGeom prst="rect">
            <a:avLst/>
          </a:prstGeom>
          <a:noFill/>
        </p:spPr>
        <p:txBody>
          <a:bodyPr wrap="square" rtlCol="0" anchor="t">
            <a:spAutoFit/>
          </a:bodyPr>
          <a:p>
            <a:r>
              <a:rPr lang="zh-CN" altLang="en-US"/>
              <a:t>图13-25 解密文件</a:t>
            </a:r>
            <a:endParaRPr lang="zh-CN" alt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PART06</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PART02</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pic>
        <p:nvPicPr>
          <p:cNvPr id="5" name="Picture 5"/>
          <p:cNvPicPr>
            <a:picLocks noChangeAspect="1"/>
          </p:cNvPicPr>
          <p:nvPr/>
        </p:nvPicPr>
        <p:blipFill>
          <a:blip r:embed="rId2"/>
          <a:srcRect/>
          <a:stretch>
            <a:fillRect/>
          </a:stretch>
        </p:blipFill>
        <p:spPr>
          <a:xfrm>
            <a:off x="3193624" y="1957468"/>
            <a:ext cx="2358866" cy="2358866"/>
          </a:xfrm>
          <a:prstGeom prst="ellipse">
            <a:avLst/>
          </a:prstGeom>
        </p:spPr>
      </p:pic>
      <p:pic>
        <p:nvPicPr>
          <p:cNvPr id="6" name="Picture 6"/>
          <p:cNvPicPr>
            <a:picLocks noChangeAspect="1"/>
          </p:cNvPicPr>
          <p:nvPr/>
        </p:nvPicPr>
        <p:blipFill>
          <a:blip r:embed="rId3"/>
          <a:srcRect l="16667" r="16667"/>
          <a:stretch>
            <a:fillRect/>
          </a:stretch>
        </p:blipFill>
        <p:spPr>
          <a:xfrm>
            <a:off x="6071995" y="1957468"/>
            <a:ext cx="2358866" cy="2358866"/>
          </a:xfrm>
          <a:prstGeom prst="ellipse">
            <a:avLst/>
          </a:prstGeom>
        </p:spPr>
      </p:pic>
      <p:grpSp>
        <p:nvGrpSpPr>
          <p:cNvPr id="7" name="Group 7"/>
          <p:cNvGrpSpPr/>
          <p:nvPr/>
        </p:nvGrpSpPr>
        <p:grpSpPr>
          <a:xfrm rot="0">
            <a:off x="3352886" y="2107432"/>
            <a:ext cx="665795" cy="665791"/>
            <a:chOff x="3352886" y="2107432"/>
            <a:chExt cx="665795" cy="665791"/>
          </a:xfrm>
        </p:grpSpPr>
        <p:sp>
          <p:nvSpPr>
            <p:cNvPr id="8" name="AutoShape 8"/>
            <p:cNvSpPr/>
            <p:nvPr/>
          </p:nvSpPr>
          <p:spPr>
            <a:xfrm>
              <a:off x="3352886" y="2107432"/>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9" name="Freeform 9"/>
            <p:cNvSpPr/>
            <p:nvPr/>
          </p:nvSpPr>
          <p:spPr>
            <a:xfrm>
              <a:off x="3532726" y="2292906"/>
              <a:ext cx="306115" cy="294843"/>
            </a:xfrm>
            <a:custGeom>
              <a:avLst/>
              <a:gdLst/>
              <a:ahLst/>
              <a:cxnLst/>
              <a:rect l="l" t="t"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path>
              </a:pathLst>
            </a:custGeom>
            <a:solidFill>
              <a:srgbClr val="FFFFFF">
                <a:alpha val="100000"/>
              </a:srgbClr>
            </a:solidFill>
          </p:spPr>
        </p:sp>
      </p:grpSp>
      <p:grpSp>
        <p:nvGrpSpPr>
          <p:cNvPr id="10" name="Group 10"/>
          <p:cNvGrpSpPr/>
          <p:nvPr/>
        </p:nvGrpSpPr>
        <p:grpSpPr>
          <a:xfrm rot="0">
            <a:off x="8174522" y="2107432"/>
            <a:ext cx="665795" cy="665791"/>
            <a:chOff x="8174522" y="2107432"/>
            <a:chExt cx="665795" cy="665791"/>
          </a:xfrm>
        </p:grpSpPr>
        <p:sp>
          <p:nvSpPr>
            <p:cNvPr id="11" name="AutoShape 11"/>
            <p:cNvSpPr/>
            <p:nvPr/>
          </p:nvSpPr>
          <p:spPr>
            <a:xfrm>
              <a:off x="8174522" y="2107432"/>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12" name="Freeform 12"/>
            <p:cNvSpPr/>
            <p:nvPr/>
          </p:nvSpPr>
          <p:spPr>
            <a:xfrm>
              <a:off x="8354362" y="2273856"/>
              <a:ext cx="306115" cy="294843"/>
            </a:xfrm>
            <a:custGeom>
              <a:avLst/>
              <a:gdLst/>
              <a:ahLst/>
              <a:cxnLst/>
              <a:rect l="l" t="t" r="r" b="b"/>
              <a:pathLst>
                <a:path w="6827" h="5912">
                  <a:moveTo>
                    <a:pt x="3413" y="0"/>
                  </a:moveTo>
                  <a:lnTo>
                    <a:pt x="0" y="5912"/>
                  </a:lnTo>
                  <a:lnTo>
                    <a:pt x="6827" y="5912"/>
                  </a:lnTo>
                  <a:lnTo>
                    <a:pt x="3413" y="0"/>
                  </a:lnTo>
                  <a:close/>
                </a:path>
                <a:path w="6827" h="5912">
                  <a:moveTo>
                    <a:pt x="3413" y="972"/>
                  </a:moveTo>
                  <a:lnTo>
                    <a:pt x="4489" y="2835"/>
                  </a:lnTo>
                  <a:lnTo>
                    <a:pt x="2338" y="2835"/>
                  </a:lnTo>
                  <a:lnTo>
                    <a:pt x="3413" y="972"/>
                  </a:lnTo>
                  <a:close/>
                </a:path>
                <a:path w="6827" h="5912">
                  <a:moveTo>
                    <a:pt x="842" y="5426"/>
                  </a:moveTo>
                  <a:lnTo>
                    <a:pt x="1917" y="3564"/>
                  </a:lnTo>
                  <a:lnTo>
                    <a:pt x="2993" y="5426"/>
                  </a:lnTo>
                  <a:lnTo>
                    <a:pt x="842" y="5426"/>
                  </a:lnTo>
                  <a:close/>
                </a:path>
                <a:path w="6827" h="5912">
                  <a:moveTo>
                    <a:pt x="2338" y="3321"/>
                  </a:moveTo>
                  <a:lnTo>
                    <a:pt x="4489" y="3321"/>
                  </a:lnTo>
                  <a:lnTo>
                    <a:pt x="3413" y="5183"/>
                  </a:lnTo>
                  <a:lnTo>
                    <a:pt x="2338" y="3321"/>
                  </a:lnTo>
                  <a:close/>
                </a:path>
                <a:path w="6827" h="5912">
                  <a:moveTo>
                    <a:pt x="4910" y="3564"/>
                  </a:moveTo>
                  <a:lnTo>
                    <a:pt x="5985" y="5426"/>
                  </a:lnTo>
                  <a:lnTo>
                    <a:pt x="3834" y="5426"/>
                  </a:lnTo>
                  <a:lnTo>
                    <a:pt x="4910" y="3564"/>
                  </a:lnTo>
                </a:path>
              </a:pathLst>
            </a:custGeom>
            <a:solidFill>
              <a:srgbClr val="FFFFFF">
                <a:alpha val="100000"/>
              </a:srgbClr>
            </a:solidFill>
          </p:spPr>
        </p:sp>
      </p:grpSp>
      <p:grpSp>
        <p:nvGrpSpPr>
          <p:cNvPr id="13" name="Group 13"/>
          <p:cNvGrpSpPr/>
          <p:nvPr/>
        </p:nvGrpSpPr>
        <p:grpSpPr>
          <a:xfrm rot="0">
            <a:off x="4252748" y="4178300"/>
            <a:ext cx="665795" cy="665791"/>
            <a:chOff x="4252748" y="4178300"/>
            <a:chExt cx="665795" cy="665791"/>
          </a:xfrm>
        </p:grpSpPr>
        <p:sp>
          <p:nvSpPr>
            <p:cNvPr id="14" name="AutoShape 14"/>
            <p:cNvSpPr/>
            <p:nvPr/>
          </p:nvSpPr>
          <p:spPr>
            <a:xfrm>
              <a:off x="4252748" y="4178300"/>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15" name="Freeform 15"/>
            <p:cNvSpPr/>
            <p:nvPr/>
          </p:nvSpPr>
          <p:spPr>
            <a:xfrm>
              <a:off x="4432588" y="4363773"/>
              <a:ext cx="306115" cy="294843"/>
            </a:xfrm>
            <a:custGeom>
              <a:avLst/>
              <a:gdLst/>
              <a:ahLst/>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path>
                <a:path w="597921" h="598324">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path>
              </a:pathLst>
            </a:custGeom>
            <a:solidFill>
              <a:srgbClr val="FFFFFF">
                <a:alpha val="100000"/>
              </a:srgbClr>
            </a:solidFill>
          </p:spPr>
        </p:sp>
      </p:grpSp>
      <p:grpSp>
        <p:nvGrpSpPr>
          <p:cNvPr id="16" name="Group 16"/>
          <p:cNvGrpSpPr/>
          <p:nvPr/>
        </p:nvGrpSpPr>
        <p:grpSpPr>
          <a:xfrm rot="0">
            <a:off x="7274660" y="4178300"/>
            <a:ext cx="665795" cy="665791"/>
            <a:chOff x="7274660" y="4178300"/>
            <a:chExt cx="665795" cy="665791"/>
          </a:xfrm>
        </p:grpSpPr>
        <p:sp>
          <p:nvSpPr>
            <p:cNvPr id="17" name="AutoShape 17"/>
            <p:cNvSpPr/>
            <p:nvPr/>
          </p:nvSpPr>
          <p:spPr>
            <a:xfrm>
              <a:off x="7274660" y="4178300"/>
              <a:ext cx="665795" cy="665791"/>
            </a:xfrm>
            <a:prstGeom prst="ellipse">
              <a:avLst/>
            </a:prstGeom>
            <a:solidFill>
              <a:schemeClr val="accent1">
                <a:alpha val="100000"/>
              </a:schemeClr>
            </a:solidFill>
            <a:ln w="28575">
              <a:solidFill>
                <a:schemeClr val="accent1">
                  <a:alpha val="100000"/>
                  <a:lumMod val="60000"/>
                  <a:lumMod val="40000"/>
                </a:schemeClr>
              </a:solidFill>
              <a:prstDash val="solid"/>
            </a:ln>
          </p:spPr>
        </p:sp>
        <p:sp>
          <p:nvSpPr>
            <p:cNvPr id="18" name="Freeform 18"/>
            <p:cNvSpPr/>
            <p:nvPr/>
          </p:nvSpPr>
          <p:spPr>
            <a:xfrm>
              <a:off x="7469003" y="4363774"/>
              <a:ext cx="306115" cy="294843"/>
            </a:xfrm>
            <a:custGeom>
              <a:avLst/>
              <a:gdLst/>
              <a:ahLst/>
              <a:cxnLst/>
              <a:rect l="l" t="t" r="r" b="b"/>
              <a:pathLst>
                <a:path w="582235" h="606722">
                  <a:moveTo>
                    <a:pt x="0" y="404481"/>
                  </a:moveTo>
                  <a:lnTo>
                    <a:pt x="101261" y="404481"/>
                  </a:lnTo>
                  <a:lnTo>
                    <a:pt x="101261" y="606722"/>
                  </a:lnTo>
                  <a:lnTo>
                    <a:pt x="0" y="606722"/>
                  </a:lnTo>
                  <a:close/>
                </a:path>
                <a:path w="582235" h="606722">
                  <a:moveTo>
                    <a:pt x="151927" y="328623"/>
                  </a:moveTo>
                  <a:lnTo>
                    <a:pt x="253188" y="328623"/>
                  </a:lnTo>
                  <a:lnTo>
                    <a:pt x="253188" y="606722"/>
                  </a:lnTo>
                  <a:lnTo>
                    <a:pt x="151927" y="606722"/>
                  </a:lnTo>
                  <a:close/>
                </a:path>
                <a:path w="582235" h="606722">
                  <a:moveTo>
                    <a:pt x="303855" y="252766"/>
                  </a:moveTo>
                  <a:lnTo>
                    <a:pt x="405046" y="252766"/>
                  </a:lnTo>
                  <a:lnTo>
                    <a:pt x="405046" y="606722"/>
                  </a:lnTo>
                  <a:lnTo>
                    <a:pt x="303855" y="606722"/>
                  </a:lnTo>
                  <a:close/>
                </a:path>
                <a:path w="582235" h="606722">
                  <a:moveTo>
                    <a:pt x="455711" y="202241"/>
                  </a:moveTo>
                  <a:lnTo>
                    <a:pt x="556972" y="202241"/>
                  </a:lnTo>
                  <a:lnTo>
                    <a:pt x="556972" y="606722"/>
                  </a:lnTo>
                  <a:lnTo>
                    <a:pt x="455711" y="606722"/>
                  </a:lnTo>
                  <a:close/>
                </a:path>
                <a:path w="582235" h="606722">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path>
              </a:pathLst>
            </a:custGeom>
            <a:solidFill>
              <a:srgbClr val="FFFFFF">
                <a:alpha val="100000"/>
              </a:srgbClr>
            </a:solidFill>
          </p:spPr>
        </p:sp>
      </p:grpSp>
      <p:sp>
        <p:nvSpPr>
          <p:cNvPr id="19" name="AutoShape 19"/>
          <p:cNvSpPr/>
          <p:nvPr/>
        </p:nvSpPr>
        <p:spPr>
          <a:xfrm>
            <a:off x="602967" y="1940893"/>
            <a:ext cx="2432563" cy="402554"/>
          </a:xfrm>
          <a:prstGeom prst="rect">
            <a:avLst/>
          </a:prstGeom>
          <a:noFill/>
        </p:spPr>
        <p:txBody>
          <a:bodyPr vert="horz" wrap="square" lIns="91440" tIns="45720" rIns="91440" bIns="45720" rtlCol="0" anchor="t" anchorCtr="0">
            <a:noAutofit/>
          </a:bodyPr>
          <a:lstStyle/>
          <a:p>
            <a:pPr algn="r">
              <a:spcBef>
                <a:spcPts val="270"/>
              </a:spcBef>
              <a:defRPr/>
            </a:pPr>
            <a:r>
              <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rPr>
              <a:t>对称加密技术</a:t>
            </a:r>
            <a:endParaRPr lang="en-US" sz="1100"/>
          </a:p>
        </p:txBody>
      </p:sp>
      <p:sp>
        <p:nvSpPr>
          <p:cNvPr id="20" name="AutoShape 20"/>
          <p:cNvSpPr/>
          <p:nvPr/>
        </p:nvSpPr>
        <p:spPr>
          <a:xfrm>
            <a:off x="1848353" y="4440507"/>
            <a:ext cx="1985349" cy="384408"/>
          </a:xfrm>
          <a:prstGeom prst="rect">
            <a:avLst/>
          </a:prstGeom>
          <a:noFill/>
        </p:spPr>
        <p:txBody>
          <a:bodyPr vert="horz" wrap="square" lIns="91440" tIns="45720" rIns="91440" bIns="45720" rtlCol="0" anchor="t" anchorCtr="0">
            <a:noAutofit/>
          </a:bodyPr>
          <a:lstStyle/>
          <a:p>
            <a:pPr algn="l">
              <a:lnSpc>
                <a:spcPct val="120000"/>
              </a:lnSpc>
              <a:defRPr/>
            </a:pPr>
            <a:r>
              <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rPr>
              <a:t>非对称加密技术</a:t>
            </a:r>
            <a:endParaRPr lang="en-US" sz="1100"/>
          </a:p>
        </p:txBody>
      </p:sp>
      <p:sp>
        <p:nvSpPr>
          <p:cNvPr id="21" name="AutoShape 21"/>
          <p:cNvSpPr/>
          <p:nvPr/>
        </p:nvSpPr>
        <p:spPr>
          <a:xfrm>
            <a:off x="8967890" y="1940893"/>
            <a:ext cx="2447428" cy="420700"/>
          </a:xfrm>
          <a:prstGeom prst="rect">
            <a:avLst/>
          </a:prstGeom>
          <a:noFill/>
        </p:spPr>
        <p:txBody>
          <a:bodyPr vert="horz" wrap="square" lIns="91440" tIns="45720" rIns="91440" bIns="45720" rtlCol="0" anchor="t" anchorCtr="0">
            <a:noAutofit/>
          </a:bodyPr>
          <a:lstStyle/>
          <a:p>
            <a:pPr algn="l">
              <a:lnSpc>
                <a:spcPct val="120000"/>
              </a:lnSpc>
              <a:defRPr/>
            </a:pPr>
            <a:r>
              <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rPr>
              <a:t>数字签名技术</a:t>
            </a:r>
            <a:endParaRPr lang="en-US" sz="1100"/>
          </a:p>
        </p:txBody>
      </p:sp>
      <p:sp>
        <p:nvSpPr>
          <p:cNvPr id="22" name="AutoShape 22"/>
          <p:cNvSpPr/>
          <p:nvPr/>
        </p:nvSpPr>
        <p:spPr>
          <a:xfrm>
            <a:off x="7919712" y="4440507"/>
            <a:ext cx="1985349" cy="402554"/>
          </a:xfrm>
          <a:prstGeom prst="rect">
            <a:avLst/>
          </a:prstGeom>
          <a:noFill/>
        </p:spPr>
        <p:txBody>
          <a:bodyPr vert="horz" wrap="square" lIns="91440" tIns="45720" rIns="91440" bIns="45720" rtlCol="0" anchor="t" anchorCtr="0">
            <a:noAutofit/>
          </a:bodyPr>
          <a:lstStyle/>
          <a:p>
            <a:pPr algn="r">
              <a:lnSpc>
                <a:spcPct val="120000"/>
              </a:lnSpc>
              <a:defRPr/>
            </a:pPr>
            <a:r>
              <a:rPr lang="en-US" sz="1500" b="1">
                <a:solidFill>
                  <a:schemeClr val="accent1">
                    <a:alpha val="100000"/>
                  </a:schemeClr>
                </a:solidFill>
                <a:latin typeface="微软雅黑" panose="020B0503020204020204" charset="-122"/>
                <a:ea typeface="微软雅黑" panose="020B0503020204020204" charset="-122"/>
                <a:cs typeface="微软雅黑" panose="020B0503020204020204" charset="-122"/>
              </a:rPr>
              <a:t>恶意网络行为</a:t>
            </a:r>
            <a:endParaRPr lang="en-US" sz="1100"/>
          </a:p>
        </p:txBody>
      </p:sp>
      <p:sp>
        <p:nvSpPr>
          <p:cNvPr id="23" name="TextBox 23"/>
          <p:cNvSpPr txBox="1"/>
          <p:nvPr/>
        </p:nvSpPr>
        <p:spPr>
          <a:xfrm>
            <a:off x="603250" y="2287905"/>
            <a:ext cx="2719070" cy="1031240"/>
          </a:xfrm>
          <a:prstGeom prst="rect">
            <a:avLst/>
          </a:prstGeom>
        </p:spPr>
        <p:txBody>
          <a:bodyPr vert="horz" wrap="square" lIns="91440" tIns="45720" rIns="91440" bIns="45720" rtlCol="0" anchor="t" anchorCtr="0">
            <a:noAutofit/>
          </a:bodyPr>
          <a:lstStyle/>
          <a:p>
            <a:pPr algn="r">
              <a:lnSpc>
                <a:spcPct val="150000"/>
              </a:lnSpc>
              <a:spcBef>
                <a:spcPts val="375"/>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在对称加密技术中，加密和解密使用相同的密钥，因此处理速度快，适合大量数据的加密和解密。</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4" name="TextBox 24"/>
          <p:cNvSpPr txBox="1"/>
          <p:nvPr/>
        </p:nvSpPr>
        <p:spPr>
          <a:xfrm>
            <a:off x="8968105" y="2287905"/>
            <a:ext cx="2719070" cy="1031240"/>
          </a:xfrm>
          <a:prstGeom prst="rect">
            <a:avLst/>
          </a:prstGeom>
        </p:spPr>
        <p:txBody>
          <a:bodyPr vert="horz" wrap="square" lIns="91440" tIns="45720" rIns="91440" bIns="45720" rtlCol="0" anchor="t" anchorCtr="0">
            <a:noAutofit/>
          </a:bodyPr>
          <a:lstStyle/>
          <a:p>
            <a:pPr algn="l">
              <a:lnSpc>
                <a:spcPct val="150000"/>
              </a:lnSpc>
              <a:spcBef>
                <a:spcPts val="375"/>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数字签名技术基于公钥密码体制，用于验证信息的真实性和完整性，确保信息在传输过程中未被篡改。</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5" name="TextBox 25"/>
          <p:cNvSpPr txBox="1"/>
          <p:nvPr/>
        </p:nvSpPr>
        <p:spPr>
          <a:xfrm>
            <a:off x="1638935" y="4869815"/>
            <a:ext cx="2928620" cy="1031240"/>
          </a:xfrm>
          <a:prstGeom prst="rect">
            <a:avLst/>
          </a:prstGeom>
        </p:spPr>
        <p:txBody>
          <a:bodyPr vert="horz" wrap="square" lIns="91440" tIns="45720" rIns="91440" bIns="45720" rtlCol="0" anchor="t" anchorCtr="0">
            <a:noAutofit/>
          </a:bodyPr>
          <a:lstStyle/>
          <a:p>
            <a:pPr algn="l">
              <a:lnSpc>
                <a:spcPct val="150000"/>
              </a:lnSpc>
              <a:spcBef>
                <a:spcPts val="375"/>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非对称加密技术使用一对密钥进行加密和解密，包括一个公开的公钥和一个保持私密的私钥。</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6" name="TextBox 26"/>
          <p:cNvSpPr txBox="1"/>
          <p:nvPr/>
        </p:nvSpPr>
        <p:spPr>
          <a:xfrm>
            <a:off x="7472680" y="4824730"/>
            <a:ext cx="2719070" cy="1031240"/>
          </a:xfrm>
          <a:prstGeom prst="rect">
            <a:avLst/>
          </a:prstGeom>
        </p:spPr>
        <p:txBody>
          <a:bodyPr vert="horz" wrap="square" lIns="91440" tIns="45720" rIns="91440" bIns="45720" rtlCol="0" anchor="t" anchorCtr="0">
            <a:noAutofit/>
          </a:bodyPr>
          <a:lstStyle/>
          <a:p>
            <a:pPr algn="r">
              <a:lnSpc>
                <a:spcPct val="150000"/>
              </a:lnSpc>
              <a:spcBef>
                <a:spcPts val="375"/>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IT工作者了解密码学可培养安全意识，养成良好密码习惯，抵制恶意网络行为。</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7" name="TextBox 2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4495800" y="2895600"/>
            <a:ext cx="3335020" cy="939800"/>
          </a:xfrm>
          <a:prstGeom prst="rect">
            <a:avLst/>
          </a:prstGeom>
        </p:spPr>
        <p:txBody>
          <a:bodyPr vert="horz" wrap="square" lIns="0" tIns="16478" rIns="0" bIns="0" rtlCol="0" anchor="t" anchorCtr="0">
            <a:normAutofit/>
          </a:bodyPr>
          <a:lstStyle/>
          <a:p>
            <a:pPr algn="dist">
              <a:lnSpc>
                <a:spcPct val="100000"/>
              </a:lnSpc>
              <a:spcBef>
                <a:spcPts val="130"/>
              </a:spcBef>
            </a:pPr>
            <a:r>
              <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rPr>
              <a:t>谢谢观看</a:t>
            </a:r>
            <a:endPar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3404897" y="1355502"/>
            <a:ext cx="7648575" cy="590550"/>
          </a:xfrm>
          <a:prstGeom prst="rect">
            <a:avLst/>
          </a:prstGeom>
        </p:spPr>
        <p:txBody>
          <a:bodyPr vert="horz" wrap="square" lIns="123825" tIns="123825" rIns="57150" bIns="0" rtlCol="0" anchor="t" anchorCtr="0">
            <a:spAutoFit/>
          </a:bodyPr>
          <a:lstStyle/>
          <a:p>
            <a:pPr algn="l">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加密技术广泛应用</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AutoShape 6"/>
          <p:cNvSpPr/>
          <p:nvPr/>
        </p:nvSpPr>
        <p:spPr>
          <a:xfrm>
            <a:off x="1190783" y="5672248"/>
            <a:ext cx="668149" cy="117156"/>
          </a:xfrm>
          <a:prstGeom prst="rect">
            <a:avLst/>
          </a:prstGeom>
          <a:solidFill>
            <a:srgbClr val="2F89C9">
              <a:alpha val="100000"/>
            </a:srgbClr>
          </a:solidFill>
        </p:spPr>
      </p:sp>
      <p:sp>
        <p:nvSpPr>
          <p:cNvPr id="7" name="AutoShape 7"/>
          <p:cNvSpPr/>
          <p:nvPr/>
        </p:nvSpPr>
        <p:spPr>
          <a:xfrm>
            <a:off x="1140385" y="5672248"/>
            <a:ext cx="117156" cy="117156"/>
          </a:xfrm>
          <a:prstGeom prst="ellipse">
            <a:avLst/>
          </a:prstGeom>
          <a:solidFill>
            <a:srgbClr val="2F89C9">
              <a:alpha val="100000"/>
            </a:srgbClr>
          </a:solidFill>
        </p:spPr>
      </p:sp>
      <p:sp>
        <p:nvSpPr>
          <p:cNvPr id="8" name="AutoShape 8"/>
          <p:cNvSpPr/>
          <p:nvPr/>
        </p:nvSpPr>
        <p:spPr>
          <a:xfrm>
            <a:off x="1790706" y="5672248"/>
            <a:ext cx="117156" cy="117156"/>
          </a:xfrm>
          <a:prstGeom prst="ellipse">
            <a:avLst/>
          </a:prstGeom>
          <a:solidFill>
            <a:srgbClr val="2F89C9">
              <a:alpha val="100000"/>
            </a:srgbClr>
          </a:solidFill>
        </p:spPr>
      </p:sp>
      <p:cxnSp>
        <p:nvCxnSpPr>
          <p:cNvPr id="9" name="Connector 9"/>
          <p:cNvCxnSpPr/>
          <p:nvPr/>
        </p:nvCxnSpPr>
        <p:spPr>
          <a:xfrm>
            <a:off x="1858932" y="5742952"/>
            <a:ext cx="9767077" cy="0"/>
          </a:xfrm>
          <a:prstGeom prst="line">
            <a:avLst/>
          </a:prstGeom>
          <a:ln w="14288">
            <a:solidFill>
              <a:srgbClr val="2F89C9">
                <a:alpha val="100000"/>
              </a:srgbClr>
            </a:solidFill>
            <a:prstDash val="dash"/>
            <a:headEnd type="none"/>
            <a:tailEnd type="none"/>
          </a:ln>
        </p:spPr>
      </p:cxnSp>
      <p:sp>
        <p:nvSpPr>
          <p:cNvPr id="10" name="TextBox 10"/>
          <p:cNvSpPr txBox="1"/>
          <p:nvPr/>
        </p:nvSpPr>
        <p:spPr>
          <a:xfrm>
            <a:off x="3404870" y="1822450"/>
            <a:ext cx="8268335" cy="954405"/>
          </a:xfrm>
          <a:prstGeom prst="rect">
            <a:avLst/>
          </a:prstGeom>
        </p:spPr>
        <p:txBody>
          <a:bodyPr vert="horz" wrap="square" lIns="123825" tIns="123825" rIns="57150" bIns="0" rtlCol="0" anchor="t" anchorCtr="0">
            <a:spAutoFit/>
          </a:bodyPr>
          <a:lstStyle/>
          <a:p>
            <a:pPr algn="l">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随着安全性的进步，密码学作为信息话社会中最常用的防范措施，已经被广泛的应用在各个领域，包括消息身份验证、数据完整性、安全计算等。</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1140385" y="3782594"/>
            <a:ext cx="7648575" cy="590550"/>
          </a:xfrm>
          <a:prstGeom prst="rect">
            <a:avLst/>
          </a:prstGeom>
        </p:spPr>
        <p:txBody>
          <a:bodyPr vert="horz" wrap="square" lIns="123825" tIns="123825" rIns="57150" bIns="0" rtlCol="0" anchor="t" anchorCtr="0">
            <a:spAutoFit/>
          </a:bodyPr>
          <a:lstStyle/>
          <a:p>
            <a:pPr algn="l">
              <a:lnSpc>
                <a:spcPct val="14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密码学起源与演变</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2" name="TextBox 12"/>
          <p:cNvSpPr txBox="1"/>
          <p:nvPr/>
        </p:nvSpPr>
        <p:spPr>
          <a:xfrm>
            <a:off x="1140460" y="4249420"/>
            <a:ext cx="8300085" cy="954405"/>
          </a:xfrm>
          <a:prstGeom prst="rect">
            <a:avLst/>
          </a:prstGeom>
        </p:spPr>
        <p:txBody>
          <a:bodyPr vert="horz" wrap="square" lIns="123825" tIns="123825" rIns="57150" bIns="0" rtlCol="0" anchor="t" anchorCtr="0">
            <a:spAutoFit/>
          </a:bodyPr>
          <a:lstStyle/>
          <a:p>
            <a:pPr algn="l">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密码学源于军事政治，用于发送敏感信息，加密技术曾遭破解，现代密码学广泛应用，涵盖身份验证、数据完整性，是HTTPS、语音通信等互联网应用基础。</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AutoShape 13"/>
          <p:cNvSpPr/>
          <p:nvPr/>
        </p:nvSpPr>
        <p:spPr>
          <a:xfrm>
            <a:off x="3383524" y="3148967"/>
            <a:ext cx="668149" cy="117156"/>
          </a:xfrm>
          <a:prstGeom prst="rect">
            <a:avLst/>
          </a:prstGeom>
          <a:solidFill>
            <a:srgbClr val="2F89C9">
              <a:alpha val="100000"/>
            </a:srgbClr>
          </a:solidFill>
        </p:spPr>
      </p:sp>
      <p:sp>
        <p:nvSpPr>
          <p:cNvPr id="14" name="AutoShape 14"/>
          <p:cNvSpPr/>
          <p:nvPr/>
        </p:nvSpPr>
        <p:spPr>
          <a:xfrm>
            <a:off x="3333126" y="3148967"/>
            <a:ext cx="117156" cy="117156"/>
          </a:xfrm>
          <a:prstGeom prst="ellipse">
            <a:avLst/>
          </a:prstGeom>
          <a:solidFill>
            <a:srgbClr val="2F89C9">
              <a:alpha val="100000"/>
            </a:srgbClr>
          </a:solidFill>
        </p:spPr>
      </p:sp>
      <p:sp>
        <p:nvSpPr>
          <p:cNvPr id="15" name="AutoShape 15"/>
          <p:cNvSpPr/>
          <p:nvPr/>
        </p:nvSpPr>
        <p:spPr>
          <a:xfrm>
            <a:off x="3983447" y="3148967"/>
            <a:ext cx="117156" cy="117156"/>
          </a:xfrm>
          <a:prstGeom prst="ellipse">
            <a:avLst/>
          </a:prstGeom>
          <a:solidFill>
            <a:srgbClr val="2F89C9">
              <a:alpha val="100000"/>
            </a:srgbClr>
          </a:solidFill>
        </p:spPr>
      </p:sp>
      <p:cxnSp>
        <p:nvCxnSpPr>
          <p:cNvPr id="16" name="Connector 16"/>
          <p:cNvCxnSpPr/>
          <p:nvPr/>
        </p:nvCxnSpPr>
        <p:spPr>
          <a:xfrm>
            <a:off x="4051673" y="3219671"/>
            <a:ext cx="9767077" cy="0"/>
          </a:xfrm>
          <a:prstGeom prst="line">
            <a:avLst/>
          </a:prstGeom>
          <a:ln w="14288">
            <a:solidFill>
              <a:srgbClr val="2F89C9">
                <a:alpha val="100000"/>
              </a:srgbClr>
            </a:solidFill>
            <a:prstDash val="dash"/>
            <a:headEnd type="none"/>
            <a:tailEnd type="none"/>
          </a:ln>
        </p:spPr>
      </p:cxn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PART03</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727547" y="1347605"/>
            <a:ext cx="6410325" cy="704850"/>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王小云院士的选择</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727710" y="1993900"/>
            <a:ext cx="4648200" cy="1370330"/>
          </a:xfrm>
          <a:prstGeom prst="rect">
            <a:avLst/>
          </a:prstGeom>
        </p:spPr>
        <p:txBody>
          <a:bodyPr vert="horz" wrap="square" lIns="123825" tIns="123825" rIns="57150" bIns="0" rtlCol="0" anchor="t" anchorCtr="0">
            <a:spAutoFit/>
          </a:bodyPr>
          <a:lstStyle/>
          <a:p>
            <a:pPr algn="l">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1993年，王小云院士放弃高薪职位，选择留校研究密码学，展现了科学家的高尚情操和对知识的追求。</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685800" y="3364230"/>
            <a:ext cx="6210300" cy="582930"/>
          </a:xfrm>
          <a:prstGeom prst="rect">
            <a:avLst/>
          </a:prstGeom>
        </p:spPr>
        <p:txBody>
          <a:bodyPr vert="horz" wrap="square" lIns="123825" tIns="123825" rIns="57150" bIns="0" rtlCol="0" anchor="t" anchorCtr="0">
            <a:no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王小云院士的成就</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656590" y="4044315"/>
            <a:ext cx="4805045" cy="1370330"/>
          </a:xfrm>
          <a:prstGeom prst="rect">
            <a:avLst/>
          </a:prstGeom>
        </p:spPr>
        <p:txBody>
          <a:bodyPr vert="horz" wrap="square" lIns="123825" tIns="123825" rIns="57150" bIns="0" rtlCol="0" anchor="t" anchorCtr="0">
            <a:spAutoFit/>
          </a:bodyPr>
          <a:lstStyle/>
          <a:p>
            <a:pPr algn="l">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2004年，她在国际密码学会议上研究成果引发密码学界震动，彰显中国在密码学领域的创新能力。</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王小云院士的选择与成就</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5" name="TextBox 5"/>
          <p:cNvSpPr txBox="1"/>
          <p:nvPr/>
        </p:nvSpPr>
        <p:spPr>
          <a:xfrm>
            <a:off x="6248237" y="1258705"/>
            <a:ext cx="6414302" cy="843748"/>
          </a:xfrm>
          <a:prstGeom prst="rect">
            <a:avLst/>
          </a:prstGeom>
        </p:spPr>
        <p:txBody>
          <a:bodyPr vert="horz" wrap="square" lIns="123825" tIns="123825" rIns="57150" bIns="123825" rtlCol="0" anchor="t" anchorCtr="0">
            <a:normAutofit/>
          </a:bodyPr>
          <a:lstStyle/>
          <a:p>
            <a:pPr>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王小云院士的国密算法研究</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6"/>
          <p:cNvSpPr txBox="1"/>
          <p:nvPr/>
        </p:nvSpPr>
        <p:spPr>
          <a:xfrm>
            <a:off x="6248400" y="1979930"/>
            <a:ext cx="4780915" cy="1261110"/>
          </a:xfrm>
          <a:prstGeom prst="rect">
            <a:avLst/>
          </a:prstGeom>
        </p:spPr>
        <p:txBody>
          <a:bodyPr vert="horz" wrap="square" lIns="123825" tIns="123825" rIns="57150" bIns="123825" rtlCol="0" anchor="t" anchorCtr="0">
            <a:normAutofit/>
          </a:bodyPr>
          <a:lstStyle/>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放弃设计新国际标准密码算法机会，专注国内标准，体现对国家安全关怀与责任感。</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7"/>
          <p:cNvSpPr txBox="1"/>
          <p:nvPr/>
        </p:nvSpPr>
        <p:spPr>
          <a:xfrm>
            <a:off x="6172200" y="3364230"/>
            <a:ext cx="6214745" cy="697865"/>
          </a:xfrm>
          <a:prstGeom prst="rect">
            <a:avLst/>
          </a:prstGeom>
        </p:spPr>
        <p:txBody>
          <a:bodyPr vert="horz" wrap="square" lIns="123825" tIns="123825" rIns="57150" bIns="123825" rtlCol="0" anchor="t" anchorCtr="0">
            <a:normAutofit fontScale="90000" lnSpcReduction="20000"/>
          </a:bodyPr>
          <a:lstStyle/>
          <a:p>
            <a:pPr>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SM3算法的核心地位</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8"/>
          <p:cNvSpPr txBox="1"/>
          <p:nvPr/>
        </p:nvSpPr>
        <p:spPr>
          <a:xfrm>
            <a:off x="6172200" y="4031615"/>
            <a:ext cx="4884420" cy="1261110"/>
          </a:xfrm>
          <a:prstGeom prst="rect">
            <a:avLst/>
          </a:prstGeom>
        </p:spPr>
        <p:txBody>
          <a:bodyPr vert="horz" wrap="square" lIns="123825" tIns="123825" rIns="57150" bIns="123825" rtlCol="0" anchor="t" anchorCtr="0">
            <a:noAutofit/>
          </a:bodyPr>
          <a:lstStyle/>
          <a:p>
            <a:pP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2005年设计的SM3算法，如今已成为我国多个行业的重要保障，其广泛应用和深远影响，凸显了自主创新在国家安全中的核心地位。</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Freeform 5"/>
          <p:cNvSpPr/>
          <p:nvPr/>
        </p:nvSpPr>
        <p:spPr>
          <a:xfrm>
            <a:off x="1407025" y="3355413"/>
            <a:ext cx="1621384" cy="158625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path>
              <a:path w="1905000" h="1863725">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path>
            </a:pathLst>
          </a:custGeom>
          <a:solidFill>
            <a:schemeClr val="accent4">
              <a:alpha val="100000"/>
            </a:schemeClr>
          </a:solidFill>
        </p:spPr>
      </p:sp>
      <p:sp>
        <p:nvSpPr>
          <p:cNvPr id="6" name="Freeform 6"/>
          <p:cNvSpPr/>
          <p:nvPr/>
        </p:nvSpPr>
        <p:spPr>
          <a:xfrm>
            <a:off x="2446132" y="1836140"/>
            <a:ext cx="2100199" cy="2054694"/>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path>
              <a:path w="1905000" h="1863725">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path>
            </a:pathLst>
          </a:custGeom>
          <a:solidFill>
            <a:schemeClr val="accent1">
              <a:alpha val="100000"/>
            </a:schemeClr>
          </a:solidFill>
        </p:spPr>
      </p:sp>
      <p:sp>
        <p:nvSpPr>
          <p:cNvPr id="7" name="Freeform 7"/>
          <p:cNvSpPr/>
          <p:nvPr/>
        </p:nvSpPr>
        <p:spPr>
          <a:xfrm>
            <a:off x="3874260" y="3317341"/>
            <a:ext cx="2016190" cy="1972506"/>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path>
              <a:path w="1905000" h="1863725">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path>
            </a:pathLst>
          </a:custGeom>
          <a:solidFill>
            <a:schemeClr val="accent4">
              <a:alpha val="100000"/>
            </a:schemeClr>
          </a:solidFill>
        </p:spPr>
      </p:sp>
      <p:sp>
        <p:nvSpPr>
          <p:cNvPr id="8" name="Freeform 8"/>
          <p:cNvSpPr/>
          <p:nvPr/>
        </p:nvSpPr>
        <p:spPr>
          <a:xfrm>
            <a:off x="5302399" y="2225236"/>
            <a:ext cx="1621384" cy="1586253"/>
          </a:xfrm>
          <a:custGeom>
            <a:avLst/>
            <a:gdLst/>
            <a:ahLst/>
            <a:cxnLst/>
            <a:rect l="l" t="t" r="r" b="b"/>
            <a:pathLst>
              <a:path w="1905000" h="1863725">
                <a:moveTo>
                  <a:pt x="952500" y="355818"/>
                </a:moveTo>
                <a:cubicBezTo>
                  <a:pt x="634360" y="355818"/>
                  <a:pt x="376456" y="613722"/>
                  <a:pt x="376456" y="931862"/>
                </a:cubicBezTo>
                <a:cubicBezTo>
                  <a:pt x="376456" y="1250002"/>
                  <a:pt x="634360" y="1507906"/>
                  <a:pt x="952500" y="1507906"/>
                </a:cubicBezTo>
                <a:cubicBezTo>
                  <a:pt x="1270640" y="1507906"/>
                  <a:pt x="1528544" y="1250002"/>
                  <a:pt x="1528544" y="931862"/>
                </a:cubicBezTo>
                <a:cubicBezTo>
                  <a:pt x="1528544" y="613722"/>
                  <a:pt x="1270640" y="355818"/>
                  <a:pt x="952500" y="355818"/>
                </a:cubicBezTo>
                <a:close/>
              </a:path>
              <a:path w="1905000" h="1863725">
                <a:moveTo>
                  <a:pt x="747804" y="0"/>
                </a:moveTo>
                <a:lnTo>
                  <a:pt x="752363" y="0"/>
                </a:lnTo>
                <a:lnTo>
                  <a:pt x="756921" y="650"/>
                </a:lnTo>
                <a:lnTo>
                  <a:pt x="761262" y="1735"/>
                </a:lnTo>
                <a:lnTo>
                  <a:pt x="765604" y="3253"/>
                </a:lnTo>
                <a:lnTo>
                  <a:pt x="769728" y="4988"/>
                </a:lnTo>
                <a:lnTo>
                  <a:pt x="773635" y="7374"/>
                </a:lnTo>
                <a:lnTo>
                  <a:pt x="777108" y="9977"/>
                </a:lnTo>
                <a:lnTo>
                  <a:pt x="780798" y="12796"/>
                </a:lnTo>
                <a:lnTo>
                  <a:pt x="783837" y="16050"/>
                </a:lnTo>
                <a:lnTo>
                  <a:pt x="786660" y="19736"/>
                </a:lnTo>
                <a:lnTo>
                  <a:pt x="789264" y="23640"/>
                </a:lnTo>
                <a:lnTo>
                  <a:pt x="791218" y="27978"/>
                </a:lnTo>
                <a:lnTo>
                  <a:pt x="793172" y="32316"/>
                </a:lnTo>
                <a:lnTo>
                  <a:pt x="841361" y="181970"/>
                </a:lnTo>
                <a:lnTo>
                  <a:pt x="855036" y="180018"/>
                </a:lnTo>
                <a:lnTo>
                  <a:pt x="868929" y="178499"/>
                </a:lnTo>
                <a:lnTo>
                  <a:pt x="882604" y="176981"/>
                </a:lnTo>
                <a:lnTo>
                  <a:pt x="896497" y="175897"/>
                </a:lnTo>
                <a:lnTo>
                  <a:pt x="910389" y="175029"/>
                </a:lnTo>
                <a:lnTo>
                  <a:pt x="924281" y="174378"/>
                </a:lnTo>
                <a:lnTo>
                  <a:pt x="938391" y="173945"/>
                </a:lnTo>
                <a:lnTo>
                  <a:pt x="952500" y="173945"/>
                </a:lnTo>
                <a:lnTo>
                  <a:pt x="966392" y="173945"/>
                </a:lnTo>
                <a:lnTo>
                  <a:pt x="980719" y="174378"/>
                </a:lnTo>
                <a:lnTo>
                  <a:pt x="994612" y="175029"/>
                </a:lnTo>
                <a:lnTo>
                  <a:pt x="1008505" y="175897"/>
                </a:lnTo>
                <a:lnTo>
                  <a:pt x="1022397" y="176981"/>
                </a:lnTo>
                <a:lnTo>
                  <a:pt x="1035855" y="178499"/>
                </a:lnTo>
                <a:lnTo>
                  <a:pt x="1049747" y="180018"/>
                </a:lnTo>
                <a:lnTo>
                  <a:pt x="1063423" y="181970"/>
                </a:lnTo>
                <a:lnTo>
                  <a:pt x="1112046" y="32316"/>
                </a:lnTo>
                <a:lnTo>
                  <a:pt x="1113783" y="27762"/>
                </a:lnTo>
                <a:lnTo>
                  <a:pt x="1115954" y="23640"/>
                </a:lnTo>
                <a:lnTo>
                  <a:pt x="1118558" y="19736"/>
                </a:lnTo>
                <a:lnTo>
                  <a:pt x="1121380" y="16050"/>
                </a:lnTo>
                <a:lnTo>
                  <a:pt x="1124419" y="12796"/>
                </a:lnTo>
                <a:lnTo>
                  <a:pt x="1127675" y="9977"/>
                </a:lnTo>
                <a:lnTo>
                  <a:pt x="1131582" y="7157"/>
                </a:lnTo>
                <a:lnTo>
                  <a:pt x="1135490" y="4988"/>
                </a:lnTo>
                <a:lnTo>
                  <a:pt x="1139614" y="3253"/>
                </a:lnTo>
                <a:lnTo>
                  <a:pt x="1143738" y="1735"/>
                </a:lnTo>
                <a:lnTo>
                  <a:pt x="1148080" y="650"/>
                </a:lnTo>
                <a:lnTo>
                  <a:pt x="1152638" y="0"/>
                </a:lnTo>
                <a:lnTo>
                  <a:pt x="1157414" y="0"/>
                </a:lnTo>
                <a:lnTo>
                  <a:pt x="1161972" y="216"/>
                </a:lnTo>
                <a:lnTo>
                  <a:pt x="1166531" y="868"/>
                </a:lnTo>
                <a:lnTo>
                  <a:pt x="1171306" y="1952"/>
                </a:lnTo>
                <a:lnTo>
                  <a:pt x="1322169" y="51402"/>
                </a:lnTo>
                <a:lnTo>
                  <a:pt x="1326945" y="52921"/>
                </a:lnTo>
                <a:lnTo>
                  <a:pt x="1331069" y="55090"/>
                </a:lnTo>
                <a:lnTo>
                  <a:pt x="1335194" y="57475"/>
                </a:lnTo>
                <a:lnTo>
                  <a:pt x="1338666" y="60295"/>
                </a:lnTo>
                <a:lnTo>
                  <a:pt x="1342139" y="63765"/>
                </a:lnTo>
                <a:lnTo>
                  <a:pt x="1344962" y="67018"/>
                </a:lnTo>
                <a:lnTo>
                  <a:pt x="1347349" y="70706"/>
                </a:lnTo>
                <a:lnTo>
                  <a:pt x="1349737" y="74392"/>
                </a:lnTo>
                <a:lnTo>
                  <a:pt x="1351474" y="78514"/>
                </a:lnTo>
                <a:lnTo>
                  <a:pt x="1353210" y="82852"/>
                </a:lnTo>
                <a:lnTo>
                  <a:pt x="1354079" y="87406"/>
                </a:lnTo>
                <a:lnTo>
                  <a:pt x="1354730" y="91961"/>
                </a:lnTo>
                <a:lnTo>
                  <a:pt x="1354946" y="96515"/>
                </a:lnTo>
                <a:lnTo>
                  <a:pt x="1354296" y="101287"/>
                </a:lnTo>
                <a:lnTo>
                  <a:pt x="1353645" y="105842"/>
                </a:lnTo>
                <a:lnTo>
                  <a:pt x="1352559" y="110396"/>
                </a:lnTo>
                <a:lnTo>
                  <a:pt x="1303718" y="260050"/>
                </a:lnTo>
                <a:lnTo>
                  <a:pt x="1316091" y="266773"/>
                </a:lnTo>
                <a:lnTo>
                  <a:pt x="1328464" y="273497"/>
                </a:lnTo>
                <a:lnTo>
                  <a:pt x="1340403" y="280654"/>
                </a:lnTo>
                <a:lnTo>
                  <a:pt x="1352342" y="287811"/>
                </a:lnTo>
                <a:lnTo>
                  <a:pt x="1364281" y="295186"/>
                </a:lnTo>
                <a:lnTo>
                  <a:pt x="1375785" y="302994"/>
                </a:lnTo>
                <a:lnTo>
                  <a:pt x="1387073" y="310585"/>
                </a:lnTo>
                <a:lnTo>
                  <a:pt x="1398578" y="318827"/>
                </a:lnTo>
                <a:lnTo>
                  <a:pt x="1409648" y="327068"/>
                </a:lnTo>
                <a:lnTo>
                  <a:pt x="1420719" y="335527"/>
                </a:lnTo>
                <a:lnTo>
                  <a:pt x="1431572" y="344203"/>
                </a:lnTo>
                <a:lnTo>
                  <a:pt x="1442209" y="353095"/>
                </a:lnTo>
                <a:lnTo>
                  <a:pt x="1452628" y="361988"/>
                </a:lnTo>
                <a:lnTo>
                  <a:pt x="1463047" y="371314"/>
                </a:lnTo>
                <a:lnTo>
                  <a:pt x="1473250" y="380857"/>
                </a:lnTo>
                <a:lnTo>
                  <a:pt x="1483234" y="390400"/>
                </a:lnTo>
                <a:lnTo>
                  <a:pt x="1610872" y="297788"/>
                </a:lnTo>
                <a:lnTo>
                  <a:pt x="1614779" y="295186"/>
                </a:lnTo>
                <a:lnTo>
                  <a:pt x="1619120" y="293017"/>
                </a:lnTo>
                <a:lnTo>
                  <a:pt x="1623244" y="291499"/>
                </a:lnTo>
                <a:lnTo>
                  <a:pt x="1627803" y="290197"/>
                </a:lnTo>
                <a:lnTo>
                  <a:pt x="1632144" y="289330"/>
                </a:lnTo>
                <a:lnTo>
                  <a:pt x="1636702" y="288896"/>
                </a:lnTo>
                <a:lnTo>
                  <a:pt x="1641261" y="288896"/>
                </a:lnTo>
                <a:lnTo>
                  <a:pt x="1645603" y="289330"/>
                </a:lnTo>
                <a:lnTo>
                  <a:pt x="1649944" y="290414"/>
                </a:lnTo>
                <a:lnTo>
                  <a:pt x="1654285" y="291715"/>
                </a:lnTo>
                <a:lnTo>
                  <a:pt x="1658410" y="293451"/>
                </a:lnTo>
                <a:lnTo>
                  <a:pt x="1662534" y="295619"/>
                </a:lnTo>
                <a:lnTo>
                  <a:pt x="1666441" y="298005"/>
                </a:lnTo>
                <a:lnTo>
                  <a:pt x="1670132" y="301259"/>
                </a:lnTo>
                <a:lnTo>
                  <a:pt x="1673171" y="304512"/>
                </a:lnTo>
                <a:lnTo>
                  <a:pt x="1676210" y="308416"/>
                </a:lnTo>
                <a:lnTo>
                  <a:pt x="1769766" y="436597"/>
                </a:lnTo>
                <a:lnTo>
                  <a:pt x="1772371" y="440718"/>
                </a:lnTo>
                <a:lnTo>
                  <a:pt x="1774542" y="444839"/>
                </a:lnTo>
                <a:lnTo>
                  <a:pt x="1776278" y="449177"/>
                </a:lnTo>
                <a:lnTo>
                  <a:pt x="1777581" y="453515"/>
                </a:lnTo>
                <a:lnTo>
                  <a:pt x="1778449" y="458069"/>
                </a:lnTo>
                <a:lnTo>
                  <a:pt x="1778666" y="462624"/>
                </a:lnTo>
                <a:lnTo>
                  <a:pt x="1778666" y="467178"/>
                </a:lnTo>
                <a:lnTo>
                  <a:pt x="1778015" y="471516"/>
                </a:lnTo>
                <a:lnTo>
                  <a:pt x="1777146" y="475854"/>
                </a:lnTo>
                <a:lnTo>
                  <a:pt x="1775844" y="480409"/>
                </a:lnTo>
                <a:lnTo>
                  <a:pt x="1774325" y="484529"/>
                </a:lnTo>
                <a:lnTo>
                  <a:pt x="1771937" y="488651"/>
                </a:lnTo>
                <a:lnTo>
                  <a:pt x="1769332" y="492337"/>
                </a:lnTo>
                <a:lnTo>
                  <a:pt x="1766510" y="496025"/>
                </a:lnTo>
                <a:lnTo>
                  <a:pt x="1763254" y="499278"/>
                </a:lnTo>
                <a:lnTo>
                  <a:pt x="1759564" y="502098"/>
                </a:lnTo>
                <a:lnTo>
                  <a:pt x="1631927" y="594709"/>
                </a:lnTo>
                <a:lnTo>
                  <a:pt x="1637788" y="607072"/>
                </a:lnTo>
                <a:lnTo>
                  <a:pt x="1643866" y="619651"/>
                </a:lnTo>
                <a:lnTo>
                  <a:pt x="1649293" y="632231"/>
                </a:lnTo>
                <a:lnTo>
                  <a:pt x="1654502" y="644810"/>
                </a:lnTo>
                <a:lnTo>
                  <a:pt x="1659712" y="657607"/>
                </a:lnTo>
                <a:lnTo>
                  <a:pt x="1664704" y="670620"/>
                </a:lnTo>
                <a:lnTo>
                  <a:pt x="1669263" y="683634"/>
                </a:lnTo>
                <a:lnTo>
                  <a:pt x="1673605" y="696647"/>
                </a:lnTo>
                <a:lnTo>
                  <a:pt x="1677946" y="710094"/>
                </a:lnTo>
                <a:lnTo>
                  <a:pt x="1681853" y="723541"/>
                </a:lnTo>
                <a:lnTo>
                  <a:pt x="1685760" y="736771"/>
                </a:lnTo>
                <a:lnTo>
                  <a:pt x="1689017" y="750436"/>
                </a:lnTo>
                <a:lnTo>
                  <a:pt x="1692489" y="764099"/>
                </a:lnTo>
                <a:lnTo>
                  <a:pt x="1695311" y="777764"/>
                </a:lnTo>
                <a:lnTo>
                  <a:pt x="1698133" y="791644"/>
                </a:lnTo>
                <a:lnTo>
                  <a:pt x="1700738" y="805525"/>
                </a:lnTo>
                <a:lnTo>
                  <a:pt x="1857896" y="805525"/>
                </a:lnTo>
                <a:lnTo>
                  <a:pt x="1862672" y="805742"/>
                </a:lnTo>
                <a:lnTo>
                  <a:pt x="1867448" y="806609"/>
                </a:lnTo>
                <a:lnTo>
                  <a:pt x="1872006" y="807477"/>
                </a:lnTo>
                <a:lnTo>
                  <a:pt x="1876130" y="809429"/>
                </a:lnTo>
                <a:lnTo>
                  <a:pt x="1880255" y="811164"/>
                </a:lnTo>
                <a:lnTo>
                  <a:pt x="1884161" y="813550"/>
                </a:lnTo>
                <a:lnTo>
                  <a:pt x="1887635" y="816370"/>
                </a:lnTo>
                <a:lnTo>
                  <a:pt x="1891108" y="819406"/>
                </a:lnTo>
                <a:lnTo>
                  <a:pt x="1894147" y="822659"/>
                </a:lnTo>
                <a:lnTo>
                  <a:pt x="1896969" y="826346"/>
                </a:lnTo>
                <a:lnTo>
                  <a:pt x="1899356" y="830250"/>
                </a:lnTo>
                <a:lnTo>
                  <a:pt x="1901310" y="833937"/>
                </a:lnTo>
                <a:lnTo>
                  <a:pt x="1902830" y="838275"/>
                </a:lnTo>
                <a:lnTo>
                  <a:pt x="1903915" y="843047"/>
                </a:lnTo>
                <a:lnTo>
                  <a:pt x="1904566" y="847601"/>
                </a:lnTo>
                <a:lnTo>
                  <a:pt x="1905000" y="852156"/>
                </a:lnTo>
                <a:lnTo>
                  <a:pt x="1905000" y="1011353"/>
                </a:lnTo>
                <a:lnTo>
                  <a:pt x="1904566" y="1015907"/>
                </a:lnTo>
                <a:lnTo>
                  <a:pt x="1904132" y="1020896"/>
                </a:lnTo>
                <a:lnTo>
                  <a:pt x="1902830" y="1025234"/>
                </a:lnTo>
                <a:lnTo>
                  <a:pt x="1901310" y="1029571"/>
                </a:lnTo>
                <a:lnTo>
                  <a:pt x="1899356" y="1033692"/>
                </a:lnTo>
                <a:lnTo>
                  <a:pt x="1896969" y="1037596"/>
                </a:lnTo>
                <a:lnTo>
                  <a:pt x="1894147" y="1041283"/>
                </a:lnTo>
                <a:lnTo>
                  <a:pt x="1891325" y="1044536"/>
                </a:lnTo>
                <a:lnTo>
                  <a:pt x="1887852" y="1047356"/>
                </a:lnTo>
                <a:lnTo>
                  <a:pt x="1884161" y="1050175"/>
                </a:lnTo>
                <a:lnTo>
                  <a:pt x="1880255" y="1052562"/>
                </a:lnTo>
                <a:lnTo>
                  <a:pt x="1876130" y="1054513"/>
                </a:lnTo>
                <a:lnTo>
                  <a:pt x="1872006" y="1056032"/>
                </a:lnTo>
                <a:lnTo>
                  <a:pt x="1867448" y="1057116"/>
                </a:lnTo>
                <a:lnTo>
                  <a:pt x="1862672" y="1057983"/>
                </a:lnTo>
                <a:lnTo>
                  <a:pt x="1858113" y="1058201"/>
                </a:lnTo>
                <a:lnTo>
                  <a:pt x="1700738" y="1058201"/>
                </a:lnTo>
                <a:lnTo>
                  <a:pt x="1698133" y="1072082"/>
                </a:lnTo>
                <a:lnTo>
                  <a:pt x="1695311" y="1085962"/>
                </a:lnTo>
                <a:lnTo>
                  <a:pt x="1692489" y="1099626"/>
                </a:lnTo>
                <a:lnTo>
                  <a:pt x="1689017" y="1113507"/>
                </a:lnTo>
                <a:lnTo>
                  <a:pt x="1685760" y="1126737"/>
                </a:lnTo>
                <a:lnTo>
                  <a:pt x="1681853" y="1140401"/>
                </a:lnTo>
                <a:lnTo>
                  <a:pt x="1677946" y="1153848"/>
                </a:lnTo>
                <a:lnTo>
                  <a:pt x="1673605" y="1166862"/>
                </a:lnTo>
                <a:lnTo>
                  <a:pt x="1669263" y="1180092"/>
                </a:lnTo>
                <a:lnTo>
                  <a:pt x="1664704" y="1193105"/>
                </a:lnTo>
                <a:lnTo>
                  <a:pt x="1659712" y="1205902"/>
                </a:lnTo>
                <a:lnTo>
                  <a:pt x="1654502" y="1218698"/>
                </a:lnTo>
                <a:lnTo>
                  <a:pt x="1649293" y="1231711"/>
                </a:lnTo>
                <a:lnTo>
                  <a:pt x="1643866" y="1244291"/>
                </a:lnTo>
                <a:lnTo>
                  <a:pt x="1637788" y="1256654"/>
                </a:lnTo>
                <a:lnTo>
                  <a:pt x="1631927" y="1269016"/>
                </a:lnTo>
                <a:lnTo>
                  <a:pt x="1759564" y="1361411"/>
                </a:lnTo>
                <a:lnTo>
                  <a:pt x="1763254" y="1364231"/>
                </a:lnTo>
                <a:lnTo>
                  <a:pt x="1766510" y="1367701"/>
                </a:lnTo>
                <a:lnTo>
                  <a:pt x="1769332" y="1371171"/>
                </a:lnTo>
                <a:lnTo>
                  <a:pt x="1771937" y="1375075"/>
                </a:lnTo>
                <a:lnTo>
                  <a:pt x="1774325" y="1379196"/>
                </a:lnTo>
                <a:lnTo>
                  <a:pt x="1775844" y="1383317"/>
                </a:lnTo>
                <a:lnTo>
                  <a:pt x="1777146" y="1387654"/>
                </a:lnTo>
                <a:lnTo>
                  <a:pt x="1778015" y="1391992"/>
                </a:lnTo>
                <a:lnTo>
                  <a:pt x="1778666" y="1396330"/>
                </a:lnTo>
                <a:lnTo>
                  <a:pt x="1778666" y="1401101"/>
                </a:lnTo>
                <a:lnTo>
                  <a:pt x="1778449" y="1405439"/>
                </a:lnTo>
                <a:lnTo>
                  <a:pt x="1777581" y="1409994"/>
                </a:lnTo>
                <a:lnTo>
                  <a:pt x="1776278" y="1414332"/>
                </a:lnTo>
                <a:lnTo>
                  <a:pt x="1774542" y="1418886"/>
                </a:lnTo>
                <a:lnTo>
                  <a:pt x="1772371" y="1422790"/>
                </a:lnTo>
                <a:lnTo>
                  <a:pt x="1769766" y="1426694"/>
                </a:lnTo>
                <a:lnTo>
                  <a:pt x="1676210" y="1555526"/>
                </a:lnTo>
                <a:lnTo>
                  <a:pt x="1673171" y="1559214"/>
                </a:lnTo>
                <a:lnTo>
                  <a:pt x="1670132" y="1562467"/>
                </a:lnTo>
                <a:lnTo>
                  <a:pt x="1666441" y="1565503"/>
                </a:lnTo>
                <a:lnTo>
                  <a:pt x="1662534" y="1567889"/>
                </a:lnTo>
                <a:lnTo>
                  <a:pt x="1658410" y="1570275"/>
                </a:lnTo>
                <a:lnTo>
                  <a:pt x="1654285" y="1572010"/>
                </a:lnTo>
                <a:lnTo>
                  <a:pt x="1649944" y="1573311"/>
                </a:lnTo>
                <a:lnTo>
                  <a:pt x="1645603" y="1573962"/>
                </a:lnTo>
                <a:lnTo>
                  <a:pt x="1641261" y="1574612"/>
                </a:lnTo>
                <a:lnTo>
                  <a:pt x="1636702" y="1574830"/>
                </a:lnTo>
                <a:lnTo>
                  <a:pt x="1632144" y="1574179"/>
                </a:lnTo>
                <a:lnTo>
                  <a:pt x="1627586" y="1573528"/>
                </a:lnTo>
                <a:lnTo>
                  <a:pt x="1623244" y="1572227"/>
                </a:lnTo>
                <a:lnTo>
                  <a:pt x="1618903" y="1570708"/>
                </a:lnTo>
                <a:lnTo>
                  <a:pt x="1614779" y="1568323"/>
                </a:lnTo>
                <a:lnTo>
                  <a:pt x="1610872" y="1565720"/>
                </a:lnTo>
                <a:lnTo>
                  <a:pt x="1483234" y="1473326"/>
                </a:lnTo>
                <a:lnTo>
                  <a:pt x="1473250" y="1483085"/>
                </a:lnTo>
                <a:lnTo>
                  <a:pt x="1463047" y="1492195"/>
                </a:lnTo>
                <a:lnTo>
                  <a:pt x="1452628" y="1501521"/>
                </a:lnTo>
                <a:lnTo>
                  <a:pt x="1442209" y="1510631"/>
                </a:lnTo>
                <a:lnTo>
                  <a:pt x="1431572" y="1519523"/>
                </a:lnTo>
                <a:lnTo>
                  <a:pt x="1420719" y="1527982"/>
                </a:lnTo>
                <a:lnTo>
                  <a:pt x="1409648" y="1536440"/>
                </a:lnTo>
                <a:lnTo>
                  <a:pt x="1398578" y="1544682"/>
                </a:lnTo>
                <a:lnTo>
                  <a:pt x="1387290" y="1552923"/>
                </a:lnTo>
                <a:lnTo>
                  <a:pt x="1375785" y="1560731"/>
                </a:lnTo>
                <a:lnTo>
                  <a:pt x="1364281" y="1568323"/>
                </a:lnTo>
                <a:lnTo>
                  <a:pt x="1352342" y="1575914"/>
                </a:lnTo>
                <a:lnTo>
                  <a:pt x="1340403" y="1583071"/>
                </a:lnTo>
                <a:lnTo>
                  <a:pt x="1328464" y="1590228"/>
                </a:lnTo>
                <a:lnTo>
                  <a:pt x="1316091" y="1596952"/>
                </a:lnTo>
                <a:lnTo>
                  <a:pt x="1303718" y="1603676"/>
                </a:lnTo>
                <a:lnTo>
                  <a:pt x="1352559" y="1753112"/>
                </a:lnTo>
                <a:lnTo>
                  <a:pt x="1353645" y="1757883"/>
                </a:lnTo>
                <a:lnTo>
                  <a:pt x="1354296" y="1762655"/>
                </a:lnTo>
                <a:lnTo>
                  <a:pt x="1354946" y="1767426"/>
                </a:lnTo>
                <a:lnTo>
                  <a:pt x="1354730" y="1771764"/>
                </a:lnTo>
                <a:lnTo>
                  <a:pt x="1354079" y="1776319"/>
                </a:lnTo>
                <a:lnTo>
                  <a:pt x="1353210" y="1780657"/>
                </a:lnTo>
                <a:lnTo>
                  <a:pt x="1351474" y="1784995"/>
                </a:lnTo>
                <a:lnTo>
                  <a:pt x="1349737" y="1789115"/>
                </a:lnTo>
                <a:lnTo>
                  <a:pt x="1347349" y="1793019"/>
                </a:lnTo>
                <a:lnTo>
                  <a:pt x="1344962" y="1796707"/>
                </a:lnTo>
                <a:lnTo>
                  <a:pt x="1342139" y="1799960"/>
                </a:lnTo>
                <a:lnTo>
                  <a:pt x="1338666" y="1803214"/>
                </a:lnTo>
                <a:lnTo>
                  <a:pt x="1335194" y="1806033"/>
                </a:lnTo>
                <a:lnTo>
                  <a:pt x="1331286" y="1808419"/>
                </a:lnTo>
                <a:lnTo>
                  <a:pt x="1326945" y="1810588"/>
                </a:lnTo>
                <a:lnTo>
                  <a:pt x="1322603" y="1812323"/>
                </a:lnTo>
                <a:lnTo>
                  <a:pt x="1171306" y="1861556"/>
                </a:lnTo>
                <a:lnTo>
                  <a:pt x="1166531" y="1862641"/>
                </a:lnTo>
                <a:lnTo>
                  <a:pt x="1161972" y="1863508"/>
                </a:lnTo>
                <a:lnTo>
                  <a:pt x="1157414" y="1863725"/>
                </a:lnTo>
                <a:lnTo>
                  <a:pt x="1152638" y="1863725"/>
                </a:lnTo>
                <a:lnTo>
                  <a:pt x="1148080" y="1862858"/>
                </a:lnTo>
                <a:lnTo>
                  <a:pt x="1143738" y="1861990"/>
                </a:lnTo>
                <a:lnTo>
                  <a:pt x="1139614" y="1860472"/>
                </a:lnTo>
                <a:lnTo>
                  <a:pt x="1135490" y="1858520"/>
                </a:lnTo>
                <a:lnTo>
                  <a:pt x="1131365" y="1856568"/>
                </a:lnTo>
                <a:lnTo>
                  <a:pt x="1127675" y="1853748"/>
                </a:lnTo>
                <a:lnTo>
                  <a:pt x="1124419" y="1850929"/>
                </a:lnTo>
                <a:lnTo>
                  <a:pt x="1121380" y="1847459"/>
                </a:lnTo>
                <a:lnTo>
                  <a:pt x="1118558" y="1843989"/>
                </a:lnTo>
                <a:lnTo>
                  <a:pt x="1115954" y="1840085"/>
                </a:lnTo>
                <a:lnTo>
                  <a:pt x="1113783" y="1835747"/>
                </a:lnTo>
                <a:lnTo>
                  <a:pt x="1112046" y="1831409"/>
                </a:lnTo>
                <a:lnTo>
                  <a:pt x="1063423" y="1681538"/>
                </a:lnTo>
                <a:lnTo>
                  <a:pt x="1049747" y="1683491"/>
                </a:lnTo>
                <a:lnTo>
                  <a:pt x="1036289" y="1685009"/>
                </a:lnTo>
                <a:lnTo>
                  <a:pt x="1022397" y="1686310"/>
                </a:lnTo>
                <a:lnTo>
                  <a:pt x="1008505" y="1687611"/>
                </a:lnTo>
                <a:lnTo>
                  <a:pt x="994612" y="1688479"/>
                </a:lnTo>
                <a:lnTo>
                  <a:pt x="980719" y="1689130"/>
                </a:lnTo>
                <a:lnTo>
                  <a:pt x="966392" y="1689346"/>
                </a:lnTo>
                <a:lnTo>
                  <a:pt x="952500" y="1689780"/>
                </a:lnTo>
                <a:lnTo>
                  <a:pt x="938391" y="1689346"/>
                </a:lnTo>
                <a:lnTo>
                  <a:pt x="924281" y="1689130"/>
                </a:lnTo>
                <a:lnTo>
                  <a:pt x="910389" y="1688479"/>
                </a:lnTo>
                <a:lnTo>
                  <a:pt x="896497" y="1687611"/>
                </a:lnTo>
                <a:lnTo>
                  <a:pt x="882604" y="1686310"/>
                </a:lnTo>
                <a:lnTo>
                  <a:pt x="868929" y="1685009"/>
                </a:lnTo>
                <a:lnTo>
                  <a:pt x="855036" y="1683491"/>
                </a:lnTo>
                <a:lnTo>
                  <a:pt x="841361" y="1681538"/>
                </a:lnTo>
                <a:lnTo>
                  <a:pt x="793172" y="1831409"/>
                </a:lnTo>
                <a:lnTo>
                  <a:pt x="791218" y="1835963"/>
                </a:lnTo>
                <a:lnTo>
                  <a:pt x="789264" y="1840085"/>
                </a:lnTo>
                <a:lnTo>
                  <a:pt x="786660" y="1843989"/>
                </a:lnTo>
                <a:lnTo>
                  <a:pt x="783837" y="1847459"/>
                </a:lnTo>
                <a:lnTo>
                  <a:pt x="780798" y="1850929"/>
                </a:lnTo>
                <a:lnTo>
                  <a:pt x="777108" y="1853748"/>
                </a:lnTo>
                <a:lnTo>
                  <a:pt x="773635" y="1856568"/>
                </a:lnTo>
                <a:lnTo>
                  <a:pt x="769728" y="1858520"/>
                </a:lnTo>
                <a:lnTo>
                  <a:pt x="765604" y="1860472"/>
                </a:lnTo>
                <a:lnTo>
                  <a:pt x="761262" y="1861990"/>
                </a:lnTo>
                <a:lnTo>
                  <a:pt x="756921" y="1862858"/>
                </a:lnTo>
                <a:lnTo>
                  <a:pt x="752145" y="1863725"/>
                </a:lnTo>
                <a:lnTo>
                  <a:pt x="747804" y="1863725"/>
                </a:lnTo>
                <a:lnTo>
                  <a:pt x="743246" y="1863508"/>
                </a:lnTo>
                <a:lnTo>
                  <a:pt x="738470" y="1862641"/>
                </a:lnTo>
                <a:lnTo>
                  <a:pt x="733694" y="1861340"/>
                </a:lnTo>
                <a:lnTo>
                  <a:pt x="582614" y="1812323"/>
                </a:lnTo>
                <a:lnTo>
                  <a:pt x="578056" y="1810588"/>
                </a:lnTo>
                <a:lnTo>
                  <a:pt x="573931" y="1808419"/>
                </a:lnTo>
                <a:lnTo>
                  <a:pt x="570024" y="1806033"/>
                </a:lnTo>
                <a:lnTo>
                  <a:pt x="566551" y="1803214"/>
                </a:lnTo>
                <a:lnTo>
                  <a:pt x="563078" y="1799960"/>
                </a:lnTo>
                <a:lnTo>
                  <a:pt x="560039" y="1796707"/>
                </a:lnTo>
                <a:lnTo>
                  <a:pt x="557434" y="1793019"/>
                </a:lnTo>
                <a:lnTo>
                  <a:pt x="555481" y="1789115"/>
                </a:lnTo>
                <a:lnTo>
                  <a:pt x="553310" y="1784995"/>
                </a:lnTo>
                <a:lnTo>
                  <a:pt x="552007" y="1780657"/>
                </a:lnTo>
                <a:lnTo>
                  <a:pt x="550922" y="1776319"/>
                </a:lnTo>
                <a:lnTo>
                  <a:pt x="550271" y="1771764"/>
                </a:lnTo>
                <a:lnTo>
                  <a:pt x="550271" y="1767426"/>
                </a:lnTo>
                <a:lnTo>
                  <a:pt x="550488" y="1762655"/>
                </a:lnTo>
                <a:lnTo>
                  <a:pt x="551356" y="1757883"/>
                </a:lnTo>
                <a:lnTo>
                  <a:pt x="552224" y="1753112"/>
                </a:lnTo>
                <a:lnTo>
                  <a:pt x="601282" y="1603676"/>
                </a:lnTo>
                <a:lnTo>
                  <a:pt x="588909" y="1596952"/>
                </a:lnTo>
                <a:lnTo>
                  <a:pt x="576753" y="1590228"/>
                </a:lnTo>
                <a:lnTo>
                  <a:pt x="564597" y="1583071"/>
                </a:lnTo>
                <a:lnTo>
                  <a:pt x="552658" y="1575914"/>
                </a:lnTo>
                <a:lnTo>
                  <a:pt x="540936" y="1568323"/>
                </a:lnTo>
                <a:lnTo>
                  <a:pt x="529215" y="1560731"/>
                </a:lnTo>
                <a:lnTo>
                  <a:pt x="517927" y="1552923"/>
                </a:lnTo>
                <a:lnTo>
                  <a:pt x="506423" y="1544682"/>
                </a:lnTo>
                <a:lnTo>
                  <a:pt x="495135" y="1536440"/>
                </a:lnTo>
                <a:lnTo>
                  <a:pt x="484281" y="1527982"/>
                </a:lnTo>
                <a:lnTo>
                  <a:pt x="473428" y="1519306"/>
                </a:lnTo>
                <a:lnTo>
                  <a:pt x="462791" y="1510631"/>
                </a:lnTo>
                <a:lnTo>
                  <a:pt x="452155" y="1501521"/>
                </a:lnTo>
                <a:lnTo>
                  <a:pt x="441953" y="1492195"/>
                </a:lnTo>
                <a:lnTo>
                  <a:pt x="431751" y="1482869"/>
                </a:lnTo>
                <a:lnTo>
                  <a:pt x="421549" y="1473108"/>
                </a:lnTo>
                <a:lnTo>
                  <a:pt x="294346" y="1565720"/>
                </a:lnTo>
                <a:lnTo>
                  <a:pt x="290222" y="1568323"/>
                </a:lnTo>
                <a:lnTo>
                  <a:pt x="286097" y="1570708"/>
                </a:lnTo>
                <a:lnTo>
                  <a:pt x="281756" y="1572227"/>
                </a:lnTo>
                <a:lnTo>
                  <a:pt x="277197" y="1573528"/>
                </a:lnTo>
                <a:lnTo>
                  <a:pt x="272856" y="1574179"/>
                </a:lnTo>
                <a:lnTo>
                  <a:pt x="268298" y="1574830"/>
                </a:lnTo>
                <a:lnTo>
                  <a:pt x="263739" y="1574830"/>
                </a:lnTo>
                <a:lnTo>
                  <a:pt x="259397" y="1574179"/>
                </a:lnTo>
                <a:lnTo>
                  <a:pt x="254839" y="1573311"/>
                </a:lnTo>
                <a:lnTo>
                  <a:pt x="250498" y="1572010"/>
                </a:lnTo>
                <a:lnTo>
                  <a:pt x="246374" y="1570275"/>
                </a:lnTo>
                <a:lnTo>
                  <a:pt x="242249" y="1568106"/>
                </a:lnTo>
                <a:lnTo>
                  <a:pt x="238776" y="1565503"/>
                </a:lnTo>
                <a:lnTo>
                  <a:pt x="235086" y="1562467"/>
                </a:lnTo>
                <a:lnTo>
                  <a:pt x="231829" y="1559214"/>
                </a:lnTo>
                <a:lnTo>
                  <a:pt x="228791" y="1555526"/>
                </a:lnTo>
                <a:lnTo>
                  <a:pt x="135017" y="1426694"/>
                </a:lnTo>
                <a:lnTo>
                  <a:pt x="132412" y="1422790"/>
                </a:lnTo>
                <a:lnTo>
                  <a:pt x="130458" y="1418886"/>
                </a:lnTo>
                <a:lnTo>
                  <a:pt x="128722" y="1414332"/>
                </a:lnTo>
                <a:lnTo>
                  <a:pt x="127419" y="1409994"/>
                </a:lnTo>
                <a:lnTo>
                  <a:pt x="126551" y="1405439"/>
                </a:lnTo>
                <a:lnTo>
                  <a:pt x="126334" y="1401101"/>
                </a:lnTo>
                <a:lnTo>
                  <a:pt x="126334" y="1396330"/>
                </a:lnTo>
                <a:lnTo>
                  <a:pt x="126768" y="1391992"/>
                </a:lnTo>
                <a:lnTo>
                  <a:pt x="127853" y="1387654"/>
                </a:lnTo>
                <a:lnTo>
                  <a:pt x="129156" y="1383317"/>
                </a:lnTo>
                <a:lnTo>
                  <a:pt x="130893" y="1379196"/>
                </a:lnTo>
                <a:lnTo>
                  <a:pt x="133063" y="1375075"/>
                </a:lnTo>
                <a:lnTo>
                  <a:pt x="135668" y="1371171"/>
                </a:lnTo>
                <a:lnTo>
                  <a:pt x="138490" y="1367701"/>
                </a:lnTo>
                <a:lnTo>
                  <a:pt x="141746" y="1364447"/>
                </a:lnTo>
                <a:lnTo>
                  <a:pt x="145653" y="1361411"/>
                </a:lnTo>
                <a:lnTo>
                  <a:pt x="272856" y="1269016"/>
                </a:lnTo>
                <a:lnTo>
                  <a:pt x="266995" y="1256654"/>
                </a:lnTo>
                <a:lnTo>
                  <a:pt x="261351" y="1244074"/>
                </a:lnTo>
                <a:lnTo>
                  <a:pt x="255707" y="1231711"/>
                </a:lnTo>
                <a:lnTo>
                  <a:pt x="250281" y="1218698"/>
                </a:lnTo>
                <a:lnTo>
                  <a:pt x="245071" y="1205902"/>
                </a:lnTo>
                <a:lnTo>
                  <a:pt x="240295" y="1193105"/>
                </a:lnTo>
                <a:lnTo>
                  <a:pt x="235737" y="1180092"/>
                </a:lnTo>
                <a:lnTo>
                  <a:pt x="231178" y="1166862"/>
                </a:lnTo>
                <a:lnTo>
                  <a:pt x="227054" y="1153848"/>
                </a:lnTo>
                <a:lnTo>
                  <a:pt x="222930" y="1140401"/>
                </a:lnTo>
                <a:lnTo>
                  <a:pt x="219457" y="1126737"/>
                </a:lnTo>
                <a:lnTo>
                  <a:pt x="215767" y="1113507"/>
                </a:lnTo>
                <a:lnTo>
                  <a:pt x="212728" y="1099626"/>
                </a:lnTo>
                <a:lnTo>
                  <a:pt x="209689" y="1085962"/>
                </a:lnTo>
                <a:lnTo>
                  <a:pt x="207084" y="1072082"/>
                </a:lnTo>
                <a:lnTo>
                  <a:pt x="204479" y="1058201"/>
                </a:lnTo>
                <a:lnTo>
                  <a:pt x="47104" y="1058201"/>
                </a:lnTo>
                <a:lnTo>
                  <a:pt x="42111" y="1057983"/>
                </a:lnTo>
                <a:lnTo>
                  <a:pt x="37552" y="1057116"/>
                </a:lnTo>
                <a:lnTo>
                  <a:pt x="32994" y="1056032"/>
                </a:lnTo>
                <a:lnTo>
                  <a:pt x="28653" y="1054513"/>
                </a:lnTo>
                <a:lnTo>
                  <a:pt x="24745" y="1052562"/>
                </a:lnTo>
                <a:lnTo>
                  <a:pt x="20839" y="1050175"/>
                </a:lnTo>
                <a:lnTo>
                  <a:pt x="16931" y="1047356"/>
                </a:lnTo>
                <a:lnTo>
                  <a:pt x="13892" y="1044536"/>
                </a:lnTo>
                <a:lnTo>
                  <a:pt x="10853" y="1041283"/>
                </a:lnTo>
                <a:lnTo>
                  <a:pt x="8032" y="1037596"/>
                </a:lnTo>
                <a:lnTo>
                  <a:pt x="5644" y="1033692"/>
                </a:lnTo>
                <a:lnTo>
                  <a:pt x="3690" y="1029571"/>
                </a:lnTo>
                <a:lnTo>
                  <a:pt x="1954" y="1025234"/>
                </a:lnTo>
                <a:lnTo>
                  <a:pt x="1085" y="1020896"/>
                </a:lnTo>
                <a:lnTo>
                  <a:pt x="217" y="1015907"/>
                </a:lnTo>
                <a:lnTo>
                  <a:pt x="0" y="1011353"/>
                </a:lnTo>
                <a:lnTo>
                  <a:pt x="0" y="852156"/>
                </a:lnTo>
                <a:lnTo>
                  <a:pt x="217" y="847601"/>
                </a:lnTo>
                <a:lnTo>
                  <a:pt x="1085" y="843047"/>
                </a:lnTo>
                <a:lnTo>
                  <a:pt x="1954" y="838275"/>
                </a:lnTo>
                <a:lnTo>
                  <a:pt x="3690" y="833937"/>
                </a:lnTo>
                <a:lnTo>
                  <a:pt x="5644" y="830250"/>
                </a:lnTo>
                <a:lnTo>
                  <a:pt x="8032" y="826346"/>
                </a:lnTo>
                <a:lnTo>
                  <a:pt x="10853" y="822659"/>
                </a:lnTo>
                <a:lnTo>
                  <a:pt x="13892" y="819406"/>
                </a:lnTo>
                <a:lnTo>
                  <a:pt x="16931" y="816370"/>
                </a:lnTo>
                <a:lnTo>
                  <a:pt x="20839" y="813550"/>
                </a:lnTo>
                <a:lnTo>
                  <a:pt x="24745" y="811164"/>
                </a:lnTo>
                <a:lnTo>
                  <a:pt x="28653" y="809429"/>
                </a:lnTo>
                <a:lnTo>
                  <a:pt x="32994" y="807477"/>
                </a:lnTo>
                <a:lnTo>
                  <a:pt x="37552" y="806609"/>
                </a:lnTo>
                <a:lnTo>
                  <a:pt x="42111" y="805742"/>
                </a:lnTo>
                <a:lnTo>
                  <a:pt x="47104" y="805525"/>
                </a:lnTo>
                <a:lnTo>
                  <a:pt x="204479" y="805525"/>
                </a:lnTo>
                <a:lnTo>
                  <a:pt x="207084" y="791644"/>
                </a:lnTo>
                <a:lnTo>
                  <a:pt x="209689" y="777764"/>
                </a:lnTo>
                <a:lnTo>
                  <a:pt x="212728" y="764099"/>
                </a:lnTo>
                <a:lnTo>
                  <a:pt x="215767" y="750436"/>
                </a:lnTo>
                <a:lnTo>
                  <a:pt x="219457" y="736771"/>
                </a:lnTo>
                <a:lnTo>
                  <a:pt x="222930" y="723324"/>
                </a:lnTo>
                <a:lnTo>
                  <a:pt x="227054" y="709877"/>
                </a:lnTo>
                <a:lnTo>
                  <a:pt x="231178" y="696647"/>
                </a:lnTo>
                <a:lnTo>
                  <a:pt x="235737" y="683634"/>
                </a:lnTo>
                <a:lnTo>
                  <a:pt x="240295" y="670620"/>
                </a:lnTo>
                <a:lnTo>
                  <a:pt x="245071" y="657607"/>
                </a:lnTo>
                <a:lnTo>
                  <a:pt x="250281" y="644810"/>
                </a:lnTo>
                <a:lnTo>
                  <a:pt x="255707" y="632014"/>
                </a:lnTo>
                <a:lnTo>
                  <a:pt x="261351" y="619434"/>
                </a:lnTo>
                <a:lnTo>
                  <a:pt x="266995" y="607072"/>
                </a:lnTo>
                <a:lnTo>
                  <a:pt x="272856" y="594709"/>
                </a:lnTo>
                <a:lnTo>
                  <a:pt x="145653" y="502098"/>
                </a:lnTo>
                <a:lnTo>
                  <a:pt x="141746" y="499061"/>
                </a:lnTo>
                <a:lnTo>
                  <a:pt x="138490" y="495808"/>
                </a:lnTo>
                <a:lnTo>
                  <a:pt x="135668" y="492337"/>
                </a:lnTo>
                <a:lnTo>
                  <a:pt x="133063" y="488651"/>
                </a:lnTo>
                <a:lnTo>
                  <a:pt x="130893" y="484529"/>
                </a:lnTo>
                <a:lnTo>
                  <a:pt x="129156" y="480409"/>
                </a:lnTo>
                <a:lnTo>
                  <a:pt x="127853" y="475854"/>
                </a:lnTo>
                <a:lnTo>
                  <a:pt x="126768" y="471516"/>
                </a:lnTo>
                <a:lnTo>
                  <a:pt x="126334" y="467178"/>
                </a:lnTo>
                <a:lnTo>
                  <a:pt x="126334" y="462624"/>
                </a:lnTo>
                <a:lnTo>
                  <a:pt x="126551" y="458069"/>
                </a:lnTo>
                <a:lnTo>
                  <a:pt x="127419" y="453515"/>
                </a:lnTo>
                <a:lnTo>
                  <a:pt x="128722" y="449177"/>
                </a:lnTo>
                <a:lnTo>
                  <a:pt x="130458" y="444839"/>
                </a:lnTo>
                <a:lnTo>
                  <a:pt x="132412" y="440718"/>
                </a:lnTo>
                <a:lnTo>
                  <a:pt x="135017" y="436597"/>
                </a:lnTo>
                <a:lnTo>
                  <a:pt x="228791" y="308416"/>
                </a:lnTo>
                <a:lnTo>
                  <a:pt x="231829" y="304512"/>
                </a:lnTo>
                <a:lnTo>
                  <a:pt x="235086" y="301259"/>
                </a:lnTo>
                <a:lnTo>
                  <a:pt x="238776" y="298005"/>
                </a:lnTo>
                <a:lnTo>
                  <a:pt x="242249" y="295619"/>
                </a:lnTo>
                <a:lnTo>
                  <a:pt x="246374" y="293451"/>
                </a:lnTo>
                <a:lnTo>
                  <a:pt x="250498" y="291715"/>
                </a:lnTo>
                <a:lnTo>
                  <a:pt x="254839" y="290414"/>
                </a:lnTo>
                <a:lnTo>
                  <a:pt x="259397" y="289330"/>
                </a:lnTo>
                <a:lnTo>
                  <a:pt x="263739" y="288896"/>
                </a:lnTo>
                <a:lnTo>
                  <a:pt x="268298" y="288896"/>
                </a:lnTo>
                <a:lnTo>
                  <a:pt x="272856" y="289330"/>
                </a:lnTo>
                <a:lnTo>
                  <a:pt x="277197" y="290197"/>
                </a:lnTo>
                <a:lnTo>
                  <a:pt x="281756" y="291499"/>
                </a:lnTo>
                <a:lnTo>
                  <a:pt x="286097" y="293017"/>
                </a:lnTo>
                <a:lnTo>
                  <a:pt x="290222" y="295186"/>
                </a:lnTo>
                <a:lnTo>
                  <a:pt x="294346" y="297788"/>
                </a:lnTo>
                <a:lnTo>
                  <a:pt x="421549" y="390400"/>
                </a:lnTo>
                <a:lnTo>
                  <a:pt x="431751" y="380857"/>
                </a:lnTo>
                <a:lnTo>
                  <a:pt x="441953" y="371314"/>
                </a:lnTo>
                <a:lnTo>
                  <a:pt x="452155" y="361988"/>
                </a:lnTo>
                <a:lnTo>
                  <a:pt x="462791" y="353095"/>
                </a:lnTo>
                <a:lnTo>
                  <a:pt x="473645" y="344203"/>
                </a:lnTo>
                <a:lnTo>
                  <a:pt x="484281" y="335527"/>
                </a:lnTo>
                <a:lnTo>
                  <a:pt x="495135" y="327068"/>
                </a:lnTo>
                <a:lnTo>
                  <a:pt x="506423" y="318827"/>
                </a:lnTo>
                <a:lnTo>
                  <a:pt x="517927" y="310585"/>
                </a:lnTo>
                <a:lnTo>
                  <a:pt x="529215" y="302994"/>
                </a:lnTo>
                <a:lnTo>
                  <a:pt x="540936" y="295186"/>
                </a:lnTo>
                <a:lnTo>
                  <a:pt x="552658" y="287811"/>
                </a:lnTo>
                <a:lnTo>
                  <a:pt x="564597" y="280654"/>
                </a:lnTo>
                <a:lnTo>
                  <a:pt x="576753" y="273497"/>
                </a:lnTo>
                <a:lnTo>
                  <a:pt x="588909" y="266773"/>
                </a:lnTo>
                <a:lnTo>
                  <a:pt x="601282" y="260050"/>
                </a:lnTo>
                <a:lnTo>
                  <a:pt x="552224" y="110396"/>
                </a:lnTo>
                <a:lnTo>
                  <a:pt x="550922" y="105842"/>
                </a:lnTo>
                <a:lnTo>
                  <a:pt x="550488" y="100853"/>
                </a:lnTo>
                <a:lnTo>
                  <a:pt x="550053" y="96299"/>
                </a:lnTo>
                <a:lnTo>
                  <a:pt x="550271" y="91961"/>
                </a:lnTo>
                <a:lnTo>
                  <a:pt x="550704" y="87406"/>
                </a:lnTo>
                <a:lnTo>
                  <a:pt x="552007" y="82852"/>
                </a:lnTo>
                <a:lnTo>
                  <a:pt x="553310" y="78514"/>
                </a:lnTo>
                <a:lnTo>
                  <a:pt x="555046" y="74826"/>
                </a:lnTo>
                <a:lnTo>
                  <a:pt x="557434" y="70706"/>
                </a:lnTo>
                <a:lnTo>
                  <a:pt x="560039" y="67018"/>
                </a:lnTo>
                <a:lnTo>
                  <a:pt x="563078" y="63765"/>
                </a:lnTo>
                <a:lnTo>
                  <a:pt x="566551" y="60512"/>
                </a:lnTo>
                <a:lnTo>
                  <a:pt x="570024" y="57693"/>
                </a:lnTo>
                <a:lnTo>
                  <a:pt x="573931" y="55090"/>
                </a:lnTo>
                <a:lnTo>
                  <a:pt x="578056" y="53137"/>
                </a:lnTo>
                <a:lnTo>
                  <a:pt x="582614" y="51402"/>
                </a:lnTo>
                <a:lnTo>
                  <a:pt x="733912" y="1952"/>
                </a:lnTo>
                <a:lnTo>
                  <a:pt x="738470" y="868"/>
                </a:lnTo>
                <a:lnTo>
                  <a:pt x="743246" y="216"/>
                </a:lnTo>
              </a:path>
            </a:pathLst>
          </a:custGeom>
          <a:solidFill>
            <a:schemeClr val="accent1">
              <a:alpha val="100000"/>
            </a:schemeClr>
          </a:solidFill>
        </p:spPr>
      </p:sp>
      <p:grpSp>
        <p:nvGrpSpPr>
          <p:cNvPr id="9" name="Group 9"/>
          <p:cNvGrpSpPr/>
          <p:nvPr/>
        </p:nvGrpSpPr>
        <p:grpSpPr>
          <a:xfrm rot="0">
            <a:off x="5890450" y="2741457"/>
            <a:ext cx="439747" cy="524666"/>
            <a:chOff x="5890450" y="2741457"/>
            <a:chExt cx="439747" cy="524666"/>
          </a:xfrm>
        </p:grpSpPr>
        <p:sp>
          <p:nvSpPr>
            <p:cNvPr id="10" name="Freeform 10"/>
            <p:cNvSpPr/>
            <p:nvPr/>
          </p:nvSpPr>
          <p:spPr>
            <a:xfrm>
              <a:off x="6048767" y="2842344"/>
              <a:ext cx="140171" cy="167842"/>
            </a:xfrm>
            <a:custGeom>
              <a:avLst/>
              <a:gdLst/>
              <a:ahLst/>
              <a:cxnLst/>
              <a:rect l="l" t="t" r="r" b="b"/>
              <a:pathLst>
                <a:path w="56" h="67">
                  <a:moveTo>
                    <a:pt x="28" y="0"/>
                  </a:moveTo>
                  <a:cubicBezTo>
                    <a:pt x="13" y="0"/>
                    <a:pt x="0" y="13"/>
                    <a:pt x="0" y="28"/>
                  </a:cubicBezTo>
                  <a:cubicBezTo>
                    <a:pt x="0" y="34"/>
                    <a:pt x="2" y="40"/>
                    <a:pt x="7" y="46"/>
                  </a:cubicBezTo>
                  <a:cubicBezTo>
                    <a:pt x="11" y="52"/>
                    <a:pt x="15" y="58"/>
                    <a:pt x="16" y="65"/>
                  </a:cubicBezTo>
                  <a:cubicBezTo>
                    <a:pt x="16" y="67"/>
                    <a:pt x="16" y="67"/>
                    <a:pt x="16" y="67"/>
                  </a:cubicBezTo>
                  <a:cubicBezTo>
                    <a:pt x="25" y="67"/>
                    <a:pt x="25" y="67"/>
                    <a:pt x="25" y="67"/>
                  </a:cubicBezTo>
                  <a:cubicBezTo>
                    <a:pt x="26" y="65"/>
                    <a:pt x="26" y="65"/>
                    <a:pt x="26" y="65"/>
                  </a:cubicBezTo>
                  <a:cubicBezTo>
                    <a:pt x="26" y="61"/>
                    <a:pt x="26" y="50"/>
                    <a:pt x="22" y="42"/>
                  </a:cubicBezTo>
                  <a:cubicBezTo>
                    <a:pt x="24" y="42"/>
                    <a:pt x="26" y="41"/>
                    <a:pt x="28" y="41"/>
                  </a:cubicBezTo>
                  <a:cubicBezTo>
                    <a:pt x="29" y="41"/>
                    <a:pt x="29" y="41"/>
                    <a:pt x="29" y="41"/>
                  </a:cubicBezTo>
                  <a:cubicBezTo>
                    <a:pt x="31" y="41"/>
                    <a:pt x="33" y="42"/>
                    <a:pt x="34" y="42"/>
                  </a:cubicBezTo>
                  <a:cubicBezTo>
                    <a:pt x="32" y="48"/>
                    <a:pt x="31" y="55"/>
                    <a:pt x="31" y="65"/>
                  </a:cubicBezTo>
                  <a:cubicBezTo>
                    <a:pt x="31" y="67"/>
                    <a:pt x="31" y="67"/>
                    <a:pt x="31" y="67"/>
                  </a:cubicBezTo>
                  <a:cubicBezTo>
                    <a:pt x="40" y="67"/>
                    <a:pt x="40" y="67"/>
                    <a:pt x="40" y="67"/>
                  </a:cubicBezTo>
                  <a:cubicBezTo>
                    <a:pt x="41" y="65"/>
                    <a:pt x="41" y="65"/>
                    <a:pt x="41" y="65"/>
                  </a:cubicBezTo>
                  <a:cubicBezTo>
                    <a:pt x="42" y="58"/>
                    <a:pt x="46" y="52"/>
                    <a:pt x="50" y="46"/>
                  </a:cubicBezTo>
                  <a:cubicBezTo>
                    <a:pt x="54" y="41"/>
                    <a:pt x="56" y="34"/>
                    <a:pt x="56" y="28"/>
                  </a:cubicBezTo>
                  <a:cubicBezTo>
                    <a:pt x="56" y="13"/>
                    <a:pt x="44" y="0"/>
                    <a:pt x="28" y="0"/>
                  </a:cubicBezTo>
                </a:path>
              </a:pathLst>
            </a:custGeom>
            <a:solidFill>
              <a:schemeClr val="accent1">
                <a:alpha val="100000"/>
              </a:schemeClr>
            </a:solidFill>
          </p:spPr>
        </p:sp>
        <p:sp>
          <p:nvSpPr>
            <p:cNvPr id="11" name="Freeform 11"/>
            <p:cNvSpPr/>
            <p:nvPr/>
          </p:nvSpPr>
          <p:spPr>
            <a:xfrm>
              <a:off x="5890450" y="2741457"/>
              <a:ext cx="439747" cy="524666"/>
            </a:xfrm>
            <a:custGeom>
              <a:avLst/>
              <a:gdLst/>
              <a:ahLst/>
              <a:cxnLst/>
              <a:rect l="l" t="t" r="r" b="b"/>
              <a:pathLst>
                <a:path w="175" h="209">
                  <a:moveTo>
                    <a:pt x="146" y="24"/>
                  </a:moveTo>
                  <a:cubicBezTo>
                    <a:pt x="126" y="8"/>
                    <a:pt x="100" y="0"/>
                    <a:pt x="66" y="8"/>
                  </a:cubicBezTo>
                  <a:cubicBezTo>
                    <a:pt x="42" y="15"/>
                    <a:pt x="21" y="33"/>
                    <a:pt x="16" y="67"/>
                  </a:cubicBezTo>
                  <a:cubicBezTo>
                    <a:pt x="14" y="78"/>
                    <a:pt x="16" y="84"/>
                    <a:pt x="16" y="85"/>
                  </a:cubicBezTo>
                  <a:cubicBezTo>
                    <a:pt x="18" y="87"/>
                    <a:pt x="20" y="91"/>
                    <a:pt x="20" y="94"/>
                  </a:cubicBezTo>
                  <a:cubicBezTo>
                    <a:pt x="20" y="95"/>
                    <a:pt x="19" y="96"/>
                    <a:pt x="19" y="97"/>
                  </a:cubicBezTo>
                  <a:cubicBezTo>
                    <a:pt x="2" y="121"/>
                    <a:pt x="2" y="121"/>
                    <a:pt x="2" y="121"/>
                  </a:cubicBezTo>
                  <a:cubicBezTo>
                    <a:pt x="1" y="123"/>
                    <a:pt x="0" y="125"/>
                    <a:pt x="1" y="127"/>
                  </a:cubicBezTo>
                  <a:cubicBezTo>
                    <a:pt x="4" y="132"/>
                    <a:pt x="12" y="131"/>
                    <a:pt x="14" y="132"/>
                  </a:cubicBezTo>
                  <a:cubicBezTo>
                    <a:pt x="16" y="133"/>
                    <a:pt x="17" y="136"/>
                    <a:pt x="16" y="139"/>
                  </a:cubicBezTo>
                  <a:cubicBezTo>
                    <a:pt x="15" y="141"/>
                    <a:pt x="13" y="145"/>
                    <a:pt x="15" y="146"/>
                  </a:cubicBezTo>
                  <a:cubicBezTo>
                    <a:pt x="17" y="147"/>
                    <a:pt x="19" y="148"/>
                    <a:pt x="19" y="148"/>
                  </a:cubicBezTo>
                  <a:cubicBezTo>
                    <a:pt x="19" y="148"/>
                    <a:pt x="16" y="149"/>
                    <a:pt x="16" y="151"/>
                  </a:cubicBezTo>
                  <a:cubicBezTo>
                    <a:pt x="15" y="153"/>
                    <a:pt x="16" y="156"/>
                    <a:pt x="19" y="157"/>
                  </a:cubicBezTo>
                  <a:cubicBezTo>
                    <a:pt x="19" y="157"/>
                    <a:pt x="22" y="164"/>
                    <a:pt x="21" y="171"/>
                  </a:cubicBezTo>
                  <a:cubicBezTo>
                    <a:pt x="20" y="177"/>
                    <a:pt x="18" y="183"/>
                    <a:pt x="23" y="187"/>
                  </a:cubicBezTo>
                  <a:cubicBezTo>
                    <a:pt x="28" y="191"/>
                    <a:pt x="48" y="188"/>
                    <a:pt x="60" y="184"/>
                  </a:cubicBezTo>
                  <a:cubicBezTo>
                    <a:pt x="60" y="184"/>
                    <a:pt x="64" y="191"/>
                    <a:pt x="68" y="209"/>
                  </a:cubicBezTo>
                  <a:cubicBezTo>
                    <a:pt x="152" y="183"/>
                    <a:pt x="152" y="183"/>
                    <a:pt x="152" y="183"/>
                  </a:cubicBezTo>
                  <a:cubicBezTo>
                    <a:pt x="147" y="170"/>
                    <a:pt x="145" y="163"/>
                    <a:pt x="145" y="159"/>
                  </a:cubicBezTo>
                  <a:cubicBezTo>
                    <a:pt x="143" y="148"/>
                    <a:pt x="160" y="128"/>
                    <a:pt x="166" y="106"/>
                  </a:cubicBezTo>
                  <a:cubicBezTo>
                    <a:pt x="173" y="81"/>
                    <a:pt x="175" y="48"/>
                    <a:pt x="146" y="24"/>
                  </a:cubicBezTo>
                  <a:close/>
                </a:path>
                <a:path w="175" h="209">
                  <a:moveTo>
                    <a:pt x="118" y="90"/>
                  </a:moveTo>
                  <a:cubicBezTo>
                    <a:pt x="112" y="98"/>
                    <a:pt x="110" y="104"/>
                    <a:pt x="110" y="110"/>
                  </a:cubicBezTo>
                  <a:cubicBezTo>
                    <a:pt x="110" y="128"/>
                    <a:pt x="110" y="128"/>
                    <a:pt x="110" y="128"/>
                  </a:cubicBezTo>
                  <a:cubicBezTo>
                    <a:pt x="110" y="133"/>
                    <a:pt x="107" y="136"/>
                    <a:pt x="104" y="136"/>
                  </a:cubicBezTo>
                  <a:cubicBezTo>
                    <a:pt x="97" y="136"/>
                    <a:pt x="97" y="136"/>
                    <a:pt x="97" y="136"/>
                  </a:cubicBezTo>
                  <a:cubicBezTo>
                    <a:pt x="96" y="136"/>
                    <a:pt x="96" y="136"/>
                    <a:pt x="96" y="136"/>
                  </a:cubicBezTo>
                  <a:cubicBezTo>
                    <a:pt x="95" y="138"/>
                    <a:pt x="93" y="139"/>
                    <a:pt x="91" y="139"/>
                  </a:cubicBezTo>
                  <a:cubicBezTo>
                    <a:pt x="89" y="139"/>
                    <a:pt x="88" y="138"/>
                    <a:pt x="87" y="136"/>
                  </a:cubicBezTo>
                  <a:cubicBezTo>
                    <a:pt x="86" y="136"/>
                    <a:pt x="86" y="136"/>
                    <a:pt x="86" y="136"/>
                  </a:cubicBezTo>
                  <a:cubicBezTo>
                    <a:pt x="79" y="136"/>
                    <a:pt x="79" y="136"/>
                    <a:pt x="79" y="136"/>
                  </a:cubicBezTo>
                  <a:cubicBezTo>
                    <a:pt x="76" y="136"/>
                    <a:pt x="73" y="133"/>
                    <a:pt x="73" y="129"/>
                  </a:cubicBezTo>
                  <a:cubicBezTo>
                    <a:pt x="73" y="110"/>
                    <a:pt x="73" y="110"/>
                    <a:pt x="73" y="110"/>
                  </a:cubicBezTo>
                  <a:cubicBezTo>
                    <a:pt x="73" y="104"/>
                    <a:pt x="70" y="98"/>
                    <a:pt x="65" y="90"/>
                  </a:cubicBezTo>
                  <a:cubicBezTo>
                    <a:pt x="59" y="83"/>
                    <a:pt x="57" y="76"/>
                    <a:pt x="57" y="68"/>
                  </a:cubicBezTo>
                  <a:cubicBezTo>
                    <a:pt x="57" y="49"/>
                    <a:pt x="72" y="34"/>
                    <a:pt x="91" y="34"/>
                  </a:cubicBezTo>
                  <a:cubicBezTo>
                    <a:pt x="110" y="34"/>
                    <a:pt x="126" y="49"/>
                    <a:pt x="126" y="68"/>
                  </a:cubicBezTo>
                  <a:cubicBezTo>
                    <a:pt x="126" y="76"/>
                    <a:pt x="123" y="83"/>
                    <a:pt x="118" y="90"/>
                  </a:cubicBezTo>
                </a:path>
              </a:pathLst>
            </a:custGeom>
            <a:solidFill>
              <a:schemeClr val="accent1">
                <a:alpha val="100000"/>
              </a:schemeClr>
            </a:solidFill>
          </p:spPr>
        </p:sp>
      </p:grpSp>
      <p:grpSp>
        <p:nvGrpSpPr>
          <p:cNvPr id="12" name="Group 12"/>
          <p:cNvGrpSpPr/>
          <p:nvPr/>
        </p:nvGrpSpPr>
        <p:grpSpPr>
          <a:xfrm rot="0">
            <a:off x="1901221" y="3872416"/>
            <a:ext cx="632992" cy="552247"/>
            <a:chOff x="1901221" y="3872416"/>
            <a:chExt cx="632992" cy="552247"/>
          </a:xfrm>
        </p:grpSpPr>
        <p:sp>
          <p:nvSpPr>
            <p:cNvPr id="13" name="Freeform 13"/>
            <p:cNvSpPr/>
            <p:nvPr/>
          </p:nvSpPr>
          <p:spPr>
            <a:xfrm>
              <a:off x="1901221" y="4005148"/>
              <a:ext cx="419515" cy="419515"/>
            </a:xfrm>
            <a:custGeom>
              <a:avLst/>
              <a:gdLst/>
              <a:ahLst/>
              <a:cxnLst/>
              <a:rect l="l" t="t" r="r" b="b"/>
              <a:pathLst>
                <a:path w="167" h="167">
                  <a:moveTo>
                    <a:pt x="161" y="71"/>
                  </a:moveTo>
                  <a:cubicBezTo>
                    <a:pt x="148" y="71"/>
                    <a:pt x="148" y="71"/>
                    <a:pt x="148" y="71"/>
                  </a:cubicBezTo>
                  <a:cubicBezTo>
                    <a:pt x="146" y="62"/>
                    <a:pt x="143" y="54"/>
                    <a:pt x="138" y="47"/>
                  </a:cubicBezTo>
                  <a:cubicBezTo>
                    <a:pt x="147" y="38"/>
                    <a:pt x="147" y="38"/>
                    <a:pt x="147" y="38"/>
                  </a:cubicBezTo>
                  <a:cubicBezTo>
                    <a:pt x="149" y="36"/>
                    <a:pt x="150" y="32"/>
                    <a:pt x="148" y="31"/>
                  </a:cubicBezTo>
                  <a:cubicBezTo>
                    <a:pt x="136" y="19"/>
                    <a:pt x="136" y="19"/>
                    <a:pt x="136" y="19"/>
                  </a:cubicBezTo>
                  <a:cubicBezTo>
                    <a:pt x="135" y="17"/>
                    <a:pt x="131" y="18"/>
                    <a:pt x="129" y="20"/>
                  </a:cubicBezTo>
                  <a:cubicBezTo>
                    <a:pt x="120" y="29"/>
                    <a:pt x="120" y="29"/>
                    <a:pt x="120" y="29"/>
                  </a:cubicBezTo>
                  <a:cubicBezTo>
                    <a:pt x="113" y="24"/>
                    <a:pt x="105" y="21"/>
                    <a:pt x="96" y="19"/>
                  </a:cubicBezTo>
                  <a:cubicBezTo>
                    <a:pt x="96" y="6"/>
                    <a:pt x="96" y="6"/>
                    <a:pt x="96" y="6"/>
                  </a:cubicBezTo>
                  <a:cubicBezTo>
                    <a:pt x="96" y="3"/>
                    <a:pt x="94" y="0"/>
                    <a:pt x="92" y="0"/>
                  </a:cubicBezTo>
                  <a:cubicBezTo>
                    <a:pt x="75" y="0"/>
                    <a:pt x="75" y="0"/>
                    <a:pt x="75" y="0"/>
                  </a:cubicBezTo>
                  <a:cubicBezTo>
                    <a:pt x="73" y="0"/>
                    <a:pt x="71" y="3"/>
                    <a:pt x="71" y="6"/>
                  </a:cubicBezTo>
                  <a:cubicBezTo>
                    <a:pt x="71" y="19"/>
                    <a:pt x="71" y="19"/>
                    <a:pt x="71" y="19"/>
                  </a:cubicBezTo>
                  <a:cubicBezTo>
                    <a:pt x="62" y="21"/>
                    <a:pt x="54" y="24"/>
                    <a:pt x="46" y="29"/>
                  </a:cubicBezTo>
                  <a:cubicBezTo>
                    <a:pt x="37" y="20"/>
                    <a:pt x="37" y="20"/>
                    <a:pt x="37" y="20"/>
                  </a:cubicBezTo>
                  <a:cubicBezTo>
                    <a:pt x="35" y="18"/>
                    <a:pt x="32" y="17"/>
                    <a:pt x="30" y="19"/>
                  </a:cubicBezTo>
                  <a:cubicBezTo>
                    <a:pt x="18" y="31"/>
                    <a:pt x="18" y="31"/>
                    <a:pt x="18" y="31"/>
                  </a:cubicBezTo>
                  <a:cubicBezTo>
                    <a:pt x="17" y="32"/>
                    <a:pt x="17" y="36"/>
                    <a:pt x="19" y="38"/>
                  </a:cubicBezTo>
                  <a:cubicBezTo>
                    <a:pt x="29" y="47"/>
                    <a:pt x="29" y="47"/>
                    <a:pt x="29" y="47"/>
                  </a:cubicBezTo>
                  <a:cubicBezTo>
                    <a:pt x="24" y="54"/>
                    <a:pt x="20" y="62"/>
                    <a:pt x="19" y="71"/>
                  </a:cubicBezTo>
                  <a:cubicBezTo>
                    <a:pt x="6" y="71"/>
                    <a:pt x="6" y="71"/>
                    <a:pt x="6" y="71"/>
                  </a:cubicBezTo>
                  <a:cubicBezTo>
                    <a:pt x="2" y="71"/>
                    <a:pt x="0" y="73"/>
                    <a:pt x="0" y="75"/>
                  </a:cubicBezTo>
                  <a:cubicBezTo>
                    <a:pt x="0" y="92"/>
                    <a:pt x="0" y="92"/>
                    <a:pt x="0" y="92"/>
                  </a:cubicBezTo>
                  <a:cubicBezTo>
                    <a:pt x="0" y="94"/>
                    <a:pt x="2" y="96"/>
                    <a:pt x="6" y="96"/>
                  </a:cubicBezTo>
                  <a:cubicBezTo>
                    <a:pt x="19" y="96"/>
                    <a:pt x="19" y="96"/>
                    <a:pt x="19" y="96"/>
                  </a:cubicBezTo>
                  <a:cubicBezTo>
                    <a:pt x="20" y="105"/>
                    <a:pt x="24" y="113"/>
                    <a:pt x="29" y="120"/>
                  </a:cubicBezTo>
                  <a:cubicBezTo>
                    <a:pt x="19" y="130"/>
                    <a:pt x="19" y="130"/>
                    <a:pt x="19" y="130"/>
                  </a:cubicBezTo>
                  <a:cubicBezTo>
                    <a:pt x="17" y="132"/>
                    <a:pt x="17" y="135"/>
                    <a:pt x="18" y="137"/>
                  </a:cubicBezTo>
                  <a:cubicBezTo>
                    <a:pt x="30" y="148"/>
                    <a:pt x="30" y="148"/>
                    <a:pt x="30" y="148"/>
                  </a:cubicBezTo>
                  <a:cubicBezTo>
                    <a:pt x="32" y="150"/>
                    <a:pt x="35" y="150"/>
                    <a:pt x="37" y="147"/>
                  </a:cubicBezTo>
                  <a:cubicBezTo>
                    <a:pt x="46" y="138"/>
                    <a:pt x="46" y="138"/>
                    <a:pt x="46" y="138"/>
                  </a:cubicBezTo>
                  <a:cubicBezTo>
                    <a:pt x="54" y="143"/>
                    <a:pt x="62" y="147"/>
                    <a:pt x="71" y="148"/>
                  </a:cubicBezTo>
                  <a:cubicBezTo>
                    <a:pt x="71" y="161"/>
                    <a:pt x="71" y="161"/>
                    <a:pt x="71" y="161"/>
                  </a:cubicBezTo>
                  <a:cubicBezTo>
                    <a:pt x="71" y="164"/>
                    <a:pt x="73" y="167"/>
                    <a:pt x="75" y="167"/>
                  </a:cubicBezTo>
                  <a:cubicBezTo>
                    <a:pt x="92" y="167"/>
                    <a:pt x="92" y="167"/>
                    <a:pt x="92" y="167"/>
                  </a:cubicBezTo>
                  <a:cubicBezTo>
                    <a:pt x="94" y="167"/>
                    <a:pt x="96" y="164"/>
                    <a:pt x="96" y="161"/>
                  </a:cubicBezTo>
                  <a:cubicBezTo>
                    <a:pt x="96" y="148"/>
                    <a:pt x="96" y="148"/>
                    <a:pt x="96" y="148"/>
                  </a:cubicBezTo>
                  <a:cubicBezTo>
                    <a:pt x="105" y="147"/>
                    <a:pt x="113" y="143"/>
                    <a:pt x="120" y="138"/>
                  </a:cubicBezTo>
                  <a:cubicBezTo>
                    <a:pt x="129" y="147"/>
                    <a:pt x="129" y="147"/>
                    <a:pt x="129" y="147"/>
                  </a:cubicBezTo>
                  <a:cubicBezTo>
                    <a:pt x="131" y="150"/>
                    <a:pt x="135" y="150"/>
                    <a:pt x="136" y="148"/>
                  </a:cubicBezTo>
                  <a:cubicBezTo>
                    <a:pt x="148" y="137"/>
                    <a:pt x="148" y="137"/>
                    <a:pt x="148" y="137"/>
                  </a:cubicBezTo>
                  <a:cubicBezTo>
                    <a:pt x="150" y="135"/>
                    <a:pt x="149" y="132"/>
                    <a:pt x="147" y="130"/>
                  </a:cubicBezTo>
                  <a:cubicBezTo>
                    <a:pt x="138" y="120"/>
                    <a:pt x="138" y="120"/>
                    <a:pt x="138" y="120"/>
                  </a:cubicBezTo>
                  <a:cubicBezTo>
                    <a:pt x="143" y="113"/>
                    <a:pt x="146" y="105"/>
                    <a:pt x="148" y="96"/>
                  </a:cubicBezTo>
                  <a:cubicBezTo>
                    <a:pt x="161" y="96"/>
                    <a:pt x="161" y="96"/>
                    <a:pt x="161" y="96"/>
                  </a:cubicBezTo>
                  <a:cubicBezTo>
                    <a:pt x="164" y="96"/>
                    <a:pt x="167" y="94"/>
                    <a:pt x="167" y="92"/>
                  </a:cubicBezTo>
                  <a:cubicBezTo>
                    <a:pt x="167" y="75"/>
                    <a:pt x="167" y="75"/>
                    <a:pt x="167" y="75"/>
                  </a:cubicBezTo>
                  <a:cubicBezTo>
                    <a:pt x="167" y="73"/>
                    <a:pt x="164" y="71"/>
                    <a:pt x="161" y="71"/>
                  </a:cubicBezTo>
                  <a:close/>
                </a:path>
                <a:path w="167" h="167">
                  <a:moveTo>
                    <a:pt x="83" y="114"/>
                  </a:moveTo>
                  <a:cubicBezTo>
                    <a:pt x="66" y="114"/>
                    <a:pt x="52" y="101"/>
                    <a:pt x="52" y="84"/>
                  </a:cubicBezTo>
                  <a:cubicBezTo>
                    <a:pt x="52" y="67"/>
                    <a:pt x="66" y="53"/>
                    <a:pt x="83" y="53"/>
                  </a:cubicBezTo>
                  <a:cubicBezTo>
                    <a:pt x="100" y="53"/>
                    <a:pt x="114" y="67"/>
                    <a:pt x="114" y="84"/>
                  </a:cubicBezTo>
                  <a:cubicBezTo>
                    <a:pt x="114" y="101"/>
                    <a:pt x="100" y="114"/>
                    <a:pt x="83" y="114"/>
                  </a:cubicBezTo>
                </a:path>
              </a:pathLst>
            </a:custGeom>
            <a:solidFill>
              <a:schemeClr val="accent4">
                <a:alpha val="100000"/>
              </a:schemeClr>
            </a:solidFill>
          </p:spPr>
        </p:sp>
        <p:sp>
          <p:nvSpPr>
            <p:cNvPr id="14" name="Freeform 14"/>
            <p:cNvSpPr/>
            <p:nvPr/>
          </p:nvSpPr>
          <p:spPr>
            <a:xfrm>
              <a:off x="2230464" y="3872416"/>
              <a:ext cx="303749" cy="301663"/>
            </a:xfrm>
            <a:custGeom>
              <a:avLst/>
              <a:gdLst/>
              <a:ahLst/>
              <a:cxnLst/>
              <a:rect l="l" t="t" r="r" b="b"/>
              <a:pathLst>
                <a:path w="121" h="120">
                  <a:moveTo>
                    <a:pt x="117" y="51"/>
                  </a:moveTo>
                  <a:cubicBezTo>
                    <a:pt x="108" y="51"/>
                    <a:pt x="108" y="51"/>
                    <a:pt x="108" y="51"/>
                  </a:cubicBezTo>
                  <a:cubicBezTo>
                    <a:pt x="106" y="44"/>
                    <a:pt x="104" y="38"/>
                    <a:pt x="100" y="33"/>
                  </a:cubicBezTo>
                  <a:cubicBezTo>
                    <a:pt x="107" y="27"/>
                    <a:pt x="107" y="27"/>
                    <a:pt x="107" y="27"/>
                  </a:cubicBezTo>
                  <a:cubicBezTo>
                    <a:pt x="109" y="25"/>
                    <a:pt x="109" y="23"/>
                    <a:pt x="108" y="22"/>
                  </a:cubicBezTo>
                  <a:cubicBezTo>
                    <a:pt x="99" y="13"/>
                    <a:pt x="99" y="13"/>
                    <a:pt x="99" y="13"/>
                  </a:cubicBezTo>
                  <a:cubicBezTo>
                    <a:pt x="98" y="12"/>
                    <a:pt x="96" y="12"/>
                    <a:pt x="94" y="14"/>
                  </a:cubicBezTo>
                  <a:cubicBezTo>
                    <a:pt x="87" y="20"/>
                    <a:pt x="87" y="20"/>
                    <a:pt x="87" y="20"/>
                  </a:cubicBezTo>
                  <a:cubicBezTo>
                    <a:pt x="82" y="17"/>
                    <a:pt x="76" y="14"/>
                    <a:pt x="70" y="13"/>
                  </a:cubicBezTo>
                  <a:cubicBezTo>
                    <a:pt x="70" y="4"/>
                    <a:pt x="70" y="4"/>
                    <a:pt x="70" y="4"/>
                  </a:cubicBezTo>
                  <a:cubicBezTo>
                    <a:pt x="70" y="1"/>
                    <a:pt x="69" y="0"/>
                    <a:pt x="67" y="0"/>
                  </a:cubicBezTo>
                  <a:cubicBezTo>
                    <a:pt x="55" y="0"/>
                    <a:pt x="55" y="0"/>
                    <a:pt x="55" y="0"/>
                  </a:cubicBezTo>
                  <a:cubicBezTo>
                    <a:pt x="53" y="0"/>
                    <a:pt x="52" y="1"/>
                    <a:pt x="52" y="4"/>
                  </a:cubicBezTo>
                  <a:cubicBezTo>
                    <a:pt x="52" y="13"/>
                    <a:pt x="52" y="13"/>
                    <a:pt x="52" y="13"/>
                  </a:cubicBezTo>
                  <a:cubicBezTo>
                    <a:pt x="45" y="14"/>
                    <a:pt x="39" y="17"/>
                    <a:pt x="34" y="20"/>
                  </a:cubicBezTo>
                  <a:cubicBezTo>
                    <a:pt x="28" y="14"/>
                    <a:pt x="28" y="14"/>
                    <a:pt x="28" y="14"/>
                  </a:cubicBezTo>
                  <a:cubicBezTo>
                    <a:pt x="26" y="12"/>
                    <a:pt x="24" y="12"/>
                    <a:pt x="22" y="13"/>
                  </a:cubicBezTo>
                  <a:cubicBezTo>
                    <a:pt x="14" y="22"/>
                    <a:pt x="14" y="22"/>
                    <a:pt x="14" y="22"/>
                  </a:cubicBezTo>
                  <a:cubicBezTo>
                    <a:pt x="13" y="23"/>
                    <a:pt x="13" y="25"/>
                    <a:pt x="15" y="27"/>
                  </a:cubicBezTo>
                  <a:cubicBezTo>
                    <a:pt x="21" y="33"/>
                    <a:pt x="21" y="33"/>
                    <a:pt x="21" y="33"/>
                  </a:cubicBezTo>
                  <a:cubicBezTo>
                    <a:pt x="18" y="38"/>
                    <a:pt x="15" y="44"/>
                    <a:pt x="14" y="51"/>
                  </a:cubicBezTo>
                  <a:cubicBezTo>
                    <a:pt x="5" y="51"/>
                    <a:pt x="5" y="51"/>
                    <a:pt x="5" y="51"/>
                  </a:cubicBezTo>
                  <a:cubicBezTo>
                    <a:pt x="2" y="51"/>
                    <a:pt x="0" y="52"/>
                    <a:pt x="0" y="54"/>
                  </a:cubicBezTo>
                  <a:cubicBezTo>
                    <a:pt x="0" y="66"/>
                    <a:pt x="0" y="66"/>
                    <a:pt x="0" y="66"/>
                  </a:cubicBezTo>
                  <a:cubicBezTo>
                    <a:pt x="0" y="68"/>
                    <a:pt x="2" y="69"/>
                    <a:pt x="5" y="69"/>
                  </a:cubicBezTo>
                  <a:cubicBezTo>
                    <a:pt x="14" y="69"/>
                    <a:pt x="14" y="69"/>
                    <a:pt x="14" y="69"/>
                  </a:cubicBezTo>
                  <a:cubicBezTo>
                    <a:pt x="15" y="76"/>
                    <a:pt x="18" y="81"/>
                    <a:pt x="21" y="87"/>
                  </a:cubicBezTo>
                  <a:cubicBezTo>
                    <a:pt x="15" y="93"/>
                    <a:pt x="15" y="93"/>
                    <a:pt x="15" y="93"/>
                  </a:cubicBezTo>
                  <a:cubicBezTo>
                    <a:pt x="13" y="95"/>
                    <a:pt x="13" y="97"/>
                    <a:pt x="14" y="98"/>
                  </a:cubicBezTo>
                  <a:cubicBezTo>
                    <a:pt x="22" y="107"/>
                    <a:pt x="22" y="107"/>
                    <a:pt x="22" y="107"/>
                  </a:cubicBezTo>
                  <a:cubicBezTo>
                    <a:pt x="24" y="108"/>
                    <a:pt x="26" y="108"/>
                    <a:pt x="28" y="106"/>
                  </a:cubicBezTo>
                  <a:cubicBezTo>
                    <a:pt x="34" y="100"/>
                    <a:pt x="34" y="100"/>
                    <a:pt x="34" y="100"/>
                  </a:cubicBezTo>
                  <a:cubicBezTo>
                    <a:pt x="39" y="103"/>
                    <a:pt x="45" y="106"/>
                    <a:pt x="52" y="107"/>
                  </a:cubicBezTo>
                  <a:cubicBezTo>
                    <a:pt x="52" y="116"/>
                    <a:pt x="52" y="116"/>
                    <a:pt x="52" y="116"/>
                  </a:cubicBezTo>
                  <a:cubicBezTo>
                    <a:pt x="52" y="118"/>
                    <a:pt x="53" y="120"/>
                    <a:pt x="55" y="120"/>
                  </a:cubicBezTo>
                  <a:cubicBezTo>
                    <a:pt x="67" y="120"/>
                    <a:pt x="67" y="120"/>
                    <a:pt x="67" y="120"/>
                  </a:cubicBezTo>
                  <a:cubicBezTo>
                    <a:pt x="69" y="120"/>
                    <a:pt x="70" y="118"/>
                    <a:pt x="70" y="116"/>
                  </a:cubicBezTo>
                  <a:cubicBezTo>
                    <a:pt x="70" y="107"/>
                    <a:pt x="70" y="107"/>
                    <a:pt x="70" y="107"/>
                  </a:cubicBezTo>
                  <a:cubicBezTo>
                    <a:pt x="76" y="106"/>
                    <a:pt x="82" y="103"/>
                    <a:pt x="87" y="100"/>
                  </a:cubicBezTo>
                  <a:cubicBezTo>
                    <a:pt x="94" y="106"/>
                    <a:pt x="94" y="106"/>
                    <a:pt x="94" y="106"/>
                  </a:cubicBezTo>
                  <a:cubicBezTo>
                    <a:pt x="96" y="108"/>
                    <a:pt x="98" y="108"/>
                    <a:pt x="99" y="107"/>
                  </a:cubicBezTo>
                  <a:cubicBezTo>
                    <a:pt x="108" y="98"/>
                    <a:pt x="108" y="98"/>
                    <a:pt x="108" y="98"/>
                  </a:cubicBezTo>
                  <a:cubicBezTo>
                    <a:pt x="109" y="97"/>
                    <a:pt x="109" y="95"/>
                    <a:pt x="107" y="93"/>
                  </a:cubicBezTo>
                  <a:cubicBezTo>
                    <a:pt x="100" y="87"/>
                    <a:pt x="100" y="87"/>
                    <a:pt x="100" y="87"/>
                  </a:cubicBezTo>
                  <a:cubicBezTo>
                    <a:pt x="104" y="81"/>
                    <a:pt x="106" y="76"/>
                    <a:pt x="108" y="69"/>
                  </a:cubicBezTo>
                  <a:cubicBezTo>
                    <a:pt x="117" y="69"/>
                    <a:pt x="117" y="69"/>
                    <a:pt x="117" y="69"/>
                  </a:cubicBezTo>
                  <a:cubicBezTo>
                    <a:pt x="119" y="69"/>
                    <a:pt x="121" y="68"/>
                    <a:pt x="121" y="66"/>
                  </a:cubicBezTo>
                  <a:cubicBezTo>
                    <a:pt x="121" y="54"/>
                    <a:pt x="121" y="54"/>
                    <a:pt x="121" y="54"/>
                  </a:cubicBezTo>
                  <a:cubicBezTo>
                    <a:pt x="121" y="52"/>
                    <a:pt x="119" y="51"/>
                    <a:pt x="117" y="51"/>
                  </a:cubicBezTo>
                  <a:close/>
                </a:path>
                <a:path w="121" h="120">
                  <a:moveTo>
                    <a:pt x="61" y="82"/>
                  </a:moveTo>
                  <a:cubicBezTo>
                    <a:pt x="48" y="82"/>
                    <a:pt x="38" y="72"/>
                    <a:pt x="38" y="60"/>
                  </a:cubicBezTo>
                  <a:cubicBezTo>
                    <a:pt x="38" y="48"/>
                    <a:pt x="48" y="38"/>
                    <a:pt x="61" y="38"/>
                  </a:cubicBezTo>
                  <a:cubicBezTo>
                    <a:pt x="73" y="38"/>
                    <a:pt x="83" y="48"/>
                    <a:pt x="83" y="60"/>
                  </a:cubicBezTo>
                  <a:cubicBezTo>
                    <a:pt x="83" y="72"/>
                    <a:pt x="73" y="82"/>
                    <a:pt x="61" y="82"/>
                  </a:cubicBezTo>
                </a:path>
              </a:pathLst>
            </a:custGeom>
            <a:solidFill>
              <a:schemeClr val="accent4">
                <a:alpha val="100000"/>
              </a:schemeClr>
            </a:solidFill>
          </p:spPr>
        </p:sp>
      </p:grpSp>
      <p:grpSp>
        <p:nvGrpSpPr>
          <p:cNvPr id="15" name="Group 15"/>
          <p:cNvGrpSpPr/>
          <p:nvPr/>
        </p:nvGrpSpPr>
        <p:grpSpPr>
          <a:xfrm rot="0">
            <a:off x="4607230" y="4010959"/>
            <a:ext cx="550251" cy="585271"/>
            <a:chOff x="4607230" y="4010959"/>
            <a:chExt cx="550251" cy="585271"/>
          </a:xfrm>
        </p:grpSpPr>
        <p:sp>
          <p:nvSpPr>
            <p:cNvPr id="16" name="Freeform 16"/>
            <p:cNvSpPr/>
            <p:nvPr/>
          </p:nvSpPr>
          <p:spPr>
            <a:xfrm>
              <a:off x="4929125" y="4010959"/>
              <a:ext cx="228356" cy="257026"/>
            </a:xfrm>
            <a:custGeom>
              <a:avLst/>
              <a:gdLst/>
              <a:ahLst/>
              <a:cxnLst/>
              <a:rect l="l" t="t" r="r" b="b"/>
              <a:pathLst>
                <a:path w="91" h="102">
                  <a:moveTo>
                    <a:pt x="76" y="45"/>
                  </a:moveTo>
                  <a:cubicBezTo>
                    <a:pt x="65" y="52"/>
                    <a:pt x="54" y="52"/>
                    <a:pt x="50" y="52"/>
                  </a:cubicBezTo>
                  <a:cubicBezTo>
                    <a:pt x="11" y="102"/>
                    <a:pt x="11" y="102"/>
                    <a:pt x="11" y="102"/>
                  </a:cubicBezTo>
                  <a:cubicBezTo>
                    <a:pt x="0" y="93"/>
                    <a:pt x="0" y="93"/>
                    <a:pt x="0" y="93"/>
                  </a:cubicBezTo>
                  <a:cubicBezTo>
                    <a:pt x="43" y="47"/>
                    <a:pt x="43" y="47"/>
                    <a:pt x="43" y="47"/>
                  </a:cubicBezTo>
                  <a:cubicBezTo>
                    <a:pt x="42" y="43"/>
                    <a:pt x="40" y="32"/>
                    <a:pt x="45" y="19"/>
                  </a:cubicBezTo>
                  <a:cubicBezTo>
                    <a:pt x="52" y="4"/>
                    <a:pt x="70" y="0"/>
                    <a:pt x="70" y="0"/>
                  </a:cubicBezTo>
                  <a:cubicBezTo>
                    <a:pt x="67" y="22"/>
                    <a:pt x="67" y="22"/>
                    <a:pt x="67" y="22"/>
                  </a:cubicBezTo>
                  <a:cubicBezTo>
                    <a:pt x="68" y="21"/>
                    <a:pt x="69" y="21"/>
                    <a:pt x="70" y="22"/>
                  </a:cubicBezTo>
                  <a:cubicBezTo>
                    <a:pt x="70" y="22"/>
                    <a:pt x="70" y="23"/>
                    <a:pt x="70" y="24"/>
                  </a:cubicBezTo>
                  <a:cubicBezTo>
                    <a:pt x="91" y="17"/>
                    <a:pt x="91" y="17"/>
                    <a:pt x="91" y="17"/>
                  </a:cubicBezTo>
                  <a:cubicBezTo>
                    <a:pt x="91" y="17"/>
                    <a:pt x="90" y="36"/>
                    <a:pt x="76" y="45"/>
                  </a:cubicBezTo>
                </a:path>
              </a:pathLst>
            </a:custGeom>
            <a:solidFill>
              <a:schemeClr val="accent4">
                <a:alpha val="100000"/>
              </a:schemeClr>
            </a:solidFill>
          </p:spPr>
        </p:sp>
        <p:sp>
          <p:nvSpPr>
            <p:cNvPr id="17" name="Freeform 17"/>
            <p:cNvSpPr/>
            <p:nvPr/>
          </p:nvSpPr>
          <p:spPr>
            <a:xfrm>
              <a:off x="4607230" y="4187330"/>
              <a:ext cx="439747" cy="408900"/>
            </a:xfrm>
            <a:custGeom>
              <a:avLst/>
              <a:gdLst/>
              <a:ahLst/>
              <a:cxnLst/>
              <a:rect l="l" t="t" r="r" b="b"/>
              <a:pathLst>
                <a:path w="175" h="163">
                  <a:moveTo>
                    <a:pt x="77" y="0"/>
                  </a:moveTo>
                  <a:cubicBezTo>
                    <a:pt x="95" y="0"/>
                    <a:pt x="112" y="6"/>
                    <a:pt x="127" y="16"/>
                  </a:cubicBezTo>
                  <a:cubicBezTo>
                    <a:pt x="107" y="40"/>
                    <a:pt x="107" y="40"/>
                    <a:pt x="107" y="40"/>
                  </a:cubicBezTo>
                  <a:cubicBezTo>
                    <a:pt x="100" y="36"/>
                    <a:pt x="92" y="34"/>
                    <a:pt x="84" y="34"/>
                  </a:cubicBezTo>
                  <a:cubicBezTo>
                    <a:pt x="59" y="34"/>
                    <a:pt x="41" y="54"/>
                    <a:pt x="44" y="80"/>
                  </a:cubicBezTo>
                  <a:cubicBezTo>
                    <a:pt x="47" y="105"/>
                    <a:pt x="70" y="125"/>
                    <a:pt x="96" y="125"/>
                  </a:cubicBezTo>
                  <a:cubicBezTo>
                    <a:pt x="121" y="125"/>
                    <a:pt x="138" y="105"/>
                    <a:pt x="135" y="80"/>
                  </a:cubicBezTo>
                  <a:cubicBezTo>
                    <a:pt x="134" y="71"/>
                    <a:pt x="130" y="63"/>
                    <a:pt x="125" y="56"/>
                  </a:cubicBezTo>
                  <a:cubicBezTo>
                    <a:pt x="145" y="32"/>
                    <a:pt x="145" y="32"/>
                    <a:pt x="145" y="32"/>
                  </a:cubicBezTo>
                  <a:cubicBezTo>
                    <a:pt x="158" y="46"/>
                    <a:pt x="166" y="63"/>
                    <a:pt x="169" y="82"/>
                  </a:cubicBezTo>
                  <a:cubicBezTo>
                    <a:pt x="175" y="127"/>
                    <a:pt x="143" y="163"/>
                    <a:pt x="98" y="163"/>
                  </a:cubicBezTo>
                  <a:cubicBezTo>
                    <a:pt x="53" y="163"/>
                    <a:pt x="12" y="127"/>
                    <a:pt x="6" y="82"/>
                  </a:cubicBezTo>
                  <a:cubicBezTo>
                    <a:pt x="0" y="37"/>
                    <a:pt x="31" y="0"/>
                    <a:pt x="77" y="0"/>
                  </a:cubicBezTo>
                </a:path>
              </a:pathLst>
            </a:custGeom>
            <a:solidFill>
              <a:schemeClr val="accent4">
                <a:alpha val="100000"/>
              </a:schemeClr>
            </a:solidFill>
          </p:spPr>
        </p:sp>
        <p:sp>
          <p:nvSpPr>
            <p:cNvPr id="18" name="Freeform 18"/>
            <p:cNvSpPr/>
            <p:nvPr/>
          </p:nvSpPr>
          <p:spPr>
            <a:xfrm>
              <a:off x="4740052" y="4297743"/>
              <a:ext cx="185897" cy="173104"/>
            </a:xfrm>
            <a:custGeom>
              <a:avLst/>
              <a:gdLst/>
              <a:ahLst/>
              <a:cxnLst/>
              <a:rect l="l" t="t" r="r" b="b"/>
              <a:pathLst>
                <a:path w="74" h="69">
                  <a:moveTo>
                    <a:pt x="42" y="69"/>
                  </a:moveTo>
                  <a:cubicBezTo>
                    <a:pt x="23" y="69"/>
                    <a:pt x="5" y="54"/>
                    <a:pt x="3" y="35"/>
                  </a:cubicBezTo>
                  <a:cubicBezTo>
                    <a:pt x="0" y="16"/>
                    <a:pt x="14" y="0"/>
                    <a:pt x="33" y="0"/>
                  </a:cubicBezTo>
                  <a:cubicBezTo>
                    <a:pt x="38" y="0"/>
                    <a:pt x="44" y="2"/>
                    <a:pt x="49" y="4"/>
                  </a:cubicBezTo>
                  <a:cubicBezTo>
                    <a:pt x="48" y="6"/>
                    <a:pt x="48" y="9"/>
                    <a:pt x="49" y="11"/>
                  </a:cubicBezTo>
                  <a:cubicBezTo>
                    <a:pt x="36" y="30"/>
                    <a:pt x="36" y="30"/>
                    <a:pt x="36" y="30"/>
                  </a:cubicBezTo>
                  <a:cubicBezTo>
                    <a:pt x="42" y="35"/>
                    <a:pt x="42" y="35"/>
                    <a:pt x="42" y="35"/>
                  </a:cubicBezTo>
                  <a:cubicBezTo>
                    <a:pt x="59" y="20"/>
                    <a:pt x="59" y="20"/>
                    <a:pt x="59" y="20"/>
                  </a:cubicBezTo>
                  <a:cubicBezTo>
                    <a:pt x="59" y="20"/>
                    <a:pt x="60" y="20"/>
                    <a:pt x="60" y="20"/>
                  </a:cubicBezTo>
                  <a:cubicBezTo>
                    <a:pt x="62" y="20"/>
                    <a:pt x="64" y="19"/>
                    <a:pt x="66" y="18"/>
                  </a:cubicBezTo>
                  <a:cubicBezTo>
                    <a:pt x="69" y="23"/>
                    <a:pt x="71" y="29"/>
                    <a:pt x="72" y="35"/>
                  </a:cubicBezTo>
                  <a:cubicBezTo>
                    <a:pt x="74" y="54"/>
                    <a:pt x="61" y="69"/>
                    <a:pt x="42" y="69"/>
                  </a:cubicBezTo>
                </a:path>
              </a:pathLst>
            </a:custGeom>
            <a:solidFill>
              <a:schemeClr val="accent4">
                <a:alpha val="100000"/>
              </a:schemeClr>
            </a:solidFill>
          </p:spPr>
        </p:sp>
        <p:sp>
          <p:nvSpPr>
            <p:cNvPr id="19" name="Freeform 19"/>
            <p:cNvSpPr/>
            <p:nvPr/>
          </p:nvSpPr>
          <p:spPr>
            <a:xfrm>
              <a:off x="4843026" y="4249930"/>
              <a:ext cx="108326" cy="123205"/>
            </a:xfrm>
            <a:custGeom>
              <a:avLst/>
              <a:gdLst/>
              <a:ahLst/>
              <a:cxnLst/>
              <a:rect l="l" t="t" r="r" b="b"/>
              <a:pathLst>
                <a:path w="43" h="49">
                  <a:moveTo>
                    <a:pt x="13" y="31"/>
                  </a:moveTo>
                  <a:cubicBezTo>
                    <a:pt x="11" y="28"/>
                    <a:pt x="12" y="25"/>
                    <a:pt x="14" y="22"/>
                  </a:cubicBezTo>
                  <a:cubicBezTo>
                    <a:pt x="32" y="0"/>
                    <a:pt x="32" y="0"/>
                    <a:pt x="32" y="0"/>
                  </a:cubicBezTo>
                  <a:cubicBezTo>
                    <a:pt x="43" y="9"/>
                    <a:pt x="43" y="9"/>
                    <a:pt x="43" y="9"/>
                  </a:cubicBezTo>
                  <a:cubicBezTo>
                    <a:pt x="24" y="32"/>
                    <a:pt x="24" y="32"/>
                    <a:pt x="24" y="32"/>
                  </a:cubicBezTo>
                  <a:cubicBezTo>
                    <a:pt x="22" y="34"/>
                    <a:pt x="19" y="35"/>
                    <a:pt x="17" y="34"/>
                  </a:cubicBezTo>
                  <a:cubicBezTo>
                    <a:pt x="1" y="49"/>
                    <a:pt x="1" y="49"/>
                    <a:pt x="1" y="49"/>
                  </a:cubicBezTo>
                  <a:cubicBezTo>
                    <a:pt x="0" y="48"/>
                    <a:pt x="0" y="48"/>
                    <a:pt x="0" y="48"/>
                  </a:cubicBezTo>
                  <a:lnTo>
                    <a:pt x="13" y="31"/>
                  </a:lnTo>
                </a:path>
              </a:pathLst>
            </a:custGeom>
            <a:solidFill>
              <a:schemeClr val="accent4">
                <a:alpha val="100000"/>
              </a:schemeClr>
            </a:solidFill>
          </p:spPr>
        </p:sp>
      </p:grpSp>
      <p:grpSp>
        <p:nvGrpSpPr>
          <p:cNvPr id="20" name="Group 20"/>
          <p:cNvGrpSpPr/>
          <p:nvPr/>
        </p:nvGrpSpPr>
        <p:grpSpPr>
          <a:xfrm rot="0">
            <a:off x="3229795" y="2529173"/>
            <a:ext cx="532872" cy="668628"/>
            <a:chOff x="3229795" y="2529173"/>
            <a:chExt cx="532872" cy="668628"/>
          </a:xfrm>
        </p:grpSpPr>
        <p:sp>
          <p:nvSpPr>
            <p:cNvPr id="21" name="Freeform 21"/>
            <p:cNvSpPr/>
            <p:nvPr/>
          </p:nvSpPr>
          <p:spPr>
            <a:xfrm>
              <a:off x="3602425" y="2529173"/>
              <a:ext cx="160242" cy="174977"/>
            </a:xfrm>
            <a:custGeom>
              <a:avLst/>
              <a:gdLst/>
              <a:ahLst/>
              <a:cxnLst/>
              <a:rect l="l" t="t" r="r" b="b"/>
              <a:pathLst>
                <a:path w="126" h="140">
                  <a:moveTo>
                    <a:pt x="0" y="57"/>
                  </a:moveTo>
                  <a:lnTo>
                    <a:pt x="48" y="0"/>
                  </a:lnTo>
                  <a:lnTo>
                    <a:pt x="126" y="85"/>
                  </a:lnTo>
                  <a:lnTo>
                    <a:pt x="78" y="140"/>
                  </a:lnTo>
                  <a:lnTo>
                    <a:pt x="0" y="57"/>
                  </a:lnTo>
                </a:path>
              </a:pathLst>
            </a:custGeom>
            <a:solidFill>
              <a:schemeClr val="accent1">
                <a:alpha val="100000"/>
              </a:schemeClr>
            </a:solidFill>
          </p:spPr>
        </p:sp>
        <p:sp>
          <p:nvSpPr>
            <p:cNvPr id="22" name="Freeform 22"/>
            <p:cNvSpPr/>
            <p:nvPr/>
          </p:nvSpPr>
          <p:spPr>
            <a:xfrm>
              <a:off x="3395143" y="2620344"/>
              <a:ext cx="282351" cy="311201"/>
            </a:xfrm>
            <a:custGeom>
              <a:avLst/>
              <a:gdLst/>
              <a:ahLst/>
              <a:cxnLst/>
              <a:rect l="l" t="t" r="r" b="b"/>
              <a:pathLst>
                <a:path w="94" h="105">
                  <a:moveTo>
                    <a:pt x="70" y="0"/>
                  </a:moveTo>
                  <a:cubicBezTo>
                    <a:pt x="63" y="9"/>
                    <a:pt x="63" y="9"/>
                    <a:pt x="63" y="9"/>
                  </a:cubicBezTo>
                  <a:cubicBezTo>
                    <a:pt x="21" y="30"/>
                    <a:pt x="21" y="30"/>
                    <a:pt x="21" y="30"/>
                  </a:cubicBezTo>
                  <a:cubicBezTo>
                    <a:pt x="20" y="30"/>
                    <a:pt x="14" y="33"/>
                    <a:pt x="12" y="37"/>
                  </a:cubicBezTo>
                  <a:cubicBezTo>
                    <a:pt x="10" y="40"/>
                    <a:pt x="2" y="67"/>
                    <a:pt x="1" y="70"/>
                  </a:cubicBezTo>
                  <a:cubicBezTo>
                    <a:pt x="0" y="71"/>
                    <a:pt x="0" y="75"/>
                    <a:pt x="0" y="77"/>
                  </a:cubicBezTo>
                  <a:cubicBezTo>
                    <a:pt x="0" y="78"/>
                    <a:pt x="2" y="93"/>
                    <a:pt x="3" y="102"/>
                  </a:cubicBezTo>
                  <a:cubicBezTo>
                    <a:pt x="3" y="103"/>
                    <a:pt x="3" y="103"/>
                    <a:pt x="3" y="103"/>
                  </a:cubicBezTo>
                  <a:cubicBezTo>
                    <a:pt x="3" y="103"/>
                    <a:pt x="3" y="103"/>
                    <a:pt x="3" y="103"/>
                  </a:cubicBezTo>
                  <a:cubicBezTo>
                    <a:pt x="3" y="103"/>
                    <a:pt x="3" y="104"/>
                    <a:pt x="4" y="105"/>
                  </a:cubicBezTo>
                  <a:cubicBezTo>
                    <a:pt x="4" y="81"/>
                    <a:pt x="4" y="81"/>
                    <a:pt x="4" y="81"/>
                  </a:cubicBezTo>
                  <a:cubicBezTo>
                    <a:pt x="20" y="81"/>
                    <a:pt x="20" y="81"/>
                    <a:pt x="20" y="81"/>
                  </a:cubicBezTo>
                  <a:cubicBezTo>
                    <a:pt x="20" y="75"/>
                    <a:pt x="20" y="75"/>
                    <a:pt x="20" y="75"/>
                  </a:cubicBezTo>
                  <a:cubicBezTo>
                    <a:pt x="30" y="58"/>
                    <a:pt x="30" y="58"/>
                    <a:pt x="30" y="58"/>
                  </a:cubicBezTo>
                  <a:cubicBezTo>
                    <a:pt x="32" y="59"/>
                    <a:pt x="37" y="61"/>
                    <a:pt x="40" y="62"/>
                  </a:cubicBezTo>
                  <a:cubicBezTo>
                    <a:pt x="39" y="64"/>
                    <a:pt x="37" y="68"/>
                    <a:pt x="37" y="69"/>
                  </a:cubicBezTo>
                  <a:cubicBezTo>
                    <a:pt x="36" y="71"/>
                    <a:pt x="30" y="78"/>
                    <a:pt x="27" y="83"/>
                  </a:cubicBezTo>
                  <a:cubicBezTo>
                    <a:pt x="25" y="85"/>
                    <a:pt x="24" y="90"/>
                    <a:pt x="28" y="93"/>
                  </a:cubicBezTo>
                  <a:cubicBezTo>
                    <a:pt x="29" y="94"/>
                    <a:pt x="31" y="95"/>
                    <a:pt x="33" y="95"/>
                  </a:cubicBezTo>
                  <a:cubicBezTo>
                    <a:pt x="37" y="95"/>
                    <a:pt x="41" y="92"/>
                    <a:pt x="41" y="92"/>
                  </a:cubicBezTo>
                  <a:cubicBezTo>
                    <a:pt x="41" y="92"/>
                    <a:pt x="41" y="92"/>
                    <a:pt x="41" y="92"/>
                  </a:cubicBezTo>
                  <a:cubicBezTo>
                    <a:pt x="41" y="92"/>
                    <a:pt x="41" y="92"/>
                    <a:pt x="41" y="92"/>
                  </a:cubicBezTo>
                  <a:cubicBezTo>
                    <a:pt x="41" y="91"/>
                    <a:pt x="56" y="74"/>
                    <a:pt x="63" y="71"/>
                  </a:cubicBezTo>
                  <a:cubicBezTo>
                    <a:pt x="69" y="68"/>
                    <a:pt x="87" y="54"/>
                    <a:pt x="87" y="36"/>
                  </a:cubicBezTo>
                  <a:cubicBezTo>
                    <a:pt x="94" y="26"/>
                    <a:pt x="94" y="26"/>
                    <a:pt x="94" y="26"/>
                  </a:cubicBezTo>
                  <a:lnTo>
                    <a:pt x="70" y="0"/>
                  </a:lnTo>
                </a:path>
              </a:pathLst>
            </a:custGeom>
            <a:solidFill>
              <a:schemeClr val="accent1">
                <a:alpha val="100000"/>
              </a:schemeClr>
            </a:solidFill>
          </p:spPr>
        </p:sp>
        <p:sp>
          <p:nvSpPr>
            <p:cNvPr id="23" name="Freeform 23"/>
            <p:cNvSpPr/>
            <p:nvPr/>
          </p:nvSpPr>
          <p:spPr>
            <a:xfrm>
              <a:off x="3229795" y="2869092"/>
              <a:ext cx="445092" cy="328709"/>
            </a:xfrm>
            <a:custGeom>
              <a:avLst/>
              <a:gdLst/>
              <a:ahLst/>
              <a:cxnLst/>
              <a:rect l="l" t="t" r="r" b="b"/>
              <a:pathLst>
                <a:path w="148" h="111">
                  <a:moveTo>
                    <a:pt x="124" y="49"/>
                  </a:moveTo>
                  <a:cubicBezTo>
                    <a:pt x="124" y="104"/>
                    <a:pt x="124" y="104"/>
                    <a:pt x="124" y="104"/>
                  </a:cubicBezTo>
                  <a:cubicBezTo>
                    <a:pt x="117" y="104"/>
                    <a:pt x="117" y="104"/>
                    <a:pt x="117" y="104"/>
                  </a:cubicBezTo>
                  <a:cubicBezTo>
                    <a:pt x="117" y="29"/>
                    <a:pt x="117" y="29"/>
                    <a:pt x="117" y="29"/>
                  </a:cubicBezTo>
                  <a:cubicBezTo>
                    <a:pt x="93" y="29"/>
                    <a:pt x="93" y="29"/>
                    <a:pt x="93" y="29"/>
                  </a:cubicBezTo>
                  <a:cubicBezTo>
                    <a:pt x="93" y="104"/>
                    <a:pt x="93" y="104"/>
                    <a:pt x="93" y="104"/>
                  </a:cubicBezTo>
                  <a:cubicBezTo>
                    <a:pt x="86" y="104"/>
                    <a:pt x="86" y="104"/>
                    <a:pt x="86" y="104"/>
                  </a:cubicBezTo>
                  <a:cubicBezTo>
                    <a:pt x="86" y="14"/>
                    <a:pt x="86" y="14"/>
                    <a:pt x="86" y="14"/>
                  </a:cubicBezTo>
                  <a:cubicBezTo>
                    <a:pt x="83" y="13"/>
                    <a:pt x="81" y="12"/>
                    <a:pt x="80" y="10"/>
                  </a:cubicBezTo>
                  <a:cubicBezTo>
                    <a:pt x="77" y="7"/>
                    <a:pt x="77" y="3"/>
                    <a:pt x="78" y="0"/>
                  </a:cubicBezTo>
                  <a:cubicBezTo>
                    <a:pt x="62" y="0"/>
                    <a:pt x="62" y="0"/>
                    <a:pt x="62" y="0"/>
                  </a:cubicBezTo>
                  <a:cubicBezTo>
                    <a:pt x="62" y="104"/>
                    <a:pt x="62" y="104"/>
                    <a:pt x="62" y="104"/>
                  </a:cubicBezTo>
                  <a:cubicBezTo>
                    <a:pt x="55" y="104"/>
                    <a:pt x="55" y="104"/>
                    <a:pt x="55" y="104"/>
                  </a:cubicBezTo>
                  <a:cubicBezTo>
                    <a:pt x="55" y="36"/>
                    <a:pt x="55" y="36"/>
                    <a:pt x="55" y="36"/>
                  </a:cubicBezTo>
                  <a:cubicBezTo>
                    <a:pt x="31" y="36"/>
                    <a:pt x="31" y="36"/>
                    <a:pt x="31" y="36"/>
                  </a:cubicBezTo>
                  <a:cubicBezTo>
                    <a:pt x="31" y="104"/>
                    <a:pt x="31" y="104"/>
                    <a:pt x="31" y="104"/>
                  </a:cubicBezTo>
                  <a:cubicBezTo>
                    <a:pt x="24" y="104"/>
                    <a:pt x="24" y="104"/>
                    <a:pt x="24" y="104"/>
                  </a:cubicBezTo>
                  <a:cubicBezTo>
                    <a:pt x="24" y="66"/>
                    <a:pt x="24" y="66"/>
                    <a:pt x="24" y="66"/>
                  </a:cubicBezTo>
                  <a:cubicBezTo>
                    <a:pt x="0" y="66"/>
                    <a:pt x="0" y="66"/>
                    <a:pt x="0" y="66"/>
                  </a:cubicBezTo>
                  <a:cubicBezTo>
                    <a:pt x="0" y="104"/>
                    <a:pt x="0" y="104"/>
                    <a:pt x="0" y="104"/>
                  </a:cubicBezTo>
                  <a:cubicBezTo>
                    <a:pt x="0" y="111"/>
                    <a:pt x="0" y="111"/>
                    <a:pt x="0" y="111"/>
                  </a:cubicBezTo>
                  <a:cubicBezTo>
                    <a:pt x="148" y="111"/>
                    <a:pt x="148" y="111"/>
                    <a:pt x="148" y="111"/>
                  </a:cubicBezTo>
                  <a:cubicBezTo>
                    <a:pt x="148" y="104"/>
                    <a:pt x="148" y="104"/>
                    <a:pt x="148" y="104"/>
                  </a:cubicBezTo>
                  <a:cubicBezTo>
                    <a:pt x="148" y="49"/>
                    <a:pt x="148" y="49"/>
                    <a:pt x="148" y="49"/>
                  </a:cubicBezTo>
                  <a:lnTo>
                    <a:pt x="124" y="49"/>
                  </a:lnTo>
                </a:path>
              </a:pathLst>
            </a:custGeom>
            <a:solidFill>
              <a:schemeClr val="accent1">
                <a:alpha val="100000"/>
              </a:schemeClr>
            </a:solidFill>
          </p:spPr>
        </p:sp>
      </p:grpSp>
      <p:sp>
        <p:nvSpPr>
          <p:cNvPr id="24" name="TextBox 24"/>
          <p:cNvSpPr txBox="1"/>
          <p:nvPr/>
        </p:nvSpPr>
        <p:spPr>
          <a:xfrm>
            <a:off x="7438855" y="1322997"/>
            <a:ext cx="2845859" cy="467043"/>
          </a:xfrm>
          <a:prstGeom prst="rect">
            <a:avLst/>
          </a:prstGeom>
        </p:spPr>
        <p:txBody>
          <a:bodyPr vert="horz" wrap="square" lIns="66008" tIns="33052" rIns="66008" bIns="33052" rtlCol="0" anchor="t" anchorCtr="0">
            <a:noAutofit/>
          </a:bodyPr>
          <a:lstStyle/>
          <a:p>
            <a:pPr algn="l">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新时代科技报国精神</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5" name="TextBox 25"/>
          <p:cNvSpPr txBox="1"/>
          <p:nvPr/>
        </p:nvSpPr>
        <p:spPr>
          <a:xfrm>
            <a:off x="7439025" y="1737360"/>
            <a:ext cx="4241165" cy="1786255"/>
          </a:xfrm>
          <a:prstGeom prst="rect">
            <a:avLst/>
          </a:prstGeom>
        </p:spPr>
        <p:txBody>
          <a:bodyPr vert="horz" wrap="square" lIns="66008" tIns="33052" rIns="66008" bIns="33052" rtlCol="0" anchor="ctr" anchorCtr="0">
            <a:noAutofit/>
          </a:bodyPr>
          <a:lstStyle/>
          <a:p>
            <a:pPr algn="just">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王小云院士的人生选择和科研成就，告诉我们，个人的发展应与国家的需求紧密结合，科研工作应以服务国家和人民的利益为最高目标。</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6" name="TextBox 26"/>
          <p:cNvSpPr txBox="1"/>
          <p:nvPr/>
        </p:nvSpPr>
        <p:spPr>
          <a:xfrm>
            <a:off x="7438855" y="3633259"/>
            <a:ext cx="2845859" cy="467043"/>
          </a:xfrm>
          <a:prstGeom prst="rect">
            <a:avLst/>
          </a:prstGeom>
        </p:spPr>
        <p:txBody>
          <a:bodyPr vert="horz" wrap="square" lIns="66008" tIns="33052" rIns="66008" bIns="33052" rtlCol="0" anchor="t" anchorCtr="0">
            <a:noAutofit/>
          </a:bodyPr>
          <a:lstStyle/>
          <a:p>
            <a:pPr algn="l">
              <a:lnSpc>
                <a:spcPct val="150000"/>
              </a:lnSpc>
            </a:pPr>
            <a:r>
              <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rPr>
              <a:t>新时代青年的宝贵品质</a:t>
            </a:r>
            <a:endParaRPr lang="en-US" sz="20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7" name="TextBox 27"/>
          <p:cNvSpPr txBox="1"/>
          <p:nvPr/>
        </p:nvSpPr>
        <p:spPr>
          <a:xfrm>
            <a:off x="7345045" y="4210050"/>
            <a:ext cx="4241165" cy="1786255"/>
          </a:xfrm>
          <a:prstGeom prst="rect">
            <a:avLst/>
          </a:prstGeom>
        </p:spPr>
        <p:txBody>
          <a:bodyPr vert="horz" wrap="square" lIns="66008" tIns="33052" rIns="66008" bIns="33052" rtlCol="0" anchor="ctr" anchorCtr="0">
            <a:noAutofit/>
          </a:bodyPr>
          <a:lstStyle/>
          <a:p>
            <a:pPr algn="just">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王小云院士展现了爱国情怀、创新精神和责任感，新时代青年应学习其宝贵品质，将个人理想融入国家发展，共筑网络强国梦。</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8" name="TextBox 2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新时代青年的宝贵品质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tags/tag1.xml><?xml version="1.0" encoding="utf-8"?>
<p:tagLst xmlns:p="http://schemas.openxmlformats.org/presentationml/2006/main">
  <p:tag name="ISLIDE.DIAGRAM" val="#472308"/>
</p:tagLst>
</file>

<file path=ppt/tags/tag2.xml><?xml version="1.0" encoding="utf-8"?>
<p:tagLst xmlns:p="http://schemas.openxmlformats.org/presentationml/2006/main">
  <p:tag name="ISLIDE.DIAGRAM" val="#472308"/>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2F89C9"/>
      </a:accent1>
      <a:accent2>
        <a:srgbClr val="2F89C9"/>
      </a:accent2>
      <a:accent3>
        <a:srgbClr val="2F89C9"/>
      </a:accent3>
      <a:accent4>
        <a:srgbClr val="2F89C9"/>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7579</Words>
  <Application>WPS 演示</Application>
  <PresentationFormat>On-screen Show (4:3)</PresentationFormat>
  <Paragraphs>455</Paragraphs>
  <Slides>51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51</vt:i4>
      </vt:variant>
    </vt:vector>
  </HeadingPairs>
  <TitlesOfParts>
    <vt:vector size="59" baseType="lpstr">
      <vt:lpstr>Arial</vt:lpstr>
      <vt:lpstr>宋体</vt:lpstr>
      <vt:lpstr>Wingdings</vt:lpstr>
      <vt:lpstr>黑体</vt:lpstr>
      <vt:lpstr>微软雅黑</vt:lpstr>
      <vt:lpstr>Calibri</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唐唐</cp:lastModifiedBy>
  <cp:revision>3</cp:revision>
  <dcterms:created xsi:type="dcterms:W3CDTF">2006-08-16T00:00:00Z</dcterms:created>
  <dcterms:modified xsi:type="dcterms:W3CDTF">2025-02-13T02:58:46Z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E239B9D900244DE6A296D78D914815BF</vt:lpwstr>
  </property>
  <property fmtid="{D5CDD505-2E9C-101B-9397-08002B2CF9AE}" pid="3" name="KSOProductBuildVer">
    <vt:lpwstr>2052-11.8.2.12265</vt:lpwstr>
  </property>
</Properties>
</file>