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9" r:id="rId5"/>
    <p:sldId id="281" r:id="rId6"/>
    <p:sldId id="263" r:id="rId7"/>
    <p:sldId id="264" r:id="rId8"/>
    <p:sldId id="265" r:id="rId9"/>
    <p:sldId id="266" r:id="rId10"/>
    <p:sldId id="267" r:id="rId11"/>
    <p:sldId id="268" r:id="rId12"/>
    <p:sldId id="320" r:id="rId13"/>
    <p:sldId id="321" r:id="rId14"/>
    <p:sldId id="322" r:id="rId15"/>
    <p:sldId id="323" r:id="rId16"/>
    <p:sldId id="324" r:id="rId17"/>
    <p:sldId id="325" r:id="rId18"/>
    <p:sldId id="326" r:id="rId19"/>
    <p:sldId id="327" r:id="rId20"/>
    <p:sldId id="329" r:id="rId21"/>
    <p:sldId id="330" r:id="rId22"/>
    <p:sldId id="331" r:id="rId23"/>
    <p:sldId id="332" r:id="rId24"/>
    <p:sldId id="333" r:id="rId25"/>
    <p:sldId id="274" r:id="rId26"/>
    <p:sldId id="275" r:id="rId27"/>
    <p:sldId id="336" r:id="rId28"/>
    <p:sldId id="337" r:id="rId29"/>
    <p:sldId id="338" r:id="rId30"/>
    <p:sldId id="339" r:id="rId31"/>
    <p:sldId id="341" r:id="rId32"/>
    <p:sldId id="342" r:id="rId33"/>
    <p:sldId id="343" r:id="rId34"/>
    <p:sldId id="344" r:id="rId35"/>
    <p:sldId id="345" r:id="rId36"/>
    <p:sldId id="346" r:id="rId37"/>
    <p:sldId id="347" r:id="rId38"/>
    <p:sldId id="349" r:id="rId39"/>
    <p:sldId id="350" r:id="rId40"/>
    <p:sldId id="351" r:id="rId41"/>
    <p:sldId id="352" r:id="rId42"/>
    <p:sldId id="353" r:id="rId43"/>
    <p:sldId id="354" r:id="rId44"/>
    <p:sldId id="355" r:id="rId45"/>
    <p:sldId id="356" r:id="rId46"/>
    <p:sldId id="357" r:id="rId47"/>
    <p:sldId id="358" r:id="rId48"/>
    <p:sldId id="359" r:id="rId49"/>
    <p:sldId id="360" r:id="rId50"/>
    <p:sldId id="361" r:id="rId51"/>
    <p:sldId id="362" r:id="rId52"/>
    <p:sldId id="363" r:id="rId53"/>
    <p:sldId id="364" r:id="rId54"/>
    <p:sldId id="365" r:id="rId55"/>
    <p:sldId id="366" r:id="rId56"/>
    <p:sldId id="278" r:id="rId57"/>
    <p:sldId id="279" r:id="rId58"/>
    <p:sldId id="280"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0.png"/><Relationship Id="rId7" Type="http://schemas.openxmlformats.org/officeDocument/2006/relationships/image" Target="../media/image1.png"/><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emf"/><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emf"/><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emf"/><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3.png"/><Relationship Id="rId1" Type="http://schemas.openxmlformats.org/officeDocument/2006/relationships/image" Target="../media/image8.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emf"/><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7.png"/><Relationship Id="rId1" Type="http://schemas.openxmlformats.org/officeDocument/2006/relationships/image" Target="../media/image8.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image" Target="../media/image8.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9.png"/><Relationship Id="rId1" Type="http://schemas.openxmlformats.org/officeDocument/2006/relationships/image" Target="../media/image8.png"/></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1828800" y="1995805"/>
            <a:ext cx="8526145" cy="2624455"/>
          </a:xfrm>
          <a:prstGeom prst="rect">
            <a:avLst/>
          </a:prstGeom>
          <a:noFill/>
        </p:spPr>
        <p:txBody>
          <a:bodyPr vert="horz" wrap="square" lIns="91440" tIns="45720" rIns="91440" bIns="45720" rtlCol="0" anchor="t" anchorCtr="0">
            <a:normAutofit fontScale="90000"/>
          </a:bodyPr>
          <a:lstStyle/>
          <a:p>
            <a:pPr algn="ctr">
              <a:lnSpc>
                <a:spcPct val="150000"/>
              </a:lnSpc>
            </a:pPr>
            <a:r>
              <a:rPr lang="en-US" sz="6000" b="1">
                <a:solidFill>
                  <a:srgbClr val="000000">
                    <a:alpha val="100000"/>
                  </a:srgbClr>
                </a:solidFill>
                <a:latin typeface="黑体" panose="02010609060101010101" charset="-122"/>
                <a:ea typeface="黑体" panose="02010609060101010101" charset="-122"/>
                <a:cs typeface="黑体" panose="02010609060101010101" charset="-122"/>
              </a:rPr>
              <a:t>项目6</a:t>
            </a:r>
            <a:endParaRPr lang="en-US" sz="6000" b="1">
              <a:solidFill>
                <a:srgbClr val="000000">
                  <a:alpha val="100000"/>
                </a:srgbClr>
              </a:solidFill>
              <a:latin typeface="黑体" panose="02010609060101010101" charset="-122"/>
              <a:ea typeface="黑体" panose="02010609060101010101" charset="-122"/>
              <a:cs typeface="黑体" panose="02010609060101010101" charset="-122"/>
            </a:endParaRPr>
          </a:p>
          <a:p>
            <a:pPr algn="ctr">
              <a:lnSpc>
                <a:spcPct val="150000"/>
              </a:lnSpc>
            </a:pPr>
            <a:r>
              <a:rPr lang="en-US" sz="6000" b="1">
                <a:solidFill>
                  <a:srgbClr val="000000">
                    <a:alpha val="100000"/>
                  </a:srgbClr>
                </a:solidFill>
                <a:latin typeface="黑体" panose="02010609060101010101" charset="-122"/>
                <a:ea typeface="黑体" panose="02010609060101010101" charset="-122"/>
                <a:cs typeface="黑体" panose="02010609060101010101" charset="-122"/>
              </a:rPr>
              <a:t>中间人攻击</a:t>
            </a:r>
            <a:endParaRPr lang="en-US" sz="6000" b="1">
              <a:solidFill>
                <a:srgbClr val="000000">
                  <a:alpha val="10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了解中间人攻击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499235" y="1371600"/>
            <a:ext cx="9193530" cy="424624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中间人攻击（Man In The Middle Attack，MITM攻击）是指攻击者通过各种技术手段将插入一台计算机虚拟放置在两台通信计算机之间，拦截、修改或伪造它们的通信内容，这台计算机就称为“中间人”。这种攻击模式可以用来窃取敏感信息、破坏信息完整性或者劫持会话，给用户带来严重的损失和危害。中间人攻击有多种形式，例如ARP欺骗和DNS欺骗等，将会话双方的通讯流暗中改变，而这种改变对于会话双方来说是完全透明的。</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中间人攻击常用的工具很多，例如Ettercap、Bettercap、arpspoo等。这些工具可以帮助攻击者实施ARP欺骗、DNS欺骗、数据嗅探、数据修改等操作，从而达到攻击的目的。</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了解中间人攻击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499235" y="1905000"/>
            <a:ext cx="9193530" cy="286131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1） ARP协议简介</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ARP协议 Address Resolution Protocol）即地址解析协议，是根据对方的IP地址获取对方的物理地址（MAC）的TCP/IP协议族中的一个协议。ARP协议主要作用是以太网局域网环境中，数据的传输所依懒的是MAC地址，而在网络之间传输所依懒的是IP地址,要从已知IP地址获得MAC地址的工作是由ARP协议来完成的；解决网络层和数据链路层的衔接问题，实现数据包封装。</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76400" y="141160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1.了解ARP协议</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了解中间人攻击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371600" y="1828800"/>
            <a:ext cx="10313670" cy="470789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2） ARP协议工作过程</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以主机A（10.10.10.130）向主机B（10.10.10.131）发送数据为例。</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①当发送数据时，主机A会在自己的ARP缓存表中寻找是否有被攻击机主机B的MAC地址。如果找到了，也就知道了被攻击机MAC地址，直接把被攻击机MAC地址封装帧里面发送就可以了；</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②如果在ARP缓存表中没有找到相对应的IP地址，主机A就会在网络上发送一个广播，被攻击机MAC地址是“FF.FF.FF.FF.FF.FF”，这表示向同一网段内的所有主机发出这样的询问：“10.10.10.131的MAC地址是什么？请告诉10.10.10.130”，这时只有主机B接收到这个帧并向主机A发出这样的回应帧：“10.10.10.131的MAC地址是BB-BB-BB-BB-BB-BB”，其他主机并不响应ARP询问。</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76400" y="13716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1.了解ARP协议</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了解中间人攻击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499235" y="1905000"/>
            <a:ext cx="9193530" cy="332295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2） ARP协议工作过程</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过能这种方式主机A就能知道主机B的MAC地址。主机A就可以向主机B发送信息，同时更新自己的ARP缓存表，下次再向主机B发送信息时，直接从ARP缓存表里查找就可以了。</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ARP缓存表采用了老化机制，在一段时间内如果表中的某一行没有使用，就会被删除，这样可以大大减少ARP缓存表的长度，加快查询速度。</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76400" y="141160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1.了解ARP协议</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了解中间人攻击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720090" y="1600200"/>
            <a:ext cx="10751820" cy="470789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3）ARP攻击分类</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ARP是一种非常不安全的协议，有很多涉及ARP的攻击，通过伪造ARP数据包来窃取合法用户的通信数据，造成影响网络传输速率和盗取用户隐私信息等严重危害。ARP主要攻击方式：</a:t>
            </a:r>
            <a:endParaRPr lang="zh-CN" altLang="en-US" sz="2000">
              <a:latin typeface="微软雅黑" panose="020B0503020204020204" charset="-122"/>
              <a:ea typeface="微软雅黑" panose="020B0503020204020204" charset="-122"/>
              <a:cs typeface="微软雅黑" panose="020B0503020204020204" charset="-122"/>
            </a:endParaRPr>
          </a:p>
          <a:p>
            <a:pPr marL="342900" indent="-342900">
              <a:lnSpc>
                <a:spcPct val="150000"/>
              </a:lnSpc>
              <a:buFont typeface="Wingdings" panose="05000000000000000000" charset="0"/>
              <a:buChar char="Ø"/>
            </a:pPr>
            <a:r>
              <a:rPr lang="zh-CN" altLang="en-US" sz="2000">
                <a:latin typeface="华文新魏" panose="02010800040101010101" charset="-122"/>
                <a:ea typeface="华文新魏" panose="02010800040101010101" charset="-122"/>
                <a:cs typeface="华文新魏" panose="02010800040101010101" charset="-122"/>
              </a:rPr>
              <a:t>ARP泛洪攻击：通过向网关发送大量ARP报文，消耗网络带宽资源，导致网关无法正常响应。</a:t>
            </a:r>
            <a:endParaRPr lang="zh-CN" altLang="en-US" sz="2000">
              <a:latin typeface="华文新魏" panose="02010800040101010101" charset="-122"/>
              <a:ea typeface="华文新魏" panose="02010800040101010101" charset="-122"/>
              <a:cs typeface="华文新魏" panose="02010800040101010101" charset="-122"/>
            </a:endParaRPr>
          </a:p>
          <a:p>
            <a:pPr marL="342900" indent="-342900">
              <a:lnSpc>
                <a:spcPct val="150000"/>
              </a:lnSpc>
              <a:buFont typeface="Wingdings" panose="05000000000000000000" charset="0"/>
              <a:buChar char="Ø"/>
            </a:pPr>
            <a:r>
              <a:rPr lang="zh-CN" altLang="en-US" sz="2000">
                <a:latin typeface="华文新魏" panose="02010800040101010101" charset="-122"/>
                <a:ea typeface="华文新魏" panose="02010800040101010101" charset="-122"/>
                <a:cs typeface="华文新魏" panose="02010800040101010101" charset="-122"/>
              </a:rPr>
              <a:t>ARP欺骗主机攻击：攻击者通过ARP欺骗使得局域网内被攻击主机发送给网关的流量信息都发送给攻击者，造成用户的数据外泄。</a:t>
            </a:r>
            <a:endParaRPr lang="zh-CN" altLang="en-US" sz="2000">
              <a:latin typeface="华文新魏" panose="02010800040101010101" charset="-122"/>
              <a:ea typeface="华文新魏" panose="02010800040101010101" charset="-122"/>
              <a:cs typeface="华文新魏" panose="02010800040101010101" charset="-122"/>
            </a:endParaRPr>
          </a:p>
          <a:p>
            <a:pPr marL="342900" indent="-342900">
              <a:lnSpc>
                <a:spcPct val="150000"/>
              </a:lnSpc>
              <a:buFont typeface="Wingdings" panose="05000000000000000000" charset="0"/>
              <a:buChar char="Ø"/>
            </a:pPr>
            <a:r>
              <a:rPr lang="zh-CN" altLang="en-US" sz="2000">
                <a:latin typeface="华文新魏" panose="02010800040101010101" charset="-122"/>
                <a:ea typeface="华文新魏" panose="02010800040101010101" charset="-122"/>
                <a:cs typeface="华文新魏" panose="02010800040101010101" charset="-122"/>
              </a:rPr>
              <a:t>欺骗网关的攻击:攻击者把别的主机发送给网关的数据通过欺骗网关的形式使得这些数据通过网关发送给攻击者。</a:t>
            </a:r>
            <a:endParaRPr lang="zh-CN" altLang="en-US" sz="2000">
              <a:latin typeface="华文新魏" panose="02010800040101010101" charset="-122"/>
              <a:ea typeface="华文新魏" panose="02010800040101010101" charset="-122"/>
              <a:cs typeface="华文新魏" panose="02010800040101010101" charset="-122"/>
            </a:endParaRPr>
          </a:p>
          <a:p>
            <a:pPr marL="342900" indent="-342900">
              <a:lnSpc>
                <a:spcPct val="150000"/>
              </a:lnSpc>
              <a:buFont typeface="Wingdings" panose="05000000000000000000" charset="0"/>
              <a:buChar char="Ø"/>
            </a:pPr>
            <a:r>
              <a:rPr lang="zh-CN" altLang="en-US" sz="2000">
                <a:latin typeface="华文新魏" panose="02010800040101010101" charset="-122"/>
                <a:ea typeface="华文新魏" panose="02010800040101010101" charset="-122"/>
                <a:cs typeface="华文新魏" panose="02010800040101010101" charset="-122"/>
              </a:rPr>
              <a:t>IP地址冲突攻击:攻击者对局域网中的主机进行扫描，扫描出局域网中的主机的MAC地址，然后根据主机的MAC进行攻击，导致局域网内的主机产生IP地址冲突，影响网络正常使用。</a:t>
            </a:r>
            <a:endParaRPr lang="zh-CN" altLang="en-US" sz="2000">
              <a:latin typeface="华文新魏" panose="02010800040101010101" charset="-122"/>
              <a:ea typeface="华文新魏" panose="02010800040101010101" charset="-122"/>
              <a:cs typeface="华文新魏" panose="02010800040101010101" charset="-122"/>
            </a:endParaRPr>
          </a:p>
        </p:txBody>
      </p:sp>
      <p:sp>
        <p:nvSpPr>
          <p:cNvPr id="5" name="文本框 4"/>
          <p:cNvSpPr txBox="1"/>
          <p:nvPr/>
        </p:nvSpPr>
        <p:spPr>
          <a:xfrm>
            <a:off x="1676400" y="127635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1.了解ARP协议</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了解中间人攻击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066800" y="1828800"/>
            <a:ext cx="10751820" cy="286131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4）ARP常用命令</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① arp -a 		//显示 ARP 缓存中的所有记录</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② arp -d IP 		//删除指定 IP 地址的 ARP 缓存记录</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③ arp -s IP MAC  	//添加指定的IP地址和MAC 地址到 ARP 缓存中，如果该IP 地址已存在，则更新其对应的 MAC 地址</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④ arp -f &lt;文件名&gt;	//从指定的文件中读取 ARP 缓存记录并添加到系统的 ARP 缓存中。</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76400" y="127635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1.了解ARP协议</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了解中间人攻击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066800" y="1828800"/>
            <a:ext cx="10751820" cy="286131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1)DNS概念</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DNS是域名系统(Domain Name System)的缩写，该系统用于命名组织到域层次结构中的计算机和网络服务。域名是由圆点分开一串单词或缩写组成的，每一个域名都对应一个惟一的IP地址，在Internet上域名与IP地址之间是一一对应的，DNS就是进行域名解析的服务器。DNS是因特网的一项核心服务,它作为可以将域名和IP地址相互映射的一个分布式数据库。DNS主要解决由应用层的域名到网络层的IP地址的转换，实现数据包封装。</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76400" y="1276350"/>
            <a:ext cx="6096000" cy="398780"/>
          </a:xfrm>
          <a:prstGeom prst="rect">
            <a:avLst/>
          </a:prstGeom>
          <a:noFill/>
        </p:spPr>
        <p:txBody>
          <a:bodyPr wrap="square" rtlCol="0" anchor="t">
            <a:spAutoFit/>
          </a:bodyPr>
          <a:p>
            <a:r>
              <a:rPr lang="en-US" altLang="zh-CN" sz="2000" b="1">
                <a:solidFill>
                  <a:srgbClr val="0070C0"/>
                </a:solidFill>
                <a:latin typeface="微软雅黑" panose="020B0503020204020204" charset="-122"/>
                <a:ea typeface="微软雅黑" panose="020B0503020204020204" charset="-122"/>
                <a:cs typeface="微软雅黑" panose="020B0503020204020204" charset="-122"/>
              </a:rPr>
              <a:t>2</a:t>
            </a:r>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.了解 DNS系统</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了解中间人攻击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866775" y="1600200"/>
            <a:ext cx="10951845" cy="516953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2)DNS解析过程</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(1)在DNS缓存中去查询是否有对应的记录，若查询到记录就可直接得到对应的IP地址，完成解析；</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(2)如果在DNS缓存中没有找到，则去查找本地的hosts文件，若查询到对应的IP地址则完成解析；</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(3)如果在本地hosts文件中没有找到，就会去本地DNS服务器中查找。如果在本地DNS服务器中有对应域名的缓存，则直接返回对应的IP地址，完成解析；</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(4)如果在本地DNS服务器中没有找到，那么本地DNS服务器就会去找根DNS服务器中询问，根DNS服务器会告知本地DNS：顶级域名服务器的IP地址；</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(5)本地DNS获得顶级域名服务器的IP地址后，就会找顶级DNS服务器，顶级域名服务器会告诉本地DNS权威域名服务器的IP地址；</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(6)本地DNS服务器通过权威域名服务器查询域名对应的IP地址，最终将该域名对应的IP地址返回给请求访问的主机，此时整个域名解析过程就完成。</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76400" y="1219200"/>
            <a:ext cx="6096000" cy="398780"/>
          </a:xfrm>
          <a:prstGeom prst="rect">
            <a:avLst/>
          </a:prstGeom>
          <a:noFill/>
        </p:spPr>
        <p:txBody>
          <a:bodyPr wrap="square" rtlCol="0" anchor="t">
            <a:spAutoFit/>
          </a:bodyPr>
          <a:p>
            <a:r>
              <a:rPr lang="en-US" altLang="zh-CN" sz="2000" b="1">
                <a:solidFill>
                  <a:srgbClr val="0070C0"/>
                </a:solidFill>
                <a:latin typeface="微软雅黑" panose="020B0503020204020204" charset="-122"/>
                <a:ea typeface="微软雅黑" panose="020B0503020204020204" charset="-122"/>
                <a:cs typeface="微软雅黑" panose="020B0503020204020204" charset="-122"/>
              </a:rPr>
              <a:t>2</a:t>
            </a:r>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.了解 DNS系统</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中间人攻击工具</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866775" y="1600200"/>
            <a:ext cx="10951845" cy="332295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Ettercap是一个综合性的中间人攻击工具，可以用来进行ARP欺骗、拦截、DNS欺骗、渗透测试、网络监控和网络分析等常见的中间人攻击。它可以在多种操作系统上运行，如Linux、Windows.macOS等。它有多种用户界面，如文本模式、图形模式、命令行模式等，还支持多种插件和过滤器。Ettercap常用参数有以下几个：</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-T 文本模式( 通常情况下-Tq一起使用)</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-q安静模式</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-G图形化模式</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76400" y="1219200"/>
            <a:ext cx="6096000" cy="516255"/>
          </a:xfrm>
          <a:prstGeom prst="rect">
            <a:avLst/>
          </a:prstGeom>
          <a:noFill/>
        </p:spPr>
        <p:txBody>
          <a:bodyPr wrap="square" rtlCol="0" anchor="t">
            <a:noAutofit/>
          </a:bodyPr>
          <a:p>
            <a:pPr algn="l">
              <a:buClrTx/>
              <a:buSzTx/>
              <a:buFontTx/>
            </a:pPr>
            <a:r>
              <a:rPr lang="en-US" altLang="zh-CN" sz="2000" b="1">
                <a:solidFill>
                  <a:srgbClr val="0070C0"/>
                </a:solidFill>
                <a:latin typeface="微软雅黑" panose="020B0503020204020204" charset="-122"/>
                <a:ea typeface="微软雅黑" panose="020B0503020204020204" charset="-122"/>
                <a:cs typeface="微软雅黑" panose="020B0503020204020204" charset="-122"/>
              </a:rPr>
              <a:t>1</a:t>
            </a:r>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a:t>
            </a: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Ettercap框架</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a:p>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中间人攻击工具</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866775" y="1600200"/>
            <a:ext cx="10951845" cy="516953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1)安装和配置</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首先在攻击机上安装Ettercap。Kali Linux系统默认是安装了，直接调用即可，启动Ettercap后需要进行基本的配置，如选择网卡、设置过滤器等。</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2)扫描网络和选择被攻击机</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在进行攻击或嗅探之前，需要先扫描网络，了解网络中的主机和设备。Ettercap提供了自动扫描功能，可以自动发现被攻击机主机。攻击者还可以手动选择被攻击机主机，设置攻击和嗅探的被攻击机。</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3)启动攻击和嗅探</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一旦被攻击机选择完成，可以开始启动攻击和嗅探。Ettercap提供了多种攻击和探方式，攻击者可以根据具体需求选择合适的方式。可以选择进行ARP欺骗或中间人攻击，也可以选择仅进行被动嗅探和流量分析。</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76400" y="1219200"/>
            <a:ext cx="6096000" cy="516255"/>
          </a:xfrm>
          <a:prstGeom prst="rect">
            <a:avLst/>
          </a:prstGeom>
          <a:noFill/>
        </p:spPr>
        <p:txBody>
          <a:bodyPr wrap="square" rtlCol="0" anchor="t">
            <a:noAutofit/>
          </a:bodyPr>
          <a:p>
            <a:pPr algn="l">
              <a:buClrTx/>
              <a:buSzTx/>
              <a:buFontTx/>
            </a:pPr>
            <a:r>
              <a:rPr lang="en-US" altLang="zh-CN" sz="2000" b="1">
                <a:solidFill>
                  <a:srgbClr val="0070C0"/>
                </a:solidFill>
                <a:latin typeface="微软雅黑" panose="020B0503020204020204" charset="-122"/>
                <a:ea typeface="微软雅黑" panose="020B0503020204020204" charset="-122"/>
                <a:cs typeface="微软雅黑" panose="020B0503020204020204" charset="-122"/>
              </a:rPr>
              <a:t>2</a:t>
            </a:r>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a:t>
            </a: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Ettercap 的使用步骤</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a:p>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AutoShape 55"/>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6" name="Freeform 56"/>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57" name="Freeform 57"/>
          <p:cNvSpPr/>
          <p:nvPr/>
        </p:nvSpPr>
        <p:spPr>
          <a:xfrm>
            <a:off x="2066925" y="219075"/>
            <a:ext cx="66675" cy="57150"/>
          </a:xfrm>
          <a:custGeom>
            <a:avLst/>
            <a:gdLst/>
            <a:ahLst/>
            <a:cxnLst/>
            <a:rect l="l" t="t" r="r" b="b"/>
            <a:pathLst>
              <a:path w="66675" h="57150">
                <a:moveTo>
                  <a:pt x="33274" y="0"/>
                </a:moveTo>
                <a:lnTo>
                  <a:pt x="20359" y="2250"/>
                </a:lnTo>
                <a:lnTo>
                  <a:pt x="9779"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8" name="AutoShape 58"/>
          <p:cNvSpPr/>
          <p:nvPr/>
        </p:nvSpPr>
        <p:spPr>
          <a:xfrm>
            <a:off x="2066925" y="70485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9" name="AutoShape 59"/>
          <p:cNvSpPr/>
          <p:nvPr/>
        </p:nvSpPr>
        <p:spPr>
          <a:xfrm>
            <a:off x="2066925" y="38100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2066925" y="542925"/>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Freeform 61"/>
          <p:cNvSpPr/>
          <p:nvPr/>
        </p:nvSpPr>
        <p:spPr>
          <a:xfrm>
            <a:off x="1828800" y="219075"/>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2" name="Freeform 62"/>
          <p:cNvSpPr/>
          <p:nvPr/>
        </p:nvSpPr>
        <p:spPr>
          <a:xfrm>
            <a:off x="1828800" y="7048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Freeform 63"/>
          <p:cNvSpPr/>
          <p:nvPr/>
        </p:nvSpPr>
        <p:spPr>
          <a:xfrm>
            <a:off x="1828800" y="38100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4" name="Freeform 64"/>
          <p:cNvSpPr/>
          <p:nvPr/>
        </p:nvSpPr>
        <p:spPr>
          <a:xfrm>
            <a:off x="1828800" y="542925"/>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5" name="Freeform 65"/>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6" name="AutoShape 66"/>
          <p:cNvSpPr/>
          <p:nvPr/>
        </p:nvSpPr>
        <p:spPr>
          <a:xfrm>
            <a:off x="158115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7" name="AutoShape 67"/>
          <p:cNvSpPr/>
          <p:nvPr/>
        </p:nvSpPr>
        <p:spPr>
          <a:xfrm>
            <a:off x="158115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58115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Freeform 69"/>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0" name="AutoShape 70"/>
          <p:cNvSpPr/>
          <p:nvPr/>
        </p:nvSpPr>
        <p:spPr>
          <a:xfrm>
            <a:off x="133350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1" name="AutoShape 71"/>
          <p:cNvSpPr/>
          <p:nvPr/>
        </p:nvSpPr>
        <p:spPr>
          <a:xfrm>
            <a:off x="133350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33350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Freeform 73"/>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4" name="AutoShape 74"/>
          <p:cNvSpPr/>
          <p:nvPr/>
        </p:nvSpPr>
        <p:spPr>
          <a:xfrm>
            <a:off x="1123950"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5" name="AutoShape 75"/>
          <p:cNvSpPr/>
          <p:nvPr/>
        </p:nvSpPr>
        <p:spPr>
          <a:xfrm>
            <a:off x="1123950"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23950"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Freeform 77"/>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8" name="Freeform 78"/>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Freeform 79"/>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0" name="Freeform 80"/>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1" name="Freeform 81"/>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2" name="AutoShape 82"/>
          <p:cNvSpPr/>
          <p:nvPr/>
        </p:nvSpPr>
        <p:spPr>
          <a:xfrm>
            <a:off x="63817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3" name="AutoShape 83"/>
          <p:cNvSpPr/>
          <p:nvPr/>
        </p:nvSpPr>
        <p:spPr>
          <a:xfrm>
            <a:off x="63817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4" name="AutoShape 84"/>
          <p:cNvSpPr/>
          <p:nvPr/>
        </p:nvSpPr>
        <p:spPr>
          <a:xfrm>
            <a:off x="63817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5" name="Freeform 85"/>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6" name="AutoShape 86"/>
          <p:cNvSpPr/>
          <p:nvPr/>
        </p:nvSpPr>
        <p:spPr>
          <a:xfrm>
            <a:off x="39052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AutoShape 87"/>
          <p:cNvSpPr/>
          <p:nvPr/>
        </p:nvSpPr>
        <p:spPr>
          <a:xfrm>
            <a:off x="39052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8" name="AutoShape 88"/>
          <p:cNvSpPr/>
          <p:nvPr/>
        </p:nvSpPr>
        <p:spPr>
          <a:xfrm>
            <a:off x="39052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9" name="Freeform 89"/>
          <p:cNvSpPr/>
          <p:nvPr/>
        </p:nvSpPr>
        <p:spPr>
          <a:xfrm>
            <a:off x="11191875" y="36195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90" name="Freeform 90"/>
          <p:cNvSpPr/>
          <p:nvPr/>
        </p:nvSpPr>
        <p:spPr>
          <a:xfrm>
            <a:off x="10758488" y="4309998"/>
            <a:ext cx="1433830" cy="2548255"/>
          </a:xfrm>
          <a:custGeom>
            <a:avLst/>
            <a:gdLst/>
            <a:ahLst/>
            <a:cxnLst/>
            <a:rect l="l" t="t" r="r" b="b"/>
            <a:pathLst>
              <a:path w="1433829" h="2548254">
                <a:moveTo>
                  <a:pt x="0" y="2548000"/>
                </a:moveTo>
                <a:lnTo>
                  <a:pt x="63" y="981075"/>
                </a:lnTo>
                <a:lnTo>
                  <a:pt x="1194" y="933545"/>
                </a:lnTo>
                <a:lnTo>
                  <a:pt x="4553" y="886598"/>
                </a:lnTo>
                <a:lnTo>
                  <a:pt x="10089" y="840287"/>
                </a:lnTo>
                <a:lnTo>
                  <a:pt x="17750" y="794661"/>
                </a:lnTo>
                <a:lnTo>
                  <a:pt x="27485" y="749774"/>
                </a:lnTo>
                <a:lnTo>
                  <a:pt x="39243" y="705675"/>
                </a:lnTo>
                <a:lnTo>
                  <a:pt x="52972" y="662416"/>
                </a:lnTo>
                <a:lnTo>
                  <a:pt x="68621" y="620050"/>
                </a:lnTo>
                <a:lnTo>
                  <a:pt x="86139" y="578627"/>
                </a:lnTo>
                <a:lnTo>
                  <a:pt x="105474" y="538198"/>
                </a:lnTo>
                <a:lnTo>
                  <a:pt x="126574" y="498816"/>
                </a:lnTo>
                <a:lnTo>
                  <a:pt x="149389" y="460531"/>
                </a:lnTo>
                <a:lnTo>
                  <a:pt x="173868" y="423395"/>
                </a:lnTo>
                <a:lnTo>
                  <a:pt x="199958" y="387459"/>
                </a:lnTo>
                <a:lnTo>
                  <a:pt x="227608" y="352776"/>
                </a:lnTo>
                <a:lnTo>
                  <a:pt x="256767" y="319395"/>
                </a:lnTo>
                <a:lnTo>
                  <a:pt x="287384" y="287369"/>
                </a:lnTo>
                <a:lnTo>
                  <a:pt x="319408" y="256749"/>
                </a:lnTo>
                <a:lnTo>
                  <a:pt x="352786" y="227586"/>
                </a:lnTo>
                <a:lnTo>
                  <a:pt x="387468" y="199932"/>
                </a:lnTo>
                <a:lnTo>
                  <a:pt x="423403" y="173839"/>
                </a:lnTo>
                <a:lnTo>
                  <a:pt x="460538" y="149357"/>
                </a:lnTo>
                <a:lnTo>
                  <a:pt x="498823" y="126538"/>
                </a:lnTo>
                <a:lnTo>
                  <a:pt x="538206" y="105434"/>
                </a:lnTo>
                <a:lnTo>
                  <a:pt x="578636" y="86095"/>
                </a:lnTo>
                <a:lnTo>
                  <a:pt x="620061" y="68574"/>
                </a:lnTo>
                <a:lnTo>
                  <a:pt x="662430" y="52922"/>
                </a:lnTo>
                <a:lnTo>
                  <a:pt x="705692" y="39190"/>
                </a:lnTo>
                <a:lnTo>
                  <a:pt x="749796" y="27429"/>
                </a:lnTo>
                <a:lnTo>
                  <a:pt x="794690" y="17692"/>
                </a:lnTo>
                <a:lnTo>
                  <a:pt x="840322" y="10028"/>
                </a:lnTo>
                <a:lnTo>
                  <a:pt x="886642" y="4491"/>
                </a:lnTo>
                <a:lnTo>
                  <a:pt x="933598" y="1131"/>
                </a:lnTo>
                <a:lnTo>
                  <a:pt x="981138" y="0"/>
                </a:lnTo>
                <a:lnTo>
                  <a:pt x="1028551" y="1131"/>
                </a:lnTo>
                <a:lnTo>
                  <a:pt x="1075508" y="4491"/>
                </a:lnTo>
                <a:lnTo>
                  <a:pt x="1121829" y="10029"/>
                </a:lnTo>
                <a:lnTo>
                  <a:pt x="1167464" y="17692"/>
                </a:lnTo>
                <a:lnTo>
                  <a:pt x="1212360" y="27430"/>
                </a:lnTo>
                <a:lnTo>
                  <a:pt x="1256467" y="39190"/>
                </a:lnTo>
                <a:lnTo>
                  <a:pt x="1299732" y="52923"/>
                </a:lnTo>
                <a:lnTo>
                  <a:pt x="1342106" y="68576"/>
                </a:lnTo>
                <a:lnTo>
                  <a:pt x="1383535" y="86098"/>
                </a:lnTo>
                <a:lnTo>
                  <a:pt x="1423969" y="105437"/>
                </a:lnTo>
                <a:lnTo>
                  <a:pt x="1433512" y="11055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1" name="Freeform 91"/>
          <p:cNvSpPr/>
          <p:nvPr/>
        </p:nvSpPr>
        <p:spPr>
          <a:xfrm>
            <a:off x="10982351" y="5419725"/>
            <a:ext cx="419100" cy="47625"/>
          </a:xfrm>
          <a:custGeom>
            <a:avLst/>
            <a:gdLst/>
            <a:ahLst/>
            <a:cxnLst/>
            <a:rect l="l" t="t" r="r" b="b"/>
            <a:pathLst>
              <a:path w="419100" h="47625">
                <a:moveTo>
                  <a:pt x="395325" y="0"/>
                </a:moveTo>
                <a:lnTo>
                  <a:pt x="23850" y="0"/>
                </a:lnTo>
                <a:lnTo>
                  <a:pt x="14547" y="1873"/>
                </a:lnTo>
                <a:lnTo>
                  <a:pt x="6959" y="6984"/>
                </a:lnTo>
                <a:lnTo>
                  <a:pt x="1847" y="14573"/>
                </a:lnTo>
                <a:lnTo>
                  <a:pt x="0" y="23749"/>
                </a:lnTo>
                <a:lnTo>
                  <a:pt x="1847" y="33051"/>
                </a:lnTo>
                <a:lnTo>
                  <a:pt x="6982" y="40655"/>
                </a:lnTo>
                <a:lnTo>
                  <a:pt x="14557" y="45753"/>
                </a:lnTo>
                <a:lnTo>
                  <a:pt x="23850" y="47625"/>
                </a:lnTo>
                <a:lnTo>
                  <a:pt x="395325" y="47625"/>
                </a:lnTo>
                <a:lnTo>
                  <a:pt x="404557" y="45751"/>
                </a:lnTo>
                <a:lnTo>
                  <a:pt x="412116" y="40640"/>
                </a:lnTo>
                <a:lnTo>
                  <a:pt x="417203" y="33105"/>
                </a:lnTo>
                <a:lnTo>
                  <a:pt x="419074" y="23875"/>
                </a:lnTo>
                <a:lnTo>
                  <a:pt x="417203" y="14573"/>
                </a:lnTo>
                <a:lnTo>
                  <a:pt x="412105" y="6984"/>
                </a:lnTo>
                <a:lnTo>
                  <a:pt x="404554" y="1873"/>
                </a:lnTo>
                <a:lnTo>
                  <a:pt x="39532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2" name="Freeform 92"/>
          <p:cNvSpPr/>
          <p:nvPr/>
        </p:nvSpPr>
        <p:spPr>
          <a:xfrm>
            <a:off x="10982325" y="558165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3" name="Freeform 93"/>
          <p:cNvSpPr/>
          <p:nvPr/>
        </p:nvSpPr>
        <p:spPr>
          <a:xfrm>
            <a:off x="10982325" y="57531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4" name="Freeform 94"/>
          <p:cNvSpPr/>
          <p:nvPr/>
        </p:nvSpPr>
        <p:spPr>
          <a:xfrm>
            <a:off x="10982325" y="591502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5" name="Freeform 95"/>
          <p:cNvSpPr/>
          <p:nvPr/>
        </p:nvSpPr>
        <p:spPr>
          <a:xfrm>
            <a:off x="10982325" y="608647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6" name="Freeform 96"/>
          <p:cNvSpPr/>
          <p:nvPr/>
        </p:nvSpPr>
        <p:spPr>
          <a:xfrm>
            <a:off x="10982325" y="62484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7" name="Freeform 97"/>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98" name="Freeform 98"/>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9" name="Freeform 99"/>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0" name="Freeform 100"/>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1" name="Freeform 101"/>
          <p:cNvSpPr/>
          <p:nvPr/>
        </p:nvSpPr>
        <p:spPr>
          <a:xfrm>
            <a:off x="7207504" y="6018847"/>
            <a:ext cx="649605" cy="839469"/>
          </a:xfrm>
          <a:custGeom>
            <a:avLst/>
            <a:gdLst/>
            <a:ahLst/>
            <a:cxnLst/>
            <a:rect l="l" t="t" r="r" b="b"/>
            <a:pathLst>
              <a:path w="649604" h="839470">
                <a:moveTo>
                  <a:pt x="0" y="0"/>
                </a:moveTo>
                <a:lnTo>
                  <a:pt x="46209" y="15393"/>
                </a:lnTo>
                <a:lnTo>
                  <a:pt x="91058" y="32985"/>
                </a:lnTo>
                <a:lnTo>
                  <a:pt x="134505" y="52696"/>
                </a:lnTo>
                <a:lnTo>
                  <a:pt x="176507" y="74448"/>
                </a:lnTo>
                <a:lnTo>
                  <a:pt x="217023" y="98160"/>
                </a:lnTo>
                <a:lnTo>
                  <a:pt x="256010" y="123756"/>
                </a:lnTo>
                <a:lnTo>
                  <a:pt x="293425" y="151154"/>
                </a:lnTo>
                <a:lnTo>
                  <a:pt x="329227" y="180276"/>
                </a:lnTo>
                <a:lnTo>
                  <a:pt x="363374" y="211043"/>
                </a:lnTo>
                <a:lnTo>
                  <a:pt x="395822" y="243377"/>
                </a:lnTo>
                <a:lnTo>
                  <a:pt x="426530" y="277197"/>
                </a:lnTo>
                <a:lnTo>
                  <a:pt x="455456" y="312425"/>
                </a:lnTo>
                <a:lnTo>
                  <a:pt x="482558" y="348981"/>
                </a:lnTo>
                <a:lnTo>
                  <a:pt x="507792" y="386788"/>
                </a:lnTo>
                <a:lnTo>
                  <a:pt x="531118" y="425765"/>
                </a:lnTo>
                <a:lnTo>
                  <a:pt x="552492" y="465834"/>
                </a:lnTo>
                <a:lnTo>
                  <a:pt x="571873" y="506915"/>
                </a:lnTo>
                <a:lnTo>
                  <a:pt x="589218" y="548930"/>
                </a:lnTo>
                <a:lnTo>
                  <a:pt x="604484" y="591799"/>
                </a:lnTo>
                <a:lnTo>
                  <a:pt x="617631" y="635443"/>
                </a:lnTo>
                <a:lnTo>
                  <a:pt x="628616" y="679784"/>
                </a:lnTo>
                <a:lnTo>
                  <a:pt x="637395" y="724742"/>
                </a:lnTo>
                <a:lnTo>
                  <a:pt x="643928" y="770238"/>
                </a:lnTo>
                <a:lnTo>
                  <a:pt x="648172" y="816193"/>
                </a:lnTo>
                <a:lnTo>
                  <a:pt x="649119" y="839152"/>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2" name="Freeform 102"/>
          <p:cNvSpPr/>
          <p:nvPr/>
        </p:nvSpPr>
        <p:spPr>
          <a:xfrm>
            <a:off x="6024383" y="5979000"/>
            <a:ext cx="1183640" cy="879475"/>
          </a:xfrm>
          <a:custGeom>
            <a:avLst/>
            <a:gdLst/>
            <a:ahLst/>
            <a:cxnLst/>
            <a:rect l="l" t="t" r="r" b="b"/>
            <a:pathLst>
              <a:path w="1183640" h="879475">
                <a:moveTo>
                  <a:pt x="0" y="878998"/>
                </a:moveTo>
                <a:lnTo>
                  <a:pt x="2503" y="838135"/>
                </a:lnTo>
                <a:lnTo>
                  <a:pt x="7831" y="791134"/>
                </a:lnTo>
                <a:lnTo>
                  <a:pt x="15658" y="744071"/>
                </a:lnTo>
                <a:lnTo>
                  <a:pt x="26026" y="697022"/>
                </a:lnTo>
                <a:lnTo>
                  <a:pt x="38977" y="650069"/>
                </a:lnTo>
                <a:lnTo>
                  <a:pt x="54372" y="603854"/>
                </a:lnTo>
                <a:lnTo>
                  <a:pt x="71966" y="559000"/>
                </a:lnTo>
                <a:lnTo>
                  <a:pt x="91680" y="515549"/>
                </a:lnTo>
                <a:lnTo>
                  <a:pt x="113434" y="473544"/>
                </a:lnTo>
                <a:lnTo>
                  <a:pt x="137150" y="433026"/>
                </a:lnTo>
                <a:lnTo>
                  <a:pt x="162749" y="394038"/>
                </a:lnTo>
                <a:lnTo>
                  <a:pt x="190151" y="356622"/>
                </a:lnTo>
                <a:lnTo>
                  <a:pt x="219277" y="320820"/>
                </a:lnTo>
                <a:lnTo>
                  <a:pt x="250048" y="286674"/>
                </a:lnTo>
                <a:lnTo>
                  <a:pt x="282386" y="254226"/>
                </a:lnTo>
                <a:lnTo>
                  <a:pt x="316210" y="223519"/>
                </a:lnTo>
                <a:lnTo>
                  <a:pt x="351442" y="194595"/>
                </a:lnTo>
                <a:lnTo>
                  <a:pt x="388003" y="167496"/>
                </a:lnTo>
                <a:lnTo>
                  <a:pt x="425814" y="142264"/>
                </a:lnTo>
                <a:lnTo>
                  <a:pt x="464795" y="118941"/>
                </a:lnTo>
                <a:lnTo>
                  <a:pt x="504867" y="97570"/>
                </a:lnTo>
                <a:lnTo>
                  <a:pt x="545952" y="78192"/>
                </a:lnTo>
                <a:lnTo>
                  <a:pt x="587970" y="60850"/>
                </a:lnTo>
                <a:lnTo>
                  <a:pt x="630841" y="45586"/>
                </a:lnTo>
                <a:lnTo>
                  <a:pt x="674488" y="32442"/>
                </a:lnTo>
                <a:lnTo>
                  <a:pt x="718831" y="21460"/>
                </a:lnTo>
                <a:lnTo>
                  <a:pt x="763790" y="12683"/>
                </a:lnTo>
                <a:lnTo>
                  <a:pt x="809287" y="6152"/>
                </a:lnTo>
                <a:lnTo>
                  <a:pt x="855242" y="1910"/>
                </a:lnTo>
                <a:lnTo>
                  <a:pt x="901577" y="0"/>
                </a:lnTo>
                <a:lnTo>
                  <a:pt x="948211" y="462"/>
                </a:lnTo>
                <a:lnTo>
                  <a:pt x="995067" y="3339"/>
                </a:lnTo>
                <a:lnTo>
                  <a:pt x="1042065" y="8674"/>
                </a:lnTo>
                <a:lnTo>
                  <a:pt x="1089126" y="16509"/>
                </a:lnTo>
                <a:lnTo>
                  <a:pt x="1136171" y="26886"/>
                </a:lnTo>
                <a:lnTo>
                  <a:pt x="1183120" y="39846"/>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3" name="Freeform 103"/>
          <p:cNvSpPr/>
          <p:nvPr/>
        </p:nvSpPr>
        <p:spPr>
          <a:xfrm>
            <a:off x="7474711" y="6219659"/>
            <a:ext cx="318770" cy="330835"/>
          </a:xfrm>
          <a:custGeom>
            <a:avLst/>
            <a:gdLst/>
            <a:ahLst/>
            <a:cxnLst/>
            <a:rect l="l" t="t" r="r" b="b"/>
            <a:pathLst>
              <a:path w="318770" h="330834">
                <a:moveTo>
                  <a:pt x="255397" y="0"/>
                </a:moveTo>
                <a:lnTo>
                  <a:pt x="0" y="221462"/>
                </a:lnTo>
                <a:lnTo>
                  <a:pt x="318643" y="330834"/>
                </a:lnTo>
                <a:lnTo>
                  <a:pt x="255397"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04" name="TextBox 104"/>
          <p:cNvSpPr txBox="1"/>
          <p:nvPr/>
        </p:nvSpPr>
        <p:spPr>
          <a:xfrm>
            <a:off x="3251834" y="2430462"/>
            <a:ext cx="864869" cy="2033905"/>
          </a:xfrm>
          <a:prstGeom prst="rect">
            <a:avLst/>
          </a:prstGeom>
        </p:spPr>
        <p:txBody>
          <a:bodyPr vert="horz" wrap="square" lIns="0" tIns="50768" rIns="0" bIns="0" rtlCol="0" anchor="t" anchorCtr="0">
            <a:spAutoFit/>
          </a:bodyPr>
          <a:lstStyle/>
          <a:p>
            <a:pPr marL="12700" algn="l">
              <a:lnSpc>
                <a:spcPct val="8406000"/>
              </a:lnSpc>
              <a:spcBef>
                <a:spcPts val="400"/>
              </a:spcBef>
            </a:pPr>
            <a:endParaRPr lang="en-US" sz="6600" b="1" spc="9">
              <a:solidFill>
                <a:srgbClr val="3C7CB3">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5" name="Freeform 105"/>
          <p:cNvSpPr/>
          <p:nvPr/>
        </p:nvSpPr>
        <p:spPr>
          <a:xfrm>
            <a:off x="2585720" y="1750060"/>
            <a:ext cx="383540" cy="304800"/>
          </a:xfrm>
          <a:custGeom>
            <a:avLst/>
            <a:gdLst/>
            <a:ahLst/>
            <a:cxnLst/>
            <a:rect l="l" t="t" r="r" b="b"/>
            <a:pathLst>
              <a:path w="383539" h="304800">
                <a:moveTo>
                  <a:pt x="383286" y="155193"/>
                </a:moveTo>
                <a:lnTo>
                  <a:pt x="369871" y="90646"/>
                </a:lnTo>
                <a:lnTo>
                  <a:pt x="329692" y="41528"/>
                </a:lnTo>
                <a:lnTo>
                  <a:pt x="268144" y="10382"/>
                </a:lnTo>
                <a:lnTo>
                  <a:pt x="190881" y="0"/>
                </a:lnTo>
                <a:lnTo>
                  <a:pt x="150780" y="2526"/>
                </a:lnTo>
                <a:lnTo>
                  <a:pt x="82010" y="22770"/>
                </a:lnTo>
                <a:lnTo>
                  <a:pt x="30003" y="62682"/>
                </a:lnTo>
                <a:lnTo>
                  <a:pt x="3333" y="118308"/>
                </a:lnTo>
                <a:lnTo>
                  <a:pt x="0" y="151764"/>
                </a:lnTo>
                <a:lnTo>
                  <a:pt x="3192" y="185864"/>
                </a:lnTo>
                <a:lnTo>
                  <a:pt x="28771" y="242062"/>
                </a:lnTo>
                <a:lnTo>
                  <a:pt x="78920" y="281755"/>
                </a:lnTo>
                <a:lnTo>
                  <a:pt x="147639" y="301896"/>
                </a:lnTo>
                <a:lnTo>
                  <a:pt x="188594" y="304418"/>
                </a:lnTo>
                <a:lnTo>
                  <a:pt x="231288" y="301968"/>
                </a:lnTo>
                <a:lnTo>
                  <a:pt x="269255" y="294624"/>
                </a:lnTo>
                <a:lnTo>
                  <a:pt x="330962" y="265302"/>
                </a:lnTo>
                <a:lnTo>
                  <a:pt x="370173" y="218249"/>
                </a:lnTo>
                <a:lnTo>
                  <a:pt x="383286" y="15519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6" name="Freeform 106"/>
          <p:cNvSpPr/>
          <p:nvPr/>
        </p:nvSpPr>
        <p:spPr>
          <a:xfrm>
            <a:off x="2489326" y="4955921"/>
            <a:ext cx="576580" cy="452120"/>
          </a:xfrm>
          <a:custGeom>
            <a:avLst/>
            <a:gdLst/>
            <a:ahLst/>
            <a:cxnLst/>
            <a:rect l="l" t="t" r="r" b="b"/>
            <a:pathLst>
              <a:path w="576580" h="452120">
                <a:moveTo>
                  <a:pt x="576326" y="0"/>
                </a:moveTo>
                <a:lnTo>
                  <a:pt x="576326" y="451611"/>
                </a:lnTo>
                <a:lnTo>
                  <a:pt x="475869" y="451611"/>
                </a:lnTo>
                <a:lnTo>
                  <a:pt x="475869" y="287273"/>
                </a:lnTo>
                <a:lnTo>
                  <a:pt x="0" y="287273"/>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7" name="Freeform 107"/>
          <p:cNvSpPr/>
          <p:nvPr/>
        </p:nvSpPr>
        <p:spPr>
          <a:xfrm>
            <a:off x="2489326" y="4257421"/>
            <a:ext cx="576580" cy="512445"/>
          </a:xfrm>
          <a:custGeom>
            <a:avLst/>
            <a:gdLst/>
            <a:ahLst/>
            <a:cxnLst/>
            <a:rect l="l" t="t" r="r" b="b"/>
            <a:pathLst>
              <a:path w="576580" h="512445">
                <a:moveTo>
                  <a:pt x="576326" y="0"/>
                </a:moveTo>
                <a:lnTo>
                  <a:pt x="576326" y="133857"/>
                </a:lnTo>
                <a:lnTo>
                  <a:pt x="213995" y="369061"/>
                </a:lnTo>
                <a:lnTo>
                  <a:pt x="197562" y="379634"/>
                </a:lnTo>
                <a:lnTo>
                  <a:pt x="184451" y="387921"/>
                </a:lnTo>
                <a:lnTo>
                  <a:pt x="174650" y="393922"/>
                </a:lnTo>
                <a:lnTo>
                  <a:pt x="168148" y="397636"/>
                </a:lnTo>
                <a:lnTo>
                  <a:pt x="168148" y="399541"/>
                </a:lnTo>
                <a:lnTo>
                  <a:pt x="220797" y="396095"/>
                </a:lnTo>
                <a:lnTo>
                  <a:pt x="576326" y="395858"/>
                </a:lnTo>
                <a:lnTo>
                  <a:pt x="576326" y="512317"/>
                </a:lnTo>
                <a:lnTo>
                  <a:pt x="0" y="512317"/>
                </a:lnTo>
                <a:lnTo>
                  <a:pt x="0" y="386587"/>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8" name="Freeform 108"/>
          <p:cNvSpPr/>
          <p:nvPr/>
        </p:nvSpPr>
        <p:spPr>
          <a:xfrm>
            <a:off x="2489326" y="3714496"/>
            <a:ext cx="576580" cy="341630"/>
          </a:xfrm>
          <a:custGeom>
            <a:avLst/>
            <a:gdLst/>
            <a:ahLst/>
            <a:cxnLst/>
            <a:rect l="l" t="t" r="r" b="b"/>
            <a:pathLst>
              <a:path w="576580" h="341629">
                <a:moveTo>
                  <a:pt x="576326" y="0"/>
                </a:moveTo>
                <a:lnTo>
                  <a:pt x="576326" y="327786"/>
                </a:lnTo>
                <a:lnTo>
                  <a:pt x="475869" y="327786"/>
                </a:lnTo>
                <a:lnTo>
                  <a:pt x="475869" y="122681"/>
                </a:lnTo>
                <a:lnTo>
                  <a:pt x="340106" y="122681"/>
                </a:lnTo>
                <a:lnTo>
                  <a:pt x="340106" y="313181"/>
                </a:lnTo>
                <a:lnTo>
                  <a:pt x="240030" y="313181"/>
                </a:lnTo>
                <a:lnTo>
                  <a:pt x="240030" y="122681"/>
                </a:lnTo>
                <a:lnTo>
                  <a:pt x="100456" y="122681"/>
                </a:lnTo>
                <a:lnTo>
                  <a:pt x="100456" y="341121"/>
                </a:lnTo>
                <a:lnTo>
                  <a:pt x="0" y="341121"/>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9" name="Freeform 109"/>
          <p:cNvSpPr/>
          <p:nvPr/>
        </p:nvSpPr>
        <p:spPr>
          <a:xfrm>
            <a:off x="2489326" y="3079495"/>
            <a:ext cx="576580" cy="452120"/>
          </a:xfrm>
          <a:custGeom>
            <a:avLst/>
            <a:gdLst/>
            <a:ahLst/>
            <a:cxnLst/>
            <a:rect l="l" t="t" r="r" b="b"/>
            <a:pathLst>
              <a:path w="576580" h="452120">
                <a:moveTo>
                  <a:pt x="576326" y="0"/>
                </a:moveTo>
                <a:lnTo>
                  <a:pt x="576326" y="451612"/>
                </a:lnTo>
                <a:lnTo>
                  <a:pt x="475869" y="451612"/>
                </a:lnTo>
                <a:lnTo>
                  <a:pt x="475869" y="287274"/>
                </a:lnTo>
                <a:lnTo>
                  <a:pt x="0" y="287274"/>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0" name="Freeform 110"/>
          <p:cNvSpPr/>
          <p:nvPr/>
        </p:nvSpPr>
        <p:spPr>
          <a:xfrm>
            <a:off x="2489326" y="2380995"/>
            <a:ext cx="576580" cy="512445"/>
          </a:xfrm>
          <a:custGeom>
            <a:avLst/>
            <a:gdLst/>
            <a:ahLst/>
            <a:cxnLst/>
            <a:rect l="l" t="t" r="r" b="b"/>
            <a:pathLst>
              <a:path w="576580" h="512444">
                <a:moveTo>
                  <a:pt x="576326" y="0"/>
                </a:moveTo>
                <a:lnTo>
                  <a:pt x="576326" y="133857"/>
                </a:lnTo>
                <a:lnTo>
                  <a:pt x="213995" y="369062"/>
                </a:lnTo>
                <a:lnTo>
                  <a:pt x="197562" y="379634"/>
                </a:lnTo>
                <a:lnTo>
                  <a:pt x="184451" y="387921"/>
                </a:lnTo>
                <a:lnTo>
                  <a:pt x="174650" y="393922"/>
                </a:lnTo>
                <a:lnTo>
                  <a:pt x="168148" y="397637"/>
                </a:lnTo>
                <a:lnTo>
                  <a:pt x="168148" y="399541"/>
                </a:lnTo>
                <a:lnTo>
                  <a:pt x="220797" y="396095"/>
                </a:lnTo>
                <a:lnTo>
                  <a:pt x="576326" y="395858"/>
                </a:lnTo>
                <a:lnTo>
                  <a:pt x="576326" y="512317"/>
                </a:lnTo>
                <a:lnTo>
                  <a:pt x="0" y="512317"/>
                </a:lnTo>
                <a:lnTo>
                  <a:pt x="0" y="386588"/>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1" name="Freeform 111"/>
          <p:cNvSpPr/>
          <p:nvPr/>
        </p:nvSpPr>
        <p:spPr>
          <a:xfrm>
            <a:off x="2479294" y="5562219"/>
            <a:ext cx="596265" cy="390525"/>
          </a:xfrm>
          <a:custGeom>
            <a:avLst/>
            <a:gdLst/>
            <a:ahLst/>
            <a:cxnLst/>
            <a:rect l="l" t="t" r="r" b="b"/>
            <a:pathLst>
              <a:path w="596264" h="390525">
                <a:moveTo>
                  <a:pt x="596011" y="223240"/>
                </a:moveTo>
                <a:lnTo>
                  <a:pt x="594651" y="263776"/>
                </a:lnTo>
                <a:lnTo>
                  <a:pt x="590565" y="300915"/>
                </a:lnTo>
                <a:lnTo>
                  <a:pt x="583741" y="334656"/>
                </a:lnTo>
                <a:lnTo>
                  <a:pt x="574167" y="364997"/>
                </a:lnTo>
                <a:lnTo>
                  <a:pt x="458724" y="364997"/>
                </a:lnTo>
                <a:lnTo>
                  <a:pt x="475986" y="334749"/>
                </a:lnTo>
                <a:lnTo>
                  <a:pt x="488330" y="302031"/>
                </a:lnTo>
                <a:lnTo>
                  <a:pt x="495746" y="266846"/>
                </a:lnTo>
                <a:lnTo>
                  <a:pt x="498220" y="229196"/>
                </a:lnTo>
                <a:lnTo>
                  <a:pt x="497177" y="207639"/>
                </a:lnTo>
                <a:lnTo>
                  <a:pt x="481711" y="156641"/>
                </a:lnTo>
                <a:lnTo>
                  <a:pt x="450421" y="131174"/>
                </a:lnTo>
                <a:lnTo>
                  <a:pt x="437133" y="129476"/>
                </a:lnTo>
                <a:lnTo>
                  <a:pt x="426206" y="130640"/>
                </a:lnTo>
                <a:lnTo>
                  <a:pt x="385871" y="160805"/>
                </a:lnTo>
                <a:lnTo>
                  <a:pt x="360483" y="206758"/>
                </a:lnTo>
                <a:lnTo>
                  <a:pt x="345313" y="239991"/>
                </a:lnTo>
                <a:lnTo>
                  <a:pt x="326596" y="279601"/>
                </a:lnTo>
                <a:lnTo>
                  <a:pt x="287734" y="338664"/>
                </a:lnTo>
                <a:lnTo>
                  <a:pt x="246133" y="372199"/>
                </a:lnTo>
                <a:lnTo>
                  <a:pt x="197365" y="388296"/>
                </a:lnTo>
                <a:lnTo>
                  <a:pt x="170053" y="390309"/>
                </a:lnTo>
                <a:lnTo>
                  <a:pt x="131000" y="386634"/>
                </a:lnTo>
                <a:lnTo>
                  <a:pt x="67754" y="357240"/>
                </a:lnTo>
                <a:lnTo>
                  <a:pt x="24485" y="299033"/>
                </a:lnTo>
                <a:lnTo>
                  <a:pt x="10874" y="260359"/>
                </a:lnTo>
                <a:lnTo>
                  <a:pt x="2716" y="215499"/>
                </a:lnTo>
                <a:lnTo>
                  <a:pt x="0" y="164452"/>
                </a:lnTo>
                <a:lnTo>
                  <a:pt x="2000" y="117202"/>
                </a:lnTo>
                <a:lnTo>
                  <a:pt x="8000" y="74420"/>
                </a:lnTo>
                <a:lnTo>
                  <a:pt x="18002" y="36113"/>
                </a:lnTo>
                <a:lnTo>
                  <a:pt x="32004" y="2285"/>
                </a:lnTo>
                <a:lnTo>
                  <a:pt x="155194" y="2285"/>
                </a:lnTo>
                <a:lnTo>
                  <a:pt x="129950" y="38229"/>
                </a:lnTo>
                <a:lnTo>
                  <a:pt x="111934" y="76561"/>
                </a:lnTo>
                <a:lnTo>
                  <a:pt x="101133" y="117275"/>
                </a:lnTo>
                <a:lnTo>
                  <a:pt x="97536" y="160362"/>
                </a:lnTo>
                <a:lnTo>
                  <a:pt x="98609" y="183920"/>
                </a:lnTo>
                <a:lnTo>
                  <a:pt x="107233" y="221683"/>
                </a:lnTo>
                <a:lnTo>
                  <a:pt x="134556" y="254869"/>
                </a:lnTo>
                <a:lnTo>
                  <a:pt x="159257" y="261200"/>
                </a:lnTo>
                <a:lnTo>
                  <a:pt x="170809" y="259943"/>
                </a:lnTo>
                <a:lnTo>
                  <a:pt x="214893" y="226945"/>
                </a:lnTo>
                <a:lnTo>
                  <a:pt x="243139" y="173924"/>
                </a:lnTo>
                <a:lnTo>
                  <a:pt x="260095" y="135064"/>
                </a:lnTo>
                <a:lnTo>
                  <a:pt x="285105" y="86441"/>
                </a:lnTo>
                <a:lnTo>
                  <a:pt x="314267" y="48623"/>
                </a:lnTo>
                <a:lnTo>
                  <a:pt x="347585" y="21610"/>
                </a:lnTo>
                <a:lnTo>
                  <a:pt x="385068" y="5402"/>
                </a:lnTo>
                <a:lnTo>
                  <a:pt x="426719" y="0"/>
                </a:lnTo>
                <a:lnTo>
                  <a:pt x="464675" y="3831"/>
                </a:lnTo>
                <a:lnTo>
                  <a:pt x="527107" y="34445"/>
                </a:lnTo>
                <a:lnTo>
                  <a:pt x="571043" y="94281"/>
                </a:lnTo>
                <a:lnTo>
                  <a:pt x="584930" y="132314"/>
                </a:lnTo>
                <a:lnTo>
                  <a:pt x="593244" y="175301"/>
                </a:lnTo>
                <a:lnTo>
                  <a:pt x="596011" y="22324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2" name="Freeform 112"/>
          <p:cNvSpPr/>
          <p:nvPr/>
        </p:nvSpPr>
        <p:spPr>
          <a:xfrm>
            <a:off x="2479294" y="1620900"/>
            <a:ext cx="596265" cy="562610"/>
          </a:xfrm>
          <a:custGeom>
            <a:avLst/>
            <a:gdLst/>
            <a:ahLst/>
            <a:cxnLst/>
            <a:rect l="l" t="t" r="r" b="b"/>
            <a:pathLst>
              <a:path w="596264" h="562610">
                <a:moveTo>
                  <a:pt x="596011" y="288036"/>
                </a:moveTo>
                <a:lnTo>
                  <a:pt x="590887" y="346757"/>
                </a:lnTo>
                <a:lnTo>
                  <a:pt x="575500" y="399478"/>
                </a:lnTo>
                <a:lnTo>
                  <a:pt x="549826" y="446198"/>
                </a:lnTo>
                <a:lnTo>
                  <a:pt x="513842" y="486918"/>
                </a:lnTo>
                <a:lnTo>
                  <a:pt x="479062" y="514013"/>
                </a:lnTo>
                <a:lnTo>
                  <a:pt x="440551" y="535098"/>
                </a:lnTo>
                <a:lnTo>
                  <a:pt x="398298" y="550167"/>
                </a:lnTo>
                <a:lnTo>
                  <a:pt x="352289" y="559212"/>
                </a:lnTo>
                <a:lnTo>
                  <a:pt x="302513" y="562228"/>
                </a:lnTo>
                <a:lnTo>
                  <a:pt x="250668" y="559102"/>
                </a:lnTo>
                <a:lnTo>
                  <a:pt x="202883" y="549715"/>
                </a:lnTo>
                <a:lnTo>
                  <a:pt x="159163" y="534056"/>
                </a:lnTo>
                <a:lnTo>
                  <a:pt x="119516" y="512111"/>
                </a:lnTo>
                <a:lnTo>
                  <a:pt x="83947" y="483870"/>
                </a:lnTo>
                <a:lnTo>
                  <a:pt x="53709" y="450615"/>
                </a:lnTo>
                <a:lnTo>
                  <a:pt x="30202" y="413483"/>
                </a:lnTo>
                <a:lnTo>
                  <a:pt x="13419" y="372468"/>
                </a:lnTo>
                <a:lnTo>
                  <a:pt x="3353" y="327564"/>
                </a:lnTo>
                <a:lnTo>
                  <a:pt x="0" y="278764"/>
                </a:lnTo>
                <a:lnTo>
                  <a:pt x="3247" y="231032"/>
                </a:lnTo>
                <a:lnTo>
                  <a:pt x="12992" y="187042"/>
                </a:lnTo>
                <a:lnTo>
                  <a:pt x="29242" y="146789"/>
                </a:lnTo>
                <a:lnTo>
                  <a:pt x="52002" y="110267"/>
                </a:lnTo>
                <a:lnTo>
                  <a:pt x="81280" y="77470"/>
                </a:lnTo>
                <a:lnTo>
                  <a:pt x="115677" y="49613"/>
                </a:lnTo>
                <a:lnTo>
                  <a:pt x="153800" y="27925"/>
                </a:lnTo>
                <a:lnTo>
                  <a:pt x="195653" y="12419"/>
                </a:lnTo>
                <a:lnTo>
                  <a:pt x="241243" y="3106"/>
                </a:lnTo>
                <a:lnTo>
                  <a:pt x="290575" y="0"/>
                </a:lnTo>
                <a:lnTo>
                  <a:pt x="342741" y="3168"/>
                </a:lnTo>
                <a:lnTo>
                  <a:pt x="390877" y="12671"/>
                </a:lnTo>
                <a:lnTo>
                  <a:pt x="434978" y="28501"/>
                </a:lnTo>
                <a:lnTo>
                  <a:pt x="475036" y="50653"/>
                </a:lnTo>
                <a:lnTo>
                  <a:pt x="511048" y="79121"/>
                </a:lnTo>
                <a:lnTo>
                  <a:pt x="541634" y="112771"/>
                </a:lnTo>
                <a:lnTo>
                  <a:pt x="565424" y="150482"/>
                </a:lnTo>
                <a:lnTo>
                  <a:pt x="582416" y="192259"/>
                </a:lnTo>
                <a:lnTo>
                  <a:pt x="592612" y="238108"/>
                </a:lnTo>
                <a:lnTo>
                  <a:pt x="596011" y="288036"/>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3" name="Freeform 113"/>
          <p:cNvSpPr/>
          <p:nvPr/>
        </p:nvSpPr>
        <p:spPr>
          <a:xfrm>
            <a:off x="2479294" y="1011300"/>
            <a:ext cx="596265" cy="447675"/>
          </a:xfrm>
          <a:custGeom>
            <a:avLst/>
            <a:gdLst/>
            <a:ahLst/>
            <a:cxnLst/>
            <a:rect l="l" t="t" r="r" b="b"/>
            <a:pathLst>
              <a:path w="596264" h="447675">
                <a:moveTo>
                  <a:pt x="596011" y="305943"/>
                </a:moveTo>
                <a:lnTo>
                  <a:pt x="594651" y="346424"/>
                </a:lnTo>
                <a:lnTo>
                  <a:pt x="590565" y="383476"/>
                </a:lnTo>
                <a:lnTo>
                  <a:pt x="583741" y="417099"/>
                </a:lnTo>
                <a:lnTo>
                  <a:pt x="574167" y="447294"/>
                </a:lnTo>
                <a:lnTo>
                  <a:pt x="455422" y="447294"/>
                </a:lnTo>
                <a:lnTo>
                  <a:pt x="470423" y="417095"/>
                </a:lnTo>
                <a:lnTo>
                  <a:pt x="481139" y="384968"/>
                </a:lnTo>
                <a:lnTo>
                  <a:pt x="487568" y="350889"/>
                </a:lnTo>
                <a:lnTo>
                  <a:pt x="489712" y="314833"/>
                </a:lnTo>
                <a:lnTo>
                  <a:pt x="486332" y="274734"/>
                </a:lnTo>
                <a:lnTo>
                  <a:pt x="459333" y="207158"/>
                </a:lnTo>
                <a:lnTo>
                  <a:pt x="406689" y="157608"/>
                </a:lnTo>
                <a:lnTo>
                  <a:pt x="336117" y="132324"/>
                </a:lnTo>
                <a:lnTo>
                  <a:pt x="294639" y="129159"/>
                </a:lnTo>
                <a:lnTo>
                  <a:pt x="254323" y="132159"/>
                </a:lnTo>
                <a:lnTo>
                  <a:pt x="186072" y="156162"/>
                </a:lnTo>
                <a:lnTo>
                  <a:pt x="135518" y="203285"/>
                </a:lnTo>
                <a:lnTo>
                  <a:pt x="109662" y="268194"/>
                </a:lnTo>
                <a:lnTo>
                  <a:pt x="106425" y="306959"/>
                </a:lnTo>
                <a:lnTo>
                  <a:pt x="108757" y="344656"/>
                </a:lnTo>
                <a:lnTo>
                  <a:pt x="115744" y="380603"/>
                </a:lnTo>
                <a:lnTo>
                  <a:pt x="127375" y="414811"/>
                </a:lnTo>
                <a:lnTo>
                  <a:pt x="143637" y="447294"/>
                </a:lnTo>
                <a:lnTo>
                  <a:pt x="30861" y="447294"/>
                </a:lnTo>
                <a:lnTo>
                  <a:pt x="17359" y="413458"/>
                </a:lnTo>
                <a:lnTo>
                  <a:pt x="7715" y="374824"/>
                </a:lnTo>
                <a:lnTo>
                  <a:pt x="1928" y="331404"/>
                </a:lnTo>
                <a:lnTo>
                  <a:pt x="0" y="283210"/>
                </a:lnTo>
                <a:lnTo>
                  <a:pt x="3123" y="233251"/>
                </a:lnTo>
                <a:lnTo>
                  <a:pt x="12488" y="187608"/>
                </a:lnTo>
                <a:lnTo>
                  <a:pt x="28090" y="146269"/>
                </a:lnTo>
                <a:lnTo>
                  <a:pt x="49922" y="109222"/>
                </a:lnTo>
                <a:lnTo>
                  <a:pt x="77978" y="76453"/>
                </a:lnTo>
                <a:lnTo>
                  <a:pt x="111217" y="48946"/>
                </a:lnTo>
                <a:lnTo>
                  <a:pt x="148608" y="27541"/>
                </a:lnTo>
                <a:lnTo>
                  <a:pt x="190156" y="12244"/>
                </a:lnTo>
                <a:lnTo>
                  <a:pt x="235868" y="3062"/>
                </a:lnTo>
                <a:lnTo>
                  <a:pt x="285750" y="0"/>
                </a:lnTo>
                <a:lnTo>
                  <a:pt x="338389" y="3426"/>
                </a:lnTo>
                <a:lnTo>
                  <a:pt x="387043" y="13699"/>
                </a:lnTo>
                <a:lnTo>
                  <a:pt x="431715" y="30806"/>
                </a:lnTo>
                <a:lnTo>
                  <a:pt x="472413" y="54733"/>
                </a:lnTo>
                <a:lnTo>
                  <a:pt x="509143" y="85471"/>
                </a:lnTo>
                <a:lnTo>
                  <a:pt x="540415" y="121604"/>
                </a:lnTo>
                <a:lnTo>
                  <a:pt x="564738" y="161723"/>
                </a:lnTo>
                <a:lnTo>
                  <a:pt x="582112" y="205824"/>
                </a:lnTo>
                <a:lnTo>
                  <a:pt x="592536" y="253899"/>
                </a:lnTo>
                <a:lnTo>
                  <a:pt x="596011" y="30594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4" name="Freeform 114"/>
          <p:cNvSpPr/>
          <p:nvPr/>
        </p:nvSpPr>
        <p:spPr>
          <a:xfrm>
            <a:off x="4800600" y="8382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15" name="TextBox 115"/>
          <p:cNvSpPr txBox="1"/>
          <p:nvPr/>
        </p:nvSpPr>
        <p:spPr>
          <a:xfrm>
            <a:off x="5029200" y="914400"/>
            <a:ext cx="17811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项目目标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16" name="AutoShape 116"/>
          <p:cNvSpPr/>
          <p:nvPr/>
        </p:nvSpPr>
        <p:spPr>
          <a:xfrm>
            <a:off x="4235926" y="8190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7" name="TextBox 117"/>
          <p:cNvSpPr txBox="1"/>
          <p:nvPr/>
        </p:nvSpPr>
        <p:spPr>
          <a:xfrm>
            <a:off x="4402454" y="894397"/>
            <a:ext cx="176530" cy="334645"/>
          </a:xfrm>
          <a:prstGeom prst="rect">
            <a:avLst/>
          </a:prstGeom>
        </p:spPr>
        <p:txBody>
          <a:bodyPr vert="horz" wrap="square" lIns="0" tIns="15907" rIns="0" bIns="0" rtlCol="0" anchor="t" anchorCtr="0">
            <a:spAutoFit/>
          </a:bodyPr>
          <a:lstStyle/>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1</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8" name="AutoShape 11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9" name="Freeform 119"/>
          <p:cNvSpPr/>
          <p:nvPr/>
        </p:nvSpPr>
        <p:spPr>
          <a:xfrm>
            <a:off x="4800600" y="16764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0" name="TextBox 120"/>
          <p:cNvSpPr txBox="1"/>
          <p:nvPr/>
        </p:nvSpPr>
        <p:spPr>
          <a:xfrm>
            <a:off x="5029200" y="1752600"/>
            <a:ext cx="28860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项目导入</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1" name="AutoShape 121"/>
          <p:cNvSpPr/>
          <p:nvPr/>
        </p:nvSpPr>
        <p:spPr>
          <a:xfrm>
            <a:off x="4235926" y="16572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2" name="TextBox 122"/>
          <p:cNvSpPr txBox="1"/>
          <p:nvPr/>
        </p:nvSpPr>
        <p:spPr>
          <a:xfrm>
            <a:off x="4402454" y="1732597"/>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2</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3" name="Freeform 123"/>
          <p:cNvSpPr/>
          <p:nvPr/>
        </p:nvSpPr>
        <p:spPr>
          <a:xfrm>
            <a:off x="4800600" y="25908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4" name="TextBox 124"/>
          <p:cNvSpPr txBox="1"/>
          <p:nvPr/>
        </p:nvSpPr>
        <p:spPr>
          <a:xfrm>
            <a:off x="5029200" y="2667000"/>
            <a:ext cx="3733800"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思政聚焦</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5" name="AutoShape 125"/>
          <p:cNvSpPr/>
          <p:nvPr/>
        </p:nvSpPr>
        <p:spPr>
          <a:xfrm>
            <a:off x="4235926" y="25716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6" name="TextBox 126"/>
          <p:cNvSpPr txBox="1"/>
          <p:nvPr/>
        </p:nvSpPr>
        <p:spPr>
          <a:xfrm>
            <a:off x="4402454" y="2646997"/>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3</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7" name="Freeform 114"/>
          <p:cNvSpPr/>
          <p:nvPr/>
        </p:nvSpPr>
        <p:spPr>
          <a:xfrm>
            <a:off x="4800600" y="34290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28" name="TextBox 115"/>
          <p:cNvSpPr txBox="1"/>
          <p:nvPr/>
        </p:nvSpPr>
        <p:spPr>
          <a:xfrm>
            <a:off x="5029200" y="3505200"/>
            <a:ext cx="1781175" cy="339757"/>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知识储备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9" name="AutoShape 116"/>
          <p:cNvSpPr/>
          <p:nvPr/>
        </p:nvSpPr>
        <p:spPr>
          <a:xfrm>
            <a:off x="4235926" y="34098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0" name="TextBox 117"/>
          <p:cNvSpPr txBox="1"/>
          <p:nvPr/>
        </p:nvSpPr>
        <p:spPr>
          <a:xfrm>
            <a:off x="4402454" y="3485197"/>
            <a:ext cx="176530" cy="334645"/>
          </a:xfrm>
          <a:prstGeom prst="rect">
            <a:avLst/>
          </a:prstGeom>
        </p:spPr>
        <p:txBody>
          <a:bodyPr vert="horz" wrap="square" lIns="0" tIns="15907" rIns="0" bIns="0" rtlCol="0" anchor="t" anchorCtr="0">
            <a:spAutoFit/>
          </a:bodyPr>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4</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1" name="Freeform 119"/>
          <p:cNvSpPr/>
          <p:nvPr/>
        </p:nvSpPr>
        <p:spPr>
          <a:xfrm>
            <a:off x="4800600" y="42672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32" name="TextBox 120"/>
          <p:cNvSpPr txBox="1"/>
          <p:nvPr/>
        </p:nvSpPr>
        <p:spPr>
          <a:xfrm>
            <a:off x="5029200" y="4343400"/>
            <a:ext cx="2886075" cy="339757"/>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任务实施</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3" name="AutoShape 121"/>
          <p:cNvSpPr/>
          <p:nvPr/>
        </p:nvSpPr>
        <p:spPr>
          <a:xfrm>
            <a:off x="4235926" y="42480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4" name="TextBox 122"/>
          <p:cNvSpPr txBox="1"/>
          <p:nvPr/>
        </p:nvSpPr>
        <p:spPr>
          <a:xfrm>
            <a:off x="4402454" y="4323397"/>
            <a:ext cx="176530" cy="323215"/>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5</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5" name="Freeform 123"/>
          <p:cNvSpPr/>
          <p:nvPr/>
        </p:nvSpPr>
        <p:spPr>
          <a:xfrm>
            <a:off x="4800600" y="51816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36" name="TextBox 124"/>
          <p:cNvSpPr txBox="1"/>
          <p:nvPr/>
        </p:nvSpPr>
        <p:spPr>
          <a:xfrm>
            <a:off x="5029200" y="5257800"/>
            <a:ext cx="3733800" cy="339757"/>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项目小结</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7" name="AutoShape 125"/>
          <p:cNvSpPr/>
          <p:nvPr/>
        </p:nvSpPr>
        <p:spPr>
          <a:xfrm>
            <a:off x="4235926" y="51624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8" name="TextBox 126"/>
          <p:cNvSpPr txBox="1"/>
          <p:nvPr/>
        </p:nvSpPr>
        <p:spPr>
          <a:xfrm>
            <a:off x="4402454" y="5237797"/>
            <a:ext cx="176530" cy="323215"/>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6</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中间人攻击工具</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866775" y="1600200"/>
            <a:ext cx="10951845" cy="378460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4)分析和处理流量</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在攻击和嗅探过程中，Ettercap将捕获网络流量，并对其进行分析和处理。攻击者可以利用内置的插件和过滤器对流量进行处理和过滤，提取有用的信息。同时，Ettercap还提供了分析报告和日志功能，帮助攻击者更好地理解和评估网络流量。</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5)结束攻击和嗅探</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当攻击和嗅探任务完成后，需要及时结束相关操作，以避免对网络造成不必要的影响。Ettercap 提供了简单的操作和命令，可以快速停止攻击和探，恢复网络正常状态。</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3.Ettercap图型界使用</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76400" y="1219200"/>
            <a:ext cx="6096000" cy="516255"/>
          </a:xfrm>
          <a:prstGeom prst="rect">
            <a:avLst/>
          </a:prstGeom>
          <a:noFill/>
        </p:spPr>
        <p:txBody>
          <a:bodyPr wrap="square" rtlCol="0" anchor="t">
            <a:noAutofit/>
          </a:bodyPr>
          <a:p>
            <a:pPr algn="l">
              <a:buClrTx/>
              <a:buSzTx/>
              <a:buFontTx/>
            </a:pPr>
            <a:r>
              <a:rPr lang="en-US" altLang="zh-CN" sz="2000" b="1">
                <a:solidFill>
                  <a:srgbClr val="0070C0"/>
                </a:solidFill>
                <a:latin typeface="微软雅黑" panose="020B0503020204020204" charset="-122"/>
                <a:ea typeface="微软雅黑" panose="020B0503020204020204" charset="-122"/>
                <a:cs typeface="微软雅黑" panose="020B0503020204020204" charset="-122"/>
              </a:rPr>
              <a:t>2</a:t>
            </a:r>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a:t>
            </a: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Ettercap 的使用步骤</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a:p>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中间人攻击工具</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866775" y="1600200"/>
            <a:ext cx="10951845" cy="55308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在Kali Linux终端中输入命令ettercap -G，开启Ettercap的图形化界面，如图6-1所示。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76400" y="12192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rPr>
              <a:t>3.Ettercap图型界使用</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2"/>
          <a:srcRect l="2524" t="3552" r="2725" b="8131"/>
          <a:stretch>
            <a:fillRect/>
          </a:stretch>
        </p:blipFill>
        <p:spPr>
          <a:xfrm>
            <a:off x="7239000" y="2667000"/>
            <a:ext cx="4414520" cy="2508250"/>
          </a:xfrm>
          <a:prstGeom prst="rect">
            <a:avLst/>
          </a:prstGeom>
          <a:noFill/>
          <a:ln>
            <a:noFill/>
          </a:ln>
        </p:spPr>
      </p:pic>
      <p:sp>
        <p:nvSpPr>
          <p:cNvPr id="8" name="文本框 7"/>
          <p:cNvSpPr txBox="1"/>
          <p:nvPr/>
        </p:nvSpPr>
        <p:spPr>
          <a:xfrm>
            <a:off x="8153400" y="5334000"/>
            <a:ext cx="6096000" cy="368300"/>
          </a:xfrm>
          <a:prstGeom prst="rect">
            <a:avLst/>
          </a:prstGeom>
          <a:noFill/>
        </p:spPr>
        <p:txBody>
          <a:bodyPr wrap="square" rtlCol="0" anchor="t">
            <a:spAutoFit/>
          </a:bodyPr>
          <a:p>
            <a:r>
              <a:rPr lang="zh-CN" altLang="en-US"/>
              <a:t>图6-1 Ettercap的图形化界面</a:t>
            </a:r>
            <a:endParaRPr lang="zh-CN" altLang="en-US"/>
          </a:p>
        </p:txBody>
      </p:sp>
      <p:sp>
        <p:nvSpPr>
          <p:cNvPr id="9" name="文本框 8"/>
          <p:cNvSpPr txBox="1"/>
          <p:nvPr/>
        </p:nvSpPr>
        <p:spPr>
          <a:xfrm>
            <a:off x="400050" y="2438400"/>
            <a:ext cx="6671310" cy="4246245"/>
          </a:xfrm>
          <a:prstGeom prst="rect">
            <a:avLst/>
          </a:prstGeom>
          <a:noFill/>
        </p:spPr>
        <p:txBody>
          <a:bodyPr wrap="square" rtlCol="0" anchor="t">
            <a:spAutoFit/>
          </a:bodyPr>
          <a:p>
            <a:pPr>
              <a:lnSpc>
                <a:spcPct val="150000"/>
              </a:lnSpc>
            </a:pPr>
            <a:r>
              <a:rPr lang="zh-CN" altLang="en-US" sz="2000">
                <a:latin typeface="华文新魏" panose="02010800040101010101" charset="-122"/>
                <a:ea typeface="华文新魏" panose="02010800040101010101" charset="-122"/>
                <a:cs typeface="华文新魏" panose="02010800040101010101" charset="-122"/>
              </a:rPr>
              <a:t>在图6-1中可以看到，Ettercap有4个设置选项，如下所示。</a:t>
            </a:r>
            <a:endParaRPr lang="zh-CN" altLang="en-US" sz="2000">
              <a:latin typeface="华文新魏" panose="02010800040101010101" charset="-122"/>
              <a:ea typeface="华文新魏" panose="02010800040101010101" charset="-122"/>
              <a:cs typeface="华文新魏" panose="02010800040101010101" charset="-122"/>
            </a:endParaRPr>
          </a:p>
          <a:p>
            <a:pPr>
              <a:lnSpc>
                <a:spcPct val="150000"/>
              </a:lnSpc>
            </a:pPr>
            <a:r>
              <a:rPr lang="zh-CN" altLang="en-US" sz="2000">
                <a:latin typeface="华文新魏" panose="02010800040101010101" charset="-122"/>
                <a:ea typeface="华文新魏" panose="02010800040101010101" charset="-122"/>
                <a:cs typeface="华文新魏" panose="02010800040101010101" charset="-122"/>
              </a:rPr>
              <a:t>(1)Sniffing at startup:启动嗅探，启动后才能嗅探到数据包。</a:t>
            </a:r>
            <a:endParaRPr lang="zh-CN" altLang="en-US" sz="2000">
              <a:latin typeface="华文新魏" panose="02010800040101010101" charset="-122"/>
              <a:ea typeface="华文新魏" panose="02010800040101010101" charset="-122"/>
              <a:cs typeface="华文新魏" panose="02010800040101010101" charset="-122"/>
            </a:endParaRPr>
          </a:p>
          <a:p>
            <a:pPr>
              <a:lnSpc>
                <a:spcPct val="150000"/>
              </a:lnSpc>
            </a:pPr>
            <a:r>
              <a:rPr lang="zh-CN" altLang="en-US" sz="2000">
                <a:latin typeface="华文新魏" panose="02010800040101010101" charset="-122"/>
                <a:ea typeface="华文新魏" panose="02010800040101010101" charset="-122"/>
                <a:cs typeface="华文新魏" panose="02010800040101010101" charset="-122"/>
              </a:rPr>
              <a:t>(2)Primary Interface:设置主接口，将会对该接口内的主机进行中间人攻击。</a:t>
            </a:r>
            <a:endParaRPr lang="zh-CN" altLang="en-US" sz="2000">
              <a:latin typeface="华文新魏" panose="02010800040101010101" charset="-122"/>
              <a:ea typeface="华文新魏" panose="02010800040101010101" charset="-122"/>
              <a:cs typeface="华文新魏" panose="02010800040101010101" charset="-122"/>
            </a:endParaRPr>
          </a:p>
          <a:p>
            <a:pPr>
              <a:lnSpc>
                <a:spcPct val="150000"/>
              </a:lnSpc>
            </a:pPr>
            <a:r>
              <a:rPr lang="zh-CN" altLang="en-US" sz="2000">
                <a:latin typeface="华文新魏" panose="02010800040101010101" charset="-122"/>
                <a:ea typeface="华文新魏" panose="02010800040101010101" charset="-122"/>
                <a:cs typeface="华文新魏" panose="02010800040101010101" charset="-122"/>
              </a:rPr>
              <a:t>(3)Bridged sniffing:开启桥接接口嗅探，如果要嗅探桥接的接口则需要开启该选项。</a:t>
            </a:r>
            <a:endParaRPr lang="zh-CN" altLang="en-US" sz="2000">
              <a:latin typeface="华文新魏" panose="02010800040101010101" charset="-122"/>
              <a:ea typeface="华文新魏" panose="02010800040101010101" charset="-122"/>
              <a:cs typeface="华文新魏" panose="02010800040101010101" charset="-122"/>
            </a:endParaRPr>
          </a:p>
          <a:p>
            <a:pPr>
              <a:lnSpc>
                <a:spcPct val="150000"/>
              </a:lnSpc>
            </a:pPr>
            <a:r>
              <a:rPr lang="zh-CN" altLang="en-US" sz="2000">
                <a:latin typeface="华文新魏" panose="02010800040101010101" charset="-122"/>
                <a:ea typeface="华文新魏" panose="02010800040101010101" charset="-122"/>
                <a:cs typeface="华文新魏" panose="02010800040101010101" charset="-122"/>
              </a:rPr>
              <a:t>(4)Bridged Interface:设置桥接接口，开启Bridged sniffing(嗅探桥接接口)功能后，会对该接口内的主机进行中间人攻击。</a:t>
            </a:r>
            <a:endParaRPr lang="zh-CN" altLang="en-US" sz="2000">
              <a:latin typeface="华文新魏" panose="02010800040101010101" charset="-122"/>
              <a:ea typeface="华文新魏" panose="02010800040101010101" charset="-122"/>
              <a:cs typeface="华文新魏" panose="0201080004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中间人攻击工具</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381000" y="1752600"/>
            <a:ext cx="4953635" cy="424624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BetterCap是一个功能强大、模块化、灵活可移植的中间人攻击框架，它具有跨平台、轻量级以及模块化等优点，可以用来对网络开展各种类型的中间人攻击。BetterCap还可以实时地操作HTTP和HTTPS流量，以及对Wi-Fi网络、蓝牙设备、无线HID以及IPv4/IPv6网络进行侦查和中间人攻击。在交互模式中，我们可以使用help命令查看可用的模块和命令。</a:t>
            </a:r>
            <a:endParaRPr lang="en-US" altLang="zh-CN"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811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rPr>
              <a:t>4.BetterCap 框架</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6781800" y="1524000"/>
            <a:ext cx="3825875" cy="368300"/>
          </a:xfrm>
          <a:prstGeom prst="rect">
            <a:avLst/>
          </a:prstGeom>
          <a:noFill/>
        </p:spPr>
        <p:txBody>
          <a:bodyPr wrap="square" rtlCol="0" anchor="t">
            <a:spAutoFit/>
          </a:bodyPr>
          <a:p>
            <a:r>
              <a:rPr lang="zh-CN" altLang="en-US"/>
              <a:t>表6-1 Bettercap的主要模块及说明</a:t>
            </a:r>
            <a:endParaRPr lang="zh-CN" altLang="en-US"/>
          </a:p>
        </p:txBody>
      </p:sp>
      <p:pic>
        <p:nvPicPr>
          <p:cNvPr id="11" name="图片 10"/>
          <p:cNvPicPr>
            <a:picLocks noChangeAspect="1"/>
          </p:cNvPicPr>
          <p:nvPr/>
        </p:nvPicPr>
        <p:blipFill>
          <a:blip r:embed="rId2"/>
          <a:stretch>
            <a:fillRect/>
          </a:stretch>
        </p:blipFill>
        <p:spPr>
          <a:xfrm>
            <a:off x="5334000" y="2004695"/>
            <a:ext cx="6930390" cy="374777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中间人攻击防范</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371600" y="1219200"/>
            <a:ext cx="9942195" cy="1014730"/>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中间人攻击是信息安全领域的一种常见威胁，攻击者通过截取通信双方的数据来窃取敏感信息。为了有效防范此类攻击，我们可以采取以下措施：</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143000" y="2438400"/>
            <a:ext cx="10639425" cy="3688080"/>
          </a:xfrm>
          <a:prstGeom prst="rect">
            <a:avLst/>
          </a:prstGeom>
          <a:noFill/>
        </p:spPr>
        <p:txBody>
          <a:bodyPr wrap="square" rtlCol="0" anchor="t">
            <a:spAutoFit/>
          </a:bodyPr>
          <a:p>
            <a:pPr>
              <a:lnSpc>
                <a:spcPct val="130000"/>
              </a:lnSpc>
              <a:spcBef>
                <a:spcPts val="0"/>
              </a:spcBef>
              <a:spcAft>
                <a:spcPts val="0"/>
              </a:spcAft>
            </a:pPr>
            <a:r>
              <a:rPr lang="zh-CN" altLang="en-US">
                <a:latin typeface="华文新魏" panose="02010800040101010101" charset="-122"/>
                <a:ea typeface="华文新魏" panose="02010800040101010101" charset="-122"/>
                <a:cs typeface="华文新魏" panose="02010800040101010101" charset="-122"/>
              </a:rPr>
              <a:t>(1)使用HTTPS协议：确保网站和应用程序采用HTTPS来加密数据传输，增加数据被截取的难度。</a:t>
            </a:r>
            <a:endParaRPr lang="zh-CN" altLang="en-US">
              <a:latin typeface="华文新魏" panose="02010800040101010101" charset="-122"/>
              <a:ea typeface="华文新魏" panose="02010800040101010101" charset="-122"/>
              <a:cs typeface="华文新魏" panose="02010800040101010101" charset="-122"/>
            </a:endParaRPr>
          </a:p>
          <a:p>
            <a:pPr>
              <a:lnSpc>
                <a:spcPct val="130000"/>
              </a:lnSpc>
              <a:spcBef>
                <a:spcPts val="0"/>
              </a:spcBef>
              <a:spcAft>
                <a:spcPts val="0"/>
              </a:spcAft>
            </a:pPr>
            <a:r>
              <a:rPr lang="zh-CN" altLang="en-US">
                <a:latin typeface="华文新魏" panose="02010800040101010101" charset="-122"/>
                <a:ea typeface="华文新魏" panose="02010800040101010101" charset="-122"/>
                <a:cs typeface="华文新魏" panose="02010800040101010101" charset="-122"/>
              </a:rPr>
              <a:t>(2)信任合法证书：仅信任由知名数字证书颁发机构（CA）颁发的证书，避免接受未知或不信任的证书。</a:t>
            </a:r>
            <a:endParaRPr lang="zh-CN" altLang="en-US">
              <a:latin typeface="华文新魏" panose="02010800040101010101" charset="-122"/>
              <a:ea typeface="华文新魏" panose="02010800040101010101" charset="-122"/>
              <a:cs typeface="华文新魏" panose="02010800040101010101" charset="-122"/>
            </a:endParaRPr>
          </a:p>
          <a:p>
            <a:pPr>
              <a:lnSpc>
                <a:spcPct val="130000"/>
              </a:lnSpc>
              <a:spcBef>
                <a:spcPts val="0"/>
              </a:spcBef>
              <a:spcAft>
                <a:spcPts val="0"/>
              </a:spcAft>
            </a:pPr>
            <a:r>
              <a:rPr lang="zh-CN" altLang="en-US">
                <a:latin typeface="华文新魏" panose="02010800040101010101" charset="-122"/>
                <a:ea typeface="华文新魏" panose="02010800040101010101" charset="-122"/>
                <a:cs typeface="华文新魏" panose="02010800040101010101" charset="-122"/>
              </a:rPr>
              <a:t>(3)公钥固定指纹：验证服务器的公钥指纹，确保连接的是正确的服务器，防止被欺骗。</a:t>
            </a:r>
            <a:endParaRPr lang="zh-CN" altLang="en-US">
              <a:latin typeface="华文新魏" panose="02010800040101010101" charset="-122"/>
              <a:ea typeface="华文新魏" panose="02010800040101010101" charset="-122"/>
              <a:cs typeface="华文新魏" panose="02010800040101010101" charset="-122"/>
            </a:endParaRPr>
          </a:p>
          <a:p>
            <a:pPr>
              <a:lnSpc>
                <a:spcPct val="130000"/>
              </a:lnSpc>
              <a:spcBef>
                <a:spcPts val="0"/>
              </a:spcBef>
              <a:spcAft>
                <a:spcPts val="0"/>
              </a:spcAft>
            </a:pPr>
            <a:r>
              <a:rPr lang="zh-CN" altLang="en-US">
                <a:latin typeface="华文新魏" panose="02010800040101010101" charset="-122"/>
                <a:ea typeface="华文新魏" panose="02010800040101010101" charset="-122"/>
                <a:cs typeface="华文新魏" panose="02010800040101010101" charset="-122"/>
              </a:rPr>
              <a:t>(4)系统更新与维护：定期更新操作系统和应用程序，修复安全漏洞，保持系统安全性。</a:t>
            </a:r>
            <a:endParaRPr lang="zh-CN" altLang="en-US">
              <a:latin typeface="华文新魏" panose="02010800040101010101" charset="-122"/>
              <a:ea typeface="华文新魏" panose="02010800040101010101" charset="-122"/>
              <a:cs typeface="华文新魏" panose="02010800040101010101" charset="-122"/>
            </a:endParaRPr>
          </a:p>
          <a:p>
            <a:pPr>
              <a:lnSpc>
                <a:spcPct val="130000"/>
              </a:lnSpc>
              <a:spcBef>
                <a:spcPts val="0"/>
              </a:spcBef>
              <a:spcAft>
                <a:spcPts val="0"/>
              </a:spcAft>
            </a:pPr>
            <a:r>
              <a:rPr lang="zh-CN" altLang="en-US">
                <a:latin typeface="华文新魏" panose="02010800040101010101" charset="-122"/>
                <a:ea typeface="华文新魏" panose="02010800040101010101" charset="-122"/>
                <a:cs typeface="华文新魏" panose="02010800040101010101" charset="-122"/>
              </a:rPr>
              <a:t>(5)防病毒与反恶意软件：部署强大的防病毒和反恶意软件工具，确保系统不受恶意软件侵害。</a:t>
            </a:r>
            <a:endParaRPr lang="zh-CN" altLang="en-US">
              <a:latin typeface="华文新魏" panose="02010800040101010101" charset="-122"/>
              <a:ea typeface="华文新魏" panose="02010800040101010101" charset="-122"/>
              <a:cs typeface="华文新魏" panose="02010800040101010101" charset="-122"/>
            </a:endParaRPr>
          </a:p>
          <a:p>
            <a:pPr>
              <a:lnSpc>
                <a:spcPct val="130000"/>
              </a:lnSpc>
              <a:spcBef>
                <a:spcPts val="0"/>
              </a:spcBef>
              <a:spcAft>
                <a:spcPts val="0"/>
              </a:spcAft>
            </a:pPr>
            <a:r>
              <a:rPr lang="zh-CN" altLang="en-US">
                <a:latin typeface="华文新魏" panose="02010800040101010101" charset="-122"/>
                <a:ea typeface="华文新魏" panose="02010800040101010101" charset="-122"/>
                <a:cs typeface="华文新魏" panose="02010800040101010101" charset="-122"/>
              </a:rPr>
              <a:t>(6)访问控制：通过设置访问控制列表等措施，限制对敏感数据的访问，只允许授权用户访问。</a:t>
            </a:r>
            <a:endParaRPr lang="zh-CN" altLang="en-US">
              <a:latin typeface="华文新魏" panose="02010800040101010101" charset="-122"/>
              <a:ea typeface="华文新魏" panose="02010800040101010101" charset="-122"/>
              <a:cs typeface="华文新魏" panose="02010800040101010101" charset="-122"/>
            </a:endParaRPr>
          </a:p>
          <a:p>
            <a:pPr>
              <a:lnSpc>
                <a:spcPct val="130000"/>
              </a:lnSpc>
              <a:spcBef>
                <a:spcPts val="0"/>
              </a:spcBef>
              <a:spcAft>
                <a:spcPts val="0"/>
              </a:spcAft>
            </a:pPr>
            <a:r>
              <a:rPr lang="zh-CN" altLang="en-US">
                <a:latin typeface="华文新魏" panose="02010800040101010101" charset="-122"/>
                <a:ea typeface="华文新魏" panose="02010800040101010101" charset="-122"/>
                <a:cs typeface="华文新魏" panose="02010800040101010101" charset="-122"/>
              </a:rPr>
              <a:t>(7)网络监控：安装并定期监控网络流量，及时发现并应对中间人攻击。</a:t>
            </a:r>
            <a:endParaRPr lang="zh-CN" altLang="en-US">
              <a:latin typeface="华文新魏" panose="02010800040101010101" charset="-122"/>
              <a:ea typeface="华文新魏" panose="02010800040101010101" charset="-122"/>
              <a:cs typeface="华文新魏" panose="02010800040101010101" charset="-122"/>
            </a:endParaRPr>
          </a:p>
          <a:p>
            <a:pPr>
              <a:lnSpc>
                <a:spcPct val="130000"/>
              </a:lnSpc>
              <a:spcBef>
                <a:spcPts val="0"/>
              </a:spcBef>
              <a:spcAft>
                <a:spcPts val="0"/>
              </a:spcAft>
            </a:pPr>
            <a:r>
              <a:rPr lang="zh-CN" altLang="en-US">
                <a:latin typeface="华文新魏" panose="02010800040101010101" charset="-122"/>
                <a:ea typeface="华文新魏" panose="02010800040101010101" charset="-122"/>
                <a:cs typeface="华文新魏" panose="02010800040101010101" charset="-122"/>
              </a:rPr>
              <a:t>(8)安全培训：加强员工的安全意识和培训，提高他们对安全问题的认识，减少安全漏洞。</a:t>
            </a:r>
            <a:endParaRPr lang="zh-CN" altLang="en-US">
              <a:latin typeface="华文新魏" panose="02010800040101010101" charset="-122"/>
              <a:ea typeface="华文新魏" panose="02010800040101010101" charset="-122"/>
              <a:cs typeface="华文新魏" panose="02010800040101010101" charset="-122"/>
            </a:endParaRPr>
          </a:p>
          <a:p>
            <a:pPr>
              <a:lnSpc>
                <a:spcPct val="130000"/>
              </a:lnSpc>
              <a:spcBef>
                <a:spcPts val="0"/>
              </a:spcBef>
              <a:spcAft>
                <a:spcPts val="0"/>
              </a:spcAft>
            </a:pPr>
            <a:r>
              <a:rPr lang="zh-CN" altLang="en-US">
                <a:latin typeface="华文新魏" panose="02010800040101010101" charset="-122"/>
                <a:ea typeface="华文新魏" panose="02010800040101010101" charset="-122"/>
                <a:cs typeface="华文新魏" panose="02010800040101010101" charset="-122"/>
              </a:rPr>
              <a:t>通过综合运用加密通信、身份验证、访问控制、系统监控和安全教育等手段，我们可以大大降低中间人攻击的风险，保护敏感数据的安全。</a:t>
            </a:r>
            <a:endParaRPr lang="zh-CN" altLang="en-US">
              <a:latin typeface="华文新魏" panose="02010800040101010101" charset="-122"/>
              <a:ea typeface="华文新魏" panose="02010800040101010101" charset="-122"/>
              <a:cs typeface="华文新魏" panose="02010800040101010101"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任务实施</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PART05</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524000" y="1066800"/>
            <a:ext cx="10214610" cy="922020"/>
          </a:xfrm>
          <a:prstGeom prst="rect">
            <a:avLst/>
          </a:prstGeom>
          <a:noFill/>
        </p:spPr>
        <p:txBody>
          <a:bodyPr wrap="square" rtlCol="0" anchor="t">
            <a:spAutoFit/>
          </a:bodyPr>
          <a:p>
            <a:pPr>
              <a:lnSpc>
                <a:spcPct val="150000"/>
              </a:lnSpc>
            </a:pPr>
            <a:r>
              <a:rPr lang="zh-CN" altLang="en-US">
                <a:latin typeface="微软雅黑" panose="020B0503020204020204" charset="-122"/>
                <a:ea typeface="微软雅黑" panose="020B0503020204020204" charset="-122"/>
                <a:cs typeface="微软雅黑" panose="020B0503020204020204" charset="-122"/>
              </a:rPr>
              <a:t>模拟互联网络使用Ettercap执行中间人攻击，采用项目搭建的实训平台，在这里使用到以下三台虚拟机进行模拟。实验平台如表6-1所示：</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0" name="图片 19"/>
          <p:cNvPicPr>
            <a:picLocks noChangeAspect="1"/>
          </p:cNvPicPr>
          <p:nvPr/>
        </p:nvPicPr>
        <p:blipFill>
          <a:blip r:embed="rId2"/>
          <a:stretch>
            <a:fillRect/>
          </a:stretch>
        </p:blipFill>
        <p:spPr>
          <a:xfrm>
            <a:off x="838200" y="2590800"/>
            <a:ext cx="10561320" cy="2459990"/>
          </a:xfrm>
          <a:prstGeom prst="rect">
            <a:avLst/>
          </a:prstGeom>
        </p:spPr>
      </p:pic>
      <p:sp>
        <p:nvSpPr>
          <p:cNvPr id="21" name="文本框 20"/>
          <p:cNvSpPr txBox="1"/>
          <p:nvPr/>
        </p:nvSpPr>
        <p:spPr>
          <a:xfrm>
            <a:off x="4724400" y="2133600"/>
            <a:ext cx="6096000" cy="368300"/>
          </a:xfrm>
          <a:prstGeom prst="rect">
            <a:avLst/>
          </a:prstGeom>
          <a:noFill/>
        </p:spPr>
        <p:txBody>
          <a:bodyPr wrap="square" rtlCol="0" anchor="t">
            <a:spAutoFit/>
          </a:bodyPr>
          <a:p>
            <a:r>
              <a:rPr lang="zh-CN" altLang="en-US"/>
              <a:t>表6-1 实验平台</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33400" y="1676400"/>
            <a:ext cx="11339830"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用这三台虚拟主机中的一台用命令ping另外两台，教材用win10主机ping攻击机，结果如图6-2所示。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811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rPr>
              <a:t>1.网络联通性测试</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6" name="图片 2"/>
          <p:cNvPicPr/>
          <p:nvPr/>
        </p:nvPicPr>
        <p:blipFill>
          <a:blip r:embed="rId2"/>
          <a:srcRect l="46298" t="28769" r="13986" b="22195"/>
          <a:stretch>
            <a:fillRect/>
          </a:stretch>
        </p:blipFill>
        <p:spPr>
          <a:xfrm>
            <a:off x="3505200" y="2286000"/>
            <a:ext cx="3912870" cy="2954655"/>
          </a:xfrm>
          <a:prstGeom prst="rect">
            <a:avLst/>
          </a:prstGeom>
          <a:noFill/>
          <a:ln>
            <a:noFill/>
          </a:ln>
        </p:spPr>
      </p:pic>
      <p:sp>
        <p:nvSpPr>
          <p:cNvPr id="8" name="文本框 7"/>
          <p:cNvSpPr txBox="1"/>
          <p:nvPr/>
        </p:nvSpPr>
        <p:spPr>
          <a:xfrm>
            <a:off x="4114800" y="5486400"/>
            <a:ext cx="2214245" cy="368300"/>
          </a:xfrm>
          <a:prstGeom prst="rect">
            <a:avLst/>
          </a:prstGeom>
          <a:noFill/>
        </p:spPr>
        <p:txBody>
          <a:bodyPr wrap="square" rtlCol="0" anchor="t">
            <a:spAutoFit/>
          </a:bodyPr>
          <a:p>
            <a:r>
              <a:rPr lang="zh-CN" altLang="en-US"/>
              <a:t>图6-2 主机之间联通</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33400" y="1676400"/>
            <a:ext cx="11339830" cy="1014730"/>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在win10浏览器地址栏输入: http://10.10.10.129/dvwa/login.php,结果如图6-3所示，表示win10能访问web服务器。</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811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rPr>
              <a:t>1.网络联通性测试</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9" name="图片 3"/>
          <p:cNvPicPr/>
          <p:nvPr/>
        </p:nvPicPr>
        <p:blipFill>
          <a:blip r:embed="rId2"/>
          <a:srcRect l="21463" t="22292" r="30850" b="17009"/>
          <a:stretch>
            <a:fillRect/>
          </a:stretch>
        </p:blipFill>
        <p:spPr>
          <a:xfrm>
            <a:off x="3962400" y="2438400"/>
            <a:ext cx="4135120" cy="3128010"/>
          </a:xfrm>
          <a:prstGeom prst="rect">
            <a:avLst/>
          </a:prstGeom>
          <a:noFill/>
          <a:ln>
            <a:noFill/>
          </a:ln>
        </p:spPr>
      </p:pic>
      <p:sp>
        <p:nvSpPr>
          <p:cNvPr id="10" name="文本框 9"/>
          <p:cNvSpPr txBox="1"/>
          <p:nvPr/>
        </p:nvSpPr>
        <p:spPr>
          <a:xfrm>
            <a:off x="4191000" y="5791200"/>
            <a:ext cx="6096000" cy="368300"/>
          </a:xfrm>
          <a:prstGeom prst="rect">
            <a:avLst/>
          </a:prstGeom>
          <a:noFill/>
        </p:spPr>
        <p:txBody>
          <a:bodyPr wrap="square" rtlCol="0" anchor="t">
            <a:spAutoFit/>
          </a:bodyPr>
          <a:p>
            <a:r>
              <a:rPr lang="zh-CN" altLang="en-US"/>
              <a:t>图6-3 win10登录web服务器界面</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33400" y="1676400"/>
            <a:ext cx="11339830" cy="1014730"/>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(1)在kali Linux启用工具ettercap-graphical，可以在终端上用命令# ettercap -G，默认配置即可，单击右上角的 按钮，如图6-4所示。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811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rPr>
              <a:t>2. 获取敏感信息</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2"/>
          <a:srcRect l="2524" t="3552" r="2725" b="8131"/>
          <a:stretch>
            <a:fillRect/>
          </a:stretch>
        </p:blipFill>
        <p:spPr>
          <a:xfrm>
            <a:off x="3769360" y="2819400"/>
            <a:ext cx="4577715" cy="2263140"/>
          </a:xfrm>
          <a:prstGeom prst="rect">
            <a:avLst/>
          </a:prstGeom>
          <a:noFill/>
          <a:ln>
            <a:noFill/>
          </a:ln>
        </p:spPr>
      </p:pic>
      <p:sp>
        <p:nvSpPr>
          <p:cNvPr id="8" name="文本框 7"/>
          <p:cNvSpPr txBox="1"/>
          <p:nvPr/>
        </p:nvSpPr>
        <p:spPr>
          <a:xfrm>
            <a:off x="4724400" y="5257800"/>
            <a:ext cx="6096000" cy="368300"/>
          </a:xfrm>
          <a:prstGeom prst="rect">
            <a:avLst/>
          </a:prstGeom>
          <a:noFill/>
        </p:spPr>
        <p:txBody>
          <a:bodyPr wrap="square" rtlCol="0" anchor="t">
            <a:spAutoFit/>
          </a:bodyPr>
          <a:p>
            <a:r>
              <a:rPr lang="zh-CN" altLang="en-US"/>
              <a:t>图6-4 ettercap界面</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33400" y="1676400"/>
            <a:ext cx="11339830" cy="1014730"/>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（2）单击左上角“放大镜搜索 ”按钮并列出该网卡所接局域网的主机列表，然后单击“放大镜搜索”右边第一个的主机列表按钮 ，将列出扫描到的所有内网主机，如图6-5所示。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811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sym typeface="+mn-ea"/>
              </a:rPr>
              <a:t>2. 获取敏感信息</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6" name="图片 8"/>
          <p:cNvPicPr/>
          <p:nvPr/>
        </p:nvPicPr>
        <p:blipFill>
          <a:blip r:embed="rId2"/>
          <a:srcRect l="23125" t="23146" r="26031" b="28957"/>
          <a:stretch>
            <a:fillRect/>
          </a:stretch>
        </p:blipFill>
        <p:spPr>
          <a:xfrm>
            <a:off x="3657600" y="2743200"/>
            <a:ext cx="4388485" cy="2660650"/>
          </a:xfrm>
          <a:prstGeom prst="rect">
            <a:avLst/>
          </a:prstGeom>
          <a:noFill/>
          <a:ln>
            <a:noFill/>
          </a:ln>
        </p:spPr>
      </p:pic>
      <p:sp>
        <p:nvSpPr>
          <p:cNvPr id="8" name="文本框 7"/>
          <p:cNvSpPr txBox="1"/>
          <p:nvPr/>
        </p:nvSpPr>
        <p:spPr>
          <a:xfrm>
            <a:off x="4724400" y="5486400"/>
            <a:ext cx="1981200" cy="368300"/>
          </a:xfrm>
          <a:prstGeom prst="rect">
            <a:avLst/>
          </a:prstGeom>
          <a:noFill/>
        </p:spPr>
        <p:txBody>
          <a:bodyPr wrap="square" rtlCol="0" anchor="t">
            <a:spAutoFit/>
          </a:bodyPr>
          <a:p>
            <a:r>
              <a:rPr lang="zh-CN" altLang="en-US"/>
              <a:t>图6-5 主机列表</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项目目标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PART01</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33400" y="1676400"/>
            <a:ext cx="11339830" cy="332295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（3）扫描完毕后，攻击者需要选择一个或多个被攻击机主机，并向它们发送假冒的ARP应答。为了明确ARP欺骗的被攻击机地址，我们需要在Host List窗口中选择两个IP地址，并分别添加到Target 1和Target 2中。本教材把web服务器主机10.10.10.129放入被攻击机1，被攻击机（win10）Host 10.10.10.131放入被攻击机2。具体操作如下：单击“Host list”中的“10.10.10.129”选中web服务器主机，再单击按钮“Add to Target 1”；同样的操作选中“10.10.10.131”，再单击按钮“Add to Target 2”。这时在下面文本框中就会出现 “Host 10.10.10.129 added to TARGET1”和“Host 10.10.10.131 added to TARGET2” 2行英文字，结果如图6-6所示。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811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sym typeface="+mn-ea"/>
              </a:rPr>
              <a:t>2. 获取敏感信息</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6" name="图片 9"/>
          <p:cNvPicPr/>
          <p:nvPr/>
        </p:nvPicPr>
        <p:blipFill>
          <a:blip r:embed="rId2"/>
          <a:srcRect l="23270" t="23079" r="26082" b="28650"/>
          <a:stretch>
            <a:fillRect/>
          </a:stretch>
        </p:blipFill>
        <p:spPr>
          <a:xfrm>
            <a:off x="3581400" y="1981200"/>
            <a:ext cx="5342255" cy="3519170"/>
          </a:xfrm>
          <a:prstGeom prst="rect">
            <a:avLst/>
          </a:prstGeom>
          <a:noFill/>
          <a:ln>
            <a:noFill/>
          </a:ln>
        </p:spPr>
      </p:pic>
      <p:sp>
        <p:nvSpPr>
          <p:cNvPr id="8" name="文本框 7"/>
          <p:cNvSpPr txBox="1"/>
          <p:nvPr/>
        </p:nvSpPr>
        <p:spPr>
          <a:xfrm>
            <a:off x="4495800" y="5638800"/>
            <a:ext cx="6096000" cy="368300"/>
          </a:xfrm>
          <a:prstGeom prst="rect">
            <a:avLst/>
          </a:prstGeom>
          <a:noFill/>
        </p:spPr>
        <p:txBody>
          <a:bodyPr wrap="square" rtlCol="0" anchor="t">
            <a:spAutoFit/>
          </a:bodyPr>
          <a:p>
            <a:r>
              <a:rPr lang="zh-CN" altLang="en-US"/>
              <a:t>图6-6 明确中间人攻击的主机</a:t>
            </a:r>
            <a:endParaRPr lang="zh-CN" altLang="en-US"/>
          </a:p>
        </p:txBody>
      </p:sp>
      <p:pic>
        <p:nvPicPr>
          <p:cNvPr id="9" name="图片 9"/>
          <p:cNvPicPr/>
          <p:nvPr/>
        </p:nvPicPr>
        <p:blipFill>
          <a:blip r:embed="rId2"/>
          <a:srcRect l="23270" t="23079" r="26082" b="28650"/>
          <a:stretch>
            <a:fillRect/>
          </a:stretch>
        </p:blipFill>
        <p:spPr>
          <a:xfrm>
            <a:off x="3581400" y="1981200"/>
            <a:ext cx="5342255" cy="3519170"/>
          </a:xfrm>
          <a:prstGeom prst="rect">
            <a:avLst/>
          </a:prstGeom>
          <a:noFill/>
          <a:ln>
            <a:noFill/>
          </a:ln>
        </p:spPr>
      </p:pic>
      <p:sp>
        <p:nvSpPr>
          <p:cNvPr id="10" name="文本框 9"/>
          <p:cNvSpPr txBox="1"/>
          <p:nvPr/>
        </p:nvSpPr>
        <p:spPr>
          <a:xfrm>
            <a:off x="4495800" y="5638800"/>
            <a:ext cx="6096000" cy="368300"/>
          </a:xfrm>
          <a:prstGeom prst="rect">
            <a:avLst/>
          </a:prstGeom>
          <a:noFill/>
        </p:spPr>
        <p:txBody>
          <a:bodyPr wrap="square" rtlCol="0" anchor="t">
            <a:spAutoFit/>
          </a:bodyPr>
          <a:p>
            <a:r>
              <a:rPr lang="zh-CN" altLang="en-US"/>
              <a:t>图6-6 明确中间人攻击的主机</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66420" y="1600200"/>
            <a:ext cx="11339830" cy="147637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（5）攻击开始，单击 “中间人攻击按钮 ”MITM菜单，选择攻击方式ARP投毒“ARP poisoning...”，如图6-7所示。在弹出对话框中勾选“Sniff remote connections“选项，以开启捕获远程连接功能，如图6-8所示。其中，Only poison one-way为单向ARP欺骗。</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811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sym typeface="+mn-ea"/>
              </a:rPr>
              <a:t>2. 获取敏感信息</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8" name="图片 11"/>
          <p:cNvPicPr/>
          <p:nvPr/>
        </p:nvPicPr>
        <p:blipFill>
          <a:blip r:embed="rId2"/>
          <a:srcRect l="23146" t="22824" r="25954" b="28856"/>
          <a:stretch>
            <a:fillRect/>
          </a:stretch>
        </p:blipFill>
        <p:spPr>
          <a:xfrm>
            <a:off x="1276350" y="3200400"/>
            <a:ext cx="3811270" cy="2480310"/>
          </a:xfrm>
          <a:prstGeom prst="rect">
            <a:avLst/>
          </a:prstGeom>
          <a:noFill/>
          <a:ln>
            <a:noFill/>
          </a:ln>
        </p:spPr>
      </p:pic>
      <p:pic>
        <p:nvPicPr>
          <p:cNvPr id="9" name="图片 12"/>
          <p:cNvPicPr/>
          <p:nvPr/>
        </p:nvPicPr>
        <p:blipFill>
          <a:blip r:embed="rId3"/>
          <a:srcRect l="3979" t="7353" r="9169" b="20425"/>
          <a:stretch>
            <a:fillRect/>
          </a:stretch>
        </p:blipFill>
        <p:spPr>
          <a:xfrm>
            <a:off x="5410200" y="3200400"/>
            <a:ext cx="4338955" cy="2480310"/>
          </a:xfrm>
          <a:prstGeom prst="rect">
            <a:avLst/>
          </a:prstGeom>
          <a:noFill/>
          <a:ln>
            <a:noFill/>
          </a:ln>
        </p:spPr>
      </p:pic>
      <p:sp>
        <p:nvSpPr>
          <p:cNvPr id="10" name="文本框 9"/>
          <p:cNvSpPr txBox="1"/>
          <p:nvPr/>
        </p:nvSpPr>
        <p:spPr>
          <a:xfrm>
            <a:off x="1752600" y="5867400"/>
            <a:ext cx="2054225" cy="368300"/>
          </a:xfrm>
          <a:prstGeom prst="rect">
            <a:avLst/>
          </a:prstGeom>
          <a:noFill/>
        </p:spPr>
        <p:txBody>
          <a:bodyPr wrap="square" rtlCol="0" anchor="t">
            <a:spAutoFit/>
          </a:bodyPr>
          <a:p>
            <a:r>
              <a:rPr lang="zh-CN" altLang="en-US"/>
              <a:t>图6-7 ARP投毒攻击</a:t>
            </a:r>
            <a:endParaRPr lang="zh-CN" altLang="en-US"/>
          </a:p>
        </p:txBody>
      </p:sp>
      <p:sp>
        <p:nvSpPr>
          <p:cNvPr id="11" name="文本框 10"/>
          <p:cNvSpPr txBox="1"/>
          <p:nvPr/>
        </p:nvSpPr>
        <p:spPr>
          <a:xfrm>
            <a:off x="5791200" y="5867400"/>
            <a:ext cx="3582670" cy="368300"/>
          </a:xfrm>
          <a:prstGeom prst="rect">
            <a:avLst/>
          </a:prstGeom>
          <a:noFill/>
        </p:spPr>
        <p:txBody>
          <a:bodyPr wrap="square" rtlCol="0" anchor="t">
            <a:spAutoFit/>
          </a:bodyPr>
          <a:p>
            <a:r>
              <a:rPr lang="zh-CN" altLang="en-US"/>
              <a:t> 图6-8 开启捕获远程连接功能</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33400" y="1676400"/>
            <a:ext cx="11339830" cy="147637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现在可以开始ARP欺骗，单击图6-8中右上方的“OK”按钮。这样，就可以对被攻击机IP地址进行ARP欺骗了。如果我们想要查看设置的ARP欺骗被攻击机的IP地址可以单击右上方菜单栏中的Targets选项，然后选择Current targets选项，如图6-9所示。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811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sym typeface="+mn-ea"/>
              </a:rPr>
              <a:t>2. 获取敏感信息</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9" name="图片 13"/>
          <p:cNvPicPr/>
          <p:nvPr/>
        </p:nvPicPr>
        <p:blipFill>
          <a:blip r:embed="rId2"/>
          <a:srcRect l="23489" t="24329" r="25778" b="27272"/>
          <a:stretch>
            <a:fillRect/>
          </a:stretch>
        </p:blipFill>
        <p:spPr>
          <a:xfrm>
            <a:off x="3429000" y="3200400"/>
            <a:ext cx="4591050" cy="2531745"/>
          </a:xfrm>
          <a:prstGeom prst="rect">
            <a:avLst/>
          </a:prstGeom>
          <a:noFill/>
          <a:ln>
            <a:noFill/>
          </a:ln>
        </p:spPr>
      </p:pic>
      <p:sp>
        <p:nvSpPr>
          <p:cNvPr id="6" name="文本框 5"/>
          <p:cNvSpPr txBox="1"/>
          <p:nvPr/>
        </p:nvSpPr>
        <p:spPr>
          <a:xfrm>
            <a:off x="3733800" y="5943600"/>
            <a:ext cx="6096000" cy="368300"/>
          </a:xfrm>
          <a:prstGeom prst="rect">
            <a:avLst/>
          </a:prstGeom>
          <a:noFill/>
        </p:spPr>
        <p:txBody>
          <a:bodyPr wrap="square" rtlCol="0" anchor="t">
            <a:spAutoFit/>
          </a:bodyPr>
          <a:p>
            <a:r>
              <a:rPr lang="zh-CN" altLang="en-US"/>
              <a:t>图6-9 查看ARP欺骗被攻击机的IP地址</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33400" y="1676400"/>
            <a:ext cx="11339830" cy="1691640"/>
          </a:xfrm>
          <a:prstGeom prst="rect">
            <a:avLst/>
          </a:prstGeom>
          <a:noFill/>
        </p:spPr>
        <p:txBody>
          <a:bodyPr wrap="square" rtlCol="0" anchor="t">
            <a:spAutoFit/>
          </a:bodyPr>
          <a:p>
            <a:pPr algn="just">
              <a:lnSpc>
                <a:spcPct val="13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(6)在win10对web服务器的web服务访问，在页面输入用户名和口令后单击“login”，如图6-10所示。在攻击机 kali Linux的Ettercap界面的最下面有这么一行英文CONTENT:username=admin&amp;password=admin&amp;Login=Login，用户名和密码都是admin，如图6-11所示。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811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sym typeface="+mn-ea"/>
              </a:rPr>
              <a:t>2. 获取敏感信息</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11" name="图片 14"/>
          <p:cNvPicPr/>
          <p:nvPr/>
        </p:nvPicPr>
        <p:blipFill>
          <a:blip r:embed="rId2"/>
          <a:stretch>
            <a:fillRect/>
          </a:stretch>
        </p:blipFill>
        <p:spPr>
          <a:xfrm>
            <a:off x="1276350" y="3632835"/>
            <a:ext cx="2594610" cy="1911350"/>
          </a:xfrm>
          <a:prstGeom prst="rect">
            <a:avLst/>
          </a:prstGeom>
          <a:noFill/>
          <a:ln>
            <a:noFill/>
          </a:ln>
        </p:spPr>
      </p:pic>
      <p:pic>
        <p:nvPicPr>
          <p:cNvPr id="21" name="图片 15"/>
          <p:cNvPicPr/>
          <p:nvPr/>
        </p:nvPicPr>
        <p:blipFill>
          <a:blip r:embed="rId3"/>
          <a:srcRect l="21701" t="25098" r="35701" b="29607"/>
          <a:stretch>
            <a:fillRect/>
          </a:stretch>
        </p:blipFill>
        <p:spPr>
          <a:xfrm>
            <a:off x="6019800" y="3392805"/>
            <a:ext cx="3795395" cy="2245995"/>
          </a:xfrm>
          <a:prstGeom prst="rect">
            <a:avLst/>
          </a:prstGeom>
          <a:noFill/>
          <a:ln>
            <a:noFill/>
          </a:ln>
        </p:spPr>
      </p:pic>
      <p:sp>
        <p:nvSpPr>
          <p:cNvPr id="8" name="文本框 7"/>
          <p:cNvSpPr txBox="1"/>
          <p:nvPr/>
        </p:nvSpPr>
        <p:spPr>
          <a:xfrm>
            <a:off x="1276350" y="5638800"/>
            <a:ext cx="2524125" cy="409575"/>
          </a:xfrm>
          <a:prstGeom prst="rect">
            <a:avLst/>
          </a:prstGeom>
          <a:noFill/>
        </p:spPr>
        <p:txBody>
          <a:bodyPr wrap="square" rtlCol="0" anchor="t">
            <a:noAutofit/>
          </a:bodyPr>
          <a:p>
            <a:r>
              <a:rPr lang="zh-CN" altLang="en-US"/>
              <a:t>图6-10 DVWA登录界面	</a:t>
            </a:r>
            <a:endParaRPr lang="zh-CN" altLang="en-US"/>
          </a:p>
        </p:txBody>
      </p:sp>
      <p:sp>
        <p:nvSpPr>
          <p:cNvPr id="10" name="文本框 9"/>
          <p:cNvSpPr txBox="1"/>
          <p:nvPr/>
        </p:nvSpPr>
        <p:spPr>
          <a:xfrm>
            <a:off x="6324600" y="5791200"/>
            <a:ext cx="3437890" cy="368300"/>
          </a:xfrm>
          <a:prstGeom prst="rect">
            <a:avLst/>
          </a:prstGeom>
          <a:noFill/>
        </p:spPr>
        <p:txBody>
          <a:bodyPr wrap="square" rtlCol="0" anchor="t">
            <a:spAutoFit/>
          </a:bodyPr>
          <a:p>
            <a:r>
              <a:rPr lang="zh-CN" altLang="en-US"/>
              <a:t>图6-11 获得用户名和密码界面</a:t>
            </a:r>
            <a:endParaRPr lang="zh-CN" altLang="en-US"/>
          </a:p>
        </p:txBody>
      </p:sp>
      <p:sp>
        <p:nvSpPr>
          <p:cNvPr id="12" name="文本框 11"/>
          <p:cNvSpPr txBox="1"/>
          <p:nvPr/>
        </p:nvSpPr>
        <p:spPr>
          <a:xfrm>
            <a:off x="838200" y="6248400"/>
            <a:ext cx="6096000" cy="491490"/>
          </a:xfrm>
          <a:prstGeom prst="rect">
            <a:avLst/>
          </a:prstGeom>
          <a:noFill/>
        </p:spPr>
        <p:txBody>
          <a:bodyPr wrap="square" rtlCol="0" anchor="t">
            <a:spAutoFit/>
          </a:bodyPr>
          <a:p>
            <a:pPr algn="just">
              <a:lnSpc>
                <a:spcPct val="130000"/>
              </a:lnSpc>
              <a:spcBef>
                <a:spcPts val="0"/>
              </a:spcBef>
              <a:spcAft>
                <a:spcPts val="0"/>
              </a:spcAft>
              <a:buClrTx/>
              <a:buSzTx/>
              <a:buFontTx/>
            </a:pPr>
            <a:r>
              <a:rPr lang="zh-CN" altLang="en-US" sz="2000">
                <a:latin typeface="微软雅黑" panose="020B0503020204020204" charset="-122"/>
                <a:ea typeface="微软雅黑" panose="020B0503020204020204" charset="-122"/>
                <a:cs typeface="微软雅黑" panose="020B0503020204020204" charset="-122"/>
              </a:rPr>
              <a:t>Ettercap执行中间人攻击测试完毕。</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866775" y="1697355"/>
            <a:ext cx="10623550" cy="3784600"/>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1）实施ARP欺骗</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在Ettercap执行ARP欺骗前，我们需要开启Kali Linux系统内核转发功能。攻击机就可以将网络中的数据转发到正确的被攻击机地址，不会出现被攻击机地址收不到数据的情况，网络中断现象。如果没有开启内核转发功能，我们就无法捕获到通信数据包。</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在Kali Linux中开启内核转发功能的命令是echo 1&gt;/proc/sys/net/ipv4/ip forward；也可以用vi编辑器打/proc/sys/net/ipv4/ip forward文件进行修改。</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攻击者扫描被攻击机网络中的主机，获得网络中存活的主机和网关信息。具体步骤参考“任务6.1  使用Ettercap执行中间人攻击”步骤。</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81100"/>
            <a:ext cx="6096000" cy="516255"/>
          </a:xfrm>
          <a:prstGeom prst="rect">
            <a:avLst/>
          </a:prstGeom>
          <a:noFill/>
        </p:spPr>
        <p:txBody>
          <a:bodyPr wrap="square" rtlCol="0" anchor="t">
            <a:noAutofit/>
          </a:bodyPr>
          <a:p>
            <a:pPr algn="l">
              <a:buClrTx/>
              <a:buSzTx/>
              <a:buFontTx/>
            </a:pPr>
            <a:r>
              <a:rPr lang="en-US" sz="2000" b="1">
                <a:solidFill>
                  <a:srgbClr val="0070C0"/>
                </a:solidFill>
                <a:latin typeface="微软雅黑" panose="020B0503020204020204" charset="-122"/>
                <a:ea typeface="微软雅黑" panose="020B0503020204020204" charset="-122"/>
                <a:cs typeface="微软雅黑" panose="020B0503020204020204" charset="-122"/>
                <a:sym typeface="+mn-ea"/>
              </a:rPr>
              <a:t>3.</a:t>
            </a:r>
            <a:r>
              <a:rPr sz="2000" b="1">
                <a:solidFill>
                  <a:srgbClr val="0070C0"/>
                </a:solidFill>
                <a:latin typeface="微软雅黑" panose="020B0503020204020204" charset="-122"/>
                <a:ea typeface="微软雅黑" panose="020B0503020204020204" charset="-122"/>
                <a:cs typeface="微软雅黑" panose="020B0503020204020204" charset="-122"/>
                <a:sym typeface="+mn-ea"/>
              </a:rPr>
              <a:t>获取网页信息</a:t>
            </a:r>
            <a:endParaRPr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866775" y="1697355"/>
            <a:ext cx="10623550" cy="2399665"/>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1）实施ARP欺骗</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扫描结束后，首先，选择网关的IP地址10.10.10.2，然后单击“Add to Target 1”按钮。其次，选择ARP欺骗的被攻击机主机的IP地址10.10.10.131，然后单击“Add to Target 2”按钮。结果如图6-12所示。单击右上方菜单栏中的Targets选项，然后选择Current targets选项，如图6-13所示.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81100"/>
            <a:ext cx="6096000" cy="516255"/>
          </a:xfrm>
          <a:prstGeom prst="rect">
            <a:avLst/>
          </a:prstGeom>
          <a:noFill/>
        </p:spPr>
        <p:txBody>
          <a:bodyPr wrap="square" rtlCol="0" anchor="t">
            <a:noAutofit/>
          </a:bodyPr>
          <a:p>
            <a:pPr algn="l">
              <a:buClrTx/>
              <a:buSzTx/>
              <a:buFontTx/>
            </a:pPr>
            <a:r>
              <a:rPr lang="en-US" sz="2000" b="1">
                <a:solidFill>
                  <a:srgbClr val="0070C0"/>
                </a:solidFill>
                <a:latin typeface="微软雅黑" panose="020B0503020204020204" charset="-122"/>
                <a:ea typeface="微软雅黑" panose="020B0503020204020204" charset="-122"/>
                <a:cs typeface="微软雅黑" panose="020B0503020204020204" charset="-122"/>
                <a:sym typeface="+mn-ea"/>
              </a:rPr>
              <a:t>3.</a:t>
            </a:r>
            <a:r>
              <a:rPr sz="2000" b="1">
                <a:solidFill>
                  <a:srgbClr val="0070C0"/>
                </a:solidFill>
                <a:latin typeface="微软雅黑" panose="020B0503020204020204" charset="-122"/>
                <a:ea typeface="微软雅黑" panose="020B0503020204020204" charset="-122"/>
                <a:cs typeface="微软雅黑" panose="020B0503020204020204" charset="-122"/>
                <a:sym typeface="+mn-ea"/>
              </a:rPr>
              <a:t>获取网页信息</a:t>
            </a:r>
            <a:endParaRPr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30" name="图片 16"/>
          <p:cNvPicPr/>
          <p:nvPr/>
        </p:nvPicPr>
        <p:blipFill>
          <a:blip r:embed="rId2"/>
          <a:srcRect l="21361" t="22485" r="24078" b="23227"/>
          <a:stretch>
            <a:fillRect/>
          </a:stretch>
        </p:blipFill>
        <p:spPr>
          <a:xfrm>
            <a:off x="1371600" y="4114800"/>
            <a:ext cx="2918460" cy="1954530"/>
          </a:xfrm>
          <a:prstGeom prst="rect">
            <a:avLst/>
          </a:prstGeom>
          <a:noFill/>
          <a:ln>
            <a:noFill/>
          </a:ln>
        </p:spPr>
      </p:pic>
      <p:pic>
        <p:nvPicPr>
          <p:cNvPr id="22" name="图片 17"/>
          <p:cNvPicPr/>
          <p:nvPr/>
        </p:nvPicPr>
        <p:blipFill>
          <a:blip r:embed="rId3"/>
          <a:srcRect l="26501" t="21562" r="30602" b="33664"/>
          <a:stretch>
            <a:fillRect/>
          </a:stretch>
        </p:blipFill>
        <p:spPr>
          <a:xfrm>
            <a:off x="5199380" y="4097020"/>
            <a:ext cx="3776345" cy="1960880"/>
          </a:xfrm>
          <a:prstGeom prst="rect">
            <a:avLst/>
          </a:prstGeom>
          <a:noFill/>
          <a:ln>
            <a:noFill/>
          </a:ln>
        </p:spPr>
      </p:pic>
      <p:sp>
        <p:nvSpPr>
          <p:cNvPr id="6" name="文本框 5"/>
          <p:cNvSpPr txBox="1"/>
          <p:nvPr/>
        </p:nvSpPr>
        <p:spPr>
          <a:xfrm>
            <a:off x="1676400" y="6172200"/>
            <a:ext cx="1902460" cy="368300"/>
          </a:xfrm>
          <a:prstGeom prst="rect">
            <a:avLst/>
          </a:prstGeom>
          <a:noFill/>
        </p:spPr>
        <p:txBody>
          <a:bodyPr wrap="square" rtlCol="0" anchor="t">
            <a:spAutoFit/>
          </a:bodyPr>
          <a:p>
            <a:r>
              <a:rPr lang="zh-CN" altLang="en-US"/>
              <a:t>图6-12 主机列表  </a:t>
            </a:r>
            <a:endParaRPr lang="zh-CN" altLang="en-US"/>
          </a:p>
        </p:txBody>
      </p:sp>
      <p:sp>
        <p:nvSpPr>
          <p:cNvPr id="8" name="文本框 7"/>
          <p:cNvSpPr txBox="1"/>
          <p:nvPr/>
        </p:nvSpPr>
        <p:spPr>
          <a:xfrm>
            <a:off x="5105400" y="6172200"/>
            <a:ext cx="3919220" cy="368300"/>
          </a:xfrm>
          <a:prstGeom prst="rect">
            <a:avLst/>
          </a:prstGeom>
          <a:noFill/>
        </p:spPr>
        <p:txBody>
          <a:bodyPr wrap="square" rtlCol="0" anchor="t">
            <a:spAutoFit/>
          </a:bodyPr>
          <a:p>
            <a:r>
              <a:rPr lang="zh-CN" altLang="en-US"/>
              <a:t>6-13查看ARP欺骗被攻击机的IP地址</a:t>
            </a: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866775" y="1697355"/>
            <a:ext cx="10623550" cy="4246245"/>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2）使用tcpdump查看数据包</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tcpdump工具是一种用于捕获和分析网络数据包的命令行工具。攻击者可以通过tcpdump查看网络中传送的数据包的详细内容，例如协议类型、源地址、被攻击机地址、数据长度、数据内容等。tcpdump还可以根据不同的条件来过滤和选择感兴趣的数据包，例如按照网络接口、主机地址、端口号、协议类型等来选择。</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Kali Linux系统默认已经预装了tcpdump工具。如果攻击者想查看被ARP欺骗的主机和网关之间的数据流，需要和Ettercap工具一样的网络接口eth0来监听数据包。在终端中输入命令“tcpdump -i eth0 host 10.10.10.131”，这样就可以捕获并显示数据流的详细内容了，如图6-14所示。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81100"/>
            <a:ext cx="6096000" cy="516255"/>
          </a:xfrm>
          <a:prstGeom prst="rect">
            <a:avLst/>
          </a:prstGeom>
          <a:noFill/>
        </p:spPr>
        <p:txBody>
          <a:bodyPr wrap="square" rtlCol="0" anchor="t">
            <a:noAutofit/>
          </a:bodyPr>
          <a:p>
            <a:pPr algn="l">
              <a:buClrTx/>
              <a:buSzTx/>
              <a:buFontTx/>
            </a:pPr>
            <a:r>
              <a:rPr lang="en-US" sz="2000" b="1">
                <a:solidFill>
                  <a:srgbClr val="0070C0"/>
                </a:solidFill>
                <a:latin typeface="微软雅黑" panose="020B0503020204020204" charset="-122"/>
                <a:ea typeface="微软雅黑" panose="020B0503020204020204" charset="-122"/>
                <a:cs typeface="微软雅黑" panose="020B0503020204020204" charset="-122"/>
                <a:sym typeface="+mn-ea"/>
              </a:rPr>
              <a:t>3.</a:t>
            </a:r>
            <a:r>
              <a:rPr sz="2000" b="1">
                <a:solidFill>
                  <a:srgbClr val="0070C0"/>
                </a:solidFill>
                <a:latin typeface="微软雅黑" panose="020B0503020204020204" charset="-122"/>
                <a:ea typeface="微软雅黑" panose="020B0503020204020204" charset="-122"/>
                <a:cs typeface="微软雅黑" panose="020B0503020204020204" charset="-122"/>
                <a:sym typeface="+mn-ea"/>
              </a:rPr>
              <a:t>获取网页信息</a:t>
            </a:r>
            <a:endParaRPr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866775" y="1697355"/>
            <a:ext cx="10623550" cy="1014730"/>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2）使用tcpdump查看数据包</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81100"/>
            <a:ext cx="6096000" cy="516255"/>
          </a:xfrm>
          <a:prstGeom prst="rect">
            <a:avLst/>
          </a:prstGeom>
          <a:noFill/>
        </p:spPr>
        <p:txBody>
          <a:bodyPr wrap="square" rtlCol="0" anchor="t">
            <a:noAutofit/>
          </a:bodyPr>
          <a:p>
            <a:pPr algn="l">
              <a:buClrTx/>
              <a:buSzTx/>
              <a:buFontTx/>
            </a:pPr>
            <a:r>
              <a:rPr lang="en-US" sz="2000" b="1">
                <a:solidFill>
                  <a:srgbClr val="0070C0"/>
                </a:solidFill>
                <a:latin typeface="微软雅黑" panose="020B0503020204020204" charset="-122"/>
                <a:ea typeface="微软雅黑" panose="020B0503020204020204" charset="-122"/>
                <a:cs typeface="微软雅黑" panose="020B0503020204020204" charset="-122"/>
                <a:sym typeface="+mn-ea"/>
              </a:rPr>
              <a:t>3.</a:t>
            </a:r>
            <a:r>
              <a:rPr sz="2000" b="1">
                <a:solidFill>
                  <a:srgbClr val="0070C0"/>
                </a:solidFill>
                <a:latin typeface="微软雅黑" panose="020B0503020204020204" charset="-122"/>
                <a:ea typeface="微软雅黑" panose="020B0503020204020204" charset="-122"/>
                <a:cs typeface="微软雅黑" panose="020B0503020204020204" charset="-122"/>
                <a:sym typeface="+mn-ea"/>
              </a:rPr>
              <a:t>获取网页信息</a:t>
            </a:r>
            <a:endParaRPr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29" name="图片 19"/>
          <p:cNvPicPr/>
          <p:nvPr/>
        </p:nvPicPr>
        <p:blipFill>
          <a:blip r:embed="rId2"/>
          <a:srcRect l="47177" t="24290" r="7352" b="16882"/>
          <a:stretch>
            <a:fillRect/>
          </a:stretch>
        </p:blipFill>
        <p:spPr>
          <a:xfrm>
            <a:off x="3048000" y="2286000"/>
            <a:ext cx="5057140" cy="3504565"/>
          </a:xfrm>
          <a:prstGeom prst="rect">
            <a:avLst/>
          </a:prstGeom>
          <a:noFill/>
          <a:ln>
            <a:noFill/>
          </a:ln>
        </p:spPr>
      </p:pic>
      <p:sp>
        <p:nvSpPr>
          <p:cNvPr id="6" name="文本框 5"/>
          <p:cNvSpPr txBox="1"/>
          <p:nvPr/>
        </p:nvSpPr>
        <p:spPr>
          <a:xfrm>
            <a:off x="3505200" y="6019800"/>
            <a:ext cx="6096000" cy="368300"/>
          </a:xfrm>
          <a:prstGeom prst="rect">
            <a:avLst/>
          </a:prstGeom>
          <a:noFill/>
        </p:spPr>
        <p:txBody>
          <a:bodyPr wrap="square" rtlCol="0" anchor="t">
            <a:spAutoFit/>
          </a:bodyPr>
          <a:p>
            <a:r>
              <a:rPr lang="zh-CN" altLang="en-US"/>
              <a:t>图6-14 捕获并显示数据流的内容</a:t>
            </a: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866775" y="1697355"/>
            <a:ext cx="10623550" cy="1938020"/>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2）使用tcpdump查看数据包</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在查看数据流内容时，可以根据协议和端口来进行相应的过滤，以便只查看感兴趣的内容。比如，可以输入命令“tcpdump -i eth0 tcp port 80 and host 10.10.10.131”，捕获TCP/80端口号的所有数据流，如图6-15所示。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81100"/>
            <a:ext cx="6096000" cy="516255"/>
          </a:xfrm>
          <a:prstGeom prst="rect">
            <a:avLst/>
          </a:prstGeom>
          <a:noFill/>
        </p:spPr>
        <p:txBody>
          <a:bodyPr wrap="square" rtlCol="0" anchor="t">
            <a:noAutofit/>
          </a:bodyPr>
          <a:p>
            <a:pPr algn="l">
              <a:buClrTx/>
              <a:buSzTx/>
              <a:buFontTx/>
            </a:pPr>
            <a:r>
              <a:rPr lang="en-US" sz="2000" b="1">
                <a:solidFill>
                  <a:srgbClr val="0070C0"/>
                </a:solidFill>
                <a:latin typeface="微软雅黑" panose="020B0503020204020204" charset="-122"/>
                <a:ea typeface="微软雅黑" panose="020B0503020204020204" charset="-122"/>
                <a:cs typeface="微软雅黑" panose="020B0503020204020204" charset="-122"/>
                <a:sym typeface="+mn-ea"/>
              </a:rPr>
              <a:t>3.</a:t>
            </a:r>
            <a:r>
              <a:rPr sz="2000" b="1">
                <a:solidFill>
                  <a:srgbClr val="0070C0"/>
                </a:solidFill>
                <a:latin typeface="微软雅黑" panose="020B0503020204020204" charset="-122"/>
                <a:ea typeface="微软雅黑" panose="020B0503020204020204" charset="-122"/>
                <a:cs typeface="微软雅黑" panose="020B0503020204020204" charset="-122"/>
                <a:sym typeface="+mn-ea"/>
              </a:rPr>
              <a:t>获取网页信息</a:t>
            </a:r>
            <a:endParaRPr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18" name="图片 20"/>
          <p:cNvPicPr/>
          <p:nvPr/>
        </p:nvPicPr>
        <p:blipFill>
          <a:blip r:embed="rId2"/>
          <a:srcRect l="47166" t="24284" r="1399" b="16443"/>
          <a:stretch>
            <a:fillRect/>
          </a:stretch>
        </p:blipFill>
        <p:spPr>
          <a:xfrm>
            <a:off x="3581400" y="3635375"/>
            <a:ext cx="4274820" cy="2787650"/>
          </a:xfrm>
          <a:prstGeom prst="rect">
            <a:avLst/>
          </a:prstGeom>
          <a:noFill/>
          <a:ln>
            <a:noFill/>
          </a:ln>
        </p:spPr>
      </p:pic>
      <p:sp>
        <p:nvSpPr>
          <p:cNvPr id="8" name="文本框 7"/>
          <p:cNvSpPr txBox="1"/>
          <p:nvPr/>
        </p:nvSpPr>
        <p:spPr>
          <a:xfrm>
            <a:off x="3962400" y="6477000"/>
            <a:ext cx="6096000" cy="368300"/>
          </a:xfrm>
          <a:prstGeom prst="rect">
            <a:avLst/>
          </a:prstGeom>
          <a:noFill/>
        </p:spPr>
        <p:txBody>
          <a:bodyPr wrap="square" rtlCol="0" anchor="t">
            <a:spAutoFit/>
          </a:bodyPr>
          <a:p>
            <a:r>
              <a:rPr lang="zh-CN" altLang="en-US"/>
              <a:t>图6-15 捕获TCP/80端口号的数据流</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Bettercap实施中间人攻击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1066800" y="1295400"/>
            <a:ext cx="10623550" cy="1014730"/>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模拟互联网络使用Bettercap执行中间人攻击，采用项目搭建的实训平台，在这里使用到以下四台虚拟机进行模拟。实验平台如表6-2所示。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724400" y="2362200"/>
            <a:ext cx="6096000" cy="368300"/>
          </a:xfrm>
          <a:prstGeom prst="rect">
            <a:avLst/>
          </a:prstGeom>
          <a:noFill/>
        </p:spPr>
        <p:txBody>
          <a:bodyPr wrap="square" rtlCol="0" anchor="t">
            <a:spAutoFit/>
          </a:bodyPr>
          <a:p>
            <a:r>
              <a:rPr lang="zh-CN" altLang="en-US" b="1"/>
              <a:t>表6-2 实验平台</a:t>
            </a:r>
            <a:endParaRPr lang="zh-CN" altLang="en-US" b="1"/>
          </a:p>
        </p:txBody>
      </p:sp>
      <p:pic>
        <p:nvPicPr>
          <p:cNvPr id="10" name="图片 9"/>
          <p:cNvPicPr>
            <a:picLocks noChangeAspect="1"/>
          </p:cNvPicPr>
          <p:nvPr/>
        </p:nvPicPr>
        <p:blipFill>
          <a:blip r:embed="rId2"/>
          <a:stretch>
            <a:fillRect/>
          </a:stretch>
        </p:blipFill>
        <p:spPr>
          <a:xfrm>
            <a:off x="1565910" y="2782570"/>
            <a:ext cx="9059545" cy="245046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11" name="Freeform 11"/>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2" name="AutoShape 12"/>
          <p:cNvSpPr/>
          <p:nvPr/>
        </p:nvSpPr>
        <p:spPr>
          <a:xfrm>
            <a:off x="158115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58115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AutoShape 14"/>
          <p:cNvSpPr/>
          <p:nvPr/>
        </p:nvSpPr>
        <p:spPr>
          <a:xfrm>
            <a:off x="158115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5" name="Freeform 15"/>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6" name="AutoShape 16"/>
          <p:cNvSpPr/>
          <p:nvPr/>
        </p:nvSpPr>
        <p:spPr>
          <a:xfrm>
            <a:off x="133350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33350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AutoShape 18"/>
          <p:cNvSpPr/>
          <p:nvPr/>
        </p:nvSpPr>
        <p:spPr>
          <a:xfrm>
            <a:off x="133350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9" name="Freeform 19"/>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0" name="AutoShape 20"/>
          <p:cNvSpPr/>
          <p:nvPr/>
        </p:nvSpPr>
        <p:spPr>
          <a:xfrm>
            <a:off x="1123950"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1" name="AutoShape 21"/>
          <p:cNvSpPr/>
          <p:nvPr/>
        </p:nvSpPr>
        <p:spPr>
          <a:xfrm>
            <a:off x="1123950"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2" name="AutoShape 22"/>
          <p:cNvSpPr/>
          <p:nvPr/>
        </p:nvSpPr>
        <p:spPr>
          <a:xfrm>
            <a:off x="1123950"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3" name="Freeform 23"/>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Freeform 24"/>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5" name="Freeform 25"/>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6" name="Freeform 26"/>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Freeform 27"/>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8" name="AutoShape 28"/>
          <p:cNvSpPr/>
          <p:nvPr/>
        </p:nvSpPr>
        <p:spPr>
          <a:xfrm>
            <a:off x="63817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63817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AutoShape 30"/>
          <p:cNvSpPr/>
          <p:nvPr/>
        </p:nvSpPr>
        <p:spPr>
          <a:xfrm>
            <a:off x="63817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1" name="Freeform 31"/>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2" name="AutoShape 32"/>
          <p:cNvSpPr/>
          <p:nvPr/>
        </p:nvSpPr>
        <p:spPr>
          <a:xfrm>
            <a:off x="39052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39052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AutoShape 34"/>
          <p:cNvSpPr/>
          <p:nvPr/>
        </p:nvSpPr>
        <p:spPr>
          <a:xfrm>
            <a:off x="39052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5" name="Freeform 35"/>
          <p:cNvSpPr/>
          <p:nvPr/>
        </p:nvSpPr>
        <p:spPr>
          <a:xfrm>
            <a:off x="11191875" y="36576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3" name="Freeform 43"/>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6" name="Freeform 46"/>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1" name="AutoShape 81"/>
          <p:cNvSpPr/>
          <p:nvPr/>
        </p:nvSpPr>
        <p:spPr>
          <a:xfrm>
            <a:off x="9001125" y="257175"/>
            <a:ext cx="2905125" cy="42862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object 55"/>
          <p:cNvSpPr txBox="1"/>
          <p:nvPr/>
        </p:nvSpPr>
        <p:spPr>
          <a:xfrm>
            <a:off x="2548890" y="748665"/>
            <a:ext cx="1800860" cy="506095"/>
          </a:xfrm>
          <a:prstGeom prst="rect">
            <a:avLst/>
          </a:prstGeom>
        </p:spPr>
        <p:txBody>
          <a:bodyPr vert="horz" wrap="square" lIns="0" tIns="13970" rIns="0" bIns="0" rtlCol="0">
            <a:spAutoFit/>
          </a:bodyPr>
          <a:p>
            <a:pPr marL="12700">
              <a:lnSpc>
                <a:spcPct val="100000"/>
              </a:lnSpc>
              <a:spcBef>
                <a:spcPts val="110"/>
              </a:spcBef>
              <a:tabLst>
                <a:tab pos="1623060" algn="l"/>
                <a:tab pos="3234055" algn="l"/>
                <a:tab pos="4845050" algn="l"/>
              </a:tabLst>
            </a:pPr>
            <a:r>
              <a:rPr lang="zh-CN" sz="3200" b="1" spc="10" dirty="0">
                <a:solidFill>
                  <a:srgbClr val="0D0D0D"/>
                </a:solidFill>
                <a:latin typeface="微软雅黑" panose="020B0503020204020204" charset="-122"/>
                <a:cs typeface="微软雅黑" panose="020B0503020204020204" charset="-122"/>
              </a:rPr>
              <a:t>项目目标</a:t>
            </a:r>
            <a:endParaRPr lang="zh-CN" sz="3200" b="1" spc="10" dirty="0">
              <a:solidFill>
                <a:srgbClr val="0D0D0D"/>
              </a:solidFill>
              <a:latin typeface="微软雅黑" panose="020B0503020204020204" charset="-122"/>
              <a:cs typeface="微软雅黑" panose="020B0503020204020204" charset="-122"/>
            </a:endParaRPr>
          </a:p>
        </p:txBody>
      </p:sp>
      <p:sp>
        <p:nvSpPr>
          <p:cNvPr id="77" name="object 55"/>
          <p:cNvSpPr txBox="1"/>
          <p:nvPr/>
        </p:nvSpPr>
        <p:spPr>
          <a:xfrm>
            <a:off x="2548890" y="1282065"/>
            <a:ext cx="9158605" cy="1029335"/>
          </a:xfrm>
          <a:prstGeom prst="rect">
            <a:avLst/>
          </a:prstGeom>
          <a:effectLst>
            <a:outerShdw dist="50800" dir="5400000" sx="1000" sy="1000" algn="ctr" rotWithShape="0">
              <a:srgbClr val="000000">
                <a:alpha val="100000"/>
              </a:srgbClr>
            </a:outerShdw>
          </a:effectLst>
        </p:spPr>
        <p:txBody>
          <a:bodyPr vert="horz" wrap="square" lIns="0" tIns="13970" rIns="0" bIns="0" rtlCol="0">
            <a:spAutoFit/>
          </a:bodyPr>
          <a:p>
            <a:pPr marL="12700">
              <a:lnSpc>
                <a:spcPct val="100000"/>
              </a:lnSpc>
              <a:spcBef>
                <a:spcPts val="110"/>
              </a:spcBef>
              <a:tabLst>
                <a:tab pos="1623060" algn="l"/>
                <a:tab pos="3234055" algn="l"/>
                <a:tab pos="4845050" algn="l"/>
              </a:tabLst>
            </a:pPr>
            <a:r>
              <a:rPr sz="6600" b="1" spc="10" dirty="0">
                <a:ln>
                  <a:solidFill>
                    <a:sysClr val="windowText" lastClr="000000">
                      <a:alpha val="6000"/>
                    </a:sysClr>
                  </a:solidFill>
                </a:ln>
                <a:noFill/>
                <a:latin typeface="微软雅黑" panose="020B0503020204020204" charset="-122"/>
                <a:cs typeface="微软雅黑" panose="020B0503020204020204" charset="-122"/>
              </a:rPr>
              <a:t>Learning objectives</a:t>
            </a:r>
            <a:endParaRPr sz="6600" b="1" spc="10" dirty="0">
              <a:ln>
                <a:solidFill>
                  <a:sysClr val="windowText" lastClr="000000">
                    <a:alpha val="6000"/>
                  </a:sysClr>
                </a:solidFill>
              </a:ln>
              <a:noFill/>
              <a:latin typeface="微软雅黑" panose="020B0503020204020204" charset="-122"/>
              <a:cs typeface="微软雅黑" panose="020B0503020204020204" charset="-122"/>
            </a:endParaRPr>
          </a:p>
        </p:txBody>
      </p:sp>
      <p:sp>
        <p:nvSpPr>
          <p:cNvPr id="78" name="object 56"/>
          <p:cNvSpPr/>
          <p:nvPr/>
        </p:nvSpPr>
        <p:spPr>
          <a:xfrm>
            <a:off x="2625090" y="1263650"/>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close/>
              </a:path>
            </a:pathLst>
          </a:custGeom>
          <a:solidFill>
            <a:srgbClr val="F58830"/>
          </a:solidFill>
        </p:spPr>
        <p:txBody>
          <a:bodyPr wrap="square" lIns="0" tIns="0" rIns="0" bIns="0" rtlCol="0"/>
          <a:p/>
        </p:txBody>
      </p:sp>
      <p:grpSp>
        <p:nvGrpSpPr>
          <p:cNvPr id="85"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4"/>
            </p:custDataLst>
          </p:nvPr>
        </p:nvGrpSpPr>
        <p:grpSpPr>
          <a:xfrm>
            <a:off x="2286000" y="2196465"/>
            <a:ext cx="9167495" cy="859155"/>
            <a:chOff x="3926561" y="2953576"/>
            <a:chExt cx="7759700" cy="394849"/>
          </a:xfrm>
        </p:grpSpPr>
        <p:sp>
          <p:nvSpPr>
            <p:cNvPr id="86" name="ïṡļîḍe"/>
            <p:cNvSpPr txBox="1"/>
            <p:nvPr/>
          </p:nvSpPr>
          <p:spPr>
            <a:xfrm>
              <a:off x="4118976" y="2968181"/>
              <a:ext cx="2885680" cy="154963"/>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了解中间人攻击工作原理。</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87" name="ïSľíḍé"/>
            <p:cNvSpPr txBox="1"/>
            <p:nvPr/>
          </p:nvSpPr>
          <p:spPr>
            <a:xfrm>
              <a:off x="7115913" y="2953576"/>
              <a:ext cx="3265246" cy="154963"/>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熟悉ARP和DNS协议工作过程。</a:t>
              </a:r>
              <a:endParaRPr lang="zh-CN" altLang="en-US" sz="1600" b="1" dirty="0">
                <a:gradFill>
                  <a:gsLst>
                    <a:gs pos="0">
                      <a:schemeClr val="accent1">
                        <a:lumMod val="60000"/>
                        <a:lumOff val="40000"/>
                      </a:schemeClr>
                    </a:gs>
                    <a:gs pos="60000">
                      <a:schemeClr val="accent1"/>
                    </a:gs>
                  </a:gsLst>
                  <a:lin ang="2700000" scaled="0"/>
                </a:gradFill>
                <a:sym typeface="+mn-ea"/>
              </a:endParaRPr>
            </a:p>
          </p:txBody>
        </p:sp>
        <p:cxnSp>
          <p:nvCxnSpPr>
            <p:cNvPr id="90" name="直接连接符 89"/>
            <p:cNvCxnSpPr/>
            <p:nvPr/>
          </p:nvCxnSpPr>
          <p:spPr>
            <a:xfrm>
              <a:off x="3926561" y="334842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2396504" y="1587028"/>
            <a:ext cx="1534885" cy="458459"/>
          </a:xfrm>
          <a:prstGeom prst="rect">
            <a:avLst/>
          </a:prstGeom>
          <a:noFill/>
        </p:spPr>
        <p:txBody>
          <a:bodyPr wrap="square">
            <a:spAutoFit/>
          </a:bodyPr>
          <a:p>
            <a:pPr>
              <a:lnSpc>
                <a:spcPct val="150000"/>
              </a:lnSpc>
            </a:pPr>
            <a:r>
              <a:rPr lang="zh-CN" altLang="en-US" b="1" dirty="0">
                <a:solidFill>
                  <a:schemeClr val="accent1"/>
                </a:solidFill>
              </a:rPr>
              <a:t>知识目标</a:t>
            </a:r>
            <a:endParaRPr lang="en-US" altLang="zh-CN" b="1" dirty="0">
              <a:solidFill>
                <a:schemeClr val="accent1"/>
              </a:solidFill>
            </a:endParaRPr>
          </a:p>
        </p:txBody>
      </p:sp>
      <p:sp>
        <p:nvSpPr>
          <p:cNvPr id="92" name="文本框 91"/>
          <p:cNvSpPr txBox="1"/>
          <p:nvPr/>
        </p:nvSpPr>
        <p:spPr>
          <a:xfrm>
            <a:off x="2320476" y="3167581"/>
            <a:ext cx="1534885" cy="458459"/>
          </a:xfrm>
          <a:prstGeom prst="rect">
            <a:avLst/>
          </a:prstGeom>
          <a:noFill/>
        </p:spPr>
        <p:txBody>
          <a:bodyPr wrap="square">
            <a:spAutoFit/>
          </a:bodyPr>
          <a:p>
            <a:pPr>
              <a:lnSpc>
                <a:spcPct val="150000"/>
              </a:lnSpc>
            </a:pPr>
            <a:r>
              <a:rPr lang="zh-CN" altLang="en-US" b="1" dirty="0">
                <a:solidFill>
                  <a:schemeClr val="accent1"/>
                </a:solidFill>
              </a:rPr>
              <a:t>能力目标</a:t>
            </a:r>
            <a:endParaRPr lang="en-US" altLang="zh-CN" b="1" dirty="0">
              <a:solidFill>
                <a:schemeClr val="accent1"/>
              </a:solidFill>
            </a:endParaRPr>
          </a:p>
        </p:txBody>
      </p:sp>
      <p:grpSp>
        <p:nvGrpSpPr>
          <p:cNvPr id="93"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5"/>
            </p:custDataLst>
          </p:nvPr>
        </p:nvGrpSpPr>
        <p:grpSpPr>
          <a:xfrm>
            <a:off x="2209815" y="3758021"/>
            <a:ext cx="9167774" cy="966349"/>
            <a:chOff x="3891089" y="2705926"/>
            <a:chExt cx="7759700" cy="966349"/>
          </a:xfrm>
        </p:grpSpPr>
        <p:sp>
          <p:nvSpPr>
            <p:cNvPr id="94" name="ïṡļîḍe"/>
            <p:cNvSpPr txBox="1"/>
            <p:nvPr/>
          </p:nvSpPr>
          <p:spPr>
            <a:xfrm>
              <a:off x="4083503" y="2705926"/>
              <a:ext cx="6178225"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会搭建中间人攻击测试平台。</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5" name="i$ḻîḍe"/>
            <p:cNvSpPr txBox="1"/>
            <p:nvPr/>
          </p:nvSpPr>
          <p:spPr>
            <a:xfrm>
              <a:off x="4083503" y="3182176"/>
              <a:ext cx="4136374"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4">
                          <a:lumMod val="60000"/>
                          <a:lumOff val="40000"/>
                        </a:schemeClr>
                      </a:gs>
                      <a:gs pos="60000">
                        <a:schemeClr val="accent4"/>
                      </a:gs>
                    </a:gsLst>
                    <a:lin ang="2700000" scaled="0"/>
                  </a:gradFill>
                </a:rPr>
                <a:t>会防范中间人攻击。</a:t>
              </a:r>
              <a:endParaRPr lang="zh-CN" altLang="en-US" sz="1600" b="1" dirty="0">
                <a:gradFill>
                  <a:gsLst>
                    <a:gs pos="0">
                      <a:schemeClr val="accent4">
                        <a:lumMod val="60000"/>
                        <a:lumOff val="40000"/>
                      </a:schemeClr>
                    </a:gs>
                    <a:gs pos="60000">
                      <a:schemeClr val="accent4"/>
                    </a:gs>
                  </a:gsLst>
                  <a:lin ang="2700000" scaled="0"/>
                </a:gradFill>
              </a:endParaRPr>
            </a:p>
          </p:txBody>
        </p:sp>
        <p:cxnSp>
          <p:nvCxnSpPr>
            <p:cNvPr id="96" name="直接连接符 95"/>
            <p:cNvCxnSpPr/>
            <p:nvPr/>
          </p:nvCxnSpPr>
          <p:spPr>
            <a:xfrm>
              <a:off x="3891089" y="367227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grpSp>
        <p:nvGrpSpPr>
          <p:cNvPr id="97"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6"/>
            </p:custDataLst>
          </p:nvPr>
        </p:nvGrpSpPr>
        <p:grpSpPr>
          <a:xfrm>
            <a:off x="2437097" y="5281666"/>
            <a:ext cx="6433185" cy="809625"/>
            <a:chOff x="4065766" y="2953576"/>
            <a:chExt cx="5445116" cy="809625"/>
          </a:xfrm>
        </p:grpSpPr>
        <p:sp>
          <p:nvSpPr>
            <p:cNvPr id="98" name="ïṡļîḍe"/>
            <p:cNvSpPr txBox="1"/>
            <p:nvPr/>
          </p:nvSpPr>
          <p:spPr>
            <a:xfrm>
              <a:off x="4065766" y="2953576"/>
              <a:ext cx="5445116"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关注网络攻击，增强学生对维护网络安全的社会责任。</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9" name="ïSľíḍé"/>
            <p:cNvSpPr txBox="1"/>
            <p:nvPr/>
          </p:nvSpPr>
          <p:spPr>
            <a:xfrm>
              <a:off x="4065766" y="3426016"/>
              <a:ext cx="5072649"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培养学生的国家安全意识和终身学习的观念。</a:t>
              </a:r>
              <a:endParaRPr lang="zh-CN" altLang="en-US" sz="1600" b="1" dirty="0">
                <a:gradFill>
                  <a:gsLst>
                    <a:gs pos="0">
                      <a:schemeClr val="accent1">
                        <a:lumMod val="60000"/>
                        <a:lumOff val="40000"/>
                      </a:schemeClr>
                    </a:gs>
                    <a:gs pos="60000">
                      <a:schemeClr val="accent1"/>
                    </a:gs>
                  </a:gsLst>
                  <a:lin ang="2700000" scaled="0"/>
                </a:gradFill>
                <a:sym typeface="+mn-ea"/>
              </a:endParaRPr>
            </a:p>
          </p:txBody>
        </p:sp>
      </p:grpSp>
      <p:sp>
        <p:nvSpPr>
          <p:cNvPr id="101" name="文本框 100"/>
          <p:cNvSpPr txBox="1"/>
          <p:nvPr/>
        </p:nvSpPr>
        <p:spPr>
          <a:xfrm>
            <a:off x="2326654" y="4710593"/>
            <a:ext cx="1534885" cy="506730"/>
          </a:xfrm>
          <a:prstGeom prst="rect">
            <a:avLst/>
          </a:prstGeom>
          <a:noFill/>
        </p:spPr>
        <p:txBody>
          <a:bodyPr wrap="square">
            <a:spAutoFit/>
          </a:bodyPr>
          <a:p>
            <a:pPr>
              <a:lnSpc>
                <a:spcPct val="150000"/>
              </a:lnSpc>
            </a:pPr>
            <a:r>
              <a:rPr lang="zh-CN" altLang="en-US" b="1" dirty="0">
                <a:solidFill>
                  <a:schemeClr val="accent1"/>
                </a:solidFill>
              </a:rPr>
              <a:t>素质目标</a:t>
            </a:r>
            <a:endParaRPr lang="en-US" altLang="zh-CN" b="1" dirty="0">
              <a:solidFill>
                <a:schemeClr val="accent1"/>
              </a:solidFill>
            </a:endParaRPr>
          </a:p>
        </p:txBody>
      </p:sp>
      <p:sp>
        <p:nvSpPr>
          <p:cNvPr id="3" name="ïṡļîḍe"/>
          <p:cNvSpPr txBox="1"/>
          <p:nvPr/>
        </p:nvSpPr>
        <p:spPr>
          <a:xfrm>
            <a:off x="2513298" y="2742936"/>
            <a:ext cx="3409315"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掌握常见中间人攻击</a:t>
            </a:r>
            <a:r>
              <a:rPr lang="zh-CN" altLang="en-US" sz="1600" b="1" dirty="0">
                <a:gradFill>
                  <a:gsLst>
                    <a:gs pos="0">
                      <a:schemeClr val="accent1">
                        <a:lumMod val="60000"/>
                        <a:lumOff val="40000"/>
                      </a:schemeClr>
                    </a:gs>
                    <a:gs pos="60000">
                      <a:schemeClr val="accent1"/>
                    </a:gs>
                  </a:gsLst>
                  <a:lin ang="2700000" scaled="0"/>
                </a:gradFill>
              </a:rPr>
              <a:t>工具使用。</a:t>
            </a:r>
            <a:endParaRPr lang="zh-CN" altLang="en-US" sz="1600" b="1" dirty="0">
              <a:gradFill>
                <a:gsLst>
                  <a:gs pos="0">
                    <a:schemeClr val="accent1">
                      <a:lumMod val="60000"/>
                      <a:lumOff val="40000"/>
                    </a:schemeClr>
                  </a:gs>
                  <a:gs pos="60000">
                    <a:schemeClr val="accent1"/>
                  </a:gs>
                </a:gsLst>
                <a:lin ang="2700000" scaled="0"/>
              </a:gra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Bettercap实施中间人攻击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1066800" y="1600200"/>
            <a:ext cx="10623550" cy="1014730"/>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Kali Linux没有预装Bettercap，终端中执行“# apt-get install bettercap -y”命令进行安装。如图6-16所示。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524000" y="11811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sym typeface="+mn-ea"/>
              </a:rPr>
              <a:t>1.安装Bettercap</a:t>
            </a:r>
            <a:endParaRPr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19" name="图片 21"/>
          <p:cNvPicPr/>
          <p:nvPr/>
        </p:nvPicPr>
        <p:blipFill>
          <a:blip r:embed="rId2"/>
          <a:srcRect l="23979" t="18312" r="7242" b="10548"/>
          <a:stretch>
            <a:fillRect/>
          </a:stretch>
        </p:blipFill>
        <p:spPr>
          <a:xfrm>
            <a:off x="3352800" y="2438400"/>
            <a:ext cx="4663440" cy="2952115"/>
          </a:xfrm>
          <a:prstGeom prst="rect">
            <a:avLst/>
          </a:prstGeom>
          <a:noFill/>
          <a:ln>
            <a:noFill/>
          </a:ln>
        </p:spPr>
      </p:pic>
      <p:sp>
        <p:nvSpPr>
          <p:cNvPr id="9" name="文本框 8"/>
          <p:cNvSpPr txBox="1"/>
          <p:nvPr/>
        </p:nvSpPr>
        <p:spPr>
          <a:xfrm>
            <a:off x="4191000" y="5410200"/>
            <a:ext cx="3135630" cy="368300"/>
          </a:xfrm>
          <a:prstGeom prst="rect">
            <a:avLst/>
          </a:prstGeom>
          <a:noFill/>
        </p:spPr>
        <p:txBody>
          <a:bodyPr wrap="square" rtlCol="0" anchor="t">
            <a:spAutoFit/>
          </a:bodyPr>
          <a:p>
            <a:r>
              <a:rPr lang="zh-CN" altLang="en-US"/>
              <a:t>图6-16 bettercap安装界面</a:t>
            </a:r>
            <a:endParaRPr lang="zh-CN" altLang="en-US"/>
          </a:p>
        </p:txBody>
      </p:sp>
      <p:sp>
        <p:nvSpPr>
          <p:cNvPr id="11" name="文本框 10"/>
          <p:cNvSpPr txBox="1"/>
          <p:nvPr/>
        </p:nvSpPr>
        <p:spPr>
          <a:xfrm>
            <a:off x="1143000" y="5778500"/>
            <a:ext cx="9690735" cy="553085"/>
          </a:xfrm>
          <a:prstGeom prst="rect">
            <a:avLst/>
          </a:prstGeom>
          <a:noFill/>
        </p:spPr>
        <p:txBody>
          <a:bodyPr wrap="square" rtlCol="0" anchor="t">
            <a:spAutoFit/>
          </a:bodyPr>
          <a:p>
            <a:pPr algn="just">
              <a:lnSpc>
                <a:spcPct val="150000"/>
              </a:lnSpc>
              <a:spcBef>
                <a:spcPts val="0"/>
              </a:spcBef>
              <a:spcAft>
                <a:spcPts val="0"/>
              </a:spcAft>
              <a:buClrTx/>
              <a:buSzTx/>
              <a:buFontTx/>
            </a:pPr>
            <a:r>
              <a:rPr lang="zh-CN" altLang="en-US" sz="2000">
                <a:latin typeface="微软雅黑" panose="020B0503020204020204" charset="-122"/>
                <a:ea typeface="微软雅黑" panose="020B0503020204020204" charset="-122"/>
                <a:cs typeface="微软雅黑" panose="020B0503020204020204" charset="-122"/>
              </a:rPr>
              <a:t>安装完毕后在终端中输入命令bettercap，启动Bettercap的交互模式在交互模式中。</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Bettercap实施中间人攻击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1066800" y="1600200"/>
            <a:ext cx="10623550" cy="1014730"/>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在Kali Linux终端用命令bettercap启用bettercap，在交互模式中执行net.recon on命令即可启用net.recon模块来扫描网络中的主机和服务，具体操作如图6-17所示。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524000" y="11811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sym typeface="+mn-ea"/>
              </a:rPr>
              <a:t>2.扫描网络中的主机</a:t>
            </a:r>
            <a:endParaRPr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25" name="图片 22"/>
          <p:cNvPicPr/>
          <p:nvPr/>
        </p:nvPicPr>
        <p:blipFill>
          <a:blip r:embed="rId2"/>
          <a:srcRect l="16394" t="16016" r="15237" b="53865"/>
          <a:stretch>
            <a:fillRect/>
          </a:stretch>
        </p:blipFill>
        <p:spPr>
          <a:xfrm>
            <a:off x="3429000" y="2743200"/>
            <a:ext cx="5491480" cy="1740535"/>
          </a:xfrm>
          <a:prstGeom prst="rect">
            <a:avLst/>
          </a:prstGeom>
          <a:noFill/>
          <a:ln>
            <a:noFill/>
          </a:ln>
        </p:spPr>
      </p:pic>
      <p:sp>
        <p:nvSpPr>
          <p:cNvPr id="5" name="文本框 4"/>
          <p:cNvSpPr txBox="1"/>
          <p:nvPr/>
        </p:nvSpPr>
        <p:spPr>
          <a:xfrm>
            <a:off x="3657600" y="4724400"/>
            <a:ext cx="6096000" cy="368300"/>
          </a:xfrm>
          <a:prstGeom prst="rect">
            <a:avLst/>
          </a:prstGeom>
          <a:noFill/>
        </p:spPr>
        <p:txBody>
          <a:bodyPr wrap="square" rtlCol="0" anchor="t">
            <a:spAutoFit/>
          </a:bodyPr>
          <a:p>
            <a:r>
              <a:rPr lang="zh-CN" altLang="en-US"/>
              <a:t>图6-17 运行bettercap和net.recon模块</a:t>
            </a:r>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Bettercap实施中间人攻击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1066800" y="1600200"/>
            <a:ext cx="10623550" cy="553085"/>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执行net.show命令查看扫描到的主机的IP地址、MAC地址、设备信息等内容如图6-18所示。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524000" y="11811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sym typeface="+mn-ea"/>
              </a:rPr>
              <a:t>2.扫描网络中的主机</a:t>
            </a:r>
            <a:endParaRPr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28" name="图片 23"/>
          <p:cNvPicPr/>
          <p:nvPr/>
        </p:nvPicPr>
        <p:blipFill>
          <a:blip r:embed="rId2"/>
          <a:srcRect t="56509" r="35207" b="14977"/>
          <a:stretch>
            <a:fillRect/>
          </a:stretch>
        </p:blipFill>
        <p:spPr>
          <a:xfrm>
            <a:off x="2689225" y="2477135"/>
            <a:ext cx="6311900" cy="1686560"/>
          </a:xfrm>
          <a:prstGeom prst="rect">
            <a:avLst/>
          </a:prstGeom>
          <a:noFill/>
          <a:ln>
            <a:noFill/>
          </a:ln>
        </p:spPr>
      </p:pic>
      <p:sp>
        <p:nvSpPr>
          <p:cNvPr id="5" name="文本框 4"/>
          <p:cNvSpPr txBox="1"/>
          <p:nvPr/>
        </p:nvSpPr>
        <p:spPr>
          <a:xfrm>
            <a:off x="4419600" y="4419600"/>
            <a:ext cx="6096000" cy="368300"/>
          </a:xfrm>
          <a:prstGeom prst="rect">
            <a:avLst/>
          </a:prstGeom>
          <a:noFill/>
        </p:spPr>
        <p:txBody>
          <a:bodyPr wrap="square" rtlCol="0" anchor="t">
            <a:spAutoFit/>
          </a:bodyPr>
          <a:p>
            <a:r>
              <a:rPr lang="zh-CN" altLang="en-US"/>
              <a:t>图6-18扫描到的主机信息</a:t>
            </a:r>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Bettercap实施中间人攻击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876935" y="1600200"/>
            <a:ext cx="5348605" cy="4707890"/>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要对被攻击机进行ARP欺骗，并嗅探其HTTP流量，需要使用arp.spoof模块。</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在交互模式中输入命令set arp.spoof.targets 10.10.10.131，设置ARP欺骗的被攻击机IP地址。然后执行set arp.spoof.fullduplex true命令，设置双向ARP欺骗即同时欺骗被攻击机和网关。接下来分别执行arp.spoof on和net.sniff on命令，启动ARP欺骗模块和流量嗅探模块,这样就开始了ARP欺骗和流量嗅探的过程。具如图6-19所示。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371600" y="11430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sym typeface="+mn-ea"/>
              </a:rPr>
              <a:t>3.执行ARP欺骗</a:t>
            </a:r>
            <a:endParaRPr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17" name="图片 24"/>
          <p:cNvPicPr/>
          <p:nvPr/>
        </p:nvPicPr>
        <p:blipFill>
          <a:blip r:embed="rId2"/>
          <a:srcRect t="12895" b="8575"/>
          <a:stretch>
            <a:fillRect/>
          </a:stretch>
        </p:blipFill>
        <p:spPr>
          <a:xfrm>
            <a:off x="6553200" y="1981200"/>
            <a:ext cx="5324475" cy="3312160"/>
          </a:xfrm>
          <a:prstGeom prst="rect">
            <a:avLst/>
          </a:prstGeom>
          <a:noFill/>
          <a:ln>
            <a:noFill/>
          </a:ln>
        </p:spPr>
      </p:pic>
      <p:sp>
        <p:nvSpPr>
          <p:cNvPr id="5" name="文本框 4"/>
          <p:cNvSpPr txBox="1"/>
          <p:nvPr/>
        </p:nvSpPr>
        <p:spPr>
          <a:xfrm>
            <a:off x="7467600" y="5410200"/>
            <a:ext cx="6096000" cy="368300"/>
          </a:xfrm>
          <a:prstGeom prst="rect">
            <a:avLst/>
          </a:prstGeom>
          <a:noFill/>
        </p:spPr>
        <p:txBody>
          <a:bodyPr wrap="square" rtlCol="0" anchor="t">
            <a:spAutoFit/>
          </a:bodyPr>
          <a:p>
            <a:r>
              <a:rPr lang="zh-CN" altLang="en-US"/>
              <a:t>图6-19 ARP欺骗和流量嗅探</a:t>
            </a:r>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Bettercap实施中间人攻击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876935" y="1600200"/>
            <a:ext cx="9972675" cy="4707890"/>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 bettercap</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bettercap v2.32.0 (built for linux amd64 with go1.21.0) [type 'help' for a list of commands]</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10.10.10.0/24 &gt; 10.10.10.127  » set arp.spoof.targets 10.10.10.131</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10.10.10.0/24 &gt; 10.10.10.127  » set arp.spoof.fullduplex true</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10.10.10.0/24 &gt; 10.10.10.127  » net.sniff on</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10.10.10.0/24 &gt; 10.10.10.127  » arp.spoof on</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如图6-19所示，在Bettercap的输出中可以看到目标主机和网关被欺骗的信息，以及被攻击机发送或接收的HTPP请求或响应信息。由于下面还需要执行DNS欺骗，暂时停止ARP欺骗，执行arp.spoof off和 net.sniff off命令停止ARP欺骗和信息流量嗅探。</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371600" y="11430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sym typeface="+mn-ea"/>
              </a:rPr>
              <a:t>3.执行ARP欺骗</a:t>
            </a:r>
            <a:endParaRPr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Bettercap实施中间人攻击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838200" y="1524000"/>
            <a:ext cx="11244580" cy="5323205"/>
          </a:xfrm>
          <a:prstGeom prst="rect">
            <a:avLst/>
          </a:prstGeom>
          <a:noFill/>
        </p:spPr>
        <p:txBody>
          <a:bodyPr wrap="square" rtlCol="0" anchor="t">
            <a:spAutoFit/>
          </a:bodyPr>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 bettercap</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bettercap v2.32.0 (built for linux amd64 with go1.21.0) [type 'help' for a list of commands]</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10.10.10.0/24 &gt; 10.10.10.127  » [21:28:06] [sys.log] [inf] gateway monitor started ...</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10.10.10.0/24 &gt; 10.10.10.127  » set arp.spoof.targets 10.10.10.131</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 设置被攻击机</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10.10.10.0/24 &gt; 10.10.10.127  » set arp.spoof.fullduplex true</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//设置双向ARP欺骗即同时欺骗被攻击机</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10.10.10.0/24 &gt; 10.10.10.127  » set dns.spoof.domains *.kali.com</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//设置要欺骗的域名，如果多个域名用逗号隔开</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10.10.10.0/24 &gt; 10.10.10.127  » set dns.spoof.address 10.10.10.129</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//设置恶意web服务器IP</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10.10.10.0/24 &gt; 10.10.10.127  » net.sniff on</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//开启流量嗅探模块</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10.10.10.0/24 &gt; 10.10.10.127  » arp.spoof on</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//开启ARP欺骗模块</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10.10.10.0/24 &gt; 10.10.10.127  » dns.spoof on</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//开启DNS欺骗模块</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219200" y="11430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sym typeface="+mn-ea"/>
              </a:rPr>
              <a:t>4.执行DNS欺骗</a:t>
            </a:r>
            <a:endParaRPr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Bettercap实施中间人攻击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838200" y="1456055"/>
            <a:ext cx="11244580" cy="1014730"/>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执行以上命令后，在被攻击机浏览地址栏上输入www.kali.com，打开OWASP服务器的主页，如图6-20所示，在攻击机的bettercap界面上则会显示如图6-21所示。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219200" y="1143000"/>
            <a:ext cx="6096000" cy="516255"/>
          </a:xfrm>
          <a:prstGeom prst="rect">
            <a:avLst/>
          </a:prstGeom>
          <a:noFill/>
        </p:spPr>
        <p:txBody>
          <a:bodyPr wrap="square" rtlCol="0" anchor="t">
            <a:no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sym typeface="+mn-ea"/>
              </a:rPr>
              <a:t>4.执行DNS欺骗</a:t>
            </a:r>
            <a:endParaRPr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16" name="图片 25"/>
          <p:cNvPicPr/>
          <p:nvPr/>
        </p:nvPicPr>
        <p:blipFill>
          <a:blip r:embed="rId2"/>
          <a:srcRect t="12770" r="-363" b="37221"/>
          <a:stretch>
            <a:fillRect/>
          </a:stretch>
        </p:blipFill>
        <p:spPr>
          <a:xfrm>
            <a:off x="2438400" y="2514600"/>
            <a:ext cx="8296910" cy="1720215"/>
          </a:xfrm>
          <a:prstGeom prst="rect">
            <a:avLst/>
          </a:prstGeom>
          <a:noFill/>
          <a:ln>
            <a:noFill/>
          </a:ln>
        </p:spPr>
      </p:pic>
      <p:sp>
        <p:nvSpPr>
          <p:cNvPr id="5" name="文本框 4"/>
          <p:cNvSpPr txBox="1"/>
          <p:nvPr/>
        </p:nvSpPr>
        <p:spPr>
          <a:xfrm>
            <a:off x="4724400" y="4343400"/>
            <a:ext cx="2800350" cy="368300"/>
          </a:xfrm>
          <a:prstGeom prst="rect">
            <a:avLst/>
          </a:prstGeom>
          <a:noFill/>
        </p:spPr>
        <p:txBody>
          <a:bodyPr wrap="square" rtlCol="0" anchor="t">
            <a:spAutoFit/>
          </a:bodyPr>
          <a:p>
            <a:r>
              <a:rPr lang="zh-CN" altLang="en-US"/>
              <a:t>图6-20 被攻击机界面</a:t>
            </a:r>
            <a:endParaRPr lang="zh-CN" altLang="en-US"/>
          </a:p>
        </p:txBody>
      </p:sp>
      <p:pic>
        <p:nvPicPr>
          <p:cNvPr id="24" name="图片 26"/>
          <p:cNvPicPr/>
          <p:nvPr/>
        </p:nvPicPr>
        <p:blipFill>
          <a:blip r:embed="rId3"/>
          <a:srcRect l="41" t="39146" r="16756" b="40309"/>
          <a:stretch>
            <a:fillRect/>
          </a:stretch>
        </p:blipFill>
        <p:spPr>
          <a:xfrm>
            <a:off x="2362200" y="4711700"/>
            <a:ext cx="8280400" cy="1636395"/>
          </a:xfrm>
          <a:prstGeom prst="rect">
            <a:avLst/>
          </a:prstGeom>
          <a:noFill/>
          <a:ln>
            <a:noFill/>
          </a:ln>
        </p:spPr>
      </p:pic>
      <p:sp>
        <p:nvSpPr>
          <p:cNvPr id="6" name="文本框 5"/>
          <p:cNvSpPr txBox="1"/>
          <p:nvPr/>
        </p:nvSpPr>
        <p:spPr>
          <a:xfrm>
            <a:off x="5004435" y="6477000"/>
            <a:ext cx="2183130" cy="368300"/>
          </a:xfrm>
          <a:prstGeom prst="rect">
            <a:avLst/>
          </a:prstGeom>
          <a:noFill/>
        </p:spPr>
        <p:txBody>
          <a:bodyPr wrap="square" rtlCol="0" anchor="t">
            <a:spAutoFit/>
          </a:bodyPr>
          <a:p>
            <a:r>
              <a:rPr lang="zh-CN" altLang="en-US"/>
              <a:t>图6-21攻击机界面</a:t>
            </a:r>
            <a:endParaRPr lang="zh-CN"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SSL中间人攻击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880110" y="1181100"/>
            <a:ext cx="11244580" cy="1014730"/>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模拟互联网络实施SSL中间人攻击，采用项目搭建的实训平台，在这里使用到以下三台虚拟机进行模拟。实验设备如表6-3所示：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4419600" y="2286000"/>
            <a:ext cx="2332990" cy="398780"/>
          </a:xfrm>
          <a:prstGeom prst="rect">
            <a:avLst/>
          </a:prstGeom>
          <a:noFill/>
        </p:spPr>
        <p:txBody>
          <a:bodyPr wrap="square" rtlCol="0" anchor="t">
            <a:spAutoFit/>
          </a:bodyPr>
          <a:p>
            <a:r>
              <a:rPr lang="zh-CN" altLang="en-US" sz="2000" b="1"/>
              <a:t>表6-3 实验平台</a:t>
            </a:r>
            <a:endParaRPr lang="zh-CN" altLang="en-US" sz="2000" b="1"/>
          </a:p>
        </p:txBody>
      </p:sp>
      <p:pic>
        <p:nvPicPr>
          <p:cNvPr id="11" name="图片 10"/>
          <p:cNvPicPr>
            <a:picLocks noChangeAspect="1"/>
          </p:cNvPicPr>
          <p:nvPr/>
        </p:nvPicPr>
        <p:blipFill>
          <a:blip r:embed="rId2"/>
          <a:stretch>
            <a:fillRect/>
          </a:stretch>
        </p:blipFill>
        <p:spPr>
          <a:xfrm>
            <a:off x="-151765" y="2744470"/>
            <a:ext cx="12429490" cy="289496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SSL中间人攻击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480695" y="1752600"/>
            <a:ext cx="11630660" cy="4246245"/>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SSL作为一种安全传输协议，提供了网络通信中的加密和身份验证功能，而其继承者TLS则更为广泛使用。尽管它们采用了对称加密、非对称加密和数字签名等先进技术，但SSL和TLS仍然存在一些安全漏洞，以下是一些主要的漏洞和相应的攻击方式：</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(1)OpenSSL CCS注入漏洞：这一漏洞允许攻击者在客户端与服务器的握手阶段，通过不合时宜地接受ChangeCipherSpec（CCS）信息，来篡改或监听加密数据。</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(2)DROWN攻击：利用SSLv2的薄弱点，攻击者可以解密TLS协议下的加密通信，窃取敏感信息。</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(3)FREAK攻击：攻击者通过拦截HTTPS连接，迫使客户端接受弱加密，进而破解密钥并解密通信内容。</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(4)Heartbleed漏洞：此漏洞发生在OpenSSL处理TLS心跳响应时，攻击者可以利用它来窃取内存中的数据。</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1267460"/>
            <a:ext cx="6096000" cy="398780"/>
          </a:xfrm>
          <a:prstGeom prst="rect">
            <a:avLst/>
          </a:prstGeom>
          <a:noFill/>
        </p:spPr>
        <p:txBody>
          <a:bodyPr wrap="square" rtlCol="0" anchor="t">
            <a:sp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rPr>
              <a:t>1.了解SSL漏洞</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SSL中间人攻击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480695" y="1752600"/>
            <a:ext cx="11630660" cy="3784600"/>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(5)POODLE漏洞：SSLv3.0的一个缺陷，允许攻击者通过修改填充字节来解密加密通信，获取如cookies等敏感信息。</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(6)FREAK攻击（重复项，与第3点相同）：在TLS/SSL握手过程中，客户端可能接受了一个不安全的出口RSA密钥，导致密钥被破解。</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(7)SSLv3降级攻击：当浏览器尝试使用较旧的SSL 3.0协议时，攻击者可以利用其中的填充Oracle漏洞来解密数据包，获取用户隐私。</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这些漏洞提醒我们，即使SSL和TLS在设计上旨在提供安全通信，但它们并非无懈可击。为了保护数据安全，重要的是要持续更新和维护安全协议，同时警惕潜在的攻击手段。</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1267460"/>
            <a:ext cx="6096000" cy="398780"/>
          </a:xfrm>
          <a:prstGeom prst="rect">
            <a:avLst/>
          </a:prstGeom>
          <a:noFill/>
        </p:spPr>
        <p:txBody>
          <a:bodyPr wrap="square" rtlCol="0" anchor="t">
            <a:sp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rPr>
              <a:t>1.了解SSL漏洞</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PART02</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SSL中间人攻击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480695" y="1752600"/>
            <a:ext cx="11630660" cy="4246245"/>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为了发起有效的SSL攻击，我们需要先检测目标服务的SSL漏洞，找出可供利用的弱点。我们将使用SSLScan和testssl这两个工具来进行漏洞检测。</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1）使用SSLScan工具检测</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SSLScan是一个SSL/TLS快速扫描器，扫描结果默认将以不同颜色显示。其中，红色底色表示没有加密；红色表示可以破解的；黄色表示弱密码；紫色表示未知类型。它依赖于OpenSSL库，所以它的功能有一定的局限性，比如不能检测TLSv1.3或SSLv2等协议。</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在Kali Linux系统中已经预装了SSLScan工具。如果要测试一个网站的SSL配置和漏洞，只需要输入命令“sslscan域名或IP地址"，在kali终端上输入如下命令：</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 sslscan 10.10.10.129</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1267460"/>
            <a:ext cx="6096000" cy="398780"/>
          </a:xfrm>
          <a:prstGeom prst="rect">
            <a:avLst/>
          </a:prstGeom>
          <a:noFill/>
        </p:spPr>
        <p:txBody>
          <a:bodyPr wrap="square" rtlCol="0" anchor="t">
            <a:sp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rPr>
              <a:t>2.SSL漏洞检测</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SSL中间人攻击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480695" y="1752600"/>
            <a:ext cx="11630660" cy="553085"/>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通过SSLScan检测服务器支持的所有协议和密码套件，并输出结果，如图6-22所示。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1267460"/>
            <a:ext cx="6096000" cy="398780"/>
          </a:xfrm>
          <a:prstGeom prst="rect">
            <a:avLst/>
          </a:prstGeom>
          <a:noFill/>
        </p:spPr>
        <p:txBody>
          <a:bodyPr wrap="square" rtlCol="0" anchor="t">
            <a:sp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rPr>
              <a:t>2.SSL漏洞检测</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26" name="图片 27"/>
          <p:cNvPicPr/>
          <p:nvPr/>
        </p:nvPicPr>
        <p:blipFill>
          <a:blip r:embed="rId2"/>
          <a:stretch>
            <a:fillRect/>
          </a:stretch>
        </p:blipFill>
        <p:spPr>
          <a:xfrm>
            <a:off x="3429000" y="2305685"/>
            <a:ext cx="4320540" cy="3416300"/>
          </a:xfrm>
          <a:prstGeom prst="rect">
            <a:avLst/>
          </a:prstGeom>
          <a:noFill/>
          <a:ln>
            <a:noFill/>
          </a:ln>
        </p:spPr>
      </p:pic>
      <p:sp>
        <p:nvSpPr>
          <p:cNvPr id="6" name="文本框 5"/>
          <p:cNvSpPr txBox="1"/>
          <p:nvPr/>
        </p:nvSpPr>
        <p:spPr>
          <a:xfrm>
            <a:off x="3962400" y="5867400"/>
            <a:ext cx="6096000" cy="368300"/>
          </a:xfrm>
          <a:prstGeom prst="rect">
            <a:avLst/>
          </a:prstGeom>
          <a:noFill/>
        </p:spPr>
        <p:txBody>
          <a:bodyPr wrap="square" rtlCol="0" anchor="t">
            <a:spAutoFit/>
          </a:bodyPr>
          <a:p>
            <a:r>
              <a:rPr lang="zh-CN" altLang="en-US"/>
              <a:t>图6-22网站的TLS/SSL配置和漏洞</a:t>
            </a: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SSL中间人攻击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1066800" y="1600200"/>
            <a:ext cx="11630660" cy="3322955"/>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2）使用testssl工具检测</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testssl是一款独立的命令行工具，能够扫描TLS/SSL加密算法的安全性，查找各种漏洞，并给出详细的结果报告。攻击者可以利用它来测试各种SSL/TLS服务，例如Web服务，SMTP，IMAP等等。testssl.sh提供了100多种检查，包括协议版本，加密算法，密钥交换算法，哈希算法，压缩算法，协商安全等级等。</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在Kali Linux系统中没有预装了testssl工具。在Kali Linux终端中输入如下命令：</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#wget https:// testssl.sh/testssl.sh，</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1267460"/>
            <a:ext cx="6096000" cy="398780"/>
          </a:xfrm>
          <a:prstGeom prst="rect">
            <a:avLst/>
          </a:prstGeom>
          <a:noFill/>
        </p:spPr>
        <p:txBody>
          <a:bodyPr wrap="square" rtlCol="0" anchor="t">
            <a:sp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rPr>
              <a:t>2.SSL漏洞检测</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SSL中间人攻击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1066800" y="1600200"/>
            <a:ext cx="11630660" cy="1014730"/>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2）使用testssl工具检测</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下载并安装testssl工具，以准备检测漏洞，如图6-23所示。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1267460"/>
            <a:ext cx="6096000" cy="398780"/>
          </a:xfrm>
          <a:prstGeom prst="rect">
            <a:avLst/>
          </a:prstGeom>
          <a:noFill/>
        </p:spPr>
        <p:txBody>
          <a:bodyPr wrap="square" rtlCol="0" anchor="t">
            <a:sp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rPr>
              <a:t>2.SSL漏洞检测</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20" name="图片 28"/>
          <p:cNvPicPr/>
          <p:nvPr/>
        </p:nvPicPr>
        <p:blipFill>
          <a:blip r:embed="rId2"/>
          <a:stretch>
            <a:fillRect/>
          </a:stretch>
        </p:blipFill>
        <p:spPr>
          <a:xfrm>
            <a:off x="2480310" y="2743200"/>
            <a:ext cx="7298690" cy="2447925"/>
          </a:xfrm>
          <a:prstGeom prst="rect">
            <a:avLst/>
          </a:prstGeom>
          <a:noFill/>
          <a:ln>
            <a:noFill/>
          </a:ln>
        </p:spPr>
      </p:pic>
      <p:sp>
        <p:nvSpPr>
          <p:cNvPr id="6" name="文本框 5"/>
          <p:cNvSpPr txBox="1"/>
          <p:nvPr/>
        </p:nvSpPr>
        <p:spPr>
          <a:xfrm>
            <a:off x="3962400" y="5410200"/>
            <a:ext cx="6096000" cy="368300"/>
          </a:xfrm>
          <a:prstGeom prst="rect">
            <a:avLst/>
          </a:prstGeom>
          <a:noFill/>
        </p:spPr>
        <p:txBody>
          <a:bodyPr wrap="square" rtlCol="0" anchor="t">
            <a:spAutoFit/>
          </a:bodyPr>
          <a:p>
            <a:r>
              <a:rPr lang="zh-CN" altLang="en-US"/>
              <a:t>图6-23 testssl工具下载及安装</a:t>
            </a:r>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SSL中间人攻击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348615" y="1752600"/>
            <a:ext cx="5892165" cy="3784600"/>
          </a:xfrm>
          <a:prstGeom prst="rect">
            <a:avLst/>
          </a:prstGeom>
          <a:noFill/>
        </p:spPr>
        <p:txBody>
          <a:bodyPr wrap="square" rtlCol="0" anchor="t">
            <a:spAutoFit/>
          </a:bodyPr>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2）使用testssl工具检测</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下载完成完成后，需要执行如下命令：</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#chmod +x testssl.sh</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赋子testssl执行权限。然后只需要输入命令“/testssl.sh域名或IP地址”，在kali终端输入如下命令：</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 ./testssl.sh https://testssl.sh</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测试网站的TLS/SSL配置和漏洞，如图6-24所示。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1267460"/>
            <a:ext cx="6096000" cy="398780"/>
          </a:xfrm>
          <a:prstGeom prst="rect">
            <a:avLst/>
          </a:prstGeom>
          <a:noFill/>
        </p:spPr>
        <p:txBody>
          <a:bodyPr wrap="square" rtlCol="0" anchor="t">
            <a:spAutoFit/>
          </a:bodyPr>
          <a:p>
            <a:pPr algn="l">
              <a:buClrTx/>
              <a:buSzTx/>
              <a:buFontTx/>
            </a:pPr>
            <a:r>
              <a:rPr sz="2000" b="1">
                <a:solidFill>
                  <a:srgbClr val="0070C0"/>
                </a:solidFill>
                <a:latin typeface="微软雅黑" panose="020B0503020204020204" charset="-122"/>
                <a:ea typeface="微软雅黑" panose="020B0503020204020204" charset="-122"/>
                <a:cs typeface="微软雅黑" panose="020B0503020204020204" charset="-122"/>
              </a:rPr>
              <a:t>2.SSL漏洞检测</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27" name="图片 29"/>
          <p:cNvPicPr/>
          <p:nvPr/>
        </p:nvPicPr>
        <p:blipFill>
          <a:blip r:embed="rId2"/>
          <a:stretch>
            <a:fillRect/>
          </a:stretch>
        </p:blipFill>
        <p:spPr>
          <a:xfrm>
            <a:off x="6705600" y="1752600"/>
            <a:ext cx="4975225" cy="3542030"/>
          </a:xfrm>
          <a:prstGeom prst="rect">
            <a:avLst/>
          </a:prstGeom>
          <a:noFill/>
          <a:ln>
            <a:noFill/>
          </a:ln>
        </p:spPr>
      </p:pic>
      <p:sp>
        <p:nvSpPr>
          <p:cNvPr id="8" name="文本框 7"/>
          <p:cNvSpPr txBox="1"/>
          <p:nvPr/>
        </p:nvSpPr>
        <p:spPr>
          <a:xfrm>
            <a:off x="7467600" y="5410200"/>
            <a:ext cx="6096000" cy="368300"/>
          </a:xfrm>
          <a:prstGeom prst="rect">
            <a:avLst/>
          </a:prstGeom>
          <a:noFill/>
        </p:spPr>
        <p:txBody>
          <a:bodyPr wrap="square" rtlCol="0" anchor="t">
            <a:spAutoFit/>
          </a:bodyPr>
          <a:p>
            <a:r>
              <a:rPr lang="zh-CN" altLang="en-US"/>
              <a:t>图6-24 网站的TLS/SSL配置和漏洞</a:t>
            </a: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PART06</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964340" y="1935504"/>
            <a:ext cx="2857500" cy="552450"/>
          </a:xfrm>
          <a:prstGeom prst="rect">
            <a:avLst/>
          </a:prstGeom>
        </p:spPr>
        <p:txBody>
          <a:bodyPr vert="horz" wrap="square" lIns="123825" tIns="123825" rIns="57150" bIns="0" rtlCol="0" anchor="t" anchorCtr="0">
            <a:spAutoFit/>
          </a:bodyPr>
          <a:lstStyle/>
          <a:p>
            <a:pPr algn="l">
              <a:lnSpc>
                <a:spcPct val="120000"/>
              </a:lnSpc>
            </a:pP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原理工具与防范</a:t>
            </a:r>
            <a:endPar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964340" y="2878540"/>
            <a:ext cx="2857500" cy="1638300"/>
          </a:xfrm>
          <a:prstGeom prst="rect">
            <a:avLst/>
          </a:prstGeom>
        </p:spPr>
        <p:txBody>
          <a:bodyPr vert="horz" wrap="square" lIns="123825" tIns="123825" rIns="57150" bIns="0" rtlCol="0" anchor="t" anchorCtr="0">
            <a:spAutoFit/>
          </a:bodyPr>
          <a:lstStyle/>
          <a:p>
            <a:pPr algn="l">
              <a:lnSpc>
                <a:spcPct val="150000"/>
              </a:lnSpc>
            </a:pPr>
            <a:r>
              <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rPr>
              <a:t>项目起始，我们深入探讨了中间人攻击的基本原理，随后展示了实施此类攻击常用的工具，并着重介绍了针对此类攻击的防范方法，以确保网络安全。</a:t>
            </a:r>
            <a:endPar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4347299" y="1935504"/>
            <a:ext cx="2857500" cy="552450"/>
          </a:xfrm>
          <a:prstGeom prst="rect">
            <a:avLst/>
          </a:prstGeom>
        </p:spPr>
        <p:txBody>
          <a:bodyPr vert="horz" wrap="square" lIns="123825" tIns="123825" rIns="57150" bIns="0" rtlCol="0" anchor="t" anchorCtr="0">
            <a:spAutoFit/>
          </a:bodyPr>
          <a:lstStyle/>
          <a:p>
            <a:pPr algn="l">
              <a:lnSpc>
                <a:spcPct val="120000"/>
              </a:lnSpc>
            </a:pP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安全检测与防护</a:t>
            </a:r>
            <a:endPar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4347299" y="2878540"/>
            <a:ext cx="2914650" cy="1638300"/>
          </a:xfrm>
          <a:prstGeom prst="rect">
            <a:avLst/>
          </a:prstGeom>
        </p:spPr>
        <p:txBody>
          <a:bodyPr vert="horz" wrap="square" lIns="123825" tIns="123825" rIns="57150" bIns="0" rtlCol="0" anchor="t" anchorCtr="0">
            <a:spAutoFit/>
          </a:bodyPr>
          <a:lstStyle/>
          <a:p>
            <a:pPr algn="l">
              <a:lnSpc>
                <a:spcPct val="150000"/>
              </a:lnSpc>
            </a:pPr>
            <a:r>
              <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rPr>
              <a:t>利用Ettercap进行ARP欺骗演示，tcpdump窃取网络数据，Bettercap进行ARP和DNS欺骗，并注入脚本实现网页攻击，提高用户对网络安全威胁的认识。</a:t>
            </a:r>
            <a:endPar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7933459" y="1935504"/>
            <a:ext cx="2857500" cy="552450"/>
          </a:xfrm>
          <a:prstGeom prst="rect">
            <a:avLst/>
          </a:prstGeom>
        </p:spPr>
        <p:txBody>
          <a:bodyPr vert="horz" wrap="square" lIns="123825" tIns="123825" rIns="57150" bIns="0" rtlCol="0" anchor="t" anchorCtr="0">
            <a:spAutoFit/>
          </a:bodyPr>
          <a:lstStyle/>
          <a:p>
            <a:pPr algn="l">
              <a:lnSpc>
                <a:spcPct val="120000"/>
              </a:lnSpc>
            </a:pP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网络安全教育</a:t>
            </a:r>
            <a:endPar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7933459" y="2878540"/>
            <a:ext cx="2924175" cy="1343025"/>
          </a:xfrm>
          <a:prstGeom prst="rect">
            <a:avLst/>
          </a:prstGeom>
        </p:spPr>
        <p:txBody>
          <a:bodyPr vert="horz" wrap="square" lIns="123825" tIns="123825" rIns="57150" bIns="0" rtlCol="0" anchor="t" anchorCtr="0">
            <a:spAutoFit/>
          </a:bodyPr>
          <a:lstStyle/>
          <a:p>
            <a:pPr algn="l">
              <a:lnSpc>
                <a:spcPct val="150000"/>
              </a:lnSpc>
            </a:pPr>
            <a:r>
              <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rPr>
              <a:t>项目强调如何使用工具进行安全检测和防护，同时提醒用户对网络安全漏洞保持警惕，采取适当的预防措施，以共同维护我们的网络安全环境。</a:t>
            </a:r>
            <a:endPar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4495800" y="2895600"/>
            <a:ext cx="3335020" cy="939800"/>
          </a:xfrm>
          <a:prstGeom prst="rect">
            <a:avLst/>
          </a:prstGeom>
        </p:spPr>
        <p:txBody>
          <a:bodyPr vert="horz" wrap="square" lIns="0" tIns="16478" rIns="0" bIns="0" rtlCol="0" anchor="t" anchorCtr="0">
            <a:normAutofit/>
          </a:bodyPr>
          <a:lstStyle/>
          <a:p>
            <a:pPr algn="dist">
              <a:lnSpc>
                <a:spcPct val="100000"/>
              </a:lnSpc>
              <a:spcBef>
                <a:spcPts val="130"/>
              </a:spcBef>
            </a:pPr>
            <a:r>
              <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rPr>
              <a:t>谢谢观看</a:t>
            </a:r>
            <a:endPar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727547" y="1347605"/>
            <a:ext cx="6410325" cy="704850"/>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中间人攻击</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727547" y="1994199"/>
            <a:ext cx="6410325" cy="1785620"/>
          </a:xfrm>
          <a:prstGeom prst="rect">
            <a:avLst/>
          </a:prstGeom>
        </p:spPr>
        <p:txBody>
          <a:bodyPr vert="horz" wrap="square" lIns="123825" tIns="123825" rIns="57150" bIns="0" rtlCol="0" anchor="t" anchorCtr="0">
            <a:spAutoFit/>
          </a:bodyPr>
          <a:lstStyle/>
          <a:p>
            <a:pPr algn="l">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中间人攻击（Man in the Middle Attack，简称“MITM 攻击”）是一种间接的入侵攻击。通过各种技术手段，将入侵者控制的一台计算机，放置在网络连接中的两台通信计算机之间，这台计算机就称为“中间人”。</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656837" y="3761555"/>
            <a:ext cx="6210300" cy="704850"/>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项目目的</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656590" y="4425315"/>
            <a:ext cx="6604000" cy="1370330"/>
          </a:xfrm>
          <a:prstGeom prst="rect">
            <a:avLst/>
          </a:prstGeom>
        </p:spPr>
        <p:txBody>
          <a:bodyPr vert="horz" wrap="square" lIns="123825" tIns="123825" rIns="57150" bIns="0" rtlCol="0" anchor="t" anchorCtr="0">
            <a:spAutoFit/>
          </a:bodyPr>
          <a:lstStyle/>
          <a:p>
            <a:pPr algn="l">
              <a:lnSpc>
                <a:spcPct val="150000"/>
              </a:lnSpc>
              <a:buClrTx/>
              <a:buSzTx/>
              <a:buFontTx/>
            </a:pPr>
            <a:r>
              <a:rPr lang="en-US" sz="1800">
                <a:solidFill>
                  <a:schemeClr val="dk1">
                    <a:alpha val="100000"/>
                  </a:schemeClr>
                </a:solidFill>
                <a:latin typeface="微软雅黑" panose="020B0503020204020204" charset="-122"/>
                <a:ea typeface="微软雅黑" panose="020B0503020204020204" charset="-122"/>
                <a:cs typeface="微软雅黑" panose="020B0503020204020204" charset="-122"/>
              </a:rPr>
              <a:t>项目通过Ettercap模拟中间人攻击窃取攻击机的用户名和密码，截获网页信息；通过Bettercap模拟中间人攻击实现ARP和DNS欺骗。通过项目的实施，让大家了解中间人攻击的工作原理。</a:t>
            </a:r>
            <a:endParaRPr lang="en-US" sz="18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9" name="Picture 9"/>
          <p:cNvPicPr>
            <a:picLocks noChangeAspect="1"/>
          </p:cNvPicPr>
          <p:nvPr/>
        </p:nvPicPr>
        <p:blipFill>
          <a:blip r:embed="rId2">
            <a:alphaModFix amt="70000"/>
          </a:blip>
          <a:srcRect l="33344" r="33344"/>
          <a:stretch>
            <a:fillRect/>
          </a:stretch>
        </p:blipFill>
        <p:spPr>
          <a:xfrm>
            <a:off x="7432634" y="1237527"/>
            <a:ext cx="3505031" cy="4673376"/>
          </a:xfrm>
          <a:prstGeom prst="rect">
            <a:avLst/>
          </a:prstGeom>
        </p:spPr>
      </p:pic>
      <p:sp>
        <p:nvSpPr>
          <p:cNvPr id="10" name="TextBox 1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PART03</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grpSp>
        <p:nvGrpSpPr>
          <p:cNvPr id="5" name="Group 5"/>
          <p:cNvGrpSpPr/>
          <p:nvPr/>
        </p:nvGrpSpPr>
        <p:grpSpPr>
          <a:xfrm rot="0">
            <a:off x="2030063" y="1554861"/>
            <a:ext cx="1096423" cy="1096804"/>
            <a:chOff x="2030063" y="1554861"/>
            <a:chExt cx="1096423" cy="1096804"/>
          </a:xfrm>
        </p:grpSpPr>
        <p:sp>
          <p:nvSpPr>
            <p:cNvPr id="6" name="Freeform 6"/>
            <p:cNvSpPr/>
            <p:nvPr/>
          </p:nvSpPr>
          <p:spPr>
            <a:xfrm>
              <a:off x="2030063" y="1554861"/>
              <a:ext cx="1096423" cy="1096804"/>
            </a:xfrm>
            <a:custGeom>
              <a:avLst/>
              <a:gdLst/>
              <a:ahLst/>
              <a:cxnLst/>
              <a:rect l="l" t="t"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path>
              </a:pathLst>
            </a:custGeom>
            <a:solidFill>
              <a:srgbClr val="2F89C9">
                <a:alpha val="100000"/>
              </a:srgbClr>
            </a:solidFill>
          </p:spPr>
        </p:sp>
        <p:sp>
          <p:nvSpPr>
            <p:cNvPr id="7" name="Freeform 7"/>
            <p:cNvSpPr/>
            <p:nvPr/>
          </p:nvSpPr>
          <p:spPr>
            <a:xfrm>
              <a:off x="2211991" y="1813846"/>
              <a:ext cx="730853" cy="670465"/>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path>
                <a:path w="988" h="905">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path>
                <a:path w="988" h="905">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path>
                <a:path w="988" h="905">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path>
              </a:pathLst>
            </a:custGeom>
            <a:solidFill>
              <a:srgbClr val="FFFFFF">
                <a:alpha val="100000"/>
              </a:srgbClr>
            </a:solidFill>
          </p:spPr>
        </p:sp>
      </p:grpSp>
      <p:grpSp>
        <p:nvGrpSpPr>
          <p:cNvPr id="8" name="Group 8"/>
          <p:cNvGrpSpPr/>
          <p:nvPr/>
        </p:nvGrpSpPr>
        <p:grpSpPr>
          <a:xfrm rot="0">
            <a:off x="8308086" y="1554861"/>
            <a:ext cx="1096423" cy="1096804"/>
            <a:chOff x="8308086" y="1554861"/>
            <a:chExt cx="1096423" cy="1096804"/>
          </a:xfrm>
        </p:grpSpPr>
        <p:sp>
          <p:nvSpPr>
            <p:cNvPr id="9" name="Freeform 9"/>
            <p:cNvSpPr/>
            <p:nvPr/>
          </p:nvSpPr>
          <p:spPr>
            <a:xfrm>
              <a:off x="8308086" y="1554861"/>
              <a:ext cx="1096423" cy="1096804"/>
            </a:xfrm>
            <a:custGeom>
              <a:avLst/>
              <a:gdLst/>
              <a:ahLst/>
              <a:cxnLst/>
              <a:rect l="l" t="t"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path>
              </a:pathLst>
            </a:custGeom>
            <a:solidFill>
              <a:srgbClr val="2F89C9">
                <a:alpha val="100000"/>
              </a:srgbClr>
            </a:solidFill>
          </p:spPr>
        </p:sp>
        <p:sp>
          <p:nvSpPr>
            <p:cNvPr id="10" name="Freeform 10"/>
            <p:cNvSpPr/>
            <p:nvPr/>
          </p:nvSpPr>
          <p:spPr>
            <a:xfrm>
              <a:off x="8540305" y="1698403"/>
              <a:ext cx="653987" cy="899922"/>
            </a:xfrm>
            <a:custGeom>
              <a:avLst/>
              <a:gdLst/>
              <a:ahLst/>
              <a:cxnLst/>
              <a:rect l="l" t="t"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path>
                <a:path w="885" h="1217">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path>
                <a:path w="885" h="1217">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path>
                <a:path w="885" h="1217">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path>
              </a:pathLst>
            </a:custGeom>
            <a:solidFill>
              <a:srgbClr val="FFFFFF">
                <a:alpha val="100000"/>
              </a:srgbClr>
            </a:solidFill>
          </p:spPr>
        </p:sp>
      </p:grpSp>
      <p:grpSp>
        <p:nvGrpSpPr>
          <p:cNvPr id="11" name="Group 11"/>
          <p:cNvGrpSpPr/>
          <p:nvPr/>
        </p:nvGrpSpPr>
        <p:grpSpPr>
          <a:xfrm rot="0">
            <a:off x="5170265" y="1554861"/>
            <a:ext cx="1096423" cy="1096804"/>
            <a:chOff x="5170265" y="1554861"/>
            <a:chExt cx="1096423" cy="1096804"/>
          </a:xfrm>
        </p:grpSpPr>
        <p:sp>
          <p:nvSpPr>
            <p:cNvPr id="12" name="Freeform 12"/>
            <p:cNvSpPr/>
            <p:nvPr/>
          </p:nvSpPr>
          <p:spPr>
            <a:xfrm>
              <a:off x="5170265" y="1554861"/>
              <a:ext cx="1096423" cy="1096804"/>
            </a:xfrm>
            <a:custGeom>
              <a:avLst/>
              <a:gdLst/>
              <a:ahLst/>
              <a:cxnLst/>
              <a:rect l="l" t="t"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path>
              </a:pathLst>
            </a:custGeom>
            <a:solidFill>
              <a:srgbClr val="2F89C9">
                <a:alpha val="100000"/>
              </a:srgbClr>
            </a:solidFill>
          </p:spPr>
        </p:sp>
        <p:sp>
          <p:nvSpPr>
            <p:cNvPr id="13" name="Freeform 13"/>
            <p:cNvSpPr/>
            <p:nvPr/>
          </p:nvSpPr>
          <p:spPr>
            <a:xfrm>
              <a:off x="5387721" y="1754600"/>
              <a:ext cx="656939" cy="787432"/>
            </a:xfrm>
            <a:custGeom>
              <a:avLst/>
              <a:gdLst/>
              <a:ahLst/>
              <a:cxnLst/>
              <a:rect l="l" t="t"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path>
                <a:path w="889" h="1065">
                  <a:moveTo>
                    <a:pt x="556" y="328"/>
                  </a:moveTo>
                  <a:lnTo>
                    <a:pt x="795" y="0"/>
                  </a:lnTo>
                  <a:lnTo>
                    <a:pt x="752" y="0"/>
                  </a:lnTo>
                  <a:lnTo>
                    <a:pt x="534" y="299"/>
                  </a:lnTo>
                  <a:lnTo>
                    <a:pt x="556" y="328"/>
                  </a:lnTo>
                  <a:lnTo>
                    <a:pt x="556" y="328"/>
                  </a:lnTo>
                  <a:close/>
                </a:path>
                <a:path w="889" h="1065">
                  <a:moveTo>
                    <a:pt x="522" y="283"/>
                  </a:moveTo>
                  <a:lnTo>
                    <a:pt x="729" y="0"/>
                  </a:lnTo>
                  <a:lnTo>
                    <a:pt x="686" y="0"/>
                  </a:lnTo>
                  <a:lnTo>
                    <a:pt x="503" y="255"/>
                  </a:lnTo>
                  <a:lnTo>
                    <a:pt x="522" y="283"/>
                  </a:lnTo>
                  <a:lnTo>
                    <a:pt x="522" y="283"/>
                  </a:lnTo>
                  <a:close/>
                </a:path>
                <a:path w="889" h="1065">
                  <a:moveTo>
                    <a:pt x="491" y="240"/>
                  </a:moveTo>
                  <a:lnTo>
                    <a:pt x="663" y="0"/>
                  </a:lnTo>
                  <a:lnTo>
                    <a:pt x="618" y="0"/>
                  </a:lnTo>
                  <a:lnTo>
                    <a:pt x="464" y="205"/>
                  </a:lnTo>
                  <a:lnTo>
                    <a:pt x="491" y="240"/>
                  </a:lnTo>
                  <a:lnTo>
                    <a:pt x="491" y="240"/>
                  </a:lnTo>
                  <a:close/>
                </a:path>
                <a:path w="889" h="1065">
                  <a:moveTo>
                    <a:pt x="0" y="0"/>
                  </a:moveTo>
                  <a:lnTo>
                    <a:pt x="272" y="362"/>
                  </a:lnTo>
                  <a:lnTo>
                    <a:pt x="544" y="362"/>
                  </a:lnTo>
                  <a:lnTo>
                    <a:pt x="273" y="0"/>
                  </a:lnTo>
                  <a:lnTo>
                    <a:pt x="0" y="0"/>
                  </a:lnTo>
                  <a:lnTo>
                    <a:pt x="0" y="0"/>
                  </a:lnTo>
                  <a:close/>
                </a:path>
                <a:path w="889" h="1065">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path>
                <a:path w="889" h="1065">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path>
              </a:pathLst>
            </a:custGeom>
            <a:solidFill>
              <a:srgbClr val="FFFFFF">
                <a:alpha val="100000"/>
              </a:srgbClr>
            </a:solidFill>
          </p:spPr>
        </p:sp>
      </p:grpSp>
      <p:sp>
        <p:nvSpPr>
          <p:cNvPr id="14" name="TextBox 14"/>
          <p:cNvSpPr txBox="1"/>
          <p:nvPr/>
        </p:nvSpPr>
        <p:spPr>
          <a:xfrm>
            <a:off x="4099843" y="3051086"/>
            <a:ext cx="3237166" cy="423577"/>
          </a:xfrm>
          <a:prstGeom prst="rect">
            <a:avLst/>
          </a:prstGeom>
        </p:spPr>
        <p:txBody>
          <a:bodyPr vert="horz" wrap="square" lIns="66008" tIns="33052" rIns="66008" bIns="0" rtlCol="0" anchor="ctr" anchorCtr="0">
            <a:spAutoFit/>
          </a:bodyPr>
          <a:lstStyle/>
          <a:p>
            <a:pPr algn="ctr">
              <a:lnSpc>
                <a:spcPct val="150000"/>
              </a:lnSpc>
            </a:pPr>
            <a:r>
              <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网络安全共治与行动</a:t>
            </a:r>
            <a:endPar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4322445" y="3496310"/>
            <a:ext cx="3037205" cy="2618105"/>
          </a:xfrm>
          <a:prstGeom prst="rect">
            <a:avLst/>
          </a:prstGeom>
        </p:spPr>
        <p:txBody>
          <a:bodyPr vert="horz" wrap="square" lIns="66008" tIns="33052" rIns="66008" bIns="0" rtlCol="0" anchor="t" anchorCtr="0">
            <a:spAutoFit/>
          </a:bodyPr>
          <a:lstStyle/>
          <a:p>
            <a:pPr algn="ct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为提升全民网络安全意识，国家网络安全宣传周每年9月举行，以"网络安全为人民，网络安全靠人民"为主题，通过丰富多样的活动，动员社会各界广泛参与，设立主题日与"六进"活动，强化网络安全社会共治。</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959648" y="3051086"/>
            <a:ext cx="3237166" cy="423577"/>
          </a:xfrm>
          <a:prstGeom prst="rect">
            <a:avLst/>
          </a:prstGeom>
        </p:spPr>
        <p:txBody>
          <a:bodyPr vert="horz" wrap="square" lIns="66008" tIns="33052" rIns="66008" bIns="0" rtlCol="0" anchor="ctr" anchorCtr="0">
            <a:spAutoFit/>
          </a:bodyPr>
          <a:lstStyle/>
          <a:p>
            <a:pPr algn="ctr">
              <a:lnSpc>
                <a:spcPct val="150000"/>
              </a:lnSpc>
            </a:pPr>
            <a:r>
              <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rPr>
              <a:t>信息安全升维国安基石</a:t>
            </a:r>
            <a:endPar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089025" y="3505200"/>
            <a:ext cx="3037205" cy="2618105"/>
          </a:xfrm>
          <a:prstGeom prst="rect">
            <a:avLst/>
          </a:prstGeom>
        </p:spPr>
        <p:txBody>
          <a:bodyPr vert="horz" wrap="square" lIns="66008" tIns="33052" rIns="66008" bIns="0" rtlCol="0" anchor="t" anchorCtr="0">
            <a:spAutoFit/>
          </a:bodyPr>
          <a:lstStyle/>
          <a:p>
            <a:pPr algn="ct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党的二十大报告将信息安全提升至国家安全核心，强调其在现代化进程中的关键作用，国家安全是民族复兴和社会稳定的基石，需全面贯彻总体国家安全观，确保其在党和国家工作中的优先地位。</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7333577" y="3051086"/>
            <a:ext cx="3237166" cy="423577"/>
          </a:xfrm>
          <a:prstGeom prst="rect">
            <a:avLst/>
          </a:prstGeom>
        </p:spPr>
        <p:txBody>
          <a:bodyPr vert="horz" wrap="square" lIns="66008" tIns="33052" rIns="66008" bIns="0" rtlCol="0" anchor="ctr" anchorCtr="0">
            <a:spAutoFit/>
          </a:bodyPr>
          <a:lstStyle/>
          <a:p>
            <a:pPr algn="ctr">
              <a:lnSpc>
                <a:spcPct val="150000"/>
              </a:lnSpc>
            </a:pPr>
            <a:r>
              <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rPr>
              <a:t>护网行动筑安全防线</a:t>
            </a:r>
            <a:endPar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7555865" y="3496310"/>
            <a:ext cx="3037205" cy="2618105"/>
          </a:xfrm>
          <a:prstGeom prst="rect">
            <a:avLst/>
          </a:prstGeom>
        </p:spPr>
        <p:txBody>
          <a:bodyPr vert="horz" wrap="square" lIns="66008" tIns="33052" rIns="66008" bIns="0" rtlCol="0" anchor="t" anchorCtr="0">
            <a:spAutoFit/>
          </a:bodyPr>
          <a:lstStyle/>
          <a:p>
            <a:pPr algn="ct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自2016年起，"护网行动"由公安部牵头，成为国家网络安全建设的重要实践，通过模拟黑客攻击的演练，企事业单位得以检测并加固网络安全防护，通常在7月或8月进行，持续时间根据级别不同而有所差异。</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知识储备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PART04</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tags/tag1.xml><?xml version="1.0" encoding="utf-8"?>
<p:tagLst xmlns:p="http://schemas.openxmlformats.org/presentationml/2006/main">
  <p:tag name="ISLIDE.DIAGRAM" val="#472308"/>
</p:tagLst>
</file>

<file path=ppt/tags/tag2.xml><?xml version="1.0" encoding="utf-8"?>
<p:tagLst xmlns:p="http://schemas.openxmlformats.org/presentationml/2006/main">
  <p:tag name="ISLIDE.DIAGRAM" val="#472308"/>
</p:tagLst>
</file>

<file path=ppt/tags/tag3.xml><?xml version="1.0" encoding="utf-8"?>
<p:tagLst xmlns:p="http://schemas.openxmlformats.org/presentationml/2006/main">
  <p:tag name="ISLIDE.DIAGRAM" val="#472308"/>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2F89C9"/>
      </a:accent1>
      <a:accent2>
        <a:srgbClr val="2F89C9"/>
      </a:accent2>
      <a:accent3>
        <a:srgbClr val="2F89C9"/>
      </a:accent3>
      <a:accent4>
        <a:srgbClr val="2F89C9"/>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11697</Words>
  <Application>WPS 演示</Application>
  <PresentationFormat>On-screen Show (4:3)</PresentationFormat>
  <Paragraphs>537</Paragraphs>
  <Slides>57</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57</vt:i4>
      </vt:variant>
    </vt:vector>
  </HeadingPairs>
  <TitlesOfParts>
    <vt:vector size="69" baseType="lpstr">
      <vt:lpstr>Arial</vt:lpstr>
      <vt:lpstr>宋体</vt:lpstr>
      <vt:lpstr>Wingdings</vt:lpstr>
      <vt:lpstr>黑体</vt:lpstr>
      <vt:lpstr>微软雅黑</vt:lpstr>
      <vt:lpstr>Calibri</vt:lpstr>
      <vt:lpstr>Arial Unicode MS</vt:lpstr>
      <vt:lpstr>华文宋体</vt:lpstr>
      <vt:lpstr>Wingdings</vt:lpstr>
      <vt:lpstr>Times New Roman</vt:lpstr>
      <vt:lpstr>华文新魏</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唐唐</cp:lastModifiedBy>
  <cp:revision>4</cp:revision>
  <dcterms:created xsi:type="dcterms:W3CDTF">2006-08-16T00:00:00Z</dcterms:created>
  <dcterms:modified xsi:type="dcterms:W3CDTF">2025-02-11T09:28:24Z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185CD7922354440BA0DAF3A3EC2EFB10</vt:lpwstr>
  </property>
  <property fmtid="{D5CDD505-2E9C-101B-9397-08002B2CF9AE}" pid="3" name="KSOProductBuildVer">
    <vt:lpwstr>2052-11.8.2.12265</vt:lpwstr>
  </property>
</Properties>
</file>