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38" r:id="rId3"/>
    <p:sldId id="366" r:id="rId4"/>
    <p:sldId id="340" r:id="rId5"/>
    <p:sldId id="341" r:id="rId6"/>
    <p:sldId id="342" r:id="rId7"/>
    <p:sldId id="367" r:id="rId8"/>
    <p:sldId id="257" r:id="rId9"/>
    <p:sldId id="299" r:id="rId10"/>
    <p:sldId id="262" r:id="rId11"/>
    <p:sldId id="263" r:id="rId12"/>
    <p:sldId id="264" r:id="rId13"/>
    <p:sldId id="265" r:id="rId14"/>
    <p:sldId id="266" r:id="rId15"/>
    <p:sldId id="267" r:id="rId16"/>
    <p:sldId id="301" r:id="rId17"/>
    <p:sldId id="302" r:id="rId18"/>
    <p:sldId id="300" r:id="rId19"/>
    <p:sldId id="268" r:id="rId20"/>
    <p:sldId id="269" r:id="rId21"/>
    <p:sldId id="270" r:id="rId22"/>
    <p:sldId id="271" r:id="rId23"/>
    <p:sldId id="272" r:id="rId24"/>
    <p:sldId id="273" r:id="rId25"/>
    <p:sldId id="274" r:id="rId26"/>
    <p:sldId id="275" r:id="rId27"/>
    <p:sldId id="318" r:id="rId28"/>
    <p:sldId id="27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27"/>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1.png"/><Relationship Id="rId2" Type="http://schemas.openxmlformats.org/officeDocument/2006/relationships/image" Target="../media/image9.png"/><Relationship Id="rId10"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TextBox 6"/>
          <p:cNvSpPr txBox="1"/>
          <p:nvPr/>
        </p:nvSpPr>
        <p:spPr>
          <a:xfrm>
            <a:off x="2514738" y="1543075"/>
            <a:ext cx="7664175" cy="1799996"/>
          </a:xfrm>
          <a:prstGeom prst="rect">
            <a:avLst/>
          </a:prstGeom>
        </p:spPr>
        <p:txBody>
          <a:bodyPr vert="horz" wrap="square" lIns="123825" tIns="123825" rIns="57150" bIns="123825" rtlCol="0" anchor="t" anchorCtr="0">
            <a:normAutofit fontScale="25000"/>
          </a:bodyPr>
          <a:p>
            <a:pPr algn="ctr">
              <a:lnSpc>
                <a:spcPct val="100000"/>
              </a:lnSpc>
              <a:spcBef>
                <a:spcPts val="130"/>
              </a:spcBef>
            </a:pPr>
            <a:r>
              <a:rPr lang="zh-CN" altLang="en-US" sz="160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a:t>
            </a:r>
            <a:r>
              <a:rPr lang="en-US" sz="160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信息安全</a:t>
            </a:r>
            <a:r>
              <a:rPr lang="zh-CN" altLang="en-US" sz="160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技术》</a:t>
            </a:r>
            <a:endParaRPr lang="zh-CN" altLang="en-US" sz="160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a:p>
            <a:pPr algn="ctr">
              <a:lnSpc>
                <a:spcPct val="100000"/>
              </a:lnSpc>
              <a:spcBef>
                <a:spcPts val="130"/>
              </a:spcBef>
            </a:pPr>
            <a:endParaRPr lang="en-US" sz="112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a:p>
            <a:pPr marL="457200" indent="-457200" algn="l">
              <a:lnSpc>
                <a:spcPct val="150000"/>
              </a:lnSpc>
              <a:spcBef>
                <a:spcPts val="450"/>
              </a:spcBef>
              <a:buClrTx/>
              <a:buSzTx/>
              <a:buFont typeface="Wingdings" panose="05000000000000000000" charset="0"/>
              <a:buChar char="u"/>
            </a:pPr>
            <a:r>
              <a:rPr lang="en-US" altLang="zh-CN" sz="12800">
                <a:sym typeface="+mn-ea"/>
              </a:rPr>
              <a:t> </a:t>
            </a:r>
            <a:r>
              <a:rPr lang="zh-CN" altLang="en-US" sz="12800">
                <a:sym typeface="+mn-ea"/>
              </a:rPr>
              <a:t>课程性质</a:t>
            </a:r>
            <a:r>
              <a:rPr lang="en-US" altLang="zh-CN" sz="12800">
                <a:sym typeface="+mn-ea"/>
              </a:rPr>
              <a:t>:</a:t>
            </a:r>
            <a:r>
              <a:rPr lang="zh-CN" altLang="en-US" sz="12800">
                <a:sym typeface="+mn-ea"/>
              </a:rPr>
              <a:t>必修课</a:t>
            </a:r>
            <a:endParaRPr lang="zh-CN" altLang="en-US" sz="12800">
              <a:sym typeface="+mn-ea"/>
            </a:endParaRPr>
          </a:p>
          <a:p>
            <a:pPr marL="457200" indent="-457200" algn="l">
              <a:lnSpc>
                <a:spcPct val="150000"/>
              </a:lnSpc>
              <a:spcBef>
                <a:spcPts val="450"/>
              </a:spcBef>
              <a:buClrTx/>
              <a:buSzTx/>
              <a:buFont typeface="Wingdings" panose="05000000000000000000" charset="0"/>
              <a:buChar char="u"/>
            </a:pPr>
            <a:r>
              <a:rPr lang="zh-CN" altLang="en-US" sz="12800">
                <a:sym typeface="+mn-ea"/>
              </a:rPr>
              <a:t>学分：</a:t>
            </a:r>
            <a:r>
              <a:rPr lang="en-US" altLang="zh-CN" sz="12800">
                <a:sym typeface="+mn-ea"/>
              </a:rPr>
              <a:t>4</a:t>
            </a:r>
            <a:r>
              <a:rPr lang="zh-CN" altLang="en-US" sz="12800">
                <a:sym typeface="+mn-ea"/>
              </a:rPr>
              <a:t>学分</a:t>
            </a:r>
            <a:endParaRPr lang="zh-CN" altLang="en-US" sz="12800">
              <a:sym typeface="+mn-ea"/>
            </a:endParaRPr>
          </a:p>
          <a:p>
            <a:pPr marL="457200" indent="-457200" algn="l">
              <a:lnSpc>
                <a:spcPct val="150000"/>
              </a:lnSpc>
              <a:spcBef>
                <a:spcPts val="450"/>
              </a:spcBef>
              <a:buClrTx/>
              <a:buSzTx/>
              <a:buFont typeface="Wingdings" panose="05000000000000000000" charset="0"/>
              <a:buChar char="u"/>
            </a:pPr>
            <a:r>
              <a:rPr lang="zh-CN" altLang="en-US" sz="12800">
                <a:sym typeface="+mn-ea"/>
              </a:rPr>
              <a:t>学时：</a:t>
            </a:r>
            <a:r>
              <a:rPr lang="en-US" altLang="zh-CN" sz="12800">
                <a:sym typeface="+mn-ea"/>
              </a:rPr>
              <a:t>64</a:t>
            </a:r>
            <a:r>
              <a:rPr lang="zh-CN" altLang="en-US" sz="12800">
                <a:sym typeface="+mn-ea"/>
              </a:rPr>
              <a:t>学时</a:t>
            </a:r>
            <a:endParaRPr lang="zh-CN" altLang="en-US" sz="12800">
              <a:sym typeface="+mn-ea"/>
            </a:endParaRPr>
          </a:p>
          <a:p>
            <a:pPr algn="ctr">
              <a:lnSpc>
                <a:spcPct val="100000"/>
              </a:lnSpc>
              <a:spcBef>
                <a:spcPts val="130"/>
              </a:spcBef>
            </a:pPr>
            <a:endParaRPr lang="en-US" sz="128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pic>
        <p:nvPicPr>
          <p:cNvPr id="5" name="Picture 5"/>
          <p:cNvPicPr>
            <a:picLocks noChangeAspect="1"/>
          </p:cNvPicPr>
          <p:nvPr/>
        </p:nvPicPr>
        <p:blipFill>
          <a:blip r:embed="rId2">
            <a:alphaModFix amt="70000"/>
          </a:blip>
          <a:srcRect l="25156" r="25156"/>
          <a:stretch>
            <a:fillRect/>
          </a:stretch>
        </p:blipFill>
        <p:spPr>
          <a:xfrm>
            <a:off x="154300" y="1109992"/>
            <a:ext cx="4095887" cy="5461182"/>
          </a:xfrm>
          <a:prstGeom prst="parallelogram">
            <a:avLst/>
          </a:prstGeom>
        </p:spPr>
      </p:pic>
      <p:sp>
        <p:nvSpPr>
          <p:cNvPr id="6" name="TextBox 6"/>
          <p:cNvSpPr txBox="1"/>
          <p:nvPr/>
        </p:nvSpPr>
        <p:spPr>
          <a:xfrm>
            <a:off x="5021790" y="1109992"/>
            <a:ext cx="5989821" cy="719999"/>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网络发展的双刃剑</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3723196" y="1295798"/>
            <a:ext cx="668149" cy="523974"/>
          </a:xfrm>
          <a:prstGeom prst="rect">
            <a:avLst/>
          </a:prstGeom>
          <a:solidFill>
            <a:schemeClr val="accent2">
              <a:alpha val="100000"/>
            </a:schemeClr>
          </a:solidFill>
        </p:spPr>
      </p:sp>
      <p:sp>
        <p:nvSpPr>
          <p:cNvPr id="8" name="AutoShape 8"/>
          <p:cNvSpPr/>
          <p:nvPr/>
        </p:nvSpPr>
        <p:spPr>
          <a:xfrm>
            <a:off x="4144917" y="1295798"/>
            <a:ext cx="523974" cy="523974"/>
          </a:xfrm>
          <a:prstGeom prst="ellipse">
            <a:avLst/>
          </a:prstGeom>
          <a:solidFill>
            <a:schemeClr val="accent2">
              <a:alpha val="100000"/>
            </a:schemeClr>
          </a:solidFill>
        </p:spPr>
      </p:sp>
      <p:sp>
        <p:nvSpPr>
          <p:cNvPr id="9" name="AutoShape 9"/>
          <p:cNvSpPr/>
          <p:nvPr/>
        </p:nvSpPr>
        <p:spPr>
          <a:xfrm>
            <a:off x="3461209" y="1295798"/>
            <a:ext cx="523974" cy="523974"/>
          </a:xfrm>
          <a:prstGeom prst="ellipse">
            <a:avLst/>
          </a:prstGeom>
          <a:solidFill>
            <a:schemeClr val="accent2">
              <a:alpha val="100000"/>
            </a:schemeClr>
          </a:solidFill>
        </p:spPr>
      </p:sp>
      <p:sp>
        <p:nvSpPr>
          <p:cNvPr id="10" name="TextBox 10"/>
          <p:cNvSpPr txBox="1"/>
          <p:nvPr/>
        </p:nvSpPr>
        <p:spPr>
          <a:xfrm>
            <a:off x="3629632" y="1174560"/>
            <a:ext cx="761713" cy="754837"/>
          </a:xfrm>
          <a:prstGeom prst="rect">
            <a:avLst/>
          </a:prstGeom>
        </p:spPr>
        <p:txBody>
          <a:bodyPr vert="horz" wrap="square" lIns="123825" tIns="123825" rIns="57150" bIns="123825" rtlCol="0" anchor="t" anchorCtr="0">
            <a:normAutofit/>
          </a:bodyPr>
          <a:lstStyle/>
          <a:p>
            <a:pPr algn="ctr">
              <a:lnSpc>
                <a:spcPct val="15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5021580" y="1611630"/>
            <a:ext cx="6427470" cy="12776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网络技术和信息技术的频繁更迭推动了社会的整体发展，无论在经济、生产、文化、科学技术等多个方面都发挥着不可替代的重要作用。</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4603086" y="2766189"/>
            <a:ext cx="5989821" cy="719999"/>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网络信息的挑战与危险</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3304492" y="2951995"/>
            <a:ext cx="668149" cy="523974"/>
          </a:xfrm>
          <a:prstGeom prst="rect">
            <a:avLst/>
          </a:prstGeom>
          <a:solidFill>
            <a:schemeClr val="accent2">
              <a:alpha val="100000"/>
            </a:schemeClr>
          </a:solidFill>
        </p:spPr>
      </p:sp>
      <p:sp>
        <p:nvSpPr>
          <p:cNvPr id="14" name="AutoShape 14"/>
          <p:cNvSpPr/>
          <p:nvPr/>
        </p:nvSpPr>
        <p:spPr>
          <a:xfrm>
            <a:off x="3726213" y="2951995"/>
            <a:ext cx="523974" cy="523974"/>
          </a:xfrm>
          <a:prstGeom prst="ellipse">
            <a:avLst/>
          </a:prstGeom>
          <a:solidFill>
            <a:schemeClr val="accent2">
              <a:alpha val="100000"/>
            </a:schemeClr>
          </a:solidFill>
        </p:spPr>
      </p:sp>
      <p:sp>
        <p:nvSpPr>
          <p:cNvPr id="15" name="AutoShape 15"/>
          <p:cNvSpPr/>
          <p:nvPr/>
        </p:nvSpPr>
        <p:spPr>
          <a:xfrm>
            <a:off x="3042505" y="2951995"/>
            <a:ext cx="523974" cy="523974"/>
          </a:xfrm>
          <a:prstGeom prst="ellipse">
            <a:avLst/>
          </a:prstGeom>
          <a:solidFill>
            <a:schemeClr val="accent2">
              <a:alpha val="100000"/>
            </a:schemeClr>
          </a:solidFill>
        </p:spPr>
      </p:sp>
      <p:sp>
        <p:nvSpPr>
          <p:cNvPr id="16" name="TextBox 16"/>
          <p:cNvSpPr txBox="1"/>
          <p:nvPr/>
        </p:nvSpPr>
        <p:spPr>
          <a:xfrm>
            <a:off x="3094713" y="2830757"/>
            <a:ext cx="1050205" cy="754837"/>
          </a:xfrm>
          <a:prstGeom prst="rect">
            <a:avLst/>
          </a:prstGeom>
        </p:spPr>
        <p:txBody>
          <a:bodyPr vert="horz" wrap="square" lIns="123825" tIns="123825" rIns="57150" bIns="123825" rtlCol="0" anchor="t" anchorCtr="0">
            <a:normAutofit/>
          </a:bodyPr>
          <a:lstStyle/>
          <a:p>
            <a:pPr algn="ctr">
              <a:lnSpc>
                <a:spcPct val="15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4603115" y="3276600"/>
            <a:ext cx="6430645" cy="12776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网络信息的开放性和全球性带来了一定的挑战和危险，网络资源共享化趋势明显，伴随网络规模的迅速扩张，黑客、病毒等大量出现。</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4221062" y="4422385"/>
            <a:ext cx="5989821" cy="719999"/>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信息安全建设的重要性</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AutoShape 19"/>
          <p:cNvSpPr/>
          <p:nvPr/>
        </p:nvSpPr>
        <p:spPr>
          <a:xfrm>
            <a:off x="2922468" y="4608191"/>
            <a:ext cx="668149" cy="523974"/>
          </a:xfrm>
          <a:prstGeom prst="rect">
            <a:avLst/>
          </a:prstGeom>
          <a:solidFill>
            <a:schemeClr val="accent2">
              <a:alpha val="100000"/>
            </a:schemeClr>
          </a:solidFill>
        </p:spPr>
      </p:sp>
      <p:sp>
        <p:nvSpPr>
          <p:cNvPr id="20" name="AutoShape 20"/>
          <p:cNvSpPr/>
          <p:nvPr/>
        </p:nvSpPr>
        <p:spPr>
          <a:xfrm>
            <a:off x="3344189" y="4608191"/>
            <a:ext cx="523974" cy="523974"/>
          </a:xfrm>
          <a:prstGeom prst="ellipse">
            <a:avLst/>
          </a:prstGeom>
          <a:solidFill>
            <a:schemeClr val="accent2">
              <a:alpha val="100000"/>
            </a:schemeClr>
          </a:solidFill>
        </p:spPr>
      </p:sp>
      <p:sp>
        <p:nvSpPr>
          <p:cNvPr id="21" name="AutoShape 21"/>
          <p:cNvSpPr/>
          <p:nvPr/>
        </p:nvSpPr>
        <p:spPr>
          <a:xfrm>
            <a:off x="2660481" y="4608191"/>
            <a:ext cx="523974" cy="523974"/>
          </a:xfrm>
          <a:prstGeom prst="ellipse">
            <a:avLst/>
          </a:prstGeom>
          <a:solidFill>
            <a:schemeClr val="accent2">
              <a:alpha val="100000"/>
            </a:schemeClr>
          </a:solidFill>
        </p:spPr>
      </p:sp>
      <p:sp>
        <p:nvSpPr>
          <p:cNvPr id="22" name="TextBox 22"/>
          <p:cNvSpPr txBox="1"/>
          <p:nvPr/>
        </p:nvSpPr>
        <p:spPr>
          <a:xfrm>
            <a:off x="2741771" y="4486953"/>
            <a:ext cx="1062715" cy="754837"/>
          </a:xfrm>
          <a:prstGeom prst="rect">
            <a:avLst/>
          </a:prstGeom>
        </p:spPr>
        <p:txBody>
          <a:bodyPr vert="horz" wrap="square" lIns="123825" tIns="123825" rIns="57150" bIns="123825" rtlCol="0" anchor="t" anchorCtr="0">
            <a:normAutofit/>
          </a:bodyPr>
          <a:lstStyle/>
          <a:p>
            <a:pPr algn="ctr">
              <a:lnSpc>
                <a:spcPct val="15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23"/>
          <p:cNvSpPr txBox="1"/>
          <p:nvPr/>
        </p:nvSpPr>
        <p:spPr>
          <a:xfrm>
            <a:off x="4220845" y="4924425"/>
            <a:ext cx="6900545" cy="12776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信息安全建设对维护网络安全至关重要，每一位IT工作者都有责任和义务参与，保障信息的完整性与保密性，共同构建安全的网络环境。</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8" name="Freeform 58"/>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Freeform 59"/>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0" name="Freeform 60"/>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1" name="Freeform 61"/>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3" name="Freeform 63"/>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5" name="Freeform 65"/>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6" name="Freeform 66"/>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7" name="Freeform 67"/>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8" name="Freeform 68"/>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9" name="Freeform 69"/>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70" name="Freeform 70"/>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1" name="Freeform 71"/>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2" name="Freeform 72"/>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3" name="Freeform 73"/>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4" name="Freeform 74"/>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5" name="Freeform 75"/>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6" name="Freeform 76"/>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77" name="AutoShape 77"/>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AutoShape 78"/>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9" name="AutoShape 79"/>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Freeform 80"/>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AutoShape 81"/>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2" name="AutoShape 82"/>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Freeform 84"/>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5" name="AutoShape 85"/>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6" name="AutoShape 86"/>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Freeform 88"/>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9" name="AutoShape 89"/>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0" name="AutoShape 90"/>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1" name="AutoShape 91"/>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2" name="Freeform 92"/>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AutoShape 93"/>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4" name="AutoShape 94"/>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5" name="AutoShape 95"/>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6" name="Freeform 96"/>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AutoShape 97"/>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8" name="AutoShape 98"/>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9" name="AutoShape 99"/>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0" name="Freeform 100"/>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1" name="AutoShape 101"/>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2" name="AutoShape 102"/>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3" name="AutoShape 103"/>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4" name="Freeform 104"/>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5" name="AutoShape 105"/>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6" name="AutoShape 106"/>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7" name="AutoShape 107"/>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8" name="Freeform 108"/>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9" name="TextBox 109"/>
          <p:cNvSpPr txBox="1"/>
          <p:nvPr/>
        </p:nvSpPr>
        <p:spPr>
          <a:xfrm>
            <a:off x="2667000" y="3124200"/>
            <a:ext cx="689038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0" name="Freeform 110"/>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11" name="TextBox 111"/>
          <p:cNvSpPr txBox="1"/>
          <p:nvPr/>
        </p:nvSpPr>
        <p:spPr>
          <a:xfrm>
            <a:off x="5124195" y="1904999"/>
            <a:ext cx="1943608" cy="567055"/>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2" name="AutoShape 112"/>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6810510" y="1925939"/>
            <a:ext cx="3752401" cy="3752401"/>
          </a:xfrm>
          <a:prstGeom prst="ellipse">
            <a:avLst/>
          </a:prstGeom>
          <a:solidFill>
            <a:schemeClr val="accent2">
              <a:alpha val="100000"/>
              <a:lumMod val="60000"/>
              <a:lumOff val="40000"/>
            </a:schemeClr>
          </a:solidFill>
        </p:spPr>
      </p:sp>
      <p:sp>
        <p:nvSpPr>
          <p:cNvPr id="6" name="TextBox 6"/>
          <p:cNvSpPr txBox="1"/>
          <p:nvPr/>
        </p:nvSpPr>
        <p:spPr>
          <a:xfrm>
            <a:off x="457482" y="1926122"/>
            <a:ext cx="5549636" cy="668829"/>
          </a:xfrm>
          <a:prstGeom prst="rect">
            <a:avLst/>
          </a:prstGeom>
        </p:spPr>
        <p:txBody>
          <a:bodyPr vert="horz" wrap="square" lIns="114300" tIns="57150" rIns="114300" bIns="57150"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2014年2月27日，习近平总书记领导的中央网络安全和信息化领导小组成立，标志着信息安全被提升至国家战略高度。</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3352" y="1500980"/>
            <a:ext cx="2575077" cy="346028"/>
          </a:xfrm>
          <a:prstGeom prst="rect">
            <a:avLst/>
          </a:prstGeom>
        </p:spPr>
        <p:txBody>
          <a:bodyPr vert="horz" wrap="square" lIns="114300" tIns="57150" rIns="114300" bIns="57150" rtlCol="0" anchor="t" anchorCtr="0">
            <a:normAutofit/>
          </a:bodyPr>
          <a:lstStyle/>
          <a:p>
            <a:pPr>
              <a:lnSpc>
                <a:spcPct val="77000"/>
              </a:lnSpc>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网络信息化领导小组</a:t>
            </a:r>
            <a:endPar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457482" y="3350938"/>
            <a:ext cx="5549636" cy="668829"/>
          </a:xfrm>
          <a:prstGeom prst="rect">
            <a:avLst/>
          </a:prstGeom>
        </p:spPr>
        <p:txBody>
          <a:bodyPr vert="horz" wrap="square" lIns="114300" tIns="57150" rIns="114300" bIns="57150"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国际关系中，信息网络技术对国家经济、政治、外交、国防等关键领域的深远影响，突显了国家信息安全的重要性。</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33352" y="2925796"/>
            <a:ext cx="2575077" cy="346028"/>
          </a:xfrm>
          <a:prstGeom prst="rect">
            <a:avLst/>
          </a:prstGeom>
        </p:spPr>
        <p:txBody>
          <a:bodyPr vert="horz" wrap="square" lIns="114300" tIns="57150" rIns="114300" bIns="57150" rtlCol="0" anchor="t" anchorCtr="0">
            <a:normAutofit/>
          </a:bodyPr>
          <a:lstStyle/>
          <a:p>
            <a:pPr>
              <a:lnSpc>
                <a:spcPct val="77000"/>
              </a:lnSpc>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信息网络影响</a:t>
            </a:r>
            <a:endPar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457482" y="4864399"/>
            <a:ext cx="5732473" cy="668829"/>
          </a:xfrm>
          <a:prstGeom prst="rect">
            <a:avLst/>
          </a:prstGeom>
        </p:spPr>
        <p:txBody>
          <a:bodyPr vert="horz" wrap="square" lIns="114300" tIns="57150" rIns="114300" bIns="57150"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信息技术的国际竞争和网络攻防的现实，都突显了国家信息安全的重要性。</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433352" y="4439257"/>
            <a:ext cx="2575077" cy="346028"/>
          </a:xfrm>
          <a:prstGeom prst="rect">
            <a:avLst/>
          </a:prstGeom>
        </p:spPr>
        <p:txBody>
          <a:bodyPr vert="horz" wrap="square" lIns="114300" tIns="57150" rIns="114300" bIns="57150" rtlCol="0" anchor="t" anchorCtr="0">
            <a:normAutofit/>
          </a:bodyPr>
          <a:lstStyle/>
          <a:p>
            <a:pPr>
              <a:lnSpc>
                <a:spcPct val="77000"/>
              </a:lnSpc>
            </a:pPr>
            <a:r>
              <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信息安全重要性</a:t>
            </a:r>
            <a:endParaRPr lang="en-US" sz="15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2" name="Picture 12"/>
          <p:cNvPicPr>
            <a:picLocks noChangeAspect="1"/>
          </p:cNvPicPr>
          <p:nvPr/>
        </p:nvPicPr>
        <p:blipFill>
          <a:blip r:embed="rId2"/>
          <a:srcRect l="16792" r="16792"/>
          <a:stretch>
            <a:fillRect/>
          </a:stretch>
        </p:blipFill>
        <p:spPr>
          <a:xfrm>
            <a:off x="7311423" y="2405014"/>
            <a:ext cx="2750573" cy="2750574"/>
          </a:xfrm>
          <a:prstGeom prst="ellipse">
            <a:avLst/>
          </a:prstGeom>
        </p:spPr>
      </p:pic>
      <p:sp>
        <p:nvSpPr>
          <p:cNvPr id="13" name="AutoShape 13"/>
          <p:cNvSpPr/>
          <p:nvPr/>
        </p:nvSpPr>
        <p:spPr>
          <a:xfrm>
            <a:off x="8251667" y="1412545"/>
            <a:ext cx="870086" cy="870086"/>
          </a:xfrm>
          <a:prstGeom prst="ellipse">
            <a:avLst/>
          </a:prstGeom>
          <a:solidFill>
            <a:schemeClr val="accent2">
              <a:alpha val="100000"/>
            </a:schemeClr>
          </a:solidFill>
        </p:spPr>
      </p:sp>
      <p:sp>
        <p:nvSpPr>
          <p:cNvPr id="14" name="AutoShape 14"/>
          <p:cNvSpPr/>
          <p:nvPr/>
        </p:nvSpPr>
        <p:spPr>
          <a:xfrm>
            <a:off x="6592870" y="4399065"/>
            <a:ext cx="870086" cy="870086"/>
          </a:xfrm>
          <a:prstGeom prst="ellipse">
            <a:avLst/>
          </a:prstGeom>
          <a:solidFill>
            <a:schemeClr val="accent2">
              <a:alpha val="100000"/>
            </a:schemeClr>
          </a:solidFill>
        </p:spPr>
      </p:sp>
      <p:sp>
        <p:nvSpPr>
          <p:cNvPr id="15" name="AutoShape 15"/>
          <p:cNvSpPr/>
          <p:nvPr/>
        </p:nvSpPr>
        <p:spPr>
          <a:xfrm>
            <a:off x="9893403" y="4399065"/>
            <a:ext cx="870086" cy="870086"/>
          </a:xfrm>
          <a:prstGeom prst="ellipse">
            <a:avLst/>
          </a:prstGeom>
          <a:solidFill>
            <a:schemeClr val="accent2">
              <a:alpha val="100000"/>
            </a:schemeClr>
          </a:solidFill>
        </p:spPr>
      </p:sp>
      <p:sp>
        <p:nvSpPr>
          <p:cNvPr id="16" name="Freeform 16"/>
          <p:cNvSpPr/>
          <p:nvPr/>
        </p:nvSpPr>
        <p:spPr>
          <a:xfrm>
            <a:off x="8483596" y="1611436"/>
            <a:ext cx="406228" cy="40622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7" name="Freeform 17"/>
          <p:cNvSpPr/>
          <p:nvPr/>
        </p:nvSpPr>
        <p:spPr>
          <a:xfrm>
            <a:off x="10133735" y="4607907"/>
            <a:ext cx="405950" cy="405950"/>
          </a:xfrm>
          <a:custGeom>
            <a:avLst/>
            <a:gdLst/>
            <a:ahLst/>
            <a:cxnLst/>
            <a:rect l="l" t="t" r="r" b="b"/>
            <a:pathLst>
              <a:path w="304800" h="304800">
                <a:moveTo>
                  <a:pt x="152400" y="190500"/>
                </a:moveTo>
                <a:cubicBezTo>
                  <a:pt x="152400" y="169459"/>
                  <a:pt x="169459" y="152400"/>
                  <a:pt x="190500" y="152400"/>
                </a:cubicBezTo>
                <a:cubicBezTo>
                  <a:pt x="211541" y="152400"/>
                  <a:pt x="228600" y="169459"/>
                  <a:pt x="228600" y="190500"/>
                </a:cubicBezTo>
                <a:cubicBezTo>
                  <a:pt x="228600" y="211541"/>
                  <a:pt x="211541" y="228600"/>
                  <a:pt x="190500" y="228600"/>
                </a:cubicBezTo>
                <a:cubicBezTo>
                  <a:pt x="169459" y="228600"/>
                  <a:pt x="152400" y="211541"/>
                  <a:pt x="152400" y="190500"/>
                </a:cubicBezTo>
                <a:close/>
              </a:path>
              <a:path w="304800" h="304800">
                <a:moveTo>
                  <a:pt x="266700" y="76200"/>
                </a:moveTo>
                <a:lnTo>
                  <a:pt x="235372" y="12925"/>
                </a:lnTo>
                <a:cubicBezTo>
                  <a:pt x="232801" y="5410"/>
                  <a:pt x="225695" y="0"/>
                  <a:pt x="217284" y="0"/>
                </a:cubicBezTo>
                <a:lnTo>
                  <a:pt x="164973" y="0"/>
                </a:lnTo>
                <a:cubicBezTo>
                  <a:pt x="156467" y="0"/>
                  <a:pt x="149295" y="5544"/>
                  <a:pt x="146837" y="13192"/>
                </a:cubicBezTo>
                <a:lnTo>
                  <a:pt x="114338" y="76200"/>
                </a:lnTo>
                <a:lnTo>
                  <a:pt x="38100" y="76200"/>
                </a:lnTo>
                <a:cubicBezTo>
                  <a:pt x="17059" y="76200"/>
                  <a:pt x="0" y="93259"/>
                  <a:pt x="0" y="114300"/>
                </a:cubicBezTo>
                <a:lnTo>
                  <a:pt x="0" y="304800"/>
                </a:lnTo>
                <a:lnTo>
                  <a:pt x="304800" y="304800"/>
                </a:lnTo>
                <a:lnTo>
                  <a:pt x="304800" y="114300"/>
                </a:lnTo>
                <a:cubicBezTo>
                  <a:pt x="304800" y="93259"/>
                  <a:pt x="287760" y="76200"/>
                  <a:pt x="266700" y="76200"/>
                </a:cubicBezTo>
                <a:close/>
              </a:path>
              <a:path w="304800" h="304800">
                <a:moveTo>
                  <a:pt x="57150" y="152400"/>
                </a:moveTo>
                <a:cubicBezTo>
                  <a:pt x="46625" y="152400"/>
                  <a:pt x="38100" y="143875"/>
                  <a:pt x="38100" y="133350"/>
                </a:cubicBezTo>
                <a:cubicBezTo>
                  <a:pt x="38100" y="122825"/>
                  <a:pt x="46625" y="114300"/>
                  <a:pt x="57150" y="114300"/>
                </a:cubicBezTo>
                <a:cubicBezTo>
                  <a:pt x="67675" y="114300"/>
                  <a:pt x="76200" y="122825"/>
                  <a:pt x="76200" y="133350"/>
                </a:cubicBezTo>
                <a:cubicBezTo>
                  <a:pt x="76200" y="143875"/>
                  <a:pt x="67675" y="152400"/>
                  <a:pt x="57150" y="152400"/>
                </a:cubicBezTo>
                <a:close/>
              </a:path>
              <a:path w="304800" h="304800">
                <a:moveTo>
                  <a:pt x="190500" y="266700"/>
                </a:moveTo>
                <a:cubicBezTo>
                  <a:pt x="148419" y="266700"/>
                  <a:pt x="114300" y="232581"/>
                  <a:pt x="114300" y="190500"/>
                </a:cubicBezTo>
                <a:cubicBezTo>
                  <a:pt x="114300" y="148419"/>
                  <a:pt x="148419" y="114300"/>
                  <a:pt x="190500" y="114300"/>
                </a:cubicBezTo>
                <a:cubicBezTo>
                  <a:pt x="232581" y="114300"/>
                  <a:pt x="266700" y="148419"/>
                  <a:pt x="266700" y="190500"/>
                </a:cubicBezTo>
                <a:cubicBezTo>
                  <a:pt x="266700" y="232581"/>
                  <a:pt x="232581" y="266700"/>
                  <a:pt x="190500" y="266700"/>
                </a:cubicBezTo>
              </a:path>
            </a:pathLst>
          </a:custGeom>
          <a:solidFill>
            <a:srgbClr val="FFFFFF">
              <a:alpha val="100000"/>
            </a:srgbClr>
          </a:solidFill>
        </p:spPr>
      </p:sp>
      <p:sp>
        <p:nvSpPr>
          <p:cNvPr id="18" name="Freeform 18"/>
          <p:cNvSpPr/>
          <p:nvPr/>
        </p:nvSpPr>
        <p:spPr>
          <a:xfrm>
            <a:off x="6798897" y="4604169"/>
            <a:ext cx="459877" cy="459877"/>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19" name="TextBox 19"/>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信息安全的战略地位</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3457229" y="1366715"/>
            <a:ext cx="607819" cy="607819"/>
          </a:xfrm>
          <a:prstGeom prst="ellipse">
            <a:avLst/>
          </a:prstGeom>
          <a:solidFill>
            <a:schemeClr val="accent1">
              <a:alpha val="20000"/>
            </a:schemeClr>
          </a:solidFill>
        </p:spPr>
      </p:sp>
      <p:sp>
        <p:nvSpPr>
          <p:cNvPr id="6" name="AutoShape 6"/>
          <p:cNvSpPr/>
          <p:nvPr/>
        </p:nvSpPr>
        <p:spPr>
          <a:xfrm>
            <a:off x="3585573" y="1495059"/>
            <a:ext cx="351132" cy="351132"/>
          </a:xfrm>
          <a:prstGeom prst="ellipse">
            <a:avLst/>
          </a:prstGeom>
          <a:solidFill>
            <a:schemeClr val="accent1">
              <a:alpha val="100000"/>
            </a:schemeClr>
          </a:solidFill>
        </p:spPr>
      </p:sp>
      <p:cxnSp>
        <p:nvCxnSpPr>
          <p:cNvPr id="7" name="Connector 7"/>
          <p:cNvCxnSpPr/>
          <p:nvPr/>
        </p:nvCxnSpPr>
        <p:spPr>
          <a:xfrm>
            <a:off x="3761139" y="1974534"/>
            <a:ext cx="0" cy="831102"/>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8" name="TextBox 8"/>
          <p:cNvSpPr txBox="1"/>
          <p:nvPr/>
        </p:nvSpPr>
        <p:spPr>
          <a:xfrm>
            <a:off x="4197466" y="1162542"/>
            <a:ext cx="6563956" cy="696773"/>
          </a:xfrm>
          <a:prstGeom prst="rect">
            <a:avLst/>
          </a:prstGeom>
        </p:spPr>
        <p:txBody>
          <a:bodyPr vert="horz" wrap="square" lIns="123825" tIns="123825" rIns="57150" bIns="123825" rtlCol="0" anchor="t" anchorCtr="0">
            <a:normAutofit/>
          </a:bodyPr>
          <a:lstStyle/>
          <a:p>
            <a:pPr>
              <a:lnSpc>
                <a:spcPct val="150000"/>
              </a:lnSpc>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二十大报告安全</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4197350" y="1685290"/>
            <a:ext cx="7063740" cy="114681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党的二十大报告强调提升公共安全治理水平，坚持安全第一、预防为主，构建全面大安全大应急框架，完善公共安全体系，推动治理模式向预防转型。</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AutoShape 10"/>
          <p:cNvSpPr/>
          <p:nvPr/>
        </p:nvSpPr>
        <p:spPr>
          <a:xfrm>
            <a:off x="74033" y="2362514"/>
            <a:ext cx="3687085" cy="3687085"/>
          </a:xfrm>
          <a:prstGeom prst="ellipse">
            <a:avLst/>
          </a:prstGeom>
          <a:solidFill>
            <a:schemeClr val="accent2">
              <a:alpha val="100000"/>
            </a:schemeClr>
          </a:solidFill>
        </p:spPr>
      </p:sp>
      <p:pic>
        <p:nvPicPr>
          <p:cNvPr id="11" name="Picture 11"/>
          <p:cNvPicPr>
            <a:picLocks noChangeAspect="1"/>
          </p:cNvPicPr>
          <p:nvPr/>
        </p:nvPicPr>
        <p:blipFill>
          <a:blip r:embed="rId2">
            <a:alphaModFix amt="100000"/>
          </a:blip>
          <a:srcRect l="16708" r="16708"/>
          <a:stretch>
            <a:fillRect/>
          </a:stretch>
        </p:blipFill>
        <p:spPr>
          <a:xfrm>
            <a:off x="265542" y="2554023"/>
            <a:ext cx="3304066" cy="3304066"/>
          </a:xfrm>
          <a:prstGeom prst="ellipse">
            <a:avLst/>
          </a:prstGeom>
        </p:spPr>
      </p:pic>
      <p:sp>
        <p:nvSpPr>
          <p:cNvPr id="12" name="AutoShape 12"/>
          <p:cNvSpPr/>
          <p:nvPr/>
        </p:nvSpPr>
        <p:spPr>
          <a:xfrm>
            <a:off x="3457229" y="3005324"/>
            <a:ext cx="607819" cy="607819"/>
          </a:xfrm>
          <a:prstGeom prst="ellipse">
            <a:avLst/>
          </a:prstGeom>
          <a:solidFill>
            <a:schemeClr val="accent1">
              <a:alpha val="20000"/>
            </a:schemeClr>
          </a:solidFill>
        </p:spPr>
      </p:sp>
      <p:sp>
        <p:nvSpPr>
          <p:cNvPr id="13" name="AutoShape 13"/>
          <p:cNvSpPr/>
          <p:nvPr/>
        </p:nvSpPr>
        <p:spPr>
          <a:xfrm>
            <a:off x="3585573" y="3133668"/>
            <a:ext cx="351132" cy="351132"/>
          </a:xfrm>
          <a:prstGeom prst="ellipse">
            <a:avLst/>
          </a:prstGeom>
          <a:solidFill>
            <a:schemeClr val="accent1">
              <a:alpha val="100000"/>
            </a:schemeClr>
          </a:solidFill>
        </p:spPr>
      </p:sp>
      <p:cxnSp>
        <p:nvCxnSpPr>
          <p:cNvPr id="14" name="Connector 14"/>
          <p:cNvCxnSpPr/>
          <p:nvPr/>
        </p:nvCxnSpPr>
        <p:spPr>
          <a:xfrm>
            <a:off x="3761139" y="3613143"/>
            <a:ext cx="0" cy="831102"/>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5" name="TextBox 15"/>
          <p:cNvSpPr txBox="1"/>
          <p:nvPr/>
        </p:nvSpPr>
        <p:spPr>
          <a:xfrm>
            <a:off x="4197466" y="2743366"/>
            <a:ext cx="6563956" cy="696773"/>
          </a:xfrm>
          <a:prstGeom prst="rect">
            <a:avLst/>
          </a:prstGeom>
        </p:spPr>
        <p:txBody>
          <a:bodyPr vert="horz" wrap="square" lIns="123825" tIns="123825" rIns="57150" bIns="123825" rtlCol="0" anchor="t" anchorCtr="0">
            <a:normAutofit/>
          </a:bodyPr>
          <a:lstStyle/>
          <a:p>
            <a:pPr>
              <a:lnSpc>
                <a:spcPct val="150000"/>
              </a:lnSpc>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公共安全体系</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4197350" y="3200400"/>
            <a:ext cx="7063740" cy="114681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深化安全生产风险专项整治，加强重点行业领域安全监管，提高防灾减灾救灾能力，完善生物安全监管预警防控体系，加强个人信息保护，确保人民生命财产安全和社会稳定。</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AutoShape 17"/>
          <p:cNvSpPr/>
          <p:nvPr/>
        </p:nvSpPr>
        <p:spPr>
          <a:xfrm>
            <a:off x="3457229" y="4643934"/>
            <a:ext cx="607819" cy="607819"/>
          </a:xfrm>
          <a:prstGeom prst="ellipse">
            <a:avLst/>
          </a:prstGeom>
          <a:solidFill>
            <a:schemeClr val="accent1">
              <a:alpha val="20000"/>
            </a:schemeClr>
          </a:solidFill>
        </p:spPr>
      </p:sp>
      <p:sp>
        <p:nvSpPr>
          <p:cNvPr id="18" name="AutoShape 18"/>
          <p:cNvSpPr/>
          <p:nvPr/>
        </p:nvSpPr>
        <p:spPr>
          <a:xfrm>
            <a:off x="3585573" y="4772277"/>
            <a:ext cx="351132" cy="351132"/>
          </a:xfrm>
          <a:prstGeom prst="ellipse">
            <a:avLst/>
          </a:prstGeom>
          <a:solidFill>
            <a:schemeClr val="accent1">
              <a:alpha val="100000"/>
            </a:schemeClr>
          </a:solidFill>
        </p:spPr>
      </p:sp>
      <p:cxnSp>
        <p:nvCxnSpPr>
          <p:cNvPr id="19" name="Connector 19"/>
          <p:cNvCxnSpPr/>
          <p:nvPr/>
        </p:nvCxnSpPr>
        <p:spPr>
          <a:xfrm>
            <a:off x="3761139" y="5251753"/>
            <a:ext cx="0" cy="831102"/>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20" name="TextBox 20"/>
          <p:cNvSpPr txBox="1"/>
          <p:nvPr/>
        </p:nvSpPr>
        <p:spPr>
          <a:xfrm>
            <a:off x="4197466" y="4439760"/>
            <a:ext cx="6563956" cy="696773"/>
          </a:xfrm>
          <a:prstGeom prst="rect">
            <a:avLst/>
          </a:prstGeom>
        </p:spPr>
        <p:txBody>
          <a:bodyPr vert="horz" wrap="square" lIns="123825" tIns="123825" rIns="57150" bIns="123825" rtlCol="0" anchor="t" anchorCtr="0">
            <a:normAutofit/>
          </a:bodyPr>
          <a:lstStyle/>
          <a:p>
            <a:pPr>
              <a:lnSpc>
                <a:spcPct val="150000"/>
              </a:lnSpc>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国家坚定决心</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4197350" y="4962525"/>
            <a:ext cx="7063740" cy="114681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措施体现了国家对维护公共安全和国家安全的坚定决心，旨在通过预防和准备，提高国家对各类风险的应对能力，确保人民的生命财产安全和社会稳定。</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TextBox 22"/>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信息安全与治理</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8" name="Freeform 58"/>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Freeform 59"/>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0" name="Freeform 60"/>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1" name="Freeform 61"/>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3" name="Freeform 63"/>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5" name="Freeform 65"/>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6" name="Freeform 66"/>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7" name="Freeform 67"/>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8" name="Freeform 68"/>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9" name="Freeform 69"/>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70" name="Freeform 70"/>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1" name="Freeform 71"/>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2" name="Freeform 72"/>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3" name="Freeform 73"/>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4" name="Freeform 74"/>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5" name="Freeform 75"/>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6" name="Freeform 76"/>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77" name="AutoShape 77"/>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AutoShape 78"/>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9" name="AutoShape 79"/>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Freeform 80"/>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AutoShape 81"/>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2" name="AutoShape 82"/>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Freeform 84"/>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5" name="AutoShape 85"/>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6" name="AutoShape 86"/>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Freeform 88"/>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9" name="AutoShape 89"/>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0" name="AutoShape 90"/>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1" name="AutoShape 91"/>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2" name="Freeform 92"/>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AutoShape 93"/>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4" name="AutoShape 94"/>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5" name="AutoShape 95"/>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6" name="Freeform 96"/>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AutoShape 97"/>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8" name="AutoShape 98"/>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9" name="AutoShape 99"/>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0" name="Freeform 100"/>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1" name="AutoShape 101"/>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2" name="AutoShape 102"/>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3" name="AutoShape 103"/>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4" name="Freeform 104"/>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5" name="AutoShape 105"/>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6" name="AutoShape 106"/>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7" name="AutoShape 107"/>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8" name="Freeform 108"/>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9" name="TextBox 109"/>
          <p:cNvSpPr txBox="1"/>
          <p:nvPr/>
        </p:nvSpPr>
        <p:spPr>
          <a:xfrm>
            <a:off x="2667000" y="3124200"/>
            <a:ext cx="6890385" cy="1029335"/>
          </a:xfrm>
          <a:prstGeom prst="rect">
            <a:avLst/>
          </a:prstGeom>
        </p:spPr>
        <p:txBody>
          <a:bodyPr vert="horz" wrap="square" lIns="0" tIns="14002" rIns="0" bIns="0" rtlCol="0" anchor="t" anchorCtr="0">
            <a:normAutofit/>
          </a:bodyPr>
          <a:lstStyle/>
          <a:p>
            <a:pPr algn="dist">
              <a:lnSpc>
                <a:spcPct val="100000"/>
              </a:lnSpc>
              <a:spcBef>
                <a:spcPts val="110"/>
              </a:spcBef>
            </a:pPr>
            <a:r>
              <a:rPr lang="zh-CN" alt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a:t>
            </a:r>
            <a:r>
              <a:rPr lang="zh-CN" alt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储备</a:t>
            </a:r>
            <a:endParaRPr lang="zh-CN" alt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0" name="Freeform 110"/>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11" name="TextBox 111"/>
          <p:cNvSpPr txBox="1"/>
          <p:nvPr/>
        </p:nvSpPr>
        <p:spPr>
          <a:xfrm>
            <a:off x="5124195" y="1904999"/>
            <a:ext cx="1943608" cy="567055"/>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2" name="AutoShape 112"/>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3457229" y="1366715"/>
            <a:ext cx="607819" cy="607819"/>
          </a:xfrm>
          <a:prstGeom prst="ellipse">
            <a:avLst/>
          </a:prstGeom>
          <a:solidFill>
            <a:schemeClr val="accent1">
              <a:alpha val="20000"/>
            </a:schemeClr>
          </a:solidFill>
        </p:spPr>
      </p:sp>
      <p:sp>
        <p:nvSpPr>
          <p:cNvPr id="6" name="AutoShape 6"/>
          <p:cNvSpPr/>
          <p:nvPr/>
        </p:nvSpPr>
        <p:spPr>
          <a:xfrm>
            <a:off x="3585573" y="1495059"/>
            <a:ext cx="351132" cy="351132"/>
          </a:xfrm>
          <a:prstGeom prst="ellipse">
            <a:avLst/>
          </a:prstGeom>
          <a:solidFill>
            <a:schemeClr val="accent1">
              <a:alpha val="100000"/>
            </a:schemeClr>
          </a:solidFill>
        </p:spPr>
      </p:sp>
      <p:cxnSp>
        <p:nvCxnSpPr>
          <p:cNvPr id="7" name="Connector 7"/>
          <p:cNvCxnSpPr/>
          <p:nvPr/>
        </p:nvCxnSpPr>
        <p:spPr>
          <a:xfrm>
            <a:off x="3761139" y="1974534"/>
            <a:ext cx="0" cy="831102"/>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0" name="AutoShape 10"/>
          <p:cNvSpPr/>
          <p:nvPr/>
        </p:nvSpPr>
        <p:spPr>
          <a:xfrm>
            <a:off x="74033" y="2362514"/>
            <a:ext cx="3687085" cy="3687085"/>
          </a:xfrm>
          <a:prstGeom prst="ellipse">
            <a:avLst/>
          </a:prstGeom>
          <a:solidFill>
            <a:schemeClr val="accent2">
              <a:alpha val="100000"/>
            </a:schemeClr>
          </a:solidFill>
        </p:spPr>
      </p:sp>
      <p:pic>
        <p:nvPicPr>
          <p:cNvPr id="11" name="Picture 11"/>
          <p:cNvPicPr>
            <a:picLocks noChangeAspect="1"/>
          </p:cNvPicPr>
          <p:nvPr/>
        </p:nvPicPr>
        <p:blipFill>
          <a:blip r:embed="rId2">
            <a:alphaModFix amt="100000"/>
          </a:blip>
          <a:srcRect l="16708" r="16708"/>
          <a:stretch>
            <a:fillRect/>
          </a:stretch>
        </p:blipFill>
        <p:spPr>
          <a:xfrm>
            <a:off x="265542" y="2554023"/>
            <a:ext cx="3304066" cy="3304066"/>
          </a:xfrm>
          <a:prstGeom prst="ellipse">
            <a:avLst/>
          </a:prstGeom>
        </p:spPr>
      </p:pic>
      <p:sp>
        <p:nvSpPr>
          <p:cNvPr id="12" name="AutoShape 12"/>
          <p:cNvSpPr/>
          <p:nvPr/>
        </p:nvSpPr>
        <p:spPr>
          <a:xfrm>
            <a:off x="3457229" y="3005324"/>
            <a:ext cx="607819" cy="607819"/>
          </a:xfrm>
          <a:prstGeom prst="ellipse">
            <a:avLst/>
          </a:prstGeom>
          <a:solidFill>
            <a:schemeClr val="accent1">
              <a:alpha val="20000"/>
            </a:schemeClr>
          </a:solidFill>
        </p:spPr>
      </p:sp>
      <p:sp>
        <p:nvSpPr>
          <p:cNvPr id="13" name="AutoShape 13"/>
          <p:cNvSpPr/>
          <p:nvPr/>
        </p:nvSpPr>
        <p:spPr>
          <a:xfrm>
            <a:off x="3585573" y="3133668"/>
            <a:ext cx="351132" cy="351132"/>
          </a:xfrm>
          <a:prstGeom prst="ellipse">
            <a:avLst/>
          </a:prstGeom>
          <a:solidFill>
            <a:schemeClr val="accent1">
              <a:alpha val="100000"/>
            </a:schemeClr>
          </a:solidFill>
        </p:spPr>
      </p:sp>
      <p:cxnSp>
        <p:nvCxnSpPr>
          <p:cNvPr id="14" name="Connector 14"/>
          <p:cNvCxnSpPr>
            <a:endCxn id="17" idx="0"/>
          </p:cNvCxnSpPr>
          <p:nvPr/>
        </p:nvCxnSpPr>
        <p:spPr>
          <a:xfrm>
            <a:off x="3761139" y="3613143"/>
            <a:ext cx="0" cy="1259205"/>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17" name="AutoShape 17"/>
          <p:cNvSpPr/>
          <p:nvPr/>
        </p:nvSpPr>
        <p:spPr>
          <a:xfrm>
            <a:off x="3457229" y="4872534"/>
            <a:ext cx="607819" cy="607819"/>
          </a:xfrm>
          <a:prstGeom prst="ellipse">
            <a:avLst/>
          </a:prstGeom>
          <a:solidFill>
            <a:schemeClr val="accent1">
              <a:alpha val="20000"/>
            </a:schemeClr>
          </a:solidFill>
        </p:spPr>
      </p:sp>
      <p:sp>
        <p:nvSpPr>
          <p:cNvPr id="18" name="AutoShape 18"/>
          <p:cNvSpPr/>
          <p:nvPr/>
        </p:nvSpPr>
        <p:spPr>
          <a:xfrm>
            <a:off x="3585573" y="5001512"/>
            <a:ext cx="351132" cy="351132"/>
          </a:xfrm>
          <a:prstGeom prst="ellipse">
            <a:avLst/>
          </a:prstGeom>
          <a:solidFill>
            <a:schemeClr val="accent1">
              <a:alpha val="100000"/>
            </a:schemeClr>
          </a:solidFill>
        </p:spPr>
      </p:sp>
      <p:cxnSp>
        <p:nvCxnSpPr>
          <p:cNvPr id="19" name="Connector 19"/>
          <p:cNvCxnSpPr/>
          <p:nvPr/>
        </p:nvCxnSpPr>
        <p:spPr>
          <a:xfrm>
            <a:off x="3761774" y="5352718"/>
            <a:ext cx="0" cy="831102"/>
          </a:xfrm>
          <a:prstGeom prst="line">
            <a:avLst/>
          </a:prstGeom>
          <a:ln w="9525">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22" name="TextBox 22"/>
          <p:cNvSpPr txBox="1"/>
          <p:nvPr/>
        </p:nvSpPr>
        <p:spPr>
          <a:xfrm>
            <a:off x="1600200" y="533400"/>
            <a:ext cx="4168775" cy="447040"/>
          </a:xfrm>
          <a:prstGeom prst="rect">
            <a:avLst/>
          </a:prstGeom>
        </p:spPr>
        <p:txBody>
          <a:bodyPr vert="horz" wrap="square" lIns="0" tIns="16478" rIns="0" bIns="0" rtlCol="0" anchor="t" anchorCtr="0">
            <a:normAutofit lnSpcReduction="10000"/>
          </a:bodyPr>
          <a:lstStyle/>
          <a:p>
            <a:pPr>
              <a:lnSpc>
                <a:spcPct val="100000"/>
              </a:lnSpc>
              <a:spcBef>
                <a:spcPts val="130"/>
              </a:spcBef>
            </a:pPr>
            <a:endPar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4419600" y="1494790"/>
            <a:ext cx="7320915" cy="1337945"/>
          </a:xfrm>
          <a:prstGeom prst="rect">
            <a:avLst/>
          </a:prstGeom>
          <a:noFill/>
          <a:ln w="9525">
            <a:noFill/>
          </a:ln>
        </p:spPr>
        <p:txBody>
          <a:bodyPr wrap="square">
            <a:spAutoFit/>
          </a:bodyPr>
          <a:p>
            <a:pPr indent="0">
              <a:lnSpc>
                <a:spcPct val="150000"/>
              </a:lnSpc>
            </a:pPr>
            <a:r>
              <a:rPr lang="zh-CN" b="0">
                <a:ea typeface="宋体" panose="02010600030101010101" pitchFamily="2" charset="-122"/>
              </a:rPr>
              <a:t>信息安全的实质就是要保护信息资源免受各种类型的危险，防止信息资源被故意或偶然地非授权泄露、更改、破坏，或使信息被非法系统辨识、控制和否认，即保证信息的</a:t>
            </a:r>
            <a:r>
              <a:rPr lang="zh-CN" b="1">
                <a:solidFill>
                  <a:srgbClr val="FF0000"/>
                </a:solidFill>
                <a:ea typeface="宋体" panose="02010600030101010101" pitchFamily="2" charset="-122"/>
              </a:rPr>
              <a:t>完整性、可用性、保密性</a:t>
            </a:r>
            <a:r>
              <a:rPr lang="zh-CN" b="1">
                <a:ea typeface="宋体" panose="02010600030101010101" pitchFamily="2" charset="-122"/>
              </a:rPr>
              <a:t>和</a:t>
            </a:r>
            <a:r>
              <a:rPr lang="zh-CN" b="1">
                <a:solidFill>
                  <a:srgbClr val="FF0000"/>
                </a:solidFill>
                <a:ea typeface="宋体" panose="02010600030101010101" pitchFamily="2" charset="-122"/>
              </a:rPr>
              <a:t>可靠性</a:t>
            </a:r>
            <a:r>
              <a:rPr lang="zh-CN" b="0">
                <a:ea typeface="宋体" panose="02010600030101010101" pitchFamily="2" charset="-122"/>
              </a:rPr>
              <a:t>。</a:t>
            </a:r>
            <a:endParaRPr lang="zh-CN" altLang="en-US" b="0">
              <a:ea typeface="宋体" panose="02010600030101010101" pitchFamily="2" charset="-122"/>
            </a:endParaRPr>
          </a:p>
        </p:txBody>
      </p:sp>
      <p:sp>
        <p:nvSpPr>
          <p:cNvPr id="23" name="文本框 22"/>
          <p:cNvSpPr txBox="1"/>
          <p:nvPr/>
        </p:nvSpPr>
        <p:spPr>
          <a:xfrm>
            <a:off x="4419600" y="941705"/>
            <a:ext cx="6096000" cy="553085"/>
          </a:xfrm>
          <a:prstGeom prst="rect">
            <a:avLst/>
          </a:prstGeom>
          <a:noFill/>
        </p:spPr>
        <p:txBody>
          <a:bodyPr wrap="square" rtlCol="0" anchor="t">
            <a:spAutoFit/>
          </a:bodyPr>
          <a:p>
            <a:pPr>
              <a:lnSpc>
                <a:spcPct val="150000"/>
              </a:lnSpc>
              <a:spcBef>
                <a:spcPts val="130"/>
              </a:spcBef>
              <a:buClrTx/>
              <a:buSzTx/>
              <a:buFontTx/>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信息安全的概念与内容</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5" name="TextBox 19"/>
          <p:cNvSpPr txBox="1"/>
          <p:nvPr/>
        </p:nvSpPr>
        <p:spPr>
          <a:xfrm>
            <a:off x="1524000" y="497205"/>
            <a:ext cx="4168775" cy="447040"/>
          </a:xfrm>
          <a:prstGeom prst="rect">
            <a:avLst/>
          </a:prstGeom>
        </p:spPr>
        <p:txBody>
          <a:bodyPr vert="horz" wrap="square" lIns="0" tIns="16478" rIns="0" bIns="0" rtlCol="0" anchor="t" anchorCtr="0">
            <a:normAutofit lnSpcReduction="10000"/>
          </a:bodyPr>
          <a:p>
            <a:pPr>
              <a:lnSpc>
                <a:spcPct val="100000"/>
              </a:lnSpc>
              <a:spcBef>
                <a:spcPts val="130"/>
              </a:spcBef>
            </a:pPr>
            <a:r>
              <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相关概念、发展历程</a:t>
            </a:r>
            <a:endPar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4495800" y="2743200"/>
            <a:ext cx="5080000" cy="553085"/>
          </a:xfrm>
          <a:prstGeom prst="rect">
            <a:avLst/>
          </a:prstGeom>
          <a:noFill/>
          <a:ln w="9525">
            <a:noFill/>
          </a:ln>
        </p:spPr>
        <p:txBody>
          <a:bodyPr>
            <a:spAutoFit/>
          </a:bodyPr>
          <a:p>
            <a:pPr>
              <a:lnSpc>
                <a:spcPct val="150000"/>
              </a:lnSpc>
              <a:spcBef>
                <a:spcPts val="130"/>
              </a:spcBef>
              <a:buClrTx/>
              <a:buSzTx/>
              <a:buFontTx/>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信息安全发展历程</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文本框 27"/>
          <p:cNvSpPr txBox="1"/>
          <p:nvPr/>
        </p:nvSpPr>
        <p:spPr>
          <a:xfrm>
            <a:off x="4419600" y="3200400"/>
            <a:ext cx="7318375" cy="1753235"/>
          </a:xfrm>
          <a:prstGeom prst="rect">
            <a:avLst/>
          </a:prstGeom>
          <a:noFill/>
        </p:spPr>
        <p:txBody>
          <a:bodyPr wrap="square" rtlCol="0">
            <a:spAutoFit/>
          </a:bodyPr>
          <a:p>
            <a:pPr>
              <a:lnSpc>
                <a:spcPct val="150000"/>
              </a:lnSpc>
            </a:pPr>
            <a:r>
              <a:rPr lang="zh-CN" altLang="en-US"/>
              <a:t>信息安全的历史是一段不断演进的历程，从古罗马的凯撒密码到现代的加密技术，保密信息传递始终是人类追求的目标。随着信息技术的发展，</a:t>
            </a:r>
            <a:r>
              <a:rPr lang="zh-CN" altLang="en-US" b="1">
                <a:solidFill>
                  <a:srgbClr val="FF0000"/>
                </a:solidFill>
              </a:rPr>
              <a:t>信息的电子化</a:t>
            </a:r>
            <a:r>
              <a:rPr lang="zh-CN" altLang="en-US"/>
              <a:t>带来了获取、携带与传输的便利，也使得信息安全技术保障变得尤为重要。</a:t>
            </a:r>
            <a:endParaRPr lang="zh-CN" altLang="en-US"/>
          </a:p>
        </p:txBody>
      </p:sp>
      <p:sp>
        <p:nvSpPr>
          <p:cNvPr id="29" name="文本框 28"/>
          <p:cNvSpPr txBox="1"/>
          <p:nvPr/>
        </p:nvSpPr>
        <p:spPr>
          <a:xfrm>
            <a:off x="4419600" y="4953000"/>
            <a:ext cx="7334250" cy="922020"/>
          </a:xfrm>
          <a:prstGeom prst="rect">
            <a:avLst/>
          </a:prstGeom>
          <a:noFill/>
          <a:ln w="9525">
            <a:noFill/>
          </a:ln>
        </p:spPr>
        <p:txBody>
          <a:bodyPr wrap="square">
            <a:spAutoFit/>
          </a:bodyPr>
          <a:p>
            <a:pPr algn="l">
              <a:lnSpc>
                <a:spcPct val="150000"/>
              </a:lnSpc>
              <a:buClrTx/>
              <a:buSzTx/>
              <a:buFontTx/>
            </a:pPr>
            <a:r>
              <a:rPr lang="zh-CN" altLang="en-US" b="0"/>
              <a:t>中国的信息安全起步于1986年。《中华人民共和国计算机信息系统安全保护条例》是我国计算机安全方面的首个法律。</a:t>
            </a:r>
            <a:endParaRPr lang="zh-CN" altLang="en-US" b="0"/>
          </a:p>
        </p:txBody>
      </p:sp>
      <p:sp>
        <p:nvSpPr>
          <p:cNvPr id="9" name="流程图: 可选过程 8"/>
          <p:cNvSpPr/>
          <p:nvPr/>
        </p:nvSpPr>
        <p:spPr>
          <a:xfrm>
            <a:off x="4699000" y="6019800"/>
            <a:ext cx="5536565" cy="6096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a:sym typeface="+mn-ea"/>
              </a:rPr>
              <a:t>请同学们检索我国信息安全法律法规。</a:t>
            </a:r>
            <a:endParaRPr lang="zh-CN" altLang="en-US" sz="24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2" name="TextBox 22"/>
          <p:cNvSpPr txBox="1"/>
          <p:nvPr/>
        </p:nvSpPr>
        <p:spPr>
          <a:xfrm>
            <a:off x="1600200" y="533400"/>
            <a:ext cx="4168775" cy="447040"/>
          </a:xfrm>
          <a:prstGeom prst="rect">
            <a:avLst/>
          </a:prstGeom>
        </p:spPr>
        <p:txBody>
          <a:bodyPr vert="horz" wrap="square" lIns="0" tIns="16478" rIns="0" bIns="0" rtlCol="0" anchor="t" anchorCtr="0">
            <a:normAutofit lnSpcReduction="10000"/>
          </a:bodyPr>
          <a:lstStyle/>
          <a:p>
            <a:pPr>
              <a:lnSpc>
                <a:spcPct val="100000"/>
              </a:lnSpc>
              <a:spcBef>
                <a:spcPts val="130"/>
              </a:spcBef>
            </a:pPr>
            <a:endPar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08025" y="1676400"/>
            <a:ext cx="10775950" cy="755650"/>
          </a:xfrm>
          <a:prstGeom prst="rect">
            <a:avLst/>
          </a:prstGeom>
          <a:noFill/>
          <a:ln w="9525">
            <a:noFill/>
          </a:ln>
        </p:spPr>
        <p:txBody>
          <a:bodyPr wrap="square">
            <a:spAutoFit/>
          </a:bodyPr>
          <a:p>
            <a:pPr indent="0">
              <a:lnSpc>
                <a:spcPct val="120000"/>
              </a:lnSpc>
              <a:spcBef>
                <a:spcPts val="0"/>
              </a:spcBef>
              <a:spcAft>
                <a:spcPts val="0"/>
              </a:spcAft>
            </a:pPr>
            <a:r>
              <a:rPr lang="zh-CN">
                <a:ea typeface="宋体" panose="02010600030101010101" pitchFamily="2" charset="-122"/>
              </a:rPr>
              <a:t>5G技术的崛起，为数字化转型带来了新的机遇和挑战。它在远程医疗、智能制造、增强现实培训等领域的应用前景广阔，但同时也增加了网络威胁的攻击面。</a:t>
            </a:r>
            <a:endParaRPr lang="zh-CN">
              <a:ea typeface="宋体" panose="02010600030101010101" pitchFamily="2" charset="-122"/>
            </a:endParaRPr>
          </a:p>
        </p:txBody>
      </p:sp>
      <p:sp>
        <p:nvSpPr>
          <p:cNvPr id="23" name="文本框 22"/>
          <p:cNvSpPr txBox="1"/>
          <p:nvPr/>
        </p:nvSpPr>
        <p:spPr>
          <a:xfrm>
            <a:off x="866775" y="1143000"/>
            <a:ext cx="6096000" cy="553085"/>
          </a:xfrm>
          <a:prstGeom prst="rect">
            <a:avLst/>
          </a:prstGeom>
          <a:noFill/>
        </p:spPr>
        <p:txBody>
          <a:bodyPr wrap="square" rtlCol="0" anchor="t">
            <a:spAutoFit/>
          </a:bodyPr>
          <a:p>
            <a:pPr marL="342900" indent="-342900">
              <a:lnSpc>
                <a:spcPct val="150000"/>
              </a:lnSpc>
              <a:spcBef>
                <a:spcPts val="130"/>
              </a:spcBef>
              <a:buClrTx/>
              <a:buSzTx/>
              <a:buFont typeface="Wingdings" panose="05000000000000000000" charset="0"/>
              <a:buChar char="l"/>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5G</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rPr>
              <a:t>技术的崛起</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5" name="TextBox 19"/>
          <p:cNvSpPr txBox="1"/>
          <p:nvPr/>
        </p:nvSpPr>
        <p:spPr>
          <a:xfrm>
            <a:off x="1524000" y="497205"/>
            <a:ext cx="4168775" cy="447040"/>
          </a:xfrm>
          <a:prstGeom prst="rect">
            <a:avLst/>
          </a:prstGeom>
        </p:spPr>
        <p:txBody>
          <a:bodyPr vert="horz" wrap="square" lIns="0" tIns="16478" rIns="0" bIns="0" rtlCol="0" anchor="t" anchorCtr="0">
            <a:normAutofit fontScale="90000"/>
          </a:bodyPr>
          <a:p>
            <a:pPr>
              <a:lnSpc>
                <a:spcPct val="100000"/>
              </a:lnSpc>
              <a:spcBef>
                <a:spcPts val="130"/>
              </a:spcBef>
            </a:pPr>
            <a:r>
              <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信息安全的发展现状及趋势</a:t>
            </a:r>
            <a:endPar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866775" y="2351405"/>
            <a:ext cx="5080000" cy="553085"/>
          </a:xfrm>
          <a:prstGeom prst="rect">
            <a:avLst/>
          </a:prstGeom>
          <a:noFill/>
          <a:ln w="9525">
            <a:noFill/>
          </a:ln>
        </p:spPr>
        <p:txBody>
          <a:bodyPr>
            <a:spAutoFit/>
          </a:bodyPr>
          <a:p>
            <a:pPr marL="342900" indent="-342900">
              <a:lnSpc>
                <a:spcPct val="150000"/>
              </a:lnSpc>
              <a:spcBef>
                <a:spcPts val="130"/>
              </a:spcBef>
              <a:buClrTx/>
              <a:buSzTx/>
              <a:buFont typeface="Wingdings" panose="05000000000000000000" charset="0"/>
              <a:buChar char="l"/>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数字经济的发展</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文本框 27"/>
          <p:cNvSpPr txBox="1"/>
          <p:nvPr/>
        </p:nvSpPr>
        <p:spPr>
          <a:xfrm>
            <a:off x="647700" y="2887980"/>
            <a:ext cx="10700385" cy="755650"/>
          </a:xfrm>
          <a:prstGeom prst="rect">
            <a:avLst/>
          </a:prstGeom>
          <a:noFill/>
        </p:spPr>
        <p:txBody>
          <a:bodyPr wrap="square" rtlCol="0">
            <a:spAutoFit/>
          </a:bodyPr>
          <a:p>
            <a:pPr>
              <a:lnSpc>
                <a:spcPct val="120000"/>
              </a:lnSpc>
              <a:spcBef>
                <a:spcPts val="0"/>
              </a:spcBef>
              <a:spcAft>
                <a:spcPts val="0"/>
              </a:spcAft>
            </a:pPr>
            <a:r>
              <a:rPr lang="zh-CN" altLang="en-US"/>
              <a:t>数字经济的发展推动了人工智能、大数据、区块链等新兴技术在数据安全领域的应用。这些技术通过深度学习和大数据分析，能够实时检测异常，智能化识别和阻断数据泄露，识别潜在的安全漏洞。</a:t>
            </a:r>
            <a:endParaRPr lang="zh-CN" altLang="en-US"/>
          </a:p>
        </p:txBody>
      </p:sp>
      <p:sp>
        <p:nvSpPr>
          <p:cNvPr id="8" name="文本框 7"/>
          <p:cNvSpPr txBox="1"/>
          <p:nvPr/>
        </p:nvSpPr>
        <p:spPr>
          <a:xfrm>
            <a:off x="838200" y="3581400"/>
            <a:ext cx="5080000" cy="553085"/>
          </a:xfrm>
          <a:prstGeom prst="rect">
            <a:avLst/>
          </a:prstGeom>
          <a:noFill/>
          <a:ln w="9525">
            <a:noFill/>
          </a:ln>
        </p:spPr>
        <p:txBody>
          <a:bodyPr>
            <a:spAutoFit/>
          </a:bodyPr>
          <a:p>
            <a:pPr marL="342900" indent="-342900">
              <a:lnSpc>
                <a:spcPct val="150000"/>
              </a:lnSpc>
              <a:spcBef>
                <a:spcPts val="130"/>
              </a:spcBef>
              <a:buClrTx/>
              <a:buSzTx/>
              <a:buFont typeface="Wingdings" panose="05000000000000000000" charset="0"/>
              <a:buChar char="l"/>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AIGC（人工智能生成内容）的快速发展</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文本框 8"/>
          <p:cNvSpPr txBox="1"/>
          <p:nvPr/>
        </p:nvSpPr>
        <p:spPr>
          <a:xfrm>
            <a:off x="685800" y="4135755"/>
            <a:ext cx="10895965" cy="1087755"/>
          </a:xfrm>
          <a:prstGeom prst="rect">
            <a:avLst/>
          </a:prstGeom>
          <a:noFill/>
          <a:ln w="9525">
            <a:noFill/>
          </a:ln>
        </p:spPr>
        <p:txBody>
          <a:bodyPr wrap="square">
            <a:spAutoFit/>
          </a:bodyPr>
          <a:p>
            <a:pPr indent="266700">
              <a:lnSpc>
                <a:spcPct val="120000"/>
              </a:lnSpc>
              <a:spcBef>
                <a:spcPts val="0"/>
              </a:spcBef>
              <a:spcAft>
                <a:spcPts val="0"/>
              </a:spcAft>
            </a:pPr>
            <a:r>
              <a:rPr lang="zh-CN" b="0">
                <a:ea typeface="宋体" panose="02010600030101010101" pitchFamily="2" charset="-122"/>
              </a:rPr>
              <a:t>AIGC（人工智能生成内容）的快速发展引起了全球对其数据安全和隐私保护的极大关注。各国加强监管，如意大利对Open AI用户数据处理的限制。AIGC模型训练可能涉及敏感信息，存在隐私泄露和恶意攻击的风险。因此，需要针对性措施应对AIGC带来的新挑战。</a:t>
            </a:r>
            <a:endParaRPr lang="zh-CN" altLang="en-US" b="0">
              <a:ea typeface="宋体" panose="02010600030101010101" pitchFamily="2" charset="-122"/>
            </a:endParaRPr>
          </a:p>
        </p:txBody>
      </p:sp>
      <p:sp>
        <p:nvSpPr>
          <p:cNvPr id="15" name="文本框 14"/>
          <p:cNvSpPr txBox="1"/>
          <p:nvPr/>
        </p:nvSpPr>
        <p:spPr>
          <a:xfrm>
            <a:off x="1066800" y="5161915"/>
            <a:ext cx="5080000" cy="553085"/>
          </a:xfrm>
          <a:prstGeom prst="rect">
            <a:avLst/>
          </a:prstGeom>
          <a:noFill/>
          <a:ln w="9525">
            <a:noFill/>
          </a:ln>
        </p:spPr>
        <p:txBody>
          <a:bodyPr>
            <a:spAutoFit/>
          </a:bodyPr>
          <a:p>
            <a:pPr marL="342900" indent="-342900">
              <a:lnSpc>
                <a:spcPct val="150000"/>
              </a:lnSpc>
              <a:spcBef>
                <a:spcPts val="130"/>
              </a:spcBef>
              <a:buClrTx/>
              <a:buSzTx/>
              <a:buFont typeface="Wingdings" panose="05000000000000000000" charset="0"/>
              <a:buChar char="l"/>
            </a:pP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量子计算的</a:t>
            </a:r>
            <a:r>
              <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兴起</a:t>
            </a:r>
            <a:endParaRPr lang="zh-CN" alt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685800" y="5715000"/>
            <a:ext cx="10918190" cy="1087755"/>
          </a:xfrm>
          <a:prstGeom prst="rect">
            <a:avLst/>
          </a:prstGeom>
          <a:noFill/>
          <a:ln w="9525">
            <a:noFill/>
          </a:ln>
        </p:spPr>
        <p:txBody>
          <a:bodyPr wrap="square">
            <a:spAutoFit/>
          </a:bodyPr>
          <a:p>
            <a:pPr indent="266700">
              <a:lnSpc>
                <a:spcPct val="120000"/>
              </a:lnSpc>
              <a:spcBef>
                <a:spcPts val="0"/>
              </a:spcBef>
              <a:spcAft>
                <a:spcPts val="0"/>
              </a:spcAft>
            </a:pPr>
            <a:r>
              <a:rPr lang="zh-CN" b="0">
                <a:ea typeface="宋体" panose="02010600030101010101" pitchFamily="2" charset="-122"/>
              </a:rPr>
              <a:t>量子计算的兴起对传统加密算法构成威胁，Shor算法能破解RSA和椭圆曲线加密等。这加速了对量子安全加密算法的需求，同时Grover算法也对数字签名构成挑战。信息安全策略必须适应量子计算的崛起，</a:t>
            </a:r>
            <a:r>
              <a:rPr lang="zh-CN" b="0">
                <a:solidFill>
                  <a:srgbClr val="FF0000"/>
                </a:solidFill>
                <a:ea typeface="宋体" panose="02010600030101010101" pitchFamily="2" charset="-122"/>
              </a:rPr>
              <a:t>采用量子安全技术，确保信息的保密性和完整性</a:t>
            </a:r>
            <a:r>
              <a:rPr lang="zh-CN" b="0">
                <a:ea typeface="宋体" panose="02010600030101010101" pitchFamily="2" charset="-122"/>
              </a:rPr>
              <a:t>。</a:t>
            </a:r>
            <a:endParaRPr lang="zh-CN" altLang="en-US" b="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8" name="Freeform 58"/>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Freeform 59"/>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0" name="Freeform 60"/>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1" name="Freeform 61"/>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3" name="Freeform 63"/>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5" name="Freeform 65"/>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6" name="Freeform 66"/>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7" name="Freeform 67"/>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8" name="Freeform 68"/>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9" name="Freeform 69"/>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70" name="Freeform 70"/>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1" name="Freeform 71"/>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2" name="Freeform 72"/>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3" name="Freeform 73"/>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4" name="Freeform 74"/>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5" name="Freeform 75"/>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6" name="Freeform 76"/>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77" name="AutoShape 77"/>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AutoShape 78"/>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9" name="AutoShape 79"/>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Freeform 80"/>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AutoShape 81"/>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2" name="AutoShape 82"/>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Freeform 84"/>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5" name="AutoShape 85"/>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6" name="AutoShape 86"/>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Freeform 88"/>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9" name="AutoShape 89"/>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0" name="AutoShape 90"/>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1" name="AutoShape 91"/>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2" name="Freeform 92"/>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AutoShape 93"/>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4" name="AutoShape 94"/>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5" name="AutoShape 95"/>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6" name="Freeform 96"/>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AutoShape 97"/>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8" name="AutoShape 98"/>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9" name="AutoShape 99"/>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0" name="Freeform 100"/>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1" name="AutoShape 101"/>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2" name="AutoShape 102"/>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3" name="AutoShape 103"/>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4" name="Freeform 104"/>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5" name="AutoShape 105"/>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6" name="AutoShape 106"/>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7" name="AutoShape 107"/>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8" name="Freeform 108"/>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9" name="TextBox 109"/>
          <p:cNvSpPr txBox="1"/>
          <p:nvPr/>
        </p:nvSpPr>
        <p:spPr>
          <a:xfrm>
            <a:off x="2667000" y="3124200"/>
            <a:ext cx="689038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0" name="Freeform 110"/>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11" name="TextBox 111"/>
          <p:cNvSpPr txBox="1"/>
          <p:nvPr/>
        </p:nvSpPr>
        <p:spPr>
          <a:xfrm>
            <a:off x="5124195" y="1904999"/>
            <a:ext cx="1943608" cy="567055"/>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2" name="AutoShape 112"/>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pic>
        <p:nvPicPr>
          <p:cNvPr id="5" name="Picture 5"/>
          <p:cNvPicPr>
            <a:picLocks noChangeAspect="1"/>
          </p:cNvPicPr>
          <p:nvPr/>
        </p:nvPicPr>
        <p:blipFill>
          <a:blip r:embed="rId2">
            <a:alphaModFix amt="100000"/>
          </a:blip>
          <a:srcRect l="21625" r="21625"/>
          <a:stretch>
            <a:fillRect/>
          </a:stretch>
        </p:blipFill>
        <p:spPr>
          <a:xfrm>
            <a:off x="6755660" y="1485222"/>
            <a:ext cx="4279418" cy="4279418"/>
          </a:xfrm>
          <a:prstGeom prst="roundRect">
            <a:avLst/>
          </a:prstGeom>
        </p:spPr>
      </p:pic>
      <p:sp>
        <p:nvSpPr>
          <p:cNvPr id="6" name="Freeform 6"/>
          <p:cNvSpPr/>
          <p:nvPr/>
        </p:nvSpPr>
        <p:spPr>
          <a:xfrm>
            <a:off x="513502" y="1417679"/>
            <a:ext cx="1439951" cy="1308640"/>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path>
            </a:pathLst>
          </a:custGeom>
          <a:solidFill>
            <a:schemeClr val="accent2">
              <a:alpha val="100000"/>
            </a:schemeClr>
          </a:solidFill>
        </p:spPr>
      </p:sp>
      <p:sp>
        <p:nvSpPr>
          <p:cNvPr id="7" name="TextBox 7"/>
          <p:cNvSpPr txBox="1"/>
          <p:nvPr/>
        </p:nvSpPr>
        <p:spPr>
          <a:xfrm>
            <a:off x="704352" y="1305549"/>
            <a:ext cx="1058252" cy="1538707"/>
          </a:xfrm>
          <a:prstGeom prst="rect">
            <a:avLst/>
          </a:prstGeom>
        </p:spPr>
        <p:txBody>
          <a:bodyPr vert="horz" wrap="square" lIns="123825" tIns="123825" rIns="57150" bIns="123825" rtlCol="0" anchor="t" anchorCtr="0">
            <a:normAutofit/>
          </a:bodyPr>
          <a:lstStyle/>
          <a:p>
            <a:pPr algn="ctr">
              <a:lnSpc>
                <a:spcPct val="150000"/>
              </a:lnSpc>
            </a:pPr>
            <a:r>
              <a:rPr lang="en-US" sz="5400" b="1">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5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 name="Freeform 8"/>
          <p:cNvSpPr/>
          <p:nvPr/>
        </p:nvSpPr>
        <p:spPr>
          <a:xfrm>
            <a:off x="513502" y="3053569"/>
            <a:ext cx="1439951" cy="1308640"/>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path>
            </a:pathLst>
          </a:custGeom>
          <a:solidFill>
            <a:schemeClr val="accent2">
              <a:alpha val="100000"/>
            </a:schemeClr>
          </a:solidFill>
        </p:spPr>
      </p:sp>
      <p:sp>
        <p:nvSpPr>
          <p:cNvPr id="9" name="TextBox 9"/>
          <p:cNvSpPr txBox="1"/>
          <p:nvPr/>
        </p:nvSpPr>
        <p:spPr>
          <a:xfrm>
            <a:off x="704352" y="2941440"/>
            <a:ext cx="1058252" cy="1538707"/>
          </a:xfrm>
          <a:prstGeom prst="rect">
            <a:avLst/>
          </a:prstGeom>
        </p:spPr>
        <p:txBody>
          <a:bodyPr vert="horz" wrap="square" lIns="123825" tIns="123825" rIns="57150" bIns="123825" rtlCol="0" anchor="t" anchorCtr="0">
            <a:normAutofit/>
          </a:bodyPr>
          <a:lstStyle/>
          <a:p>
            <a:pPr algn="ctr">
              <a:lnSpc>
                <a:spcPct val="150000"/>
              </a:lnSpc>
            </a:pPr>
            <a:r>
              <a:rPr lang="en-US" sz="5400" b="1">
                <a:solidFill>
                  <a:srgbClr val="FFFFFF">
                    <a:alpha val="100000"/>
                  </a:srgbClr>
                </a:solidFill>
                <a:latin typeface="微软雅黑" panose="020B0503020204020204" charset="-122"/>
                <a:ea typeface="微软雅黑" panose="020B0503020204020204" charset="-122"/>
                <a:cs typeface="微软雅黑" panose="020B0503020204020204" charset="-122"/>
              </a:rPr>
              <a:t>2</a:t>
            </a:r>
            <a:endParaRPr lang="en-US" sz="5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 name="Freeform 10"/>
          <p:cNvSpPr/>
          <p:nvPr/>
        </p:nvSpPr>
        <p:spPr>
          <a:xfrm>
            <a:off x="513502" y="4747524"/>
            <a:ext cx="1439951" cy="1308640"/>
          </a:xfrm>
          <a:custGeom>
            <a:avLst/>
            <a:gdLst/>
            <a:ahLst/>
            <a:cxnLst/>
            <a:rect l="l" t="t" r="r" b="b"/>
            <a:pathLst>
              <a:path w="1181062" h="1073360">
                <a:moveTo>
                  <a:pt x="0" y="0"/>
                </a:moveTo>
                <a:lnTo>
                  <a:pt x="1046892" y="0"/>
                </a:lnTo>
                <a:quadBezTo>
                  <a:pt x="1181062" y="0"/>
                  <a:pt x="1181062" y="134170"/>
                </a:quadBezTo>
                <a:lnTo>
                  <a:pt x="1181062" y="1073360"/>
                </a:lnTo>
                <a:lnTo>
                  <a:pt x="134170" y="1073360"/>
                </a:lnTo>
                <a:quadBezTo>
                  <a:pt x="0" y="1073360"/>
                  <a:pt x="0" y="939190"/>
                </a:quadBezTo>
                <a:lnTo>
                  <a:pt x="0" y="0"/>
                </a:lnTo>
              </a:path>
            </a:pathLst>
          </a:custGeom>
          <a:solidFill>
            <a:schemeClr val="accent2">
              <a:alpha val="100000"/>
            </a:schemeClr>
          </a:solidFill>
        </p:spPr>
      </p:sp>
      <p:sp>
        <p:nvSpPr>
          <p:cNvPr id="11" name="TextBox 11"/>
          <p:cNvSpPr txBox="1"/>
          <p:nvPr/>
        </p:nvSpPr>
        <p:spPr>
          <a:xfrm>
            <a:off x="704352" y="4635394"/>
            <a:ext cx="1058252" cy="1538707"/>
          </a:xfrm>
          <a:prstGeom prst="rect">
            <a:avLst/>
          </a:prstGeom>
        </p:spPr>
        <p:txBody>
          <a:bodyPr vert="horz" wrap="square" lIns="123825" tIns="123825" rIns="57150" bIns="123825" rtlCol="0" anchor="t" anchorCtr="0">
            <a:normAutofit/>
          </a:bodyPr>
          <a:lstStyle/>
          <a:p>
            <a:pPr algn="ctr">
              <a:lnSpc>
                <a:spcPct val="150000"/>
              </a:lnSpc>
            </a:pPr>
            <a:r>
              <a:rPr lang="en-US" sz="5400" b="1">
                <a:solidFill>
                  <a:srgbClr val="FFFFFF">
                    <a:alpha val="100000"/>
                  </a:srgbClr>
                </a:solidFill>
                <a:latin typeface="微软雅黑" panose="020B0503020204020204" charset="-122"/>
                <a:ea typeface="微软雅黑" panose="020B0503020204020204" charset="-122"/>
                <a:cs typeface="微软雅黑" panose="020B0503020204020204" charset="-122"/>
              </a:rPr>
              <a:t>3</a:t>
            </a:r>
            <a:endParaRPr lang="en-US" sz="54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2141855" y="1633855"/>
            <a:ext cx="4109085" cy="1277620"/>
          </a:xfrm>
          <a:prstGeom prst="rect">
            <a:avLst/>
          </a:prstGeom>
        </p:spPr>
        <p:txBody>
          <a:bodyPr vert="horz" wrap="square" lIns="123825" tIns="123825" rIns="57150" bIns="123825" rtlCol="0" anchor="t" anchorCtr="0">
            <a:norm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检查程序运行是否正常，发现程序运行异常，无法运行或运行时报错，请及时杀毒。</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2141730" y="1191114"/>
            <a:ext cx="4019145" cy="598789"/>
          </a:xfrm>
          <a:prstGeom prst="rect">
            <a:avLst/>
          </a:prstGeom>
        </p:spPr>
        <p:txBody>
          <a:bodyPr vert="horz" wrap="square" lIns="123825" tIns="123825" rIns="57150" bIns="123825" rtlCol="0" anchor="t" anchorCtr="0">
            <a:noAutofit/>
          </a:bodyPr>
          <a:lstStyle/>
          <a:p>
            <a:pPr>
              <a:lnSpc>
                <a:spcPct val="150000"/>
              </a:lnSpc>
            </a:pPr>
            <a:r>
              <a:rPr lang="en-US" sz="1600" b="1">
                <a:solidFill>
                  <a:schemeClr val="accent1">
                    <a:alpha val="100000"/>
                  </a:schemeClr>
                </a:solidFill>
                <a:latin typeface="微软雅黑" panose="020B0503020204020204" charset="-122"/>
                <a:ea typeface="微软雅黑" panose="020B0503020204020204" charset="-122"/>
                <a:cs typeface="微软雅黑" panose="020B0503020204020204" charset="-122"/>
              </a:rPr>
              <a:t>程序运行状态</a:t>
            </a:r>
            <a:endParaRPr lang="en-US" sz="16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2141855" y="3208655"/>
            <a:ext cx="4190365" cy="12776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电脑在启动、运行过程，经常出现文件损坏或丢失情况，那么也非常有可能系统被病毒感染，处于非安全状态。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2141730" y="2789369"/>
            <a:ext cx="4019145" cy="598789"/>
          </a:xfrm>
          <a:prstGeom prst="rect">
            <a:avLst/>
          </a:prstGeom>
        </p:spPr>
        <p:txBody>
          <a:bodyPr vert="horz" wrap="square" lIns="123825" tIns="123825" rIns="57150" bIns="123825" rtlCol="0" anchor="t" anchorCtr="0">
            <a:noAutofit/>
          </a:bodyPr>
          <a:lstStyle/>
          <a:p>
            <a:pPr>
              <a:lnSpc>
                <a:spcPct val="150000"/>
              </a:lnSpc>
            </a:pPr>
            <a:r>
              <a:rPr lang="en-US" sz="1600" b="1">
                <a:solidFill>
                  <a:schemeClr val="accent1">
                    <a:alpha val="100000"/>
                  </a:schemeClr>
                </a:solidFill>
                <a:latin typeface="微软雅黑" panose="020B0503020204020204" charset="-122"/>
                <a:ea typeface="微软雅黑" panose="020B0503020204020204" charset="-122"/>
                <a:cs typeface="微软雅黑" panose="020B0503020204020204" charset="-122"/>
              </a:rPr>
              <a:t>文件丢失或损坏</a:t>
            </a:r>
            <a:endParaRPr lang="en-US" sz="16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2141855" y="4890770"/>
            <a:ext cx="4190365" cy="12776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现在相当多的软件都需要使用网络，如果软件不能联网就需要检查是否有中毒的风险。</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2141730" y="4471345"/>
            <a:ext cx="4019145" cy="598789"/>
          </a:xfrm>
          <a:prstGeom prst="rect">
            <a:avLst/>
          </a:prstGeom>
        </p:spPr>
        <p:txBody>
          <a:bodyPr vert="horz" wrap="square" lIns="123825" tIns="123825" rIns="57150" bIns="123825" rtlCol="0" anchor="t" anchorCtr="0">
            <a:noAutofit/>
          </a:bodyPr>
          <a:lstStyle/>
          <a:p>
            <a:pPr>
              <a:lnSpc>
                <a:spcPct val="150000"/>
              </a:lnSpc>
            </a:pPr>
            <a:r>
              <a:rPr lang="en-US" sz="1600"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网络是否通畅</a:t>
            </a:r>
            <a:endParaRPr lang="en-US" sz="16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系统安全检查</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76200" y="1544955"/>
            <a:ext cx="4864100" cy="4822825"/>
          </a:xfrm>
          <a:prstGeom prst="ellipse">
            <a:avLst/>
          </a:prstGeom>
          <a:solidFill>
            <a:schemeClr val="accent1">
              <a:alpha val="100000"/>
            </a:schemeClr>
          </a:solidFill>
        </p:spPr>
      </p:sp>
      <p:pic>
        <p:nvPicPr>
          <p:cNvPr id="6" name="Picture 6"/>
          <p:cNvPicPr>
            <a:picLocks noChangeAspect="1"/>
          </p:cNvPicPr>
          <p:nvPr/>
        </p:nvPicPr>
        <p:blipFill>
          <a:blip r:embed="rId2">
            <a:alphaModFix amt="100000"/>
          </a:blip>
          <a:srcRect l="16750" r="16750"/>
          <a:stretch>
            <a:fillRect/>
          </a:stretch>
        </p:blipFill>
        <p:spPr>
          <a:xfrm>
            <a:off x="76200" y="1627505"/>
            <a:ext cx="4658360" cy="4658360"/>
          </a:xfrm>
          <a:prstGeom prst="ellipse">
            <a:avLst/>
          </a:prstGeom>
        </p:spPr>
      </p:pic>
      <p:sp>
        <p:nvSpPr>
          <p:cNvPr id="7" name="AutoShape 7"/>
          <p:cNvSpPr/>
          <p:nvPr/>
        </p:nvSpPr>
        <p:spPr>
          <a:xfrm>
            <a:off x="4701456" y="4853903"/>
            <a:ext cx="946555" cy="946555"/>
          </a:xfrm>
          <a:prstGeom prst="ellipse">
            <a:avLst/>
          </a:prstGeom>
          <a:solidFill>
            <a:schemeClr val="accent1">
              <a:alpha val="100000"/>
            </a:schemeClr>
          </a:solidFill>
        </p:spPr>
      </p:sp>
      <p:sp>
        <p:nvSpPr>
          <p:cNvPr id="8" name="TextBox 8"/>
          <p:cNvSpPr txBox="1"/>
          <p:nvPr/>
        </p:nvSpPr>
        <p:spPr>
          <a:xfrm>
            <a:off x="4701456" y="5002020"/>
            <a:ext cx="918715" cy="650321"/>
          </a:xfrm>
          <a:prstGeom prst="rect">
            <a:avLst/>
          </a:prstGeom>
        </p:spPr>
        <p:txBody>
          <a:bodyPr vert="horz" wrap="square" lIns="123825" tIns="123825" rIns="57150" bIns="123825" rtlCol="0" anchor="t" anchorCtr="0">
            <a:normAutofit/>
          </a:bodyPr>
          <a:lstStyle/>
          <a:p>
            <a:pPr algn="ctr">
              <a:lnSpc>
                <a:spcPct val="12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5786029" y="4621091"/>
            <a:ext cx="5413228" cy="696773"/>
          </a:xfrm>
          <a:prstGeom prst="rect">
            <a:avLst/>
          </a:prstGeom>
        </p:spPr>
        <p:txBody>
          <a:bodyPr vert="horz" wrap="square" lIns="123825" tIns="123825" rIns="57150" bIns="123825" rtlCol="0" anchor="t" anchorCtr="0">
            <a:normAutofit/>
          </a:bodyPr>
          <a:lstStyle/>
          <a:p>
            <a:pPr>
              <a:lnSpc>
                <a:spcPct val="150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互联网治理转变</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5786029" y="5087309"/>
            <a:ext cx="5225659" cy="92903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自1994年全功能接入国际互联网以来，中国的互联网治理和网络立法经历了从技术工具到社会基础设施的转变。</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AutoShape 11"/>
          <p:cNvSpPr/>
          <p:nvPr/>
        </p:nvSpPr>
        <p:spPr>
          <a:xfrm>
            <a:off x="4701456" y="1733151"/>
            <a:ext cx="946555" cy="946555"/>
          </a:xfrm>
          <a:prstGeom prst="ellipse">
            <a:avLst/>
          </a:prstGeom>
          <a:solidFill>
            <a:schemeClr val="accent1">
              <a:alpha val="100000"/>
            </a:schemeClr>
          </a:solidFill>
        </p:spPr>
      </p:sp>
      <p:sp>
        <p:nvSpPr>
          <p:cNvPr id="12" name="TextBox 12"/>
          <p:cNvSpPr txBox="1"/>
          <p:nvPr/>
        </p:nvSpPr>
        <p:spPr>
          <a:xfrm>
            <a:off x="4701456" y="1881268"/>
            <a:ext cx="918715" cy="650321"/>
          </a:xfrm>
          <a:prstGeom prst="rect">
            <a:avLst/>
          </a:prstGeom>
        </p:spPr>
        <p:txBody>
          <a:bodyPr vert="horz" wrap="square" lIns="123825" tIns="123825" rIns="57150" bIns="123825" rtlCol="0" anchor="ctr" anchorCtr="0">
            <a:normAutofit/>
          </a:bodyPr>
          <a:lstStyle/>
          <a:p>
            <a:pPr algn="ctr">
              <a:lnSpc>
                <a:spcPct val="12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5786029" y="1465501"/>
            <a:ext cx="5413228" cy="696773"/>
          </a:xfrm>
          <a:prstGeom prst="rect">
            <a:avLst/>
          </a:prstGeom>
        </p:spPr>
        <p:txBody>
          <a:bodyPr vert="horz" wrap="square" lIns="123825" tIns="123825" rIns="57150" bIns="123825" rtlCol="0" anchor="t" anchorCtr="0">
            <a:normAutofit/>
          </a:bodyPr>
          <a:lstStyle/>
          <a:p>
            <a:pPr>
              <a:lnSpc>
                <a:spcPct val="150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网络空间法治化</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5786029" y="1908493"/>
            <a:ext cx="5225659" cy="92903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法治化是确保网络空间安全的关键，而有法可依则是依法治网的基石，中国在网络空间法治化建设上不断深化。</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AutoShape 15"/>
          <p:cNvSpPr/>
          <p:nvPr/>
        </p:nvSpPr>
        <p:spPr>
          <a:xfrm>
            <a:off x="4701456" y="3293527"/>
            <a:ext cx="946555" cy="946555"/>
          </a:xfrm>
          <a:prstGeom prst="ellipse">
            <a:avLst/>
          </a:prstGeom>
          <a:solidFill>
            <a:schemeClr val="accent1">
              <a:alpha val="100000"/>
            </a:schemeClr>
          </a:solidFill>
        </p:spPr>
      </p:sp>
      <p:sp>
        <p:nvSpPr>
          <p:cNvPr id="16" name="TextBox 16"/>
          <p:cNvSpPr txBox="1"/>
          <p:nvPr/>
        </p:nvSpPr>
        <p:spPr>
          <a:xfrm>
            <a:off x="4701456" y="3441644"/>
            <a:ext cx="918715" cy="650321"/>
          </a:xfrm>
          <a:prstGeom prst="rect">
            <a:avLst/>
          </a:prstGeom>
        </p:spPr>
        <p:txBody>
          <a:bodyPr vert="horz" wrap="square" lIns="123825" tIns="123825" rIns="57150" bIns="123825" rtlCol="0" anchor="t" anchorCtr="0">
            <a:normAutofit/>
          </a:bodyPr>
          <a:lstStyle/>
          <a:p>
            <a:pPr algn="ctr">
              <a:lnSpc>
                <a:spcPct val="12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5786029" y="3037490"/>
            <a:ext cx="5413228" cy="696773"/>
          </a:xfrm>
          <a:prstGeom prst="rect">
            <a:avLst/>
          </a:prstGeom>
        </p:spPr>
        <p:txBody>
          <a:bodyPr vert="horz" wrap="square" lIns="123825" tIns="123825" rIns="57150" bIns="123825" rtlCol="0" anchor="t" anchorCtr="0">
            <a:normAutofit/>
          </a:bodyPr>
          <a:lstStyle/>
          <a:p>
            <a:pPr>
              <a:lnSpc>
                <a:spcPct val="150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互联网治理立法</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5786029" y="3492094"/>
            <a:ext cx="5225659" cy="92903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中国通过一系列法律法规的制定和完善，逐步构建起一个较为完整的信息安全法律体系。</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了解我国信息安全</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9" name="TextBox 19"/>
          <p:cNvSpPr txBox="1"/>
          <p:nvPr/>
        </p:nvSpPr>
        <p:spPr>
          <a:xfrm>
            <a:off x="4267200" y="609600"/>
            <a:ext cx="4168775" cy="447040"/>
          </a:xfrm>
          <a:prstGeom prst="rect">
            <a:avLst/>
          </a:prstGeom>
        </p:spPr>
        <p:txBody>
          <a:bodyPr vert="horz" wrap="square" lIns="0" tIns="16478" rIns="0" bIns="0" rtlCol="0" anchor="t" anchorCtr="0">
            <a:noAutofit/>
          </a:bodyPr>
          <a:lstStyle/>
          <a:p>
            <a:pPr>
              <a:lnSpc>
                <a:spcPct val="100000"/>
              </a:lnSpc>
              <a:spcBef>
                <a:spcPts val="130"/>
              </a:spcBef>
            </a:pPr>
            <a:r>
              <a:rPr lang="zh-CN" altLang="en-US" sz="3200">
                <a:solidFill>
                  <a:srgbClr val="0D0D0D">
                    <a:alpha val="100000"/>
                  </a:srgbClr>
                </a:solidFill>
                <a:latin typeface="微软雅黑" panose="020B0503020204020204" charset="-122"/>
                <a:ea typeface="微软雅黑" panose="020B0503020204020204" charset="-122"/>
                <a:cs typeface="微软雅黑" panose="020B0503020204020204" charset="-122"/>
              </a:rPr>
              <a:t>《</a:t>
            </a:r>
            <a:r>
              <a:rPr lang="en-US" sz="3200">
                <a:solidFill>
                  <a:srgbClr val="0D0D0D">
                    <a:alpha val="100000"/>
                  </a:srgbClr>
                </a:solidFill>
                <a:latin typeface="微软雅黑" panose="020B0503020204020204" charset="-122"/>
                <a:ea typeface="微软雅黑" panose="020B0503020204020204" charset="-122"/>
                <a:cs typeface="微软雅黑" panose="020B0503020204020204" charset="-122"/>
              </a:rPr>
              <a:t>信息安全</a:t>
            </a:r>
            <a:r>
              <a:rPr lang="zh-CN" altLang="en-US" sz="3200">
                <a:solidFill>
                  <a:srgbClr val="0D0D0D">
                    <a:alpha val="100000"/>
                  </a:srgbClr>
                </a:solidFill>
                <a:latin typeface="微软雅黑" panose="020B0503020204020204" charset="-122"/>
                <a:ea typeface="微软雅黑" panose="020B0503020204020204" charset="-122"/>
                <a:cs typeface="微软雅黑" panose="020B0503020204020204" charset="-122"/>
              </a:rPr>
              <a:t>技术》</a:t>
            </a:r>
            <a:endParaRPr lang="zh-CN" altLang="en-US" sz="32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914400" y="1181100"/>
            <a:ext cx="10942320" cy="5492750"/>
          </a:xfrm>
          <a:prstGeom prst="rect">
            <a:avLst/>
          </a:prstGeom>
          <a:noFill/>
        </p:spPr>
        <p:txBody>
          <a:bodyPr wrap="square" rtlCol="0" anchor="t">
            <a:spAutoFit/>
          </a:bodyPr>
          <a:p>
            <a:pPr algn="l">
              <a:lnSpc>
                <a:spcPct val="150000"/>
              </a:lnSpc>
              <a:spcBef>
                <a:spcPts val="450"/>
              </a:spcBef>
              <a:buClrTx/>
              <a:buSzTx/>
              <a:buFontTx/>
            </a:pPr>
            <a:r>
              <a:rPr lang="zh-CN" altLang="en-US" sz="2800" b="1">
                <a:sym typeface="+mn-ea"/>
              </a:rPr>
              <a:t>1.课程是什么?学什么?</a:t>
            </a:r>
            <a:endParaRPr lang="zh-CN" altLang="en-US" sz="2800" b="1"/>
          </a:p>
          <a:p>
            <a:pPr algn="l">
              <a:lnSpc>
                <a:spcPct val="150000"/>
              </a:lnSpc>
              <a:spcBef>
                <a:spcPts val="450"/>
              </a:spcBef>
              <a:buClrTx/>
              <a:buSzTx/>
              <a:buFontTx/>
            </a:pPr>
            <a:r>
              <a:rPr lang="zh-CN" altLang="en-US" sz="2800">
                <a:sym typeface="+mn-ea"/>
              </a:rPr>
              <a:t>本课程是为了培养学生具备有扫描服务易和网站，并对其进行</a:t>
            </a:r>
            <a:r>
              <a:rPr lang="zh-CN" altLang="en-US" sz="2800">
                <a:sym typeface="+mn-ea"/>
              </a:rPr>
              <a:t>进一步</a:t>
            </a:r>
            <a:r>
              <a:rPr lang="zh-CN" altLang="en-US" sz="2800">
                <a:sym typeface="+mn-ea"/>
              </a:rPr>
              <a:t>攻击并且</a:t>
            </a:r>
            <a:r>
              <a:rPr lang="zh-CN" altLang="en-US" sz="2800">
                <a:sym typeface="+mn-ea"/>
              </a:rPr>
              <a:t>知道如何进行相应的</a:t>
            </a:r>
            <a:r>
              <a:rPr lang="zh-CN" altLang="en-US" sz="2800" b="1">
                <a:sym typeface="+mn-ea"/>
              </a:rPr>
              <a:t>防范</a:t>
            </a:r>
            <a:r>
              <a:rPr lang="zh-CN" altLang="en-US" sz="2800">
                <a:sym typeface="+mn-ea"/>
              </a:rPr>
              <a:t>等方面的能力。</a:t>
            </a:r>
            <a:endParaRPr lang="zh-CN" altLang="en-US" sz="2800">
              <a:sym typeface="+mn-ea"/>
            </a:endParaRPr>
          </a:p>
          <a:p>
            <a:pPr algn="l">
              <a:lnSpc>
                <a:spcPct val="150000"/>
              </a:lnSpc>
              <a:spcBef>
                <a:spcPts val="450"/>
              </a:spcBef>
              <a:buClrTx/>
              <a:buSzTx/>
              <a:buFontTx/>
            </a:pPr>
            <a:r>
              <a:rPr lang="zh-CN" altLang="en-US" sz="2800">
                <a:sym typeface="+mn-ea"/>
              </a:rPr>
              <a:t>在学习完前面的基本工具使用和攻击者收集信息等技巧方面的课程，有对网站、服务器网络安全的分析能力.具备更完整的网络从攻击到防范的一</a:t>
            </a:r>
            <a:r>
              <a:rPr lang="zh-CN" altLang="en-US" sz="2800">
                <a:sym typeface="+mn-ea"/>
              </a:rPr>
              <a:t>系列能力，</a:t>
            </a:r>
            <a:r>
              <a:rPr lang="zh-CN" altLang="en-US" sz="2800">
                <a:sym typeface="+mn-ea"/>
              </a:rPr>
              <a:t>从而满足大部分企业对</a:t>
            </a:r>
            <a:r>
              <a:rPr lang="zh-CN" altLang="en-US" sz="2800" b="1">
                <a:sym typeface="+mn-ea"/>
              </a:rPr>
              <a:t>网络安全工程师</a:t>
            </a:r>
            <a:r>
              <a:rPr lang="zh-CN" altLang="en-US" sz="2800">
                <a:sym typeface="+mn-ea"/>
              </a:rPr>
              <a:t>的要求。</a:t>
            </a:r>
            <a:endParaRPr lang="zh-CN" altLang="en-US" sz="2800"/>
          </a:p>
          <a:p>
            <a:pPr algn="l">
              <a:lnSpc>
                <a:spcPct val="150000"/>
              </a:lnSpc>
              <a:spcBef>
                <a:spcPts val="450"/>
              </a:spcBef>
            </a:pPr>
            <a:r>
              <a:rPr lang="zh-CN" altLang="en-US" sz="2800">
                <a:sym typeface="+mn-ea"/>
              </a:rPr>
              <a:t>2.课程如何考核?</a:t>
            </a:r>
            <a:endParaRPr lang="zh-CN" altLang="en-US" sz="2800">
              <a:sym typeface="+mn-ea"/>
            </a:endParaRPr>
          </a:p>
          <a:p>
            <a:pPr algn="l">
              <a:lnSpc>
                <a:spcPct val="150000"/>
              </a:lnSpc>
              <a:spcBef>
                <a:spcPts val="450"/>
              </a:spcBef>
            </a:pPr>
            <a:r>
              <a:rPr lang="zh-CN" altLang="en-US" sz="2800">
                <a:sym typeface="+mn-ea"/>
              </a:rPr>
              <a:t>平时项目实训+考勤+实训报告书(分组)+期末上机</a:t>
            </a:r>
            <a:endParaRPr lang="zh-CN" altLang="en-US" sz="280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grpSp>
        <p:nvGrpSpPr>
          <p:cNvPr id="5" name="Group 5"/>
          <p:cNvGrpSpPr/>
          <p:nvPr/>
        </p:nvGrpSpPr>
        <p:grpSpPr>
          <a:xfrm rot="0">
            <a:off x="5698613" y="2968756"/>
            <a:ext cx="5508580" cy="1105400"/>
            <a:chOff x="5698613" y="2968756"/>
            <a:chExt cx="5508580" cy="1105400"/>
          </a:xfrm>
        </p:grpSpPr>
        <p:sp>
          <p:nvSpPr>
            <p:cNvPr id="6" name="TextBox 6"/>
            <p:cNvSpPr txBox="1"/>
            <p:nvPr/>
          </p:nvSpPr>
          <p:spPr>
            <a:xfrm>
              <a:off x="5698613" y="2968756"/>
              <a:ext cx="4306342" cy="379596"/>
            </a:xfrm>
            <a:prstGeom prst="rect">
              <a:avLst/>
            </a:prstGeom>
          </p:spPr>
          <p:txBody>
            <a:bodyPr vert="horz" wrap="square" lIns="114300" tIns="57150" rIns="114300" bIns="57150" rtlCol="0" anchor="t" anchorCtr="0">
              <a:noAutofit/>
            </a:bodyPr>
            <a:lstStyle/>
            <a:p>
              <a:pPr>
                <a:lnSpc>
                  <a:spcPct val="77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领导小组成立</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5698613" y="3405327"/>
              <a:ext cx="5508580" cy="668829"/>
            </a:xfrm>
            <a:prstGeom prst="rect">
              <a:avLst/>
            </a:prstGeom>
          </p:spPr>
          <p:txBody>
            <a:bodyPr vert="horz" wrap="square" lIns="114300" tIns="57150" rIns="114300" bIns="57150" rtlCol="0" anchor="t" anchorCtr="0">
              <a:noAutofit/>
            </a:bodyPr>
            <a:lstStyle/>
            <a:p>
              <a:pPr>
                <a:lnSpc>
                  <a:spcPct val="12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2014年中央网络安全和信息化领导小组的成立，标志着中国互联网治理进入了统筹协调、顶层设计的新时代。</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grpSp>
        <p:nvGrpSpPr>
          <p:cNvPr id="8" name="Group 8"/>
          <p:cNvGrpSpPr/>
          <p:nvPr/>
        </p:nvGrpSpPr>
        <p:grpSpPr>
          <a:xfrm rot="0">
            <a:off x="5698613" y="4542909"/>
            <a:ext cx="5508580" cy="1105401"/>
            <a:chOff x="5698613" y="4542909"/>
            <a:chExt cx="5508580" cy="1105401"/>
          </a:xfrm>
        </p:grpSpPr>
        <p:sp>
          <p:nvSpPr>
            <p:cNvPr id="9" name="TextBox 9"/>
            <p:cNvSpPr txBox="1"/>
            <p:nvPr/>
          </p:nvSpPr>
          <p:spPr>
            <a:xfrm>
              <a:off x="5698613" y="4542909"/>
              <a:ext cx="4306342" cy="379596"/>
            </a:xfrm>
            <a:prstGeom prst="rect">
              <a:avLst/>
            </a:prstGeom>
          </p:spPr>
          <p:txBody>
            <a:bodyPr vert="horz" wrap="square" lIns="114300" tIns="57150" rIns="114300" bIns="57150" rtlCol="0" anchor="t" anchorCtr="0">
              <a:noAutofit/>
            </a:bodyPr>
            <a:lstStyle/>
            <a:p>
              <a:pPr>
                <a:lnSpc>
                  <a:spcPct val="77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网络安全法实施</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5698613" y="4979481"/>
              <a:ext cx="5508580" cy="668829"/>
            </a:xfrm>
            <a:prstGeom prst="rect">
              <a:avLst/>
            </a:prstGeom>
          </p:spPr>
          <p:txBody>
            <a:bodyPr vert="horz" wrap="square" lIns="114300" tIns="57150" rIns="114300" bIns="57150" rtlCol="0" anchor="t" anchorCtr="0">
              <a:noAutofit/>
            </a:bodyPr>
            <a:lstStyle/>
            <a:p>
              <a:pPr>
                <a:lnSpc>
                  <a:spcPct val="12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确立了网络主权原则，建立了关键信息基础设施保护制度，明确了各方在信息安全保护领域的权利与义务。</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grpSp>
      <p:sp>
        <p:nvSpPr>
          <p:cNvPr id="11" name="TextBox 11"/>
          <p:cNvSpPr txBox="1"/>
          <p:nvPr/>
        </p:nvSpPr>
        <p:spPr>
          <a:xfrm>
            <a:off x="5698613" y="1398425"/>
            <a:ext cx="4306342" cy="379596"/>
          </a:xfrm>
          <a:prstGeom prst="rect">
            <a:avLst/>
          </a:prstGeom>
        </p:spPr>
        <p:txBody>
          <a:bodyPr vert="horz" wrap="square" lIns="114300" tIns="57150" rIns="114300" bIns="57150" rtlCol="0" anchor="t" anchorCtr="0">
            <a:noAutofit/>
          </a:bodyPr>
          <a:lstStyle/>
          <a:p>
            <a:pPr>
              <a:lnSpc>
                <a:spcPct val="77000"/>
              </a:lnSpc>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法规关注重点</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5698490" y="1835150"/>
            <a:ext cx="5655310" cy="668655"/>
          </a:xfrm>
          <a:prstGeom prst="rect">
            <a:avLst/>
          </a:prstGeom>
        </p:spPr>
        <p:txBody>
          <a:bodyPr vert="horz" wrap="square" lIns="114300" tIns="57150" rIns="114300" bIns="57150" rtlCol="0" anchor="t" anchorCtr="0">
            <a:noAutofit/>
          </a:bodyPr>
          <a:lstStyle/>
          <a:p>
            <a:pPr>
              <a:lnSpc>
                <a:spcPct val="12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早期法规主要关注信息技术本身，进入21世纪后，随着互联网媒体属性和商业价值的显现，法规更加关注网络信息治理。</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13" name="Picture 13"/>
          <p:cNvPicPr>
            <a:picLocks noChangeAspect="1"/>
          </p:cNvPicPr>
          <p:nvPr/>
        </p:nvPicPr>
        <p:blipFill>
          <a:blip r:embed="rId2"/>
          <a:srcRect l="16750" r="16750"/>
          <a:stretch>
            <a:fillRect/>
          </a:stretch>
        </p:blipFill>
        <p:spPr>
          <a:xfrm>
            <a:off x="827728" y="1232187"/>
            <a:ext cx="4346281" cy="4346281"/>
          </a:xfrm>
          <a:prstGeom prst="diamond">
            <a:avLst/>
          </a:prstGeom>
        </p:spPr>
      </p:pic>
      <p:sp>
        <p:nvSpPr>
          <p:cNvPr id="14" name="TextBox 14"/>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了解我国信息安全</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pic>
        <p:nvPicPr>
          <p:cNvPr id="5" name="Picture 5"/>
          <p:cNvPicPr>
            <a:picLocks noChangeAspect="1"/>
          </p:cNvPicPr>
          <p:nvPr/>
        </p:nvPicPr>
        <p:blipFill>
          <a:blip r:embed="rId2">
            <a:alphaModFix amt="70000"/>
          </a:blip>
          <a:srcRect l="25000" r="25000"/>
          <a:stretch>
            <a:fillRect/>
          </a:stretch>
        </p:blipFill>
        <p:spPr>
          <a:xfrm>
            <a:off x="154300" y="1109992"/>
            <a:ext cx="4095887" cy="5461182"/>
          </a:xfrm>
          <a:prstGeom prst="parallelogram">
            <a:avLst/>
          </a:prstGeom>
        </p:spPr>
      </p:pic>
      <p:sp>
        <p:nvSpPr>
          <p:cNvPr id="6" name="TextBox 6"/>
          <p:cNvSpPr txBox="1"/>
          <p:nvPr/>
        </p:nvSpPr>
        <p:spPr>
          <a:xfrm>
            <a:off x="5021790" y="1109992"/>
            <a:ext cx="5989821" cy="719999"/>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信息安全保护条例通过</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AutoShape 7"/>
          <p:cNvSpPr/>
          <p:nvPr/>
        </p:nvSpPr>
        <p:spPr>
          <a:xfrm>
            <a:off x="3723196" y="1295798"/>
            <a:ext cx="668149" cy="523974"/>
          </a:xfrm>
          <a:prstGeom prst="rect">
            <a:avLst/>
          </a:prstGeom>
          <a:solidFill>
            <a:schemeClr val="accent2">
              <a:alpha val="100000"/>
            </a:schemeClr>
          </a:solidFill>
        </p:spPr>
      </p:sp>
      <p:sp>
        <p:nvSpPr>
          <p:cNvPr id="8" name="AutoShape 8"/>
          <p:cNvSpPr/>
          <p:nvPr/>
        </p:nvSpPr>
        <p:spPr>
          <a:xfrm>
            <a:off x="4144917" y="1295798"/>
            <a:ext cx="523974" cy="523974"/>
          </a:xfrm>
          <a:prstGeom prst="ellipse">
            <a:avLst/>
          </a:prstGeom>
          <a:solidFill>
            <a:schemeClr val="accent2">
              <a:alpha val="100000"/>
            </a:schemeClr>
          </a:solidFill>
        </p:spPr>
      </p:sp>
      <p:sp>
        <p:nvSpPr>
          <p:cNvPr id="9" name="AutoShape 9"/>
          <p:cNvSpPr/>
          <p:nvPr/>
        </p:nvSpPr>
        <p:spPr>
          <a:xfrm>
            <a:off x="3461209" y="1295798"/>
            <a:ext cx="523974" cy="523974"/>
          </a:xfrm>
          <a:prstGeom prst="ellipse">
            <a:avLst/>
          </a:prstGeom>
          <a:solidFill>
            <a:schemeClr val="accent2">
              <a:alpha val="100000"/>
            </a:schemeClr>
          </a:solidFill>
        </p:spPr>
      </p:sp>
      <p:sp>
        <p:nvSpPr>
          <p:cNvPr id="10" name="TextBox 10"/>
          <p:cNvSpPr txBox="1"/>
          <p:nvPr/>
        </p:nvSpPr>
        <p:spPr>
          <a:xfrm>
            <a:off x="3629632" y="1174560"/>
            <a:ext cx="761713" cy="754837"/>
          </a:xfrm>
          <a:prstGeom prst="rect">
            <a:avLst/>
          </a:prstGeom>
        </p:spPr>
        <p:txBody>
          <a:bodyPr vert="horz" wrap="square" lIns="123825" tIns="123825" rIns="57150" bIns="123825" rtlCol="0" anchor="t" anchorCtr="0">
            <a:normAutofit/>
          </a:bodyPr>
          <a:lstStyle/>
          <a:p>
            <a:pPr algn="ctr">
              <a:lnSpc>
                <a:spcPct val="15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01</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5021580" y="1611630"/>
            <a:ext cx="5978525" cy="12776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2021年《关键信息基础设施安全保护条例》和《中华人民共和国数据安全法》的通过，强化了对关键信息基础设施和数据安全的保护。</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4603086" y="2842389"/>
            <a:ext cx="5989821" cy="719999"/>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个人保护法通过</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3304492" y="2951995"/>
            <a:ext cx="668149" cy="523974"/>
          </a:xfrm>
          <a:prstGeom prst="rect">
            <a:avLst/>
          </a:prstGeom>
          <a:solidFill>
            <a:schemeClr val="accent2">
              <a:alpha val="100000"/>
            </a:schemeClr>
          </a:solidFill>
        </p:spPr>
      </p:sp>
      <p:sp>
        <p:nvSpPr>
          <p:cNvPr id="14" name="AutoShape 14"/>
          <p:cNvSpPr/>
          <p:nvPr/>
        </p:nvSpPr>
        <p:spPr>
          <a:xfrm>
            <a:off x="3726213" y="2951995"/>
            <a:ext cx="523974" cy="523974"/>
          </a:xfrm>
          <a:prstGeom prst="ellipse">
            <a:avLst/>
          </a:prstGeom>
          <a:solidFill>
            <a:schemeClr val="accent2">
              <a:alpha val="100000"/>
            </a:schemeClr>
          </a:solidFill>
        </p:spPr>
      </p:sp>
      <p:sp>
        <p:nvSpPr>
          <p:cNvPr id="15" name="AutoShape 15"/>
          <p:cNvSpPr/>
          <p:nvPr/>
        </p:nvSpPr>
        <p:spPr>
          <a:xfrm>
            <a:off x="3042505" y="2951995"/>
            <a:ext cx="523974" cy="523974"/>
          </a:xfrm>
          <a:prstGeom prst="ellipse">
            <a:avLst/>
          </a:prstGeom>
          <a:solidFill>
            <a:schemeClr val="accent2">
              <a:alpha val="100000"/>
            </a:schemeClr>
          </a:solidFill>
        </p:spPr>
      </p:sp>
      <p:sp>
        <p:nvSpPr>
          <p:cNvPr id="16" name="TextBox 16"/>
          <p:cNvSpPr txBox="1"/>
          <p:nvPr/>
        </p:nvSpPr>
        <p:spPr>
          <a:xfrm>
            <a:off x="3094713" y="2830757"/>
            <a:ext cx="1050205" cy="754837"/>
          </a:xfrm>
          <a:prstGeom prst="rect">
            <a:avLst/>
          </a:prstGeom>
        </p:spPr>
        <p:txBody>
          <a:bodyPr vert="horz" wrap="square" lIns="123825" tIns="123825" rIns="57150" bIns="123825" rtlCol="0" anchor="t" anchorCtr="0">
            <a:normAutofit/>
          </a:bodyPr>
          <a:lstStyle/>
          <a:p>
            <a:pPr algn="ctr">
              <a:lnSpc>
                <a:spcPct val="15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02</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4603115" y="3267710"/>
            <a:ext cx="5978525" cy="12776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同年，《中华人民共和国个人信息保护法》的通过，标志着个人信息保护立法体系进入新的发展阶段，为个人信息权益提供了更为坚实的法律保障。</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4221062" y="4498585"/>
            <a:ext cx="5989821" cy="719999"/>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出台政策文件</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AutoShape 19"/>
          <p:cNvSpPr/>
          <p:nvPr/>
        </p:nvSpPr>
        <p:spPr>
          <a:xfrm>
            <a:off x="2922468" y="4608191"/>
            <a:ext cx="668149" cy="523974"/>
          </a:xfrm>
          <a:prstGeom prst="rect">
            <a:avLst/>
          </a:prstGeom>
          <a:solidFill>
            <a:schemeClr val="accent2">
              <a:alpha val="100000"/>
            </a:schemeClr>
          </a:solidFill>
        </p:spPr>
      </p:sp>
      <p:sp>
        <p:nvSpPr>
          <p:cNvPr id="20" name="AutoShape 20"/>
          <p:cNvSpPr/>
          <p:nvPr/>
        </p:nvSpPr>
        <p:spPr>
          <a:xfrm>
            <a:off x="3344189" y="4608191"/>
            <a:ext cx="523974" cy="523974"/>
          </a:xfrm>
          <a:prstGeom prst="ellipse">
            <a:avLst/>
          </a:prstGeom>
          <a:solidFill>
            <a:schemeClr val="accent2">
              <a:alpha val="100000"/>
            </a:schemeClr>
          </a:solidFill>
        </p:spPr>
      </p:sp>
      <p:sp>
        <p:nvSpPr>
          <p:cNvPr id="21" name="AutoShape 21"/>
          <p:cNvSpPr/>
          <p:nvPr/>
        </p:nvSpPr>
        <p:spPr>
          <a:xfrm>
            <a:off x="2660481" y="4608191"/>
            <a:ext cx="523974" cy="523974"/>
          </a:xfrm>
          <a:prstGeom prst="ellipse">
            <a:avLst/>
          </a:prstGeom>
          <a:solidFill>
            <a:schemeClr val="accent2">
              <a:alpha val="100000"/>
            </a:schemeClr>
          </a:solidFill>
        </p:spPr>
      </p:sp>
      <p:sp>
        <p:nvSpPr>
          <p:cNvPr id="22" name="TextBox 22"/>
          <p:cNvSpPr txBox="1"/>
          <p:nvPr/>
        </p:nvSpPr>
        <p:spPr>
          <a:xfrm>
            <a:off x="2741771" y="4486953"/>
            <a:ext cx="1062715" cy="754837"/>
          </a:xfrm>
          <a:prstGeom prst="rect">
            <a:avLst/>
          </a:prstGeom>
        </p:spPr>
        <p:txBody>
          <a:bodyPr vert="horz" wrap="square" lIns="123825" tIns="123825" rIns="57150" bIns="123825" rtlCol="0" anchor="t" anchorCtr="0">
            <a:normAutofit/>
          </a:bodyPr>
          <a:lstStyle/>
          <a:p>
            <a:pPr algn="ctr">
              <a:lnSpc>
                <a:spcPct val="150000"/>
              </a:lnSpc>
            </a:pPr>
            <a:r>
              <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rPr>
              <a:t>03</a:t>
            </a:r>
            <a:endParaRPr lang="en-US" sz="21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3" name="TextBox 23"/>
          <p:cNvSpPr txBox="1"/>
          <p:nvPr/>
        </p:nvSpPr>
        <p:spPr>
          <a:xfrm>
            <a:off x="4220845" y="4924425"/>
            <a:ext cx="5978525" cy="12776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中国出台了《网络安全审查办法》、《云计算服务安全评估办法》等政策文件，建立了网络安全审查、云计算服务安全评估等重要制度。</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了解我国信息安全</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pic>
        <p:nvPicPr>
          <p:cNvPr id="5" name="Picture 5"/>
          <p:cNvPicPr>
            <a:picLocks noChangeAspect="1"/>
          </p:cNvPicPr>
          <p:nvPr/>
        </p:nvPicPr>
        <p:blipFill>
          <a:blip r:embed="rId2"/>
          <a:srcRect l="151" r="151"/>
          <a:stretch>
            <a:fillRect/>
          </a:stretch>
        </p:blipFill>
        <p:spPr>
          <a:xfrm>
            <a:off x="3723981" y="1190855"/>
            <a:ext cx="7475792" cy="4998982"/>
          </a:xfrm>
          <a:prstGeom prst="rect">
            <a:avLst/>
          </a:prstGeom>
        </p:spPr>
      </p:pic>
      <p:sp>
        <p:nvSpPr>
          <p:cNvPr id="6" name="AutoShape 6"/>
          <p:cNvSpPr/>
          <p:nvPr/>
        </p:nvSpPr>
        <p:spPr>
          <a:xfrm>
            <a:off x="444500" y="3587750"/>
            <a:ext cx="3710305" cy="2597785"/>
          </a:xfrm>
          <a:prstGeom prst="rect">
            <a:avLst/>
          </a:prstGeom>
          <a:solidFill>
            <a:schemeClr val="accent1">
              <a:alpha val="76862"/>
              <a:lumMod val="75000"/>
            </a:schemeClr>
          </a:solidFill>
        </p:spPr>
      </p:sp>
      <p:sp>
        <p:nvSpPr>
          <p:cNvPr id="7" name="AutoShape 7"/>
          <p:cNvSpPr/>
          <p:nvPr/>
        </p:nvSpPr>
        <p:spPr>
          <a:xfrm>
            <a:off x="536575" y="1737995"/>
            <a:ext cx="3133725" cy="1528445"/>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制定发布了300余项信息安全领域的国家标准，为信息安全政策法规体系的构建提供了坚实的基础。</a:t>
            </a:r>
            <a:endParaRPr lang="en-US"/>
          </a:p>
        </p:txBody>
      </p:sp>
      <p:sp>
        <p:nvSpPr>
          <p:cNvPr id="8" name="AutoShape 8"/>
          <p:cNvSpPr/>
          <p:nvPr/>
        </p:nvSpPr>
        <p:spPr>
          <a:xfrm>
            <a:off x="533400" y="4110990"/>
            <a:ext cx="3510280" cy="1528445"/>
          </a:xfrm>
          <a:prstGeom prst="rect">
            <a:avLst/>
          </a:prstGeom>
          <a:noFill/>
        </p:spPr>
        <p:txBody>
          <a:bodyPr vert="horz" wrap="square" lIns="91440" tIns="45720" rIns="91440" bIns="45720" rtlCol="0" anchor="t" anchorCtr="0">
            <a:noAutofit/>
          </a:bodyPr>
          <a:lstStyle/>
          <a:p>
            <a:pPr algn="l">
              <a:lnSpc>
                <a:spcPct val="150000"/>
              </a:lnSpc>
              <a:spcBef>
                <a:spcPts val="270"/>
              </a:spcBef>
              <a:defRPr/>
            </a:pPr>
            <a:r>
              <a:rPr lang="en-US">
                <a:solidFill>
                  <a:srgbClr val="FFFFFF">
                    <a:alpha val="100000"/>
                  </a:srgbClr>
                </a:solidFill>
                <a:latin typeface="微软雅黑" panose="020B0503020204020204" charset="-122"/>
                <a:ea typeface="微软雅黑" panose="020B0503020204020204" charset="-122"/>
                <a:cs typeface="微软雅黑" panose="020B0503020204020204" charset="-122"/>
              </a:rPr>
              <a:t>中国的信息安全立法，不仅保障了网络空间的国家主权，也维护了公民的个人信息权利与信息安全，促进了网络空间的良性和可持续发展。</a:t>
            </a:r>
            <a:endParaRPr lang="en-US"/>
          </a:p>
        </p:txBody>
      </p:sp>
      <p:sp>
        <p:nvSpPr>
          <p:cNvPr id="9" name="AutoShape 9"/>
          <p:cNvSpPr/>
          <p:nvPr/>
        </p:nvSpPr>
        <p:spPr>
          <a:xfrm>
            <a:off x="573142" y="3787869"/>
            <a:ext cx="2796943" cy="323083"/>
          </a:xfrm>
          <a:prstGeom prst="rect">
            <a:avLst/>
          </a:prstGeom>
          <a:noFill/>
        </p:spPr>
        <p:txBody>
          <a:bodyPr vert="horz" wrap="square" lIns="91440" tIns="45720" rIns="91440" bIns="45720" rtlCol="0" anchor="t" anchorCtr="0">
            <a:noAutofit/>
          </a:bodyPr>
          <a:lstStyle/>
          <a:p>
            <a:pPr algn="just">
              <a:defRPr/>
            </a:pPr>
            <a:r>
              <a:rPr lang="en-US" sz="2000" b="1">
                <a:solidFill>
                  <a:srgbClr val="FFFFFF">
                    <a:alpha val="100000"/>
                  </a:srgbClr>
                </a:solidFill>
                <a:latin typeface="微软雅黑" panose="020B0503020204020204" charset="-122"/>
                <a:ea typeface="微软雅黑" panose="020B0503020204020204" charset="-122"/>
                <a:cs typeface="微软雅黑" panose="020B0503020204020204" charset="-122"/>
              </a:rPr>
              <a:t>探索法治之道</a:t>
            </a:r>
            <a:endParaRPr lang="en-US" sz="2000"/>
          </a:p>
        </p:txBody>
      </p:sp>
      <p:sp>
        <p:nvSpPr>
          <p:cNvPr id="10" name="AutoShape 10"/>
          <p:cNvSpPr/>
          <p:nvPr/>
        </p:nvSpPr>
        <p:spPr>
          <a:xfrm>
            <a:off x="536852" y="1338557"/>
            <a:ext cx="2796943" cy="323083"/>
          </a:xfrm>
          <a:prstGeom prst="rect">
            <a:avLst/>
          </a:prstGeom>
          <a:noFill/>
        </p:spPr>
        <p:txBody>
          <a:bodyPr vert="horz" wrap="square" lIns="91440" tIns="45720" rIns="91440" bIns="45720" rtlCol="0" anchor="t" anchorCtr="0">
            <a:noAutofit/>
          </a:bodyPr>
          <a:lstStyle/>
          <a:p>
            <a:pPr algn="just">
              <a:defRPr/>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发布国家标准</a:t>
            </a:r>
            <a:endParaRPr lang="en-US" sz="2000"/>
          </a:p>
        </p:txBody>
      </p:sp>
      <p:sp>
        <p:nvSpPr>
          <p:cNvPr id="11" name="TextBox 11"/>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了解我国信息安全</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6001044" y="4663728"/>
            <a:ext cx="938104" cy="938104"/>
          </a:xfrm>
          <a:prstGeom prst="ellipse">
            <a:avLst/>
          </a:prstGeom>
          <a:solidFill>
            <a:schemeClr val="accent2">
              <a:alpha val="100000"/>
            </a:schemeClr>
          </a:solidFill>
        </p:spPr>
      </p:sp>
      <p:sp>
        <p:nvSpPr>
          <p:cNvPr id="6" name="AutoShape 6"/>
          <p:cNvSpPr/>
          <p:nvPr/>
        </p:nvSpPr>
        <p:spPr>
          <a:xfrm>
            <a:off x="6012656" y="3074217"/>
            <a:ext cx="938104" cy="938104"/>
          </a:xfrm>
          <a:prstGeom prst="ellipse">
            <a:avLst/>
          </a:prstGeom>
          <a:solidFill>
            <a:schemeClr val="accent2">
              <a:alpha val="100000"/>
            </a:schemeClr>
          </a:solidFill>
        </p:spPr>
      </p:sp>
      <p:sp>
        <p:nvSpPr>
          <p:cNvPr id="7" name="AutoShape 7"/>
          <p:cNvSpPr/>
          <p:nvPr/>
        </p:nvSpPr>
        <p:spPr>
          <a:xfrm>
            <a:off x="6012656" y="1573835"/>
            <a:ext cx="938104" cy="938104"/>
          </a:xfrm>
          <a:prstGeom prst="ellipse">
            <a:avLst/>
          </a:prstGeom>
          <a:solidFill>
            <a:schemeClr val="accent2">
              <a:alpha val="100000"/>
            </a:schemeClr>
          </a:solidFill>
        </p:spPr>
      </p:sp>
      <p:sp>
        <p:nvSpPr>
          <p:cNvPr id="8" name="AutoShape 8"/>
          <p:cNvSpPr/>
          <p:nvPr/>
        </p:nvSpPr>
        <p:spPr>
          <a:xfrm>
            <a:off x="582660" y="4652115"/>
            <a:ext cx="938104" cy="938104"/>
          </a:xfrm>
          <a:prstGeom prst="ellipse">
            <a:avLst/>
          </a:prstGeom>
          <a:solidFill>
            <a:schemeClr val="accent2">
              <a:alpha val="100000"/>
            </a:schemeClr>
          </a:solidFill>
        </p:spPr>
      </p:sp>
      <p:sp>
        <p:nvSpPr>
          <p:cNvPr id="9" name="AutoShape 9"/>
          <p:cNvSpPr/>
          <p:nvPr/>
        </p:nvSpPr>
        <p:spPr>
          <a:xfrm>
            <a:off x="582660" y="3062604"/>
            <a:ext cx="938104" cy="938104"/>
          </a:xfrm>
          <a:prstGeom prst="ellipse">
            <a:avLst/>
          </a:prstGeom>
          <a:solidFill>
            <a:schemeClr val="accent2">
              <a:alpha val="100000"/>
            </a:schemeClr>
          </a:solidFill>
        </p:spPr>
      </p:sp>
      <p:sp>
        <p:nvSpPr>
          <p:cNvPr id="10" name="AutoShape 10"/>
          <p:cNvSpPr/>
          <p:nvPr/>
        </p:nvSpPr>
        <p:spPr>
          <a:xfrm>
            <a:off x="582660" y="1573835"/>
            <a:ext cx="938104" cy="938104"/>
          </a:xfrm>
          <a:prstGeom prst="ellipse">
            <a:avLst/>
          </a:prstGeom>
          <a:solidFill>
            <a:schemeClr val="accent2">
              <a:alpha val="100000"/>
            </a:schemeClr>
          </a:solidFill>
        </p:spPr>
      </p:sp>
      <p:sp>
        <p:nvSpPr>
          <p:cNvPr id="11" name="TextBox 11"/>
          <p:cNvSpPr txBox="1"/>
          <p:nvPr/>
        </p:nvSpPr>
        <p:spPr>
          <a:xfrm>
            <a:off x="1520764" y="1338282"/>
            <a:ext cx="4382048" cy="762095"/>
          </a:xfrm>
          <a:prstGeom prst="rect">
            <a:avLst/>
          </a:prstGeom>
        </p:spPr>
        <p:txBody>
          <a:bodyPr vert="horz" wrap="square" lIns="123825" tIns="123825" rIns="57150" bIns="123825" rtlCol="0" anchor="t" anchorCtr="0">
            <a:normAutofit/>
          </a:bodyPr>
          <a:lstStyle/>
          <a:p>
            <a:pPr>
              <a:lnSpc>
                <a:spcPct val="150000"/>
              </a:lnSpc>
            </a:pPr>
            <a:r>
              <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rPr>
              <a:t>了解人工智能</a:t>
            </a:r>
            <a:endPar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1520825" y="1800860"/>
            <a:ext cx="4210050"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人工智能是解决认知性问题的计算机科学领域，旨在创建从数据中获取意义的自我学习系统，以解决新问题。</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6902480" y="1338282"/>
            <a:ext cx="4509063" cy="762095"/>
          </a:xfrm>
          <a:prstGeom prst="rect">
            <a:avLst/>
          </a:prstGeom>
        </p:spPr>
        <p:txBody>
          <a:bodyPr vert="horz" wrap="square" lIns="123825" tIns="123825" rIns="57150" bIns="123825" rtlCol="0" anchor="t" anchorCtr="0">
            <a:normAutofit/>
          </a:bodyPr>
          <a:lstStyle/>
          <a:p>
            <a:pPr>
              <a:lnSpc>
                <a:spcPct val="150000"/>
              </a:lnSpc>
            </a:pPr>
            <a:r>
              <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rPr>
              <a:t>20世纪5070年代</a:t>
            </a:r>
            <a:endPar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6902450" y="1778000"/>
            <a:ext cx="4425950"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在1957年至1974年之间，计算机的发展使计算机能够存储更多数据并更快地进行处理，科学家开发了机器学习算法。</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1520764" y="2892948"/>
            <a:ext cx="4282249" cy="762095"/>
          </a:xfrm>
          <a:prstGeom prst="rect">
            <a:avLst/>
          </a:prstGeom>
        </p:spPr>
        <p:txBody>
          <a:bodyPr vert="horz" wrap="square" lIns="123825" tIns="123825" rIns="57150" bIns="123825" rtlCol="0" anchor="t" anchorCtr="0">
            <a:normAutofit/>
          </a:bodyPr>
          <a:lstStyle/>
          <a:p>
            <a:pPr>
              <a:lnSpc>
                <a:spcPct val="150000"/>
              </a:lnSpc>
            </a:pPr>
            <a:r>
              <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rPr>
              <a:t>人工智能的目标</a:t>
            </a:r>
            <a:endPar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1520825" y="3378835"/>
            <a:ext cx="4338955"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人工智能技术可以对人类对话做出有意义的响应，创建原始图像和文本，并根据实时数据输入做出决策。</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6902480" y="2892948"/>
            <a:ext cx="4509063" cy="762095"/>
          </a:xfrm>
          <a:prstGeom prst="rect">
            <a:avLst/>
          </a:prstGeom>
        </p:spPr>
        <p:txBody>
          <a:bodyPr vert="horz" wrap="square" lIns="123825" tIns="123825" rIns="57150" bIns="123825" rtlCol="0" anchor="t" anchorCtr="0">
            <a:normAutofit/>
          </a:bodyPr>
          <a:lstStyle/>
          <a:p>
            <a:pPr>
              <a:lnSpc>
                <a:spcPct val="150000"/>
              </a:lnSpc>
            </a:pPr>
            <a:r>
              <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rPr>
              <a:t>20世纪80年代</a:t>
            </a:r>
            <a:endPar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6902450" y="3378835"/>
            <a:ext cx="4425315"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80年代，资金增加和算法工具包扩展简化开发，David Rumelhart和John Hopfield发表了关于深度学习技术的论文。</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1520764" y="4412911"/>
            <a:ext cx="4282249" cy="762095"/>
          </a:xfrm>
          <a:prstGeom prst="rect">
            <a:avLst/>
          </a:prstGeom>
        </p:spPr>
        <p:txBody>
          <a:bodyPr vert="horz" wrap="square" lIns="123825" tIns="123825" rIns="57150" bIns="123825" rtlCol="0" anchor="t" anchorCtr="0">
            <a:normAutofit/>
          </a:bodyPr>
          <a:lstStyle/>
          <a:p>
            <a:pPr>
              <a:lnSpc>
                <a:spcPct val="150000"/>
              </a:lnSpc>
            </a:pPr>
            <a:r>
              <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rPr>
              <a:t>Alan Turing的论文</a:t>
            </a:r>
            <a:endParaRPr lang="en-US" sz="2175"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520825" y="4910455"/>
            <a:ext cx="4282440"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在Alan Turing1950年的开创性论文《计算机械和智能》中，他考虑了机器是否会思考，并创造了人工智能一词。</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6902480" y="4412911"/>
            <a:ext cx="4509063" cy="725805"/>
          </a:xfrm>
          <a:prstGeom prst="rect">
            <a:avLst/>
          </a:prstGeom>
        </p:spPr>
        <p:txBody>
          <a:bodyPr vert="horz" wrap="square" lIns="123825" tIns="123825" rIns="57150" bIns="123825" rtlCol="0" anchor="t" anchorCtr="0">
            <a:normAutofit/>
          </a:bodyPr>
          <a:lstStyle/>
          <a:p>
            <a:pPr>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20世纪末至21世纪初</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TextBox 22"/>
          <p:cNvSpPr txBox="1"/>
          <p:nvPr/>
        </p:nvSpPr>
        <p:spPr>
          <a:xfrm>
            <a:off x="6902450" y="4910455"/>
            <a:ext cx="4357370"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科学家实现AI核心目标；现代计算数据和处理能力更强；AI研究更普遍；AI正演变为人工通用智能。</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3" name="Freeform 23"/>
          <p:cNvSpPr/>
          <p:nvPr/>
        </p:nvSpPr>
        <p:spPr>
          <a:xfrm>
            <a:off x="755767" y="1746943"/>
            <a:ext cx="591890" cy="591890"/>
          </a:xfrm>
          <a:custGeom>
            <a:avLst/>
            <a:gdLst/>
            <a:ahLst/>
            <a:cxnLst/>
            <a:rect l="l" t="t" r="r" b="b"/>
            <a:pathLst>
              <a:path w="304800" h="304800">
                <a:moveTo>
                  <a:pt x="247650" y="219075"/>
                </a:moveTo>
                <a:lnTo>
                  <a:pt x="228600" y="219075"/>
                </a:lnTo>
                <a:lnTo>
                  <a:pt x="228600" y="200025"/>
                </a:lnTo>
                <a:lnTo>
                  <a:pt x="238125" y="200025"/>
                </a:lnTo>
                <a:lnTo>
                  <a:pt x="238125" y="180975"/>
                </a:lnTo>
                <a:lnTo>
                  <a:pt x="57150" y="180975"/>
                </a:lnTo>
                <a:lnTo>
                  <a:pt x="57150" y="200025"/>
                </a:lnTo>
                <a:lnTo>
                  <a:pt x="66675" y="200025"/>
                </a:lnTo>
                <a:lnTo>
                  <a:pt x="66675" y="219075"/>
                </a:lnTo>
                <a:lnTo>
                  <a:pt x="47625" y="219075"/>
                </a:lnTo>
                <a:cubicBezTo>
                  <a:pt x="42367" y="219075"/>
                  <a:pt x="38100" y="214808"/>
                  <a:pt x="38100" y="209550"/>
                </a:cubicBezTo>
                <a:lnTo>
                  <a:pt x="38100" y="114300"/>
                </a:lnTo>
                <a:cubicBezTo>
                  <a:pt x="38100" y="105089"/>
                  <a:pt x="76200" y="95250"/>
                  <a:pt x="142875" y="95250"/>
                </a:cubicBezTo>
                <a:cubicBezTo>
                  <a:pt x="146409" y="95250"/>
                  <a:pt x="149533" y="95250"/>
                  <a:pt x="152400" y="95250"/>
                </a:cubicBezTo>
                <a:cubicBezTo>
                  <a:pt x="218484" y="95250"/>
                  <a:pt x="257175" y="104870"/>
                  <a:pt x="257175" y="114300"/>
                </a:cubicBezTo>
                <a:lnTo>
                  <a:pt x="257175" y="209550"/>
                </a:lnTo>
                <a:cubicBezTo>
                  <a:pt x="257175" y="214808"/>
                  <a:pt x="252917" y="219075"/>
                  <a:pt x="247650" y="219075"/>
                </a:cubicBezTo>
                <a:close/>
              </a:path>
              <a:path w="304800" h="304800">
                <a:moveTo>
                  <a:pt x="223838" y="123825"/>
                </a:moveTo>
                <a:cubicBezTo>
                  <a:pt x="215951" y="123825"/>
                  <a:pt x="209550" y="130226"/>
                  <a:pt x="209550" y="138113"/>
                </a:cubicBezTo>
                <a:cubicBezTo>
                  <a:pt x="209550" y="145999"/>
                  <a:pt x="215951" y="152400"/>
                  <a:pt x="223838" y="152400"/>
                </a:cubicBezTo>
                <a:cubicBezTo>
                  <a:pt x="231724" y="152400"/>
                  <a:pt x="238125" y="145999"/>
                  <a:pt x="238125" y="138113"/>
                </a:cubicBezTo>
                <a:cubicBezTo>
                  <a:pt x="238125" y="130226"/>
                  <a:pt x="231724" y="123825"/>
                  <a:pt x="223838" y="123825"/>
                </a:cubicBezTo>
                <a:close/>
              </a:path>
              <a:path w="304800" h="304800">
                <a:moveTo>
                  <a:pt x="76200" y="38100"/>
                </a:moveTo>
                <a:cubicBezTo>
                  <a:pt x="76200" y="32833"/>
                  <a:pt x="80467" y="28575"/>
                  <a:pt x="85725" y="28575"/>
                </a:cubicBezTo>
                <a:lnTo>
                  <a:pt x="209550" y="28575"/>
                </a:lnTo>
                <a:cubicBezTo>
                  <a:pt x="214817" y="28575"/>
                  <a:pt x="219075" y="32833"/>
                  <a:pt x="219075" y="38100"/>
                </a:cubicBezTo>
                <a:lnTo>
                  <a:pt x="219075" y="85725"/>
                </a:lnTo>
                <a:lnTo>
                  <a:pt x="76200" y="85725"/>
                </a:lnTo>
                <a:lnTo>
                  <a:pt x="76200" y="38100"/>
                </a:lnTo>
                <a:close/>
              </a:path>
              <a:path w="304800" h="304800">
                <a:moveTo>
                  <a:pt x="219075" y="276225"/>
                </a:moveTo>
                <a:cubicBezTo>
                  <a:pt x="219075" y="281483"/>
                  <a:pt x="214817" y="285750"/>
                  <a:pt x="209550" y="285750"/>
                </a:cubicBezTo>
                <a:lnTo>
                  <a:pt x="85725" y="285750"/>
                </a:lnTo>
                <a:cubicBezTo>
                  <a:pt x="80467" y="285750"/>
                  <a:pt x="76200" y="281483"/>
                  <a:pt x="76200" y="276225"/>
                </a:cubicBezTo>
                <a:lnTo>
                  <a:pt x="76200" y="190500"/>
                </a:lnTo>
                <a:lnTo>
                  <a:pt x="219075" y="190500"/>
                </a:lnTo>
                <a:lnTo>
                  <a:pt x="219075" y="276225"/>
                </a:lnTo>
                <a:close/>
              </a:path>
              <a:path w="304800" h="304800">
                <a:moveTo>
                  <a:pt x="200025" y="200025"/>
                </a:moveTo>
                <a:lnTo>
                  <a:pt x="95250" y="200025"/>
                </a:lnTo>
                <a:lnTo>
                  <a:pt x="95250" y="209550"/>
                </a:lnTo>
                <a:lnTo>
                  <a:pt x="200025" y="209550"/>
                </a:lnTo>
                <a:lnTo>
                  <a:pt x="200025" y="200025"/>
                </a:lnTo>
                <a:close/>
              </a:path>
              <a:path w="304800" h="304800">
                <a:moveTo>
                  <a:pt x="200025" y="219075"/>
                </a:moveTo>
                <a:lnTo>
                  <a:pt x="95250" y="219075"/>
                </a:lnTo>
                <a:lnTo>
                  <a:pt x="95250" y="228600"/>
                </a:lnTo>
                <a:lnTo>
                  <a:pt x="200025" y="228600"/>
                </a:lnTo>
                <a:lnTo>
                  <a:pt x="200025" y="219075"/>
                </a:lnTo>
                <a:close/>
              </a:path>
              <a:path w="304800" h="304800">
                <a:moveTo>
                  <a:pt x="200025" y="238125"/>
                </a:moveTo>
                <a:lnTo>
                  <a:pt x="95250" y="238125"/>
                </a:lnTo>
                <a:lnTo>
                  <a:pt x="95250" y="247650"/>
                </a:lnTo>
                <a:lnTo>
                  <a:pt x="200025" y="247650"/>
                </a:lnTo>
                <a:lnTo>
                  <a:pt x="200025" y="238125"/>
                </a:lnTo>
                <a:close/>
              </a:path>
              <a:path w="304800" h="304800">
                <a:moveTo>
                  <a:pt x="200025" y="257175"/>
                </a:moveTo>
                <a:lnTo>
                  <a:pt x="95250" y="257175"/>
                </a:lnTo>
                <a:lnTo>
                  <a:pt x="95250" y="266700"/>
                </a:lnTo>
                <a:lnTo>
                  <a:pt x="200025" y="266700"/>
                </a:lnTo>
                <a:lnTo>
                  <a:pt x="200025" y="257175"/>
                </a:lnTo>
              </a:path>
            </a:pathLst>
          </a:custGeom>
          <a:solidFill>
            <a:srgbClr val="FFFFFF">
              <a:alpha val="100000"/>
            </a:srgbClr>
          </a:solidFill>
        </p:spPr>
      </p:sp>
      <p:sp>
        <p:nvSpPr>
          <p:cNvPr id="24" name="Freeform 24"/>
          <p:cNvSpPr/>
          <p:nvPr/>
        </p:nvSpPr>
        <p:spPr>
          <a:xfrm>
            <a:off x="6253069" y="1825861"/>
            <a:ext cx="434053" cy="434053"/>
          </a:xfrm>
          <a:custGeom>
            <a:avLst/>
            <a:gdLst/>
            <a:ahLst/>
            <a:cxnLst/>
            <a:rect l="l" t="t" r="r" b="b"/>
            <a:pathLst>
              <a:path w="304800" h="304800">
                <a:moveTo>
                  <a:pt x="76200" y="57150"/>
                </a:moveTo>
                <a:lnTo>
                  <a:pt x="38100" y="19050"/>
                </a:lnTo>
                <a:lnTo>
                  <a:pt x="19050" y="19050"/>
                </a:lnTo>
                <a:lnTo>
                  <a:pt x="19050" y="38100"/>
                </a:lnTo>
                <a:lnTo>
                  <a:pt x="57150" y="76200"/>
                </a:lnTo>
                <a:close/>
              </a:path>
              <a:path w="304800" h="304800">
                <a:moveTo>
                  <a:pt x="95250" y="0"/>
                </a:moveTo>
                <a:lnTo>
                  <a:pt x="114300" y="0"/>
                </a:lnTo>
                <a:lnTo>
                  <a:pt x="114300" y="38100"/>
                </a:lnTo>
                <a:lnTo>
                  <a:pt x="95250" y="38100"/>
                </a:lnTo>
                <a:close/>
              </a:path>
              <a:path w="304800" h="304800">
                <a:moveTo>
                  <a:pt x="171450" y="95250"/>
                </a:moveTo>
                <a:lnTo>
                  <a:pt x="209550" y="95250"/>
                </a:lnTo>
                <a:lnTo>
                  <a:pt x="209550" y="114300"/>
                </a:lnTo>
                <a:lnTo>
                  <a:pt x="171450" y="114300"/>
                </a:lnTo>
                <a:close/>
              </a:path>
              <a:path w="304800" h="304800">
                <a:moveTo>
                  <a:pt x="190500" y="38100"/>
                </a:moveTo>
                <a:lnTo>
                  <a:pt x="190500" y="19050"/>
                </a:lnTo>
                <a:lnTo>
                  <a:pt x="171450" y="19050"/>
                </a:lnTo>
                <a:lnTo>
                  <a:pt x="133350" y="57150"/>
                </a:lnTo>
                <a:lnTo>
                  <a:pt x="152400" y="76200"/>
                </a:lnTo>
                <a:close/>
              </a:path>
              <a:path w="304800" h="304800">
                <a:moveTo>
                  <a:pt x="0" y="95250"/>
                </a:moveTo>
                <a:lnTo>
                  <a:pt x="38100" y="95250"/>
                </a:lnTo>
                <a:lnTo>
                  <a:pt x="38100" y="114300"/>
                </a:lnTo>
                <a:lnTo>
                  <a:pt x="0" y="114300"/>
                </a:lnTo>
                <a:close/>
              </a:path>
              <a:path w="304800" h="304800">
                <a:moveTo>
                  <a:pt x="95250" y="171450"/>
                </a:moveTo>
                <a:lnTo>
                  <a:pt x="114300" y="171450"/>
                </a:lnTo>
                <a:lnTo>
                  <a:pt x="114300" y="209550"/>
                </a:lnTo>
                <a:lnTo>
                  <a:pt x="95250" y="209550"/>
                </a:lnTo>
                <a:close/>
              </a:path>
              <a:path w="304800" h="304800">
                <a:moveTo>
                  <a:pt x="19050" y="171450"/>
                </a:moveTo>
                <a:lnTo>
                  <a:pt x="19050" y="190500"/>
                </a:lnTo>
                <a:lnTo>
                  <a:pt x="38100" y="190500"/>
                </a:lnTo>
                <a:lnTo>
                  <a:pt x="76200" y="152400"/>
                </a:lnTo>
                <a:lnTo>
                  <a:pt x="57150" y="133350"/>
                </a:lnTo>
                <a:close/>
              </a:path>
              <a:path w="304800" h="304800">
                <a:moveTo>
                  <a:pt x="300638" y="262538"/>
                </a:moveTo>
                <a:lnTo>
                  <a:pt x="111290" y="73190"/>
                </a:lnTo>
                <a:cubicBezTo>
                  <a:pt x="105737" y="67637"/>
                  <a:pt x="96641" y="67637"/>
                  <a:pt x="91088" y="73190"/>
                </a:cubicBezTo>
                <a:lnTo>
                  <a:pt x="73190" y="91088"/>
                </a:lnTo>
                <a:cubicBezTo>
                  <a:pt x="67637" y="96641"/>
                  <a:pt x="67637" y="105737"/>
                  <a:pt x="73190" y="111290"/>
                </a:cubicBezTo>
                <a:lnTo>
                  <a:pt x="262538" y="300638"/>
                </a:lnTo>
                <a:cubicBezTo>
                  <a:pt x="268091" y="306191"/>
                  <a:pt x="277187" y="306191"/>
                  <a:pt x="282740" y="300638"/>
                </a:cubicBezTo>
                <a:lnTo>
                  <a:pt x="300638" y="282740"/>
                </a:lnTo>
                <a:cubicBezTo>
                  <a:pt x="306191" y="277187"/>
                  <a:pt x="306191" y="268091"/>
                  <a:pt x="300638" y="262538"/>
                </a:cubicBezTo>
                <a:close/>
              </a:path>
              <a:path w="304800" h="304800">
                <a:moveTo>
                  <a:pt x="142875" y="161925"/>
                </a:moveTo>
                <a:lnTo>
                  <a:pt x="85725" y="104775"/>
                </a:lnTo>
                <a:lnTo>
                  <a:pt x="104775" y="85725"/>
                </a:lnTo>
                <a:lnTo>
                  <a:pt x="161925" y="142875"/>
                </a:lnTo>
                <a:lnTo>
                  <a:pt x="142875" y="161925"/>
                </a:lnTo>
              </a:path>
            </a:pathLst>
          </a:custGeom>
          <a:solidFill>
            <a:srgbClr val="FFFFFF">
              <a:alpha val="100000"/>
            </a:srgbClr>
          </a:solidFill>
        </p:spPr>
      </p:sp>
      <p:sp>
        <p:nvSpPr>
          <p:cNvPr id="25" name="Freeform 25"/>
          <p:cNvSpPr/>
          <p:nvPr/>
        </p:nvSpPr>
        <p:spPr>
          <a:xfrm>
            <a:off x="6239922" y="3313095"/>
            <a:ext cx="460347" cy="460347"/>
          </a:xfrm>
          <a:custGeom>
            <a:avLst/>
            <a:gdLst/>
            <a:ahLst/>
            <a:cxnLst/>
            <a:rect l="l" t="t" r="r" b="b"/>
            <a:pathLst>
              <a:path w="304800" h="304800">
                <a:moveTo>
                  <a:pt x="152362" y="147228"/>
                </a:moveTo>
                <a:lnTo>
                  <a:pt x="304800" y="75419"/>
                </a:lnTo>
                <a:lnTo>
                  <a:pt x="304800" y="38100"/>
                </a:lnTo>
                <a:lnTo>
                  <a:pt x="0" y="38100"/>
                </a:lnTo>
                <a:lnTo>
                  <a:pt x="0" y="75305"/>
                </a:lnTo>
                <a:close/>
              </a:path>
              <a:path w="304800" h="304800">
                <a:moveTo>
                  <a:pt x="152438" y="189347"/>
                </a:moveTo>
                <a:lnTo>
                  <a:pt x="0" y="117348"/>
                </a:lnTo>
                <a:lnTo>
                  <a:pt x="0" y="266700"/>
                </a:lnTo>
                <a:lnTo>
                  <a:pt x="304800" y="266700"/>
                </a:lnTo>
                <a:lnTo>
                  <a:pt x="304800" y="117577"/>
                </a:lnTo>
              </a:path>
            </a:pathLst>
          </a:custGeom>
          <a:solidFill>
            <a:srgbClr val="FFFFFF">
              <a:alpha val="100000"/>
            </a:srgbClr>
          </a:solidFill>
        </p:spPr>
      </p:sp>
      <p:sp>
        <p:nvSpPr>
          <p:cNvPr id="26" name="Freeform 26"/>
          <p:cNvSpPr/>
          <p:nvPr/>
        </p:nvSpPr>
        <p:spPr>
          <a:xfrm>
            <a:off x="6220187" y="4845761"/>
            <a:ext cx="499818" cy="527586"/>
          </a:xfrm>
          <a:custGeom>
            <a:avLst/>
            <a:gdLst/>
            <a:ahLst/>
            <a:cxnLst/>
            <a:rect l="l" t="t" r="r" b="b"/>
            <a:pathLst>
              <a:path w="304800" h="304800">
                <a:moveTo>
                  <a:pt x="285750" y="171450"/>
                </a:moveTo>
                <a:lnTo>
                  <a:pt x="266700" y="171450"/>
                </a:lnTo>
                <a:lnTo>
                  <a:pt x="266700" y="133350"/>
                </a:lnTo>
                <a:cubicBezTo>
                  <a:pt x="266700" y="70247"/>
                  <a:pt x="215503" y="19050"/>
                  <a:pt x="152400" y="19050"/>
                </a:cubicBezTo>
                <a:cubicBezTo>
                  <a:pt x="89297" y="19050"/>
                  <a:pt x="38100" y="70247"/>
                  <a:pt x="38100" y="133350"/>
                </a:cubicBezTo>
                <a:lnTo>
                  <a:pt x="38100" y="171450"/>
                </a:lnTo>
                <a:lnTo>
                  <a:pt x="19050" y="171450"/>
                </a:lnTo>
                <a:cubicBezTo>
                  <a:pt x="8525" y="171450"/>
                  <a:pt x="0" y="179975"/>
                  <a:pt x="0" y="190500"/>
                </a:cubicBezTo>
                <a:lnTo>
                  <a:pt x="0" y="266700"/>
                </a:lnTo>
                <a:cubicBezTo>
                  <a:pt x="0" y="277225"/>
                  <a:pt x="8525" y="285750"/>
                  <a:pt x="19050" y="285750"/>
                </a:cubicBezTo>
                <a:lnTo>
                  <a:pt x="76200" y="285750"/>
                </a:lnTo>
                <a:lnTo>
                  <a:pt x="76200" y="133350"/>
                </a:lnTo>
                <a:cubicBezTo>
                  <a:pt x="76200" y="91307"/>
                  <a:pt x="110357" y="57150"/>
                  <a:pt x="152400" y="57150"/>
                </a:cubicBezTo>
                <a:cubicBezTo>
                  <a:pt x="194443" y="57150"/>
                  <a:pt x="228600" y="91307"/>
                  <a:pt x="228600" y="133350"/>
                </a:cubicBezTo>
                <a:lnTo>
                  <a:pt x="228600" y="285750"/>
                </a:lnTo>
                <a:lnTo>
                  <a:pt x="285750" y="285750"/>
                </a:lnTo>
                <a:cubicBezTo>
                  <a:pt x="296275" y="285750"/>
                  <a:pt x="304800" y="277225"/>
                  <a:pt x="304800" y="266700"/>
                </a:cubicBezTo>
                <a:lnTo>
                  <a:pt x="304800" y="190500"/>
                </a:lnTo>
                <a:cubicBezTo>
                  <a:pt x="304800" y="179975"/>
                  <a:pt x="296275" y="171450"/>
                  <a:pt x="285750" y="171450"/>
                </a:cubicBezTo>
              </a:path>
            </a:pathLst>
          </a:custGeom>
          <a:solidFill>
            <a:srgbClr val="FFFFFF">
              <a:alpha val="100000"/>
            </a:srgbClr>
          </a:solidFill>
        </p:spPr>
      </p:sp>
      <p:sp>
        <p:nvSpPr>
          <p:cNvPr id="27" name="Freeform 27"/>
          <p:cNvSpPr/>
          <p:nvPr/>
        </p:nvSpPr>
        <p:spPr>
          <a:xfrm>
            <a:off x="790393" y="3286789"/>
            <a:ext cx="522638" cy="512959"/>
          </a:xfrm>
          <a:custGeom>
            <a:avLst/>
            <a:gdLst/>
            <a:ahLst/>
            <a:cxnLst/>
            <a:rect l="l" t="t" r="r" b="b"/>
            <a:pathLst>
              <a:path w="304800" h="304800">
                <a:moveTo>
                  <a:pt x="274320" y="167640"/>
                </a:moveTo>
                <a:lnTo>
                  <a:pt x="274320" y="274320"/>
                </a:lnTo>
                <a:cubicBezTo>
                  <a:pt x="274320" y="291151"/>
                  <a:pt x="260671" y="304800"/>
                  <a:pt x="243840" y="304800"/>
                </a:cubicBezTo>
                <a:cubicBezTo>
                  <a:pt x="227009" y="304800"/>
                  <a:pt x="213360" y="291151"/>
                  <a:pt x="213360" y="274320"/>
                </a:cubicBezTo>
                <a:lnTo>
                  <a:pt x="213360" y="274320"/>
                </a:lnTo>
                <a:lnTo>
                  <a:pt x="213360" y="198120"/>
                </a:lnTo>
                <a:lnTo>
                  <a:pt x="182880" y="198120"/>
                </a:lnTo>
                <a:lnTo>
                  <a:pt x="182880" y="45720"/>
                </a:lnTo>
                <a:cubicBezTo>
                  <a:pt x="182880" y="20469"/>
                  <a:pt x="203349" y="0"/>
                  <a:pt x="228600" y="0"/>
                </a:cubicBezTo>
                <a:lnTo>
                  <a:pt x="228600" y="0"/>
                </a:lnTo>
                <a:lnTo>
                  <a:pt x="274320" y="0"/>
                </a:lnTo>
                <a:lnTo>
                  <a:pt x="274320" y="167640"/>
                </a:lnTo>
                <a:close/>
              </a:path>
              <a:path w="304800" h="304800">
                <a:moveTo>
                  <a:pt x="60960" y="152400"/>
                </a:moveTo>
                <a:cubicBezTo>
                  <a:pt x="44129" y="152400"/>
                  <a:pt x="30480" y="138751"/>
                  <a:pt x="30480" y="121920"/>
                </a:cubicBezTo>
                <a:lnTo>
                  <a:pt x="30480" y="121920"/>
                </a:lnTo>
                <a:lnTo>
                  <a:pt x="30480" y="15240"/>
                </a:lnTo>
                <a:cubicBezTo>
                  <a:pt x="30480" y="6820"/>
                  <a:pt x="37300" y="0"/>
                  <a:pt x="45720" y="0"/>
                </a:cubicBezTo>
                <a:cubicBezTo>
                  <a:pt x="54140" y="0"/>
                  <a:pt x="60960" y="6820"/>
                  <a:pt x="60960" y="15240"/>
                </a:cubicBezTo>
                <a:lnTo>
                  <a:pt x="60960" y="15240"/>
                </a:lnTo>
                <a:lnTo>
                  <a:pt x="60960" y="76200"/>
                </a:lnTo>
                <a:lnTo>
                  <a:pt x="76200" y="76200"/>
                </a:lnTo>
                <a:lnTo>
                  <a:pt x="76200" y="15240"/>
                </a:lnTo>
                <a:cubicBezTo>
                  <a:pt x="76200" y="6820"/>
                  <a:pt x="83020" y="0"/>
                  <a:pt x="91440" y="0"/>
                </a:cubicBezTo>
                <a:cubicBezTo>
                  <a:pt x="99860" y="0"/>
                  <a:pt x="106680" y="6820"/>
                  <a:pt x="106680" y="15240"/>
                </a:cubicBezTo>
                <a:lnTo>
                  <a:pt x="106680" y="15240"/>
                </a:lnTo>
                <a:lnTo>
                  <a:pt x="106680" y="76200"/>
                </a:lnTo>
                <a:lnTo>
                  <a:pt x="121920" y="76200"/>
                </a:lnTo>
                <a:lnTo>
                  <a:pt x="121920" y="15240"/>
                </a:lnTo>
                <a:cubicBezTo>
                  <a:pt x="121920" y="6820"/>
                  <a:pt x="128740" y="0"/>
                  <a:pt x="137160" y="0"/>
                </a:cubicBezTo>
                <a:cubicBezTo>
                  <a:pt x="145580" y="0"/>
                  <a:pt x="152400" y="6820"/>
                  <a:pt x="152400" y="15240"/>
                </a:cubicBezTo>
                <a:lnTo>
                  <a:pt x="152400" y="15240"/>
                </a:lnTo>
                <a:lnTo>
                  <a:pt x="152400" y="121920"/>
                </a:lnTo>
                <a:cubicBezTo>
                  <a:pt x="152400" y="138751"/>
                  <a:pt x="138751" y="152400"/>
                  <a:pt x="121920" y="152400"/>
                </a:cubicBezTo>
                <a:lnTo>
                  <a:pt x="121920" y="152400"/>
                </a:lnTo>
                <a:lnTo>
                  <a:pt x="121920" y="274320"/>
                </a:lnTo>
                <a:cubicBezTo>
                  <a:pt x="121920" y="291151"/>
                  <a:pt x="108271" y="304800"/>
                  <a:pt x="91440" y="304800"/>
                </a:cubicBezTo>
                <a:cubicBezTo>
                  <a:pt x="74609" y="304800"/>
                  <a:pt x="60960" y="291151"/>
                  <a:pt x="60960" y="274320"/>
                </a:cubicBezTo>
                <a:lnTo>
                  <a:pt x="60960" y="274320"/>
                </a:lnTo>
                <a:lnTo>
                  <a:pt x="60960" y="152400"/>
                </a:lnTo>
              </a:path>
            </a:pathLst>
          </a:custGeom>
          <a:solidFill>
            <a:srgbClr val="FFFFFF">
              <a:alpha val="100000"/>
            </a:srgbClr>
          </a:solidFill>
        </p:spPr>
      </p:sp>
      <p:sp>
        <p:nvSpPr>
          <p:cNvPr id="28" name="Freeform 28"/>
          <p:cNvSpPr/>
          <p:nvPr/>
        </p:nvSpPr>
        <p:spPr>
          <a:xfrm>
            <a:off x="629111" y="4747844"/>
            <a:ext cx="841799" cy="723421"/>
          </a:xfrm>
          <a:custGeom>
            <a:avLst/>
            <a:gdLst/>
            <a:ahLst/>
            <a:cxnLst/>
            <a:rect l="l" t="t" r="r" b="b"/>
            <a:pathLst>
              <a:path w="304800" h="304800">
                <a:moveTo>
                  <a:pt x="147838" y="37243"/>
                </a:moveTo>
                <a:cubicBezTo>
                  <a:pt x="155724" y="37243"/>
                  <a:pt x="162125" y="43644"/>
                  <a:pt x="162125" y="51530"/>
                </a:cubicBezTo>
                <a:lnTo>
                  <a:pt x="162125" y="125349"/>
                </a:lnTo>
                <a:lnTo>
                  <a:pt x="257375" y="184880"/>
                </a:lnTo>
                <a:lnTo>
                  <a:pt x="257375" y="210483"/>
                </a:lnTo>
                <a:lnTo>
                  <a:pt x="162125" y="178337"/>
                </a:lnTo>
                <a:lnTo>
                  <a:pt x="162125" y="228343"/>
                </a:lnTo>
                <a:lnTo>
                  <a:pt x="181547" y="247669"/>
                </a:lnTo>
                <a:lnTo>
                  <a:pt x="181537" y="267519"/>
                </a:lnTo>
                <a:lnTo>
                  <a:pt x="147838" y="256318"/>
                </a:lnTo>
                <a:lnTo>
                  <a:pt x="114624" y="267557"/>
                </a:lnTo>
                <a:lnTo>
                  <a:pt x="114767" y="246707"/>
                </a:lnTo>
                <a:lnTo>
                  <a:pt x="132959" y="228943"/>
                </a:lnTo>
                <a:lnTo>
                  <a:pt x="133121" y="178346"/>
                </a:lnTo>
                <a:lnTo>
                  <a:pt x="37900" y="211074"/>
                </a:lnTo>
                <a:lnTo>
                  <a:pt x="38100" y="184880"/>
                </a:lnTo>
                <a:lnTo>
                  <a:pt x="133417" y="124749"/>
                </a:lnTo>
                <a:lnTo>
                  <a:pt x="133569" y="51521"/>
                </a:lnTo>
                <a:cubicBezTo>
                  <a:pt x="133550" y="43644"/>
                  <a:pt x="139951" y="37243"/>
                  <a:pt x="147838" y="37243"/>
                </a:cubicBezTo>
              </a:path>
            </a:pathLst>
          </a:custGeom>
          <a:solidFill>
            <a:srgbClr val="FFFFFF">
              <a:alpha val="100000"/>
            </a:srgbClr>
          </a:solidFill>
        </p:spPr>
      </p:sp>
      <p:sp>
        <p:nvSpPr>
          <p:cNvPr id="29" name="TextBox 29"/>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275">
                <a:solidFill>
                  <a:srgbClr val="0D0D0D">
                    <a:alpha val="100000"/>
                  </a:srgbClr>
                </a:solidFill>
                <a:latin typeface="微软雅黑" panose="020B0503020204020204" charset="-122"/>
                <a:ea typeface="微软雅黑" panose="020B0503020204020204" charset="-122"/>
                <a:cs typeface="微软雅黑" panose="020B0503020204020204" charset="-122"/>
              </a:rPr>
              <a:t>了解人工智能对信息安全的影响</a:t>
            </a:r>
            <a:endParaRPr lang="en-US" sz="2275">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8" name="Freeform 58"/>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Freeform 59"/>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0" name="Freeform 60"/>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1" name="Freeform 61"/>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3" name="Freeform 63"/>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5" name="Freeform 65"/>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6" name="Freeform 66"/>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7" name="Freeform 67"/>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8" name="Freeform 68"/>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9" name="Freeform 69"/>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70" name="Freeform 70"/>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1" name="Freeform 71"/>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2" name="Freeform 72"/>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3" name="Freeform 73"/>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4" name="Freeform 74"/>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5" name="Freeform 75"/>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6" name="Freeform 76"/>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77" name="AutoShape 77"/>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AutoShape 78"/>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9" name="AutoShape 79"/>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Freeform 80"/>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AutoShape 81"/>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2" name="AutoShape 82"/>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Freeform 84"/>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5" name="AutoShape 85"/>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6" name="AutoShape 86"/>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Freeform 88"/>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9" name="AutoShape 89"/>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0" name="AutoShape 90"/>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1" name="AutoShape 91"/>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2" name="Freeform 92"/>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AutoShape 93"/>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4" name="AutoShape 94"/>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5" name="AutoShape 95"/>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6" name="Freeform 96"/>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AutoShape 97"/>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8" name="AutoShape 98"/>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9" name="AutoShape 99"/>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0" name="Freeform 100"/>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1" name="AutoShape 101"/>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2" name="AutoShape 102"/>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3" name="AutoShape 103"/>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4" name="Freeform 104"/>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5" name="AutoShape 105"/>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6" name="AutoShape 106"/>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7" name="AutoShape 107"/>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8" name="Freeform 108"/>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9" name="TextBox 109"/>
          <p:cNvSpPr txBox="1"/>
          <p:nvPr/>
        </p:nvSpPr>
        <p:spPr>
          <a:xfrm>
            <a:off x="2667000" y="3124200"/>
            <a:ext cx="689038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0" name="Freeform 110"/>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11" name="TextBox 111"/>
          <p:cNvSpPr txBox="1"/>
          <p:nvPr/>
        </p:nvSpPr>
        <p:spPr>
          <a:xfrm>
            <a:off x="5124195" y="1904999"/>
            <a:ext cx="1943608" cy="567055"/>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2" name="AutoShape 112"/>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5268130" y="2408287"/>
            <a:ext cx="1045159" cy="1045159"/>
          </a:xfrm>
          <a:prstGeom prst="ellipse">
            <a:avLst/>
          </a:prstGeom>
          <a:solidFill>
            <a:schemeClr val="accent4">
              <a:alpha val="100000"/>
            </a:schemeClr>
          </a:solidFill>
        </p:spPr>
      </p:sp>
      <p:sp>
        <p:nvSpPr>
          <p:cNvPr id="6" name="AutoShape 6"/>
          <p:cNvSpPr/>
          <p:nvPr/>
        </p:nvSpPr>
        <p:spPr>
          <a:xfrm>
            <a:off x="4400566" y="4788312"/>
            <a:ext cx="1045159" cy="1045159"/>
          </a:xfrm>
          <a:prstGeom prst="ellipse">
            <a:avLst/>
          </a:prstGeom>
          <a:solidFill>
            <a:schemeClr val="accent1">
              <a:alpha val="100000"/>
            </a:schemeClr>
          </a:solidFill>
        </p:spPr>
      </p:sp>
      <p:sp>
        <p:nvSpPr>
          <p:cNvPr id="7" name="AutoShape 7"/>
          <p:cNvSpPr/>
          <p:nvPr/>
        </p:nvSpPr>
        <p:spPr>
          <a:xfrm>
            <a:off x="6130390" y="4788312"/>
            <a:ext cx="1045159" cy="1045159"/>
          </a:xfrm>
          <a:prstGeom prst="ellipse">
            <a:avLst/>
          </a:prstGeom>
          <a:solidFill>
            <a:schemeClr val="accent2">
              <a:alpha val="100000"/>
            </a:schemeClr>
          </a:solidFill>
        </p:spPr>
      </p:sp>
      <p:sp>
        <p:nvSpPr>
          <p:cNvPr id="8" name="Freeform 8"/>
          <p:cNvSpPr/>
          <p:nvPr/>
        </p:nvSpPr>
        <p:spPr>
          <a:xfrm rot="2135991">
            <a:off x="6416980" y="2792556"/>
            <a:ext cx="402302" cy="485419"/>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path>
            </a:pathLst>
          </a:custGeom>
          <a:solidFill>
            <a:schemeClr val="accent1">
              <a:alpha val="100000"/>
              <a:lumMod val="75000"/>
            </a:schemeClr>
          </a:solidFill>
        </p:spPr>
      </p:sp>
      <p:sp>
        <p:nvSpPr>
          <p:cNvPr id="9" name="Freeform 9"/>
          <p:cNvSpPr/>
          <p:nvPr/>
        </p:nvSpPr>
        <p:spPr>
          <a:xfrm rot="-2296662">
            <a:off x="4826296" y="2768745"/>
            <a:ext cx="402302" cy="485419"/>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path>
            </a:pathLst>
          </a:custGeom>
          <a:solidFill>
            <a:schemeClr val="accent1">
              <a:alpha val="100000"/>
              <a:lumMod val="75000"/>
            </a:schemeClr>
          </a:solidFill>
        </p:spPr>
      </p:sp>
      <p:sp>
        <p:nvSpPr>
          <p:cNvPr id="10" name="Freeform 10"/>
          <p:cNvSpPr/>
          <p:nvPr/>
        </p:nvSpPr>
        <p:spPr>
          <a:xfrm rot="-6933846">
            <a:off x="4358181" y="4225714"/>
            <a:ext cx="402302" cy="485419"/>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path>
            </a:pathLst>
          </a:custGeom>
          <a:solidFill>
            <a:schemeClr val="accent1">
              <a:alpha val="100000"/>
              <a:lumMod val="75000"/>
            </a:schemeClr>
          </a:solidFill>
        </p:spPr>
      </p:sp>
      <p:sp>
        <p:nvSpPr>
          <p:cNvPr id="11" name="Freeform 11"/>
          <p:cNvSpPr/>
          <p:nvPr/>
        </p:nvSpPr>
        <p:spPr>
          <a:xfrm rot="10800000">
            <a:off x="5591500" y="5068181"/>
            <a:ext cx="402302" cy="485419"/>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path>
            </a:pathLst>
          </a:custGeom>
          <a:solidFill>
            <a:schemeClr val="accent1">
              <a:alpha val="100000"/>
              <a:lumMod val="75000"/>
            </a:schemeClr>
          </a:solidFill>
        </p:spPr>
      </p:sp>
      <p:sp>
        <p:nvSpPr>
          <p:cNvPr id="12" name="Freeform 12"/>
          <p:cNvSpPr/>
          <p:nvPr/>
        </p:nvSpPr>
        <p:spPr>
          <a:xfrm rot="6699367">
            <a:off x="6880471" y="4258408"/>
            <a:ext cx="402302" cy="485419"/>
          </a:xfrm>
          <a:custGeom>
            <a:avLst/>
            <a:gdLst/>
            <a:ahLst/>
            <a:cxnLst/>
            <a:rect l="l" t="t" r="r" b="b"/>
            <a:pathLst>
              <a:path w="1905000" h="1905000">
                <a:moveTo>
                  <a:pt x="1905000" y="952500"/>
                </a:moveTo>
                <a:lnTo>
                  <a:pt x="952500" y="0"/>
                </a:lnTo>
                <a:lnTo>
                  <a:pt x="952500" y="476250"/>
                </a:lnTo>
                <a:lnTo>
                  <a:pt x="0" y="476250"/>
                </a:lnTo>
                <a:lnTo>
                  <a:pt x="0" y="1428750"/>
                </a:lnTo>
                <a:lnTo>
                  <a:pt x="952500" y="1428750"/>
                </a:lnTo>
                <a:lnTo>
                  <a:pt x="952500" y="1905000"/>
                </a:lnTo>
                <a:lnTo>
                  <a:pt x="1905000" y="952500"/>
                </a:lnTo>
              </a:path>
            </a:pathLst>
          </a:custGeom>
          <a:solidFill>
            <a:schemeClr val="accent1">
              <a:alpha val="100000"/>
              <a:lumMod val="75000"/>
            </a:schemeClr>
          </a:solidFill>
        </p:spPr>
      </p:sp>
      <p:sp>
        <p:nvSpPr>
          <p:cNvPr id="13" name="TextBox 13"/>
          <p:cNvSpPr txBox="1"/>
          <p:nvPr/>
        </p:nvSpPr>
        <p:spPr>
          <a:xfrm>
            <a:off x="7746125" y="2625634"/>
            <a:ext cx="3710678" cy="662297"/>
          </a:xfrm>
          <a:prstGeom prst="rect">
            <a:avLst/>
          </a:prstGeom>
        </p:spPr>
        <p:txBody>
          <a:bodyPr vert="horz" wrap="square" lIns="123825" tIns="123825" rIns="57150" bIns="123825" rtlCol="0" anchor="t" anchorCtr="0">
            <a:normAutofit/>
          </a:bodyPr>
          <a:lstStyle/>
          <a:p>
            <a:pPr>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项目概述</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7746365" y="3090545"/>
            <a:ext cx="3422015"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项目结合实际案例，介绍了信息安全的相关概念和发展态势，并对信息安全的法律法规和人才需求进行了概述。</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325332" y="978530"/>
            <a:ext cx="3928420" cy="662297"/>
          </a:xfrm>
          <a:prstGeom prst="rect">
            <a:avLst/>
          </a:prstGeom>
        </p:spPr>
        <p:txBody>
          <a:bodyPr vert="horz" wrap="square" lIns="123825" tIns="123825" rIns="57150" bIns="123825" rtlCol="0" anchor="t" anchorCtr="0">
            <a:normAutofit/>
          </a:bodyPr>
          <a:lstStyle/>
          <a:p>
            <a:pPr>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信息安全的重要性</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4044950" y="1384300"/>
            <a:ext cx="3907790"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信息安全已经成为世界各国关注的焦点和热点问题，也成为专业人才急需的新领域。</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Freeform 17"/>
          <p:cNvSpPr/>
          <p:nvPr/>
        </p:nvSpPr>
        <p:spPr>
          <a:xfrm>
            <a:off x="5518580" y="2658737"/>
            <a:ext cx="544259" cy="544259"/>
          </a:xfrm>
          <a:custGeom>
            <a:avLst/>
            <a:gdLst/>
            <a:ahLst/>
            <a:cxnLst/>
            <a:rect l="l" t="t" r="r" b="b"/>
            <a:pathLst>
              <a:path w="304800" h="304800">
                <a:moveTo>
                  <a:pt x="147180" y="28632"/>
                </a:moveTo>
                <a:lnTo>
                  <a:pt x="19907" y="83468"/>
                </a:lnTo>
                <a:lnTo>
                  <a:pt x="147304" y="137874"/>
                </a:lnTo>
                <a:lnTo>
                  <a:pt x="276015" y="83344"/>
                </a:lnTo>
                <a:lnTo>
                  <a:pt x="147180" y="28632"/>
                </a:lnTo>
                <a:close/>
              </a:path>
              <a:path w="304800" h="304800">
                <a:moveTo>
                  <a:pt x="152400" y="144723"/>
                </a:moveTo>
                <a:lnTo>
                  <a:pt x="152400" y="276168"/>
                </a:lnTo>
                <a:lnTo>
                  <a:pt x="276177" y="217408"/>
                </a:lnTo>
                <a:lnTo>
                  <a:pt x="276177" y="92145"/>
                </a:lnTo>
                <a:lnTo>
                  <a:pt x="152400" y="144723"/>
                </a:lnTo>
                <a:close/>
              </a:path>
              <a:path w="304800" h="304800">
                <a:moveTo>
                  <a:pt x="19098" y="217408"/>
                </a:moveTo>
                <a:lnTo>
                  <a:pt x="143294" y="276168"/>
                </a:lnTo>
                <a:lnTo>
                  <a:pt x="143294" y="144723"/>
                </a:lnTo>
                <a:lnTo>
                  <a:pt x="19098" y="92145"/>
                </a:lnTo>
                <a:lnTo>
                  <a:pt x="19098" y="217408"/>
                </a:lnTo>
              </a:path>
            </a:pathLst>
          </a:custGeom>
          <a:solidFill>
            <a:srgbClr val="FFFFFF">
              <a:alpha val="100000"/>
            </a:srgbClr>
          </a:solidFill>
        </p:spPr>
      </p:sp>
      <p:sp>
        <p:nvSpPr>
          <p:cNvPr id="18" name="AutoShape 18"/>
          <p:cNvSpPr/>
          <p:nvPr/>
        </p:nvSpPr>
        <p:spPr>
          <a:xfrm>
            <a:off x="6627972" y="3137071"/>
            <a:ext cx="1045159" cy="1045159"/>
          </a:xfrm>
          <a:prstGeom prst="ellipse">
            <a:avLst/>
          </a:prstGeom>
          <a:solidFill>
            <a:schemeClr val="accent3">
              <a:alpha val="100000"/>
            </a:schemeClr>
          </a:solidFill>
        </p:spPr>
      </p:sp>
      <p:sp>
        <p:nvSpPr>
          <p:cNvPr id="19" name="Freeform 19"/>
          <p:cNvSpPr/>
          <p:nvPr/>
        </p:nvSpPr>
        <p:spPr>
          <a:xfrm>
            <a:off x="6906553" y="3415652"/>
            <a:ext cx="487997" cy="487997"/>
          </a:xfrm>
          <a:custGeom>
            <a:avLst/>
            <a:gdLst/>
            <a:ahLst/>
            <a:cxnLst/>
            <a:rect l="l" t="t" r="r" b="b"/>
            <a:pathLst>
              <a:path w="304800" h="304800">
                <a:moveTo>
                  <a:pt x="0" y="209550"/>
                </a:moveTo>
                <a:lnTo>
                  <a:pt x="152410" y="247650"/>
                </a:lnTo>
                <a:lnTo>
                  <a:pt x="304800" y="209550"/>
                </a:lnTo>
                <a:lnTo>
                  <a:pt x="304800" y="247650"/>
                </a:lnTo>
                <a:lnTo>
                  <a:pt x="152410" y="285750"/>
                </a:lnTo>
                <a:lnTo>
                  <a:pt x="0" y="247650"/>
                </a:lnTo>
                <a:close/>
              </a:path>
              <a:path w="304800" h="304800">
                <a:moveTo>
                  <a:pt x="0" y="133350"/>
                </a:moveTo>
                <a:lnTo>
                  <a:pt x="152410" y="171450"/>
                </a:lnTo>
                <a:lnTo>
                  <a:pt x="304800" y="133350"/>
                </a:lnTo>
                <a:lnTo>
                  <a:pt x="304800" y="171450"/>
                </a:lnTo>
                <a:lnTo>
                  <a:pt x="152410" y="209550"/>
                </a:lnTo>
                <a:lnTo>
                  <a:pt x="0" y="171450"/>
                </a:lnTo>
                <a:close/>
              </a:path>
              <a:path w="304800" h="304800">
                <a:moveTo>
                  <a:pt x="0" y="57150"/>
                </a:moveTo>
                <a:lnTo>
                  <a:pt x="152410" y="19050"/>
                </a:lnTo>
                <a:lnTo>
                  <a:pt x="304800" y="57150"/>
                </a:lnTo>
                <a:lnTo>
                  <a:pt x="304800" y="95250"/>
                </a:lnTo>
                <a:lnTo>
                  <a:pt x="152410" y="133350"/>
                </a:lnTo>
                <a:lnTo>
                  <a:pt x="0" y="95250"/>
                </a:lnTo>
              </a:path>
            </a:pathLst>
          </a:custGeom>
          <a:solidFill>
            <a:srgbClr val="FFFFFF">
              <a:alpha val="100000"/>
            </a:srgbClr>
          </a:solidFill>
        </p:spPr>
      </p:sp>
      <p:sp>
        <p:nvSpPr>
          <p:cNvPr id="20" name="AutoShape 20"/>
          <p:cNvSpPr/>
          <p:nvPr/>
        </p:nvSpPr>
        <p:spPr>
          <a:xfrm>
            <a:off x="3906360" y="3179438"/>
            <a:ext cx="1045159" cy="1045159"/>
          </a:xfrm>
          <a:prstGeom prst="ellipse">
            <a:avLst/>
          </a:prstGeom>
          <a:solidFill>
            <a:schemeClr val="accent2">
              <a:alpha val="100000"/>
            </a:schemeClr>
          </a:solidFill>
        </p:spPr>
      </p:sp>
      <p:sp>
        <p:nvSpPr>
          <p:cNvPr id="21" name="Freeform 21"/>
          <p:cNvSpPr/>
          <p:nvPr/>
        </p:nvSpPr>
        <p:spPr>
          <a:xfrm>
            <a:off x="4193863" y="3424574"/>
            <a:ext cx="470154" cy="470154"/>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22" name="Freeform 22"/>
          <p:cNvSpPr/>
          <p:nvPr/>
        </p:nvSpPr>
        <p:spPr>
          <a:xfrm>
            <a:off x="4688420" y="5101527"/>
            <a:ext cx="454193" cy="454193"/>
          </a:xfrm>
          <a:custGeom>
            <a:avLst/>
            <a:gdLst/>
            <a:ahLst/>
            <a:cxnLst/>
            <a:rect l="l" t="t" r="r" b="b"/>
            <a:pathLst>
              <a:path w="304800" h="304800">
                <a:moveTo>
                  <a:pt x="116843" y="182880"/>
                </a:moveTo>
                <a:lnTo>
                  <a:pt x="30480" y="182880"/>
                </a:lnTo>
                <a:lnTo>
                  <a:pt x="30480" y="304800"/>
                </a:lnTo>
                <a:lnTo>
                  <a:pt x="0" y="304800"/>
                </a:lnTo>
                <a:lnTo>
                  <a:pt x="0" y="0"/>
                </a:lnTo>
                <a:lnTo>
                  <a:pt x="182880" y="0"/>
                </a:lnTo>
                <a:lnTo>
                  <a:pt x="187957" y="30480"/>
                </a:lnTo>
                <a:lnTo>
                  <a:pt x="304800" y="30480"/>
                </a:lnTo>
                <a:lnTo>
                  <a:pt x="259080" y="121920"/>
                </a:lnTo>
                <a:lnTo>
                  <a:pt x="304800" y="213360"/>
                </a:lnTo>
                <a:lnTo>
                  <a:pt x="121920" y="213360"/>
                </a:lnTo>
                <a:lnTo>
                  <a:pt x="116843" y="182880"/>
                </a:lnTo>
              </a:path>
            </a:pathLst>
          </a:custGeom>
          <a:solidFill>
            <a:srgbClr val="FFFFFF">
              <a:alpha val="100000"/>
            </a:srgbClr>
          </a:solidFill>
        </p:spPr>
      </p:sp>
      <p:sp>
        <p:nvSpPr>
          <p:cNvPr id="23" name="Freeform 23"/>
          <p:cNvSpPr/>
          <p:nvPr/>
        </p:nvSpPr>
        <p:spPr>
          <a:xfrm>
            <a:off x="6284904" y="5039211"/>
            <a:ext cx="543360" cy="543360"/>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path>
              <a:path w="304800" h="304800">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path>
              <a:path w="304800" h="304800">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path>
            </a:pathLst>
          </a:custGeom>
          <a:solidFill>
            <a:srgbClr val="FFFFFF">
              <a:alpha val="100000"/>
            </a:srgbClr>
          </a:solidFill>
        </p:spPr>
      </p:sp>
      <p:sp>
        <p:nvSpPr>
          <p:cNvPr id="24" name="TextBox 24"/>
          <p:cNvSpPr txBox="1"/>
          <p:nvPr/>
        </p:nvSpPr>
        <p:spPr>
          <a:xfrm>
            <a:off x="7452487" y="4658948"/>
            <a:ext cx="3710678" cy="662297"/>
          </a:xfrm>
          <a:prstGeom prst="rect">
            <a:avLst/>
          </a:prstGeom>
        </p:spPr>
        <p:txBody>
          <a:bodyPr vert="horz" wrap="square" lIns="123825" tIns="123825" rIns="57150" bIns="123825" rtlCol="0" anchor="t" anchorCtr="0">
            <a:normAutofit/>
          </a:bodyPr>
          <a:lstStyle/>
          <a:p>
            <a:pPr>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后续章节内容</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7452360" y="5106035"/>
            <a:ext cx="3463925"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项目中所涉及的一些概念和技术，其技术细节和实现方法将在本书随后的章节中进行详细地介绍和分析。</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6" name="TextBox 26"/>
          <p:cNvSpPr txBox="1"/>
          <p:nvPr/>
        </p:nvSpPr>
        <p:spPr>
          <a:xfrm>
            <a:off x="656392" y="2652852"/>
            <a:ext cx="3710678" cy="662297"/>
          </a:xfrm>
          <a:prstGeom prst="rect">
            <a:avLst/>
          </a:prstGeom>
        </p:spPr>
        <p:txBody>
          <a:bodyPr vert="horz" wrap="square" lIns="123825" tIns="123825" rIns="57150" bIns="123825" rtlCol="0" anchor="t" anchorCtr="0">
            <a:normAutofit/>
          </a:bodyPr>
          <a:lstStyle/>
          <a:p>
            <a:pPr>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信息安全的系统性</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7" name="TextBox 27"/>
          <p:cNvSpPr txBox="1"/>
          <p:nvPr/>
        </p:nvSpPr>
        <p:spPr>
          <a:xfrm>
            <a:off x="344805" y="3090545"/>
            <a:ext cx="3469005"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世界上并没有绝对的安全，信息安全也是个系统工程，需要多方面互相密切配合、综合防范才能收到实效。</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TextBox 28"/>
          <p:cNvSpPr txBox="1"/>
          <p:nvPr/>
        </p:nvSpPr>
        <p:spPr>
          <a:xfrm>
            <a:off x="1004782" y="4658948"/>
            <a:ext cx="3710678" cy="662297"/>
          </a:xfrm>
          <a:prstGeom prst="rect">
            <a:avLst/>
          </a:prstGeom>
        </p:spPr>
        <p:txBody>
          <a:bodyPr vert="horz" wrap="square" lIns="123825" tIns="123825" rIns="57150" bIns="123825" rtlCol="0" anchor="t" anchorCtr="0">
            <a:normAutofit/>
          </a:bodyPr>
          <a:lstStyle/>
          <a:p>
            <a:pPr>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信息安全的最终目标</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9" name="TextBox 29"/>
          <p:cNvSpPr txBox="1"/>
          <p:nvPr/>
        </p:nvSpPr>
        <p:spPr>
          <a:xfrm>
            <a:off x="519430" y="5106035"/>
            <a:ext cx="3642360" cy="1152525"/>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信息安全的最终目标是保护系统的信息资源安全，预防是确保安全的最好举措。</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30" name="TextBox 30"/>
          <p:cNvSpPr txBox="1"/>
          <p:nvPr/>
        </p:nvSpPr>
        <p:spPr>
          <a:xfrm>
            <a:off x="1600200" y="533400"/>
            <a:ext cx="4168775" cy="447040"/>
          </a:xfrm>
          <a:prstGeom prst="rect">
            <a:avLst/>
          </a:prstGeom>
        </p:spPr>
        <p:txBody>
          <a:bodyPr vert="horz" wrap="square" lIns="0" tIns="16478" rIns="0" bIns="0" rtlCol="0" anchor="t" anchorCtr="0">
            <a:normAutofit/>
          </a:bodyPr>
          <a:lstStyle/>
          <a:p>
            <a:pPr>
              <a:lnSpc>
                <a:spcPct val="100000"/>
              </a:lnSpc>
              <a:spcBef>
                <a:spcPts val="130"/>
              </a:spcBef>
            </a:pPr>
            <a:r>
              <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59055"/>
            <a:ext cx="11324590" cy="6739255"/>
          </a:xfrm>
          <a:prstGeom prst="rect">
            <a:avLst/>
          </a:prstGeom>
          <a:noFill/>
        </p:spPr>
        <p:txBody>
          <a:bodyPr wrap="square" rtlCol="0" anchor="t">
            <a:spAutoFit/>
          </a:bodyPr>
          <a:p>
            <a:pPr>
              <a:lnSpc>
                <a:spcPct val="150000"/>
              </a:lnSpc>
            </a:pPr>
            <a:r>
              <a:rPr lang="zh-CN" altLang="en-US" sz="2400" b="1"/>
              <a:t>本周作业：</a:t>
            </a:r>
            <a:endParaRPr lang="zh-CN" altLang="en-US" sz="2400" b="1"/>
          </a:p>
          <a:p>
            <a:pPr>
              <a:lnSpc>
                <a:spcPct val="150000"/>
              </a:lnSpc>
            </a:pPr>
            <a:r>
              <a:rPr lang="en-US" altLang="zh-CN" sz="2400"/>
              <a:t>1</a:t>
            </a:r>
            <a:r>
              <a:rPr lang="zh-CN" altLang="en-US" sz="2400"/>
              <a:t>、</a:t>
            </a:r>
            <a:r>
              <a:rPr lang="zh-CN" altLang="en-US" sz="2400">
                <a:sym typeface="+mn-ea"/>
              </a:rPr>
              <a:t>“安全周报”活动：</a:t>
            </a:r>
            <a:r>
              <a:rPr lang="zh-CN" altLang="en-US" sz="2400"/>
              <a:t>登录国家互联网应急中心(CNCERTICC)：</a:t>
            </a:r>
            <a:r>
              <a:rPr lang="zh-CN" altLang="en-US" sz="2400">
                <a:sym typeface="+mn-ea"/>
              </a:rPr>
              <a:t>https://www.cert.org.cn/</a:t>
            </a:r>
            <a:r>
              <a:rPr lang="zh-CN" altLang="en-US" sz="2400"/>
              <a:t>，下载本次的周报pdf然后进行PPT制作。</a:t>
            </a:r>
            <a:endParaRPr lang="zh-CN" altLang="en-US" sz="2400"/>
          </a:p>
          <a:p>
            <a:pPr>
              <a:lnSpc>
                <a:spcPct val="150000"/>
              </a:lnSpc>
            </a:pPr>
            <a:r>
              <a:rPr lang="zh-CN" altLang="en-US" sz="2400"/>
              <a:t>要求:</a:t>
            </a:r>
            <a:endParaRPr lang="zh-CN" altLang="en-US" sz="2400"/>
          </a:p>
          <a:p>
            <a:pPr>
              <a:lnSpc>
                <a:spcPct val="150000"/>
              </a:lnSpc>
            </a:pPr>
            <a:r>
              <a:rPr lang="zh-CN" altLang="en-US" sz="2400"/>
              <a:t>（</a:t>
            </a:r>
            <a:r>
              <a:rPr lang="en-US" altLang="zh-CN" sz="2400"/>
              <a:t>1</a:t>
            </a:r>
            <a:r>
              <a:rPr lang="zh-CN" altLang="en-US" sz="2400"/>
              <a:t>）至少制作出10个ppt以上</a:t>
            </a:r>
            <a:endParaRPr lang="zh-CN" altLang="en-US" sz="2400"/>
          </a:p>
          <a:p>
            <a:pPr>
              <a:lnSpc>
                <a:spcPct val="150000"/>
              </a:lnSpc>
            </a:pPr>
            <a:r>
              <a:rPr lang="zh-CN" altLang="en-US" sz="2400"/>
              <a:t>（</a:t>
            </a:r>
            <a:r>
              <a:rPr lang="en-US" altLang="zh-CN" sz="2400"/>
              <a:t>2</a:t>
            </a:r>
            <a:r>
              <a:rPr lang="zh-CN" altLang="en-US" sz="2400"/>
              <a:t>）每次派1位同学进行上台演讲对ppt进行讲解:</a:t>
            </a:r>
            <a:endParaRPr lang="zh-CN" altLang="en-US" sz="2400"/>
          </a:p>
          <a:p>
            <a:pPr>
              <a:lnSpc>
                <a:spcPct val="150000"/>
              </a:lnSpc>
            </a:pPr>
            <a:r>
              <a:rPr lang="zh-CN" altLang="en-US" sz="2400"/>
              <a:t>（</a:t>
            </a:r>
            <a:r>
              <a:rPr lang="en-US" altLang="zh-CN" sz="2400"/>
              <a:t>3</a:t>
            </a:r>
            <a:r>
              <a:rPr lang="zh-CN" altLang="en-US" sz="2400"/>
              <a:t>）总体发言时间至少10分钟</a:t>
            </a:r>
            <a:endParaRPr lang="zh-CN" altLang="en-US" sz="2400"/>
          </a:p>
          <a:p>
            <a:pPr>
              <a:lnSpc>
                <a:spcPct val="150000"/>
              </a:lnSpc>
            </a:pPr>
            <a:r>
              <a:rPr lang="zh-CN" altLang="en-US" sz="2400"/>
              <a:t>指每周邀请一位同学解读国家互联网应急响应中心最新一期的网络安全信息与</a:t>
            </a:r>
            <a:r>
              <a:rPr lang="zh-CN" altLang="en-US" sz="2400"/>
              <a:t>动态周报，鉴于该周报内容丰富、更新及时，涉及本周网络病毒的活动情况、网站安全情况、重要的安全漏洞、政府监管和政策法规网络安全事件与威胁及业界</a:t>
            </a:r>
            <a:r>
              <a:rPr lang="zh-CN" altLang="en-US" sz="2400"/>
              <a:t>动态等多个方面，及时了解周报有助于了解本周网络安全的现状。</a:t>
            </a:r>
            <a:endParaRPr lang="zh-CN" altLang="en-US" sz="2400"/>
          </a:p>
          <a:p>
            <a:pPr>
              <a:lnSpc>
                <a:spcPct val="150000"/>
              </a:lnSpc>
            </a:pPr>
            <a:r>
              <a:rPr lang="en-US" altLang="zh-CN" sz="2400"/>
              <a:t>2</a:t>
            </a:r>
            <a:r>
              <a:rPr lang="zh-CN" altLang="en-US" sz="2400"/>
              <a:t>、查找《网络安全法》对“公民个人信息”进一步界定。</a:t>
            </a:r>
            <a:endParaRPr lang="zh-CN" altLang="en-US"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19200" y="457200"/>
            <a:ext cx="9923145" cy="1507490"/>
          </a:xfrm>
          <a:prstGeom prst="rect">
            <a:avLst/>
          </a:prstGeom>
          <a:noFill/>
        </p:spPr>
        <p:txBody>
          <a:bodyPr wrap="square" rtlCol="0" anchor="t">
            <a:noAutofit/>
          </a:bodyPr>
          <a:p>
            <a:pPr>
              <a:lnSpc>
                <a:spcPct val="150000"/>
              </a:lnSpc>
            </a:pPr>
            <a:r>
              <a:rPr lang="en-US" altLang="zh-CN" sz="2800"/>
              <a:t>3</a:t>
            </a:r>
            <a:r>
              <a:rPr lang="zh-CN" altLang="en-US" sz="2800"/>
              <a:t>、怎么学？学了有什么用？</a:t>
            </a:r>
            <a:endParaRPr lang="zh-CN" altLang="en-US" sz="2800"/>
          </a:p>
          <a:p>
            <a:pPr>
              <a:lnSpc>
                <a:spcPct val="150000"/>
              </a:lnSpc>
            </a:pPr>
            <a:r>
              <a:rPr lang="zh-CN" altLang="en-US" sz="2800"/>
              <a:t>非学好后去攻击别人!</a:t>
            </a:r>
            <a:endParaRPr lang="zh-CN" altLang="en-US" sz="2800"/>
          </a:p>
          <a:p>
            <a:pPr>
              <a:lnSpc>
                <a:spcPct val="150000"/>
              </a:lnSpc>
            </a:pPr>
            <a:r>
              <a:rPr lang="zh-CN" altLang="en-US" sz="2800"/>
              <a:t>看一组视频资料"网络安全离我们有多远</a:t>
            </a:r>
            <a:r>
              <a:rPr lang="en-US" altLang="zh-CN" sz="2800"/>
              <a:t>”</a:t>
            </a:r>
            <a:endParaRPr lang="en-US" altLang="zh-CN" sz="2800"/>
          </a:p>
          <a:p>
            <a:pPr>
              <a:lnSpc>
                <a:spcPct val="150000"/>
              </a:lnSpc>
            </a:pPr>
            <a:r>
              <a:rPr lang="en-US" altLang="zh-CN" sz="2800"/>
              <a:t>https://www.bilibili.com/video/BV1rg46ekEYQ/?spm_id_from=333.337.search-card.all.click&amp;vd_source=0fb9fa13a744c3177e300464b3ae557b</a:t>
            </a:r>
            <a:endParaRPr lang="en-US" altLang="zh-CN" sz="2800"/>
          </a:p>
          <a:p>
            <a:pPr>
              <a:lnSpc>
                <a:spcPct val="150000"/>
              </a:lnSpc>
            </a:pPr>
            <a:r>
              <a:rPr lang="zh-CN" altLang="en-US" sz="2800"/>
              <a:t>说说你身边的网络安全事件?或你听到过的网络安全事件？</a:t>
            </a:r>
            <a:endParaRPr lang="zh-CN" altLang="en-US" sz="2800"/>
          </a:p>
          <a:p>
            <a:pPr>
              <a:lnSpc>
                <a:spcPct val="150000"/>
              </a:lnSpc>
            </a:pP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5800" y="685800"/>
            <a:ext cx="11246485" cy="5631180"/>
          </a:xfrm>
          <a:prstGeom prst="rect">
            <a:avLst/>
          </a:prstGeom>
          <a:noFill/>
        </p:spPr>
        <p:txBody>
          <a:bodyPr wrap="square" rtlCol="0" anchor="t">
            <a:spAutoFit/>
          </a:bodyPr>
          <a:p>
            <a:pPr>
              <a:lnSpc>
                <a:spcPct val="150000"/>
              </a:lnSpc>
            </a:pPr>
            <a:r>
              <a:rPr lang="zh-CN" altLang="en-US" sz="2000"/>
              <a:t>永恒之蓝病毒：</a:t>
            </a:r>
            <a:endParaRPr lang="zh-CN" altLang="en-US" sz="2000"/>
          </a:p>
          <a:p>
            <a:pPr>
              <a:lnSpc>
                <a:spcPct val="150000"/>
              </a:lnSpc>
            </a:pPr>
            <a:r>
              <a:rPr lang="zh-CN" altLang="en-US" sz="2000"/>
              <a:t>https://www.bilibili.com/video/BV1oh411c7XC?spm_id_from=333.788.videopod.sections&amp;vd_source=0fb9fa13a744c3177e300464b3ae557b</a:t>
            </a:r>
            <a:endParaRPr lang="zh-CN" altLang="en-US" sz="2000"/>
          </a:p>
          <a:p>
            <a:pPr>
              <a:lnSpc>
                <a:spcPct val="150000"/>
              </a:lnSpc>
            </a:pPr>
            <a:r>
              <a:rPr lang="zh-CN" altLang="en-US" sz="2000"/>
              <a:t>彩虹猫病毒：</a:t>
            </a:r>
            <a:endParaRPr lang="zh-CN" altLang="en-US" sz="2000"/>
          </a:p>
          <a:p>
            <a:pPr>
              <a:lnSpc>
                <a:spcPct val="150000"/>
              </a:lnSpc>
            </a:pPr>
            <a:r>
              <a:rPr lang="zh-CN" altLang="en-US" sz="2000"/>
              <a:t>https://www.bilibili.com/video/BV1ts4y1g7f6?spm_id_from=333.788.videopod.sections&amp;vd_source=0fb9fa13a744c3177e300464b3ae557b</a:t>
            </a:r>
            <a:endParaRPr lang="zh-CN" altLang="en-US" sz="2000"/>
          </a:p>
          <a:p>
            <a:pPr>
              <a:lnSpc>
                <a:spcPct val="150000"/>
              </a:lnSpc>
            </a:pPr>
            <a:r>
              <a:rPr lang="zh-CN" altLang="en-US" sz="2000"/>
              <a:t>熊猫烧香病毒：</a:t>
            </a:r>
            <a:endParaRPr lang="zh-CN" altLang="en-US" sz="2000"/>
          </a:p>
          <a:p>
            <a:pPr>
              <a:lnSpc>
                <a:spcPct val="150000"/>
              </a:lnSpc>
            </a:pPr>
            <a:r>
              <a:rPr lang="zh-CN" altLang="en-US" sz="2000"/>
              <a:t>https://www.bilibili.com/video/BV1so4y147Gz?spm_id_from=333.788.videopod.sections&amp;vd_source=0fb9fa13a744c3177e300464b3ae557b</a:t>
            </a:r>
            <a:endParaRPr lang="zh-CN" altLang="en-US" sz="2000"/>
          </a:p>
          <a:p>
            <a:pPr>
              <a:lnSpc>
                <a:spcPct val="150000"/>
              </a:lnSpc>
            </a:pPr>
            <a:r>
              <a:rPr lang="zh-CN" altLang="en-US" sz="2000"/>
              <a:t>爱虫</a:t>
            </a:r>
            <a:r>
              <a:rPr lang="zh-CN" altLang="en-US" sz="2000"/>
              <a:t>病毒：</a:t>
            </a:r>
            <a:endParaRPr lang="zh-CN" altLang="en-US" sz="2000"/>
          </a:p>
          <a:p>
            <a:pPr>
              <a:lnSpc>
                <a:spcPct val="150000"/>
              </a:lnSpc>
            </a:pPr>
            <a:r>
              <a:rPr lang="zh-CN" altLang="en-US" sz="2000"/>
              <a:t>https://www.bilibili.com/video/BV1114y1D7Jo?spm_id_from=333.788.player.switch&amp;vd_source=0fb9fa13a744c3177e300464b3ae557b</a:t>
            </a:r>
            <a:endParaRPr lang="zh-CN" altLang="en-US" sz="2000"/>
          </a:p>
        </p:txBody>
      </p:sp>
      <p:sp>
        <p:nvSpPr>
          <p:cNvPr id="25" name="TextBox 19"/>
          <p:cNvSpPr txBox="1"/>
          <p:nvPr/>
        </p:nvSpPr>
        <p:spPr>
          <a:xfrm>
            <a:off x="914400" y="304800"/>
            <a:ext cx="4168775" cy="447040"/>
          </a:xfrm>
          <a:prstGeom prst="rect">
            <a:avLst/>
          </a:prstGeom>
        </p:spPr>
        <p:txBody>
          <a:bodyPr vert="horz" wrap="square" lIns="0" tIns="16478" rIns="0" bIns="0" rtlCol="0" anchor="t" anchorCtr="0">
            <a:normAutofit fontScale="90000"/>
          </a:bodyPr>
          <a:p>
            <a:pPr>
              <a:lnSpc>
                <a:spcPct val="100000"/>
              </a:lnSpc>
              <a:spcBef>
                <a:spcPts val="130"/>
              </a:spcBef>
            </a:pPr>
            <a:r>
              <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流行</a:t>
            </a:r>
            <a:r>
              <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rPr>
              <a:t>病毒</a:t>
            </a:r>
            <a:endParaRPr lang="zh-CN" altLang="en-US" sz="265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71600" y="0"/>
            <a:ext cx="7743190" cy="1384300"/>
          </a:xfrm>
          <a:prstGeom prst="rect">
            <a:avLst/>
          </a:prstGeom>
          <a:noFill/>
        </p:spPr>
        <p:txBody>
          <a:bodyPr wrap="square" rtlCol="0" anchor="t">
            <a:noAutofit/>
          </a:bodyPr>
          <a:p>
            <a:pPr>
              <a:lnSpc>
                <a:spcPct val="150000"/>
              </a:lnSpc>
            </a:pPr>
            <a:r>
              <a:rPr lang="zh-CN" altLang="en-US" sz="2800">
                <a:sym typeface="+mn-ea"/>
              </a:rPr>
              <a:t>从数据看</a:t>
            </a:r>
            <a:r>
              <a:rPr lang="en-US" altLang="zh-CN" sz="2800">
                <a:sym typeface="+mn-ea"/>
              </a:rPr>
              <a:t>”</a:t>
            </a:r>
            <a:r>
              <a:rPr lang="zh-CN" altLang="en-US" sz="2800">
                <a:sym typeface="+mn-ea"/>
              </a:rPr>
              <a:t>网络安全岗位</a:t>
            </a:r>
            <a:r>
              <a:rPr lang="en-US" altLang="zh-CN" sz="2800">
                <a:sym typeface="+mn-ea"/>
              </a:rPr>
              <a:t>”</a:t>
            </a:r>
            <a:r>
              <a:rPr lang="zh-CN" altLang="en-US" sz="2800">
                <a:sym typeface="+mn-ea"/>
              </a:rPr>
              <a:t>需求和薪资水平。</a:t>
            </a:r>
            <a:endParaRPr lang="zh-CN" altLang="en-US" sz="2800">
              <a:sym typeface="+mn-ea"/>
            </a:endParaRPr>
          </a:p>
        </p:txBody>
      </p:sp>
      <p:pic>
        <p:nvPicPr>
          <p:cNvPr id="3" name="图片 2"/>
          <p:cNvPicPr>
            <a:picLocks noChangeAspect="1"/>
          </p:cNvPicPr>
          <p:nvPr/>
        </p:nvPicPr>
        <p:blipFill>
          <a:blip r:embed="rId1"/>
          <a:stretch>
            <a:fillRect/>
          </a:stretch>
        </p:blipFill>
        <p:spPr>
          <a:xfrm>
            <a:off x="1143000" y="762000"/>
            <a:ext cx="9526905" cy="2691130"/>
          </a:xfrm>
          <a:prstGeom prst="rect">
            <a:avLst/>
          </a:prstGeom>
        </p:spPr>
      </p:pic>
      <p:pic>
        <p:nvPicPr>
          <p:cNvPr id="4" name="图片 3"/>
          <p:cNvPicPr>
            <a:picLocks noChangeAspect="1"/>
          </p:cNvPicPr>
          <p:nvPr/>
        </p:nvPicPr>
        <p:blipFill>
          <a:blip r:embed="rId2"/>
          <a:stretch>
            <a:fillRect/>
          </a:stretch>
        </p:blipFill>
        <p:spPr>
          <a:xfrm>
            <a:off x="1219200" y="2895600"/>
            <a:ext cx="9372600" cy="37579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TextBox 6"/>
          <p:cNvSpPr txBox="1"/>
          <p:nvPr/>
        </p:nvSpPr>
        <p:spPr>
          <a:xfrm>
            <a:off x="2514738" y="2647975"/>
            <a:ext cx="7664175" cy="1799996"/>
          </a:xfrm>
          <a:prstGeom prst="rect">
            <a:avLst/>
          </a:prstGeom>
        </p:spPr>
        <p:txBody>
          <a:bodyPr vert="horz" wrap="square" lIns="123825" tIns="123825" rIns="57150" bIns="123825" rtlCol="0" anchor="t" anchorCtr="0">
            <a:normAutofit/>
          </a:bodyPr>
          <a:p>
            <a:pPr algn="ctr">
              <a:lnSpc>
                <a:spcPct val="100000"/>
              </a:lnSpc>
              <a:spcBef>
                <a:spcPts val="450"/>
              </a:spcBef>
            </a:pPr>
            <a:r>
              <a:rPr lang="zh-CN" alt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项目一</a:t>
            </a:r>
            <a:r>
              <a:rPr lang="en-US" altLang="zh-CN"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   </a:t>
            </a:r>
            <a:r>
              <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rPr>
              <a:t>认识信息安全</a:t>
            </a:r>
            <a:endParaRPr lang="en-US" sz="49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 name="AutoShape 4"/>
          <p:cNvSpPr/>
          <p:nvPr/>
        </p:nvSpPr>
        <p:spPr>
          <a:xfrm>
            <a:off x="2066925"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 name="AutoShape 5"/>
          <p:cNvSpPr/>
          <p:nvPr/>
        </p:nvSpPr>
        <p:spPr>
          <a:xfrm>
            <a:off x="2066925"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 name="AutoShape 6"/>
          <p:cNvSpPr/>
          <p:nvPr/>
        </p:nvSpPr>
        <p:spPr>
          <a:xfrm>
            <a:off x="2066925"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 name="Freeform 7"/>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 name="Freeform 9"/>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36" name="Freeform 36"/>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37" name="Freeform 37"/>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1" name="Freeform 41"/>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8" name="Freeform 48"/>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9" name="Freeform 49"/>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50" name="TextBox 50"/>
          <p:cNvSpPr txBox="1"/>
          <p:nvPr/>
        </p:nvSpPr>
        <p:spPr>
          <a:xfrm>
            <a:off x="3276599" y="2438717"/>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51" name="Freeform 51"/>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52" name="Freeform 52"/>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53" name="Freeform 53"/>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54" name="Freeform 54"/>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55" name="Freeform 55"/>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56" name="Freeform 56"/>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57" name="Freeform 57"/>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58" name="Freeform 58"/>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59" name="Freeform 59"/>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60" name="Freeform 60"/>
          <p:cNvSpPr/>
          <p:nvPr/>
        </p:nvSpPr>
        <p:spPr>
          <a:xfrm>
            <a:off x="5057775" y="226695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62" name="AutoShape 62"/>
          <p:cNvSpPr/>
          <p:nvPr/>
        </p:nvSpPr>
        <p:spPr>
          <a:xfrm>
            <a:off x="4495800" y="2247836"/>
            <a:ext cx="509587" cy="585787"/>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3" name="TextBox 63"/>
          <p:cNvSpPr txBox="1"/>
          <p:nvPr/>
        </p:nvSpPr>
        <p:spPr>
          <a:xfrm>
            <a:off x="4659629" y="232314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4" name="Freeform 64"/>
          <p:cNvSpPr/>
          <p:nvPr/>
        </p:nvSpPr>
        <p:spPr>
          <a:xfrm>
            <a:off x="5057775" y="294322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4495800" y="2924111"/>
            <a:ext cx="509587" cy="585787"/>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TextBox 67"/>
          <p:cNvSpPr txBox="1"/>
          <p:nvPr/>
        </p:nvSpPr>
        <p:spPr>
          <a:xfrm>
            <a:off x="4659629" y="3000692"/>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2</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9" name="TextBox 69"/>
          <p:cNvSpPr txBox="1"/>
          <p:nvPr/>
        </p:nvSpPr>
        <p:spPr>
          <a:xfrm>
            <a:off x="6949262" y="4056126"/>
            <a:ext cx="1571625" cy="320707"/>
          </a:xfrm>
          <a:prstGeom prst="rect">
            <a:avLst/>
          </a:prstGeom>
        </p:spPr>
        <p:txBody>
          <a:bodyPr vert="horz" wrap="square" lIns="0" tIns="15907" rIns="0" bIns="0" rtlCol="0" anchor="t" anchorCtr="0">
            <a:spAutoFit/>
          </a:bodyPr>
          <a:lstStyle/>
          <a:p>
            <a:pPr algn="l">
              <a:lnSpc>
                <a:spcPct val="100000"/>
              </a:lnSpc>
              <a:spcBef>
                <a:spcPts val="125"/>
              </a:spcBef>
            </a:pPr>
            <a:r>
              <a:rPr 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思政聚焦</a:t>
            </a:r>
            <a:endParaRPr lang="en-US" sz="187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0" name="AutoShape 70"/>
          <p:cNvSpPr/>
          <p:nvPr/>
        </p:nvSpPr>
        <p:spPr>
          <a:xfrm>
            <a:off x="4495800" y="3600386"/>
            <a:ext cx="509587" cy="585787"/>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TextBox 71"/>
          <p:cNvSpPr txBox="1"/>
          <p:nvPr/>
        </p:nvSpPr>
        <p:spPr>
          <a:xfrm>
            <a:off x="4659629" y="367823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3</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2" name="Freeform 72"/>
          <p:cNvSpPr/>
          <p:nvPr/>
        </p:nvSpPr>
        <p:spPr>
          <a:xfrm>
            <a:off x="5057775" y="429577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sp>
      <p:sp>
        <p:nvSpPr>
          <p:cNvPr id="73" name="TextBox 73"/>
          <p:cNvSpPr txBox="1"/>
          <p:nvPr/>
        </p:nvSpPr>
        <p:spPr>
          <a:xfrm>
            <a:off x="5387340" y="4355782"/>
            <a:ext cx="2085975" cy="320707"/>
          </a:xfrm>
          <a:prstGeom prst="rect">
            <a:avLst/>
          </a:prstGeom>
        </p:spPr>
        <p:txBody>
          <a:bodyPr vert="horz" wrap="square" lIns="0" tIns="15907" rIns="0" bIns="0" rtlCol="0" anchor="t" anchorCtr="0">
            <a:spAutoFit/>
          </a:bodyPr>
          <a:lstStyle/>
          <a:p>
            <a:pPr algn="l">
              <a:lnSpc>
                <a:spcPct val="100000"/>
              </a:lnSpc>
              <a:spcBef>
                <a:spcPts val="125"/>
              </a:spcBef>
            </a:pPr>
            <a:r>
              <a:rPr 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任务实施</a:t>
            </a:r>
            <a:endParaRPr lang="en-US" sz="187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4" name="AutoShape 74"/>
          <p:cNvSpPr/>
          <p:nvPr/>
        </p:nvSpPr>
        <p:spPr>
          <a:xfrm>
            <a:off x="4495800" y="4276661"/>
            <a:ext cx="509587" cy="585787"/>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TextBox 75"/>
          <p:cNvSpPr txBox="1"/>
          <p:nvPr/>
        </p:nvSpPr>
        <p:spPr>
          <a:xfrm>
            <a:off x="4659629" y="4355782"/>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6" name="Freeform 76"/>
          <p:cNvSpPr/>
          <p:nvPr/>
        </p:nvSpPr>
        <p:spPr>
          <a:xfrm>
            <a:off x="5057775" y="497205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4495800" y="4953063"/>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TextBox 80"/>
          <p:cNvSpPr txBox="1"/>
          <p:nvPr/>
        </p:nvSpPr>
        <p:spPr>
          <a:xfrm>
            <a:off x="4659629" y="503332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5</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1" name="AutoShape 81"/>
          <p:cNvSpPr/>
          <p:nvPr/>
        </p:nvSpPr>
        <p:spPr>
          <a:xfrm>
            <a:off x="9001125" y="257175"/>
            <a:ext cx="2905125" cy="428625"/>
          </a:xfrm>
          <a:prstGeom prst="rect">
            <a:avLst/>
          </a:prstGeom>
          <a:blipFill dpi="0" rotWithShape="0">
            <a:blip r:embed="rId9">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2" name="Freeform 64"/>
          <p:cNvSpPr/>
          <p:nvPr/>
        </p:nvSpPr>
        <p:spPr>
          <a:xfrm>
            <a:off x="5096510" y="365696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83" name="TextBox 65"/>
          <p:cNvSpPr txBox="1"/>
          <p:nvPr/>
        </p:nvSpPr>
        <p:spPr>
          <a:xfrm>
            <a:off x="5334000" y="3030537"/>
            <a:ext cx="1057275" cy="304800"/>
          </a:xfrm>
          <a:prstGeom prst="rect">
            <a:avLst/>
          </a:prstGeom>
        </p:spPr>
        <p:txBody>
          <a:bodyPr vert="horz" wrap="square" lIns="0" tIns="15907" rIns="0" bIns="0" rtlCol="0" anchor="t" anchorCtr="0">
            <a:spAutoFit/>
          </a:bodyPr>
          <a:p>
            <a:pPr algn="l">
              <a:lnSpc>
                <a:spcPct val="100000"/>
              </a:lnSpc>
              <a:spcBef>
                <a:spcPts val="125"/>
              </a:spcBef>
            </a:pPr>
            <a:r>
              <a:rPr lang="zh-CN" alt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思政</a:t>
            </a:r>
            <a:r>
              <a:rPr lang="zh-CN" alt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聚焦</a:t>
            </a:r>
            <a:endParaRPr lang="zh-CN" altLang="en-US" sz="187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84" name="TextBox 65"/>
          <p:cNvSpPr txBox="1"/>
          <p:nvPr/>
        </p:nvSpPr>
        <p:spPr>
          <a:xfrm>
            <a:off x="5387340" y="5047297"/>
            <a:ext cx="1057275" cy="304800"/>
          </a:xfrm>
          <a:prstGeom prst="rect">
            <a:avLst/>
          </a:prstGeom>
        </p:spPr>
        <p:txBody>
          <a:bodyPr vert="horz" wrap="square" lIns="0" tIns="15907" rIns="0" bIns="0" rtlCol="0" anchor="t" anchorCtr="0">
            <a:spAutoFit/>
          </a:bodyPr>
          <a:lstStyle/>
          <a:p>
            <a:pPr algn="l">
              <a:lnSpc>
                <a:spcPct val="100000"/>
              </a:lnSpc>
              <a:spcBef>
                <a:spcPts val="125"/>
              </a:spcBef>
            </a:pPr>
            <a:r>
              <a:rPr 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项目</a:t>
            </a:r>
            <a:r>
              <a:rPr lang="zh-CN" alt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小结</a:t>
            </a:r>
            <a:endParaRPr lang="zh-CN" altLang="en-US" sz="187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68" name="TextBox 65"/>
          <p:cNvSpPr txBox="1"/>
          <p:nvPr/>
        </p:nvSpPr>
        <p:spPr>
          <a:xfrm>
            <a:off x="5334000" y="2323147"/>
            <a:ext cx="1057275" cy="320707"/>
          </a:xfrm>
          <a:prstGeom prst="rect">
            <a:avLst/>
          </a:prstGeom>
        </p:spPr>
        <p:txBody>
          <a:bodyPr vert="horz" wrap="square" lIns="0" tIns="15907" rIns="0" bIns="0" rtlCol="0" anchor="t" anchorCtr="0">
            <a:spAutoFit/>
          </a:bodyPr>
          <a:p>
            <a:pPr algn="l">
              <a:lnSpc>
                <a:spcPct val="100000"/>
              </a:lnSpc>
              <a:spcBef>
                <a:spcPts val="125"/>
              </a:spcBef>
            </a:pPr>
            <a:r>
              <a:rPr 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项目导入</a:t>
            </a:r>
            <a:endParaRPr lang="en-US" sz="187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77" name="TextBox 73"/>
          <p:cNvSpPr txBox="1"/>
          <p:nvPr/>
        </p:nvSpPr>
        <p:spPr>
          <a:xfrm>
            <a:off x="5334000" y="3732847"/>
            <a:ext cx="2085975" cy="304800"/>
          </a:xfrm>
          <a:prstGeom prst="rect">
            <a:avLst/>
          </a:prstGeom>
        </p:spPr>
        <p:txBody>
          <a:bodyPr vert="horz" wrap="square" lIns="0" tIns="15907" rIns="0" bIns="0" rtlCol="0" anchor="t" anchorCtr="0">
            <a:spAutoFit/>
          </a:bodyPr>
          <a:p>
            <a:pPr algn="l">
              <a:lnSpc>
                <a:spcPct val="100000"/>
              </a:lnSpc>
              <a:spcBef>
                <a:spcPts val="125"/>
              </a:spcBef>
            </a:pPr>
            <a:r>
              <a:rPr lang="zh-CN" alt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知识</a:t>
            </a:r>
            <a:r>
              <a:rPr lang="zh-CN" altLang="en-US" sz="1875">
                <a:solidFill>
                  <a:srgbClr val="FFFFFF">
                    <a:alpha val="100000"/>
                  </a:srgbClr>
                </a:solidFill>
                <a:latin typeface="微软雅黑" panose="020B0503020204020204" charset="-122"/>
                <a:ea typeface="微软雅黑" panose="020B0503020204020204" charset="-122"/>
                <a:cs typeface="微软雅黑" panose="020B0503020204020204" charset="-122"/>
              </a:rPr>
              <a:t>储备</a:t>
            </a:r>
            <a:endParaRPr lang="zh-CN" altLang="en-US" sz="187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36" name="Freeform 36"/>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37" name="Freeform 37"/>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1" name="Freeform 41"/>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8" name="Freeform 48"/>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9" name="Freeform 49"/>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50" name="TextBox 50"/>
          <p:cNvSpPr txBox="1"/>
          <p:nvPr/>
        </p:nvSpPr>
        <p:spPr>
          <a:xfrm>
            <a:off x="3276599" y="2438717"/>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学习目标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5967" y="2196201"/>
            <a:ext cx="9167774" cy="983494"/>
            <a:chOff x="3926561" y="2953576"/>
            <a:chExt cx="7759700" cy="983494"/>
          </a:xfrm>
        </p:grpSpPr>
        <p:sp>
          <p:nvSpPr>
            <p:cNvPr id="86" name="ïṡļîḍe"/>
            <p:cNvSpPr txBox="1"/>
            <p:nvPr/>
          </p:nvSpPr>
          <p:spPr>
            <a:xfrm>
              <a:off x="4118976" y="2968181"/>
              <a:ext cx="288568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了解信息安全的定义和</a:t>
              </a:r>
              <a:r>
                <a:rPr lang="zh-CN" altLang="en-US" sz="1600" b="1" dirty="0">
                  <a:gradFill>
                    <a:gsLst>
                      <a:gs pos="0">
                        <a:schemeClr val="accent1">
                          <a:lumMod val="60000"/>
                          <a:lumOff val="40000"/>
                        </a:schemeClr>
                      </a:gs>
                      <a:gs pos="60000">
                        <a:schemeClr val="accent1"/>
                      </a:gs>
                    </a:gsLst>
                    <a:lin ang="2700000" scaled="0"/>
                  </a:gradFill>
                </a:rPr>
                <a:t>特点</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7115913" y="2953576"/>
              <a:ext cx="326524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了解信息安全的发展</a:t>
              </a:r>
              <a:r>
                <a:rPr lang="zh-CN" altLang="en-US" sz="1600" b="1" dirty="0">
                  <a:gradFill>
                    <a:gsLst>
                      <a:gs pos="0">
                        <a:schemeClr val="accent1">
                          <a:lumMod val="60000"/>
                          <a:lumOff val="40000"/>
                        </a:schemeClr>
                      </a:gs>
                      <a:gs pos="60000">
                        <a:schemeClr val="accent1"/>
                      </a:gs>
                    </a:gsLst>
                    <a:lin ang="2700000" scaled="0"/>
                  </a:gradFill>
                  <a:sym typeface="+mn-ea"/>
                </a:rPr>
                <a:t>历史</a:t>
              </a:r>
              <a:endParaRPr lang="zh-CN" altLang="en-US" sz="1600" b="1" dirty="0">
                <a:gradFill>
                  <a:gsLst>
                    <a:gs pos="0">
                      <a:schemeClr val="accent1">
                        <a:lumMod val="60000"/>
                        <a:lumOff val="40000"/>
                      </a:schemeClr>
                    </a:gs>
                    <a:gs pos="60000">
                      <a:schemeClr val="accent1"/>
                    </a:gs>
                  </a:gsLst>
                  <a:lin ang="2700000" scaled="0"/>
                </a:gradFill>
                <a:sym typeface="+mn-ea"/>
              </a:endParaRPr>
            </a:p>
          </p:txBody>
        </p:sp>
        <p:sp>
          <p:nvSpPr>
            <p:cNvPr id="88" name="îṧľîḓé"/>
            <p:cNvSpPr txBox="1"/>
            <p:nvPr/>
          </p:nvSpPr>
          <p:spPr>
            <a:xfrm>
              <a:off x="4118975" y="3504756"/>
              <a:ext cx="3287171"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了解信息安全相关的法律法规</a:t>
              </a:r>
              <a:endParaRPr lang="zh-CN" altLang="en-US" sz="1600" b="1" dirty="0">
                <a:gradFill>
                  <a:gsLst>
                    <a:gs pos="0">
                      <a:schemeClr val="accent3">
                        <a:lumMod val="60000"/>
                        <a:lumOff val="40000"/>
                      </a:schemeClr>
                    </a:gs>
                    <a:gs pos="60000">
                      <a:schemeClr val="accent3"/>
                    </a:gs>
                  </a:gsLst>
                  <a:lin ang="2700000" scaled="0"/>
                </a:gradFill>
              </a:endParaRPr>
            </a:p>
          </p:txBody>
        </p:sp>
        <p:sp>
          <p:nvSpPr>
            <p:cNvPr id="89" name="ïšľîḋê"/>
            <p:cNvSpPr txBox="1"/>
            <p:nvPr/>
          </p:nvSpPr>
          <p:spPr>
            <a:xfrm>
              <a:off x="7180325" y="3487417"/>
              <a:ext cx="2347033" cy="337185"/>
            </a:xfrm>
            <a:prstGeom prst="rect">
              <a:avLst/>
            </a:prstGeom>
            <a:noFill/>
          </p:spPr>
          <p:txBody>
            <a:bodyPr wrap="square" rtlCol="0">
              <a:spAutoFit/>
            </a:bodyPr>
            <a:p>
              <a:pPr marL="285750" indent="-285750" algn="l">
                <a:buClrTx/>
                <a:buSzTx/>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了解信息安全的重要性</a:t>
              </a:r>
              <a:endParaRPr lang="zh-CN" altLang="en-US" sz="1600" b="1" dirty="0">
                <a:gradFill>
                  <a:gsLst>
                    <a:gs pos="0">
                      <a:schemeClr val="accent1">
                        <a:lumMod val="60000"/>
                        <a:lumOff val="40000"/>
                      </a:schemeClr>
                    </a:gs>
                    <a:gs pos="60000">
                      <a:schemeClr val="accent1"/>
                    </a:gs>
                  </a:gsLst>
                  <a:lin ang="2700000" scaled="0"/>
                </a:gradFill>
              </a:endParaRPr>
            </a:p>
          </p:txBody>
        </p:sp>
        <p:cxnSp>
          <p:nvCxnSpPr>
            <p:cNvPr id="90" name="直接连接符 89"/>
            <p:cNvCxnSpPr/>
            <p:nvPr/>
          </p:nvCxnSpPr>
          <p:spPr>
            <a:xfrm>
              <a:off x="3926561" y="3937070"/>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96676" y="320060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86015" y="3791041"/>
            <a:ext cx="9167774" cy="966349"/>
            <a:chOff x="3891089" y="2705926"/>
            <a:chExt cx="7759700" cy="966349"/>
          </a:xfrm>
        </p:grpSpPr>
        <p:sp>
          <p:nvSpPr>
            <p:cNvPr id="94" name="ïṡļîḍe"/>
            <p:cNvSpPr txBox="1"/>
            <p:nvPr/>
          </p:nvSpPr>
          <p:spPr>
            <a:xfrm>
              <a:off x="4083502" y="2705926"/>
              <a:ext cx="3672537"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能够把握住对信息安全的发展趋势</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会利用IT工具搜索信息安全前沿知识</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grpSp>
        <p:nvGrpSpPr>
          <p:cNvPr id="97"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6"/>
            </p:custDataLst>
          </p:nvPr>
        </p:nvGrpSpPr>
        <p:grpSpPr>
          <a:xfrm>
            <a:off x="2548857" y="5371836"/>
            <a:ext cx="3857759" cy="809625"/>
            <a:chOff x="4065766" y="2953576"/>
            <a:chExt cx="3265248" cy="809625"/>
          </a:xfrm>
        </p:grpSpPr>
        <p:sp>
          <p:nvSpPr>
            <p:cNvPr id="98" name="ïṡļîḍe"/>
            <p:cNvSpPr txBox="1"/>
            <p:nvPr/>
          </p:nvSpPr>
          <p:spPr>
            <a:xfrm>
              <a:off x="4065766" y="2953576"/>
              <a:ext cx="288568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树立爱国主义情怀</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9" name="ïSľíḍé"/>
            <p:cNvSpPr txBox="1"/>
            <p:nvPr/>
          </p:nvSpPr>
          <p:spPr>
            <a:xfrm>
              <a:off x="4065768" y="3426016"/>
              <a:ext cx="326524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培养信息安全意识和防范习惯</a:t>
              </a:r>
              <a:endParaRPr lang="zh-CN" altLang="en-US" sz="1600" b="1" dirty="0">
                <a:gradFill>
                  <a:gsLst>
                    <a:gs pos="0">
                      <a:schemeClr val="accent1">
                        <a:lumMod val="60000"/>
                        <a:lumOff val="40000"/>
                      </a:schemeClr>
                    </a:gs>
                    <a:gs pos="60000">
                      <a:schemeClr val="accent1"/>
                    </a:gs>
                  </a:gsLst>
                  <a:lin ang="2700000" scaled="0"/>
                </a:gradFill>
                <a:sym typeface="+mn-ea"/>
              </a:endParaRPr>
            </a:p>
          </p:txBody>
        </p:sp>
      </p:grpSp>
      <p:sp>
        <p:nvSpPr>
          <p:cNvPr id="101" name="文本框 100"/>
          <p:cNvSpPr txBox="1"/>
          <p:nvPr/>
        </p:nvSpPr>
        <p:spPr>
          <a:xfrm>
            <a:off x="2438414" y="480076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8" name="Freeform 58"/>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Freeform 59"/>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0" name="Freeform 60"/>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1" name="Freeform 61"/>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3" name="Freeform 63"/>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5" name="Freeform 65"/>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6" name="Freeform 66"/>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7" name="Freeform 67"/>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68" name="Freeform 68"/>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69" name="Freeform 69"/>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70" name="Freeform 70"/>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1" name="Freeform 71"/>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2" name="Freeform 72"/>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3" name="Freeform 73"/>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4" name="Freeform 74"/>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5" name="Freeform 75"/>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6" name="Freeform 76"/>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77" name="AutoShape 77"/>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AutoShape 78"/>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9" name="AutoShape 79"/>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Freeform 80"/>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AutoShape 81"/>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2" name="AutoShape 82"/>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Freeform 84"/>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5" name="AutoShape 85"/>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6" name="AutoShape 86"/>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Freeform 88"/>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9" name="AutoShape 89"/>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0" name="AutoShape 90"/>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1" name="AutoShape 91"/>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2" name="Freeform 92"/>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AutoShape 93"/>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4" name="AutoShape 94"/>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5" name="AutoShape 95"/>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6" name="Freeform 96"/>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AutoShape 97"/>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8" name="AutoShape 98"/>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9" name="AutoShape 99"/>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0" name="Freeform 100"/>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1" name="AutoShape 101"/>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2" name="AutoShape 102"/>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3" name="AutoShape 103"/>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4" name="Freeform 104"/>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5" name="AutoShape 105"/>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6" name="AutoShape 106"/>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7" name="AutoShape 107"/>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8" name="Freeform 108"/>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9" name="TextBox 109"/>
          <p:cNvSpPr txBox="1"/>
          <p:nvPr/>
        </p:nvSpPr>
        <p:spPr>
          <a:xfrm>
            <a:off x="2667000" y="3124200"/>
            <a:ext cx="689038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0" name="Freeform 110"/>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11" name="TextBox 111"/>
          <p:cNvSpPr txBox="1"/>
          <p:nvPr/>
        </p:nvSpPr>
        <p:spPr>
          <a:xfrm>
            <a:off x="5124195" y="1904999"/>
            <a:ext cx="1943608" cy="567055"/>
          </a:xfrm>
          <a:prstGeom prst="rect">
            <a:avLst/>
          </a:prstGeom>
        </p:spPr>
        <p:txBody>
          <a:bodyPr vert="horz" wrap="square" lIns="0" tIns="13335" rIns="0" bIns="0" rtlCol="0" anchor="t" anchorCtr="0">
            <a:normAutofit/>
          </a:bodyPr>
          <a:lstStyle/>
          <a:p>
            <a:pPr>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2" name="AutoShape 112"/>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ags/tag3.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4356</Words>
  <Application>WPS 演示</Application>
  <PresentationFormat>On-screen Show (4:3)</PresentationFormat>
  <Paragraphs>328</Paragraphs>
  <Slides>27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Arial</vt:lpstr>
      <vt:lpstr>宋体</vt:lpstr>
      <vt:lpstr>Wingdings</vt:lpstr>
      <vt:lpstr>微软雅黑</vt:lpstr>
      <vt:lpstr>Wingdings</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15</cp:revision>
  <dcterms:created xsi:type="dcterms:W3CDTF">2006-08-16T00:00:00Z</dcterms:created>
  <dcterms:modified xsi:type="dcterms:W3CDTF">2025-03-06T13:40:51Z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FF853462A5EA4008B29FE4B80A7BB99E</vt:lpwstr>
  </property>
  <property fmtid="{D5CDD505-2E9C-101B-9397-08002B2CF9AE}" pid="3" name="KSOProductBuildVer">
    <vt:lpwstr>2052-11.8.2.12265</vt:lpwstr>
  </property>
</Properties>
</file>