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300" r:id="rId6"/>
    <p:sldId id="263" r:id="rId7"/>
    <p:sldId id="264" r:id="rId8"/>
    <p:sldId id="265" r:id="rId9"/>
    <p:sldId id="266" r:id="rId10"/>
    <p:sldId id="267" r:id="rId11"/>
    <p:sldId id="269" r:id="rId12"/>
    <p:sldId id="301" r:id="rId13"/>
    <p:sldId id="271" r:id="rId14"/>
    <p:sldId id="272" r:id="rId15"/>
    <p:sldId id="273" r:id="rId16"/>
    <p:sldId id="274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1" r:id="rId26"/>
    <p:sldId id="312" r:id="rId27"/>
    <p:sldId id="313" r:id="rId28"/>
    <p:sldId id="314" r:id="rId29"/>
    <p:sldId id="315" r:id="rId30"/>
    <p:sldId id="316" r:id="rId31"/>
    <p:sldId id="318" r:id="rId32"/>
    <p:sldId id="317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30" r:id="rId44"/>
    <p:sldId id="329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9" r:id="rId53"/>
    <p:sldId id="338" r:id="rId54"/>
    <p:sldId id="340" r:id="rId55"/>
    <p:sldId id="341" r:id="rId56"/>
    <p:sldId id="342" r:id="rId57"/>
    <p:sldId id="343" r:id="rId58"/>
    <p:sldId id="344" r:id="rId59"/>
    <p:sldId id="345" r:id="rId60"/>
    <p:sldId id="346" r:id="rId61"/>
    <p:sldId id="347" r:id="rId62"/>
    <p:sldId id="348" r:id="rId63"/>
    <p:sldId id="349" r:id="rId64"/>
    <p:sldId id="350" r:id="rId65"/>
    <p:sldId id="351" r:id="rId66"/>
    <p:sldId id="352" r:id="rId67"/>
    <p:sldId id="353" r:id="rId68"/>
    <p:sldId id="354" r:id="rId69"/>
    <p:sldId id="355" r:id="rId70"/>
    <p:sldId id="356" r:id="rId71"/>
    <p:sldId id="357" r:id="rId72"/>
    <p:sldId id="358" r:id="rId73"/>
    <p:sldId id="359" r:id="rId74"/>
    <p:sldId id="360" r:id="rId75"/>
    <p:sldId id="361" r:id="rId76"/>
    <p:sldId id="363" r:id="rId77"/>
    <p:sldId id="364" r:id="rId78"/>
    <p:sldId id="365" r:id="rId79"/>
    <p:sldId id="366" r:id="rId80"/>
    <p:sldId id="367" r:id="rId81"/>
    <p:sldId id="278" r:id="rId82"/>
    <p:sldId id="279" r:id="rId83"/>
    <p:sldId id="280" r:id="rId8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7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1.png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emf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1" Type="http://schemas.openxmlformats.org/officeDocument/2006/relationships/image" Target="../media/image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8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8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1833245" y="1976755"/>
            <a:ext cx="8526145" cy="152336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3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项目</a:t>
            </a:r>
            <a:r>
              <a:rPr lang="zh-CN" altLang="en-US" sz="53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九</a:t>
            </a:r>
            <a:endParaRPr lang="zh-CN" altLang="en-US" sz="53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sz="53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SQL注入漏洞与防御</a:t>
            </a:r>
            <a:endParaRPr lang="en-US" sz="53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685800" y="1181100"/>
            <a:ext cx="10772775" cy="46837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认识Web应用渗透攻击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1070" y="1066800"/>
            <a:ext cx="10965180" cy="5846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Web应用的普及和云计算的兴起，使得信息安全面临前所未有的挑战。这些挑战主要表现在：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(1)广泛性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：Web应用无处不在，云服务的普及进一步扩大了攻击面，为攻击者提供了丰富的目标。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(2)技术门槛低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：Web攻击技术相对简单，易于理解。加之流行的Web平台如IIS+ASPNET和LAMP的简化开发流程，降低了进入的技术门槛。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(3)防火墙可绕过性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：多数防火墙策略对HTTP/S流量放行，这在很大程度上削弱了防火墙对Web攻击的防御能力。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(4)安全机制不成熟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：尽管认证和授权技术已广泛应用，但HTTP在这方面的发展相对滞后，许多应用中的认证代码存在缺陷。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(5)隐蔽性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：Web攻击的匿名性和互联网上的取证难题，使得攻击者能通过HTTP代理或多个代理发动攻击，增加了追溯和取证的难度。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(6)变化性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：业务需求的不断变化迫使Web应用频繁调整，但相关开发人员和系统管理员往往缺乏必要的安全培训，难以确保安全策略得到有效执行。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(7)利益性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：经济利益是攻击的主要驱动力。有组织的Web攻击日益增多，无论是直接攻击服务器、进行钓鱼攻击，还是通过DDoS攻击敲诈，Web犯罪都能带来丰厚的利润。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这些挑战要求我们在Web应用的设计、开发和维护过程中，加强安全意识，采取有效措施，以保护用户数据和系统安全。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685800" y="1181100"/>
            <a:ext cx="10772775" cy="46837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Web应用攻击的发展趋势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200" y="1219200"/>
            <a:ext cx="473202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测试是识别Web应用安全漏洞的关键方法。它从理解输入点开始，涵盖表单、URL、Cookie等，进而识别可能与数据库交互的注入点。通过构造特殊数据（如单引号、分号）并观察应用反应，测试者可验证潜在的SQL注入。一旦确认漏洞，应报告并监督开发团队采用参数化查询等措施修复，同时记录测试过程以备未来参考。此过程需谨慎执行，确保合法合规，以增强应用安全性，保障用户数据。如表7-1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981200"/>
            <a:ext cx="7320280" cy="35140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29400" y="151193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表7-1 在2023年12月威胁事件 TOP10</a:t>
            </a:r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685800" y="5465445"/>
            <a:ext cx="1113282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Web应用安全联盟(WASC)对Web安全漏洞进行了分类，以识别最具威胁性的攻击模式。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XSS攻击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是当前最流行的Web攻击手段。同时，信息泄露漏洞，尽管常见且简单，如配置不当或开发遗留，也可能带来严重后果。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964340" y="1935504"/>
            <a:ext cx="2857500" cy="552450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2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SQL注入定义</a:t>
            </a:r>
            <a:endParaRPr lang="en-US" sz="22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5740" y="2878540"/>
            <a:ext cx="2857500" cy="1970405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SQL注入是针对Web应用中数据库查询处理的安全漏洞；攻击者利用程序对特殊字符串检查的缺失，执行非授权的任意查询，造成严重后果。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347299" y="1935504"/>
            <a:ext cx="2857500" cy="552450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2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SQL注入类型</a:t>
            </a:r>
            <a:endParaRPr lang="en-US" sz="22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118699" y="2878540"/>
            <a:ext cx="2914650" cy="1970405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SQL注入分</a:t>
            </a:r>
            <a:r>
              <a:rPr lang="en-US" sz="16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普通</a:t>
            </a: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1600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盲注</a:t>
            </a: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；普通注入依赖错误提示构建语句；盲注更隐蔽，需通过页面微妙变化推断语句，尽管难度大，但仍需预防以确保安全。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933459" y="1935504"/>
            <a:ext cx="2857500" cy="552450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2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SQL注入风险</a:t>
            </a:r>
            <a:endParaRPr lang="en-US" sz="22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704859" y="2878540"/>
            <a:ext cx="2924175" cy="1970405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由于动态网页技术普遍依赖SQL语句从数据库获取数据，几乎所有Web应用都与SQL数据库相连，这增加了SQL注入的风险。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认识SQL注入攻击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SQL注入漏洞的防范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600200"/>
            <a:ext cx="9985375" cy="2902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（1）用户的权限要有严格的区分：设计应用程序时候，把系统管理员的用户与普通用户分开，可最大限度减少注入攻击对数据库带来的危害。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（2）强迫使用参数化语句，通过参数来传递这个变量的话，那么就可以有效的防治SQL注入攻击。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（3）加强对用户输入的验证。通过测试类型、长度、格式和范围来验证用户输入，过滤用户输入的内容。这是防止SQL注入攻击的常见并且行之有效的措施。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PART05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5400" y="12954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3000" y="1752600"/>
            <a:ext cx="9728200" cy="2611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QL注入攻击是指web应用程序对用户输入数据的合法性没有判断，攻击者可以在web应用程序中事先定义好的查询语句结尾添加额外的SQL语句，以此来实现欺骗数据库服务器执行非授权的任意查询，从而进一步得到相应的数据信息。SQL注入攻击威胁表现形式可以体现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（1）绕过认证，获得非法权限；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（2）猜解后台数据库全部的信息；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 注入可以借助数据库的存储过程进行提权等操作。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5400" y="12954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3000" y="1752600"/>
            <a:ext cx="10093960" cy="2611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SQL注入攻击的典型手段步骤如下：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（1）判断应用程序是否存在SQL注入攻击漏洞。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常用判断方法（SQL测试万能语句）有：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①http://www.xxx.com/showtail.asp?id=40'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②http://www.xxx.com/showtail.asp?id=40 and 1=1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③http://www.xxx.com/showtail.asp?id=40 and 1=2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如果执行①后，页面上提示报错或者提示数据库错误的话，说明存在注入漏洞。如果执行②后，页面正常显示，而执行③后，页面报错，那么说明这个页面存在注入漏洞。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5400" y="12954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3000" y="1752600"/>
            <a:ext cx="10093960" cy="26111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SQL注入攻击的典型手段步骤如下：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（2）收集信息、判断数据库类型。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从返回信息中可以判断数据库类型，也可能可以知道部分数据库中的字段以及其他有用信息，为下一步攻击提供铺垫。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（3）根据注入参数类型，重构SQL语句的原貌。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①ID=40 这类注入的参数是数字型，那么SQL语句的原貌大致是：Select * from 表名 where 字段=40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②name=电影 这类注入的参数是字符型，SQL语句原貌大致是：Select * from 表名 where 字段=‘电影’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③搜索时没有过滤参数的，如keyword=关键字，SQL语句原貌大致是：Select*from 表名 where 字段 like‘%关键字%’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5400" y="12954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3000" y="1752600"/>
            <a:ext cx="10375900" cy="268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SQL注入攻击的典型手段步骤如下：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（4）猜解表名、字段名（直接将SQL语句添加到URL后）。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①and exists (select*from 表名)：如果页面没有任何变化，说明附加条件成立，那么就说明猜解的表名正确，反之，就是不存在这个表，接下来就继续猜解，直至正确。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②and exists（select 字段from 表名）：方法原理同上。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③利用以上猜解出的表名和字段名猜解字段内容。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猜解字段内容的长度：（select top 1 len（字段名）from 表名）&gt;0 直至猜解到&gt;n不成立的时候，得出字段的长度为：n+1。得到长度后，猜解具体的内容：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（select top 1 asc（mid（username，1，1））from 表名）&gt;0直到&gt;m不成立时，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就可以猜解出ASCII码值了。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95400" y="12954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了解SQL注入攻击产生原因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43000" y="1752600"/>
            <a:ext cx="10375900" cy="26816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是一种严重威胁企业运营安全的漏洞，它能够泄露应用程序数据库中的敏感信息，如用户名、密码、地址、电话号码和信用卡明细等，这些信息一旦落入不法分子手中，后果不堪设想。SQL注入漏洞发生在应用程序在后台向数据库传递SQL查询语句时，若攻击者能够影响该查询，便可能触发SQL注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动态生成SQL语句时没有对用户输入的数据进行验证是SQL注入攻击得逞的主要原因。例如有一个users表，有两个字段username和password。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AutoShape 55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Freeform 57"/>
          <p:cNvSpPr/>
          <p:nvPr/>
        </p:nvSpPr>
        <p:spPr>
          <a:xfrm>
            <a:off x="20669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9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AutoShape 58"/>
          <p:cNvSpPr/>
          <p:nvPr/>
        </p:nvSpPr>
        <p:spPr>
          <a:xfrm>
            <a:off x="2066925" y="70485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2066925" y="38100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2066925" y="542925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Freeform 61"/>
          <p:cNvSpPr/>
          <p:nvPr/>
        </p:nvSpPr>
        <p:spPr>
          <a:xfrm>
            <a:off x="1828800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828800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Freeform 63"/>
          <p:cNvSpPr/>
          <p:nvPr/>
        </p:nvSpPr>
        <p:spPr>
          <a:xfrm>
            <a:off x="1828800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Freeform 64"/>
          <p:cNvSpPr/>
          <p:nvPr/>
        </p:nvSpPr>
        <p:spPr>
          <a:xfrm>
            <a:off x="1828800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Freeform 65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AutoShape 66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Freeform 69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AutoShape 70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Freeform 73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AutoShape 74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Freeform 77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Freeform 79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Freeform 80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AutoShape 82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AutoShape 83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AutoShape 84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AutoShape 87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8" name="AutoShape 88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9" name="Freeform 89"/>
          <p:cNvSpPr/>
          <p:nvPr/>
        </p:nvSpPr>
        <p:spPr>
          <a:xfrm>
            <a:off x="11191875" y="36195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0" name="Freeform 90"/>
          <p:cNvSpPr/>
          <p:nvPr/>
        </p:nvSpPr>
        <p:spPr>
          <a:xfrm>
            <a:off x="10758488" y="4309998"/>
            <a:ext cx="1433830" cy="2548255"/>
          </a:xfrm>
          <a:custGeom>
            <a:avLst/>
            <a:gdLst/>
            <a:ahLst/>
            <a:cxnLst/>
            <a:rect l="l" t="t" r="r" b="b"/>
            <a:pathLst>
              <a:path w="1433829" h="2548254">
                <a:moveTo>
                  <a:pt x="0" y="2548000"/>
                </a:moveTo>
                <a:lnTo>
                  <a:pt x="63" y="981075"/>
                </a:lnTo>
                <a:lnTo>
                  <a:pt x="1194" y="933545"/>
                </a:lnTo>
                <a:lnTo>
                  <a:pt x="4553" y="886598"/>
                </a:lnTo>
                <a:lnTo>
                  <a:pt x="10089" y="840287"/>
                </a:lnTo>
                <a:lnTo>
                  <a:pt x="17750" y="794661"/>
                </a:lnTo>
                <a:lnTo>
                  <a:pt x="27485" y="749774"/>
                </a:lnTo>
                <a:lnTo>
                  <a:pt x="39243" y="705675"/>
                </a:lnTo>
                <a:lnTo>
                  <a:pt x="52972" y="662416"/>
                </a:lnTo>
                <a:lnTo>
                  <a:pt x="68621" y="620050"/>
                </a:lnTo>
                <a:lnTo>
                  <a:pt x="86139" y="578627"/>
                </a:lnTo>
                <a:lnTo>
                  <a:pt x="105474" y="538198"/>
                </a:lnTo>
                <a:lnTo>
                  <a:pt x="126574" y="498816"/>
                </a:lnTo>
                <a:lnTo>
                  <a:pt x="149389" y="460531"/>
                </a:lnTo>
                <a:lnTo>
                  <a:pt x="173868" y="423395"/>
                </a:lnTo>
                <a:lnTo>
                  <a:pt x="199958" y="387459"/>
                </a:lnTo>
                <a:lnTo>
                  <a:pt x="227608" y="352776"/>
                </a:lnTo>
                <a:lnTo>
                  <a:pt x="256767" y="319395"/>
                </a:lnTo>
                <a:lnTo>
                  <a:pt x="287384" y="287369"/>
                </a:lnTo>
                <a:lnTo>
                  <a:pt x="319408" y="256749"/>
                </a:lnTo>
                <a:lnTo>
                  <a:pt x="352786" y="227586"/>
                </a:lnTo>
                <a:lnTo>
                  <a:pt x="387468" y="199932"/>
                </a:lnTo>
                <a:lnTo>
                  <a:pt x="423403" y="173839"/>
                </a:lnTo>
                <a:lnTo>
                  <a:pt x="460538" y="149357"/>
                </a:lnTo>
                <a:lnTo>
                  <a:pt x="498823" y="126538"/>
                </a:lnTo>
                <a:lnTo>
                  <a:pt x="538206" y="105434"/>
                </a:lnTo>
                <a:lnTo>
                  <a:pt x="578636" y="86095"/>
                </a:lnTo>
                <a:lnTo>
                  <a:pt x="620061" y="68574"/>
                </a:lnTo>
                <a:lnTo>
                  <a:pt x="662430" y="52922"/>
                </a:lnTo>
                <a:lnTo>
                  <a:pt x="705692" y="39190"/>
                </a:lnTo>
                <a:lnTo>
                  <a:pt x="749796" y="27429"/>
                </a:lnTo>
                <a:lnTo>
                  <a:pt x="794690" y="17692"/>
                </a:lnTo>
                <a:lnTo>
                  <a:pt x="840322" y="10028"/>
                </a:lnTo>
                <a:lnTo>
                  <a:pt x="886642" y="4491"/>
                </a:lnTo>
                <a:lnTo>
                  <a:pt x="933598" y="1131"/>
                </a:lnTo>
                <a:lnTo>
                  <a:pt x="981138" y="0"/>
                </a:lnTo>
                <a:lnTo>
                  <a:pt x="1028551" y="1131"/>
                </a:lnTo>
                <a:lnTo>
                  <a:pt x="1075508" y="4491"/>
                </a:lnTo>
                <a:lnTo>
                  <a:pt x="1121829" y="10029"/>
                </a:lnTo>
                <a:lnTo>
                  <a:pt x="1167464" y="17692"/>
                </a:lnTo>
                <a:lnTo>
                  <a:pt x="1212360" y="27430"/>
                </a:lnTo>
                <a:lnTo>
                  <a:pt x="1256467" y="39190"/>
                </a:lnTo>
                <a:lnTo>
                  <a:pt x="1299732" y="52923"/>
                </a:lnTo>
                <a:lnTo>
                  <a:pt x="1342106" y="68576"/>
                </a:lnTo>
                <a:lnTo>
                  <a:pt x="1383535" y="86098"/>
                </a:lnTo>
                <a:lnTo>
                  <a:pt x="1423969" y="105437"/>
                </a:lnTo>
                <a:lnTo>
                  <a:pt x="1433512" y="11055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1" name="Freeform 91"/>
          <p:cNvSpPr/>
          <p:nvPr/>
        </p:nvSpPr>
        <p:spPr>
          <a:xfrm>
            <a:off x="10982351" y="54197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25" y="0"/>
                </a:moveTo>
                <a:lnTo>
                  <a:pt x="23850" y="0"/>
                </a:lnTo>
                <a:lnTo>
                  <a:pt x="14547" y="1873"/>
                </a:lnTo>
                <a:lnTo>
                  <a:pt x="6959" y="6984"/>
                </a:lnTo>
                <a:lnTo>
                  <a:pt x="1847" y="14573"/>
                </a:lnTo>
                <a:lnTo>
                  <a:pt x="0" y="23749"/>
                </a:lnTo>
                <a:lnTo>
                  <a:pt x="1847" y="33051"/>
                </a:lnTo>
                <a:lnTo>
                  <a:pt x="6982" y="40655"/>
                </a:lnTo>
                <a:lnTo>
                  <a:pt x="14557" y="45753"/>
                </a:lnTo>
                <a:lnTo>
                  <a:pt x="23850" y="47625"/>
                </a:lnTo>
                <a:lnTo>
                  <a:pt x="395325" y="47625"/>
                </a:lnTo>
                <a:lnTo>
                  <a:pt x="404557" y="45751"/>
                </a:lnTo>
                <a:lnTo>
                  <a:pt x="412116" y="40640"/>
                </a:lnTo>
                <a:lnTo>
                  <a:pt x="417203" y="33105"/>
                </a:lnTo>
                <a:lnTo>
                  <a:pt x="419074" y="23875"/>
                </a:lnTo>
                <a:lnTo>
                  <a:pt x="417203" y="14573"/>
                </a:lnTo>
                <a:lnTo>
                  <a:pt x="412105" y="6984"/>
                </a:lnTo>
                <a:lnTo>
                  <a:pt x="404554" y="1873"/>
                </a:lnTo>
                <a:lnTo>
                  <a:pt x="39532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2" name="Freeform 92"/>
          <p:cNvSpPr/>
          <p:nvPr/>
        </p:nvSpPr>
        <p:spPr>
          <a:xfrm>
            <a:off x="10982325" y="558165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3" name="Freeform 93"/>
          <p:cNvSpPr/>
          <p:nvPr/>
        </p:nvSpPr>
        <p:spPr>
          <a:xfrm>
            <a:off x="10982325" y="57531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4" name="Freeform 94"/>
          <p:cNvSpPr/>
          <p:nvPr/>
        </p:nvSpPr>
        <p:spPr>
          <a:xfrm>
            <a:off x="10982325" y="59150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5" name="Freeform 95"/>
          <p:cNvSpPr/>
          <p:nvPr/>
        </p:nvSpPr>
        <p:spPr>
          <a:xfrm>
            <a:off x="10982325" y="608647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6" name="Freeform 96"/>
          <p:cNvSpPr/>
          <p:nvPr/>
        </p:nvSpPr>
        <p:spPr>
          <a:xfrm>
            <a:off x="10982325" y="62484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7" name="Freeform 97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8" name="Freeform 98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9" name="Freeform 99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0" name="Freeform 100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1" name="Freeform 101"/>
          <p:cNvSpPr/>
          <p:nvPr/>
        </p:nvSpPr>
        <p:spPr>
          <a:xfrm>
            <a:off x="7207504" y="6018847"/>
            <a:ext cx="649605" cy="839469"/>
          </a:xfrm>
          <a:custGeom>
            <a:avLst/>
            <a:gdLst/>
            <a:ahLst/>
            <a:cxnLst/>
            <a:rect l="l" t="t" r="r" b="b"/>
            <a:pathLst>
              <a:path w="649604" h="839470">
                <a:moveTo>
                  <a:pt x="0" y="0"/>
                </a:moveTo>
                <a:lnTo>
                  <a:pt x="46209" y="15393"/>
                </a:lnTo>
                <a:lnTo>
                  <a:pt x="91058" y="32985"/>
                </a:lnTo>
                <a:lnTo>
                  <a:pt x="134505" y="52696"/>
                </a:lnTo>
                <a:lnTo>
                  <a:pt x="176507" y="74448"/>
                </a:lnTo>
                <a:lnTo>
                  <a:pt x="217023" y="98160"/>
                </a:lnTo>
                <a:lnTo>
                  <a:pt x="256010" y="123756"/>
                </a:lnTo>
                <a:lnTo>
                  <a:pt x="293425" y="151154"/>
                </a:lnTo>
                <a:lnTo>
                  <a:pt x="329227" y="180276"/>
                </a:lnTo>
                <a:lnTo>
                  <a:pt x="363374" y="211043"/>
                </a:lnTo>
                <a:lnTo>
                  <a:pt x="395822" y="243377"/>
                </a:lnTo>
                <a:lnTo>
                  <a:pt x="426530" y="277197"/>
                </a:lnTo>
                <a:lnTo>
                  <a:pt x="455456" y="312425"/>
                </a:lnTo>
                <a:lnTo>
                  <a:pt x="482558" y="348981"/>
                </a:lnTo>
                <a:lnTo>
                  <a:pt x="507792" y="386788"/>
                </a:lnTo>
                <a:lnTo>
                  <a:pt x="531118" y="425765"/>
                </a:lnTo>
                <a:lnTo>
                  <a:pt x="552492" y="465834"/>
                </a:lnTo>
                <a:lnTo>
                  <a:pt x="571873" y="506915"/>
                </a:lnTo>
                <a:lnTo>
                  <a:pt x="589218" y="548930"/>
                </a:lnTo>
                <a:lnTo>
                  <a:pt x="604484" y="591799"/>
                </a:lnTo>
                <a:lnTo>
                  <a:pt x="617631" y="635443"/>
                </a:lnTo>
                <a:lnTo>
                  <a:pt x="628616" y="679784"/>
                </a:lnTo>
                <a:lnTo>
                  <a:pt x="637395" y="724742"/>
                </a:lnTo>
                <a:lnTo>
                  <a:pt x="643928" y="770238"/>
                </a:lnTo>
                <a:lnTo>
                  <a:pt x="648172" y="816193"/>
                </a:lnTo>
                <a:lnTo>
                  <a:pt x="649119" y="839152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2" name="Freeform 102"/>
          <p:cNvSpPr/>
          <p:nvPr/>
        </p:nvSpPr>
        <p:spPr>
          <a:xfrm>
            <a:off x="6024383" y="5979000"/>
            <a:ext cx="1183640" cy="879475"/>
          </a:xfrm>
          <a:custGeom>
            <a:avLst/>
            <a:gdLst/>
            <a:ahLst/>
            <a:cxnLst/>
            <a:rect l="l" t="t" r="r" b="b"/>
            <a:pathLst>
              <a:path w="1183640" h="879475">
                <a:moveTo>
                  <a:pt x="0" y="878998"/>
                </a:moveTo>
                <a:lnTo>
                  <a:pt x="2503" y="838135"/>
                </a:lnTo>
                <a:lnTo>
                  <a:pt x="7831" y="791134"/>
                </a:lnTo>
                <a:lnTo>
                  <a:pt x="15658" y="744071"/>
                </a:lnTo>
                <a:lnTo>
                  <a:pt x="26026" y="697022"/>
                </a:lnTo>
                <a:lnTo>
                  <a:pt x="38977" y="650069"/>
                </a:lnTo>
                <a:lnTo>
                  <a:pt x="54372" y="603854"/>
                </a:lnTo>
                <a:lnTo>
                  <a:pt x="71966" y="559000"/>
                </a:lnTo>
                <a:lnTo>
                  <a:pt x="91680" y="515549"/>
                </a:lnTo>
                <a:lnTo>
                  <a:pt x="113434" y="473544"/>
                </a:lnTo>
                <a:lnTo>
                  <a:pt x="137150" y="433026"/>
                </a:lnTo>
                <a:lnTo>
                  <a:pt x="162749" y="394038"/>
                </a:lnTo>
                <a:lnTo>
                  <a:pt x="190151" y="356622"/>
                </a:lnTo>
                <a:lnTo>
                  <a:pt x="219277" y="320820"/>
                </a:lnTo>
                <a:lnTo>
                  <a:pt x="250048" y="286674"/>
                </a:lnTo>
                <a:lnTo>
                  <a:pt x="282386" y="254226"/>
                </a:lnTo>
                <a:lnTo>
                  <a:pt x="316210" y="223519"/>
                </a:lnTo>
                <a:lnTo>
                  <a:pt x="351442" y="194595"/>
                </a:lnTo>
                <a:lnTo>
                  <a:pt x="388003" y="167496"/>
                </a:lnTo>
                <a:lnTo>
                  <a:pt x="425814" y="142264"/>
                </a:lnTo>
                <a:lnTo>
                  <a:pt x="464795" y="118941"/>
                </a:lnTo>
                <a:lnTo>
                  <a:pt x="504867" y="97570"/>
                </a:lnTo>
                <a:lnTo>
                  <a:pt x="545952" y="78192"/>
                </a:lnTo>
                <a:lnTo>
                  <a:pt x="587970" y="60850"/>
                </a:lnTo>
                <a:lnTo>
                  <a:pt x="630841" y="45586"/>
                </a:lnTo>
                <a:lnTo>
                  <a:pt x="674488" y="32442"/>
                </a:lnTo>
                <a:lnTo>
                  <a:pt x="718831" y="21460"/>
                </a:lnTo>
                <a:lnTo>
                  <a:pt x="763790" y="12683"/>
                </a:lnTo>
                <a:lnTo>
                  <a:pt x="809287" y="6152"/>
                </a:lnTo>
                <a:lnTo>
                  <a:pt x="855242" y="1910"/>
                </a:lnTo>
                <a:lnTo>
                  <a:pt x="901577" y="0"/>
                </a:lnTo>
                <a:lnTo>
                  <a:pt x="948211" y="462"/>
                </a:lnTo>
                <a:lnTo>
                  <a:pt x="995067" y="3339"/>
                </a:lnTo>
                <a:lnTo>
                  <a:pt x="1042065" y="8674"/>
                </a:lnTo>
                <a:lnTo>
                  <a:pt x="1089126" y="16509"/>
                </a:lnTo>
                <a:lnTo>
                  <a:pt x="1136171" y="26886"/>
                </a:lnTo>
                <a:lnTo>
                  <a:pt x="1183120" y="39846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3" name="Freeform 103"/>
          <p:cNvSpPr/>
          <p:nvPr/>
        </p:nvSpPr>
        <p:spPr>
          <a:xfrm>
            <a:off x="7474711" y="6219659"/>
            <a:ext cx="318770" cy="330835"/>
          </a:xfrm>
          <a:custGeom>
            <a:avLst/>
            <a:gdLst/>
            <a:ahLst/>
            <a:cxnLst/>
            <a:rect l="l" t="t" r="r" b="b"/>
            <a:pathLst>
              <a:path w="318770" h="330834">
                <a:moveTo>
                  <a:pt x="255397" y="0"/>
                </a:moveTo>
                <a:lnTo>
                  <a:pt x="0" y="221462"/>
                </a:lnTo>
                <a:lnTo>
                  <a:pt x="318643" y="330834"/>
                </a:lnTo>
                <a:lnTo>
                  <a:pt x="255397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4" name="TextBox 104"/>
          <p:cNvSpPr txBox="1"/>
          <p:nvPr/>
        </p:nvSpPr>
        <p:spPr>
          <a:xfrm>
            <a:off x="3251834" y="2430462"/>
            <a:ext cx="864869" cy="2033905"/>
          </a:xfrm>
          <a:prstGeom prst="rect">
            <a:avLst/>
          </a:prstGeom>
        </p:spPr>
        <p:txBody>
          <a:bodyPr vert="horz" wrap="square" lIns="0" tIns="50768" rIns="0" bIns="0" rtlCol="0" anchor="t" anchorCtr="0">
            <a:spAutoFit/>
          </a:bodyPr>
          <a:lstStyle/>
          <a:p>
            <a:pPr marL="12700" algn="l">
              <a:lnSpc>
                <a:spcPct val="8406000"/>
              </a:lnSpc>
              <a:spcBef>
                <a:spcPts val="400"/>
              </a:spcBef>
            </a:pPr>
            <a:endParaRPr lang="en-US" sz="6600" b="1" spc="9">
              <a:solidFill>
                <a:srgbClr val="3C7CB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5" name="Freeform 105"/>
          <p:cNvSpPr/>
          <p:nvPr/>
        </p:nvSpPr>
        <p:spPr>
          <a:xfrm>
            <a:off x="2585720" y="1750060"/>
            <a:ext cx="383540" cy="304800"/>
          </a:xfrm>
          <a:custGeom>
            <a:avLst/>
            <a:gdLst/>
            <a:ahLst/>
            <a:cxnLst/>
            <a:rect l="l" t="t" r="r" b="b"/>
            <a:pathLst>
              <a:path w="383539" h="304800">
                <a:moveTo>
                  <a:pt x="383286" y="155193"/>
                </a:moveTo>
                <a:lnTo>
                  <a:pt x="369871" y="90646"/>
                </a:lnTo>
                <a:lnTo>
                  <a:pt x="329692" y="41528"/>
                </a:lnTo>
                <a:lnTo>
                  <a:pt x="268144" y="10382"/>
                </a:lnTo>
                <a:lnTo>
                  <a:pt x="190881" y="0"/>
                </a:lnTo>
                <a:lnTo>
                  <a:pt x="150780" y="2526"/>
                </a:lnTo>
                <a:lnTo>
                  <a:pt x="82010" y="22770"/>
                </a:lnTo>
                <a:lnTo>
                  <a:pt x="30003" y="62682"/>
                </a:lnTo>
                <a:lnTo>
                  <a:pt x="3333" y="118308"/>
                </a:lnTo>
                <a:lnTo>
                  <a:pt x="0" y="151764"/>
                </a:lnTo>
                <a:lnTo>
                  <a:pt x="3192" y="185864"/>
                </a:lnTo>
                <a:lnTo>
                  <a:pt x="28771" y="242062"/>
                </a:lnTo>
                <a:lnTo>
                  <a:pt x="78920" y="281755"/>
                </a:lnTo>
                <a:lnTo>
                  <a:pt x="147639" y="301896"/>
                </a:lnTo>
                <a:lnTo>
                  <a:pt x="188594" y="304418"/>
                </a:lnTo>
                <a:lnTo>
                  <a:pt x="231288" y="301968"/>
                </a:lnTo>
                <a:lnTo>
                  <a:pt x="269255" y="294624"/>
                </a:lnTo>
                <a:lnTo>
                  <a:pt x="330962" y="265302"/>
                </a:lnTo>
                <a:lnTo>
                  <a:pt x="370173" y="218249"/>
                </a:lnTo>
                <a:lnTo>
                  <a:pt x="383286" y="15519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6" name="Freeform 106"/>
          <p:cNvSpPr/>
          <p:nvPr/>
        </p:nvSpPr>
        <p:spPr>
          <a:xfrm>
            <a:off x="2489326" y="4955921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1"/>
                </a:lnTo>
                <a:lnTo>
                  <a:pt x="475869" y="451611"/>
                </a:lnTo>
                <a:lnTo>
                  <a:pt x="475869" y="287273"/>
                </a:lnTo>
                <a:lnTo>
                  <a:pt x="0" y="287273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7" name="Freeform 107"/>
          <p:cNvSpPr/>
          <p:nvPr/>
        </p:nvSpPr>
        <p:spPr>
          <a:xfrm>
            <a:off x="2489326" y="4257421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5">
                <a:moveTo>
                  <a:pt x="576326" y="0"/>
                </a:moveTo>
                <a:lnTo>
                  <a:pt x="576326" y="133857"/>
                </a:lnTo>
                <a:lnTo>
                  <a:pt x="213995" y="369061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6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7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8" name="Freeform 108"/>
          <p:cNvSpPr/>
          <p:nvPr/>
        </p:nvSpPr>
        <p:spPr>
          <a:xfrm>
            <a:off x="2489326" y="3714496"/>
            <a:ext cx="576580" cy="341630"/>
          </a:xfrm>
          <a:custGeom>
            <a:avLst/>
            <a:gdLst/>
            <a:ahLst/>
            <a:cxnLst/>
            <a:rect l="l" t="t" r="r" b="b"/>
            <a:pathLst>
              <a:path w="576580" h="341629">
                <a:moveTo>
                  <a:pt x="576326" y="0"/>
                </a:moveTo>
                <a:lnTo>
                  <a:pt x="576326" y="327786"/>
                </a:lnTo>
                <a:lnTo>
                  <a:pt x="475869" y="327786"/>
                </a:lnTo>
                <a:lnTo>
                  <a:pt x="475869" y="122681"/>
                </a:lnTo>
                <a:lnTo>
                  <a:pt x="340106" y="122681"/>
                </a:lnTo>
                <a:lnTo>
                  <a:pt x="340106" y="313181"/>
                </a:lnTo>
                <a:lnTo>
                  <a:pt x="240030" y="313181"/>
                </a:lnTo>
                <a:lnTo>
                  <a:pt x="240030" y="122681"/>
                </a:lnTo>
                <a:lnTo>
                  <a:pt x="100456" y="122681"/>
                </a:lnTo>
                <a:lnTo>
                  <a:pt x="100456" y="341121"/>
                </a:lnTo>
                <a:lnTo>
                  <a:pt x="0" y="341121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9" name="Freeform 109"/>
          <p:cNvSpPr/>
          <p:nvPr/>
        </p:nvSpPr>
        <p:spPr>
          <a:xfrm>
            <a:off x="2489326" y="3079495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2"/>
                </a:lnTo>
                <a:lnTo>
                  <a:pt x="475869" y="451612"/>
                </a:lnTo>
                <a:lnTo>
                  <a:pt x="475869" y="287274"/>
                </a:lnTo>
                <a:lnTo>
                  <a:pt x="0" y="287274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0" name="Freeform 110"/>
          <p:cNvSpPr/>
          <p:nvPr/>
        </p:nvSpPr>
        <p:spPr>
          <a:xfrm>
            <a:off x="2489326" y="2380995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4">
                <a:moveTo>
                  <a:pt x="576326" y="0"/>
                </a:moveTo>
                <a:lnTo>
                  <a:pt x="576326" y="133857"/>
                </a:lnTo>
                <a:lnTo>
                  <a:pt x="213995" y="369062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7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8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1" name="Freeform 111"/>
          <p:cNvSpPr/>
          <p:nvPr/>
        </p:nvSpPr>
        <p:spPr>
          <a:xfrm>
            <a:off x="2479294" y="5562219"/>
            <a:ext cx="596265" cy="390525"/>
          </a:xfrm>
          <a:custGeom>
            <a:avLst/>
            <a:gdLst/>
            <a:ahLst/>
            <a:cxnLst/>
            <a:rect l="l" t="t" r="r" b="b"/>
            <a:pathLst>
              <a:path w="596264" h="390525">
                <a:moveTo>
                  <a:pt x="596011" y="223240"/>
                </a:moveTo>
                <a:lnTo>
                  <a:pt x="594651" y="263776"/>
                </a:lnTo>
                <a:lnTo>
                  <a:pt x="590565" y="300915"/>
                </a:lnTo>
                <a:lnTo>
                  <a:pt x="583741" y="334656"/>
                </a:lnTo>
                <a:lnTo>
                  <a:pt x="574167" y="364997"/>
                </a:lnTo>
                <a:lnTo>
                  <a:pt x="458724" y="364997"/>
                </a:lnTo>
                <a:lnTo>
                  <a:pt x="475986" y="334749"/>
                </a:lnTo>
                <a:lnTo>
                  <a:pt x="488330" y="302031"/>
                </a:lnTo>
                <a:lnTo>
                  <a:pt x="495746" y="266846"/>
                </a:lnTo>
                <a:lnTo>
                  <a:pt x="498220" y="229196"/>
                </a:lnTo>
                <a:lnTo>
                  <a:pt x="497177" y="207639"/>
                </a:lnTo>
                <a:lnTo>
                  <a:pt x="481711" y="156641"/>
                </a:lnTo>
                <a:lnTo>
                  <a:pt x="450421" y="131174"/>
                </a:lnTo>
                <a:lnTo>
                  <a:pt x="437133" y="129476"/>
                </a:lnTo>
                <a:lnTo>
                  <a:pt x="426206" y="130640"/>
                </a:lnTo>
                <a:lnTo>
                  <a:pt x="385871" y="160805"/>
                </a:lnTo>
                <a:lnTo>
                  <a:pt x="360483" y="206758"/>
                </a:lnTo>
                <a:lnTo>
                  <a:pt x="345313" y="239991"/>
                </a:lnTo>
                <a:lnTo>
                  <a:pt x="326596" y="279601"/>
                </a:lnTo>
                <a:lnTo>
                  <a:pt x="287734" y="338664"/>
                </a:lnTo>
                <a:lnTo>
                  <a:pt x="246133" y="372199"/>
                </a:lnTo>
                <a:lnTo>
                  <a:pt x="197365" y="388296"/>
                </a:lnTo>
                <a:lnTo>
                  <a:pt x="170053" y="390309"/>
                </a:lnTo>
                <a:lnTo>
                  <a:pt x="131000" y="386634"/>
                </a:lnTo>
                <a:lnTo>
                  <a:pt x="67754" y="357240"/>
                </a:lnTo>
                <a:lnTo>
                  <a:pt x="24485" y="299033"/>
                </a:lnTo>
                <a:lnTo>
                  <a:pt x="10874" y="260359"/>
                </a:lnTo>
                <a:lnTo>
                  <a:pt x="2716" y="215499"/>
                </a:lnTo>
                <a:lnTo>
                  <a:pt x="0" y="164452"/>
                </a:lnTo>
                <a:lnTo>
                  <a:pt x="2000" y="117202"/>
                </a:lnTo>
                <a:lnTo>
                  <a:pt x="8000" y="74420"/>
                </a:lnTo>
                <a:lnTo>
                  <a:pt x="18002" y="36113"/>
                </a:lnTo>
                <a:lnTo>
                  <a:pt x="32004" y="2285"/>
                </a:lnTo>
                <a:lnTo>
                  <a:pt x="155194" y="2285"/>
                </a:lnTo>
                <a:lnTo>
                  <a:pt x="129950" y="38229"/>
                </a:lnTo>
                <a:lnTo>
                  <a:pt x="111934" y="76561"/>
                </a:lnTo>
                <a:lnTo>
                  <a:pt x="101133" y="117275"/>
                </a:lnTo>
                <a:lnTo>
                  <a:pt x="97536" y="160362"/>
                </a:lnTo>
                <a:lnTo>
                  <a:pt x="98609" y="183920"/>
                </a:lnTo>
                <a:lnTo>
                  <a:pt x="107233" y="221683"/>
                </a:lnTo>
                <a:lnTo>
                  <a:pt x="134556" y="254869"/>
                </a:lnTo>
                <a:lnTo>
                  <a:pt x="159257" y="261200"/>
                </a:lnTo>
                <a:lnTo>
                  <a:pt x="170809" y="259943"/>
                </a:lnTo>
                <a:lnTo>
                  <a:pt x="214893" y="226945"/>
                </a:lnTo>
                <a:lnTo>
                  <a:pt x="243139" y="173924"/>
                </a:lnTo>
                <a:lnTo>
                  <a:pt x="260095" y="135064"/>
                </a:lnTo>
                <a:lnTo>
                  <a:pt x="285105" y="86441"/>
                </a:lnTo>
                <a:lnTo>
                  <a:pt x="314267" y="48623"/>
                </a:lnTo>
                <a:lnTo>
                  <a:pt x="347585" y="21610"/>
                </a:lnTo>
                <a:lnTo>
                  <a:pt x="385068" y="5402"/>
                </a:lnTo>
                <a:lnTo>
                  <a:pt x="426719" y="0"/>
                </a:lnTo>
                <a:lnTo>
                  <a:pt x="464675" y="3831"/>
                </a:lnTo>
                <a:lnTo>
                  <a:pt x="527107" y="34445"/>
                </a:lnTo>
                <a:lnTo>
                  <a:pt x="571043" y="94281"/>
                </a:lnTo>
                <a:lnTo>
                  <a:pt x="584930" y="132314"/>
                </a:lnTo>
                <a:lnTo>
                  <a:pt x="593244" y="175301"/>
                </a:lnTo>
                <a:lnTo>
                  <a:pt x="596011" y="22324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2" name="Freeform 112"/>
          <p:cNvSpPr/>
          <p:nvPr/>
        </p:nvSpPr>
        <p:spPr>
          <a:xfrm>
            <a:off x="2479294" y="1620900"/>
            <a:ext cx="596265" cy="562610"/>
          </a:xfrm>
          <a:custGeom>
            <a:avLst/>
            <a:gdLst/>
            <a:ahLst/>
            <a:cxnLst/>
            <a:rect l="l" t="t" r="r" b="b"/>
            <a:pathLst>
              <a:path w="596264" h="562610">
                <a:moveTo>
                  <a:pt x="596011" y="288036"/>
                </a:moveTo>
                <a:lnTo>
                  <a:pt x="590887" y="346757"/>
                </a:lnTo>
                <a:lnTo>
                  <a:pt x="575500" y="399478"/>
                </a:lnTo>
                <a:lnTo>
                  <a:pt x="549826" y="446198"/>
                </a:lnTo>
                <a:lnTo>
                  <a:pt x="513842" y="486918"/>
                </a:lnTo>
                <a:lnTo>
                  <a:pt x="479062" y="514013"/>
                </a:lnTo>
                <a:lnTo>
                  <a:pt x="440551" y="535098"/>
                </a:lnTo>
                <a:lnTo>
                  <a:pt x="398298" y="550167"/>
                </a:lnTo>
                <a:lnTo>
                  <a:pt x="352289" y="559212"/>
                </a:lnTo>
                <a:lnTo>
                  <a:pt x="302513" y="562228"/>
                </a:lnTo>
                <a:lnTo>
                  <a:pt x="250668" y="559102"/>
                </a:lnTo>
                <a:lnTo>
                  <a:pt x="202883" y="549715"/>
                </a:lnTo>
                <a:lnTo>
                  <a:pt x="159163" y="534056"/>
                </a:lnTo>
                <a:lnTo>
                  <a:pt x="119516" y="512111"/>
                </a:lnTo>
                <a:lnTo>
                  <a:pt x="83947" y="483870"/>
                </a:lnTo>
                <a:lnTo>
                  <a:pt x="53709" y="450615"/>
                </a:lnTo>
                <a:lnTo>
                  <a:pt x="30202" y="413483"/>
                </a:lnTo>
                <a:lnTo>
                  <a:pt x="13419" y="372468"/>
                </a:lnTo>
                <a:lnTo>
                  <a:pt x="3353" y="327564"/>
                </a:lnTo>
                <a:lnTo>
                  <a:pt x="0" y="278764"/>
                </a:lnTo>
                <a:lnTo>
                  <a:pt x="3247" y="231032"/>
                </a:lnTo>
                <a:lnTo>
                  <a:pt x="12992" y="187042"/>
                </a:lnTo>
                <a:lnTo>
                  <a:pt x="29242" y="146789"/>
                </a:lnTo>
                <a:lnTo>
                  <a:pt x="52002" y="110267"/>
                </a:lnTo>
                <a:lnTo>
                  <a:pt x="81280" y="77470"/>
                </a:lnTo>
                <a:lnTo>
                  <a:pt x="115677" y="49613"/>
                </a:lnTo>
                <a:lnTo>
                  <a:pt x="153800" y="27925"/>
                </a:lnTo>
                <a:lnTo>
                  <a:pt x="195653" y="12419"/>
                </a:lnTo>
                <a:lnTo>
                  <a:pt x="241243" y="3106"/>
                </a:lnTo>
                <a:lnTo>
                  <a:pt x="290575" y="0"/>
                </a:lnTo>
                <a:lnTo>
                  <a:pt x="342741" y="3168"/>
                </a:lnTo>
                <a:lnTo>
                  <a:pt x="390877" y="12671"/>
                </a:lnTo>
                <a:lnTo>
                  <a:pt x="434978" y="28501"/>
                </a:lnTo>
                <a:lnTo>
                  <a:pt x="475036" y="50653"/>
                </a:lnTo>
                <a:lnTo>
                  <a:pt x="511048" y="79121"/>
                </a:lnTo>
                <a:lnTo>
                  <a:pt x="541634" y="112771"/>
                </a:lnTo>
                <a:lnTo>
                  <a:pt x="565424" y="150482"/>
                </a:lnTo>
                <a:lnTo>
                  <a:pt x="582416" y="192259"/>
                </a:lnTo>
                <a:lnTo>
                  <a:pt x="592612" y="238108"/>
                </a:lnTo>
                <a:lnTo>
                  <a:pt x="596011" y="288036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3" name="Freeform 113"/>
          <p:cNvSpPr/>
          <p:nvPr/>
        </p:nvSpPr>
        <p:spPr>
          <a:xfrm>
            <a:off x="2479294" y="1011300"/>
            <a:ext cx="596265" cy="447675"/>
          </a:xfrm>
          <a:custGeom>
            <a:avLst/>
            <a:gdLst/>
            <a:ahLst/>
            <a:cxnLst/>
            <a:rect l="l" t="t" r="r" b="b"/>
            <a:pathLst>
              <a:path w="596264" h="447675">
                <a:moveTo>
                  <a:pt x="596011" y="305943"/>
                </a:moveTo>
                <a:lnTo>
                  <a:pt x="594651" y="346424"/>
                </a:lnTo>
                <a:lnTo>
                  <a:pt x="590565" y="383476"/>
                </a:lnTo>
                <a:lnTo>
                  <a:pt x="583741" y="417099"/>
                </a:lnTo>
                <a:lnTo>
                  <a:pt x="574167" y="447294"/>
                </a:lnTo>
                <a:lnTo>
                  <a:pt x="455422" y="447294"/>
                </a:lnTo>
                <a:lnTo>
                  <a:pt x="470423" y="417095"/>
                </a:lnTo>
                <a:lnTo>
                  <a:pt x="481139" y="384968"/>
                </a:lnTo>
                <a:lnTo>
                  <a:pt x="487568" y="350889"/>
                </a:lnTo>
                <a:lnTo>
                  <a:pt x="489712" y="314833"/>
                </a:lnTo>
                <a:lnTo>
                  <a:pt x="486332" y="274734"/>
                </a:lnTo>
                <a:lnTo>
                  <a:pt x="459333" y="207158"/>
                </a:lnTo>
                <a:lnTo>
                  <a:pt x="406689" y="157608"/>
                </a:lnTo>
                <a:lnTo>
                  <a:pt x="336117" y="132324"/>
                </a:lnTo>
                <a:lnTo>
                  <a:pt x="294639" y="129159"/>
                </a:lnTo>
                <a:lnTo>
                  <a:pt x="254323" y="132159"/>
                </a:lnTo>
                <a:lnTo>
                  <a:pt x="186072" y="156162"/>
                </a:lnTo>
                <a:lnTo>
                  <a:pt x="135518" y="203285"/>
                </a:lnTo>
                <a:lnTo>
                  <a:pt x="109662" y="268194"/>
                </a:lnTo>
                <a:lnTo>
                  <a:pt x="106425" y="306959"/>
                </a:lnTo>
                <a:lnTo>
                  <a:pt x="108757" y="344656"/>
                </a:lnTo>
                <a:lnTo>
                  <a:pt x="115744" y="380603"/>
                </a:lnTo>
                <a:lnTo>
                  <a:pt x="127375" y="414811"/>
                </a:lnTo>
                <a:lnTo>
                  <a:pt x="143637" y="447294"/>
                </a:lnTo>
                <a:lnTo>
                  <a:pt x="30861" y="447294"/>
                </a:lnTo>
                <a:lnTo>
                  <a:pt x="17359" y="413458"/>
                </a:lnTo>
                <a:lnTo>
                  <a:pt x="7715" y="374824"/>
                </a:lnTo>
                <a:lnTo>
                  <a:pt x="1928" y="331404"/>
                </a:lnTo>
                <a:lnTo>
                  <a:pt x="0" y="283210"/>
                </a:lnTo>
                <a:lnTo>
                  <a:pt x="3123" y="233251"/>
                </a:lnTo>
                <a:lnTo>
                  <a:pt x="12488" y="187608"/>
                </a:lnTo>
                <a:lnTo>
                  <a:pt x="28090" y="146269"/>
                </a:lnTo>
                <a:lnTo>
                  <a:pt x="49922" y="109222"/>
                </a:lnTo>
                <a:lnTo>
                  <a:pt x="77978" y="76453"/>
                </a:lnTo>
                <a:lnTo>
                  <a:pt x="111217" y="48946"/>
                </a:lnTo>
                <a:lnTo>
                  <a:pt x="148608" y="27541"/>
                </a:lnTo>
                <a:lnTo>
                  <a:pt x="190156" y="12244"/>
                </a:lnTo>
                <a:lnTo>
                  <a:pt x="235868" y="3062"/>
                </a:lnTo>
                <a:lnTo>
                  <a:pt x="285750" y="0"/>
                </a:lnTo>
                <a:lnTo>
                  <a:pt x="338389" y="3426"/>
                </a:lnTo>
                <a:lnTo>
                  <a:pt x="387043" y="13699"/>
                </a:lnTo>
                <a:lnTo>
                  <a:pt x="431715" y="30806"/>
                </a:lnTo>
                <a:lnTo>
                  <a:pt x="472413" y="54733"/>
                </a:lnTo>
                <a:lnTo>
                  <a:pt x="509143" y="85471"/>
                </a:lnTo>
                <a:lnTo>
                  <a:pt x="540415" y="121604"/>
                </a:lnTo>
                <a:lnTo>
                  <a:pt x="564738" y="161723"/>
                </a:lnTo>
                <a:lnTo>
                  <a:pt x="582112" y="205824"/>
                </a:lnTo>
                <a:lnTo>
                  <a:pt x="592536" y="253899"/>
                </a:lnTo>
                <a:lnTo>
                  <a:pt x="596011" y="30594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4" name="Freeform 114"/>
          <p:cNvSpPr/>
          <p:nvPr/>
        </p:nvSpPr>
        <p:spPr>
          <a:xfrm>
            <a:off x="4800600" y="1064895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5" name="TextBox 115"/>
          <p:cNvSpPr txBox="1"/>
          <p:nvPr/>
        </p:nvSpPr>
        <p:spPr>
          <a:xfrm>
            <a:off x="5029200" y="1141095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AutoShape 116"/>
          <p:cNvSpPr/>
          <p:nvPr/>
        </p:nvSpPr>
        <p:spPr>
          <a:xfrm>
            <a:off x="4235926" y="1045781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7" name="TextBox 117"/>
          <p:cNvSpPr txBox="1"/>
          <p:nvPr/>
        </p:nvSpPr>
        <p:spPr>
          <a:xfrm>
            <a:off x="4402454" y="1121092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AutoShape 11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9" name="Freeform 119"/>
          <p:cNvSpPr/>
          <p:nvPr/>
        </p:nvSpPr>
        <p:spPr>
          <a:xfrm>
            <a:off x="4800600" y="1903095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0" name="TextBox 120"/>
          <p:cNvSpPr txBox="1"/>
          <p:nvPr/>
        </p:nvSpPr>
        <p:spPr>
          <a:xfrm>
            <a:off x="5029200" y="1979295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1" name="AutoShape 121"/>
          <p:cNvSpPr/>
          <p:nvPr/>
        </p:nvSpPr>
        <p:spPr>
          <a:xfrm>
            <a:off x="4235926" y="1883981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2" name="TextBox 122"/>
          <p:cNvSpPr txBox="1"/>
          <p:nvPr/>
        </p:nvSpPr>
        <p:spPr>
          <a:xfrm>
            <a:off x="4402454" y="1959292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" name="Freeform 123"/>
          <p:cNvSpPr/>
          <p:nvPr/>
        </p:nvSpPr>
        <p:spPr>
          <a:xfrm>
            <a:off x="4800600" y="2817495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4" name="TextBox 124"/>
          <p:cNvSpPr txBox="1"/>
          <p:nvPr/>
        </p:nvSpPr>
        <p:spPr>
          <a:xfrm>
            <a:off x="5029200" y="2893695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5" name="AutoShape 125"/>
          <p:cNvSpPr/>
          <p:nvPr/>
        </p:nvSpPr>
        <p:spPr>
          <a:xfrm>
            <a:off x="4235926" y="2798381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6" name="TextBox 126"/>
          <p:cNvSpPr txBox="1"/>
          <p:nvPr/>
        </p:nvSpPr>
        <p:spPr>
          <a:xfrm>
            <a:off x="4402454" y="2873692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7" name="Freeform 114"/>
          <p:cNvSpPr/>
          <p:nvPr/>
        </p:nvSpPr>
        <p:spPr>
          <a:xfrm>
            <a:off x="4729480" y="373888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28" name="TextBox 115"/>
          <p:cNvSpPr txBox="1"/>
          <p:nvPr/>
        </p:nvSpPr>
        <p:spPr>
          <a:xfrm>
            <a:off x="4958080" y="3815080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" name="AutoShape 116"/>
          <p:cNvSpPr/>
          <p:nvPr/>
        </p:nvSpPr>
        <p:spPr>
          <a:xfrm>
            <a:off x="4164806" y="371976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0" name="TextBox 117"/>
          <p:cNvSpPr txBox="1"/>
          <p:nvPr/>
        </p:nvSpPr>
        <p:spPr>
          <a:xfrm>
            <a:off x="4331334" y="3795077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1" name="Freeform 119"/>
          <p:cNvSpPr/>
          <p:nvPr/>
        </p:nvSpPr>
        <p:spPr>
          <a:xfrm>
            <a:off x="4729480" y="457708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2" name="TextBox 120"/>
          <p:cNvSpPr txBox="1"/>
          <p:nvPr/>
        </p:nvSpPr>
        <p:spPr>
          <a:xfrm>
            <a:off x="4958080" y="4653280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" name="AutoShape 121"/>
          <p:cNvSpPr/>
          <p:nvPr/>
        </p:nvSpPr>
        <p:spPr>
          <a:xfrm>
            <a:off x="4164806" y="455796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4" name="TextBox 122"/>
          <p:cNvSpPr txBox="1"/>
          <p:nvPr/>
        </p:nvSpPr>
        <p:spPr>
          <a:xfrm>
            <a:off x="4331334" y="463327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5" name="Freeform 123"/>
          <p:cNvSpPr/>
          <p:nvPr/>
        </p:nvSpPr>
        <p:spPr>
          <a:xfrm>
            <a:off x="4729480" y="549148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6" name="TextBox 124"/>
          <p:cNvSpPr txBox="1"/>
          <p:nvPr/>
        </p:nvSpPr>
        <p:spPr>
          <a:xfrm>
            <a:off x="4958080" y="5567680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7" name="AutoShape 125"/>
          <p:cNvSpPr/>
          <p:nvPr/>
        </p:nvSpPr>
        <p:spPr>
          <a:xfrm>
            <a:off x="4164806" y="547236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8" name="TextBox 126"/>
          <p:cNvSpPr txBox="1"/>
          <p:nvPr/>
        </p:nvSpPr>
        <p:spPr>
          <a:xfrm>
            <a:off x="4331334" y="554767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了解SQL注入攻击产生原因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3400" y="1541780"/>
            <a:ext cx="11713210" cy="560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java代码中我们都习惯用SQL拼接的方式进行用户验证：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"select id from users whereusername = '"+username + "' and password = '" + password+"'" username和password存取从web表单获得的数据。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如果在表单中username的输入框中输入' or 1=1-- ，password的表单中随便输入，假如这里输入123，此时我们所要执行的SQL语句就变成了：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select id from userswhere username = ' or 1=1-- and password = '123'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插入的命令可能在执行前追加其他字符串，因此攻击者常常用注释标记“--”来终止注入的字符串。 执行时，系统会认为此后语句为注释，故后续的文本将被忽略，不被编译与执行。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1=1是true，后面 and password = '123'被注释（--）掉了。所以语句完全跳过了sql验证，实现了猜解字段内容。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直接注入式攻击:就是在用户输入变量的时候，先用一个分号结束当前的语句。然后再插入一个恶意SQL语句即可。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了解SQL注入攻击产生原因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1186160" cy="560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SQL注入攻击的主要形式有两种：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1）直接注入攻击法，直接将代码插入到与SQL命令串联在一起并使其得以执行的用户输入变量。直接注入式攻击:就是在用户输入变量的时候，先用一个分号结束当前的语句。然后再插入一个恶意SQL语句即可。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间接攻击方法，它将恶意代码注入要在表中存储或者作为原数据存储的字符串。在存储的字符串中会连接到一个动态的SQL命令中，以执行一些恶意的SQL代码。注入过程的工作方式是提前终止文本字符串，然后追加一个新的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了解SQL注入攻击产生原因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1186160" cy="560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典型攻击流程如图9-1所示。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1" descr="a70b0e04605c9417eef1b9449bb07603 (1)"/>
          <p:cNvPicPr/>
          <p:nvPr/>
        </p:nvPicPr>
        <p:blipFill>
          <a:blip r:embed="rId2"/>
          <a:stretch>
            <a:fillRect/>
          </a:stretch>
        </p:blipFill>
        <p:spPr>
          <a:xfrm>
            <a:off x="2590800" y="2362200"/>
            <a:ext cx="6052820" cy="37217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3434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 SQL注入攻击流程图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1186160" cy="560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Web应用漏洞扫描工具是信息安全的得力助手，它们不仅增强了Web应用的安全性，也促进了安全技术的发展与普及。在数字化时代，Web应用安全是保护用户隐私和企业资产的关键。这些工具如同网络空间的哨兵，提供了一种经济高效的安全解决方案，由全球安全专家和开发者社区共同打造，以快速的更新响应安全威胁，紧跟漏洞信息的步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2005年前，开源Web漏洞扫描器领域尚未充分开发。但自2008年起，该领域迅速发展，到了2024年，开源Web应用漏洞扫描工具的种类已接近100种，这不仅显示了技术的进步，也体现了信息安全需求的增长。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45" y="457200"/>
            <a:ext cx="10564495" cy="6762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38600" y="-762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表9-2 开源 Web 应用漏洞扫描工具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1186160" cy="883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通过在虚拟环境中部署存在众多漏洞的Web应用，并设置假阳性案例，测试结果揭示了各工具在SQL注入和XSS检测上的差异。具体排名和表现详见表9-3。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76600"/>
            <a:ext cx="11312525" cy="2308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8000" y="277241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表9-3 各种工具对 SQL 注入和反弹式XSS 的排名情况(部分)</a:t>
            </a:r>
            <a:endParaRPr lang="zh-CN" altLang="en-US" b="1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1186160" cy="8832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通过在虚拟环境中部署存在众多漏洞的Web应用，并设置假阳性案例，测试结果揭示了各工具在SQL注入和XSS检测上的差异。具体排名和表现详见表9-3。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76600"/>
            <a:ext cx="11312525" cy="2308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48000" y="277241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表9-3 各种工具对 SQL 注入和反弹式XSS 的排名情况(部分)</a:t>
            </a:r>
            <a:endParaRPr lang="zh-CN" altLang="en-US" b="1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5048250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Damn Vulnerable Web Application（DVWA）是RandomStorm的一个开源项目，是一个故意设计为充满漏洞的Web应用，用于教育和测试目的。它基于PHP/MySQL，为安全专业人员提供了一个合法的平台来测试他们的工具和技能，帮助Web开发人员理解安全防护的重要性。DVWA自2008年12月启动以来，已成为全球安全专业人员、学生和教师广泛使用的资源，并被包含在多个流行的渗透测试Linux发行版中，如Samurai Web测试框架。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图片 2" descr="20201026223629133"/>
          <p:cNvPicPr/>
          <p:nvPr/>
        </p:nvPicPr>
        <p:blipFill>
          <a:blip r:embed="rId2"/>
          <a:stretch>
            <a:fillRect/>
          </a:stretch>
        </p:blipFill>
        <p:spPr>
          <a:xfrm>
            <a:off x="6061710" y="1600200"/>
            <a:ext cx="5844540" cy="39185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772400" y="5638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 DVWA界面图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977880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DVWA中包含的web漏洞：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（1）暴力破解：HTTP表单暴力破解登录页面；用来测试密码暴力破解工具，展示弱口令的不安全性。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（2）命令执行：在底层操作系统上执行命令。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（3）伪造跨站请求：启动一个“攻击者”更改应用的管理员密码。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（4）文件包含：允许“攻击者”将远程/本地文件包含到Web应用程序中。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（5）SQL注入：启动一个“攻击者”将SQL语句注入到HTTP表单的输入框中，DVWA包括基于盲（盲注）和错误的SQL注入。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（6）不安全文件上传：允许“攻击者”将恶意文件上传到web服务器。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（7）跨站脚本（XSS）：“攻击者”可以将自己编写的脚本注入到web应用或数据库中，DVWA包含反射型和存储型XSS。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</a:t>
            </a:r>
            <a:r>
              <a:rPr lang="zh-CN" alt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</a:t>
            </a:r>
            <a:endParaRPr lang="zh-CN" alt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认识开源 Web 应用漏洞扫描工具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977880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DVWA漏洞的安全等级分为低级、中级和高级。每个级别都会改变 DVWA中所有漏洞的利用难度，初始加载时默认所有漏洞安全等级为高级，以下是每个安全级别及其用途的说明。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高级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此级别旨在为用户提供良好编码实践的示例。这个级别应该保护所有漏洞的安全，它用于将易受攻击的源代码与安全源代码进行比较。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中级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此级别主要是为用户提供糟糕的编程实践示例。开发者对程序的安全性进行了一定的保护但是仍有可被利用的漏洞，这为改进用户漏洞利用技巧提供了挑战。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低级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- 此级别是完全易受攻击的，并且没有做任何安全防护。它的作用是展示不良编程实践是如何导致 Web 应用程序漏洞的，并用作教授或学习漏洞基本利用技术的平台。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DVWA 中的每个漏洞页面都有一个【</a:t>
            </a: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查看源代码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】按钮，该按钮用于查看和比较每个漏洞的源代码的安全级别。 这使用户可以轻松访问源代码，以比较安全和不安全的编码实践。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PART01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600055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渗透测试中，攻击者首要任务是突破DMZ区，尤其是Web服务器所在的前线。目标是通过Web应用漏洞深入后台，控制服务器。为此，识别服务器上的Web应用及其潜在漏洞至关重要，扫描工具在这一过程中发挥着关键作用。了解扫描器的工作原理和优缺点，是进行有效渗透的第一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漏洞扫描器的自动化功能，极大地提高了大型网站漏洞检测的效率和准确性，将测试人员从手动探测的繁重工作中解放出来。但同时，这些扫描器并非万能，它们通常更擅长发现SQL注入和XSS等常见漏洞，而对信息泄露、加密缺陷和访问控制问题则探测能力有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此外，扫描器可能产生误报和漏报，因此，渗透测试者需要依靠经验和专业知识进行手工验证，确保发现的漏洞的准确性。自动化扫描是强大的辅助工具，但最终的验证和评估仍需人工完成。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1.SQL注入测试思路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977880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SQL注入测试是一种安全漏洞检测方法，目的是发现Web应用程序中的SQL注入漏洞。以下是进行SQL注入测试的一般思路：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(1)理解应用程序的输入点：确定应用程序中所有可能的输入点，包括表单、URL参数、Cookie、HTTP头部等。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(2)识别注入点：分析这些输入点是否与后端数据库交互，以及如何交互。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(3)构造测试数据：构造可能触发SQL注入的测试数据，常见的包括单引号(')、分号(;)、注释符(-- 或 /*)等。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(4)执行测试：使用构造的测试数据作为输入，观察应用程序的反应。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(5)观察异常行为：应用程序是否返回了异常的错误信息，或者在处理请求时出现了延迟。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1.SQL注入测试思路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977880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(6)验证SQL注入：如果发现异常，尝试进一步验证是否真的存在SQL注入漏洞，比如通过修改注入的SQL语句来观察结果变化。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(7)利用SQL注入：如果确认存在SQL注入，尝试利用它来获取数据库的更多信息，例如数据库结构、数据表内容等。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(8)报告和修复：将发现的SQL注入漏洞报告给开发团队，并建议采取适当的修复措施，如使用参数化查询、对输入进行严格的验证和过滤等。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QL注入测试是一个细致的过程，需要耐心和细致的分析。通过这种测试，可以提高Web应用程序的安全性，保护用户数据不受侵害。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4826635" cy="4886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用户需要查询数据的时候(比如购物网站的某件商品),首先需要到Web服务器的应用程序进行认证授权，之后进行数据库服务器的认证授权，并执行数据检索，最后把检索结果通过服务器返回给Web页面。如果在这个过程中，对输入的数据库查询命令控制不够严格，就会导致SQL注入漏洞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打开DVWA测试界面，如图9-3所示。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867400" y="1828800"/>
            <a:ext cx="5735320" cy="36512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467600" y="5791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图9-3 DVWA界面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150" y="1676400"/>
            <a:ext cx="10554335" cy="48329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在测试某网站的用户名字段时，故意输入“admin'”，页面返回了一个SQL错误消息：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 have an error in your SQL syntax; check the manual that corresponds to your MySQL server version for the right syntax to use near 'admin''AND password='' at line 1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错误消息揭示了后台查询语句的一部分，并且明显可以看到，由于我们输入的“'”号，查询语句出现了问题。这明显暴露了网站页面未能正确过滤输入字符串的问题。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基于这一发现，下一步行动是利用这个SQL注入漏洞绕过身份验证。回顾之前对SQL注入攻击的学习，我们知道可以通过构造特定的SQL语句来实现这一目的。正常的登录认证SQL语句可能类似于：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Select * from table\_name where username = '' and password = ''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150" y="1676400"/>
            <a:ext cx="10554335" cy="48329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为了绕过密码验证，我们可以构造如下语句：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Select * from table\_name where username = 'admin' or '1=1'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这里，将“admin' or '1=1””作为输入填入用户名字段，这样构造的SQL查询将忽略密码验证。随后，点击登录按钮，便能成功绕过身份验证，进入系统后台，如图4-6所示的公司内部培训系统。这种做法在安全测试中是常见的漏洞利用手段，但请注意，这种技术仅应用于合法的渗透测试和安全审计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150" y="15240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通过OWASPDVWA虚拟机进行一个具体的分析，打开OWASP虚拟机，默认的安全防护难度是高级，我们需要把安全防护级别改成低级并保存配置。打开左边的SQL注入按钮，将显示图9-4所示的训练页面。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000" y="2819400"/>
            <a:ext cx="5953760" cy="35102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244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图9-4 训练 SQL 注入的页面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在输入框中键入“’”,同时单击提交，会提示：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  have  an  error  in  your  SQL  syntax; check   the   manual   that   corresponds   to your MySQL  server version for the right syntax to use near  ''''' at line 1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其结果如图9-5所示。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209800" y="3542665"/>
            <a:ext cx="7437755" cy="19011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038600" y="5257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图9-5 测试结果图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通过错误显示，数据库发现不正确的字符“’”,这种情况就表明很可能存在注入漏洞，  同时还暴露了后台数据库是MySQL。 这显示有可能通过特殊编制的 SQL 语句进行查询，最终窃取后台的密码。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1)先得到所有用户的列表，输入“1’”两个字符后，没有提示任何错误，但是没有返回任何信息，说明需要“’”以保证 SQL 查询语句的正确性。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2)进一步使用select 语句进行查询。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假设后台的查询语句很可能是这样设置的： select列 from 表 where ID=?,如果在 SQL 语句后面加上or 1=1,  这样数据表列中的每一行都将显示出来，所以输入 'or 1=1’ 进行测试，得到如下错误提示：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 have an error in your SQL syntax; check the manual that corresponds to your      MySQL server version for  the right syntax to use near ''or 1=1''' at line  1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150" y="15240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这说明 SQL 语句中依然存在一些错误，或许注释掉 SQL 语句后面的部分能够解决这个 SQL 语句的错误问题。在MySQL 中，注释符“--”(不同的数据库的注释符有所区别),这样可以将“--”符后面的所有语句都忽略，下面输入 'or 1=1 --',得到如图9-6所示的结果。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971800" y="2895600"/>
            <a:ext cx="6066155" cy="367093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191000" y="6553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图9-6  SQL注入后显示的结果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Freeform 24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Freeform 25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Freeform 27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Freeform 31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Freeform 35"/>
          <p:cNvSpPr/>
          <p:nvPr/>
        </p:nvSpPr>
        <p:spPr>
          <a:xfrm>
            <a:off x="11191875" y="36576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AutoShape 81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object 55"/>
          <p:cNvSpPr txBox="1"/>
          <p:nvPr/>
        </p:nvSpPr>
        <p:spPr>
          <a:xfrm>
            <a:off x="2548890" y="748665"/>
            <a:ext cx="1800860" cy="5060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lang="zh-CN" sz="3200" b="1" spc="10" dirty="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项目目标</a:t>
            </a:r>
            <a:endParaRPr lang="zh-CN" sz="3200" b="1" spc="10" dirty="0">
              <a:solidFill>
                <a:srgbClr val="0D0D0D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" name="object 55"/>
          <p:cNvSpPr txBox="1"/>
          <p:nvPr/>
        </p:nvSpPr>
        <p:spPr>
          <a:xfrm>
            <a:off x="2548890" y="1282065"/>
            <a:ext cx="9158605" cy="1029335"/>
          </a:xfrm>
          <a:prstGeom prst="rect">
            <a:avLst/>
          </a:prstGeom>
          <a:effectLst>
            <a:outerShdw dist="50800" dir="5400000" sx="1000" sy="1000" algn="ctr" rotWithShape="0">
              <a:srgbClr val="000000">
                <a:alpha val="100000"/>
              </a:srgbClr>
            </a:outerShdw>
          </a:effectLst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sz="6600" b="1" spc="10" dirty="0">
                <a:ln>
                  <a:solidFill>
                    <a:sysClr val="windowText" lastClr="000000">
                      <a:alpha val="6000"/>
                    </a:sysClr>
                  </a:solidFill>
                </a:ln>
                <a:noFill/>
                <a:latin typeface="微软雅黑" panose="020B0503020204020204" charset="-122"/>
                <a:cs typeface="微软雅黑" panose="020B0503020204020204" charset="-122"/>
              </a:rPr>
              <a:t>Learning objectives</a:t>
            </a:r>
            <a:endParaRPr sz="6600" b="1" spc="10" dirty="0">
              <a:ln>
                <a:solidFill>
                  <a:sysClr val="windowText" lastClr="000000">
                    <a:alpha val="6000"/>
                  </a:sysClr>
                </a:solidFill>
              </a:ln>
              <a:noFill/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object 56"/>
          <p:cNvSpPr/>
          <p:nvPr/>
        </p:nvSpPr>
        <p:spPr>
          <a:xfrm>
            <a:off x="2625090" y="1263650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  <a:close/>
              </a:path>
            </a:pathLst>
          </a:custGeom>
          <a:solidFill>
            <a:srgbClr val="F58830"/>
          </a:solidFill>
        </p:spPr>
        <p:txBody>
          <a:bodyPr wrap="square" lIns="0" tIns="0" rIns="0" bIns="0" rtlCol="0"/>
          <a:p/>
        </p:txBody>
      </p:sp>
      <p:grpSp>
        <p:nvGrpSpPr>
          <p:cNvPr id="85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286000" y="2196465"/>
            <a:ext cx="9167495" cy="859155"/>
            <a:chOff x="3926561" y="2953576"/>
            <a:chExt cx="7759700" cy="394849"/>
          </a:xfrm>
        </p:grpSpPr>
        <p:sp>
          <p:nvSpPr>
            <p:cNvPr id="86" name="ïṡļîḍe"/>
            <p:cNvSpPr txBox="1"/>
            <p:nvPr/>
          </p:nvSpPr>
          <p:spPr>
            <a:xfrm>
              <a:off x="4118976" y="2968181"/>
              <a:ext cx="2885680" cy="154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了解SQL注入漏洞的原理及类型。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87" name="ïSľíḍé"/>
            <p:cNvSpPr txBox="1"/>
            <p:nvPr/>
          </p:nvSpPr>
          <p:spPr>
            <a:xfrm>
              <a:off x="7115913" y="2953576"/>
              <a:ext cx="3265246" cy="154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掌握SQL注入漏洞的利用。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3926561" y="334842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90"/>
          <p:cNvSpPr txBox="1"/>
          <p:nvPr/>
        </p:nvSpPr>
        <p:spPr>
          <a:xfrm>
            <a:off x="2396504" y="1587028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知识目标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320476" y="3167581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能力目标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grpSp>
        <p:nvGrpSpPr>
          <p:cNvPr id="93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2209815" y="3758021"/>
            <a:ext cx="9167774" cy="966349"/>
            <a:chOff x="3891089" y="2705926"/>
            <a:chExt cx="7759700" cy="966349"/>
          </a:xfrm>
        </p:grpSpPr>
        <p:sp>
          <p:nvSpPr>
            <p:cNvPr id="94" name="ïṡļîḍe"/>
            <p:cNvSpPr txBox="1"/>
            <p:nvPr/>
          </p:nvSpPr>
          <p:spPr>
            <a:xfrm>
              <a:off x="4083503" y="2705926"/>
              <a:ext cx="61782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会识别SQL注入漏洞。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5" name="i$ḻîḍe"/>
            <p:cNvSpPr txBox="1"/>
            <p:nvPr/>
          </p:nvSpPr>
          <p:spPr>
            <a:xfrm>
              <a:off x="4083503" y="3182176"/>
              <a:ext cx="413637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60000">
                        <a:schemeClr val="accent4"/>
                      </a:gs>
                    </a:gsLst>
                    <a:lin ang="2700000" scaled="0"/>
                  </a:gradFill>
                </a:rPr>
                <a:t>能够进行SQL注入漏洞的防御。</a:t>
              </a:r>
              <a:endParaRPr lang="zh-CN" altLang="en-US" sz="1600" b="1" dirty="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60000">
                      <a:schemeClr val="accent4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3891089" y="367227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ïSľíḍé"/>
          <p:cNvSpPr txBox="1"/>
          <p:nvPr/>
        </p:nvSpPr>
        <p:spPr>
          <a:xfrm>
            <a:off x="2437130" y="5143500"/>
            <a:ext cx="59931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rPr>
              <a:t>    关注国产数据库的发展，培养创新精神。</a:t>
            </a:r>
            <a:endParaRPr lang="zh-CN" altLang="en-US" sz="1600" b="1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sym typeface="+mn-ea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rPr>
              <a:t>    了解信息安全法律法规，增强学生的法律意识。</a:t>
            </a:r>
            <a:endParaRPr lang="zh-CN" altLang="en-US" sz="1600" b="1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326654" y="4710593"/>
            <a:ext cx="15348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素质目标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" name="ïṡļîḍe"/>
          <p:cNvSpPr txBox="1"/>
          <p:nvPr/>
        </p:nvSpPr>
        <p:spPr>
          <a:xfrm>
            <a:off x="2513298" y="2742936"/>
            <a:ext cx="34093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rPr>
              <a:t>掌握SQL注入漏洞防范知识。</a:t>
            </a:r>
            <a:endParaRPr lang="zh-CN" altLang="en-US" sz="1600" b="1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2.查找SQL注入点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小结查找SQL注入点的流程：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首先发现存在 SQL 注入漏洞，然后找到一个正确的终止字符构造正确的 SQL 语句并执行，找到返回所有行的方法，最后找到特殊的注释 SQL 字符忽略剩余的 SQL 语句。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我们首先选择安全模式为Low模式，打开SQL注入界面，如图9-7所示。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667000" y="2286000"/>
            <a:ext cx="6635750" cy="398843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6576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图9-7 设置DVWA安全模式为Low模式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接下来选择“SQL Injection”选项，进入到SQL注入测试界面，如图9-8所示。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4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249930" y="2209800"/>
            <a:ext cx="5751195" cy="40233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5720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图9-8 SQL注入测试界面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找到了 select 语句的执行方法，接下来可以使用UNION 语句查找更多的  信息并显示出来，同时还可以使用concat()函数让检索出来的语句以行的形式显示。为了  使得链接了UNION 的 select 语句没有错误，不同UNION  的 select  子句列数必须是相同的，但是我们并不知道表中的列数，如图9-9所示。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找到了 select 语句的执行方法，接下来可以使用UNION 语句查找更多的  信息并显示出来，同时还可以使用concat()函数让检索出来的语句以行的形式显示。为了  使得链接了UNION 的 select 语句没有错误，不同UNION  的 select  子句列数必须是相同的，但是我们并不知道表中的列数，如图9-9所示。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3657600" y="3542665"/>
            <a:ext cx="4370705" cy="1298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24400" y="5029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图9-9  输入字符示意图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输入'union select 1,--'后会提示如下错误，如图9-10所示。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2895600" y="2286000"/>
            <a:ext cx="5953760" cy="36880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038600" y="6172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图9-10 输入渗透字符串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515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The used SELECT statements have a different number of columns输入'union select 1,2--'后得到如图9-11所示的结果。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3352800" y="2743200"/>
            <a:ext cx="4763135" cy="194437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572000" y="4876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图9-11  输入字符串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00" y="157988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其执行结果具体如图9-12所示。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057400"/>
            <a:ext cx="6492875" cy="34347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191000" y="5562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图9-12    输入特殊字符串 SQL 注入的显示结果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7200" y="5969635"/>
            <a:ext cx="116128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这说明我们对数据表的列数猜解已经正确，在这个例子中数据表有两列。在Mysql数据库中，直接获取当前数据库的内置函数database（），我们可以使用联合查询语句union，通过函数获取数据库名。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67640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当输入1'union select 1,database()#时候，在第二个用户的Surname处显示了数据库名“dvwa”，如图9-13所示。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3200400" y="2590800"/>
            <a:ext cx="6074410" cy="37001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4196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图9-13 测试获取数据库名</a:t>
            </a:r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554335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使用语句查询出一些有意义的数据，输入以下代码：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'union select 1, table_name from INFORMATION_SCHEMA.tables -- 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这样得到的结果如图9-14所示。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895600"/>
            <a:ext cx="6008370" cy="35293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343400" y="6477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图9-14 检索INFORMATION_SCHEMA 的结果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PART02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通过查询INFORMATION_SCHEMA  系统表，就可以看到这个MySQL 数据库中每 一个表的名字以及每一列的名字等，这里我们看到最后两行 (guestbook 、users)    应该是DVWA 所使用的表，那么我们就列出这两个表，输入如下代码：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'union select 1,column_name from INFORMATION_SCHEMA.columns where table_name ='users' -- 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通过上面命令，就列出user 表中的内容，如图9-15所示。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2430145" y="1809750"/>
            <a:ext cx="6509385" cy="40684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810000" y="5943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图9-15 检索数据库的 user表</a:t>
            </a:r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我们发现 user 表中有6列数据，很明显，其中有我们最感兴趣的 password 列，输入：'UNION SELECT NULL,password from users得到代码清单9-16所示。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0" y="2514600"/>
            <a:ext cx="6250940" cy="36156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1816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图9-16 执行结果图</a:t>
            </a:r>
            <a:endParaRPr lang="zh-CN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这样便得到密码的 MD5 值，当然我们在前面已经得到了用户名和密码，但是这样能够展示更多的数据库操作细节，最后使用concat() 函数将所有的信息都列出来：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'UNION SELECT password, concat(first_name, ' ', last_name, ' ', user) from users -- '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得到结果如图9-17所示。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3" name="图片 17"/>
          <p:cNvPicPr/>
          <p:nvPr/>
        </p:nvPicPr>
        <p:blipFill>
          <a:blip r:embed="rId2"/>
          <a:stretch>
            <a:fillRect/>
          </a:stretch>
        </p:blipFill>
        <p:spPr>
          <a:xfrm>
            <a:off x="4191000" y="2971800"/>
            <a:ext cx="6155055" cy="35928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638800" y="6553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 9-17  通过SQL 注入导出相关数据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这样就完成一次基本的SQL注入过程，了解了基本的原理。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 手工注入渗透测试的主要过程如下。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(1)判断系统是否可能存在SQL 注入漏洞，以及SQL 注入类型是数字型注入还是字符型 注入。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(2)获取 SELECT语句的字段数，以使用联合查询语句union  拼接想要执行的 SELECT 语句。基于MySQL  系统数据库中的各个数据表和SQL 语句语法构造用户输入，形成可在 MySQL 数据库中正确执行的语句以依次获取：数据库名→数据表名→指定数据表中的字段 名→指定字段的数据。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(3)获取管理员的用户名，并破解管理员的MD5 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24000" y="9906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手动SQL注入（</a:t>
            </a:r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PHP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源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代码）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6775" y="1295400"/>
            <a:ext cx="11152505" cy="16287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&lt;?php    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if(isset($_GET['Submit'])){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// Retrieve data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$id = $_GET['id'];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$getid = "SELECT first_name, last_name FROM users WHERE user_id = '$id'";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$result = mysql_query($getid) or die('&lt;pre&gt;' . mysql_error() . '&lt;/pre&gt;' );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$num = mysql_numrows($result);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$i = 0;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while ($i &lt; $num) {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$first = mysql_result($result,$i,"first_name");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$last = mysql_result($result,$i,"last_name");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echo '&lt;pre&gt;';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echo 'ID: ' . $id . '&lt;br&gt;First name: ' . $first . '&lt;br&gt;Surname: ' . $last;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echo '&lt;/pre&gt;';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    $i++;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    }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}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?&gt;</a:t>
            </a:r>
            <a:endParaRPr lang="zh-CN" altLang="en-US" sz="20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SQL手工注入渗透测试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手动SQL注入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对主要源代码进行分析可以知道如下信息。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 在 “Get input” 部分，获取了前端发送的id 参数值。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(2)在 “Check database”部分，获取id 参数值后，没有对该用户输入做任何的过滤，直 接将参数值拼接到SQL 语句中通过mysqli_query()函数执行。SQL 语句执行后，如果正确查 询到相应的数据，则通过“Get results”部分输出查询结果；如果发生错误，则将错误信息输出到前端页面中。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在Web 渗透测试的过程中，借助各种工具完成自动化漏洞扫描、端口扫描、暴力破解， 有助于漏洞的深入利用，因此，正确选择自动化工具是渗透测试人员的必备技能。Sqlmap 就是SQL注入攻击中常用的工具之一。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本任务主要学习使用Sqlmap工具实现自动化的初级SQL注入渗透测试，包括以下两部 分内容。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(1)掌握Sqlmap工具注入命令的参数。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(2)能够使用 Sqlmap工具完成初级SQL注入渗透测试。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1.认识Sqlmap工具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62609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Sqlmap是一款开源的命令行自动 SQL 注入工具。它由罗马尼亚人Bernardo Damele A.G 和 Daniele Bellucci 以 GNU GPLv2 许可证方式发布，可以从官方网站 http://sqlmap.sourceforge.net/下载安装。当然，在 Metasploit中也集成了Sqlmap的模块，在MSF终端环境下输入如代码命令，就可以调用这个模块进行扫描。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1.认识Sqlmap工具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4592320" cy="16014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1.Sqlmap 常用参数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在Kali操作系统中，sqlmap命令的语法格式如下。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 [选项]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 工具注入时，选项中常用的参数有以下几种，如表9-4所示。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276350"/>
            <a:ext cx="8357235" cy="46386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15200" y="78168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表9-4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Sqlmap常用参数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351129" y="2887053"/>
            <a:ext cx="1703794" cy="641191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sp>
        <p:nvSpPr>
          <p:cNvPr id="6" name="Freeform 6"/>
          <p:cNvSpPr/>
          <p:nvPr/>
        </p:nvSpPr>
        <p:spPr>
          <a:xfrm>
            <a:off x="4510516" y="2949560"/>
            <a:ext cx="1992128" cy="834758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sp>
        <p:nvSpPr>
          <p:cNvPr id="7" name="Freeform 7"/>
          <p:cNvSpPr/>
          <p:nvPr/>
        </p:nvSpPr>
        <p:spPr>
          <a:xfrm>
            <a:off x="5613445" y="3788351"/>
            <a:ext cx="3992321" cy="1687662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cxnSp>
        <p:nvCxnSpPr>
          <p:cNvPr id="8" name="Connector 8"/>
          <p:cNvCxnSpPr/>
          <p:nvPr/>
        </p:nvCxnSpPr>
        <p:spPr>
          <a:xfrm flipH="1" flipV="1">
            <a:off x="2782527" y="2518067"/>
            <a:ext cx="788383" cy="431493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cxnSp>
        <p:nvCxnSpPr>
          <p:cNvPr id="9" name="Connector 9"/>
          <p:cNvCxnSpPr/>
          <p:nvPr/>
        </p:nvCxnSpPr>
        <p:spPr>
          <a:xfrm flipH="1">
            <a:off x="3570909" y="3528245"/>
            <a:ext cx="1586846" cy="994048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cxnSp>
        <p:nvCxnSpPr>
          <p:cNvPr id="10" name="Connector 10"/>
          <p:cNvCxnSpPr/>
          <p:nvPr/>
        </p:nvCxnSpPr>
        <p:spPr>
          <a:xfrm flipV="1">
            <a:off x="7270863" y="3207650"/>
            <a:ext cx="1080749" cy="816611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sp>
        <p:nvSpPr>
          <p:cNvPr id="11" name="AutoShape 11"/>
          <p:cNvSpPr/>
          <p:nvPr/>
        </p:nvSpPr>
        <p:spPr>
          <a:xfrm>
            <a:off x="2185695" y="4522293"/>
            <a:ext cx="1861067" cy="234072"/>
          </a:xfrm>
          <a:prstGeom prst="rect">
            <a:avLst/>
          </a:prstGeom>
          <a:noFill/>
        </p:spPr>
      </p:sp>
      <p:sp>
        <p:nvSpPr>
          <p:cNvPr id="12" name="TextBox 12"/>
          <p:cNvSpPr txBox="1"/>
          <p:nvPr/>
        </p:nvSpPr>
        <p:spPr>
          <a:xfrm>
            <a:off x="381000" y="1542415"/>
            <a:ext cx="2265680" cy="29210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6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小张遇SQL注入</a:t>
            </a:r>
            <a:endParaRPr lang="en-US" sz="16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96645" y="4089400"/>
            <a:ext cx="2265680" cy="29210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6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Web应用攻击经济利益</a:t>
            </a:r>
            <a:endParaRPr lang="en-US" sz="1600" b="1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240395" y="1764665"/>
            <a:ext cx="2265680" cy="29210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l">
              <a:lnSpc>
                <a:spcPct val="80000"/>
              </a:lnSpc>
              <a:spcBef>
                <a:spcPts val="375"/>
              </a:spcBef>
            </a:pPr>
            <a:r>
              <a:rPr lang="en-US" sz="16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Web应用受攻击青睐</a:t>
            </a:r>
            <a:endParaRPr lang="en-US" sz="1600" b="1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92803" y="1859118"/>
            <a:ext cx="2247900" cy="194183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管理员小张发现网站带有Google小尾巴警告恶意软件，经分析日志，确认遭SQL注入攻击，此攻击手段典型且危险。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01134" y="4381117"/>
            <a:ext cx="2247900" cy="194183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Web应用渗透攻击近年来备受关注，因攻击者能通过Web应用获得巨大利益，如电子邮件、在线文档编辑等。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458200" y="2082165"/>
            <a:ext cx="2520315" cy="194183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为什么Web应用在复杂信息系统中备受攻击者“青睐”？因为它们在日常生活和工作中广泛应用，且存在多个安全漏洞。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1.认识Sqlmap工具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 实现的主要技术有：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	执行扩展的后台 DBMS跟踪；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	支持五种 SQL 注入技术：基于布尔值的盲注、基于时间的盲注、基于错误的盲注、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	UNION  查询和 stacked 查询；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	检索 DBMS 的会话用户和数据库；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(5)	枚举用户、哈希口令、权限和数据库、表、列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(6)	转储整个 DBMS  的表和列，或者用户指定的 DBMS  表和列；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(7)	自动识别后台账户的哈希口令，并通过字典进行暴力破解；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(8)	运行自定义 SQL 语句；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2.Sqlmap   工具注入的分析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  工具注入与SQL 手工注入的流程类似，首先判断 SQL 注入点，获取SQL 注入 的相关信息，然后依次获取数据库名、数据表名、字段名和具体的数据。两者的区别在于， Sqlmap工具会自动完成SQL 注入点的查找，显示可进行SQL 注入的方式，供渗透测试者参 考，而且Sqlmap  工具会根据用户指定的参数，自动获取数据库的相关信息；但是，SQL 手 工注入则需要用户一步一步地自己测试来手动获取有效信息。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需要注意的是，在对目标网站(DVWA平台的初级SQL注入渗透测试页面)进行 Sqlmap 工具注入时，用户admin已经登录了DVWA平台，也就是该用户访问SQL手工注入网站是 携带Cookie参数的。因此，我们首先需要获取会话的Cookie, 然后，在进行 Sqlmap工具注 入时指定 Cookie  参数的值，才能实现工具自动注入。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2.Sqlmap   工具注入的分析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Sqlmap 工具帮助我们简化了SQL 注入的过程，但是，作为渗透测试人员，不能仅仅依 赖工具，一定要结合SQL 注入原理去合理使用自动化工具。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当数据库是MySQL、PostgreSQL  和 Microsoft SQL Server 时，支持上传和下载数据库文件；支持迭代查询。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输入而言，Sqlmap接受单个目标URL,自动测试客户端提供所有GET/POST参数、HTTPCookie和HTTP代理头部中的值。这时，你开始使用Sqlmap,对某公司的SQL注入训练环境进行扫描和攻击。启动BT5后，进入命令行终端，并进入/pentest/database/sqlmap目录，然后输入如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Pythonslqmap.py-h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帮助命令可以对相关命令进行查询，这里需要指出的是，使用--update参数有时会报错。这里注意，如果需要使用最新版本的Sqlmap,也可以删除本地的Sqlmap文件夹，直接使用svn到最新目录下载该工具。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1)获取Cookie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在Windows10操作系统中打开XAMPP,启动Apache和MySQL。在物理机中使用浏览器打开并登录DVWA平台，单击左侧菜单栏的“DVWASecurity”子菜单，选择级别“Low”选项，然后单击左侧菜单栏的“SQLInjection”子菜单，进入初级SQL注入渗透测试页面。本书仅以初级SQL注入渗透测试环境为例，如果读者有兴趣，可以在不同级别的SQL注入、SQL盲注环境下进行Sqlmap工具注入渗透测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(2)打开浏览器的开发者模式。单击浏览器右侧的三图标，选择“更多工具”,单击“Web开发者工具”,或者直接在页面中使用组合键Ctrl+Shift+I或快捷键F12,打开开发者模式，如图9-18所示。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1828800" y="1676400"/>
            <a:ext cx="7978775" cy="42506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29000" y="5486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图9-18浏览器中打开开发者模式发者工具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4800" y="6477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图9-19浏览器中新的请求数据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71600" y="1411605"/>
            <a:ext cx="104305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获取请求的URL和页面的Cookie值。在“UserID”文本框中输入ID“1”,单击“Submit”按钮后，在浏览器的地址栏中可获取对应的URL“http://10.10.10.129/dvwa/vulnerabilities/sqli/?id=1&amp;Submit=Submit#”,并且能看到新的请求数据，如图9-19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图片 19"/>
          <p:cNvPicPr/>
          <p:nvPr/>
        </p:nvPicPr>
        <p:blipFill>
          <a:blip r:embed="rId2"/>
          <a:stretch>
            <a:fillRect/>
          </a:stretch>
        </p:blipFill>
        <p:spPr>
          <a:xfrm>
            <a:off x="3241675" y="3351530"/>
            <a:ext cx="5708015" cy="31057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68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图9-20 浏览器的Cookie数据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单击图9-19中的HTTP请求，在“消息头”菜单的“请求头”部分和“Cookie”菜单中显示了相应的信息，即PHPSESSID和security,如图9-20所示。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5" name="图片 20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0" y="2667000"/>
            <a:ext cx="6451600" cy="3484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(1)Sqlmap工具渗透测试步分为获取漏洞信息、获取数据库名、获取数据表名和获取字段名共5步，具体如下：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①获取SQL注入漏洞相关信息。在虚拟机的Kali操作系统中打开终端，输入Sqlmap语句如下。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Sqlmap-u"http://10.10.10.129/dvwa/vulnerabilities/sqli/?id=1&amp;Submit=Submit#"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sqlmap命令中，“-u”参数指定了SQL注入的目标URL,而界面询问是否要转到登录页面，看见这个提示，我们就可以知道，原来我们没有带Cookie参数就进行了SQL注入漏洞的测试，所以没有用户的登录信息，工具就只能提示用户跳转到登录页面，如图9-21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图片 21"/>
          <p:cNvPicPr/>
          <p:nvPr/>
        </p:nvPicPr>
        <p:blipFill>
          <a:blip r:embed="rId2"/>
          <a:stretch>
            <a:fillRect/>
          </a:stretch>
        </p:blipFill>
        <p:spPr>
          <a:xfrm>
            <a:off x="2895600" y="2133600"/>
            <a:ext cx="6697980" cy="39173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657600" y="6172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图9-21   Sqlmap工具注入的检测界面(不带Cookie)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为了在Sqlmap工具注入时携带用户身份信息，在sqlmap命令中使用“-cookie”参数指定Cookie值，重新输入sqlmap语句，获取SQL注入漏洞的相关信息，如</a:t>
            </a:r>
            <a:r>
              <a:rPr lang="zh-CN" altLang="en-US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6.59</a:t>
            </a:r>
            <a:r>
              <a:rPr lang="zh-CN" altLang="en-US" sz="20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和图9-22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0000" y="5410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图9-22   Sqlmap工具注入检测命令界面(带Cookie)</a:t>
            </a:r>
            <a:endParaRPr lang="zh-CN" altLang="en-US"/>
          </a:p>
        </p:txBody>
      </p:sp>
      <p:pic>
        <p:nvPicPr>
          <p:cNvPr id="29" name="图片 22"/>
          <p:cNvPicPr/>
          <p:nvPr/>
        </p:nvPicPr>
        <p:blipFill>
          <a:blip r:embed="rId2"/>
          <a:stretch>
            <a:fillRect/>
          </a:stretch>
        </p:blipFill>
        <p:spPr>
          <a:xfrm>
            <a:off x="2590800" y="3200400"/>
            <a:ext cx="8190865" cy="203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PART03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286000"/>
            <a:ext cx="568388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981200" y="6019800"/>
            <a:ext cx="75425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/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9-23  Sqlmap</a:t>
            </a:r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工具注入检测命令界面输入</a:t>
            </a:r>
            <a:r>
              <a:rPr lang="en-US" b="0">
                <a:latin typeface="宋体" panose="02010600030101010101" pitchFamily="2" charset="-122"/>
              </a:rPr>
              <a:t>y</a:t>
            </a:r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字符进行确认</a:t>
            </a:r>
            <a:endParaRPr lang="zh-CN" altLang="en-US" b="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286000"/>
            <a:ext cx="5683885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981200" y="6019800"/>
            <a:ext cx="75425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/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b="0">
                <a:latin typeface="宋体" panose="02010600030101010101" pitchFamily="2" charset="-122"/>
              </a:rPr>
              <a:t>9-23  Sqlmap</a:t>
            </a:r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工具注入检测命令界面输入</a:t>
            </a:r>
            <a:r>
              <a:rPr lang="en-US" b="0">
                <a:latin typeface="宋体" panose="02010600030101010101" pitchFamily="2" charset="-122"/>
              </a:rPr>
              <a:t>y</a:t>
            </a:r>
            <a:r>
              <a:rPr lang="zh-CN" b="0">
                <a:ea typeface="宋体" panose="02010600030101010101" pitchFamily="2" charset="-122"/>
                <a:cs typeface="宋体" panose="02010600030101010101" pitchFamily="2" charset="-122"/>
              </a:rPr>
              <a:t>字符进行确认</a:t>
            </a:r>
            <a:endParaRPr lang="zh-CN" altLang="en-US" b="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1600" y="1579880"/>
            <a:ext cx="104305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在Sqlmap工具注入的检测结果，可以进行SQL注入的方式、Payload、服务器的操作系统、PHP版本、Web服务器版本以及后端数据库类型与版本等，图9-24所示。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" name="图片 24"/>
          <p:cNvPicPr/>
          <p:nvPr/>
        </p:nvPicPr>
        <p:blipFill>
          <a:blip r:embed="rId2"/>
          <a:stretch>
            <a:fillRect/>
          </a:stretch>
        </p:blipFill>
        <p:spPr>
          <a:xfrm>
            <a:off x="3200400" y="3124200"/>
            <a:ext cx="6097270" cy="311848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290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图9-24 Sqlmap 工具注入获取数据库名的结果界面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" y="1524000"/>
            <a:ext cx="600075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在进行Sqlmap工具注入检测时，我们发现命令执行的过程中会一直提示用户输入“y/n”,因此，可以在原本的命令后加“-batch”参数，使用系统默认回复，不再手动的一一回复。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p语-"如h。://10.10.10.129/dwa/vulnerabilities/sqli/?id-16Submit=Submlt#"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--cookie="security=low;PHPSESSID=obp4kh0va4lur209i6lcvo53o5" --batch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图片 25"/>
          <p:cNvPicPr/>
          <p:nvPr/>
        </p:nvPicPr>
        <p:blipFill>
          <a:blip r:embed="rId2"/>
          <a:stretch>
            <a:fillRect/>
          </a:stretch>
        </p:blipFill>
        <p:spPr>
          <a:xfrm>
            <a:off x="6795135" y="1676400"/>
            <a:ext cx="5111115" cy="38754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001000" y="5715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图9-25  带参数batch运行结果图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" y="1524000"/>
            <a:ext cx="105657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②获取数据库名。sqlmap命令通过“-dbs”参数枚举所有的数据库名，如图9-26所示。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26"/>
          <p:cNvPicPr/>
          <p:nvPr/>
        </p:nvPicPr>
        <p:blipFill>
          <a:blip r:embed="rId2"/>
          <a:stretch>
            <a:fillRect/>
          </a:stretch>
        </p:blipFill>
        <p:spPr>
          <a:xfrm>
            <a:off x="3352800" y="2590800"/>
            <a:ext cx="5303520" cy="38728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429000" y="648906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图9-26    Sqlmap工具注入获取数据库名的结果界面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001125" y="4114800"/>
            <a:ext cx="322580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由图6.62中的命令执行结果可以看到，共有6个数据库，我们关心的是数据库dvwa。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1752600"/>
            <a:ext cx="4850765" cy="4017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③获取数据表名。sqlmap命令通过“-tables”参数枚举所有的数据表名，并且使用“-D”参数指定要枚举数据表的数据库，如图9-27所示。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27"/>
          <p:cNvPicPr/>
          <p:nvPr/>
        </p:nvPicPr>
        <p:blipFill>
          <a:blip r:embed="rId2"/>
          <a:stretch>
            <a:fillRect/>
          </a:stretch>
        </p:blipFill>
        <p:spPr>
          <a:xfrm>
            <a:off x="6019800" y="1295400"/>
            <a:ext cx="5290820" cy="415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6248400" y="5867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图9-27   Sqlmap工具注入获取数据表名的结果界面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1000" y="5257800"/>
            <a:ext cx="5335905" cy="847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由图6.64中的命令执行结果可以看到，dvwa数据库中有2个数据表，即guestbook和users,我们关心的是数据表users。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1752600"/>
            <a:ext cx="4850765" cy="4017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④获取字段名。sqlmap命令通过“--columns”参数枚举所有的字段名，除了使用“-D”参数指定要枚举删除的数据库，还要使用“-T”参数指定要枚举字段名的数据表，如图9-28所示。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7000" y="5791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图9-28 Sqlmap   工具注入获取字段名的结果界面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1000" y="5257800"/>
            <a:ext cx="5335905" cy="847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由图9-28中的命令执行结果可以看到users数据表中的各个字段，我们更为关心的是users数据表中的“user”和“password”字段。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28"/>
          <p:cNvPicPr/>
          <p:nvPr/>
        </p:nvPicPr>
        <p:blipFill>
          <a:blip r:embed="rId2"/>
          <a:stretch>
            <a:fillRect/>
          </a:stretch>
        </p:blipFill>
        <p:spPr>
          <a:xfrm>
            <a:off x="6172200" y="1676400"/>
            <a:ext cx="5303520" cy="4093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1752600"/>
            <a:ext cx="10688955" cy="2082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获取数据。sqlmap命令通过“-dump”参数将数据转存下来，除了使用“-D”参数指定要枚举的数据库、使用“-T”参数指定要枚举的数据表，还要使用“-C”参数指定要获取数据的字段，字段名之间用逗号“,”隔开，如图9-29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819400" y="3581400"/>
            <a:ext cx="7445375" cy="153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168775" y="5334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图9-29 Sqlmap 工具注入获取数据的命令界面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3.sqlmap渗透测试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1752600"/>
            <a:ext cx="10688955" cy="2082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2)Sqlmap工具注入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148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图9-30 Sqlmap工具注入获取数据的结果界面</a:t>
            </a:r>
            <a:endParaRPr lang="zh-CN" altLang="en-US"/>
          </a:p>
        </p:txBody>
      </p:sp>
      <p:pic>
        <p:nvPicPr>
          <p:cNvPr id="5" name="图片 30"/>
          <p:cNvPicPr/>
          <p:nvPr/>
        </p:nvPicPr>
        <p:blipFill>
          <a:blip r:embed="rId2"/>
          <a:stretch>
            <a:fillRect/>
          </a:stretch>
        </p:blipFill>
        <p:spPr>
          <a:xfrm>
            <a:off x="3657600" y="1828800"/>
            <a:ext cx="5763895" cy="43618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28600" y="3657600"/>
            <a:ext cx="34270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由图9-30中的命令执行结果可以看到，DVWA平台的管理员用户名为admin,对应的密码已经解密为password。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sqlmap自动注入渗透测试</a:t>
            </a:r>
            <a:endParaRPr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4.Sqlmap工具注入渗透测试总结</a:t>
            </a:r>
            <a:endParaRPr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000" y="1579880"/>
            <a:ext cx="10480675" cy="2152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1650365"/>
            <a:ext cx="10688955" cy="20821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6775" y="1828800"/>
            <a:ext cx="1088326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Sqlmap工具注入渗透测试的主要过程如下。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①获取HTTP请求中Cookie值，并在sqlmap命令中指定该Cookie,以获取SQL注入点、SQL注入方式等信息，帮助渗透测试者更好地全面了解SQL注入漏洞的相关信息，方便后续的攻击。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②使用sqlmap命令依次获取：注入点等相关信息、数据库名、指定数据库的数据表、指定数据表的字段，以及指定字段的数据。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使用Sqlmap工具实现自动注入时，首先，获取HTTP请求中Cookie值，并在sqlmap命令中指定该Cookie;然后，使用sqlmap命令依次获取：注入点等相关信息、数据库名、指定数据库的数据表、指定数据表的字段，以及指定字段的数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Sqlmap工具注入的过程与SQL手工注入的过程类似，但是自动化工具注入提高了SQL注入的效率，因此，在实际的渗透测试过程中，我们会结合使用工具注入和手工注入两种方式。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0">
            <a:off x="2030063" y="1554861"/>
            <a:ext cx="1096423" cy="1096804"/>
            <a:chOff x="2030063" y="1554861"/>
            <a:chExt cx="1096423" cy="1096804"/>
          </a:xfrm>
        </p:grpSpPr>
        <p:sp>
          <p:nvSpPr>
            <p:cNvPr id="6" name="Freeform 6"/>
            <p:cNvSpPr/>
            <p:nvPr/>
          </p:nvSpPr>
          <p:spPr>
            <a:xfrm>
              <a:off x="2030063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2211991" y="1813846"/>
              <a:ext cx="730853" cy="670465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</a:path>
                <a:path w="988" h="905"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</a:path>
                <a:path w="988" h="905"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</a:path>
                <a:path w="988" h="905"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 rot="0">
            <a:off x="8308086" y="1554861"/>
            <a:ext cx="1096423" cy="1096804"/>
            <a:chOff x="8308086" y="1554861"/>
            <a:chExt cx="1096423" cy="1096804"/>
          </a:xfrm>
        </p:grpSpPr>
        <p:sp>
          <p:nvSpPr>
            <p:cNvPr id="9" name="Freeform 9"/>
            <p:cNvSpPr/>
            <p:nvPr/>
          </p:nvSpPr>
          <p:spPr>
            <a:xfrm>
              <a:off x="8308086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8540305" y="1698403"/>
              <a:ext cx="653987" cy="899922"/>
            </a:xfrm>
            <a:custGeom>
              <a:avLst/>
              <a:gdLst/>
              <a:ahLst/>
              <a:cxnLst/>
              <a:rect l="l" t="t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</a:path>
                <a:path w="885" h="1217"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</a:path>
                <a:path w="885" h="1217"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</a:path>
                <a:path w="885" h="1217"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5170265" y="1554861"/>
            <a:ext cx="1096423" cy="1096804"/>
            <a:chOff x="5170265" y="1554861"/>
            <a:chExt cx="1096423" cy="1096804"/>
          </a:xfrm>
        </p:grpSpPr>
        <p:sp>
          <p:nvSpPr>
            <p:cNvPr id="12" name="Freeform 12"/>
            <p:cNvSpPr/>
            <p:nvPr/>
          </p:nvSpPr>
          <p:spPr>
            <a:xfrm>
              <a:off x="5170265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5387721" y="1754600"/>
              <a:ext cx="656939" cy="787432"/>
            </a:xfrm>
            <a:custGeom>
              <a:avLst/>
              <a:gdLst/>
              <a:ahLst/>
              <a:cxnLst/>
              <a:rect l="l" t="t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</a:path>
                <a:path w="889" h="1065"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</a:path>
                <a:path w="889" h="1065"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</a:path>
                <a:path w="889" h="1065"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</a:path>
                <a:path w="889" h="1065"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  <a:path w="889" h="1065"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</a:path>
                <a:path w="889" h="1065"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4099843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国产替换市场广阔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322378" y="3496396"/>
            <a:ext cx="2789491" cy="188214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国产数据库公司百花齐放，如武汉达梦、阿里云、腾讯云等，2023-2027年数据库整体国产替换市场空间约400亿元。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59648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国产数据库崛起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2183" y="3496396"/>
            <a:ext cx="2789491" cy="188214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我国数据库技术持续40年探索，国产纯自研数据库已实现对海外商业数据库平滑替换，市场空间约400亿元。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333577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数据库国家战略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556111" y="3496396"/>
            <a:ext cx="2789491" cy="188214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院士沈昌祥强调数据库对国计民生和数字经济发展的重要性，搭建安全可信数据库是国产基础软件的关键任务。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PART06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404897" y="1355502"/>
            <a:ext cx="7648575" cy="590550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SQL注入深入解析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190783" y="5672248"/>
            <a:ext cx="668149" cy="117156"/>
          </a:xfrm>
          <a:prstGeom prst="rect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1140385" y="5672248"/>
            <a:ext cx="117156" cy="117156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1790706" y="5672248"/>
            <a:ext cx="117156" cy="117156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cxnSp>
        <p:nvCxnSpPr>
          <p:cNvPr id="9" name="Connector 9"/>
          <p:cNvCxnSpPr/>
          <p:nvPr/>
        </p:nvCxnSpPr>
        <p:spPr>
          <a:xfrm>
            <a:off x="1858932" y="5742952"/>
            <a:ext cx="9767077" cy="0"/>
          </a:xfrm>
          <a:prstGeom prst="line">
            <a:avLst/>
          </a:prstGeom>
          <a:ln w="14288">
            <a:solidFill>
              <a:srgbClr val="2F89C9">
                <a:alpha val="100000"/>
              </a:srgbClr>
            </a:solidFill>
            <a:prstDash val="dash"/>
            <a:headEnd type="none"/>
            <a:tailEnd type="none"/>
          </a:ln>
        </p:spPr>
      </p:cxnSp>
      <p:sp>
        <p:nvSpPr>
          <p:cNvPr id="10" name="TextBox 10"/>
          <p:cNvSpPr txBox="1"/>
          <p:nvPr/>
        </p:nvSpPr>
        <p:spPr>
          <a:xfrm>
            <a:off x="3404897" y="1822410"/>
            <a:ext cx="7410450" cy="733425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深入理解SQL注入原理，包括手工注入、工具注入及盲注，明白其发生条件与流程，并认识不同类型的特点，为防护打下坚实基础。</a:t>
            </a:r>
            <a:endParaRPr lang="en-US" sz="12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40385" y="3782594"/>
            <a:ext cx="7648575" cy="590550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SQL注入防护全攻略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40385" y="4249502"/>
            <a:ext cx="7439025" cy="733425"/>
          </a:xfrm>
          <a:prstGeom prst="rect">
            <a:avLst/>
          </a:prstGeom>
        </p:spPr>
        <p:txBody>
          <a:bodyPr vert="horz" wrap="square" lIns="123825" tIns="123825" rIns="5715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掌握SQL手工注入、sqlmap工具注入及SQL盲注，理解发生条件、流程与特点，通过DVWA平台进行渗透测试，学会防护方法。</a:t>
            </a:r>
            <a:endParaRPr lang="en-US" sz="1275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3383524" y="3148967"/>
            <a:ext cx="668149" cy="117156"/>
          </a:xfrm>
          <a:prstGeom prst="rect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3333126" y="3148967"/>
            <a:ext cx="117156" cy="117156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5" name="AutoShape 15"/>
          <p:cNvSpPr/>
          <p:nvPr/>
        </p:nvSpPr>
        <p:spPr>
          <a:xfrm>
            <a:off x="3983447" y="3148967"/>
            <a:ext cx="117156" cy="117156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cxnSp>
        <p:nvCxnSpPr>
          <p:cNvPr id="16" name="Connector 16"/>
          <p:cNvCxnSpPr/>
          <p:nvPr/>
        </p:nvCxnSpPr>
        <p:spPr>
          <a:xfrm>
            <a:off x="4051673" y="3219671"/>
            <a:ext cx="9767077" cy="0"/>
          </a:xfrm>
          <a:prstGeom prst="line">
            <a:avLst/>
          </a:prstGeom>
          <a:ln w="14288">
            <a:solidFill>
              <a:srgbClr val="2F89C9">
                <a:alpha val="100000"/>
              </a:srgbClr>
            </a:solidFill>
            <a:prstDash val="dash"/>
            <a:headEnd type="none"/>
            <a:tailEnd type="none"/>
          </a:ln>
        </p:spPr>
      </p:cxn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4495800" y="2895600"/>
            <a:ext cx="3335020" cy="939800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30"/>
              </a:spcBef>
            </a:pPr>
            <a:r>
              <a:rPr lang="en-US" sz="5625">
                <a:solidFill>
                  <a:schemeClr val="accent1">
                    <a:alpha val="100000"/>
                  </a:schemeClr>
                </a:solidFill>
                <a:effectLst>
                  <a:outerShdw blurRad="38100" dist="25400" dir="540000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谢谢观看</a:t>
            </a:r>
            <a:endParaRPr lang="en-US" sz="5625">
              <a:solidFill>
                <a:schemeClr val="accent1">
                  <a:alpha val="100000"/>
                </a:schemeClr>
              </a:solidFill>
              <a:effectLst>
                <a:outerShdw blurRad="38100" dist="25400" dir="540000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PART04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#472308"/>
</p:tagLst>
</file>

<file path=ppt/tags/tag2.xml><?xml version="1.0" encoding="utf-8"?>
<p:tagLst xmlns:p="http://schemas.openxmlformats.org/presentationml/2006/main">
  <p:tag name="ISLIDE.DIAGRAM" val="#472308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F89C9"/>
      </a:accent1>
      <a:accent2>
        <a:srgbClr val="2F89C9"/>
      </a:accent2>
      <a:accent3>
        <a:srgbClr val="2F89C9"/>
      </a:accent3>
      <a:accent4>
        <a:srgbClr val="2F89C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16636</Words>
  <Application>WPS 演示</Application>
  <PresentationFormat>On-screen Show (4:3)</PresentationFormat>
  <Paragraphs>751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1" baseType="lpstr">
      <vt:lpstr>Arial</vt:lpstr>
      <vt:lpstr>宋体</vt:lpstr>
      <vt:lpstr>Wingdings</vt:lpstr>
      <vt:lpstr>黑体</vt:lpstr>
      <vt:lpstr>微软雅黑</vt:lpstr>
      <vt:lpstr>Calibri</vt:lpstr>
      <vt:lpstr>Arial Unicode MS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</cp:lastModifiedBy>
  <cp:revision>4</cp:revision>
  <dcterms:created xsi:type="dcterms:W3CDTF">2006-08-16T00:00:00Z</dcterms:created>
  <dcterms:modified xsi:type="dcterms:W3CDTF">2025-02-12T13:58:47Z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A39A215EB49E48BB8DB759D721D1C788</vt:lpwstr>
  </property>
  <property fmtid="{D5CDD505-2E9C-101B-9397-08002B2CF9AE}" pid="3" name="KSOProductBuildVer">
    <vt:lpwstr>2052-11.8.2.12265</vt:lpwstr>
  </property>
</Properties>
</file>