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60" r:id="rId5"/>
    <p:sldId id="289" r:id="rId6"/>
    <p:sldId id="264" r:id="rId7"/>
    <p:sldId id="265" r:id="rId8"/>
    <p:sldId id="266" r:id="rId9"/>
    <p:sldId id="267" r:id="rId10"/>
    <p:sldId id="268" r:id="rId11"/>
    <p:sldId id="269" r:id="rId12"/>
    <p:sldId id="313" r:id="rId13"/>
    <p:sldId id="314" r:id="rId14"/>
    <p:sldId id="315" r:id="rId15"/>
    <p:sldId id="316" r:id="rId16"/>
    <p:sldId id="317" r:id="rId17"/>
    <p:sldId id="318" r:id="rId18"/>
    <p:sldId id="319" r:id="rId19"/>
    <p:sldId id="278" r:id="rId20"/>
    <p:sldId id="320" r:id="rId21"/>
    <p:sldId id="321" r:id="rId22"/>
    <p:sldId id="322" r:id="rId23"/>
    <p:sldId id="323" r:id="rId24"/>
    <p:sldId id="324" r:id="rId25"/>
    <p:sldId id="325" r:id="rId26"/>
    <p:sldId id="326" r:id="rId27"/>
    <p:sldId id="327" r:id="rId28"/>
    <p:sldId id="328" r:id="rId29"/>
    <p:sldId id="329" r:id="rId30"/>
    <p:sldId id="330" r:id="rId31"/>
    <p:sldId id="331" r:id="rId32"/>
    <p:sldId id="333" r:id="rId33"/>
    <p:sldId id="334" r:id="rId34"/>
    <p:sldId id="332" r:id="rId35"/>
    <p:sldId id="335" r:id="rId36"/>
    <p:sldId id="336" r:id="rId37"/>
    <p:sldId id="337" r:id="rId38"/>
    <p:sldId id="338" r:id="rId39"/>
    <p:sldId id="339" r:id="rId40"/>
    <p:sldId id="340" r:id="rId41"/>
    <p:sldId id="341" r:id="rId42"/>
    <p:sldId id="342" r:id="rId43"/>
    <p:sldId id="343" r:id="rId44"/>
    <p:sldId id="344" r:id="rId45"/>
    <p:sldId id="346" r:id="rId46"/>
    <p:sldId id="345" r:id="rId47"/>
    <p:sldId id="347" r:id="rId48"/>
    <p:sldId id="348" r:id="rId49"/>
    <p:sldId id="349" r:id="rId50"/>
    <p:sldId id="350" r:id="rId51"/>
    <p:sldId id="351" r:id="rId52"/>
    <p:sldId id="352" r:id="rId53"/>
    <p:sldId id="354" r:id="rId54"/>
    <p:sldId id="358" r:id="rId55"/>
    <p:sldId id="357" r:id="rId56"/>
    <p:sldId id="355" r:id="rId57"/>
    <p:sldId id="359" r:id="rId58"/>
    <p:sldId id="360" r:id="rId59"/>
    <p:sldId id="286" r:id="rId60"/>
    <p:sldId id="287" r:id="rId61"/>
    <p:sldId id="288"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1.png"/><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emf"/><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emf"/><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emf"/><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8.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6.emf"/><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image" Target="../media/image8.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image" Target="../media/image8.png"/></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2057400" y="2362200"/>
            <a:ext cx="8526145" cy="2449195"/>
          </a:xfrm>
          <a:prstGeom prst="rect">
            <a:avLst/>
          </a:prstGeom>
          <a:noFill/>
        </p:spPr>
        <p:txBody>
          <a:bodyPr vert="horz" wrap="square" lIns="91440" tIns="45720" rIns="91440" bIns="45720" rtlCol="0" anchor="t" anchorCtr="0">
            <a:noAutofit/>
          </a:bodyPr>
          <a:lstStyle/>
          <a:p>
            <a:pPr algn="ctr">
              <a:lnSpc>
                <a:spcPct val="150000"/>
              </a:lnSpc>
            </a:pPr>
            <a:r>
              <a:rPr lang="zh-CN" altLang="en-US" sz="4800" b="1">
                <a:solidFill>
                  <a:srgbClr val="000000">
                    <a:alpha val="100000"/>
                  </a:srgbClr>
                </a:solidFill>
                <a:latin typeface="黑体" panose="02010609060101010101" charset="-122"/>
                <a:ea typeface="黑体" panose="02010609060101010101" charset="-122"/>
                <a:cs typeface="黑体" panose="02010609060101010101" charset="-122"/>
              </a:rPr>
              <a:t>项目十四</a:t>
            </a:r>
            <a:endParaRPr lang="zh-CN" altLang="en-US" sz="4800" b="1">
              <a:solidFill>
                <a:srgbClr val="000000">
                  <a:alpha val="100000"/>
                </a:srgbClr>
              </a:solidFill>
              <a:latin typeface="黑体" panose="02010609060101010101" charset="-122"/>
              <a:ea typeface="黑体" panose="02010609060101010101" charset="-122"/>
              <a:cs typeface="黑体" panose="02010609060101010101" charset="-122"/>
            </a:endParaRPr>
          </a:p>
          <a:p>
            <a:pPr algn="ctr">
              <a:lnSpc>
                <a:spcPct val="150000"/>
              </a:lnSpc>
            </a:pPr>
            <a:r>
              <a:rPr lang="en-US" sz="4800" b="1">
                <a:solidFill>
                  <a:srgbClr val="000000">
                    <a:alpha val="100000"/>
                  </a:srgbClr>
                </a:solidFill>
                <a:latin typeface="黑体" panose="02010609060101010101" charset="-122"/>
                <a:ea typeface="黑体" panose="02010609060101010101" charset="-122"/>
                <a:cs typeface="黑体" panose="02010609060101010101" charset="-122"/>
              </a:rPr>
              <a:t>防火墙技术</a:t>
            </a:r>
            <a:endParaRPr lang="en-US" sz="4800" b="1">
              <a:solidFill>
                <a:srgbClr val="000000">
                  <a:alpha val="10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知识储备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认识</a:t>
            </a: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防火墙</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219200" y="1600200"/>
            <a:ext cx="10062210" cy="239966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防火墙，古时为阻挡火灾而设的石块屏障，现代则是网络中的安全卫士。它隔离内外网络，过滤信息，确保通信安全。一方面，它防范非法入侵，保护内部网络；另一方面，它允许授权用户安全上网，执行邮件等操作。作为访问控制的关键，它筛选着与互联网的连接。此外，它还负责身份验证和数据加密，强化了组织内部数据保护，无论访问来自何方，均需严格审查，维护了网络环境的信赖度与数据安全。</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1.防火墙简介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认识</a:t>
            </a: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防火墙</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66775" y="1524000"/>
            <a:ext cx="11203305" cy="5505450"/>
          </a:xfrm>
          <a:prstGeom prst="rect">
            <a:avLst/>
          </a:prstGeom>
          <a:noFill/>
        </p:spPr>
        <p:txBody>
          <a:bodyPr wrap="square" rtlCol="0" anchor="t">
            <a:noAutofit/>
          </a:bodyPr>
          <a:p>
            <a:pPr>
              <a:lnSpc>
                <a:spcPct val="12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防火墙技术自20世纪80年代以来经历了显著的发展。1986年，美国Digital公司首次在Internet上安装商用防火墙并提出概念。以下是防火墙技术的几代演进：</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第一代防火墙（包过滤防火墙）：基于源地址、目的地址和端口号等参数进行简单访问控制，有效阻止非法流量和恶意软件，但难以抵御IP地址欺骗，审计功能有限。</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第二代防火墙（代理防火墙）：提供网络服务级控制，作为内外网络服务申请的中间转接，有效防止直接攻击，但处理速度慢，难以为所有应用提供代理支持。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第三代防火墙（状态监测防火墙）：通过状态监测机制提高转发效率和安全性，将数据流视为整体，为首个报文建立会话，后续报文直接匹配转发，无需重复规则检测。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第四代防火墙（UTM，统一威胁管理）：集成VPN、防病毒、邮件过滤等功能，形成全方位的安全技术集成系统，抵御多种网络攻击，但效率和深度检测能力有待提升。</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第五代防火墙（下一代防火墙）：解决前代效率和深度检测不足，根据Gartner定义，必须包括标准防火墙功能、集成入侵防御、应用感知控制、未来信息源升级途径和应对演变安全威胁的方法。</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2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随着业务向云端转移，防火墙的部署方式也在变化。最初作为物理硬件设备，现在也可在软件中运行或在云中虚拟运行，以适应高效的网络流量管理需求。</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2.防火墙发展历程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认识</a:t>
            </a: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防火墙</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990600" y="1524000"/>
            <a:ext cx="10808335" cy="516953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(1)防火墙按实现形式可分为三种：软件、硬件和芯片级。软件防火墙在操作系统上运行，监控流量，配置灵活，适合个人和小型企业，主要在应用层工作，控制特定应用访问。硬件防火墙基于专用硬件，位于网络边界，提供高性能和稳定性，适用于大型网络，但成本较高，需要专业维护。芯片级防火墙嵌入硬件，提供实时硬件级保护，减轻软件负担，但更新较为复杂。</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(2)按数据处理方式，防火墙分为包过滤型和应用代理型。包过滤型基于网络层，快速过滤数据包，适合高吞吐量环境。应用代理型工作在应用层，作为客户端和服务器间的代理，提供深层次访问控制。</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(3)结构上，防火墙分为单一主机、路由器集成式和分布式。单一主机防火墙适用于局部安全需求，简单易用。路由器集成式防火墙适用于小型企业和家庭网络，提供基本保护。分布式防火墙适用于大型企业和复杂网络，具有高度可扩展性，结合集中管理和本地处理，实现全面信息安全。</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3.防火墙分类</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认识</a:t>
            </a: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防火墙</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990600" y="1524000"/>
            <a:ext cx="10808335" cy="470789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防火墙是信息安全的守护者，其核心任务是对网络流量进行筛选，仅放行安全可信的数据，同时阻拦可疑或不信任的流量，保障专用网络和端点设备的安全。端点设备，如计算机，是网络数据交换的重要枢纽。</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网络防火墙部署在内外部网络的边界，如家庭Wi-Fi或企业内部网与互联网之间，通过硬件、软件或虚拟形式控制数据流通。主机防火墙则安装在单个设备上，提供个性化的流量管理，分析并过滤基于HTTP等协议的Web流量。</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网络防火墙管理广泛的连接，而主机防火墙则允许对每台设备定制规则。两者结合，形成多层次的安全防护体系。防火墙通过规则定义数据包的来源、目的地、内容和协议，如TCP/IP和HTTP/FTP等，利用IP地址和端口号这些通信的关键信息，决定数据包的命运。</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通过精细的规则设置，防火墙成为信息安全的基石，有效防御未授权访问和各类网络攻击。</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4.防火墙的工作原理</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zh-CN" alt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认识</a:t>
            </a: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防火墙</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990600" y="1524000"/>
            <a:ext cx="10808335" cy="58807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防火墙是信息安全的多面手，通常具备五大核心功能，虽然单一设备或软件难以全面实现，但多模块集成使用可提供全面保护。</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信息安全保障：</a:t>
            </a:r>
            <a:r>
              <a:rPr lang="zh-CN" altLang="en-US" sz="2000">
                <a:latin typeface="微软雅黑" panose="020B0503020204020204" charset="-122"/>
                <a:ea typeface="微软雅黑" panose="020B0503020204020204" charset="-122"/>
                <a:cs typeface="微软雅黑" panose="020B0503020204020204" charset="-122"/>
              </a:rPr>
              <a:t>防火墙作为网络的守护者，通过筛选服务和协议，如禁止不安全的NFS协议，抵御源路由和ICMP重定向攻击，增强网络的防御能力。</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强化信息安全策略：</a:t>
            </a:r>
            <a:r>
              <a:rPr lang="zh-CN" altLang="en-US" sz="2000">
                <a:latin typeface="微软雅黑" panose="020B0503020204020204" charset="-122"/>
                <a:ea typeface="微软雅黑" panose="020B0503020204020204" charset="-122"/>
                <a:cs typeface="微软雅黑" panose="020B0503020204020204" charset="-122"/>
              </a:rPr>
              <a:t>以防火墙为核心，集中管理安全配置，如密码、加密和身份认证，实现经济高效的安全管理。</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监控审计：</a:t>
            </a:r>
            <a:r>
              <a:rPr lang="zh-CN" altLang="en-US" sz="2000">
                <a:latin typeface="微软雅黑" panose="020B0503020204020204" charset="-122"/>
                <a:ea typeface="微软雅黑" panose="020B0503020204020204" charset="-122"/>
                <a:cs typeface="微软雅黑" panose="020B0503020204020204" charset="-122"/>
              </a:rPr>
              <a:t>所有网络流量均通过防火墙，记录详尽的访问日志，提供网络使用统计。在检测到可疑行为时，及时发出警报，协助分析网络威胁。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防止内部信息外泄：</a:t>
            </a:r>
            <a:r>
              <a:rPr lang="zh-CN" altLang="en-US" sz="2000">
                <a:latin typeface="微软雅黑" panose="020B0503020204020204" charset="-122"/>
                <a:ea typeface="微软雅黑" panose="020B0503020204020204" charset="-122"/>
                <a:cs typeface="微软雅黑" panose="020B0503020204020204" charset="-122"/>
              </a:rPr>
              <a:t>通过划分网络和隔离关键网段，防火墙限制局部安全问题的影响范围，同时隐藏内部服务细节，如Finger和DNS，保护敏感信息。</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日志记录与事件通知：</a:t>
            </a:r>
            <a:r>
              <a:rPr lang="zh-CN" altLang="en-US" sz="2000">
                <a:latin typeface="微软雅黑" panose="020B0503020204020204" charset="-122"/>
                <a:ea typeface="微软雅黑" panose="020B0503020204020204" charset="-122"/>
                <a:cs typeface="微软雅黑" panose="020B0503020204020204" charset="-122"/>
              </a:rPr>
              <a:t>防火墙详尽记录所有数据流动，提供统计信息。在可疑事件发生时，自动触发报警和通知机制，为信息安全提供实时反馈。</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5.防火墙功能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防火墙关键技术</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90600" y="1524000"/>
            <a:ext cx="10808335" cy="58807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防火墙在网络防护中扮演关键角色，其技术包括：</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(1)包过滤技术</a:t>
            </a:r>
            <a:r>
              <a:rPr lang="zh-CN" altLang="en-US" sz="2000">
                <a:latin typeface="微软雅黑" panose="020B0503020204020204" charset="-122"/>
                <a:ea typeface="微软雅黑" panose="020B0503020204020204" charset="-122"/>
                <a:cs typeface="微软雅黑" panose="020B0503020204020204" charset="-122"/>
              </a:rPr>
              <a:t>：在OSI模型的网络层工作，通过分析数据包的源和目的地址、端口号，与预设的安全策略对比，来判断是否允许数据包通过。这种技术在数据包的最终汇聚点检测，确保了数据的完整性和安全性。</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a:t>
            </a:r>
            <a:r>
              <a:rPr lang="zh-CN" altLang="en-US" sz="2000">
                <a:solidFill>
                  <a:srgbClr val="FF0000"/>
                </a:solidFill>
                <a:latin typeface="微软雅黑" panose="020B0503020204020204" charset="-122"/>
                <a:ea typeface="微软雅黑" panose="020B0503020204020204" charset="-122"/>
                <a:cs typeface="微软雅黑" panose="020B0503020204020204" charset="-122"/>
              </a:rPr>
              <a:t>2)加密技术</a:t>
            </a:r>
            <a:r>
              <a:rPr lang="zh-CN" altLang="en-US" sz="2000">
                <a:latin typeface="微软雅黑" panose="020B0503020204020204" charset="-122"/>
                <a:ea typeface="微软雅黑" panose="020B0503020204020204" charset="-122"/>
                <a:cs typeface="微软雅黑" panose="020B0503020204020204" charset="-122"/>
              </a:rPr>
              <a:t>：确保信息传输只能由掌握密钥的双方所理解，通过用户身份验证和授权，建立安全通道，防止未授权访问，保障数据传输的机密性和完整性。</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(3)防病毒技术</a:t>
            </a:r>
            <a:r>
              <a:rPr lang="zh-CN" altLang="en-US" sz="2000">
                <a:latin typeface="微软雅黑" panose="020B0503020204020204" charset="-122"/>
                <a:ea typeface="微软雅黑" panose="020B0503020204020204" charset="-122"/>
                <a:cs typeface="微软雅黑" panose="020B0503020204020204" charset="-122"/>
              </a:rPr>
              <a:t>：防火墙集成的防病毒系统提供预防、检测和清除病毒的综合保护。通过控制数据交换，形成安全屏障，防止非法访问和信息泄露，对关键信息资源进行记录和保护。</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(4)代理服务器：</a:t>
            </a:r>
            <a:r>
              <a:rPr lang="zh-CN" altLang="en-US" sz="2000">
                <a:latin typeface="微软雅黑" panose="020B0503020204020204" charset="-122"/>
                <a:ea typeface="微软雅黑" panose="020B0503020204020204" charset="-122"/>
                <a:cs typeface="微软雅黑" panose="020B0503020204020204" charset="-122"/>
              </a:rPr>
              <a:t>作为防火墙技术的一部分，代理服务器通过IP虚拟化隐藏真实IP，防止非法追踪，同时控制和中转内外网信息，提供信息安全保护。</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这些技术共同构建了一个强大的信息安全防线，保障了网络环境的稳固性和数据传输的安全性，是现代网络防御体系中不可或缺的部分。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防火墙技术指标</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90600" y="1524000"/>
            <a:ext cx="10808335" cy="58807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1、吞吐量</a:t>
            </a:r>
            <a:r>
              <a:rPr lang="zh-CN" altLang="en-US" sz="2000">
                <a:latin typeface="微软雅黑" panose="020B0503020204020204" charset="-122"/>
                <a:ea typeface="微软雅黑" panose="020B0503020204020204" charset="-122"/>
                <a:cs typeface="微软雅黑" panose="020B0503020204020204" charset="-122"/>
              </a:rPr>
              <a:t>：吞吐量是衡量网络设备对数据吞吐能力的基本指标。防火墙作为一款重要的信息安全设备，所有的数据流都会经过它转发，其值的高低决定了防火墙在没有丢帧的情况下发送和接收帧的最大速率，其结果是占1000Mbps速率的百分比。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2、新建连接速率</a:t>
            </a:r>
            <a:r>
              <a:rPr lang="zh-CN" altLang="en-US" sz="2000">
                <a:latin typeface="微软雅黑" panose="020B0503020204020204" charset="-122"/>
                <a:ea typeface="微软雅黑" panose="020B0503020204020204" charset="-122"/>
                <a:cs typeface="微软雅黑" panose="020B0503020204020204" charset="-122"/>
              </a:rPr>
              <a:t>：是测试一个网络设备所能承受最大新建速率的基本指标。新建连接速率说明了防火墙在不丢失连接的基础上每秒能够成功处理的最大连接数，其测试结果的单位是连接/秒。</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3、最大并发连接数</a:t>
            </a:r>
            <a:r>
              <a:rPr lang="zh-CN" altLang="en-US" sz="2000">
                <a:latin typeface="微软雅黑" panose="020B0503020204020204" charset="-122"/>
                <a:ea typeface="微软雅黑" panose="020B0503020204020204" charset="-122"/>
                <a:cs typeface="微软雅黑" panose="020B0503020204020204" charset="-122"/>
              </a:rPr>
              <a:t>：是一个网络设备所允许的最大并发连接容量的基本指标，它说明了防火墙在不丢失连接的基础上所能同时处理的最大连接数。这个指标除了和新建连接速率有关外，还和防火墙本身的内存容量、连接数据存储结构有关。</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4、攻击背景下的新建连接速率</a:t>
            </a:r>
            <a:r>
              <a:rPr lang="zh-CN" altLang="en-US" sz="2000">
                <a:latin typeface="微软雅黑" panose="020B0503020204020204" charset="-122"/>
                <a:ea typeface="微软雅黑" panose="020B0503020204020204" charset="-122"/>
                <a:cs typeface="微软雅黑" panose="020B0503020204020204" charset="-122"/>
              </a:rPr>
              <a:t>：当防火墙遇到一定压力的DDoS攻击时，防火墙在不丢失正常连接的基础上每秒能够处理的正常连接数，其测试结果的单位是连接/秒。</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PART05</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Windows防火墙配置与应用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90600" y="1524000"/>
            <a:ext cx="10808335" cy="58807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PC版防火墙软件是计算机系统的关键安全屏障，安装简便，无需额外设备。它能有效隔离用户计算机与公共网络，检查数据交换安全，拦截可疑通信，抵御病毒和恶意软件的威胁。Windows Defender防火墙作为Windows系统的标准配置，自2003年加强功能并正式命名后，已成为提升个人计算机安全性的有力工具。</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1．PC防火墙介绍</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8" name="AutoShape 58"/>
          <p:cNvSpPr/>
          <p:nvPr/>
        </p:nvSpPr>
        <p:spPr>
          <a:xfrm>
            <a:off x="2066925" y="70485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9" name="AutoShape 59"/>
          <p:cNvSpPr/>
          <p:nvPr/>
        </p:nvSpPr>
        <p:spPr>
          <a:xfrm>
            <a:off x="2066925" y="38100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2066925" y="542925"/>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Freeform 61"/>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Freeform 63"/>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5" name="Freeform 65"/>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158115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7" name="AutoShape 67"/>
          <p:cNvSpPr/>
          <p:nvPr/>
        </p:nvSpPr>
        <p:spPr>
          <a:xfrm>
            <a:off x="158115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58115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Freeform 69"/>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0" name="AutoShape 70"/>
          <p:cNvSpPr/>
          <p:nvPr/>
        </p:nvSpPr>
        <p:spPr>
          <a:xfrm>
            <a:off x="133350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1" name="AutoShape 71"/>
          <p:cNvSpPr/>
          <p:nvPr/>
        </p:nvSpPr>
        <p:spPr>
          <a:xfrm>
            <a:off x="133350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33350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Freeform 73"/>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4" name="AutoShape 74"/>
          <p:cNvSpPr/>
          <p:nvPr/>
        </p:nvSpPr>
        <p:spPr>
          <a:xfrm>
            <a:off x="1123950"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5" name="AutoShape 75"/>
          <p:cNvSpPr/>
          <p:nvPr/>
        </p:nvSpPr>
        <p:spPr>
          <a:xfrm>
            <a:off x="1123950"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23950"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Freeform 77"/>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8" name="Freeform 78"/>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Freeform 79"/>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0" name="Freeform 80"/>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Freeform 81"/>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2" name="AutoShape 82"/>
          <p:cNvSpPr/>
          <p:nvPr/>
        </p:nvSpPr>
        <p:spPr>
          <a:xfrm>
            <a:off x="63817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63817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AutoShape 84"/>
          <p:cNvSpPr/>
          <p:nvPr/>
        </p:nvSpPr>
        <p:spPr>
          <a:xfrm>
            <a:off x="63817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5" name="Freeform 85"/>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39052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39052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AutoShape 88"/>
          <p:cNvSpPr/>
          <p:nvPr/>
        </p:nvSpPr>
        <p:spPr>
          <a:xfrm>
            <a:off x="39052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9" name="Freeform 89"/>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90" name="Freeform 90"/>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1" name="Freeform 91"/>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2" name="Freeform 92"/>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Freeform 93"/>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4" name="Freeform 94"/>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5" name="Freeform 95"/>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6" name="Freeform 96"/>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Freeform 97"/>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98" name="Freeform 98"/>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9" name="Freeform 99"/>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0" name="Freeform 100"/>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1" name="Freeform 101"/>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2" name="Freeform 102"/>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3" name="Freeform 103"/>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04" name="TextBox 104"/>
          <p:cNvSpPr txBox="1"/>
          <p:nvPr/>
        </p:nvSpPr>
        <p:spPr>
          <a:xfrm>
            <a:off x="3276599" y="2469832"/>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5" name="Freeform 105"/>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6" name="Freeform 106"/>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7" name="Freeform 107"/>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8" name="Freeform 108"/>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9" name="Freeform 109"/>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0" name="Freeform 110"/>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1" name="Freeform 111"/>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2" name="Freeform 112"/>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3" name="Freeform 113"/>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4" name="Freeform 114"/>
          <p:cNvSpPr/>
          <p:nvPr/>
        </p:nvSpPr>
        <p:spPr>
          <a:xfrm>
            <a:off x="5038725" y="106489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15" name="TextBox 115"/>
          <p:cNvSpPr txBox="1"/>
          <p:nvPr/>
        </p:nvSpPr>
        <p:spPr>
          <a:xfrm>
            <a:off x="5267325" y="1141095"/>
            <a:ext cx="17811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项目目标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16" name="AutoShape 116"/>
          <p:cNvSpPr/>
          <p:nvPr/>
        </p:nvSpPr>
        <p:spPr>
          <a:xfrm>
            <a:off x="4474051" y="104578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7" name="TextBox 117"/>
          <p:cNvSpPr txBox="1"/>
          <p:nvPr/>
        </p:nvSpPr>
        <p:spPr>
          <a:xfrm>
            <a:off x="4640579" y="1121092"/>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8" name="AutoShape 11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9" name="Freeform 119"/>
          <p:cNvSpPr/>
          <p:nvPr/>
        </p:nvSpPr>
        <p:spPr>
          <a:xfrm>
            <a:off x="5038725" y="190309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0" name="TextBox 120"/>
          <p:cNvSpPr txBox="1"/>
          <p:nvPr/>
        </p:nvSpPr>
        <p:spPr>
          <a:xfrm>
            <a:off x="5267325" y="1979295"/>
            <a:ext cx="28860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项目导入</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1" name="AutoShape 121"/>
          <p:cNvSpPr/>
          <p:nvPr/>
        </p:nvSpPr>
        <p:spPr>
          <a:xfrm>
            <a:off x="4474051" y="188398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2" name="TextBox 122"/>
          <p:cNvSpPr txBox="1"/>
          <p:nvPr/>
        </p:nvSpPr>
        <p:spPr>
          <a:xfrm>
            <a:off x="4640579" y="1959292"/>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2</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3" name="Freeform 123"/>
          <p:cNvSpPr/>
          <p:nvPr/>
        </p:nvSpPr>
        <p:spPr>
          <a:xfrm>
            <a:off x="5038725" y="281749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4" name="TextBox 124"/>
          <p:cNvSpPr txBox="1"/>
          <p:nvPr/>
        </p:nvSpPr>
        <p:spPr>
          <a:xfrm>
            <a:off x="5267325" y="2893695"/>
            <a:ext cx="3733800"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思政聚焦</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5" name="AutoShape 125"/>
          <p:cNvSpPr/>
          <p:nvPr/>
        </p:nvSpPr>
        <p:spPr>
          <a:xfrm>
            <a:off x="4474051" y="279838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6" name="TextBox 126"/>
          <p:cNvSpPr txBox="1"/>
          <p:nvPr/>
        </p:nvSpPr>
        <p:spPr>
          <a:xfrm>
            <a:off x="4640579" y="2873692"/>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3</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7" name="Freeform 114"/>
          <p:cNvSpPr/>
          <p:nvPr/>
        </p:nvSpPr>
        <p:spPr>
          <a:xfrm>
            <a:off x="4983480" y="36576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28" name="TextBox 115"/>
          <p:cNvSpPr txBox="1"/>
          <p:nvPr/>
        </p:nvSpPr>
        <p:spPr>
          <a:xfrm>
            <a:off x="5212080" y="3733800"/>
            <a:ext cx="1781175" cy="315595"/>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知识储备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9" name="AutoShape 116"/>
          <p:cNvSpPr/>
          <p:nvPr/>
        </p:nvSpPr>
        <p:spPr>
          <a:xfrm>
            <a:off x="4418806" y="36384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0" name="TextBox 117"/>
          <p:cNvSpPr txBox="1"/>
          <p:nvPr/>
        </p:nvSpPr>
        <p:spPr>
          <a:xfrm>
            <a:off x="4585334" y="3713797"/>
            <a:ext cx="176530" cy="334645"/>
          </a:xfrm>
          <a:prstGeom prst="rect">
            <a:avLst/>
          </a:prstGeom>
        </p:spPr>
        <p:txBody>
          <a:bodyPr vert="horz" wrap="square" lIns="0" tIns="15907" rIns="0" bIns="0" rtlCol="0" anchor="t" anchorCtr="0">
            <a:spAutoFit/>
          </a:bodyPr>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4</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1" name="Freeform 119"/>
          <p:cNvSpPr/>
          <p:nvPr/>
        </p:nvSpPr>
        <p:spPr>
          <a:xfrm>
            <a:off x="4983480" y="44958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2" name="TextBox 120"/>
          <p:cNvSpPr txBox="1"/>
          <p:nvPr/>
        </p:nvSpPr>
        <p:spPr>
          <a:xfrm>
            <a:off x="5212080" y="4572000"/>
            <a:ext cx="2886075" cy="315595"/>
          </a:xfrm>
          <a:prstGeom prst="rect">
            <a:avLst/>
          </a:prstGeom>
        </p:spPr>
        <p:txBody>
          <a:bodyPr vert="horz" wrap="square" lIns="0" tIns="15907" rIns="0" bIns="0" rtlCol="0" anchor="t" anchorCtr="0">
            <a:spAutoFit/>
          </a:bodyPr>
          <a:p>
            <a:pPr algn="l">
              <a:lnSpc>
                <a:spcPct val="100000"/>
              </a:lnSpc>
              <a:spcBef>
                <a:spcPts val="125"/>
              </a:spcBef>
            </a:pPr>
            <a:r>
              <a:rPr lang="zh-CN" alt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任务</a:t>
            </a:r>
            <a:r>
              <a:rPr lang="zh-CN" alt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实施</a:t>
            </a:r>
            <a:endParaRPr lang="zh-CN" alt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3" name="AutoShape 121"/>
          <p:cNvSpPr/>
          <p:nvPr/>
        </p:nvSpPr>
        <p:spPr>
          <a:xfrm>
            <a:off x="4418806" y="44766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4" name="TextBox 122"/>
          <p:cNvSpPr txBox="1"/>
          <p:nvPr/>
        </p:nvSpPr>
        <p:spPr>
          <a:xfrm>
            <a:off x="4585334" y="455199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5</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5" name="Freeform 123"/>
          <p:cNvSpPr/>
          <p:nvPr/>
        </p:nvSpPr>
        <p:spPr>
          <a:xfrm>
            <a:off x="4983480" y="54102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6" name="TextBox 124"/>
          <p:cNvSpPr txBox="1"/>
          <p:nvPr/>
        </p:nvSpPr>
        <p:spPr>
          <a:xfrm>
            <a:off x="5212080" y="5486400"/>
            <a:ext cx="3733800" cy="315595"/>
          </a:xfrm>
          <a:prstGeom prst="rect">
            <a:avLst/>
          </a:prstGeom>
        </p:spPr>
        <p:txBody>
          <a:bodyPr vert="horz" wrap="square" lIns="0" tIns="15907" rIns="0" bIns="0" rtlCol="0" anchor="t" anchorCtr="0">
            <a:spAutoFit/>
          </a:bodyPr>
          <a:p>
            <a:pPr algn="l">
              <a:lnSpc>
                <a:spcPct val="100000"/>
              </a:lnSpc>
              <a:spcBef>
                <a:spcPts val="125"/>
              </a:spcBef>
            </a:pPr>
            <a:r>
              <a:rPr lang="zh-CN" alt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a:t>
            </a:r>
            <a:r>
              <a:rPr lang="zh-CN" alt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小结</a:t>
            </a:r>
            <a:endParaRPr lang="zh-CN" alt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7" name="AutoShape 125"/>
          <p:cNvSpPr/>
          <p:nvPr/>
        </p:nvSpPr>
        <p:spPr>
          <a:xfrm>
            <a:off x="4418806" y="53910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8" name="TextBox 126"/>
          <p:cNvSpPr txBox="1"/>
          <p:nvPr/>
        </p:nvSpPr>
        <p:spPr>
          <a:xfrm>
            <a:off x="4585334" y="546639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6</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Windows防火墙配置与应用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14400" y="152400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1）打开控制面板点击“系统和安全”，看到“Windows Defender防火墙”按钮，如图14-1所示。 </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706755"/>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2．打开防火墙</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a:p>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6" name="图片 1"/>
          <p:cNvPicPr/>
          <p:nvPr/>
        </p:nvPicPr>
        <p:blipFill>
          <a:blip r:embed="rId2"/>
          <a:srcRect r="38354" b="14803"/>
          <a:stretch>
            <a:fillRect/>
          </a:stretch>
        </p:blipFill>
        <p:spPr>
          <a:xfrm>
            <a:off x="3092450" y="2286000"/>
            <a:ext cx="5460365" cy="3887470"/>
          </a:xfrm>
          <a:prstGeom prst="rect">
            <a:avLst/>
          </a:prstGeom>
          <a:noFill/>
          <a:ln>
            <a:noFill/>
          </a:ln>
        </p:spPr>
      </p:pic>
      <p:sp>
        <p:nvSpPr>
          <p:cNvPr id="7" name="文本框 6"/>
          <p:cNvSpPr txBox="1"/>
          <p:nvPr/>
        </p:nvSpPr>
        <p:spPr>
          <a:xfrm>
            <a:off x="4114800" y="6096000"/>
            <a:ext cx="6096000" cy="368300"/>
          </a:xfrm>
          <a:prstGeom prst="rect">
            <a:avLst/>
          </a:prstGeom>
          <a:noFill/>
        </p:spPr>
        <p:txBody>
          <a:bodyPr wrap="square" rtlCol="0" anchor="t">
            <a:spAutoFit/>
          </a:bodyPr>
          <a:p>
            <a:r>
              <a:rPr lang="zh-CN" altLang="en-US"/>
              <a:t>图14-1  系统和安全设置</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Windows防火墙配置与应用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14400" y="152400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2）点击“Windows Defender防火墙”按钮后，，点击“启用或关闭Windows Defender 防火墙” ，如图14-2所示。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706755"/>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2．打开防火墙</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a:p>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038600" y="5715000"/>
            <a:ext cx="6096000" cy="368300"/>
          </a:xfrm>
          <a:prstGeom prst="rect">
            <a:avLst/>
          </a:prstGeom>
          <a:noFill/>
        </p:spPr>
        <p:txBody>
          <a:bodyPr wrap="square" rtlCol="0" anchor="t">
            <a:spAutoFit/>
          </a:bodyPr>
          <a:p>
            <a:r>
              <a:rPr lang="zh-CN" altLang="en-US"/>
              <a:t>图14-2  Windows Defender 防火墙页面</a:t>
            </a:r>
            <a:endParaRPr lang="zh-CN" altLang="en-US"/>
          </a:p>
        </p:txBody>
      </p:sp>
      <p:pic>
        <p:nvPicPr>
          <p:cNvPr id="10" name="图片 2"/>
          <p:cNvPicPr/>
          <p:nvPr/>
        </p:nvPicPr>
        <p:blipFill>
          <a:blip r:embed="rId2"/>
          <a:stretch>
            <a:fillRect/>
          </a:stretch>
        </p:blipFill>
        <p:spPr>
          <a:xfrm>
            <a:off x="2950210" y="2514600"/>
            <a:ext cx="6292215" cy="30194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Windows防火墙配置与应用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14400" y="152400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3）选择两处“启用Windows Defender 防火墙”，即可打开防火墙防护功能，如图14-3所示。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706755"/>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2．打开防火墙</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a:p>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800600" y="5715000"/>
            <a:ext cx="6096000" cy="368300"/>
          </a:xfrm>
          <a:prstGeom prst="rect">
            <a:avLst/>
          </a:prstGeom>
          <a:noFill/>
        </p:spPr>
        <p:txBody>
          <a:bodyPr wrap="square" rtlCol="0" anchor="t">
            <a:spAutoFit/>
          </a:bodyPr>
          <a:p>
            <a:r>
              <a:rPr lang="zh-CN" altLang="en-US"/>
              <a:t>图14-3  启用Windows防火墙</a:t>
            </a:r>
            <a:endParaRPr lang="zh-CN" altLang="en-US"/>
          </a:p>
        </p:txBody>
      </p:sp>
      <p:pic>
        <p:nvPicPr>
          <p:cNvPr id="14" name="图片 3"/>
          <p:cNvPicPr/>
          <p:nvPr/>
        </p:nvPicPr>
        <p:blipFill>
          <a:blip r:embed="rId2"/>
          <a:stretch>
            <a:fillRect/>
          </a:stretch>
        </p:blipFill>
        <p:spPr>
          <a:xfrm>
            <a:off x="4114800" y="2438400"/>
            <a:ext cx="3860800" cy="30035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Windows防火墙配置与应用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14400" y="152400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1）点击防火墙页面左侧的“高级设置”按钮。进入高级设置页面，如图14-4所示。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3．设置规则阻止ping操作</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4"/>
          <p:cNvPicPr/>
          <p:nvPr/>
        </p:nvPicPr>
        <p:blipFill>
          <a:blip r:embed="rId2"/>
          <a:stretch>
            <a:fillRect/>
          </a:stretch>
        </p:blipFill>
        <p:spPr>
          <a:xfrm>
            <a:off x="2819400" y="2133600"/>
            <a:ext cx="6296025" cy="3810635"/>
          </a:xfrm>
          <a:prstGeom prst="rect">
            <a:avLst/>
          </a:prstGeom>
          <a:noFill/>
          <a:ln>
            <a:noFill/>
          </a:ln>
        </p:spPr>
      </p:pic>
      <p:sp>
        <p:nvSpPr>
          <p:cNvPr id="10" name="文本框 9"/>
          <p:cNvSpPr txBox="1"/>
          <p:nvPr/>
        </p:nvSpPr>
        <p:spPr>
          <a:xfrm>
            <a:off x="4343400" y="5944235"/>
            <a:ext cx="6096000" cy="368300"/>
          </a:xfrm>
          <a:prstGeom prst="rect">
            <a:avLst/>
          </a:prstGeom>
          <a:noFill/>
        </p:spPr>
        <p:txBody>
          <a:bodyPr wrap="square" rtlCol="0" anchor="t">
            <a:spAutoFit/>
          </a:bodyPr>
          <a:p>
            <a:r>
              <a:rPr lang="zh-CN" altLang="en-US"/>
              <a:t>图14-4  防火墙高级设置页面</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Windows防火墙配置与应用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14400" y="152400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2）点击左侧“入站规则“按钮，在中间工作区会出现已有的访问规则，入站规则主要管理外部设备访问本机的规则。滑动滚动条，找到“文件和打印机共享（回显请求 - ICMPv4-In）”和“文件和打印机共享（回显请求 – ICMPv6-In），如图14-5所示”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3．设置规则阻止ping操作</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11" name="图片 5"/>
          <p:cNvPicPr/>
          <p:nvPr/>
        </p:nvPicPr>
        <p:blipFill>
          <a:blip r:embed="rId2"/>
          <a:stretch>
            <a:fillRect/>
          </a:stretch>
        </p:blipFill>
        <p:spPr>
          <a:xfrm>
            <a:off x="3352800" y="2971800"/>
            <a:ext cx="5684520" cy="3498850"/>
          </a:xfrm>
          <a:prstGeom prst="rect">
            <a:avLst/>
          </a:prstGeom>
          <a:noFill/>
          <a:ln>
            <a:noFill/>
          </a:ln>
        </p:spPr>
      </p:pic>
      <p:sp>
        <p:nvSpPr>
          <p:cNvPr id="6" name="文本框 5"/>
          <p:cNvSpPr txBox="1"/>
          <p:nvPr/>
        </p:nvSpPr>
        <p:spPr>
          <a:xfrm>
            <a:off x="5105400" y="6489700"/>
            <a:ext cx="6096000" cy="368300"/>
          </a:xfrm>
          <a:prstGeom prst="rect">
            <a:avLst/>
          </a:prstGeom>
          <a:noFill/>
        </p:spPr>
        <p:txBody>
          <a:bodyPr wrap="square" rtlCol="0" anchor="t">
            <a:spAutoFit/>
          </a:bodyPr>
          <a:p>
            <a:r>
              <a:rPr lang="zh-CN" altLang="en-US"/>
              <a:t>图14-5  入站规则</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Windows防火墙配置与应用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14400" y="1828800"/>
            <a:ext cx="4191000" cy="115252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3）分别处理两个规则，双击“文件和打印机共享（回显请求 - ICMPv4-In）”，弹出属性页面。将“已启用”选项取消勾选，即可，如图14-6所示。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3．设置规则阻止ping操作</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5105400" y="6324600"/>
            <a:ext cx="6606540" cy="368300"/>
          </a:xfrm>
          <a:prstGeom prst="rect">
            <a:avLst/>
          </a:prstGeom>
          <a:noFill/>
        </p:spPr>
        <p:txBody>
          <a:bodyPr wrap="square" rtlCol="0" anchor="t">
            <a:spAutoFit/>
          </a:bodyPr>
          <a:p>
            <a:r>
              <a:rPr lang="zh-CN" altLang="en-US"/>
              <a:t>图14-6  “文件和打印机共享（回显请求 - ICMPv4-In）”属性</a:t>
            </a:r>
            <a:endParaRPr lang="zh-CN" altLang="en-US"/>
          </a:p>
        </p:txBody>
      </p:sp>
      <p:pic>
        <p:nvPicPr>
          <p:cNvPr id="12" name="图片 6"/>
          <p:cNvPicPr/>
          <p:nvPr/>
        </p:nvPicPr>
        <p:blipFill>
          <a:blip r:embed="rId2"/>
          <a:stretch>
            <a:fillRect/>
          </a:stretch>
        </p:blipFill>
        <p:spPr>
          <a:xfrm>
            <a:off x="6096000" y="1143000"/>
            <a:ext cx="4127500" cy="51689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Windows防火墙配置与应用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914400" y="152400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4）此时，外部计算机无法ping通本机，如图14-7所示。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3．设置规则阻止ping操作</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4267200" y="6172200"/>
            <a:ext cx="6096000" cy="368300"/>
          </a:xfrm>
          <a:prstGeom prst="rect">
            <a:avLst/>
          </a:prstGeom>
          <a:noFill/>
        </p:spPr>
        <p:txBody>
          <a:bodyPr wrap="square" rtlCol="0" anchor="t">
            <a:spAutoFit/>
          </a:bodyPr>
          <a:p>
            <a:r>
              <a:rPr lang="zh-CN" altLang="en-US"/>
              <a:t>图14-7 两次ping本机效果对比</a:t>
            </a:r>
            <a:endParaRPr lang="zh-CN" altLang="en-US"/>
          </a:p>
        </p:txBody>
      </p:sp>
      <p:pic>
        <p:nvPicPr>
          <p:cNvPr id="21" name="图片 7"/>
          <p:cNvPicPr/>
          <p:nvPr/>
        </p:nvPicPr>
        <p:blipFill>
          <a:blip r:embed="rId2"/>
          <a:stretch>
            <a:fillRect/>
          </a:stretch>
        </p:blipFill>
        <p:spPr>
          <a:xfrm>
            <a:off x="3657600" y="2028825"/>
            <a:ext cx="4431665" cy="397446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67640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防火墙无法阻止来自内部LAN的攻击，防火墙对于内部的规则设置通常比较少，所以就很容易造成内部员工对于网络无用或滥用的情况。</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netfilter数据包过滤机制是由linux内核内建的，不同的内核版本使用的设置防火墙策略的软件不一样，从红帽7系统开始firewalld服务取代了iptables服务。</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iptables与firewalld都不是真正的防火墙，它们都只是用来定义防火墙策略的防火墙管理工具而已，即只是一种服务，而真正使用规则干活的是内核的netfilter。</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总之，当前Linux系统中存在多个防火墙管理工具，旨在方便运维人员管理Linux系统中的防火墙策略，我们只需要配置妥当其中的一个就足够了。虽然这些工具各有优劣，但它们在防火墙策略的配置思路上是保持一致的。</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1．iptables与firewalld区别</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早期的 Linux 系统中，默认使用 iptables 防火墙来管理服务和配置防火墙，虽然新型的 firewalld 防火墙管理服务已经被投入使用多年，但iptables 在当前生产环境中还继续使用 ，具有顽强的生命力。</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iptables执行原则：防火墙会从上至下的顺序来读取配置的策略规则，在找到匹配项后就立即结束匹配工作并去执行匹配项中定义的行为（即放行或阻止）。如果在读取完所有的策略规则之后没有匹配项，就去执行默认的策略。</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1)防火墙规则：</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通（放行、允许）；</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堵（阻止、拒绝）；</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当默认策略为拒绝时，就要设置允许规则，否则数据包都进不来；若默认策略为允许时，就要设置拒绝规则，否则数据包都能进来，防火墙也就失去了作用。</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2)规则链</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iptables 服务把用于过滤流量的策略条目称之为规则，多条规则组成一个规则链。</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数据包经过iptables处理必须闯过5个控制关卡，每个关卡放置5个规则链用于检查规则和处理，每一道关卡中有多个规则，数据报文必须按顺序一个一个匹配这些规则，这些规则串起来就像一条链，所以我们把这些关卡都叫规则链。</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项目目标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2)规则链</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INPUT链 --- 数据包流入时，即数据包从内核流入用户空间；</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OUTPUT链 --- 向外发送数据包(流出)时，即数据包从用户空间流出到内核空间，一般不配置；</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FORWARD链 --- 处理数据包转发时，即在内核空间中，从一个网络接口进入，到另一个网络接口去（转发过滤）；</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PREROUTING链 --- 在对数据包作路由选择之前，即互联网进入局域网；</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POSTROUTING链 --- 在对数据包作路由选择之后，即局域网出互联网。</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①　iptables 流量处理动作，当规则链匹配后应采用以下几种动作来处理匹配流量：</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ACCEPT --- 允许流量通过；</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REJECT --- 拒绝流量通过，拒绝后回复拒绝信息；</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LOG --- 记录日志信息；</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DROP --- 拒绝流量通过，流量丢弃不响应。</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2)规则链</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3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②　iptables表，规则链容纳了各种流量匹配规则，规则表则存储了不同功能对应的规则链，总之表里有链，链里有规则。其中四种规则表为：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3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filter表 --- 用于对数据包过滤，根据具体的规则决定是否放行该数据包(如DROP、ACCEPT、REJECT、LOG)，包含三个规则链，INPUT、 FORWARD、 OUTPUT，所谓的防火墙其实基本上是指这张表上的过滤规则，常用；</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3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nat表 --- network address translation，网络地址转换功能，主要用于修改数据包的源、目标IP地址、端口，包含三个规则链，OUTPUT、 PREROUTING、 POSTROUTING；</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3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mangle表 --- 拆解报文，做出修改，并重新封装，主要用于修改数据包的TOS(Type Of Service，服务类型)、TTL(Time To Live，生存周期)指以及为数据包设置Mark标记，由于需要相应的路由设备支持，因此应用并不广泛，包含全部五个规则链；</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3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raw表 --- 是自1.2.9以后版本的iptables新增的表，用于是否对该数据包进行状态跟踪，在匹配数据包时，raw表的规则要优先于其他表，包含两个规则链，OUTPUT、PREROUTING。</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2)规则链</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3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最终定义的防火墙规则链，都会添加到这四张表中的其中一张表中，如图14-9所示。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图片 9" descr="c78e0045d9c142d5abac3f07d5434ec3"/>
          <p:cNvPicPr/>
          <p:nvPr/>
        </p:nvPicPr>
        <p:blipFill>
          <a:blip r:embed="rId2"/>
          <a:stretch>
            <a:fillRect/>
          </a:stretch>
        </p:blipFill>
        <p:spPr>
          <a:xfrm>
            <a:off x="3028950" y="2688590"/>
            <a:ext cx="5858510" cy="3654425"/>
          </a:xfrm>
          <a:prstGeom prst="rect">
            <a:avLst/>
          </a:prstGeom>
          <a:noFill/>
          <a:ln>
            <a:noFill/>
          </a:ln>
        </p:spPr>
      </p:pic>
      <p:sp>
        <p:nvSpPr>
          <p:cNvPr id="6" name="文本框 5"/>
          <p:cNvSpPr txBox="1"/>
          <p:nvPr/>
        </p:nvSpPr>
        <p:spPr>
          <a:xfrm>
            <a:off x="4038600" y="6248400"/>
            <a:ext cx="6096000" cy="368300"/>
          </a:xfrm>
          <a:prstGeom prst="rect">
            <a:avLst/>
          </a:prstGeom>
          <a:noFill/>
        </p:spPr>
        <p:txBody>
          <a:bodyPr wrap="square" rtlCol="0" anchor="t">
            <a:spAutoFit/>
          </a:bodyPr>
          <a:p>
            <a:r>
              <a:rPr lang="zh-CN" altLang="en-US"/>
              <a:t>图14-9 四种规则表</a:t>
            </a:r>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3)安装iptables</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预处理：为了避免firewalld与iptables之间有冲突，如果需要使用 iptables 需要先停止firewalld再进行安装，如图14-10所示。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systemctl stop firewalld</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systemctl disable firewalld</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yum list | grep iptables</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yum install iptables-services  -y</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13" name="图片 10" descr="53aaf9eb00fa4e8a867f96521f4927da"/>
          <p:cNvPicPr/>
          <p:nvPr/>
        </p:nvPicPr>
        <p:blipFill>
          <a:blip r:embed="rId2"/>
          <a:stretch>
            <a:fillRect/>
          </a:stretch>
        </p:blipFill>
        <p:spPr>
          <a:xfrm>
            <a:off x="2590800" y="4648200"/>
            <a:ext cx="6579870" cy="1768475"/>
          </a:xfrm>
          <a:prstGeom prst="rect">
            <a:avLst/>
          </a:prstGeom>
          <a:noFill/>
          <a:ln>
            <a:noFill/>
          </a:ln>
        </p:spPr>
      </p:pic>
      <p:sp>
        <p:nvSpPr>
          <p:cNvPr id="8" name="文本框 7"/>
          <p:cNvSpPr txBox="1"/>
          <p:nvPr/>
        </p:nvSpPr>
        <p:spPr>
          <a:xfrm>
            <a:off x="4495800" y="6477000"/>
            <a:ext cx="6096000" cy="368300"/>
          </a:xfrm>
          <a:prstGeom prst="rect">
            <a:avLst/>
          </a:prstGeom>
          <a:noFill/>
        </p:spPr>
        <p:txBody>
          <a:bodyPr wrap="square" rtlCol="0" anchor="t">
            <a:spAutoFit/>
          </a:bodyPr>
          <a:p>
            <a:r>
              <a:rPr lang="zh-CN" altLang="en-US"/>
              <a:t>图14-10 安装iptables</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3)安装iptables</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管理命令如图14-11所示。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systemctl start iptables     # 启动</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systemctl enable iptables    # 开机启动</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systemctl status iptables    # 查看状态</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service iptables save     # 保存设置，否则重启后会恢复默认设置</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0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注意：不能使用systemctl保存设置</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11"/>
          <p:cNvPicPr/>
          <p:nvPr/>
        </p:nvPicPr>
        <p:blipFill>
          <a:blip r:embed="rId2"/>
          <a:stretch>
            <a:fillRect/>
          </a:stretch>
        </p:blipFill>
        <p:spPr>
          <a:xfrm>
            <a:off x="2590800" y="3962400"/>
            <a:ext cx="5977890" cy="2521585"/>
          </a:xfrm>
          <a:prstGeom prst="rect">
            <a:avLst/>
          </a:prstGeom>
          <a:noFill/>
          <a:ln>
            <a:noFill/>
          </a:ln>
        </p:spPr>
      </p:pic>
      <p:sp>
        <p:nvSpPr>
          <p:cNvPr id="7" name="文本框 6"/>
          <p:cNvSpPr txBox="1"/>
          <p:nvPr/>
        </p:nvSpPr>
        <p:spPr>
          <a:xfrm>
            <a:off x="4343400" y="6477000"/>
            <a:ext cx="6096000" cy="645160"/>
          </a:xfrm>
          <a:prstGeom prst="rect">
            <a:avLst/>
          </a:prstGeom>
          <a:noFill/>
        </p:spPr>
        <p:txBody>
          <a:bodyPr wrap="square" rtlCol="0" anchor="t">
            <a:spAutoFit/>
          </a:bodyPr>
          <a:p>
            <a:r>
              <a:rPr lang="zh-CN" altLang="en-US"/>
              <a:t>图14-11 管理命令</a:t>
            </a:r>
            <a:endParaRPr lang="zh-CN" altLang="en-US"/>
          </a:p>
          <a:p>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3)安装iptables</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规则链存储文件如图14-12所示。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vim /etc/sysconfig/iptables</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8" name="图片 12" descr="c2629fda90964731a4b146ff64a28e58"/>
          <p:cNvPicPr/>
          <p:nvPr/>
        </p:nvPicPr>
        <p:blipFill>
          <a:blip r:embed="rId2"/>
          <a:stretch>
            <a:fillRect/>
          </a:stretch>
        </p:blipFill>
        <p:spPr>
          <a:xfrm>
            <a:off x="2895600" y="3276600"/>
            <a:ext cx="6931025" cy="2606675"/>
          </a:xfrm>
          <a:prstGeom prst="rect">
            <a:avLst/>
          </a:prstGeom>
          <a:noFill/>
          <a:ln>
            <a:noFill/>
          </a:ln>
        </p:spPr>
      </p:pic>
      <p:sp>
        <p:nvSpPr>
          <p:cNvPr id="9" name="文本框 8"/>
          <p:cNvSpPr txBox="1"/>
          <p:nvPr/>
        </p:nvSpPr>
        <p:spPr>
          <a:xfrm>
            <a:off x="4724400" y="6019800"/>
            <a:ext cx="6096000" cy="368300"/>
          </a:xfrm>
          <a:prstGeom prst="rect">
            <a:avLst/>
          </a:prstGeom>
          <a:noFill/>
        </p:spPr>
        <p:txBody>
          <a:bodyPr wrap="square" rtlCol="0" anchor="t">
            <a:spAutoFit/>
          </a:bodyPr>
          <a:p>
            <a:r>
              <a:rPr lang="zh-CN" altLang="en-US"/>
              <a:t>图14-12规则链存储文件</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4)iptables 命令</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格式：iptables [-t 表名] 选项 [链名] [条件] [-j 控制动作]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iptables -t 表名 &lt;-A/I/D/R&gt; 规则链名 [规则号] &lt;-i/o 网卡名&gt; -p 协议名 &lt;-s 源IP/源子网&gt; --sport 源端口 &lt;-d 目标IP/目标子网&gt; --dport 目标端口 -j 控制动作，如表14-</a:t>
            </a:r>
            <a:r>
              <a:rPr lang="en-US" altLang="zh-CN" sz="2000">
                <a:latin typeface="微软雅黑" panose="020B0503020204020204" charset="-122"/>
                <a:ea typeface="微软雅黑" panose="020B0503020204020204" charset="-122"/>
                <a:cs typeface="微软雅黑" panose="020B0503020204020204" charset="-122"/>
                <a:sym typeface="+mn-ea"/>
              </a:rPr>
              <a:t>1</a:t>
            </a:r>
            <a:r>
              <a:rPr lang="zh-CN" altLang="en-US" sz="2000">
                <a:latin typeface="微软雅黑" panose="020B0503020204020204" charset="-122"/>
                <a:ea typeface="微软雅黑" panose="020B0503020204020204" charset="-122"/>
                <a:cs typeface="微软雅黑" panose="020B0503020204020204" charset="-122"/>
                <a:sym typeface="+mn-ea"/>
              </a:rPr>
              <a:t>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4)iptables 命令</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2"/>
          <a:stretch>
            <a:fillRect/>
          </a:stretch>
        </p:blipFill>
        <p:spPr>
          <a:xfrm>
            <a:off x="4267200" y="1276350"/>
            <a:ext cx="6870065" cy="5579745"/>
          </a:xfrm>
          <a:prstGeom prst="rect">
            <a:avLst/>
          </a:prstGeom>
        </p:spPr>
      </p:pic>
      <p:sp>
        <p:nvSpPr>
          <p:cNvPr id="8" name="文本框 7"/>
          <p:cNvSpPr txBox="1"/>
          <p:nvPr/>
        </p:nvSpPr>
        <p:spPr>
          <a:xfrm>
            <a:off x="6172200" y="866775"/>
            <a:ext cx="6096000" cy="368300"/>
          </a:xfrm>
          <a:prstGeom prst="rect">
            <a:avLst/>
          </a:prstGeom>
          <a:noFill/>
        </p:spPr>
        <p:txBody>
          <a:bodyPr wrap="square" rtlCol="0" anchor="t">
            <a:spAutoFit/>
          </a:bodyPr>
          <a:p>
            <a:r>
              <a:rPr lang="zh-CN" altLang="en-US" b="1"/>
              <a:t>表14-1 iptables 命令</a:t>
            </a:r>
            <a:endParaRPr lang="zh-CN" altLang="en-US" b="1"/>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5)Iptables应用</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查看已有的防火墙规则链，如图14-13所示。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iptables -nvxL --line</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 -n:显示数据来源</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-v：详细信息</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-x：数据量单位转换（转为KB 、MB等）</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-L：列出所有规则</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--line：列出行号</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13" descr="ac672729f1564218a39db0f8817082e3"/>
          <p:cNvPicPr/>
          <p:nvPr/>
        </p:nvPicPr>
        <p:blipFill>
          <a:blip r:embed="rId2"/>
          <a:stretch>
            <a:fillRect/>
          </a:stretch>
        </p:blipFill>
        <p:spPr>
          <a:xfrm>
            <a:off x="5791200" y="2971800"/>
            <a:ext cx="6201410" cy="2018030"/>
          </a:xfrm>
          <a:prstGeom prst="rect">
            <a:avLst/>
          </a:prstGeom>
          <a:noFill/>
          <a:ln>
            <a:noFill/>
          </a:ln>
        </p:spPr>
      </p:pic>
      <p:sp>
        <p:nvSpPr>
          <p:cNvPr id="6" name="文本框 5"/>
          <p:cNvSpPr txBox="1"/>
          <p:nvPr/>
        </p:nvSpPr>
        <p:spPr>
          <a:xfrm>
            <a:off x="7239000" y="5181600"/>
            <a:ext cx="6096000" cy="368300"/>
          </a:xfrm>
          <a:prstGeom prst="rect">
            <a:avLst/>
          </a:prstGeom>
          <a:noFill/>
        </p:spPr>
        <p:txBody>
          <a:bodyPr wrap="square" rtlCol="0" anchor="t">
            <a:spAutoFit/>
          </a:bodyPr>
          <a:p>
            <a:r>
              <a:rPr lang="zh-CN" altLang="en-US"/>
              <a:t>图14-13 查看已有的防火墙规则链</a:t>
            </a:r>
            <a:endParaRPr lang="zh-CN"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5)Iptables应用</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显示内容：</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num --- 规则编号（行号）</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pkts --- 数据包的数量</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bytes --- 数据包的字节数</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target --- 动作（放行、拒绝）</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port --- 端口号</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清空规则，如图 14-14所示。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iptables -F     # 清空规则</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iptables -nvxL --line    # 查看</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22" name="图片 14" descr="4690749f21c944f0b096486802cec6cc"/>
          <p:cNvPicPr/>
          <p:nvPr/>
        </p:nvPicPr>
        <p:blipFill>
          <a:blip r:embed="rId2"/>
          <a:stretch>
            <a:fillRect/>
          </a:stretch>
        </p:blipFill>
        <p:spPr>
          <a:xfrm>
            <a:off x="6096000" y="2133600"/>
            <a:ext cx="5899150" cy="1783080"/>
          </a:xfrm>
          <a:prstGeom prst="rect">
            <a:avLst/>
          </a:prstGeom>
          <a:noFill/>
          <a:ln>
            <a:noFill/>
          </a:ln>
        </p:spPr>
      </p:pic>
      <p:sp>
        <p:nvSpPr>
          <p:cNvPr id="8" name="文本框 7"/>
          <p:cNvSpPr txBox="1"/>
          <p:nvPr/>
        </p:nvSpPr>
        <p:spPr>
          <a:xfrm>
            <a:off x="7848600" y="3962400"/>
            <a:ext cx="6096000" cy="368300"/>
          </a:xfrm>
          <a:prstGeom prst="rect">
            <a:avLst/>
          </a:prstGeom>
          <a:noFill/>
        </p:spPr>
        <p:txBody>
          <a:bodyPr wrap="square" rtlCol="0" anchor="t">
            <a:spAutoFit/>
          </a:bodyPr>
          <a:p>
            <a:r>
              <a:rPr lang="zh-CN" altLang="en-US"/>
              <a:t>图14-14 清空规则</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576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1" name="AutoShape 81"/>
          <p:cNvSpPr/>
          <p:nvPr/>
        </p:nvSpPr>
        <p:spPr>
          <a:xfrm>
            <a:off x="9001125" y="257175"/>
            <a:ext cx="2905125" cy="42862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项目目标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286000" y="2196465"/>
            <a:ext cx="9167495" cy="859155"/>
            <a:chOff x="3926561" y="2953576"/>
            <a:chExt cx="7759700" cy="394849"/>
          </a:xfrm>
        </p:grpSpPr>
        <p:sp>
          <p:nvSpPr>
            <p:cNvPr id="86" name="ïṡļîḍe"/>
            <p:cNvSpPr txBox="1"/>
            <p:nvPr/>
          </p:nvSpPr>
          <p:spPr>
            <a:xfrm>
              <a:off x="4118976" y="2968181"/>
              <a:ext cx="2885680" cy="154963"/>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理解防火墙的</a:t>
              </a:r>
              <a:r>
                <a:rPr lang="zh-CN" altLang="en-US" sz="1600" b="1" dirty="0">
                  <a:gradFill>
                    <a:gsLst>
                      <a:gs pos="0">
                        <a:schemeClr val="accent1">
                          <a:lumMod val="60000"/>
                          <a:lumOff val="40000"/>
                        </a:schemeClr>
                      </a:gs>
                      <a:gs pos="60000">
                        <a:schemeClr val="accent1"/>
                      </a:gs>
                    </a:gsLst>
                    <a:lin ang="2700000" scaled="0"/>
                  </a:gradFill>
                </a:rPr>
                <a:t>概念。</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7115913" y="2953576"/>
              <a:ext cx="3265246" cy="154963"/>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了解防火墙功能和主要应用。</a:t>
              </a:r>
              <a:endParaRPr lang="zh-CN" altLang="en-US" sz="1600" b="1" dirty="0">
                <a:gradFill>
                  <a:gsLst>
                    <a:gs pos="0">
                      <a:schemeClr val="accent1">
                        <a:lumMod val="60000"/>
                        <a:lumOff val="40000"/>
                      </a:schemeClr>
                    </a:gs>
                    <a:gs pos="60000">
                      <a:schemeClr val="accent1"/>
                    </a:gs>
                  </a:gsLst>
                  <a:lin ang="2700000" scaled="0"/>
                </a:gradFill>
                <a:sym typeface="+mn-ea"/>
              </a:endParaRPr>
            </a:p>
          </p:txBody>
        </p:sp>
        <p:cxnSp>
          <p:nvCxnSpPr>
            <p:cNvPr id="90" name="直接连接符 89"/>
            <p:cNvCxnSpPr/>
            <p:nvPr/>
          </p:nvCxnSpPr>
          <p:spPr>
            <a:xfrm>
              <a:off x="3926561" y="334842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396504" y="1587028"/>
            <a:ext cx="1534885" cy="458459"/>
          </a:xfrm>
          <a:prstGeom prst="rect">
            <a:avLst/>
          </a:prstGeom>
          <a:noFill/>
        </p:spPr>
        <p:txBody>
          <a:bodyPr wrap="square">
            <a:spAutoFit/>
          </a:bodyPr>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320476" y="3167581"/>
            <a:ext cx="1534885" cy="458459"/>
          </a:xfrm>
          <a:prstGeom prst="rect">
            <a:avLst/>
          </a:prstGeom>
          <a:noFill/>
        </p:spPr>
        <p:txBody>
          <a:bodyPr wrap="square">
            <a:spAutoFit/>
          </a:bodyPr>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209815" y="3758021"/>
            <a:ext cx="9167774" cy="966349"/>
            <a:chOff x="3891089" y="2705926"/>
            <a:chExt cx="7759700" cy="966349"/>
          </a:xfrm>
        </p:grpSpPr>
        <p:sp>
          <p:nvSpPr>
            <p:cNvPr id="94" name="ïṡļîḍe"/>
            <p:cNvSpPr txBox="1"/>
            <p:nvPr/>
          </p:nvSpPr>
          <p:spPr>
            <a:xfrm>
              <a:off x="4083503" y="2705926"/>
              <a:ext cx="617822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会使用windows防火墙进行应用过滤。</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5" name="i$ḻîḍe"/>
            <p:cNvSpPr txBox="1"/>
            <p:nvPr/>
          </p:nvSpPr>
          <p:spPr>
            <a:xfrm>
              <a:off x="4083503" y="3182176"/>
              <a:ext cx="4136374"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会配置Linux防火墙的基本参数。</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91089" y="367227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9" name="ïSľíḍé"/>
          <p:cNvSpPr txBox="1"/>
          <p:nvPr/>
        </p:nvSpPr>
        <p:spPr>
          <a:xfrm>
            <a:off x="2513330" y="5334000"/>
            <a:ext cx="5993130" cy="829945"/>
          </a:xfrm>
          <a:prstGeom prst="rect">
            <a:avLst/>
          </a:prstGeom>
          <a:noFill/>
        </p:spPr>
        <p:txBody>
          <a:bodyPr wrap="square" rtlCol="0">
            <a:spAutoFit/>
          </a:bodyPr>
          <a:p>
            <a:pPr marL="285750" indent="-285750">
              <a:lnSpc>
                <a:spcPct val="150000"/>
              </a:lnSpc>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培养信息防护的安全意识</a:t>
            </a:r>
            <a:endParaRPr lang="zh-CN" altLang="en-US" sz="1600" b="1" dirty="0">
              <a:gradFill>
                <a:gsLst>
                  <a:gs pos="0">
                    <a:schemeClr val="accent1">
                      <a:lumMod val="60000"/>
                      <a:lumOff val="40000"/>
                    </a:schemeClr>
                  </a:gs>
                  <a:gs pos="60000">
                    <a:schemeClr val="accent1"/>
                  </a:gs>
                </a:gsLst>
                <a:lin ang="2700000" scaled="0"/>
              </a:gradFill>
              <a:sym typeface="+mn-ea"/>
            </a:endParaRPr>
          </a:p>
          <a:p>
            <a:pPr marL="285750" indent="-285750">
              <a:lnSpc>
                <a:spcPct val="150000"/>
              </a:lnSpc>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树立正确的社会工程学观念</a:t>
            </a:r>
            <a:endParaRPr lang="zh-CN" altLang="en-US" sz="1600" b="1" dirty="0">
              <a:gradFill>
                <a:gsLst>
                  <a:gs pos="0">
                    <a:schemeClr val="accent1">
                      <a:lumMod val="60000"/>
                      <a:lumOff val="40000"/>
                    </a:schemeClr>
                  </a:gs>
                  <a:gs pos="60000">
                    <a:schemeClr val="accent1"/>
                  </a:gs>
                </a:gsLst>
                <a:lin ang="2700000" scaled="0"/>
              </a:gradFill>
              <a:sym typeface="+mn-ea"/>
            </a:endParaRPr>
          </a:p>
        </p:txBody>
      </p:sp>
      <p:sp>
        <p:nvSpPr>
          <p:cNvPr id="101" name="文本框 100"/>
          <p:cNvSpPr txBox="1"/>
          <p:nvPr/>
        </p:nvSpPr>
        <p:spPr>
          <a:xfrm>
            <a:off x="2326654" y="4710593"/>
            <a:ext cx="1534885" cy="506730"/>
          </a:xfrm>
          <a:prstGeom prst="rect">
            <a:avLst/>
          </a:prstGeom>
          <a:noFill/>
        </p:spPr>
        <p:txBody>
          <a:bodyPr wrap="square">
            <a:spAutoFit/>
          </a:bodyPr>
          <a:p>
            <a:pPr>
              <a:lnSpc>
                <a:spcPct val="150000"/>
              </a:lnSpc>
            </a:pPr>
            <a:r>
              <a:rPr lang="zh-CN" altLang="en-US" b="1" dirty="0">
                <a:solidFill>
                  <a:schemeClr val="accent1"/>
                </a:solidFill>
              </a:rPr>
              <a:t>素质目标</a:t>
            </a:r>
            <a:endParaRPr lang="en-US" altLang="zh-CN" b="1" dirty="0">
              <a:solidFill>
                <a:schemeClr val="accent1"/>
              </a:solidFill>
            </a:endParaRPr>
          </a:p>
        </p:txBody>
      </p:sp>
      <p:sp>
        <p:nvSpPr>
          <p:cNvPr id="3" name="ïṡļîḍe"/>
          <p:cNvSpPr txBox="1"/>
          <p:nvPr/>
        </p:nvSpPr>
        <p:spPr>
          <a:xfrm>
            <a:off x="2513298" y="2742936"/>
            <a:ext cx="340931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了解各种防火墙常见类型。</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4" name="ïSľíḍé"/>
          <p:cNvSpPr txBox="1"/>
          <p:nvPr/>
        </p:nvSpPr>
        <p:spPr>
          <a:xfrm>
            <a:off x="6053977" y="2718435"/>
            <a:ext cx="3857640"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掌握防火墙的配置原理。</a:t>
            </a:r>
            <a:endParaRPr lang="zh-CN" altLang="en-US" sz="1600" b="1" dirty="0">
              <a:gradFill>
                <a:gsLst>
                  <a:gs pos="0">
                    <a:schemeClr val="accent1">
                      <a:lumMod val="60000"/>
                      <a:lumOff val="40000"/>
                    </a:schemeClr>
                  </a:gs>
                  <a:gs pos="60000">
                    <a:schemeClr val="accent1"/>
                  </a:gs>
                </a:gsLst>
                <a:lin ang="2700000" scaled="0"/>
              </a:gradFill>
              <a:sym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5)Iptables应用</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systemctl restart iptables    # 重启服务</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iptables -nvxL --line    # 再次查看，发现恢复原样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注意：规则变动需要保存设置，如图14-15所示。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15" descr="e88be24c35f44980a187626415e385a7"/>
          <p:cNvPicPr/>
          <p:nvPr/>
        </p:nvPicPr>
        <p:blipFill>
          <a:blip r:embed="rId2"/>
          <a:stretch>
            <a:fillRect/>
          </a:stretch>
        </p:blipFill>
        <p:spPr>
          <a:xfrm>
            <a:off x="2590800" y="3414395"/>
            <a:ext cx="7456170" cy="1911350"/>
          </a:xfrm>
          <a:prstGeom prst="rect">
            <a:avLst/>
          </a:prstGeom>
          <a:noFill/>
          <a:ln>
            <a:noFill/>
          </a:ln>
        </p:spPr>
      </p:pic>
      <p:sp>
        <p:nvSpPr>
          <p:cNvPr id="6" name="文本框 5"/>
          <p:cNvSpPr txBox="1"/>
          <p:nvPr/>
        </p:nvSpPr>
        <p:spPr>
          <a:xfrm>
            <a:off x="4572000" y="5486400"/>
            <a:ext cx="6096000" cy="368300"/>
          </a:xfrm>
          <a:prstGeom prst="rect">
            <a:avLst/>
          </a:prstGeom>
          <a:noFill/>
        </p:spPr>
        <p:txBody>
          <a:bodyPr wrap="square" rtlCol="0" anchor="t">
            <a:spAutoFit/>
          </a:bodyPr>
          <a:p>
            <a:r>
              <a:rPr lang="zh-CN" altLang="en-US"/>
              <a:t>图14-15 重启服务</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5)Iptables应用</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iptables -F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service iptables save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systemctl restart iptables</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iptables -nvxL --line</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保存效果如图14-16所示。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16" name="图片 16" descr="baf1d4fb9a68467096492415797811c4"/>
          <p:cNvPicPr/>
          <p:nvPr/>
        </p:nvPicPr>
        <p:blipFill>
          <a:blip r:embed="rId2"/>
          <a:stretch>
            <a:fillRect/>
          </a:stretch>
        </p:blipFill>
        <p:spPr>
          <a:xfrm>
            <a:off x="2895600" y="4343400"/>
            <a:ext cx="6658610" cy="2044700"/>
          </a:xfrm>
          <a:prstGeom prst="rect">
            <a:avLst/>
          </a:prstGeom>
          <a:noFill/>
          <a:ln>
            <a:noFill/>
          </a:ln>
        </p:spPr>
      </p:pic>
      <p:sp>
        <p:nvSpPr>
          <p:cNvPr id="7" name="文本框 6"/>
          <p:cNvSpPr txBox="1"/>
          <p:nvPr/>
        </p:nvSpPr>
        <p:spPr>
          <a:xfrm>
            <a:off x="4800600" y="6388100"/>
            <a:ext cx="6096000" cy="368300"/>
          </a:xfrm>
          <a:prstGeom prst="rect">
            <a:avLst/>
          </a:prstGeom>
          <a:noFill/>
        </p:spPr>
        <p:txBody>
          <a:bodyPr wrap="square" rtlCol="0" anchor="t">
            <a:spAutoFit/>
          </a:bodyPr>
          <a:p>
            <a:r>
              <a:rPr lang="zh-CN" altLang="en-US"/>
              <a:t>图14-16 保存设置</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5)Iptables应用</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搭建web服务器，如图14-17所示；设置任何人能通过80端口访问http，如图14-12所示。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yum install httpd -y</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mkdir  /sxhkt</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cd /sxhkt</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vim index.html</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Welcome to linux</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17" name="图片 17" descr="fc1241af27464a7fac2b5a83d47e23ff"/>
          <p:cNvPicPr/>
          <p:nvPr/>
        </p:nvPicPr>
        <p:blipFill>
          <a:blip r:embed="rId2"/>
          <a:stretch>
            <a:fillRect/>
          </a:stretch>
        </p:blipFill>
        <p:spPr>
          <a:xfrm>
            <a:off x="3581400" y="4419600"/>
            <a:ext cx="4958715" cy="1784985"/>
          </a:xfrm>
          <a:prstGeom prst="rect">
            <a:avLst/>
          </a:prstGeom>
          <a:noFill/>
          <a:ln>
            <a:noFill/>
          </a:ln>
        </p:spPr>
      </p:pic>
      <p:sp>
        <p:nvSpPr>
          <p:cNvPr id="6" name="文本框 5"/>
          <p:cNvSpPr txBox="1"/>
          <p:nvPr/>
        </p:nvSpPr>
        <p:spPr>
          <a:xfrm>
            <a:off x="4343400" y="6324600"/>
            <a:ext cx="6096000" cy="368300"/>
          </a:xfrm>
          <a:prstGeom prst="rect">
            <a:avLst/>
          </a:prstGeom>
          <a:noFill/>
        </p:spPr>
        <p:txBody>
          <a:bodyPr wrap="square" rtlCol="0" anchor="t">
            <a:spAutoFit/>
          </a:bodyPr>
          <a:p>
            <a:r>
              <a:rPr lang="zh-CN" altLang="en-US"/>
              <a:t>图14-17 搭建web服务器</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54178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5)Iptables应用</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vim /etc/httpd/conf/httpd.conf    # 编辑配置文件，修改参数</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DocumentRoot "/sxhkt"</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&lt;Directory "/sxhkt"&gt;</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systemctl start httpd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运行效果如图14-18所示。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6" descr="ded5c709a906424c8d493a43f5874c39"/>
          <p:cNvPicPr/>
          <p:nvPr/>
        </p:nvPicPr>
        <p:blipFill>
          <a:blip r:embed="rId2"/>
          <a:stretch>
            <a:fillRect/>
          </a:stretch>
        </p:blipFill>
        <p:spPr>
          <a:xfrm>
            <a:off x="3215005" y="4191000"/>
            <a:ext cx="6111875" cy="1983105"/>
          </a:xfrm>
          <a:prstGeom prst="rect">
            <a:avLst/>
          </a:prstGeom>
          <a:noFill/>
          <a:ln>
            <a:noFill/>
          </a:ln>
        </p:spPr>
      </p:pic>
      <p:sp>
        <p:nvSpPr>
          <p:cNvPr id="8" name="文本框 7"/>
          <p:cNvSpPr txBox="1"/>
          <p:nvPr/>
        </p:nvSpPr>
        <p:spPr>
          <a:xfrm>
            <a:off x="4800600" y="6324600"/>
            <a:ext cx="6096000" cy="368300"/>
          </a:xfrm>
          <a:prstGeom prst="rect">
            <a:avLst/>
          </a:prstGeom>
          <a:noFill/>
        </p:spPr>
        <p:txBody>
          <a:bodyPr wrap="square" rtlCol="0" anchor="t">
            <a:spAutoFit/>
          </a:bodyPr>
          <a:p>
            <a:r>
              <a:rPr lang="zh-CN" altLang="en-US"/>
              <a:t>图14-18 编辑http配置文件</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5)Iptables应用</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iptables  -A  INPUT  -p  tcp  --dport  80  -j  ACCEPT</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service iptables save</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iptables: Saving firewall rules to /etc/sysconfig/iptables:[  OK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systemctl restart iptables</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iptables -nvxL --line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运行效果如图14-19所示。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0668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20" name="图片 19" descr="7261b18e333844578d988de0cf184b0f"/>
          <p:cNvPicPr/>
          <p:nvPr/>
        </p:nvPicPr>
        <p:blipFill>
          <a:blip r:embed="rId2"/>
          <a:stretch>
            <a:fillRect/>
          </a:stretch>
        </p:blipFill>
        <p:spPr>
          <a:xfrm>
            <a:off x="2719070" y="4495800"/>
            <a:ext cx="6753860" cy="1992630"/>
          </a:xfrm>
          <a:prstGeom prst="rect">
            <a:avLst/>
          </a:prstGeom>
          <a:noFill/>
          <a:ln>
            <a:noFill/>
          </a:ln>
        </p:spPr>
      </p:pic>
      <p:sp>
        <p:nvSpPr>
          <p:cNvPr id="6" name="文本框 5"/>
          <p:cNvSpPr txBox="1"/>
          <p:nvPr/>
        </p:nvSpPr>
        <p:spPr>
          <a:xfrm>
            <a:off x="4114800" y="6553200"/>
            <a:ext cx="6096000" cy="368300"/>
          </a:xfrm>
          <a:prstGeom prst="rect">
            <a:avLst/>
          </a:prstGeom>
          <a:noFill/>
        </p:spPr>
        <p:txBody>
          <a:bodyPr wrap="square" rtlCol="0" anchor="t">
            <a:spAutoFit/>
          </a:bodyPr>
          <a:p>
            <a:r>
              <a:rPr lang="zh-CN" altLang="en-US"/>
              <a:t>图14-19设置任何人能通过80端口访问http</a:t>
            </a:r>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5)Iptables应用</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禁止所有人使用ssh进行远程登录，运行效果如图14-20所示。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iptables -A INPUT -p tcp --dport 22 -j REJECT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service iptables save</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iptables: Saving firewall rules to /etc/sysconfig/iptables:[  OK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systemctl restart iptables.service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sxhkt]# iptables -nL</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 配置iptables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23" name="图片 20" descr="f145c080110245c281d7fe0fcb8ac6e6"/>
          <p:cNvPicPr/>
          <p:nvPr/>
        </p:nvPicPr>
        <p:blipFill>
          <a:blip r:embed="rId2"/>
          <a:stretch>
            <a:fillRect/>
          </a:stretch>
        </p:blipFill>
        <p:spPr>
          <a:xfrm>
            <a:off x="3276600" y="4472305"/>
            <a:ext cx="4749800" cy="2080895"/>
          </a:xfrm>
          <a:prstGeom prst="rect">
            <a:avLst/>
          </a:prstGeom>
          <a:noFill/>
          <a:ln>
            <a:noFill/>
          </a:ln>
        </p:spPr>
      </p:pic>
      <p:sp>
        <p:nvSpPr>
          <p:cNvPr id="6" name="文本框 5"/>
          <p:cNvSpPr txBox="1"/>
          <p:nvPr/>
        </p:nvSpPr>
        <p:spPr>
          <a:xfrm>
            <a:off x="3581400" y="6553200"/>
            <a:ext cx="6096000" cy="368300"/>
          </a:xfrm>
          <a:prstGeom prst="rect">
            <a:avLst/>
          </a:prstGeom>
          <a:noFill/>
        </p:spPr>
        <p:txBody>
          <a:bodyPr wrap="square" rtlCol="0" anchor="t">
            <a:spAutoFit/>
          </a:bodyPr>
          <a:p>
            <a:r>
              <a:rPr lang="zh-CN" altLang="en-US"/>
              <a:t>图14-20 禁止所有人使用ssh进行远程登录</a:t>
            </a: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10808335" cy="1016635"/>
          </a:xfrm>
          <a:prstGeom prst="rect">
            <a:avLst/>
          </a:prstGeom>
          <a:noFill/>
        </p:spPr>
        <p:txBody>
          <a:bodyPr wrap="square" rtlCol="0" anchor="t">
            <a:noAutofit/>
          </a:bodyPr>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1</a:t>
            </a:r>
            <a:r>
              <a:rPr lang="en-US" altLang="zh-CN" sz="200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firewalld简介</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firewalld是Linux系统的动态防火墙管理器，自RHEL 7起取代了传统的iptables服务。RHEL 9中，firewalld进一步整合了内核的nftables框架，实现高效的包过滤处理。</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firewalld的显著特点包括动态规则修改能力，无需重启服务即可立即生效，这与iptables的全量刷新形成鲜明对比。其默认策略为拒绝所有未明确允许的服务，与iptables的默认放行策略截然不同。firewalld和iptables一样，本身并不执行防火墙功能，而是作为规则的维护者，真正的防火墙工作由内核模块执行。</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430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10808335"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2）firewalld 加入了区域概念</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区域 zone</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作用：firewalld防火墙为了简化管理，将所有网络流量分为多个区域(zone)，然后根据数据包的源IP地址或传入的网络接口等条件将流量传入相应区域，每个区域都定义了自己打开或者关闭的端口和服务列表。</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区域(zone)本质为firewalld 预先准备了几套防火墙策略集合（策略模板），用户可以根据生产场景的不同而选择合适的策略集合，从而实现防火墙策略之间的快速切换。</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firewalld的一个zone就是一个可信等级，一个等级对应一套过滤规则（规则集合）；数据包必须要经过某个zone才能入站或出站；每个zone都有一个处理行为（default、ACCEPT、REJECT、DROP）；firewalld的zone根据信任级别分成9个默认zone</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10808335"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2）firewalld 加入了区域概念</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2"/>
          <a:stretch>
            <a:fillRect/>
          </a:stretch>
        </p:blipFill>
        <p:spPr>
          <a:xfrm>
            <a:off x="2590800" y="1981200"/>
            <a:ext cx="7914005" cy="4865370"/>
          </a:xfrm>
          <a:prstGeom prst="rect">
            <a:avLst/>
          </a:prstGeom>
        </p:spPr>
      </p:pic>
      <p:sp>
        <p:nvSpPr>
          <p:cNvPr id="7" name="文本框 6"/>
          <p:cNvSpPr txBox="1"/>
          <p:nvPr/>
        </p:nvSpPr>
        <p:spPr>
          <a:xfrm>
            <a:off x="4724400" y="1579880"/>
            <a:ext cx="6096000" cy="368300"/>
          </a:xfrm>
          <a:prstGeom prst="rect">
            <a:avLst/>
          </a:prstGeom>
          <a:noFill/>
        </p:spPr>
        <p:txBody>
          <a:bodyPr wrap="square" rtlCol="0" anchor="t">
            <a:spAutoFit/>
          </a:bodyPr>
          <a:p>
            <a:r>
              <a:rPr lang="zh-CN" altLang="en-US"/>
              <a:t>表14-2 firewalld的9个默认zone</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10808335"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2）firewalld 加入了区域概念</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firewalld的配置文件有两个主要的目录/usr/lib/firewalld/zones（系统配置文件，尽量不要修改）和/etc/firewalld/zones（用户配置文件，可以自行修改），每个zone单独对应一个xml配置文件，文件名为&lt;zone名称&gt;.xml，如图14-21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cd /usr/lib/firewalld/zones/</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zones]# ls</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zones]# cd /etc/firewalld/zones/</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zones]# ls</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21" descr="29d6acbf8b994b1e84285522667ec9d5"/>
          <p:cNvPicPr/>
          <p:nvPr/>
        </p:nvPicPr>
        <p:blipFill>
          <a:blip r:embed="rId2"/>
          <a:stretch>
            <a:fillRect/>
          </a:stretch>
        </p:blipFill>
        <p:spPr>
          <a:xfrm>
            <a:off x="5715000" y="4572000"/>
            <a:ext cx="5629275" cy="1335405"/>
          </a:xfrm>
          <a:prstGeom prst="rect">
            <a:avLst/>
          </a:prstGeom>
          <a:noFill/>
          <a:ln>
            <a:noFill/>
          </a:ln>
        </p:spPr>
      </p:pic>
      <p:sp>
        <p:nvSpPr>
          <p:cNvPr id="7" name="文本框 6"/>
          <p:cNvSpPr txBox="1"/>
          <p:nvPr/>
        </p:nvSpPr>
        <p:spPr>
          <a:xfrm>
            <a:off x="6858000" y="6096000"/>
            <a:ext cx="6096000" cy="368300"/>
          </a:xfrm>
          <a:prstGeom prst="rect">
            <a:avLst/>
          </a:prstGeom>
          <a:noFill/>
        </p:spPr>
        <p:txBody>
          <a:bodyPr wrap="square" rtlCol="0" anchor="t">
            <a:spAutoFit/>
          </a:bodyPr>
          <a:p>
            <a:r>
              <a:rPr lang="zh-CN" altLang="en-US"/>
              <a:t>图14-21 firewalld的配置文件</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5351780"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2）firewalld 加入了区域概念</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用法 --- 把可信任的IP地址添加到trusted区域，把不可信任的IP地址添加到block区域，把要公开的网络服务添加到public区域，所以常用区域为：trusted、block、public。</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zone文件中的过滤规则，如表14-3所示。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过滤规则优先级：</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source（最高）</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interface（次之）</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默认zone（最低）</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2"/>
          <a:stretch>
            <a:fillRect/>
          </a:stretch>
        </p:blipFill>
        <p:spPr>
          <a:xfrm>
            <a:off x="6019800" y="2133600"/>
            <a:ext cx="7980045" cy="4216400"/>
          </a:xfrm>
          <a:prstGeom prst="rect">
            <a:avLst/>
          </a:prstGeom>
        </p:spPr>
      </p:pic>
      <p:sp>
        <p:nvSpPr>
          <p:cNvPr id="9" name="文本框 8"/>
          <p:cNvSpPr txBox="1"/>
          <p:nvPr/>
        </p:nvSpPr>
        <p:spPr>
          <a:xfrm>
            <a:off x="7391400" y="1672590"/>
            <a:ext cx="6096000" cy="368300"/>
          </a:xfrm>
          <a:prstGeom prst="rect">
            <a:avLst/>
          </a:prstGeom>
          <a:noFill/>
        </p:spPr>
        <p:txBody>
          <a:bodyPr wrap="square" rtlCol="0" anchor="t">
            <a:spAutoFit/>
          </a:bodyPr>
          <a:p>
            <a:r>
              <a:rPr lang="zh-CN" altLang="en-US" b="1"/>
              <a:t>表14-3 zone文件中的过滤规则</a:t>
            </a:r>
            <a:endParaRPr lang="zh-CN" altLang="en-US" b="1"/>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5351780"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3）firewall-cmd可视化界面工具</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安装，如图14-22所示。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systemctl start firewalld.service     # 启用</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systemctl enable firewalld.service     # 开机启动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yum install firewall-config -y     # 安装图形化界面</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24" name="图片 22" descr="ffbd7f8a0ce44cf1ab2a049827945aa5"/>
          <p:cNvPicPr/>
          <p:nvPr/>
        </p:nvPicPr>
        <p:blipFill>
          <a:blip r:embed="rId2"/>
          <a:stretch>
            <a:fillRect/>
          </a:stretch>
        </p:blipFill>
        <p:spPr>
          <a:xfrm>
            <a:off x="5943600" y="2500630"/>
            <a:ext cx="5780405" cy="1908175"/>
          </a:xfrm>
          <a:prstGeom prst="rect">
            <a:avLst/>
          </a:prstGeom>
          <a:noFill/>
          <a:ln>
            <a:noFill/>
          </a:ln>
        </p:spPr>
      </p:pic>
      <p:sp>
        <p:nvSpPr>
          <p:cNvPr id="6" name="文本框 5"/>
          <p:cNvSpPr txBox="1"/>
          <p:nvPr/>
        </p:nvSpPr>
        <p:spPr>
          <a:xfrm>
            <a:off x="7162800" y="4495800"/>
            <a:ext cx="6096000" cy="368300"/>
          </a:xfrm>
          <a:prstGeom prst="rect">
            <a:avLst/>
          </a:prstGeom>
          <a:noFill/>
        </p:spPr>
        <p:txBody>
          <a:bodyPr wrap="square" rtlCol="0" anchor="t">
            <a:spAutoFit/>
          </a:bodyPr>
          <a:p>
            <a:r>
              <a:rPr lang="zh-CN" altLang="en-US"/>
              <a:t>图14-22 安装firewalld</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5351780"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3）firewall-cmd可视化界面工具</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虚拟机中执行，不要在xshell执行</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[redhat@localhost ~]$ firewall-config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运行效果如图14-23所示。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23" descr="c48aa56737a8497092690a14fd3237da"/>
          <p:cNvPicPr/>
          <p:nvPr/>
        </p:nvPicPr>
        <p:blipFill>
          <a:blip r:embed="rId2"/>
          <a:stretch>
            <a:fillRect/>
          </a:stretch>
        </p:blipFill>
        <p:spPr>
          <a:xfrm>
            <a:off x="1981200" y="3352800"/>
            <a:ext cx="8150860" cy="2338070"/>
          </a:xfrm>
          <a:prstGeom prst="rect">
            <a:avLst/>
          </a:prstGeom>
          <a:noFill/>
          <a:ln>
            <a:noFill/>
          </a:ln>
        </p:spPr>
      </p:pic>
      <p:sp>
        <p:nvSpPr>
          <p:cNvPr id="7" name="文本框 6"/>
          <p:cNvSpPr txBox="1"/>
          <p:nvPr/>
        </p:nvSpPr>
        <p:spPr>
          <a:xfrm>
            <a:off x="4114800" y="5867400"/>
            <a:ext cx="6096000" cy="368300"/>
          </a:xfrm>
          <a:prstGeom prst="rect">
            <a:avLst/>
          </a:prstGeom>
          <a:noFill/>
        </p:spPr>
        <p:txBody>
          <a:bodyPr wrap="square" rtlCol="0" anchor="t">
            <a:spAutoFit/>
          </a:bodyPr>
          <a:p>
            <a:r>
              <a:rPr lang="zh-CN" altLang="en-US"/>
              <a:t>图14-23 firewalld使用</a:t>
            </a:r>
            <a:endParaRPr lang="zh-CN"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7774940"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4）firewall-cmd命令行工具</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firewalld命令生效模式</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runtime模式 --- 运行时模式，立即生效，重启失效</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permanent模式 --- 永久模式，重启生效</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管理命令</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[redhat@localhost ~]# systemctl  start    firewalld</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[redhat@localhost ~]# systemctl  enable   firewalld</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[redhat@localhost ~]# systemctl  status   firewalld</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[redhat@localhost ~]# systemctl  stop     firewalld</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[redhat@localhost ~]# systemctl  disable  firewalld</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7774940"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4）firewall-cmd命令行工具</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firewall-cmd 参数如表14-4所示。</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6"/>
          <p:cNvPicPr>
            <a:picLocks noChangeAspect="1"/>
          </p:cNvPicPr>
          <p:nvPr/>
        </p:nvPicPr>
        <p:blipFill>
          <a:blip r:embed="rId2"/>
          <a:stretch>
            <a:fillRect/>
          </a:stretch>
        </p:blipFill>
        <p:spPr>
          <a:xfrm>
            <a:off x="4572000" y="1371600"/>
            <a:ext cx="7370445" cy="5414645"/>
          </a:xfrm>
          <a:prstGeom prst="rect">
            <a:avLst/>
          </a:prstGeom>
        </p:spPr>
      </p:pic>
      <p:sp>
        <p:nvSpPr>
          <p:cNvPr id="8" name="文本框 7"/>
          <p:cNvSpPr txBox="1"/>
          <p:nvPr/>
        </p:nvSpPr>
        <p:spPr>
          <a:xfrm>
            <a:off x="6400800" y="900430"/>
            <a:ext cx="6096000" cy="36830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cs typeface="微软雅黑" panose="020B0503020204020204" charset="-122"/>
              </a:rPr>
              <a:t>表14-4 firewall-cmd 参数</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38200" y="1828800"/>
            <a:ext cx="9782175"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5）firewalld应用</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  zone区域设置，效果如图14-24所示。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firewall-cmd --get-zones # 查看可用的区域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firewall-cmd --get-default-zone # 查看当前默认区域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firewall-cmd --set-default-zone=trusted # 设置默认区域为信任区域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firewall-cmd --get-default-zone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[root@localhost ~]# firewall-cmd --set-default-zone=public  设置为public区域 [root@localhost ~]# firewall-cmd --get-default-zone</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25" name="图片 24" descr="ee33d759620945629c0e1f7632c79bb4"/>
          <p:cNvPicPr/>
          <p:nvPr/>
        </p:nvPicPr>
        <p:blipFill>
          <a:blip r:embed="rId2"/>
          <a:stretch>
            <a:fillRect/>
          </a:stretch>
        </p:blipFill>
        <p:spPr>
          <a:xfrm>
            <a:off x="6248400" y="0"/>
            <a:ext cx="5859145" cy="2331085"/>
          </a:xfrm>
          <a:prstGeom prst="rect">
            <a:avLst/>
          </a:prstGeom>
          <a:noFill/>
          <a:ln>
            <a:noFill/>
          </a:ln>
        </p:spPr>
      </p:pic>
      <p:sp>
        <p:nvSpPr>
          <p:cNvPr id="8" name="文本框 7"/>
          <p:cNvSpPr txBox="1"/>
          <p:nvPr/>
        </p:nvSpPr>
        <p:spPr>
          <a:xfrm>
            <a:off x="7084060" y="2324735"/>
            <a:ext cx="6096000" cy="368300"/>
          </a:xfrm>
          <a:prstGeom prst="rect">
            <a:avLst/>
          </a:prstGeom>
          <a:noFill/>
        </p:spPr>
        <p:txBody>
          <a:bodyPr wrap="square" rtlCol="0" anchor="t">
            <a:spAutoFit/>
          </a:bodyPr>
          <a:p>
            <a:r>
              <a:rPr lang="zh-CN" altLang="en-US"/>
              <a:t>图14-24 firewalld的zone区域设置</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10913745"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5）firewalld应用</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区域中添加规则放行http，运行效果如图14-25所示。</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[root@localhost ~]# systemctl start httpd</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[root@localhost ~]# firewall-cmd --get-default-zone  # 查看工作的区域</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[root@localhost ~]# firewall-cmd --list-all # 查看防火墙规则</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[root@localhost ~]# firewall-cmd --permanent --zone=public --add-service=http # 添加放行服务</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[root@localhost ~]# firewall-cmd --permanent --zone=public --add-port=80/tcp # 添加放行端口</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success</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[root@localhost ~]# firewall-cmd --reload # 重置</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success</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[root@localhost ~]# firewall-cmd --list-all </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 --permanent表示永久生效，重启后不会失效</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    firewall-cmd  --permanent --zone=public  --add-service=服务名 </a:t>
            </a:r>
            <a:endParaRPr lang="zh-CN" altLang="en-US">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    firewall-cmd  --permanent --zone=public  --add-port=端口号/传输协议</a:t>
            </a: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 Linux防火墙配置与应用</a:t>
            </a:r>
            <a:endParaRPr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866775" y="1447800"/>
            <a:ext cx="10913745" cy="1016635"/>
          </a:xfrm>
          <a:prstGeom prst="rect">
            <a:avLst/>
          </a:prstGeom>
          <a:noFill/>
        </p:spPr>
        <p:txBody>
          <a:bodyPr wrap="square" rtlCol="0" anchor="t">
            <a:noAutofit/>
          </a:bodyPr>
          <a:p>
            <a:pPr>
              <a:lnSpc>
                <a:spcPct val="140000"/>
              </a:lnSpc>
              <a:spcBef>
                <a:spcPts val="0"/>
              </a:spcBef>
              <a:spcAft>
                <a:spcPts val="0"/>
              </a:spcAft>
            </a:pPr>
            <a:r>
              <a:rPr sz="2000">
                <a:solidFill>
                  <a:srgbClr val="FF0000"/>
                </a:solidFill>
                <a:latin typeface="微软雅黑" panose="020B0503020204020204" charset="-122"/>
                <a:ea typeface="微软雅黑" panose="020B0503020204020204" charset="-122"/>
                <a:cs typeface="微软雅黑" panose="020B0503020204020204" charset="-122"/>
                <a:sym typeface="+mn-ea"/>
              </a:rPr>
              <a:t>5）firewalld应用</a:t>
            </a:r>
            <a:endParaRPr sz="200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40000"/>
              </a:lnSpc>
              <a:spcBef>
                <a:spcPts val="0"/>
              </a:spcBef>
              <a:spcAft>
                <a:spcPts val="0"/>
              </a:spcAft>
            </a:pPr>
            <a:endParaRPr lang="zh-CN" altLang="en-US">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447800" y="1181100"/>
            <a:ext cx="6096000" cy="398780"/>
          </a:xfrm>
          <a:prstGeom prst="rect">
            <a:avLst/>
          </a:prstGeom>
          <a:noFill/>
        </p:spPr>
        <p:txBody>
          <a:bodyPr wrap="square" rtlCol="0" anchor="t">
            <a:spAutoFit/>
          </a:bodyPr>
          <a:p>
            <a:pPr algn="l">
              <a:buClrTx/>
              <a:buSzTx/>
              <a:buFontTx/>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3．配置firewalld</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26" name="图片 25" descr="9184d1dcf5c6475ba55d958e2cf59ba5"/>
          <p:cNvPicPr/>
          <p:nvPr/>
        </p:nvPicPr>
        <p:blipFill>
          <a:blip r:embed="rId2"/>
          <a:stretch>
            <a:fillRect/>
          </a:stretch>
        </p:blipFill>
        <p:spPr>
          <a:xfrm>
            <a:off x="3375025" y="1600200"/>
            <a:ext cx="5441315" cy="4882515"/>
          </a:xfrm>
          <a:prstGeom prst="rect">
            <a:avLst/>
          </a:prstGeom>
          <a:noFill/>
          <a:ln>
            <a:noFill/>
          </a:ln>
        </p:spPr>
      </p:pic>
      <p:sp>
        <p:nvSpPr>
          <p:cNvPr id="6" name="文本框 5"/>
          <p:cNvSpPr txBox="1"/>
          <p:nvPr/>
        </p:nvSpPr>
        <p:spPr>
          <a:xfrm>
            <a:off x="4343400" y="6477000"/>
            <a:ext cx="6096000" cy="368300"/>
          </a:xfrm>
          <a:prstGeom prst="rect">
            <a:avLst/>
          </a:prstGeom>
          <a:noFill/>
        </p:spPr>
        <p:txBody>
          <a:bodyPr wrap="square" rtlCol="0" anchor="t">
            <a:spAutoFit/>
          </a:bodyPr>
          <a:p>
            <a:r>
              <a:rPr lang="zh-CN" altLang="en-US"/>
              <a:t>图14-25 firewalld添加规则放行http</a:t>
            </a:r>
            <a:endParaRPr lang="zh-CN"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PART06</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964340" y="1935504"/>
            <a:ext cx="2857500" cy="552450"/>
          </a:xfrm>
          <a:prstGeom prst="rect">
            <a:avLst/>
          </a:prstGeom>
        </p:spPr>
        <p:txBody>
          <a:bodyPr vert="horz" wrap="square" lIns="123825" tIns="123825" rIns="57150" bIns="0" rtlCol="0" anchor="t" anchorCtr="0">
            <a:spAutoFit/>
          </a:bodyPr>
          <a:lstStyle/>
          <a:p>
            <a:pPr algn="l">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防火墙的应用场景</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964340" y="2878540"/>
            <a:ext cx="2857500" cy="160083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通过项目学习，我们了解到防火墙的主要应用场景和功能，旨在保护计算机免受网络攻击和未经授权的访问。</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347299" y="1935504"/>
            <a:ext cx="2857500" cy="981075"/>
          </a:xfrm>
          <a:prstGeom prst="rect">
            <a:avLst/>
          </a:prstGeom>
        </p:spPr>
        <p:txBody>
          <a:bodyPr vert="horz" wrap="square" lIns="123825" tIns="123825" rIns="57150" bIns="0" rtlCol="0" anchor="t" anchorCtr="0">
            <a:spAutoFit/>
          </a:bodyPr>
          <a:lstStyle/>
          <a:p>
            <a:pPr algn="l">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Windows防火墙的重要性</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4347299" y="2878540"/>
            <a:ext cx="2914650" cy="160083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Windows防火墙作为计算机安全的重要组成部分，有效帮助用户保护计算机免受网络威胁和未经授权的访问。</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7933459" y="1935504"/>
            <a:ext cx="2857500" cy="552450"/>
          </a:xfrm>
          <a:prstGeom prst="rect">
            <a:avLst/>
          </a:prstGeom>
        </p:spPr>
        <p:txBody>
          <a:bodyPr vert="horz" wrap="square" lIns="123825" tIns="123825" rIns="57150" bIns="0" rtlCol="0" anchor="t" anchorCtr="0">
            <a:spAutoFit/>
          </a:bodyPr>
          <a:lstStyle/>
          <a:p>
            <a:pPr algn="l">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配置与提高安全性</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7933459" y="2878540"/>
            <a:ext cx="2924175" cy="160083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配置和使用Windows防火墙对于提高计算机安全性至关重要，确保网络通信符合要求和期望，减少安全风险。</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3668020" y="1428954"/>
            <a:ext cx="1532900" cy="1532900"/>
          </a:xfrm>
          <a:prstGeom prst="ellipse">
            <a:avLst/>
          </a:prstGeom>
          <a:solidFill>
            <a:schemeClr val="accent1">
              <a:alpha val="100000"/>
            </a:schemeClr>
          </a:solidFill>
        </p:spPr>
      </p:sp>
      <p:sp>
        <p:nvSpPr>
          <p:cNvPr id="6" name="AutoShape 6"/>
          <p:cNvSpPr/>
          <p:nvPr/>
        </p:nvSpPr>
        <p:spPr>
          <a:xfrm>
            <a:off x="1033625" y="1428954"/>
            <a:ext cx="1532900" cy="1532900"/>
          </a:xfrm>
          <a:prstGeom prst="ellipse">
            <a:avLst/>
          </a:prstGeom>
          <a:solidFill>
            <a:schemeClr val="accent2">
              <a:alpha val="100000"/>
            </a:schemeClr>
          </a:solidFill>
        </p:spPr>
      </p:sp>
      <p:sp>
        <p:nvSpPr>
          <p:cNvPr id="7" name="AutoShape 7"/>
          <p:cNvSpPr/>
          <p:nvPr/>
        </p:nvSpPr>
        <p:spPr>
          <a:xfrm>
            <a:off x="8936809" y="1428954"/>
            <a:ext cx="1532900" cy="1532900"/>
          </a:xfrm>
          <a:prstGeom prst="ellipse">
            <a:avLst/>
          </a:prstGeom>
          <a:solidFill>
            <a:schemeClr val="accent1">
              <a:alpha val="100000"/>
            </a:schemeClr>
          </a:solidFill>
        </p:spPr>
      </p:sp>
      <p:sp>
        <p:nvSpPr>
          <p:cNvPr id="8" name="AutoShape 8"/>
          <p:cNvSpPr/>
          <p:nvPr/>
        </p:nvSpPr>
        <p:spPr>
          <a:xfrm>
            <a:off x="6302415" y="1428954"/>
            <a:ext cx="1532900" cy="1532900"/>
          </a:xfrm>
          <a:prstGeom prst="ellipse">
            <a:avLst/>
          </a:prstGeom>
          <a:solidFill>
            <a:schemeClr val="accent2">
              <a:alpha val="100000"/>
            </a:schemeClr>
          </a:solidFill>
        </p:spPr>
      </p:sp>
      <p:sp>
        <p:nvSpPr>
          <p:cNvPr id="9" name="TextBox 9"/>
          <p:cNvSpPr txBox="1"/>
          <p:nvPr/>
        </p:nvSpPr>
        <p:spPr>
          <a:xfrm>
            <a:off x="595726" y="3146782"/>
            <a:ext cx="2364296" cy="975482"/>
          </a:xfrm>
          <a:prstGeom prst="rect">
            <a:avLst/>
          </a:prstGeom>
        </p:spPr>
        <p:txBody>
          <a:bodyPr vert="horz" wrap="square" lIns="123825" tIns="123825" rIns="57150" bIns="123825" rtlCol="0" anchor="t" anchorCtr="0">
            <a:normAutofit/>
          </a:bodyPr>
          <a:lstStyle/>
          <a:p>
            <a:pPr algn="ctr">
              <a:lnSpc>
                <a:spcPct val="120000"/>
              </a:lnSpc>
            </a:pPr>
            <a:r>
              <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rPr>
              <a:t>防火墙的历史渊源</a:t>
            </a:r>
            <a:endPar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595630" y="3741420"/>
            <a:ext cx="2437130" cy="20777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防火墙起源于古代用于防止火势蔓延的石块屏障，而在现代网络中，它则扮演着安全守护者的角色，阻挡外部网络对内部网络的威胁和入侵。</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3268345" y="3741420"/>
            <a:ext cx="2437130" cy="20777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防火墙是一个计算机硬件和软件组成的系统，部署于网络边界，作为内部网络和外部网络的连接桥梁，并对进出的网络边界数据进行保护。</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5902960" y="3741420"/>
            <a:ext cx="2437130" cy="20777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防火墙技术基于网络技术和信息安全，其主要功能是安全过滤和安全隔离外网攻击、入侵等有害信息，保障内部网络数据的安全。</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8536940" y="3741420"/>
            <a:ext cx="2437130" cy="2077720"/>
          </a:xfrm>
          <a:prstGeom prst="rect">
            <a:avLst/>
          </a:prstGeom>
        </p:spPr>
        <p:txBody>
          <a:bodyPr vert="horz" wrap="square" lIns="123825" tIns="123825" rIns="57150" bIns="123825" rtlCol="0" anchor="t" anchorCtr="0">
            <a:noAutofit/>
          </a:bodyPr>
          <a:lstStyle/>
          <a:p>
            <a:pP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随着网络技术的不断发展，防火墙技术已经成为计算机信息安全的重要选择，为内部网络提供了坚实的安全屏障，有效抵御了网络攻击和威胁。</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3252322" y="3146782"/>
            <a:ext cx="2364296" cy="975482"/>
          </a:xfrm>
          <a:prstGeom prst="rect">
            <a:avLst/>
          </a:prstGeom>
        </p:spPr>
        <p:txBody>
          <a:bodyPr vert="horz" wrap="square" lIns="123825" tIns="123825" rIns="57150" bIns="123825" rtlCol="0" anchor="t" anchorCtr="0">
            <a:normAutofit/>
          </a:bodyPr>
          <a:lstStyle/>
          <a:p>
            <a:pPr algn="ctr">
              <a:lnSpc>
                <a:spcPct val="120000"/>
              </a:lnSpc>
            </a:pPr>
            <a:r>
              <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rPr>
              <a:t>防火墙的现代定义</a:t>
            </a:r>
            <a:endPar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5886717" y="3146782"/>
            <a:ext cx="2364296" cy="975482"/>
          </a:xfrm>
          <a:prstGeom prst="rect">
            <a:avLst/>
          </a:prstGeom>
        </p:spPr>
        <p:txBody>
          <a:bodyPr vert="horz" wrap="square" lIns="123825" tIns="123825" rIns="57150" bIns="123825" rtlCol="0" anchor="t" anchorCtr="0">
            <a:normAutofit/>
          </a:bodyPr>
          <a:lstStyle/>
          <a:p>
            <a:pPr algn="ctr">
              <a:lnSpc>
                <a:spcPct val="120000"/>
              </a:lnSpc>
            </a:pPr>
            <a:r>
              <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rPr>
              <a:t>防火墙的功能与目标</a:t>
            </a:r>
            <a:endPar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8521111" y="3146782"/>
            <a:ext cx="2364296" cy="975482"/>
          </a:xfrm>
          <a:prstGeom prst="rect">
            <a:avLst/>
          </a:prstGeom>
        </p:spPr>
        <p:txBody>
          <a:bodyPr vert="horz" wrap="square" lIns="123825" tIns="123825" rIns="57150" bIns="123825" rtlCol="0" anchor="t" anchorCtr="0">
            <a:normAutofit/>
          </a:bodyPr>
          <a:lstStyle/>
          <a:p>
            <a:pPr algn="ctr">
              <a:lnSpc>
                <a:spcPct val="120000"/>
              </a:lnSpc>
            </a:pPr>
            <a:r>
              <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rPr>
              <a:t>防火墙技术的地位</a:t>
            </a:r>
            <a:endPar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Freeform 17"/>
          <p:cNvSpPr/>
          <p:nvPr/>
        </p:nvSpPr>
        <p:spPr>
          <a:xfrm>
            <a:off x="1477969" y="1852738"/>
            <a:ext cx="644213" cy="685333"/>
          </a:xfrm>
          <a:custGeom>
            <a:avLst/>
            <a:gdLst/>
            <a:ahLst/>
            <a:cxnLst/>
            <a:rect l="l" t="t" r="r" b="b"/>
            <a:pathLst>
              <a:path w="304800" h="304800">
                <a:moveTo>
                  <a:pt x="45720" y="91440"/>
                </a:moveTo>
                <a:cubicBezTo>
                  <a:pt x="45720" y="74676"/>
                  <a:pt x="59436" y="60960"/>
                  <a:pt x="76200" y="60960"/>
                </a:cubicBezTo>
                <a:lnTo>
                  <a:pt x="198120" y="60960"/>
                </a:lnTo>
                <a:lnTo>
                  <a:pt x="259080" y="0"/>
                </a:lnTo>
                <a:lnTo>
                  <a:pt x="289560" y="0"/>
                </a:lnTo>
                <a:lnTo>
                  <a:pt x="289560" y="243840"/>
                </a:lnTo>
                <a:lnTo>
                  <a:pt x="259080" y="243840"/>
                </a:lnTo>
                <a:lnTo>
                  <a:pt x="198120" y="182880"/>
                </a:lnTo>
                <a:lnTo>
                  <a:pt x="76200" y="182880"/>
                </a:lnTo>
                <a:cubicBezTo>
                  <a:pt x="59369" y="182880"/>
                  <a:pt x="45720" y="169231"/>
                  <a:pt x="45720" y="152400"/>
                </a:cubicBezTo>
                <a:lnTo>
                  <a:pt x="45720" y="152400"/>
                </a:lnTo>
                <a:lnTo>
                  <a:pt x="15240" y="152400"/>
                </a:lnTo>
                <a:lnTo>
                  <a:pt x="15240" y="91440"/>
                </a:lnTo>
                <a:lnTo>
                  <a:pt x="45720" y="91440"/>
                </a:lnTo>
                <a:close/>
              </a:path>
              <a:path w="304800" h="304800">
                <a:moveTo>
                  <a:pt x="167640" y="228600"/>
                </a:moveTo>
                <a:lnTo>
                  <a:pt x="167640" y="304800"/>
                </a:lnTo>
                <a:lnTo>
                  <a:pt x="121920" y="304800"/>
                </a:lnTo>
                <a:lnTo>
                  <a:pt x="96469" y="228600"/>
                </a:lnTo>
                <a:lnTo>
                  <a:pt x="76200" y="228600"/>
                </a:lnTo>
                <a:lnTo>
                  <a:pt x="76200" y="198120"/>
                </a:lnTo>
                <a:lnTo>
                  <a:pt x="198120" y="198120"/>
                </a:lnTo>
                <a:lnTo>
                  <a:pt x="198120" y="228600"/>
                </a:lnTo>
                <a:lnTo>
                  <a:pt x="167640" y="228600"/>
                </a:lnTo>
              </a:path>
            </a:pathLst>
          </a:custGeom>
          <a:solidFill>
            <a:srgbClr val="FFFFFF">
              <a:alpha val="100000"/>
            </a:srgbClr>
          </a:solidFill>
        </p:spPr>
      </p:sp>
      <p:sp>
        <p:nvSpPr>
          <p:cNvPr id="18" name="Freeform 18"/>
          <p:cNvSpPr/>
          <p:nvPr/>
        </p:nvSpPr>
        <p:spPr>
          <a:xfrm>
            <a:off x="4017627" y="1778561"/>
            <a:ext cx="833687" cy="833687"/>
          </a:xfrm>
          <a:custGeom>
            <a:avLst/>
            <a:gdLst/>
            <a:ahLst/>
            <a:cxnLst/>
            <a:rect l="l" t="t" r="r" b="b"/>
            <a:pathLst>
              <a:path w="304800" h="304800">
                <a:moveTo>
                  <a:pt x="261518" y="97841"/>
                </a:moveTo>
                <a:cubicBezTo>
                  <a:pt x="249460" y="74143"/>
                  <a:pt x="230657" y="55340"/>
                  <a:pt x="207655" y="43605"/>
                </a:cubicBezTo>
                <a:lnTo>
                  <a:pt x="206959" y="43282"/>
                </a:lnTo>
                <a:lnTo>
                  <a:pt x="186538" y="84277"/>
                </a:lnTo>
                <a:cubicBezTo>
                  <a:pt x="201292" y="91802"/>
                  <a:pt x="212998" y="103508"/>
                  <a:pt x="220323" y="117834"/>
                </a:cubicBezTo>
                <a:lnTo>
                  <a:pt x="220523" y="118262"/>
                </a:lnTo>
                <a:lnTo>
                  <a:pt x="261518" y="97841"/>
                </a:lnTo>
                <a:close/>
              </a:path>
              <a:path w="304800" h="304800">
                <a:moveTo>
                  <a:pt x="261518" y="206959"/>
                </a:moveTo>
                <a:lnTo>
                  <a:pt x="220523" y="186538"/>
                </a:lnTo>
                <a:cubicBezTo>
                  <a:pt x="212998" y="201292"/>
                  <a:pt x="201292" y="212998"/>
                  <a:pt x="186966" y="220323"/>
                </a:cubicBezTo>
                <a:lnTo>
                  <a:pt x="186538" y="220523"/>
                </a:lnTo>
                <a:lnTo>
                  <a:pt x="206959" y="261518"/>
                </a:lnTo>
                <a:cubicBezTo>
                  <a:pt x="230657" y="249460"/>
                  <a:pt x="249460" y="230657"/>
                  <a:pt x="261195" y="207655"/>
                </a:cubicBezTo>
                <a:lnTo>
                  <a:pt x="261518" y="206959"/>
                </a:lnTo>
                <a:close/>
              </a:path>
              <a:path w="304800" h="304800">
                <a:moveTo>
                  <a:pt x="97841" y="43282"/>
                </a:moveTo>
                <a:cubicBezTo>
                  <a:pt x="74143" y="55340"/>
                  <a:pt x="55340" y="74143"/>
                  <a:pt x="43605" y="97145"/>
                </a:cubicBezTo>
                <a:lnTo>
                  <a:pt x="43282" y="97841"/>
                </a:lnTo>
                <a:lnTo>
                  <a:pt x="84277" y="118262"/>
                </a:lnTo>
                <a:cubicBezTo>
                  <a:pt x="91802" y="103508"/>
                  <a:pt x="103508" y="91802"/>
                  <a:pt x="117834" y="84477"/>
                </a:cubicBezTo>
                <a:lnTo>
                  <a:pt x="118262" y="84277"/>
                </a:lnTo>
                <a:lnTo>
                  <a:pt x="97841" y="43282"/>
                </a:lnTo>
                <a:close/>
              </a:path>
              <a:path w="304800" h="304800">
                <a:moveTo>
                  <a:pt x="43282" y="206959"/>
                </a:moveTo>
                <a:cubicBezTo>
                  <a:pt x="55340" y="230657"/>
                  <a:pt x="74143" y="249460"/>
                  <a:pt x="97145" y="261195"/>
                </a:cubicBezTo>
                <a:lnTo>
                  <a:pt x="97841" y="261518"/>
                </a:lnTo>
                <a:lnTo>
                  <a:pt x="118262" y="220523"/>
                </a:lnTo>
                <a:cubicBezTo>
                  <a:pt x="103508" y="212998"/>
                  <a:pt x="91802" y="201292"/>
                  <a:pt x="84477" y="186966"/>
                </a:cubicBezTo>
                <a:lnTo>
                  <a:pt x="84277" y="186538"/>
                </a:lnTo>
                <a:lnTo>
                  <a:pt x="43282" y="206959"/>
                </a:lnTo>
                <a:close/>
              </a:path>
              <a:path w="304800" h="304800">
                <a:moveTo>
                  <a:pt x="152400" y="304800"/>
                </a:moveTo>
                <a:cubicBezTo>
                  <a:pt x="68228" y="304800"/>
                  <a:pt x="0" y="236572"/>
                  <a:pt x="0" y="152400"/>
                </a:cubicBezTo>
                <a:cubicBezTo>
                  <a:pt x="0" y="68228"/>
                  <a:pt x="68228" y="0"/>
                  <a:pt x="152400" y="0"/>
                </a:cubicBezTo>
                <a:lnTo>
                  <a:pt x="152400" y="0"/>
                </a:lnTo>
                <a:cubicBezTo>
                  <a:pt x="236572" y="0"/>
                  <a:pt x="304800" y="68228"/>
                  <a:pt x="304800" y="152400"/>
                </a:cubicBezTo>
                <a:cubicBezTo>
                  <a:pt x="304800" y="236572"/>
                  <a:pt x="236572" y="304800"/>
                  <a:pt x="152400" y="304800"/>
                </a:cubicBezTo>
                <a:lnTo>
                  <a:pt x="152400" y="304800"/>
                </a:lnTo>
                <a:close/>
              </a:path>
              <a:path w="304800" h="304800">
                <a:moveTo>
                  <a:pt x="152400" y="198120"/>
                </a:moveTo>
                <a:cubicBezTo>
                  <a:pt x="177651" y="198120"/>
                  <a:pt x="198120" y="177651"/>
                  <a:pt x="198120" y="152400"/>
                </a:cubicBezTo>
                <a:cubicBezTo>
                  <a:pt x="198120" y="127149"/>
                  <a:pt x="177651" y="106680"/>
                  <a:pt x="152400" y="106680"/>
                </a:cubicBezTo>
                <a:lnTo>
                  <a:pt x="152400" y="106680"/>
                </a:lnTo>
                <a:cubicBezTo>
                  <a:pt x="127149" y="106680"/>
                  <a:pt x="106680" y="127149"/>
                  <a:pt x="106680" y="152400"/>
                </a:cubicBezTo>
                <a:cubicBezTo>
                  <a:pt x="106680" y="177651"/>
                  <a:pt x="127149" y="198120"/>
                  <a:pt x="152400" y="198120"/>
                </a:cubicBezTo>
                <a:lnTo>
                  <a:pt x="152400" y="198120"/>
                </a:lnTo>
              </a:path>
            </a:pathLst>
          </a:custGeom>
          <a:solidFill>
            <a:srgbClr val="FFFFFF">
              <a:alpha val="100000"/>
            </a:srgbClr>
          </a:solidFill>
        </p:spPr>
      </p:sp>
      <p:sp>
        <p:nvSpPr>
          <p:cNvPr id="19" name="Freeform 19"/>
          <p:cNvSpPr/>
          <p:nvPr/>
        </p:nvSpPr>
        <p:spPr>
          <a:xfrm>
            <a:off x="6513668" y="1754083"/>
            <a:ext cx="842052" cy="842052"/>
          </a:xfrm>
          <a:custGeom>
            <a:avLst/>
            <a:gdLst/>
            <a:ahLst/>
            <a:cxnLst/>
            <a:rect l="l" t="t" r="r" b="b"/>
            <a:pathLst>
              <a:path w="304800" h="304800">
                <a:moveTo>
                  <a:pt x="310886" y="167269"/>
                </a:moveTo>
                <a:cubicBezTo>
                  <a:pt x="310886" y="167269"/>
                  <a:pt x="267148" y="122672"/>
                  <a:pt x="206873" y="122672"/>
                </a:cubicBezTo>
                <a:cubicBezTo>
                  <a:pt x="147980" y="122672"/>
                  <a:pt x="89764" y="167269"/>
                  <a:pt x="89764" y="167269"/>
                </a:cubicBezTo>
                <a:lnTo>
                  <a:pt x="57064" y="153619"/>
                </a:lnTo>
                <a:lnTo>
                  <a:pt x="57064" y="193662"/>
                </a:lnTo>
                <a:cubicBezTo>
                  <a:pt x="62217" y="195415"/>
                  <a:pt x="65989" y="200158"/>
                  <a:pt x="65989" y="205902"/>
                </a:cubicBezTo>
                <a:cubicBezTo>
                  <a:pt x="65989" y="211703"/>
                  <a:pt x="62141" y="216456"/>
                  <a:pt x="56912" y="218170"/>
                </a:cubicBezTo>
                <a:lnTo>
                  <a:pt x="66580" y="245135"/>
                </a:lnTo>
                <a:lnTo>
                  <a:pt x="38043" y="245135"/>
                </a:lnTo>
                <a:lnTo>
                  <a:pt x="47796" y="217942"/>
                </a:lnTo>
                <a:cubicBezTo>
                  <a:pt x="43110" y="215951"/>
                  <a:pt x="39834" y="211322"/>
                  <a:pt x="39834" y="205902"/>
                </a:cubicBezTo>
                <a:cubicBezTo>
                  <a:pt x="39834" y="200597"/>
                  <a:pt x="43015" y="196082"/>
                  <a:pt x="47558" y="194024"/>
                </a:cubicBezTo>
                <a:lnTo>
                  <a:pt x="47558" y="149647"/>
                </a:lnTo>
                <a:lnTo>
                  <a:pt x="0" y="129816"/>
                </a:lnTo>
                <a:lnTo>
                  <a:pt x="209255" y="35890"/>
                </a:lnTo>
                <a:lnTo>
                  <a:pt x="401241" y="130997"/>
                </a:lnTo>
                <a:lnTo>
                  <a:pt x="310886" y="167269"/>
                </a:lnTo>
                <a:close/>
              </a:path>
              <a:path w="304800" h="304800">
                <a:moveTo>
                  <a:pt x="204492" y="145266"/>
                </a:moveTo>
                <a:cubicBezTo>
                  <a:pt x="265128" y="145266"/>
                  <a:pt x="294846" y="177365"/>
                  <a:pt x="294846" y="177365"/>
                </a:cubicBezTo>
                <a:lnTo>
                  <a:pt x="294846" y="243945"/>
                </a:lnTo>
                <a:cubicBezTo>
                  <a:pt x="294846" y="243945"/>
                  <a:pt x="263938" y="268910"/>
                  <a:pt x="199739" y="268910"/>
                </a:cubicBezTo>
                <a:cubicBezTo>
                  <a:pt x="135541" y="268910"/>
                  <a:pt x="114138" y="243945"/>
                  <a:pt x="114138" y="243945"/>
                </a:cubicBezTo>
                <a:lnTo>
                  <a:pt x="114138" y="177365"/>
                </a:lnTo>
                <a:cubicBezTo>
                  <a:pt x="114138" y="177365"/>
                  <a:pt x="143856" y="145266"/>
                  <a:pt x="204492" y="145266"/>
                </a:cubicBezTo>
                <a:close/>
              </a:path>
              <a:path w="304800" h="304800">
                <a:moveTo>
                  <a:pt x="203302" y="254641"/>
                </a:moveTo>
                <a:cubicBezTo>
                  <a:pt x="245326" y="254641"/>
                  <a:pt x="279397" y="246116"/>
                  <a:pt x="279397" y="235620"/>
                </a:cubicBezTo>
                <a:cubicBezTo>
                  <a:pt x="279397" y="225123"/>
                  <a:pt x="245326" y="216599"/>
                  <a:pt x="203302" y="216599"/>
                </a:cubicBezTo>
                <a:cubicBezTo>
                  <a:pt x="161277" y="216599"/>
                  <a:pt x="127216" y="225123"/>
                  <a:pt x="127216" y="235620"/>
                </a:cubicBezTo>
                <a:cubicBezTo>
                  <a:pt x="127216" y="246116"/>
                  <a:pt x="161277" y="254641"/>
                  <a:pt x="203302" y="254641"/>
                </a:cubicBezTo>
              </a:path>
            </a:pathLst>
          </a:custGeom>
          <a:solidFill>
            <a:srgbClr val="FFFFFF">
              <a:alpha val="100000"/>
            </a:srgbClr>
          </a:solidFill>
        </p:spPr>
      </p:sp>
      <p:sp>
        <p:nvSpPr>
          <p:cNvPr id="20" name="Freeform 20"/>
          <p:cNvSpPr/>
          <p:nvPr/>
        </p:nvSpPr>
        <p:spPr>
          <a:xfrm>
            <a:off x="9316657" y="1808803"/>
            <a:ext cx="773203" cy="773203"/>
          </a:xfrm>
          <a:custGeom>
            <a:avLst/>
            <a:gdLst/>
            <a:ahLst/>
            <a:cxnLst/>
            <a:rect l="l" t="t" r="r" b="b"/>
            <a:pathLst>
              <a:path w="304800" h="304800">
                <a:moveTo>
                  <a:pt x="304800" y="171155"/>
                </a:moveTo>
                <a:lnTo>
                  <a:pt x="304800" y="133055"/>
                </a:lnTo>
                <a:lnTo>
                  <a:pt x="259261" y="114081"/>
                </a:lnTo>
                <a:cubicBezTo>
                  <a:pt x="257994" y="110509"/>
                  <a:pt x="256661" y="107051"/>
                  <a:pt x="255022" y="103661"/>
                </a:cubicBezTo>
                <a:lnTo>
                  <a:pt x="273406" y="57893"/>
                </a:lnTo>
                <a:lnTo>
                  <a:pt x="246459" y="30956"/>
                </a:lnTo>
                <a:lnTo>
                  <a:pt x="201101" y="49635"/>
                </a:lnTo>
                <a:cubicBezTo>
                  <a:pt x="197644" y="47958"/>
                  <a:pt x="194110" y="46549"/>
                  <a:pt x="190462" y="45244"/>
                </a:cubicBezTo>
                <a:lnTo>
                  <a:pt x="171155" y="0"/>
                </a:lnTo>
                <a:lnTo>
                  <a:pt x="133055" y="0"/>
                </a:lnTo>
                <a:lnTo>
                  <a:pt x="114224" y="45091"/>
                </a:lnTo>
                <a:cubicBezTo>
                  <a:pt x="110433" y="46434"/>
                  <a:pt x="106785" y="47844"/>
                  <a:pt x="103175" y="49559"/>
                </a:cubicBezTo>
                <a:lnTo>
                  <a:pt x="57893" y="31366"/>
                </a:lnTo>
                <a:lnTo>
                  <a:pt x="30956" y="58303"/>
                </a:lnTo>
                <a:lnTo>
                  <a:pt x="49416" y="103175"/>
                </a:lnTo>
                <a:cubicBezTo>
                  <a:pt x="47625" y="106861"/>
                  <a:pt x="46177" y="110614"/>
                  <a:pt x="44796" y="114491"/>
                </a:cubicBezTo>
                <a:lnTo>
                  <a:pt x="0" y="133645"/>
                </a:lnTo>
                <a:lnTo>
                  <a:pt x="0" y="171745"/>
                </a:lnTo>
                <a:lnTo>
                  <a:pt x="44834" y="190424"/>
                </a:lnTo>
                <a:cubicBezTo>
                  <a:pt x="46215" y="194291"/>
                  <a:pt x="47701" y="198053"/>
                  <a:pt x="49482" y="201740"/>
                </a:cubicBezTo>
                <a:lnTo>
                  <a:pt x="31366" y="246907"/>
                </a:lnTo>
                <a:lnTo>
                  <a:pt x="58303" y="273844"/>
                </a:lnTo>
                <a:lnTo>
                  <a:pt x="103289" y="255318"/>
                </a:lnTo>
                <a:cubicBezTo>
                  <a:pt x="106899" y="257032"/>
                  <a:pt x="110585" y="258404"/>
                  <a:pt x="114376" y="259709"/>
                </a:cubicBezTo>
                <a:lnTo>
                  <a:pt x="133645" y="304800"/>
                </a:lnTo>
                <a:lnTo>
                  <a:pt x="171745" y="304800"/>
                </a:lnTo>
                <a:lnTo>
                  <a:pt x="190605" y="259480"/>
                </a:lnTo>
                <a:cubicBezTo>
                  <a:pt x="194215" y="258137"/>
                  <a:pt x="197787" y="256727"/>
                  <a:pt x="201206" y="255089"/>
                </a:cubicBezTo>
                <a:lnTo>
                  <a:pt x="246898" y="273396"/>
                </a:lnTo>
                <a:lnTo>
                  <a:pt x="273834" y="246459"/>
                </a:lnTo>
                <a:lnTo>
                  <a:pt x="255079" y="200997"/>
                </a:lnTo>
                <a:cubicBezTo>
                  <a:pt x="256680" y="197577"/>
                  <a:pt x="257985" y="194110"/>
                  <a:pt x="259251" y="190576"/>
                </a:cubicBezTo>
                <a:lnTo>
                  <a:pt x="304800" y="171155"/>
                </a:lnTo>
                <a:close/>
              </a:path>
              <a:path w="304800" h="304800">
                <a:moveTo>
                  <a:pt x="152105" y="209550"/>
                </a:moveTo>
                <a:cubicBezTo>
                  <a:pt x="120558" y="209550"/>
                  <a:pt x="94955" y="183947"/>
                  <a:pt x="94955" y="152400"/>
                </a:cubicBezTo>
                <a:cubicBezTo>
                  <a:pt x="94955" y="120853"/>
                  <a:pt x="120558" y="95250"/>
                  <a:pt x="152105" y="95250"/>
                </a:cubicBezTo>
                <a:cubicBezTo>
                  <a:pt x="183652" y="95250"/>
                  <a:pt x="209255" y="120853"/>
                  <a:pt x="209255" y="152400"/>
                </a:cubicBezTo>
                <a:cubicBezTo>
                  <a:pt x="209255" y="183947"/>
                  <a:pt x="183652" y="209550"/>
                  <a:pt x="152105" y="209550"/>
                </a:cubicBezTo>
              </a:path>
            </a:pathLst>
          </a:custGeom>
          <a:solidFill>
            <a:srgbClr val="FFFFFF">
              <a:alpha val="100000"/>
            </a:srgbClr>
          </a:solidFill>
        </p:spPr>
      </p:sp>
      <p:sp>
        <p:nvSpPr>
          <p:cNvPr id="21" name="TextBox 2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581400" y="3133470"/>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513715" y="3810635"/>
            <a:ext cx="3132455" cy="2550160"/>
          </a:xfrm>
          <a:prstGeom prst="rect">
            <a:avLst/>
          </a:prstGeom>
        </p:spPr>
        <p:txBody>
          <a:bodyPr vert="horz" wrap="square" lIns="114300" tIns="57150" rIns="114300" bIns="0" rtlCol="0" anchor="t" anchorCtr="0">
            <a:sp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在数字化转型中，网络安全日益重要，华为HiSecEngine USG12000系列AI防火墙不仅是技术创新，更是国家科技进步和自主创新能力的体现。</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262066" y="3267720"/>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网络安全重要性</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3607243" y="3209272"/>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华为AI防火墙突破</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7535188" y="3209272"/>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自立自强与突破</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5247296" y="1658382"/>
            <a:ext cx="1161288" cy="1161288"/>
          </a:xfrm>
          <a:prstGeom prst="ellipse">
            <a:avLst/>
          </a:prstGeom>
          <a:solidFill>
            <a:srgbClr val="236696">
              <a:alpha val="100000"/>
            </a:srgbClr>
          </a:solidFill>
        </p:spPr>
      </p:sp>
      <p:sp>
        <p:nvSpPr>
          <p:cNvPr id="10" name="AutoShape 10"/>
          <p:cNvSpPr/>
          <p:nvPr/>
        </p:nvSpPr>
        <p:spPr>
          <a:xfrm>
            <a:off x="1314515" y="1658382"/>
            <a:ext cx="1161288" cy="1161288"/>
          </a:xfrm>
          <a:prstGeom prst="ellipse">
            <a:avLst/>
          </a:prstGeom>
          <a:solidFill>
            <a:srgbClr val="2F89C9">
              <a:alpha val="100000"/>
            </a:srgbClr>
          </a:solidFill>
        </p:spPr>
      </p:sp>
      <p:sp>
        <p:nvSpPr>
          <p:cNvPr id="11" name="AutoShape 11"/>
          <p:cNvSpPr/>
          <p:nvPr/>
        </p:nvSpPr>
        <p:spPr>
          <a:xfrm>
            <a:off x="9107715" y="1658382"/>
            <a:ext cx="1161288" cy="1161288"/>
          </a:xfrm>
          <a:prstGeom prst="ellipse">
            <a:avLst/>
          </a:prstGeom>
          <a:solidFill>
            <a:srgbClr val="2F89C9">
              <a:alpha val="100000"/>
            </a:srgbClr>
          </a:solidFill>
        </p:spPr>
      </p:sp>
      <p:sp>
        <p:nvSpPr>
          <p:cNvPr id="12" name="Freeform 12"/>
          <p:cNvSpPr/>
          <p:nvPr/>
        </p:nvSpPr>
        <p:spPr>
          <a:xfrm>
            <a:off x="5519756" y="1930842"/>
            <a:ext cx="616369" cy="616369"/>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path>
              <a:path w="304800" h="304800">
                <a:moveTo>
                  <a:pt x="200549" y="145161"/>
                </a:moveTo>
                <a:lnTo>
                  <a:pt x="278682" y="67066"/>
                </a:lnTo>
                <a:cubicBezTo>
                  <a:pt x="260080" y="39643"/>
                  <a:pt x="232543" y="19241"/>
                  <a:pt x="200549" y="8525"/>
                </a:cubicBezTo>
                <a:lnTo>
                  <a:pt x="200549" y="145161"/>
                </a:lnTo>
                <a:close/>
              </a:path>
              <a:path w="304800" h="304800">
                <a:moveTo>
                  <a:pt x="159525" y="200549"/>
                </a:moveTo>
                <a:lnTo>
                  <a:pt x="237677" y="278721"/>
                </a:lnTo>
                <a:cubicBezTo>
                  <a:pt x="265138" y="260156"/>
                  <a:pt x="285560" y="232581"/>
                  <a:pt x="296275" y="200549"/>
                </a:cubicBezTo>
                <a:lnTo>
                  <a:pt x="159525" y="200549"/>
                </a:lnTo>
                <a:close/>
              </a:path>
              <a:path w="304800" h="304800">
                <a:moveTo>
                  <a:pt x="180432" y="111862"/>
                </a:moveTo>
                <a:lnTo>
                  <a:pt x="180432" y="2829"/>
                </a:lnTo>
                <a:cubicBezTo>
                  <a:pt x="171317" y="1133"/>
                  <a:pt x="162001" y="0"/>
                  <a:pt x="152400" y="0"/>
                </a:cubicBezTo>
                <a:cubicBezTo>
                  <a:pt x="128064" y="0"/>
                  <a:pt x="105366" y="6229"/>
                  <a:pt x="84963" y="16393"/>
                </a:cubicBezTo>
                <a:lnTo>
                  <a:pt x="180432" y="111862"/>
                </a:lnTo>
                <a:close/>
              </a:path>
              <a:path w="304800" h="304800">
                <a:moveTo>
                  <a:pt x="124368" y="193853"/>
                </a:moveTo>
                <a:lnTo>
                  <a:pt x="124368" y="301981"/>
                </a:lnTo>
                <a:cubicBezTo>
                  <a:pt x="133483" y="303686"/>
                  <a:pt x="142799" y="304800"/>
                  <a:pt x="152400" y="304800"/>
                </a:cubicBezTo>
                <a:cubicBezTo>
                  <a:pt x="176508" y="304800"/>
                  <a:pt x="198987" y="298694"/>
                  <a:pt x="219266" y="288722"/>
                </a:cubicBezTo>
                <a:lnTo>
                  <a:pt x="124368" y="193853"/>
                </a:lnTo>
                <a:close/>
              </a:path>
              <a:path w="304800" h="304800">
                <a:moveTo>
                  <a:pt x="104232" y="159763"/>
                </a:moveTo>
                <a:lnTo>
                  <a:pt x="26194" y="237792"/>
                </a:lnTo>
                <a:cubicBezTo>
                  <a:pt x="44758" y="265176"/>
                  <a:pt x="72276" y="285569"/>
                  <a:pt x="104232" y="296285"/>
                </a:cubicBezTo>
                <a:lnTo>
                  <a:pt x="104232" y="159763"/>
                </a:lnTo>
                <a:close/>
              </a:path>
              <a:path w="304800" h="304800">
                <a:moveTo>
                  <a:pt x="2829" y="124368"/>
                </a:moveTo>
                <a:cubicBezTo>
                  <a:pt x="1133" y="133483"/>
                  <a:pt x="0" y="142799"/>
                  <a:pt x="0" y="152400"/>
                </a:cubicBezTo>
                <a:cubicBezTo>
                  <a:pt x="0" y="176584"/>
                  <a:pt x="6144" y="199130"/>
                  <a:pt x="16145" y="219408"/>
                </a:cubicBezTo>
                <a:lnTo>
                  <a:pt x="111195" y="124358"/>
                </a:lnTo>
                <a:lnTo>
                  <a:pt x="2829" y="124358"/>
                </a:lnTo>
                <a:close/>
              </a:path>
              <a:path w="304800" h="304800">
                <a:moveTo>
                  <a:pt x="66637" y="26489"/>
                </a:moveTo>
                <a:cubicBezTo>
                  <a:pt x="39443" y="45053"/>
                  <a:pt x="19183" y="72428"/>
                  <a:pt x="8525" y="104232"/>
                </a:cubicBezTo>
                <a:lnTo>
                  <a:pt x="144389" y="104232"/>
                </a:lnTo>
                <a:lnTo>
                  <a:pt x="66637" y="26489"/>
                </a:lnTo>
              </a:path>
            </a:pathLst>
          </a:custGeom>
          <a:solidFill>
            <a:srgbClr val="FFFFFF">
              <a:alpha val="100000"/>
            </a:srgbClr>
          </a:solidFill>
        </p:spPr>
      </p:sp>
      <p:sp>
        <p:nvSpPr>
          <p:cNvPr id="13" name="Freeform 13"/>
          <p:cNvSpPr/>
          <p:nvPr/>
        </p:nvSpPr>
        <p:spPr>
          <a:xfrm>
            <a:off x="1635083" y="1944112"/>
            <a:ext cx="543378" cy="543378"/>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14" name="Freeform 14"/>
          <p:cNvSpPr/>
          <p:nvPr/>
        </p:nvSpPr>
        <p:spPr>
          <a:xfrm>
            <a:off x="9410812" y="1961479"/>
            <a:ext cx="555095" cy="555095"/>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path>
              <a:path w="304800" h="304800">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path>
            </a:pathLst>
          </a:custGeom>
          <a:solidFill>
            <a:srgbClr val="FFFFFF">
              <a:alpha val="100000"/>
            </a:srgbClr>
          </a:solidFill>
        </p:spPr>
      </p:sp>
      <p:sp>
        <p:nvSpPr>
          <p:cNvPr id="15" name="TextBox 15"/>
          <p:cNvSpPr txBox="1"/>
          <p:nvPr/>
        </p:nvSpPr>
        <p:spPr>
          <a:xfrm>
            <a:off x="4525010" y="3810635"/>
            <a:ext cx="3219450" cy="2134235"/>
          </a:xfrm>
          <a:prstGeom prst="rect">
            <a:avLst/>
          </a:prstGeom>
        </p:spPr>
        <p:txBody>
          <a:bodyPr vert="horz" wrap="square" lIns="114300" tIns="57150" rIns="114300" bIns="0" rtlCol="0" anchor="t" anchorCtr="0">
            <a:sp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华为AI防火墙的突破展示了华为在安全领域的积累和对未来智能防御的承诺，王小云院士的科研历程和这一突破是我国科技自立自强的案例。</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8385175" y="3810635"/>
            <a:ext cx="3256280" cy="1718945"/>
          </a:xfrm>
          <a:prstGeom prst="rect">
            <a:avLst/>
          </a:prstGeom>
        </p:spPr>
        <p:txBody>
          <a:bodyPr vert="horz" wrap="square" lIns="114300" tIns="57150" rIns="114300" bIns="0" rtlCol="0" anchor="t" anchorCtr="0">
            <a:sp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无论面对多复杂的挑战，坚持自主创新，勇于探索未知，就能够在关键领域实现重大突破，掌握科技发展的主动权。</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Freeform 5"/>
          <p:cNvSpPr/>
          <p:nvPr/>
        </p:nvSpPr>
        <p:spPr>
          <a:xfrm>
            <a:off x="3351129" y="2887053"/>
            <a:ext cx="1703794" cy="641191"/>
          </a:xfrm>
          <a:custGeom>
            <a:avLst/>
            <a:gdLst/>
            <a:ahLst/>
            <a:cxnLst/>
            <a:rect l="l" t="t" r="r" b="b"/>
            <a:pathLst>
              <a:path w="1400" h="527">
                <a:moveTo>
                  <a:pt x="0" y="108"/>
                </a:moveTo>
                <a:lnTo>
                  <a:pt x="837" y="527"/>
                </a:lnTo>
                <a:lnTo>
                  <a:pt x="1400" y="332"/>
                </a:lnTo>
                <a:lnTo>
                  <a:pt x="281" y="0"/>
                </a:lnTo>
                <a:lnTo>
                  <a:pt x="0" y="108"/>
                </a:lnTo>
              </a:path>
            </a:pathLst>
          </a:custGeom>
          <a:solidFill>
            <a:srgbClr val="2F89C9">
              <a:alpha val="100000"/>
            </a:srgbClr>
          </a:solidFill>
        </p:spPr>
      </p:sp>
      <p:sp>
        <p:nvSpPr>
          <p:cNvPr id="6" name="Freeform 6"/>
          <p:cNvSpPr/>
          <p:nvPr/>
        </p:nvSpPr>
        <p:spPr>
          <a:xfrm>
            <a:off x="4510516" y="2949560"/>
            <a:ext cx="1992128" cy="834758"/>
          </a:xfrm>
          <a:custGeom>
            <a:avLst/>
            <a:gdLst/>
            <a:ahLst/>
            <a:cxnLst/>
            <a:rect l="l" t="t" r="r" b="b"/>
            <a:pathLst>
              <a:path w="1698" h="710">
                <a:moveTo>
                  <a:pt x="1002" y="710"/>
                </a:moveTo>
                <a:lnTo>
                  <a:pt x="1698" y="366"/>
                </a:lnTo>
                <a:lnTo>
                  <a:pt x="591" y="0"/>
                </a:lnTo>
                <a:lnTo>
                  <a:pt x="0" y="202"/>
                </a:lnTo>
                <a:lnTo>
                  <a:pt x="1002" y="710"/>
                </a:lnTo>
              </a:path>
            </a:pathLst>
          </a:custGeom>
          <a:solidFill>
            <a:srgbClr val="2F89C9">
              <a:alpha val="100000"/>
            </a:srgbClr>
          </a:solidFill>
        </p:spPr>
      </p:sp>
      <p:sp>
        <p:nvSpPr>
          <p:cNvPr id="7" name="Freeform 7"/>
          <p:cNvSpPr/>
          <p:nvPr/>
        </p:nvSpPr>
        <p:spPr>
          <a:xfrm>
            <a:off x="5613445" y="3788351"/>
            <a:ext cx="3992321" cy="1687662"/>
          </a:xfrm>
          <a:custGeom>
            <a:avLst/>
            <a:gdLst/>
            <a:ahLst/>
            <a:cxnLst/>
            <a:rect l="l" t="t" r="r" b="b"/>
            <a:pathLst>
              <a:path w="3283" h="1388">
                <a:moveTo>
                  <a:pt x="0" y="332"/>
                </a:moveTo>
                <a:lnTo>
                  <a:pt x="1065" y="869"/>
                </a:lnTo>
                <a:lnTo>
                  <a:pt x="177" y="1388"/>
                </a:lnTo>
                <a:lnTo>
                  <a:pt x="3283" y="1388"/>
                </a:lnTo>
                <a:lnTo>
                  <a:pt x="2529" y="96"/>
                </a:lnTo>
                <a:lnTo>
                  <a:pt x="1981" y="414"/>
                </a:lnTo>
                <a:lnTo>
                  <a:pt x="685" y="0"/>
                </a:lnTo>
                <a:lnTo>
                  <a:pt x="0" y="332"/>
                </a:lnTo>
              </a:path>
            </a:pathLst>
          </a:custGeom>
          <a:solidFill>
            <a:srgbClr val="2F89C9">
              <a:alpha val="100000"/>
            </a:srgbClr>
          </a:solidFill>
        </p:spPr>
      </p:sp>
      <p:cxnSp>
        <p:nvCxnSpPr>
          <p:cNvPr id="8" name="Connector 8"/>
          <p:cNvCxnSpPr/>
          <p:nvPr/>
        </p:nvCxnSpPr>
        <p:spPr>
          <a:xfrm flipH="1" flipV="1">
            <a:off x="2972105" y="2438385"/>
            <a:ext cx="598805" cy="511175"/>
          </a:xfrm>
          <a:prstGeom prst="line">
            <a:avLst/>
          </a:prstGeom>
          <a:ln w="6350">
            <a:solidFill>
              <a:srgbClr val="2F89C9">
                <a:alpha val="100000"/>
              </a:srgbClr>
            </a:solidFill>
            <a:prstDash val="solid"/>
            <a:headEnd type="none"/>
            <a:tailEnd type="triangle"/>
          </a:ln>
        </p:spPr>
      </p:cxnSp>
      <p:cxnSp>
        <p:nvCxnSpPr>
          <p:cNvPr id="9" name="Connector 9"/>
          <p:cNvCxnSpPr/>
          <p:nvPr/>
        </p:nvCxnSpPr>
        <p:spPr>
          <a:xfrm flipH="1">
            <a:off x="3570909" y="3528245"/>
            <a:ext cx="1586846" cy="994048"/>
          </a:xfrm>
          <a:prstGeom prst="line">
            <a:avLst/>
          </a:prstGeom>
          <a:ln w="6350">
            <a:solidFill>
              <a:srgbClr val="2F89C9">
                <a:alpha val="100000"/>
              </a:srgbClr>
            </a:solidFill>
            <a:prstDash val="solid"/>
            <a:headEnd type="none"/>
            <a:tailEnd type="triangle"/>
          </a:ln>
        </p:spPr>
      </p:cxnSp>
      <p:cxnSp>
        <p:nvCxnSpPr>
          <p:cNvPr id="10" name="Connector 10"/>
          <p:cNvCxnSpPr/>
          <p:nvPr/>
        </p:nvCxnSpPr>
        <p:spPr>
          <a:xfrm flipV="1">
            <a:off x="7270863" y="3207650"/>
            <a:ext cx="1080749" cy="816611"/>
          </a:xfrm>
          <a:prstGeom prst="line">
            <a:avLst/>
          </a:prstGeom>
          <a:ln w="6350">
            <a:solidFill>
              <a:srgbClr val="2F89C9">
                <a:alpha val="100000"/>
              </a:srgbClr>
            </a:solidFill>
            <a:prstDash val="solid"/>
            <a:headEnd type="none"/>
            <a:tailEnd type="triangle"/>
          </a:ln>
        </p:spPr>
      </p:cxnSp>
      <p:sp>
        <p:nvSpPr>
          <p:cNvPr id="11" name="AutoShape 11"/>
          <p:cNvSpPr/>
          <p:nvPr/>
        </p:nvSpPr>
        <p:spPr>
          <a:xfrm>
            <a:off x="2185695" y="4522293"/>
            <a:ext cx="1861067" cy="234072"/>
          </a:xfrm>
          <a:prstGeom prst="rect">
            <a:avLst/>
          </a:prstGeom>
          <a:noFill/>
        </p:spPr>
      </p:sp>
      <p:sp>
        <p:nvSpPr>
          <p:cNvPr id="12" name="TextBox 12"/>
          <p:cNvSpPr txBox="1"/>
          <p:nvPr/>
        </p:nvSpPr>
        <p:spPr>
          <a:xfrm>
            <a:off x="655907" y="1542168"/>
            <a:ext cx="1990725" cy="314325"/>
          </a:xfrm>
          <a:prstGeom prst="rect">
            <a:avLst/>
          </a:prstGeom>
        </p:spPr>
        <p:txBody>
          <a:bodyPr vert="horz" wrap="square" lIns="95250" tIns="95250" rIns="47625" bIns="0" rtlCol="0" anchor="t" anchorCtr="0">
            <a:spAutoFit/>
          </a:bodyPr>
          <a:lstStyle/>
          <a:p>
            <a:pPr algn="r">
              <a:lnSpc>
                <a:spcPct val="80000"/>
              </a:lnSpc>
              <a:spcBef>
                <a:spcPts val="375"/>
              </a:spcBef>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科技创新核心地位</a:t>
            </a:r>
            <a:endPar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1364238" y="3986979"/>
            <a:ext cx="1990725" cy="314325"/>
          </a:xfrm>
          <a:prstGeom prst="rect">
            <a:avLst/>
          </a:prstGeom>
        </p:spPr>
        <p:txBody>
          <a:bodyPr vert="horz" wrap="square" lIns="95250" tIns="95250" rIns="47625" bIns="0" rtlCol="0" anchor="t" anchorCtr="0">
            <a:spAutoFit/>
          </a:bodyPr>
          <a:lstStyle/>
          <a:p>
            <a:pPr algn="r">
              <a:lnSpc>
                <a:spcPct val="80000"/>
              </a:lnSpc>
              <a:spcBef>
                <a:spcPts val="375"/>
              </a:spcBef>
            </a:pPr>
            <a:r>
              <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rPr>
              <a:t>网络安全教育</a:t>
            </a:r>
            <a:endParaRPr lang="en-US" sz="1500"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8515585" y="1764446"/>
            <a:ext cx="1990725" cy="314325"/>
          </a:xfrm>
          <a:prstGeom prst="rect">
            <a:avLst/>
          </a:prstGeom>
        </p:spPr>
        <p:txBody>
          <a:bodyPr vert="horz" wrap="square" lIns="95250" tIns="95250" rIns="47625" bIns="0" rtlCol="0" anchor="t" anchorCtr="0">
            <a:spAutoFit/>
          </a:bodyPr>
          <a:lstStyle/>
          <a:p>
            <a:pPr algn="l">
              <a:lnSpc>
                <a:spcPct val="80000"/>
              </a:lnSpc>
              <a:spcBef>
                <a:spcPts val="375"/>
              </a:spcBef>
            </a:pPr>
            <a:r>
              <a:rPr lang="en-US" sz="1500" b="1">
                <a:solidFill>
                  <a:schemeClr val="accent3">
                    <a:alpha val="100000"/>
                  </a:schemeClr>
                </a:solidFill>
                <a:latin typeface="微软雅黑" panose="020B0503020204020204" charset="-122"/>
                <a:ea typeface="微软雅黑" panose="020B0503020204020204" charset="-122"/>
                <a:cs typeface="微软雅黑" panose="020B0503020204020204" charset="-122"/>
              </a:rPr>
              <a:t>数字世界智能防御</a:t>
            </a:r>
            <a:endParaRPr lang="en-US" sz="1500"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189865" y="1859280"/>
            <a:ext cx="2869565" cy="1572260"/>
          </a:xfrm>
          <a:prstGeom prst="rect">
            <a:avLst/>
          </a:prstGeom>
        </p:spPr>
        <p:txBody>
          <a:bodyPr vert="horz" wrap="square" lIns="95250" tIns="95250" rIns="47625" bIns="0" rtlCol="0" anchor="t" anchorCtr="0">
            <a:spAutoFit/>
          </a:bodyPr>
          <a:lstStyle/>
          <a:p>
            <a:pPr algn="r">
              <a:lnSpc>
                <a:spcPct val="150000"/>
              </a:lnSpc>
              <a:spcBef>
                <a:spcPct val="0"/>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要深刻认识到科技创新在国家安全和发展战略中的核心地位，要学习华为持续投入、不断探索的精神，培养科技人才。</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962025" y="4380865"/>
            <a:ext cx="2805430" cy="1941830"/>
          </a:xfrm>
          <a:prstGeom prst="rect">
            <a:avLst/>
          </a:prstGeom>
        </p:spPr>
        <p:txBody>
          <a:bodyPr vert="horz" wrap="square" lIns="95250" tIns="95250" rIns="47625" bIns="0" rtlCol="0" anchor="t" anchorCtr="0">
            <a:spAutoFit/>
          </a:bodyPr>
          <a:lstStyle/>
          <a:p>
            <a:pPr algn="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要教育学生树立正确的网络安全观念，增强安全意识，为建设网络强国贡献青春力量，推动产学研深度融合，加快科技创新成果转化。</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8515350" y="2082165"/>
            <a:ext cx="2805430" cy="1941830"/>
          </a:xfrm>
          <a:prstGeom prst="rect">
            <a:avLst/>
          </a:prstGeom>
        </p:spPr>
        <p:txBody>
          <a:bodyPr vert="horz" wrap="square" lIns="95250" tIns="95250" rIns="47625" bIns="0" rtlCol="0" anchor="t" anchorCtr="0">
            <a:spAutoFit/>
          </a:bodyPr>
          <a:lstStyle/>
          <a:p>
            <a:pPr algn="l">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面向未来，继续加强网络安全教育和人才培养，共同构筑智能防御的数字世界，为实现中华民族伟大复兴的中国梦提供坚实的网络安全保障。</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13181</Words>
  <Application>WPS 演示</Application>
  <PresentationFormat>On-screen Show (4:3)</PresentationFormat>
  <Paragraphs>639</Paragraphs>
  <Slides>60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60</vt:i4>
      </vt:variant>
    </vt:vector>
  </HeadingPairs>
  <TitlesOfParts>
    <vt:vector size="68" baseType="lpstr">
      <vt:lpstr>Arial</vt:lpstr>
      <vt:lpstr>宋体</vt:lpstr>
      <vt:lpstr>Wingdings</vt:lpstr>
      <vt:lpstr>黑体</vt:lpstr>
      <vt:lpstr>微软雅黑</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cp:lastModifiedBy>
  <cp:revision>3</cp:revision>
  <dcterms:created xsi:type="dcterms:W3CDTF">2006-08-16T00:00:00Z</dcterms:created>
  <dcterms:modified xsi:type="dcterms:W3CDTF">2025-02-13T03:47:49Z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4801B23DFCED43EE973A930DD4909661</vt:lpwstr>
  </property>
  <property fmtid="{D5CDD505-2E9C-101B-9397-08002B2CF9AE}" pid="3" name="KSOProductBuildVer">
    <vt:lpwstr>2052-11.8.2.12265</vt:lpwstr>
  </property>
</Properties>
</file>