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9" r:id="rId5"/>
    <p:sldId id="282" r:id="rId6"/>
    <p:sldId id="263" r:id="rId7"/>
    <p:sldId id="264" r:id="rId8"/>
    <p:sldId id="265" r:id="rId9"/>
    <p:sldId id="266" r:id="rId10"/>
    <p:sldId id="267" r:id="rId11"/>
    <p:sldId id="268" r:id="rId12"/>
    <p:sldId id="269" r:id="rId13"/>
    <p:sldId id="302" r:id="rId14"/>
    <p:sldId id="270" r:id="rId15"/>
    <p:sldId id="272" r:id="rId16"/>
    <p:sldId id="273" r:id="rId17"/>
    <p:sldId id="274" r:id="rId18"/>
    <p:sldId id="305" r:id="rId19"/>
    <p:sldId id="275" r:id="rId20"/>
    <p:sldId id="306" r:id="rId21"/>
    <p:sldId id="307" r:id="rId22"/>
    <p:sldId id="308" r:id="rId23"/>
    <p:sldId id="309" r:id="rId24"/>
    <p:sldId id="310" r:id="rId25"/>
    <p:sldId id="311" r:id="rId26"/>
    <p:sldId id="312" r:id="rId27"/>
    <p:sldId id="313" r:id="rId28"/>
    <p:sldId id="314" r:id="rId29"/>
    <p:sldId id="315" r:id="rId30"/>
    <p:sldId id="316" r:id="rId31"/>
    <p:sldId id="317" r:id="rId32"/>
    <p:sldId id="276" r:id="rId33"/>
    <p:sldId id="318" r:id="rId34"/>
    <p:sldId id="319" r:id="rId35"/>
    <p:sldId id="320" r:id="rId36"/>
    <p:sldId id="321" r:id="rId37"/>
    <p:sldId id="322" r:id="rId38"/>
    <p:sldId id="323" r:id="rId39"/>
    <p:sldId id="324" r:id="rId40"/>
    <p:sldId id="325" r:id="rId41"/>
    <p:sldId id="326" r:id="rId42"/>
    <p:sldId id="327" r:id="rId43"/>
    <p:sldId id="328" r:id="rId44"/>
    <p:sldId id="329" r:id="rId45"/>
    <p:sldId id="330" r:id="rId46"/>
    <p:sldId id="331" r:id="rId47"/>
    <p:sldId id="332" r:id="rId48"/>
    <p:sldId id="333" r:id="rId49"/>
    <p:sldId id="334" r:id="rId50"/>
    <p:sldId id="335" r:id="rId51"/>
    <p:sldId id="336" r:id="rId52"/>
    <p:sldId id="337" r:id="rId53"/>
    <p:sldId id="338" r:id="rId54"/>
    <p:sldId id="339" r:id="rId55"/>
    <p:sldId id="340" r:id="rId56"/>
    <p:sldId id="341" r:id="rId57"/>
    <p:sldId id="342" r:id="rId58"/>
    <p:sldId id="343" r:id="rId59"/>
    <p:sldId id="344" r:id="rId60"/>
    <p:sldId id="345" r:id="rId61"/>
    <p:sldId id="346" r:id="rId62"/>
    <p:sldId id="347" r:id="rId63"/>
    <p:sldId id="348" r:id="rId64"/>
    <p:sldId id="349" r:id="rId65"/>
    <p:sldId id="278" r:id="rId66"/>
    <p:sldId id="279" r:id="rId67"/>
    <p:sldId id="280" r:id="rId68"/>
    <p:sldId id="281"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0.png"/><Relationship Id="rId7" Type="http://schemas.openxmlformats.org/officeDocument/2006/relationships/image" Target="../media/image1.png"/><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jpeg"/><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2.png"/><Relationship Id="rId2" Type="http://schemas.openxmlformats.org/officeDocument/2006/relationships/tags" Target="../tags/tag4.xml"/><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3.png"/><Relationship Id="rId1"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image" Target="../media/image8.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7.png"/><Relationship Id="rId1" Type="http://schemas.openxmlformats.org/officeDocument/2006/relationships/image" Target="../media/image8.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image" Target="../media/image8.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9.png"/><Relationship Id="rId1" Type="http://schemas.openxmlformats.org/officeDocument/2006/relationships/image" Target="../media/image8.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png"/><Relationship Id="rId1" Type="http://schemas.openxmlformats.org/officeDocument/2006/relationships/image" Target="../media/image8.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1.png"/><Relationship Id="rId1" Type="http://schemas.openxmlformats.org/officeDocument/2006/relationships/image" Target="../media/image8.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2.png"/><Relationship Id="rId1" Type="http://schemas.openxmlformats.org/officeDocument/2006/relationships/image" Target="../media/image8.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3.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4.png"/><Relationship Id="rId1" Type="http://schemas.openxmlformats.org/officeDocument/2006/relationships/image" Target="../media/image8.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5.png"/><Relationship Id="rId1" Type="http://schemas.openxmlformats.org/officeDocument/2006/relationships/image" Target="../media/image8.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6.png"/><Relationship Id="rId1" Type="http://schemas.openxmlformats.org/officeDocument/2006/relationships/image" Target="../media/image8.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7.jpeg"/><Relationship Id="rId1" Type="http://schemas.openxmlformats.org/officeDocument/2006/relationships/image" Target="../media/image8.png"/></Relationships>
</file>

<file path=ppt/slides/_rels/slide6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1524000" y="1866900"/>
            <a:ext cx="8526145" cy="2531745"/>
          </a:xfrm>
          <a:prstGeom prst="rect">
            <a:avLst/>
          </a:prstGeom>
          <a:noFill/>
        </p:spPr>
        <p:txBody>
          <a:bodyPr vert="horz" wrap="square" lIns="91440" tIns="45720" rIns="91440" bIns="45720" rtlCol="0" anchor="t" anchorCtr="0">
            <a:noAutofit/>
          </a:bodyPr>
          <a:lstStyle/>
          <a:p>
            <a:pPr algn="ctr">
              <a:lnSpc>
                <a:spcPct val="150000"/>
              </a:lnSpc>
            </a:pPr>
            <a:r>
              <a:rPr lang="zh-CN" altLang="en-US" sz="4800" b="1">
                <a:solidFill>
                  <a:srgbClr val="000000">
                    <a:alpha val="100000"/>
                  </a:srgbClr>
                </a:solidFill>
                <a:latin typeface="黑体" panose="02010609060101010101" charset="-122"/>
                <a:ea typeface="黑体" panose="02010609060101010101" charset="-122"/>
                <a:cs typeface="黑体" panose="02010609060101010101" charset="-122"/>
              </a:rPr>
              <a:t>项目四</a:t>
            </a:r>
            <a:endParaRPr lang="zh-CN" altLang="en-US" sz="4800" b="1">
              <a:solidFill>
                <a:srgbClr val="000000">
                  <a:alpha val="100000"/>
                </a:srgbClr>
              </a:solidFill>
              <a:latin typeface="黑体" panose="02010609060101010101" charset="-122"/>
              <a:ea typeface="黑体" panose="02010609060101010101" charset="-122"/>
              <a:cs typeface="黑体" panose="02010609060101010101" charset="-122"/>
            </a:endParaRPr>
          </a:p>
          <a:p>
            <a:pPr algn="ctr">
              <a:lnSpc>
                <a:spcPct val="150000"/>
              </a:lnSpc>
            </a:pPr>
            <a:r>
              <a:rPr lang="en-US" sz="4800" b="1">
                <a:solidFill>
                  <a:srgbClr val="000000">
                    <a:alpha val="100000"/>
                  </a:srgbClr>
                </a:solidFill>
                <a:latin typeface="黑体" panose="02010609060101010101" charset="-122"/>
                <a:ea typeface="黑体" panose="02010609060101010101" charset="-122"/>
                <a:cs typeface="黑体" panose="02010609060101010101" charset="-122"/>
              </a:rPr>
              <a:t>漏洞扫描及利用入门</a:t>
            </a:r>
            <a:endParaRPr lang="en-US" sz="4800" b="1">
              <a:solidFill>
                <a:srgbClr val="000000">
                  <a:alpha val="10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727547" y="1347605"/>
            <a:ext cx="6414302" cy="843748"/>
          </a:xfrm>
          <a:prstGeom prst="rect">
            <a:avLst/>
          </a:prstGeom>
        </p:spPr>
        <p:txBody>
          <a:bodyPr vert="horz" wrap="square" lIns="123825" tIns="123825" rIns="57150" bIns="123825" rtlCol="0" anchor="t" anchorCtr="0">
            <a:normAutofit/>
          </a:bodyPr>
          <a:lstStyle/>
          <a:p>
            <a:pPr>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安全漏洞风险</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727547" y="1994199"/>
            <a:ext cx="6414302" cy="1261086"/>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安全漏洞是软件、硬件或通信协议中的潜在缺陷，可因编程错误、设计缺陷或配置不当而被恶意利用，威胁系统安全；缓冲区溢出和SQL注入是突出例子，可能导致数据泄露或系统崩溃。</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656837" y="3761555"/>
            <a:ext cx="6214706" cy="843748"/>
          </a:xfrm>
          <a:prstGeom prst="rect">
            <a:avLst/>
          </a:prstGeom>
        </p:spPr>
        <p:txBody>
          <a:bodyPr vert="horz" wrap="square" lIns="123825" tIns="123825" rIns="57150" bIns="123825" rtlCol="0" anchor="t" anchorCtr="0">
            <a:normAutofit/>
          </a:bodyPr>
          <a:lstStyle/>
          <a:p>
            <a:pPr>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识别漏洞与应对</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656837" y="4425262"/>
            <a:ext cx="6486882" cy="1261086"/>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识别安全漏洞需依赖安全测试、代码审查和自动化扫描；一旦发现，应立即修复；为抵御风险，应定期更新软件，遵循安全编程规范，提升用户安全意识，以显著降低损害，保护数字资产和隐私。</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9" name="Picture 9"/>
          <p:cNvPicPr>
            <a:picLocks noChangeAspect="1"/>
          </p:cNvPicPr>
          <p:nvPr/>
        </p:nvPicPr>
        <p:blipFill>
          <a:blip r:embed="rId2">
            <a:alphaModFix amt="70000"/>
          </a:blip>
          <a:srcRect/>
          <a:stretch>
            <a:fillRect/>
          </a:stretch>
        </p:blipFill>
        <p:spPr>
          <a:xfrm>
            <a:off x="7432633" y="1237527"/>
            <a:ext cx="3505032" cy="4673376"/>
          </a:xfrm>
          <a:prstGeom prst="rect">
            <a:avLst/>
          </a:prstGeom>
        </p:spPr>
      </p:pic>
      <p:sp>
        <p:nvSpPr>
          <p:cNvPr id="10" name="TextBox 1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认识安全漏洞</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8" name="TextBox 8"/>
          <p:cNvSpPr txBox="1"/>
          <p:nvPr/>
        </p:nvSpPr>
        <p:spPr>
          <a:xfrm>
            <a:off x="835353" y="1540526"/>
            <a:ext cx="969875" cy="841934"/>
          </a:xfrm>
          <a:prstGeom prst="rect">
            <a:avLst/>
          </a:prstGeom>
        </p:spPr>
        <p:txBody>
          <a:bodyPr vert="horz" wrap="square" lIns="123825" tIns="123825" rIns="57150" bIns="123825" rtlCol="0" anchor="t" anchorCtr="0">
            <a:normAutofit/>
          </a:bodyPr>
          <a:lstStyle/>
          <a:p>
            <a:pPr algn="ctr">
              <a:lnSpc>
                <a:spcPct val="150000"/>
              </a:lnSpc>
            </a:pPr>
            <a:r>
              <a:rPr lang="en-US" sz="247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4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3413109" y="1540526"/>
            <a:ext cx="1036181" cy="841934"/>
          </a:xfrm>
          <a:prstGeom prst="rect">
            <a:avLst/>
          </a:prstGeom>
        </p:spPr>
        <p:txBody>
          <a:bodyPr vert="horz" wrap="square" lIns="123825" tIns="123825" rIns="57150" bIns="123825" rtlCol="0" anchor="t" anchorCtr="0">
            <a:normAutofit/>
          </a:bodyPr>
          <a:lstStyle/>
          <a:p>
            <a:pPr algn="ctr">
              <a:lnSpc>
                <a:spcPct val="150000"/>
              </a:lnSpc>
            </a:pPr>
            <a:r>
              <a:rPr lang="en-US" sz="247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4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5961349" y="1540526"/>
            <a:ext cx="1036181" cy="841934"/>
          </a:xfrm>
          <a:prstGeom prst="rect">
            <a:avLst/>
          </a:prstGeom>
        </p:spPr>
        <p:txBody>
          <a:bodyPr vert="horz" wrap="square" lIns="123825" tIns="123825" rIns="57150" bIns="123825" rtlCol="0" anchor="t" anchorCtr="0">
            <a:normAutofit/>
          </a:bodyPr>
          <a:lstStyle/>
          <a:p>
            <a:pPr algn="ctr">
              <a:lnSpc>
                <a:spcPct val="150000"/>
              </a:lnSpc>
            </a:pPr>
            <a:r>
              <a:rPr lang="en-US" sz="247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4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6" name="TextBox 26"/>
          <p:cNvSpPr txBox="1"/>
          <p:nvPr/>
        </p:nvSpPr>
        <p:spPr>
          <a:xfrm>
            <a:off x="8772909" y="1540526"/>
            <a:ext cx="1036181" cy="841934"/>
          </a:xfrm>
          <a:prstGeom prst="rect">
            <a:avLst/>
          </a:prstGeom>
        </p:spPr>
        <p:txBody>
          <a:bodyPr vert="horz" wrap="square" lIns="123825" tIns="123825" rIns="57150" bIns="123825" rtlCol="0" anchor="t" anchorCtr="0">
            <a:normAutofit/>
          </a:bodyPr>
          <a:lstStyle/>
          <a:p>
            <a:pPr algn="ctr">
              <a:lnSpc>
                <a:spcPct val="150000"/>
              </a:lnSpc>
            </a:pPr>
            <a:r>
              <a:rPr lang="en-US" sz="2475" b="1">
                <a:solidFill>
                  <a:srgbClr val="FFFFFF">
                    <a:alpha val="100000"/>
                  </a:srgbClr>
                </a:solidFill>
                <a:latin typeface="微软雅黑" panose="020B0503020204020204" charset="-122"/>
                <a:ea typeface="微软雅黑" panose="020B0503020204020204" charset="-122"/>
                <a:cs typeface="微软雅黑" panose="020B0503020204020204" charset="-122"/>
              </a:rPr>
              <a:t>04</a:t>
            </a:r>
            <a:endParaRPr lang="en-US" sz="24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9" name="TextBox 29"/>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安全漏洞生命周期</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0" name="TextBox 6"/>
          <p:cNvSpPr txBox="1"/>
          <p:nvPr/>
        </p:nvSpPr>
        <p:spPr>
          <a:xfrm>
            <a:off x="433070" y="1676400"/>
            <a:ext cx="10574020" cy="668655"/>
          </a:xfrm>
          <a:prstGeom prst="rect">
            <a:avLst/>
          </a:prstGeom>
        </p:spPr>
        <p:txBody>
          <a:bodyPr vert="horz" wrap="square" lIns="114300" tIns="57150" rIns="114300" bIns="57150" rtlCol="0" anchor="t" anchorCtr="0">
            <a:noAutofit/>
          </a:bodyPr>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由技术水平高超的黑客和渗透测试人员执行，采用源代码审核、逆向工程、Fuzz测试等方法，发现并挖掘系统中的可利用漏洞。</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1" name="TextBox 7"/>
          <p:cNvSpPr txBox="1"/>
          <p:nvPr/>
        </p:nvSpPr>
        <p:spPr>
          <a:xfrm>
            <a:off x="457482" y="1382235"/>
            <a:ext cx="2575077" cy="346028"/>
          </a:xfrm>
          <a:prstGeom prst="rect">
            <a:avLst/>
          </a:prstGeom>
        </p:spPr>
        <p:txBody>
          <a:bodyPr vert="horz" wrap="square" lIns="114300" tIns="57150" rIns="114300" bIns="57150" rtlCol="0" anchor="t" anchorCtr="0">
            <a:noAutofit/>
          </a:bodyPr>
          <a:p>
            <a:pPr>
              <a:lnSpc>
                <a:spcPct val="77000"/>
              </a:lnSpc>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(1)安全漏洞研究与挖掘</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2" name="TextBox 8"/>
          <p:cNvSpPr txBox="1"/>
          <p:nvPr/>
        </p:nvSpPr>
        <p:spPr>
          <a:xfrm>
            <a:off x="533400" y="2895600"/>
            <a:ext cx="10838180" cy="668655"/>
          </a:xfrm>
          <a:prstGeom prst="rect">
            <a:avLst/>
          </a:prstGeom>
        </p:spPr>
        <p:txBody>
          <a:bodyPr vert="horz" wrap="square" lIns="114300" tIns="57150" rIns="114300" bIns="57150" rtlCol="0" anchor="t" anchorCtr="0">
            <a:noAutofit/>
          </a:bodyPr>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在挖掘漏洞的同时，开发概念验证性的渗透攻击代码（Proof of Concept, POC），验证漏洞的存在性及其可利用性。</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3" name="TextBox 9"/>
          <p:cNvSpPr txBox="1"/>
          <p:nvPr/>
        </p:nvSpPr>
        <p:spPr>
          <a:xfrm>
            <a:off x="433352" y="2697196"/>
            <a:ext cx="2575077" cy="346028"/>
          </a:xfrm>
          <a:prstGeom prst="rect">
            <a:avLst/>
          </a:prstGeom>
        </p:spPr>
        <p:txBody>
          <a:bodyPr vert="horz" wrap="square" lIns="114300" tIns="57150" rIns="114300" bIns="57150" rtlCol="0" anchor="t" anchorCtr="0">
            <a:noAutofit/>
          </a:bodyPr>
          <a:p>
            <a:pPr>
              <a:lnSpc>
                <a:spcPct val="77000"/>
              </a:lnSpc>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(2)渗透代码开发与测试</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7" name="Freeform 18"/>
          <p:cNvSpPr/>
          <p:nvPr/>
        </p:nvSpPr>
        <p:spPr>
          <a:xfrm>
            <a:off x="6798897" y="4604169"/>
            <a:ext cx="459877" cy="459877"/>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path>
              <a:path w="304800" h="304800">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path>
            </a:pathLst>
          </a:custGeom>
          <a:solidFill>
            <a:srgbClr val="FFFFFF">
              <a:alpha val="100000"/>
            </a:srgbClr>
          </a:solidFill>
        </p:spPr>
      </p:sp>
      <p:sp>
        <p:nvSpPr>
          <p:cNvPr id="38" name="文本框 37"/>
          <p:cNvSpPr txBox="1"/>
          <p:nvPr/>
        </p:nvSpPr>
        <p:spPr>
          <a:xfrm>
            <a:off x="457200" y="3810000"/>
            <a:ext cx="10697210" cy="2538095"/>
          </a:xfrm>
          <a:prstGeom prst="rect">
            <a:avLst/>
          </a:prstGeom>
          <a:noFill/>
        </p:spPr>
        <p:txBody>
          <a:bodyPr wrap="square" rtlCol="0" anchor="t">
            <a:spAutoFit/>
          </a:bodyPr>
          <a:p>
            <a:pPr indent="0" fontAlgn="auto">
              <a:lnSpc>
                <a:spcPct val="150000"/>
              </a:lnSpc>
              <a:spcBef>
                <a:spcPts val="0"/>
              </a:spcBef>
              <a:spcAft>
                <a:spcPts val="0"/>
              </a:spcAft>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(3)漏洞与渗透代码的内部流传</a:t>
            </a:r>
            <a:endParaRPr lang="zh-CN" altLang="en-US"/>
          </a:p>
          <a:p>
            <a:pPr algn="l">
              <a:lnSpc>
                <a:spcPct val="150000"/>
              </a:lnSpc>
              <a:buClrTx/>
              <a:buSzTx/>
              <a:buFontTx/>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负责任的“白帽子”在发现漏洞后，首先通知厂商修补，待补丁发布后再公开；而“黑帽子”和“灰帽子”则可能在小范围内秘密共享，以利用这些漏洞和代码的攻击价值。</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(4)漏洞与渗透代码的扩散</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由于多种原因，原本在小范围内共享的漏洞和代码最终被公开，互联网上的“黑帽子”迅速掌握并应用这些信息，安全社区中的扩散随之加速。</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9" name="TextBox 29"/>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安全漏洞生命周期</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7" name="Freeform 18"/>
          <p:cNvSpPr/>
          <p:nvPr/>
        </p:nvSpPr>
        <p:spPr>
          <a:xfrm>
            <a:off x="6798897" y="4604169"/>
            <a:ext cx="459877" cy="459877"/>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path>
              <a:path w="304800" h="304800">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path>
            </a:pathLst>
          </a:custGeom>
          <a:solidFill>
            <a:srgbClr val="FFFFFF">
              <a:alpha val="100000"/>
            </a:srgbClr>
          </a:solidFill>
        </p:spPr>
      </p:sp>
      <p:sp>
        <p:nvSpPr>
          <p:cNvPr id="38" name="文本框 37"/>
          <p:cNvSpPr txBox="1"/>
          <p:nvPr/>
        </p:nvSpPr>
        <p:spPr>
          <a:xfrm>
            <a:off x="457200" y="1134110"/>
            <a:ext cx="11505565" cy="3666490"/>
          </a:xfrm>
          <a:prstGeom prst="rect">
            <a:avLst/>
          </a:prstGeom>
          <a:noFill/>
        </p:spPr>
        <p:txBody>
          <a:bodyPr wrap="square" rtlCol="0" anchor="t">
            <a:spAutoFit/>
          </a:bodyPr>
          <a:p>
            <a:pPr algn="l">
              <a:lnSpc>
                <a:spcPct val="150000"/>
              </a:lnSpc>
              <a:spcBef>
                <a:spcPts val="500"/>
              </a:spcBef>
              <a:spcAft>
                <a:spcPts val="5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(5)恶意程序的出现与传播</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基于已掌握的漏洞和渗透代码，“黑帽子”进一步开发易于使用、自动化传播的恶意程序，通过黑客社区和互联网进行传播。与此同时，厂商完成补丁的开发和测试，并发布。</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spcBef>
                <a:spcPts val="500"/>
              </a:spcBef>
              <a:spcAft>
                <a:spcPts val="5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(6)渗透代码/恶意程序的大规模传播与危害</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随着厂商补丁和安全警报的发布，黑客社区对新漏洞和相应的渗透代码、恶意程序的了解加深，导致更多的“黑帽子”获取并使用这些工具，对互联网造成极大危害。</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spcBef>
                <a:spcPts val="500"/>
              </a:spcBef>
              <a:spcAft>
                <a:spcPts val="5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(7)渗透攻击代码/攻击工具/恶意程序的消亡</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随着补丁程序和安全公司的检测、移除机制的广泛应用，相关的渗透代码和恶意程序逐渐被抛弃，慢慢退出舞台。</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13" name="图片 1"/>
          <p:cNvPicPr/>
          <p:nvPr/>
        </p:nvPicPr>
        <p:blipFill>
          <a:blip r:embed="rId2"/>
          <a:stretch>
            <a:fillRect/>
          </a:stretch>
        </p:blipFill>
        <p:spPr>
          <a:xfrm>
            <a:off x="2514600" y="4800600"/>
            <a:ext cx="6042025" cy="1683385"/>
          </a:xfrm>
          <a:prstGeom prst="rect">
            <a:avLst/>
          </a:prstGeom>
          <a:noFill/>
          <a:ln>
            <a:noFill/>
          </a:ln>
        </p:spPr>
      </p:pic>
      <p:sp>
        <p:nvSpPr>
          <p:cNvPr id="5" name="文本框 4"/>
          <p:cNvSpPr txBox="1"/>
          <p:nvPr/>
        </p:nvSpPr>
        <p:spPr>
          <a:xfrm>
            <a:off x="4419600" y="6483985"/>
            <a:ext cx="2383790" cy="337185"/>
          </a:xfrm>
          <a:prstGeom prst="rect">
            <a:avLst/>
          </a:prstGeom>
          <a:noFill/>
        </p:spPr>
        <p:txBody>
          <a:bodyPr wrap="square" rtlCol="0" anchor="t">
            <a:spAutoFit/>
          </a:bodyPr>
          <a:p>
            <a:r>
              <a:rPr lang="zh-CN" altLang="en-US" sz="1600"/>
              <a:t>图4-1 安全漏洞生命周期</a:t>
            </a:r>
            <a:endParaRPr lang="zh-CN" altLang="en-U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安全漏洞披露方式</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文本框 37"/>
          <p:cNvSpPr txBox="1"/>
          <p:nvPr/>
        </p:nvSpPr>
        <p:spPr>
          <a:xfrm>
            <a:off x="762000" y="990600"/>
            <a:ext cx="11121390" cy="5880100"/>
          </a:xfrm>
          <a:prstGeom prst="rect">
            <a:avLst/>
          </a:prstGeom>
          <a:noFill/>
        </p:spPr>
        <p:txBody>
          <a:bodyPr wrap="square" rtlCol="0" anchor="t">
            <a:spAutoFit/>
          </a:bodyPr>
          <a:p>
            <a:pPr algn="l">
              <a:lnSpc>
                <a:spcPct val="150000"/>
              </a:lnSpc>
              <a:spcBef>
                <a:spcPts val="500"/>
              </a:spcBef>
              <a:spcAft>
                <a:spcPts val="5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(1)完全公开披露</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这种直接向公众公开漏洞细节的做法，虽然能迅速引起厂商关注，但也可能让用户暴露在风险之中。尽管存在争议，一些黑客认为这能迫使厂商正视安全问题，Full-Disclosure邮件列表便是这种披露方式的代表。</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(2)负责任的公开披露</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这是一种更为谨慎的策略，漏洞发现者会先通知厂商，给予其足够的时间来开发和测试补丁，然后才公开漏洞信息。这种策略目前得到了</a:t>
            </a:r>
            <a:r>
              <a:rPr lang="en-US" b="1">
                <a:solidFill>
                  <a:schemeClr val="dk1">
                    <a:alpha val="100000"/>
                  </a:schemeClr>
                </a:solidFill>
                <a:latin typeface="微软雅黑" panose="020B0503020204020204" charset="-122"/>
                <a:ea typeface="微软雅黑" panose="020B0503020204020204" charset="-122"/>
                <a:cs typeface="微软雅黑" panose="020B0503020204020204" charset="-122"/>
              </a:rPr>
              <a:t>广泛的认同和实践</a:t>
            </a: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(3)进入地下经济链</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随着漏洞的商业价值日益凸显，一些安全研究人员选择将漏洞信息出售给安全公司，如TippingPoint的“Zero-Day Initiative”和iDefense的漏洞购买计划。这种做法不仅为研究人员带来经济利益，也引发了关于漏洞信息披露和商业化的伦理讨论。</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(4)小范围利用直至被动披露</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并非所有发现者都会主动披露漏洞。一些漏洞在小范围内被利用，直至其影响扩大，最终被恶意软件广泛利用，对互联网用户构成威胁。安全公司通过监测野外的渗透代码来发现并披露这些漏洞，如Google的Aurora攻击事件。</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矩形 13"/>
          <p:cNvSpPr/>
          <p:nvPr/>
        </p:nvSpPr>
        <p:spPr>
          <a:xfrm>
            <a:off x="4572000" y="685800"/>
            <a:ext cx="4853940" cy="843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sym typeface="+mn-ea"/>
              </a:rPr>
              <a:t>公开的漏洞信息最终都会被收集到CVE、NVD、SecurityFocus、OSVDB等知名漏洞数据库中！</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3319859" y="2929739"/>
            <a:ext cx="1861855" cy="1876059"/>
          </a:xfrm>
          <a:prstGeom prst="ellipse">
            <a:avLst/>
          </a:prstGeom>
          <a:solidFill>
            <a:schemeClr val="accent2">
              <a:alpha val="100000"/>
            </a:schemeClr>
          </a:solidFill>
        </p:spPr>
      </p:sp>
      <p:sp>
        <p:nvSpPr>
          <p:cNvPr id="6" name="AutoShape 6"/>
          <p:cNvSpPr/>
          <p:nvPr/>
        </p:nvSpPr>
        <p:spPr>
          <a:xfrm>
            <a:off x="5391791" y="3263342"/>
            <a:ext cx="2570980" cy="2590594"/>
          </a:xfrm>
          <a:prstGeom prst="ellipse">
            <a:avLst/>
          </a:prstGeom>
          <a:solidFill>
            <a:schemeClr val="accent2">
              <a:alpha val="100000"/>
            </a:schemeClr>
          </a:solidFill>
        </p:spPr>
      </p:sp>
      <p:sp>
        <p:nvSpPr>
          <p:cNvPr id="7" name="AutoShape 7"/>
          <p:cNvSpPr/>
          <p:nvPr/>
        </p:nvSpPr>
        <p:spPr>
          <a:xfrm>
            <a:off x="5037291" y="1441274"/>
            <a:ext cx="1639990" cy="1639990"/>
          </a:xfrm>
          <a:prstGeom prst="ellipse">
            <a:avLst/>
          </a:prstGeom>
          <a:solidFill>
            <a:schemeClr val="accent2">
              <a:alpha val="100000"/>
            </a:schemeClr>
          </a:solidFill>
        </p:spPr>
      </p:sp>
      <p:sp>
        <p:nvSpPr>
          <p:cNvPr id="8" name="TextBox 8"/>
          <p:cNvSpPr txBox="1"/>
          <p:nvPr/>
        </p:nvSpPr>
        <p:spPr>
          <a:xfrm>
            <a:off x="267101" y="2582695"/>
            <a:ext cx="2895589" cy="1197578"/>
          </a:xfrm>
          <a:prstGeom prst="rect">
            <a:avLst/>
          </a:prstGeom>
        </p:spPr>
        <p:txBody>
          <a:bodyPr vert="horz" wrap="square" lIns="114300" tIns="57150" rIns="114300" bIns="57150" rtlCol="0" anchor="t" anchorCtr="0">
            <a:noAutofit/>
          </a:bodyPr>
          <a:lstStyle/>
          <a:p>
            <a:pPr algn="r">
              <a:lnSpc>
                <a:spcPct val="12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中国国家漏洞库，由中国信息安全测评中心维护，专注于收集、整理和分析国家及行业信息安全漏洞信息。</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9" name="Picture 9"/>
          <p:cNvPicPr>
            <a:picLocks noChangeAspect="1"/>
          </p:cNvPicPr>
          <p:nvPr/>
        </p:nvPicPr>
        <p:blipFill>
          <a:blip r:embed="rId2"/>
          <a:srcRect/>
          <a:stretch>
            <a:fillRect/>
          </a:stretch>
        </p:blipFill>
        <p:spPr>
          <a:xfrm>
            <a:off x="5142790" y="1546773"/>
            <a:ext cx="1428992" cy="1428992"/>
          </a:xfrm>
          <a:prstGeom prst="ellipse">
            <a:avLst/>
          </a:prstGeom>
        </p:spPr>
      </p:pic>
      <p:sp>
        <p:nvSpPr>
          <p:cNvPr id="10" name="TextBox 10"/>
          <p:cNvSpPr txBox="1"/>
          <p:nvPr/>
        </p:nvSpPr>
        <p:spPr>
          <a:xfrm>
            <a:off x="584658" y="2120536"/>
            <a:ext cx="2575077" cy="379596"/>
          </a:xfrm>
          <a:prstGeom prst="rect">
            <a:avLst/>
          </a:prstGeom>
        </p:spPr>
        <p:txBody>
          <a:bodyPr vert="horz" wrap="square" lIns="114300" tIns="57150" rIns="114300" bIns="57150" rtlCol="0" anchor="t" anchorCtr="0">
            <a:normAutofit/>
          </a:bodyPr>
          <a:lstStyle/>
          <a:p>
            <a:pPr algn="r">
              <a:lnSpc>
                <a:spcPct val="77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NNVD</a:t>
            </a:r>
            <a:endPar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6953971" y="1877846"/>
            <a:ext cx="2973587" cy="1226248"/>
          </a:xfrm>
          <a:prstGeom prst="rect">
            <a:avLst/>
          </a:prstGeom>
        </p:spPr>
        <p:txBody>
          <a:bodyPr vert="horz" wrap="square" lIns="114300" tIns="57150" rIns="114300" bIns="57150" rtlCol="0" anchor="t" anchorCtr="0">
            <a:noAutofit/>
          </a:bodyPr>
          <a:lstStyle/>
          <a:p>
            <a:pPr>
              <a:lnSpc>
                <a:spcPct val="12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中国国家信息安全漏洞共享平台，由CNCERT/CC负责，旨在促进国内漏洞信息的及时共享与协同防御。</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6953971" y="1441274"/>
            <a:ext cx="2575077" cy="379596"/>
          </a:xfrm>
          <a:prstGeom prst="rect">
            <a:avLst/>
          </a:prstGeom>
        </p:spPr>
        <p:txBody>
          <a:bodyPr vert="horz" wrap="square" lIns="114300" tIns="57150" rIns="114300" bIns="57150" rtlCol="0" anchor="t" anchorCtr="0">
            <a:normAutofit/>
          </a:bodyPr>
          <a:lstStyle/>
          <a:p>
            <a:pPr>
              <a:lnSpc>
                <a:spcPct val="77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CNVD</a:t>
            </a:r>
            <a:endPar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13" name="Picture 13"/>
          <p:cNvPicPr>
            <a:picLocks noChangeAspect="1"/>
          </p:cNvPicPr>
          <p:nvPr/>
        </p:nvPicPr>
        <p:blipFill>
          <a:blip r:embed="rId3"/>
          <a:srcRect/>
          <a:stretch>
            <a:fillRect/>
          </a:stretch>
        </p:blipFill>
        <p:spPr>
          <a:xfrm>
            <a:off x="5543697" y="3425055"/>
            <a:ext cx="2267168" cy="2267168"/>
          </a:xfrm>
          <a:prstGeom prst="ellipse">
            <a:avLst/>
          </a:prstGeom>
        </p:spPr>
      </p:pic>
      <p:pic>
        <p:nvPicPr>
          <p:cNvPr id="14" name="Picture 14"/>
          <p:cNvPicPr>
            <a:picLocks noChangeAspect="1"/>
          </p:cNvPicPr>
          <p:nvPr/>
        </p:nvPicPr>
        <p:blipFill>
          <a:blip r:embed="rId4"/>
          <a:srcRect/>
          <a:stretch>
            <a:fillRect/>
          </a:stretch>
        </p:blipFill>
        <p:spPr>
          <a:xfrm>
            <a:off x="3464283" y="3081265"/>
            <a:ext cx="1573008" cy="1573008"/>
          </a:xfrm>
          <a:prstGeom prst="ellipse">
            <a:avLst/>
          </a:prstGeom>
        </p:spPr>
      </p:pic>
      <p:sp>
        <p:nvSpPr>
          <p:cNvPr id="15" name="TextBox 15"/>
          <p:cNvSpPr txBox="1"/>
          <p:nvPr/>
        </p:nvSpPr>
        <p:spPr>
          <a:xfrm>
            <a:off x="8211990" y="4550315"/>
            <a:ext cx="3066526" cy="1197578"/>
          </a:xfrm>
          <a:prstGeom prst="rect">
            <a:avLst/>
          </a:prstGeom>
        </p:spPr>
        <p:txBody>
          <a:bodyPr vert="horz" wrap="square" lIns="114300" tIns="57150" rIns="114300" bIns="57150" rtlCol="0" anchor="t" anchorCtr="0">
            <a:noAutofit/>
          </a:bodyPr>
          <a:lstStyle/>
          <a:p>
            <a:pPr>
              <a:lnSpc>
                <a:spcPct val="12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乌云安全漏洞报告平台是一个由民间力量运营的独立组织，专注于发现、报告和跟踪网络安全漏洞。</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8211990" y="4113743"/>
            <a:ext cx="2575077" cy="379596"/>
          </a:xfrm>
          <a:prstGeom prst="rect">
            <a:avLst/>
          </a:prstGeom>
        </p:spPr>
        <p:txBody>
          <a:bodyPr vert="horz" wrap="square" lIns="114300" tIns="57150" rIns="114300" bIns="57150" rtlCol="0" anchor="t" anchorCtr="0">
            <a:normAutofit/>
          </a:bodyPr>
          <a:lstStyle/>
          <a:p>
            <a:pPr>
              <a:lnSpc>
                <a:spcPct val="77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乌云平台</a:t>
            </a:r>
            <a:endPar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6882130" cy="878205"/>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安全漏洞公共资源库</a:t>
            </a: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（国内安全漏洞</a:t>
            </a: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信息库）</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935200" y="1528636"/>
            <a:ext cx="3233733" cy="2016196"/>
          </a:xfrm>
          <a:prstGeom prst="rect">
            <a:avLst/>
          </a:prstGeom>
          <a:solidFill>
            <a:schemeClr val="accent1">
              <a:alpha val="100000"/>
            </a:schemeClr>
          </a:solidFill>
        </p:spPr>
        <p:txBody>
          <a:bodyPr vert="horz" wrap="square" lIns="91440" tIns="45720" rIns="91440" bIns="45720" rtlCol="0" anchor="ctr" anchorCtr="0">
            <a:noAutofit/>
          </a:bodyPr>
          <a:lstStyle/>
          <a:p>
            <a:pPr algn="ctr">
              <a:defRPr/>
            </a:pPr>
            <a:r>
              <a:rPr lang="en-US" sz="2775">
                <a:solidFill>
                  <a:srgbClr val="FFFFFF">
                    <a:alpha val="100000"/>
                  </a:srgbClr>
                </a:solidFill>
                <a:latin typeface="Calibri" panose="020F0502020204030204"/>
                <a:ea typeface="Calibri" panose="020F0502020204030204"/>
                <a:cs typeface="Calibri" panose="020F0502020204030204"/>
              </a:rPr>
              <a:t>    </a:t>
            </a:r>
            <a:endParaRPr lang="en-US" sz="1100"/>
          </a:p>
        </p:txBody>
      </p:sp>
      <p:sp>
        <p:nvSpPr>
          <p:cNvPr id="6" name="AutoShape 6"/>
          <p:cNvSpPr/>
          <p:nvPr/>
        </p:nvSpPr>
        <p:spPr>
          <a:xfrm>
            <a:off x="4168842" y="3544832"/>
            <a:ext cx="3233733" cy="2016196"/>
          </a:xfrm>
          <a:prstGeom prst="rect">
            <a:avLst/>
          </a:prstGeom>
          <a:solidFill>
            <a:schemeClr val="accent1">
              <a:alpha val="100000"/>
            </a:schemeClr>
          </a:solidFill>
        </p:spPr>
      </p:sp>
      <p:sp>
        <p:nvSpPr>
          <p:cNvPr id="7" name="AutoShape 7"/>
          <p:cNvSpPr/>
          <p:nvPr/>
        </p:nvSpPr>
        <p:spPr>
          <a:xfrm>
            <a:off x="7402576" y="1528636"/>
            <a:ext cx="3233733" cy="2016196"/>
          </a:xfrm>
          <a:prstGeom prst="rect">
            <a:avLst/>
          </a:prstGeom>
          <a:solidFill>
            <a:schemeClr val="accent1">
              <a:alpha val="100000"/>
            </a:schemeClr>
          </a:solidFill>
        </p:spPr>
      </p:sp>
      <p:pic>
        <p:nvPicPr>
          <p:cNvPr id="8" name="Picture 8"/>
          <p:cNvPicPr>
            <a:picLocks noChangeAspect="1"/>
          </p:cNvPicPr>
          <p:nvPr/>
        </p:nvPicPr>
        <p:blipFill>
          <a:blip r:embed="rId2"/>
          <a:srcRect/>
          <a:stretch>
            <a:fillRect/>
          </a:stretch>
        </p:blipFill>
        <p:spPr>
          <a:xfrm>
            <a:off x="935200" y="3518978"/>
            <a:ext cx="3233682" cy="2042030"/>
          </a:xfrm>
          <a:prstGeom prst="rect">
            <a:avLst/>
          </a:prstGeom>
        </p:spPr>
      </p:pic>
      <p:pic>
        <p:nvPicPr>
          <p:cNvPr id="9" name="Picture 9"/>
          <p:cNvPicPr>
            <a:picLocks noChangeAspect="1"/>
          </p:cNvPicPr>
          <p:nvPr/>
        </p:nvPicPr>
        <p:blipFill>
          <a:blip r:embed="rId3"/>
          <a:srcRect t="18373" b="18373"/>
          <a:stretch>
            <a:fillRect/>
          </a:stretch>
        </p:blipFill>
        <p:spPr>
          <a:xfrm>
            <a:off x="4168914" y="1502788"/>
            <a:ext cx="3233682" cy="2042030"/>
          </a:xfrm>
          <a:prstGeom prst="rect">
            <a:avLst/>
          </a:prstGeom>
        </p:spPr>
      </p:pic>
      <p:pic>
        <p:nvPicPr>
          <p:cNvPr id="10" name="Picture 10"/>
          <p:cNvPicPr>
            <a:picLocks noChangeAspect="1"/>
          </p:cNvPicPr>
          <p:nvPr/>
        </p:nvPicPr>
        <p:blipFill>
          <a:blip r:embed="rId4"/>
          <a:srcRect l="5528" r="5528"/>
          <a:stretch>
            <a:fillRect/>
          </a:stretch>
        </p:blipFill>
        <p:spPr>
          <a:xfrm>
            <a:off x="7402576" y="3544832"/>
            <a:ext cx="3233682" cy="2042030"/>
          </a:xfrm>
          <a:prstGeom prst="rect">
            <a:avLst/>
          </a:prstGeom>
        </p:spPr>
      </p:pic>
      <p:sp>
        <p:nvSpPr>
          <p:cNvPr id="11" name="TextBox 11"/>
          <p:cNvSpPr txBox="1"/>
          <p:nvPr/>
        </p:nvSpPr>
        <p:spPr>
          <a:xfrm>
            <a:off x="935200" y="1528636"/>
            <a:ext cx="3233733" cy="467043"/>
          </a:xfrm>
          <a:prstGeom prst="rect">
            <a:avLst/>
          </a:prstGeom>
        </p:spPr>
        <p:txBody>
          <a:bodyPr vert="horz" wrap="square" lIns="66008" tIns="33052" rIns="66008" bIns="33052" rtlCol="0" anchor="t" anchorCtr="0">
            <a:normAutofit/>
          </a:bodyPr>
          <a:lstStyle/>
          <a:p>
            <a:pPr algn="ctr">
              <a:lnSpc>
                <a:spcPct val="150000"/>
              </a:lnSpc>
            </a:pPr>
            <a:r>
              <a:rPr lang="en-US" sz="1650" b="1">
                <a:solidFill>
                  <a:srgbClr val="FFFDFD">
                    <a:alpha val="100000"/>
                  </a:srgbClr>
                </a:solidFill>
                <a:latin typeface="微软雅黑" panose="020B0503020204020204" charset="-122"/>
                <a:ea typeface="微软雅黑" panose="020B0503020204020204" charset="-122"/>
                <a:cs typeface="微软雅黑" panose="020B0503020204020204" charset="-122"/>
              </a:rPr>
              <a:t>CVE</a:t>
            </a:r>
            <a:endParaRPr lang="en-US" sz="1650" b="1">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943610" y="1905000"/>
            <a:ext cx="3225165" cy="1576070"/>
          </a:xfrm>
          <a:prstGeom prst="rect">
            <a:avLst/>
          </a:prstGeom>
        </p:spPr>
        <p:txBody>
          <a:bodyPr vert="horz" wrap="square" lIns="66008" tIns="33052" rIns="66008" bIns="33052" rtlCol="0" anchor="ctr" anchorCtr="0">
            <a:noAutofit/>
          </a:bodyPr>
          <a:lstStyle/>
          <a:p>
            <a:pPr indent="0" algn="ctr" fontAlgn="auto">
              <a:lnSpc>
                <a:spcPct val="150000"/>
              </a:lnSpc>
            </a:pPr>
            <a:r>
              <a:rPr lang="en-US" sz="1600">
                <a:solidFill>
                  <a:srgbClr val="FFFDFD">
                    <a:alpha val="100000"/>
                  </a:srgbClr>
                </a:solidFill>
                <a:latin typeface="微软雅黑" panose="020B0503020204020204" charset="-122"/>
                <a:ea typeface="微软雅黑" panose="020B0503020204020204" charset="-122"/>
                <a:cs typeface="微软雅黑" panose="020B0503020204020204" charset="-122"/>
              </a:rPr>
              <a:t>通用漏洞与披露，由MITRE公司维护，是美国国土安全部资助的项目，用于标准化命名和披露公共网络安全漏洞。</a:t>
            </a:r>
            <a:endParaRPr lang="en-US" sz="1600">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4168933" y="3570685"/>
            <a:ext cx="3233733" cy="467043"/>
          </a:xfrm>
          <a:prstGeom prst="rect">
            <a:avLst/>
          </a:prstGeom>
        </p:spPr>
        <p:txBody>
          <a:bodyPr vert="horz" wrap="square" lIns="66008" tIns="33052" rIns="66008" bIns="33052" rtlCol="0" anchor="t" anchorCtr="0">
            <a:normAutofit/>
          </a:bodyPr>
          <a:lstStyle/>
          <a:p>
            <a:pPr algn="ctr">
              <a:lnSpc>
                <a:spcPct val="150000"/>
              </a:lnSpc>
            </a:pPr>
            <a:r>
              <a:rPr lang="en-US" sz="1650" b="1">
                <a:solidFill>
                  <a:srgbClr val="FFFDFD">
                    <a:alpha val="100000"/>
                  </a:srgbClr>
                </a:solidFill>
                <a:latin typeface="微软雅黑" panose="020B0503020204020204" charset="-122"/>
                <a:ea typeface="微软雅黑" panose="020B0503020204020204" charset="-122"/>
                <a:cs typeface="微软雅黑" panose="020B0503020204020204" charset="-122"/>
              </a:rPr>
              <a:t>NVD</a:t>
            </a:r>
            <a:endParaRPr lang="en-US" sz="1650" b="1">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4225925" y="3984625"/>
            <a:ext cx="3176270" cy="1576070"/>
          </a:xfrm>
          <a:prstGeom prst="rect">
            <a:avLst/>
          </a:prstGeom>
        </p:spPr>
        <p:txBody>
          <a:bodyPr vert="horz" wrap="square" lIns="66008" tIns="33052" rIns="66008" bIns="33052" rtlCol="0" anchor="ctr" anchorCtr="0">
            <a:noAutofit/>
          </a:bodyPr>
          <a:lstStyle/>
          <a:p>
            <a:pPr indent="0" algn="ctr" fontAlgn="auto">
              <a:lnSpc>
                <a:spcPct val="150000"/>
              </a:lnSpc>
            </a:pPr>
            <a:r>
              <a:rPr lang="en-US" sz="1600">
                <a:solidFill>
                  <a:srgbClr val="FFFDFD">
                    <a:alpha val="100000"/>
                  </a:srgbClr>
                </a:solidFill>
                <a:latin typeface="微软雅黑" panose="020B0503020204020204" charset="-122"/>
                <a:ea typeface="微软雅黑" panose="020B0503020204020204" charset="-122"/>
                <a:cs typeface="微软雅黑" panose="020B0503020204020204" charset="-122"/>
              </a:rPr>
              <a:t>国家漏洞数据库，由美国NCSD国家网际安全部门US-CERT组维护，旨在提供全面、及时的网络安全漏洞信息。</a:t>
            </a:r>
            <a:endParaRPr lang="en-US" sz="1600">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7402576" y="1528636"/>
            <a:ext cx="3233733" cy="467043"/>
          </a:xfrm>
          <a:prstGeom prst="rect">
            <a:avLst/>
          </a:prstGeom>
        </p:spPr>
        <p:txBody>
          <a:bodyPr vert="horz" wrap="square" lIns="66008" tIns="33052" rIns="66008" bIns="33052" rtlCol="0" anchor="t" anchorCtr="0">
            <a:normAutofit/>
          </a:bodyPr>
          <a:lstStyle/>
          <a:p>
            <a:pPr algn="ctr">
              <a:lnSpc>
                <a:spcPct val="150000"/>
              </a:lnSpc>
            </a:pPr>
            <a:r>
              <a:rPr lang="en-US" sz="1650" b="1">
                <a:solidFill>
                  <a:srgbClr val="FFFDFD">
                    <a:alpha val="100000"/>
                  </a:srgbClr>
                </a:solidFill>
                <a:latin typeface="微软雅黑" panose="020B0503020204020204" charset="-122"/>
                <a:ea typeface="微软雅黑" panose="020B0503020204020204" charset="-122"/>
                <a:cs typeface="微软雅黑" panose="020B0503020204020204" charset="-122"/>
              </a:rPr>
              <a:t>SecurityFocus</a:t>
            </a:r>
            <a:endParaRPr lang="en-US" sz="1650" b="1">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7506137" y="1942738"/>
            <a:ext cx="3130173" cy="1576240"/>
          </a:xfrm>
          <a:prstGeom prst="rect">
            <a:avLst/>
          </a:prstGeom>
        </p:spPr>
        <p:txBody>
          <a:bodyPr vert="horz" wrap="square" lIns="66008" tIns="33052" rIns="66008" bIns="33052" rtlCol="0" anchor="ctr" anchorCtr="0">
            <a:noAutofit/>
          </a:bodyPr>
          <a:lstStyle/>
          <a:p>
            <a:pPr algn="ctr">
              <a:lnSpc>
                <a:spcPct val="150000"/>
              </a:lnSpc>
            </a:pPr>
            <a:r>
              <a:rPr lang="en-US" sz="1600">
                <a:solidFill>
                  <a:srgbClr val="FFFDFD">
                    <a:alpha val="100000"/>
                  </a:srgbClr>
                </a:solidFill>
                <a:latin typeface="微软雅黑" panose="020B0503020204020204" charset="-122"/>
                <a:ea typeface="微软雅黑" panose="020B0503020204020204" charset="-122"/>
                <a:cs typeface="微软雅黑" panose="020B0503020204020204" charset="-122"/>
              </a:rPr>
              <a:t>起源于Bugtraq邮件列表，现为Symantec公司的一部分，提供全面的安全漏洞信息，是网络安全领域的重要资源。</a:t>
            </a:r>
            <a:endParaRPr lang="en-US" sz="1600">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7087870" cy="878205"/>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安全漏洞公共资源库</a:t>
            </a: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（国外安全信息</a:t>
            </a: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库）</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任务实施</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PART05</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1276350" y="1828800"/>
            <a:ext cx="8155305" cy="2199640"/>
          </a:xfrm>
          <a:prstGeom prst="rect">
            <a:avLst/>
          </a:prstGeom>
          <a:noFill/>
        </p:spPr>
        <p:txBody>
          <a:bodyPr vert="horz" wrap="square" lIns="91440" tIns="45720" rIns="91440" bIns="0" rtlCol="0" anchor="t" anchorCtr="0">
            <a:spAutoFit/>
          </a:bodyPr>
          <a:lstStyle/>
          <a:p>
            <a:pPr marL="342900" indent="-342900" algn="l">
              <a:lnSpc>
                <a:spcPct val="200000"/>
              </a:lnSpc>
              <a:buClrTx/>
              <a:buSzTx/>
              <a:buFont typeface="Wingdings" panose="05000000000000000000" charset="0"/>
              <a:buChar char="l"/>
            </a:pPr>
            <a:r>
              <a:rPr lang="en-US" sz="28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nmap扫描漏洞</a:t>
            </a:r>
            <a:endParaRPr lang="en-US" sz="28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marL="342900" indent="-342900" algn="l">
              <a:lnSpc>
                <a:spcPct val="200000"/>
              </a:lnSpc>
              <a:buFont typeface="Wingdings" panose="05000000000000000000" charset="0"/>
              <a:buChar char="l"/>
            </a:pPr>
            <a:r>
              <a:rPr lang="en-US" sz="2800" b="1">
                <a:solidFill>
                  <a:schemeClr val="accent1">
                    <a:alpha val="100000"/>
                  </a:schemeClr>
                </a:solidFill>
                <a:latin typeface="微软雅黑" panose="020B0503020204020204" charset="-122"/>
                <a:ea typeface="微软雅黑" panose="020B0503020204020204" charset="-122"/>
                <a:cs typeface="微软雅黑" panose="020B0503020204020204" charset="-122"/>
              </a:rPr>
              <a:t> NeXpose扫描漏洞</a:t>
            </a:r>
            <a:endParaRPr lang="en-US" sz="28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00000"/>
              </a:lnSpc>
            </a:pPr>
            <a:endParaRPr lang="en-US" sz="28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zh-CN" alt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任务实施</a:t>
            </a:r>
            <a:r>
              <a:rPr lang="zh-CN" alt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方法</a:t>
            </a:r>
            <a:endParaRPr lang="zh-CN" alt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6" name="TextBox 26"/>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nmap扫描漏洞</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文本框 37"/>
          <p:cNvSpPr txBox="1"/>
          <p:nvPr/>
        </p:nvSpPr>
        <p:spPr>
          <a:xfrm>
            <a:off x="381000" y="1066800"/>
            <a:ext cx="11505565" cy="5754370"/>
          </a:xfrm>
          <a:prstGeom prst="rect">
            <a:avLst/>
          </a:prstGeom>
          <a:noFill/>
        </p:spPr>
        <p:txBody>
          <a:bodyPr wrap="square" rtlCol="0" anchor="t">
            <a:spAutoFit/>
          </a:bodyPr>
          <a:p>
            <a:pPr algn="l">
              <a:lnSpc>
                <a:spcPct val="150000"/>
              </a:lnSpc>
              <a:spcBef>
                <a:spcPts val="300"/>
              </a:spcBef>
              <a:spcAft>
                <a:spcPts val="3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(1)nmap简介（Network Mapper，网络映射器）</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spcBef>
                <a:spcPts val="500"/>
              </a:spcBef>
              <a:spcAft>
                <a:spcPts val="500"/>
              </a:spcAft>
              <a:buClrTx/>
              <a:buSzTx/>
              <a:buFontTx/>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Nmap是一款开放源代码的网络探测和安全审核工具。它被设计用来快速扫描大型网络，包括</a:t>
            </a:r>
            <a:r>
              <a:rPr lang="en-US">
                <a:solidFill>
                  <a:srgbClr val="FF0000">
                    <a:alpha val="100000"/>
                  </a:srgbClr>
                </a:solidFill>
                <a:latin typeface="微软雅黑" panose="020B0503020204020204" charset="-122"/>
                <a:ea typeface="微软雅黑" panose="020B0503020204020204" charset="-122"/>
                <a:cs typeface="微软雅黑" panose="020B0503020204020204" charset="-122"/>
              </a:rPr>
              <a:t>主机探测与发现</a:t>
            </a: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a:t>
            </a:r>
            <a:r>
              <a:rPr lang="en-US">
                <a:solidFill>
                  <a:srgbClr val="FF0000">
                    <a:alpha val="100000"/>
                  </a:srgbClr>
                </a:solidFill>
                <a:latin typeface="微软雅黑" panose="020B0503020204020204" charset="-122"/>
                <a:ea typeface="微软雅黑" panose="020B0503020204020204" charset="-122"/>
                <a:cs typeface="微软雅黑" panose="020B0503020204020204" charset="-122"/>
              </a:rPr>
              <a:t>开放的端口情况</a:t>
            </a: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、操作系统与应用服务指纹识别、WAF识别及常见安全漏洞。</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spcBef>
                <a:spcPts val="300"/>
              </a:spcBef>
              <a:spcAft>
                <a:spcPts val="3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(2)使用Nmap</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Nmap是一个网络探测和安全扫描程序，可以扫描大型网络，探测正在运行的主机及其提供的服务支持多种扫描技术，甚至可以探测关闭的主机，诱饵扫描，避开端口过滤检测等。</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indent="0" algn="l">
              <a:lnSpc>
                <a:spcPct val="150000"/>
              </a:lnSpc>
              <a:buClrTx/>
              <a:buSzTx/>
              <a:buFont typeface="Wingdings" panose="05000000000000000000" charset="0"/>
              <a:buNone/>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设置扫描目标时用到的相关参数:   </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 -iL：从文件中导入目标主机或目标网段</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--exclude：后面跟的主机或网段将不在扫描范围内</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--excludefile：导入文件中的主机或网段将不在扫描范围中</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buClrTx/>
              <a:buSzTx/>
              <a:buFont typeface="Wingdings" panose="05000000000000000000" charset="0"/>
              <a:buNone/>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发现主机方法相关的参数如下:</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-sL:List Scan（列表扫描），仅列举指定目标的IP，不进行主机发现</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fontAlgn="auto">
              <a:lnSpc>
                <a:spcPct val="150000"/>
              </a:lnSpc>
              <a:spcBef>
                <a:spcPts val="500"/>
              </a:spcBef>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-sn:Ping Scan，只进行主机发现，不进行端口扫描。</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6" name="TextBox 26"/>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nmap扫描漏洞</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文本框 37"/>
          <p:cNvSpPr txBox="1"/>
          <p:nvPr/>
        </p:nvSpPr>
        <p:spPr>
          <a:xfrm>
            <a:off x="381000" y="1066800"/>
            <a:ext cx="11505565" cy="5169535"/>
          </a:xfrm>
          <a:prstGeom prst="rect">
            <a:avLst/>
          </a:prstGeom>
          <a:noFill/>
        </p:spPr>
        <p:txBody>
          <a:bodyPr wrap="square" rtlCol="0" anchor="t">
            <a:spAutoFit/>
          </a:bodyPr>
          <a:p>
            <a:pPr algn="l">
              <a:lnSpc>
                <a:spcPct val="150000"/>
              </a:lnSpc>
              <a:spcBef>
                <a:spcPts val="300"/>
              </a:spcBef>
              <a:spcAft>
                <a:spcPts val="3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(3)nmap的常用查询</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1)扫描单个目标地址:在Nmap后面直接添加目标地址即可扫描   </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 192.168.1.127</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indent="0" algn="l">
              <a:lnSpc>
                <a:spcPct val="150000"/>
              </a:lnSpc>
              <a:buClrTx/>
              <a:buSzTx/>
              <a:buFont typeface="Wingdings" panose="05000000000000000000" charset="0"/>
              <a:buNone/>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2)扫描多个目标地址:如果目标地址不在同一网段，或在同一网段但不连续且数量不多，可以使用该方法进行扫描。</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 192.168.1.100 192.168.2.105</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indent="0" algn="l">
              <a:lnSpc>
                <a:spcPct val="150000"/>
              </a:lnSpc>
              <a:buClrTx/>
              <a:buSzTx/>
              <a:buFont typeface="Wingdings" panose="05000000000000000000" charset="0"/>
              <a:buNone/>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3)扫描一个范围内的目标地址:可以指定扫描一个连续的网段，中间使用“-”连接</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 192.168.0.100-110</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indent="0" algn="l">
              <a:lnSpc>
                <a:spcPct val="150000"/>
              </a:lnSpc>
              <a:buClrTx/>
              <a:buSzTx/>
              <a:buFont typeface="Wingdings" panose="05000000000000000000" charset="0"/>
              <a:buNone/>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4)扫描目标地址所在的某个网段:以C段为例，如果目标是一个网段，则可以通过添加子网掩码的方式扫描</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 192.168.1.1/24</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indent="0" algn="l">
              <a:lnSpc>
                <a:spcPct val="150000"/>
              </a:lnSpc>
              <a:buClrTx/>
              <a:buSzTx/>
              <a:buFont typeface="Wingdings" panose="05000000000000000000" charset="0"/>
              <a:buNone/>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5)扫描主机列表文件中的所有目标地址:扫描targets.txt文件中的地址或者网段，此处导入的是绝对路径，如果targets.txt文件与nmap.exe在同一个目录下，则直接引用文件名即可.</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indent="0" algn="l">
              <a:lnSpc>
                <a:spcPct val="150000"/>
              </a:lnSpc>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nmap-iL C:\Users\Aerfa\Desktop\targets.txt</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AutoShape 55"/>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6" name="Freeform 56"/>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57" name="Freeform 57"/>
          <p:cNvSpPr/>
          <p:nvPr/>
        </p:nvSpPr>
        <p:spPr>
          <a:xfrm>
            <a:off x="2066925" y="219075"/>
            <a:ext cx="66675" cy="57150"/>
          </a:xfrm>
          <a:custGeom>
            <a:avLst/>
            <a:gdLst/>
            <a:ahLst/>
            <a:cxnLst/>
            <a:rect l="l" t="t" r="r" b="b"/>
            <a:pathLst>
              <a:path w="66675" h="57150">
                <a:moveTo>
                  <a:pt x="33274" y="0"/>
                </a:moveTo>
                <a:lnTo>
                  <a:pt x="20359" y="2250"/>
                </a:lnTo>
                <a:lnTo>
                  <a:pt x="9779"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8" name="AutoShape 58"/>
          <p:cNvSpPr/>
          <p:nvPr/>
        </p:nvSpPr>
        <p:spPr>
          <a:xfrm>
            <a:off x="2066925" y="70485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9" name="AutoShape 59"/>
          <p:cNvSpPr/>
          <p:nvPr/>
        </p:nvSpPr>
        <p:spPr>
          <a:xfrm>
            <a:off x="2066925" y="38100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2066925" y="542925"/>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Freeform 61"/>
          <p:cNvSpPr/>
          <p:nvPr/>
        </p:nvSpPr>
        <p:spPr>
          <a:xfrm>
            <a:off x="1828800" y="219075"/>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2" name="Freeform 62"/>
          <p:cNvSpPr/>
          <p:nvPr/>
        </p:nvSpPr>
        <p:spPr>
          <a:xfrm>
            <a:off x="1828800" y="7048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Freeform 63"/>
          <p:cNvSpPr/>
          <p:nvPr/>
        </p:nvSpPr>
        <p:spPr>
          <a:xfrm>
            <a:off x="1828800" y="38100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4" name="Freeform 64"/>
          <p:cNvSpPr/>
          <p:nvPr/>
        </p:nvSpPr>
        <p:spPr>
          <a:xfrm>
            <a:off x="1828800" y="542925"/>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5" name="Freeform 65"/>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6" name="AutoShape 66"/>
          <p:cNvSpPr/>
          <p:nvPr/>
        </p:nvSpPr>
        <p:spPr>
          <a:xfrm>
            <a:off x="158115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7" name="AutoShape 67"/>
          <p:cNvSpPr/>
          <p:nvPr/>
        </p:nvSpPr>
        <p:spPr>
          <a:xfrm>
            <a:off x="158115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58115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Freeform 69"/>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0" name="AutoShape 70"/>
          <p:cNvSpPr/>
          <p:nvPr/>
        </p:nvSpPr>
        <p:spPr>
          <a:xfrm>
            <a:off x="133350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1" name="AutoShape 71"/>
          <p:cNvSpPr/>
          <p:nvPr/>
        </p:nvSpPr>
        <p:spPr>
          <a:xfrm>
            <a:off x="133350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33350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Freeform 73"/>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4" name="AutoShape 74"/>
          <p:cNvSpPr/>
          <p:nvPr/>
        </p:nvSpPr>
        <p:spPr>
          <a:xfrm>
            <a:off x="1123950"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5" name="AutoShape 75"/>
          <p:cNvSpPr/>
          <p:nvPr/>
        </p:nvSpPr>
        <p:spPr>
          <a:xfrm>
            <a:off x="1123950"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23950"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Freeform 77"/>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8" name="Freeform 78"/>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Freeform 79"/>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0" name="Freeform 80"/>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1" name="Freeform 81"/>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2" name="AutoShape 82"/>
          <p:cNvSpPr/>
          <p:nvPr/>
        </p:nvSpPr>
        <p:spPr>
          <a:xfrm>
            <a:off x="63817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3" name="AutoShape 83"/>
          <p:cNvSpPr/>
          <p:nvPr/>
        </p:nvSpPr>
        <p:spPr>
          <a:xfrm>
            <a:off x="63817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4" name="AutoShape 84"/>
          <p:cNvSpPr/>
          <p:nvPr/>
        </p:nvSpPr>
        <p:spPr>
          <a:xfrm>
            <a:off x="63817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5" name="Freeform 85"/>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6" name="AutoShape 86"/>
          <p:cNvSpPr/>
          <p:nvPr/>
        </p:nvSpPr>
        <p:spPr>
          <a:xfrm>
            <a:off x="39052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AutoShape 87"/>
          <p:cNvSpPr/>
          <p:nvPr/>
        </p:nvSpPr>
        <p:spPr>
          <a:xfrm>
            <a:off x="39052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8" name="AutoShape 88"/>
          <p:cNvSpPr/>
          <p:nvPr/>
        </p:nvSpPr>
        <p:spPr>
          <a:xfrm>
            <a:off x="39052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9" name="Freeform 89"/>
          <p:cNvSpPr/>
          <p:nvPr/>
        </p:nvSpPr>
        <p:spPr>
          <a:xfrm>
            <a:off x="11191875" y="36195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90" name="Freeform 90"/>
          <p:cNvSpPr/>
          <p:nvPr/>
        </p:nvSpPr>
        <p:spPr>
          <a:xfrm>
            <a:off x="10758488" y="4309998"/>
            <a:ext cx="1433830" cy="2548255"/>
          </a:xfrm>
          <a:custGeom>
            <a:avLst/>
            <a:gdLst/>
            <a:ahLst/>
            <a:cxnLst/>
            <a:rect l="l" t="t" r="r" b="b"/>
            <a:pathLst>
              <a:path w="1433829" h="2548254">
                <a:moveTo>
                  <a:pt x="0" y="2548000"/>
                </a:moveTo>
                <a:lnTo>
                  <a:pt x="63" y="981075"/>
                </a:lnTo>
                <a:lnTo>
                  <a:pt x="1194" y="933545"/>
                </a:lnTo>
                <a:lnTo>
                  <a:pt x="4553" y="886598"/>
                </a:lnTo>
                <a:lnTo>
                  <a:pt x="10089" y="840287"/>
                </a:lnTo>
                <a:lnTo>
                  <a:pt x="17750" y="794661"/>
                </a:lnTo>
                <a:lnTo>
                  <a:pt x="27485" y="749774"/>
                </a:lnTo>
                <a:lnTo>
                  <a:pt x="39243" y="705675"/>
                </a:lnTo>
                <a:lnTo>
                  <a:pt x="52972" y="662416"/>
                </a:lnTo>
                <a:lnTo>
                  <a:pt x="68621" y="620050"/>
                </a:lnTo>
                <a:lnTo>
                  <a:pt x="86139" y="578627"/>
                </a:lnTo>
                <a:lnTo>
                  <a:pt x="105474" y="538198"/>
                </a:lnTo>
                <a:lnTo>
                  <a:pt x="126574" y="498816"/>
                </a:lnTo>
                <a:lnTo>
                  <a:pt x="149389" y="460531"/>
                </a:lnTo>
                <a:lnTo>
                  <a:pt x="173868" y="423395"/>
                </a:lnTo>
                <a:lnTo>
                  <a:pt x="199958" y="387459"/>
                </a:lnTo>
                <a:lnTo>
                  <a:pt x="227608" y="352776"/>
                </a:lnTo>
                <a:lnTo>
                  <a:pt x="256767" y="319395"/>
                </a:lnTo>
                <a:lnTo>
                  <a:pt x="287384" y="287369"/>
                </a:lnTo>
                <a:lnTo>
                  <a:pt x="319408" y="256749"/>
                </a:lnTo>
                <a:lnTo>
                  <a:pt x="352786" y="227586"/>
                </a:lnTo>
                <a:lnTo>
                  <a:pt x="387468" y="199932"/>
                </a:lnTo>
                <a:lnTo>
                  <a:pt x="423403" y="173839"/>
                </a:lnTo>
                <a:lnTo>
                  <a:pt x="460538" y="149357"/>
                </a:lnTo>
                <a:lnTo>
                  <a:pt x="498823" y="126538"/>
                </a:lnTo>
                <a:lnTo>
                  <a:pt x="538206" y="105434"/>
                </a:lnTo>
                <a:lnTo>
                  <a:pt x="578636" y="86095"/>
                </a:lnTo>
                <a:lnTo>
                  <a:pt x="620061" y="68574"/>
                </a:lnTo>
                <a:lnTo>
                  <a:pt x="662430" y="52922"/>
                </a:lnTo>
                <a:lnTo>
                  <a:pt x="705692" y="39190"/>
                </a:lnTo>
                <a:lnTo>
                  <a:pt x="749796" y="27429"/>
                </a:lnTo>
                <a:lnTo>
                  <a:pt x="794690" y="17692"/>
                </a:lnTo>
                <a:lnTo>
                  <a:pt x="840322" y="10028"/>
                </a:lnTo>
                <a:lnTo>
                  <a:pt x="886642" y="4491"/>
                </a:lnTo>
                <a:lnTo>
                  <a:pt x="933598" y="1131"/>
                </a:lnTo>
                <a:lnTo>
                  <a:pt x="981138" y="0"/>
                </a:lnTo>
                <a:lnTo>
                  <a:pt x="1028551" y="1131"/>
                </a:lnTo>
                <a:lnTo>
                  <a:pt x="1075508" y="4491"/>
                </a:lnTo>
                <a:lnTo>
                  <a:pt x="1121829" y="10029"/>
                </a:lnTo>
                <a:lnTo>
                  <a:pt x="1167464" y="17692"/>
                </a:lnTo>
                <a:lnTo>
                  <a:pt x="1212360" y="27430"/>
                </a:lnTo>
                <a:lnTo>
                  <a:pt x="1256467" y="39190"/>
                </a:lnTo>
                <a:lnTo>
                  <a:pt x="1299732" y="52923"/>
                </a:lnTo>
                <a:lnTo>
                  <a:pt x="1342106" y="68576"/>
                </a:lnTo>
                <a:lnTo>
                  <a:pt x="1383535" y="86098"/>
                </a:lnTo>
                <a:lnTo>
                  <a:pt x="1423969" y="105437"/>
                </a:lnTo>
                <a:lnTo>
                  <a:pt x="1433512" y="11055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1" name="Freeform 91"/>
          <p:cNvSpPr/>
          <p:nvPr/>
        </p:nvSpPr>
        <p:spPr>
          <a:xfrm>
            <a:off x="10982351" y="5419725"/>
            <a:ext cx="419100" cy="47625"/>
          </a:xfrm>
          <a:custGeom>
            <a:avLst/>
            <a:gdLst/>
            <a:ahLst/>
            <a:cxnLst/>
            <a:rect l="l" t="t" r="r" b="b"/>
            <a:pathLst>
              <a:path w="419100" h="47625">
                <a:moveTo>
                  <a:pt x="395325" y="0"/>
                </a:moveTo>
                <a:lnTo>
                  <a:pt x="23850" y="0"/>
                </a:lnTo>
                <a:lnTo>
                  <a:pt x="14547" y="1873"/>
                </a:lnTo>
                <a:lnTo>
                  <a:pt x="6959" y="6984"/>
                </a:lnTo>
                <a:lnTo>
                  <a:pt x="1847" y="14573"/>
                </a:lnTo>
                <a:lnTo>
                  <a:pt x="0" y="23749"/>
                </a:lnTo>
                <a:lnTo>
                  <a:pt x="1847" y="33051"/>
                </a:lnTo>
                <a:lnTo>
                  <a:pt x="6982" y="40655"/>
                </a:lnTo>
                <a:lnTo>
                  <a:pt x="14557" y="45753"/>
                </a:lnTo>
                <a:lnTo>
                  <a:pt x="23850" y="47625"/>
                </a:lnTo>
                <a:lnTo>
                  <a:pt x="395325" y="47625"/>
                </a:lnTo>
                <a:lnTo>
                  <a:pt x="404557" y="45751"/>
                </a:lnTo>
                <a:lnTo>
                  <a:pt x="412116" y="40640"/>
                </a:lnTo>
                <a:lnTo>
                  <a:pt x="417203" y="33105"/>
                </a:lnTo>
                <a:lnTo>
                  <a:pt x="419074" y="23875"/>
                </a:lnTo>
                <a:lnTo>
                  <a:pt x="417203" y="14573"/>
                </a:lnTo>
                <a:lnTo>
                  <a:pt x="412105" y="6984"/>
                </a:lnTo>
                <a:lnTo>
                  <a:pt x="404554" y="1873"/>
                </a:lnTo>
                <a:lnTo>
                  <a:pt x="39532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2" name="Freeform 92"/>
          <p:cNvSpPr/>
          <p:nvPr/>
        </p:nvSpPr>
        <p:spPr>
          <a:xfrm>
            <a:off x="10982325" y="558165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3" name="Freeform 93"/>
          <p:cNvSpPr/>
          <p:nvPr/>
        </p:nvSpPr>
        <p:spPr>
          <a:xfrm>
            <a:off x="10982325" y="57531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4" name="Freeform 94"/>
          <p:cNvSpPr/>
          <p:nvPr/>
        </p:nvSpPr>
        <p:spPr>
          <a:xfrm>
            <a:off x="10982325" y="591502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5" name="Freeform 95"/>
          <p:cNvSpPr/>
          <p:nvPr/>
        </p:nvSpPr>
        <p:spPr>
          <a:xfrm>
            <a:off x="10982325" y="608647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6" name="Freeform 96"/>
          <p:cNvSpPr/>
          <p:nvPr/>
        </p:nvSpPr>
        <p:spPr>
          <a:xfrm>
            <a:off x="10982325" y="62484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7" name="Freeform 97"/>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98" name="Freeform 98"/>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9" name="Freeform 99"/>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0" name="Freeform 100"/>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1" name="Freeform 101"/>
          <p:cNvSpPr/>
          <p:nvPr/>
        </p:nvSpPr>
        <p:spPr>
          <a:xfrm>
            <a:off x="7207504" y="6018847"/>
            <a:ext cx="649605" cy="839469"/>
          </a:xfrm>
          <a:custGeom>
            <a:avLst/>
            <a:gdLst/>
            <a:ahLst/>
            <a:cxnLst/>
            <a:rect l="l" t="t" r="r" b="b"/>
            <a:pathLst>
              <a:path w="649604" h="839470">
                <a:moveTo>
                  <a:pt x="0" y="0"/>
                </a:moveTo>
                <a:lnTo>
                  <a:pt x="46209" y="15393"/>
                </a:lnTo>
                <a:lnTo>
                  <a:pt x="91058" y="32985"/>
                </a:lnTo>
                <a:lnTo>
                  <a:pt x="134505" y="52696"/>
                </a:lnTo>
                <a:lnTo>
                  <a:pt x="176507" y="74448"/>
                </a:lnTo>
                <a:lnTo>
                  <a:pt x="217023" y="98160"/>
                </a:lnTo>
                <a:lnTo>
                  <a:pt x="256010" y="123756"/>
                </a:lnTo>
                <a:lnTo>
                  <a:pt x="293425" y="151154"/>
                </a:lnTo>
                <a:lnTo>
                  <a:pt x="329227" y="180276"/>
                </a:lnTo>
                <a:lnTo>
                  <a:pt x="363374" y="211043"/>
                </a:lnTo>
                <a:lnTo>
                  <a:pt x="395822" y="243377"/>
                </a:lnTo>
                <a:lnTo>
                  <a:pt x="426530" y="277197"/>
                </a:lnTo>
                <a:lnTo>
                  <a:pt x="455456" y="312425"/>
                </a:lnTo>
                <a:lnTo>
                  <a:pt x="482558" y="348981"/>
                </a:lnTo>
                <a:lnTo>
                  <a:pt x="507792" y="386788"/>
                </a:lnTo>
                <a:lnTo>
                  <a:pt x="531118" y="425765"/>
                </a:lnTo>
                <a:lnTo>
                  <a:pt x="552492" y="465834"/>
                </a:lnTo>
                <a:lnTo>
                  <a:pt x="571873" y="506915"/>
                </a:lnTo>
                <a:lnTo>
                  <a:pt x="589218" y="548930"/>
                </a:lnTo>
                <a:lnTo>
                  <a:pt x="604484" y="591799"/>
                </a:lnTo>
                <a:lnTo>
                  <a:pt x="617631" y="635443"/>
                </a:lnTo>
                <a:lnTo>
                  <a:pt x="628616" y="679784"/>
                </a:lnTo>
                <a:lnTo>
                  <a:pt x="637395" y="724742"/>
                </a:lnTo>
                <a:lnTo>
                  <a:pt x="643928" y="770238"/>
                </a:lnTo>
                <a:lnTo>
                  <a:pt x="648172" y="816193"/>
                </a:lnTo>
                <a:lnTo>
                  <a:pt x="649119" y="839152"/>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2" name="Freeform 102"/>
          <p:cNvSpPr/>
          <p:nvPr/>
        </p:nvSpPr>
        <p:spPr>
          <a:xfrm>
            <a:off x="6024383" y="5979000"/>
            <a:ext cx="1183640" cy="879475"/>
          </a:xfrm>
          <a:custGeom>
            <a:avLst/>
            <a:gdLst/>
            <a:ahLst/>
            <a:cxnLst/>
            <a:rect l="l" t="t" r="r" b="b"/>
            <a:pathLst>
              <a:path w="1183640" h="879475">
                <a:moveTo>
                  <a:pt x="0" y="878998"/>
                </a:moveTo>
                <a:lnTo>
                  <a:pt x="2503" y="838135"/>
                </a:lnTo>
                <a:lnTo>
                  <a:pt x="7831" y="791134"/>
                </a:lnTo>
                <a:lnTo>
                  <a:pt x="15658" y="744071"/>
                </a:lnTo>
                <a:lnTo>
                  <a:pt x="26026" y="697022"/>
                </a:lnTo>
                <a:lnTo>
                  <a:pt x="38977" y="650069"/>
                </a:lnTo>
                <a:lnTo>
                  <a:pt x="54372" y="603854"/>
                </a:lnTo>
                <a:lnTo>
                  <a:pt x="71966" y="559000"/>
                </a:lnTo>
                <a:lnTo>
                  <a:pt x="91680" y="515549"/>
                </a:lnTo>
                <a:lnTo>
                  <a:pt x="113434" y="473544"/>
                </a:lnTo>
                <a:lnTo>
                  <a:pt x="137150" y="433026"/>
                </a:lnTo>
                <a:lnTo>
                  <a:pt x="162749" y="394038"/>
                </a:lnTo>
                <a:lnTo>
                  <a:pt x="190151" y="356622"/>
                </a:lnTo>
                <a:lnTo>
                  <a:pt x="219277" y="320820"/>
                </a:lnTo>
                <a:lnTo>
                  <a:pt x="250048" y="286674"/>
                </a:lnTo>
                <a:lnTo>
                  <a:pt x="282386" y="254226"/>
                </a:lnTo>
                <a:lnTo>
                  <a:pt x="316210" y="223519"/>
                </a:lnTo>
                <a:lnTo>
                  <a:pt x="351442" y="194595"/>
                </a:lnTo>
                <a:lnTo>
                  <a:pt x="388003" y="167496"/>
                </a:lnTo>
                <a:lnTo>
                  <a:pt x="425814" y="142264"/>
                </a:lnTo>
                <a:lnTo>
                  <a:pt x="464795" y="118941"/>
                </a:lnTo>
                <a:lnTo>
                  <a:pt x="504867" y="97570"/>
                </a:lnTo>
                <a:lnTo>
                  <a:pt x="545952" y="78192"/>
                </a:lnTo>
                <a:lnTo>
                  <a:pt x="587970" y="60850"/>
                </a:lnTo>
                <a:lnTo>
                  <a:pt x="630841" y="45586"/>
                </a:lnTo>
                <a:lnTo>
                  <a:pt x="674488" y="32442"/>
                </a:lnTo>
                <a:lnTo>
                  <a:pt x="718831" y="21460"/>
                </a:lnTo>
                <a:lnTo>
                  <a:pt x="763790" y="12683"/>
                </a:lnTo>
                <a:lnTo>
                  <a:pt x="809287" y="6152"/>
                </a:lnTo>
                <a:lnTo>
                  <a:pt x="855242" y="1910"/>
                </a:lnTo>
                <a:lnTo>
                  <a:pt x="901577" y="0"/>
                </a:lnTo>
                <a:lnTo>
                  <a:pt x="948211" y="462"/>
                </a:lnTo>
                <a:lnTo>
                  <a:pt x="995067" y="3339"/>
                </a:lnTo>
                <a:lnTo>
                  <a:pt x="1042065" y="8674"/>
                </a:lnTo>
                <a:lnTo>
                  <a:pt x="1089126" y="16509"/>
                </a:lnTo>
                <a:lnTo>
                  <a:pt x="1136171" y="26886"/>
                </a:lnTo>
                <a:lnTo>
                  <a:pt x="1183120" y="39846"/>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3" name="Freeform 103"/>
          <p:cNvSpPr/>
          <p:nvPr/>
        </p:nvSpPr>
        <p:spPr>
          <a:xfrm>
            <a:off x="7474711" y="6219659"/>
            <a:ext cx="318770" cy="330835"/>
          </a:xfrm>
          <a:custGeom>
            <a:avLst/>
            <a:gdLst/>
            <a:ahLst/>
            <a:cxnLst/>
            <a:rect l="l" t="t" r="r" b="b"/>
            <a:pathLst>
              <a:path w="318770" h="330834">
                <a:moveTo>
                  <a:pt x="255397" y="0"/>
                </a:moveTo>
                <a:lnTo>
                  <a:pt x="0" y="221462"/>
                </a:lnTo>
                <a:lnTo>
                  <a:pt x="318643" y="330834"/>
                </a:lnTo>
                <a:lnTo>
                  <a:pt x="255397"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04" name="TextBox 104"/>
          <p:cNvSpPr txBox="1"/>
          <p:nvPr/>
        </p:nvSpPr>
        <p:spPr>
          <a:xfrm>
            <a:off x="3251834" y="2430462"/>
            <a:ext cx="864869" cy="2033905"/>
          </a:xfrm>
          <a:prstGeom prst="rect">
            <a:avLst/>
          </a:prstGeom>
        </p:spPr>
        <p:txBody>
          <a:bodyPr vert="horz" wrap="square" lIns="0" tIns="50768" rIns="0" bIns="0" rtlCol="0" anchor="t" anchorCtr="0">
            <a:spAutoFit/>
          </a:bodyPr>
          <a:lstStyle/>
          <a:p>
            <a:pPr marL="12700" algn="l">
              <a:lnSpc>
                <a:spcPct val="8406000"/>
              </a:lnSpc>
              <a:spcBef>
                <a:spcPts val="400"/>
              </a:spcBef>
            </a:pPr>
            <a:endParaRPr lang="en-US" sz="6600" b="1" spc="9">
              <a:solidFill>
                <a:srgbClr val="3C7CB3">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5" name="Freeform 105"/>
          <p:cNvSpPr/>
          <p:nvPr/>
        </p:nvSpPr>
        <p:spPr>
          <a:xfrm>
            <a:off x="2585720" y="1750060"/>
            <a:ext cx="383540" cy="304800"/>
          </a:xfrm>
          <a:custGeom>
            <a:avLst/>
            <a:gdLst/>
            <a:ahLst/>
            <a:cxnLst/>
            <a:rect l="l" t="t" r="r" b="b"/>
            <a:pathLst>
              <a:path w="383539" h="304800">
                <a:moveTo>
                  <a:pt x="383286" y="155193"/>
                </a:moveTo>
                <a:lnTo>
                  <a:pt x="369871" y="90646"/>
                </a:lnTo>
                <a:lnTo>
                  <a:pt x="329692" y="41528"/>
                </a:lnTo>
                <a:lnTo>
                  <a:pt x="268144" y="10382"/>
                </a:lnTo>
                <a:lnTo>
                  <a:pt x="190881" y="0"/>
                </a:lnTo>
                <a:lnTo>
                  <a:pt x="150780" y="2526"/>
                </a:lnTo>
                <a:lnTo>
                  <a:pt x="82010" y="22770"/>
                </a:lnTo>
                <a:lnTo>
                  <a:pt x="30003" y="62682"/>
                </a:lnTo>
                <a:lnTo>
                  <a:pt x="3333" y="118308"/>
                </a:lnTo>
                <a:lnTo>
                  <a:pt x="0" y="151764"/>
                </a:lnTo>
                <a:lnTo>
                  <a:pt x="3192" y="185864"/>
                </a:lnTo>
                <a:lnTo>
                  <a:pt x="28771" y="242062"/>
                </a:lnTo>
                <a:lnTo>
                  <a:pt x="78920" y="281755"/>
                </a:lnTo>
                <a:lnTo>
                  <a:pt x="147639" y="301896"/>
                </a:lnTo>
                <a:lnTo>
                  <a:pt x="188594" y="304418"/>
                </a:lnTo>
                <a:lnTo>
                  <a:pt x="231288" y="301968"/>
                </a:lnTo>
                <a:lnTo>
                  <a:pt x="269255" y="294624"/>
                </a:lnTo>
                <a:lnTo>
                  <a:pt x="330962" y="265302"/>
                </a:lnTo>
                <a:lnTo>
                  <a:pt x="370173" y="218249"/>
                </a:lnTo>
                <a:lnTo>
                  <a:pt x="383286" y="15519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6" name="Freeform 106"/>
          <p:cNvSpPr/>
          <p:nvPr/>
        </p:nvSpPr>
        <p:spPr>
          <a:xfrm>
            <a:off x="2489326" y="4955921"/>
            <a:ext cx="576580" cy="452120"/>
          </a:xfrm>
          <a:custGeom>
            <a:avLst/>
            <a:gdLst/>
            <a:ahLst/>
            <a:cxnLst/>
            <a:rect l="l" t="t" r="r" b="b"/>
            <a:pathLst>
              <a:path w="576580" h="452120">
                <a:moveTo>
                  <a:pt x="576326" y="0"/>
                </a:moveTo>
                <a:lnTo>
                  <a:pt x="576326" y="451611"/>
                </a:lnTo>
                <a:lnTo>
                  <a:pt x="475869" y="451611"/>
                </a:lnTo>
                <a:lnTo>
                  <a:pt x="475869" y="287273"/>
                </a:lnTo>
                <a:lnTo>
                  <a:pt x="0" y="287273"/>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7" name="Freeform 107"/>
          <p:cNvSpPr/>
          <p:nvPr/>
        </p:nvSpPr>
        <p:spPr>
          <a:xfrm>
            <a:off x="2489326" y="4257421"/>
            <a:ext cx="576580" cy="512445"/>
          </a:xfrm>
          <a:custGeom>
            <a:avLst/>
            <a:gdLst/>
            <a:ahLst/>
            <a:cxnLst/>
            <a:rect l="l" t="t" r="r" b="b"/>
            <a:pathLst>
              <a:path w="576580" h="512445">
                <a:moveTo>
                  <a:pt x="576326" y="0"/>
                </a:moveTo>
                <a:lnTo>
                  <a:pt x="576326" y="133857"/>
                </a:lnTo>
                <a:lnTo>
                  <a:pt x="213995" y="369061"/>
                </a:lnTo>
                <a:lnTo>
                  <a:pt x="197562" y="379634"/>
                </a:lnTo>
                <a:lnTo>
                  <a:pt x="184451" y="387921"/>
                </a:lnTo>
                <a:lnTo>
                  <a:pt x="174650" y="393922"/>
                </a:lnTo>
                <a:lnTo>
                  <a:pt x="168148" y="397636"/>
                </a:lnTo>
                <a:lnTo>
                  <a:pt x="168148" y="399541"/>
                </a:lnTo>
                <a:lnTo>
                  <a:pt x="220797" y="396095"/>
                </a:lnTo>
                <a:lnTo>
                  <a:pt x="576326" y="395858"/>
                </a:lnTo>
                <a:lnTo>
                  <a:pt x="576326" y="512317"/>
                </a:lnTo>
                <a:lnTo>
                  <a:pt x="0" y="512317"/>
                </a:lnTo>
                <a:lnTo>
                  <a:pt x="0" y="386587"/>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8" name="Freeform 108"/>
          <p:cNvSpPr/>
          <p:nvPr/>
        </p:nvSpPr>
        <p:spPr>
          <a:xfrm>
            <a:off x="2489326" y="3714496"/>
            <a:ext cx="576580" cy="341630"/>
          </a:xfrm>
          <a:custGeom>
            <a:avLst/>
            <a:gdLst/>
            <a:ahLst/>
            <a:cxnLst/>
            <a:rect l="l" t="t" r="r" b="b"/>
            <a:pathLst>
              <a:path w="576580" h="341629">
                <a:moveTo>
                  <a:pt x="576326" y="0"/>
                </a:moveTo>
                <a:lnTo>
                  <a:pt x="576326" y="327786"/>
                </a:lnTo>
                <a:lnTo>
                  <a:pt x="475869" y="327786"/>
                </a:lnTo>
                <a:lnTo>
                  <a:pt x="475869" y="122681"/>
                </a:lnTo>
                <a:lnTo>
                  <a:pt x="340106" y="122681"/>
                </a:lnTo>
                <a:lnTo>
                  <a:pt x="340106" y="313181"/>
                </a:lnTo>
                <a:lnTo>
                  <a:pt x="240030" y="313181"/>
                </a:lnTo>
                <a:lnTo>
                  <a:pt x="240030" y="122681"/>
                </a:lnTo>
                <a:lnTo>
                  <a:pt x="100456" y="122681"/>
                </a:lnTo>
                <a:lnTo>
                  <a:pt x="100456" y="341121"/>
                </a:lnTo>
                <a:lnTo>
                  <a:pt x="0" y="341121"/>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9" name="Freeform 109"/>
          <p:cNvSpPr/>
          <p:nvPr/>
        </p:nvSpPr>
        <p:spPr>
          <a:xfrm>
            <a:off x="2489326" y="3079495"/>
            <a:ext cx="576580" cy="452120"/>
          </a:xfrm>
          <a:custGeom>
            <a:avLst/>
            <a:gdLst/>
            <a:ahLst/>
            <a:cxnLst/>
            <a:rect l="l" t="t" r="r" b="b"/>
            <a:pathLst>
              <a:path w="576580" h="452120">
                <a:moveTo>
                  <a:pt x="576326" y="0"/>
                </a:moveTo>
                <a:lnTo>
                  <a:pt x="576326" y="451612"/>
                </a:lnTo>
                <a:lnTo>
                  <a:pt x="475869" y="451612"/>
                </a:lnTo>
                <a:lnTo>
                  <a:pt x="475869" y="287274"/>
                </a:lnTo>
                <a:lnTo>
                  <a:pt x="0" y="287274"/>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0" name="Freeform 110"/>
          <p:cNvSpPr/>
          <p:nvPr/>
        </p:nvSpPr>
        <p:spPr>
          <a:xfrm>
            <a:off x="2489326" y="2380995"/>
            <a:ext cx="576580" cy="512445"/>
          </a:xfrm>
          <a:custGeom>
            <a:avLst/>
            <a:gdLst/>
            <a:ahLst/>
            <a:cxnLst/>
            <a:rect l="l" t="t" r="r" b="b"/>
            <a:pathLst>
              <a:path w="576580" h="512444">
                <a:moveTo>
                  <a:pt x="576326" y="0"/>
                </a:moveTo>
                <a:lnTo>
                  <a:pt x="576326" y="133857"/>
                </a:lnTo>
                <a:lnTo>
                  <a:pt x="213995" y="369062"/>
                </a:lnTo>
                <a:lnTo>
                  <a:pt x="197562" y="379634"/>
                </a:lnTo>
                <a:lnTo>
                  <a:pt x="184451" y="387921"/>
                </a:lnTo>
                <a:lnTo>
                  <a:pt x="174650" y="393922"/>
                </a:lnTo>
                <a:lnTo>
                  <a:pt x="168148" y="397637"/>
                </a:lnTo>
                <a:lnTo>
                  <a:pt x="168148" y="399541"/>
                </a:lnTo>
                <a:lnTo>
                  <a:pt x="220797" y="396095"/>
                </a:lnTo>
                <a:lnTo>
                  <a:pt x="576326" y="395858"/>
                </a:lnTo>
                <a:lnTo>
                  <a:pt x="576326" y="512317"/>
                </a:lnTo>
                <a:lnTo>
                  <a:pt x="0" y="512317"/>
                </a:lnTo>
                <a:lnTo>
                  <a:pt x="0" y="386588"/>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1" name="Freeform 111"/>
          <p:cNvSpPr/>
          <p:nvPr/>
        </p:nvSpPr>
        <p:spPr>
          <a:xfrm>
            <a:off x="2479294" y="5562219"/>
            <a:ext cx="596265" cy="390525"/>
          </a:xfrm>
          <a:custGeom>
            <a:avLst/>
            <a:gdLst/>
            <a:ahLst/>
            <a:cxnLst/>
            <a:rect l="l" t="t" r="r" b="b"/>
            <a:pathLst>
              <a:path w="596264" h="390525">
                <a:moveTo>
                  <a:pt x="596011" y="223240"/>
                </a:moveTo>
                <a:lnTo>
                  <a:pt x="594651" y="263776"/>
                </a:lnTo>
                <a:lnTo>
                  <a:pt x="590565" y="300915"/>
                </a:lnTo>
                <a:lnTo>
                  <a:pt x="583741" y="334656"/>
                </a:lnTo>
                <a:lnTo>
                  <a:pt x="574167" y="364997"/>
                </a:lnTo>
                <a:lnTo>
                  <a:pt x="458724" y="364997"/>
                </a:lnTo>
                <a:lnTo>
                  <a:pt x="475986" y="334749"/>
                </a:lnTo>
                <a:lnTo>
                  <a:pt x="488330" y="302031"/>
                </a:lnTo>
                <a:lnTo>
                  <a:pt x="495746" y="266846"/>
                </a:lnTo>
                <a:lnTo>
                  <a:pt x="498220" y="229196"/>
                </a:lnTo>
                <a:lnTo>
                  <a:pt x="497177" y="207639"/>
                </a:lnTo>
                <a:lnTo>
                  <a:pt x="481711" y="156641"/>
                </a:lnTo>
                <a:lnTo>
                  <a:pt x="450421" y="131174"/>
                </a:lnTo>
                <a:lnTo>
                  <a:pt x="437133" y="129476"/>
                </a:lnTo>
                <a:lnTo>
                  <a:pt x="426206" y="130640"/>
                </a:lnTo>
                <a:lnTo>
                  <a:pt x="385871" y="160805"/>
                </a:lnTo>
                <a:lnTo>
                  <a:pt x="360483" y="206758"/>
                </a:lnTo>
                <a:lnTo>
                  <a:pt x="345313" y="239991"/>
                </a:lnTo>
                <a:lnTo>
                  <a:pt x="326596" y="279601"/>
                </a:lnTo>
                <a:lnTo>
                  <a:pt x="287734" y="338664"/>
                </a:lnTo>
                <a:lnTo>
                  <a:pt x="246133" y="372199"/>
                </a:lnTo>
                <a:lnTo>
                  <a:pt x="197365" y="388296"/>
                </a:lnTo>
                <a:lnTo>
                  <a:pt x="170053" y="390309"/>
                </a:lnTo>
                <a:lnTo>
                  <a:pt x="131000" y="386634"/>
                </a:lnTo>
                <a:lnTo>
                  <a:pt x="67754" y="357240"/>
                </a:lnTo>
                <a:lnTo>
                  <a:pt x="24485" y="299033"/>
                </a:lnTo>
                <a:lnTo>
                  <a:pt x="10874" y="260359"/>
                </a:lnTo>
                <a:lnTo>
                  <a:pt x="2716" y="215499"/>
                </a:lnTo>
                <a:lnTo>
                  <a:pt x="0" y="164452"/>
                </a:lnTo>
                <a:lnTo>
                  <a:pt x="2000" y="117202"/>
                </a:lnTo>
                <a:lnTo>
                  <a:pt x="8000" y="74420"/>
                </a:lnTo>
                <a:lnTo>
                  <a:pt x="18002" y="36113"/>
                </a:lnTo>
                <a:lnTo>
                  <a:pt x="32004" y="2285"/>
                </a:lnTo>
                <a:lnTo>
                  <a:pt x="155194" y="2285"/>
                </a:lnTo>
                <a:lnTo>
                  <a:pt x="129950" y="38229"/>
                </a:lnTo>
                <a:lnTo>
                  <a:pt x="111934" y="76561"/>
                </a:lnTo>
                <a:lnTo>
                  <a:pt x="101133" y="117275"/>
                </a:lnTo>
                <a:lnTo>
                  <a:pt x="97536" y="160362"/>
                </a:lnTo>
                <a:lnTo>
                  <a:pt x="98609" y="183920"/>
                </a:lnTo>
                <a:lnTo>
                  <a:pt x="107233" y="221683"/>
                </a:lnTo>
                <a:lnTo>
                  <a:pt x="134556" y="254869"/>
                </a:lnTo>
                <a:lnTo>
                  <a:pt x="159257" y="261200"/>
                </a:lnTo>
                <a:lnTo>
                  <a:pt x="170809" y="259943"/>
                </a:lnTo>
                <a:lnTo>
                  <a:pt x="214893" y="226945"/>
                </a:lnTo>
                <a:lnTo>
                  <a:pt x="243139" y="173924"/>
                </a:lnTo>
                <a:lnTo>
                  <a:pt x="260095" y="135064"/>
                </a:lnTo>
                <a:lnTo>
                  <a:pt x="285105" y="86441"/>
                </a:lnTo>
                <a:lnTo>
                  <a:pt x="314267" y="48623"/>
                </a:lnTo>
                <a:lnTo>
                  <a:pt x="347585" y="21610"/>
                </a:lnTo>
                <a:lnTo>
                  <a:pt x="385068" y="5402"/>
                </a:lnTo>
                <a:lnTo>
                  <a:pt x="426719" y="0"/>
                </a:lnTo>
                <a:lnTo>
                  <a:pt x="464675" y="3831"/>
                </a:lnTo>
                <a:lnTo>
                  <a:pt x="527107" y="34445"/>
                </a:lnTo>
                <a:lnTo>
                  <a:pt x="571043" y="94281"/>
                </a:lnTo>
                <a:lnTo>
                  <a:pt x="584930" y="132314"/>
                </a:lnTo>
                <a:lnTo>
                  <a:pt x="593244" y="175301"/>
                </a:lnTo>
                <a:lnTo>
                  <a:pt x="596011" y="22324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2" name="Freeform 112"/>
          <p:cNvSpPr/>
          <p:nvPr/>
        </p:nvSpPr>
        <p:spPr>
          <a:xfrm>
            <a:off x="2479294" y="1620900"/>
            <a:ext cx="596265" cy="562610"/>
          </a:xfrm>
          <a:custGeom>
            <a:avLst/>
            <a:gdLst/>
            <a:ahLst/>
            <a:cxnLst/>
            <a:rect l="l" t="t" r="r" b="b"/>
            <a:pathLst>
              <a:path w="596264" h="562610">
                <a:moveTo>
                  <a:pt x="596011" y="288036"/>
                </a:moveTo>
                <a:lnTo>
                  <a:pt x="590887" y="346757"/>
                </a:lnTo>
                <a:lnTo>
                  <a:pt x="575500" y="399478"/>
                </a:lnTo>
                <a:lnTo>
                  <a:pt x="549826" y="446198"/>
                </a:lnTo>
                <a:lnTo>
                  <a:pt x="513842" y="486918"/>
                </a:lnTo>
                <a:lnTo>
                  <a:pt x="479062" y="514013"/>
                </a:lnTo>
                <a:lnTo>
                  <a:pt x="440551" y="535098"/>
                </a:lnTo>
                <a:lnTo>
                  <a:pt x="398298" y="550167"/>
                </a:lnTo>
                <a:lnTo>
                  <a:pt x="352289" y="559212"/>
                </a:lnTo>
                <a:lnTo>
                  <a:pt x="302513" y="562228"/>
                </a:lnTo>
                <a:lnTo>
                  <a:pt x="250668" y="559102"/>
                </a:lnTo>
                <a:lnTo>
                  <a:pt x="202883" y="549715"/>
                </a:lnTo>
                <a:lnTo>
                  <a:pt x="159163" y="534056"/>
                </a:lnTo>
                <a:lnTo>
                  <a:pt x="119516" y="512111"/>
                </a:lnTo>
                <a:lnTo>
                  <a:pt x="83947" y="483870"/>
                </a:lnTo>
                <a:lnTo>
                  <a:pt x="53709" y="450615"/>
                </a:lnTo>
                <a:lnTo>
                  <a:pt x="30202" y="413483"/>
                </a:lnTo>
                <a:lnTo>
                  <a:pt x="13419" y="372468"/>
                </a:lnTo>
                <a:lnTo>
                  <a:pt x="3353" y="327564"/>
                </a:lnTo>
                <a:lnTo>
                  <a:pt x="0" y="278764"/>
                </a:lnTo>
                <a:lnTo>
                  <a:pt x="3247" y="231032"/>
                </a:lnTo>
                <a:lnTo>
                  <a:pt x="12992" y="187042"/>
                </a:lnTo>
                <a:lnTo>
                  <a:pt x="29242" y="146789"/>
                </a:lnTo>
                <a:lnTo>
                  <a:pt x="52002" y="110267"/>
                </a:lnTo>
                <a:lnTo>
                  <a:pt x="81280" y="77470"/>
                </a:lnTo>
                <a:lnTo>
                  <a:pt x="115677" y="49613"/>
                </a:lnTo>
                <a:lnTo>
                  <a:pt x="153800" y="27925"/>
                </a:lnTo>
                <a:lnTo>
                  <a:pt x="195653" y="12419"/>
                </a:lnTo>
                <a:lnTo>
                  <a:pt x="241243" y="3106"/>
                </a:lnTo>
                <a:lnTo>
                  <a:pt x="290575" y="0"/>
                </a:lnTo>
                <a:lnTo>
                  <a:pt x="342741" y="3168"/>
                </a:lnTo>
                <a:lnTo>
                  <a:pt x="390877" y="12671"/>
                </a:lnTo>
                <a:lnTo>
                  <a:pt x="434978" y="28501"/>
                </a:lnTo>
                <a:lnTo>
                  <a:pt x="475036" y="50653"/>
                </a:lnTo>
                <a:lnTo>
                  <a:pt x="511048" y="79121"/>
                </a:lnTo>
                <a:lnTo>
                  <a:pt x="541634" y="112771"/>
                </a:lnTo>
                <a:lnTo>
                  <a:pt x="565424" y="150482"/>
                </a:lnTo>
                <a:lnTo>
                  <a:pt x="582416" y="192259"/>
                </a:lnTo>
                <a:lnTo>
                  <a:pt x="592612" y="238108"/>
                </a:lnTo>
                <a:lnTo>
                  <a:pt x="596011" y="288036"/>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3" name="Freeform 113"/>
          <p:cNvSpPr/>
          <p:nvPr/>
        </p:nvSpPr>
        <p:spPr>
          <a:xfrm>
            <a:off x="2479294" y="1011300"/>
            <a:ext cx="596265" cy="447675"/>
          </a:xfrm>
          <a:custGeom>
            <a:avLst/>
            <a:gdLst/>
            <a:ahLst/>
            <a:cxnLst/>
            <a:rect l="l" t="t" r="r" b="b"/>
            <a:pathLst>
              <a:path w="596264" h="447675">
                <a:moveTo>
                  <a:pt x="596011" y="305943"/>
                </a:moveTo>
                <a:lnTo>
                  <a:pt x="594651" y="346424"/>
                </a:lnTo>
                <a:lnTo>
                  <a:pt x="590565" y="383476"/>
                </a:lnTo>
                <a:lnTo>
                  <a:pt x="583741" y="417099"/>
                </a:lnTo>
                <a:lnTo>
                  <a:pt x="574167" y="447294"/>
                </a:lnTo>
                <a:lnTo>
                  <a:pt x="455422" y="447294"/>
                </a:lnTo>
                <a:lnTo>
                  <a:pt x="470423" y="417095"/>
                </a:lnTo>
                <a:lnTo>
                  <a:pt x="481139" y="384968"/>
                </a:lnTo>
                <a:lnTo>
                  <a:pt x="487568" y="350889"/>
                </a:lnTo>
                <a:lnTo>
                  <a:pt x="489712" y="314833"/>
                </a:lnTo>
                <a:lnTo>
                  <a:pt x="486332" y="274734"/>
                </a:lnTo>
                <a:lnTo>
                  <a:pt x="459333" y="207158"/>
                </a:lnTo>
                <a:lnTo>
                  <a:pt x="406689" y="157608"/>
                </a:lnTo>
                <a:lnTo>
                  <a:pt x="336117" y="132324"/>
                </a:lnTo>
                <a:lnTo>
                  <a:pt x="294639" y="129159"/>
                </a:lnTo>
                <a:lnTo>
                  <a:pt x="254323" y="132159"/>
                </a:lnTo>
                <a:lnTo>
                  <a:pt x="186072" y="156162"/>
                </a:lnTo>
                <a:lnTo>
                  <a:pt x="135518" y="203285"/>
                </a:lnTo>
                <a:lnTo>
                  <a:pt x="109662" y="268194"/>
                </a:lnTo>
                <a:lnTo>
                  <a:pt x="106425" y="306959"/>
                </a:lnTo>
                <a:lnTo>
                  <a:pt x="108757" y="344656"/>
                </a:lnTo>
                <a:lnTo>
                  <a:pt x="115744" y="380603"/>
                </a:lnTo>
                <a:lnTo>
                  <a:pt x="127375" y="414811"/>
                </a:lnTo>
                <a:lnTo>
                  <a:pt x="143637" y="447294"/>
                </a:lnTo>
                <a:lnTo>
                  <a:pt x="30861" y="447294"/>
                </a:lnTo>
                <a:lnTo>
                  <a:pt x="17359" y="413458"/>
                </a:lnTo>
                <a:lnTo>
                  <a:pt x="7715" y="374824"/>
                </a:lnTo>
                <a:lnTo>
                  <a:pt x="1928" y="331404"/>
                </a:lnTo>
                <a:lnTo>
                  <a:pt x="0" y="283210"/>
                </a:lnTo>
                <a:lnTo>
                  <a:pt x="3123" y="233251"/>
                </a:lnTo>
                <a:lnTo>
                  <a:pt x="12488" y="187608"/>
                </a:lnTo>
                <a:lnTo>
                  <a:pt x="28090" y="146269"/>
                </a:lnTo>
                <a:lnTo>
                  <a:pt x="49922" y="109222"/>
                </a:lnTo>
                <a:lnTo>
                  <a:pt x="77978" y="76453"/>
                </a:lnTo>
                <a:lnTo>
                  <a:pt x="111217" y="48946"/>
                </a:lnTo>
                <a:lnTo>
                  <a:pt x="148608" y="27541"/>
                </a:lnTo>
                <a:lnTo>
                  <a:pt x="190156" y="12244"/>
                </a:lnTo>
                <a:lnTo>
                  <a:pt x="235868" y="3062"/>
                </a:lnTo>
                <a:lnTo>
                  <a:pt x="285750" y="0"/>
                </a:lnTo>
                <a:lnTo>
                  <a:pt x="338389" y="3426"/>
                </a:lnTo>
                <a:lnTo>
                  <a:pt x="387043" y="13699"/>
                </a:lnTo>
                <a:lnTo>
                  <a:pt x="431715" y="30806"/>
                </a:lnTo>
                <a:lnTo>
                  <a:pt x="472413" y="54733"/>
                </a:lnTo>
                <a:lnTo>
                  <a:pt x="509143" y="85471"/>
                </a:lnTo>
                <a:lnTo>
                  <a:pt x="540415" y="121604"/>
                </a:lnTo>
                <a:lnTo>
                  <a:pt x="564738" y="161723"/>
                </a:lnTo>
                <a:lnTo>
                  <a:pt x="582112" y="205824"/>
                </a:lnTo>
                <a:lnTo>
                  <a:pt x="592536" y="253899"/>
                </a:lnTo>
                <a:lnTo>
                  <a:pt x="596011" y="30594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4" name="Freeform 114"/>
          <p:cNvSpPr/>
          <p:nvPr/>
        </p:nvSpPr>
        <p:spPr>
          <a:xfrm>
            <a:off x="4572000" y="9144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15" name="TextBox 115"/>
          <p:cNvSpPr txBox="1"/>
          <p:nvPr/>
        </p:nvSpPr>
        <p:spPr>
          <a:xfrm>
            <a:off x="4800600" y="990600"/>
            <a:ext cx="1781175" cy="311182"/>
          </a:xfrm>
          <a:prstGeom prst="rect">
            <a:avLst/>
          </a:prstGeom>
        </p:spPr>
        <p:txBody>
          <a:bodyPr vert="horz" wrap="square" lIns="0" tIns="15907" rIns="0" bIns="0" rtlCol="0" anchor="t" anchorCtr="0">
            <a:spAutoFit/>
          </a:bodyPr>
          <a:lstStyle/>
          <a:p>
            <a:pPr algn="l">
              <a:lnSpc>
                <a:spcPct val="100000"/>
              </a:lnSpc>
              <a:spcBef>
                <a:spcPts val="125"/>
              </a:spcBef>
            </a:pPr>
            <a:r>
              <a:rPr lang="en-US" sz="18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项目目标</a:t>
            </a:r>
            <a:endParaRPr lang="en-US" sz="18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16" name="AutoShape 116"/>
          <p:cNvSpPr/>
          <p:nvPr/>
        </p:nvSpPr>
        <p:spPr>
          <a:xfrm>
            <a:off x="4007326" y="8952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7" name="TextBox 117"/>
          <p:cNvSpPr txBox="1"/>
          <p:nvPr/>
        </p:nvSpPr>
        <p:spPr>
          <a:xfrm>
            <a:off x="4173854" y="970597"/>
            <a:ext cx="176530" cy="334645"/>
          </a:xfrm>
          <a:prstGeom prst="rect">
            <a:avLst/>
          </a:prstGeom>
        </p:spPr>
        <p:txBody>
          <a:bodyPr vert="horz" wrap="square" lIns="0" tIns="15907" rIns="0" bIns="0" rtlCol="0" anchor="t" anchorCtr="0">
            <a:spAutoFit/>
          </a:bodyPr>
          <a:lstStyle/>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1</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8" name="AutoShape 11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9" name="Freeform 119"/>
          <p:cNvSpPr/>
          <p:nvPr/>
        </p:nvSpPr>
        <p:spPr>
          <a:xfrm>
            <a:off x="4572000" y="17526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0" name="TextBox 120"/>
          <p:cNvSpPr txBox="1"/>
          <p:nvPr/>
        </p:nvSpPr>
        <p:spPr>
          <a:xfrm>
            <a:off x="4800600" y="1828800"/>
            <a:ext cx="2886075" cy="311182"/>
          </a:xfrm>
          <a:prstGeom prst="rect">
            <a:avLst/>
          </a:prstGeom>
        </p:spPr>
        <p:txBody>
          <a:bodyPr vert="horz" wrap="square" lIns="0" tIns="15907" rIns="0" bIns="0" rtlCol="0" anchor="t" anchorCtr="0">
            <a:spAutoFit/>
          </a:bodyPr>
          <a:lstStyle/>
          <a:p>
            <a:pPr algn="l">
              <a:lnSpc>
                <a:spcPct val="100000"/>
              </a:lnSpc>
              <a:spcBef>
                <a:spcPts val="125"/>
              </a:spcBef>
            </a:pPr>
            <a:r>
              <a:rPr lang="en-US" sz="18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项目导入</a:t>
            </a:r>
            <a:endParaRPr lang="en-US" sz="18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1" name="AutoShape 121"/>
          <p:cNvSpPr/>
          <p:nvPr/>
        </p:nvSpPr>
        <p:spPr>
          <a:xfrm>
            <a:off x="4007326" y="17334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2" name="TextBox 122"/>
          <p:cNvSpPr txBox="1"/>
          <p:nvPr/>
        </p:nvSpPr>
        <p:spPr>
          <a:xfrm>
            <a:off x="4173854" y="1808797"/>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2</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3" name="Freeform 123"/>
          <p:cNvSpPr/>
          <p:nvPr/>
        </p:nvSpPr>
        <p:spPr>
          <a:xfrm>
            <a:off x="4572000" y="26670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4" name="TextBox 124"/>
          <p:cNvSpPr txBox="1"/>
          <p:nvPr/>
        </p:nvSpPr>
        <p:spPr>
          <a:xfrm>
            <a:off x="4800600" y="2743200"/>
            <a:ext cx="3733800" cy="311182"/>
          </a:xfrm>
          <a:prstGeom prst="rect">
            <a:avLst/>
          </a:prstGeom>
        </p:spPr>
        <p:txBody>
          <a:bodyPr vert="horz" wrap="square" lIns="0" tIns="15907" rIns="0" bIns="0" rtlCol="0" anchor="t" anchorCtr="0">
            <a:spAutoFit/>
          </a:bodyPr>
          <a:lstStyle/>
          <a:p>
            <a:pPr algn="l">
              <a:lnSpc>
                <a:spcPct val="100000"/>
              </a:lnSpc>
              <a:spcBef>
                <a:spcPts val="125"/>
              </a:spcBef>
            </a:pPr>
            <a:r>
              <a:rPr lang="en-US" sz="18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思政聚焦</a:t>
            </a:r>
            <a:endParaRPr lang="en-US" sz="18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5" name="AutoShape 125"/>
          <p:cNvSpPr/>
          <p:nvPr/>
        </p:nvSpPr>
        <p:spPr>
          <a:xfrm>
            <a:off x="4007326" y="26478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6" name="TextBox 126"/>
          <p:cNvSpPr txBox="1"/>
          <p:nvPr/>
        </p:nvSpPr>
        <p:spPr>
          <a:xfrm>
            <a:off x="4173854" y="2723197"/>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3</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7" name="Freeform 114"/>
          <p:cNvSpPr/>
          <p:nvPr/>
        </p:nvSpPr>
        <p:spPr>
          <a:xfrm>
            <a:off x="4520565" y="34290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28" name="TextBox 115"/>
          <p:cNvSpPr txBox="1"/>
          <p:nvPr/>
        </p:nvSpPr>
        <p:spPr>
          <a:xfrm>
            <a:off x="4749165" y="3505200"/>
            <a:ext cx="1781175" cy="311182"/>
          </a:xfrm>
          <a:prstGeom prst="rect">
            <a:avLst/>
          </a:prstGeom>
        </p:spPr>
        <p:txBody>
          <a:bodyPr vert="horz" wrap="square" lIns="0" tIns="15907" rIns="0" bIns="0" rtlCol="0" anchor="t" anchorCtr="0">
            <a:spAutoFit/>
          </a:bodyPr>
          <a:p>
            <a:pPr algn="l">
              <a:lnSpc>
                <a:spcPct val="100000"/>
              </a:lnSpc>
              <a:spcBef>
                <a:spcPts val="125"/>
              </a:spcBef>
            </a:pPr>
            <a:r>
              <a:rPr lang="en-US" sz="18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知识储备</a:t>
            </a:r>
            <a:endParaRPr lang="en-US" sz="18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9" name="AutoShape 116"/>
          <p:cNvSpPr/>
          <p:nvPr/>
        </p:nvSpPr>
        <p:spPr>
          <a:xfrm>
            <a:off x="3955891" y="34098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0" name="TextBox 117"/>
          <p:cNvSpPr txBox="1"/>
          <p:nvPr/>
        </p:nvSpPr>
        <p:spPr>
          <a:xfrm>
            <a:off x="4122419" y="3485197"/>
            <a:ext cx="176530" cy="334645"/>
          </a:xfrm>
          <a:prstGeom prst="rect">
            <a:avLst/>
          </a:prstGeom>
        </p:spPr>
        <p:txBody>
          <a:bodyPr vert="horz" wrap="square" lIns="0" tIns="15907" rIns="0" bIns="0" rtlCol="0" anchor="t" anchorCtr="0">
            <a:spAutoFit/>
          </a:bodyPr>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4</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1" name="Freeform 119"/>
          <p:cNvSpPr/>
          <p:nvPr/>
        </p:nvSpPr>
        <p:spPr>
          <a:xfrm>
            <a:off x="4520565" y="42672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32" name="TextBox 120"/>
          <p:cNvSpPr txBox="1"/>
          <p:nvPr/>
        </p:nvSpPr>
        <p:spPr>
          <a:xfrm>
            <a:off x="4749165" y="4343400"/>
            <a:ext cx="2886075" cy="311182"/>
          </a:xfrm>
          <a:prstGeom prst="rect">
            <a:avLst/>
          </a:prstGeom>
        </p:spPr>
        <p:txBody>
          <a:bodyPr vert="horz" wrap="square" lIns="0" tIns="15907" rIns="0" bIns="0" rtlCol="0" anchor="t" anchorCtr="0">
            <a:spAutoFit/>
          </a:bodyPr>
          <a:p>
            <a:pPr algn="l">
              <a:lnSpc>
                <a:spcPct val="100000"/>
              </a:lnSpc>
              <a:spcBef>
                <a:spcPts val="125"/>
              </a:spcBef>
            </a:pPr>
            <a:r>
              <a:rPr lang="en-US" sz="18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任务实施</a:t>
            </a:r>
            <a:endParaRPr lang="en-US" sz="18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3" name="AutoShape 121"/>
          <p:cNvSpPr/>
          <p:nvPr/>
        </p:nvSpPr>
        <p:spPr>
          <a:xfrm>
            <a:off x="3955891" y="42480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4" name="TextBox 122"/>
          <p:cNvSpPr txBox="1"/>
          <p:nvPr/>
        </p:nvSpPr>
        <p:spPr>
          <a:xfrm>
            <a:off x="4122419" y="4323397"/>
            <a:ext cx="176530" cy="323215"/>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5</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5" name="Freeform 123"/>
          <p:cNvSpPr/>
          <p:nvPr/>
        </p:nvSpPr>
        <p:spPr>
          <a:xfrm>
            <a:off x="4520565" y="51816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36" name="TextBox 124"/>
          <p:cNvSpPr txBox="1"/>
          <p:nvPr/>
        </p:nvSpPr>
        <p:spPr>
          <a:xfrm>
            <a:off x="4749165" y="5257800"/>
            <a:ext cx="3733800" cy="311182"/>
          </a:xfrm>
          <a:prstGeom prst="rect">
            <a:avLst/>
          </a:prstGeom>
        </p:spPr>
        <p:txBody>
          <a:bodyPr vert="horz" wrap="square" lIns="0" tIns="15907" rIns="0" bIns="0" rtlCol="0" anchor="t" anchorCtr="0">
            <a:spAutoFit/>
          </a:bodyPr>
          <a:p>
            <a:pPr algn="l">
              <a:lnSpc>
                <a:spcPct val="100000"/>
              </a:lnSpc>
              <a:spcBef>
                <a:spcPts val="125"/>
              </a:spcBef>
            </a:pPr>
            <a:r>
              <a:rPr lang="en-US" sz="18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项目小结</a:t>
            </a:r>
            <a:endParaRPr lang="en-US" sz="18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7" name="AutoShape 125"/>
          <p:cNvSpPr/>
          <p:nvPr/>
        </p:nvSpPr>
        <p:spPr>
          <a:xfrm>
            <a:off x="3955891" y="51624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8" name="TextBox 126"/>
          <p:cNvSpPr txBox="1"/>
          <p:nvPr/>
        </p:nvSpPr>
        <p:spPr>
          <a:xfrm>
            <a:off x="4122419" y="5237797"/>
            <a:ext cx="176530" cy="323215"/>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6</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6" name="TextBox 26"/>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nmap扫描漏洞</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文本框 37"/>
          <p:cNvSpPr txBox="1"/>
          <p:nvPr/>
        </p:nvSpPr>
        <p:spPr>
          <a:xfrm>
            <a:off x="381000" y="1066800"/>
            <a:ext cx="11505565" cy="5169535"/>
          </a:xfrm>
          <a:prstGeom prst="rect">
            <a:avLst/>
          </a:prstGeom>
          <a:noFill/>
        </p:spPr>
        <p:txBody>
          <a:bodyPr wrap="square" rtlCol="0" anchor="t">
            <a:spAutoFit/>
          </a:bodyPr>
          <a:p>
            <a:pPr algn="l">
              <a:lnSpc>
                <a:spcPct val="150000"/>
              </a:lnSpc>
              <a:spcBef>
                <a:spcPts val="300"/>
              </a:spcBef>
              <a:spcAft>
                <a:spcPts val="3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(3)nmap的常用查询</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1)扫描单个目标地址:在Nmap后面直接添加目标地址即可扫描   </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 192.168.1.127</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indent="0" algn="l">
              <a:lnSpc>
                <a:spcPct val="150000"/>
              </a:lnSpc>
              <a:buClrTx/>
              <a:buSzTx/>
              <a:buFont typeface="Wingdings" panose="05000000000000000000" charset="0"/>
              <a:buNone/>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2)扫描多个目标地址:如果目标地址不在同一网段，或在同一网段但不连续且数量不多，可以使用该方法进行扫描。</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 192.168.1.100 192.168.2.105</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indent="0" algn="l">
              <a:lnSpc>
                <a:spcPct val="150000"/>
              </a:lnSpc>
              <a:buClrTx/>
              <a:buSzTx/>
              <a:buFont typeface="Wingdings" panose="05000000000000000000" charset="0"/>
              <a:buNone/>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3)扫描一个范围内的目标地址:可以指定扫描一个连续的网段，中间使用“-”连接</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 192.168.0.100-110</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indent="0" algn="l">
              <a:lnSpc>
                <a:spcPct val="150000"/>
              </a:lnSpc>
              <a:buClrTx/>
              <a:buSzTx/>
              <a:buFont typeface="Wingdings" panose="05000000000000000000" charset="0"/>
              <a:buNone/>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4)扫描目标地址所在的某个网段:以C段为例，如果目标是一个网段，则可以通过添加子网掩码的方式扫描</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 192.168.1.1/24</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indent="0" algn="l">
              <a:lnSpc>
                <a:spcPct val="150000"/>
              </a:lnSpc>
              <a:buClrTx/>
              <a:buSzTx/>
              <a:buFont typeface="Wingdings" panose="05000000000000000000" charset="0"/>
              <a:buNone/>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5)扫描主机列表文件中的所有目标地址:扫描targets.txt文件中的地址或者网段，此处导入的是绝对路径，如果targets.txt文件与nmap.exe在同一个目录下，则直接引用文件名即可.</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indent="0" algn="l">
              <a:lnSpc>
                <a:spcPct val="150000"/>
              </a:lnSpc>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nmap-iL C:\Users\Aerfa\Desktop\targets.txt</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6" name="TextBox 26"/>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nmap扫描漏洞</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文本框 37"/>
          <p:cNvSpPr txBox="1"/>
          <p:nvPr/>
        </p:nvSpPr>
        <p:spPr>
          <a:xfrm>
            <a:off x="381000" y="1066800"/>
            <a:ext cx="11505565" cy="5593080"/>
          </a:xfrm>
          <a:prstGeom prst="rect">
            <a:avLst/>
          </a:prstGeom>
          <a:noFill/>
        </p:spPr>
        <p:txBody>
          <a:bodyPr wrap="square" rtlCol="0" anchor="t">
            <a:spAutoFit/>
          </a:bodyPr>
          <a:p>
            <a:pPr algn="l">
              <a:lnSpc>
                <a:spcPct val="150000"/>
              </a:lnSpc>
              <a:spcBef>
                <a:spcPts val="300"/>
              </a:spcBef>
              <a:spcAft>
                <a:spcPts val="3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(3)nmap的常用查询</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6)扫描除某一个目标地址之外的所有目标地址:下列命令表示扫描除192.168.0.105之外的其他192.168.0.x地址，从扫描结果来看确实没有对192.168.0.105进行扫描</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spcBef>
                <a:spcPts val="300"/>
              </a:spcBef>
              <a:spcAft>
                <a:spcPts val="300"/>
              </a:spcAft>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 192.168.0.100/24 -exclude 192.168.0.105</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7)扫描除某一文件中的目标地址之外的目标地址:下列命令表示扫描除了target.txt文件夹中涉及的地址或网段之外的目标地址。还是以扫描192.168.0.x网段为例，在targets.txt中添加192.168.0.100和192.168.0.105，从扫描结果来看已经证实该方法有效可用</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spcBef>
                <a:spcPts val="300"/>
              </a:spcBef>
              <a:spcAft>
                <a:spcPts val="300"/>
              </a:spcAft>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 192.168.0.100/24 -excludefile C:\Users\Aerfa\Desktop\targets.txt</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8)扫描某一目标地址的端口:如果不需要对目标主机进行全端口扫描，只想探测它是否开放了某一端口，那么使用-p参数指定端口号，将大大提升扫描速度</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spcBef>
                <a:spcPts val="300"/>
              </a:spcBef>
              <a:spcAft>
                <a:spcPts val="300"/>
              </a:spcAft>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 192.168.0.100 –p 21,22,23,80</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6" name="TextBox 26"/>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nmap扫描漏洞</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文本框 37"/>
          <p:cNvSpPr txBox="1"/>
          <p:nvPr/>
        </p:nvSpPr>
        <p:spPr>
          <a:xfrm>
            <a:off x="381000" y="1066800"/>
            <a:ext cx="11505565" cy="5900420"/>
          </a:xfrm>
          <a:prstGeom prst="rect">
            <a:avLst/>
          </a:prstGeom>
          <a:noFill/>
        </p:spPr>
        <p:txBody>
          <a:bodyPr wrap="square" rtlCol="0" anchor="t">
            <a:spAutoFit/>
          </a:bodyPr>
          <a:p>
            <a:pPr algn="l">
              <a:lnSpc>
                <a:spcPct val="150000"/>
              </a:lnSpc>
              <a:spcBef>
                <a:spcPts val="300"/>
              </a:spcBef>
              <a:spcAft>
                <a:spcPts val="3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(3)nmap的常用查询</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9)对目标地址进行路由跟踪:下列命令表示对目标地址进行路由跟踪</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spcBef>
                <a:spcPts val="300"/>
              </a:spcBef>
              <a:spcAft>
                <a:spcPts val="300"/>
              </a:spcAft>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 nmap--traceroute 192.168.0.105</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10)扫描目标地址所在C段的在线状况:下列命令表示扫描目标地址所在C段的在线状况</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spcBef>
                <a:spcPts val="300"/>
              </a:spcBef>
              <a:spcAft>
                <a:spcPts val="300"/>
              </a:spcAft>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nmap-sP 192.168.0.100/24</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11)目标地址的操作系统指纹识别:下列命令表示通过指纹识别技术识别目标地址的操作系统的版本大写的参数O</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spcBef>
                <a:spcPts val="300"/>
              </a:spcBef>
              <a:spcAft>
                <a:spcPts val="300"/>
              </a:spcAft>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 –O 192.168.0.105</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12)目标地址提供的服务版本检测:下列命令表示检测目标地址开放的端口对应的服务版本信息</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spcBef>
                <a:spcPts val="300"/>
              </a:spcBef>
              <a:spcAft>
                <a:spcPts val="300"/>
              </a:spcAft>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nmap-sV 192.168.0.105</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13)探测防火墙状态:在实战中，可以利用FIN扫描的方式探测防火墙的状态。FIN扫描用于识别端口是否关闭，</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收到RST回复说明该端口关闭，否则就是open或filtered状态</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marL="285750" indent="-285750" algn="l">
              <a:lnSpc>
                <a:spcPct val="150000"/>
              </a:lnSpc>
              <a:spcBef>
                <a:spcPts val="300"/>
              </a:spcBef>
              <a:spcAft>
                <a:spcPts val="300"/>
              </a:spcAft>
              <a:buClrTx/>
              <a:buSzTx/>
              <a:buFont typeface="Wingdings" panose="05000000000000000000" charset="0"/>
              <a:buChar char="Ø"/>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 nmap-sF –T4 192.168.0.105</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6" name="TextBox 26"/>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nmap扫描漏洞</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文本框 37"/>
          <p:cNvSpPr txBox="1"/>
          <p:nvPr/>
        </p:nvSpPr>
        <p:spPr>
          <a:xfrm>
            <a:off x="381000" y="1066800"/>
            <a:ext cx="11505565" cy="975995"/>
          </a:xfrm>
          <a:prstGeom prst="rect">
            <a:avLst/>
          </a:prstGeom>
          <a:noFill/>
        </p:spPr>
        <p:txBody>
          <a:bodyPr wrap="square" rtlCol="0" anchor="t">
            <a:spAutoFit/>
          </a:bodyPr>
          <a:p>
            <a:pPr algn="l">
              <a:lnSpc>
                <a:spcPct val="150000"/>
              </a:lnSpc>
              <a:spcBef>
                <a:spcPts val="300"/>
              </a:spcBef>
              <a:spcAft>
                <a:spcPts val="3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(4) 使用Nmap脚本</a:t>
            </a:r>
            <a:r>
              <a:rPr lang="zh-CN" alt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：介绍</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Nmap的脚本默认存在/xx/nmap/scripts文件夹下:</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p:txBody>
      </p:sp>
      <p:pic>
        <p:nvPicPr>
          <p:cNvPr id="23" name="图片 2"/>
          <p:cNvPicPr/>
          <p:nvPr/>
        </p:nvPicPr>
        <p:blipFill>
          <a:blip r:embed="rId2"/>
          <a:stretch>
            <a:fillRect/>
          </a:stretch>
        </p:blipFill>
        <p:spPr>
          <a:xfrm>
            <a:off x="2514600" y="1981200"/>
            <a:ext cx="6816090" cy="4255135"/>
          </a:xfrm>
          <a:prstGeom prst="rect">
            <a:avLst/>
          </a:prstGeom>
          <a:noFill/>
          <a:ln>
            <a:noFill/>
          </a:ln>
        </p:spPr>
      </p:pic>
      <p:sp>
        <p:nvSpPr>
          <p:cNvPr id="5" name="文本框 4"/>
          <p:cNvSpPr txBox="1"/>
          <p:nvPr/>
        </p:nvSpPr>
        <p:spPr>
          <a:xfrm>
            <a:off x="2819400" y="6324600"/>
            <a:ext cx="6096000" cy="368300"/>
          </a:xfrm>
          <a:prstGeom prst="rect">
            <a:avLst/>
          </a:prstGeom>
          <a:noFill/>
        </p:spPr>
        <p:txBody>
          <a:bodyPr wrap="square" rtlCol="0" anchor="t">
            <a:spAutoFit/>
          </a:bodyPr>
          <a:p>
            <a:r>
              <a:rPr lang="zh-CN" altLang="en-US"/>
              <a:t>图4-2 Nmap脚本默认存在/xx/nmap/scripts文件夹下</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6" name="TextBox 26"/>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nmap扫描漏洞</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文本框 37"/>
          <p:cNvSpPr txBox="1"/>
          <p:nvPr/>
        </p:nvSpPr>
        <p:spPr>
          <a:xfrm>
            <a:off x="400685" y="1181100"/>
            <a:ext cx="11505565" cy="4423410"/>
          </a:xfrm>
          <a:prstGeom prst="rect">
            <a:avLst/>
          </a:prstGeom>
          <a:noFill/>
        </p:spPr>
        <p:txBody>
          <a:bodyPr wrap="square" rtlCol="0" anchor="t">
            <a:spAutoFit/>
          </a:bodyPr>
          <a:p>
            <a:pPr algn="l">
              <a:lnSpc>
                <a:spcPct val="150000"/>
              </a:lnSpc>
              <a:spcBef>
                <a:spcPts val="300"/>
              </a:spcBef>
              <a:spcAft>
                <a:spcPts val="3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(4)</a:t>
            </a: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使用Nmap脚本:</a:t>
            </a:r>
            <a:r>
              <a:rPr lang="zh-CN" alt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分类</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Auth：负责处理鉴权证书（绕过鉴权）的脚本。</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Broadcast：在局域网内探查更多服务的开启情况，如DHCP/DNS/SQLServer等。</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Brute：针对常见的应用提供暴力破解方式，如HTTP/SMTP等。</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Default：使用-sC或-A选项扫描时默认的脚本，提供基本的脚本扫描能力。</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Discovery：对网络进行更多信息的搜集，如SMB枚举、SNMP查询等。</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Dos：用于进行拒绝服务攻击。</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rPr>
              <a:t>Exploit：利用已知的漏洞入侵系统。</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6" name="TextBox 26"/>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nmap扫描漏洞</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文本框 37"/>
          <p:cNvSpPr txBox="1"/>
          <p:nvPr/>
        </p:nvSpPr>
        <p:spPr>
          <a:xfrm>
            <a:off x="400685" y="1181100"/>
            <a:ext cx="11505565" cy="4423410"/>
          </a:xfrm>
          <a:prstGeom prst="rect">
            <a:avLst/>
          </a:prstGeom>
          <a:noFill/>
        </p:spPr>
        <p:txBody>
          <a:bodyPr wrap="square" rtlCol="0" anchor="t">
            <a:spAutoFit/>
          </a:bodyPr>
          <a:p>
            <a:pPr algn="l">
              <a:lnSpc>
                <a:spcPct val="150000"/>
              </a:lnSpc>
              <a:spcBef>
                <a:spcPts val="300"/>
              </a:spcBef>
              <a:spcAft>
                <a:spcPts val="3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(4)</a:t>
            </a: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使用Nmap脚本:</a:t>
            </a:r>
            <a:r>
              <a:rPr lang="zh-CN" alt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分类</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External：利用第三方的数据库或资源。例如，进行Whois解析。</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Fuzzer：模糊测试脚本，发送异常的包到目标机，探测出潜在漏洞。</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Intrusive：入侵性的脚本，此类脚本可能引发对方的IDS/IPS的记录或屏蔽。</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Malware：探测目标机是否感染了病毒、开启后门等信息。</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Safe：此类与Intrusive相反，属于安全性脚本。</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Version：负责增强服务与版本扫描功能的脚本。</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r>
              <a:rPr lang="en-US">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Vuln：负责检查目标机是否有常见漏洞，如MS08-067。</a:t>
            </a: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a:p>
            <a:pPr algn="l">
              <a:lnSpc>
                <a:spcPct val="150000"/>
              </a:lnSpc>
              <a:spcBef>
                <a:spcPts val="300"/>
              </a:spcBef>
              <a:spcAft>
                <a:spcPts val="300"/>
              </a:spcAft>
              <a:buClrTx/>
              <a:buSzTx/>
              <a:buFontTx/>
            </a:pPr>
            <a:endParaRPr lang="en-US">
              <a:solidFill>
                <a:schemeClr val="dk1">
                  <a:alpha val="100000"/>
                </a:schemeClr>
              </a:solidFill>
              <a:latin typeface="华文新魏" panose="02010800040101010101" charset="-122"/>
              <a:ea typeface="华文新魏" panose="02010800040101010101" charset="-122"/>
              <a:cs typeface="微软雅黑" panose="020B050302020402020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6" name="TextBox 26"/>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nmap扫描漏洞</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文本框 37"/>
          <p:cNvSpPr txBox="1"/>
          <p:nvPr/>
        </p:nvSpPr>
        <p:spPr>
          <a:xfrm>
            <a:off x="400685" y="1181100"/>
            <a:ext cx="11505565" cy="3715385"/>
          </a:xfrm>
          <a:prstGeom prst="rect">
            <a:avLst/>
          </a:prstGeom>
          <a:noFill/>
        </p:spPr>
        <p:txBody>
          <a:bodyPr wrap="square" rtlCol="0" anchor="t">
            <a:spAutoFit/>
          </a:bodyPr>
          <a:p>
            <a:pPr algn="l">
              <a:lnSpc>
                <a:spcPct val="150000"/>
              </a:lnSpc>
              <a:spcBef>
                <a:spcPts val="300"/>
              </a:spcBef>
              <a:spcAft>
                <a:spcPts val="3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(4)</a:t>
            </a: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使用Nmap脚本:</a:t>
            </a:r>
            <a:r>
              <a:rPr lang="zh-CN" alt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使用</a:t>
            </a:r>
            <a:endParaRPr lang="zh-CN" alt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300"/>
              </a:spcBef>
              <a:spcAft>
                <a:spcPts val="300"/>
              </a:spcAft>
              <a:buClrTx/>
              <a:buSzTx/>
              <a:buFontTx/>
            </a:pPr>
            <a:r>
              <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①鉴权扫描使用--script=auth可以对目标主机或目标主机所在的网段进行应用弱口令检测。</a:t>
            </a:r>
            <a:endPar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endParaRPr>
          </a:p>
          <a:p>
            <a:pPr algn="l">
              <a:lnSpc>
                <a:spcPct val="150000"/>
              </a:lnSpc>
              <a:spcBef>
                <a:spcPts val="300"/>
              </a:spcBef>
              <a:spcAft>
                <a:spcPts val="300"/>
              </a:spcAft>
              <a:buClrTx/>
              <a:buSzTx/>
              <a:buFontTx/>
            </a:pPr>
            <a:r>
              <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nmap --script=auth 192.168.0.105</a:t>
            </a:r>
            <a:endPar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endParaRPr>
          </a:p>
          <a:p>
            <a:pPr algn="l">
              <a:lnSpc>
                <a:spcPct val="150000"/>
              </a:lnSpc>
              <a:spcBef>
                <a:spcPts val="300"/>
              </a:spcBef>
              <a:spcAft>
                <a:spcPts val="300"/>
              </a:spcAft>
              <a:buClrTx/>
              <a:buSzTx/>
              <a:buFontTx/>
            </a:pPr>
            <a:r>
              <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②暴力破解攻击，nmap具有暴力破解的功能，可对数据库、SMB、SNMP等进行简单密码的暴力猜解。</a:t>
            </a:r>
            <a:endPar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endParaRPr>
          </a:p>
          <a:p>
            <a:pPr algn="l">
              <a:lnSpc>
                <a:spcPct val="150000"/>
              </a:lnSpc>
              <a:spcBef>
                <a:spcPts val="300"/>
              </a:spcBef>
              <a:spcAft>
                <a:spcPts val="300"/>
              </a:spcAft>
              <a:buClrTx/>
              <a:buSzTx/>
              <a:buFontTx/>
            </a:pPr>
            <a:r>
              <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nmap --script=brute 192.168.0.105</a:t>
            </a:r>
            <a:endPar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endParaRPr>
          </a:p>
          <a:p>
            <a:pPr algn="l">
              <a:lnSpc>
                <a:spcPct val="150000"/>
              </a:lnSpc>
              <a:spcBef>
                <a:spcPts val="300"/>
              </a:spcBef>
              <a:spcAft>
                <a:spcPts val="300"/>
              </a:spcAft>
              <a:buClrTx/>
              <a:buSzTx/>
              <a:buFontTx/>
            </a:pPr>
            <a:r>
              <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③扫描常见的漏洞，Nmap具备漏洞扫描的功能，可以检查目标主机或网段是否存在常见的漏洞。</a:t>
            </a:r>
            <a:endPar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endParaRPr>
          </a:p>
          <a:p>
            <a:pPr algn="l">
              <a:lnSpc>
                <a:spcPct val="150000"/>
              </a:lnSpc>
              <a:spcBef>
                <a:spcPts val="300"/>
              </a:spcBef>
              <a:spcAft>
                <a:spcPts val="300"/>
              </a:spcAft>
              <a:buClrTx/>
              <a:buSzTx/>
              <a:buFontTx/>
            </a:pPr>
            <a:r>
              <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nmap --script=vuln 192.168.0.105</a:t>
            </a:r>
            <a:endPar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6" name="TextBox 26"/>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nmap扫描漏洞</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文本框 37"/>
          <p:cNvSpPr txBox="1"/>
          <p:nvPr/>
        </p:nvSpPr>
        <p:spPr>
          <a:xfrm>
            <a:off x="400685" y="1181100"/>
            <a:ext cx="11505565" cy="4177030"/>
          </a:xfrm>
          <a:prstGeom prst="rect">
            <a:avLst/>
          </a:prstGeom>
          <a:noFill/>
        </p:spPr>
        <p:txBody>
          <a:bodyPr wrap="square" rtlCol="0" anchor="t">
            <a:spAutoFit/>
          </a:bodyPr>
          <a:p>
            <a:pPr algn="l">
              <a:lnSpc>
                <a:spcPct val="150000"/>
              </a:lnSpc>
              <a:spcBef>
                <a:spcPts val="300"/>
              </a:spcBef>
              <a:spcAft>
                <a:spcPts val="3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(4)</a:t>
            </a: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使用Nmap脚本:</a:t>
            </a:r>
            <a:r>
              <a:rPr lang="zh-CN" alt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使用</a:t>
            </a:r>
            <a:endParaRPr sz="17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300"/>
              </a:spcBef>
              <a:spcAft>
                <a:spcPts val="300"/>
              </a:spcAft>
              <a:buClrTx/>
              <a:buSzTx/>
              <a:buFontTx/>
            </a:pPr>
            <a:r>
              <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④应用服务扫描，Nmap具备很多常见应用服务的扫描脚本，例如VNC服务、MySQL服务、Telnet服务、Rsync服务等，此处以VNC服务为例。</a:t>
            </a:r>
            <a:endPar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endParaRPr>
          </a:p>
          <a:p>
            <a:pPr algn="l">
              <a:lnSpc>
                <a:spcPct val="150000"/>
              </a:lnSpc>
              <a:spcBef>
                <a:spcPts val="300"/>
              </a:spcBef>
              <a:spcAft>
                <a:spcPts val="300"/>
              </a:spcAft>
              <a:buClrTx/>
              <a:buSzTx/>
              <a:buFontTx/>
            </a:pPr>
            <a:r>
              <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nmap --script=realvnc -auth -bypass 192.168.0.105</a:t>
            </a:r>
            <a:endPar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endParaRPr>
          </a:p>
          <a:p>
            <a:pPr algn="l">
              <a:lnSpc>
                <a:spcPct val="150000"/>
              </a:lnSpc>
              <a:spcBef>
                <a:spcPts val="300"/>
              </a:spcBef>
              <a:spcAft>
                <a:spcPts val="300"/>
              </a:spcAft>
              <a:buClrTx/>
              <a:buSzTx/>
              <a:buFontTx/>
            </a:pPr>
            <a:r>
              <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⑤探测局域网内更多服务开启的情况，输入以下命令即可探测局域网内更多服务开启的情况。</a:t>
            </a:r>
            <a:endPar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endParaRPr>
          </a:p>
          <a:p>
            <a:pPr algn="l">
              <a:lnSpc>
                <a:spcPct val="150000"/>
              </a:lnSpc>
              <a:spcBef>
                <a:spcPts val="300"/>
              </a:spcBef>
              <a:spcAft>
                <a:spcPts val="300"/>
              </a:spcAft>
              <a:buClrTx/>
              <a:buSzTx/>
              <a:buFontTx/>
            </a:pPr>
            <a:r>
              <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nmap –n –p 445 --script=broadcast 192.168.0.105</a:t>
            </a:r>
            <a:endPar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endParaRPr>
          </a:p>
          <a:p>
            <a:pPr algn="l">
              <a:lnSpc>
                <a:spcPct val="150000"/>
              </a:lnSpc>
              <a:spcBef>
                <a:spcPts val="300"/>
              </a:spcBef>
              <a:spcAft>
                <a:spcPts val="300"/>
              </a:spcAft>
              <a:buClrTx/>
              <a:buSzTx/>
              <a:buFontTx/>
            </a:pPr>
            <a:r>
              <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⑥Whois解析利用第三方的数据库或资源查询目标地址的信息，例如进行Whois解析。</a:t>
            </a:r>
            <a:endPar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endParaRPr>
          </a:p>
          <a:p>
            <a:pPr algn="l">
              <a:lnSpc>
                <a:spcPct val="150000"/>
              </a:lnSpc>
              <a:spcBef>
                <a:spcPts val="300"/>
              </a:spcBef>
              <a:spcAft>
                <a:spcPts val="300"/>
              </a:spcAft>
              <a:buClrTx/>
              <a:buSzTx/>
              <a:buFontTx/>
            </a:pPr>
            <a:r>
              <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nmap -script external baidu.com</a:t>
            </a:r>
            <a:endPar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6" name="TextBox 26"/>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nmap扫描漏洞</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文本框 37"/>
          <p:cNvSpPr txBox="1"/>
          <p:nvPr/>
        </p:nvSpPr>
        <p:spPr>
          <a:xfrm>
            <a:off x="400685" y="1181100"/>
            <a:ext cx="11505565" cy="1576070"/>
          </a:xfrm>
          <a:prstGeom prst="rect">
            <a:avLst/>
          </a:prstGeom>
          <a:noFill/>
        </p:spPr>
        <p:txBody>
          <a:bodyPr wrap="square" rtlCol="0" anchor="t">
            <a:noAutofit/>
          </a:bodyPr>
          <a:p>
            <a:pPr algn="l">
              <a:lnSpc>
                <a:spcPct val="150000"/>
              </a:lnSpc>
              <a:spcBef>
                <a:spcPts val="300"/>
              </a:spcBef>
              <a:spcAft>
                <a:spcPts val="3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(5)</a:t>
            </a:r>
            <a:r>
              <a:rPr lang="zh-CN" alt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使用Nmap进行主机探测</a:t>
            </a:r>
            <a:endParaRPr lang="zh-CN" alt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300"/>
              </a:spcBef>
              <a:spcAft>
                <a:spcPts val="300"/>
              </a:spcAft>
              <a:buClrTx/>
              <a:buSzTx/>
              <a:buFontTx/>
            </a:pPr>
            <a:r>
              <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rPr>
              <a:t>nmap是一个十分强大的网络扫描器，集成了许多插件，也可以自行开发。在kali2.0中集成了namp的功能，可以直接在msd终端中运行，-sP参数任务是仅仅在一个内网中发现存活的主机。</a:t>
            </a:r>
            <a:endPar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endParaRPr>
          </a:p>
          <a:p>
            <a:pPr algn="l">
              <a:lnSpc>
                <a:spcPct val="150000"/>
              </a:lnSpc>
              <a:spcBef>
                <a:spcPts val="300"/>
              </a:spcBef>
              <a:spcAft>
                <a:spcPts val="300"/>
              </a:spcAft>
              <a:buClrTx/>
              <a:buSzTx/>
              <a:buFontTx/>
            </a:pPr>
            <a:endPar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endParaRPr>
          </a:p>
        </p:txBody>
      </p:sp>
      <p:pic>
        <p:nvPicPr>
          <p:cNvPr id="19" name="图片 3"/>
          <p:cNvPicPr/>
          <p:nvPr/>
        </p:nvPicPr>
        <p:blipFill>
          <a:blip r:embed="rId2"/>
          <a:stretch>
            <a:fillRect/>
          </a:stretch>
        </p:blipFill>
        <p:spPr>
          <a:xfrm>
            <a:off x="2836545" y="2757170"/>
            <a:ext cx="6519545" cy="2742565"/>
          </a:xfrm>
          <a:prstGeom prst="rect">
            <a:avLst/>
          </a:prstGeom>
          <a:noFill/>
          <a:ln>
            <a:noFill/>
          </a:ln>
        </p:spPr>
      </p:pic>
      <p:sp>
        <p:nvSpPr>
          <p:cNvPr id="5" name="文本框 4"/>
          <p:cNvSpPr txBox="1"/>
          <p:nvPr/>
        </p:nvSpPr>
        <p:spPr>
          <a:xfrm>
            <a:off x="3429000" y="5638800"/>
            <a:ext cx="6096000" cy="368300"/>
          </a:xfrm>
          <a:prstGeom prst="rect">
            <a:avLst/>
          </a:prstGeom>
          <a:noFill/>
        </p:spPr>
        <p:txBody>
          <a:bodyPr wrap="square" rtlCol="0" anchor="t">
            <a:spAutoFit/>
          </a:bodyPr>
          <a:p>
            <a:r>
              <a:rPr lang="zh-CN" altLang="en-US"/>
              <a:t>图4-3 使用nmap扫描下网络内存在多少台在线主机</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6" name="TextBox 26"/>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nmap扫描漏洞</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文本框 37"/>
          <p:cNvSpPr txBox="1"/>
          <p:nvPr/>
        </p:nvSpPr>
        <p:spPr>
          <a:xfrm>
            <a:off x="400685" y="1181100"/>
            <a:ext cx="11505565" cy="603250"/>
          </a:xfrm>
          <a:prstGeom prst="rect">
            <a:avLst/>
          </a:prstGeom>
          <a:noFill/>
        </p:spPr>
        <p:txBody>
          <a:bodyPr wrap="square" rtlCol="0" anchor="t">
            <a:noAutofit/>
          </a:bodyPr>
          <a:p>
            <a:pPr algn="l">
              <a:lnSpc>
                <a:spcPct val="150000"/>
              </a:lnSpc>
              <a:spcBef>
                <a:spcPts val="300"/>
              </a:spcBef>
              <a:spcAft>
                <a:spcPts val="3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(5)</a:t>
            </a:r>
            <a:r>
              <a:rPr lang="zh-CN" alt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使用Nmap进行主机探测</a:t>
            </a:r>
            <a:endParaRPr lang="zh-CN" alt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300"/>
              </a:spcBef>
              <a:spcAft>
                <a:spcPts val="300"/>
              </a:spcAft>
              <a:buClrTx/>
              <a:buSzTx/>
              <a:buFontTx/>
            </a:pPr>
            <a:endPar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endParaRPr>
          </a:p>
        </p:txBody>
      </p:sp>
      <p:pic>
        <p:nvPicPr>
          <p:cNvPr id="15" name="图片 4"/>
          <p:cNvPicPr/>
          <p:nvPr/>
        </p:nvPicPr>
        <p:blipFill>
          <a:blip r:embed="rId2"/>
          <a:stretch>
            <a:fillRect/>
          </a:stretch>
        </p:blipFill>
        <p:spPr>
          <a:xfrm>
            <a:off x="2915285" y="1676400"/>
            <a:ext cx="6085840" cy="4324350"/>
          </a:xfrm>
          <a:prstGeom prst="rect">
            <a:avLst/>
          </a:prstGeom>
          <a:noFill/>
          <a:ln>
            <a:noFill/>
          </a:ln>
        </p:spPr>
      </p:pic>
      <p:sp>
        <p:nvSpPr>
          <p:cNvPr id="6" name="文本框 5"/>
          <p:cNvSpPr txBox="1"/>
          <p:nvPr/>
        </p:nvSpPr>
        <p:spPr>
          <a:xfrm>
            <a:off x="3048000" y="6096000"/>
            <a:ext cx="6096000" cy="368300"/>
          </a:xfrm>
          <a:prstGeom prst="rect">
            <a:avLst/>
          </a:prstGeom>
          <a:noFill/>
        </p:spPr>
        <p:txBody>
          <a:bodyPr wrap="square" rtlCol="0" anchor="t">
            <a:spAutoFit/>
          </a:bodyPr>
          <a:p>
            <a:r>
              <a:rPr lang="zh-CN" altLang="en-US"/>
              <a:t>图4-4 使用nmap探测目标主机的操作版本</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项目目标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PART01</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6" name="TextBox 26"/>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nmap扫描漏洞</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38" name="文本框 37"/>
          <p:cNvSpPr txBox="1"/>
          <p:nvPr/>
        </p:nvSpPr>
        <p:spPr>
          <a:xfrm>
            <a:off x="400685" y="1181100"/>
            <a:ext cx="11505565" cy="603250"/>
          </a:xfrm>
          <a:prstGeom prst="rect">
            <a:avLst/>
          </a:prstGeom>
          <a:noFill/>
        </p:spPr>
        <p:txBody>
          <a:bodyPr wrap="square" rtlCol="0" anchor="t">
            <a:noAutofit/>
          </a:bodyPr>
          <a:p>
            <a:pPr algn="l">
              <a:lnSpc>
                <a:spcPct val="150000"/>
              </a:lnSpc>
              <a:spcBef>
                <a:spcPts val="300"/>
              </a:spcBef>
              <a:spcAft>
                <a:spcPts val="300"/>
              </a:spcAft>
              <a:buClrTx/>
              <a:buSzTx/>
              <a:buFontTx/>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(5)</a:t>
            </a:r>
            <a:r>
              <a:rPr lang="zh-CN" alt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使用Nmap进行主机探测</a:t>
            </a:r>
            <a:endParaRPr lang="zh-CN" alt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300"/>
              </a:spcBef>
              <a:spcAft>
                <a:spcPts val="300"/>
              </a:spcAft>
              <a:buClrTx/>
              <a:buSzTx/>
              <a:buFontTx/>
            </a:pPr>
            <a:endParaRPr lang="en-US" sz="2000">
              <a:solidFill>
                <a:schemeClr val="dk1">
                  <a:alpha val="100000"/>
                </a:schemeClr>
              </a:solidFill>
              <a:latin typeface="华文新魏" panose="02010800040101010101" charset="-122"/>
              <a:ea typeface="华文新魏" panose="02010800040101010101" charset="-122"/>
              <a:cs typeface="微软雅黑" panose="020B0503020204020204" charset="-122"/>
              <a:sym typeface="+mn-ea"/>
            </a:endParaRPr>
          </a:p>
        </p:txBody>
      </p:sp>
      <p:graphicFrame>
        <p:nvGraphicFramePr>
          <p:cNvPr id="9" name="表格 8"/>
          <p:cNvGraphicFramePr/>
          <p:nvPr>
            <p:custDataLst>
              <p:tags r:id="rId2"/>
            </p:custDataLst>
          </p:nvPr>
        </p:nvGraphicFramePr>
        <p:xfrm>
          <a:off x="2133600" y="1676400"/>
          <a:ext cx="8421370" cy="1903730"/>
        </p:xfrm>
        <a:graphic>
          <a:graphicData uri="http://schemas.openxmlformats.org/drawingml/2006/table">
            <a:tbl>
              <a:tblPr firstRow="1" bandRow="1">
                <a:tableStyleId>{5C22544A-7EE6-4342-B048-85BDC9FD1C3A}</a:tableStyleId>
              </a:tblPr>
              <a:tblGrid>
                <a:gridCol w="1007745"/>
                <a:gridCol w="7413625"/>
              </a:tblGrid>
              <a:tr h="365760">
                <a:tc>
                  <a:txBody>
                    <a:bodyPr/>
                    <a:p>
                      <a:pPr>
                        <a:buNone/>
                      </a:pPr>
                      <a:r>
                        <a:rPr lang="zh-CN" altLang="en-US" sz="1800">
                          <a:sym typeface="+mn-ea"/>
                        </a:rPr>
                        <a:t>参数</a:t>
                      </a:r>
                      <a:endParaRPr lang="zh-CN" altLang="en-US"/>
                    </a:p>
                  </a:txBody>
                  <a:tcPr/>
                </a:tc>
                <a:tc>
                  <a:txBody>
                    <a:bodyPr/>
                    <a:p>
                      <a:pPr>
                        <a:buNone/>
                      </a:pPr>
                      <a:r>
                        <a:rPr lang="zh-CN" altLang="en-US" sz="1800">
                          <a:sym typeface="+mn-ea"/>
                        </a:rPr>
                        <a:t>功能描述</a:t>
                      </a:r>
                      <a:endParaRPr lang="zh-CN" altLang="en-US"/>
                    </a:p>
                  </a:txBody>
                  <a:tcPr/>
                </a:tc>
              </a:tr>
              <a:tr h="709930">
                <a:tc>
                  <a:txBody>
                    <a:bodyPr/>
                    <a:p>
                      <a:pPr>
                        <a:buNone/>
                      </a:pPr>
                      <a:r>
                        <a:rPr lang="zh-CN" altLang="en-US" sz="1800">
                          <a:sym typeface="+mn-ea"/>
                        </a:rPr>
                        <a:t>-Pn</a:t>
                      </a:r>
                      <a:endParaRPr lang="zh-CN" altLang="en-US"/>
                    </a:p>
                  </a:txBody>
                  <a:tcPr/>
                </a:tc>
                <a:tc>
                  <a:txBody>
                    <a:bodyPr/>
                    <a:p>
                      <a:pPr>
                        <a:buNone/>
                      </a:pPr>
                      <a:r>
                        <a:rPr lang="zh-CN" altLang="en-US" sz="1800">
                          <a:sym typeface="+mn-ea"/>
                        </a:rPr>
                        <a:t>不适用ping预先判断主机在网络上大多数网络不允许ping命令的icmp报文，如果预先适用ping进行判断，那么就会漏掉许多实际存活的主机。</a:t>
                      </a:r>
                      <a:endParaRPr lang="zh-CN" altLang="en-US"/>
                    </a:p>
                  </a:txBody>
                  <a:tcPr/>
                </a:tc>
              </a:tr>
              <a:tr h="623570">
                <a:tc>
                  <a:txBody>
                    <a:bodyPr/>
                    <a:p>
                      <a:pPr>
                        <a:buNone/>
                      </a:pPr>
                      <a:r>
                        <a:rPr lang="zh-CN" altLang="en-US" sz="1800">
                          <a:sym typeface="+mn-ea"/>
                        </a:rPr>
                        <a:t>-sS</a:t>
                      </a:r>
                      <a:endParaRPr lang="zh-CN" altLang="en-US"/>
                    </a:p>
                  </a:txBody>
                  <a:tcPr/>
                </a:tc>
                <a:tc>
                  <a:txBody>
                    <a:bodyPr/>
                    <a:p>
                      <a:pPr>
                        <a:buNone/>
                      </a:pPr>
                      <a:r>
                        <a:rPr lang="zh-CN" altLang="en-US"/>
                        <a:t>作用是进行一次隐秘的TCP扫描，确定特定主机的TCP端口是否开放。</a:t>
                      </a:r>
                      <a:endParaRPr lang="en-US" altLang="zh-CN"/>
                    </a:p>
                  </a:txBody>
                  <a:tcPr/>
                </a:tc>
              </a:tr>
            </a:tbl>
          </a:graphicData>
        </a:graphic>
      </p:graphicFrame>
      <p:sp>
        <p:nvSpPr>
          <p:cNvPr id="10" name="文本框 9"/>
          <p:cNvSpPr txBox="1"/>
          <p:nvPr/>
        </p:nvSpPr>
        <p:spPr>
          <a:xfrm>
            <a:off x="609600" y="3484880"/>
            <a:ext cx="6096000" cy="368300"/>
          </a:xfrm>
          <a:prstGeom prst="rect">
            <a:avLst/>
          </a:prstGeom>
          <a:noFill/>
        </p:spPr>
        <p:txBody>
          <a:bodyPr wrap="square" rtlCol="0" anchor="t">
            <a:spAutoFit/>
          </a:bodyPr>
          <a:p>
            <a:r>
              <a:t>使用Nmap进行端口扫描，如图4-5所示。</a:t>
            </a:r>
            <a:endParaRPr lang="zh-CN" altLang="en-US"/>
          </a:p>
        </p:txBody>
      </p:sp>
      <p:pic>
        <p:nvPicPr>
          <p:cNvPr id="24" name="图片 5"/>
          <p:cNvPicPr/>
          <p:nvPr/>
        </p:nvPicPr>
        <p:blipFill>
          <a:blip r:embed="rId3"/>
          <a:srcRect t="10138"/>
          <a:stretch>
            <a:fillRect/>
          </a:stretch>
        </p:blipFill>
        <p:spPr>
          <a:xfrm>
            <a:off x="4800600" y="3429000"/>
            <a:ext cx="4352290" cy="2999740"/>
          </a:xfrm>
          <a:prstGeom prst="rect">
            <a:avLst/>
          </a:prstGeom>
          <a:noFill/>
          <a:ln>
            <a:noFill/>
          </a:ln>
        </p:spPr>
      </p:pic>
      <p:sp>
        <p:nvSpPr>
          <p:cNvPr id="11" name="文本框 10"/>
          <p:cNvSpPr txBox="1"/>
          <p:nvPr/>
        </p:nvSpPr>
        <p:spPr>
          <a:xfrm>
            <a:off x="4267200" y="1219200"/>
            <a:ext cx="6096000" cy="368300"/>
          </a:xfrm>
          <a:prstGeom prst="rect">
            <a:avLst/>
          </a:prstGeom>
          <a:noFill/>
        </p:spPr>
        <p:txBody>
          <a:bodyPr wrap="square" rtlCol="0" anchor="t">
            <a:spAutoFit/>
          </a:bodyPr>
          <a:p>
            <a:r>
              <a:rPr lang="zh-CN" altLang="en-US" b="1"/>
              <a:t>表4-2</a:t>
            </a:r>
            <a:r>
              <a:rPr lang="en-US" altLang="zh-CN" b="1"/>
              <a:t>  </a:t>
            </a:r>
            <a:r>
              <a:rPr lang="zh-CN" altLang="en-US" b="1"/>
              <a:t>使用Nmap进行端口扫描</a:t>
            </a:r>
            <a:endParaRPr lang="zh-CN" altLang="en-US" b="1"/>
          </a:p>
        </p:txBody>
      </p:sp>
      <p:sp>
        <p:nvSpPr>
          <p:cNvPr id="12" name="文本框 11"/>
          <p:cNvSpPr txBox="1"/>
          <p:nvPr/>
        </p:nvSpPr>
        <p:spPr>
          <a:xfrm>
            <a:off x="4953000" y="6482080"/>
            <a:ext cx="6096000" cy="368300"/>
          </a:xfrm>
          <a:prstGeom prst="rect">
            <a:avLst/>
          </a:prstGeom>
          <a:noFill/>
        </p:spPr>
        <p:txBody>
          <a:bodyPr wrap="square" rtlCol="0" anchor="t">
            <a:spAutoFit/>
          </a:bodyPr>
          <a:p>
            <a:r>
              <a:rPr lang="zh-CN" altLang="en-US"/>
              <a:t>图4-5 使用Nmap进行端口扫描</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631190" y="1143000"/>
            <a:ext cx="10730865" cy="5585460"/>
          </a:xfrm>
          <a:prstGeom prst="rect">
            <a:avLst/>
          </a:prstGeom>
          <a:noFill/>
        </p:spPr>
        <p:txBody>
          <a:bodyPr vert="horz" wrap="square" lIns="91440" tIns="45720" rIns="91440" bIns="0" rtlCol="0" anchor="t" anchorCtr="0">
            <a:spAutoFit/>
          </a:bodyPr>
          <a:lstStyle/>
          <a:p>
            <a:pPr algn="l">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Nexpose简介</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Nexpose是由Rapid7公司精心打造的网络漏洞扫描及风险管理工具，致力于帮助组织全面发现并管理信息安全漏洞，从而加固信息安全防线。它具备漏洞扫描、风险评估、影响分析及报告生成等多项功能，并支持虚拟机、私有云及独立软件部署，用户可通过Web浏览器轻松与之交互。</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Nexpose的优势在于其详尽的漏洞库，覆盖了几乎所有已知硬件和操作系统的漏洞；其更新机制迅速，确保至少每周更新一次，及时纳入新漏洞并优化风险分析。此外，它支持主机、软件及Web服务的漏洞扫描，具备强大的多线程处理能力和自定义扫描模板功能，报表功能同样出色，提供漏洞成因、修复方案及评分等详细信息。</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然而，Nexpose也存在一些局限性，如漏洞验证准确性有待提升，偶尔会出现误报；Web漏洞扫描能力相对较弱，稳定性问题亦需关注，如初始化卡顿、扫描速度不一致及多网段扫描时的数据获取问题。尽管如此，Nexpose依然是信息安全领域中一个功能全面、值得考虑的工具。</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NeXpose扫描漏洞</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631190" y="1143000"/>
            <a:ext cx="10730865" cy="969010"/>
          </a:xfrm>
          <a:prstGeom prst="rect">
            <a:avLst/>
          </a:prstGeom>
          <a:noFill/>
        </p:spPr>
        <p:txBody>
          <a:bodyPr vert="horz" wrap="square" lIns="91440" tIns="45720" rIns="91440" bIns="0" rtlCol="0" anchor="t" anchorCtr="0">
            <a:spAutoFit/>
          </a:bodyPr>
          <a:lstStyle/>
          <a:p>
            <a:pPr algn="l">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 Nexpose</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应用</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(1) 登录地址，默认的访问地址为https://IP:3780</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NeXpose扫描漏洞</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5" name="图片 6"/>
          <p:cNvPicPr/>
          <p:nvPr/>
        </p:nvPicPr>
        <p:blipFill>
          <a:blip r:embed="rId2"/>
          <a:stretch>
            <a:fillRect/>
          </a:stretch>
        </p:blipFill>
        <p:spPr>
          <a:xfrm>
            <a:off x="4114800" y="2162175"/>
            <a:ext cx="4498975" cy="3806825"/>
          </a:xfrm>
          <a:prstGeom prst="rect">
            <a:avLst/>
          </a:prstGeom>
          <a:noFill/>
          <a:ln>
            <a:noFill/>
          </a:ln>
        </p:spPr>
      </p:pic>
      <p:sp>
        <p:nvSpPr>
          <p:cNvPr id="8" name="文本框 7"/>
          <p:cNvSpPr txBox="1"/>
          <p:nvPr/>
        </p:nvSpPr>
        <p:spPr>
          <a:xfrm>
            <a:off x="5029200" y="6019800"/>
            <a:ext cx="2809875" cy="368300"/>
          </a:xfrm>
          <a:prstGeom prst="rect">
            <a:avLst/>
          </a:prstGeom>
          <a:noFill/>
        </p:spPr>
        <p:txBody>
          <a:bodyPr wrap="square" rtlCol="0" anchor="t">
            <a:spAutoFit/>
          </a:bodyPr>
          <a:p>
            <a:r>
              <a:rPr lang="zh-CN" altLang="en-US"/>
              <a:t>图4-6 登陆Nexpose页面</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631190" y="1143000"/>
            <a:ext cx="10730865" cy="969010"/>
          </a:xfrm>
          <a:prstGeom prst="rect">
            <a:avLst/>
          </a:prstGeom>
          <a:noFill/>
        </p:spPr>
        <p:txBody>
          <a:bodyPr vert="horz" wrap="square" lIns="91440" tIns="45720" rIns="91440" bIns="0" rtlCol="0" anchor="t" anchorCtr="0">
            <a:spAutoFit/>
          </a:bodyPr>
          <a:lstStyle/>
          <a:p>
            <a:pPr algn="l">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 Nexpose</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应用</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(2) 输入账号密码后登录</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NeXpose扫描漏洞</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10" name="图片 7"/>
          <p:cNvPicPr/>
          <p:nvPr/>
        </p:nvPicPr>
        <p:blipFill>
          <a:blip r:embed="rId2"/>
          <a:stretch>
            <a:fillRect/>
          </a:stretch>
        </p:blipFill>
        <p:spPr>
          <a:xfrm>
            <a:off x="2819400" y="2133600"/>
            <a:ext cx="7053580" cy="4079240"/>
          </a:xfrm>
          <a:prstGeom prst="rect">
            <a:avLst/>
          </a:prstGeom>
          <a:noFill/>
          <a:ln>
            <a:noFill/>
          </a:ln>
        </p:spPr>
      </p:pic>
      <p:sp>
        <p:nvSpPr>
          <p:cNvPr id="9" name="文本框 8"/>
          <p:cNvSpPr txBox="1"/>
          <p:nvPr/>
        </p:nvSpPr>
        <p:spPr>
          <a:xfrm>
            <a:off x="4114800" y="6248400"/>
            <a:ext cx="6096000" cy="368300"/>
          </a:xfrm>
          <a:prstGeom prst="rect">
            <a:avLst/>
          </a:prstGeom>
          <a:noFill/>
        </p:spPr>
        <p:txBody>
          <a:bodyPr wrap="square" rtlCol="0" anchor="t">
            <a:spAutoFit/>
          </a:bodyPr>
          <a:p>
            <a:r>
              <a:rPr lang="zh-CN" altLang="en-US"/>
              <a:t>图4-7 认证成功后的登陆Nexpose首页</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631190" y="1143000"/>
            <a:ext cx="10730865" cy="969010"/>
          </a:xfrm>
          <a:prstGeom prst="rect">
            <a:avLst/>
          </a:prstGeom>
          <a:noFill/>
        </p:spPr>
        <p:txBody>
          <a:bodyPr vert="horz" wrap="square" lIns="91440" tIns="45720" rIns="91440" bIns="0" rtlCol="0" anchor="t" anchorCtr="0">
            <a:spAutoFit/>
          </a:bodyPr>
          <a:lstStyle/>
          <a:p>
            <a:pPr algn="l">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 Nexpose</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应用</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(3)左侧各模块功能</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NeXpose扫描漏洞</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20" name="图片 8"/>
          <p:cNvPicPr/>
          <p:nvPr/>
        </p:nvPicPr>
        <p:blipFill>
          <a:blip r:embed="rId2"/>
          <a:stretch>
            <a:fillRect/>
          </a:stretch>
        </p:blipFill>
        <p:spPr>
          <a:xfrm>
            <a:off x="3048000" y="1981200"/>
            <a:ext cx="7431405" cy="3852545"/>
          </a:xfrm>
          <a:prstGeom prst="rect">
            <a:avLst/>
          </a:prstGeom>
          <a:noFill/>
          <a:ln>
            <a:noFill/>
          </a:ln>
        </p:spPr>
      </p:pic>
      <p:sp>
        <p:nvSpPr>
          <p:cNvPr id="5" name="文本框 4"/>
          <p:cNvSpPr txBox="1"/>
          <p:nvPr/>
        </p:nvSpPr>
        <p:spPr>
          <a:xfrm>
            <a:off x="4495800" y="5867400"/>
            <a:ext cx="6096000" cy="368300"/>
          </a:xfrm>
          <a:prstGeom prst="rect">
            <a:avLst/>
          </a:prstGeom>
          <a:noFill/>
        </p:spPr>
        <p:txBody>
          <a:bodyPr wrap="square" rtlCol="0" anchor="t">
            <a:spAutoFit/>
          </a:bodyPr>
          <a:p>
            <a:r>
              <a:rPr lang="zh-CN" altLang="en-US"/>
              <a:t>图4-8 Nexpose左侧各模块功能</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631190" y="1143000"/>
            <a:ext cx="10730865" cy="1430655"/>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设置扫描参数</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(1)点击右上角的 create，再点击下拉列表的 site，如图4-9所示。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NeXpose扫描漏洞</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21" name="图片 9"/>
          <p:cNvPicPr/>
          <p:nvPr/>
        </p:nvPicPr>
        <p:blipFill>
          <a:blip r:embed="rId2"/>
          <a:stretch>
            <a:fillRect/>
          </a:stretch>
        </p:blipFill>
        <p:spPr>
          <a:xfrm>
            <a:off x="2819400" y="2209800"/>
            <a:ext cx="6679565" cy="3578860"/>
          </a:xfrm>
          <a:prstGeom prst="rect">
            <a:avLst/>
          </a:prstGeom>
          <a:noFill/>
          <a:ln>
            <a:noFill/>
          </a:ln>
        </p:spPr>
      </p:pic>
      <p:sp>
        <p:nvSpPr>
          <p:cNvPr id="8" name="文本框 7"/>
          <p:cNvSpPr txBox="1"/>
          <p:nvPr/>
        </p:nvSpPr>
        <p:spPr>
          <a:xfrm>
            <a:off x="3810000" y="5943600"/>
            <a:ext cx="6096000" cy="398780"/>
          </a:xfrm>
          <a:prstGeom prst="rect">
            <a:avLst/>
          </a:prstGeom>
          <a:noFill/>
        </p:spPr>
        <p:txBody>
          <a:bodyPr wrap="square" rtlCol="0" anchor="t">
            <a:spAutoFit/>
          </a:bodyPr>
          <a:p>
            <a:r>
              <a:rPr lang="en-US" sz="2000">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图4-9 </a:t>
            </a:r>
            <a:r>
              <a:rPr lang="zh-CN" altLang="en-US" sz="2000">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创建</a:t>
            </a:r>
            <a:r>
              <a:rPr lang="en-US" altLang="zh-CN" sz="2000">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site</a:t>
            </a:r>
            <a:endParaRPr lang="en-US" altLang="zh-CN" sz="2000">
              <a:solidFill>
                <a:srgbClr val="000000">
                  <a:alpha val="100000"/>
                </a:srgb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609600" y="1143000"/>
            <a:ext cx="10730865" cy="96901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设置扫描参数</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(2)在INFO &amp; SECUROTY 中填入漏扫项目名称（可以填写中文），如图4-10所示。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NeXpose扫描漏洞</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3810000" y="5943600"/>
            <a:ext cx="6096000" cy="398780"/>
          </a:xfrm>
          <a:prstGeom prst="rect">
            <a:avLst/>
          </a:prstGeom>
          <a:noFill/>
        </p:spPr>
        <p:txBody>
          <a:bodyPr wrap="square" rtlCol="0" anchor="t">
            <a:spAutoFit/>
          </a:bodyPr>
          <a:p>
            <a:r>
              <a:rPr sz="2000">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图4-10 填入漏扫项目名称</a:t>
            </a:r>
            <a:endParaRPr lang="en-US" altLang="zh-CN" sz="2000">
              <a:solidFill>
                <a:srgbClr val="000000">
                  <a:alpha val="100000"/>
                </a:srgbClr>
              </a:solidFill>
              <a:latin typeface="微软雅黑" panose="020B0503020204020204" charset="-122"/>
              <a:ea typeface="微软雅黑" panose="020B0503020204020204" charset="-122"/>
              <a:cs typeface="微软雅黑" panose="020B0503020204020204" charset="-122"/>
              <a:sym typeface="+mn-ea"/>
            </a:endParaRPr>
          </a:p>
        </p:txBody>
      </p:sp>
      <p:pic>
        <p:nvPicPr>
          <p:cNvPr id="22" name="图片 10"/>
          <p:cNvPicPr/>
          <p:nvPr/>
        </p:nvPicPr>
        <p:blipFill>
          <a:blip r:embed="rId2"/>
          <a:stretch>
            <a:fillRect/>
          </a:stretch>
        </p:blipFill>
        <p:spPr>
          <a:xfrm>
            <a:off x="3124200" y="2292350"/>
            <a:ext cx="7183120" cy="337312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609600" y="1143000"/>
            <a:ext cx="10730865" cy="1430655"/>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设置扫描参数</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(3)在 ASSETS 中填入漏扫目标IP和排除的IP，可以填写单个IP，也可以填写IP段，还可以导入外部文件中的IP地址，如图4-11所示。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NeXpose扫描漏洞</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5" name="图片 11"/>
          <p:cNvPicPr/>
          <p:nvPr/>
        </p:nvPicPr>
        <p:blipFill>
          <a:blip r:embed="rId2"/>
          <a:stretch>
            <a:fillRect/>
          </a:stretch>
        </p:blipFill>
        <p:spPr>
          <a:xfrm>
            <a:off x="2014855" y="2616835"/>
            <a:ext cx="7781290" cy="3509645"/>
          </a:xfrm>
          <a:prstGeom prst="rect">
            <a:avLst/>
          </a:prstGeom>
          <a:noFill/>
          <a:ln>
            <a:noFill/>
          </a:ln>
        </p:spPr>
      </p:pic>
      <p:sp>
        <p:nvSpPr>
          <p:cNvPr id="9" name="文本框 8"/>
          <p:cNvSpPr txBox="1"/>
          <p:nvPr/>
        </p:nvSpPr>
        <p:spPr>
          <a:xfrm>
            <a:off x="3581400" y="6248400"/>
            <a:ext cx="6096000" cy="368300"/>
          </a:xfrm>
          <a:prstGeom prst="rect">
            <a:avLst/>
          </a:prstGeom>
          <a:noFill/>
        </p:spPr>
        <p:txBody>
          <a:bodyPr wrap="square" rtlCol="0" anchor="t">
            <a:spAutoFit/>
          </a:bodyPr>
          <a:p>
            <a:r>
              <a:rPr lang="zh-CN" altLang="en-US"/>
              <a:t>图4-11 填入漏扫目标IP和排除的IP</a:t>
            </a: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609600" y="1143000"/>
            <a:ext cx="10730865" cy="96901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设置扫描参数</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(4)在 TEMPLATES 中勾选要使用的扫描模板，如图4-12所示。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NeXpose扫描漏洞</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8" name="图片 12"/>
          <p:cNvPicPr/>
          <p:nvPr/>
        </p:nvPicPr>
        <p:blipFill>
          <a:blip r:embed="rId2"/>
          <a:stretch>
            <a:fillRect/>
          </a:stretch>
        </p:blipFill>
        <p:spPr>
          <a:xfrm>
            <a:off x="2286000" y="2209800"/>
            <a:ext cx="7804150" cy="3394710"/>
          </a:xfrm>
          <a:prstGeom prst="rect">
            <a:avLst/>
          </a:prstGeom>
          <a:noFill/>
          <a:ln>
            <a:noFill/>
          </a:ln>
        </p:spPr>
      </p:pic>
      <p:sp>
        <p:nvSpPr>
          <p:cNvPr id="10" name="文本框 9"/>
          <p:cNvSpPr txBox="1"/>
          <p:nvPr/>
        </p:nvSpPr>
        <p:spPr>
          <a:xfrm>
            <a:off x="3505200" y="5791200"/>
            <a:ext cx="6096000" cy="368300"/>
          </a:xfrm>
          <a:prstGeom prst="rect">
            <a:avLst/>
          </a:prstGeom>
          <a:noFill/>
        </p:spPr>
        <p:txBody>
          <a:bodyPr wrap="square" rtlCol="0" anchor="t">
            <a:spAutoFit/>
          </a:bodyPr>
          <a:p>
            <a:r>
              <a:rPr lang="zh-CN" altLang="en-US"/>
              <a:t>图4-12 勾选要使用的扫描模板</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81100"/>
            <a:ext cx="10730865" cy="1430655"/>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设置扫描参数</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然后点击 SAVE &amp; SCAN 便会开始扫描，点击 SAVE 则是保存项目设置，后续可以修改再进行扫描，如图4-13所示。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NeXpose扫描漏洞</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11" name="图片 13"/>
          <p:cNvPicPr/>
          <p:nvPr/>
        </p:nvPicPr>
        <p:blipFill>
          <a:blip r:embed="rId2"/>
          <a:stretch>
            <a:fillRect/>
          </a:stretch>
        </p:blipFill>
        <p:spPr>
          <a:xfrm>
            <a:off x="2514600" y="2743200"/>
            <a:ext cx="6629400" cy="2783205"/>
          </a:xfrm>
          <a:prstGeom prst="rect">
            <a:avLst/>
          </a:prstGeom>
          <a:noFill/>
          <a:ln>
            <a:noFill/>
          </a:ln>
        </p:spPr>
      </p:pic>
      <p:sp>
        <p:nvSpPr>
          <p:cNvPr id="5" name="文本框 4"/>
          <p:cNvSpPr txBox="1"/>
          <p:nvPr/>
        </p:nvSpPr>
        <p:spPr>
          <a:xfrm>
            <a:off x="4114800" y="5638800"/>
            <a:ext cx="6096000" cy="368300"/>
          </a:xfrm>
          <a:prstGeom prst="rect">
            <a:avLst/>
          </a:prstGeom>
          <a:noFill/>
        </p:spPr>
        <p:txBody>
          <a:bodyPr wrap="square" rtlCol="0" anchor="t">
            <a:spAutoFit/>
          </a:bodyPr>
          <a:p>
            <a:r>
              <a:rPr lang="zh-CN" altLang="en-US"/>
              <a:t>图4-13 保存项目设置</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11" name="Freeform 11"/>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2" name="AutoShape 12"/>
          <p:cNvSpPr/>
          <p:nvPr/>
        </p:nvSpPr>
        <p:spPr>
          <a:xfrm>
            <a:off x="158115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58115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AutoShape 14"/>
          <p:cNvSpPr/>
          <p:nvPr/>
        </p:nvSpPr>
        <p:spPr>
          <a:xfrm>
            <a:off x="158115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5" name="Freeform 15"/>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6" name="AutoShape 16"/>
          <p:cNvSpPr/>
          <p:nvPr/>
        </p:nvSpPr>
        <p:spPr>
          <a:xfrm>
            <a:off x="133350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33350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AutoShape 18"/>
          <p:cNvSpPr/>
          <p:nvPr/>
        </p:nvSpPr>
        <p:spPr>
          <a:xfrm>
            <a:off x="133350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9" name="Freeform 19"/>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0" name="AutoShape 20"/>
          <p:cNvSpPr/>
          <p:nvPr/>
        </p:nvSpPr>
        <p:spPr>
          <a:xfrm>
            <a:off x="1123950"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1" name="AutoShape 21"/>
          <p:cNvSpPr/>
          <p:nvPr/>
        </p:nvSpPr>
        <p:spPr>
          <a:xfrm>
            <a:off x="1123950"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2" name="AutoShape 22"/>
          <p:cNvSpPr/>
          <p:nvPr/>
        </p:nvSpPr>
        <p:spPr>
          <a:xfrm>
            <a:off x="1123950"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3" name="Freeform 23"/>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Freeform 24"/>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5" name="Freeform 25"/>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6" name="Freeform 26"/>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Freeform 27"/>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8" name="AutoShape 28"/>
          <p:cNvSpPr/>
          <p:nvPr/>
        </p:nvSpPr>
        <p:spPr>
          <a:xfrm>
            <a:off x="63817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63817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AutoShape 30"/>
          <p:cNvSpPr/>
          <p:nvPr/>
        </p:nvSpPr>
        <p:spPr>
          <a:xfrm>
            <a:off x="63817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1" name="Freeform 31"/>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2" name="AutoShape 32"/>
          <p:cNvSpPr/>
          <p:nvPr/>
        </p:nvSpPr>
        <p:spPr>
          <a:xfrm>
            <a:off x="39052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39052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AutoShape 34"/>
          <p:cNvSpPr/>
          <p:nvPr/>
        </p:nvSpPr>
        <p:spPr>
          <a:xfrm>
            <a:off x="39052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5" name="Freeform 35"/>
          <p:cNvSpPr/>
          <p:nvPr/>
        </p:nvSpPr>
        <p:spPr>
          <a:xfrm>
            <a:off x="11191875" y="36195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3" name="Freeform 43"/>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6" name="Freeform 46"/>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0" name="TextBox 50"/>
          <p:cNvSpPr txBox="1"/>
          <p:nvPr/>
        </p:nvSpPr>
        <p:spPr>
          <a:xfrm>
            <a:off x="3276599" y="2438717"/>
            <a:ext cx="864869" cy="2033905"/>
          </a:xfrm>
          <a:prstGeom prst="rect">
            <a:avLst/>
          </a:prstGeom>
        </p:spPr>
        <p:txBody>
          <a:bodyPr vert="horz" wrap="square" lIns="0" tIns="50768" rIns="0" bIns="0" rtlCol="0" anchor="t" anchorCtr="0">
            <a:spAutoFit/>
          </a:bodyPr>
          <a:lstStyle/>
          <a:p>
            <a:pPr marL="12700" algn="l">
              <a:lnSpc>
                <a:spcPct val="8406000"/>
              </a:lnSpc>
              <a:spcBef>
                <a:spcPts val="400"/>
              </a:spcBef>
            </a:pPr>
            <a:endParaRPr lang="en-US" sz="6600" b="1" spc="9">
              <a:solidFill>
                <a:srgbClr val="3C7CB3">
                  <a:alpha val="100000"/>
                </a:srgbClr>
              </a:solidFill>
              <a:latin typeface="微软雅黑" panose="020B0503020204020204" charset="-122"/>
              <a:ea typeface="微软雅黑" panose="020B0503020204020204" charset="-122"/>
              <a:cs typeface="微软雅黑" panose="020B0503020204020204" charset="-122"/>
            </a:endParaRPr>
          </a:p>
        </p:txBody>
      </p:sp>
      <p:sp>
        <p:nvSpPr>
          <p:cNvPr id="81" name="AutoShape 81"/>
          <p:cNvSpPr/>
          <p:nvPr/>
        </p:nvSpPr>
        <p:spPr>
          <a:xfrm>
            <a:off x="9001125" y="257175"/>
            <a:ext cx="2905125" cy="42862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object 55"/>
          <p:cNvSpPr txBox="1"/>
          <p:nvPr/>
        </p:nvSpPr>
        <p:spPr>
          <a:xfrm>
            <a:off x="2548890" y="748665"/>
            <a:ext cx="1800860" cy="506095"/>
          </a:xfrm>
          <a:prstGeom prst="rect">
            <a:avLst/>
          </a:prstGeom>
        </p:spPr>
        <p:txBody>
          <a:bodyPr vert="horz" wrap="square" lIns="0" tIns="13970" rIns="0" bIns="0" rtlCol="0">
            <a:spAutoFit/>
          </a:bodyPr>
          <a:p>
            <a:pPr marL="12700">
              <a:lnSpc>
                <a:spcPct val="100000"/>
              </a:lnSpc>
              <a:spcBef>
                <a:spcPts val="110"/>
              </a:spcBef>
              <a:tabLst>
                <a:tab pos="1623060" algn="l"/>
                <a:tab pos="3234055" algn="l"/>
                <a:tab pos="4845050" algn="l"/>
              </a:tabLst>
            </a:pPr>
            <a:r>
              <a:rPr lang="zh-CN" sz="3200" b="1" spc="10" dirty="0">
                <a:solidFill>
                  <a:srgbClr val="0D0D0D"/>
                </a:solidFill>
                <a:latin typeface="微软雅黑" panose="020B0503020204020204" charset="-122"/>
                <a:cs typeface="微软雅黑" panose="020B0503020204020204" charset="-122"/>
              </a:rPr>
              <a:t>项目目标</a:t>
            </a:r>
            <a:endParaRPr lang="zh-CN" sz="3200" b="1" spc="10" dirty="0">
              <a:solidFill>
                <a:srgbClr val="0D0D0D"/>
              </a:solidFill>
              <a:latin typeface="微软雅黑" panose="020B0503020204020204" charset="-122"/>
              <a:cs typeface="微软雅黑" panose="020B0503020204020204" charset="-122"/>
            </a:endParaRPr>
          </a:p>
        </p:txBody>
      </p:sp>
      <p:sp>
        <p:nvSpPr>
          <p:cNvPr id="77" name="object 55"/>
          <p:cNvSpPr txBox="1"/>
          <p:nvPr/>
        </p:nvSpPr>
        <p:spPr>
          <a:xfrm>
            <a:off x="2548890" y="1282065"/>
            <a:ext cx="9158605" cy="1029335"/>
          </a:xfrm>
          <a:prstGeom prst="rect">
            <a:avLst/>
          </a:prstGeom>
          <a:effectLst>
            <a:outerShdw dist="50800" dir="5400000" sx="1000" sy="1000" algn="ctr" rotWithShape="0">
              <a:srgbClr val="000000">
                <a:alpha val="100000"/>
              </a:srgbClr>
            </a:outerShdw>
          </a:effectLst>
        </p:spPr>
        <p:txBody>
          <a:bodyPr vert="horz" wrap="square" lIns="0" tIns="13970" rIns="0" bIns="0" rtlCol="0">
            <a:spAutoFit/>
          </a:bodyPr>
          <a:p>
            <a:pPr marL="12700">
              <a:lnSpc>
                <a:spcPct val="100000"/>
              </a:lnSpc>
              <a:spcBef>
                <a:spcPts val="110"/>
              </a:spcBef>
              <a:tabLst>
                <a:tab pos="1623060" algn="l"/>
                <a:tab pos="3234055" algn="l"/>
                <a:tab pos="4845050" algn="l"/>
              </a:tabLst>
            </a:pPr>
            <a:r>
              <a:rPr sz="6600" b="1" spc="10" dirty="0">
                <a:ln>
                  <a:solidFill>
                    <a:sysClr val="windowText" lastClr="000000">
                      <a:alpha val="6000"/>
                    </a:sysClr>
                  </a:solidFill>
                </a:ln>
                <a:noFill/>
                <a:latin typeface="微软雅黑" panose="020B0503020204020204" charset="-122"/>
                <a:cs typeface="微软雅黑" panose="020B0503020204020204" charset="-122"/>
              </a:rPr>
              <a:t>Learning objectives</a:t>
            </a:r>
            <a:endParaRPr sz="6600" b="1" spc="10" dirty="0">
              <a:ln>
                <a:solidFill>
                  <a:sysClr val="windowText" lastClr="000000">
                    <a:alpha val="6000"/>
                  </a:sysClr>
                </a:solidFill>
              </a:ln>
              <a:noFill/>
              <a:latin typeface="微软雅黑" panose="020B0503020204020204" charset="-122"/>
              <a:cs typeface="微软雅黑" panose="020B0503020204020204" charset="-122"/>
            </a:endParaRPr>
          </a:p>
        </p:txBody>
      </p:sp>
      <p:sp>
        <p:nvSpPr>
          <p:cNvPr id="78" name="object 56"/>
          <p:cNvSpPr/>
          <p:nvPr/>
        </p:nvSpPr>
        <p:spPr>
          <a:xfrm>
            <a:off x="2625090" y="1263650"/>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close/>
              </a:path>
            </a:pathLst>
          </a:custGeom>
          <a:solidFill>
            <a:srgbClr val="F58830"/>
          </a:solidFill>
        </p:spPr>
        <p:txBody>
          <a:bodyPr wrap="square" lIns="0" tIns="0" rIns="0" bIns="0" rtlCol="0"/>
          <a:p/>
        </p:txBody>
      </p:sp>
      <p:grpSp>
        <p:nvGrpSpPr>
          <p:cNvPr id="85"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4"/>
            </p:custDataLst>
          </p:nvPr>
        </p:nvGrpSpPr>
        <p:grpSpPr>
          <a:xfrm>
            <a:off x="2285967" y="2210806"/>
            <a:ext cx="10116821" cy="380244"/>
            <a:chOff x="3926561" y="2968181"/>
            <a:chExt cx="8562983" cy="380244"/>
          </a:xfrm>
        </p:grpSpPr>
        <p:sp>
          <p:nvSpPr>
            <p:cNvPr id="86" name="ïṡļîḍe"/>
            <p:cNvSpPr txBox="1"/>
            <p:nvPr/>
          </p:nvSpPr>
          <p:spPr>
            <a:xfrm>
              <a:off x="4118976" y="2968181"/>
              <a:ext cx="2885680"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了解网络扫描器的类型</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87" name="ïSľíḍé"/>
            <p:cNvSpPr txBox="1"/>
            <p:nvPr/>
          </p:nvSpPr>
          <p:spPr>
            <a:xfrm>
              <a:off x="6695610" y="2968181"/>
              <a:ext cx="5793934"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掌握关键信息收集（网络扫描）、深度信息收集（网络查点）的方法。</a:t>
              </a:r>
              <a:endParaRPr lang="zh-CN" altLang="en-US" sz="1600" b="1" dirty="0">
                <a:gradFill>
                  <a:gsLst>
                    <a:gs pos="0">
                      <a:schemeClr val="accent1">
                        <a:lumMod val="60000"/>
                        <a:lumOff val="40000"/>
                      </a:schemeClr>
                    </a:gs>
                    <a:gs pos="60000">
                      <a:schemeClr val="accent1"/>
                    </a:gs>
                  </a:gsLst>
                  <a:lin ang="2700000" scaled="0"/>
                </a:gradFill>
                <a:sym typeface="+mn-ea"/>
              </a:endParaRPr>
            </a:p>
          </p:txBody>
        </p:sp>
        <p:cxnSp>
          <p:nvCxnSpPr>
            <p:cNvPr id="90" name="直接连接符 89"/>
            <p:cNvCxnSpPr/>
            <p:nvPr/>
          </p:nvCxnSpPr>
          <p:spPr>
            <a:xfrm>
              <a:off x="3926561" y="334842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2396504" y="1587028"/>
            <a:ext cx="1534885" cy="458459"/>
          </a:xfrm>
          <a:prstGeom prst="rect">
            <a:avLst/>
          </a:prstGeom>
          <a:noFill/>
        </p:spPr>
        <p:txBody>
          <a:bodyPr wrap="square">
            <a:spAutoFit/>
          </a:bodyPr>
          <a:p>
            <a:pPr>
              <a:lnSpc>
                <a:spcPct val="150000"/>
              </a:lnSpc>
            </a:pPr>
            <a:r>
              <a:rPr lang="zh-CN" altLang="en-US" b="1" dirty="0">
                <a:solidFill>
                  <a:schemeClr val="accent1"/>
                </a:solidFill>
              </a:rPr>
              <a:t>知识目标</a:t>
            </a:r>
            <a:endParaRPr lang="en-US" altLang="zh-CN" b="1" dirty="0">
              <a:solidFill>
                <a:schemeClr val="accent1"/>
              </a:solidFill>
            </a:endParaRPr>
          </a:p>
        </p:txBody>
      </p:sp>
      <p:sp>
        <p:nvSpPr>
          <p:cNvPr id="92" name="文本框 91"/>
          <p:cNvSpPr txBox="1"/>
          <p:nvPr/>
        </p:nvSpPr>
        <p:spPr>
          <a:xfrm>
            <a:off x="2396676" y="2686251"/>
            <a:ext cx="1534885" cy="458459"/>
          </a:xfrm>
          <a:prstGeom prst="rect">
            <a:avLst/>
          </a:prstGeom>
          <a:noFill/>
        </p:spPr>
        <p:txBody>
          <a:bodyPr wrap="square">
            <a:spAutoFit/>
          </a:bodyPr>
          <a:p>
            <a:pPr>
              <a:lnSpc>
                <a:spcPct val="150000"/>
              </a:lnSpc>
            </a:pPr>
            <a:r>
              <a:rPr lang="zh-CN" altLang="en-US" b="1" dirty="0">
                <a:solidFill>
                  <a:schemeClr val="accent1"/>
                </a:solidFill>
              </a:rPr>
              <a:t>能力目标</a:t>
            </a:r>
            <a:endParaRPr lang="en-US" altLang="zh-CN" b="1" dirty="0">
              <a:solidFill>
                <a:schemeClr val="accent1"/>
              </a:solidFill>
            </a:endParaRPr>
          </a:p>
        </p:txBody>
      </p:sp>
      <p:grpSp>
        <p:nvGrpSpPr>
          <p:cNvPr id="93"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5"/>
            </p:custDataLst>
          </p:nvPr>
        </p:nvGrpSpPr>
        <p:grpSpPr>
          <a:xfrm>
            <a:off x="2286015" y="3276691"/>
            <a:ext cx="9167774" cy="966349"/>
            <a:chOff x="3891089" y="2705926"/>
            <a:chExt cx="7759700" cy="966349"/>
          </a:xfrm>
        </p:grpSpPr>
        <p:sp>
          <p:nvSpPr>
            <p:cNvPr id="94" name="ïṡļîḍe"/>
            <p:cNvSpPr txBox="1"/>
            <p:nvPr/>
          </p:nvSpPr>
          <p:spPr>
            <a:xfrm>
              <a:off x="4083502" y="2705926"/>
              <a:ext cx="3672537"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会使用常见的握漏洞扫描的功能。</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5" name="i$ḻîḍe"/>
            <p:cNvSpPr txBox="1"/>
            <p:nvPr/>
          </p:nvSpPr>
          <p:spPr>
            <a:xfrm>
              <a:off x="4083503" y="3182176"/>
              <a:ext cx="4136374"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4">
                          <a:lumMod val="60000"/>
                          <a:lumOff val="40000"/>
                        </a:schemeClr>
                      </a:gs>
                      <a:gs pos="60000">
                        <a:schemeClr val="accent4"/>
                      </a:gs>
                    </a:gsLst>
                    <a:lin ang="2700000" scaled="0"/>
                  </a:gradFill>
                </a:rPr>
                <a:t>会探测扫描结果分析。</a:t>
              </a:r>
              <a:endParaRPr lang="zh-CN" altLang="en-US" sz="1600" b="1" dirty="0">
                <a:gradFill>
                  <a:gsLst>
                    <a:gs pos="0">
                      <a:schemeClr val="accent4">
                        <a:lumMod val="60000"/>
                        <a:lumOff val="40000"/>
                      </a:schemeClr>
                    </a:gs>
                    <a:gs pos="60000">
                      <a:schemeClr val="accent4"/>
                    </a:gs>
                  </a:gsLst>
                  <a:lin ang="2700000" scaled="0"/>
                </a:gradFill>
              </a:endParaRPr>
            </a:p>
          </p:txBody>
        </p:sp>
        <p:cxnSp>
          <p:nvCxnSpPr>
            <p:cNvPr id="96" name="直接连接符 95"/>
            <p:cNvCxnSpPr/>
            <p:nvPr/>
          </p:nvCxnSpPr>
          <p:spPr>
            <a:xfrm>
              <a:off x="3891089" y="367227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grpSp>
        <p:nvGrpSpPr>
          <p:cNvPr id="97"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6"/>
            </p:custDataLst>
          </p:nvPr>
        </p:nvGrpSpPr>
        <p:grpSpPr>
          <a:xfrm>
            <a:off x="2513297" y="4800336"/>
            <a:ext cx="6433185" cy="809625"/>
            <a:chOff x="4065766" y="2953576"/>
            <a:chExt cx="5445116" cy="809625"/>
          </a:xfrm>
        </p:grpSpPr>
        <p:sp>
          <p:nvSpPr>
            <p:cNvPr id="98" name="ïṡļîḍe"/>
            <p:cNvSpPr txBox="1"/>
            <p:nvPr/>
          </p:nvSpPr>
          <p:spPr>
            <a:xfrm>
              <a:off x="4065766" y="2953576"/>
              <a:ext cx="5445116"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树立爱国主义情怀，做到学以致用，报效祖国。</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9" name="ïSľíḍé"/>
            <p:cNvSpPr txBox="1"/>
            <p:nvPr/>
          </p:nvSpPr>
          <p:spPr>
            <a:xfrm>
              <a:off x="4065766" y="3426016"/>
              <a:ext cx="5072649"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以法律法规为基，进行普法教育，知法懂法。</a:t>
              </a:r>
              <a:endParaRPr lang="zh-CN" altLang="en-US" sz="1600" b="1" dirty="0">
                <a:gradFill>
                  <a:gsLst>
                    <a:gs pos="0">
                      <a:schemeClr val="accent1">
                        <a:lumMod val="60000"/>
                        <a:lumOff val="40000"/>
                      </a:schemeClr>
                    </a:gs>
                    <a:gs pos="60000">
                      <a:schemeClr val="accent1"/>
                    </a:gs>
                  </a:gsLst>
                  <a:lin ang="2700000" scaled="0"/>
                </a:gradFill>
                <a:sym typeface="+mn-ea"/>
              </a:endParaRPr>
            </a:p>
          </p:txBody>
        </p:sp>
      </p:grpSp>
      <p:sp>
        <p:nvSpPr>
          <p:cNvPr id="101" name="文本框 100"/>
          <p:cNvSpPr txBox="1"/>
          <p:nvPr/>
        </p:nvSpPr>
        <p:spPr>
          <a:xfrm>
            <a:off x="2402854" y="4229263"/>
            <a:ext cx="1534885" cy="506730"/>
          </a:xfrm>
          <a:prstGeom prst="rect">
            <a:avLst/>
          </a:prstGeom>
          <a:noFill/>
        </p:spPr>
        <p:txBody>
          <a:bodyPr wrap="square">
            <a:spAutoFit/>
          </a:bodyPr>
          <a:p>
            <a:pPr>
              <a:lnSpc>
                <a:spcPct val="150000"/>
              </a:lnSpc>
            </a:pPr>
            <a:r>
              <a:rPr lang="zh-CN" altLang="en-US" b="1" dirty="0">
                <a:solidFill>
                  <a:schemeClr val="accent1"/>
                </a:solidFill>
              </a:rPr>
              <a:t>素质目标</a:t>
            </a:r>
            <a:endParaRPr lang="en-US" altLang="zh-CN" b="1" dirty="0">
              <a:solidFill>
                <a:schemeClr val="accent1"/>
              </a:solidFill>
            </a:endParaRPr>
          </a:p>
        </p:txBody>
      </p:sp>
      <p:sp>
        <p:nvSpPr>
          <p:cNvPr id="3" name="ïṡļîḍe"/>
          <p:cNvSpPr txBox="1"/>
          <p:nvPr/>
        </p:nvSpPr>
        <p:spPr>
          <a:xfrm>
            <a:off x="6705613" y="3276691"/>
            <a:ext cx="4338955"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会主机探测与端口扫描查找特定服务漏洞。</a:t>
            </a:r>
            <a:endParaRPr lang="zh-CN" altLang="en-US" sz="1600" b="1" dirty="0">
              <a:gradFill>
                <a:gsLst>
                  <a:gs pos="0">
                    <a:schemeClr val="accent1">
                      <a:lumMod val="60000"/>
                      <a:lumOff val="40000"/>
                    </a:schemeClr>
                  </a:gs>
                  <a:gs pos="60000">
                    <a:schemeClr val="accent1"/>
                  </a:gs>
                </a:gsLst>
                <a:lin ang="2700000" scaled="0"/>
              </a:gra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81100"/>
            <a:ext cx="10730865" cy="96901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设置扫描参数</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(5)扫描开始，整体扫描进度以及扫描状态如图4-14所示。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NeXpose扫描漏洞</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14" name="图片 14"/>
          <p:cNvPicPr/>
          <p:nvPr/>
        </p:nvPicPr>
        <p:blipFill>
          <a:blip r:embed="rId2"/>
          <a:stretch>
            <a:fillRect/>
          </a:stretch>
        </p:blipFill>
        <p:spPr>
          <a:xfrm>
            <a:off x="1981200" y="2209800"/>
            <a:ext cx="7912100" cy="3378835"/>
          </a:xfrm>
          <a:prstGeom prst="rect">
            <a:avLst/>
          </a:prstGeom>
          <a:noFill/>
          <a:ln>
            <a:noFill/>
          </a:ln>
        </p:spPr>
      </p:pic>
      <p:sp>
        <p:nvSpPr>
          <p:cNvPr id="8" name="文本框 7"/>
          <p:cNvSpPr txBox="1"/>
          <p:nvPr/>
        </p:nvSpPr>
        <p:spPr>
          <a:xfrm>
            <a:off x="3657600" y="5867400"/>
            <a:ext cx="6096000" cy="368300"/>
          </a:xfrm>
          <a:prstGeom prst="rect">
            <a:avLst/>
          </a:prstGeom>
          <a:noFill/>
        </p:spPr>
        <p:txBody>
          <a:bodyPr wrap="square" rtlCol="0" anchor="t">
            <a:spAutoFit/>
          </a:bodyPr>
          <a:p>
            <a:r>
              <a:rPr lang="zh-CN" altLang="en-US"/>
              <a:t>图4-14整体扫描进度以及扫描状态</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81100"/>
            <a:ext cx="10730865" cy="1430655"/>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设置扫描参数</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(6)已完成扫描的资产和未完成扫描的资产，可以看到对操作系统的识别和扫描到的漏洞数量以及各个资产的扫描用时，如图4-15所示。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NeXpose扫描漏洞</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5" name="图片 15"/>
          <p:cNvPicPr/>
          <p:nvPr/>
        </p:nvPicPr>
        <p:blipFill>
          <a:blip r:embed="rId2"/>
          <a:stretch>
            <a:fillRect/>
          </a:stretch>
        </p:blipFill>
        <p:spPr>
          <a:xfrm>
            <a:off x="2016125" y="2611755"/>
            <a:ext cx="8160385" cy="3594735"/>
          </a:xfrm>
          <a:prstGeom prst="rect">
            <a:avLst/>
          </a:prstGeom>
          <a:noFill/>
          <a:ln>
            <a:noFill/>
          </a:ln>
        </p:spPr>
      </p:pic>
      <p:sp>
        <p:nvSpPr>
          <p:cNvPr id="9" name="文本框 8"/>
          <p:cNvSpPr txBox="1"/>
          <p:nvPr/>
        </p:nvSpPr>
        <p:spPr>
          <a:xfrm>
            <a:off x="3276600" y="6324600"/>
            <a:ext cx="6096000" cy="368300"/>
          </a:xfrm>
          <a:prstGeom prst="rect">
            <a:avLst/>
          </a:prstGeom>
          <a:noFill/>
        </p:spPr>
        <p:txBody>
          <a:bodyPr wrap="square" rtlCol="0" anchor="t">
            <a:spAutoFit/>
          </a:bodyPr>
          <a:p>
            <a:r>
              <a:rPr lang="zh-CN" altLang="en-US"/>
              <a:t>图4-15 已完成扫描的资产和未完成扫描的资产</a:t>
            </a:r>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81100"/>
            <a:ext cx="10730865" cy="96901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设置扫描参数</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(7)扫描结束后，在主页界面，点击漏扫项目名，可以看到漏扫的整体情况，如图4-16所示。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NeXpose扫描漏洞</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8" name="图片 16"/>
          <p:cNvPicPr/>
          <p:nvPr/>
        </p:nvPicPr>
        <p:blipFill>
          <a:blip r:embed="rId2"/>
          <a:stretch>
            <a:fillRect/>
          </a:stretch>
        </p:blipFill>
        <p:spPr>
          <a:xfrm>
            <a:off x="2819400" y="2438400"/>
            <a:ext cx="6491605" cy="2021840"/>
          </a:xfrm>
          <a:prstGeom prst="rect">
            <a:avLst/>
          </a:prstGeom>
          <a:noFill/>
          <a:ln>
            <a:noFill/>
          </a:ln>
        </p:spPr>
      </p:pic>
      <p:sp>
        <p:nvSpPr>
          <p:cNvPr id="10" name="文本框 9"/>
          <p:cNvSpPr txBox="1"/>
          <p:nvPr/>
        </p:nvSpPr>
        <p:spPr>
          <a:xfrm>
            <a:off x="4724400" y="4748530"/>
            <a:ext cx="6096000" cy="368300"/>
          </a:xfrm>
          <a:prstGeom prst="rect">
            <a:avLst/>
          </a:prstGeom>
          <a:noFill/>
        </p:spPr>
        <p:txBody>
          <a:bodyPr wrap="square" rtlCol="0" anchor="t">
            <a:spAutoFit/>
          </a:bodyPr>
          <a:p>
            <a:r>
              <a:rPr lang="zh-CN" altLang="en-US"/>
              <a:t>图4-16 漏扫的整体情况</a:t>
            </a:r>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81100"/>
            <a:ext cx="10730865" cy="96901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设置扫描参数</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(8)红色代表高危漏洞，黄色代表中危漏洞，如图4-17所示。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NeXpose扫描漏洞</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9" name="图片 17"/>
          <p:cNvPicPr/>
          <p:nvPr/>
        </p:nvPicPr>
        <p:blipFill>
          <a:blip r:embed="rId2"/>
          <a:stretch>
            <a:fillRect/>
          </a:stretch>
        </p:blipFill>
        <p:spPr>
          <a:xfrm>
            <a:off x="2595880" y="2150110"/>
            <a:ext cx="8100695" cy="3905885"/>
          </a:xfrm>
          <a:prstGeom prst="rect">
            <a:avLst/>
          </a:prstGeom>
          <a:noFill/>
          <a:ln>
            <a:noFill/>
          </a:ln>
        </p:spPr>
      </p:pic>
      <p:sp>
        <p:nvSpPr>
          <p:cNvPr id="11" name="文本框 10"/>
          <p:cNvSpPr txBox="1"/>
          <p:nvPr/>
        </p:nvSpPr>
        <p:spPr>
          <a:xfrm>
            <a:off x="5105400" y="6172200"/>
            <a:ext cx="6096000" cy="368300"/>
          </a:xfrm>
          <a:prstGeom prst="rect">
            <a:avLst/>
          </a:prstGeom>
          <a:noFill/>
        </p:spPr>
        <p:txBody>
          <a:bodyPr wrap="square" rtlCol="0" anchor="t">
            <a:spAutoFit/>
          </a:bodyPr>
          <a:p>
            <a:r>
              <a:rPr lang="zh-CN" altLang="en-US"/>
              <a:t>图4-17 漏扫等级显示</a:t>
            </a:r>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81100"/>
            <a:ext cx="10730865" cy="96901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导出漏扫结果</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点击左侧reports，如图4-18所示。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fontScale="90000"/>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OpenVAS扫描漏洞</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8" name="图片 18"/>
          <p:cNvPicPr/>
          <p:nvPr/>
        </p:nvPicPr>
        <p:blipFill>
          <a:blip r:embed="rId2"/>
          <a:stretch>
            <a:fillRect/>
          </a:stretch>
        </p:blipFill>
        <p:spPr>
          <a:xfrm>
            <a:off x="5257800" y="1905000"/>
            <a:ext cx="2853055" cy="3922395"/>
          </a:xfrm>
          <a:prstGeom prst="rect">
            <a:avLst/>
          </a:prstGeom>
          <a:noFill/>
          <a:ln>
            <a:noFill/>
          </a:ln>
        </p:spPr>
      </p:pic>
      <p:sp>
        <p:nvSpPr>
          <p:cNvPr id="5" name="文本框 4"/>
          <p:cNvSpPr txBox="1"/>
          <p:nvPr/>
        </p:nvSpPr>
        <p:spPr>
          <a:xfrm>
            <a:off x="5562600" y="5943600"/>
            <a:ext cx="6096000" cy="368300"/>
          </a:xfrm>
          <a:prstGeom prst="rect">
            <a:avLst/>
          </a:prstGeom>
          <a:noFill/>
        </p:spPr>
        <p:txBody>
          <a:bodyPr wrap="square" rtlCol="0" anchor="t">
            <a:spAutoFit/>
          </a:bodyPr>
          <a:p>
            <a:r>
              <a:rPr lang="zh-CN" altLang="en-US"/>
              <a:t>图4-18 漏扫结果导出</a:t>
            </a:r>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81100"/>
            <a:ext cx="10730865" cy="96901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导出漏扫结果</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默认的漏扫结果导出格式有PDF、RTF、XML、HTML、Text几种，如图4-19所示。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NeXpose扫描漏洞</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26" name="图片 19"/>
          <p:cNvPicPr/>
          <p:nvPr/>
        </p:nvPicPr>
        <p:blipFill>
          <a:blip r:embed="rId2"/>
          <a:stretch>
            <a:fillRect/>
          </a:stretch>
        </p:blipFill>
        <p:spPr>
          <a:xfrm>
            <a:off x="2957830" y="2209800"/>
            <a:ext cx="6275705" cy="4133215"/>
          </a:xfrm>
          <a:prstGeom prst="rect">
            <a:avLst/>
          </a:prstGeom>
          <a:noFill/>
          <a:ln>
            <a:noFill/>
          </a:ln>
        </p:spPr>
      </p:pic>
      <p:sp>
        <p:nvSpPr>
          <p:cNvPr id="9" name="文本框 8"/>
          <p:cNvSpPr txBox="1"/>
          <p:nvPr/>
        </p:nvSpPr>
        <p:spPr>
          <a:xfrm>
            <a:off x="4038600" y="6477000"/>
            <a:ext cx="3785235" cy="368300"/>
          </a:xfrm>
          <a:prstGeom prst="rect">
            <a:avLst/>
          </a:prstGeom>
          <a:noFill/>
        </p:spPr>
        <p:txBody>
          <a:bodyPr wrap="square" rtlCol="0" anchor="t">
            <a:spAutoFit/>
          </a:bodyPr>
          <a:p>
            <a:r>
              <a:rPr lang="zh-CN" altLang="en-US"/>
              <a:t>图4-19 漏扫结果导出为PDF格式</a:t>
            </a:r>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81100"/>
            <a:ext cx="10730865" cy="281559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导出漏扫结果</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Nexpose是由Rapid7开发的漏洞扫描工具，它是涵盖大多数网络检查的开源解决方案。这个解决方案的多功能性是IT管理员的一个优势，它可以被整合到一个Metaspoit框架中，能够在任何新设备访问网络时检测和扫描设备。它还可以监控真实世界中的漏洞暴露，最重要的是，它可以进行相应的修复。此外，漏洞扫描程序还可以对威胁进行风险评分，范围在1-1000之间，从而为安全专家在漏洞被利用之前修复漏洞提供了便利。</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NeXpose扫描漏洞</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81100"/>
            <a:ext cx="10730865" cy="3277235"/>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OpenVAS</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简介 </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是一款功能全面的免费开源漏洞扫描器和管理系统。它得到了 GNU 通用公开许可证授权许可，支持包括多个 Linux 发行版在内的不同操作系统。OpenVAS 利用了可自动更新的社区来源的漏洞数据库，涵盖 5 万多个已知网络漏洞测试。也就是说，它能非常细致地查看整个系统，并对已经或未经身份验证的协议进行测试。而实施过的漏洞测试也相当细致，会深入分析计算机及服务器受保护的程度。</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08075"/>
            <a:ext cx="10730865" cy="1430655"/>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OpenVAS</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安装 </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①虚拟机配置静态ip，桥接模式，设置IPADDR，其中GATEWAY,NETMASK,DNS需要设置与 右键网络–更改适配器–以太网状态–详细信息保持一致。虚拟机详细IP信息如图4-20所示。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32" name="图片 20"/>
          <p:cNvPicPr/>
          <p:nvPr/>
        </p:nvPicPr>
        <p:blipFill>
          <a:blip r:embed="rId2"/>
          <a:stretch>
            <a:fillRect/>
          </a:stretch>
        </p:blipFill>
        <p:spPr>
          <a:xfrm>
            <a:off x="3505200" y="2667000"/>
            <a:ext cx="4427220" cy="3810000"/>
          </a:xfrm>
          <a:prstGeom prst="rect">
            <a:avLst/>
          </a:prstGeom>
          <a:noFill/>
          <a:ln>
            <a:noFill/>
          </a:ln>
        </p:spPr>
      </p:pic>
      <p:sp>
        <p:nvSpPr>
          <p:cNvPr id="5" name="文本框 4"/>
          <p:cNvSpPr txBox="1"/>
          <p:nvPr/>
        </p:nvSpPr>
        <p:spPr>
          <a:xfrm>
            <a:off x="4038600" y="6477000"/>
            <a:ext cx="2751455" cy="368300"/>
          </a:xfrm>
          <a:prstGeom prst="rect">
            <a:avLst/>
          </a:prstGeom>
          <a:noFill/>
        </p:spPr>
        <p:txBody>
          <a:bodyPr wrap="square" rtlCol="0" anchor="t">
            <a:spAutoFit/>
          </a:bodyPr>
          <a:p>
            <a:r>
              <a:rPr lang="zh-CN" altLang="en-US"/>
              <a:t>图4-20  虚拟机详细IP信息</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08075"/>
            <a:ext cx="10730865" cy="1430655"/>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OpenVAS安装 </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（前提条件）</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②设置虚拟机代理，通过图形化界面给虚拟机设置代理，可以访问网络，但是不能使用yum源。安装openvas 需要使用yum源，做如下修改。在/etc/yum.conf中加入下面几句。</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988060" y="2691130"/>
            <a:ext cx="6096000" cy="1476375"/>
          </a:xfrm>
          <a:prstGeom prst="rect">
            <a:avLst/>
          </a:prstGeom>
          <a:noFill/>
        </p:spPr>
        <p:txBody>
          <a:bodyPr wrap="square" rtlCol="0" anchor="t">
            <a:spAutoFit/>
          </a:bodyPr>
          <a:p>
            <a:pPr marL="285750" indent="-285750">
              <a:lnSpc>
                <a:spcPct val="150000"/>
              </a:lnSpc>
              <a:buFont typeface="Wingdings" panose="05000000000000000000" charset="0"/>
              <a:buChar char="Ø"/>
            </a:pPr>
            <a:r>
              <a:rPr lang="zh-CN" altLang="en-US" sz="2000">
                <a:latin typeface="华文新魏" panose="02010800040101010101" charset="-122"/>
                <a:ea typeface="华文新魏" panose="02010800040101010101" charset="-122"/>
                <a:cs typeface="Times New Roman" panose="02020603050405020304" charset="0"/>
              </a:rPr>
              <a:t>proxy=http://10.4.200.228:8080</a:t>
            </a:r>
            <a:endParaRPr lang="zh-CN" altLang="en-US" sz="2000">
              <a:latin typeface="华文新魏" panose="02010800040101010101" charset="-122"/>
              <a:ea typeface="华文新魏" panose="02010800040101010101" charset="-122"/>
              <a:cs typeface="Times New Roman" panose="02020603050405020304" charset="0"/>
            </a:endParaRPr>
          </a:p>
          <a:p>
            <a:pPr marL="285750" indent="-285750">
              <a:lnSpc>
                <a:spcPct val="150000"/>
              </a:lnSpc>
              <a:buFont typeface="Wingdings" panose="05000000000000000000" charset="0"/>
              <a:buChar char="Ø"/>
            </a:pPr>
            <a:r>
              <a:rPr lang="zh-CN" altLang="en-US" sz="2000">
                <a:latin typeface="华文新魏" panose="02010800040101010101" charset="-122"/>
                <a:ea typeface="华文新魏" panose="02010800040101010101" charset="-122"/>
                <a:cs typeface="Times New Roman" panose="02020603050405020304" charset="0"/>
              </a:rPr>
              <a:t>proxy_username=bmcc\60000</a:t>
            </a:r>
            <a:endParaRPr lang="zh-CN" altLang="en-US" sz="2000">
              <a:latin typeface="华文新魏" panose="02010800040101010101" charset="-122"/>
              <a:ea typeface="华文新魏" panose="02010800040101010101" charset="-122"/>
              <a:cs typeface="Times New Roman" panose="02020603050405020304" charset="0"/>
            </a:endParaRPr>
          </a:p>
          <a:p>
            <a:pPr marL="285750" indent="-285750">
              <a:lnSpc>
                <a:spcPct val="150000"/>
              </a:lnSpc>
              <a:buFont typeface="Wingdings" panose="05000000000000000000" charset="0"/>
              <a:buChar char="Ø"/>
            </a:pPr>
            <a:r>
              <a:rPr lang="zh-CN" altLang="en-US" sz="2000">
                <a:latin typeface="华文新魏" panose="02010800040101010101" charset="-122"/>
                <a:ea typeface="华文新魏" panose="02010800040101010101" charset="-122"/>
                <a:cs typeface="Times New Roman" panose="02020603050405020304" charset="0"/>
              </a:rPr>
              <a:t>proxy_password=pl,12345</a:t>
            </a:r>
            <a:endParaRPr lang="zh-CN" altLang="en-US" sz="2000">
              <a:latin typeface="华文新魏" panose="02010800040101010101" charset="-122"/>
              <a:ea typeface="华文新魏" panose="02010800040101010101" charset="-122"/>
              <a:cs typeface="Times New Roman" panose="0202060305040502030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PART02</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08075"/>
            <a:ext cx="10730865" cy="1430655"/>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OpenVAS安装 </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（前提条件）</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③/root/.bashrc(/etc/profile)中加入（或者在命令行中输入，终端中是暂时的）:</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marL="342900" indent="-342900" algn="l">
              <a:lnSpc>
                <a:spcPct val="150000"/>
              </a:lnSpc>
              <a:buClrTx/>
              <a:buSzTx/>
              <a:buFont typeface="Wingdings" panose="05000000000000000000" charset="0"/>
              <a:buChar char="Ø"/>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export http_proxy=“http://username:[email protected]:808”</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09600" y="2666365"/>
            <a:ext cx="9394825" cy="1476375"/>
          </a:xfrm>
          <a:prstGeom prst="rect">
            <a:avLst/>
          </a:prstGeom>
          <a:noFill/>
        </p:spPr>
        <p:txBody>
          <a:bodyPr wrap="square" rtlCol="0" anchor="t">
            <a:spAutoFit/>
          </a:bodyPr>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④如果是通过ip或者是网卡的认证，可以忽略所有的user,password等。停止使用代理的的时候，需要将环境变量，yum配置文件恢复：unset http_proxy(去除环境变量)，输入env可以查看环境变量。</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08075"/>
            <a:ext cx="10730865" cy="1430655"/>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OpenVAS安装 （前提</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条件）</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③/root/.bashrc(/etc/profile)中加入（或者在命令行中输入，终端中是暂时的）:</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marL="342900" indent="-342900" algn="l">
              <a:lnSpc>
                <a:spcPct val="150000"/>
              </a:lnSpc>
              <a:buClrTx/>
              <a:buSzTx/>
              <a:buFont typeface="Wingdings" panose="05000000000000000000" charset="0"/>
              <a:buChar char="Ø"/>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export http_proxy=“http://username:[email protected]:808”</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609600" y="2666365"/>
            <a:ext cx="9394825" cy="1476375"/>
          </a:xfrm>
          <a:prstGeom prst="rect">
            <a:avLst/>
          </a:prstGeom>
          <a:noFill/>
        </p:spPr>
        <p:txBody>
          <a:bodyPr wrap="square" rtlCol="0" anchor="t">
            <a:spAutoFit/>
          </a:bodyPr>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④如果是通过ip或者是网卡的认证，可以忽略所有的user,password等。停止使用代理的的时候，需要将环境变量，yum配置文件恢复：unset http_proxy(去除环境变量)，输入env可以查看环境变量。</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08075"/>
            <a:ext cx="10730865" cy="373888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OpenVAS安装 （配置</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步骤）</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①禁用selinux，重启生效。</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（#SELINUX=enforcing，</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#SELINUXTYPE=targeted）</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yum在线装</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marL="342900" indent="-342900" algn="l">
              <a:lnSpc>
                <a:spcPct val="150000"/>
              </a:lnSpc>
              <a:buClrTx/>
              <a:buSzTx/>
              <a:buFont typeface="Wingdings" panose="05000000000000000000" charset="0"/>
              <a:buChar char="Ø"/>
            </a:pPr>
            <a:r>
              <a:rPr lang="en-US" sz="2000" b="1">
                <a:solidFill>
                  <a:srgbClr val="000000">
                    <a:alpha val="100000"/>
                  </a:srgbClr>
                </a:solidFill>
                <a:latin typeface="华文新魏" panose="02010800040101010101" charset="-122"/>
                <a:ea typeface="华文新魏" panose="02010800040101010101" charset="-122"/>
                <a:cs typeface="微软雅黑" panose="020B0503020204020204" charset="-122"/>
              </a:rPr>
              <a:t>[root@localhost ~]#vi /etc/selinux/config</a:t>
            </a:r>
            <a:endParaRPr lang="en-US" sz="2000" b="1">
              <a:solidFill>
                <a:srgbClr val="000000">
                  <a:alpha val="100000"/>
                </a:srgbClr>
              </a:solidFill>
              <a:latin typeface="华文新魏" panose="02010800040101010101" charset="-122"/>
              <a:ea typeface="华文新魏" panose="02010800040101010101" charset="-122"/>
              <a:cs typeface="微软雅黑" panose="020B0503020204020204" charset="-122"/>
            </a:endParaRPr>
          </a:p>
          <a:p>
            <a:pPr marL="342900" indent="-342900" algn="l">
              <a:lnSpc>
                <a:spcPct val="150000"/>
              </a:lnSpc>
              <a:buClrTx/>
              <a:buSzTx/>
              <a:buFont typeface="Wingdings" panose="05000000000000000000" charset="0"/>
              <a:buChar char="Ø"/>
            </a:pPr>
            <a:r>
              <a:rPr lang="en-US" sz="2000" b="1">
                <a:solidFill>
                  <a:srgbClr val="000000">
                    <a:alpha val="100000"/>
                  </a:srgbClr>
                </a:solidFill>
                <a:latin typeface="华文新魏" panose="02010800040101010101" charset="-122"/>
                <a:ea typeface="华文新魏" panose="02010800040101010101" charset="-122"/>
                <a:cs typeface="微软雅黑" panose="020B0503020204020204" charset="-122"/>
              </a:rPr>
              <a:t>SELINUX=disabled</a:t>
            </a:r>
            <a:endParaRPr lang="en-US" sz="2000" b="1">
              <a:solidFill>
                <a:srgbClr val="000000">
                  <a:alpha val="100000"/>
                </a:srgbClr>
              </a:solidFill>
              <a:latin typeface="华文新魏" panose="02010800040101010101" charset="-122"/>
              <a:ea typeface="华文新魏" panose="02010800040101010101" charset="-122"/>
              <a:cs typeface="微软雅黑" panose="020B0503020204020204" charset="-122"/>
            </a:endParaRPr>
          </a:p>
          <a:p>
            <a:pPr marL="342900" indent="-342900" algn="l">
              <a:lnSpc>
                <a:spcPct val="150000"/>
              </a:lnSpc>
              <a:buClrTx/>
              <a:buSzTx/>
              <a:buFont typeface="Wingdings" panose="05000000000000000000" charset="0"/>
              <a:buChar char="Ø"/>
            </a:pPr>
            <a:r>
              <a:rPr lang="en-US" sz="2000" b="1">
                <a:solidFill>
                  <a:srgbClr val="000000">
                    <a:alpha val="100000"/>
                  </a:srgbClr>
                </a:solidFill>
                <a:latin typeface="华文新魏" panose="02010800040101010101" charset="-122"/>
                <a:ea typeface="华文新魏" panose="02010800040101010101" charset="-122"/>
                <a:cs typeface="微软雅黑" panose="020B0503020204020204" charset="-122"/>
              </a:rPr>
              <a:t>[root@localhost ~]#reboot</a:t>
            </a:r>
            <a:endParaRPr lang="en-US" sz="2000" b="1">
              <a:solidFill>
                <a:srgbClr val="000000">
                  <a:alpha val="100000"/>
                </a:srgbClr>
              </a:solidFill>
              <a:latin typeface="华文新魏" panose="02010800040101010101" charset="-122"/>
              <a:ea typeface="华文新魏" panose="02010800040101010101"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08075"/>
            <a:ext cx="10730865" cy="5123815"/>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OpenVAS安装 （配置</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步骤）</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②关闭防火墙</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marL="342900" indent="-342900" algn="l">
              <a:lnSpc>
                <a:spcPct val="150000"/>
              </a:lnSpc>
              <a:buClrTx/>
              <a:buSzTx/>
              <a:buFont typeface="Wingdings" panose="05000000000000000000" charset="0"/>
              <a:buChar char="Ø"/>
            </a:pPr>
            <a:r>
              <a:rPr lang="en-US" sz="2000" b="1">
                <a:solidFill>
                  <a:srgbClr val="000000">
                    <a:alpha val="100000"/>
                  </a:srgbClr>
                </a:solidFill>
                <a:latin typeface="华文新魏" panose="02010800040101010101" charset="-122"/>
                <a:ea typeface="华文新魏" panose="02010800040101010101" charset="-122"/>
                <a:cs typeface="微软雅黑" panose="020B0503020204020204" charset="-122"/>
              </a:rPr>
              <a:t>systemctl stop firewalld</a:t>
            </a:r>
            <a:endParaRPr lang="en-US" sz="2000" b="1">
              <a:solidFill>
                <a:srgbClr val="000000">
                  <a:alpha val="100000"/>
                </a:srgbClr>
              </a:solidFill>
              <a:latin typeface="华文新魏" panose="02010800040101010101" charset="-122"/>
              <a:ea typeface="华文新魏" panose="02010800040101010101" charset="-122"/>
              <a:cs typeface="微软雅黑" panose="020B0503020204020204" charset="-122"/>
            </a:endParaRPr>
          </a:p>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③yum更新</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marL="342900" indent="-342900" algn="l">
              <a:lnSpc>
                <a:spcPct val="150000"/>
              </a:lnSpc>
              <a:buClrTx/>
              <a:buSzTx/>
              <a:buFont typeface="Wingdings" panose="05000000000000000000" charset="0"/>
              <a:buChar char="Ø"/>
            </a:pPr>
            <a:r>
              <a:rPr lang="en-US" sz="2000" b="1">
                <a:solidFill>
                  <a:srgbClr val="000000">
                    <a:alpha val="100000"/>
                  </a:srgbClr>
                </a:solidFill>
                <a:latin typeface="华文新魏" panose="02010800040101010101" charset="-122"/>
                <a:ea typeface="华文新魏" panose="02010800040101010101" charset="-122"/>
                <a:cs typeface="微软雅黑" panose="020B0503020204020204" charset="-122"/>
              </a:rPr>
              <a:t>yum update -y</a:t>
            </a:r>
            <a:endParaRPr lang="en-US" sz="2000" b="1">
              <a:solidFill>
                <a:srgbClr val="000000">
                  <a:alpha val="100000"/>
                </a:srgbClr>
              </a:solidFill>
              <a:latin typeface="华文新魏" panose="02010800040101010101" charset="-122"/>
              <a:ea typeface="华文新魏" panose="02010800040101010101" charset="-122"/>
              <a:cs typeface="微软雅黑" panose="020B0503020204020204" charset="-122"/>
            </a:endParaRPr>
          </a:p>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④安装依赖：</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marL="342900" indent="-342900" algn="l">
              <a:lnSpc>
                <a:spcPct val="150000"/>
              </a:lnSpc>
              <a:buClrTx/>
              <a:buSzTx/>
              <a:buFont typeface="Wingdings" panose="05000000000000000000" charset="0"/>
              <a:buChar char="Ø"/>
            </a:pPr>
            <a:r>
              <a:rPr lang="en-US" sz="2000" b="1">
                <a:solidFill>
                  <a:srgbClr val="000000">
                    <a:alpha val="100000"/>
                  </a:srgbClr>
                </a:solidFill>
                <a:latin typeface="华文新魏" panose="02010800040101010101" charset="-122"/>
                <a:ea typeface="华文新魏" panose="02010800040101010101" charset="-122"/>
                <a:cs typeface="微软雅黑" panose="020B0503020204020204" charset="-122"/>
              </a:rPr>
              <a:t>yum install -y wget bzip2 texlive net-tools alien gnutls-utils</a:t>
            </a:r>
            <a:endParaRPr lang="en-US" sz="2000" b="1">
              <a:solidFill>
                <a:srgbClr val="000000">
                  <a:alpha val="100000"/>
                </a:srgbClr>
              </a:solidFill>
              <a:latin typeface="华文新魏" panose="02010800040101010101" charset="-122"/>
              <a:ea typeface="华文新魏" panose="02010800040101010101" charset="-122"/>
              <a:cs typeface="微软雅黑" panose="020B0503020204020204" charset="-122"/>
            </a:endParaRPr>
          </a:p>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⑤添加仓库</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marL="342900" indent="-342900" algn="l">
              <a:lnSpc>
                <a:spcPct val="150000"/>
              </a:lnSpc>
              <a:buClrTx/>
              <a:buSzTx/>
              <a:buFont typeface="Wingdings" panose="05000000000000000000" charset="0"/>
              <a:buChar char="Ø"/>
            </a:pPr>
            <a:r>
              <a:rPr lang="en-US" sz="2000" b="1">
                <a:solidFill>
                  <a:srgbClr val="000000">
                    <a:alpha val="100000"/>
                  </a:srgbClr>
                </a:solidFill>
                <a:latin typeface="华文新魏" panose="02010800040101010101" charset="-122"/>
                <a:ea typeface="华文新魏" panose="02010800040101010101" charset="-122"/>
                <a:cs typeface="微软雅黑" panose="020B0503020204020204" charset="-122"/>
              </a:rPr>
              <a:t>wget -q -O - http://www.atomicorp.com/installer/atomic | sh</a:t>
            </a:r>
            <a:endParaRPr lang="en-US" sz="2000" b="1">
              <a:solidFill>
                <a:srgbClr val="000000">
                  <a:alpha val="100000"/>
                </a:srgbClr>
              </a:solidFill>
              <a:latin typeface="华文新魏" panose="02010800040101010101" charset="-122"/>
              <a:ea typeface="华文新魏" panose="02010800040101010101" charset="-122"/>
              <a:cs typeface="微软雅黑" panose="020B0503020204020204" charset="-122"/>
            </a:endParaRPr>
          </a:p>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⑥安装openvas</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marL="342900" indent="-342900" algn="l">
              <a:lnSpc>
                <a:spcPct val="150000"/>
              </a:lnSpc>
              <a:buClrTx/>
              <a:buSzTx/>
              <a:buFont typeface="Wingdings" panose="05000000000000000000" charset="0"/>
              <a:buChar char="Ø"/>
            </a:pPr>
            <a:r>
              <a:rPr lang="en-US" sz="2000" b="1">
                <a:solidFill>
                  <a:srgbClr val="000000">
                    <a:alpha val="100000"/>
                  </a:srgbClr>
                </a:solidFill>
                <a:latin typeface="华文新魏" panose="02010800040101010101" charset="-122"/>
                <a:ea typeface="华文新魏" panose="02010800040101010101" charset="-122"/>
                <a:cs typeface="微软雅黑" panose="020B0503020204020204" charset="-122"/>
              </a:rPr>
              <a:t>yum install openvas -y</a:t>
            </a:r>
            <a:endParaRPr lang="en-US" sz="2000" b="1">
              <a:solidFill>
                <a:srgbClr val="000000">
                  <a:alpha val="100000"/>
                </a:srgbClr>
              </a:solidFill>
              <a:latin typeface="华文新魏" panose="02010800040101010101" charset="-122"/>
              <a:ea typeface="华文新魏" panose="02010800040101010101"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08075"/>
            <a:ext cx="10730865" cy="96901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OpenVAS安装 （配置</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步骤）</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buClrTx/>
              <a:buSzTx/>
              <a:buFontTx/>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上传gsa-en.json语言文件至用户目录。配置命令如图4-21所示。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28" name="图片 21"/>
          <p:cNvPicPr/>
          <p:nvPr/>
        </p:nvPicPr>
        <p:blipFill>
          <a:blip r:embed="rId2"/>
          <a:stretch>
            <a:fillRect/>
          </a:stretch>
        </p:blipFill>
        <p:spPr>
          <a:xfrm>
            <a:off x="1524000" y="2362200"/>
            <a:ext cx="6819265" cy="2174240"/>
          </a:xfrm>
          <a:prstGeom prst="rect">
            <a:avLst/>
          </a:prstGeom>
          <a:noFill/>
          <a:ln>
            <a:noFill/>
          </a:ln>
        </p:spPr>
      </p:pic>
      <p:sp>
        <p:nvSpPr>
          <p:cNvPr id="5" name="文本框 4"/>
          <p:cNvSpPr txBox="1"/>
          <p:nvPr/>
        </p:nvSpPr>
        <p:spPr>
          <a:xfrm>
            <a:off x="3048000" y="4724400"/>
            <a:ext cx="6096000" cy="368300"/>
          </a:xfrm>
          <a:prstGeom prst="rect">
            <a:avLst/>
          </a:prstGeom>
          <a:noFill/>
        </p:spPr>
        <p:txBody>
          <a:bodyPr wrap="square" rtlCol="0" anchor="t">
            <a:spAutoFit/>
          </a:bodyPr>
          <a:p>
            <a:r>
              <a:rPr lang="zh-CN" altLang="en-US"/>
              <a:t>图4-21  配置命令</a:t>
            </a: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08075"/>
            <a:ext cx="10730865" cy="96901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使用GVM</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(1)浏览器访问https://IP地址登录OpenVAS，如图4-22所示。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29" name="图片 22"/>
          <p:cNvPicPr/>
          <p:nvPr/>
        </p:nvPicPr>
        <p:blipFill>
          <a:blip r:embed="rId2"/>
          <a:stretch>
            <a:fillRect/>
          </a:stretch>
        </p:blipFill>
        <p:spPr>
          <a:xfrm>
            <a:off x="2895600" y="2133600"/>
            <a:ext cx="5589905" cy="3401695"/>
          </a:xfrm>
          <a:prstGeom prst="rect">
            <a:avLst/>
          </a:prstGeom>
          <a:noFill/>
          <a:ln>
            <a:noFill/>
          </a:ln>
        </p:spPr>
      </p:pic>
      <p:sp>
        <p:nvSpPr>
          <p:cNvPr id="8" name="文本框 7"/>
          <p:cNvSpPr txBox="1"/>
          <p:nvPr/>
        </p:nvSpPr>
        <p:spPr>
          <a:xfrm>
            <a:off x="4267200" y="5791200"/>
            <a:ext cx="2291080" cy="368300"/>
          </a:xfrm>
          <a:prstGeom prst="rect">
            <a:avLst/>
          </a:prstGeom>
          <a:noFill/>
        </p:spPr>
        <p:txBody>
          <a:bodyPr wrap="square" rtlCol="0" anchor="t">
            <a:spAutoFit/>
          </a:bodyPr>
          <a:p>
            <a:r>
              <a:rPr lang="zh-CN" altLang="en-US"/>
              <a:t>图4-22  登录OpenVAS</a:t>
            </a:r>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08075"/>
            <a:ext cx="10730865" cy="96901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使用GVM</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(2)可以在安全信息菜单下查看同步好的各种测试脚本和漏洞信息，如图4-23所示。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34" name="图片 23"/>
          <p:cNvPicPr/>
          <p:nvPr/>
        </p:nvPicPr>
        <p:blipFill>
          <a:blip r:embed="rId2"/>
          <a:stretch>
            <a:fillRect/>
          </a:stretch>
        </p:blipFill>
        <p:spPr>
          <a:xfrm>
            <a:off x="3505200" y="2133600"/>
            <a:ext cx="5456555" cy="4175760"/>
          </a:xfrm>
          <a:prstGeom prst="rect">
            <a:avLst/>
          </a:prstGeom>
          <a:noFill/>
          <a:ln>
            <a:noFill/>
          </a:ln>
        </p:spPr>
      </p:pic>
      <p:sp>
        <p:nvSpPr>
          <p:cNvPr id="5" name="文本框 4"/>
          <p:cNvSpPr txBox="1"/>
          <p:nvPr/>
        </p:nvSpPr>
        <p:spPr>
          <a:xfrm>
            <a:off x="4495800" y="6365875"/>
            <a:ext cx="6096000" cy="368300"/>
          </a:xfrm>
          <a:prstGeom prst="rect">
            <a:avLst/>
          </a:prstGeom>
          <a:noFill/>
        </p:spPr>
        <p:txBody>
          <a:bodyPr wrap="square" rtlCol="0" anchor="t">
            <a:spAutoFit/>
          </a:bodyPr>
          <a:p>
            <a:r>
              <a:rPr lang="zh-CN" altLang="en-US"/>
              <a:t>图4-23  OpenVAS安全信息菜单</a:t>
            </a:r>
            <a:endParaRPr lang="zh-CN"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08075"/>
            <a:ext cx="10730865" cy="96901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使用GVM</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(3)在配置-扫描目标页面新建要扫描的IP段或IP，如图4-24所示。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25" name="图片 24"/>
          <p:cNvPicPr/>
          <p:nvPr/>
        </p:nvPicPr>
        <p:blipFill>
          <a:blip r:embed="rId2"/>
          <a:stretch>
            <a:fillRect/>
          </a:stretch>
        </p:blipFill>
        <p:spPr>
          <a:xfrm>
            <a:off x="2819400" y="2133600"/>
            <a:ext cx="6468110" cy="3434080"/>
          </a:xfrm>
          <a:prstGeom prst="rect">
            <a:avLst/>
          </a:prstGeom>
          <a:noFill/>
          <a:ln>
            <a:noFill/>
          </a:ln>
        </p:spPr>
      </p:pic>
      <p:sp>
        <p:nvSpPr>
          <p:cNvPr id="8" name="文本框 7"/>
          <p:cNvSpPr txBox="1"/>
          <p:nvPr/>
        </p:nvSpPr>
        <p:spPr>
          <a:xfrm>
            <a:off x="4419600" y="5638800"/>
            <a:ext cx="2378710" cy="368300"/>
          </a:xfrm>
          <a:prstGeom prst="rect">
            <a:avLst/>
          </a:prstGeom>
          <a:noFill/>
        </p:spPr>
        <p:txBody>
          <a:bodyPr wrap="square" rtlCol="0" anchor="t">
            <a:spAutoFit/>
          </a:bodyPr>
          <a:p>
            <a:r>
              <a:rPr lang="zh-CN" altLang="en-US"/>
              <a:t>图4-24 新建扫描目标</a:t>
            </a:r>
            <a:endParaRPr lang="zh-CN"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08075"/>
            <a:ext cx="10730865" cy="96901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使用GVM</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(4)在扫描-任务页面创建扫描任务，如图4-25所示。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27" name="图片 25"/>
          <p:cNvPicPr/>
          <p:nvPr/>
        </p:nvPicPr>
        <p:blipFill>
          <a:blip r:embed="rId2"/>
          <a:stretch>
            <a:fillRect/>
          </a:stretch>
        </p:blipFill>
        <p:spPr>
          <a:xfrm>
            <a:off x="2971800" y="2057400"/>
            <a:ext cx="5991225" cy="4300855"/>
          </a:xfrm>
          <a:prstGeom prst="rect">
            <a:avLst/>
          </a:prstGeom>
          <a:noFill/>
          <a:ln>
            <a:noFill/>
          </a:ln>
        </p:spPr>
      </p:pic>
      <p:sp>
        <p:nvSpPr>
          <p:cNvPr id="5" name="文本框 4"/>
          <p:cNvSpPr txBox="1"/>
          <p:nvPr/>
        </p:nvSpPr>
        <p:spPr>
          <a:xfrm>
            <a:off x="3910965" y="6400800"/>
            <a:ext cx="3975735" cy="368300"/>
          </a:xfrm>
          <a:prstGeom prst="rect">
            <a:avLst/>
          </a:prstGeom>
          <a:noFill/>
        </p:spPr>
        <p:txBody>
          <a:bodyPr wrap="square" rtlCol="0" anchor="t">
            <a:spAutoFit/>
          </a:bodyPr>
          <a:p>
            <a:r>
              <a:rPr lang="zh-CN" altLang="en-US"/>
              <a:t>图4-25 创建扫描任务</a:t>
            </a:r>
            <a:endParaRPr lang="zh-CN" alt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08075"/>
            <a:ext cx="10730865" cy="96901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使用GVM</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(5)输入名称选择扫描目标创建新任务，如图4-26所示。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33" name="图片 26"/>
          <p:cNvPicPr/>
          <p:nvPr/>
        </p:nvPicPr>
        <p:blipFill>
          <a:blip r:embed="rId2"/>
          <a:stretch>
            <a:fillRect/>
          </a:stretch>
        </p:blipFill>
        <p:spPr>
          <a:xfrm>
            <a:off x="3352800" y="2077085"/>
            <a:ext cx="5817870" cy="4108450"/>
          </a:xfrm>
          <a:prstGeom prst="rect">
            <a:avLst/>
          </a:prstGeom>
          <a:noFill/>
          <a:ln>
            <a:noFill/>
          </a:ln>
        </p:spPr>
      </p:pic>
      <p:sp>
        <p:nvSpPr>
          <p:cNvPr id="8" name="文本框 7"/>
          <p:cNvSpPr txBox="1"/>
          <p:nvPr/>
        </p:nvSpPr>
        <p:spPr>
          <a:xfrm>
            <a:off x="4114800" y="6248400"/>
            <a:ext cx="6096000" cy="368300"/>
          </a:xfrm>
          <a:prstGeom prst="rect">
            <a:avLst/>
          </a:prstGeom>
          <a:noFill/>
        </p:spPr>
        <p:txBody>
          <a:bodyPr wrap="square" rtlCol="0" anchor="t">
            <a:spAutoFit/>
          </a:bodyPr>
          <a:p>
            <a:r>
              <a:rPr lang="zh-CN" altLang="en-US"/>
              <a:t>图4-26 选择扫描目标创建新任务</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Freeform 5"/>
          <p:cNvSpPr/>
          <p:nvPr/>
        </p:nvSpPr>
        <p:spPr>
          <a:xfrm>
            <a:off x="1407025" y="3355413"/>
            <a:ext cx="1621384" cy="158625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path>
              <a:path w="1905000" h="1863725">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path>
            </a:pathLst>
          </a:custGeom>
          <a:solidFill>
            <a:schemeClr val="accent4">
              <a:alpha val="100000"/>
            </a:schemeClr>
          </a:solidFill>
        </p:spPr>
      </p:sp>
      <p:sp>
        <p:nvSpPr>
          <p:cNvPr id="6" name="Freeform 6"/>
          <p:cNvSpPr/>
          <p:nvPr/>
        </p:nvSpPr>
        <p:spPr>
          <a:xfrm>
            <a:off x="2446132" y="1836140"/>
            <a:ext cx="2100199" cy="2054694"/>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path>
              <a:path w="1905000" h="1863725">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path>
            </a:pathLst>
          </a:custGeom>
          <a:solidFill>
            <a:schemeClr val="accent1">
              <a:alpha val="100000"/>
            </a:schemeClr>
          </a:solidFill>
        </p:spPr>
      </p:sp>
      <p:sp>
        <p:nvSpPr>
          <p:cNvPr id="7" name="Freeform 7"/>
          <p:cNvSpPr/>
          <p:nvPr/>
        </p:nvSpPr>
        <p:spPr>
          <a:xfrm>
            <a:off x="3874260" y="3317341"/>
            <a:ext cx="2016190" cy="1972506"/>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path>
              <a:path w="1905000" h="1863725">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path>
            </a:pathLst>
          </a:custGeom>
          <a:solidFill>
            <a:schemeClr val="accent4">
              <a:alpha val="100000"/>
            </a:schemeClr>
          </a:solidFill>
        </p:spPr>
      </p:sp>
      <p:sp>
        <p:nvSpPr>
          <p:cNvPr id="8" name="Freeform 8"/>
          <p:cNvSpPr/>
          <p:nvPr/>
        </p:nvSpPr>
        <p:spPr>
          <a:xfrm>
            <a:off x="5302399" y="2225236"/>
            <a:ext cx="1621384" cy="158625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path>
              <a:path w="1905000" h="1863725">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path>
            </a:pathLst>
          </a:custGeom>
          <a:solidFill>
            <a:schemeClr val="accent1">
              <a:alpha val="100000"/>
            </a:schemeClr>
          </a:solidFill>
        </p:spPr>
      </p:sp>
      <p:grpSp>
        <p:nvGrpSpPr>
          <p:cNvPr id="9" name="Group 9"/>
          <p:cNvGrpSpPr/>
          <p:nvPr/>
        </p:nvGrpSpPr>
        <p:grpSpPr>
          <a:xfrm rot="0">
            <a:off x="5890450" y="2741457"/>
            <a:ext cx="439747" cy="524666"/>
            <a:chOff x="5890450" y="2741457"/>
            <a:chExt cx="439747" cy="524666"/>
          </a:xfrm>
        </p:grpSpPr>
        <p:sp>
          <p:nvSpPr>
            <p:cNvPr id="10" name="Freeform 10"/>
            <p:cNvSpPr/>
            <p:nvPr/>
          </p:nvSpPr>
          <p:spPr>
            <a:xfrm>
              <a:off x="6048767" y="2842344"/>
              <a:ext cx="140171" cy="167842"/>
            </a:xfrm>
            <a:custGeom>
              <a:avLst/>
              <a:gdLst/>
              <a:ahLst/>
              <a:cxnLst/>
              <a:rect l="l" t="t" r="r" b="b"/>
              <a:pathLst>
                <a:path w="56" h="67">
                  <a:moveTo>
                    <a:pt x="28" y="0"/>
                  </a:moveTo>
                  <a:cubicBezTo>
                    <a:pt x="13" y="0"/>
                    <a:pt x="0" y="13"/>
                    <a:pt x="0" y="28"/>
                  </a:cubicBezTo>
                  <a:cubicBezTo>
                    <a:pt x="0" y="34"/>
                    <a:pt x="2" y="40"/>
                    <a:pt x="7" y="46"/>
                  </a:cubicBezTo>
                  <a:cubicBezTo>
                    <a:pt x="11" y="52"/>
                    <a:pt x="15" y="58"/>
                    <a:pt x="16" y="65"/>
                  </a:cubicBezTo>
                  <a:cubicBezTo>
                    <a:pt x="16" y="67"/>
                    <a:pt x="16" y="67"/>
                    <a:pt x="16" y="67"/>
                  </a:cubicBezTo>
                  <a:cubicBezTo>
                    <a:pt x="25" y="67"/>
                    <a:pt x="25" y="67"/>
                    <a:pt x="25" y="67"/>
                  </a:cubicBezTo>
                  <a:cubicBezTo>
                    <a:pt x="26" y="65"/>
                    <a:pt x="26" y="65"/>
                    <a:pt x="26" y="65"/>
                  </a:cubicBezTo>
                  <a:cubicBezTo>
                    <a:pt x="26" y="61"/>
                    <a:pt x="26" y="50"/>
                    <a:pt x="22" y="42"/>
                  </a:cubicBezTo>
                  <a:cubicBezTo>
                    <a:pt x="24" y="42"/>
                    <a:pt x="26" y="41"/>
                    <a:pt x="28" y="41"/>
                  </a:cubicBezTo>
                  <a:cubicBezTo>
                    <a:pt x="29" y="41"/>
                    <a:pt x="29" y="41"/>
                    <a:pt x="29" y="41"/>
                  </a:cubicBezTo>
                  <a:cubicBezTo>
                    <a:pt x="31" y="41"/>
                    <a:pt x="33" y="42"/>
                    <a:pt x="34" y="42"/>
                  </a:cubicBezTo>
                  <a:cubicBezTo>
                    <a:pt x="32" y="48"/>
                    <a:pt x="31" y="55"/>
                    <a:pt x="31" y="65"/>
                  </a:cubicBezTo>
                  <a:cubicBezTo>
                    <a:pt x="31" y="67"/>
                    <a:pt x="31" y="67"/>
                    <a:pt x="31" y="67"/>
                  </a:cubicBezTo>
                  <a:cubicBezTo>
                    <a:pt x="40" y="67"/>
                    <a:pt x="40" y="67"/>
                    <a:pt x="40" y="67"/>
                  </a:cubicBezTo>
                  <a:cubicBezTo>
                    <a:pt x="41" y="65"/>
                    <a:pt x="41" y="65"/>
                    <a:pt x="41" y="65"/>
                  </a:cubicBezTo>
                  <a:cubicBezTo>
                    <a:pt x="42" y="58"/>
                    <a:pt x="46" y="52"/>
                    <a:pt x="50" y="46"/>
                  </a:cubicBezTo>
                  <a:cubicBezTo>
                    <a:pt x="54" y="41"/>
                    <a:pt x="56" y="34"/>
                    <a:pt x="56" y="28"/>
                  </a:cubicBezTo>
                  <a:cubicBezTo>
                    <a:pt x="56" y="13"/>
                    <a:pt x="44" y="0"/>
                    <a:pt x="28" y="0"/>
                  </a:cubicBezTo>
                </a:path>
              </a:pathLst>
            </a:custGeom>
            <a:solidFill>
              <a:schemeClr val="accent1">
                <a:alpha val="100000"/>
              </a:schemeClr>
            </a:solidFill>
          </p:spPr>
        </p:sp>
        <p:sp>
          <p:nvSpPr>
            <p:cNvPr id="11" name="Freeform 11"/>
            <p:cNvSpPr/>
            <p:nvPr/>
          </p:nvSpPr>
          <p:spPr>
            <a:xfrm>
              <a:off x="5890450" y="2741457"/>
              <a:ext cx="439747" cy="524666"/>
            </a:xfrm>
            <a:custGeom>
              <a:avLst/>
              <a:gdLst/>
              <a:ahLst/>
              <a:cxnLst/>
              <a:rect l="l" t="t" r="r" b="b"/>
              <a:pathLst>
                <a:path w="175" h="209">
                  <a:moveTo>
                    <a:pt x="146" y="24"/>
                  </a:moveTo>
                  <a:cubicBezTo>
                    <a:pt x="126" y="8"/>
                    <a:pt x="100" y="0"/>
                    <a:pt x="66" y="8"/>
                  </a:cubicBezTo>
                  <a:cubicBezTo>
                    <a:pt x="42" y="15"/>
                    <a:pt x="21" y="33"/>
                    <a:pt x="16" y="67"/>
                  </a:cubicBezTo>
                  <a:cubicBezTo>
                    <a:pt x="14" y="78"/>
                    <a:pt x="16" y="84"/>
                    <a:pt x="16" y="85"/>
                  </a:cubicBezTo>
                  <a:cubicBezTo>
                    <a:pt x="18" y="87"/>
                    <a:pt x="20" y="91"/>
                    <a:pt x="20" y="94"/>
                  </a:cubicBezTo>
                  <a:cubicBezTo>
                    <a:pt x="20" y="95"/>
                    <a:pt x="19" y="96"/>
                    <a:pt x="19" y="97"/>
                  </a:cubicBezTo>
                  <a:cubicBezTo>
                    <a:pt x="2" y="121"/>
                    <a:pt x="2" y="121"/>
                    <a:pt x="2" y="121"/>
                  </a:cubicBezTo>
                  <a:cubicBezTo>
                    <a:pt x="1" y="123"/>
                    <a:pt x="0" y="125"/>
                    <a:pt x="1" y="127"/>
                  </a:cubicBezTo>
                  <a:cubicBezTo>
                    <a:pt x="4" y="132"/>
                    <a:pt x="12" y="131"/>
                    <a:pt x="14" y="132"/>
                  </a:cubicBezTo>
                  <a:cubicBezTo>
                    <a:pt x="16" y="133"/>
                    <a:pt x="17" y="136"/>
                    <a:pt x="16" y="139"/>
                  </a:cubicBezTo>
                  <a:cubicBezTo>
                    <a:pt x="15" y="141"/>
                    <a:pt x="13" y="145"/>
                    <a:pt x="15" y="146"/>
                  </a:cubicBezTo>
                  <a:cubicBezTo>
                    <a:pt x="17" y="147"/>
                    <a:pt x="19" y="148"/>
                    <a:pt x="19" y="148"/>
                  </a:cubicBezTo>
                  <a:cubicBezTo>
                    <a:pt x="19" y="148"/>
                    <a:pt x="16" y="149"/>
                    <a:pt x="16" y="151"/>
                  </a:cubicBezTo>
                  <a:cubicBezTo>
                    <a:pt x="15" y="153"/>
                    <a:pt x="16" y="156"/>
                    <a:pt x="19" y="157"/>
                  </a:cubicBezTo>
                  <a:cubicBezTo>
                    <a:pt x="19" y="157"/>
                    <a:pt x="22" y="164"/>
                    <a:pt x="21" y="171"/>
                  </a:cubicBezTo>
                  <a:cubicBezTo>
                    <a:pt x="20" y="177"/>
                    <a:pt x="18" y="183"/>
                    <a:pt x="23" y="187"/>
                  </a:cubicBezTo>
                  <a:cubicBezTo>
                    <a:pt x="28" y="191"/>
                    <a:pt x="48" y="188"/>
                    <a:pt x="60" y="184"/>
                  </a:cubicBezTo>
                  <a:cubicBezTo>
                    <a:pt x="60" y="184"/>
                    <a:pt x="64" y="191"/>
                    <a:pt x="68" y="209"/>
                  </a:cubicBezTo>
                  <a:cubicBezTo>
                    <a:pt x="152" y="183"/>
                    <a:pt x="152" y="183"/>
                    <a:pt x="152" y="183"/>
                  </a:cubicBezTo>
                  <a:cubicBezTo>
                    <a:pt x="147" y="170"/>
                    <a:pt x="145" y="163"/>
                    <a:pt x="145" y="159"/>
                  </a:cubicBezTo>
                  <a:cubicBezTo>
                    <a:pt x="143" y="148"/>
                    <a:pt x="160" y="128"/>
                    <a:pt x="166" y="106"/>
                  </a:cubicBezTo>
                  <a:cubicBezTo>
                    <a:pt x="173" y="81"/>
                    <a:pt x="175" y="48"/>
                    <a:pt x="146" y="24"/>
                  </a:cubicBezTo>
                  <a:close/>
                </a:path>
                <a:path w="175" h="209">
                  <a:moveTo>
                    <a:pt x="118" y="90"/>
                  </a:moveTo>
                  <a:cubicBezTo>
                    <a:pt x="112" y="98"/>
                    <a:pt x="110" y="104"/>
                    <a:pt x="110" y="110"/>
                  </a:cubicBezTo>
                  <a:cubicBezTo>
                    <a:pt x="110" y="128"/>
                    <a:pt x="110" y="128"/>
                    <a:pt x="110" y="128"/>
                  </a:cubicBezTo>
                  <a:cubicBezTo>
                    <a:pt x="110" y="133"/>
                    <a:pt x="107" y="136"/>
                    <a:pt x="104" y="136"/>
                  </a:cubicBezTo>
                  <a:cubicBezTo>
                    <a:pt x="97" y="136"/>
                    <a:pt x="97" y="136"/>
                    <a:pt x="97" y="136"/>
                  </a:cubicBezTo>
                  <a:cubicBezTo>
                    <a:pt x="96" y="136"/>
                    <a:pt x="96" y="136"/>
                    <a:pt x="96" y="136"/>
                  </a:cubicBezTo>
                  <a:cubicBezTo>
                    <a:pt x="95" y="138"/>
                    <a:pt x="93" y="139"/>
                    <a:pt x="91" y="139"/>
                  </a:cubicBezTo>
                  <a:cubicBezTo>
                    <a:pt x="89" y="139"/>
                    <a:pt x="88" y="138"/>
                    <a:pt x="87" y="136"/>
                  </a:cubicBezTo>
                  <a:cubicBezTo>
                    <a:pt x="86" y="136"/>
                    <a:pt x="86" y="136"/>
                    <a:pt x="86" y="136"/>
                  </a:cubicBezTo>
                  <a:cubicBezTo>
                    <a:pt x="79" y="136"/>
                    <a:pt x="79" y="136"/>
                    <a:pt x="79" y="136"/>
                  </a:cubicBezTo>
                  <a:cubicBezTo>
                    <a:pt x="76" y="136"/>
                    <a:pt x="73" y="133"/>
                    <a:pt x="73" y="129"/>
                  </a:cubicBezTo>
                  <a:cubicBezTo>
                    <a:pt x="73" y="110"/>
                    <a:pt x="73" y="110"/>
                    <a:pt x="73" y="110"/>
                  </a:cubicBezTo>
                  <a:cubicBezTo>
                    <a:pt x="73" y="104"/>
                    <a:pt x="70" y="98"/>
                    <a:pt x="65" y="90"/>
                  </a:cubicBezTo>
                  <a:cubicBezTo>
                    <a:pt x="59" y="83"/>
                    <a:pt x="57" y="76"/>
                    <a:pt x="57" y="68"/>
                  </a:cubicBezTo>
                  <a:cubicBezTo>
                    <a:pt x="57" y="49"/>
                    <a:pt x="72" y="34"/>
                    <a:pt x="91" y="34"/>
                  </a:cubicBezTo>
                  <a:cubicBezTo>
                    <a:pt x="110" y="34"/>
                    <a:pt x="126" y="49"/>
                    <a:pt x="126" y="68"/>
                  </a:cubicBezTo>
                  <a:cubicBezTo>
                    <a:pt x="126" y="76"/>
                    <a:pt x="123" y="83"/>
                    <a:pt x="118" y="90"/>
                  </a:cubicBezTo>
                </a:path>
              </a:pathLst>
            </a:custGeom>
            <a:solidFill>
              <a:schemeClr val="accent1">
                <a:alpha val="100000"/>
              </a:schemeClr>
            </a:solidFill>
          </p:spPr>
        </p:sp>
      </p:grpSp>
      <p:grpSp>
        <p:nvGrpSpPr>
          <p:cNvPr id="12" name="Group 12"/>
          <p:cNvGrpSpPr/>
          <p:nvPr/>
        </p:nvGrpSpPr>
        <p:grpSpPr>
          <a:xfrm rot="0">
            <a:off x="1901221" y="3872416"/>
            <a:ext cx="632992" cy="552247"/>
            <a:chOff x="1901221" y="3872416"/>
            <a:chExt cx="632992" cy="552247"/>
          </a:xfrm>
        </p:grpSpPr>
        <p:sp>
          <p:nvSpPr>
            <p:cNvPr id="13" name="Freeform 13"/>
            <p:cNvSpPr/>
            <p:nvPr/>
          </p:nvSpPr>
          <p:spPr>
            <a:xfrm>
              <a:off x="1901221" y="4005148"/>
              <a:ext cx="419515" cy="419515"/>
            </a:xfrm>
            <a:custGeom>
              <a:avLst/>
              <a:gdLst/>
              <a:ahLst/>
              <a:cxnLst/>
              <a:rect l="l" t="t" r="r" b="b"/>
              <a:pathLst>
                <a:path w="167" h="167">
                  <a:moveTo>
                    <a:pt x="161" y="71"/>
                  </a:moveTo>
                  <a:cubicBezTo>
                    <a:pt x="148" y="71"/>
                    <a:pt x="148" y="71"/>
                    <a:pt x="148" y="71"/>
                  </a:cubicBezTo>
                  <a:cubicBezTo>
                    <a:pt x="146" y="62"/>
                    <a:pt x="143" y="54"/>
                    <a:pt x="138" y="47"/>
                  </a:cubicBezTo>
                  <a:cubicBezTo>
                    <a:pt x="147" y="38"/>
                    <a:pt x="147" y="38"/>
                    <a:pt x="147" y="38"/>
                  </a:cubicBezTo>
                  <a:cubicBezTo>
                    <a:pt x="149" y="36"/>
                    <a:pt x="150" y="32"/>
                    <a:pt x="148" y="31"/>
                  </a:cubicBezTo>
                  <a:cubicBezTo>
                    <a:pt x="136" y="19"/>
                    <a:pt x="136" y="19"/>
                    <a:pt x="136" y="19"/>
                  </a:cubicBezTo>
                  <a:cubicBezTo>
                    <a:pt x="135" y="17"/>
                    <a:pt x="131" y="18"/>
                    <a:pt x="129" y="20"/>
                  </a:cubicBezTo>
                  <a:cubicBezTo>
                    <a:pt x="120" y="29"/>
                    <a:pt x="120" y="29"/>
                    <a:pt x="120" y="29"/>
                  </a:cubicBezTo>
                  <a:cubicBezTo>
                    <a:pt x="113" y="24"/>
                    <a:pt x="105" y="21"/>
                    <a:pt x="96" y="19"/>
                  </a:cubicBezTo>
                  <a:cubicBezTo>
                    <a:pt x="96" y="6"/>
                    <a:pt x="96" y="6"/>
                    <a:pt x="96" y="6"/>
                  </a:cubicBezTo>
                  <a:cubicBezTo>
                    <a:pt x="96" y="3"/>
                    <a:pt x="94" y="0"/>
                    <a:pt x="92" y="0"/>
                  </a:cubicBezTo>
                  <a:cubicBezTo>
                    <a:pt x="75" y="0"/>
                    <a:pt x="75" y="0"/>
                    <a:pt x="75" y="0"/>
                  </a:cubicBezTo>
                  <a:cubicBezTo>
                    <a:pt x="73" y="0"/>
                    <a:pt x="71" y="3"/>
                    <a:pt x="71" y="6"/>
                  </a:cubicBezTo>
                  <a:cubicBezTo>
                    <a:pt x="71" y="19"/>
                    <a:pt x="71" y="19"/>
                    <a:pt x="71" y="19"/>
                  </a:cubicBezTo>
                  <a:cubicBezTo>
                    <a:pt x="62" y="21"/>
                    <a:pt x="54" y="24"/>
                    <a:pt x="46" y="29"/>
                  </a:cubicBezTo>
                  <a:cubicBezTo>
                    <a:pt x="37" y="20"/>
                    <a:pt x="37" y="20"/>
                    <a:pt x="37" y="20"/>
                  </a:cubicBezTo>
                  <a:cubicBezTo>
                    <a:pt x="35" y="18"/>
                    <a:pt x="32" y="17"/>
                    <a:pt x="30" y="19"/>
                  </a:cubicBezTo>
                  <a:cubicBezTo>
                    <a:pt x="18" y="31"/>
                    <a:pt x="18" y="31"/>
                    <a:pt x="18" y="31"/>
                  </a:cubicBezTo>
                  <a:cubicBezTo>
                    <a:pt x="17" y="32"/>
                    <a:pt x="17" y="36"/>
                    <a:pt x="19" y="38"/>
                  </a:cubicBezTo>
                  <a:cubicBezTo>
                    <a:pt x="29" y="47"/>
                    <a:pt x="29" y="47"/>
                    <a:pt x="29" y="47"/>
                  </a:cubicBezTo>
                  <a:cubicBezTo>
                    <a:pt x="24" y="54"/>
                    <a:pt x="20" y="62"/>
                    <a:pt x="19" y="71"/>
                  </a:cubicBezTo>
                  <a:cubicBezTo>
                    <a:pt x="6" y="71"/>
                    <a:pt x="6" y="71"/>
                    <a:pt x="6" y="71"/>
                  </a:cubicBezTo>
                  <a:cubicBezTo>
                    <a:pt x="2" y="71"/>
                    <a:pt x="0" y="73"/>
                    <a:pt x="0" y="75"/>
                  </a:cubicBezTo>
                  <a:cubicBezTo>
                    <a:pt x="0" y="92"/>
                    <a:pt x="0" y="92"/>
                    <a:pt x="0" y="92"/>
                  </a:cubicBezTo>
                  <a:cubicBezTo>
                    <a:pt x="0" y="94"/>
                    <a:pt x="2" y="96"/>
                    <a:pt x="6" y="96"/>
                  </a:cubicBezTo>
                  <a:cubicBezTo>
                    <a:pt x="19" y="96"/>
                    <a:pt x="19" y="96"/>
                    <a:pt x="19" y="96"/>
                  </a:cubicBezTo>
                  <a:cubicBezTo>
                    <a:pt x="20" y="105"/>
                    <a:pt x="24" y="113"/>
                    <a:pt x="29" y="120"/>
                  </a:cubicBezTo>
                  <a:cubicBezTo>
                    <a:pt x="19" y="130"/>
                    <a:pt x="19" y="130"/>
                    <a:pt x="19" y="130"/>
                  </a:cubicBezTo>
                  <a:cubicBezTo>
                    <a:pt x="17" y="132"/>
                    <a:pt x="17" y="135"/>
                    <a:pt x="18" y="137"/>
                  </a:cubicBezTo>
                  <a:cubicBezTo>
                    <a:pt x="30" y="148"/>
                    <a:pt x="30" y="148"/>
                    <a:pt x="30" y="148"/>
                  </a:cubicBezTo>
                  <a:cubicBezTo>
                    <a:pt x="32" y="150"/>
                    <a:pt x="35" y="150"/>
                    <a:pt x="37" y="147"/>
                  </a:cubicBezTo>
                  <a:cubicBezTo>
                    <a:pt x="46" y="138"/>
                    <a:pt x="46" y="138"/>
                    <a:pt x="46" y="138"/>
                  </a:cubicBezTo>
                  <a:cubicBezTo>
                    <a:pt x="54" y="143"/>
                    <a:pt x="62" y="147"/>
                    <a:pt x="71" y="148"/>
                  </a:cubicBezTo>
                  <a:cubicBezTo>
                    <a:pt x="71" y="161"/>
                    <a:pt x="71" y="161"/>
                    <a:pt x="71" y="161"/>
                  </a:cubicBezTo>
                  <a:cubicBezTo>
                    <a:pt x="71" y="164"/>
                    <a:pt x="73" y="167"/>
                    <a:pt x="75" y="167"/>
                  </a:cubicBezTo>
                  <a:cubicBezTo>
                    <a:pt x="92" y="167"/>
                    <a:pt x="92" y="167"/>
                    <a:pt x="92" y="167"/>
                  </a:cubicBezTo>
                  <a:cubicBezTo>
                    <a:pt x="94" y="167"/>
                    <a:pt x="96" y="164"/>
                    <a:pt x="96" y="161"/>
                  </a:cubicBezTo>
                  <a:cubicBezTo>
                    <a:pt x="96" y="148"/>
                    <a:pt x="96" y="148"/>
                    <a:pt x="96" y="148"/>
                  </a:cubicBezTo>
                  <a:cubicBezTo>
                    <a:pt x="105" y="147"/>
                    <a:pt x="113" y="143"/>
                    <a:pt x="120" y="138"/>
                  </a:cubicBezTo>
                  <a:cubicBezTo>
                    <a:pt x="129" y="147"/>
                    <a:pt x="129" y="147"/>
                    <a:pt x="129" y="147"/>
                  </a:cubicBezTo>
                  <a:cubicBezTo>
                    <a:pt x="131" y="150"/>
                    <a:pt x="135" y="150"/>
                    <a:pt x="136" y="148"/>
                  </a:cubicBezTo>
                  <a:cubicBezTo>
                    <a:pt x="148" y="137"/>
                    <a:pt x="148" y="137"/>
                    <a:pt x="148" y="137"/>
                  </a:cubicBezTo>
                  <a:cubicBezTo>
                    <a:pt x="150" y="135"/>
                    <a:pt x="149" y="132"/>
                    <a:pt x="147" y="130"/>
                  </a:cubicBezTo>
                  <a:cubicBezTo>
                    <a:pt x="138" y="120"/>
                    <a:pt x="138" y="120"/>
                    <a:pt x="138" y="120"/>
                  </a:cubicBezTo>
                  <a:cubicBezTo>
                    <a:pt x="143" y="113"/>
                    <a:pt x="146" y="105"/>
                    <a:pt x="148" y="96"/>
                  </a:cubicBezTo>
                  <a:cubicBezTo>
                    <a:pt x="161" y="96"/>
                    <a:pt x="161" y="96"/>
                    <a:pt x="161" y="96"/>
                  </a:cubicBezTo>
                  <a:cubicBezTo>
                    <a:pt x="164" y="96"/>
                    <a:pt x="167" y="94"/>
                    <a:pt x="167" y="92"/>
                  </a:cubicBezTo>
                  <a:cubicBezTo>
                    <a:pt x="167" y="75"/>
                    <a:pt x="167" y="75"/>
                    <a:pt x="167" y="75"/>
                  </a:cubicBezTo>
                  <a:cubicBezTo>
                    <a:pt x="167" y="73"/>
                    <a:pt x="164" y="71"/>
                    <a:pt x="161" y="71"/>
                  </a:cubicBezTo>
                  <a:close/>
                </a:path>
                <a:path w="167" h="167">
                  <a:moveTo>
                    <a:pt x="83" y="114"/>
                  </a:moveTo>
                  <a:cubicBezTo>
                    <a:pt x="66" y="114"/>
                    <a:pt x="52" y="101"/>
                    <a:pt x="52" y="84"/>
                  </a:cubicBezTo>
                  <a:cubicBezTo>
                    <a:pt x="52" y="67"/>
                    <a:pt x="66" y="53"/>
                    <a:pt x="83" y="53"/>
                  </a:cubicBezTo>
                  <a:cubicBezTo>
                    <a:pt x="100" y="53"/>
                    <a:pt x="114" y="67"/>
                    <a:pt x="114" y="84"/>
                  </a:cubicBezTo>
                  <a:cubicBezTo>
                    <a:pt x="114" y="101"/>
                    <a:pt x="100" y="114"/>
                    <a:pt x="83" y="114"/>
                  </a:cubicBezTo>
                </a:path>
              </a:pathLst>
            </a:custGeom>
            <a:solidFill>
              <a:schemeClr val="accent4">
                <a:alpha val="100000"/>
              </a:schemeClr>
            </a:solidFill>
          </p:spPr>
        </p:sp>
        <p:sp>
          <p:nvSpPr>
            <p:cNvPr id="14" name="Freeform 14"/>
            <p:cNvSpPr/>
            <p:nvPr/>
          </p:nvSpPr>
          <p:spPr>
            <a:xfrm>
              <a:off x="2230464" y="3872416"/>
              <a:ext cx="303749" cy="301663"/>
            </a:xfrm>
            <a:custGeom>
              <a:avLst/>
              <a:gdLst/>
              <a:ahLst/>
              <a:cxnLst/>
              <a:rect l="l" t="t" r="r" b="b"/>
              <a:pathLst>
                <a:path w="121" h="120">
                  <a:moveTo>
                    <a:pt x="117" y="51"/>
                  </a:moveTo>
                  <a:cubicBezTo>
                    <a:pt x="108" y="51"/>
                    <a:pt x="108" y="51"/>
                    <a:pt x="108" y="51"/>
                  </a:cubicBezTo>
                  <a:cubicBezTo>
                    <a:pt x="106" y="44"/>
                    <a:pt x="104" y="38"/>
                    <a:pt x="100" y="33"/>
                  </a:cubicBezTo>
                  <a:cubicBezTo>
                    <a:pt x="107" y="27"/>
                    <a:pt x="107" y="27"/>
                    <a:pt x="107" y="27"/>
                  </a:cubicBezTo>
                  <a:cubicBezTo>
                    <a:pt x="109" y="25"/>
                    <a:pt x="109" y="23"/>
                    <a:pt x="108" y="22"/>
                  </a:cubicBezTo>
                  <a:cubicBezTo>
                    <a:pt x="99" y="13"/>
                    <a:pt x="99" y="13"/>
                    <a:pt x="99" y="13"/>
                  </a:cubicBezTo>
                  <a:cubicBezTo>
                    <a:pt x="98" y="12"/>
                    <a:pt x="96" y="12"/>
                    <a:pt x="94" y="14"/>
                  </a:cubicBezTo>
                  <a:cubicBezTo>
                    <a:pt x="87" y="20"/>
                    <a:pt x="87" y="20"/>
                    <a:pt x="87" y="20"/>
                  </a:cubicBezTo>
                  <a:cubicBezTo>
                    <a:pt x="82" y="17"/>
                    <a:pt x="76" y="14"/>
                    <a:pt x="70" y="13"/>
                  </a:cubicBezTo>
                  <a:cubicBezTo>
                    <a:pt x="70" y="4"/>
                    <a:pt x="70" y="4"/>
                    <a:pt x="70" y="4"/>
                  </a:cubicBezTo>
                  <a:cubicBezTo>
                    <a:pt x="70" y="1"/>
                    <a:pt x="69" y="0"/>
                    <a:pt x="67" y="0"/>
                  </a:cubicBezTo>
                  <a:cubicBezTo>
                    <a:pt x="55" y="0"/>
                    <a:pt x="55" y="0"/>
                    <a:pt x="55" y="0"/>
                  </a:cubicBezTo>
                  <a:cubicBezTo>
                    <a:pt x="53" y="0"/>
                    <a:pt x="52" y="1"/>
                    <a:pt x="52" y="4"/>
                  </a:cubicBezTo>
                  <a:cubicBezTo>
                    <a:pt x="52" y="13"/>
                    <a:pt x="52" y="13"/>
                    <a:pt x="52" y="13"/>
                  </a:cubicBezTo>
                  <a:cubicBezTo>
                    <a:pt x="45" y="14"/>
                    <a:pt x="39" y="17"/>
                    <a:pt x="34" y="20"/>
                  </a:cubicBezTo>
                  <a:cubicBezTo>
                    <a:pt x="28" y="14"/>
                    <a:pt x="28" y="14"/>
                    <a:pt x="28" y="14"/>
                  </a:cubicBezTo>
                  <a:cubicBezTo>
                    <a:pt x="26" y="12"/>
                    <a:pt x="24" y="12"/>
                    <a:pt x="22" y="13"/>
                  </a:cubicBezTo>
                  <a:cubicBezTo>
                    <a:pt x="14" y="22"/>
                    <a:pt x="14" y="22"/>
                    <a:pt x="14" y="22"/>
                  </a:cubicBezTo>
                  <a:cubicBezTo>
                    <a:pt x="13" y="23"/>
                    <a:pt x="13" y="25"/>
                    <a:pt x="15" y="27"/>
                  </a:cubicBezTo>
                  <a:cubicBezTo>
                    <a:pt x="21" y="33"/>
                    <a:pt x="21" y="33"/>
                    <a:pt x="21" y="33"/>
                  </a:cubicBezTo>
                  <a:cubicBezTo>
                    <a:pt x="18" y="38"/>
                    <a:pt x="15" y="44"/>
                    <a:pt x="14" y="51"/>
                  </a:cubicBezTo>
                  <a:cubicBezTo>
                    <a:pt x="5" y="51"/>
                    <a:pt x="5" y="51"/>
                    <a:pt x="5" y="51"/>
                  </a:cubicBezTo>
                  <a:cubicBezTo>
                    <a:pt x="2" y="51"/>
                    <a:pt x="0" y="52"/>
                    <a:pt x="0" y="54"/>
                  </a:cubicBezTo>
                  <a:cubicBezTo>
                    <a:pt x="0" y="66"/>
                    <a:pt x="0" y="66"/>
                    <a:pt x="0" y="66"/>
                  </a:cubicBezTo>
                  <a:cubicBezTo>
                    <a:pt x="0" y="68"/>
                    <a:pt x="2" y="69"/>
                    <a:pt x="5" y="69"/>
                  </a:cubicBezTo>
                  <a:cubicBezTo>
                    <a:pt x="14" y="69"/>
                    <a:pt x="14" y="69"/>
                    <a:pt x="14" y="69"/>
                  </a:cubicBezTo>
                  <a:cubicBezTo>
                    <a:pt x="15" y="76"/>
                    <a:pt x="18" y="81"/>
                    <a:pt x="21" y="87"/>
                  </a:cubicBezTo>
                  <a:cubicBezTo>
                    <a:pt x="15" y="93"/>
                    <a:pt x="15" y="93"/>
                    <a:pt x="15" y="93"/>
                  </a:cubicBezTo>
                  <a:cubicBezTo>
                    <a:pt x="13" y="95"/>
                    <a:pt x="13" y="97"/>
                    <a:pt x="14" y="98"/>
                  </a:cubicBezTo>
                  <a:cubicBezTo>
                    <a:pt x="22" y="107"/>
                    <a:pt x="22" y="107"/>
                    <a:pt x="22" y="107"/>
                  </a:cubicBezTo>
                  <a:cubicBezTo>
                    <a:pt x="24" y="108"/>
                    <a:pt x="26" y="108"/>
                    <a:pt x="28" y="106"/>
                  </a:cubicBezTo>
                  <a:cubicBezTo>
                    <a:pt x="34" y="100"/>
                    <a:pt x="34" y="100"/>
                    <a:pt x="34" y="100"/>
                  </a:cubicBezTo>
                  <a:cubicBezTo>
                    <a:pt x="39" y="103"/>
                    <a:pt x="45" y="106"/>
                    <a:pt x="52" y="107"/>
                  </a:cubicBezTo>
                  <a:cubicBezTo>
                    <a:pt x="52" y="116"/>
                    <a:pt x="52" y="116"/>
                    <a:pt x="52" y="116"/>
                  </a:cubicBezTo>
                  <a:cubicBezTo>
                    <a:pt x="52" y="118"/>
                    <a:pt x="53" y="120"/>
                    <a:pt x="55" y="120"/>
                  </a:cubicBezTo>
                  <a:cubicBezTo>
                    <a:pt x="67" y="120"/>
                    <a:pt x="67" y="120"/>
                    <a:pt x="67" y="120"/>
                  </a:cubicBezTo>
                  <a:cubicBezTo>
                    <a:pt x="69" y="120"/>
                    <a:pt x="70" y="118"/>
                    <a:pt x="70" y="116"/>
                  </a:cubicBezTo>
                  <a:cubicBezTo>
                    <a:pt x="70" y="107"/>
                    <a:pt x="70" y="107"/>
                    <a:pt x="70" y="107"/>
                  </a:cubicBezTo>
                  <a:cubicBezTo>
                    <a:pt x="76" y="106"/>
                    <a:pt x="82" y="103"/>
                    <a:pt x="87" y="100"/>
                  </a:cubicBezTo>
                  <a:cubicBezTo>
                    <a:pt x="94" y="106"/>
                    <a:pt x="94" y="106"/>
                    <a:pt x="94" y="106"/>
                  </a:cubicBezTo>
                  <a:cubicBezTo>
                    <a:pt x="96" y="108"/>
                    <a:pt x="98" y="108"/>
                    <a:pt x="99" y="107"/>
                  </a:cubicBezTo>
                  <a:cubicBezTo>
                    <a:pt x="108" y="98"/>
                    <a:pt x="108" y="98"/>
                    <a:pt x="108" y="98"/>
                  </a:cubicBezTo>
                  <a:cubicBezTo>
                    <a:pt x="109" y="97"/>
                    <a:pt x="109" y="95"/>
                    <a:pt x="107" y="93"/>
                  </a:cubicBezTo>
                  <a:cubicBezTo>
                    <a:pt x="100" y="87"/>
                    <a:pt x="100" y="87"/>
                    <a:pt x="100" y="87"/>
                  </a:cubicBezTo>
                  <a:cubicBezTo>
                    <a:pt x="104" y="81"/>
                    <a:pt x="106" y="76"/>
                    <a:pt x="108" y="69"/>
                  </a:cubicBezTo>
                  <a:cubicBezTo>
                    <a:pt x="117" y="69"/>
                    <a:pt x="117" y="69"/>
                    <a:pt x="117" y="69"/>
                  </a:cubicBezTo>
                  <a:cubicBezTo>
                    <a:pt x="119" y="69"/>
                    <a:pt x="121" y="68"/>
                    <a:pt x="121" y="66"/>
                  </a:cubicBezTo>
                  <a:cubicBezTo>
                    <a:pt x="121" y="54"/>
                    <a:pt x="121" y="54"/>
                    <a:pt x="121" y="54"/>
                  </a:cubicBezTo>
                  <a:cubicBezTo>
                    <a:pt x="121" y="52"/>
                    <a:pt x="119" y="51"/>
                    <a:pt x="117" y="51"/>
                  </a:cubicBezTo>
                  <a:close/>
                </a:path>
                <a:path w="121" h="120">
                  <a:moveTo>
                    <a:pt x="61" y="82"/>
                  </a:moveTo>
                  <a:cubicBezTo>
                    <a:pt x="48" y="82"/>
                    <a:pt x="38" y="72"/>
                    <a:pt x="38" y="60"/>
                  </a:cubicBezTo>
                  <a:cubicBezTo>
                    <a:pt x="38" y="48"/>
                    <a:pt x="48" y="38"/>
                    <a:pt x="61" y="38"/>
                  </a:cubicBezTo>
                  <a:cubicBezTo>
                    <a:pt x="73" y="38"/>
                    <a:pt x="83" y="48"/>
                    <a:pt x="83" y="60"/>
                  </a:cubicBezTo>
                  <a:cubicBezTo>
                    <a:pt x="83" y="72"/>
                    <a:pt x="73" y="82"/>
                    <a:pt x="61" y="82"/>
                  </a:cubicBezTo>
                </a:path>
              </a:pathLst>
            </a:custGeom>
            <a:solidFill>
              <a:schemeClr val="accent4">
                <a:alpha val="100000"/>
              </a:schemeClr>
            </a:solidFill>
          </p:spPr>
        </p:sp>
      </p:grpSp>
      <p:grpSp>
        <p:nvGrpSpPr>
          <p:cNvPr id="15" name="Group 15"/>
          <p:cNvGrpSpPr/>
          <p:nvPr/>
        </p:nvGrpSpPr>
        <p:grpSpPr>
          <a:xfrm rot="0">
            <a:off x="4607230" y="4010959"/>
            <a:ext cx="550251" cy="585271"/>
            <a:chOff x="4607230" y="4010959"/>
            <a:chExt cx="550251" cy="585271"/>
          </a:xfrm>
        </p:grpSpPr>
        <p:sp>
          <p:nvSpPr>
            <p:cNvPr id="16" name="Freeform 16"/>
            <p:cNvSpPr/>
            <p:nvPr/>
          </p:nvSpPr>
          <p:spPr>
            <a:xfrm>
              <a:off x="4929125" y="4010959"/>
              <a:ext cx="228356" cy="257026"/>
            </a:xfrm>
            <a:custGeom>
              <a:avLst/>
              <a:gdLst/>
              <a:ahLst/>
              <a:cxnLst/>
              <a:rect l="l" t="t" r="r" b="b"/>
              <a:pathLst>
                <a:path w="91" h="102">
                  <a:moveTo>
                    <a:pt x="76" y="45"/>
                  </a:moveTo>
                  <a:cubicBezTo>
                    <a:pt x="65" y="52"/>
                    <a:pt x="54" y="52"/>
                    <a:pt x="50" y="52"/>
                  </a:cubicBezTo>
                  <a:cubicBezTo>
                    <a:pt x="11" y="102"/>
                    <a:pt x="11" y="102"/>
                    <a:pt x="11" y="102"/>
                  </a:cubicBezTo>
                  <a:cubicBezTo>
                    <a:pt x="0" y="93"/>
                    <a:pt x="0" y="93"/>
                    <a:pt x="0" y="93"/>
                  </a:cubicBezTo>
                  <a:cubicBezTo>
                    <a:pt x="43" y="47"/>
                    <a:pt x="43" y="47"/>
                    <a:pt x="43" y="47"/>
                  </a:cubicBezTo>
                  <a:cubicBezTo>
                    <a:pt x="42" y="43"/>
                    <a:pt x="40" y="32"/>
                    <a:pt x="45" y="19"/>
                  </a:cubicBezTo>
                  <a:cubicBezTo>
                    <a:pt x="52" y="4"/>
                    <a:pt x="70" y="0"/>
                    <a:pt x="70" y="0"/>
                  </a:cubicBezTo>
                  <a:cubicBezTo>
                    <a:pt x="67" y="22"/>
                    <a:pt x="67" y="22"/>
                    <a:pt x="67" y="22"/>
                  </a:cubicBezTo>
                  <a:cubicBezTo>
                    <a:pt x="68" y="21"/>
                    <a:pt x="69" y="21"/>
                    <a:pt x="70" y="22"/>
                  </a:cubicBezTo>
                  <a:cubicBezTo>
                    <a:pt x="70" y="22"/>
                    <a:pt x="70" y="23"/>
                    <a:pt x="70" y="24"/>
                  </a:cubicBezTo>
                  <a:cubicBezTo>
                    <a:pt x="91" y="17"/>
                    <a:pt x="91" y="17"/>
                    <a:pt x="91" y="17"/>
                  </a:cubicBezTo>
                  <a:cubicBezTo>
                    <a:pt x="91" y="17"/>
                    <a:pt x="90" y="36"/>
                    <a:pt x="76" y="45"/>
                  </a:cubicBezTo>
                </a:path>
              </a:pathLst>
            </a:custGeom>
            <a:solidFill>
              <a:schemeClr val="accent4">
                <a:alpha val="100000"/>
              </a:schemeClr>
            </a:solidFill>
          </p:spPr>
        </p:sp>
        <p:sp>
          <p:nvSpPr>
            <p:cNvPr id="17" name="Freeform 17"/>
            <p:cNvSpPr/>
            <p:nvPr/>
          </p:nvSpPr>
          <p:spPr>
            <a:xfrm>
              <a:off x="4607230" y="4187330"/>
              <a:ext cx="439747" cy="408900"/>
            </a:xfrm>
            <a:custGeom>
              <a:avLst/>
              <a:gdLst/>
              <a:ahLst/>
              <a:cxnLst/>
              <a:rect l="l" t="t" r="r" b="b"/>
              <a:pathLst>
                <a:path w="175" h="163">
                  <a:moveTo>
                    <a:pt x="77" y="0"/>
                  </a:moveTo>
                  <a:cubicBezTo>
                    <a:pt x="95" y="0"/>
                    <a:pt x="112" y="6"/>
                    <a:pt x="127" y="16"/>
                  </a:cubicBezTo>
                  <a:cubicBezTo>
                    <a:pt x="107" y="40"/>
                    <a:pt x="107" y="40"/>
                    <a:pt x="107" y="40"/>
                  </a:cubicBezTo>
                  <a:cubicBezTo>
                    <a:pt x="100" y="36"/>
                    <a:pt x="92" y="34"/>
                    <a:pt x="84" y="34"/>
                  </a:cubicBezTo>
                  <a:cubicBezTo>
                    <a:pt x="59" y="34"/>
                    <a:pt x="41" y="54"/>
                    <a:pt x="44" y="80"/>
                  </a:cubicBezTo>
                  <a:cubicBezTo>
                    <a:pt x="47" y="105"/>
                    <a:pt x="70" y="125"/>
                    <a:pt x="96" y="125"/>
                  </a:cubicBezTo>
                  <a:cubicBezTo>
                    <a:pt x="121" y="125"/>
                    <a:pt x="138" y="105"/>
                    <a:pt x="135" y="80"/>
                  </a:cubicBezTo>
                  <a:cubicBezTo>
                    <a:pt x="134" y="71"/>
                    <a:pt x="130" y="63"/>
                    <a:pt x="125" y="56"/>
                  </a:cubicBezTo>
                  <a:cubicBezTo>
                    <a:pt x="145" y="32"/>
                    <a:pt x="145" y="32"/>
                    <a:pt x="145" y="32"/>
                  </a:cubicBezTo>
                  <a:cubicBezTo>
                    <a:pt x="158" y="46"/>
                    <a:pt x="166" y="63"/>
                    <a:pt x="169" y="82"/>
                  </a:cubicBezTo>
                  <a:cubicBezTo>
                    <a:pt x="175" y="127"/>
                    <a:pt x="143" y="163"/>
                    <a:pt x="98" y="163"/>
                  </a:cubicBezTo>
                  <a:cubicBezTo>
                    <a:pt x="53" y="163"/>
                    <a:pt x="12" y="127"/>
                    <a:pt x="6" y="82"/>
                  </a:cubicBezTo>
                  <a:cubicBezTo>
                    <a:pt x="0" y="37"/>
                    <a:pt x="31" y="0"/>
                    <a:pt x="77" y="0"/>
                  </a:cubicBezTo>
                </a:path>
              </a:pathLst>
            </a:custGeom>
            <a:solidFill>
              <a:schemeClr val="accent4">
                <a:alpha val="100000"/>
              </a:schemeClr>
            </a:solidFill>
          </p:spPr>
        </p:sp>
        <p:sp>
          <p:nvSpPr>
            <p:cNvPr id="18" name="Freeform 18"/>
            <p:cNvSpPr/>
            <p:nvPr/>
          </p:nvSpPr>
          <p:spPr>
            <a:xfrm>
              <a:off x="4740052" y="4297743"/>
              <a:ext cx="185897" cy="173104"/>
            </a:xfrm>
            <a:custGeom>
              <a:avLst/>
              <a:gdLst/>
              <a:ahLst/>
              <a:cxnLst/>
              <a:rect l="l" t="t" r="r" b="b"/>
              <a:pathLst>
                <a:path w="74" h="69">
                  <a:moveTo>
                    <a:pt x="42" y="69"/>
                  </a:moveTo>
                  <a:cubicBezTo>
                    <a:pt x="23" y="69"/>
                    <a:pt x="5" y="54"/>
                    <a:pt x="3" y="35"/>
                  </a:cubicBezTo>
                  <a:cubicBezTo>
                    <a:pt x="0" y="16"/>
                    <a:pt x="14" y="0"/>
                    <a:pt x="33" y="0"/>
                  </a:cubicBezTo>
                  <a:cubicBezTo>
                    <a:pt x="38" y="0"/>
                    <a:pt x="44" y="2"/>
                    <a:pt x="49" y="4"/>
                  </a:cubicBezTo>
                  <a:cubicBezTo>
                    <a:pt x="48" y="6"/>
                    <a:pt x="48" y="9"/>
                    <a:pt x="49" y="11"/>
                  </a:cubicBezTo>
                  <a:cubicBezTo>
                    <a:pt x="36" y="30"/>
                    <a:pt x="36" y="30"/>
                    <a:pt x="36" y="30"/>
                  </a:cubicBezTo>
                  <a:cubicBezTo>
                    <a:pt x="42" y="35"/>
                    <a:pt x="42" y="35"/>
                    <a:pt x="42" y="35"/>
                  </a:cubicBezTo>
                  <a:cubicBezTo>
                    <a:pt x="59" y="20"/>
                    <a:pt x="59" y="20"/>
                    <a:pt x="59" y="20"/>
                  </a:cubicBezTo>
                  <a:cubicBezTo>
                    <a:pt x="59" y="20"/>
                    <a:pt x="60" y="20"/>
                    <a:pt x="60" y="20"/>
                  </a:cubicBezTo>
                  <a:cubicBezTo>
                    <a:pt x="62" y="20"/>
                    <a:pt x="64" y="19"/>
                    <a:pt x="66" y="18"/>
                  </a:cubicBezTo>
                  <a:cubicBezTo>
                    <a:pt x="69" y="23"/>
                    <a:pt x="71" y="29"/>
                    <a:pt x="72" y="35"/>
                  </a:cubicBezTo>
                  <a:cubicBezTo>
                    <a:pt x="74" y="54"/>
                    <a:pt x="61" y="69"/>
                    <a:pt x="42" y="69"/>
                  </a:cubicBezTo>
                </a:path>
              </a:pathLst>
            </a:custGeom>
            <a:solidFill>
              <a:schemeClr val="accent4">
                <a:alpha val="100000"/>
              </a:schemeClr>
            </a:solidFill>
          </p:spPr>
        </p:sp>
        <p:sp>
          <p:nvSpPr>
            <p:cNvPr id="19" name="Freeform 19"/>
            <p:cNvSpPr/>
            <p:nvPr/>
          </p:nvSpPr>
          <p:spPr>
            <a:xfrm>
              <a:off x="4843026" y="4249930"/>
              <a:ext cx="108326" cy="123205"/>
            </a:xfrm>
            <a:custGeom>
              <a:avLst/>
              <a:gdLst/>
              <a:ahLst/>
              <a:cxnLst/>
              <a:rect l="l" t="t" r="r" b="b"/>
              <a:pathLst>
                <a:path w="43" h="49">
                  <a:moveTo>
                    <a:pt x="13" y="31"/>
                  </a:moveTo>
                  <a:cubicBezTo>
                    <a:pt x="11" y="28"/>
                    <a:pt x="12" y="25"/>
                    <a:pt x="14" y="22"/>
                  </a:cubicBezTo>
                  <a:cubicBezTo>
                    <a:pt x="32" y="0"/>
                    <a:pt x="32" y="0"/>
                    <a:pt x="32" y="0"/>
                  </a:cubicBezTo>
                  <a:cubicBezTo>
                    <a:pt x="43" y="9"/>
                    <a:pt x="43" y="9"/>
                    <a:pt x="43" y="9"/>
                  </a:cubicBezTo>
                  <a:cubicBezTo>
                    <a:pt x="24" y="32"/>
                    <a:pt x="24" y="32"/>
                    <a:pt x="24" y="32"/>
                  </a:cubicBezTo>
                  <a:cubicBezTo>
                    <a:pt x="22" y="34"/>
                    <a:pt x="19" y="35"/>
                    <a:pt x="17" y="34"/>
                  </a:cubicBezTo>
                  <a:cubicBezTo>
                    <a:pt x="1" y="49"/>
                    <a:pt x="1" y="49"/>
                    <a:pt x="1" y="49"/>
                  </a:cubicBezTo>
                  <a:cubicBezTo>
                    <a:pt x="0" y="48"/>
                    <a:pt x="0" y="48"/>
                    <a:pt x="0" y="48"/>
                  </a:cubicBezTo>
                  <a:lnTo>
                    <a:pt x="13" y="31"/>
                  </a:lnTo>
                </a:path>
              </a:pathLst>
            </a:custGeom>
            <a:solidFill>
              <a:schemeClr val="accent4">
                <a:alpha val="100000"/>
              </a:schemeClr>
            </a:solidFill>
          </p:spPr>
        </p:sp>
      </p:grpSp>
      <p:grpSp>
        <p:nvGrpSpPr>
          <p:cNvPr id="20" name="Group 20"/>
          <p:cNvGrpSpPr/>
          <p:nvPr/>
        </p:nvGrpSpPr>
        <p:grpSpPr>
          <a:xfrm rot="0">
            <a:off x="3229795" y="2529173"/>
            <a:ext cx="532872" cy="668628"/>
            <a:chOff x="3229795" y="2529173"/>
            <a:chExt cx="532872" cy="668628"/>
          </a:xfrm>
        </p:grpSpPr>
        <p:sp>
          <p:nvSpPr>
            <p:cNvPr id="21" name="Freeform 21"/>
            <p:cNvSpPr/>
            <p:nvPr/>
          </p:nvSpPr>
          <p:spPr>
            <a:xfrm>
              <a:off x="3602425" y="2529173"/>
              <a:ext cx="160242" cy="174977"/>
            </a:xfrm>
            <a:custGeom>
              <a:avLst/>
              <a:gdLst/>
              <a:ahLst/>
              <a:cxnLst/>
              <a:rect l="l" t="t" r="r" b="b"/>
              <a:pathLst>
                <a:path w="126" h="140">
                  <a:moveTo>
                    <a:pt x="0" y="57"/>
                  </a:moveTo>
                  <a:lnTo>
                    <a:pt x="48" y="0"/>
                  </a:lnTo>
                  <a:lnTo>
                    <a:pt x="126" y="85"/>
                  </a:lnTo>
                  <a:lnTo>
                    <a:pt x="78" y="140"/>
                  </a:lnTo>
                  <a:lnTo>
                    <a:pt x="0" y="57"/>
                  </a:lnTo>
                </a:path>
              </a:pathLst>
            </a:custGeom>
            <a:solidFill>
              <a:schemeClr val="accent1">
                <a:alpha val="100000"/>
              </a:schemeClr>
            </a:solidFill>
          </p:spPr>
        </p:sp>
        <p:sp>
          <p:nvSpPr>
            <p:cNvPr id="22" name="Freeform 22"/>
            <p:cNvSpPr/>
            <p:nvPr/>
          </p:nvSpPr>
          <p:spPr>
            <a:xfrm>
              <a:off x="3395143" y="2620344"/>
              <a:ext cx="282351" cy="311201"/>
            </a:xfrm>
            <a:custGeom>
              <a:avLst/>
              <a:gdLst/>
              <a:ahLst/>
              <a:cxnLst/>
              <a:rect l="l" t="t" r="r" b="b"/>
              <a:pathLst>
                <a:path w="94" h="105">
                  <a:moveTo>
                    <a:pt x="70" y="0"/>
                  </a:moveTo>
                  <a:cubicBezTo>
                    <a:pt x="63" y="9"/>
                    <a:pt x="63" y="9"/>
                    <a:pt x="63" y="9"/>
                  </a:cubicBezTo>
                  <a:cubicBezTo>
                    <a:pt x="21" y="30"/>
                    <a:pt x="21" y="30"/>
                    <a:pt x="21" y="30"/>
                  </a:cubicBezTo>
                  <a:cubicBezTo>
                    <a:pt x="20" y="30"/>
                    <a:pt x="14" y="33"/>
                    <a:pt x="12" y="37"/>
                  </a:cubicBezTo>
                  <a:cubicBezTo>
                    <a:pt x="10" y="40"/>
                    <a:pt x="2" y="67"/>
                    <a:pt x="1" y="70"/>
                  </a:cubicBezTo>
                  <a:cubicBezTo>
                    <a:pt x="0" y="71"/>
                    <a:pt x="0" y="75"/>
                    <a:pt x="0" y="77"/>
                  </a:cubicBezTo>
                  <a:cubicBezTo>
                    <a:pt x="0" y="78"/>
                    <a:pt x="2" y="93"/>
                    <a:pt x="3" y="102"/>
                  </a:cubicBezTo>
                  <a:cubicBezTo>
                    <a:pt x="3" y="103"/>
                    <a:pt x="3" y="103"/>
                    <a:pt x="3" y="103"/>
                  </a:cubicBezTo>
                  <a:cubicBezTo>
                    <a:pt x="3" y="103"/>
                    <a:pt x="3" y="103"/>
                    <a:pt x="3" y="103"/>
                  </a:cubicBezTo>
                  <a:cubicBezTo>
                    <a:pt x="3" y="103"/>
                    <a:pt x="3" y="104"/>
                    <a:pt x="4" y="105"/>
                  </a:cubicBezTo>
                  <a:cubicBezTo>
                    <a:pt x="4" y="81"/>
                    <a:pt x="4" y="81"/>
                    <a:pt x="4" y="81"/>
                  </a:cubicBezTo>
                  <a:cubicBezTo>
                    <a:pt x="20" y="81"/>
                    <a:pt x="20" y="81"/>
                    <a:pt x="20" y="81"/>
                  </a:cubicBezTo>
                  <a:cubicBezTo>
                    <a:pt x="20" y="75"/>
                    <a:pt x="20" y="75"/>
                    <a:pt x="20" y="75"/>
                  </a:cubicBezTo>
                  <a:cubicBezTo>
                    <a:pt x="30" y="58"/>
                    <a:pt x="30" y="58"/>
                    <a:pt x="30" y="58"/>
                  </a:cubicBezTo>
                  <a:cubicBezTo>
                    <a:pt x="32" y="59"/>
                    <a:pt x="37" y="61"/>
                    <a:pt x="40" y="62"/>
                  </a:cubicBezTo>
                  <a:cubicBezTo>
                    <a:pt x="39" y="64"/>
                    <a:pt x="37" y="68"/>
                    <a:pt x="37" y="69"/>
                  </a:cubicBezTo>
                  <a:cubicBezTo>
                    <a:pt x="36" y="71"/>
                    <a:pt x="30" y="78"/>
                    <a:pt x="27" y="83"/>
                  </a:cubicBezTo>
                  <a:cubicBezTo>
                    <a:pt x="25" y="85"/>
                    <a:pt x="24" y="90"/>
                    <a:pt x="28" y="93"/>
                  </a:cubicBezTo>
                  <a:cubicBezTo>
                    <a:pt x="29" y="94"/>
                    <a:pt x="31" y="95"/>
                    <a:pt x="33" y="95"/>
                  </a:cubicBezTo>
                  <a:cubicBezTo>
                    <a:pt x="37" y="95"/>
                    <a:pt x="41" y="92"/>
                    <a:pt x="41" y="92"/>
                  </a:cubicBezTo>
                  <a:cubicBezTo>
                    <a:pt x="41" y="92"/>
                    <a:pt x="41" y="92"/>
                    <a:pt x="41" y="92"/>
                  </a:cubicBezTo>
                  <a:cubicBezTo>
                    <a:pt x="41" y="92"/>
                    <a:pt x="41" y="92"/>
                    <a:pt x="41" y="92"/>
                  </a:cubicBezTo>
                  <a:cubicBezTo>
                    <a:pt x="41" y="91"/>
                    <a:pt x="56" y="74"/>
                    <a:pt x="63" y="71"/>
                  </a:cubicBezTo>
                  <a:cubicBezTo>
                    <a:pt x="69" y="68"/>
                    <a:pt x="87" y="54"/>
                    <a:pt x="87" y="36"/>
                  </a:cubicBezTo>
                  <a:cubicBezTo>
                    <a:pt x="94" y="26"/>
                    <a:pt x="94" y="26"/>
                    <a:pt x="94" y="26"/>
                  </a:cubicBezTo>
                  <a:lnTo>
                    <a:pt x="70" y="0"/>
                  </a:lnTo>
                </a:path>
              </a:pathLst>
            </a:custGeom>
            <a:solidFill>
              <a:schemeClr val="accent1">
                <a:alpha val="100000"/>
              </a:schemeClr>
            </a:solidFill>
          </p:spPr>
        </p:sp>
        <p:sp>
          <p:nvSpPr>
            <p:cNvPr id="23" name="Freeform 23"/>
            <p:cNvSpPr/>
            <p:nvPr/>
          </p:nvSpPr>
          <p:spPr>
            <a:xfrm>
              <a:off x="3229795" y="2869092"/>
              <a:ext cx="445092" cy="328709"/>
            </a:xfrm>
            <a:custGeom>
              <a:avLst/>
              <a:gdLst/>
              <a:ahLst/>
              <a:cxnLst/>
              <a:rect l="l" t="t" r="r" b="b"/>
              <a:pathLst>
                <a:path w="148" h="111">
                  <a:moveTo>
                    <a:pt x="124" y="49"/>
                  </a:moveTo>
                  <a:cubicBezTo>
                    <a:pt x="124" y="104"/>
                    <a:pt x="124" y="104"/>
                    <a:pt x="124" y="104"/>
                  </a:cubicBezTo>
                  <a:cubicBezTo>
                    <a:pt x="117" y="104"/>
                    <a:pt x="117" y="104"/>
                    <a:pt x="117" y="104"/>
                  </a:cubicBezTo>
                  <a:cubicBezTo>
                    <a:pt x="117" y="29"/>
                    <a:pt x="117" y="29"/>
                    <a:pt x="117" y="29"/>
                  </a:cubicBezTo>
                  <a:cubicBezTo>
                    <a:pt x="93" y="29"/>
                    <a:pt x="93" y="29"/>
                    <a:pt x="93" y="29"/>
                  </a:cubicBezTo>
                  <a:cubicBezTo>
                    <a:pt x="93" y="104"/>
                    <a:pt x="93" y="104"/>
                    <a:pt x="93" y="104"/>
                  </a:cubicBezTo>
                  <a:cubicBezTo>
                    <a:pt x="86" y="104"/>
                    <a:pt x="86" y="104"/>
                    <a:pt x="86" y="104"/>
                  </a:cubicBezTo>
                  <a:cubicBezTo>
                    <a:pt x="86" y="14"/>
                    <a:pt x="86" y="14"/>
                    <a:pt x="86" y="14"/>
                  </a:cubicBezTo>
                  <a:cubicBezTo>
                    <a:pt x="83" y="13"/>
                    <a:pt x="81" y="12"/>
                    <a:pt x="80" y="10"/>
                  </a:cubicBezTo>
                  <a:cubicBezTo>
                    <a:pt x="77" y="7"/>
                    <a:pt x="77" y="3"/>
                    <a:pt x="78" y="0"/>
                  </a:cubicBezTo>
                  <a:cubicBezTo>
                    <a:pt x="62" y="0"/>
                    <a:pt x="62" y="0"/>
                    <a:pt x="62" y="0"/>
                  </a:cubicBezTo>
                  <a:cubicBezTo>
                    <a:pt x="62" y="104"/>
                    <a:pt x="62" y="104"/>
                    <a:pt x="62" y="104"/>
                  </a:cubicBezTo>
                  <a:cubicBezTo>
                    <a:pt x="55" y="104"/>
                    <a:pt x="55" y="104"/>
                    <a:pt x="55" y="104"/>
                  </a:cubicBezTo>
                  <a:cubicBezTo>
                    <a:pt x="55" y="36"/>
                    <a:pt x="55" y="36"/>
                    <a:pt x="55" y="36"/>
                  </a:cubicBezTo>
                  <a:cubicBezTo>
                    <a:pt x="31" y="36"/>
                    <a:pt x="31" y="36"/>
                    <a:pt x="31" y="36"/>
                  </a:cubicBezTo>
                  <a:cubicBezTo>
                    <a:pt x="31" y="104"/>
                    <a:pt x="31" y="104"/>
                    <a:pt x="31" y="104"/>
                  </a:cubicBezTo>
                  <a:cubicBezTo>
                    <a:pt x="24" y="104"/>
                    <a:pt x="24" y="104"/>
                    <a:pt x="24" y="104"/>
                  </a:cubicBezTo>
                  <a:cubicBezTo>
                    <a:pt x="24" y="66"/>
                    <a:pt x="24" y="66"/>
                    <a:pt x="24" y="66"/>
                  </a:cubicBezTo>
                  <a:cubicBezTo>
                    <a:pt x="0" y="66"/>
                    <a:pt x="0" y="66"/>
                    <a:pt x="0" y="66"/>
                  </a:cubicBezTo>
                  <a:cubicBezTo>
                    <a:pt x="0" y="104"/>
                    <a:pt x="0" y="104"/>
                    <a:pt x="0" y="104"/>
                  </a:cubicBezTo>
                  <a:cubicBezTo>
                    <a:pt x="0" y="111"/>
                    <a:pt x="0" y="111"/>
                    <a:pt x="0" y="111"/>
                  </a:cubicBezTo>
                  <a:cubicBezTo>
                    <a:pt x="148" y="111"/>
                    <a:pt x="148" y="111"/>
                    <a:pt x="148" y="111"/>
                  </a:cubicBezTo>
                  <a:cubicBezTo>
                    <a:pt x="148" y="104"/>
                    <a:pt x="148" y="104"/>
                    <a:pt x="148" y="104"/>
                  </a:cubicBezTo>
                  <a:cubicBezTo>
                    <a:pt x="148" y="49"/>
                    <a:pt x="148" y="49"/>
                    <a:pt x="148" y="49"/>
                  </a:cubicBezTo>
                  <a:lnTo>
                    <a:pt x="124" y="49"/>
                  </a:lnTo>
                </a:path>
              </a:pathLst>
            </a:custGeom>
            <a:solidFill>
              <a:schemeClr val="accent1">
                <a:alpha val="100000"/>
              </a:schemeClr>
            </a:solidFill>
          </p:spPr>
        </p:sp>
      </p:grpSp>
      <p:sp>
        <p:nvSpPr>
          <p:cNvPr id="24" name="TextBox 24"/>
          <p:cNvSpPr txBox="1"/>
          <p:nvPr/>
        </p:nvSpPr>
        <p:spPr>
          <a:xfrm>
            <a:off x="7445840" y="1219492"/>
            <a:ext cx="2845859" cy="467043"/>
          </a:xfrm>
          <a:prstGeom prst="rect">
            <a:avLst/>
          </a:prstGeom>
        </p:spPr>
        <p:txBody>
          <a:bodyPr vert="horz" wrap="square" lIns="66008" tIns="33052" rIns="66008" bIns="33052" rtlCol="0" anchor="t" anchorCtr="0">
            <a:noAutofit/>
          </a:bodyPr>
          <a:lstStyle/>
          <a:p>
            <a:pPr algn="l">
              <a:lnSpc>
                <a:spcPct val="150000"/>
              </a:lnSpc>
            </a:pPr>
            <a:r>
              <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rPr>
              <a:t>计算机网络的重要性</a:t>
            </a:r>
            <a:endPar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5" name="TextBox 25"/>
          <p:cNvSpPr txBox="1"/>
          <p:nvPr/>
        </p:nvSpPr>
        <p:spPr>
          <a:xfrm>
            <a:off x="7439025" y="1524000"/>
            <a:ext cx="3679190" cy="1786255"/>
          </a:xfrm>
          <a:prstGeom prst="rect">
            <a:avLst/>
          </a:prstGeom>
        </p:spPr>
        <p:txBody>
          <a:bodyPr vert="horz" wrap="square" lIns="66008" tIns="33052" rIns="66008" bIns="33052" rtlCol="0" anchor="ctr" anchorCtr="0">
            <a:noAutofit/>
          </a:bodyPr>
          <a:lstStyle/>
          <a:p>
            <a:pPr algn="l">
              <a:lnSpc>
                <a:spcPct val="188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随着计算机网络技术的迅猛发展，计算机网络向世界各个角落延伸，人们生活与计算机网络越来越密不可分。</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6" name="TextBox 26"/>
          <p:cNvSpPr txBox="1"/>
          <p:nvPr/>
        </p:nvSpPr>
        <p:spPr>
          <a:xfrm>
            <a:off x="7443300" y="3543089"/>
            <a:ext cx="2845859" cy="467043"/>
          </a:xfrm>
          <a:prstGeom prst="rect">
            <a:avLst/>
          </a:prstGeom>
        </p:spPr>
        <p:txBody>
          <a:bodyPr vert="horz" wrap="square" lIns="66008" tIns="33052" rIns="66008" bIns="33052" rtlCol="0" anchor="t" anchorCtr="0">
            <a:noAutofit/>
          </a:bodyPr>
          <a:lstStyle/>
          <a:p>
            <a:pPr algn="l">
              <a:lnSpc>
                <a:spcPct val="150000"/>
              </a:lnSpc>
            </a:pPr>
            <a:r>
              <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网络安全的挑战</a:t>
            </a:r>
            <a:endPar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7" name="TextBox 27"/>
          <p:cNvSpPr txBox="1"/>
          <p:nvPr/>
        </p:nvSpPr>
        <p:spPr>
          <a:xfrm>
            <a:off x="7439025" y="4047490"/>
            <a:ext cx="3562985" cy="1786255"/>
          </a:xfrm>
          <a:prstGeom prst="rect">
            <a:avLst/>
          </a:prstGeom>
        </p:spPr>
        <p:txBody>
          <a:bodyPr vert="horz" wrap="square" lIns="66008" tIns="33052" rIns="66008" bIns="33052" rtlCol="0" anchor="ctr" anchorCtr="0">
            <a:noAutofit/>
          </a:bodyPr>
          <a:lstStyle/>
          <a:p>
            <a:pPr algn="l">
              <a:lnSpc>
                <a:spcPct val="188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网络在给人们带来便利的同时，它的安全问题已成为信息时代人类共同面临的挑战，国内的信息安全问题也日益突出。</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8" name="TextBox 2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08075"/>
            <a:ext cx="10730865" cy="96901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使用GVM</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(6)点击开始按钮开始扫描，如图4-27所示。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31" name="图片 27"/>
          <p:cNvPicPr/>
          <p:nvPr/>
        </p:nvPicPr>
        <p:blipFill>
          <a:blip r:embed="rId2"/>
          <a:stretch>
            <a:fillRect/>
          </a:stretch>
        </p:blipFill>
        <p:spPr>
          <a:xfrm>
            <a:off x="2971800" y="2204720"/>
            <a:ext cx="6419850" cy="1342390"/>
          </a:xfrm>
          <a:prstGeom prst="rect">
            <a:avLst/>
          </a:prstGeom>
          <a:noFill/>
          <a:ln>
            <a:noFill/>
          </a:ln>
        </p:spPr>
      </p:pic>
      <p:sp>
        <p:nvSpPr>
          <p:cNvPr id="5" name="文本框 4"/>
          <p:cNvSpPr txBox="1"/>
          <p:nvPr/>
        </p:nvSpPr>
        <p:spPr>
          <a:xfrm>
            <a:off x="4806950" y="3674745"/>
            <a:ext cx="2183130" cy="368300"/>
          </a:xfrm>
          <a:prstGeom prst="rect">
            <a:avLst/>
          </a:prstGeom>
          <a:noFill/>
        </p:spPr>
        <p:txBody>
          <a:bodyPr wrap="square" rtlCol="0" anchor="t">
            <a:spAutoFit/>
          </a:bodyPr>
          <a:p>
            <a:r>
              <a:rPr lang="zh-CN" altLang="en-US"/>
              <a:t>图4-27 开始扫描</a:t>
            </a:r>
            <a:endParaRPr lang="zh-CN" alt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108075"/>
            <a:ext cx="10730865" cy="969010"/>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使用GVM</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(7)扫描完成后可以在扫描-报告页面查看扫描结果，如图4-28所示。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35" name="图片 28"/>
          <p:cNvPicPr/>
          <p:nvPr/>
        </p:nvPicPr>
        <p:blipFill>
          <a:blip r:embed="rId2"/>
          <a:stretch>
            <a:fillRect/>
          </a:stretch>
        </p:blipFill>
        <p:spPr>
          <a:xfrm>
            <a:off x="3352800" y="2209800"/>
            <a:ext cx="5360035" cy="3573145"/>
          </a:xfrm>
          <a:prstGeom prst="rect">
            <a:avLst/>
          </a:prstGeom>
          <a:noFill/>
          <a:ln>
            <a:noFill/>
          </a:ln>
        </p:spPr>
      </p:pic>
      <p:sp>
        <p:nvSpPr>
          <p:cNvPr id="8" name="文本框 7"/>
          <p:cNvSpPr txBox="1"/>
          <p:nvPr/>
        </p:nvSpPr>
        <p:spPr>
          <a:xfrm>
            <a:off x="4419600" y="5943600"/>
            <a:ext cx="2329815" cy="368300"/>
          </a:xfrm>
          <a:prstGeom prst="rect">
            <a:avLst/>
          </a:prstGeom>
          <a:noFill/>
        </p:spPr>
        <p:txBody>
          <a:bodyPr wrap="square" rtlCol="0" anchor="t">
            <a:spAutoFit/>
          </a:bodyPr>
          <a:p>
            <a:r>
              <a:rPr lang="zh-CN" altLang="en-US"/>
              <a:t>图4-28 查看扫描结果</a:t>
            </a:r>
            <a:endParaRPr lang="zh-CN"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990600"/>
            <a:ext cx="10730865" cy="1430655"/>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使用GVM</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(8)可以点击报告时间下面的标题进入报告详情查看扫描结果、主机、端口等信息，左上角可以下载PDF、CSV等格式的报告，如图4-29所示。</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30" name="图片 29"/>
          <p:cNvPicPr/>
          <p:nvPr/>
        </p:nvPicPr>
        <p:blipFill>
          <a:blip r:embed="rId2"/>
          <a:stretch>
            <a:fillRect/>
          </a:stretch>
        </p:blipFill>
        <p:spPr>
          <a:xfrm>
            <a:off x="2743200" y="2431415"/>
            <a:ext cx="5903595" cy="4041140"/>
          </a:xfrm>
          <a:prstGeom prst="rect">
            <a:avLst/>
          </a:prstGeom>
          <a:noFill/>
          <a:ln>
            <a:noFill/>
          </a:ln>
        </p:spPr>
      </p:pic>
      <p:sp>
        <p:nvSpPr>
          <p:cNvPr id="5" name="文本框 4"/>
          <p:cNvSpPr txBox="1"/>
          <p:nvPr/>
        </p:nvSpPr>
        <p:spPr>
          <a:xfrm>
            <a:off x="3873500" y="6477000"/>
            <a:ext cx="3642360" cy="368300"/>
          </a:xfrm>
          <a:prstGeom prst="rect">
            <a:avLst/>
          </a:prstGeom>
          <a:noFill/>
        </p:spPr>
        <p:txBody>
          <a:bodyPr wrap="square" rtlCol="0" anchor="t">
            <a:spAutoFit/>
          </a:bodyPr>
          <a:p>
            <a:r>
              <a:rPr lang="zh-CN" altLang="en-US"/>
              <a:t>图4-29 进入报告详情查看扫描结果</a:t>
            </a:r>
            <a:endParaRPr lang="zh-CN" altLang="en-US"/>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533400" y="1371600"/>
            <a:ext cx="10730865" cy="3277235"/>
          </a:xfrm>
          <a:prstGeom prst="rect">
            <a:avLst/>
          </a:prstGeom>
          <a:noFill/>
        </p:spPr>
        <p:txBody>
          <a:bodyPr vert="horz" wrap="square" lIns="91440" tIns="45720" rIns="91440" bIns="0" rtlCol="0" anchor="t" anchorCtr="0">
            <a:spAutoFit/>
          </a:bodyPr>
          <a:lstStyle/>
          <a:p>
            <a:pPr algn="l">
              <a:lnSpc>
                <a:spcPct val="150000"/>
              </a:lnSpc>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使用GVM</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rPr>
              <a:t>OpenVAS漏洞扫描器是一种漏洞分析工具，由于其全面的特性，IT部门可以使用它来扫描服务器和网络设备。这些扫描器将通过扫描现有设施中的开放端口、错误配置和漏洞来查找IP地址并检查任何开放服务。扫描完成后，将自动生成报告并以电子邮件形式发送，以供进一步研究和更正。OpenVAS也可以从外部服务器进行操作，从黑客的角度出发，从而确定暴露的端口或服务并及时进行处理。如果您已经拥有一个内部事件响应或检测系统，则OpenVAS将帮助您使用网络渗透测试工具和整个警报来改进网络监控。到此就完成了OpenVAS的介绍。</a:t>
            </a:r>
            <a:endParaRPr lang="en-US" sz="2000"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lnSpcReduction="10000"/>
          </a:bodyPr>
          <a:lstStyle/>
          <a:p>
            <a:pPr algn="l">
              <a:lnSpc>
                <a:spcPct val="100000"/>
              </a:lnSpc>
              <a:spcBef>
                <a:spcPts val="130"/>
              </a:spcBef>
              <a:buClrTx/>
              <a:buSzTx/>
              <a:buFontTx/>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OpenVAS</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6810510" y="1925939"/>
            <a:ext cx="3752401" cy="3752401"/>
          </a:xfrm>
          <a:prstGeom prst="ellipse">
            <a:avLst/>
          </a:prstGeom>
          <a:solidFill>
            <a:schemeClr val="accent2">
              <a:alpha val="100000"/>
              <a:lumMod val="60000"/>
              <a:lumOff val="40000"/>
            </a:schemeClr>
          </a:solidFill>
        </p:spPr>
      </p:sp>
      <p:sp>
        <p:nvSpPr>
          <p:cNvPr id="6" name="TextBox 6"/>
          <p:cNvSpPr txBox="1"/>
          <p:nvPr/>
        </p:nvSpPr>
        <p:spPr>
          <a:xfrm>
            <a:off x="433352" y="1937552"/>
            <a:ext cx="5549636" cy="668829"/>
          </a:xfrm>
          <a:prstGeom prst="rect">
            <a:avLst/>
          </a:prstGeom>
        </p:spPr>
        <p:txBody>
          <a:bodyPr vert="horz" wrap="square" lIns="114300" tIns="57150" rIns="114300" bIns="57150" rtlCol="0" anchor="t" anchorCtr="0">
            <a:normAutofit/>
          </a:bodyPr>
          <a:lstStyle/>
          <a:p>
            <a:pPr>
              <a:lnSpc>
                <a:spcPct val="120000"/>
              </a:lnSpc>
            </a:pPr>
            <a:r>
              <a:rPr lang="en-US" sz="975">
                <a:solidFill>
                  <a:schemeClr val="dk1">
                    <a:alpha val="100000"/>
                  </a:schemeClr>
                </a:solidFill>
                <a:latin typeface="微软雅黑" panose="020B0503020204020204" charset="-122"/>
                <a:ea typeface="微软雅黑" panose="020B0503020204020204" charset="-122"/>
                <a:cs typeface="微软雅黑" panose="020B0503020204020204" charset="-122"/>
              </a:rPr>
              <a:t>OpenVAS是一款免费开源的漏洞扫描器和管理系统，基于GNU GPL授权，支持多操作系统，拥有自动更新的社区漏洞数据库，涵盖超5万项测试，能细致检查系统并测试未验证协议。</a:t>
            </a:r>
            <a:endParaRPr lang="en-US" sz="97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433352" y="1500980"/>
            <a:ext cx="2575077" cy="346028"/>
          </a:xfrm>
          <a:prstGeom prst="rect">
            <a:avLst/>
          </a:prstGeom>
        </p:spPr>
        <p:txBody>
          <a:bodyPr vert="horz" wrap="square" lIns="114300" tIns="57150" rIns="114300" bIns="57150" rtlCol="0" anchor="t" anchorCtr="0">
            <a:normAutofit/>
          </a:bodyPr>
          <a:lstStyle/>
          <a:p>
            <a:pPr>
              <a:lnSpc>
                <a:spcPct val="77000"/>
              </a:lnSpc>
            </a:pPr>
            <a:r>
              <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rPr>
              <a:t>OpenVAS简介</a:t>
            </a:r>
            <a:endPar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433352" y="3362368"/>
            <a:ext cx="5549636" cy="668829"/>
          </a:xfrm>
          <a:prstGeom prst="rect">
            <a:avLst/>
          </a:prstGeom>
        </p:spPr>
        <p:txBody>
          <a:bodyPr vert="horz" wrap="square" lIns="114300" tIns="57150" rIns="114300" bIns="57150" rtlCol="0" anchor="t" anchorCtr="0">
            <a:normAutofit/>
          </a:bodyPr>
          <a:lstStyle/>
          <a:p>
            <a:pPr>
              <a:lnSpc>
                <a:spcPct val="120000"/>
              </a:lnSpc>
            </a:pPr>
            <a:r>
              <a:rPr lang="en-US" sz="975">
                <a:solidFill>
                  <a:schemeClr val="dk1">
                    <a:alpha val="100000"/>
                  </a:schemeClr>
                </a:solidFill>
                <a:latin typeface="微软雅黑" panose="020B0503020204020204" charset="-122"/>
                <a:ea typeface="微软雅黑" panose="020B0503020204020204" charset="-122"/>
                <a:cs typeface="微软雅黑" panose="020B0503020204020204" charset="-122"/>
              </a:rPr>
              <a:t>OpenVAS安装需虚拟机配置静态IP、设置代理（含http_proxy环境变量）、禁用selinux并重启、关闭防火墙、yum更新、安装依赖、添加仓库后安装，并上传语言文件至用户目录。</a:t>
            </a:r>
            <a:endParaRPr lang="en-US" sz="97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433352" y="2925796"/>
            <a:ext cx="2575077" cy="346028"/>
          </a:xfrm>
          <a:prstGeom prst="rect">
            <a:avLst/>
          </a:prstGeom>
        </p:spPr>
        <p:txBody>
          <a:bodyPr vert="horz" wrap="square" lIns="114300" tIns="57150" rIns="114300" bIns="57150" rtlCol="0" anchor="t" anchorCtr="0">
            <a:normAutofit/>
          </a:bodyPr>
          <a:lstStyle/>
          <a:p>
            <a:pPr>
              <a:lnSpc>
                <a:spcPct val="77000"/>
              </a:lnSpc>
            </a:pPr>
            <a:r>
              <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rPr>
              <a:t>安装OpenVAS</a:t>
            </a:r>
            <a:endPar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433352" y="4875829"/>
            <a:ext cx="5732473" cy="668829"/>
          </a:xfrm>
          <a:prstGeom prst="rect">
            <a:avLst/>
          </a:prstGeom>
        </p:spPr>
        <p:txBody>
          <a:bodyPr vert="horz" wrap="square" lIns="114300" tIns="57150" rIns="114300" bIns="57150" rtlCol="0" anchor="t" anchorCtr="0">
            <a:normAutofit/>
          </a:bodyPr>
          <a:lstStyle/>
          <a:p>
            <a:pPr>
              <a:lnSpc>
                <a:spcPct val="120000"/>
              </a:lnSpc>
            </a:pPr>
            <a:r>
              <a:rPr lang="en-US" sz="1050">
                <a:solidFill>
                  <a:schemeClr val="dk1">
                    <a:alpha val="100000"/>
                  </a:schemeClr>
                </a:solidFill>
                <a:latin typeface="微软雅黑" panose="020B0503020204020204" charset="-122"/>
                <a:ea typeface="微软雅黑" panose="020B0503020204020204" charset="-122"/>
                <a:cs typeface="微软雅黑" panose="020B0503020204020204" charset="-122"/>
              </a:rPr>
              <a:t>OpenVAS可通过https://IP登录，查看同步测试脚本和漏洞信息，配置扫描目标并创建任务，扫描后查看结果并下载报告，是一种全面漏洞分析工具，可扫描服务器和网络设备。</a:t>
            </a:r>
            <a:endParaRPr lang="en-US" sz="105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433352" y="4439257"/>
            <a:ext cx="2575077" cy="346028"/>
          </a:xfrm>
          <a:prstGeom prst="rect">
            <a:avLst/>
          </a:prstGeom>
        </p:spPr>
        <p:txBody>
          <a:bodyPr vert="horz" wrap="square" lIns="114300" tIns="57150" rIns="114300" bIns="57150" rtlCol="0" anchor="t" anchorCtr="0">
            <a:normAutofit/>
          </a:bodyPr>
          <a:lstStyle/>
          <a:p>
            <a:pPr>
              <a:lnSpc>
                <a:spcPct val="77000"/>
              </a:lnSpc>
            </a:pPr>
            <a:r>
              <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rPr>
              <a:t>使用GVM</a:t>
            </a:r>
            <a:endPar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12" name="Picture 12"/>
          <p:cNvPicPr>
            <a:picLocks noChangeAspect="1"/>
          </p:cNvPicPr>
          <p:nvPr/>
        </p:nvPicPr>
        <p:blipFill>
          <a:blip r:embed="rId2"/>
          <a:srcRect l="4810" r="4810"/>
          <a:stretch>
            <a:fillRect/>
          </a:stretch>
        </p:blipFill>
        <p:spPr>
          <a:xfrm>
            <a:off x="7311423" y="2405014"/>
            <a:ext cx="2750574" cy="2750574"/>
          </a:xfrm>
          <a:prstGeom prst="ellipse">
            <a:avLst/>
          </a:prstGeom>
        </p:spPr>
      </p:pic>
      <p:sp>
        <p:nvSpPr>
          <p:cNvPr id="13" name="AutoShape 13"/>
          <p:cNvSpPr/>
          <p:nvPr/>
        </p:nvSpPr>
        <p:spPr>
          <a:xfrm>
            <a:off x="8251667" y="1412545"/>
            <a:ext cx="870086" cy="870086"/>
          </a:xfrm>
          <a:prstGeom prst="ellipse">
            <a:avLst/>
          </a:prstGeom>
          <a:solidFill>
            <a:schemeClr val="accent2">
              <a:alpha val="100000"/>
            </a:schemeClr>
          </a:solidFill>
        </p:spPr>
      </p:sp>
      <p:sp>
        <p:nvSpPr>
          <p:cNvPr id="14" name="AutoShape 14"/>
          <p:cNvSpPr/>
          <p:nvPr/>
        </p:nvSpPr>
        <p:spPr>
          <a:xfrm>
            <a:off x="6592870" y="4399065"/>
            <a:ext cx="870086" cy="870086"/>
          </a:xfrm>
          <a:prstGeom prst="ellipse">
            <a:avLst/>
          </a:prstGeom>
          <a:solidFill>
            <a:schemeClr val="accent2">
              <a:alpha val="100000"/>
            </a:schemeClr>
          </a:solidFill>
        </p:spPr>
      </p:sp>
      <p:sp>
        <p:nvSpPr>
          <p:cNvPr id="15" name="AutoShape 15"/>
          <p:cNvSpPr/>
          <p:nvPr/>
        </p:nvSpPr>
        <p:spPr>
          <a:xfrm>
            <a:off x="9893403" y="4399065"/>
            <a:ext cx="870086" cy="870086"/>
          </a:xfrm>
          <a:prstGeom prst="ellipse">
            <a:avLst/>
          </a:prstGeom>
          <a:solidFill>
            <a:schemeClr val="accent2">
              <a:alpha val="100000"/>
            </a:schemeClr>
          </a:solidFill>
        </p:spPr>
      </p:sp>
      <p:sp>
        <p:nvSpPr>
          <p:cNvPr id="16" name="Freeform 16"/>
          <p:cNvSpPr/>
          <p:nvPr/>
        </p:nvSpPr>
        <p:spPr>
          <a:xfrm>
            <a:off x="8483596" y="1611436"/>
            <a:ext cx="406228" cy="406228"/>
          </a:xfrm>
          <a:custGeom>
            <a:avLst/>
            <a:gdLst/>
            <a:ahLst/>
            <a:cxnLst/>
            <a:rect l="l" t="t" r="r" b="b"/>
            <a:pathLst>
              <a:path w="304800" h="304800">
                <a:moveTo>
                  <a:pt x="0" y="91440"/>
                </a:moveTo>
                <a:lnTo>
                  <a:pt x="152400" y="0"/>
                </a:lnTo>
                <a:lnTo>
                  <a:pt x="304800" y="91440"/>
                </a:lnTo>
                <a:lnTo>
                  <a:pt x="304800" y="121920"/>
                </a:lnTo>
                <a:lnTo>
                  <a:pt x="0" y="121920"/>
                </a:lnTo>
                <a:lnTo>
                  <a:pt x="0" y="91440"/>
                </a:lnTo>
                <a:close/>
              </a:path>
              <a:path w="304800" h="304800">
                <a:moveTo>
                  <a:pt x="0" y="274320"/>
                </a:moveTo>
                <a:lnTo>
                  <a:pt x="304800" y="274320"/>
                </a:lnTo>
                <a:lnTo>
                  <a:pt x="304800" y="304800"/>
                </a:lnTo>
                <a:lnTo>
                  <a:pt x="0" y="304800"/>
                </a:lnTo>
                <a:lnTo>
                  <a:pt x="0" y="274320"/>
                </a:lnTo>
                <a:close/>
              </a:path>
              <a:path w="304800" h="304800">
                <a:moveTo>
                  <a:pt x="30480" y="243840"/>
                </a:moveTo>
                <a:lnTo>
                  <a:pt x="274320" y="243840"/>
                </a:lnTo>
                <a:lnTo>
                  <a:pt x="274320" y="274320"/>
                </a:lnTo>
                <a:lnTo>
                  <a:pt x="30480" y="274320"/>
                </a:lnTo>
                <a:lnTo>
                  <a:pt x="30480" y="243840"/>
                </a:lnTo>
                <a:close/>
              </a:path>
              <a:path w="304800" h="304800">
                <a:moveTo>
                  <a:pt x="30480" y="121920"/>
                </a:moveTo>
                <a:lnTo>
                  <a:pt x="91440" y="121920"/>
                </a:lnTo>
                <a:lnTo>
                  <a:pt x="91440" y="243840"/>
                </a:lnTo>
                <a:lnTo>
                  <a:pt x="30480" y="243840"/>
                </a:lnTo>
                <a:lnTo>
                  <a:pt x="30480" y="121920"/>
                </a:lnTo>
                <a:close/>
              </a:path>
              <a:path w="304800" h="304800">
                <a:moveTo>
                  <a:pt x="121920" y="121920"/>
                </a:moveTo>
                <a:lnTo>
                  <a:pt x="182880" y="121920"/>
                </a:lnTo>
                <a:lnTo>
                  <a:pt x="182880" y="243840"/>
                </a:lnTo>
                <a:lnTo>
                  <a:pt x="121920" y="243840"/>
                </a:lnTo>
                <a:lnTo>
                  <a:pt x="121920" y="121920"/>
                </a:lnTo>
                <a:close/>
              </a:path>
              <a:path w="304800" h="304800">
                <a:moveTo>
                  <a:pt x="213360" y="121920"/>
                </a:moveTo>
                <a:lnTo>
                  <a:pt x="274320" y="121920"/>
                </a:lnTo>
                <a:lnTo>
                  <a:pt x="274320" y="243840"/>
                </a:lnTo>
                <a:lnTo>
                  <a:pt x="213360" y="243840"/>
                </a:lnTo>
                <a:lnTo>
                  <a:pt x="213360" y="121920"/>
                </a:lnTo>
              </a:path>
            </a:pathLst>
          </a:custGeom>
          <a:solidFill>
            <a:srgbClr val="FFFFFF">
              <a:alpha val="100000"/>
            </a:srgbClr>
          </a:solidFill>
        </p:spPr>
      </p:sp>
      <p:sp>
        <p:nvSpPr>
          <p:cNvPr id="17" name="Freeform 17"/>
          <p:cNvSpPr/>
          <p:nvPr/>
        </p:nvSpPr>
        <p:spPr>
          <a:xfrm>
            <a:off x="10133735" y="4607907"/>
            <a:ext cx="405950" cy="405950"/>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path>
              <a:path w="304800" h="304800">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path>
              <a:path w="304800" h="304800">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path>
              <a:path w="304800" h="304800">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path>
            </a:pathLst>
          </a:custGeom>
          <a:solidFill>
            <a:srgbClr val="FFFFFF">
              <a:alpha val="100000"/>
            </a:srgbClr>
          </a:solidFill>
        </p:spPr>
      </p:sp>
      <p:sp>
        <p:nvSpPr>
          <p:cNvPr id="18" name="Freeform 18"/>
          <p:cNvSpPr/>
          <p:nvPr/>
        </p:nvSpPr>
        <p:spPr>
          <a:xfrm>
            <a:off x="6798897" y="4604169"/>
            <a:ext cx="459877" cy="459877"/>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path>
              <a:path w="304800" h="304800">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path>
            </a:pathLst>
          </a:custGeom>
          <a:solidFill>
            <a:srgbClr val="FFFFFF">
              <a:alpha val="100000"/>
            </a:srgbClr>
          </a:solidFill>
        </p:spPr>
      </p:sp>
      <p:sp>
        <p:nvSpPr>
          <p:cNvPr id="19" name="TextBox 19"/>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OpenVAS扫描漏洞</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l">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PART06</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3668020" y="1428954"/>
            <a:ext cx="1532900" cy="1532900"/>
          </a:xfrm>
          <a:prstGeom prst="ellipse">
            <a:avLst/>
          </a:prstGeom>
          <a:solidFill>
            <a:schemeClr val="accent1">
              <a:alpha val="100000"/>
            </a:schemeClr>
          </a:solidFill>
        </p:spPr>
      </p:sp>
      <p:sp>
        <p:nvSpPr>
          <p:cNvPr id="6" name="AutoShape 6"/>
          <p:cNvSpPr/>
          <p:nvPr/>
        </p:nvSpPr>
        <p:spPr>
          <a:xfrm>
            <a:off x="1033625" y="1428954"/>
            <a:ext cx="1532900" cy="1532900"/>
          </a:xfrm>
          <a:prstGeom prst="ellipse">
            <a:avLst/>
          </a:prstGeom>
          <a:solidFill>
            <a:schemeClr val="accent2">
              <a:alpha val="100000"/>
            </a:schemeClr>
          </a:solidFill>
        </p:spPr>
      </p:sp>
      <p:sp>
        <p:nvSpPr>
          <p:cNvPr id="7" name="AutoShape 7"/>
          <p:cNvSpPr/>
          <p:nvPr/>
        </p:nvSpPr>
        <p:spPr>
          <a:xfrm>
            <a:off x="8936809" y="1428954"/>
            <a:ext cx="1532900" cy="1532900"/>
          </a:xfrm>
          <a:prstGeom prst="ellipse">
            <a:avLst/>
          </a:prstGeom>
          <a:solidFill>
            <a:schemeClr val="accent1">
              <a:alpha val="100000"/>
            </a:schemeClr>
          </a:solidFill>
        </p:spPr>
      </p:sp>
      <p:sp>
        <p:nvSpPr>
          <p:cNvPr id="8" name="AutoShape 8"/>
          <p:cNvSpPr/>
          <p:nvPr/>
        </p:nvSpPr>
        <p:spPr>
          <a:xfrm>
            <a:off x="6302415" y="1428954"/>
            <a:ext cx="1532900" cy="1532900"/>
          </a:xfrm>
          <a:prstGeom prst="ellipse">
            <a:avLst/>
          </a:prstGeom>
          <a:solidFill>
            <a:schemeClr val="accent2">
              <a:alpha val="100000"/>
            </a:schemeClr>
          </a:solidFill>
        </p:spPr>
      </p:sp>
      <p:sp>
        <p:nvSpPr>
          <p:cNvPr id="9" name="TextBox 9"/>
          <p:cNvSpPr txBox="1"/>
          <p:nvPr/>
        </p:nvSpPr>
        <p:spPr>
          <a:xfrm>
            <a:off x="595726" y="3146782"/>
            <a:ext cx="2364296" cy="975482"/>
          </a:xfrm>
          <a:prstGeom prst="rect">
            <a:avLst/>
          </a:prstGeom>
        </p:spPr>
        <p:txBody>
          <a:bodyPr vert="horz" wrap="square" lIns="123825" tIns="123825" rIns="57150" bIns="123825" rtlCol="0" anchor="t" anchorCtr="0">
            <a:normAutofit/>
          </a:bodyPr>
          <a:lstStyle/>
          <a:p>
            <a:pPr algn="ctr">
              <a:lnSpc>
                <a:spcPct val="120000"/>
              </a:lnSpc>
            </a:pPr>
            <a:r>
              <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rPr>
              <a:t>漏洞扫描的重要性</a:t>
            </a:r>
            <a:endPar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379730" y="3970020"/>
            <a:ext cx="2583815" cy="207772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漏洞扫描是入侵者搜集信息的常用手法，通过端口扫描，能够判断出目标主机开放了哪些服务，运行哪种操作系统，为下一步的入侵做好准备。</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3268329" y="3969859"/>
            <a:ext cx="2367939" cy="2077617"/>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端口扫描尝试与目标主机的某些端口建立TCP连接，如果目标主机端口有回复，则说明该端口开放，即该端口为“活动端口”。</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5902723" y="3969859"/>
            <a:ext cx="2367939" cy="2077617"/>
          </a:xfrm>
          <a:prstGeom prst="rect">
            <a:avLst/>
          </a:prstGeom>
        </p:spPr>
        <p:txBody>
          <a:bodyPr vert="horz" wrap="square" lIns="123825" tIns="123825" rIns="57150" bIns="123825" rtlCol="0" anchor="t" anchorCtr="0">
            <a:norm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项目主要完从网络扫描技术的原理、端口扫描的原理、漏洞扫描的功能、网络扫描器的类型等方面进行学习。</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8537118" y="3969859"/>
            <a:ext cx="2367939" cy="2077617"/>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在生活中，可以通过加强个人网络安全保护意识、使用正版防火墙软件和杀毒工具、尽量不要开放共享资源等方法来进行安全防范。</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3252322" y="3146782"/>
            <a:ext cx="2364296" cy="975482"/>
          </a:xfrm>
          <a:prstGeom prst="rect">
            <a:avLst/>
          </a:prstGeom>
        </p:spPr>
        <p:txBody>
          <a:bodyPr vert="horz" wrap="square" lIns="123825" tIns="123825" rIns="57150" bIns="123825" rtlCol="0" anchor="t" anchorCtr="0">
            <a:normAutofit/>
          </a:bodyPr>
          <a:lstStyle/>
          <a:p>
            <a:pPr algn="ctr">
              <a:lnSpc>
                <a:spcPct val="120000"/>
              </a:lnSpc>
            </a:pPr>
            <a:r>
              <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rPr>
              <a:t>端口扫描的原理</a:t>
            </a:r>
            <a:endPar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5886717" y="3146782"/>
            <a:ext cx="2364296" cy="975482"/>
          </a:xfrm>
          <a:prstGeom prst="rect">
            <a:avLst/>
          </a:prstGeom>
        </p:spPr>
        <p:txBody>
          <a:bodyPr vert="horz" wrap="square" lIns="123825" tIns="123825" rIns="57150" bIns="123825" rtlCol="0" anchor="t" anchorCtr="0">
            <a:normAutofit/>
          </a:bodyPr>
          <a:lstStyle/>
          <a:p>
            <a:pPr algn="ctr">
              <a:lnSpc>
                <a:spcPct val="120000"/>
              </a:lnSpc>
            </a:pPr>
            <a:r>
              <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rPr>
              <a:t>项目学习内容</a:t>
            </a:r>
            <a:endPar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8521111" y="3146782"/>
            <a:ext cx="2364296" cy="975482"/>
          </a:xfrm>
          <a:prstGeom prst="rect">
            <a:avLst/>
          </a:prstGeom>
        </p:spPr>
        <p:txBody>
          <a:bodyPr vert="horz" wrap="square" lIns="123825" tIns="123825" rIns="57150" bIns="123825" rtlCol="0" anchor="t" anchorCtr="0">
            <a:normAutofit/>
          </a:bodyPr>
          <a:lstStyle/>
          <a:p>
            <a:pPr algn="ctr">
              <a:lnSpc>
                <a:spcPct val="120000"/>
              </a:lnSpc>
            </a:pPr>
            <a:r>
              <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rPr>
              <a:t>个人网络安全保护措施</a:t>
            </a:r>
            <a:endPar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Freeform 17"/>
          <p:cNvSpPr/>
          <p:nvPr/>
        </p:nvSpPr>
        <p:spPr>
          <a:xfrm>
            <a:off x="1477969" y="1852738"/>
            <a:ext cx="644213" cy="685333"/>
          </a:xfrm>
          <a:custGeom>
            <a:avLst/>
            <a:gdLst/>
            <a:ahLst/>
            <a:cxnLst/>
            <a:rect l="l" t="t" r="r" b="b"/>
            <a:pathLst>
              <a:path w="304800" h="304800">
                <a:moveTo>
                  <a:pt x="45720" y="91440"/>
                </a:moveTo>
                <a:cubicBezTo>
                  <a:pt x="45720" y="74676"/>
                  <a:pt x="59436" y="60960"/>
                  <a:pt x="76200" y="60960"/>
                </a:cubicBezTo>
                <a:lnTo>
                  <a:pt x="198120" y="60960"/>
                </a:lnTo>
                <a:lnTo>
                  <a:pt x="259080" y="0"/>
                </a:lnTo>
                <a:lnTo>
                  <a:pt x="289560" y="0"/>
                </a:lnTo>
                <a:lnTo>
                  <a:pt x="289560" y="243840"/>
                </a:lnTo>
                <a:lnTo>
                  <a:pt x="259080" y="243840"/>
                </a:lnTo>
                <a:lnTo>
                  <a:pt x="198120" y="182880"/>
                </a:lnTo>
                <a:lnTo>
                  <a:pt x="76200" y="182880"/>
                </a:lnTo>
                <a:cubicBezTo>
                  <a:pt x="59369" y="182880"/>
                  <a:pt x="45720" y="169231"/>
                  <a:pt x="45720" y="152400"/>
                </a:cubicBezTo>
                <a:lnTo>
                  <a:pt x="45720" y="152400"/>
                </a:lnTo>
                <a:lnTo>
                  <a:pt x="15240" y="152400"/>
                </a:lnTo>
                <a:lnTo>
                  <a:pt x="15240" y="91440"/>
                </a:lnTo>
                <a:lnTo>
                  <a:pt x="45720" y="91440"/>
                </a:lnTo>
                <a:close/>
              </a:path>
              <a:path w="304800" h="304800">
                <a:moveTo>
                  <a:pt x="167640" y="228600"/>
                </a:moveTo>
                <a:lnTo>
                  <a:pt x="167640" y="304800"/>
                </a:lnTo>
                <a:lnTo>
                  <a:pt x="121920" y="304800"/>
                </a:lnTo>
                <a:lnTo>
                  <a:pt x="96469" y="228600"/>
                </a:lnTo>
                <a:lnTo>
                  <a:pt x="76200" y="228600"/>
                </a:lnTo>
                <a:lnTo>
                  <a:pt x="76200" y="198120"/>
                </a:lnTo>
                <a:lnTo>
                  <a:pt x="198120" y="198120"/>
                </a:lnTo>
                <a:lnTo>
                  <a:pt x="198120" y="228600"/>
                </a:lnTo>
                <a:lnTo>
                  <a:pt x="167640" y="228600"/>
                </a:lnTo>
              </a:path>
            </a:pathLst>
          </a:custGeom>
          <a:solidFill>
            <a:srgbClr val="FFFFFF">
              <a:alpha val="100000"/>
            </a:srgbClr>
          </a:solidFill>
        </p:spPr>
      </p:sp>
      <p:sp>
        <p:nvSpPr>
          <p:cNvPr id="18" name="Freeform 18"/>
          <p:cNvSpPr/>
          <p:nvPr/>
        </p:nvSpPr>
        <p:spPr>
          <a:xfrm>
            <a:off x="4017627" y="1778561"/>
            <a:ext cx="833687" cy="833687"/>
          </a:xfrm>
          <a:custGeom>
            <a:avLst/>
            <a:gdLst/>
            <a:ahLst/>
            <a:cxnLst/>
            <a:rect l="l" t="t" r="r" b="b"/>
            <a:pathLst>
              <a:path w="304800" h="304800">
                <a:moveTo>
                  <a:pt x="261518" y="97841"/>
                </a:moveTo>
                <a:cubicBezTo>
                  <a:pt x="249460" y="74143"/>
                  <a:pt x="230657" y="55340"/>
                  <a:pt x="207655" y="43605"/>
                </a:cubicBezTo>
                <a:lnTo>
                  <a:pt x="206959" y="43282"/>
                </a:lnTo>
                <a:lnTo>
                  <a:pt x="186538" y="84277"/>
                </a:lnTo>
                <a:cubicBezTo>
                  <a:pt x="201292" y="91802"/>
                  <a:pt x="212998" y="103508"/>
                  <a:pt x="220323" y="117834"/>
                </a:cubicBezTo>
                <a:lnTo>
                  <a:pt x="220523" y="118262"/>
                </a:lnTo>
                <a:lnTo>
                  <a:pt x="261518" y="97841"/>
                </a:lnTo>
                <a:close/>
              </a:path>
              <a:path w="304800" h="304800">
                <a:moveTo>
                  <a:pt x="261518" y="206959"/>
                </a:moveTo>
                <a:lnTo>
                  <a:pt x="220523" y="186538"/>
                </a:lnTo>
                <a:cubicBezTo>
                  <a:pt x="212998" y="201292"/>
                  <a:pt x="201292" y="212998"/>
                  <a:pt x="186966" y="220323"/>
                </a:cubicBezTo>
                <a:lnTo>
                  <a:pt x="186538" y="220523"/>
                </a:lnTo>
                <a:lnTo>
                  <a:pt x="206959" y="261518"/>
                </a:lnTo>
                <a:cubicBezTo>
                  <a:pt x="230657" y="249460"/>
                  <a:pt x="249460" y="230657"/>
                  <a:pt x="261195" y="207655"/>
                </a:cubicBezTo>
                <a:lnTo>
                  <a:pt x="261518" y="206959"/>
                </a:lnTo>
                <a:close/>
              </a:path>
              <a:path w="304800" h="304800">
                <a:moveTo>
                  <a:pt x="97841" y="43282"/>
                </a:moveTo>
                <a:cubicBezTo>
                  <a:pt x="74143" y="55340"/>
                  <a:pt x="55340" y="74143"/>
                  <a:pt x="43605" y="97145"/>
                </a:cubicBezTo>
                <a:lnTo>
                  <a:pt x="43282" y="97841"/>
                </a:lnTo>
                <a:lnTo>
                  <a:pt x="84277" y="118262"/>
                </a:lnTo>
                <a:cubicBezTo>
                  <a:pt x="91802" y="103508"/>
                  <a:pt x="103508" y="91802"/>
                  <a:pt x="117834" y="84477"/>
                </a:cubicBezTo>
                <a:lnTo>
                  <a:pt x="118262" y="84277"/>
                </a:lnTo>
                <a:lnTo>
                  <a:pt x="97841" y="43282"/>
                </a:lnTo>
                <a:close/>
              </a:path>
              <a:path w="304800" h="304800">
                <a:moveTo>
                  <a:pt x="43282" y="206959"/>
                </a:moveTo>
                <a:cubicBezTo>
                  <a:pt x="55340" y="230657"/>
                  <a:pt x="74143" y="249460"/>
                  <a:pt x="97145" y="261195"/>
                </a:cubicBezTo>
                <a:lnTo>
                  <a:pt x="97841" y="261518"/>
                </a:lnTo>
                <a:lnTo>
                  <a:pt x="118262" y="220523"/>
                </a:lnTo>
                <a:cubicBezTo>
                  <a:pt x="103508" y="212998"/>
                  <a:pt x="91802" y="201292"/>
                  <a:pt x="84477" y="186966"/>
                </a:cubicBezTo>
                <a:lnTo>
                  <a:pt x="84277" y="186538"/>
                </a:lnTo>
                <a:lnTo>
                  <a:pt x="43282" y="206959"/>
                </a:lnTo>
                <a:close/>
              </a:path>
              <a:path w="304800" h="304800">
                <a:moveTo>
                  <a:pt x="152400" y="304800"/>
                </a:moveTo>
                <a:cubicBezTo>
                  <a:pt x="68228" y="304800"/>
                  <a:pt x="0" y="236572"/>
                  <a:pt x="0" y="152400"/>
                </a:cubicBezTo>
                <a:cubicBezTo>
                  <a:pt x="0" y="68228"/>
                  <a:pt x="68228" y="0"/>
                  <a:pt x="152400" y="0"/>
                </a:cubicBezTo>
                <a:lnTo>
                  <a:pt x="152400" y="0"/>
                </a:lnTo>
                <a:cubicBezTo>
                  <a:pt x="236572" y="0"/>
                  <a:pt x="304800" y="68228"/>
                  <a:pt x="304800" y="152400"/>
                </a:cubicBezTo>
                <a:cubicBezTo>
                  <a:pt x="304800" y="236572"/>
                  <a:pt x="236572" y="304800"/>
                  <a:pt x="152400" y="304800"/>
                </a:cubicBezTo>
                <a:lnTo>
                  <a:pt x="152400" y="304800"/>
                </a:lnTo>
                <a:close/>
              </a:path>
              <a:path w="304800" h="304800">
                <a:moveTo>
                  <a:pt x="152400" y="198120"/>
                </a:moveTo>
                <a:cubicBezTo>
                  <a:pt x="177651" y="198120"/>
                  <a:pt x="198120" y="177651"/>
                  <a:pt x="198120" y="152400"/>
                </a:cubicBezTo>
                <a:cubicBezTo>
                  <a:pt x="198120" y="127149"/>
                  <a:pt x="177651" y="106680"/>
                  <a:pt x="152400" y="106680"/>
                </a:cubicBezTo>
                <a:lnTo>
                  <a:pt x="152400" y="106680"/>
                </a:lnTo>
                <a:cubicBezTo>
                  <a:pt x="127149" y="106680"/>
                  <a:pt x="106680" y="127149"/>
                  <a:pt x="106680" y="152400"/>
                </a:cubicBezTo>
                <a:cubicBezTo>
                  <a:pt x="106680" y="177651"/>
                  <a:pt x="127149" y="198120"/>
                  <a:pt x="152400" y="198120"/>
                </a:cubicBezTo>
                <a:lnTo>
                  <a:pt x="152400" y="198120"/>
                </a:lnTo>
              </a:path>
            </a:pathLst>
          </a:custGeom>
          <a:solidFill>
            <a:srgbClr val="FFFFFF">
              <a:alpha val="100000"/>
            </a:srgbClr>
          </a:solidFill>
        </p:spPr>
      </p:sp>
      <p:sp>
        <p:nvSpPr>
          <p:cNvPr id="19" name="Freeform 19"/>
          <p:cNvSpPr/>
          <p:nvPr/>
        </p:nvSpPr>
        <p:spPr>
          <a:xfrm>
            <a:off x="6513668" y="1754083"/>
            <a:ext cx="842052" cy="842052"/>
          </a:xfrm>
          <a:custGeom>
            <a:avLst/>
            <a:gdLst/>
            <a:ahLst/>
            <a:cxnLst/>
            <a:rect l="l" t="t" r="r" b="b"/>
            <a:pathLst>
              <a:path w="304800" h="304800">
                <a:moveTo>
                  <a:pt x="310886" y="167269"/>
                </a:moveTo>
                <a:cubicBezTo>
                  <a:pt x="310886" y="167269"/>
                  <a:pt x="267148" y="122672"/>
                  <a:pt x="206873" y="122672"/>
                </a:cubicBezTo>
                <a:cubicBezTo>
                  <a:pt x="147980" y="122672"/>
                  <a:pt x="89764" y="167269"/>
                  <a:pt x="89764" y="167269"/>
                </a:cubicBezTo>
                <a:lnTo>
                  <a:pt x="57064" y="153619"/>
                </a:lnTo>
                <a:lnTo>
                  <a:pt x="57064" y="193662"/>
                </a:lnTo>
                <a:cubicBezTo>
                  <a:pt x="62217" y="195415"/>
                  <a:pt x="65989" y="200158"/>
                  <a:pt x="65989" y="205902"/>
                </a:cubicBezTo>
                <a:cubicBezTo>
                  <a:pt x="65989" y="211703"/>
                  <a:pt x="62141" y="216456"/>
                  <a:pt x="56912" y="218170"/>
                </a:cubicBezTo>
                <a:lnTo>
                  <a:pt x="66580" y="245135"/>
                </a:lnTo>
                <a:lnTo>
                  <a:pt x="38043" y="245135"/>
                </a:lnTo>
                <a:lnTo>
                  <a:pt x="47796" y="217942"/>
                </a:lnTo>
                <a:cubicBezTo>
                  <a:pt x="43110" y="215951"/>
                  <a:pt x="39834" y="211322"/>
                  <a:pt x="39834" y="205902"/>
                </a:cubicBezTo>
                <a:cubicBezTo>
                  <a:pt x="39834" y="200597"/>
                  <a:pt x="43015" y="196082"/>
                  <a:pt x="47558" y="194024"/>
                </a:cubicBezTo>
                <a:lnTo>
                  <a:pt x="47558" y="149647"/>
                </a:lnTo>
                <a:lnTo>
                  <a:pt x="0" y="129816"/>
                </a:lnTo>
                <a:lnTo>
                  <a:pt x="209255" y="35890"/>
                </a:lnTo>
                <a:lnTo>
                  <a:pt x="401241" y="130997"/>
                </a:lnTo>
                <a:lnTo>
                  <a:pt x="310886" y="167269"/>
                </a:lnTo>
                <a:close/>
              </a:path>
              <a:path w="304800" h="304800">
                <a:moveTo>
                  <a:pt x="204492" y="145266"/>
                </a:moveTo>
                <a:cubicBezTo>
                  <a:pt x="265128" y="145266"/>
                  <a:pt x="294846" y="177365"/>
                  <a:pt x="294846" y="177365"/>
                </a:cubicBezTo>
                <a:lnTo>
                  <a:pt x="294846" y="243945"/>
                </a:lnTo>
                <a:cubicBezTo>
                  <a:pt x="294846" y="243945"/>
                  <a:pt x="263938" y="268910"/>
                  <a:pt x="199739" y="268910"/>
                </a:cubicBezTo>
                <a:cubicBezTo>
                  <a:pt x="135541" y="268910"/>
                  <a:pt x="114138" y="243945"/>
                  <a:pt x="114138" y="243945"/>
                </a:cubicBezTo>
                <a:lnTo>
                  <a:pt x="114138" y="177365"/>
                </a:lnTo>
                <a:cubicBezTo>
                  <a:pt x="114138" y="177365"/>
                  <a:pt x="143856" y="145266"/>
                  <a:pt x="204492" y="145266"/>
                </a:cubicBezTo>
                <a:close/>
              </a:path>
              <a:path w="304800" h="304800">
                <a:moveTo>
                  <a:pt x="203302" y="254641"/>
                </a:moveTo>
                <a:cubicBezTo>
                  <a:pt x="245326" y="254641"/>
                  <a:pt x="279397" y="246116"/>
                  <a:pt x="279397" y="235620"/>
                </a:cubicBezTo>
                <a:cubicBezTo>
                  <a:pt x="279397" y="225123"/>
                  <a:pt x="245326" y="216599"/>
                  <a:pt x="203302" y="216599"/>
                </a:cubicBezTo>
                <a:cubicBezTo>
                  <a:pt x="161277" y="216599"/>
                  <a:pt x="127216" y="225123"/>
                  <a:pt x="127216" y="235620"/>
                </a:cubicBezTo>
                <a:cubicBezTo>
                  <a:pt x="127216" y="246116"/>
                  <a:pt x="161277" y="254641"/>
                  <a:pt x="203302" y="254641"/>
                </a:cubicBezTo>
              </a:path>
            </a:pathLst>
          </a:custGeom>
          <a:solidFill>
            <a:srgbClr val="FFFFFF">
              <a:alpha val="100000"/>
            </a:srgbClr>
          </a:solidFill>
        </p:spPr>
      </p:sp>
      <p:sp>
        <p:nvSpPr>
          <p:cNvPr id="20" name="Freeform 20"/>
          <p:cNvSpPr/>
          <p:nvPr/>
        </p:nvSpPr>
        <p:spPr>
          <a:xfrm>
            <a:off x="9316657" y="1808803"/>
            <a:ext cx="773203" cy="773203"/>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path>
              <a:path w="304800" h="304800">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path>
            </a:pathLst>
          </a:custGeom>
          <a:solidFill>
            <a:srgbClr val="FFFFFF">
              <a:alpha val="100000"/>
            </a:srgbClr>
          </a:solidFill>
        </p:spPr>
      </p:sp>
      <p:sp>
        <p:nvSpPr>
          <p:cNvPr id="21" name="TextBox 2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4495800" y="2895600"/>
            <a:ext cx="3335020" cy="939800"/>
          </a:xfrm>
          <a:prstGeom prst="rect">
            <a:avLst/>
          </a:prstGeom>
        </p:spPr>
        <p:txBody>
          <a:bodyPr vert="horz" wrap="square" lIns="0" tIns="16478" rIns="0" bIns="0" rtlCol="0" anchor="t" anchorCtr="0">
            <a:normAutofit/>
          </a:bodyPr>
          <a:lstStyle/>
          <a:p>
            <a:pPr algn="dist">
              <a:lnSpc>
                <a:spcPct val="100000"/>
              </a:lnSpc>
              <a:spcBef>
                <a:spcPts val="130"/>
              </a:spcBef>
            </a:pPr>
            <a:r>
              <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rPr>
              <a:t>谢谢观看</a:t>
            </a:r>
            <a:endPar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PART03</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433352" y="2317408"/>
            <a:ext cx="2116763" cy="3367735"/>
          </a:xfrm>
          <a:prstGeom prst="rect">
            <a:avLst/>
          </a:prstGeom>
        </p:spPr>
        <p:txBody>
          <a:bodyPr vert="horz" wrap="square" lIns="123825" tIns="123825" rIns="57150" bIns="123825" rtlCol="0" anchor="t" anchorCtr="0">
            <a:normAutofit/>
          </a:bodyPr>
          <a:lstStyle/>
          <a:p>
            <a:pPr>
              <a:lnSpc>
                <a:spcPct val="15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网络安全的重要性：数字化时代，网络安全已成为国家安全的重要组成部分，它不仅关系到个人隐私的保护，更关乎国家信息安全和社会稳定。</a:t>
            </a:r>
            <a:endPar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2619731" y="2317408"/>
            <a:ext cx="2116763" cy="3367735"/>
          </a:xfrm>
          <a:prstGeom prst="rect">
            <a:avLst/>
          </a:prstGeom>
        </p:spPr>
        <p:txBody>
          <a:bodyPr vert="horz" wrap="square" lIns="123825" tIns="123825" rIns="57150" bIns="123825" rtlCol="0" anchor="t" anchorCtr="0">
            <a:normAutofit/>
          </a:bodyPr>
          <a:lstStyle/>
          <a:p>
            <a:pPr>
              <a:lnSpc>
                <a:spcPct val="15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网络安全警钟：2017年的"永恒之蓝"事件给我们敲响了警钟，提醒我们网络安全的重要性不容忽视，我们应该要提高警惕，加强防护措施。</a:t>
            </a:r>
            <a:endPar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4841718" y="2317408"/>
            <a:ext cx="2116763" cy="3367735"/>
          </a:xfrm>
          <a:prstGeom prst="rect">
            <a:avLst/>
          </a:prstGeom>
        </p:spPr>
        <p:txBody>
          <a:bodyPr vert="horz" wrap="square" lIns="123825" tIns="123825" rIns="57150" bIns="123825" rtlCol="0" anchor="t" anchorCtr="0">
            <a:normAutofit/>
          </a:bodyPr>
          <a:lstStyle/>
          <a:p>
            <a:pPr>
              <a:lnSpc>
                <a:spcPct val="15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公民的责任：作为公民，我们要提高自我保护意识，要积极学习网络安全知识，了解常见的网络攻击手段和防范方法，共同维护网络安全。</a:t>
            </a:r>
            <a:endPar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6973611" y="2317408"/>
            <a:ext cx="2116763" cy="3367735"/>
          </a:xfrm>
          <a:prstGeom prst="rect">
            <a:avLst/>
          </a:prstGeom>
        </p:spPr>
        <p:txBody>
          <a:bodyPr vert="horz" wrap="square" lIns="123825" tIns="123825" rIns="57150" bIns="123825" rtlCol="0" anchor="t" anchorCtr="0">
            <a:normAutofit/>
          </a:bodyPr>
          <a:lstStyle/>
          <a:p>
            <a:pPr>
              <a:lnSpc>
                <a:spcPct val="15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网络安全与道德：网络安全不仅是技术问题，更是道德问题，我们要自觉遵守网络道德规范，不参与网络攻击和破坏活动，共同维护网络空间的清朗。</a:t>
            </a:r>
            <a:endPar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9140038" y="2317408"/>
            <a:ext cx="2116763" cy="3367735"/>
          </a:xfrm>
          <a:prstGeom prst="rect">
            <a:avLst/>
          </a:prstGeom>
        </p:spPr>
        <p:txBody>
          <a:bodyPr vert="horz" wrap="square" lIns="123825" tIns="123825" rIns="57150" bIns="123825" rtlCol="0" anchor="t" anchorCtr="0">
            <a:normAutofit/>
          </a:bodyPr>
          <a:lstStyle/>
          <a:p>
            <a:pPr>
              <a:lnSpc>
                <a:spcPct val="15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携手共建网络环境：我们携手共建安全、健康、有序的网络环境，为维护国家网络安全贡献自己的力量，让网络空间成为我们共同的家园。</a:t>
            </a:r>
            <a:endPar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AutoShape 10"/>
          <p:cNvSpPr/>
          <p:nvPr/>
        </p:nvSpPr>
        <p:spPr>
          <a:xfrm>
            <a:off x="551149" y="1610713"/>
            <a:ext cx="1796125" cy="609031"/>
          </a:xfrm>
          <a:prstGeom prst="homePlate">
            <a:avLst>
              <a:gd name="adj" fmla="val 50000"/>
            </a:avLst>
          </a:prstGeom>
          <a:solidFill>
            <a:schemeClr val="accent2">
              <a:alpha val="100000"/>
            </a:schemeClr>
          </a:solidFill>
        </p:spPr>
      </p:sp>
      <p:sp>
        <p:nvSpPr>
          <p:cNvPr id="11" name="TextBox 11"/>
          <p:cNvSpPr txBox="1"/>
          <p:nvPr/>
        </p:nvSpPr>
        <p:spPr>
          <a:xfrm>
            <a:off x="791566" y="1566933"/>
            <a:ext cx="1059808" cy="696591"/>
          </a:xfrm>
          <a:prstGeom prst="rect">
            <a:avLst/>
          </a:prstGeom>
        </p:spPr>
        <p:txBody>
          <a:bodyPr vert="horz" wrap="square" lIns="123825" tIns="123825" rIns="57150" bIns="123825" rtlCol="0" anchor="t" anchorCtr="0">
            <a:normAutofit/>
          </a:bodyPr>
          <a:lstStyle/>
          <a:p>
            <a:pPr algn="ctr">
              <a:lnSpc>
                <a:spcPct val="120000"/>
              </a:lnSpc>
            </a:pPr>
            <a:r>
              <a:rPr lang="en-US" sz="195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19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AutoShape 12"/>
          <p:cNvSpPr/>
          <p:nvPr/>
        </p:nvSpPr>
        <p:spPr>
          <a:xfrm>
            <a:off x="2780049" y="1610713"/>
            <a:ext cx="1796125" cy="609031"/>
          </a:xfrm>
          <a:prstGeom prst="homePlate">
            <a:avLst>
              <a:gd name="adj" fmla="val 50000"/>
            </a:avLst>
          </a:prstGeom>
          <a:solidFill>
            <a:schemeClr val="accent1">
              <a:alpha val="100000"/>
            </a:schemeClr>
          </a:solidFill>
        </p:spPr>
      </p:sp>
      <p:sp>
        <p:nvSpPr>
          <p:cNvPr id="13" name="TextBox 13"/>
          <p:cNvSpPr txBox="1"/>
          <p:nvPr/>
        </p:nvSpPr>
        <p:spPr>
          <a:xfrm>
            <a:off x="3020466" y="1566933"/>
            <a:ext cx="1059808" cy="696591"/>
          </a:xfrm>
          <a:prstGeom prst="rect">
            <a:avLst/>
          </a:prstGeom>
        </p:spPr>
        <p:txBody>
          <a:bodyPr vert="horz" wrap="square" lIns="123825" tIns="123825" rIns="57150" bIns="123825" rtlCol="0" anchor="t" anchorCtr="0">
            <a:normAutofit/>
          </a:bodyPr>
          <a:lstStyle/>
          <a:p>
            <a:pPr algn="ctr">
              <a:lnSpc>
                <a:spcPct val="120000"/>
              </a:lnSpc>
            </a:pPr>
            <a:r>
              <a:rPr lang="en-US" sz="195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19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AutoShape 14"/>
          <p:cNvSpPr/>
          <p:nvPr/>
        </p:nvSpPr>
        <p:spPr>
          <a:xfrm>
            <a:off x="5002037" y="1610713"/>
            <a:ext cx="1796125" cy="609031"/>
          </a:xfrm>
          <a:prstGeom prst="homePlate">
            <a:avLst>
              <a:gd name="adj" fmla="val 50000"/>
            </a:avLst>
          </a:prstGeom>
          <a:solidFill>
            <a:schemeClr val="accent2">
              <a:alpha val="100000"/>
            </a:schemeClr>
          </a:solidFill>
        </p:spPr>
      </p:sp>
      <p:sp>
        <p:nvSpPr>
          <p:cNvPr id="15" name="TextBox 15"/>
          <p:cNvSpPr txBox="1"/>
          <p:nvPr/>
        </p:nvSpPr>
        <p:spPr>
          <a:xfrm>
            <a:off x="5242453" y="1566933"/>
            <a:ext cx="1059808" cy="696591"/>
          </a:xfrm>
          <a:prstGeom prst="rect">
            <a:avLst/>
          </a:prstGeom>
        </p:spPr>
        <p:txBody>
          <a:bodyPr vert="horz" wrap="square" lIns="123825" tIns="123825" rIns="57150" bIns="123825" rtlCol="0" anchor="t" anchorCtr="0">
            <a:normAutofit/>
          </a:bodyPr>
          <a:lstStyle/>
          <a:p>
            <a:pPr algn="ctr">
              <a:lnSpc>
                <a:spcPct val="120000"/>
              </a:lnSpc>
            </a:pPr>
            <a:r>
              <a:rPr lang="en-US" sz="195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19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6" name="AutoShape 16"/>
          <p:cNvSpPr/>
          <p:nvPr/>
        </p:nvSpPr>
        <p:spPr>
          <a:xfrm>
            <a:off x="7133930" y="1610713"/>
            <a:ext cx="1796125" cy="609031"/>
          </a:xfrm>
          <a:prstGeom prst="homePlate">
            <a:avLst>
              <a:gd name="adj" fmla="val 50000"/>
            </a:avLst>
          </a:prstGeom>
          <a:solidFill>
            <a:schemeClr val="accent1">
              <a:alpha val="100000"/>
            </a:schemeClr>
          </a:solidFill>
        </p:spPr>
      </p:sp>
      <p:sp>
        <p:nvSpPr>
          <p:cNvPr id="17" name="TextBox 17"/>
          <p:cNvSpPr txBox="1"/>
          <p:nvPr/>
        </p:nvSpPr>
        <p:spPr>
          <a:xfrm>
            <a:off x="7374346" y="1566933"/>
            <a:ext cx="1059808" cy="696591"/>
          </a:xfrm>
          <a:prstGeom prst="rect">
            <a:avLst/>
          </a:prstGeom>
        </p:spPr>
        <p:txBody>
          <a:bodyPr vert="horz" wrap="square" lIns="123825" tIns="123825" rIns="57150" bIns="123825" rtlCol="0" anchor="t" anchorCtr="0">
            <a:normAutofit/>
          </a:bodyPr>
          <a:lstStyle/>
          <a:p>
            <a:pPr algn="ctr">
              <a:lnSpc>
                <a:spcPct val="120000"/>
              </a:lnSpc>
            </a:pPr>
            <a:r>
              <a:rPr lang="en-US" sz="1950" b="1">
                <a:solidFill>
                  <a:srgbClr val="FFFFFF">
                    <a:alpha val="100000"/>
                  </a:srgbClr>
                </a:solidFill>
                <a:latin typeface="微软雅黑" panose="020B0503020204020204" charset="-122"/>
                <a:ea typeface="微软雅黑" panose="020B0503020204020204" charset="-122"/>
                <a:cs typeface="微软雅黑" panose="020B0503020204020204" charset="-122"/>
              </a:rPr>
              <a:t>04</a:t>
            </a:r>
            <a:endParaRPr lang="en-US" sz="19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AutoShape 18"/>
          <p:cNvSpPr/>
          <p:nvPr/>
        </p:nvSpPr>
        <p:spPr>
          <a:xfrm>
            <a:off x="9300356" y="1610713"/>
            <a:ext cx="1796125" cy="609031"/>
          </a:xfrm>
          <a:prstGeom prst="homePlate">
            <a:avLst>
              <a:gd name="adj" fmla="val 50000"/>
            </a:avLst>
          </a:prstGeom>
          <a:solidFill>
            <a:schemeClr val="accent2">
              <a:alpha val="100000"/>
            </a:schemeClr>
          </a:solidFill>
        </p:spPr>
      </p:sp>
      <p:sp>
        <p:nvSpPr>
          <p:cNvPr id="19" name="TextBox 19"/>
          <p:cNvSpPr txBox="1"/>
          <p:nvPr/>
        </p:nvSpPr>
        <p:spPr>
          <a:xfrm>
            <a:off x="9540773" y="1566933"/>
            <a:ext cx="1059808" cy="696591"/>
          </a:xfrm>
          <a:prstGeom prst="rect">
            <a:avLst/>
          </a:prstGeom>
        </p:spPr>
        <p:txBody>
          <a:bodyPr vert="horz" wrap="square" lIns="123825" tIns="123825" rIns="57150" bIns="123825" rtlCol="0" anchor="t" anchorCtr="0">
            <a:normAutofit/>
          </a:bodyPr>
          <a:lstStyle/>
          <a:p>
            <a:pPr algn="ctr">
              <a:lnSpc>
                <a:spcPct val="120000"/>
              </a:lnSpc>
            </a:pPr>
            <a:r>
              <a:rPr lang="en-US" sz="1950" b="1">
                <a:solidFill>
                  <a:srgbClr val="FFFFFF">
                    <a:alpha val="100000"/>
                  </a:srgbClr>
                </a:solidFill>
                <a:latin typeface="微软雅黑" panose="020B0503020204020204" charset="-122"/>
                <a:ea typeface="微软雅黑" panose="020B0503020204020204" charset="-122"/>
                <a:cs typeface="微软雅黑" panose="020B0503020204020204" charset="-122"/>
              </a:rPr>
              <a:t>05</a:t>
            </a:r>
            <a:endParaRPr lang="en-US" sz="195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知识储备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PART04</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tags/tag1.xml><?xml version="1.0" encoding="utf-8"?>
<p:tagLst xmlns:p="http://schemas.openxmlformats.org/presentationml/2006/main">
  <p:tag name="ISLIDE.DIAGRAM" val="#472308"/>
</p:tagLst>
</file>

<file path=ppt/tags/tag2.xml><?xml version="1.0" encoding="utf-8"?>
<p:tagLst xmlns:p="http://schemas.openxmlformats.org/presentationml/2006/main">
  <p:tag name="ISLIDE.DIAGRAM" val="#472308"/>
</p:tagLst>
</file>

<file path=ppt/tags/tag3.xml><?xml version="1.0" encoding="utf-8"?>
<p:tagLst xmlns:p="http://schemas.openxmlformats.org/presentationml/2006/main">
  <p:tag name="ISLIDE.DIAGRAM" val="#472308"/>
</p:tagLst>
</file>

<file path=ppt/tags/tag4.xml><?xml version="1.0" encoding="utf-8"?>
<p:tagLst xmlns:p="http://schemas.openxmlformats.org/presentationml/2006/main">
  <p:tag name="TABLE_ENDDRAG_ORIGIN_RECT" val="663*135"/>
  <p:tag name="TABLE_ENDDRAG_RECT" val="168*162*663*135"/>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2F89C9"/>
      </a:accent1>
      <a:accent2>
        <a:srgbClr val="2F89C9"/>
      </a:accent2>
      <a:accent3>
        <a:srgbClr val="2F89C9"/>
      </a:accent3>
      <a:accent4>
        <a:srgbClr val="2F89C9"/>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10514</Words>
  <Application>WPS 演示</Application>
  <PresentationFormat>On-screen Show (4:3)</PresentationFormat>
  <Paragraphs>633</Paragraphs>
  <Slides>67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67</vt:i4>
      </vt:variant>
    </vt:vector>
  </HeadingPairs>
  <TitlesOfParts>
    <vt:vector size="80" baseType="lpstr">
      <vt:lpstr>Arial</vt:lpstr>
      <vt:lpstr>宋体</vt:lpstr>
      <vt:lpstr>Wingdings</vt:lpstr>
      <vt:lpstr>黑体</vt:lpstr>
      <vt:lpstr>微软雅黑</vt:lpstr>
      <vt:lpstr>Calibri</vt:lpstr>
      <vt:lpstr>Arial Unicode MS</vt:lpstr>
      <vt:lpstr>Calibri</vt:lpstr>
      <vt:lpstr>Wingdings</vt:lpstr>
      <vt:lpstr>华文新魏</vt:lpstr>
      <vt:lpstr>华文宋体</vt:lpstr>
      <vt:lpstr>Times New Roman</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唐唐</cp:lastModifiedBy>
  <cp:revision>4</cp:revision>
  <dcterms:created xsi:type="dcterms:W3CDTF">2006-08-16T00:00:00Z</dcterms:created>
  <dcterms:modified xsi:type="dcterms:W3CDTF">2025-02-10T15:12:52Z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5F87B3BDA196458299190A6EFDD38D15</vt:lpwstr>
  </property>
  <property fmtid="{D5CDD505-2E9C-101B-9397-08002B2CF9AE}" pid="3" name="KSOProductBuildVer">
    <vt:lpwstr>2052-11.8.2.12265</vt:lpwstr>
  </property>
</Properties>
</file>