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21"/>
  </p:notesMasterIdLst>
  <p:sldIdLst>
    <p:sldId id="256" r:id="rId3"/>
    <p:sldId id="257" r:id="rId4"/>
    <p:sldId id="258" r:id="rId5"/>
    <p:sldId id="301" r:id="rId6"/>
    <p:sldId id="330" r:id="rId7"/>
    <p:sldId id="331" r:id="rId8"/>
    <p:sldId id="259" r:id="rId9"/>
    <p:sldId id="326" r:id="rId10"/>
    <p:sldId id="337" r:id="rId11"/>
    <p:sldId id="338" r:id="rId12"/>
    <p:sldId id="339" r:id="rId13"/>
    <p:sldId id="340" r:id="rId14"/>
    <p:sldId id="336" r:id="rId15"/>
    <p:sldId id="334" r:id="rId16"/>
    <p:sldId id="335" r:id="rId17"/>
    <p:sldId id="304" r:id="rId18"/>
    <p:sldId id="303" r:id="rId19"/>
    <p:sldId id="315" r:id="rId20"/>
  </p:sldIdLst>
  <p:sldSz cx="9144000" cy="6858000" type="screen4x3"/>
  <p:notesSz cx="6858000" cy="9144000"/>
  <p:custDataLst>
    <p:tags r:id="rId22"/>
  </p:custDataLst>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59" userDrawn="1">
          <p15:clr>
            <a:srgbClr val="A4A3A4"/>
          </p15:clr>
        </p15:guide>
        <p15:guide id="2" pos="28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8"/>
    <p:restoredTop sz="94685"/>
  </p:normalViewPr>
  <p:slideViewPr>
    <p:cSldViewPr showGuides="1">
      <p:cViewPr>
        <p:scale>
          <a:sx n="80" d="100"/>
          <a:sy n="80" d="100"/>
        </p:scale>
        <p:origin x="-1086" y="-96"/>
      </p:cViewPr>
      <p:guideLst>
        <p:guide orient="horz" pos="2159"/>
        <p:guide pos="2857"/>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4E433489-759A-4B39-A086-7EFA41C4DA61}" type="datetimeFigureOut">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2024/3/24</a:t>
            </a:fld>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371117015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4</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5</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6</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9" name="Rectangle 4"/>
          <p:cNvSpPr>
            <a:spLocks noGrp="1" noChangeArrowheads="1"/>
          </p:cNvSpPr>
          <p:nvPr>
            <p:ph type="dt" sz="half" idx="2"/>
          </p:nvPr>
        </p:nvSpPr>
        <p:spPr bwMode="auto">
          <a:xfrm>
            <a:off x="685800" y="6248400"/>
            <a:ext cx="19050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Rectangle 5"/>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Rectangle 6"/>
          <p:cNvSpPr>
            <a:spLocks noGrp="1" noChangeArrowheads="1"/>
          </p:cNvSpPr>
          <p:nvPr>
            <p:ph type="sldNum" sz="quarter" idx="4"/>
          </p:nvPr>
        </p:nvSpPr>
        <p:spPr bwMode="auto">
          <a:xfrm>
            <a:off x="6553200" y="6248400"/>
            <a:ext cx="1905000" cy="45720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t>‹#›</a:t>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858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981200"/>
            <a:ext cx="38100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9" name="Rectangle 4"/>
          <p:cNvSpPr>
            <a:spLocks noGrp="1" noChangeArrowheads="1"/>
          </p:cNvSpPr>
          <p:nvPr>
            <p:ph type="dt" sz="half" idx="2"/>
          </p:nvPr>
        </p:nvSpPr>
        <p:spPr bwMode="auto">
          <a:xfrm>
            <a:off x="685800" y="6248400"/>
            <a:ext cx="19050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Rectangle 5"/>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Rectangle 6"/>
          <p:cNvSpPr>
            <a:spLocks noGrp="1" noChangeArrowheads="1"/>
          </p:cNvSpPr>
          <p:nvPr>
            <p:ph type="sldNum" sz="quarter" idx="4"/>
          </p:nvPr>
        </p:nvSpPr>
        <p:spPr bwMode="auto">
          <a:xfrm>
            <a:off x="6553200" y="6248400"/>
            <a:ext cx="1905000" cy="45720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858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981200"/>
            <a:ext cx="38100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g"/><Relationship Id="rId1" Type="http://schemas.openxmlformats.org/officeDocument/2006/relationships/slideLayout" Target="../slideLayouts/slideLayout16.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txBox="1"/>
          <p:nvPr/>
        </p:nvSpPr>
        <p:spPr>
          <a:xfrm>
            <a:off x="899592"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3.3.</a:t>
            </a:r>
            <a:r>
              <a:rPr lang="en-US" sz="2600" dirty="0" smtClean="0">
                <a:solidFill>
                  <a:srgbClr val="2C2C2C"/>
                </a:solidFill>
                <a:latin typeface="方正兰亭粗黑简体" pitchFamily="2" charset="-122"/>
                <a:ea typeface="方正兰亭粗黑简体" pitchFamily="2" charset="-122"/>
              </a:rPr>
              <a:t>1 </a:t>
            </a:r>
            <a:r>
              <a:rPr sz="2600" dirty="0" smtClean="0">
                <a:solidFill>
                  <a:srgbClr val="2C2C2C"/>
                </a:solidFill>
                <a:latin typeface="方正兰亭粗黑简体" pitchFamily="2" charset="-122"/>
                <a:ea typeface="方正兰亭粗黑简体" pitchFamily="2" charset="-122"/>
              </a:rPr>
              <a:t>修</a:t>
            </a:r>
            <a:r>
              <a:rPr lang="zh-CN" altLang="en-US" sz="2600" dirty="0" smtClean="0">
                <a:solidFill>
                  <a:srgbClr val="2C2C2C"/>
                </a:solidFill>
                <a:latin typeface="方正兰亭粗黑简体" pitchFamily="2" charset="-122"/>
                <a:ea typeface="方正兰亭粗黑简体" pitchFamily="2" charset="-122"/>
              </a:rPr>
              <a:t>复</a:t>
            </a:r>
            <a:r>
              <a:rPr sz="2600" dirty="0" err="1" smtClean="0">
                <a:solidFill>
                  <a:srgbClr val="2C2C2C"/>
                </a:solidFill>
                <a:latin typeface="方正兰亭粗黑简体" pitchFamily="2" charset="-122"/>
                <a:ea typeface="方正兰亭粗黑简体" pitchFamily="2" charset="-122"/>
              </a:rPr>
              <a:t>工具组</a:t>
            </a:r>
            <a:endParaRPr sz="2600" dirty="0">
              <a:solidFill>
                <a:srgbClr val="2C2C2C"/>
              </a:solidFill>
              <a:latin typeface="方正兰亭粗黑简体" pitchFamily="2" charset="-122"/>
              <a:ea typeface="方正兰亭粗黑简体" pitchFamily="2" charset="-122"/>
            </a:endParaRPr>
          </a:p>
        </p:txBody>
      </p:sp>
      <p:sp>
        <p:nvSpPr>
          <p:cNvPr id="5" name="Text Box 7"/>
          <p:cNvSpPr txBox="1">
            <a:spLocks noChangeArrowheads="1"/>
          </p:cNvSpPr>
          <p:nvPr/>
        </p:nvSpPr>
        <p:spPr bwMode="auto">
          <a:xfrm>
            <a:off x="684213" y="1916832"/>
            <a:ext cx="7561262" cy="148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39750"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algn="just" eaLnBrk="1" hangingPunct="1">
              <a:lnSpc>
                <a:spcPct val="150000"/>
              </a:lnSpc>
              <a:spcBef>
                <a:spcPts val="600"/>
              </a:spcBef>
            </a:pPr>
            <a:r>
              <a:rPr lang="en-US" altLang="zh-CN" sz="2000" dirty="0" smtClean="0">
                <a:latin typeface="方正兰亭黑简体" pitchFamily="2" charset="-122"/>
                <a:ea typeface="方正兰亭黑简体" pitchFamily="2" charset="-122"/>
              </a:rPr>
              <a:t>3.</a:t>
            </a:r>
            <a:r>
              <a:rPr lang="zh-CN" altLang="en-US" sz="2000" dirty="0" smtClean="0">
                <a:latin typeface="方正兰亭黑简体" pitchFamily="2" charset="-122"/>
                <a:ea typeface="方正兰亭黑简体" pitchFamily="2" charset="-122"/>
              </a:rPr>
              <a:t>修补工具</a:t>
            </a:r>
            <a:endParaRPr lang="en-US" altLang="zh-CN" sz="2000" dirty="0" smtClean="0">
              <a:latin typeface="方正兰亭黑简体" pitchFamily="2" charset="-122"/>
              <a:ea typeface="方正兰亭黑简体" pitchFamily="2" charset="-122"/>
            </a:endParaRPr>
          </a:p>
          <a:p>
            <a:pPr algn="just" eaLnBrk="1" hangingPunct="1">
              <a:lnSpc>
                <a:spcPct val="150000"/>
              </a:lnSpc>
              <a:spcBef>
                <a:spcPts val="600"/>
              </a:spcBef>
            </a:pPr>
            <a:r>
              <a:rPr lang="zh-CN" altLang="en-US" sz="2000" dirty="0" smtClean="0">
                <a:latin typeface="方正兰亭黑简体" pitchFamily="2" charset="-122"/>
                <a:ea typeface="方正兰亭黑简体" pitchFamily="2" charset="-122"/>
              </a:rPr>
              <a:t>选择</a:t>
            </a:r>
            <a:r>
              <a:rPr lang="zh-CN" altLang="en-US" sz="2000" dirty="0">
                <a:latin typeface="方正兰亭黑简体" pitchFamily="2" charset="-122"/>
                <a:ea typeface="方正兰亭黑简体" pitchFamily="2" charset="-122"/>
              </a:rPr>
              <a:t>“修补”工具，或反复按</a:t>
            </a:r>
            <a:r>
              <a:rPr lang="en-US" altLang="zh-CN" sz="2000" dirty="0" err="1">
                <a:latin typeface="方正兰亭黑简体" pitchFamily="2" charset="-122"/>
                <a:ea typeface="方正兰亭黑简体" pitchFamily="2" charset="-122"/>
              </a:rPr>
              <a:t>Shift+J</a:t>
            </a:r>
            <a:r>
              <a:rPr lang="zh-CN" altLang="en-US" sz="2000" dirty="0">
                <a:latin typeface="方正兰亭黑简体" pitchFamily="2" charset="-122"/>
                <a:ea typeface="方正兰亭黑简体" pitchFamily="2" charset="-122"/>
              </a:rPr>
              <a:t>组合键，其属性栏状态如图。</a:t>
            </a:r>
          </a:p>
        </p:txBody>
      </p:sp>
      <p:pic>
        <p:nvPicPr>
          <p:cNvPr id="6" name="图片 2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3933056"/>
            <a:ext cx="7561263"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503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txBox="1"/>
          <p:nvPr/>
        </p:nvSpPr>
        <p:spPr>
          <a:xfrm>
            <a:off x="899592"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3.3.</a:t>
            </a:r>
            <a:r>
              <a:rPr lang="en-US" sz="2600" dirty="0" smtClean="0">
                <a:solidFill>
                  <a:srgbClr val="2C2C2C"/>
                </a:solidFill>
                <a:latin typeface="方正兰亭粗黑简体" pitchFamily="2" charset="-122"/>
                <a:ea typeface="方正兰亭粗黑简体" pitchFamily="2" charset="-122"/>
              </a:rPr>
              <a:t>1 </a:t>
            </a:r>
            <a:r>
              <a:rPr sz="2600" dirty="0" smtClean="0">
                <a:solidFill>
                  <a:srgbClr val="2C2C2C"/>
                </a:solidFill>
                <a:latin typeface="方正兰亭粗黑简体" pitchFamily="2" charset="-122"/>
                <a:ea typeface="方正兰亭粗黑简体" pitchFamily="2" charset="-122"/>
              </a:rPr>
              <a:t>修</a:t>
            </a:r>
            <a:r>
              <a:rPr lang="zh-CN" altLang="en-US" sz="2600" dirty="0" smtClean="0">
                <a:solidFill>
                  <a:srgbClr val="2C2C2C"/>
                </a:solidFill>
                <a:latin typeface="方正兰亭粗黑简体" pitchFamily="2" charset="-122"/>
                <a:ea typeface="方正兰亭粗黑简体" pitchFamily="2" charset="-122"/>
              </a:rPr>
              <a:t>复</a:t>
            </a:r>
            <a:r>
              <a:rPr sz="2600" dirty="0" err="1" smtClean="0">
                <a:solidFill>
                  <a:srgbClr val="2C2C2C"/>
                </a:solidFill>
                <a:latin typeface="方正兰亭粗黑简体" pitchFamily="2" charset="-122"/>
                <a:ea typeface="方正兰亭粗黑简体" pitchFamily="2" charset="-122"/>
              </a:rPr>
              <a:t>工具组</a:t>
            </a:r>
            <a:endParaRPr sz="2600" dirty="0">
              <a:solidFill>
                <a:srgbClr val="2C2C2C"/>
              </a:solidFill>
              <a:latin typeface="方正兰亭粗黑简体" pitchFamily="2" charset="-122"/>
              <a:ea typeface="方正兰亭粗黑简体" pitchFamily="2" charset="-122"/>
            </a:endParaRPr>
          </a:p>
        </p:txBody>
      </p:sp>
      <p:sp>
        <p:nvSpPr>
          <p:cNvPr id="5" name="Text Box 7"/>
          <p:cNvSpPr txBox="1">
            <a:spLocks noChangeArrowheads="1"/>
          </p:cNvSpPr>
          <p:nvPr/>
        </p:nvSpPr>
        <p:spPr bwMode="auto">
          <a:xfrm>
            <a:off x="684213" y="1916832"/>
            <a:ext cx="7561262"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39750"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algn="just" eaLnBrk="1" hangingPunct="1">
              <a:lnSpc>
                <a:spcPct val="150000"/>
              </a:lnSpc>
              <a:spcBef>
                <a:spcPts val="600"/>
              </a:spcBef>
            </a:pPr>
            <a:r>
              <a:rPr lang="en-US" altLang="zh-CN" sz="2000" dirty="0" smtClean="0">
                <a:latin typeface="方正兰亭黑简体" pitchFamily="2" charset="-122"/>
                <a:ea typeface="方正兰亭黑简体" pitchFamily="2" charset="-122"/>
              </a:rPr>
              <a:t>4.</a:t>
            </a:r>
            <a:r>
              <a:rPr lang="zh-CN" altLang="en-US" sz="2000" dirty="0" smtClean="0">
                <a:latin typeface="方正兰亭黑简体" pitchFamily="2" charset="-122"/>
                <a:ea typeface="方正兰亭黑简体" pitchFamily="2" charset="-122"/>
              </a:rPr>
              <a:t>内容感知移动工具</a:t>
            </a:r>
            <a:endParaRPr lang="en-US" altLang="zh-CN" sz="2000" dirty="0" smtClean="0">
              <a:latin typeface="方正兰亭黑简体" pitchFamily="2" charset="-122"/>
              <a:ea typeface="方正兰亭黑简体" pitchFamily="2" charset="-122"/>
            </a:endParaRPr>
          </a:p>
          <a:p>
            <a:pPr algn="just" eaLnBrk="1" hangingPunct="1">
              <a:lnSpc>
                <a:spcPct val="150000"/>
              </a:lnSpc>
              <a:spcBef>
                <a:spcPts val="600"/>
              </a:spcBef>
            </a:pPr>
            <a:r>
              <a:rPr lang="zh-CN" altLang="en-US" sz="2000" dirty="0" smtClean="0">
                <a:latin typeface="方正兰亭黑简体" pitchFamily="2" charset="-122"/>
                <a:ea typeface="方正兰亭黑简体" pitchFamily="2" charset="-122"/>
              </a:rPr>
              <a:t>内容</a:t>
            </a:r>
            <a:r>
              <a:rPr lang="zh-CN" altLang="en-US" sz="2000" dirty="0">
                <a:latin typeface="方正兰亭黑简体" pitchFamily="2" charset="-122"/>
                <a:ea typeface="方正兰亭黑简体" pitchFamily="2" charset="-122"/>
              </a:rPr>
              <a:t>感知移动工具可以将选中的对象移动或扩展到图像的其他区域进行重组和混合，产生出色的视觉效果。</a:t>
            </a:r>
          </a:p>
          <a:p>
            <a:pPr algn="just" eaLnBrk="1" hangingPunct="1">
              <a:lnSpc>
                <a:spcPct val="150000"/>
              </a:lnSpc>
              <a:spcBef>
                <a:spcPts val="600"/>
              </a:spcBef>
            </a:pPr>
            <a:r>
              <a:rPr lang="zh-CN" altLang="en-US" sz="2000" dirty="0">
                <a:latin typeface="方正兰亭黑简体" pitchFamily="2" charset="-122"/>
                <a:ea typeface="方正兰亭黑简体" pitchFamily="2" charset="-122"/>
              </a:rPr>
              <a:t>选择“内容感知移动”工具，或反复按</a:t>
            </a:r>
            <a:r>
              <a:rPr lang="en-US" altLang="zh-CN" sz="2000" dirty="0" err="1">
                <a:latin typeface="方正兰亭黑简体" pitchFamily="2" charset="-122"/>
                <a:ea typeface="方正兰亭黑简体" pitchFamily="2" charset="-122"/>
              </a:rPr>
              <a:t>Shift+J</a:t>
            </a:r>
            <a:r>
              <a:rPr lang="zh-CN" altLang="en-US" sz="2000" dirty="0">
                <a:latin typeface="方正兰亭黑简体" pitchFamily="2" charset="-122"/>
                <a:ea typeface="方正兰亭黑简体" pitchFamily="2" charset="-122"/>
              </a:rPr>
              <a:t>组合键，其属性栏状态如图。</a:t>
            </a:r>
          </a:p>
        </p:txBody>
      </p:sp>
      <p:pic>
        <p:nvPicPr>
          <p:cNvPr id="6" name="图片 2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444" y="4653136"/>
            <a:ext cx="741680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3095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txBox="1"/>
          <p:nvPr/>
        </p:nvSpPr>
        <p:spPr>
          <a:xfrm>
            <a:off x="899592"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3.3.</a:t>
            </a:r>
            <a:r>
              <a:rPr lang="en-US" sz="2600" dirty="0" smtClean="0">
                <a:solidFill>
                  <a:srgbClr val="2C2C2C"/>
                </a:solidFill>
                <a:latin typeface="方正兰亭粗黑简体" pitchFamily="2" charset="-122"/>
                <a:ea typeface="方正兰亭粗黑简体" pitchFamily="2" charset="-122"/>
              </a:rPr>
              <a:t>1 </a:t>
            </a:r>
            <a:r>
              <a:rPr sz="2600" dirty="0" smtClean="0">
                <a:solidFill>
                  <a:srgbClr val="2C2C2C"/>
                </a:solidFill>
                <a:latin typeface="方正兰亭粗黑简体" pitchFamily="2" charset="-122"/>
                <a:ea typeface="方正兰亭粗黑简体" pitchFamily="2" charset="-122"/>
              </a:rPr>
              <a:t>修</a:t>
            </a:r>
            <a:r>
              <a:rPr lang="zh-CN" altLang="en-US" sz="2600" dirty="0" smtClean="0">
                <a:solidFill>
                  <a:srgbClr val="2C2C2C"/>
                </a:solidFill>
                <a:latin typeface="方正兰亭粗黑简体" pitchFamily="2" charset="-122"/>
                <a:ea typeface="方正兰亭粗黑简体" pitchFamily="2" charset="-122"/>
              </a:rPr>
              <a:t>复</a:t>
            </a:r>
            <a:r>
              <a:rPr sz="2600" dirty="0" err="1" smtClean="0">
                <a:solidFill>
                  <a:srgbClr val="2C2C2C"/>
                </a:solidFill>
                <a:latin typeface="方正兰亭粗黑简体" pitchFamily="2" charset="-122"/>
                <a:ea typeface="方正兰亭粗黑简体" pitchFamily="2" charset="-122"/>
              </a:rPr>
              <a:t>工具组</a:t>
            </a:r>
            <a:endParaRPr sz="2600" dirty="0">
              <a:solidFill>
                <a:srgbClr val="2C2C2C"/>
              </a:solidFill>
              <a:latin typeface="方正兰亭粗黑简体" pitchFamily="2" charset="-122"/>
              <a:ea typeface="方正兰亭粗黑简体" pitchFamily="2" charset="-122"/>
            </a:endParaRPr>
          </a:p>
        </p:txBody>
      </p:sp>
      <p:sp>
        <p:nvSpPr>
          <p:cNvPr id="5" name="Text Box 7"/>
          <p:cNvSpPr txBox="1">
            <a:spLocks noChangeArrowheads="1"/>
          </p:cNvSpPr>
          <p:nvPr/>
        </p:nvSpPr>
        <p:spPr bwMode="auto">
          <a:xfrm>
            <a:off x="684213" y="1772816"/>
            <a:ext cx="7561262"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39750"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algn="just" eaLnBrk="1" hangingPunct="1">
              <a:lnSpc>
                <a:spcPct val="150000"/>
              </a:lnSpc>
              <a:spcBef>
                <a:spcPts val="600"/>
              </a:spcBef>
            </a:pPr>
            <a:r>
              <a:rPr lang="en-US" altLang="zh-CN" sz="2000" dirty="0" smtClean="0">
                <a:latin typeface="方正兰亭黑简体" pitchFamily="2" charset="-122"/>
                <a:ea typeface="方正兰亭黑简体" pitchFamily="2" charset="-122"/>
              </a:rPr>
              <a:t>5.</a:t>
            </a:r>
            <a:r>
              <a:rPr lang="zh-CN" altLang="en-US" sz="2000" dirty="0" smtClean="0">
                <a:latin typeface="方正兰亭黑简体" pitchFamily="2" charset="-122"/>
                <a:ea typeface="方正兰亭黑简体" pitchFamily="2" charset="-122"/>
              </a:rPr>
              <a:t>红眼工具</a:t>
            </a:r>
            <a:endParaRPr lang="en-US" altLang="zh-CN" sz="2000" dirty="0" smtClean="0">
              <a:latin typeface="方正兰亭黑简体" pitchFamily="2" charset="-122"/>
              <a:ea typeface="方正兰亭黑简体" pitchFamily="2" charset="-122"/>
            </a:endParaRPr>
          </a:p>
          <a:p>
            <a:pPr algn="just" eaLnBrk="1" hangingPunct="1">
              <a:lnSpc>
                <a:spcPct val="150000"/>
              </a:lnSpc>
              <a:spcBef>
                <a:spcPts val="600"/>
              </a:spcBef>
            </a:pPr>
            <a:r>
              <a:rPr lang="zh-CN" altLang="en-US" sz="2000" dirty="0" smtClean="0">
                <a:latin typeface="方正兰亭黑简体" pitchFamily="2" charset="-122"/>
                <a:ea typeface="方正兰亭黑简体" pitchFamily="2" charset="-122"/>
              </a:rPr>
              <a:t>红眼</a:t>
            </a:r>
            <a:r>
              <a:rPr lang="zh-CN" altLang="en-US" sz="2000" dirty="0">
                <a:latin typeface="方正兰亭黑简体" pitchFamily="2" charset="-122"/>
                <a:ea typeface="方正兰亭黑简体" pitchFamily="2" charset="-122"/>
              </a:rPr>
              <a:t>工具可以去除用闪光灯拍摄的人物照片中的红眼和白色、绿色反光。</a:t>
            </a:r>
          </a:p>
          <a:p>
            <a:pPr algn="just" eaLnBrk="1" hangingPunct="1">
              <a:lnSpc>
                <a:spcPct val="150000"/>
              </a:lnSpc>
              <a:spcBef>
                <a:spcPts val="600"/>
              </a:spcBef>
            </a:pPr>
            <a:r>
              <a:rPr lang="zh-CN" altLang="en-US" sz="2000" dirty="0">
                <a:latin typeface="方正兰亭黑简体" pitchFamily="2" charset="-122"/>
                <a:ea typeface="方正兰亭黑简体" pitchFamily="2" charset="-122"/>
              </a:rPr>
              <a:t>选择“红眼”工具，或反复按</a:t>
            </a:r>
            <a:r>
              <a:rPr lang="en-US" altLang="zh-CN" sz="2000" dirty="0" err="1">
                <a:latin typeface="方正兰亭黑简体" pitchFamily="2" charset="-122"/>
                <a:ea typeface="方正兰亭黑简体" pitchFamily="2" charset="-122"/>
              </a:rPr>
              <a:t>Shift+J</a:t>
            </a:r>
            <a:r>
              <a:rPr lang="zh-CN" altLang="en-US" sz="2000" dirty="0">
                <a:latin typeface="方正兰亭黑简体" pitchFamily="2" charset="-122"/>
                <a:ea typeface="方正兰亭黑简体" pitchFamily="2" charset="-122"/>
              </a:rPr>
              <a:t>组合键，其属性栏状态如图。</a:t>
            </a:r>
          </a:p>
        </p:txBody>
      </p:sp>
      <p:pic>
        <p:nvPicPr>
          <p:cNvPr id="6" name="图片 2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5641" y="4725144"/>
            <a:ext cx="56467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1204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3.3.2</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修饰工具组</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827088" y="1196658"/>
            <a:ext cx="7561262" cy="1553210"/>
          </a:xfrm>
          <a:prstGeom prst="rect">
            <a:avLst/>
          </a:prstGeom>
          <a:noFill/>
          <a:ln w="9525">
            <a:noFill/>
          </a:ln>
        </p:spPr>
        <p:txBody>
          <a:bodyPr>
            <a:spAutoFit/>
          </a:bodyPr>
          <a:lstStyle/>
          <a:p>
            <a:pPr indent="539750" algn="just">
              <a:lnSpc>
                <a:spcPct val="150000"/>
              </a:lnSpc>
              <a:spcBef>
                <a:spcPts val="600"/>
              </a:spcBef>
            </a:pPr>
            <a:r>
              <a:rPr sz="2000" dirty="0">
                <a:latin typeface="方正兰亭黑简体" pitchFamily="2" charset="-122"/>
                <a:ea typeface="方正兰亭黑简体" pitchFamily="2" charset="-122"/>
              </a:rPr>
              <a:t>1.减淡工具</a:t>
            </a:r>
          </a:p>
          <a:p>
            <a:pPr indent="539750" algn="just">
              <a:lnSpc>
                <a:spcPct val="150000"/>
              </a:lnSpc>
              <a:spcBef>
                <a:spcPts val="600"/>
              </a:spcBef>
            </a:pPr>
            <a:r>
              <a:rPr sz="2000" dirty="0">
                <a:latin typeface="方正兰亭黑简体" pitchFamily="2" charset="-122"/>
                <a:ea typeface="方正兰亭黑简体" pitchFamily="2" charset="-122"/>
              </a:rPr>
              <a:t>选择“减淡工具”（快捷键O），在图像中需要减淡颜色的位置涂抹，可以减淡颜色。</a:t>
            </a:r>
          </a:p>
        </p:txBody>
      </p:sp>
      <p:pic>
        <p:nvPicPr>
          <p:cNvPr id="1043" name="图片 3"/>
          <p:cNvPicPr>
            <a:picLocks noChangeAspect="1"/>
          </p:cNvPicPr>
          <p:nvPr/>
        </p:nvPicPr>
        <p:blipFill>
          <a:blip r:embed="rId2"/>
          <a:stretch>
            <a:fillRect/>
          </a:stretch>
        </p:blipFill>
        <p:spPr>
          <a:xfrm>
            <a:off x="1376045" y="2750185"/>
            <a:ext cx="6464300" cy="829310"/>
          </a:xfrm>
          <a:prstGeom prst="rect">
            <a:avLst/>
          </a:prstGeom>
          <a:noFill/>
          <a:ln>
            <a:noFill/>
          </a:ln>
        </p:spPr>
      </p:pic>
      <p:pic>
        <p:nvPicPr>
          <p:cNvPr id="1051" name="图片 1051" descr="Snipaste_2023-09-29_00-08-48"/>
          <p:cNvPicPr>
            <a:picLocks noChangeAspect="1"/>
          </p:cNvPicPr>
          <p:nvPr/>
        </p:nvPicPr>
        <p:blipFill>
          <a:blip r:embed="rId3"/>
          <a:stretch>
            <a:fillRect/>
          </a:stretch>
        </p:blipFill>
        <p:spPr>
          <a:xfrm>
            <a:off x="2608580" y="3789045"/>
            <a:ext cx="3999865" cy="2667000"/>
          </a:xfrm>
          <a:prstGeom prst="rect">
            <a:avLst/>
          </a:prstGeom>
        </p:spPr>
      </p:pic>
    </p:spTree>
    <p:extLst>
      <p:ext uri="{BB962C8B-B14F-4D97-AF65-F5344CB8AC3E}">
        <p14:creationId xmlns:p14="http://schemas.microsoft.com/office/powerpoint/2010/main" val="7365825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3.3.2</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修饰工具组</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827088" y="1196658"/>
            <a:ext cx="7561262" cy="1553210"/>
          </a:xfrm>
          <a:prstGeom prst="rect">
            <a:avLst/>
          </a:prstGeom>
          <a:noFill/>
          <a:ln w="9525">
            <a:noFill/>
          </a:ln>
        </p:spPr>
        <p:txBody>
          <a:bodyPr>
            <a:spAutoFit/>
          </a:bodyPr>
          <a:lstStyle/>
          <a:p>
            <a:pPr indent="539750" algn="just">
              <a:lnSpc>
                <a:spcPct val="150000"/>
              </a:lnSpc>
              <a:spcBef>
                <a:spcPts val="600"/>
              </a:spcBef>
            </a:pPr>
            <a:r>
              <a:rPr sz="2000" dirty="0">
                <a:latin typeface="方正兰亭黑简体" pitchFamily="2" charset="-122"/>
                <a:ea typeface="方正兰亭黑简体" pitchFamily="2" charset="-122"/>
              </a:rPr>
              <a:t>2.加深工具</a:t>
            </a:r>
          </a:p>
          <a:p>
            <a:pPr indent="539750" algn="just">
              <a:lnSpc>
                <a:spcPct val="150000"/>
              </a:lnSpc>
              <a:spcBef>
                <a:spcPts val="600"/>
              </a:spcBef>
            </a:pPr>
            <a:r>
              <a:rPr sz="2000" dirty="0">
                <a:latin typeface="方正兰亭黑简体" pitchFamily="2" charset="-122"/>
                <a:ea typeface="方正兰亭黑简体" pitchFamily="2" charset="-122"/>
              </a:rPr>
              <a:t>选择“加深工具”，在图像中需要加深颜色的位置涂抹，可以加深颜色。</a:t>
            </a:r>
          </a:p>
        </p:txBody>
      </p:sp>
      <p:pic>
        <p:nvPicPr>
          <p:cNvPr id="1053" name="图片 1053" descr="Snipaste_2023-09-29_15-18-22"/>
          <p:cNvPicPr>
            <a:picLocks noChangeAspect="1"/>
          </p:cNvPicPr>
          <p:nvPr/>
        </p:nvPicPr>
        <p:blipFill>
          <a:blip r:embed="rId3"/>
          <a:stretch>
            <a:fillRect/>
          </a:stretch>
        </p:blipFill>
        <p:spPr>
          <a:xfrm>
            <a:off x="1187450" y="2797810"/>
            <a:ext cx="6790690" cy="362585"/>
          </a:xfrm>
          <a:prstGeom prst="rect">
            <a:avLst/>
          </a:prstGeom>
        </p:spPr>
      </p:pic>
      <p:pic>
        <p:nvPicPr>
          <p:cNvPr id="1055" name="图片 1055" descr="Snipaste_2023-09-29_15-18-51"/>
          <p:cNvPicPr>
            <a:picLocks noChangeAspect="1"/>
          </p:cNvPicPr>
          <p:nvPr/>
        </p:nvPicPr>
        <p:blipFill>
          <a:blip r:embed="rId4"/>
          <a:stretch>
            <a:fillRect/>
          </a:stretch>
        </p:blipFill>
        <p:spPr>
          <a:xfrm>
            <a:off x="2572417" y="3429000"/>
            <a:ext cx="3999167" cy="26676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3.3.2</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修饰工具组</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827088" y="1196658"/>
            <a:ext cx="7561262" cy="1091565"/>
          </a:xfrm>
          <a:prstGeom prst="rect">
            <a:avLst/>
          </a:prstGeom>
          <a:noFill/>
          <a:ln w="9525">
            <a:noFill/>
          </a:ln>
        </p:spPr>
        <p:txBody>
          <a:bodyPr>
            <a:spAutoFit/>
          </a:bodyPr>
          <a:lstStyle/>
          <a:p>
            <a:pPr indent="539750" algn="just">
              <a:lnSpc>
                <a:spcPct val="150000"/>
              </a:lnSpc>
              <a:spcBef>
                <a:spcPts val="600"/>
              </a:spcBef>
            </a:pPr>
            <a:r>
              <a:rPr sz="2000" dirty="0">
                <a:latin typeface="方正兰亭黑简体" pitchFamily="2" charset="-122"/>
                <a:ea typeface="方正兰亭黑简体" pitchFamily="2" charset="-122"/>
              </a:rPr>
              <a:t>3.海绵工具</a:t>
            </a:r>
          </a:p>
          <a:p>
            <a:pPr indent="539750" algn="just">
              <a:lnSpc>
                <a:spcPct val="150000"/>
              </a:lnSpc>
              <a:spcBef>
                <a:spcPts val="600"/>
              </a:spcBef>
            </a:pPr>
            <a:r>
              <a:rPr sz="2000" dirty="0">
                <a:latin typeface="方正兰亭黑简体" pitchFamily="2" charset="-122"/>
                <a:ea typeface="方正兰亭黑简体" pitchFamily="2" charset="-122"/>
              </a:rPr>
              <a:t>选择“海绵工具”，可以降低或增强图像饱和度</a:t>
            </a:r>
            <a:r>
              <a:rPr lang="zh-CN" sz="2000" dirty="0">
                <a:latin typeface="方正兰亭黑简体" pitchFamily="2" charset="-122"/>
                <a:ea typeface="方正兰亭黑简体" pitchFamily="2" charset="-122"/>
              </a:rPr>
              <a:t>。</a:t>
            </a:r>
          </a:p>
        </p:txBody>
      </p:sp>
      <p:pic>
        <p:nvPicPr>
          <p:cNvPr id="1063" name="图片 1063" descr="Snipaste_2023-09-29_15-19-14"/>
          <p:cNvPicPr>
            <a:picLocks noChangeAspect="1"/>
          </p:cNvPicPr>
          <p:nvPr/>
        </p:nvPicPr>
        <p:blipFill>
          <a:blip r:embed="rId3"/>
          <a:stretch>
            <a:fillRect/>
          </a:stretch>
        </p:blipFill>
        <p:spPr>
          <a:xfrm>
            <a:off x="1331595" y="2493010"/>
            <a:ext cx="6360160" cy="651510"/>
          </a:xfrm>
          <a:prstGeom prst="rect">
            <a:avLst/>
          </a:prstGeom>
        </p:spPr>
      </p:pic>
      <p:pic>
        <p:nvPicPr>
          <p:cNvPr id="1067" name="图片 1067" descr="Snipaste_2023-09-29_15-19-33"/>
          <p:cNvPicPr>
            <a:picLocks noChangeAspect="1"/>
          </p:cNvPicPr>
          <p:nvPr/>
        </p:nvPicPr>
        <p:blipFill>
          <a:blip r:embed="rId4"/>
          <a:stretch>
            <a:fillRect/>
          </a:stretch>
        </p:blipFill>
        <p:spPr>
          <a:xfrm>
            <a:off x="971550" y="3644900"/>
            <a:ext cx="3195955" cy="2131060"/>
          </a:xfrm>
          <a:prstGeom prst="rect">
            <a:avLst/>
          </a:prstGeom>
        </p:spPr>
      </p:pic>
      <p:pic>
        <p:nvPicPr>
          <p:cNvPr id="1068" name="图片 1068" descr="Snipaste_2023-09-29_15-19-52"/>
          <p:cNvPicPr>
            <a:picLocks noChangeAspect="1"/>
          </p:cNvPicPr>
          <p:nvPr/>
        </p:nvPicPr>
        <p:blipFill>
          <a:blip r:embed="rId5"/>
          <a:stretch>
            <a:fillRect/>
          </a:stretch>
        </p:blipFill>
        <p:spPr>
          <a:xfrm>
            <a:off x="5076190" y="3644900"/>
            <a:ext cx="3197225" cy="213106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194" name="Text Box 6"/>
          <p:cNvSpPr txBox="1"/>
          <p:nvPr/>
        </p:nvSpPr>
        <p:spPr>
          <a:xfrm>
            <a:off x="2478088" y="282575"/>
            <a:ext cx="4973637" cy="553085"/>
          </a:xfrm>
          <a:prstGeom prst="rect">
            <a:avLst/>
          </a:prstGeom>
          <a:noFill/>
          <a:ln w="9525">
            <a:noFill/>
          </a:ln>
        </p:spPr>
        <p:txBody>
          <a:bodyPr>
            <a:spAutoFit/>
          </a:bodyPr>
          <a:lstStyle/>
          <a:p>
            <a:pPr algn="ctr">
              <a:spcBef>
                <a:spcPct val="50000"/>
              </a:spcBef>
            </a:pPr>
            <a:r>
              <a:rPr sz="3000" dirty="0" smtClean="0">
                <a:solidFill>
                  <a:srgbClr val="2C2C2C"/>
                </a:solidFill>
                <a:latin typeface="方正兰亭粗黑简体" pitchFamily="2" charset="-122"/>
                <a:ea typeface="方正兰亭粗黑简体" pitchFamily="2" charset="-122"/>
              </a:rPr>
              <a:t>3.3.3</a:t>
            </a:r>
            <a:r>
              <a:rPr lang="en-US" sz="3000" dirty="0" smtClean="0">
                <a:solidFill>
                  <a:srgbClr val="2C2C2C"/>
                </a:solidFill>
                <a:latin typeface="方正兰亭粗黑简体" pitchFamily="2" charset="-122"/>
                <a:ea typeface="方正兰亭粗黑简体" pitchFamily="2" charset="-122"/>
              </a:rPr>
              <a:t> </a:t>
            </a:r>
            <a:r>
              <a:rPr sz="3000" dirty="0" err="1" smtClean="0">
                <a:solidFill>
                  <a:srgbClr val="2C2C2C"/>
                </a:solidFill>
                <a:latin typeface="方正兰亭粗黑简体" pitchFamily="2" charset="-122"/>
                <a:ea typeface="方正兰亭粗黑简体" pitchFamily="2" charset="-122"/>
              </a:rPr>
              <a:t>液化滤镜</a:t>
            </a:r>
            <a:endParaRPr sz="3000" dirty="0">
              <a:solidFill>
                <a:srgbClr val="2C2C2C"/>
              </a:solidFill>
              <a:latin typeface="方正兰亭粗黑简体" pitchFamily="2" charset="-122"/>
              <a:ea typeface="方正兰亭粗黑简体" pitchFamily="2" charset="-122"/>
            </a:endParaRPr>
          </a:p>
        </p:txBody>
      </p:sp>
      <p:sp>
        <p:nvSpPr>
          <p:cNvPr id="8195" name="Text Box 7"/>
          <p:cNvSpPr txBox="1"/>
          <p:nvPr/>
        </p:nvSpPr>
        <p:spPr>
          <a:xfrm>
            <a:off x="755650" y="1268413"/>
            <a:ext cx="7561263" cy="1476375"/>
          </a:xfrm>
          <a:prstGeom prst="rect">
            <a:avLst/>
          </a:prstGeom>
          <a:noFill/>
          <a:ln w="9525">
            <a:noFill/>
          </a:ln>
        </p:spPr>
        <p:txBody>
          <a:bodyPr>
            <a:spAutoFit/>
          </a:bodyPr>
          <a:lstStyle/>
          <a:p>
            <a:pPr indent="539750" algn="just">
              <a:lnSpc>
                <a:spcPct val="150000"/>
              </a:lnSpc>
              <a:spcBef>
                <a:spcPts val="600"/>
              </a:spcBef>
            </a:pPr>
            <a:r>
              <a:rPr lang="zh-CN" altLang="en-US" sz="2000" dirty="0">
                <a:latin typeface="方正兰亭黑简体" pitchFamily="2" charset="-122"/>
                <a:ea typeface="方正兰亭黑简体" pitchFamily="2" charset="-122"/>
              </a:rPr>
              <a:t>“液化”滤镜可以对图像任意区域进行推、拉、旋转、收缩和膨胀等操作。执行“菜单栏→滤镜→液化”命令或按快捷键“Shift+Ctrl+X”。</a:t>
            </a:r>
          </a:p>
        </p:txBody>
      </p:sp>
      <p:pic>
        <p:nvPicPr>
          <p:cNvPr id="1105" name="图片 1105" descr="Snipaste_2023-09-29_16-42-17"/>
          <p:cNvPicPr>
            <a:picLocks noChangeAspect="1"/>
          </p:cNvPicPr>
          <p:nvPr/>
        </p:nvPicPr>
        <p:blipFill>
          <a:blip r:embed="rId3"/>
          <a:stretch>
            <a:fillRect/>
          </a:stretch>
        </p:blipFill>
        <p:spPr>
          <a:xfrm>
            <a:off x="1907540" y="2715260"/>
            <a:ext cx="5424805" cy="3646170"/>
          </a:xfrm>
          <a:prstGeom prst="rect">
            <a:avLst/>
          </a:prstGeom>
          <a:ln>
            <a:solidFill>
              <a:schemeClr val="tx1"/>
            </a:solid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3.4</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任务实施</a:t>
            </a:r>
            <a:r>
              <a:rPr sz="2600" dirty="0">
                <a:solidFill>
                  <a:srgbClr val="2C2C2C"/>
                </a:solidFill>
                <a:latin typeface="方正兰亭粗黑简体" pitchFamily="2" charset="-122"/>
                <a:ea typeface="方正兰亭粗黑简体" pitchFamily="2" charset="-122"/>
              </a:rPr>
              <a:t>——制作时尚杂志封面</a:t>
            </a:r>
          </a:p>
        </p:txBody>
      </p:sp>
      <p:sp>
        <p:nvSpPr>
          <p:cNvPr id="7172" name="Text Box 8"/>
          <p:cNvSpPr txBox="1"/>
          <p:nvPr/>
        </p:nvSpPr>
        <p:spPr>
          <a:xfrm>
            <a:off x="4273867" y="5808498"/>
            <a:ext cx="863600" cy="304800"/>
          </a:xfrm>
          <a:prstGeom prst="rect">
            <a:avLst/>
          </a:prstGeom>
          <a:noFill/>
          <a:ln w="9525">
            <a:noFill/>
          </a:ln>
        </p:spPr>
        <p:txBody>
          <a:bodyPr>
            <a:spAutoFit/>
          </a:bodyPr>
          <a:lstStyle/>
          <a:p>
            <a:pPr algn="ctr">
              <a:spcBef>
                <a:spcPct val="50000"/>
              </a:spcBef>
            </a:pPr>
            <a:r>
              <a:rPr lang="zh-CN" altLang="en-US" sz="1400" dirty="0">
                <a:latin typeface="Times New Roman" panose="02020603050405020304" pitchFamily="18" charset="0"/>
              </a:rPr>
              <a:t>效果图</a:t>
            </a:r>
          </a:p>
        </p:txBody>
      </p:sp>
      <p:sp>
        <p:nvSpPr>
          <p:cNvPr id="2" name="Text Box 7"/>
          <p:cNvSpPr txBox="1"/>
          <p:nvPr/>
        </p:nvSpPr>
        <p:spPr>
          <a:xfrm>
            <a:off x="755650" y="1268413"/>
            <a:ext cx="7561263" cy="553998"/>
          </a:xfrm>
          <a:prstGeom prst="rect">
            <a:avLst/>
          </a:prstGeom>
          <a:noFill/>
          <a:ln w="9525">
            <a:noFill/>
          </a:ln>
        </p:spPr>
        <p:txBody>
          <a:bodyPr>
            <a:spAutoFit/>
          </a:bodyPr>
          <a:lstStyle/>
          <a:p>
            <a:pPr indent="539750" algn="just">
              <a:lnSpc>
                <a:spcPct val="150000"/>
              </a:lnSpc>
              <a:spcBef>
                <a:spcPts val="600"/>
              </a:spcBef>
            </a:pPr>
            <a:r>
              <a:rPr lang="zh-CN" altLang="en-US" sz="2000" dirty="0" smtClean="0">
                <a:latin typeface="方正兰亭黑简体" pitchFamily="2" charset="-122"/>
                <a:ea typeface="方正兰亭黑简体" pitchFamily="2" charset="-122"/>
              </a:rPr>
              <a:t>制作时尚杂志</a:t>
            </a:r>
            <a:r>
              <a:rPr lang="zh-CN" altLang="en-US" sz="2000" dirty="0" smtClean="0">
                <a:latin typeface="方正兰亭黑简体" pitchFamily="2" charset="-122"/>
                <a:ea typeface="方正兰亭黑简体" pitchFamily="2" charset="-122"/>
              </a:rPr>
              <a:t>封面如图。</a:t>
            </a:r>
            <a:endParaRPr lang="zh-CN" altLang="en-US" sz="2000" dirty="0">
              <a:latin typeface="方正兰亭黑简体" pitchFamily="2" charset="-122"/>
              <a:ea typeface="方正兰亭黑简体" pitchFamily="2" charset="-122"/>
            </a:endParaRPr>
          </a:p>
        </p:txBody>
      </p:sp>
      <p:pic>
        <p:nvPicPr>
          <p:cNvPr id="878" name="图片 878" descr="03时尚杂志 拷贝"/>
          <p:cNvPicPr>
            <a:picLocks noChangeAspect="1"/>
          </p:cNvPicPr>
          <p:nvPr/>
        </p:nvPicPr>
        <p:blipFill>
          <a:blip r:embed="rId3"/>
          <a:stretch>
            <a:fillRect/>
          </a:stretch>
        </p:blipFill>
        <p:spPr>
          <a:xfrm>
            <a:off x="3563620" y="2204864"/>
            <a:ext cx="2284095" cy="342709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434" name="Text Box 11"/>
          <p:cNvSpPr txBox="1"/>
          <p:nvPr/>
        </p:nvSpPr>
        <p:spPr>
          <a:xfrm>
            <a:off x="831850" y="282575"/>
            <a:ext cx="8179435" cy="523220"/>
          </a:xfrm>
          <a:prstGeom prst="rect">
            <a:avLst/>
          </a:prstGeom>
          <a:noFill/>
          <a:ln w="9525">
            <a:noFill/>
          </a:ln>
        </p:spPr>
        <p:txBody>
          <a:bodyPr wrap="square">
            <a:spAutoFit/>
          </a:bodyPr>
          <a:lstStyle/>
          <a:p>
            <a:pPr algn="ctr">
              <a:spcBef>
                <a:spcPct val="50000"/>
              </a:spcBef>
            </a:pPr>
            <a:r>
              <a:rPr sz="2800" dirty="0" smtClean="0">
                <a:solidFill>
                  <a:srgbClr val="2C2C2C"/>
                </a:solidFill>
                <a:latin typeface="方正兰亭粗黑简体" pitchFamily="2" charset="-122"/>
                <a:ea typeface="方正兰亭粗黑简体" pitchFamily="2" charset="-122"/>
              </a:rPr>
              <a:t>3.5</a:t>
            </a:r>
            <a:r>
              <a:rPr lang="en-US" sz="2800" dirty="0" smtClean="0">
                <a:solidFill>
                  <a:srgbClr val="2C2C2C"/>
                </a:solidFill>
                <a:latin typeface="方正兰亭粗黑简体" pitchFamily="2" charset="-122"/>
                <a:ea typeface="方正兰亭粗黑简体" pitchFamily="2" charset="-122"/>
              </a:rPr>
              <a:t> </a:t>
            </a:r>
            <a:r>
              <a:rPr sz="2800" dirty="0" err="1" smtClean="0">
                <a:solidFill>
                  <a:srgbClr val="2C2C2C"/>
                </a:solidFill>
                <a:latin typeface="方正兰亭粗黑简体" pitchFamily="2" charset="-122"/>
                <a:ea typeface="方正兰亭粗黑简体" pitchFamily="2" charset="-122"/>
              </a:rPr>
              <a:t>课后练习</a:t>
            </a:r>
            <a:r>
              <a:rPr sz="2800" dirty="0">
                <a:solidFill>
                  <a:srgbClr val="2C2C2C"/>
                </a:solidFill>
                <a:latin typeface="方正兰亭粗黑简体" pitchFamily="2" charset="-122"/>
                <a:ea typeface="方正兰亭粗黑简体" pitchFamily="2" charset="-122"/>
              </a:rPr>
              <a:t>——制作“世界读书日”宣传横幅</a:t>
            </a:r>
          </a:p>
        </p:txBody>
      </p:sp>
      <p:sp>
        <p:nvSpPr>
          <p:cNvPr id="18435" name="文本占位符 5"/>
          <p:cNvSpPr>
            <a:spLocks noGrp="1"/>
          </p:cNvSpPr>
          <p:nvPr>
            <p:ph type="body" sz="half" idx="1"/>
          </p:nvPr>
        </p:nvSpPr>
        <p:spPr>
          <a:xfrm>
            <a:off x="611188" y="1844675"/>
            <a:ext cx="7848600" cy="1008063"/>
          </a:xfrm>
        </p:spPr>
        <p:txBody>
          <a:bodyPr vert="horz" wrap="square" lIns="91440" tIns="45720" rIns="91440" bIns="45720" numCol="1" anchor="t" anchorCtr="0" compatLnSpc="1"/>
          <a:lstStyle/>
          <a:p>
            <a:pPr marL="0" marR="0" lvl="0" indent="539750" algn="l" defTabSz="914400" rtl="0" eaLnBrk="0" fontAlgn="base" latinLnBrk="0" hangingPunct="0">
              <a:lnSpc>
                <a:spcPct val="150000"/>
              </a:lnSpc>
              <a:spcBef>
                <a:spcPct val="20000"/>
              </a:spcBef>
              <a:spcAft>
                <a:spcPct val="0"/>
              </a:spcAft>
              <a:buClrTx/>
              <a:buSzTx/>
              <a:buFontTx/>
              <a:buNone/>
              <a:defRPr/>
            </a:pPr>
            <a:r>
              <a:rPr kumimoji="1" lang="zh-CN" altLang="en-US" sz="2000" b="0" i="0" u="none" strike="noStrike" kern="1200" cap="none" spc="0" normalizeH="0" baseline="0" noProof="0" dirty="0" smtClean="0">
                <a:ln>
                  <a:noFill/>
                </a:ln>
                <a:solidFill>
                  <a:schemeClr val="tx1"/>
                </a:solidFill>
                <a:effectLst/>
                <a:uLnTx/>
                <a:uFillTx/>
                <a:latin typeface="方正兰亭黑简体" pitchFamily="2" charset="-122"/>
                <a:ea typeface="方正兰亭黑简体" pitchFamily="2" charset="-122"/>
                <a:cs typeface="+mn-cs"/>
              </a:rPr>
              <a:t>根据本任务所学的内容，“世界读书日”宣传</a:t>
            </a:r>
            <a:r>
              <a:rPr kumimoji="1" lang="zh-CN" altLang="en-US" sz="2000" b="0" i="0" u="none" strike="noStrike" kern="1200" cap="none" spc="0" normalizeH="0" baseline="0" noProof="0" dirty="0" smtClean="0">
                <a:ln>
                  <a:noFill/>
                </a:ln>
                <a:solidFill>
                  <a:schemeClr val="tx1"/>
                </a:solidFill>
                <a:effectLst/>
                <a:uLnTx/>
                <a:uFillTx/>
                <a:latin typeface="方正兰亭黑简体" pitchFamily="2" charset="-122"/>
                <a:ea typeface="方正兰亭黑简体" pitchFamily="2" charset="-122"/>
                <a:cs typeface="+mn-cs"/>
              </a:rPr>
              <a:t>横幅如图。</a:t>
            </a:r>
            <a:endParaRPr kumimoji="1" lang="zh-CN" altLang="en-US" sz="2000" b="0" i="0" u="none" strike="noStrike" kern="1200" cap="none" spc="0" normalizeH="0" baseline="0" noProof="0" dirty="0" smtClean="0">
              <a:ln>
                <a:noFill/>
              </a:ln>
              <a:solidFill>
                <a:schemeClr val="tx1"/>
              </a:solidFill>
              <a:effectLst/>
              <a:uLnTx/>
              <a:uFillTx/>
              <a:latin typeface="方正兰亭黑简体" pitchFamily="2" charset="-122"/>
              <a:ea typeface="方正兰亭黑简体" pitchFamily="2" charset="-122"/>
              <a:cs typeface="+mn-cs"/>
            </a:endParaRPr>
          </a:p>
        </p:txBody>
      </p:sp>
      <p:sp>
        <p:nvSpPr>
          <p:cNvPr id="18436" name="Text Box 9"/>
          <p:cNvSpPr txBox="1"/>
          <p:nvPr/>
        </p:nvSpPr>
        <p:spPr>
          <a:xfrm>
            <a:off x="4140200" y="5641975"/>
            <a:ext cx="792163" cy="307975"/>
          </a:xfrm>
          <a:prstGeom prst="rect">
            <a:avLst/>
          </a:prstGeom>
          <a:noFill/>
          <a:ln w="9525">
            <a:noFill/>
          </a:ln>
        </p:spPr>
        <p:txBody>
          <a:bodyPr>
            <a:spAutoFit/>
          </a:bodyPr>
          <a:lstStyle/>
          <a:p>
            <a:pPr>
              <a:spcBef>
                <a:spcPct val="50000"/>
              </a:spcBef>
            </a:pPr>
            <a:r>
              <a:rPr lang="zh-CN" altLang="en-US" sz="1400" dirty="0">
                <a:latin typeface="Times New Roman" panose="02020603050405020304" pitchFamily="18" charset="0"/>
              </a:rPr>
              <a:t>效果图</a:t>
            </a:r>
          </a:p>
        </p:txBody>
      </p:sp>
      <p:pic>
        <p:nvPicPr>
          <p:cNvPr id="1155" name="图片 1155" descr="03 拷贝"/>
          <p:cNvPicPr>
            <a:picLocks noChangeAspect="1"/>
          </p:cNvPicPr>
          <p:nvPr/>
        </p:nvPicPr>
        <p:blipFill>
          <a:blip r:embed="rId3"/>
          <a:stretch>
            <a:fillRect/>
          </a:stretch>
        </p:blipFill>
        <p:spPr>
          <a:xfrm>
            <a:off x="1551305" y="2717165"/>
            <a:ext cx="6042025" cy="274891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075" name="Text Box 8"/>
          <p:cNvSpPr txBox="1"/>
          <p:nvPr/>
        </p:nvSpPr>
        <p:spPr>
          <a:xfrm>
            <a:off x="396875" y="333375"/>
            <a:ext cx="8518525" cy="553085"/>
          </a:xfrm>
          <a:prstGeom prst="rect">
            <a:avLst/>
          </a:prstGeom>
          <a:noFill/>
          <a:ln w="9525">
            <a:noFill/>
          </a:ln>
        </p:spPr>
        <p:txBody>
          <a:bodyPr wrap="square">
            <a:spAutoFit/>
          </a:bodyPr>
          <a:lstStyle/>
          <a:p>
            <a:pPr marL="342900" indent="-342900" algn="ctr">
              <a:spcBef>
                <a:spcPct val="50000"/>
              </a:spcBef>
            </a:pPr>
            <a:r>
              <a:rPr sz="3000" dirty="0">
                <a:solidFill>
                  <a:schemeClr val="bg1"/>
                </a:solidFill>
                <a:latin typeface="方正兰亭大黑简体" pitchFamily="2" charset="-122"/>
                <a:ea typeface="方正兰亭大黑简体" pitchFamily="2" charset="-122"/>
              </a:rPr>
              <a:t>任务3  修复图像——制作时尚杂志封面</a:t>
            </a:r>
          </a:p>
        </p:txBody>
      </p:sp>
      <p:sp>
        <p:nvSpPr>
          <p:cNvPr id="9" name="Rectangle 3"/>
          <p:cNvSpPr txBox="1">
            <a:spLocks noChangeArrowheads="1"/>
          </p:cNvSpPr>
          <p:nvPr/>
        </p:nvSpPr>
        <p:spPr bwMode="auto">
          <a:xfrm>
            <a:off x="1907704" y="2205012"/>
            <a:ext cx="5328592" cy="3024188"/>
          </a:xfrm>
          <a:prstGeom prst="rect">
            <a:avLst/>
          </a:prstGeom>
          <a:noFill/>
          <a:ln w="9525">
            <a:noFill/>
            <a:miter lim="800000"/>
          </a:ln>
        </p:spPr>
        <p:txBody>
          <a:bodyPr/>
          <a:lstStyle/>
          <a:p>
            <a:pPr marR="0" defTabSz="914400">
              <a:lnSpc>
                <a:spcPct val="90000"/>
              </a:lnSpc>
              <a:buClrTx/>
              <a:buSzTx/>
              <a:buFontTx/>
              <a:buNone/>
              <a:defRPr/>
            </a:pPr>
            <a:r>
              <a:rPr kumimoji="1" lang="zh-CN" altLang="en-US" kern="0" cap="none" spc="0" normalizeH="0" baseline="0" noProof="0" dirty="0">
                <a:solidFill>
                  <a:srgbClr val="2C2C2C"/>
                </a:solidFill>
                <a:latin typeface="方正兰亭粗黑简体" pitchFamily="2" charset="-122"/>
                <a:ea typeface="方正兰亭粗黑简体" pitchFamily="2" charset="-122"/>
                <a:cs typeface="+mn-cs"/>
              </a:rPr>
              <a:t>任务引言：      </a:t>
            </a:r>
          </a:p>
          <a:p>
            <a:pPr marR="0" indent="536575" algn="just" defTabSz="914400">
              <a:lnSpc>
                <a:spcPct val="130000"/>
              </a:lnSpc>
              <a:spcBef>
                <a:spcPts val="600"/>
              </a:spcBef>
              <a:buClrTx/>
              <a:buSzTx/>
              <a:buFontTx/>
              <a:buNone/>
              <a:defRPr/>
            </a:pPr>
            <a:r>
              <a:rPr kumimoji="1" sz="2200" kern="0" cap="none" spc="0" normalizeH="0" baseline="0" noProof="0" dirty="0">
                <a:solidFill>
                  <a:srgbClr val="2C2C2C"/>
                </a:solidFill>
                <a:latin typeface="方正兰亭黑简体" pitchFamily="2" charset="-122"/>
                <a:ea typeface="方正兰亭黑简体" pitchFamily="2" charset="-122"/>
                <a:cs typeface="+mn-cs"/>
              </a:rPr>
              <a:t>修复工具、修饰工具和液化功能是在处理人像时常用的，Photoshop CC 2021里还有“加深工具”和“减淡工具”也可以调整人像细节。</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2413000" y="2276872"/>
            <a:ext cx="4754880" cy="990600"/>
          </a:xfrm>
          <a:noFill/>
          <a:ln w="9525">
            <a:noFill/>
          </a:ln>
        </p:spPr>
        <p:txBody>
          <a:bodyPr vert="horz" wrap="square" lIns="91440" tIns="45720" rIns="91440" bIns="45720" numCol="1" rtlCol="0" anchor="t" anchorCtr="0" compatLnSpc="1">
            <a:noAutofit/>
          </a:bodyPr>
          <a:lstStyle/>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掌握修复工具组的使用方法。</a:t>
            </a:r>
          </a:p>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掌握液化功能的使用方法。</a:t>
            </a:r>
          </a:p>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掌握加深工具和减淡工具的操作技巧。</a:t>
            </a:r>
          </a:p>
        </p:txBody>
      </p:sp>
      <p:sp>
        <p:nvSpPr>
          <p:cNvPr id="2" name="Text Box 10"/>
          <p:cNvSpPr txBox="1"/>
          <p:nvPr/>
        </p:nvSpPr>
        <p:spPr>
          <a:xfrm>
            <a:off x="1116013" y="282575"/>
            <a:ext cx="7559675" cy="554038"/>
          </a:xfrm>
          <a:prstGeom prst="rect">
            <a:avLst/>
          </a:prstGeom>
          <a:noFill/>
          <a:ln w="9525">
            <a:noFill/>
          </a:ln>
        </p:spPr>
        <p:txBody>
          <a:bodyPr>
            <a:spAutoFit/>
          </a:bodyPr>
          <a:lstStyle/>
          <a:p>
            <a:pPr algn="ctr">
              <a:spcBef>
                <a:spcPct val="50000"/>
              </a:spcBef>
            </a:pPr>
            <a:r>
              <a:rPr lang="zh-CN" altLang="en-US" sz="3000" dirty="0">
                <a:solidFill>
                  <a:srgbClr val="2C2C2C"/>
                </a:solidFill>
                <a:latin typeface="方正兰亭粗黑简体" pitchFamily="2" charset="-122"/>
                <a:ea typeface="方正兰亭粗黑简体" pitchFamily="2" charset="-122"/>
              </a:rPr>
              <a:t>课堂学习目标</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Text Box 6"/>
          <p:cNvSpPr txBox="1"/>
          <p:nvPr/>
        </p:nvSpPr>
        <p:spPr>
          <a:xfrm>
            <a:off x="2700338" y="282575"/>
            <a:ext cx="4249737" cy="554038"/>
          </a:xfrm>
          <a:prstGeom prst="rect">
            <a:avLst/>
          </a:prstGeom>
          <a:noFill/>
          <a:ln w="9525">
            <a:noFill/>
          </a:ln>
        </p:spPr>
        <p:txBody>
          <a:bodyPr>
            <a:spAutoFit/>
          </a:bodyPr>
          <a:lstStyle/>
          <a:p>
            <a:pPr algn="ctr">
              <a:spcBef>
                <a:spcPct val="50000"/>
              </a:spcBef>
            </a:pPr>
            <a:r>
              <a:rPr lang="zh-CN" altLang="en-US" sz="3000" dirty="0">
                <a:solidFill>
                  <a:srgbClr val="2C2C2C"/>
                </a:solidFill>
                <a:latin typeface="方正兰亭粗黑简体" pitchFamily="2" charset="-122"/>
                <a:ea typeface="方正兰亭粗黑简体" pitchFamily="2" charset="-122"/>
              </a:rPr>
              <a:t>技能目标</a:t>
            </a:r>
          </a:p>
        </p:txBody>
      </p:sp>
      <p:sp>
        <p:nvSpPr>
          <p:cNvPr id="5123" name="Rectangle 3"/>
          <p:cNvSpPr>
            <a:spLocks noGrp="1" noChangeArrowheads="1"/>
          </p:cNvSpPr>
          <p:nvPr>
            <p:ph idx="1"/>
          </p:nvPr>
        </p:nvSpPr>
        <p:spPr>
          <a:xfrm>
            <a:off x="2267745" y="2420888"/>
            <a:ext cx="4896544" cy="1150938"/>
          </a:xfrm>
          <a:noFill/>
          <a:ln w="9525">
            <a:noFill/>
          </a:ln>
        </p:spPr>
        <p:txBody>
          <a:bodyPr vert="horz" wrap="square" lIns="91440" tIns="45720" rIns="91440" bIns="45720" numCol="1" rtlCol="0" anchor="t" anchorCtr="0" compatLnSpc="1">
            <a:noAutofit/>
          </a:bodyPr>
          <a:lstStyle/>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能够基本修复面部的瑕疵。</a:t>
            </a:r>
          </a:p>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能够调整人像五官。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Text Box 6"/>
          <p:cNvSpPr txBox="1"/>
          <p:nvPr/>
        </p:nvSpPr>
        <p:spPr>
          <a:xfrm>
            <a:off x="2700338" y="282575"/>
            <a:ext cx="4249737" cy="553085"/>
          </a:xfrm>
          <a:prstGeom prst="rect">
            <a:avLst/>
          </a:prstGeom>
          <a:noFill/>
          <a:ln w="9525">
            <a:noFill/>
          </a:ln>
        </p:spPr>
        <p:txBody>
          <a:bodyPr>
            <a:spAutoFit/>
          </a:bodyPr>
          <a:lstStyle/>
          <a:p>
            <a:pPr algn="ctr">
              <a:spcBef>
                <a:spcPct val="50000"/>
              </a:spcBef>
            </a:pPr>
            <a:r>
              <a:rPr lang="en-US" altLang="zh-CN" sz="3000" dirty="0">
                <a:solidFill>
                  <a:srgbClr val="2C2C2C"/>
                </a:solidFill>
                <a:latin typeface="方正兰亭粗黑简体" pitchFamily="2" charset="-122"/>
                <a:ea typeface="方正兰亭粗黑简体" pitchFamily="2" charset="-122"/>
              </a:rPr>
              <a:t>3</a:t>
            </a:r>
            <a:r>
              <a:rPr lang="zh-CN" altLang="en-US" sz="3000" dirty="0">
                <a:solidFill>
                  <a:srgbClr val="2C2C2C"/>
                </a:solidFill>
                <a:latin typeface="方正兰亭粗黑简体" pitchFamily="2" charset="-122"/>
                <a:ea typeface="方正兰亭粗黑简体" pitchFamily="2" charset="-122"/>
              </a:rPr>
              <a:t>.1 任务说明</a:t>
            </a:r>
          </a:p>
        </p:txBody>
      </p:sp>
      <p:sp>
        <p:nvSpPr>
          <p:cNvPr id="9" name="Rectangle 3"/>
          <p:cNvSpPr txBox="1">
            <a:spLocks noChangeArrowheads="1"/>
          </p:cNvSpPr>
          <p:nvPr/>
        </p:nvSpPr>
        <p:spPr bwMode="auto">
          <a:xfrm>
            <a:off x="1136650" y="1700639"/>
            <a:ext cx="7058660" cy="3024505"/>
          </a:xfrm>
          <a:prstGeom prst="rect">
            <a:avLst/>
          </a:prstGeom>
          <a:noFill/>
          <a:ln w="9525">
            <a:noFill/>
            <a:miter lim="800000"/>
          </a:ln>
        </p:spPr>
        <p:txBody>
          <a:bodyPr/>
          <a:lstStyle/>
          <a:p>
            <a:pPr marR="0" defTabSz="914400">
              <a:lnSpc>
                <a:spcPct val="90000"/>
              </a:lnSpc>
              <a:buClrTx/>
              <a:buSzTx/>
              <a:buFontTx/>
              <a:buNone/>
              <a:defRPr/>
            </a:pPr>
            <a:r>
              <a:rPr kumimoji="1" lang="zh-CN" altLang="en-US" kern="0" cap="none" spc="0" normalizeH="0" baseline="0" noProof="0" dirty="0">
                <a:solidFill>
                  <a:srgbClr val="2C2C2C"/>
                </a:solidFill>
                <a:latin typeface="方正兰亭粗黑简体" pitchFamily="2" charset="-122"/>
                <a:ea typeface="方正兰亭粗黑简体" pitchFamily="2" charset="-122"/>
                <a:cs typeface="+mn-cs"/>
              </a:rPr>
              <a:t>      </a:t>
            </a:r>
          </a:p>
          <a:p>
            <a:pPr marR="0" indent="536575" algn="just" defTabSz="914400">
              <a:lnSpc>
                <a:spcPct val="130000"/>
              </a:lnSpc>
              <a:spcBef>
                <a:spcPts val="600"/>
              </a:spcBef>
              <a:buClrTx/>
              <a:buSzTx/>
              <a:buFontTx/>
              <a:buNone/>
              <a:defRPr/>
            </a:pPr>
            <a:r>
              <a:rPr kumimoji="1" sz="2200" kern="0" cap="none" spc="0" normalizeH="0" baseline="0" noProof="0" dirty="0">
                <a:solidFill>
                  <a:srgbClr val="2C2C2C"/>
                </a:solidFill>
                <a:latin typeface="方正兰亭黑简体" pitchFamily="2" charset="-122"/>
                <a:ea typeface="方正兰亭黑简体" pitchFamily="2" charset="-122"/>
                <a:cs typeface="+mn-cs"/>
              </a:rPr>
              <a:t>本任务主要介绍Photoshop CC 2021中修复工具组、修饰工具组修复、调整人像的功能，以及“液化”滤镜和“加深工具”“减淡工具”的使用。</a:t>
            </a:r>
          </a:p>
          <a:p>
            <a:pPr marR="0" indent="536575" algn="just" defTabSz="914400">
              <a:lnSpc>
                <a:spcPct val="130000"/>
              </a:lnSpc>
              <a:spcBef>
                <a:spcPts val="600"/>
              </a:spcBef>
              <a:buClrTx/>
              <a:buSzTx/>
              <a:buFontTx/>
              <a:buNone/>
              <a:defRPr/>
            </a:pPr>
            <a:r>
              <a:rPr kumimoji="1" sz="2200" kern="0" cap="none" spc="0" normalizeH="0" baseline="0" noProof="0" dirty="0">
                <a:solidFill>
                  <a:srgbClr val="2C2C2C"/>
                </a:solidFill>
                <a:latin typeface="方正兰亭黑简体" pitchFamily="2" charset="-122"/>
                <a:ea typeface="方正兰亭黑简体" pitchFamily="2" charset="-122"/>
                <a:cs typeface="+mn-cs"/>
              </a:rPr>
              <a:t>通过本任务的学习，学习者可以使用“液化”滤镜对人像五官进行处理，并使用“加深工具”和“减淡工具”调整人面部细节，最后，成功制作时尚杂志封面。</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Text Box 6"/>
          <p:cNvSpPr txBox="1"/>
          <p:nvPr/>
        </p:nvSpPr>
        <p:spPr>
          <a:xfrm>
            <a:off x="2700338" y="282575"/>
            <a:ext cx="4249737" cy="553085"/>
          </a:xfrm>
          <a:prstGeom prst="rect">
            <a:avLst/>
          </a:prstGeom>
          <a:noFill/>
          <a:ln w="9525">
            <a:noFill/>
          </a:ln>
        </p:spPr>
        <p:txBody>
          <a:bodyPr>
            <a:spAutoFit/>
          </a:bodyPr>
          <a:lstStyle/>
          <a:p>
            <a:pPr algn="ctr">
              <a:spcBef>
                <a:spcPct val="50000"/>
              </a:spcBef>
            </a:pPr>
            <a:r>
              <a:rPr lang="en-US" altLang="zh-CN" sz="3000" dirty="0">
                <a:solidFill>
                  <a:srgbClr val="2C2C2C"/>
                </a:solidFill>
                <a:latin typeface="方正兰亭粗黑简体" pitchFamily="2" charset="-122"/>
                <a:ea typeface="方正兰亭粗黑简体" pitchFamily="2" charset="-122"/>
              </a:rPr>
              <a:t>3</a:t>
            </a:r>
            <a:r>
              <a:rPr lang="zh-CN" altLang="en-US" sz="3000" dirty="0">
                <a:solidFill>
                  <a:srgbClr val="2C2C2C"/>
                </a:solidFill>
                <a:latin typeface="方正兰亭粗黑简体" pitchFamily="2" charset="-122"/>
                <a:ea typeface="方正兰亭粗黑简体" pitchFamily="2" charset="-122"/>
              </a:rPr>
              <a:t>.2 任务分析</a:t>
            </a:r>
          </a:p>
        </p:txBody>
      </p:sp>
      <p:sp>
        <p:nvSpPr>
          <p:cNvPr id="8195" name="Text Box 7"/>
          <p:cNvSpPr txBox="1"/>
          <p:nvPr/>
        </p:nvSpPr>
        <p:spPr>
          <a:xfrm>
            <a:off x="755650" y="1268413"/>
            <a:ext cx="7561263" cy="1938020"/>
          </a:xfrm>
          <a:prstGeom prst="rect">
            <a:avLst/>
          </a:prstGeom>
          <a:noFill/>
          <a:ln w="9525">
            <a:noFill/>
          </a:ln>
        </p:spPr>
        <p:txBody>
          <a:bodyPr>
            <a:spAutoFit/>
          </a:bodyPr>
          <a:lstStyle/>
          <a:p>
            <a:pPr indent="539750" algn="just">
              <a:lnSpc>
                <a:spcPct val="150000"/>
              </a:lnSpc>
              <a:spcBef>
                <a:spcPts val="600"/>
              </a:spcBef>
            </a:pPr>
            <a:r>
              <a:rPr lang="zh-CN" altLang="en-US" sz="2000" dirty="0">
                <a:latin typeface="方正兰亭黑简体" pitchFamily="2" charset="-122"/>
                <a:ea typeface="方正兰亭黑简体" pitchFamily="2" charset="-122"/>
              </a:rPr>
              <a:t>使用“污点修复画笔工具”修复人像面部瑕疵，使用“修补工具”修整人像眼下细纹，使用“红眼工具”去除人像的“红眼”瑕疵、使用“液化”滤镜调整人像五官，使用“移动工具”将相关元素合成时尚杂志</a:t>
            </a:r>
            <a:r>
              <a:rPr lang="zh-CN" altLang="en-US" sz="2000" dirty="0" smtClean="0">
                <a:latin typeface="方正兰亭黑简体" pitchFamily="2" charset="-122"/>
                <a:ea typeface="方正兰亭黑简体" pitchFamily="2" charset="-122"/>
              </a:rPr>
              <a:t>封面。</a:t>
            </a:r>
            <a:endParaRPr lang="zh-CN" altLang="en-US" sz="2000" dirty="0">
              <a:latin typeface="方正兰亭黑简体" pitchFamily="2" charset="-122"/>
              <a:ea typeface="方正兰亭黑简体" pitchFamily="2" charset="-122"/>
            </a:endParaRPr>
          </a:p>
        </p:txBody>
      </p:sp>
      <p:pic>
        <p:nvPicPr>
          <p:cNvPr id="878" name="图片 878" descr="03时尚杂志 拷贝"/>
          <p:cNvPicPr>
            <a:picLocks noChangeAspect="1"/>
          </p:cNvPicPr>
          <p:nvPr/>
        </p:nvPicPr>
        <p:blipFill>
          <a:blip r:embed="rId4"/>
          <a:stretch>
            <a:fillRect/>
          </a:stretch>
        </p:blipFill>
        <p:spPr>
          <a:xfrm>
            <a:off x="3563620" y="3206750"/>
            <a:ext cx="2284095" cy="342709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146" name="Rectangle 3"/>
          <p:cNvSpPr>
            <a:spLocks noGrp="1" noChangeArrowheads="1"/>
          </p:cNvSpPr>
          <p:nvPr>
            <p:ph idx="1"/>
          </p:nvPr>
        </p:nvSpPr>
        <p:spPr>
          <a:xfrm>
            <a:off x="3417570" y="2637155"/>
            <a:ext cx="2308860" cy="1212850"/>
          </a:xfrm>
        </p:spPr>
        <p:txBody>
          <a:bodyPr vert="horz" wrap="square" lIns="91440" tIns="45720" rIns="91440" bIns="45720" numCol="1" anchor="t" anchorCtr="0" compatLnSpc="1"/>
          <a:lstStyle/>
          <a:p>
            <a:pPr marR="0" algn="just" eaLnBrk="1" latinLnBrk="0" hangingPunct="1">
              <a:lnSpc>
                <a:spcPct val="150000"/>
              </a:lnSpc>
              <a:buClr>
                <a:srgbClr val="7878DE"/>
              </a:buClr>
              <a:buFont typeface="Wingdings" panose="05000000000000000000" charset="0"/>
              <a:buChar char="l"/>
              <a:defRPr/>
            </a:pPr>
            <a:r>
              <a:rPr lang="zh-CN" altLang="en-US" sz="2000" kern="1200" dirty="0">
                <a:solidFill>
                  <a:srgbClr val="2C2C2C"/>
                </a:solidFill>
                <a:latin typeface="方正兰亭中黑简体" pitchFamily="2" charset="-122"/>
                <a:ea typeface="方正兰亭中黑简体" pitchFamily="2" charset="-122"/>
              </a:rPr>
              <a:t>修复工具组</a:t>
            </a:r>
          </a:p>
          <a:p>
            <a:pPr marR="0" algn="just" eaLnBrk="1" latinLnBrk="0" hangingPunct="1">
              <a:lnSpc>
                <a:spcPct val="150000"/>
              </a:lnSpc>
              <a:buClr>
                <a:srgbClr val="7878DE"/>
              </a:buClr>
              <a:buFont typeface="Wingdings" panose="05000000000000000000" charset="0"/>
              <a:buChar char="l"/>
              <a:defRPr/>
            </a:pPr>
            <a:r>
              <a:rPr lang="zh-CN" altLang="en-US" sz="2000" kern="1200" dirty="0">
                <a:solidFill>
                  <a:srgbClr val="2C2C2C"/>
                </a:solidFill>
                <a:latin typeface="方正兰亭中黑简体" pitchFamily="2" charset="-122"/>
                <a:ea typeface="方正兰亭中黑简体" pitchFamily="2" charset="-122"/>
              </a:rPr>
              <a:t>修饰工具组</a:t>
            </a:r>
          </a:p>
          <a:p>
            <a:pPr marR="0" algn="just" eaLnBrk="1" latinLnBrk="0" hangingPunct="1">
              <a:lnSpc>
                <a:spcPct val="150000"/>
              </a:lnSpc>
              <a:buClr>
                <a:srgbClr val="7878DE"/>
              </a:buClr>
              <a:buFont typeface="Wingdings" panose="05000000000000000000" charset="0"/>
              <a:buChar char="l"/>
              <a:defRPr/>
            </a:pPr>
            <a:r>
              <a:rPr lang="zh-CN" altLang="en-US" sz="2000" kern="1200" dirty="0">
                <a:solidFill>
                  <a:srgbClr val="2C2C2C"/>
                </a:solidFill>
                <a:latin typeface="方正兰亭中黑简体" pitchFamily="2" charset="-122"/>
                <a:ea typeface="方正兰亭中黑简体" pitchFamily="2" charset="-122"/>
              </a:rPr>
              <a:t>液化滤镜</a:t>
            </a:r>
          </a:p>
        </p:txBody>
      </p:sp>
      <p:sp>
        <p:nvSpPr>
          <p:cNvPr id="6147" name="Text Box 6"/>
          <p:cNvSpPr txBox="1"/>
          <p:nvPr/>
        </p:nvSpPr>
        <p:spPr>
          <a:xfrm>
            <a:off x="2841625" y="282575"/>
            <a:ext cx="4251325" cy="553085"/>
          </a:xfrm>
          <a:prstGeom prst="rect">
            <a:avLst/>
          </a:prstGeom>
          <a:noFill/>
          <a:ln w="9525">
            <a:noFill/>
          </a:ln>
        </p:spPr>
        <p:txBody>
          <a:bodyPr>
            <a:spAutoFit/>
          </a:bodyPr>
          <a:lstStyle/>
          <a:p>
            <a:pPr algn="ctr">
              <a:spcBef>
                <a:spcPct val="50000"/>
              </a:spcBef>
            </a:pPr>
            <a:r>
              <a:rPr lang="en-US" sz="3000" dirty="0">
                <a:solidFill>
                  <a:srgbClr val="2C2C2C"/>
                </a:solidFill>
                <a:latin typeface="方正兰亭粗黑简体" pitchFamily="2" charset="-122"/>
                <a:ea typeface="方正兰亭粗黑简体" pitchFamily="2" charset="-122"/>
              </a:rPr>
              <a:t>3</a:t>
            </a:r>
            <a:r>
              <a:rPr sz="3000" dirty="0">
                <a:solidFill>
                  <a:srgbClr val="2C2C2C"/>
                </a:solidFill>
                <a:latin typeface="方正兰亭粗黑简体" pitchFamily="2" charset="-122"/>
                <a:ea typeface="方正兰亭粗黑简体" pitchFamily="2" charset="-122"/>
              </a:rPr>
              <a:t>.3 任务准备</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899592"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3.3.</a:t>
            </a:r>
            <a:r>
              <a:rPr lang="en-US" sz="2600" dirty="0" smtClean="0">
                <a:solidFill>
                  <a:srgbClr val="2C2C2C"/>
                </a:solidFill>
                <a:latin typeface="方正兰亭粗黑简体" pitchFamily="2" charset="-122"/>
                <a:ea typeface="方正兰亭粗黑简体" pitchFamily="2" charset="-122"/>
              </a:rPr>
              <a:t>1 </a:t>
            </a:r>
            <a:r>
              <a:rPr sz="2600" dirty="0" smtClean="0">
                <a:solidFill>
                  <a:srgbClr val="2C2C2C"/>
                </a:solidFill>
                <a:latin typeface="方正兰亭粗黑简体" pitchFamily="2" charset="-122"/>
                <a:ea typeface="方正兰亭粗黑简体" pitchFamily="2" charset="-122"/>
              </a:rPr>
              <a:t>修</a:t>
            </a:r>
            <a:r>
              <a:rPr lang="zh-CN" altLang="en-US" sz="2600" dirty="0" smtClean="0">
                <a:solidFill>
                  <a:srgbClr val="2C2C2C"/>
                </a:solidFill>
                <a:latin typeface="方正兰亭粗黑简体" pitchFamily="2" charset="-122"/>
                <a:ea typeface="方正兰亭粗黑简体" pitchFamily="2" charset="-122"/>
              </a:rPr>
              <a:t>复</a:t>
            </a:r>
            <a:r>
              <a:rPr sz="2600" dirty="0" err="1" smtClean="0">
                <a:solidFill>
                  <a:srgbClr val="2C2C2C"/>
                </a:solidFill>
                <a:latin typeface="方正兰亭粗黑简体" pitchFamily="2" charset="-122"/>
                <a:ea typeface="方正兰亭粗黑简体" pitchFamily="2" charset="-122"/>
              </a:rPr>
              <a:t>工具组</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827088" y="1319277"/>
            <a:ext cx="7561262" cy="3477875"/>
          </a:xfrm>
          <a:prstGeom prst="rect">
            <a:avLst/>
          </a:prstGeom>
          <a:noFill/>
          <a:ln w="9525">
            <a:noFill/>
          </a:ln>
        </p:spPr>
        <p:txBody>
          <a:bodyPr>
            <a:spAutoFit/>
          </a:bodyPr>
          <a:lstStyle/>
          <a:p>
            <a:pPr indent="539750" algn="just">
              <a:lnSpc>
                <a:spcPct val="150000"/>
              </a:lnSpc>
              <a:spcBef>
                <a:spcPts val="600"/>
              </a:spcBef>
            </a:pPr>
            <a:r>
              <a:rPr sz="2000" dirty="0">
                <a:latin typeface="方正兰亭黑简体" pitchFamily="2" charset="-122"/>
                <a:ea typeface="方正兰亭黑简体" pitchFamily="2" charset="-122"/>
              </a:rPr>
              <a:t>1</a:t>
            </a:r>
            <a:r>
              <a:rPr sz="2000" dirty="0" smtClean="0">
                <a:latin typeface="方正兰亭黑简体" pitchFamily="2" charset="-122"/>
                <a:ea typeface="方正兰亭黑简体" pitchFamily="2" charset="-122"/>
              </a:rPr>
              <a:t>.</a:t>
            </a:r>
            <a:r>
              <a:rPr lang="zh-CN" altLang="en-US" sz="2000" dirty="0" smtClean="0">
                <a:latin typeface="方正兰亭黑简体" pitchFamily="2" charset="-122"/>
                <a:ea typeface="方正兰亭黑简体" pitchFamily="2" charset="-122"/>
              </a:rPr>
              <a:t>污点修复画笔</a:t>
            </a:r>
            <a:r>
              <a:rPr sz="2000" dirty="0" err="1" smtClean="0">
                <a:latin typeface="方正兰亭黑简体" pitchFamily="2" charset="-122"/>
                <a:ea typeface="方正兰亭黑简体" pitchFamily="2" charset="-122"/>
              </a:rPr>
              <a:t>工具</a:t>
            </a:r>
            <a:endParaRPr sz="2000" dirty="0">
              <a:latin typeface="方正兰亭黑简体" pitchFamily="2" charset="-122"/>
              <a:ea typeface="方正兰亭黑简体" pitchFamily="2" charset="-122"/>
            </a:endParaRPr>
          </a:p>
          <a:p>
            <a:pPr indent="539750" algn="just">
              <a:lnSpc>
                <a:spcPct val="150000"/>
              </a:lnSpc>
              <a:spcBef>
                <a:spcPts val="600"/>
              </a:spcBef>
            </a:pPr>
            <a:r>
              <a:rPr lang="zh-CN" altLang="en-US" sz="2000" dirty="0">
                <a:latin typeface="方正兰亭黑简体" pitchFamily="2" charset="-122"/>
                <a:ea typeface="方正兰亭黑简体" pitchFamily="2" charset="-122"/>
              </a:rPr>
              <a:t>污点修复画笔工具的工作</a:t>
            </a:r>
            <a:r>
              <a:rPr lang="zh-CN" altLang="en-US" sz="2000" dirty="0" smtClean="0">
                <a:latin typeface="方正兰亭黑简体" pitchFamily="2" charset="-122"/>
                <a:ea typeface="方正兰亭黑简体" pitchFamily="2" charset="-122"/>
              </a:rPr>
              <a:t>方式是使用</a:t>
            </a:r>
            <a:r>
              <a:rPr lang="zh-CN" altLang="en-US" sz="2000" dirty="0">
                <a:latin typeface="方正兰亭黑简体" pitchFamily="2" charset="-122"/>
                <a:ea typeface="方正兰亭黑简体" pitchFamily="2" charset="-122"/>
              </a:rPr>
              <a:t>图像中的样本像素进行绘画，并将样本像素的纹理、光照、透明度和阴影与所修复的像素相匹配。区别在于，污点修复画笔工具不需要制定样本点，将自动从所修复区域的周围取样。</a:t>
            </a:r>
          </a:p>
          <a:p>
            <a:pPr indent="539750" algn="just">
              <a:lnSpc>
                <a:spcPct val="150000"/>
              </a:lnSpc>
              <a:spcBef>
                <a:spcPts val="600"/>
              </a:spcBef>
            </a:pPr>
            <a:r>
              <a:rPr lang="zh-CN" altLang="en-US" sz="2000" dirty="0">
                <a:latin typeface="方正兰亭黑简体" pitchFamily="2" charset="-122"/>
                <a:ea typeface="方正兰亭黑简体" pitchFamily="2" charset="-122"/>
              </a:rPr>
              <a:t>选择“污点修复画笔”工具 ，或反复按</a:t>
            </a:r>
            <a:r>
              <a:rPr lang="en-US" altLang="zh-CN" sz="2000" dirty="0" err="1">
                <a:latin typeface="方正兰亭黑简体" pitchFamily="2" charset="-122"/>
                <a:ea typeface="方正兰亭黑简体" pitchFamily="2" charset="-122"/>
              </a:rPr>
              <a:t>Shift+J</a:t>
            </a:r>
            <a:r>
              <a:rPr lang="zh-CN" altLang="en-US" sz="2000" dirty="0">
                <a:latin typeface="方正兰亭黑简体" pitchFamily="2" charset="-122"/>
                <a:ea typeface="方正兰亭黑简体" pitchFamily="2" charset="-122"/>
              </a:rPr>
              <a:t>组合键，其属性栏状态如图。</a:t>
            </a:r>
          </a:p>
        </p:txBody>
      </p:sp>
      <p:pic>
        <p:nvPicPr>
          <p:cNvPr id="6" name="图片 2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5181252"/>
            <a:ext cx="741680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6"/>
          <p:cNvSpPr txBox="1"/>
          <p:nvPr/>
        </p:nvSpPr>
        <p:spPr>
          <a:xfrm>
            <a:off x="899592"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3.3.</a:t>
            </a:r>
            <a:r>
              <a:rPr lang="en-US" sz="2600" dirty="0" smtClean="0">
                <a:solidFill>
                  <a:srgbClr val="2C2C2C"/>
                </a:solidFill>
                <a:latin typeface="方正兰亭粗黑简体" pitchFamily="2" charset="-122"/>
                <a:ea typeface="方正兰亭粗黑简体" pitchFamily="2" charset="-122"/>
              </a:rPr>
              <a:t>1 </a:t>
            </a:r>
            <a:r>
              <a:rPr sz="2600" dirty="0" smtClean="0">
                <a:solidFill>
                  <a:srgbClr val="2C2C2C"/>
                </a:solidFill>
                <a:latin typeface="方正兰亭粗黑简体" pitchFamily="2" charset="-122"/>
                <a:ea typeface="方正兰亭粗黑简体" pitchFamily="2" charset="-122"/>
              </a:rPr>
              <a:t>修</a:t>
            </a:r>
            <a:r>
              <a:rPr lang="zh-CN" altLang="en-US" sz="2600" dirty="0" smtClean="0">
                <a:solidFill>
                  <a:srgbClr val="2C2C2C"/>
                </a:solidFill>
                <a:latin typeface="方正兰亭粗黑简体" pitchFamily="2" charset="-122"/>
                <a:ea typeface="方正兰亭粗黑简体" pitchFamily="2" charset="-122"/>
              </a:rPr>
              <a:t>复</a:t>
            </a:r>
            <a:r>
              <a:rPr sz="2600" dirty="0" err="1" smtClean="0">
                <a:solidFill>
                  <a:srgbClr val="2C2C2C"/>
                </a:solidFill>
                <a:latin typeface="方正兰亭粗黑简体" pitchFamily="2" charset="-122"/>
                <a:ea typeface="方正兰亭粗黑简体" pitchFamily="2" charset="-122"/>
              </a:rPr>
              <a:t>工具组</a:t>
            </a:r>
            <a:endParaRPr sz="2600" dirty="0">
              <a:solidFill>
                <a:srgbClr val="2C2C2C"/>
              </a:solidFill>
              <a:latin typeface="方正兰亭粗黑简体" pitchFamily="2" charset="-122"/>
              <a:ea typeface="方正兰亭粗黑简体" pitchFamily="2" charset="-122"/>
            </a:endParaRPr>
          </a:p>
        </p:txBody>
      </p:sp>
      <p:sp>
        <p:nvSpPr>
          <p:cNvPr id="6" name="Text Box 7"/>
          <p:cNvSpPr txBox="1">
            <a:spLocks noChangeArrowheads="1"/>
          </p:cNvSpPr>
          <p:nvPr/>
        </p:nvSpPr>
        <p:spPr bwMode="auto">
          <a:xfrm>
            <a:off x="800233" y="1484784"/>
            <a:ext cx="7561263"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39750"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algn="just" eaLnBrk="1" hangingPunct="1">
              <a:lnSpc>
                <a:spcPct val="150000"/>
              </a:lnSpc>
              <a:spcBef>
                <a:spcPts val="600"/>
              </a:spcBef>
            </a:pPr>
            <a:r>
              <a:rPr lang="en-US" altLang="zh-CN" sz="2000" dirty="0" smtClean="0">
                <a:latin typeface="方正兰亭黑简体" pitchFamily="2" charset="-122"/>
                <a:ea typeface="方正兰亭黑简体" pitchFamily="2" charset="-122"/>
              </a:rPr>
              <a:t>2.</a:t>
            </a:r>
            <a:r>
              <a:rPr lang="zh-CN" altLang="en-US" sz="2000" dirty="0" smtClean="0">
                <a:latin typeface="方正兰亭黑简体" pitchFamily="2" charset="-122"/>
                <a:ea typeface="方正兰亭黑简体" pitchFamily="2" charset="-122"/>
              </a:rPr>
              <a:t>修复画笔工具</a:t>
            </a:r>
            <a:endParaRPr lang="en-US" altLang="zh-CN" sz="2000" dirty="0" smtClean="0">
              <a:latin typeface="方正兰亭黑简体" pitchFamily="2" charset="-122"/>
              <a:ea typeface="方正兰亭黑简体" pitchFamily="2" charset="-122"/>
            </a:endParaRPr>
          </a:p>
          <a:p>
            <a:pPr algn="just" eaLnBrk="1" hangingPunct="1">
              <a:lnSpc>
                <a:spcPct val="150000"/>
              </a:lnSpc>
              <a:spcBef>
                <a:spcPts val="600"/>
              </a:spcBef>
            </a:pPr>
            <a:r>
              <a:rPr lang="zh-CN" altLang="en-US" sz="2000" dirty="0" smtClean="0">
                <a:latin typeface="方正兰亭黑简体" pitchFamily="2" charset="-122"/>
                <a:ea typeface="方正兰亭黑简体" pitchFamily="2" charset="-122"/>
              </a:rPr>
              <a:t>修复</a:t>
            </a:r>
            <a:r>
              <a:rPr lang="zh-CN" altLang="en-US" sz="2000" dirty="0">
                <a:latin typeface="方正兰亭黑简体" pitchFamily="2" charset="-122"/>
                <a:ea typeface="方正兰亭黑简体" pitchFamily="2" charset="-122"/>
              </a:rPr>
              <a:t>画笔工具可以将取样点的像素信息非常自然的复制到图像的破损位置，并保持图像的亮度、饱和度、纹理等属性，使修复的效果更加自然逼真。</a:t>
            </a:r>
          </a:p>
          <a:p>
            <a:pPr algn="just" eaLnBrk="1" hangingPunct="1">
              <a:lnSpc>
                <a:spcPct val="150000"/>
              </a:lnSpc>
              <a:spcBef>
                <a:spcPts val="600"/>
              </a:spcBef>
            </a:pPr>
            <a:r>
              <a:rPr lang="zh-CN" altLang="en-US" sz="2000" dirty="0">
                <a:latin typeface="方正兰亭黑简体" pitchFamily="2" charset="-122"/>
                <a:ea typeface="方正兰亭黑简体" pitchFamily="2" charset="-122"/>
              </a:rPr>
              <a:t>选择“修复画笔”工具，或反复按</a:t>
            </a:r>
            <a:r>
              <a:rPr lang="en-US" altLang="zh-CN" sz="2000" dirty="0" err="1">
                <a:latin typeface="方正兰亭黑简体" pitchFamily="2" charset="-122"/>
                <a:ea typeface="方正兰亭黑简体" pitchFamily="2" charset="-122"/>
              </a:rPr>
              <a:t>Shift+J</a:t>
            </a:r>
            <a:r>
              <a:rPr lang="zh-CN" altLang="en-US" sz="2000" dirty="0">
                <a:latin typeface="方正兰亭黑简体" pitchFamily="2" charset="-122"/>
                <a:ea typeface="方正兰亭黑简体" pitchFamily="2" charset="-122"/>
              </a:rPr>
              <a:t>组合键，其属性栏状态如图。</a:t>
            </a:r>
          </a:p>
        </p:txBody>
      </p:sp>
      <p:pic>
        <p:nvPicPr>
          <p:cNvPr id="7" name="图片 2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978" y="4869160"/>
            <a:ext cx="734377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46706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cxYmVlYTY1NjFhOWY0NTM0NzdiMDNlYzk3Mjc5ZjQifQ=="/>
</p:tagLst>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586</Words>
  <Application>Microsoft Office PowerPoint</Application>
  <PresentationFormat>全屏显示(4:3)</PresentationFormat>
  <Paragraphs>59</Paragraphs>
  <Slides>18</Slides>
  <Notes>3</Notes>
  <HiddenSlides>0</HiddenSlides>
  <MMClips>0</MMClips>
  <ScaleCrop>false</ScaleCrop>
  <HeadingPairs>
    <vt:vector size="4" baseType="variant">
      <vt:variant>
        <vt:lpstr>主题</vt:lpstr>
      </vt:variant>
      <vt:variant>
        <vt:i4>2</vt:i4>
      </vt:variant>
      <vt:variant>
        <vt:lpstr>幻灯片标题</vt:lpstr>
      </vt:variant>
      <vt:variant>
        <vt:i4>18</vt:i4>
      </vt:variant>
    </vt:vector>
  </HeadingPairs>
  <TitlesOfParts>
    <vt:vector size="20" baseType="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169</cp:revision>
  <dcterms:created xsi:type="dcterms:W3CDTF">2006-06-13T05:25:00Z</dcterms:created>
  <dcterms:modified xsi:type="dcterms:W3CDTF">2024-03-24T12:48:43Z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07A6D93CB7AB4DAF9DFC19D70DE2644D_13</vt:lpwstr>
  </property>
  <property fmtid="{D5CDD505-2E9C-101B-9397-08002B2CF9AE}" pid="3" name="KSOProductBuildVer">
    <vt:lpwstr>2052-12.1.0.16388</vt:lpwstr>
  </property>
</Properties>
</file>