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17"/>
  </p:notesMasterIdLst>
  <p:sldIdLst>
    <p:sldId id="256" r:id="rId3"/>
    <p:sldId id="257" r:id="rId4"/>
    <p:sldId id="258" r:id="rId5"/>
    <p:sldId id="301" r:id="rId6"/>
    <p:sldId id="330" r:id="rId7"/>
    <p:sldId id="331" r:id="rId8"/>
    <p:sldId id="259" r:id="rId9"/>
    <p:sldId id="326" r:id="rId10"/>
    <p:sldId id="344" r:id="rId11"/>
    <p:sldId id="335" r:id="rId12"/>
    <p:sldId id="347" r:id="rId13"/>
    <p:sldId id="348" r:id="rId14"/>
    <p:sldId id="303" r:id="rId15"/>
    <p:sldId id="315" r:id="rId16"/>
  </p:sldIdLst>
  <p:sldSz cx="9144000" cy="6858000" type="screen4x3"/>
  <p:notesSz cx="6858000" cy="9144000"/>
  <p:custDataLst>
    <p:tags r:id="rId18"/>
  </p:custDataLst>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2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94" autoAdjust="0"/>
    <p:restoredTop sz="94685"/>
  </p:normalViewPr>
  <p:slideViewPr>
    <p:cSldViewPr showGuides="1">
      <p:cViewPr>
        <p:scale>
          <a:sx n="80" d="100"/>
          <a:sy n="80" d="100"/>
        </p:scale>
        <p:origin x="-996" y="-96"/>
      </p:cViewPr>
      <p:guideLst>
        <p:guide orient="horz" pos="2160"/>
        <p:guide pos="290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4E433489-759A-4B39-A086-7EFA41C4DA61}" type="datetimeFigureOut">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2024/3/24</a:t>
            </a:fld>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392178954"/>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4</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5</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t>6</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9"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9" name="Rectangle 4"/>
          <p:cNvSpPr>
            <a:spLocks noGrp="1" noChangeArrowheads="1"/>
          </p:cNvSpPr>
          <p:nvPr>
            <p:ph type="dt" sz="half" idx="2"/>
          </p:nvPr>
        </p:nvSpPr>
        <p:spPr bwMode="auto">
          <a:xfrm>
            <a:off x="685800" y="6248400"/>
            <a:ext cx="19050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 name="Rectangle 5"/>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Rectangle 6"/>
          <p:cNvSpPr>
            <a:spLocks noGrp="1" noChangeArrowheads="1"/>
          </p:cNvSpPr>
          <p:nvPr>
            <p:ph type="sldNum" sz="quarter" idx="4"/>
          </p:nvPr>
        </p:nvSpPr>
        <p:spPr bwMode="auto">
          <a:xfrm>
            <a:off x="6553200" y="6248400"/>
            <a:ext cx="1905000" cy="45720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981200"/>
            <a:ext cx="3810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1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9.3.3</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快速蒙版</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2553335"/>
          </a:xfrm>
          <a:prstGeom prst="rect">
            <a:avLst/>
          </a:prstGeom>
          <a:noFill/>
          <a:ln w="9525">
            <a:noFill/>
          </a:ln>
        </p:spPr>
        <p:txBody>
          <a:bodyPr>
            <a:spAutoFit/>
          </a:bodyPr>
          <a:lstStyle/>
          <a:p>
            <a:pPr indent="539750" algn="just">
              <a:lnSpc>
                <a:spcPct val="150000"/>
              </a:lnSpc>
              <a:spcBef>
                <a:spcPts val="600"/>
              </a:spcBef>
            </a:pPr>
            <a:r>
              <a:rPr sz="2000" dirty="0">
                <a:latin typeface="方正兰亭黑简体" pitchFamily="2" charset="-122"/>
                <a:ea typeface="方正兰亭黑简体" pitchFamily="2" charset="-122"/>
              </a:rPr>
              <a:t>在工具栏下方单击“快速蒙版”按钮或按Q键进入快速蒙版模式；此时，图层缩略图有粉色高亮提示；再次按Q键可以退出“快速蒙版”模式。</a:t>
            </a:r>
          </a:p>
          <a:p>
            <a:pPr indent="539750" algn="just">
              <a:lnSpc>
                <a:spcPct val="150000"/>
              </a:lnSpc>
              <a:spcBef>
                <a:spcPts val="600"/>
              </a:spcBef>
            </a:pPr>
            <a:endParaRPr lang="zh-CN" sz="2000" dirty="0">
              <a:latin typeface="方正兰亭黑简体" pitchFamily="2" charset="-122"/>
              <a:ea typeface="方正兰亭黑简体" pitchFamily="2" charset="-122"/>
            </a:endParaRPr>
          </a:p>
          <a:p>
            <a:pPr indent="539750" algn="just">
              <a:lnSpc>
                <a:spcPct val="150000"/>
              </a:lnSpc>
              <a:spcBef>
                <a:spcPts val="600"/>
              </a:spcBef>
            </a:pPr>
            <a:endParaRPr lang="zh-CN" sz="2000" dirty="0">
              <a:latin typeface="方正兰亭黑简体" pitchFamily="2" charset="-122"/>
              <a:ea typeface="方正兰亭黑简体" pitchFamily="2" charset="-122"/>
            </a:endParaRPr>
          </a:p>
        </p:txBody>
      </p:sp>
      <p:pic>
        <p:nvPicPr>
          <p:cNvPr id="2397" name="图片 2"/>
          <p:cNvPicPr>
            <a:picLocks noChangeAspect="1"/>
          </p:cNvPicPr>
          <p:nvPr/>
        </p:nvPicPr>
        <p:blipFill>
          <a:blip r:embed="rId3"/>
          <a:stretch>
            <a:fillRect/>
          </a:stretch>
        </p:blipFill>
        <p:spPr>
          <a:xfrm>
            <a:off x="2483485" y="2637155"/>
            <a:ext cx="727075" cy="3883025"/>
          </a:xfrm>
          <a:prstGeom prst="rect">
            <a:avLst/>
          </a:prstGeom>
          <a:noFill/>
          <a:ln>
            <a:solidFill>
              <a:schemeClr val="tx1"/>
            </a:solidFill>
          </a:ln>
        </p:spPr>
      </p:pic>
      <p:pic>
        <p:nvPicPr>
          <p:cNvPr id="2601" name="图片 41"/>
          <p:cNvPicPr>
            <a:picLocks noChangeAspect="1"/>
          </p:cNvPicPr>
          <p:nvPr/>
        </p:nvPicPr>
        <p:blipFill>
          <a:blip r:embed="rId4"/>
          <a:stretch>
            <a:fillRect/>
          </a:stretch>
        </p:blipFill>
        <p:spPr>
          <a:xfrm>
            <a:off x="3996055" y="2637155"/>
            <a:ext cx="3018155" cy="3884930"/>
          </a:xfrm>
          <a:prstGeom prst="rect">
            <a:avLst/>
          </a:prstGeom>
          <a:noFill/>
          <a:ln>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9.3.3</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快速蒙版</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938020"/>
          </a:xfrm>
          <a:prstGeom prst="rect">
            <a:avLst/>
          </a:prstGeom>
          <a:noFill/>
          <a:ln w="9525">
            <a:noFill/>
          </a:ln>
        </p:spPr>
        <p:txBody>
          <a:bodyPr>
            <a:spAutoFit/>
          </a:bodyPr>
          <a:lstStyle/>
          <a:p>
            <a:pPr indent="539750" algn="just">
              <a:lnSpc>
                <a:spcPct val="150000"/>
              </a:lnSpc>
              <a:spcBef>
                <a:spcPts val="600"/>
              </a:spcBef>
            </a:pPr>
            <a:r>
              <a:rPr lang="zh-CN" sz="2000" dirty="0">
                <a:latin typeface="方正兰亭黑简体" pitchFamily="2" charset="-122"/>
                <a:ea typeface="方正兰亭黑简体" pitchFamily="2" charset="-122"/>
              </a:rPr>
              <a:t>快速蒙版模式中只能识别灰度颜色，与图层蒙版相似，单击“快速模板”按钮，选择“画笔工具”，使用黑色画笔在图像中涂抹，涂抹出来的半透明红色区域为未选中区域；再次单击“快速蒙版”按钮退出快速蒙版模式并建立选区。</a:t>
            </a:r>
          </a:p>
        </p:txBody>
      </p:sp>
      <p:pic>
        <p:nvPicPr>
          <p:cNvPr id="2399" name="图片 11"/>
          <p:cNvPicPr>
            <a:picLocks noChangeAspect="1"/>
          </p:cNvPicPr>
          <p:nvPr/>
        </p:nvPicPr>
        <p:blipFill>
          <a:blip r:embed="rId3"/>
          <a:stretch>
            <a:fillRect/>
          </a:stretch>
        </p:blipFill>
        <p:spPr>
          <a:xfrm>
            <a:off x="989965" y="3357245"/>
            <a:ext cx="3097530" cy="2884170"/>
          </a:xfrm>
          <a:prstGeom prst="rect">
            <a:avLst/>
          </a:prstGeom>
          <a:noFill/>
          <a:ln>
            <a:noFill/>
          </a:ln>
        </p:spPr>
      </p:pic>
      <p:pic>
        <p:nvPicPr>
          <p:cNvPr id="2400" name="图片 2400" descr="Snipaste_2023-10-07_14-36-05"/>
          <p:cNvPicPr>
            <a:picLocks noChangeAspect="1"/>
          </p:cNvPicPr>
          <p:nvPr/>
        </p:nvPicPr>
        <p:blipFill>
          <a:blip r:embed="rId4"/>
          <a:stretch>
            <a:fillRect/>
          </a:stretch>
        </p:blipFill>
        <p:spPr>
          <a:xfrm>
            <a:off x="5147945" y="3357245"/>
            <a:ext cx="3097530" cy="2884170"/>
          </a:xfrm>
          <a:prstGeom prst="rect">
            <a:avLst/>
          </a:prstGeom>
          <a:ln>
            <a:solidFill>
              <a:schemeClr val="tx1"/>
            </a:solid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9.3.3</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快速蒙版</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014730"/>
          </a:xfrm>
          <a:prstGeom prst="rect">
            <a:avLst/>
          </a:prstGeom>
          <a:noFill/>
          <a:ln w="9525">
            <a:noFill/>
          </a:ln>
        </p:spPr>
        <p:txBody>
          <a:bodyPr>
            <a:spAutoFit/>
          </a:bodyPr>
          <a:lstStyle/>
          <a:p>
            <a:pPr indent="539750" algn="just">
              <a:lnSpc>
                <a:spcPct val="150000"/>
              </a:lnSpc>
              <a:spcBef>
                <a:spcPts val="600"/>
              </a:spcBef>
            </a:pPr>
            <a:r>
              <a:rPr lang="zh-CN" sz="2000" dirty="0">
                <a:latin typeface="方正兰亭黑简体" pitchFamily="2" charset="-122"/>
                <a:ea typeface="方正兰亭黑简体" pitchFamily="2" charset="-122"/>
              </a:rPr>
              <a:t>选择“画笔工具”（快捷键B），将前景色改为灰色（R137、G137、B137），在画布中涂抹可以建立半透明选区。</a:t>
            </a:r>
          </a:p>
        </p:txBody>
      </p:sp>
      <p:pic>
        <p:nvPicPr>
          <p:cNvPr id="2607" name="图片 2607" descr="Snipaste_2023-10-07_14-39-36"/>
          <p:cNvPicPr>
            <a:picLocks noChangeAspect="1"/>
          </p:cNvPicPr>
          <p:nvPr/>
        </p:nvPicPr>
        <p:blipFill>
          <a:blip r:embed="rId3"/>
          <a:stretch>
            <a:fillRect/>
          </a:stretch>
        </p:blipFill>
        <p:spPr>
          <a:xfrm>
            <a:off x="971550" y="2708910"/>
            <a:ext cx="3132000" cy="2916000"/>
          </a:xfrm>
          <a:prstGeom prst="rect">
            <a:avLst/>
          </a:prstGeom>
          <a:ln>
            <a:solidFill>
              <a:schemeClr val="tx1"/>
            </a:solidFill>
          </a:ln>
        </p:spPr>
      </p:pic>
      <p:pic>
        <p:nvPicPr>
          <p:cNvPr id="2402" name="图片 2402" descr="Snipaste_2023-10-07_14-39-43"/>
          <p:cNvPicPr>
            <a:picLocks noChangeAspect="1"/>
          </p:cNvPicPr>
          <p:nvPr/>
        </p:nvPicPr>
        <p:blipFill>
          <a:blip r:embed="rId4"/>
          <a:stretch>
            <a:fillRect/>
          </a:stretch>
        </p:blipFill>
        <p:spPr>
          <a:xfrm>
            <a:off x="5147945" y="2708910"/>
            <a:ext cx="3132000" cy="2916000"/>
          </a:xfrm>
          <a:prstGeom prst="rect">
            <a:avLst/>
          </a:prstGeom>
          <a:ln>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9.4</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任务实施</a:t>
            </a:r>
            <a:r>
              <a:rPr sz="2600" dirty="0">
                <a:solidFill>
                  <a:srgbClr val="2C2C2C"/>
                </a:solidFill>
                <a:latin typeface="方正兰亭粗黑简体" pitchFamily="2" charset="-122"/>
                <a:ea typeface="方正兰亭粗黑简体" pitchFamily="2" charset="-122"/>
              </a:rPr>
              <a:t>——制作双重曝光海报</a:t>
            </a:r>
          </a:p>
        </p:txBody>
      </p:sp>
      <p:sp>
        <p:nvSpPr>
          <p:cNvPr id="6" name="Text Box 7"/>
          <p:cNvSpPr txBox="1"/>
          <p:nvPr/>
        </p:nvSpPr>
        <p:spPr>
          <a:xfrm>
            <a:off x="755650" y="1268413"/>
            <a:ext cx="7561263" cy="553998"/>
          </a:xfrm>
          <a:prstGeom prst="rect">
            <a:avLst/>
          </a:prstGeom>
          <a:noFill/>
          <a:ln w="9525">
            <a:noFill/>
          </a:ln>
        </p:spPr>
        <p:txBody>
          <a:bodyPr>
            <a:spAutoFit/>
          </a:bodyPr>
          <a:lstStyle/>
          <a:p>
            <a:pPr indent="539750" algn="just">
              <a:lnSpc>
                <a:spcPct val="150000"/>
              </a:lnSpc>
              <a:spcBef>
                <a:spcPts val="600"/>
              </a:spcBef>
            </a:pPr>
            <a:r>
              <a:rPr lang="zh-CN" altLang="en-US" sz="2000" dirty="0" smtClean="0">
                <a:latin typeface="方正兰亭黑简体" pitchFamily="2" charset="-122"/>
                <a:ea typeface="方正兰亭黑简体" pitchFamily="2" charset="-122"/>
              </a:rPr>
              <a:t>制作双重曝光</a:t>
            </a:r>
            <a:r>
              <a:rPr lang="zh-CN" altLang="en-US" sz="2000" dirty="0" smtClean="0">
                <a:latin typeface="方正兰亭黑简体" pitchFamily="2" charset="-122"/>
                <a:ea typeface="方正兰亭黑简体" pitchFamily="2" charset="-122"/>
              </a:rPr>
              <a:t>海报如图。</a:t>
            </a:r>
            <a:endParaRPr lang="zh-CN" altLang="en-US" sz="2000" dirty="0">
              <a:latin typeface="方正兰亭黑简体" pitchFamily="2" charset="-122"/>
              <a:ea typeface="方正兰亭黑简体" pitchFamily="2" charset="-122"/>
            </a:endParaRPr>
          </a:p>
        </p:txBody>
      </p:sp>
      <p:pic>
        <p:nvPicPr>
          <p:cNvPr id="2361" name="图片 2"/>
          <p:cNvPicPr>
            <a:picLocks noChangeAspect="1"/>
          </p:cNvPicPr>
          <p:nvPr/>
        </p:nvPicPr>
        <p:blipFill>
          <a:blip r:embed="rId3"/>
          <a:stretch>
            <a:fillRect/>
          </a:stretch>
        </p:blipFill>
        <p:spPr>
          <a:xfrm>
            <a:off x="3196748" y="2132856"/>
            <a:ext cx="2679065" cy="3491230"/>
          </a:xfrm>
          <a:prstGeom prst="rect">
            <a:avLst/>
          </a:prstGeom>
          <a:noFill/>
          <a:ln>
            <a:noFill/>
          </a:ln>
        </p:spPr>
      </p:pic>
      <p:sp>
        <p:nvSpPr>
          <p:cNvPr id="5" name="Text Box 8"/>
          <p:cNvSpPr txBox="1"/>
          <p:nvPr/>
        </p:nvSpPr>
        <p:spPr>
          <a:xfrm>
            <a:off x="4082241" y="5733256"/>
            <a:ext cx="863600" cy="304800"/>
          </a:xfrm>
          <a:prstGeom prst="rect">
            <a:avLst/>
          </a:prstGeom>
          <a:noFill/>
          <a:ln w="9525">
            <a:noFill/>
          </a:ln>
        </p:spPr>
        <p:txBody>
          <a:bodyPr>
            <a:spAutoFit/>
          </a:bodyPr>
          <a:lstStyle/>
          <a:p>
            <a:pPr algn="ctr">
              <a:spcBef>
                <a:spcPct val="50000"/>
              </a:spcBef>
            </a:pPr>
            <a:r>
              <a:rPr lang="zh-CN" altLang="en-US" sz="1400" dirty="0">
                <a:latin typeface="Times New Roman" panose="02020603050405020304" pitchFamily="18" charset="0"/>
              </a:rPr>
              <a:t>效果图</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8434" name="Text Box 11"/>
          <p:cNvSpPr txBox="1"/>
          <p:nvPr/>
        </p:nvSpPr>
        <p:spPr>
          <a:xfrm>
            <a:off x="831850" y="282575"/>
            <a:ext cx="8179435" cy="553998"/>
          </a:xfrm>
          <a:prstGeom prst="rect">
            <a:avLst/>
          </a:prstGeom>
          <a:noFill/>
          <a:ln w="9525">
            <a:noFill/>
          </a:ln>
        </p:spPr>
        <p:txBody>
          <a:bodyPr wrap="square">
            <a:spAutoFit/>
          </a:bodyPr>
          <a:lstStyle/>
          <a:p>
            <a:pPr algn="ctr">
              <a:spcBef>
                <a:spcPct val="50000"/>
              </a:spcBef>
            </a:pPr>
            <a:r>
              <a:rPr lang="en-US" sz="3000" dirty="0">
                <a:solidFill>
                  <a:srgbClr val="2C2C2C"/>
                </a:solidFill>
                <a:latin typeface="方正兰亭粗黑简体" pitchFamily="2" charset="-122"/>
                <a:ea typeface="方正兰亭粗黑简体" pitchFamily="2" charset="-122"/>
              </a:rPr>
              <a:t>9</a:t>
            </a:r>
            <a:r>
              <a:rPr sz="3000" dirty="0" smtClean="0">
                <a:solidFill>
                  <a:srgbClr val="2C2C2C"/>
                </a:solidFill>
                <a:latin typeface="方正兰亭粗黑简体" pitchFamily="2" charset="-122"/>
                <a:ea typeface="方正兰亭粗黑简体" pitchFamily="2" charset="-122"/>
              </a:rPr>
              <a:t>.5</a:t>
            </a:r>
            <a:r>
              <a:rPr lang="en-US" sz="3000" dirty="0" smtClean="0">
                <a:solidFill>
                  <a:srgbClr val="2C2C2C"/>
                </a:solidFill>
                <a:latin typeface="方正兰亭粗黑简体" pitchFamily="2" charset="-122"/>
                <a:ea typeface="方正兰亭粗黑简体" pitchFamily="2" charset="-122"/>
              </a:rPr>
              <a:t> </a:t>
            </a:r>
            <a:r>
              <a:rPr sz="3000" dirty="0" err="1" smtClean="0">
                <a:solidFill>
                  <a:srgbClr val="2C2C2C"/>
                </a:solidFill>
                <a:latin typeface="方正兰亭粗黑简体" pitchFamily="2" charset="-122"/>
                <a:ea typeface="方正兰亭粗黑简体" pitchFamily="2" charset="-122"/>
              </a:rPr>
              <a:t>课后练习</a:t>
            </a:r>
            <a:r>
              <a:rPr sz="3000" dirty="0">
                <a:solidFill>
                  <a:srgbClr val="2C2C2C"/>
                </a:solidFill>
                <a:latin typeface="方正兰亭粗黑简体" pitchFamily="2" charset="-122"/>
                <a:ea typeface="方正兰亭粗黑简体" pitchFamily="2" charset="-122"/>
              </a:rPr>
              <a:t>——</a:t>
            </a:r>
            <a:r>
              <a:rPr sz="3000" dirty="0" err="1" smtClean="0">
                <a:solidFill>
                  <a:srgbClr val="2C2C2C"/>
                </a:solidFill>
                <a:latin typeface="方正兰亭粗黑简体" pitchFamily="2" charset="-122"/>
                <a:ea typeface="方正兰亭粗黑简体" pitchFamily="2" charset="-122"/>
              </a:rPr>
              <a:t>制作</a:t>
            </a:r>
            <a:r>
              <a:rPr lang="zh-CN" altLang="en-US" sz="3000" dirty="0" smtClean="0">
                <a:solidFill>
                  <a:srgbClr val="2C2C2C"/>
                </a:solidFill>
                <a:latin typeface="方正兰亭粗黑简体" pitchFamily="2" charset="-122"/>
                <a:ea typeface="方正兰亭粗黑简体" pitchFamily="2" charset="-122"/>
              </a:rPr>
              <a:t>环保海报</a:t>
            </a:r>
            <a:endParaRPr sz="3000" dirty="0">
              <a:solidFill>
                <a:srgbClr val="2C2C2C"/>
              </a:solidFill>
              <a:latin typeface="方正兰亭粗黑简体" pitchFamily="2" charset="-122"/>
              <a:ea typeface="方正兰亭粗黑简体" pitchFamily="2" charset="-122"/>
            </a:endParaRPr>
          </a:p>
        </p:txBody>
      </p:sp>
      <p:sp>
        <p:nvSpPr>
          <p:cNvPr id="18435" name="文本占位符 5"/>
          <p:cNvSpPr>
            <a:spLocks noGrp="1"/>
          </p:cNvSpPr>
          <p:nvPr>
            <p:ph type="body" sz="half" idx="1"/>
          </p:nvPr>
        </p:nvSpPr>
        <p:spPr>
          <a:xfrm>
            <a:off x="611981" y="1484784"/>
            <a:ext cx="7848600" cy="1008063"/>
          </a:xfrm>
        </p:spPr>
        <p:txBody>
          <a:bodyPr vert="horz" wrap="square" lIns="91440" tIns="45720" rIns="91440" bIns="45720" numCol="1" anchor="t" anchorCtr="0" compatLnSpc="1"/>
          <a:lstStyle/>
          <a:p>
            <a:pPr marL="0" marR="0" lvl="0" indent="539750" algn="l" defTabSz="914400" rtl="0" eaLnBrk="0" fontAlgn="base" latinLnBrk="0" hangingPunct="0">
              <a:lnSpc>
                <a:spcPct val="150000"/>
              </a:lnSpc>
              <a:spcBef>
                <a:spcPct val="20000"/>
              </a:spcBef>
              <a:spcAft>
                <a:spcPct val="0"/>
              </a:spcAft>
              <a:buClrTx/>
              <a:buSzTx/>
              <a:buFontTx/>
              <a:buNone/>
              <a:defRPr/>
            </a:pPr>
            <a:r>
              <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rPr>
              <a:t>根据本任务所学的内容，</a:t>
            </a:r>
            <a:r>
              <a:rPr lang="zh-CN" altLang="en-US" sz="2000" kern="1200" noProof="0" dirty="0" smtClean="0">
                <a:ln>
                  <a:noFill/>
                </a:ln>
                <a:effectLst/>
                <a:uLnTx/>
                <a:uFillTx/>
                <a:latin typeface="方正兰亭黑简体" pitchFamily="2" charset="-122"/>
                <a:ea typeface="方正兰亭黑简体" pitchFamily="2" charset="-122"/>
                <a:sym typeface="+mn-ea"/>
              </a:rPr>
              <a:t>制作</a:t>
            </a:r>
            <a:r>
              <a:rPr lang="zh-CN" altLang="en-US" sz="2000" kern="1200" noProof="0" smtClean="0">
                <a:ln>
                  <a:noFill/>
                </a:ln>
                <a:effectLst/>
                <a:uLnTx/>
                <a:uFillTx/>
                <a:latin typeface="方正兰亭黑简体" pitchFamily="2" charset="-122"/>
                <a:ea typeface="方正兰亭黑简体" pitchFamily="2" charset="-122"/>
                <a:sym typeface="+mn-ea"/>
              </a:rPr>
              <a:t>环保</a:t>
            </a:r>
            <a:r>
              <a:rPr lang="zh-CN" altLang="en-US" sz="2000" kern="1200" noProof="0" smtClean="0">
                <a:ln>
                  <a:noFill/>
                </a:ln>
                <a:effectLst/>
                <a:uLnTx/>
                <a:uFillTx/>
                <a:latin typeface="方正兰亭黑简体" pitchFamily="2" charset="-122"/>
                <a:ea typeface="方正兰亭黑简体" pitchFamily="2" charset="-122"/>
                <a:sym typeface="+mn-ea"/>
              </a:rPr>
              <a:t>海报如图</a:t>
            </a:r>
            <a:r>
              <a:rPr kumimoji="1" lang="zh-CN" altLang="en-US" sz="2000" b="0" i="0" u="none" strike="noStrike" kern="1200" cap="none" spc="0" normalizeH="0" baseline="0" noProof="0" smtClean="0">
                <a:ln>
                  <a:noFill/>
                </a:ln>
                <a:solidFill>
                  <a:schemeClr val="tx1"/>
                </a:solidFill>
                <a:effectLst/>
                <a:uLnTx/>
                <a:uFillTx/>
                <a:latin typeface="方正兰亭黑简体" pitchFamily="2" charset="-122"/>
                <a:ea typeface="方正兰亭黑简体" pitchFamily="2" charset="-122"/>
                <a:cs typeface="+mn-cs"/>
              </a:rPr>
              <a:t>。</a:t>
            </a:r>
            <a:endParaRPr kumimoji="1" lang="zh-CN" altLang="en-US" sz="2000" b="0" i="0" u="none" strike="noStrike" kern="1200" cap="none" spc="0" normalizeH="0" baseline="0" noProof="0" dirty="0" smtClean="0">
              <a:ln>
                <a:noFill/>
              </a:ln>
              <a:solidFill>
                <a:schemeClr val="tx1"/>
              </a:solidFill>
              <a:effectLst/>
              <a:uLnTx/>
              <a:uFillTx/>
              <a:latin typeface="方正兰亭黑简体" pitchFamily="2" charset="-122"/>
              <a:ea typeface="方正兰亭黑简体" pitchFamily="2" charset="-122"/>
              <a:cs typeface="+mn-cs"/>
            </a:endParaRPr>
          </a:p>
        </p:txBody>
      </p:sp>
      <p:sp>
        <p:nvSpPr>
          <p:cNvPr id="18436" name="Text Box 9"/>
          <p:cNvSpPr txBox="1"/>
          <p:nvPr/>
        </p:nvSpPr>
        <p:spPr>
          <a:xfrm>
            <a:off x="4140200" y="5487987"/>
            <a:ext cx="792163" cy="307975"/>
          </a:xfrm>
          <a:prstGeom prst="rect">
            <a:avLst/>
          </a:prstGeom>
          <a:noFill/>
          <a:ln w="9525">
            <a:noFill/>
          </a:ln>
        </p:spPr>
        <p:txBody>
          <a:bodyPr>
            <a:spAutoFit/>
          </a:bodyPr>
          <a:lstStyle/>
          <a:p>
            <a:pPr>
              <a:spcBef>
                <a:spcPct val="50000"/>
              </a:spcBef>
            </a:pPr>
            <a:r>
              <a:rPr lang="zh-CN" altLang="en-US" sz="1400" dirty="0">
                <a:latin typeface="Times New Roman" panose="02020603050405020304" pitchFamily="18" charset="0"/>
              </a:rPr>
              <a:t>效果图</a:t>
            </a:r>
          </a:p>
        </p:txBody>
      </p:sp>
      <p:pic>
        <p:nvPicPr>
          <p:cNvPr id="2440" name="图片 2440" descr="09练习 拷贝"/>
          <p:cNvPicPr>
            <a:picLocks noChangeAspect="1"/>
          </p:cNvPicPr>
          <p:nvPr/>
        </p:nvPicPr>
        <p:blipFill>
          <a:blip r:embed="rId3"/>
          <a:stretch>
            <a:fillRect/>
          </a:stretch>
        </p:blipFill>
        <p:spPr>
          <a:xfrm>
            <a:off x="1259204" y="2492896"/>
            <a:ext cx="6771005" cy="27082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075" name="Text Box 8"/>
          <p:cNvSpPr txBox="1"/>
          <p:nvPr/>
        </p:nvSpPr>
        <p:spPr>
          <a:xfrm>
            <a:off x="179070" y="333375"/>
            <a:ext cx="8834120" cy="553085"/>
          </a:xfrm>
          <a:prstGeom prst="rect">
            <a:avLst/>
          </a:prstGeom>
          <a:noFill/>
          <a:ln w="9525">
            <a:noFill/>
          </a:ln>
        </p:spPr>
        <p:txBody>
          <a:bodyPr wrap="square">
            <a:spAutoFit/>
          </a:bodyPr>
          <a:lstStyle/>
          <a:p>
            <a:pPr marL="342900" indent="-342900" algn="ctr">
              <a:spcBef>
                <a:spcPct val="50000"/>
              </a:spcBef>
            </a:pPr>
            <a:r>
              <a:rPr sz="3000" dirty="0">
                <a:solidFill>
                  <a:schemeClr val="bg1"/>
                </a:solidFill>
                <a:latin typeface="方正兰亭大黑简体" pitchFamily="2" charset="-122"/>
                <a:ea typeface="方正兰亭大黑简体" pitchFamily="2" charset="-122"/>
              </a:rPr>
              <a:t>任务9  应用蒙版——制作双重曝光海报</a:t>
            </a:r>
          </a:p>
        </p:txBody>
      </p:sp>
      <p:sp>
        <p:nvSpPr>
          <p:cNvPr id="9" name="Rectangle 3"/>
          <p:cNvSpPr txBox="1">
            <a:spLocks noChangeArrowheads="1"/>
          </p:cNvSpPr>
          <p:nvPr/>
        </p:nvSpPr>
        <p:spPr bwMode="auto">
          <a:xfrm>
            <a:off x="1979712" y="1844675"/>
            <a:ext cx="5256584" cy="3024188"/>
          </a:xfrm>
          <a:prstGeom prst="rect">
            <a:avLst/>
          </a:prstGeom>
          <a:noFill/>
          <a:ln w="9525">
            <a:noFill/>
            <a:miter lim="800000"/>
          </a:ln>
        </p:spPr>
        <p:txBody>
          <a:bodyPr/>
          <a:lstStyle/>
          <a:p>
            <a:pPr marR="0" defTabSz="914400">
              <a:lnSpc>
                <a:spcPct val="90000"/>
              </a:lnSpc>
              <a:buClrTx/>
              <a:buSzTx/>
              <a:buFontTx/>
              <a:buNone/>
              <a:defRPr/>
            </a:pPr>
            <a:r>
              <a:rPr kumimoji="1" lang="zh-CN" altLang="en-US" kern="0" cap="none" spc="0" normalizeH="0" baseline="0" noProof="0" dirty="0">
                <a:solidFill>
                  <a:srgbClr val="2C2C2C"/>
                </a:solidFill>
                <a:latin typeface="方正兰亭粗黑简体" pitchFamily="2" charset="-122"/>
                <a:ea typeface="方正兰亭粗黑简体" pitchFamily="2" charset="-122"/>
                <a:cs typeface="+mn-cs"/>
              </a:rPr>
              <a:t>任务引言：      </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Photoshop CC 2021中的常用蒙版分为三个类型，分别是剪切蒙版、图层蒙版、快速蒙版。本任务介绍了使用剪切蒙版和图层蒙版来制作出双重曝光效果的内容，通过对本任务的学习，学习者可以快速将图像进行虚化处理。</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2483768" y="2564904"/>
            <a:ext cx="5344160" cy="990600"/>
          </a:xfrm>
          <a:noFill/>
          <a:ln w="9525">
            <a:noFill/>
          </a:ln>
        </p:spPr>
        <p:txBody>
          <a:bodyPr vert="horz" wrap="square" lIns="91440" tIns="45720" rIns="91440" bIns="45720" numCol="1" rtlCol="0" anchor="t" anchorCtr="0" compatLnSpc="1">
            <a:normAutofit fontScale="92500" lnSpcReduction="10000"/>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掌握“蒙版”的基础知识。</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掌握“图层蒙版”的使用方法。</a:t>
            </a:r>
          </a:p>
        </p:txBody>
      </p:sp>
      <p:sp>
        <p:nvSpPr>
          <p:cNvPr id="2" name="Text Box 10"/>
          <p:cNvSpPr txBox="1"/>
          <p:nvPr/>
        </p:nvSpPr>
        <p:spPr>
          <a:xfrm>
            <a:off x="1116013" y="282575"/>
            <a:ext cx="7559675" cy="554038"/>
          </a:xfrm>
          <a:prstGeom prst="rect">
            <a:avLst/>
          </a:prstGeom>
          <a:noFill/>
          <a:ln w="9525">
            <a:noFill/>
          </a:ln>
        </p:spPr>
        <p:txBody>
          <a:bodyPr>
            <a:spAutoFit/>
          </a:bodyPr>
          <a:lstStyle/>
          <a:p>
            <a:pPr algn="ctr">
              <a:spcBef>
                <a:spcPct val="50000"/>
              </a:spcBef>
            </a:pPr>
            <a:r>
              <a:rPr lang="zh-CN" altLang="en-US" sz="3000" dirty="0">
                <a:solidFill>
                  <a:srgbClr val="2C2C2C"/>
                </a:solidFill>
                <a:latin typeface="方正兰亭粗黑简体" pitchFamily="2" charset="-122"/>
                <a:ea typeface="方正兰亭粗黑简体" pitchFamily="2" charset="-122"/>
              </a:rPr>
              <a:t>课堂学习目标</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4038"/>
          </a:xfrm>
          <a:prstGeom prst="rect">
            <a:avLst/>
          </a:prstGeom>
          <a:noFill/>
          <a:ln w="9525">
            <a:noFill/>
          </a:ln>
        </p:spPr>
        <p:txBody>
          <a:bodyPr>
            <a:spAutoFit/>
          </a:bodyPr>
          <a:lstStyle/>
          <a:p>
            <a:pPr algn="ctr">
              <a:spcBef>
                <a:spcPct val="50000"/>
              </a:spcBef>
            </a:pPr>
            <a:r>
              <a:rPr lang="zh-CN" altLang="en-US" sz="3000" dirty="0">
                <a:solidFill>
                  <a:srgbClr val="2C2C2C"/>
                </a:solidFill>
                <a:latin typeface="方正兰亭粗黑简体" pitchFamily="2" charset="-122"/>
                <a:ea typeface="方正兰亭粗黑简体" pitchFamily="2" charset="-122"/>
              </a:rPr>
              <a:t>技能目标</a:t>
            </a:r>
          </a:p>
        </p:txBody>
      </p:sp>
      <p:sp>
        <p:nvSpPr>
          <p:cNvPr id="5123" name="Rectangle 3"/>
          <p:cNvSpPr>
            <a:spLocks noGrp="1" noChangeArrowheads="1"/>
          </p:cNvSpPr>
          <p:nvPr>
            <p:ph idx="1"/>
          </p:nvPr>
        </p:nvSpPr>
        <p:spPr>
          <a:xfrm>
            <a:off x="1835696" y="2492896"/>
            <a:ext cx="5832475" cy="1150938"/>
          </a:xfrm>
          <a:noFill/>
          <a:ln w="9525">
            <a:noFill/>
          </a:ln>
        </p:spPr>
        <p:txBody>
          <a:bodyPr vert="horz" wrap="square" lIns="91440" tIns="45720" rIns="91440" bIns="45720" numCol="1" rtlCol="0" anchor="t" anchorCtr="0" compatLnSpc="1">
            <a:normAutofit/>
          </a:bodyPr>
          <a:lstStyle/>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能够新建“图层蒙版”“剪切蒙版”。</a:t>
            </a:r>
          </a:p>
          <a:p>
            <a:pPr lvl="0" algn="just" defTabSz="914400" eaLnBrk="1" hangingPunct="1">
              <a:lnSpc>
                <a:spcPct val="150000"/>
              </a:lnSpc>
              <a:buClr>
                <a:srgbClr val="7878DE"/>
              </a:buClr>
              <a:buSzTx/>
              <a:buFont typeface="Wingdings" panose="05000000000000000000" charset="0"/>
              <a:buChar char="l"/>
              <a:defRPr/>
            </a:pPr>
            <a:r>
              <a:rPr lang="zh-CN" altLang="en-US" sz="2000" kern="1200" noProof="0" dirty="0" smtClean="0">
                <a:ln>
                  <a:noFill/>
                </a:ln>
                <a:solidFill>
                  <a:srgbClr val="2C2C2C"/>
                </a:solidFill>
                <a:effectLst/>
                <a:uLnTx/>
                <a:uFillTx/>
                <a:latin typeface="方正兰亭中黑简体" pitchFamily="2" charset="-122"/>
                <a:ea typeface="方正兰亭中黑简体" pitchFamily="2" charset="-122"/>
                <a:sym typeface="+mn-ea"/>
              </a:rPr>
              <a:t>能够使用“蒙版”处理图像。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3085"/>
          </a:xfrm>
          <a:prstGeom prst="rect">
            <a:avLst/>
          </a:prstGeom>
          <a:noFill/>
          <a:ln w="9525">
            <a:noFill/>
          </a:ln>
        </p:spPr>
        <p:txBody>
          <a:bodyPr>
            <a:spAutoFit/>
          </a:bodyPr>
          <a:lstStyle/>
          <a:p>
            <a:pPr algn="ctr">
              <a:spcBef>
                <a:spcPct val="50000"/>
              </a:spcBef>
            </a:pPr>
            <a:r>
              <a:rPr lang="en-US" altLang="zh-CN" sz="3000" dirty="0">
                <a:solidFill>
                  <a:srgbClr val="2C2C2C"/>
                </a:solidFill>
                <a:latin typeface="方正兰亭粗黑简体" pitchFamily="2" charset="-122"/>
                <a:ea typeface="方正兰亭粗黑简体" pitchFamily="2" charset="-122"/>
              </a:rPr>
              <a:t>9</a:t>
            </a:r>
            <a:r>
              <a:rPr lang="zh-CN" altLang="en-US" sz="3000" dirty="0">
                <a:solidFill>
                  <a:srgbClr val="2C2C2C"/>
                </a:solidFill>
                <a:latin typeface="方正兰亭粗黑简体" pitchFamily="2" charset="-122"/>
                <a:ea typeface="方正兰亭粗黑简体" pitchFamily="2" charset="-122"/>
              </a:rPr>
              <a:t>.</a:t>
            </a:r>
            <a:r>
              <a:rPr lang="zh-CN" altLang="en-US" sz="3000" dirty="0" smtClean="0">
                <a:solidFill>
                  <a:srgbClr val="2C2C2C"/>
                </a:solidFill>
                <a:latin typeface="方正兰亭粗黑简体" pitchFamily="2" charset="-122"/>
                <a:ea typeface="方正兰亭粗黑简体" pitchFamily="2" charset="-122"/>
              </a:rPr>
              <a:t>1 任务</a:t>
            </a:r>
            <a:r>
              <a:rPr lang="zh-CN" altLang="en-US" sz="3000" dirty="0">
                <a:solidFill>
                  <a:srgbClr val="2C2C2C"/>
                </a:solidFill>
                <a:latin typeface="方正兰亭粗黑简体" pitchFamily="2" charset="-122"/>
                <a:ea typeface="方正兰亭粗黑简体" pitchFamily="2" charset="-122"/>
              </a:rPr>
              <a:t>说明</a:t>
            </a:r>
          </a:p>
        </p:txBody>
      </p:sp>
      <p:sp>
        <p:nvSpPr>
          <p:cNvPr id="9" name="Rectangle 3"/>
          <p:cNvSpPr txBox="1">
            <a:spLocks noChangeArrowheads="1"/>
          </p:cNvSpPr>
          <p:nvPr/>
        </p:nvSpPr>
        <p:spPr bwMode="auto">
          <a:xfrm>
            <a:off x="1136650" y="1772920"/>
            <a:ext cx="7058660" cy="3024505"/>
          </a:xfrm>
          <a:prstGeom prst="rect">
            <a:avLst/>
          </a:prstGeom>
          <a:noFill/>
          <a:ln w="9525">
            <a:noFill/>
            <a:miter lim="800000"/>
          </a:ln>
        </p:spPr>
        <p:txBody>
          <a:bodyPr/>
          <a:lstStyle/>
          <a:p>
            <a:pPr marR="0" defTabSz="914400">
              <a:lnSpc>
                <a:spcPct val="90000"/>
              </a:lnSpc>
              <a:buClrTx/>
              <a:buSzTx/>
              <a:buFontTx/>
              <a:buNone/>
              <a:defRPr/>
            </a:pPr>
            <a:r>
              <a:rPr kumimoji="1" lang="zh-CN" altLang="en-US" kern="0" cap="none" spc="0" normalizeH="0" baseline="0" noProof="0" dirty="0">
                <a:solidFill>
                  <a:srgbClr val="2C2C2C"/>
                </a:solidFill>
                <a:latin typeface="方正兰亭粗黑简体" pitchFamily="2" charset="-122"/>
                <a:ea typeface="方正兰亭粗黑简体" pitchFamily="2" charset="-122"/>
                <a:cs typeface="+mn-cs"/>
              </a:rPr>
              <a:t>      </a:t>
            </a:r>
          </a:p>
          <a:p>
            <a:pPr marR="0" indent="536575" algn="just" defTabSz="914400">
              <a:lnSpc>
                <a:spcPct val="130000"/>
              </a:lnSpc>
              <a:spcBef>
                <a:spcPts val="600"/>
              </a:spcBef>
              <a:buClrTx/>
              <a:buSzTx/>
              <a:buFontTx/>
              <a:buNone/>
              <a:defRPr/>
            </a:pPr>
            <a:r>
              <a:rPr kumimoji="1" sz="2200" kern="0" cap="none" spc="0" normalizeH="0" baseline="0" noProof="0" dirty="0">
                <a:solidFill>
                  <a:srgbClr val="2C2C2C"/>
                </a:solidFill>
                <a:latin typeface="方正兰亭黑简体" pitchFamily="2" charset="-122"/>
                <a:ea typeface="方正兰亭黑简体" pitchFamily="2" charset="-122"/>
                <a:cs typeface="+mn-cs"/>
              </a:rPr>
              <a:t>本任务主要介绍使用Photoshop CC 2021中的“蒙版”功能来制作双重曝光海报的方法，。通过本任务的学习，学习者可以快速地进行建立剪切蒙版、新建图层蒙版、编辑图层蒙版等操作。</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122" name="Text Box 6"/>
          <p:cNvSpPr txBox="1"/>
          <p:nvPr/>
        </p:nvSpPr>
        <p:spPr>
          <a:xfrm>
            <a:off x="2700338" y="282575"/>
            <a:ext cx="4249737" cy="553085"/>
          </a:xfrm>
          <a:prstGeom prst="rect">
            <a:avLst/>
          </a:prstGeom>
          <a:noFill/>
          <a:ln w="9525">
            <a:noFill/>
          </a:ln>
        </p:spPr>
        <p:txBody>
          <a:bodyPr>
            <a:spAutoFit/>
          </a:bodyPr>
          <a:lstStyle/>
          <a:p>
            <a:pPr algn="ctr">
              <a:spcBef>
                <a:spcPct val="50000"/>
              </a:spcBef>
            </a:pPr>
            <a:r>
              <a:rPr lang="en-US" altLang="zh-CN" sz="3000" dirty="0">
                <a:solidFill>
                  <a:srgbClr val="2C2C2C"/>
                </a:solidFill>
                <a:latin typeface="方正兰亭粗黑简体" pitchFamily="2" charset="-122"/>
                <a:ea typeface="方正兰亭粗黑简体" pitchFamily="2" charset="-122"/>
              </a:rPr>
              <a:t>9</a:t>
            </a:r>
            <a:r>
              <a:rPr lang="zh-CN" altLang="en-US" sz="3000" dirty="0">
                <a:solidFill>
                  <a:srgbClr val="2C2C2C"/>
                </a:solidFill>
                <a:latin typeface="方正兰亭粗黑简体" pitchFamily="2" charset="-122"/>
                <a:ea typeface="方正兰亭粗黑简体" pitchFamily="2" charset="-122"/>
              </a:rPr>
              <a:t>.2 任务分析</a:t>
            </a:r>
          </a:p>
        </p:txBody>
      </p:sp>
      <p:sp>
        <p:nvSpPr>
          <p:cNvPr id="8195" name="Text Box 7"/>
          <p:cNvSpPr txBox="1"/>
          <p:nvPr/>
        </p:nvSpPr>
        <p:spPr>
          <a:xfrm>
            <a:off x="755650" y="1268413"/>
            <a:ext cx="7561263" cy="1938020"/>
          </a:xfrm>
          <a:prstGeom prst="rect">
            <a:avLst/>
          </a:prstGeom>
          <a:noFill/>
          <a:ln w="9525">
            <a:noFill/>
          </a:ln>
        </p:spPr>
        <p:txBody>
          <a:bodyPr>
            <a:spAutoFit/>
          </a:bodyPr>
          <a:lstStyle/>
          <a:p>
            <a:pPr indent="539750" algn="just">
              <a:lnSpc>
                <a:spcPct val="150000"/>
              </a:lnSpc>
              <a:spcBef>
                <a:spcPts val="600"/>
              </a:spcBef>
            </a:pPr>
            <a:r>
              <a:rPr lang="zh-CN" altLang="en-US" sz="2000" dirty="0">
                <a:latin typeface="方正兰亭黑简体" pitchFamily="2" charset="-122"/>
                <a:ea typeface="方正兰亭黑简体" pitchFamily="2" charset="-122"/>
              </a:rPr>
              <a:t>使用“蒙版”功能处理图像，使用“画笔工具”和“渐变工具”处理蒙版效果。使用“亮度/对比度”“色相/饱和度”“渐变映射”等命令调整图像颜色效果，使用“移动工具”将相关元素合成海报</a:t>
            </a:r>
            <a:r>
              <a:rPr lang="zh-CN" altLang="en-US" sz="2000" dirty="0" smtClean="0">
                <a:latin typeface="方正兰亭黑简体" pitchFamily="2" charset="-122"/>
                <a:ea typeface="方正兰亭黑简体" pitchFamily="2" charset="-122"/>
              </a:rPr>
              <a:t>。</a:t>
            </a:r>
            <a:endParaRPr lang="zh-CN" altLang="en-US" sz="2000" dirty="0">
              <a:latin typeface="方正兰亭黑简体" pitchFamily="2" charset="-122"/>
              <a:ea typeface="方正兰亭黑简体" pitchFamily="2" charset="-122"/>
            </a:endParaRPr>
          </a:p>
        </p:txBody>
      </p:sp>
      <p:pic>
        <p:nvPicPr>
          <p:cNvPr id="2361" name="图片 2"/>
          <p:cNvPicPr>
            <a:picLocks noChangeAspect="1"/>
          </p:cNvPicPr>
          <p:nvPr/>
        </p:nvPicPr>
        <p:blipFill>
          <a:blip r:embed="rId4"/>
          <a:stretch>
            <a:fillRect/>
          </a:stretch>
        </p:blipFill>
        <p:spPr>
          <a:xfrm>
            <a:off x="3347720" y="3147695"/>
            <a:ext cx="2679065" cy="34912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6146" name="Rectangle 3"/>
          <p:cNvSpPr>
            <a:spLocks noGrp="1" noChangeArrowheads="1"/>
          </p:cNvSpPr>
          <p:nvPr>
            <p:ph idx="1"/>
          </p:nvPr>
        </p:nvSpPr>
        <p:spPr>
          <a:xfrm>
            <a:off x="3420110" y="2564765"/>
            <a:ext cx="3674745" cy="2296160"/>
          </a:xfrm>
        </p:spPr>
        <p:txBody>
          <a:bodyPr vert="horz" wrap="square" lIns="91440" tIns="45720" rIns="91440" bIns="45720" numCol="1" anchor="t" anchorCtr="0" compatLnSpc="1"/>
          <a:lstStyle/>
          <a:p>
            <a:pPr marR="0" algn="just" eaLnBrk="1" latinLnBrk="0" hangingPunct="1">
              <a:lnSpc>
                <a:spcPct val="150000"/>
              </a:lnSpc>
              <a:buClr>
                <a:srgbClr val="7878DE"/>
              </a:buClr>
              <a:buFont typeface="Wingdings" panose="05000000000000000000" charset="0"/>
              <a:buChar char="l"/>
              <a:defRPr/>
            </a:pPr>
            <a:r>
              <a:rPr lang="zh-CN" altLang="en-US" sz="2000" kern="1200" dirty="0">
                <a:solidFill>
                  <a:srgbClr val="2C2C2C"/>
                </a:solidFill>
                <a:latin typeface="方正兰亭中黑简体" pitchFamily="2" charset="-122"/>
                <a:ea typeface="方正兰亭中黑简体" pitchFamily="2" charset="-122"/>
              </a:rPr>
              <a:t>图层蒙版</a:t>
            </a:r>
          </a:p>
          <a:p>
            <a:pPr marR="0" algn="just" eaLnBrk="1" latinLnBrk="0" hangingPunct="1">
              <a:lnSpc>
                <a:spcPct val="150000"/>
              </a:lnSpc>
              <a:buClr>
                <a:srgbClr val="7878DE"/>
              </a:buClr>
              <a:buFont typeface="Wingdings" panose="05000000000000000000" charset="0"/>
              <a:buChar char="l"/>
              <a:defRPr/>
            </a:pPr>
            <a:r>
              <a:rPr lang="zh-CN" altLang="en-US" sz="2000" kern="1200" dirty="0">
                <a:solidFill>
                  <a:srgbClr val="2C2C2C"/>
                </a:solidFill>
                <a:latin typeface="方正兰亭中黑简体" pitchFamily="2" charset="-122"/>
                <a:ea typeface="方正兰亭中黑简体" pitchFamily="2" charset="-122"/>
              </a:rPr>
              <a:t>剪切蒙版</a:t>
            </a:r>
          </a:p>
          <a:p>
            <a:pPr marR="0" algn="just" eaLnBrk="1" latinLnBrk="0" hangingPunct="1">
              <a:lnSpc>
                <a:spcPct val="150000"/>
              </a:lnSpc>
              <a:buClr>
                <a:srgbClr val="7878DE"/>
              </a:buClr>
              <a:buFont typeface="Wingdings" panose="05000000000000000000" charset="0"/>
              <a:buChar char="l"/>
              <a:defRPr/>
            </a:pPr>
            <a:r>
              <a:rPr lang="zh-CN" altLang="en-US" sz="2000" kern="1200" dirty="0">
                <a:solidFill>
                  <a:srgbClr val="2C2C2C"/>
                </a:solidFill>
                <a:latin typeface="方正兰亭中黑简体" pitchFamily="2" charset="-122"/>
                <a:ea typeface="方正兰亭中黑简体" pitchFamily="2" charset="-122"/>
              </a:rPr>
              <a:t>快速蒙版</a:t>
            </a:r>
          </a:p>
        </p:txBody>
      </p:sp>
      <p:sp>
        <p:nvSpPr>
          <p:cNvPr id="6147" name="Text Box 6"/>
          <p:cNvSpPr txBox="1"/>
          <p:nvPr/>
        </p:nvSpPr>
        <p:spPr>
          <a:xfrm>
            <a:off x="2841625" y="282575"/>
            <a:ext cx="4251325" cy="553085"/>
          </a:xfrm>
          <a:prstGeom prst="rect">
            <a:avLst/>
          </a:prstGeom>
          <a:noFill/>
          <a:ln w="9525">
            <a:noFill/>
          </a:ln>
        </p:spPr>
        <p:txBody>
          <a:bodyPr>
            <a:spAutoFit/>
          </a:bodyPr>
          <a:lstStyle/>
          <a:p>
            <a:pPr algn="ctr">
              <a:spcBef>
                <a:spcPct val="50000"/>
              </a:spcBef>
            </a:pPr>
            <a:r>
              <a:rPr lang="en-US" sz="3000" dirty="0">
                <a:solidFill>
                  <a:srgbClr val="2C2C2C"/>
                </a:solidFill>
                <a:latin typeface="方正兰亭粗黑简体" pitchFamily="2" charset="-122"/>
                <a:ea typeface="方正兰亭粗黑简体" pitchFamily="2" charset="-122"/>
              </a:rPr>
              <a:t>9</a:t>
            </a:r>
            <a:r>
              <a:rPr sz="3000" dirty="0">
                <a:solidFill>
                  <a:srgbClr val="2C2C2C"/>
                </a:solidFill>
                <a:latin typeface="方正兰亭粗黑简体" pitchFamily="2" charset="-122"/>
                <a:ea typeface="方正兰亭粗黑简体" pitchFamily="2" charset="-122"/>
              </a:rPr>
              <a:t>.3 任务准备</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9.3.1</a:t>
            </a:r>
            <a:r>
              <a:rPr lang="en-US" sz="2600" dirty="0" smtClean="0">
                <a:solidFill>
                  <a:srgbClr val="2C2C2C"/>
                </a:solidFill>
                <a:latin typeface="方正兰亭粗黑简体" pitchFamily="2" charset="-122"/>
                <a:ea typeface="方正兰亭粗黑简体" pitchFamily="2" charset="-122"/>
              </a:rPr>
              <a:t> </a:t>
            </a:r>
            <a:r>
              <a:rPr sz="2600" dirty="0" err="1" smtClean="0">
                <a:solidFill>
                  <a:srgbClr val="2C2C2C"/>
                </a:solidFill>
                <a:latin typeface="方正兰亭粗黑简体" pitchFamily="2" charset="-122"/>
                <a:ea typeface="方正兰亭粗黑简体" pitchFamily="2" charset="-122"/>
              </a:rPr>
              <a:t>图层蒙版</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827088" y="1196658"/>
            <a:ext cx="7561262" cy="1553210"/>
          </a:xfrm>
          <a:prstGeom prst="rect">
            <a:avLst/>
          </a:prstGeom>
          <a:noFill/>
          <a:ln w="9525">
            <a:noFill/>
          </a:ln>
        </p:spPr>
        <p:txBody>
          <a:bodyPr>
            <a:spAutoFit/>
          </a:bodyPr>
          <a:lstStyle/>
          <a:p>
            <a:pPr indent="539750" algn="just">
              <a:lnSpc>
                <a:spcPct val="150000"/>
              </a:lnSpc>
              <a:spcBef>
                <a:spcPts val="600"/>
              </a:spcBef>
            </a:pPr>
            <a:r>
              <a:rPr sz="2000" dirty="0">
                <a:latin typeface="方正兰亭黑简体" pitchFamily="2" charset="-122"/>
                <a:ea typeface="方正兰亭黑简体" pitchFamily="2" charset="-122"/>
              </a:rPr>
              <a:t>图层蒙版只能依附于图层存在，选中图层，单击“图层”面板中“添加图层蒙版”按钮，为该图层建立图层蒙版。</a:t>
            </a:r>
          </a:p>
          <a:p>
            <a:pPr indent="539750" algn="just">
              <a:lnSpc>
                <a:spcPct val="150000"/>
              </a:lnSpc>
              <a:spcBef>
                <a:spcPts val="600"/>
              </a:spcBef>
            </a:pPr>
            <a:endParaRPr sz="2000" dirty="0">
              <a:latin typeface="方正兰亭黑简体" pitchFamily="2" charset="-122"/>
              <a:ea typeface="方正兰亭黑简体" pitchFamily="2" charset="-122"/>
            </a:endParaRPr>
          </a:p>
        </p:txBody>
      </p:sp>
      <p:pic>
        <p:nvPicPr>
          <p:cNvPr id="2381" name="图片 38"/>
          <p:cNvPicPr>
            <a:picLocks noChangeAspect="1"/>
          </p:cNvPicPr>
          <p:nvPr/>
        </p:nvPicPr>
        <p:blipFill>
          <a:blip r:embed="rId3"/>
          <a:stretch>
            <a:fillRect/>
          </a:stretch>
        </p:blipFill>
        <p:spPr>
          <a:xfrm>
            <a:off x="3131820" y="2348865"/>
            <a:ext cx="3147060" cy="4058285"/>
          </a:xfrm>
          <a:prstGeom prst="rect">
            <a:avLst/>
          </a:prstGeom>
          <a:noFill/>
          <a:ln>
            <a:solidFill>
              <a:schemeClr val="tx1"/>
            </a:solidFill>
          </a:ln>
        </p:spPr>
      </p:pic>
      <p:cxnSp>
        <p:nvCxnSpPr>
          <p:cNvPr id="5" name="直接箭头连接符 4"/>
          <p:cNvCxnSpPr/>
          <p:nvPr/>
        </p:nvCxnSpPr>
        <p:spPr>
          <a:xfrm flipV="1">
            <a:off x="4644390" y="4869180"/>
            <a:ext cx="431800" cy="1219835"/>
          </a:xfrm>
          <a:prstGeom prst="straightConnector1">
            <a:avLst/>
          </a:prstGeom>
          <a:ln>
            <a:solidFill>
              <a:srgbClr val="FF0000"/>
            </a:solidFill>
            <a:headEnd type="none" w="med" len="med"/>
            <a:tailEnd type="arrow" w="med" len="med"/>
          </a:ln>
        </p:spPr>
        <p:style>
          <a:lnRef idx="3">
            <a:schemeClr val="accent1"/>
          </a:lnRef>
          <a:fillRef idx="0">
            <a:srgbClr val="FFFFFF"/>
          </a:fillRef>
          <a:effectRef idx="0">
            <a:srgbClr val="FFFFFF"/>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170" name="Text Box 6"/>
          <p:cNvSpPr txBox="1"/>
          <p:nvPr/>
        </p:nvSpPr>
        <p:spPr>
          <a:xfrm>
            <a:off x="1182688" y="333375"/>
            <a:ext cx="7710487" cy="491490"/>
          </a:xfrm>
          <a:prstGeom prst="rect">
            <a:avLst/>
          </a:prstGeom>
          <a:noFill/>
          <a:ln w="9525">
            <a:noFill/>
          </a:ln>
        </p:spPr>
        <p:txBody>
          <a:bodyPr>
            <a:spAutoFit/>
          </a:bodyPr>
          <a:lstStyle/>
          <a:p>
            <a:pPr algn="ctr">
              <a:spcBef>
                <a:spcPct val="50000"/>
              </a:spcBef>
            </a:pPr>
            <a:r>
              <a:rPr sz="2600" dirty="0" smtClean="0">
                <a:solidFill>
                  <a:srgbClr val="2C2C2C"/>
                </a:solidFill>
                <a:latin typeface="方正兰亭粗黑简体" pitchFamily="2" charset="-122"/>
                <a:ea typeface="方正兰亭粗黑简体" pitchFamily="2" charset="-122"/>
              </a:rPr>
              <a:t>9.3.2</a:t>
            </a:r>
            <a:r>
              <a:rPr lang="en-US" sz="2600" dirty="0" smtClean="0">
                <a:solidFill>
                  <a:srgbClr val="2C2C2C"/>
                </a:solidFill>
                <a:latin typeface="方正兰亭粗黑简体" pitchFamily="2" charset="-122"/>
                <a:ea typeface="方正兰亭粗黑简体" pitchFamily="2" charset="-122"/>
              </a:rPr>
              <a:t> </a:t>
            </a:r>
            <a:r>
              <a:rPr sz="2600" dirty="0" smtClean="0">
                <a:solidFill>
                  <a:srgbClr val="2C2C2C"/>
                </a:solidFill>
                <a:latin typeface="方正兰亭粗黑简体" pitchFamily="2" charset="-122"/>
                <a:ea typeface="方正兰亭粗黑简体" pitchFamily="2" charset="-122"/>
              </a:rPr>
              <a:t>剪</a:t>
            </a:r>
            <a:r>
              <a:rPr lang="zh-CN" altLang="en-US" sz="2600" dirty="0" smtClean="0">
                <a:solidFill>
                  <a:srgbClr val="2C2C2C"/>
                </a:solidFill>
                <a:latin typeface="方正兰亭粗黑简体" pitchFamily="2" charset="-122"/>
                <a:ea typeface="方正兰亭粗黑简体" pitchFamily="2" charset="-122"/>
              </a:rPr>
              <a:t>贴</a:t>
            </a:r>
            <a:r>
              <a:rPr sz="2600" dirty="0" err="1" smtClean="0">
                <a:solidFill>
                  <a:srgbClr val="2C2C2C"/>
                </a:solidFill>
                <a:latin typeface="方正兰亭粗黑简体" pitchFamily="2" charset="-122"/>
                <a:ea typeface="方正兰亭粗黑简体" pitchFamily="2" charset="-122"/>
              </a:rPr>
              <a:t>蒙版</a:t>
            </a:r>
            <a:endParaRPr sz="2600" dirty="0">
              <a:solidFill>
                <a:srgbClr val="2C2C2C"/>
              </a:solidFill>
              <a:latin typeface="方正兰亭粗黑简体" pitchFamily="2" charset="-122"/>
              <a:ea typeface="方正兰亭粗黑简体" pitchFamily="2" charset="-122"/>
            </a:endParaRPr>
          </a:p>
        </p:txBody>
      </p:sp>
      <p:sp>
        <p:nvSpPr>
          <p:cNvPr id="7171" name="Text Box 7"/>
          <p:cNvSpPr txBox="1"/>
          <p:nvPr/>
        </p:nvSpPr>
        <p:spPr>
          <a:xfrm>
            <a:off x="755576" y="1196658"/>
            <a:ext cx="7848872" cy="1553210"/>
          </a:xfrm>
          <a:prstGeom prst="rect">
            <a:avLst/>
          </a:prstGeom>
          <a:noFill/>
          <a:ln w="9525">
            <a:noFill/>
          </a:ln>
        </p:spPr>
        <p:txBody>
          <a:bodyPr wrap="square">
            <a:spAutoFit/>
          </a:bodyPr>
          <a:lstStyle/>
          <a:p>
            <a:pPr indent="539750" algn="just">
              <a:lnSpc>
                <a:spcPct val="150000"/>
              </a:lnSpc>
              <a:spcBef>
                <a:spcPts val="600"/>
              </a:spcBef>
            </a:pPr>
            <a:r>
              <a:rPr sz="2000" dirty="0" err="1">
                <a:latin typeface="方正兰亭黑简体" pitchFamily="2" charset="-122"/>
                <a:ea typeface="方正兰亭黑简体" pitchFamily="2" charset="-122"/>
              </a:rPr>
              <a:t>按“Alt+Ctrl+G”</a:t>
            </a:r>
            <a:r>
              <a:rPr sz="2000" dirty="0" err="1" smtClean="0">
                <a:latin typeface="方正兰亭黑简体" pitchFamily="2" charset="-122"/>
                <a:ea typeface="方正兰亭黑简体" pitchFamily="2" charset="-122"/>
              </a:rPr>
              <a:t>组合键建立剪</a:t>
            </a:r>
            <a:r>
              <a:rPr lang="zh-CN" altLang="en-US" sz="2000" dirty="0">
                <a:latin typeface="方正兰亭黑简体" pitchFamily="2" charset="-122"/>
                <a:ea typeface="方正兰亭黑简体" pitchFamily="2" charset="-122"/>
              </a:rPr>
              <a:t>贴</a:t>
            </a:r>
            <a:r>
              <a:rPr sz="2000" dirty="0" smtClean="0">
                <a:latin typeface="方正兰亭黑简体" pitchFamily="2" charset="-122"/>
                <a:ea typeface="方正兰亭黑简体" pitchFamily="2" charset="-122"/>
              </a:rPr>
              <a:t>蒙版</a:t>
            </a:r>
            <a:r>
              <a:rPr sz="2000" dirty="0">
                <a:latin typeface="方正兰亭黑简体" pitchFamily="2" charset="-122"/>
                <a:ea typeface="方正兰亭黑简体" pitchFamily="2" charset="-122"/>
              </a:rPr>
              <a:t>，剪切蒙版只适用于2个或2个以上图层，上方图层显示区域基于最下方图层范围。</a:t>
            </a:r>
          </a:p>
          <a:p>
            <a:pPr indent="539750" algn="just">
              <a:lnSpc>
                <a:spcPct val="150000"/>
              </a:lnSpc>
              <a:spcBef>
                <a:spcPts val="600"/>
              </a:spcBef>
            </a:pPr>
            <a:endParaRPr sz="2000" dirty="0">
              <a:latin typeface="方正兰亭黑简体" pitchFamily="2" charset="-122"/>
              <a:ea typeface="方正兰亭黑简体" pitchFamily="2" charset="-122"/>
            </a:endParaRPr>
          </a:p>
        </p:txBody>
      </p:sp>
      <p:pic>
        <p:nvPicPr>
          <p:cNvPr id="2394" name="图片 9"/>
          <p:cNvPicPr>
            <a:picLocks noChangeAspect="1"/>
          </p:cNvPicPr>
          <p:nvPr/>
        </p:nvPicPr>
        <p:blipFill>
          <a:blip r:embed="rId3"/>
          <a:stretch>
            <a:fillRect/>
          </a:stretch>
        </p:blipFill>
        <p:spPr>
          <a:xfrm>
            <a:off x="1547495" y="2529205"/>
            <a:ext cx="2197735" cy="3275965"/>
          </a:xfrm>
          <a:prstGeom prst="rect">
            <a:avLst/>
          </a:prstGeom>
          <a:noFill/>
          <a:ln>
            <a:solidFill>
              <a:schemeClr val="tx1"/>
            </a:solidFill>
          </a:ln>
        </p:spPr>
      </p:pic>
      <p:pic>
        <p:nvPicPr>
          <p:cNvPr id="2395" name="图片 10"/>
          <p:cNvPicPr>
            <a:picLocks noChangeAspect="1"/>
          </p:cNvPicPr>
          <p:nvPr/>
        </p:nvPicPr>
        <p:blipFill>
          <a:blip r:embed="rId4"/>
          <a:stretch>
            <a:fillRect/>
          </a:stretch>
        </p:blipFill>
        <p:spPr>
          <a:xfrm>
            <a:off x="4643755" y="2529205"/>
            <a:ext cx="3315970" cy="3275965"/>
          </a:xfrm>
          <a:prstGeom prst="rect">
            <a:avLst/>
          </a:prstGeom>
          <a:noFill/>
          <a:ln>
            <a:noFill/>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jcxYmVlYTY1NjFhOWY0NTM0NzdiMDNlYzk3Mjc5ZjQifQ=="/>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326</Words>
  <Application>Microsoft Office PowerPoint</Application>
  <PresentationFormat>全屏显示(4:3)</PresentationFormat>
  <Paragraphs>37</Paragraphs>
  <Slides>14</Slides>
  <Notes>3</Notes>
  <HiddenSlides>0</HiddenSlides>
  <MMClips>0</MMClips>
  <ScaleCrop>false</ScaleCrop>
  <HeadingPairs>
    <vt:vector size="4" baseType="variant">
      <vt:variant>
        <vt:lpstr>主题</vt:lpstr>
      </vt:variant>
      <vt:variant>
        <vt:i4>2</vt:i4>
      </vt:variant>
      <vt:variant>
        <vt:lpstr>幻灯片标题</vt:lpstr>
      </vt:variant>
      <vt:variant>
        <vt:i4>14</vt:i4>
      </vt:variant>
    </vt:vector>
  </HeadingPairs>
  <TitlesOfParts>
    <vt:vector size="16" baseType="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178</cp:revision>
  <dcterms:created xsi:type="dcterms:W3CDTF">2006-06-13T05:25:00Z</dcterms:created>
  <dcterms:modified xsi:type="dcterms:W3CDTF">2024-03-24T13:00:50Z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13A481F8CB184C4FA41D1B291EAC5FAE_13</vt:lpwstr>
  </property>
  <property fmtid="{D5CDD505-2E9C-101B-9397-08002B2CF9AE}" pid="3" name="KSOProductBuildVer">
    <vt:lpwstr>2052-12.1.0.16388</vt:lpwstr>
  </property>
</Properties>
</file>