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3" r:id="rId2"/>
  </p:sldMasterIdLst>
  <p:notesMasterIdLst>
    <p:notesMasterId r:id="rId15"/>
  </p:notesMasterIdLst>
  <p:sldIdLst>
    <p:sldId id="256" r:id="rId3"/>
    <p:sldId id="257" r:id="rId4"/>
    <p:sldId id="258" r:id="rId5"/>
    <p:sldId id="301" r:id="rId6"/>
    <p:sldId id="330" r:id="rId7"/>
    <p:sldId id="331" r:id="rId8"/>
    <p:sldId id="259" r:id="rId9"/>
    <p:sldId id="326" r:id="rId10"/>
    <p:sldId id="344" r:id="rId11"/>
    <p:sldId id="335" r:id="rId12"/>
    <p:sldId id="303" r:id="rId13"/>
    <p:sldId id="315" r:id="rId14"/>
  </p:sldIdLst>
  <p:sldSz cx="9144000" cy="6858000" type="screen4x3"/>
  <p:notesSz cx="6858000" cy="9144000"/>
  <p:custDataLst>
    <p:tags r:id="rId16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8"/>
    <p:restoredTop sz="94685"/>
  </p:normalViewPr>
  <p:slideViewPr>
    <p:cSldViewPr showGuides="1">
      <p:cViewPr>
        <p:scale>
          <a:sx n="80" d="100"/>
          <a:sy n="80" d="100"/>
        </p:scale>
        <p:origin x="-108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E433489-759A-4B39-A086-7EFA41C4DA61}" type="datetimeFigureOut"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2024/3/24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  <a:t>‹#›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79281946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048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t>4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048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t>5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048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t>6</a:t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r">
              <a:buNone/>
            </a:pPr>
            <a:fld id="{9A0DB2DC-4C9A-4742-B13C-FB6460FD3503}" type="slidenum">
              <a:rPr lang="en-US" altLang="zh-CN" dirty="0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标题和文本在内容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77724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85800" y="4114800"/>
            <a:ext cx="77724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标题和两项内容在文本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85800" y="1981200"/>
            <a:ext cx="38100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half" idx="3"/>
          </p:nvPr>
        </p:nvSpPr>
        <p:spPr>
          <a:xfrm>
            <a:off x="685800" y="4114800"/>
            <a:ext cx="77724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剪贴画占位符 3"/>
          <p:cNvSpPr>
            <a:spLocks noGrp="1"/>
          </p:cNvSpPr>
          <p:nvPr>
            <p:ph type="clipArt" sz="half" idx="2"/>
          </p:nvPr>
        </p:nvSpPr>
        <p:spPr>
          <a:xfrm>
            <a:off x="4648200" y="1981200"/>
            <a:ext cx="3810000" cy="411480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r">
              <a:buNone/>
            </a:pPr>
            <a:fld id="{9A0DB2DC-4C9A-4742-B13C-FB6460FD3503}" type="slidenum">
              <a:rPr lang="en-US" altLang="zh-CN" dirty="0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标题和文本在内容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77724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85800" y="4114800"/>
            <a:ext cx="77724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标题和两项内容在文本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85800" y="1981200"/>
            <a:ext cx="38100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half" idx="3"/>
          </p:nvPr>
        </p:nvSpPr>
        <p:spPr>
          <a:xfrm>
            <a:off x="685800" y="4114800"/>
            <a:ext cx="77724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剪贴画占位符 3"/>
          <p:cNvSpPr>
            <a:spLocks noGrp="1"/>
          </p:cNvSpPr>
          <p:nvPr>
            <p:ph type="clipArt" sz="half" idx="2"/>
          </p:nvPr>
        </p:nvSpPr>
        <p:spPr>
          <a:xfrm>
            <a:off x="4648200" y="1981200"/>
            <a:ext cx="3810000" cy="411480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7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  <p:sldLayoutId id="2147483677" r:id="rId14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6"/>
          <p:cNvSpPr txBox="1"/>
          <p:nvPr/>
        </p:nvSpPr>
        <p:spPr>
          <a:xfrm>
            <a:off x="1182688" y="333375"/>
            <a:ext cx="7710487" cy="4914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sz="26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7.3.3</a:t>
            </a:r>
            <a:r>
              <a:rPr lang="en-US" sz="26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 </a:t>
            </a:r>
            <a:r>
              <a:rPr sz="2600" dirty="0" err="1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创建文字变形</a:t>
            </a:r>
            <a:endParaRPr sz="2600" dirty="0">
              <a:solidFill>
                <a:srgbClr val="2C2C2C"/>
              </a:solidFill>
              <a:latin typeface="方正兰亭粗黑简体" pitchFamily="2" charset="-122"/>
              <a:ea typeface="方正兰亭粗黑简体" pitchFamily="2" charset="-122"/>
            </a:endParaRPr>
          </a:p>
        </p:txBody>
      </p:sp>
      <p:sp>
        <p:nvSpPr>
          <p:cNvPr id="7171" name="Text Box 7"/>
          <p:cNvSpPr txBox="1"/>
          <p:nvPr/>
        </p:nvSpPr>
        <p:spPr>
          <a:xfrm>
            <a:off x="827088" y="1196658"/>
            <a:ext cx="7705352" cy="20916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39750" algn="just">
              <a:lnSpc>
                <a:spcPct val="150000"/>
              </a:lnSpc>
              <a:spcBef>
                <a:spcPts val="600"/>
              </a:spcBef>
            </a:pPr>
            <a:r>
              <a:rPr sz="2000" dirty="0" err="1">
                <a:latin typeface="方正兰亭黑简体" pitchFamily="2" charset="-122"/>
                <a:ea typeface="方正兰亭黑简体" pitchFamily="2" charset="-122"/>
              </a:rPr>
              <a:t>单击“创建文字变形”按钮，弹出“变形文字”</a:t>
            </a:r>
            <a:r>
              <a:rPr sz="2000" dirty="0" err="1" smtClean="0">
                <a:latin typeface="方正兰亭黑简体" pitchFamily="2" charset="-122"/>
                <a:ea typeface="方正兰亭黑简体" pitchFamily="2" charset="-122"/>
              </a:rPr>
              <a:t>对话框</a:t>
            </a:r>
            <a:r>
              <a:rPr lang="zh-CN" sz="2000" dirty="0" smtClean="0">
                <a:latin typeface="方正兰亭黑简体" pitchFamily="2" charset="-122"/>
                <a:ea typeface="方正兰亭黑简体" pitchFamily="2" charset="-122"/>
              </a:rPr>
              <a:t>可调整</a:t>
            </a:r>
            <a:r>
              <a:rPr lang="zh-CN" sz="2000" dirty="0">
                <a:latin typeface="方正兰亭黑简体" pitchFamily="2" charset="-122"/>
                <a:ea typeface="方正兰亭黑简体" pitchFamily="2" charset="-122"/>
              </a:rPr>
              <a:t>变形文字效果</a:t>
            </a:r>
            <a:r>
              <a:rPr sz="2000" dirty="0">
                <a:latin typeface="方正兰亭黑简体" pitchFamily="2" charset="-122"/>
                <a:ea typeface="方正兰亭黑简体" pitchFamily="2" charset="-122"/>
              </a:rPr>
              <a:t>。</a:t>
            </a:r>
          </a:p>
          <a:p>
            <a:pPr indent="539750" algn="just">
              <a:lnSpc>
                <a:spcPct val="150000"/>
              </a:lnSpc>
              <a:spcBef>
                <a:spcPts val="600"/>
              </a:spcBef>
            </a:pPr>
            <a:endParaRPr lang="zh-CN" sz="2000" dirty="0">
              <a:latin typeface="方正兰亭黑简体" pitchFamily="2" charset="-122"/>
              <a:ea typeface="方正兰亭黑简体" pitchFamily="2" charset="-122"/>
            </a:endParaRPr>
          </a:p>
          <a:p>
            <a:pPr indent="539750" algn="just">
              <a:lnSpc>
                <a:spcPct val="150000"/>
              </a:lnSpc>
              <a:spcBef>
                <a:spcPts val="600"/>
              </a:spcBef>
            </a:pPr>
            <a:endParaRPr lang="zh-CN" sz="2000" dirty="0">
              <a:latin typeface="方正兰亭黑简体" pitchFamily="2" charset="-122"/>
              <a:ea typeface="方正兰亭黑简体" pitchFamily="2" charset="-122"/>
            </a:endParaRPr>
          </a:p>
        </p:txBody>
      </p:sp>
      <p:pic>
        <p:nvPicPr>
          <p:cNvPr id="2216" name="图片 2216" descr="L@)_RWK_WNZ}O%8U5D9VKB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9160" y="2853055"/>
            <a:ext cx="7764145" cy="27813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6"/>
          <p:cNvSpPr txBox="1"/>
          <p:nvPr/>
        </p:nvSpPr>
        <p:spPr>
          <a:xfrm>
            <a:off x="1182688" y="333375"/>
            <a:ext cx="7710487" cy="4914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sz="26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7.4</a:t>
            </a:r>
            <a:r>
              <a:rPr lang="en-US" sz="26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 </a:t>
            </a:r>
            <a:r>
              <a:rPr sz="2600" dirty="0" err="1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任务实施</a:t>
            </a:r>
            <a:r>
              <a:rPr sz="26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——制作艺术文字类活动宣传横幅</a:t>
            </a:r>
          </a:p>
        </p:txBody>
      </p:sp>
      <p:sp>
        <p:nvSpPr>
          <p:cNvPr id="7172" name="Text Box 8"/>
          <p:cNvSpPr txBox="1"/>
          <p:nvPr/>
        </p:nvSpPr>
        <p:spPr>
          <a:xfrm>
            <a:off x="4104480" y="5157192"/>
            <a:ext cx="863600" cy="304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1400" dirty="0">
                <a:latin typeface="Times New Roman" panose="02020603050405020304" pitchFamily="18" charset="0"/>
              </a:rPr>
              <a:t>效果图</a:t>
            </a:r>
          </a:p>
        </p:txBody>
      </p:sp>
      <p:sp>
        <p:nvSpPr>
          <p:cNvPr id="4" name="Text Box 7"/>
          <p:cNvSpPr txBox="1"/>
          <p:nvPr/>
        </p:nvSpPr>
        <p:spPr>
          <a:xfrm>
            <a:off x="755650" y="1268413"/>
            <a:ext cx="7561263" cy="4818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539750" algn="just">
              <a:lnSpc>
                <a:spcPct val="150000"/>
              </a:lnSpc>
              <a:spcBef>
                <a:spcPts val="600"/>
              </a:spcBef>
            </a:pPr>
            <a:r>
              <a:rPr lang="zh-CN" altLang="en-US" sz="2000" dirty="0" smtClean="0">
                <a:latin typeface="方正兰亭黑简体" pitchFamily="2" charset="-122"/>
                <a:ea typeface="方正兰亭黑简体" pitchFamily="2" charset="-122"/>
              </a:rPr>
              <a:t>制作艺术文字类活动宣传</a:t>
            </a:r>
            <a:r>
              <a:rPr lang="zh-CN" altLang="en-US" sz="2000" dirty="0" smtClean="0">
                <a:latin typeface="方正兰亭黑简体" pitchFamily="2" charset="-122"/>
                <a:ea typeface="方正兰亭黑简体" pitchFamily="2" charset="-122"/>
              </a:rPr>
              <a:t>横幅如图。</a:t>
            </a:r>
            <a:endParaRPr lang="zh-CN" altLang="en-US" sz="2000" dirty="0">
              <a:latin typeface="方正兰亭黑简体" pitchFamily="2" charset="-122"/>
              <a:ea typeface="方正兰亭黑简体" pitchFamily="2" charset="-122"/>
            </a:endParaRPr>
          </a:p>
        </p:txBody>
      </p:sp>
      <p:pic>
        <p:nvPicPr>
          <p:cNvPr id="2077" name="图片 2077" descr="07活动banner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4258" y="2348880"/>
            <a:ext cx="6964045" cy="257683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11"/>
          <p:cNvSpPr txBox="1"/>
          <p:nvPr/>
        </p:nvSpPr>
        <p:spPr>
          <a:xfrm>
            <a:off x="831850" y="282575"/>
            <a:ext cx="8179435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sz="28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7.5</a:t>
            </a:r>
            <a:r>
              <a:rPr lang="en-US" sz="28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 </a:t>
            </a:r>
            <a:r>
              <a:rPr sz="2800" dirty="0" err="1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课后练习</a:t>
            </a:r>
            <a:r>
              <a:rPr sz="28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——制作艺术文字类生日快乐横幅</a:t>
            </a:r>
          </a:p>
        </p:txBody>
      </p:sp>
      <p:sp>
        <p:nvSpPr>
          <p:cNvPr id="18435" name="文本占位符 5"/>
          <p:cNvSpPr>
            <a:spLocks noGrp="1"/>
          </p:cNvSpPr>
          <p:nvPr>
            <p:ph type="body" sz="half" idx="1"/>
          </p:nvPr>
        </p:nvSpPr>
        <p:spPr>
          <a:xfrm>
            <a:off x="611980" y="1412776"/>
            <a:ext cx="8208492" cy="10080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53975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兰亭黑简体" pitchFamily="2" charset="-122"/>
                <a:ea typeface="方正兰亭黑简体" pitchFamily="2" charset="-122"/>
                <a:cs typeface="+mn-cs"/>
              </a:rPr>
              <a:t>根据本任务所学的内容，</a:t>
            </a:r>
            <a:r>
              <a:rPr lang="zh-CN" altLang="en-US" sz="2000" kern="1200" noProof="0" dirty="0" smtClean="0">
                <a:ln>
                  <a:noFill/>
                </a:ln>
                <a:effectLst/>
                <a:uLnTx/>
                <a:uFillTx/>
                <a:latin typeface="方正兰亭黑简体" pitchFamily="2" charset="-122"/>
                <a:ea typeface="方正兰亭黑简体" pitchFamily="2" charset="-122"/>
                <a:sym typeface="+mn-ea"/>
              </a:rPr>
              <a:t>制作“艺术文字类生日快乐横幅</a:t>
            </a:r>
            <a:r>
              <a:rPr lang="zh-CN" altLang="en-US" sz="2000" kern="1200" noProof="0" dirty="0" smtClean="0">
                <a:ln>
                  <a:noFill/>
                </a:ln>
                <a:effectLst/>
                <a:uLnTx/>
                <a:uFillTx/>
                <a:latin typeface="方正兰亭黑简体" pitchFamily="2" charset="-122"/>
                <a:ea typeface="方正兰亭黑简体" pitchFamily="2" charset="-122"/>
                <a:sym typeface="+mn-ea"/>
              </a:rPr>
              <a:t>”如图</a:t>
            </a:r>
            <a:r>
              <a:rPr kumimoji="1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兰亭黑简体" pitchFamily="2" charset="-122"/>
                <a:ea typeface="方正兰亭黑简体" pitchFamily="2" charset="-122"/>
                <a:cs typeface="+mn-cs"/>
              </a:rPr>
              <a:t>。</a:t>
            </a:r>
            <a:endParaRPr kumimoji="1" lang="zh-CN" alt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方正兰亭黑简体" pitchFamily="2" charset="-122"/>
              <a:ea typeface="方正兰亭黑简体" pitchFamily="2" charset="-122"/>
              <a:cs typeface="+mn-cs"/>
            </a:endParaRPr>
          </a:p>
        </p:txBody>
      </p:sp>
      <p:sp>
        <p:nvSpPr>
          <p:cNvPr id="18436" name="Text Box 9"/>
          <p:cNvSpPr txBox="1"/>
          <p:nvPr/>
        </p:nvSpPr>
        <p:spPr>
          <a:xfrm>
            <a:off x="4140200" y="5370822"/>
            <a:ext cx="792163" cy="307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 dirty="0">
                <a:latin typeface="Times New Roman" panose="02020603050405020304" pitchFamily="18" charset="0"/>
              </a:rPr>
              <a:t>效果图</a:t>
            </a:r>
          </a:p>
        </p:txBody>
      </p:sp>
      <p:pic>
        <p:nvPicPr>
          <p:cNvPr id="529" name="图片 529" descr="07练习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4587" y="2348880"/>
            <a:ext cx="5590540" cy="29432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ext Box 8"/>
          <p:cNvSpPr txBox="1"/>
          <p:nvPr/>
        </p:nvSpPr>
        <p:spPr>
          <a:xfrm>
            <a:off x="179070" y="333375"/>
            <a:ext cx="883412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42900" indent="-342900" algn="ctr">
              <a:spcBef>
                <a:spcPct val="50000"/>
              </a:spcBef>
            </a:pPr>
            <a:r>
              <a:rPr sz="3000" dirty="0">
                <a:solidFill>
                  <a:schemeClr val="bg1"/>
                </a:solidFill>
                <a:latin typeface="方正兰亭大黑简体" pitchFamily="2" charset="-122"/>
                <a:ea typeface="方正兰亭大黑简体" pitchFamily="2" charset="-122"/>
              </a:rPr>
              <a:t>任务7  编辑文字——制作艺术文字类活动宣传横幅</a:t>
            </a: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1619672" y="1988988"/>
            <a:ext cx="5472608" cy="30241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R="0" defTabSz="914400">
              <a:lnSpc>
                <a:spcPct val="90000"/>
              </a:lnSpc>
              <a:buClrTx/>
              <a:buSzTx/>
              <a:buFontTx/>
              <a:buNone/>
              <a:defRPr/>
            </a:pPr>
            <a:r>
              <a:rPr kumimoji="1" lang="zh-CN" altLang="en-US" kern="0" cap="none" spc="0" normalizeH="0" baseline="0" noProof="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  <a:cs typeface="+mn-cs"/>
              </a:rPr>
              <a:t>任务引言：      </a:t>
            </a:r>
          </a:p>
          <a:p>
            <a:pPr marR="0" indent="536575" algn="just" defTabSz="914400">
              <a:lnSpc>
                <a:spcPct val="130000"/>
              </a:lnSpc>
              <a:spcBef>
                <a:spcPts val="600"/>
              </a:spcBef>
              <a:buClrTx/>
              <a:buSzTx/>
              <a:buFontTx/>
              <a:buNone/>
              <a:defRPr/>
            </a:pPr>
            <a:r>
              <a:rPr kumimoji="1" sz="2200" kern="0" cap="none" spc="0" normalizeH="0" baseline="0" noProof="0" dirty="0">
                <a:solidFill>
                  <a:srgbClr val="2C2C2C"/>
                </a:solidFill>
                <a:latin typeface="方正兰亭黑简体" pitchFamily="2" charset="-122"/>
                <a:ea typeface="方正兰亭黑简体" pitchFamily="2" charset="-122"/>
                <a:cs typeface="+mn-cs"/>
              </a:rPr>
              <a:t>Photoshop CC 2021中的“横排文字工具”可以创建文字，并对文字形状进行编辑，制作出许多特别的效果。本任务介绍了使用“横排文字工具”创建文字、创建路径文字，以及通过对文字的变形命令制作出特别的文字标题效果等内容。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2123728" y="2564904"/>
            <a:ext cx="5344160" cy="990600"/>
          </a:xfrm>
          <a:noFill/>
          <a:ln w="9525">
            <a:noFill/>
          </a:ln>
        </p:spPr>
        <p:txBody>
          <a:bodyPr vert="horz" wrap="square" lIns="91440" tIns="45720" rIns="91440" bIns="45720" numCol="1" rtlCol="0" anchor="t" anchorCtr="0" compatLnSpc="1">
            <a:normAutofit fontScale="92500" lnSpcReduction="10000"/>
          </a:bodyPr>
          <a:lstStyle/>
          <a:p>
            <a:pPr lvl="0" algn="just" defTabSz="914400" eaLnBrk="1" hangingPunct="1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lang="zh-CN" altLang="en-US" sz="2000" kern="12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掌握“横排文字工具”的基础知识。</a:t>
            </a:r>
          </a:p>
          <a:p>
            <a:pPr lvl="0" algn="just" defTabSz="914400" eaLnBrk="1" hangingPunct="1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lang="zh-CN" altLang="en-US" sz="2000" kern="12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掌握创建“路径文字”的基本技能。</a:t>
            </a:r>
          </a:p>
        </p:txBody>
      </p:sp>
      <p:sp>
        <p:nvSpPr>
          <p:cNvPr id="2" name="Text Box 10"/>
          <p:cNvSpPr txBox="1"/>
          <p:nvPr/>
        </p:nvSpPr>
        <p:spPr>
          <a:xfrm>
            <a:off x="1116013" y="282575"/>
            <a:ext cx="7559675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课堂学习目标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6"/>
          <p:cNvSpPr txBox="1"/>
          <p:nvPr/>
        </p:nvSpPr>
        <p:spPr>
          <a:xfrm>
            <a:off x="2700338" y="282575"/>
            <a:ext cx="4249737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技能目标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>
          <a:xfrm>
            <a:off x="1835696" y="2564904"/>
            <a:ext cx="5832475" cy="1150938"/>
          </a:xfrm>
          <a:noFill/>
          <a:ln w="9525">
            <a:noFill/>
          </a:ln>
        </p:spPr>
        <p:txBody>
          <a:bodyPr vert="horz" wrap="square" lIns="91440" tIns="45720" rIns="91440" bIns="45720" numCol="1" rtlCol="0" anchor="t" anchorCtr="0" compatLnSpc="1">
            <a:normAutofit/>
          </a:bodyPr>
          <a:lstStyle/>
          <a:p>
            <a:pPr lvl="0" algn="just" defTabSz="914400" eaLnBrk="1" hangingPunct="1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lang="zh-CN" altLang="en-US" sz="2000" kern="12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能够创建“文字”。</a:t>
            </a:r>
          </a:p>
          <a:p>
            <a:pPr lvl="0" algn="just" defTabSz="914400" eaLnBrk="1" hangingPunct="1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lang="zh-CN" altLang="en-US" sz="2000" kern="12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能够使用变形命令对文字进行形状变形。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6"/>
          <p:cNvSpPr txBox="1"/>
          <p:nvPr/>
        </p:nvSpPr>
        <p:spPr>
          <a:xfrm>
            <a:off x="2700338" y="282575"/>
            <a:ext cx="4249737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7</a:t>
            </a:r>
            <a:r>
              <a:rPr lang="zh-CN" altLang="en-US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.1 任务说明</a:t>
            </a: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1136650" y="1700808"/>
            <a:ext cx="7058660" cy="30245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R="0" defTabSz="914400">
              <a:lnSpc>
                <a:spcPct val="90000"/>
              </a:lnSpc>
              <a:buClrTx/>
              <a:buSzTx/>
              <a:buFontTx/>
              <a:buNone/>
              <a:defRPr/>
            </a:pPr>
            <a:r>
              <a:rPr kumimoji="1" lang="zh-CN" altLang="en-US" kern="0" cap="none" spc="0" normalizeH="0" baseline="0" noProof="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  <a:cs typeface="+mn-cs"/>
              </a:rPr>
              <a:t>      </a:t>
            </a:r>
          </a:p>
          <a:p>
            <a:pPr marR="0" indent="536575" algn="just" defTabSz="914400">
              <a:lnSpc>
                <a:spcPct val="130000"/>
              </a:lnSpc>
              <a:spcBef>
                <a:spcPts val="600"/>
              </a:spcBef>
              <a:buClrTx/>
              <a:buSzTx/>
              <a:buFontTx/>
              <a:buNone/>
              <a:defRPr/>
            </a:pPr>
            <a:r>
              <a:rPr kumimoji="1" sz="2200" kern="0" cap="none" spc="0" normalizeH="0" baseline="0" noProof="0" dirty="0">
                <a:solidFill>
                  <a:srgbClr val="2C2C2C"/>
                </a:solidFill>
                <a:latin typeface="方正兰亭黑简体" pitchFamily="2" charset="-122"/>
                <a:ea typeface="方正兰亭黑简体" pitchFamily="2" charset="-122"/>
                <a:cs typeface="+mn-cs"/>
              </a:rPr>
              <a:t>本任务主要介绍使用Photoshop CC 2021中的“横排文字工具”和“文字变形”命令来制作艺术文字类活动宣传横幅的方法。通过本任务的学习，学习者可以快速地新建文字，进行文字变形等操作。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6"/>
          <p:cNvSpPr txBox="1"/>
          <p:nvPr/>
        </p:nvSpPr>
        <p:spPr>
          <a:xfrm>
            <a:off x="2700338" y="282575"/>
            <a:ext cx="4249737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7</a:t>
            </a:r>
            <a:r>
              <a:rPr lang="zh-CN" altLang="en-US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.2 任务分析</a:t>
            </a:r>
          </a:p>
        </p:txBody>
      </p:sp>
      <p:sp>
        <p:nvSpPr>
          <p:cNvPr id="8195" name="Text Box 7"/>
          <p:cNvSpPr txBox="1"/>
          <p:nvPr/>
        </p:nvSpPr>
        <p:spPr>
          <a:xfrm>
            <a:off x="755650" y="1268413"/>
            <a:ext cx="7561263" cy="1476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539750" algn="just">
              <a:lnSpc>
                <a:spcPct val="150000"/>
              </a:lnSpc>
              <a:spcBef>
                <a:spcPts val="600"/>
              </a:spcBef>
            </a:pPr>
            <a:r>
              <a:rPr lang="zh-CN" altLang="en-US" sz="2000" dirty="0">
                <a:latin typeface="方正兰亭黑简体" pitchFamily="2" charset="-122"/>
                <a:ea typeface="方正兰亭黑简体" pitchFamily="2" charset="-122"/>
              </a:rPr>
              <a:t>使用“横排文字工具”和“文字变形”命令建立文字标题，使用形状工具和“横排文字工具”创建文字副标题，最终调整各元素，制作艺术文字类活动宣传横幅。</a:t>
            </a:r>
          </a:p>
        </p:txBody>
      </p:sp>
      <p:pic>
        <p:nvPicPr>
          <p:cNvPr id="2077" name="图片 2077" descr="07活动banner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0295" y="3140710"/>
            <a:ext cx="6964045" cy="257683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/>
          <p:cNvSpPr>
            <a:spLocks noGrp="1" noChangeArrowheads="1"/>
          </p:cNvSpPr>
          <p:nvPr>
            <p:ph idx="1"/>
          </p:nvPr>
        </p:nvSpPr>
        <p:spPr>
          <a:xfrm>
            <a:off x="3418205" y="2276872"/>
            <a:ext cx="3674745" cy="2296160"/>
          </a:xfrm>
          <a:noFill/>
          <a:ln w="9525">
            <a:noFill/>
          </a:ln>
        </p:spPr>
        <p:txBody>
          <a:bodyPr vert="horz" wrap="square" lIns="91440" tIns="45720" rIns="91440" bIns="45720" numCol="1" rtlCol="0" anchor="t" anchorCtr="0" compatLnSpc="1">
            <a:normAutofit/>
          </a:bodyPr>
          <a:lstStyle/>
          <a:p>
            <a:pPr lvl="0" algn="just" defTabSz="914400" eaLnBrk="1" hangingPunct="1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lang="zh-CN" altLang="en-US" sz="2000" kern="12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横排文字工具</a:t>
            </a:r>
          </a:p>
          <a:p>
            <a:pPr lvl="0" algn="just" defTabSz="914400" eaLnBrk="1" hangingPunct="1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lang="zh-CN" altLang="en-US" sz="2000" kern="12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路径文字</a:t>
            </a:r>
          </a:p>
          <a:p>
            <a:pPr lvl="0" algn="just" defTabSz="914400" eaLnBrk="1" hangingPunct="1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lang="zh-CN" altLang="en-US" sz="2000" kern="12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创建文字变形</a:t>
            </a:r>
          </a:p>
        </p:txBody>
      </p:sp>
      <p:sp>
        <p:nvSpPr>
          <p:cNvPr id="6147" name="Text Box 6"/>
          <p:cNvSpPr txBox="1"/>
          <p:nvPr/>
        </p:nvSpPr>
        <p:spPr>
          <a:xfrm>
            <a:off x="2841625" y="282575"/>
            <a:ext cx="4251325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7</a:t>
            </a:r>
            <a:r>
              <a:rPr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.3 任务准备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6"/>
          <p:cNvSpPr txBox="1"/>
          <p:nvPr/>
        </p:nvSpPr>
        <p:spPr>
          <a:xfrm>
            <a:off x="1182688" y="333375"/>
            <a:ext cx="7710487" cy="4914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sz="26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7.3.1</a:t>
            </a:r>
            <a:r>
              <a:rPr lang="en-US" sz="26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 </a:t>
            </a:r>
            <a:r>
              <a:rPr sz="2600" dirty="0" err="1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横排文字工具</a:t>
            </a:r>
            <a:endParaRPr sz="2600" dirty="0">
              <a:solidFill>
                <a:srgbClr val="2C2C2C"/>
              </a:solidFill>
              <a:latin typeface="方正兰亭粗黑简体" pitchFamily="2" charset="-122"/>
              <a:ea typeface="方正兰亭粗黑简体" pitchFamily="2" charset="-122"/>
            </a:endParaRPr>
          </a:p>
        </p:txBody>
      </p:sp>
      <p:sp>
        <p:nvSpPr>
          <p:cNvPr id="7171" name="Text Box 7"/>
          <p:cNvSpPr txBox="1"/>
          <p:nvPr/>
        </p:nvSpPr>
        <p:spPr>
          <a:xfrm>
            <a:off x="827088" y="1196658"/>
            <a:ext cx="7561262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539750" algn="just">
              <a:lnSpc>
                <a:spcPct val="150000"/>
              </a:lnSpc>
              <a:spcBef>
                <a:spcPts val="600"/>
              </a:spcBef>
            </a:pPr>
            <a:r>
              <a:rPr sz="2000" dirty="0">
                <a:latin typeface="方正兰亭黑简体" pitchFamily="2" charset="-122"/>
                <a:ea typeface="方正兰亭黑简体" pitchFamily="2" charset="-122"/>
              </a:rPr>
              <a:t>“横排文字工具”可以在图像中创建文字，选择“横排文字工具”（快捷键T），单击画布后可创建出文字以及文字图层。</a:t>
            </a:r>
          </a:p>
        </p:txBody>
      </p:sp>
      <p:pic>
        <p:nvPicPr>
          <p:cNvPr id="2078" name="图片 2078" descr="38N0$]~CUCK[L(VS3TMM})I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550" y="2439035"/>
            <a:ext cx="4650105" cy="3649345"/>
          </a:xfrm>
          <a:prstGeom prst="rect">
            <a:avLst/>
          </a:prstGeom>
        </p:spPr>
      </p:pic>
      <p:pic>
        <p:nvPicPr>
          <p:cNvPr id="2079" name="图片 2079" descr="_SY87J8(MDN91KK0N0%{Y_N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68035" y="2439035"/>
            <a:ext cx="2378075" cy="364934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6"/>
          <p:cNvSpPr txBox="1"/>
          <p:nvPr/>
        </p:nvSpPr>
        <p:spPr>
          <a:xfrm>
            <a:off x="1182688" y="333375"/>
            <a:ext cx="7710487" cy="4914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sz="26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7.3.2</a:t>
            </a:r>
            <a:r>
              <a:rPr lang="en-US" sz="26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 </a:t>
            </a:r>
            <a:r>
              <a:rPr sz="2600" dirty="0" err="1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路径文字</a:t>
            </a:r>
            <a:endParaRPr sz="2600" dirty="0">
              <a:solidFill>
                <a:srgbClr val="2C2C2C"/>
              </a:solidFill>
              <a:latin typeface="方正兰亭粗黑简体" pitchFamily="2" charset="-122"/>
              <a:ea typeface="方正兰亭粗黑简体" pitchFamily="2" charset="-122"/>
            </a:endParaRPr>
          </a:p>
        </p:txBody>
      </p:sp>
      <p:sp>
        <p:nvSpPr>
          <p:cNvPr id="7171" name="Text Box 7"/>
          <p:cNvSpPr txBox="1"/>
          <p:nvPr/>
        </p:nvSpPr>
        <p:spPr>
          <a:xfrm>
            <a:off x="827088" y="1196658"/>
            <a:ext cx="7561262" cy="1476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539750" algn="just">
              <a:lnSpc>
                <a:spcPct val="150000"/>
              </a:lnSpc>
              <a:spcBef>
                <a:spcPts val="600"/>
              </a:spcBef>
            </a:pPr>
            <a:r>
              <a:rPr sz="2000" dirty="0">
                <a:latin typeface="方正兰亭黑简体" pitchFamily="2" charset="-122"/>
                <a:ea typeface="方正兰亭黑简体" pitchFamily="2" charset="-122"/>
              </a:rPr>
              <a:t>“路径文字”顾名思义，就是在路径上创建文字，文字依附于路径的走势；使用“横排文字工具”（快捷键T）在创建好的路径上单击鼠标左键创建文字，其效果如图。</a:t>
            </a:r>
          </a:p>
        </p:txBody>
      </p:sp>
      <p:pic>
        <p:nvPicPr>
          <p:cNvPr id="2183" name="图片 2183" descr="EFO3$E]HR32@)TGB8V]S7J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650" y="3357245"/>
            <a:ext cx="7790180" cy="205613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jcxYmVlYTY1NjFhOWY0NTM0NzdiMDNlYzk3Mjc5ZjQifQ=="/>
</p:tagLst>
</file>

<file path=ppt/theme/theme1.xml><?xml version="1.0" encoding="utf-8"?>
<a:theme xmlns:a="http://schemas.openxmlformats.org/drawingml/2006/main" name="默认设计模板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236</Words>
  <Application>Microsoft Office PowerPoint</Application>
  <PresentationFormat>全屏显示(4:3)</PresentationFormat>
  <Paragraphs>33</Paragraphs>
  <Slides>12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默认设计模板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173</cp:revision>
  <dcterms:created xsi:type="dcterms:W3CDTF">2006-06-13T05:25:00Z</dcterms:created>
  <dcterms:modified xsi:type="dcterms:W3CDTF">2024-03-24T12:51:18Z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F57A5FD593784C9DA7375ED747F5A2E1_13</vt:lpwstr>
  </property>
  <property fmtid="{D5CDD505-2E9C-101B-9397-08002B2CF9AE}" pid="3" name="KSOProductBuildVer">
    <vt:lpwstr>2052-12.1.0.16388</vt:lpwstr>
  </property>
</Properties>
</file>