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sldIdLst>
    <p:sldId id="256" r:id="rId3"/>
    <p:sldId id="257" r:id="rId4"/>
    <p:sldId id="386" r:id="rId5"/>
    <p:sldId id="387" r:id="rId6"/>
    <p:sldId id="388" r:id="rId7"/>
    <p:sldId id="385" r:id="rId8"/>
    <p:sldId id="329" r:id="rId9"/>
    <p:sldId id="285" r:id="rId10"/>
    <p:sldId id="389" r:id="rId11"/>
    <p:sldId id="390" r:id="rId12"/>
    <p:sldId id="368" r:id="rId13"/>
    <p:sldId id="369" r:id="rId14"/>
    <p:sldId id="391" r:id="rId15"/>
    <p:sldId id="392" r:id="rId16"/>
    <p:sldId id="394" r:id="rId17"/>
    <p:sldId id="371" r:id="rId18"/>
    <p:sldId id="372" r:id="rId19"/>
    <p:sldId id="393" r:id="rId20"/>
    <p:sldId id="395" r:id="rId21"/>
    <p:sldId id="376" r:id="rId22"/>
    <p:sldId id="377" r:id="rId23"/>
    <p:sldId id="396" r:id="rId24"/>
    <p:sldId id="397" r:id="rId25"/>
    <p:sldId id="379" r:id="rId26"/>
    <p:sldId id="380" r:id="rId27"/>
    <p:sldId id="398" r:id="rId28"/>
    <p:sldId id="399" r:id="rId29"/>
    <p:sldId id="382" r:id="rId30"/>
    <p:sldId id="383" r:id="rId31"/>
  </p:sldIdLst>
  <p:sldSz cx="9144000" cy="6858000" type="screen4x3"/>
  <p:notesSz cx="6858000" cy="9144000"/>
  <p:custDataLst>
    <p:tags r:id="rId3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8"/>
    <p:restoredTop sz="94682"/>
  </p:normalViewPr>
  <p:slideViewPr>
    <p:cSldViewPr showGuides="1">
      <p:cViewPr>
        <p:scale>
          <a:sx n="80" d="100"/>
          <a:sy n="80" d="100"/>
        </p:scale>
        <p:origin x="-108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>
              <a:buNone/>
            </a:pPr>
            <a:fld id="{9A0DB2DC-4C9A-4742-B13C-FB6460FD3503}" type="slidenum">
              <a:rPr lang="en-US" altLang="zh-CN" dirty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>
              <a:buNone/>
            </a:pPr>
            <a:fld id="{9A0DB2DC-4C9A-4742-B13C-FB6460FD3503}" type="slidenum">
              <a:rPr lang="en-US" altLang="zh-CN" dirty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"/>
          <p:cNvSpPr txBox="1"/>
          <p:nvPr/>
        </p:nvSpPr>
        <p:spPr>
          <a:xfrm>
            <a:off x="395536" y="333374"/>
            <a:ext cx="8568952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en-US" sz="3000" dirty="0" smtClean="0">
                <a:latin typeface="方正兰亭大黑简体" pitchFamily="2" charset="-122"/>
                <a:ea typeface="方正兰亭大黑简体" pitchFamily="2" charset="-122"/>
              </a:rPr>
              <a:t>2.1</a:t>
            </a:r>
            <a:r>
              <a:rPr sz="3000" dirty="0" smtClean="0">
                <a:latin typeface="方正兰亭大黑简体" pitchFamily="2" charset="-122"/>
                <a:ea typeface="方正兰亭大黑简体" pitchFamily="2" charset="-122"/>
              </a:rPr>
              <a:t> </a:t>
            </a:r>
            <a:r>
              <a:rPr lang="zh-CN" altLang="en-US" sz="3000" dirty="0" smtClean="0">
                <a:latin typeface="方正兰亭大黑简体" pitchFamily="2" charset="-122"/>
                <a:ea typeface="方正兰亭大黑简体" pitchFamily="2" charset="-122"/>
              </a:rPr>
              <a:t>项目要求</a:t>
            </a:r>
            <a:endParaRPr sz="3000" dirty="0">
              <a:latin typeface="方正兰亭大黑简体" pitchFamily="2" charset="-122"/>
              <a:ea typeface="方正兰亭大黑简体" pitchFamily="2" charset="-122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821757" y="1844824"/>
            <a:ext cx="7872095" cy="30245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1" lang="zh-CN" altLang="en-US" sz="2200" kern="0" cap="none" spc="0" normalizeH="0" baseline="0" noProof="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  <a:cs typeface="+mn-cs"/>
              </a:rPr>
              <a:t>作品</a:t>
            </a:r>
            <a:r>
              <a:rPr kumimoji="1" lang="zh-CN" altLang="en-US" sz="2200" kern="0" cap="none" spc="0" normalizeH="0" baseline="0" noProof="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  <a:cs typeface="+mn-cs"/>
              </a:rPr>
              <a:t>名称：“钱兔无量”兔年零食大礼包礼盒。</a:t>
            </a: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1" lang="zh-CN" altLang="en-US" sz="2200" kern="0" cap="none" spc="0" normalizeH="0" baseline="0" noProof="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  <a:cs typeface="+mn-cs"/>
              </a:rPr>
              <a:t>客户需求：为新年零食大礼包设计一款包装礼盒，需要展示出新年喜庆感，需要有“招财进宝，金玉满堂”“HAPPY CHINESE NEW YEAR”等祝福语。</a:t>
            </a: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1" lang="zh-CN" altLang="en-US" sz="2200" kern="0" cap="none" spc="0" normalizeH="0" baseline="0" noProof="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  <a:cs typeface="+mn-cs"/>
              </a:rPr>
              <a:t>礼盒尺寸：30cm*26cm*16cm。</a:t>
            </a:r>
          </a:p>
        </p:txBody>
      </p:sp>
    </p:spTree>
    <p:extLst>
      <p:ext uri="{BB962C8B-B14F-4D97-AF65-F5344CB8AC3E}">
        <p14:creationId xmlns:p14="http://schemas.microsoft.com/office/powerpoint/2010/main" val="1599417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6"/>
          <p:cNvSpPr txBox="1"/>
          <p:nvPr/>
        </p:nvSpPr>
        <p:spPr>
          <a:xfrm>
            <a:off x="2238375" y="282575"/>
            <a:ext cx="5357813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2</a:t>
            </a:r>
            <a:r>
              <a:rPr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.2</a:t>
            </a:r>
            <a:r>
              <a:rPr 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30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项目设计</a:t>
            </a:r>
            <a:endParaRPr sz="30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971550" y="2060575"/>
            <a:ext cx="7345363" cy="2592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1" lang="en-US" altLang="zh-CN" sz="2200" kern="1200" cap="none" spc="0" normalizeH="0" baseline="0" noProof="0" dirty="0">
                <a:latin typeface="方正兰亭黑简体" pitchFamily="2" charset="-122"/>
                <a:ea typeface="方正兰亭黑简体" pitchFamily="2" charset="-122"/>
                <a:cs typeface="+mn-cs"/>
              </a:rPr>
              <a:t>    以该产品广告语“钱兔无量”为出发点，使用中国红为主要颜色，搭配古典铜钱样式，添加中国古典元素“亭台楼阁、拱桥”等点出中国年主题，并将主设计展示在礼盒正面，让消费者一眼就能看到盒内产品。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5"/>
          <p:cNvSpPr txBox="1"/>
          <p:nvPr/>
        </p:nvSpPr>
        <p:spPr>
          <a:xfrm>
            <a:off x="2484438" y="282575"/>
            <a:ext cx="511175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2</a:t>
            </a:r>
            <a:r>
              <a:rPr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.3</a:t>
            </a:r>
            <a:r>
              <a:rPr 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30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项目制作</a:t>
            </a:r>
            <a:endParaRPr sz="30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9219" name="Rectangle 3"/>
          <p:cNvSpPr txBox="1"/>
          <p:nvPr/>
        </p:nvSpPr>
        <p:spPr>
          <a:xfrm>
            <a:off x="900113" y="1340168"/>
            <a:ext cx="7345362" cy="259238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indent="539750">
              <a:lnSpc>
                <a:spcPct val="150000"/>
              </a:lnSpc>
            </a:pPr>
            <a:r>
              <a:rPr lang="zh-CN" altLang="en-US" sz="2200" dirty="0">
                <a:latin typeface="方正兰亭黑简体" pitchFamily="2" charset="-122"/>
                <a:ea typeface="方正兰亭黑简体" pitchFamily="2" charset="-122"/>
              </a:rPr>
              <a:t>“钱兔无量”兔年零食大礼包</a:t>
            </a:r>
            <a:r>
              <a:rPr lang="zh-CN" altLang="en-US" sz="2200" dirty="0" smtClean="0">
                <a:latin typeface="方正兰亭黑简体" pitchFamily="2" charset="-122"/>
                <a:ea typeface="方正兰亭黑简体" pitchFamily="2" charset="-122"/>
              </a:rPr>
              <a:t>礼盒</a:t>
            </a:r>
            <a:r>
              <a:rPr lang="zh-CN" altLang="en-US" sz="2200" dirty="0" smtClean="0">
                <a:latin typeface="方正兰亭黑简体" pitchFamily="2" charset="-122"/>
                <a:ea typeface="方正兰亭黑简体" pitchFamily="2" charset="-122"/>
              </a:rPr>
              <a:t>制作如</a:t>
            </a:r>
            <a:r>
              <a:rPr lang="zh-CN" altLang="en-US" sz="2200" dirty="0">
                <a:latin typeface="方正兰亭黑简体" pitchFamily="2" charset="-122"/>
                <a:ea typeface="方正兰亭黑简体" pitchFamily="2" charset="-122"/>
              </a:rPr>
              <a:t>图。</a:t>
            </a:r>
            <a:endParaRPr lang="en-US" altLang="zh-CN" sz="2200" dirty="0">
              <a:latin typeface="方正兰亭黑简体" pitchFamily="2" charset="-122"/>
              <a:ea typeface="方正兰亭黑简体" pitchFamily="2" charset="-122"/>
            </a:endParaRPr>
          </a:p>
        </p:txBody>
      </p:sp>
      <p:pic>
        <p:nvPicPr>
          <p:cNvPr id="1785" name="图片 1785" descr="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305" y="2060575"/>
            <a:ext cx="7036435" cy="426847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"/>
          <p:cNvSpPr txBox="1"/>
          <p:nvPr/>
        </p:nvSpPr>
        <p:spPr>
          <a:xfrm>
            <a:off x="180528" y="333375"/>
            <a:ext cx="8855968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sz="3000" dirty="0">
                <a:latin typeface="方正兰亭大黑简体" pitchFamily="2" charset="-122"/>
                <a:ea typeface="方正兰亭大黑简体" pitchFamily="2" charset="-122"/>
              </a:rPr>
              <a:t>实训项目3 海报设计——设计甜品大赛海报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3563888" y="2708920"/>
            <a:ext cx="2376487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20000"/>
              </a:spcBef>
              <a:buClr>
                <a:srgbClr val="7878DE"/>
              </a:buClr>
              <a:buFont typeface="Wingdings" panose="05000000000000000000" charset="0"/>
              <a:buChar char="l"/>
              <a:defRPr/>
            </a:pPr>
            <a:r>
              <a:rPr lang="zh-CN" altLang="en-US" sz="2000" dirty="0">
                <a:solidFill>
                  <a:srgbClr val="2C2C2C"/>
                </a:solidFill>
                <a:latin typeface="方正兰亭中黑简体" pitchFamily="2" charset="-122"/>
                <a:ea typeface="方正兰亭中黑简体" pitchFamily="2" charset="-122"/>
              </a:rPr>
              <a:t>项目要求</a:t>
            </a:r>
            <a:endParaRPr lang="en-US" altLang="zh-CN" sz="2000" dirty="0">
              <a:solidFill>
                <a:srgbClr val="2C2C2C"/>
              </a:solidFill>
              <a:latin typeface="方正兰亭中黑简体" pitchFamily="2" charset="-122"/>
              <a:ea typeface="方正兰亭中黑简体" pitchFamily="2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20000"/>
              </a:spcBef>
              <a:buClr>
                <a:srgbClr val="7878DE"/>
              </a:buClr>
              <a:buFont typeface="Wingdings" panose="05000000000000000000" charset="0"/>
              <a:buChar char="l"/>
              <a:defRPr/>
            </a:pPr>
            <a:r>
              <a:rPr lang="zh-CN" altLang="en-US" sz="2000" dirty="0">
                <a:solidFill>
                  <a:srgbClr val="2C2C2C"/>
                </a:solidFill>
                <a:latin typeface="方正兰亭中黑简体" pitchFamily="2" charset="-122"/>
                <a:ea typeface="方正兰亭中黑简体" pitchFamily="2" charset="-122"/>
              </a:rPr>
              <a:t>项目设计</a:t>
            </a:r>
            <a:endParaRPr lang="en-US" altLang="zh-CN" sz="2000" dirty="0">
              <a:solidFill>
                <a:srgbClr val="2C2C2C"/>
              </a:solidFill>
              <a:latin typeface="方正兰亭中黑简体" pitchFamily="2" charset="-122"/>
              <a:ea typeface="方正兰亭中黑简体" pitchFamily="2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20000"/>
              </a:spcBef>
              <a:buClr>
                <a:srgbClr val="7878DE"/>
              </a:buClr>
              <a:buFont typeface="Wingdings" panose="05000000000000000000" charset="0"/>
              <a:buChar char="l"/>
              <a:defRPr/>
            </a:pPr>
            <a:r>
              <a:rPr lang="zh-CN" altLang="en-US" sz="2000" dirty="0">
                <a:solidFill>
                  <a:srgbClr val="2C2C2C"/>
                </a:solidFill>
                <a:latin typeface="方正兰亭中黑简体" pitchFamily="2" charset="-122"/>
                <a:ea typeface="方正兰亭中黑简体" pitchFamily="2" charset="-122"/>
              </a:rPr>
              <a:t>项目制作</a:t>
            </a:r>
          </a:p>
        </p:txBody>
      </p:sp>
    </p:spTree>
    <p:extLst>
      <p:ext uri="{BB962C8B-B14F-4D97-AF65-F5344CB8AC3E}">
        <p14:creationId xmlns:p14="http://schemas.microsoft.com/office/powerpoint/2010/main" val="6151296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"/>
          <p:cNvSpPr txBox="1"/>
          <p:nvPr/>
        </p:nvSpPr>
        <p:spPr>
          <a:xfrm>
            <a:off x="395536" y="333374"/>
            <a:ext cx="8568952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en-US" sz="3000" dirty="0" smtClean="0">
                <a:latin typeface="方正兰亭大黑简体" pitchFamily="2" charset="-122"/>
                <a:ea typeface="方正兰亭大黑简体" pitchFamily="2" charset="-122"/>
              </a:rPr>
              <a:t>3.1</a:t>
            </a:r>
            <a:r>
              <a:rPr sz="3000" dirty="0" smtClean="0">
                <a:latin typeface="方正兰亭大黑简体" pitchFamily="2" charset="-122"/>
                <a:ea typeface="方正兰亭大黑简体" pitchFamily="2" charset="-122"/>
              </a:rPr>
              <a:t> </a:t>
            </a:r>
            <a:r>
              <a:rPr lang="zh-CN" altLang="en-US" sz="3000" dirty="0" smtClean="0">
                <a:latin typeface="方正兰亭大黑简体" pitchFamily="2" charset="-122"/>
                <a:ea typeface="方正兰亭大黑简体" pitchFamily="2" charset="-122"/>
              </a:rPr>
              <a:t>项目要求</a:t>
            </a:r>
            <a:endParaRPr sz="3000" dirty="0">
              <a:latin typeface="方正兰亭大黑简体" pitchFamily="2" charset="-122"/>
              <a:ea typeface="方正兰亭大黑简体" pitchFamily="2" charset="-122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683569" y="1340484"/>
            <a:ext cx="7704856" cy="30245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1" lang="zh-CN" altLang="en-US" sz="2200" kern="0" cap="none" spc="0" normalizeH="0" baseline="0" noProof="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  <a:cs typeface="+mn-cs"/>
              </a:rPr>
              <a:t>客户</a:t>
            </a:r>
            <a:r>
              <a:rPr kumimoji="1" lang="zh-CN" altLang="en-US" sz="2200" kern="0" cap="none" spc="0" normalizeH="0" baseline="0" noProof="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  <a:cs typeface="+mn-cs"/>
              </a:rPr>
              <a:t>名称：全国甜品创意大赛主办方。</a:t>
            </a: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1" lang="zh-CN" altLang="en-US" sz="2200" kern="0" cap="none" spc="0" normalizeH="0" baseline="0" noProof="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  <a:cs typeface="+mn-cs"/>
              </a:rPr>
              <a:t>海报名称：2024年第十届全国甜品创意大赛。</a:t>
            </a: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1" lang="zh-CN" altLang="en-US" sz="2200" kern="0" cap="none" spc="0" normalizeH="0" baseline="0" noProof="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  <a:cs typeface="+mn-cs"/>
              </a:rPr>
              <a:t>联系方式：官方网站www.xxxxxx.com，官方邮箱10SCTP@hello.com，咨询电话0000-99999999。</a:t>
            </a: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1" lang="zh-CN" altLang="en-US" sz="2200" kern="0" cap="none" spc="0" normalizeH="0" baseline="0" noProof="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  <a:cs typeface="+mn-cs"/>
              </a:rPr>
              <a:t>报名入口：1.报名期内，前往十创甜品官网，按照官网提示报名。2.在短视频平台发布自制的创意甜品视频/图片，并@十创甜品 官方账号</a:t>
            </a:r>
            <a:r>
              <a:rPr kumimoji="1" lang="zh-CN" altLang="en-US" sz="2200" kern="0" cap="none" spc="0" normalizeH="0" baseline="0" noProof="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  <a:cs typeface="+mn-cs"/>
              </a:rPr>
              <a:t>。3</a:t>
            </a:r>
            <a:r>
              <a:rPr kumimoji="1" lang="zh-CN" altLang="en-US" sz="2200" kern="0" cap="none" spc="0" normalizeH="0" baseline="0" noProof="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  <a:cs typeface="+mn-cs"/>
              </a:rPr>
              <a:t>.作品审核通过后，前往官网提交相应作品资料</a:t>
            </a:r>
            <a:r>
              <a:rPr kumimoji="1" lang="zh-CN" altLang="en-US" sz="2200" kern="0" cap="none" spc="0" normalizeH="0" baseline="0" noProof="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  <a:cs typeface="+mn-cs"/>
              </a:rPr>
              <a:t>。</a:t>
            </a:r>
            <a:endParaRPr kumimoji="1" lang="en-US" altLang="zh-CN" sz="2200" kern="0" cap="none" spc="0" normalizeH="0" baseline="0" noProof="0" dirty="0" smtClean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endParaRPr kumimoji="1" lang="zh-CN" altLang="en-US" kern="0" cap="none" spc="0" normalizeH="0" baseline="0" noProof="0" dirty="0" smtClean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endParaRPr kumimoji="1" lang="zh-CN" altLang="en-US" kern="0" cap="none" spc="0" normalizeH="0" baseline="0" noProof="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49556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"/>
          <p:cNvSpPr txBox="1"/>
          <p:nvPr/>
        </p:nvSpPr>
        <p:spPr>
          <a:xfrm>
            <a:off x="395536" y="333374"/>
            <a:ext cx="8568952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en-US" sz="3000" dirty="0" smtClean="0">
                <a:latin typeface="方正兰亭大黑简体" pitchFamily="2" charset="-122"/>
                <a:ea typeface="方正兰亭大黑简体" pitchFamily="2" charset="-122"/>
              </a:rPr>
              <a:t>3.1</a:t>
            </a:r>
            <a:r>
              <a:rPr sz="3000" dirty="0" smtClean="0">
                <a:latin typeface="方正兰亭大黑简体" pitchFamily="2" charset="-122"/>
                <a:ea typeface="方正兰亭大黑简体" pitchFamily="2" charset="-122"/>
              </a:rPr>
              <a:t> </a:t>
            </a:r>
            <a:r>
              <a:rPr lang="zh-CN" altLang="en-US" sz="3000" dirty="0" smtClean="0">
                <a:latin typeface="方正兰亭大黑简体" pitchFamily="2" charset="-122"/>
                <a:ea typeface="方正兰亭大黑简体" pitchFamily="2" charset="-122"/>
              </a:rPr>
              <a:t>项目要求</a:t>
            </a:r>
            <a:endParaRPr sz="3000" dirty="0">
              <a:latin typeface="方正兰亭大黑简体" pitchFamily="2" charset="-122"/>
              <a:ea typeface="方正兰亭大黑简体" pitchFamily="2" charset="-122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805180" y="1484615"/>
            <a:ext cx="7799268" cy="30245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1" lang="zh-CN" altLang="en-US" sz="2200" kern="0" noProof="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  <a:sym typeface="+mn-ea"/>
              </a:rPr>
              <a:t>注意事项：创作者发布的甜品需是自主创作的，不可抄袭、剽窃他人作品，一经发现即刻取消参赛资格。</a:t>
            </a:r>
            <a:endParaRPr kumimoji="1" lang="zh-CN" altLang="en-US" sz="2200" kern="0" cap="none" spc="0" normalizeH="0" baseline="0" noProof="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1" lang="zh-CN" altLang="en-US" sz="2200" kern="0" noProof="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  <a:sym typeface="+mn-ea"/>
              </a:rPr>
              <a:t>海报尺寸：768*1024像素</a:t>
            </a:r>
            <a:endParaRPr kumimoji="1" lang="zh-CN" altLang="en-US" sz="2200" kern="0" cap="none" spc="0" normalizeH="0" baseline="0" noProof="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1" lang="zh-CN" altLang="en-US" sz="2200" kern="0" noProof="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  <a:sym typeface="+mn-ea"/>
              </a:rPr>
              <a:t>客户需求：为第十届全国甜品创意大赛设计一款海报，需要体现甜品主题特性，写明大赛报名入口、注意事项和联系方式。</a:t>
            </a:r>
            <a:endParaRPr kumimoji="1" lang="zh-CN" altLang="en-US" sz="2200" kern="0" cap="none" spc="0" normalizeH="0" baseline="0" noProof="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61770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6"/>
          <p:cNvSpPr txBox="1"/>
          <p:nvPr/>
        </p:nvSpPr>
        <p:spPr>
          <a:xfrm>
            <a:off x="2238375" y="282575"/>
            <a:ext cx="5357813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3</a:t>
            </a:r>
            <a:r>
              <a:rPr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.2</a:t>
            </a:r>
            <a:r>
              <a:rPr 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30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项目设计</a:t>
            </a:r>
            <a:endParaRPr sz="30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971550" y="2060575"/>
            <a:ext cx="7345363" cy="2592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1" lang="en-US" altLang="zh-CN" sz="2200" kern="1200" cap="none" spc="0" normalizeH="0" baseline="0" noProof="0" dirty="0">
                <a:latin typeface="方正兰亭黑简体" pitchFamily="2" charset="-122"/>
                <a:ea typeface="方正兰亭黑简体" pitchFamily="2" charset="-122"/>
                <a:cs typeface="+mn-cs"/>
              </a:rPr>
              <a:t>    使用欢快活泼的“蜂蜜黄”和“巧克力色”贴合设计主题，，将甜品放置在海报中间再次点题，“报名入口”“注意事项”以及联系方式放置在同一个区域，方便有兴趣的参赛者阅读。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5"/>
          <p:cNvSpPr txBox="1"/>
          <p:nvPr/>
        </p:nvSpPr>
        <p:spPr>
          <a:xfrm>
            <a:off x="2484438" y="282575"/>
            <a:ext cx="511175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3</a:t>
            </a:r>
            <a:r>
              <a:rPr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.3</a:t>
            </a:r>
            <a:r>
              <a:rPr 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30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项目制作</a:t>
            </a:r>
            <a:endParaRPr sz="30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9219" name="Rectangle 3"/>
          <p:cNvSpPr txBox="1"/>
          <p:nvPr/>
        </p:nvSpPr>
        <p:spPr>
          <a:xfrm>
            <a:off x="900113" y="1340168"/>
            <a:ext cx="7345362" cy="259238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indent="539750">
              <a:lnSpc>
                <a:spcPct val="150000"/>
              </a:lnSpc>
            </a:pPr>
            <a:r>
              <a:rPr lang="zh-CN" altLang="en-US" sz="2200" dirty="0">
                <a:latin typeface="方正兰亭黑简体" pitchFamily="2" charset="-122"/>
                <a:ea typeface="方正兰亭黑简体" pitchFamily="2" charset="-122"/>
              </a:rPr>
              <a:t>甜品大赛</a:t>
            </a:r>
            <a:r>
              <a:rPr lang="zh-CN" altLang="en-US" sz="2200" dirty="0" smtClean="0">
                <a:latin typeface="方正兰亭黑简体" pitchFamily="2" charset="-122"/>
                <a:ea typeface="方正兰亭黑简体" pitchFamily="2" charset="-122"/>
              </a:rPr>
              <a:t>海报如</a:t>
            </a:r>
            <a:r>
              <a:rPr lang="zh-CN" altLang="en-US" sz="2200" dirty="0">
                <a:latin typeface="方正兰亭黑简体" pitchFamily="2" charset="-122"/>
                <a:ea typeface="方正兰亭黑简体" pitchFamily="2" charset="-122"/>
              </a:rPr>
              <a:t>图。</a:t>
            </a:r>
            <a:endParaRPr lang="en-US" altLang="zh-CN" sz="2200" dirty="0">
              <a:latin typeface="方正兰亭黑简体" pitchFamily="2" charset="-122"/>
              <a:ea typeface="方正兰亭黑简体" pitchFamily="2" charset="-122"/>
            </a:endParaRPr>
          </a:p>
        </p:txBody>
      </p:sp>
      <p:pic>
        <p:nvPicPr>
          <p:cNvPr id="944" name="图片 944" descr="甜品海报 拷贝 - 副本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0065" y="1988820"/>
            <a:ext cx="3415030" cy="454977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"/>
          <p:cNvSpPr txBox="1"/>
          <p:nvPr/>
        </p:nvSpPr>
        <p:spPr>
          <a:xfrm>
            <a:off x="361056" y="333375"/>
            <a:ext cx="8891464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sz="2800" dirty="0">
                <a:latin typeface="方正兰亭大黑简体" pitchFamily="2" charset="-122"/>
                <a:ea typeface="方正兰亭大黑简体" pitchFamily="2" charset="-122"/>
              </a:rPr>
              <a:t>实训项目4 书籍封面设计——设计科幻题材书籍封面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3563888" y="2708920"/>
            <a:ext cx="2376487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20000"/>
              </a:spcBef>
              <a:buClr>
                <a:srgbClr val="7878DE"/>
              </a:buClr>
              <a:buFont typeface="Wingdings" panose="05000000000000000000" charset="0"/>
              <a:buChar char="l"/>
              <a:defRPr/>
            </a:pPr>
            <a:r>
              <a:rPr lang="zh-CN" altLang="en-US" sz="2000" dirty="0">
                <a:solidFill>
                  <a:srgbClr val="2C2C2C"/>
                </a:solidFill>
                <a:latin typeface="方正兰亭中黑简体" pitchFamily="2" charset="-122"/>
                <a:ea typeface="方正兰亭中黑简体" pitchFamily="2" charset="-122"/>
              </a:rPr>
              <a:t>项目要求</a:t>
            </a:r>
            <a:endParaRPr lang="en-US" altLang="zh-CN" sz="2000" dirty="0">
              <a:solidFill>
                <a:srgbClr val="2C2C2C"/>
              </a:solidFill>
              <a:latin typeface="方正兰亭中黑简体" pitchFamily="2" charset="-122"/>
              <a:ea typeface="方正兰亭中黑简体" pitchFamily="2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20000"/>
              </a:spcBef>
              <a:buClr>
                <a:srgbClr val="7878DE"/>
              </a:buClr>
              <a:buFont typeface="Wingdings" panose="05000000000000000000" charset="0"/>
              <a:buChar char="l"/>
              <a:defRPr/>
            </a:pPr>
            <a:r>
              <a:rPr lang="zh-CN" altLang="en-US" sz="2000" dirty="0">
                <a:solidFill>
                  <a:srgbClr val="2C2C2C"/>
                </a:solidFill>
                <a:latin typeface="方正兰亭中黑简体" pitchFamily="2" charset="-122"/>
                <a:ea typeface="方正兰亭中黑简体" pitchFamily="2" charset="-122"/>
              </a:rPr>
              <a:t>项目设计</a:t>
            </a:r>
            <a:endParaRPr lang="en-US" altLang="zh-CN" sz="2000" dirty="0">
              <a:solidFill>
                <a:srgbClr val="2C2C2C"/>
              </a:solidFill>
              <a:latin typeface="方正兰亭中黑简体" pitchFamily="2" charset="-122"/>
              <a:ea typeface="方正兰亭中黑简体" pitchFamily="2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20000"/>
              </a:spcBef>
              <a:buClr>
                <a:srgbClr val="7878DE"/>
              </a:buClr>
              <a:buFont typeface="Wingdings" panose="05000000000000000000" charset="0"/>
              <a:buChar char="l"/>
              <a:defRPr/>
            </a:pPr>
            <a:r>
              <a:rPr lang="zh-CN" altLang="en-US" sz="2000" dirty="0">
                <a:solidFill>
                  <a:srgbClr val="2C2C2C"/>
                </a:solidFill>
                <a:latin typeface="方正兰亭中黑简体" pitchFamily="2" charset="-122"/>
                <a:ea typeface="方正兰亭中黑简体" pitchFamily="2" charset="-122"/>
              </a:rPr>
              <a:t>项目制作</a:t>
            </a:r>
          </a:p>
        </p:txBody>
      </p:sp>
    </p:spTree>
    <p:extLst>
      <p:ext uri="{BB962C8B-B14F-4D97-AF65-F5344CB8AC3E}">
        <p14:creationId xmlns:p14="http://schemas.microsoft.com/office/powerpoint/2010/main" val="11990001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"/>
          <p:cNvSpPr txBox="1"/>
          <p:nvPr/>
        </p:nvSpPr>
        <p:spPr>
          <a:xfrm>
            <a:off x="395536" y="333374"/>
            <a:ext cx="8568952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en-US" sz="3000" dirty="0" smtClean="0">
                <a:latin typeface="方正兰亭大黑简体" pitchFamily="2" charset="-122"/>
                <a:ea typeface="方正兰亭大黑简体" pitchFamily="2" charset="-122"/>
              </a:rPr>
              <a:t>4.1</a:t>
            </a:r>
            <a:r>
              <a:rPr sz="3000" dirty="0" smtClean="0">
                <a:latin typeface="方正兰亭大黑简体" pitchFamily="2" charset="-122"/>
                <a:ea typeface="方正兰亭大黑简体" pitchFamily="2" charset="-122"/>
              </a:rPr>
              <a:t> </a:t>
            </a:r>
            <a:r>
              <a:rPr lang="zh-CN" altLang="en-US" sz="3000" dirty="0" smtClean="0">
                <a:latin typeface="方正兰亭大黑简体" pitchFamily="2" charset="-122"/>
                <a:ea typeface="方正兰亭大黑简体" pitchFamily="2" charset="-122"/>
              </a:rPr>
              <a:t>项目要求</a:t>
            </a:r>
            <a:endParaRPr sz="3000" dirty="0">
              <a:latin typeface="方正兰亭大黑简体" pitchFamily="2" charset="-122"/>
              <a:ea typeface="方正兰亭大黑简体" pitchFamily="2" charset="-122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611560" y="1374684"/>
            <a:ext cx="8136904" cy="46808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1" sz="2200" kern="0" cap="none" spc="0" normalizeH="0" baseline="0" noProof="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书籍名称</a:t>
            </a:r>
            <a:r>
              <a:rPr kumimoji="1" sz="2200" kern="0" cap="none" spc="0" normalizeH="0" baseline="0" noProof="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：主书名“机器人-NO.9”，副书名“探索全新人工智能迷局”。</a:t>
            </a: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1" sz="2200" kern="0" cap="none" spc="0" normalizeH="0" baseline="0" noProof="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作者：谜语人。</a:t>
            </a: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1" sz="2200" kern="0" cap="none" spc="0" normalizeH="0" baseline="0" noProof="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出版社：CHUANGXIN出版社。</a:t>
            </a: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1" sz="2200" kern="0" cap="none" spc="0" normalizeH="0" baseline="0" noProof="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书籍大小：16开（185mm*260mm），书脊20mm，预留3mm出血</a:t>
            </a:r>
            <a:r>
              <a:rPr kumimoji="1" sz="2200" kern="0" cap="none" spc="0" normalizeH="0" baseline="0" noProof="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。</a:t>
            </a:r>
            <a:endParaRPr kumimoji="1" lang="en-US" sz="2200" kern="0" cap="none" spc="0" normalizeH="0" baseline="0" noProof="0" dirty="0" smtClean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kumimoji="1" lang="zh-CN" altLang="en-US" sz="2200" kern="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  <a:sym typeface="+mn-ea"/>
              </a:rPr>
              <a:t>客户需求：本书是一本关于空间、机器人、人工智能的悬疑科幻小说，封面需要紧扣科幻系列机器人主题，要求有科技感，体现出小说特点。</a:t>
            </a:r>
            <a:endParaRPr kumimoji="1" lang="zh-CN" altLang="en-US" sz="2200" kern="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endParaRPr kumimoji="1" lang="en-US" kern="0" cap="none" spc="0" normalizeH="0" baseline="0" noProof="0" dirty="0" smtClean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endParaRPr kumimoji="1" lang="en-US" kern="0" cap="none" spc="0" normalizeH="0" baseline="0" noProof="0" dirty="0" smtClean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endParaRPr kumimoji="1" kern="0" cap="none" spc="0" normalizeH="0" baseline="0" noProof="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endParaRPr kumimoji="1" kern="0" cap="none" spc="0" normalizeH="0" baseline="0" noProof="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91936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8"/>
          <p:cNvSpPr txBox="1"/>
          <p:nvPr/>
        </p:nvSpPr>
        <p:spPr>
          <a:xfrm>
            <a:off x="0" y="333375"/>
            <a:ext cx="914400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zh-CN" altLang="en-US" sz="3000" dirty="0" smtClean="0">
                <a:solidFill>
                  <a:schemeClr val="bg1"/>
                </a:solidFill>
                <a:latin typeface="方正兰亭大黑简体" pitchFamily="2" charset="-122"/>
                <a:ea typeface="方正兰亭大黑简体" pitchFamily="2" charset="-122"/>
              </a:rPr>
              <a:t>模块三</a:t>
            </a:r>
            <a:r>
              <a:rPr sz="3000" dirty="0" smtClean="0">
                <a:solidFill>
                  <a:schemeClr val="bg1"/>
                </a:solidFill>
                <a:latin typeface="方正兰亭大黑简体" pitchFamily="2" charset="-122"/>
                <a:ea typeface="方正兰亭大黑简体" pitchFamily="2" charset="-122"/>
              </a:rPr>
              <a:t> </a:t>
            </a:r>
            <a:r>
              <a:rPr lang="zh-CN" altLang="en-US" sz="3000" dirty="0" smtClean="0">
                <a:solidFill>
                  <a:schemeClr val="bg1"/>
                </a:solidFill>
                <a:latin typeface="方正兰亭大黑简体" pitchFamily="2" charset="-122"/>
                <a:ea typeface="方正兰亭大黑简体" pitchFamily="2" charset="-122"/>
              </a:rPr>
              <a:t>项目实训</a:t>
            </a:r>
            <a:endParaRPr sz="3000" dirty="0">
              <a:solidFill>
                <a:schemeClr val="bg1"/>
              </a:solidFill>
              <a:latin typeface="方正兰亭大黑简体" pitchFamily="2" charset="-122"/>
              <a:ea typeface="方正兰亭大黑简体" pitchFamily="2" charset="-122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979712" y="2204864"/>
            <a:ext cx="5184576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zh-CN" altLang="en-US" kern="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本模块简介</a:t>
            </a:r>
            <a:r>
              <a:rPr lang="zh-CN" altLang="en-US" kern="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：      </a:t>
            </a:r>
          </a:p>
          <a:p>
            <a:pPr indent="540000" algn="just">
              <a:lnSpc>
                <a:spcPct val="130000"/>
              </a:lnSpc>
              <a:spcBef>
                <a:spcPts val="600"/>
              </a:spcBef>
              <a:defRPr/>
            </a:pPr>
            <a:r>
              <a:rPr lang="zh-CN" altLang="en-US" sz="2200" kern="0" dirty="0" smtClean="0">
                <a:solidFill>
                  <a:srgbClr val="2C2C2C"/>
                </a:solidFill>
                <a:latin typeface="方正兰亭黑简体" pitchFamily="2" charset="-122"/>
                <a:ea typeface="方正兰亭黑简体" pitchFamily="2" charset="-122"/>
              </a:rPr>
              <a:t>本模块通过</a:t>
            </a:r>
            <a:r>
              <a:rPr lang="zh-CN" altLang="en-US" sz="2200" kern="0" dirty="0">
                <a:solidFill>
                  <a:srgbClr val="2C2C2C"/>
                </a:solidFill>
                <a:latin typeface="方正兰亭黑简体" pitchFamily="2" charset="-122"/>
                <a:ea typeface="方正兰亭黑简体" pitchFamily="2" charset="-122"/>
              </a:rPr>
              <a:t>多个商业案例实训，进一步讲解</a:t>
            </a:r>
            <a:r>
              <a:rPr lang="en-US" altLang="zh-CN" sz="2200" kern="0" dirty="0">
                <a:solidFill>
                  <a:srgbClr val="2C2C2C"/>
                </a:solidFill>
                <a:latin typeface="方正兰亭黑简体" pitchFamily="2" charset="-122"/>
                <a:ea typeface="方正兰亭黑简体" pitchFamily="2" charset="-122"/>
              </a:rPr>
              <a:t>Photoshop</a:t>
            </a:r>
            <a:r>
              <a:rPr lang="zh-CN" altLang="en-US" sz="2200" kern="0" dirty="0">
                <a:solidFill>
                  <a:srgbClr val="2C2C2C"/>
                </a:solidFill>
                <a:latin typeface="方正兰亭黑简体" pitchFamily="2" charset="-122"/>
                <a:ea typeface="方正兰亭黑简体" pitchFamily="2" charset="-122"/>
              </a:rPr>
              <a:t>各大功能的特色和使用技巧，让读者能够快速地掌握软件功能和知识要点，制作出变化丰富的设计作品。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6"/>
          <p:cNvSpPr txBox="1"/>
          <p:nvPr/>
        </p:nvSpPr>
        <p:spPr>
          <a:xfrm>
            <a:off x="2238375" y="282575"/>
            <a:ext cx="5357813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4</a:t>
            </a:r>
            <a:r>
              <a:rPr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.2</a:t>
            </a:r>
            <a:r>
              <a:rPr 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30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项目设计</a:t>
            </a:r>
            <a:endParaRPr sz="30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971550" y="2060575"/>
            <a:ext cx="7345363" cy="2592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1" lang="en-US" altLang="zh-CN" sz="2200" kern="1200" cap="none" spc="0" normalizeH="0" baseline="0" noProof="0" dirty="0">
                <a:latin typeface="方正兰亭黑简体" pitchFamily="2" charset="-122"/>
                <a:ea typeface="方正兰亭黑简体" pitchFamily="2" charset="-122"/>
                <a:cs typeface="+mn-cs"/>
              </a:rPr>
              <a:t>    最大化展现小说主题“机器人”，以机器人NO.9形象为主，封面需要具备足够的吸引力和创意，能够在第一时间吸引读者的注意力。设计一张机器人与迷宫的合影海报，通过构图和色彩搭配来突出小说的特点。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5"/>
          <p:cNvSpPr txBox="1"/>
          <p:nvPr/>
        </p:nvSpPr>
        <p:spPr>
          <a:xfrm>
            <a:off x="2484438" y="282575"/>
            <a:ext cx="511175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4</a:t>
            </a:r>
            <a:r>
              <a:rPr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.3</a:t>
            </a:r>
            <a:r>
              <a:rPr 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30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项目制作</a:t>
            </a:r>
            <a:endParaRPr sz="30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9219" name="Rectangle 3"/>
          <p:cNvSpPr txBox="1"/>
          <p:nvPr/>
        </p:nvSpPr>
        <p:spPr>
          <a:xfrm>
            <a:off x="900113" y="1340168"/>
            <a:ext cx="7345362" cy="259238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indent="539750">
              <a:lnSpc>
                <a:spcPct val="150000"/>
              </a:lnSpc>
            </a:pPr>
            <a:r>
              <a:rPr lang="zh-CN" altLang="en-US" sz="2200" dirty="0">
                <a:latin typeface="方正兰亭黑简体" pitchFamily="2" charset="-122"/>
                <a:ea typeface="方正兰亭黑简体" pitchFamily="2" charset="-122"/>
              </a:rPr>
              <a:t>书籍封面</a:t>
            </a:r>
            <a:r>
              <a:rPr lang="zh-CN" altLang="en-US" sz="2200" dirty="0" smtClean="0">
                <a:latin typeface="方正兰亭黑简体" pitchFamily="2" charset="-122"/>
                <a:ea typeface="方正兰亭黑简体" pitchFamily="2" charset="-122"/>
              </a:rPr>
              <a:t>设计如</a:t>
            </a:r>
            <a:r>
              <a:rPr lang="zh-CN" altLang="en-US" sz="2200" dirty="0">
                <a:latin typeface="方正兰亭黑简体" pitchFamily="2" charset="-122"/>
                <a:ea typeface="方正兰亭黑简体" pitchFamily="2" charset="-122"/>
              </a:rPr>
              <a:t>图。</a:t>
            </a:r>
            <a:endParaRPr lang="en-US" altLang="zh-CN" sz="2200" dirty="0">
              <a:latin typeface="方正兰亭黑简体" pitchFamily="2" charset="-122"/>
              <a:ea typeface="方正兰亭黑简体" pitchFamily="2" charset="-122"/>
            </a:endParaRPr>
          </a:p>
        </p:txBody>
      </p:sp>
      <p:pic>
        <p:nvPicPr>
          <p:cNvPr id="2629" name="图片 2629" descr="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5740" y="1988820"/>
            <a:ext cx="6362065" cy="447484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"/>
          <p:cNvSpPr txBox="1"/>
          <p:nvPr/>
        </p:nvSpPr>
        <p:spPr>
          <a:xfrm>
            <a:off x="324544" y="333375"/>
            <a:ext cx="914400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sz="3000" dirty="0">
                <a:latin typeface="方正兰亭大黑简体" pitchFamily="2" charset="-122"/>
                <a:ea typeface="方正兰亭大黑简体" pitchFamily="2" charset="-122"/>
              </a:rPr>
              <a:t>实训项目5 App界面设计——设计运动App首页界面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3563888" y="2708920"/>
            <a:ext cx="2376487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20000"/>
              </a:spcBef>
              <a:buClr>
                <a:srgbClr val="7878DE"/>
              </a:buClr>
              <a:buFont typeface="Wingdings" panose="05000000000000000000" charset="0"/>
              <a:buChar char="l"/>
              <a:defRPr/>
            </a:pPr>
            <a:r>
              <a:rPr lang="zh-CN" altLang="en-US" sz="2000" dirty="0">
                <a:solidFill>
                  <a:srgbClr val="2C2C2C"/>
                </a:solidFill>
                <a:latin typeface="方正兰亭中黑简体" pitchFamily="2" charset="-122"/>
                <a:ea typeface="方正兰亭中黑简体" pitchFamily="2" charset="-122"/>
              </a:rPr>
              <a:t>项目要求</a:t>
            </a:r>
            <a:endParaRPr lang="en-US" altLang="zh-CN" sz="2000" dirty="0">
              <a:solidFill>
                <a:srgbClr val="2C2C2C"/>
              </a:solidFill>
              <a:latin typeface="方正兰亭中黑简体" pitchFamily="2" charset="-122"/>
              <a:ea typeface="方正兰亭中黑简体" pitchFamily="2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20000"/>
              </a:spcBef>
              <a:buClr>
                <a:srgbClr val="7878DE"/>
              </a:buClr>
              <a:buFont typeface="Wingdings" panose="05000000000000000000" charset="0"/>
              <a:buChar char="l"/>
              <a:defRPr/>
            </a:pPr>
            <a:r>
              <a:rPr lang="zh-CN" altLang="en-US" sz="2000" dirty="0">
                <a:solidFill>
                  <a:srgbClr val="2C2C2C"/>
                </a:solidFill>
                <a:latin typeface="方正兰亭中黑简体" pitchFamily="2" charset="-122"/>
                <a:ea typeface="方正兰亭中黑简体" pitchFamily="2" charset="-122"/>
              </a:rPr>
              <a:t>项目设计</a:t>
            </a:r>
            <a:endParaRPr lang="en-US" altLang="zh-CN" sz="2000" dirty="0">
              <a:solidFill>
                <a:srgbClr val="2C2C2C"/>
              </a:solidFill>
              <a:latin typeface="方正兰亭中黑简体" pitchFamily="2" charset="-122"/>
              <a:ea typeface="方正兰亭中黑简体" pitchFamily="2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20000"/>
              </a:spcBef>
              <a:buClr>
                <a:srgbClr val="7878DE"/>
              </a:buClr>
              <a:buFont typeface="Wingdings" panose="05000000000000000000" charset="0"/>
              <a:buChar char="l"/>
              <a:defRPr/>
            </a:pPr>
            <a:r>
              <a:rPr lang="zh-CN" altLang="en-US" sz="2000" dirty="0">
                <a:solidFill>
                  <a:srgbClr val="2C2C2C"/>
                </a:solidFill>
                <a:latin typeface="方正兰亭中黑简体" pitchFamily="2" charset="-122"/>
                <a:ea typeface="方正兰亭中黑简体" pitchFamily="2" charset="-122"/>
              </a:rPr>
              <a:t>项目制作</a:t>
            </a:r>
          </a:p>
        </p:txBody>
      </p:sp>
    </p:spTree>
    <p:extLst>
      <p:ext uri="{BB962C8B-B14F-4D97-AF65-F5344CB8AC3E}">
        <p14:creationId xmlns:p14="http://schemas.microsoft.com/office/powerpoint/2010/main" val="34313849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"/>
          <p:cNvSpPr txBox="1"/>
          <p:nvPr/>
        </p:nvSpPr>
        <p:spPr>
          <a:xfrm>
            <a:off x="395536" y="333374"/>
            <a:ext cx="8568952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en-US" sz="3000" dirty="0" smtClean="0">
                <a:latin typeface="方正兰亭大黑简体" pitchFamily="2" charset="-122"/>
                <a:ea typeface="方正兰亭大黑简体" pitchFamily="2" charset="-122"/>
              </a:rPr>
              <a:t>5.1</a:t>
            </a:r>
            <a:r>
              <a:rPr sz="3000" dirty="0" smtClean="0">
                <a:latin typeface="方正兰亭大黑简体" pitchFamily="2" charset="-122"/>
                <a:ea typeface="方正兰亭大黑简体" pitchFamily="2" charset="-122"/>
              </a:rPr>
              <a:t> </a:t>
            </a:r>
            <a:r>
              <a:rPr lang="zh-CN" altLang="en-US" sz="3000" dirty="0" smtClean="0">
                <a:latin typeface="方正兰亭大黑简体" pitchFamily="2" charset="-122"/>
                <a:ea typeface="方正兰亭大黑简体" pitchFamily="2" charset="-122"/>
              </a:rPr>
              <a:t>项目要求</a:t>
            </a:r>
            <a:endParaRPr sz="3000" dirty="0">
              <a:latin typeface="方正兰亭大黑简体" pitchFamily="2" charset="-122"/>
              <a:ea typeface="方正兰亭大黑简体" pitchFamily="2" charset="-122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805180" y="1412607"/>
            <a:ext cx="7872095" cy="30245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1" sz="2200" kern="0" noProof="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  <a:sym typeface="+mn-ea"/>
              </a:rPr>
              <a:t>客户名称</a:t>
            </a:r>
            <a:r>
              <a:rPr kumimoji="1" sz="2200" kern="0" noProof="0" dirty="0" err="1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  <a:sym typeface="+mn-ea"/>
              </a:rPr>
              <a:t>：运动App手机应用</a:t>
            </a:r>
            <a:endParaRPr kumimoji="1" sz="2200" kern="0" noProof="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  <a:sym typeface="+mn-ea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1" sz="2200" kern="0" noProof="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  <a:sym typeface="+mn-ea"/>
              </a:rPr>
              <a:t>首页尺寸：1334*750像素</a:t>
            </a: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1" sz="2200" kern="0" noProof="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  <a:sym typeface="+mn-ea"/>
              </a:rPr>
              <a:t>客户需求：为运动类App制作首页界面，制作计步器，显示当前运动步数、目标步数、时间、大卡、运动速度等。</a:t>
            </a:r>
          </a:p>
        </p:txBody>
      </p:sp>
    </p:spTree>
    <p:extLst>
      <p:ext uri="{BB962C8B-B14F-4D97-AF65-F5344CB8AC3E}">
        <p14:creationId xmlns:p14="http://schemas.microsoft.com/office/powerpoint/2010/main" val="13820111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6"/>
          <p:cNvSpPr txBox="1"/>
          <p:nvPr/>
        </p:nvSpPr>
        <p:spPr>
          <a:xfrm>
            <a:off x="2238375" y="282575"/>
            <a:ext cx="5357813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5</a:t>
            </a:r>
            <a:r>
              <a:rPr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.2</a:t>
            </a:r>
            <a:r>
              <a:rPr 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30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项目设计</a:t>
            </a:r>
            <a:endParaRPr sz="30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971550" y="2060575"/>
            <a:ext cx="7345363" cy="2592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1" lang="en-US" altLang="zh-CN" sz="2200" kern="1200" cap="none" spc="0" normalizeH="0" baseline="0" noProof="0" dirty="0">
                <a:latin typeface="方正兰亭黑简体" pitchFamily="2" charset="-122"/>
                <a:ea typeface="方正兰亭黑简体" pitchFamily="2" charset="-122"/>
                <a:cs typeface="+mn-cs"/>
              </a:rPr>
              <a:t>    运动类App用户常在运动时使用，界面需要简洁明了，颜色对比明显，所以使用灰、黄对比色，突出计步器元素，吸引用户的注意。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5"/>
          <p:cNvSpPr txBox="1"/>
          <p:nvPr/>
        </p:nvSpPr>
        <p:spPr>
          <a:xfrm>
            <a:off x="2484438" y="282575"/>
            <a:ext cx="511175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5</a:t>
            </a:r>
            <a:r>
              <a:rPr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.3</a:t>
            </a:r>
            <a:r>
              <a:rPr 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30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项目制作</a:t>
            </a:r>
            <a:endParaRPr sz="30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9219" name="Rectangle 3"/>
          <p:cNvSpPr txBox="1"/>
          <p:nvPr/>
        </p:nvSpPr>
        <p:spPr>
          <a:xfrm>
            <a:off x="900113" y="1124744"/>
            <a:ext cx="7345362" cy="259238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indent="539750">
              <a:lnSpc>
                <a:spcPct val="150000"/>
              </a:lnSpc>
            </a:pPr>
            <a:r>
              <a:rPr lang="zh-CN" altLang="en-US" sz="2200" dirty="0">
                <a:latin typeface="方正兰亭黑简体" pitchFamily="2" charset="-122"/>
                <a:ea typeface="方正兰亭黑简体" pitchFamily="2" charset="-122"/>
              </a:rPr>
              <a:t>运动App首页界面设计如图。</a:t>
            </a:r>
            <a:endParaRPr lang="en-US" altLang="zh-CN" sz="2200" dirty="0">
              <a:latin typeface="方正兰亭黑简体" pitchFamily="2" charset="-122"/>
              <a:ea typeface="方正兰亭黑简体" pitchFamily="2" charset="-122"/>
            </a:endParaRPr>
          </a:p>
        </p:txBody>
      </p:sp>
      <p:pic>
        <p:nvPicPr>
          <p:cNvPr id="2674" name="图片 2674" descr="运动app-首页 拷贝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5965" y="1828165"/>
            <a:ext cx="2720340" cy="483806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"/>
          <p:cNvSpPr txBox="1"/>
          <p:nvPr/>
        </p:nvSpPr>
        <p:spPr>
          <a:xfrm>
            <a:off x="252536" y="333375"/>
            <a:ext cx="914400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sz="3000" dirty="0">
                <a:latin typeface="方正兰亭大黑简体" pitchFamily="2" charset="-122"/>
                <a:ea typeface="方正兰亭大黑简体" pitchFamily="2" charset="-122"/>
              </a:rPr>
              <a:t>实训项目6 网页设计——设计熊熊咖啡馆网页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3563888" y="2708920"/>
            <a:ext cx="2376487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20000"/>
              </a:spcBef>
              <a:buClr>
                <a:srgbClr val="7878DE"/>
              </a:buClr>
              <a:buFont typeface="Wingdings" panose="05000000000000000000" charset="0"/>
              <a:buChar char="l"/>
              <a:defRPr/>
            </a:pPr>
            <a:r>
              <a:rPr lang="zh-CN" altLang="en-US" sz="2000" dirty="0">
                <a:solidFill>
                  <a:srgbClr val="2C2C2C"/>
                </a:solidFill>
                <a:latin typeface="方正兰亭中黑简体" pitchFamily="2" charset="-122"/>
                <a:ea typeface="方正兰亭中黑简体" pitchFamily="2" charset="-122"/>
              </a:rPr>
              <a:t>项目要求</a:t>
            </a:r>
            <a:endParaRPr lang="en-US" altLang="zh-CN" sz="2000" dirty="0">
              <a:solidFill>
                <a:srgbClr val="2C2C2C"/>
              </a:solidFill>
              <a:latin typeface="方正兰亭中黑简体" pitchFamily="2" charset="-122"/>
              <a:ea typeface="方正兰亭中黑简体" pitchFamily="2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20000"/>
              </a:spcBef>
              <a:buClr>
                <a:srgbClr val="7878DE"/>
              </a:buClr>
              <a:buFont typeface="Wingdings" panose="05000000000000000000" charset="0"/>
              <a:buChar char="l"/>
              <a:defRPr/>
            </a:pPr>
            <a:r>
              <a:rPr lang="zh-CN" altLang="en-US" sz="2000" dirty="0">
                <a:solidFill>
                  <a:srgbClr val="2C2C2C"/>
                </a:solidFill>
                <a:latin typeface="方正兰亭中黑简体" pitchFamily="2" charset="-122"/>
                <a:ea typeface="方正兰亭中黑简体" pitchFamily="2" charset="-122"/>
              </a:rPr>
              <a:t>项目设计</a:t>
            </a:r>
            <a:endParaRPr lang="en-US" altLang="zh-CN" sz="2000" dirty="0">
              <a:solidFill>
                <a:srgbClr val="2C2C2C"/>
              </a:solidFill>
              <a:latin typeface="方正兰亭中黑简体" pitchFamily="2" charset="-122"/>
              <a:ea typeface="方正兰亭中黑简体" pitchFamily="2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20000"/>
              </a:spcBef>
              <a:buClr>
                <a:srgbClr val="7878DE"/>
              </a:buClr>
              <a:buFont typeface="Wingdings" panose="05000000000000000000" charset="0"/>
              <a:buChar char="l"/>
              <a:defRPr/>
            </a:pPr>
            <a:r>
              <a:rPr lang="zh-CN" altLang="en-US" sz="2000" dirty="0">
                <a:solidFill>
                  <a:srgbClr val="2C2C2C"/>
                </a:solidFill>
                <a:latin typeface="方正兰亭中黑简体" pitchFamily="2" charset="-122"/>
                <a:ea typeface="方正兰亭中黑简体" pitchFamily="2" charset="-122"/>
              </a:rPr>
              <a:t>项目制作</a:t>
            </a:r>
          </a:p>
        </p:txBody>
      </p:sp>
    </p:spTree>
    <p:extLst>
      <p:ext uri="{BB962C8B-B14F-4D97-AF65-F5344CB8AC3E}">
        <p14:creationId xmlns:p14="http://schemas.microsoft.com/office/powerpoint/2010/main" val="273832865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"/>
          <p:cNvSpPr txBox="1"/>
          <p:nvPr/>
        </p:nvSpPr>
        <p:spPr>
          <a:xfrm>
            <a:off x="395536" y="333374"/>
            <a:ext cx="8568952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en-US" sz="3000" dirty="0" smtClean="0">
                <a:latin typeface="方正兰亭大黑简体" pitchFamily="2" charset="-122"/>
                <a:ea typeface="方正兰亭大黑简体" pitchFamily="2" charset="-122"/>
              </a:rPr>
              <a:t>6.1</a:t>
            </a:r>
            <a:r>
              <a:rPr sz="3000" dirty="0" smtClean="0">
                <a:latin typeface="方正兰亭大黑简体" pitchFamily="2" charset="-122"/>
                <a:ea typeface="方正兰亭大黑简体" pitchFamily="2" charset="-122"/>
              </a:rPr>
              <a:t> </a:t>
            </a:r>
            <a:r>
              <a:rPr lang="zh-CN" altLang="en-US" sz="3000" dirty="0" smtClean="0">
                <a:latin typeface="方正兰亭大黑简体" pitchFamily="2" charset="-122"/>
                <a:ea typeface="方正兰亭大黑简体" pitchFamily="2" charset="-122"/>
              </a:rPr>
              <a:t>项目要求</a:t>
            </a:r>
            <a:endParaRPr sz="3000" dirty="0">
              <a:latin typeface="方正兰亭大黑简体" pitchFamily="2" charset="-122"/>
              <a:ea typeface="方正兰亭大黑简体" pitchFamily="2" charset="-122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805180" y="1052736"/>
            <a:ext cx="7943283" cy="56166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1" sz="2200" kern="0" noProof="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  <a:sym typeface="+mn-ea"/>
              </a:rPr>
              <a:t>客户名称</a:t>
            </a:r>
            <a:r>
              <a:rPr kumimoji="1" sz="2200" kern="0" noProof="0" dirty="0" err="1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  <a:sym typeface="+mn-ea"/>
              </a:rPr>
              <a:t>：熊熊咖啡馆</a:t>
            </a:r>
            <a:r>
              <a:rPr kumimoji="1" sz="2200" kern="0" noProof="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  <a:sym typeface="+mn-ea"/>
              </a:rPr>
              <a:t>。</a:t>
            </a: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1" sz="2200" kern="0" noProof="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  <a:sym typeface="+mn-ea"/>
              </a:rPr>
              <a:t>客户介绍：熊熊咖啡馆的主题是“品质、新鲜与温馨”。熊熊咖啡馆专注于提供各式各样的咖啡，包括经典美式、浓郁拿铁、香醇卡布奇诺等，此外，还提供各种特色茶水和创意小吃</a:t>
            </a:r>
            <a:r>
              <a:rPr kumimoji="1" sz="2200" kern="0" noProof="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  <a:sym typeface="+mn-ea"/>
              </a:rPr>
              <a:t>。</a:t>
            </a:r>
            <a:endParaRPr kumimoji="1" lang="en-US" sz="2200" kern="0" noProof="0" dirty="0" smtClean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  <a:sym typeface="+mn-ea"/>
            </a:endParaRPr>
          </a:p>
          <a:p>
            <a:pPr>
              <a:lnSpc>
                <a:spcPct val="150000"/>
              </a:lnSpc>
              <a:defRPr/>
            </a:pPr>
            <a:r>
              <a:rPr kumimoji="1" lang="zh-CN" altLang="en-US" sz="2200" kern="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  <a:sym typeface="+mn-ea"/>
              </a:rPr>
              <a:t>网页尺寸：</a:t>
            </a:r>
            <a:r>
              <a:rPr kumimoji="1" lang="en-US" altLang="zh-CN" sz="2200" kern="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  <a:sym typeface="+mn-ea"/>
              </a:rPr>
              <a:t>1336*2670</a:t>
            </a:r>
            <a:r>
              <a:rPr kumimoji="1" lang="zh-CN" altLang="en-US" sz="2200" kern="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  <a:sym typeface="+mn-ea"/>
              </a:rPr>
              <a:t>像素。</a:t>
            </a:r>
          </a:p>
          <a:p>
            <a:pPr>
              <a:lnSpc>
                <a:spcPct val="150000"/>
              </a:lnSpc>
              <a:defRPr/>
            </a:pPr>
            <a:r>
              <a:rPr kumimoji="1" lang="zh-CN" altLang="en-US" sz="2200" kern="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  <a:sym typeface="+mn-ea"/>
              </a:rPr>
              <a:t>边距：</a:t>
            </a:r>
            <a:r>
              <a:rPr kumimoji="1" lang="en-US" altLang="zh-CN" sz="2200" kern="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  <a:sym typeface="+mn-ea"/>
              </a:rPr>
              <a:t>60</a:t>
            </a:r>
            <a:r>
              <a:rPr kumimoji="1" lang="zh-CN" altLang="en-US" sz="2200" kern="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  <a:sym typeface="+mn-ea"/>
              </a:rPr>
              <a:t>像素</a:t>
            </a:r>
          </a:p>
          <a:p>
            <a:pPr>
              <a:lnSpc>
                <a:spcPct val="150000"/>
              </a:lnSpc>
              <a:defRPr/>
            </a:pPr>
            <a:r>
              <a:rPr kumimoji="1" lang="zh-CN" altLang="en-US" sz="2200" kern="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  <a:sym typeface="+mn-ea"/>
              </a:rPr>
              <a:t>菜单：</a:t>
            </a:r>
            <a:r>
              <a:rPr kumimoji="1" lang="en-US" altLang="zh-CN" sz="2200" kern="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  <a:sym typeface="+mn-ea"/>
              </a:rPr>
              <a:t>1336*72</a:t>
            </a:r>
            <a:r>
              <a:rPr kumimoji="1" lang="zh-CN" altLang="en-US" sz="2200" kern="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  <a:sym typeface="+mn-ea"/>
              </a:rPr>
              <a:t>像素</a:t>
            </a:r>
          </a:p>
          <a:p>
            <a:pPr>
              <a:lnSpc>
                <a:spcPct val="150000"/>
              </a:lnSpc>
              <a:defRPr/>
            </a:pPr>
            <a:r>
              <a:rPr kumimoji="1" lang="zh-CN" altLang="en-US" sz="2200" kern="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  <a:sym typeface="+mn-ea"/>
              </a:rPr>
              <a:t>主图：</a:t>
            </a:r>
            <a:r>
              <a:rPr kumimoji="1" lang="en-US" altLang="zh-CN" sz="2200" kern="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  <a:sym typeface="+mn-ea"/>
              </a:rPr>
              <a:t>1336*680</a:t>
            </a:r>
            <a:r>
              <a:rPr kumimoji="1" lang="zh-CN" altLang="en-US" sz="2200" kern="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  <a:sym typeface="+mn-ea"/>
              </a:rPr>
              <a:t>像素</a:t>
            </a:r>
          </a:p>
          <a:p>
            <a:pPr>
              <a:lnSpc>
                <a:spcPct val="150000"/>
              </a:lnSpc>
              <a:defRPr/>
            </a:pPr>
            <a:r>
              <a:rPr kumimoji="1" lang="zh-CN" altLang="en-US" sz="2200" kern="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  <a:sym typeface="+mn-ea"/>
              </a:rPr>
              <a:t>订餐：</a:t>
            </a:r>
            <a:r>
              <a:rPr kumimoji="1" lang="en-US" altLang="zh-CN" sz="2200" kern="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  <a:sym typeface="+mn-ea"/>
              </a:rPr>
              <a:t>466</a:t>
            </a:r>
            <a:r>
              <a:rPr kumimoji="1" lang="zh-CN" altLang="en-US" sz="2200" kern="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  <a:sym typeface="+mn-ea"/>
              </a:rPr>
              <a:t>像素</a:t>
            </a:r>
          </a:p>
          <a:p>
            <a:pPr>
              <a:lnSpc>
                <a:spcPct val="150000"/>
              </a:lnSpc>
              <a:defRPr/>
            </a:pPr>
            <a:r>
              <a:rPr kumimoji="1" lang="zh-CN" altLang="en-US" sz="2200" kern="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  <a:sym typeface="+mn-ea"/>
              </a:rPr>
              <a:t>客户需求：为本店制作一个网页，介绍本店基本信息，展示本店产品，需要有线上预定产品功能。</a:t>
            </a: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endParaRPr kumimoji="1" sz="2200" kern="0" noProof="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6646671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6"/>
          <p:cNvSpPr txBox="1"/>
          <p:nvPr/>
        </p:nvSpPr>
        <p:spPr>
          <a:xfrm>
            <a:off x="2238375" y="282575"/>
            <a:ext cx="5357813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6</a:t>
            </a:r>
            <a:r>
              <a:rPr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.2</a:t>
            </a:r>
            <a:r>
              <a:rPr 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30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项目设计</a:t>
            </a:r>
            <a:endParaRPr sz="30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899592" y="2060575"/>
            <a:ext cx="7345363" cy="2592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1" lang="en-US" altLang="zh-CN" sz="2200" kern="1200" cap="none" spc="0" normalizeH="0" baseline="0" noProof="0" dirty="0">
                <a:latin typeface="方正兰亭黑简体" pitchFamily="2" charset="-122"/>
                <a:ea typeface="方正兰亭黑简体" pitchFamily="2" charset="-122"/>
                <a:cs typeface="+mn-cs"/>
              </a:rPr>
              <a:t>    网站主色调采用和咖啡色一样的中性色，网站首页放置大量产品宣传图，达到吸引目标客户的目的。将线上预定入口放置在网站首页，使客户能更加快捷地购买产品。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5"/>
          <p:cNvSpPr txBox="1"/>
          <p:nvPr/>
        </p:nvSpPr>
        <p:spPr>
          <a:xfrm>
            <a:off x="2484438" y="282575"/>
            <a:ext cx="511175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6</a:t>
            </a:r>
            <a:r>
              <a:rPr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.3</a:t>
            </a:r>
            <a:r>
              <a:rPr 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30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项目制作</a:t>
            </a:r>
            <a:endParaRPr sz="30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9219" name="Rectangle 3"/>
          <p:cNvSpPr txBox="1"/>
          <p:nvPr/>
        </p:nvSpPr>
        <p:spPr>
          <a:xfrm>
            <a:off x="900113" y="1340168"/>
            <a:ext cx="7345362" cy="259238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indent="539750">
              <a:lnSpc>
                <a:spcPct val="150000"/>
              </a:lnSpc>
            </a:pPr>
            <a:r>
              <a:rPr lang="zh-CN" altLang="en-US" sz="2200" dirty="0">
                <a:latin typeface="方正兰亭黑简体" pitchFamily="2" charset="-122"/>
                <a:ea typeface="方正兰亭黑简体" pitchFamily="2" charset="-122"/>
              </a:rPr>
              <a:t>熊熊咖啡馆网页设计如图。</a:t>
            </a:r>
            <a:endParaRPr lang="en-US" altLang="zh-CN" sz="2200" dirty="0">
              <a:latin typeface="方正兰亭黑简体" pitchFamily="2" charset="-122"/>
              <a:ea typeface="方正兰亭黑简体" pitchFamily="2" charset="-122"/>
            </a:endParaRPr>
          </a:p>
        </p:txBody>
      </p:sp>
      <p:pic>
        <p:nvPicPr>
          <p:cNvPr id="214" name="图片 214" descr="咖啡网页 拷贝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064" y="1124744"/>
            <a:ext cx="2701925" cy="540258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"/>
          <p:cNvSpPr txBox="1"/>
          <p:nvPr/>
        </p:nvSpPr>
        <p:spPr>
          <a:xfrm>
            <a:off x="1116013" y="282575"/>
            <a:ext cx="7559675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课堂学习目标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2178050" y="2781300"/>
            <a:ext cx="4338638" cy="16557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algn="just" eaLnBrk="1" hangingPunct="1">
              <a:lnSpc>
                <a:spcPct val="150000"/>
              </a:lnSpc>
              <a:buClr>
                <a:srgbClr val="7878DE"/>
              </a:buClr>
              <a:buFont typeface="Wingdings" panose="05000000000000000000" charset="0"/>
              <a:buChar char="l"/>
              <a:defRPr/>
            </a:pPr>
            <a:r>
              <a:rPr lang="zh-CN" altLang="en-US" sz="2000" dirty="0">
                <a:solidFill>
                  <a:srgbClr val="2C2C2C"/>
                </a:solidFill>
                <a:latin typeface="方正兰亭中黑简体" pitchFamily="2" charset="-122"/>
                <a:ea typeface="方正兰亭中黑简体" pitchFamily="2" charset="-122"/>
              </a:rPr>
              <a:t>掌握软件基础知识的使用方法。</a:t>
            </a:r>
          </a:p>
          <a:p>
            <a:pPr algn="just" eaLnBrk="1" hangingPunct="1">
              <a:lnSpc>
                <a:spcPct val="150000"/>
              </a:lnSpc>
              <a:buClr>
                <a:srgbClr val="7878DE"/>
              </a:buClr>
              <a:buFont typeface="Wingdings" panose="05000000000000000000" charset="0"/>
              <a:buChar char="l"/>
              <a:defRPr/>
            </a:pPr>
            <a:r>
              <a:rPr lang="zh-CN" altLang="en-US" sz="2000" dirty="0">
                <a:solidFill>
                  <a:srgbClr val="2C2C2C"/>
                </a:solidFill>
                <a:latin typeface="方正兰亭中黑简体" pitchFamily="2" charset="-122"/>
                <a:ea typeface="方正兰亭中黑简体" pitchFamily="2" charset="-122"/>
              </a:rPr>
              <a:t>了解软件的常用设计领域。</a:t>
            </a:r>
          </a:p>
          <a:p>
            <a:pPr algn="just" eaLnBrk="1" hangingPunct="1">
              <a:lnSpc>
                <a:spcPct val="150000"/>
              </a:lnSpc>
              <a:buClr>
                <a:srgbClr val="7878DE"/>
              </a:buClr>
              <a:buFont typeface="Wingdings" panose="05000000000000000000" charset="0"/>
              <a:buChar char="l"/>
              <a:defRPr/>
            </a:pPr>
            <a:r>
              <a:rPr lang="zh-CN" altLang="en-US" sz="2000" dirty="0">
                <a:solidFill>
                  <a:srgbClr val="2C2C2C"/>
                </a:solidFill>
                <a:latin typeface="方正兰亭中黑简体" pitchFamily="2" charset="-122"/>
                <a:ea typeface="方正兰亭中黑简体" pitchFamily="2" charset="-122"/>
              </a:rPr>
              <a:t>掌握软件在不同设计领域的使用</a:t>
            </a:r>
            <a:r>
              <a:rPr lang="zh-CN" altLang="zh-CN" sz="2000" dirty="0">
                <a:solidFill>
                  <a:srgbClr val="2C2C2C"/>
                </a:solidFill>
                <a:latin typeface="方正兰亭中黑简体" pitchFamily="2" charset="-122"/>
                <a:ea typeface="方正兰亭中黑简体" pitchFamily="2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0924247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/>
          <p:nvPr/>
        </p:nvSpPr>
        <p:spPr>
          <a:xfrm>
            <a:off x="2700338" y="282575"/>
            <a:ext cx="4249737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技能目标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763712" y="1988840"/>
            <a:ext cx="6192663" cy="28797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algn="just" eaLnBrk="1" hangingPunct="1">
              <a:lnSpc>
                <a:spcPct val="150000"/>
              </a:lnSpc>
              <a:buClr>
                <a:srgbClr val="7878DE"/>
              </a:buClr>
              <a:buFont typeface="Wingdings" panose="05000000000000000000" charset="0"/>
              <a:buChar char="l"/>
              <a:defRPr/>
            </a:pPr>
            <a:r>
              <a:rPr lang="zh-CN" altLang="en-US" sz="2000" dirty="0" smtClean="0">
                <a:solidFill>
                  <a:srgbClr val="2C2C2C"/>
                </a:solidFill>
                <a:latin typeface="方正兰亭中黑简体" pitchFamily="2" charset="-122"/>
                <a:ea typeface="方正兰亭中黑简体" pitchFamily="2" charset="-122"/>
              </a:rPr>
              <a:t>掌握“熊熊咖啡馆标志”</a:t>
            </a:r>
            <a:r>
              <a:rPr lang="zh-CN" altLang="en-US" sz="2000" dirty="0">
                <a:solidFill>
                  <a:srgbClr val="2C2C2C"/>
                </a:solidFill>
                <a:latin typeface="方正兰亭中黑简体" pitchFamily="2" charset="-122"/>
                <a:ea typeface="方正兰亭中黑简体" pitchFamily="2" charset="-122"/>
              </a:rPr>
              <a:t>的制作方法。</a:t>
            </a:r>
          </a:p>
          <a:p>
            <a:pPr algn="just" eaLnBrk="1" hangingPunct="1">
              <a:lnSpc>
                <a:spcPct val="150000"/>
              </a:lnSpc>
              <a:buClr>
                <a:srgbClr val="7878DE"/>
              </a:buClr>
              <a:buFont typeface="Wingdings" panose="05000000000000000000" charset="0"/>
              <a:buChar char="l"/>
              <a:defRPr/>
            </a:pPr>
            <a:r>
              <a:rPr lang="zh-CN" altLang="en-US" sz="2000" dirty="0">
                <a:solidFill>
                  <a:srgbClr val="2C2C2C"/>
                </a:solidFill>
                <a:latin typeface="方正兰亭中黑简体" pitchFamily="2" charset="-122"/>
                <a:ea typeface="方正兰亭中黑简体" pitchFamily="2" charset="-122"/>
              </a:rPr>
              <a:t>掌握</a:t>
            </a:r>
            <a:r>
              <a:rPr lang="zh-CN" altLang="en-US" sz="2000" dirty="0" smtClean="0">
                <a:solidFill>
                  <a:srgbClr val="2C2C2C"/>
                </a:solidFill>
                <a:latin typeface="方正兰亭中黑简体" pitchFamily="2" charset="-122"/>
                <a:ea typeface="方正兰亭中黑简体" pitchFamily="2" charset="-122"/>
              </a:rPr>
              <a:t>“钱兔无量”兔年零食大礼包礼盒的</a:t>
            </a:r>
            <a:r>
              <a:rPr lang="zh-CN" altLang="en-US" sz="2000" dirty="0">
                <a:solidFill>
                  <a:srgbClr val="2C2C2C"/>
                </a:solidFill>
                <a:latin typeface="方正兰亭中黑简体" pitchFamily="2" charset="-122"/>
                <a:ea typeface="方正兰亭中黑简体" pitchFamily="2" charset="-122"/>
              </a:rPr>
              <a:t>制作方法。</a:t>
            </a:r>
          </a:p>
          <a:p>
            <a:pPr algn="just" eaLnBrk="1" hangingPunct="1">
              <a:lnSpc>
                <a:spcPct val="150000"/>
              </a:lnSpc>
              <a:buClr>
                <a:srgbClr val="7878DE"/>
              </a:buClr>
              <a:buFont typeface="Wingdings" panose="05000000000000000000" charset="0"/>
              <a:buChar char="l"/>
              <a:defRPr/>
            </a:pPr>
            <a:r>
              <a:rPr lang="zh-CN" altLang="en-US" sz="2000" dirty="0">
                <a:solidFill>
                  <a:srgbClr val="2C2C2C"/>
                </a:solidFill>
                <a:latin typeface="方正兰亭中黑简体" pitchFamily="2" charset="-122"/>
                <a:ea typeface="方正兰亭中黑简体" pitchFamily="2" charset="-122"/>
              </a:rPr>
              <a:t>掌握</a:t>
            </a:r>
            <a:r>
              <a:rPr lang="zh-CN" altLang="en-US" sz="2000" dirty="0" smtClean="0">
                <a:solidFill>
                  <a:srgbClr val="2C2C2C"/>
                </a:solidFill>
                <a:latin typeface="方正兰亭中黑简体" pitchFamily="2" charset="-122"/>
                <a:ea typeface="方正兰亭中黑简体" pitchFamily="2" charset="-122"/>
              </a:rPr>
              <a:t>“甜品大赛海报”</a:t>
            </a:r>
            <a:r>
              <a:rPr lang="zh-CN" altLang="en-US" sz="2000" dirty="0">
                <a:solidFill>
                  <a:srgbClr val="2C2C2C"/>
                </a:solidFill>
                <a:latin typeface="方正兰亭中黑简体" pitchFamily="2" charset="-122"/>
                <a:ea typeface="方正兰亭中黑简体" pitchFamily="2" charset="-122"/>
              </a:rPr>
              <a:t>的制作方法。</a:t>
            </a:r>
          </a:p>
          <a:p>
            <a:pPr algn="just" eaLnBrk="1" hangingPunct="1">
              <a:lnSpc>
                <a:spcPct val="150000"/>
              </a:lnSpc>
              <a:buClr>
                <a:srgbClr val="7878DE"/>
              </a:buClr>
              <a:buFont typeface="Wingdings" panose="05000000000000000000" charset="0"/>
              <a:buChar char="l"/>
              <a:defRPr/>
            </a:pPr>
            <a:r>
              <a:rPr lang="zh-CN" altLang="en-US" sz="2000" dirty="0">
                <a:solidFill>
                  <a:srgbClr val="2C2C2C"/>
                </a:solidFill>
                <a:latin typeface="方正兰亭中黑简体" pitchFamily="2" charset="-122"/>
                <a:ea typeface="方正兰亭中黑简体" pitchFamily="2" charset="-122"/>
              </a:rPr>
              <a:t>掌握</a:t>
            </a:r>
            <a:r>
              <a:rPr lang="zh-CN" altLang="en-US" sz="2000" dirty="0" smtClean="0">
                <a:solidFill>
                  <a:srgbClr val="2C2C2C"/>
                </a:solidFill>
                <a:latin typeface="方正兰亭中黑简体" pitchFamily="2" charset="-122"/>
                <a:ea typeface="方正兰亭中黑简体" pitchFamily="2" charset="-122"/>
              </a:rPr>
              <a:t>“科幻题材书籍封面”</a:t>
            </a:r>
            <a:r>
              <a:rPr lang="zh-CN" altLang="en-US" sz="2000" dirty="0">
                <a:solidFill>
                  <a:srgbClr val="2C2C2C"/>
                </a:solidFill>
                <a:latin typeface="方正兰亭中黑简体" pitchFamily="2" charset="-122"/>
                <a:ea typeface="方正兰亭中黑简体" pitchFamily="2" charset="-122"/>
              </a:rPr>
              <a:t>的制作方法。</a:t>
            </a:r>
          </a:p>
          <a:p>
            <a:pPr algn="just" eaLnBrk="1" hangingPunct="1">
              <a:lnSpc>
                <a:spcPct val="150000"/>
              </a:lnSpc>
              <a:buClr>
                <a:srgbClr val="7878DE"/>
              </a:buClr>
              <a:buFont typeface="Wingdings" panose="05000000000000000000" charset="0"/>
              <a:buChar char="l"/>
              <a:defRPr/>
            </a:pPr>
            <a:r>
              <a:rPr lang="zh-CN" altLang="en-US" sz="2000" dirty="0">
                <a:solidFill>
                  <a:srgbClr val="2C2C2C"/>
                </a:solidFill>
                <a:latin typeface="方正兰亭中黑简体" pitchFamily="2" charset="-122"/>
                <a:ea typeface="方正兰亭中黑简体" pitchFamily="2" charset="-122"/>
              </a:rPr>
              <a:t>掌握</a:t>
            </a:r>
            <a:r>
              <a:rPr lang="zh-CN" altLang="en-US" sz="2000" dirty="0" smtClean="0">
                <a:solidFill>
                  <a:srgbClr val="2C2C2C"/>
                </a:solidFill>
                <a:latin typeface="方正兰亭中黑简体" pitchFamily="2" charset="-122"/>
                <a:ea typeface="方正兰亭中黑简体" pitchFamily="2" charset="-122"/>
              </a:rPr>
              <a:t>“运动</a:t>
            </a:r>
            <a:r>
              <a:rPr lang="en-US" altLang="zh-CN" sz="2000" dirty="0" smtClean="0">
                <a:solidFill>
                  <a:srgbClr val="2C2C2C"/>
                </a:solidFill>
                <a:latin typeface="方正兰亭中黑简体" pitchFamily="2" charset="-122"/>
                <a:ea typeface="方正兰亭中黑简体" pitchFamily="2" charset="-122"/>
              </a:rPr>
              <a:t>APP</a:t>
            </a:r>
            <a:r>
              <a:rPr lang="zh-CN" altLang="en-US" sz="2000" dirty="0" smtClean="0">
                <a:solidFill>
                  <a:srgbClr val="2C2C2C"/>
                </a:solidFill>
                <a:latin typeface="方正兰亭中黑简体" pitchFamily="2" charset="-122"/>
                <a:ea typeface="方正兰亭中黑简体" pitchFamily="2" charset="-122"/>
              </a:rPr>
              <a:t>首页界面”</a:t>
            </a:r>
            <a:r>
              <a:rPr lang="zh-CN" altLang="en-US" sz="2000" dirty="0">
                <a:solidFill>
                  <a:srgbClr val="2C2C2C"/>
                </a:solidFill>
                <a:latin typeface="方正兰亭中黑简体" pitchFamily="2" charset="-122"/>
                <a:ea typeface="方正兰亭中黑简体" pitchFamily="2" charset="-122"/>
              </a:rPr>
              <a:t>的制作方法。</a:t>
            </a:r>
          </a:p>
          <a:p>
            <a:pPr algn="just" eaLnBrk="1" hangingPunct="1">
              <a:lnSpc>
                <a:spcPct val="150000"/>
              </a:lnSpc>
              <a:buClr>
                <a:srgbClr val="7878DE"/>
              </a:buClr>
              <a:buFont typeface="Wingdings" panose="05000000000000000000" charset="0"/>
              <a:buChar char="l"/>
              <a:defRPr/>
            </a:pPr>
            <a:r>
              <a:rPr lang="zh-CN" altLang="en-US" sz="2000" dirty="0">
                <a:solidFill>
                  <a:srgbClr val="2C2C2C"/>
                </a:solidFill>
                <a:latin typeface="方正兰亭中黑简体" pitchFamily="2" charset="-122"/>
                <a:ea typeface="方正兰亭中黑简体" pitchFamily="2" charset="-122"/>
              </a:rPr>
              <a:t>掌握</a:t>
            </a:r>
            <a:r>
              <a:rPr lang="zh-CN" altLang="en-US" sz="2000" dirty="0" smtClean="0">
                <a:solidFill>
                  <a:srgbClr val="2C2C2C"/>
                </a:solidFill>
                <a:latin typeface="方正兰亭中黑简体" pitchFamily="2" charset="-122"/>
                <a:ea typeface="方正兰亭中黑简体" pitchFamily="2" charset="-122"/>
              </a:rPr>
              <a:t>“熊熊咖啡馆网页”</a:t>
            </a:r>
            <a:r>
              <a:rPr lang="zh-CN" altLang="en-US" sz="2000" dirty="0">
                <a:solidFill>
                  <a:srgbClr val="2C2C2C"/>
                </a:solidFill>
                <a:latin typeface="方正兰亭中黑简体" pitchFamily="2" charset="-122"/>
                <a:ea typeface="方正兰亭中黑简体" pitchFamily="2" charset="-122"/>
              </a:rPr>
              <a:t>的制作方法。</a:t>
            </a:r>
          </a:p>
        </p:txBody>
      </p:sp>
    </p:spTree>
    <p:extLst>
      <p:ext uri="{BB962C8B-B14F-4D97-AF65-F5344CB8AC3E}">
        <p14:creationId xmlns:p14="http://schemas.microsoft.com/office/powerpoint/2010/main" val="9275005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8"/>
          <p:cNvSpPr txBox="1"/>
          <p:nvPr/>
        </p:nvSpPr>
        <p:spPr>
          <a:xfrm>
            <a:off x="395536" y="333374"/>
            <a:ext cx="914400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sz="3000" dirty="0">
                <a:latin typeface="方正兰亭大黑简体" pitchFamily="2" charset="-122"/>
                <a:ea typeface="方正兰亭大黑简体" pitchFamily="2" charset="-122"/>
              </a:rPr>
              <a:t>实训项目1 标志设计——设计熊熊咖啡馆标志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3563888" y="2708920"/>
            <a:ext cx="2376487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20000"/>
              </a:spcBef>
              <a:buClr>
                <a:srgbClr val="7878DE"/>
              </a:buClr>
              <a:buFont typeface="Wingdings" panose="05000000000000000000" charset="0"/>
              <a:buChar char="l"/>
              <a:defRPr/>
            </a:pPr>
            <a:r>
              <a:rPr lang="zh-CN" altLang="en-US" sz="2000" dirty="0">
                <a:solidFill>
                  <a:srgbClr val="2C2C2C"/>
                </a:solidFill>
                <a:latin typeface="方正兰亭中黑简体" pitchFamily="2" charset="-122"/>
                <a:ea typeface="方正兰亭中黑简体" pitchFamily="2" charset="-122"/>
              </a:rPr>
              <a:t>项目要求</a:t>
            </a:r>
            <a:endParaRPr lang="en-US" altLang="zh-CN" sz="2000" dirty="0">
              <a:solidFill>
                <a:srgbClr val="2C2C2C"/>
              </a:solidFill>
              <a:latin typeface="方正兰亭中黑简体" pitchFamily="2" charset="-122"/>
              <a:ea typeface="方正兰亭中黑简体" pitchFamily="2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20000"/>
              </a:spcBef>
              <a:buClr>
                <a:srgbClr val="7878DE"/>
              </a:buClr>
              <a:buFont typeface="Wingdings" panose="05000000000000000000" charset="0"/>
              <a:buChar char="l"/>
              <a:defRPr/>
            </a:pPr>
            <a:r>
              <a:rPr lang="zh-CN" altLang="en-US" sz="2000" dirty="0">
                <a:solidFill>
                  <a:srgbClr val="2C2C2C"/>
                </a:solidFill>
                <a:latin typeface="方正兰亭中黑简体" pitchFamily="2" charset="-122"/>
                <a:ea typeface="方正兰亭中黑简体" pitchFamily="2" charset="-122"/>
              </a:rPr>
              <a:t>项目设计</a:t>
            </a:r>
            <a:endParaRPr lang="en-US" altLang="zh-CN" sz="2000" dirty="0">
              <a:solidFill>
                <a:srgbClr val="2C2C2C"/>
              </a:solidFill>
              <a:latin typeface="方正兰亭中黑简体" pitchFamily="2" charset="-122"/>
              <a:ea typeface="方正兰亭中黑简体" pitchFamily="2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20000"/>
              </a:spcBef>
              <a:buClr>
                <a:srgbClr val="7878DE"/>
              </a:buClr>
              <a:buFont typeface="Wingdings" panose="05000000000000000000" charset="0"/>
              <a:buChar char="l"/>
              <a:defRPr/>
            </a:pPr>
            <a:r>
              <a:rPr lang="zh-CN" altLang="en-US" sz="2000" dirty="0">
                <a:solidFill>
                  <a:srgbClr val="2C2C2C"/>
                </a:solidFill>
                <a:latin typeface="方正兰亭中黑简体" pitchFamily="2" charset="-122"/>
                <a:ea typeface="方正兰亭中黑简体" pitchFamily="2" charset="-122"/>
              </a:rPr>
              <a:t>项目制作</a:t>
            </a:r>
          </a:p>
        </p:txBody>
      </p:sp>
    </p:spTree>
    <p:extLst>
      <p:ext uri="{BB962C8B-B14F-4D97-AF65-F5344CB8AC3E}">
        <p14:creationId xmlns:p14="http://schemas.microsoft.com/office/powerpoint/2010/main" val="37836553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8"/>
          <p:cNvSpPr txBox="1"/>
          <p:nvPr/>
        </p:nvSpPr>
        <p:spPr>
          <a:xfrm>
            <a:off x="0" y="333375"/>
            <a:ext cx="914400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sz="3000" dirty="0">
                <a:solidFill>
                  <a:schemeClr val="bg1"/>
                </a:solidFill>
                <a:latin typeface="方正兰亭大黑简体" pitchFamily="2" charset="-122"/>
                <a:ea typeface="方正兰亭大黑简体" pitchFamily="2" charset="-122"/>
              </a:rPr>
              <a:t>实训项目1 标志设计——设计熊熊咖啡馆标志</a:t>
            </a:r>
          </a:p>
        </p:txBody>
      </p:sp>
      <p:sp>
        <p:nvSpPr>
          <p:cNvPr id="5" name="Text Box 8"/>
          <p:cNvSpPr txBox="1"/>
          <p:nvPr/>
        </p:nvSpPr>
        <p:spPr>
          <a:xfrm>
            <a:off x="395536" y="333374"/>
            <a:ext cx="8568952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en-US" sz="3000" dirty="0" smtClean="0">
                <a:latin typeface="方正兰亭大黑简体" pitchFamily="2" charset="-122"/>
                <a:ea typeface="方正兰亭大黑简体" pitchFamily="2" charset="-122"/>
              </a:rPr>
              <a:t>1.1</a:t>
            </a:r>
            <a:r>
              <a:rPr sz="3000" dirty="0" smtClean="0">
                <a:latin typeface="方正兰亭大黑简体" pitchFamily="2" charset="-122"/>
                <a:ea typeface="方正兰亭大黑简体" pitchFamily="2" charset="-122"/>
              </a:rPr>
              <a:t> </a:t>
            </a:r>
            <a:r>
              <a:rPr lang="zh-CN" altLang="en-US" sz="3000" dirty="0" smtClean="0">
                <a:latin typeface="方正兰亭大黑简体" pitchFamily="2" charset="-122"/>
                <a:ea typeface="方正兰亭大黑简体" pitchFamily="2" charset="-122"/>
              </a:rPr>
              <a:t>项目要求</a:t>
            </a:r>
            <a:endParaRPr sz="3000" dirty="0">
              <a:latin typeface="方正兰亭大黑简体" pitchFamily="2" charset="-122"/>
              <a:ea typeface="方正兰亭大黑简体" pitchFamily="2" charset="-122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683568" y="1484630"/>
            <a:ext cx="8136904" cy="30245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1" lang="en-US" altLang="zh-CN" sz="2200" kern="0" cap="none" spc="0" normalizeH="0" baseline="0" noProof="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  <a:cs typeface="+mn-cs"/>
              </a:rPr>
              <a:t>店铺名称</a:t>
            </a:r>
            <a:r>
              <a:rPr kumimoji="1" lang="en-US" altLang="zh-CN" sz="2200" kern="0" cap="none" spc="0" normalizeH="0" baseline="0" noProof="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  <a:cs typeface="+mn-cs"/>
              </a:rPr>
              <a:t>：中文为“熊熊咖啡馆”，英文为“XIONGXIONG COFFEE”。</a:t>
            </a: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1" sz="2200" kern="0" cap="none" spc="0" normalizeH="0" baseline="0" noProof="0" dirty="0">
                <a:solidFill>
                  <a:srgbClr val="2C2C2C"/>
                </a:solidFill>
                <a:latin typeface="方正兰亭黑简体" pitchFamily="2" charset="-122"/>
                <a:ea typeface="方正兰亭黑简体" pitchFamily="2" charset="-122"/>
                <a:cs typeface="+mn-cs"/>
              </a:rPr>
              <a:t>广告语：新鲜研磨，Fresh Freshly Ground。</a:t>
            </a: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1" sz="2200" kern="0" cap="none" spc="0" normalizeH="0" baseline="0" noProof="0" dirty="0">
                <a:solidFill>
                  <a:srgbClr val="2C2C2C"/>
                </a:solidFill>
                <a:latin typeface="方正兰亭黑简体" pitchFamily="2" charset="-122"/>
                <a:ea typeface="方正兰亭黑简体" pitchFamily="2" charset="-122"/>
                <a:cs typeface="+mn-cs"/>
              </a:rPr>
              <a:t>客户需求：熊熊咖啡馆是一家小型现磨咖啡咖啡馆，主打产品是熊猫造型拉花图样咖啡，以及用新鲜的咖啡豆现磨的咖啡。本次项目要为该店设计店铺标志，要求标志能体现出店铺特点，符合行业特性。</a:t>
            </a:r>
          </a:p>
        </p:txBody>
      </p:sp>
    </p:spTree>
    <p:extLst>
      <p:ext uri="{BB962C8B-B14F-4D97-AF65-F5344CB8AC3E}">
        <p14:creationId xmlns:p14="http://schemas.microsoft.com/office/powerpoint/2010/main" val="42309793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6"/>
          <p:cNvSpPr txBox="1"/>
          <p:nvPr/>
        </p:nvSpPr>
        <p:spPr>
          <a:xfrm>
            <a:off x="2238375" y="282575"/>
            <a:ext cx="5357813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1.2</a:t>
            </a:r>
            <a:r>
              <a:rPr 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30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项目设计</a:t>
            </a:r>
            <a:endParaRPr sz="30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971550" y="2060575"/>
            <a:ext cx="7345363" cy="2592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1" lang="en-US" altLang="zh-CN" sz="2200" kern="1200" cap="none" spc="0" normalizeH="0" baseline="0" noProof="0" dirty="0">
                <a:latin typeface="方正兰亭黑简体" pitchFamily="2" charset="-122"/>
                <a:ea typeface="方正兰亭黑简体" pitchFamily="2" charset="-122"/>
                <a:cs typeface="+mn-cs"/>
              </a:rPr>
              <a:t>    以该店铺主打概念“熊猫”为主，结合店铺特点“现磨新鲜咖啡豆”“熊猫造型咖啡拉花”，配合店铺中英文名，设计出店铺专属标志，让消费者一眼就能看出店铺特点和店铺主打产品。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5"/>
          <p:cNvSpPr txBox="1"/>
          <p:nvPr/>
        </p:nvSpPr>
        <p:spPr>
          <a:xfrm>
            <a:off x="2484438" y="282575"/>
            <a:ext cx="511175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1.3</a:t>
            </a:r>
            <a:r>
              <a:rPr 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30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项目制作</a:t>
            </a:r>
            <a:endParaRPr sz="30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9219" name="Rectangle 3"/>
          <p:cNvSpPr txBox="1"/>
          <p:nvPr/>
        </p:nvSpPr>
        <p:spPr>
          <a:xfrm>
            <a:off x="900113" y="1340168"/>
            <a:ext cx="7345362" cy="259238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indent="539750">
              <a:lnSpc>
                <a:spcPct val="150000"/>
              </a:lnSpc>
            </a:pPr>
            <a:r>
              <a:rPr lang="zh-CN" altLang="en-US" sz="2200" dirty="0">
                <a:latin typeface="方正兰亭黑简体" pitchFamily="2" charset="-122"/>
                <a:ea typeface="方正兰亭黑简体" pitchFamily="2" charset="-122"/>
              </a:rPr>
              <a:t>熊熊咖啡馆标志</a:t>
            </a:r>
            <a:r>
              <a:rPr lang="zh-CN" altLang="en-US" sz="2200" dirty="0" smtClean="0">
                <a:latin typeface="方正兰亭黑简体" pitchFamily="2" charset="-122"/>
                <a:ea typeface="方正兰亭黑简体" pitchFamily="2" charset="-122"/>
              </a:rPr>
              <a:t>制作</a:t>
            </a:r>
            <a:r>
              <a:rPr lang="zh-CN" altLang="en-US" sz="2200" dirty="0" smtClean="0">
                <a:latin typeface="方正兰亭黑简体" pitchFamily="2" charset="-122"/>
                <a:ea typeface="方正兰亭黑简体" pitchFamily="2" charset="-122"/>
              </a:rPr>
              <a:t>如图</a:t>
            </a:r>
            <a:r>
              <a:rPr lang="zh-CN" altLang="en-US" sz="2200" dirty="0" smtClean="0">
                <a:latin typeface="方正兰亭黑简体" pitchFamily="2" charset="-122"/>
                <a:ea typeface="方正兰亭黑简体" pitchFamily="2" charset="-122"/>
              </a:rPr>
              <a:t>。</a:t>
            </a:r>
            <a:endParaRPr lang="en-US" altLang="zh-CN" sz="2200" dirty="0">
              <a:latin typeface="方正兰亭黑简体" pitchFamily="2" charset="-122"/>
              <a:ea typeface="方正兰亭黑简体" pitchFamily="2" charset="-122"/>
            </a:endParaRPr>
          </a:p>
        </p:txBody>
      </p:sp>
      <p:pic>
        <p:nvPicPr>
          <p:cNvPr id="2509" name="图片 2509" descr="SX01 拷贝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3331" y="1988840"/>
            <a:ext cx="4098925" cy="409892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"/>
          <p:cNvSpPr txBox="1"/>
          <p:nvPr/>
        </p:nvSpPr>
        <p:spPr>
          <a:xfrm>
            <a:off x="324544" y="375047"/>
            <a:ext cx="9144000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sz="2300" dirty="0">
                <a:latin typeface="方正兰亭大黑简体" pitchFamily="2" charset="-122"/>
                <a:ea typeface="方正兰亭大黑简体" pitchFamily="2" charset="-122"/>
              </a:rPr>
              <a:t>实训项目2 包装设计——设计“钱兔无量”兔年零食大礼包礼盒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3563888" y="2708920"/>
            <a:ext cx="2376487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20000"/>
              </a:spcBef>
              <a:buClr>
                <a:srgbClr val="7878DE"/>
              </a:buClr>
              <a:buFont typeface="Wingdings" panose="05000000000000000000" charset="0"/>
              <a:buChar char="l"/>
              <a:defRPr/>
            </a:pPr>
            <a:r>
              <a:rPr lang="zh-CN" altLang="en-US" sz="2000" dirty="0">
                <a:solidFill>
                  <a:srgbClr val="2C2C2C"/>
                </a:solidFill>
                <a:latin typeface="方正兰亭中黑简体" pitchFamily="2" charset="-122"/>
                <a:ea typeface="方正兰亭中黑简体" pitchFamily="2" charset="-122"/>
              </a:rPr>
              <a:t>项目要求</a:t>
            </a:r>
            <a:endParaRPr lang="en-US" altLang="zh-CN" sz="2000" dirty="0">
              <a:solidFill>
                <a:srgbClr val="2C2C2C"/>
              </a:solidFill>
              <a:latin typeface="方正兰亭中黑简体" pitchFamily="2" charset="-122"/>
              <a:ea typeface="方正兰亭中黑简体" pitchFamily="2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20000"/>
              </a:spcBef>
              <a:buClr>
                <a:srgbClr val="7878DE"/>
              </a:buClr>
              <a:buFont typeface="Wingdings" panose="05000000000000000000" charset="0"/>
              <a:buChar char="l"/>
              <a:defRPr/>
            </a:pPr>
            <a:r>
              <a:rPr lang="zh-CN" altLang="en-US" sz="2000" dirty="0">
                <a:solidFill>
                  <a:srgbClr val="2C2C2C"/>
                </a:solidFill>
                <a:latin typeface="方正兰亭中黑简体" pitchFamily="2" charset="-122"/>
                <a:ea typeface="方正兰亭中黑简体" pitchFamily="2" charset="-122"/>
              </a:rPr>
              <a:t>项目设计</a:t>
            </a:r>
            <a:endParaRPr lang="en-US" altLang="zh-CN" sz="2000" dirty="0">
              <a:solidFill>
                <a:srgbClr val="2C2C2C"/>
              </a:solidFill>
              <a:latin typeface="方正兰亭中黑简体" pitchFamily="2" charset="-122"/>
              <a:ea typeface="方正兰亭中黑简体" pitchFamily="2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20000"/>
              </a:spcBef>
              <a:buClr>
                <a:srgbClr val="7878DE"/>
              </a:buClr>
              <a:buFont typeface="Wingdings" panose="05000000000000000000" charset="0"/>
              <a:buChar char="l"/>
              <a:defRPr/>
            </a:pPr>
            <a:r>
              <a:rPr lang="zh-CN" altLang="en-US" sz="2000" dirty="0">
                <a:solidFill>
                  <a:srgbClr val="2C2C2C"/>
                </a:solidFill>
                <a:latin typeface="方正兰亭中黑简体" pitchFamily="2" charset="-122"/>
                <a:ea typeface="方正兰亭中黑简体" pitchFamily="2" charset="-122"/>
              </a:rPr>
              <a:t>项目制作</a:t>
            </a:r>
          </a:p>
        </p:txBody>
      </p:sp>
    </p:spTree>
    <p:extLst>
      <p:ext uri="{BB962C8B-B14F-4D97-AF65-F5344CB8AC3E}">
        <p14:creationId xmlns:p14="http://schemas.microsoft.com/office/powerpoint/2010/main" val="333991080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cxYmVlYTY1NjFhOWY0NTM0NzdiMDNlYzk3Mjc5ZjQifQ=="/>
</p:tagLst>
</file>

<file path=ppt/theme/theme1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862</Words>
  <Application>Microsoft Office PowerPoint</Application>
  <PresentationFormat>全屏显示(4:3)</PresentationFormat>
  <Paragraphs>101</Paragraphs>
  <Slides>29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31" baseType="lpstr">
      <vt:lpstr>默认设计模板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181</cp:revision>
  <dcterms:created xsi:type="dcterms:W3CDTF">2006-06-13T01:54:00Z</dcterms:created>
  <dcterms:modified xsi:type="dcterms:W3CDTF">2024-03-24T13:05:17Z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6D67FEF3F4384DDBBBBD5442EF061FCA_13</vt:lpwstr>
  </property>
  <property fmtid="{D5CDD505-2E9C-101B-9397-08002B2CF9AE}" pid="3" name="KSOProductBuildVer">
    <vt:lpwstr>2052-12.1.0.16388</vt:lpwstr>
  </property>
</Properties>
</file>