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2"/>
  </p:sldMasterIdLst>
  <p:notesMasterIdLst>
    <p:notesMasterId r:id="rId19"/>
  </p:notesMasterIdLst>
  <p:handoutMasterIdLst>
    <p:handoutMasterId r:id="rId20"/>
  </p:handoutMasterIdLst>
  <p:sldIdLst>
    <p:sldId id="256" r:id="rId3"/>
    <p:sldId id="257" r:id="rId4"/>
    <p:sldId id="258" r:id="rId5"/>
    <p:sldId id="301" r:id="rId6"/>
    <p:sldId id="330" r:id="rId7"/>
    <p:sldId id="331" r:id="rId8"/>
    <p:sldId id="259" r:id="rId9"/>
    <p:sldId id="326" r:id="rId10"/>
    <p:sldId id="304" r:id="rId11"/>
    <p:sldId id="316" r:id="rId12"/>
    <p:sldId id="317" r:id="rId13"/>
    <p:sldId id="327" r:id="rId14"/>
    <p:sldId id="328" r:id="rId15"/>
    <p:sldId id="329" r:id="rId16"/>
    <p:sldId id="303" r:id="rId17"/>
    <p:sldId id="315" r:id="rId18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8"/>
    <p:restoredTop sz="94685"/>
  </p:normalViewPr>
  <p:slideViewPr>
    <p:cSldViewPr showGuides="1">
      <p:cViewPr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706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0C950F-5EA1-4B91-BAD4-D98589773832}" type="datetimeFigureOut">
              <a:rPr lang="zh-CN" altLang="en-US" smtClean="0"/>
              <a:t>2024/3/25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CAD87A-E2CB-420E-92FB-BB6B118354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7169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E433489-759A-4B39-A086-7EFA41C4DA61}" type="datetimeFigureOut"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2024/3/25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08185968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04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4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标题和两项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3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标题和两项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3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6"/>
          <p:cNvSpPr txBox="1"/>
          <p:nvPr/>
        </p:nvSpPr>
        <p:spPr>
          <a:xfrm>
            <a:off x="2478088" y="282575"/>
            <a:ext cx="49736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1.3.3 套索工具</a:t>
            </a:r>
          </a:p>
        </p:txBody>
      </p:sp>
      <p:sp>
        <p:nvSpPr>
          <p:cNvPr id="9219" name="Text Box 7"/>
          <p:cNvSpPr txBox="1"/>
          <p:nvPr/>
        </p:nvSpPr>
        <p:spPr>
          <a:xfrm>
            <a:off x="755650" y="1340168"/>
            <a:ext cx="7561263" cy="2399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使用“套索工具”可以创建不规则的选区。在选择“套索工具”（或按L键）后，在图像中按住鼠标左键不放并拖动，释放鼠标时无论光标有没有回到起始位置，都会形成一个闭合选区，因为当光标没有回到起始位置时，终点和起点之间会自动生成一条直线来闭合选区。未释放鼠标之前按Esc键，可以取消绘制选区。</a:t>
            </a:r>
          </a:p>
        </p:txBody>
      </p:sp>
      <p:pic>
        <p:nvPicPr>
          <p:cNvPr id="384" name="图片 384" descr="1-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595" y="3932555"/>
            <a:ext cx="2746375" cy="239649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85" name="图片 385" descr="Snipaste_2023-09-27_16-04-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9700" y="3932555"/>
            <a:ext cx="2746375" cy="239649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6"/>
          <p:cNvSpPr txBox="1"/>
          <p:nvPr/>
        </p:nvSpPr>
        <p:spPr>
          <a:xfrm>
            <a:off x="2478088" y="282575"/>
            <a:ext cx="49736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1.3.4 多边形套索工具</a:t>
            </a:r>
          </a:p>
        </p:txBody>
      </p:sp>
      <p:sp>
        <p:nvSpPr>
          <p:cNvPr id="10243" name="Text Box 7"/>
          <p:cNvSpPr txBox="1"/>
          <p:nvPr/>
        </p:nvSpPr>
        <p:spPr>
          <a:xfrm>
            <a:off x="684213" y="1340485"/>
            <a:ext cx="7561262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选择“多边形套索工具”后，在画布中单击确定起始点。接着，拖动鼠标指针至目标方向处依次单击，可创建新的节点，形成折线。然后，拖动鼠标指针至起始点位置，当终点与起点重合时，再次单击，即可创建一个闭合选区。</a:t>
            </a:r>
          </a:p>
        </p:txBody>
      </p:sp>
      <p:pic>
        <p:nvPicPr>
          <p:cNvPr id="387" name="图片 387" descr="1-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033" y="3428683"/>
            <a:ext cx="2789009" cy="2376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88" name="图片 388" descr="Snipaste_2023-09-27_16-05-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9700" y="3428048"/>
            <a:ext cx="2722975" cy="23760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6"/>
          <p:cNvSpPr txBox="1"/>
          <p:nvPr/>
        </p:nvSpPr>
        <p:spPr>
          <a:xfrm>
            <a:off x="2478088" y="282575"/>
            <a:ext cx="49736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1.3.5 磁性套索工具</a:t>
            </a:r>
          </a:p>
        </p:txBody>
      </p:sp>
      <p:sp>
        <p:nvSpPr>
          <p:cNvPr id="10243" name="Text Box 7"/>
          <p:cNvSpPr txBox="1"/>
          <p:nvPr/>
        </p:nvSpPr>
        <p:spPr>
          <a:xfrm>
            <a:off x="684213" y="1340485"/>
            <a:ext cx="7561262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选择“磁性套索工具”后，在画布中单击确定起始点。接着，拖动鼠标指针沿着要选中的物体边缘移动，可创建新的节点，形成曲线。然后，拖动鼠标指针至起始点位置，当终点与起点重合时，再次单击，即可创建一个闭合选区。</a:t>
            </a:r>
          </a:p>
        </p:txBody>
      </p:sp>
      <p:pic>
        <p:nvPicPr>
          <p:cNvPr id="415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883" y="3429000"/>
            <a:ext cx="8114674" cy="36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6"/>
          <p:cNvSpPr txBox="1"/>
          <p:nvPr/>
        </p:nvSpPr>
        <p:spPr>
          <a:xfrm>
            <a:off x="2478088" y="282575"/>
            <a:ext cx="49736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1.3.6 魔棒工具</a:t>
            </a:r>
          </a:p>
        </p:txBody>
      </p:sp>
      <p:sp>
        <p:nvSpPr>
          <p:cNvPr id="10243" name="Text Box 7"/>
          <p:cNvSpPr txBox="1"/>
          <p:nvPr/>
        </p:nvSpPr>
        <p:spPr>
          <a:xfrm>
            <a:off x="684213" y="1340485"/>
            <a:ext cx="7561262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魔棒工具可以用来选取图像中的某一点，并将与这一点颜色相同或相近的点自动融入选区中。</a:t>
            </a:r>
          </a:p>
        </p:txBody>
      </p:sp>
      <p:pic>
        <p:nvPicPr>
          <p:cNvPr id="454" name="图片 454" descr="Snipaste_2023-09-27_00-30-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795" y="2492693"/>
            <a:ext cx="7349761" cy="288000"/>
          </a:xfrm>
          <a:prstGeom prst="rect">
            <a:avLst/>
          </a:prstGeom>
        </p:spPr>
      </p:pic>
      <p:pic>
        <p:nvPicPr>
          <p:cNvPr id="468" name="图片 468" descr="Snipaste_2023-09-27_16-05-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768" y="3357245"/>
            <a:ext cx="2629589" cy="23976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69" name="图片 469" descr="Snipaste_2023-09-27_16-06-02 - 副本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1773" y="3357245"/>
            <a:ext cx="2629589" cy="23976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6"/>
          <p:cNvSpPr txBox="1"/>
          <p:nvPr/>
        </p:nvSpPr>
        <p:spPr>
          <a:xfrm>
            <a:off x="2478088" y="282575"/>
            <a:ext cx="49736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1.3.7 快速选择工具</a:t>
            </a:r>
          </a:p>
        </p:txBody>
      </p:sp>
      <p:sp>
        <p:nvSpPr>
          <p:cNvPr id="10243" name="Text Box 7"/>
          <p:cNvSpPr txBox="1"/>
          <p:nvPr/>
        </p:nvSpPr>
        <p:spPr>
          <a:xfrm>
            <a:off x="684213" y="1700808"/>
            <a:ext cx="7561262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快速选择工具可以使用调整的圆形画笔笔尖快速绘制选区。</a:t>
            </a:r>
          </a:p>
        </p:txBody>
      </p:sp>
      <p:pic>
        <p:nvPicPr>
          <p:cNvPr id="488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8085" y="2996992"/>
            <a:ext cx="6777521" cy="36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6"/>
          <p:cNvSpPr txBox="1"/>
          <p:nvPr/>
        </p:nvSpPr>
        <p:spPr>
          <a:xfrm>
            <a:off x="1182688" y="333375"/>
            <a:ext cx="7710487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26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1.4 任务实施——制作零食类电商横幅广告</a:t>
            </a:r>
          </a:p>
        </p:txBody>
      </p:sp>
      <p:sp>
        <p:nvSpPr>
          <p:cNvPr id="7171" name="Text Box 7"/>
          <p:cNvSpPr txBox="1"/>
          <p:nvPr/>
        </p:nvSpPr>
        <p:spPr>
          <a:xfrm>
            <a:off x="827088" y="1722438"/>
            <a:ext cx="7561262" cy="5539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 smtClean="0">
                <a:latin typeface="方正兰亭黑简体" pitchFamily="2" charset="-122"/>
                <a:ea typeface="方正兰亭黑简体" pitchFamily="2" charset="-122"/>
              </a:rPr>
              <a:t>制作零食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类电商横幅</a:t>
            </a:r>
            <a:r>
              <a:rPr lang="zh-CN" altLang="en-US" sz="2000" dirty="0" smtClean="0">
                <a:latin typeface="方正兰亭黑简体" pitchFamily="2" charset="-122"/>
                <a:ea typeface="方正兰亭黑简体" pitchFamily="2" charset="-122"/>
              </a:rPr>
              <a:t>广告如图。</a:t>
            </a:r>
            <a:endParaRPr lang="zh-CN" altLang="en-US" sz="2000" dirty="0"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7172" name="Text Box 8"/>
          <p:cNvSpPr txBox="1"/>
          <p:nvPr/>
        </p:nvSpPr>
        <p:spPr>
          <a:xfrm>
            <a:off x="4115047" y="4801676"/>
            <a:ext cx="863600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400" dirty="0">
                <a:latin typeface="Times New Roman" panose="02020603050405020304" pitchFamily="18" charset="0"/>
              </a:rPr>
              <a:t>效果图</a:t>
            </a:r>
          </a:p>
        </p:txBody>
      </p:sp>
      <p:pic>
        <p:nvPicPr>
          <p:cNvPr id="350" name="图片 350" descr="Snipaste_2023-10-26_14-35-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8534" y="2780928"/>
            <a:ext cx="5438370" cy="1800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1"/>
          <p:cNvSpPr txBox="1"/>
          <p:nvPr/>
        </p:nvSpPr>
        <p:spPr>
          <a:xfrm>
            <a:off x="831850" y="282575"/>
            <a:ext cx="817943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1.5 课后练习——制作水果直播电商横幅广告</a:t>
            </a:r>
          </a:p>
        </p:txBody>
      </p:sp>
      <p:sp>
        <p:nvSpPr>
          <p:cNvPr id="18435" name="文本占位符 5"/>
          <p:cNvSpPr>
            <a:spLocks noGrp="1"/>
          </p:cNvSpPr>
          <p:nvPr>
            <p:ph type="body" sz="half" idx="1"/>
          </p:nvPr>
        </p:nvSpPr>
        <p:spPr>
          <a:xfrm>
            <a:off x="611188" y="1844675"/>
            <a:ext cx="7848600" cy="10080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53975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兰亭黑简体" pitchFamily="2" charset="-122"/>
                <a:ea typeface="方正兰亭黑简体" pitchFamily="2" charset="-122"/>
                <a:cs typeface="+mn-cs"/>
              </a:rPr>
              <a:t>请使用所学工具</a:t>
            </a:r>
            <a:r>
              <a:rPr kumimoji="1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兰亭黑简体" pitchFamily="2" charset="-122"/>
                <a:ea typeface="方正兰亭黑简体" pitchFamily="2" charset="-122"/>
                <a:cs typeface="+mn-cs"/>
              </a:rPr>
              <a:t>制作水果</a:t>
            </a:r>
            <a:r>
              <a:rPr kumimoji="1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兰亭黑简体" pitchFamily="2" charset="-122"/>
                <a:ea typeface="方正兰亭黑简体" pitchFamily="2" charset="-122"/>
                <a:cs typeface="+mn-cs"/>
              </a:rPr>
              <a:t>直播电商横幅广告如图。</a:t>
            </a:r>
          </a:p>
        </p:txBody>
      </p:sp>
      <p:sp>
        <p:nvSpPr>
          <p:cNvPr id="18436" name="Text Box 9"/>
          <p:cNvSpPr txBox="1"/>
          <p:nvPr/>
        </p:nvSpPr>
        <p:spPr>
          <a:xfrm>
            <a:off x="4140200" y="5641975"/>
            <a:ext cx="792163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dirty="0">
                <a:latin typeface="Times New Roman" panose="02020603050405020304" pitchFamily="18" charset="0"/>
              </a:rPr>
              <a:t>效果图</a:t>
            </a:r>
          </a:p>
        </p:txBody>
      </p:sp>
      <p:pic>
        <p:nvPicPr>
          <p:cNvPr id="643" name="图片 643" descr="01lx 拷贝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250" y="2708910"/>
            <a:ext cx="6017260" cy="27152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8"/>
          <p:cNvSpPr txBox="1"/>
          <p:nvPr/>
        </p:nvSpPr>
        <p:spPr>
          <a:xfrm>
            <a:off x="396875" y="333375"/>
            <a:ext cx="8567613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sz="2800" dirty="0">
                <a:solidFill>
                  <a:schemeClr val="bg1"/>
                </a:solidFill>
                <a:latin typeface="方正兰亭大黑简体" pitchFamily="2" charset="-122"/>
                <a:ea typeface="方正兰亭大黑简体" pitchFamily="2" charset="-122"/>
              </a:rPr>
              <a:t>任务1  绘制和编辑选区——制作零食类电商横幅广告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2051720" y="2060575"/>
            <a:ext cx="5544615" cy="3024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R="0" defTabSz="914400">
              <a:lnSpc>
                <a:spcPct val="90000"/>
              </a:lnSpc>
              <a:buClrTx/>
              <a:buSzTx/>
              <a:buFontTx/>
              <a:buNone/>
              <a:defRPr/>
            </a:pPr>
            <a:r>
              <a:rPr kumimoji="1" lang="zh-CN" altLang="en-US" sz="2200" kern="0" cap="none" spc="0" normalizeH="0" baseline="0" noProof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cs typeface="+mn-cs"/>
              </a:rPr>
              <a:t>任务引言：      </a:t>
            </a:r>
          </a:p>
          <a:p>
            <a:pPr marR="0" indent="536575" algn="just" defTabSz="914400">
              <a:lnSpc>
                <a:spcPct val="130000"/>
              </a:lnSpc>
              <a:spcBef>
                <a:spcPts val="600"/>
              </a:spcBef>
              <a:buClrTx/>
              <a:buSzTx/>
              <a:buFontTx/>
              <a:buNone/>
              <a:defRPr/>
            </a:pPr>
            <a:r>
              <a:rPr kumimoji="1" sz="2200" kern="0" cap="none" spc="0" normalizeH="0" baseline="0" noProof="0" dirty="0">
                <a:solidFill>
                  <a:srgbClr val="2C2C2C"/>
                </a:solidFill>
                <a:latin typeface="方正兰亭黑简体" pitchFamily="2" charset="-122"/>
                <a:ea typeface="方正兰亭黑简体" pitchFamily="2" charset="-122"/>
                <a:cs typeface="+mn-cs"/>
              </a:rPr>
              <a:t>绘制和编辑选区是图像处理中必不可少的步骤，是对图像进行后续处理的准备工作。本任务介绍了使用工具绘制和编辑选区的方法和技巧。通过对本任务的学习，学习者可以更有效地绘制和编辑选区，达到事半功倍的效果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2413000" y="3014663"/>
            <a:ext cx="4103688" cy="990600"/>
          </a:xfrm>
          <a:noFill/>
          <a:ln w="9525"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掌握选择工具的使用方法。</a:t>
            </a:r>
          </a:p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掌握选区的操作技巧。</a:t>
            </a:r>
          </a:p>
        </p:txBody>
      </p:sp>
      <p:sp>
        <p:nvSpPr>
          <p:cNvPr id="2" name="Text Box 10"/>
          <p:cNvSpPr txBox="1"/>
          <p:nvPr/>
        </p:nvSpPr>
        <p:spPr>
          <a:xfrm>
            <a:off x="1116013" y="282575"/>
            <a:ext cx="755967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课堂学习目标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6"/>
          <p:cNvSpPr txBox="1"/>
          <p:nvPr/>
        </p:nvSpPr>
        <p:spPr>
          <a:xfrm>
            <a:off x="2700338" y="282575"/>
            <a:ext cx="4249737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技能目标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1619250" y="2924175"/>
            <a:ext cx="5832475" cy="1150938"/>
          </a:xfrm>
          <a:noFill/>
          <a:ln w="9525">
            <a:noFill/>
          </a:ln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能够制作零食类电商横幅广告。</a:t>
            </a:r>
          </a:p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能够建立不同选区和取消选区。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/>
          <p:nvPr/>
        </p:nvSpPr>
        <p:spPr>
          <a:xfrm>
            <a:off x="2700338" y="282575"/>
            <a:ext cx="42497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1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.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1 任务说明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2051720" y="1772920"/>
            <a:ext cx="5184576" cy="3024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R="0" defTabSz="914400">
              <a:lnSpc>
                <a:spcPct val="90000"/>
              </a:lnSpc>
              <a:buClrTx/>
              <a:buSzTx/>
              <a:buFontTx/>
              <a:buNone/>
              <a:defRPr/>
            </a:pPr>
            <a:r>
              <a:rPr kumimoji="1" lang="zh-CN" altLang="en-US" kern="0" cap="none" spc="0" normalizeH="0" baseline="0" noProof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cs typeface="+mn-cs"/>
              </a:rPr>
              <a:t>      </a:t>
            </a:r>
          </a:p>
          <a:p>
            <a:pPr indent="536575" algn="just">
              <a:lnSpc>
                <a:spcPct val="130000"/>
              </a:lnSpc>
              <a:spcBef>
                <a:spcPts val="600"/>
              </a:spcBef>
              <a:defRPr/>
            </a:pPr>
            <a:r>
              <a:rPr kumimoji="1" lang="zh-CN" altLang="en-US" sz="2200" kern="0" dirty="0">
                <a:solidFill>
                  <a:srgbClr val="2C2C2C"/>
                </a:solidFill>
                <a:latin typeface="方正兰亭黑简体" pitchFamily="2" charset="-122"/>
                <a:ea typeface="方正兰亭黑简体" pitchFamily="2" charset="-122"/>
              </a:rPr>
              <a:t>本任务主要介绍</a:t>
            </a:r>
            <a:r>
              <a:rPr kumimoji="1" lang="en-US" altLang="zh-CN" sz="2200" kern="0" dirty="0">
                <a:solidFill>
                  <a:srgbClr val="2C2C2C"/>
                </a:solidFill>
                <a:latin typeface="方正兰亭黑简体" pitchFamily="2" charset="-122"/>
                <a:ea typeface="方正兰亭黑简体" pitchFamily="2" charset="-122"/>
              </a:rPr>
              <a:t>Photoshop CC 2021</a:t>
            </a:r>
            <a:r>
              <a:rPr kumimoji="1" lang="zh-CN" altLang="en-US" sz="2200" kern="0" dirty="0">
                <a:solidFill>
                  <a:srgbClr val="2C2C2C"/>
                </a:solidFill>
                <a:latin typeface="方正兰亭黑简体" pitchFamily="2" charset="-122"/>
                <a:ea typeface="方正兰亭黑简体" pitchFamily="2" charset="-122"/>
              </a:rPr>
              <a:t>绘制选区和编辑选区的技巧。通过本任务的学习，学习者可以快速地绘制规则与不规则的选区，并对选区进行移动、反选、羽化等调整操作。</a:t>
            </a:r>
            <a:endParaRPr kumimoji="1" sz="2200" kern="0" cap="none" spc="0" normalizeH="0" baseline="0" noProof="0" dirty="0">
              <a:solidFill>
                <a:srgbClr val="2C2C2C"/>
              </a:solidFill>
              <a:latin typeface="方正兰亭黑简体" pitchFamily="2" charset="-122"/>
              <a:ea typeface="方正兰亭黑简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85154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/>
          <p:nvPr/>
        </p:nvSpPr>
        <p:spPr>
          <a:xfrm>
            <a:off x="2700338" y="282575"/>
            <a:ext cx="42497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1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.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 任务分析</a:t>
            </a:r>
          </a:p>
        </p:txBody>
      </p:sp>
      <p:sp>
        <p:nvSpPr>
          <p:cNvPr id="5" name="Text Box 7"/>
          <p:cNvSpPr txBox="1"/>
          <p:nvPr/>
        </p:nvSpPr>
        <p:spPr>
          <a:xfrm>
            <a:off x="755650" y="1375608"/>
            <a:ext cx="7561263" cy="147732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使用“矩形选框工具</a:t>
            </a:r>
            <a:r>
              <a:rPr lang="zh-CN" altLang="en-US" sz="2000" dirty="0" smtClean="0">
                <a:latin typeface="方正兰亭黑简体" pitchFamily="2" charset="-122"/>
                <a:ea typeface="方正兰亭黑简体" pitchFamily="2" charset="-122"/>
              </a:rPr>
              <a:t>”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、</a:t>
            </a:r>
            <a:r>
              <a:rPr lang="zh-CN" altLang="en-US" sz="2000" dirty="0" smtClean="0">
                <a:latin typeface="方正兰亭黑简体" pitchFamily="2" charset="-122"/>
                <a:ea typeface="方正兰亭黑简体" pitchFamily="2" charset="-122"/>
              </a:rPr>
              <a:t>“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椭圆选框工具</a:t>
            </a:r>
            <a:r>
              <a:rPr lang="zh-CN" altLang="en-US" sz="2000" dirty="0" smtClean="0">
                <a:latin typeface="方正兰亭黑简体" pitchFamily="2" charset="-122"/>
                <a:ea typeface="方正兰亭黑简体" pitchFamily="2" charset="-122"/>
              </a:rPr>
              <a:t>”、“多边形套索工具”、“魔棒工具”抠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出“水果零食”的图像并制作它们的投影，使用“移动工具” 将相关元素合成零食类电商横幅广告</a:t>
            </a:r>
            <a:r>
              <a:rPr lang="zh-CN" altLang="en-US" sz="2000" dirty="0" smtClean="0">
                <a:latin typeface="方正兰亭黑简体" pitchFamily="2" charset="-122"/>
                <a:ea typeface="方正兰亭黑简体" pitchFamily="2" charset="-122"/>
              </a:rPr>
              <a:t>图像。</a:t>
            </a:r>
            <a:endParaRPr lang="en-US" altLang="zh-CN" sz="2000" dirty="0">
              <a:latin typeface="方正兰亭黑简体" pitchFamily="2" charset="-122"/>
              <a:ea typeface="方正兰亭黑简体" pitchFamily="2" charset="-122"/>
            </a:endParaRPr>
          </a:p>
        </p:txBody>
      </p:sp>
      <p:pic>
        <p:nvPicPr>
          <p:cNvPr id="7" name="图片 350" descr="Snipaste_2023-10-26_14-35-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443" y="3500438"/>
            <a:ext cx="5438370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9047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idx="1"/>
          </p:nvPr>
        </p:nvSpPr>
        <p:spPr>
          <a:xfrm>
            <a:off x="1690688" y="1700213"/>
            <a:ext cx="5402263" cy="1212850"/>
          </a:xfrm>
          <a:noFill/>
          <a:ln w="9525"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矩形选框工具</a:t>
            </a:r>
          </a:p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椭圆选框工具</a:t>
            </a:r>
          </a:p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套索工具</a:t>
            </a:r>
          </a:p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多边形套索工具</a:t>
            </a:r>
          </a:p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磁性套索工具</a:t>
            </a:r>
          </a:p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魔棒工具</a:t>
            </a:r>
          </a:p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快速选择工具</a:t>
            </a:r>
          </a:p>
        </p:txBody>
      </p:sp>
      <p:sp>
        <p:nvSpPr>
          <p:cNvPr id="6147" name="Text Box 6"/>
          <p:cNvSpPr txBox="1"/>
          <p:nvPr/>
        </p:nvSpPr>
        <p:spPr>
          <a:xfrm>
            <a:off x="2841625" y="282575"/>
            <a:ext cx="425132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1.3 任务准备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6"/>
          <p:cNvSpPr txBox="1"/>
          <p:nvPr/>
        </p:nvSpPr>
        <p:spPr>
          <a:xfrm>
            <a:off x="1182688" y="333375"/>
            <a:ext cx="7710487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26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1.3.1 矩形选框工具</a:t>
            </a:r>
          </a:p>
        </p:txBody>
      </p:sp>
      <p:sp>
        <p:nvSpPr>
          <p:cNvPr id="7171" name="Text Box 7"/>
          <p:cNvSpPr txBox="1"/>
          <p:nvPr/>
        </p:nvSpPr>
        <p:spPr>
          <a:xfrm>
            <a:off x="827088" y="1722438"/>
            <a:ext cx="7561262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“矩形选框工具”是最常用的选区工具，常用来绘制一些形状规则的矩形选区。选择“矩形选框工具”（快捷键M），按住鼠标左键在画布中拖动，即可创建一个矩形选区，其中虚线构成的区域即为创建的矩形选区。</a:t>
            </a:r>
          </a:p>
        </p:txBody>
      </p:sp>
      <p:pic>
        <p:nvPicPr>
          <p:cNvPr id="295" name="图片 295" descr="Snipaste_2023-09-27_14-57-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0100" y="3717290"/>
            <a:ext cx="2520000" cy="2520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6"/>
          <p:cNvSpPr txBox="1"/>
          <p:nvPr/>
        </p:nvSpPr>
        <p:spPr>
          <a:xfrm>
            <a:off x="2478088" y="282575"/>
            <a:ext cx="49736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1.3.2 椭圆选框工具</a:t>
            </a:r>
          </a:p>
        </p:txBody>
      </p:sp>
      <p:sp>
        <p:nvSpPr>
          <p:cNvPr id="8195" name="Text Box 7"/>
          <p:cNvSpPr txBox="1"/>
          <p:nvPr/>
        </p:nvSpPr>
        <p:spPr>
          <a:xfrm>
            <a:off x="755650" y="1268413"/>
            <a:ext cx="7561263" cy="2476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与“矩形选框工具”类似，“椭圆选框工具”也是最常见的选区工具之一。将鼠标指针定位在“矩形选框工具”上右击，会弹出选框工具组，可选择“椭圆选框工具”。</a:t>
            </a:r>
          </a:p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选中“椭圆选框工具”后，按住鼠标左键在画布中拖动，即可创建一个椭圆选区。</a:t>
            </a:r>
          </a:p>
        </p:txBody>
      </p:sp>
      <p:pic>
        <p:nvPicPr>
          <p:cNvPr id="2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885" y="4508500"/>
            <a:ext cx="2437765" cy="1219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3" name="图片 370" descr="Snipaste_2023-09-27_14-58-0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6190" y="3789045"/>
            <a:ext cx="2658110" cy="265811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cxYmVlYTY1NjFhOWY0NTM0NzdiMDNlYzk3Mjc5ZjQifQ=="/>
</p:tagLst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620</Words>
  <Application>Microsoft Office PowerPoint</Application>
  <PresentationFormat>全屏显示(4:3)</PresentationFormat>
  <Paragraphs>44</Paragraphs>
  <Slides>16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169</cp:revision>
  <dcterms:created xsi:type="dcterms:W3CDTF">2006-06-13T05:25:00Z</dcterms:created>
  <dcterms:modified xsi:type="dcterms:W3CDTF">2024-03-25T09:02:13Z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F4C6FC5EE5AC4D168E1B96A6EA63CB43_13</vt:lpwstr>
  </property>
  <property fmtid="{D5CDD505-2E9C-101B-9397-08002B2CF9AE}" pid="3" name="KSOProductBuildVer">
    <vt:lpwstr>2052-12.1.0.16388</vt:lpwstr>
  </property>
</Properties>
</file>