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62" r:id="rId3"/>
    <p:sldId id="365" r:id="rId5"/>
    <p:sldId id="389" r:id="rId6"/>
    <p:sldId id="363" r:id="rId7"/>
    <p:sldId id="364" r:id="rId8"/>
    <p:sldId id="371" r:id="rId9"/>
    <p:sldId id="390" r:id="rId10"/>
    <p:sldId id="407" r:id="rId11"/>
    <p:sldId id="373" r:id="rId12"/>
    <p:sldId id="408" r:id="rId13"/>
    <p:sldId id="409" r:id="rId14"/>
    <p:sldId id="410" r:id="rId15"/>
    <p:sldId id="411" r:id="rId16"/>
    <p:sldId id="376" r:id="rId17"/>
    <p:sldId id="375" r:id="rId18"/>
    <p:sldId id="377" r:id="rId19"/>
    <p:sldId id="36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4A43"/>
    <a:srgbClr val="76BCB5"/>
    <a:srgbClr val="A5DED8"/>
    <a:srgbClr val="FFF4F2"/>
    <a:srgbClr val="DF2123"/>
    <a:srgbClr val="F49E00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8"/>
    <p:restoredTop sz="96271"/>
  </p:normalViewPr>
  <p:slideViewPr>
    <p:cSldViewPr snapToGrid="0" snapToObjects="1">
      <p:cViewPr varScale="1">
        <p:scale>
          <a:sx n="98" d="100"/>
          <a:sy n="98" d="100"/>
        </p:scale>
        <p:origin x="192" y="7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95942" y="195942"/>
            <a:ext cx="11795759" cy="64269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76200" dir="8100000" algn="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18014" y="298590"/>
            <a:ext cx="548884" cy="547599"/>
          </a:xfrm>
          <a:prstGeom prst="rect">
            <a:avLst/>
          </a:prstGeom>
          <a:solidFill>
            <a:srgbClr val="FD4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83329" y="363906"/>
            <a:ext cx="576620" cy="576620"/>
          </a:xfrm>
          <a:prstGeom prst="rect">
            <a:avLst/>
          </a:prstGeom>
          <a:solidFill>
            <a:srgbClr val="A5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438242" y="467550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B5A9EA65-A7E1-0245-B882-43DECD9495CE}" type="slidenum">
              <a:rPr kumimoji="1" lang="zh-CN" altLang="en-US" smtClean="0">
                <a:solidFill>
                  <a:schemeClr val="bg1"/>
                </a:solidFill>
              </a:rPr>
            </a:fld>
            <a:endParaRPr kumimoji="1"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5821" y="2949041"/>
            <a:ext cx="2985256" cy="2985256"/>
          </a:xfrm>
          <a:prstGeom prst="rect">
            <a:avLst/>
          </a:prstGeom>
          <a:solidFill>
            <a:srgbClr val="A5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0592" y="1051363"/>
            <a:ext cx="2841665" cy="2835010"/>
          </a:xfrm>
          <a:prstGeom prst="rect">
            <a:avLst/>
          </a:prstGeom>
          <a:solidFill>
            <a:srgbClr val="FD4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 rot="10800000">
            <a:off x="9370323" y="4338957"/>
            <a:ext cx="1633253" cy="16332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>
            <a:off x="1405196" y="902612"/>
            <a:ext cx="1633253" cy="16332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8924" y="1378527"/>
            <a:ext cx="8481851" cy="41009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76200" dir="8100000" algn="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377749" y="751511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21483" y="5829795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7672" y="5013168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1535" y="1854925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乘 11"/>
          <p:cNvSpPr/>
          <p:nvPr/>
        </p:nvSpPr>
        <p:spPr>
          <a:xfrm>
            <a:off x="11685717" y="1038299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乘 12"/>
          <p:cNvSpPr/>
          <p:nvPr/>
        </p:nvSpPr>
        <p:spPr>
          <a:xfrm>
            <a:off x="1103415" y="2665416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乘 13"/>
          <p:cNvSpPr/>
          <p:nvPr/>
        </p:nvSpPr>
        <p:spPr>
          <a:xfrm>
            <a:off x="5084913" y="499554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乘 14"/>
          <p:cNvSpPr/>
          <p:nvPr/>
        </p:nvSpPr>
        <p:spPr>
          <a:xfrm>
            <a:off x="8456022" y="6044342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08550" y="1664970"/>
            <a:ext cx="2622550" cy="829310"/>
            <a:chOff x="7913" y="1849"/>
            <a:chExt cx="4130" cy="1306"/>
          </a:xfrm>
        </p:grpSpPr>
        <p:sp>
          <p:nvSpPr>
            <p:cNvPr id="16" name="圆角矩形 15"/>
            <p:cNvSpPr/>
            <p:nvPr/>
          </p:nvSpPr>
          <p:spPr>
            <a:xfrm>
              <a:off x="7913" y="1878"/>
              <a:ext cx="4131" cy="125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94" y="1849"/>
              <a:ext cx="31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800" dirty="0">
                  <a:solidFill>
                    <a:schemeClr val="bg1"/>
                  </a:solidFill>
                  <a:latin typeface="+mj-lt"/>
                </a:rPr>
                <a:t>第三章</a:t>
              </a:r>
              <a:endParaRPr kumimoji="1" lang="zh-CN" altLang="en-US" sz="4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60581" y="2594906"/>
            <a:ext cx="691896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学前教育评价方案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kumimoji="1"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的设计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17393" y="4756528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主讲教师：          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86910" y="1209675"/>
            <a:ext cx="7085330" cy="1925320"/>
            <a:chOff x="7079" y="2027"/>
            <a:chExt cx="11158" cy="3032"/>
          </a:xfrm>
        </p:grpSpPr>
        <p:sp>
          <p:nvSpPr>
            <p:cNvPr id="33" name="矩形 32"/>
            <p:cNvSpPr/>
            <p:nvPr/>
          </p:nvSpPr>
          <p:spPr>
            <a:xfrm>
              <a:off x="7079" y="2027"/>
              <a:ext cx="11158" cy="3032"/>
            </a:xfrm>
            <a:prstGeom prst="rect">
              <a:avLst/>
            </a:prstGeom>
            <a:solidFill>
              <a:srgbClr val="76BCB5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614" y="2308"/>
              <a:ext cx="10088" cy="24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在幼儿园环境中，最为直接的环境是班级，班级环境就是要重点评价的问题。</a:t>
              </a:r>
              <a:endPara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8650" y="1718945"/>
            <a:ext cx="3432810" cy="6858000"/>
            <a:chOff x="1774" y="2667"/>
            <a:chExt cx="5406" cy="10800"/>
          </a:xfrm>
        </p:grpSpPr>
        <p:sp>
          <p:nvSpPr>
            <p:cNvPr id="12" name="矩形 11"/>
            <p:cNvSpPr/>
            <p:nvPr/>
          </p:nvSpPr>
          <p:spPr>
            <a:xfrm>
              <a:off x="2094" y="3012"/>
              <a:ext cx="4807" cy="8528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4" y="2667"/>
              <a:ext cx="5407" cy="108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486910" y="3303905"/>
            <a:ext cx="7085330" cy="3032760"/>
            <a:chOff x="7066" y="5203"/>
            <a:chExt cx="11158" cy="4776"/>
          </a:xfrm>
        </p:grpSpPr>
        <p:sp>
          <p:nvSpPr>
            <p:cNvPr id="5" name="矩形 4"/>
            <p:cNvSpPr/>
            <p:nvPr/>
          </p:nvSpPr>
          <p:spPr>
            <a:xfrm>
              <a:off x="7066" y="5203"/>
              <a:ext cx="11158" cy="4777"/>
            </a:xfrm>
            <a:prstGeom prst="rect">
              <a:avLst/>
            </a:prstGeom>
            <a:solidFill>
              <a:srgbClr val="76BCB5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601" y="5581"/>
              <a:ext cx="10088" cy="40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在班级环境中，对幼儿发展最为直接的影响因素，是班级物质环境与幼儿的互动方式，教师、同伴的相互交往过程以及行为，这些要素就是要重点评价的问题。</a:t>
              </a:r>
              <a:endPara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37540" y="1428750"/>
            <a:ext cx="10917555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marL="457200" indent="-457200">
              <a:lnSpc>
                <a:spcPct val="114000"/>
              </a:lnSpc>
              <a:buFont typeface="微软雅黑" panose="020B0503020204020204" pitchFamily="34" charset="-122"/>
              <a:buChar char="■"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对幼儿园的游戏活动进行评价，要解决的问题有：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教师具备怎样的游戏观念与态度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幼儿家长的游戏观是什么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幼儿园为幼儿创设了哪些游戏的条件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游戏的材料、场地、时间、空间、指导怎样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幼儿对游戏的兴趣与态度如何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幼儿园开展了哪些类型的游戏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游戏与课程教学的关系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等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1384" y="4425950"/>
            <a:ext cx="3124200" cy="18161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ffectLst>
            <a:outerShdw blurRad="1143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91210" y="2294890"/>
            <a:ext cx="6406515" cy="289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marL="457200" indent="-457200">
              <a:lnSpc>
                <a:spcPct val="114000"/>
              </a:lnSpc>
              <a:buFont typeface="微软雅黑" panose="020B0503020204020204" pitchFamily="34" charset="-122"/>
              <a:buChar char="■"/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我国幼儿教育工作评价所依据的总目标是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《幼儿园教育指导纲要（试行）》《3-6岁儿童学习与发展指南》《幼儿 园教师专业标准（试行）》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 等。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791210" y="1413510"/>
            <a:ext cx="7067550" cy="64389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（二）确立目标框架结构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58760" y="1706245"/>
            <a:ext cx="3302000" cy="407162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82320" y="2543810"/>
            <a:ext cx="5760720" cy="289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marL="457200" indent="-457200">
              <a:lnSpc>
                <a:spcPct val="114000"/>
              </a:lnSpc>
              <a:buFont typeface="微软雅黑" panose="020B0503020204020204" pitchFamily="34" charset="-122"/>
              <a:buChar char="■"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学前教育活动复杂多样、丰富多彩，在确定指标的过程中，选择最重要、最具代表性的要素，来组成评价的指标体系。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791210" y="1413510"/>
            <a:ext cx="7067550" cy="64389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（三）形成评价指标体系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66865" y="2601595"/>
            <a:ext cx="4779645" cy="277876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ffectLst>
            <a:outerShdw blurRad="1143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顶角 1"/>
          <p:cNvSpPr/>
          <p:nvPr/>
        </p:nvSpPr>
        <p:spPr>
          <a:xfrm>
            <a:off x="1162050" y="3074035"/>
            <a:ext cx="3154045" cy="2685415"/>
          </a:xfrm>
          <a:prstGeom prst="round2SameRect">
            <a:avLst>
              <a:gd name="adj1" fmla="val 0"/>
              <a:gd name="adj2" fmla="val 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97134" y="2293167"/>
            <a:ext cx="287064" cy="3938588"/>
            <a:chOff x="10509" y="3317"/>
            <a:chExt cx="452" cy="6203"/>
          </a:xfrm>
        </p:grpSpPr>
        <p:cxnSp>
          <p:nvCxnSpPr>
            <p:cNvPr id="4" name="直接连接符 8"/>
            <p:cNvCxnSpPr/>
            <p:nvPr/>
          </p:nvCxnSpPr>
          <p:spPr>
            <a:xfrm>
              <a:off x="10734" y="3317"/>
              <a:ext cx="0" cy="62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10509" y="3810"/>
              <a:ext cx="452" cy="45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D4A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0509" y="6500"/>
              <a:ext cx="452" cy="45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91210" y="2271395"/>
            <a:ext cx="431482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ngsana New" panose="02020603050405020304" pitchFamily="18" charset="-34"/>
                <a:sym typeface="思源黑体 CN Normal" panose="020B0400000000000000" pitchFamily="34" charset="-122"/>
              </a:rPr>
              <a:t>收集评价资料的方法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ngsana New" panose="02020603050405020304" pitchFamily="18" charset="-34"/>
                <a:sym typeface="思源黑体 CN Normal" panose="020B0400000000000000" pitchFamily="34" charset="-122"/>
              </a:rPr>
              <a:t>：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Angsana New" panose="02020603050405020304" pitchFamily="18" charset="-34"/>
              <a:sym typeface="思源黑体 CN Normal" panose="020B0400000000000000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791210" y="1413510"/>
            <a:ext cx="7067550" cy="64389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（四）确定收集方法步骤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54650" y="2457450"/>
            <a:ext cx="5869940" cy="1569085"/>
            <a:chOff x="8590" y="3870"/>
            <a:chExt cx="9244" cy="2471"/>
          </a:xfrm>
        </p:grpSpPr>
        <p:sp>
          <p:nvSpPr>
            <p:cNvPr id="33" name="文本框 32"/>
            <p:cNvSpPr txBox="1"/>
            <p:nvPr/>
          </p:nvSpPr>
          <p:spPr>
            <a:xfrm>
              <a:off x="8590" y="3870"/>
              <a:ext cx="679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Angsana New" panose="02020603050405020304" pitchFamily="18" charset="-34"/>
                  <a:sym typeface="思源黑体 CN Normal" panose="020B0400000000000000" pitchFamily="34" charset="-122"/>
                </a:rPr>
                <a:t>质的方法</a:t>
              </a:r>
              <a:endParaRPr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ngsana New" panose="02020603050405020304" pitchFamily="18" charset="-34"/>
                <a:sym typeface="思源黑体 CN Normal" panose="020B0400000000000000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590" y="4841"/>
              <a:ext cx="924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00000"/>
                </a:lnSpc>
              </a:pPr>
              <a:r>
                <a:rPr lang="zh-CN" sz="2800" b="0">
                  <a:solidFill>
                    <a:srgbClr val="241A1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包括实地观察法、访问谈话法、口头或书面汇报法、查阅文献法等。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55285" y="4165600"/>
            <a:ext cx="5870575" cy="1138555"/>
            <a:chOff x="8590" y="3870"/>
            <a:chExt cx="9245" cy="1793"/>
          </a:xfrm>
        </p:grpSpPr>
        <p:sp>
          <p:nvSpPr>
            <p:cNvPr id="37" name="文本框 36"/>
            <p:cNvSpPr txBox="1"/>
            <p:nvPr/>
          </p:nvSpPr>
          <p:spPr>
            <a:xfrm>
              <a:off x="8590" y="3870"/>
              <a:ext cx="679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Angsana New" panose="02020603050405020304" pitchFamily="18" charset="-34"/>
                  <a:sym typeface="思源黑体 CN Normal" panose="020B0400000000000000" pitchFamily="34" charset="-122"/>
                </a:rPr>
                <a:t>量的方法</a:t>
              </a:r>
              <a:endParaRPr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ngsana New" panose="02020603050405020304" pitchFamily="18" charset="-34"/>
                <a:sym typeface="思源黑体 CN Normal" panose="020B0400000000000000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590" y="4841"/>
              <a:ext cx="92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00000"/>
                </a:lnSpc>
              </a:pPr>
              <a:r>
                <a:rPr lang="zh-CN" sz="2800" b="0">
                  <a:solidFill>
                    <a:srgbClr val="241A1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包括测验法、问卷调查法等。</a:t>
              </a:r>
              <a:endParaRPr lang="en-US" altLang="zh-CN" sz="28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74174" y="2176828"/>
            <a:ext cx="10131341" cy="2879676"/>
            <a:chOff x="961" y="3133"/>
            <a:chExt cx="15955" cy="4535"/>
          </a:xfrm>
        </p:grpSpPr>
        <p:cxnSp>
          <p:nvCxnSpPr>
            <p:cNvPr id="4" name="直接连接符 37"/>
            <p:cNvCxnSpPr/>
            <p:nvPr/>
          </p:nvCxnSpPr>
          <p:spPr bwMode="auto">
            <a:xfrm>
              <a:off x="961" y="3133"/>
              <a:ext cx="0" cy="453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19"/>
            <p:cNvSpPr txBox="1"/>
            <p:nvPr/>
          </p:nvSpPr>
          <p:spPr bwMode="auto">
            <a:xfrm>
              <a:off x="2256" y="3476"/>
              <a:ext cx="4758" cy="91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>
                <a:defRPr/>
              </a:pPr>
              <a:r>
                <a:rPr lang="zh-CN" altLang="en-US" sz="3200" b="1" dirty="0">
                  <a:latin typeface="黑体" panose="02010609060101010101" charset="-122"/>
                  <a:ea typeface="黑体" panose="02010609060101010101" charset="-122"/>
                  <a:sym typeface="Arial" panose="020B0604020202020204"/>
                </a:rPr>
                <a:t>具体包括：</a:t>
              </a:r>
              <a:endParaRPr lang="zh-CN" altLang="en-US" sz="3200" b="1" dirty="0">
                <a:latin typeface="黑体" panose="02010609060101010101" charset="-122"/>
                <a:ea typeface="黑体" panose="02010609060101010101" charset="-122"/>
                <a:sym typeface="Arial" panose="020B0604020202020204"/>
              </a:endParaRPr>
            </a:p>
          </p:txBody>
        </p:sp>
        <p:sp>
          <p:nvSpPr>
            <p:cNvPr id="7" name="椭圆 28"/>
            <p:cNvSpPr/>
            <p:nvPr/>
          </p:nvSpPr>
          <p:spPr bwMode="auto">
            <a:xfrm>
              <a:off x="1240" y="3476"/>
              <a:ext cx="1016" cy="858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76BC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40" y="4915"/>
              <a:ext cx="15676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00000"/>
                </a:lnSpc>
                <a:buFont typeface="黑体" panose="02010609060101010101" charset="-122"/>
                <a:buChar char="◎"/>
              </a:pPr>
              <a:r>
                <a:rPr lang="zh-CN" altLang="en-US" sz="3200" b="1" u="sng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评审专家、行政领导、教师及家长等评价人员，进行访问谈话时，所使用的访谈提纲、调查、记录、分类、汇总等各类表格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610235" y="1266825"/>
            <a:ext cx="7067550" cy="64389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（五）准备记录提纲表格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927100" y="5056505"/>
            <a:ext cx="10337165" cy="654050"/>
          </a:xfrm>
          <a:prstGeom prst="rect">
            <a:avLst/>
          </a:prstGeom>
          <a:solidFill>
            <a:srgbClr val="76BCB5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设计时，应注意信息收集要全面、科学、合理，表格简洁明了，方便使用。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07158" y="1880455"/>
            <a:ext cx="2007434" cy="210018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7158" y="4182647"/>
            <a:ext cx="2007434" cy="184494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1875" y="3820795"/>
            <a:ext cx="6800850" cy="181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dirty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思源黑体 CN Normal" panose="020B0400000000000000" pitchFamily="34" charset="-122"/>
              </a:rPr>
              <a:t>各类统计资料方法都对数据有一定的限制与要求，在对资料进行分析处理之前，应对数据或文本进行分类整理，确保资料分析处理的顺利进行。</a:t>
            </a:r>
            <a:endParaRPr lang="zh-CN" altLang="en-US" sz="2800" dirty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矩形: 圆角 26"/>
          <p:cNvSpPr/>
          <p:nvPr/>
        </p:nvSpPr>
        <p:spPr>
          <a:xfrm>
            <a:off x="925195" y="2308225"/>
            <a:ext cx="7614285" cy="1115060"/>
          </a:xfrm>
          <a:prstGeom prst="roundRect">
            <a:avLst>
              <a:gd name="adj" fmla="val 50000"/>
            </a:avLst>
          </a:prstGeom>
          <a:solidFill>
            <a:srgbClr val="FD4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Normal" panose="020B0400000000000000" pitchFamily="34" charset="-122"/>
              </a:rPr>
              <a:t>选择处理和分析资料的方法，应根据所收集资料的性质和特点来决定。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610235" y="1266825"/>
            <a:ext cx="7067550" cy="64389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（六）制订分析处理计划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5821" y="2949041"/>
            <a:ext cx="2985256" cy="2985256"/>
          </a:xfrm>
          <a:prstGeom prst="rect">
            <a:avLst/>
          </a:prstGeom>
          <a:solidFill>
            <a:srgbClr val="A5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0592" y="1051363"/>
            <a:ext cx="2841665" cy="2835010"/>
          </a:xfrm>
          <a:prstGeom prst="rect">
            <a:avLst/>
          </a:prstGeom>
          <a:solidFill>
            <a:srgbClr val="FD4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 rot="10800000">
            <a:off x="9370323" y="4338957"/>
            <a:ext cx="1633253" cy="16332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>
            <a:off x="1405196" y="902612"/>
            <a:ext cx="1633253" cy="16332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8924" y="1378527"/>
            <a:ext cx="8481851" cy="41009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76200" dir="8100000" algn="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377749" y="751511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21483" y="5829795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7672" y="5013168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1535" y="1854925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乘 11"/>
          <p:cNvSpPr/>
          <p:nvPr/>
        </p:nvSpPr>
        <p:spPr>
          <a:xfrm>
            <a:off x="11685717" y="1038299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乘 12"/>
          <p:cNvSpPr/>
          <p:nvPr/>
        </p:nvSpPr>
        <p:spPr>
          <a:xfrm>
            <a:off x="1103415" y="2665416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乘 13"/>
          <p:cNvSpPr/>
          <p:nvPr/>
        </p:nvSpPr>
        <p:spPr>
          <a:xfrm>
            <a:off x="5084913" y="499554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乘 14"/>
          <p:cNvSpPr/>
          <p:nvPr/>
        </p:nvSpPr>
        <p:spPr>
          <a:xfrm>
            <a:off x="8456022" y="6044342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884419" y="2706666"/>
            <a:ext cx="467106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kumimoji="1"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4436" y="270148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知识目标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11" name="PA-文本框 42"/>
          <p:cNvSpPr txBox="1"/>
          <p:nvPr>
            <p:custDataLst>
              <p:tags r:id="rId1"/>
            </p:custDataLst>
          </p:nvPr>
        </p:nvSpPr>
        <p:spPr>
          <a:xfrm>
            <a:off x="5032375" y="1691005"/>
            <a:ext cx="5960110" cy="34766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D4A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知道设计学前教育评价方案的重要性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D4A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掌握制定学前教育评价指标体系的具体步骤与方法。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D4A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掌握学前教育评价的目标。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6395" y="2310130"/>
            <a:ext cx="4183380" cy="2517140"/>
            <a:chOff x="1706" y="3613"/>
            <a:chExt cx="7968" cy="4794"/>
          </a:xfrm>
        </p:grpSpPr>
        <p:pic>
          <p:nvPicPr>
            <p:cNvPr id="4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06" y="3613"/>
              <a:ext cx="7968" cy="4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2797" y="4206"/>
              <a:ext cx="5772" cy="3327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253167" y="1982709"/>
            <a:ext cx="6655294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76BC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1.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根据学前教育评价指标体系的意 义和原则，设计学前教育评价方案。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76BC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2.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能够依据编制合理的学前教育评价方案实施评价。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26366" y="1696658"/>
            <a:ext cx="2642560" cy="346469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24436" y="270148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技能目标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>
            <a:off x="1154925" y="1811920"/>
            <a:ext cx="1633253" cy="163325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6613" y="2824605"/>
            <a:ext cx="2985256" cy="2985256"/>
          </a:xfrm>
          <a:prstGeom prst="rect">
            <a:avLst/>
          </a:prstGeom>
          <a:solidFill>
            <a:srgbClr val="A5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7395" y="2987859"/>
            <a:ext cx="2841665" cy="2835010"/>
          </a:xfrm>
          <a:prstGeom prst="rect">
            <a:avLst/>
          </a:prstGeom>
          <a:solidFill>
            <a:srgbClr val="FD4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6490" y="1468385"/>
            <a:ext cx="8481851" cy="41009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76200" dir="8100000" algn="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乘 4"/>
          <p:cNvSpPr/>
          <p:nvPr/>
        </p:nvSpPr>
        <p:spPr>
          <a:xfrm>
            <a:off x="10828218" y="2052450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97951" y="404859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359025" y="1184910"/>
            <a:ext cx="3747770" cy="708660"/>
            <a:chOff x="3883" y="1771"/>
            <a:chExt cx="5902" cy="1116"/>
          </a:xfrm>
        </p:grpSpPr>
        <p:sp>
          <p:nvSpPr>
            <p:cNvPr id="6" name="圆角矩形 5"/>
            <p:cNvSpPr/>
            <p:nvPr/>
          </p:nvSpPr>
          <p:spPr>
            <a:xfrm>
              <a:off x="3883" y="1771"/>
              <a:ext cx="5902" cy="111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78" y="1808"/>
              <a:ext cx="1734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600" b="1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  <a:endParaRPr kumimoji="1" lang="zh-CN" altLang="en-US" sz="36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41" y="1934"/>
              <a:ext cx="3782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+mj-lt"/>
                </a:rPr>
                <a:t>CONTENTS</a:t>
              </a:r>
              <a:endParaRPr kumimoji="1"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212983" y="3788708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57669" y="5965851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239420" y="6031165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77185" y="2284095"/>
            <a:ext cx="692150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00000"/>
              </a:lnSpc>
              <a:buNone/>
            </a:pPr>
            <a:r>
              <a: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第一节</a:t>
            </a:r>
            <a:endParaRPr kumimoji="1"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kumimoji="1"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学前教育评价方案概述</a:t>
            </a:r>
            <a:endParaRPr kumimoji="1"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kumimoji="1"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第二节</a:t>
            </a:r>
            <a:endParaRPr kumimoji="1"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kumimoji="1"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学前教育评价指标体系的构建</a:t>
            </a:r>
            <a:endParaRPr kumimoji="1"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 rot="5400000">
            <a:off x="9521742" y="995293"/>
            <a:ext cx="1633253" cy="16332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alphaModFix amt="27000"/>
          </a:blip>
          <a:stretch>
            <a:fillRect/>
          </a:stretch>
        </p:blipFill>
        <p:spPr>
          <a:xfrm rot="16200000">
            <a:off x="1342631" y="4752703"/>
            <a:ext cx="1633253" cy="16332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1408" y="1210292"/>
            <a:ext cx="2985256" cy="2985256"/>
          </a:xfrm>
          <a:prstGeom prst="rect">
            <a:avLst/>
          </a:prstGeom>
          <a:solidFill>
            <a:srgbClr val="A5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7395" y="2987859"/>
            <a:ext cx="2841665" cy="2835010"/>
          </a:xfrm>
          <a:prstGeom prst="rect">
            <a:avLst/>
          </a:prstGeom>
          <a:solidFill>
            <a:srgbClr val="FD4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6490" y="1468385"/>
            <a:ext cx="8481851" cy="41009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76200" dir="8100000" algn="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乘 5"/>
          <p:cNvSpPr/>
          <p:nvPr/>
        </p:nvSpPr>
        <p:spPr>
          <a:xfrm>
            <a:off x="830398" y="1009303"/>
            <a:ext cx="382585" cy="382585"/>
          </a:xfrm>
          <a:prstGeom prst="mathMultiply">
            <a:avLst>
              <a:gd name="adj1" fmla="val 164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97951" y="404859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871720" y="2117725"/>
            <a:ext cx="2931160" cy="970280"/>
            <a:chOff x="7115" y="3343"/>
            <a:chExt cx="4616" cy="1528"/>
          </a:xfrm>
        </p:grpSpPr>
        <p:sp>
          <p:nvSpPr>
            <p:cNvPr id="7" name="圆角矩形 6"/>
            <p:cNvSpPr/>
            <p:nvPr/>
          </p:nvSpPr>
          <p:spPr>
            <a:xfrm>
              <a:off x="7115" y="3343"/>
              <a:ext cx="4617" cy="152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53" y="3503"/>
              <a:ext cx="2940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chemeClr val="bg1"/>
                  </a:solidFill>
                  <a:latin typeface="+mj-lt"/>
                </a:rPr>
                <a:t>第一节</a:t>
              </a:r>
              <a:endParaRPr kumimoji="1" lang="zh-CN" altLang="en-US" sz="4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212983" y="3788708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57669" y="5965851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239420" y="6031165"/>
            <a:ext cx="130628" cy="1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420669" y="3346229"/>
            <a:ext cx="78346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学前教育评价方案概述</a:t>
            </a:r>
            <a:endParaRPr kumimoji="1"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2056" y="295548"/>
            <a:ext cx="63093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一、设计评价方案的重要性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75310" y="2791460"/>
            <a:ext cx="1090866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79475" y="1374140"/>
            <a:ext cx="104336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评价方案，是指整个评价工作的总体结构、工作计划及关键指南。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40337" y="4107180"/>
            <a:ext cx="6564368" cy="583565"/>
            <a:chOff x="3254" y="6116"/>
            <a:chExt cx="10338" cy="919"/>
          </a:xfrm>
        </p:grpSpPr>
        <p:sp>
          <p:nvSpPr>
            <p:cNvPr id="5" name="íšľíde"/>
            <p:cNvSpPr/>
            <p:nvPr/>
          </p:nvSpPr>
          <p:spPr>
            <a:xfrm>
              <a:off x="3254" y="6148"/>
              <a:ext cx="855" cy="855"/>
            </a:xfrm>
            <a:prstGeom prst="ellipse">
              <a:avLst/>
            </a:prstGeom>
            <a:solidFill>
              <a:srgbClr val="76BCB5"/>
            </a:solidFill>
            <a:ln w="38100">
              <a:solidFill>
                <a:schemeClr val="bg1"/>
              </a:solidFill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09" y="6116"/>
              <a:ext cx="9183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3200" b="1" u="sng" dirty="0">
                  <a:solidFill>
                    <a:srgbClr val="76BCB5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确保评价工作达到预期的效果</a:t>
              </a:r>
              <a:endParaRPr lang="zh-CN" altLang="en-US" sz="3200" b="1" u="sng" dirty="0">
                <a:solidFill>
                  <a:srgbClr val="76BCB5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5310" y="3034030"/>
            <a:ext cx="87661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开展学前教育评价，设计评价方案的重要性：</a:t>
            </a:r>
            <a:endParaRPr lang="zh-CN" altLang="en-US" sz="3200" b="1"/>
          </a:p>
        </p:txBody>
      </p:sp>
      <p:grpSp>
        <p:nvGrpSpPr>
          <p:cNvPr id="20" name="组合 19"/>
          <p:cNvGrpSpPr/>
          <p:nvPr/>
        </p:nvGrpSpPr>
        <p:grpSpPr>
          <a:xfrm>
            <a:off x="3140231" y="5102860"/>
            <a:ext cx="6992464" cy="583565"/>
            <a:chOff x="3254" y="7814"/>
            <a:chExt cx="11012" cy="919"/>
          </a:xfrm>
        </p:grpSpPr>
        <p:sp>
          <p:nvSpPr>
            <p:cNvPr id="6" name="íŝ1ïḓe"/>
            <p:cNvSpPr/>
            <p:nvPr/>
          </p:nvSpPr>
          <p:spPr>
            <a:xfrm>
              <a:off x="3254" y="7846"/>
              <a:ext cx="855" cy="855"/>
            </a:xfrm>
            <a:prstGeom prst="ellipse">
              <a:avLst/>
            </a:prstGeom>
            <a:solidFill>
              <a:srgbClr val="FD4A43"/>
            </a:solidFill>
            <a:ln w="38100">
              <a:solidFill>
                <a:schemeClr val="bg1"/>
              </a:solidFill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409" y="7814"/>
              <a:ext cx="9857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3200" b="1" u="sng" dirty="0">
                  <a:solidFill>
                    <a:srgbClr val="FD4A43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对评价的各个环节都有指导意义</a:t>
              </a:r>
              <a:endParaRPr lang="zh-CN" altLang="en-US" sz="3200" b="1" u="sng" dirty="0">
                <a:solidFill>
                  <a:srgbClr val="FD4A43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2056" y="295548"/>
            <a:ext cx="63093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一、设计评价方案的重要性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91497" y="1267460"/>
            <a:ext cx="6564368" cy="583565"/>
            <a:chOff x="3254" y="6116"/>
            <a:chExt cx="10338" cy="919"/>
          </a:xfrm>
        </p:grpSpPr>
        <p:sp>
          <p:nvSpPr>
            <p:cNvPr id="3" name="íšľíde"/>
            <p:cNvSpPr/>
            <p:nvPr/>
          </p:nvSpPr>
          <p:spPr>
            <a:xfrm>
              <a:off x="3254" y="6148"/>
              <a:ext cx="855" cy="855"/>
            </a:xfrm>
            <a:prstGeom prst="ellipse">
              <a:avLst/>
            </a:prstGeom>
            <a:solidFill>
              <a:srgbClr val="76BCB5"/>
            </a:solidFill>
            <a:ln w="38100">
              <a:solidFill>
                <a:schemeClr val="bg1"/>
              </a:solidFill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409" y="6116"/>
              <a:ext cx="9183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3200" b="1" dirty="0">
                  <a:solidFill>
                    <a:srgbClr val="76BCB5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确保评价工作达到预期的效果</a:t>
              </a:r>
              <a:endParaRPr lang="zh-CN" altLang="en-US" sz="3200" b="1" dirty="0">
                <a:solidFill>
                  <a:srgbClr val="76BCB5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31875" y="2069465"/>
            <a:ext cx="102088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要对幼儿的全面发展进行科学地评价，在设计评价方案的时候就应遵从幼儿的发展</a:t>
            </a:r>
            <a:r>
              <a:rPr lang="en-US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观，考虑幼儿的全面发展，诸如幼儿身体、认知、健康、语言、社会、科学、艺术等各方面进行综合考量，还应考虑到不同年龄段幼儿的不同评价标准，考虑评价采用哪些方式和方法，由谁来实施等问题。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1065" y="5261610"/>
            <a:ext cx="10389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※ 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只有将各类问题，在设计评价方案时，都充分地考虑清楚，才能确保对幼儿的全面发展做出科学合理地评价。</a:t>
            </a:r>
            <a:endParaRPr lang="zh-CN" altLang="en-US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2056" y="295548"/>
            <a:ext cx="63093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一、设计评价方案的重要性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1875" y="2193290"/>
            <a:ext cx="102088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sz="3200" b="0">
                <a:solidFill>
                  <a:srgbClr val="241A1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无论是评价资料的收集、评价方法的使用、评价报告的撰写等哪一个环节，都离不 开评价方案的指导。</a:t>
            </a:r>
            <a:endParaRPr sz="3200" b="0">
              <a:solidFill>
                <a:srgbClr val="241A1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1065" y="3585845"/>
            <a:ext cx="103898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※ 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评价方案，能保证评价资料的收集要围绕评价问题开展，确保资料收集的有效性； </a:t>
            </a:r>
            <a:endParaRPr lang="zh-CN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/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※ 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评价方案，要求评价使用适宜的技术手段和方法，获得可信、可靠的评价资料；</a:t>
            </a:r>
            <a:endParaRPr lang="zh-CN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/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※ 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评价方案，还能做到规范撰写合理性的评价报告等。</a:t>
            </a:r>
            <a:endParaRPr lang="zh-CN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32031" y="1367790"/>
            <a:ext cx="6992464" cy="583565"/>
            <a:chOff x="3254" y="7814"/>
            <a:chExt cx="11012" cy="919"/>
          </a:xfrm>
        </p:grpSpPr>
        <p:sp>
          <p:nvSpPr>
            <p:cNvPr id="6" name="íŝ1ïḓe"/>
            <p:cNvSpPr/>
            <p:nvPr/>
          </p:nvSpPr>
          <p:spPr>
            <a:xfrm>
              <a:off x="3254" y="7846"/>
              <a:ext cx="855" cy="855"/>
            </a:xfrm>
            <a:prstGeom prst="ellipse">
              <a:avLst/>
            </a:prstGeom>
            <a:solidFill>
              <a:srgbClr val="FD4A43"/>
            </a:solidFill>
            <a:ln w="38100">
              <a:solidFill>
                <a:schemeClr val="bg1"/>
              </a:solidFill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409" y="7814"/>
              <a:ext cx="9857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3200" b="1" dirty="0">
                  <a:solidFill>
                    <a:srgbClr val="FD4A43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对评价的各个环节都有指导意义</a:t>
              </a:r>
              <a:endParaRPr lang="zh-CN" altLang="en-US" sz="3200" b="1" dirty="0">
                <a:solidFill>
                  <a:srgbClr val="FD4A43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37540" y="3305175"/>
            <a:ext cx="10917555" cy="2914650"/>
          </a:xfrm>
          <a:prstGeom prst="rect">
            <a:avLst/>
          </a:prstGeom>
          <a:solidFill>
            <a:srgbClr val="76BCB5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37540" y="1985645"/>
            <a:ext cx="10917555" cy="121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marL="457200" indent="-457200">
              <a:lnSpc>
                <a:spcPct val="114000"/>
              </a:lnSpc>
              <a:buFont typeface="微软雅黑" panose="020B0503020204020204" pitchFamily="34" charset="-122"/>
              <a:buChar char="■"/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对幼儿发展进行评价，应思考解决的问题：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 indent="0">
              <a:lnSpc>
                <a:spcPct val="114000"/>
              </a:lnSpc>
              <a:buFont typeface="微软雅黑" panose="020B0503020204020204" pitchFamily="34" charset="-122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影响幼儿发展的直接因素是什么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1031875" y="1241425"/>
            <a:ext cx="7067550" cy="64389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（一）明确评价目的和评价问题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056" y="295548"/>
            <a:ext cx="5798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二、评价方案的内容分析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8530" y="3731895"/>
            <a:ext cx="1031494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通过分析发现，家庭和幼儿园是影响幼儿发展的最直接因素，如果重点研究幼儿园环境对幼儿发展的影响，那么，幼儿园环境中影响幼儿发展的最直接因素，就是要解决的重要问题。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1535</Words>
  <Application>WPS 演示</Application>
  <PresentationFormat>宽屏</PresentationFormat>
  <Paragraphs>143</Paragraphs>
  <Slides>17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8" baseType="lpstr">
      <vt:lpstr>Arial</vt:lpstr>
      <vt:lpstr>宋体</vt:lpstr>
      <vt:lpstr>Wingdings</vt:lpstr>
      <vt:lpstr>Arial</vt:lpstr>
      <vt:lpstr>Source Han Sans CN Normal</vt:lpstr>
      <vt:lpstr>微软雅黑</vt:lpstr>
      <vt:lpstr>思源黑体 CN Regular</vt:lpstr>
      <vt:lpstr>黑体</vt:lpstr>
      <vt:lpstr>Source Han Sans CN</vt:lpstr>
      <vt:lpstr>微软雅黑 Light</vt:lpstr>
      <vt:lpstr>思源黑体 CN Normal</vt:lpstr>
      <vt:lpstr>Angsana New</vt:lpstr>
      <vt:lpstr>EngraversGothic BT</vt:lpstr>
      <vt:lpstr>Calibri</vt:lpstr>
      <vt:lpstr>思源黑体 CN Bold</vt:lpstr>
      <vt:lpstr>字魂59号-创粗黑</vt:lpstr>
      <vt:lpstr>Calibri Light</vt:lpstr>
      <vt:lpstr>Symbol</vt:lpstr>
      <vt:lpstr>Arial Black</vt:lpstr>
      <vt:lpstr>Arial Unicode MS</vt:lpstr>
      <vt:lpstr>DengXian</vt:lpstr>
      <vt:lpstr>GD-HighwayGothicJA-OTF</vt:lpstr>
      <vt:lpstr>思源黑体 CN Bold</vt:lpstr>
      <vt:lpstr>思源黑体 CN Regular</vt:lpstr>
      <vt:lpstr>MS UI Gothic</vt:lpstr>
      <vt:lpstr>Wingdings 2</vt:lpstr>
      <vt:lpstr>Microsoft Sans Serif</vt:lpstr>
      <vt:lpstr>Segoe UI Symbol</vt:lpstr>
      <vt:lpstr>Times New Roman</vt:lpstr>
      <vt:lpstr>方正大标宋简体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看星星的女孩</cp:lastModifiedBy>
  <cp:revision>649</cp:revision>
  <dcterms:created xsi:type="dcterms:W3CDTF">2018-06-17T04:53:00Z</dcterms:created>
  <dcterms:modified xsi:type="dcterms:W3CDTF">2020-07-24T07:27:47Z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2052-10.1.0.7698</vt:lpwstr>
  </property>
</Properties>
</file>