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5"/>
  </p:notesMasterIdLst>
  <p:sldIdLst>
    <p:sldId id="306" r:id="rId4"/>
    <p:sldId id="333" r:id="rId6"/>
    <p:sldId id="334" r:id="rId7"/>
    <p:sldId id="257" r:id="rId8"/>
    <p:sldId id="331" r:id="rId9"/>
    <p:sldId id="259" r:id="rId10"/>
    <p:sldId id="262" r:id="rId11"/>
    <p:sldId id="354" r:id="rId12"/>
    <p:sldId id="355" r:id="rId13"/>
    <p:sldId id="263" r:id="rId14"/>
    <p:sldId id="356" r:id="rId15"/>
    <p:sldId id="357" r:id="rId16"/>
    <p:sldId id="358" r:id="rId17"/>
    <p:sldId id="359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FF76AB"/>
    <a:srgbClr val="FEEFF0"/>
    <a:srgbClr val="F5AF9D"/>
    <a:srgbClr val="FBBDA8"/>
    <a:srgbClr val="FFFFFF"/>
    <a:srgbClr val="B75250"/>
    <a:srgbClr val="E6E6E6"/>
    <a:srgbClr val="82D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77889-5765-45B7-A14F-8B6C9499E6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4802-35DC-4BD7-8792-529C1EDB5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909A1-2224-4B0F-9E7D-7978F07B1B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A98D3-9D32-4155-909A-87577F63CC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909A1-2224-4B0F-9E7D-7978F07B1B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A98D3-9D32-4155-909A-87577F63CC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909A1-2224-4B0F-9E7D-7978F07B1B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A98D3-9D32-4155-909A-87577F63CC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909A1-2224-4B0F-9E7D-7978F07B1B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A98D3-9D32-4155-909A-87577F63CC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1024057" y="-1557958"/>
            <a:ext cx="9687207" cy="831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8258" y="3080630"/>
            <a:ext cx="4032608" cy="40326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66480">
            <a:off x="8732125" y="178876"/>
            <a:ext cx="2648211" cy="26482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8801" y="2526632"/>
            <a:ext cx="4805257" cy="4805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88037" y="2113882"/>
            <a:ext cx="7615947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宋体" panose="02010600030101010101" pitchFamily="2" charset="-122"/>
                <a:ea typeface="宋体" panose="02010600030101010101" pitchFamily="2" charset="-122"/>
                <a:sym typeface="字魂107号-萌趣欢乐体" panose="00000500000000000000" pitchFamily="2" charset="-122"/>
              </a:rPr>
              <a:t>第九章</a:t>
            </a:r>
            <a:endParaRPr lang="zh-CN" altLang="en-US" sz="6600" dirty="0">
              <a:latin typeface="宋体" panose="02010600030101010101" pitchFamily="2" charset="-122"/>
              <a:ea typeface="宋体" panose="02010600030101010101" pitchFamily="2" charset="-122"/>
              <a:sym typeface="字魂107号-萌趣欢乐体" panose="00000500000000000000" pitchFamily="2" charset="-122"/>
            </a:endParaRPr>
          </a:p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rPr>
              <a:t>幼儿园教育活动评价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  <a:sym typeface="字魂107号-萌趣欢乐体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25925" y="4275455"/>
            <a:ext cx="3284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dirty="0">
                <a:latin typeface="幼圆" panose="02010509060101010101" charset="-122"/>
                <a:ea typeface="幼圆" panose="02010509060101010101" charset="-122"/>
                <a:sym typeface="字魂107号-萌趣欢乐体" panose="00000500000000000000" pitchFamily="2" charset="-122"/>
              </a:rPr>
              <a:t>主讲教师：</a:t>
            </a:r>
            <a:endParaRPr lang="zh-CN" altLang="en-US" sz="2800" dirty="0">
              <a:latin typeface="幼圆" panose="02010509060101010101" charset="-122"/>
              <a:ea typeface="幼圆" panose="02010509060101010101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001394" y="2155825"/>
            <a:ext cx="8331200" cy="653415"/>
            <a:chOff x="5162" y="3545"/>
            <a:chExt cx="13120" cy="1029"/>
          </a:xfrm>
        </p:grpSpPr>
        <p:sp>
          <p:nvSpPr>
            <p:cNvPr id="17" name="矩形 16"/>
            <p:cNvSpPr/>
            <p:nvPr/>
          </p:nvSpPr>
          <p:spPr>
            <a:xfrm>
              <a:off x="5552" y="3545"/>
              <a:ext cx="1273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3200" dirty="0">
                  <a:solidFill>
                    <a:srgbClr val="FF76AB"/>
                  </a:solidFill>
                  <a:latin typeface="黑体" panose="02010609060101010101" charset="-122"/>
                  <a:ea typeface="黑体" panose="02010609060101010101" charset="-122"/>
                  <a:sym typeface="字魂107号-萌趣欢乐体" panose="00000500000000000000" pitchFamily="2" charset="-122"/>
                </a:rPr>
                <a:t>（一）以正确的观念和知识技能准备为前提</a:t>
              </a:r>
              <a:endParaRPr lang="zh-CN" altLang="en-US" sz="3200" dirty="0">
                <a:solidFill>
                  <a:srgbClr val="FF76AB"/>
                </a:solidFill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endParaRPr>
            </a:p>
          </p:txBody>
        </p:sp>
        <p:sp>
          <p:nvSpPr>
            <p:cNvPr id="19" name="flower_90034"/>
            <p:cNvSpPr>
              <a:spLocks noChangeAspect="1"/>
            </p:cNvSpPr>
            <p:nvPr/>
          </p:nvSpPr>
          <p:spPr bwMode="auto">
            <a:xfrm>
              <a:off x="5162" y="3672"/>
              <a:ext cx="609" cy="664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44" h="6493">
                  <a:moveTo>
                    <a:pt x="4865" y="279"/>
                  </a:moveTo>
                  <a:cubicBezTo>
                    <a:pt x="4860" y="279"/>
                    <a:pt x="4856" y="279"/>
                    <a:pt x="4852" y="279"/>
                  </a:cubicBezTo>
                  <a:cubicBezTo>
                    <a:pt x="4260" y="286"/>
                    <a:pt x="3785" y="773"/>
                    <a:pt x="3792" y="1364"/>
                  </a:cubicBezTo>
                  <a:cubicBezTo>
                    <a:pt x="3796" y="1769"/>
                    <a:pt x="4028" y="2120"/>
                    <a:pt x="4364" y="2299"/>
                  </a:cubicBezTo>
                  <a:cubicBezTo>
                    <a:pt x="3997" y="2842"/>
                    <a:pt x="3733" y="3632"/>
                    <a:pt x="3576" y="4654"/>
                  </a:cubicBezTo>
                  <a:cubicBezTo>
                    <a:pt x="3576" y="4651"/>
                    <a:pt x="3575" y="4647"/>
                    <a:pt x="3575" y="4644"/>
                  </a:cubicBezTo>
                  <a:cubicBezTo>
                    <a:pt x="3415" y="3556"/>
                    <a:pt x="3134" y="2716"/>
                    <a:pt x="2739" y="2140"/>
                  </a:cubicBezTo>
                  <a:cubicBezTo>
                    <a:pt x="3096" y="1948"/>
                    <a:pt x="3339" y="1571"/>
                    <a:pt x="3339" y="1138"/>
                  </a:cubicBezTo>
                  <a:cubicBezTo>
                    <a:pt x="3339" y="510"/>
                    <a:pt x="2829" y="0"/>
                    <a:pt x="2202" y="0"/>
                  </a:cubicBezTo>
                  <a:cubicBezTo>
                    <a:pt x="1591" y="0"/>
                    <a:pt x="1092" y="483"/>
                    <a:pt x="1065" y="1087"/>
                  </a:cubicBezTo>
                  <a:cubicBezTo>
                    <a:pt x="1079" y="1086"/>
                    <a:pt x="1092" y="1086"/>
                    <a:pt x="1106" y="1086"/>
                  </a:cubicBezTo>
                  <a:cubicBezTo>
                    <a:pt x="1648" y="1086"/>
                    <a:pt x="2125" y="1432"/>
                    <a:pt x="2295" y="1947"/>
                  </a:cubicBezTo>
                  <a:cubicBezTo>
                    <a:pt x="2330" y="2052"/>
                    <a:pt x="2349" y="2159"/>
                    <a:pt x="2355" y="2265"/>
                  </a:cubicBezTo>
                  <a:cubicBezTo>
                    <a:pt x="2399" y="2259"/>
                    <a:pt x="2441" y="2250"/>
                    <a:pt x="2483" y="2240"/>
                  </a:cubicBezTo>
                  <a:cubicBezTo>
                    <a:pt x="2869" y="2778"/>
                    <a:pt x="3153" y="3614"/>
                    <a:pt x="3310" y="4679"/>
                  </a:cubicBezTo>
                  <a:cubicBezTo>
                    <a:pt x="3349" y="4945"/>
                    <a:pt x="3376" y="5198"/>
                    <a:pt x="3395" y="5424"/>
                  </a:cubicBezTo>
                  <a:cubicBezTo>
                    <a:pt x="3332" y="5262"/>
                    <a:pt x="3259" y="5087"/>
                    <a:pt x="3176" y="4905"/>
                  </a:cubicBezTo>
                  <a:cubicBezTo>
                    <a:pt x="2773" y="4019"/>
                    <a:pt x="2320" y="3382"/>
                    <a:pt x="1829" y="3007"/>
                  </a:cubicBezTo>
                  <a:cubicBezTo>
                    <a:pt x="2063" y="2753"/>
                    <a:pt x="2157" y="2382"/>
                    <a:pt x="2042" y="2030"/>
                  </a:cubicBezTo>
                  <a:cubicBezTo>
                    <a:pt x="1908" y="1625"/>
                    <a:pt x="1532" y="1352"/>
                    <a:pt x="1106" y="1352"/>
                  </a:cubicBezTo>
                  <a:cubicBezTo>
                    <a:pt x="1002" y="1352"/>
                    <a:pt x="898" y="1369"/>
                    <a:pt x="798" y="1402"/>
                  </a:cubicBezTo>
                  <a:cubicBezTo>
                    <a:pt x="282" y="1572"/>
                    <a:pt x="0" y="2130"/>
                    <a:pt x="170" y="2646"/>
                  </a:cubicBezTo>
                  <a:cubicBezTo>
                    <a:pt x="303" y="3051"/>
                    <a:pt x="679" y="3324"/>
                    <a:pt x="1106" y="3324"/>
                  </a:cubicBezTo>
                  <a:cubicBezTo>
                    <a:pt x="1210" y="3324"/>
                    <a:pt x="1314" y="3307"/>
                    <a:pt x="1414" y="3274"/>
                  </a:cubicBezTo>
                  <a:cubicBezTo>
                    <a:pt x="1486" y="3250"/>
                    <a:pt x="1553" y="3219"/>
                    <a:pt x="1615" y="3181"/>
                  </a:cubicBezTo>
                  <a:cubicBezTo>
                    <a:pt x="2797" y="4029"/>
                    <a:pt x="3435" y="6370"/>
                    <a:pt x="3441" y="6395"/>
                  </a:cubicBezTo>
                  <a:lnTo>
                    <a:pt x="3442" y="6394"/>
                  </a:lnTo>
                  <a:cubicBezTo>
                    <a:pt x="3457" y="6451"/>
                    <a:pt x="3508" y="6493"/>
                    <a:pt x="3569" y="6493"/>
                  </a:cubicBezTo>
                  <a:cubicBezTo>
                    <a:pt x="3569" y="6493"/>
                    <a:pt x="3570" y="6493"/>
                    <a:pt x="3570" y="6493"/>
                  </a:cubicBezTo>
                  <a:cubicBezTo>
                    <a:pt x="3643" y="6493"/>
                    <a:pt x="3703" y="6435"/>
                    <a:pt x="3704" y="6362"/>
                  </a:cubicBezTo>
                  <a:cubicBezTo>
                    <a:pt x="3704" y="6358"/>
                    <a:pt x="3704" y="6347"/>
                    <a:pt x="3704" y="6327"/>
                  </a:cubicBezTo>
                  <a:cubicBezTo>
                    <a:pt x="3707" y="6021"/>
                    <a:pt x="3757" y="3612"/>
                    <a:pt x="4621" y="2396"/>
                  </a:cubicBezTo>
                  <a:cubicBezTo>
                    <a:pt x="4699" y="2414"/>
                    <a:pt x="4780" y="2424"/>
                    <a:pt x="4864" y="2424"/>
                  </a:cubicBezTo>
                  <a:cubicBezTo>
                    <a:pt x="4868" y="2424"/>
                    <a:pt x="4873" y="2424"/>
                    <a:pt x="4877" y="2424"/>
                  </a:cubicBezTo>
                  <a:cubicBezTo>
                    <a:pt x="5468" y="2417"/>
                    <a:pt x="5944" y="1931"/>
                    <a:pt x="5937" y="1339"/>
                  </a:cubicBezTo>
                  <a:cubicBezTo>
                    <a:pt x="5930" y="755"/>
                    <a:pt x="5449" y="279"/>
                    <a:pt x="4865" y="279"/>
                  </a:cubicBezTo>
                  <a:close/>
                </a:path>
              </a:pathLst>
            </a:custGeom>
            <a:solidFill>
              <a:srgbClr val="FF76AB"/>
            </a:solidFill>
            <a:ln>
              <a:solidFill>
                <a:srgbClr val="FF76AB"/>
              </a:solidFill>
            </a:ln>
          </p:spPr>
          <p:txBody>
            <a:bodyPr/>
            <a:lstStyle/>
            <a:p>
              <a:endParaRPr lang="zh-CN" altLang="en-US">
                <a:latin typeface="字魂107号-萌趣欢乐体" panose="00000500000000000000" pitchFamily="2" charset="-122"/>
                <a:ea typeface="字魂107号-萌趣欢乐体" panose="00000500000000000000" pitchFamily="2" charset="-122"/>
                <a:sym typeface="字魂107号-萌趣欢乐体" panose="00000500000000000000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552" y="4574"/>
              <a:ext cx="8765" cy="0"/>
            </a:xfrm>
            <a:prstGeom prst="line">
              <a:avLst/>
            </a:prstGeom>
            <a:ln>
              <a:solidFill>
                <a:srgbClr val="FF76AB">
                  <a:alpha val="67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28345" y="2614295"/>
            <a:ext cx="2011680" cy="30213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9085" y="437515"/>
            <a:ext cx="8200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二、日常教育活动评价应遵循的原则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01394" y="3111500"/>
            <a:ext cx="7474585" cy="673100"/>
            <a:chOff x="5162" y="5320"/>
            <a:chExt cx="11771" cy="1060"/>
          </a:xfrm>
        </p:grpSpPr>
        <p:sp>
          <p:nvSpPr>
            <p:cNvPr id="3" name="矩形 2"/>
            <p:cNvSpPr/>
            <p:nvPr/>
          </p:nvSpPr>
          <p:spPr>
            <a:xfrm>
              <a:off x="5552" y="5320"/>
              <a:ext cx="11381" cy="919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3200" dirty="0">
                  <a:solidFill>
                    <a:srgbClr val="FF76AB"/>
                  </a:solidFill>
                  <a:latin typeface="黑体" panose="02010609060101010101" charset="-122"/>
                  <a:ea typeface="黑体" panose="02010609060101010101" charset="-122"/>
                  <a:sym typeface="字魂107号-萌趣欢乐体" panose="00000500000000000000" pitchFamily="2" charset="-122"/>
                </a:rPr>
                <a:t>（二）注重对幼儿日常实际行为的观察</a:t>
              </a:r>
              <a:endParaRPr lang="zh-CN" altLang="en-US" sz="3200" dirty="0">
                <a:solidFill>
                  <a:srgbClr val="FF76AB"/>
                </a:solidFill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endParaRPr>
            </a:p>
          </p:txBody>
        </p:sp>
        <p:sp>
          <p:nvSpPr>
            <p:cNvPr id="4" name="flower_90034"/>
            <p:cNvSpPr>
              <a:spLocks noChangeAspect="1"/>
            </p:cNvSpPr>
            <p:nvPr/>
          </p:nvSpPr>
          <p:spPr bwMode="auto">
            <a:xfrm>
              <a:off x="5162" y="5447"/>
              <a:ext cx="609" cy="664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44" h="6493">
                  <a:moveTo>
                    <a:pt x="4865" y="279"/>
                  </a:moveTo>
                  <a:cubicBezTo>
                    <a:pt x="4860" y="279"/>
                    <a:pt x="4856" y="279"/>
                    <a:pt x="4852" y="279"/>
                  </a:cubicBezTo>
                  <a:cubicBezTo>
                    <a:pt x="4260" y="286"/>
                    <a:pt x="3785" y="773"/>
                    <a:pt x="3792" y="1364"/>
                  </a:cubicBezTo>
                  <a:cubicBezTo>
                    <a:pt x="3796" y="1769"/>
                    <a:pt x="4028" y="2120"/>
                    <a:pt x="4364" y="2299"/>
                  </a:cubicBezTo>
                  <a:cubicBezTo>
                    <a:pt x="3997" y="2842"/>
                    <a:pt x="3733" y="3632"/>
                    <a:pt x="3576" y="4654"/>
                  </a:cubicBezTo>
                  <a:cubicBezTo>
                    <a:pt x="3576" y="4651"/>
                    <a:pt x="3575" y="4647"/>
                    <a:pt x="3575" y="4644"/>
                  </a:cubicBezTo>
                  <a:cubicBezTo>
                    <a:pt x="3415" y="3556"/>
                    <a:pt x="3134" y="2716"/>
                    <a:pt x="2739" y="2140"/>
                  </a:cubicBezTo>
                  <a:cubicBezTo>
                    <a:pt x="3096" y="1948"/>
                    <a:pt x="3339" y="1571"/>
                    <a:pt x="3339" y="1138"/>
                  </a:cubicBezTo>
                  <a:cubicBezTo>
                    <a:pt x="3339" y="510"/>
                    <a:pt x="2829" y="0"/>
                    <a:pt x="2202" y="0"/>
                  </a:cubicBezTo>
                  <a:cubicBezTo>
                    <a:pt x="1591" y="0"/>
                    <a:pt x="1092" y="483"/>
                    <a:pt x="1065" y="1087"/>
                  </a:cubicBezTo>
                  <a:cubicBezTo>
                    <a:pt x="1079" y="1086"/>
                    <a:pt x="1092" y="1086"/>
                    <a:pt x="1106" y="1086"/>
                  </a:cubicBezTo>
                  <a:cubicBezTo>
                    <a:pt x="1648" y="1086"/>
                    <a:pt x="2125" y="1432"/>
                    <a:pt x="2295" y="1947"/>
                  </a:cubicBezTo>
                  <a:cubicBezTo>
                    <a:pt x="2330" y="2052"/>
                    <a:pt x="2349" y="2159"/>
                    <a:pt x="2355" y="2265"/>
                  </a:cubicBezTo>
                  <a:cubicBezTo>
                    <a:pt x="2399" y="2259"/>
                    <a:pt x="2441" y="2250"/>
                    <a:pt x="2483" y="2240"/>
                  </a:cubicBezTo>
                  <a:cubicBezTo>
                    <a:pt x="2869" y="2778"/>
                    <a:pt x="3153" y="3614"/>
                    <a:pt x="3310" y="4679"/>
                  </a:cubicBezTo>
                  <a:cubicBezTo>
                    <a:pt x="3349" y="4945"/>
                    <a:pt x="3376" y="5198"/>
                    <a:pt x="3395" y="5424"/>
                  </a:cubicBezTo>
                  <a:cubicBezTo>
                    <a:pt x="3332" y="5262"/>
                    <a:pt x="3259" y="5087"/>
                    <a:pt x="3176" y="4905"/>
                  </a:cubicBezTo>
                  <a:cubicBezTo>
                    <a:pt x="2773" y="4019"/>
                    <a:pt x="2320" y="3382"/>
                    <a:pt x="1829" y="3007"/>
                  </a:cubicBezTo>
                  <a:cubicBezTo>
                    <a:pt x="2063" y="2753"/>
                    <a:pt x="2157" y="2382"/>
                    <a:pt x="2042" y="2030"/>
                  </a:cubicBezTo>
                  <a:cubicBezTo>
                    <a:pt x="1908" y="1625"/>
                    <a:pt x="1532" y="1352"/>
                    <a:pt x="1106" y="1352"/>
                  </a:cubicBezTo>
                  <a:cubicBezTo>
                    <a:pt x="1002" y="1352"/>
                    <a:pt x="898" y="1369"/>
                    <a:pt x="798" y="1402"/>
                  </a:cubicBezTo>
                  <a:cubicBezTo>
                    <a:pt x="282" y="1572"/>
                    <a:pt x="0" y="2130"/>
                    <a:pt x="170" y="2646"/>
                  </a:cubicBezTo>
                  <a:cubicBezTo>
                    <a:pt x="303" y="3051"/>
                    <a:pt x="679" y="3324"/>
                    <a:pt x="1106" y="3324"/>
                  </a:cubicBezTo>
                  <a:cubicBezTo>
                    <a:pt x="1210" y="3324"/>
                    <a:pt x="1314" y="3307"/>
                    <a:pt x="1414" y="3274"/>
                  </a:cubicBezTo>
                  <a:cubicBezTo>
                    <a:pt x="1486" y="3250"/>
                    <a:pt x="1553" y="3219"/>
                    <a:pt x="1615" y="3181"/>
                  </a:cubicBezTo>
                  <a:cubicBezTo>
                    <a:pt x="2797" y="4029"/>
                    <a:pt x="3435" y="6370"/>
                    <a:pt x="3441" y="6395"/>
                  </a:cubicBezTo>
                  <a:lnTo>
                    <a:pt x="3442" y="6394"/>
                  </a:lnTo>
                  <a:cubicBezTo>
                    <a:pt x="3457" y="6451"/>
                    <a:pt x="3508" y="6493"/>
                    <a:pt x="3569" y="6493"/>
                  </a:cubicBezTo>
                  <a:cubicBezTo>
                    <a:pt x="3569" y="6493"/>
                    <a:pt x="3570" y="6493"/>
                    <a:pt x="3570" y="6493"/>
                  </a:cubicBezTo>
                  <a:cubicBezTo>
                    <a:pt x="3643" y="6493"/>
                    <a:pt x="3703" y="6435"/>
                    <a:pt x="3704" y="6362"/>
                  </a:cubicBezTo>
                  <a:cubicBezTo>
                    <a:pt x="3704" y="6358"/>
                    <a:pt x="3704" y="6347"/>
                    <a:pt x="3704" y="6327"/>
                  </a:cubicBezTo>
                  <a:cubicBezTo>
                    <a:pt x="3707" y="6021"/>
                    <a:pt x="3757" y="3612"/>
                    <a:pt x="4621" y="2396"/>
                  </a:cubicBezTo>
                  <a:cubicBezTo>
                    <a:pt x="4699" y="2414"/>
                    <a:pt x="4780" y="2424"/>
                    <a:pt x="4864" y="2424"/>
                  </a:cubicBezTo>
                  <a:cubicBezTo>
                    <a:pt x="4868" y="2424"/>
                    <a:pt x="4873" y="2424"/>
                    <a:pt x="4877" y="2424"/>
                  </a:cubicBezTo>
                  <a:cubicBezTo>
                    <a:pt x="5468" y="2417"/>
                    <a:pt x="5944" y="1931"/>
                    <a:pt x="5937" y="1339"/>
                  </a:cubicBezTo>
                  <a:cubicBezTo>
                    <a:pt x="5930" y="755"/>
                    <a:pt x="5449" y="279"/>
                    <a:pt x="4865" y="279"/>
                  </a:cubicBezTo>
                  <a:close/>
                </a:path>
              </a:pathLst>
            </a:custGeom>
            <a:solidFill>
              <a:srgbClr val="FF76AB"/>
            </a:solidFill>
            <a:ln>
              <a:solidFill>
                <a:srgbClr val="FF76AB"/>
              </a:solidFill>
            </a:ln>
          </p:spPr>
          <p:txBody>
            <a:bodyPr/>
            <a:p>
              <a:endParaRPr lang="zh-CN" altLang="en-US">
                <a:latin typeface="字魂107号-萌趣欢乐体" panose="00000500000000000000" pitchFamily="2" charset="-122"/>
                <a:ea typeface="字魂107号-萌趣欢乐体" panose="00000500000000000000" pitchFamily="2" charset="-122"/>
                <a:sym typeface="字魂107号-萌趣欢乐体" panose="00000500000000000000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52" y="6380"/>
              <a:ext cx="8765" cy="0"/>
            </a:xfrm>
            <a:prstGeom prst="line">
              <a:avLst/>
            </a:prstGeom>
            <a:ln>
              <a:solidFill>
                <a:srgbClr val="FF76AB">
                  <a:alpha val="67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3001394" y="4086860"/>
            <a:ext cx="7474585" cy="681990"/>
            <a:chOff x="5162" y="7215"/>
            <a:chExt cx="11771" cy="1074"/>
          </a:xfrm>
        </p:grpSpPr>
        <p:sp>
          <p:nvSpPr>
            <p:cNvPr id="6" name="矩形 5"/>
            <p:cNvSpPr/>
            <p:nvPr/>
          </p:nvSpPr>
          <p:spPr>
            <a:xfrm>
              <a:off x="5552" y="7215"/>
              <a:ext cx="11381" cy="919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3200" dirty="0">
                  <a:solidFill>
                    <a:srgbClr val="FF76AB"/>
                  </a:solidFill>
                  <a:latin typeface="黑体" panose="02010609060101010101" charset="-122"/>
                  <a:ea typeface="黑体" panose="02010609060101010101" charset="-122"/>
                  <a:sym typeface="字魂107号-萌趣欢乐体" panose="00000500000000000000" pitchFamily="2" charset="-122"/>
                </a:rPr>
                <a:t>（三）合理利用评价反思改进教育</a:t>
              </a:r>
              <a:endParaRPr lang="zh-CN" altLang="en-US" sz="3200" dirty="0">
                <a:solidFill>
                  <a:srgbClr val="FF76AB"/>
                </a:solidFill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endParaRPr>
            </a:p>
          </p:txBody>
        </p:sp>
        <p:sp>
          <p:nvSpPr>
            <p:cNvPr id="7" name="flower_90034"/>
            <p:cNvSpPr>
              <a:spLocks noChangeAspect="1"/>
            </p:cNvSpPr>
            <p:nvPr/>
          </p:nvSpPr>
          <p:spPr bwMode="auto">
            <a:xfrm>
              <a:off x="5162" y="7342"/>
              <a:ext cx="609" cy="664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44" h="6493">
                  <a:moveTo>
                    <a:pt x="4865" y="279"/>
                  </a:moveTo>
                  <a:cubicBezTo>
                    <a:pt x="4860" y="279"/>
                    <a:pt x="4856" y="279"/>
                    <a:pt x="4852" y="279"/>
                  </a:cubicBezTo>
                  <a:cubicBezTo>
                    <a:pt x="4260" y="286"/>
                    <a:pt x="3785" y="773"/>
                    <a:pt x="3792" y="1364"/>
                  </a:cubicBezTo>
                  <a:cubicBezTo>
                    <a:pt x="3796" y="1769"/>
                    <a:pt x="4028" y="2120"/>
                    <a:pt x="4364" y="2299"/>
                  </a:cubicBezTo>
                  <a:cubicBezTo>
                    <a:pt x="3997" y="2842"/>
                    <a:pt x="3733" y="3632"/>
                    <a:pt x="3576" y="4654"/>
                  </a:cubicBezTo>
                  <a:cubicBezTo>
                    <a:pt x="3576" y="4651"/>
                    <a:pt x="3575" y="4647"/>
                    <a:pt x="3575" y="4644"/>
                  </a:cubicBezTo>
                  <a:cubicBezTo>
                    <a:pt x="3415" y="3556"/>
                    <a:pt x="3134" y="2716"/>
                    <a:pt x="2739" y="2140"/>
                  </a:cubicBezTo>
                  <a:cubicBezTo>
                    <a:pt x="3096" y="1948"/>
                    <a:pt x="3339" y="1571"/>
                    <a:pt x="3339" y="1138"/>
                  </a:cubicBezTo>
                  <a:cubicBezTo>
                    <a:pt x="3339" y="510"/>
                    <a:pt x="2829" y="0"/>
                    <a:pt x="2202" y="0"/>
                  </a:cubicBezTo>
                  <a:cubicBezTo>
                    <a:pt x="1591" y="0"/>
                    <a:pt x="1092" y="483"/>
                    <a:pt x="1065" y="1087"/>
                  </a:cubicBezTo>
                  <a:cubicBezTo>
                    <a:pt x="1079" y="1086"/>
                    <a:pt x="1092" y="1086"/>
                    <a:pt x="1106" y="1086"/>
                  </a:cubicBezTo>
                  <a:cubicBezTo>
                    <a:pt x="1648" y="1086"/>
                    <a:pt x="2125" y="1432"/>
                    <a:pt x="2295" y="1947"/>
                  </a:cubicBezTo>
                  <a:cubicBezTo>
                    <a:pt x="2330" y="2052"/>
                    <a:pt x="2349" y="2159"/>
                    <a:pt x="2355" y="2265"/>
                  </a:cubicBezTo>
                  <a:cubicBezTo>
                    <a:pt x="2399" y="2259"/>
                    <a:pt x="2441" y="2250"/>
                    <a:pt x="2483" y="2240"/>
                  </a:cubicBezTo>
                  <a:cubicBezTo>
                    <a:pt x="2869" y="2778"/>
                    <a:pt x="3153" y="3614"/>
                    <a:pt x="3310" y="4679"/>
                  </a:cubicBezTo>
                  <a:cubicBezTo>
                    <a:pt x="3349" y="4945"/>
                    <a:pt x="3376" y="5198"/>
                    <a:pt x="3395" y="5424"/>
                  </a:cubicBezTo>
                  <a:cubicBezTo>
                    <a:pt x="3332" y="5262"/>
                    <a:pt x="3259" y="5087"/>
                    <a:pt x="3176" y="4905"/>
                  </a:cubicBezTo>
                  <a:cubicBezTo>
                    <a:pt x="2773" y="4019"/>
                    <a:pt x="2320" y="3382"/>
                    <a:pt x="1829" y="3007"/>
                  </a:cubicBezTo>
                  <a:cubicBezTo>
                    <a:pt x="2063" y="2753"/>
                    <a:pt x="2157" y="2382"/>
                    <a:pt x="2042" y="2030"/>
                  </a:cubicBezTo>
                  <a:cubicBezTo>
                    <a:pt x="1908" y="1625"/>
                    <a:pt x="1532" y="1352"/>
                    <a:pt x="1106" y="1352"/>
                  </a:cubicBezTo>
                  <a:cubicBezTo>
                    <a:pt x="1002" y="1352"/>
                    <a:pt x="898" y="1369"/>
                    <a:pt x="798" y="1402"/>
                  </a:cubicBezTo>
                  <a:cubicBezTo>
                    <a:pt x="282" y="1572"/>
                    <a:pt x="0" y="2130"/>
                    <a:pt x="170" y="2646"/>
                  </a:cubicBezTo>
                  <a:cubicBezTo>
                    <a:pt x="303" y="3051"/>
                    <a:pt x="679" y="3324"/>
                    <a:pt x="1106" y="3324"/>
                  </a:cubicBezTo>
                  <a:cubicBezTo>
                    <a:pt x="1210" y="3324"/>
                    <a:pt x="1314" y="3307"/>
                    <a:pt x="1414" y="3274"/>
                  </a:cubicBezTo>
                  <a:cubicBezTo>
                    <a:pt x="1486" y="3250"/>
                    <a:pt x="1553" y="3219"/>
                    <a:pt x="1615" y="3181"/>
                  </a:cubicBezTo>
                  <a:cubicBezTo>
                    <a:pt x="2797" y="4029"/>
                    <a:pt x="3435" y="6370"/>
                    <a:pt x="3441" y="6395"/>
                  </a:cubicBezTo>
                  <a:lnTo>
                    <a:pt x="3442" y="6394"/>
                  </a:lnTo>
                  <a:cubicBezTo>
                    <a:pt x="3457" y="6451"/>
                    <a:pt x="3508" y="6493"/>
                    <a:pt x="3569" y="6493"/>
                  </a:cubicBezTo>
                  <a:cubicBezTo>
                    <a:pt x="3569" y="6493"/>
                    <a:pt x="3570" y="6493"/>
                    <a:pt x="3570" y="6493"/>
                  </a:cubicBezTo>
                  <a:cubicBezTo>
                    <a:pt x="3643" y="6493"/>
                    <a:pt x="3703" y="6435"/>
                    <a:pt x="3704" y="6362"/>
                  </a:cubicBezTo>
                  <a:cubicBezTo>
                    <a:pt x="3704" y="6358"/>
                    <a:pt x="3704" y="6347"/>
                    <a:pt x="3704" y="6327"/>
                  </a:cubicBezTo>
                  <a:cubicBezTo>
                    <a:pt x="3707" y="6021"/>
                    <a:pt x="3757" y="3612"/>
                    <a:pt x="4621" y="2396"/>
                  </a:cubicBezTo>
                  <a:cubicBezTo>
                    <a:pt x="4699" y="2414"/>
                    <a:pt x="4780" y="2424"/>
                    <a:pt x="4864" y="2424"/>
                  </a:cubicBezTo>
                  <a:cubicBezTo>
                    <a:pt x="4868" y="2424"/>
                    <a:pt x="4873" y="2424"/>
                    <a:pt x="4877" y="2424"/>
                  </a:cubicBezTo>
                  <a:cubicBezTo>
                    <a:pt x="5468" y="2417"/>
                    <a:pt x="5944" y="1931"/>
                    <a:pt x="5937" y="1339"/>
                  </a:cubicBezTo>
                  <a:cubicBezTo>
                    <a:pt x="5930" y="755"/>
                    <a:pt x="5449" y="279"/>
                    <a:pt x="4865" y="279"/>
                  </a:cubicBezTo>
                  <a:close/>
                </a:path>
              </a:pathLst>
            </a:custGeom>
            <a:solidFill>
              <a:srgbClr val="FF76AB"/>
            </a:solidFill>
            <a:ln>
              <a:solidFill>
                <a:srgbClr val="FF76AB"/>
              </a:solidFill>
            </a:ln>
          </p:spPr>
          <p:txBody>
            <a:bodyPr/>
            <a:p>
              <a:endParaRPr lang="zh-CN" altLang="en-US">
                <a:latin typeface="字魂107号-萌趣欢乐体" panose="00000500000000000000" pitchFamily="2" charset="-122"/>
                <a:ea typeface="字魂107号-萌趣欢乐体" panose="00000500000000000000" pitchFamily="2" charset="-122"/>
                <a:sym typeface="字魂107号-萌趣欢乐体" panose="00000500000000000000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552" y="8289"/>
              <a:ext cx="8765" cy="0"/>
            </a:xfrm>
            <a:prstGeom prst="line">
              <a:avLst/>
            </a:prstGeom>
            <a:ln>
              <a:solidFill>
                <a:srgbClr val="FF76AB">
                  <a:alpha val="67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001394" y="5052060"/>
            <a:ext cx="8493125" cy="681990"/>
            <a:chOff x="5162" y="7215"/>
            <a:chExt cx="13375" cy="1074"/>
          </a:xfrm>
        </p:grpSpPr>
        <p:sp>
          <p:nvSpPr>
            <p:cNvPr id="13" name="矩形 12"/>
            <p:cNvSpPr/>
            <p:nvPr/>
          </p:nvSpPr>
          <p:spPr>
            <a:xfrm>
              <a:off x="5552" y="7215"/>
              <a:ext cx="12985" cy="919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3200" dirty="0">
                  <a:solidFill>
                    <a:srgbClr val="FF76AB"/>
                  </a:solidFill>
                  <a:latin typeface="黑体" panose="02010609060101010101" charset="-122"/>
                  <a:ea typeface="黑体" panose="02010609060101010101" charset="-122"/>
                  <a:sym typeface="字魂107号-萌趣欢乐体" panose="00000500000000000000" pitchFamily="2" charset="-122"/>
                </a:rPr>
                <a:t>（四）慎重地对幼儿发展状况作出评价结论</a:t>
              </a:r>
              <a:endParaRPr lang="zh-CN" altLang="en-US" sz="3200" dirty="0">
                <a:solidFill>
                  <a:srgbClr val="FF76AB"/>
                </a:solidFill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endParaRPr>
            </a:p>
          </p:txBody>
        </p:sp>
        <p:sp>
          <p:nvSpPr>
            <p:cNvPr id="25" name="flower_90034"/>
            <p:cNvSpPr>
              <a:spLocks noChangeAspect="1"/>
            </p:cNvSpPr>
            <p:nvPr/>
          </p:nvSpPr>
          <p:spPr bwMode="auto">
            <a:xfrm>
              <a:off x="5162" y="7342"/>
              <a:ext cx="609" cy="664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44" h="6493">
                  <a:moveTo>
                    <a:pt x="4865" y="279"/>
                  </a:moveTo>
                  <a:cubicBezTo>
                    <a:pt x="4860" y="279"/>
                    <a:pt x="4856" y="279"/>
                    <a:pt x="4852" y="279"/>
                  </a:cubicBezTo>
                  <a:cubicBezTo>
                    <a:pt x="4260" y="286"/>
                    <a:pt x="3785" y="773"/>
                    <a:pt x="3792" y="1364"/>
                  </a:cubicBezTo>
                  <a:cubicBezTo>
                    <a:pt x="3796" y="1769"/>
                    <a:pt x="4028" y="2120"/>
                    <a:pt x="4364" y="2299"/>
                  </a:cubicBezTo>
                  <a:cubicBezTo>
                    <a:pt x="3997" y="2842"/>
                    <a:pt x="3733" y="3632"/>
                    <a:pt x="3576" y="4654"/>
                  </a:cubicBezTo>
                  <a:cubicBezTo>
                    <a:pt x="3576" y="4651"/>
                    <a:pt x="3575" y="4647"/>
                    <a:pt x="3575" y="4644"/>
                  </a:cubicBezTo>
                  <a:cubicBezTo>
                    <a:pt x="3415" y="3556"/>
                    <a:pt x="3134" y="2716"/>
                    <a:pt x="2739" y="2140"/>
                  </a:cubicBezTo>
                  <a:cubicBezTo>
                    <a:pt x="3096" y="1948"/>
                    <a:pt x="3339" y="1571"/>
                    <a:pt x="3339" y="1138"/>
                  </a:cubicBezTo>
                  <a:cubicBezTo>
                    <a:pt x="3339" y="510"/>
                    <a:pt x="2829" y="0"/>
                    <a:pt x="2202" y="0"/>
                  </a:cubicBezTo>
                  <a:cubicBezTo>
                    <a:pt x="1591" y="0"/>
                    <a:pt x="1092" y="483"/>
                    <a:pt x="1065" y="1087"/>
                  </a:cubicBezTo>
                  <a:cubicBezTo>
                    <a:pt x="1079" y="1086"/>
                    <a:pt x="1092" y="1086"/>
                    <a:pt x="1106" y="1086"/>
                  </a:cubicBezTo>
                  <a:cubicBezTo>
                    <a:pt x="1648" y="1086"/>
                    <a:pt x="2125" y="1432"/>
                    <a:pt x="2295" y="1947"/>
                  </a:cubicBezTo>
                  <a:cubicBezTo>
                    <a:pt x="2330" y="2052"/>
                    <a:pt x="2349" y="2159"/>
                    <a:pt x="2355" y="2265"/>
                  </a:cubicBezTo>
                  <a:cubicBezTo>
                    <a:pt x="2399" y="2259"/>
                    <a:pt x="2441" y="2250"/>
                    <a:pt x="2483" y="2240"/>
                  </a:cubicBezTo>
                  <a:cubicBezTo>
                    <a:pt x="2869" y="2778"/>
                    <a:pt x="3153" y="3614"/>
                    <a:pt x="3310" y="4679"/>
                  </a:cubicBezTo>
                  <a:cubicBezTo>
                    <a:pt x="3349" y="4945"/>
                    <a:pt x="3376" y="5198"/>
                    <a:pt x="3395" y="5424"/>
                  </a:cubicBezTo>
                  <a:cubicBezTo>
                    <a:pt x="3332" y="5262"/>
                    <a:pt x="3259" y="5087"/>
                    <a:pt x="3176" y="4905"/>
                  </a:cubicBezTo>
                  <a:cubicBezTo>
                    <a:pt x="2773" y="4019"/>
                    <a:pt x="2320" y="3382"/>
                    <a:pt x="1829" y="3007"/>
                  </a:cubicBezTo>
                  <a:cubicBezTo>
                    <a:pt x="2063" y="2753"/>
                    <a:pt x="2157" y="2382"/>
                    <a:pt x="2042" y="2030"/>
                  </a:cubicBezTo>
                  <a:cubicBezTo>
                    <a:pt x="1908" y="1625"/>
                    <a:pt x="1532" y="1352"/>
                    <a:pt x="1106" y="1352"/>
                  </a:cubicBezTo>
                  <a:cubicBezTo>
                    <a:pt x="1002" y="1352"/>
                    <a:pt x="898" y="1369"/>
                    <a:pt x="798" y="1402"/>
                  </a:cubicBezTo>
                  <a:cubicBezTo>
                    <a:pt x="282" y="1572"/>
                    <a:pt x="0" y="2130"/>
                    <a:pt x="170" y="2646"/>
                  </a:cubicBezTo>
                  <a:cubicBezTo>
                    <a:pt x="303" y="3051"/>
                    <a:pt x="679" y="3324"/>
                    <a:pt x="1106" y="3324"/>
                  </a:cubicBezTo>
                  <a:cubicBezTo>
                    <a:pt x="1210" y="3324"/>
                    <a:pt x="1314" y="3307"/>
                    <a:pt x="1414" y="3274"/>
                  </a:cubicBezTo>
                  <a:cubicBezTo>
                    <a:pt x="1486" y="3250"/>
                    <a:pt x="1553" y="3219"/>
                    <a:pt x="1615" y="3181"/>
                  </a:cubicBezTo>
                  <a:cubicBezTo>
                    <a:pt x="2797" y="4029"/>
                    <a:pt x="3435" y="6370"/>
                    <a:pt x="3441" y="6395"/>
                  </a:cubicBezTo>
                  <a:lnTo>
                    <a:pt x="3442" y="6394"/>
                  </a:lnTo>
                  <a:cubicBezTo>
                    <a:pt x="3457" y="6451"/>
                    <a:pt x="3508" y="6493"/>
                    <a:pt x="3569" y="6493"/>
                  </a:cubicBezTo>
                  <a:cubicBezTo>
                    <a:pt x="3569" y="6493"/>
                    <a:pt x="3570" y="6493"/>
                    <a:pt x="3570" y="6493"/>
                  </a:cubicBezTo>
                  <a:cubicBezTo>
                    <a:pt x="3643" y="6493"/>
                    <a:pt x="3703" y="6435"/>
                    <a:pt x="3704" y="6362"/>
                  </a:cubicBezTo>
                  <a:cubicBezTo>
                    <a:pt x="3704" y="6358"/>
                    <a:pt x="3704" y="6347"/>
                    <a:pt x="3704" y="6327"/>
                  </a:cubicBezTo>
                  <a:cubicBezTo>
                    <a:pt x="3707" y="6021"/>
                    <a:pt x="3757" y="3612"/>
                    <a:pt x="4621" y="2396"/>
                  </a:cubicBezTo>
                  <a:cubicBezTo>
                    <a:pt x="4699" y="2414"/>
                    <a:pt x="4780" y="2424"/>
                    <a:pt x="4864" y="2424"/>
                  </a:cubicBezTo>
                  <a:cubicBezTo>
                    <a:pt x="4868" y="2424"/>
                    <a:pt x="4873" y="2424"/>
                    <a:pt x="4877" y="2424"/>
                  </a:cubicBezTo>
                  <a:cubicBezTo>
                    <a:pt x="5468" y="2417"/>
                    <a:pt x="5944" y="1931"/>
                    <a:pt x="5937" y="1339"/>
                  </a:cubicBezTo>
                  <a:cubicBezTo>
                    <a:pt x="5930" y="755"/>
                    <a:pt x="5449" y="279"/>
                    <a:pt x="4865" y="279"/>
                  </a:cubicBezTo>
                  <a:close/>
                </a:path>
              </a:pathLst>
            </a:custGeom>
            <a:solidFill>
              <a:srgbClr val="FF76AB"/>
            </a:solidFill>
            <a:ln>
              <a:solidFill>
                <a:srgbClr val="FF76AB"/>
              </a:solidFill>
            </a:ln>
          </p:spPr>
          <p:txBody>
            <a:bodyPr/>
            <a:p>
              <a:endParaRPr lang="zh-CN" altLang="en-US">
                <a:latin typeface="字魂107号-萌趣欢乐体" panose="00000500000000000000" pitchFamily="2" charset="-122"/>
                <a:ea typeface="字魂107号-萌趣欢乐体" panose="00000500000000000000" pitchFamily="2" charset="-122"/>
                <a:sym typeface="字魂107号-萌趣欢乐体" panose="00000500000000000000" pitchFamily="2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552" y="8289"/>
              <a:ext cx="8765" cy="0"/>
            </a:xfrm>
            <a:prstGeom prst="line">
              <a:avLst/>
            </a:prstGeom>
            <a:ln>
              <a:solidFill>
                <a:srgbClr val="FF76AB">
                  <a:alpha val="67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9085" y="437515"/>
            <a:ext cx="8200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二、日常教育活动评价应遵循的原则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rcRect l="15904" t="6223" r="10833" b="3227"/>
          <a:stretch>
            <a:fillRect/>
          </a:stretch>
        </p:blipFill>
        <p:spPr>
          <a:xfrm>
            <a:off x="9420860" y="3211195"/>
            <a:ext cx="2341245" cy="28943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13155" y="3004185"/>
            <a:ext cx="8195310" cy="23996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1. 是否建立在对本班幼儿实际了解的基础之上。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2. 教育活动的目标、内容、组织与实施方式，以及所创设的环境能否向幼儿提供有益的学习经验，有效地促进幼儿符合培养目标地发展。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37055" y="1673860"/>
            <a:ext cx="4130040" cy="1076325"/>
          </a:xfrm>
          <a:prstGeom prst="rect">
            <a:avLst/>
          </a:prstGeom>
        </p:spPr>
        <p:txBody>
          <a:bodyPr wrap="square">
            <a:spAutoFit/>
          </a:bodyPr>
          <a:p>
            <a:pPr indent="0"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FF76AB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幼儿园教育活动评价，重点考察如下方面。</a:t>
            </a:r>
            <a:endParaRPr lang="zh-CN" altLang="en-US" sz="3200" b="1" dirty="0">
              <a:solidFill>
                <a:srgbClr val="FF76AB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9085" y="437515"/>
            <a:ext cx="8200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二、日常教育活动评价应遵循的原则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5080" y="2049780"/>
            <a:ext cx="10318750" cy="378460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3. 教育内容、方式方法、环境条件是否能够调动幼儿的学习积极性，有利于他们主动地学习和持续地发展。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4. 活动内容、方式方法是否能兼顾群体需要和幼儿个体差异，使每个幼儿都有进步和成功的体验。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5. 教师的适时指导是否有利于幼儿的进一步探索和思考，有利于扩展和整理幼儿的经验。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9085" y="437515"/>
            <a:ext cx="8200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二、日常教育活动评价应遵循的原则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rcRect l="15904" t="6223" r="10833" b="3227"/>
          <a:stretch>
            <a:fillRect/>
          </a:stretch>
        </p:blipFill>
        <p:spPr>
          <a:xfrm>
            <a:off x="9420860" y="3211195"/>
            <a:ext cx="2341245" cy="28943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2205" y="3920490"/>
            <a:ext cx="6995160" cy="147637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1. 全面了解幼儿的发展状况，防止片面性，尤其要避免只注重知识技能的掌握，忽略情感、社会性和实际能力的倾向。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8955" y="1997710"/>
            <a:ext cx="9158605" cy="1568450"/>
          </a:xfrm>
          <a:prstGeom prst="rect">
            <a:avLst/>
          </a:prstGeom>
        </p:spPr>
        <p:txBody>
          <a:bodyPr wrap="square">
            <a:spAutoFit/>
          </a:bodyPr>
          <a:p>
            <a:pPr indent="0"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FF76AB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《幼儿园教育指导纲要（试行）》指出 ：评价教育活动时，凡涉及对幼儿发展状况的评估，应该注意如下事项。</a:t>
            </a:r>
            <a:endParaRPr lang="zh-CN" altLang="en-US" sz="3200" b="1" dirty="0">
              <a:solidFill>
                <a:srgbClr val="FF76AB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9085" y="437515"/>
            <a:ext cx="8200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二、日常教育活动评价应遵循的原则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5555" y="1849755"/>
            <a:ext cx="10318750" cy="424624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2. 应在幼儿日常活动与教育教学过程中，通过对幼儿的观察、谈话、幼儿作品分析，与家长的交流等方式了解幼儿的发展和需要。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3. 应承认和关注幼儿在经验、能力、兴趣、学习特点等方面的个体差异，避免用划一的标准评价所有的幼儿。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4. 应以发展的眼光看待幼儿，既要了解幼儿的现有水平，更要关注其最近发展区。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862" y="-1232034"/>
            <a:ext cx="7584707" cy="758470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8669249" y="-172188"/>
            <a:ext cx="3545305" cy="35453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238900" y="3199353"/>
            <a:ext cx="4032608" cy="40326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66480">
            <a:off x="4699855" y="1197736"/>
            <a:ext cx="2135390" cy="21353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082925" y="2483485"/>
            <a:ext cx="60261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FF76AB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谢谢观看</a:t>
            </a:r>
            <a:endParaRPr lang="zh-CN" altLang="en-US" sz="8800" b="1" dirty="0">
              <a:solidFill>
                <a:srgbClr val="FF76AB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645410" y="2268220"/>
            <a:ext cx="8849360" cy="3220085"/>
          </a:xfrm>
          <a:prstGeom prst="roundRect">
            <a:avLst/>
          </a:prstGeom>
          <a:solidFill>
            <a:srgbClr val="FF7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魂107号-萌趣欢乐体" panose="00000500000000000000" pitchFamily="2" charset="-122"/>
              <a:ea typeface="字魂107号-萌趣欢乐体" panose="00000500000000000000" pitchFamily="2" charset="-122"/>
              <a:sym typeface="字魂107号-萌趣欢乐体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03395" y="2782928"/>
            <a:ext cx="350985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知识目标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03395" y="3564255"/>
            <a:ext cx="67779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rPr>
              <a:t>掌握幼儿园教育活动内容和过程的评价。</a:t>
            </a:r>
            <a:endParaRPr lang="zh-CN" altLang="en-US" sz="28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字魂107号-萌趣欢乐体" panose="00000500000000000000" pitchFamily="2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rPr>
              <a:t>知道幼儿教育活动评价的价值和意义。</a:t>
            </a:r>
            <a:endParaRPr lang="zh-CN" altLang="en-US" sz="28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字魂107号-萌趣欢乐体" panose="00000500000000000000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90618" y="2221971"/>
            <a:ext cx="3312701" cy="33127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8" grpId="0" animBg="1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645410" y="2268220"/>
            <a:ext cx="8849360" cy="3220085"/>
          </a:xfrm>
          <a:prstGeom prst="roundRect">
            <a:avLst/>
          </a:prstGeom>
          <a:solidFill>
            <a:srgbClr val="FF7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魂107号-萌趣欢乐体" panose="00000500000000000000" pitchFamily="2" charset="-122"/>
              <a:ea typeface="字魂107号-萌趣欢乐体" panose="00000500000000000000" pitchFamily="2" charset="-122"/>
              <a:sym typeface="字魂107号-萌趣欢乐体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03395" y="2601318"/>
            <a:ext cx="350985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技能目标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03395" y="3382645"/>
            <a:ext cx="6777990" cy="165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rPr>
              <a:t>能够将量化评价与质性评价结合起来实施。</a:t>
            </a:r>
            <a:endParaRPr lang="zh-CN" altLang="en-US" sz="26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字魂107号-萌趣欢乐体" panose="00000500000000000000" pitchFamily="2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rPr>
              <a:t>根据幼儿园教育活动的评价方法，熟练评价幼儿的学习效果。</a:t>
            </a:r>
            <a:endParaRPr lang="zh-CN" altLang="en-US" sz="26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字魂107号-萌趣欢乐体" panose="00000500000000000000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90618" y="2221971"/>
            <a:ext cx="3312701" cy="33127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8" grpId="0" animBg="1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/>
          <a:srcRect r="-125"/>
          <a:stretch>
            <a:fillRect/>
          </a:stretch>
        </p:blipFill>
        <p:spPr>
          <a:xfrm>
            <a:off x="9866187" y="-124603"/>
            <a:ext cx="2326340" cy="69813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-369" y="-123336"/>
            <a:ext cx="2326340" cy="69813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2447" y="260668"/>
            <a:ext cx="10801351" cy="6722110"/>
            <a:chOff x="-100126" y="260668"/>
            <a:chExt cx="10801351" cy="672211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 rot="5400000" flipH="1">
              <a:off x="4303917" y="566420"/>
              <a:ext cx="6703060" cy="60915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16200000">
              <a:off x="-765923" y="927100"/>
              <a:ext cx="6721475" cy="5389880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4949476" y="969571"/>
            <a:ext cx="726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5400" b="1" dirty="0"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rPr>
              <a:t>目</a:t>
            </a:r>
            <a:endParaRPr lang="zh-CN" altLang="en-US" sz="5400" b="1" dirty="0">
              <a:latin typeface="黑体" panose="02010609060101010101" charset="-122"/>
              <a:ea typeface="黑体" panose="02010609060101010101" charset="-122"/>
              <a:sym typeface="字魂107号-萌趣欢乐体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91480" y="969571"/>
            <a:ext cx="118122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r>
              <a:rPr lang="zh-CN" altLang="en-US" sz="5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字魂107号-萌趣欢乐体" panose="00000500000000000000" pitchFamily="2" charset="-122"/>
              </a:rPr>
              <a:t>录</a:t>
            </a:r>
            <a:endParaRPr lang="zh-CN" altLang="en-US" sz="5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字魂107号-萌趣欢乐体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43810" y="2108200"/>
            <a:ext cx="59804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ln w="12700">
                  <a:solidFill>
                    <a:srgbClr val="9C7D50"/>
                  </a:solidFill>
                </a:ln>
                <a:solidFill>
                  <a:srgbClr val="F5C587"/>
                </a:solidFill>
                <a:latin typeface="汉仪铁线黑-85简" panose="00020600040101010101" pitchFamily="18" charset="-122"/>
                <a:ea typeface="汉仪铁线黑-85简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  <a:latin typeface="幼圆" panose="02010509060101010101" charset="-122"/>
                <a:ea typeface="幼圆" panose="02010509060101010101" charset="-122"/>
                <a:sym typeface="字魂107号-萌趣欢乐体" panose="00000500000000000000" pitchFamily="2" charset="-122"/>
              </a:rPr>
              <a:t>01 概述</a:t>
            </a:r>
            <a:endParaRPr lang="en-US" altLang="zh-CN" dirty="0">
              <a:solidFill>
                <a:schemeClr val="tx1"/>
              </a:solidFill>
              <a:latin typeface="幼圆" panose="02010509060101010101" charset="-122"/>
              <a:ea typeface="幼圆" panose="02010509060101010101" charset="-122"/>
              <a:sym typeface="字魂107号-萌趣欢乐体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43810" y="3206750"/>
            <a:ext cx="59804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ln w="12700">
                  <a:solidFill>
                    <a:srgbClr val="9C7D50"/>
                  </a:solidFill>
                </a:ln>
                <a:solidFill>
                  <a:srgbClr val="F5C587"/>
                </a:solidFill>
                <a:latin typeface="汉仪铁线黑-85简" panose="00020600040101010101" pitchFamily="18" charset="-122"/>
                <a:ea typeface="汉仪铁线黑-85简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  <a:latin typeface="幼圆" panose="02010509060101010101" charset="-122"/>
                <a:ea typeface="幼圆" panose="02010509060101010101" charset="-122"/>
                <a:sym typeface="字魂107号-萌趣欢乐体" panose="00000500000000000000" pitchFamily="2" charset="-122"/>
              </a:rPr>
              <a:t>02 活动内容评价</a:t>
            </a:r>
            <a:endParaRPr lang="en-US" altLang="zh-CN" dirty="0">
              <a:solidFill>
                <a:schemeClr val="tx1"/>
              </a:solidFill>
              <a:latin typeface="幼圆" panose="02010509060101010101" charset="-122"/>
              <a:ea typeface="幼圆" panose="02010509060101010101" charset="-122"/>
              <a:sym typeface="字魂107号-萌趣欢乐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3810" y="4248150"/>
            <a:ext cx="69418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ln w="12700">
                  <a:solidFill>
                    <a:srgbClr val="9C7D50"/>
                  </a:solidFill>
                </a:ln>
                <a:solidFill>
                  <a:srgbClr val="F5C587"/>
                </a:solidFill>
                <a:latin typeface="汉仪铁线黑-85简" panose="00020600040101010101" pitchFamily="18" charset="-122"/>
                <a:ea typeface="汉仪铁线黑-85简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  <a:latin typeface="幼圆" panose="02010509060101010101" charset="-122"/>
                <a:ea typeface="幼圆" panose="02010509060101010101" charset="-122"/>
                <a:sym typeface="字魂107号-萌趣欢乐体" panose="00000500000000000000" pitchFamily="2" charset="-122"/>
              </a:rPr>
              <a:t>03 活动组织与实施评价</a:t>
            </a:r>
            <a:endParaRPr lang="en-US" altLang="zh-CN" dirty="0">
              <a:solidFill>
                <a:schemeClr val="tx1"/>
              </a:solidFill>
              <a:latin typeface="幼圆" panose="02010509060101010101" charset="-122"/>
              <a:ea typeface="幼圆" panose="02010509060101010101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5" grpId="0"/>
      <p:bldP spid="17" grpId="0"/>
      <p:bldP spid="21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127885" y="24130"/>
            <a:ext cx="8402955" cy="670750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019040" y="2386330"/>
            <a:ext cx="25304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r"/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概述</a:t>
            </a:r>
            <a:endParaRPr lang="zh-CN" altLang="en-US" sz="4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68165" y="3554095"/>
            <a:ext cx="596265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latin typeface="幼圆" panose="02010509060101010101" charset="-122"/>
                <a:ea typeface="幼圆" panose="02010509060101010101" charset="-122"/>
                <a:sym typeface="字魂107号-萌趣欢乐体" panose="00000500000000000000" pitchFamily="2" charset="-122"/>
              </a:rPr>
              <a:t>一、日常教育活动评价特点</a:t>
            </a:r>
            <a:endParaRPr lang="zh-CN" altLang="en-US" sz="2800" dirty="0">
              <a:latin typeface="幼圆" panose="02010509060101010101" charset="-122"/>
              <a:ea typeface="幼圆" panose="02010509060101010101" charset="-122"/>
              <a:sym typeface="字魂107号-萌趣欢乐体" panose="00000500000000000000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幼圆" panose="02010509060101010101" charset="-122"/>
                <a:ea typeface="幼圆" panose="02010509060101010101" charset="-122"/>
                <a:sym typeface="字魂107号-萌趣欢乐体" panose="00000500000000000000" pitchFamily="2" charset="-122"/>
              </a:rPr>
              <a:t>二、日常教育活动评价应遵循的原则</a:t>
            </a:r>
            <a:endParaRPr lang="zh-CN" altLang="en-US" sz="2800" dirty="0">
              <a:latin typeface="幼圆" panose="02010509060101010101" charset="-122"/>
              <a:ea typeface="幼圆" panose="02010509060101010101" charset="-122"/>
              <a:sym typeface="字魂107号-萌趣欢乐体" panose="00000500000000000000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6247" y="2110320"/>
            <a:ext cx="4719828" cy="471982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39160" y="2247480"/>
            <a:ext cx="1319001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ln w="12700">
                  <a:solidFill>
                    <a:srgbClr val="9C7D50"/>
                  </a:solidFill>
                </a:ln>
                <a:solidFill>
                  <a:srgbClr val="F5C587"/>
                </a:solidFill>
                <a:latin typeface="汉仪铁线黑-85简" panose="00020600040101010101" pitchFamily="18" charset="-122"/>
                <a:ea typeface="汉仪铁线黑-85简" panose="00020600040101010101" pitchFamily="18" charset="-122"/>
              </a:defRPr>
            </a:lvl1pPr>
          </a:lstStyle>
          <a:p>
            <a:r>
              <a:rPr lang="en-US" altLang="zh-CN" sz="6600" dirty="0" smtClean="0">
                <a:ln w="12700">
                  <a:noFill/>
                </a:ln>
                <a:solidFill>
                  <a:srgbClr val="FF76AB"/>
                </a:solidFill>
                <a:latin typeface="幼圆" panose="02010509060101010101" charset="-122"/>
                <a:ea typeface="幼圆" panose="02010509060101010101" charset="-122"/>
                <a:sym typeface="字魂107号-萌趣欢乐体" panose="00000500000000000000" pitchFamily="2" charset="-122"/>
              </a:rPr>
              <a:t>01</a:t>
            </a:r>
            <a:endParaRPr lang="zh-CN" altLang="en-US" sz="6600" dirty="0">
              <a:ln w="12700">
                <a:noFill/>
              </a:ln>
              <a:solidFill>
                <a:srgbClr val="FF76AB"/>
              </a:solidFill>
              <a:latin typeface="幼圆" panose="02010509060101010101" charset="-122"/>
              <a:ea typeface="幼圆" panose="02010509060101010101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6" grpId="0"/>
      <p:bldP spid="1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99085" y="437515"/>
            <a:ext cx="6447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一、日常教育活动评价特点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3205" y="3289935"/>
            <a:ext cx="578675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幼儿园教育活动评价，</a:t>
            </a: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是指教师在幼儿园日常教育工作中，运用幼儿发展的理论知识进行的教育实践，分析和解决问题的过程。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07680" y="1756410"/>
            <a:ext cx="3147060" cy="39338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13205" y="2407285"/>
            <a:ext cx="1863090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FF76AB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概念</a:t>
            </a:r>
            <a:endParaRPr lang="zh-CN" altLang="en-US" sz="3600" b="1" dirty="0">
              <a:solidFill>
                <a:srgbClr val="FF76AB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278255" y="3077845"/>
            <a:ext cx="1850390" cy="1850390"/>
          </a:xfrm>
          <a:prstGeom prst="ellipse">
            <a:avLst/>
          </a:prstGeom>
          <a:solidFill>
            <a:srgbClr val="FF7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字魂107号-萌趣欢乐体" panose="00000500000000000000" pitchFamily="2" charset="-122"/>
              </a:rPr>
              <a:t>目的性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字魂107号-萌趣欢乐体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085" y="437515"/>
            <a:ext cx="6447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一、日常教育活动评价特点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302000" y="3077845"/>
            <a:ext cx="1850390" cy="1850390"/>
          </a:xfrm>
          <a:prstGeom prst="ellipse">
            <a:avLst/>
          </a:prstGeom>
          <a:solidFill>
            <a:srgbClr val="FF7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字魂107号-萌趣欢乐体" panose="00000500000000000000" pitchFamily="2" charset="-122"/>
              </a:rPr>
              <a:t>随机性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字魂107号-萌趣欢乐体" panose="00000500000000000000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325745" y="3077845"/>
            <a:ext cx="1850390" cy="1850390"/>
          </a:xfrm>
          <a:prstGeom prst="ellipse">
            <a:avLst/>
          </a:prstGeom>
          <a:solidFill>
            <a:srgbClr val="FF7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字魂107号-萌趣欢乐体" panose="00000500000000000000" pitchFamily="2" charset="-122"/>
              </a:rPr>
              <a:t>科学性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字魂107号-萌趣欢乐体" panose="000005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349490" y="3077845"/>
            <a:ext cx="1850390" cy="1850390"/>
          </a:xfrm>
          <a:prstGeom prst="ellipse">
            <a:avLst/>
          </a:prstGeom>
          <a:solidFill>
            <a:srgbClr val="FF7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字魂107号-萌趣欢乐体" panose="00000500000000000000" pitchFamily="2" charset="-122"/>
              </a:rPr>
              <a:t>灵活性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字魂107号-萌趣欢乐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373235" y="3077845"/>
            <a:ext cx="1850390" cy="1850390"/>
          </a:xfrm>
          <a:prstGeom prst="ellipse">
            <a:avLst/>
          </a:prstGeom>
          <a:solidFill>
            <a:srgbClr val="FF7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字魂107号-萌趣欢乐体" panose="00000500000000000000" pitchFamily="2" charset="-122"/>
              </a:rPr>
              <a:t>独特性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字魂107号-萌趣欢乐体" panose="000005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22780" y="1988185"/>
            <a:ext cx="1863090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FF76AB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特点</a:t>
            </a:r>
            <a:endParaRPr lang="zh-CN" altLang="en-US" sz="3600" b="1" dirty="0">
              <a:solidFill>
                <a:srgbClr val="FF76AB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9085" y="437515"/>
            <a:ext cx="6447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一、日常教育活动评价特点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3205" y="3289935"/>
            <a:ext cx="9300845" cy="193802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对幼儿园的教育活动进行评价，包括教师的教育计划和日程安排、有关健康、科学、社会、语言、艺术等各方面的教育内容的反思、对幼儿日常活动过程中的学习和进步进行观察、分析、反思、综合。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3205" y="2407285"/>
            <a:ext cx="1863090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FF76AB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内容</a:t>
            </a:r>
            <a:endParaRPr lang="zh-CN" altLang="en-US" sz="3600" b="1" dirty="0">
              <a:solidFill>
                <a:srgbClr val="FF76AB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3532"/>
            <a:ext cx="12198090" cy="72215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9085" y="437515"/>
            <a:ext cx="6447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9C7D50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一、日常教育活动评价特点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3205" y="3213735"/>
            <a:ext cx="5814695" cy="193802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评价结果，主要是对改进教育工作提供依据，以便有针对性地通过教育活动，促进幼儿的学习和发展。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3205" y="2388235"/>
            <a:ext cx="1863090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FF76AB"/>
                </a:solidFill>
                <a:latin typeface="微软雅黑" panose="020B0503020204020204" charset="-122"/>
                <a:ea typeface="微软雅黑" panose="020B0503020204020204" charset="-122"/>
                <a:sym typeface="字魂107号-萌趣欢乐体" panose="00000500000000000000" pitchFamily="2" charset="-122"/>
              </a:rPr>
              <a:t>作用</a:t>
            </a:r>
            <a:endParaRPr lang="zh-CN" altLang="en-US" sz="3600" b="1" dirty="0">
              <a:solidFill>
                <a:srgbClr val="FF76AB"/>
              </a:solidFill>
              <a:latin typeface="微软雅黑" panose="020B0503020204020204" charset="-122"/>
              <a:ea typeface="微软雅黑" panose="020B0503020204020204" charset="-122"/>
              <a:sym typeface="字魂107号-萌趣欢乐体" panose="00000500000000000000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42175" y="1685925"/>
            <a:ext cx="4208780" cy="4208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1070</Words>
  <Application>WPS 演示</Application>
  <PresentationFormat>宽屏</PresentationFormat>
  <Paragraphs>106</Paragraphs>
  <Slides>15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字魂107号-萌趣欢乐体</vt:lpstr>
      <vt:lpstr>黑体</vt:lpstr>
      <vt:lpstr>幼圆</vt:lpstr>
      <vt:lpstr>微软雅黑</vt:lpstr>
      <vt:lpstr>汉仪趣黑W</vt:lpstr>
      <vt:lpstr>汉仪铁线黑-85简</vt:lpstr>
      <vt:lpstr>等线</vt:lpstr>
      <vt:lpstr>Arial Unicode MS</vt:lpstr>
      <vt:lpstr>等线 Light</vt:lpstr>
      <vt:lpstr>Wingdings 2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看星星的女孩</cp:lastModifiedBy>
  <cp:revision>50</cp:revision>
  <dcterms:created xsi:type="dcterms:W3CDTF">2020-09-09T03:32:00Z</dcterms:created>
  <dcterms:modified xsi:type="dcterms:W3CDTF">2020-09-28T02:11:39Z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