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62" r:id="rId3"/>
    <p:sldId id="363" r:id="rId5"/>
    <p:sldId id="364" r:id="rId6"/>
    <p:sldId id="386" r:id="rId7"/>
    <p:sldId id="387" r:id="rId8"/>
    <p:sldId id="388" r:id="rId9"/>
    <p:sldId id="389" r:id="rId10"/>
    <p:sldId id="390" r:id="rId11"/>
    <p:sldId id="391" r:id="rId12"/>
    <p:sldId id="393" r:id="rId13"/>
    <p:sldId id="394" r:id="rId14"/>
    <p:sldId id="365" r:id="rId15"/>
    <p:sldId id="396" r:id="rId16"/>
    <p:sldId id="370" r:id="rId17"/>
    <p:sldId id="371" r:id="rId18"/>
    <p:sldId id="36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5C1"/>
    <a:srgbClr val="EC79B0"/>
    <a:srgbClr val="9BBB59"/>
    <a:srgbClr val="69A35B"/>
    <a:srgbClr val="1AA3AA"/>
    <a:srgbClr val="FFC000"/>
    <a:srgbClr val="1F74AD"/>
    <a:srgbClr val="3498DB"/>
    <a:srgbClr val="4F7EFF"/>
    <a:srgbClr val="E1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3"/>
    <p:restoredTop sz="96271"/>
  </p:normalViewPr>
  <p:slideViewPr>
    <p:cSldViewPr snapToGrid="0" snapToObjects="1">
      <p:cViewPr varScale="1">
        <p:scale>
          <a:sx n="98" d="100"/>
          <a:sy n="98" d="100"/>
        </p:scale>
        <p:origin x="208" y="7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E1EBF7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-169616" y="-57150"/>
            <a:ext cx="698500" cy="698500"/>
          </a:xfrm>
          <a:prstGeom prst="donut">
            <a:avLst>
              <a:gd name="adj" fmla="val 14720"/>
            </a:avLst>
          </a:prstGeom>
          <a:solidFill>
            <a:srgbClr val="EC7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同心圆 4"/>
          <p:cNvSpPr/>
          <p:nvPr userDrawn="1"/>
        </p:nvSpPr>
        <p:spPr>
          <a:xfrm>
            <a:off x="217316" y="292099"/>
            <a:ext cx="406401" cy="406401"/>
          </a:xfrm>
          <a:prstGeom prst="donut">
            <a:avLst>
              <a:gd name="adj" fmla="val 14720"/>
            </a:avLst>
          </a:prstGeom>
          <a:solidFill>
            <a:srgbClr val="4F7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0" Type="http://schemas.openxmlformats.org/officeDocument/2006/relationships/notesSlide" Target="../notesSlides/notesSlide5.xml"/><Relationship Id="rId3" Type="http://schemas.openxmlformats.org/officeDocument/2006/relationships/tags" Target="../tags/tag4.xml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BF7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4738255"/>
          </a:xfrm>
          <a:prstGeom prst="rect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9739756" y="1901536"/>
            <a:ext cx="3671454" cy="3671454"/>
          </a:xfrm>
          <a:prstGeom prst="donut">
            <a:avLst>
              <a:gd name="adj" fmla="val 14720"/>
            </a:avLst>
          </a:prstGeom>
          <a:solidFill>
            <a:srgbClr val="4F7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96000" y="308268"/>
            <a:ext cx="2847104" cy="2847104"/>
          </a:xfrm>
          <a:prstGeom prst="ellipse">
            <a:avLst/>
          </a:prstGeom>
          <a:solidFill>
            <a:srgbClr val="1C4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077424" y="-1773654"/>
            <a:ext cx="3671454" cy="3671454"/>
          </a:xfrm>
          <a:prstGeom prst="donut">
            <a:avLst>
              <a:gd name="adj" fmla="val 14720"/>
            </a:avLst>
          </a:prstGeom>
          <a:solidFill>
            <a:srgbClr val="EC7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641" y="3155267"/>
            <a:ext cx="9403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学前教育评价资料的收集</a:t>
            </a:r>
            <a:endParaRPr kumimoji="1"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748" y="1713188"/>
            <a:ext cx="3549015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第四章</a:t>
            </a:r>
            <a:endParaRPr kumimoji="1" lang="zh-CN" altLang="en-US" sz="8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540" y="5086985"/>
            <a:ext cx="3314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主讲教师：</a:t>
            </a:r>
            <a:endParaRPr kumimoji="1" lang="zh-CN" altLang="en-US" sz="28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3540" y="5086985"/>
            <a:ext cx="2999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日期：</a:t>
            </a:r>
            <a:endParaRPr kumimoji="1" lang="zh-CN" altLang="en-US" sz="28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3" grpId="0" animBg="1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81380" y="1851660"/>
            <a:ext cx="10429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自我报告是指评价对象对照评价标准及其要求，对本机构、本部门，或本人的有关情况逐条检核后，提交的自我评价报告。</a:t>
            </a: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977583" y="3650128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Freeform 1"/>
          <p:cNvSpPr>
            <a:spLocks noChangeArrowheads="1"/>
          </p:cNvSpPr>
          <p:nvPr/>
        </p:nvSpPr>
        <p:spPr bwMode="auto">
          <a:xfrm rot="10800000">
            <a:off x="977583" y="5195904"/>
            <a:ext cx="2014689" cy="943453"/>
          </a:xfrm>
          <a:custGeom>
            <a:avLst/>
            <a:gdLst>
              <a:gd name="T0" fmla="*/ 2147483647 w 7875"/>
              <a:gd name="T1" fmla="*/ 1102871697 h 3594"/>
              <a:gd name="T2" fmla="*/ 2147483647 w 7875"/>
              <a:gd name="T3" fmla="*/ 0 h 3594"/>
              <a:gd name="T4" fmla="*/ 1199687158 w 7875"/>
              <a:gd name="T5" fmla="*/ 0 h 3594"/>
              <a:gd name="T6" fmla="*/ 0 w 7875"/>
              <a:gd name="T7" fmla="*/ 1102871697 h 3594"/>
              <a:gd name="T8" fmla="*/ 1199687158 w 7875"/>
              <a:gd name="T9" fmla="*/ 2147483647 h 3594"/>
              <a:gd name="T10" fmla="*/ 2147483647 w 7875"/>
              <a:gd name="T11" fmla="*/ 2147483647 h 3594"/>
              <a:gd name="T12" fmla="*/ 2147483647 w 7875"/>
              <a:gd name="T13" fmla="*/ 1102871697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EC79B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583305"/>
            <a:ext cx="7952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自我报告的使用，有助于评价者获取第一手系统全面的评价资料。</a:t>
            </a:r>
            <a:endParaRPr lang="zh-CN" sz="3200" b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4205" y="4881880"/>
            <a:ext cx="79527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EC79B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可能会出现不够客观，或过分扬长避短的现象，评价者应采取一定的措施，予以检核与监控，以确保评价资料的真实可靠性。</a:t>
            </a:r>
            <a:endParaRPr lang="zh-CN" sz="3200" b="0">
              <a:solidFill>
                <a:srgbClr val="EC79B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 bwMode="auto">
          <a:xfrm>
            <a:off x="977900" y="1162050"/>
            <a:ext cx="3904615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69A3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（五）自我报告</a:t>
            </a:r>
            <a:endParaRPr lang="zh-CN" altLang="en-US" sz="3200" b="1" spc="300" dirty="0">
              <a:solidFill>
                <a:srgbClr val="69A3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2310" y="1012190"/>
            <a:ext cx="66046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适用：对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学前教育机构或教职员工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的评价</a:t>
            </a:r>
            <a:endParaRPr 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81380" y="1851660"/>
            <a:ext cx="10429240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文件检阅是指根据评价方案的要求和指标系统的内容，对各种传媒方式，包括书面文字或报告、电子文件、机构档案、网络资料、儿童作品、教学方案、教学材料等进行系统、全面地检阅，并进行归纳和整理。</a:t>
            </a: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00000"/>
              </a:lnSpc>
            </a:pP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适用：对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机构质量与管理、课程教材和人员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的评价</a:t>
            </a:r>
            <a:endParaRPr lang="zh-CN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977583" y="5193813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5126990"/>
            <a:ext cx="7952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文件检阅，易于操作，但事先应做足必要的计划准备。</a:t>
            </a:r>
            <a:endParaRPr lang="zh-CN" sz="3200" b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 bwMode="auto">
          <a:xfrm>
            <a:off x="977900" y="1116965"/>
            <a:ext cx="3618230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（六）文件检阅</a:t>
            </a:r>
            <a:endParaRPr lang="zh-CN" altLang="en-US" sz="3200" b="1" spc="300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163955" y="1499235"/>
            <a:ext cx="98171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具体包括设计和印制各种</a:t>
            </a:r>
            <a:r>
              <a:rPr lang="zh-CN" altLang="en-US" sz="3200" b="1" u="sng" dirty="0">
                <a:solidFill>
                  <a:srgbClr val="1C45C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表格、问卷、</a:t>
            </a:r>
            <a:r>
              <a:rPr lang="zh-CN" altLang="en-US" sz="3200" b="1" dirty="0">
                <a:solidFill>
                  <a:srgbClr val="1C45C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材料、工具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91610" y="2891155"/>
            <a:ext cx="557022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表格和问卷的选用，取决于资料收集的目标和方式。</a:t>
            </a:r>
            <a:endParaRPr lang="zh-CN" altLang="en-US" sz="32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100" y="152400"/>
            <a:ext cx="11386862" cy="645160"/>
            <a:chOff x="1260" y="240"/>
            <a:chExt cx="17932" cy="1016"/>
          </a:xfrm>
        </p:grpSpPr>
        <p:sp>
          <p:nvSpPr>
            <p:cNvPr id="2" name="文本框 1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三、准备收集评价资料的工具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8" name="下箭头 17"/>
          <p:cNvSpPr/>
          <p:nvPr/>
        </p:nvSpPr>
        <p:spPr>
          <a:xfrm>
            <a:off x="6519545" y="2175510"/>
            <a:ext cx="513715" cy="5892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061085" y="4187190"/>
            <a:ext cx="10022840" cy="2039620"/>
            <a:chOff x="1907" y="6355"/>
            <a:chExt cx="15784" cy="3212"/>
          </a:xfrm>
        </p:grpSpPr>
        <p:grpSp>
          <p:nvGrpSpPr>
            <p:cNvPr id="24" name="组合 23"/>
            <p:cNvGrpSpPr/>
            <p:nvPr/>
          </p:nvGrpSpPr>
          <p:grpSpPr>
            <a:xfrm>
              <a:off x="1907" y="6355"/>
              <a:ext cx="15784" cy="3212"/>
              <a:chOff x="1907" y="6355"/>
              <a:chExt cx="15784" cy="3954"/>
            </a:xfrm>
          </p:grpSpPr>
          <p:sp>
            <p:nvSpPr>
              <p:cNvPr id="19" name="î$ḻïďê"/>
              <p:cNvSpPr/>
              <p:nvPr/>
            </p:nvSpPr>
            <p:spPr>
              <a:xfrm>
                <a:off x="1907" y="6355"/>
                <a:ext cx="3018" cy="3955"/>
              </a:xfrm>
              <a:prstGeom prst="rect">
                <a:avLst/>
              </a:prstGeom>
              <a:blipFill dpi="0" rotWithShape="1">
                <a:blip r:embed="rId1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>
                  <a:latin typeface="宋体" panose="02010600030101010101" pitchFamily="2" charset="-122"/>
                  <a:ea typeface="黑体" panose="02010609060101010101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20" name="îṡļïḋê"/>
              <p:cNvSpPr/>
              <p:nvPr/>
            </p:nvSpPr>
            <p:spPr>
              <a:xfrm>
                <a:off x="4925" y="6355"/>
                <a:ext cx="12767" cy="3955"/>
              </a:xfrm>
              <a:prstGeom prst="rect">
                <a:avLst/>
              </a:prstGeom>
              <a:gradFill flip="none" rotWithShape="1"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  <a:tileRect/>
              </a:gradFill>
              <a:ln w="12700">
                <a:miter lim="400000"/>
              </a:ln>
              <a:effectLst>
                <a:outerShdw blurRad="101600" dist="76200" algn="l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p>
                <a:pPr algn="ctr"/>
                <a:endPara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21" name="iṣ1ïďè"/>
            <p:cNvSpPr txBox="1"/>
            <p:nvPr/>
          </p:nvSpPr>
          <p:spPr>
            <a:xfrm>
              <a:off x="5241" y="6798"/>
              <a:ext cx="11808" cy="2326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spAutoFit/>
            </a:bodyPr>
            <a:p>
              <a:pPr algn="l"/>
              <a:r>
                <a:rPr lang="en-US" altLang="zh-CN" sz="3200" spc="-150" dirty="0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问卷题目，在选项形式和计分方式上应统一，所设计或选用的收集资料工具，都应当尽可能高的效度和信度</a:t>
              </a:r>
              <a:r>
                <a:rPr lang="zh-CN" altLang="en-US" sz="3200" spc="-150" dirty="0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altLang="en-US" sz="3200" spc="-15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3745" y="1682115"/>
            <a:ext cx="10684510" cy="29845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对幼儿健康和动作发展水平进行评价所用表格：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457200" indent="-457200">
              <a:buFont typeface="BatangChe" panose="02030609000101010101" charset="-127"/>
              <a:buChar char="▷"/>
            </a:pPr>
            <a:r>
              <a:rPr lang="zh-CN" altLang="en-US" sz="3200" u="sng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规定评分标准及方法的“幼儿健康和动作发展评估表”；</a:t>
            </a:r>
            <a:endParaRPr lang="zh-CN" altLang="en-US" sz="3200" u="sng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buFont typeface="BatangChe" panose="02030609000101010101" charset="-127"/>
              <a:buChar char="▷"/>
            </a:pPr>
            <a:r>
              <a:rPr lang="zh-CN" altLang="en-US" sz="3200" u="sng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用于记录每个幼儿各项评定结果的“观察记录表”；</a:t>
            </a:r>
            <a:endParaRPr lang="zh-CN" altLang="en-US" sz="3200" u="sng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buFont typeface="BatangChe" panose="02030609000101010101" charset="-127"/>
              <a:buChar char="▷"/>
            </a:pPr>
            <a:r>
              <a:rPr lang="zh-CN" altLang="en-US" sz="3200" u="sng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对已经填好的观察记录表进行整理汇总的“评定结果汇总表”等。</a:t>
            </a:r>
            <a:endParaRPr lang="zh-CN" altLang="en-US" sz="3200" u="sng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100" y="152400"/>
            <a:ext cx="11386862" cy="645160"/>
            <a:chOff x="1260" y="240"/>
            <a:chExt cx="17932" cy="1016"/>
          </a:xfrm>
        </p:grpSpPr>
        <p:sp>
          <p:nvSpPr>
            <p:cNvPr id="2" name="文本框 1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三、准备收集评价资料的工具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86350" y="2232660"/>
            <a:ext cx="648906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00000"/>
              </a:lnSpc>
              <a:buFont typeface="黑体" panose="02010609060101010101" charset="-122"/>
              <a:buChar char="◎"/>
            </a:pPr>
            <a:r>
              <a:rPr kumimoji="1" sz="32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对幼儿大肌肉动作进行测评，会需要一个10级以上的楼梯，作为障碍物的易拉罐以及哨子等；</a:t>
            </a:r>
            <a:endParaRPr kumimoji="1" sz="32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marL="342900" indent="-342900">
              <a:lnSpc>
                <a:spcPct val="100000"/>
              </a:lnSpc>
              <a:buFont typeface="黑体" panose="02010609060101010101" charset="-122"/>
              <a:buChar char="◎"/>
            </a:pPr>
            <a:endParaRPr kumimoji="1" sz="24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marL="457200" indent="-457200">
              <a:lnSpc>
                <a:spcPct val="100000"/>
              </a:lnSpc>
              <a:buFont typeface="黑体" panose="02010609060101010101" charset="-122"/>
              <a:buChar char="◎"/>
            </a:pPr>
            <a:r>
              <a:rPr kumimoji="1" sz="32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对幼儿听觉进行测评，会需要提供铃鼓、木鱼、大鼓等乐器，或录有哭、笑、汽车叫、动物叫等声音的录音带等</a:t>
            </a:r>
            <a:r>
              <a:rPr kumimoji="1" lang="zh-CN" sz="3200" dirty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。</a:t>
            </a:r>
            <a:endParaRPr kumimoji="1" lang="zh-CN" sz="3200" dirty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8835" y="2079189"/>
            <a:ext cx="3214687" cy="4214813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0038" y="3762694"/>
            <a:ext cx="3296992" cy="1210614"/>
          </a:xfrm>
          <a:prstGeom prst="rect">
            <a:avLst/>
          </a:prstGeom>
          <a:solidFill>
            <a:srgbClr val="1C45C1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39041" y="3984173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对点案例</a:t>
            </a:r>
            <a:endParaRPr kumimoji="1" lang="zh-CN" altLang="en-US" sz="440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100" y="152400"/>
            <a:ext cx="11386862" cy="645160"/>
            <a:chOff x="1260" y="240"/>
            <a:chExt cx="17932" cy="1016"/>
          </a:xfrm>
        </p:grpSpPr>
        <p:sp>
          <p:nvSpPr>
            <p:cNvPr id="8" name="文本框 7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三、准备收集评价资料的工具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48690" y="1157605"/>
            <a:ext cx="1068451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评价中常会用到的工具：</a:t>
            </a:r>
            <a:r>
              <a:rPr lang="zh-CN" altLang="en-US" sz="3600" b="1" dirty="0">
                <a:solidFill>
                  <a:srgbClr val="1C45C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录音、录像设备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等。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00100" y="152400"/>
            <a:ext cx="11386862" cy="645160"/>
            <a:chOff x="1260" y="240"/>
            <a:chExt cx="17932" cy="1016"/>
          </a:xfrm>
        </p:grpSpPr>
        <p:sp>
          <p:nvSpPr>
            <p:cNvPr id="32" name="文本框 31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四、培训收集评价资料的人员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327150" y="1388110"/>
            <a:ext cx="9538335" cy="787400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（一）统一思想，明确目的任务</a:t>
            </a:r>
            <a:endParaRPr lang="zh-CN" altLang="en-US" sz="3600" b="1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27785" y="2732405"/>
            <a:ext cx="9538335" cy="787400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（二）正确理解评价的意义和作用</a:t>
            </a:r>
            <a:endParaRPr lang="zh-CN" altLang="en-US" sz="3600" b="1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27785" y="4489450"/>
            <a:ext cx="9538335" cy="787400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（三）正确把握每项评价指标的宽严程度</a:t>
            </a:r>
            <a:endParaRPr lang="zh-CN" altLang="en-US" sz="3600" b="1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27785" y="5276850"/>
            <a:ext cx="9538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00000"/>
              </a:lnSpc>
              <a:buFont typeface="黑体" panose="02010609060101010101" charset="-122"/>
              <a:buChar char="◎"/>
            </a:pPr>
            <a:r>
              <a:rPr kumimoji="1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尽量使评价结果，趋于客观、正确和可信</a:t>
            </a:r>
            <a:endParaRPr kumimoji="1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27785" y="3519805"/>
            <a:ext cx="9538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00000"/>
              </a:lnSpc>
              <a:buFont typeface="黑体" panose="02010609060101010101" charset="-122"/>
              <a:buChar char="◎"/>
            </a:pPr>
            <a:r>
              <a:rPr kumimoji="1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摆正评价幼儿发展与评价教师工作之间的关系。</a:t>
            </a:r>
            <a:endParaRPr kumimoji="1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BF7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4738255"/>
          </a:xfrm>
          <a:prstGeom prst="rect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9739756" y="1901536"/>
            <a:ext cx="3671454" cy="3671454"/>
          </a:xfrm>
          <a:prstGeom prst="donut">
            <a:avLst>
              <a:gd name="adj" fmla="val 14720"/>
            </a:avLst>
          </a:prstGeom>
          <a:solidFill>
            <a:srgbClr val="4F7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96000" y="308268"/>
            <a:ext cx="2847104" cy="2847104"/>
          </a:xfrm>
          <a:prstGeom prst="ellipse">
            <a:avLst/>
          </a:prstGeom>
          <a:solidFill>
            <a:srgbClr val="1C4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077424" y="-1773654"/>
            <a:ext cx="3671454" cy="3671454"/>
          </a:xfrm>
          <a:prstGeom prst="donut">
            <a:avLst>
              <a:gd name="adj" fmla="val 14720"/>
            </a:avLst>
          </a:prstGeom>
          <a:solidFill>
            <a:srgbClr val="EC7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3476" y="291396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8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感谢观看</a:t>
            </a:r>
            <a:endParaRPr kumimoji="1"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3583" y="2207218"/>
            <a:ext cx="35928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40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THANK</a:t>
            </a:r>
            <a:r>
              <a:rPr kumimoji="1"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 </a:t>
            </a:r>
            <a:r>
              <a:rPr kumimoji="1" lang="en-US" altLang="zh-CN" sz="40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YOU</a:t>
            </a:r>
            <a:endParaRPr kumimoji="1" lang="en-US" altLang="zh-CN" sz="4000" dirty="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BF7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2455817"/>
          </a:xfrm>
          <a:prstGeom prst="rect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178042" y="-869940"/>
            <a:ext cx="2847104" cy="2847104"/>
          </a:xfrm>
          <a:prstGeom prst="ellipse">
            <a:avLst/>
          </a:prstGeom>
          <a:solidFill>
            <a:srgbClr val="1C4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077424" y="-1773654"/>
            <a:ext cx="3671454" cy="3671454"/>
          </a:xfrm>
          <a:prstGeom prst="donut">
            <a:avLst>
              <a:gd name="adj" fmla="val 14720"/>
            </a:avLst>
          </a:prstGeom>
          <a:solidFill>
            <a:srgbClr val="EC7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838" y="1227907"/>
            <a:ext cx="192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目录</a:t>
            </a:r>
            <a:endParaRPr kumimoji="1" lang="zh-CN" altLang="en-US" sz="6000" dirty="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4548" y="1443477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CONTENTS</a:t>
            </a:r>
            <a:endParaRPr kumimoji="1" lang="zh-CN" altLang="en-US" sz="3200" dirty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69882" y="3102235"/>
            <a:ext cx="470263" cy="470263"/>
          </a:xfrm>
          <a:prstGeom prst="ellipse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endParaRPr kumimoji="1" lang="zh-CN" altLang="en-US" dirty="0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9173" y="3670532"/>
            <a:ext cx="1339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3E60CE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PART ONE</a:t>
            </a:r>
            <a:endParaRPr kumimoji="1" lang="zh-CN" altLang="en-US" dirty="0">
              <a:solidFill>
                <a:srgbClr val="3E60CE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3201402" y="3089172"/>
            <a:ext cx="0" cy="937629"/>
          </a:xfrm>
          <a:prstGeom prst="line">
            <a:avLst/>
          </a:prstGeom>
          <a:ln>
            <a:solidFill>
              <a:srgbClr val="3E60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436806" y="3204866"/>
            <a:ext cx="475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000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收集评价资料的要求</a:t>
            </a:r>
            <a:endParaRPr kumimoji="1" lang="zh-CN" altLang="en-US" sz="4000" dirty="0">
              <a:solidFill>
                <a:srgbClr val="3E60CE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69882" y="4630212"/>
            <a:ext cx="470263" cy="470263"/>
          </a:xfrm>
          <a:prstGeom prst="ellipse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endParaRPr kumimoji="1" lang="zh-CN" altLang="en-US" dirty="0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99173" y="5198509"/>
            <a:ext cx="137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3E60CE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PART TWO</a:t>
            </a:r>
            <a:endParaRPr kumimoji="1" lang="zh-CN" altLang="en-US" dirty="0">
              <a:solidFill>
                <a:srgbClr val="3E60CE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3201402" y="4617149"/>
            <a:ext cx="0" cy="937629"/>
          </a:xfrm>
          <a:prstGeom prst="line">
            <a:avLst/>
          </a:prstGeom>
          <a:ln>
            <a:solidFill>
              <a:srgbClr val="3E60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436806" y="4732843"/>
            <a:ext cx="475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000" dirty="0">
                <a:solidFill>
                  <a:srgbClr val="3E60CE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收集评价资料的方法</a:t>
            </a:r>
            <a:endParaRPr kumimoji="1" lang="zh-CN" altLang="en-US" sz="4000" dirty="0">
              <a:solidFill>
                <a:srgbClr val="3E60CE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1" grpId="0"/>
      <p:bldP spid="13" grpId="0" bldLvl="0" animBg="1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BF7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2847104" cy="6858001"/>
          </a:xfrm>
          <a:prstGeom prst="rect">
            <a:avLst/>
          </a:prstGeom>
          <a:solidFill>
            <a:srgbClr val="3E6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5422" y="2005447"/>
            <a:ext cx="2847104" cy="2847104"/>
          </a:xfrm>
          <a:prstGeom prst="ellipse">
            <a:avLst/>
          </a:prstGeom>
          <a:solidFill>
            <a:srgbClr val="1C4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-1338016" y="-242455"/>
            <a:ext cx="3671454" cy="3671454"/>
          </a:xfrm>
          <a:prstGeom prst="donut">
            <a:avLst>
              <a:gd name="adj" fmla="val 14720"/>
            </a:avLst>
          </a:prstGeom>
          <a:solidFill>
            <a:srgbClr val="EC7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0346" y="2005187"/>
            <a:ext cx="704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6000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收集评价资料的要求</a:t>
            </a:r>
            <a:endParaRPr kumimoji="1" lang="zh-CN" altLang="en-US" sz="6000" dirty="0">
              <a:solidFill>
                <a:srgbClr val="3E60CE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8926" y="3203354"/>
            <a:ext cx="6340197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一、明确评价资料收集的目标</a:t>
            </a:r>
            <a:endParaRPr lang="en-GB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GB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二、选择收集评价资料的方式</a:t>
            </a:r>
            <a:endParaRPr lang="en-GB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GB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三、准备收集评价资料的工具</a:t>
            </a:r>
            <a:endParaRPr lang="en-GB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GB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四、培训收集评价资料的人员</a:t>
            </a:r>
            <a:endParaRPr lang="en-GB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75782" y="3083042"/>
            <a:ext cx="1386900" cy="1386900"/>
          </a:xfrm>
          <a:prstGeom prst="donut">
            <a:avLst>
              <a:gd name="adj" fmla="val 14720"/>
            </a:avLst>
          </a:prstGeom>
          <a:solidFill>
            <a:srgbClr val="4F7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3884" y="2664244"/>
            <a:ext cx="12105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01</a:t>
            </a:r>
            <a:endParaRPr kumimoji="1" lang="zh-CN" altLang="en-US" sz="6000" dirty="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4215" y="3658427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第一节</a:t>
            </a:r>
            <a:endParaRPr kumimoji="1"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834" y="1405902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确定目标时应注意：</a:t>
            </a:r>
            <a:endParaRPr kumimoji="1"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790" y="2266950"/>
            <a:ext cx="104724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（一）所收集的资料，必须真实反映事物的主要特征，尤其注意收集具体事例和证据，避免忽略重要的评价信息；</a:t>
            </a:r>
            <a:endParaRPr kumimoji="1" lang="en-US" altLang="zh-CN" sz="3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100" y="152400"/>
            <a:ext cx="11386185" cy="645160"/>
            <a:chOff x="1260" y="240"/>
            <a:chExt cx="17931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一、明确评价资料收集的目标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24560" y="3547745"/>
            <a:ext cx="104724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（二）详尽明确地规定好操作定义，既切中目的，又便于做好观察记录，避免模棱两可；</a:t>
            </a:r>
            <a:endParaRPr kumimoji="1" lang="en-US" altLang="zh-CN" sz="3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4560" y="4837430"/>
            <a:ext cx="104724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1" lang="zh-CN" altLang="en-US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）根据指标特性，尽量采用质的说明和数据描述相结合的方式。</a:t>
            </a:r>
            <a:endParaRPr kumimoji="1" lang="en-US" altLang="zh-CN" sz="3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42" name="直接连接符 41"/>
          <p:cNvCxnSpPr/>
          <p:nvPr>
            <p:custDataLst>
              <p:tags r:id="rId1"/>
            </p:custDataLst>
          </p:nvPr>
        </p:nvCxnSpPr>
        <p:spPr>
          <a:xfrm>
            <a:off x="7406837" y="1956375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直接连接符 42"/>
          <p:cNvCxnSpPr/>
          <p:nvPr>
            <p:custDataLst>
              <p:tags r:id="rId2"/>
            </p:custDataLst>
          </p:nvPr>
        </p:nvCxnSpPr>
        <p:spPr>
          <a:xfrm rot="5400000" flipH="1" flipV="1">
            <a:off x="7046153" y="1994849"/>
            <a:ext cx="410271" cy="328195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0" name="直接连接符 39"/>
          <p:cNvCxnSpPr/>
          <p:nvPr>
            <p:custDataLst>
              <p:tags r:id="rId3"/>
            </p:custDataLst>
          </p:nvPr>
        </p:nvCxnSpPr>
        <p:spPr>
          <a:xfrm>
            <a:off x="7538155" y="3769283"/>
            <a:ext cx="756443" cy="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8" name="直接连接符 37"/>
          <p:cNvCxnSpPr/>
          <p:nvPr>
            <p:custDataLst>
              <p:tags r:id="rId4"/>
            </p:custDataLst>
          </p:nvPr>
        </p:nvCxnSpPr>
        <p:spPr>
          <a:xfrm>
            <a:off x="7329087" y="5497668"/>
            <a:ext cx="965511" cy="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9" name="直接连接符 38"/>
          <p:cNvCxnSpPr>
            <a:stCxn id="89" idx="10"/>
          </p:cNvCxnSpPr>
          <p:nvPr>
            <p:custDataLst>
              <p:tags r:id="rId5"/>
            </p:custDataLst>
          </p:nvPr>
        </p:nvCxnSpPr>
        <p:spPr>
          <a:xfrm>
            <a:off x="6734291" y="4665298"/>
            <a:ext cx="603345" cy="834933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9" name="任意多边形 28"/>
          <p:cNvSpPr/>
          <p:nvPr>
            <p:custDataLst>
              <p:tags r:id="rId6"/>
            </p:custDataLst>
          </p:nvPr>
        </p:nvSpPr>
        <p:spPr bwMode="auto">
          <a:xfrm>
            <a:off x="4863940" y="2403660"/>
            <a:ext cx="2273984" cy="2273983"/>
          </a:xfrm>
          <a:custGeom>
            <a:avLst/>
            <a:gdLst/>
            <a:ahLst/>
            <a:cxnLst>
              <a:cxn ang="0">
                <a:pos x="1116" y="391"/>
              </a:cxn>
              <a:cxn ang="0">
                <a:pos x="391" y="127"/>
              </a:cxn>
              <a:cxn ang="0">
                <a:pos x="127" y="851"/>
              </a:cxn>
              <a:cxn ang="0">
                <a:pos x="851" y="1115"/>
              </a:cxn>
              <a:cxn ang="0">
                <a:pos x="1116" y="391"/>
              </a:cxn>
            </a:cxnLst>
            <a:rect l="0" t="0" r="r" b="b"/>
            <a:pathLst>
              <a:path w="1243" h="1243">
                <a:moveTo>
                  <a:pt x="1116" y="391"/>
                </a:moveTo>
                <a:cubicBezTo>
                  <a:pt x="989" y="118"/>
                  <a:pt x="664" y="0"/>
                  <a:pt x="391" y="127"/>
                </a:cubicBezTo>
                <a:cubicBezTo>
                  <a:pt x="118" y="254"/>
                  <a:pt x="0" y="578"/>
                  <a:pt x="127" y="851"/>
                </a:cubicBezTo>
                <a:cubicBezTo>
                  <a:pt x="254" y="1124"/>
                  <a:pt x="579" y="1243"/>
                  <a:pt x="851" y="1115"/>
                </a:cubicBezTo>
                <a:cubicBezTo>
                  <a:pt x="1124" y="988"/>
                  <a:pt x="1243" y="664"/>
                  <a:pt x="1116" y="391"/>
                </a:cubicBezTo>
                <a:close/>
              </a:path>
            </a:pathLst>
          </a:custGeom>
          <a:solidFill>
            <a:srgbClr val="1F74AD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1" name="任意多边形 30"/>
          <p:cNvSpPr/>
          <p:nvPr>
            <p:custDataLst>
              <p:tags r:id="rId7"/>
            </p:custDataLst>
          </p:nvPr>
        </p:nvSpPr>
        <p:spPr bwMode="auto">
          <a:xfrm>
            <a:off x="5429578" y="2963327"/>
            <a:ext cx="1182522" cy="744548"/>
          </a:xfrm>
          <a:custGeom>
            <a:avLst/>
            <a:gdLst/>
            <a:ahLst/>
            <a:cxnLst>
              <a:cxn ang="0">
                <a:pos x="880" y="447"/>
              </a:cxn>
              <a:cxn ang="0">
                <a:pos x="879" y="427"/>
              </a:cxn>
              <a:cxn ang="0">
                <a:pos x="431" y="0"/>
              </a:cxn>
              <a:cxn ang="0">
                <a:pos x="3" y="317"/>
              </a:cxn>
              <a:cxn ang="0">
                <a:pos x="0" y="326"/>
              </a:cxn>
              <a:cxn ang="0">
                <a:pos x="108" y="326"/>
              </a:cxn>
              <a:cxn ang="0">
                <a:pos x="109" y="322"/>
              </a:cxn>
              <a:cxn ang="0">
                <a:pos x="431" y="102"/>
              </a:cxn>
              <a:cxn ang="0">
                <a:pos x="776" y="424"/>
              </a:cxn>
              <a:cxn ang="0">
                <a:pos x="778" y="447"/>
              </a:cxn>
              <a:cxn ang="0">
                <a:pos x="729" y="447"/>
              </a:cxn>
              <a:cxn ang="0">
                <a:pos x="826" y="580"/>
              </a:cxn>
              <a:cxn ang="0">
                <a:pos x="921" y="447"/>
              </a:cxn>
              <a:cxn ang="0">
                <a:pos x="880" y="447"/>
              </a:cxn>
            </a:cxnLst>
            <a:rect l="0" t="0" r="r" b="b"/>
            <a:pathLst>
              <a:path w="921" h="580">
                <a:moveTo>
                  <a:pt x="880" y="447"/>
                </a:moveTo>
                <a:cubicBezTo>
                  <a:pt x="879" y="427"/>
                  <a:pt x="879" y="427"/>
                  <a:pt x="879" y="427"/>
                </a:cubicBezTo>
                <a:cubicBezTo>
                  <a:pt x="867" y="187"/>
                  <a:pt x="670" y="0"/>
                  <a:pt x="431" y="0"/>
                </a:cubicBezTo>
                <a:cubicBezTo>
                  <a:pt x="236" y="0"/>
                  <a:pt x="60" y="130"/>
                  <a:pt x="3" y="317"/>
                </a:cubicBezTo>
                <a:cubicBezTo>
                  <a:pt x="0" y="326"/>
                  <a:pt x="0" y="326"/>
                  <a:pt x="0" y="326"/>
                </a:cubicBezTo>
                <a:cubicBezTo>
                  <a:pt x="108" y="326"/>
                  <a:pt x="108" y="326"/>
                  <a:pt x="108" y="326"/>
                </a:cubicBezTo>
                <a:cubicBezTo>
                  <a:pt x="109" y="322"/>
                  <a:pt x="109" y="322"/>
                  <a:pt x="109" y="322"/>
                </a:cubicBezTo>
                <a:cubicBezTo>
                  <a:pt x="162" y="188"/>
                  <a:pt x="288" y="102"/>
                  <a:pt x="431" y="102"/>
                </a:cubicBezTo>
                <a:cubicBezTo>
                  <a:pt x="612" y="102"/>
                  <a:pt x="763" y="244"/>
                  <a:pt x="776" y="424"/>
                </a:cubicBezTo>
                <a:cubicBezTo>
                  <a:pt x="778" y="447"/>
                  <a:pt x="778" y="447"/>
                  <a:pt x="778" y="447"/>
                </a:cubicBezTo>
                <a:cubicBezTo>
                  <a:pt x="729" y="447"/>
                  <a:pt x="729" y="447"/>
                  <a:pt x="729" y="447"/>
                </a:cubicBezTo>
                <a:cubicBezTo>
                  <a:pt x="826" y="580"/>
                  <a:pt x="826" y="580"/>
                  <a:pt x="826" y="580"/>
                </a:cubicBezTo>
                <a:cubicBezTo>
                  <a:pt x="921" y="447"/>
                  <a:pt x="921" y="447"/>
                  <a:pt x="921" y="447"/>
                </a:cubicBezTo>
                <a:lnTo>
                  <a:pt x="880" y="447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2" name="任意多边形 31"/>
          <p:cNvSpPr/>
          <p:nvPr>
            <p:custDataLst>
              <p:tags r:id="rId8"/>
            </p:custDataLst>
          </p:nvPr>
        </p:nvSpPr>
        <p:spPr bwMode="auto">
          <a:xfrm>
            <a:off x="5389763" y="3556577"/>
            <a:ext cx="1075018" cy="561397"/>
          </a:xfrm>
          <a:custGeom>
            <a:avLst/>
            <a:gdLst/>
            <a:ahLst/>
            <a:cxnLst>
              <a:cxn ang="0">
                <a:pos x="704" y="235"/>
              </a:cxn>
              <a:cxn ang="0">
                <a:pos x="462" y="334"/>
              </a:cxn>
              <a:cxn ang="0">
                <a:pos x="166" y="166"/>
              </a:cxn>
              <a:cxn ang="0">
                <a:pos x="147" y="134"/>
              </a:cxn>
              <a:cxn ang="0">
                <a:pos x="192" y="134"/>
              </a:cxn>
              <a:cxn ang="0">
                <a:pos x="95" y="0"/>
              </a:cxn>
              <a:cxn ang="0">
                <a:pos x="0" y="134"/>
              </a:cxn>
              <a:cxn ang="0">
                <a:pos x="38" y="134"/>
              </a:cxn>
              <a:cxn ang="0">
                <a:pos x="43" y="147"/>
              </a:cxn>
              <a:cxn ang="0">
                <a:pos x="462" y="436"/>
              </a:cxn>
              <a:cxn ang="0">
                <a:pos x="830" y="244"/>
              </a:cxn>
              <a:cxn ang="0">
                <a:pos x="838" y="233"/>
              </a:cxn>
              <a:cxn ang="0">
                <a:pos x="706" y="233"/>
              </a:cxn>
              <a:cxn ang="0">
                <a:pos x="704" y="235"/>
              </a:cxn>
            </a:cxnLst>
            <a:rect l="0" t="0" r="r" b="b"/>
            <a:pathLst>
              <a:path w="838" h="436">
                <a:moveTo>
                  <a:pt x="704" y="235"/>
                </a:moveTo>
                <a:cubicBezTo>
                  <a:pt x="640" y="298"/>
                  <a:pt x="551" y="334"/>
                  <a:pt x="462" y="334"/>
                </a:cubicBezTo>
                <a:cubicBezTo>
                  <a:pt x="342" y="334"/>
                  <a:pt x="228" y="270"/>
                  <a:pt x="166" y="16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109" y="320"/>
                  <a:pt x="278" y="436"/>
                  <a:pt x="462" y="436"/>
                </a:cubicBezTo>
                <a:cubicBezTo>
                  <a:pt x="609" y="436"/>
                  <a:pt x="746" y="364"/>
                  <a:pt x="830" y="244"/>
                </a:cubicBezTo>
                <a:cubicBezTo>
                  <a:pt x="838" y="233"/>
                  <a:pt x="838" y="233"/>
                  <a:pt x="838" y="233"/>
                </a:cubicBezTo>
                <a:cubicBezTo>
                  <a:pt x="706" y="233"/>
                  <a:pt x="706" y="233"/>
                  <a:pt x="706" y="233"/>
                </a:cubicBezTo>
                <a:lnTo>
                  <a:pt x="704" y="235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3" name="任意多边形 32"/>
          <p:cNvSpPr/>
          <p:nvPr>
            <p:custDataLst>
              <p:tags r:id="rId9"/>
            </p:custDataLst>
          </p:nvPr>
        </p:nvSpPr>
        <p:spPr bwMode="auto">
          <a:xfrm>
            <a:off x="5616713" y="3194256"/>
            <a:ext cx="724642" cy="704733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0" y="327"/>
              </a:cxn>
              <a:cxn ang="0">
                <a:pos x="46" y="327"/>
              </a:cxn>
              <a:cxn ang="0">
                <a:pos x="80" y="407"/>
              </a:cxn>
              <a:cxn ang="0">
                <a:pos x="48" y="439"/>
              </a:cxn>
              <a:cxn ang="0">
                <a:pos x="119" y="510"/>
              </a:cxn>
              <a:cxn ang="0">
                <a:pos x="151" y="478"/>
              </a:cxn>
              <a:cxn ang="0">
                <a:pos x="230" y="511"/>
              </a:cxn>
              <a:cxn ang="0">
                <a:pos x="230" y="550"/>
              </a:cxn>
              <a:cxn ang="0">
                <a:pos x="330" y="550"/>
              </a:cxn>
              <a:cxn ang="0">
                <a:pos x="330" y="512"/>
              </a:cxn>
              <a:cxn ang="0">
                <a:pos x="414" y="478"/>
              </a:cxn>
              <a:cxn ang="0">
                <a:pos x="444" y="509"/>
              </a:cxn>
              <a:cxn ang="0">
                <a:pos x="515" y="438"/>
              </a:cxn>
              <a:cxn ang="0">
                <a:pos x="485" y="408"/>
              </a:cxn>
              <a:cxn ang="0">
                <a:pos x="520" y="327"/>
              </a:cxn>
              <a:cxn ang="0">
                <a:pos x="564" y="327"/>
              </a:cxn>
              <a:cxn ang="0">
                <a:pos x="564" y="227"/>
              </a:cxn>
              <a:cxn ang="0">
                <a:pos x="521" y="227"/>
              </a:cxn>
              <a:cxn ang="0">
                <a:pos x="486" y="143"/>
              </a:cxn>
              <a:cxn ang="0">
                <a:pos x="518" y="111"/>
              </a:cxn>
              <a:cxn ang="0">
                <a:pos x="447" y="40"/>
              </a:cxn>
              <a:cxn ang="0">
                <a:pos x="415" y="72"/>
              </a:cxn>
              <a:cxn ang="0">
                <a:pos x="330" y="38"/>
              </a:cxn>
              <a:cxn ang="0">
                <a:pos x="330" y="0"/>
              </a:cxn>
              <a:cxn ang="0">
                <a:pos x="230" y="0"/>
              </a:cxn>
              <a:cxn ang="0">
                <a:pos x="230" y="39"/>
              </a:cxn>
              <a:cxn ang="0">
                <a:pos x="150" y="73"/>
              </a:cxn>
              <a:cxn ang="0">
                <a:pos x="116" y="39"/>
              </a:cxn>
              <a:cxn ang="0">
                <a:pos x="45" y="110"/>
              </a:cxn>
              <a:cxn ang="0">
                <a:pos x="79" y="144"/>
              </a:cxn>
              <a:cxn ang="0">
                <a:pos x="45" y="227"/>
              </a:cxn>
              <a:cxn ang="0">
                <a:pos x="0" y="227"/>
              </a:cxn>
              <a:cxn ang="0">
                <a:pos x="283" y="104"/>
              </a:cxn>
              <a:cxn ang="0">
                <a:pos x="456" y="275"/>
              </a:cxn>
              <a:cxn ang="0">
                <a:pos x="283" y="446"/>
              </a:cxn>
              <a:cxn ang="0">
                <a:pos x="110" y="275"/>
              </a:cxn>
              <a:cxn ang="0">
                <a:pos x="283" y="104"/>
              </a:cxn>
            </a:cxnLst>
            <a:rect l="0" t="0" r="r" b="b"/>
            <a:pathLst>
              <a:path w="564" h="550">
                <a:moveTo>
                  <a:pt x="0" y="227"/>
                </a:moveTo>
                <a:cubicBezTo>
                  <a:pt x="0" y="327"/>
                  <a:pt x="0" y="327"/>
                  <a:pt x="0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52" y="356"/>
                  <a:pt x="64" y="383"/>
                  <a:pt x="80" y="407"/>
                </a:cubicBezTo>
                <a:cubicBezTo>
                  <a:pt x="48" y="439"/>
                  <a:pt x="48" y="439"/>
                  <a:pt x="48" y="439"/>
                </a:cubicBezTo>
                <a:cubicBezTo>
                  <a:pt x="119" y="510"/>
                  <a:pt x="119" y="510"/>
                  <a:pt x="119" y="510"/>
                </a:cubicBezTo>
                <a:cubicBezTo>
                  <a:pt x="151" y="478"/>
                  <a:pt x="151" y="478"/>
                  <a:pt x="151" y="478"/>
                </a:cubicBezTo>
                <a:cubicBezTo>
                  <a:pt x="175" y="493"/>
                  <a:pt x="202" y="504"/>
                  <a:pt x="230" y="511"/>
                </a:cubicBezTo>
                <a:cubicBezTo>
                  <a:pt x="230" y="550"/>
                  <a:pt x="230" y="550"/>
                  <a:pt x="230" y="550"/>
                </a:cubicBezTo>
                <a:cubicBezTo>
                  <a:pt x="330" y="550"/>
                  <a:pt x="330" y="550"/>
                  <a:pt x="330" y="550"/>
                </a:cubicBezTo>
                <a:cubicBezTo>
                  <a:pt x="330" y="512"/>
                  <a:pt x="330" y="512"/>
                  <a:pt x="330" y="512"/>
                </a:cubicBezTo>
                <a:cubicBezTo>
                  <a:pt x="360" y="506"/>
                  <a:pt x="389" y="494"/>
                  <a:pt x="414" y="478"/>
                </a:cubicBezTo>
                <a:cubicBezTo>
                  <a:pt x="444" y="509"/>
                  <a:pt x="444" y="509"/>
                  <a:pt x="444" y="509"/>
                </a:cubicBezTo>
                <a:cubicBezTo>
                  <a:pt x="515" y="438"/>
                  <a:pt x="515" y="438"/>
                  <a:pt x="515" y="438"/>
                </a:cubicBezTo>
                <a:cubicBezTo>
                  <a:pt x="485" y="408"/>
                  <a:pt x="485" y="408"/>
                  <a:pt x="485" y="408"/>
                </a:cubicBezTo>
                <a:cubicBezTo>
                  <a:pt x="502" y="384"/>
                  <a:pt x="514" y="356"/>
                  <a:pt x="520" y="327"/>
                </a:cubicBezTo>
                <a:cubicBezTo>
                  <a:pt x="564" y="327"/>
                  <a:pt x="564" y="327"/>
                  <a:pt x="564" y="327"/>
                </a:cubicBezTo>
                <a:cubicBezTo>
                  <a:pt x="564" y="227"/>
                  <a:pt x="564" y="227"/>
                  <a:pt x="564" y="227"/>
                </a:cubicBezTo>
                <a:cubicBezTo>
                  <a:pt x="521" y="227"/>
                  <a:pt x="521" y="227"/>
                  <a:pt x="521" y="227"/>
                </a:cubicBezTo>
                <a:cubicBezTo>
                  <a:pt x="515" y="196"/>
                  <a:pt x="503" y="168"/>
                  <a:pt x="486" y="143"/>
                </a:cubicBezTo>
                <a:cubicBezTo>
                  <a:pt x="518" y="111"/>
                  <a:pt x="518" y="111"/>
                  <a:pt x="518" y="111"/>
                </a:cubicBezTo>
                <a:cubicBezTo>
                  <a:pt x="447" y="40"/>
                  <a:pt x="447" y="40"/>
                  <a:pt x="447" y="40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9" y="56"/>
                  <a:pt x="361" y="44"/>
                  <a:pt x="330" y="38"/>
                </a:cubicBezTo>
                <a:cubicBezTo>
                  <a:pt x="330" y="0"/>
                  <a:pt x="330" y="0"/>
                  <a:pt x="330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0" y="39"/>
                  <a:pt x="230" y="39"/>
                  <a:pt x="230" y="39"/>
                </a:cubicBezTo>
                <a:cubicBezTo>
                  <a:pt x="201" y="46"/>
                  <a:pt x="174" y="57"/>
                  <a:pt x="150" y="73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63" y="169"/>
                  <a:pt x="51" y="197"/>
                  <a:pt x="45" y="227"/>
                </a:cubicBezTo>
                <a:lnTo>
                  <a:pt x="0" y="227"/>
                </a:lnTo>
                <a:close/>
                <a:moveTo>
                  <a:pt x="283" y="104"/>
                </a:moveTo>
                <a:cubicBezTo>
                  <a:pt x="378" y="104"/>
                  <a:pt x="456" y="181"/>
                  <a:pt x="456" y="275"/>
                </a:cubicBezTo>
                <a:cubicBezTo>
                  <a:pt x="456" y="369"/>
                  <a:pt x="378" y="446"/>
                  <a:pt x="283" y="446"/>
                </a:cubicBezTo>
                <a:cubicBezTo>
                  <a:pt x="188" y="446"/>
                  <a:pt x="110" y="369"/>
                  <a:pt x="110" y="275"/>
                </a:cubicBezTo>
                <a:cubicBezTo>
                  <a:pt x="110" y="181"/>
                  <a:pt x="188" y="104"/>
                  <a:pt x="283" y="104"/>
                </a:cubicBez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4" name="任意多边形 33"/>
          <p:cNvSpPr/>
          <p:nvPr>
            <p:custDataLst>
              <p:tags r:id="rId10"/>
            </p:custDataLst>
          </p:nvPr>
        </p:nvSpPr>
        <p:spPr bwMode="auto">
          <a:xfrm>
            <a:off x="5807827" y="3381389"/>
            <a:ext cx="338433" cy="330468"/>
          </a:xfrm>
          <a:custGeom>
            <a:avLst/>
            <a:gdLst/>
            <a:ahLst/>
            <a:cxnLst>
              <a:cxn ang="0">
                <a:pos x="131" y="259"/>
              </a:cxn>
              <a:cxn ang="0">
                <a:pos x="261" y="129"/>
              </a:cxn>
              <a:cxn ang="0">
                <a:pos x="131" y="0"/>
              </a:cxn>
              <a:cxn ang="0">
                <a:pos x="0" y="129"/>
              </a:cxn>
              <a:cxn ang="0">
                <a:pos x="131" y="259"/>
              </a:cxn>
              <a:cxn ang="0">
                <a:pos x="131" y="42"/>
              </a:cxn>
              <a:cxn ang="0">
                <a:pos x="219" y="129"/>
              </a:cxn>
              <a:cxn ang="0">
                <a:pos x="131" y="217"/>
              </a:cxn>
              <a:cxn ang="0">
                <a:pos x="42" y="129"/>
              </a:cxn>
              <a:cxn ang="0">
                <a:pos x="131" y="42"/>
              </a:cxn>
            </a:cxnLst>
            <a:rect l="0" t="0" r="r" b="b"/>
            <a:pathLst>
              <a:path w="261" h="259">
                <a:moveTo>
                  <a:pt x="131" y="259"/>
                </a:moveTo>
                <a:cubicBezTo>
                  <a:pt x="203" y="259"/>
                  <a:pt x="261" y="201"/>
                  <a:pt x="261" y="129"/>
                </a:cubicBezTo>
                <a:cubicBezTo>
                  <a:pt x="261" y="58"/>
                  <a:pt x="203" y="0"/>
                  <a:pt x="131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1"/>
                  <a:pt x="58" y="259"/>
                  <a:pt x="131" y="259"/>
                </a:cubicBezTo>
                <a:close/>
                <a:moveTo>
                  <a:pt x="131" y="42"/>
                </a:moveTo>
                <a:cubicBezTo>
                  <a:pt x="179" y="42"/>
                  <a:pt x="219" y="81"/>
                  <a:pt x="219" y="129"/>
                </a:cubicBezTo>
                <a:cubicBezTo>
                  <a:pt x="219" y="177"/>
                  <a:pt x="179" y="217"/>
                  <a:pt x="131" y="217"/>
                </a:cubicBezTo>
                <a:cubicBezTo>
                  <a:pt x="82" y="217"/>
                  <a:pt x="42" y="177"/>
                  <a:pt x="42" y="129"/>
                </a:cubicBezTo>
                <a:cubicBezTo>
                  <a:pt x="42" y="81"/>
                  <a:pt x="82" y="42"/>
                  <a:pt x="131" y="42"/>
                </a:cubicBez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5" name="椭圆 34"/>
          <p:cNvSpPr/>
          <p:nvPr>
            <p:custDataLst>
              <p:tags r:id="rId11"/>
            </p:custDataLst>
          </p:nvPr>
        </p:nvSpPr>
        <p:spPr bwMode="auto">
          <a:xfrm>
            <a:off x="5919310" y="3488889"/>
            <a:ext cx="119446" cy="115466"/>
          </a:xfrm>
          <a:prstGeom prst="ellipse">
            <a:avLst/>
          </a:pr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 bwMode="auto">
          <a:xfrm>
            <a:off x="8294598" y="1602163"/>
            <a:ext cx="2716270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1AA3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量表测查</a:t>
            </a:r>
            <a:endParaRPr lang="zh-CN" altLang="en-US" sz="3200" b="1" spc="300" dirty="0">
              <a:solidFill>
                <a:srgbClr val="1AA3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 bwMode="auto">
          <a:xfrm>
            <a:off x="8294598" y="3385860"/>
            <a:ext cx="2716270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69A3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自我报告</a:t>
            </a:r>
            <a:endParaRPr lang="zh-CN" altLang="en-US" sz="3200" b="1" spc="300" dirty="0">
              <a:solidFill>
                <a:srgbClr val="69A3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 bwMode="auto">
          <a:xfrm>
            <a:off x="8294598" y="5169556"/>
            <a:ext cx="2716270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文件检阅</a:t>
            </a:r>
            <a:endParaRPr lang="zh-CN" altLang="en-US" sz="3200" b="1" spc="300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15"/>
            </p:custDataLst>
          </p:nvPr>
        </p:nvCxnSpPr>
        <p:spPr>
          <a:xfrm flipH="1">
            <a:off x="3633204" y="1996076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8" name="直接连接符 47"/>
          <p:cNvCxnSpPr/>
          <p:nvPr>
            <p:custDataLst>
              <p:tags r:id="rId16"/>
            </p:custDataLst>
          </p:nvPr>
        </p:nvCxnSpPr>
        <p:spPr>
          <a:xfrm rot="16200000" flipV="1">
            <a:off x="4472929" y="2034550"/>
            <a:ext cx="410271" cy="328195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0" name="直接连接符 49"/>
          <p:cNvCxnSpPr/>
          <p:nvPr>
            <p:custDataLst>
              <p:tags r:id="rId17"/>
            </p:custDataLst>
          </p:nvPr>
        </p:nvCxnSpPr>
        <p:spPr>
          <a:xfrm flipH="1" flipV="1">
            <a:off x="3633204" y="5548729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1" name="直接连接符 50"/>
          <p:cNvCxnSpPr>
            <a:stCxn id="80" idx="41"/>
          </p:cNvCxnSpPr>
          <p:nvPr>
            <p:custDataLst>
              <p:tags r:id="rId18"/>
            </p:custDataLst>
          </p:nvPr>
        </p:nvCxnSpPr>
        <p:spPr>
          <a:xfrm flipH="1">
            <a:off x="4513969" y="4672622"/>
            <a:ext cx="744956" cy="88038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3" name="文本框 52"/>
          <p:cNvSpPr txBox="1"/>
          <p:nvPr>
            <p:custDataLst>
              <p:tags r:id="rId19"/>
            </p:custDataLst>
          </p:nvPr>
        </p:nvSpPr>
        <p:spPr bwMode="auto">
          <a:xfrm>
            <a:off x="1113822" y="1684647"/>
            <a:ext cx="2519382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 algn="r"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观察记录</a:t>
            </a:r>
            <a:endParaRPr lang="zh-CN" altLang="en-US" sz="3200" b="1" spc="300" dirty="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20"/>
            </p:custDataLst>
          </p:nvPr>
        </p:nvSpPr>
        <p:spPr bwMode="auto">
          <a:xfrm>
            <a:off x="1113822" y="5199960"/>
            <a:ext cx="2519382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 algn="r"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访问谈话</a:t>
            </a:r>
            <a:endParaRPr lang="zh-CN" altLang="en-US" sz="3200" b="1" spc="3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5" name="任意多边形: 形状 84"/>
          <p:cNvSpPr/>
          <p:nvPr>
            <p:custDataLst>
              <p:tags r:id="rId21"/>
            </p:custDataLst>
          </p:nvPr>
        </p:nvSpPr>
        <p:spPr>
          <a:xfrm>
            <a:off x="6050617" y="1885340"/>
            <a:ext cx="1212903" cy="1034372"/>
          </a:xfrm>
          <a:custGeom>
            <a:avLst/>
            <a:gdLst>
              <a:gd name="connsiteX0" fmla="*/ 199042 w 1212903"/>
              <a:gd name="connsiteY0" fmla="*/ 0 h 1034372"/>
              <a:gd name="connsiteX1" fmla="*/ 526626 w 1212903"/>
              <a:gd name="connsiteY1" fmla="*/ 82275 h 1034372"/>
              <a:gd name="connsiteX2" fmla="*/ 502834 w 1212903"/>
              <a:gd name="connsiteY2" fmla="*/ 409547 h 1034372"/>
              <a:gd name="connsiteX3" fmla="*/ 501004 w 1212903"/>
              <a:gd name="connsiteY3" fmla="*/ 415032 h 1034372"/>
              <a:gd name="connsiteX4" fmla="*/ 691333 w 1212903"/>
              <a:gd name="connsiteY4" fmla="*/ 521076 h 1034372"/>
              <a:gd name="connsiteX5" fmla="*/ 965843 w 1212903"/>
              <a:gd name="connsiteY5" fmla="*/ 323615 h 1034372"/>
              <a:gd name="connsiteX6" fmla="*/ 1212903 w 1212903"/>
              <a:gd name="connsiteY6" fmla="*/ 553986 h 1034372"/>
              <a:gd name="connsiteX7" fmla="*/ 1033556 w 1212903"/>
              <a:gd name="connsiteY7" fmla="*/ 828237 h 1034372"/>
              <a:gd name="connsiteX8" fmla="*/ 1028067 w 1212903"/>
              <a:gd name="connsiteY8" fmla="*/ 833721 h 1034372"/>
              <a:gd name="connsiteX9" fmla="*/ 1089366 w 1212903"/>
              <a:gd name="connsiteY9" fmla="*/ 921629 h 1034372"/>
              <a:gd name="connsiteX10" fmla="*/ 894089 w 1212903"/>
              <a:gd name="connsiteY10" fmla="*/ 1034372 h 1034372"/>
              <a:gd name="connsiteX11" fmla="*/ 803125 w 1212903"/>
              <a:gd name="connsiteY11" fmla="*/ 913173 h 1034372"/>
              <a:gd name="connsiteX12" fmla="*/ 19595 w 1212903"/>
              <a:gd name="connsiteY12" fmla="*/ 526335 h 1034372"/>
              <a:gd name="connsiteX13" fmla="*/ 0 w 1212903"/>
              <a:gd name="connsiteY13" fmla="*/ 526081 h 1034372"/>
              <a:gd name="connsiteX14" fmla="*/ 0 w 1212903"/>
              <a:gd name="connsiteY14" fmla="*/ 298240 h 1034372"/>
              <a:gd name="connsiteX15" fmla="*/ 25871 w 1212903"/>
              <a:gd name="connsiteY15" fmla="*/ 300761 h 1034372"/>
              <a:gd name="connsiteX16" fmla="*/ 52636 w 1212903"/>
              <a:gd name="connsiteY16" fmla="*/ 303504 h 1034372"/>
              <a:gd name="connsiteX17" fmla="*/ 199042 w 1212903"/>
              <a:gd name="connsiteY17" fmla="*/ 0 h 103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2903" h="1034372">
                <a:moveTo>
                  <a:pt x="199042" y="0"/>
                </a:moveTo>
                <a:cubicBezTo>
                  <a:pt x="199042" y="0"/>
                  <a:pt x="199042" y="0"/>
                  <a:pt x="526626" y="82275"/>
                </a:cubicBezTo>
                <a:cubicBezTo>
                  <a:pt x="526626" y="82275"/>
                  <a:pt x="526626" y="82275"/>
                  <a:pt x="502834" y="409547"/>
                </a:cubicBezTo>
                <a:cubicBezTo>
                  <a:pt x="502834" y="409547"/>
                  <a:pt x="502834" y="409547"/>
                  <a:pt x="501004" y="415032"/>
                </a:cubicBezTo>
                <a:cubicBezTo>
                  <a:pt x="566887" y="446115"/>
                  <a:pt x="630939" y="480852"/>
                  <a:pt x="691333" y="521076"/>
                </a:cubicBezTo>
                <a:cubicBezTo>
                  <a:pt x="691333" y="521076"/>
                  <a:pt x="691333" y="521076"/>
                  <a:pt x="965843" y="323615"/>
                </a:cubicBezTo>
                <a:cubicBezTo>
                  <a:pt x="965843" y="323615"/>
                  <a:pt x="965843" y="323615"/>
                  <a:pt x="1212903" y="553986"/>
                </a:cubicBezTo>
                <a:cubicBezTo>
                  <a:pt x="1212903" y="553986"/>
                  <a:pt x="1212903" y="553986"/>
                  <a:pt x="1033556" y="828237"/>
                </a:cubicBezTo>
                <a:cubicBezTo>
                  <a:pt x="1033556" y="828237"/>
                  <a:pt x="1033556" y="828237"/>
                  <a:pt x="1028067" y="833721"/>
                </a:cubicBezTo>
                <a:lnTo>
                  <a:pt x="1089366" y="921629"/>
                </a:lnTo>
                <a:lnTo>
                  <a:pt x="894089" y="1034372"/>
                </a:lnTo>
                <a:lnTo>
                  <a:pt x="803125" y="913173"/>
                </a:lnTo>
                <a:cubicBezTo>
                  <a:pt x="603431" y="682214"/>
                  <a:pt x="318679" y="544781"/>
                  <a:pt x="19595" y="526335"/>
                </a:cubicBezTo>
                <a:lnTo>
                  <a:pt x="0" y="526081"/>
                </a:lnTo>
                <a:lnTo>
                  <a:pt x="0" y="298240"/>
                </a:lnTo>
                <a:lnTo>
                  <a:pt x="25871" y="300761"/>
                </a:lnTo>
                <a:cubicBezTo>
                  <a:pt x="34336" y="301675"/>
                  <a:pt x="42571" y="302590"/>
                  <a:pt x="52636" y="303504"/>
                </a:cubicBezTo>
                <a:cubicBezTo>
                  <a:pt x="52636" y="303504"/>
                  <a:pt x="52636" y="303504"/>
                  <a:pt x="199042" y="0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4" name="任意多边形: 形状 93"/>
          <p:cNvSpPr/>
          <p:nvPr>
            <p:custDataLst>
              <p:tags r:id="rId22"/>
            </p:custDataLst>
          </p:nvPr>
        </p:nvSpPr>
        <p:spPr>
          <a:xfrm>
            <a:off x="4685282" y="1891958"/>
            <a:ext cx="1268226" cy="1062416"/>
          </a:xfrm>
          <a:custGeom>
            <a:avLst/>
            <a:gdLst>
              <a:gd name="connsiteX0" fmla="*/ 1067212 w 1268226"/>
              <a:gd name="connsiteY0" fmla="*/ 0 h 1062416"/>
              <a:gd name="connsiteX1" fmla="*/ 1195130 w 1268226"/>
              <a:gd name="connsiteY1" fmla="*/ 292721 h 1062416"/>
              <a:gd name="connsiteX2" fmla="*/ 1196958 w 1268226"/>
              <a:gd name="connsiteY2" fmla="*/ 298210 h 1062416"/>
              <a:gd name="connsiteX3" fmla="*/ 1268226 w 1268226"/>
              <a:gd name="connsiteY3" fmla="*/ 290892 h 1062416"/>
              <a:gd name="connsiteX4" fmla="*/ 1268226 w 1268226"/>
              <a:gd name="connsiteY4" fmla="*/ 446547 h 1062416"/>
              <a:gd name="connsiteX5" fmla="*/ 1268226 w 1268226"/>
              <a:gd name="connsiteY5" fmla="*/ 518933 h 1062416"/>
              <a:gd name="connsiteX6" fmla="*/ 1165894 w 1268226"/>
              <a:gd name="connsiteY6" fmla="*/ 527644 h 1062416"/>
              <a:gd name="connsiteX7" fmla="*/ 841089 w 1268226"/>
              <a:gd name="connsiteY7" fmla="*/ 622962 h 1062416"/>
              <a:gd name="connsiteX8" fmla="*/ 352046 w 1268226"/>
              <a:gd name="connsiteY8" fmla="*/ 1062310 h 1062416"/>
              <a:gd name="connsiteX9" fmla="*/ 351989 w 1268226"/>
              <a:gd name="connsiteY9" fmla="*/ 1062416 h 1062416"/>
              <a:gd name="connsiteX10" fmla="*/ 155954 w 1268226"/>
              <a:gd name="connsiteY10" fmla="*/ 949235 h 1062416"/>
              <a:gd name="connsiteX11" fmla="*/ 193706 w 1268226"/>
              <a:gd name="connsiteY11" fmla="*/ 885482 h 1062416"/>
              <a:gd name="connsiteX12" fmla="*/ 0 w 1268226"/>
              <a:gd name="connsiteY12" fmla="*/ 611057 h 1062416"/>
              <a:gd name="connsiteX13" fmla="*/ 233909 w 1268226"/>
              <a:gd name="connsiteY13" fmla="*/ 367732 h 1062416"/>
              <a:gd name="connsiteX14" fmla="*/ 508022 w 1268226"/>
              <a:gd name="connsiteY14" fmla="*/ 552511 h 1062416"/>
              <a:gd name="connsiteX15" fmla="*/ 511677 w 1268226"/>
              <a:gd name="connsiteY15" fmla="*/ 558001 h 1062416"/>
              <a:gd name="connsiteX16" fmla="*/ 758377 w 1268226"/>
              <a:gd name="connsiteY16" fmla="*/ 415298 h 1062416"/>
              <a:gd name="connsiteX17" fmla="*/ 740103 w 1268226"/>
              <a:gd name="connsiteY17" fmla="*/ 84157 h 1062416"/>
              <a:gd name="connsiteX18" fmla="*/ 1067212 w 1268226"/>
              <a:gd name="connsiteY18" fmla="*/ 0 h 106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68226" h="1062416">
                <a:moveTo>
                  <a:pt x="1067212" y="0"/>
                </a:moveTo>
                <a:cubicBezTo>
                  <a:pt x="1067212" y="0"/>
                  <a:pt x="1067212" y="0"/>
                  <a:pt x="1195130" y="292721"/>
                </a:cubicBezTo>
                <a:cubicBezTo>
                  <a:pt x="1195130" y="292721"/>
                  <a:pt x="1195130" y="292721"/>
                  <a:pt x="1196958" y="298210"/>
                </a:cubicBezTo>
                <a:cubicBezTo>
                  <a:pt x="1224369" y="294551"/>
                  <a:pt x="1246298" y="290892"/>
                  <a:pt x="1268226" y="290892"/>
                </a:cubicBezTo>
                <a:cubicBezTo>
                  <a:pt x="1268226" y="290892"/>
                  <a:pt x="1268226" y="290892"/>
                  <a:pt x="1268226" y="446547"/>
                </a:cubicBezTo>
                <a:lnTo>
                  <a:pt x="1268226" y="518933"/>
                </a:lnTo>
                <a:lnTo>
                  <a:pt x="1165894" y="527644"/>
                </a:lnTo>
                <a:cubicBezTo>
                  <a:pt x="1056121" y="542458"/>
                  <a:pt x="946719" y="573823"/>
                  <a:pt x="841089" y="622962"/>
                </a:cubicBezTo>
                <a:cubicBezTo>
                  <a:pt x="629830" y="721240"/>
                  <a:pt x="463551" y="876685"/>
                  <a:pt x="352046" y="1062310"/>
                </a:cubicBezTo>
                <a:lnTo>
                  <a:pt x="351989" y="1062416"/>
                </a:lnTo>
                <a:lnTo>
                  <a:pt x="155954" y="949235"/>
                </a:lnTo>
                <a:lnTo>
                  <a:pt x="193706" y="885482"/>
                </a:lnTo>
                <a:cubicBezTo>
                  <a:pt x="193706" y="885482"/>
                  <a:pt x="193706" y="885482"/>
                  <a:pt x="0" y="611057"/>
                </a:cubicBezTo>
                <a:cubicBezTo>
                  <a:pt x="0" y="611057"/>
                  <a:pt x="0" y="611057"/>
                  <a:pt x="233909" y="367732"/>
                </a:cubicBezTo>
                <a:cubicBezTo>
                  <a:pt x="233909" y="367732"/>
                  <a:pt x="233909" y="367732"/>
                  <a:pt x="508022" y="552511"/>
                </a:cubicBezTo>
                <a:cubicBezTo>
                  <a:pt x="508022" y="552511"/>
                  <a:pt x="508022" y="552511"/>
                  <a:pt x="511677" y="558001"/>
                </a:cubicBezTo>
                <a:cubicBezTo>
                  <a:pt x="588428" y="501286"/>
                  <a:pt x="670662" y="455548"/>
                  <a:pt x="758377" y="415298"/>
                </a:cubicBezTo>
                <a:cubicBezTo>
                  <a:pt x="758377" y="415298"/>
                  <a:pt x="758377" y="415298"/>
                  <a:pt x="740103" y="84157"/>
                </a:cubicBezTo>
                <a:cubicBezTo>
                  <a:pt x="740103" y="84157"/>
                  <a:pt x="740103" y="84157"/>
                  <a:pt x="1067212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任意多边形: 形状 91"/>
          <p:cNvSpPr/>
          <p:nvPr>
            <p:custDataLst>
              <p:tags r:id="rId23"/>
            </p:custDataLst>
          </p:nvPr>
        </p:nvSpPr>
        <p:spPr>
          <a:xfrm>
            <a:off x="6984580" y="2861671"/>
            <a:ext cx="684894" cy="1330524"/>
          </a:xfrm>
          <a:custGeom>
            <a:avLst/>
            <a:gdLst>
              <a:gd name="connsiteX0" fmla="*/ 547961 w 684894"/>
              <a:gd name="connsiteY0" fmla="*/ 0 h 1330524"/>
              <a:gd name="connsiteX1" fmla="*/ 548620 w 684894"/>
              <a:gd name="connsiteY1" fmla="*/ 2029 h 1330524"/>
              <a:gd name="connsiteX2" fmla="*/ 548714 w 684894"/>
              <a:gd name="connsiteY2" fmla="*/ 2324 h 1330524"/>
              <a:gd name="connsiteX3" fmla="*/ 552903 w 684894"/>
              <a:gd name="connsiteY3" fmla="*/ 1021 h 1330524"/>
              <a:gd name="connsiteX4" fmla="*/ 647760 w 684894"/>
              <a:gd name="connsiteY4" fmla="*/ 305818 h 1330524"/>
              <a:gd name="connsiteX5" fmla="*/ 647503 w 684894"/>
              <a:gd name="connsiteY5" fmla="*/ 305898 h 1330524"/>
              <a:gd name="connsiteX6" fmla="*/ 651996 w 684894"/>
              <a:gd name="connsiteY6" fmla="*/ 319626 h 1330524"/>
              <a:gd name="connsiteX7" fmla="*/ 363211 w 684894"/>
              <a:gd name="connsiteY7" fmla="*/ 474970 h 1330524"/>
              <a:gd name="connsiteX8" fmla="*/ 355900 w 684894"/>
              <a:gd name="connsiteY8" fmla="*/ 478625 h 1330524"/>
              <a:gd name="connsiteX9" fmla="*/ 368695 w 684894"/>
              <a:gd name="connsiteY9" fmla="*/ 694279 h 1330524"/>
              <a:gd name="connsiteX10" fmla="*/ 370522 w 684894"/>
              <a:gd name="connsiteY10" fmla="*/ 694279 h 1330524"/>
              <a:gd name="connsiteX11" fmla="*/ 684894 w 684894"/>
              <a:gd name="connsiteY11" fmla="*/ 818553 h 1330524"/>
              <a:gd name="connsiteX12" fmla="*/ 622751 w 684894"/>
              <a:gd name="connsiteY12" fmla="*/ 1151172 h 1330524"/>
              <a:gd name="connsiteX13" fmla="*/ 295585 w 684894"/>
              <a:gd name="connsiteY13" fmla="*/ 1147516 h 1330524"/>
              <a:gd name="connsiteX14" fmla="*/ 284619 w 684894"/>
              <a:gd name="connsiteY14" fmla="*/ 1145688 h 1330524"/>
              <a:gd name="connsiteX15" fmla="*/ 217906 w 684894"/>
              <a:gd name="connsiteY15" fmla="*/ 1294864 h 1330524"/>
              <a:gd name="connsiteX16" fmla="*/ 196660 w 684894"/>
              <a:gd name="connsiteY16" fmla="*/ 1330524 h 1330524"/>
              <a:gd name="connsiteX17" fmla="*/ 0 w 684894"/>
              <a:gd name="connsiteY17" fmla="*/ 1216982 h 1330524"/>
              <a:gd name="connsiteX18" fmla="*/ 32064 w 684894"/>
              <a:gd name="connsiteY18" fmla="*/ 1157513 h 1330524"/>
              <a:gd name="connsiteX19" fmla="*/ 37885 w 684894"/>
              <a:gd name="connsiteY19" fmla="*/ 198034 h 1330524"/>
              <a:gd name="connsiteX20" fmla="*/ 5562 w 684894"/>
              <a:gd name="connsiteY20" fmla="*/ 139551 h 1330524"/>
              <a:gd name="connsiteX21" fmla="*/ 202050 w 684894"/>
              <a:gd name="connsiteY21" fmla="*/ 26109 h 1330524"/>
              <a:gd name="connsiteX22" fmla="*/ 211229 w 684894"/>
              <a:gd name="connsiteY22" fmla="*/ 42052 h 1330524"/>
              <a:gd name="connsiteX23" fmla="*/ 547961 w 684894"/>
              <a:gd name="connsiteY23" fmla="*/ 0 h 133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84894" h="1330524">
                <a:moveTo>
                  <a:pt x="547961" y="0"/>
                </a:moveTo>
                <a:cubicBezTo>
                  <a:pt x="547961" y="0"/>
                  <a:pt x="547961" y="0"/>
                  <a:pt x="548620" y="2029"/>
                </a:cubicBezTo>
                <a:lnTo>
                  <a:pt x="548714" y="2324"/>
                </a:lnTo>
                <a:lnTo>
                  <a:pt x="552903" y="1021"/>
                </a:lnTo>
                <a:lnTo>
                  <a:pt x="647760" y="305818"/>
                </a:lnTo>
                <a:lnTo>
                  <a:pt x="647503" y="305898"/>
                </a:lnTo>
                <a:lnTo>
                  <a:pt x="651996" y="319626"/>
                </a:lnTo>
                <a:cubicBezTo>
                  <a:pt x="651996" y="319626"/>
                  <a:pt x="651996" y="319626"/>
                  <a:pt x="363211" y="474970"/>
                </a:cubicBezTo>
                <a:cubicBezTo>
                  <a:pt x="363211" y="474970"/>
                  <a:pt x="363211" y="474970"/>
                  <a:pt x="355900" y="478625"/>
                </a:cubicBezTo>
                <a:cubicBezTo>
                  <a:pt x="366867" y="549900"/>
                  <a:pt x="370523" y="623003"/>
                  <a:pt x="368695" y="694279"/>
                </a:cubicBezTo>
                <a:lnTo>
                  <a:pt x="370522" y="694279"/>
                </a:lnTo>
                <a:cubicBezTo>
                  <a:pt x="370522" y="694279"/>
                  <a:pt x="370522" y="694279"/>
                  <a:pt x="684894" y="818553"/>
                </a:cubicBezTo>
                <a:cubicBezTo>
                  <a:pt x="684894" y="818553"/>
                  <a:pt x="684894" y="818553"/>
                  <a:pt x="622751" y="1151172"/>
                </a:cubicBezTo>
                <a:cubicBezTo>
                  <a:pt x="622751" y="1151172"/>
                  <a:pt x="622751" y="1151172"/>
                  <a:pt x="295585" y="1147516"/>
                </a:cubicBezTo>
                <a:cubicBezTo>
                  <a:pt x="295585" y="1147516"/>
                  <a:pt x="295585" y="1147516"/>
                  <a:pt x="284619" y="1145688"/>
                </a:cubicBezTo>
                <a:cubicBezTo>
                  <a:pt x="265428" y="1196860"/>
                  <a:pt x="243038" y="1246662"/>
                  <a:pt x="217906" y="1294864"/>
                </a:cubicBezTo>
                <a:lnTo>
                  <a:pt x="196660" y="1330524"/>
                </a:lnTo>
                <a:lnTo>
                  <a:pt x="0" y="1216982"/>
                </a:lnTo>
                <a:lnTo>
                  <a:pt x="32064" y="1157513"/>
                </a:lnTo>
                <a:cubicBezTo>
                  <a:pt x="172099" y="865109"/>
                  <a:pt x="185302" y="514922"/>
                  <a:pt x="37885" y="198034"/>
                </a:cubicBezTo>
                <a:lnTo>
                  <a:pt x="5562" y="139551"/>
                </a:lnTo>
                <a:lnTo>
                  <a:pt x="202050" y="26109"/>
                </a:lnTo>
                <a:lnTo>
                  <a:pt x="211229" y="42052"/>
                </a:lnTo>
                <a:cubicBezTo>
                  <a:pt x="211229" y="42052"/>
                  <a:pt x="211229" y="42052"/>
                  <a:pt x="547961" y="0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1" name="任意多边形: 形状 90"/>
          <p:cNvSpPr/>
          <p:nvPr>
            <p:custDataLst>
              <p:tags r:id="rId24"/>
            </p:custDataLst>
          </p:nvPr>
        </p:nvSpPr>
        <p:spPr>
          <a:xfrm>
            <a:off x="4332387" y="2921726"/>
            <a:ext cx="667077" cy="1297065"/>
          </a:xfrm>
          <a:custGeom>
            <a:avLst/>
            <a:gdLst>
              <a:gd name="connsiteX0" fmla="*/ 461717 w 667077"/>
              <a:gd name="connsiteY0" fmla="*/ 0 h 1297065"/>
              <a:gd name="connsiteX1" fmla="*/ 660706 w 667077"/>
              <a:gd name="connsiteY1" fmla="*/ 114885 h 1297065"/>
              <a:gd name="connsiteX2" fmla="*/ 653797 w 667077"/>
              <a:gd name="connsiteY2" fmla="*/ 127746 h 1297065"/>
              <a:gd name="connsiteX3" fmla="*/ 649200 w 667077"/>
              <a:gd name="connsiteY3" fmla="*/ 1087226 h 1297065"/>
              <a:gd name="connsiteX4" fmla="*/ 667077 w 667077"/>
              <a:gd name="connsiteY4" fmla="*/ 1121073 h 1297065"/>
              <a:gd name="connsiteX5" fmla="*/ 424252 w 667077"/>
              <a:gd name="connsiteY5" fmla="*/ 1261268 h 1297065"/>
              <a:gd name="connsiteX6" fmla="*/ 391960 w 667077"/>
              <a:gd name="connsiteY6" fmla="*/ 1265296 h 1297065"/>
              <a:gd name="connsiteX7" fmla="*/ 137319 w 667077"/>
              <a:gd name="connsiteY7" fmla="*/ 1297065 h 1297065"/>
              <a:gd name="connsiteX8" fmla="*/ 31125 w 667077"/>
              <a:gd name="connsiteY8" fmla="*/ 975447 h 1297065"/>
              <a:gd name="connsiteX9" fmla="*/ 322240 w 667077"/>
              <a:gd name="connsiteY9" fmla="*/ 820120 h 1297065"/>
              <a:gd name="connsiteX10" fmla="*/ 329565 w 667077"/>
              <a:gd name="connsiteY10" fmla="*/ 818292 h 1297065"/>
              <a:gd name="connsiteX11" fmla="*/ 316747 w 667077"/>
              <a:gd name="connsiteY11" fmla="*/ 602662 h 1297065"/>
              <a:gd name="connsiteX12" fmla="*/ 314916 w 667077"/>
              <a:gd name="connsiteY12" fmla="*/ 600834 h 1297065"/>
              <a:gd name="connsiteX13" fmla="*/ 0 w 667077"/>
              <a:gd name="connsiteY13" fmla="*/ 476573 h 1297065"/>
              <a:gd name="connsiteX14" fmla="*/ 60420 w 667077"/>
              <a:gd name="connsiteY14" fmla="*/ 145820 h 1297065"/>
              <a:gd name="connsiteX15" fmla="*/ 70261 w 667077"/>
              <a:gd name="connsiteY15" fmla="*/ 145819 h 1297065"/>
              <a:gd name="connsiteX16" fmla="*/ 82853 w 667077"/>
              <a:gd name="connsiteY16" fmla="*/ 145819 h 1297065"/>
              <a:gd name="connsiteX17" fmla="*/ 82854 w 667077"/>
              <a:gd name="connsiteY17" fmla="*/ 144915 h 1297065"/>
              <a:gd name="connsiteX18" fmla="*/ 397078 w 667077"/>
              <a:gd name="connsiteY18" fmla="*/ 144916 h 1297065"/>
              <a:gd name="connsiteX19" fmla="*/ 396753 w 667077"/>
              <a:gd name="connsiteY19" fmla="*/ 144777 h 1297065"/>
              <a:gd name="connsiteX20" fmla="*/ 461717 w 667077"/>
              <a:gd name="connsiteY20" fmla="*/ 0 h 129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67077" h="1297065">
                <a:moveTo>
                  <a:pt x="461717" y="0"/>
                </a:moveTo>
                <a:lnTo>
                  <a:pt x="660706" y="114885"/>
                </a:lnTo>
                <a:lnTo>
                  <a:pt x="653797" y="127746"/>
                </a:lnTo>
                <a:cubicBezTo>
                  <a:pt x="514333" y="420149"/>
                  <a:pt x="501783" y="770337"/>
                  <a:pt x="649200" y="1087226"/>
                </a:cubicBezTo>
                <a:lnTo>
                  <a:pt x="667077" y="1121073"/>
                </a:lnTo>
                <a:lnTo>
                  <a:pt x="424252" y="1261268"/>
                </a:lnTo>
                <a:lnTo>
                  <a:pt x="391960" y="1265296"/>
                </a:lnTo>
                <a:cubicBezTo>
                  <a:pt x="342610" y="1271453"/>
                  <a:pt x="263652" y="1281304"/>
                  <a:pt x="137319" y="1297065"/>
                </a:cubicBezTo>
                <a:cubicBezTo>
                  <a:pt x="137319" y="1297065"/>
                  <a:pt x="137319" y="1297065"/>
                  <a:pt x="31125" y="975447"/>
                </a:cubicBezTo>
                <a:cubicBezTo>
                  <a:pt x="31125" y="975447"/>
                  <a:pt x="31125" y="975447"/>
                  <a:pt x="322240" y="820120"/>
                </a:cubicBezTo>
                <a:cubicBezTo>
                  <a:pt x="322240" y="820120"/>
                  <a:pt x="322240" y="820120"/>
                  <a:pt x="329565" y="818292"/>
                </a:cubicBezTo>
                <a:cubicBezTo>
                  <a:pt x="318578" y="745198"/>
                  <a:pt x="314916" y="673929"/>
                  <a:pt x="316747" y="602662"/>
                </a:cubicBezTo>
                <a:cubicBezTo>
                  <a:pt x="316747" y="602662"/>
                  <a:pt x="316747" y="602662"/>
                  <a:pt x="314916" y="600834"/>
                </a:cubicBezTo>
                <a:cubicBezTo>
                  <a:pt x="314916" y="600834"/>
                  <a:pt x="314916" y="600834"/>
                  <a:pt x="0" y="476573"/>
                </a:cubicBezTo>
                <a:cubicBezTo>
                  <a:pt x="0" y="476573"/>
                  <a:pt x="0" y="476573"/>
                  <a:pt x="60420" y="145820"/>
                </a:cubicBezTo>
                <a:cubicBezTo>
                  <a:pt x="60420" y="145820"/>
                  <a:pt x="60420" y="145820"/>
                  <a:pt x="70261" y="145819"/>
                </a:cubicBezTo>
                <a:lnTo>
                  <a:pt x="82853" y="145819"/>
                </a:lnTo>
                <a:lnTo>
                  <a:pt x="82854" y="144915"/>
                </a:lnTo>
                <a:lnTo>
                  <a:pt x="397078" y="144916"/>
                </a:lnTo>
                <a:lnTo>
                  <a:pt x="396753" y="144777"/>
                </a:lnTo>
                <a:lnTo>
                  <a:pt x="461717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任意多边形: 形状 88"/>
          <p:cNvSpPr/>
          <p:nvPr>
            <p:custDataLst>
              <p:tags r:id="rId25"/>
            </p:custDataLst>
          </p:nvPr>
        </p:nvSpPr>
        <p:spPr>
          <a:xfrm>
            <a:off x="6050617" y="4158283"/>
            <a:ext cx="1264276" cy="997416"/>
          </a:xfrm>
          <a:custGeom>
            <a:avLst/>
            <a:gdLst>
              <a:gd name="connsiteX0" fmla="*/ 885271 w 1264276"/>
              <a:gd name="connsiteY0" fmla="*/ 0 h 997416"/>
              <a:gd name="connsiteX1" fmla="*/ 1082861 w 1264276"/>
              <a:gd name="connsiteY1" fmla="*/ 114078 h 997416"/>
              <a:gd name="connsiteX2" fmla="*/ 1068707 w 1264276"/>
              <a:gd name="connsiteY2" fmla="*/ 137834 h 997416"/>
              <a:gd name="connsiteX3" fmla="*/ 1070534 w 1264276"/>
              <a:gd name="connsiteY3" fmla="*/ 139660 h 997416"/>
              <a:gd name="connsiteX4" fmla="*/ 1264276 w 1264276"/>
              <a:gd name="connsiteY4" fmla="*/ 417451 h 997416"/>
              <a:gd name="connsiteX5" fmla="*/ 1030324 w 1264276"/>
              <a:gd name="connsiteY5" fmla="*/ 660519 h 997416"/>
              <a:gd name="connsiteX6" fmla="*/ 792717 w 1264276"/>
              <a:gd name="connsiteY6" fmla="*/ 497864 h 997416"/>
              <a:gd name="connsiteX7" fmla="*/ 773298 w 1264276"/>
              <a:gd name="connsiteY7" fmla="*/ 468852 h 997416"/>
              <a:gd name="connsiteX8" fmla="*/ 768026 w 1264276"/>
              <a:gd name="connsiteY8" fmla="*/ 460976 h 997416"/>
              <a:gd name="connsiteX9" fmla="*/ 718115 w 1264276"/>
              <a:gd name="connsiteY9" fmla="*/ 491144 h 997416"/>
              <a:gd name="connsiteX10" fmla="*/ 683674 w 1264276"/>
              <a:gd name="connsiteY10" fmla="*/ 507015 h 997416"/>
              <a:gd name="connsiteX11" fmla="*/ 683678 w 1264276"/>
              <a:gd name="connsiteY11" fmla="*/ 507020 h 997416"/>
              <a:gd name="connsiteX12" fmla="*/ 502685 w 1264276"/>
              <a:gd name="connsiteY12" fmla="*/ 600342 h 997416"/>
              <a:gd name="connsiteX13" fmla="*/ 500857 w 1264276"/>
              <a:gd name="connsiteY13" fmla="*/ 594853 h 997416"/>
              <a:gd name="connsiteX14" fmla="*/ 515482 w 1264276"/>
              <a:gd name="connsiteY14" fmla="*/ 913245 h 997416"/>
              <a:gd name="connsiteX15" fmla="*/ 190060 w 1264276"/>
              <a:gd name="connsiteY15" fmla="*/ 997416 h 997416"/>
              <a:gd name="connsiteX16" fmla="*/ 111447 w 1264276"/>
              <a:gd name="connsiteY16" fmla="*/ 726600 h 997416"/>
              <a:gd name="connsiteX17" fmla="*/ 107789 w 1264276"/>
              <a:gd name="connsiteY17" fmla="*/ 713792 h 997416"/>
              <a:gd name="connsiteX18" fmla="*/ 34118 w 1264276"/>
              <a:gd name="connsiteY18" fmla="*/ 721883 h 997416"/>
              <a:gd name="connsiteX19" fmla="*/ 0 w 1264276"/>
              <a:gd name="connsiteY19" fmla="*/ 723641 h 997416"/>
              <a:gd name="connsiteX20" fmla="*/ 0 w 1264276"/>
              <a:gd name="connsiteY20" fmla="*/ 500262 h 997416"/>
              <a:gd name="connsiteX21" fmla="*/ 101152 w 1264276"/>
              <a:gd name="connsiteY21" fmla="*/ 491537 h 997416"/>
              <a:gd name="connsiteX22" fmla="*/ 425001 w 1264276"/>
              <a:gd name="connsiteY22" fmla="*/ 395452 h 997416"/>
              <a:gd name="connsiteX23" fmla="*/ 854251 w 1264276"/>
              <a:gd name="connsiteY23" fmla="*/ 46276 h 997416"/>
              <a:gd name="connsiteX24" fmla="*/ 885271 w 1264276"/>
              <a:gd name="connsiteY24" fmla="*/ 0 h 99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64276" h="997416">
                <a:moveTo>
                  <a:pt x="885271" y="0"/>
                </a:moveTo>
                <a:lnTo>
                  <a:pt x="1082861" y="114078"/>
                </a:lnTo>
                <a:lnTo>
                  <a:pt x="1068707" y="137834"/>
                </a:lnTo>
                <a:cubicBezTo>
                  <a:pt x="1068707" y="137834"/>
                  <a:pt x="1068707" y="137834"/>
                  <a:pt x="1070534" y="139660"/>
                </a:cubicBezTo>
                <a:cubicBezTo>
                  <a:pt x="1070534" y="139660"/>
                  <a:pt x="1070534" y="139660"/>
                  <a:pt x="1264276" y="417451"/>
                </a:cubicBezTo>
                <a:cubicBezTo>
                  <a:pt x="1264276" y="417451"/>
                  <a:pt x="1264276" y="417451"/>
                  <a:pt x="1030324" y="660519"/>
                </a:cubicBezTo>
                <a:cubicBezTo>
                  <a:pt x="1030324" y="660519"/>
                  <a:pt x="1030324" y="660519"/>
                  <a:pt x="792717" y="497864"/>
                </a:cubicBezTo>
                <a:cubicBezTo>
                  <a:pt x="792717" y="497864"/>
                  <a:pt x="792717" y="497864"/>
                  <a:pt x="773298" y="468852"/>
                </a:cubicBezTo>
                <a:lnTo>
                  <a:pt x="768026" y="460976"/>
                </a:lnTo>
                <a:lnTo>
                  <a:pt x="718115" y="491144"/>
                </a:lnTo>
                <a:lnTo>
                  <a:pt x="683674" y="507015"/>
                </a:lnTo>
                <a:lnTo>
                  <a:pt x="683678" y="507020"/>
                </a:lnTo>
                <a:cubicBezTo>
                  <a:pt x="625174" y="541787"/>
                  <a:pt x="564843" y="572896"/>
                  <a:pt x="502685" y="600342"/>
                </a:cubicBezTo>
                <a:cubicBezTo>
                  <a:pt x="502685" y="600342"/>
                  <a:pt x="502685" y="600342"/>
                  <a:pt x="500857" y="594853"/>
                </a:cubicBezTo>
                <a:cubicBezTo>
                  <a:pt x="500857" y="594853"/>
                  <a:pt x="500857" y="594853"/>
                  <a:pt x="515482" y="913245"/>
                </a:cubicBezTo>
                <a:cubicBezTo>
                  <a:pt x="515482" y="913245"/>
                  <a:pt x="515482" y="913245"/>
                  <a:pt x="190060" y="997416"/>
                </a:cubicBezTo>
                <a:cubicBezTo>
                  <a:pt x="190060" y="997416"/>
                  <a:pt x="190060" y="997416"/>
                  <a:pt x="111447" y="726600"/>
                </a:cubicBezTo>
                <a:cubicBezTo>
                  <a:pt x="111447" y="726600"/>
                  <a:pt x="111447" y="726600"/>
                  <a:pt x="107789" y="713792"/>
                </a:cubicBezTo>
                <a:cubicBezTo>
                  <a:pt x="80366" y="717452"/>
                  <a:pt x="56142" y="720082"/>
                  <a:pt x="34118" y="721883"/>
                </a:cubicBezTo>
                <a:lnTo>
                  <a:pt x="0" y="723641"/>
                </a:lnTo>
                <a:lnTo>
                  <a:pt x="0" y="500262"/>
                </a:lnTo>
                <a:lnTo>
                  <a:pt x="101152" y="491537"/>
                </a:lnTo>
                <a:cubicBezTo>
                  <a:pt x="210671" y="476585"/>
                  <a:pt x="319758" y="444978"/>
                  <a:pt x="425001" y="395452"/>
                </a:cubicBezTo>
                <a:cubicBezTo>
                  <a:pt x="601050" y="313554"/>
                  <a:pt x="746065" y="191956"/>
                  <a:pt x="854251" y="46276"/>
                </a:cubicBezTo>
                <a:lnTo>
                  <a:pt x="885271" y="0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0" name="任意多边形: 形状 79"/>
          <p:cNvSpPr/>
          <p:nvPr>
            <p:custDataLst>
              <p:tags r:id="rId26"/>
            </p:custDataLst>
          </p:nvPr>
        </p:nvSpPr>
        <p:spPr>
          <a:xfrm>
            <a:off x="4738850" y="4124530"/>
            <a:ext cx="1218459" cy="1071425"/>
          </a:xfrm>
          <a:custGeom>
            <a:avLst/>
            <a:gdLst>
              <a:gd name="connsiteX0" fmla="*/ 305665 w 1218459"/>
              <a:gd name="connsiteY0" fmla="*/ 0 h 1071425"/>
              <a:gd name="connsiteX1" fmla="*/ 340017 w 1218459"/>
              <a:gd name="connsiteY1" fmla="*/ 51638 h 1071425"/>
              <a:gd name="connsiteX2" fmla="*/ 340293 w 1218459"/>
              <a:gd name="connsiteY2" fmla="*/ 52089 h 1071425"/>
              <a:gd name="connsiteX3" fmla="*/ 340448 w 1218459"/>
              <a:gd name="connsiteY3" fmla="*/ 52287 h 1071425"/>
              <a:gd name="connsiteX4" fmla="*/ 359156 w 1218459"/>
              <a:gd name="connsiteY4" fmla="*/ 80408 h 1071425"/>
              <a:gd name="connsiteX5" fmla="*/ 592329 w 1218459"/>
              <a:gd name="connsiteY5" fmla="*/ 313608 h 1071425"/>
              <a:gd name="connsiteX6" fmla="*/ 619388 w 1218459"/>
              <a:gd name="connsiteY6" fmla="*/ 331707 h 1071425"/>
              <a:gd name="connsiteX7" fmla="*/ 619303 w 1218459"/>
              <a:gd name="connsiteY7" fmla="*/ 331796 h 1071425"/>
              <a:gd name="connsiteX8" fmla="*/ 622494 w 1218459"/>
              <a:gd name="connsiteY8" fmla="*/ 333785 h 1071425"/>
              <a:gd name="connsiteX9" fmla="*/ 682630 w 1218459"/>
              <a:gd name="connsiteY9" fmla="*/ 374008 h 1071425"/>
              <a:gd name="connsiteX10" fmla="*/ 714703 w 1218459"/>
              <a:gd name="connsiteY10" fmla="*/ 391257 h 1071425"/>
              <a:gd name="connsiteX11" fmla="*/ 717682 w 1218459"/>
              <a:gd name="connsiteY11" fmla="*/ 393114 h 1071425"/>
              <a:gd name="connsiteX12" fmla="*/ 723685 w 1218459"/>
              <a:gd name="connsiteY12" fmla="*/ 396088 h 1071425"/>
              <a:gd name="connsiteX13" fmla="*/ 777955 w 1218459"/>
              <a:gd name="connsiteY13" fmla="*/ 425274 h 1071425"/>
              <a:gd name="connsiteX14" fmla="*/ 808590 w 1218459"/>
              <a:gd name="connsiteY14" fmla="*/ 438147 h 1071425"/>
              <a:gd name="connsiteX15" fmla="*/ 810846 w 1218459"/>
              <a:gd name="connsiteY15" fmla="*/ 439265 h 1071425"/>
              <a:gd name="connsiteX16" fmla="*/ 815820 w 1218459"/>
              <a:gd name="connsiteY16" fmla="*/ 441185 h 1071425"/>
              <a:gd name="connsiteX17" fmla="*/ 877546 w 1218459"/>
              <a:gd name="connsiteY17" fmla="*/ 467123 h 1071425"/>
              <a:gd name="connsiteX18" fmla="*/ 905882 w 1218459"/>
              <a:gd name="connsiteY18" fmla="*/ 475960 h 1071425"/>
              <a:gd name="connsiteX19" fmla="*/ 908068 w 1218459"/>
              <a:gd name="connsiteY19" fmla="*/ 476805 h 1071425"/>
              <a:gd name="connsiteX20" fmla="*/ 913770 w 1218459"/>
              <a:gd name="connsiteY20" fmla="*/ 478420 h 1071425"/>
              <a:gd name="connsiteX21" fmla="*/ 980641 w 1218459"/>
              <a:gd name="connsiteY21" fmla="*/ 499276 h 1071425"/>
              <a:gd name="connsiteX22" fmla="*/ 1006412 w 1218459"/>
              <a:gd name="connsiteY22" fmla="*/ 504674 h 1071425"/>
              <a:gd name="connsiteX23" fmla="*/ 1008731 w 1218459"/>
              <a:gd name="connsiteY23" fmla="*/ 505331 h 1071425"/>
              <a:gd name="connsiteX24" fmla="*/ 1015630 w 1218459"/>
              <a:gd name="connsiteY24" fmla="*/ 506605 h 1071425"/>
              <a:gd name="connsiteX25" fmla="*/ 1086487 w 1218459"/>
              <a:gd name="connsiteY25" fmla="*/ 521450 h 1071425"/>
              <a:gd name="connsiteX26" fmla="*/ 1110194 w 1218459"/>
              <a:gd name="connsiteY26" fmla="*/ 524069 h 1071425"/>
              <a:gd name="connsiteX27" fmla="*/ 1112216 w 1218459"/>
              <a:gd name="connsiteY27" fmla="*/ 524442 h 1071425"/>
              <a:gd name="connsiteX28" fmla="*/ 1118863 w 1218459"/>
              <a:gd name="connsiteY28" fmla="*/ 525027 h 1071425"/>
              <a:gd name="connsiteX29" fmla="*/ 1194320 w 1218459"/>
              <a:gd name="connsiteY29" fmla="*/ 533364 h 1071425"/>
              <a:gd name="connsiteX30" fmla="*/ 1216917 w 1218459"/>
              <a:gd name="connsiteY30" fmla="*/ 533648 h 1071425"/>
              <a:gd name="connsiteX31" fmla="*/ 1217907 w 1218459"/>
              <a:gd name="connsiteY31" fmla="*/ 533736 h 1071425"/>
              <a:gd name="connsiteX32" fmla="*/ 1218459 w 1218459"/>
              <a:gd name="connsiteY32" fmla="*/ 533731 h 1071425"/>
              <a:gd name="connsiteX33" fmla="*/ 1218459 w 1218459"/>
              <a:gd name="connsiteY33" fmla="*/ 756282 h 1071425"/>
              <a:gd name="connsiteX34" fmla="*/ 1180062 w 1218459"/>
              <a:gd name="connsiteY34" fmla="*/ 754865 h 1071425"/>
              <a:gd name="connsiteX35" fmla="*/ 1156293 w 1218459"/>
              <a:gd name="connsiteY35" fmla="*/ 764014 h 1071425"/>
              <a:gd name="connsiteX36" fmla="*/ 1011865 w 1218459"/>
              <a:gd name="connsiteY36" fmla="*/ 1071425 h 1071425"/>
              <a:gd name="connsiteX37" fmla="*/ 684614 w 1218459"/>
              <a:gd name="connsiteY37" fmla="*/ 987255 h 1071425"/>
              <a:gd name="connsiteX38" fmla="*/ 708380 w 1218459"/>
              <a:gd name="connsiteY38" fmla="*/ 659714 h 1071425"/>
              <a:gd name="connsiteX39" fmla="*/ 712036 w 1218459"/>
              <a:gd name="connsiteY39" fmla="*/ 648735 h 1071425"/>
              <a:gd name="connsiteX40" fmla="*/ 523731 w 1218459"/>
              <a:gd name="connsiteY40" fmla="*/ 544432 h 1071425"/>
              <a:gd name="connsiteX41" fmla="*/ 520075 w 1218459"/>
              <a:gd name="connsiteY41" fmla="*/ 548092 h 1071425"/>
              <a:gd name="connsiteX42" fmla="*/ 245841 w 1218459"/>
              <a:gd name="connsiteY42" fmla="*/ 745715 h 1071425"/>
              <a:gd name="connsiteX43" fmla="*/ 241500 w 1218459"/>
              <a:gd name="connsiteY43" fmla="*/ 741825 h 1071425"/>
              <a:gd name="connsiteX44" fmla="*/ 234645 w 1218459"/>
              <a:gd name="connsiteY44" fmla="*/ 735689 h 1071425"/>
              <a:gd name="connsiteX45" fmla="*/ 234449 w 1218459"/>
              <a:gd name="connsiteY45" fmla="*/ 735895 h 1071425"/>
              <a:gd name="connsiteX46" fmla="*/ 227743 w 1218459"/>
              <a:gd name="connsiteY46" fmla="*/ 729506 h 1071425"/>
              <a:gd name="connsiteX47" fmla="*/ 211107 w 1218459"/>
              <a:gd name="connsiteY47" fmla="*/ 714609 h 1071425"/>
              <a:gd name="connsiteX48" fmla="*/ 211604 w 1218459"/>
              <a:gd name="connsiteY48" fmla="*/ 714136 h 1071425"/>
              <a:gd name="connsiteX49" fmla="*/ 139253 w 1218459"/>
              <a:gd name="connsiteY49" fmla="*/ 645231 h 1071425"/>
              <a:gd name="connsiteX50" fmla="*/ 139535 w 1218459"/>
              <a:gd name="connsiteY50" fmla="*/ 644935 h 1071425"/>
              <a:gd name="connsiteX51" fmla="*/ 124960 w 1218459"/>
              <a:gd name="connsiteY51" fmla="*/ 631506 h 1071425"/>
              <a:gd name="connsiteX52" fmla="*/ 0 w 1218459"/>
              <a:gd name="connsiteY52" fmla="*/ 516382 h 1071425"/>
              <a:gd name="connsiteX53" fmla="*/ 179429 w 1218459"/>
              <a:gd name="connsiteY53" fmla="*/ 240448 h 1071425"/>
              <a:gd name="connsiteX54" fmla="*/ 186753 w 1218459"/>
              <a:gd name="connsiteY54" fmla="*/ 233139 h 1071425"/>
              <a:gd name="connsiteX55" fmla="*/ 124731 w 1218459"/>
              <a:gd name="connsiteY55" fmla="*/ 144511 h 1071425"/>
              <a:gd name="connsiteX56" fmla="*/ 107193 w 1218459"/>
              <a:gd name="connsiteY56" fmla="*/ 114588 h 1071425"/>
              <a:gd name="connsiteX57" fmla="*/ 305665 w 1218459"/>
              <a:gd name="connsiteY57" fmla="*/ 0 h 107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8459" h="1071425">
                <a:moveTo>
                  <a:pt x="305665" y="0"/>
                </a:moveTo>
                <a:lnTo>
                  <a:pt x="340017" y="51638"/>
                </a:lnTo>
                <a:lnTo>
                  <a:pt x="340293" y="52089"/>
                </a:lnTo>
                <a:lnTo>
                  <a:pt x="340448" y="52287"/>
                </a:lnTo>
                <a:lnTo>
                  <a:pt x="359156" y="80408"/>
                </a:lnTo>
                <a:cubicBezTo>
                  <a:pt x="425930" y="170578"/>
                  <a:pt x="504792" y="248734"/>
                  <a:pt x="592329" y="313608"/>
                </a:cubicBezTo>
                <a:lnTo>
                  <a:pt x="619388" y="331707"/>
                </a:lnTo>
                <a:lnTo>
                  <a:pt x="619303" y="331796"/>
                </a:lnTo>
                <a:lnTo>
                  <a:pt x="622494" y="333785"/>
                </a:lnTo>
                <a:lnTo>
                  <a:pt x="682630" y="374008"/>
                </a:lnTo>
                <a:lnTo>
                  <a:pt x="714703" y="391257"/>
                </a:lnTo>
                <a:lnTo>
                  <a:pt x="717682" y="393114"/>
                </a:lnTo>
                <a:lnTo>
                  <a:pt x="723685" y="396088"/>
                </a:lnTo>
                <a:lnTo>
                  <a:pt x="777955" y="425274"/>
                </a:lnTo>
                <a:lnTo>
                  <a:pt x="808590" y="438147"/>
                </a:lnTo>
                <a:lnTo>
                  <a:pt x="810846" y="439265"/>
                </a:lnTo>
                <a:lnTo>
                  <a:pt x="815820" y="441185"/>
                </a:lnTo>
                <a:lnTo>
                  <a:pt x="877546" y="467123"/>
                </a:lnTo>
                <a:lnTo>
                  <a:pt x="905882" y="475960"/>
                </a:lnTo>
                <a:lnTo>
                  <a:pt x="908068" y="476805"/>
                </a:lnTo>
                <a:lnTo>
                  <a:pt x="913770" y="478420"/>
                </a:lnTo>
                <a:lnTo>
                  <a:pt x="980641" y="499276"/>
                </a:lnTo>
                <a:lnTo>
                  <a:pt x="1006412" y="504674"/>
                </a:lnTo>
                <a:lnTo>
                  <a:pt x="1008731" y="505331"/>
                </a:lnTo>
                <a:lnTo>
                  <a:pt x="1015630" y="506605"/>
                </a:lnTo>
                <a:lnTo>
                  <a:pt x="1086487" y="521450"/>
                </a:lnTo>
                <a:lnTo>
                  <a:pt x="1110194" y="524069"/>
                </a:lnTo>
                <a:lnTo>
                  <a:pt x="1112216" y="524442"/>
                </a:lnTo>
                <a:lnTo>
                  <a:pt x="1118863" y="525027"/>
                </a:lnTo>
                <a:lnTo>
                  <a:pt x="1194320" y="533364"/>
                </a:lnTo>
                <a:lnTo>
                  <a:pt x="1216917" y="533648"/>
                </a:lnTo>
                <a:lnTo>
                  <a:pt x="1217907" y="533736"/>
                </a:lnTo>
                <a:lnTo>
                  <a:pt x="1218459" y="533731"/>
                </a:lnTo>
                <a:lnTo>
                  <a:pt x="1218459" y="756282"/>
                </a:lnTo>
                <a:lnTo>
                  <a:pt x="1180062" y="754865"/>
                </a:lnTo>
                <a:cubicBezTo>
                  <a:pt x="1180062" y="754865"/>
                  <a:pt x="1180062" y="754865"/>
                  <a:pt x="1156293" y="764014"/>
                </a:cubicBezTo>
                <a:cubicBezTo>
                  <a:pt x="1156293" y="764014"/>
                  <a:pt x="1156293" y="764014"/>
                  <a:pt x="1011865" y="1071425"/>
                </a:cubicBezTo>
                <a:cubicBezTo>
                  <a:pt x="1011865" y="1071425"/>
                  <a:pt x="1011865" y="1071425"/>
                  <a:pt x="684614" y="987255"/>
                </a:cubicBezTo>
                <a:cubicBezTo>
                  <a:pt x="684614" y="987255"/>
                  <a:pt x="684614" y="987255"/>
                  <a:pt x="708380" y="659714"/>
                </a:cubicBezTo>
                <a:cubicBezTo>
                  <a:pt x="708380" y="659714"/>
                  <a:pt x="708380" y="659714"/>
                  <a:pt x="712036" y="648735"/>
                </a:cubicBezTo>
                <a:cubicBezTo>
                  <a:pt x="646223" y="619455"/>
                  <a:pt x="584062" y="584690"/>
                  <a:pt x="523731" y="544432"/>
                </a:cubicBezTo>
                <a:cubicBezTo>
                  <a:pt x="523731" y="544432"/>
                  <a:pt x="523731" y="544432"/>
                  <a:pt x="520075" y="548092"/>
                </a:cubicBezTo>
                <a:cubicBezTo>
                  <a:pt x="520075" y="548092"/>
                  <a:pt x="520075" y="548092"/>
                  <a:pt x="245841" y="745715"/>
                </a:cubicBezTo>
                <a:cubicBezTo>
                  <a:pt x="245841" y="745715"/>
                  <a:pt x="245841" y="745715"/>
                  <a:pt x="241500" y="741825"/>
                </a:cubicBezTo>
                <a:lnTo>
                  <a:pt x="234645" y="735689"/>
                </a:lnTo>
                <a:lnTo>
                  <a:pt x="234449" y="735895"/>
                </a:lnTo>
                <a:lnTo>
                  <a:pt x="227743" y="729506"/>
                </a:lnTo>
                <a:lnTo>
                  <a:pt x="211107" y="714609"/>
                </a:lnTo>
                <a:lnTo>
                  <a:pt x="211604" y="714136"/>
                </a:lnTo>
                <a:lnTo>
                  <a:pt x="139253" y="645231"/>
                </a:lnTo>
                <a:lnTo>
                  <a:pt x="139535" y="644935"/>
                </a:lnTo>
                <a:lnTo>
                  <a:pt x="124960" y="631506"/>
                </a:lnTo>
                <a:cubicBezTo>
                  <a:pt x="107109" y="615059"/>
                  <a:pt x="71405" y="582167"/>
                  <a:pt x="0" y="516382"/>
                </a:cubicBezTo>
                <a:cubicBezTo>
                  <a:pt x="0" y="516382"/>
                  <a:pt x="0" y="516382"/>
                  <a:pt x="179429" y="240448"/>
                </a:cubicBezTo>
                <a:cubicBezTo>
                  <a:pt x="179429" y="240448"/>
                  <a:pt x="179429" y="240448"/>
                  <a:pt x="186753" y="233139"/>
                </a:cubicBezTo>
                <a:cubicBezTo>
                  <a:pt x="164782" y="204815"/>
                  <a:pt x="144184" y="175120"/>
                  <a:pt x="124731" y="144511"/>
                </a:cubicBezTo>
                <a:lnTo>
                  <a:pt x="107193" y="114588"/>
                </a:lnTo>
                <a:lnTo>
                  <a:pt x="30566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7" name="直接连接符 96"/>
          <p:cNvCxnSpPr/>
          <p:nvPr>
            <p:custDataLst>
              <p:tags r:id="rId27"/>
            </p:custDataLst>
          </p:nvPr>
        </p:nvCxnSpPr>
        <p:spPr>
          <a:xfrm>
            <a:off x="3737207" y="3769283"/>
            <a:ext cx="929940" cy="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98" name="文本框 97"/>
          <p:cNvSpPr txBox="1"/>
          <p:nvPr>
            <p:custDataLst>
              <p:tags r:id="rId28"/>
            </p:custDataLst>
          </p:nvPr>
        </p:nvSpPr>
        <p:spPr bwMode="auto">
          <a:xfrm>
            <a:off x="1113822" y="3442058"/>
            <a:ext cx="2519382" cy="477705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 algn="r"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问卷调查</a:t>
            </a:r>
            <a:endParaRPr lang="zh-CN" altLang="en-US" sz="3200" b="1" spc="3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 bwMode="auto">
          <a:xfrm>
            <a:off x="650875" y="1116330"/>
            <a:ext cx="3910330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（一）观察记录</a:t>
            </a:r>
            <a:endParaRPr lang="zh-CN" altLang="en-US" sz="3200" b="1" spc="300" dirty="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1380" y="1851660"/>
            <a:ext cx="10429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41A1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观察记录，是指评价者依据指标体系中的各项指标，通过对被评对象，在自然状态下的行为表现的实地观察，来收集评价资料的方式</a:t>
            </a:r>
            <a:r>
              <a:rPr lang="zh-CN" sz="3200" b="0">
                <a:solidFill>
                  <a:srgbClr val="3B332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977583" y="3650128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Freeform 1"/>
          <p:cNvSpPr>
            <a:spLocks noChangeArrowheads="1"/>
          </p:cNvSpPr>
          <p:nvPr/>
        </p:nvSpPr>
        <p:spPr bwMode="auto">
          <a:xfrm rot="10800000">
            <a:off x="977583" y="5195904"/>
            <a:ext cx="2014689" cy="943453"/>
          </a:xfrm>
          <a:custGeom>
            <a:avLst/>
            <a:gdLst>
              <a:gd name="T0" fmla="*/ 2147483647 w 7875"/>
              <a:gd name="T1" fmla="*/ 1102871697 h 3594"/>
              <a:gd name="T2" fmla="*/ 2147483647 w 7875"/>
              <a:gd name="T3" fmla="*/ 0 h 3594"/>
              <a:gd name="T4" fmla="*/ 1199687158 w 7875"/>
              <a:gd name="T5" fmla="*/ 0 h 3594"/>
              <a:gd name="T6" fmla="*/ 0 w 7875"/>
              <a:gd name="T7" fmla="*/ 1102871697 h 3594"/>
              <a:gd name="T8" fmla="*/ 1199687158 w 7875"/>
              <a:gd name="T9" fmla="*/ 2147483647 h 3594"/>
              <a:gd name="T10" fmla="*/ 2147483647 w 7875"/>
              <a:gd name="T11" fmla="*/ 2147483647 h 3594"/>
              <a:gd name="T12" fmla="*/ 2147483647 w 7875"/>
              <a:gd name="T13" fmla="*/ 1102871697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EC79B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583305"/>
            <a:ext cx="7952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评价者可以在不干扰教师正常教育教学活动的情况下进行，结果较为可信。</a:t>
            </a:r>
            <a:endParaRPr lang="zh-CN" sz="3200" b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4205" y="4881880"/>
            <a:ext cx="79527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EC79B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缺点是时间和精力花费较多，若借用外来观察人员，还有可能会给评价对象带来一定程度的影响。</a:t>
            </a:r>
            <a:endParaRPr lang="zh-CN" sz="3200" b="0">
              <a:solidFill>
                <a:srgbClr val="EC79B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81380" y="2148840"/>
            <a:ext cx="104292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问卷调查，是指向评价对象发放调查问卷，要求评价对象，就调查表中所涉及的各项问题，进行匿名书面作答。</a:t>
            </a: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977583" y="3947308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880485"/>
            <a:ext cx="79527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这种获取信息的方式，广泛用于了解情况和征求评价意见，评价对象有充分思考的时间进行从容作答，获取信息量大、可靠性强、效率很高。</a:t>
            </a:r>
            <a:endParaRPr lang="zh-CN" sz="3200" b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" name="文本框 97"/>
          <p:cNvSpPr txBox="1"/>
          <p:nvPr>
            <p:custDataLst>
              <p:tags r:id="rId1"/>
            </p:custDataLst>
          </p:nvPr>
        </p:nvSpPr>
        <p:spPr bwMode="auto">
          <a:xfrm>
            <a:off x="977900" y="1383030"/>
            <a:ext cx="3707765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（二）问卷调查</a:t>
            </a:r>
            <a:endParaRPr lang="zh-CN" altLang="en-US" sz="3200" b="1" spc="3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81380" y="1567815"/>
            <a:ext cx="10429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访问谈话，是指评价者和评价对象所进行的面对面的谈话，评价对象所回答的问题，通常是预设好的，但是，提问者可随机追问感兴趣的生成问题。</a:t>
            </a: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977583" y="3278653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Freeform 1"/>
          <p:cNvSpPr>
            <a:spLocks noChangeArrowheads="1"/>
          </p:cNvSpPr>
          <p:nvPr/>
        </p:nvSpPr>
        <p:spPr bwMode="auto">
          <a:xfrm rot="10800000">
            <a:off x="977583" y="5338779"/>
            <a:ext cx="2014689" cy="943453"/>
          </a:xfrm>
          <a:custGeom>
            <a:avLst/>
            <a:gdLst>
              <a:gd name="T0" fmla="*/ 2147483647 w 7875"/>
              <a:gd name="T1" fmla="*/ 1102871697 h 3594"/>
              <a:gd name="T2" fmla="*/ 2147483647 w 7875"/>
              <a:gd name="T3" fmla="*/ 0 h 3594"/>
              <a:gd name="T4" fmla="*/ 1199687158 w 7875"/>
              <a:gd name="T5" fmla="*/ 0 h 3594"/>
              <a:gd name="T6" fmla="*/ 0 w 7875"/>
              <a:gd name="T7" fmla="*/ 1102871697 h 3594"/>
              <a:gd name="T8" fmla="*/ 1199687158 w 7875"/>
              <a:gd name="T9" fmla="*/ 2147483647 h 3594"/>
              <a:gd name="T10" fmla="*/ 2147483647 w 7875"/>
              <a:gd name="T11" fmla="*/ 2147483647 h 3594"/>
              <a:gd name="T12" fmla="*/ 2147483647 w 7875"/>
              <a:gd name="T13" fmla="*/ 1102871697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EC79B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p>
            <a:endParaRPr lang="zh-CN" altLang="en-US">
              <a:latin typeface="宋体" panose="02010600030101010101" pitchFamily="2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211830"/>
            <a:ext cx="79527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1C45C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访问谈话，有着较强的灵活性，评价者可根据访谈时的实际需要，提出一些事先没有想到的问题，以弄清评价对象表述不清的问题或查明某些事实背后的原因。</a:t>
            </a:r>
            <a:endParaRPr lang="zh-CN" sz="3200" b="0">
              <a:solidFill>
                <a:srgbClr val="1C45C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4205" y="5273040"/>
            <a:ext cx="7952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EC79B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缺点是时间耗费较长，效率较低，有时评价者的不当言行，也会影响评价对象的作答。</a:t>
            </a:r>
            <a:endParaRPr lang="zh-CN" sz="3200" b="0">
              <a:solidFill>
                <a:srgbClr val="EC79B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 bwMode="auto">
          <a:xfrm>
            <a:off x="881380" y="981710"/>
            <a:ext cx="3505200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（三）访问谈话</a:t>
            </a:r>
            <a:endParaRPr lang="zh-CN" altLang="en-US" sz="3200" b="1" spc="3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0100" y="152400"/>
            <a:ext cx="11386820" cy="645160"/>
            <a:chOff x="1260" y="240"/>
            <a:chExt cx="17932" cy="1016"/>
          </a:xfrm>
        </p:grpSpPr>
        <p:sp>
          <p:nvSpPr>
            <p:cNvPr id="13" name="文本框 12"/>
            <p:cNvSpPr txBox="1"/>
            <p:nvPr/>
          </p:nvSpPr>
          <p:spPr>
            <a:xfrm>
              <a:off x="1260" y="240"/>
              <a:ext cx="968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3600" b="1" dirty="0">
                  <a:solidFill>
                    <a:srgbClr val="3E60CE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二、选择收集评价资料的方式</a:t>
              </a:r>
              <a:endParaRPr kumimoji="1" lang="zh-CN" altLang="en-US" sz="3600" b="1" dirty="0">
                <a:solidFill>
                  <a:srgbClr val="3E60CE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255" y="712"/>
              <a:ext cx="7937" cy="72"/>
            </a:xfrm>
            <a:prstGeom prst="rect">
              <a:avLst/>
            </a:prstGeom>
            <a:solidFill>
              <a:srgbClr val="3E6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81380" y="2041525"/>
            <a:ext cx="104292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量表测查，是指评价者使用经过精心设计和严格考察的，具有标准化程序的，正式的测验量表，或具有一定局限性的非正式的测量工具，通过测验或测查而获取一定资料或数据的方式。</a:t>
            </a: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00000"/>
              </a:lnSpc>
            </a:pP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00000"/>
              </a:lnSpc>
            </a:pPr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 bwMode="auto">
          <a:xfrm>
            <a:off x="977900" y="1345565"/>
            <a:ext cx="3609975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rgbClr val="1AA3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（四）量表测查</a:t>
            </a:r>
            <a:endParaRPr lang="zh-CN" altLang="en-US" sz="3200" b="1" spc="300" dirty="0">
              <a:solidFill>
                <a:srgbClr val="1AA3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4"/>
  <p:tag name="KSO_WM_UNIT_ID" val="diagram20187873_6*q_i*1_4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5"/>
  <p:tag name="KSO_WM_UNIT_ID" val="diagram20187873_6*q_i*1_5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6"/>
  <p:tag name="KSO_WM_UNIT_ID" val="diagram20187873_6*q_i*1_6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2_1"/>
  <p:tag name="KSO_WM_UNIT_ID" val="diagram20187873_6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3_1"/>
  <p:tag name="KSO_WM_UNIT_ID" val="diagram20187873_6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4_1"/>
  <p:tag name="KSO_WM_UNIT_ID" val="diagram20187873_6*q_h_a*1_4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1_1"/>
  <p:tag name="KSO_WM_UNIT_ID" val="diagram20187873_6*q_h_i*1_1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1_2"/>
  <p:tag name="KSO_WM_UNIT_ID" val="diagram20187873_6*q_h_i*1_1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5_1"/>
  <p:tag name="KSO_WM_UNIT_ID" val="diagram20187873_6*q_h_i*1_5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5_2"/>
  <p:tag name="KSO_WM_UNIT_ID" val="diagram20187873_6*q_h_i*1_5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2_1"/>
  <p:tag name="KSO_WM_UNIT_ID" val="diagram20187873_6*q_h_i*1_2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1_1"/>
  <p:tag name="KSO_WM_UNIT_ID" val="diagram20187873_6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5_1"/>
  <p:tag name="KSO_WM_UNIT_ID" val="diagram20187873_6*q_h_a*1_5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2_3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2_3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1_3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1_3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3_2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3_2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6_2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6_2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4_3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4_3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873_6*q_h_i*1_5_3"/>
  <p:tag name="KSO_WM_TEMPLATE_CATEGORY" val="diagram"/>
  <p:tag name="KSO_WM_TEMPLATE_INDEX" val="2018787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YPE" val="q_h_i"/>
  <p:tag name="KSO_WM_UNIT_INDEX" val="1_5_3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6_1"/>
  <p:tag name="KSO_WM_UNIT_ID" val="diagram20187873_6*q_h_i*1_6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6_1"/>
  <p:tag name="KSO_WM_UNIT_ID" val="diagram20187873_6*q_h_a*1_6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2_2"/>
  <p:tag name="KSO_WM_UNIT_ID" val="diagram20187873_6*q_h_i*1_2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1_1"/>
  <p:tag name="KSO_WM_UNIT_ID" val="diagram20187873_6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6_1"/>
  <p:tag name="KSO_WM_UNIT_ID" val="diagram20187873_6*q_h_a*1_6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5_1"/>
  <p:tag name="KSO_WM_UNIT_ID" val="diagram20187873_6*q_h_a*1_5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2_1"/>
  <p:tag name="KSO_WM_UNIT_ID" val="diagram20187873_6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3_1"/>
  <p:tag name="KSO_WM_UNIT_ID" val="diagram20187873_6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4_1"/>
  <p:tag name="KSO_WM_UNIT_ID" val="diagram20187873_6*q_h_a*1_4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3_1"/>
  <p:tag name="KSO_WM_UNIT_ID" val="diagram20187873_6*q_h_i*1_3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4_1"/>
  <p:tag name="KSO_WM_UNIT_ID" val="diagram20187873_6*q_h_i*1_4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4_2"/>
  <p:tag name="KSO_WM_UNIT_ID" val="diagram20187873_6*q_h_i*1_4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1"/>
  <p:tag name="KSO_WM_UNIT_ID" val="diagram20187873_6*q_i*1_1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2"/>
  <p:tag name="KSO_WM_UNIT_ID" val="diagram20187873_6*q_i*1_2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3"/>
  <p:tag name="KSO_WM_UNIT_ID" val="diagram20187873_6*q_i*1_3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WPS 演示</Application>
  <PresentationFormat>宽屏</PresentationFormat>
  <Paragraphs>159</Paragraphs>
  <Slides>16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Arial</vt:lpstr>
      <vt:lpstr>黑体</vt:lpstr>
      <vt:lpstr>微软雅黑</vt:lpstr>
      <vt:lpstr>微软雅黑 Light</vt:lpstr>
      <vt:lpstr>Arial Unicode MS</vt:lpstr>
      <vt:lpstr>Calibri Light</vt:lpstr>
      <vt:lpstr>Symbol</vt:lpstr>
      <vt:lpstr>Calibri</vt:lpstr>
      <vt:lpstr>Wingdings 2</vt:lpstr>
      <vt:lpstr>Segoe UI Symbol</vt:lpstr>
      <vt:lpstr>方正行楷简体</vt:lpstr>
      <vt:lpstr>思源黑体 CN Regular</vt:lpstr>
      <vt:lpstr>Times New Roman</vt:lpstr>
      <vt:lpstr>BatangChe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看星星的女孩</cp:lastModifiedBy>
  <cp:revision>652</cp:revision>
  <dcterms:created xsi:type="dcterms:W3CDTF">2018-06-17T04:53:00Z</dcterms:created>
  <dcterms:modified xsi:type="dcterms:W3CDTF">2020-07-27T06:24:07Z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2052-10.1.0.7698</vt:lpwstr>
  </property>
</Properties>
</file>