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362" r:id="rId3"/>
    <p:sldId id="388" r:id="rId5"/>
    <p:sldId id="363" r:id="rId6"/>
    <p:sldId id="364" r:id="rId7"/>
    <p:sldId id="410" r:id="rId8"/>
    <p:sldId id="436" r:id="rId9"/>
    <p:sldId id="437" r:id="rId10"/>
    <p:sldId id="438" r:id="rId11"/>
    <p:sldId id="439" r:id="rId12"/>
    <p:sldId id="440" r:id="rId13"/>
    <p:sldId id="441" r:id="rId14"/>
    <p:sldId id="442" r:id="rId15"/>
    <p:sldId id="443" r:id="rId16"/>
    <p:sldId id="446" r:id="rId17"/>
    <p:sldId id="447" r:id="rId18"/>
    <p:sldId id="448" r:id="rId19"/>
    <p:sldId id="36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CEBD"/>
    <a:srgbClr val="F49E00"/>
    <a:srgbClr val="FE4D3D"/>
    <a:srgbClr val="FFD13D"/>
    <a:srgbClr val="6288DD"/>
    <a:srgbClr val="6DC3F2"/>
    <a:srgbClr val="DF2123"/>
    <a:srgbClr val="425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8"/>
    <p:restoredTop sz="96271"/>
  </p:normalViewPr>
  <p:slideViewPr>
    <p:cSldViewPr snapToGrid="0" snapToObjects="1">
      <p:cViewPr varScale="1">
        <p:scale>
          <a:sx n="98" d="100"/>
          <a:sy n="98" d="100"/>
        </p:scale>
        <p:origin x="192" y="7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-120430" y="712408"/>
            <a:ext cx="240860" cy="240860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同心圆 2"/>
          <p:cNvSpPr/>
          <p:nvPr userDrawn="1"/>
        </p:nvSpPr>
        <p:spPr>
          <a:xfrm>
            <a:off x="181393" y="953268"/>
            <a:ext cx="249382" cy="249382"/>
          </a:xfrm>
          <a:prstGeom prst="donut">
            <a:avLst>
              <a:gd name="adj" fmla="val 8839"/>
            </a:avLst>
          </a:prstGeom>
          <a:solidFill>
            <a:srgbClr val="628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181393" y="136811"/>
            <a:ext cx="696027" cy="696027"/>
          </a:xfrm>
          <a:prstGeom prst="ellipse">
            <a:avLst/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96009" y="300158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51E8E626-25E2-5C4D-B72D-3F1E9CCF18DF}" type="slidenum">
              <a:rPr kumimoji="1" lang="zh-CN" altLang="en-US" smtClean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</a:fld>
            <a:endParaRPr kumimoji="1" lang="zh-CN" altLang="en-US" dirty="0">
              <a:solidFill>
                <a:schemeClr val="bg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50290" y="3741661"/>
            <a:ext cx="1171254" cy="1171254"/>
          </a:xfrm>
          <a:prstGeom prst="ellipse">
            <a:avLst/>
          </a:prstGeom>
          <a:solidFill>
            <a:srgbClr val="6DC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60364" y="4288352"/>
            <a:ext cx="2081686" cy="2081686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266444" y="2003136"/>
            <a:ext cx="144247" cy="144247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469634" y="2035145"/>
            <a:ext cx="240860" cy="240860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1342139" y="2299213"/>
            <a:ext cx="249382" cy="249382"/>
          </a:xfrm>
          <a:prstGeom prst="donut">
            <a:avLst>
              <a:gd name="adj" fmla="val 8839"/>
            </a:avLst>
          </a:prstGeom>
          <a:solidFill>
            <a:srgbClr val="FFD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10948493" y="2735871"/>
            <a:ext cx="249382" cy="249382"/>
          </a:xfrm>
          <a:prstGeom prst="donut">
            <a:avLst>
              <a:gd name="adj" fmla="val 8839"/>
            </a:avLst>
          </a:prstGeom>
          <a:solidFill>
            <a:srgbClr val="628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245856" y="4902680"/>
            <a:ext cx="240860" cy="240860"/>
          </a:xfrm>
          <a:prstGeom prst="ellipse">
            <a:avLst/>
          </a:prstGeom>
          <a:solidFill>
            <a:srgbClr val="628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816958" y="-549328"/>
            <a:ext cx="1098655" cy="1098655"/>
          </a:xfrm>
          <a:prstGeom prst="ellipse">
            <a:avLst/>
          </a:prstGeom>
          <a:solidFill>
            <a:srgbClr val="FFD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925556" y="1454655"/>
            <a:ext cx="696027" cy="696027"/>
          </a:xfrm>
          <a:prstGeom prst="ellipse">
            <a:avLst/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2583183" y="5660917"/>
            <a:ext cx="132308" cy="132308"/>
          </a:xfrm>
          <a:prstGeom prst="donut">
            <a:avLst>
              <a:gd name="adj" fmla="val 8839"/>
            </a:avLst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92860" y="3310255"/>
            <a:ext cx="96062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学前教育评价资料的分析</a:t>
            </a:r>
            <a:endParaRPr kumimoji="1" sz="66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74105" y="1859212"/>
            <a:ext cx="324421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第五章</a:t>
            </a:r>
            <a:endParaRPr kumimoji="1" lang="zh-CN" altLang="en-US" sz="8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25114" y="4762113"/>
            <a:ext cx="394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主讲教师：                    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64565" y="1814830"/>
            <a:ext cx="10262870" cy="29229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0">
              <a:lnSpc>
                <a:spcPct val="100000"/>
              </a:lnSpc>
              <a:buNone/>
            </a:pPr>
            <a:r>
              <a:rPr kumimoji="1" sz="3200" b="1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2.数据的预分析</a:t>
            </a:r>
            <a:endParaRPr kumimoji="1" sz="3200" b="1" dirty="0">
              <a:solidFill>
                <a:srgbClr val="3ECEB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endParaRPr kumimoji="1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在原始数据录人完成后，要对数据进行必要的预分析，如数据分组、排序、分布图、平均数、标准差的描述等，以掌握数据的基本特点和基本情况，保证后续工作的有效性，也为确定应采用的统计检验方法提供依据。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5840" y="235131"/>
            <a:ext cx="42722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二、SPSS分析软件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64565" y="1814830"/>
            <a:ext cx="10262870" cy="1938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0">
              <a:lnSpc>
                <a:spcPct val="100000"/>
              </a:lnSpc>
              <a:buNone/>
            </a:pPr>
            <a:r>
              <a:rPr kumimoji="1" sz="3200" b="1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3.统计分析</a:t>
            </a:r>
            <a:endParaRPr kumimoji="1" sz="3200" b="1" dirty="0">
              <a:solidFill>
                <a:srgbClr val="3ECEB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endParaRPr kumimoji="1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按研究的要求和数据的情况确定统计分析方法，对数据进行统计分析。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5840" y="235131"/>
            <a:ext cx="42722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二、SPSS分析软件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64565" y="1814830"/>
            <a:ext cx="10262870" cy="1938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0">
              <a:lnSpc>
                <a:spcPct val="100000"/>
              </a:lnSpc>
              <a:buNone/>
            </a:pPr>
            <a:r>
              <a:rPr kumimoji="1" sz="3200" b="1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4.统计结果可视化</a:t>
            </a:r>
            <a:endParaRPr kumimoji="1" sz="3200" b="1" dirty="0">
              <a:solidFill>
                <a:srgbClr val="3ECEB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endParaRPr kumimoji="1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如前所述，SPSS提供了许多图形来进行数据的可视化处理，使用时可根据数据的特点和研究的需求来进行选择。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5840" y="235131"/>
            <a:ext cx="42722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二、SPSS分析软件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64565" y="1814830"/>
            <a:ext cx="10262870" cy="24301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0">
              <a:lnSpc>
                <a:spcPct val="100000"/>
              </a:lnSpc>
              <a:buNone/>
            </a:pPr>
            <a:r>
              <a:rPr kumimoji="1" sz="3200" b="1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5.保存和导出分析结果</a:t>
            </a:r>
            <a:endParaRPr kumimoji="1" sz="3200" b="1" dirty="0">
              <a:solidFill>
                <a:srgbClr val="3ECEB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endParaRPr kumimoji="1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数据结果生成完之后，可将它以SPSS自带的数据格式进行</a:t>
            </a:r>
            <a:r>
              <a:rPr kumimoji="1" 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存贮</a:t>
            </a: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，同时也可利用SPSS的输出功能以常见的数据格式进行输出，以供其他系统使用。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5840" y="235131"/>
            <a:ext cx="42722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二、SPSS分析软件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01419" y="1760034"/>
            <a:ext cx="4039042" cy="72363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334371" y="1749570"/>
            <a:ext cx="734096" cy="734096"/>
          </a:xfrm>
          <a:prstGeom prst="ellipse">
            <a:avLst/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1</a:t>
            </a:r>
            <a:endParaRPr kumimoji="1" lang="zh-CN" altLang="en-US" sz="2400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05461" y="3092625"/>
            <a:ext cx="4039042" cy="72363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838413" y="3082161"/>
            <a:ext cx="734096" cy="734096"/>
          </a:xfrm>
          <a:prstGeom prst="ellipse">
            <a:avLst/>
          </a:prstGeom>
          <a:solidFill>
            <a:srgbClr val="FFD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endParaRPr kumimoji="1" lang="zh-CN" altLang="en-US" sz="2400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01165" y="4443730"/>
            <a:ext cx="4039235" cy="117094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34371" y="4662071"/>
            <a:ext cx="734096" cy="734096"/>
          </a:xfrm>
          <a:prstGeom prst="ellipse">
            <a:avLst/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3</a:t>
            </a:r>
            <a:endParaRPr kumimoji="1" lang="zh-CN" altLang="en-US" sz="2400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68195" y="1824355"/>
            <a:ext cx="64744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简述常用的量化分析方法及其要求。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72385" y="3162935"/>
            <a:ext cx="84067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分组讨论如何对原始评价资料进行初步整理。 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68195" y="4491355"/>
            <a:ext cx="898271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举例说明对评价资料进行质性分析的常用方法有哪些，质性评价资料分析有哪些特点。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5840" y="235131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思考题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1005840" y="235131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实训题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02995" y="1487170"/>
            <a:ext cx="998537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en-US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1.</a:t>
            </a:r>
            <a:r>
              <a:rPr lang="zh-CN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教授在幼儿园进行调研活动时，跟班进行一日生活的观察。一星期以来，他发现班上有个名叫乐乐的幼儿对其他小朋友很不友好，经常欺负他们，并有几次动手打了其他女孩子。这引起王教授的重视，他决定对这个幼儿进行长期的观察。</a:t>
            </a:r>
            <a:endParaRPr lang="zh-CN" sz="3200" b="0">
              <a:solidFill>
                <a:srgbClr val="241A1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sz="2400" b="0">
              <a:solidFill>
                <a:srgbClr val="241A1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0">
                <a:solidFill>
                  <a:srgbClr val="241A1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	</a:t>
            </a:r>
            <a:r>
              <a:rPr lang="zh-CN" sz="3200" b="0">
                <a:solidFill>
                  <a:srgbClr val="241A1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假如你是王教授，请制定一个个案观察研究课题，说明选用的具体方法及理由，并尝试设计详细的观察计划和记录表格。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1005840" y="235131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实训题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03630" y="1092200"/>
            <a:ext cx="9985375" cy="5384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en-US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2.河北省某幼儿园发生了一起安全事故。该幼儿园大班幼儿在进行手工活动课时，甜甜故意伸手给美美小朋友剪手，甜甜两手握住剪刀使劲剪美美的手，由于剪刀较锋利，美美的手流血了</a:t>
            </a:r>
            <a:r>
              <a:rPr lang="zh-CN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美美</a:t>
            </a:r>
            <a:r>
              <a:rPr lang="zh-CN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</a:t>
            </a:r>
            <a:r>
              <a:rPr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害怕，就使劲抢甜甜的剪刀，就在争夺剪刀的瞬时，剪刀插向了美</a:t>
            </a:r>
            <a:r>
              <a:rPr lang="zh-CN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</a:t>
            </a:r>
            <a:r>
              <a:rPr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的肚子，使美美受了重伤</a:t>
            </a:r>
            <a:r>
              <a:rPr lang="zh-CN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虽然现在教师、家长等各界社会人士都很重视幼儿园的安全教育，但是安全事故还是无处不在</a:t>
            </a:r>
            <a:r>
              <a:rPr lang="zh-CN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0">
              <a:solidFill>
                <a:srgbClr val="241A1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sz="2400" b="0">
              <a:solidFill>
                <a:srgbClr val="241A1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0">
                <a:solidFill>
                  <a:srgbClr val="241A1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	</a:t>
            </a:r>
            <a:r>
              <a:rPr lang="zh-CN" sz="3200" b="0">
                <a:solidFill>
                  <a:srgbClr val="241A1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结合材料，设计并制作一份幼儿园安全教育状况的调查问卷。</a:t>
            </a:r>
            <a:endParaRPr lang="zh-CN" sz="3200" b="0">
              <a:solidFill>
                <a:srgbClr val="241A16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50290" y="3741661"/>
            <a:ext cx="1171254" cy="1171254"/>
          </a:xfrm>
          <a:prstGeom prst="ellipse">
            <a:avLst/>
          </a:prstGeom>
          <a:solidFill>
            <a:srgbClr val="6DC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60364" y="4288352"/>
            <a:ext cx="2081686" cy="2081686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266444" y="2003136"/>
            <a:ext cx="144247" cy="144247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469634" y="2035145"/>
            <a:ext cx="240860" cy="240860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1342139" y="2299213"/>
            <a:ext cx="249382" cy="249382"/>
          </a:xfrm>
          <a:prstGeom prst="donut">
            <a:avLst>
              <a:gd name="adj" fmla="val 8839"/>
            </a:avLst>
          </a:prstGeom>
          <a:solidFill>
            <a:srgbClr val="FFD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10948493" y="2735871"/>
            <a:ext cx="249382" cy="249382"/>
          </a:xfrm>
          <a:prstGeom prst="donut">
            <a:avLst>
              <a:gd name="adj" fmla="val 8839"/>
            </a:avLst>
          </a:prstGeom>
          <a:solidFill>
            <a:srgbClr val="628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245856" y="4902680"/>
            <a:ext cx="240860" cy="240860"/>
          </a:xfrm>
          <a:prstGeom prst="ellipse">
            <a:avLst/>
          </a:prstGeom>
          <a:solidFill>
            <a:srgbClr val="628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816958" y="-549328"/>
            <a:ext cx="1098655" cy="1098655"/>
          </a:xfrm>
          <a:prstGeom prst="ellipse">
            <a:avLst/>
          </a:prstGeom>
          <a:solidFill>
            <a:srgbClr val="FFD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925556" y="1454655"/>
            <a:ext cx="696027" cy="696027"/>
          </a:xfrm>
          <a:prstGeom prst="ellipse">
            <a:avLst/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2583183" y="5660917"/>
            <a:ext cx="132308" cy="132308"/>
          </a:xfrm>
          <a:prstGeom prst="donut">
            <a:avLst>
              <a:gd name="adj" fmla="val 8839"/>
            </a:avLst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49026" y="3237648"/>
            <a:ext cx="6493889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感谢观看</a:t>
            </a:r>
            <a:endParaRPr kumimoji="1" lang="zh-CN" altLang="en-US" sz="88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47865" y="2131152"/>
            <a:ext cx="2697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THANKS</a:t>
            </a:r>
            <a:endParaRPr kumimoji="1"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208405" y="925195"/>
            <a:ext cx="9514840" cy="5120640"/>
            <a:chOff x="1614" y="4380"/>
            <a:chExt cx="6422" cy="3456"/>
          </a:xfrm>
        </p:grpSpPr>
        <p:sp>
          <p:nvSpPr>
            <p:cNvPr id="5" name="椭圆 4"/>
            <p:cNvSpPr/>
            <p:nvPr/>
          </p:nvSpPr>
          <p:spPr>
            <a:xfrm>
              <a:off x="1614" y="4380"/>
              <a:ext cx="3457" cy="3457"/>
            </a:xfrm>
            <a:prstGeom prst="ellipse">
              <a:avLst/>
            </a:prstGeom>
            <a:solidFill>
              <a:srgbClr val="3ECEB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580" y="4380"/>
              <a:ext cx="3457" cy="3457"/>
            </a:xfrm>
            <a:prstGeom prst="ellipse">
              <a:avLst/>
            </a:prstGeom>
            <a:solidFill>
              <a:srgbClr val="FFD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0115" y="1251058"/>
            <a:ext cx="4355696" cy="4355696"/>
            <a:chOff x="637442" y="1740643"/>
            <a:chExt cx="4355696" cy="4355696"/>
          </a:xfrm>
        </p:grpSpPr>
        <p:sp>
          <p:nvSpPr>
            <p:cNvPr id="14" name="弧 13"/>
            <p:cNvSpPr/>
            <p:nvPr/>
          </p:nvSpPr>
          <p:spPr>
            <a:xfrm>
              <a:off x="935672" y="2300370"/>
              <a:ext cx="3236243" cy="3236243"/>
            </a:xfrm>
            <a:prstGeom prst="arc">
              <a:avLst>
                <a:gd name="adj1" fmla="val 8006402"/>
                <a:gd name="adj2" fmla="val 14301055"/>
              </a:avLst>
            </a:prstGeom>
            <a:ln w="3175">
              <a:gradFill flip="none" rotWithShape="1">
                <a:gsLst>
                  <a:gs pos="53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8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弧 14"/>
            <p:cNvSpPr/>
            <p:nvPr/>
          </p:nvSpPr>
          <p:spPr>
            <a:xfrm>
              <a:off x="637442" y="1740643"/>
              <a:ext cx="4355696" cy="4355696"/>
            </a:xfrm>
            <a:prstGeom prst="arc">
              <a:avLst>
                <a:gd name="adj1" fmla="val 8006402"/>
                <a:gd name="adj2" fmla="val 14301055"/>
              </a:avLst>
            </a:prstGeom>
            <a:ln w="3175">
              <a:gradFill flip="none" rotWithShape="1">
                <a:gsLst>
                  <a:gs pos="53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8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7240035" y="1251693"/>
            <a:ext cx="4355696" cy="4355696"/>
            <a:chOff x="637442" y="1740643"/>
            <a:chExt cx="4355696" cy="4355696"/>
          </a:xfrm>
        </p:grpSpPr>
        <p:sp>
          <p:nvSpPr>
            <p:cNvPr id="17" name="弧 16"/>
            <p:cNvSpPr/>
            <p:nvPr/>
          </p:nvSpPr>
          <p:spPr>
            <a:xfrm>
              <a:off x="935672" y="2300370"/>
              <a:ext cx="3236243" cy="3236243"/>
            </a:xfrm>
            <a:prstGeom prst="arc">
              <a:avLst>
                <a:gd name="adj1" fmla="val 8006402"/>
                <a:gd name="adj2" fmla="val 14301055"/>
              </a:avLst>
            </a:prstGeom>
            <a:ln w="3175">
              <a:gradFill flip="none" rotWithShape="1">
                <a:gsLst>
                  <a:gs pos="53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8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8" name="弧 17"/>
            <p:cNvSpPr/>
            <p:nvPr/>
          </p:nvSpPr>
          <p:spPr>
            <a:xfrm>
              <a:off x="637442" y="1740643"/>
              <a:ext cx="4355696" cy="4355696"/>
            </a:xfrm>
            <a:prstGeom prst="arc">
              <a:avLst>
                <a:gd name="adj1" fmla="val 8006402"/>
                <a:gd name="adj2" fmla="val 14301055"/>
              </a:avLst>
            </a:prstGeom>
            <a:ln w="3175">
              <a:gradFill flip="none" rotWithShape="1">
                <a:gsLst>
                  <a:gs pos="53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8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837690" y="2323465"/>
            <a:ext cx="386334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261C18"/>
                </a:solidFill>
                <a:ea typeface="宋体" panose="02010600030101010101" pitchFamily="2" charset="-122"/>
              </a:rPr>
              <a:t>掌握学前教育评价中常用的数据统计分析方法。</a:t>
            </a:r>
            <a:endParaRPr lang="zh-CN" sz="3200" b="0">
              <a:solidFill>
                <a:srgbClr val="261C18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261C18"/>
                </a:solidFill>
                <a:ea typeface="宋体" panose="02010600030101010101" pitchFamily="2" charset="-122"/>
              </a:rPr>
              <a:t>知道学前教育评价中量化分析的结构方式。</a:t>
            </a:r>
            <a:endParaRPr lang="zh-CN" sz="3200" b="0">
              <a:solidFill>
                <a:srgbClr val="261C18"/>
              </a:solidFill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35580" y="1529080"/>
            <a:ext cx="20897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pitchFamily="34" charset="0"/>
              </a:rPr>
              <a:t>知识目标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20460" y="2323465"/>
            <a:ext cx="38633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261C18"/>
                </a:solidFill>
                <a:ea typeface="宋体" panose="02010600030101010101" pitchFamily="2" charset="-122"/>
              </a:rPr>
              <a:t>能够运用质性评价资料分析方式对学前教育问题进行分析。</a:t>
            </a:r>
            <a:endParaRPr lang="zh-CN" sz="3200" b="0">
              <a:solidFill>
                <a:srgbClr val="261C18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261C18"/>
                </a:solidFill>
                <a:ea typeface="宋体" panose="02010600030101010101" pitchFamily="2" charset="-122"/>
              </a:rPr>
              <a:t>根据评价资料的量化或质性分析加以总结和解释。</a:t>
            </a:r>
            <a:endParaRPr lang="zh-CN" sz="3200" b="0">
              <a:solidFill>
                <a:srgbClr val="261C18"/>
              </a:solidFill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18350" y="1529080"/>
            <a:ext cx="20897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pitchFamily="34" charset="0"/>
              </a:rPr>
              <a:t>技能目标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329038" y="5444194"/>
            <a:ext cx="2081686" cy="2081686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814990" y="2339699"/>
            <a:ext cx="240860" cy="240860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1157278" y="3595883"/>
            <a:ext cx="249382" cy="249382"/>
          </a:xfrm>
          <a:prstGeom prst="donut">
            <a:avLst>
              <a:gd name="adj" fmla="val 8839"/>
            </a:avLst>
          </a:prstGeom>
          <a:solidFill>
            <a:srgbClr val="628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58647" y="872764"/>
            <a:ext cx="696027" cy="696027"/>
          </a:xfrm>
          <a:prstGeom prst="ellipse">
            <a:avLst/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381540" y="6308672"/>
            <a:ext cx="1098655" cy="1098655"/>
          </a:xfrm>
          <a:prstGeom prst="ellipse">
            <a:avLst/>
          </a:prstGeom>
          <a:solidFill>
            <a:srgbClr val="FFD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853790" y="5023426"/>
            <a:ext cx="144247" cy="144247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10826304" y="5319503"/>
            <a:ext cx="249382" cy="249382"/>
          </a:xfrm>
          <a:prstGeom prst="donut">
            <a:avLst>
              <a:gd name="adj" fmla="val 8839"/>
            </a:avLst>
          </a:prstGeom>
          <a:solidFill>
            <a:srgbClr val="FFD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9162" y="994725"/>
            <a:ext cx="18495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目录</a:t>
            </a:r>
            <a:endParaRPr kumimoji="1"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51116" y="1807824"/>
            <a:ext cx="1745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CONTENTS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803525" y="2432050"/>
            <a:ext cx="3740150" cy="1413510"/>
            <a:chOff x="3736" y="4064"/>
            <a:chExt cx="5890" cy="2226"/>
          </a:xfrm>
        </p:grpSpPr>
        <p:sp>
          <p:nvSpPr>
            <p:cNvPr id="11" name="文本框 10"/>
            <p:cNvSpPr txBox="1"/>
            <p:nvPr/>
          </p:nvSpPr>
          <p:spPr>
            <a:xfrm>
              <a:off x="3736" y="4064"/>
              <a:ext cx="3408" cy="1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>
                <a:lnSpc>
                  <a:spcPct val="100000"/>
                </a:lnSpc>
                <a:buClr>
                  <a:schemeClr val="bg1">
                    <a:lumMod val="75000"/>
                  </a:schemeClr>
                </a:buClr>
                <a:buFont typeface="Arial" panose="020B0604020202020204" pitchFamily="34" charset="0"/>
                <a:buChar char="•"/>
              </a:pPr>
              <a:r>
                <a:rPr kumimoji="1" lang="zh-CN" altLang="en-US" sz="4000" dirty="0">
                  <a:solidFill>
                    <a:srgbClr val="FE4D3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第一节</a:t>
              </a:r>
              <a:endParaRPr kumimoji="1" lang="zh-CN" altLang="en-US" sz="4000" dirty="0">
                <a:solidFill>
                  <a:srgbClr val="FE4D3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15" y="5177"/>
              <a:ext cx="521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altLang="zh-CN" sz="40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分析方法</a:t>
              </a:r>
              <a:endParaRPr lang="en-GB" altLang="zh-CN" sz="4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04160" y="4131310"/>
            <a:ext cx="3739515" cy="1413510"/>
            <a:chOff x="3736" y="4064"/>
            <a:chExt cx="5889" cy="2226"/>
          </a:xfrm>
        </p:grpSpPr>
        <p:sp>
          <p:nvSpPr>
            <p:cNvPr id="20" name="文本框 19"/>
            <p:cNvSpPr txBox="1"/>
            <p:nvPr/>
          </p:nvSpPr>
          <p:spPr>
            <a:xfrm>
              <a:off x="3736" y="4064"/>
              <a:ext cx="3408" cy="1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457200" indent="-457200">
                <a:lnSpc>
                  <a:spcPct val="100000"/>
                </a:lnSpc>
                <a:buClr>
                  <a:schemeClr val="bg1">
                    <a:lumMod val="75000"/>
                  </a:schemeClr>
                </a:buClr>
                <a:buFont typeface="Arial" panose="020B0604020202020204" pitchFamily="34" charset="0"/>
                <a:buChar char="•"/>
              </a:pPr>
              <a:r>
                <a:rPr kumimoji="1" lang="zh-CN" altLang="en-US" sz="4000" dirty="0">
                  <a:solidFill>
                    <a:srgbClr val="FE4D3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第二节</a:t>
              </a:r>
              <a:endParaRPr kumimoji="1" lang="zh-CN" altLang="en-US" sz="4000" dirty="0">
                <a:solidFill>
                  <a:srgbClr val="FE4D3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414" y="5177"/>
              <a:ext cx="521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00000"/>
                </a:lnSpc>
              </a:pPr>
              <a:r>
                <a:rPr lang="en-GB" altLang="zh-CN" sz="40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分析</a:t>
              </a:r>
              <a:r>
                <a:rPr lang="zh-CN" altLang="en-GB" sz="40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工具</a:t>
              </a:r>
              <a:endParaRPr lang="zh-CN" altLang="en-GB" sz="4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72800" y="3154961"/>
            <a:ext cx="4246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GB" altLang="zh-CN" sz="80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分析</a:t>
            </a:r>
            <a:r>
              <a:rPr lang="zh-CN" altLang="en-GB" sz="80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工具</a:t>
            </a:r>
            <a:endParaRPr kumimoji="1" lang="zh-CN" altLang="en-US" sz="80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75123" y="4489536"/>
            <a:ext cx="1171254" cy="1171254"/>
          </a:xfrm>
          <a:prstGeom prst="ellipse">
            <a:avLst/>
          </a:prstGeom>
          <a:solidFill>
            <a:srgbClr val="6DC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22168" y="5419930"/>
            <a:ext cx="240860" cy="240860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10701027" y="6120656"/>
            <a:ext cx="249382" cy="249382"/>
          </a:xfrm>
          <a:prstGeom prst="donut">
            <a:avLst>
              <a:gd name="adj" fmla="val 8839"/>
            </a:avLst>
          </a:prstGeom>
          <a:solidFill>
            <a:srgbClr val="628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60750" y="1010788"/>
            <a:ext cx="240860" cy="240860"/>
          </a:xfrm>
          <a:prstGeom prst="ellipse">
            <a:avLst/>
          </a:prstGeom>
          <a:solidFill>
            <a:srgbClr val="628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602372" y="-549328"/>
            <a:ext cx="1098655" cy="1098655"/>
          </a:xfrm>
          <a:prstGeom prst="ellipse">
            <a:avLst/>
          </a:prstGeom>
          <a:solidFill>
            <a:srgbClr val="FFD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678090" y="4839440"/>
            <a:ext cx="696027" cy="696027"/>
          </a:xfrm>
          <a:prstGeom prst="ellipse">
            <a:avLst/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598077" y="1769025"/>
            <a:ext cx="132308" cy="132308"/>
          </a:xfrm>
          <a:prstGeom prst="donut">
            <a:avLst>
              <a:gd name="adj" fmla="val 8839"/>
            </a:avLst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38176" y="3516063"/>
            <a:ext cx="144247" cy="144247"/>
          </a:xfrm>
          <a:prstGeom prst="ellipse">
            <a:avLst/>
          </a:prstGeom>
          <a:solidFill>
            <a:srgbClr val="FE4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47118" y="2048046"/>
            <a:ext cx="2697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dirty="0">
                <a:solidFill>
                  <a:srgbClr val="FE4D3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第二节</a:t>
            </a:r>
            <a:endParaRPr kumimoji="1" lang="zh-CN" altLang="en-US" sz="6600" dirty="0">
              <a:solidFill>
                <a:srgbClr val="FE4D3D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4046220" y="2457450"/>
            <a:ext cx="5678805" cy="49212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Excel统计软件主要功能有：</a:t>
            </a:r>
            <a:endParaRPr lang="zh-CN" altLang="en-US" sz="3200" b="1" dirty="0">
              <a:solidFill>
                <a:srgbClr val="3ECEBD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46220" y="3335655"/>
            <a:ext cx="4422140" cy="1445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00000"/>
              </a:lnSpc>
              <a:buFont typeface="BatangChe" panose="02030609000101010101" charset="-127"/>
              <a:buChar char="▷"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数据处理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marL="342900" indent="-342900">
              <a:lnSpc>
                <a:spcPct val="100000"/>
              </a:lnSpc>
              <a:buFont typeface="BatangChe" panose="02030609000101010101" charset="-127"/>
              <a:buChar char="▷"/>
            </a:pPr>
            <a:endParaRPr kumimoji="1" sz="24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marL="457200" indent="-457200">
              <a:lnSpc>
                <a:spcPct val="100000"/>
              </a:lnSpc>
              <a:buFont typeface="BatangChe" panose="02030609000101010101" charset="-127"/>
              <a:buChar char="▷"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图形及制表等 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5531" y="2011359"/>
            <a:ext cx="2661381" cy="357762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5840" y="235131"/>
            <a:ext cx="452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一、Excel统计软件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005840" y="235131"/>
            <a:ext cx="452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一、Excel统计软件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15035" y="1826260"/>
            <a:ext cx="10361930" cy="3196590"/>
          </a:xfrm>
          <a:prstGeom prst="roundRect">
            <a:avLst/>
          </a:prstGeom>
          <a:solidFill>
            <a:srgbClr val="3EC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47520" y="3027045"/>
            <a:ext cx="8697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可方便地进行数据资料的统计分析、简便易行、省去了大量的计算工作和复杂的选择公式，尤其适合于广大幼儿教师进行数据分析处理。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640205" y="2272030"/>
            <a:ext cx="5678805" cy="49212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Excel统计软件的优势：</a:t>
            </a:r>
            <a:endParaRPr lang="zh-CN" altLang="en-US" sz="32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ṧḻídê"/>
          <p:cNvSpPr/>
          <p:nvPr/>
        </p:nvSpPr>
        <p:spPr>
          <a:xfrm>
            <a:off x="666750" y="1530350"/>
            <a:ext cx="2380615" cy="2380615"/>
          </a:xfrm>
          <a:prstGeom prst="ellipse">
            <a:avLst/>
          </a:prstGeom>
          <a:solidFill>
            <a:srgbClr val="3ECEBD"/>
          </a:solidFill>
          <a:ln w="571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使用的前提条件</a:t>
            </a:r>
            <a:endParaRPr lang="zh-CN" altLang="en-US"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" name="iṧḻiďe"/>
          <p:cNvSpPr/>
          <p:nvPr/>
        </p:nvSpPr>
        <p:spPr>
          <a:xfrm>
            <a:off x="3385104" y="2776090"/>
            <a:ext cx="38814" cy="5195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2" name="ïṧ1iḋê"/>
          <p:cNvSpPr/>
          <p:nvPr/>
        </p:nvSpPr>
        <p:spPr>
          <a:xfrm>
            <a:off x="3385104" y="4683192"/>
            <a:ext cx="38814" cy="5195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3" name="íşḻîďe"/>
          <p:cNvSpPr txBox="1"/>
          <p:nvPr/>
        </p:nvSpPr>
        <p:spPr>
          <a:xfrm>
            <a:off x="3516630" y="2660650"/>
            <a:ext cx="7759700" cy="15373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一是明确各种数据统计方法的定义和具体的适用条件或范围，确保最后得到的统计结论或结果的科学性、可靠性及有效性。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4" name="íşḻîďe"/>
          <p:cNvSpPr txBox="1"/>
          <p:nvPr/>
        </p:nvSpPr>
        <p:spPr>
          <a:xfrm>
            <a:off x="3516630" y="4585335"/>
            <a:ext cx="7759065" cy="6616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二是要求研究者懂得一些Excel表格的基础知识。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5840" y="235131"/>
            <a:ext cx="452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一、Excel统计软件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3256280" y="1439228"/>
            <a:ext cx="5678805" cy="55372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3600" b="1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（一）SPSS常用版本</a:t>
            </a:r>
            <a:endParaRPr lang="zh-CN" altLang="en-US" sz="3600" b="1" dirty="0">
              <a:solidFill>
                <a:srgbClr val="3ECEBD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63980" y="2235835"/>
            <a:ext cx="9464675" cy="37846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0">
              <a:lnSpc>
                <a:spcPct val="100000"/>
              </a:lnSpc>
              <a:buNone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SPSS统计软件，即社会科学统计程序。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endParaRPr kumimoji="1" sz="24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b="1" dirty="0">
                <a:solidFill>
                  <a:srgbClr val="3ECEB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常用版本</a:t>
            </a:r>
            <a:endParaRPr kumimoji="1" sz="3200" b="1" dirty="0">
              <a:solidFill>
                <a:srgbClr val="3ECEB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SPSSlO.O</a:t>
            </a:r>
            <a:r>
              <a:rPr kumimoji="1"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~</a:t>
            </a: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SPSS13.0</a:t>
            </a:r>
            <a:r>
              <a:rPr kumimoji="1" 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。</a:t>
            </a:r>
            <a:endParaRPr kumimoji="1" 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endParaRPr kumimoji="1" 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b="1" dirty="0">
                <a:solidFill>
                  <a:srgbClr val="3ECEB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特点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操作简单、容易掌握、功能和选择多样、准确性高、速度快。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5840" y="235131"/>
            <a:ext cx="42722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二、SPSS分析软件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804670" y="1362710"/>
            <a:ext cx="8582660" cy="55372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3600" b="1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（二）利用SPSS进行统计处理的基本过程</a:t>
            </a:r>
            <a:endParaRPr lang="zh-CN" altLang="en-US" sz="3600" b="1" dirty="0">
              <a:solidFill>
                <a:srgbClr val="3ECEBD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4565" y="2347595"/>
            <a:ext cx="10262870" cy="37846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0">
              <a:lnSpc>
                <a:spcPct val="100000"/>
              </a:lnSpc>
              <a:buNone/>
            </a:pPr>
            <a:r>
              <a:rPr kumimoji="1" sz="3200" b="1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1.数据的录</a:t>
            </a:r>
            <a:r>
              <a:rPr kumimoji="1" lang="zh-CN" sz="3200" b="1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入</a:t>
            </a:r>
            <a:endParaRPr kumimoji="1" sz="3200" b="1" dirty="0">
              <a:solidFill>
                <a:srgbClr val="3ECEB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endParaRPr kumimoji="1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将数据以电子表格的方式输入到SPSS中，也可以从其他可转换的数据文件中读出数据。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endParaRPr kumimoji="1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u="sng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数据录</a:t>
            </a:r>
            <a:r>
              <a:rPr kumimoji="1" lang="zh-CN" sz="3200" u="sng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入</a:t>
            </a:r>
            <a:r>
              <a:rPr kumimoji="1" sz="3200" u="sng" dirty="0">
                <a:solidFill>
                  <a:srgbClr val="3ECEB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的工作分为两个步骤：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一是定义变量</a:t>
            </a:r>
            <a:r>
              <a:rPr kumimoji="1" 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；</a:t>
            </a:r>
            <a:endParaRPr kumimoji="1" 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0">
              <a:lnSpc>
                <a:spcPct val="100000"/>
              </a:lnSpc>
              <a:buNone/>
            </a:pP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二是录</a:t>
            </a:r>
            <a:r>
              <a:rPr kumimoji="1" 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入</a:t>
            </a:r>
            <a:r>
              <a:rPr kumimoji="1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变量值。</a:t>
            </a:r>
            <a:endParaRPr kumimoji="1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5840" y="235131"/>
            <a:ext cx="42722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二、SPSS分析软件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88ku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1357</Words>
  <Application>WPS 演示</Application>
  <PresentationFormat>宽屏</PresentationFormat>
  <Paragraphs>132</Paragraphs>
  <Slides>17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2" baseType="lpstr">
      <vt:lpstr>Arial</vt:lpstr>
      <vt:lpstr>宋体</vt:lpstr>
      <vt:lpstr>Wingdings</vt:lpstr>
      <vt:lpstr>Arial</vt:lpstr>
      <vt:lpstr>微软雅黑 Light</vt:lpstr>
      <vt:lpstr>微软雅黑</vt:lpstr>
      <vt:lpstr>Calibri</vt:lpstr>
      <vt:lpstr>Source Han Sans CN</vt:lpstr>
      <vt:lpstr>方正兰亭超细黑简体</vt:lpstr>
      <vt:lpstr>Kartika</vt:lpstr>
      <vt:lpstr>思源黑体 CN Regular</vt:lpstr>
      <vt:lpstr>黑体</vt:lpstr>
      <vt:lpstr>Arial Black</vt:lpstr>
      <vt:lpstr>Arial Unicode MS</vt:lpstr>
      <vt:lpstr>DengXian</vt:lpstr>
      <vt:lpstr>GD-HighwayGothicJA-OTF</vt:lpstr>
      <vt:lpstr>思源黑体 CN Bold</vt:lpstr>
      <vt:lpstr>字魂36号-正文宋楷</vt:lpstr>
      <vt:lpstr>Wingdings 2</vt:lpstr>
      <vt:lpstr>MS UI Gothic</vt:lpstr>
      <vt:lpstr>方正行楷简体</vt:lpstr>
      <vt:lpstr>Times New Roman</vt:lpstr>
      <vt:lpstr>BatangChe</vt:lpstr>
      <vt:lpstr>方正大标宋简体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看星星的女孩</cp:lastModifiedBy>
  <cp:revision>655</cp:revision>
  <dcterms:created xsi:type="dcterms:W3CDTF">2018-06-17T04:53:00Z</dcterms:created>
  <dcterms:modified xsi:type="dcterms:W3CDTF">2020-07-28T06:59:11Z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2052-10.1.0.7698</vt:lpwstr>
  </property>
</Properties>
</file>