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9"/>
  </p:handoutMasterIdLst>
  <p:sldIdLst>
    <p:sldId id="256" r:id="rId3"/>
    <p:sldId id="712" r:id="rId5"/>
    <p:sldId id="713" r:id="rId6"/>
    <p:sldId id="257" r:id="rId7"/>
    <p:sldId id="258" r:id="rId8"/>
    <p:sldId id="349" r:id="rId9"/>
    <p:sldId id="743" r:id="rId10"/>
    <p:sldId id="744" r:id="rId11"/>
    <p:sldId id="745" r:id="rId12"/>
    <p:sldId id="746" r:id="rId13"/>
    <p:sldId id="748" r:id="rId14"/>
    <p:sldId id="749" r:id="rId15"/>
    <p:sldId id="747" r:id="rId16"/>
    <p:sldId id="742" r:id="rId17"/>
    <p:sldId id="359"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AB7DB6"/>
    <a:srgbClr val="78B6A9"/>
    <a:srgbClr val="FDD069"/>
    <a:srgbClr val="ED935C"/>
    <a:srgbClr val="E9746E"/>
    <a:srgbClr val="1D9A78"/>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87" autoAdjust="0"/>
    <p:restoredTop sz="94660"/>
  </p:normalViewPr>
  <p:slideViewPr>
    <p:cSldViewPr snapToGrid="0">
      <p:cViewPr>
        <p:scale>
          <a:sx n="40" d="100"/>
          <a:sy n="40" d="100"/>
        </p:scale>
        <p:origin x="1650" y="894"/>
      </p:cViewPr>
      <p:guideLst/>
    </p:cSldViewPr>
  </p:slideViewPr>
  <p:notesTextViewPr>
    <p:cViewPr>
      <p:scale>
        <a:sx n="1" d="1"/>
        <a:sy n="1" d="1"/>
      </p:scale>
      <p:origin x="0" y="0"/>
    </p:cViewPr>
  </p:notesTextViewPr>
  <p:sorterViewPr>
    <p:cViewPr>
      <p:scale>
        <a:sx n="34" d="100"/>
        <a:sy n="3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宋体" panose="02010600030101010101" pitchFamily="2" charset="-122"/>
              </a:defRPr>
            </a:lvl1pPr>
          </a:lstStyle>
          <a:p>
            <a:fld id="{9AE1A35E-23D3-41A7-84DD-9B6F8F7FE25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宋体" panose="02010600030101010101" pitchFamily="2" charset="-122"/>
              </a:defRPr>
            </a:lvl1pPr>
          </a:lstStyle>
          <a:p>
            <a:fld id="{F778ACA7-A5C5-4EEF-B785-E78B13277A8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宋体" panose="02010600030101010101" pitchFamily="2"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宋体" panose="02010600030101010101" pitchFamily="2"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宋体" panose="02010600030101010101" pitchFamily="2"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宋体" panose="02010600030101010101" pitchFamily="2"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778ACA7-A5C5-4EEF-B785-E78B13277A8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967AD-9D7F-4C24-87DA-C973A2A0DF3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967AD-9D7F-4C24-87DA-C973A2A0DF3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967AD-9D7F-4C24-87DA-C973A2A0DF3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967AD-9D7F-4C24-87DA-C973A2A0DF3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967AD-9D7F-4C24-87DA-C973A2A0DF3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778ACA7-A5C5-4EEF-B785-E78B13277A8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967AD-9D7F-4C24-87DA-C973A2A0DF3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967AD-9D7F-4C24-87DA-C973A2A0DF3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778ACA7-A5C5-4EEF-B785-E78B13277A8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778ACA7-A5C5-4EEF-B785-E78B13277A8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967AD-9D7F-4C24-87DA-C973A2A0DF3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967AD-9D7F-4C24-87DA-C973A2A0DF3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967AD-9D7F-4C24-87DA-C973A2A0DF3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967AD-9D7F-4C24-87DA-C973A2A0DF3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Free Blank With Footer">
    <p:spTree>
      <p:nvGrpSpPr>
        <p:cNvPr id="1" name=""/>
        <p:cNvGrpSpPr/>
        <p:nvPr/>
      </p:nvGrpSpPr>
      <p:grpSpPr>
        <a:xfrm>
          <a:off x="0" y="0"/>
          <a:ext cx="0" cy="0"/>
          <a:chOff x="0" y="0"/>
          <a:chExt cx="0" cy="0"/>
        </a:xfrm>
      </p:grpSpPr>
      <p:sp>
        <p:nvSpPr>
          <p:cNvPr id="6" name="Round Same Side Corner Rectangle 5"/>
          <p:cNvSpPr/>
          <p:nvPr userDrawn="1"/>
        </p:nvSpPr>
        <p:spPr>
          <a:xfrm rot="16200000" flipH="1">
            <a:off x="11731144" y="405791"/>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7" name="Slide Number Placeholder 4"/>
          <p:cNvSpPr>
            <a:spLocks noGrp="1"/>
          </p:cNvSpPr>
          <p:nvPr>
            <p:ph type="sldNum" sz="quarter" idx="4"/>
          </p:nvPr>
        </p:nvSpPr>
        <p:spPr>
          <a:xfrm>
            <a:off x="11662441" y="482600"/>
            <a:ext cx="508001" cy="366183"/>
          </a:xfrm>
          <a:prstGeom prst="rect">
            <a:avLst/>
          </a:prstGeom>
        </p:spPr>
        <p:txBody>
          <a:bodyPr anchor="ctr"/>
          <a:lstStyle>
            <a:lvl1pPr algn="ctr">
              <a:defRPr sz="1200" b="1">
                <a:solidFill>
                  <a:schemeClr val="tx1">
                    <a:lumMod val="50000"/>
                    <a:lumOff val="50000"/>
                  </a:schemeClr>
                </a:solidFill>
                <a:ea typeface="宋体" panose="02010600030101010101" pitchFamily="2" charset="-122"/>
              </a:defRPr>
            </a:lvl1pPr>
          </a:lstStyle>
          <a:p>
            <a:fld id="{C136B7D2-B98C-44FD-8D04-7EC62A564975}"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Free Blank With Footer">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bg1">
                    <a:lumMod val="95000"/>
                  </a:schemeClr>
                </a:solidFill>
                <a:ea typeface="宋体" panose="02010600030101010101" pitchFamily="2" charset="-122"/>
              </a:defRPr>
            </a:lvl1pPr>
          </a:lstStyle>
          <a:p>
            <a:r>
              <a:rPr lang="en-US" dirty="0"/>
              <a:t>Click To Edit Master Title Style</a:t>
            </a:r>
            <a:endParaRPr lang="en-US" dirty="0"/>
          </a:p>
        </p:txBody>
      </p:sp>
      <p:sp>
        <p:nvSpPr>
          <p:cNvPr id="6" name="Text Placeholder 3"/>
          <p:cNvSpPr>
            <a:spLocks noGrp="1"/>
          </p:cNvSpPr>
          <p:nvPr>
            <p:ph type="body" sz="half" idx="2" hasCustomPrompt="1"/>
          </p:nvPr>
        </p:nvSpPr>
        <p:spPr>
          <a:xfrm>
            <a:off x="3352800" y="825949"/>
            <a:ext cx="5486400" cy="267661"/>
          </a:xfrm>
          <a:prstGeom prst="rect">
            <a:avLst/>
          </a:prstGeom>
        </p:spPr>
        <p:txBody>
          <a:bodyPr wrap="square" lIns="0" tIns="0" rIns="0" bIns="0" anchor="ctr">
            <a:noAutofit/>
          </a:bodyPr>
          <a:lstStyle>
            <a:lvl1pPr marL="0" indent="0" algn="ctr">
              <a:buNone/>
              <a:defRPr sz="1600" b="1" i="0" baseline="0">
                <a:solidFill>
                  <a:schemeClr val="bg1">
                    <a:lumMod val="95000"/>
                  </a:schemeClr>
                </a:solidFill>
                <a:latin typeface="宋体" panose="02010600030101010101" pitchFamily="2" charset="-122"/>
                <a:ea typeface="宋体" panose="02010600030101010101" pitchFamily="2" charset="-122"/>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黑体" panose="02010609060101010101" charset="-122"/>
                <a:cs typeface="宋体" panose="02010600030101010101" pitchFamily="2"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黑体" panose="02010609060101010101" charset="-122"/>
                <a:cs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黑体" panose="02010609060101010101" charset="-122"/>
                <a:cs typeface="宋体" panose="02010600030101010101" pitchFamily="2"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宋体" panose="02010600030101010101" pitchFamily="2" charset="-122"/>
          <a:ea typeface="黑体" panose="02010609060101010101" charset="-122"/>
          <a:cs typeface="宋体" panose="0201060003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黑体" panose="02010609060101010101" charset="-122"/>
          <a:cs typeface="宋体" panose="02010600030101010101"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黑体" panose="02010609060101010101" charset="-122"/>
          <a:cs typeface="宋体" panose="0201060003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黑体" panose="02010609060101010101" charset="-122"/>
          <a:cs typeface="宋体" panose="02010600030101010101"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黑体" panose="02010609060101010101" charset="-122"/>
          <a:cs typeface="宋体" panose="02010600030101010101"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黑体" panose="02010609060101010101" charset="-122"/>
          <a:cs typeface="宋体"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9" Type="http://schemas.openxmlformats.org/officeDocument/2006/relationships/notesSlide" Target="../notesSlides/notesSlide10.xml"/><Relationship Id="rId18" Type="http://schemas.openxmlformats.org/officeDocument/2006/relationships/slideLayout" Target="../slideLayouts/slideLayout7.xml"/><Relationship Id="rId17" Type="http://schemas.openxmlformats.org/officeDocument/2006/relationships/tags" Target="../tags/tag27.xml"/><Relationship Id="rId16" Type="http://schemas.openxmlformats.org/officeDocument/2006/relationships/tags" Target="../tags/tag26.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themeOverride" Target="../theme/themeOverride2.xml"/><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themeOverride" Target="../theme/themeOverride3.xml"/><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2" Type="http://schemas.openxmlformats.org/officeDocument/2006/relationships/notesSlide" Target="../notesSlides/notesSlide9.xml"/><Relationship Id="rId11" Type="http://schemas.openxmlformats.org/officeDocument/2006/relationships/slideLayout" Target="../slideLayouts/slideLayout7.xml"/><Relationship Id="rId10" Type="http://schemas.openxmlformats.org/officeDocument/2006/relationships/tags" Target="../tags/tag10.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8"/>
          <p:cNvSpPr txBox="1"/>
          <p:nvPr/>
        </p:nvSpPr>
        <p:spPr>
          <a:xfrm>
            <a:off x="1566111" y="2835929"/>
            <a:ext cx="9059779" cy="1230630"/>
          </a:xfrm>
          <a:prstGeom prst="rect">
            <a:avLst/>
          </a:prstGeom>
          <a:noFill/>
        </p:spPr>
        <p:txBody>
          <a:bodyPr wrap="square" lIns="0" tIns="0" rIns="0" bIns="0" rtlCol="0" anchor="ctr">
            <a:spAutoFit/>
          </a:bodyPr>
          <a:lstStyle/>
          <a:p>
            <a:pPr algn="ctr"/>
            <a:r>
              <a:rPr lang="en-US" altLang="zh-CN" sz="8000" b="1" spc="200"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rPr>
              <a:t>学前儿童发展评价</a:t>
            </a:r>
            <a:endParaRPr lang="en-US" altLang="zh-CN" sz="8000" b="1" spc="200"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nvGrpSpPr>
          <p:cNvPr id="12" name="组合 11"/>
          <p:cNvGrpSpPr/>
          <p:nvPr/>
        </p:nvGrpSpPr>
        <p:grpSpPr>
          <a:xfrm>
            <a:off x="-460228" y="4964882"/>
            <a:ext cx="16582544" cy="1921192"/>
            <a:chOff x="-460228" y="4964882"/>
            <a:chExt cx="16582544" cy="1921192"/>
          </a:xfrm>
        </p:grpSpPr>
        <p:sp>
          <p:nvSpPr>
            <p:cNvPr id="6" name="等腰三角形 5"/>
            <p:cNvSpPr/>
            <p:nvPr/>
          </p:nvSpPr>
          <p:spPr>
            <a:xfrm>
              <a:off x="-460228" y="5749042"/>
              <a:ext cx="3560710" cy="113703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78B6A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8" name="等腰三角形 5"/>
            <p:cNvSpPr/>
            <p:nvPr/>
          </p:nvSpPr>
          <p:spPr>
            <a:xfrm>
              <a:off x="1498898" y="5414211"/>
              <a:ext cx="4355342" cy="147186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137032 h 1137032"/>
                <a:gd name="connsiteX1-19" fmla="*/ 1780355 w 3560710"/>
                <a:gd name="connsiteY1-20" fmla="*/ 88 h 1137032"/>
                <a:gd name="connsiteX2-21" fmla="*/ 3560710 w 3560710"/>
                <a:gd name="connsiteY2-22" fmla="*/ 1137032 h 1137032"/>
                <a:gd name="connsiteX3-23" fmla="*/ 0 w 3560710"/>
                <a:gd name="connsiteY3-24" fmla="*/ 1137032 h 1137032"/>
                <a:gd name="connsiteX0-25" fmla="*/ 0 w 3560710"/>
                <a:gd name="connsiteY0-26" fmla="*/ 1137032 h 1137032"/>
                <a:gd name="connsiteX1-27" fmla="*/ 1780355 w 3560710"/>
                <a:gd name="connsiteY1-28" fmla="*/ 88 h 1137032"/>
                <a:gd name="connsiteX2-29" fmla="*/ 3560710 w 3560710"/>
                <a:gd name="connsiteY2-30" fmla="*/ 1137032 h 1137032"/>
                <a:gd name="connsiteX3-31" fmla="*/ 0 w 3560710"/>
                <a:gd name="connsiteY3-32"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298852" y="-9500"/>
                    <a:pt x="1780355" y="88"/>
                  </a:cubicBezTo>
                  <a:cubicBezTo>
                    <a:pt x="2261858" y="9676"/>
                    <a:pt x="2967258" y="758051"/>
                    <a:pt x="3560710" y="1137032"/>
                  </a:cubicBezTo>
                  <a:lnTo>
                    <a:pt x="0" y="1137032"/>
                  </a:lnTo>
                  <a:close/>
                </a:path>
              </a:pathLst>
            </a:custGeom>
            <a:solidFill>
              <a:srgbClr val="FDD06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9" name="等腰三角形 5"/>
            <p:cNvSpPr/>
            <p:nvPr/>
          </p:nvSpPr>
          <p:spPr>
            <a:xfrm>
              <a:off x="3763709" y="4964882"/>
              <a:ext cx="5327811" cy="192119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ED935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10" name="等腰三角形 5"/>
            <p:cNvSpPr/>
            <p:nvPr/>
          </p:nvSpPr>
          <p:spPr>
            <a:xfrm>
              <a:off x="6780019" y="5781117"/>
              <a:ext cx="5439657" cy="107688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076883 h 1076883"/>
                <a:gd name="connsiteX1-19" fmla="*/ 2134761 w 3560710"/>
                <a:gd name="connsiteY1-20" fmla="*/ 97 h 1076883"/>
                <a:gd name="connsiteX2-21" fmla="*/ 3560710 w 3560710"/>
                <a:gd name="connsiteY2-22" fmla="*/ 1076883 h 1076883"/>
                <a:gd name="connsiteX3-23" fmla="*/ 0 w 3560710"/>
                <a:gd name="connsiteY3-24" fmla="*/ 1076883 h 1076883"/>
              </a:gdLst>
              <a:ahLst/>
              <a:cxnLst>
                <a:cxn ang="0">
                  <a:pos x="connsiteX0-1" y="connsiteY0-2"/>
                </a:cxn>
                <a:cxn ang="0">
                  <a:pos x="connsiteX1-3" y="connsiteY1-4"/>
                </a:cxn>
                <a:cxn ang="0">
                  <a:pos x="connsiteX2-5" y="connsiteY2-6"/>
                </a:cxn>
                <a:cxn ang="0">
                  <a:pos x="connsiteX3-7" y="connsiteY3-8"/>
                </a:cxn>
              </a:cxnLst>
              <a:rect l="l" t="t" r="r" b="b"/>
              <a:pathLst>
                <a:path w="3560710" h="1076883">
                  <a:moveTo>
                    <a:pt x="0" y="1076883"/>
                  </a:moveTo>
                  <a:cubicBezTo>
                    <a:pt x="593452" y="697902"/>
                    <a:pt x="1456530" y="-9491"/>
                    <a:pt x="2134761" y="97"/>
                  </a:cubicBezTo>
                  <a:cubicBezTo>
                    <a:pt x="2812992" y="9685"/>
                    <a:pt x="2967258" y="697902"/>
                    <a:pt x="3560710" y="1076883"/>
                  </a:cubicBezTo>
                  <a:lnTo>
                    <a:pt x="0" y="1076883"/>
                  </a:lnTo>
                  <a:close/>
                </a:path>
              </a:pathLst>
            </a:custGeom>
            <a:solidFill>
              <a:srgbClr val="E9746E">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11" name="等腰三角形 5"/>
            <p:cNvSpPr/>
            <p:nvPr/>
          </p:nvSpPr>
          <p:spPr>
            <a:xfrm>
              <a:off x="9613231" y="5220014"/>
              <a:ext cx="6509085" cy="1637986"/>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AB7DB6">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sp>
        <p:nvSpPr>
          <p:cNvPr id="19" name="矩形 18"/>
          <p:cNvSpPr/>
          <p:nvPr/>
        </p:nvSpPr>
        <p:spPr>
          <a:xfrm>
            <a:off x="3568065" y="1677670"/>
            <a:ext cx="5055235" cy="1106805"/>
          </a:xfrm>
          <a:prstGeom prst="rect">
            <a:avLst/>
          </a:prstGeom>
        </p:spPr>
        <p:txBody>
          <a:bodyPr wrap="square" numCol="1" spcCol="360000">
            <a:spAutoFit/>
          </a:bodyPr>
          <a:lstStyle/>
          <a:p>
            <a:pPr algn="ctr" defTabSz="608965">
              <a:lnSpc>
                <a:spcPct val="100000"/>
              </a:lnSpc>
            </a:pPr>
            <a:r>
              <a:rPr lang="zh-CN" altLang="en-US" sz="6600" spc="300"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rPr>
              <a:t>第六章</a:t>
            </a:r>
            <a:endParaRPr lang="zh-CN" altLang="en-US" sz="6600" spc="300"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21" name="文本框 8"/>
          <p:cNvSpPr txBox="1"/>
          <p:nvPr/>
        </p:nvSpPr>
        <p:spPr>
          <a:xfrm>
            <a:off x="4198620" y="4163060"/>
            <a:ext cx="3796030" cy="5219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800" b="1"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主讲教师：</a:t>
            </a:r>
            <a:endParaRPr lang="zh-CN" altLang="en-US" sz="2800" b="1"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endParaRPr>
          </a:p>
        </p:txBody>
      </p:sp>
      <p:grpSp>
        <p:nvGrpSpPr>
          <p:cNvPr id="31" name="组合 30"/>
          <p:cNvGrpSpPr/>
          <p:nvPr/>
        </p:nvGrpSpPr>
        <p:grpSpPr>
          <a:xfrm>
            <a:off x="5015164" y="1199039"/>
            <a:ext cx="2161673" cy="228600"/>
            <a:chOff x="2805536" y="-1467853"/>
            <a:chExt cx="2161673" cy="228600"/>
          </a:xfrm>
        </p:grpSpPr>
        <p:sp>
          <p:nvSpPr>
            <p:cNvPr id="26" name="椭圆 25"/>
            <p:cNvSpPr/>
            <p:nvPr/>
          </p:nvSpPr>
          <p:spPr>
            <a:xfrm>
              <a:off x="2805536" y="-1467853"/>
              <a:ext cx="228600" cy="228600"/>
            </a:xfrm>
            <a:prstGeom prst="ellipse">
              <a:avLst/>
            </a:prstGeom>
            <a:solidFill>
              <a:srgbClr val="78B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27" name="椭圆 26"/>
            <p:cNvSpPr/>
            <p:nvPr/>
          </p:nvSpPr>
          <p:spPr>
            <a:xfrm>
              <a:off x="3288804" y="-1467853"/>
              <a:ext cx="228600" cy="228600"/>
            </a:xfrm>
            <a:prstGeom prst="ellipse">
              <a:avLst/>
            </a:prstGeom>
            <a:solidFill>
              <a:srgbClr val="FDD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28" name="椭圆 27"/>
            <p:cNvSpPr/>
            <p:nvPr/>
          </p:nvSpPr>
          <p:spPr>
            <a:xfrm>
              <a:off x="3772072" y="-1467853"/>
              <a:ext cx="228600" cy="228600"/>
            </a:xfrm>
            <a:prstGeom prst="ellipse">
              <a:avLst/>
            </a:prstGeom>
            <a:solidFill>
              <a:srgbClr val="ED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29" name="椭圆 28"/>
            <p:cNvSpPr/>
            <p:nvPr/>
          </p:nvSpPr>
          <p:spPr>
            <a:xfrm>
              <a:off x="4255340" y="-1467853"/>
              <a:ext cx="228600" cy="228600"/>
            </a:xfrm>
            <a:prstGeom prst="ellipse">
              <a:avLst/>
            </a:prstGeom>
            <a:solidFill>
              <a:srgbClr val="E97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30" name="椭圆 29"/>
            <p:cNvSpPr/>
            <p:nvPr/>
          </p:nvSpPr>
          <p:spPr>
            <a:xfrm>
              <a:off x="4738609" y="-1467853"/>
              <a:ext cx="228600" cy="228600"/>
            </a:xfrm>
            <a:prstGeom prst="ellipse">
              <a:avLst/>
            </a:prstGeom>
            <a:solidFill>
              <a:srgbClr val="AB7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9"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1_1"/>
          <p:cNvGrpSpPr/>
          <p:nvPr/>
        </p:nvGrpSpPr>
        <p:grpSpPr>
          <a:xfrm>
            <a:off x="-1013679" y="-43169"/>
            <a:ext cx="12858769" cy="6560166"/>
            <a:chOff x="-1013679" y="-43169"/>
            <a:chExt cx="12858769" cy="6560166"/>
          </a:xfrm>
        </p:grpSpPr>
        <p:grpSp>
          <p:nvGrpSpPr>
            <p:cNvPr id="60" name="组合 59"/>
            <p:cNvGrpSpPr/>
            <p:nvPr/>
          </p:nvGrpSpPr>
          <p:grpSpPr>
            <a:xfrm>
              <a:off x="9683417" y="6288397"/>
              <a:ext cx="2161673" cy="228600"/>
              <a:chOff x="2805536" y="-1467853"/>
              <a:chExt cx="2161673" cy="228600"/>
            </a:xfrm>
          </p:grpSpPr>
          <p:sp>
            <p:nvSpPr>
              <p:cNvPr id="67" name="椭圆 66"/>
              <p:cNvSpPr/>
              <p:nvPr/>
            </p:nvSpPr>
            <p:spPr>
              <a:xfrm>
                <a:off x="2805536" y="-1467853"/>
                <a:ext cx="228600" cy="228600"/>
              </a:xfrm>
              <a:prstGeom prst="ellipse">
                <a:avLst/>
              </a:prstGeom>
              <a:solidFill>
                <a:srgbClr val="78B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8" name="椭圆 67"/>
              <p:cNvSpPr/>
              <p:nvPr/>
            </p:nvSpPr>
            <p:spPr>
              <a:xfrm>
                <a:off x="3288804" y="-1467853"/>
                <a:ext cx="228600" cy="228600"/>
              </a:xfrm>
              <a:prstGeom prst="ellipse">
                <a:avLst/>
              </a:prstGeom>
              <a:solidFill>
                <a:srgbClr val="FDD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9" name="椭圆 68"/>
              <p:cNvSpPr/>
              <p:nvPr/>
            </p:nvSpPr>
            <p:spPr>
              <a:xfrm>
                <a:off x="3772072" y="-1467853"/>
                <a:ext cx="228600" cy="228600"/>
              </a:xfrm>
              <a:prstGeom prst="ellipse">
                <a:avLst/>
              </a:prstGeom>
              <a:solidFill>
                <a:srgbClr val="ED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0" name="椭圆 69"/>
              <p:cNvSpPr/>
              <p:nvPr/>
            </p:nvSpPr>
            <p:spPr>
              <a:xfrm>
                <a:off x="4255340" y="-1467853"/>
                <a:ext cx="228600" cy="228600"/>
              </a:xfrm>
              <a:prstGeom prst="ellipse">
                <a:avLst/>
              </a:prstGeom>
              <a:solidFill>
                <a:srgbClr val="E97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1" name="椭圆 70"/>
              <p:cNvSpPr/>
              <p:nvPr/>
            </p:nvSpPr>
            <p:spPr>
              <a:xfrm>
                <a:off x="4738609" y="-1467853"/>
                <a:ext cx="228600" cy="228600"/>
              </a:xfrm>
              <a:prstGeom prst="ellipse">
                <a:avLst/>
              </a:prstGeom>
              <a:solidFill>
                <a:srgbClr val="AB7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grpSp>
        <p:grpSp>
          <p:nvGrpSpPr>
            <p:cNvPr id="61" name="组合 60"/>
            <p:cNvGrpSpPr/>
            <p:nvPr/>
          </p:nvGrpSpPr>
          <p:grpSpPr>
            <a:xfrm flipH="1" flipV="1">
              <a:off x="-1013679" y="-43169"/>
              <a:ext cx="4948007" cy="573258"/>
              <a:chOff x="-460228" y="4964882"/>
              <a:chExt cx="16582544" cy="1921192"/>
            </a:xfrm>
          </p:grpSpPr>
          <p:sp>
            <p:nvSpPr>
              <p:cNvPr id="62" name="等腰三角形 5"/>
              <p:cNvSpPr/>
              <p:nvPr/>
            </p:nvSpPr>
            <p:spPr>
              <a:xfrm>
                <a:off x="-460228" y="5749042"/>
                <a:ext cx="3560710" cy="113703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78B6A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3" name="等腰三角形 5"/>
              <p:cNvSpPr/>
              <p:nvPr/>
            </p:nvSpPr>
            <p:spPr>
              <a:xfrm>
                <a:off x="1498898" y="5414211"/>
                <a:ext cx="4355342" cy="147186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137032 h 1137032"/>
                  <a:gd name="connsiteX1-19" fmla="*/ 1780355 w 3560710"/>
                  <a:gd name="connsiteY1-20" fmla="*/ 88 h 1137032"/>
                  <a:gd name="connsiteX2-21" fmla="*/ 3560710 w 3560710"/>
                  <a:gd name="connsiteY2-22" fmla="*/ 1137032 h 1137032"/>
                  <a:gd name="connsiteX3-23" fmla="*/ 0 w 3560710"/>
                  <a:gd name="connsiteY3-24" fmla="*/ 1137032 h 1137032"/>
                  <a:gd name="connsiteX0-25" fmla="*/ 0 w 3560710"/>
                  <a:gd name="connsiteY0-26" fmla="*/ 1137032 h 1137032"/>
                  <a:gd name="connsiteX1-27" fmla="*/ 1780355 w 3560710"/>
                  <a:gd name="connsiteY1-28" fmla="*/ 88 h 1137032"/>
                  <a:gd name="connsiteX2-29" fmla="*/ 3560710 w 3560710"/>
                  <a:gd name="connsiteY2-30" fmla="*/ 1137032 h 1137032"/>
                  <a:gd name="connsiteX3-31" fmla="*/ 0 w 3560710"/>
                  <a:gd name="connsiteY3-32"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298852" y="-9500"/>
                      <a:pt x="1780355" y="88"/>
                    </a:cubicBezTo>
                    <a:cubicBezTo>
                      <a:pt x="2261858" y="9676"/>
                      <a:pt x="2967258" y="758051"/>
                      <a:pt x="3560710" y="1137032"/>
                    </a:cubicBezTo>
                    <a:lnTo>
                      <a:pt x="0" y="1137032"/>
                    </a:lnTo>
                    <a:close/>
                  </a:path>
                </a:pathLst>
              </a:custGeom>
              <a:solidFill>
                <a:srgbClr val="FDD06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4" name="等腰三角形 5"/>
              <p:cNvSpPr/>
              <p:nvPr/>
            </p:nvSpPr>
            <p:spPr>
              <a:xfrm>
                <a:off x="3763709" y="4964882"/>
                <a:ext cx="5327811" cy="192119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ED935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5" name="等腰三角形 5"/>
              <p:cNvSpPr/>
              <p:nvPr/>
            </p:nvSpPr>
            <p:spPr>
              <a:xfrm>
                <a:off x="6780019" y="5781117"/>
                <a:ext cx="5439657" cy="107688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076883 h 1076883"/>
                  <a:gd name="connsiteX1-19" fmla="*/ 2134761 w 3560710"/>
                  <a:gd name="connsiteY1-20" fmla="*/ 97 h 1076883"/>
                  <a:gd name="connsiteX2-21" fmla="*/ 3560710 w 3560710"/>
                  <a:gd name="connsiteY2-22" fmla="*/ 1076883 h 1076883"/>
                  <a:gd name="connsiteX3-23" fmla="*/ 0 w 3560710"/>
                  <a:gd name="connsiteY3-24" fmla="*/ 1076883 h 1076883"/>
                </a:gdLst>
                <a:ahLst/>
                <a:cxnLst>
                  <a:cxn ang="0">
                    <a:pos x="connsiteX0-1" y="connsiteY0-2"/>
                  </a:cxn>
                  <a:cxn ang="0">
                    <a:pos x="connsiteX1-3" y="connsiteY1-4"/>
                  </a:cxn>
                  <a:cxn ang="0">
                    <a:pos x="connsiteX2-5" y="connsiteY2-6"/>
                  </a:cxn>
                  <a:cxn ang="0">
                    <a:pos x="connsiteX3-7" y="connsiteY3-8"/>
                  </a:cxn>
                </a:cxnLst>
                <a:rect l="l" t="t" r="r" b="b"/>
                <a:pathLst>
                  <a:path w="3560710" h="1076883">
                    <a:moveTo>
                      <a:pt x="0" y="1076883"/>
                    </a:moveTo>
                    <a:cubicBezTo>
                      <a:pt x="593452" y="697902"/>
                      <a:pt x="1456530" y="-9491"/>
                      <a:pt x="2134761" y="97"/>
                    </a:cubicBezTo>
                    <a:cubicBezTo>
                      <a:pt x="2812992" y="9685"/>
                      <a:pt x="2967258" y="697902"/>
                      <a:pt x="3560710" y="1076883"/>
                    </a:cubicBezTo>
                    <a:lnTo>
                      <a:pt x="0" y="1076883"/>
                    </a:lnTo>
                    <a:close/>
                  </a:path>
                </a:pathLst>
              </a:custGeom>
              <a:solidFill>
                <a:srgbClr val="E9746E">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6" name="等腰三角形 5"/>
              <p:cNvSpPr/>
              <p:nvPr/>
            </p:nvSpPr>
            <p:spPr>
              <a:xfrm>
                <a:off x="9613231" y="5220014"/>
                <a:ext cx="6509085" cy="1637986"/>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AB7DB6">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sp>
          <p:nvSpPr>
            <p:cNvPr id="74" name="文本框 73"/>
            <p:cNvSpPr txBox="1"/>
            <p:nvPr/>
          </p:nvSpPr>
          <p:spPr>
            <a:xfrm>
              <a:off x="1728629" y="530259"/>
              <a:ext cx="8735060" cy="706755"/>
            </a:xfrm>
            <a:prstGeom prst="rect">
              <a:avLst/>
            </a:prstGeom>
            <a:noFill/>
          </p:spPr>
          <p:txBody>
            <a:bodyPr wrap="square" rtlCol="0">
              <a:spAutoFit/>
            </a:bodyPr>
            <a:lstStyle/>
            <a:p>
              <a:pPr algn="ctr"/>
              <a:r>
                <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rPr>
                <a:t>一、学前儿童发展测量与评价的含义</a:t>
              </a:r>
              <a:endPar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sp>
        <p:nvSpPr>
          <p:cNvPr id="2" name="任意多边形 1"/>
          <p:cNvSpPr/>
          <p:nvPr>
            <p:custDataLst>
              <p:tags r:id="rId1"/>
            </p:custDataLst>
          </p:nvPr>
        </p:nvSpPr>
        <p:spPr>
          <a:xfrm rot="14400000">
            <a:off x="4322737" y="3537905"/>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5" name="任意多边形 4"/>
          <p:cNvSpPr/>
          <p:nvPr>
            <p:custDataLst>
              <p:tags r:id="rId2"/>
            </p:custDataLst>
          </p:nvPr>
        </p:nvSpPr>
        <p:spPr>
          <a:xfrm flipH="1">
            <a:off x="5084142" y="2685855"/>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dirty="0">
              <a:latin typeface="微软雅黑" panose="020B0503020204020204" charset="-122"/>
              <a:ea typeface="微软雅黑" panose="020B0503020204020204" charset="-122"/>
            </a:endParaRPr>
          </a:p>
        </p:txBody>
      </p:sp>
      <p:sp>
        <p:nvSpPr>
          <p:cNvPr id="7" name="任意多边形 6"/>
          <p:cNvSpPr/>
          <p:nvPr>
            <p:custDataLst>
              <p:tags r:id="rId3"/>
            </p:custDataLst>
          </p:nvPr>
        </p:nvSpPr>
        <p:spPr bwMode="auto">
          <a:xfrm rot="3600000">
            <a:off x="4870587" y="4132141"/>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1AA3AA"/>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8" name="任意多边形 7"/>
          <p:cNvSpPr/>
          <p:nvPr>
            <p:custDataLst>
              <p:tags r:id="rId4"/>
            </p:custDataLst>
          </p:nvPr>
        </p:nvSpPr>
        <p:spPr bwMode="auto">
          <a:xfrm rot="5400000">
            <a:off x="5744151" y="3105499"/>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46" name="任意多边形 14"/>
          <p:cNvSpPr/>
          <p:nvPr>
            <p:custDataLst>
              <p:tags r:id="rId5"/>
            </p:custDataLst>
          </p:nvPr>
        </p:nvSpPr>
        <p:spPr bwMode="auto">
          <a:xfrm rot="3594430">
            <a:off x="6625267" y="4137612"/>
            <a:ext cx="461104" cy="4611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3498DB"/>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47" name="任意多边形 6"/>
          <p:cNvSpPr/>
          <p:nvPr>
            <p:custDataLst>
              <p:tags r:id="rId6"/>
            </p:custDataLst>
          </p:nvPr>
        </p:nvSpPr>
        <p:spPr>
          <a:xfrm rot="13140956" flipH="1">
            <a:off x="4979181" y="3456666"/>
            <a:ext cx="1269996" cy="639799"/>
          </a:xfrm>
          <a:custGeom>
            <a:avLst/>
            <a:gdLst>
              <a:gd name="connsiteX0" fmla="*/ 634998 w 1269996"/>
              <a:gd name="connsiteY0" fmla="*/ 0 h 639799"/>
              <a:gd name="connsiteX1" fmla="*/ 1267819 w 1269996"/>
              <a:gd name="connsiteY1" fmla="*/ 262123 h 639799"/>
              <a:gd name="connsiteX2" fmla="*/ 1269996 w 1269996"/>
              <a:gd name="connsiteY2" fmla="*/ 264762 h 639799"/>
              <a:gd name="connsiteX3" fmla="*/ 901061 w 1269996"/>
              <a:gd name="connsiteY3" fmla="*/ 639799 h 639799"/>
              <a:gd name="connsiteX4" fmla="*/ 896125 w 1269996"/>
              <a:gd name="connsiteY4" fmla="*/ 633817 h 639799"/>
              <a:gd name="connsiteX5" fmla="*/ 634998 w 1269996"/>
              <a:gd name="connsiteY5" fmla="*/ 525654 h 639799"/>
              <a:gd name="connsiteX6" fmla="*/ 373871 w 1269996"/>
              <a:gd name="connsiteY6" fmla="*/ 633817 h 639799"/>
              <a:gd name="connsiteX7" fmla="*/ 368936 w 1269996"/>
              <a:gd name="connsiteY7" fmla="*/ 639799 h 639799"/>
              <a:gd name="connsiteX8" fmla="*/ 0 w 1269996"/>
              <a:gd name="connsiteY8" fmla="*/ 264762 h 639799"/>
              <a:gd name="connsiteX9" fmla="*/ 2177 w 1269996"/>
              <a:gd name="connsiteY9" fmla="*/ 262123 h 639799"/>
              <a:gd name="connsiteX10" fmla="*/ 634998 w 1269996"/>
              <a:gd name="connsiteY10" fmla="*/ 0 h 63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9996" h="639799">
                <a:moveTo>
                  <a:pt x="634998" y="0"/>
                </a:moveTo>
                <a:cubicBezTo>
                  <a:pt x="882130" y="0"/>
                  <a:pt x="1105866" y="100170"/>
                  <a:pt x="1267819" y="262123"/>
                </a:cubicBezTo>
                <a:lnTo>
                  <a:pt x="1269996" y="264762"/>
                </a:lnTo>
                <a:lnTo>
                  <a:pt x="901061" y="639799"/>
                </a:lnTo>
                <a:lnTo>
                  <a:pt x="896125" y="633817"/>
                </a:lnTo>
                <a:cubicBezTo>
                  <a:pt x="829297" y="566988"/>
                  <a:pt x="736975" y="525654"/>
                  <a:pt x="634998" y="525654"/>
                </a:cubicBezTo>
                <a:cubicBezTo>
                  <a:pt x="533022" y="525654"/>
                  <a:pt x="440699" y="566988"/>
                  <a:pt x="373871" y="633817"/>
                </a:cubicBezTo>
                <a:lnTo>
                  <a:pt x="368936" y="639799"/>
                </a:lnTo>
                <a:lnTo>
                  <a:pt x="0" y="264762"/>
                </a:lnTo>
                <a:lnTo>
                  <a:pt x="2177" y="262123"/>
                </a:lnTo>
                <a:cubicBezTo>
                  <a:pt x="164130" y="100170"/>
                  <a:pt x="387866" y="0"/>
                  <a:pt x="634998" y="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44" name="任意多边形 3"/>
          <p:cNvSpPr/>
          <p:nvPr>
            <p:custDataLst>
              <p:tags r:id="rId7"/>
            </p:custDataLst>
          </p:nvPr>
        </p:nvSpPr>
        <p:spPr>
          <a:xfrm rot="7200000" flipH="1">
            <a:off x="5856466" y="3542413"/>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12" name="椭圆 11"/>
          <p:cNvSpPr/>
          <p:nvPr>
            <p:custDataLst>
              <p:tags r:id="rId8"/>
            </p:custDataLst>
          </p:nvPr>
        </p:nvSpPr>
        <p:spPr>
          <a:xfrm>
            <a:off x="5751064" y="1824495"/>
            <a:ext cx="444951" cy="444952"/>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16" name="文本框 15"/>
          <p:cNvSpPr txBox="1"/>
          <p:nvPr>
            <p:custDataLst>
              <p:tags r:id="rId9"/>
            </p:custDataLst>
          </p:nvPr>
        </p:nvSpPr>
        <p:spPr bwMode="auto">
          <a:xfrm>
            <a:off x="6254732" y="1508715"/>
            <a:ext cx="2787706" cy="444952"/>
          </a:xfrm>
          <a:prstGeom prst="rect">
            <a:avLst/>
          </a:prstGeom>
          <a:noFill/>
        </p:spPr>
        <p:txBody>
          <a:bodyPr wrap="square" lIns="90000" tIns="46800" rIns="90000" bIns="0" anchor="b" anchorCtr="0">
            <a:noAutofit/>
          </a:bodyPr>
          <a:p>
            <a:pPr algn="l" fontAlgn="auto">
              <a:lnSpc>
                <a:spcPct val="100000"/>
              </a:lnSpc>
            </a:pPr>
            <a:r>
              <a:rPr lang="zh-CN" altLang="en-US" sz="2800" b="1" spc="300">
                <a:solidFill>
                  <a:srgbClr val="1F74AD"/>
                </a:solidFill>
                <a:effectLst/>
                <a:latin typeface="微软雅黑" panose="020B0503020204020204" charset="-122"/>
                <a:ea typeface="微软雅黑" panose="020B0503020204020204" charset="-122"/>
                <a:cs typeface="+mn-ea"/>
              </a:rPr>
              <a:t>非正式测量</a:t>
            </a:r>
            <a:endParaRPr lang="zh-CN" altLang="en-US" sz="2800" b="1" spc="300">
              <a:solidFill>
                <a:srgbClr val="1F74AD"/>
              </a:solidFill>
              <a:effectLst/>
              <a:latin typeface="微软雅黑" panose="020B0503020204020204" charset="-122"/>
              <a:ea typeface="微软雅黑" panose="020B0503020204020204" charset="-122"/>
              <a:cs typeface="+mn-ea"/>
            </a:endParaRPr>
          </a:p>
        </p:txBody>
      </p:sp>
      <p:sp>
        <p:nvSpPr>
          <p:cNvPr id="9" name="椭圆 8"/>
          <p:cNvSpPr/>
          <p:nvPr>
            <p:custDataLst>
              <p:tags r:id="rId10"/>
            </p:custDataLst>
          </p:nvPr>
        </p:nvSpPr>
        <p:spPr>
          <a:xfrm>
            <a:off x="3535213" y="4124422"/>
            <a:ext cx="444951" cy="444952"/>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11" name="椭圆 10"/>
          <p:cNvSpPr/>
          <p:nvPr>
            <p:custDataLst>
              <p:tags r:id="rId11"/>
            </p:custDataLst>
          </p:nvPr>
        </p:nvSpPr>
        <p:spPr>
          <a:xfrm>
            <a:off x="7991297" y="4091346"/>
            <a:ext cx="444951" cy="444952"/>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25" name="文本框 24"/>
          <p:cNvSpPr txBox="1"/>
          <p:nvPr>
            <p:custDataLst>
              <p:tags r:id="rId12"/>
            </p:custDataLst>
          </p:nvPr>
        </p:nvSpPr>
        <p:spPr bwMode="auto">
          <a:xfrm>
            <a:off x="8494965" y="3790170"/>
            <a:ext cx="2787706" cy="444952"/>
          </a:xfrm>
          <a:prstGeom prst="rect">
            <a:avLst/>
          </a:prstGeom>
          <a:noFill/>
        </p:spPr>
        <p:txBody>
          <a:bodyPr wrap="square" lIns="90000" tIns="46800" rIns="90000" bIns="0" anchor="b" anchorCtr="0">
            <a:noAutofit/>
          </a:bodyPr>
          <a:p>
            <a:pPr algn="l" fontAlgn="auto">
              <a:lnSpc>
                <a:spcPct val="100000"/>
              </a:lnSpc>
            </a:pPr>
            <a:r>
              <a:rPr lang="zh-CN" altLang="en-US" sz="2800" b="1" spc="300" dirty="0">
                <a:solidFill>
                  <a:srgbClr val="3498DB"/>
                </a:solidFill>
                <a:effectLst/>
                <a:latin typeface="微软雅黑" panose="020B0503020204020204" charset="-122"/>
                <a:ea typeface="微软雅黑" panose="020B0503020204020204" charset="-122"/>
                <a:cs typeface="+mn-ea"/>
              </a:rPr>
              <a:t>常模参照测量</a:t>
            </a:r>
            <a:endParaRPr lang="zh-CN" altLang="en-US" sz="2800" b="1" spc="300" dirty="0">
              <a:solidFill>
                <a:srgbClr val="3498DB"/>
              </a:solidFill>
              <a:effectLst/>
              <a:latin typeface="微软雅黑" panose="020B0503020204020204" charset="-122"/>
              <a:ea typeface="微软雅黑" panose="020B0503020204020204" charset="-122"/>
              <a:cs typeface="+mn-ea"/>
            </a:endParaRPr>
          </a:p>
        </p:txBody>
      </p:sp>
      <p:sp>
        <p:nvSpPr>
          <p:cNvPr id="27" name="文本框 26"/>
          <p:cNvSpPr txBox="1"/>
          <p:nvPr>
            <p:custDataLst>
              <p:tags r:id="rId13"/>
            </p:custDataLst>
          </p:nvPr>
        </p:nvSpPr>
        <p:spPr bwMode="auto">
          <a:xfrm>
            <a:off x="562153" y="3352655"/>
            <a:ext cx="2787706" cy="444952"/>
          </a:xfrm>
          <a:prstGeom prst="rect">
            <a:avLst/>
          </a:prstGeom>
          <a:noFill/>
        </p:spPr>
        <p:txBody>
          <a:bodyPr wrap="square" lIns="90000" tIns="46800" rIns="90000" bIns="0" anchor="b" anchorCtr="0">
            <a:noAutofit/>
          </a:bodyPr>
          <a:p>
            <a:pPr algn="r" fontAlgn="auto">
              <a:lnSpc>
                <a:spcPct val="100000"/>
              </a:lnSpc>
            </a:pPr>
            <a:r>
              <a:rPr lang="zh-CN" altLang="en-US" sz="2800" b="1" spc="300" dirty="0">
                <a:solidFill>
                  <a:srgbClr val="69A35B"/>
                </a:solidFill>
                <a:effectLst/>
                <a:latin typeface="微软雅黑" panose="020B0503020204020204" charset="-122"/>
                <a:ea typeface="微软雅黑" panose="020B0503020204020204" charset="-122"/>
                <a:cs typeface="+mn-ea"/>
              </a:rPr>
              <a:t>正式测量</a:t>
            </a:r>
            <a:endParaRPr lang="zh-CN" altLang="en-US" sz="2800" b="1" spc="300" dirty="0">
              <a:solidFill>
                <a:srgbClr val="69A35B"/>
              </a:solidFill>
              <a:effectLst/>
              <a:latin typeface="微软雅黑" panose="020B0503020204020204" charset="-122"/>
              <a:ea typeface="微软雅黑" panose="020B0503020204020204" charset="-122"/>
              <a:cs typeface="+mn-ea"/>
            </a:endParaRPr>
          </a:p>
        </p:txBody>
      </p:sp>
      <p:sp>
        <p:nvSpPr>
          <p:cNvPr id="18" name="文本框 17"/>
          <p:cNvSpPr txBox="1"/>
          <p:nvPr>
            <p:custDataLst>
              <p:tags r:id="rId14"/>
            </p:custDataLst>
          </p:nvPr>
        </p:nvSpPr>
        <p:spPr bwMode="auto">
          <a:xfrm>
            <a:off x="561975" y="4349750"/>
            <a:ext cx="2787650" cy="2020570"/>
          </a:xfrm>
          <a:prstGeom prst="rect">
            <a:avLst/>
          </a:prstGeom>
          <a:noFill/>
        </p:spPr>
        <p:txBody>
          <a:bodyPr wrap="square" lIns="90000" tIns="0" rIns="90000" bIns="46800"/>
          <a:p>
            <a:pPr algn="l" latinLnBrk="0">
              <a:lnSpc>
                <a:spcPct val="100000"/>
              </a:lnSpc>
            </a:pPr>
            <a:r>
              <a:rPr lang="zh-CN" altLang="en-US" sz="2000" b="0" dirty="0">
                <a:solidFill>
                  <a:srgbClr val="000000"/>
                </a:solidFill>
                <a:effectLst/>
                <a:uFillTx/>
                <a:latin typeface="宋体" panose="02010600030101010101" pitchFamily="2" charset="-122"/>
                <a:ea typeface="宋体" panose="02010600030101010101" pitchFamily="2" charset="-122"/>
                <a:cs typeface="宋体" panose="02010600030101010101" pitchFamily="2" charset="-122"/>
              </a:rPr>
              <a:t>指由专家经严谨的研究过程而编制的，通常具有标准化常模参照的测 验量表。如CDCC中国儿童发展量表，中国比奈智力测验等。</a:t>
            </a:r>
            <a:endParaRPr lang="zh-CN" altLang="en-US" sz="2000" b="0" dirty="0">
              <a:solidFill>
                <a:srgbClr val="000000"/>
              </a:solidFill>
              <a:effectLst/>
              <a:uFillTx/>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p:cNvSpPr txBox="1"/>
          <p:nvPr>
            <p:custDataLst>
              <p:tags r:id="rId15"/>
            </p:custDataLst>
          </p:nvPr>
        </p:nvSpPr>
        <p:spPr bwMode="auto">
          <a:xfrm>
            <a:off x="8435975" y="1508760"/>
            <a:ext cx="2926080" cy="1640840"/>
          </a:xfrm>
          <a:prstGeom prst="rect">
            <a:avLst/>
          </a:prstGeom>
          <a:noFill/>
        </p:spPr>
        <p:txBody>
          <a:bodyPr wrap="square" lIns="90000" tIns="0" rIns="90000" bIns="46800"/>
          <a:p>
            <a:pPr algn="l" latinLnBrk="0">
              <a:lnSpc>
                <a:spcPct val="100000"/>
              </a:lnSpc>
            </a:pPr>
            <a:r>
              <a:rPr lang="zh-CN" altLang="en-US" sz="2000" b="0" dirty="0">
                <a:solidFill>
                  <a:srgbClr val="000000"/>
                </a:solidFill>
                <a:effectLst/>
                <a:uFillTx/>
                <a:latin typeface="宋体" panose="02010600030101010101" pitchFamily="2" charset="-122"/>
                <a:ea typeface="宋体" panose="02010600030101010101" pitchFamily="2" charset="-122"/>
                <a:cs typeface="宋体" panose="02010600030101010101" pitchFamily="2" charset="-122"/>
              </a:rPr>
              <a:t>是指在日常教育情景中，由教育者编制并执行的以了解教育对象和改进教学活动为目的对儿童发展的测量。</a:t>
            </a:r>
            <a:endParaRPr lang="zh-CN" altLang="en-US" sz="2000" b="0" dirty="0">
              <a:solidFill>
                <a:srgbClr val="000000"/>
              </a:solidFill>
              <a:effectLst/>
              <a:uFillTx/>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p:cNvSpPr txBox="1"/>
          <p:nvPr>
            <p:custDataLst>
              <p:tags r:id="rId16"/>
            </p:custDataLst>
          </p:nvPr>
        </p:nvSpPr>
        <p:spPr bwMode="auto">
          <a:xfrm>
            <a:off x="8496935" y="4349750"/>
            <a:ext cx="2787650" cy="2020570"/>
          </a:xfrm>
          <a:prstGeom prst="rect">
            <a:avLst/>
          </a:prstGeom>
          <a:noFill/>
        </p:spPr>
        <p:txBody>
          <a:bodyPr wrap="square" lIns="90000" tIns="0" rIns="90000" bIns="46800"/>
          <a:p>
            <a:pPr algn="l" latinLnBrk="0">
              <a:lnSpc>
                <a:spcPct val="100000"/>
              </a:lnSpc>
            </a:pPr>
            <a:r>
              <a:rPr lang="zh-CN" altLang="en-US" sz="2000" b="0" dirty="0">
                <a:solidFill>
                  <a:srgbClr val="000000"/>
                </a:solidFill>
                <a:effectLst/>
                <a:uFillTx/>
                <a:latin typeface="宋体" panose="02010600030101010101" pitchFamily="2" charset="-122"/>
                <a:ea typeface="宋体" panose="02010600030101010101" pitchFamily="2" charset="-122"/>
                <a:cs typeface="宋体" panose="02010600030101010101" pitchFamily="2" charset="-122"/>
              </a:rPr>
              <a:t>必须按照标准化的操作程序、时间和评分标准实施，以保证测验结果的准确性。</a:t>
            </a:r>
            <a:endParaRPr lang="zh-CN" altLang="en-US" sz="2000" b="0" dirty="0">
              <a:solidFill>
                <a:srgbClr val="000000"/>
              </a:solidFill>
              <a:effectLst/>
              <a:uFillTx/>
              <a:latin typeface="宋体" panose="02010600030101010101" pitchFamily="2" charset="-122"/>
              <a:ea typeface="宋体" panose="02010600030101010101" pitchFamily="2" charset="-122"/>
              <a:cs typeface="宋体" panose="02010600030101010101" pitchFamily="2" charset="-122"/>
            </a:endParaRPr>
          </a:p>
        </p:txBody>
      </p:sp>
      <p:sp>
        <p:nvSpPr>
          <p:cNvPr id="31" name="文本框 30"/>
          <p:cNvSpPr txBox="1"/>
          <p:nvPr>
            <p:custDataLst>
              <p:tags r:id="rId17"/>
            </p:custDataLst>
          </p:nvPr>
        </p:nvSpPr>
        <p:spPr bwMode="auto">
          <a:xfrm>
            <a:off x="562153" y="3872720"/>
            <a:ext cx="2787706" cy="444952"/>
          </a:xfrm>
          <a:prstGeom prst="rect">
            <a:avLst/>
          </a:prstGeom>
          <a:noFill/>
        </p:spPr>
        <p:txBody>
          <a:bodyPr wrap="square" lIns="90000" tIns="46800" rIns="90000" bIns="0" anchor="t" anchorCtr="0">
            <a:noAutofit/>
          </a:bodyPr>
          <a:p>
            <a:pPr algn="r" fontAlgn="auto">
              <a:lnSpc>
                <a:spcPct val="100000"/>
              </a:lnSpc>
            </a:pPr>
            <a:r>
              <a:rPr lang="zh-CN" altLang="en-US" sz="1600" b="1" spc="300" dirty="0">
                <a:solidFill>
                  <a:srgbClr val="69A35B"/>
                </a:solidFill>
                <a:effectLst/>
                <a:latin typeface="微软雅黑" panose="020B0503020204020204" charset="-122"/>
                <a:ea typeface="微软雅黑" panose="020B0503020204020204" charset="-122"/>
                <a:cs typeface="+mn-ea"/>
              </a:rPr>
              <a:t>包括某些标准参照测量</a:t>
            </a:r>
            <a:endParaRPr lang="zh-CN" altLang="en-US" sz="1600" b="1" spc="300" dirty="0">
              <a:solidFill>
                <a:srgbClr val="69A35B"/>
              </a:solidFill>
              <a:effectLst/>
              <a:latin typeface="微软雅黑" panose="020B0503020204020204" charset="-122"/>
              <a:ea typeface="微软雅黑" panose="020B050302020402020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1_1"/>
          <p:cNvGrpSpPr/>
          <p:nvPr/>
        </p:nvGrpSpPr>
        <p:grpSpPr>
          <a:xfrm>
            <a:off x="-1013679" y="-43169"/>
            <a:ext cx="12858769" cy="6560166"/>
            <a:chOff x="-1013679" y="-43169"/>
            <a:chExt cx="12858769" cy="6560166"/>
          </a:xfrm>
        </p:grpSpPr>
        <p:grpSp>
          <p:nvGrpSpPr>
            <p:cNvPr id="60" name="组合 59"/>
            <p:cNvGrpSpPr/>
            <p:nvPr/>
          </p:nvGrpSpPr>
          <p:grpSpPr>
            <a:xfrm>
              <a:off x="9683417" y="6288397"/>
              <a:ext cx="2161673" cy="228600"/>
              <a:chOff x="2805536" y="-1467853"/>
              <a:chExt cx="2161673" cy="228600"/>
            </a:xfrm>
          </p:grpSpPr>
          <p:sp>
            <p:nvSpPr>
              <p:cNvPr id="67" name="椭圆 66"/>
              <p:cNvSpPr/>
              <p:nvPr/>
            </p:nvSpPr>
            <p:spPr>
              <a:xfrm>
                <a:off x="2805536" y="-1467853"/>
                <a:ext cx="228600" cy="228600"/>
              </a:xfrm>
              <a:prstGeom prst="ellipse">
                <a:avLst/>
              </a:prstGeom>
              <a:solidFill>
                <a:srgbClr val="78B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8" name="椭圆 67"/>
              <p:cNvSpPr/>
              <p:nvPr/>
            </p:nvSpPr>
            <p:spPr>
              <a:xfrm>
                <a:off x="3288804" y="-1467853"/>
                <a:ext cx="228600" cy="228600"/>
              </a:xfrm>
              <a:prstGeom prst="ellipse">
                <a:avLst/>
              </a:prstGeom>
              <a:solidFill>
                <a:srgbClr val="FDD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9" name="椭圆 68"/>
              <p:cNvSpPr/>
              <p:nvPr/>
            </p:nvSpPr>
            <p:spPr>
              <a:xfrm>
                <a:off x="3772072" y="-1467853"/>
                <a:ext cx="228600" cy="228600"/>
              </a:xfrm>
              <a:prstGeom prst="ellipse">
                <a:avLst/>
              </a:prstGeom>
              <a:solidFill>
                <a:srgbClr val="ED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0" name="椭圆 69"/>
              <p:cNvSpPr/>
              <p:nvPr/>
            </p:nvSpPr>
            <p:spPr>
              <a:xfrm>
                <a:off x="4255340" y="-1467853"/>
                <a:ext cx="228600" cy="228600"/>
              </a:xfrm>
              <a:prstGeom prst="ellipse">
                <a:avLst/>
              </a:prstGeom>
              <a:solidFill>
                <a:srgbClr val="E97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1" name="椭圆 70"/>
              <p:cNvSpPr/>
              <p:nvPr/>
            </p:nvSpPr>
            <p:spPr>
              <a:xfrm>
                <a:off x="4738609" y="-1467853"/>
                <a:ext cx="228600" cy="228600"/>
              </a:xfrm>
              <a:prstGeom prst="ellipse">
                <a:avLst/>
              </a:prstGeom>
              <a:solidFill>
                <a:srgbClr val="AB7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grpSp>
        <p:grpSp>
          <p:nvGrpSpPr>
            <p:cNvPr id="61" name="组合 60"/>
            <p:cNvGrpSpPr/>
            <p:nvPr/>
          </p:nvGrpSpPr>
          <p:grpSpPr>
            <a:xfrm flipH="1" flipV="1">
              <a:off x="-1013679" y="-43169"/>
              <a:ext cx="4948007" cy="573258"/>
              <a:chOff x="-460228" y="4964882"/>
              <a:chExt cx="16582544" cy="1921192"/>
            </a:xfrm>
          </p:grpSpPr>
          <p:sp>
            <p:nvSpPr>
              <p:cNvPr id="62" name="等腰三角形 5"/>
              <p:cNvSpPr/>
              <p:nvPr/>
            </p:nvSpPr>
            <p:spPr>
              <a:xfrm>
                <a:off x="-460228" y="5749042"/>
                <a:ext cx="3560710" cy="113703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78B6A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3" name="等腰三角形 5"/>
              <p:cNvSpPr/>
              <p:nvPr/>
            </p:nvSpPr>
            <p:spPr>
              <a:xfrm>
                <a:off x="1498898" y="5414211"/>
                <a:ext cx="4355342" cy="147186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137032 h 1137032"/>
                  <a:gd name="connsiteX1-19" fmla="*/ 1780355 w 3560710"/>
                  <a:gd name="connsiteY1-20" fmla="*/ 88 h 1137032"/>
                  <a:gd name="connsiteX2-21" fmla="*/ 3560710 w 3560710"/>
                  <a:gd name="connsiteY2-22" fmla="*/ 1137032 h 1137032"/>
                  <a:gd name="connsiteX3-23" fmla="*/ 0 w 3560710"/>
                  <a:gd name="connsiteY3-24" fmla="*/ 1137032 h 1137032"/>
                  <a:gd name="connsiteX0-25" fmla="*/ 0 w 3560710"/>
                  <a:gd name="connsiteY0-26" fmla="*/ 1137032 h 1137032"/>
                  <a:gd name="connsiteX1-27" fmla="*/ 1780355 w 3560710"/>
                  <a:gd name="connsiteY1-28" fmla="*/ 88 h 1137032"/>
                  <a:gd name="connsiteX2-29" fmla="*/ 3560710 w 3560710"/>
                  <a:gd name="connsiteY2-30" fmla="*/ 1137032 h 1137032"/>
                  <a:gd name="connsiteX3-31" fmla="*/ 0 w 3560710"/>
                  <a:gd name="connsiteY3-32"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298852" y="-9500"/>
                      <a:pt x="1780355" y="88"/>
                    </a:cubicBezTo>
                    <a:cubicBezTo>
                      <a:pt x="2261858" y="9676"/>
                      <a:pt x="2967258" y="758051"/>
                      <a:pt x="3560710" y="1137032"/>
                    </a:cubicBezTo>
                    <a:lnTo>
                      <a:pt x="0" y="1137032"/>
                    </a:lnTo>
                    <a:close/>
                  </a:path>
                </a:pathLst>
              </a:custGeom>
              <a:solidFill>
                <a:srgbClr val="FDD06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4" name="等腰三角形 5"/>
              <p:cNvSpPr/>
              <p:nvPr/>
            </p:nvSpPr>
            <p:spPr>
              <a:xfrm>
                <a:off x="3763709" y="4964882"/>
                <a:ext cx="5327811" cy="192119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ED935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5" name="等腰三角形 5"/>
              <p:cNvSpPr/>
              <p:nvPr/>
            </p:nvSpPr>
            <p:spPr>
              <a:xfrm>
                <a:off x="6780019" y="5781117"/>
                <a:ext cx="5439657" cy="107688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076883 h 1076883"/>
                  <a:gd name="connsiteX1-19" fmla="*/ 2134761 w 3560710"/>
                  <a:gd name="connsiteY1-20" fmla="*/ 97 h 1076883"/>
                  <a:gd name="connsiteX2-21" fmla="*/ 3560710 w 3560710"/>
                  <a:gd name="connsiteY2-22" fmla="*/ 1076883 h 1076883"/>
                  <a:gd name="connsiteX3-23" fmla="*/ 0 w 3560710"/>
                  <a:gd name="connsiteY3-24" fmla="*/ 1076883 h 1076883"/>
                </a:gdLst>
                <a:ahLst/>
                <a:cxnLst>
                  <a:cxn ang="0">
                    <a:pos x="connsiteX0-1" y="connsiteY0-2"/>
                  </a:cxn>
                  <a:cxn ang="0">
                    <a:pos x="connsiteX1-3" y="connsiteY1-4"/>
                  </a:cxn>
                  <a:cxn ang="0">
                    <a:pos x="connsiteX2-5" y="connsiteY2-6"/>
                  </a:cxn>
                  <a:cxn ang="0">
                    <a:pos x="connsiteX3-7" y="connsiteY3-8"/>
                  </a:cxn>
                </a:cxnLst>
                <a:rect l="l" t="t" r="r" b="b"/>
                <a:pathLst>
                  <a:path w="3560710" h="1076883">
                    <a:moveTo>
                      <a:pt x="0" y="1076883"/>
                    </a:moveTo>
                    <a:cubicBezTo>
                      <a:pt x="593452" y="697902"/>
                      <a:pt x="1456530" y="-9491"/>
                      <a:pt x="2134761" y="97"/>
                    </a:cubicBezTo>
                    <a:cubicBezTo>
                      <a:pt x="2812992" y="9685"/>
                      <a:pt x="2967258" y="697902"/>
                      <a:pt x="3560710" y="1076883"/>
                    </a:cubicBezTo>
                    <a:lnTo>
                      <a:pt x="0" y="1076883"/>
                    </a:lnTo>
                    <a:close/>
                  </a:path>
                </a:pathLst>
              </a:custGeom>
              <a:solidFill>
                <a:srgbClr val="E9746E">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6" name="等腰三角形 5"/>
              <p:cNvSpPr/>
              <p:nvPr/>
            </p:nvSpPr>
            <p:spPr>
              <a:xfrm>
                <a:off x="9613231" y="5220014"/>
                <a:ext cx="6509085" cy="1637986"/>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AB7DB6">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grpSp>
      <p:sp>
        <p:nvSpPr>
          <p:cNvPr id="120" name="文本框 119"/>
          <p:cNvSpPr txBox="1"/>
          <p:nvPr/>
        </p:nvSpPr>
        <p:spPr>
          <a:xfrm>
            <a:off x="1728629" y="530259"/>
            <a:ext cx="8735060" cy="706755"/>
          </a:xfrm>
          <a:prstGeom prst="rect">
            <a:avLst/>
          </a:prstGeom>
          <a:noFill/>
        </p:spPr>
        <p:txBody>
          <a:bodyPr wrap="square" rtlCol="0">
            <a:spAutoFit/>
          </a:bodyPr>
          <a:p>
            <a:pPr algn="ctr"/>
            <a:r>
              <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rPr>
              <a:t>二、学前儿童发展测评的原则</a:t>
            </a:r>
            <a:endPar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nvGrpSpPr>
          <p:cNvPr id="125" name="组合 124"/>
          <p:cNvGrpSpPr/>
          <p:nvPr/>
        </p:nvGrpSpPr>
        <p:grpSpPr>
          <a:xfrm>
            <a:off x="713105" y="1673860"/>
            <a:ext cx="10765155" cy="4178300"/>
            <a:chOff x="7119" y="2468"/>
            <a:chExt cx="16953" cy="6580"/>
          </a:xfrm>
        </p:grpSpPr>
        <p:sp>
          <p:nvSpPr>
            <p:cNvPr id="3" name="Rounded Rectangle 29"/>
            <p:cNvSpPr/>
            <p:nvPr/>
          </p:nvSpPr>
          <p:spPr>
            <a:xfrm>
              <a:off x="7119" y="3277"/>
              <a:ext cx="16953" cy="5771"/>
            </a:xfrm>
            <a:prstGeom prst="roundRect">
              <a:avLst/>
            </a:prstGeom>
            <a:solidFill>
              <a:srgbClr val="1D9A78"/>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00000"/>
                </a:lnSpc>
              </a:pPr>
              <a:r>
                <a:rPr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幼儿园开展的基于课程的测量，收集儿童的作品获得其他关于发展的证据并加以分析，用一组随机抽取的同年龄儿童样本的资料作为对照，了解达到平均水平之上或之下的人数比例，</a:t>
              </a:r>
              <a:r>
                <a:rPr lang="zh-CN"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检测</a:t>
              </a:r>
              <a:r>
                <a:rPr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个体儿童学年末在被测方面的水平能力，并与该儿童自己学年初的水平能力相对照，即以儿童自身为标准，而不</a:t>
              </a:r>
              <a:r>
                <a:rPr lang="zh-CN"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要</a:t>
              </a:r>
              <a:r>
                <a:rPr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求与其他人相比较</a:t>
              </a:r>
              <a:r>
                <a:rPr lang="zh-CN"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a:t>
              </a:r>
              <a:r>
                <a:rPr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 </a:t>
              </a:r>
              <a:endParaRPr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endParaRPr>
            </a:p>
          </p:txBody>
        </p:sp>
        <p:sp>
          <p:nvSpPr>
            <p:cNvPr id="121" name="椭圆 120"/>
            <p:cNvSpPr/>
            <p:nvPr/>
          </p:nvSpPr>
          <p:spPr>
            <a:xfrm>
              <a:off x="7616" y="2499"/>
              <a:ext cx="1230" cy="1230"/>
            </a:xfrm>
            <a:prstGeom prst="ellipse">
              <a:avLst/>
            </a:prstGeom>
            <a:solidFill>
              <a:srgbClr val="AB7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对</a:t>
              </a:r>
              <a:endParaRPr lang="zh-CN" altLang="en-US" sz="2800" b="1"/>
            </a:p>
          </p:txBody>
        </p:sp>
        <p:sp>
          <p:nvSpPr>
            <p:cNvPr id="122" name="椭圆 121"/>
            <p:cNvSpPr/>
            <p:nvPr/>
          </p:nvSpPr>
          <p:spPr>
            <a:xfrm>
              <a:off x="8731" y="2499"/>
              <a:ext cx="1230" cy="1230"/>
            </a:xfrm>
            <a:prstGeom prst="ellipse">
              <a:avLst/>
            </a:prstGeom>
            <a:solidFill>
              <a:srgbClr val="FDD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点</a:t>
              </a:r>
              <a:endParaRPr lang="zh-CN" altLang="en-US" sz="2800" b="1"/>
            </a:p>
          </p:txBody>
        </p:sp>
        <p:sp>
          <p:nvSpPr>
            <p:cNvPr id="123" name="椭圆 122"/>
            <p:cNvSpPr/>
            <p:nvPr/>
          </p:nvSpPr>
          <p:spPr>
            <a:xfrm>
              <a:off x="9841" y="2468"/>
              <a:ext cx="1230" cy="1230"/>
            </a:xfrm>
            <a:prstGeom prst="ellipse">
              <a:avLst/>
            </a:prstGeom>
            <a:solidFill>
              <a:srgbClr val="ED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案</a:t>
              </a:r>
              <a:endParaRPr lang="zh-CN" altLang="en-US" sz="2800" b="1"/>
            </a:p>
          </p:txBody>
        </p:sp>
        <p:sp>
          <p:nvSpPr>
            <p:cNvPr id="124" name="椭圆 123"/>
            <p:cNvSpPr/>
            <p:nvPr/>
          </p:nvSpPr>
          <p:spPr>
            <a:xfrm>
              <a:off x="10956" y="2468"/>
              <a:ext cx="1230" cy="12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例</a:t>
              </a:r>
              <a:endParaRPr lang="zh-CN" altLang="en-US" sz="2800" b="1"/>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1_1"/>
          <p:cNvGrpSpPr/>
          <p:nvPr/>
        </p:nvGrpSpPr>
        <p:grpSpPr>
          <a:xfrm>
            <a:off x="-1013679" y="-43169"/>
            <a:ext cx="12858769" cy="6560166"/>
            <a:chOff x="-1013679" y="-43169"/>
            <a:chExt cx="12858769" cy="6560166"/>
          </a:xfrm>
        </p:grpSpPr>
        <p:grpSp>
          <p:nvGrpSpPr>
            <p:cNvPr id="60" name="组合 59"/>
            <p:cNvGrpSpPr/>
            <p:nvPr/>
          </p:nvGrpSpPr>
          <p:grpSpPr>
            <a:xfrm>
              <a:off x="9683417" y="6288397"/>
              <a:ext cx="2161673" cy="228600"/>
              <a:chOff x="2805536" y="-1467853"/>
              <a:chExt cx="2161673" cy="228600"/>
            </a:xfrm>
          </p:grpSpPr>
          <p:sp>
            <p:nvSpPr>
              <p:cNvPr id="67" name="椭圆 66"/>
              <p:cNvSpPr/>
              <p:nvPr/>
            </p:nvSpPr>
            <p:spPr>
              <a:xfrm>
                <a:off x="2805536" y="-1467853"/>
                <a:ext cx="228600" cy="228600"/>
              </a:xfrm>
              <a:prstGeom prst="ellipse">
                <a:avLst/>
              </a:prstGeom>
              <a:solidFill>
                <a:srgbClr val="78B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8" name="椭圆 67"/>
              <p:cNvSpPr/>
              <p:nvPr/>
            </p:nvSpPr>
            <p:spPr>
              <a:xfrm>
                <a:off x="3288804" y="-1467853"/>
                <a:ext cx="228600" cy="228600"/>
              </a:xfrm>
              <a:prstGeom prst="ellipse">
                <a:avLst/>
              </a:prstGeom>
              <a:solidFill>
                <a:srgbClr val="FDD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9" name="椭圆 68"/>
              <p:cNvSpPr/>
              <p:nvPr/>
            </p:nvSpPr>
            <p:spPr>
              <a:xfrm>
                <a:off x="3772072" y="-1467853"/>
                <a:ext cx="228600" cy="228600"/>
              </a:xfrm>
              <a:prstGeom prst="ellipse">
                <a:avLst/>
              </a:prstGeom>
              <a:solidFill>
                <a:srgbClr val="ED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0" name="椭圆 69"/>
              <p:cNvSpPr/>
              <p:nvPr/>
            </p:nvSpPr>
            <p:spPr>
              <a:xfrm>
                <a:off x="4255340" y="-1467853"/>
                <a:ext cx="228600" cy="228600"/>
              </a:xfrm>
              <a:prstGeom prst="ellipse">
                <a:avLst/>
              </a:prstGeom>
              <a:solidFill>
                <a:srgbClr val="E97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1" name="椭圆 70"/>
              <p:cNvSpPr/>
              <p:nvPr/>
            </p:nvSpPr>
            <p:spPr>
              <a:xfrm>
                <a:off x="4738609" y="-1467853"/>
                <a:ext cx="228600" cy="228600"/>
              </a:xfrm>
              <a:prstGeom prst="ellipse">
                <a:avLst/>
              </a:prstGeom>
              <a:solidFill>
                <a:srgbClr val="AB7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grpSp>
        <p:grpSp>
          <p:nvGrpSpPr>
            <p:cNvPr id="61" name="组合 60"/>
            <p:cNvGrpSpPr/>
            <p:nvPr/>
          </p:nvGrpSpPr>
          <p:grpSpPr>
            <a:xfrm flipH="1" flipV="1">
              <a:off x="-1013679" y="-43169"/>
              <a:ext cx="4948007" cy="573258"/>
              <a:chOff x="-460228" y="4964882"/>
              <a:chExt cx="16582544" cy="1921192"/>
            </a:xfrm>
          </p:grpSpPr>
          <p:sp>
            <p:nvSpPr>
              <p:cNvPr id="62" name="等腰三角形 5"/>
              <p:cNvSpPr/>
              <p:nvPr/>
            </p:nvSpPr>
            <p:spPr>
              <a:xfrm>
                <a:off x="-460228" y="5749042"/>
                <a:ext cx="3560710" cy="113703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78B6A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3" name="等腰三角形 5"/>
              <p:cNvSpPr/>
              <p:nvPr/>
            </p:nvSpPr>
            <p:spPr>
              <a:xfrm>
                <a:off x="1498898" y="5414211"/>
                <a:ext cx="4355342" cy="147186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137032 h 1137032"/>
                  <a:gd name="connsiteX1-19" fmla="*/ 1780355 w 3560710"/>
                  <a:gd name="connsiteY1-20" fmla="*/ 88 h 1137032"/>
                  <a:gd name="connsiteX2-21" fmla="*/ 3560710 w 3560710"/>
                  <a:gd name="connsiteY2-22" fmla="*/ 1137032 h 1137032"/>
                  <a:gd name="connsiteX3-23" fmla="*/ 0 w 3560710"/>
                  <a:gd name="connsiteY3-24" fmla="*/ 1137032 h 1137032"/>
                  <a:gd name="connsiteX0-25" fmla="*/ 0 w 3560710"/>
                  <a:gd name="connsiteY0-26" fmla="*/ 1137032 h 1137032"/>
                  <a:gd name="connsiteX1-27" fmla="*/ 1780355 w 3560710"/>
                  <a:gd name="connsiteY1-28" fmla="*/ 88 h 1137032"/>
                  <a:gd name="connsiteX2-29" fmla="*/ 3560710 w 3560710"/>
                  <a:gd name="connsiteY2-30" fmla="*/ 1137032 h 1137032"/>
                  <a:gd name="connsiteX3-31" fmla="*/ 0 w 3560710"/>
                  <a:gd name="connsiteY3-32"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298852" y="-9500"/>
                      <a:pt x="1780355" y="88"/>
                    </a:cubicBezTo>
                    <a:cubicBezTo>
                      <a:pt x="2261858" y="9676"/>
                      <a:pt x="2967258" y="758051"/>
                      <a:pt x="3560710" y="1137032"/>
                    </a:cubicBezTo>
                    <a:lnTo>
                      <a:pt x="0" y="1137032"/>
                    </a:lnTo>
                    <a:close/>
                  </a:path>
                </a:pathLst>
              </a:custGeom>
              <a:solidFill>
                <a:srgbClr val="FDD06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4" name="等腰三角形 5"/>
              <p:cNvSpPr/>
              <p:nvPr/>
            </p:nvSpPr>
            <p:spPr>
              <a:xfrm>
                <a:off x="3763709" y="4964882"/>
                <a:ext cx="5327811" cy="192119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ED935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5" name="等腰三角形 5"/>
              <p:cNvSpPr/>
              <p:nvPr/>
            </p:nvSpPr>
            <p:spPr>
              <a:xfrm>
                <a:off x="6780019" y="5781117"/>
                <a:ext cx="5439657" cy="107688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076883 h 1076883"/>
                  <a:gd name="connsiteX1-19" fmla="*/ 2134761 w 3560710"/>
                  <a:gd name="connsiteY1-20" fmla="*/ 97 h 1076883"/>
                  <a:gd name="connsiteX2-21" fmla="*/ 3560710 w 3560710"/>
                  <a:gd name="connsiteY2-22" fmla="*/ 1076883 h 1076883"/>
                  <a:gd name="connsiteX3-23" fmla="*/ 0 w 3560710"/>
                  <a:gd name="connsiteY3-24" fmla="*/ 1076883 h 1076883"/>
                </a:gdLst>
                <a:ahLst/>
                <a:cxnLst>
                  <a:cxn ang="0">
                    <a:pos x="connsiteX0-1" y="connsiteY0-2"/>
                  </a:cxn>
                  <a:cxn ang="0">
                    <a:pos x="connsiteX1-3" y="connsiteY1-4"/>
                  </a:cxn>
                  <a:cxn ang="0">
                    <a:pos x="connsiteX2-5" y="connsiteY2-6"/>
                  </a:cxn>
                  <a:cxn ang="0">
                    <a:pos x="connsiteX3-7" y="connsiteY3-8"/>
                  </a:cxn>
                </a:cxnLst>
                <a:rect l="l" t="t" r="r" b="b"/>
                <a:pathLst>
                  <a:path w="3560710" h="1076883">
                    <a:moveTo>
                      <a:pt x="0" y="1076883"/>
                    </a:moveTo>
                    <a:cubicBezTo>
                      <a:pt x="593452" y="697902"/>
                      <a:pt x="1456530" y="-9491"/>
                      <a:pt x="2134761" y="97"/>
                    </a:cubicBezTo>
                    <a:cubicBezTo>
                      <a:pt x="2812992" y="9685"/>
                      <a:pt x="2967258" y="697902"/>
                      <a:pt x="3560710" y="1076883"/>
                    </a:cubicBezTo>
                    <a:lnTo>
                      <a:pt x="0" y="1076883"/>
                    </a:lnTo>
                    <a:close/>
                  </a:path>
                </a:pathLst>
              </a:custGeom>
              <a:solidFill>
                <a:srgbClr val="E9746E">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6" name="等腰三角形 5"/>
              <p:cNvSpPr/>
              <p:nvPr/>
            </p:nvSpPr>
            <p:spPr>
              <a:xfrm>
                <a:off x="9613231" y="5220014"/>
                <a:ext cx="6509085" cy="1637986"/>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AB7DB6">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grpSp>
      <p:sp>
        <p:nvSpPr>
          <p:cNvPr id="120" name="文本框 119"/>
          <p:cNvSpPr txBox="1"/>
          <p:nvPr/>
        </p:nvSpPr>
        <p:spPr>
          <a:xfrm>
            <a:off x="1728629" y="530259"/>
            <a:ext cx="8735060" cy="706755"/>
          </a:xfrm>
          <a:prstGeom prst="rect">
            <a:avLst/>
          </a:prstGeom>
          <a:noFill/>
        </p:spPr>
        <p:txBody>
          <a:bodyPr wrap="square" rtlCol="0">
            <a:spAutoFit/>
          </a:bodyPr>
          <a:p>
            <a:pPr algn="ctr"/>
            <a:r>
              <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rPr>
              <a:t>二、学前儿童发展测评的原则</a:t>
            </a:r>
            <a:endPar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nvGrpSpPr>
          <p:cNvPr id="125" name="组合 124"/>
          <p:cNvGrpSpPr/>
          <p:nvPr/>
        </p:nvGrpSpPr>
        <p:grpSpPr>
          <a:xfrm>
            <a:off x="774065" y="1673860"/>
            <a:ext cx="10644505" cy="4178300"/>
            <a:chOff x="7119" y="2468"/>
            <a:chExt cx="16763" cy="6580"/>
          </a:xfrm>
        </p:grpSpPr>
        <p:sp>
          <p:nvSpPr>
            <p:cNvPr id="3" name="Rounded Rectangle 29"/>
            <p:cNvSpPr/>
            <p:nvPr/>
          </p:nvSpPr>
          <p:spPr>
            <a:xfrm>
              <a:off x="7119" y="3277"/>
              <a:ext cx="16763" cy="5771"/>
            </a:xfrm>
            <a:prstGeom prst="roundRect">
              <a:avLst/>
            </a:prstGeom>
            <a:solidFill>
              <a:srgbClr val="1D9A78"/>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00000"/>
                </a:lnSpc>
              </a:pPr>
              <a:r>
                <a:rPr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教师在自然的</a:t>
              </a:r>
              <a:r>
                <a:rPr lang="zh-CN"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游</a:t>
              </a:r>
              <a:r>
                <a:rPr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戏活动中观察学前儿童的行为，教师与家长谈话，幼儿园或教师编制的问卷调查表，用清单打钩法判断学前儿童是否出现或完成某些行为能力，以及根据教师对同龄儿童的经验或本班实际情况，对某些行为能力作等级评定等。</a:t>
              </a:r>
              <a:endParaRPr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endParaRPr>
            </a:p>
          </p:txBody>
        </p:sp>
        <p:sp>
          <p:nvSpPr>
            <p:cNvPr id="121" name="椭圆 120"/>
            <p:cNvSpPr/>
            <p:nvPr/>
          </p:nvSpPr>
          <p:spPr>
            <a:xfrm>
              <a:off x="7616" y="2499"/>
              <a:ext cx="1230" cy="1230"/>
            </a:xfrm>
            <a:prstGeom prst="ellipse">
              <a:avLst/>
            </a:prstGeom>
            <a:solidFill>
              <a:srgbClr val="AB7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对</a:t>
              </a:r>
              <a:endParaRPr lang="zh-CN" altLang="en-US" sz="2800" b="1"/>
            </a:p>
          </p:txBody>
        </p:sp>
        <p:sp>
          <p:nvSpPr>
            <p:cNvPr id="122" name="椭圆 121"/>
            <p:cNvSpPr/>
            <p:nvPr/>
          </p:nvSpPr>
          <p:spPr>
            <a:xfrm>
              <a:off x="8731" y="2499"/>
              <a:ext cx="1230" cy="1230"/>
            </a:xfrm>
            <a:prstGeom prst="ellipse">
              <a:avLst/>
            </a:prstGeom>
            <a:solidFill>
              <a:srgbClr val="FDD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点</a:t>
              </a:r>
              <a:endParaRPr lang="zh-CN" altLang="en-US" sz="2800" b="1"/>
            </a:p>
          </p:txBody>
        </p:sp>
        <p:sp>
          <p:nvSpPr>
            <p:cNvPr id="123" name="椭圆 122"/>
            <p:cNvSpPr/>
            <p:nvPr/>
          </p:nvSpPr>
          <p:spPr>
            <a:xfrm>
              <a:off x="9841" y="2468"/>
              <a:ext cx="1230" cy="1230"/>
            </a:xfrm>
            <a:prstGeom prst="ellipse">
              <a:avLst/>
            </a:prstGeom>
            <a:solidFill>
              <a:srgbClr val="ED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案</a:t>
              </a:r>
              <a:endParaRPr lang="zh-CN" altLang="en-US" sz="2800" b="1"/>
            </a:p>
          </p:txBody>
        </p:sp>
        <p:sp>
          <p:nvSpPr>
            <p:cNvPr id="124" name="椭圆 123"/>
            <p:cNvSpPr/>
            <p:nvPr/>
          </p:nvSpPr>
          <p:spPr>
            <a:xfrm>
              <a:off x="10956" y="2468"/>
              <a:ext cx="1230" cy="12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例</a:t>
              </a:r>
              <a:endParaRPr lang="zh-CN" altLang="en-US" sz="2800" b="1"/>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1_1"/>
          <p:cNvGrpSpPr/>
          <p:nvPr/>
        </p:nvGrpSpPr>
        <p:grpSpPr>
          <a:xfrm>
            <a:off x="-1013679" y="-43169"/>
            <a:ext cx="12858769" cy="6560166"/>
            <a:chOff x="-1013679" y="-43169"/>
            <a:chExt cx="12858769" cy="6560166"/>
          </a:xfrm>
        </p:grpSpPr>
        <p:grpSp>
          <p:nvGrpSpPr>
            <p:cNvPr id="60" name="组合 59"/>
            <p:cNvGrpSpPr/>
            <p:nvPr/>
          </p:nvGrpSpPr>
          <p:grpSpPr>
            <a:xfrm>
              <a:off x="9683417" y="6288397"/>
              <a:ext cx="2161673" cy="228600"/>
              <a:chOff x="2805536" y="-1467853"/>
              <a:chExt cx="2161673" cy="228600"/>
            </a:xfrm>
          </p:grpSpPr>
          <p:sp>
            <p:nvSpPr>
              <p:cNvPr id="67" name="椭圆 66"/>
              <p:cNvSpPr/>
              <p:nvPr/>
            </p:nvSpPr>
            <p:spPr>
              <a:xfrm>
                <a:off x="2805536" y="-1467853"/>
                <a:ext cx="228600" cy="228600"/>
              </a:xfrm>
              <a:prstGeom prst="ellipse">
                <a:avLst/>
              </a:prstGeom>
              <a:solidFill>
                <a:srgbClr val="78B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8" name="椭圆 67"/>
              <p:cNvSpPr/>
              <p:nvPr/>
            </p:nvSpPr>
            <p:spPr>
              <a:xfrm>
                <a:off x="3288804" y="-1467853"/>
                <a:ext cx="228600" cy="228600"/>
              </a:xfrm>
              <a:prstGeom prst="ellipse">
                <a:avLst/>
              </a:prstGeom>
              <a:solidFill>
                <a:srgbClr val="FDD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9" name="椭圆 68"/>
              <p:cNvSpPr/>
              <p:nvPr/>
            </p:nvSpPr>
            <p:spPr>
              <a:xfrm>
                <a:off x="3772072" y="-1467853"/>
                <a:ext cx="228600" cy="228600"/>
              </a:xfrm>
              <a:prstGeom prst="ellipse">
                <a:avLst/>
              </a:prstGeom>
              <a:solidFill>
                <a:srgbClr val="ED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0" name="椭圆 69"/>
              <p:cNvSpPr/>
              <p:nvPr/>
            </p:nvSpPr>
            <p:spPr>
              <a:xfrm>
                <a:off x="4255340" y="-1467853"/>
                <a:ext cx="228600" cy="228600"/>
              </a:xfrm>
              <a:prstGeom prst="ellipse">
                <a:avLst/>
              </a:prstGeom>
              <a:solidFill>
                <a:srgbClr val="E97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1" name="椭圆 70"/>
              <p:cNvSpPr/>
              <p:nvPr/>
            </p:nvSpPr>
            <p:spPr>
              <a:xfrm>
                <a:off x="4738609" y="-1467853"/>
                <a:ext cx="228600" cy="228600"/>
              </a:xfrm>
              <a:prstGeom prst="ellipse">
                <a:avLst/>
              </a:prstGeom>
              <a:solidFill>
                <a:srgbClr val="AB7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grpSp>
        <p:grpSp>
          <p:nvGrpSpPr>
            <p:cNvPr id="61" name="组合 60"/>
            <p:cNvGrpSpPr/>
            <p:nvPr/>
          </p:nvGrpSpPr>
          <p:grpSpPr>
            <a:xfrm flipH="1" flipV="1">
              <a:off x="-1013679" y="-43169"/>
              <a:ext cx="4948007" cy="573258"/>
              <a:chOff x="-460228" y="4964882"/>
              <a:chExt cx="16582544" cy="1921192"/>
            </a:xfrm>
          </p:grpSpPr>
          <p:sp>
            <p:nvSpPr>
              <p:cNvPr id="62" name="等腰三角形 5"/>
              <p:cNvSpPr/>
              <p:nvPr/>
            </p:nvSpPr>
            <p:spPr>
              <a:xfrm>
                <a:off x="-460228" y="5749042"/>
                <a:ext cx="3560710" cy="113703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78B6A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3" name="等腰三角形 5"/>
              <p:cNvSpPr/>
              <p:nvPr/>
            </p:nvSpPr>
            <p:spPr>
              <a:xfrm>
                <a:off x="1498898" y="5414211"/>
                <a:ext cx="4355342" cy="147186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137032 h 1137032"/>
                  <a:gd name="connsiteX1-19" fmla="*/ 1780355 w 3560710"/>
                  <a:gd name="connsiteY1-20" fmla="*/ 88 h 1137032"/>
                  <a:gd name="connsiteX2-21" fmla="*/ 3560710 w 3560710"/>
                  <a:gd name="connsiteY2-22" fmla="*/ 1137032 h 1137032"/>
                  <a:gd name="connsiteX3-23" fmla="*/ 0 w 3560710"/>
                  <a:gd name="connsiteY3-24" fmla="*/ 1137032 h 1137032"/>
                  <a:gd name="connsiteX0-25" fmla="*/ 0 w 3560710"/>
                  <a:gd name="connsiteY0-26" fmla="*/ 1137032 h 1137032"/>
                  <a:gd name="connsiteX1-27" fmla="*/ 1780355 w 3560710"/>
                  <a:gd name="connsiteY1-28" fmla="*/ 88 h 1137032"/>
                  <a:gd name="connsiteX2-29" fmla="*/ 3560710 w 3560710"/>
                  <a:gd name="connsiteY2-30" fmla="*/ 1137032 h 1137032"/>
                  <a:gd name="connsiteX3-31" fmla="*/ 0 w 3560710"/>
                  <a:gd name="connsiteY3-32"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298852" y="-9500"/>
                      <a:pt x="1780355" y="88"/>
                    </a:cubicBezTo>
                    <a:cubicBezTo>
                      <a:pt x="2261858" y="9676"/>
                      <a:pt x="2967258" y="758051"/>
                      <a:pt x="3560710" y="1137032"/>
                    </a:cubicBezTo>
                    <a:lnTo>
                      <a:pt x="0" y="1137032"/>
                    </a:lnTo>
                    <a:close/>
                  </a:path>
                </a:pathLst>
              </a:custGeom>
              <a:solidFill>
                <a:srgbClr val="FDD06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4" name="等腰三角形 5"/>
              <p:cNvSpPr/>
              <p:nvPr/>
            </p:nvSpPr>
            <p:spPr>
              <a:xfrm>
                <a:off x="3763709" y="4964882"/>
                <a:ext cx="5327811" cy="192119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ED935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5" name="等腰三角形 5"/>
              <p:cNvSpPr/>
              <p:nvPr/>
            </p:nvSpPr>
            <p:spPr>
              <a:xfrm>
                <a:off x="6780019" y="5781117"/>
                <a:ext cx="5439657" cy="107688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076883 h 1076883"/>
                  <a:gd name="connsiteX1-19" fmla="*/ 2134761 w 3560710"/>
                  <a:gd name="connsiteY1-20" fmla="*/ 97 h 1076883"/>
                  <a:gd name="connsiteX2-21" fmla="*/ 3560710 w 3560710"/>
                  <a:gd name="connsiteY2-22" fmla="*/ 1076883 h 1076883"/>
                  <a:gd name="connsiteX3-23" fmla="*/ 0 w 3560710"/>
                  <a:gd name="connsiteY3-24" fmla="*/ 1076883 h 1076883"/>
                </a:gdLst>
                <a:ahLst/>
                <a:cxnLst>
                  <a:cxn ang="0">
                    <a:pos x="connsiteX0-1" y="connsiteY0-2"/>
                  </a:cxn>
                  <a:cxn ang="0">
                    <a:pos x="connsiteX1-3" y="connsiteY1-4"/>
                  </a:cxn>
                  <a:cxn ang="0">
                    <a:pos x="connsiteX2-5" y="connsiteY2-6"/>
                  </a:cxn>
                  <a:cxn ang="0">
                    <a:pos x="connsiteX3-7" y="connsiteY3-8"/>
                  </a:cxn>
                </a:cxnLst>
                <a:rect l="l" t="t" r="r" b="b"/>
                <a:pathLst>
                  <a:path w="3560710" h="1076883">
                    <a:moveTo>
                      <a:pt x="0" y="1076883"/>
                    </a:moveTo>
                    <a:cubicBezTo>
                      <a:pt x="593452" y="697902"/>
                      <a:pt x="1456530" y="-9491"/>
                      <a:pt x="2134761" y="97"/>
                    </a:cubicBezTo>
                    <a:cubicBezTo>
                      <a:pt x="2812992" y="9685"/>
                      <a:pt x="2967258" y="697902"/>
                      <a:pt x="3560710" y="1076883"/>
                    </a:cubicBezTo>
                    <a:lnTo>
                      <a:pt x="0" y="1076883"/>
                    </a:lnTo>
                    <a:close/>
                  </a:path>
                </a:pathLst>
              </a:custGeom>
              <a:solidFill>
                <a:srgbClr val="E9746E">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6" name="等腰三角形 5"/>
              <p:cNvSpPr/>
              <p:nvPr/>
            </p:nvSpPr>
            <p:spPr>
              <a:xfrm>
                <a:off x="9613231" y="5220014"/>
                <a:ext cx="6509085" cy="1637986"/>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AB7DB6">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sp>
          <p:nvSpPr>
            <p:cNvPr id="74" name="文本框 73"/>
            <p:cNvSpPr txBox="1"/>
            <p:nvPr/>
          </p:nvSpPr>
          <p:spPr>
            <a:xfrm>
              <a:off x="1728629" y="530259"/>
              <a:ext cx="8735060" cy="706755"/>
            </a:xfrm>
            <a:prstGeom prst="rect">
              <a:avLst/>
            </a:prstGeom>
            <a:noFill/>
          </p:spPr>
          <p:txBody>
            <a:bodyPr wrap="square" rtlCol="0">
              <a:spAutoFit/>
            </a:bodyPr>
            <a:lstStyle/>
            <a:p>
              <a:pPr algn="ctr"/>
              <a:r>
                <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rPr>
                <a:t>二、学前儿童发展测评的原则</a:t>
              </a:r>
              <a:endPar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sp>
        <p:nvSpPr>
          <p:cNvPr id="28" name="Freeform 46"/>
          <p:cNvSpPr>
            <a:spLocks noEditPoints="1"/>
          </p:cNvSpPr>
          <p:nvPr/>
        </p:nvSpPr>
        <p:spPr bwMode="auto">
          <a:xfrm>
            <a:off x="520792" y="1994549"/>
            <a:ext cx="393460" cy="393457"/>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1"/>
          </a:solidFill>
          <a:ln w="9525">
            <a:noFill/>
            <a:round/>
          </a:ln>
        </p:spPr>
        <p:txBody>
          <a:bodyPr vert="horz" wrap="square" lIns="105873" tIns="52936" rIns="105873" bIns="52936" numCol="1" anchor="t" anchorCtr="0" compatLnSpc="1"/>
          <a:p>
            <a:pPr>
              <a:lnSpc>
                <a:spcPct val="120000"/>
              </a:lnSpc>
            </a:pPr>
            <a:endParaRPr lang="en-US" sz="760">
              <a:solidFill>
                <a:schemeClr val="tx1">
                  <a:lumMod val="75000"/>
                  <a:lumOff val="2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29" name="Freeform 46"/>
          <p:cNvSpPr>
            <a:spLocks noEditPoints="1"/>
          </p:cNvSpPr>
          <p:nvPr/>
        </p:nvSpPr>
        <p:spPr bwMode="auto">
          <a:xfrm>
            <a:off x="520792" y="2700373"/>
            <a:ext cx="393460" cy="393457"/>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2"/>
          </a:solidFill>
          <a:ln w="9525">
            <a:noFill/>
            <a:round/>
          </a:ln>
        </p:spPr>
        <p:txBody>
          <a:bodyPr vert="horz" wrap="square" lIns="105873" tIns="52936" rIns="105873" bIns="52936" numCol="1" anchor="t" anchorCtr="0" compatLnSpc="1"/>
          <a:p>
            <a:pPr>
              <a:lnSpc>
                <a:spcPct val="120000"/>
              </a:lnSpc>
            </a:pPr>
            <a:endParaRPr lang="en-US" sz="760">
              <a:solidFill>
                <a:schemeClr val="tx1">
                  <a:lumMod val="75000"/>
                  <a:lumOff val="2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30" name="Freeform 46"/>
          <p:cNvSpPr>
            <a:spLocks noEditPoints="1"/>
          </p:cNvSpPr>
          <p:nvPr/>
        </p:nvSpPr>
        <p:spPr bwMode="auto">
          <a:xfrm>
            <a:off x="520792" y="3406197"/>
            <a:ext cx="393460" cy="393457"/>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3"/>
          </a:solidFill>
          <a:ln w="9525">
            <a:noFill/>
            <a:round/>
          </a:ln>
        </p:spPr>
        <p:txBody>
          <a:bodyPr vert="horz" wrap="square" lIns="105873" tIns="52936" rIns="105873" bIns="52936" numCol="1" anchor="t" anchorCtr="0" compatLnSpc="1"/>
          <a:p>
            <a:pPr>
              <a:lnSpc>
                <a:spcPct val="120000"/>
              </a:lnSpc>
            </a:pPr>
            <a:endParaRPr lang="en-US" sz="760">
              <a:solidFill>
                <a:schemeClr val="tx1">
                  <a:lumMod val="75000"/>
                  <a:lumOff val="2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31" name="Freeform 46"/>
          <p:cNvSpPr>
            <a:spLocks noEditPoints="1"/>
          </p:cNvSpPr>
          <p:nvPr/>
        </p:nvSpPr>
        <p:spPr bwMode="auto">
          <a:xfrm>
            <a:off x="520792" y="4112020"/>
            <a:ext cx="393460" cy="393457"/>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4"/>
          </a:solidFill>
          <a:ln w="9525">
            <a:noFill/>
            <a:round/>
          </a:ln>
        </p:spPr>
        <p:txBody>
          <a:bodyPr vert="horz" wrap="square" lIns="105873" tIns="52936" rIns="105873" bIns="52936" numCol="1" anchor="t" anchorCtr="0" compatLnSpc="1"/>
          <a:p>
            <a:pPr>
              <a:lnSpc>
                <a:spcPct val="120000"/>
              </a:lnSpc>
            </a:pPr>
            <a:endParaRPr lang="en-US" sz="760">
              <a:solidFill>
                <a:schemeClr val="tx1">
                  <a:lumMod val="75000"/>
                  <a:lumOff val="2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46" name="Freeform 46"/>
          <p:cNvSpPr>
            <a:spLocks noEditPoints="1"/>
          </p:cNvSpPr>
          <p:nvPr/>
        </p:nvSpPr>
        <p:spPr bwMode="auto">
          <a:xfrm>
            <a:off x="520792" y="4820421"/>
            <a:ext cx="393460" cy="393457"/>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5"/>
          </a:solidFill>
          <a:ln w="9525">
            <a:noFill/>
            <a:round/>
          </a:ln>
        </p:spPr>
        <p:txBody>
          <a:bodyPr vert="horz" wrap="square" lIns="105873" tIns="52936" rIns="105873" bIns="52936" numCol="1" anchor="t" anchorCtr="0" compatLnSpc="1"/>
          <a:p>
            <a:pPr>
              <a:lnSpc>
                <a:spcPct val="120000"/>
              </a:lnSpc>
            </a:pPr>
            <a:endParaRPr lang="en-US" sz="760">
              <a:solidFill>
                <a:schemeClr val="tx1">
                  <a:lumMod val="75000"/>
                  <a:lumOff val="2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50" name="TextBox 18"/>
          <p:cNvSpPr txBox="1"/>
          <p:nvPr/>
        </p:nvSpPr>
        <p:spPr>
          <a:xfrm flipH="1">
            <a:off x="1083945" y="1868805"/>
            <a:ext cx="7498080" cy="645160"/>
          </a:xfrm>
          <a:prstGeom prst="rect">
            <a:avLst/>
          </a:prstGeom>
          <a:noFill/>
        </p:spPr>
        <p:txBody>
          <a:bodyPr wrap="none" rtlCol="0">
            <a:spAutoFit/>
          </a:bodyPr>
          <a:p>
            <a:pPr algn="l"/>
            <a:r>
              <a:rPr lang="zh-CN" altLang="en-US" sz="3600">
                <a:solidFill>
                  <a:srgbClr val="E9746E"/>
                </a:solidFill>
                <a:latin typeface="黑体" panose="02010609060101010101" charset="-122"/>
                <a:ea typeface="黑体" panose="02010609060101010101" charset="-122"/>
                <a:cs typeface="黑体" panose="02010609060101010101" charset="-122"/>
                <a:sym typeface="思源黑体 CN Medium" panose="020B0600000000000000" pitchFamily="34" charset="-122"/>
              </a:rPr>
              <a:t>（</a:t>
            </a:r>
            <a:r>
              <a:rPr lang="en-US" sz="3600">
                <a:solidFill>
                  <a:srgbClr val="E9746E"/>
                </a:solidFill>
                <a:latin typeface="黑体" panose="02010609060101010101" charset="-122"/>
                <a:ea typeface="黑体" panose="02010609060101010101" charset="-122"/>
                <a:cs typeface="黑体" panose="02010609060101010101" charset="-122"/>
                <a:sym typeface="思源黑体 CN Medium" panose="020B0600000000000000" pitchFamily="34" charset="-122"/>
              </a:rPr>
              <a:t>一）测评应</a:t>
            </a:r>
            <a:r>
              <a:rPr lang="zh-CN" altLang="en-US" sz="3600">
                <a:solidFill>
                  <a:srgbClr val="E9746E"/>
                </a:solidFill>
                <a:latin typeface="黑体" panose="02010609060101010101" charset="-122"/>
                <a:ea typeface="黑体" panose="02010609060101010101" charset="-122"/>
                <a:cs typeface="黑体" panose="02010609060101010101" charset="-122"/>
                <a:sym typeface="思源黑体 CN Medium" panose="020B0600000000000000" pitchFamily="34" charset="-122"/>
              </a:rPr>
              <a:t>促进</a:t>
            </a:r>
            <a:r>
              <a:rPr lang="en-US" sz="3600">
                <a:solidFill>
                  <a:srgbClr val="E9746E"/>
                </a:solidFill>
                <a:latin typeface="黑体" panose="02010609060101010101" charset="-122"/>
                <a:ea typeface="黑体" panose="02010609060101010101" charset="-122"/>
                <a:cs typeface="黑体" panose="02010609060101010101" charset="-122"/>
                <a:sym typeface="思源黑体 CN Medium" panose="020B0600000000000000" pitchFamily="34" charset="-122"/>
              </a:rPr>
              <a:t>儿童的学习与发展</a:t>
            </a:r>
            <a:endParaRPr lang="en-US" sz="3600">
              <a:solidFill>
                <a:srgbClr val="E9746E"/>
              </a:solidFill>
              <a:latin typeface="黑体" panose="02010609060101010101" charset="-122"/>
              <a:ea typeface="黑体" panose="02010609060101010101" charset="-122"/>
              <a:cs typeface="黑体" panose="02010609060101010101" charset="-122"/>
              <a:sym typeface="思源黑体 CN Medium" panose="020B0600000000000000" pitchFamily="34" charset="-122"/>
            </a:endParaRPr>
          </a:p>
        </p:txBody>
      </p:sp>
      <p:sp>
        <p:nvSpPr>
          <p:cNvPr id="2" name="TextBox 18"/>
          <p:cNvSpPr txBox="1"/>
          <p:nvPr/>
        </p:nvSpPr>
        <p:spPr>
          <a:xfrm flipH="1">
            <a:off x="1083945" y="2574925"/>
            <a:ext cx="8412480" cy="645160"/>
          </a:xfrm>
          <a:prstGeom prst="rect">
            <a:avLst/>
          </a:prstGeom>
          <a:noFill/>
        </p:spPr>
        <p:txBody>
          <a:bodyPr wrap="none" rtlCol="0">
            <a:spAutoFit/>
          </a:bodyPr>
          <a:p>
            <a:pPr algn="l"/>
            <a:r>
              <a:rPr sz="3600">
                <a:solidFill>
                  <a:srgbClr val="ED935C"/>
                </a:solidFill>
                <a:latin typeface="黑体" panose="02010609060101010101" charset="-122"/>
                <a:ea typeface="黑体" panose="02010609060101010101" charset="-122"/>
                <a:cs typeface="黑体" panose="02010609060101010101" charset="-122"/>
                <a:sym typeface="思源黑体 CN Medium" panose="020B0600000000000000" pitchFamily="34" charset="-122"/>
              </a:rPr>
              <a:t>（二）测评内容和方式应</a:t>
            </a:r>
            <a:r>
              <a:rPr lang="zh-CN" sz="3600">
                <a:solidFill>
                  <a:srgbClr val="ED935C"/>
                </a:solidFill>
                <a:latin typeface="黑体" panose="02010609060101010101" charset="-122"/>
                <a:ea typeface="黑体" panose="02010609060101010101" charset="-122"/>
                <a:cs typeface="黑体" panose="02010609060101010101" charset="-122"/>
                <a:sym typeface="思源黑体 CN Medium" panose="020B0600000000000000" pitchFamily="34" charset="-122"/>
              </a:rPr>
              <a:t>适宜</a:t>
            </a:r>
            <a:r>
              <a:rPr sz="3600">
                <a:solidFill>
                  <a:srgbClr val="ED935C"/>
                </a:solidFill>
                <a:latin typeface="黑体" panose="02010609060101010101" charset="-122"/>
                <a:ea typeface="黑体" panose="02010609060101010101" charset="-122"/>
                <a:cs typeface="黑体" panose="02010609060101010101" charset="-122"/>
                <a:sym typeface="思源黑体 CN Medium" panose="020B0600000000000000" pitchFamily="34" charset="-122"/>
              </a:rPr>
              <a:t>儿童的年龄</a:t>
            </a:r>
            <a:endParaRPr sz="3600">
              <a:solidFill>
                <a:srgbClr val="ED935C"/>
              </a:solidFill>
              <a:latin typeface="黑体" panose="02010609060101010101" charset="-122"/>
              <a:ea typeface="黑体" panose="02010609060101010101" charset="-122"/>
              <a:cs typeface="黑体" panose="02010609060101010101" charset="-122"/>
              <a:sym typeface="思源黑体 CN Medium" panose="020B0600000000000000" pitchFamily="34" charset="-122"/>
            </a:endParaRPr>
          </a:p>
        </p:txBody>
      </p:sp>
      <p:sp>
        <p:nvSpPr>
          <p:cNvPr id="4" name="TextBox 18"/>
          <p:cNvSpPr txBox="1"/>
          <p:nvPr/>
        </p:nvSpPr>
        <p:spPr>
          <a:xfrm flipH="1">
            <a:off x="1083945" y="3280410"/>
            <a:ext cx="10698480" cy="645160"/>
          </a:xfrm>
          <a:prstGeom prst="rect">
            <a:avLst/>
          </a:prstGeom>
          <a:noFill/>
        </p:spPr>
        <p:txBody>
          <a:bodyPr wrap="none" rtlCol="0">
            <a:spAutoFit/>
          </a:bodyPr>
          <a:p>
            <a:pPr algn="l"/>
            <a:r>
              <a:rPr sz="3600">
                <a:solidFill>
                  <a:srgbClr val="FDD069"/>
                </a:solidFill>
                <a:latin typeface="黑体" panose="02010609060101010101" charset="-122"/>
                <a:ea typeface="黑体" panose="02010609060101010101" charset="-122"/>
                <a:cs typeface="黑体" panose="02010609060101010101" charset="-122"/>
                <a:sym typeface="思源黑体 CN Medium" panose="020B0600000000000000" pitchFamily="34" charset="-122"/>
              </a:rPr>
              <a:t>（三）测评应运用多种方法获取儿童发展的信息资料</a:t>
            </a:r>
            <a:endParaRPr sz="3600">
              <a:solidFill>
                <a:srgbClr val="FDD069"/>
              </a:solidFill>
              <a:latin typeface="黑体" panose="02010609060101010101" charset="-122"/>
              <a:ea typeface="黑体" panose="02010609060101010101" charset="-122"/>
              <a:cs typeface="黑体" panose="02010609060101010101" charset="-122"/>
              <a:sym typeface="思源黑体 CN Medium" panose="020B0600000000000000" pitchFamily="34" charset="-122"/>
            </a:endParaRPr>
          </a:p>
        </p:txBody>
      </p:sp>
      <p:sp>
        <p:nvSpPr>
          <p:cNvPr id="5" name="TextBox 18"/>
          <p:cNvSpPr txBox="1"/>
          <p:nvPr/>
        </p:nvSpPr>
        <p:spPr>
          <a:xfrm flipH="1">
            <a:off x="1083945" y="3986530"/>
            <a:ext cx="7498080" cy="645160"/>
          </a:xfrm>
          <a:prstGeom prst="rect">
            <a:avLst/>
          </a:prstGeom>
          <a:noFill/>
        </p:spPr>
        <p:txBody>
          <a:bodyPr wrap="none" rtlCol="0">
            <a:spAutoFit/>
          </a:bodyPr>
          <a:p>
            <a:pPr algn="l"/>
            <a:r>
              <a:rPr sz="3600">
                <a:solidFill>
                  <a:srgbClr val="78B6A9"/>
                </a:solidFill>
                <a:latin typeface="黑体" panose="02010609060101010101" charset="-122"/>
                <a:ea typeface="黑体" panose="02010609060101010101" charset="-122"/>
                <a:cs typeface="黑体" panose="02010609060101010101" charset="-122"/>
                <a:sym typeface="思源黑体 CN Medium" panose="020B0600000000000000" pitchFamily="34" charset="-122"/>
              </a:rPr>
              <a:t>（四）测评应公平地对待每一位儿童</a:t>
            </a:r>
            <a:endParaRPr sz="3600">
              <a:solidFill>
                <a:srgbClr val="78B6A9"/>
              </a:solidFill>
              <a:latin typeface="黑体" panose="02010609060101010101" charset="-122"/>
              <a:ea typeface="黑体" panose="02010609060101010101" charset="-122"/>
              <a:cs typeface="黑体" panose="02010609060101010101" charset="-122"/>
              <a:sym typeface="思源黑体 CN Medium" panose="020B0600000000000000" pitchFamily="34" charset="-122"/>
            </a:endParaRPr>
          </a:p>
        </p:txBody>
      </p:sp>
      <p:sp>
        <p:nvSpPr>
          <p:cNvPr id="6" name="TextBox 18"/>
          <p:cNvSpPr txBox="1"/>
          <p:nvPr/>
        </p:nvSpPr>
        <p:spPr>
          <a:xfrm flipH="1">
            <a:off x="1083945" y="4694555"/>
            <a:ext cx="6126480" cy="645160"/>
          </a:xfrm>
          <a:prstGeom prst="rect">
            <a:avLst/>
          </a:prstGeom>
          <a:noFill/>
        </p:spPr>
        <p:txBody>
          <a:bodyPr wrap="none" rtlCol="0">
            <a:spAutoFit/>
          </a:bodyPr>
          <a:p>
            <a:pPr algn="l"/>
            <a:r>
              <a:rPr sz="3600">
                <a:solidFill>
                  <a:srgbClr val="AB7DB6"/>
                </a:solidFill>
                <a:latin typeface="黑体" panose="02010609060101010101" charset="-122"/>
                <a:ea typeface="黑体" panose="02010609060101010101" charset="-122"/>
                <a:cs typeface="黑体" panose="02010609060101010101" charset="-122"/>
                <a:sym typeface="思源黑体 CN Medium" panose="020B0600000000000000" pitchFamily="34" charset="-122"/>
              </a:rPr>
              <a:t>（五）测量与评估应真实可靠</a:t>
            </a:r>
            <a:endParaRPr sz="3600">
              <a:solidFill>
                <a:srgbClr val="AB7DB6"/>
              </a:solidFill>
              <a:latin typeface="黑体" panose="02010609060101010101" charset="-122"/>
              <a:ea typeface="黑体" panose="02010609060101010101" charset="-122"/>
              <a:cs typeface="黑体" panose="02010609060101010101"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0" grpId="0" bldLvl="0" animBg="1"/>
      <p:bldP spid="31" grpId="0" bldLvl="0" animBg="1"/>
      <p:bldP spid="4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1_1"/>
          <p:cNvGrpSpPr/>
          <p:nvPr/>
        </p:nvGrpSpPr>
        <p:grpSpPr>
          <a:xfrm>
            <a:off x="-1013679" y="-43169"/>
            <a:ext cx="12858769" cy="6560166"/>
            <a:chOff x="-1013679" y="-43169"/>
            <a:chExt cx="12858769" cy="6560166"/>
          </a:xfrm>
        </p:grpSpPr>
        <p:grpSp>
          <p:nvGrpSpPr>
            <p:cNvPr id="60" name="组合 59"/>
            <p:cNvGrpSpPr/>
            <p:nvPr/>
          </p:nvGrpSpPr>
          <p:grpSpPr>
            <a:xfrm>
              <a:off x="9683417" y="6288397"/>
              <a:ext cx="2161673" cy="228600"/>
              <a:chOff x="2805536" y="-1467853"/>
              <a:chExt cx="2161673" cy="228600"/>
            </a:xfrm>
          </p:grpSpPr>
          <p:sp>
            <p:nvSpPr>
              <p:cNvPr id="67" name="椭圆 66"/>
              <p:cNvSpPr/>
              <p:nvPr/>
            </p:nvSpPr>
            <p:spPr>
              <a:xfrm>
                <a:off x="2805536" y="-1467853"/>
                <a:ext cx="228600" cy="228600"/>
              </a:xfrm>
              <a:prstGeom prst="ellipse">
                <a:avLst/>
              </a:prstGeom>
              <a:solidFill>
                <a:srgbClr val="78B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8" name="椭圆 67"/>
              <p:cNvSpPr/>
              <p:nvPr/>
            </p:nvSpPr>
            <p:spPr>
              <a:xfrm>
                <a:off x="3288804" y="-1467853"/>
                <a:ext cx="228600" cy="228600"/>
              </a:xfrm>
              <a:prstGeom prst="ellipse">
                <a:avLst/>
              </a:prstGeom>
              <a:solidFill>
                <a:srgbClr val="FDD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9" name="椭圆 68"/>
              <p:cNvSpPr/>
              <p:nvPr/>
            </p:nvSpPr>
            <p:spPr>
              <a:xfrm>
                <a:off x="3772072" y="-1467853"/>
                <a:ext cx="228600" cy="228600"/>
              </a:xfrm>
              <a:prstGeom prst="ellipse">
                <a:avLst/>
              </a:prstGeom>
              <a:solidFill>
                <a:srgbClr val="ED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0" name="椭圆 69"/>
              <p:cNvSpPr/>
              <p:nvPr/>
            </p:nvSpPr>
            <p:spPr>
              <a:xfrm>
                <a:off x="4255340" y="-1467853"/>
                <a:ext cx="228600" cy="228600"/>
              </a:xfrm>
              <a:prstGeom prst="ellipse">
                <a:avLst/>
              </a:prstGeom>
              <a:solidFill>
                <a:srgbClr val="E97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1" name="椭圆 70"/>
              <p:cNvSpPr/>
              <p:nvPr/>
            </p:nvSpPr>
            <p:spPr>
              <a:xfrm>
                <a:off x="4738609" y="-1467853"/>
                <a:ext cx="228600" cy="228600"/>
              </a:xfrm>
              <a:prstGeom prst="ellipse">
                <a:avLst/>
              </a:prstGeom>
              <a:solidFill>
                <a:srgbClr val="AB7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grpSp>
        <p:grpSp>
          <p:nvGrpSpPr>
            <p:cNvPr id="61" name="组合 60"/>
            <p:cNvGrpSpPr/>
            <p:nvPr/>
          </p:nvGrpSpPr>
          <p:grpSpPr>
            <a:xfrm flipH="1" flipV="1">
              <a:off x="-1013679" y="-43169"/>
              <a:ext cx="4948007" cy="573258"/>
              <a:chOff x="-460228" y="4964882"/>
              <a:chExt cx="16582544" cy="1921192"/>
            </a:xfrm>
          </p:grpSpPr>
          <p:sp>
            <p:nvSpPr>
              <p:cNvPr id="62" name="等腰三角形 5"/>
              <p:cNvSpPr/>
              <p:nvPr/>
            </p:nvSpPr>
            <p:spPr>
              <a:xfrm>
                <a:off x="-460228" y="5749042"/>
                <a:ext cx="3560710" cy="113703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78B6A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3" name="等腰三角形 5"/>
              <p:cNvSpPr/>
              <p:nvPr/>
            </p:nvSpPr>
            <p:spPr>
              <a:xfrm>
                <a:off x="1498898" y="5414211"/>
                <a:ext cx="4355342" cy="147186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137032 h 1137032"/>
                  <a:gd name="connsiteX1-19" fmla="*/ 1780355 w 3560710"/>
                  <a:gd name="connsiteY1-20" fmla="*/ 88 h 1137032"/>
                  <a:gd name="connsiteX2-21" fmla="*/ 3560710 w 3560710"/>
                  <a:gd name="connsiteY2-22" fmla="*/ 1137032 h 1137032"/>
                  <a:gd name="connsiteX3-23" fmla="*/ 0 w 3560710"/>
                  <a:gd name="connsiteY3-24" fmla="*/ 1137032 h 1137032"/>
                  <a:gd name="connsiteX0-25" fmla="*/ 0 w 3560710"/>
                  <a:gd name="connsiteY0-26" fmla="*/ 1137032 h 1137032"/>
                  <a:gd name="connsiteX1-27" fmla="*/ 1780355 w 3560710"/>
                  <a:gd name="connsiteY1-28" fmla="*/ 88 h 1137032"/>
                  <a:gd name="connsiteX2-29" fmla="*/ 3560710 w 3560710"/>
                  <a:gd name="connsiteY2-30" fmla="*/ 1137032 h 1137032"/>
                  <a:gd name="connsiteX3-31" fmla="*/ 0 w 3560710"/>
                  <a:gd name="connsiteY3-32"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298852" y="-9500"/>
                      <a:pt x="1780355" y="88"/>
                    </a:cubicBezTo>
                    <a:cubicBezTo>
                      <a:pt x="2261858" y="9676"/>
                      <a:pt x="2967258" y="758051"/>
                      <a:pt x="3560710" y="1137032"/>
                    </a:cubicBezTo>
                    <a:lnTo>
                      <a:pt x="0" y="1137032"/>
                    </a:lnTo>
                    <a:close/>
                  </a:path>
                </a:pathLst>
              </a:custGeom>
              <a:solidFill>
                <a:srgbClr val="FDD06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4" name="等腰三角形 5"/>
              <p:cNvSpPr/>
              <p:nvPr/>
            </p:nvSpPr>
            <p:spPr>
              <a:xfrm>
                <a:off x="3763709" y="4964882"/>
                <a:ext cx="5327811" cy="192119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ED935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5" name="等腰三角形 5"/>
              <p:cNvSpPr/>
              <p:nvPr/>
            </p:nvSpPr>
            <p:spPr>
              <a:xfrm>
                <a:off x="6780019" y="5781117"/>
                <a:ext cx="5439657" cy="107688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076883 h 1076883"/>
                  <a:gd name="connsiteX1-19" fmla="*/ 2134761 w 3560710"/>
                  <a:gd name="connsiteY1-20" fmla="*/ 97 h 1076883"/>
                  <a:gd name="connsiteX2-21" fmla="*/ 3560710 w 3560710"/>
                  <a:gd name="connsiteY2-22" fmla="*/ 1076883 h 1076883"/>
                  <a:gd name="connsiteX3-23" fmla="*/ 0 w 3560710"/>
                  <a:gd name="connsiteY3-24" fmla="*/ 1076883 h 1076883"/>
                </a:gdLst>
                <a:ahLst/>
                <a:cxnLst>
                  <a:cxn ang="0">
                    <a:pos x="connsiteX0-1" y="connsiteY0-2"/>
                  </a:cxn>
                  <a:cxn ang="0">
                    <a:pos x="connsiteX1-3" y="connsiteY1-4"/>
                  </a:cxn>
                  <a:cxn ang="0">
                    <a:pos x="connsiteX2-5" y="connsiteY2-6"/>
                  </a:cxn>
                  <a:cxn ang="0">
                    <a:pos x="connsiteX3-7" y="connsiteY3-8"/>
                  </a:cxn>
                </a:cxnLst>
                <a:rect l="l" t="t" r="r" b="b"/>
                <a:pathLst>
                  <a:path w="3560710" h="1076883">
                    <a:moveTo>
                      <a:pt x="0" y="1076883"/>
                    </a:moveTo>
                    <a:cubicBezTo>
                      <a:pt x="593452" y="697902"/>
                      <a:pt x="1456530" y="-9491"/>
                      <a:pt x="2134761" y="97"/>
                    </a:cubicBezTo>
                    <a:cubicBezTo>
                      <a:pt x="2812992" y="9685"/>
                      <a:pt x="2967258" y="697902"/>
                      <a:pt x="3560710" y="1076883"/>
                    </a:cubicBezTo>
                    <a:lnTo>
                      <a:pt x="0" y="1076883"/>
                    </a:lnTo>
                    <a:close/>
                  </a:path>
                </a:pathLst>
              </a:custGeom>
              <a:solidFill>
                <a:srgbClr val="E9746E">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6" name="等腰三角形 5"/>
              <p:cNvSpPr/>
              <p:nvPr/>
            </p:nvSpPr>
            <p:spPr>
              <a:xfrm>
                <a:off x="9613231" y="5220014"/>
                <a:ext cx="6509085" cy="1637986"/>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AB7DB6">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grpSp>
      <p:grpSp>
        <p:nvGrpSpPr>
          <p:cNvPr id="44" name="Group 67"/>
          <p:cNvGrpSpPr/>
          <p:nvPr/>
        </p:nvGrpSpPr>
        <p:grpSpPr>
          <a:xfrm>
            <a:off x="731520" y="1734820"/>
            <a:ext cx="3937000" cy="4170045"/>
            <a:chOff x="950284" y="2059774"/>
            <a:chExt cx="3788406" cy="4012600"/>
          </a:xfrm>
        </p:grpSpPr>
        <p:sp>
          <p:nvSpPr>
            <p:cNvPr id="45" name="Freeform 5"/>
            <p:cNvSpPr/>
            <p:nvPr/>
          </p:nvSpPr>
          <p:spPr bwMode="auto">
            <a:xfrm>
              <a:off x="1863217" y="5309576"/>
              <a:ext cx="843589" cy="762798"/>
            </a:xfrm>
            <a:custGeom>
              <a:avLst/>
              <a:gdLst>
                <a:gd name="T0" fmla="*/ 1253 w 1253"/>
                <a:gd name="T1" fmla="*/ 1133 h 1133"/>
                <a:gd name="T2" fmla="*/ 0 w 1253"/>
                <a:gd name="T3" fmla="*/ 1133 h 1133"/>
                <a:gd name="T4" fmla="*/ 151 w 1253"/>
                <a:gd name="T5" fmla="*/ 0 h 1133"/>
                <a:gd name="T6" fmla="*/ 1102 w 1253"/>
                <a:gd name="T7" fmla="*/ 0 h 1133"/>
                <a:gd name="T8" fmla="*/ 1253 w 1253"/>
                <a:gd name="T9" fmla="*/ 1133 h 1133"/>
              </a:gdLst>
              <a:ahLst/>
              <a:cxnLst>
                <a:cxn ang="0">
                  <a:pos x="T0" y="T1"/>
                </a:cxn>
                <a:cxn ang="0">
                  <a:pos x="T2" y="T3"/>
                </a:cxn>
                <a:cxn ang="0">
                  <a:pos x="T4" y="T5"/>
                </a:cxn>
                <a:cxn ang="0">
                  <a:pos x="T6" y="T7"/>
                </a:cxn>
                <a:cxn ang="0">
                  <a:pos x="T8" y="T9"/>
                </a:cxn>
              </a:cxnLst>
              <a:rect l="0" t="0" r="r" b="b"/>
              <a:pathLst>
                <a:path w="1253" h="1133">
                  <a:moveTo>
                    <a:pt x="1253" y="1133"/>
                  </a:moveTo>
                  <a:lnTo>
                    <a:pt x="0" y="1133"/>
                  </a:lnTo>
                  <a:lnTo>
                    <a:pt x="151" y="0"/>
                  </a:lnTo>
                  <a:lnTo>
                    <a:pt x="1102" y="0"/>
                  </a:lnTo>
                  <a:lnTo>
                    <a:pt x="1253" y="1133"/>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46" name="Freeform 6"/>
            <p:cNvSpPr/>
            <p:nvPr/>
          </p:nvSpPr>
          <p:spPr bwMode="auto">
            <a:xfrm>
              <a:off x="1894860" y="5309576"/>
              <a:ext cx="778283" cy="517733"/>
            </a:xfrm>
            <a:custGeom>
              <a:avLst/>
              <a:gdLst>
                <a:gd name="T0" fmla="*/ 1156 w 1156"/>
                <a:gd name="T1" fmla="*/ 769 h 769"/>
                <a:gd name="T2" fmla="*/ 1055 w 1156"/>
                <a:gd name="T3" fmla="*/ 0 h 769"/>
                <a:gd name="T4" fmla="*/ 104 w 1156"/>
                <a:gd name="T5" fmla="*/ 0 h 769"/>
                <a:gd name="T6" fmla="*/ 0 w 1156"/>
                <a:gd name="T7" fmla="*/ 769 h 769"/>
                <a:gd name="T8" fmla="*/ 1156 w 1156"/>
                <a:gd name="T9" fmla="*/ 769 h 769"/>
              </a:gdLst>
              <a:ahLst/>
              <a:cxnLst>
                <a:cxn ang="0">
                  <a:pos x="T0" y="T1"/>
                </a:cxn>
                <a:cxn ang="0">
                  <a:pos x="T2" y="T3"/>
                </a:cxn>
                <a:cxn ang="0">
                  <a:pos x="T4" y="T5"/>
                </a:cxn>
                <a:cxn ang="0">
                  <a:pos x="T6" y="T7"/>
                </a:cxn>
                <a:cxn ang="0">
                  <a:pos x="T8" y="T9"/>
                </a:cxn>
              </a:cxnLst>
              <a:rect l="0" t="0" r="r" b="b"/>
              <a:pathLst>
                <a:path w="1156" h="769">
                  <a:moveTo>
                    <a:pt x="1156" y="769"/>
                  </a:moveTo>
                  <a:lnTo>
                    <a:pt x="1055" y="0"/>
                  </a:lnTo>
                  <a:lnTo>
                    <a:pt x="104" y="0"/>
                  </a:lnTo>
                  <a:lnTo>
                    <a:pt x="0" y="769"/>
                  </a:lnTo>
                  <a:lnTo>
                    <a:pt x="1156" y="769"/>
                  </a:ln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59" name="Freeform 7"/>
            <p:cNvSpPr/>
            <p:nvPr/>
          </p:nvSpPr>
          <p:spPr bwMode="auto">
            <a:xfrm>
              <a:off x="950284" y="3625092"/>
              <a:ext cx="2668783" cy="1956479"/>
            </a:xfrm>
            <a:custGeom>
              <a:avLst/>
              <a:gdLst>
                <a:gd name="T0" fmla="*/ 1676 w 1676"/>
                <a:gd name="T1" fmla="*/ 1196 h 1229"/>
                <a:gd name="T2" fmla="*/ 1643 w 1676"/>
                <a:gd name="T3" fmla="*/ 1229 h 1229"/>
                <a:gd name="T4" fmla="*/ 33 w 1676"/>
                <a:gd name="T5" fmla="*/ 1229 h 1229"/>
                <a:gd name="T6" fmla="*/ 0 w 1676"/>
                <a:gd name="T7" fmla="*/ 1196 h 1229"/>
                <a:gd name="T8" fmla="*/ 0 w 1676"/>
                <a:gd name="T9" fmla="*/ 32 h 1229"/>
                <a:gd name="T10" fmla="*/ 33 w 1676"/>
                <a:gd name="T11" fmla="*/ 0 h 1229"/>
                <a:gd name="T12" fmla="*/ 1643 w 1676"/>
                <a:gd name="T13" fmla="*/ 0 h 1229"/>
                <a:gd name="T14" fmla="*/ 1676 w 1676"/>
                <a:gd name="T15" fmla="*/ 32 h 1229"/>
                <a:gd name="T16" fmla="*/ 1676 w 1676"/>
                <a:gd name="T17" fmla="*/ 1196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6" h="1229">
                  <a:moveTo>
                    <a:pt x="1676" y="1196"/>
                  </a:moveTo>
                  <a:cubicBezTo>
                    <a:pt x="1676" y="1214"/>
                    <a:pt x="1661" y="1229"/>
                    <a:pt x="1643" y="1229"/>
                  </a:cubicBezTo>
                  <a:cubicBezTo>
                    <a:pt x="33" y="1229"/>
                    <a:pt x="33" y="1229"/>
                    <a:pt x="33" y="1229"/>
                  </a:cubicBezTo>
                  <a:cubicBezTo>
                    <a:pt x="15" y="1229"/>
                    <a:pt x="0" y="1214"/>
                    <a:pt x="0" y="1196"/>
                  </a:cubicBezTo>
                  <a:cubicBezTo>
                    <a:pt x="0" y="32"/>
                    <a:pt x="0" y="32"/>
                    <a:pt x="0" y="32"/>
                  </a:cubicBezTo>
                  <a:cubicBezTo>
                    <a:pt x="0" y="15"/>
                    <a:pt x="15" y="0"/>
                    <a:pt x="33" y="0"/>
                  </a:cubicBezTo>
                  <a:cubicBezTo>
                    <a:pt x="1643" y="0"/>
                    <a:pt x="1643" y="0"/>
                    <a:pt x="1643" y="0"/>
                  </a:cubicBezTo>
                  <a:cubicBezTo>
                    <a:pt x="1661" y="0"/>
                    <a:pt x="1676" y="15"/>
                    <a:pt x="1676" y="32"/>
                  </a:cubicBezTo>
                  <a:lnTo>
                    <a:pt x="1676" y="1196"/>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72" name="Freeform 8"/>
            <p:cNvSpPr/>
            <p:nvPr/>
          </p:nvSpPr>
          <p:spPr bwMode="auto">
            <a:xfrm>
              <a:off x="950284" y="5232825"/>
              <a:ext cx="2668783" cy="348746"/>
            </a:xfrm>
            <a:custGeom>
              <a:avLst/>
              <a:gdLst>
                <a:gd name="T0" fmla="*/ 0 w 1676"/>
                <a:gd name="T1" fmla="*/ 0 h 219"/>
                <a:gd name="T2" fmla="*/ 0 w 1676"/>
                <a:gd name="T3" fmla="*/ 186 h 219"/>
                <a:gd name="T4" fmla="*/ 33 w 1676"/>
                <a:gd name="T5" fmla="*/ 219 h 219"/>
                <a:gd name="T6" fmla="*/ 1643 w 1676"/>
                <a:gd name="T7" fmla="*/ 219 h 219"/>
                <a:gd name="T8" fmla="*/ 1676 w 1676"/>
                <a:gd name="T9" fmla="*/ 186 h 219"/>
                <a:gd name="T10" fmla="*/ 1676 w 1676"/>
                <a:gd name="T11" fmla="*/ 0 h 219"/>
                <a:gd name="T12" fmla="*/ 0 w 1676"/>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1676" h="219">
                  <a:moveTo>
                    <a:pt x="0" y="0"/>
                  </a:moveTo>
                  <a:cubicBezTo>
                    <a:pt x="0" y="186"/>
                    <a:pt x="0" y="186"/>
                    <a:pt x="0" y="186"/>
                  </a:cubicBezTo>
                  <a:cubicBezTo>
                    <a:pt x="0" y="204"/>
                    <a:pt x="15" y="219"/>
                    <a:pt x="33" y="219"/>
                  </a:cubicBezTo>
                  <a:cubicBezTo>
                    <a:pt x="1643" y="219"/>
                    <a:pt x="1643" y="219"/>
                    <a:pt x="1643" y="219"/>
                  </a:cubicBezTo>
                  <a:cubicBezTo>
                    <a:pt x="1661" y="219"/>
                    <a:pt x="1676" y="204"/>
                    <a:pt x="1676" y="186"/>
                  </a:cubicBezTo>
                  <a:cubicBezTo>
                    <a:pt x="1676" y="0"/>
                    <a:pt x="1676" y="0"/>
                    <a:pt x="1676" y="0"/>
                  </a:cubicBezTo>
                  <a:lnTo>
                    <a:pt x="0" y="0"/>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73" name="Rectangle 9"/>
            <p:cNvSpPr>
              <a:spLocks noChangeArrowheads="1"/>
            </p:cNvSpPr>
            <p:nvPr/>
          </p:nvSpPr>
          <p:spPr bwMode="auto">
            <a:xfrm>
              <a:off x="1074836" y="3722041"/>
              <a:ext cx="2420352" cy="1510784"/>
            </a:xfrm>
            <a:prstGeom prst="rect">
              <a:avLst/>
            </a:prstGeom>
            <a:solidFill>
              <a:schemeClr val="accent3"/>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75" name="Freeform 10"/>
            <p:cNvSpPr/>
            <p:nvPr/>
          </p:nvSpPr>
          <p:spPr bwMode="auto">
            <a:xfrm>
              <a:off x="1709715" y="6025919"/>
              <a:ext cx="1149920" cy="46455"/>
            </a:xfrm>
            <a:custGeom>
              <a:avLst/>
              <a:gdLst>
                <a:gd name="T0" fmla="*/ 693 w 722"/>
                <a:gd name="T1" fmla="*/ 0 h 29"/>
                <a:gd name="T2" fmla="*/ 29 w 722"/>
                <a:gd name="T3" fmla="*/ 0 h 29"/>
                <a:gd name="T4" fmla="*/ 0 w 722"/>
                <a:gd name="T5" fmla="*/ 29 h 29"/>
                <a:gd name="T6" fmla="*/ 722 w 722"/>
                <a:gd name="T7" fmla="*/ 29 h 29"/>
                <a:gd name="T8" fmla="*/ 693 w 722"/>
                <a:gd name="T9" fmla="*/ 0 h 29"/>
              </a:gdLst>
              <a:ahLst/>
              <a:cxnLst>
                <a:cxn ang="0">
                  <a:pos x="T0" y="T1"/>
                </a:cxn>
                <a:cxn ang="0">
                  <a:pos x="T2" y="T3"/>
                </a:cxn>
                <a:cxn ang="0">
                  <a:pos x="T4" y="T5"/>
                </a:cxn>
                <a:cxn ang="0">
                  <a:pos x="T6" y="T7"/>
                </a:cxn>
                <a:cxn ang="0">
                  <a:pos x="T8" y="T9"/>
                </a:cxn>
              </a:cxnLst>
              <a:rect l="0" t="0" r="r" b="b"/>
              <a:pathLst>
                <a:path w="722" h="29">
                  <a:moveTo>
                    <a:pt x="693" y="0"/>
                  </a:moveTo>
                  <a:cubicBezTo>
                    <a:pt x="29" y="0"/>
                    <a:pt x="29" y="0"/>
                    <a:pt x="29" y="0"/>
                  </a:cubicBezTo>
                  <a:cubicBezTo>
                    <a:pt x="13" y="0"/>
                    <a:pt x="0" y="13"/>
                    <a:pt x="0" y="29"/>
                  </a:cubicBezTo>
                  <a:cubicBezTo>
                    <a:pt x="722" y="29"/>
                    <a:pt x="722" y="29"/>
                    <a:pt x="722" y="29"/>
                  </a:cubicBezTo>
                  <a:cubicBezTo>
                    <a:pt x="722" y="13"/>
                    <a:pt x="709" y="0"/>
                    <a:pt x="693" y="0"/>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76" name="Freeform 11"/>
            <p:cNvSpPr>
              <a:spLocks noEditPoints="1"/>
            </p:cNvSpPr>
            <p:nvPr/>
          </p:nvSpPr>
          <p:spPr bwMode="auto">
            <a:xfrm>
              <a:off x="1017920" y="4095878"/>
              <a:ext cx="2542885" cy="1136454"/>
            </a:xfrm>
            <a:custGeom>
              <a:avLst/>
              <a:gdLst>
                <a:gd name="T0" fmla="*/ 1533 w 1597"/>
                <a:gd name="T1" fmla="*/ 472 h 714"/>
                <a:gd name="T2" fmla="*/ 1534 w 1597"/>
                <a:gd name="T3" fmla="*/ 459 h 714"/>
                <a:gd name="T4" fmla="*/ 1396 w 1597"/>
                <a:gd name="T5" fmla="*/ 328 h 714"/>
                <a:gd name="T6" fmla="*/ 1285 w 1597"/>
                <a:gd name="T7" fmla="*/ 381 h 714"/>
                <a:gd name="T8" fmla="*/ 1266 w 1597"/>
                <a:gd name="T9" fmla="*/ 376 h 714"/>
                <a:gd name="T10" fmla="*/ 1107 w 1597"/>
                <a:gd name="T11" fmla="*/ 238 h 714"/>
                <a:gd name="T12" fmla="*/ 1008 w 1597"/>
                <a:gd name="T13" fmla="*/ 271 h 714"/>
                <a:gd name="T14" fmla="*/ 896 w 1597"/>
                <a:gd name="T15" fmla="*/ 208 h 714"/>
                <a:gd name="T16" fmla="*/ 846 w 1597"/>
                <a:gd name="T17" fmla="*/ 218 h 714"/>
                <a:gd name="T18" fmla="*/ 707 w 1597"/>
                <a:gd name="T19" fmla="*/ 107 h 714"/>
                <a:gd name="T20" fmla="*/ 690 w 1597"/>
                <a:gd name="T21" fmla="*/ 108 h 714"/>
                <a:gd name="T22" fmla="*/ 575 w 1597"/>
                <a:gd name="T23" fmla="*/ 0 h 714"/>
                <a:gd name="T24" fmla="*/ 472 w 1597"/>
                <a:gd name="T25" fmla="*/ 61 h 714"/>
                <a:gd name="T26" fmla="*/ 460 w 1597"/>
                <a:gd name="T27" fmla="*/ 59 h 714"/>
                <a:gd name="T28" fmla="*/ 400 w 1597"/>
                <a:gd name="T29" fmla="*/ 116 h 714"/>
                <a:gd name="T30" fmla="*/ 402 w 1597"/>
                <a:gd name="T31" fmla="*/ 133 h 714"/>
                <a:gd name="T32" fmla="*/ 333 w 1597"/>
                <a:gd name="T33" fmla="*/ 210 h 714"/>
                <a:gd name="T34" fmla="*/ 311 w 1597"/>
                <a:gd name="T35" fmla="*/ 208 h 714"/>
                <a:gd name="T36" fmla="*/ 213 w 1597"/>
                <a:gd name="T37" fmla="*/ 286 h 714"/>
                <a:gd name="T38" fmla="*/ 109 w 1597"/>
                <a:gd name="T39" fmla="*/ 437 h 714"/>
                <a:gd name="T40" fmla="*/ 109 w 1597"/>
                <a:gd name="T41" fmla="*/ 451 h 714"/>
                <a:gd name="T42" fmla="*/ 0 w 1597"/>
                <a:gd name="T43" fmla="*/ 633 h 714"/>
                <a:gd name="T44" fmla="*/ 17 w 1597"/>
                <a:gd name="T45" fmla="*/ 714 h 714"/>
                <a:gd name="T46" fmla="*/ 1546 w 1597"/>
                <a:gd name="T47" fmla="*/ 714 h 714"/>
                <a:gd name="T48" fmla="*/ 1597 w 1597"/>
                <a:gd name="T49" fmla="*/ 598 h 714"/>
                <a:gd name="T50" fmla="*/ 1533 w 1597"/>
                <a:gd name="T51" fmla="*/ 472 h 714"/>
                <a:gd name="T52" fmla="*/ 581 w 1597"/>
                <a:gd name="T53" fmla="*/ 390 h 714"/>
                <a:gd name="T54" fmla="*/ 564 w 1597"/>
                <a:gd name="T55" fmla="*/ 356 h 714"/>
                <a:gd name="T56" fmla="*/ 595 w 1597"/>
                <a:gd name="T57" fmla="*/ 319 h 714"/>
                <a:gd name="T58" fmla="*/ 615 w 1597"/>
                <a:gd name="T59" fmla="*/ 340 h 714"/>
                <a:gd name="T60" fmla="*/ 609 w 1597"/>
                <a:gd name="T61" fmla="*/ 376 h 714"/>
                <a:gd name="T62" fmla="*/ 610 w 1597"/>
                <a:gd name="T63" fmla="*/ 382 h 714"/>
                <a:gd name="T64" fmla="*/ 581 w 1597"/>
                <a:gd name="T65" fmla="*/ 39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7" h="714">
                  <a:moveTo>
                    <a:pt x="1533" y="472"/>
                  </a:moveTo>
                  <a:cubicBezTo>
                    <a:pt x="1534" y="468"/>
                    <a:pt x="1534" y="463"/>
                    <a:pt x="1534" y="459"/>
                  </a:cubicBezTo>
                  <a:cubicBezTo>
                    <a:pt x="1534" y="386"/>
                    <a:pt x="1472" y="328"/>
                    <a:pt x="1396" y="328"/>
                  </a:cubicBezTo>
                  <a:cubicBezTo>
                    <a:pt x="1350" y="328"/>
                    <a:pt x="1310" y="349"/>
                    <a:pt x="1285" y="381"/>
                  </a:cubicBezTo>
                  <a:cubicBezTo>
                    <a:pt x="1279" y="379"/>
                    <a:pt x="1273" y="377"/>
                    <a:pt x="1266" y="376"/>
                  </a:cubicBezTo>
                  <a:cubicBezTo>
                    <a:pt x="1259" y="299"/>
                    <a:pt x="1190" y="238"/>
                    <a:pt x="1107" y="238"/>
                  </a:cubicBezTo>
                  <a:cubicBezTo>
                    <a:pt x="1069" y="238"/>
                    <a:pt x="1035" y="251"/>
                    <a:pt x="1008" y="271"/>
                  </a:cubicBezTo>
                  <a:cubicBezTo>
                    <a:pt x="986" y="233"/>
                    <a:pt x="945" y="208"/>
                    <a:pt x="896" y="208"/>
                  </a:cubicBezTo>
                  <a:cubicBezTo>
                    <a:pt x="878" y="208"/>
                    <a:pt x="861" y="211"/>
                    <a:pt x="846" y="218"/>
                  </a:cubicBezTo>
                  <a:cubicBezTo>
                    <a:pt x="835" y="155"/>
                    <a:pt x="777" y="107"/>
                    <a:pt x="707" y="107"/>
                  </a:cubicBezTo>
                  <a:cubicBezTo>
                    <a:pt x="702" y="107"/>
                    <a:pt x="696" y="107"/>
                    <a:pt x="690" y="108"/>
                  </a:cubicBezTo>
                  <a:cubicBezTo>
                    <a:pt x="690" y="48"/>
                    <a:pt x="638" y="0"/>
                    <a:pt x="575" y="0"/>
                  </a:cubicBezTo>
                  <a:cubicBezTo>
                    <a:pt x="530" y="0"/>
                    <a:pt x="491" y="25"/>
                    <a:pt x="472" y="61"/>
                  </a:cubicBezTo>
                  <a:cubicBezTo>
                    <a:pt x="468" y="60"/>
                    <a:pt x="464" y="59"/>
                    <a:pt x="460" y="59"/>
                  </a:cubicBezTo>
                  <a:cubicBezTo>
                    <a:pt x="427" y="59"/>
                    <a:pt x="400" y="85"/>
                    <a:pt x="400" y="116"/>
                  </a:cubicBezTo>
                  <a:cubicBezTo>
                    <a:pt x="400" y="122"/>
                    <a:pt x="401" y="127"/>
                    <a:pt x="402" y="133"/>
                  </a:cubicBezTo>
                  <a:cubicBezTo>
                    <a:pt x="370" y="149"/>
                    <a:pt x="345" y="177"/>
                    <a:pt x="333" y="210"/>
                  </a:cubicBezTo>
                  <a:cubicBezTo>
                    <a:pt x="326" y="209"/>
                    <a:pt x="319" y="208"/>
                    <a:pt x="311" y="208"/>
                  </a:cubicBezTo>
                  <a:cubicBezTo>
                    <a:pt x="262" y="208"/>
                    <a:pt x="221" y="242"/>
                    <a:pt x="213" y="286"/>
                  </a:cubicBezTo>
                  <a:cubicBezTo>
                    <a:pt x="151" y="312"/>
                    <a:pt x="109" y="370"/>
                    <a:pt x="109" y="437"/>
                  </a:cubicBezTo>
                  <a:cubicBezTo>
                    <a:pt x="109" y="442"/>
                    <a:pt x="109" y="446"/>
                    <a:pt x="109" y="451"/>
                  </a:cubicBezTo>
                  <a:cubicBezTo>
                    <a:pt x="44" y="488"/>
                    <a:pt x="0" y="555"/>
                    <a:pt x="0" y="633"/>
                  </a:cubicBezTo>
                  <a:cubicBezTo>
                    <a:pt x="0" y="661"/>
                    <a:pt x="6" y="689"/>
                    <a:pt x="17" y="714"/>
                  </a:cubicBezTo>
                  <a:cubicBezTo>
                    <a:pt x="1546" y="714"/>
                    <a:pt x="1546" y="714"/>
                    <a:pt x="1546" y="714"/>
                  </a:cubicBezTo>
                  <a:cubicBezTo>
                    <a:pt x="1578" y="684"/>
                    <a:pt x="1597" y="644"/>
                    <a:pt x="1597" y="598"/>
                  </a:cubicBezTo>
                  <a:cubicBezTo>
                    <a:pt x="1597" y="547"/>
                    <a:pt x="1572" y="502"/>
                    <a:pt x="1533" y="472"/>
                  </a:cubicBezTo>
                  <a:close/>
                  <a:moveTo>
                    <a:pt x="581" y="390"/>
                  </a:moveTo>
                  <a:cubicBezTo>
                    <a:pt x="578" y="377"/>
                    <a:pt x="572" y="365"/>
                    <a:pt x="564" y="356"/>
                  </a:cubicBezTo>
                  <a:cubicBezTo>
                    <a:pt x="576" y="345"/>
                    <a:pt x="587" y="333"/>
                    <a:pt x="595" y="319"/>
                  </a:cubicBezTo>
                  <a:cubicBezTo>
                    <a:pt x="601" y="327"/>
                    <a:pt x="608" y="334"/>
                    <a:pt x="615" y="340"/>
                  </a:cubicBezTo>
                  <a:cubicBezTo>
                    <a:pt x="611" y="351"/>
                    <a:pt x="609" y="363"/>
                    <a:pt x="609" y="376"/>
                  </a:cubicBezTo>
                  <a:cubicBezTo>
                    <a:pt x="609" y="378"/>
                    <a:pt x="610" y="380"/>
                    <a:pt x="610" y="382"/>
                  </a:cubicBezTo>
                  <a:cubicBezTo>
                    <a:pt x="600" y="384"/>
                    <a:pt x="590" y="386"/>
                    <a:pt x="581" y="390"/>
                  </a:cubicBez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77" name="Freeform 12"/>
            <p:cNvSpPr/>
            <p:nvPr/>
          </p:nvSpPr>
          <p:spPr bwMode="auto">
            <a:xfrm>
              <a:off x="1810030" y="3099280"/>
              <a:ext cx="1890500" cy="1993508"/>
            </a:xfrm>
            <a:custGeom>
              <a:avLst/>
              <a:gdLst>
                <a:gd name="T0" fmla="*/ 1060 w 1187"/>
                <a:gd name="T1" fmla="*/ 0 h 1252"/>
                <a:gd name="T2" fmla="*/ 832 w 1187"/>
                <a:gd name="T3" fmla="*/ 228 h 1252"/>
                <a:gd name="T4" fmla="*/ 729 w 1187"/>
                <a:gd name="T5" fmla="*/ 312 h 1252"/>
                <a:gd name="T6" fmla="*/ 512 w 1187"/>
                <a:gd name="T7" fmla="*/ 432 h 1252"/>
                <a:gd name="T8" fmla="*/ 342 w 1187"/>
                <a:gd name="T9" fmla="*/ 509 h 1252"/>
                <a:gd name="T10" fmla="*/ 222 w 1187"/>
                <a:gd name="T11" fmla="*/ 568 h 1252"/>
                <a:gd name="T12" fmla="*/ 141 w 1187"/>
                <a:gd name="T13" fmla="*/ 619 h 1252"/>
                <a:gd name="T14" fmla="*/ 88 w 1187"/>
                <a:gd name="T15" fmla="*/ 664 h 1252"/>
                <a:gd name="T16" fmla="*/ 53 w 1187"/>
                <a:gd name="T17" fmla="*/ 704 h 1252"/>
                <a:gd name="T18" fmla="*/ 14 w 1187"/>
                <a:gd name="T19" fmla="*/ 777 h 1252"/>
                <a:gd name="T20" fmla="*/ 0 w 1187"/>
                <a:gd name="T21" fmla="*/ 862 h 1252"/>
                <a:gd name="T22" fmla="*/ 15 w 1187"/>
                <a:gd name="T23" fmla="*/ 954 h 1252"/>
                <a:gd name="T24" fmla="*/ 84 w 1187"/>
                <a:gd name="T25" fmla="*/ 1095 h 1252"/>
                <a:gd name="T26" fmla="*/ 210 w 1187"/>
                <a:gd name="T27" fmla="*/ 1252 h 1252"/>
                <a:gd name="T28" fmla="*/ 342 w 1187"/>
                <a:gd name="T29" fmla="*/ 1129 h 1252"/>
                <a:gd name="T30" fmla="*/ 263 w 1187"/>
                <a:gd name="T31" fmla="*/ 1036 h 1252"/>
                <a:gd name="T32" fmla="*/ 197 w 1187"/>
                <a:gd name="T33" fmla="*/ 929 h 1252"/>
                <a:gd name="T34" fmla="*/ 184 w 1187"/>
                <a:gd name="T35" fmla="*/ 890 h 1252"/>
                <a:gd name="T36" fmla="*/ 180 w 1187"/>
                <a:gd name="T37" fmla="*/ 862 h 1252"/>
                <a:gd name="T38" fmla="*/ 183 w 1187"/>
                <a:gd name="T39" fmla="*/ 841 h 1252"/>
                <a:gd name="T40" fmla="*/ 191 w 1187"/>
                <a:gd name="T41" fmla="*/ 822 h 1252"/>
                <a:gd name="T42" fmla="*/ 204 w 1187"/>
                <a:gd name="T43" fmla="*/ 803 h 1252"/>
                <a:gd name="T44" fmla="*/ 249 w 1187"/>
                <a:gd name="T45" fmla="*/ 763 h 1252"/>
                <a:gd name="T46" fmla="*/ 309 w 1187"/>
                <a:gd name="T47" fmla="*/ 726 h 1252"/>
                <a:gd name="T48" fmla="*/ 451 w 1187"/>
                <a:gd name="T49" fmla="*/ 657 h 1252"/>
                <a:gd name="T50" fmla="*/ 707 w 1187"/>
                <a:gd name="T51" fmla="*/ 535 h 1252"/>
                <a:gd name="T52" fmla="*/ 838 w 1187"/>
                <a:gd name="T53" fmla="*/ 456 h 1252"/>
                <a:gd name="T54" fmla="*/ 959 w 1187"/>
                <a:gd name="T55" fmla="*/ 355 h 1252"/>
                <a:gd name="T56" fmla="*/ 1152 w 1187"/>
                <a:gd name="T57" fmla="*/ 162 h 1252"/>
                <a:gd name="T58" fmla="*/ 1181 w 1187"/>
                <a:gd name="T59" fmla="*/ 133 h 1252"/>
                <a:gd name="T60" fmla="*/ 1187 w 1187"/>
                <a:gd name="T61" fmla="*/ 127 h 1252"/>
                <a:gd name="T62" fmla="*/ 1060 w 1187"/>
                <a:gd name="T63" fmla="*/ 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7" h="1252">
                  <a:moveTo>
                    <a:pt x="1060" y="0"/>
                  </a:moveTo>
                  <a:cubicBezTo>
                    <a:pt x="1060" y="0"/>
                    <a:pt x="1043" y="16"/>
                    <a:pt x="832" y="228"/>
                  </a:cubicBezTo>
                  <a:cubicBezTo>
                    <a:pt x="801" y="258"/>
                    <a:pt x="766" y="286"/>
                    <a:pt x="729" y="312"/>
                  </a:cubicBezTo>
                  <a:cubicBezTo>
                    <a:pt x="663" y="358"/>
                    <a:pt x="588" y="396"/>
                    <a:pt x="512" y="432"/>
                  </a:cubicBezTo>
                  <a:cubicBezTo>
                    <a:pt x="455" y="459"/>
                    <a:pt x="397" y="484"/>
                    <a:pt x="342" y="509"/>
                  </a:cubicBezTo>
                  <a:cubicBezTo>
                    <a:pt x="300" y="528"/>
                    <a:pt x="260" y="547"/>
                    <a:pt x="222" y="568"/>
                  </a:cubicBezTo>
                  <a:cubicBezTo>
                    <a:pt x="194" y="584"/>
                    <a:pt x="167" y="600"/>
                    <a:pt x="141" y="619"/>
                  </a:cubicBezTo>
                  <a:cubicBezTo>
                    <a:pt x="122" y="633"/>
                    <a:pt x="104" y="648"/>
                    <a:pt x="88" y="664"/>
                  </a:cubicBezTo>
                  <a:cubicBezTo>
                    <a:pt x="75" y="677"/>
                    <a:pt x="63" y="690"/>
                    <a:pt x="53" y="704"/>
                  </a:cubicBezTo>
                  <a:cubicBezTo>
                    <a:pt x="37" y="726"/>
                    <a:pt x="24" y="751"/>
                    <a:pt x="14" y="777"/>
                  </a:cubicBezTo>
                  <a:cubicBezTo>
                    <a:pt x="5" y="804"/>
                    <a:pt x="0" y="833"/>
                    <a:pt x="0" y="862"/>
                  </a:cubicBezTo>
                  <a:cubicBezTo>
                    <a:pt x="0" y="893"/>
                    <a:pt x="5" y="923"/>
                    <a:pt x="15" y="954"/>
                  </a:cubicBezTo>
                  <a:cubicBezTo>
                    <a:pt x="29" y="1000"/>
                    <a:pt x="52" y="1046"/>
                    <a:pt x="84" y="1095"/>
                  </a:cubicBezTo>
                  <a:cubicBezTo>
                    <a:pt x="116" y="1144"/>
                    <a:pt x="158" y="1196"/>
                    <a:pt x="210" y="1252"/>
                  </a:cubicBezTo>
                  <a:cubicBezTo>
                    <a:pt x="342" y="1129"/>
                    <a:pt x="342" y="1129"/>
                    <a:pt x="342" y="1129"/>
                  </a:cubicBezTo>
                  <a:cubicBezTo>
                    <a:pt x="310" y="1096"/>
                    <a:pt x="284" y="1065"/>
                    <a:pt x="263" y="1036"/>
                  </a:cubicBezTo>
                  <a:cubicBezTo>
                    <a:pt x="231" y="994"/>
                    <a:pt x="209" y="958"/>
                    <a:pt x="197" y="929"/>
                  </a:cubicBezTo>
                  <a:cubicBezTo>
                    <a:pt x="191" y="914"/>
                    <a:pt x="186" y="901"/>
                    <a:pt x="184" y="890"/>
                  </a:cubicBezTo>
                  <a:cubicBezTo>
                    <a:pt x="181" y="879"/>
                    <a:pt x="180" y="870"/>
                    <a:pt x="180" y="862"/>
                  </a:cubicBezTo>
                  <a:cubicBezTo>
                    <a:pt x="180" y="854"/>
                    <a:pt x="181" y="847"/>
                    <a:pt x="183" y="841"/>
                  </a:cubicBezTo>
                  <a:cubicBezTo>
                    <a:pt x="185" y="834"/>
                    <a:pt x="187" y="829"/>
                    <a:pt x="191" y="822"/>
                  </a:cubicBezTo>
                  <a:cubicBezTo>
                    <a:pt x="194" y="816"/>
                    <a:pt x="198" y="810"/>
                    <a:pt x="204" y="803"/>
                  </a:cubicBezTo>
                  <a:cubicBezTo>
                    <a:pt x="214" y="791"/>
                    <a:pt x="229" y="777"/>
                    <a:pt x="249" y="763"/>
                  </a:cubicBezTo>
                  <a:cubicBezTo>
                    <a:pt x="266" y="751"/>
                    <a:pt x="286" y="738"/>
                    <a:pt x="309" y="726"/>
                  </a:cubicBezTo>
                  <a:cubicBezTo>
                    <a:pt x="349" y="703"/>
                    <a:pt x="398" y="681"/>
                    <a:pt x="451" y="657"/>
                  </a:cubicBezTo>
                  <a:cubicBezTo>
                    <a:pt x="530" y="621"/>
                    <a:pt x="619" y="583"/>
                    <a:pt x="707" y="535"/>
                  </a:cubicBezTo>
                  <a:cubicBezTo>
                    <a:pt x="752" y="512"/>
                    <a:pt x="796" y="485"/>
                    <a:pt x="838" y="456"/>
                  </a:cubicBezTo>
                  <a:cubicBezTo>
                    <a:pt x="880" y="426"/>
                    <a:pt x="921" y="393"/>
                    <a:pt x="959" y="355"/>
                  </a:cubicBezTo>
                  <a:cubicBezTo>
                    <a:pt x="1065" y="249"/>
                    <a:pt x="1122" y="192"/>
                    <a:pt x="1152" y="162"/>
                  </a:cubicBezTo>
                  <a:cubicBezTo>
                    <a:pt x="1168" y="146"/>
                    <a:pt x="1176" y="138"/>
                    <a:pt x="1181" y="133"/>
                  </a:cubicBezTo>
                  <a:cubicBezTo>
                    <a:pt x="1186" y="128"/>
                    <a:pt x="1187" y="127"/>
                    <a:pt x="1187" y="127"/>
                  </a:cubicBezTo>
                  <a:lnTo>
                    <a:pt x="1060" y="0"/>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78" name="Freeform 13"/>
            <p:cNvSpPr/>
            <p:nvPr/>
          </p:nvSpPr>
          <p:spPr bwMode="auto">
            <a:xfrm>
              <a:off x="1194002" y="4629588"/>
              <a:ext cx="1920124" cy="603237"/>
            </a:xfrm>
            <a:custGeom>
              <a:avLst/>
              <a:gdLst>
                <a:gd name="T0" fmla="*/ 38 w 1206"/>
                <a:gd name="T1" fmla="*/ 379 h 379"/>
                <a:gd name="T2" fmla="*/ 0 w 1206"/>
                <a:gd name="T3" fmla="*/ 287 h 379"/>
                <a:gd name="T4" fmla="*/ 48 w 1206"/>
                <a:gd name="T5" fmla="*/ 186 h 379"/>
                <a:gd name="T6" fmla="*/ 48 w 1206"/>
                <a:gd name="T7" fmla="*/ 176 h 379"/>
                <a:gd name="T8" fmla="*/ 152 w 1206"/>
                <a:gd name="T9" fmla="*/ 71 h 379"/>
                <a:gd name="T10" fmla="*/ 236 w 1206"/>
                <a:gd name="T11" fmla="*/ 114 h 379"/>
                <a:gd name="T12" fmla="*/ 250 w 1206"/>
                <a:gd name="T13" fmla="*/ 110 h 379"/>
                <a:gd name="T14" fmla="*/ 370 w 1206"/>
                <a:gd name="T15" fmla="*/ 0 h 379"/>
                <a:gd name="T16" fmla="*/ 487 w 1206"/>
                <a:gd name="T17" fmla="*/ 91 h 379"/>
                <a:gd name="T18" fmla="*/ 501 w 1206"/>
                <a:gd name="T19" fmla="*/ 89 h 379"/>
                <a:gd name="T20" fmla="*/ 552 w 1206"/>
                <a:gd name="T21" fmla="*/ 110 h 379"/>
                <a:gd name="T22" fmla="*/ 552 w 1206"/>
                <a:gd name="T23" fmla="*/ 110 h 379"/>
                <a:gd name="T24" fmla="*/ 649 w 1206"/>
                <a:gd name="T25" fmla="*/ 13 h 379"/>
                <a:gd name="T26" fmla="*/ 746 w 1206"/>
                <a:gd name="T27" fmla="*/ 110 h 379"/>
                <a:gd name="T28" fmla="*/ 746 w 1206"/>
                <a:gd name="T29" fmla="*/ 115 h 379"/>
                <a:gd name="T30" fmla="*/ 767 w 1206"/>
                <a:gd name="T31" fmla="*/ 121 h 379"/>
                <a:gd name="T32" fmla="*/ 827 w 1206"/>
                <a:gd name="T33" fmla="*/ 71 h 379"/>
                <a:gd name="T34" fmla="*/ 877 w 1206"/>
                <a:gd name="T35" fmla="*/ 98 h 379"/>
                <a:gd name="T36" fmla="*/ 993 w 1206"/>
                <a:gd name="T37" fmla="*/ 27 h 379"/>
                <a:gd name="T38" fmla="*/ 1124 w 1206"/>
                <a:gd name="T39" fmla="*/ 158 h 379"/>
                <a:gd name="T40" fmla="*/ 1123 w 1206"/>
                <a:gd name="T41" fmla="*/ 170 h 379"/>
                <a:gd name="T42" fmla="*/ 1206 w 1206"/>
                <a:gd name="T43" fmla="*/ 314 h 379"/>
                <a:gd name="T44" fmla="*/ 1193 w 1206"/>
                <a:gd name="T45" fmla="*/ 379 h 379"/>
                <a:gd name="T46" fmla="*/ 38 w 1206"/>
                <a:gd name="T47" fmla="*/ 3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6" h="379">
                  <a:moveTo>
                    <a:pt x="38" y="379"/>
                  </a:moveTo>
                  <a:cubicBezTo>
                    <a:pt x="15" y="355"/>
                    <a:pt x="0" y="323"/>
                    <a:pt x="0" y="287"/>
                  </a:cubicBezTo>
                  <a:cubicBezTo>
                    <a:pt x="0" y="246"/>
                    <a:pt x="19" y="210"/>
                    <a:pt x="48" y="186"/>
                  </a:cubicBezTo>
                  <a:cubicBezTo>
                    <a:pt x="48" y="183"/>
                    <a:pt x="48" y="179"/>
                    <a:pt x="48" y="176"/>
                  </a:cubicBezTo>
                  <a:cubicBezTo>
                    <a:pt x="48" y="118"/>
                    <a:pt x="94" y="71"/>
                    <a:pt x="152" y="71"/>
                  </a:cubicBezTo>
                  <a:cubicBezTo>
                    <a:pt x="186" y="71"/>
                    <a:pt x="217" y="88"/>
                    <a:pt x="236" y="114"/>
                  </a:cubicBezTo>
                  <a:cubicBezTo>
                    <a:pt x="240" y="112"/>
                    <a:pt x="245" y="111"/>
                    <a:pt x="250" y="110"/>
                  </a:cubicBezTo>
                  <a:cubicBezTo>
                    <a:pt x="256" y="49"/>
                    <a:pt x="307" y="0"/>
                    <a:pt x="370" y="0"/>
                  </a:cubicBezTo>
                  <a:cubicBezTo>
                    <a:pt x="427" y="0"/>
                    <a:pt x="474" y="39"/>
                    <a:pt x="487" y="91"/>
                  </a:cubicBezTo>
                  <a:cubicBezTo>
                    <a:pt x="492" y="90"/>
                    <a:pt x="496" y="89"/>
                    <a:pt x="501" y="89"/>
                  </a:cubicBezTo>
                  <a:cubicBezTo>
                    <a:pt x="521" y="89"/>
                    <a:pt x="539" y="97"/>
                    <a:pt x="552" y="110"/>
                  </a:cubicBezTo>
                  <a:cubicBezTo>
                    <a:pt x="552" y="110"/>
                    <a:pt x="552" y="110"/>
                    <a:pt x="552" y="110"/>
                  </a:cubicBezTo>
                  <a:cubicBezTo>
                    <a:pt x="552" y="56"/>
                    <a:pt x="596" y="13"/>
                    <a:pt x="649" y="13"/>
                  </a:cubicBezTo>
                  <a:cubicBezTo>
                    <a:pt x="703" y="13"/>
                    <a:pt x="746" y="56"/>
                    <a:pt x="746" y="110"/>
                  </a:cubicBezTo>
                  <a:cubicBezTo>
                    <a:pt x="746" y="111"/>
                    <a:pt x="746" y="113"/>
                    <a:pt x="746" y="115"/>
                  </a:cubicBezTo>
                  <a:cubicBezTo>
                    <a:pt x="753" y="116"/>
                    <a:pt x="760" y="118"/>
                    <a:pt x="767" y="121"/>
                  </a:cubicBezTo>
                  <a:cubicBezTo>
                    <a:pt x="773" y="93"/>
                    <a:pt x="797" y="71"/>
                    <a:pt x="827" y="71"/>
                  </a:cubicBezTo>
                  <a:cubicBezTo>
                    <a:pt x="848" y="71"/>
                    <a:pt x="866" y="82"/>
                    <a:pt x="877" y="98"/>
                  </a:cubicBezTo>
                  <a:cubicBezTo>
                    <a:pt x="899" y="56"/>
                    <a:pt x="943" y="27"/>
                    <a:pt x="993" y="27"/>
                  </a:cubicBezTo>
                  <a:cubicBezTo>
                    <a:pt x="1065" y="27"/>
                    <a:pt x="1124" y="86"/>
                    <a:pt x="1124" y="158"/>
                  </a:cubicBezTo>
                  <a:cubicBezTo>
                    <a:pt x="1124" y="162"/>
                    <a:pt x="1124" y="166"/>
                    <a:pt x="1123" y="170"/>
                  </a:cubicBezTo>
                  <a:cubicBezTo>
                    <a:pt x="1173" y="199"/>
                    <a:pt x="1206" y="253"/>
                    <a:pt x="1206" y="314"/>
                  </a:cubicBezTo>
                  <a:cubicBezTo>
                    <a:pt x="1206" y="337"/>
                    <a:pt x="1201" y="359"/>
                    <a:pt x="1193" y="379"/>
                  </a:cubicBezTo>
                  <a:lnTo>
                    <a:pt x="38" y="379"/>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79" name="Freeform 14"/>
            <p:cNvSpPr/>
            <p:nvPr/>
          </p:nvSpPr>
          <p:spPr bwMode="auto">
            <a:xfrm>
              <a:off x="1845713" y="3123517"/>
              <a:ext cx="1829234" cy="1945707"/>
            </a:xfrm>
            <a:custGeom>
              <a:avLst/>
              <a:gdLst>
                <a:gd name="T0" fmla="*/ 1053 w 1149"/>
                <a:gd name="T1" fmla="*/ 0 h 1222"/>
                <a:gd name="T2" fmla="*/ 825 w 1149"/>
                <a:gd name="T3" fmla="*/ 228 h 1222"/>
                <a:gd name="T4" fmla="*/ 597 w 1149"/>
                <a:gd name="T5" fmla="*/ 389 h 1222"/>
                <a:gd name="T6" fmla="*/ 401 w 1149"/>
                <a:gd name="T7" fmla="*/ 481 h 1222"/>
                <a:gd name="T8" fmla="*/ 260 w 1149"/>
                <a:gd name="T9" fmla="*/ 547 h 1222"/>
                <a:gd name="T10" fmla="*/ 165 w 1149"/>
                <a:gd name="T11" fmla="*/ 600 h 1222"/>
                <a:gd name="T12" fmla="*/ 102 w 1149"/>
                <a:gd name="T13" fmla="*/ 645 h 1222"/>
                <a:gd name="T14" fmla="*/ 62 w 1149"/>
                <a:gd name="T15" fmla="*/ 686 h 1222"/>
                <a:gd name="T16" fmla="*/ 17 w 1149"/>
                <a:gd name="T17" fmla="*/ 759 h 1222"/>
                <a:gd name="T18" fmla="*/ 0 w 1149"/>
                <a:gd name="T19" fmla="*/ 847 h 1222"/>
                <a:gd name="T20" fmla="*/ 14 w 1149"/>
                <a:gd name="T21" fmla="*/ 933 h 1222"/>
                <a:gd name="T22" fmla="*/ 80 w 1149"/>
                <a:gd name="T23" fmla="*/ 1068 h 1222"/>
                <a:gd name="T24" fmla="*/ 204 w 1149"/>
                <a:gd name="T25" fmla="*/ 1222 h 1222"/>
                <a:gd name="T26" fmla="*/ 304 w 1149"/>
                <a:gd name="T27" fmla="*/ 1129 h 1222"/>
                <a:gd name="T28" fmla="*/ 223 w 1149"/>
                <a:gd name="T29" fmla="*/ 1035 h 1222"/>
                <a:gd name="T30" fmla="*/ 155 w 1149"/>
                <a:gd name="T31" fmla="*/ 922 h 1222"/>
                <a:gd name="T32" fmla="*/ 140 w 1149"/>
                <a:gd name="T33" fmla="*/ 880 h 1222"/>
                <a:gd name="T34" fmla="*/ 136 w 1149"/>
                <a:gd name="T35" fmla="*/ 847 h 1222"/>
                <a:gd name="T36" fmla="*/ 140 w 1149"/>
                <a:gd name="T37" fmla="*/ 820 h 1222"/>
                <a:gd name="T38" fmla="*/ 150 w 1149"/>
                <a:gd name="T39" fmla="*/ 797 h 1222"/>
                <a:gd name="T40" fmla="*/ 165 w 1149"/>
                <a:gd name="T41" fmla="*/ 774 h 1222"/>
                <a:gd name="T42" fmla="*/ 214 w 1149"/>
                <a:gd name="T43" fmla="*/ 731 h 1222"/>
                <a:gd name="T44" fmla="*/ 276 w 1149"/>
                <a:gd name="T45" fmla="*/ 691 h 1222"/>
                <a:gd name="T46" fmla="*/ 420 w 1149"/>
                <a:gd name="T47" fmla="*/ 622 h 1222"/>
                <a:gd name="T48" fmla="*/ 675 w 1149"/>
                <a:gd name="T49" fmla="*/ 501 h 1222"/>
                <a:gd name="T50" fmla="*/ 922 w 1149"/>
                <a:gd name="T51" fmla="*/ 324 h 1222"/>
                <a:gd name="T52" fmla="*/ 1115 w 1149"/>
                <a:gd name="T53" fmla="*/ 131 h 1222"/>
                <a:gd name="T54" fmla="*/ 1144 w 1149"/>
                <a:gd name="T55" fmla="*/ 102 h 1222"/>
                <a:gd name="T56" fmla="*/ 1149 w 1149"/>
                <a:gd name="T57" fmla="*/ 96 h 1222"/>
                <a:gd name="T58" fmla="*/ 1053 w 1149"/>
                <a:gd name="T59" fmla="*/ 0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49" h="1222">
                  <a:moveTo>
                    <a:pt x="1053" y="0"/>
                  </a:moveTo>
                  <a:cubicBezTo>
                    <a:pt x="1053" y="0"/>
                    <a:pt x="1037" y="17"/>
                    <a:pt x="825" y="228"/>
                  </a:cubicBezTo>
                  <a:cubicBezTo>
                    <a:pt x="762" y="292"/>
                    <a:pt x="682" y="344"/>
                    <a:pt x="597" y="389"/>
                  </a:cubicBezTo>
                  <a:cubicBezTo>
                    <a:pt x="533" y="423"/>
                    <a:pt x="466" y="453"/>
                    <a:pt x="401" y="481"/>
                  </a:cubicBezTo>
                  <a:cubicBezTo>
                    <a:pt x="352" y="503"/>
                    <a:pt x="305" y="524"/>
                    <a:pt x="260" y="547"/>
                  </a:cubicBezTo>
                  <a:cubicBezTo>
                    <a:pt x="226" y="563"/>
                    <a:pt x="194" y="581"/>
                    <a:pt x="165" y="600"/>
                  </a:cubicBezTo>
                  <a:cubicBezTo>
                    <a:pt x="142" y="614"/>
                    <a:pt x="121" y="629"/>
                    <a:pt x="102" y="645"/>
                  </a:cubicBezTo>
                  <a:cubicBezTo>
                    <a:pt x="88" y="658"/>
                    <a:pt x="74" y="671"/>
                    <a:pt x="62" y="686"/>
                  </a:cubicBezTo>
                  <a:cubicBezTo>
                    <a:pt x="44" y="707"/>
                    <a:pt x="28" y="732"/>
                    <a:pt x="17" y="759"/>
                  </a:cubicBezTo>
                  <a:cubicBezTo>
                    <a:pt x="6" y="786"/>
                    <a:pt x="0" y="816"/>
                    <a:pt x="0" y="847"/>
                  </a:cubicBezTo>
                  <a:cubicBezTo>
                    <a:pt x="0" y="875"/>
                    <a:pt x="5" y="904"/>
                    <a:pt x="14" y="933"/>
                  </a:cubicBezTo>
                  <a:cubicBezTo>
                    <a:pt x="27" y="976"/>
                    <a:pt x="49" y="1021"/>
                    <a:pt x="80" y="1068"/>
                  </a:cubicBezTo>
                  <a:cubicBezTo>
                    <a:pt x="112" y="1116"/>
                    <a:pt x="153" y="1166"/>
                    <a:pt x="204" y="1222"/>
                  </a:cubicBezTo>
                  <a:cubicBezTo>
                    <a:pt x="304" y="1129"/>
                    <a:pt x="304" y="1129"/>
                    <a:pt x="304" y="1129"/>
                  </a:cubicBezTo>
                  <a:cubicBezTo>
                    <a:pt x="272" y="1095"/>
                    <a:pt x="245" y="1064"/>
                    <a:pt x="223" y="1035"/>
                  </a:cubicBezTo>
                  <a:cubicBezTo>
                    <a:pt x="190" y="991"/>
                    <a:pt x="168" y="954"/>
                    <a:pt x="155" y="922"/>
                  </a:cubicBezTo>
                  <a:cubicBezTo>
                    <a:pt x="148" y="907"/>
                    <a:pt x="143" y="893"/>
                    <a:pt x="140" y="880"/>
                  </a:cubicBezTo>
                  <a:cubicBezTo>
                    <a:pt x="138" y="868"/>
                    <a:pt x="136" y="857"/>
                    <a:pt x="136" y="847"/>
                  </a:cubicBezTo>
                  <a:cubicBezTo>
                    <a:pt x="136" y="837"/>
                    <a:pt x="138" y="828"/>
                    <a:pt x="140" y="820"/>
                  </a:cubicBezTo>
                  <a:cubicBezTo>
                    <a:pt x="142" y="812"/>
                    <a:pt x="145" y="804"/>
                    <a:pt x="150" y="797"/>
                  </a:cubicBezTo>
                  <a:cubicBezTo>
                    <a:pt x="154" y="789"/>
                    <a:pt x="159" y="782"/>
                    <a:pt x="165" y="774"/>
                  </a:cubicBezTo>
                  <a:cubicBezTo>
                    <a:pt x="177" y="760"/>
                    <a:pt x="193" y="745"/>
                    <a:pt x="214" y="731"/>
                  </a:cubicBezTo>
                  <a:cubicBezTo>
                    <a:pt x="232" y="717"/>
                    <a:pt x="253" y="704"/>
                    <a:pt x="276" y="691"/>
                  </a:cubicBezTo>
                  <a:cubicBezTo>
                    <a:pt x="318" y="669"/>
                    <a:pt x="367" y="646"/>
                    <a:pt x="420" y="622"/>
                  </a:cubicBezTo>
                  <a:cubicBezTo>
                    <a:pt x="499" y="586"/>
                    <a:pt x="588" y="548"/>
                    <a:pt x="675" y="501"/>
                  </a:cubicBezTo>
                  <a:cubicBezTo>
                    <a:pt x="762" y="454"/>
                    <a:pt x="848" y="398"/>
                    <a:pt x="922" y="324"/>
                  </a:cubicBezTo>
                  <a:cubicBezTo>
                    <a:pt x="1027" y="219"/>
                    <a:pt x="1084" y="162"/>
                    <a:pt x="1115" y="131"/>
                  </a:cubicBezTo>
                  <a:cubicBezTo>
                    <a:pt x="1130" y="116"/>
                    <a:pt x="1139" y="107"/>
                    <a:pt x="1144" y="102"/>
                  </a:cubicBezTo>
                  <a:cubicBezTo>
                    <a:pt x="1148" y="97"/>
                    <a:pt x="1149" y="96"/>
                    <a:pt x="1149" y="96"/>
                  </a:cubicBezTo>
                  <a:lnTo>
                    <a:pt x="1053"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80" name="Freeform 15"/>
            <p:cNvSpPr/>
            <p:nvPr/>
          </p:nvSpPr>
          <p:spPr bwMode="auto">
            <a:xfrm>
              <a:off x="1892841" y="3156506"/>
              <a:ext cx="1748444" cy="1879055"/>
            </a:xfrm>
            <a:custGeom>
              <a:avLst/>
              <a:gdLst>
                <a:gd name="T0" fmla="*/ 1045 w 1098"/>
                <a:gd name="T1" fmla="*/ 0 h 1180"/>
                <a:gd name="T2" fmla="*/ 817 w 1098"/>
                <a:gd name="T3" fmla="*/ 228 h 1180"/>
                <a:gd name="T4" fmla="*/ 581 w 1098"/>
                <a:gd name="T5" fmla="*/ 394 h 1180"/>
                <a:gd name="T6" fmla="*/ 383 w 1098"/>
                <a:gd name="T7" fmla="*/ 488 h 1180"/>
                <a:gd name="T8" fmla="*/ 243 w 1098"/>
                <a:gd name="T9" fmla="*/ 553 h 1180"/>
                <a:gd name="T10" fmla="*/ 151 w 1098"/>
                <a:gd name="T11" fmla="*/ 604 h 1180"/>
                <a:gd name="T12" fmla="*/ 44 w 1098"/>
                <a:gd name="T13" fmla="*/ 697 h 1180"/>
                <a:gd name="T14" fmla="*/ 12 w 1098"/>
                <a:gd name="T15" fmla="*/ 757 h 1180"/>
                <a:gd name="T16" fmla="*/ 0 w 1098"/>
                <a:gd name="T17" fmla="*/ 826 h 1180"/>
                <a:gd name="T18" fmla="*/ 12 w 1098"/>
                <a:gd name="T19" fmla="*/ 903 h 1180"/>
                <a:gd name="T20" fmla="*/ 75 w 1098"/>
                <a:gd name="T21" fmla="*/ 1031 h 1180"/>
                <a:gd name="T22" fmla="*/ 196 w 1098"/>
                <a:gd name="T23" fmla="*/ 1180 h 1180"/>
                <a:gd name="T24" fmla="*/ 252 w 1098"/>
                <a:gd name="T25" fmla="*/ 1129 h 1180"/>
                <a:gd name="T26" fmla="*/ 115 w 1098"/>
                <a:gd name="T27" fmla="*/ 949 h 1180"/>
                <a:gd name="T28" fmla="*/ 85 w 1098"/>
                <a:gd name="T29" fmla="*/ 881 h 1180"/>
                <a:gd name="T30" fmla="*/ 76 w 1098"/>
                <a:gd name="T31" fmla="*/ 826 h 1180"/>
                <a:gd name="T32" fmla="*/ 81 w 1098"/>
                <a:gd name="T33" fmla="*/ 791 h 1180"/>
                <a:gd name="T34" fmla="*/ 113 w 1098"/>
                <a:gd name="T35" fmla="*/ 732 h 1180"/>
                <a:gd name="T36" fmla="*/ 168 w 1098"/>
                <a:gd name="T37" fmla="*/ 684 h 1180"/>
                <a:gd name="T38" fmla="*/ 314 w 1098"/>
                <a:gd name="T39" fmla="*/ 603 h 1180"/>
                <a:gd name="T40" fmla="*/ 595 w 1098"/>
                <a:gd name="T41" fmla="*/ 472 h 1180"/>
                <a:gd name="T42" fmla="*/ 870 w 1098"/>
                <a:gd name="T43" fmla="*/ 282 h 1180"/>
                <a:gd name="T44" fmla="*/ 1098 w 1098"/>
                <a:gd name="T45" fmla="*/ 54 h 1180"/>
                <a:gd name="T46" fmla="*/ 1045 w 1098"/>
                <a:gd name="T4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98" h="1180">
                  <a:moveTo>
                    <a:pt x="1045" y="0"/>
                  </a:moveTo>
                  <a:cubicBezTo>
                    <a:pt x="1045" y="0"/>
                    <a:pt x="1028" y="17"/>
                    <a:pt x="817" y="228"/>
                  </a:cubicBezTo>
                  <a:cubicBezTo>
                    <a:pt x="750" y="295"/>
                    <a:pt x="667" y="348"/>
                    <a:pt x="581" y="394"/>
                  </a:cubicBezTo>
                  <a:cubicBezTo>
                    <a:pt x="516" y="429"/>
                    <a:pt x="448" y="459"/>
                    <a:pt x="383" y="488"/>
                  </a:cubicBezTo>
                  <a:cubicBezTo>
                    <a:pt x="334" y="510"/>
                    <a:pt x="287" y="531"/>
                    <a:pt x="243" y="553"/>
                  </a:cubicBezTo>
                  <a:cubicBezTo>
                    <a:pt x="210" y="569"/>
                    <a:pt x="179" y="586"/>
                    <a:pt x="151" y="604"/>
                  </a:cubicBezTo>
                  <a:cubicBezTo>
                    <a:pt x="108" y="631"/>
                    <a:pt x="71" y="661"/>
                    <a:pt x="44" y="697"/>
                  </a:cubicBezTo>
                  <a:cubicBezTo>
                    <a:pt x="31" y="716"/>
                    <a:pt x="20" y="736"/>
                    <a:pt x="12" y="757"/>
                  </a:cubicBezTo>
                  <a:cubicBezTo>
                    <a:pt x="4" y="779"/>
                    <a:pt x="0" y="802"/>
                    <a:pt x="0" y="826"/>
                  </a:cubicBezTo>
                  <a:cubicBezTo>
                    <a:pt x="0" y="851"/>
                    <a:pt x="4" y="876"/>
                    <a:pt x="12" y="903"/>
                  </a:cubicBezTo>
                  <a:cubicBezTo>
                    <a:pt x="24" y="943"/>
                    <a:pt x="45" y="985"/>
                    <a:pt x="75" y="1031"/>
                  </a:cubicBezTo>
                  <a:cubicBezTo>
                    <a:pt x="106" y="1076"/>
                    <a:pt x="145" y="1126"/>
                    <a:pt x="196" y="1180"/>
                  </a:cubicBezTo>
                  <a:cubicBezTo>
                    <a:pt x="252" y="1129"/>
                    <a:pt x="252" y="1129"/>
                    <a:pt x="252" y="1129"/>
                  </a:cubicBezTo>
                  <a:cubicBezTo>
                    <a:pt x="187" y="1059"/>
                    <a:pt x="143" y="999"/>
                    <a:pt x="115" y="949"/>
                  </a:cubicBezTo>
                  <a:cubicBezTo>
                    <a:pt x="101" y="924"/>
                    <a:pt x="91" y="901"/>
                    <a:pt x="85" y="881"/>
                  </a:cubicBezTo>
                  <a:cubicBezTo>
                    <a:pt x="79" y="861"/>
                    <a:pt x="76" y="843"/>
                    <a:pt x="76" y="826"/>
                  </a:cubicBezTo>
                  <a:cubicBezTo>
                    <a:pt x="76" y="814"/>
                    <a:pt x="78" y="802"/>
                    <a:pt x="81" y="791"/>
                  </a:cubicBezTo>
                  <a:cubicBezTo>
                    <a:pt x="87" y="770"/>
                    <a:pt x="97" y="751"/>
                    <a:pt x="113" y="732"/>
                  </a:cubicBezTo>
                  <a:cubicBezTo>
                    <a:pt x="128" y="716"/>
                    <a:pt x="146" y="700"/>
                    <a:pt x="168" y="684"/>
                  </a:cubicBezTo>
                  <a:cubicBezTo>
                    <a:pt x="207" y="656"/>
                    <a:pt x="257" y="630"/>
                    <a:pt x="314" y="603"/>
                  </a:cubicBezTo>
                  <a:cubicBezTo>
                    <a:pt x="398" y="563"/>
                    <a:pt x="497" y="522"/>
                    <a:pt x="595" y="472"/>
                  </a:cubicBezTo>
                  <a:cubicBezTo>
                    <a:pt x="693" y="422"/>
                    <a:pt x="790" y="362"/>
                    <a:pt x="870" y="282"/>
                  </a:cubicBezTo>
                  <a:cubicBezTo>
                    <a:pt x="1082" y="71"/>
                    <a:pt x="1098" y="54"/>
                    <a:pt x="1098" y="54"/>
                  </a:cubicBezTo>
                  <a:lnTo>
                    <a:pt x="1045" y="0"/>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81" name="Freeform 16"/>
            <p:cNvSpPr/>
            <p:nvPr/>
          </p:nvSpPr>
          <p:spPr bwMode="auto">
            <a:xfrm>
              <a:off x="3235311" y="3198248"/>
              <a:ext cx="366251" cy="364231"/>
            </a:xfrm>
            <a:custGeom>
              <a:avLst/>
              <a:gdLst>
                <a:gd name="T0" fmla="*/ 230 w 230"/>
                <a:gd name="T1" fmla="*/ 126 h 229"/>
                <a:gd name="T2" fmla="*/ 177 w 230"/>
                <a:gd name="T3" fmla="*/ 53 h 229"/>
                <a:gd name="T4" fmla="*/ 104 w 230"/>
                <a:gd name="T5" fmla="*/ 0 h 229"/>
                <a:gd name="T6" fmla="*/ 0 w 230"/>
                <a:gd name="T7" fmla="*/ 229 h 229"/>
                <a:gd name="T8" fmla="*/ 230 w 230"/>
                <a:gd name="T9" fmla="*/ 126 h 229"/>
              </a:gdLst>
              <a:ahLst/>
              <a:cxnLst>
                <a:cxn ang="0">
                  <a:pos x="T0" y="T1"/>
                </a:cxn>
                <a:cxn ang="0">
                  <a:pos x="T2" y="T3"/>
                </a:cxn>
                <a:cxn ang="0">
                  <a:pos x="T4" y="T5"/>
                </a:cxn>
                <a:cxn ang="0">
                  <a:pos x="T6" y="T7"/>
                </a:cxn>
                <a:cxn ang="0">
                  <a:pos x="T8" y="T9"/>
                </a:cxn>
              </a:cxnLst>
              <a:rect l="0" t="0" r="r" b="b"/>
              <a:pathLst>
                <a:path w="230" h="229">
                  <a:moveTo>
                    <a:pt x="230" y="126"/>
                  </a:moveTo>
                  <a:cubicBezTo>
                    <a:pt x="177" y="53"/>
                    <a:pt x="177" y="53"/>
                    <a:pt x="177" y="53"/>
                  </a:cubicBezTo>
                  <a:cubicBezTo>
                    <a:pt x="104" y="0"/>
                    <a:pt x="104" y="0"/>
                    <a:pt x="104" y="0"/>
                  </a:cubicBezTo>
                  <a:cubicBezTo>
                    <a:pt x="104" y="0"/>
                    <a:pt x="0" y="96"/>
                    <a:pt x="0" y="229"/>
                  </a:cubicBezTo>
                  <a:cubicBezTo>
                    <a:pt x="134" y="229"/>
                    <a:pt x="230" y="126"/>
                    <a:pt x="230" y="126"/>
                  </a:cubicBezTo>
                  <a:close/>
                </a:path>
              </a:pathLst>
            </a:custGeom>
            <a:solidFill>
              <a:srgbClr val="F692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82" name="Freeform 17"/>
            <p:cNvSpPr/>
            <p:nvPr/>
          </p:nvSpPr>
          <p:spPr bwMode="auto">
            <a:xfrm>
              <a:off x="3314755" y="3221812"/>
              <a:ext cx="263243" cy="261223"/>
            </a:xfrm>
            <a:custGeom>
              <a:avLst/>
              <a:gdLst>
                <a:gd name="T0" fmla="*/ 165 w 165"/>
                <a:gd name="T1" fmla="*/ 90 h 164"/>
                <a:gd name="T2" fmla="*/ 127 w 165"/>
                <a:gd name="T3" fmla="*/ 38 h 164"/>
                <a:gd name="T4" fmla="*/ 75 w 165"/>
                <a:gd name="T5" fmla="*/ 0 h 164"/>
                <a:gd name="T6" fmla="*/ 0 w 165"/>
                <a:gd name="T7" fmla="*/ 164 h 164"/>
                <a:gd name="T8" fmla="*/ 165 w 165"/>
                <a:gd name="T9" fmla="*/ 90 h 164"/>
              </a:gdLst>
              <a:ahLst/>
              <a:cxnLst>
                <a:cxn ang="0">
                  <a:pos x="T0" y="T1"/>
                </a:cxn>
                <a:cxn ang="0">
                  <a:pos x="T2" y="T3"/>
                </a:cxn>
                <a:cxn ang="0">
                  <a:pos x="T4" y="T5"/>
                </a:cxn>
                <a:cxn ang="0">
                  <a:pos x="T6" y="T7"/>
                </a:cxn>
                <a:cxn ang="0">
                  <a:pos x="T8" y="T9"/>
                </a:cxn>
              </a:cxnLst>
              <a:rect l="0" t="0" r="r" b="b"/>
              <a:pathLst>
                <a:path w="165" h="164">
                  <a:moveTo>
                    <a:pt x="165" y="90"/>
                  </a:moveTo>
                  <a:cubicBezTo>
                    <a:pt x="127" y="38"/>
                    <a:pt x="127" y="38"/>
                    <a:pt x="127" y="38"/>
                  </a:cubicBezTo>
                  <a:cubicBezTo>
                    <a:pt x="75" y="0"/>
                    <a:pt x="75" y="0"/>
                    <a:pt x="75" y="0"/>
                  </a:cubicBezTo>
                  <a:cubicBezTo>
                    <a:pt x="75" y="0"/>
                    <a:pt x="0" y="69"/>
                    <a:pt x="0" y="164"/>
                  </a:cubicBezTo>
                  <a:cubicBezTo>
                    <a:pt x="96" y="164"/>
                    <a:pt x="165" y="90"/>
                    <a:pt x="165" y="90"/>
                  </a:cubicBezTo>
                  <a:close/>
                </a:path>
              </a:pathLst>
            </a:custGeom>
            <a:solidFill>
              <a:schemeClr val="accent3"/>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83" name="Freeform 18"/>
            <p:cNvSpPr/>
            <p:nvPr/>
          </p:nvSpPr>
          <p:spPr bwMode="auto">
            <a:xfrm>
              <a:off x="3380061" y="3241337"/>
              <a:ext cx="178413" cy="178413"/>
            </a:xfrm>
            <a:custGeom>
              <a:avLst/>
              <a:gdLst>
                <a:gd name="T0" fmla="*/ 112 w 112"/>
                <a:gd name="T1" fmla="*/ 61 h 112"/>
                <a:gd name="T2" fmla="*/ 86 w 112"/>
                <a:gd name="T3" fmla="*/ 26 h 112"/>
                <a:gd name="T4" fmla="*/ 50 w 112"/>
                <a:gd name="T5" fmla="*/ 0 h 112"/>
                <a:gd name="T6" fmla="*/ 0 w 112"/>
                <a:gd name="T7" fmla="*/ 112 h 112"/>
                <a:gd name="T8" fmla="*/ 112 w 112"/>
                <a:gd name="T9" fmla="*/ 61 h 112"/>
              </a:gdLst>
              <a:ahLst/>
              <a:cxnLst>
                <a:cxn ang="0">
                  <a:pos x="T0" y="T1"/>
                </a:cxn>
                <a:cxn ang="0">
                  <a:pos x="T2" y="T3"/>
                </a:cxn>
                <a:cxn ang="0">
                  <a:pos x="T4" y="T5"/>
                </a:cxn>
                <a:cxn ang="0">
                  <a:pos x="T6" y="T7"/>
                </a:cxn>
                <a:cxn ang="0">
                  <a:pos x="T8" y="T9"/>
                </a:cxn>
              </a:cxnLst>
              <a:rect l="0" t="0" r="r" b="b"/>
              <a:pathLst>
                <a:path w="112" h="112">
                  <a:moveTo>
                    <a:pt x="112" y="61"/>
                  </a:moveTo>
                  <a:cubicBezTo>
                    <a:pt x="86" y="26"/>
                    <a:pt x="86" y="26"/>
                    <a:pt x="86" y="26"/>
                  </a:cubicBezTo>
                  <a:cubicBezTo>
                    <a:pt x="50" y="0"/>
                    <a:pt x="50" y="0"/>
                    <a:pt x="50" y="0"/>
                  </a:cubicBezTo>
                  <a:cubicBezTo>
                    <a:pt x="50" y="0"/>
                    <a:pt x="0" y="47"/>
                    <a:pt x="0" y="112"/>
                  </a:cubicBezTo>
                  <a:cubicBezTo>
                    <a:pt x="65" y="112"/>
                    <a:pt x="112" y="61"/>
                    <a:pt x="112" y="61"/>
                  </a:cubicBezTo>
                  <a:close/>
                </a:path>
              </a:pathLst>
            </a:custGeom>
            <a:solidFill>
              <a:srgbClr val="FBED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84" name="Freeform 19"/>
            <p:cNvSpPr/>
            <p:nvPr/>
          </p:nvSpPr>
          <p:spPr bwMode="auto">
            <a:xfrm>
              <a:off x="3170006" y="2741108"/>
              <a:ext cx="509654" cy="514367"/>
            </a:xfrm>
            <a:custGeom>
              <a:avLst/>
              <a:gdLst>
                <a:gd name="T0" fmla="*/ 320 w 320"/>
                <a:gd name="T1" fmla="*/ 24 h 323"/>
                <a:gd name="T2" fmla="*/ 201 w 320"/>
                <a:gd name="T3" fmla="*/ 67 h 323"/>
                <a:gd name="T4" fmla="*/ 0 w 320"/>
                <a:gd name="T5" fmla="*/ 268 h 323"/>
                <a:gd name="T6" fmla="*/ 180 w 320"/>
                <a:gd name="T7" fmla="*/ 255 h 323"/>
                <a:gd name="T8" fmla="*/ 320 w 320"/>
                <a:gd name="T9" fmla="*/ 24 h 323"/>
              </a:gdLst>
              <a:ahLst/>
              <a:cxnLst>
                <a:cxn ang="0">
                  <a:pos x="T0" y="T1"/>
                </a:cxn>
                <a:cxn ang="0">
                  <a:pos x="T2" y="T3"/>
                </a:cxn>
                <a:cxn ang="0">
                  <a:pos x="T4" y="T5"/>
                </a:cxn>
                <a:cxn ang="0">
                  <a:pos x="T6" y="T7"/>
                </a:cxn>
                <a:cxn ang="0">
                  <a:pos x="T8" y="T9"/>
                </a:cxn>
              </a:cxnLst>
              <a:rect l="0" t="0" r="r" b="b"/>
              <a:pathLst>
                <a:path w="320" h="323">
                  <a:moveTo>
                    <a:pt x="320" y="24"/>
                  </a:moveTo>
                  <a:cubicBezTo>
                    <a:pt x="320" y="24"/>
                    <a:pt x="269" y="0"/>
                    <a:pt x="201" y="67"/>
                  </a:cubicBezTo>
                  <a:cubicBezTo>
                    <a:pt x="134" y="134"/>
                    <a:pt x="0" y="268"/>
                    <a:pt x="0" y="268"/>
                  </a:cubicBezTo>
                  <a:cubicBezTo>
                    <a:pt x="0" y="268"/>
                    <a:pt x="112" y="187"/>
                    <a:pt x="180" y="255"/>
                  </a:cubicBezTo>
                  <a:cubicBezTo>
                    <a:pt x="248" y="323"/>
                    <a:pt x="320" y="24"/>
                    <a:pt x="320" y="24"/>
                  </a:cubicBezTo>
                  <a:close/>
                </a:path>
              </a:pathLst>
            </a:custGeom>
            <a:solidFill>
              <a:schemeClr val="accent1">
                <a:lumMod val="75000"/>
              </a:schemeClr>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85" name="Freeform 20"/>
            <p:cNvSpPr/>
            <p:nvPr/>
          </p:nvSpPr>
          <p:spPr bwMode="auto">
            <a:xfrm>
              <a:off x="3544335" y="3118804"/>
              <a:ext cx="514367" cy="508981"/>
            </a:xfrm>
            <a:custGeom>
              <a:avLst/>
              <a:gdLst>
                <a:gd name="T0" fmla="*/ 298 w 323"/>
                <a:gd name="T1" fmla="*/ 0 h 320"/>
                <a:gd name="T2" fmla="*/ 256 w 323"/>
                <a:gd name="T3" fmla="*/ 119 h 320"/>
                <a:gd name="T4" fmla="*/ 55 w 323"/>
                <a:gd name="T5" fmla="*/ 320 h 320"/>
                <a:gd name="T6" fmla="*/ 68 w 323"/>
                <a:gd name="T7" fmla="*/ 141 h 320"/>
                <a:gd name="T8" fmla="*/ 298 w 323"/>
                <a:gd name="T9" fmla="*/ 0 h 320"/>
              </a:gdLst>
              <a:ahLst/>
              <a:cxnLst>
                <a:cxn ang="0">
                  <a:pos x="T0" y="T1"/>
                </a:cxn>
                <a:cxn ang="0">
                  <a:pos x="T2" y="T3"/>
                </a:cxn>
                <a:cxn ang="0">
                  <a:pos x="T4" y="T5"/>
                </a:cxn>
                <a:cxn ang="0">
                  <a:pos x="T6" y="T7"/>
                </a:cxn>
                <a:cxn ang="0">
                  <a:pos x="T8" y="T9"/>
                </a:cxn>
              </a:cxnLst>
              <a:rect l="0" t="0" r="r" b="b"/>
              <a:pathLst>
                <a:path w="323" h="320">
                  <a:moveTo>
                    <a:pt x="298" y="0"/>
                  </a:moveTo>
                  <a:cubicBezTo>
                    <a:pt x="298" y="0"/>
                    <a:pt x="323" y="52"/>
                    <a:pt x="256" y="119"/>
                  </a:cubicBezTo>
                  <a:cubicBezTo>
                    <a:pt x="189" y="186"/>
                    <a:pt x="55" y="320"/>
                    <a:pt x="55" y="320"/>
                  </a:cubicBezTo>
                  <a:cubicBezTo>
                    <a:pt x="55" y="320"/>
                    <a:pt x="136" y="209"/>
                    <a:pt x="68" y="141"/>
                  </a:cubicBezTo>
                  <a:cubicBezTo>
                    <a:pt x="0" y="73"/>
                    <a:pt x="298" y="0"/>
                    <a:pt x="298" y="0"/>
                  </a:cubicBezTo>
                  <a:close/>
                </a:path>
              </a:pathLst>
            </a:custGeom>
            <a:solidFill>
              <a:schemeClr val="accent1">
                <a:lumMod val="75000"/>
              </a:schemeClr>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86" name="Freeform 21"/>
            <p:cNvSpPr/>
            <p:nvPr/>
          </p:nvSpPr>
          <p:spPr bwMode="auto">
            <a:xfrm>
              <a:off x="3400932" y="3091201"/>
              <a:ext cx="305658" cy="307678"/>
            </a:xfrm>
            <a:custGeom>
              <a:avLst/>
              <a:gdLst>
                <a:gd name="T0" fmla="*/ 298 w 454"/>
                <a:gd name="T1" fmla="*/ 457 h 457"/>
                <a:gd name="T2" fmla="*/ 0 w 454"/>
                <a:gd name="T3" fmla="*/ 159 h 457"/>
                <a:gd name="T4" fmla="*/ 156 w 454"/>
                <a:gd name="T5" fmla="*/ 0 h 457"/>
                <a:gd name="T6" fmla="*/ 454 w 454"/>
                <a:gd name="T7" fmla="*/ 298 h 457"/>
                <a:gd name="T8" fmla="*/ 298 w 454"/>
                <a:gd name="T9" fmla="*/ 457 h 457"/>
              </a:gdLst>
              <a:ahLst/>
              <a:cxnLst>
                <a:cxn ang="0">
                  <a:pos x="T0" y="T1"/>
                </a:cxn>
                <a:cxn ang="0">
                  <a:pos x="T2" y="T3"/>
                </a:cxn>
                <a:cxn ang="0">
                  <a:pos x="T4" y="T5"/>
                </a:cxn>
                <a:cxn ang="0">
                  <a:pos x="T6" y="T7"/>
                </a:cxn>
                <a:cxn ang="0">
                  <a:pos x="T8" y="T9"/>
                </a:cxn>
              </a:cxnLst>
              <a:rect l="0" t="0" r="r" b="b"/>
              <a:pathLst>
                <a:path w="454" h="457">
                  <a:moveTo>
                    <a:pt x="298" y="457"/>
                  </a:moveTo>
                  <a:lnTo>
                    <a:pt x="0" y="159"/>
                  </a:lnTo>
                  <a:lnTo>
                    <a:pt x="156" y="0"/>
                  </a:lnTo>
                  <a:lnTo>
                    <a:pt x="454" y="298"/>
                  </a:lnTo>
                  <a:lnTo>
                    <a:pt x="298" y="457"/>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87" name="Freeform 22"/>
            <p:cNvSpPr/>
            <p:nvPr/>
          </p:nvSpPr>
          <p:spPr bwMode="auto">
            <a:xfrm>
              <a:off x="3400932" y="3091201"/>
              <a:ext cx="111760" cy="111760"/>
            </a:xfrm>
            <a:custGeom>
              <a:avLst/>
              <a:gdLst>
                <a:gd name="T0" fmla="*/ 10 w 166"/>
                <a:gd name="T1" fmla="*/ 166 h 166"/>
                <a:gd name="T2" fmla="*/ 0 w 166"/>
                <a:gd name="T3" fmla="*/ 159 h 166"/>
                <a:gd name="T4" fmla="*/ 156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6" y="0"/>
                  </a:lnTo>
                  <a:lnTo>
                    <a:pt x="166" y="10"/>
                  </a:lnTo>
                  <a:lnTo>
                    <a:pt x="10"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88" name="Freeform 23"/>
            <p:cNvSpPr/>
            <p:nvPr/>
          </p:nvSpPr>
          <p:spPr bwMode="auto">
            <a:xfrm>
              <a:off x="3417090" y="3107359"/>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89" name="Freeform 24"/>
            <p:cNvSpPr/>
            <p:nvPr/>
          </p:nvSpPr>
          <p:spPr bwMode="auto">
            <a:xfrm>
              <a:off x="3431229" y="3121497"/>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90" name="Freeform 25"/>
            <p:cNvSpPr/>
            <p:nvPr/>
          </p:nvSpPr>
          <p:spPr bwMode="auto">
            <a:xfrm>
              <a:off x="3445367" y="3137655"/>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91" name="Freeform 26"/>
            <p:cNvSpPr/>
            <p:nvPr/>
          </p:nvSpPr>
          <p:spPr bwMode="auto">
            <a:xfrm>
              <a:off x="3461525" y="3151794"/>
              <a:ext cx="111760" cy="11176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92" name="Freeform 27"/>
            <p:cNvSpPr/>
            <p:nvPr/>
          </p:nvSpPr>
          <p:spPr bwMode="auto">
            <a:xfrm>
              <a:off x="3475663" y="3165932"/>
              <a:ext cx="111760" cy="111760"/>
            </a:xfrm>
            <a:custGeom>
              <a:avLst/>
              <a:gdLst>
                <a:gd name="T0" fmla="*/ 10 w 166"/>
                <a:gd name="T1" fmla="*/ 166 h 166"/>
                <a:gd name="T2" fmla="*/ 0 w 166"/>
                <a:gd name="T3" fmla="*/ 159 h 166"/>
                <a:gd name="T4" fmla="*/ 159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9" y="0"/>
                  </a:lnTo>
                  <a:lnTo>
                    <a:pt x="166" y="10"/>
                  </a:lnTo>
                  <a:lnTo>
                    <a:pt x="10"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93" name="Freeform 28"/>
            <p:cNvSpPr/>
            <p:nvPr/>
          </p:nvSpPr>
          <p:spPr bwMode="auto">
            <a:xfrm>
              <a:off x="3491822" y="3182090"/>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94" name="Freeform 29"/>
            <p:cNvSpPr/>
            <p:nvPr/>
          </p:nvSpPr>
          <p:spPr bwMode="auto">
            <a:xfrm>
              <a:off x="3505960" y="3196228"/>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95" name="Freeform 30"/>
            <p:cNvSpPr/>
            <p:nvPr/>
          </p:nvSpPr>
          <p:spPr bwMode="auto">
            <a:xfrm>
              <a:off x="3520098" y="3212387"/>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96" name="Freeform 31"/>
            <p:cNvSpPr/>
            <p:nvPr/>
          </p:nvSpPr>
          <p:spPr bwMode="auto">
            <a:xfrm>
              <a:off x="3536256" y="3226525"/>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97" name="Freeform 32"/>
            <p:cNvSpPr/>
            <p:nvPr/>
          </p:nvSpPr>
          <p:spPr bwMode="auto">
            <a:xfrm>
              <a:off x="3550395" y="3242683"/>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98" name="Freeform 33"/>
            <p:cNvSpPr/>
            <p:nvPr/>
          </p:nvSpPr>
          <p:spPr bwMode="auto">
            <a:xfrm>
              <a:off x="3566553" y="3256821"/>
              <a:ext cx="111760" cy="11176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99" name="Freeform 34"/>
            <p:cNvSpPr/>
            <p:nvPr/>
          </p:nvSpPr>
          <p:spPr bwMode="auto">
            <a:xfrm>
              <a:off x="3580691" y="3271633"/>
              <a:ext cx="111760" cy="111087"/>
            </a:xfrm>
            <a:custGeom>
              <a:avLst/>
              <a:gdLst>
                <a:gd name="T0" fmla="*/ 10 w 166"/>
                <a:gd name="T1" fmla="*/ 165 h 165"/>
                <a:gd name="T2" fmla="*/ 0 w 166"/>
                <a:gd name="T3" fmla="*/ 158 h 165"/>
                <a:gd name="T4" fmla="*/ 159 w 166"/>
                <a:gd name="T5" fmla="*/ 0 h 165"/>
                <a:gd name="T6" fmla="*/ 166 w 166"/>
                <a:gd name="T7" fmla="*/ 9 h 165"/>
                <a:gd name="T8" fmla="*/ 10 w 166"/>
                <a:gd name="T9" fmla="*/ 165 h 165"/>
              </a:gdLst>
              <a:ahLst/>
              <a:cxnLst>
                <a:cxn ang="0">
                  <a:pos x="T0" y="T1"/>
                </a:cxn>
                <a:cxn ang="0">
                  <a:pos x="T2" y="T3"/>
                </a:cxn>
                <a:cxn ang="0">
                  <a:pos x="T4" y="T5"/>
                </a:cxn>
                <a:cxn ang="0">
                  <a:pos x="T6" y="T7"/>
                </a:cxn>
                <a:cxn ang="0">
                  <a:pos x="T8" y="T9"/>
                </a:cxn>
              </a:cxnLst>
              <a:rect l="0" t="0" r="r" b="b"/>
              <a:pathLst>
                <a:path w="166" h="165">
                  <a:moveTo>
                    <a:pt x="10" y="165"/>
                  </a:moveTo>
                  <a:lnTo>
                    <a:pt x="0" y="158"/>
                  </a:lnTo>
                  <a:lnTo>
                    <a:pt x="159" y="0"/>
                  </a:lnTo>
                  <a:lnTo>
                    <a:pt x="166" y="9"/>
                  </a:lnTo>
                  <a:lnTo>
                    <a:pt x="10" y="165"/>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00" name="Freeform 35"/>
            <p:cNvSpPr/>
            <p:nvPr/>
          </p:nvSpPr>
          <p:spPr bwMode="auto">
            <a:xfrm>
              <a:off x="3596849" y="3287118"/>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01" name="Freeform 36"/>
            <p:cNvSpPr/>
            <p:nvPr/>
          </p:nvSpPr>
          <p:spPr bwMode="auto">
            <a:xfrm>
              <a:off x="3426516" y="2059774"/>
              <a:ext cx="1312174" cy="1313521"/>
            </a:xfrm>
            <a:custGeom>
              <a:avLst/>
              <a:gdLst>
                <a:gd name="T0" fmla="*/ 141 w 824"/>
                <a:gd name="T1" fmla="*/ 825 h 825"/>
                <a:gd name="T2" fmla="*/ 482 w 824"/>
                <a:gd name="T3" fmla="*/ 564 h 825"/>
                <a:gd name="T4" fmla="*/ 763 w 824"/>
                <a:gd name="T5" fmla="*/ 61 h 825"/>
                <a:gd name="T6" fmla="*/ 261 w 824"/>
                <a:gd name="T7" fmla="*/ 343 h 825"/>
                <a:gd name="T8" fmla="*/ 0 w 824"/>
                <a:gd name="T9" fmla="*/ 683 h 825"/>
                <a:gd name="T10" fmla="*/ 141 w 824"/>
                <a:gd name="T11" fmla="*/ 825 h 825"/>
              </a:gdLst>
              <a:ahLst/>
              <a:cxnLst>
                <a:cxn ang="0">
                  <a:pos x="T0" y="T1"/>
                </a:cxn>
                <a:cxn ang="0">
                  <a:pos x="T2" y="T3"/>
                </a:cxn>
                <a:cxn ang="0">
                  <a:pos x="T4" y="T5"/>
                </a:cxn>
                <a:cxn ang="0">
                  <a:pos x="T6" y="T7"/>
                </a:cxn>
                <a:cxn ang="0">
                  <a:pos x="T8" y="T9"/>
                </a:cxn>
                <a:cxn ang="0">
                  <a:pos x="T10" y="T11"/>
                </a:cxn>
              </a:cxnLst>
              <a:rect l="0" t="0" r="r" b="b"/>
              <a:pathLst>
                <a:path w="824" h="825">
                  <a:moveTo>
                    <a:pt x="141" y="825"/>
                  </a:moveTo>
                  <a:cubicBezTo>
                    <a:pt x="237" y="778"/>
                    <a:pt x="361" y="685"/>
                    <a:pt x="482" y="564"/>
                  </a:cubicBezTo>
                  <a:cubicBezTo>
                    <a:pt x="698" y="348"/>
                    <a:pt x="824" y="123"/>
                    <a:pt x="763" y="61"/>
                  </a:cubicBezTo>
                  <a:cubicBezTo>
                    <a:pt x="702" y="0"/>
                    <a:pt x="477" y="126"/>
                    <a:pt x="261" y="343"/>
                  </a:cubicBezTo>
                  <a:cubicBezTo>
                    <a:pt x="140" y="464"/>
                    <a:pt x="47" y="587"/>
                    <a:pt x="0" y="683"/>
                  </a:cubicBezTo>
                  <a:cubicBezTo>
                    <a:pt x="141" y="825"/>
                    <a:pt x="141" y="825"/>
                    <a:pt x="141" y="825"/>
                  </a:cubicBezTo>
                </a:path>
              </a:pathLst>
            </a:custGeom>
            <a:solidFill>
              <a:schemeClr val="tx2">
                <a:lumMod val="20000"/>
                <a:lumOff val="80000"/>
              </a:schemeClr>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02" name="Freeform 37"/>
            <p:cNvSpPr/>
            <p:nvPr/>
          </p:nvSpPr>
          <p:spPr bwMode="auto">
            <a:xfrm>
              <a:off x="3549048" y="2779484"/>
              <a:ext cx="469932" cy="471279"/>
            </a:xfrm>
            <a:custGeom>
              <a:avLst/>
              <a:gdLst>
                <a:gd name="T0" fmla="*/ 205 w 295"/>
                <a:gd name="T1" fmla="*/ 285 h 296"/>
                <a:gd name="T2" fmla="*/ 295 w 295"/>
                <a:gd name="T3" fmla="*/ 213 h 296"/>
                <a:gd name="T4" fmla="*/ 176 w 295"/>
                <a:gd name="T5" fmla="*/ 120 h 296"/>
                <a:gd name="T6" fmla="*/ 82 w 295"/>
                <a:gd name="T7" fmla="*/ 0 h 296"/>
                <a:gd name="T8" fmla="*/ 11 w 295"/>
                <a:gd name="T9" fmla="*/ 90 h 296"/>
                <a:gd name="T10" fmla="*/ 95 w 295"/>
                <a:gd name="T11" fmla="*/ 201 h 296"/>
                <a:gd name="T12" fmla="*/ 205 w 295"/>
                <a:gd name="T13" fmla="*/ 285 h 296"/>
              </a:gdLst>
              <a:ahLst/>
              <a:cxnLst>
                <a:cxn ang="0">
                  <a:pos x="T0" y="T1"/>
                </a:cxn>
                <a:cxn ang="0">
                  <a:pos x="T2" y="T3"/>
                </a:cxn>
                <a:cxn ang="0">
                  <a:pos x="T4" y="T5"/>
                </a:cxn>
                <a:cxn ang="0">
                  <a:pos x="T6" y="T7"/>
                </a:cxn>
                <a:cxn ang="0">
                  <a:pos x="T8" y="T9"/>
                </a:cxn>
                <a:cxn ang="0">
                  <a:pos x="T10" y="T11"/>
                </a:cxn>
                <a:cxn ang="0">
                  <a:pos x="T12" y="T13"/>
                </a:cxn>
              </a:cxnLst>
              <a:rect l="0" t="0" r="r" b="b"/>
              <a:pathLst>
                <a:path w="295" h="296">
                  <a:moveTo>
                    <a:pt x="205" y="285"/>
                  </a:moveTo>
                  <a:cubicBezTo>
                    <a:pt x="235" y="263"/>
                    <a:pt x="265" y="240"/>
                    <a:pt x="295" y="213"/>
                  </a:cubicBezTo>
                  <a:cubicBezTo>
                    <a:pt x="295" y="213"/>
                    <a:pt x="281" y="225"/>
                    <a:pt x="176" y="120"/>
                  </a:cubicBezTo>
                  <a:cubicBezTo>
                    <a:pt x="71" y="15"/>
                    <a:pt x="82" y="0"/>
                    <a:pt x="82" y="0"/>
                  </a:cubicBezTo>
                  <a:cubicBezTo>
                    <a:pt x="56" y="31"/>
                    <a:pt x="32" y="61"/>
                    <a:pt x="11" y="90"/>
                  </a:cubicBezTo>
                  <a:cubicBezTo>
                    <a:pt x="11" y="90"/>
                    <a:pt x="0" y="105"/>
                    <a:pt x="95" y="201"/>
                  </a:cubicBezTo>
                  <a:cubicBezTo>
                    <a:pt x="190" y="296"/>
                    <a:pt x="205" y="285"/>
                    <a:pt x="205" y="285"/>
                  </a:cubicBezTo>
                  <a:close/>
                </a:path>
              </a:pathLst>
            </a:custGeom>
            <a:solidFill>
              <a:schemeClr val="accent2"/>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03" name="Freeform 38"/>
            <p:cNvSpPr/>
            <p:nvPr/>
          </p:nvSpPr>
          <p:spPr bwMode="auto">
            <a:xfrm>
              <a:off x="4179888" y="2092763"/>
              <a:ext cx="526485" cy="527159"/>
            </a:xfrm>
            <a:custGeom>
              <a:avLst/>
              <a:gdLst>
                <a:gd name="T0" fmla="*/ 191 w 331"/>
                <a:gd name="T1" fmla="*/ 331 h 331"/>
                <a:gd name="T2" fmla="*/ 290 w 331"/>
                <a:gd name="T3" fmla="*/ 40 h 331"/>
                <a:gd name="T4" fmla="*/ 0 w 331"/>
                <a:gd name="T5" fmla="*/ 140 h 331"/>
                <a:gd name="T6" fmla="*/ 75 w 331"/>
                <a:gd name="T7" fmla="*/ 256 h 331"/>
                <a:gd name="T8" fmla="*/ 191 w 331"/>
                <a:gd name="T9" fmla="*/ 331 h 331"/>
              </a:gdLst>
              <a:ahLst/>
              <a:cxnLst>
                <a:cxn ang="0">
                  <a:pos x="T0" y="T1"/>
                </a:cxn>
                <a:cxn ang="0">
                  <a:pos x="T2" y="T3"/>
                </a:cxn>
                <a:cxn ang="0">
                  <a:pos x="T4" y="T5"/>
                </a:cxn>
                <a:cxn ang="0">
                  <a:pos x="T6" y="T7"/>
                </a:cxn>
                <a:cxn ang="0">
                  <a:pos x="T8" y="T9"/>
                </a:cxn>
              </a:cxnLst>
              <a:rect l="0" t="0" r="r" b="b"/>
              <a:pathLst>
                <a:path w="331" h="331">
                  <a:moveTo>
                    <a:pt x="191" y="331"/>
                  </a:moveTo>
                  <a:cubicBezTo>
                    <a:pt x="288" y="195"/>
                    <a:pt x="331" y="81"/>
                    <a:pt x="290" y="40"/>
                  </a:cubicBezTo>
                  <a:cubicBezTo>
                    <a:pt x="249" y="0"/>
                    <a:pt x="135" y="42"/>
                    <a:pt x="0" y="140"/>
                  </a:cubicBezTo>
                  <a:cubicBezTo>
                    <a:pt x="0" y="140"/>
                    <a:pt x="20" y="202"/>
                    <a:pt x="75" y="256"/>
                  </a:cubicBezTo>
                  <a:cubicBezTo>
                    <a:pt x="129" y="310"/>
                    <a:pt x="191" y="331"/>
                    <a:pt x="191" y="331"/>
                  </a:cubicBezTo>
                  <a:close/>
                </a:path>
              </a:pathLst>
            </a:custGeom>
            <a:solidFill>
              <a:schemeClr val="accent4"/>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04" name="Freeform 39"/>
            <p:cNvSpPr/>
            <p:nvPr/>
          </p:nvSpPr>
          <p:spPr bwMode="auto">
            <a:xfrm>
              <a:off x="4009555" y="2486618"/>
              <a:ext cx="302292" cy="303638"/>
            </a:xfrm>
            <a:custGeom>
              <a:avLst/>
              <a:gdLst>
                <a:gd name="T0" fmla="*/ 156 w 190"/>
                <a:gd name="T1" fmla="*/ 157 h 191"/>
                <a:gd name="T2" fmla="*/ 34 w 190"/>
                <a:gd name="T3" fmla="*/ 157 h 191"/>
                <a:gd name="T4" fmla="*/ 34 w 190"/>
                <a:gd name="T5" fmla="*/ 34 h 191"/>
                <a:gd name="T6" fmla="*/ 156 w 190"/>
                <a:gd name="T7" fmla="*/ 34 h 191"/>
                <a:gd name="T8" fmla="*/ 156 w 190"/>
                <a:gd name="T9" fmla="*/ 157 h 191"/>
              </a:gdLst>
              <a:ahLst/>
              <a:cxnLst>
                <a:cxn ang="0">
                  <a:pos x="T0" y="T1"/>
                </a:cxn>
                <a:cxn ang="0">
                  <a:pos x="T2" y="T3"/>
                </a:cxn>
                <a:cxn ang="0">
                  <a:pos x="T4" y="T5"/>
                </a:cxn>
                <a:cxn ang="0">
                  <a:pos x="T6" y="T7"/>
                </a:cxn>
                <a:cxn ang="0">
                  <a:pos x="T8" y="T9"/>
                </a:cxn>
              </a:cxnLst>
              <a:rect l="0" t="0" r="r" b="b"/>
              <a:pathLst>
                <a:path w="190" h="191">
                  <a:moveTo>
                    <a:pt x="156" y="157"/>
                  </a:moveTo>
                  <a:cubicBezTo>
                    <a:pt x="122" y="191"/>
                    <a:pt x="68" y="191"/>
                    <a:pt x="34" y="157"/>
                  </a:cubicBezTo>
                  <a:cubicBezTo>
                    <a:pt x="0" y="123"/>
                    <a:pt x="0" y="68"/>
                    <a:pt x="34" y="34"/>
                  </a:cubicBezTo>
                  <a:cubicBezTo>
                    <a:pt x="68" y="0"/>
                    <a:pt x="122" y="0"/>
                    <a:pt x="156" y="34"/>
                  </a:cubicBezTo>
                  <a:cubicBezTo>
                    <a:pt x="190" y="68"/>
                    <a:pt x="190" y="123"/>
                    <a:pt x="156" y="157"/>
                  </a:cubicBezTo>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05" name="Freeform 40"/>
            <p:cNvSpPr/>
            <p:nvPr/>
          </p:nvSpPr>
          <p:spPr bwMode="auto">
            <a:xfrm>
              <a:off x="4036485" y="2513548"/>
              <a:ext cx="248431" cy="249778"/>
            </a:xfrm>
            <a:custGeom>
              <a:avLst/>
              <a:gdLst>
                <a:gd name="T0" fmla="*/ 107 w 156"/>
                <a:gd name="T1" fmla="*/ 141 h 157"/>
                <a:gd name="T2" fmla="*/ 16 w 156"/>
                <a:gd name="T3" fmla="*/ 108 h 157"/>
                <a:gd name="T4" fmla="*/ 49 w 156"/>
                <a:gd name="T5" fmla="*/ 17 h 157"/>
                <a:gd name="T6" fmla="*/ 140 w 156"/>
                <a:gd name="T7" fmla="*/ 50 h 157"/>
                <a:gd name="T8" fmla="*/ 107 w 156"/>
                <a:gd name="T9" fmla="*/ 141 h 157"/>
              </a:gdLst>
              <a:ahLst/>
              <a:cxnLst>
                <a:cxn ang="0">
                  <a:pos x="T0" y="T1"/>
                </a:cxn>
                <a:cxn ang="0">
                  <a:pos x="T2" y="T3"/>
                </a:cxn>
                <a:cxn ang="0">
                  <a:pos x="T4" y="T5"/>
                </a:cxn>
                <a:cxn ang="0">
                  <a:pos x="T6" y="T7"/>
                </a:cxn>
                <a:cxn ang="0">
                  <a:pos x="T8" y="T9"/>
                </a:cxn>
              </a:cxnLst>
              <a:rect l="0" t="0" r="r" b="b"/>
              <a:pathLst>
                <a:path w="156" h="157">
                  <a:moveTo>
                    <a:pt x="107" y="141"/>
                  </a:moveTo>
                  <a:cubicBezTo>
                    <a:pt x="73" y="157"/>
                    <a:pt x="32" y="142"/>
                    <a:pt x="16" y="108"/>
                  </a:cubicBezTo>
                  <a:cubicBezTo>
                    <a:pt x="0" y="73"/>
                    <a:pt x="15" y="33"/>
                    <a:pt x="49" y="17"/>
                  </a:cubicBezTo>
                  <a:cubicBezTo>
                    <a:pt x="83" y="0"/>
                    <a:pt x="124" y="15"/>
                    <a:pt x="140" y="50"/>
                  </a:cubicBezTo>
                  <a:cubicBezTo>
                    <a:pt x="156" y="84"/>
                    <a:pt x="141" y="125"/>
                    <a:pt x="107" y="141"/>
                  </a:cubicBezTo>
                </a:path>
              </a:pathLst>
            </a:custGeom>
            <a:solidFill>
              <a:schemeClr val="bg2"/>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06" name="Freeform 44"/>
            <p:cNvSpPr/>
            <p:nvPr/>
          </p:nvSpPr>
          <p:spPr bwMode="auto">
            <a:xfrm>
              <a:off x="4238461" y="2540478"/>
              <a:ext cx="18851" cy="18851"/>
            </a:xfrm>
            <a:custGeom>
              <a:avLst/>
              <a:gdLst>
                <a:gd name="T0" fmla="*/ 10 w 12"/>
                <a:gd name="T1" fmla="*/ 10 h 12"/>
                <a:gd name="T2" fmla="*/ 2 w 12"/>
                <a:gd name="T3" fmla="*/ 10 h 12"/>
                <a:gd name="T4" fmla="*/ 2 w 12"/>
                <a:gd name="T5" fmla="*/ 3 h 12"/>
                <a:gd name="T6" fmla="*/ 10 w 12"/>
                <a:gd name="T7" fmla="*/ 3 h 12"/>
                <a:gd name="T8" fmla="*/ 10 w 12"/>
                <a:gd name="T9" fmla="*/ 10 h 12"/>
              </a:gdLst>
              <a:ahLst/>
              <a:cxnLst>
                <a:cxn ang="0">
                  <a:pos x="T0" y="T1"/>
                </a:cxn>
                <a:cxn ang="0">
                  <a:pos x="T2" y="T3"/>
                </a:cxn>
                <a:cxn ang="0">
                  <a:pos x="T4" y="T5"/>
                </a:cxn>
                <a:cxn ang="0">
                  <a:pos x="T6" y="T7"/>
                </a:cxn>
                <a:cxn ang="0">
                  <a:pos x="T8" y="T9"/>
                </a:cxn>
              </a:cxnLst>
              <a:rect l="0" t="0" r="r" b="b"/>
              <a:pathLst>
                <a:path w="12" h="12">
                  <a:moveTo>
                    <a:pt x="10" y="10"/>
                  </a:moveTo>
                  <a:cubicBezTo>
                    <a:pt x="8" y="12"/>
                    <a:pt x="4" y="12"/>
                    <a:pt x="2" y="10"/>
                  </a:cubicBezTo>
                  <a:cubicBezTo>
                    <a:pt x="0" y="8"/>
                    <a:pt x="0" y="5"/>
                    <a:pt x="2" y="3"/>
                  </a:cubicBezTo>
                  <a:cubicBezTo>
                    <a:pt x="4" y="0"/>
                    <a:pt x="8" y="0"/>
                    <a:pt x="10" y="3"/>
                  </a:cubicBezTo>
                  <a:cubicBezTo>
                    <a:pt x="12" y="5"/>
                    <a:pt x="12" y="8"/>
                    <a:pt x="10" y="10"/>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07" name="Freeform 45"/>
            <p:cNvSpPr/>
            <p:nvPr/>
          </p:nvSpPr>
          <p:spPr bwMode="auto">
            <a:xfrm>
              <a:off x="4182581" y="2508835"/>
              <a:ext cx="19524" cy="18851"/>
            </a:xfrm>
            <a:custGeom>
              <a:avLst/>
              <a:gdLst>
                <a:gd name="T0" fmla="*/ 12 w 12"/>
                <a:gd name="T1" fmla="*/ 8 h 12"/>
                <a:gd name="T2" fmla="*/ 5 w 12"/>
                <a:gd name="T3" fmla="*/ 12 h 12"/>
                <a:gd name="T4" fmla="*/ 1 w 12"/>
                <a:gd name="T5" fmla="*/ 5 h 12"/>
                <a:gd name="T6" fmla="*/ 8 w 12"/>
                <a:gd name="T7" fmla="*/ 1 h 12"/>
                <a:gd name="T8" fmla="*/ 12 w 12"/>
                <a:gd name="T9" fmla="*/ 8 h 12"/>
              </a:gdLst>
              <a:ahLst/>
              <a:cxnLst>
                <a:cxn ang="0">
                  <a:pos x="T0" y="T1"/>
                </a:cxn>
                <a:cxn ang="0">
                  <a:pos x="T2" y="T3"/>
                </a:cxn>
                <a:cxn ang="0">
                  <a:pos x="T4" y="T5"/>
                </a:cxn>
                <a:cxn ang="0">
                  <a:pos x="T6" y="T7"/>
                </a:cxn>
                <a:cxn ang="0">
                  <a:pos x="T8" y="T9"/>
                </a:cxn>
              </a:cxnLst>
              <a:rect l="0" t="0" r="r" b="b"/>
              <a:pathLst>
                <a:path w="12" h="12">
                  <a:moveTo>
                    <a:pt x="12" y="8"/>
                  </a:moveTo>
                  <a:cubicBezTo>
                    <a:pt x="11" y="11"/>
                    <a:pt x="8" y="12"/>
                    <a:pt x="5" y="12"/>
                  </a:cubicBezTo>
                  <a:cubicBezTo>
                    <a:pt x="2" y="11"/>
                    <a:pt x="0" y="8"/>
                    <a:pt x="1" y="5"/>
                  </a:cubicBezTo>
                  <a:cubicBezTo>
                    <a:pt x="2" y="2"/>
                    <a:pt x="5" y="0"/>
                    <a:pt x="8" y="1"/>
                  </a:cubicBezTo>
                  <a:cubicBezTo>
                    <a:pt x="11" y="2"/>
                    <a:pt x="12" y="5"/>
                    <a:pt x="12" y="8"/>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08" name="Freeform 46"/>
            <p:cNvSpPr/>
            <p:nvPr/>
          </p:nvSpPr>
          <p:spPr bwMode="auto">
            <a:xfrm>
              <a:off x="4119295" y="2508835"/>
              <a:ext cx="18851" cy="18851"/>
            </a:xfrm>
            <a:custGeom>
              <a:avLst/>
              <a:gdLst>
                <a:gd name="T0" fmla="*/ 11 w 12"/>
                <a:gd name="T1" fmla="*/ 5 h 12"/>
                <a:gd name="T2" fmla="*/ 7 w 12"/>
                <a:gd name="T3" fmla="*/ 12 h 12"/>
                <a:gd name="T4" fmla="*/ 0 w 12"/>
                <a:gd name="T5" fmla="*/ 8 h 12"/>
                <a:gd name="T6" fmla="*/ 4 w 12"/>
                <a:gd name="T7" fmla="*/ 1 h 12"/>
                <a:gd name="T8" fmla="*/ 11 w 12"/>
                <a:gd name="T9" fmla="*/ 5 h 12"/>
              </a:gdLst>
              <a:ahLst/>
              <a:cxnLst>
                <a:cxn ang="0">
                  <a:pos x="T0" y="T1"/>
                </a:cxn>
                <a:cxn ang="0">
                  <a:pos x="T2" y="T3"/>
                </a:cxn>
                <a:cxn ang="0">
                  <a:pos x="T4" y="T5"/>
                </a:cxn>
                <a:cxn ang="0">
                  <a:pos x="T6" y="T7"/>
                </a:cxn>
                <a:cxn ang="0">
                  <a:pos x="T8" y="T9"/>
                </a:cxn>
              </a:cxnLst>
              <a:rect l="0" t="0" r="r" b="b"/>
              <a:pathLst>
                <a:path w="12" h="12">
                  <a:moveTo>
                    <a:pt x="11" y="5"/>
                  </a:moveTo>
                  <a:cubicBezTo>
                    <a:pt x="12" y="8"/>
                    <a:pt x="10" y="11"/>
                    <a:pt x="7" y="12"/>
                  </a:cubicBezTo>
                  <a:cubicBezTo>
                    <a:pt x="4" y="12"/>
                    <a:pt x="1" y="11"/>
                    <a:pt x="0" y="8"/>
                  </a:cubicBezTo>
                  <a:cubicBezTo>
                    <a:pt x="0" y="5"/>
                    <a:pt x="1" y="2"/>
                    <a:pt x="4" y="1"/>
                  </a:cubicBezTo>
                  <a:cubicBezTo>
                    <a:pt x="7" y="0"/>
                    <a:pt x="10" y="2"/>
                    <a:pt x="11" y="5"/>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09" name="Freeform 47"/>
            <p:cNvSpPr/>
            <p:nvPr/>
          </p:nvSpPr>
          <p:spPr bwMode="auto">
            <a:xfrm>
              <a:off x="4063415" y="2540478"/>
              <a:ext cx="18851" cy="18851"/>
            </a:xfrm>
            <a:custGeom>
              <a:avLst/>
              <a:gdLst>
                <a:gd name="T0" fmla="*/ 10 w 12"/>
                <a:gd name="T1" fmla="*/ 3 h 12"/>
                <a:gd name="T2" fmla="*/ 10 w 12"/>
                <a:gd name="T3" fmla="*/ 10 h 12"/>
                <a:gd name="T4" fmla="*/ 2 w 12"/>
                <a:gd name="T5" fmla="*/ 10 h 12"/>
                <a:gd name="T6" fmla="*/ 2 w 12"/>
                <a:gd name="T7" fmla="*/ 3 h 12"/>
                <a:gd name="T8" fmla="*/ 10 w 12"/>
                <a:gd name="T9" fmla="*/ 3 h 12"/>
              </a:gdLst>
              <a:ahLst/>
              <a:cxnLst>
                <a:cxn ang="0">
                  <a:pos x="T0" y="T1"/>
                </a:cxn>
                <a:cxn ang="0">
                  <a:pos x="T2" y="T3"/>
                </a:cxn>
                <a:cxn ang="0">
                  <a:pos x="T4" y="T5"/>
                </a:cxn>
                <a:cxn ang="0">
                  <a:pos x="T6" y="T7"/>
                </a:cxn>
                <a:cxn ang="0">
                  <a:pos x="T8" y="T9"/>
                </a:cxn>
              </a:cxnLst>
              <a:rect l="0" t="0" r="r" b="b"/>
              <a:pathLst>
                <a:path w="12" h="12">
                  <a:moveTo>
                    <a:pt x="10" y="3"/>
                  </a:moveTo>
                  <a:cubicBezTo>
                    <a:pt x="12" y="5"/>
                    <a:pt x="12" y="8"/>
                    <a:pt x="10" y="10"/>
                  </a:cubicBezTo>
                  <a:cubicBezTo>
                    <a:pt x="8" y="12"/>
                    <a:pt x="4" y="12"/>
                    <a:pt x="2" y="10"/>
                  </a:cubicBezTo>
                  <a:cubicBezTo>
                    <a:pt x="0" y="8"/>
                    <a:pt x="0" y="5"/>
                    <a:pt x="2" y="3"/>
                  </a:cubicBezTo>
                  <a:cubicBezTo>
                    <a:pt x="4" y="0"/>
                    <a:pt x="8" y="0"/>
                    <a:pt x="10" y="3"/>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10" name="Freeform 48"/>
            <p:cNvSpPr/>
            <p:nvPr/>
          </p:nvSpPr>
          <p:spPr bwMode="auto">
            <a:xfrm>
              <a:off x="4029752" y="2596358"/>
              <a:ext cx="20871" cy="20198"/>
            </a:xfrm>
            <a:custGeom>
              <a:avLst/>
              <a:gdLst>
                <a:gd name="T0" fmla="*/ 8 w 13"/>
                <a:gd name="T1" fmla="*/ 1 h 13"/>
                <a:gd name="T2" fmla="*/ 12 w 13"/>
                <a:gd name="T3" fmla="*/ 8 h 13"/>
                <a:gd name="T4" fmla="*/ 5 w 13"/>
                <a:gd name="T5" fmla="*/ 12 h 13"/>
                <a:gd name="T6" fmla="*/ 1 w 13"/>
                <a:gd name="T7" fmla="*/ 5 h 13"/>
                <a:gd name="T8" fmla="*/ 8 w 13"/>
                <a:gd name="T9" fmla="*/ 1 h 13"/>
              </a:gdLst>
              <a:ahLst/>
              <a:cxnLst>
                <a:cxn ang="0">
                  <a:pos x="T0" y="T1"/>
                </a:cxn>
                <a:cxn ang="0">
                  <a:pos x="T2" y="T3"/>
                </a:cxn>
                <a:cxn ang="0">
                  <a:pos x="T4" y="T5"/>
                </a:cxn>
                <a:cxn ang="0">
                  <a:pos x="T6" y="T7"/>
                </a:cxn>
                <a:cxn ang="0">
                  <a:pos x="T8" y="T9"/>
                </a:cxn>
              </a:cxnLst>
              <a:rect l="0" t="0" r="r" b="b"/>
              <a:pathLst>
                <a:path w="13" h="13">
                  <a:moveTo>
                    <a:pt x="8" y="1"/>
                  </a:moveTo>
                  <a:cubicBezTo>
                    <a:pt x="11" y="2"/>
                    <a:pt x="13" y="5"/>
                    <a:pt x="12" y="8"/>
                  </a:cubicBezTo>
                  <a:cubicBezTo>
                    <a:pt x="11" y="11"/>
                    <a:pt x="8" y="13"/>
                    <a:pt x="5" y="12"/>
                  </a:cubicBezTo>
                  <a:cubicBezTo>
                    <a:pt x="2" y="11"/>
                    <a:pt x="0" y="8"/>
                    <a:pt x="1" y="5"/>
                  </a:cubicBezTo>
                  <a:cubicBezTo>
                    <a:pt x="2" y="2"/>
                    <a:pt x="5" y="0"/>
                    <a:pt x="8" y="1"/>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11" name="Freeform 49"/>
            <p:cNvSpPr/>
            <p:nvPr/>
          </p:nvSpPr>
          <p:spPr bwMode="auto">
            <a:xfrm>
              <a:off x="4029752" y="2661664"/>
              <a:ext cx="20871" cy="18851"/>
            </a:xfrm>
            <a:custGeom>
              <a:avLst/>
              <a:gdLst>
                <a:gd name="T0" fmla="*/ 5 w 13"/>
                <a:gd name="T1" fmla="*/ 1 h 12"/>
                <a:gd name="T2" fmla="*/ 12 w 13"/>
                <a:gd name="T3" fmla="*/ 4 h 12"/>
                <a:gd name="T4" fmla="*/ 8 w 13"/>
                <a:gd name="T5" fmla="*/ 11 h 12"/>
                <a:gd name="T6" fmla="*/ 1 w 13"/>
                <a:gd name="T7" fmla="*/ 7 h 12"/>
                <a:gd name="T8" fmla="*/ 5 w 13"/>
                <a:gd name="T9" fmla="*/ 1 h 12"/>
              </a:gdLst>
              <a:ahLst/>
              <a:cxnLst>
                <a:cxn ang="0">
                  <a:pos x="T0" y="T1"/>
                </a:cxn>
                <a:cxn ang="0">
                  <a:pos x="T2" y="T3"/>
                </a:cxn>
                <a:cxn ang="0">
                  <a:pos x="T4" y="T5"/>
                </a:cxn>
                <a:cxn ang="0">
                  <a:pos x="T6" y="T7"/>
                </a:cxn>
                <a:cxn ang="0">
                  <a:pos x="T8" y="T9"/>
                </a:cxn>
              </a:cxnLst>
              <a:rect l="0" t="0" r="r" b="b"/>
              <a:pathLst>
                <a:path w="13" h="12">
                  <a:moveTo>
                    <a:pt x="5" y="1"/>
                  </a:moveTo>
                  <a:cubicBezTo>
                    <a:pt x="8" y="0"/>
                    <a:pt x="11" y="2"/>
                    <a:pt x="12" y="4"/>
                  </a:cubicBezTo>
                  <a:cubicBezTo>
                    <a:pt x="13" y="7"/>
                    <a:pt x="11" y="10"/>
                    <a:pt x="8" y="11"/>
                  </a:cubicBezTo>
                  <a:cubicBezTo>
                    <a:pt x="5" y="12"/>
                    <a:pt x="2" y="10"/>
                    <a:pt x="1" y="7"/>
                  </a:cubicBezTo>
                  <a:cubicBezTo>
                    <a:pt x="0" y="4"/>
                    <a:pt x="2" y="1"/>
                    <a:pt x="5" y="1"/>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12" name="Freeform 50"/>
            <p:cNvSpPr/>
            <p:nvPr/>
          </p:nvSpPr>
          <p:spPr bwMode="auto">
            <a:xfrm>
              <a:off x="4063415" y="2716871"/>
              <a:ext cx="18851" cy="19524"/>
            </a:xfrm>
            <a:custGeom>
              <a:avLst/>
              <a:gdLst>
                <a:gd name="T0" fmla="*/ 2 w 12"/>
                <a:gd name="T1" fmla="*/ 2 h 12"/>
                <a:gd name="T2" fmla="*/ 10 w 12"/>
                <a:gd name="T3" fmla="*/ 2 h 12"/>
                <a:gd name="T4" fmla="*/ 10 w 12"/>
                <a:gd name="T5" fmla="*/ 10 h 12"/>
                <a:gd name="T6" fmla="*/ 2 w 12"/>
                <a:gd name="T7" fmla="*/ 10 h 12"/>
                <a:gd name="T8" fmla="*/ 2 w 12"/>
                <a:gd name="T9" fmla="*/ 2 h 12"/>
              </a:gdLst>
              <a:ahLst/>
              <a:cxnLst>
                <a:cxn ang="0">
                  <a:pos x="T0" y="T1"/>
                </a:cxn>
                <a:cxn ang="0">
                  <a:pos x="T2" y="T3"/>
                </a:cxn>
                <a:cxn ang="0">
                  <a:pos x="T4" y="T5"/>
                </a:cxn>
                <a:cxn ang="0">
                  <a:pos x="T6" y="T7"/>
                </a:cxn>
                <a:cxn ang="0">
                  <a:pos x="T8" y="T9"/>
                </a:cxn>
              </a:cxnLst>
              <a:rect l="0" t="0" r="r" b="b"/>
              <a:pathLst>
                <a:path w="12" h="12">
                  <a:moveTo>
                    <a:pt x="2" y="2"/>
                  </a:moveTo>
                  <a:cubicBezTo>
                    <a:pt x="4" y="0"/>
                    <a:pt x="8" y="0"/>
                    <a:pt x="10" y="2"/>
                  </a:cubicBezTo>
                  <a:cubicBezTo>
                    <a:pt x="12" y="4"/>
                    <a:pt x="12" y="8"/>
                    <a:pt x="10" y="10"/>
                  </a:cubicBezTo>
                  <a:cubicBezTo>
                    <a:pt x="8" y="12"/>
                    <a:pt x="4" y="12"/>
                    <a:pt x="2" y="10"/>
                  </a:cubicBezTo>
                  <a:cubicBezTo>
                    <a:pt x="0" y="8"/>
                    <a:pt x="0" y="4"/>
                    <a:pt x="2" y="2"/>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13" name="Freeform 51"/>
            <p:cNvSpPr/>
            <p:nvPr/>
          </p:nvSpPr>
          <p:spPr bwMode="auto">
            <a:xfrm>
              <a:off x="4119295" y="2749187"/>
              <a:ext cx="18851" cy="18851"/>
            </a:xfrm>
            <a:custGeom>
              <a:avLst/>
              <a:gdLst>
                <a:gd name="T0" fmla="*/ 0 w 12"/>
                <a:gd name="T1" fmla="*/ 5 h 12"/>
                <a:gd name="T2" fmla="*/ 7 w 12"/>
                <a:gd name="T3" fmla="*/ 1 h 12"/>
                <a:gd name="T4" fmla="*/ 11 w 12"/>
                <a:gd name="T5" fmla="*/ 8 h 12"/>
                <a:gd name="T6" fmla="*/ 4 w 12"/>
                <a:gd name="T7" fmla="*/ 11 h 12"/>
                <a:gd name="T8" fmla="*/ 0 w 12"/>
                <a:gd name="T9" fmla="*/ 5 h 12"/>
              </a:gdLst>
              <a:ahLst/>
              <a:cxnLst>
                <a:cxn ang="0">
                  <a:pos x="T0" y="T1"/>
                </a:cxn>
                <a:cxn ang="0">
                  <a:pos x="T2" y="T3"/>
                </a:cxn>
                <a:cxn ang="0">
                  <a:pos x="T4" y="T5"/>
                </a:cxn>
                <a:cxn ang="0">
                  <a:pos x="T6" y="T7"/>
                </a:cxn>
                <a:cxn ang="0">
                  <a:pos x="T8" y="T9"/>
                </a:cxn>
              </a:cxnLst>
              <a:rect l="0" t="0" r="r" b="b"/>
              <a:pathLst>
                <a:path w="12" h="12">
                  <a:moveTo>
                    <a:pt x="0" y="5"/>
                  </a:moveTo>
                  <a:cubicBezTo>
                    <a:pt x="1" y="2"/>
                    <a:pt x="4" y="0"/>
                    <a:pt x="7" y="1"/>
                  </a:cubicBezTo>
                  <a:cubicBezTo>
                    <a:pt x="10" y="2"/>
                    <a:pt x="12" y="5"/>
                    <a:pt x="11" y="8"/>
                  </a:cubicBezTo>
                  <a:cubicBezTo>
                    <a:pt x="10" y="10"/>
                    <a:pt x="7" y="12"/>
                    <a:pt x="4" y="11"/>
                  </a:cubicBezTo>
                  <a:cubicBezTo>
                    <a:pt x="1" y="11"/>
                    <a:pt x="0" y="8"/>
                    <a:pt x="0" y="5"/>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14" name="Freeform 52"/>
            <p:cNvSpPr/>
            <p:nvPr/>
          </p:nvSpPr>
          <p:spPr bwMode="auto">
            <a:xfrm>
              <a:off x="4182581" y="2749187"/>
              <a:ext cx="19524" cy="18851"/>
            </a:xfrm>
            <a:custGeom>
              <a:avLst/>
              <a:gdLst>
                <a:gd name="T0" fmla="*/ 1 w 12"/>
                <a:gd name="T1" fmla="*/ 8 h 12"/>
                <a:gd name="T2" fmla="*/ 5 w 12"/>
                <a:gd name="T3" fmla="*/ 1 h 12"/>
                <a:gd name="T4" fmla="*/ 12 w 12"/>
                <a:gd name="T5" fmla="*/ 5 h 12"/>
                <a:gd name="T6" fmla="*/ 8 w 12"/>
                <a:gd name="T7" fmla="*/ 11 h 12"/>
                <a:gd name="T8" fmla="*/ 1 w 12"/>
                <a:gd name="T9" fmla="*/ 8 h 12"/>
              </a:gdLst>
              <a:ahLst/>
              <a:cxnLst>
                <a:cxn ang="0">
                  <a:pos x="T0" y="T1"/>
                </a:cxn>
                <a:cxn ang="0">
                  <a:pos x="T2" y="T3"/>
                </a:cxn>
                <a:cxn ang="0">
                  <a:pos x="T4" y="T5"/>
                </a:cxn>
                <a:cxn ang="0">
                  <a:pos x="T6" y="T7"/>
                </a:cxn>
                <a:cxn ang="0">
                  <a:pos x="T8" y="T9"/>
                </a:cxn>
              </a:cxnLst>
              <a:rect l="0" t="0" r="r" b="b"/>
              <a:pathLst>
                <a:path w="12" h="12">
                  <a:moveTo>
                    <a:pt x="1" y="8"/>
                  </a:moveTo>
                  <a:cubicBezTo>
                    <a:pt x="0" y="5"/>
                    <a:pt x="2" y="2"/>
                    <a:pt x="5" y="1"/>
                  </a:cubicBezTo>
                  <a:cubicBezTo>
                    <a:pt x="8" y="0"/>
                    <a:pt x="11" y="2"/>
                    <a:pt x="12" y="5"/>
                  </a:cubicBezTo>
                  <a:cubicBezTo>
                    <a:pt x="12" y="8"/>
                    <a:pt x="11" y="11"/>
                    <a:pt x="8" y="11"/>
                  </a:cubicBezTo>
                  <a:cubicBezTo>
                    <a:pt x="5" y="12"/>
                    <a:pt x="2" y="10"/>
                    <a:pt x="1" y="8"/>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15" name="Freeform 53"/>
            <p:cNvSpPr/>
            <p:nvPr/>
          </p:nvSpPr>
          <p:spPr bwMode="auto">
            <a:xfrm>
              <a:off x="4238461" y="2716871"/>
              <a:ext cx="18851" cy="19524"/>
            </a:xfrm>
            <a:custGeom>
              <a:avLst/>
              <a:gdLst>
                <a:gd name="T0" fmla="*/ 2 w 12"/>
                <a:gd name="T1" fmla="*/ 10 h 12"/>
                <a:gd name="T2" fmla="*/ 2 w 12"/>
                <a:gd name="T3" fmla="*/ 2 h 12"/>
                <a:gd name="T4" fmla="*/ 10 w 12"/>
                <a:gd name="T5" fmla="*/ 2 h 12"/>
                <a:gd name="T6" fmla="*/ 10 w 12"/>
                <a:gd name="T7" fmla="*/ 10 h 12"/>
                <a:gd name="T8" fmla="*/ 2 w 12"/>
                <a:gd name="T9" fmla="*/ 10 h 12"/>
              </a:gdLst>
              <a:ahLst/>
              <a:cxnLst>
                <a:cxn ang="0">
                  <a:pos x="T0" y="T1"/>
                </a:cxn>
                <a:cxn ang="0">
                  <a:pos x="T2" y="T3"/>
                </a:cxn>
                <a:cxn ang="0">
                  <a:pos x="T4" y="T5"/>
                </a:cxn>
                <a:cxn ang="0">
                  <a:pos x="T6" y="T7"/>
                </a:cxn>
                <a:cxn ang="0">
                  <a:pos x="T8" y="T9"/>
                </a:cxn>
              </a:cxnLst>
              <a:rect l="0" t="0" r="r" b="b"/>
              <a:pathLst>
                <a:path w="12" h="12">
                  <a:moveTo>
                    <a:pt x="2" y="10"/>
                  </a:moveTo>
                  <a:cubicBezTo>
                    <a:pt x="0" y="8"/>
                    <a:pt x="0" y="4"/>
                    <a:pt x="2" y="2"/>
                  </a:cubicBezTo>
                  <a:cubicBezTo>
                    <a:pt x="4" y="0"/>
                    <a:pt x="8" y="0"/>
                    <a:pt x="10" y="2"/>
                  </a:cubicBezTo>
                  <a:cubicBezTo>
                    <a:pt x="12" y="4"/>
                    <a:pt x="12" y="8"/>
                    <a:pt x="10" y="10"/>
                  </a:cubicBezTo>
                  <a:cubicBezTo>
                    <a:pt x="8" y="12"/>
                    <a:pt x="4" y="12"/>
                    <a:pt x="2" y="10"/>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16" name="Freeform 54"/>
            <p:cNvSpPr/>
            <p:nvPr/>
          </p:nvSpPr>
          <p:spPr bwMode="auto">
            <a:xfrm>
              <a:off x="4270104" y="2661664"/>
              <a:ext cx="20871" cy="18851"/>
            </a:xfrm>
            <a:custGeom>
              <a:avLst/>
              <a:gdLst>
                <a:gd name="T0" fmla="*/ 5 w 13"/>
                <a:gd name="T1" fmla="*/ 11 h 12"/>
                <a:gd name="T2" fmla="*/ 1 w 13"/>
                <a:gd name="T3" fmla="*/ 4 h 12"/>
                <a:gd name="T4" fmla="*/ 8 w 13"/>
                <a:gd name="T5" fmla="*/ 1 h 12"/>
                <a:gd name="T6" fmla="*/ 12 w 13"/>
                <a:gd name="T7" fmla="*/ 7 h 12"/>
                <a:gd name="T8" fmla="*/ 5 w 13"/>
                <a:gd name="T9" fmla="*/ 11 h 12"/>
              </a:gdLst>
              <a:ahLst/>
              <a:cxnLst>
                <a:cxn ang="0">
                  <a:pos x="T0" y="T1"/>
                </a:cxn>
                <a:cxn ang="0">
                  <a:pos x="T2" y="T3"/>
                </a:cxn>
                <a:cxn ang="0">
                  <a:pos x="T4" y="T5"/>
                </a:cxn>
                <a:cxn ang="0">
                  <a:pos x="T6" y="T7"/>
                </a:cxn>
                <a:cxn ang="0">
                  <a:pos x="T8" y="T9"/>
                </a:cxn>
              </a:cxnLst>
              <a:rect l="0" t="0" r="r" b="b"/>
              <a:pathLst>
                <a:path w="13" h="12">
                  <a:moveTo>
                    <a:pt x="5" y="11"/>
                  </a:moveTo>
                  <a:cubicBezTo>
                    <a:pt x="2" y="10"/>
                    <a:pt x="0" y="7"/>
                    <a:pt x="1" y="4"/>
                  </a:cubicBezTo>
                  <a:cubicBezTo>
                    <a:pt x="2" y="2"/>
                    <a:pt x="5" y="0"/>
                    <a:pt x="8" y="1"/>
                  </a:cubicBezTo>
                  <a:cubicBezTo>
                    <a:pt x="11" y="1"/>
                    <a:pt x="13" y="4"/>
                    <a:pt x="12" y="7"/>
                  </a:cubicBezTo>
                  <a:cubicBezTo>
                    <a:pt x="11" y="10"/>
                    <a:pt x="8" y="12"/>
                    <a:pt x="5" y="11"/>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17" name="Freeform 55"/>
            <p:cNvSpPr/>
            <p:nvPr/>
          </p:nvSpPr>
          <p:spPr bwMode="auto">
            <a:xfrm>
              <a:off x="4270104" y="2596358"/>
              <a:ext cx="20871" cy="20198"/>
            </a:xfrm>
            <a:custGeom>
              <a:avLst/>
              <a:gdLst>
                <a:gd name="T0" fmla="*/ 8 w 13"/>
                <a:gd name="T1" fmla="*/ 12 h 13"/>
                <a:gd name="T2" fmla="*/ 1 w 13"/>
                <a:gd name="T3" fmla="*/ 8 h 13"/>
                <a:gd name="T4" fmla="*/ 5 w 13"/>
                <a:gd name="T5" fmla="*/ 1 h 13"/>
                <a:gd name="T6" fmla="*/ 12 w 13"/>
                <a:gd name="T7" fmla="*/ 5 h 13"/>
                <a:gd name="T8" fmla="*/ 8 w 13"/>
                <a:gd name="T9" fmla="*/ 12 h 13"/>
              </a:gdLst>
              <a:ahLst/>
              <a:cxnLst>
                <a:cxn ang="0">
                  <a:pos x="T0" y="T1"/>
                </a:cxn>
                <a:cxn ang="0">
                  <a:pos x="T2" y="T3"/>
                </a:cxn>
                <a:cxn ang="0">
                  <a:pos x="T4" y="T5"/>
                </a:cxn>
                <a:cxn ang="0">
                  <a:pos x="T6" y="T7"/>
                </a:cxn>
                <a:cxn ang="0">
                  <a:pos x="T8" y="T9"/>
                </a:cxn>
              </a:cxnLst>
              <a:rect l="0" t="0" r="r" b="b"/>
              <a:pathLst>
                <a:path w="13" h="13">
                  <a:moveTo>
                    <a:pt x="8" y="12"/>
                  </a:moveTo>
                  <a:cubicBezTo>
                    <a:pt x="5" y="13"/>
                    <a:pt x="2" y="11"/>
                    <a:pt x="1" y="8"/>
                  </a:cubicBezTo>
                  <a:cubicBezTo>
                    <a:pt x="0" y="5"/>
                    <a:pt x="2" y="2"/>
                    <a:pt x="5" y="1"/>
                  </a:cubicBezTo>
                  <a:cubicBezTo>
                    <a:pt x="8" y="0"/>
                    <a:pt x="11" y="2"/>
                    <a:pt x="12" y="5"/>
                  </a:cubicBezTo>
                  <a:cubicBezTo>
                    <a:pt x="13" y="8"/>
                    <a:pt x="11" y="11"/>
                    <a:pt x="8" y="12"/>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18" name="Freeform 56"/>
            <p:cNvSpPr/>
            <p:nvPr/>
          </p:nvSpPr>
          <p:spPr bwMode="auto">
            <a:xfrm>
              <a:off x="3390160" y="2990886"/>
              <a:ext cx="418765" cy="418765"/>
            </a:xfrm>
            <a:custGeom>
              <a:avLst/>
              <a:gdLst>
                <a:gd name="T0" fmla="*/ 144 w 263"/>
                <a:gd name="T1" fmla="*/ 144 h 263"/>
                <a:gd name="T2" fmla="*/ 7 w 263"/>
                <a:gd name="T3" fmla="*/ 256 h 263"/>
                <a:gd name="T4" fmla="*/ 118 w 263"/>
                <a:gd name="T5" fmla="*/ 118 h 263"/>
                <a:gd name="T6" fmla="*/ 256 w 263"/>
                <a:gd name="T7" fmla="*/ 7 h 263"/>
                <a:gd name="T8" fmla="*/ 144 w 263"/>
                <a:gd name="T9" fmla="*/ 144 h 263"/>
              </a:gdLst>
              <a:ahLst/>
              <a:cxnLst>
                <a:cxn ang="0">
                  <a:pos x="T0" y="T1"/>
                </a:cxn>
                <a:cxn ang="0">
                  <a:pos x="T2" y="T3"/>
                </a:cxn>
                <a:cxn ang="0">
                  <a:pos x="T4" y="T5"/>
                </a:cxn>
                <a:cxn ang="0">
                  <a:pos x="T6" y="T7"/>
                </a:cxn>
                <a:cxn ang="0">
                  <a:pos x="T8" y="T9"/>
                </a:cxn>
              </a:cxnLst>
              <a:rect l="0" t="0" r="r" b="b"/>
              <a:pathLst>
                <a:path w="263" h="263">
                  <a:moveTo>
                    <a:pt x="144" y="144"/>
                  </a:moveTo>
                  <a:cubicBezTo>
                    <a:pt x="76" y="213"/>
                    <a:pt x="14" y="263"/>
                    <a:pt x="7" y="256"/>
                  </a:cubicBezTo>
                  <a:cubicBezTo>
                    <a:pt x="0" y="249"/>
                    <a:pt x="50" y="187"/>
                    <a:pt x="118" y="118"/>
                  </a:cubicBezTo>
                  <a:cubicBezTo>
                    <a:pt x="187" y="49"/>
                    <a:pt x="249" y="0"/>
                    <a:pt x="256" y="7"/>
                  </a:cubicBezTo>
                  <a:cubicBezTo>
                    <a:pt x="263" y="14"/>
                    <a:pt x="213" y="76"/>
                    <a:pt x="144" y="144"/>
                  </a:cubicBezTo>
                  <a:close/>
                </a:path>
              </a:pathLst>
            </a:custGeom>
            <a:solidFill>
              <a:schemeClr val="accent1">
                <a:lumMod val="75000"/>
              </a:schemeClr>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19" name="Freeform 57"/>
            <p:cNvSpPr/>
            <p:nvPr/>
          </p:nvSpPr>
          <p:spPr bwMode="auto">
            <a:xfrm>
              <a:off x="1429641" y="4756834"/>
              <a:ext cx="1514151" cy="475991"/>
            </a:xfrm>
            <a:custGeom>
              <a:avLst/>
              <a:gdLst>
                <a:gd name="T0" fmla="*/ 921 w 951"/>
                <a:gd name="T1" fmla="*/ 299 h 299"/>
                <a:gd name="T2" fmla="*/ 951 w 951"/>
                <a:gd name="T3" fmla="*/ 226 h 299"/>
                <a:gd name="T4" fmla="*/ 913 w 951"/>
                <a:gd name="T5" fmla="*/ 147 h 299"/>
                <a:gd name="T6" fmla="*/ 913 w 951"/>
                <a:gd name="T7" fmla="*/ 139 h 299"/>
                <a:gd name="T8" fmla="*/ 831 w 951"/>
                <a:gd name="T9" fmla="*/ 56 h 299"/>
                <a:gd name="T10" fmla="*/ 765 w 951"/>
                <a:gd name="T11" fmla="*/ 90 h 299"/>
                <a:gd name="T12" fmla="*/ 754 w 951"/>
                <a:gd name="T13" fmla="*/ 87 h 299"/>
                <a:gd name="T14" fmla="*/ 659 w 951"/>
                <a:gd name="T15" fmla="*/ 0 h 299"/>
                <a:gd name="T16" fmla="*/ 566 w 951"/>
                <a:gd name="T17" fmla="*/ 71 h 299"/>
                <a:gd name="T18" fmla="*/ 556 w 951"/>
                <a:gd name="T19" fmla="*/ 71 h 299"/>
                <a:gd name="T20" fmla="*/ 515 w 951"/>
                <a:gd name="T21" fmla="*/ 87 h 299"/>
                <a:gd name="T22" fmla="*/ 515 w 951"/>
                <a:gd name="T23" fmla="*/ 86 h 299"/>
                <a:gd name="T24" fmla="*/ 439 w 951"/>
                <a:gd name="T25" fmla="*/ 10 h 299"/>
                <a:gd name="T26" fmla="*/ 363 w 951"/>
                <a:gd name="T27" fmla="*/ 86 h 299"/>
                <a:gd name="T28" fmla="*/ 363 w 951"/>
                <a:gd name="T29" fmla="*/ 90 h 299"/>
                <a:gd name="T30" fmla="*/ 346 w 951"/>
                <a:gd name="T31" fmla="*/ 95 h 299"/>
                <a:gd name="T32" fmla="*/ 299 w 951"/>
                <a:gd name="T33" fmla="*/ 56 h 299"/>
                <a:gd name="T34" fmla="*/ 259 w 951"/>
                <a:gd name="T35" fmla="*/ 77 h 299"/>
                <a:gd name="T36" fmla="*/ 167 w 951"/>
                <a:gd name="T37" fmla="*/ 22 h 299"/>
                <a:gd name="T38" fmla="*/ 64 w 951"/>
                <a:gd name="T39" fmla="*/ 125 h 299"/>
                <a:gd name="T40" fmla="*/ 65 w 951"/>
                <a:gd name="T41" fmla="*/ 134 h 299"/>
                <a:gd name="T42" fmla="*/ 0 w 951"/>
                <a:gd name="T43" fmla="*/ 248 h 299"/>
                <a:gd name="T44" fmla="*/ 10 w 951"/>
                <a:gd name="T45" fmla="*/ 299 h 299"/>
                <a:gd name="T46" fmla="*/ 921 w 951"/>
                <a:gd name="T47"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51" h="299">
                  <a:moveTo>
                    <a:pt x="921" y="299"/>
                  </a:moveTo>
                  <a:cubicBezTo>
                    <a:pt x="939" y="280"/>
                    <a:pt x="951" y="255"/>
                    <a:pt x="951" y="226"/>
                  </a:cubicBezTo>
                  <a:cubicBezTo>
                    <a:pt x="951" y="194"/>
                    <a:pt x="936" y="166"/>
                    <a:pt x="913" y="147"/>
                  </a:cubicBezTo>
                  <a:cubicBezTo>
                    <a:pt x="913" y="144"/>
                    <a:pt x="913" y="141"/>
                    <a:pt x="913" y="139"/>
                  </a:cubicBezTo>
                  <a:cubicBezTo>
                    <a:pt x="913" y="93"/>
                    <a:pt x="876" y="56"/>
                    <a:pt x="831" y="56"/>
                  </a:cubicBezTo>
                  <a:cubicBezTo>
                    <a:pt x="804" y="56"/>
                    <a:pt x="780" y="69"/>
                    <a:pt x="765" y="90"/>
                  </a:cubicBezTo>
                  <a:cubicBezTo>
                    <a:pt x="761" y="88"/>
                    <a:pt x="758" y="87"/>
                    <a:pt x="754" y="87"/>
                  </a:cubicBezTo>
                  <a:cubicBezTo>
                    <a:pt x="749" y="38"/>
                    <a:pt x="708" y="0"/>
                    <a:pt x="659" y="0"/>
                  </a:cubicBezTo>
                  <a:cubicBezTo>
                    <a:pt x="614" y="0"/>
                    <a:pt x="577" y="31"/>
                    <a:pt x="566" y="71"/>
                  </a:cubicBezTo>
                  <a:cubicBezTo>
                    <a:pt x="563" y="71"/>
                    <a:pt x="559" y="71"/>
                    <a:pt x="556" y="71"/>
                  </a:cubicBezTo>
                  <a:cubicBezTo>
                    <a:pt x="540" y="71"/>
                    <a:pt x="526" y="77"/>
                    <a:pt x="515" y="87"/>
                  </a:cubicBezTo>
                  <a:cubicBezTo>
                    <a:pt x="515" y="86"/>
                    <a:pt x="515" y="86"/>
                    <a:pt x="515" y="86"/>
                  </a:cubicBezTo>
                  <a:cubicBezTo>
                    <a:pt x="515" y="44"/>
                    <a:pt x="481" y="10"/>
                    <a:pt x="439" y="10"/>
                  </a:cubicBezTo>
                  <a:cubicBezTo>
                    <a:pt x="397" y="10"/>
                    <a:pt x="363" y="44"/>
                    <a:pt x="363" y="86"/>
                  </a:cubicBezTo>
                  <a:cubicBezTo>
                    <a:pt x="363" y="88"/>
                    <a:pt x="363" y="89"/>
                    <a:pt x="363" y="90"/>
                  </a:cubicBezTo>
                  <a:cubicBezTo>
                    <a:pt x="357" y="91"/>
                    <a:pt x="351" y="93"/>
                    <a:pt x="346" y="95"/>
                  </a:cubicBezTo>
                  <a:cubicBezTo>
                    <a:pt x="341" y="73"/>
                    <a:pt x="322" y="56"/>
                    <a:pt x="299" y="56"/>
                  </a:cubicBezTo>
                  <a:cubicBezTo>
                    <a:pt x="282" y="56"/>
                    <a:pt x="268" y="65"/>
                    <a:pt x="259" y="77"/>
                  </a:cubicBezTo>
                  <a:cubicBezTo>
                    <a:pt x="242" y="44"/>
                    <a:pt x="207" y="22"/>
                    <a:pt x="167" y="22"/>
                  </a:cubicBezTo>
                  <a:cubicBezTo>
                    <a:pt x="110" y="22"/>
                    <a:pt x="64" y="68"/>
                    <a:pt x="64" y="125"/>
                  </a:cubicBezTo>
                  <a:cubicBezTo>
                    <a:pt x="64" y="128"/>
                    <a:pt x="64" y="131"/>
                    <a:pt x="65" y="134"/>
                  </a:cubicBezTo>
                  <a:cubicBezTo>
                    <a:pt x="26" y="157"/>
                    <a:pt x="0" y="199"/>
                    <a:pt x="0" y="248"/>
                  </a:cubicBezTo>
                  <a:cubicBezTo>
                    <a:pt x="0" y="266"/>
                    <a:pt x="3" y="283"/>
                    <a:pt x="10" y="299"/>
                  </a:cubicBezTo>
                  <a:lnTo>
                    <a:pt x="921" y="299"/>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grpSp>
      <p:sp>
        <p:nvSpPr>
          <p:cNvPr id="120" name="文本框 119"/>
          <p:cNvSpPr txBox="1"/>
          <p:nvPr/>
        </p:nvSpPr>
        <p:spPr>
          <a:xfrm>
            <a:off x="1728629" y="530259"/>
            <a:ext cx="8735060" cy="706755"/>
          </a:xfrm>
          <a:prstGeom prst="rect">
            <a:avLst/>
          </a:prstGeom>
          <a:noFill/>
        </p:spPr>
        <p:txBody>
          <a:bodyPr wrap="square" rtlCol="0">
            <a:spAutoFit/>
          </a:bodyPr>
          <a:p>
            <a:pPr algn="ctr"/>
            <a:r>
              <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rPr>
              <a:t>二、学前儿童发展测评的原则</a:t>
            </a:r>
            <a:endPar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nvGrpSpPr>
          <p:cNvPr id="125" name="组合 124"/>
          <p:cNvGrpSpPr/>
          <p:nvPr/>
        </p:nvGrpSpPr>
        <p:grpSpPr>
          <a:xfrm>
            <a:off x="4701540" y="1652905"/>
            <a:ext cx="6841490" cy="4177665"/>
            <a:chOff x="7119" y="2468"/>
            <a:chExt cx="10774" cy="6579"/>
          </a:xfrm>
        </p:grpSpPr>
        <p:sp>
          <p:nvSpPr>
            <p:cNvPr id="3" name="Rounded Rectangle 29"/>
            <p:cNvSpPr/>
            <p:nvPr/>
          </p:nvSpPr>
          <p:spPr>
            <a:xfrm>
              <a:off x="7119" y="3277"/>
              <a:ext cx="10774" cy="5771"/>
            </a:xfrm>
            <a:prstGeom prst="roundRect">
              <a:avLst/>
            </a:prstGeom>
            <a:solidFill>
              <a:srgbClr val="1D9A78"/>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00000"/>
                </a:lnSpc>
              </a:pPr>
              <a:r>
                <a:rPr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具有不同的家庭背景，不同的社会经济、文化、语言背景的儿童，对测验的适宜性是不同的</a:t>
              </a:r>
              <a:r>
                <a:rPr lang="zh-CN"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a:t>
              </a:r>
              <a:r>
                <a:rPr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几乎所有的测验都需要使用语言，语言</a:t>
              </a:r>
              <a:r>
                <a:rPr lang="zh-CN"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上</a:t>
              </a:r>
              <a:r>
                <a:rPr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的困难，将使儿童无法表现其真实的能力发展水平。</a:t>
              </a:r>
              <a:endParaRPr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endParaRPr>
            </a:p>
          </p:txBody>
        </p:sp>
        <p:sp>
          <p:nvSpPr>
            <p:cNvPr id="121" name="椭圆 120"/>
            <p:cNvSpPr/>
            <p:nvPr/>
          </p:nvSpPr>
          <p:spPr>
            <a:xfrm>
              <a:off x="7616" y="2499"/>
              <a:ext cx="1230" cy="1230"/>
            </a:xfrm>
            <a:prstGeom prst="ellipse">
              <a:avLst/>
            </a:prstGeom>
            <a:solidFill>
              <a:srgbClr val="AB7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对</a:t>
              </a:r>
              <a:endParaRPr lang="zh-CN" altLang="en-US" sz="2800" b="1"/>
            </a:p>
          </p:txBody>
        </p:sp>
        <p:sp>
          <p:nvSpPr>
            <p:cNvPr id="122" name="椭圆 121"/>
            <p:cNvSpPr/>
            <p:nvPr/>
          </p:nvSpPr>
          <p:spPr>
            <a:xfrm>
              <a:off x="8731" y="2499"/>
              <a:ext cx="1230" cy="1230"/>
            </a:xfrm>
            <a:prstGeom prst="ellipse">
              <a:avLst/>
            </a:prstGeom>
            <a:solidFill>
              <a:srgbClr val="FDD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点</a:t>
              </a:r>
              <a:endParaRPr lang="zh-CN" altLang="en-US" sz="2800" b="1"/>
            </a:p>
          </p:txBody>
        </p:sp>
        <p:sp>
          <p:nvSpPr>
            <p:cNvPr id="123" name="椭圆 122"/>
            <p:cNvSpPr/>
            <p:nvPr/>
          </p:nvSpPr>
          <p:spPr>
            <a:xfrm>
              <a:off x="9841" y="2468"/>
              <a:ext cx="1230" cy="1230"/>
            </a:xfrm>
            <a:prstGeom prst="ellipse">
              <a:avLst/>
            </a:prstGeom>
            <a:solidFill>
              <a:srgbClr val="ED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案</a:t>
              </a:r>
              <a:endParaRPr lang="zh-CN" altLang="en-US" sz="2800" b="1"/>
            </a:p>
          </p:txBody>
        </p:sp>
        <p:sp>
          <p:nvSpPr>
            <p:cNvPr id="124" name="椭圆 123"/>
            <p:cNvSpPr/>
            <p:nvPr/>
          </p:nvSpPr>
          <p:spPr>
            <a:xfrm>
              <a:off x="10956" y="2468"/>
              <a:ext cx="1230" cy="12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例</a:t>
              </a:r>
              <a:endParaRPr lang="zh-CN" altLang="en-US" sz="2800" b="1"/>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8"/>
          <p:cNvSpPr txBox="1"/>
          <p:nvPr/>
        </p:nvSpPr>
        <p:spPr>
          <a:xfrm>
            <a:off x="3004820" y="2388235"/>
            <a:ext cx="6182995" cy="1477010"/>
          </a:xfrm>
          <a:prstGeom prst="rect">
            <a:avLst/>
          </a:prstGeom>
          <a:noFill/>
        </p:spPr>
        <p:txBody>
          <a:bodyPr wrap="square" lIns="0" tIns="0" rIns="0" bIns="0" rtlCol="0" anchor="ctr">
            <a:spAutoFit/>
          </a:bodyPr>
          <a:lstStyle/>
          <a:p>
            <a:pPr algn="ctr"/>
            <a:r>
              <a:rPr lang="zh-CN" altLang="en-US" sz="9600" b="1" spc="200"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rPr>
              <a:t>感谢观看</a:t>
            </a:r>
            <a:endParaRPr lang="zh-CN" altLang="en-US" sz="9600" b="1" spc="200"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nvGrpSpPr>
          <p:cNvPr id="12" name="组合 11"/>
          <p:cNvGrpSpPr/>
          <p:nvPr/>
        </p:nvGrpSpPr>
        <p:grpSpPr>
          <a:xfrm>
            <a:off x="-460228" y="4964882"/>
            <a:ext cx="16582544" cy="1921192"/>
            <a:chOff x="-460228" y="4964882"/>
            <a:chExt cx="16582544" cy="1921192"/>
          </a:xfrm>
        </p:grpSpPr>
        <p:sp>
          <p:nvSpPr>
            <p:cNvPr id="6" name="等腰三角形 5"/>
            <p:cNvSpPr/>
            <p:nvPr/>
          </p:nvSpPr>
          <p:spPr>
            <a:xfrm>
              <a:off x="-460228" y="5749042"/>
              <a:ext cx="3560710" cy="113703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78B6A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8" name="等腰三角形 5"/>
            <p:cNvSpPr/>
            <p:nvPr/>
          </p:nvSpPr>
          <p:spPr>
            <a:xfrm>
              <a:off x="1498898" y="5414211"/>
              <a:ext cx="4355342" cy="147186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137032 h 1137032"/>
                <a:gd name="connsiteX1-19" fmla="*/ 1780355 w 3560710"/>
                <a:gd name="connsiteY1-20" fmla="*/ 88 h 1137032"/>
                <a:gd name="connsiteX2-21" fmla="*/ 3560710 w 3560710"/>
                <a:gd name="connsiteY2-22" fmla="*/ 1137032 h 1137032"/>
                <a:gd name="connsiteX3-23" fmla="*/ 0 w 3560710"/>
                <a:gd name="connsiteY3-24" fmla="*/ 1137032 h 1137032"/>
                <a:gd name="connsiteX0-25" fmla="*/ 0 w 3560710"/>
                <a:gd name="connsiteY0-26" fmla="*/ 1137032 h 1137032"/>
                <a:gd name="connsiteX1-27" fmla="*/ 1780355 w 3560710"/>
                <a:gd name="connsiteY1-28" fmla="*/ 88 h 1137032"/>
                <a:gd name="connsiteX2-29" fmla="*/ 3560710 w 3560710"/>
                <a:gd name="connsiteY2-30" fmla="*/ 1137032 h 1137032"/>
                <a:gd name="connsiteX3-31" fmla="*/ 0 w 3560710"/>
                <a:gd name="connsiteY3-32"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298852" y="-9500"/>
                    <a:pt x="1780355" y="88"/>
                  </a:cubicBezTo>
                  <a:cubicBezTo>
                    <a:pt x="2261858" y="9676"/>
                    <a:pt x="2967258" y="758051"/>
                    <a:pt x="3560710" y="1137032"/>
                  </a:cubicBezTo>
                  <a:lnTo>
                    <a:pt x="0" y="1137032"/>
                  </a:lnTo>
                  <a:close/>
                </a:path>
              </a:pathLst>
            </a:custGeom>
            <a:solidFill>
              <a:srgbClr val="FDD06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9" name="等腰三角形 5"/>
            <p:cNvSpPr/>
            <p:nvPr/>
          </p:nvSpPr>
          <p:spPr>
            <a:xfrm>
              <a:off x="3763709" y="4964882"/>
              <a:ext cx="5327811" cy="192119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ED935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10" name="等腰三角形 5"/>
            <p:cNvSpPr/>
            <p:nvPr/>
          </p:nvSpPr>
          <p:spPr>
            <a:xfrm>
              <a:off x="6780019" y="5781117"/>
              <a:ext cx="5439657" cy="107688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076883 h 1076883"/>
                <a:gd name="connsiteX1-19" fmla="*/ 2134761 w 3560710"/>
                <a:gd name="connsiteY1-20" fmla="*/ 97 h 1076883"/>
                <a:gd name="connsiteX2-21" fmla="*/ 3560710 w 3560710"/>
                <a:gd name="connsiteY2-22" fmla="*/ 1076883 h 1076883"/>
                <a:gd name="connsiteX3-23" fmla="*/ 0 w 3560710"/>
                <a:gd name="connsiteY3-24" fmla="*/ 1076883 h 1076883"/>
              </a:gdLst>
              <a:ahLst/>
              <a:cxnLst>
                <a:cxn ang="0">
                  <a:pos x="connsiteX0-1" y="connsiteY0-2"/>
                </a:cxn>
                <a:cxn ang="0">
                  <a:pos x="connsiteX1-3" y="connsiteY1-4"/>
                </a:cxn>
                <a:cxn ang="0">
                  <a:pos x="connsiteX2-5" y="connsiteY2-6"/>
                </a:cxn>
                <a:cxn ang="0">
                  <a:pos x="connsiteX3-7" y="connsiteY3-8"/>
                </a:cxn>
              </a:cxnLst>
              <a:rect l="l" t="t" r="r" b="b"/>
              <a:pathLst>
                <a:path w="3560710" h="1076883">
                  <a:moveTo>
                    <a:pt x="0" y="1076883"/>
                  </a:moveTo>
                  <a:cubicBezTo>
                    <a:pt x="593452" y="697902"/>
                    <a:pt x="1456530" y="-9491"/>
                    <a:pt x="2134761" y="97"/>
                  </a:cubicBezTo>
                  <a:cubicBezTo>
                    <a:pt x="2812992" y="9685"/>
                    <a:pt x="2967258" y="697902"/>
                    <a:pt x="3560710" y="1076883"/>
                  </a:cubicBezTo>
                  <a:lnTo>
                    <a:pt x="0" y="1076883"/>
                  </a:lnTo>
                  <a:close/>
                </a:path>
              </a:pathLst>
            </a:custGeom>
            <a:solidFill>
              <a:srgbClr val="E9746E">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11" name="等腰三角形 5"/>
            <p:cNvSpPr/>
            <p:nvPr/>
          </p:nvSpPr>
          <p:spPr>
            <a:xfrm>
              <a:off x="9613231" y="5220014"/>
              <a:ext cx="6509085" cy="1637986"/>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AB7DB6">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grpSp>
        <p:nvGrpSpPr>
          <p:cNvPr id="31" name="组合 30"/>
          <p:cNvGrpSpPr/>
          <p:nvPr/>
        </p:nvGrpSpPr>
        <p:grpSpPr>
          <a:xfrm>
            <a:off x="5015164" y="1199039"/>
            <a:ext cx="2161673" cy="228600"/>
            <a:chOff x="2805536" y="-1467853"/>
            <a:chExt cx="2161673" cy="228600"/>
          </a:xfrm>
        </p:grpSpPr>
        <p:sp>
          <p:nvSpPr>
            <p:cNvPr id="26" name="椭圆 25"/>
            <p:cNvSpPr/>
            <p:nvPr/>
          </p:nvSpPr>
          <p:spPr>
            <a:xfrm>
              <a:off x="2805536" y="-1467853"/>
              <a:ext cx="228600" cy="228600"/>
            </a:xfrm>
            <a:prstGeom prst="ellipse">
              <a:avLst/>
            </a:prstGeom>
            <a:solidFill>
              <a:srgbClr val="78B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27" name="椭圆 26"/>
            <p:cNvSpPr/>
            <p:nvPr/>
          </p:nvSpPr>
          <p:spPr>
            <a:xfrm>
              <a:off x="3288804" y="-1467853"/>
              <a:ext cx="228600" cy="228600"/>
            </a:xfrm>
            <a:prstGeom prst="ellipse">
              <a:avLst/>
            </a:prstGeom>
            <a:solidFill>
              <a:srgbClr val="FDD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28" name="椭圆 27"/>
            <p:cNvSpPr/>
            <p:nvPr/>
          </p:nvSpPr>
          <p:spPr>
            <a:xfrm>
              <a:off x="3772072" y="-1467853"/>
              <a:ext cx="228600" cy="228600"/>
            </a:xfrm>
            <a:prstGeom prst="ellipse">
              <a:avLst/>
            </a:prstGeom>
            <a:solidFill>
              <a:srgbClr val="ED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29" name="椭圆 28"/>
            <p:cNvSpPr/>
            <p:nvPr/>
          </p:nvSpPr>
          <p:spPr>
            <a:xfrm>
              <a:off x="4255340" y="-1467853"/>
              <a:ext cx="228600" cy="228600"/>
            </a:xfrm>
            <a:prstGeom prst="ellipse">
              <a:avLst/>
            </a:prstGeom>
            <a:solidFill>
              <a:srgbClr val="E97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30" name="椭圆 29"/>
            <p:cNvSpPr/>
            <p:nvPr/>
          </p:nvSpPr>
          <p:spPr>
            <a:xfrm>
              <a:off x="4738609" y="-1467853"/>
              <a:ext cx="228600" cy="228600"/>
            </a:xfrm>
            <a:prstGeom prst="ellipse">
              <a:avLst/>
            </a:prstGeom>
            <a:solidFill>
              <a:srgbClr val="AB7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4095" y="2297430"/>
            <a:ext cx="8310880" cy="583565"/>
          </a:xfrm>
          <a:prstGeom prst="rect">
            <a:avLst/>
          </a:prstGeom>
          <a:noFill/>
        </p:spPr>
        <p:txBody>
          <a:bodyPr wrap="none" rtlCol="0">
            <a:spAutoFit/>
          </a:bodyPr>
          <a:lstStyle/>
          <a:p>
            <a:pPr algn="l"/>
            <a:r>
              <a:rPr lang="zh-CN" altLang="en-US" sz="3200" dirty="0">
                <a:solidFill>
                  <a:schemeClr val="tx1"/>
                </a:solidFill>
                <a:latin typeface="黑体" panose="02010609060101010101" charset="-122"/>
                <a:ea typeface="黑体" panose="02010609060101010101" charset="-122"/>
                <a:cs typeface="黑体" panose="02010609060101010101" charset="-122"/>
                <a:sym typeface="思源黑体 CN Medium" panose="020B0600000000000000" pitchFamily="34" charset="-122"/>
              </a:rPr>
              <a:t>掌握学前儿童各方面发展的评价指标和标准。</a:t>
            </a:r>
            <a:endParaRPr lang="zh-CN" altLang="en-US" sz="3200" dirty="0">
              <a:solidFill>
                <a:schemeClr val="tx1"/>
              </a:solidFill>
              <a:latin typeface="黑体" panose="02010609060101010101" charset="-122"/>
              <a:ea typeface="黑体" panose="02010609060101010101" charset="-122"/>
              <a:cs typeface="黑体" panose="02010609060101010101" charset="-122"/>
              <a:sym typeface="思源黑体 CN Medium" panose="020B0600000000000000" pitchFamily="34" charset="-122"/>
            </a:endParaRPr>
          </a:p>
        </p:txBody>
      </p:sp>
      <p:grpSp>
        <p:nvGrpSpPr>
          <p:cNvPr id="47" name="Group 46"/>
          <p:cNvGrpSpPr/>
          <p:nvPr/>
        </p:nvGrpSpPr>
        <p:grpSpPr>
          <a:xfrm>
            <a:off x="1182353" y="3570399"/>
            <a:ext cx="914400" cy="914400"/>
            <a:chOff x="1182353" y="3570399"/>
            <a:chExt cx="914400" cy="914400"/>
          </a:xfrm>
        </p:grpSpPr>
        <p:sp>
          <p:nvSpPr>
            <p:cNvPr id="12" name="Rounded Rectangle 11"/>
            <p:cNvSpPr/>
            <p:nvPr/>
          </p:nvSpPr>
          <p:spPr>
            <a:xfrm>
              <a:off x="1182353" y="3570399"/>
              <a:ext cx="914400" cy="914400"/>
            </a:xfrm>
            <a:prstGeom prst="roundRect">
              <a:avLst>
                <a:gd name="adj" fmla="val 1103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nvGrpSpPr>
            <p:cNvPr id="32" name="Group 31"/>
            <p:cNvGrpSpPr/>
            <p:nvPr/>
          </p:nvGrpSpPr>
          <p:grpSpPr>
            <a:xfrm>
              <a:off x="1384809" y="3786754"/>
              <a:ext cx="511373" cy="510500"/>
              <a:chOff x="5162550" y="5164138"/>
              <a:chExt cx="930275" cy="928687"/>
            </a:xfrm>
            <a:solidFill>
              <a:schemeClr val="tx1"/>
            </a:solidFill>
          </p:grpSpPr>
          <p:sp>
            <p:nvSpPr>
              <p:cNvPr id="33" name="AutoShape 128"/>
              <p:cNvSpPr/>
              <p:nvPr/>
            </p:nvSpPr>
            <p:spPr bwMode="auto">
              <a:xfrm>
                <a:off x="5162550" y="5164138"/>
                <a:ext cx="930275" cy="928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34" name="AutoShape 129"/>
              <p:cNvSpPr/>
              <p:nvPr/>
            </p:nvSpPr>
            <p:spPr bwMode="auto">
              <a:xfrm>
                <a:off x="5743575" y="5280025"/>
                <a:ext cx="231775" cy="231775"/>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grpSp>
      <p:grpSp>
        <p:nvGrpSpPr>
          <p:cNvPr id="43" name="Group 42"/>
          <p:cNvGrpSpPr/>
          <p:nvPr/>
        </p:nvGrpSpPr>
        <p:grpSpPr>
          <a:xfrm>
            <a:off x="1182353" y="2179481"/>
            <a:ext cx="914400" cy="914400"/>
            <a:chOff x="1182353" y="2179481"/>
            <a:chExt cx="914400" cy="914400"/>
          </a:xfrm>
        </p:grpSpPr>
        <p:sp>
          <p:nvSpPr>
            <p:cNvPr id="10" name="Rounded Rectangle 9"/>
            <p:cNvSpPr/>
            <p:nvPr/>
          </p:nvSpPr>
          <p:spPr>
            <a:xfrm>
              <a:off x="1182353" y="2179481"/>
              <a:ext cx="914400" cy="914400"/>
            </a:xfrm>
            <a:prstGeom prst="roundRect">
              <a:avLst>
                <a:gd name="adj" fmla="val 110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nvGrpSpPr>
            <p:cNvPr id="35" name="Group 34"/>
            <p:cNvGrpSpPr/>
            <p:nvPr/>
          </p:nvGrpSpPr>
          <p:grpSpPr>
            <a:xfrm>
              <a:off x="1384303" y="2395459"/>
              <a:ext cx="510501" cy="398801"/>
              <a:chOff x="5162550" y="3421063"/>
              <a:chExt cx="928688" cy="725487"/>
            </a:xfrm>
            <a:solidFill>
              <a:schemeClr val="tx1"/>
            </a:solidFill>
          </p:grpSpPr>
          <p:sp>
            <p:nvSpPr>
              <p:cNvPr id="36" name="AutoShape 140"/>
              <p:cNvSpPr/>
              <p:nvPr/>
            </p:nvSpPr>
            <p:spPr bwMode="auto">
              <a:xfrm>
                <a:off x="5278438" y="3536950"/>
                <a:ext cx="581025" cy="471488"/>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37" name="AutoShape 141"/>
              <p:cNvSpPr/>
              <p:nvPr/>
            </p:nvSpPr>
            <p:spPr bwMode="auto">
              <a:xfrm>
                <a:off x="5162550" y="3421063"/>
                <a:ext cx="928688" cy="725487"/>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38" name="AutoShape 142"/>
              <p:cNvSpPr/>
              <p:nvPr/>
            </p:nvSpPr>
            <p:spPr bwMode="auto">
              <a:xfrm>
                <a:off x="5888038" y="3567113"/>
                <a:ext cx="87312" cy="85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39" name="AutoShape 143"/>
              <p:cNvSpPr/>
              <p:nvPr/>
            </p:nvSpPr>
            <p:spPr bwMode="auto">
              <a:xfrm>
                <a:off x="5859463" y="3943350"/>
                <a:ext cx="115887" cy="301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40" name="AutoShape 144"/>
              <p:cNvSpPr/>
              <p:nvPr/>
            </p:nvSpPr>
            <p:spPr bwMode="auto">
              <a:xfrm>
                <a:off x="5888038" y="3856038"/>
                <a:ext cx="117475" cy="301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41" name="AutoShape 145"/>
              <p:cNvSpPr/>
              <p:nvPr/>
            </p:nvSpPr>
            <p:spPr bwMode="auto">
              <a:xfrm>
                <a:off x="5888038" y="3770313"/>
                <a:ext cx="1174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42" name="AutoShape 146"/>
              <p:cNvSpPr/>
              <p:nvPr/>
            </p:nvSpPr>
            <p:spPr bwMode="auto">
              <a:xfrm>
                <a:off x="5395913" y="3652838"/>
                <a:ext cx="173037" cy="122237"/>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grpSp>
      <p:grpSp>
        <p:nvGrpSpPr>
          <p:cNvPr id="58" name="Group 21_1"/>
          <p:cNvGrpSpPr/>
          <p:nvPr/>
        </p:nvGrpSpPr>
        <p:grpSpPr>
          <a:xfrm>
            <a:off x="-1013679" y="-43169"/>
            <a:ext cx="12858769" cy="6560166"/>
            <a:chOff x="-1013679" y="-43169"/>
            <a:chExt cx="12858769" cy="6560166"/>
          </a:xfrm>
        </p:grpSpPr>
        <p:grpSp>
          <p:nvGrpSpPr>
            <p:cNvPr id="60" name="组合 59"/>
            <p:cNvGrpSpPr/>
            <p:nvPr/>
          </p:nvGrpSpPr>
          <p:grpSpPr>
            <a:xfrm>
              <a:off x="9683417" y="6288397"/>
              <a:ext cx="2161673" cy="228600"/>
              <a:chOff x="2805536" y="-1467853"/>
              <a:chExt cx="2161673" cy="228600"/>
            </a:xfrm>
          </p:grpSpPr>
          <p:sp>
            <p:nvSpPr>
              <p:cNvPr id="67" name="椭圆 66"/>
              <p:cNvSpPr/>
              <p:nvPr/>
            </p:nvSpPr>
            <p:spPr>
              <a:xfrm>
                <a:off x="2805536" y="-1467853"/>
                <a:ext cx="228600" cy="228600"/>
              </a:xfrm>
              <a:prstGeom prst="ellipse">
                <a:avLst/>
              </a:prstGeom>
              <a:solidFill>
                <a:srgbClr val="78B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8" name="椭圆 67"/>
              <p:cNvSpPr/>
              <p:nvPr/>
            </p:nvSpPr>
            <p:spPr>
              <a:xfrm>
                <a:off x="3288804" y="-1467853"/>
                <a:ext cx="228600" cy="228600"/>
              </a:xfrm>
              <a:prstGeom prst="ellipse">
                <a:avLst/>
              </a:prstGeom>
              <a:solidFill>
                <a:srgbClr val="FDD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9" name="椭圆 68"/>
              <p:cNvSpPr/>
              <p:nvPr/>
            </p:nvSpPr>
            <p:spPr>
              <a:xfrm>
                <a:off x="3772072" y="-1467853"/>
                <a:ext cx="228600" cy="228600"/>
              </a:xfrm>
              <a:prstGeom prst="ellipse">
                <a:avLst/>
              </a:prstGeom>
              <a:solidFill>
                <a:srgbClr val="ED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0" name="椭圆 69"/>
              <p:cNvSpPr/>
              <p:nvPr/>
            </p:nvSpPr>
            <p:spPr>
              <a:xfrm>
                <a:off x="4255340" y="-1467853"/>
                <a:ext cx="228600" cy="228600"/>
              </a:xfrm>
              <a:prstGeom prst="ellipse">
                <a:avLst/>
              </a:prstGeom>
              <a:solidFill>
                <a:srgbClr val="E97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1" name="椭圆 70"/>
              <p:cNvSpPr/>
              <p:nvPr/>
            </p:nvSpPr>
            <p:spPr>
              <a:xfrm>
                <a:off x="4738609" y="-1467853"/>
                <a:ext cx="228600" cy="228600"/>
              </a:xfrm>
              <a:prstGeom prst="ellipse">
                <a:avLst/>
              </a:prstGeom>
              <a:solidFill>
                <a:srgbClr val="AB7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grpSp>
        <p:grpSp>
          <p:nvGrpSpPr>
            <p:cNvPr id="61" name="组合 60"/>
            <p:cNvGrpSpPr/>
            <p:nvPr/>
          </p:nvGrpSpPr>
          <p:grpSpPr>
            <a:xfrm flipH="1" flipV="1">
              <a:off x="-1013679" y="-43169"/>
              <a:ext cx="4948007" cy="573258"/>
              <a:chOff x="-460228" y="4964882"/>
              <a:chExt cx="16582544" cy="1921192"/>
            </a:xfrm>
          </p:grpSpPr>
          <p:sp>
            <p:nvSpPr>
              <p:cNvPr id="62" name="等腰三角形 5"/>
              <p:cNvSpPr/>
              <p:nvPr/>
            </p:nvSpPr>
            <p:spPr>
              <a:xfrm>
                <a:off x="-460228" y="5749042"/>
                <a:ext cx="3560710" cy="113703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78B6A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3" name="等腰三角形 5"/>
              <p:cNvSpPr/>
              <p:nvPr/>
            </p:nvSpPr>
            <p:spPr>
              <a:xfrm>
                <a:off x="1498898" y="5414211"/>
                <a:ext cx="4355342" cy="147186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137032 h 1137032"/>
                  <a:gd name="connsiteX1-19" fmla="*/ 1780355 w 3560710"/>
                  <a:gd name="connsiteY1-20" fmla="*/ 88 h 1137032"/>
                  <a:gd name="connsiteX2-21" fmla="*/ 3560710 w 3560710"/>
                  <a:gd name="connsiteY2-22" fmla="*/ 1137032 h 1137032"/>
                  <a:gd name="connsiteX3-23" fmla="*/ 0 w 3560710"/>
                  <a:gd name="connsiteY3-24" fmla="*/ 1137032 h 1137032"/>
                  <a:gd name="connsiteX0-25" fmla="*/ 0 w 3560710"/>
                  <a:gd name="connsiteY0-26" fmla="*/ 1137032 h 1137032"/>
                  <a:gd name="connsiteX1-27" fmla="*/ 1780355 w 3560710"/>
                  <a:gd name="connsiteY1-28" fmla="*/ 88 h 1137032"/>
                  <a:gd name="connsiteX2-29" fmla="*/ 3560710 w 3560710"/>
                  <a:gd name="connsiteY2-30" fmla="*/ 1137032 h 1137032"/>
                  <a:gd name="connsiteX3-31" fmla="*/ 0 w 3560710"/>
                  <a:gd name="connsiteY3-32"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298852" y="-9500"/>
                      <a:pt x="1780355" y="88"/>
                    </a:cubicBezTo>
                    <a:cubicBezTo>
                      <a:pt x="2261858" y="9676"/>
                      <a:pt x="2967258" y="758051"/>
                      <a:pt x="3560710" y="1137032"/>
                    </a:cubicBezTo>
                    <a:lnTo>
                      <a:pt x="0" y="1137032"/>
                    </a:lnTo>
                    <a:close/>
                  </a:path>
                </a:pathLst>
              </a:custGeom>
              <a:solidFill>
                <a:srgbClr val="FDD06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4" name="等腰三角形 5"/>
              <p:cNvSpPr/>
              <p:nvPr/>
            </p:nvSpPr>
            <p:spPr>
              <a:xfrm>
                <a:off x="3763709" y="4964882"/>
                <a:ext cx="5327811" cy="192119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ED935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5" name="等腰三角形 5"/>
              <p:cNvSpPr/>
              <p:nvPr/>
            </p:nvSpPr>
            <p:spPr>
              <a:xfrm>
                <a:off x="6780019" y="5781117"/>
                <a:ext cx="5439657" cy="107688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076883 h 1076883"/>
                  <a:gd name="connsiteX1-19" fmla="*/ 2134761 w 3560710"/>
                  <a:gd name="connsiteY1-20" fmla="*/ 97 h 1076883"/>
                  <a:gd name="connsiteX2-21" fmla="*/ 3560710 w 3560710"/>
                  <a:gd name="connsiteY2-22" fmla="*/ 1076883 h 1076883"/>
                  <a:gd name="connsiteX3-23" fmla="*/ 0 w 3560710"/>
                  <a:gd name="connsiteY3-24" fmla="*/ 1076883 h 1076883"/>
                </a:gdLst>
                <a:ahLst/>
                <a:cxnLst>
                  <a:cxn ang="0">
                    <a:pos x="connsiteX0-1" y="connsiteY0-2"/>
                  </a:cxn>
                  <a:cxn ang="0">
                    <a:pos x="connsiteX1-3" y="connsiteY1-4"/>
                  </a:cxn>
                  <a:cxn ang="0">
                    <a:pos x="connsiteX2-5" y="connsiteY2-6"/>
                  </a:cxn>
                  <a:cxn ang="0">
                    <a:pos x="connsiteX3-7" y="connsiteY3-8"/>
                  </a:cxn>
                </a:cxnLst>
                <a:rect l="l" t="t" r="r" b="b"/>
                <a:pathLst>
                  <a:path w="3560710" h="1076883">
                    <a:moveTo>
                      <a:pt x="0" y="1076883"/>
                    </a:moveTo>
                    <a:cubicBezTo>
                      <a:pt x="593452" y="697902"/>
                      <a:pt x="1456530" y="-9491"/>
                      <a:pt x="2134761" y="97"/>
                    </a:cubicBezTo>
                    <a:cubicBezTo>
                      <a:pt x="2812992" y="9685"/>
                      <a:pt x="2967258" y="697902"/>
                      <a:pt x="3560710" y="1076883"/>
                    </a:cubicBezTo>
                    <a:lnTo>
                      <a:pt x="0" y="1076883"/>
                    </a:lnTo>
                    <a:close/>
                  </a:path>
                </a:pathLst>
              </a:custGeom>
              <a:solidFill>
                <a:srgbClr val="E9746E">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6" name="等腰三角形 5"/>
              <p:cNvSpPr/>
              <p:nvPr/>
            </p:nvSpPr>
            <p:spPr>
              <a:xfrm>
                <a:off x="9613231" y="5220014"/>
                <a:ext cx="6509085" cy="1637986"/>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AB7DB6">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sp>
          <p:nvSpPr>
            <p:cNvPr id="73" name="文本框 72"/>
            <p:cNvSpPr txBox="1"/>
            <p:nvPr/>
          </p:nvSpPr>
          <p:spPr>
            <a:xfrm>
              <a:off x="318551" y="396251"/>
              <a:ext cx="2633345" cy="706755"/>
            </a:xfrm>
            <a:prstGeom prst="rect">
              <a:avLst/>
            </a:prstGeom>
            <a:noFill/>
          </p:spPr>
          <p:txBody>
            <a:bodyPr wrap="square" rtlCol="0">
              <a:spAutoFit/>
            </a:bodyPr>
            <a:lstStyle/>
            <a:p>
              <a:pPr algn="l"/>
              <a:r>
                <a:rPr lang="en-US" altLang="zh-CN" sz="4000" dirty="0">
                  <a:latin typeface="黑体" panose="02010609060101010101" charset="-122"/>
                  <a:ea typeface="黑体" panose="02010609060101010101" charset="-122"/>
                  <a:cs typeface="宋体" panose="02010600030101010101" pitchFamily="2" charset="-122"/>
                </a:rPr>
                <a:t>知识目标</a:t>
              </a:r>
              <a:endParaRPr lang="en-US" altLang="zh-CN" sz="4000" dirty="0">
                <a:latin typeface="黑体" panose="02010609060101010101" charset="-122"/>
                <a:ea typeface="黑体" panose="02010609060101010101" charset="-122"/>
                <a:cs typeface="宋体" panose="02010600030101010101" pitchFamily="2" charset="-122"/>
              </a:endParaRPr>
            </a:p>
          </p:txBody>
        </p:sp>
      </p:grpSp>
      <p:sp>
        <p:nvSpPr>
          <p:cNvPr id="2" name="TextBox 3"/>
          <p:cNvSpPr txBox="1"/>
          <p:nvPr/>
        </p:nvSpPr>
        <p:spPr>
          <a:xfrm>
            <a:off x="2284095" y="3713480"/>
            <a:ext cx="7091680" cy="583565"/>
          </a:xfrm>
          <a:prstGeom prst="rect">
            <a:avLst/>
          </a:prstGeom>
          <a:noFill/>
        </p:spPr>
        <p:txBody>
          <a:bodyPr wrap="none" rtlCol="0">
            <a:spAutoFit/>
          </a:bodyPr>
          <a:p>
            <a:pPr algn="l"/>
            <a:r>
              <a:rPr lang="zh-CN" altLang="en-US" sz="3200" dirty="0">
                <a:solidFill>
                  <a:schemeClr val="tx1"/>
                </a:solidFill>
                <a:latin typeface="黑体" panose="02010609060101010101" charset="-122"/>
                <a:ea typeface="黑体" panose="02010609060101010101" charset="-122"/>
                <a:cs typeface="黑体" panose="02010609060101010101" charset="-122"/>
                <a:sym typeface="思源黑体 CN Medium" panose="020B0600000000000000" pitchFamily="34" charset="-122"/>
              </a:rPr>
              <a:t>知道学前儿童各方面发展的评价方法。</a:t>
            </a:r>
            <a:endParaRPr lang="zh-CN" altLang="en-US" sz="3200" dirty="0">
              <a:solidFill>
                <a:schemeClr val="tx1"/>
              </a:solidFill>
              <a:latin typeface="黑体" panose="02010609060101010101" charset="-122"/>
              <a:ea typeface="黑体" panose="02010609060101010101" charset="-122"/>
              <a:cs typeface="黑体" panose="02010609060101010101"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p:cNvGrpSpPr/>
          <p:nvPr/>
        </p:nvGrpSpPr>
        <p:grpSpPr>
          <a:xfrm>
            <a:off x="1053448" y="1765951"/>
            <a:ext cx="914400" cy="914400"/>
            <a:chOff x="1182353" y="4947301"/>
            <a:chExt cx="914400" cy="914400"/>
          </a:xfrm>
        </p:grpSpPr>
        <p:sp>
          <p:nvSpPr>
            <p:cNvPr id="14" name="Rounded Rectangle 13"/>
            <p:cNvSpPr/>
            <p:nvPr/>
          </p:nvSpPr>
          <p:spPr>
            <a:xfrm>
              <a:off x="1182353" y="4947301"/>
              <a:ext cx="914400" cy="914400"/>
            </a:xfrm>
            <a:prstGeom prst="roundRect">
              <a:avLst>
                <a:gd name="adj" fmla="val 1103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nvGrpSpPr>
            <p:cNvPr id="26" name="Group 25"/>
            <p:cNvGrpSpPr/>
            <p:nvPr/>
          </p:nvGrpSpPr>
          <p:grpSpPr>
            <a:xfrm>
              <a:off x="1460357" y="5148815"/>
              <a:ext cx="350805" cy="511372"/>
              <a:chOff x="7165975" y="7021513"/>
              <a:chExt cx="638175" cy="930275"/>
            </a:xfrm>
            <a:solidFill>
              <a:schemeClr val="tx1"/>
            </a:solidFill>
          </p:grpSpPr>
          <p:sp>
            <p:nvSpPr>
              <p:cNvPr id="27" name="AutoShape 113"/>
              <p:cNvSpPr/>
              <p:nvPr/>
            </p:nvSpPr>
            <p:spPr bwMode="auto">
              <a:xfrm>
                <a:off x="7165975" y="7021513"/>
                <a:ext cx="638175" cy="930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28" name="AutoShape 114"/>
              <p:cNvSpPr/>
              <p:nvPr/>
            </p:nvSpPr>
            <p:spPr bwMode="auto">
              <a:xfrm>
                <a:off x="7310438" y="7167563"/>
                <a:ext cx="188912" cy="1889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grpSp>
      <p:grpSp>
        <p:nvGrpSpPr>
          <p:cNvPr id="49" name="Group 48"/>
          <p:cNvGrpSpPr/>
          <p:nvPr/>
        </p:nvGrpSpPr>
        <p:grpSpPr>
          <a:xfrm>
            <a:off x="1053403" y="3489486"/>
            <a:ext cx="914400" cy="914400"/>
            <a:chOff x="6436933" y="2179481"/>
            <a:chExt cx="914400" cy="914400"/>
          </a:xfrm>
        </p:grpSpPr>
        <p:sp>
          <p:nvSpPr>
            <p:cNvPr id="16" name="Rounded Rectangle 15"/>
            <p:cNvSpPr/>
            <p:nvPr/>
          </p:nvSpPr>
          <p:spPr>
            <a:xfrm>
              <a:off x="6436933" y="2179481"/>
              <a:ext cx="914400" cy="914400"/>
            </a:xfrm>
            <a:prstGeom prst="roundRect">
              <a:avLst>
                <a:gd name="adj" fmla="val 1103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nvGrpSpPr>
            <p:cNvPr id="29" name="Group 28"/>
            <p:cNvGrpSpPr/>
            <p:nvPr/>
          </p:nvGrpSpPr>
          <p:grpSpPr>
            <a:xfrm>
              <a:off x="6638883" y="2358202"/>
              <a:ext cx="510500" cy="510500"/>
              <a:chOff x="7021513" y="5164138"/>
              <a:chExt cx="928687" cy="928687"/>
            </a:xfrm>
            <a:solidFill>
              <a:schemeClr val="tx1"/>
            </a:solidFill>
          </p:grpSpPr>
          <p:sp>
            <p:nvSpPr>
              <p:cNvPr id="30" name="AutoShape 126"/>
              <p:cNvSpPr/>
              <p:nvPr/>
            </p:nvSpPr>
            <p:spPr bwMode="auto">
              <a:xfrm>
                <a:off x="7021513" y="5164138"/>
                <a:ext cx="928687" cy="928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31" name="AutoShape 127"/>
              <p:cNvSpPr/>
              <p:nvPr/>
            </p:nvSpPr>
            <p:spPr bwMode="auto">
              <a:xfrm>
                <a:off x="7397750" y="5308600"/>
                <a:ext cx="219075"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grpSp>
      <p:grpSp>
        <p:nvGrpSpPr>
          <p:cNvPr id="58" name="Group 21_1"/>
          <p:cNvGrpSpPr/>
          <p:nvPr/>
        </p:nvGrpSpPr>
        <p:grpSpPr>
          <a:xfrm>
            <a:off x="-1013679" y="-43169"/>
            <a:ext cx="12858769" cy="6560166"/>
            <a:chOff x="-1013679" y="-43169"/>
            <a:chExt cx="12858769" cy="6560166"/>
          </a:xfrm>
        </p:grpSpPr>
        <p:grpSp>
          <p:nvGrpSpPr>
            <p:cNvPr id="60" name="组合 59"/>
            <p:cNvGrpSpPr/>
            <p:nvPr/>
          </p:nvGrpSpPr>
          <p:grpSpPr>
            <a:xfrm>
              <a:off x="9683417" y="6288397"/>
              <a:ext cx="2161673" cy="228600"/>
              <a:chOff x="2805536" y="-1467853"/>
              <a:chExt cx="2161673" cy="228600"/>
            </a:xfrm>
          </p:grpSpPr>
          <p:sp>
            <p:nvSpPr>
              <p:cNvPr id="67" name="椭圆 66"/>
              <p:cNvSpPr/>
              <p:nvPr/>
            </p:nvSpPr>
            <p:spPr>
              <a:xfrm>
                <a:off x="2805536" y="-1467853"/>
                <a:ext cx="228600" cy="228600"/>
              </a:xfrm>
              <a:prstGeom prst="ellipse">
                <a:avLst/>
              </a:prstGeom>
              <a:solidFill>
                <a:srgbClr val="78B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8" name="椭圆 67"/>
              <p:cNvSpPr/>
              <p:nvPr/>
            </p:nvSpPr>
            <p:spPr>
              <a:xfrm>
                <a:off x="3288804" y="-1467853"/>
                <a:ext cx="228600" cy="228600"/>
              </a:xfrm>
              <a:prstGeom prst="ellipse">
                <a:avLst/>
              </a:prstGeom>
              <a:solidFill>
                <a:srgbClr val="FDD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9" name="椭圆 68"/>
              <p:cNvSpPr/>
              <p:nvPr/>
            </p:nvSpPr>
            <p:spPr>
              <a:xfrm>
                <a:off x="3772072" y="-1467853"/>
                <a:ext cx="228600" cy="228600"/>
              </a:xfrm>
              <a:prstGeom prst="ellipse">
                <a:avLst/>
              </a:prstGeom>
              <a:solidFill>
                <a:srgbClr val="ED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0" name="椭圆 69"/>
              <p:cNvSpPr/>
              <p:nvPr/>
            </p:nvSpPr>
            <p:spPr>
              <a:xfrm>
                <a:off x="4255340" y="-1467853"/>
                <a:ext cx="228600" cy="228600"/>
              </a:xfrm>
              <a:prstGeom prst="ellipse">
                <a:avLst/>
              </a:prstGeom>
              <a:solidFill>
                <a:srgbClr val="E97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1" name="椭圆 70"/>
              <p:cNvSpPr/>
              <p:nvPr/>
            </p:nvSpPr>
            <p:spPr>
              <a:xfrm>
                <a:off x="4738609" y="-1467853"/>
                <a:ext cx="228600" cy="228600"/>
              </a:xfrm>
              <a:prstGeom prst="ellipse">
                <a:avLst/>
              </a:prstGeom>
              <a:solidFill>
                <a:srgbClr val="AB7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grpSp>
        <p:grpSp>
          <p:nvGrpSpPr>
            <p:cNvPr id="61" name="组合 60"/>
            <p:cNvGrpSpPr/>
            <p:nvPr/>
          </p:nvGrpSpPr>
          <p:grpSpPr>
            <a:xfrm flipH="1" flipV="1">
              <a:off x="-1013679" y="-43169"/>
              <a:ext cx="4948007" cy="573258"/>
              <a:chOff x="-460228" y="4964882"/>
              <a:chExt cx="16582544" cy="1921192"/>
            </a:xfrm>
          </p:grpSpPr>
          <p:sp>
            <p:nvSpPr>
              <p:cNvPr id="62" name="等腰三角形 5"/>
              <p:cNvSpPr/>
              <p:nvPr/>
            </p:nvSpPr>
            <p:spPr>
              <a:xfrm>
                <a:off x="-460228" y="5749042"/>
                <a:ext cx="3560710" cy="113703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78B6A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3" name="等腰三角形 5"/>
              <p:cNvSpPr/>
              <p:nvPr/>
            </p:nvSpPr>
            <p:spPr>
              <a:xfrm>
                <a:off x="1498898" y="5414211"/>
                <a:ext cx="4355342" cy="147186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137032 h 1137032"/>
                  <a:gd name="connsiteX1-19" fmla="*/ 1780355 w 3560710"/>
                  <a:gd name="connsiteY1-20" fmla="*/ 88 h 1137032"/>
                  <a:gd name="connsiteX2-21" fmla="*/ 3560710 w 3560710"/>
                  <a:gd name="connsiteY2-22" fmla="*/ 1137032 h 1137032"/>
                  <a:gd name="connsiteX3-23" fmla="*/ 0 w 3560710"/>
                  <a:gd name="connsiteY3-24" fmla="*/ 1137032 h 1137032"/>
                  <a:gd name="connsiteX0-25" fmla="*/ 0 w 3560710"/>
                  <a:gd name="connsiteY0-26" fmla="*/ 1137032 h 1137032"/>
                  <a:gd name="connsiteX1-27" fmla="*/ 1780355 w 3560710"/>
                  <a:gd name="connsiteY1-28" fmla="*/ 88 h 1137032"/>
                  <a:gd name="connsiteX2-29" fmla="*/ 3560710 w 3560710"/>
                  <a:gd name="connsiteY2-30" fmla="*/ 1137032 h 1137032"/>
                  <a:gd name="connsiteX3-31" fmla="*/ 0 w 3560710"/>
                  <a:gd name="connsiteY3-32"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298852" y="-9500"/>
                      <a:pt x="1780355" y="88"/>
                    </a:cubicBezTo>
                    <a:cubicBezTo>
                      <a:pt x="2261858" y="9676"/>
                      <a:pt x="2967258" y="758051"/>
                      <a:pt x="3560710" y="1137032"/>
                    </a:cubicBezTo>
                    <a:lnTo>
                      <a:pt x="0" y="1137032"/>
                    </a:lnTo>
                    <a:close/>
                  </a:path>
                </a:pathLst>
              </a:custGeom>
              <a:solidFill>
                <a:srgbClr val="FDD06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4" name="等腰三角形 5"/>
              <p:cNvSpPr/>
              <p:nvPr/>
            </p:nvSpPr>
            <p:spPr>
              <a:xfrm>
                <a:off x="3763709" y="4964882"/>
                <a:ext cx="5327811" cy="192119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ED935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5" name="等腰三角形 5"/>
              <p:cNvSpPr/>
              <p:nvPr/>
            </p:nvSpPr>
            <p:spPr>
              <a:xfrm>
                <a:off x="6780019" y="5781117"/>
                <a:ext cx="5439657" cy="107688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076883 h 1076883"/>
                  <a:gd name="connsiteX1-19" fmla="*/ 2134761 w 3560710"/>
                  <a:gd name="connsiteY1-20" fmla="*/ 97 h 1076883"/>
                  <a:gd name="connsiteX2-21" fmla="*/ 3560710 w 3560710"/>
                  <a:gd name="connsiteY2-22" fmla="*/ 1076883 h 1076883"/>
                  <a:gd name="connsiteX3-23" fmla="*/ 0 w 3560710"/>
                  <a:gd name="connsiteY3-24" fmla="*/ 1076883 h 1076883"/>
                </a:gdLst>
                <a:ahLst/>
                <a:cxnLst>
                  <a:cxn ang="0">
                    <a:pos x="connsiteX0-1" y="connsiteY0-2"/>
                  </a:cxn>
                  <a:cxn ang="0">
                    <a:pos x="connsiteX1-3" y="connsiteY1-4"/>
                  </a:cxn>
                  <a:cxn ang="0">
                    <a:pos x="connsiteX2-5" y="connsiteY2-6"/>
                  </a:cxn>
                  <a:cxn ang="0">
                    <a:pos x="connsiteX3-7" y="connsiteY3-8"/>
                  </a:cxn>
                </a:cxnLst>
                <a:rect l="l" t="t" r="r" b="b"/>
                <a:pathLst>
                  <a:path w="3560710" h="1076883">
                    <a:moveTo>
                      <a:pt x="0" y="1076883"/>
                    </a:moveTo>
                    <a:cubicBezTo>
                      <a:pt x="593452" y="697902"/>
                      <a:pt x="1456530" y="-9491"/>
                      <a:pt x="2134761" y="97"/>
                    </a:cubicBezTo>
                    <a:cubicBezTo>
                      <a:pt x="2812992" y="9685"/>
                      <a:pt x="2967258" y="697902"/>
                      <a:pt x="3560710" y="1076883"/>
                    </a:cubicBezTo>
                    <a:lnTo>
                      <a:pt x="0" y="1076883"/>
                    </a:lnTo>
                    <a:close/>
                  </a:path>
                </a:pathLst>
              </a:custGeom>
              <a:solidFill>
                <a:srgbClr val="E9746E">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6" name="等腰三角形 5"/>
              <p:cNvSpPr/>
              <p:nvPr/>
            </p:nvSpPr>
            <p:spPr>
              <a:xfrm>
                <a:off x="9613231" y="5220014"/>
                <a:ext cx="6509085" cy="1637986"/>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AB7DB6">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sp>
          <p:nvSpPr>
            <p:cNvPr id="73" name="文本框 72"/>
            <p:cNvSpPr txBox="1"/>
            <p:nvPr/>
          </p:nvSpPr>
          <p:spPr>
            <a:xfrm>
              <a:off x="318551" y="396251"/>
              <a:ext cx="2633345" cy="706755"/>
            </a:xfrm>
            <a:prstGeom prst="rect">
              <a:avLst/>
            </a:prstGeom>
            <a:noFill/>
          </p:spPr>
          <p:txBody>
            <a:bodyPr wrap="square" rtlCol="0">
              <a:spAutoFit/>
            </a:bodyPr>
            <a:lstStyle/>
            <a:p>
              <a:pPr algn="l"/>
              <a:r>
                <a:rPr lang="zh-CN" altLang="en-US" sz="4000" dirty="0">
                  <a:latin typeface="黑体" panose="02010609060101010101" charset="-122"/>
                  <a:ea typeface="黑体" panose="02010609060101010101" charset="-122"/>
                  <a:cs typeface="宋体" panose="02010600030101010101" pitchFamily="2" charset="-122"/>
                </a:rPr>
                <a:t>技能</a:t>
              </a:r>
              <a:r>
                <a:rPr lang="en-US" altLang="zh-CN" sz="4000" dirty="0">
                  <a:latin typeface="黑体" panose="02010609060101010101" charset="-122"/>
                  <a:ea typeface="黑体" panose="02010609060101010101" charset="-122"/>
                  <a:cs typeface="宋体" panose="02010600030101010101" pitchFamily="2" charset="-122"/>
                </a:rPr>
                <a:t>目标</a:t>
              </a:r>
              <a:endParaRPr lang="en-US" altLang="zh-CN" sz="4000" dirty="0">
                <a:latin typeface="黑体" panose="02010609060101010101" charset="-122"/>
                <a:ea typeface="黑体" panose="02010609060101010101" charset="-122"/>
                <a:cs typeface="宋体" panose="02010600030101010101" pitchFamily="2" charset="-122"/>
              </a:endParaRPr>
            </a:p>
          </p:txBody>
        </p:sp>
      </p:grpSp>
      <p:sp>
        <p:nvSpPr>
          <p:cNvPr id="2" name="TextBox 3"/>
          <p:cNvSpPr txBox="1"/>
          <p:nvPr/>
        </p:nvSpPr>
        <p:spPr>
          <a:xfrm>
            <a:off x="2284095" y="1931035"/>
            <a:ext cx="7498080" cy="583565"/>
          </a:xfrm>
          <a:prstGeom prst="rect">
            <a:avLst/>
          </a:prstGeom>
          <a:noFill/>
        </p:spPr>
        <p:txBody>
          <a:bodyPr wrap="none" rtlCol="0">
            <a:spAutoFit/>
          </a:bodyPr>
          <a:p>
            <a:pPr algn="l"/>
            <a:r>
              <a:rPr lang="zh-CN" altLang="en-US" sz="3200" dirty="0">
                <a:solidFill>
                  <a:schemeClr val="tx1"/>
                </a:solidFill>
                <a:latin typeface="黑体" panose="02010609060101010101" charset="-122"/>
                <a:ea typeface="黑体" panose="02010609060101010101" charset="-122"/>
                <a:cs typeface="黑体" panose="02010609060101010101" charset="-122"/>
                <a:sym typeface="思源黑体 CN Medium" panose="020B0600000000000000" pitchFamily="34" charset="-122"/>
              </a:rPr>
              <a:t>能够制定简单的学前儿童发展评价方案。</a:t>
            </a:r>
            <a:endParaRPr lang="zh-CN" altLang="en-US" sz="3200" dirty="0">
              <a:solidFill>
                <a:schemeClr val="tx1"/>
              </a:solidFill>
              <a:latin typeface="黑体" panose="02010609060101010101" charset="-122"/>
              <a:ea typeface="黑体" panose="02010609060101010101" charset="-122"/>
              <a:cs typeface="黑体" panose="02010609060101010101" charset="-122"/>
              <a:sym typeface="思源黑体 CN Medium" panose="020B0600000000000000" pitchFamily="34" charset="-122"/>
            </a:endParaRPr>
          </a:p>
        </p:txBody>
      </p:sp>
      <p:sp>
        <p:nvSpPr>
          <p:cNvPr id="3" name="TextBox 3"/>
          <p:cNvSpPr txBox="1"/>
          <p:nvPr/>
        </p:nvSpPr>
        <p:spPr>
          <a:xfrm>
            <a:off x="2284095" y="3408680"/>
            <a:ext cx="8509000" cy="1076325"/>
          </a:xfrm>
          <a:prstGeom prst="rect">
            <a:avLst/>
          </a:prstGeom>
          <a:noFill/>
        </p:spPr>
        <p:txBody>
          <a:bodyPr wrap="square" rtlCol="0">
            <a:spAutoFit/>
          </a:bodyPr>
          <a:p>
            <a:pPr algn="l"/>
            <a:r>
              <a:rPr lang="zh-CN" altLang="en-US" sz="3200" dirty="0">
                <a:solidFill>
                  <a:schemeClr val="tx1"/>
                </a:solidFill>
                <a:latin typeface="黑体" panose="02010609060101010101" charset="-122"/>
                <a:ea typeface="黑体" panose="02010609060101010101" charset="-122"/>
                <a:cs typeface="黑体" panose="02010609060101010101" charset="-122"/>
                <a:sym typeface="思源黑体 CN Medium" panose="020B0600000000000000" pitchFamily="34" charset="-122"/>
              </a:rPr>
              <a:t>根据具体的评价指标和体系，能对学前儿童发展评价的最终评价结果进行处理和分析。 </a:t>
            </a:r>
            <a:endParaRPr lang="zh-CN" altLang="en-US" sz="3200" dirty="0">
              <a:solidFill>
                <a:schemeClr val="tx1"/>
              </a:solidFill>
              <a:latin typeface="黑体" panose="02010609060101010101" charset="-122"/>
              <a:ea typeface="黑体" panose="02010609060101010101" charset="-122"/>
              <a:cs typeface="黑体" panose="02010609060101010101"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736454" y="4582522"/>
            <a:ext cx="13661917" cy="2305532"/>
            <a:chOff x="-460228" y="4964882"/>
            <a:chExt cx="9551748" cy="1921192"/>
          </a:xfrm>
        </p:grpSpPr>
        <p:sp>
          <p:nvSpPr>
            <p:cNvPr id="3" name="等腰三角形 5"/>
            <p:cNvSpPr/>
            <p:nvPr/>
          </p:nvSpPr>
          <p:spPr>
            <a:xfrm>
              <a:off x="-460228" y="5749042"/>
              <a:ext cx="3560710" cy="113703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78B6A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4" name="等腰三角形 5"/>
            <p:cNvSpPr/>
            <p:nvPr/>
          </p:nvSpPr>
          <p:spPr>
            <a:xfrm>
              <a:off x="1498898" y="5414211"/>
              <a:ext cx="4355342" cy="147186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137032 h 1137032"/>
                <a:gd name="connsiteX1-19" fmla="*/ 1780355 w 3560710"/>
                <a:gd name="connsiteY1-20" fmla="*/ 88 h 1137032"/>
                <a:gd name="connsiteX2-21" fmla="*/ 3560710 w 3560710"/>
                <a:gd name="connsiteY2-22" fmla="*/ 1137032 h 1137032"/>
                <a:gd name="connsiteX3-23" fmla="*/ 0 w 3560710"/>
                <a:gd name="connsiteY3-24" fmla="*/ 1137032 h 1137032"/>
                <a:gd name="connsiteX0-25" fmla="*/ 0 w 3560710"/>
                <a:gd name="connsiteY0-26" fmla="*/ 1137032 h 1137032"/>
                <a:gd name="connsiteX1-27" fmla="*/ 1780355 w 3560710"/>
                <a:gd name="connsiteY1-28" fmla="*/ 88 h 1137032"/>
                <a:gd name="connsiteX2-29" fmla="*/ 3560710 w 3560710"/>
                <a:gd name="connsiteY2-30" fmla="*/ 1137032 h 1137032"/>
                <a:gd name="connsiteX3-31" fmla="*/ 0 w 3560710"/>
                <a:gd name="connsiteY3-32"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298852" y="-9500"/>
                    <a:pt x="1780355" y="88"/>
                  </a:cubicBezTo>
                  <a:cubicBezTo>
                    <a:pt x="2261858" y="9676"/>
                    <a:pt x="2967258" y="758051"/>
                    <a:pt x="3560710" y="1137032"/>
                  </a:cubicBezTo>
                  <a:lnTo>
                    <a:pt x="0" y="1137032"/>
                  </a:lnTo>
                  <a:close/>
                </a:path>
              </a:pathLst>
            </a:custGeom>
            <a:solidFill>
              <a:srgbClr val="FDD06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5" name="等腰三角形 5"/>
            <p:cNvSpPr/>
            <p:nvPr/>
          </p:nvSpPr>
          <p:spPr>
            <a:xfrm>
              <a:off x="3763709" y="4964882"/>
              <a:ext cx="5327811" cy="192119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ED935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grpSp>
        <p:nvGrpSpPr>
          <p:cNvPr id="9" name="组合 8"/>
          <p:cNvGrpSpPr/>
          <p:nvPr/>
        </p:nvGrpSpPr>
        <p:grpSpPr>
          <a:xfrm flipH="1" flipV="1">
            <a:off x="-360949" y="0"/>
            <a:ext cx="6353416" cy="1113945"/>
            <a:chOff x="1498898" y="-1986902"/>
            <a:chExt cx="9342297" cy="1637986"/>
          </a:xfrm>
        </p:grpSpPr>
        <p:sp>
          <p:nvSpPr>
            <p:cNvPr id="6" name="等腰三角形 5"/>
            <p:cNvSpPr/>
            <p:nvPr/>
          </p:nvSpPr>
          <p:spPr>
            <a:xfrm>
              <a:off x="1498898" y="-1425799"/>
              <a:ext cx="5439657" cy="107688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076883 h 1076883"/>
                <a:gd name="connsiteX1-19" fmla="*/ 2134761 w 3560710"/>
                <a:gd name="connsiteY1-20" fmla="*/ 97 h 1076883"/>
                <a:gd name="connsiteX2-21" fmla="*/ 3560710 w 3560710"/>
                <a:gd name="connsiteY2-22" fmla="*/ 1076883 h 1076883"/>
                <a:gd name="connsiteX3-23" fmla="*/ 0 w 3560710"/>
                <a:gd name="connsiteY3-24" fmla="*/ 1076883 h 1076883"/>
              </a:gdLst>
              <a:ahLst/>
              <a:cxnLst>
                <a:cxn ang="0">
                  <a:pos x="connsiteX0-1" y="connsiteY0-2"/>
                </a:cxn>
                <a:cxn ang="0">
                  <a:pos x="connsiteX1-3" y="connsiteY1-4"/>
                </a:cxn>
                <a:cxn ang="0">
                  <a:pos x="connsiteX2-5" y="connsiteY2-6"/>
                </a:cxn>
                <a:cxn ang="0">
                  <a:pos x="connsiteX3-7" y="connsiteY3-8"/>
                </a:cxn>
              </a:cxnLst>
              <a:rect l="l" t="t" r="r" b="b"/>
              <a:pathLst>
                <a:path w="3560710" h="1076883">
                  <a:moveTo>
                    <a:pt x="0" y="1076883"/>
                  </a:moveTo>
                  <a:cubicBezTo>
                    <a:pt x="593452" y="697902"/>
                    <a:pt x="1456530" y="-9491"/>
                    <a:pt x="2134761" y="97"/>
                  </a:cubicBezTo>
                  <a:cubicBezTo>
                    <a:pt x="2812992" y="9685"/>
                    <a:pt x="2967258" y="697902"/>
                    <a:pt x="3560710" y="1076883"/>
                  </a:cubicBezTo>
                  <a:lnTo>
                    <a:pt x="0" y="1076883"/>
                  </a:lnTo>
                  <a:close/>
                </a:path>
              </a:pathLst>
            </a:custGeom>
            <a:solidFill>
              <a:srgbClr val="E9746E">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7" name="等腰三角形 5"/>
            <p:cNvSpPr/>
            <p:nvPr/>
          </p:nvSpPr>
          <p:spPr>
            <a:xfrm>
              <a:off x="4332110" y="-1986902"/>
              <a:ext cx="6509085" cy="1637986"/>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AB7DB6">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grpSp>
        <p:nvGrpSpPr>
          <p:cNvPr id="2" name="组合 1"/>
          <p:cNvGrpSpPr/>
          <p:nvPr/>
        </p:nvGrpSpPr>
        <p:grpSpPr>
          <a:xfrm>
            <a:off x="807117" y="2791266"/>
            <a:ext cx="10311445" cy="2869565"/>
            <a:chOff x="921" y="4397"/>
            <a:chExt cx="11584" cy="4140"/>
          </a:xfrm>
        </p:grpSpPr>
        <p:grpSp>
          <p:nvGrpSpPr>
            <p:cNvPr id="10" name="组合 9"/>
            <p:cNvGrpSpPr/>
            <p:nvPr/>
          </p:nvGrpSpPr>
          <p:grpSpPr>
            <a:xfrm>
              <a:off x="921" y="4397"/>
              <a:ext cx="3233" cy="4140"/>
              <a:chOff x="622854" y="2140222"/>
              <a:chExt cx="2570922" cy="3551582"/>
            </a:xfrm>
            <a:solidFill>
              <a:schemeClr val="bg1"/>
            </a:solidFill>
          </p:grpSpPr>
          <p:sp>
            <p:nvSpPr>
              <p:cNvPr id="11" name="矩形 10"/>
              <p:cNvSpPr/>
              <p:nvPr/>
            </p:nvSpPr>
            <p:spPr>
              <a:xfrm>
                <a:off x="622854" y="2140222"/>
                <a:ext cx="2570922" cy="3551582"/>
              </a:xfrm>
              <a:prstGeom prst="rect">
                <a:avLst/>
              </a:prstGeom>
              <a:gr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95000"/>
                      <a:lumOff val="5000"/>
                    </a:schemeClr>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13" name="文本框 12"/>
              <p:cNvSpPr txBox="1"/>
              <p:nvPr/>
            </p:nvSpPr>
            <p:spPr>
              <a:xfrm>
                <a:off x="975442" y="3979636"/>
                <a:ext cx="1818860" cy="874731"/>
              </a:xfrm>
              <a:prstGeom prst="rect">
                <a:avLst/>
              </a:prstGeom>
              <a:grpFill/>
            </p:spPr>
            <p:txBody>
              <a:bodyPr wrap="square" rtlCol="0">
                <a:spAutoFit/>
              </a:bodyPr>
              <a:lstStyle/>
              <a:p>
                <a:pPr algn="ctr"/>
                <a:r>
                  <a:rPr lang="zh-CN" altLang="en-US" sz="4000" b="1" dirty="0">
                    <a:solidFill>
                      <a:schemeClr val="tx1">
                        <a:lumMod val="95000"/>
                        <a:lumOff val="5000"/>
                      </a:schemeClr>
                    </a:solidFill>
                    <a:latin typeface="黑体" panose="02010609060101010101" charset="-122"/>
                    <a:ea typeface="黑体" panose="02010609060101010101" charset="-122"/>
                    <a:cs typeface="黑体" panose="02010609060101010101" charset="-122"/>
                    <a:sym typeface="Arial" panose="020B0604020202020204" pitchFamily="34" charset="0"/>
                  </a:rPr>
                  <a:t>概述</a:t>
                </a:r>
                <a:endParaRPr lang="zh-CN" altLang="en-US" sz="4000" b="1" dirty="0">
                  <a:solidFill>
                    <a:schemeClr val="tx1">
                      <a:lumMod val="95000"/>
                      <a:lumOff val="5000"/>
                    </a:schemeClr>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14" name="文本框 13"/>
              <p:cNvSpPr txBox="1"/>
              <p:nvPr/>
            </p:nvSpPr>
            <p:spPr>
              <a:xfrm>
                <a:off x="1321906" y="2835711"/>
                <a:ext cx="1143000" cy="1027200"/>
              </a:xfrm>
              <a:prstGeom prst="rect">
                <a:avLst/>
              </a:prstGeom>
              <a:grpFill/>
            </p:spPr>
            <p:txBody>
              <a:bodyPr wrap="square" rtlCol="0">
                <a:spAutoFit/>
              </a:bodyPr>
              <a:lstStyle/>
              <a:p>
                <a:pPr algn="ctr"/>
                <a:r>
                  <a:rPr lang="en-US" altLang="zh-CN" sz="4800" b="1" dirty="0">
                    <a:solidFill>
                      <a:schemeClr val="tx1">
                        <a:lumMod val="95000"/>
                        <a:lumOff val="5000"/>
                      </a:schemeClr>
                    </a:solidFill>
                    <a:latin typeface="黑体" panose="02010609060101010101" charset="-122"/>
                    <a:ea typeface="黑体" panose="02010609060101010101" charset="-122"/>
                    <a:cs typeface="黑体" panose="02010609060101010101" charset="-122"/>
                    <a:sym typeface="Arial" panose="020B0604020202020204" pitchFamily="34" charset="0"/>
                  </a:rPr>
                  <a:t>01</a:t>
                </a:r>
                <a:endParaRPr lang="zh-CN" altLang="en-US" sz="4800" b="1" dirty="0">
                  <a:solidFill>
                    <a:schemeClr val="tx1">
                      <a:lumMod val="95000"/>
                      <a:lumOff val="5000"/>
                    </a:schemeClr>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cxnSp>
            <p:nvCxnSpPr>
              <p:cNvPr id="15" name="直接连接符 14"/>
              <p:cNvCxnSpPr/>
              <p:nvPr/>
            </p:nvCxnSpPr>
            <p:spPr>
              <a:xfrm>
                <a:off x="1378228" y="2928475"/>
                <a:ext cx="1013792" cy="0"/>
              </a:xfrm>
              <a:prstGeom prst="line">
                <a:avLst/>
              </a:prstGeom>
              <a:grpFill/>
              <a:ln>
                <a:gradFill>
                  <a:gsLst>
                    <a:gs pos="53000">
                      <a:schemeClr val="bg1"/>
                    </a:gs>
                    <a:gs pos="0">
                      <a:schemeClr val="bg1">
                        <a:alpha val="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096" y="4397"/>
              <a:ext cx="3233" cy="4140"/>
              <a:chOff x="3419062" y="2140222"/>
              <a:chExt cx="2570922" cy="3551582"/>
            </a:xfrm>
            <a:solidFill>
              <a:schemeClr val="bg1"/>
            </a:solidFill>
          </p:grpSpPr>
          <p:sp>
            <p:nvSpPr>
              <p:cNvPr id="18" name="矩形 17"/>
              <p:cNvSpPr/>
              <p:nvPr/>
            </p:nvSpPr>
            <p:spPr>
              <a:xfrm>
                <a:off x="3419062" y="2140222"/>
                <a:ext cx="2570922" cy="3551582"/>
              </a:xfrm>
              <a:prstGeom prst="rect">
                <a:avLst/>
              </a:prstGeom>
              <a:gr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95000"/>
                      <a:lumOff val="5000"/>
                    </a:schemeClr>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0" name="文本框 19"/>
              <p:cNvSpPr txBox="1"/>
              <p:nvPr/>
            </p:nvSpPr>
            <p:spPr>
              <a:xfrm>
                <a:off x="3771650" y="3642475"/>
                <a:ext cx="1818860" cy="1483821"/>
              </a:xfrm>
              <a:prstGeom prst="rect">
                <a:avLst/>
              </a:prstGeom>
              <a:grpFill/>
            </p:spPr>
            <p:txBody>
              <a:bodyPr wrap="square" rtlCol="0">
                <a:spAutoFit/>
              </a:bodyPr>
              <a:lstStyle/>
              <a:p>
                <a:pPr algn="ctr"/>
                <a:r>
                  <a:rPr lang="zh-CN" altLang="en-US" sz="3600" b="1" dirty="0">
                    <a:solidFill>
                      <a:schemeClr val="tx1">
                        <a:lumMod val="95000"/>
                        <a:lumOff val="5000"/>
                      </a:schemeClr>
                    </a:solidFill>
                    <a:latin typeface="黑体" panose="02010609060101010101" charset="-122"/>
                    <a:ea typeface="黑体" panose="02010609060101010101" charset="-122"/>
                    <a:cs typeface="黑体" panose="02010609060101010101" charset="-122"/>
                    <a:sym typeface="Arial" panose="020B0604020202020204" pitchFamily="34" charset="0"/>
                  </a:rPr>
                  <a:t>身体发展评价</a:t>
                </a:r>
                <a:endParaRPr lang="zh-CN" altLang="en-US" sz="3600" b="1" dirty="0">
                  <a:solidFill>
                    <a:schemeClr val="tx1">
                      <a:lumMod val="95000"/>
                      <a:lumOff val="5000"/>
                    </a:schemeClr>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1" name="文本框 20"/>
              <p:cNvSpPr txBox="1"/>
              <p:nvPr/>
            </p:nvSpPr>
            <p:spPr>
              <a:xfrm>
                <a:off x="4118114" y="2662022"/>
                <a:ext cx="1143000" cy="1027200"/>
              </a:xfrm>
              <a:prstGeom prst="rect">
                <a:avLst/>
              </a:prstGeom>
              <a:grpFill/>
            </p:spPr>
            <p:txBody>
              <a:bodyPr wrap="square" rtlCol="0">
                <a:spAutoFit/>
              </a:bodyPr>
              <a:lstStyle/>
              <a:p>
                <a:pPr algn="ctr"/>
                <a:r>
                  <a:rPr lang="en-US" altLang="zh-CN" sz="4800" b="1" dirty="0">
                    <a:solidFill>
                      <a:schemeClr val="tx1">
                        <a:lumMod val="95000"/>
                        <a:lumOff val="5000"/>
                      </a:schemeClr>
                    </a:solidFill>
                    <a:latin typeface="黑体" panose="02010609060101010101" charset="-122"/>
                    <a:ea typeface="黑体" panose="02010609060101010101" charset="-122"/>
                    <a:cs typeface="黑体" panose="02010609060101010101" charset="-122"/>
                    <a:sym typeface="Arial" panose="020B0604020202020204" pitchFamily="34" charset="0"/>
                  </a:rPr>
                  <a:t>02</a:t>
                </a:r>
                <a:endParaRPr lang="zh-CN" altLang="en-US" sz="4800" b="1" dirty="0">
                  <a:solidFill>
                    <a:schemeClr val="tx1">
                      <a:lumMod val="95000"/>
                      <a:lumOff val="5000"/>
                    </a:schemeClr>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grpSp>
        <p:grpSp>
          <p:nvGrpSpPr>
            <p:cNvPr id="24" name="组合 23"/>
            <p:cNvGrpSpPr/>
            <p:nvPr/>
          </p:nvGrpSpPr>
          <p:grpSpPr>
            <a:xfrm>
              <a:off x="9271" y="4397"/>
              <a:ext cx="3233" cy="4140"/>
              <a:chOff x="6215270" y="2140222"/>
              <a:chExt cx="2570922" cy="3551582"/>
            </a:xfrm>
            <a:solidFill>
              <a:schemeClr val="bg1"/>
            </a:solidFill>
          </p:grpSpPr>
          <p:sp>
            <p:nvSpPr>
              <p:cNvPr id="25" name="矩形 24"/>
              <p:cNvSpPr/>
              <p:nvPr/>
            </p:nvSpPr>
            <p:spPr>
              <a:xfrm>
                <a:off x="6215270" y="2140222"/>
                <a:ext cx="2570922" cy="3551582"/>
              </a:xfrm>
              <a:prstGeom prst="rect">
                <a:avLst/>
              </a:prstGeom>
              <a:gr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7" name="文本框 26"/>
              <p:cNvSpPr txBox="1"/>
              <p:nvPr/>
            </p:nvSpPr>
            <p:spPr>
              <a:xfrm>
                <a:off x="6575799" y="3689630"/>
                <a:ext cx="1818860" cy="1483821"/>
              </a:xfrm>
              <a:prstGeom prst="rect">
                <a:avLst/>
              </a:prstGeom>
              <a:grpFill/>
            </p:spPr>
            <p:txBody>
              <a:bodyPr wrap="square" rtlCol="0">
                <a:spAutoFit/>
              </a:bodyPr>
              <a:lstStyle/>
              <a:p>
                <a:pPr algn="ctr"/>
                <a:r>
                  <a:rPr lang="zh-CN" altLang="en-US" sz="3600" b="1" dirty="0">
                    <a:solidFill>
                      <a:schemeClr val="tx1">
                        <a:lumMod val="95000"/>
                        <a:lumOff val="5000"/>
                      </a:schemeClr>
                    </a:solidFill>
                    <a:latin typeface="黑体" panose="02010609060101010101" charset="-122"/>
                    <a:ea typeface="黑体" panose="02010609060101010101" charset="-122"/>
                    <a:cs typeface="黑体" panose="02010609060101010101" charset="-122"/>
                    <a:sym typeface="Arial" panose="020B0604020202020204" pitchFamily="34" charset="0"/>
                  </a:rPr>
                  <a:t>心理发展评价</a:t>
                </a:r>
                <a:endParaRPr lang="zh-CN" altLang="en-US" sz="3600" b="1" dirty="0">
                  <a:solidFill>
                    <a:schemeClr val="tx1">
                      <a:lumMod val="95000"/>
                      <a:lumOff val="5000"/>
                    </a:schemeClr>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8" name="文本框 27"/>
              <p:cNvSpPr txBox="1"/>
              <p:nvPr/>
            </p:nvSpPr>
            <p:spPr>
              <a:xfrm>
                <a:off x="6914322" y="2662022"/>
                <a:ext cx="1143000" cy="1027200"/>
              </a:xfrm>
              <a:prstGeom prst="rect">
                <a:avLst/>
              </a:prstGeom>
              <a:grpFill/>
            </p:spPr>
            <p:txBody>
              <a:bodyPr wrap="square" rtlCol="0">
                <a:spAutoFit/>
              </a:bodyPr>
              <a:lstStyle/>
              <a:p>
                <a:pPr algn="ctr"/>
                <a:r>
                  <a:rPr lang="en-US" altLang="zh-CN" sz="4800" b="1" dirty="0">
                    <a:solidFill>
                      <a:schemeClr val="tx1">
                        <a:lumMod val="95000"/>
                        <a:lumOff val="5000"/>
                      </a:schemeClr>
                    </a:solidFill>
                    <a:latin typeface="黑体" panose="02010609060101010101" charset="-122"/>
                    <a:ea typeface="黑体" panose="02010609060101010101" charset="-122"/>
                    <a:cs typeface="黑体" panose="02010609060101010101" charset="-122"/>
                    <a:sym typeface="Arial" panose="020B0604020202020204" pitchFamily="34" charset="0"/>
                  </a:rPr>
                  <a:t>03</a:t>
                </a:r>
                <a:endParaRPr lang="zh-CN" altLang="en-US" sz="4800" b="1" dirty="0">
                  <a:solidFill>
                    <a:schemeClr val="tx1">
                      <a:lumMod val="95000"/>
                      <a:lumOff val="5000"/>
                    </a:schemeClr>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cxnSp>
            <p:nvCxnSpPr>
              <p:cNvPr id="30" name="直接连接符 29"/>
              <p:cNvCxnSpPr/>
              <p:nvPr/>
            </p:nvCxnSpPr>
            <p:spPr>
              <a:xfrm>
                <a:off x="6914322" y="3816370"/>
                <a:ext cx="1013792" cy="0"/>
              </a:xfrm>
              <a:prstGeom prst="line">
                <a:avLst/>
              </a:prstGeom>
              <a:grpFill/>
              <a:ln>
                <a:gradFill>
                  <a:gsLst>
                    <a:gs pos="53000">
                      <a:schemeClr val="bg1"/>
                    </a:gs>
                    <a:gs pos="0">
                      <a:schemeClr val="bg1">
                        <a:alpha val="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47" name="组合 46"/>
          <p:cNvGrpSpPr/>
          <p:nvPr/>
        </p:nvGrpSpPr>
        <p:grpSpPr>
          <a:xfrm>
            <a:off x="3037001" y="731976"/>
            <a:ext cx="6117999" cy="1754558"/>
            <a:chOff x="3073048" y="896101"/>
            <a:chExt cx="6117999" cy="1754558"/>
          </a:xfrm>
        </p:grpSpPr>
        <p:grpSp>
          <p:nvGrpSpPr>
            <p:cNvPr id="38" name="组合 37"/>
            <p:cNvGrpSpPr/>
            <p:nvPr/>
          </p:nvGrpSpPr>
          <p:grpSpPr>
            <a:xfrm>
              <a:off x="3988534" y="1242243"/>
              <a:ext cx="4287026" cy="1062274"/>
              <a:chOff x="4423086" y="1784000"/>
              <a:chExt cx="4287026" cy="1062274"/>
            </a:xfrm>
          </p:grpSpPr>
          <p:grpSp>
            <p:nvGrpSpPr>
              <p:cNvPr id="39" name="组合 38"/>
              <p:cNvGrpSpPr/>
              <p:nvPr/>
            </p:nvGrpSpPr>
            <p:grpSpPr>
              <a:xfrm>
                <a:off x="4423086" y="1784001"/>
                <a:ext cx="4287026" cy="1015664"/>
                <a:chOff x="3534580" y="915467"/>
                <a:chExt cx="3772285" cy="1015929"/>
              </a:xfrm>
            </p:grpSpPr>
            <p:sp>
              <p:nvSpPr>
                <p:cNvPr id="41" name="文本框 40"/>
                <p:cNvSpPr txBox="1"/>
                <p:nvPr/>
              </p:nvSpPr>
              <p:spPr>
                <a:xfrm>
                  <a:off x="3534580" y="915467"/>
                  <a:ext cx="1818861" cy="1015928"/>
                </a:xfrm>
                <a:prstGeom prst="rect">
                  <a:avLst/>
                </a:prstGeom>
                <a:noFill/>
              </p:spPr>
              <p:txBody>
                <a:bodyPr wrap="square" rtlCol="0">
                  <a:spAutoFit/>
                </a:bodyPr>
                <a:lstStyle/>
                <a:p>
                  <a:pPr algn="ctr"/>
                  <a:r>
                    <a:rPr lang="zh-CN" altLang="en-US" sz="6000" b="1" dirty="0">
                      <a:solidFill>
                        <a:schemeClr val="tx1">
                          <a:lumMod val="85000"/>
                          <a:lumOff val="15000"/>
                        </a:schemeClr>
                      </a:solidFill>
                      <a:latin typeface="黑体" panose="02010609060101010101" charset="-122"/>
                      <a:ea typeface="黑体" panose="02010609060101010101" charset="-122"/>
                      <a:cs typeface="黑体" panose="02010609060101010101" charset="-122"/>
                      <a:sym typeface="Arial" panose="020B0604020202020204" pitchFamily="34" charset="0"/>
                    </a:rPr>
                    <a:t>目录</a:t>
                  </a:r>
                  <a:endParaRPr lang="zh-CN" altLang="en-US" sz="6000" b="1" dirty="0">
                    <a:solidFill>
                      <a:schemeClr val="tx1">
                        <a:lumMod val="85000"/>
                        <a:lumOff val="15000"/>
                      </a:schemeClr>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42" name="文本框 41"/>
                <p:cNvSpPr txBox="1"/>
                <p:nvPr/>
              </p:nvSpPr>
              <p:spPr>
                <a:xfrm>
                  <a:off x="4973953" y="1408039"/>
                  <a:ext cx="2332912" cy="523357"/>
                </a:xfrm>
                <a:prstGeom prst="rect">
                  <a:avLst/>
                </a:prstGeom>
                <a:noFill/>
              </p:spPr>
              <p:txBody>
                <a:bodyPr wrap="square" rtlCol="0">
                  <a:spAutoFit/>
                </a:bodyPr>
                <a:lstStyle/>
                <a:p>
                  <a:pPr algn="ctr"/>
                  <a:r>
                    <a:rPr lang="en-US" altLang="zh-CN" sz="2800" dirty="0">
                      <a:solidFill>
                        <a:schemeClr val="tx1">
                          <a:lumMod val="85000"/>
                          <a:lumOff val="15000"/>
                        </a:schemeClr>
                      </a:solidFill>
                      <a:latin typeface="黑体" panose="02010609060101010101" charset="-122"/>
                      <a:ea typeface="黑体" panose="02010609060101010101" charset="-122"/>
                      <a:cs typeface="黑体" panose="02010609060101010101" charset="-122"/>
                      <a:sym typeface="Arial" panose="020B0604020202020204" pitchFamily="34" charset="0"/>
                    </a:rPr>
                    <a:t> CONTENTS </a:t>
                  </a:r>
                  <a:endParaRPr lang="zh-CN" altLang="en-US" sz="2800" dirty="0">
                    <a:solidFill>
                      <a:schemeClr val="tx1">
                        <a:lumMod val="85000"/>
                        <a:lumOff val="15000"/>
                      </a:schemeClr>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grpSp>
          <p:cxnSp>
            <p:nvCxnSpPr>
              <p:cNvPr id="40" name="直接连接符 39"/>
              <p:cNvCxnSpPr/>
              <p:nvPr/>
            </p:nvCxnSpPr>
            <p:spPr>
              <a:xfrm flipH="1">
                <a:off x="6096000" y="1784000"/>
                <a:ext cx="651775" cy="1062274"/>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3073048" y="896101"/>
              <a:ext cx="6117999" cy="1754558"/>
              <a:chOff x="3073048" y="896101"/>
              <a:chExt cx="6117999" cy="1754558"/>
            </a:xfrm>
          </p:grpSpPr>
          <p:pic>
            <p:nvPicPr>
              <p:cNvPr id="44" name="图形 43" descr="左引号"/>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073048" y="896101"/>
                <a:ext cx="914400" cy="914400"/>
              </a:xfrm>
              <a:prstGeom prst="rect">
                <a:avLst/>
              </a:prstGeom>
            </p:spPr>
          </p:pic>
          <p:pic>
            <p:nvPicPr>
              <p:cNvPr id="45" name="图形 44" descr="后引号"/>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6647" y="1736259"/>
                <a:ext cx="914400" cy="91440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5"/>
          <p:cNvSpPr/>
          <p:nvPr/>
        </p:nvSpPr>
        <p:spPr>
          <a:xfrm>
            <a:off x="6752343" y="5781117"/>
            <a:ext cx="5439657" cy="107688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076883 h 1076883"/>
              <a:gd name="connsiteX1-19" fmla="*/ 2134761 w 3560710"/>
              <a:gd name="connsiteY1-20" fmla="*/ 97 h 1076883"/>
              <a:gd name="connsiteX2-21" fmla="*/ 3560710 w 3560710"/>
              <a:gd name="connsiteY2-22" fmla="*/ 1076883 h 1076883"/>
              <a:gd name="connsiteX3-23" fmla="*/ 0 w 3560710"/>
              <a:gd name="connsiteY3-24" fmla="*/ 1076883 h 1076883"/>
            </a:gdLst>
            <a:ahLst/>
            <a:cxnLst>
              <a:cxn ang="0">
                <a:pos x="connsiteX0-1" y="connsiteY0-2"/>
              </a:cxn>
              <a:cxn ang="0">
                <a:pos x="connsiteX1-3" y="connsiteY1-4"/>
              </a:cxn>
              <a:cxn ang="0">
                <a:pos x="connsiteX2-5" y="connsiteY2-6"/>
              </a:cxn>
              <a:cxn ang="0">
                <a:pos x="connsiteX3-7" y="connsiteY3-8"/>
              </a:cxn>
            </a:cxnLst>
            <a:rect l="l" t="t" r="r" b="b"/>
            <a:pathLst>
              <a:path w="3560710" h="1076883">
                <a:moveTo>
                  <a:pt x="0" y="1076883"/>
                </a:moveTo>
                <a:cubicBezTo>
                  <a:pt x="593452" y="697902"/>
                  <a:pt x="1456530" y="-9491"/>
                  <a:pt x="2134761" y="97"/>
                </a:cubicBezTo>
                <a:cubicBezTo>
                  <a:pt x="2812992" y="9685"/>
                  <a:pt x="2967258" y="697902"/>
                  <a:pt x="3560710" y="1076883"/>
                </a:cubicBezTo>
                <a:lnTo>
                  <a:pt x="0" y="1076883"/>
                </a:lnTo>
                <a:close/>
              </a:path>
            </a:pathLst>
          </a:custGeom>
          <a:solidFill>
            <a:srgbClr val="E9746E">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7" name="等腰三角形 5"/>
          <p:cNvSpPr/>
          <p:nvPr/>
        </p:nvSpPr>
        <p:spPr>
          <a:xfrm>
            <a:off x="9613231" y="5220014"/>
            <a:ext cx="6509085" cy="1637986"/>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AB7DB6">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nvGrpSpPr>
          <p:cNvPr id="9" name="组合 8"/>
          <p:cNvGrpSpPr/>
          <p:nvPr/>
        </p:nvGrpSpPr>
        <p:grpSpPr>
          <a:xfrm flipH="1" flipV="1">
            <a:off x="-1570853" y="0"/>
            <a:ext cx="8564426" cy="1445299"/>
            <a:chOff x="-460228" y="4964882"/>
            <a:chExt cx="9551748" cy="1921192"/>
          </a:xfrm>
        </p:grpSpPr>
        <p:sp>
          <p:nvSpPr>
            <p:cNvPr id="10" name="等腰三角形 5"/>
            <p:cNvSpPr/>
            <p:nvPr/>
          </p:nvSpPr>
          <p:spPr>
            <a:xfrm>
              <a:off x="-460228" y="5749042"/>
              <a:ext cx="3560710" cy="113703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78B6A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11" name="等腰三角形 5"/>
            <p:cNvSpPr/>
            <p:nvPr/>
          </p:nvSpPr>
          <p:spPr>
            <a:xfrm>
              <a:off x="1498898" y="5414211"/>
              <a:ext cx="4355342" cy="147186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137032 h 1137032"/>
                <a:gd name="connsiteX1-19" fmla="*/ 1780355 w 3560710"/>
                <a:gd name="connsiteY1-20" fmla="*/ 88 h 1137032"/>
                <a:gd name="connsiteX2-21" fmla="*/ 3560710 w 3560710"/>
                <a:gd name="connsiteY2-22" fmla="*/ 1137032 h 1137032"/>
                <a:gd name="connsiteX3-23" fmla="*/ 0 w 3560710"/>
                <a:gd name="connsiteY3-24" fmla="*/ 1137032 h 1137032"/>
                <a:gd name="connsiteX0-25" fmla="*/ 0 w 3560710"/>
                <a:gd name="connsiteY0-26" fmla="*/ 1137032 h 1137032"/>
                <a:gd name="connsiteX1-27" fmla="*/ 1780355 w 3560710"/>
                <a:gd name="connsiteY1-28" fmla="*/ 88 h 1137032"/>
                <a:gd name="connsiteX2-29" fmla="*/ 3560710 w 3560710"/>
                <a:gd name="connsiteY2-30" fmla="*/ 1137032 h 1137032"/>
                <a:gd name="connsiteX3-31" fmla="*/ 0 w 3560710"/>
                <a:gd name="connsiteY3-32"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298852" y="-9500"/>
                    <a:pt x="1780355" y="88"/>
                  </a:cubicBezTo>
                  <a:cubicBezTo>
                    <a:pt x="2261858" y="9676"/>
                    <a:pt x="2967258" y="758051"/>
                    <a:pt x="3560710" y="1137032"/>
                  </a:cubicBezTo>
                  <a:lnTo>
                    <a:pt x="0" y="1137032"/>
                  </a:lnTo>
                  <a:close/>
                </a:path>
              </a:pathLst>
            </a:custGeom>
            <a:solidFill>
              <a:srgbClr val="FDD06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12" name="等腰三角形 5"/>
            <p:cNvSpPr/>
            <p:nvPr/>
          </p:nvSpPr>
          <p:spPr>
            <a:xfrm>
              <a:off x="3763709" y="4964882"/>
              <a:ext cx="5327811" cy="192119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ED935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grpSp>
        <p:nvGrpSpPr>
          <p:cNvPr id="18" name="组合 17"/>
          <p:cNvGrpSpPr/>
          <p:nvPr/>
        </p:nvGrpSpPr>
        <p:grpSpPr>
          <a:xfrm>
            <a:off x="827950" y="2478379"/>
            <a:ext cx="3209731" cy="2183708"/>
            <a:chOff x="1987157" y="2597302"/>
            <a:chExt cx="2389637" cy="1625765"/>
          </a:xfrm>
        </p:grpSpPr>
        <p:pic>
          <p:nvPicPr>
            <p:cNvPr id="14" name="图形 13" descr="左引号"/>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16469" y="2597302"/>
              <a:ext cx="626155" cy="626155"/>
            </a:xfrm>
            <a:prstGeom prst="rect">
              <a:avLst/>
            </a:prstGeom>
          </p:spPr>
        </p:pic>
        <p:pic>
          <p:nvPicPr>
            <p:cNvPr id="15" name="图形 14" descr="后引号"/>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0639" y="3596912"/>
              <a:ext cx="626155" cy="626155"/>
            </a:xfrm>
            <a:prstGeom prst="rect">
              <a:avLst/>
            </a:prstGeom>
          </p:spPr>
        </p:pic>
        <p:sp>
          <p:nvSpPr>
            <p:cNvPr id="16" name="文本框 15"/>
            <p:cNvSpPr txBox="1"/>
            <p:nvPr/>
          </p:nvSpPr>
          <p:spPr>
            <a:xfrm>
              <a:off x="3085927" y="2767280"/>
              <a:ext cx="714991" cy="1386290"/>
            </a:xfrm>
            <a:prstGeom prst="rect">
              <a:avLst/>
            </a:prstGeom>
            <a:noFill/>
          </p:spPr>
          <p:txBody>
            <a:bodyPr wrap="square" rtlCol="0">
              <a:spAutoFit/>
            </a:bodyPr>
            <a:lstStyle/>
            <a:p>
              <a:pPr algn="ctr"/>
              <a:r>
                <a:rPr lang="en-US" altLang="zh-CN" sz="11500" dirty="0">
                  <a:latin typeface="黑体" panose="02010609060101010101" charset="-122"/>
                  <a:ea typeface="黑体" panose="02010609060101010101" charset="-122"/>
                  <a:cs typeface="宋体" panose="02010600030101010101" pitchFamily="2" charset="-122"/>
                </a:rPr>
                <a:t>1</a:t>
              </a:r>
              <a:endParaRPr lang="zh-CN" altLang="en-US" sz="11500" dirty="0">
                <a:latin typeface="黑体" panose="02010609060101010101" charset="-122"/>
                <a:ea typeface="黑体" panose="02010609060101010101" charset="-122"/>
                <a:cs typeface="宋体" panose="02010600030101010101" pitchFamily="2" charset="-122"/>
              </a:endParaRPr>
            </a:p>
          </p:txBody>
        </p:sp>
        <p:sp>
          <p:nvSpPr>
            <p:cNvPr id="17" name="文本框 16"/>
            <p:cNvSpPr txBox="1"/>
            <p:nvPr/>
          </p:nvSpPr>
          <p:spPr>
            <a:xfrm>
              <a:off x="1987157" y="3395478"/>
              <a:ext cx="1694046" cy="527019"/>
            </a:xfrm>
            <a:prstGeom prst="rect">
              <a:avLst/>
            </a:prstGeom>
            <a:noFill/>
          </p:spPr>
          <p:txBody>
            <a:bodyPr wrap="square" rtlCol="0">
              <a:spAutoFit/>
            </a:bodyPr>
            <a:lstStyle/>
            <a:p>
              <a:r>
                <a:rPr lang="en-US" altLang="zh-CN" sz="4000" dirty="0">
                  <a:latin typeface="黑体" panose="02010609060101010101" charset="-122"/>
                  <a:ea typeface="黑体" panose="02010609060101010101" charset="-122"/>
                  <a:cs typeface="宋体" panose="02010600030101010101" pitchFamily="2" charset="-122"/>
                </a:rPr>
                <a:t>PART</a:t>
              </a:r>
              <a:endParaRPr lang="zh-CN" altLang="en-US" sz="4000" dirty="0">
                <a:latin typeface="黑体" panose="02010609060101010101" charset="-122"/>
                <a:ea typeface="黑体" panose="02010609060101010101" charset="-122"/>
                <a:cs typeface="宋体" panose="02010600030101010101" pitchFamily="2" charset="-122"/>
              </a:endParaRPr>
            </a:p>
          </p:txBody>
        </p:sp>
      </p:grpSp>
      <p:sp>
        <p:nvSpPr>
          <p:cNvPr id="19" name="文本框 18"/>
          <p:cNvSpPr txBox="1"/>
          <p:nvPr/>
        </p:nvSpPr>
        <p:spPr>
          <a:xfrm>
            <a:off x="3983741" y="2345834"/>
            <a:ext cx="3897854" cy="1106805"/>
          </a:xfrm>
          <a:prstGeom prst="rect">
            <a:avLst/>
          </a:prstGeom>
          <a:noFill/>
        </p:spPr>
        <p:txBody>
          <a:bodyPr wrap="square" rtlCol="0">
            <a:spAutoFit/>
          </a:bodyPr>
          <a:lstStyle/>
          <a:p>
            <a:pPr algn="l"/>
            <a:r>
              <a:rPr lang="zh-CN" altLang="en-US" sz="6600" spc="400"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rPr>
              <a:t>概述</a:t>
            </a:r>
            <a:endParaRPr lang="zh-CN" altLang="en-US" sz="6600" spc="400"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21" name="文本框 20"/>
          <p:cNvSpPr txBox="1"/>
          <p:nvPr/>
        </p:nvSpPr>
        <p:spPr>
          <a:xfrm>
            <a:off x="4576445" y="3708400"/>
            <a:ext cx="7254240" cy="1076325"/>
          </a:xfrm>
          <a:prstGeom prst="rect">
            <a:avLst/>
          </a:prstGeom>
          <a:noFill/>
        </p:spPr>
        <p:txBody>
          <a:bodyPr wrap="square" rtlCol="0">
            <a:spAutoFit/>
          </a:bodyPr>
          <a:lstStyle/>
          <a:p>
            <a:pPr>
              <a:lnSpc>
                <a:spcPct val="100000"/>
              </a:lnSpc>
            </a:pPr>
            <a:r>
              <a:rPr lang="zh-CN" altLang="en-US" sz="32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一、学前儿童发展测量与评价的含义</a:t>
            </a:r>
            <a:endParaRPr lang="zh-CN" altLang="en-US" sz="32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endParaRPr>
          </a:p>
          <a:p>
            <a:pPr>
              <a:lnSpc>
                <a:spcPct val="100000"/>
              </a:lnSpc>
            </a:pPr>
            <a:r>
              <a:rPr lang="zh-CN" altLang="en-US" sz="32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二、学前儿童发展测评的原则</a:t>
            </a:r>
            <a:endParaRPr lang="zh-CN" altLang="en-US" sz="32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11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1+#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8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1+#ppt_w/2"/>
                                          </p:val>
                                        </p:tav>
                                        <p:tav tm="100000">
                                          <p:val>
                                            <p:strVal val="#ppt_x"/>
                                          </p:val>
                                        </p:tav>
                                      </p:tavLst>
                                    </p:anim>
                                    <p:anim calcmode="lin" valueType="num">
                                      <p:cBhvr additive="base">
                                        <p:cTn id="12" dur="1000" fill="hold"/>
                                        <p:tgtEl>
                                          <p:spTgt spid="21"/>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80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1_1"/>
          <p:cNvGrpSpPr/>
          <p:nvPr/>
        </p:nvGrpSpPr>
        <p:grpSpPr>
          <a:xfrm>
            <a:off x="-1013679" y="-43169"/>
            <a:ext cx="12858769" cy="6560166"/>
            <a:chOff x="-1013679" y="-43169"/>
            <a:chExt cx="12858769" cy="6560166"/>
          </a:xfrm>
        </p:grpSpPr>
        <p:grpSp>
          <p:nvGrpSpPr>
            <p:cNvPr id="60" name="组合 59"/>
            <p:cNvGrpSpPr/>
            <p:nvPr/>
          </p:nvGrpSpPr>
          <p:grpSpPr>
            <a:xfrm>
              <a:off x="9683417" y="6288397"/>
              <a:ext cx="2161673" cy="228600"/>
              <a:chOff x="2805536" y="-1467853"/>
              <a:chExt cx="2161673" cy="228600"/>
            </a:xfrm>
          </p:grpSpPr>
          <p:sp>
            <p:nvSpPr>
              <p:cNvPr id="67" name="椭圆 66"/>
              <p:cNvSpPr/>
              <p:nvPr/>
            </p:nvSpPr>
            <p:spPr>
              <a:xfrm>
                <a:off x="2805536" y="-1467853"/>
                <a:ext cx="228600" cy="228600"/>
              </a:xfrm>
              <a:prstGeom prst="ellipse">
                <a:avLst/>
              </a:prstGeom>
              <a:solidFill>
                <a:srgbClr val="78B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8" name="椭圆 67"/>
              <p:cNvSpPr/>
              <p:nvPr/>
            </p:nvSpPr>
            <p:spPr>
              <a:xfrm>
                <a:off x="3288804" y="-1467853"/>
                <a:ext cx="228600" cy="228600"/>
              </a:xfrm>
              <a:prstGeom prst="ellipse">
                <a:avLst/>
              </a:prstGeom>
              <a:solidFill>
                <a:srgbClr val="FDD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9" name="椭圆 68"/>
              <p:cNvSpPr/>
              <p:nvPr/>
            </p:nvSpPr>
            <p:spPr>
              <a:xfrm>
                <a:off x="3772072" y="-1467853"/>
                <a:ext cx="228600" cy="228600"/>
              </a:xfrm>
              <a:prstGeom prst="ellipse">
                <a:avLst/>
              </a:prstGeom>
              <a:solidFill>
                <a:srgbClr val="ED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0" name="椭圆 69"/>
              <p:cNvSpPr/>
              <p:nvPr/>
            </p:nvSpPr>
            <p:spPr>
              <a:xfrm>
                <a:off x="4255340" y="-1467853"/>
                <a:ext cx="228600" cy="228600"/>
              </a:xfrm>
              <a:prstGeom prst="ellipse">
                <a:avLst/>
              </a:prstGeom>
              <a:solidFill>
                <a:srgbClr val="E97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1" name="椭圆 70"/>
              <p:cNvSpPr/>
              <p:nvPr/>
            </p:nvSpPr>
            <p:spPr>
              <a:xfrm>
                <a:off x="4738609" y="-1467853"/>
                <a:ext cx="228600" cy="228600"/>
              </a:xfrm>
              <a:prstGeom prst="ellipse">
                <a:avLst/>
              </a:prstGeom>
              <a:solidFill>
                <a:srgbClr val="AB7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grpSp>
        <p:grpSp>
          <p:nvGrpSpPr>
            <p:cNvPr id="61" name="组合 60"/>
            <p:cNvGrpSpPr/>
            <p:nvPr/>
          </p:nvGrpSpPr>
          <p:grpSpPr>
            <a:xfrm flipH="1" flipV="1">
              <a:off x="-1013679" y="-43169"/>
              <a:ext cx="4948007" cy="573258"/>
              <a:chOff x="-460228" y="4964882"/>
              <a:chExt cx="16582544" cy="1921192"/>
            </a:xfrm>
          </p:grpSpPr>
          <p:sp>
            <p:nvSpPr>
              <p:cNvPr id="62" name="等腰三角形 5"/>
              <p:cNvSpPr/>
              <p:nvPr/>
            </p:nvSpPr>
            <p:spPr>
              <a:xfrm>
                <a:off x="-460228" y="5749042"/>
                <a:ext cx="3560710" cy="113703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78B6A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3" name="等腰三角形 5"/>
              <p:cNvSpPr/>
              <p:nvPr/>
            </p:nvSpPr>
            <p:spPr>
              <a:xfrm>
                <a:off x="1498898" y="5414211"/>
                <a:ext cx="4355342" cy="147186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137032 h 1137032"/>
                  <a:gd name="connsiteX1-19" fmla="*/ 1780355 w 3560710"/>
                  <a:gd name="connsiteY1-20" fmla="*/ 88 h 1137032"/>
                  <a:gd name="connsiteX2-21" fmla="*/ 3560710 w 3560710"/>
                  <a:gd name="connsiteY2-22" fmla="*/ 1137032 h 1137032"/>
                  <a:gd name="connsiteX3-23" fmla="*/ 0 w 3560710"/>
                  <a:gd name="connsiteY3-24" fmla="*/ 1137032 h 1137032"/>
                  <a:gd name="connsiteX0-25" fmla="*/ 0 w 3560710"/>
                  <a:gd name="connsiteY0-26" fmla="*/ 1137032 h 1137032"/>
                  <a:gd name="connsiteX1-27" fmla="*/ 1780355 w 3560710"/>
                  <a:gd name="connsiteY1-28" fmla="*/ 88 h 1137032"/>
                  <a:gd name="connsiteX2-29" fmla="*/ 3560710 w 3560710"/>
                  <a:gd name="connsiteY2-30" fmla="*/ 1137032 h 1137032"/>
                  <a:gd name="connsiteX3-31" fmla="*/ 0 w 3560710"/>
                  <a:gd name="connsiteY3-32"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298852" y="-9500"/>
                      <a:pt x="1780355" y="88"/>
                    </a:cubicBezTo>
                    <a:cubicBezTo>
                      <a:pt x="2261858" y="9676"/>
                      <a:pt x="2967258" y="758051"/>
                      <a:pt x="3560710" y="1137032"/>
                    </a:cubicBezTo>
                    <a:lnTo>
                      <a:pt x="0" y="1137032"/>
                    </a:lnTo>
                    <a:close/>
                  </a:path>
                </a:pathLst>
              </a:custGeom>
              <a:solidFill>
                <a:srgbClr val="FDD06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4" name="等腰三角形 5"/>
              <p:cNvSpPr/>
              <p:nvPr/>
            </p:nvSpPr>
            <p:spPr>
              <a:xfrm>
                <a:off x="3763709" y="4964882"/>
                <a:ext cx="5327811" cy="192119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ED935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5" name="等腰三角形 5"/>
              <p:cNvSpPr/>
              <p:nvPr/>
            </p:nvSpPr>
            <p:spPr>
              <a:xfrm>
                <a:off x="6780019" y="5781117"/>
                <a:ext cx="5439657" cy="107688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076883 h 1076883"/>
                  <a:gd name="connsiteX1-19" fmla="*/ 2134761 w 3560710"/>
                  <a:gd name="connsiteY1-20" fmla="*/ 97 h 1076883"/>
                  <a:gd name="connsiteX2-21" fmla="*/ 3560710 w 3560710"/>
                  <a:gd name="connsiteY2-22" fmla="*/ 1076883 h 1076883"/>
                  <a:gd name="connsiteX3-23" fmla="*/ 0 w 3560710"/>
                  <a:gd name="connsiteY3-24" fmla="*/ 1076883 h 1076883"/>
                </a:gdLst>
                <a:ahLst/>
                <a:cxnLst>
                  <a:cxn ang="0">
                    <a:pos x="connsiteX0-1" y="connsiteY0-2"/>
                  </a:cxn>
                  <a:cxn ang="0">
                    <a:pos x="connsiteX1-3" y="connsiteY1-4"/>
                  </a:cxn>
                  <a:cxn ang="0">
                    <a:pos x="connsiteX2-5" y="connsiteY2-6"/>
                  </a:cxn>
                  <a:cxn ang="0">
                    <a:pos x="connsiteX3-7" y="connsiteY3-8"/>
                  </a:cxn>
                </a:cxnLst>
                <a:rect l="l" t="t" r="r" b="b"/>
                <a:pathLst>
                  <a:path w="3560710" h="1076883">
                    <a:moveTo>
                      <a:pt x="0" y="1076883"/>
                    </a:moveTo>
                    <a:cubicBezTo>
                      <a:pt x="593452" y="697902"/>
                      <a:pt x="1456530" y="-9491"/>
                      <a:pt x="2134761" y="97"/>
                    </a:cubicBezTo>
                    <a:cubicBezTo>
                      <a:pt x="2812992" y="9685"/>
                      <a:pt x="2967258" y="697902"/>
                      <a:pt x="3560710" y="1076883"/>
                    </a:cubicBezTo>
                    <a:lnTo>
                      <a:pt x="0" y="1076883"/>
                    </a:lnTo>
                    <a:close/>
                  </a:path>
                </a:pathLst>
              </a:custGeom>
              <a:solidFill>
                <a:srgbClr val="E9746E">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6" name="等腰三角形 5"/>
              <p:cNvSpPr/>
              <p:nvPr/>
            </p:nvSpPr>
            <p:spPr>
              <a:xfrm>
                <a:off x="9613231" y="5220014"/>
                <a:ext cx="6509085" cy="1637986"/>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AB7DB6">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sp>
          <p:nvSpPr>
            <p:cNvPr id="74" name="文本框 73"/>
            <p:cNvSpPr txBox="1"/>
            <p:nvPr/>
          </p:nvSpPr>
          <p:spPr>
            <a:xfrm>
              <a:off x="1728629" y="530259"/>
              <a:ext cx="8735060" cy="706755"/>
            </a:xfrm>
            <a:prstGeom prst="rect">
              <a:avLst/>
            </a:prstGeom>
            <a:noFill/>
          </p:spPr>
          <p:txBody>
            <a:bodyPr wrap="square" rtlCol="0">
              <a:spAutoFit/>
            </a:bodyPr>
            <a:lstStyle/>
            <a:p>
              <a:pPr algn="ctr"/>
              <a:r>
                <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rPr>
                <a:t>一、学前儿童发展测量与评价的含义</a:t>
              </a:r>
              <a:endPar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grpSp>
        <p:nvGrpSpPr>
          <p:cNvPr id="2" name="组合 1"/>
          <p:cNvGrpSpPr/>
          <p:nvPr/>
        </p:nvGrpSpPr>
        <p:grpSpPr>
          <a:xfrm>
            <a:off x="930763" y="1631776"/>
            <a:ext cx="10330815" cy="2213610"/>
            <a:chOff x="224462" y="2290635"/>
            <a:chExt cx="10330815" cy="2213610"/>
          </a:xfrm>
        </p:grpSpPr>
        <p:sp>
          <p:nvSpPr>
            <p:cNvPr id="3" name="TextBox 18"/>
            <p:cNvSpPr txBox="1"/>
            <p:nvPr/>
          </p:nvSpPr>
          <p:spPr>
            <a:xfrm flipH="1">
              <a:off x="224462" y="2290635"/>
              <a:ext cx="4427220" cy="645160"/>
            </a:xfrm>
            <a:prstGeom prst="rect">
              <a:avLst/>
            </a:prstGeom>
            <a:noFill/>
          </p:spPr>
          <p:txBody>
            <a:bodyPr wrap="none" rtlCol="0">
              <a:spAutoFit/>
            </a:bodyPr>
            <a:p>
              <a:pPr marL="571500" indent="-571500" algn="l">
                <a:buFont typeface="微软雅黑" panose="020B0503020204020204" charset="-122"/>
                <a:buChar char="■"/>
              </a:pPr>
              <a:r>
                <a:rPr lang="en-US" sz="3600" b="1">
                  <a:solidFill>
                    <a:srgbClr val="1D9A78"/>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rPr>
                <a:t>学前儿童发展测量</a:t>
              </a:r>
              <a:endParaRPr lang="en-US" sz="3600" b="1">
                <a:solidFill>
                  <a:srgbClr val="1D9A78"/>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44" name="矩形 43"/>
            <p:cNvSpPr/>
            <p:nvPr/>
          </p:nvSpPr>
          <p:spPr>
            <a:xfrm>
              <a:off x="379402" y="2935795"/>
              <a:ext cx="10175875" cy="1568450"/>
            </a:xfrm>
            <a:prstGeom prst="rect">
              <a:avLst/>
            </a:prstGeom>
          </p:spPr>
          <p:txBody>
            <a:bodyPr wrap="square">
              <a:spAutoFit/>
            </a:bodyPr>
            <a:p>
              <a:pPr>
                <a:lnSpc>
                  <a:spcPct val="100000"/>
                </a:lnSpc>
              </a:pPr>
              <a:r>
                <a:rPr lang="en-US" altLang="zh-CN" sz="3200">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是为判断儿童发展状况而收集信息的过程，是通过测验、观察等手段获取学前儿童的身体、动作、认知、语言、情感、社会能力等方面的发展状况的资料或数据。</a:t>
              </a:r>
              <a:endParaRPr lang="en-US" altLang="zh-CN" sz="3200">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endParaRPr>
            </a:p>
          </p:txBody>
        </p:sp>
      </p:grpSp>
      <p:grpSp>
        <p:nvGrpSpPr>
          <p:cNvPr id="45" name="组合 44"/>
          <p:cNvGrpSpPr/>
          <p:nvPr/>
        </p:nvGrpSpPr>
        <p:grpSpPr>
          <a:xfrm>
            <a:off x="928858" y="3975561"/>
            <a:ext cx="10330815" cy="1721485"/>
            <a:chOff x="224462" y="2290635"/>
            <a:chExt cx="10330815" cy="1721485"/>
          </a:xfrm>
        </p:grpSpPr>
        <p:sp>
          <p:nvSpPr>
            <p:cNvPr id="46" name="TextBox 18"/>
            <p:cNvSpPr txBox="1"/>
            <p:nvPr/>
          </p:nvSpPr>
          <p:spPr>
            <a:xfrm flipH="1">
              <a:off x="224462" y="2290635"/>
              <a:ext cx="1672590" cy="645160"/>
            </a:xfrm>
            <a:prstGeom prst="rect">
              <a:avLst/>
            </a:prstGeom>
            <a:noFill/>
          </p:spPr>
          <p:txBody>
            <a:bodyPr wrap="none" rtlCol="0">
              <a:spAutoFit/>
            </a:bodyPr>
            <a:p>
              <a:pPr marL="571500" indent="-571500" algn="l">
                <a:buFont typeface="微软雅黑" panose="020B0503020204020204" charset="-122"/>
                <a:buChar char="■"/>
              </a:pPr>
              <a:r>
                <a:rPr lang="en-US" sz="3600" b="1">
                  <a:solidFill>
                    <a:srgbClr val="1D9A78"/>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rPr>
                <a:t>评价</a:t>
              </a:r>
              <a:endParaRPr lang="en-US" sz="3600" b="1">
                <a:solidFill>
                  <a:srgbClr val="1D9A78"/>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sp>
          <p:nvSpPr>
            <p:cNvPr id="59" name="矩形 58"/>
            <p:cNvSpPr/>
            <p:nvPr/>
          </p:nvSpPr>
          <p:spPr>
            <a:xfrm>
              <a:off x="379402" y="2935795"/>
              <a:ext cx="10175875" cy="1076325"/>
            </a:xfrm>
            <a:prstGeom prst="rect">
              <a:avLst/>
            </a:prstGeom>
          </p:spPr>
          <p:txBody>
            <a:bodyPr wrap="square">
              <a:spAutoFit/>
            </a:bodyPr>
            <a:p>
              <a:pPr>
                <a:lnSpc>
                  <a:spcPct val="100000"/>
                </a:lnSpc>
              </a:pPr>
              <a:r>
                <a:rPr lang="en-US" altLang="zh-CN" sz="3200">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是在测量所收集到的信息的基础上，对照某种发展标准，对儿童的发展状况作出某种价值判断。</a:t>
              </a:r>
              <a:endParaRPr lang="en-US" altLang="zh-CN" sz="3200">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fade">
                                      <p:cBhvr>
                                        <p:cTn id="14" dur="1000"/>
                                        <p:tgtEl>
                                          <p:spTgt spid="45"/>
                                        </p:tgtEl>
                                      </p:cBhvr>
                                    </p:animEffect>
                                    <p:anim calcmode="lin" valueType="num">
                                      <p:cBhvr>
                                        <p:cTn id="15" dur="1000" fill="hold"/>
                                        <p:tgtEl>
                                          <p:spTgt spid="45"/>
                                        </p:tgtEl>
                                        <p:attrNameLst>
                                          <p:attrName>ppt_x</p:attrName>
                                        </p:attrNameLst>
                                      </p:cBhvr>
                                      <p:tavLst>
                                        <p:tav tm="0">
                                          <p:val>
                                            <p:strVal val="#ppt_x"/>
                                          </p:val>
                                        </p:tav>
                                        <p:tav tm="100000">
                                          <p:val>
                                            <p:strVal val="#ppt_x"/>
                                          </p:val>
                                        </p:tav>
                                      </p:tavLst>
                                    </p:anim>
                                    <p:anim calcmode="lin" valueType="num">
                                      <p:cBhvr>
                                        <p:cTn id="16"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1_1"/>
          <p:cNvGrpSpPr/>
          <p:nvPr/>
        </p:nvGrpSpPr>
        <p:grpSpPr>
          <a:xfrm>
            <a:off x="-1013679" y="-43169"/>
            <a:ext cx="12858769" cy="6560166"/>
            <a:chOff x="-1013679" y="-43169"/>
            <a:chExt cx="12858769" cy="6560166"/>
          </a:xfrm>
        </p:grpSpPr>
        <p:grpSp>
          <p:nvGrpSpPr>
            <p:cNvPr id="60" name="组合 59"/>
            <p:cNvGrpSpPr/>
            <p:nvPr/>
          </p:nvGrpSpPr>
          <p:grpSpPr>
            <a:xfrm>
              <a:off x="9683417" y="6288397"/>
              <a:ext cx="2161673" cy="228600"/>
              <a:chOff x="2805536" y="-1467853"/>
              <a:chExt cx="2161673" cy="228600"/>
            </a:xfrm>
          </p:grpSpPr>
          <p:sp>
            <p:nvSpPr>
              <p:cNvPr id="67" name="椭圆 66"/>
              <p:cNvSpPr/>
              <p:nvPr/>
            </p:nvSpPr>
            <p:spPr>
              <a:xfrm>
                <a:off x="2805536" y="-1467853"/>
                <a:ext cx="228600" cy="228600"/>
              </a:xfrm>
              <a:prstGeom prst="ellipse">
                <a:avLst/>
              </a:prstGeom>
              <a:solidFill>
                <a:srgbClr val="78B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8" name="椭圆 67"/>
              <p:cNvSpPr/>
              <p:nvPr/>
            </p:nvSpPr>
            <p:spPr>
              <a:xfrm>
                <a:off x="3288804" y="-1467853"/>
                <a:ext cx="228600" cy="228600"/>
              </a:xfrm>
              <a:prstGeom prst="ellipse">
                <a:avLst/>
              </a:prstGeom>
              <a:solidFill>
                <a:srgbClr val="FDD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9" name="椭圆 68"/>
              <p:cNvSpPr/>
              <p:nvPr/>
            </p:nvSpPr>
            <p:spPr>
              <a:xfrm>
                <a:off x="3772072" y="-1467853"/>
                <a:ext cx="228600" cy="228600"/>
              </a:xfrm>
              <a:prstGeom prst="ellipse">
                <a:avLst/>
              </a:prstGeom>
              <a:solidFill>
                <a:srgbClr val="ED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0" name="椭圆 69"/>
              <p:cNvSpPr/>
              <p:nvPr/>
            </p:nvSpPr>
            <p:spPr>
              <a:xfrm>
                <a:off x="4255340" y="-1467853"/>
                <a:ext cx="228600" cy="228600"/>
              </a:xfrm>
              <a:prstGeom prst="ellipse">
                <a:avLst/>
              </a:prstGeom>
              <a:solidFill>
                <a:srgbClr val="E97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1" name="椭圆 70"/>
              <p:cNvSpPr/>
              <p:nvPr/>
            </p:nvSpPr>
            <p:spPr>
              <a:xfrm>
                <a:off x="4738609" y="-1467853"/>
                <a:ext cx="228600" cy="228600"/>
              </a:xfrm>
              <a:prstGeom prst="ellipse">
                <a:avLst/>
              </a:prstGeom>
              <a:solidFill>
                <a:srgbClr val="AB7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grpSp>
        <p:grpSp>
          <p:nvGrpSpPr>
            <p:cNvPr id="61" name="组合 60"/>
            <p:cNvGrpSpPr/>
            <p:nvPr/>
          </p:nvGrpSpPr>
          <p:grpSpPr>
            <a:xfrm flipH="1" flipV="1">
              <a:off x="-1013679" y="-43169"/>
              <a:ext cx="4948007" cy="573258"/>
              <a:chOff x="-460228" y="4964882"/>
              <a:chExt cx="16582544" cy="1921192"/>
            </a:xfrm>
          </p:grpSpPr>
          <p:sp>
            <p:nvSpPr>
              <p:cNvPr id="62" name="等腰三角形 5"/>
              <p:cNvSpPr/>
              <p:nvPr/>
            </p:nvSpPr>
            <p:spPr>
              <a:xfrm>
                <a:off x="-460228" y="5749042"/>
                <a:ext cx="3560710" cy="113703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78B6A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3" name="等腰三角形 5"/>
              <p:cNvSpPr/>
              <p:nvPr/>
            </p:nvSpPr>
            <p:spPr>
              <a:xfrm>
                <a:off x="1498898" y="5414211"/>
                <a:ext cx="4355342" cy="147186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137032 h 1137032"/>
                  <a:gd name="connsiteX1-19" fmla="*/ 1780355 w 3560710"/>
                  <a:gd name="connsiteY1-20" fmla="*/ 88 h 1137032"/>
                  <a:gd name="connsiteX2-21" fmla="*/ 3560710 w 3560710"/>
                  <a:gd name="connsiteY2-22" fmla="*/ 1137032 h 1137032"/>
                  <a:gd name="connsiteX3-23" fmla="*/ 0 w 3560710"/>
                  <a:gd name="connsiteY3-24" fmla="*/ 1137032 h 1137032"/>
                  <a:gd name="connsiteX0-25" fmla="*/ 0 w 3560710"/>
                  <a:gd name="connsiteY0-26" fmla="*/ 1137032 h 1137032"/>
                  <a:gd name="connsiteX1-27" fmla="*/ 1780355 w 3560710"/>
                  <a:gd name="connsiteY1-28" fmla="*/ 88 h 1137032"/>
                  <a:gd name="connsiteX2-29" fmla="*/ 3560710 w 3560710"/>
                  <a:gd name="connsiteY2-30" fmla="*/ 1137032 h 1137032"/>
                  <a:gd name="connsiteX3-31" fmla="*/ 0 w 3560710"/>
                  <a:gd name="connsiteY3-32"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298852" y="-9500"/>
                      <a:pt x="1780355" y="88"/>
                    </a:cubicBezTo>
                    <a:cubicBezTo>
                      <a:pt x="2261858" y="9676"/>
                      <a:pt x="2967258" y="758051"/>
                      <a:pt x="3560710" y="1137032"/>
                    </a:cubicBezTo>
                    <a:lnTo>
                      <a:pt x="0" y="1137032"/>
                    </a:lnTo>
                    <a:close/>
                  </a:path>
                </a:pathLst>
              </a:custGeom>
              <a:solidFill>
                <a:srgbClr val="FDD06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4" name="等腰三角形 5"/>
              <p:cNvSpPr/>
              <p:nvPr/>
            </p:nvSpPr>
            <p:spPr>
              <a:xfrm>
                <a:off x="3763709" y="4964882"/>
                <a:ext cx="5327811" cy="192119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ED935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5" name="等腰三角形 5"/>
              <p:cNvSpPr/>
              <p:nvPr/>
            </p:nvSpPr>
            <p:spPr>
              <a:xfrm>
                <a:off x="6780019" y="5781117"/>
                <a:ext cx="5439657" cy="107688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076883 h 1076883"/>
                  <a:gd name="connsiteX1-19" fmla="*/ 2134761 w 3560710"/>
                  <a:gd name="connsiteY1-20" fmla="*/ 97 h 1076883"/>
                  <a:gd name="connsiteX2-21" fmla="*/ 3560710 w 3560710"/>
                  <a:gd name="connsiteY2-22" fmla="*/ 1076883 h 1076883"/>
                  <a:gd name="connsiteX3-23" fmla="*/ 0 w 3560710"/>
                  <a:gd name="connsiteY3-24" fmla="*/ 1076883 h 1076883"/>
                </a:gdLst>
                <a:ahLst/>
                <a:cxnLst>
                  <a:cxn ang="0">
                    <a:pos x="connsiteX0-1" y="connsiteY0-2"/>
                  </a:cxn>
                  <a:cxn ang="0">
                    <a:pos x="connsiteX1-3" y="connsiteY1-4"/>
                  </a:cxn>
                  <a:cxn ang="0">
                    <a:pos x="connsiteX2-5" y="connsiteY2-6"/>
                  </a:cxn>
                  <a:cxn ang="0">
                    <a:pos x="connsiteX3-7" y="connsiteY3-8"/>
                  </a:cxn>
                </a:cxnLst>
                <a:rect l="l" t="t" r="r" b="b"/>
                <a:pathLst>
                  <a:path w="3560710" h="1076883">
                    <a:moveTo>
                      <a:pt x="0" y="1076883"/>
                    </a:moveTo>
                    <a:cubicBezTo>
                      <a:pt x="593452" y="697902"/>
                      <a:pt x="1456530" y="-9491"/>
                      <a:pt x="2134761" y="97"/>
                    </a:cubicBezTo>
                    <a:cubicBezTo>
                      <a:pt x="2812992" y="9685"/>
                      <a:pt x="2967258" y="697902"/>
                      <a:pt x="3560710" y="1076883"/>
                    </a:cubicBezTo>
                    <a:lnTo>
                      <a:pt x="0" y="1076883"/>
                    </a:lnTo>
                    <a:close/>
                  </a:path>
                </a:pathLst>
              </a:custGeom>
              <a:solidFill>
                <a:srgbClr val="E9746E">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6" name="等腰三角形 5"/>
              <p:cNvSpPr/>
              <p:nvPr/>
            </p:nvSpPr>
            <p:spPr>
              <a:xfrm>
                <a:off x="9613231" y="5220014"/>
                <a:ext cx="6509085" cy="1637986"/>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AB7DB6">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sp>
          <p:nvSpPr>
            <p:cNvPr id="74" name="文本框 73"/>
            <p:cNvSpPr txBox="1"/>
            <p:nvPr/>
          </p:nvSpPr>
          <p:spPr>
            <a:xfrm>
              <a:off x="1728629" y="530259"/>
              <a:ext cx="8735060" cy="706755"/>
            </a:xfrm>
            <a:prstGeom prst="rect">
              <a:avLst/>
            </a:prstGeom>
            <a:noFill/>
          </p:spPr>
          <p:txBody>
            <a:bodyPr wrap="square" rtlCol="0">
              <a:spAutoFit/>
            </a:bodyPr>
            <a:lstStyle/>
            <a:p>
              <a:pPr algn="ctr"/>
              <a:r>
                <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rPr>
                <a:t>一、学前儿童发展测量与评价的含义</a:t>
              </a:r>
              <a:endPar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sp>
        <p:nvSpPr>
          <p:cNvPr id="30" name="Rounded Rectangle 29"/>
          <p:cNvSpPr/>
          <p:nvPr/>
        </p:nvSpPr>
        <p:spPr>
          <a:xfrm>
            <a:off x="5067300" y="2016125"/>
            <a:ext cx="6355080" cy="3493770"/>
          </a:xfrm>
          <a:prstGeom prst="roundRect">
            <a:avLst/>
          </a:prstGeom>
          <a:solidFill>
            <a:srgbClr val="1D9A78"/>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00000"/>
              </a:lnSpc>
            </a:pPr>
            <a:r>
              <a:rPr lang="en-US"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如：根据年龄常模，判断儿童某方面的发展是</a:t>
            </a:r>
            <a:r>
              <a:rPr lang="zh-CN" altLang="en-US"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否</a:t>
            </a:r>
            <a:r>
              <a:rPr lang="en-US"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rPr>
              <a:t>正常；儿童个体某方面的发展，在同龄儿童中所处的相对位置；儿童是否发展到某种既定标准等。</a:t>
            </a:r>
            <a:endParaRPr lang="en-US" sz="3200">
              <a:solidFill>
                <a:schemeClr val="bg1"/>
              </a:solidFill>
              <a:latin typeface="宋体" panose="02010600030101010101" pitchFamily="2" charset="-122"/>
              <a:ea typeface="宋体" panose="02010600030101010101" pitchFamily="2" charset="-122"/>
              <a:cs typeface="宋体" panose="02010600030101010101" pitchFamily="2" charset="-122"/>
              <a:sym typeface="思源黑体 CN Medium" panose="020B0600000000000000" pitchFamily="34" charset="-122"/>
            </a:endParaRPr>
          </a:p>
        </p:txBody>
      </p:sp>
      <p:grpSp>
        <p:nvGrpSpPr>
          <p:cNvPr id="2" name="Group 67"/>
          <p:cNvGrpSpPr/>
          <p:nvPr/>
        </p:nvGrpSpPr>
        <p:grpSpPr>
          <a:xfrm>
            <a:off x="810895" y="1741805"/>
            <a:ext cx="3937000" cy="4170045"/>
            <a:chOff x="950284" y="2059774"/>
            <a:chExt cx="3788406" cy="4012600"/>
          </a:xfrm>
        </p:grpSpPr>
        <p:sp>
          <p:nvSpPr>
            <p:cNvPr id="6" name="Freeform 5"/>
            <p:cNvSpPr/>
            <p:nvPr/>
          </p:nvSpPr>
          <p:spPr bwMode="auto">
            <a:xfrm>
              <a:off x="1863217" y="5309576"/>
              <a:ext cx="843589" cy="762798"/>
            </a:xfrm>
            <a:custGeom>
              <a:avLst/>
              <a:gdLst>
                <a:gd name="T0" fmla="*/ 1253 w 1253"/>
                <a:gd name="T1" fmla="*/ 1133 h 1133"/>
                <a:gd name="T2" fmla="*/ 0 w 1253"/>
                <a:gd name="T3" fmla="*/ 1133 h 1133"/>
                <a:gd name="T4" fmla="*/ 151 w 1253"/>
                <a:gd name="T5" fmla="*/ 0 h 1133"/>
                <a:gd name="T6" fmla="*/ 1102 w 1253"/>
                <a:gd name="T7" fmla="*/ 0 h 1133"/>
                <a:gd name="T8" fmla="*/ 1253 w 1253"/>
                <a:gd name="T9" fmla="*/ 1133 h 1133"/>
              </a:gdLst>
              <a:ahLst/>
              <a:cxnLst>
                <a:cxn ang="0">
                  <a:pos x="T0" y="T1"/>
                </a:cxn>
                <a:cxn ang="0">
                  <a:pos x="T2" y="T3"/>
                </a:cxn>
                <a:cxn ang="0">
                  <a:pos x="T4" y="T5"/>
                </a:cxn>
                <a:cxn ang="0">
                  <a:pos x="T6" y="T7"/>
                </a:cxn>
                <a:cxn ang="0">
                  <a:pos x="T8" y="T9"/>
                </a:cxn>
              </a:cxnLst>
              <a:rect l="0" t="0" r="r" b="b"/>
              <a:pathLst>
                <a:path w="1253" h="1133">
                  <a:moveTo>
                    <a:pt x="1253" y="1133"/>
                  </a:moveTo>
                  <a:lnTo>
                    <a:pt x="0" y="1133"/>
                  </a:lnTo>
                  <a:lnTo>
                    <a:pt x="151" y="0"/>
                  </a:lnTo>
                  <a:lnTo>
                    <a:pt x="1102" y="0"/>
                  </a:lnTo>
                  <a:lnTo>
                    <a:pt x="1253" y="1133"/>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7" name="Freeform 6"/>
            <p:cNvSpPr/>
            <p:nvPr/>
          </p:nvSpPr>
          <p:spPr bwMode="auto">
            <a:xfrm>
              <a:off x="1894860" y="5309576"/>
              <a:ext cx="778283" cy="517733"/>
            </a:xfrm>
            <a:custGeom>
              <a:avLst/>
              <a:gdLst>
                <a:gd name="T0" fmla="*/ 1156 w 1156"/>
                <a:gd name="T1" fmla="*/ 769 h 769"/>
                <a:gd name="T2" fmla="*/ 1055 w 1156"/>
                <a:gd name="T3" fmla="*/ 0 h 769"/>
                <a:gd name="T4" fmla="*/ 104 w 1156"/>
                <a:gd name="T5" fmla="*/ 0 h 769"/>
                <a:gd name="T6" fmla="*/ 0 w 1156"/>
                <a:gd name="T7" fmla="*/ 769 h 769"/>
                <a:gd name="T8" fmla="*/ 1156 w 1156"/>
                <a:gd name="T9" fmla="*/ 769 h 769"/>
              </a:gdLst>
              <a:ahLst/>
              <a:cxnLst>
                <a:cxn ang="0">
                  <a:pos x="T0" y="T1"/>
                </a:cxn>
                <a:cxn ang="0">
                  <a:pos x="T2" y="T3"/>
                </a:cxn>
                <a:cxn ang="0">
                  <a:pos x="T4" y="T5"/>
                </a:cxn>
                <a:cxn ang="0">
                  <a:pos x="T6" y="T7"/>
                </a:cxn>
                <a:cxn ang="0">
                  <a:pos x="T8" y="T9"/>
                </a:cxn>
              </a:cxnLst>
              <a:rect l="0" t="0" r="r" b="b"/>
              <a:pathLst>
                <a:path w="1156" h="769">
                  <a:moveTo>
                    <a:pt x="1156" y="769"/>
                  </a:moveTo>
                  <a:lnTo>
                    <a:pt x="1055" y="0"/>
                  </a:lnTo>
                  <a:lnTo>
                    <a:pt x="104" y="0"/>
                  </a:lnTo>
                  <a:lnTo>
                    <a:pt x="0" y="769"/>
                  </a:lnTo>
                  <a:lnTo>
                    <a:pt x="1156" y="769"/>
                  </a:ln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8" name="Freeform 7"/>
            <p:cNvSpPr/>
            <p:nvPr/>
          </p:nvSpPr>
          <p:spPr bwMode="auto">
            <a:xfrm>
              <a:off x="950284" y="3625092"/>
              <a:ext cx="2668783" cy="1956479"/>
            </a:xfrm>
            <a:custGeom>
              <a:avLst/>
              <a:gdLst>
                <a:gd name="T0" fmla="*/ 1676 w 1676"/>
                <a:gd name="T1" fmla="*/ 1196 h 1229"/>
                <a:gd name="T2" fmla="*/ 1643 w 1676"/>
                <a:gd name="T3" fmla="*/ 1229 h 1229"/>
                <a:gd name="T4" fmla="*/ 33 w 1676"/>
                <a:gd name="T5" fmla="*/ 1229 h 1229"/>
                <a:gd name="T6" fmla="*/ 0 w 1676"/>
                <a:gd name="T7" fmla="*/ 1196 h 1229"/>
                <a:gd name="T8" fmla="*/ 0 w 1676"/>
                <a:gd name="T9" fmla="*/ 32 h 1229"/>
                <a:gd name="T10" fmla="*/ 33 w 1676"/>
                <a:gd name="T11" fmla="*/ 0 h 1229"/>
                <a:gd name="T12" fmla="*/ 1643 w 1676"/>
                <a:gd name="T13" fmla="*/ 0 h 1229"/>
                <a:gd name="T14" fmla="*/ 1676 w 1676"/>
                <a:gd name="T15" fmla="*/ 32 h 1229"/>
                <a:gd name="T16" fmla="*/ 1676 w 1676"/>
                <a:gd name="T17" fmla="*/ 1196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6" h="1229">
                  <a:moveTo>
                    <a:pt x="1676" y="1196"/>
                  </a:moveTo>
                  <a:cubicBezTo>
                    <a:pt x="1676" y="1214"/>
                    <a:pt x="1661" y="1229"/>
                    <a:pt x="1643" y="1229"/>
                  </a:cubicBezTo>
                  <a:cubicBezTo>
                    <a:pt x="33" y="1229"/>
                    <a:pt x="33" y="1229"/>
                    <a:pt x="33" y="1229"/>
                  </a:cubicBezTo>
                  <a:cubicBezTo>
                    <a:pt x="15" y="1229"/>
                    <a:pt x="0" y="1214"/>
                    <a:pt x="0" y="1196"/>
                  </a:cubicBezTo>
                  <a:cubicBezTo>
                    <a:pt x="0" y="32"/>
                    <a:pt x="0" y="32"/>
                    <a:pt x="0" y="32"/>
                  </a:cubicBezTo>
                  <a:cubicBezTo>
                    <a:pt x="0" y="15"/>
                    <a:pt x="15" y="0"/>
                    <a:pt x="33" y="0"/>
                  </a:cubicBezTo>
                  <a:cubicBezTo>
                    <a:pt x="1643" y="0"/>
                    <a:pt x="1643" y="0"/>
                    <a:pt x="1643" y="0"/>
                  </a:cubicBezTo>
                  <a:cubicBezTo>
                    <a:pt x="1661" y="0"/>
                    <a:pt x="1676" y="15"/>
                    <a:pt x="1676" y="32"/>
                  </a:cubicBezTo>
                  <a:lnTo>
                    <a:pt x="1676" y="1196"/>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9" name="Freeform 8"/>
            <p:cNvSpPr/>
            <p:nvPr/>
          </p:nvSpPr>
          <p:spPr bwMode="auto">
            <a:xfrm>
              <a:off x="950284" y="5232825"/>
              <a:ext cx="2668783" cy="348746"/>
            </a:xfrm>
            <a:custGeom>
              <a:avLst/>
              <a:gdLst>
                <a:gd name="T0" fmla="*/ 0 w 1676"/>
                <a:gd name="T1" fmla="*/ 0 h 219"/>
                <a:gd name="T2" fmla="*/ 0 w 1676"/>
                <a:gd name="T3" fmla="*/ 186 h 219"/>
                <a:gd name="T4" fmla="*/ 33 w 1676"/>
                <a:gd name="T5" fmla="*/ 219 h 219"/>
                <a:gd name="T6" fmla="*/ 1643 w 1676"/>
                <a:gd name="T7" fmla="*/ 219 h 219"/>
                <a:gd name="T8" fmla="*/ 1676 w 1676"/>
                <a:gd name="T9" fmla="*/ 186 h 219"/>
                <a:gd name="T10" fmla="*/ 1676 w 1676"/>
                <a:gd name="T11" fmla="*/ 0 h 219"/>
                <a:gd name="T12" fmla="*/ 0 w 1676"/>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1676" h="219">
                  <a:moveTo>
                    <a:pt x="0" y="0"/>
                  </a:moveTo>
                  <a:cubicBezTo>
                    <a:pt x="0" y="186"/>
                    <a:pt x="0" y="186"/>
                    <a:pt x="0" y="186"/>
                  </a:cubicBezTo>
                  <a:cubicBezTo>
                    <a:pt x="0" y="204"/>
                    <a:pt x="15" y="219"/>
                    <a:pt x="33" y="219"/>
                  </a:cubicBezTo>
                  <a:cubicBezTo>
                    <a:pt x="1643" y="219"/>
                    <a:pt x="1643" y="219"/>
                    <a:pt x="1643" y="219"/>
                  </a:cubicBezTo>
                  <a:cubicBezTo>
                    <a:pt x="1661" y="219"/>
                    <a:pt x="1676" y="204"/>
                    <a:pt x="1676" y="186"/>
                  </a:cubicBezTo>
                  <a:cubicBezTo>
                    <a:pt x="1676" y="0"/>
                    <a:pt x="1676" y="0"/>
                    <a:pt x="1676" y="0"/>
                  </a:cubicBezTo>
                  <a:lnTo>
                    <a:pt x="0" y="0"/>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0" name="Rectangle 9"/>
            <p:cNvSpPr>
              <a:spLocks noChangeArrowheads="1"/>
            </p:cNvSpPr>
            <p:nvPr/>
          </p:nvSpPr>
          <p:spPr bwMode="auto">
            <a:xfrm>
              <a:off x="1074836" y="3722041"/>
              <a:ext cx="2420352" cy="1510784"/>
            </a:xfrm>
            <a:prstGeom prst="rect">
              <a:avLst/>
            </a:prstGeom>
            <a:solidFill>
              <a:schemeClr val="accent3"/>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1" name="Freeform 10"/>
            <p:cNvSpPr/>
            <p:nvPr/>
          </p:nvSpPr>
          <p:spPr bwMode="auto">
            <a:xfrm>
              <a:off x="1709715" y="6025919"/>
              <a:ext cx="1149920" cy="46455"/>
            </a:xfrm>
            <a:custGeom>
              <a:avLst/>
              <a:gdLst>
                <a:gd name="T0" fmla="*/ 693 w 722"/>
                <a:gd name="T1" fmla="*/ 0 h 29"/>
                <a:gd name="T2" fmla="*/ 29 w 722"/>
                <a:gd name="T3" fmla="*/ 0 h 29"/>
                <a:gd name="T4" fmla="*/ 0 w 722"/>
                <a:gd name="T5" fmla="*/ 29 h 29"/>
                <a:gd name="T6" fmla="*/ 722 w 722"/>
                <a:gd name="T7" fmla="*/ 29 h 29"/>
                <a:gd name="T8" fmla="*/ 693 w 722"/>
                <a:gd name="T9" fmla="*/ 0 h 29"/>
              </a:gdLst>
              <a:ahLst/>
              <a:cxnLst>
                <a:cxn ang="0">
                  <a:pos x="T0" y="T1"/>
                </a:cxn>
                <a:cxn ang="0">
                  <a:pos x="T2" y="T3"/>
                </a:cxn>
                <a:cxn ang="0">
                  <a:pos x="T4" y="T5"/>
                </a:cxn>
                <a:cxn ang="0">
                  <a:pos x="T6" y="T7"/>
                </a:cxn>
                <a:cxn ang="0">
                  <a:pos x="T8" y="T9"/>
                </a:cxn>
              </a:cxnLst>
              <a:rect l="0" t="0" r="r" b="b"/>
              <a:pathLst>
                <a:path w="722" h="29">
                  <a:moveTo>
                    <a:pt x="693" y="0"/>
                  </a:moveTo>
                  <a:cubicBezTo>
                    <a:pt x="29" y="0"/>
                    <a:pt x="29" y="0"/>
                    <a:pt x="29" y="0"/>
                  </a:cubicBezTo>
                  <a:cubicBezTo>
                    <a:pt x="13" y="0"/>
                    <a:pt x="0" y="13"/>
                    <a:pt x="0" y="29"/>
                  </a:cubicBezTo>
                  <a:cubicBezTo>
                    <a:pt x="722" y="29"/>
                    <a:pt x="722" y="29"/>
                    <a:pt x="722" y="29"/>
                  </a:cubicBezTo>
                  <a:cubicBezTo>
                    <a:pt x="722" y="13"/>
                    <a:pt x="709" y="0"/>
                    <a:pt x="693" y="0"/>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2" name="Freeform 11"/>
            <p:cNvSpPr>
              <a:spLocks noEditPoints="1"/>
            </p:cNvSpPr>
            <p:nvPr/>
          </p:nvSpPr>
          <p:spPr bwMode="auto">
            <a:xfrm>
              <a:off x="1017920" y="4095878"/>
              <a:ext cx="2542885" cy="1136454"/>
            </a:xfrm>
            <a:custGeom>
              <a:avLst/>
              <a:gdLst>
                <a:gd name="T0" fmla="*/ 1533 w 1597"/>
                <a:gd name="T1" fmla="*/ 472 h 714"/>
                <a:gd name="T2" fmla="*/ 1534 w 1597"/>
                <a:gd name="T3" fmla="*/ 459 h 714"/>
                <a:gd name="T4" fmla="*/ 1396 w 1597"/>
                <a:gd name="T5" fmla="*/ 328 h 714"/>
                <a:gd name="T6" fmla="*/ 1285 w 1597"/>
                <a:gd name="T7" fmla="*/ 381 h 714"/>
                <a:gd name="T8" fmla="*/ 1266 w 1597"/>
                <a:gd name="T9" fmla="*/ 376 h 714"/>
                <a:gd name="T10" fmla="*/ 1107 w 1597"/>
                <a:gd name="T11" fmla="*/ 238 h 714"/>
                <a:gd name="T12" fmla="*/ 1008 w 1597"/>
                <a:gd name="T13" fmla="*/ 271 h 714"/>
                <a:gd name="T14" fmla="*/ 896 w 1597"/>
                <a:gd name="T15" fmla="*/ 208 h 714"/>
                <a:gd name="T16" fmla="*/ 846 w 1597"/>
                <a:gd name="T17" fmla="*/ 218 h 714"/>
                <a:gd name="T18" fmla="*/ 707 w 1597"/>
                <a:gd name="T19" fmla="*/ 107 h 714"/>
                <a:gd name="T20" fmla="*/ 690 w 1597"/>
                <a:gd name="T21" fmla="*/ 108 h 714"/>
                <a:gd name="T22" fmla="*/ 575 w 1597"/>
                <a:gd name="T23" fmla="*/ 0 h 714"/>
                <a:gd name="T24" fmla="*/ 472 w 1597"/>
                <a:gd name="T25" fmla="*/ 61 h 714"/>
                <a:gd name="T26" fmla="*/ 460 w 1597"/>
                <a:gd name="T27" fmla="*/ 59 h 714"/>
                <a:gd name="T28" fmla="*/ 400 w 1597"/>
                <a:gd name="T29" fmla="*/ 116 h 714"/>
                <a:gd name="T30" fmla="*/ 402 w 1597"/>
                <a:gd name="T31" fmla="*/ 133 h 714"/>
                <a:gd name="T32" fmla="*/ 333 w 1597"/>
                <a:gd name="T33" fmla="*/ 210 h 714"/>
                <a:gd name="T34" fmla="*/ 311 w 1597"/>
                <a:gd name="T35" fmla="*/ 208 h 714"/>
                <a:gd name="T36" fmla="*/ 213 w 1597"/>
                <a:gd name="T37" fmla="*/ 286 h 714"/>
                <a:gd name="T38" fmla="*/ 109 w 1597"/>
                <a:gd name="T39" fmla="*/ 437 h 714"/>
                <a:gd name="T40" fmla="*/ 109 w 1597"/>
                <a:gd name="T41" fmla="*/ 451 h 714"/>
                <a:gd name="T42" fmla="*/ 0 w 1597"/>
                <a:gd name="T43" fmla="*/ 633 h 714"/>
                <a:gd name="T44" fmla="*/ 17 w 1597"/>
                <a:gd name="T45" fmla="*/ 714 h 714"/>
                <a:gd name="T46" fmla="*/ 1546 w 1597"/>
                <a:gd name="T47" fmla="*/ 714 h 714"/>
                <a:gd name="T48" fmla="*/ 1597 w 1597"/>
                <a:gd name="T49" fmla="*/ 598 h 714"/>
                <a:gd name="T50" fmla="*/ 1533 w 1597"/>
                <a:gd name="T51" fmla="*/ 472 h 714"/>
                <a:gd name="T52" fmla="*/ 581 w 1597"/>
                <a:gd name="T53" fmla="*/ 390 h 714"/>
                <a:gd name="T54" fmla="*/ 564 w 1597"/>
                <a:gd name="T55" fmla="*/ 356 h 714"/>
                <a:gd name="T56" fmla="*/ 595 w 1597"/>
                <a:gd name="T57" fmla="*/ 319 h 714"/>
                <a:gd name="T58" fmla="*/ 615 w 1597"/>
                <a:gd name="T59" fmla="*/ 340 h 714"/>
                <a:gd name="T60" fmla="*/ 609 w 1597"/>
                <a:gd name="T61" fmla="*/ 376 h 714"/>
                <a:gd name="T62" fmla="*/ 610 w 1597"/>
                <a:gd name="T63" fmla="*/ 382 h 714"/>
                <a:gd name="T64" fmla="*/ 581 w 1597"/>
                <a:gd name="T65" fmla="*/ 39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7" h="714">
                  <a:moveTo>
                    <a:pt x="1533" y="472"/>
                  </a:moveTo>
                  <a:cubicBezTo>
                    <a:pt x="1534" y="468"/>
                    <a:pt x="1534" y="463"/>
                    <a:pt x="1534" y="459"/>
                  </a:cubicBezTo>
                  <a:cubicBezTo>
                    <a:pt x="1534" y="386"/>
                    <a:pt x="1472" y="328"/>
                    <a:pt x="1396" y="328"/>
                  </a:cubicBezTo>
                  <a:cubicBezTo>
                    <a:pt x="1350" y="328"/>
                    <a:pt x="1310" y="349"/>
                    <a:pt x="1285" y="381"/>
                  </a:cubicBezTo>
                  <a:cubicBezTo>
                    <a:pt x="1279" y="379"/>
                    <a:pt x="1273" y="377"/>
                    <a:pt x="1266" y="376"/>
                  </a:cubicBezTo>
                  <a:cubicBezTo>
                    <a:pt x="1259" y="299"/>
                    <a:pt x="1190" y="238"/>
                    <a:pt x="1107" y="238"/>
                  </a:cubicBezTo>
                  <a:cubicBezTo>
                    <a:pt x="1069" y="238"/>
                    <a:pt x="1035" y="251"/>
                    <a:pt x="1008" y="271"/>
                  </a:cubicBezTo>
                  <a:cubicBezTo>
                    <a:pt x="986" y="233"/>
                    <a:pt x="945" y="208"/>
                    <a:pt x="896" y="208"/>
                  </a:cubicBezTo>
                  <a:cubicBezTo>
                    <a:pt x="878" y="208"/>
                    <a:pt x="861" y="211"/>
                    <a:pt x="846" y="218"/>
                  </a:cubicBezTo>
                  <a:cubicBezTo>
                    <a:pt x="835" y="155"/>
                    <a:pt x="777" y="107"/>
                    <a:pt x="707" y="107"/>
                  </a:cubicBezTo>
                  <a:cubicBezTo>
                    <a:pt x="702" y="107"/>
                    <a:pt x="696" y="107"/>
                    <a:pt x="690" y="108"/>
                  </a:cubicBezTo>
                  <a:cubicBezTo>
                    <a:pt x="690" y="48"/>
                    <a:pt x="638" y="0"/>
                    <a:pt x="575" y="0"/>
                  </a:cubicBezTo>
                  <a:cubicBezTo>
                    <a:pt x="530" y="0"/>
                    <a:pt x="491" y="25"/>
                    <a:pt x="472" y="61"/>
                  </a:cubicBezTo>
                  <a:cubicBezTo>
                    <a:pt x="468" y="60"/>
                    <a:pt x="464" y="59"/>
                    <a:pt x="460" y="59"/>
                  </a:cubicBezTo>
                  <a:cubicBezTo>
                    <a:pt x="427" y="59"/>
                    <a:pt x="400" y="85"/>
                    <a:pt x="400" y="116"/>
                  </a:cubicBezTo>
                  <a:cubicBezTo>
                    <a:pt x="400" y="122"/>
                    <a:pt x="401" y="127"/>
                    <a:pt x="402" y="133"/>
                  </a:cubicBezTo>
                  <a:cubicBezTo>
                    <a:pt x="370" y="149"/>
                    <a:pt x="345" y="177"/>
                    <a:pt x="333" y="210"/>
                  </a:cubicBezTo>
                  <a:cubicBezTo>
                    <a:pt x="326" y="209"/>
                    <a:pt x="319" y="208"/>
                    <a:pt x="311" y="208"/>
                  </a:cubicBezTo>
                  <a:cubicBezTo>
                    <a:pt x="262" y="208"/>
                    <a:pt x="221" y="242"/>
                    <a:pt x="213" y="286"/>
                  </a:cubicBezTo>
                  <a:cubicBezTo>
                    <a:pt x="151" y="312"/>
                    <a:pt x="109" y="370"/>
                    <a:pt x="109" y="437"/>
                  </a:cubicBezTo>
                  <a:cubicBezTo>
                    <a:pt x="109" y="442"/>
                    <a:pt x="109" y="446"/>
                    <a:pt x="109" y="451"/>
                  </a:cubicBezTo>
                  <a:cubicBezTo>
                    <a:pt x="44" y="488"/>
                    <a:pt x="0" y="555"/>
                    <a:pt x="0" y="633"/>
                  </a:cubicBezTo>
                  <a:cubicBezTo>
                    <a:pt x="0" y="661"/>
                    <a:pt x="6" y="689"/>
                    <a:pt x="17" y="714"/>
                  </a:cubicBezTo>
                  <a:cubicBezTo>
                    <a:pt x="1546" y="714"/>
                    <a:pt x="1546" y="714"/>
                    <a:pt x="1546" y="714"/>
                  </a:cubicBezTo>
                  <a:cubicBezTo>
                    <a:pt x="1578" y="684"/>
                    <a:pt x="1597" y="644"/>
                    <a:pt x="1597" y="598"/>
                  </a:cubicBezTo>
                  <a:cubicBezTo>
                    <a:pt x="1597" y="547"/>
                    <a:pt x="1572" y="502"/>
                    <a:pt x="1533" y="472"/>
                  </a:cubicBezTo>
                  <a:close/>
                  <a:moveTo>
                    <a:pt x="581" y="390"/>
                  </a:moveTo>
                  <a:cubicBezTo>
                    <a:pt x="578" y="377"/>
                    <a:pt x="572" y="365"/>
                    <a:pt x="564" y="356"/>
                  </a:cubicBezTo>
                  <a:cubicBezTo>
                    <a:pt x="576" y="345"/>
                    <a:pt x="587" y="333"/>
                    <a:pt x="595" y="319"/>
                  </a:cubicBezTo>
                  <a:cubicBezTo>
                    <a:pt x="601" y="327"/>
                    <a:pt x="608" y="334"/>
                    <a:pt x="615" y="340"/>
                  </a:cubicBezTo>
                  <a:cubicBezTo>
                    <a:pt x="611" y="351"/>
                    <a:pt x="609" y="363"/>
                    <a:pt x="609" y="376"/>
                  </a:cubicBezTo>
                  <a:cubicBezTo>
                    <a:pt x="609" y="378"/>
                    <a:pt x="610" y="380"/>
                    <a:pt x="610" y="382"/>
                  </a:cubicBezTo>
                  <a:cubicBezTo>
                    <a:pt x="600" y="384"/>
                    <a:pt x="590" y="386"/>
                    <a:pt x="581" y="390"/>
                  </a:cubicBez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3" name="Freeform 12"/>
            <p:cNvSpPr/>
            <p:nvPr/>
          </p:nvSpPr>
          <p:spPr bwMode="auto">
            <a:xfrm>
              <a:off x="1810030" y="3099280"/>
              <a:ext cx="1890500" cy="1993508"/>
            </a:xfrm>
            <a:custGeom>
              <a:avLst/>
              <a:gdLst>
                <a:gd name="T0" fmla="*/ 1060 w 1187"/>
                <a:gd name="T1" fmla="*/ 0 h 1252"/>
                <a:gd name="T2" fmla="*/ 832 w 1187"/>
                <a:gd name="T3" fmla="*/ 228 h 1252"/>
                <a:gd name="T4" fmla="*/ 729 w 1187"/>
                <a:gd name="T5" fmla="*/ 312 h 1252"/>
                <a:gd name="T6" fmla="*/ 512 w 1187"/>
                <a:gd name="T7" fmla="*/ 432 h 1252"/>
                <a:gd name="T8" fmla="*/ 342 w 1187"/>
                <a:gd name="T9" fmla="*/ 509 h 1252"/>
                <a:gd name="T10" fmla="*/ 222 w 1187"/>
                <a:gd name="T11" fmla="*/ 568 h 1252"/>
                <a:gd name="T12" fmla="*/ 141 w 1187"/>
                <a:gd name="T13" fmla="*/ 619 h 1252"/>
                <a:gd name="T14" fmla="*/ 88 w 1187"/>
                <a:gd name="T15" fmla="*/ 664 h 1252"/>
                <a:gd name="T16" fmla="*/ 53 w 1187"/>
                <a:gd name="T17" fmla="*/ 704 h 1252"/>
                <a:gd name="T18" fmla="*/ 14 w 1187"/>
                <a:gd name="T19" fmla="*/ 777 h 1252"/>
                <a:gd name="T20" fmla="*/ 0 w 1187"/>
                <a:gd name="T21" fmla="*/ 862 h 1252"/>
                <a:gd name="T22" fmla="*/ 15 w 1187"/>
                <a:gd name="T23" fmla="*/ 954 h 1252"/>
                <a:gd name="T24" fmla="*/ 84 w 1187"/>
                <a:gd name="T25" fmla="*/ 1095 h 1252"/>
                <a:gd name="T26" fmla="*/ 210 w 1187"/>
                <a:gd name="T27" fmla="*/ 1252 h 1252"/>
                <a:gd name="T28" fmla="*/ 342 w 1187"/>
                <a:gd name="T29" fmla="*/ 1129 h 1252"/>
                <a:gd name="T30" fmla="*/ 263 w 1187"/>
                <a:gd name="T31" fmla="*/ 1036 h 1252"/>
                <a:gd name="T32" fmla="*/ 197 w 1187"/>
                <a:gd name="T33" fmla="*/ 929 h 1252"/>
                <a:gd name="T34" fmla="*/ 184 w 1187"/>
                <a:gd name="T35" fmla="*/ 890 h 1252"/>
                <a:gd name="T36" fmla="*/ 180 w 1187"/>
                <a:gd name="T37" fmla="*/ 862 h 1252"/>
                <a:gd name="T38" fmla="*/ 183 w 1187"/>
                <a:gd name="T39" fmla="*/ 841 h 1252"/>
                <a:gd name="T40" fmla="*/ 191 w 1187"/>
                <a:gd name="T41" fmla="*/ 822 h 1252"/>
                <a:gd name="T42" fmla="*/ 204 w 1187"/>
                <a:gd name="T43" fmla="*/ 803 h 1252"/>
                <a:gd name="T44" fmla="*/ 249 w 1187"/>
                <a:gd name="T45" fmla="*/ 763 h 1252"/>
                <a:gd name="T46" fmla="*/ 309 w 1187"/>
                <a:gd name="T47" fmla="*/ 726 h 1252"/>
                <a:gd name="T48" fmla="*/ 451 w 1187"/>
                <a:gd name="T49" fmla="*/ 657 h 1252"/>
                <a:gd name="T50" fmla="*/ 707 w 1187"/>
                <a:gd name="T51" fmla="*/ 535 h 1252"/>
                <a:gd name="T52" fmla="*/ 838 w 1187"/>
                <a:gd name="T53" fmla="*/ 456 h 1252"/>
                <a:gd name="T54" fmla="*/ 959 w 1187"/>
                <a:gd name="T55" fmla="*/ 355 h 1252"/>
                <a:gd name="T56" fmla="*/ 1152 w 1187"/>
                <a:gd name="T57" fmla="*/ 162 h 1252"/>
                <a:gd name="T58" fmla="*/ 1181 w 1187"/>
                <a:gd name="T59" fmla="*/ 133 h 1252"/>
                <a:gd name="T60" fmla="*/ 1187 w 1187"/>
                <a:gd name="T61" fmla="*/ 127 h 1252"/>
                <a:gd name="T62" fmla="*/ 1060 w 1187"/>
                <a:gd name="T63" fmla="*/ 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7" h="1252">
                  <a:moveTo>
                    <a:pt x="1060" y="0"/>
                  </a:moveTo>
                  <a:cubicBezTo>
                    <a:pt x="1060" y="0"/>
                    <a:pt x="1043" y="16"/>
                    <a:pt x="832" y="228"/>
                  </a:cubicBezTo>
                  <a:cubicBezTo>
                    <a:pt x="801" y="258"/>
                    <a:pt x="766" y="286"/>
                    <a:pt x="729" y="312"/>
                  </a:cubicBezTo>
                  <a:cubicBezTo>
                    <a:pt x="663" y="358"/>
                    <a:pt x="588" y="396"/>
                    <a:pt x="512" y="432"/>
                  </a:cubicBezTo>
                  <a:cubicBezTo>
                    <a:pt x="455" y="459"/>
                    <a:pt x="397" y="484"/>
                    <a:pt x="342" y="509"/>
                  </a:cubicBezTo>
                  <a:cubicBezTo>
                    <a:pt x="300" y="528"/>
                    <a:pt x="260" y="547"/>
                    <a:pt x="222" y="568"/>
                  </a:cubicBezTo>
                  <a:cubicBezTo>
                    <a:pt x="194" y="584"/>
                    <a:pt x="167" y="600"/>
                    <a:pt x="141" y="619"/>
                  </a:cubicBezTo>
                  <a:cubicBezTo>
                    <a:pt x="122" y="633"/>
                    <a:pt x="104" y="648"/>
                    <a:pt x="88" y="664"/>
                  </a:cubicBezTo>
                  <a:cubicBezTo>
                    <a:pt x="75" y="677"/>
                    <a:pt x="63" y="690"/>
                    <a:pt x="53" y="704"/>
                  </a:cubicBezTo>
                  <a:cubicBezTo>
                    <a:pt x="37" y="726"/>
                    <a:pt x="24" y="751"/>
                    <a:pt x="14" y="777"/>
                  </a:cubicBezTo>
                  <a:cubicBezTo>
                    <a:pt x="5" y="804"/>
                    <a:pt x="0" y="833"/>
                    <a:pt x="0" y="862"/>
                  </a:cubicBezTo>
                  <a:cubicBezTo>
                    <a:pt x="0" y="893"/>
                    <a:pt x="5" y="923"/>
                    <a:pt x="15" y="954"/>
                  </a:cubicBezTo>
                  <a:cubicBezTo>
                    <a:pt x="29" y="1000"/>
                    <a:pt x="52" y="1046"/>
                    <a:pt x="84" y="1095"/>
                  </a:cubicBezTo>
                  <a:cubicBezTo>
                    <a:pt x="116" y="1144"/>
                    <a:pt x="158" y="1196"/>
                    <a:pt x="210" y="1252"/>
                  </a:cubicBezTo>
                  <a:cubicBezTo>
                    <a:pt x="342" y="1129"/>
                    <a:pt x="342" y="1129"/>
                    <a:pt x="342" y="1129"/>
                  </a:cubicBezTo>
                  <a:cubicBezTo>
                    <a:pt x="310" y="1096"/>
                    <a:pt x="284" y="1065"/>
                    <a:pt x="263" y="1036"/>
                  </a:cubicBezTo>
                  <a:cubicBezTo>
                    <a:pt x="231" y="994"/>
                    <a:pt x="209" y="958"/>
                    <a:pt x="197" y="929"/>
                  </a:cubicBezTo>
                  <a:cubicBezTo>
                    <a:pt x="191" y="914"/>
                    <a:pt x="186" y="901"/>
                    <a:pt x="184" y="890"/>
                  </a:cubicBezTo>
                  <a:cubicBezTo>
                    <a:pt x="181" y="879"/>
                    <a:pt x="180" y="870"/>
                    <a:pt x="180" y="862"/>
                  </a:cubicBezTo>
                  <a:cubicBezTo>
                    <a:pt x="180" y="854"/>
                    <a:pt x="181" y="847"/>
                    <a:pt x="183" y="841"/>
                  </a:cubicBezTo>
                  <a:cubicBezTo>
                    <a:pt x="185" y="834"/>
                    <a:pt x="187" y="829"/>
                    <a:pt x="191" y="822"/>
                  </a:cubicBezTo>
                  <a:cubicBezTo>
                    <a:pt x="194" y="816"/>
                    <a:pt x="198" y="810"/>
                    <a:pt x="204" y="803"/>
                  </a:cubicBezTo>
                  <a:cubicBezTo>
                    <a:pt x="214" y="791"/>
                    <a:pt x="229" y="777"/>
                    <a:pt x="249" y="763"/>
                  </a:cubicBezTo>
                  <a:cubicBezTo>
                    <a:pt x="266" y="751"/>
                    <a:pt x="286" y="738"/>
                    <a:pt x="309" y="726"/>
                  </a:cubicBezTo>
                  <a:cubicBezTo>
                    <a:pt x="349" y="703"/>
                    <a:pt x="398" y="681"/>
                    <a:pt x="451" y="657"/>
                  </a:cubicBezTo>
                  <a:cubicBezTo>
                    <a:pt x="530" y="621"/>
                    <a:pt x="619" y="583"/>
                    <a:pt x="707" y="535"/>
                  </a:cubicBezTo>
                  <a:cubicBezTo>
                    <a:pt x="752" y="512"/>
                    <a:pt x="796" y="485"/>
                    <a:pt x="838" y="456"/>
                  </a:cubicBezTo>
                  <a:cubicBezTo>
                    <a:pt x="880" y="426"/>
                    <a:pt x="921" y="393"/>
                    <a:pt x="959" y="355"/>
                  </a:cubicBezTo>
                  <a:cubicBezTo>
                    <a:pt x="1065" y="249"/>
                    <a:pt x="1122" y="192"/>
                    <a:pt x="1152" y="162"/>
                  </a:cubicBezTo>
                  <a:cubicBezTo>
                    <a:pt x="1168" y="146"/>
                    <a:pt x="1176" y="138"/>
                    <a:pt x="1181" y="133"/>
                  </a:cubicBezTo>
                  <a:cubicBezTo>
                    <a:pt x="1186" y="128"/>
                    <a:pt x="1187" y="127"/>
                    <a:pt x="1187" y="127"/>
                  </a:cubicBezTo>
                  <a:lnTo>
                    <a:pt x="1060" y="0"/>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4" name="Freeform 13"/>
            <p:cNvSpPr/>
            <p:nvPr/>
          </p:nvSpPr>
          <p:spPr bwMode="auto">
            <a:xfrm>
              <a:off x="1194002" y="4629588"/>
              <a:ext cx="1920124" cy="603237"/>
            </a:xfrm>
            <a:custGeom>
              <a:avLst/>
              <a:gdLst>
                <a:gd name="T0" fmla="*/ 38 w 1206"/>
                <a:gd name="T1" fmla="*/ 379 h 379"/>
                <a:gd name="T2" fmla="*/ 0 w 1206"/>
                <a:gd name="T3" fmla="*/ 287 h 379"/>
                <a:gd name="T4" fmla="*/ 48 w 1206"/>
                <a:gd name="T5" fmla="*/ 186 h 379"/>
                <a:gd name="T6" fmla="*/ 48 w 1206"/>
                <a:gd name="T7" fmla="*/ 176 h 379"/>
                <a:gd name="T8" fmla="*/ 152 w 1206"/>
                <a:gd name="T9" fmla="*/ 71 h 379"/>
                <a:gd name="T10" fmla="*/ 236 w 1206"/>
                <a:gd name="T11" fmla="*/ 114 h 379"/>
                <a:gd name="T12" fmla="*/ 250 w 1206"/>
                <a:gd name="T13" fmla="*/ 110 h 379"/>
                <a:gd name="T14" fmla="*/ 370 w 1206"/>
                <a:gd name="T15" fmla="*/ 0 h 379"/>
                <a:gd name="T16" fmla="*/ 487 w 1206"/>
                <a:gd name="T17" fmla="*/ 91 h 379"/>
                <a:gd name="T18" fmla="*/ 501 w 1206"/>
                <a:gd name="T19" fmla="*/ 89 h 379"/>
                <a:gd name="T20" fmla="*/ 552 w 1206"/>
                <a:gd name="T21" fmla="*/ 110 h 379"/>
                <a:gd name="T22" fmla="*/ 552 w 1206"/>
                <a:gd name="T23" fmla="*/ 110 h 379"/>
                <a:gd name="T24" fmla="*/ 649 w 1206"/>
                <a:gd name="T25" fmla="*/ 13 h 379"/>
                <a:gd name="T26" fmla="*/ 746 w 1206"/>
                <a:gd name="T27" fmla="*/ 110 h 379"/>
                <a:gd name="T28" fmla="*/ 746 w 1206"/>
                <a:gd name="T29" fmla="*/ 115 h 379"/>
                <a:gd name="T30" fmla="*/ 767 w 1206"/>
                <a:gd name="T31" fmla="*/ 121 h 379"/>
                <a:gd name="T32" fmla="*/ 827 w 1206"/>
                <a:gd name="T33" fmla="*/ 71 h 379"/>
                <a:gd name="T34" fmla="*/ 877 w 1206"/>
                <a:gd name="T35" fmla="*/ 98 h 379"/>
                <a:gd name="T36" fmla="*/ 993 w 1206"/>
                <a:gd name="T37" fmla="*/ 27 h 379"/>
                <a:gd name="T38" fmla="*/ 1124 w 1206"/>
                <a:gd name="T39" fmla="*/ 158 h 379"/>
                <a:gd name="T40" fmla="*/ 1123 w 1206"/>
                <a:gd name="T41" fmla="*/ 170 h 379"/>
                <a:gd name="T42" fmla="*/ 1206 w 1206"/>
                <a:gd name="T43" fmla="*/ 314 h 379"/>
                <a:gd name="T44" fmla="*/ 1193 w 1206"/>
                <a:gd name="T45" fmla="*/ 379 h 379"/>
                <a:gd name="T46" fmla="*/ 38 w 1206"/>
                <a:gd name="T47" fmla="*/ 3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6" h="379">
                  <a:moveTo>
                    <a:pt x="38" y="379"/>
                  </a:moveTo>
                  <a:cubicBezTo>
                    <a:pt x="15" y="355"/>
                    <a:pt x="0" y="323"/>
                    <a:pt x="0" y="287"/>
                  </a:cubicBezTo>
                  <a:cubicBezTo>
                    <a:pt x="0" y="246"/>
                    <a:pt x="19" y="210"/>
                    <a:pt x="48" y="186"/>
                  </a:cubicBezTo>
                  <a:cubicBezTo>
                    <a:pt x="48" y="183"/>
                    <a:pt x="48" y="179"/>
                    <a:pt x="48" y="176"/>
                  </a:cubicBezTo>
                  <a:cubicBezTo>
                    <a:pt x="48" y="118"/>
                    <a:pt x="94" y="71"/>
                    <a:pt x="152" y="71"/>
                  </a:cubicBezTo>
                  <a:cubicBezTo>
                    <a:pt x="186" y="71"/>
                    <a:pt x="217" y="88"/>
                    <a:pt x="236" y="114"/>
                  </a:cubicBezTo>
                  <a:cubicBezTo>
                    <a:pt x="240" y="112"/>
                    <a:pt x="245" y="111"/>
                    <a:pt x="250" y="110"/>
                  </a:cubicBezTo>
                  <a:cubicBezTo>
                    <a:pt x="256" y="49"/>
                    <a:pt x="307" y="0"/>
                    <a:pt x="370" y="0"/>
                  </a:cubicBezTo>
                  <a:cubicBezTo>
                    <a:pt x="427" y="0"/>
                    <a:pt x="474" y="39"/>
                    <a:pt x="487" y="91"/>
                  </a:cubicBezTo>
                  <a:cubicBezTo>
                    <a:pt x="492" y="90"/>
                    <a:pt x="496" y="89"/>
                    <a:pt x="501" y="89"/>
                  </a:cubicBezTo>
                  <a:cubicBezTo>
                    <a:pt x="521" y="89"/>
                    <a:pt x="539" y="97"/>
                    <a:pt x="552" y="110"/>
                  </a:cubicBezTo>
                  <a:cubicBezTo>
                    <a:pt x="552" y="110"/>
                    <a:pt x="552" y="110"/>
                    <a:pt x="552" y="110"/>
                  </a:cubicBezTo>
                  <a:cubicBezTo>
                    <a:pt x="552" y="56"/>
                    <a:pt x="596" y="13"/>
                    <a:pt x="649" y="13"/>
                  </a:cubicBezTo>
                  <a:cubicBezTo>
                    <a:pt x="703" y="13"/>
                    <a:pt x="746" y="56"/>
                    <a:pt x="746" y="110"/>
                  </a:cubicBezTo>
                  <a:cubicBezTo>
                    <a:pt x="746" y="111"/>
                    <a:pt x="746" y="113"/>
                    <a:pt x="746" y="115"/>
                  </a:cubicBezTo>
                  <a:cubicBezTo>
                    <a:pt x="753" y="116"/>
                    <a:pt x="760" y="118"/>
                    <a:pt x="767" y="121"/>
                  </a:cubicBezTo>
                  <a:cubicBezTo>
                    <a:pt x="773" y="93"/>
                    <a:pt x="797" y="71"/>
                    <a:pt x="827" y="71"/>
                  </a:cubicBezTo>
                  <a:cubicBezTo>
                    <a:pt x="848" y="71"/>
                    <a:pt x="866" y="82"/>
                    <a:pt x="877" y="98"/>
                  </a:cubicBezTo>
                  <a:cubicBezTo>
                    <a:pt x="899" y="56"/>
                    <a:pt x="943" y="27"/>
                    <a:pt x="993" y="27"/>
                  </a:cubicBezTo>
                  <a:cubicBezTo>
                    <a:pt x="1065" y="27"/>
                    <a:pt x="1124" y="86"/>
                    <a:pt x="1124" y="158"/>
                  </a:cubicBezTo>
                  <a:cubicBezTo>
                    <a:pt x="1124" y="162"/>
                    <a:pt x="1124" y="166"/>
                    <a:pt x="1123" y="170"/>
                  </a:cubicBezTo>
                  <a:cubicBezTo>
                    <a:pt x="1173" y="199"/>
                    <a:pt x="1206" y="253"/>
                    <a:pt x="1206" y="314"/>
                  </a:cubicBezTo>
                  <a:cubicBezTo>
                    <a:pt x="1206" y="337"/>
                    <a:pt x="1201" y="359"/>
                    <a:pt x="1193" y="379"/>
                  </a:cubicBezTo>
                  <a:lnTo>
                    <a:pt x="38" y="379"/>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5" name="Freeform 14"/>
            <p:cNvSpPr/>
            <p:nvPr/>
          </p:nvSpPr>
          <p:spPr bwMode="auto">
            <a:xfrm>
              <a:off x="1845713" y="3123517"/>
              <a:ext cx="1829234" cy="1945707"/>
            </a:xfrm>
            <a:custGeom>
              <a:avLst/>
              <a:gdLst>
                <a:gd name="T0" fmla="*/ 1053 w 1149"/>
                <a:gd name="T1" fmla="*/ 0 h 1222"/>
                <a:gd name="T2" fmla="*/ 825 w 1149"/>
                <a:gd name="T3" fmla="*/ 228 h 1222"/>
                <a:gd name="T4" fmla="*/ 597 w 1149"/>
                <a:gd name="T5" fmla="*/ 389 h 1222"/>
                <a:gd name="T6" fmla="*/ 401 w 1149"/>
                <a:gd name="T7" fmla="*/ 481 h 1222"/>
                <a:gd name="T8" fmla="*/ 260 w 1149"/>
                <a:gd name="T9" fmla="*/ 547 h 1222"/>
                <a:gd name="T10" fmla="*/ 165 w 1149"/>
                <a:gd name="T11" fmla="*/ 600 h 1222"/>
                <a:gd name="T12" fmla="*/ 102 w 1149"/>
                <a:gd name="T13" fmla="*/ 645 h 1222"/>
                <a:gd name="T14" fmla="*/ 62 w 1149"/>
                <a:gd name="T15" fmla="*/ 686 h 1222"/>
                <a:gd name="T16" fmla="*/ 17 w 1149"/>
                <a:gd name="T17" fmla="*/ 759 h 1222"/>
                <a:gd name="T18" fmla="*/ 0 w 1149"/>
                <a:gd name="T19" fmla="*/ 847 h 1222"/>
                <a:gd name="T20" fmla="*/ 14 w 1149"/>
                <a:gd name="T21" fmla="*/ 933 h 1222"/>
                <a:gd name="T22" fmla="*/ 80 w 1149"/>
                <a:gd name="T23" fmla="*/ 1068 h 1222"/>
                <a:gd name="T24" fmla="*/ 204 w 1149"/>
                <a:gd name="T25" fmla="*/ 1222 h 1222"/>
                <a:gd name="T26" fmla="*/ 304 w 1149"/>
                <a:gd name="T27" fmla="*/ 1129 h 1222"/>
                <a:gd name="T28" fmla="*/ 223 w 1149"/>
                <a:gd name="T29" fmla="*/ 1035 h 1222"/>
                <a:gd name="T30" fmla="*/ 155 w 1149"/>
                <a:gd name="T31" fmla="*/ 922 h 1222"/>
                <a:gd name="T32" fmla="*/ 140 w 1149"/>
                <a:gd name="T33" fmla="*/ 880 h 1222"/>
                <a:gd name="T34" fmla="*/ 136 w 1149"/>
                <a:gd name="T35" fmla="*/ 847 h 1222"/>
                <a:gd name="T36" fmla="*/ 140 w 1149"/>
                <a:gd name="T37" fmla="*/ 820 h 1222"/>
                <a:gd name="T38" fmla="*/ 150 w 1149"/>
                <a:gd name="T39" fmla="*/ 797 h 1222"/>
                <a:gd name="T40" fmla="*/ 165 w 1149"/>
                <a:gd name="T41" fmla="*/ 774 h 1222"/>
                <a:gd name="T42" fmla="*/ 214 w 1149"/>
                <a:gd name="T43" fmla="*/ 731 h 1222"/>
                <a:gd name="T44" fmla="*/ 276 w 1149"/>
                <a:gd name="T45" fmla="*/ 691 h 1222"/>
                <a:gd name="T46" fmla="*/ 420 w 1149"/>
                <a:gd name="T47" fmla="*/ 622 h 1222"/>
                <a:gd name="T48" fmla="*/ 675 w 1149"/>
                <a:gd name="T49" fmla="*/ 501 h 1222"/>
                <a:gd name="T50" fmla="*/ 922 w 1149"/>
                <a:gd name="T51" fmla="*/ 324 h 1222"/>
                <a:gd name="T52" fmla="*/ 1115 w 1149"/>
                <a:gd name="T53" fmla="*/ 131 h 1222"/>
                <a:gd name="T54" fmla="*/ 1144 w 1149"/>
                <a:gd name="T55" fmla="*/ 102 h 1222"/>
                <a:gd name="T56" fmla="*/ 1149 w 1149"/>
                <a:gd name="T57" fmla="*/ 96 h 1222"/>
                <a:gd name="T58" fmla="*/ 1053 w 1149"/>
                <a:gd name="T59" fmla="*/ 0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49" h="1222">
                  <a:moveTo>
                    <a:pt x="1053" y="0"/>
                  </a:moveTo>
                  <a:cubicBezTo>
                    <a:pt x="1053" y="0"/>
                    <a:pt x="1037" y="17"/>
                    <a:pt x="825" y="228"/>
                  </a:cubicBezTo>
                  <a:cubicBezTo>
                    <a:pt x="762" y="292"/>
                    <a:pt x="682" y="344"/>
                    <a:pt x="597" y="389"/>
                  </a:cubicBezTo>
                  <a:cubicBezTo>
                    <a:pt x="533" y="423"/>
                    <a:pt x="466" y="453"/>
                    <a:pt x="401" y="481"/>
                  </a:cubicBezTo>
                  <a:cubicBezTo>
                    <a:pt x="352" y="503"/>
                    <a:pt x="305" y="524"/>
                    <a:pt x="260" y="547"/>
                  </a:cubicBezTo>
                  <a:cubicBezTo>
                    <a:pt x="226" y="563"/>
                    <a:pt x="194" y="581"/>
                    <a:pt x="165" y="600"/>
                  </a:cubicBezTo>
                  <a:cubicBezTo>
                    <a:pt x="142" y="614"/>
                    <a:pt x="121" y="629"/>
                    <a:pt x="102" y="645"/>
                  </a:cubicBezTo>
                  <a:cubicBezTo>
                    <a:pt x="88" y="658"/>
                    <a:pt x="74" y="671"/>
                    <a:pt x="62" y="686"/>
                  </a:cubicBezTo>
                  <a:cubicBezTo>
                    <a:pt x="44" y="707"/>
                    <a:pt x="28" y="732"/>
                    <a:pt x="17" y="759"/>
                  </a:cubicBezTo>
                  <a:cubicBezTo>
                    <a:pt x="6" y="786"/>
                    <a:pt x="0" y="816"/>
                    <a:pt x="0" y="847"/>
                  </a:cubicBezTo>
                  <a:cubicBezTo>
                    <a:pt x="0" y="875"/>
                    <a:pt x="5" y="904"/>
                    <a:pt x="14" y="933"/>
                  </a:cubicBezTo>
                  <a:cubicBezTo>
                    <a:pt x="27" y="976"/>
                    <a:pt x="49" y="1021"/>
                    <a:pt x="80" y="1068"/>
                  </a:cubicBezTo>
                  <a:cubicBezTo>
                    <a:pt x="112" y="1116"/>
                    <a:pt x="153" y="1166"/>
                    <a:pt x="204" y="1222"/>
                  </a:cubicBezTo>
                  <a:cubicBezTo>
                    <a:pt x="304" y="1129"/>
                    <a:pt x="304" y="1129"/>
                    <a:pt x="304" y="1129"/>
                  </a:cubicBezTo>
                  <a:cubicBezTo>
                    <a:pt x="272" y="1095"/>
                    <a:pt x="245" y="1064"/>
                    <a:pt x="223" y="1035"/>
                  </a:cubicBezTo>
                  <a:cubicBezTo>
                    <a:pt x="190" y="991"/>
                    <a:pt x="168" y="954"/>
                    <a:pt x="155" y="922"/>
                  </a:cubicBezTo>
                  <a:cubicBezTo>
                    <a:pt x="148" y="907"/>
                    <a:pt x="143" y="893"/>
                    <a:pt x="140" y="880"/>
                  </a:cubicBezTo>
                  <a:cubicBezTo>
                    <a:pt x="138" y="868"/>
                    <a:pt x="136" y="857"/>
                    <a:pt x="136" y="847"/>
                  </a:cubicBezTo>
                  <a:cubicBezTo>
                    <a:pt x="136" y="837"/>
                    <a:pt x="138" y="828"/>
                    <a:pt x="140" y="820"/>
                  </a:cubicBezTo>
                  <a:cubicBezTo>
                    <a:pt x="142" y="812"/>
                    <a:pt x="145" y="804"/>
                    <a:pt x="150" y="797"/>
                  </a:cubicBezTo>
                  <a:cubicBezTo>
                    <a:pt x="154" y="789"/>
                    <a:pt x="159" y="782"/>
                    <a:pt x="165" y="774"/>
                  </a:cubicBezTo>
                  <a:cubicBezTo>
                    <a:pt x="177" y="760"/>
                    <a:pt x="193" y="745"/>
                    <a:pt x="214" y="731"/>
                  </a:cubicBezTo>
                  <a:cubicBezTo>
                    <a:pt x="232" y="717"/>
                    <a:pt x="253" y="704"/>
                    <a:pt x="276" y="691"/>
                  </a:cubicBezTo>
                  <a:cubicBezTo>
                    <a:pt x="318" y="669"/>
                    <a:pt x="367" y="646"/>
                    <a:pt x="420" y="622"/>
                  </a:cubicBezTo>
                  <a:cubicBezTo>
                    <a:pt x="499" y="586"/>
                    <a:pt x="588" y="548"/>
                    <a:pt x="675" y="501"/>
                  </a:cubicBezTo>
                  <a:cubicBezTo>
                    <a:pt x="762" y="454"/>
                    <a:pt x="848" y="398"/>
                    <a:pt x="922" y="324"/>
                  </a:cubicBezTo>
                  <a:cubicBezTo>
                    <a:pt x="1027" y="219"/>
                    <a:pt x="1084" y="162"/>
                    <a:pt x="1115" y="131"/>
                  </a:cubicBezTo>
                  <a:cubicBezTo>
                    <a:pt x="1130" y="116"/>
                    <a:pt x="1139" y="107"/>
                    <a:pt x="1144" y="102"/>
                  </a:cubicBezTo>
                  <a:cubicBezTo>
                    <a:pt x="1148" y="97"/>
                    <a:pt x="1149" y="96"/>
                    <a:pt x="1149" y="96"/>
                  </a:cubicBezTo>
                  <a:lnTo>
                    <a:pt x="1053"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6" name="Freeform 15"/>
            <p:cNvSpPr/>
            <p:nvPr/>
          </p:nvSpPr>
          <p:spPr bwMode="auto">
            <a:xfrm>
              <a:off x="1892841" y="3156506"/>
              <a:ext cx="1748444" cy="1879055"/>
            </a:xfrm>
            <a:custGeom>
              <a:avLst/>
              <a:gdLst>
                <a:gd name="T0" fmla="*/ 1045 w 1098"/>
                <a:gd name="T1" fmla="*/ 0 h 1180"/>
                <a:gd name="T2" fmla="*/ 817 w 1098"/>
                <a:gd name="T3" fmla="*/ 228 h 1180"/>
                <a:gd name="T4" fmla="*/ 581 w 1098"/>
                <a:gd name="T5" fmla="*/ 394 h 1180"/>
                <a:gd name="T6" fmla="*/ 383 w 1098"/>
                <a:gd name="T7" fmla="*/ 488 h 1180"/>
                <a:gd name="T8" fmla="*/ 243 w 1098"/>
                <a:gd name="T9" fmla="*/ 553 h 1180"/>
                <a:gd name="T10" fmla="*/ 151 w 1098"/>
                <a:gd name="T11" fmla="*/ 604 h 1180"/>
                <a:gd name="T12" fmla="*/ 44 w 1098"/>
                <a:gd name="T13" fmla="*/ 697 h 1180"/>
                <a:gd name="T14" fmla="*/ 12 w 1098"/>
                <a:gd name="T15" fmla="*/ 757 h 1180"/>
                <a:gd name="T16" fmla="*/ 0 w 1098"/>
                <a:gd name="T17" fmla="*/ 826 h 1180"/>
                <a:gd name="T18" fmla="*/ 12 w 1098"/>
                <a:gd name="T19" fmla="*/ 903 h 1180"/>
                <a:gd name="T20" fmla="*/ 75 w 1098"/>
                <a:gd name="T21" fmla="*/ 1031 h 1180"/>
                <a:gd name="T22" fmla="*/ 196 w 1098"/>
                <a:gd name="T23" fmla="*/ 1180 h 1180"/>
                <a:gd name="T24" fmla="*/ 252 w 1098"/>
                <a:gd name="T25" fmla="*/ 1129 h 1180"/>
                <a:gd name="T26" fmla="*/ 115 w 1098"/>
                <a:gd name="T27" fmla="*/ 949 h 1180"/>
                <a:gd name="T28" fmla="*/ 85 w 1098"/>
                <a:gd name="T29" fmla="*/ 881 h 1180"/>
                <a:gd name="T30" fmla="*/ 76 w 1098"/>
                <a:gd name="T31" fmla="*/ 826 h 1180"/>
                <a:gd name="T32" fmla="*/ 81 w 1098"/>
                <a:gd name="T33" fmla="*/ 791 h 1180"/>
                <a:gd name="T34" fmla="*/ 113 w 1098"/>
                <a:gd name="T35" fmla="*/ 732 h 1180"/>
                <a:gd name="T36" fmla="*/ 168 w 1098"/>
                <a:gd name="T37" fmla="*/ 684 h 1180"/>
                <a:gd name="T38" fmla="*/ 314 w 1098"/>
                <a:gd name="T39" fmla="*/ 603 h 1180"/>
                <a:gd name="T40" fmla="*/ 595 w 1098"/>
                <a:gd name="T41" fmla="*/ 472 h 1180"/>
                <a:gd name="T42" fmla="*/ 870 w 1098"/>
                <a:gd name="T43" fmla="*/ 282 h 1180"/>
                <a:gd name="T44" fmla="*/ 1098 w 1098"/>
                <a:gd name="T45" fmla="*/ 54 h 1180"/>
                <a:gd name="T46" fmla="*/ 1045 w 1098"/>
                <a:gd name="T4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98" h="1180">
                  <a:moveTo>
                    <a:pt x="1045" y="0"/>
                  </a:moveTo>
                  <a:cubicBezTo>
                    <a:pt x="1045" y="0"/>
                    <a:pt x="1028" y="17"/>
                    <a:pt x="817" y="228"/>
                  </a:cubicBezTo>
                  <a:cubicBezTo>
                    <a:pt x="750" y="295"/>
                    <a:pt x="667" y="348"/>
                    <a:pt x="581" y="394"/>
                  </a:cubicBezTo>
                  <a:cubicBezTo>
                    <a:pt x="516" y="429"/>
                    <a:pt x="448" y="459"/>
                    <a:pt x="383" y="488"/>
                  </a:cubicBezTo>
                  <a:cubicBezTo>
                    <a:pt x="334" y="510"/>
                    <a:pt x="287" y="531"/>
                    <a:pt x="243" y="553"/>
                  </a:cubicBezTo>
                  <a:cubicBezTo>
                    <a:pt x="210" y="569"/>
                    <a:pt x="179" y="586"/>
                    <a:pt x="151" y="604"/>
                  </a:cubicBezTo>
                  <a:cubicBezTo>
                    <a:pt x="108" y="631"/>
                    <a:pt x="71" y="661"/>
                    <a:pt x="44" y="697"/>
                  </a:cubicBezTo>
                  <a:cubicBezTo>
                    <a:pt x="31" y="716"/>
                    <a:pt x="20" y="736"/>
                    <a:pt x="12" y="757"/>
                  </a:cubicBezTo>
                  <a:cubicBezTo>
                    <a:pt x="4" y="779"/>
                    <a:pt x="0" y="802"/>
                    <a:pt x="0" y="826"/>
                  </a:cubicBezTo>
                  <a:cubicBezTo>
                    <a:pt x="0" y="851"/>
                    <a:pt x="4" y="876"/>
                    <a:pt x="12" y="903"/>
                  </a:cubicBezTo>
                  <a:cubicBezTo>
                    <a:pt x="24" y="943"/>
                    <a:pt x="45" y="985"/>
                    <a:pt x="75" y="1031"/>
                  </a:cubicBezTo>
                  <a:cubicBezTo>
                    <a:pt x="106" y="1076"/>
                    <a:pt x="145" y="1126"/>
                    <a:pt x="196" y="1180"/>
                  </a:cubicBezTo>
                  <a:cubicBezTo>
                    <a:pt x="252" y="1129"/>
                    <a:pt x="252" y="1129"/>
                    <a:pt x="252" y="1129"/>
                  </a:cubicBezTo>
                  <a:cubicBezTo>
                    <a:pt x="187" y="1059"/>
                    <a:pt x="143" y="999"/>
                    <a:pt x="115" y="949"/>
                  </a:cubicBezTo>
                  <a:cubicBezTo>
                    <a:pt x="101" y="924"/>
                    <a:pt x="91" y="901"/>
                    <a:pt x="85" y="881"/>
                  </a:cubicBezTo>
                  <a:cubicBezTo>
                    <a:pt x="79" y="861"/>
                    <a:pt x="76" y="843"/>
                    <a:pt x="76" y="826"/>
                  </a:cubicBezTo>
                  <a:cubicBezTo>
                    <a:pt x="76" y="814"/>
                    <a:pt x="78" y="802"/>
                    <a:pt x="81" y="791"/>
                  </a:cubicBezTo>
                  <a:cubicBezTo>
                    <a:pt x="87" y="770"/>
                    <a:pt x="97" y="751"/>
                    <a:pt x="113" y="732"/>
                  </a:cubicBezTo>
                  <a:cubicBezTo>
                    <a:pt x="128" y="716"/>
                    <a:pt x="146" y="700"/>
                    <a:pt x="168" y="684"/>
                  </a:cubicBezTo>
                  <a:cubicBezTo>
                    <a:pt x="207" y="656"/>
                    <a:pt x="257" y="630"/>
                    <a:pt x="314" y="603"/>
                  </a:cubicBezTo>
                  <a:cubicBezTo>
                    <a:pt x="398" y="563"/>
                    <a:pt x="497" y="522"/>
                    <a:pt x="595" y="472"/>
                  </a:cubicBezTo>
                  <a:cubicBezTo>
                    <a:pt x="693" y="422"/>
                    <a:pt x="790" y="362"/>
                    <a:pt x="870" y="282"/>
                  </a:cubicBezTo>
                  <a:cubicBezTo>
                    <a:pt x="1082" y="71"/>
                    <a:pt x="1098" y="54"/>
                    <a:pt x="1098" y="54"/>
                  </a:cubicBezTo>
                  <a:lnTo>
                    <a:pt x="1045" y="0"/>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7" name="Freeform 16"/>
            <p:cNvSpPr/>
            <p:nvPr/>
          </p:nvSpPr>
          <p:spPr bwMode="auto">
            <a:xfrm>
              <a:off x="3235311" y="3198248"/>
              <a:ext cx="366251" cy="364231"/>
            </a:xfrm>
            <a:custGeom>
              <a:avLst/>
              <a:gdLst>
                <a:gd name="T0" fmla="*/ 230 w 230"/>
                <a:gd name="T1" fmla="*/ 126 h 229"/>
                <a:gd name="T2" fmla="*/ 177 w 230"/>
                <a:gd name="T3" fmla="*/ 53 h 229"/>
                <a:gd name="T4" fmla="*/ 104 w 230"/>
                <a:gd name="T5" fmla="*/ 0 h 229"/>
                <a:gd name="T6" fmla="*/ 0 w 230"/>
                <a:gd name="T7" fmla="*/ 229 h 229"/>
                <a:gd name="T8" fmla="*/ 230 w 230"/>
                <a:gd name="T9" fmla="*/ 126 h 229"/>
              </a:gdLst>
              <a:ahLst/>
              <a:cxnLst>
                <a:cxn ang="0">
                  <a:pos x="T0" y="T1"/>
                </a:cxn>
                <a:cxn ang="0">
                  <a:pos x="T2" y="T3"/>
                </a:cxn>
                <a:cxn ang="0">
                  <a:pos x="T4" y="T5"/>
                </a:cxn>
                <a:cxn ang="0">
                  <a:pos x="T6" y="T7"/>
                </a:cxn>
                <a:cxn ang="0">
                  <a:pos x="T8" y="T9"/>
                </a:cxn>
              </a:cxnLst>
              <a:rect l="0" t="0" r="r" b="b"/>
              <a:pathLst>
                <a:path w="230" h="229">
                  <a:moveTo>
                    <a:pt x="230" y="126"/>
                  </a:moveTo>
                  <a:cubicBezTo>
                    <a:pt x="177" y="53"/>
                    <a:pt x="177" y="53"/>
                    <a:pt x="177" y="53"/>
                  </a:cubicBezTo>
                  <a:cubicBezTo>
                    <a:pt x="104" y="0"/>
                    <a:pt x="104" y="0"/>
                    <a:pt x="104" y="0"/>
                  </a:cubicBezTo>
                  <a:cubicBezTo>
                    <a:pt x="104" y="0"/>
                    <a:pt x="0" y="96"/>
                    <a:pt x="0" y="229"/>
                  </a:cubicBezTo>
                  <a:cubicBezTo>
                    <a:pt x="134" y="229"/>
                    <a:pt x="230" y="126"/>
                    <a:pt x="230" y="126"/>
                  </a:cubicBezTo>
                  <a:close/>
                </a:path>
              </a:pathLst>
            </a:custGeom>
            <a:solidFill>
              <a:srgbClr val="F692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8" name="Freeform 17"/>
            <p:cNvSpPr/>
            <p:nvPr/>
          </p:nvSpPr>
          <p:spPr bwMode="auto">
            <a:xfrm>
              <a:off x="3314755" y="3221812"/>
              <a:ext cx="263243" cy="261223"/>
            </a:xfrm>
            <a:custGeom>
              <a:avLst/>
              <a:gdLst>
                <a:gd name="T0" fmla="*/ 165 w 165"/>
                <a:gd name="T1" fmla="*/ 90 h 164"/>
                <a:gd name="T2" fmla="*/ 127 w 165"/>
                <a:gd name="T3" fmla="*/ 38 h 164"/>
                <a:gd name="T4" fmla="*/ 75 w 165"/>
                <a:gd name="T5" fmla="*/ 0 h 164"/>
                <a:gd name="T6" fmla="*/ 0 w 165"/>
                <a:gd name="T7" fmla="*/ 164 h 164"/>
                <a:gd name="T8" fmla="*/ 165 w 165"/>
                <a:gd name="T9" fmla="*/ 90 h 164"/>
              </a:gdLst>
              <a:ahLst/>
              <a:cxnLst>
                <a:cxn ang="0">
                  <a:pos x="T0" y="T1"/>
                </a:cxn>
                <a:cxn ang="0">
                  <a:pos x="T2" y="T3"/>
                </a:cxn>
                <a:cxn ang="0">
                  <a:pos x="T4" y="T5"/>
                </a:cxn>
                <a:cxn ang="0">
                  <a:pos x="T6" y="T7"/>
                </a:cxn>
                <a:cxn ang="0">
                  <a:pos x="T8" y="T9"/>
                </a:cxn>
              </a:cxnLst>
              <a:rect l="0" t="0" r="r" b="b"/>
              <a:pathLst>
                <a:path w="165" h="164">
                  <a:moveTo>
                    <a:pt x="165" y="90"/>
                  </a:moveTo>
                  <a:cubicBezTo>
                    <a:pt x="127" y="38"/>
                    <a:pt x="127" y="38"/>
                    <a:pt x="127" y="38"/>
                  </a:cubicBezTo>
                  <a:cubicBezTo>
                    <a:pt x="75" y="0"/>
                    <a:pt x="75" y="0"/>
                    <a:pt x="75" y="0"/>
                  </a:cubicBezTo>
                  <a:cubicBezTo>
                    <a:pt x="75" y="0"/>
                    <a:pt x="0" y="69"/>
                    <a:pt x="0" y="164"/>
                  </a:cubicBezTo>
                  <a:cubicBezTo>
                    <a:pt x="96" y="164"/>
                    <a:pt x="165" y="90"/>
                    <a:pt x="165" y="90"/>
                  </a:cubicBezTo>
                  <a:close/>
                </a:path>
              </a:pathLst>
            </a:custGeom>
            <a:solidFill>
              <a:schemeClr val="accent3"/>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9" name="Freeform 18"/>
            <p:cNvSpPr/>
            <p:nvPr/>
          </p:nvSpPr>
          <p:spPr bwMode="auto">
            <a:xfrm>
              <a:off x="3380061" y="3241337"/>
              <a:ext cx="178413" cy="178413"/>
            </a:xfrm>
            <a:custGeom>
              <a:avLst/>
              <a:gdLst>
                <a:gd name="T0" fmla="*/ 112 w 112"/>
                <a:gd name="T1" fmla="*/ 61 h 112"/>
                <a:gd name="T2" fmla="*/ 86 w 112"/>
                <a:gd name="T3" fmla="*/ 26 h 112"/>
                <a:gd name="T4" fmla="*/ 50 w 112"/>
                <a:gd name="T5" fmla="*/ 0 h 112"/>
                <a:gd name="T6" fmla="*/ 0 w 112"/>
                <a:gd name="T7" fmla="*/ 112 h 112"/>
                <a:gd name="T8" fmla="*/ 112 w 112"/>
                <a:gd name="T9" fmla="*/ 61 h 112"/>
              </a:gdLst>
              <a:ahLst/>
              <a:cxnLst>
                <a:cxn ang="0">
                  <a:pos x="T0" y="T1"/>
                </a:cxn>
                <a:cxn ang="0">
                  <a:pos x="T2" y="T3"/>
                </a:cxn>
                <a:cxn ang="0">
                  <a:pos x="T4" y="T5"/>
                </a:cxn>
                <a:cxn ang="0">
                  <a:pos x="T6" y="T7"/>
                </a:cxn>
                <a:cxn ang="0">
                  <a:pos x="T8" y="T9"/>
                </a:cxn>
              </a:cxnLst>
              <a:rect l="0" t="0" r="r" b="b"/>
              <a:pathLst>
                <a:path w="112" h="112">
                  <a:moveTo>
                    <a:pt x="112" y="61"/>
                  </a:moveTo>
                  <a:cubicBezTo>
                    <a:pt x="86" y="26"/>
                    <a:pt x="86" y="26"/>
                    <a:pt x="86" y="26"/>
                  </a:cubicBezTo>
                  <a:cubicBezTo>
                    <a:pt x="50" y="0"/>
                    <a:pt x="50" y="0"/>
                    <a:pt x="50" y="0"/>
                  </a:cubicBezTo>
                  <a:cubicBezTo>
                    <a:pt x="50" y="0"/>
                    <a:pt x="0" y="47"/>
                    <a:pt x="0" y="112"/>
                  </a:cubicBezTo>
                  <a:cubicBezTo>
                    <a:pt x="65" y="112"/>
                    <a:pt x="112" y="61"/>
                    <a:pt x="112" y="61"/>
                  </a:cubicBezTo>
                  <a:close/>
                </a:path>
              </a:pathLst>
            </a:custGeom>
            <a:solidFill>
              <a:srgbClr val="FBED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20" name="Freeform 19"/>
            <p:cNvSpPr/>
            <p:nvPr/>
          </p:nvSpPr>
          <p:spPr bwMode="auto">
            <a:xfrm>
              <a:off x="3170006" y="2741108"/>
              <a:ext cx="509654" cy="514367"/>
            </a:xfrm>
            <a:custGeom>
              <a:avLst/>
              <a:gdLst>
                <a:gd name="T0" fmla="*/ 320 w 320"/>
                <a:gd name="T1" fmla="*/ 24 h 323"/>
                <a:gd name="T2" fmla="*/ 201 w 320"/>
                <a:gd name="T3" fmla="*/ 67 h 323"/>
                <a:gd name="T4" fmla="*/ 0 w 320"/>
                <a:gd name="T5" fmla="*/ 268 h 323"/>
                <a:gd name="T6" fmla="*/ 180 w 320"/>
                <a:gd name="T7" fmla="*/ 255 h 323"/>
                <a:gd name="T8" fmla="*/ 320 w 320"/>
                <a:gd name="T9" fmla="*/ 24 h 323"/>
              </a:gdLst>
              <a:ahLst/>
              <a:cxnLst>
                <a:cxn ang="0">
                  <a:pos x="T0" y="T1"/>
                </a:cxn>
                <a:cxn ang="0">
                  <a:pos x="T2" y="T3"/>
                </a:cxn>
                <a:cxn ang="0">
                  <a:pos x="T4" y="T5"/>
                </a:cxn>
                <a:cxn ang="0">
                  <a:pos x="T6" y="T7"/>
                </a:cxn>
                <a:cxn ang="0">
                  <a:pos x="T8" y="T9"/>
                </a:cxn>
              </a:cxnLst>
              <a:rect l="0" t="0" r="r" b="b"/>
              <a:pathLst>
                <a:path w="320" h="323">
                  <a:moveTo>
                    <a:pt x="320" y="24"/>
                  </a:moveTo>
                  <a:cubicBezTo>
                    <a:pt x="320" y="24"/>
                    <a:pt x="269" y="0"/>
                    <a:pt x="201" y="67"/>
                  </a:cubicBezTo>
                  <a:cubicBezTo>
                    <a:pt x="134" y="134"/>
                    <a:pt x="0" y="268"/>
                    <a:pt x="0" y="268"/>
                  </a:cubicBezTo>
                  <a:cubicBezTo>
                    <a:pt x="0" y="268"/>
                    <a:pt x="112" y="187"/>
                    <a:pt x="180" y="255"/>
                  </a:cubicBezTo>
                  <a:cubicBezTo>
                    <a:pt x="248" y="323"/>
                    <a:pt x="320" y="24"/>
                    <a:pt x="320" y="24"/>
                  </a:cubicBezTo>
                  <a:close/>
                </a:path>
              </a:pathLst>
            </a:custGeom>
            <a:solidFill>
              <a:schemeClr val="accent1">
                <a:lumMod val="75000"/>
              </a:schemeClr>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21" name="Freeform 20"/>
            <p:cNvSpPr/>
            <p:nvPr/>
          </p:nvSpPr>
          <p:spPr bwMode="auto">
            <a:xfrm>
              <a:off x="3544335" y="3118804"/>
              <a:ext cx="514367" cy="508981"/>
            </a:xfrm>
            <a:custGeom>
              <a:avLst/>
              <a:gdLst>
                <a:gd name="T0" fmla="*/ 298 w 323"/>
                <a:gd name="T1" fmla="*/ 0 h 320"/>
                <a:gd name="T2" fmla="*/ 256 w 323"/>
                <a:gd name="T3" fmla="*/ 119 h 320"/>
                <a:gd name="T4" fmla="*/ 55 w 323"/>
                <a:gd name="T5" fmla="*/ 320 h 320"/>
                <a:gd name="T6" fmla="*/ 68 w 323"/>
                <a:gd name="T7" fmla="*/ 141 h 320"/>
                <a:gd name="T8" fmla="*/ 298 w 323"/>
                <a:gd name="T9" fmla="*/ 0 h 320"/>
              </a:gdLst>
              <a:ahLst/>
              <a:cxnLst>
                <a:cxn ang="0">
                  <a:pos x="T0" y="T1"/>
                </a:cxn>
                <a:cxn ang="0">
                  <a:pos x="T2" y="T3"/>
                </a:cxn>
                <a:cxn ang="0">
                  <a:pos x="T4" y="T5"/>
                </a:cxn>
                <a:cxn ang="0">
                  <a:pos x="T6" y="T7"/>
                </a:cxn>
                <a:cxn ang="0">
                  <a:pos x="T8" y="T9"/>
                </a:cxn>
              </a:cxnLst>
              <a:rect l="0" t="0" r="r" b="b"/>
              <a:pathLst>
                <a:path w="323" h="320">
                  <a:moveTo>
                    <a:pt x="298" y="0"/>
                  </a:moveTo>
                  <a:cubicBezTo>
                    <a:pt x="298" y="0"/>
                    <a:pt x="323" y="52"/>
                    <a:pt x="256" y="119"/>
                  </a:cubicBezTo>
                  <a:cubicBezTo>
                    <a:pt x="189" y="186"/>
                    <a:pt x="55" y="320"/>
                    <a:pt x="55" y="320"/>
                  </a:cubicBezTo>
                  <a:cubicBezTo>
                    <a:pt x="55" y="320"/>
                    <a:pt x="136" y="209"/>
                    <a:pt x="68" y="141"/>
                  </a:cubicBezTo>
                  <a:cubicBezTo>
                    <a:pt x="0" y="73"/>
                    <a:pt x="298" y="0"/>
                    <a:pt x="298" y="0"/>
                  </a:cubicBezTo>
                  <a:close/>
                </a:path>
              </a:pathLst>
            </a:custGeom>
            <a:solidFill>
              <a:schemeClr val="accent1">
                <a:lumMod val="75000"/>
              </a:schemeClr>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22" name="Freeform 21"/>
            <p:cNvSpPr/>
            <p:nvPr/>
          </p:nvSpPr>
          <p:spPr bwMode="auto">
            <a:xfrm>
              <a:off x="3400932" y="3091201"/>
              <a:ext cx="305658" cy="307678"/>
            </a:xfrm>
            <a:custGeom>
              <a:avLst/>
              <a:gdLst>
                <a:gd name="T0" fmla="*/ 298 w 454"/>
                <a:gd name="T1" fmla="*/ 457 h 457"/>
                <a:gd name="T2" fmla="*/ 0 w 454"/>
                <a:gd name="T3" fmla="*/ 159 h 457"/>
                <a:gd name="T4" fmla="*/ 156 w 454"/>
                <a:gd name="T5" fmla="*/ 0 h 457"/>
                <a:gd name="T6" fmla="*/ 454 w 454"/>
                <a:gd name="T7" fmla="*/ 298 h 457"/>
                <a:gd name="T8" fmla="*/ 298 w 454"/>
                <a:gd name="T9" fmla="*/ 457 h 457"/>
              </a:gdLst>
              <a:ahLst/>
              <a:cxnLst>
                <a:cxn ang="0">
                  <a:pos x="T0" y="T1"/>
                </a:cxn>
                <a:cxn ang="0">
                  <a:pos x="T2" y="T3"/>
                </a:cxn>
                <a:cxn ang="0">
                  <a:pos x="T4" y="T5"/>
                </a:cxn>
                <a:cxn ang="0">
                  <a:pos x="T6" y="T7"/>
                </a:cxn>
                <a:cxn ang="0">
                  <a:pos x="T8" y="T9"/>
                </a:cxn>
              </a:cxnLst>
              <a:rect l="0" t="0" r="r" b="b"/>
              <a:pathLst>
                <a:path w="454" h="457">
                  <a:moveTo>
                    <a:pt x="298" y="457"/>
                  </a:moveTo>
                  <a:lnTo>
                    <a:pt x="0" y="159"/>
                  </a:lnTo>
                  <a:lnTo>
                    <a:pt x="156" y="0"/>
                  </a:lnTo>
                  <a:lnTo>
                    <a:pt x="454" y="298"/>
                  </a:lnTo>
                  <a:lnTo>
                    <a:pt x="298" y="457"/>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23" name="Freeform 22"/>
            <p:cNvSpPr/>
            <p:nvPr/>
          </p:nvSpPr>
          <p:spPr bwMode="auto">
            <a:xfrm>
              <a:off x="3400932" y="3091201"/>
              <a:ext cx="111760" cy="111760"/>
            </a:xfrm>
            <a:custGeom>
              <a:avLst/>
              <a:gdLst>
                <a:gd name="T0" fmla="*/ 10 w 166"/>
                <a:gd name="T1" fmla="*/ 166 h 166"/>
                <a:gd name="T2" fmla="*/ 0 w 166"/>
                <a:gd name="T3" fmla="*/ 159 h 166"/>
                <a:gd name="T4" fmla="*/ 156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6" y="0"/>
                  </a:lnTo>
                  <a:lnTo>
                    <a:pt x="166" y="10"/>
                  </a:lnTo>
                  <a:lnTo>
                    <a:pt x="10"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24" name="Freeform 23"/>
            <p:cNvSpPr/>
            <p:nvPr/>
          </p:nvSpPr>
          <p:spPr bwMode="auto">
            <a:xfrm>
              <a:off x="3417090" y="3107359"/>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25" name="Freeform 24"/>
            <p:cNvSpPr/>
            <p:nvPr/>
          </p:nvSpPr>
          <p:spPr bwMode="auto">
            <a:xfrm>
              <a:off x="3431229" y="3121497"/>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26" name="Freeform 25"/>
            <p:cNvSpPr/>
            <p:nvPr/>
          </p:nvSpPr>
          <p:spPr bwMode="auto">
            <a:xfrm>
              <a:off x="3445367" y="3137655"/>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27" name="Freeform 26"/>
            <p:cNvSpPr/>
            <p:nvPr/>
          </p:nvSpPr>
          <p:spPr bwMode="auto">
            <a:xfrm>
              <a:off x="3461525" y="3151794"/>
              <a:ext cx="111760" cy="11176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28" name="Freeform 27"/>
            <p:cNvSpPr/>
            <p:nvPr/>
          </p:nvSpPr>
          <p:spPr bwMode="auto">
            <a:xfrm>
              <a:off x="3475663" y="3165932"/>
              <a:ext cx="111760" cy="111760"/>
            </a:xfrm>
            <a:custGeom>
              <a:avLst/>
              <a:gdLst>
                <a:gd name="T0" fmla="*/ 10 w 166"/>
                <a:gd name="T1" fmla="*/ 166 h 166"/>
                <a:gd name="T2" fmla="*/ 0 w 166"/>
                <a:gd name="T3" fmla="*/ 159 h 166"/>
                <a:gd name="T4" fmla="*/ 159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9" y="0"/>
                  </a:lnTo>
                  <a:lnTo>
                    <a:pt x="166" y="10"/>
                  </a:lnTo>
                  <a:lnTo>
                    <a:pt x="10"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29" name="Freeform 28"/>
            <p:cNvSpPr/>
            <p:nvPr/>
          </p:nvSpPr>
          <p:spPr bwMode="auto">
            <a:xfrm>
              <a:off x="3491822" y="3182090"/>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3" name="Freeform 29"/>
            <p:cNvSpPr/>
            <p:nvPr/>
          </p:nvSpPr>
          <p:spPr bwMode="auto">
            <a:xfrm>
              <a:off x="3505960" y="3196228"/>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31" name="Freeform 30"/>
            <p:cNvSpPr/>
            <p:nvPr/>
          </p:nvSpPr>
          <p:spPr bwMode="auto">
            <a:xfrm>
              <a:off x="3520098" y="3212387"/>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32" name="Freeform 31"/>
            <p:cNvSpPr/>
            <p:nvPr/>
          </p:nvSpPr>
          <p:spPr bwMode="auto">
            <a:xfrm>
              <a:off x="3536256" y="3226525"/>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33" name="Freeform 32"/>
            <p:cNvSpPr/>
            <p:nvPr/>
          </p:nvSpPr>
          <p:spPr bwMode="auto">
            <a:xfrm>
              <a:off x="3550395" y="3242683"/>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34" name="Freeform 33"/>
            <p:cNvSpPr/>
            <p:nvPr/>
          </p:nvSpPr>
          <p:spPr bwMode="auto">
            <a:xfrm>
              <a:off x="3566553" y="3256821"/>
              <a:ext cx="111760" cy="11176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35" name="Freeform 34"/>
            <p:cNvSpPr/>
            <p:nvPr/>
          </p:nvSpPr>
          <p:spPr bwMode="auto">
            <a:xfrm>
              <a:off x="3580691" y="3271633"/>
              <a:ext cx="111760" cy="111087"/>
            </a:xfrm>
            <a:custGeom>
              <a:avLst/>
              <a:gdLst>
                <a:gd name="T0" fmla="*/ 10 w 166"/>
                <a:gd name="T1" fmla="*/ 165 h 165"/>
                <a:gd name="T2" fmla="*/ 0 w 166"/>
                <a:gd name="T3" fmla="*/ 158 h 165"/>
                <a:gd name="T4" fmla="*/ 159 w 166"/>
                <a:gd name="T5" fmla="*/ 0 h 165"/>
                <a:gd name="T6" fmla="*/ 166 w 166"/>
                <a:gd name="T7" fmla="*/ 9 h 165"/>
                <a:gd name="T8" fmla="*/ 10 w 166"/>
                <a:gd name="T9" fmla="*/ 165 h 165"/>
              </a:gdLst>
              <a:ahLst/>
              <a:cxnLst>
                <a:cxn ang="0">
                  <a:pos x="T0" y="T1"/>
                </a:cxn>
                <a:cxn ang="0">
                  <a:pos x="T2" y="T3"/>
                </a:cxn>
                <a:cxn ang="0">
                  <a:pos x="T4" y="T5"/>
                </a:cxn>
                <a:cxn ang="0">
                  <a:pos x="T6" y="T7"/>
                </a:cxn>
                <a:cxn ang="0">
                  <a:pos x="T8" y="T9"/>
                </a:cxn>
              </a:cxnLst>
              <a:rect l="0" t="0" r="r" b="b"/>
              <a:pathLst>
                <a:path w="166" h="165">
                  <a:moveTo>
                    <a:pt x="10" y="165"/>
                  </a:moveTo>
                  <a:lnTo>
                    <a:pt x="0" y="158"/>
                  </a:lnTo>
                  <a:lnTo>
                    <a:pt x="159" y="0"/>
                  </a:lnTo>
                  <a:lnTo>
                    <a:pt x="166" y="9"/>
                  </a:lnTo>
                  <a:lnTo>
                    <a:pt x="10" y="165"/>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36" name="Freeform 35"/>
            <p:cNvSpPr/>
            <p:nvPr/>
          </p:nvSpPr>
          <p:spPr bwMode="auto">
            <a:xfrm>
              <a:off x="3596849" y="3287118"/>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37" name="Freeform 36"/>
            <p:cNvSpPr/>
            <p:nvPr/>
          </p:nvSpPr>
          <p:spPr bwMode="auto">
            <a:xfrm>
              <a:off x="3426516" y="2059774"/>
              <a:ext cx="1312174" cy="1313521"/>
            </a:xfrm>
            <a:custGeom>
              <a:avLst/>
              <a:gdLst>
                <a:gd name="T0" fmla="*/ 141 w 824"/>
                <a:gd name="T1" fmla="*/ 825 h 825"/>
                <a:gd name="T2" fmla="*/ 482 w 824"/>
                <a:gd name="T3" fmla="*/ 564 h 825"/>
                <a:gd name="T4" fmla="*/ 763 w 824"/>
                <a:gd name="T5" fmla="*/ 61 h 825"/>
                <a:gd name="T6" fmla="*/ 261 w 824"/>
                <a:gd name="T7" fmla="*/ 343 h 825"/>
                <a:gd name="T8" fmla="*/ 0 w 824"/>
                <a:gd name="T9" fmla="*/ 683 h 825"/>
                <a:gd name="T10" fmla="*/ 141 w 824"/>
                <a:gd name="T11" fmla="*/ 825 h 825"/>
              </a:gdLst>
              <a:ahLst/>
              <a:cxnLst>
                <a:cxn ang="0">
                  <a:pos x="T0" y="T1"/>
                </a:cxn>
                <a:cxn ang="0">
                  <a:pos x="T2" y="T3"/>
                </a:cxn>
                <a:cxn ang="0">
                  <a:pos x="T4" y="T5"/>
                </a:cxn>
                <a:cxn ang="0">
                  <a:pos x="T6" y="T7"/>
                </a:cxn>
                <a:cxn ang="0">
                  <a:pos x="T8" y="T9"/>
                </a:cxn>
                <a:cxn ang="0">
                  <a:pos x="T10" y="T11"/>
                </a:cxn>
              </a:cxnLst>
              <a:rect l="0" t="0" r="r" b="b"/>
              <a:pathLst>
                <a:path w="824" h="825">
                  <a:moveTo>
                    <a:pt x="141" y="825"/>
                  </a:moveTo>
                  <a:cubicBezTo>
                    <a:pt x="237" y="778"/>
                    <a:pt x="361" y="685"/>
                    <a:pt x="482" y="564"/>
                  </a:cubicBezTo>
                  <a:cubicBezTo>
                    <a:pt x="698" y="348"/>
                    <a:pt x="824" y="123"/>
                    <a:pt x="763" y="61"/>
                  </a:cubicBezTo>
                  <a:cubicBezTo>
                    <a:pt x="702" y="0"/>
                    <a:pt x="477" y="126"/>
                    <a:pt x="261" y="343"/>
                  </a:cubicBezTo>
                  <a:cubicBezTo>
                    <a:pt x="140" y="464"/>
                    <a:pt x="47" y="587"/>
                    <a:pt x="0" y="683"/>
                  </a:cubicBezTo>
                  <a:cubicBezTo>
                    <a:pt x="141" y="825"/>
                    <a:pt x="141" y="825"/>
                    <a:pt x="141" y="825"/>
                  </a:cubicBezTo>
                </a:path>
              </a:pathLst>
            </a:custGeom>
            <a:solidFill>
              <a:schemeClr val="tx2">
                <a:lumMod val="20000"/>
                <a:lumOff val="80000"/>
              </a:schemeClr>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38" name="Freeform 37"/>
            <p:cNvSpPr/>
            <p:nvPr/>
          </p:nvSpPr>
          <p:spPr bwMode="auto">
            <a:xfrm>
              <a:off x="3549048" y="2779484"/>
              <a:ext cx="469932" cy="471279"/>
            </a:xfrm>
            <a:custGeom>
              <a:avLst/>
              <a:gdLst>
                <a:gd name="T0" fmla="*/ 205 w 295"/>
                <a:gd name="T1" fmla="*/ 285 h 296"/>
                <a:gd name="T2" fmla="*/ 295 w 295"/>
                <a:gd name="T3" fmla="*/ 213 h 296"/>
                <a:gd name="T4" fmla="*/ 176 w 295"/>
                <a:gd name="T5" fmla="*/ 120 h 296"/>
                <a:gd name="T6" fmla="*/ 82 w 295"/>
                <a:gd name="T7" fmla="*/ 0 h 296"/>
                <a:gd name="T8" fmla="*/ 11 w 295"/>
                <a:gd name="T9" fmla="*/ 90 h 296"/>
                <a:gd name="T10" fmla="*/ 95 w 295"/>
                <a:gd name="T11" fmla="*/ 201 h 296"/>
                <a:gd name="T12" fmla="*/ 205 w 295"/>
                <a:gd name="T13" fmla="*/ 285 h 296"/>
              </a:gdLst>
              <a:ahLst/>
              <a:cxnLst>
                <a:cxn ang="0">
                  <a:pos x="T0" y="T1"/>
                </a:cxn>
                <a:cxn ang="0">
                  <a:pos x="T2" y="T3"/>
                </a:cxn>
                <a:cxn ang="0">
                  <a:pos x="T4" y="T5"/>
                </a:cxn>
                <a:cxn ang="0">
                  <a:pos x="T6" y="T7"/>
                </a:cxn>
                <a:cxn ang="0">
                  <a:pos x="T8" y="T9"/>
                </a:cxn>
                <a:cxn ang="0">
                  <a:pos x="T10" y="T11"/>
                </a:cxn>
                <a:cxn ang="0">
                  <a:pos x="T12" y="T13"/>
                </a:cxn>
              </a:cxnLst>
              <a:rect l="0" t="0" r="r" b="b"/>
              <a:pathLst>
                <a:path w="295" h="296">
                  <a:moveTo>
                    <a:pt x="205" y="285"/>
                  </a:moveTo>
                  <a:cubicBezTo>
                    <a:pt x="235" y="263"/>
                    <a:pt x="265" y="240"/>
                    <a:pt x="295" y="213"/>
                  </a:cubicBezTo>
                  <a:cubicBezTo>
                    <a:pt x="295" y="213"/>
                    <a:pt x="281" y="225"/>
                    <a:pt x="176" y="120"/>
                  </a:cubicBezTo>
                  <a:cubicBezTo>
                    <a:pt x="71" y="15"/>
                    <a:pt x="82" y="0"/>
                    <a:pt x="82" y="0"/>
                  </a:cubicBezTo>
                  <a:cubicBezTo>
                    <a:pt x="56" y="31"/>
                    <a:pt x="32" y="61"/>
                    <a:pt x="11" y="90"/>
                  </a:cubicBezTo>
                  <a:cubicBezTo>
                    <a:pt x="11" y="90"/>
                    <a:pt x="0" y="105"/>
                    <a:pt x="95" y="201"/>
                  </a:cubicBezTo>
                  <a:cubicBezTo>
                    <a:pt x="190" y="296"/>
                    <a:pt x="205" y="285"/>
                    <a:pt x="205" y="285"/>
                  </a:cubicBezTo>
                  <a:close/>
                </a:path>
              </a:pathLst>
            </a:custGeom>
            <a:solidFill>
              <a:schemeClr val="accent2"/>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39" name="Freeform 38"/>
            <p:cNvSpPr/>
            <p:nvPr/>
          </p:nvSpPr>
          <p:spPr bwMode="auto">
            <a:xfrm>
              <a:off x="4179888" y="2092763"/>
              <a:ext cx="526485" cy="527159"/>
            </a:xfrm>
            <a:custGeom>
              <a:avLst/>
              <a:gdLst>
                <a:gd name="T0" fmla="*/ 191 w 331"/>
                <a:gd name="T1" fmla="*/ 331 h 331"/>
                <a:gd name="T2" fmla="*/ 290 w 331"/>
                <a:gd name="T3" fmla="*/ 40 h 331"/>
                <a:gd name="T4" fmla="*/ 0 w 331"/>
                <a:gd name="T5" fmla="*/ 140 h 331"/>
                <a:gd name="T6" fmla="*/ 75 w 331"/>
                <a:gd name="T7" fmla="*/ 256 h 331"/>
                <a:gd name="T8" fmla="*/ 191 w 331"/>
                <a:gd name="T9" fmla="*/ 331 h 331"/>
              </a:gdLst>
              <a:ahLst/>
              <a:cxnLst>
                <a:cxn ang="0">
                  <a:pos x="T0" y="T1"/>
                </a:cxn>
                <a:cxn ang="0">
                  <a:pos x="T2" y="T3"/>
                </a:cxn>
                <a:cxn ang="0">
                  <a:pos x="T4" y="T5"/>
                </a:cxn>
                <a:cxn ang="0">
                  <a:pos x="T6" y="T7"/>
                </a:cxn>
                <a:cxn ang="0">
                  <a:pos x="T8" y="T9"/>
                </a:cxn>
              </a:cxnLst>
              <a:rect l="0" t="0" r="r" b="b"/>
              <a:pathLst>
                <a:path w="331" h="331">
                  <a:moveTo>
                    <a:pt x="191" y="331"/>
                  </a:moveTo>
                  <a:cubicBezTo>
                    <a:pt x="288" y="195"/>
                    <a:pt x="331" y="81"/>
                    <a:pt x="290" y="40"/>
                  </a:cubicBezTo>
                  <a:cubicBezTo>
                    <a:pt x="249" y="0"/>
                    <a:pt x="135" y="42"/>
                    <a:pt x="0" y="140"/>
                  </a:cubicBezTo>
                  <a:cubicBezTo>
                    <a:pt x="0" y="140"/>
                    <a:pt x="20" y="202"/>
                    <a:pt x="75" y="256"/>
                  </a:cubicBezTo>
                  <a:cubicBezTo>
                    <a:pt x="129" y="310"/>
                    <a:pt x="191" y="331"/>
                    <a:pt x="191" y="331"/>
                  </a:cubicBezTo>
                  <a:close/>
                </a:path>
              </a:pathLst>
            </a:custGeom>
            <a:solidFill>
              <a:schemeClr val="accent4"/>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40" name="Freeform 39"/>
            <p:cNvSpPr/>
            <p:nvPr/>
          </p:nvSpPr>
          <p:spPr bwMode="auto">
            <a:xfrm>
              <a:off x="4009555" y="2486618"/>
              <a:ext cx="302292" cy="303638"/>
            </a:xfrm>
            <a:custGeom>
              <a:avLst/>
              <a:gdLst>
                <a:gd name="T0" fmla="*/ 156 w 190"/>
                <a:gd name="T1" fmla="*/ 157 h 191"/>
                <a:gd name="T2" fmla="*/ 34 w 190"/>
                <a:gd name="T3" fmla="*/ 157 h 191"/>
                <a:gd name="T4" fmla="*/ 34 w 190"/>
                <a:gd name="T5" fmla="*/ 34 h 191"/>
                <a:gd name="T6" fmla="*/ 156 w 190"/>
                <a:gd name="T7" fmla="*/ 34 h 191"/>
                <a:gd name="T8" fmla="*/ 156 w 190"/>
                <a:gd name="T9" fmla="*/ 157 h 191"/>
              </a:gdLst>
              <a:ahLst/>
              <a:cxnLst>
                <a:cxn ang="0">
                  <a:pos x="T0" y="T1"/>
                </a:cxn>
                <a:cxn ang="0">
                  <a:pos x="T2" y="T3"/>
                </a:cxn>
                <a:cxn ang="0">
                  <a:pos x="T4" y="T5"/>
                </a:cxn>
                <a:cxn ang="0">
                  <a:pos x="T6" y="T7"/>
                </a:cxn>
                <a:cxn ang="0">
                  <a:pos x="T8" y="T9"/>
                </a:cxn>
              </a:cxnLst>
              <a:rect l="0" t="0" r="r" b="b"/>
              <a:pathLst>
                <a:path w="190" h="191">
                  <a:moveTo>
                    <a:pt x="156" y="157"/>
                  </a:moveTo>
                  <a:cubicBezTo>
                    <a:pt x="122" y="191"/>
                    <a:pt x="68" y="191"/>
                    <a:pt x="34" y="157"/>
                  </a:cubicBezTo>
                  <a:cubicBezTo>
                    <a:pt x="0" y="123"/>
                    <a:pt x="0" y="68"/>
                    <a:pt x="34" y="34"/>
                  </a:cubicBezTo>
                  <a:cubicBezTo>
                    <a:pt x="68" y="0"/>
                    <a:pt x="122" y="0"/>
                    <a:pt x="156" y="34"/>
                  </a:cubicBezTo>
                  <a:cubicBezTo>
                    <a:pt x="190" y="68"/>
                    <a:pt x="190" y="123"/>
                    <a:pt x="156" y="157"/>
                  </a:cubicBezTo>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41" name="Freeform 40"/>
            <p:cNvSpPr/>
            <p:nvPr/>
          </p:nvSpPr>
          <p:spPr bwMode="auto">
            <a:xfrm>
              <a:off x="4036485" y="2513548"/>
              <a:ext cx="248431" cy="249778"/>
            </a:xfrm>
            <a:custGeom>
              <a:avLst/>
              <a:gdLst>
                <a:gd name="T0" fmla="*/ 107 w 156"/>
                <a:gd name="T1" fmla="*/ 141 h 157"/>
                <a:gd name="T2" fmla="*/ 16 w 156"/>
                <a:gd name="T3" fmla="*/ 108 h 157"/>
                <a:gd name="T4" fmla="*/ 49 w 156"/>
                <a:gd name="T5" fmla="*/ 17 h 157"/>
                <a:gd name="T6" fmla="*/ 140 w 156"/>
                <a:gd name="T7" fmla="*/ 50 h 157"/>
                <a:gd name="T8" fmla="*/ 107 w 156"/>
                <a:gd name="T9" fmla="*/ 141 h 157"/>
              </a:gdLst>
              <a:ahLst/>
              <a:cxnLst>
                <a:cxn ang="0">
                  <a:pos x="T0" y="T1"/>
                </a:cxn>
                <a:cxn ang="0">
                  <a:pos x="T2" y="T3"/>
                </a:cxn>
                <a:cxn ang="0">
                  <a:pos x="T4" y="T5"/>
                </a:cxn>
                <a:cxn ang="0">
                  <a:pos x="T6" y="T7"/>
                </a:cxn>
                <a:cxn ang="0">
                  <a:pos x="T8" y="T9"/>
                </a:cxn>
              </a:cxnLst>
              <a:rect l="0" t="0" r="r" b="b"/>
              <a:pathLst>
                <a:path w="156" h="157">
                  <a:moveTo>
                    <a:pt x="107" y="141"/>
                  </a:moveTo>
                  <a:cubicBezTo>
                    <a:pt x="73" y="157"/>
                    <a:pt x="32" y="142"/>
                    <a:pt x="16" y="108"/>
                  </a:cubicBezTo>
                  <a:cubicBezTo>
                    <a:pt x="0" y="73"/>
                    <a:pt x="15" y="33"/>
                    <a:pt x="49" y="17"/>
                  </a:cubicBezTo>
                  <a:cubicBezTo>
                    <a:pt x="83" y="0"/>
                    <a:pt x="124" y="15"/>
                    <a:pt x="140" y="50"/>
                  </a:cubicBezTo>
                  <a:cubicBezTo>
                    <a:pt x="156" y="84"/>
                    <a:pt x="141" y="125"/>
                    <a:pt x="107" y="141"/>
                  </a:cubicBezTo>
                </a:path>
              </a:pathLst>
            </a:custGeom>
            <a:solidFill>
              <a:schemeClr val="bg2"/>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42" name="Freeform 44"/>
            <p:cNvSpPr/>
            <p:nvPr/>
          </p:nvSpPr>
          <p:spPr bwMode="auto">
            <a:xfrm>
              <a:off x="4238461" y="2540478"/>
              <a:ext cx="18851" cy="18851"/>
            </a:xfrm>
            <a:custGeom>
              <a:avLst/>
              <a:gdLst>
                <a:gd name="T0" fmla="*/ 10 w 12"/>
                <a:gd name="T1" fmla="*/ 10 h 12"/>
                <a:gd name="T2" fmla="*/ 2 w 12"/>
                <a:gd name="T3" fmla="*/ 10 h 12"/>
                <a:gd name="T4" fmla="*/ 2 w 12"/>
                <a:gd name="T5" fmla="*/ 3 h 12"/>
                <a:gd name="T6" fmla="*/ 10 w 12"/>
                <a:gd name="T7" fmla="*/ 3 h 12"/>
                <a:gd name="T8" fmla="*/ 10 w 12"/>
                <a:gd name="T9" fmla="*/ 10 h 12"/>
              </a:gdLst>
              <a:ahLst/>
              <a:cxnLst>
                <a:cxn ang="0">
                  <a:pos x="T0" y="T1"/>
                </a:cxn>
                <a:cxn ang="0">
                  <a:pos x="T2" y="T3"/>
                </a:cxn>
                <a:cxn ang="0">
                  <a:pos x="T4" y="T5"/>
                </a:cxn>
                <a:cxn ang="0">
                  <a:pos x="T6" y="T7"/>
                </a:cxn>
                <a:cxn ang="0">
                  <a:pos x="T8" y="T9"/>
                </a:cxn>
              </a:cxnLst>
              <a:rect l="0" t="0" r="r" b="b"/>
              <a:pathLst>
                <a:path w="12" h="12">
                  <a:moveTo>
                    <a:pt x="10" y="10"/>
                  </a:moveTo>
                  <a:cubicBezTo>
                    <a:pt x="8" y="12"/>
                    <a:pt x="4" y="12"/>
                    <a:pt x="2" y="10"/>
                  </a:cubicBezTo>
                  <a:cubicBezTo>
                    <a:pt x="0" y="8"/>
                    <a:pt x="0" y="5"/>
                    <a:pt x="2" y="3"/>
                  </a:cubicBezTo>
                  <a:cubicBezTo>
                    <a:pt x="4" y="0"/>
                    <a:pt x="8" y="0"/>
                    <a:pt x="10" y="3"/>
                  </a:cubicBezTo>
                  <a:cubicBezTo>
                    <a:pt x="12" y="5"/>
                    <a:pt x="12" y="8"/>
                    <a:pt x="10" y="10"/>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43" name="Freeform 45"/>
            <p:cNvSpPr/>
            <p:nvPr/>
          </p:nvSpPr>
          <p:spPr bwMode="auto">
            <a:xfrm>
              <a:off x="4182581" y="2508835"/>
              <a:ext cx="19524" cy="18851"/>
            </a:xfrm>
            <a:custGeom>
              <a:avLst/>
              <a:gdLst>
                <a:gd name="T0" fmla="*/ 12 w 12"/>
                <a:gd name="T1" fmla="*/ 8 h 12"/>
                <a:gd name="T2" fmla="*/ 5 w 12"/>
                <a:gd name="T3" fmla="*/ 12 h 12"/>
                <a:gd name="T4" fmla="*/ 1 w 12"/>
                <a:gd name="T5" fmla="*/ 5 h 12"/>
                <a:gd name="T6" fmla="*/ 8 w 12"/>
                <a:gd name="T7" fmla="*/ 1 h 12"/>
                <a:gd name="T8" fmla="*/ 12 w 12"/>
                <a:gd name="T9" fmla="*/ 8 h 12"/>
              </a:gdLst>
              <a:ahLst/>
              <a:cxnLst>
                <a:cxn ang="0">
                  <a:pos x="T0" y="T1"/>
                </a:cxn>
                <a:cxn ang="0">
                  <a:pos x="T2" y="T3"/>
                </a:cxn>
                <a:cxn ang="0">
                  <a:pos x="T4" y="T5"/>
                </a:cxn>
                <a:cxn ang="0">
                  <a:pos x="T6" y="T7"/>
                </a:cxn>
                <a:cxn ang="0">
                  <a:pos x="T8" y="T9"/>
                </a:cxn>
              </a:cxnLst>
              <a:rect l="0" t="0" r="r" b="b"/>
              <a:pathLst>
                <a:path w="12" h="12">
                  <a:moveTo>
                    <a:pt x="12" y="8"/>
                  </a:moveTo>
                  <a:cubicBezTo>
                    <a:pt x="11" y="11"/>
                    <a:pt x="8" y="12"/>
                    <a:pt x="5" y="12"/>
                  </a:cubicBezTo>
                  <a:cubicBezTo>
                    <a:pt x="2" y="11"/>
                    <a:pt x="0" y="8"/>
                    <a:pt x="1" y="5"/>
                  </a:cubicBezTo>
                  <a:cubicBezTo>
                    <a:pt x="2" y="2"/>
                    <a:pt x="5" y="0"/>
                    <a:pt x="8" y="1"/>
                  </a:cubicBezTo>
                  <a:cubicBezTo>
                    <a:pt x="11" y="2"/>
                    <a:pt x="12" y="5"/>
                    <a:pt x="12" y="8"/>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44" name="Freeform 46"/>
            <p:cNvSpPr/>
            <p:nvPr/>
          </p:nvSpPr>
          <p:spPr bwMode="auto">
            <a:xfrm>
              <a:off x="4119295" y="2508835"/>
              <a:ext cx="18851" cy="18851"/>
            </a:xfrm>
            <a:custGeom>
              <a:avLst/>
              <a:gdLst>
                <a:gd name="T0" fmla="*/ 11 w 12"/>
                <a:gd name="T1" fmla="*/ 5 h 12"/>
                <a:gd name="T2" fmla="*/ 7 w 12"/>
                <a:gd name="T3" fmla="*/ 12 h 12"/>
                <a:gd name="T4" fmla="*/ 0 w 12"/>
                <a:gd name="T5" fmla="*/ 8 h 12"/>
                <a:gd name="T6" fmla="*/ 4 w 12"/>
                <a:gd name="T7" fmla="*/ 1 h 12"/>
                <a:gd name="T8" fmla="*/ 11 w 12"/>
                <a:gd name="T9" fmla="*/ 5 h 12"/>
              </a:gdLst>
              <a:ahLst/>
              <a:cxnLst>
                <a:cxn ang="0">
                  <a:pos x="T0" y="T1"/>
                </a:cxn>
                <a:cxn ang="0">
                  <a:pos x="T2" y="T3"/>
                </a:cxn>
                <a:cxn ang="0">
                  <a:pos x="T4" y="T5"/>
                </a:cxn>
                <a:cxn ang="0">
                  <a:pos x="T6" y="T7"/>
                </a:cxn>
                <a:cxn ang="0">
                  <a:pos x="T8" y="T9"/>
                </a:cxn>
              </a:cxnLst>
              <a:rect l="0" t="0" r="r" b="b"/>
              <a:pathLst>
                <a:path w="12" h="12">
                  <a:moveTo>
                    <a:pt x="11" y="5"/>
                  </a:moveTo>
                  <a:cubicBezTo>
                    <a:pt x="12" y="8"/>
                    <a:pt x="10" y="11"/>
                    <a:pt x="7" y="12"/>
                  </a:cubicBezTo>
                  <a:cubicBezTo>
                    <a:pt x="4" y="12"/>
                    <a:pt x="1" y="11"/>
                    <a:pt x="0" y="8"/>
                  </a:cubicBezTo>
                  <a:cubicBezTo>
                    <a:pt x="0" y="5"/>
                    <a:pt x="1" y="2"/>
                    <a:pt x="4" y="1"/>
                  </a:cubicBezTo>
                  <a:cubicBezTo>
                    <a:pt x="7" y="0"/>
                    <a:pt x="10" y="2"/>
                    <a:pt x="11" y="5"/>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45" name="Freeform 47"/>
            <p:cNvSpPr/>
            <p:nvPr/>
          </p:nvSpPr>
          <p:spPr bwMode="auto">
            <a:xfrm>
              <a:off x="4063415" y="2540478"/>
              <a:ext cx="18851" cy="18851"/>
            </a:xfrm>
            <a:custGeom>
              <a:avLst/>
              <a:gdLst>
                <a:gd name="T0" fmla="*/ 10 w 12"/>
                <a:gd name="T1" fmla="*/ 3 h 12"/>
                <a:gd name="T2" fmla="*/ 10 w 12"/>
                <a:gd name="T3" fmla="*/ 10 h 12"/>
                <a:gd name="T4" fmla="*/ 2 w 12"/>
                <a:gd name="T5" fmla="*/ 10 h 12"/>
                <a:gd name="T6" fmla="*/ 2 w 12"/>
                <a:gd name="T7" fmla="*/ 3 h 12"/>
                <a:gd name="T8" fmla="*/ 10 w 12"/>
                <a:gd name="T9" fmla="*/ 3 h 12"/>
              </a:gdLst>
              <a:ahLst/>
              <a:cxnLst>
                <a:cxn ang="0">
                  <a:pos x="T0" y="T1"/>
                </a:cxn>
                <a:cxn ang="0">
                  <a:pos x="T2" y="T3"/>
                </a:cxn>
                <a:cxn ang="0">
                  <a:pos x="T4" y="T5"/>
                </a:cxn>
                <a:cxn ang="0">
                  <a:pos x="T6" y="T7"/>
                </a:cxn>
                <a:cxn ang="0">
                  <a:pos x="T8" y="T9"/>
                </a:cxn>
              </a:cxnLst>
              <a:rect l="0" t="0" r="r" b="b"/>
              <a:pathLst>
                <a:path w="12" h="12">
                  <a:moveTo>
                    <a:pt x="10" y="3"/>
                  </a:moveTo>
                  <a:cubicBezTo>
                    <a:pt x="12" y="5"/>
                    <a:pt x="12" y="8"/>
                    <a:pt x="10" y="10"/>
                  </a:cubicBezTo>
                  <a:cubicBezTo>
                    <a:pt x="8" y="12"/>
                    <a:pt x="4" y="12"/>
                    <a:pt x="2" y="10"/>
                  </a:cubicBezTo>
                  <a:cubicBezTo>
                    <a:pt x="0" y="8"/>
                    <a:pt x="0" y="5"/>
                    <a:pt x="2" y="3"/>
                  </a:cubicBezTo>
                  <a:cubicBezTo>
                    <a:pt x="4" y="0"/>
                    <a:pt x="8" y="0"/>
                    <a:pt x="10" y="3"/>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46" name="Freeform 48"/>
            <p:cNvSpPr/>
            <p:nvPr/>
          </p:nvSpPr>
          <p:spPr bwMode="auto">
            <a:xfrm>
              <a:off x="4029752" y="2596358"/>
              <a:ext cx="20871" cy="20198"/>
            </a:xfrm>
            <a:custGeom>
              <a:avLst/>
              <a:gdLst>
                <a:gd name="T0" fmla="*/ 8 w 13"/>
                <a:gd name="T1" fmla="*/ 1 h 13"/>
                <a:gd name="T2" fmla="*/ 12 w 13"/>
                <a:gd name="T3" fmla="*/ 8 h 13"/>
                <a:gd name="T4" fmla="*/ 5 w 13"/>
                <a:gd name="T5" fmla="*/ 12 h 13"/>
                <a:gd name="T6" fmla="*/ 1 w 13"/>
                <a:gd name="T7" fmla="*/ 5 h 13"/>
                <a:gd name="T8" fmla="*/ 8 w 13"/>
                <a:gd name="T9" fmla="*/ 1 h 13"/>
              </a:gdLst>
              <a:ahLst/>
              <a:cxnLst>
                <a:cxn ang="0">
                  <a:pos x="T0" y="T1"/>
                </a:cxn>
                <a:cxn ang="0">
                  <a:pos x="T2" y="T3"/>
                </a:cxn>
                <a:cxn ang="0">
                  <a:pos x="T4" y="T5"/>
                </a:cxn>
                <a:cxn ang="0">
                  <a:pos x="T6" y="T7"/>
                </a:cxn>
                <a:cxn ang="0">
                  <a:pos x="T8" y="T9"/>
                </a:cxn>
              </a:cxnLst>
              <a:rect l="0" t="0" r="r" b="b"/>
              <a:pathLst>
                <a:path w="13" h="13">
                  <a:moveTo>
                    <a:pt x="8" y="1"/>
                  </a:moveTo>
                  <a:cubicBezTo>
                    <a:pt x="11" y="2"/>
                    <a:pt x="13" y="5"/>
                    <a:pt x="12" y="8"/>
                  </a:cubicBezTo>
                  <a:cubicBezTo>
                    <a:pt x="11" y="11"/>
                    <a:pt x="8" y="13"/>
                    <a:pt x="5" y="12"/>
                  </a:cubicBezTo>
                  <a:cubicBezTo>
                    <a:pt x="2" y="11"/>
                    <a:pt x="0" y="8"/>
                    <a:pt x="1" y="5"/>
                  </a:cubicBezTo>
                  <a:cubicBezTo>
                    <a:pt x="2" y="2"/>
                    <a:pt x="5" y="0"/>
                    <a:pt x="8" y="1"/>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47" name="Freeform 49"/>
            <p:cNvSpPr/>
            <p:nvPr/>
          </p:nvSpPr>
          <p:spPr bwMode="auto">
            <a:xfrm>
              <a:off x="4029752" y="2661664"/>
              <a:ext cx="20871" cy="18851"/>
            </a:xfrm>
            <a:custGeom>
              <a:avLst/>
              <a:gdLst>
                <a:gd name="T0" fmla="*/ 5 w 13"/>
                <a:gd name="T1" fmla="*/ 1 h 12"/>
                <a:gd name="T2" fmla="*/ 12 w 13"/>
                <a:gd name="T3" fmla="*/ 4 h 12"/>
                <a:gd name="T4" fmla="*/ 8 w 13"/>
                <a:gd name="T5" fmla="*/ 11 h 12"/>
                <a:gd name="T6" fmla="*/ 1 w 13"/>
                <a:gd name="T7" fmla="*/ 7 h 12"/>
                <a:gd name="T8" fmla="*/ 5 w 13"/>
                <a:gd name="T9" fmla="*/ 1 h 12"/>
              </a:gdLst>
              <a:ahLst/>
              <a:cxnLst>
                <a:cxn ang="0">
                  <a:pos x="T0" y="T1"/>
                </a:cxn>
                <a:cxn ang="0">
                  <a:pos x="T2" y="T3"/>
                </a:cxn>
                <a:cxn ang="0">
                  <a:pos x="T4" y="T5"/>
                </a:cxn>
                <a:cxn ang="0">
                  <a:pos x="T6" y="T7"/>
                </a:cxn>
                <a:cxn ang="0">
                  <a:pos x="T8" y="T9"/>
                </a:cxn>
              </a:cxnLst>
              <a:rect l="0" t="0" r="r" b="b"/>
              <a:pathLst>
                <a:path w="13" h="12">
                  <a:moveTo>
                    <a:pt x="5" y="1"/>
                  </a:moveTo>
                  <a:cubicBezTo>
                    <a:pt x="8" y="0"/>
                    <a:pt x="11" y="2"/>
                    <a:pt x="12" y="4"/>
                  </a:cubicBezTo>
                  <a:cubicBezTo>
                    <a:pt x="13" y="7"/>
                    <a:pt x="11" y="10"/>
                    <a:pt x="8" y="11"/>
                  </a:cubicBezTo>
                  <a:cubicBezTo>
                    <a:pt x="5" y="12"/>
                    <a:pt x="2" y="10"/>
                    <a:pt x="1" y="7"/>
                  </a:cubicBezTo>
                  <a:cubicBezTo>
                    <a:pt x="0" y="4"/>
                    <a:pt x="2" y="1"/>
                    <a:pt x="5" y="1"/>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48" name="Freeform 50"/>
            <p:cNvSpPr/>
            <p:nvPr/>
          </p:nvSpPr>
          <p:spPr bwMode="auto">
            <a:xfrm>
              <a:off x="4063415" y="2716871"/>
              <a:ext cx="18851" cy="19524"/>
            </a:xfrm>
            <a:custGeom>
              <a:avLst/>
              <a:gdLst>
                <a:gd name="T0" fmla="*/ 2 w 12"/>
                <a:gd name="T1" fmla="*/ 2 h 12"/>
                <a:gd name="T2" fmla="*/ 10 w 12"/>
                <a:gd name="T3" fmla="*/ 2 h 12"/>
                <a:gd name="T4" fmla="*/ 10 w 12"/>
                <a:gd name="T5" fmla="*/ 10 h 12"/>
                <a:gd name="T6" fmla="*/ 2 w 12"/>
                <a:gd name="T7" fmla="*/ 10 h 12"/>
                <a:gd name="T8" fmla="*/ 2 w 12"/>
                <a:gd name="T9" fmla="*/ 2 h 12"/>
              </a:gdLst>
              <a:ahLst/>
              <a:cxnLst>
                <a:cxn ang="0">
                  <a:pos x="T0" y="T1"/>
                </a:cxn>
                <a:cxn ang="0">
                  <a:pos x="T2" y="T3"/>
                </a:cxn>
                <a:cxn ang="0">
                  <a:pos x="T4" y="T5"/>
                </a:cxn>
                <a:cxn ang="0">
                  <a:pos x="T6" y="T7"/>
                </a:cxn>
                <a:cxn ang="0">
                  <a:pos x="T8" y="T9"/>
                </a:cxn>
              </a:cxnLst>
              <a:rect l="0" t="0" r="r" b="b"/>
              <a:pathLst>
                <a:path w="12" h="12">
                  <a:moveTo>
                    <a:pt x="2" y="2"/>
                  </a:moveTo>
                  <a:cubicBezTo>
                    <a:pt x="4" y="0"/>
                    <a:pt x="8" y="0"/>
                    <a:pt x="10" y="2"/>
                  </a:cubicBezTo>
                  <a:cubicBezTo>
                    <a:pt x="12" y="4"/>
                    <a:pt x="12" y="8"/>
                    <a:pt x="10" y="10"/>
                  </a:cubicBezTo>
                  <a:cubicBezTo>
                    <a:pt x="8" y="12"/>
                    <a:pt x="4" y="12"/>
                    <a:pt x="2" y="10"/>
                  </a:cubicBezTo>
                  <a:cubicBezTo>
                    <a:pt x="0" y="8"/>
                    <a:pt x="0" y="4"/>
                    <a:pt x="2" y="2"/>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49" name="Freeform 51"/>
            <p:cNvSpPr/>
            <p:nvPr/>
          </p:nvSpPr>
          <p:spPr bwMode="auto">
            <a:xfrm>
              <a:off x="4119295" y="2749187"/>
              <a:ext cx="18851" cy="18851"/>
            </a:xfrm>
            <a:custGeom>
              <a:avLst/>
              <a:gdLst>
                <a:gd name="T0" fmla="*/ 0 w 12"/>
                <a:gd name="T1" fmla="*/ 5 h 12"/>
                <a:gd name="T2" fmla="*/ 7 w 12"/>
                <a:gd name="T3" fmla="*/ 1 h 12"/>
                <a:gd name="T4" fmla="*/ 11 w 12"/>
                <a:gd name="T5" fmla="*/ 8 h 12"/>
                <a:gd name="T6" fmla="*/ 4 w 12"/>
                <a:gd name="T7" fmla="*/ 11 h 12"/>
                <a:gd name="T8" fmla="*/ 0 w 12"/>
                <a:gd name="T9" fmla="*/ 5 h 12"/>
              </a:gdLst>
              <a:ahLst/>
              <a:cxnLst>
                <a:cxn ang="0">
                  <a:pos x="T0" y="T1"/>
                </a:cxn>
                <a:cxn ang="0">
                  <a:pos x="T2" y="T3"/>
                </a:cxn>
                <a:cxn ang="0">
                  <a:pos x="T4" y="T5"/>
                </a:cxn>
                <a:cxn ang="0">
                  <a:pos x="T6" y="T7"/>
                </a:cxn>
                <a:cxn ang="0">
                  <a:pos x="T8" y="T9"/>
                </a:cxn>
              </a:cxnLst>
              <a:rect l="0" t="0" r="r" b="b"/>
              <a:pathLst>
                <a:path w="12" h="12">
                  <a:moveTo>
                    <a:pt x="0" y="5"/>
                  </a:moveTo>
                  <a:cubicBezTo>
                    <a:pt x="1" y="2"/>
                    <a:pt x="4" y="0"/>
                    <a:pt x="7" y="1"/>
                  </a:cubicBezTo>
                  <a:cubicBezTo>
                    <a:pt x="10" y="2"/>
                    <a:pt x="12" y="5"/>
                    <a:pt x="11" y="8"/>
                  </a:cubicBezTo>
                  <a:cubicBezTo>
                    <a:pt x="10" y="10"/>
                    <a:pt x="7" y="12"/>
                    <a:pt x="4" y="11"/>
                  </a:cubicBezTo>
                  <a:cubicBezTo>
                    <a:pt x="1" y="11"/>
                    <a:pt x="0" y="8"/>
                    <a:pt x="0" y="5"/>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50" name="Freeform 52"/>
            <p:cNvSpPr/>
            <p:nvPr/>
          </p:nvSpPr>
          <p:spPr bwMode="auto">
            <a:xfrm>
              <a:off x="4182581" y="2749187"/>
              <a:ext cx="19524" cy="18851"/>
            </a:xfrm>
            <a:custGeom>
              <a:avLst/>
              <a:gdLst>
                <a:gd name="T0" fmla="*/ 1 w 12"/>
                <a:gd name="T1" fmla="*/ 8 h 12"/>
                <a:gd name="T2" fmla="*/ 5 w 12"/>
                <a:gd name="T3" fmla="*/ 1 h 12"/>
                <a:gd name="T4" fmla="*/ 12 w 12"/>
                <a:gd name="T5" fmla="*/ 5 h 12"/>
                <a:gd name="T6" fmla="*/ 8 w 12"/>
                <a:gd name="T7" fmla="*/ 11 h 12"/>
                <a:gd name="T8" fmla="*/ 1 w 12"/>
                <a:gd name="T9" fmla="*/ 8 h 12"/>
              </a:gdLst>
              <a:ahLst/>
              <a:cxnLst>
                <a:cxn ang="0">
                  <a:pos x="T0" y="T1"/>
                </a:cxn>
                <a:cxn ang="0">
                  <a:pos x="T2" y="T3"/>
                </a:cxn>
                <a:cxn ang="0">
                  <a:pos x="T4" y="T5"/>
                </a:cxn>
                <a:cxn ang="0">
                  <a:pos x="T6" y="T7"/>
                </a:cxn>
                <a:cxn ang="0">
                  <a:pos x="T8" y="T9"/>
                </a:cxn>
              </a:cxnLst>
              <a:rect l="0" t="0" r="r" b="b"/>
              <a:pathLst>
                <a:path w="12" h="12">
                  <a:moveTo>
                    <a:pt x="1" y="8"/>
                  </a:moveTo>
                  <a:cubicBezTo>
                    <a:pt x="0" y="5"/>
                    <a:pt x="2" y="2"/>
                    <a:pt x="5" y="1"/>
                  </a:cubicBezTo>
                  <a:cubicBezTo>
                    <a:pt x="8" y="0"/>
                    <a:pt x="11" y="2"/>
                    <a:pt x="12" y="5"/>
                  </a:cubicBezTo>
                  <a:cubicBezTo>
                    <a:pt x="12" y="8"/>
                    <a:pt x="11" y="11"/>
                    <a:pt x="8" y="11"/>
                  </a:cubicBezTo>
                  <a:cubicBezTo>
                    <a:pt x="5" y="12"/>
                    <a:pt x="2" y="10"/>
                    <a:pt x="1" y="8"/>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51" name="Freeform 53"/>
            <p:cNvSpPr/>
            <p:nvPr/>
          </p:nvSpPr>
          <p:spPr bwMode="auto">
            <a:xfrm>
              <a:off x="4238461" y="2716871"/>
              <a:ext cx="18851" cy="19524"/>
            </a:xfrm>
            <a:custGeom>
              <a:avLst/>
              <a:gdLst>
                <a:gd name="T0" fmla="*/ 2 w 12"/>
                <a:gd name="T1" fmla="*/ 10 h 12"/>
                <a:gd name="T2" fmla="*/ 2 w 12"/>
                <a:gd name="T3" fmla="*/ 2 h 12"/>
                <a:gd name="T4" fmla="*/ 10 w 12"/>
                <a:gd name="T5" fmla="*/ 2 h 12"/>
                <a:gd name="T6" fmla="*/ 10 w 12"/>
                <a:gd name="T7" fmla="*/ 10 h 12"/>
                <a:gd name="T8" fmla="*/ 2 w 12"/>
                <a:gd name="T9" fmla="*/ 10 h 12"/>
              </a:gdLst>
              <a:ahLst/>
              <a:cxnLst>
                <a:cxn ang="0">
                  <a:pos x="T0" y="T1"/>
                </a:cxn>
                <a:cxn ang="0">
                  <a:pos x="T2" y="T3"/>
                </a:cxn>
                <a:cxn ang="0">
                  <a:pos x="T4" y="T5"/>
                </a:cxn>
                <a:cxn ang="0">
                  <a:pos x="T6" y="T7"/>
                </a:cxn>
                <a:cxn ang="0">
                  <a:pos x="T8" y="T9"/>
                </a:cxn>
              </a:cxnLst>
              <a:rect l="0" t="0" r="r" b="b"/>
              <a:pathLst>
                <a:path w="12" h="12">
                  <a:moveTo>
                    <a:pt x="2" y="10"/>
                  </a:moveTo>
                  <a:cubicBezTo>
                    <a:pt x="0" y="8"/>
                    <a:pt x="0" y="4"/>
                    <a:pt x="2" y="2"/>
                  </a:cubicBezTo>
                  <a:cubicBezTo>
                    <a:pt x="4" y="0"/>
                    <a:pt x="8" y="0"/>
                    <a:pt x="10" y="2"/>
                  </a:cubicBezTo>
                  <a:cubicBezTo>
                    <a:pt x="12" y="4"/>
                    <a:pt x="12" y="8"/>
                    <a:pt x="10" y="10"/>
                  </a:cubicBezTo>
                  <a:cubicBezTo>
                    <a:pt x="8" y="12"/>
                    <a:pt x="4" y="12"/>
                    <a:pt x="2" y="10"/>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52" name="Freeform 54"/>
            <p:cNvSpPr/>
            <p:nvPr/>
          </p:nvSpPr>
          <p:spPr bwMode="auto">
            <a:xfrm>
              <a:off x="4270104" y="2661664"/>
              <a:ext cx="20871" cy="18851"/>
            </a:xfrm>
            <a:custGeom>
              <a:avLst/>
              <a:gdLst>
                <a:gd name="T0" fmla="*/ 5 w 13"/>
                <a:gd name="T1" fmla="*/ 11 h 12"/>
                <a:gd name="T2" fmla="*/ 1 w 13"/>
                <a:gd name="T3" fmla="*/ 4 h 12"/>
                <a:gd name="T4" fmla="*/ 8 w 13"/>
                <a:gd name="T5" fmla="*/ 1 h 12"/>
                <a:gd name="T6" fmla="*/ 12 w 13"/>
                <a:gd name="T7" fmla="*/ 7 h 12"/>
                <a:gd name="T8" fmla="*/ 5 w 13"/>
                <a:gd name="T9" fmla="*/ 11 h 12"/>
              </a:gdLst>
              <a:ahLst/>
              <a:cxnLst>
                <a:cxn ang="0">
                  <a:pos x="T0" y="T1"/>
                </a:cxn>
                <a:cxn ang="0">
                  <a:pos x="T2" y="T3"/>
                </a:cxn>
                <a:cxn ang="0">
                  <a:pos x="T4" y="T5"/>
                </a:cxn>
                <a:cxn ang="0">
                  <a:pos x="T6" y="T7"/>
                </a:cxn>
                <a:cxn ang="0">
                  <a:pos x="T8" y="T9"/>
                </a:cxn>
              </a:cxnLst>
              <a:rect l="0" t="0" r="r" b="b"/>
              <a:pathLst>
                <a:path w="13" h="12">
                  <a:moveTo>
                    <a:pt x="5" y="11"/>
                  </a:moveTo>
                  <a:cubicBezTo>
                    <a:pt x="2" y="10"/>
                    <a:pt x="0" y="7"/>
                    <a:pt x="1" y="4"/>
                  </a:cubicBezTo>
                  <a:cubicBezTo>
                    <a:pt x="2" y="2"/>
                    <a:pt x="5" y="0"/>
                    <a:pt x="8" y="1"/>
                  </a:cubicBezTo>
                  <a:cubicBezTo>
                    <a:pt x="11" y="1"/>
                    <a:pt x="13" y="4"/>
                    <a:pt x="12" y="7"/>
                  </a:cubicBezTo>
                  <a:cubicBezTo>
                    <a:pt x="11" y="10"/>
                    <a:pt x="8" y="12"/>
                    <a:pt x="5" y="11"/>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53" name="Freeform 55"/>
            <p:cNvSpPr/>
            <p:nvPr/>
          </p:nvSpPr>
          <p:spPr bwMode="auto">
            <a:xfrm>
              <a:off x="4270104" y="2596358"/>
              <a:ext cx="20871" cy="20198"/>
            </a:xfrm>
            <a:custGeom>
              <a:avLst/>
              <a:gdLst>
                <a:gd name="T0" fmla="*/ 8 w 13"/>
                <a:gd name="T1" fmla="*/ 12 h 13"/>
                <a:gd name="T2" fmla="*/ 1 w 13"/>
                <a:gd name="T3" fmla="*/ 8 h 13"/>
                <a:gd name="T4" fmla="*/ 5 w 13"/>
                <a:gd name="T5" fmla="*/ 1 h 13"/>
                <a:gd name="T6" fmla="*/ 12 w 13"/>
                <a:gd name="T7" fmla="*/ 5 h 13"/>
                <a:gd name="T8" fmla="*/ 8 w 13"/>
                <a:gd name="T9" fmla="*/ 12 h 13"/>
              </a:gdLst>
              <a:ahLst/>
              <a:cxnLst>
                <a:cxn ang="0">
                  <a:pos x="T0" y="T1"/>
                </a:cxn>
                <a:cxn ang="0">
                  <a:pos x="T2" y="T3"/>
                </a:cxn>
                <a:cxn ang="0">
                  <a:pos x="T4" y="T5"/>
                </a:cxn>
                <a:cxn ang="0">
                  <a:pos x="T6" y="T7"/>
                </a:cxn>
                <a:cxn ang="0">
                  <a:pos x="T8" y="T9"/>
                </a:cxn>
              </a:cxnLst>
              <a:rect l="0" t="0" r="r" b="b"/>
              <a:pathLst>
                <a:path w="13" h="13">
                  <a:moveTo>
                    <a:pt x="8" y="12"/>
                  </a:moveTo>
                  <a:cubicBezTo>
                    <a:pt x="5" y="13"/>
                    <a:pt x="2" y="11"/>
                    <a:pt x="1" y="8"/>
                  </a:cubicBezTo>
                  <a:cubicBezTo>
                    <a:pt x="0" y="5"/>
                    <a:pt x="2" y="2"/>
                    <a:pt x="5" y="1"/>
                  </a:cubicBezTo>
                  <a:cubicBezTo>
                    <a:pt x="8" y="0"/>
                    <a:pt x="11" y="2"/>
                    <a:pt x="12" y="5"/>
                  </a:cubicBezTo>
                  <a:cubicBezTo>
                    <a:pt x="13" y="8"/>
                    <a:pt x="11" y="11"/>
                    <a:pt x="8" y="12"/>
                  </a:cubicBezTo>
                  <a:close/>
                </a:path>
              </a:pathLst>
            </a:custGeom>
            <a:solidFill>
              <a:schemeClr val="accent1"/>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54" name="Freeform 56"/>
            <p:cNvSpPr/>
            <p:nvPr/>
          </p:nvSpPr>
          <p:spPr bwMode="auto">
            <a:xfrm>
              <a:off x="3390160" y="2990886"/>
              <a:ext cx="418765" cy="418765"/>
            </a:xfrm>
            <a:custGeom>
              <a:avLst/>
              <a:gdLst>
                <a:gd name="T0" fmla="*/ 144 w 263"/>
                <a:gd name="T1" fmla="*/ 144 h 263"/>
                <a:gd name="T2" fmla="*/ 7 w 263"/>
                <a:gd name="T3" fmla="*/ 256 h 263"/>
                <a:gd name="T4" fmla="*/ 118 w 263"/>
                <a:gd name="T5" fmla="*/ 118 h 263"/>
                <a:gd name="T6" fmla="*/ 256 w 263"/>
                <a:gd name="T7" fmla="*/ 7 h 263"/>
                <a:gd name="T8" fmla="*/ 144 w 263"/>
                <a:gd name="T9" fmla="*/ 144 h 263"/>
              </a:gdLst>
              <a:ahLst/>
              <a:cxnLst>
                <a:cxn ang="0">
                  <a:pos x="T0" y="T1"/>
                </a:cxn>
                <a:cxn ang="0">
                  <a:pos x="T2" y="T3"/>
                </a:cxn>
                <a:cxn ang="0">
                  <a:pos x="T4" y="T5"/>
                </a:cxn>
                <a:cxn ang="0">
                  <a:pos x="T6" y="T7"/>
                </a:cxn>
                <a:cxn ang="0">
                  <a:pos x="T8" y="T9"/>
                </a:cxn>
              </a:cxnLst>
              <a:rect l="0" t="0" r="r" b="b"/>
              <a:pathLst>
                <a:path w="263" h="263">
                  <a:moveTo>
                    <a:pt x="144" y="144"/>
                  </a:moveTo>
                  <a:cubicBezTo>
                    <a:pt x="76" y="213"/>
                    <a:pt x="14" y="263"/>
                    <a:pt x="7" y="256"/>
                  </a:cubicBezTo>
                  <a:cubicBezTo>
                    <a:pt x="0" y="249"/>
                    <a:pt x="50" y="187"/>
                    <a:pt x="118" y="118"/>
                  </a:cubicBezTo>
                  <a:cubicBezTo>
                    <a:pt x="187" y="49"/>
                    <a:pt x="249" y="0"/>
                    <a:pt x="256" y="7"/>
                  </a:cubicBezTo>
                  <a:cubicBezTo>
                    <a:pt x="263" y="14"/>
                    <a:pt x="213" y="76"/>
                    <a:pt x="144" y="144"/>
                  </a:cubicBezTo>
                  <a:close/>
                </a:path>
              </a:pathLst>
            </a:custGeom>
            <a:solidFill>
              <a:schemeClr val="accent1">
                <a:lumMod val="75000"/>
              </a:schemeClr>
            </a:solidFill>
            <a:ln>
              <a:noFill/>
            </a:ln>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55" name="Freeform 57"/>
            <p:cNvSpPr/>
            <p:nvPr/>
          </p:nvSpPr>
          <p:spPr bwMode="auto">
            <a:xfrm>
              <a:off x="1429641" y="4756834"/>
              <a:ext cx="1514151" cy="475991"/>
            </a:xfrm>
            <a:custGeom>
              <a:avLst/>
              <a:gdLst>
                <a:gd name="T0" fmla="*/ 921 w 951"/>
                <a:gd name="T1" fmla="*/ 299 h 299"/>
                <a:gd name="T2" fmla="*/ 951 w 951"/>
                <a:gd name="T3" fmla="*/ 226 h 299"/>
                <a:gd name="T4" fmla="*/ 913 w 951"/>
                <a:gd name="T5" fmla="*/ 147 h 299"/>
                <a:gd name="T6" fmla="*/ 913 w 951"/>
                <a:gd name="T7" fmla="*/ 139 h 299"/>
                <a:gd name="T8" fmla="*/ 831 w 951"/>
                <a:gd name="T9" fmla="*/ 56 h 299"/>
                <a:gd name="T10" fmla="*/ 765 w 951"/>
                <a:gd name="T11" fmla="*/ 90 h 299"/>
                <a:gd name="T12" fmla="*/ 754 w 951"/>
                <a:gd name="T13" fmla="*/ 87 h 299"/>
                <a:gd name="T14" fmla="*/ 659 w 951"/>
                <a:gd name="T15" fmla="*/ 0 h 299"/>
                <a:gd name="T16" fmla="*/ 566 w 951"/>
                <a:gd name="T17" fmla="*/ 71 h 299"/>
                <a:gd name="T18" fmla="*/ 556 w 951"/>
                <a:gd name="T19" fmla="*/ 71 h 299"/>
                <a:gd name="T20" fmla="*/ 515 w 951"/>
                <a:gd name="T21" fmla="*/ 87 h 299"/>
                <a:gd name="T22" fmla="*/ 515 w 951"/>
                <a:gd name="T23" fmla="*/ 86 h 299"/>
                <a:gd name="T24" fmla="*/ 439 w 951"/>
                <a:gd name="T25" fmla="*/ 10 h 299"/>
                <a:gd name="T26" fmla="*/ 363 w 951"/>
                <a:gd name="T27" fmla="*/ 86 h 299"/>
                <a:gd name="T28" fmla="*/ 363 w 951"/>
                <a:gd name="T29" fmla="*/ 90 h 299"/>
                <a:gd name="T30" fmla="*/ 346 w 951"/>
                <a:gd name="T31" fmla="*/ 95 h 299"/>
                <a:gd name="T32" fmla="*/ 299 w 951"/>
                <a:gd name="T33" fmla="*/ 56 h 299"/>
                <a:gd name="T34" fmla="*/ 259 w 951"/>
                <a:gd name="T35" fmla="*/ 77 h 299"/>
                <a:gd name="T36" fmla="*/ 167 w 951"/>
                <a:gd name="T37" fmla="*/ 22 h 299"/>
                <a:gd name="T38" fmla="*/ 64 w 951"/>
                <a:gd name="T39" fmla="*/ 125 h 299"/>
                <a:gd name="T40" fmla="*/ 65 w 951"/>
                <a:gd name="T41" fmla="*/ 134 h 299"/>
                <a:gd name="T42" fmla="*/ 0 w 951"/>
                <a:gd name="T43" fmla="*/ 248 h 299"/>
                <a:gd name="T44" fmla="*/ 10 w 951"/>
                <a:gd name="T45" fmla="*/ 299 h 299"/>
                <a:gd name="T46" fmla="*/ 921 w 951"/>
                <a:gd name="T47"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51" h="299">
                  <a:moveTo>
                    <a:pt x="921" y="299"/>
                  </a:moveTo>
                  <a:cubicBezTo>
                    <a:pt x="939" y="280"/>
                    <a:pt x="951" y="255"/>
                    <a:pt x="951" y="226"/>
                  </a:cubicBezTo>
                  <a:cubicBezTo>
                    <a:pt x="951" y="194"/>
                    <a:pt x="936" y="166"/>
                    <a:pt x="913" y="147"/>
                  </a:cubicBezTo>
                  <a:cubicBezTo>
                    <a:pt x="913" y="144"/>
                    <a:pt x="913" y="141"/>
                    <a:pt x="913" y="139"/>
                  </a:cubicBezTo>
                  <a:cubicBezTo>
                    <a:pt x="913" y="93"/>
                    <a:pt x="876" y="56"/>
                    <a:pt x="831" y="56"/>
                  </a:cubicBezTo>
                  <a:cubicBezTo>
                    <a:pt x="804" y="56"/>
                    <a:pt x="780" y="69"/>
                    <a:pt x="765" y="90"/>
                  </a:cubicBezTo>
                  <a:cubicBezTo>
                    <a:pt x="761" y="88"/>
                    <a:pt x="758" y="87"/>
                    <a:pt x="754" y="87"/>
                  </a:cubicBezTo>
                  <a:cubicBezTo>
                    <a:pt x="749" y="38"/>
                    <a:pt x="708" y="0"/>
                    <a:pt x="659" y="0"/>
                  </a:cubicBezTo>
                  <a:cubicBezTo>
                    <a:pt x="614" y="0"/>
                    <a:pt x="577" y="31"/>
                    <a:pt x="566" y="71"/>
                  </a:cubicBezTo>
                  <a:cubicBezTo>
                    <a:pt x="563" y="71"/>
                    <a:pt x="559" y="71"/>
                    <a:pt x="556" y="71"/>
                  </a:cubicBezTo>
                  <a:cubicBezTo>
                    <a:pt x="540" y="71"/>
                    <a:pt x="526" y="77"/>
                    <a:pt x="515" y="87"/>
                  </a:cubicBezTo>
                  <a:cubicBezTo>
                    <a:pt x="515" y="86"/>
                    <a:pt x="515" y="86"/>
                    <a:pt x="515" y="86"/>
                  </a:cubicBezTo>
                  <a:cubicBezTo>
                    <a:pt x="515" y="44"/>
                    <a:pt x="481" y="10"/>
                    <a:pt x="439" y="10"/>
                  </a:cubicBezTo>
                  <a:cubicBezTo>
                    <a:pt x="397" y="10"/>
                    <a:pt x="363" y="44"/>
                    <a:pt x="363" y="86"/>
                  </a:cubicBezTo>
                  <a:cubicBezTo>
                    <a:pt x="363" y="88"/>
                    <a:pt x="363" y="89"/>
                    <a:pt x="363" y="90"/>
                  </a:cubicBezTo>
                  <a:cubicBezTo>
                    <a:pt x="357" y="91"/>
                    <a:pt x="351" y="93"/>
                    <a:pt x="346" y="95"/>
                  </a:cubicBezTo>
                  <a:cubicBezTo>
                    <a:pt x="341" y="73"/>
                    <a:pt x="322" y="56"/>
                    <a:pt x="299" y="56"/>
                  </a:cubicBezTo>
                  <a:cubicBezTo>
                    <a:pt x="282" y="56"/>
                    <a:pt x="268" y="65"/>
                    <a:pt x="259" y="77"/>
                  </a:cubicBezTo>
                  <a:cubicBezTo>
                    <a:pt x="242" y="44"/>
                    <a:pt x="207" y="22"/>
                    <a:pt x="167" y="22"/>
                  </a:cubicBezTo>
                  <a:cubicBezTo>
                    <a:pt x="110" y="22"/>
                    <a:pt x="64" y="68"/>
                    <a:pt x="64" y="125"/>
                  </a:cubicBezTo>
                  <a:cubicBezTo>
                    <a:pt x="64" y="128"/>
                    <a:pt x="64" y="131"/>
                    <a:pt x="65" y="134"/>
                  </a:cubicBezTo>
                  <a:cubicBezTo>
                    <a:pt x="26" y="157"/>
                    <a:pt x="0" y="199"/>
                    <a:pt x="0" y="248"/>
                  </a:cubicBezTo>
                  <a:cubicBezTo>
                    <a:pt x="0" y="266"/>
                    <a:pt x="3" y="283"/>
                    <a:pt x="10" y="299"/>
                  </a:cubicBezTo>
                  <a:lnTo>
                    <a:pt x="921" y="299"/>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Scale>
                                      <p:cBhvr>
                                        <p:cTn id="7" dur="2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50" decel="50000" fill="hold">
                                          <p:stCondLst>
                                            <p:cond delay="0"/>
                                          </p:stCondLst>
                                        </p:cTn>
                                        <p:tgtEl>
                                          <p:spTgt spid="30"/>
                                        </p:tgtEl>
                                        <p:attrNameLst>
                                          <p:attrName>ppt_x</p:attrName>
                                          <p:attrName>ppt_y</p:attrName>
                                        </p:attrNameLst>
                                      </p:cBhvr>
                                    </p:animMotion>
                                    <p:animEffect transition="in" filter="fade">
                                      <p:cBhvr>
                                        <p:cTn id="9" dur="250"/>
                                        <p:tgtEl>
                                          <p:spTgt spid="3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1_1"/>
          <p:cNvGrpSpPr/>
          <p:nvPr/>
        </p:nvGrpSpPr>
        <p:grpSpPr>
          <a:xfrm>
            <a:off x="-1013679" y="-43169"/>
            <a:ext cx="12858769" cy="6560166"/>
            <a:chOff x="-1013679" y="-43169"/>
            <a:chExt cx="12858769" cy="6560166"/>
          </a:xfrm>
        </p:grpSpPr>
        <p:grpSp>
          <p:nvGrpSpPr>
            <p:cNvPr id="60" name="组合 59"/>
            <p:cNvGrpSpPr/>
            <p:nvPr/>
          </p:nvGrpSpPr>
          <p:grpSpPr>
            <a:xfrm>
              <a:off x="9683417" y="6288397"/>
              <a:ext cx="2161673" cy="228600"/>
              <a:chOff x="2805536" y="-1467853"/>
              <a:chExt cx="2161673" cy="228600"/>
            </a:xfrm>
          </p:grpSpPr>
          <p:sp>
            <p:nvSpPr>
              <p:cNvPr id="67" name="椭圆 66"/>
              <p:cNvSpPr/>
              <p:nvPr/>
            </p:nvSpPr>
            <p:spPr>
              <a:xfrm>
                <a:off x="2805536" y="-1467853"/>
                <a:ext cx="228600" cy="228600"/>
              </a:xfrm>
              <a:prstGeom prst="ellipse">
                <a:avLst/>
              </a:prstGeom>
              <a:solidFill>
                <a:srgbClr val="78B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8" name="椭圆 67"/>
              <p:cNvSpPr/>
              <p:nvPr/>
            </p:nvSpPr>
            <p:spPr>
              <a:xfrm>
                <a:off x="3288804" y="-1467853"/>
                <a:ext cx="228600" cy="228600"/>
              </a:xfrm>
              <a:prstGeom prst="ellipse">
                <a:avLst/>
              </a:prstGeom>
              <a:solidFill>
                <a:srgbClr val="FDD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9" name="椭圆 68"/>
              <p:cNvSpPr/>
              <p:nvPr/>
            </p:nvSpPr>
            <p:spPr>
              <a:xfrm>
                <a:off x="3772072" y="-1467853"/>
                <a:ext cx="228600" cy="228600"/>
              </a:xfrm>
              <a:prstGeom prst="ellipse">
                <a:avLst/>
              </a:prstGeom>
              <a:solidFill>
                <a:srgbClr val="ED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0" name="椭圆 69"/>
              <p:cNvSpPr/>
              <p:nvPr/>
            </p:nvSpPr>
            <p:spPr>
              <a:xfrm>
                <a:off x="4255340" y="-1467853"/>
                <a:ext cx="228600" cy="228600"/>
              </a:xfrm>
              <a:prstGeom prst="ellipse">
                <a:avLst/>
              </a:prstGeom>
              <a:solidFill>
                <a:srgbClr val="E97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1" name="椭圆 70"/>
              <p:cNvSpPr/>
              <p:nvPr/>
            </p:nvSpPr>
            <p:spPr>
              <a:xfrm>
                <a:off x="4738609" y="-1467853"/>
                <a:ext cx="228600" cy="228600"/>
              </a:xfrm>
              <a:prstGeom prst="ellipse">
                <a:avLst/>
              </a:prstGeom>
              <a:solidFill>
                <a:srgbClr val="AB7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grpSp>
        <p:grpSp>
          <p:nvGrpSpPr>
            <p:cNvPr id="61" name="组合 60"/>
            <p:cNvGrpSpPr/>
            <p:nvPr/>
          </p:nvGrpSpPr>
          <p:grpSpPr>
            <a:xfrm flipH="1" flipV="1">
              <a:off x="-1013679" y="-43169"/>
              <a:ext cx="4948007" cy="573258"/>
              <a:chOff x="-460228" y="4964882"/>
              <a:chExt cx="16582544" cy="1921192"/>
            </a:xfrm>
          </p:grpSpPr>
          <p:sp>
            <p:nvSpPr>
              <p:cNvPr id="62" name="等腰三角形 5"/>
              <p:cNvSpPr/>
              <p:nvPr/>
            </p:nvSpPr>
            <p:spPr>
              <a:xfrm>
                <a:off x="-460228" y="5749042"/>
                <a:ext cx="3560710" cy="113703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78B6A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3" name="等腰三角形 5"/>
              <p:cNvSpPr/>
              <p:nvPr/>
            </p:nvSpPr>
            <p:spPr>
              <a:xfrm>
                <a:off x="1498898" y="5414211"/>
                <a:ext cx="4355342" cy="147186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137032 h 1137032"/>
                  <a:gd name="connsiteX1-19" fmla="*/ 1780355 w 3560710"/>
                  <a:gd name="connsiteY1-20" fmla="*/ 88 h 1137032"/>
                  <a:gd name="connsiteX2-21" fmla="*/ 3560710 w 3560710"/>
                  <a:gd name="connsiteY2-22" fmla="*/ 1137032 h 1137032"/>
                  <a:gd name="connsiteX3-23" fmla="*/ 0 w 3560710"/>
                  <a:gd name="connsiteY3-24" fmla="*/ 1137032 h 1137032"/>
                  <a:gd name="connsiteX0-25" fmla="*/ 0 w 3560710"/>
                  <a:gd name="connsiteY0-26" fmla="*/ 1137032 h 1137032"/>
                  <a:gd name="connsiteX1-27" fmla="*/ 1780355 w 3560710"/>
                  <a:gd name="connsiteY1-28" fmla="*/ 88 h 1137032"/>
                  <a:gd name="connsiteX2-29" fmla="*/ 3560710 w 3560710"/>
                  <a:gd name="connsiteY2-30" fmla="*/ 1137032 h 1137032"/>
                  <a:gd name="connsiteX3-31" fmla="*/ 0 w 3560710"/>
                  <a:gd name="connsiteY3-32"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298852" y="-9500"/>
                      <a:pt x="1780355" y="88"/>
                    </a:cubicBezTo>
                    <a:cubicBezTo>
                      <a:pt x="2261858" y="9676"/>
                      <a:pt x="2967258" y="758051"/>
                      <a:pt x="3560710" y="1137032"/>
                    </a:cubicBezTo>
                    <a:lnTo>
                      <a:pt x="0" y="1137032"/>
                    </a:lnTo>
                    <a:close/>
                  </a:path>
                </a:pathLst>
              </a:custGeom>
              <a:solidFill>
                <a:srgbClr val="FDD06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4" name="等腰三角形 5"/>
              <p:cNvSpPr/>
              <p:nvPr/>
            </p:nvSpPr>
            <p:spPr>
              <a:xfrm>
                <a:off x="3763709" y="4964882"/>
                <a:ext cx="5327811" cy="192119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ED935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5" name="等腰三角形 5"/>
              <p:cNvSpPr/>
              <p:nvPr/>
            </p:nvSpPr>
            <p:spPr>
              <a:xfrm>
                <a:off x="6780019" y="5781117"/>
                <a:ext cx="5439657" cy="107688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076883 h 1076883"/>
                  <a:gd name="connsiteX1-19" fmla="*/ 2134761 w 3560710"/>
                  <a:gd name="connsiteY1-20" fmla="*/ 97 h 1076883"/>
                  <a:gd name="connsiteX2-21" fmla="*/ 3560710 w 3560710"/>
                  <a:gd name="connsiteY2-22" fmla="*/ 1076883 h 1076883"/>
                  <a:gd name="connsiteX3-23" fmla="*/ 0 w 3560710"/>
                  <a:gd name="connsiteY3-24" fmla="*/ 1076883 h 1076883"/>
                </a:gdLst>
                <a:ahLst/>
                <a:cxnLst>
                  <a:cxn ang="0">
                    <a:pos x="connsiteX0-1" y="connsiteY0-2"/>
                  </a:cxn>
                  <a:cxn ang="0">
                    <a:pos x="connsiteX1-3" y="connsiteY1-4"/>
                  </a:cxn>
                  <a:cxn ang="0">
                    <a:pos x="connsiteX2-5" y="connsiteY2-6"/>
                  </a:cxn>
                  <a:cxn ang="0">
                    <a:pos x="connsiteX3-7" y="connsiteY3-8"/>
                  </a:cxn>
                </a:cxnLst>
                <a:rect l="l" t="t" r="r" b="b"/>
                <a:pathLst>
                  <a:path w="3560710" h="1076883">
                    <a:moveTo>
                      <a:pt x="0" y="1076883"/>
                    </a:moveTo>
                    <a:cubicBezTo>
                      <a:pt x="593452" y="697902"/>
                      <a:pt x="1456530" y="-9491"/>
                      <a:pt x="2134761" y="97"/>
                    </a:cubicBezTo>
                    <a:cubicBezTo>
                      <a:pt x="2812992" y="9685"/>
                      <a:pt x="2967258" y="697902"/>
                      <a:pt x="3560710" y="1076883"/>
                    </a:cubicBezTo>
                    <a:lnTo>
                      <a:pt x="0" y="1076883"/>
                    </a:lnTo>
                    <a:close/>
                  </a:path>
                </a:pathLst>
              </a:custGeom>
              <a:solidFill>
                <a:srgbClr val="E9746E">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6" name="等腰三角形 5"/>
              <p:cNvSpPr/>
              <p:nvPr/>
            </p:nvSpPr>
            <p:spPr>
              <a:xfrm>
                <a:off x="9613231" y="5220014"/>
                <a:ext cx="6509085" cy="1637986"/>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AB7DB6">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sp>
          <p:nvSpPr>
            <p:cNvPr id="74" name="文本框 73"/>
            <p:cNvSpPr txBox="1"/>
            <p:nvPr/>
          </p:nvSpPr>
          <p:spPr>
            <a:xfrm>
              <a:off x="1728629" y="530259"/>
              <a:ext cx="8735060" cy="706755"/>
            </a:xfrm>
            <a:prstGeom prst="rect">
              <a:avLst/>
            </a:prstGeom>
            <a:noFill/>
          </p:spPr>
          <p:txBody>
            <a:bodyPr wrap="square" rtlCol="0">
              <a:spAutoFit/>
            </a:bodyPr>
            <a:lstStyle/>
            <a:p>
              <a:pPr algn="ctr"/>
              <a:r>
                <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rPr>
                <a:t>一、学前儿童发展测量与评价的含义</a:t>
              </a:r>
              <a:endPar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sp>
        <p:nvSpPr>
          <p:cNvPr id="3" name="TextBox 68"/>
          <p:cNvSpPr txBox="1"/>
          <p:nvPr/>
        </p:nvSpPr>
        <p:spPr>
          <a:xfrm>
            <a:off x="924281" y="1670977"/>
            <a:ext cx="6381750" cy="645160"/>
          </a:xfrm>
          <a:prstGeom prst="rect">
            <a:avLst/>
          </a:prstGeom>
          <a:noFill/>
        </p:spPr>
        <p:txBody>
          <a:bodyPr wrap="none" rtlCol="0">
            <a:spAutoFit/>
          </a:bodyPr>
          <a:p>
            <a:r>
              <a:rPr lang="en-US" sz="3600" b="1">
                <a:solidFill>
                  <a:schemeClr val="accent4"/>
                </a:solidFill>
                <a:latin typeface="黑体" panose="02010609060101010101" charset="-122"/>
                <a:ea typeface="黑体" panose="02010609060101010101" charset="-122"/>
                <a:cs typeface="Arial" panose="020B0604020202020204" pitchFamily="34" charset="0"/>
                <a:sym typeface="思源黑体 CN Medium" panose="020B0600000000000000" pitchFamily="34" charset="-122"/>
              </a:rPr>
              <a:t>评价学前儿童发展的主要目的:</a:t>
            </a:r>
            <a:endParaRPr lang="en-US" sz="3600" b="1">
              <a:solidFill>
                <a:schemeClr val="accent4"/>
              </a:solidFill>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100" name="文本框 99"/>
          <p:cNvSpPr txBox="1"/>
          <p:nvPr/>
        </p:nvSpPr>
        <p:spPr>
          <a:xfrm>
            <a:off x="924560" y="2700655"/>
            <a:ext cx="10342880" cy="2984500"/>
          </a:xfrm>
          <a:prstGeom prst="rect">
            <a:avLst/>
          </a:prstGeom>
          <a:noFill/>
          <a:ln w="9525">
            <a:noFill/>
          </a:ln>
        </p:spPr>
        <p:txBody>
          <a:bodyPr wrap="square">
            <a:spAutoFit/>
          </a:bodyPr>
          <a:p>
            <a:pPr marL="457200" indent="-457200">
              <a:lnSpc>
                <a:spcPct val="100000"/>
              </a:lnSpc>
              <a:buFont typeface="BatangChe" panose="02030609000101010101" charset="-127"/>
              <a:buChar char="▷"/>
            </a:pPr>
            <a:r>
              <a:rPr lang="zh-CN" sz="2800" b="0">
                <a:solidFill>
                  <a:srgbClr val="241A16"/>
                </a:solidFill>
                <a:latin typeface="黑体" panose="02010609060101010101" charset="-122"/>
                <a:ea typeface="黑体" panose="02010609060101010101" charset="-122"/>
                <a:cs typeface="黑体" panose="02010609060101010101" charset="-122"/>
              </a:rPr>
              <a:t>一是收集有关课程或教育教学方法，是否有效的证据；</a:t>
            </a:r>
            <a:endParaRPr lang="zh-CN" sz="2800" b="0">
              <a:solidFill>
                <a:srgbClr val="241A16"/>
              </a:solidFill>
              <a:latin typeface="黑体" panose="02010609060101010101" charset="-122"/>
              <a:ea typeface="黑体" panose="02010609060101010101" charset="-122"/>
              <a:cs typeface="黑体" panose="02010609060101010101" charset="-122"/>
            </a:endParaRPr>
          </a:p>
          <a:p>
            <a:pPr marL="342900" indent="-342900">
              <a:lnSpc>
                <a:spcPct val="100000"/>
              </a:lnSpc>
              <a:buFont typeface="BatangChe" panose="02030609000101010101" charset="-127"/>
              <a:buChar char="▷"/>
            </a:pPr>
            <a:endParaRPr lang="zh-CN" sz="2400" b="0">
              <a:solidFill>
                <a:srgbClr val="241A16"/>
              </a:solidFill>
              <a:latin typeface="黑体" panose="02010609060101010101" charset="-122"/>
              <a:ea typeface="黑体" panose="02010609060101010101" charset="-122"/>
              <a:cs typeface="黑体" panose="02010609060101010101" charset="-122"/>
            </a:endParaRPr>
          </a:p>
          <a:p>
            <a:pPr marL="457200" indent="-457200">
              <a:lnSpc>
                <a:spcPct val="100000"/>
              </a:lnSpc>
              <a:buFont typeface="BatangChe" panose="02030609000101010101" charset="-127"/>
              <a:buChar char="▷"/>
            </a:pPr>
            <a:r>
              <a:rPr lang="zh-CN" sz="2800" b="0">
                <a:solidFill>
                  <a:srgbClr val="241A16"/>
                </a:solidFill>
                <a:latin typeface="黑体" panose="02010609060101010101" charset="-122"/>
                <a:ea typeface="黑体" panose="02010609060101010101" charset="-122"/>
                <a:cs typeface="黑体" panose="02010609060101010101" charset="-122"/>
              </a:rPr>
              <a:t>二是鉴定学前儿童某些方面的发展，是否正常，并说明其在某一团体中所处的相对位置；</a:t>
            </a:r>
            <a:endParaRPr lang="zh-CN" sz="2800" b="0">
              <a:solidFill>
                <a:srgbClr val="241A16"/>
              </a:solidFill>
              <a:latin typeface="黑体" panose="02010609060101010101" charset="-122"/>
              <a:ea typeface="黑体" panose="02010609060101010101" charset="-122"/>
              <a:cs typeface="黑体" panose="02010609060101010101" charset="-122"/>
            </a:endParaRPr>
          </a:p>
          <a:p>
            <a:pPr marL="342900" indent="-342900">
              <a:lnSpc>
                <a:spcPct val="100000"/>
              </a:lnSpc>
              <a:buFont typeface="BatangChe" panose="02030609000101010101" charset="-127"/>
              <a:buChar char="▷"/>
            </a:pPr>
            <a:endParaRPr lang="zh-CN" sz="2400" b="0">
              <a:solidFill>
                <a:srgbClr val="241A16"/>
              </a:solidFill>
              <a:latin typeface="黑体" panose="02010609060101010101" charset="-122"/>
              <a:ea typeface="黑体" panose="02010609060101010101" charset="-122"/>
              <a:cs typeface="黑体" panose="02010609060101010101" charset="-122"/>
            </a:endParaRPr>
          </a:p>
          <a:p>
            <a:pPr marL="457200" indent="-457200">
              <a:lnSpc>
                <a:spcPct val="100000"/>
              </a:lnSpc>
              <a:buFont typeface="BatangChe" panose="02030609000101010101" charset="-127"/>
              <a:buChar char="▷"/>
            </a:pPr>
            <a:r>
              <a:rPr lang="zh-CN" sz="2800" b="0">
                <a:solidFill>
                  <a:srgbClr val="241A16"/>
                </a:solidFill>
                <a:latin typeface="黑体" panose="02010609060101010101" charset="-122"/>
                <a:ea typeface="黑体" panose="02010609060101010101" charset="-122"/>
                <a:cs typeface="黑体" panose="02010609060101010101" charset="-122"/>
              </a:rPr>
              <a:t>三是提供能够用来促进学前儿童学习与发展的信息，改善教育活动。</a:t>
            </a:r>
            <a:endParaRPr lang="zh-CN" altLang="en-US" sz="2800" b="0">
              <a:solidFill>
                <a:srgbClr val="241A16"/>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1_1"/>
          <p:cNvGrpSpPr/>
          <p:nvPr/>
        </p:nvGrpSpPr>
        <p:grpSpPr>
          <a:xfrm>
            <a:off x="-1013679" y="-43169"/>
            <a:ext cx="12858769" cy="6560166"/>
            <a:chOff x="-1013679" y="-43169"/>
            <a:chExt cx="12858769" cy="6560166"/>
          </a:xfrm>
        </p:grpSpPr>
        <p:grpSp>
          <p:nvGrpSpPr>
            <p:cNvPr id="60" name="组合 59"/>
            <p:cNvGrpSpPr/>
            <p:nvPr/>
          </p:nvGrpSpPr>
          <p:grpSpPr>
            <a:xfrm>
              <a:off x="9683417" y="6288397"/>
              <a:ext cx="2161673" cy="228600"/>
              <a:chOff x="2805536" y="-1467853"/>
              <a:chExt cx="2161673" cy="228600"/>
            </a:xfrm>
          </p:grpSpPr>
          <p:sp>
            <p:nvSpPr>
              <p:cNvPr id="67" name="椭圆 66"/>
              <p:cNvSpPr/>
              <p:nvPr/>
            </p:nvSpPr>
            <p:spPr>
              <a:xfrm>
                <a:off x="2805536" y="-1467853"/>
                <a:ext cx="228600" cy="228600"/>
              </a:xfrm>
              <a:prstGeom prst="ellipse">
                <a:avLst/>
              </a:prstGeom>
              <a:solidFill>
                <a:srgbClr val="78B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8" name="椭圆 67"/>
              <p:cNvSpPr/>
              <p:nvPr/>
            </p:nvSpPr>
            <p:spPr>
              <a:xfrm>
                <a:off x="3288804" y="-1467853"/>
                <a:ext cx="228600" cy="228600"/>
              </a:xfrm>
              <a:prstGeom prst="ellipse">
                <a:avLst/>
              </a:prstGeom>
              <a:solidFill>
                <a:srgbClr val="FDD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9" name="椭圆 68"/>
              <p:cNvSpPr/>
              <p:nvPr/>
            </p:nvSpPr>
            <p:spPr>
              <a:xfrm>
                <a:off x="3772072" y="-1467853"/>
                <a:ext cx="228600" cy="228600"/>
              </a:xfrm>
              <a:prstGeom prst="ellipse">
                <a:avLst/>
              </a:prstGeom>
              <a:solidFill>
                <a:srgbClr val="ED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0" name="椭圆 69"/>
              <p:cNvSpPr/>
              <p:nvPr/>
            </p:nvSpPr>
            <p:spPr>
              <a:xfrm>
                <a:off x="4255340" y="-1467853"/>
                <a:ext cx="228600" cy="228600"/>
              </a:xfrm>
              <a:prstGeom prst="ellipse">
                <a:avLst/>
              </a:prstGeom>
              <a:solidFill>
                <a:srgbClr val="E97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71" name="椭圆 70"/>
              <p:cNvSpPr/>
              <p:nvPr/>
            </p:nvSpPr>
            <p:spPr>
              <a:xfrm>
                <a:off x="4738609" y="-1467853"/>
                <a:ext cx="228600" cy="228600"/>
              </a:xfrm>
              <a:prstGeom prst="ellipse">
                <a:avLst/>
              </a:prstGeom>
              <a:solidFill>
                <a:srgbClr val="AB7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grpSp>
        <p:grpSp>
          <p:nvGrpSpPr>
            <p:cNvPr id="61" name="组合 60"/>
            <p:cNvGrpSpPr/>
            <p:nvPr/>
          </p:nvGrpSpPr>
          <p:grpSpPr>
            <a:xfrm flipH="1" flipV="1">
              <a:off x="-1013679" y="-43169"/>
              <a:ext cx="4948007" cy="573258"/>
              <a:chOff x="-460228" y="4964882"/>
              <a:chExt cx="16582544" cy="1921192"/>
            </a:xfrm>
          </p:grpSpPr>
          <p:sp>
            <p:nvSpPr>
              <p:cNvPr id="62" name="等腰三角形 5"/>
              <p:cNvSpPr/>
              <p:nvPr/>
            </p:nvSpPr>
            <p:spPr>
              <a:xfrm>
                <a:off x="-460228" y="5749042"/>
                <a:ext cx="3560710" cy="113703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78B6A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黑体" panose="02010609060101010101" charset="-122"/>
                  <a:cs typeface="宋体" panose="02010600030101010101" pitchFamily="2" charset="-122"/>
                </a:endParaRPr>
              </a:p>
            </p:txBody>
          </p:sp>
          <p:sp>
            <p:nvSpPr>
              <p:cNvPr id="63" name="等腰三角形 5"/>
              <p:cNvSpPr/>
              <p:nvPr/>
            </p:nvSpPr>
            <p:spPr>
              <a:xfrm>
                <a:off x="1498898" y="5414211"/>
                <a:ext cx="4355342" cy="147186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137032 h 1137032"/>
                  <a:gd name="connsiteX1-19" fmla="*/ 1780355 w 3560710"/>
                  <a:gd name="connsiteY1-20" fmla="*/ 88 h 1137032"/>
                  <a:gd name="connsiteX2-21" fmla="*/ 3560710 w 3560710"/>
                  <a:gd name="connsiteY2-22" fmla="*/ 1137032 h 1137032"/>
                  <a:gd name="connsiteX3-23" fmla="*/ 0 w 3560710"/>
                  <a:gd name="connsiteY3-24" fmla="*/ 1137032 h 1137032"/>
                  <a:gd name="connsiteX0-25" fmla="*/ 0 w 3560710"/>
                  <a:gd name="connsiteY0-26" fmla="*/ 1137032 h 1137032"/>
                  <a:gd name="connsiteX1-27" fmla="*/ 1780355 w 3560710"/>
                  <a:gd name="connsiteY1-28" fmla="*/ 88 h 1137032"/>
                  <a:gd name="connsiteX2-29" fmla="*/ 3560710 w 3560710"/>
                  <a:gd name="connsiteY2-30" fmla="*/ 1137032 h 1137032"/>
                  <a:gd name="connsiteX3-31" fmla="*/ 0 w 3560710"/>
                  <a:gd name="connsiteY3-32"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298852" y="-9500"/>
                      <a:pt x="1780355" y="88"/>
                    </a:cubicBezTo>
                    <a:cubicBezTo>
                      <a:pt x="2261858" y="9676"/>
                      <a:pt x="2967258" y="758051"/>
                      <a:pt x="3560710" y="1137032"/>
                    </a:cubicBezTo>
                    <a:lnTo>
                      <a:pt x="0" y="1137032"/>
                    </a:lnTo>
                    <a:close/>
                  </a:path>
                </a:pathLst>
              </a:custGeom>
              <a:solidFill>
                <a:srgbClr val="FDD069">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4" name="等腰三角形 5"/>
              <p:cNvSpPr/>
              <p:nvPr/>
            </p:nvSpPr>
            <p:spPr>
              <a:xfrm>
                <a:off x="3763709" y="4964882"/>
                <a:ext cx="5327811" cy="1921192"/>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ED935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5" name="等腰三角形 5"/>
              <p:cNvSpPr/>
              <p:nvPr/>
            </p:nvSpPr>
            <p:spPr>
              <a:xfrm>
                <a:off x="6780019" y="5781117"/>
                <a:ext cx="5439657" cy="1076883"/>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 name="connsiteX0-17" fmla="*/ 0 w 3560710"/>
                  <a:gd name="connsiteY0-18" fmla="*/ 1076883 h 1076883"/>
                  <a:gd name="connsiteX1-19" fmla="*/ 2134761 w 3560710"/>
                  <a:gd name="connsiteY1-20" fmla="*/ 97 h 1076883"/>
                  <a:gd name="connsiteX2-21" fmla="*/ 3560710 w 3560710"/>
                  <a:gd name="connsiteY2-22" fmla="*/ 1076883 h 1076883"/>
                  <a:gd name="connsiteX3-23" fmla="*/ 0 w 3560710"/>
                  <a:gd name="connsiteY3-24" fmla="*/ 1076883 h 1076883"/>
                </a:gdLst>
                <a:ahLst/>
                <a:cxnLst>
                  <a:cxn ang="0">
                    <a:pos x="connsiteX0-1" y="connsiteY0-2"/>
                  </a:cxn>
                  <a:cxn ang="0">
                    <a:pos x="connsiteX1-3" y="connsiteY1-4"/>
                  </a:cxn>
                  <a:cxn ang="0">
                    <a:pos x="connsiteX2-5" y="connsiteY2-6"/>
                  </a:cxn>
                  <a:cxn ang="0">
                    <a:pos x="connsiteX3-7" y="connsiteY3-8"/>
                  </a:cxn>
                </a:cxnLst>
                <a:rect l="l" t="t" r="r" b="b"/>
                <a:pathLst>
                  <a:path w="3560710" h="1076883">
                    <a:moveTo>
                      <a:pt x="0" y="1076883"/>
                    </a:moveTo>
                    <a:cubicBezTo>
                      <a:pt x="593452" y="697902"/>
                      <a:pt x="1456530" y="-9491"/>
                      <a:pt x="2134761" y="97"/>
                    </a:cubicBezTo>
                    <a:cubicBezTo>
                      <a:pt x="2812992" y="9685"/>
                      <a:pt x="2967258" y="697902"/>
                      <a:pt x="3560710" y="1076883"/>
                    </a:cubicBezTo>
                    <a:lnTo>
                      <a:pt x="0" y="1076883"/>
                    </a:lnTo>
                    <a:close/>
                  </a:path>
                </a:pathLst>
              </a:custGeom>
              <a:solidFill>
                <a:srgbClr val="E9746E">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sp>
            <p:nvSpPr>
              <p:cNvPr id="66" name="等腰三角形 5"/>
              <p:cNvSpPr/>
              <p:nvPr/>
            </p:nvSpPr>
            <p:spPr>
              <a:xfrm>
                <a:off x="9613231" y="5220014"/>
                <a:ext cx="6509085" cy="1637986"/>
              </a:xfrm>
              <a:custGeom>
                <a:avLst/>
                <a:gdLst>
                  <a:gd name="connsiteX0" fmla="*/ 0 w 3560710"/>
                  <a:gd name="connsiteY0" fmla="*/ 1136944 h 1136944"/>
                  <a:gd name="connsiteX1" fmla="*/ 1780355 w 3560710"/>
                  <a:gd name="connsiteY1" fmla="*/ 0 h 1136944"/>
                  <a:gd name="connsiteX2" fmla="*/ 3560710 w 3560710"/>
                  <a:gd name="connsiteY2" fmla="*/ 1136944 h 1136944"/>
                  <a:gd name="connsiteX3" fmla="*/ 0 w 3560710"/>
                  <a:gd name="connsiteY3" fmla="*/ 1136944 h 1136944"/>
                  <a:gd name="connsiteX0-1" fmla="*/ 0 w 3560710"/>
                  <a:gd name="connsiteY0-2" fmla="*/ 1136944 h 1136944"/>
                  <a:gd name="connsiteX1-3" fmla="*/ 1780355 w 3560710"/>
                  <a:gd name="connsiteY1-4" fmla="*/ 0 h 1136944"/>
                  <a:gd name="connsiteX2-5" fmla="*/ 3560710 w 3560710"/>
                  <a:gd name="connsiteY2-6" fmla="*/ 1136944 h 1136944"/>
                  <a:gd name="connsiteX3-7" fmla="*/ 0 w 3560710"/>
                  <a:gd name="connsiteY3-8" fmla="*/ 1136944 h 1136944"/>
                  <a:gd name="connsiteX0-9" fmla="*/ 0 w 3560710"/>
                  <a:gd name="connsiteY0-10" fmla="*/ 1137032 h 1137032"/>
                  <a:gd name="connsiteX1-11" fmla="*/ 1780355 w 3560710"/>
                  <a:gd name="connsiteY1-12" fmla="*/ 88 h 1137032"/>
                  <a:gd name="connsiteX2-13" fmla="*/ 3560710 w 3560710"/>
                  <a:gd name="connsiteY2-14" fmla="*/ 1137032 h 1137032"/>
                  <a:gd name="connsiteX3-15" fmla="*/ 0 w 3560710"/>
                  <a:gd name="connsiteY3-16" fmla="*/ 1137032 h 1137032"/>
                </a:gdLst>
                <a:ahLst/>
                <a:cxnLst>
                  <a:cxn ang="0">
                    <a:pos x="connsiteX0-1" y="connsiteY0-2"/>
                  </a:cxn>
                  <a:cxn ang="0">
                    <a:pos x="connsiteX1-3" y="connsiteY1-4"/>
                  </a:cxn>
                  <a:cxn ang="0">
                    <a:pos x="connsiteX2-5" y="connsiteY2-6"/>
                  </a:cxn>
                  <a:cxn ang="0">
                    <a:pos x="connsiteX3-7" y="connsiteY3-8"/>
                  </a:cxn>
                </a:cxnLst>
                <a:rect l="l" t="t" r="r" b="b"/>
                <a:pathLst>
                  <a:path w="3560710" h="1137032">
                    <a:moveTo>
                      <a:pt x="0" y="1137032"/>
                    </a:moveTo>
                    <a:cubicBezTo>
                      <a:pt x="593452" y="758051"/>
                      <a:pt x="1102124" y="-9500"/>
                      <a:pt x="1780355" y="88"/>
                    </a:cubicBezTo>
                    <a:cubicBezTo>
                      <a:pt x="2458586" y="9676"/>
                      <a:pt x="2967258" y="758051"/>
                      <a:pt x="3560710" y="1137032"/>
                    </a:cubicBezTo>
                    <a:lnTo>
                      <a:pt x="0" y="1137032"/>
                    </a:lnTo>
                    <a:close/>
                  </a:path>
                </a:pathLst>
              </a:custGeom>
              <a:solidFill>
                <a:srgbClr val="AB7DB6">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宋体" panose="02010600030101010101" pitchFamily="2" charset="-122"/>
                  <a:ea typeface="黑体" panose="02010609060101010101" charset="-122"/>
                  <a:cs typeface="宋体" panose="02010600030101010101" pitchFamily="2" charset="-122"/>
                </a:endParaRPr>
              </a:p>
            </p:txBody>
          </p:sp>
        </p:grpSp>
        <p:sp>
          <p:nvSpPr>
            <p:cNvPr id="74" name="文本框 73"/>
            <p:cNvSpPr txBox="1"/>
            <p:nvPr/>
          </p:nvSpPr>
          <p:spPr>
            <a:xfrm>
              <a:off x="1728629" y="530259"/>
              <a:ext cx="8735060" cy="706755"/>
            </a:xfrm>
            <a:prstGeom prst="rect">
              <a:avLst/>
            </a:prstGeom>
            <a:noFill/>
          </p:spPr>
          <p:txBody>
            <a:bodyPr wrap="square" rtlCol="0">
              <a:spAutoFit/>
            </a:bodyPr>
            <a:lstStyle/>
            <a:p>
              <a:pPr algn="ctr"/>
              <a:r>
                <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rPr>
                <a:t>一、学前儿童发展测量与评价的含义</a:t>
              </a:r>
              <a:endParaRPr lang="zh-CN" altLang="en-US" sz="4000" b="1" dirty="0">
                <a:solidFill>
                  <a:schemeClr val="tx1">
                    <a:lumMod val="95000"/>
                    <a:lumOff val="5000"/>
                  </a:schemeClr>
                </a:solidFill>
                <a:latin typeface="黑体" panose="02010609060101010101" charset="-122"/>
                <a:ea typeface="黑体" panose="02010609060101010101" charset="-122"/>
                <a:cs typeface="宋体" panose="02010600030101010101" pitchFamily="2" charset="-122"/>
                <a:sym typeface="思源黑体 CN Medium" panose="020B0600000000000000" pitchFamily="34" charset="-122"/>
              </a:endParaRPr>
            </a:p>
          </p:txBody>
        </p:sp>
      </p:grpSp>
      <p:sp>
        <p:nvSpPr>
          <p:cNvPr id="3" name="TextBox 68"/>
          <p:cNvSpPr txBox="1"/>
          <p:nvPr/>
        </p:nvSpPr>
        <p:spPr>
          <a:xfrm>
            <a:off x="924281" y="1670977"/>
            <a:ext cx="7528560" cy="645160"/>
          </a:xfrm>
          <a:prstGeom prst="rect">
            <a:avLst/>
          </a:prstGeom>
          <a:noFill/>
        </p:spPr>
        <p:txBody>
          <a:bodyPr wrap="none" rtlCol="0">
            <a:spAutoFit/>
          </a:bodyPr>
          <a:p>
            <a:pPr algn="l"/>
            <a:r>
              <a:rPr lang="en-US" sz="3600" b="1">
                <a:solidFill>
                  <a:schemeClr val="accent4"/>
                </a:solidFill>
                <a:latin typeface="黑体" panose="02010609060101010101" charset="-122"/>
                <a:ea typeface="黑体" panose="02010609060101010101" charset="-122"/>
                <a:cs typeface="Arial" panose="020B0604020202020204" pitchFamily="34" charset="0"/>
                <a:sym typeface="思源黑体 CN Medium" panose="020B0600000000000000" pitchFamily="34" charset="-122"/>
              </a:rPr>
              <a:t>学前儿童发展的测量与评价</a:t>
            </a:r>
            <a:r>
              <a:rPr lang="zh-CN" altLang="en-US" sz="3600" b="1">
                <a:solidFill>
                  <a:schemeClr val="accent4"/>
                </a:solidFill>
                <a:latin typeface="黑体" panose="02010609060101010101" charset="-122"/>
                <a:ea typeface="黑体" panose="02010609060101010101" charset="-122"/>
                <a:cs typeface="Arial" panose="020B0604020202020204" pitchFamily="34" charset="0"/>
                <a:sym typeface="思源黑体 CN Medium" panose="020B0600000000000000" pitchFamily="34" charset="-122"/>
              </a:rPr>
              <a:t>的方法：</a:t>
            </a:r>
            <a:endParaRPr lang="zh-CN" altLang="en-US" sz="3600" b="1">
              <a:solidFill>
                <a:schemeClr val="accent4"/>
              </a:solidFill>
              <a:latin typeface="黑体" panose="02010609060101010101" charset="-122"/>
              <a:ea typeface="黑体" panose="02010609060101010101" charset="-122"/>
              <a:cs typeface="Arial" panose="020B0604020202020204" pitchFamily="34" charset="0"/>
              <a:sym typeface="思源黑体 CN Medium" panose="020B0600000000000000" pitchFamily="34" charset="-122"/>
            </a:endParaRPr>
          </a:p>
        </p:txBody>
      </p:sp>
      <p:sp>
        <p:nvSpPr>
          <p:cNvPr id="34" name="椭圆 33"/>
          <p:cNvSpPr/>
          <p:nvPr>
            <p:custDataLst>
              <p:tags r:id="rId1"/>
            </p:custDataLst>
          </p:nvPr>
        </p:nvSpPr>
        <p:spPr>
          <a:xfrm>
            <a:off x="3541152" y="3533807"/>
            <a:ext cx="444951" cy="444952"/>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30" name="椭圆 29"/>
          <p:cNvSpPr/>
          <p:nvPr>
            <p:custDataLst>
              <p:tags r:id="rId2"/>
            </p:custDataLst>
          </p:nvPr>
        </p:nvSpPr>
        <p:spPr>
          <a:xfrm>
            <a:off x="8108559" y="3515335"/>
            <a:ext cx="444951" cy="444952"/>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4" name="任意多边形 3"/>
          <p:cNvSpPr/>
          <p:nvPr>
            <p:custDataLst>
              <p:tags r:id="rId3"/>
            </p:custDataLst>
          </p:nvPr>
        </p:nvSpPr>
        <p:spPr>
          <a:xfrm rot="5400000">
            <a:off x="5902200" y="2893733"/>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6" name="任意多边形 5"/>
          <p:cNvSpPr/>
          <p:nvPr>
            <p:custDataLst>
              <p:tags r:id="rId4"/>
            </p:custDataLst>
          </p:nvPr>
        </p:nvSpPr>
        <p:spPr>
          <a:xfrm rot="16200000" flipH="1">
            <a:off x="4377772" y="2893733"/>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13" name="任意多边形 12"/>
          <p:cNvSpPr/>
          <p:nvPr>
            <p:custDataLst>
              <p:tags r:id="rId5"/>
            </p:custDataLst>
          </p:nvPr>
        </p:nvSpPr>
        <p:spPr bwMode="auto">
          <a:xfrm>
            <a:off x="6717104" y="3430128"/>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 name="任意多边形 13"/>
          <p:cNvSpPr/>
          <p:nvPr>
            <p:custDataLst>
              <p:tags r:id="rId6"/>
            </p:custDataLst>
          </p:nvPr>
        </p:nvSpPr>
        <p:spPr bwMode="auto">
          <a:xfrm>
            <a:off x="4929796" y="3430128"/>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2" name="文本框 21"/>
          <p:cNvSpPr txBox="1"/>
          <p:nvPr>
            <p:custDataLst>
              <p:tags r:id="rId7"/>
            </p:custDataLst>
          </p:nvPr>
        </p:nvSpPr>
        <p:spPr bwMode="auto">
          <a:xfrm>
            <a:off x="566758" y="3231829"/>
            <a:ext cx="2787706" cy="444952"/>
          </a:xfrm>
          <a:prstGeom prst="rect">
            <a:avLst/>
          </a:prstGeom>
          <a:noFill/>
        </p:spPr>
        <p:txBody>
          <a:bodyPr wrap="square" lIns="90000" tIns="46800" rIns="90000" bIns="0">
            <a:noAutofit/>
          </a:bodyPr>
          <a:p>
            <a:pPr algn="r" latinLnBrk="0">
              <a:lnSpc>
                <a:spcPct val="100000"/>
              </a:lnSpc>
            </a:pPr>
            <a:r>
              <a:rPr lang="zh-CN" altLang="en-US" sz="2800" b="1" spc="300" dirty="0">
                <a:solidFill>
                  <a:srgbClr val="1F74AD"/>
                </a:solidFill>
                <a:effectLst/>
                <a:latin typeface="微软雅黑" panose="020B0503020204020204" charset="-122"/>
                <a:ea typeface="微软雅黑" panose="020B0503020204020204" charset="-122"/>
                <a:cs typeface="+mn-ea"/>
              </a:rPr>
              <a:t>正式方法</a:t>
            </a:r>
            <a:endParaRPr lang="zh-CN" altLang="en-US" sz="2800" b="1" spc="300" dirty="0">
              <a:solidFill>
                <a:srgbClr val="1F74AD"/>
              </a:solidFill>
              <a:effectLst/>
              <a:latin typeface="微软雅黑" panose="020B0503020204020204" charset="-122"/>
              <a:ea typeface="微软雅黑" panose="020B0503020204020204" charset="-122"/>
              <a:cs typeface="+mn-ea"/>
            </a:endParaRPr>
          </a:p>
        </p:txBody>
      </p:sp>
      <p:sp>
        <p:nvSpPr>
          <p:cNvPr id="23" name="文本框 22"/>
          <p:cNvSpPr txBox="1"/>
          <p:nvPr>
            <p:custDataLst>
              <p:tags r:id="rId8"/>
            </p:custDataLst>
          </p:nvPr>
        </p:nvSpPr>
        <p:spPr bwMode="auto">
          <a:xfrm>
            <a:off x="567055" y="3731260"/>
            <a:ext cx="2787650" cy="2557780"/>
          </a:xfrm>
          <a:prstGeom prst="rect">
            <a:avLst/>
          </a:prstGeom>
          <a:noFill/>
        </p:spPr>
        <p:txBody>
          <a:bodyPr wrap="square" lIns="90000" tIns="0" rIns="90000" bIns="46800"/>
          <a:p>
            <a:pPr algn="l" latinLnBrk="0">
              <a:lnSpc>
                <a:spcPct val="100000"/>
              </a:lnSpc>
            </a:pPr>
            <a:r>
              <a:rPr lang="zh-CN" altLang="en-US" sz="2000" b="0" dirty="0">
                <a:solidFill>
                  <a:srgbClr val="000000"/>
                </a:solidFill>
                <a:effectLst/>
                <a:uFillTx/>
                <a:latin typeface="宋体" panose="02010600030101010101" pitchFamily="2" charset="-122"/>
                <a:ea typeface="宋体" panose="02010600030101010101" pitchFamily="2" charset="-122"/>
                <a:cs typeface="宋体" panose="02010600030101010101" pitchFamily="2" charset="-122"/>
              </a:rPr>
              <a:t>是指标准化的测验，由专家设计的一套试题，经由标准化的程序，对目标人群中的较大样本进行试测，并根据对所测结果的分析，制定出常模标准和测试指南以供使用者参照。</a:t>
            </a:r>
            <a:endParaRPr lang="zh-CN" altLang="en-US" sz="2000" b="0" dirty="0">
              <a:solidFill>
                <a:srgbClr val="000000"/>
              </a:solidFill>
              <a:effectLst/>
              <a:uFillTx/>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9"/>
          <p:cNvSpPr txBox="1"/>
          <p:nvPr>
            <p:custDataLst>
              <p:tags r:id="rId9"/>
            </p:custDataLst>
          </p:nvPr>
        </p:nvSpPr>
        <p:spPr bwMode="auto">
          <a:xfrm>
            <a:off x="8612227" y="3231829"/>
            <a:ext cx="2787706" cy="444952"/>
          </a:xfrm>
          <a:prstGeom prst="rect">
            <a:avLst/>
          </a:prstGeom>
          <a:noFill/>
        </p:spPr>
        <p:txBody>
          <a:bodyPr wrap="square" lIns="90000" tIns="46800" rIns="90000" bIns="0">
            <a:noAutofit/>
          </a:bodyPr>
          <a:p>
            <a:pPr algn="l" latinLnBrk="0">
              <a:lnSpc>
                <a:spcPct val="100000"/>
              </a:lnSpc>
            </a:pPr>
            <a:r>
              <a:rPr lang="zh-CN" altLang="en-US" sz="2800" b="1" spc="300">
                <a:solidFill>
                  <a:srgbClr val="3498DB"/>
                </a:solidFill>
                <a:effectLst/>
                <a:latin typeface="微软雅黑" panose="020B0503020204020204" charset="-122"/>
                <a:ea typeface="微软雅黑" panose="020B0503020204020204" charset="-122"/>
                <a:cs typeface="+mn-ea"/>
              </a:rPr>
              <a:t>非正式方法</a:t>
            </a:r>
            <a:endParaRPr lang="zh-CN" altLang="en-US" sz="2800" b="1" spc="300">
              <a:solidFill>
                <a:srgbClr val="3498DB"/>
              </a:solidFill>
              <a:effectLst/>
              <a:latin typeface="微软雅黑" panose="020B0503020204020204" charset="-122"/>
              <a:ea typeface="微软雅黑" panose="020B0503020204020204" charset="-122"/>
              <a:cs typeface="+mn-ea"/>
            </a:endParaRPr>
          </a:p>
        </p:txBody>
      </p:sp>
      <p:sp>
        <p:nvSpPr>
          <p:cNvPr id="21" name="文本框 20"/>
          <p:cNvSpPr txBox="1"/>
          <p:nvPr>
            <p:custDataLst>
              <p:tags r:id="rId10"/>
            </p:custDataLst>
          </p:nvPr>
        </p:nvSpPr>
        <p:spPr bwMode="auto">
          <a:xfrm>
            <a:off x="8612505" y="3730625"/>
            <a:ext cx="2787650" cy="1098550"/>
          </a:xfrm>
          <a:prstGeom prst="rect">
            <a:avLst/>
          </a:prstGeom>
          <a:noFill/>
        </p:spPr>
        <p:txBody>
          <a:bodyPr wrap="square" lIns="90000" tIns="0" rIns="90000" bIns="46800">
            <a:noAutofit/>
          </a:bodyPr>
          <a:p>
            <a:pPr algn="l" latinLnBrk="0">
              <a:lnSpc>
                <a:spcPct val="100000"/>
              </a:lnSpc>
            </a:pPr>
            <a:r>
              <a:rPr lang="zh-CN" altLang="en-US" sz="2000" b="0">
                <a:solidFill>
                  <a:srgbClr val="000000"/>
                </a:solidFill>
                <a:effectLst/>
                <a:uFillTx/>
                <a:latin typeface="宋体" panose="02010600030101010101" pitchFamily="2" charset="-122"/>
                <a:ea typeface="宋体" panose="02010600030101010101" pitchFamily="2" charset="-122"/>
              </a:rPr>
              <a:t>是指家长或教师在日常生活和游戏中，对学前儿童的观测和评估。</a:t>
            </a:r>
            <a:endParaRPr lang="zh-CN" altLang="en-US" sz="2000" b="0">
              <a:solidFill>
                <a:srgbClr val="000000"/>
              </a:solidFill>
              <a:effectLst/>
              <a:uFillTx/>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TEMPLATE_CATEGORY" val="diagram"/>
  <p:tag name="KSO_WM_TEMPLATE_INDEX" val="20187697"/>
  <p:tag name="KSO_WM_UNIT_TYPE" val="q_h_i"/>
  <p:tag name="KSO_WM_UNIT_INDEX" val="1_1_4"/>
  <p:tag name="KSO_WM_UNIT_ID" val="diagram20187697_1*q_h_i*1_1_4"/>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0.xml><?xml version="1.0" encoding="utf-8"?>
<p:tagLst xmlns:p="http://schemas.openxmlformats.org/presentationml/2006/main">
  <p:tag name="KSO_WM_TEMPLATE_CATEGORY" val="diagram"/>
  <p:tag name="KSO_WM_TEMPLATE_INDEX" val="20187697"/>
  <p:tag name="KSO_WM_UNIT_ID" val="diagram20187697_1*q_h_f*1_2_1"/>
  <p:tag name="KSO_WM_UNIT_LAYERLEVEL" val="1_1_1"/>
  <p:tag name="KSO_WM_UNIT_VALUE" val="16"/>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11.xml><?xml version="1.0" encoding="utf-8"?>
<p:tagLst xmlns:p="http://schemas.openxmlformats.org/presentationml/2006/main">
  <p:tag name="KSO_WM_TEMPLATE_CATEGORY" val="diagram"/>
  <p:tag name="KSO_WM_TEMPLATE_INDEX" val="20187697"/>
  <p:tag name="KSO_WM_UNIT_ID" val="diagram20187697_2*q_h_i*1_3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4"/>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HIGHLIGHT" val="0"/>
  <p:tag name="KSO_WM_UNIT_COMPATIBLE" val="0"/>
  <p:tag name="KSO_WM_DIAGRAM_GROUP_CODE" val="q1-1"/>
  <p:tag name="KSO_WM_UNIT_ID" val="diagram20187697_2*q_h_i*1_1_5"/>
  <p:tag name="KSO_WM_TEMPLATE_CATEGORY" val="diagram"/>
  <p:tag name="KSO_WM_TEMPLATE_INDEX" val="20187697"/>
  <p:tag name="KSO_WM_UNIT_LAYERLEVEL" val="1_1_1"/>
  <p:tag name="KSO_WM_TAG_VERSION" val="1.0"/>
  <p:tag name="KSO_WM_BEAUTIFY_FLAG" val="#wm#"/>
  <p:tag name="KSO_WM_UNIT_TYPE" val="q_h_i"/>
  <p:tag name="KSO_WM_UNIT_INDEX" val="1_1_5"/>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TEMPLATE_CATEGORY" val="diagram"/>
  <p:tag name="KSO_WM_TEMPLATE_INDEX" val="20187697"/>
  <p:tag name="KSO_WM_UNIT_ID" val="diagram20187697_2*q_h_i*1_3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3"/>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DIAGRAM_GROUP_CODE" val="q1-1"/>
  <p:tag name="KSO_WM_UNIT_ID" val="diagram20187697_2*q_h_i*1_1_4"/>
  <p:tag name="KSO_WM_TEMPLATE_CATEGORY" val="diagram"/>
  <p:tag name="KSO_WM_TEMPLATE_INDEX" val="20187697"/>
  <p:tag name="KSO_WM_UNIT_LAYERLEVEL" val="1_1_1"/>
  <p:tag name="KSO_WM_TAG_VERSION" val="1.0"/>
  <p:tag name="KSO_WM_BEAUTIFY_FLAG" val="#wm#"/>
  <p:tag name="KSO_WM_UNIT_TYPE" val="q_h_i"/>
  <p:tag name="KSO_WM_UNIT_INDEX" val="1_1_4"/>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DIAGRAM_GROUP_CODE" val="q1-1"/>
  <p:tag name="KSO_WM_UNIT_ID" val="diagram20187697_2*q_h_i*1_2_2"/>
  <p:tag name="KSO_WM_TEMPLATE_CATEGORY" val="diagram"/>
  <p:tag name="KSO_WM_TEMPLATE_INDEX" val="20187697"/>
  <p:tag name="KSO_WM_UNIT_LAYERLEVEL" val="1_1_1"/>
  <p:tag name="KSO_WM_TAG_VERSION" val="1.0"/>
  <p:tag name="KSO_WM_BEAUTIFY_FLAG" val="#wm#"/>
  <p:tag name="KSO_WM_UNIT_TYPE" val="q_h_i"/>
  <p:tag name="KSO_WM_UNIT_INDEX" val="1_2_2"/>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DIAGRAM_GROUP_CODE" val="q1-1"/>
  <p:tag name="KSO_WM_UNIT_ID" val="diagram20187697_2*q_h_i*1_1_2"/>
  <p:tag name="KSO_WM_TEMPLATE_CATEGORY" val="diagram"/>
  <p:tag name="KSO_WM_TEMPLATE_INDEX" val="20187697"/>
  <p:tag name="KSO_WM_UNIT_LAYERLEVEL" val="1_1_1"/>
  <p:tag name="KSO_WM_TAG_VERSION" val="1.0"/>
  <p:tag name="KSO_WM_BEAUTIFY_FLAG" val="#wm#"/>
  <p:tag name="KSO_WM_UNIT_TYPE" val="q_h_i"/>
  <p:tag name="KSO_WM_UNIT_INDEX" val="1_1_2"/>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TEMPLATE_CATEGORY" val="diagram"/>
  <p:tag name="KSO_WM_TEMPLATE_INDEX" val="20187697"/>
  <p:tag name="KSO_WM_UNIT_ID" val="diagram20187697_2*q_h_i*1_2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TEMPLATE_CATEGORY" val="diagram"/>
  <p:tag name="KSO_WM_TEMPLATE_INDEX" val="20187697"/>
  <p:tag name="KSO_WM_UNIT_ID" val="diagram20187697_2*q_h_i*1_1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TEMPLATE_CATEGORY" val="diagram"/>
  <p:tag name="KSO_WM_TEMPLATE_INDEX" val="20187697"/>
  <p:tag name="KSO_WM_UNIT_ID" val="diagram20187697_2*q_h_a*1_1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1_1"/>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2.xml><?xml version="1.0" encoding="utf-8"?>
<p:tagLst xmlns:p="http://schemas.openxmlformats.org/presentationml/2006/main">
  <p:tag name="KSO_WM_TEMPLATE_CATEGORY" val="diagram"/>
  <p:tag name="KSO_WM_TEMPLATE_INDEX" val="20187697"/>
  <p:tag name="KSO_WM_UNIT_TYPE" val="q_h_i"/>
  <p:tag name="KSO_WM_UNIT_INDEX" val="1_2_4"/>
  <p:tag name="KSO_WM_UNIT_ID" val="diagram20187697_1*q_h_i*1_2_4"/>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0.xml><?xml version="1.0" encoding="utf-8"?>
<p:tagLst xmlns:p="http://schemas.openxmlformats.org/presentationml/2006/main">
  <p:tag name="KSO_WM_TEMPLATE_CATEGORY" val="diagram"/>
  <p:tag name="KSO_WM_TEMPLATE_INDEX" val="20187697"/>
  <p:tag name="KSO_WM_UNIT_ID" val="diagram20187697_2*q_h_i*1_3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21.xml><?xml version="1.0" encoding="utf-8"?>
<p:tagLst xmlns:p="http://schemas.openxmlformats.org/presentationml/2006/main">
  <p:tag name="KSO_WM_TEMPLATE_CATEGORY" val="diagram"/>
  <p:tag name="KSO_WM_TEMPLATE_INDEX" val="20187697"/>
  <p:tag name="KSO_WM_UNIT_ID" val="diagram20187697_2*q_h_i*1_2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3"/>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TEMPLATE_CATEGORY" val="diagram"/>
  <p:tag name="KSO_WM_TEMPLATE_INDEX" val="20187697"/>
  <p:tag name="KSO_WM_UNIT_ID" val="diagram20187697_2*q_h_a*1_2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2_1"/>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23.xml><?xml version="1.0" encoding="utf-8"?>
<p:tagLst xmlns:p="http://schemas.openxmlformats.org/presentationml/2006/main">
  <p:tag name="KSO_WM_TEMPLATE_CATEGORY" val="diagram"/>
  <p:tag name="KSO_WM_TEMPLATE_INDEX" val="20187697"/>
  <p:tag name="KSO_WM_UNIT_ID" val="diagram20187697_2*q_h_a*1_3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3_1"/>
  <p:tag name="KSO_WM_UNIT_PRESET_TEXT" val="单击此处添加标题"/>
  <p:tag name="KSO_WM_UNIT_DIAGRAM_ISNUMVISUAL" val="0"/>
  <p:tag name="KSO_WM_UNIT_DIAGRAM_ISREFERUNIT" val="0"/>
  <p:tag name="KSO_WM_UNIT_NOCLEAR" val="0"/>
  <p:tag name="KSO_WM_UNIT_TEXT_FILL_FORE_SCHEMECOLOR_INDEX" val="8"/>
  <p:tag name="KSO_WM_UNIT_TEXT_FILL_TYPE" val="1"/>
</p:tagLst>
</file>

<file path=ppt/tags/tag24.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25.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26.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27.xml><?xml version="1.0" encoding="utf-8"?>
<p:tagLst xmlns:p="http://schemas.openxmlformats.org/presentationml/2006/main">
  <p:tag name="KSO_WM_TEMPLATE_CATEGORY" val="diagram"/>
  <p:tag name="KSO_WM_TEMPLATE_INDEX" val="20187697"/>
  <p:tag name="KSO_WM_UNIT_ID" val="diagram20187697_2*q_h_a*1_3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3_1"/>
  <p:tag name="KSO_WM_UNIT_PRESET_TEXT" val="单击此处添加标题"/>
  <p:tag name="KSO_WM_UNIT_DIAGRAM_ISNUMVISUAL" val="0"/>
  <p:tag name="KSO_WM_UNIT_DIAGRAM_ISREFERUNIT" val="0"/>
  <p:tag name="KSO_WM_UNIT_NOCLEAR" val="0"/>
  <p:tag name="KSO_WM_UNIT_TEXT_FILL_FORE_SCHEMECOLOR_INDEX" val="8"/>
  <p:tag name="KSO_WM_UNIT_TEXT_FILL_TYPE" val="1"/>
</p:tagLst>
</file>

<file path=ppt/tags/tag3.xml><?xml version="1.0" encoding="utf-8"?>
<p:tagLst xmlns:p="http://schemas.openxmlformats.org/presentationml/2006/main">
  <p:tag name="KSO_WM_TEMPLATE_CATEGORY" val="diagram"/>
  <p:tag name="KSO_WM_TEMPLATE_INDEX" val="20187697"/>
  <p:tag name="KSO_WM_UNIT_TYPE" val="q_h_i"/>
  <p:tag name="KSO_WM_UNIT_INDEX" val="1_2_2"/>
  <p:tag name="KSO_WM_UNIT_ID" val="diagram20187697_1*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4.xml><?xml version="1.0" encoding="utf-8"?>
<p:tagLst xmlns:p="http://schemas.openxmlformats.org/presentationml/2006/main">
  <p:tag name="KSO_WM_TEMPLATE_CATEGORY" val="diagram"/>
  <p:tag name="KSO_WM_TEMPLATE_INDEX" val="20187697"/>
  <p:tag name="KSO_WM_UNIT_TYPE" val="q_h_i"/>
  <p:tag name="KSO_WM_UNIT_INDEX" val="1_1_2"/>
  <p:tag name="KSO_WM_UNIT_ID" val="diagram20187697_1*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TEMPLATE_CATEGORY" val="diagram"/>
  <p:tag name="KSO_WM_TEMPLATE_INDEX" val="20187697"/>
  <p:tag name="KSO_WM_UNIT_TYPE" val="q_h_i"/>
  <p:tag name="KSO_WM_UNIT_INDEX" val="1_2_1"/>
  <p:tag name="KSO_WM_UNIT_ID" val="diagram20187697_1*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TEMPLATE_CATEGORY" val="diagram"/>
  <p:tag name="KSO_WM_TEMPLATE_INDEX" val="20187697"/>
  <p:tag name="KSO_WM_UNIT_TYPE" val="q_h_i"/>
  <p:tag name="KSO_WM_UNIT_INDEX" val="1_1_1"/>
  <p:tag name="KSO_WM_UNIT_ID" val="diagram20187697_1*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TEMPLATE_CATEGORY" val="diagram"/>
  <p:tag name="KSO_WM_TEMPLATE_INDEX" val="20187697"/>
  <p:tag name="KSO_WM_UNIT_ID" val="diagram20187697_1*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1_1"/>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8.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9.xml><?xml version="1.0" encoding="utf-8"?>
<p:tagLst xmlns:p="http://schemas.openxmlformats.org/presentationml/2006/main">
  <p:tag name="KSO_WM_TEMPLATE_CATEGORY" val="diagram"/>
  <p:tag name="KSO_WM_TEMPLATE_INDEX" val="20187697"/>
  <p:tag name="KSO_WM_UNIT_ID" val="diagram20187697_1*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2_1"/>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E9746E"/>
      </a:accent1>
      <a:accent2>
        <a:srgbClr val="ED935C"/>
      </a:accent2>
      <a:accent3>
        <a:srgbClr val="FDD069"/>
      </a:accent3>
      <a:accent4>
        <a:srgbClr val="78B6A9"/>
      </a:accent4>
      <a:accent5>
        <a:srgbClr val="AB7DB6"/>
      </a:accent5>
      <a:accent6>
        <a:srgbClr val="4D4D4D"/>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E9746E"/>
    </a:accent1>
    <a:accent2>
      <a:srgbClr val="ED935C"/>
    </a:accent2>
    <a:accent3>
      <a:srgbClr val="FDD069"/>
    </a:accent3>
    <a:accent4>
      <a:srgbClr val="78B6A9"/>
    </a:accent4>
    <a:accent5>
      <a:srgbClr val="AB7DB6"/>
    </a:accent5>
    <a:accent6>
      <a:srgbClr val="4D4D4D"/>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E9746E"/>
    </a:accent1>
    <a:accent2>
      <a:srgbClr val="ED935C"/>
    </a:accent2>
    <a:accent3>
      <a:srgbClr val="FDD069"/>
    </a:accent3>
    <a:accent4>
      <a:srgbClr val="78B6A9"/>
    </a:accent4>
    <a:accent5>
      <a:srgbClr val="AB7DB6"/>
    </a:accent5>
    <a:accent6>
      <a:srgbClr val="4D4D4D"/>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E9746E"/>
    </a:accent1>
    <a:accent2>
      <a:srgbClr val="ED935C"/>
    </a:accent2>
    <a:accent3>
      <a:srgbClr val="FDD069"/>
    </a:accent3>
    <a:accent4>
      <a:srgbClr val="78B6A9"/>
    </a:accent4>
    <a:accent5>
      <a:srgbClr val="AB7DB6"/>
    </a:accent5>
    <a:accent6>
      <a:srgbClr val="4D4D4D"/>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1341</Words>
  <Application>WPS 演示</Application>
  <PresentationFormat>宽屏</PresentationFormat>
  <Paragraphs>145</Paragraphs>
  <Slides>15</Slides>
  <Notes>30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15</vt:i4>
      </vt:variant>
    </vt:vector>
  </HeadingPairs>
  <TitlesOfParts>
    <vt:vector size="28" baseType="lpstr">
      <vt:lpstr>Arial</vt:lpstr>
      <vt:lpstr>宋体</vt:lpstr>
      <vt:lpstr>Wingdings</vt:lpstr>
      <vt:lpstr>黑体</vt:lpstr>
      <vt:lpstr>思源黑体 CN Medium</vt:lpstr>
      <vt:lpstr>微软雅黑</vt:lpstr>
      <vt:lpstr>Arial Unicode MS</vt:lpstr>
      <vt:lpstr>Wingdings 2</vt:lpstr>
      <vt:lpstr>方正行楷简体</vt:lpstr>
      <vt:lpstr>Calibri</vt:lpstr>
      <vt:lpstr>Times New Roman</vt:lpstr>
      <vt:lpstr>BatangChe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1023</dc:title>
  <dc:creator/>
  <cp:lastModifiedBy>看星星的女孩</cp:lastModifiedBy>
  <cp:revision>35</cp:revision>
  <dcterms:created xsi:type="dcterms:W3CDTF">2020-07-28T08:16:00Z</dcterms:created>
  <dcterms:modified xsi:type="dcterms:W3CDTF">2020-07-28T09:00:54Z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