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4"/>
  </p:notesMasterIdLst>
  <p:handoutMasterIdLst>
    <p:handoutMasterId r:id="rId73"/>
  </p:handoutMasterIdLst>
  <p:sldIdLst>
    <p:sldId id="362" r:id="rId3"/>
    <p:sldId id="388" r:id="rId5"/>
    <p:sldId id="363" r:id="rId6"/>
    <p:sldId id="364" r:id="rId7"/>
    <p:sldId id="365" r:id="rId8"/>
    <p:sldId id="391" r:id="rId9"/>
    <p:sldId id="390" r:id="rId10"/>
    <p:sldId id="392" r:id="rId11"/>
    <p:sldId id="370" r:id="rId12"/>
    <p:sldId id="394" r:id="rId13"/>
    <p:sldId id="395" r:id="rId14"/>
    <p:sldId id="396" r:id="rId15"/>
    <p:sldId id="397" r:id="rId16"/>
    <p:sldId id="398" r:id="rId17"/>
    <p:sldId id="399" r:id="rId18"/>
    <p:sldId id="400" r:id="rId19"/>
    <p:sldId id="401" r:id="rId20"/>
    <p:sldId id="402" r:id="rId21"/>
    <p:sldId id="403" r:id="rId22"/>
    <p:sldId id="404" r:id="rId23"/>
    <p:sldId id="405" r:id="rId24"/>
    <p:sldId id="406" r:id="rId25"/>
    <p:sldId id="407" r:id="rId26"/>
    <p:sldId id="408" r:id="rId27"/>
    <p:sldId id="409" r:id="rId28"/>
    <p:sldId id="372" r:id="rId29"/>
    <p:sldId id="411" r:id="rId30"/>
    <p:sldId id="412" r:id="rId31"/>
    <p:sldId id="413" r:id="rId32"/>
    <p:sldId id="414" r:id="rId33"/>
    <p:sldId id="415" r:id="rId34"/>
    <p:sldId id="416" r:id="rId35"/>
    <p:sldId id="417" r:id="rId36"/>
    <p:sldId id="418" r:id="rId37"/>
    <p:sldId id="419" r:id="rId38"/>
    <p:sldId id="420" r:id="rId39"/>
    <p:sldId id="421" r:id="rId40"/>
    <p:sldId id="422" r:id="rId41"/>
    <p:sldId id="423" r:id="rId42"/>
    <p:sldId id="424" r:id="rId43"/>
    <p:sldId id="425" r:id="rId44"/>
    <p:sldId id="426" r:id="rId45"/>
    <p:sldId id="427" r:id="rId46"/>
    <p:sldId id="428" r:id="rId47"/>
    <p:sldId id="429" r:id="rId48"/>
    <p:sldId id="430" r:id="rId49"/>
    <p:sldId id="431" r:id="rId50"/>
    <p:sldId id="432" r:id="rId51"/>
    <p:sldId id="433" r:id="rId52"/>
    <p:sldId id="434" r:id="rId53"/>
    <p:sldId id="435" r:id="rId54"/>
    <p:sldId id="393" r:id="rId55"/>
    <p:sldId id="389" r:id="rId56"/>
    <p:sldId id="410" r:id="rId57"/>
    <p:sldId id="457" r:id="rId58"/>
    <p:sldId id="458" r:id="rId59"/>
    <p:sldId id="459" r:id="rId60"/>
    <p:sldId id="460" r:id="rId61"/>
    <p:sldId id="461" r:id="rId62"/>
    <p:sldId id="463" r:id="rId63"/>
    <p:sldId id="462" r:id="rId64"/>
    <p:sldId id="464" r:id="rId65"/>
    <p:sldId id="465" r:id="rId66"/>
    <p:sldId id="380" r:id="rId67"/>
    <p:sldId id="453" r:id="rId68"/>
    <p:sldId id="452" r:id="rId69"/>
    <p:sldId id="454" r:id="rId70"/>
    <p:sldId id="455" r:id="rId71"/>
    <p:sldId id="366" r:id="rId7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E4D3D"/>
    <a:srgbClr val="F49E00"/>
    <a:srgbClr val="3ECEBD"/>
    <a:srgbClr val="FFD13D"/>
    <a:srgbClr val="6288DD"/>
    <a:srgbClr val="6DC3F2"/>
    <a:srgbClr val="DF2123"/>
    <a:srgbClr val="4256A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448"/>
    <p:restoredTop sz="96271"/>
  </p:normalViewPr>
  <p:slideViewPr>
    <p:cSldViewPr snapToGrid="0" snapToObjects="1">
      <p:cViewPr varScale="1">
        <p:scale>
          <a:sx n="98" d="100"/>
          <a:sy n="98" d="100"/>
        </p:scale>
        <p:origin x="192" y="752"/>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200" d="100"/>
        <a:sy n="200" d="100"/>
      </p:scale>
      <p:origin x="0" y="0"/>
    </p:cViewPr>
  </p:sorterViewPr>
  <p:notesViewPr>
    <p:cSldViewPr snapToGrid="0" snapToObjects="1">
      <p:cViewPr varScale="1">
        <p:scale>
          <a:sx n="95" d="100"/>
          <a:sy n="95" d="100"/>
        </p:scale>
        <p:origin x="2504" y="19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6" Type="http://schemas.openxmlformats.org/officeDocument/2006/relationships/tableStyles" Target="tableStyles.xml"/><Relationship Id="rId75" Type="http://schemas.openxmlformats.org/officeDocument/2006/relationships/viewProps" Target="viewProps.xml"/><Relationship Id="rId74" Type="http://schemas.openxmlformats.org/officeDocument/2006/relationships/presProps" Target="presProps.xml"/><Relationship Id="rId73" Type="http://schemas.openxmlformats.org/officeDocument/2006/relationships/handoutMaster" Target="handoutMasters/handoutMaster1.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84B3C7D-7ED1-A34F-BCFC-1C01389AE58C}" type="datetimeFigureOut">
              <a:rPr kumimoji="1" lang="zh-CN" altLang="en-US" smtClean="0"/>
            </a:fld>
            <a:endParaRPr kumimoji="1"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5" name="幻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8CED8CE-3D9F-CA47-A17E-9AD879C3B1C0}"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宋体" panose="02010600030101010101" pitchFamily="2" charset="-122"/>
                <a:ea typeface="宋体" panose="02010600030101010101" pitchFamily="2" charset="-122"/>
                <a:cs typeface="宋体" panose="02010600030101010101" pitchFamily="2" charset="-122"/>
              </a:defRPr>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宋体" panose="02010600030101010101" pitchFamily="2" charset="-122"/>
                <a:ea typeface="宋体" panose="02010600030101010101" pitchFamily="2" charset="-122"/>
                <a:cs typeface="宋体" panose="02010600030101010101" pitchFamily="2" charset="-122"/>
              </a:defRPr>
            </a:lvl1pPr>
          </a:lstStyle>
          <a:p>
            <a:fld id="{B0ACF2CF-5EF1-D24F-8F8B-C67282AA038A}" type="datetimeFigureOut">
              <a:rPr kumimoji="1" lang="zh-CN" altLang="en-US" smtClean="0"/>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宋体" panose="02010600030101010101" pitchFamily="2" charset="-122"/>
                <a:ea typeface="宋体" panose="02010600030101010101" pitchFamily="2" charset="-122"/>
                <a:cs typeface="宋体" panose="02010600030101010101" pitchFamily="2" charset="-122"/>
              </a:defRPr>
            </a:lvl1pPr>
          </a:lstStyle>
          <a:p>
            <a:endParaRPr kumimoji="1" lang="zh-CN" altLang="en-US"/>
          </a:p>
        </p:txBody>
      </p:sp>
      <p:sp>
        <p:nvSpPr>
          <p:cNvPr id="7" name="幻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宋体" panose="02010600030101010101" pitchFamily="2" charset="-122"/>
                <a:ea typeface="宋体" panose="02010600030101010101" pitchFamily="2" charset="-122"/>
                <a:cs typeface="宋体" panose="02010600030101010101" pitchFamily="2" charset="-122"/>
              </a:defRPr>
            </a:lvl1pPr>
          </a:lstStyle>
          <a:p>
            <a:fld id="{78F70782-008B-5B48-B01C-A994AC4AA046}"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宋体" panose="02010600030101010101" pitchFamily="2" charset="-122"/>
        <a:ea typeface="宋体" panose="02010600030101010101" pitchFamily="2" charset="-122"/>
        <a:cs typeface="宋体" panose="02010600030101010101" pitchFamily="2" charset="-122"/>
      </a:defRPr>
    </a:lvl1pPr>
    <a:lvl2pPr marL="457200" algn="l" defTabSz="914400" rtl="0" eaLnBrk="1" latinLnBrk="0" hangingPunct="1">
      <a:defRPr sz="1200" kern="1200">
        <a:solidFill>
          <a:schemeClr val="tx1"/>
        </a:solidFill>
        <a:latin typeface="宋体" panose="02010600030101010101" pitchFamily="2" charset="-122"/>
        <a:ea typeface="宋体" panose="02010600030101010101" pitchFamily="2" charset="-122"/>
        <a:cs typeface="宋体" panose="02010600030101010101" pitchFamily="2" charset="-122"/>
      </a:defRPr>
    </a:lvl2pPr>
    <a:lvl3pPr marL="914400" algn="l" defTabSz="914400" rtl="0" eaLnBrk="1" latinLnBrk="0" hangingPunct="1">
      <a:defRPr sz="1200" kern="1200">
        <a:solidFill>
          <a:schemeClr val="tx1"/>
        </a:solidFill>
        <a:latin typeface="宋体" panose="02010600030101010101" pitchFamily="2" charset="-122"/>
        <a:ea typeface="宋体" panose="02010600030101010101" pitchFamily="2" charset="-122"/>
        <a:cs typeface="宋体" panose="02010600030101010101" pitchFamily="2" charset="-122"/>
      </a:defRPr>
    </a:lvl3pPr>
    <a:lvl4pPr marL="1371600" algn="l" defTabSz="914400" rtl="0" eaLnBrk="1" latinLnBrk="0" hangingPunct="1">
      <a:defRPr sz="1200" kern="1200">
        <a:solidFill>
          <a:schemeClr val="tx1"/>
        </a:solidFill>
        <a:latin typeface="宋体" panose="02010600030101010101" pitchFamily="2" charset="-122"/>
        <a:ea typeface="宋体" panose="02010600030101010101" pitchFamily="2" charset="-122"/>
        <a:cs typeface="宋体" panose="02010600030101010101" pitchFamily="2" charset="-122"/>
      </a:defRPr>
    </a:lvl4pPr>
    <a:lvl5pPr marL="1828800" algn="l" defTabSz="914400" rtl="0" eaLnBrk="1" latinLnBrk="0" hangingPunct="1">
      <a:defRPr sz="1200" kern="1200">
        <a:solidFill>
          <a:schemeClr val="tx1"/>
        </a:solidFill>
        <a:latin typeface="宋体" panose="02010600030101010101" pitchFamily="2" charset="-122"/>
        <a:ea typeface="宋体" panose="02010600030101010101" pitchFamily="2" charset="-122"/>
        <a:cs typeface="宋体" panose="02010600030101010101" pitchFamily="2"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椭圆 1"/>
          <p:cNvSpPr/>
          <p:nvPr userDrawn="1"/>
        </p:nvSpPr>
        <p:spPr>
          <a:xfrm>
            <a:off x="-120430" y="712408"/>
            <a:ext cx="240860" cy="240860"/>
          </a:xfrm>
          <a:prstGeom prst="ellipse">
            <a:avLst/>
          </a:prstGeom>
          <a:solidFill>
            <a:srgbClr val="FE4D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宋体" panose="02010600030101010101" pitchFamily="2" charset="-122"/>
              <a:ea typeface="黑体" panose="02010609060101010101" charset="-122"/>
              <a:cs typeface="宋体" panose="02010600030101010101" pitchFamily="2" charset="-122"/>
            </a:endParaRPr>
          </a:p>
        </p:txBody>
      </p:sp>
      <p:sp>
        <p:nvSpPr>
          <p:cNvPr id="3" name="同心圆 2"/>
          <p:cNvSpPr/>
          <p:nvPr userDrawn="1"/>
        </p:nvSpPr>
        <p:spPr>
          <a:xfrm>
            <a:off x="181393" y="953268"/>
            <a:ext cx="249382" cy="249382"/>
          </a:xfrm>
          <a:prstGeom prst="donut">
            <a:avLst>
              <a:gd name="adj" fmla="val 8839"/>
            </a:avLst>
          </a:prstGeom>
          <a:solidFill>
            <a:srgbClr val="6288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latin typeface="宋体" panose="02010600030101010101" pitchFamily="2" charset="-122"/>
              <a:ea typeface="黑体" panose="02010609060101010101" charset="-122"/>
              <a:cs typeface="宋体" panose="02010600030101010101" pitchFamily="2" charset="-122"/>
            </a:endParaRPr>
          </a:p>
        </p:txBody>
      </p:sp>
      <p:sp>
        <p:nvSpPr>
          <p:cNvPr id="4" name="椭圆 3"/>
          <p:cNvSpPr/>
          <p:nvPr userDrawn="1"/>
        </p:nvSpPr>
        <p:spPr>
          <a:xfrm>
            <a:off x="181393" y="136811"/>
            <a:ext cx="696027" cy="696027"/>
          </a:xfrm>
          <a:prstGeom prst="ellipse">
            <a:avLst/>
          </a:prstGeom>
          <a:solidFill>
            <a:srgbClr val="3ECE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宋体" panose="02010600030101010101" pitchFamily="2" charset="-122"/>
              <a:ea typeface="黑体" panose="02010609060101010101" charset="-122"/>
              <a:cs typeface="宋体" panose="02010600030101010101" pitchFamily="2" charset="-122"/>
            </a:endParaRPr>
          </a:p>
        </p:txBody>
      </p:sp>
      <p:sp>
        <p:nvSpPr>
          <p:cNvPr id="5" name="文本框 4"/>
          <p:cNvSpPr txBox="1"/>
          <p:nvPr userDrawn="1"/>
        </p:nvSpPr>
        <p:spPr>
          <a:xfrm>
            <a:off x="296009" y="300158"/>
            <a:ext cx="466794" cy="369332"/>
          </a:xfrm>
          <a:prstGeom prst="rect">
            <a:avLst/>
          </a:prstGeom>
          <a:noFill/>
        </p:spPr>
        <p:txBody>
          <a:bodyPr wrap="none" rtlCol="0">
            <a:spAutoFit/>
          </a:bodyPr>
          <a:lstStyle/>
          <a:p>
            <a:pPr algn="ctr"/>
            <a:fld id="{51E8E626-25E2-5C4D-B72D-3F1E9CCF18DF}" type="slidenum">
              <a:rPr kumimoji="1" lang="zh-CN" altLang="en-US" smtClean="0">
                <a:solidFill>
                  <a:schemeClr val="bg1"/>
                </a:solidFill>
                <a:latin typeface="宋体" panose="02010600030101010101" pitchFamily="2" charset="-122"/>
                <a:ea typeface="黑体" panose="02010609060101010101" charset="-122"/>
                <a:cs typeface="宋体" panose="02010600030101010101" pitchFamily="2" charset="-122"/>
              </a:rPr>
            </a:fld>
            <a:endParaRPr kumimoji="1" lang="zh-CN" altLang="en-US" dirty="0">
              <a:solidFill>
                <a:schemeClr val="bg1"/>
              </a:solidFill>
              <a:latin typeface="宋体" panose="02010600030101010101" pitchFamily="2" charset="-122"/>
              <a:ea typeface="黑体" panose="02010609060101010101"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项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mc:AlternateContent xmlns:mc="http://schemas.openxmlformats.org/markup-compatibility/2006">
    <mc:Choice xmlns:p14="http://schemas.microsoft.com/office/powerpoint/2010/main" Requires="p14">
      <p:transition spd="slow" p14:dur="2000" advTm="3000"/>
    </mc:Choice>
    <mc:Fallback>
      <p:transition spd="slow" advTm="3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5.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9" Type="http://schemas.openxmlformats.org/officeDocument/2006/relationships/tags" Target="../tags/tag10.xml"/><Relationship Id="rId8" Type="http://schemas.openxmlformats.org/officeDocument/2006/relationships/tags" Target="../tags/tag9.xml"/><Relationship Id="rId7" Type="http://schemas.openxmlformats.org/officeDocument/2006/relationships/tags" Target="../tags/tag8.xml"/><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tags" Target="../tags/tag5.xml"/><Relationship Id="rId3" Type="http://schemas.openxmlformats.org/officeDocument/2006/relationships/tags" Target="../tags/tag4.xml"/><Relationship Id="rId2" Type="http://schemas.openxmlformats.org/officeDocument/2006/relationships/tags" Target="../tags/tag3.xml"/><Relationship Id="rId16" Type="http://schemas.openxmlformats.org/officeDocument/2006/relationships/notesSlide" Target="../notesSlides/notesSlide16.xml"/><Relationship Id="rId15" Type="http://schemas.openxmlformats.org/officeDocument/2006/relationships/slideLayout" Target="../slideLayouts/slideLayout1.xml"/><Relationship Id="rId14" Type="http://schemas.openxmlformats.org/officeDocument/2006/relationships/tags" Target="../tags/tag15.xml"/><Relationship Id="rId13" Type="http://schemas.openxmlformats.org/officeDocument/2006/relationships/tags" Target="../tags/tag14.xml"/><Relationship Id="rId12" Type="http://schemas.openxmlformats.org/officeDocument/2006/relationships/tags" Target="../tags/tag13.xml"/><Relationship Id="rId11" Type="http://schemas.openxmlformats.org/officeDocument/2006/relationships/tags" Target="../tags/tag12.xml"/><Relationship Id="rId10" Type="http://schemas.openxmlformats.org/officeDocument/2006/relationships/tags" Target="../tags/tag11.xml"/><Relationship Id="rId1" Type="http://schemas.openxmlformats.org/officeDocument/2006/relationships/tags" Target="../tags/tag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9" Type="http://schemas.openxmlformats.org/officeDocument/2006/relationships/tags" Target="../tags/tag23.xml"/><Relationship Id="rId8" Type="http://schemas.openxmlformats.org/officeDocument/2006/relationships/tags" Target="../tags/tag22.xml"/><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image" Target="../media/image2.jpeg"/><Relationship Id="rId14" Type="http://schemas.openxmlformats.org/officeDocument/2006/relationships/notesSlide" Target="../notesSlides/notesSlide20.xml"/><Relationship Id="rId13" Type="http://schemas.openxmlformats.org/officeDocument/2006/relationships/slideLayout" Target="../slideLayouts/slideLayout1.xml"/><Relationship Id="rId12" Type="http://schemas.openxmlformats.org/officeDocument/2006/relationships/tags" Target="../tags/tag26.xml"/><Relationship Id="rId11" Type="http://schemas.openxmlformats.org/officeDocument/2006/relationships/tags" Target="../tags/tag25.xml"/><Relationship Id="rId10" Type="http://schemas.openxmlformats.org/officeDocument/2006/relationships/tags" Target="../tags/tag24.xml"/><Relationship Id="rId1" Type="http://schemas.openxmlformats.org/officeDocument/2006/relationships/tags" Target="../tags/tag1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54.xml.rels><?xml version="1.0" encoding="UTF-8" standalone="yes"?>
<Relationships xmlns="http://schemas.openxmlformats.org/package/2006/relationships"><Relationship Id="rId9" Type="http://schemas.openxmlformats.org/officeDocument/2006/relationships/tags" Target="../tags/tag35.xml"/><Relationship Id="rId8" Type="http://schemas.openxmlformats.org/officeDocument/2006/relationships/tags" Target="../tags/tag34.xml"/><Relationship Id="rId7" Type="http://schemas.openxmlformats.org/officeDocument/2006/relationships/tags" Target="../tags/tag33.xml"/><Relationship Id="rId6" Type="http://schemas.openxmlformats.org/officeDocument/2006/relationships/tags" Target="../tags/tag32.xml"/><Relationship Id="rId5" Type="http://schemas.openxmlformats.org/officeDocument/2006/relationships/tags" Target="../tags/tag31.xml"/><Relationship Id="rId4" Type="http://schemas.openxmlformats.org/officeDocument/2006/relationships/tags" Target="../tags/tag30.xml"/><Relationship Id="rId3" Type="http://schemas.openxmlformats.org/officeDocument/2006/relationships/tags" Target="../tags/tag29.xml"/><Relationship Id="rId2" Type="http://schemas.openxmlformats.org/officeDocument/2006/relationships/tags" Target="../tags/tag28.xml"/><Relationship Id="rId15" Type="http://schemas.openxmlformats.org/officeDocument/2006/relationships/notesSlide" Target="../notesSlides/notesSlide54.xml"/><Relationship Id="rId14" Type="http://schemas.openxmlformats.org/officeDocument/2006/relationships/slideLayout" Target="../slideLayouts/slideLayout1.xml"/><Relationship Id="rId13" Type="http://schemas.openxmlformats.org/officeDocument/2006/relationships/tags" Target="../tags/tag39.xml"/><Relationship Id="rId12" Type="http://schemas.openxmlformats.org/officeDocument/2006/relationships/tags" Target="../tags/tag38.xml"/><Relationship Id="rId11" Type="http://schemas.openxmlformats.org/officeDocument/2006/relationships/tags" Target="../tags/tag37.xml"/><Relationship Id="rId10" Type="http://schemas.openxmlformats.org/officeDocument/2006/relationships/tags" Target="../tags/tag36.xml"/><Relationship Id="rId1" Type="http://schemas.openxmlformats.org/officeDocument/2006/relationships/tags" Target="../tags/tag27.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46.xml"/><Relationship Id="rId7" Type="http://schemas.openxmlformats.org/officeDocument/2006/relationships/tags" Target="../tags/tag45.xml"/><Relationship Id="rId6" Type="http://schemas.openxmlformats.org/officeDocument/2006/relationships/tags" Target="../tags/tag44.xml"/><Relationship Id="rId5" Type="http://schemas.openxmlformats.org/officeDocument/2006/relationships/tags" Target="../tags/tag43.xml"/><Relationship Id="rId4" Type="http://schemas.openxmlformats.org/officeDocument/2006/relationships/tags" Target="../tags/tag42.xml"/><Relationship Id="rId3" Type="http://schemas.openxmlformats.org/officeDocument/2006/relationships/tags" Target="../tags/tag41.xml"/><Relationship Id="rId2" Type="http://schemas.openxmlformats.org/officeDocument/2006/relationships/image" Target="../media/image5.jpeg"/><Relationship Id="rId10" Type="http://schemas.openxmlformats.org/officeDocument/2006/relationships/notesSlide" Target="../notesSlides/notesSlide60.xml"/><Relationship Id="rId1" Type="http://schemas.openxmlformats.org/officeDocument/2006/relationships/tags" Target="../tags/tag40.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550290" y="3741661"/>
            <a:ext cx="1171254" cy="1171254"/>
          </a:xfrm>
          <a:prstGeom prst="ellipse">
            <a:avLst/>
          </a:prstGeom>
          <a:solidFill>
            <a:srgbClr val="6DC3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宋体" panose="02010600030101010101" pitchFamily="2" charset="-122"/>
              <a:ea typeface="黑体" panose="02010609060101010101" charset="-122"/>
              <a:cs typeface="宋体" panose="02010600030101010101" pitchFamily="2" charset="-122"/>
            </a:endParaRPr>
          </a:p>
        </p:txBody>
      </p:sp>
      <p:sp>
        <p:nvSpPr>
          <p:cNvPr id="4" name="椭圆 3"/>
          <p:cNvSpPr/>
          <p:nvPr/>
        </p:nvSpPr>
        <p:spPr>
          <a:xfrm>
            <a:off x="9160364" y="4288352"/>
            <a:ext cx="2081686" cy="2081686"/>
          </a:xfrm>
          <a:prstGeom prst="ellipse">
            <a:avLst/>
          </a:prstGeom>
          <a:solidFill>
            <a:srgbClr val="FE4D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宋体" panose="02010600030101010101" pitchFamily="2" charset="-122"/>
              <a:ea typeface="黑体" panose="02010609060101010101" charset="-122"/>
              <a:cs typeface="宋体" panose="02010600030101010101" pitchFamily="2" charset="-122"/>
            </a:endParaRPr>
          </a:p>
        </p:txBody>
      </p:sp>
      <p:sp>
        <p:nvSpPr>
          <p:cNvPr id="5" name="椭圆 4"/>
          <p:cNvSpPr/>
          <p:nvPr/>
        </p:nvSpPr>
        <p:spPr>
          <a:xfrm>
            <a:off x="2266444" y="2003136"/>
            <a:ext cx="144247" cy="144247"/>
          </a:xfrm>
          <a:prstGeom prst="ellipse">
            <a:avLst/>
          </a:prstGeom>
          <a:solidFill>
            <a:srgbClr val="FE4D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宋体" panose="02010600030101010101" pitchFamily="2" charset="-122"/>
              <a:ea typeface="黑体" panose="02010609060101010101" charset="-122"/>
              <a:cs typeface="宋体" panose="02010600030101010101" pitchFamily="2" charset="-122"/>
            </a:endParaRPr>
          </a:p>
        </p:txBody>
      </p:sp>
      <p:sp>
        <p:nvSpPr>
          <p:cNvPr id="6" name="椭圆 5"/>
          <p:cNvSpPr/>
          <p:nvPr/>
        </p:nvSpPr>
        <p:spPr>
          <a:xfrm>
            <a:off x="11469634" y="2035145"/>
            <a:ext cx="240860" cy="240860"/>
          </a:xfrm>
          <a:prstGeom prst="ellipse">
            <a:avLst/>
          </a:prstGeom>
          <a:solidFill>
            <a:srgbClr val="FE4D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宋体" panose="02010600030101010101" pitchFamily="2" charset="-122"/>
              <a:ea typeface="黑体" panose="02010609060101010101" charset="-122"/>
              <a:cs typeface="宋体" panose="02010600030101010101" pitchFamily="2" charset="-122"/>
            </a:endParaRPr>
          </a:p>
        </p:txBody>
      </p:sp>
      <p:sp>
        <p:nvSpPr>
          <p:cNvPr id="7" name="同心圆 6"/>
          <p:cNvSpPr/>
          <p:nvPr/>
        </p:nvSpPr>
        <p:spPr>
          <a:xfrm>
            <a:off x="1342139" y="2299213"/>
            <a:ext cx="249382" cy="249382"/>
          </a:xfrm>
          <a:prstGeom prst="donut">
            <a:avLst>
              <a:gd name="adj" fmla="val 8839"/>
            </a:avLst>
          </a:prstGeom>
          <a:solidFill>
            <a:srgbClr val="FFD1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latin typeface="宋体" panose="02010600030101010101" pitchFamily="2" charset="-122"/>
              <a:ea typeface="黑体" panose="02010609060101010101" charset="-122"/>
              <a:cs typeface="宋体" panose="02010600030101010101" pitchFamily="2" charset="-122"/>
            </a:endParaRPr>
          </a:p>
        </p:txBody>
      </p:sp>
      <p:sp>
        <p:nvSpPr>
          <p:cNvPr id="8" name="同心圆 7"/>
          <p:cNvSpPr/>
          <p:nvPr/>
        </p:nvSpPr>
        <p:spPr>
          <a:xfrm>
            <a:off x="10948493" y="2735871"/>
            <a:ext cx="249382" cy="249382"/>
          </a:xfrm>
          <a:prstGeom prst="donut">
            <a:avLst>
              <a:gd name="adj" fmla="val 8839"/>
            </a:avLst>
          </a:prstGeom>
          <a:solidFill>
            <a:srgbClr val="6288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latin typeface="宋体" panose="02010600030101010101" pitchFamily="2" charset="-122"/>
              <a:ea typeface="黑体" panose="02010609060101010101" charset="-122"/>
              <a:cs typeface="宋体" panose="02010600030101010101" pitchFamily="2" charset="-122"/>
            </a:endParaRPr>
          </a:p>
        </p:txBody>
      </p:sp>
      <p:sp>
        <p:nvSpPr>
          <p:cNvPr id="9" name="椭圆 8"/>
          <p:cNvSpPr/>
          <p:nvPr/>
        </p:nvSpPr>
        <p:spPr>
          <a:xfrm>
            <a:off x="3245856" y="4902680"/>
            <a:ext cx="240860" cy="240860"/>
          </a:xfrm>
          <a:prstGeom prst="ellipse">
            <a:avLst/>
          </a:prstGeom>
          <a:solidFill>
            <a:srgbClr val="6288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宋体" panose="02010600030101010101" pitchFamily="2" charset="-122"/>
              <a:ea typeface="黑体" panose="02010609060101010101" charset="-122"/>
              <a:cs typeface="宋体" panose="02010600030101010101" pitchFamily="2" charset="-122"/>
            </a:endParaRPr>
          </a:p>
        </p:txBody>
      </p:sp>
      <p:sp>
        <p:nvSpPr>
          <p:cNvPr id="10" name="椭圆 9"/>
          <p:cNvSpPr/>
          <p:nvPr/>
        </p:nvSpPr>
        <p:spPr>
          <a:xfrm>
            <a:off x="2816958" y="-549328"/>
            <a:ext cx="1098655" cy="1098655"/>
          </a:xfrm>
          <a:prstGeom prst="ellipse">
            <a:avLst/>
          </a:prstGeom>
          <a:solidFill>
            <a:srgbClr val="FFD1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宋体" panose="02010600030101010101" pitchFamily="2" charset="-122"/>
              <a:ea typeface="黑体" panose="02010609060101010101" charset="-122"/>
              <a:cs typeface="宋体" panose="02010600030101010101" pitchFamily="2" charset="-122"/>
            </a:endParaRPr>
          </a:p>
        </p:txBody>
      </p:sp>
      <p:sp>
        <p:nvSpPr>
          <p:cNvPr id="11" name="椭圆 10"/>
          <p:cNvSpPr/>
          <p:nvPr/>
        </p:nvSpPr>
        <p:spPr>
          <a:xfrm>
            <a:off x="9925556" y="1454655"/>
            <a:ext cx="696027" cy="696027"/>
          </a:xfrm>
          <a:prstGeom prst="ellipse">
            <a:avLst/>
          </a:prstGeom>
          <a:solidFill>
            <a:srgbClr val="3ECE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宋体" panose="02010600030101010101" pitchFamily="2" charset="-122"/>
              <a:ea typeface="黑体" panose="02010609060101010101" charset="-122"/>
              <a:cs typeface="宋体" panose="02010600030101010101" pitchFamily="2" charset="-122"/>
            </a:endParaRPr>
          </a:p>
        </p:txBody>
      </p:sp>
      <p:sp>
        <p:nvSpPr>
          <p:cNvPr id="12" name="同心圆 11"/>
          <p:cNvSpPr/>
          <p:nvPr/>
        </p:nvSpPr>
        <p:spPr>
          <a:xfrm>
            <a:off x="2583183" y="5660917"/>
            <a:ext cx="132308" cy="132308"/>
          </a:xfrm>
          <a:prstGeom prst="donut">
            <a:avLst>
              <a:gd name="adj" fmla="val 8839"/>
            </a:avLst>
          </a:prstGeom>
          <a:solidFill>
            <a:srgbClr val="3ECE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latin typeface="宋体" panose="02010600030101010101" pitchFamily="2" charset="-122"/>
              <a:ea typeface="黑体" panose="02010609060101010101" charset="-122"/>
              <a:cs typeface="宋体" panose="02010600030101010101" pitchFamily="2" charset="-122"/>
            </a:endParaRPr>
          </a:p>
        </p:txBody>
      </p:sp>
      <p:sp>
        <p:nvSpPr>
          <p:cNvPr id="13" name="文本框 12"/>
          <p:cNvSpPr txBox="1"/>
          <p:nvPr/>
        </p:nvSpPr>
        <p:spPr>
          <a:xfrm>
            <a:off x="1292860" y="3310255"/>
            <a:ext cx="9606280" cy="1106805"/>
          </a:xfrm>
          <a:prstGeom prst="rect">
            <a:avLst/>
          </a:prstGeom>
          <a:noFill/>
        </p:spPr>
        <p:txBody>
          <a:bodyPr wrap="square" rtlCol="0">
            <a:spAutoFit/>
          </a:bodyPr>
          <a:lstStyle/>
          <a:p>
            <a:pPr algn="ctr"/>
            <a:r>
              <a:rPr kumimoji="1" sz="66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rPr>
              <a:t>学前教育评价资料的分析</a:t>
            </a:r>
            <a:endParaRPr kumimoji="1" sz="66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endParaRPr>
          </a:p>
        </p:txBody>
      </p:sp>
      <p:sp>
        <p:nvSpPr>
          <p:cNvPr id="15" name="文本框 14"/>
          <p:cNvSpPr txBox="1"/>
          <p:nvPr/>
        </p:nvSpPr>
        <p:spPr>
          <a:xfrm>
            <a:off x="4474105" y="1859212"/>
            <a:ext cx="3244215" cy="1322070"/>
          </a:xfrm>
          <a:prstGeom prst="rect">
            <a:avLst/>
          </a:prstGeom>
          <a:noFill/>
        </p:spPr>
        <p:txBody>
          <a:bodyPr wrap="none" rtlCol="0">
            <a:spAutoFit/>
          </a:bodyPr>
          <a:lstStyle/>
          <a:p>
            <a:r>
              <a:rPr kumimoji="1" lang="zh-CN" altLang="en-US" sz="8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rPr>
              <a:t>第五章</a:t>
            </a:r>
            <a:endParaRPr kumimoji="1" lang="zh-CN" altLang="en-US" sz="8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endParaRPr>
          </a:p>
        </p:txBody>
      </p:sp>
      <p:sp>
        <p:nvSpPr>
          <p:cNvPr id="16" name="文本框 15"/>
          <p:cNvSpPr txBox="1"/>
          <p:nvPr/>
        </p:nvSpPr>
        <p:spPr>
          <a:xfrm>
            <a:off x="4125114" y="4762113"/>
            <a:ext cx="3942080" cy="521970"/>
          </a:xfrm>
          <a:prstGeom prst="rect">
            <a:avLst/>
          </a:prstGeom>
          <a:noFill/>
        </p:spPr>
        <p:txBody>
          <a:bodyPr wrap="none" rtlCol="0">
            <a:spAutoFit/>
          </a:bodyPr>
          <a:lstStyle/>
          <a:p>
            <a:r>
              <a:rPr kumimoji="1" lang="zh-CN" altLang="en-US" sz="2800" dirty="0">
                <a:solidFill>
                  <a:schemeClr val="tx1">
                    <a:lumMod val="75000"/>
                    <a:lumOff val="25000"/>
                  </a:schemeClr>
                </a:solidFill>
                <a:latin typeface="宋体" panose="02010600030101010101" pitchFamily="2" charset="-122"/>
                <a:ea typeface="黑体" panose="02010609060101010101" charset="-122"/>
                <a:cs typeface="宋体" panose="02010600030101010101" pitchFamily="2" charset="-122"/>
              </a:rPr>
              <a:t>主讲教师：                    </a:t>
            </a:r>
            <a:endParaRPr kumimoji="1" lang="zh-CN" altLang="en-US" sz="2800" dirty="0">
              <a:solidFill>
                <a:schemeClr val="tx1">
                  <a:lumMod val="75000"/>
                  <a:lumOff val="25000"/>
                </a:schemeClr>
              </a:solidFill>
              <a:latin typeface="宋体" panose="02010600030101010101" pitchFamily="2" charset="-122"/>
              <a:ea typeface="黑体" panose="02010609060101010101" charset="-122"/>
              <a:cs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par>
                                <p:cTn id="8" presetID="9"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dissolve">
                                      <p:cBhvr>
                                        <p:cTn id="10" dur="500"/>
                                        <p:tgtEl>
                                          <p:spTgt spid="4"/>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dissolve">
                                      <p:cBhvr>
                                        <p:cTn id="13" dur="500"/>
                                        <p:tgtEl>
                                          <p:spTgt spid="5"/>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dissolve">
                                      <p:cBhvr>
                                        <p:cTn id="16" dur="500"/>
                                        <p:tgtEl>
                                          <p:spTgt spid="6"/>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dissolve">
                                      <p:cBhvr>
                                        <p:cTn id="19" dur="500"/>
                                        <p:tgtEl>
                                          <p:spTgt spid="7"/>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dissolve">
                                      <p:cBhvr>
                                        <p:cTn id="22" dur="500"/>
                                        <p:tgtEl>
                                          <p:spTgt spid="8"/>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dissolve">
                                      <p:cBhvr>
                                        <p:cTn id="25" dur="500"/>
                                        <p:tgtEl>
                                          <p:spTgt spid="10"/>
                                        </p:tgtEl>
                                      </p:cBhvr>
                                    </p:animEffect>
                                  </p:childTnLst>
                                </p:cTn>
                              </p:par>
                              <p:par>
                                <p:cTn id="26" presetID="9" presetClass="entr" presetSubtype="0"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dissolve">
                                      <p:cBhvr>
                                        <p:cTn id="28" dur="500"/>
                                        <p:tgtEl>
                                          <p:spTgt spid="11"/>
                                        </p:tgtEl>
                                      </p:cBhvr>
                                    </p:animEffect>
                                  </p:childTnLst>
                                </p:cTn>
                              </p:par>
                              <p:par>
                                <p:cTn id="29" presetID="9" presetClass="entr" presetSubtype="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dissolve">
                                      <p:cBhvr>
                                        <p:cTn id="31" dur="500"/>
                                        <p:tgtEl>
                                          <p:spTgt spid="12"/>
                                        </p:tgtEl>
                                      </p:cBhvr>
                                    </p:animEffect>
                                  </p:childTnLst>
                                </p:cTn>
                              </p:par>
                              <p:par>
                                <p:cTn id="32" presetID="9" presetClass="entr" presetSubtype="0" fill="hold" grpId="0" nodeType="with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dissolve">
                                      <p:cBhvr>
                                        <p:cTn id="34" dur="500"/>
                                        <p:tgtEl>
                                          <p:spTgt spid="9"/>
                                        </p:tgtEl>
                                      </p:cBhvr>
                                    </p:animEffect>
                                  </p:childTnLst>
                                </p:cTn>
                              </p:par>
                            </p:childTnLst>
                          </p:cTn>
                        </p:par>
                      </p:childTnLst>
                    </p:cTn>
                  </p:par>
                  <p:par>
                    <p:cTn id="35" fill="hold">
                      <p:stCondLst>
                        <p:cond delay="indefinite"/>
                      </p:stCondLst>
                      <p:childTnLst>
                        <p:par>
                          <p:cTn id="36" fill="hold">
                            <p:stCondLst>
                              <p:cond delay="0"/>
                            </p:stCondLst>
                            <p:childTnLst>
                              <p:par>
                                <p:cTn id="37" presetID="9" presetClass="entr" presetSubtype="0" fill="hold" grpId="0" nodeType="click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dissolve">
                                      <p:cBhvr>
                                        <p:cTn id="39" dur="500"/>
                                        <p:tgtEl>
                                          <p:spTgt spid="15"/>
                                        </p:tgtEl>
                                      </p:cBhvr>
                                    </p:animEffect>
                                  </p:childTnLst>
                                </p:cTn>
                              </p:par>
                              <p:par>
                                <p:cTn id="40" presetID="9" presetClass="entr" presetSubtype="0" fill="hold" grpId="0" nodeType="with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dissolve">
                                      <p:cBhvr>
                                        <p:cTn id="4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p:bldP spid="1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05840" y="235131"/>
            <a:ext cx="4267200" cy="706755"/>
          </a:xfrm>
          <a:prstGeom prst="rect">
            <a:avLst/>
          </a:prstGeom>
          <a:noFill/>
        </p:spPr>
        <p:txBody>
          <a:bodyPr wrap="none" rtlCol="0">
            <a:spAutoFit/>
          </a:bodyPr>
          <a:lstStyle/>
          <a:p>
            <a:r>
              <a:rPr kumimoji="1" lang="zh-CN" altLang="en-US" sz="4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rPr>
              <a:t>一、量化分析方法</a:t>
            </a:r>
            <a:endParaRPr kumimoji="1" lang="zh-CN" altLang="en-US" sz="4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endParaRPr>
          </a:p>
        </p:txBody>
      </p:sp>
      <p:sp>
        <p:nvSpPr>
          <p:cNvPr id="9" name="文本框 8"/>
          <p:cNvSpPr txBox="1"/>
          <p:nvPr/>
        </p:nvSpPr>
        <p:spPr>
          <a:xfrm>
            <a:off x="3249888" y="1217805"/>
            <a:ext cx="5692140" cy="645160"/>
          </a:xfrm>
          <a:prstGeom prst="rect">
            <a:avLst/>
          </a:prstGeom>
          <a:noFill/>
        </p:spPr>
        <p:txBody>
          <a:bodyPr wrap="none" rtlCol="0">
            <a:spAutoFit/>
          </a:bodyPr>
          <a:lstStyle/>
          <a:p>
            <a:pPr algn="ctr"/>
            <a:r>
              <a:rPr kumimoji="1" lang="zh-CN" altLang="en-US" sz="3600" b="1">
                <a:solidFill>
                  <a:srgbClr val="3ECEBD"/>
                </a:solidFill>
                <a:latin typeface="黑体" panose="02010609060101010101" charset="-122"/>
                <a:ea typeface="黑体" panose="02010609060101010101" charset="-122"/>
                <a:cs typeface="宋体" panose="02010600030101010101" pitchFamily="2" charset="-122"/>
              </a:rPr>
              <a:t>（二）量化分析的结构方式</a:t>
            </a:r>
            <a:endParaRPr kumimoji="1" lang="zh-CN" altLang="en-US" sz="3600" b="1">
              <a:solidFill>
                <a:srgbClr val="3ECEBD"/>
              </a:solidFill>
              <a:latin typeface="黑体" panose="02010609060101010101" charset="-122"/>
              <a:ea typeface="黑体" panose="02010609060101010101" charset="-122"/>
              <a:cs typeface="宋体" panose="02010600030101010101" pitchFamily="2" charset="-122"/>
            </a:endParaRPr>
          </a:p>
        </p:txBody>
      </p:sp>
      <p:sp>
        <p:nvSpPr>
          <p:cNvPr id="10" name="TextBox 33"/>
          <p:cNvSpPr txBox="1"/>
          <p:nvPr/>
        </p:nvSpPr>
        <p:spPr>
          <a:xfrm>
            <a:off x="1056640" y="2987675"/>
            <a:ext cx="10078720" cy="1969770"/>
          </a:xfrm>
          <a:prstGeom prst="rect">
            <a:avLst/>
          </a:prstGeom>
          <a:noFill/>
        </p:spPr>
        <p:txBody>
          <a:bodyPr wrap="square" lIns="0" tIns="0" rIns="0" bIns="0" rtlCol="0">
            <a:spAutoFit/>
          </a:bodyPr>
          <a:lstStyle>
            <a:defPPr>
              <a:defRPr lang="zh-CN"/>
            </a:defPPr>
            <a:lvl1pPr algn="just" defTabSz="1218565">
              <a:lnSpc>
                <a:spcPts val="1600"/>
              </a:lnSpc>
              <a:defRPr sz="1255">
                <a:solidFill>
                  <a:schemeClr val="tx1">
                    <a:lumMod val="65000"/>
                    <a:lumOff val="35000"/>
                  </a:schemeClr>
                </a:solidFill>
                <a:latin typeface="微软雅黑 Light" panose="020B0502040204020203" pitchFamily="34" charset="-122"/>
                <a:ea typeface="微软雅黑 Light" panose="020B0502040204020203" pitchFamily="34" charset="-122"/>
              </a:defRPr>
            </a:lvl1pPr>
            <a:lvl2pPr marL="609600" defTabSz="1218565">
              <a:defRPr sz="2400"/>
            </a:lvl2pPr>
            <a:lvl3pPr marL="1219200" defTabSz="1218565">
              <a:defRPr sz="2400"/>
            </a:lvl3pPr>
            <a:lvl4pPr marL="1828800" defTabSz="1218565">
              <a:defRPr sz="2400"/>
            </a:lvl4pPr>
            <a:lvl5pPr marL="2438400" defTabSz="1218565">
              <a:defRPr sz="2400"/>
            </a:lvl5pPr>
            <a:lvl6pPr marL="3048000" defTabSz="1218565">
              <a:defRPr sz="2400"/>
            </a:lvl6pPr>
            <a:lvl7pPr marL="3657600" defTabSz="1218565">
              <a:defRPr sz="2400"/>
            </a:lvl7pPr>
            <a:lvl8pPr marL="4267200" defTabSz="1218565">
              <a:defRPr sz="2400"/>
            </a:lvl8pPr>
            <a:lvl9pPr marL="4876800" defTabSz="1218565">
              <a:defRPr sz="2400"/>
            </a:lvl9pPr>
          </a:lstStyle>
          <a:p>
            <a:pPr algn="l">
              <a:lnSpc>
                <a:spcPct val="100000"/>
              </a:lnSpc>
            </a:pPr>
            <a:r>
              <a:rPr lang="zh-CN" altLang="en-US" sz="3200" dirty="0">
                <a:solidFill>
                  <a:schemeClr val="tx1">
                    <a:lumMod val="75000"/>
                    <a:lumOff val="25000"/>
                  </a:schemeClr>
                </a:solidFill>
                <a:latin typeface="黑体" panose="02010609060101010101" charset="-122"/>
                <a:ea typeface="黑体" panose="02010609060101010101" charset="-122"/>
                <a:cs typeface="黑体" panose="02010609060101010101" charset="-122"/>
              </a:rPr>
              <a:t>动态分析，也称时间序列分析，是以现象所显现出来的数量特征为标准，根据现象发生的时间序列，判断被研究现象是否符合正常发展趋势的要求，检测其偏离正常发展趋势的原因，并对未来的发展趋势进行预测。</a:t>
            </a:r>
            <a:endParaRPr lang="zh-CN" altLang="en-US" sz="3200" dirty="0">
              <a:solidFill>
                <a:schemeClr val="tx1">
                  <a:lumMod val="75000"/>
                  <a:lumOff val="25000"/>
                </a:schemeClr>
              </a:solidFill>
              <a:latin typeface="黑体" panose="02010609060101010101" charset="-122"/>
              <a:ea typeface="黑体" panose="02010609060101010101" charset="-122"/>
              <a:cs typeface="黑体" panose="02010609060101010101" charset="-122"/>
            </a:endParaRPr>
          </a:p>
        </p:txBody>
      </p:sp>
      <p:sp>
        <p:nvSpPr>
          <p:cNvPr id="4" name="Rectangle 18"/>
          <p:cNvSpPr/>
          <p:nvPr/>
        </p:nvSpPr>
        <p:spPr bwMode="auto">
          <a:xfrm>
            <a:off x="1056640" y="2254885"/>
            <a:ext cx="2426970" cy="584200"/>
          </a:xfrm>
          <a:prstGeom prst="rect">
            <a:avLst/>
          </a:prstGeom>
          <a:solidFill>
            <a:srgbClr val="3ECEBD">
              <a:alpha val="80000"/>
            </a:srgbClr>
          </a:solidFill>
          <a:ln>
            <a:noFill/>
          </a:ln>
          <a:effectLst/>
        </p:spPr>
        <p:txBody>
          <a:bodyPr wrap="none" lIns="0" tIns="0" rIns="0" bIns="0" anchor="ctr">
            <a:normAutofit/>
          </a:bodyPr>
          <a:p>
            <a:pPr algn="ctr"/>
            <a:r>
              <a:rPr lang="en-US" sz="3200" b="1">
                <a:solidFill>
                  <a:schemeClr val="bg1"/>
                </a:solidFill>
                <a:latin typeface="黑体" panose="02010609060101010101" charset="-122"/>
                <a:ea typeface="黑体" panose="02010609060101010101" charset="-122"/>
                <a:cs typeface="黑体" panose="02010609060101010101" charset="-122"/>
              </a:rPr>
              <a:t>1.动态分析</a:t>
            </a:r>
            <a:endParaRPr lang="en-US" sz="3200" b="1">
              <a:solidFill>
                <a:schemeClr val="bg1"/>
              </a:solidFill>
              <a:latin typeface="黑体" panose="02010609060101010101" charset="-122"/>
              <a:ea typeface="黑体" panose="02010609060101010101" charset="-122"/>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linds(horizontal)">
                                      <p:cBhvr>
                                        <p:cTn id="10" dur="500"/>
                                        <p:tgtEl>
                                          <p:spTgt spid="10"/>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linds(horizontal)">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4"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05840" y="235131"/>
            <a:ext cx="4267200" cy="706755"/>
          </a:xfrm>
          <a:prstGeom prst="rect">
            <a:avLst/>
          </a:prstGeom>
          <a:noFill/>
        </p:spPr>
        <p:txBody>
          <a:bodyPr wrap="none" rtlCol="0">
            <a:spAutoFit/>
          </a:bodyPr>
          <a:lstStyle/>
          <a:p>
            <a:r>
              <a:rPr kumimoji="1" lang="zh-CN" altLang="en-US" sz="4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rPr>
              <a:t>一、量化分析方法</a:t>
            </a:r>
            <a:endParaRPr kumimoji="1" lang="zh-CN" altLang="en-US" sz="4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endParaRPr>
          </a:p>
        </p:txBody>
      </p:sp>
      <p:sp>
        <p:nvSpPr>
          <p:cNvPr id="10" name="TextBox 33"/>
          <p:cNvSpPr txBox="1"/>
          <p:nvPr/>
        </p:nvSpPr>
        <p:spPr>
          <a:xfrm>
            <a:off x="1056640" y="2508885"/>
            <a:ext cx="10078720" cy="2461895"/>
          </a:xfrm>
          <a:prstGeom prst="rect">
            <a:avLst/>
          </a:prstGeom>
          <a:noFill/>
        </p:spPr>
        <p:txBody>
          <a:bodyPr wrap="square" lIns="0" tIns="0" rIns="0" bIns="0" rtlCol="0">
            <a:spAutoFit/>
          </a:bodyPr>
          <a:lstStyle>
            <a:defPPr>
              <a:defRPr lang="zh-CN"/>
            </a:defPPr>
            <a:lvl1pPr algn="just" defTabSz="1218565">
              <a:lnSpc>
                <a:spcPts val="1600"/>
              </a:lnSpc>
              <a:defRPr sz="1255">
                <a:solidFill>
                  <a:schemeClr val="tx1">
                    <a:lumMod val="65000"/>
                    <a:lumOff val="35000"/>
                  </a:schemeClr>
                </a:solidFill>
                <a:latin typeface="微软雅黑 Light" panose="020B0502040204020203" pitchFamily="34" charset="-122"/>
                <a:ea typeface="微软雅黑 Light" panose="020B0502040204020203" pitchFamily="34" charset="-122"/>
              </a:defRPr>
            </a:lvl1pPr>
            <a:lvl2pPr marL="609600" defTabSz="1218565">
              <a:defRPr sz="2400"/>
            </a:lvl2pPr>
            <a:lvl3pPr marL="1219200" defTabSz="1218565">
              <a:defRPr sz="2400"/>
            </a:lvl3pPr>
            <a:lvl4pPr marL="1828800" defTabSz="1218565">
              <a:defRPr sz="2400"/>
            </a:lvl4pPr>
            <a:lvl5pPr marL="2438400" defTabSz="1218565">
              <a:defRPr sz="2400"/>
            </a:lvl5pPr>
            <a:lvl6pPr marL="3048000" defTabSz="1218565">
              <a:defRPr sz="2400"/>
            </a:lvl6pPr>
            <a:lvl7pPr marL="3657600" defTabSz="1218565">
              <a:defRPr sz="2400"/>
            </a:lvl7pPr>
            <a:lvl8pPr marL="4267200" defTabSz="1218565">
              <a:defRPr sz="2400"/>
            </a:lvl8pPr>
            <a:lvl9pPr marL="4876800" defTabSz="1218565">
              <a:defRPr sz="2400"/>
            </a:lvl9pPr>
          </a:lstStyle>
          <a:p>
            <a:pPr algn="l">
              <a:lnSpc>
                <a:spcPct val="100000"/>
              </a:lnSpc>
            </a:pPr>
            <a:r>
              <a:rPr lang="zh-CN" altLang="en-US" sz="3200" dirty="0">
                <a:solidFill>
                  <a:schemeClr val="tx1">
                    <a:lumMod val="75000"/>
                    <a:lumOff val="25000"/>
                  </a:schemeClr>
                </a:solidFill>
                <a:latin typeface="黑体" panose="02010609060101010101" charset="-122"/>
                <a:ea typeface="黑体" panose="02010609060101010101" charset="-122"/>
                <a:cs typeface="黑体" panose="02010609060101010101" charset="-122"/>
              </a:rPr>
              <a:t>平衡分析，是分析各个互相联系的因素之间，在数量上，是否保持一定的、合理的对应关系，有助于探讨因素间出现的不平衡状态、性质和原因。</a:t>
            </a:r>
            <a:endParaRPr lang="zh-CN" altLang="en-US" sz="3200" dirty="0">
              <a:solidFill>
                <a:schemeClr val="tx1">
                  <a:lumMod val="75000"/>
                  <a:lumOff val="25000"/>
                </a:schemeClr>
              </a:solidFill>
              <a:latin typeface="黑体" panose="02010609060101010101" charset="-122"/>
              <a:ea typeface="黑体" panose="02010609060101010101" charset="-122"/>
              <a:cs typeface="黑体" panose="02010609060101010101" charset="-122"/>
            </a:endParaRPr>
          </a:p>
          <a:p>
            <a:pPr algn="l">
              <a:lnSpc>
                <a:spcPct val="100000"/>
              </a:lnSpc>
            </a:pPr>
            <a:endParaRPr lang="zh-CN" altLang="en-US" sz="3200" dirty="0">
              <a:solidFill>
                <a:schemeClr val="tx1">
                  <a:lumMod val="75000"/>
                  <a:lumOff val="25000"/>
                </a:schemeClr>
              </a:solidFill>
              <a:latin typeface="黑体" panose="02010609060101010101" charset="-122"/>
              <a:ea typeface="黑体" panose="02010609060101010101" charset="-122"/>
              <a:cs typeface="黑体" panose="02010609060101010101" charset="-122"/>
            </a:endParaRPr>
          </a:p>
          <a:p>
            <a:pPr algn="l">
              <a:lnSpc>
                <a:spcPct val="100000"/>
              </a:lnSpc>
            </a:pPr>
            <a:r>
              <a:rPr lang="zh-CN" altLang="en-US" sz="3200" dirty="0">
                <a:solidFill>
                  <a:schemeClr val="tx1">
                    <a:lumMod val="75000"/>
                    <a:lumOff val="25000"/>
                  </a:schemeClr>
                </a:solidFill>
                <a:latin typeface="黑体" panose="02010609060101010101" charset="-122"/>
                <a:ea typeface="黑体" panose="02010609060101010101" charset="-122"/>
                <a:cs typeface="黑体" panose="02010609060101010101" charset="-122"/>
              </a:rPr>
              <a:t>多用于</a:t>
            </a:r>
            <a:r>
              <a:rPr lang="zh-CN" altLang="en-US" sz="3200" u="sng" dirty="0">
                <a:solidFill>
                  <a:srgbClr val="FE4D3D"/>
                </a:solidFill>
                <a:latin typeface="黑体" panose="02010609060101010101" charset="-122"/>
                <a:ea typeface="黑体" panose="02010609060101010101" charset="-122"/>
                <a:cs typeface="黑体" panose="02010609060101010101" charset="-122"/>
              </a:rPr>
              <a:t>关于教育费用投入与支出的评价研究</a:t>
            </a:r>
            <a:r>
              <a:rPr lang="zh-CN" altLang="en-US" sz="3200" dirty="0">
                <a:solidFill>
                  <a:schemeClr val="tx1">
                    <a:lumMod val="75000"/>
                    <a:lumOff val="25000"/>
                  </a:schemeClr>
                </a:solidFill>
                <a:latin typeface="黑体" panose="02010609060101010101" charset="-122"/>
                <a:ea typeface="黑体" panose="02010609060101010101" charset="-122"/>
                <a:cs typeface="黑体" panose="02010609060101010101" charset="-122"/>
              </a:rPr>
              <a:t>。</a:t>
            </a:r>
            <a:endParaRPr lang="zh-CN" altLang="en-US" sz="3200" dirty="0">
              <a:solidFill>
                <a:schemeClr val="tx1">
                  <a:lumMod val="75000"/>
                  <a:lumOff val="25000"/>
                </a:schemeClr>
              </a:solidFill>
              <a:latin typeface="黑体" panose="02010609060101010101" charset="-122"/>
              <a:ea typeface="黑体" panose="02010609060101010101" charset="-122"/>
              <a:cs typeface="黑体" panose="02010609060101010101" charset="-122"/>
            </a:endParaRPr>
          </a:p>
        </p:txBody>
      </p:sp>
      <p:sp>
        <p:nvSpPr>
          <p:cNvPr id="4" name="Rectangle 18"/>
          <p:cNvSpPr/>
          <p:nvPr/>
        </p:nvSpPr>
        <p:spPr bwMode="auto">
          <a:xfrm>
            <a:off x="1056640" y="1776095"/>
            <a:ext cx="2426970" cy="584200"/>
          </a:xfrm>
          <a:prstGeom prst="rect">
            <a:avLst/>
          </a:prstGeom>
          <a:solidFill>
            <a:srgbClr val="3ECEBD"/>
          </a:solidFill>
          <a:ln>
            <a:noFill/>
          </a:ln>
          <a:effectLst/>
        </p:spPr>
        <p:txBody>
          <a:bodyPr wrap="none" lIns="0" tIns="0" rIns="0" bIns="0" anchor="ctr">
            <a:normAutofit/>
          </a:bodyPr>
          <a:p>
            <a:pPr algn="ctr"/>
            <a:r>
              <a:rPr lang="en-US" sz="3200" b="1">
                <a:solidFill>
                  <a:schemeClr val="bg1"/>
                </a:solidFill>
                <a:latin typeface="黑体" panose="02010609060101010101" charset="-122"/>
                <a:ea typeface="黑体" panose="02010609060101010101" charset="-122"/>
                <a:cs typeface="黑体" panose="02010609060101010101" charset="-122"/>
              </a:rPr>
              <a:t>2.平衡分析</a:t>
            </a:r>
            <a:endParaRPr lang="en-US" sz="3200" b="1">
              <a:solidFill>
                <a:schemeClr val="bg1"/>
              </a:solidFill>
              <a:latin typeface="黑体" panose="02010609060101010101" charset="-122"/>
              <a:ea typeface="黑体" panose="02010609060101010101" charset="-122"/>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4"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05840" y="235131"/>
            <a:ext cx="4267200" cy="706755"/>
          </a:xfrm>
          <a:prstGeom prst="rect">
            <a:avLst/>
          </a:prstGeom>
          <a:noFill/>
        </p:spPr>
        <p:txBody>
          <a:bodyPr wrap="none" rtlCol="0">
            <a:spAutoFit/>
          </a:bodyPr>
          <a:lstStyle/>
          <a:p>
            <a:r>
              <a:rPr kumimoji="1" lang="zh-CN" altLang="en-US" sz="4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rPr>
              <a:t>一、量化分析方法</a:t>
            </a:r>
            <a:endParaRPr kumimoji="1" lang="zh-CN" altLang="en-US" sz="4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endParaRPr>
          </a:p>
        </p:txBody>
      </p:sp>
      <p:sp>
        <p:nvSpPr>
          <p:cNvPr id="10" name="TextBox 33"/>
          <p:cNvSpPr txBox="1"/>
          <p:nvPr/>
        </p:nvSpPr>
        <p:spPr>
          <a:xfrm>
            <a:off x="1056640" y="1951990"/>
            <a:ext cx="10078720" cy="2954655"/>
          </a:xfrm>
          <a:prstGeom prst="rect">
            <a:avLst/>
          </a:prstGeom>
          <a:noFill/>
        </p:spPr>
        <p:txBody>
          <a:bodyPr wrap="square" lIns="0" tIns="0" rIns="0" bIns="0" rtlCol="0">
            <a:spAutoFit/>
          </a:bodyPr>
          <a:lstStyle>
            <a:defPPr>
              <a:defRPr lang="zh-CN"/>
            </a:defPPr>
            <a:lvl1pPr algn="just" defTabSz="1218565">
              <a:lnSpc>
                <a:spcPts val="1600"/>
              </a:lnSpc>
              <a:defRPr sz="1255">
                <a:solidFill>
                  <a:schemeClr val="tx1">
                    <a:lumMod val="65000"/>
                    <a:lumOff val="35000"/>
                  </a:schemeClr>
                </a:solidFill>
                <a:latin typeface="微软雅黑 Light" panose="020B0502040204020203" pitchFamily="34" charset="-122"/>
                <a:ea typeface="微软雅黑 Light" panose="020B0502040204020203" pitchFamily="34" charset="-122"/>
              </a:defRPr>
            </a:lvl1pPr>
            <a:lvl2pPr marL="609600" defTabSz="1218565">
              <a:defRPr sz="2400"/>
            </a:lvl2pPr>
            <a:lvl3pPr marL="1219200" defTabSz="1218565">
              <a:defRPr sz="2400"/>
            </a:lvl3pPr>
            <a:lvl4pPr marL="1828800" defTabSz="1218565">
              <a:defRPr sz="2400"/>
            </a:lvl4pPr>
            <a:lvl5pPr marL="2438400" defTabSz="1218565">
              <a:defRPr sz="2400"/>
            </a:lvl5pPr>
            <a:lvl6pPr marL="3048000" defTabSz="1218565">
              <a:defRPr sz="2400"/>
            </a:lvl6pPr>
            <a:lvl7pPr marL="3657600" defTabSz="1218565">
              <a:defRPr sz="2400"/>
            </a:lvl7pPr>
            <a:lvl8pPr marL="4267200" defTabSz="1218565">
              <a:defRPr sz="2400"/>
            </a:lvl8pPr>
            <a:lvl9pPr marL="4876800" defTabSz="1218565">
              <a:defRPr sz="2400"/>
            </a:lvl9pPr>
          </a:lstStyle>
          <a:p>
            <a:pPr algn="l">
              <a:lnSpc>
                <a:spcPct val="100000"/>
              </a:lnSpc>
            </a:pPr>
            <a:r>
              <a:rPr lang="zh-CN" altLang="en-US" sz="3200" dirty="0">
                <a:solidFill>
                  <a:schemeClr val="tx1">
                    <a:lumMod val="75000"/>
                    <a:lumOff val="25000"/>
                  </a:schemeClr>
                </a:solidFill>
                <a:latin typeface="黑体" panose="02010609060101010101" charset="-122"/>
                <a:ea typeface="黑体" panose="02010609060101010101" charset="-122"/>
                <a:cs typeface="黑体" panose="02010609060101010101" charset="-122"/>
              </a:rPr>
              <a:t>平衡分析中，平衡表的指标体系，必须包括</a:t>
            </a:r>
            <a:r>
              <a:rPr lang="zh-CN" altLang="en-US" sz="3200" u="sng" dirty="0">
                <a:solidFill>
                  <a:srgbClr val="FE4D3D"/>
                </a:solidFill>
                <a:latin typeface="黑体" panose="02010609060101010101" charset="-122"/>
                <a:ea typeface="黑体" panose="02010609060101010101" charset="-122"/>
                <a:cs typeface="黑体" panose="02010609060101010101" charset="-122"/>
              </a:rPr>
              <a:t>收入与支出、来源与使用</a:t>
            </a:r>
            <a:r>
              <a:rPr lang="zh-CN" altLang="en-US" sz="3200" dirty="0">
                <a:solidFill>
                  <a:schemeClr val="tx1">
                    <a:lumMod val="75000"/>
                    <a:lumOff val="25000"/>
                  </a:schemeClr>
                </a:solidFill>
                <a:latin typeface="黑体" panose="02010609060101010101" charset="-122"/>
                <a:ea typeface="黑体" panose="02010609060101010101" charset="-122"/>
                <a:cs typeface="黑体" panose="02010609060101010101" charset="-122"/>
              </a:rPr>
              <a:t>等对应平衡的指标。</a:t>
            </a:r>
            <a:endParaRPr lang="zh-CN" altLang="en-US" sz="3200" dirty="0">
              <a:solidFill>
                <a:schemeClr val="tx1">
                  <a:lumMod val="75000"/>
                  <a:lumOff val="25000"/>
                </a:schemeClr>
              </a:solidFill>
              <a:latin typeface="黑体" panose="02010609060101010101" charset="-122"/>
              <a:ea typeface="黑体" panose="02010609060101010101" charset="-122"/>
              <a:cs typeface="黑体" panose="02010609060101010101" charset="-122"/>
            </a:endParaRPr>
          </a:p>
          <a:p>
            <a:pPr algn="l">
              <a:lnSpc>
                <a:spcPct val="100000"/>
              </a:lnSpc>
            </a:pPr>
            <a:endParaRPr lang="zh-CN" altLang="en-US" sz="3200" dirty="0">
              <a:solidFill>
                <a:schemeClr val="tx1">
                  <a:lumMod val="75000"/>
                  <a:lumOff val="25000"/>
                </a:schemeClr>
              </a:solidFill>
              <a:latin typeface="黑体" panose="02010609060101010101" charset="-122"/>
              <a:ea typeface="黑体" panose="02010609060101010101" charset="-122"/>
              <a:cs typeface="黑体" panose="02010609060101010101" charset="-122"/>
            </a:endParaRPr>
          </a:p>
          <a:p>
            <a:pPr algn="l">
              <a:lnSpc>
                <a:spcPct val="100000"/>
              </a:lnSpc>
            </a:pPr>
            <a:r>
              <a:rPr lang="zh-CN" altLang="en-US" sz="3200" b="1" dirty="0">
                <a:solidFill>
                  <a:srgbClr val="3ECEBD"/>
                </a:solidFill>
                <a:latin typeface="黑体" panose="02010609060101010101" charset="-122"/>
                <a:ea typeface="黑体" panose="02010609060101010101" charset="-122"/>
                <a:cs typeface="黑体" panose="02010609060101010101" charset="-122"/>
              </a:rPr>
              <a:t>平衡分析的基本要求和特点：</a:t>
            </a:r>
            <a:endParaRPr lang="zh-CN" altLang="en-US" sz="3200" dirty="0">
              <a:solidFill>
                <a:schemeClr val="tx1">
                  <a:lumMod val="75000"/>
                  <a:lumOff val="25000"/>
                </a:schemeClr>
              </a:solidFill>
              <a:latin typeface="黑体" panose="02010609060101010101" charset="-122"/>
              <a:ea typeface="黑体" panose="02010609060101010101" charset="-122"/>
              <a:cs typeface="黑体" panose="02010609060101010101" charset="-122"/>
            </a:endParaRPr>
          </a:p>
          <a:p>
            <a:pPr algn="l">
              <a:lnSpc>
                <a:spcPct val="100000"/>
              </a:lnSpc>
            </a:pPr>
            <a:r>
              <a:rPr lang="zh-CN" altLang="en-US" sz="3200" dirty="0">
                <a:solidFill>
                  <a:schemeClr val="tx1">
                    <a:lumMod val="75000"/>
                    <a:lumOff val="25000"/>
                  </a:schemeClr>
                </a:solidFill>
                <a:latin typeface="黑体" panose="02010609060101010101" charset="-122"/>
                <a:ea typeface="黑体" panose="02010609060101010101" charset="-122"/>
                <a:cs typeface="黑体" panose="02010609060101010101" charset="-122"/>
              </a:rPr>
              <a:t>平衡分析，通过有联系指标数值的对等关系和各有关指标之间的联系，表现出全局平衡与局部平衡之间的联系。</a:t>
            </a:r>
            <a:endParaRPr lang="zh-CN" altLang="en-US" sz="3200" dirty="0">
              <a:solidFill>
                <a:schemeClr val="tx1">
                  <a:lumMod val="75000"/>
                  <a:lumOff val="25000"/>
                </a:schemeClr>
              </a:solidFill>
              <a:latin typeface="黑体" panose="02010609060101010101" charset="-122"/>
              <a:ea typeface="黑体" panose="02010609060101010101" charset="-122"/>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05840" y="235131"/>
            <a:ext cx="4267200" cy="706755"/>
          </a:xfrm>
          <a:prstGeom prst="rect">
            <a:avLst/>
          </a:prstGeom>
          <a:noFill/>
        </p:spPr>
        <p:txBody>
          <a:bodyPr wrap="none" rtlCol="0">
            <a:spAutoFit/>
          </a:bodyPr>
          <a:lstStyle/>
          <a:p>
            <a:r>
              <a:rPr kumimoji="1" lang="zh-CN" altLang="en-US" sz="4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rPr>
              <a:t>一、量化分析方法</a:t>
            </a:r>
            <a:endParaRPr kumimoji="1" lang="zh-CN" altLang="en-US" sz="4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endParaRPr>
          </a:p>
        </p:txBody>
      </p:sp>
      <p:sp>
        <p:nvSpPr>
          <p:cNvPr id="10" name="TextBox 33"/>
          <p:cNvSpPr txBox="1"/>
          <p:nvPr/>
        </p:nvSpPr>
        <p:spPr>
          <a:xfrm>
            <a:off x="1056640" y="1840230"/>
            <a:ext cx="10078720" cy="2954655"/>
          </a:xfrm>
          <a:prstGeom prst="rect">
            <a:avLst/>
          </a:prstGeom>
          <a:noFill/>
        </p:spPr>
        <p:txBody>
          <a:bodyPr wrap="square" lIns="0" tIns="0" rIns="0" bIns="0" rtlCol="0">
            <a:spAutoFit/>
          </a:bodyPr>
          <a:lstStyle>
            <a:defPPr>
              <a:defRPr lang="zh-CN"/>
            </a:defPPr>
            <a:lvl1pPr algn="just" defTabSz="1218565">
              <a:lnSpc>
                <a:spcPts val="1600"/>
              </a:lnSpc>
              <a:defRPr sz="1255">
                <a:solidFill>
                  <a:schemeClr val="tx1">
                    <a:lumMod val="65000"/>
                    <a:lumOff val="35000"/>
                  </a:schemeClr>
                </a:solidFill>
                <a:latin typeface="微软雅黑 Light" panose="020B0502040204020203" pitchFamily="34" charset="-122"/>
                <a:ea typeface="微软雅黑 Light" panose="020B0502040204020203" pitchFamily="34" charset="-122"/>
              </a:defRPr>
            </a:lvl1pPr>
            <a:lvl2pPr marL="609600" defTabSz="1218565">
              <a:defRPr sz="2400"/>
            </a:lvl2pPr>
            <a:lvl3pPr marL="1219200" defTabSz="1218565">
              <a:defRPr sz="2400"/>
            </a:lvl3pPr>
            <a:lvl4pPr marL="1828800" defTabSz="1218565">
              <a:defRPr sz="2400"/>
            </a:lvl4pPr>
            <a:lvl5pPr marL="2438400" defTabSz="1218565">
              <a:defRPr sz="2400"/>
            </a:lvl5pPr>
            <a:lvl6pPr marL="3048000" defTabSz="1218565">
              <a:defRPr sz="2400"/>
            </a:lvl6pPr>
            <a:lvl7pPr marL="3657600" defTabSz="1218565">
              <a:defRPr sz="2400"/>
            </a:lvl7pPr>
            <a:lvl8pPr marL="4267200" defTabSz="1218565">
              <a:defRPr sz="2400"/>
            </a:lvl8pPr>
            <a:lvl9pPr marL="4876800" defTabSz="1218565">
              <a:defRPr sz="2400"/>
            </a:lvl9pPr>
          </a:lstStyle>
          <a:p>
            <a:pPr algn="l">
              <a:lnSpc>
                <a:spcPct val="100000"/>
              </a:lnSpc>
            </a:pPr>
            <a:r>
              <a:rPr lang="zh-CN" altLang="en-US" sz="3200" dirty="0">
                <a:solidFill>
                  <a:schemeClr val="tx1">
                    <a:lumMod val="75000"/>
                    <a:lumOff val="25000"/>
                  </a:schemeClr>
                </a:solidFill>
                <a:latin typeface="黑体" panose="02010609060101010101" charset="-122"/>
                <a:ea typeface="黑体" panose="02010609060101010101" charset="-122"/>
                <a:cs typeface="黑体" panose="02010609060101010101" charset="-122"/>
              </a:rPr>
              <a:t>结构分析，是在统计分组的基础上，计算各组成部分所占比重，进而分析某一总体现象的内部结构特征、总体的性质、总体内部结构，依时间推移而表现出的变化规律性。 </a:t>
            </a:r>
            <a:endParaRPr lang="zh-CN" altLang="en-US" sz="3200" dirty="0">
              <a:solidFill>
                <a:schemeClr val="tx1">
                  <a:lumMod val="75000"/>
                  <a:lumOff val="25000"/>
                </a:schemeClr>
              </a:solidFill>
              <a:latin typeface="黑体" panose="02010609060101010101" charset="-122"/>
              <a:ea typeface="黑体" panose="02010609060101010101" charset="-122"/>
              <a:cs typeface="黑体" panose="02010609060101010101" charset="-122"/>
            </a:endParaRPr>
          </a:p>
          <a:p>
            <a:pPr algn="l">
              <a:lnSpc>
                <a:spcPct val="100000"/>
              </a:lnSpc>
            </a:pPr>
            <a:endParaRPr lang="zh-CN" altLang="en-US" sz="3200" dirty="0">
              <a:solidFill>
                <a:schemeClr val="tx1">
                  <a:lumMod val="75000"/>
                  <a:lumOff val="25000"/>
                </a:schemeClr>
              </a:solidFill>
              <a:latin typeface="黑体" panose="02010609060101010101" charset="-122"/>
              <a:ea typeface="黑体" panose="02010609060101010101" charset="-122"/>
              <a:cs typeface="黑体" panose="02010609060101010101" charset="-122"/>
            </a:endParaRPr>
          </a:p>
          <a:p>
            <a:pPr algn="l">
              <a:lnSpc>
                <a:spcPct val="100000"/>
              </a:lnSpc>
            </a:pPr>
            <a:r>
              <a:rPr lang="zh-CN" altLang="en-US" sz="3200" dirty="0">
                <a:solidFill>
                  <a:schemeClr val="tx1">
                    <a:lumMod val="75000"/>
                    <a:lumOff val="25000"/>
                  </a:schemeClr>
                </a:solidFill>
                <a:latin typeface="黑体" panose="02010609060101010101" charset="-122"/>
                <a:ea typeface="黑体" panose="02010609060101010101" charset="-122"/>
                <a:cs typeface="黑体" panose="02010609060101010101" charset="-122"/>
              </a:rPr>
              <a:t>结构分析的基本表现形式：</a:t>
            </a:r>
            <a:r>
              <a:rPr lang="zh-CN" altLang="en-US" sz="3200" u="sng" dirty="0">
                <a:solidFill>
                  <a:srgbClr val="FE4D3D"/>
                </a:solidFill>
                <a:latin typeface="黑体" panose="02010609060101010101" charset="-122"/>
                <a:ea typeface="黑体" panose="02010609060101010101" charset="-122"/>
                <a:cs typeface="黑体" panose="02010609060101010101" charset="-122"/>
              </a:rPr>
              <a:t>计算</a:t>
            </a:r>
            <a:r>
              <a:rPr lang="zh-CN" altLang="en-US" sz="3200" b="1" u="sng" dirty="0">
                <a:solidFill>
                  <a:srgbClr val="FE4D3D"/>
                </a:solidFill>
                <a:latin typeface="黑体" panose="02010609060101010101" charset="-122"/>
                <a:ea typeface="黑体" panose="02010609060101010101" charset="-122"/>
                <a:cs typeface="黑体" panose="02010609060101010101" charset="-122"/>
              </a:rPr>
              <a:t>结构指标</a:t>
            </a:r>
            <a:r>
              <a:rPr lang="zh-CN" altLang="en-US" sz="3200" dirty="0">
                <a:solidFill>
                  <a:schemeClr val="tx1">
                    <a:lumMod val="75000"/>
                    <a:lumOff val="25000"/>
                  </a:schemeClr>
                </a:solidFill>
                <a:latin typeface="黑体" panose="02010609060101010101" charset="-122"/>
                <a:ea typeface="黑体" panose="02010609060101010101" charset="-122"/>
                <a:cs typeface="黑体" panose="02010609060101010101" charset="-122"/>
              </a:rPr>
              <a:t>。</a:t>
            </a:r>
            <a:endParaRPr lang="zh-CN" altLang="en-US" sz="3200" dirty="0">
              <a:solidFill>
                <a:schemeClr val="tx1">
                  <a:lumMod val="75000"/>
                  <a:lumOff val="25000"/>
                </a:schemeClr>
              </a:solidFill>
              <a:latin typeface="黑体" panose="02010609060101010101" charset="-122"/>
              <a:ea typeface="黑体" panose="02010609060101010101" charset="-122"/>
              <a:cs typeface="黑体" panose="02010609060101010101" charset="-122"/>
            </a:endParaRPr>
          </a:p>
        </p:txBody>
      </p:sp>
      <p:sp>
        <p:nvSpPr>
          <p:cNvPr id="4" name="Rectangle 18"/>
          <p:cNvSpPr/>
          <p:nvPr/>
        </p:nvSpPr>
        <p:spPr bwMode="auto">
          <a:xfrm>
            <a:off x="1056640" y="1107440"/>
            <a:ext cx="2426970" cy="584200"/>
          </a:xfrm>
          <a:prstGeom prst="rect">
            <a:avLst/>
          </a:prstGeom>
          <a:solidFill>
            <a:srgbClr val="3ECEBD">
              <a:alpha val="80000"/>
            </a:srgbClr>
          </a:solidFill>
          <a:ln>
            <a:noFill/>
          </a:ln>
          <a:effectLst/>
        </p:spPr>
        <p:txBody>
          <a:bodyPr wrap="none" lIns="0" tIns="0" rIns="0" bIns="0" anchor="ctr">
            <a:normAutofit/>
          </a:bodyPr>
          <a:p>
            <a:pPr algn="ctr"/>
            <a:r>
              <a:rPr lang="en-US" sz="3200" b="1">
                <a:solidFill>
                  <a:schemeClr val="bg1"/>
                </a:solidFill>
                <a:latin typeface="黑体" panose="02010609060101010101" charset="-122"/>
                <a:ea typeface="黑体" panose="02010609060101010101" charset="-122"/>
                <a:cs typeface="黑体" panose="02010609060101010101" charset="-122"/>
              </a:rPr>
              <a:t>3.结构分析</a:t>
            </a:r>
            <a:endParaRPr lang="en-US" sz="3200" b="1">
              <a:solidFill>
                <a:schemeClr val="bg1"/>
              </a:solidFill>
              <a:latin typeface="黑体" panose="02010609060101010101" charset="-122"/>
              <a:ea typeface="黑体" panose="02010609060101010101" charset="-122"/>
              <a:cs typeface="黑体" panose="02010609060101010101" charset="-122"/>
            </a:endParaRPr>
          </a:p>
        </p:txBody>
      </p:sp>
      <p:sp>
        <p:nvSpPr>
          <p:cNvPr id="3" name="圆角矩形标注 2"/>
          <p:cNvSpPr/>
          <p:nvPr/>
        </p:nvSpPr>
        <p:spPr>
          <a:xfrm>
            <a:off x="1056640" y="5005705"/>
            <a:ext cx="10223500" cy="1409065"/>
          </a:xfrm>
          <a:prstGeom prst="wedgeRoundRectCallout">
            <a:avLst>
              <a:gd name="adj1" fmla="val 13453"/>
              <a:gd name="adj2" fmla="val -67981"/>
              <a:gd name="adj3" fmla="val 16667"/>
            </a:avLst>
          </a:prstGeom>
          <a:solidFill>
            <a:srgbClr val="FE4D3D"/>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p>
            <a:pPr algn="l">
              <a:lnSpc>
                <a:spcPct val="100000"/>
              </a:lnSpc>
            </a:pPr>
            <a:r>
              <a:rPr lang="zh-CN" altLang="en-US" sz="3200" dirty="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结构指标，是指总体各个部分占总体的比重，总体中，各个部分的结构相对数之和等于100%。</a:t>
            </a:r>
            <a:endParaRPr lang="zh-CN" altLang="en-US" sz="3200" dirty="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4"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05840" y="235131"/>
            <a:ext cx="4267200" cy="706755"/>
          </a:xfrm>
          <a:prstGeom prst="rect">
            <a:avLst/>
          </a:prstGeom>
          <a:noFill/>
        </p:spPr>
        <p:txBody>
          <a:bodyPr wrap="none" rtlCol="0">
            <a:spAutoFit/>
          </a:bodyPr>
          <a:lstStyle/>
          <a:p>
            <a:r>
              <a:rPr kumimoji="1" lang="zh-CN" altLang="en-US" sz="4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rPr>
              <a:t>一、量化分析方法</a:t>
            </a:r>
            <a:endParaRPr kumimoji="1" lang="zh-CN" altLang="en-US" sz="4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endParaRPr>
          </a:p>
        </p:txBody>
      </p:sp>
      <p:grpSp>
        <p:nvGrpSpPr>
          <p:cNvPr id="7" name="组合 6"/>
          <p:cNvGrpSpPr/>
          <p:nvPr/>
        </p:nvGrpSpPr>
        <p:grpSpPr>
          <a:xfrm>
            <a:off x="861695" y="1268095"/>
            <a:ext cx="10504805" cy="3045460"/>
            <a:chOff x="1357" y="1997"/>
            <a:chExt cx="16543" cy="4796"/>
          </a:xfrm>
        </p:grpSpPr>
        <p:sp>
          <p:nvSpPr>
            <p:cNvPr id="10" name="TextBox 33"/>
            <p:cNvSpPr txBox="1"/>
            <p:nvPr/>
          </p:nvSpPr>
          <p:spPr>
            <a:xfrm>
              <a:off x="2028" y="1997"/>
              <a:ext cx="15872" cy="2326"/>
            </a:xfrm>
            <a:prstGeom prst="rect">
              <a:avLst/>
            </a:prstGeom>
            <a:noFill/>
          </p:spPr>
          <p:txBody>
            <a:bodyPr wrap="square" lIns="0" tIns="0" rIns="0" bIns="0" rtlCol="0">
              <a:spAutoFit/>
            </a:bodyPr>
            <a:lstStyle>
              <a:defPPr>
                <a:defRPr lang="zh-CN"/>
              </a:defPPr>
              <a:lvl1pPr algn="just" defTabSz="1218565">
                <a:lnSpc>
                  <a:spcPts val="1600"/>
                </a:lnSpc>
                <a:defRPr sz="1255">
                  <a:solidFill>
                    <a:schemeClr val="tx1">
                      <a:lumMod val="65000"/>
                      <a:lumOff val="35000"/>
                    </a:schemeClr>
                  </a:solidFill>
                  <a:latin typeface="微软雅黑 Light" panose="020B0502040204020203" pitchFamily="34" charset="-122"/>
                  <a:ea typeface="微软雅黑 Light" panose="020B0502040204020203" pitchFamily="34" charset="-122"/>
                </a:defRPr>
              </a:lvl1pPr>
              <a:lvl2pPr marL="609600" defTabSz="1218565">
                <a:defRPr sz="2400"/>
              </a:lvl2pPr>
              <a:lvl3pPr marL="1219200" defTabSz="1218565">
                <a:defRPr sz="2400"/>
              </a:lvl3pPr>
              <a:lvl4pPr marL="1828800" defTabSz="1218565">
                <a:defRPr sz="2400"/>
              </a:lvl4pPr>
              <a:lvl5pPr marL="2438400" defTabSz="1218565">
                <a:defRPr sz="2400"/>
              </a:lvl5pPr>
              <a:lvl6pPr marL="3048000" defTabSz="1218565">
                <a:defRPr sz="2400"/>
              </a:lvl6pPr>
              <a:lvl7pPr marL="3657600" defTabSz="1218565">
                <a:defRPr sz="2400"/>
              </a:lvl7pPr>
              <a:lvl8pPr marL="4267200" defTabSz="1218565">
                <a:defRPr sz="2400"/>
              </a:lvl8pPr>
              <a:lvl9pPr marL="4876800" defTabSz="1218565">
                <a:defRPr sz="2400"/>
              </a:lvl9pPr>
            </a:lstStyle>
            <a:p>
              <a:pPr algn="l">
                <a:lnSpc>
                  <a:spcPct val="100000"/>
                </a:lnSpc>
              </a:pPr>
              <a:r>
                <a:rPr lang="zh-CN" altLang="en-US" sz="3200" dirty="0">
                  <a:solidFill>
                    <a:schemeClr val="tx1">
                      <a:lumMod val="75000"/>
                      <a:lumOff val="25000"/>
                    </a:schemeClr>
                  </a:solidFill>
                  <a:latin typeface="黑体" panose="02010609060101010101" charset="-122"/>
                  <a:ea typeface="黑体" panose="02010609060101010101" charset="-122"/>
                  <a:cs typeface="黑体" panose="02010609060101010101" charset="-122"/>
                </a:rPr>
                <a:t>通过结构分析，可以认识总体构成的特征，还可以揭示总体各个组成部分的变动趋势，研究总体结构变化过程，揭示现象总体由量变，逐渐转化为质变的规律性。</a:t>
              </a:r>
              <a:endParaRPr lang="zh-CN" altLang="en-US" sz="3200" dirty="0">
                <a:solidFill>
                  <a:schemeClr val="tx1">
                    <a:lumMod val="75000"/>
                    <a:lumOff val="25000"/>
                  </a:schemeClr>
                </a:solidFill>
                <a:latin typeface="黑体" panose="02010609060101010101" charset="-122"/>
                <a:ea typeface="黑体" panose="02010609060101010101" charset="-122"/>
                <a:cs typeface="黑体" panose="02010609060101010101" charset="-122"/>
              </a:endParaRPr>
            </a:p>
          </p:txBody>
        </p:sp>
        <p:sp>
          <p:nvSpPr>
            <p:cNvPr id="100" name="文本框 99"/>
            <p:cNvSpPr txBox="1"/>
            <p:nvPr/>
          </p:nvSpPr>
          <p:spPr>
            <a:xfrm>
              <a:off x="1948" y="4323"/>
              <a:ext cx="15872" cy="2470"/>
            </a:xfrm>
            <a:prstGeom prst="rect">
              <a:avLst/>
            </a:prstGeom>
            <a:noFill/>
            <a:ln w="9525">
              <a:noFill/>
            </a:ln>
          </p:spPr>
          <p:txBody>
            <a:bodyPr wrap="square">
              <a:spAutoFit/>
            </a:bodyPr>
            <a:p>
              <a:pPr indent="0">
                <a:lnSpc>
                  <a:spcPct val="100000"/>
                </a:lnSpc>
              </a:pPr>
              <a:r>
                <a:rPr lang="zh-CN" sz="3200" b="0">
                  <a:solidFill>
                    <a:srgbClr val="FE4D3D"/>
                  </a:solidFill>
                  <a:latin typeface="宋体" panose="02010600030101010101" pitchFamily="2" charset="-122"/>
                  <a:ea typeface="宋体" panose="02010600030101010101" pitchFamily="2" charset="-122"/>
                  <a:cs typeface="宋体" panose="02010600030101010101" pitchFamily="2" charset="-122"/>
                </a:rPr>
                <a:t>如某地区近五年来的私立幼儿园所占比重第一年占</a:t>
              </a:r>
              <a:r>
                <a:rPr lang="en-US" sz="3200" b="0">
                  <a:solidFill>
                    <a:srgbClr val="FE4D3D"/>
                  </a:solidFill>
                  <a:latin typeface="宋体" panose="02010600030101010101" pitchFamily="2" charset="-122"/>
                  <a:ea typeface="宋体" panose="02010600030101010101" pitchFamily="2" charset="-122"/>
                  <a:cs typeface="宋体" panose="02010600030101010101" pitchFamily="2" charset="-122"/>
                </a:rPr>
                <a:t>2%</a:t>
              </a:r>
              <a:r>
                <a:rPr lang="zh-CN" sz="3200" b="0">
                  <a:solidFill>
                    <a:srgbClr val="FE4D3D"/>
                  </a:solidFill>
                  <a:latin typeface="宋体" panose="02010600030101010101" pitchFamily="2" charset="-122"/>
                  <a:ea typeface="宋体" panose="02010600030101010101" pitchFamily="2" charset="-122"/>
                  <a:cs typeface="宋体" panose="02010600030101010101" pitchFamily="2" charset="-122"/>
                </a:rPr>
                <a:t>，第三年占</a:t>
              </a:r>
              <a:r>
                <a:rPr lang="en-US" sz="3200" b="0">
                  <a:solidFill>
                    <a:srgbClr val="FE4D3D"/>
                  </a:solidFill>
                  <a:latin typeface="宋体" panose="02010600030101010101" pitchFamily="2" charset="-122"/>
                  <a:ea typeface="宋体" panose="02010600030101010101" pitchFamily="2" charset="-122"/>
                  <a:cs typeface="宋体" panose="02010600030101010101" pitchFamily="2" charset="-122"/>
                </a:rPr>
                <a:t>7%</a:t>
              </a:r>
              <a:r>
                <a:rPr lang="zh-CN" sz="3200" b="0">
                  <a:solidFill>
                    <a:srgbClr val="FE4D3D"/>
                  </a:solidFill>
                  <a:latin typeface="宋体" panose="02010600030101010101" pitchFamily="2" charset="-122"/>
                  <a:ea typeface="宋体" panose="02010600030101010101" pitchFamily="2" charset="-122"/>
                  <a:cs typeface="宋体" panose="02010600030101010101" pitchFamily="2" charset="-122"/>
                </a:rPr>
                <a:t>，第五年占</a:t>
              </a:r>
              <a:r>
                <a:rPr lang="en-US" sz="3200" b="0">
                  <a:solidFill>
                    <a:srgbClr val="FE4D3D"/>
                  </a:solidFill>
                  <a:latin typeface="宋体" panose="02010600030101010101" pitchFamily="2" charset="-122"/>
                  <a:ea typeface="宋体" panose="02010600030101010101" pitchFamily="2" charset="-122"/>
                  <a:cs typeface="宋体" panose="02010600030101010101" pitchFamily="2" charset="-122"/>
                </a:rPr>
                <a:t>10%, </a:t>
              </a:r>
              <a:r>
                <a:rPr lang="zh-CN" sz="3200" b="0">
                  <a:solidFill>
                    <a:srgbClr val="FE4D3D"/>
                  </a:solidFill>
                  <a:latin typeface="宋体" panose="02010600030101010101" pitchFamily="2" charset="-122"/>
                  <a:ea typeface="宋体" panose="02010600030101010101" pitchFamily="2" charset="-122"/>
                  <a:cs typeface="宋体" panose="02010600030101010101" pitchFamily="2" charset="-122"/>
                </a:rPr>
                <a:t>表明教育结构逐步向多元化转变。</a:t>
              </a:r>
              <a:endParaRPr lang="zh-CN" altLang="en-US" sz="3200" b="0">
                <a:solidFill>
                  <a:srgbClr val="FE4D3D"/>
                </a:solidFill>
                <a:latin typeface="宋体" panose="02010600030101010101" pitchFamily="2" charset="-122"/>
                <a:ea typeface="宋体" panose="02010600030101010101" pitchFamily="2" charset="-122"/>
                <a:cs typeface="宋体" panose="02010600030101010101" pitchFamily="2" charset="-122"/>
              </a:endParaRPr>
            </a:p>
          </p:txBody>
        </p:sp>
        <p:sp>
          <p:nvSpPr>
            <p:cNvPr id="19" name="椭圆 18"/>
            <p:cNvSpPr/>
            <p:nvPr/>
          </p:nvSpPr>
          <p:spPr>
            <a:xfrm>
              <a:off x="1357" y="2187"/>
              <a:ext cx="358" cy="358"/>
            </a:xfrm>
            <a:prstGeom prst="ellipse">
              <a:avLst/>
            </a:prstGeom>
            <a:solidFill>
              <a:srgbClr val="3ECE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2400">
                <a:latin typeface="宋体" panose="02010600030101010101" pitchFamily="2" charset="-122"/>
                <a:ea typeface="黑体" panose="02010609060101010101" charset="-122"/>
                <a:cs typeface="宋体" panose="02010600030101010101" pitchFamily="2" charset="-122"/>
              </a:endParaRPr>
            </a:p>
          </p:txBody>
        </p:sp>
      </p:grpSp>
      <p:grpSp>
        <p:nvGrpSpPr>
          <p:cNvPr id="8" name="组合 7"/>
          <p:cNvGrpSpPr/>
          <p:nvPr/>
        </p:nvGrpSpPr>
        <p:grpSpPr>
          <a:xfrm>
            <a:off x="861695" y="4591050"/>
            <a:ext cx="10504805" cy="1567815"/>
            <a:chOff x="1357" y="7230"/>
            <a:chExt cx="16543" cy="2469"/>
          </a:xfrm>
        </p:grpSpPr>
        <p:sp>
          <p:nvSpPr>
            <p:cNvPr id="3" name="TextBox 33"/>
            <p:cNvSpPr txBox="1"/>
            <p:nvPr/>
          </p:nvSpPr>
          <p:spPr>
            <a:xfrm>
              <a:off x="2028" y="7230"/>
              <a:ext cx="15872" cy="775"/>
            </a:xfrm>
            <a:prstGeom prst="rect">
              <a:avLst/>
            </a:prstGeom>
            <a:noFill/>
          </p:spPr>
          <p:txBody>
            <a:bodyPr wrap="square" lIns="0" tIns="0" rIns="0" bIns="0" rtlCol="0">
              <a:spAutoFit/>
            </a:bodyPr>
            <a:lstStyle>
              <a:defPPr>
                <a:defRPr lang="zh-CN"/>
              </a:defPPr>
              <a:lvl1pPr algn="just" defTabSz="1218565">
                <a:lnSpc>
                  <a:spcPts val="1600"/>
                </a:lnSpc>
                <a:defRPr sz="1255">
                  <a:solidFill>
                    <a:schemeClr val="tx1">
                      <a:lumMod val="65000"/>
                      <a:lumOff val="35000"/>
                    </a:schemeClr>
                  </a:solidFill>
                  <a:latin typeface="微软雅黑 Light" panose="020B0502040204020203" pitchFamily="34" charset="-122"/>
                  <a:ea typeface="微软雅黑 Light" panose="020B0502040204020203" pitchFamily="34" charset="-122"/>
                </a:defRPr>
              </a:lvl1pPr>
              <a:lvl2pPr marL="609600" defTabSz="1218565">
                <a:defRPr sz="2400"/>
              </a:lvl2pPr>
              <a:lvl3pPr marL="1219200" defTabSz="1218565">
                <a:defRPr sz="2400"/>
              </a:lvl3pPr>
              <a:lvl4pPr marL="1828800" defTabSz="1218565">
                <a:defRPr sz="2400"/>
              </a:lvl4pPr>
              <a:lvl5pPr marL="2438400" defTabSz="1218565">
                <a:defRPr sz="2400"/>
              </a:lvl5pPr>
              <a:lvl6pPr marL="3048000" defTabSz="1218565">
                <a:defRPr sz="2400"/>
              </a:lvl6pPr>
              <a:lvl7pPr marL="3657600" defTabSz="1218565">
                <a:defRPr sz="2400"/>
              </a:lvl7pPr>
              <a:lvl8pPr marL="4267200" defTabSz="1218565">
                <a:defRPr sz="2400"/>
              </a:lvl8pPr>
              <a:lvl9pPr marL="4876800" defTabSz="1218565">
                <a:defRPr sz="2400"/>
              </a:lvl9pPr>
            </a:lstStyle>
            <a:p>
              <a:pPr algn="l">
                <a:lnSpc>
                  <a:spcPct val="100000"/>
                </a:lnSpc>
              </a:pPr>
              <a:r>
                <a:rPr lang="zh-CN" altLang="en-US" sz="3200" dirty="0">
                  <a:solidFill>
                    <a:schemeClr val="tx1">
                      <a:lumMod val="75000"/>
                      <a:lumOff val="25000"/>
                    </a:schemeClr>
                  </a:solidFill>
                  <a:latin typeface="黑体" panose="02010609060101010101" charset="-122"/>
                  <a:ea typeface="黑体" panose="02010609060101010101" charset="-122"/>
                  <a:cs typeface="黑体" panose="02010609060101010101" charset="-122"/>
                </a:rPr>
                <a:t>结构分析，也可以揭示现象之间的依存关系。</a:t>
              </a:r>
              <a:endParaRPr lang="zh-CN" altLang="en-US" sz="3200" dirty="0">
                <a:solidFill>
                  <a:schemeClr val="tx1">
                    <a:lumMod val="75000"/>
                    <a:lumOff val="25000"/>
                  </a:schemeClr>
                </a:solidFill>
                <a:latin typeface="黑体" panose="02010609060101010101" charset="-122"/>
                <a:ea typeface="黑体" panose="02010609060101010101" charset="-122"/>
                <a:cs typeface="黑体" panose="02010609060101010101" charset="-122"/>
              </a:endParaRPr>
            </a:p>
          </p:txBody>
        </p:sp>
        <p:sp>
          <p:nvSpPr>
            <p:cNvPr id="5" name="文本框 4"/>
            <p:cNvSpPr txBox="1"/>
            <p:nvPr/>
          </p:nvSpPr>
          <p:spPr>
            <a:xfrm>
              <a:off x="1948" y="8005"/>
              <a:ext cx="15872" cy="1695"/>
            </a:xfrm>
            <a:prstGeom prst="rect">
              <a:avLst/>
            </a:prstGeom>
            <a:noFill/>
            <a:ln w="9525">
              <a:noFill/>
            </a:ln>
          </p:spPr>
          <p:txBody>
            <a:bodyPr wrap="square">
              <a:spAutoFit/>
            </a:bodyPr>
            <a:p>
              <a:pPr indent="0">
                <a:lnSpc>
                  <a:spcPct val="100000"/>
                </a:lnSpc>
              </a:pPr>
              <a:r>
                <a:rPr sz="3200" b="0">
                  <a:solidFill>
                    <a:srgbClr val="FE4D3D"/>
                  </a:solidFill>
                  <a:latin typeface="宋体" panose="02010600030101010101" pitchFamily="2" charset="-122"/>
                  <a:ea typeface="宋体" panose="02010600030101010101" pitchFamily="2" charset="-122"/>
                  <a:cs typeface="宋体" panose="02010600030101010101" pitchFamily="2" charset="-122"/>
                </a:rPr>
                <a:t>如研究教育产品与费用的依存关系，说明使用规模越大的产品，其费用越少。</a:t>
              </a:r>
              <a:endParaRPr sz="3200" b="0">
                <a:solidFill>
                  <a:srgbClr val="FE4D3D"/>
                </a:solidFill>
                <a:latin typeface="宋体" panose="02010600030101010101" pitchFamily="2" charset="-122"/>
                <a:ea typeface="宋体" panose="02010600030101010101" pitchFamily="2" charset="-122"/>
                <a:cs typeface="宋体" panose="02010600030101010101" pitchFamily="2" charset="-122"/>
              </a:endParaRPr>
            </a:p>
          </p:txBody>
        </p:sp>
        <p:sp>
          <p:nvSpPr>
            <p:cNvPr id="6" name="椭圆 5"/>
            <p:cNvSpPr/>
            <p:nvPr/>
          </p:nvSpPr>
          <p:spPr>
            <a:xfrm>
              <a:off x="1357" y="7438"/>
              <a:ext cx="358" cy="358"/>
            </a:xfrm>
            <a:prstGeom prst="ellipse">
              <a:avLst/>
            </a:prstGeom>
            <a:solidFill>
              <a:srgbClr val="3ECE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2400">
                <a:latin typeface="宋体" panose="02010600030101010101" pitchFamily="2" charset="-122"/>
                <a:ea typeface="黑体" panose="02010609060101010101" charset="-122"/>
                <a:cs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05840" y="235131"/>
            <a:ext cx="4267200" cy="706755"/>
          </a:xfrm>
          <a:prstGeom prst="rect">
            <a:avLst/>
          </a:prstGeom>
          <a:noFill/>
        </p:spPr>
        <p:txBody>
          <a:bodyPr wrap="none" rtlCol="0">
            <a:spAutoFit/>
          </a:bodyPr>
          <a:lstStyle/>
          <a:p>
            <a:r>
              <a:rPr kumimoji="1" lang="zh-CN" altLang="en-US" sz="4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rPr>
              <a:t>一、量化分析方法</a:t>
            </a:r>
            <a:endParaRPr kumimoji="1" lang="zh-CN" altLang="en-US" sz="4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endParaRPr>
          </a:p>
        </p:txBody>
      </p:sp>
      <p:sp>
        <p:nvSpPr>
          <p:cNvPr id="10" name="TextBox 33"/>
          <p:cNvSpPr txBox="1"/>
          <p:nvPr/>
        </p:nvSpPr>
        <p:spPr>
          <a:xfrm>
            <a:off x="1056640" y="1972310"/>
            <a:ext cx="10078720" cy="1969770"/>
          </a:xfrm>
          <a:prstGeom prst="rect">
            <a:avLst/>
          </a:prstGeom>
          <a:noFill/>
        </p:spPr>
        <p:txBody>
          <a:bodyPr wrap="square" lIns="0" tIns="0" rIns="0" bIns="0" rtlCol="0">
            <a:spAutoFit/>
          </a:bodyPr>
          <a:lstStyle>
            <a:defPPr>
              <a:defRPr lang="zh-CN"/>
            </a:defPPr>
            <a:lvl1pPr algn="just" defTabSz="1218565">
              <a:lnSpc>
                <a:spcPts val="1600"/>
              </a:lnSpc>
              <a:defRPr sz="1255">
                <a:solidFill>
                  <a:schemeClr val="tx1">
                    <a:lumMod val="65000"/>
                    <a:lumOff val="35000"/>
                  </a:schemeClr>
                </a:solidFill>
                <a:latin typeface="微软雅黑 Light" panose="020B0502040204020203" pitchFamily="34" charset="-122"/>
                <a:ea typeface="微软雅黑 Light" panose="020B0502040204020203" pitchFamily="34" charset="-122"/>
              </a:defRPr>
            </a:lvl1pPr>
            <a:lvl2pPr marL="609600" defTabSz="1218565">
              <a:defRPr sz="2400"/>
            </a:lvl2pPr>
            <a:lvl3pPr marL="1219200" defTabSz="1218565">
              <a:defRPr sz="2400"/>
            </a:lvl3pPr>
            <a:lvl4pPr marL="1828800" defTabSz="1218565">
              <a:defRPr sz="2400"/>
            </a:lvl4pPr>
            <a:lvl5pPr marL="2438400" defTabSz="1218565">
              <a:defRPr sz="2400"/>
            </a:lvl5pPr>
            <a:lvl6pPr marL="3048000" defTabSz="1218565">
              <a:defRPr sz="2400"/>
            </a:lvl6pPr>
            <a:lvl7pPr marL="3657600" defTabSz="1218565">
              <a:defRPr sz="2400"/>
            </a:lvl7pPr>
            <a:lvl8pPr marL="4267200" defTabSz="1218565">
              <a:defRPr sz="2400"/>
            </a:lvl8pPr>
            <a:lvl9pPr marL="4876800" defTabSz="1218565">
              <a:defRPr sz="2400"/>
            </a:lvl9pPr>
          </a:lstStyle>
          <a:p>
            <a:pPr algn="l">
              <a:lnSpc>
                <a:spcPct val="100000"/>
              </a:lnSpc>
            </a:pPr>
            <a:r>
              <a:rPr lang="zh-CN" altLang="en-US" sz="3200" dirty="0">
                <a:solidFill>
                  <a:schemeClr val="tx1">
                    <a:lumMod val="75000"/>
                    <a:lumOff val="25000"/>
                  </a:schemeClr>
                </a:solidFill>
                <a:latin typeface="黑体" panose="02010609060101010101" charset="-122"/>
                <a:ea typeface="黑体" panose="02010609060101010101" charset="-122"/>
                <a:cs typeface="黑体" panose="02010609060101010101" charset="-122"/>
              </a:rPr>
              <a:t>对比分析，是把现象或事物加以比较，通常是把两个相互联系的指标数据进行比较，从数量上展示和说明评价对象规模大小、水平高低、速度快慢，以及各种关系是否协调。</a:t>
            </a:r>
            <a:endParaRPr lang="zh-CN" altLang="en-US" sz="3200" dirty="0">
              <a:solidFill>
                <a:schemeClr val="tx1">
                  <a:lumMod val="75000"/>
                  <a:lumOff val="25000"/>
                </a:schemeClr>
              </a:solidFill>
              <a:latin typeface="黑体" panose="02010609060101010101" charset="-122"/>
              <a:ea typeface="黑体" panose="02010609060101010101" charset="-122"/>
              <a:cs typeface="黑体" panose="02010609060101010101" charset="-122"/>
            </a:endParaRPr>
          </a:p>
        </p:txBody>
      </p:sp>
      <p:sp>
        <p:nvSpPr>
          <p:cNvPr id="4" name="Rectangle 18"/>
          <p:cNvSpPr/>
          <p:nvPr/>
        </p:nvSpPr>
        <p:spPr bwMode="auto">
          <a:xfrm>
            <a:off x="1056640" y="1239520"/>
            <a:ext cx="2426970" cy="584200"/>
          </a:xfrm>
          <a:prstGeom prst="rect">
            <a:avLst/>
          </a:prstGeom>
          <a:solidFill>
            <a:srgbClr val="3ECEBD">
              <a:alpha val="80000"/>
            </a:srgbClr>
          </a:solidFill>
          <a:ln>
            <a:noFill/>
          </a:ln>
          <a:effectLst/>
        </p:spPr>
        <p:txBody>
          <a:bodyPr wrap="none" lIns="0" tIns="0" rIns="0" bIns="0" anchor="ctr">
            <a:normAutofit/>
          </a:bodyPr>
          <a:p>
            <a:pPr algn="ctr"/>
            <a:r>
              <a:rPr lang="en-US" sz="3200" b="1">
                <a:solidFill>
                  <a:schemeClr val="bg1"/>
                </a:solidFill>
                <a:latin typeface="黑体" panose="02010609060101010101" charset="-122"/>
                <a:ea typeface="黑体" panose="02010609060101010101" charset="-122"/>
                <a:cs typeface="黑体" panose="02010609060101010101" charset="-122"/>
              </a:rPr>
              <a:t>4.对比分析</a:t>
            </a:r>
            <a:endParaRPr lang="en-US" sz="3200" b="1">
              <a:solidFill>
                <a:schemeClr val="bg1"/>
              </a:solidFill>
              <a:latin typeface="黑体" panose="02010609060101010101" charset="-122"/>
              <a:ea typeface="黑体" panose="02010609060101010101" charset="-122"/>
              <a:cs typeface="黑体" panose="02010609060101010101" charset="-122"/>
            </a:endParaRPr>
          </a:p>
        </p:txBody>
      </p:sp>
      <p:sp>
        <p:nvSpPr>
          <p:cNvPr id="5" name="爆炸形 2 4"/>
          <p:cNvSpPr/>
          <p:nvPr/>
        </p:nvSpPr>
        <p:spPr>
          <a:xfrm>
            <a:off x="4415155" y="3333750"/>
            <a:ext cx="6469380" cy="2999105"/>
          </a:xfrm>
          <a:prstGeom prst="irregularSeal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3200">
                <a:solidFill>
                  <a:srgbClr val="FFFF00"/>
                </a:solidFill>
                <a:latin typeface="黑体" panose="02010609060101010101" charset="-122"/>
                <a:ea typeface="黑体" panose="02010609060101010101" charset="-122"/>
              </a:rPr>
              <a:t>【关键】</a:t>
            </a:r>
            <a:endParaRPr lang="zh-CN" altLang="en-US" sz="3200">
              <a:solidFill>
                <a:srgbClr val="FFFF00"/>
              </a:solidFill>
              <a:latin typeface="黑体" panose="02010609060101010101" charset="-122"/>
              <a:ea typeface="黑体" panose="02010609060101010101" charset="-122"/>
            </a:endParaRPr>
          </a:p>
          <a:p>
            <a:pPr algn="ctr"/>
            <a:r>
              <a:rPr lang="zh-CN" altLang="en-US" sz="3200">
                <a:solidFill>
                  <a:srgbClr val="FFFF00"/>
                </a:solidFill>
                <a:latin typeface="黑体" panose="02010609060101010101" charset="-122"/>
                <a:ea typeface="黑体" panose="02010609060101010101" charset="-122"/>
              </a:rPr>
              <a:t>选择合适的</a:t>
            </a:r>
            <a:r>
              <a:rPr lang="zh-CN" altLang="en-US" sz="3200" u="sng">
                <a:solidFill>
                  <a:srgbClr val="FFFF00"/>
                </a:solidFill>
                <a:latin typeface="黑体" panose="02010609060101010101" charset="-122"/>
                <a:ea typeface="黑体" panose="02010609060101010101" charset="-122"/>
              </a:rPr>
              <a:t>对比标准</a:t>
            </a:r>
            <a:endParaRPr lang="zh-CN" altLang="en-US" sz="3200" u="sng">
              <a:solidFill>
                <a:srgbClr val="FFFF00"/>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4"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05840" y="235131"/>
            <a:ext cx="4267200" cy="706755"/>
          </a:xfrm>
          <a:prstGeom prst="rect">
            <a:avLst/>
          </a:prstGeom>
          <a:noFill/>
        </p:spPr>
        <p:txBody>
          <a:bodyPr wrap="none" rtlCol="0">
            <a:spAutoFit/>
          </a:bodyPr>
          <a:lstStyle/>
          <a:p>
            <a:r>
              <a:rPr kumimoji="1" lang="zh-CN" altLang="en-US" sz="4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rPr>
              <a:t>一、量化分析方法</a:t>
            </a:r>
            <a:endParaRPr kumimoji="1" lang="zh-CN" altLang="en-US" sz="4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endParaRPr>
          </a:p>
        </p:txBody>
      </p:sp>
      <p:sp>
        <p:nvSpPr>
          <p:cNvPr id="3" name="椭圆 2"/>
          <p:cNvSpPr/>
          <p:nvPr>
            <p:custDataLst>
              <p:tags r:id="rId1"/>
            </p:custDataLst>
          </p:nvPr>
        </p:nvSpPr>
        <p:spPr>
          <a:xfrm>
            <a:off x="5297110" y="3093723"/>
            <a:ext cx="1456100" cy="1456100"/>
          </a:xfrm>
          <a:prstGeom prst="ellipse">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p>
        </p:txBody>
      </p:sp>
      <p:sp>
        <p:nvSpPr>
          <p:cNvPr id="6" name="椭圆 5"/>
          <p:cNvSpPr/>
          <p:nvPr>
            <p:custDataLst>
              <p:tags r:id="rId2"/>
            </p:custDataLst>
          </p:nvPr>
        </p:nvSpPr>
        <p:spPr>
          <a:xfrm>
            <a:off x="5466360" y="1369110"/>
            <a:ext cx="1117600" cy="1117600"/>
          </a:xfrm>
          <a:prstGeom prst="ellipse">
            <a:avLst/>
          </a:prstGeom>
          <a:solidFill>
            <a:sysClr val="window" lastClr="FFFFFF">
              <a:lumMod val="7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p>
        </p:txBody>
      </p:sp>
      <p:sp>
        <p:nvSpPr>
          <p:cNvPr id="7" name="椭圆 6"/>
          <p:cNvSpPr/>
          <p:nvPr>
            <p:custDataLst>
              <p:tags r:id="rId3"/>
            </p:custDataLst>
          </p:nvPr>
        </p:nvSpPr>
        <p:spPr>
          <a:xfrm>
            <a:off x="7396760" y="3262973"/>
            <a:ext cx="1117600" cy="1117600"/>
          </a:xfrm>
          <a:prstGeom prst="ellipse">
            <a:avLst/>
          </a:prstGeom>
          <a:solidFill>
            <a:sysClr val="window" lastClr="FFFFFF">
              <a:lumMod val="7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p>
        </p:txBody>
      </p:sp>
      <p:sp>
        <p:nvSpPr>
          <p:cNvPr id="9" name="椭圆 8"/>
          <p:cNvSpPr/>
          <p:nvPr>
            <p:custDataLst>
              <p:tags r:id="rId4"/>
            </p:custDataLst>
          </p:nvPr>
        </p:nvSpPr>
        <p:spPr>
          <a:xfrm>
            <a:off x="5466360" y="5108623"/>
            <a:ext cx="1117600" cy="1117600"/>
          </a:xfrm>
          <a:prstGeom prst="ellipse">
            <a:avLst/>
          </a:prstGeom>
          <a:solidFill>
            <a:sysClr val="window" lastClr="FFFFFF">
              <a:lumMod val="7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p>
        </p:txBody>
      </p:sp>
      <p:sp>
        <p:nvSpPr>
          <p:cNvPr id="11" name="椭圆 10"/>
          <p:cNvSpPr/>
          <p:nvPr>
            <p:custDataLst>
              <p:tags r:id="rId5"/>
            </p:custDataLst>
          </p:nvPr>
        </p:nvSpPr>
        <p:spPr>
          <a:xfrm>
            <a:off x="3535960" y="3262973"/>
            <a:ext cx="1117600" cy="1117600"/>
          </a:xfrm>
          <a:prstGeom prst="ellipse">
            <a:avLst/>
          </a:prstGeom>
          <a:solidFill>
            <a:sysClr val="window" lastClr="FFFFFF">
              <a:lumMod val="7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p>
        </p:txBody>
      </p:sp>
      <p:cxnSp>
        <p:nvCxnSpPr>
          <p:cNvPr id="14" name="直接连接符 13"/>
          <p:cNvCxnSpPr>
            <a:stCxn id="6" idx="4"/>
            <a:endCxn id="3" idx="0"/>
          </p:cNvCxnSpPr>
          <p:nvPr>
            <p:custDataLst>
              <p:tags r:id="rId6"/>
            </p:custDataLst>
          </p:nvPr>
        </p:nvCxnSpPr>
        <p:spPr>
          <a:xfrm>
            <a:off x="6025160" y="2486710"/>
            <a:ext cx="0" cy="607013"/>
          </a:xfrm>
          <a:prstGeom prst="line">
            <a:avLst/>
          </a:prstGeom>
          <a:ln>
            <a:solidFill>
              <a:sysClr val="window" lastClr="FFFFFF">
                <a:lumMod val="75000"/>
              </a:sysClr>
            </a:solidFill>
          </a:ln>
        </p:spPr>
        <p:style>
          <a:lnRef idx="1">
            <a:srgbClr val="1F74AD"/>
          </a:lnRef>
          <a:fillRef idx="0">
            <a:srgbClr val="1F74AD"/>
          </a:fillRef>
          <a:effectRef idx="0">
            <a:srgbClr val="1F74AD"/>
          </a:effectRef>
          <a:fontRef idx="minor">
            <a:srgbClr val="000000"/>
          </a:fontRef>
        </p:style>
      </p:cxnSp>
      <p:cxnSp>
        <p:nvCxnSpPr>
          <p:cNvPr id="16" name="直接连接符 15"/>
          <p:cNvCxnSpPr>
            <a:stCxn id="3" idx="4"/>
            <a:endCxn id="9" idx="0"/>
          </p:cNvCxnSpPr>
          <p:nvPr>
            <p:custDataLst>
              <p:tags r:id="rId7"/>
            </p:custDataLst>
          </p:nvPr>
        </p:nvCxnSpPr>
        <p:spPr>
          <a:xfrm flipH="1">
            <a:off x="6025160" y="4549823"/>
            <a:ext cx="0" cy="558800"/>
          </a:xfrm>
          <a:prstGeom prst="line">
            <a:avLst/>
          </a:prstGeom>
          <a:ln>
            <a:solidFill>
              <a:sysClr val="window" lastClr="FFFFFF">
                <a:lumMod val="75000"/>
              </a:sysClr>
            </a:solidFill>
          </a:ln>
        </p:spPr>
        <p:style>
          <a:lnRef idx="1">
            <a:srgbClr val="1F74AD"/>
          </a:lnRef>
          <a:fillRef idx="0">
            <a:srgbClr val="1F74AD"/>
          </a:fillRef>
          <a:effectRef idx="0">
            <a:srgbClr val="1F74AD"/>
          </a:effectRef>
          <a:fontRef idx="minor">
            <a:srgbClr val="000000"/>
          </a:fontRef>
        </p:style>
      </p:cxnSp>
      <p:cxnSp>
        <p:nvCxnSpPr>
          <p:cNvPr id="18" name="直接连接符 17"/>
          <p:cNvCxnSpPr>
            <a:stCxn id="3" idx="2"/>
            <a:endCxn id="11" idx="6"/>
          </p:cNvCxnSpPr>
          <p:nvPr>
            <p:custDataLst>
              <p:tags r:id="rId8"/>
            </p:custDataLst>
          </p:nvPr>
        </p:nvCxnSpPr>
        <p:spPr>
          <a:xfrm flipH="1">
            <a:off x="4653560" y="3821773"/>
            <a:ext cx="643550" cy="0"/>
          </a:xfrm>
          <a:prstGeom prst="line">
            <a:avLst/>
          </a:prstGeom>
          <a:ln>
            <a:solidFill>
              <a:sysClr val="window" lastClr="FFFFFF">
                <a:lumMod val="75000"/>
              </a:sysClr>
            </a:solidFill>
          </a:ln>
        </p:spPr>
        <p:style>
          <a:lnRef idx="1">
            <a:srgbClr val="1F74AD"/>
          </a:lnRef>
          <a:fillRef idx="0">
            <a:srgbClr val="1F74AD"/>
          </a:fillRef>
          <a:effectRef idx="0">
            <a:srgbClr val="1F74AD"/>
          </a:effectRef>
          <a:fontRef idx="minor">
            <a:srgbClr val="000000"/>
          </a:fontRef>
        </p:style>
      </p:cxnSp>
      <p:cxnSp>
        <p:nvCxnSpPr>
          <p:cNvPr id="20" name="直接连接符 19"/>
          <p:cNvCxnSpPr>
            <a:stCxn id="3" idx="6"/>
            <a:endCxn id="7" idx="2"/>
          </p:cNvCxnSpPr>
          <p:nvPr>
            <p:custDataLst>
              <p:tags r:id="rId9"/>
            </p:custDataLst>
          </p:nvPr>
        </p:nvCxnSpPr>
        <p:spPr>
          <a:xfrm>
            <a:off x="6753210" y="3821773"/>
            <a:ext cx="643550" cy="0"/>
          </a:xfrm>
          <a:prstGeom prst="line">
            <a:avLst/>
          </a:prstGeom>
          <a:ln>
            <a:solidFill>
              <a:sysClr val="window" lastClr="FFFFFF">
                <a:lumMod val="75000"/>
              </a:sysClr>
            </a:solidFill>
          </a:ln>
        </p:spPr>
        <p:style>
          <a:lnRef idx="1">
            <a:srgbClr val="1F74AD"/>
          </a:lnRef>
          <a:fillRef idx="0">
            <a:srgbClr val="1F74AD"/>
          </a:fillRef>
          <a:effectRef idx="0">
            <a:srgbClr val="1F74AD"/>
          </a:effectRef>
          <a:fontRef idx="minor">
            <a:srgbClr val="000000"/>
          </a:fontRef>
        </p:style>
      </p:cxnSp>
      <p:sp>
        <p:nvSpPr>
          <p:cNvPr id="47" name="文本框 46"/>
          <p:cNvSpPr txBox="1"/>
          <p:nvPr>
            <p:custDataLst>
              <p:tags r:id="rId10"/>
            </p:custDataLst>
          </p:nvPr>
        </p:nvSpPr>
        <p:spPr>
          <a:xfrm>
            <a:off x="3609355" y="3446472"/>
            <a:ext cx="970811" cy="750603"/>
          </a:xfrm>
          <a:prstGeom prst="rect">
            <a:avLst/>
          </a:prstGeom>
          <a:noFill/>
        </p:spPr>
        <p:txBody>
          <a:bodyPr wrap="square" rtlCol="0" anchor="ctr" anchorCtr="0">
            <a:noAutofit/>
          </a:bodyPr>
          <a:p>
            <a:pPr algn="ctr">
              <a:lnSpc>
                <a:spcPct val="100000"/>
              </a:lnSpc>
            </a:pPr>
            <a:r>
              <a:rPr lang="zh-CN" altLang="en-US" sz="2800" b="1" spc="300">
                <a:solidFill>
                  <a:sysClr val="window" lastClr="FFFFFF"/>
                </a:solidFill>
                <a:latin typeface="微软雅黑" panose="020B0503020204020204" charset="-122"/>
                <a:ea typeface="微软雅黑" panose="020B0503020204020204" charset="-122"/>
              </a:rPr>
              <a:t>时间标准</a:t>
            </a:r>
            <a:endParaRPr lang="zh-CN" altLang="en-US" sz="2800" b="1" spc="300">
              <a:solidFill>
                <a:sysClr val="window" lastClr="FFFFFF"/>
              </a:solidFill>
              <a:latin typeface="微软雅黑" panose="020B0503020204020204" charset="-122"/>
              <a:ea typeface="微软雅黑" panose="020B0503020204020204" charset="-122"/>
            </a:endParaRPr>
          </a:p>
        </p:txBody>
      </p:sp>
      <p:sp>
        <p:nvSpPr>
          <p:cNvPr id="48" name="文本框 47"/>
          <p:cNvSpPr txBox="1"/>
          <p:nvPr>
            <p:custDataLst>
              <p:tags r:id="rId11"/>
            </p:custDataLst>
          </p:nvPr>
        </p:nvSpPr>
        <p:spPr>
          <a:xfrm>
            <a:off x="7470155" y="3446472"/>
            <a:ext cx="970811" cy="750603"/>
          </a:xfrm>
          <a:prstGeom prst="rect">
            <a:avLst/>
          </a:prstGeom>
          <a:noFill/>
        </p:spPr>
        <p:txBody>
          <a:bodyPr wrap="square" rtlCol="0" anchor="ctr" anchorCtr="0">
            <a:noAutofit/>
          </a:bodyPr>
          <a:p>
            <a:pPr algn="ctr">
              <a:lnSpc>
                <a:spcPct val="100000"/>
              </a:lnSpc>
            </a:pPr>
            <a:r>
              <a:rPr lang="zh-CN" altLang="en-US" sz="2800" b="1" spc="300">
                <a:solidFill>
                  <a:sysClr val="window" lastClr="FFFFFF"/>
                </a:solidFill>
                <a:latin typeface="微软雅黑" panose="020B0503020204020204" charset="-122"/>
                <a:ea typeface="微软雅黑" panose="020B0503020204020204" charset="-122"/>
              </a:rPr>
              <a:t>经验标准</a:t>
            </a:r>
            <a:endParaRPr lang="zh-CN" altLang="en-US" sz="2800" b="1" spc="300">
              <a:solidFill>
                <a:sysClr val="window" lastClr="FFFFFF"/>
              </a:solidFill>
              <a:latin typeface="微软雅黑" panose="020B0503020204020204" charset="-122"/>
              <a:ea typeface="微软雅黑" panose="020B0503020204020204" charset="-122"/>
            </a:endParaRPr>
          </a:p>
        </p:txBody>
      </p:sp>
      <p:sp>
        <p:nvSpPr>
          <p:cNvPr id="49" name="文本框 48"/>
          <p:cNvSpPr txBox="1"/>
          <p:nvPr>
            <p:custDataLst>
              <p:tags r:id="rId12"/>
            </p:custDataLst>
          </p:nvPr>
        </p:nvSpPr>
        <p:spPr>
          <a:xfrm>
            <a:off x="5539755" y="1552609"/>
            <a:ext cx="970811" cy="750603"/>
          </a:xfrm>
          <a:prstGeom prst="rect">
            <a:avLst/>
          </a:prstGeom>
          <a:noFill/>
        </p:spPr>
        <p:txBody>
          <a:bodyPr wrap="square" rtlCol="0" anchor="ctr" anchorCtr="0">
            <a:noAutofit/>
          </a:bodyPr>
          <a:p>
            <a:pPr algn="ctr">
              <a:lnSpc>
                <a:spcPct val="100000"/>
              </a:lnSpc>
            </a:pPr>
            <a:r>
              <a:rPr lang="zh-CN" altLang="en-US" sz="2800" b="1" spc="300" dirty="0">
                <a:solidFill>
                  <a:sysClr val="window" lastClr="FFFFFF"/>
                </a:solidFill>
                <a:latin typeface="微软雅黑" panose="020B0503020204020204" charset="-122"/>
                <a:ea typeface="微软雅黑" panose="020B0503020204020204" charset="-122"/>
              </a:rPr>
              <a:t>空间标准</a:t>
            </a:r>
            <a:endParaRPr lang="zh-CN" altLang="en-US" sz="2800" b="1" spc="300" dirty="0">
              <a:solidFill>
                <a:sysClr val="window" lastClr="FFFFFF"/>
              </a:solidFill>
              <a:latin typeface="微软雅黑" panose="020B0503020204020204" charset="-122"/>
              <a:ea typeface="微软雅黑" panose="020B0503020204020204" charset="-122"/>
            </a:endParaRPr>
          </a:p>
        </p:txBody>
      </p:sp>
      <p:sp>
        <p:nvSpPr>
          <p:cNvPr id="50" name="文本框 49"/>
          <p:cNvSpPr txBox="1"/>
          <p:nvPr>
            <p:custDataLst>
              <p:tags r:id="rId13"/>
            </p:custDataLst>
          </p:nvPr>
        </p:nvSpPr>
        <p:spPr>
          <a:xfrm>
            <a:off x="5539755" y="5292122"/>
            <a:ext cx="970811" cy="750603"/>
          </a:xfrm>
          <a:prstGeom prst="rect">
            <a:avLst/>
          </a:prstGeom>
          <a:noFill/>
        </p:spPr>
        <p:txBody>
          <a:bodyPr wrap="square" rtlCol="0" anchor="ctr" anchorCtr="0">
            <a:noAutofit/>
          </a:bodyPr>
          <a:p>
            <a:pPr algn="ctr">
              <a:lnSpc>
                <a:spcPct val="100000"/>
              </a:lnSpc>
            </a:pPr>
            <a:r>
              <a:rPr lang="zh-CN" altLang="en-US" sz="2800" b="1" spc="300">
                <a:solidFill>
                  <a:sysClr val="window" lastClr="FFFFFF"/>
                </a:solidFill>
                <a:latin typeface="微软雅黑" panose="020B0503020204020204" charset="-122"/>
                <a:ea typeface="微软雅黑" panose="020B0503020204020204" charset="-122"/>
              </a:rPr>
              <a:t>理论标准</a:t>
            </a:r>
            <a:endParaRPr lang="zh-CN" altLang="en-US" sz="2800" b="1" spc="300">
              <a:solidFill>
                <a:sysClr val="window" lastClr="FFFFFF"/>
              </a:solidFill>
              <a:latin typeface="微软雅黑" panose="020B0503020204020204" charset="-122"/>
              <a:ea typeface="微软雅黑" panose="020B0503020204020204" charset="-122"/>
            </a:endParaRPr>
          </a:p>
        </p:txBody>
      </p:sp>
      <p:sp>
        <p:nvSpPr>
          <p:cNvPr id="51" name="文本框 50"/>
          <p:cNvSpPr txBox="1"/>
          <p:nvPr>
            <p:custDataLst>
              <p:tags r:id="rId14"/>
            </p:custDataLst>
          </p:nvPr>
        </p:nvSpPr>
        <p:spPr>
          <a:xfrm>
            <a:off x="5488787" y="3367659"/>
            <a:ext cx="1072746" cy="908229"/>
          </a:xfrm>
          <a:prstGeom prst="rect">
            <a:avLst/>
          </a:prstGeom>
          <a:noFill/>
        </p:spPr>
        <p:txBody>
          <a:bodyPr wrap="square" rtlCol="0" anchor="ctr" anchorCtr="0"/>
          <a:p>
            <a:pPr algn="ctr">
              <a:lnSpc>
                <a:spcPct val="100000"/>
              </a:lnSpc>
            </a:pPr>
            <a:r>
              <a:rPr lang="zh-CN" altLang="en-US" sz="3200" b="1" spc="300">
                <a:solidFill>
                  <a:sysClr val="window" lastClr="FFFFFF"/>
                </a:solidFill>
                <a:latin typeface="微软雅黑" panose="020B0503020204020204" charset="-122"/>
                <a:ea typeface="微软雅黑" panose="020B0503020204020204" charset="-122"/>
              </a:rPr>
              <a:t>对比标准</a:t>
            </a:r>
            <a:endParaRPr lang="zh-CN" altLang="en-US" sz="3200" b="1" spc="300">
              <a:solidFill>
                <a:sysClr val="window" lastClr="FFFFFF"/>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05840" y="235131"/>
            <a:ext cx="4267200" cy="706755"/>
          </a:xfrm>
          <a:prstGeom prst="rect">
            <a:avLst/>
          </a:prstGeom>
          <a:noFill/>
        </p:spPr>
        <p:txBody>
          <a:bodyPr wrap="none" rtlCol="0">
            <a:spAutoFit/>
          </a:bodyPr>
          <a:lstStyle/>
          <a:p>
            <a:r>
              <a:rPr kumimoji="1" lang="zh-CN" altLang="en-US" sz="4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rPr>
              <a:t>一、量化分析方法</a:t>
            </a:r>
            <a:endParaRPr kumimoji="1" lang="zh-CN" altLang="en-US" sz="4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endParaRPr>
          </a:p>
        </p:txBody>
      </p:sp>
      <p:sp>
        <p:nvSpPr>
          <p:cNvPr id="10" name="TextBox 33"/>
          <p:cNvSpPr txBox="1"/>
          <p:nvPr/>
        </p:nvSpPr>
        <p:spPr>
          <a:xfrm>
            <a:off x="1056640" y="1645920"/>
            <a:ext cx="10078720" cy="3939540"/>
          </a:xfrm>
          <a:prstGeom prst="rect">
            <a:avLst/>
          </a:prstGeom>
          <a:noFill/>
        </p:spPr>
        <p:txBody>
          <a:bodyPr wrap="square" lIns="0" tIns="0" rIns="0" bIns="0" rtlCol="0">
            <a:spAutoFit/>
          </a:bodyPr>
          <a:lstStyle>
            <a:defPPr>
              <a:defRPr lang="zh-CN"/>
            </a:defPPr>
            <a:lvl1pPr algn="just" defTabSz="1218565">
              <a:lnSpc>
                <a:spcPts val="1600"/>
              </a:lnSpc>
              <a:defRPr sz="1255">
                <a:solidFill>
                  <a:schemeClr val="tx1">
                    <a:lumMod val="65000"/>
                    <a:lumOff val="35000"/>
                  </a:schemeClr>
                </a:solidFill>
                <a:latin typeface="微软雅黑 Light" panose="020B0502040204020203" pitchFamily="34" charset="-122"/>
                <a:ea typeface="微软雅黑 Light" panose="020B0502040204020203" pitchFamily="34" charset="-122"/>
              </a:defRPr>
            </a:lvl1pPr>
            <a:lvl2pPr marL="609600" defTabSz="1218565">
              <a:defRPr sz="2400"/>
            </a:lvl2pPr>
            <a:lvl3pPr marL="1219200" defTabSz="1218565">
              <a:defRPr sz="2400"/>
            </a:lvl3pPr>
            <a:lvl4pPr marL="1828800" defTabSz="1218565">
              <a:defRPr sz="2400"/>
            </a:lvl4pPr>
            <a:lvl5pPr marL="2438400" defTabSz="1218565">
              <a:defRPr sz="2400"/>
            </a:lvl5pPr>
            <a:lvl6pPr marL="3048000" defTabSz="1218565">
              <a:defRPr sz="2400"/>
            </a:lvl6pPr>
            <a:lvl7pPr marL="3657600" defTabSz="1218565">
              <a:defRPr sz="2400"/>
            </a:lvl7pPr>
            <a:lvl8pPr marL="4267200" defTabSz="1218565">
              <a:defRPr sz="2400"/>
            </a:lvl8pPr>
            <a:lvl9pPr marL="4876800" defTabSz="1218565">
              <a:defRPr sz="2400"/>
            </a:lvl9pPr>
          </a:lstStyle>
          <a:p>
            <a:pPr algn="l">
              <a:lnSpc>
                <a:spcPct val="100000"/>
              </a:lnSpc>
            </a:pPr>
            <a:r>
              <a:rPr lang="zh-CN" altLang="en-US" sz="3200" dirty="0">
                <a:solidFill>
                  <a:schemeClr val="tx1">
                    <a:lumMod val="75000"/>
                    <a:lumOff val="25000"/>
                  </a:schemeClr>
                </a:solidFill>
                <a:latin typeface="黑体" panose="02010609060101010101" charset="-122"/>
                <a:ea typeface="黑体" panose="02010609060101010101" charset="-122"/>
                <a:cs typeface="黑体" panose="02010609060101010101" charset="-122"/>
              </a:rPr>
              <a:t>按说明的对象不同，可分为：</a:t>
            </a:r>
            <a:endParaRPr lang="zh-CN" altLang="en-US" sz="3200" dirty="0">
              <a:solidFill>
                <a:schemeClr val="tx1">
                  <a:lumMod val="75000"/>
                  <a:lumOff val="25000"/>
                </a:schemeClr>
              </a:solidFill>
              <a:latin typeface="黑体" panose="02010609060101010101" charset="-122"/>
              <a:ea typeface="黑体" panose="02010609060101010101" charset="-122"/>
              <a:cs typeface="黑体" panose="02010609060101010101" charset="-122"/>
            </a:endParaRPr>
          </a:p>
          <a:p>
            <a:pPr marL="457200" indent="-457200" algn="l">
              <a:lnSpc>
                <a:spcPct val="100000"/>
              </a:lnSpc>
              <a:buFont typeface="微软雅黑" panose="020B0503020204020204" charset="-122"/>
              <a:buChar char="■"/>
            </a:pPr>
            <a:r>
              <a:rPr lang="zh-CN" altLang="en-US" sz="3200" dirty="0">
                <a:solidFill>
                  <a:srgbClr val="3ECEBD"/>
                </a:solidFill>
                <a:latin typeface="黑体" panose="02010609060101010101" charset="-122"/>
                <a:ea typeface="黑体" panose="02010609060101010101" charset="-122"/>
                <a:cs typeface="黑体" panose="02010609060101010101" charset="-122"/>
              </a:rPr>
              <a:t>单指标对比即简单评价</a:t>
            </a:r>
            <a:endParaRPr lang="zh-CN" altLang="en-US" sz="3200" dirty="0">
              <a:solidFill>
                <a:srgbClr val="3ECEBD"/>
              </a:solidFill>
              <a:latin typeface="黑体" panose="02010609060101010101" charset="-122"/>
              <a:ea typeface="黑体" panose="02010609060101010101" charset="-122"/>
              <a:cs typeface="黑体" panose="02010609060101010101" charset="-122"/>
            </a:endParaRPr>
          </a:p>
          <a:p>
            <a:pPr marL="457200" indent="-457200" algn="l">
              <a:lnSpc>
                <a:spcPct val="100000"/>
              </a:lnSpc>
              <a:buFont typeface="微软雅黑" panose="020B0503020204020204" charset="-122"/>
              <a:buChar char="■"/>
            </a:pPr>
            <a:r>
              <a:rPr lang="zh-CN" altLang="en-US" sz="3200" dirty="0">
                <a:solidFill>
                  <a:srgbClr val="3ECEBD"/>
                </a:solidFill>
                <a:latin typeface="黑体" panose="02010609060101010101" charset="-122"/>
                <a:ea typeface="黑体" panose="02010609060101010101" charset="-122"/>
                <a:cs typeface="黑体" panose="02010609060101010101" charset="-122"/>
              </a:rPr>
              <a:t>多指标对比即综合评价</a:t>
            </a:r>
            <a:endParaRPr lang="zh-CN" altLang="en-US" sz="3200" dirty="0">
              <a:solidFill>
                <a:schemeClr val="tx1">
                  <a:lumMod val="75000"/>
                  <a:lumOff val="25000"/>
                </a:schemeClr>
              </a:solidFill>
              <a:latin typeface="黑体" panose="02010609060101010101" charset="-122"/>
              <a:ea typeface="黑体" panose="02010609060101010101" charset="-122"/>
              <a:cs typeface="黑体" panose="02010609060101010101" charset="-122"/>
            </a:endParaRPr>
          </a:p>
          <a:p>
            <a:pPr algn="l">
              <a:lnSpc>
                <a:spcPct val="100000"/>
              </a:lnSpc>
            </a:pPr>
            <a:endParaRPr lang="zh-CN" altLang="en-US" sz="3200" dirty="0">
              <a:solidFill>
                <a:schemeClr val="tx1">
                  <a:lumMod val="75000"/>
                  <a:lumOff val="25000"/>
                </a:schemeClr>
              </a:solidFill>
              <a:latin typeface="黑体" panose="02010609060101010101" charset="-122"/>
              <a:ea typeface="黑体" panose="02010609060101010101" charset="-122"/>
              <a:cs typeface="黑体" panose="02010609060101010101" charset="-122"/>
            </a:endParaRPr>
          </a:p>
          <a:p>
            <a:pPr algn="l">
              <a:lnSpc>
                <a:spcPct val="100000"/>
              </a:lnSpc>
            </a:pPr>
            <a:r>
              <a:rPr lang="zh-CN" altLang="en-US" sz="3200" dirty="0">
                <a:solidFill>
                  <a:schemeClr val="tx1">
                    <a:lumMod val="75000"/>
                    <a:lumOff val="25000"/>
                  </a:schemeClr>
                </a:solidFill>
                <a:latin typeface="黑体" panose="02010609060101010101" charset="-122"/>
                <a:ea typeface="黑体" panose="02010609060101010101" charset="-122"/>
                <a:cs typeface="黑体" panose="02010609060101010101" charset="-122"/>
              </a:rPr>
              <a:t>在进行对比分析时，应掌握的主要原则：</a:t>
            </a:r>
            <a:endParaRPr lang="zh-CN" altLang="en-US" sz="3200" dirty="0">
              <a:solidFill>
                <a:schemeClr val="tx1">
                  <a:lumMod val="75000"/>
                  <a:lumOff val="25000"/>
                </a:schemeClr>
              </a:solidFill>
              <a:latin typeface="黑体" panose="02010609060101010101" charset="-122"/>
              <a:ea typeface="黑体" panose="02010609060101010101" charset="-122"/>
              <a:cs typeface="黑体" panose="02010609060101010101" charset="-122"/>
            </a:endParaRPr>
          </a:p>
          <a:p>
            <a:pPr algn="l">
              <a:lnSpc>
                <a:spcPct val="100000"/>
              </a:lnSpc>
            </a:pPr>
            <a:r>
              <a:rPr lang="zh-CN" altLang="en-US" sz="3200" u="sng" dirty="0">
                <a:solidFill>
                  <a:srgbClr val="3ECEBD"/>
                </a:solidFill>
                <a:latin typeface="黑体" panose="02010609060101010101" charset="-122"/>
                <a:ea typeface="黑体" panose="02010609060101010101" charset="-122"/>
                <a:cs typeface="黑体" panose="02010609060101010101" charset="-122"/>
              </a:rPr>
              <a:t>指标的可比性</a:t>
            </a:r>
            <a:endParaRPr lang="zh-CN" altLang="en-US" sz="3200" u="sng" dirty="0">
              <a:solidFill>
                <a:srgbClr val="3ECEBD"/>
              </a:solidFill>
              <a:latin typeface="黑体" panose="02010609060101010101" charset="-122"/>
              <a:ea typeface="黑体" panose="02010609060101010101" charset="-122"/>
              <a:cs typeface="黑体" panose="02010609060101010101" charset="-122"/>
            </a:endParaRPr>
          </a:p>
          <a:p>
            <a:pPr algn="l">
              <a:lnSpc>
                <a:spcPct val="100000"/>
              </a:lnSpc>
            </a:pPr>
            <a:r>
              <a:rPr lang="zh-CN" altLang="en-US" sz="3200" dirty="0">
                <a:solidFill>
                  <a:srgbClr val="3ECEBD"/>
                </a:solidFill>
                <a:latin typeface="宋体" panose="02010600030101010101" pitchFamily="2" charset="-122"/>
                <a:ea typeface="宋体" panose="02010600030101010101" pitchFamily="2" charset="-122"/>
                <a:cs typeface="黑体" panose="02010609060101010101" charset="-122"/>
              </a:rPr>
              <a:t>（包括指标的内涵和外延、时间范围、计算方法和总体性质等方面的可比性）</a:t>
            </a:r>
            <a:endParaRPr lang="zh-CN" altLang="en-US" sz="3200" dirty="0">
              <a:solidFill>
                <a:srgbClr val="3ECEBD"/>
              </a:solidFill>
              <a:latin typeface="宋体" panose="02010600030101010101" pitchFamily="2" charset="-122"/>
              <a:ea typeface="宋体" panose="02010600030101010101" pitchFamily="2" charset="-122"/>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05840" y="235131"/>
            <a:ext cx="4267200" cy="706755"/>
          </a:xfrm>
          <a:prstGeom prst="rect">
            <a:avLst/>
          </a:prstGeom>
          <a:noFill/>
        </p:spPr>
        <p:txBody>
          <a:bodyPr wrap="none" rtlCol="0">
            <a:spAutoFit/>
          </a:bodyPr>
          <a:lstStyle/>
          <a:p>
            <a:r>
              <a:rPr kumimoji="1" lang="zh-CN" altLang="en-US" sz="4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rPr>
              <a:t>一、量化分析方法</a:t>
            </a:r>
            <a:endParaRPr kumimoji="1" lang="zh-CN" altLang="en-US" sz="4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endParaRPr>
          </a:p>
        </p:txBody>
      </p:sp>
      <p:sp>
        <p:nvSpPr>
          <p:cNvPr id="10" name="TextBox 33"/>
          <p:cNvSpPr txBox="1"/>
          <p:nvPr/>
        </p:nvSpPr>
        <p:spPr>
          <a:xfrm>
            <a:off x="1056640" y="2352040"/>
            <a:ext cx="10078720" cy="2954655"/>
          </a:xfrm>
          <a:prstGeom prst="rect">
            <a:avLst/>
          </a:prstGeom>
          <a:noFill/>
        </p:spPr>
        <p:txBody>
          <a:bodyPr wrap="square" lIns="0" tIns="0" rIns="0" bIns="0" rtlCol="0">
            <a:spAutoFit/>
          </a:bodyPr>
          <a:lstStyle>
            <a:defPPr>
              <a:defRPr lang="zh-CN"/>
            </a:defPPr>
            <a:lvl1pPr algn="just" defTabSz="1218565">
              <a:lnSpc>
                <a:spcPts val="1600"/>
              </a:lnSpc>
              <a:defRPr sz="1255">
                <a:solidFill>
                  <a:schemeClr val="tx1">
                    <a:lumMod val="65000"/>
                    <a:lumOff val="35000"/>
                  </a:schemeClr>
                </a:solidFill>
                <a:latin typeface="微软雅黑 Light" panose="020B0502040204020203" pitchFamily="34" charset="-122"/>
                <a:ea typeface="微软雅黑 Light" panose="020B0502040204020203" pitchFamily="34" charset="-122"/>
              </a:defRPr>
            </a:lvl1pPr>
            <a:lvl2pPr marL="609600" defTabSz="1218565">
              <a:defRPr sz="2400"/>
            </a:lvl2pPr>
            <a:lvl3pPr marL="1219200" defTabSz="1218565">
              <a:defRPr sz="2400"/>
            </a:lvl3pPr>
            <a:lvl4pPr marL="1828800" defTabSz="1218565">
              <a:defRPr sz="2400"/>
            </a:lvl4pPr>
            <a:lvl5pPr marL="2438400" defTabSz="1218565">
              <a:defRPr sz="2400"/>
            </a:lvl5pPr>
            <a:lvl6pPr marL="3048000" defTabSz="1218565">
              <a:defRPr sz="2400"/>
            </a:lvl6pPr>
            <a:lvl7pPr marL="3657600" defTabSz="1218565">
              <a:defRPr sz="2400"/>
            </a:lvl7pPr>
            <a:lvl8pPr marL="4267200" defTabSz="1218565">
              <a:defRPr sz="2400"/>
            </a:lvl8pPr>
            <a:lvl9pPr marL="4876800" defTabSz="1218565">
              <a:defRPr sz="2400"/>
            </a:lvl9pPr>
          </a:lstStyle>
          <a:p>
            <a:pPr algn="l">
              <a:lnSpc>
                <a:spcPct val="100000"/>
              </a:lnSpc>
            </a:pPr>
            <a:r>
              <a:rPr lang="zh-CN" altLang="en-US" sz="3200" dirty="0">
                <a:solidFill>
                  <a:schemeClr val="tx1">
                    <a:lumMod val="75000"/>
                    <a:lumOff val="25000"/>
                  </a:schemeClr>
                </a:solidFill>
                <a:latin typeface="黑体" panose="02010609060101010101" charset="-122"/>
                <a:ea typeface="黑体" panose="02010609060101010101" charset="-122"/>
                <a:cs typeface="黑体" panose="02010609060101010101" charset="-122"/>
              </a:rPr>
              <a:t>多因素模糊评判分析，是指通过隶属度，表达人们对目标与因素之间关系的模糊性认识，用适当的模糊算法，将这种认识量化，并反映到结果的分类之中。</a:t>
            </a:r>
            <a:endParaRPr lang="zh-CN" altLang="en-US" sz="3200" dirty="0">
              <a:solidFill>
                <a:schemeClr val="tx1">
                  <a:lumMod val="75000"/>
                  <a:lumOff val="25000"/>
                </a:schemeClr>
              </a:solidFill>
              <a:latin typeface="黑体" panose="02010609060101010101" charset="-122"/>
              <a:ea typeface="黑体" panose="02010609060101010101" charset="-122"/>
              <a:cs typeface="黑体" panose="02010609060101010101" charset="-122"/>
            </a:endParaRPr>
          </a:p>
          <a:p>
            <a:pPr algn="l">
              <a:lnSpc>
                <a:spcPct val="100000"/>
              </a:lnSpc>
            </a:pPr>
            <a:endParaRPr lang="zh-CN" altLang="en-US" sz="3200" dirty="0">
              <a:solidFill>
                <a:schemeClr val="tx1">
                  <a:lumMod val="75000"/>
                  <a:lumOff val="25000"/>
                </a:schemeClr>
              </a:solidFill>
              <a:latin typeface="黑体" panose="02010609060101010101" charset="-122"/>
              <a:ea typeface="黑体" panose="02010609060101010101" charset="-122"/>
              <a:cs typeface="黑体" panose="02010609060101010101" charset="-122"/>
            </a:endParaRPr>
          </a:p>
          <a:p>
            <a:pPr algn="l">
              <a:lnSpc>
                <a:spcPct val="100000"/>
              </a:lnSpc>
            </a:pPr>
            <a:r>
              <a:rPr lang="zh-CN" altLang="en-US" sz="3200" dirty="0">
                <a:solidFill>
                  <a:schemeClr val="tx1">
                    <a:lumMod val="75000"/>
                    <a:lumOff val="25000"/>
                  </a:schemeClr>
                </a:solidFill>
                <a:latin typeface="黑体" panose="02010609060101010101" charset="-122"/>
                <a:ea typeface="黑体" panose="02010609060101010101" charset="-122"/>
                <a:cs typeface="黑体" panose="02010609060101010101" charset="-122"/>
              </a:rPr>
              <a:t>常用于处理和综合多位评定者，对同一对象的评价结果。适用于</a:t>
            </a:r>
            <a:r>
              <a:rPr lang="zh-CN" altLang="en-US" sz="3200" u="sng" dirty="0">
                <a:solidFill>
                  <a:srgbClr val="3ECEBD"/>
                </a:solidFill>
                <a:latin typeface="黑体" panose="02010609060101010101" charset="-122"/>
                <a:ea typeface="黑体" panose="02010609060101010101" charset="-122"/>
                <a:cs typeface="黑体" panose="02010609060101010101" charset="-122"/>
              </a:rPr>
              <a:t>学前教育评价中的问题</a:t>
            </a:r>
            <a:r>
              <a:rPr lang="zh-CN" altLang="en-US" sz="3200" dirty="0">
                <a:solidFill>
                  <a:schemeClr val="tx1">
                    <a:lumMod val="75000"/>
                    <a:lumOff val="25000"/>
                  </a:schemeClr>
                </a:solidFill>
                <a:latin typeface="黑体" panose="02010609060101010101" charset="-122"/>
                <a:ea typeface="黑体" panose="02010609060101010101" charset="-122"/>
                <a:cs typeface="黑体" panose="02010609060101010101" charset="-122"/>
              </a:rPr>
              <a:t>。</a:t>
            </a:r>
            <a:endParaRPr lang="zh-CN" altLang="en-US" sz="3200" dirty="0">
              <a:solidFill>
                <a:schemeClr val="tx1">
                  <a:lumMod val="75000"/>
                  <a:lumOff val="25000"/>
                </a:schemeClr>
              </a:solidFill>
              <a:latin typeface="黑体" panose="02010609060101010101" charset="-122"/>
              <a:ea typeface="黑体" panose="02010609060101010101" charset="-122"/>
              <a:cs typeface="黑体" panose="02010609060101010101" charset="-122"/>
            </a:endParaRPr>
          </a:p>
        </p:txBody>
      </p:sp>
      <p:sp>
        <p:nvSpPr>
          <p:cNvPr id="4" name="Rectangle 18"/>
          <p:cNvSpPr/>
          <p:nvPr/>
        </p:nvSpPr>
        <p:spPr bwMode="auto">
          <a:xfrm>
            <a:off x="1056640" y="1619250"/>
            <a:ext cx="4558030" cy="584200"/>
          </a:xfrm>
          <a:prstGeom prst="rect">
            <a:avLst/>
          </a:prstGeom>
          <a:solidFill>
            <a:srgbClr val="3ECEBD">
              <a:alpha val="80000"/>
            </a:srgbClr>
          </a:solidFill>
          <a:ln>
            <a:noFill/>
          </a:ln>
          <a:effectLst/>
        </p:spPr>
        <p:txBody>
          <a:bodyPr wrap="none" lIns="0" tIns="0" rIns="0" bIns="0" anchor="ctr">
            <a:normAutofit/>
          </a:bodyPr>
          <a:p>
            <a:pPr algn="ctr"/>
            <a:r>
              <a:rPr lang="en-US" sz="3200" b="1">
                <a:solidFill>
                  <a:schemeClr val="bg1"/>
                </a:solidFill>
                <a:latin typeface="黑体" panose="02010609060101010101" charset="-122"/>
                <a:ea typeface="黑体" panose="02010609060101010101" charset="-122"/>
                <a:cs typeface="黑体" panose="02010609060101010101" charset="-122"/>
              </a:rPr>
              <a:t>5.多因素模糊评判分析</a:t>
            </a:r>
            <a:endParaRPr lang="en-US" sz="3200" b="1">
              <a:solidFill>
                <a:schemeClr val="bg1"/>
              </a:solidFill>
              <a:latin typeface="黑体" panose="02010609060101010101" charset="-122"/>
              <a:ea typeface="黑体" panose="02010609060101010101" charset="-122"/>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4"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05840" y="235131"/>
            <a:ext cx="4267200" cy="706755"/>
          </a:xfrm>
          <a:prstGeom prst="rect">
            <a:avLst/>
          </a:prstGeom>
          <a:noFill/>
        </p:spPr>
        <p:txBody>
          <a:bodyPr wrap="none" rtlCol="0">
            <a:spAutoFit/>
          </a:bodyPr>
          <a:lstStyle/>
          <a:p>
            <a:r>
              <a:rPr kumimoji="1" lang="zh-CN" altLang="en-US" sz="4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rPr>
              <a:t>一、量化分析方法</a:t>
            </a:r>
            <a:endParaRPr kumimoji="1" lang="zh-CN" altLang="en-US" sz="4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endParaRPr>
          </a:p>
        </p:txBody>
      </p:sp>
      <p:sp>
        <p:nvSpPr>
          <p:cNvPr id="10" name="TextBox 33"/>
          <p:cNvSpPr txBox="1"/>
          <p:nvPr/>
        </p:nvSpPr>
        <p:spPr>
          <a:xfrm>
            <a:off x="1056640" y="2261235"/>
            <a:ext cx="10078720" cy="3446780"/>
          </a:xfrm>
          <a:prstGeom prst="rect">
            <a:avLst/>
          </a:prstGeom>
          <a:noFill/>
        </p:spPr>
        <p:txBody>
          <a:bodyPr wrap="square" lIns="0" tIns="0" rIns="0" bIns="0" rtlCol="0">
            <a:spAutoFit/>
          </a:bodyPr>
          <a:lstStyle>
            <a:defPPr>
              <a:defRPr lang="zh-CN"/>
            </a:defPPr>
            <a:lvl1pPr algn="just" defTabSz="1218565">
              <a:lnSpc>
                <a:spcPts val="1600"/>
              </a:lnSpc>
              <a:defRPr sz="1255">
                <a:solidFill>
                  <a:schemeClr val="tx1">
                    <a:lumMod val="65000"/>
                    <a:lumOff val="35000"/>
                  </a:schemeClr>
                </a:solidFill>
                <a:latin typeface="微软雅黑 Light" panose="020B0502040204020203" pitchFamily="34" charset="-122"/>
                <a:ea typeface="微软雅黑 Light" panose="020B0502040204020203" pitchFamily="34" charset="-122"/>
              </a:defRPr>
            </a:lvl1pPr>
            <a:lvl2pPr marL="609600" defTabSz="1218565">
              <a:defRPr sz="2400"/>
            </a:lvl2pPr>
            <a:lvl3pPr marL="1219200" defTabSz="1218565">
              <a:defRPr sz="2400"/>
            </a:lvl3pPr>
            <a:lvl4pPr marL="1828800" defTabSz="1218565">
              <a:defRPr sz="2400"/>
            </a:lvl4pPr>
            <a:lvl5pPr marL="2438400" defTabSz="1218565">
              <a:defRPr sz="2400"/>
            </a:lvl5pPr>
            <a:lvl6pPr marL="3048000" defTabSz="1218565">
              <a:defRPr sz="2400"/>
            </a:lvl6pPr>
            <a:lvl7pPr marL="3657600" defTabSz="1218565">
              <a:defRPr sz="2400"/>
            </a:lvl7pPr>
            <a:lvl8pPr marL="4267200" defTabSz="1218565">
              <a:defRPr sz="2400"/>
            </a:lvl8pPr>
            <a:lvl9pPr marL="4876800" defTabSz="1218565">
              <a:defRPr sz="2400"/>
            </a:lvl9pPr>
          </a:lstStyle>
          <a:p>
            <a:pPr algn="l">
              <a:lnSpc>
                <a:spcPct val="100000"/>
              </a:lnSpc>
            </a:pPr>
            <a:r>
              <a:rPr lang="zh-CN" altLang="en-US" sz="3200" dirty="0">
                <a:solidFill>
                  <a:schemeClr val="tx1">
                    <a:lumMod val="75000"/>
                    <a:lumOff val="25000"/>
                  </a:schemeClr>
                </a:solidFill>
                <a:latin typeface="黑体" panose="02010609060101010101" charset="-122"/>
                <a:ea typeface="黑体" panose="02010609060101010101" charset="-122"/>
                <a:cs typeface="黑体" panose="02010609060101010101" charset="-122"/>
              </a:rPr>
              <a:t>内容分析，是指对于明显的传播内容，如书籍、杂志、报纸、电视节目、信件、照片、广告等，做客观而有系统的分析处理，并加以量化描述。</a:t>
            </a:r>
            <a:endParaRPr lang="zh-CN" altLang="en-US" sz="3200" dirty="0">
              <a:solidFill>
                <a:schemeClr val="tx1">
                  <a:lumMod val="75000"/>
                  <a:lumOff val="25000"/>
                </a:schemeClr>
              </a:solidFill>
              <a:latin typeface="黑体" panose="02010609060101010101" charset="-122"/>
              <a:ea typeface="黑体" panose="02010609060101010101" charset="-122"/>
              <a:cs typeface="黑体" panose="02010609060101010101" charset="-122"/>
            </a:endParaRPr>
          </a:p>
          <a:p>
            <a:pPr algn="l">
              <a:lnSpc>
                <a:spcPct val="100000"/>
              </a:lnSpc>
            </a:pPr>
            <a:endParaRPr lang="zh-CN" altLang="en-US" sz="3200" dirty="0">
              <a:solidFill>
                <a:schemeClr val="tx1">
                  <a:lumMod val="75000"/>
                  <a:lumOff val="25000"/>
                </a:schemeClr>
              </a:solidFill>
              <a:latin typeface="黑体" panose="02010609060101010101" charset="-122"/>
              <a:ea typeface="黑体" panose="02010609060101010101" charset="-122"/>
              <a:cs typeface="黑体" panose="02010609060101010101" charset="-122"/>
            </a:endParaRPr>
          </a:p>
          <a:p>
            <a:pPr algn="l">
              <a:lnSpc>
                <a:spcPct val="100000"/>
              </a:lnSpc>
            </a:pPr>
            <a:r>
              <a:rPr lang="zh-CN" altLang="en-US" sz="3200" b="1" dirty="0">
                <a:solidFill>
                  <a:srgbClr val="3ECEBD"/>
                </a:solidFill>
                <a:latin typeface="黑体" panose="02010609060101010101" charset="-122"/>
                <a:ea typeface="黑体" panose="02010609060101010101" charset="-122"/>
                <a:cs typeface="黑体" panose="02010609060101010101" charset="-122"/>
              </a:rPr>
              <a:t>基本做法：</a:t>
            </a:r>
            <a:endParaRPr lang="zh-CN" altLang="en-US" sz="3200" b="1" dirty="0">
              <a:solidFill>
                <a:srgbClr val="3ECEBD"/>
              </a:solidFill>
              <a:latin typeface="黑体" panose="02010609060101010101" charset="-122"/>
              <a:ea typeface="黑体" panose="02010609060101010101" charset="-122"/>
              <a:cs typeface="黑体" panose="02010609060101010101" charset="-122"/>
            </a:endParaRPr>
          </a:p>
          <a:p>
            <a:pPr algn="l">
              <a:lnSpc>
                <a:spcPct val="100000"/>
              </a:lnSpc>
            </a:pPr>
            <a:r>
              <a:rPr lang="zh-CN" altLang="en-US" sz="3200" dirty="0">
                <a:solidFill>
                  <a:schemeClr val="tx1">
                    <a:lumMod val="75000"/>
                    <a:lumOff val="25000"/>
                  </a:schemeClr>
                </a:solidFill>
                <a:latin typeface="黑体" panose="02010609060101010101" charset="-122"/>
                <a:ea typeface="黑体" panose="02010609060101010101" charset="-122"/>
                <a:cs typeface="黑体" panose="02010609060101010101" charset="-122"/>
              </a:rPr>
              <a:t>根据特定的概念框架，对内容样本中的信息，进行分类记录和编码。</a:t>
            </a:r>
            <a:endParaRPr lang="zh-CN" altLang="en-US" sz="3200" dirty="0">
              <a:solidFill>
                <a:schemeClr val="tx1">
                  <a:lumMod val="75000"/>
                  <a:lumOff val="25000"/>
                </a:schemeClr>
              </a:solidFill>
              <a:latin typeface="黑体" panose="02010609060101010101" charset="-122"/>
              <a:ea typeface="黑体" panose="02010609060101010101" charset="-122"/>
              <a:cs typeface="黑体" panose="02010609060101010101" charset="-122"/>
            </a:endParaRPr>
          </a:p>
        </p:txBody>
      </p:sp>
      <p:sp>
        <p:nvSpPr>
          <p:cNvPr id="4" name="Rectangle 18"/>
          <p:cNvSpPr/>
          <p:nvPr/>
        </p:nvSpPr>
        <p:spPr bwMode="auto">
          <a:xfrm>
            <a:off x="1056640" y="1528445"/>
            <a:ext cx="2426970" cy="584200"/>
          </a:xfrm>
          <a:prstGeom prst="rect">
            <a:avLst/>
          </a:prstGeom>
          <a:solidFill>
            <a:srgbClr val="3ECEBD">
              <a:alpha val="80000"/>
            </a:srgbClr>
          </a:solidFill>
          <a:ln>
            <a:noFill/>
          </a:ln>
          <a:effectLst/>
        </p:spPr>
        <p:txBody>
          <a:bodyPr wrap="none" lIns="0" tIns="0" rIns="0" bIns="0" anchor="ctr">
            <a:normAutofit/>
          </a:bodyPr>
          <a:p>
            <a:pPr algn="ctr"/>
            <a:r>
              <a:rPr lang="en-US" sz="3200" b="1">
                <a:solidFill>
                  <a:schemeClr val="bg1"/>
                </a:solidFill>
                <a:latin typeface="黑体" panose="02010609060101010101" charset="-122"/>
                <a:ea typeface="黑体" panose="02010609060101010101" charset="-122"/>
                <a:cs typeface="黑体" panose="02010609060101010101" charset="-122"/>
              </a:rPr>
              <a:t>6.内容分析</a:t>
            </a:r>
            <a:endParaRPr lang="en-US" sz="3200" b="1">
              <a:solidFill>
                <a:schemeClr val="bg1"/>
              </a:solidFill>
              <a:latin typeface="黑体" panose="02010609060101010101" charset="-122"/>
              <a:ea typeface="黑体" panose="02010609060101010101" charset="-122"/>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4"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1208405" y="925195"/>
            <a:ext cx="9514840" cy="5120640"/>
            <a:chOff x="1614" y="4380"/>
            <a:chExt cx="6422" cy="3456"/>
          </a:xfrm>
        </p:grpSpPr>
        <p:sp>
          <p:nvSpPr>
            <p:cNvPr id="5" name="椭圆 4"/>
            <p:cNvSpPr/>
            <p:nvPr/>
          </p:nvSpPr>
          <p:spPr>
            <a:xfrm>
              <a:off x="1614" y="4380"/>
              <a:ext cx="3457" cy="3457"/>
            </a:xfrm>
            <a:prstGeom prst="ellipse">
              <a:avLst/>
            </a:prstGeom>
            <a:solidFill>
              <a:srgbClr val="3ECEBD">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宋体" panose="02010600030101010101" pitchFamily="2" charset="-122"/>
                <a:ea typeface="黑体" panose="02010609060101010101" charset="-122"/>
                <a:cs typeface="宋体" panose="02010600030101010101" pitchFamily="2" charset="-122"/>
              </a:endParaRPr>
            </a:p>
          </p:txBody>
        </p:sp>
        <p:sp>
          <p:nvSpPr>
            <p:cNvPr id="6" name="椭圆 5"/>
            <p:cNvSpPr/>
            <p:nvPr/>
          </p:nvSpPr>
          <p:spPr>
            <a:xfrm>
              <a:off x="4580" y="4380"/>
              <a:ext cx="3457" cy="3457"/>
            </a:xfrm>
            <a:prstGeom prst="ellipse">
              <a:avLst/>
            </a:prstGeom>
            <a:solidFill>
              <a:srgbClr val="FFD1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宋体" panose="02010600030101010101" pitchFamily="2" charset="-122"/>
                <a:ea typeface="黑体" panose="02010609060101010101" charset="-122"/>
                <a:cs typeface="宋体" panose="02010600030101010101" pitchFamily="2" charset="-122"/>
              </a:endParaRPr>
            </a:p>
          </p:txBody>
        </p:sp>
      </p:grpSp>
      <p:grpSp>
        <p:nvGrpSpPr>
          <p:cNvPr id="13" name="组合 12"/>
          <p:cNvGrpSpPr/>
          <p:nvPr/>
        </p:nvGrpSpPr>
        <p:grpSpPr>
          <a:xfrm>
            <a:off x="470115" y="1251058"/>
            <a:ext cx="4355696" cy="4355696"/>
            <a:chOff x="637442" y="1740643"/>
            <a:chExt cx="4355696" cy="4355696"/>
          </a:xfrm>
        </p:grpSpPr>
        <p:sp>
          <p:nvSpPr>
            <p:cNvPr id="14" name="弧 13"/>
            <p:cNvSpPr/>
            <p:nvPr/>
          </p:nvSpPr>
          <p:spPr>
            <a:xfrm>
              <a:off x="935672" y="2300370"/>
              <a:ext cx="3236243" cy="3236243"/>
            </a:xfrm>
            <a:prstGeom prst="arc">
              <a:avLst>
                <a:gd name="adj1" fmla="val 8006402"/>
                <a:gd name="adj2" fmla="val 14301055"/>
              </a:avLst>
            </a:prstGeom>
            <a:ln w="3175">
              <a:gradFill flip="none" rotWithShape="1">
                <a:gsLst>
                  <a:gs pos="53000">
                    <a:schemeClr val="bg1">
                      <a:lumMod val="75000"/>
                    </a:schemeClr>
                  </a:gs>
                  <a:gs pos="0">
                    <a:schemeClr val="bg1">
                      <a:lumMod val="75000"/>
                      <a:alpha val="8000"/>
                    </a:schemeClr>
                  </a:gs>
                  <a:gs pos="100000">
                    <a:schemeClr val="bg1">
                      <a:lumMod val="75000"/>
                      <a:alpha val="0"/>
                    </a:schemeClr>
                  </a:gs>
                </a:gsLst>
                <a:lin ang="162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zh-CN" altLang="en-US">
                <a:latin typeface="宋体" panose="02010600030101010101" pitchFamily="2" charset="-122"/>
                <a:ea typeface="黑体" panose="02010609060101010101" charset="-122"/>
                <a:cs typeface="宋体" panose="02010600030101010101" pitchFamily="2" charset="-122"/>
              </a:endParaRPr>
            </a:p>
          </p:txBody>
        </p:sp>
        <p:sp>
          <p:nvSpPr>
            <p:cNvPr id="15" name="弧 14"/>
            <p:cNvSpPr/>
            <p:nvPr/>
          </p:nvSpPr>
          <p:spPr>
            <a:xfrm>
              <a:off x="637442" y="1740643"/>
              <a:ext cx="4355696" cy="4355696"/>
            </a:xfrm>
            <a:prstGeom prst="arc">
              <a:avLst>
                <a:gd name="adj1" fmla="val 8006402"/>
                <a:gd name="adj2" fmla="val 14301055"/>
              </a:avLst>
            </a:prstGeom>
            <a:ln w="3175">
              <a:gradFill flip="none" rotWithShape="1">
                <a:gsLst>
                  <a:gs pos="53000">
                    <a:schemeClr val="bg1">
                      <a:lumMod val="75000"/>
                    </a:schemeClr>
                  </a:gs>
                  <a:gs pos="0">
                    <a:schemeClr val="bg1">
                      <a:lumMod val="75000"/>
                      <a:alpha val="8000"/>
                    </a:schemeClr>
                  </a:gs>
                  <a:gs pos="100000">
                    <a:schemeClr val="bg1">
                      <a:lumMod val="75000"/>
                      <a:alpha val="0"/>
                    </a:schemeClr>
                  </a:gs>
                </a:gsLst>
                <a:lin ang="162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zh-CN" altLang="en-US">
                <a:latin typeface="宋体" panose="02010600030101010101" pitchFamily="2" charset="-122"/>
                <a:ea typeface="黑体" panose="02010609060101010101" charset="-122"/>
                <a:cs typeface="宋体" panose="02010600030101010101" pitchFamily="2" charset="-122"/>
              </a:endParaRPr>
            </a:p>
          </p:txBody>
        </p:sp>
      </p:grpSp>
      <p:grpSp>
        <p:nvGrpSpPr>
          <p:cNvPr id="16" name="组合 15"/>
          <p:cNvGrpSpPr/>
          <p:nvPr/>
        </p:nvGrpSpPr>
        <p:grpSpPr>
          <a:xfrm flipH="1">
            <a:off x="7240035" y="1251693"/>
            <a:ext cx="4355696" cy="4355696"/>
            <a:chOff x="637442" y="1740643"/>
            <a:chExt cx="4355696" cy="4355696"/>
          </a:xfrm>
        </p:grpSpPr>
        <p:sp>
          <p:nvSpPr>
            <p:cNvPr id="17" name="弧 16"/>
            <p:cNvSpPr/>
            <p:nvPr/>
          </p:nvSpPr>
          <p:spPr>
            <a:xfrm>
              <a:off x="935672" y="2300370"/>
              <a:ext cx="3236243" cy="3236243"/>
            </a:xfrm>
            <a:prstGeom prst="arc">
              <a:avLst>
                <a:gd name="adj1" fmla="val 8006402"/>
                <a:gd name="adj2" fmla="val 14301055"/>
              </a:avLst>
            </a:prstGeom>
            <a:ln w="3175">
              <a:gradFill flip="none" rotWithShape="1">
                <a:gsLst>
                  <a:gs pos="53000">
                    <a:schemeClr val="bg1">
                      <a:lumMod val="75000"/>
                    </a:schemeClr>
                  </a:gs>
                  <a:gs pos="0">
                    <a:schemeClr val="bg1">
                      <a:lumMod val="75000"/>
                      <a:alpha val="8000"/>
                    </a:schemeClr>
                  </a:gs>
                  <a:gs pos="100000">
                    <a:schemeClr val="bg1">
                      <a:lumMod val="75000"/>
                      <a:alpha val="0"/>
                    </a:schemeClr>
                  </a:gs>
                </a:gsLst>
                <a:lin ang="162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zh-CN" altLang="en-US">
                <a:latin typeface="宋体" panose="02010600030101010101" pitchFamily="2" charset="-122"/>
                <a:ea typeface="黑体" panose="02010609060101010101" charset="-122"/>
                <a:cs typeface="宋体" panose="02010600030101010101" pitchFamily="2" charset="-122"/>
              </a:endParaRPr>
            </a:p>
          </p:txBody>
        </p:sp>
        <p:sp>
          <p:nvSpPr>
            <p:cNvPr id="18" name="弧 17"/>
            <p:cNvSpPr/>
            <p:nvPr/>
          </p:nvSpPr>
          <p:spPr>
            <a:xfrm>
              <a:off x="637442" y="1740643"/>
              <a:ext cx="4355696" cy="4355696"/>
            </a:xfrm>
            <a:prstGeom prst="arc">
              <a:avLst>
                <a:gd name="adj1" fmla="val 8006402"/>
                <a:gd name="adj2" fmla="val 14301055"/>
              </a:avLst>
            </a:prstGeom>
            <a:ln w="3175">
              <a:gradFill flip="none" rotWithShape="1">
                <a:gsLst>
                  <a:gs pos="53000">
                    <a:schemeClr val="bg1">
                      <a:lumMod val="75000"/>
                    </a:schemeClr>
                  </a:gs>
                  <a:gs pos="0">
                    <a:schemeClr val="bg1">
                      <a:lumMod val="75000"/>
                      <a:alpha val="8000"/>
                    </a:schemeClr>
                  </a:gs>
                  <a:gs pos="100000">
                    <a:schemeClr val="bg1">
                      <a:lumMod val="75000"/>
                      <a:alpha val="0"/>
                    </a:schemeClr>
                  </a:gs>
                </a:gsLst>
                <a:lin ang="162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zh-CN" altLang="en-US">
                <a:latin typeface="宋体" panose="02010600030101010101" pitchFamily="2" charset="-122"/>
                <a:ea typeface="黑体" panose="02010609060101010101" charset="-122"/>
                <a:cs typeface="宋体" panose="02010600030101010101" pitchFamily="2" charset="-122"/>
              </a:endParaRPr>
            </a:p>
          </p:txBody>
        </p:sp>
      </p:grpSp>
      <p:sp>
        <p:nvSpPr>
          <p:cNvPr id="100" name="文本框 99"/>
          <p:cNvSpPr txBox="1"/>
          <p:nvPr/>
        </p:nvSpPr>
        <p:spPr>
          <a:xfrm>
            <a:off x="1837690" y="2323465"/>
            <a:ext cx="3863340" cy="2553335"/>
          </a:xfrm>
          <a:prstGeom prst="rect">
            <a:avLst/>
          </a:prstGeom>
          <a:noFill/>
          <a:ln w="9525">
            <a:noFill/>
          </a:ln>
        </p:spPr>
        <p:txBody>
          <a:bodyPr wrap="square">
            <a:spAutoFit/>
          </a:bodyPr>
          <a:p>
            <a:pPr indent="0">
              <a:lnSpc>
                <a:spcPct val="100000"/>
              </a:lnSpc>
            </a:pPr>
            <a:r>
              <a:rPr lang="zh-CN" sz="3200" b="0">
                <a:solidFill>
                  <a:srgbClr val="261C18"/>
                </a:solidFill>
                <a:ea typeface="宋体" panose="02010600030101010101" pitchFamily="2" charset="-122"/>
              </a:rPr>
              <a:t>掌握学前教育评价中常用的数据统计分析方法。</a:t>
            </a:r>
            <a:endParaRPr lang="zh-CN" sz="3200" b="0">
              <a:solidFill>
                <a:srgbClr val="261C18"/>
              </a:solidFill>
              <a:ea typeface="宋体" panose="02010600030101010101" pitchFamily="2" charset="-122"/>
            </a:endParaRPr>
          </a:p>
          <a:p>
            <a:pPr indent="0">
              <a:lnSpc>
                <a:spcPct val="100000"/>
              </a:lnSpc>
            </a:pPr>
            <a:r>
              <a:rPr lang="zh-CN" sz="3200" b="0">
                <a:solidFill>
                  <a:srgbClr val="261C18"/>
                </a:solidFill>
                <a:ea typeface="宋体" panose="02010600030101010101" pitchFamily="2" charset="-122"/>
              </a:rPr>
              <a:t>知道学前教育评价中量化分析的结构方式。</a:t>
            </a:r>
            <a:endParaRPr lang="zh-CN" sz="3200" b="0">
              <a:solidFill>
                <a:srgbClr val="261C18"/>
              </a:solidFill>
              <a:ea typeface="宋体" panose="02010600030101010101" pitchFamily="2" charset="-122"/>
            </a:endParaRPr>
          </a:p>
        </p:txBody>
      </p:sp>
      <p:sp>
        <p:nvSpPr>
          <p:cNvPr id="28" name="文本框 27"/>
          <p:cNvSpPr txBox="1"/>
          <p:nvPr/>
        </p:nvSpPr>
        <p:spPr>
          <a:xfrm>
            <a:off x="2735580" y="1529080"/>
            <a:ext cx="2089785" cy="645160"/>
          </a:xfrm>
          <a:prstGeom prst="rect">
            <a:avLst/>
          </a:prstGeom>
          <a:noFill/>
          <a:ln w="9525">
            <a:noFill/>
          </a:ln>
        </p:spPr>
        <p:txBody>
          <a:bodyPr wrap="square">
            <a:spAutoFit/>
          </a:bodyPr>
          <a:p>
            <a:pPr indent="0"/>
            <a:r>
              <a:rPr lang="zh-CN" sz="3600" b="1">
                <a:solidFill>
                  <a:schemeClr val="tx1"/>
                </a:solidFill>
                <a:latin typeface="黑体" panose="02010609060101010101" charset="-122"/>
                <a:ea typeface="黑体" panose="02010609060101010101" charset="-122"/>
                <a:cs typeface="Calibri" panose="020F0502020204030204" pitchFamily="34" charset="0"/>
              </a:rPr>
              <a:t>知识目标</a:t>
            </a:r>
            <a:endParaRPr lang="zh-CN" altLang="en-US" sz="3600" b="1">
              <a:solidFill>
                <a:schemeClr val="tx1"/>
              </a:solidFill>
              <a:latin typeface="黑体" panose="02010609060101010101" charset="-122"/>
              <a:ea typeface="黑体" panose="02010609060101010101" charset="-122"/>
              <a:cs typeface="Calibri" panose="020F0502020204030204" pitchFamily="34" charset="0"/>
            </a:endParaRPr>
          </a:p>
        </p:txBody>
      </p:sp>
      <p:sp>
        <p:nvSpPr>
          <p:cNvPr id="29" name="文本框 28"/>
          <p:cNvSpPr txBox="1"/>
          <p:nvPr/>
        </p:nvSpPr>
        <p:spPr>
          <a:xfrm>
            <a:off x="6220460" y="2323465"/>
            <a:ext cx="3863340" cy="3046095"/>
          </a:xfrm>
          <a:prstGeom prst="rect">
            <a:avLst/>
          </a:prstGeom>
          <a:noFill/>
          <a:ln w="9525">
            <a:noFill/>
          </a:ln>
        </p:spPr>
        <p:txBody>
          <a:bodyPr wrap="square">
            <a:spAutoFit/>
          </a:bodyPr>
          <a:p>
            <a:pPr indent="0">
              <a:lnSpc>
                <a:spcPct val="100000"/>
              </a:lnSpc>
            </a:pPr>
            <a:r>
              <a:rPr lang="zh-CN" sz="3200" b="0">
                <a:solidFill>
                  <a:srgbClr val="261C18"/>
                </a:solidFill>
                <a:ea typeface="宋体" panose="02010600030101010101" pitchFamily="2" charset="-122"/>
              </a:rPr>
              <a:t>能够运用质性评价资料分析方式对学前教育问题进行分析。</a:t>
            </a:r>
            <a:endParaRPr lang="zh-CN" sz="3200" b="0">
              <a:solidFill>
                <a:srgbClr val="261C18"/>
              </a:solidFill>
              <a:ea typeface="宋体" panose="02010600030101010101" pitchFamily="2" charset="-122"/>
            </a:endParaRPr>
          </a:p>
          <a:p>
            <a:pPr indent="0">
              <a:lnSpc>
                <a:spcPct val="100000"/>
              </a:lnSpc>
            </a:pPr>
            <a:r>
              <a:rPr lang="zh-CN" sz="3200" b="0">
                <a:solidFill>
                  <a:srgbClr val="261C18"/>
                </a:solidFill>
                <a:ea typeface="宋体" panose="02010600030101010101" pitchFamily="2" charset="-122"/>
              </a:rPr>
              <a:t>根据评价资料的量化或质性分析加以总结和解释。</a:t>
            </a:r>
            <a:endParaRPr lang="zh-CN" sz="3200" b="0">
              <a:solidFill>
                <a:srgbClr val="261C18"/>
              </a:solidFill>
              <a:ea typeface="宋体" panose="02010600030101010101" pitchFamily="2" charset="-122"/>
            </a:endParaRPr>
          </a:p>
        </p:txBody>
      </p:sp>
      <p:sp>
        <p:nvSpPr>
          <p:cNvPr id="30" name="文本框 29"/>
          <p:cNvSpPr txBox="1"/>
          <p:nvPr/>
        </p:nvSpPr>
        <p:spPr>
          <a:xfrm>
            <a:off x="7118350" y="1529080"/>
            <a:ext cx="2089785" cy="645160"/>
          </a:xfrm>
          <a:prstGeom prst="rect">
            <a:avLst/>
          </a:prstGeom>
          <a:noFill/>
          <a:ln w="9525">
            <a:noFill/>
          </a:ln>
        </p:spPr>
        <p:txBody>
          <a:bodyPr wrap="square">
            <a:spAutoFit/>
          </a:bodyPr>
          <a:p>
            <a:pPr indent="0"/>
            <a:r>
              <a:rPr lang="zh-CN" sz="3600" b="1">
                <a:solidFill>
                  <a:schemeClr val="tx1"/>
                </a:solidFill>
                <a:latin typeface="黑体" panose="02010609060101010101" charset="-122"/>
                <a:ea typeface="黑体" panose="02010609060101010101" charset="-122"/>
                <a:cs typeface="Calibri" panose="020F0502020204030204" pitchFamily="34" charset="0"/>
              </a:rPr>
              <a:t>技能目标</a:t>
            </a:r>
            <a:endParaRPr lang="zh-CN" altLang="en-US" sz="3600" b="1">
              <a:solidFill>
                <a:schemeClr val="tx1"/>
              </a:solidFill>
              <a:latin typeface="黑体" panose="02010609060101010101" charset="-122"/>
              <a:ea typeface="黑体" panose="02010609060101010101" charset="-122"/>
              <a:cs typeface="Calibri" panose="020F050202020403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05840" y="235131"/>
            <a:ext cx="4267200" cy="706755"/>
          </a:xfrm>
          <a:prstGeom prst="rect">
            <a:avLst/>
          </a:prstGeom>
          <a:noFill/>
        </p:spPr>
        <p:txBody>
          <a:bodyPr wrap="none" rtlCol="0">
            <a:spAutoFit/>
          </a:bodyPr>
          <a:lstStyle/>
          <a:p>
            <a:r>
              <a:rPr kumimoji="1" lang="zh-CN" altLang="en-US" sz="4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rPr>
              <a:t>一、量化分析方法</a:t>
            </a:r>
            <a:endParaRPr kumimoji="1" lang="zh-CN" altLang="en-US" sz="4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endParaRPr>
          </a:p>
        </p:txBody>
      </p:sp>
      <p:sp>
        <p:nvSpPr>
          <p:cNvPr id="31" name="任意多边形 30"/>
          <p:cNvSpPr/>
          <p:nvPr>
            <p:custDataLst>
              <p:tags r:id="rId1"/>
            </p:custDataLst>
          </p:nvPr>
        </p:nvSpPr>
        <p:spPr>
          <a:xfrm>
            <a:off x="321988" y="2849135"/>
            <a:ext cx="3407192" cy="2762865"/>
          </a:xfrm>
          <a:custGeom>
            <a:avLst/>
            <a:gdLst>
              <a:gd name="connsiteX0" fmla="*/ 2197509 w 3598606"/>
              <a:gd name="connsiteY0" fmla="*/ 0 h 2772696"/>
              <a:gd name="connsiteX1" fmla="*/ 3598606 w 3598606"/>
              <a:gd name="connsiteY1" fmla="*/ 1386348 h 2772696"/>
              <a:gd name="connsiteX2" fmla="*/ 2197509 w 3598606"/>
              <a:gd name="connsiteY2" fmla="*/ 2772696 h 2772696"/>
              <a:gd name="connsiteX3" fmla="*/ 1206784 w 3598606"/>
              <a:gd name="connsiteY3" fmla="*/ 2366644 h 2772696"/>
              <a:gd name="connsiteX4" fmla="*/ 1182168 w 3598606"/>
              <a:gd name="connsiteY4" fmla="*/ 2339845 h 2772696"/>
              <a:gd name="connsiteX5" fmla="*/ 1179866 w 3598606"/>
              <a:gd name="connsiteY5" fmla="*/ 2340077 h 2772696"/>
              <a:gd name="connsiteX6" fmla="*/ 235979 w 3598606"/>
              <a:gd name="connsiteY6" fmla="*/ 2340077 h 2772696"/>
              <a:gd name="connsiteX7" fmla="*/ 0 w 3598606"/>
              <a:gd name="connsiteY7" fmla="*/ 2104098 h 2772696"/>
              <a:gd name="connsiteX8" fmla="*/ 0 w 3598606"/>
              <a:gd name="connsiteY8" fmla="*/ 934069 h 2772696"/>
              <a:gd name="connsiteX9" fmla="*/ 235979 w 3598606"/>
              <a:gd name="connsiteY9" fmla="*/ 698090 h 2772696"/>
              <a:gd name="connsiteX10" fmla="*/ 982366 w 3598606"/>
              <a:gd name="connsiteY10" fmla="*/ 698090 h 2772696"/>
              <a:gd name="connsiteX11" fmla="*/ 1035697 w 3598606"/>
              <a:gd name="connsiteY11" fmla="*/ 611228 h 2772696"/>
              <a:gd name="connsiteX12" fmla="*/ 2197509 w 3598606"/>
              <a:gd name="connsiteY12" fmla="*/ 0 h 27726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98606" h="2772696">
                <a:moveTo>
                  <a:pt x="2197509" y="0"/>
                </a:moveTo>
                <a:cubicBezTo>
                  <a:pt x="2971314" y="0"/>
                  <a:pt x="3598606" y="620689"/>
                  <a:pt x="3598606" y="1386348"/>
                </a:cubicBezTo>
                <a:cubicBezTo>
                  <a:pt x="3598606" y="2152007"/>
                  <a:pt x="2971314" y="2772696"/>
                  <a:pt x="2197509" y="2772696"/>
                </a:cubicBezTo>
                <a:cubicBezTo>
                  <a:pt x="1810607" y="2772696"/>
                  <a:pt x="1460332" y="2617524"/>
                  <a:pt x="1206784" y="2366644"/>
                </a:cubicBezTo>
                <a:lnTo>
                  <a:pt x="1182168" y="2339845"/>
                </a:lnTo>
                <a:lnTo>
                  <a:pt x="1179866" y="2340077"/>
                </a:lnTo>
                <a:lnTo>
                  <a:pt x="235979" y="2340077"/>
                </a:lnTo>
                <a:cubicBezTo>
                  <a:pt x="105651" y="2340077"/>
                  <a:pt x="0" y="2234426"/>
                  <a:pt x="0" y="2104098"/>
                </a:cubicBezTo>
                <a:lnTo>
                  <a:pt x="0" y="934069"/>
                </a:lnTo>
                <a:cubicBezTo>
                  <a:pt x="0" y="803741"/>
                  <a:pt x="105651" y="698090"/>
                  <a:pt x="235979" y="698090"/>
                </a:cubicBezTo>
                <a:lnTo>
                  <a:pt x="982366" y="698090"/>
                </a:lnTo>
                <a:lnTo>
                  <a:pt x="1035697" y="611228"/>
                </a:lnTo>
                <a:cubicBezTo>
                  <a:pt x="1287485" y="242457"/>
                  <a:pt x="1713881" y="0"/>
                  <a:pt x="2197509" y="0"/>
                </a:cubicBezTo>
                <a:close/>
              </a:path>
            </a:pathLst>
          </a:custGeom>
          <a:blipFill>
            <a:blip r:embed="rId2">
              <a:extLst>
                <a:ext uri="{28A0092B-C50C-407E-A947-70E740481C1C}">
                  <a14:useLocalDpi xmlns:a14="http://schemas.microsoft.com/office/drawing/2010/main" val="0"/>
                </a:ext>
              </a:extLst>
            </a:blip>
            <a:stretch>
              <a:fillRect/>
            </a:stretch>
          </a:blipFill>
          <a:ln>
            <a:noFill/>
          </a:ln>
        </p:spPr>
        <p:style>
          <a:lnRef idx="2">
            <a:srgbClr val="00A5CC">
              <a:shade val="50000"/>
            </a:srgbClr>
          </a:lnRef>
          <a:fillRef idx="1">
            <a:srgbClr val="00A5CC"/>
          </a:fillRef>
          <a:effectRef idx="0">
            <a:srgbClr val="00A5CC"/>
          </a:effectRef>
          <a:fontRef idx="minor">
            <a:srgbClr val="FFFFFF"/>
          </a:fontRef>
        </p:style>
        <p:txBody>
          <a:bodyPr wrap="square" rtlCol="0" anchor="ctr">
            <a:noAutofit/>
          </a:bodyPr>
          <a:p>
            <a:pPr algn="ct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14" name="任意多边形 30"/>
          <p:cNvSpPr/>
          <p:nvPr>
            <p:custDataLst>
              <p:tags r:id="rId3"/>
            </p:custDataLst>
          </p:nvPr>
        </p:nvSpPr>
        <p:spPr>
          <a:xfrm>
            <a:off x="523121" y="3012232"/>
            <a:ext cx="3004926" cy="2436671"/>
          </a:xfrm>
          <a:custGeom>
            <a:avLst/>
            <a:gdLst>
              <a:gd name="connsiteX0" fmla="*/ 2197509 w 3598606"/>
              <a:gd name="connsiteY0" fmla="*/ 0 h 2772696"/>
              <a:gd name="connsiteX1" fmla="*/ 3598606 w 3598606"/>
              <a:gd name="connsiteY1" fmla="*/ 1386348 h 2772696"/>
              <a:gd name="connsiteX2" fmla="*/ 2197509 w 3598606"/>
              <a:gd name="connsiteY2" fmla="*/ 2772696 h 2772696"/>
              <a:gd name="connsiteX3" fmla="*/ 1206784 w 3598606"/>
              <a:gd name="connsiteY3" fmla="*/ 2366644 h 2772696"/>
              <a:gd name="connsiteX4" fmla="*/ 1182168 w 3598606"/>
              <a:gd name="connsiteY4" fmla="*/ 2339845 h 2772696"/>
              <a:gd name="connsiteX5" fmla="*/ 1179866 w 3598606"/>
              <a:gd name="connsiteY5" fmla="*/ 2340077 h 2772696"/>
              <a:gd name="connsiteX6" fmla="*/ 235979 w 3598606"/>
              <a:gd name="connsiteY6" fmla="*/ 2340077 h 2772696"/>
              <a:gd name="connsiteX7" fmla="*/ 0 w 3598606"/>
              <a:gd name="connsiteY7" fmla="*/ 2104098 h 2772696"/>
              <a:gd name="connsiteX8" fmla="*/ 0 w 3598606"/>
              <a:gd name="connsiteY8" fmla="*/ 934069 h 2772696"/>
              <a:gd name="connsiteX9" fmla="*/ 235979 w 3598606"/>
              <a:gd name="connsiteY9" fmla="*/ 698090 h 2772696"/>
              <a:gd name="connsiteX10" fmla="*/ 982366 w 3598606"/>
              <a:gd name="connsiteY10" fmla="*/ 698090 h 2772696"/>
              <a:gd name="connsiteX11" fmla="*/ 1035697 w 3598606"/>
              <a:gd name="connsiteY11" fmla="*/ 611228 h 2772696"/>
              <a:gd name="connsiteX12" fmla="*/ 2197509 w 3598606"/>
              <a:gd name="connsiteY12" fmla="*/ 0 h 27726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98606" h="2772696">
                <a:moveTo>
                  <a:pt x="2197509" y="0"/>
                </a:moveTo>
                <a:cubicBezTo>
                  <a:pt x="2971314" y="0"/>
                  <a:pt x="3598606" y="620689"/>
                  <a:pt x="3598606" y="1386348"/>
                </a:cubicBezTo>
                <a:cubicBezTo>
                  <a:pt x="3598606" y="2152007"/>
                  <a:pt x="2971314" y="2772696"/>
                  <a:pt x="2197509" y="2772696"/>
                </a:cubicBezTo>
                <a:cubicBezTo>
                  <a:pt x="1810607" y="2772696"/>
                  <a:pt x="1460332" y="2617524"/>
                  <a:pt x="1206784" y="2366644"/>
                </a:cubicBezTo>
                <a:lnTo>
                  <a:pt x="1182168" y="2339845"/>
                </a:lnTo>
                <a:lnTo>
                  <a:pt x="1179866" y="2340077"/>
                </a:lnTo>
                <a:lnTo>
                  <a:pt x="235979" y="2340077"/>
                </a:lnTo>
                <a:cubicBezTo>
                  <a:pt x="105651" y="2340077"/>
                  <a:pt x="0" y="2234426"/>
                  <a:pt x="0" y="2104098"/>
                </a:cubicBezTo>
                <a:lnTo>
                  <a:pt x="0" y="934069"/>
                </a:lnTo>
                <a:cubicBezTo>
                  <a:pt x="0" y="803741"/>
                  <a:pt x="105651" y="698090"/>
                  <a:pt x="235979" y="698090"/>
                </a:cubicBezTo>
                <a:lnTo>
                  <a:pt x="982366" y="698090"/>
                </a:lnTo>
                <a:lnTo>
                  <a:pt x="1035697" y="611228"/>
                </a:lnTo>
                <a:cubicBezTo>
                  <a:pt x="1287485" y="242457"/>
                  <a:pt x="1713881" y="0"/>
                  <a:pt x="2197509" y="0"/>
                </a:cubicBezTo>
                <a:close/>
              </a:path>
            </a:pathLst>
          </a:custGeom>
          <a:solidFill>
            <a:srgbClr val="FFFFFF">
              <a:alpha val="90000"/>
            </a:srgbClr>
          </a:solidFill>
          <a:ln>
            <a:noFill/>
          </a:ln>
        </p:spPr>
        <p:style>
          <a:lnRef idx="2">
            <a:srgbClr val="00A5CC">
              <a:shade val="50000"/>
            </a:srgbClr>
          </a:lnRef>
          <a:fillRef idx="1">
            <a:srgbClr val="00A5CC"/>
          </a:fillRef>
          <a:effectRef idx="0">
            <a:srgbClr val="00A5CC"/>
          </a:effectRef>
          <a:fontRef idx="minor">
            <a:srgbClr val="FFFFFF"/>
          </a:fontRef>
        </p:style>
        <p:txBody>
          <a:bodyPr wrap="square" rtlCol="0" anchor="ctr">
            <a:noAutofit/>
          </a:bodyPr>
          <a:p>
            <a:pPr algn="ct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5" name="矩形: 圆角 4"/>
          <p:cNvSpPr/>
          <p:nvPr>
            <p:custDataLst>
              <p:tags r:id="rId4"/>
            </p:custDataLst>
          </p:nvPr>
        </p:nvSpPr>
        <p:spPr>
          <a:xfrm rot="20700000">
            <a:off x="2444601" y="1787153"/>
            <a:ext cx="1631958" cy="768779"/>
          </a:xfrm>
          <a:prstGeom prst="roundRect">
            <a:avLst>
              <a:gd name="adj" fmla="val 50000"/>
            </a:avLst>
          </a:prstGeom>
          <a:ln>
            <a:noFill/>
          </a:ln>
        </p:spPr>
        <p:style>
          <a:lnRef idx="2">
            <a:srgbClr val="00A5CC">
              <a:shade val="50000"/>
            </a:srgbClr>
          </a:lnRef>
          <a:fillRef idx="1">
            <a:srgbClr val="00A5CC"/>
          </a:fillRef>
          <a:effectRef idx="0">
            <a:srgbClr val="00A5CC"/>
          </a:effectRef>
          <a:fontRef idx="minor">
            <a:srgbClr val="FFFFFF"/>
          </a:fontRef>
        </p:style>
        <p:txBody>
          <a:bodyPr lIns="91440" tIns="45720" rIns="91440" bIns="45720" rtlCol="0" anchor="ctr"/>
          <a:p>
            <a:pPr algn="ctr"/>
            <a:endParaRPr lang="zh-CN" altLang="en-US"/>
          </a:p>
        </p:txBody>
      </p:sp>
      <p:sp>
        <p:nvSpPr>
          <p:cNvPr id="28" name="矩形: 圆角 27"/>
          <p:cNvSpPr/>
          <p:nvPr>
            <p:custDataLst>
              <p:tags r:id="rId5"/>
            </p:custDataLst>
          </p:nvPr>
        </p:nvSpPr>
        <p:spPr>
          <a:xfrm rot="20817892">
            <a:off x="3554255" y="2870099"/>
            <a:ext cx="2003401" cy="545094"/>
          </a:xfrm>
          <a:prstGeom prst="roundRect">
            <a:avLst>
              <a:gd name="adj" fmla="val 50000"/>
            </a:avLst>
          </a:prstGeom>
          <a:solidFill>
            <a:srgbClr val="1E74AD"/>
          </a:solidFill>
          <a:ln>
            <a:noFill/>
          </a:ln>
        </p:spPr>
        <p:style>
          <a:lnRef idx="2">
            <a:srgbClr val="00A5CC">
              <a:shade val="50000"/>
            </a:srgbClr>
          </a:lnRef>
          <a:fillRef idx="1">
            <a:srgbClr val="00A5CC"/>
          </a:fillRef>
          <a:effectRef idx="0">
            <a:srgbClr val="00A5CC"/>
          </a:effectRef>
          <a:fontRef idx="minor">
            <a:srgbClr val="FFFFFF"/>
          </a:fontRef>
        </p:style>
        <p:txBody>
          <a:bodyPr lIns="91440" tIns="45720" rIns="91440" bIns="45720" rtlCol="0" anchor="ctr"/>
          <a:p>
            <a:pPr algn="ctr"/>
            <a:endParaRPr lang="zh-CN" altLang="en-US">
              <a:solidFill>
                <a:srgbClr val="FFFFFF"/>
              </a:solidFill>
            </a:endParaRPr>
          </a:p>
        </p:txBody>
      </p:sp>
      <p:sp>
        <p:nvSpPr>
          <p:cNvPr id="29" name="矩形: 圆角 28"/>
          <p:cNvSpPr/>
          <p:nvPr>
            <p:custDataLst>
              <p:tags r:id="rId6"/>
            </p:custDataLst>
          </p:nvPr>
        </p:nvSpPr>
        <p:spPr>
          <a:xfrm>
            <a:off x="3778485" y="3904447"/>
            <a:ext cx="2261636" cy="545094"/>
          </a:xfrm>
          <a:prstGeom prst="roundRect">
            <a:avLst>
              <a:gd name="adj" fmla="val 50000"/>
            </a:avLst>
          </a:prstGeom>
          <a:solidFill>
            <a:srgbClr val="0DBBAF"/>
          </a:solidFill>
          <a:ln>
            <a:noFill/>
          </a:ln>
        </p:spPr>
        <p:style>
          <a:lnRef idx="2">
            <a:srgbClr val="00A5CC">
              <a:shade val="50000"/>
            </a:srgbClr>
          </a:lnRef>
          <a:fillRef idx="1">
            <a:srgbClr val="00A5CC"/>
          </a:fillRef>
          <a:effectRef idx="0">
            <a:srgbClr val="00A5CC"/>
          </a:effectRef>
          <a:fontRef idx="minor">
            <a:srgbClr val="FFFFFF"/>
          </a:fontRef>
        </p:style>
        <p:txBody>
          <a:bodyPr lIns="91440" tIns="45720" rIns="91440" bIns="45720" rtlCol="0" anchor="ctr"/>
          <a:p>
            <a:pPr algn="ctr"/>
            <a:endParaRPr lang="zh-CN" altLang="en-US"/>
          </a:p>
        </p:txBody>
      </p:sp>
      <p:sp>
        <p:nvSpPr>
          <p:cNvPr id="30" name="矩形: 圆角 29"/>
          <p:cNvSpPr/>
          <p:nvPr>
            <p:custDataLst>
              <p:tags r:id="rId7"/>
            </p:custDataLst>
          </p:nvPr>
        </p:nvSpPr>
        <p:spPr>
          <a:xfrm rot="485062">
            <a:off x="3688559" y="4799987"/>
            <a:ext cx="1937205" cy="545094"/>
          </a:xfrm>
          <a:prstGeom prst="roundRect">
            <a:avLst>
              <a:gd name="adj" fmla="val 50000"/>
            </a:avLst>
          </a:prstGeom>
          <a:solidFill>
            <a:srgbClr val="5B9BD4"/>
          </a:solidFill>
          <a:ln>
            <a:noFill/>
          </a:ln>
        </p:spPr>
        <p:style>
          <a:lnRef idx="2">
            <a:srgbClr val="00A5CC">
              <a:shade val="50000"/>
            </a:srgbClr>
          </a:lnRef>
          <a:fillRef idx="1">
            <a:srgbClr val="00A5CC"/>
          </a:fillRef>
          <a:effectRef idx="0">
            <a:srgbClr val="00A5CC"/>
          </a:effectRef>
          <a:fontRef idx="minor">
            <a:srgbClr val="FFFFFF"/>
          </a:fontRef>
        </p:style>
        <p:txBody>
          <a:bodyPr lIns="91440" tIns="45720" rIns="91440" bIns="45720" rtlCol="0" anchor="ctr"/>
          <a:p>
            <a:pPr algn="ctr"/>
            <a:endParaRPr lang="zh-CN" altLang="en-US"/>
          </a:p>
        </p:txBody>
      </p:sp>
      <p:sp>
        <p:nvSpPr>
          <p:cNvPr id="3" name="文本框 2"/>
          <p:cNvSpPr txBox="1"/>
          <p:nvPr>
            <p:custDataLst>
              <p:tags r:id="rId8"/>
            </p:custDataLst>
          </p:nvPr>
        </p:nvSpPr>
        <p:spPr>
          <a:xfrm>
            <a:off x="837680" y="3683148"/>
            <a:ext cx="2629929" cy="1323439"/>
          </a:xfrm>
          <a:prstGeom prst="rect">
            <a:avLst/>
          </a:prstGeom>
          <a:noFill/>
        </p:spPr>
        <p:txBody>
          <a:bodyPr wrap="square" rtlCol="0">
            <a:normAutofit lnSpcReduction="10000"/>
          </a:bodyPr>
          <a:p>
            <a:r>
              <a:rPr lang="zh-CN" altLang="en-US" sz="4000" b="1" spc="300" dirty="0">
                <a:latin typeface="Arial" panose="020B0604020202020204" pitchFamily="34" charset="0"/>
                <a:ea typeface="微软雅黑" panose="020B0503020204020204" charset="-122"/>
                <a:sym typeface="Arial" panose="020B0604020202020204" pitchFamily="34" charset="0"/>
              </a:rPr>
              <a:t>内容分析法的特征</a:t>
            </a:r>
            <a:endParaRPr lang="zh-CN" altLang="en-US" sz="4000" b="1" spc="300" dirty="0">
              <a:latin typeface="Arial" panose="020B0604020202020204" pitchFamily="34" charset="0"/>
              <a:ea typeface="微软雅黑" panose="020B0503020204020204" charset="-122"/>
              <a:sym typeface="Arial" panose="020B0604020202020204" pitchFamily="34" charset="0"/>
            </a:endParaRPr>
          </a:p>
        </p:txBody>
      </p:sp>
      <p:sp>
        <p:nvSpPr>
          <p:cNvPr id="6" name="文本框 5"/>
          <p:cNvSpPr txBox="1"/>
          <p:nvPr>
            <p:custDataLst>
              <p:tags r:id="rId9"/>
            </p:custDataLst>
          </p:nvPr>
        </p:nvSpPr>
        <p:spPr>
          <a:xfrm rot="20690508">
            <a:off x="2431158" y="1898119"/>
            <a:ext cx="1609315" cy="497316"/>
          </a:xfrm>
          <a:prstGeom prst="rect">
            <a:avLst/>
          </a:prstGeom>
          <a:noFill/>
        </p:spPr>
        <p:txBody>
          <a:bodyPr wrap="square" rtlCol="0">
            <a:noAutofit/>
          </a:bodyPr>
          <a:p>
            <a:pPr algn="ctr">
              <a:lnSpc>
                <a:spcPct val="100000"/>
              </a:lnSpc>
            </a:pPr>
            <a:r>
              <a:rPr lang="zh-CN" altLang="en-US" sz="3200" b="1" spc="300">
                <a:solidFill>
                  <a:srgbClr val="FFFFFF"/>
                </a:solidFill>
                <a:latin typeface="Arial" panose="020B0604020202020204" pitchFamily="34" charset="0"/>
                <a:ea typeface="微软雅黑" panose="020B0503020204020204" charset="-122"/>
              </a:rPr>
              <a:t>明显</a:t>
            </a:r>
            <a:endParaRPr lang="zh-CN" altLang="en-US" sz="3200" b="1" spc="300">
              <a:solidFill>
                <a:srgbClr val="FFFFFF"/>
              </a:solidFill>
              <a:latin typeface="Arial" panose="020B0604020202020204" pitchFamily="34" charset="0"/>
              <a:ea typeface="微软雅黑" panose="020B0503020204020204" charset="-122"/>
            </a:endParaRPr>
          </a:p>
        </p:txBody>
      </p:sp>
      <p:sp>
        <p:nvSpPr>
          <p:cNvPr id="22" name="文本框 21"/>
          <p:cNvSpPr txBox="1"/>
          <p:nvPr>
            <p:custDataLst>
              <p:tags r:id="rId10"/>
            </p:custDataLst>
          </p:nvPr>
        </p:nvSpPr>
        <p:spPr>
          <a:xfrm rot="20799727">
            <a:off x="3748114" y="2836203"/>
            <a:ext cx="1615682" cy="497316"/>
          </a:xfrm>
          <a:prstGeom prst="rect">
            <a:avLst/>
          </a:prstGeom>
          <a:noFill/>
        </p:spPr>
        <p:txBody>
          <a:bodyPr wrap="square" rtlCol="0">
            <a:noAutofit/>
          </a:bodyPr>
          <a:p>
            <a:pPr algn="ctr">
              <a:lnSpc>
                <a:spcPct val="100000"/>
              </a:lnSpc>
            </a:pPr>
            <a:r>
              <a:rPr lang="zh-CN" altLang="en-US" sz="3200" b="1" spc="300">
                <a:solidFill>
                  <a:srgbClr val="FFFFFF"/>
                </a:solidFill>
                <a:latin typeface="Arial" panose="020B0604020202020204" pitchFamily="34" charset="0"/>
                <a:ea typeface="微软雅黑" panose="020B0503020204020204" charset="-122"/>
              </a:rPr>
              <a:t>客观</a:t>
            </a:r>
            <a:endParaRPr lang="zh-CN" altLang="en-US" sz="3200" b="1" spc="300">
              <a:solidFill>
                <a:srgbClr val="FFFFFF"/>
              </a:solidFill>
              <a:latin typeface="Arial" panose="020B0604020202020204" pitchFamily="34" charset="0"/>
              <a:ea typeface="微软雅黑" panose="020B0503020204020204" charset="-122"/>
            </a:endParaRPr>
          </a:p>
        </p:txBody>
      </p:sp>
      <p:sp>
        <p:nvSpPr>
          <p:cNvPr id="34" name="文本框 33"/>
          <p:cNvSpPr txBox="1"/>
          <p:nvPr>
            <p:custDataLst>
              <p:tags r:id="rId11"/>
            </p:custDataLst>
          </p:nvPr>
        </p:nvSpPr>
        <p:spPr>
          <a:xfrm>
            <a:off x="4101462" y="3878806"/>
            <a:ext cx="1615682" cy="497316"/>
          </a:xfrm>
          <a:prstGeom prst="rect">
            <a:avLst/>
          </a:prstGeom>
          <a:noFill/>
        </p:spPr>
        <p:txBody>
          <a:bodyPr wrap="square" rtlCol="0">
            <a:noAutofit/>
          </a:bodyPr>
          <a:p>
            <a:pPr algn="ctr">
              <a:lnSpc>
                <a:spcPct val="100000"/>
              </a:lnSpc>
            </a:pPr>
            <a:r>
              <a:rPr lang="zh-CN" altLang="en-US" sz="3200" b="1" spc="300">
                <a:solidFill>
                  <a:srgbClr val="FFFFFF"/>
                </a:solidFill>
                <a:latin typeface="Arial" panose="020B0604020202020204" pitchFamily="34" charset="0"/>
                <a:ea typeface="微软雅黑" panose="020B0503020204020204" charset="-122"/>
              </a:rPr>
              <a:t>系统</a:t>
            </a:r>
            <a:endParaRPr lang="zh-CN" altLang="en-US" sz="3200" b="1" spc="300">
              <a:solidFill>
                <a:srgbClr val="FFFFFF"/>
              </a:solidFill>
              <a:latin typeface="Arial" panose="020B0604020202020204" pitchFamily="34" charset="0"/>
              <a:ea typeface="微软雅黑" panose="020B0503020204020204" charset="-122"/>
            </a:endParaRPr>
          </a:p>
        </p:txBody>
      </p:sp>
      <p:sp>
        <p:nvSpPr>
          <p:cNvPr id="35" name="文本框 34"/>
          <p:cNvSpPr txBox="1"/>
          <p:nvPr>
            <p:custDataLst>
              <p:tags r:id="rId12"/>
            </p:custDataLst>
          </p:nvPr>
        </p:nvSpPr>
        <p:spPr>
          <a:xfrm rot="525667">
            <a:off x="3849320" y="4774346"/>
            <a:ext cx="1615682" cy="497316"/>
          </a:xfrm>
          <a:prstGeom prst="rect">
            <a:avLst/>
          </a:prstGeom>
          <a:noFill/>
        </p:spPr>
        <p:txBody>
          <a:bodyPr wrap="square" rtlCol="0">
            <a:noAutofit/>
          </a:bodyPr>
          <a:p>
            <a:pPr algn="ctr">
              <a:lnSpc>
                <a:spcPct val="100000"/>
              </a:lnSpc>
            </a:pPr>
            <a:r>
              <a:rPr lang="zh-CN" altLang="en-US" sz="3200" b="1" spc="300">
                <a:solidFill>
                  <a:srgbClr val="FFFFFF"/>
                </a:solidFill>
                <a:latin typeface="Arial" panose="020B0604020202020204" pitchFamily="34" charset="0"/>
                <a:ea typeface="微软雅黑" panose="020B0503020204020204" charset="-122"/>
              </a:rPr>
              <a:t>量化</a:t>
            </a:r>
            <a:endParaRPr lang="zh-CN" altLang="en-US" sz="3200" b="1" spc="300">
              <a:solidFill>
                <a:srgbClr val="FFFFFF"/>
              </a:solidFill>
              <a:latin typeface="Arial" panose="020B0604020202020204" pitchFamily="34" charset="0"/>
              <a:ea typeface="微软雅黑" panose="020B0503020204020204" charset="-122"/>
            </a:endParaRPr>
          </a:p>
        </p:txBody>
      </p:sp>
      <p:sp>
        <p:nvSpPr>
          <p:cNvPr id="7" name="TextBox 33"/>
          <p:cNvSpPr txBox="1"/>
          <p:nvPr/>
        </p:nvSpPr>
        <p:spPr>
          <a:xfrm>
            <a:off x="7028180" y="2157095"/>
            <a:ext cx="3729355" cy="1477010"/>
          </a:xfrm>
          <a:prstGeom prst="rect">
            <a:avLst/>
          </a:prstGeom>
          <a:noFill/>
        </p:spPr>
        <p:txBody>
          <a:bodyPr wrap="square" lIns="0" tIns="0" rIns="0" bIns="0" rtlCol="0">
            <a:spAutoFit/>
          </a:bodyPr>
          <a:lstStyle>
            <a:defPPr>
              <a:defRPr lang="zh-CN"/>
            </a:defPPr>
            <a:lvl1pPr algn="just" defTabSz="1218565">
              <a:lnSpc>
                <a:spcPts val="1600"/>
              </a:lnSpc>
              <a:defRPr sz="1255">
                <a:solidFill>
                  <a:schemeClr val="tx1">
                    <a:lumMod val="65000"/>
                    <a:lumOff val="35000"/>
                  </a:schemeClr>
                </a:solidFill>
                <a:latin typeface="微软雅黑 Light" panose="020B0502040204020203" pitchFamily="34" charset="-122"/>
                <a:ea typeface="微软雅黑 Light" panose="020B0502040204020203" pitchFamily="34" charset="-122"/>
              </a:defRPr>
            </a:lvl1pPr>
            <a:lvl2pPr marL="609600" defTabSz="1218565">
              <a:defRPr sz="2400"/>
            </a:lvl2pPr>
            <a:lvl3pPr marL="1219200" defTabSz="1218565">
              <a:defRPr sz="2400"/>
            </a:lvl3pPr>
            <a:lvl4pPr marL="1828800" defTabSz="1218565">
              <a:defRPr sz="2400"/>
            </a:lvl4pPr>
            <a:lvl5pPr marL="2438400" defTabSz="1218565">
              <a:defRPr sz="2400"/>
            </a:lvl5pPr>
            <a:lvl6pPr marL="3048000" defTabSz="1218565">
              <a:defRPr sz="2400"/>
            </a:lvl6pPr>
            <a:lvl7pPr marL="3657600" defTabSz="1218565">
              <a:defRPr sz="2400"/>
            </a:lvl7pPr>
            <a:lvl8pPr marL="4267200" defTabSz="1218565">
              <a:defRPr sz="2400"/>
            </a:lvl8pPr>
            <a:lvl9pPr marL="4876800" defTabSz="1218565">
              <a:defRPr sz="2400"/>
            </a:lvl9pPr>
          </a:lstStyle>
          <a:p>
            <a:pPr algn="l">
              <a:lnSpc>
                <a:spcPct val="100000"/>
              </a:lnSpc>
            </a:pPr>
            <a:r>
              <a:rPr lang="zh-CN" altLang="en-US" sz="3200" b="1" dirty="0">
                <a:solidFill>
                  <a:srgbClr val="3ECEBD"/>
                </a:solidFill>
                <a:latin typeface="黑体" panose="02010609060101010101" charset="-122"/>
                <a:ea typeface="黑体" panose="02010609060101010101" charset="-122"/>
                <a:cs typeface="黑体" panose="02010609060101010101" charset="-122"/>
              </a:rPr>
              <a:t>适用：</a:t>
            </a:r>
            <a:endParaRPr lang="zh-CN" altLang="en-US" sz="3200" b="1" dirty="0">
              <a:solidFill>
                <a:srgbClr val="3ECEBD"/>
              </a:solidFill>
              <a:latin typeface="黑体" panose="02010609060101010101" charset="-122"/>
              <a:ea typeface="黑体" panose="02010609060101010101" charset="-122"/>
              <a:cs typeface="黑体" panose="02010609060101010101" charset="-122"/>
            </a:endParaRPr>
          </a:p>
          <a:p>
            <a:pPr algn="l">
              <a:lnSpc>
                <a:spcPct val="100000"/>
              </a:lnSpc>
            </a:pPr>
            <a:r>
              <a:rPr lang="zh-CN" altLang="en-US" sz="3200" dirty="0">
                <a:solidFill>
                  <a:schemeClr val="tx1">
                    <a:lumMod val="75000"/>
                    <a:lumOff val="25000"/>
                  </a:schemeClr>
                </a:solidFill>
                <a:latin typeface="黑体" panose="02010609060101010101" charset="-122"/>
                <a:ea typeface="黑体" panose="02010609060101010101" charset="-122"/>
                <a:cs typeface="黑体" panose="02010609060101010101" charset="-122"/>
              </a:rPr>
              <a:t>常用于分析书面文件和文字性材料。</a:t>
            </a:r>
            <a:endParaRPr lang="zh-CN" altLang="en-US" sz="3200" dirty="0">
              <a:solidFill>
                <a:schemeClr val="tx1">
                  <a:lumMod val="75000"/>
                  <a:lumOff val="25000"/>
                </a:schemeClr>
              </a:solidFill>
              <a:latin typeface="黑体" panose="02010609060101010101" charset="-122"/>
              <a:ea typeface="黑体" panose="02010609060101010101" charset="-122"/>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05840" y="235131"/>
            <a:ext cx="4267200" cy="706755"/>
          </a:xfrm>
          <a:prstGeom prst="rect">
            <a:avLst/>
          </a:prstGeom>
          <a:noFill/>
        </p:spPr>
        <p:txBody>
          <a:bodyPr wrap="none" rtlCol="0">
            <a:spAutoFit/>
          </a:bodyPr>
          <a:lstStyle/>
          <a:p>
            <a:r>
              <a:rPr kumimoji="1" lang="zh-CN" altLang="en-US" sz="4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rPr>
              <a:t>一、量化分析方法</a:t>
            </a:r>
            <a:endParaRPr kumimoji="1" lang="zh-CN" altLang="en-US" sz="4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endParaRPr>
          </a:p>
        </p:txBody>
      </p:sp>
      <p:sp>
        <p:nvSpPr>
          <p:cNvPr id="7" name="TextBox 33"/>
          <p:cNvSpPr txBox="1"/>
          <p:nvPr/>
        </p:nvSpPr>
        <p:spPr>
          <a:xfrm>
            <a:off x="1207135" y="1705610"/>
            <a:ext cx="9778365" cy="3446780"/>
          </a:xfrm>
          <a:prstGeom prst="rect">
            <a:avLst/>
          </a:prstGeom>
          <a:noFill/>
        </p:spPr>
        <p:txBody>
          <a:bodyPr wrap="square" lIns="0" tIns="0" rIns="0" bIns="0" rtlCol="0">
            <a:spAutoFit/>
          </a:bodyPr>
          <a:lstStyle>
            <a:defPPr>
              <a:defRPr lang="zh-CN"/>
            </a:defPPr>
            <a:lvl1pPr algn="just" defTabSz="1218565">
              <a:lnSpc>
                <a:spcPts val="1600"/>
              </a:lnSpc>
              <a:defRPr sz="1255">
                <a:solidFill>
                  <a:schemeClr val="tx1">
                    <a:lumMod val="65000"/>
                    <a:lumOff val="35000"/>
                  </a:schemeClr>
                </a:solidFill>
                <a:latin typeface="微软雅黑 Light" panose="020B0502040204020203" pitchFamily="34" charset="-122"/>
                <a:ea typeface="微软雅黑 Light" panose="020B0502040204020203" pitchFamily="34" charset="-122"/>
              </a:defRPr>
            </a:lvl1pPr>
            <a:lvl2pPr marL="609600" defTabSz="1218565">
              <a:defRPr sz="2400"/>
            </a:lvl2pPr>
            <a:lvl3pPr marL="1219200" defTabSz="1218565">
              <a:defRPr sz="2400"/>
            </a:lvl3pPr>
            <a:lvl4pPr marL="1828800" defTabSz="1218565">
              <a:defRPr sz="2400"/>
            </a:lvl4pPr>
            <a:lvl5pPr marL="2438400" defTabSz="1218565">
              <a:defRPr sz="2400"/>
            </a:lvl5pPr>
            <a:lvl6pPr marL="3048000" defTabSz="1218565">
              <a:defRPr sz="2400"/>
            </a:lvl6pPr>
            <a:lvl7pPr marL="3657600" defTabSz="1218565">
              <a:defRPr sz="2400"/>
            </a:lvl7pPr>
            <a:lvl8pPr marL="4267200" defTabSz="1218565">
              <a:defRPr sz="2400"/>
            </a:lvl8pPr>
            <a:lvl9pPr marL="4876800" defTabSz="1218565">
              <a:defRPr sz="2400"/>
            </a:lvl9pPr>
          </a:lstStyle>
          <a:p>
            <a:pPr algn="l">
              <a:lnSpc>
                <a:spcPct val="100000"/>
              </a:lnSpc>
            </a:pPr>
            <a:r>
              <a:rPr lang="zh-CN" altLang="en-US" sz="3200" b="1" dirty="0">
                <a:solidFill>
                  <a:srgbClr val="3ECEBD"/>
                </a:solidFill>
                <a:latin typeface="黑体" panose="02010609060101010101" charset="-122"/>
                <a:ea typeface="黑体" panose="02010609060101010101" charset="-122"/>
                <a:cs typeface="黑体" panose="02010609060101010101" charset="-122"/>
              </a:rPr>
              <a:t>内容分析法包括：</a:t>
            </a:r>
            <a:endParaRPr lang="zh-CN" altLang="en-US" sz="3200" b="1" dirty="0">
              <a:solidFill>
                <a:srgbClr val="3ECEBD"/>
              </a:solidFill>
              <a:latin typeface="黑体" panose="02010609060101010101" charset="-122"/>
              <a:ea typeface="黑体" panose="02010609060101010101" charset="-122"/>
              <a:cs typeface="黑体" panose="02010609060101010101" charset="-122"/>
            </a:endParaRPr>
          </a:p>
          <a:p>
            <a:pPr marL="457200" indent="-457200" algn="l">
              <a:lnSpc>
                <a:spcPct val="100000"/>
              </a:lnSpc>
              <a:buFont typeface="BatangChe" panose="02030609000101010101" charset="-127"/>
              <a:buChar char="▷"/>
            </a:pPr>
            <a:r>
              <a:rPr lang="zh-CN" altLang="en-US" sz="3200" dirty="0">
                <a:solidFill>
                  <a:schemeClr val="tx1">
                    <a:lumMod val="75000"/>
                    <a:lumOff val="25000"/>
                  </a:schemeClr>
                </a:solidFill>
                <a:latin typeface="黑体" panose="02010609060101010101" charset="-122"/>
                <a:ea typeface="黑体" panose="02010609060101010101" charset="-122"/>
                <a:cs typeface="黑体" panose="02010609060101010101" charset="-122"/>
              </a:rPr>
              <a:t>从与评价目的和问题有关的资料中提取类别</a:t>
            </a:r>
            <a:endParaRPr lang="zh-CN" altLang="en-US" sz="3200" dirty="0">
              <a:solidFill>
                <a:schemeClr val="tx1">
                  <a:lumMod val="75000"/>
                  <a:lumOff val="25000"/>
                </a:schemeClr>
              </a:solidFill>
              <a:latin typeface="黑体" panose="02010609060101010101" charset="-122"/>
              <a:ea typeface="黑体" panose="02010609060101010101" charset="-122"/>
              <a:cs typeface="黑体" panose="02010609060101010101" charset="-122"/>
            </a:endParaRPr>
          </a:p>
          <a:p>
            <a:pPr marL="457200" indent="-457200" algn="l">
              <a:lnSpc>
                <a:spcPct val="100000"/>
              </a:lnSpc>
              <a:buFont typeface="BatangChe" panose="02030609000101010101" charset="-127"/>
              <a:buChar char="▷"/>
            </a:pPr>
            <a:r>
              <a:rPr lang="zh-CN" altLang="en-US" sz="3200" dirty="0">
                <a:solidFill>
                  <a:schemeClr val="tx1">
                    <a:lumMod val="75000"/>
                    <a:lumOff val="25000"/>
                  </a:schemeClr>
                </a:solidFill>
                <a:latin typeface="黑体" panose="02010609060101010101" charset="-122"/>
                <a:ea typeface="黑体" panose="02010609060101010101" charset="-122"/>
                <a:cs typeface="黑体" panose="02010609060101010101" charset="-122"/>
              </a:rPr>
              <a:t>建立归类规则</a:t>
            </a:r>
            <a:endParaRPr lang="zh-CN" altLang="en-US" sz="3200" dirty="0">
              <a:solidFill>
                <a:schemeClr val="tx1">
                  <a:lumMod val="75000"/>
                  <a:lumOff val="25000"/>
                </a:schemeClr>
              </a:solidFill>
              <a:latin typeface="黑体" panose="02010609060101010101" charset="-122"/>
              <a:ea typeface="黑体" panose="02010609060101010101" charset="-122"/>
              <a:cs typeface="黑体" panose="02010609060101010101" charset="-122"/>
            </a:endParaRPr>
          </a:p>
          <a:p>
            <a:pPr marL="457200" indent="-457200" algn="l">
              <a:lnSpc>
                <a:spcPct val="100000"/>
              </a:lnSpc>
              <a:buFont typeface="BatangChe" panose="02030609000101010101" charset="-127"/>
              <a:buChar char="▷"/>
            </a:pPr>
            <a:r>
              <a:rPr lang="zh-CN" altLang="en-US" sz="3200" dirty="0">
                <a:solidFill>
                  <a:schemeClr val="tx1">
                    <a:lumMod val="75000"/>
                    <a:lumOff val="25000"/>
                  </a:schemeClr>
                </a:solidFill>
                <a:latin typeface="黑体" panose="02010609060101010101" charset="-122"/>
                <a:ea typeface="黑体" panose="02010609060101010101" charset="-122"/>
                <a:cs typeface="黑体" panose="02010609060101010101" charset="-122"/>
              </a:rPr>
              <a:t>表明类的代表性</a:t>
            </a:r>
            <a:endParaRPr lang="zh-CN" altLang="en-US" sz="3200" dirty="0">
              <a:solidFill>
                <a:schemeClr val="tx1">
                  <a:lumMod val="75000"/>
                  <a:lumOff val="25000"/>
                </a:schemeClr>
              </a:solidFill>
              <a:latin typeface="黑体" panose="02010609060101010101" charset="-122"/>
              <a:ea typeface="黑体" panose="02010609060101010101" charset="-122"/>
              <a:cs typeface="黑体" panose="02010609060101010101" charset="-122"/>
            </a:endParaRPr>
          </a:p>
          <a:p>
            <a:pPr marL="457200" indent="-457200" algn="l">
              <a:lnSpc>
                <a:spcPct val="100000"/>
              </a:lnSpc>
              <a:buFont typeface="BatangChe" panose="02030609000101010101" charset="-127"/>
              <a:buChar char="▷"/>
            </a:pPr>
            <a:r>
              <a:rPr lang="zh-CN" altLang="en-US" sz="3200" dirty="0">
                <a:solidFill>
                  <a:schemeClr val="tx1">
                    <a:lumMod val="75000"/>
                    <a:lumOff val="25000"/>
                  </a:schemeClr>
                </a:solidFill>
                <a:latin typeface="黑体" panose="02010609060101010101" charset="-122"/>
                <a:ea typeface="黑体" panose="02010609060101010101" charset="-122"/>
                <a:cs typeface="黑体" panose="02010609060101010101" charset="-122"/>
              </a:rPr>
              <a:t>找出各类之间的关系</a:t>
            </a:r>
            <a:endParaRPr lang="zh-CN" altLang="en-US" sz="3200" dirty="0">
              <a:solidFill>
                <a:schemeClr val="tx1">
                  <a:lumMod val="75000"/>
                  <a:lumOff val="25000"/>
                </a:schemeClr>
              </a:solidFill>
              <a:latin typeface="黑体" panose="02010609060101010101" charset="-122"/>
              <a:ea typeface="黑体" panose="02010609060101010101" charset="-122"/>
              <a:cs typeface="黑体" panose="02010609060101010101" charset="-122"/>
            </a:endParaRPr>
          </a:p>
          <a:p>
            <a:pPr marL="457200" indent="-457200" algn="l">
              <a:lnSpc>
                <a:spcPct val="100000"/>
              </a:lnSpc>
              <a:buFont typeface="BatangChe" panose="02030609000101010101" charset="-127"/>
              <a:buChar char="▷"/>
            </a:pPr>
            <a:r>
              <a:rPr lang="zh-CN" altLang="en-US" sz="3200" dirty="0">
                <a:solidFill>
                  <a:schemeClr val="tx1">
                    <a:lumMod val="75000"/>
                    <a:lumOff val="25000"/>
                  </a:schemeClr>
                </a:solidFill>
                <a:latin typeface="黑体" panose="02010609060101010101" charset="-122"/>
                <a:ea typeface="黑体" panose="02010609060101010101" charset="-122"/>
                <a:cs typeface="黑体" panose="02010609060101010101" charset="-122"/>
              </a:rPr>
              <a:t>定义各个类型</a:t>
            </a:r>
            <a:endParaRPr lang="zh-CN" altLang="en-US" sz="3200" dirty="0">
              <a:solidFill>
                <a:schemeClr val="tx1">
                  <a:lumMod val="75000"/>
                  <a:lumOff val="25000"/>
                </a:schemeClr>
              </a:solidFill>
              <a:latin typeface="黑体" panose="02010609060101010101" charset="-122"/>
              <a:ea typeface="黑体" panose="02010609060101010101" charset="-122"/>
              <a:cs typeface="黑体" panose="02010609060101010101" charset="-122"/>
            </a:endParaRPr>
          </a:p>
          <a:p>
            <a:pPr marL="457200" indent="-457200" algn="l">
              <a:lnSpc>
                <a:spcPct val="100000"/>
              </a:lnSpc>
              <a:buFont typeface="BatangChe" panose="02030609000101010101" charset="-127"/>
              <a:buChar char="▷"/>
            </a:pPr>
            <a:r>
              <a:rPr lang="zh-CN" altLang="en-US" sz="3200" dirty="0">
                <a:solidFill>
                  <a:schemeClr val="tx1">
                    <a:lumMod val="75000"/>
                    <a:lumOff val="25000"/>
                  </a:schemeClr>
                </a:solidFill>
                <a:latin typeface="黑体" panose="02010609060101010101" charset="-122"/>
                <a:ea typeface="黑体" panose="02010609060101010101" charset="-122"/>
                <a:cs typeface="黑体" panose="02010609060101010101" charset="-122"/>
              </a:rPr>
              <a:t>为各类定名</a:t>
            </a:r>
            <a:endParaRPr lang="zh-CN" altLang="en-US" sz="3200" dirty="0">
              <a:solidFill>
                <a:schemeClr val="tx1">
                  <a:lumMod val="75000"/>
                  <a:lumOff val="25000"/>
                </a:schemeClr>
              </a:solidFill>
              <a:latin typeface="黑体" panose="02010609060101010101" charset="-122"/>
              <a:ea typeface="黑体" panose="02010609060101010101" charset="-122"/>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05840" y="235131"/>
            <a:ext cx="4267200" cy="706755"/>
          </a:xfrm>
          <a:prstGeom prst="rect">
            <a:avLst/>
          </a:prstGeom>
          <a:noFill/>
        </p:spPr>
        <p:txBody>
          <a:bodyPr wrap="none" rtlCol="0">
            <a:spAutoFit/>
          </a:bodyPr>
          <a:lstStyle/>
          <a:p>
            <a:r>
              <a:rPr kumimoji="1" lang="zh-CN" altLang="en-US" sz="4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rPr>
              <a:t>一、量化分析方法</a:t>
            </a:r>
            <a:endParaRPr kumimoji="1" lang="zh-CN" altLang="en-US" sz="4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endParaRPr>
          </a:p>
        </p:txBody>
      </p:sp>
      <p:sp>
        <p:nvSpPr>
          <p:cNvPr id="10" name="TextBox 33"/>
          <p:cNvSpPr txBox="1"/>
          <p:nvPr/>
        </p:nvSpPr>
        <p:spPr>
          <a:xfrm>
            <a:off x="1056640" y="1914525"/>
            <a:ext cx="10078720" cy="4431665"/>
          </a:xfrm>
          <a:prstGeom prst="rect">
            <a:avLst/>
          </a:prstGeom>
          <a:noFill/>
        </p:spPr>
        <p:txBody>
          <a:bodyPr wrap="square" lIns="0" tIns="0" rIns="0" bIns="0" rtlCol="0">
            <a:spAutoFit/>
          </a:bodyPr>
          <a:lstStyle>
            <a:defPPr>
              <a:defRPr lang="zh-CN"/>
            </a:defPPr>
            <a:lvl1pPr algn="just" defTabSz="1218565">
              <a:lnSpc>
                <a:spcPts val="1600"/>
              </a:lnSpc>
              <a:defRPr sz="1255">
                <a:solidFill>
                  <a:schemeClr val="tx1">
                    <a:lumMod val="65000"/>
                    <a:lumOff val="35000"/>
                  </a:schemeClr>
                </a:solidFill>
                <a:latin typeface="微软雅黑 Light" panose="020B0502040204020203" pitchFamily="34" charset="-122"/>
                <a:ea typeface="微软雅黑 Light" panose="020B0502040204020203" pitchFamily="34" charset="-122"/>
              </a:defRPr>
            </a:lvl1pPr>
            <a:lvl2pPr marL="609600" defTabSz="1218565">
              <a:defRPr sz="2400"/>
            </a:lvl2pPr>
            <a:lvl3pPr marL="1219200" defTabSz="1218565">
              <a:defRPr sz="2400"/>
            </a:lvl3pPr>
            <a:lvl4pPr marL="1828800" defTabSz="1218565">
              <a:defRPr sz="2400"/>
            </a:lvl4pPr>
            <a:lvl5pPr marL="2438400" defTabSz="1218565">
              <a:defRPr sz="2400"/>
            </a:lvl5pPr>
            <a:lvl6pPr marL="3048000" defTabSz="1218565">
              <a:defRPr sz="2400"/>
            </a:lvl6pPr>
            <a:lvl7pPr marL="3657600" defTabSz="1218565">
              <a:defRPr sz="2400"/>
            </a:lvl7pPr>
            <a:lvl8pPr marL="4267200" defTabSz="1218565">
              <a:defRPr sz="2400"/>
            </a:lvl8pPr>
            <a:lvl9pPr marL="4876800" defTabSz="1218565">
              <a:defRPr sz="2400"/>
            </a:lvl9pPr>
          </a:lstStyle>
          <a:p>
            <a:pPr algn="l">
              <a:lnSpc>
                <a:spcPct val="100000"/>
              </a:lnSpc>
            </a:pPr>
            <a:r>
              <a:rPr lang="zh-CN" altLang="en-US" sz="3200" dirty="0">
                <a:solidFill>
                  <a:schemeClr val="tx1">
                    <a:lumMod val="75000"/>
                    <a:lumOff val="25000"/>
                  </a:schemeClr>
                </a:solidFill>
                <a:latin typeface="黑体" panose="02010609060101010101" charset="-122"/>
                <a:ea typeface="黑体" panose="02010609060101010101" charset="-122"/>
                <a:cs typeface="黑体" panose="02010609060101010101" charset="-122"/>
              </a:rPr>
              <a:t>通过对实践活动的总结，逐步形成了一系列运用多个指标，对多个参评单位进行评价的方法，称为多变量综合分析评价方法，或简称综合分析评价方法。</a:t>
            </a:r>
            <a:endParaRPr lang="zh-CN" altLang="en-US" sz="3200" dirty="0">
              <a:solidFill>
                <a:schemeClr val="tx1">
                  <a:lumMod val="75000"/>
                  <a:lumOff val="25000"/>
                </a:schemeClr>
              </a:solidFill>
              <a:latin typeface="黑体" panose="02010609060101010101" charset="-122"/>
              <a:ea typeface="黑体" panose="02010609060101010101" charset="-122"/>
              <a:cs typeface="黑体" panose="02010609060101010101" charset="-122"/>
            </a:endParaRPr>
          </a:p>
          <a:p>
            <a:pPr algn="l">
              <a:lnSpc>
                <a:spcPct val="100000"/>
              </a:lnSpc>
            </a:pPr>
            <a:endParaRPr lang="zh-CN" altLang="en-US" sz="3200" dirty="0">
              <a:solidFill>
                <a:schemeClr val="tx1">
                  <a:lumMod val="75000"/>
                  <a:lumOff val="25000"/>
                </a:schemeClr>
              </a:solidFill>
              <a:latin typeface="黑体" panose="02010609060101010101" charset="-122"/>
              <a:ea typeface="黑体" panose="02010609060101010101" charset="-122"/>
              <a:cs typeface="黑体" panose="02010609060101010101" charset="-122"/>
            </a:endParaRPr>
          </a:p>
          <a:p>
            <a:pPr algn="l">
              <a:lnSpc>
                <a:spcPct val="100000"/>
              </a:lnSpc>
            </a:pPr>
            <a:r>
              <a:rPr lang="zh-CN" altLang="en-US" sz="3200" b="1" dirty="0">
                <a:solidFill>
                  <a:srgbClr val="3ECEBD"/>
                </a:solidFill>
                <a:latin typeface="黑体" panose="02010609060101010101" charset="-122"/>
                <a:ea typeface="黑体" panose="02010609060101010101" charset="-122"/>
                <a:cs typeface="黑体" panose="02010609060101010101" charset="-122"/>
              </a:rPr>
              <a:t>基本思想：</a:t>
            </a:r>
            <a:endParaRPr lang="zh-CN" altLang="en-US" sz="3200" dirty="0">
              <a:solidFill>
                <a:schemeClr val="tx1">
                  <a:lumMod val="75000"/>
                  <a:lumOff val="25000"/>
                </a:schemeClr>
              </a:solidFill>
              <a:latin typeface="黑体" panose="02010609060101010101" charset="-122"/>
              <a:ea typeface="黑体" panose="02010609060101010101" charset="-122"/>
              <a:cs typeface="黑体" panose="02010609060101010101" charset="-122"/>
            </a:endParaRPr>
          </a:p>
          <a:p>
            <a:pPr algn="l">
              <a:lnSpc>
                <a:spcPct val="100000"/>
              </a:lnSpc>
            </a:pPr>
            <a:r>
              <a:rPr lang="zh-CN" altLang="en-US" sz="3200" dirty="0">
                <a:solidFill>
                  <a:schemeClr val="tx1">
                    <a:lumMod val="75000"/>
                    <a:lumOff val="25000"/>
                  </a:schemeClr>
                </a:solidFill>
                <a:latin typeface="黑体" panose="02010609060101010101" charset="-122"/>
                <a:ea typeface="黑体" panose="02010609060101010101" charset="-122"/>
                <a:cs typeface="黑体" panose="02010609060101010101" charset="-122"/>
              </a:rPr>
              <a:t>将多个指标，转化为一个能够反映综合情况的指标，进行评价。</a:t>
            </a:r>
            <a:endParaRPr lang="zh-CN" altLang="en-US" sz="3200" dirty="0">
              <a:solidFill>
                <a:schemeClr val="tx1">
                  <a:lumMod val="75000"/>
                  <a:lumOff val="25000"/>
                </a:schemeClr>
              </a:solidFill>
              <a:latin typeface="黑体" panose="02010609060101010101" charset="-122"/>
              <a:ea typeface="黑体" panose="02010609060101010101" charset="-122"/>
              <a:cs typeface="黑体" panose="02010609060101010101" charset="-122"/>
            </a:endParaRPr>
          </a:p>
          <a:p>
            <a:pPr algn="l">
              <a:lnSpc>
                <a:spcPct val="100000"/>
              </a:lnSpc>
            </a:pPr>
            <a:r>
              <a:rPr lang="zh-CN" altLang="en-US" sz="3200" dirty="0">
                <a:solidFill>
                  <a:srgbClr val="3ECEBD"/>
                </a:solidFill>
                <a:latin typeface="宋体" panose="02010600030101010101" pitchFamily="2" charset="-122"/>
                <a:ea typeface="宋体" panose="02010600030101010101" pitchFamily="2" charset="-122"/>
                <a:cs typeface="黑体" panose="02010609060101010101" charset="-122"/>
              </a:rPr>
              <a:t>如：不同社会经济发展水平地区的幼儿教育事业的进程和幼教经费的扩充等，都可以应用这种方法。</a:t>
            </a:r>
            <a:endParaRPr lang="zh-CN" altLang="en-US" sz="3200" dirty="0">
              <a:solidFill>
                <a:srgbClr val="3ECEBD"/>
              </a:solidFill>
              <a:latin typeface="宋体" panose="02010600030101010101" pitchFamily="2" charset="-122"/>
              <a:ea typeface="宋体" panose="02010600030101010101" pitchFamily="2" charset="-122"/>
              <a:cs typeface="黑体" panose="02010609060101010101" charset="-122"/>
            </a:endParaRPr>
          </a:p>
        </p:txBody>
      </p:sp>
      <p:sp>
        <p:nvSpPr>
          <p:cNvPr id="4" name="Rectangle 18"/>
          <p:cNvSpPr/>
          <p:nvPr/>
        </p:nvSpPr>
        <p:spPr bwMode="auto">
          <a:xfrm>
            <a:off x="1056640" y="1181735"/>
            <a:ext cx="3827780" cy="584200"/>
          </a:xfrm>
          <a:prstGeom prst="rect">
            <a:avLst/>
          </a:prstGeom>
          <a:solidFill>
            <a:srgbClr val="3ECEBD">
              <a:alpha val="80000"/>
            </a:srgbClr>
          </a:solidFill>
          <a:ln>
            <a:noFill/>
          </a:ln>
          <a:effectLst/>
        </p:spPr>
        <p:txBody>
          <a:bodyPr wrap="none" lIns="0" tIns="0" rIns="0" bIns="0" anchor="ctr">
            <a:normAutofit/>
          </a:bodyPr>
          <a:p>
            <a:pPr algn="ctr"/>
            <a:r>
              <a:rPr lang="en-US" sz="3200" b="1">
                <a:solidFill>
                  <a:schemeClr val="bg1"/>
                </a:solidFill>
                <a:latin typeface="黑体" panose="02010609060101010101" charset="-122"/>
                <a:ea typeface="黑体" panose="02010609060101010101" charset="-122"/>
                <a:cs typeface="黑体" panose="02010609060101010101" charset="-122"/>
              </a:rPr>
              <a:t>7.多变量综合分析</a:t>
            </a:r>
            <a:endParaRPr lang="en-US" sz="3200" b="1">
              <a:solidFill>
                <a:schemeClr val="bg1"/>
              </a:solidFill>
              <a:latin typeface="黑体" panose="02010609060101010101" charset="-122"/>
              <a:ea typeface="黑体" panose="02010609060101010101" charset="-122"/>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4"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05840" y="235131"/>
            <a:ext cx="4267200" cy="706755"/>
          </a:xfrm>
          <a:prstGeom prst="rect">
            <a:avLst/>
          </a:prstGeom>
          <a:noFill/>
        </p:spPr>
        <p:txBody>
          <a:bodyPr wrap="none" rtlCol="0">
            <a:spAutoFit/>
          </a:bodyPr>
          <a:lstStyle/>
          <a:p>
            <a:r>
              <a:rPr kumimoji="1" lang="zh-CN" altLang="en-US" sz="4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rPr>
              <a:t>一、量化分析方法</a:t>
            </a:r>
            <a:endParaRPr kumimoji="1" lang="zh-CN" altLang="en-US" sz="4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endParaRPr>
          </a:p>
        </p:txBody>
      </p:sp>
      <p:sp>
        <p:nvSpPr>
          <p:cNvPr id="7" name="TextBox 33"/>
          <p:cNvSpPr txBox="1"/>
          <p:nvPr/>
        </p:nvSpPr>
        <p:spPr>
          <a:xfrm>
            <a:off x="1207135" y="1705610"/>
            <a:ext cx="9778365" cy="3693160"/>
          </a:xfrm>
          <a:prstGeom prst="rect">
            <a:avLst/>
          </a:prstGeom>
          <a:noFill/>
        </p:spPr>
        <p:txBody>
          <a:bodyPr wrap="square" lIns="0" tIns="0" rIns="0" bIns="0" rtlCol="0">
            <a:spAutoFit/>
          </a:bodyPr>
          <a:lstStyle>
            <a:defPPr>
              <a:defRPr lang="zh-CN"/>
            </a:defPPr>
            <a:lvl1pPr algn="just" defTabSz="1218565">
              <a:lnSpc>
                <a:spcPts val="1600"/>
              </a:lnSpc>
              <a:defRPr sz="1255">
                <a:solidFill>
                  <a:schemeClr val="tx1">
                    <a:lumMod val="65000"/>
                    <a:lumOff val="35000"/>
                  </a:schemeClr>
                </a:solidFill>
                <a:latin typeface="微软雅黑 Light" panose="020B0502040204020203" pitchFamily="34" charset="-122"/>
                <a:ea typeface="微软雅黑 Light" panose="020B0502040204020203" pitchFamily="34" charset="-122"/>
              </a:defRPr>
            </a:lvl1pPr>
            <a:lvl2pPr marL="609600" defTabSz="1218565">
              <a:defRPr sz="2400"/>
            </a:lvl2pPr>
            <a:lvl3pPr marL="1219200" defTabSz="1218565">
              <a:defRPr sz="2400"/>
            </a:lvl3pPr>
            <a:lvl4pPr marL="1828800" defTabSz="1218565">
              <a:defRPr sz="2400"/>
            </a:lvl4pPr>
            <a:lvl5pPr marL="2438400" defTabSz="1218565">
              <a:defRPr sz="2400"/>
            </a:lvl5pPr>
            <a:lvl6pPr marL="3048000" defTabSz="1218565">
              <a:defRPr sz="2400"/>
            </a:lvl6pPr>
            <a:lvl7pPr marL="3657600" defTabSz="1218565">
              <a:defRPr sz="2400"/>
            </a:lvl7pPr>
            <a:lvl8pPr marL="4267200" defTabSz="1218565">
              <a:defRPr sz="2400"/>
            </a:lvl8pPr>
            <a:lvl9pPr marL="4876800" defTabSz="1218565">
              <a:defRPr sz="2400"/>
            </a:lvl9pPr>
          </a:lstStyle>
          <a:p>
            <a:pPr algn="l">
              <a:lnSpc>
                <a:spcPct val="100000"/>
              </a:lnSpc>
            </a:pPr>
            <a:r>
              <a:rPr lang="zh-CN" altLang="en-US" sz="3200" b="1" dirty="0">
                <a:solidFill>
                  <a:srgbClr val="3ECEBD"/>
                </a:solidFill>
                <a:latin typeface="黑体" panose="02010609060101010101" charset="-122"/>
                <a:ea typeface="黑体" panose="02010609060101010101" charset="-122"/>
                <a:cs typeface="黑体" panose="02010609060101010101" charset="-122"/>
              </a:rPr>
              <a:t>综合分析评价法的特点：</a:t>
            </a:r>
            <a:endParaRPr lang="zh-CN" altLang="en-US" sz="3200" b="1" dirty="0">
              <a:solidFill>
                <a:srgbClr val="3ECEBD"/>
              </a:solidFill>
              <a:latin typeface="黑体" panose="02010609060101010101" charset="-122"/>
              <a:ea typeface="黑体" panose="02010609060101010101" charset="-122"/>
              <a:cs typeface="黑体" panose="02010609060101010101" charset="-122"/>
            </a:endParaRPr>
          </a:p>
          <a:p>
            <a:pPr algn="l">
              <a:lnSpc>
                <a:spcPct val="100000"/>
              </a:lnSpc>
            </a:pPr>
            <a:endParaRPr lang="zh-CN" altLang="en-US" sz="2400" b="1" dirty="0">
              <a:solidFill>
                <a:srgbClr val="3ECEBD"/>
              </a:solidFill>
              <a:latin typeface="黑体" panose="02010609060101010101" charset="-122"/>
              <a:ea typeface="黑体" panose="02010609060101010101" charset="-122"/>
              <a:cs typeface="黑体" panose="02010609060101010101" charset="-122"/>
            </a:endParaRPr>
          </a:p>
          <a:p>
            <a:pPr indent="0" algn="l">
              <a:lnSpc>
                <a:spcPct val="100000"/>
              </a:lnSpc>
              <a:buFont typeface="BatangChe" panose="02030609000101010101" charset="-127"/>
              <a:buNone/>
            </a:pPr>
            <a:r>
              <a:rPr lang="zh-CN" altLang="en-US" sz="3200" dirty="0">
                <a:solidFill>
                  <a:schemeClr val="tx1">
                    <a:lumMod val="75000"/>
                    <a:lumOff val="25000"/>
                  </a:schemeClr>
                </a:solidFill>
                <a:latin typeface="黑体" panose="02010609060101010101" charset="-122"/>
                <a:ea typeface="黑体" panose="02010609060101010101" charset="-122"/>
                <a:cs typeface="黑体" panose="02010609060101010101" charset="-122"/>
              </a:rPr>
              <a:t>评价过程不是逐个指标顺次完成的，而是通过一些特殊方法，将多个指标的评价同时完成的；</a:t>
            </a:r>
            <a:endParaRPr lang="zh-CN" altLang="en-US" sz="3200" dirty="0">
              <a:solidFill>
                <a:schemeClr val="tx1">
                  <a:lumMod val="75000"/>
                  <a:lumOff val="25000"/>
                </a:schemeClr>
              </a:solidFill>
              <a:latin typeface="黑体" panose="02010609060101010101" charset="-122"/>
              <a:ea typeface="黑体" panose="02010609060101010101" charset="-122"/>
              <a:cs typeface="黑体" panose="02010609060101010101" charset="-122"/>
            </a:endParaRPr>
          </a:p>
          <a:p>
            <a:pPr indent="0" algn="l">
              <a:lnSpc>
                <a:spcPct val="100000"/>
              </a:lnSpc>
              <a:buFont typeface="BatangChe" panose="02030609000101010101" charset="-127"/>
              <a:buNone/>
            </a:pPr>
            <a:endParaRPr lang="zh-CN" altLang="en-US" sz="2400" dirty="0">
              <a:solidFill>
                <a:schemeClr val="tx1">
                  <a:lumMod val="75000"/>
                  <a:lumOff val="25000"/>
                </a:schemeClr>
              </a:solidFill>
              <a:latin typeface="黑体" panose="02010609060101010101" charset="-122"/>
              <a:ea typeface="黑体" panose="02010609060101010101" charset="-122"/>
              <a:cs typeface="黑体" panose="02010609060101010101" charset="-122"/>
            </a:endParaRPr>
          </a:p>
          <a:p>
            <a:pPr indent="0" algn="l">
              <a:lnSpc>
                <a:spcPct val="100000"/>
              </a:lnSpc>
              <a:buFont typeface="BatangChe" panose="02030609000101010101" charset="-127"/>
              <a:buNone/>
            </a:pPr>
            <a:r>
              <a:rPr lang="zh-CN" altLang="en-US" sz="3200" dirty="0">
                <a:solidFill>
                  <a:schemeClr val="tx1">
                    <a:lumMod val="75000"/>
                    <a:lumOff val="25000"/>
                  </a:schemeClr>
                </a:solidFill>
                <a:latin typeface="黑体" panose="02010609060101010101" charset="-122"/>
                <a:ea typeface="黑体" panose="02010609060101010101" charset="-122"/>
                <a:cs typeface="黑体" panose="02010609060101010101" charset="-122"/>
              </a:rPr>
              <a:t>在综合分析评价过程中，一般要根据指标的重要性进行加权处理，评价结果以指数或分值表示参评单位综合状况的排序。</a:t>
            </a:r>
            <a:endParaRPr lang="zh-CN" altLang="en-US" sz="3200" dirty="0">
              <a:solidFill>
                <a:schemeClr val="tx1">
                  <a:lumMod val="75000"/>
                  <a:lumOff val="25000"/>
                </a:schemeClr>
              </a:solidFill>
              <a:latin typeface="黑体" panose="02010609060101010101" charset="-122"/>
              <a:ea typeface="黑体" panose="02010609060101010101" charset="-122"/>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05840" y="235131"/>
            <a:ext cx="4267200" cy="706755"/>
          </a:xfrm>
          <a:prstGeom prst="rect">
            <a:avLst/>
          </a:prstGeom>
          <a:noFill/>
        </p:spPr>
        <p:txBody>
          <a:bodyPr wrap="none" rtlCol="0">
            <a:spAutoFit/>
          </a:bodyPr>
          <a:lstStyle/>
          <a:p>
            <a:r>
              <a:rPr kumimoji="1" lang="zh-CN" altLang="en-US" sz="4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rPr>
              <a:t>一、量化分析方法</a:t>
            </a:r>
            <a:endParaRPr kumimoji="1" lang="zh-CN" altLang="en-US" sz="4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endParaRPr>
          </a:p>
        </p:txBody>
      </p:sp>
      <p:sp>
        <p:nvSpPr>
          <p:cNvPr id="7" name="TextBox 33"/>
          <p:cNvSpPr txBox="1"/>
          <p:nvPr/>
        </p:nvSpPr>
        <p:spPr>
          <a:xfrm>
            <a:off x="1206500" y="1396365"/>
            <a:ext cx="9778365" cy="4554855"/>
          </a:xfrm>
          <a:prstGeom prst="rect">
            <a:avLst/>
          </a:prstGeom>
          <a:noFill/>
        </p:spPr>
        <p:txBody>
          <a:bodyPr wrap="square" lIns="0" tIns="0" rIns="0" bIns="0" rtlCol="0">
            <a:spAutoFit/>
          </a:bodyPr>
          <a:lstStyle>
            <a:defPPr>
              <a:defRPr lang="zh-CN"/>
            </a:defPPr>
            <a:lvl1pPr algn="just" defTabSz="1218565">
              <a:lnSpc>
                <a:spcPts val="1600"/>
              </a:lnSpc>
              <a:defRPr sz="1255">
                <a:solidFill>
                  <a:schemeClr val="tx1">
                    <a:lumMod val="65000"/>
                    <a:lumOff val="35000"/>
                  </a:schemeClr>
                </a:solidFill>
                <a:latin typeface="微软雅黑 Light" panose="020B0502040204020203" pitchFamily="34" charset="-122"/>
                <a:ea typeface="微软雅黑 Light" panose="020B0502040204020203" pitchFamily="34" charset="-122"/>
              </a:defRPr>
            </a:lvl1pPr>
            <a:lvl2pPr marL="609600" defTabSz="1218565">
              <a:defRPr sz="2400"/>
            </a:lvl2pPr>
            <a:lvl3pPr marL="1219200" defTabSz="1218565">
              <a:defRPr sz="2400"/>
            </a:lvl3pPr>
            <a:lvl4pPr marL="1828800" defTabSz="1218565">
              <a:defRPr sz="2400"/>
            </a:lvl4pPr>
            <a:lvl5pPr marL="2438400" defTabSz="1218565">
              <a:defRPr sz="2400"/>
            </a:lvl5pPr>
            <a:lvl6pPr marL="3048000" defTabSz="1218565">
              <a:defRPr sz="2400"/>
            </a:lvl6pPr>
            <a:lvl7pPr marL="3657600" defTabSz="1218565">
              <a:defRPr sz="2400"/>
            </a:lvl7pPr>
            <a:lvl8pPr marL="4267200" defTabSz="1218565">
              <a:defRPr sz="2400"/>
            </a:lvl8pPr>
            <a:lvl9pPr marL="4876800" defTabSz="1218565">
              <a:defRPr sz="2400"/>
            </a:lvl9pPr>
          </a:lstStyle>
          <a:p>
            <a:pPr algn="l">
              <a:lnSpc>
                <a:spcPct val="100000"/>
              </a:lnSpc>
            </a:pPr>
            <a:r>
              <a:rPr lang="zh-CN" altLang="en-US" sz="3200" b="1" dirty="0">
                <a:solidFill>
                  <a:srgbClr val="3ECEBD"/>
                </a:solidFill>
                <a:latin typeface="黑体" panose="02010609060101010101" charset="-122"/>
                <a:ea typeface="黑体" panose="02010609060101010101" charset="-122"/>
                <a:cs typeface="黑体" panose="02010609060101010101" charset="-122"/>
              </a:rPr>
              <a:t>综合分析评价法的步骤：</a:t>
            </a:r>
            <a:endParaRPr lang="zh-CN" altLang="en-US" sz="3200" b="1" dirty="0">
              <a:solidFill>
                <a:srgbClr val="3ECEBD"/>
              </a:solidFill>
              <a:latin typeface="黑体" panose="02010609060101010101" charset="-122"/>
              <a:ea typeface="黑体" panose="02010609060101010101" charset="-122"/>
              <a:cs typeface="黑体" panose="02010609060101010101" charset="-122"/>
            </a:endParaRPr>
          </a:p>
          <a:p>
            <a:pPr algn="l">
              <a:lnSpc>
                <a:spcPct val="100000"/>
              </a:lnSpc>
            </a:pPr>
            <a:endParaRPr lang="zh-CN" altLang="en-US" sz="2400" b="1" dirty="0">
              <a:solidFill>
                <a:srgbClr val="3ECEBD"/>
              </a:solidFill>
              <a:latin typeface="黑体" panose="02010609060101010101" charset="-122"/>
              <a:ea typeface="黑体" panose="02010609060101010101" charset="-122"/>
              <a:cs typeface="黑体" panose="02010609060101010101" charset="-122"/>
            </a:endParaRPr>
          </a:p>
          <a:p>
            <a:pPr marL="457200" indent="-457200" algn="l">
              <a:lnSpc>
                <a:spcPct val="100000"/>
              </a:lnSpc>
              <a:buFont typeface="BatangChe" panose="02030609000101010101" charset="-127"/>
              <a:buChar char="▷"/>
            </a:pPr>
            <a:r>
              <a:rPr lang="zh-CN" altLang="en-US" sz="3200" dirty="0">
                <a:solidFill>
                  <a:schemeClr val="tx1">
                    <a:lumMod val="75000"/>
                    <a:lumOff val="25000"/>
                  </a:schemeClr>
                </a:solidFill>
                <a:latin typeface="黑体" panose="02010609060101010101" charset="-122"/>
                <a:ea typeface="黑体" panose="02010609060101010101" charset="-122"/>
                <a:cs typeface="黑体" panose="02010609060101010101" charset="-122"/>
              </a:rPr>
              <a:t>首先要确定综合分析评价指标体系，继而收集数据，并确定指标体系中各指标的权数；</a:t>
            </a:r>
            <a:endParaRPr lang="zh-CN" altLang="en-US" sz="3200" dirty="0">
              <a:solidFill>
                <a:schemeClr val="tx1">
                  <a:lumMod val="75000"/>
                  <a:lumOff val="25000"/>
                </a:schemeClr>
              </a:solidFill>
              <a:latin typeface="黑体" panose="02010609060101010101" charset="-122"/>
              <a:ea typeface="黑体" panose="02010609060101010101" charset="-122"/>
              <a:cs typeface="黑体" panose="02010609060101010101" charset="-122"/>
            </a:endParaRPr>
          </a:p>
          <a:p>
            <a:pPr marL="342900" indent="-342900" algn="l">
              <a:lnSpc>
                <a:spcPct val="100000"/>
              </a:lnSpc>
              <a:buFont typeface="BatangChe" panose="02030609000101010101" charset="-127"/>
              <a:buChar char="▷"/>
            </a:pPr>
            <a:endParaRPr lang="zh-CN" altLang="en-US" sz="2400" dirty="0">
              <a:solidFill>
                <a:schemeClr val="tx1">
                  <a:lumMod val="75000"/>
                  <a:lumOff val="25000"/>
                </a:schemeClr>
              </a:solidFill>
              <a:latin typeface="黑体" panose="02010609060101010101" charset="-122"/>
              <a:ea typeface="黑体" panose="02010609060101010101" charset="-122"/>
              <a:cs typeface="黑体" panose="02010609060101010101" charset="-122"/>
            </a:endParaRPr>
          </a:p>
          <a:p>
            <a:pPr marL="457200" indent="-457200" algn="l">
              <a:lnSpc>
                <a:spcPct val="100000"/>
              </a:lnSpc>
              <a:buFont typeface="BatangChe" panose="02030609000101010101" charset="-127"/>
              <a:buChar char="▷"/>
            </a:pPr>
            <a:r>
              <a:rPr lang="zh-CN" altLang="en-US" sz="3200" dirty="0">
                <a:solidFill>
                  <a:schemeClr val="tx1">
                    <a:lumMod val="75000"/>
                    <a:lumOff val="25000"/>
                  </a:schemeClr>
                </a:solidFill>
                <a:latin typeface="黑体" panose="02010609060101010101" charset="-122"/>
                <a:ea typeface="黑体" panose="02010609060101010101" charset="-122"/>
                <a:cs typeface="黑体" panose="02010609060101010101" charset="-122"/>
              </a:rPr>
              <a:t>然后，汇总指标，计算出综合分析评价指数或综合分析评价分值；</a:t>
            </a:r>
            <a:endParaRPr lang="zh-CN" altLang="en-US" sz="3200" dirty="0">
              <a:solidFill>
                <a:schemeClr val="tx1">
                  <a:lumMod val="75000"/>
                  <a:lumOff val="25000"/>
                </a:schemeClr>
              </a:solidFill>
              <a:latin typeface="黑体" panose="02010609060101010101" charset="-122"/>
              <a:ea typeface="黑体" panose="02010609060101010101" charset="-122"/>
              <a:cs typeface="黑体" panose="02010609060101010101" charset="-122"/>
            </a:endParaRPr>
          </a:p>
          <a:p>
            <a:pPr marL="342900" indent="-342900" algn="l">
              <a:lnSpc>
                <a:spcPct val="100000"/>
              </a:lnSpc>
              <a:buFont typeface="BatangChe" panose="02030609000101010101" charset="-127"/>
              <a:buChar char="▷"/>
            </a:pPr>
            <a:endParaRPr lang="zh-CN" altLang="en-US" sz="2400" dirty="0">
              <a:solidFill>
                <a:schemeClr val="tx1">
                  <a:lumMod val="75000"/>
                  <a:lumOff val="25000"/>
                </a:schemeClr>
              </a:solidFill>
              <a:latin typeface="黑体" panose="02010609060101010101" charset="-122"/>
              <a:ea typeface="黑体" panose="02010609060101010101" charset="-122"/>
              <a:cs typeface="黑体" panose="02010609060101010101" charset="-122"/>
            </a:endParaRPr>
          </a:p>
          <a:p>
            <a:pPr marL="457200" indent="-457200" algn="l">
              <a:lnSpc>
                <a:spcPct val="100000"/>
              </a:lnSpc>
              <a:buFont typeface="BatangChe" panose="02030609000101010101" charset="-127"/>
              <a:buChar char="▷"/>
            </a:pPr>
            <a:r>
              <a:rPr lang="zh-CN" altLang="en-US" sz="3200" dirty="0">
                <a:solidFill>
                  <a:schemeClr val="tx1">
                    <a:lumMod val="75000"/>
                    <a:lumOff val="25000"/>
                  </a:schemeClr>
                </a:solidFill>
                <a:latin typeface="黑体" panose="02010609060101010101" charset="-122"/>
                <a:ea typeface="黑体" panose="02010609060101010101" charset="-122"/>
                <a:cs typeface="黑体" panose="02010609060101010101" charset="-122"/>
              </a:rPr>
              <a:t>最后，根据评价指数或分值，对参评单位进行排序，得出评价结论。</a:t>
            </a:r>
            <a:endParaRPr lang="zh-CN" altLang="en-US" sz="3200" dirty="0">
              <a:solidFill>
                <a:schemeClr val="tx1">
                  <a:lumMod val="75000"/>
                  <a:lumOff val="25000"/>
                </a:schemeClr>
              </a:solidFill>
              <a:latin typeface="黑体" panose="02010609060101010101" charset="-122"/>
              <a:ea typeface="黑体" panose="02010609060101010101" charset="-122"/>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05840" y="235131"/>
            <a:ext cx="4267200" cy="706755"/>
          </a:xfrm>
          <a:prstGeom prst="rect">
            <a:avLst/>
          </a:prstGeom>
          <a:noFill/>
        </p:spPr>
        <p:txBody>
          <a:bodyPr wrap="none" rtlCol="0">
            <a:spAutoFit/>
          </a:bodyPr>
          <a:lstStyle/>
          <a:p>
            <a:r>
              <a:rPr kumimoji="1" lang="zh-CN" altLang="en-US" sz="4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rPr>
              <a:t>一、量化分析方法</a:t>
            </a:r>
            <a:endParaRPr kumimoji="1" lang="zh-CN" altLang="en-US" sz="4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endParaRPr>
          </a:p>
        </p:txBody>
      </p:sp>
      <p:sp>
        <p:nvSpPr>
          <p:cNvPr id="9" name="文本框 8"/>
          <p:cNvSpPr txBox="1"/>
          <p:nvPr/>
        </p:nvSpPr>
        <p:spPr>
          <a:xfrm>
            <a:off x="2790783" y="1217805"/>
            <a:ext cx="6610350" cy="645160"/>
          </a:xfrm>
          <a:prstGeom prst="rect">
            <a:avLst/>
          </a:prstGeom>
          <a:noFill/>
        </p:spPr>
        <p:txBody>
          <a:bodyPr wrap="none" rtlCol="0">
            <a:spAutoFit/>
          </a:bodyPr>
          <a:lstStyle/>
          <a:p>
            <a:pPr algn="ctr"/>
            <a:r>
              <a:rPr kumimoji="1" lang="zh-CN" altLang="en-US" sz="3600" b="1">
                <a:solidFill>
                  <a:srgbClr val="3ECEBD"/>
                </a:solidFill>
                <a:latin typeface="黑体" panose="02010609060101010101" charset="-122"/>
                <a:ea typeface="黑体" panose="02010609060101010101" charset="-122"/>
                <a:cs typeface="宋体" panose="02010600030101010101" pitchFamily="2" charset="-122"/>
              </a:rPr>
              <a:t>（三）常用的评价数据统计方法</a:t>
            </a:r>
            <a:endParaRPr kumimoji="1" lang="zh-CN" altLang="en-US" sz="3600" b="1">
              <a:solidFill>
                <a:srgbClr val="3ECEBD"/>
              </a:solidFill>
              <a:latin typeface="黑体" panose="02010609060101010101" charset="-122"/>
              <a:ea typeface="黑体" panose="02010609060101010101" charset="-122"/>
              <a:cs typeface="宋体" panose="02010600030101010101" pitchFamily="2" charset="-122"/>
            </a:endParaRPr>
          </a:p>
        </p:txBody>
      </p:sp>
      <p:grpSp>
        <p:nvGrpSpPr>
          <p:cNvPr id="15" name="组合 14"/>
          <p:cNvGrpSpPr/>
          <p:nvPr/>
        </p:nvGrpSpPr>
        <p:grpSpPr>
          <a:xfrm>
            <a:off x="1762125" y="2755900"/>
            <a:ext cx="8688705" cy="3611245"/>
            <a:chOff x="2680" y="4340"/>
            <a:chExt cx="13683" cy="5687"/>
          </a:xfrm>
        </p:grpSpPr>
        <p:sp>
          <p:nvSpPr>
            <p:cNvPr id="3" name="TextBox 16"/>
            <p:cNvSpPr txBox="1"/>
            <p:nvPr/>
          </p:nvSpPr>
          <p:spPr>
            <a:xfrm flipH="1">
              <a:off x="9545" y="5111"/>
              <a:ext cx="1301" cy="436"/>
            </a:xfrm>
            <a:prstGeom prst="rect">
              <a:avLst/>
            </a:prstGeom>
            <a:noFill/>
          </p:spPr>
          <p:txBody>
            <a:bodyPr wrap="square" lIns="0" tIns="0" rIns="0" bIns="0" rtlCol="0">
              <a:spAutoFit/>
            </a:bodyPr>
            <a:p>
              <a:pPr algn="ctr"/>
              <a:r>
                <a:rPr lang="en-US" altLang="zh-CN" b="1"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Arial" panose="020B0604020202020204" pitchFamily="34" charset="0"/>
                </a:rPr>
                <a:t>1</a:t>
              </a:r>
              <a:endParaRPr lang="en-US" altLang="zh-CN" b="1"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Arial" panose="020B0604020202020204" pitchFamily="34" charset="0"/>
              </a:endParaRPr>
            </a:p>
          </p:txBody>
        </p:sp>
        <p:sp>
          <p:nvSpPr>
            <p:cNvPr id="5" name="TextBox 21"/>
            <p:cNvSpPr txBox="1"/>
            <p:nvPr/>
          </p:nvSpPr>
          <p:spPr>
            <a:xfrm>
              <a:off x="8194" y="6893"/>
              <a:ext cx="1301" cy="436"/>
            </a:xfrm>
            <a:prstGeom prst="rect">
              <a:avLst/>
            </a:prstGeom>
            <a:noFill/>
          </p:spPr>
          <p:txBody>
            <a:bodyPr wrap="square" lIns="0" tIns="0" rIns="0" bIns="0" rtlCol="0">
              <a:spAutoFit/>
            </a:bodyPr>
            <a:p>
              <a:pPr algn="ctr"/>
              <a:r>
                <a:rPr lang="en-US" altLang="zh-CN" b="1"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Arial" panose="020B0604020202020204" pitchFamily="34" charset="0"/>
                </a:rPr>
                <a:t>2</a:t>
              </a:r>
              <a:endParaRPr lang="en-US" altLang="zh-CN" b="1"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Arial" panose="020B0604020202020204" pitchFamily="34" charset="0"/>
              </a:endParaRPr>
            </a:p>
          </p:txBody>
        </p:sp>
        <p:sp>
          <p:nvSpPr>
            <p:cNvPr id="6" name="TextBox 27"/>
            <p:cNvSpPr txBox="1"/>
            <p:nvPr/>
          </p:nvSpPr>
          <p:spPr>
            <a:xfrm flipH="1">
              <a:off x="9545" y="8676"/>
              <a:ext cx="1301" cy="436"/>
            </a:xfrm>
            <a:prstGeom prst="rect">
              <a:avLst/>
            </a:prstGeom>
            <a:noFill/>
          </p:spPr>
          <p:txBody>
            <a:bodyPr wrap="square" lIns="0" tIns="0" rIns="0" bIns="0" rtlCol="0">
              <a:spAutoFit/>
            </a:bodyPr>
            <a:p>
              <a:pPr algn="ctr"/>
              <a:r>
                <a:rPr lang="en-US" altLang="zh-CN" b="1"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Arial" panose="020B0604020202020204" pitchFamily="34" charset="0"/>
                </a:rPr>
                <a:t>3</a:t>
              </a:r>
              <a:endParaRPr lang="en-US" altLang="zh-CN" b="1"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Arial" panose="020B0604020202020204" pitchFamily="34" charset="0"/>
              </a:endParaRPr>
            </a:p>
          </p:txBody>
        </p:sp>
        <p:sp>
          <p:nvSpPr>
            <p:cNvPr id="7" name="TextBox 40"/>
            <p:cNvSpPr txBox="1"/>
            <p:nvPr/>
          </p:nvSpPr>
          <p:spPr>
            <a:xfrm>
              <a:off x="2680" y="6675"/>
              <a:ext cx="4303" cy="872"/>
            </a:xfrm>
            <a:prstGeom prst="rect">
              <a:avLst/>
            </a:prstGeom>
            <a:noFill/>
          </p:spPr>
          <p:txBody>
            <a:bodyPr wrap="square" lIns="0" tIns="0" rIns="0" bIns="0" rtlCol="0">
              <a:spAutoFit/>
            </a:bodyPr>
            <a:p>
              <a:pPr algn="r"/>
              <a:r>
                <a:rPr lang="zh-CN" altLang="en-US" sz="3600" b="1" dirty="0">
                  <a:solidFill>
                    <a:srgbClr val="F49E00"/>
                  </a:solidFill>
                  <a:latin typeface="黑体" panose="02010609060101010101" charset="-122"/>
                  <a:ea typeface="黑体" panose="02010609060101010101" charset="-122"/>
                  <a:cs typeface="黑体" panose="02010609060101010101" charset="-122"/>
                  <a:sym typeface="Arial" panose="020B0604020202020204" pitchFamily="34" charset="0"/>
                </a:rPr>
                <a:t>算术平均数</a:t>
              </a:r>
              <a:endParaRPr lang="zh-CN" altLang="en-US" sz="3600" b="1" dirty="0">
                <a:solidFill>
                  <a:srgbClr val="F49E00"/>
                </a:solidFill>
                <a:latin typeface="黑体" panose="02010609060101010101" charset="-122"/>
                <a:ea typeface="黑体" panose="02010609060101010101" charset="-122"/>
                <a:cs typeface="黑体" panose="02010609060101010101" charset="-122"/>
                <a:sym typeface="Arial" panose="020B0604020202020204" pitchFamily="34" charset="0"/>
              </a:endParaRPr>
            </a:p>
          </p:txBody>
        </p:sp>
        <p:sp>
          <p:nvSpPr>
            <p:cNvPr id="8" name="TextBox 41"/>
            <p:cNvSpPr txBox="1"/>
            <p:nvPr/>
          </p:nvSpPr>
          <p:spPr>
            <a:xfrm>
              <a:off x="11965" y="4893"/>
              <a:ext cx="4398" cy="872"/>
            </a:xfrm>
            <a:prstGeom prst="rect">
              <a:avLst/>
            </a:prstGeom>
            <a:noFill/>
          </p:spPr>
          <p:txBody>
            <a:bodyPr wrap="square" lIns="0" tIns="0" rIns="0" bIns="0" rtlCol="0">
              <a:spAutoFit/>
            </a:bodyPr>
            <a:p>
              <a:r>
                <a:rPr lang="zh-CN" altLang="en-US" sz="3600" b="1" dirty="0">
                  <a:solidFill>
                    <a:srgbClr val="3ECEBD"/>
                  </a:solidFill>
                  <a:latin typeface="黑体" panose="02010609060101010101" charset="-122"/>
                  <a:ea typeface="黑体" panose="02010609060101010101" charset="-122"/>
                  <a:cs typeface="黑体" panose="02010609060101010101" charset="-122"/>
                  <a:sym typeface="Arial" panose="020B0604020202020204" pitchFamily="34" charset="0"/>
                </a:rPr>
                <a:t>描述性百分比</a:t>
              </a:r>
              <a:endParaRPr lang="zh-CN" altLang="en-US" sz="3600" b="1" dirty="0">
                <a:solidFill>
                  <a:srgbClr val="3ECEBD"/>
                </a:solidFill>
                <a:latin typeface="黑体" panose="02010609060101010101" charset="-122"/>
                <a:ea typeface="黑体" panose="02010609060101010101" charset="-122"/>
                <a:cs typeface="黑体" panose="02010609060101010101" charset="-122"/>
                <a:sym typeface="Arial" panose="020B0604020202020204" pitchFamily="34" charset="0"/>
              </a:endParaRPr>
            </a:p>
          </p:txBody>
        </p:sp>
        <p:sp>
          <p:nvSpPr>
            <p:cNvPr id="11" name="TextBox 42"/>
            <p:cNvSpPr txBox="1"/>
            <p:nvPr/>
          </p:nvSpPr>
          <p:spPr>
            <a:xfrm>
              <a:off x="11965" y="8458"/>
              <a:ext cx="2680" cy="872"/>
            </a:xfrm>
            <a:prstGeom prst="rect">
              <a:avLst/>
            </a:prstGeom>
            <a:noFill/>
          </p:spPr>
          <p:txBody>
            <a:bodyPr wrap="square" lIns="0" tIns="0" rIns="0" bIns="0" rtlCol="0">
              <a:spAutoFit/>
            </a:bodyPr>
            <a:p>
              <a:r>
                <a:rPr lang="zh-CN" altLang="en-US" sz="3600" b="1" dirty="0">
                  <a:solidFill>
                    <a:srgbClr val="3ECEBD"/>
                  </a:solidFill>
                  <a:latin typeface="黑体" panose="02010609060101010101" charset="-122"/>
                  <a:ea typeface="黑体" panose="02010609060101010101" charset="-122"/>
                  <a:cs typeface="黑体" panose="02010609060101010101" charset="-122"/>
                  <a:sym typeface="Arial" panose="020B0604020202020204" pitchFamily="34" charset="0"/>
                </a:rPr>
                <a:t>标准差</a:t>
              </a:r>
              <a:endParaRPr lang="zh-CN" altLang="en-US" sz="3600" b="1" dirty="0">
                <a:solidFill>
                  <a:srgbClr val="3ECEBD"/>
                </a:solidFill>
                <a:latin typeface="黑体" panose="02010609060101010101" charset="-122"/>
                <a:ea typeface="黑体" panose="02010609060101010101" charset="-122"/>
                <a:cs typeface="黑体" panose="02010609060101010101" charset="-122"/>
                <a:sym typeface="Arial" panose="020B0604020202020204" pitchFamily="34" charset="0"/>
              </a:endParaRPr>
            </a:p>
          </p:txBody>
        </p:sp>
        <p:sp>
          <p:nvSpPr>
            <p:cNvPr id="16" name="任意多边形 31"/>
            <p:cNvSpPr/>
            <p:nvPr/>
          </p:nvSpPr>
          <p:spPr>
            <a:xfrm>
              <a:off x="9489" y="4340"/>
              <a:ext cx="2120" cy="2120"/>
            </a:xfrm>
            <a:custGeom>
              <a:avLst/>
              <a:gdLst>
                <a:gd name="connsiteX0" fmla="*/ 673015 w 1346030"/>
                <a:gd name="connsiteY0" fmla="*/ 0 h 1346030"/>
                <a:gd name="connsiteX1" fmla="*/ 1346030 w 1346030"/>
                <a:gd name="connsiteY1" fmla="*/ 673015 h 1346030"/>
                <a:gd name="connsiteX2" fmla="*/ 673015 w 1346030"/>
                <a:gd name="connsiteY2" fmla="*/ 1346030 h 1346030"/>
                <a:gd name="connsiteX3" fmla="*/ 669306 w 1346030"/>
                <a:gd name="connsiteY3" fmla="*/ 1345656 h 1346030"/>
                <a:gd name="connsiteX4" fmla="*/ 669306 w 1346030"/>
                <a:gd name="connsiteY4" fmla="*/ 1346030 h 1346030"/>
                <a:gd name="connsiteX5" fmla="*/ 0 w 1346030"/>
                <a:gd name="connsiteY5" fmla="*/ 1346030 h 1346030"/>
                <a:gd name="connsiteX6" fmla="*/ 0 w 1346030"/>
                <a:gd name="connsiteY6" fmla="*/ 1133481 h 1346030"/>
                <a:gd name="connsiteX7" fmla="*/ 194385 w 1346030"/>
                <a:gd name="connsiteY7" fmla="*/ 1133481 h 1346030"/>
                <a:gd name="connsiteX8" fmla="*/ 287636 w 1346030"/>
                <a:gd name="connsiteY8" fmla="*/ 1133481 h 1346030"/>
                <a:gd name="connsiteX9" fmla="*/ 290174 w 1346030"/>
                <a:gd name="connsiteY9" fmla="*/ 1133481 h 1346030"/>
                <a:gd name="connsiteX10" fmla="*/ 652313 w 1346030"/>
                <a:gd name="connsiteY10" fmla="*/ 1133481 h 1346030"/>
                <a:gd name="connsiteX11" fmla="*/ 652313 w 1346030"/>
                <a:gd name="connsiteY11" fmla="*/ 1133225 h 1346030"/>
                <a:gd name="connsiteX12" fmla="*/ 654851 w 1346030"/>
                <a:gd name="connsiteY12" fmla="*/ 1133481 h 1346030"/>
                <a:gd name="connsiteX13" fmla="*/ 1115316 w 1346030"/>
                <a:gd name="connsiteY13" fmla="*/ 673015 h 1346030"/>
                <a:gd name="connsiteX14" fmla="*/ 654851 w 1346030"/>
                <a:gd name="connsiteY14" fmla="*/ 212549 h 1346030"/>
                <a:gd name="connsiteX15" fmla="*/ 646668 w 1346030"/>
                <a:gd name="connsiteY15" fmla="*/ 213374 h 1346030"/>
                <a:gd name="connsiteX16" fmla="*/ 298357 w 1346030"/>
                <a:gd name="connsiteY16" fmla="*/ 213374 h 1346030"/>
                <a:gd name="connsiteX17" fmla="*/ 290174 w 1346030"/>
                <a:gd name="connsiteY17" fmla="*/ 212549 h 1346030"/>
                <a:gd name="connsiteX18" fmla="*/ 281991 w 1346030"/>
                <a:gd name="connsiteY18" fmla="*/ 213374 h 1346030"/>
                <a:gd name="connsiteX19" fmla="*/ 194385 w 1346030"/>
                <a:gd name="connsiteY19" fmla="*/ 213374 h 1346030"/>
                <a:gd name="connsiteX20" fmla="*/ 0 w 1346030"/>
                <a:gd name="connsiteY20" fmla="*/ 213374 h 1346030"/>
                <a:gd name="connsiteX21" fmla="*/ 0 w 1346030"/>
                <a:gd name="connsiteY21" fmla="*/ 1206 h 1346030"/>
                <a:gd name="connsiteX22" fmla="*/ 661055 w 1346030"/>
                <a:gd name="connsiteY22" fmla="*/ 1206 h 1346030"/>
                <a:gd name="connsiteX23" fmla="*/ 673015 w 1346030"/>
                <a:gd name="connsiteY23" fmla="*/ 0 h 1346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46030" h="1346030">
                  <a:moveTo>
                    <a:pt x="673015" y="0"/>
                  </a:moveTo>
                  <a:cubicBezTo>
                    <a:pt x="1044712" y="0"/>
                    <a:pt x="1346030" y="301318"/>
                    <a:pt x="1346030" y="673015"/>
                  </a:cubicBezTo>
                  <a:cubicBezTo>
                    <a:pt x="1346030" y="1044712"/>
                    <a:pt x="1044712" y="1346030"/>
                    <a:pt x="673015" y="1346030"/>
                  </a:cubicBezTo>
                  <a:lnTo>
                    <a:pt x="669306" y="1345656"/>
                  </a:lnTo>
                  <a:lnTo>
                    <a:pt x="669306" y="1346030"/>
                  </a:lnTo>
                  <a:lnTo>
                    <a:pt x="0" y="1346030"/>
                  </a:lnTo>
                  <a:lnTo>
                    <a:pt x="0" y="1133481"/>
                  </a:lnTo>
                  <a:lnTo>
                    <a:pt x="194385" y="1133481"/>
                  </a:lnTo>
                  <a:lnTo>
                    <a:pt x="287636" y="1133481"/>
                  </a:lnTo>
                  <a:lnTo>
                    <a:pt x="290174" y="1133481"/>
                  </a:lnTo>
                  <a:lnTo>
                    <a:pt x="652313" y="1133481"/>
                  </a:lnTo>
                  <a:lnTo>
                    <a:pt x="652313" y="1133225"/>
                  </a:lnTo>
                  <a:lnTo>
                    <a:pt x="654851" y="1133481"/>
                  </a:lnTo>
                  <a:cubicBezTo>
                    <a:pt x="909159" y="1133481"/>
                    <a:pt x="1115316" y="927324"/>
                    <a:pt x="1115316" y="673015"/>
                  </a:cubicBezTo>
                  <a:cubicBezTo>
                    <a:pt x="1115316" y="418706"/>
                    <a:pt x="909159" y="212549"/>
                    <a:pt x="654851" y="212549"/>
                  </a:cubicBezTo>
                  <a:cubicBezTo>
                    <a:pt x="652114" y="212549"/>
                    <a:pt x="649381" y="212573"/>
                    <a:pt x="646668" y="213374"/>
                  </a:cubicBezTo>
                  <a:lnTo>
                    <a:pt x="298357" y="213374"/>
                  </a:lnTo>
                  <a:lnTo>
                    <a:pt x="290174" y="212549"/>
                  </a:lnTo>
                  <a:cubicBezTo>
                    <a:pt x="287437" y="212549"/>
                    <a:pt x="284704" y="212573"/>
                    <a:pt x="281991" y="213374"/>
                  </a:cubicBezTo>
                  <a:lnTo>
                    <a:pt x="194385" y="213374"/>
                  </a:lnTo>
                  <a:lnTo>
                    <a:pt x="0" y="213374"/>
                  </a:lnTo>
                  <a:lnTo>
                    <a:pt x="0" y="1206"/>
                  </a:lnTo>
                  <a:lnTo>
                    <a:pt x="661055" y="1206"/>
                  </a:lnTo>
                  <a:cubicBezTo>
                    <a:pt x="665021" y="34"/>
                    <a:pt x="669015" y="0"/>
                    <a:pt x="673015" y="0"/>
                  </a:cubicBezTo>
                  <a:close/>
                </a:path>
              </a:pathLst>
            </a:custGeom>
            <a:solidFill>
              <a:srgbClr val="FFD13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sz="2940">
                <a:latin typeface="宋体" panose="02010600030101010101" pitchFamily="2" charset="-122"/>
                <a:ea typeface="微软雅黑" panose="020B0503020204020204" charset="-122"/>
                <a:cs typeface="黑体" panose="02010609060101010101" charset="-122"/>
                <a:sym typeface="Arial" panose="020B0604020202020204" pitchFamily="34" charset="0"/>
              </a:endParaRPr>
            </a:p>
          </p:txBody>
        </p:sp>
        <p:sp>
          <p:nvSpPr>
            <p:cNvPr id="17" name="任意多边形 32"/>
            <p:cNvSpPr/>
            <p:nvPr/>
          </p:nvSpPr>
          <p:spPr>
            <a:xfrm flipH="1">
              <a:off x="7375" y="6126"/>
              <a:ext cx="2120" cy="2120"/>
            </a:xfrm>
            <a:custGeom>
              <a:avLst/>
              <a:gdLst>
                <a:gd name="connsiteX0" fmla="*/ 673015 w 1346030"/>
                <a:gd name="connsiteY0" fmla="*/ 0 h 1346030"/>
                <a:gd name="connsiteX1" fmla="*/ 1346030 w 1346030"/>
                <a:gd name="connsiteY1" fmla="*/ 673015 h 1346030"/>
                <a:gd name="connsiteX2" fmla="*/ 673015 w 1346030"/>
                <a:gd name="connsiteY2" fmla="*/ 1346030 h 1346030"/>
                <a:gd name="connsiteX3" fmla="*/ 669306 w 1346030"/>
                <a:gd name="connsiteY3" fmla="*/ 1345656 h 1346030"/>
                <a:gd name="connsiteX4" fmla="*/ 669306 w 1346030"/>
                <a:gd name="connsiteY4" fmla="*/ 1346030 h 1346030"/>
                <a:gd name="connsiteX5" fmla="*/ 0 w 1346030"/>
                <a:gd name="connsiteY5" fmla="*/ 1346030 h 1346030"/>
                <a:gd name="connsiteX6" fmla="*/ 0 w 1346030"/>
                <a:gd name="connsiteY6" fmla="*/ 1133481 h 1346030"/>
                <a:gd name="connsiteX7" fmla="*/ 194385 w 1346030"/>
                <a:gd name="connsiteY7" fmla="*/ 1133481 h 1346030"/>
                <a:gd name="connsiteX8" fmla="*/ 287636 w 1346030"/>
                <a:gd name="connsiteY8" fmla="*/ 1133481 h 1346030"/>
                <a:gd name="connsiteX9" fmla="*/ 290174 w 1346030"/>
                <a:gd name="connsiteY9" fmla="*/ 1133481 h 1346030"/>
                <a:gd name="connsiteX10" fmla="*/ 652313 w 1346030"/>
                <a:gd name="connsiteY10" fmla="*/ 1133481 h 1346030"/>
                <a:gd name="connsiteX11" fmla="*/ 652313 w 1346030"/>
                <a:gd name="connsiteY11" fmla="*/ 1133225 h 1346030"/>
                <a:gd name="connsiteX12" fmla="*/ 654851 w 1346030"/>
                <a:gd name="connsiteY12" fmla="*/ 1133481 h 1346030"/>
                <a:gd name="connsiteX13" fmla="*/ 1115316 w 1346030"/>
                <a:gd name="connsiteY13" fmla="*/ 673015 h 1346030"/>
                <a:gd name="connsiteX14" fmla="*/ 654851 w 1346030"/>
                <a:gd name="connsiteY14" fmla="*/ 212549 h 1346030"/>
                <a:gd name="connsiteX15" fmla="*/ 646668 w 1346030"/>
                <a:gd name="connsiteY15" fmla="*/ 213374 h 1346030"/>
                <a:gd name="connsiteX16" fmla="*/ 298357 w 1346030"/>
                <a:gd name="connsiteY16" fmla="*/ 213374 h 1346030"/>
                <a:gd name="connsiteX17" fmla="*/ 290174 w 1346030"/>
                <a:gd name="connsiteY17" fmla="*/ 212549 h 1346030"/>
                <a:gd name="connsiteX18" fmla="*/ 281991 w 1346030"/>
                <a:gd name="connsiteY18" fmla="*/ 213374 h 1346030"/>
                <a:gd name="connsiteX19" fmla="*/ 194385 w 1346030"/>
                <a:gd name="connsiteY19" fmla="*/ 213374 h 1346030"/>
                <a:gd name="connsiteX20" fmla="*/ 0 w 1346030"/>
                <a:gd name="connsiteY20" fmla="*/ 213374 h 1346030"/>
                <a:gd name="connsiteX21" fmla="*/ 0 w 1346030"/>
                <a:gd name="connsiteY21" fmla="*/ 1206 h 1346030"/>
                <a:gd name="connsiteX22" fmla="*/ 661055 w 1346030"/>
                <a:gd name="connsiteY22" fmla="*/ 1206 h 1346030"/>
                <a:gd name="connsiteX23" fmla="*/ 673015 w 1346030"/>
                <a:gd name="connsiteY23" fmla="*/ 0 h 1346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46030" h="1346030">
                  <a:moveTo>
                    <a:pt x="673015" y="0"/>
                  </a:moveTo>
                  <a:cubicBezTo>
                    <a:pt x="1044712" y="0"/>
                    <a:pt x="1346030" y="301318"/>
                    <a:pt x="1346030" y="673015"/>
                  </a:cubicBezTo>
                  <a:cubicBezTo>
                    <a:pt x="1346030" y="1044712"/>
                    <a:pt x="1044712" y="1346030"/>
                    <a:pt x="673015" y="1346030"/>
                  </a:cubicBezTo>
                  <a:lnTo>
                    <a:pt x="669306" y="1345656"/>
                  </a:lnTo>
                  <a:lnTo>
                    <a:pt x="669306" y="1346030"/>
                  </a:lnTo>
                  <a:lnTo>
                    <a:pt x="0" y="1346030"/>
                  </a:lnTo>
                  <a:lnTo>
                    <a:pt x="0" y="1133481"/>
                  </a:lnTo>
                  <a:lnTo>
                    <a:pt x="194385" y="1133481"/>
                  </a:lnTo>
                  <a:lnTo>
                    <a:pt x="287636" y="1133481"/>
                  </a:lnTo>
                  <a:lnTo>
                    <a:pt x="290174" y="1133481"/>
                  </a:lnTo>
                  <a:lnTo>
                    <a:pt x="652313" y="1133481"/>
                  </a:lnTo>
                  <a:lnTo>
                    <a:pt x="652313" y="1133225"/>
                  </a:lnTo>
                  <a:lnTo>
                    <a:pt x="654851" y="1133481"/>
                  </a:lnTo>
                  <a:cubicBezTo>
                    <a:pt x="909159" y="1133481"/>
                    <a:pt x="1115316" y="927324"/>
                    <a:pt x="1115316" y="673015"/>
                  </a:cubicBezTo>
                  <a:cubicBezTo>
                    <a:pt x="1115316" y="418706"/>
                    <a:pt x="909159" y="212549"/>
                    <a:pt x="654851" y="212549"/>
                  </a:cubicBezTo>
                  <a:cubicBezTo>
                    <a:pt x="652114" y="212549"/>
                    <a:pt x="649381" y="212573"/>
                    <a:pt x="646668" y="213374"/>
                  </a:cubicBezTo>
                  <a:lnTo>
                    <a:pt x="298357" y="213374"/>
                  </a:lnTo>
                  <a:lnTo>
                    <a:pt x="290174" y="212549"/>
                  </a:lnTo>
                  <a:cubicBezTo>
                    <a:pt x="287437" y="212549"/>
                    <a:pt x="284704" y="212573"/>
                    <a:pt x="281991" y="213374"/>
                  </a:cubicBezTo>
                  <a:lnTo>
                    <a:pt x="194385" y="213374"/>
                  </a:lnTo>
                  <a:lnTo>
                    <a:pt x="0" y="213374"/>
                  </a:lnTo>
                  <a:lnTo>
                    <a:pt x="0" y="1206"/>
                  </a:lnTo>
                  <a:lnTo>
                    <a:pt x="661055" y="1206"/>
                  </a:lnTo>
                  <a:cubicBezTo>
                    <a:pt x="665021" y="34"/>
                    <a:pt x="669015" y="0"/>
                    <a:pt x="673015" y="0"/>
                  </a:cubicBezTo>
                  <a:close/>
                </a:path>
              </a:pathLst>
            </a:custGeom>
            <a:solidFill>
              <a:srgbClr val="3ECEB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sz="2940">
                <a:latin typeface="宋体" panose="02010600030101010101" pitchFamily="2" charset="-122"/>
                <a:ea typeface="微软雅黑" panose="020B0503020204020204" charset="-122"/>
                <a:cs typeface="黑体" panose="02010609060101010101" charset="-122"/>
                <a:sym typeface="Arial" panose="020B0604020202020204" pitchFamily="34" charset="0"/>
              </a:endParaRPr>
            </a:p>
          </p:txBody>
        </p:sp>
        <p:sp>
          <p:nvSpPr>
            <p:cNvPr id="18" name="任意多边形 33"/>
            <p:cNvSpPr/>
            <p:nvPr/>
          </p:nvSpPr>
          <p:spPr>
            <a:xfrm>
              <a:off x="9489" y="7907"/>
              <a:ext cx="2120" cy="2120"/>
            </a:xfrm>
            <a:custGeom>
              <a:avLst/>
              <a:gdLst>
                <a:gd name="connsiteX0" fmla="*/ 673015 w 1346030"/>
                <a:gd name="connsiteY0" fmla="*/ 0 h 1346030"/>
                <a:gd name="connsiteX1" fmla="*/ 1346030 w 1346030"/>
                <a:gd name="connsiteY1" fmla="*/ 673015 h 1346030"/>
                <a:gd name="connsiteX2" fmla="*/ 673015 w 1346030"/>
                <a:gd name="connsiteY2" fmla="*/ 1346030 h 1346030"/>
                <a:gd name="connsiteX3" fmla="*/ 669306 w 1346030"/>
                <a:gd name="connsiteY3" fmla="*/ 1345656 h 1346030"/>
                <a:gd name="connsiteX4" fmla="*/ 669306 w 1346030"/>
                <a:gd name="connsiteY4" fmla="*/ 1346030 h 1346030"/>
                <a:gd name="connsiteX5" fmla="*/ 0 w 1346030"/>
                <a:gd name="connsiteY5" fmla="*/ 1346030 h 1346030"/>
                <a:gd name="connsiteX6" fmla="*/ 0 w 1346030"/>
                <a:gd name="connsiteY6" fmla="*/ 1133481 h 1346030"/>
                <a:gd name="connsiteX7" fmla="*/ 194385 w 1346030"/>
                <a:gd name="connsiteY7" fmla="*/ 1133481 h 1346030"/>
                <a:gd name="connsiteX8" fmla="*/ 287636 w 1346030"/>
                <a:gd name="connsiteY8" fmla="*/ 1133481 h 1346030"/>
                <a:gd name="connsiteX9" fmla="*/ 290174 w 1346030"/>
                <a:gd name="connsiteY9" fmla="*/ 1133481 h 1346030"/>
                <a:gd name="connsiteX10" fmla="*/ 652313 w 1346030"/>
                <a:gd name="connsiteY10" fmla="*/ 1133481 h 1346030"/>
                <a:gd name="connsiteX11" fmla="*/ 652313 w 1346030"/>
                <a:gd name="connsiteY11" fmla="*/ 1133225 h 1346030"/>
                <a:gd name="connsiteX12" fmla="*/ 654851 w 1346030"/>
                <a:gd name="connsiteY12" fmla="*/ 1133481 h 1346030"/>
                <a:gd name="connsiteX13" fmla="*/ 1115316 w 1346030"/>
                <a:gd name="connsiteY13" fmla="*/ 673015 h 1346030"/>
                <a:gd name="connsiteX14" fmla="*/ 654851 w 1346030"/>
                <a:gd name="connsiteY14" fmla="*/ 212549 h 1346030"/>
                <a:gd name="connsiteX15" fmla="*/ 646668 w 1346030"/>
                <a:gd name="connsiteY15" fmla="*/ 213374 h 1346030"/>
                <a:gd name="connsiteX16" fmla="*/ 298357 w 1346030"/>
                <a:gd name="connsiteY16" fmla="*/ 213374 h 1346030"/>
                <a:gd name="connsiteX17" fmla="*/ 290174 w 1346030"/>
                <a:gd name="connsiteY17" fmla="*/ 212549 h 1346030"/>
                <a:gd name="connsiteX18" fmla="*/ 281991 w 1346030"/>
                <a:gd name="connsiteY18" fmla="*/ 213374 h 1346030"/>
                <a:gd name="connsiteX19" fmla="*/ 194385 w 1346030"/>
                <a:gd name="connsiteY19" fmla="*/ 213374 h 1346030"/>
                <a:gd name="connsiteX20" fmla="*/ 0 w 1346030"/>
                <a:gd name="connsiteY20" fmla="*/ 213374 h 1346030"/>
                <a:gd name="connsiteX21" fmla="*/ 0 w 1346030"/>
                <a:gd name="connsiteY21" fmla="*/ 1206 h 1346030"/>
                <a:gd name="connsiteX22" fmla="*/ 661055 w 1346030"/>
                <a:gd name="connsiteY22" fmla="*/ 1206 h 1346030"/>
                <a:gd name="connsiteX23" fmla="*/ 673015 w 1346030"/>
                <a:gd name="connsiteY23" fmla="*/ 0 h 1346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46030" h="1346030">
                  <a:moveTo>
                    <a:pt x="673015" y="0"/>
                  </a:moveTo>
                  <a:cubicBezTo>
                    <a:pt x="1044712" y="0"/>
                    <a:pt x="1346030" y="301318"/>
                    <a:pt x="1346030" y="673015"/>
                  </a:cubicBezTo>
                  <a:cubicBezTo>
                    <a:pt x="1346030" y="1044712"/>
                    <a:pt x="1044712" y="1346030"/>
                    <a:pt x="673015" y="1346030"/>
                  </a:cubicBezTo>
                  <a:lnTo>
                    <a:pt x="669306" y="1345656"/>
                  </a:lnTo>
                  <a:lnTo>
                    <a:pt x="669306" y="1346030"/>
                  </a:lnTo>
                  <a:lnTo>
                    <a:pt x="0" y="1346030"/>
                  </a:lnTo>
                  <a:lnTo>
                    <a:pt x="0" y="1133481"/>
                  </a:lnTo>
                  <a:lnTo>
                    <a:pt x="194385" y="1133481"/>
                  </a:lnTo>
                  <a:lnTo>
                    <a:pt x="287636" y="1133481"/>
                  </a:lnTo>
                  <a:lnTo>
                    <a:pt x="290174" y="1133481"/>
                  </a:lnTo>
                  <a:lnTo>
                    <a:pt x="652313" y="1133481"/>
                  </a:lnTo>
                  <a:lnTo>
                    <a:pt x="652313" y="1133225"/>
                  </a:lnTo>
                  <a:lnTo>
                    <a:pt x="654851" y="1133481"/>
                  </a:lnTo>
                  <a:cubicBezTo>
                    <a:pt x="909159" y="1133481"/>
                    <a:pt x="1115316" y="927324"/>
                    <a:pt x="1115316" y="673015"/>
                  </a:cubicBezTo>
                  <a:cubicBezTo>
                    <a:pt x="1115316" y="418706"/>
                    <a:pt x="909159" y="212549"/>
                    <a:pt x="654851" y="212549"/>
                  </a:cubicBezTo>
                  <a:cubicBezTo>
                    <a:pt x="652114" y="212549"/>
                    <a:pt x="649381" y="212573"/>
                    <a:pt x="646668" y="213374"/>
                  </a:cubicBezTo>
                  <a:lnTo>
                    <a:pt x="298357" y="213374"/>
                  </a:lnTo>
                  <a:lnTo>
                    <a:pt x="290174" y="212549"/>
                  </a:lnTo>
                  <a:cubicBezTo>
                    <a:pt x="287437" y="212549"/>
                    <a:pt x="284704" y="212573"/>
                    <a:pt x="281991" y="213374"/>
                  </a:cubicBezTo>
                  <a:lnTo>
                    <a:pt x="194385" y="213374"/>
                  </a:lnTo>
                  <a:lnTo>
                    <a:pt x="0" y="213374"/>
                  </a:lnTo>
                  <a:lnTo>
                    <a:pt x="0" y="1206"/>
                  </a:lnTo>
                  <a:lnTo>
                    <a:pt x="661055" y="1206"/>
                  </a:lnTo>
                  <a:cubicBezTo>
                    <a:pt x="665021" y="34"/>
                    <a:pt x="669015" y="0"/>
                    <a:pt x="673015" y="0"/>
                  </a:cubicBezTo>
                  <a:close/>
                </a:path>
              </a:pathLst>
            </a:custGeom>
            <a:solidFill>
              <a:srgbClr val="FFD13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sz="2940">
                <a:latin typeface="宋体" panose="02010600030101010101" pitchFamily="2" charset="-122"/>
                <a:ea typeface="微软雅黑" panose="020B0503020204020204" charset="-122"/>
                <a:cs typeface="黑体" panose="02010609060101010101" charset="-122"/>
                <a:sym typeface="Arial" panose="020B0604020202020204" pitchFamily="34" charset="0"/>
              </a:endParaRPr>
            </a:p>
          </p:txBody>
        </p:sp>
      </p:grpSp>
      <p:sp>
        <p:nvSpPr>
          <p:cNvPr id="100" name="文本框 99"/>
          <p:cNvSpPr txBox="1"/>
          <p:nvPr/>
        </p:nvSpPr>
        <p:spPr>
          <a:xfrm>
            <a:off x="1005840" y="2016125"/>
            <a:ext cx="5080000" cy="645160"/>
          </a:xfrm>
          <a:prstGeom prst="rect">
            <a:avLst/>
          </a:prstGeom>
          <a:noFill/>
          <a:ln w="9525">
            <a:noFill/>
          </a:ln>
        </p:spPr>
        <p:txBody>
          <a:bodyPr>
            <a:spAutoFit/>
          </a:bodyPr>
          <a:p>
            <a:pPr indent="0"/>
            <a:r>
              <a:rPr lang="en-US" sz="3600" b="1">
                <a:solidFill>
                  <a:schemeClr val="tx1"/>
                </a:solidFill>
                <a:latin typeface="黑体" panose="02010609060101010101" charset="-122"/>
                <a:ea typeface="黑体" panose="02010609060101010101" charset="-122"/>
                <a:cs typeface="黑体" panose="02010609060101010101" charset="-122"/>
              </a:rPr>
              <a:t>1.</a:t>
            </a:r>
            <a:r>
              <a:rPr lang="zh-CN" sz="3600" b="1">
                <a:solidFill>
                  <a:schemeClr val="tx1"/>
                </a:solidFill>
                <a:latin typeface="黑体" panose="02010609060101010101" charset="-122"/>
                <a:ea typeface="黑体" panose="02010609060101010101" charset="-122"/>
                <a:cs typeface="黑体" panose="02010609060101010101" charset="-122"/>
              </a:rPr>
              <a:t>描述性统计</a:t>
            </a:r>
            <a:endParaRPr lang="zh-CN" altLang="en-US" sz="3600" b="1">
              <a:solidFill>
                <a:schemeClr val="tx1"/>
              </a:solidFill>
              <a:latin typeface="黑体" panose="02010609060101010101" charset="-122"/>
              <a:ea typeface="黑体" panose="02010609060101010101" charset="-122"/>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1006099" y="1301750"/>
            <a:ext cx="7495916" cy="492125"/>
            <a:chOff x="6935" y="3305"/>
            <a:chExt cx="11805" cy="775"/>
          </a:xfrm>
        </p:grpSpPr>
        <p:sp>
          <p:nvSpPr>
            <p:cNvPr id="4" name="Oval 32"/>
            <p:cNvSpPr>
              <a:spLocks noChangeArrowheads="1"/>
            </p:cNvSpPr>
            <p:nvPr/>
          </p:nvSpPr>
          <p:spPr bwMode="auto">
            <a:xfrm>
              <a:off x="6935" y="3308"/>
              <a:ext cx="751" cy="762"/>
            </a:xfrm>
            <a:prstGeom prst="ellipse">
              <a:avLst/>
            </a:prstGeom>
            <a:solidFill>
              <a:srgbClr val="3ECEBD"/>
            </a:solidFill>
            <a:ln>
              <a:noFill/>
            </a:ln>
            <a:effectLst/>
          </p:spPr>
          <p:txBody>
            <a:bodyPr vert="horz" wrap="square" lIns="0" tIns="0" rIns="0" bIns="0" numCol="1" anchor="ctr" anchorCtr="0" compatLnSpc="1"/>
            <a:lstStyle/>
            <a:p>
              <a:pPr algn="ctr"/>
              <a:r>
                <a:rPr lang="en-US" sz="2055" dirty="0">
                  <a:solidFill>
                    <a:schemeClr val="bg1"/>
                  </a:solidFill>
                  <a:latin typeface="宋体" panose="02010600030101010101" pitchFamily="2" charset="-122"/>
                  <a:ea typeface="黑体" panose="02010609060101010101" charset="-122"/>
                  <a:cs typeface="宋体" panose="02010600030101010101" pitchFamily="2" charset="-122"/>
                </a:rPr>
                <a:t>1</a:t>
              </a:r>
              <a:endParaRPr lang="en-US" sz="2055" dirty="0">
                <a:solidFill>
                  <a:schemeClr val="bg1"/>
                </a:solidFill>
                <a:latin typeface="宋体" panose="02010600030101010101" pitchFamily="2" charset="-122"/>
                <a:ea typeface="黑体" panose="02010609060101010101" charset="-122"/>
                <a:cs typeface="宋体" panose="02010600030101010101" pitchFamily="2" charset="-122"/>
              </a:endParaRPr>
            </a:p>
          </p:txBody>
        </p:sp>
        <p:sp>
          <p:nvSpPr>
            <p:cNvPr id="5" name="Text Box 10"/>
            <p:cNvSpPr txBox="1">
              <a:spLocks noChangeArrowheads="1"/>
            </p:cNvSpPr>
            <p:nvPr/>
          </p:nvSpPr>
          <p:spPr bwMode="auto">
            <a:xfrm>
              <a:off x="8038" y="3305"/>
              <a:ext cx="10702" cy="775"/>
            </a:xfrm>
            <a:prstGeom prst="rect">
              <a:avLst/>
            </a:prstGeom>
            <a:noFill/>
            <a:effectLst/>
          </p:spPr>
          <p:txBody>
            <a:bodyPr wrap="square" lIns="0" tIns="0" rIns="0" bIns="0" rtlCol="0" anchor="ctr">
              <a:spAutoFit/>
            </a:bodyPr>
            <a:lstStyle>
              <a:defPPr>
                <a:defRPr lang="zh-CN"/>
              </a:defPPr>
              <a:lvl1pPr algn="just">
                <a:lnSpc>
                  <a:spcPts val="2000"/>
                </a:lnSpc>
                <a:defRPr sz="1200">
                  <a:solidFill>
                    <a:schemeClr val="tx1">
                      <a:lumMod val="65000"/>
                      <a:lumOff val="35000"/>
                    </a:schemeClr>
                  </a:solidFill>
                  <a:latin typeface="微软雅黑" panose="020B0503020204020204" charset="-122"/>
                  <a:ea typeface="微软雅黑" panose="020B0503020204020204" charset="-122"/>
                </a:defRPr>
              </a:lvl1pPr>
            </a:lstStyle>
            <a:p>
              <a:pPr algn="l">
                <a:lnSpc>
                  <a:spcPct val="100000"/>
                </a:lnSpc>
              </a:pPr>
              <a:r>
                <a:rPr lang="zh-CN" altLang="en-US" sz="32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rPr>
                <a:t>描述性百分比</a:t>
              </a:r>
              <a:endParaRPr lang="zh-CN" altLang="en-US" sz="32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endParaRPr>
            </a:p>
          </p:txBody>
        </p:sp>
      </p:grpSp>
      <p:sp>
        <p:nvSpPr>
          <p:cNvPr id="7" name="文本框 6"/>
          <p:cNvSpPr txBox="1"/>
          <p:nvPr/>
        </p:nvSpPr>
        <p:spPr>
          <a:xfrm>
            <a:off x="3596640" y="2306320"/>
            <a:ext cx="7987665" cy="3538220"/>
          </a:xfrm>
          <a:prstGeom prst="rect">
            <a:avLst/>
          </a:prstGeom>
          <a:noFill/>
          <a:effectLst/>
        </p:spPr>
        <p:txBody>
          <a:bodyPr wrap="square" rtlCol="0">
            <a:spAutoFit/>
          </a:bodyPr>
          <a:lstStyle/>
          <a:p>
            <a:pPr>
              <a:lnSpc>
                <a:spcPct val="100000"/>
              </a:lnSpc>
            </a:pPr>
            <a:r>
              <a:rPr kumimoji="1" sz="3200" b="1" dirty="0">
                <a:solidFill>
                  <a:srgbClr val="3ECEBD"/>
                </a:solidFill>
                <a:latin typeface="黑体" panose="02010609060101010101" charset="-122"/>
                <a:ea typeface="黑体" panose="02010609060101010101" charset="-122"/>
                <a:cs typeface="黑体" panose="02010609060101010101" charset="-122"/>
                <a:sym typeface="+mn-lt"/>
              </a:rPr>
              <a:t>百分数</a:t>
            </a:r>
            <a:endParaRPr kumimoji="1" sz="3200"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mn-lt"/>
            </a:endParaRPr>
          </a:p>
          <a:p>
            <a:pPr>
              <a:lnSpc>
                <a:spcPct val="100000"/>
              </a:lnSpc>
            </a:pPr>
            <a:r>
              <a:rPr kumimoji="1" sz="3200"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mn-lt"/>
              </a:rPr>
              <a:t>是用100做分母的分数，既可以表示数量的增加，也可以表示数量的减少。</a:t>
            </a:r>
            <a:endParaRPr kumimoji="1" sz="3200"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mn-lt"/>
            </a:endParaRPr>
          </a:p>
          <a:p>
            <a:pPr>
              <a:lnSpc>
                <a:spcPct val="100000"/>
              </a:lnSpc>
            </a:pPr>
            <a:r>
              <a:rPr kumimoji="1" sz="3200" dirty="0">
                <a:solidFill>
                  <a:srgbClr val="3ECEBD"/>
                </a:solidFill>
                <a:latin typeface="黑体" panose="02010609060101010101" charset="-122"/>
                <a:ea typeface="黑体" panose="02010609060101010101" charset="-122"/>
                <a:cs typeface="黑体" panose="02010609060101010101" charset="-122"/>
                <a:sym typeface="+mn-lt"/>
              </a:rPr>
              <a:t>运用广泛。</a:t>
            </a:r>
            <a:endParaRPr kumimoji="1" sz="3200"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mn-lt"/>
            </a:endParaRPr>
          </a:p>
          <a:p>
            <a:pPr>
              <a:lnSpc>
                <a:spcPct val="100000"/>
              </a:lnSpc>
            </a:pPr>
            <a:r>
              <a:rPr kumimoji="1" sz="32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mn-lt"/>
              </a:rPr>
              <a:t>例如30%的家长对某幼儿园的评价是非常满意的，25%的人认为幼儿园的整体状况一般等。</a:t>
            </a:r>
            <a:endParaRPr kumimoji="1" sz="3200"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mn-lt"/>
            </a:endParaRPr>
          </a:p>
        </p:txBody>
      </p:sp>
      <p:sp>
        <p:nvSpPr>
          <p:cNvPr id="15" name="矩形 14"/>
          <p:cNvSpPr/>
          <p:nvPr/>
        </p:nvSpPr>
        <p:spPr>
          <a:xfrm>
            <a:off x="762326" y="2286949"/>
            <a:ext cx="2661381" cy="3577627"/>
          </a:xfrm>
          <a:prstGeom prst="rect">
            <a:avLst/>
          </a:prstGeom>
          <a:blipFill dpi="0" rotWithShape="1">
            <a:blip r:embed="rId1" cstate="screen"/>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黑体" panose="02010609060101010101" charset="-122"/>
              <a:cs typeface="宋体" panose="02010600030101010101" pitchFamily="2" charset="-122"/>
            </a:endParaRPr>
          </a:p>
        </p:txBody>
      </p:sp>
      <p:sp>
        <p:nvSpPr>
          <p:cNvPr id="16" name="文本框 15"/>
          <p:cNvSpPr txBox="1"/>
          <p:nvPr/>
        </p:nvSpPr>
        <p:spPr>
          <a:xfrm>
            <a:off x="1005840" y="235131"/>
            <a:ext cx="4267200" cy="706755"/>
          </a:xfrm>
          <a:prstGeom prst="rect">
            <a:avLst/>
          </a:prstGeom>
          <a:noFill/>
        </p:spPr>
        <p:txBody>
          <a:bodyPr wrap="none" rtlCol="0">
            <a:spAutoFit/>
          </a:bodyPr>
          <a:p>
            <a:r>
              <a:rPr kumimoji="1" lang="zh-CN" altLang="en-US" sz="4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rPr>
              <a:t>一、量化分析方法</a:t>
            </a:r>
            <a:endParaRPr kumimoji="1" lang="zh-CN" altLang="en-US" sz="4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blinds(horizontal)">
                                      <p:cBhvr>
                                        <p:cTn id="1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5"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3630930" y="2435860"/>
            <a:ext cx="7987665" cy="2553335"/>
          </a:xfrm>
          <a:prstGeom prst="rect">
            <a:avLst/>
          </a:prstGeom>
          <a:noFill/>
          <a:effectLst/>
        </p:spPr>
        <p:txBody>
          <a:bodyPr wrap="square" rtlCol="0">
            <a:spAutoFit/>
          </a:bodyPr>
          <a:lstStyle/>
          <a:p>
            <a:pPr>
              <a:lnSpc>
                <a:spcPct val="100000"/>
              </a:lnSpc>
            </a:pPr>
            <a:r>
              <a:rPr kumimoji="1" sz="3200" b="1" dirty="0">
                <a:solidFill>
                  <a:srgbClr val="3ECEBD"/>
                </a:solidFill>
                <a:latin typeface="黑体" panose="02010609060101010101" charset="-122"/>
                <a:ea typeface="黑体" panose="02010609060101010101" charset="-122"/>
                <a:cs typeface="黑体" panose="02010609060101010101" charset="-122"/>
                <a:sym typeface="+mn-lt"/>
              </a:rPr>
              <a:t>百分点</a:t>
            </a:r>
            <a:endParaRPr kumimoji="1" sz="3200"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mn-lt"/>
            </a:endParaRPr>
          </a:p>
          <a:p>
            <a:pPr>
              <a:lnSpc>
                <a:spcPct val="100000"/>
              </a:lnSpc>
            </a:pPr>
            <a:r>
              <a:rPr kumimoji="1" sz="3200"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mn-lt"/>
              </a:rPr>
              <a:t>指不同时期以百分数形式表示的相对指标的变动幅度</a:t>
            </a:r>
            <a:r>
              <a:rPr kumimoji="1" lang="zh-CN" sz="3200"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mn-lt"/>
              </a:rPr>
              <a:t>。</a:t>
            </a:r>
            <a:endParaRPr kumimoji="1" lang="zh-CN" sz="3200"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mn-lt"/>
            </a:endParaRPr>
          </a:p>
          <a:p>
            <a:pPr>
              <a:lnSpc>
                <a:spcPct val="100000"/>
              </a:lnSpc>
            </a:pPr>
            <a:endParaRPr kumimoji="1" lang="zh-CN" sz="3200"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mn-lt"/>
            </a:endParaRPr>
          </a:p>
          <a:p>
            <a:pPr>
              <a:lnSpc>
                <a:spcPct val="100000"/>
              </a:lnSpc>
            </a:pPr>
            <a:r>
              <a:rPr kumimoji="1" lang="en-US" sz="3200" dirty="0">
                <a:solidFill>
                  <a:srgbClr val="FE4D3D"/>
                </a:solidFill>
                <a:latin typeface="宋体" panose="02010600030101010101" pitchFamily="2" charset="-122"/>
                <a:ea typeface="宋体" panose="02010600030101010101" pitchFamily="2" charset="-122"/>
                <a:cs typeface="宋体" panose="02010600030101010101" pitchFamily="2" charset="-122"/>
                <a:sym typeface="+mn-lt"/>
              </a:rPr>
              <a:t>*</a:t>
            </a:r>
            <a:r>
              <a:rPr kumimoji="1" sz="3200" dirty="0">
                <a:solidFill>
                  <a:srgbClr val="FE4D3D"/>
                </a:solidFill>
                <a:latin typeface="宋体" panose="02010600030101010101" pitchFamily="2" charset="-122"/>
                <a:ea typeface="宋体" panose="02010600030101010101" pitchFamily="2" charset="-122"/>
                <a:cs typeface="宋体" panose="02010600030101010101" pitchFamily="2" charset="-122"/>
                <a:sym typeface="+mn-lt"/>
              </a:rPr>
              <a:t>与绝对的百分数是有区别的，需谨慎使用。</a:t>
            </a:r>
            <a:endParaRPr kumimoji="1" sz="3200" dirty="0">
              <a:solidFill>
                <a:srgbClr val="FE4D3D"/>
              </a:solidFill>
              <a:latin typeface="宋体" panose="02010600030101010101" pitchFamily="2" charset="-122"/>
              <a:ea typeface="宋体" panose="02010600030101010101" pitchFamily="2" charset="-122"/>
              <a:cs typeface="宋体" panose="02010600030101010101" pitchFamily="2" charset="-122"/>
              <a:sym typeface="+mn-lt"/>
            </a:endParaRPr>
          </a:p>
        </p:txBody>
      </p:sp>
      <p:sp>
        <p:nvSpPr>
          <p:cNvPr id="15" name="矩形 14"/>
          <p:cNvSpPr/>
          <p:nvPr/>
        </p:nvSpPr>
        <p:spPr>
          <a:xfrm>
            <a:off x="762326" y="1923729"/>
            <a:ext cx="2661381" cy="3577627"/>
          </a:xfrm>
          <a:prstGeom prst="rect">
            <a:avLst/>
          </a:prstGeom>
          <a:blipFill dpi="0" rotWithShape="1">
            <a:blip r:embed="rId1" cstate="screen"/>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黑体" panose="02010609060101010101" charset="-122"/>
              <a:cs typeface="宋体" panose="02010600030101010101" pitchFamily="2" charset="-122"/>
            </a:endParaRPr>
          </a:p>
        </p:txBody>
      </p:sp>
      <p:sp>
        <p:nvSpPr>
          <p:cNvPr id="16" name="文本框 15"/>
          <p:cNvSpPr txBox="1"/>
          <p:nvPr/>
        </p:nvSpPr>
        <p:spPr>
          <a:xfrm>
            <a:off x="1005840" y="235131"/>
            <a:ext cx="4267200" cy="706755"/>
          </a:xfrm>
          <a:prstGeom prst="rect">
            <a:avLst/>
          </a:prstGeom>
          <a:noFill/>
        </p:spPr>
        <p:txBody>
          <a:bodyPr wrap="none" rtlCol="0">
            <a:spAutoFit/>
          </a:bodyPr>
          <a:p>
            <a:r>
              <a:rPr kumimoji="1" lang="zh-CN" altLang="en-US" sz="4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rPr>
              <a:t>一、量化分析方法</a:t>
            </a:r>
            <a:endParaRPr kumimoji="1" lang="zh-CN" altLang="en-US" sz="4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blinds(horizontal)">
                                      <p:cBhvr>
                                        <p:cTn id="1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5" grpId="0" bldLvl="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1006099" y="1301750"/>
            <a:ext cx="7495916" cy="492125"/>
            <a:chOff x="6935" y="3305"/>
            <a:chExt cx="11805" cy="775"/>
          </a:xfrm>
        </p:grpSpPr>
        <p:sp>
          <p:nvSpPr>
            <p:cNvPr id="4" name="Oval 32"/>
            <p:cNvSpPr>
              <a:spLocks noChangeArrowheads="1"/>
            </p:cNvSpPr>
            <p:nvPr/>
          </p:nvSpPr>
          <p:spPr bwMode="auto">
            <a:xfrm>
              <a:off x="6935" y="3308"/>
              <a:ext cx="751" cy="762"/>
            </a:xfrm>
            <a:prstGeom prst="ellipse">
              <a:avLst/>
            </a:prstGeom>
            <a:solidFill>
              <a:srgbClr val="3ECEBD"/>
            </a:solidFill>
            <a:ln>
              <a:noFill/>
            </a:ln>
            <a:effectLst/>
          </p:spPr>
          <p:txBody>
            <a:bodyPr vert="horz" wrap="square" lIns="0" tIns="0" rIns="0" bIns="0" numCol="1" anchor="ctr" anchorCtr="0" compatLnSpc="1"/>
            <a:lstStyle/>
            <a:p>
              <a:pPr algn="ctr"/>
              <a:r>
                <a:rPr lang="en-US" sz="2055" dirty="0">
                  <a:solidFill>
                    <a:schemeClr val="bg1"/>
                  </a:solidFill>
                  <a:latin typeface="宋体" panose="02010600030101010101" pitchFamily="2" charset="-122"/>
                  <a:ea typeface="黑体" panose="02010609060101010101" charset="-122"/>
                  <a:cs typeface="宋体" panose="02010600030101010101" pitchFamily="2" charset="-122"/>
                </a:rPr>
                <a:t>2</a:t>
              </a:r>
              <a:endParaRPr lang="en-US" sz="2055" dirty="0">
                <a:solidFill>
                  <a:schemeClr val="bg1"/>
                </a:solidFill>
                <a:latin typeface="宋体" panose="02010600030101010101" pitchFamily="2" charset="-122"/>
                <a:ea typeface="黑体" panose="02010609060101010101" charset="-122"/>
                <a:cs typeface="宋体" panose="02010600030101010101" pitchFamily="2" charset="-122"/>
              </a:endParaRPr>
            </a:p>
          </p:txBody>
        </p:sp>
        <p:sp>
          <p:nvSpPr>
            <p:cNvPr id="5" name="Text Box 10"/>
            <p:cNvSpPr txBox="1">
              <a:spLocks noChangeArrowheads="1"/>
            </p:cNvSpPr>
            <p:nvPr/>
          </p:nvSpPr>
          <p:spPr bwMode="auto">
            <a:xfrm>
              <a:off x="8038" y="3305"/>
              <a:ext cx="10702" cy="775"/>
            </a:xfrm>
            <a:prstGeom prst="rect">
              <a:avLst/>
            </a:prstGeom>
            <a:noFill/>
            <a:effectLst/>
          </p:spPr>
          <p:txBody>
            <a:bodyPr wrap="square" lIns="0" tIns="0" rIns="0" bIns="0" rtlCol="0" anchor="ctr">
              <a:spAutoFit/>
            </a:bodyPr>
            <a:lstStyle>
              <a:defPPr>
                <a:defRPr lang="zh-CN"/>
              </a:defPPr>
              <a:lvl1pPr algn="just">
                <a:lnSpc>
                  <a:spcPts val="2000"/>
                </a:lnSpc>
                <a:defRPr sz="1200">
                  <a:solidFill>
                    <a:schemeClr val="tx1">
                      <a:lumMod val="65000"/>
                      <a:lumOff val="35000"/>
                    </a:schemeClr>
                  </a:solidFill>
                  <a:latin typeface="微软雅黑" panose="020B0503020204020204" charset="-122"/>
                  <a:ea typeface="微软雅黑" panose="020B0503020204020204" charset="-122"/>
                </a:defRPr>
              </a:lvl1pPr>
            </a:lstStyle>
            <a:p>
              <a:pPr algn="l">
                <a:lnSpc>
                  <a:spcPct val="100000"/>
                </a:lnSpc>
              </a:pPr>
              <a:r>
                <a:rPr lang="zh-CN" altLang="en-US" sz="32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rPr>
                <a:t>算术平均数</a:t>
              </a:r>
              <a:endParaRPr lang="zh-CN" altLang="en-US" sz="32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endParaRPr>
            </a:p>
          </p:txBody>
        </p:sp>
      </p:grpSp>
      <p:sp>
        <p:nvSpPr>
          <p:cNvPr id="7" name="文本框 6"/>
          <p:cNvSpPr txBox="1"/>
          <p:nvPr/>
        </p:nvSpPr>
        <p:spPr>
          <a:xfrm>
            <a:off x="1005840" y="2200910"/>
            <a:ext cx="10578465" cy="3538220"/>
          </a:xfrm>
          <a:prstGeom prst="rect">
            <a:avLst/>
          </a:prstGeom>
          <a:noFill/>
          <a:effectLst/>
        </p:spPr>
        <p:txBody>
          <a:bodyPr wrap="square" rtlCol="0">
            <a:spAutoFit/>
          </a:bodyPr>
          <a:lstStyle/>
          <a:p>
            <a:pPr>
              <a:lnSpc>
                <a:spcPct val="100000"/>
              </a:lnSpc>
            </a:pPr>
            <a:r>
              <a:rPr kumimoji="1" sz="3200"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mn-lt"/>
              </a:rPr>
              <a:t>是一组数据之和除以这组数据个数。</a:t>
            </a:r>
            <a:endParaRPr kumimoji="1" sz="3200"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mn-lt"/>
            </a:endParaRPr>
          </a:p>
          <a:p>
            <a:pPr>
              <a:lnSpc>
                <a:spcPct val="100000"/>
              </a:lnSpc>
            </a:pPr>
            <a:r>
              <a:rPr kumimoji="1" sz="32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mn-lt"/>
              </a:rPr>
              <a:t>如：在家长满意度调查中，通常由家长按从1</a:t>
            </a:r>
            <a:r>
              <a:rPr kumimoji="1" lang="en-US" sz="32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mn-lt"/>
              </a:rPr>
              <a:t>~</a:t>
            </a:r>
            <a:r>
              <a:rPr kumimoji="1" sz="32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mn-lt"/>
              </a:rPr>
              <a:t>5的顺序给某种满意度指标打分，如果调查样本量为500人，则该满意度的算术平均数为所有的得分之和除500。不同的家长样本，对该满意度测查结果的算术平均数的高低，表明这些样本中家长的满意度的集中趋势程度的差别。平均数较高，说明满意度的集中趋势较高。</a:t>
            </a:r>
            <a:endParaRPr kumimoji="1" sz="32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mn-lt"/>
            </a:endParaRPr>
          </a:p>
        </p:txBody>
      </p:sp>
      <p:sp>
        <p:nvSpPr>
          <p:cNvPr id="16" name="文本框 15"/>
          <p:cNvSpPr txBox="1"/>
          <p:nvPr/>
        </p:nvSpPr>
        <p:spPr>
          <a:xfrm>
            <a:off x="1005840" y="235131"/>
            <a:ext cx="4267200" cy="706755"/>
          </a:xfrm>
          <a:prstGeom prst="rect">
            <a:avLst/>
          </a:prstGeom>
          <a:noFill/>
        </p:spPr>
        <p:txBody>
          <a:bodyPr wrap="none" rtlCol="0">
            <a:spAutoFit/>
          </a:bodyPr>
          <a:p>
            <a:r>
              <a:rPr kumimoji="1" lang="zh-CN" altLang="en-US" sz="4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rPr>
              <a:t>一、量化分析方法</a:t>
            </a:r>
            <a:endParaRPr kumimoji="1" lang="zh-CN" altLang="en-US" sz="4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3823970" y="2435860"/>
            <a:ext cx="7476490" cy="2553335"/>
          </a:xfrm>
          <a:prstGeom prst="rect">
            <a:avLst/>
          </a:prstGeom>
          <a:noFill/>
          <a:effectLst/>
        </p:spPr>
        <p:txBody>
          <a:bodyPr wrap="square" rtlCol="0">
            <a:spAutoFit/>
          </a:bodyPr>
          <a:lstStyle/>
          <a:p>
            <a:pPr>
              <a:lnSpc>
                <a:spcPct val="100000"/>
              </a:lnSpc>
            </a:pPr>
            <a:r>
              <a:rPr kumimoji="1" sz="3200" b="1" dirty="0">
                <a:solidFill>
                  <a:srgbClr val="3ECEBD"/>
                </a:solidFill>
                <a:latin typeface="黑体" panose="02010609060101010101" charset="-122"/>
                <a:ea typeface="黑体" panose="02010609060101010101" charset="-122"/>
                <a:cs typeface="黑体" panose="02010609060101010101" charset="-122"/>
                <a:sym typeface="+mn-lt"/>
              </a:rPr>
              <a:t>算术平均数，在统计学上的优点</a:t>
            </a:r>
            <a:r>
              <a:rPr kumimoji="1" lang="zh-CN" sz="3200" b="1" dirty="0">
                <a:solidFill>
                  <a:srgbClr val="3ECEBD"/>
                </a:solidFill>
                <a:latin typeface="黑体" panose="02010609060101010101" charset="-122"/>
                <a:ea typeface="黑体" panose="02010609060101010101" charset="-122"/>
                <a:cs typeface="黑体" panose="02010609060101010101" charset="-122"/>
                <a:sym typeface="+mn-lt"/>
              </a:rPr>
              <a:t>：</a:t>
            </a:r>
            <a:endParaRPr kumimoji="1" lang="zh-CN" sz="3200"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mn-lt"/>
            </a:endParaRPr>
          </a:p>
          <a:p>
            <a:pPr>
              <a:lnSpc>
                <a:spcPct val="100000"/>
              </a:lnSpc>
            </a:pPr>
            <a:r>
              <a:rPr kumimoji="1" sz="3200"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mn-lt"/>
              </a:rPr>
              <a:t>它较中数和众数更少受到随机因素影响</a:t>
            </a:r>
            <a:endParaRPr kumimoji="1" sz="3200"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mn-lt"/>
            </a:endParaRPr>
          </a:p>
          <a:p>
            <a:pPr>
              <a:lnSpc>
                <a:spcPct val="100000"/>
              </a:lnSpc>
            </a:pPr>
            <a:endParaRPr kumimoji="1" sz="3200"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mn-lt"/>
            </a:endParaRPr>
          </a:p>
          <a:p>
            <a:pPr>
              <a:lnSpc>
                <a:spcPct val="100000"/>
              </a:lnSpc>
            </a:pPr>
            <a:r>
              <a:rPr kumimoji="1" sz="3200" b="1" dirty="0">
                <a:solidFill>
                  <a:srgbClr val="F49E00"/>
                </a:solidFill>
                <a:latin typeface="黑体" panose="02010609060101010101" charset="-122"/>
                <a:ea typeface="黑体" panose="02010609060101010101" charset="-122"/>
                <a:cs typeface="黑体" panose="02010609060101010101" charset="-122"/>
                <a:sym typeface="+mn-lt"/>
              </a:rPr>
              <a:t>缺点</a:t>
            </a:r>
            <a:r>
              <a:rPr kumimoji="1" lang="zh-CN" sz="3200" b="1" dirty="0">
                <a:solidFill>
                  <a:srgbClr val="F49E00"/>
                </a:solidFill>
                <a:latin typeface="黑体" panose="02010609060101010101" charset="-122"/>
                <a:ea typeface="黑体" panose="02010609060101010101" charset="-122"/>
                <a:cs typeface="黑体" panose="02010609060101010101" charset="-122"/>
                <a:sym typeface="+mn-lt"/>
              </a:rPr>
              <a:t>：</a:t>
            </a:r>
            <a:endParaRPr kumimoji="1" sz="3200"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mn-lt"/>
            </a:endParaRPr>
          </a:p>
          <a:p>
            <a:pPr>
              <a:lnSpc>
                <a:spcPct val="100000"/>
              </a:lnSpc>
            </a:pPr>
            <a:r>
              <a:rPr kumimoji="1" sz="3200"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mn-lt"/>
              </a:rPr>
              <a:t>它更容易受到极端数值的影响</a:t>
            </a:r>
            <a:endParaRPr kumimoji="1" sz="3200"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mn-lt"/>
            </a:endParaRPr>
          </a:p>
        </p:txBody>
      </p:sp>
      <p:sp>
        <p:nvSpPr>
          <p:cNvPr id="16" name="文本框 15"/>
          <p:cNvSpPr txBox="1"/>
          <p:nvPr/>
        </p:nvSpPr>
        <p:spPr>
          <a:xfrm>
            <a:off x="1005840" y="235131"/>
            <a:ext cx="4267200" cy="706755"/>
          </a:xfrm>
          <a:prstGeom prst="rect">
            <a:avLst/>
          </a:prstGeom>
          <a:noFill/>
        </p:spPr>
        <p:txBody>
          <a:bodyPr wrap="none" rtlCol="0">
            <a:spAutoFit/>
          </a:bodyPr>
          <a:p>
            <a:r>
              <a:rPr kumimoji="1" lang="zh-CN" altLang="en-US" sz="4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rPr>
              <a:t>一、量化分析方法</a:t>
            </a:r>
            <a:endParaRPr kumimoji="1" lang="zh-CN" altLang="en-US" sz="4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endParaRPr>
          </a:p>
        </p:txBody>
      </p:sp>
      <p:sp>
        <p:nvSpPr>
          <p:cNvPr id="15" name="矩形 14"/>
          <p:cNvSpPr/>
          <p:nvPr/>
        </p:nvSpPr>
        <p:spPr>
          <a:xfrm>
            <a:off x="762326" y="1923729"/>
            <a:ext cx="2661381" cy="3577627"/>
          </a:xfrm>
          <a:prstGeom prst="rect">
            <a:avLst/>
          </a:prstGeom>
          <a:blipFill dpi="0" rotWithShape="1">
            <a:blip r:embed="rId1" cstate="screen"/>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宋体" panose="02010600030101010101" pitchFamily="2" charset="-122"/>
              <a:ea typeface="黑体" panose="02010609060101010101"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blinds(horizontal)">
                                      <p:cBhvr>
                                        <p:cTn id="1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5"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29038" y="5444194"/>
            <a:ext cx="2081686" cy="2081686"/>
          </a:xfrm>
          <a:prstGeom prst="ellipse">
            <a:avLst/>
          </a:prstGeom>
          <a:solidFill>
            <a:srgbClr val="FE4D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宋体" panose="02010600030101010101" pitchFamily="2" charset="-122"/>
              <a:ea typeface="黑体" panose="02010609060101010101" charset="-122"/>
              <a:cs typeface="宋体" panose="02010600030101010101" pitchFamily="2" charset="-122"/>
            </a:endParaRPr>
          </a:p>
        </p:txBody>
      </p:sp>
      <p:sp>
        <p:nvSpPr>
          <p:cNvPr id="3" name="椭圆 2"/>
          <p:cNvSpPr/>
          <p:nvPr/>
        </p:nvSpPr>
        <p:spPr>
          <a:xfrm>
            <a:off x="1814990" y="2339699"/>
            <a:ext cx="240860" cy="240860"/>
          </a:xfrm>
          <a:prstGeom prst="ellipse">
            <a:avLst/>
          </a:prstGeom>
          <a:solidFill>
            <a:srgbClr val="FE4D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宋体" panose="02010600030101010101" pitchFamily="2" charset="-122"/>
              <a:ea typeface="黑体" panose="02010609060101010101" charset="-122"/>
              <a:cs typeface="宋体" panose="02010600030101010101" pitchFamily="2" charset="-122"/>
            </a:endParaRPr>
          </a:p>
        </p:txBody>
      </p:sp>
      <p:sp>
        <p:nvSpPr>
          <p:cNvPr id="4" name="同心圆 3"/>
          <p:cNvSpPr/>
          <p:nvPr/>
        </p:nvSpPr>
        <p:spPr>
          <a:xfrm>
            <a:off x="1157278" y="3595883"/>
            <a:ext cx="249382" cy="249382"/>
          </a:xfrm>
          <a:prstGeom prst="donut">
            <a:avLst>
              <a:gd name="adj" fmla="val 8839"/>
            </a:avLst>
          </a:prstGeom>
          <a:solidFill>
            <a:srgbClr val="6288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latin typeface="宋体" panose="02010600030101010101" pitchFamily="2" charset="-122"/>
              <a:ea typeface="黑体" panose="02010609060101010101" charset="-122"/>
              <a:cs typeface="宋体" panose="02010600030101010101" pitchFamily="2" charset="-122"/>
            </a:endParaRPr>
          </a:p>
        </p:txBody>
      </p:sp>
      <p:sp>
        <p:nvSpPr>
          <p:cNvPr id="5" name="椭圆 4"/>
          <p:cNvSpPr/>
          <p:nvPr/>
        </p:nvSpPr>
        <p:spPr>
          <a:xfrm>
            <a:off x="1058647" y="872764"/>
            <a:ext cx="696027" cy="696027"/>
          </a:xfrm>
          <a:prstGeom prst="ellipse">
            <a:avLst/>
          </a:prstGeom>
          <a:solidFill>
            <a:srgbClr val="3ECE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宋体" panose="02010600030101010101" pitchFamily="2" charset="-122"/>
              <a:ea typeface="黑体" panose="02010609060101010101" charset="-122"/>
              <a:cs typeface="宋体" panose="02010600030101010101" pitchFamily="2" charset="-122"/>
            </a:endParaRPr>
          </a:p>
        </p:txBody>
      </p:sp>
      <p:sp>
        <p:nvSpPr>
          <p:cNvPr id="6" name="椭圆 5"/>
          <p:cNvSpPr/>
          <p:nvPr/>
        </p:nvSpPr>
        <p:spPr>
          <a:xfrm>
            <a:off x="10381540" y="6308672"/>
            <a:ext cx="1098655" cy="1098655"/>
          </a:xfrm>
          <a:prstGeom prst="ellipse">
            <a:avLst/>
          </a:prstGeom>
          <a:solidFill>
            <a:srgbClr val="FFD1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宋体" panose="02010600030101010101" pitchFamily="2" charset="-122"/>
              <a:ea typeface="黑体" panose="02010609060101010101" charset="-122"/>
              <a:cs typeface="宋体" panose="02010600030101010101" pitchFamily="2" charset="-122"/>
            </a:endParaRPr>
          </a:p>
        </p:txBody>
      </p:sp>
      <p:sp>
        <p:nvSpPr>
          <p:cNvPr id="7" name="椭圆 6"/>
          <p:cNvSpPr/>
          <p:nvPr/>
        </p:nvSpPr>
        <p:spPr>
          <a:xfrm>
            <a:off x="11853790" y="5023426"/>
            <a:ext cx="144247" cy="144247"/>
          </a:xfrm>
          <a:prstGeom prst="ellipse">
            <a:avLst/>
          </a:prstGeom>
          <a:solidFill>
            <a:srgbClr val="FE4D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宋体" panose="02010600030101010101" pitchFamily="2" charset="-122"/>
              <a:ea typeface="黑体" panose="02010609060101010101" charset="-122"/>
              <a:cs typeface="宋体" panose="02010600030101010101" pitchFamily="2" charset="-122"/>
            </a:endParaRPr>
          </a:p>
        </p:txBody>
      </p:sp>
      <p:sp>
        <p:nvSpPr>
          <p:cNvPr id="8" name="同心圆 7"/>
          <p:cNvSpPr/>
          <p:nvPr/>
        </p:nvSpPr>
        <p:spPr>
          <a:xfrm>
            <a:off x="10826304" y="5319503"/>
            <a:ext cx="249382" cy="249382"/>
          </a:xfrm>
          <a:prstGeom prst="donut">
            <a:avLst>
              <a:gd name="adj" fmla="val 8839"/>
            </a:avLst>
          </a:prstGeom>
          <a:solidFill>
            <a:srgbClr val="FFD1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latin typeface="宋体" panose="02010600030101010101" pitchFamily="2" charset="-122"/>
              <a:ea typeface="黑体" panose="02010609060101010101" charset="-122"/>
              <a:cs typeface="宋体" panose="02010600030101010101" pitchFamily="2" charset="-122"/>
            </a:endParaRPr>
          </a:p>
        </p:txBody>
      </p:sp>
      <p:sp>
        <p:nvSpPr>
          <p:cNvPr id="9" name="文本框 8"/>
          <p:cNvSpPr txBox="1"/>
          <p:nvPr/>
        </p:nvSpPr>
        <p:spPr>
          <a:xfrm>
            <a:off x="5299162" y="994725"/>
            <a:ext cx="1849581" cy="923330"/>
          </a:xfrm>
          <a:prstGeom prst="rect">
            <a:avLst/>
          </a:prstGeom>
          <a:noFill/>
        </p:spPr>
        <p:txBody>
          <a:bodyPr wrap="square" rtlCol="0">
            <a:spAutoFit/>
          </a:bodyPr>
          <a:lstStyle/>
          <a:p>
            <a:pPr algn="dist"/>
            <a:r>
              <a:rPr kumimoji="1" lang="zh-CN" altLang="en-US" sz="5400" dirty="0">
                <a:solidFill>
                  <a:schemeClr val="tx1">
                    <a:lumMod val="75000"/>
                    <a:lumOff val="25000"/>
                  </a:schemeClr>
                </a:solidFill>
                <a:latin typeface="宋体" panose="02010600030101010101" pitchFamily="2" charset="-122"/>
                <a:ea typeface="黑体" panose="02010609060101010101" charset="-122"/>
                <a:cs typeface="宋体" panose="02010600030101010101" pitchFamily="2" charset="-122"/>
              </a:rPr>
              <a:t>目录</a:t>
            </a:r>
            <a:endParaRPr kumimoji="1" lang="zh-CN" altLang="en-US" sz="5400" dirty="0">
              <a:solidFill>
                <a:schemeClr val="tx1">
                  <a:lumMod val="75000"/>
                  <a:lumOff val="25000"/>
                </a:schemeClr>
              </a:solidFill>
              <a:latin typeface="宋体" panose="02010600030101010101" pitchFamily="2" charset="-122"/>
              <a:ea typeface="黑体" panose="02010609060101010101" charset="-122"/>
              <a:cs typeface="宋体" panose="02010600030101010101" pitchFamily="2" charset="-122"/>
            </a:endParaRPr>
          </a:p>
        </p:txBody>
      </p:sp>
      <p:sp>
        <p:nvSpPr>
          <p:cNvPr id="10" name="文本框 9"/>
          <p:cNvSpPr txBox="1"/>
          <p:nvPr/>
        </p:nvSpPr>
        <p:spPr>
          <a:xfrm>
            <a:off x="5351116" y="1807824"/>
            <a:ext cx="1745672" cy="400110"/>
          </a:xfrm>
          <a:prstGeom prst="rect">
            <a:avLst/>
          </a:prstGeom>
          <a:noFill/>
        </p:spPr>
        <p:txBody>
          <a:bodyPr wrap="square" rtlCol="0">
            <a:spAutoFit/>
          </a:bodyPr>
          <a:lstStyle/>
          <a:p>
            <a:pPr algn="dist"/>
            <a:r>
              <a:rPr kumimoji="1" lang="en-US" altLang="zh-CN" sz="2000" dirty="0">
                <a:solidFill>
                  <a:schemeClr val="tx1">
                    <a:lumMod val="75000"/>
                    <a:lumOff val="25000"/>
                  </a:schemeClr>
                </a:solidFill>
                <a:latin typeface="宋体" panose="02010600030101010101" pitchFamily="2" charset="-122"/>
                <a:ea typeface="黑体" panose="02010609060101010101" charset="-122"/>
                <a:cs typeface="宋体" panose="02010600030101010101" pitchFamily="2" charset="-122"/>
              </a:rPr>
              <a:t>CONTENTS</a:t>
            </a:r>
            <a:endParaRPr kumimoji="1" lang="zh-CN" altLang="en-US" sz="2000" dirty="0">
              <a:solidFill>
                <a:schemeClr val="tx1">
                  <a:lumMod val="75000"/>
                  <a:lumOff val="25000"/>
                </a:schemeClr>
              </a:solidFill>
              <a:latin typeface="宋体" panose="02010600030101010101" pitchFamily="2" charset="-122"/>
              <a:ea typeface="黑体" panose="02010609060101010101" charset="-122"/>
              <a:cs typeface="宋体" panose="02010600030101010101" pitchFamily="2" charset="-122"/>
            </a:endParaRPr>
          </a:p>
        </p:txBody>
      </p:sp>
      <p:grpSp>
        <p:nvGrpSpPr>
          <p:cNvPr id="18" name="组合 17"/>
          <p:cNvGrpSpPr/>
          <p:nvPr/>
        </p:nvGrpSpPr>
        <p:grpSpPr>
          <a:xfrm>
            <a:off x="2803525" y="2432050"/>
            <a:ext cx="3740150" cy="1413510"/>
            <a:chOff x="3736" y="4064"/>
            <a:chExt cx="5890" cy="2226"/>
          </a:xfrm>
        </p:grpSpPr>
        <p:sp>
          <p:nvSpPr>
            <p:cNvPr id="11" name="文本框 10"/>
            <p:cNvSpPr txBox="1"/>
            <p:nvPr/>
          </p:nvSpPr>
          <p:spPr>
            <a:xfrm>
              <a:off x="3736" y="4064"/>
              <a:ext cx="3408" cy="1113"/>
            </a:xfrm>
            <a:prstGeom prst="rect">
              <a:avLst/>
            </a:prstGeom>
            <a:noFill/>
          </p:spPr>
          <p:txBody>
            <a:bodyPr wrap="none" rtlCol="0">
              <a:spAutoFit/>
            </a:bodyPr>
            <a:lstStyle/>
            <a:p>
              <a:pPr marL="457200" indent="-457200">
                <a:lnSpc>
                  <a:spcPct val="100000"/>
                </a:lnSpc>
                <a:buClr>
                  <a:schemeClr val="bg1">
                    <a:lumMod val="75000"/>
                  </a:schemeClr>
                </a:buClr>
                <a:buFont typeface="Arial" panose="020B0604020202020204" pitchFamily="34" charset="0"/>
                <a:buChar char="•"/>
              </a:pPr>
              <a:r>
                <a:rPr kumimoji="1" lang="zh-CN" altLang="en-US" sz="4000" dirty="0">
                  <a:solidFill>
                    <a:srgbClr val="FE4D3D"/>
                  </a:solidFill>
                  <a:latin typeface="宋体" panose="02010600030101010101" pitchFamily="2" charset="-122"/>
                  <a:ea typeface="宋体" panose="02010600030101010101" pitchFamily="2" charset="-122"/>
                  <a:cs typeface="宋体" panose="02010600030101010101" pitchFamily="2" charset="-122"/>
                </a:rPr>
                <a:t>第一节</a:t>
              </a:r>
              <a:endParaRPr kumimoji="1" lang="zh-CN" altLang="en-US" sz="4000" dirty="0">
                <a:solidFill>
                  <a:srgbClr val="FE4D3D"/>
                </a:solidFill>
                <a:latin typeface="宋体" panose="02010600030101010101" pitchFamily="2" charset="-122"/>
                <a:ea typeface="宋体" panose="02010600030101010101" pitchFamily="2" charset="-122"/>
                <a:cs typeface="宋体" panose="02010600030101010101" pitchFamily="2" charset="-122"/>
              </a:endParaRPr>
            </a:p>
          </p:txBody>
        </p:sp>
        <p:sp>
          <p:nvSpPr>
            <p:cNvPr id="13" name="文本框 12"/>
            <p:cNvSpPr txBox="1"/>
            <p:nvPr/>
          </p:nvSpPr>
          <p:spPr>
            <a:xfrm>
              <a:off x="4415" y="5177"/>
              <a:ext cx="5211" cy="1113"/>
            </a:xfrm>
            <a:prstGeom prst="rect">
              <a:avLst/>
            </a:prstGeom>
            <a:noFill/>
          </p:spPr>
          <p:txBody>
            <a:bodyPr wrap="square" rtlCol="0">
              <a:spAutoFit/>
            </a:bodyPr>
            <a:lstStyle/>
            <a:p>
              <a:pPr>
                <a:lnSpc>
                  <a:spcPct val="100000"/>
                </a:lnSpc>
              </a:pPr>
              <a:r>
                <a:rPr lang="en-GB" altLang="zh-CN" sz="4000" dirty="0">
                  <a:solidFill>
                    <a:schemeClr val="tx1"/>
                  </a:solidFill>
                  <a:latin typeface="黑体" panose="02010609060101010101" charset="-122"/>
                  <a:ea typeface="黑体" panose="02010609060101010101" charset="-122"/>
                  <a:cs typeface="宋体" panose="02010600030101010101" pitchFamily="2" charset="-122"/>
                </a:rPr>
                <a:t>分析方法</a:t>
              </a:r>
              <a:endParaRPr lang="en-GB" altLang="zh-CN" sz="4000" dirty="0">
                <a:solidFill>
                  <a:schemeClr val="tx1"/>
                </a:solidFill>
                <a:latin typeface="黑体" panose="02010609060101010101" charset="-122"/>
                <a:ea typeface="黑体" panose="02010609060101010101" charset="-122"/>
                <a:cs typeface="宋体" panose="02010600030101010101" pitchFamily="2" charset="-122"/>
              </a:endParaRPr>
            </a:p>
          </p:txBody>
        </p:sp>
      </p:grpSp>
      <p:grpSp>
        <p:nvGrpSpPr>
          <p:cNvPr id="19" name="组合 18"/>
          <p:cNvGrpSpPr/>
          <p:nvPr/>
        </p:nvGrpSpPr>
        <p:grpSpPr>
          <a:xfrm>
            <a:off x="2804160" y="4131310"/>
            <a:ext cx="3739515" cy="1413510"/>
            <a:chOff x="3736" y="4064"/>
            <a:chExt cx="5889" cy="2226"/>
          </a:xfrm>
        </p:grpSpPr>
        <p:sp>
          <p:nvSpPr>
            <p:cNvPr id="20" name="文本框 19"/>
            <p:cNvSpPr txBox="1"/>
            <p:nvPr/>
          </p:nvSpPr>
          <p:spPr>
            <a:xfrm>
              <a:off x="3736" y="4064"/>
              <a:ext cx="3408" cy="1113"/>
            </a:xfrm>
            <a:prstGeom prst="rect">
              <a:avLst/>
            </a:prstGeom>
            <a:noFill/>
          </p:spPr>
          <p:txBody>
            <a:bodyPr wrap="none" rtlCol="0">
              <a:spAutoFit/>
            </a:bodyPr>
            <a:p>
              <a:pPr marL="457200" indent="-457200">
                <a:lnSpc>
                  <a:spcPct val="100000"/>
                </a:lnSpc>
                <a:buClr>
                  <a:schemeClr val="bg1">
                    <a:lumMod val="75000"/>
                  </a:schemeClr>
                </a:buClr>
                <a:buFont typeface="Arial" panose="020B0604020202020204" pitchFamily="34" charset="0"/>
                <a:buChar char="•"/>
              </a:pPr>
              <a:r>
                <a:rPr kumimoji="1" lang="zh-CN" altLang="en-US" sz="4000" dirty="0">
                  <a:solidFill>
                    <a:srgbClr val="FE4D3D"/>
                  </a:solidFill>
                  <a:latin typeface="宋体" panose="02010600030101010101" pitchFamily="2" charset="-122"/>
                  <a:ea typeface="宋体" panose="02010600030101010101" pitchFamily="2" charset="-122"/>
                  <a:cs typeface="宋体" panose="02010600030101010101" pitchFamily="2" charset="-122"/>
                </a:rPr>
                <a:t>第二节</a:t>
              </a:r>
              <a:endParaRPr kumimoji="1" lang="zh-CN" altLang="en-US" sz="4000" dirty="0">
                <a:solidFill>
                  <a:srgbClr val="FE4D3D"/>
                </a:solidFill>
                <a:latin typeface="宋体" panose="02010600030101010101" pitchFamily="2" charset="-122"/>
                <a:ea typeface="宋体" panose="02010600030101010101" pitchFamily="2" charset="-122"/>
                <a:cs typeface="宋体" panose="02010600030101010101" pitchFamily="2" charset="-122"/>
              </a:endParaRPr>
            </a:p>
          </p:txBody>
        </p:sp>
        <p:sp>
          <p:nvSpPr>
            <p:cNvPr id="21" name="文本框 20"/>
            <p:cNvSpPr txBox="1"/>
            <p:nvPr/>
          </p:nvSpPr>
          <p:spPr>
            <a:xfrm>
              <a:off x="4414" y="5177"/>
              <a:ext cx="5211" cy="1113"/>
            </a:xfrm>
            <a:prstGeom prst="rect">
              <a:avLst/>
            </a:prstGeom>
            <a:noFill/>
          </p:spPr>
          <p:txBody>
            <a:bodyPr wrap="square" rtlCol="0">
              <a:spAutoFit/>
            </a:bodyPr>
            <a:p>
              <a:pPr>
                <a:lnSpc>
                  <a:spcPct val="100000"/>
                </a:lnSpc>
              </a:pPr>
              <a:r>
                <a:rPr lang="en-GB" altLang="zh-CN" sz="4000" dirty="0">
                  <a:solidFill>
                    <a:schemeClr val="tx1"/>
                  </a:solidFill>
                  <a:latin typeface="黑体" panose="02010609060101010101" charset="-122"/>
                  <a:ea typeface="黑体" panose="02010609060101010101" charset="-122"/>
                  <a:cs typeface="宋体" panose="02010600030101010101" pitchFamily="2" charset="-122"/>
                </a:rPr>
                <a:t>分析</a:t>
              </a:r>
              <a:r>
                <a:rPr lang="zh-CN" altLang="en-GB" sz="4000" dirty="0">
                  <a:solidFill>
                    <a:schemeClr val="tx1"/>
                  </a:solidFill>
                  <a:latin typeface="黑体" panose="02010609060101010101" charset="-122"/>
                  <a:ea typeface="黑体" panose="02010609060101010101" charset="-122"/>
                  <a:cs typeface="宋体" panose="02010600030101010101" pitchFamily="2" charset="-122"/>
                </a:rPr>
                <a:t>工具</a:t>
              </a:r>
              <a:endParaRPr lang="zh-CN" altLang="en-GB" sz="4000" dirty="0">
                <a:solidFill>
                  <a:schemeClr val="tx1"/>
                </a:solidFill>
                <a:latin typeface="黑体" panose="02010609060101010101" charset="-122"/>
                <a:ea typeface="黑体" panose="02010609060101010101" charset="-122"/>
                <a:cs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par>
                                <p:cTn id="8" presetID="9"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dissolve">
                                      <p:cBhvr>
                                        <p:cTn id="10" dur="500"/>
                                        <p:tgtEl>
                                          <p:spTgt spid="3"/>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dissolve">
                                      <p:cBhvr>
                                        <p:cTn id="13" dur="500"/>
                                        <p:tgtEl>
                                          <p:spTgt spid="4"/>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dissolve">
                                      <p:cBhvr>
                                        <p:cTn id="16" dur="500"/>
                                        <p:tgtEl>
                                          <p:spTgt spid="5"/>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dissolve">
                                      <p:cBhvr>
                                        <p:cTn id="19" dur="500"/>
                                        <p:tgtEl>
                                          <p:spTgt spid="6"/>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dissolve">
                                      <p:cBhvr>
                                        <p:cTn id="22" dur="500"/>
                                        <p:tgtEl>
                                          <p:spTgt spid="7"/>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dissolve">
                                      <p:cBhvr>
                                        <p:cTn id="2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1006099" y="1301750"/>
            <a:ext cx="7495916" cy="492125"/>
            <a:chOff x="6935" y="3305"/>
            <a:chExt cx="11805" cy="775"/>
          </a:xfrm>
        </p:grpSpPr>
        <p:sp>
          <p:nvSpPr>
            <p:cNvPr id="4" name="Oval 32"/>
            <p:cNvSpPr>
              <a:spLocks noChangeArrowheads="1"/>
            </p:cNvSpPr>
            <p:nvPr/>
          </p:nvSpPr>
          <p:spPr bwMode="auto">
            <a:xfrm>
              <a:off x="6935" y="3308"/>
              <a:ext cx="751" cy="762"/>
            </a:xfrm>
            <a:prstGeom prst="ellipse">
              <a:avLst/>
            </a:prstGeom>
            <a:solidFill>
              <a:srgbClr val="3ECEBD"/>
            </a:solidFill>
            <a:ln>
              <a:noFill/>
            </a:ln>
            <a:effectLst/>
          </p:spPr>
          <p:txBody>
            <a:bodyPr vert="horz" wrap="square" lIns="0" tIns="0" rIns="0" bIns="0" numCol="1" anchor="ctr" anchorCtr="0" compatLnSpc="1"/>
            <a:lstStyle/>
            <a:p>
              <a:pPr algn="ctr"/>
              <a:r>
                <a:rPr lang="en-US" sz="2055" dirty="0">
                  <a:solidFill>
                    <a:schemeClr val="bg1"/>
                  </a:solidFill>
                  <a:latin typeface="宋体" panose="02010600030101010101" pitchFamily="2" charset="-122"/>
                  <a:ea typeface="黑体" panose="02010609060101010101" charset="-122"/>
                  <a:cs typeface="宋体" panose="02010600030101010101" pitchFamily="2" charset="-122"/>
                </a:rPr>
                <a:t>3</a:t>
              </a:r>
              <a:endParaRPr lang="en-US" sz="2055" dirty="0">
                <a:solidFill>
                  <a:schemeClr val="bg1"/>
                </a:solidFill>
                <a:latin typeface="宋体" panose="02010600030101010101" pitchFamily="2" charset="-122"/>
                <a:ea typeface="黑体" panose="02010609060101010101" charset="-122"/>
                <a:cs typeface="宋体" panose="02010600030101010101" pitchFamily="2" charset="-122"/>
              </a:endParaRPr>
            </a:p>
          </p:txBody>
        </p:sp>
        <p:sp>
          <p:nvSpPr>
            <p:cNvPr id="5" name="Text Box 10"/>
            <p:cNvSpPr txBox="1">
              <a:spLocks noChangeArrowheads="1"/>
            </p:cNvSpPr>
            <p:nvPr/>
          </p:nvSpPr>
          <p:spPr bwMode="auto">
            <a:xfrm>
              <a:off x="8038" y="3305"/>
              <a:ext cx="10702" cy="775"/>
            </a:xfrm>
            <a:prstGeom prst="rect">
              <a:avLst/>
            </a:prstGeom>
            <a:noFill/>
            <a:effectLst/>
          </p:spPr>
          <p:txBody>
            <a:bodyPr wrap="square" lIns="0" tIns="0" rIns="0" bIns="0" rtlCol="0" anchor="ctr">
              <a:spAutoFit/>
            </a:bodyPr>
            <a:lstStyle>
              <a:defPPr>
                <a:defRPr lang="zh-CN"/>
              </a:defPPr>
              <a:lvl1pPr algn="just">
                <a:lnSpc>
                  <a:spcPts val="2000"/>
                </a:lnSpc>
                <a:defRPr sz="1200">
                  <a:solidFill>
                    <a:schemeClr val="tx1">
                      <a:lumMod val="65000"/>
                      <a:lumOff val="35000"/>
                    </a:schemeClr>
                  </a:solidFill>
                  <a:latin typeface="微软雅黑" panose="020B0503020204020204" charset="-122"/>
                  <a:ea typeface="微软雅黑" panose="020B0503020204020204" charset="-122"/>
                </a:defRPr>
              </a:lvl1pPr>
            </a:lstStyle>
            <a:p>
              <a:pPr algn="l">
                <a:lnSpc>
                  <a:spcPct val="100000"/>
                </a:lnSpc>
              </a:pPr>
              <a:r>
                <a:rPr lang="zh-CN" altLang="en-US" sz="32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rPr>
                <a:t>标准差</a:t>
              </a:r>
              <a:endParaRPr lang="zh-CN" altLang="en-US" sz="32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endParaRPr>
            </a:p>
          </p:txBody>
        </p:sp>
      </p:grpSp>
      <p:sp>
        <p:nvSpPr>
          <p:cNvPr id="7" name="文本框 6"/>
          <p:cNvSpPr txBox="1"/>
          <p:nvPr/>
        </p:nvSpPr>
        <p:spPr>
          <a:xfrm>
            <a:off x="3648075" y="2799080"/>
            <a:ext cx="7987665" cy="2430145"/>
          </a:xfrm>
          <a:prstGeom prst="rect">
            <a:avLst/>
          </a:prstGeom>
          <a:noFill/>
          <a:effectLst/>
        </p:spPr>
        <p:txBody>
          <a:bodyPr wrap="square" rtlCol="0">
            <a:spAutoFit/>
          </a:bodyPr>
          <a:lstStyle/>
          <a:p>
            <a:pPr>
              <a:lnSpc>
                <a:spcPct val="100000"/>
              </a:lnSpc>
            </a:pPr>
            <a:r>
              <a:rPr kumimoji="1" sz="3200"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mn-lt"/>
              </a:rPr>
              <a:t>标准差较大，说明大部分数值和其平均数之间差距较大</a:t>
            </a:r>
            <a:r>
              <a:rPr kumimoji="1" lang="zh-CN" sz="3200"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mn-lt"/>
              </a:rPr>
              <a:t>；</a:t>
            </a:r>
            <a:endParaRPr kumimoji="1" lang="zh-CN" sz="3200"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mn-lt"/>
            </a:endParaRPr>
          </a:p>
          <a:p>
            <a:pPr>
              <a:lnSpc>
                <a:spcPct val="100000"/>
              </a:lnSpc>
            </a:pPr>
            <a:endParaRPr kumimoji="1" lang="zh-CN" sz="2400"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mn-lt"/>
            </a:endParaRPr>
          </a:p>
          <a:p>
            <a:pPr>
              <a:lnSpc>
                <a:spcPct val="100000"/>
              </a:lnSpc>
            </a:pPr>
            <a:r>
              <a:rPr kumimoji="1" sz="3200"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mn-lt"/>
              </a:rPr>
              <a:t>标准差较小，则说明大部分数值较接近平均值。</a:t>
            </a:r>
            <a:endParaRPr kumimoji="1" sz="3200"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mn-lt"/>
            </a:endParaRPr>
          </a:p>
        </p:txBody>
      </p:sp>
      <p:sp>
        <p:nvSpPr>
          <p:cNvPr id="15" name="矩形 14"/>
          <p:cNvSpPr/>
          <p:nvPr/>
        </p:nvSpPr>
        <p:spPr>
          <a:xfrm>
            <a:off x="762326" y="2286949"/>
            <a:ext cx="2661381" cy="3577627"/>
          </a:xfrm>
          <a:prstGeom prst="rect">
            <a:avLst/>
          </a:prstGeom>
          <a:blipFill dpi="0" rotWithShape="1">
            <a:blip r:embed="rId1" cstate="screen"/>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黑体" panose="02010609060101010101" charset="-122"/>
              <a:cs typeface="宋体" panose="02010600030101010101" pitchFamily="2" charset="-122"/>
            </a:endParaRPr>
          </a:p>
        </p:txBody>
      </p:sp>
      <p:sp>
        <p:nvSpPr>
          <p:cNvPr id="16" name="文本框 15"/>
          <p:cNvSpPr txBox="1"/>
          <p:nvPr/>
        </p:nvSpPr>
        <p:spPr>
          <a:xfrm>
            <a:off x="1005840" y="235131"/>
            <a:ext cx="4267200" cy="706755"/>
          </a:xfrm>
          <a:prstGeom prst="rect">
            <a:avLst/>
          </a:prstGeom>
          <a:noFill/>
        </p:spPr>
        <p:txBody>
          <a:bodyPr wrap="none" rtlCol="0">
            <a:spAutoFit/>
          </a:bodyPr>
          <a:p>
            <a:r>
              <a:rPr kumimoji="1" lang="zh-CN" altLang="en-US" sz="4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rPr>
              <a:t>一、量化分析方法</a:t>
            </a:r>
            <a:endParaRPr kumimoji="1" lang="zh-CN" altLang="en-US" sz="4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blinds(horizontal)">
                                      <p:cBhvr>
                                        <p:cTn id="1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5" grpId="0" bldLvl="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936625" y="2829560"/>
            <a:ext cx="791210" cy="791210"/>
            <a:chOff x="7824" y="3117"/>
            <a:chExt cx="1246" cy="1246"/>
          </a:xfrm>
        </p:grpSpPr>
        <p:sp>
          <p:nvSpPr>
            <p:cNvPr id="37" name="î$liďé"/>
            <p:cNvSpPr/>
            <p:nvPr/>
          </p:nvSpPr>
          <p:spPr>
            <a:xfrm>
              <a:off x="7824" y="3117"/>
              <a:ext cx="1247" cy="1247"/>
            </a:xfrm>
            <a:prstGeom prst="roundRect">
              <a:avLst/>
            </a:prstGeom>
            <a:solidFill>
              <a:srgbClr val="3ECEB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zh-CN" altLang="en-US">
                <a:solidFill>
                  <a:schemeClr val="tx1">
                    <a:lumMod val="75000"/>
                    <a:lumOff val="25000"/>
                  </a:schemeClr>
                </a:solidFill>
                <a:latin typeface="宋体" panose="02010600030101010101" pitchFamily="2" charset="-122"/>
                <a:ea typeface="黑体" panose="02010609060101010101" charset="-122"/>
                <a:cs typeface="宋体" panose="02010600030101010101" pitchFamily="2" charset="-122"/>
              </a:endParaRPr>
            </a:p>
          </p:txBody>
        </p:sp>
        <p:sp>
          <p:nvSpPr>
            <p:cNvPr id="38" name="íSliďê"/>
            <p:cNvSpPr/>
            <p:nvPr/>
          </p:nvSpPr>
          <p:spPr>
            <a:xfrm>
              <a:off x="8143" y="3443"/>
              <a:ext cx="609" cy="597"/>
            </a:xfrm>
            <a:custGeom>
              <a:avLst/>
              <a:gdLst>
                <a:gd name="T0" fmla="*/ 3409 w 3637"/>
                <a:gd name="T1" fmla="*/ 1307 h 3570"/>
                <a:gd name="T2" fmla="*/ 314 w 3637"/>
                <a:gd name="T3" fmla="*/ 79 h 3570"/>
                <a:gd name="T4" fmla="*/ 53 w 3637"/>
                <a:gd name="T5" fmla="*/ 309 h 3570"/>
                <a:gd name="T6" fmla="*/ 823 w 3637"/>
                <a:gd name="T7" fmla="*/ 3295 h 3570"/>
                <a:gd name="T8" fmla="*/ 1236 w 3637"/>
                <a:gd name="T9" fmla="*/ 3450 h 3570"/>
                <a:gd name="T10" fmla="*/ 2038 w 3637"/>
                <a:gd name="T11" fmla="*/ 2901 h 3570"/>
                <a:gd name="T12" fmla="*/ 2648 w 3637"/>
                <a:gd name="T13" fmla="*/ 3419 h 3570"/>
                <a:gd name="T14" fmla="*/ 2941 w 3637"/>
                <a:gd name="T15" fmla="*/ 3283 h 3570"/>
                <a:gd name="T16" fmla="*/ 2941 w 3637"/>
                <a:gd name="T17" fmla="*/ 2175 h 3570"/>
                <a:gd name="T18" fmla="*/ 3477 w 3637"/>
                <a:gd name="T19" fmla="*/ 1702 h 3570"/>
                <a:gd name="T20" fmla="*/ 3409 w 3637"/>
                <a:gd name="T21" fmla="*/ 1307 h 3570"/>
                <a:gd name="T22" fmla="*/ 2149 w 3637"/>
                <a:gd name="T23" fmla="*/ 2534 h 3570"/>
                <a:gd name="T24" fmla="*/ 468 w 3637"/>
                <a:gd name="T25" fmla="*/ 553 h 3570"/>
                <a:gd name="T26" fmla="*/ 2582 w 3637"/>
                <a:gd name="T27" fmla="*/ 2138 h 3570"/>
                <a:gd name="T28" fmla="*/ 2149 w 3637"/>
                <a:gd name="T29" fmla="*/ 2534 h 35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37" h="3570">
                  <a:moveTo>
                    <a:pt x="3409" y="1307"/>
                  </a:moveTo>
                  <a:lnTo>
                    <a:pt x="314" y="79"/>
                  </a:lnTo>
                  <a:cubicBezTo>
                    <a:pt x="117" y="0"/>
                    <a:pt x="0" y="103"/>
                    <a:pt x="53" y="309"/>
                  </a:cubicBezTo>
                  <a:lnTo>
                    <a:pt x="823" y="3295"/>
                  </a:lnTo>
                  <a:cubicBezTo>
                    <a:pt x="876" y="3501"/>
                    <a:pt x="1061" y="3570"/>
                    <a:pt x="1236" y="3450"/>
                  </a:cubicBezTo>
                  <a:lnTo>
                    <a:pt x="2038" y="2901"/>
                  </a:lnTo>
                  <a:lnTo>
                    <a:pt x="2648" y="3419"/>
                  </a:lnTo>
                  <a:cubicBezTo>
                    <a:pt x="2810" y="3556"/>
                    <a:pt x="2941" y="3495"/>
                    <a:pt x="2941" y="3283"/>
                  </a:cubicBezTo>
                  <a:lnTo>
                    <a:pt x="2941" y="2175"/>
                  </a:lnTo>
                  <a:lnTo>
                    <a:pt x="3477" y="1702"/>
                  </a:lnTo>
                  <a:cubicBezTo>
                    <a:pt x="3637" y="1562"/>
                    <a:pt x="3606" y="1385"/>
                    <a:pt x="3409" y="1307"/>
                  </a:cubicBezTo>
                  <a:close/>
                  <a:moveTo>
                    <a:pt x="2149" y="2534"/>
                  </a:moveTo>
                  <a:lnTo>
                    <a:pt x="468" y="553"/>
                  </a:lnTo>
                  <a:lnTo>
                    <a:pt x="2582" y="2138"/>
                  </a:lnTo>
                  <a:lnTo>
                    <a:pt x="2149" y="2534"/>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a:solidFill>
                  <a:schemeClr val="tx1">
                    <a:lumMod val="75000"/>
                    <a:lumOff val="25000"/>
                  </a:schemeClr>
                </a:solidFill>
                <a:latin typeface="宋体" panose="02010600030101010101" pitchFamily="2" charset="-122"/>
                <a:ea typeface="黑体" panose="02010609060101010101" charset="-122"/>
                <a:cs typeface="宋体" panose="02010600030101010101" pitchFamily="2" charset="-122"/>
              </a:endParaRPr>
            </a:p>
          </p:txBody>
        </p:sp>
      </p:grpSp>
      <p:sp>
        <p:nvSpPr>
          <p:cNvPr id="43" name="矩形 42"/>
          <p:cNvSpPr/>
          <p:nvPr/>
        </p:nvSpPr>
        <p:spPr>
          <a:xfrm>
            <a:off x="8432259" y="1772058"/>
            <a:ext cx="2843212" cy="3786187"/>
          </a:xfrm>
          <a:prstGeom prst="rect">
            <a:avLst/>
          </a:prstGeom>
          <a:blipFill>
            <a:blip r:embed="rId1" cstate="screen"/>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宋体" panose="02010600030101010101" pitchFamily="2" charset="-122"/>
              <a:ea typeface="黑体" panose="02010609060101010101" charset="-122"/>
              <a:cs typeface="宋体" panose="02010600030101010101" pitchFamily="2" charset="-122"/>
            </a:endParaRPr>
          </a:p>
        </p:txBody>
      </p:sp>
      <p:sp>
        <p:nvSpPr>
          <p:cNvPr id="16" name="文本框 15"/>
          <p:cNvSpPr txBox="1"/>
          <p:nvPr/>
        </p:nvSpPr>
        <p:spPr>
          <a:xfrm>
            <a:off x="1005840" y="235131"/>
            <a:ext cx="4267200" cy="706755"/>
          </a:xfrm>
          <a:prstGeom prst="rect">
            <a:avLst/>
          </a:prstGeom>
          <a:noFill/>
        </p:spPr>
        <p:txBody>
          <a:bodyPr wrap="none" rtlCol="0">
            <a:spAutoFit/>
          </a:bodyPr>
          <a:p>
            <a:r>
              <a:rPr kumimoji="1" lang="zh-CN" altLang="en-US" sz="4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rPr>
              <a:t>一、量化分析方法</a:t>
            </a:r>
            <a:endParaRPr kumimoji="1" lang="zh-CN" altLang="en-US" sz="4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endParaRPr>
          </a:p>
        </p:txBody>
      </p:sp>
      <p:sp>
        <p:nvSpPr>
          <p:cNvPr id="100" name="文本框 99"/>
          <p:cNvSpPr txBox="1"/>
          <p:nvPr/>
        </p:nvSpPr>
        <p:spPr>
          <a:xfrm>
            <a:off x="1905635" y="2829560"/>
            <a:ext cx="6366510" cy="1198880"/>
          </a:xfrm>
          <a:prstGeom prst="rect">
            <a:avLst/>
          </a:prstGeom>
          <a:noFill/>
          <a:ln w="9525">
            <a:noFill/>
          </a:ln>
        </p:spPr>
        <p:txBody>
          <a:bodyPr wrap="square">
            <a:spAutoFit/>
          </a:bodyPr>
          <a:p>
            <a:pPr indent="0">
              <a:lnSpc>
                <a:spcPct val="100000"/>
              </a:lnSpc>
            </a:pPr>
            <a:r>
              <a:rPr lang="zh-CN" sz="3600" b="0">
                <a:solidFill>
                  <a:srgbClr val="241A16"/>
                </a:solidFill>
                <a:latin typeface="黑体" panose="02010609060101010101" charset="-122"/>
                <a:ea typeface="黑体" panose="02010609060101010101" charset="-122"/>
                <a:cs typeface="Calibri" panose="020F0502020204030204" pitchFamily="34" charset="0"/>
              </a:rPr>
              <a:t>通常同时使用算术平均数和标准差来描述数据的一般特征。</a:t>
            </a:r>
            <a:endParaRPr lang="zh-CN" altLang="en-US" sz="3600">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checkerboard(across)">
                                      <p:cBhvr>
                                        <p:cTn id="7"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05840" y="235131"/>
            <a:ext cx="4267200" cy="706755"/>
          </a:xfrm>
          <a:prstGeom prst="rect">
            <a:avLst/>
          </a:prstGeom>
          <a:noFill/>
        </p:spPr>
        <p:txBody>
          <a:bodyPr wrap="none" rtlCol="0">
            <a:spAutoFit/>
          </a:bodyPr>
          <a:lstStyle/>
          <a:p>
            <a:r>
              <a:rPr kumimoji="1" lang="zh-CN" altLang="en-US" sz="4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rPr>
              <a:t>一、量化分析方法</a:t>
            </a:r>
            <a:endParaRPr kumimoji="1" lang="zh-CN" altLang="en-US" sz="4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endParaRPr>
          </a:p>
        </p:txBody>
      </p:sp>
      <p:sp>
        <p:nvSpPr>
          <p:cNvPr id="100" name="文本框 99"/>
          <p:cNvSpPr txBox="1"/>
          <p:nvPr/>
        </p:nvSpPr>
        <p:spPr>
          <a:xfrm>
            <a:off x="1005840" y="1431290"/>
            <a:ext cx="5080000" cy="645160"/>
          </a:xfrm>
          <a:prstGeom prst="rect">
            <a:avLst/>
          </a:prstGeom>
          <a:noFill/>
          <a:ln w="9525">
            <a:noFill/>
          </a:ln>
        </p:spPr>
        <p:txBody>
          <a:bodyPr>
            <a:spAutoFit/>
          </a:bodyPr>
          <a:p>
            <a:pPr indent="0"/>
            <a:r>
              <a:rPr sz="3600" b="1">
                <a:latin typeface="黑体" panose="02010609060101010101" charset="-122"/>
                <a:ea typeface="黑体" panose="02010609060101010101" charset="-122"/>
                <a:cs typeface="黑体" panose="02010609060101010101" charset="-122"/>
              </a:rPr>
              <a:t>2.相关分析</a:t>
            </a:r>
            <a:endParaRPr sz="3600" b="1">
              <a:latin typeface="黑体" panose="02010609060101010101" charset="-122"/>
              <a:ea typeface="黑体" panose="02010609060101010101" charset="-122"/>
              <a:cs typeface="黑体" panose="02010609060101010101" charset="-122"/>
            </a:endParaRPr>
          </a:p>
        </p:txBody>
      </p:sp>
      <p:sp>
        <p:nvSpPr>
          <p:cNvPr id="4" name="文本框 3"/>
          <p:cNvSpPr txBox="1"/>
          <p:nvPr/>
        </p:nvSpPr>
        <p:spPr>
          <a:xfrm>
            <a:off x="993775" y="2261870"/>
            <a:ext cx="10203815" cy="1076325"/>
          </a:xfrm>
          <a:prstGeom prst="rect">
            <a:avLst/>
          </a:prstGeom>
          <a:noFill/>
          <a:effectLst/>
        </p:spPr>
        <p:txBody>
          <a:bodyPr wrap="square" rtlCol="0">
            <a:spAutoFit/>
          </a:bodyPr>
          <a:p>
            <a:pPr>
              <a:lnSpc>
                <a:spcPct val="100000"/>
              </a:lnSpc>
            </a:pPr>
            <a:r>
              <a:rPr kumimoji="1" sz="32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mn-lt"/>
              </a:rPr>
              <a:t>相关分析，是指揭示两个或两个以上变量之间的相关程度，以及用一定函数来表达现象相互关系的方法。</a:t>
            </a:r>
            <a:endParaRPr kumimoji="1" sz="32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mn-lt"/>
            </a:endParaRPr>
          </a:p>
        </p:txBody>
      </p:sp>
      <p:sp>
        <p:nvSpPr>
          <p:cNvPr id="10" name="文本框 9"/>
          <p:cNvSpPr txBox="1"/>
          <p:nvPr/>
        </p:nvSpPr>
        <p:spPr>
          <a:xfrm>
            <a:off x="1005840" y="3630295"/>
            <a:ext cx="8224520" cy="2306955"/>
          </a:xfrm>
          <a:prstGeom prst="rect">
            <a:avLst/>
          </a:prstGeom>
          <a:noFill/>
          <a:ln w="9525">
            <a:noFill/>
          </a:ln>
        </p:spPr>
        <p:txBody>
          <a:bodyPr wrap="square">
            <a:spAutoFit/>
          </a:bodyPr>
          <a:p>
            <a:pPr indent="0"/>
            <a:r>
              <a:rPr lang="zh-CN" sz="3600" b="1">
                <a:solidFill>
                  <a:srgbClr val="241A16"/>
                </a:solidFill>
                <a:latin typeface="黑体" panose="02010609060101010101" charset="-122"/>
                <a:ea typeface="黑体" panose="02010609060101010101" charset="-122"/>
                <a:cs typeface="黑体" panose="02010609060101010101" charset="-122"/>
              </a:rPr>
              <a:t>相关关系的种类：</a:t>
            </a:r>
            <a:endParaRPr lang="zh-CN" sz="3600" b="0">
              <a:solidFill>
                <a:srgbClr val="241A16"/>
              </a:solidFill>
              <a:latin typeface="黑体" panose="02010609060101010101" charset="-122"/>
              <a:ea typeface="黑体" panose="02010609060101010101" charset="-122"/>
              <a:cs typeface="黑体" panose="02010609060101010101" charset="-122"/>
            </a:endParaRPr>
          </a:p>
          <a:p>
            <a:pPr indent="0"/>
            <a:r>
              <a:rPr lang="zh-CN" sz="3600" b="0">
                <a:solidFill>
                  <a:srgbClr val="241A16"/>
                </a:solidFill>
                <a:latin typeface="宋体" panose="02010600030101010101" pitchFamily="2" charset="-122"/>
                <a:ea typeface="宋体" panose="02010600030101010101" pitchFamily="2" charset="-122"/>
                <a:cs typeface="黑体" panose="02010609060101010101" charset="-122"/>
              </a:rPr>
              <a:t>接相关的程度分：</a:t>
            </a:r>
            <a:endParaRPr lang="zh-CN" sz="3600" b="0">
              <a:solidFill>
                <a:srgbClr val="241A16"/>
              </a:solidFill>
              <a:latin typeface="宋体" panose="02010600030101010101" pitchFamily="2" charset="-122"/>
              <a:ea typeface="宋体" panose="02010600030101010101" pitchFamily="2" charset="-122"/>
              <a:cs typeface="黑体" panose="02010609060101010101" charset="-122"/>
            </a:endParaRPr>
          </a:p>
          <a:p>
            <a:pPr marL="571500" indent="-571500">
              <a:buFont typeface="黑体" panose="02010609060101010101" charset="-122"/>
              <a:buChar char="◎"/>
            </a:pPr>
            <a:r>
              <a:rPr lang="zh-CN" sz="3600" b="1">
                <a:solidFill>
                  <a:srgbClr val="3ECEBD"/>
                </a:solidFill>
                <a:latin typeface="宋体" panose="02010600030101010101" pitchFamily="2" charset="-122"/>
                <a:ea typeface="宋体" panose="02010600030101010101" pitchFamily="2" charset="-122"/>
                <a:cs typeface="黑体" panose="02010609060101010101" charset="-122"/>
              </a:rPr>
              <a:t>相关</a:t>
            </a:r>
            <a:endParaRPr lang="zh-CN" sz="3600" b="1">
              <a:solidFill>
                <a:srgbClr val="3ECEBD"/>
              </a:solidFill>
              <a:latin typeface="宋体" panose="02010600030101010101" pitchFamily="2" charset="-122"/>
              <a:ea typeface="宋体" panose="02010600030101010101" pitchFamily="2" charset="-122"/>
              <a:cs typeface="黑体" panose="02010609060101010101" charset="-122"/>
            </a:endParaRPr>
          </a:p>
          <a:p>
            <a:pPr marL="571500" indent="-571500">
              <a:buFont typeface="黑体" panose="02010609060101010101" charset="-122"/>
              <a:buChar char="◎"/>
            </a:pPr>
            <a:r>
              <a:rPr lang="zh-CN" sz="3600" b="1">
                <a:solidFill>
                  <a:srgbClr val="3ECEBD"/>
                </a:solidFill>
                <a:latin typeface="宋体" panose="02010600030101010101" pitchFamily="2" charset="-122"/>
                <a:ea typeface="宋体" panose="02010600030101010101" pitchFamily="2" charset="-122"/>
                <a:cs typeface="黑体" panose="02010609060101010101" charset="-122"/>
              </a:rPr>
              <a:t>不相关</a:t>
            </a:r>
            <a:endParaRPr lang="zh-CN" altLang="en-US" sz="3600">
              <a:latin typeface="宋体" panose="02010600030101010101" pitchFamily="2" charset="-122"/>
              <a:ea typeface="宋体" panose="02010600030101010101" pitchFamily="2" charset="-122"/>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05840" y="235131"/>
            <a:ext cx="4267200" cy="706755"/>
          </a:xfrm>
          <a:prstGeom prst="rect">
            <a:avLst/>
          </a:prstGeom>
          <a:noFill/>
        </p:spPr>
        <p:txBody>
          <a:bodyPr wrap="none" rtlCol="0">
            <a:spAutoFit/>
          </a:bodyPr>
          <a:lstStyle/>
          <a:p>
            <a:r>
              <a:rPr kumimoji="1" lang="zh-CN" altLang="en-US" sz="4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rPr>
              <a:t>一、量化分析方法</a:t>
            </a:r>
            <a:endParaRPr kumimoji="1" lang="zh-CN" altLang="en-US" sz="4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endParaRPr>
          </a:p>
        </p:txBody>
      </p:sp>
      <p:sp>
        <p:nvSpPr>
          <p:cNvPr id="10" name="文本框 9"/>
          <p:cNvSpPr txBox="1"/>
          <p:nvPr/>
        </p:nvSpPr>
        <p:spPr>
          <a:xfrm>
            <a:off x="1005840" y="1165225"/>
            <a:ext cx="8224520" cy="2861310"/>
          </a:xfrm>
          <a:prstGeom prst="rect">
            <a:avLst/>
          </a:prstGeom>
          <a:noFill/>
          <a:ln w="9525">
            <a:noFill/>
          </a:ln>
        </p:spPr>
        <p:txBody>
          <a:bodyPr wrap="square">
            <a:spAutoFit/>
          </a:bodyPr>
          <a:p>
            <a:pPr indent="0"/>
            <a:r>
              <a:rPr lang="zh-CN" sz="3600" b="0">
                <a:solidFill>
                  <a:srgbClr val="241A16"/>
                </a:solidFill>
                <a:latin typeface="宋体" panose="02010600030101010101" pitchFamily="2" charset="-122"/>
                <a:ea typeface="宋体" panose="02010600030101010101" pitchFamily="2" charset="-122"/>
                <a:cs typeface="黑体" panose="02010609060101010101" charset="-122"/>
              </a:rPr>
              <a:t>按相关的性质分：</a:t>
            </a:r>
            <a:endParaRPr lang="zh-CN" sz="3600" b="0">
              <a:solidFill>
                <a:srgbClr val="241A16"/>
              </a:solidFill>
              <a:latin typeface="宋体" panose="02010600030101010101" pitchFamily="2" charset="-122"/>
              <a:ea typeface="宋体" panose="02010600030101010101" pitchFamily="2" charset="-122"/>
              <a:cs typeface="黑体" panose="02010609060101010101" charset="-122"/>
            </a:endParaRPr>
          </a:p>
          <a:p>
            <a:pPr marL="571500" indent="-571500">
              <a:buFont typeface="黑体" panose="02010609060101010101" charset="-122"/>
              <a:buChar char="◎"/>
            </a:pPr>
            <a:r>
              <a:rPr lang="zh-CN" sz="3600" b="1">
                <a:solidFill>
                  <a:srgbClr val="3ECEBD"/>
                </a:solidFill>
                <a:latin typeface="宋体" panose="02010600030101010101" pitchFamily="2" charset="-122"/>
                <a:ea typeface="宋体" panose="02010600030101010101" pitchFamily="2" charset="-122"/>
                <a:cs typeface="黑体" panose="02010609060101010101" charset="-122"/>
              </a:rPr>
              <a:t>正相关</a:t>
            </a:r>
            <a:endParaRPr lang="zh-CN" sz="3600" b="1">
              <a:solidFill>
                <a:srgbClr val="3ECEBD"/>
              </a:solidFill>
              <a:latin typeface="宋体" panose="02010600030101010101" pitchFamily="2" charset="-122"/>
              <a:ea typeface="宋体" panose="02010600030101010101" pitchFamily="2" charset="-122"/>
              <a:cs typeface="黑体" panose="02010609060101010101" charset="-122"/>
            </a:endParaRPr>
          </a:p>
          <a:p>
            <a:pPr indent="0">
              <a:buFont typeface="黑体" panose="02010609060101010101" charset="-122"/>
              <a:buNone/>
            </a:pPr>
            <a:r>
              <a:rPr lang="zh-CN" sz="3600">
                <a:solidFill>
                  <a:schemeClr val="tx1"/>
                </a:solidFill>
                <a:latin typeface="宋体" panose="02010600030101010101" pitchFamily="2" charset="-122"/>
                <a:ea typeface="宋体" panose="02010600030101010101" pitchFamily="2" charset="-122"/>
                <a:cs typeface="黑体" panose="02010609060101010101" charset="-122"/>
              </a:rPr>
              <a:t>指两个因素的变动方向一致。</a:t>
            </a:r>
            <a:endParaRPr lang="zh-CN" sz="3600" b="1">
              <a:solidFill>
                <a:srgbClr val="3ECEBD"/>
              </a:solidFill>
              <a:latin typeface="宋体" panose="02010600030101010101" pitchFamily="2" charset="-122"/>
              <a:ea typeface="宋体" panose="02010600030101010101" pitchFamily="2" charset="-122"/>
              <a:cs typeface="黑体" panose="02010609060101010101" charset="-122"/>
            </a:endParaRPr>
          </a:p>
          <a:p>
            <a:pPr marL="571500" indent="-571500">
              <a:buFont typeface="黑体" panose="02010609060101010101" charset="-122"/>
              <a:buChar char="◎"/>
            </a:pPr>
            <a:r>
              <a:rPr lang="zh-CN" sz="3600" b="1">
                <a:solidFill>
                  <a:srgbClr val="3ECEBD"/>
                </a:solidFill>
                <a:latin typeface="宋体" panose="02010600030101010101" pitchFamily="2" charset="-122"/>
                <a:ea typeface="宋体" panose="02010600030101010101" pitchFamily="2" charset="-122"/>
                <a:cs typeface="黑体" panose="02010609060101010101" charset="-122"/>
              </a:rPr>
              <a:t>负相关</a:t>
            </a:r>
            <a:endParaRPr lang="zh-CN" sz="3600" b="1">
              <a:solidFill>
                <a:srgbClr val="3ECEBD"/>
              </a:solidFill>
              <a:latin typeface="宋体" panose="02010600030101010101" pitchFamily="2" charset="-122"/>
              <a:ea typeface="宋体" panose="02010600030101010101" pitchFamily="2" charset="-122"/>
              <a:cs typeface="黑体" panose="02010609060101010101" charset="-122"/>
            </a:endParaRPr>
          </a:p>
          <a:p>
            <a:pPr indent="0">
              <a:buFont typeface="黑体" panose="02010609060101010101" charset="-122"/>
              <a:buNone/>
            </a:pPr>
            <a:r>
              <a:rPr lang="zh-CN" sz="3600">
                <a:solidFill>
                  <a:schemeClr val="tx1"/>
                </a:solidFill>
                <a:latin typeface="宋体" panose="02010600030101010101" pitchFamily="2" charset="-122"/>
                <a:ea typeface="宋体" panose="02010600030101010101" pitchFamily="2" charset="-122"/>
                <a:cs typeface="黑体" panose="02010609060101010101" charset="-122"/>
              </a:rPr>
              <a:t>指两个因素变动的方向相反。</a:t>
            </a:r>
            <a:endParaRPr lang="zh-CN" sz="3600">
              <a:solidFill>
                <a:schemeClr val="tx1"/>
              </a:solidFill>
              <a:latin typeface="宋体" panose="02010600030101010101" pitchFamily="2" charset="-122"/>
              <a:ea typeface="宋体" panose="02010600030101010101" pitchFamily="2" charset="-122"/>
              <a:cs typeface="黑体" panose="02010609060101010101" charset="-122"/>
            </a:endParaRPr>
          </a:p>
        </p:txBody>
      </p:sp>
      <p:sp>
        <p:nvSpPr>
          <p:cNvPr id="3" name="文本框 2"/>
          <p:cNvSpPr txBox="1"/>
          <p:nvPr/>
        </p:nvSpPr>
        <p:spPr>
          <a:xfrm>
            <a:off x="5883910" y="4377055"/>
            <a:ext cx="5793105" cy="1753235"/>
          </a:xfrm>
          <a:prstGeom prst="rect">
            <a:avLst/>
          </a:prstGeom>
          <a:noFill/>
          <a:ln w="9525">
            <a:noFill/>
          </a:ln>
        </p:spPr>
        <p:txBody>
          <a:bodyPr wrap="square">
            <a:spAutoFit/>
          </a:bodyPr>
          <a:p>
            <a:pPr indent="0"/>
            <a:r>
              <a:rPr lang="zh-CN" sz="3600" b="0">
                <a:solidFill>
                  <a:srgbClr val="241A16"/>
                </a:solidFill>
                <a:latin typeface="宋体" panose="02010600030101010101" pitchFamily="2" charset="-122"/>
                <a:ea typeface="宋体" panose="02010600030101010101" pitchFamily="2" charset="-122"/>
                <a:cs typeface="黑体" panose="02010609060101010101" charset="-122"/>
              </a:rPr>
              <a:t>按相关的形式分：</a:t>
            </a:r>
            <a:endParaRPr lang="zh-CN" sz="3600" b="0">
              <a:solidFill>
                <a:srgbClr val="241A16"/>
              </a:solidFill>
              <a:latin typeface="宋体" panose="02010600030101010101" pitchFamily="2" charset="-122"/>
              <a:ea typeface="宋体" panose="02010600030101010101" pitchFamily="2" charset="-122"/>
              <a:cs typeface="黑体" panose="02010609060101010101" charset="-122"/>
            </a:endParaRPr>
          </a:p>
          <a:p>
            <a:pPr marL="571500" indent="-571500">
              <a:buFont typeface="黑体" panose="02010609060101010101" charset="-122"/>
              <a:buChar char="◎"/>
            </a:pPr>
            <a:r>
              <a:rPr lang="zh-CN" sz="3600" b="1">
                <a:solidFill>
                  <a:srgbClr val="3ECEBD"/>
                </a:solidFill>
                <a:latin typeface="宋体" panose="02010600030101010101" pitchFamily="2" charset="-122"/>
                <a:ea typeface="宋体" panose="02010600030101010101" pitchFamily="2" charset="-122"/>
                <a:cs typeface="黑体" panose="02010609060101010101" charset="-122"/>
              </a:rPr>
              <a:t>有线性相关</a:t>
            </a:r>
            <a:endParaRPr lang="zh-CN" sz="3600" b="1">
              <a:solidFill>
                <a:srgbClr val="3ECEBD"/>
              </a:solidFill>
              <a:latin typeface="宋体" panose="02010600030101010101" pitchFamily="2" charset="-122"/>
              <a:ea typeface="宋体" panose="02010600030101010101" pitchFamily="2" charset="-122"/>
              <a:cs typeface="黑体" panose="02010609060101010101" charset="-122"/>
            </a:endParaRPr>
          </a:p>
          <a:p>
            <a:pPr marL="571500" indent="-571500">
              <a:buFont typeface="黑体" panose="02010609060101010101" charset="-122"/>
              <a:buChar char="◎"/>
            </a:pPr>
            <a:r>
              <a:rPr lang="zh-CN" sz="3600" b="1">
                <a:solidFill>
                  <a:srgbClr val="3ECEBD"/>
                </a:solidFill>
                <a:latin typeface="宋体" panose="02010600030101010101" pitchFamily="2" charset="-122"/>
                <a:ea typeface="宋体" panose="02010600030101010101" pitchFamily="2" charset="-122"/>
                <a:cs typeface="黑体" panose="02010609060101010101" charset="-122"/>
              </a:rPr>
              <a:t>非线性相关</a:t>
            </a:r>
            <a:endParaRPr lang="zh-CN" sz="3600" b="1">
              <a:solidFill>
                <a:srgbClr val="3ECEBD"/>
              </a:solidFill>
              <a:latin typeface="宋体" panose="02010600030101010101" pitchFamily="2" charset="-122"/>
              <a:ea typeface="宋体" panose="02010600030101010101" pitchFamily="2" charset="-122"/>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05840" y="235131"/>
            <a:ext cx="4267200" cy="706755"/>
          </a:xfrm>
          <a:prstGeom prst="rect">
            <a:avLst/>
          </a:prstGeom>
          <a:noFill/>
        </p:spPr>
        <p:txBody>
          <a:bodyPr wrap="none" rtlCol="0">
            <a:spAutoFit/>
          </a:bodyPr>
          <a:lstStyle/>
          <a:p>
            <a:r>
              <a:rPr kumimoji="1" lang="zh-CN" altLang="en-US" sz="4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rPr>
              <a:t>一、量化分析方法</a:t>
            </a:r>
            <a:endParaRPr kumimoji="1" lang="zh-CN" altLang="en-US" sz="4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endParaRPr>
          </a:p>
        </p:txBody>
      </p:sp>
      <p:sp>
        <p:nvSpPr>
          <p:cNvPr id="10" name="文本框 9"/>
          <p:cNvSpPr txBox="1"/>
          <p:nvPr/>
        </p:nvSpPr>
        <p:spPr>
          <a:xfrm>
            <a:off x="1043305" y="1576705"/>
            <a:ext cx="10105390" cy="3969385"/>
          </a:xfrm>
          <a:prstGeom prst="rect">
            <a:avLst/>
          </a:prstGeom>
          <a:noFill/>
          <a:ln w="9525">
            <a:noFill/>
          </a:ln>
        </p:spPr>
        <p:txBody>
          <a:bodyPr wrap="square">
            <a:spAutoFit/>
          </a:bodyPr>
          <a:p>
            <a:pPr indent="0"/>
            <a:r>
              <a:rPr lang="zh-CN" sz="3600" b="1">
                <a:solidFill>
                  <a:srgbClr val="241A16"/>
                </a:solidFill>
                <a:latin typeface="黑体" panose="02010609060101010101" charset="-122"/>
                <a:ea typeface="黑体" panose="02010609060101010101" charset="-122"/>
                <a:cs typeface="黑体" panose="02010609060101010101" charset="-122"/>
              </a:rPr>
              <a:t>相关系数：</a:t>
            </a:r>
            <a:endParaRPr lang="zh-CN" sz="3600" b="0">
              <a:solidFill>
                <a:srgbClr val="241A16"/>
              </a:solidFill>
              <a:latin typeface="黑体" panose="02010609060101010101" charset="-122"/>
              <a:ea typeface="黑体" panose="02010609060101010101" charset="-122"/>
              <a:cs typeface="黑体" panose="02010609060101010101" charset="-122"/>
            </a:endParaRPr>
          </a:p>
          <a:p>
            <a:pPr indent="0"/>
            <a:r>
              <a:rPr lang="zh-CN" sz="3600" b="0">
                <a:solidFill>
                  <a:srgbClr val="241A16"/>
                </a:solidFill>
                <a:latin typeface="宋体" panose="02010600030101010101" pitchFamily="2" charset="-122"/>
                <a:ea typeface="宋体" panose="02010600030101010101" pitchFamily="2" charset="-122"/>
                <a:cs typeface="黑体" panose="02010609060101010101" charset="-122"/>
              </a:rPr>
              <a:t>是测定变量之间相关密切程度和相关方向的代表性指标。</a:t>
            </a:r>
            <a:endParaRPr lang="zh-CN" sz="3600" b="0">
              <a:solidFill>
                <a:srgbClr val="241A16"/>
              </a:solidFill>
              <a:latin typeface="宋体" panose="02010600030101010101" pitchFamily="2" charset="-122"/>
              <a:ea typeface="宋体" panose="02010600030101010101" pitchFamily="2" charset="-122"/>
              <a:cs typeface="黑体" panose="02010609060101010101" charset="-122"/>
            </a:endParaRPr>
          </a:p>
          <a:p>
            <a:pPr marL="571500" indent="-571500">
              <a:buFont typeface="黑体" panose="02010609060101010101" charset="-122"/>
              <a:buChar char="◎"/>
            </a:pPr>
            <a:r>
              <a:rPr lang="zh-CN" sz="3600">
                <a:solidFill>
                  <a:srgbClr val="3ECEBD"/>
                </a:solidFill>
                <a:latin typeface="宋体" panose="02010600030101010101" pitchFamily="2" charset="-122"/>
                <a:ea typeface="宋体" panose="02010600030101010101" pitchFamily="2" charset="-122"/>
                <a:cs typeface="黑体" panose="02010609060101010101" charset="-122"/>
              </a:rPr>
              <a:t>相关系数是介于+1</a:t>
            </a:r>
            <a:r>
              <a:rPr lang="en-US" altLang="zh-CN" sz="3600">
                <a:solidFill>
                  <a:srgbClr val="3ECEBD"/>
                </a:solidFill>
                <a:latin typeface="宋体" panose="02010600030101010101" pitchFamily="2" charset="-122"/>
                <a:ea typeface="宋体" panose="02010600030101010101" pitchFamily="2" charset="-122"/>
                <a:cs typeface="黑体" panose="02010609060101010101" charset="-122"/>
              </a:rPr>
              <a:t>~-</a:t>
            </a:r>
            <a:r>
              <a:rPr lang="zh-CN" sz="3600">
                <a:solidFill>
                  <a:srgbClr val="3ECEBD"/>
                </a:solidFill>
                <a:latin typeface="宋体" panose="02010600030101010101" pitchFamily="2" charset="-122"/>
                <a:ea typeface="宋体" panose="02010600030101010101" pitchFamily="2" charset="-122"/>
                <a:cs typeface="黑体" panose="02010609060101010101" charset="-122"/>
              </a:rPr>
              <a:t>1之间的数字，用正负号反映相关关系的方向，正号反映正相关，负号反映负相关。两个变量之间的相关系数值越大，表示两个变量之间线性相关程度越强。</a:t>
            </a:r>
            <a:endParaRPr lang="zh-CN" sz="3600">
              <a:solidFill>
                <a:srgbClr val="3ECEBD"/>
              </a:solidFill>
              <a:latin typeface="宋体" panose="02010600030101010101" pitchFamily="2" charset="-122"/>
              <a:ea typeface="宋体" panose="02010600030101010101" pitchFamily="2" charset="-122"/>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05840" y="235131"/>
            <a:ext cx="4267200" cy="706755"/>
          </a:xfrm>
          <a:prstGeom prst="rect">
            <a:avLst/>
          </a:prstGeom>
          <a:noFill/>
        </p:spPr>
        <p:txBody>
          <a:bodyPr wrap="none" rtlCol="0">
            <a:spAutoFit/>
          </a:bodyPr>
          <a:lstStyle/>
          <a:p>
            <a:r>
              <a:rPr kumimoji="1" lang="zh-CN" altLang="en-US" sz="4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rPr>
              <a:t>一、量化分析方法</a:t>
            </a:r>
            <a:endParaRPr kumimoji="1" lang="zh-CN" altLang="en-US" sz="4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endParaRPr>
          </a:p>
        </p:txBody>
      </p:sp>
      <p:sp>
        <p:nvSpPr>
          <p:cNvPr id="100" name="文本框 99"/>
          <p:cNvSpPr txBox="1"/>
          <p:nvPr/>
        </p:nvSpPr>
        <p:spPr>
          <a:xfrm>
            <a:off x="1005840" y="1431290"/>
            <a:ext cx="5080000" cy="645160"/>
          </a:xfrm>
          <a:prstGeom prst="rect">
            <a:avLst/>
          </a:prstGeom>
          <a:noFill/>
          <a:ln w="9525">
            <a:noFill/>
          </a:ln>
        </p:spPr>
        <p:txBody>
          <a:bodyPr>
            <a:spAutoFit/>
          </a:bodyPr>
          <a:p>
            <a:pPr indent="0"/>
            <a:r>
              <a:rPr sz="3600" b="1">
                <a:latin typeface="黑体" panose="02010609060101010101" charset="-122"/>
                <a:ea typeface="黑体" panose="02010609060101010101" charset="-122"/>
                <a:cs typeface="黑体" panose="02010609060101010101" charset="-122"/>
              </a:rPr>
              <a:t>3.回归分析</a:t>
            </a:r>
            <a:endParaRPr sz="3600" b="1">
              <a:latin typeface="黑体" panose="02010609060101010101" charset="-122"/>
              <a:ea typeface="黑体" panose="02010609060101010101" charset="-122"/>
              <a:cs typeface="黑体" panose="02010609060101010101" charset="-122"/>
            </a:endParaRPr>
          </a:p>
        </p:txBody>
      </p:sp>
      <p:sp>
        <p:nvSpPr>
          <p:cNvPr id="4" name="文本框 3"/>
          <p:cNvSpPr txBox="1"/>
          <p:nvPr/>
        </p:nvSpPr>
        <p:spPr>
          <a:xfrm>
            <a:off x="993775" y="2261870"/>
            <a:ext cx="10203815" cy="2061210"/>
          </a:xfrm>
          <a:prstGeom prst="rect">
            <a:avLst/>
          </a:prstGeom>
          <a:noFill/>
          <a:effectLst/>
        </p:spPr>
        <p:txBody>
          <a:bodyPr wrap="square" rtlCol="0">
            <a:spAutoFit/>
          </a:bodyPr>
          <a:p>
            <a:pPr>
              <a:lnSpc>
                <a:spcPct val="100000"/>
              </a:lnSpc>
            </a:pPr>
            <a:r>
              <a:rPr kumimoji="1" sz="32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mn-lt"/>
              </a:rPr>
              <a:t>回归分析，是对具有相关关系的两个或两个以上变量之间数量变化的一般关系进行测定，确定一个相应的数学表达式，以便从一个己知量来推测另一个未知量，是进行估计预测的重要的方法。</a:t>
            </a:r>
            <a:endParaRPr kumimoji="1" sz="32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05840" y="235131"/>
            <a:ext cx="4267200" cy="706755"/>
          </a:xfrm>
          <a:prstGeom prst="rect">
            <a:avLst/>
          </a:prstGeom>
          <a:noFill/>
        </p:spPr>
        <p:txBody>
          <a:bodyPr wrap="none" rtlCol="0">
            <a:spAutoFit/>
          </a:bodyPr>
          <a:lstStyle/>
          <a:p>
            <a:r>
              <a:rPr kumimoji="1" lang="zh-CN" altLang="en-US" sz="4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rPr>
              <a:t>一、量化分析方法</a:t>
            </a:r>
            <a:endParaRPr kumimoji="1" lang="zh-CN" altLang="en-US" sz="4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endParaRPr>
          </a:p>
        </p:txBody>
      </p:sp>
      <p:sp>
        <p:nvSpPr>
          <p:cNvPr id="100" name="文本框 99"/>
          <p:cNvSpPr txBox="1"/>
          <p:nvPr/>
        </p:nvSpPr>
        <p:spPr>
          <a:xfrm>
            <a:off x="1005840" y="1431290"/>
            <a:ext cx="5080000" cy="645160"/>
          </a:xfrm>
          <a:prstGeom prst="rect">
            <a:avLst/>
          </a:prstGeom>
          <a:noFill/>
          <a:ln w="9525">
            <a:noFill/>
          </a:ln>
        </p:spPr>
        <p:txBody>
          <a:bodyPr>
            <a:spAutoFit/>
          </a:bodyPr>
          <a:p>
            <a:pPr indent="0"/>
            <a:r>
              <a:rPr sz="3600" b="1">
                <a:latin typeface="黑体" panose="02010609060101010101" charset="-122"/>
                <a:ea typeface="黑体" panose="02010609060101010101" charset="-122"/>
                <a:cs typeface="黑体" panose="02010609060101010101" charset="-122"/>
              </a:rPr>
              <a:t>4.聚类分析</a:t>
            </a:r>
            <a:endParaRPr sz="3600" b="1">
              <a:latin typeface="黑体" panose="02010609060101010101" charset="-122"/>
              <a:ea typeface="黑体" panose="02010609060101010101" charset="-122"/>
              <a:cs typeface="黑体" panose="02010609060101010101" charset="-122"/>
            </a:endParaRPr>
          </a:p>
        </p:txBody>
      </p:sp>
      <p:sp>
        <p:nvSpPr>
          <p:cNvPr id="4" name="文本框 3"/>
          <p:cNvSpPr txBox="1"/>
          <p:nvPr/>
        </p:nvSpPr>
        <p:spPr>
          <a:xfrm>
            <a:off x="993775" y="2261870"/>
            <a:ext cx="10203815" cy="1568450"/>
          </a:xfrm>
          <a:prstGeom prst="rect">
            <a:avLst/>
          </a:prstGeom>
          <a:noFill/>
          <a:effectLst/>
        </p:spPr>
        <p:txBody>
          <a:bodyPr wrap="square" rtlCol="0">
            <a:spAutoFit/>
          </a:bodyPr>
          <a:p>
            <a:pPr>
              <a:lnSpc>
                <a:spcPct val="100000"/>
              </a:lnSpc>
            </a:pPr>
            <a:r>
              <a:rPr kumimoji="1" sz="32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mn-lt"/>
              </a:rPr>
              <a:t>聚类分析，也称群分析，是根据“物以类聚”的道理，对评价研究对象或指标，进行分类的，一种多元统计分析方法。</a:t>
            </a:r>
            <a:endParaRPr kumimoji="1" sz="32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4"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CxnSpPr/>
          <p:nvPr/>
        </p:nvCxnSpPr>
        <p:spPr>
          <a:xfrm>
            <a:off x="525145" y="2644775"/>
            <a:ext cx="3632835" cy="0"/>
          </a:xfrm>
          <a:prstGeom prst="line">
            <a:avLst/>
          </a:prstGeom>
          <a:noFill/>
          <a:ln w="9525">
            <a:solidFill>
              <a:srgbClr val="3ECEBD"/>
            </a:solidFill>
            <a:prstDash val="sysDash"/>
            <a:headEnd type="oval" w="med" len="med"/>
            <a:tailEnd type="oval" w="med" len="med"/>
          </a:ln>
          <a:effectLst/>
        </p:spPr>
        <p:style>
          <a:lnRef idx="2">
            <a:schemeClr val="accent1">
              <a:shade val="50000"/>
            </a:schemeClr>
          </a:lnRef>
          <a:fillRef idx="1">
            <a:schemeClr val="accent1"/>
          </a:fillRef>
          <a:effectRef idx="0">
            <a:schemeClr val="accent1"/>
          </a:effectRef>
          <a:fontRef idx="minor">
            <a:schemeClr val="lt1"/>
          </a:fontRef>
        </p:style>
      </p:cxnSp>
      <p:cxnSp>
        <p:nvCxnSpPr>
          <p:cNvPr id="4" name="直接连接符 5"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CxnSpPr/>
          <p:nvPr/>
        </p:nvCxnSpPr>
        <p:spPr>
          <a:xfrm flipV="1">
            <a:off x="4157980" y="2644775"/>
            <a:ext cx="0" cy="3113405"/>
          </a:xfrm>
          <a:prstGeom prst="line">
            <a:avLst/>
          </a:prstGeom>
          <a:noFill/>
          <a:ln w="9525">
            <a:solidFill>
              <a:srgbClr val="3ECEBD"/>
            </a:solidFill>
            <a:prstDash val="sysDash"/>
            <a:headEnd type="oval" w="med" len="med"/>
            <a:tailEnd type="oval" w="med" len="med"/>
          </a:ln>
          <a:effectLst/>
        </p:spPr>
        <p:style>
          <a:lnRef idx="2">
            <a:schemeClr val="accent1">
              <a:shade val="50000"/>
            </a:schemeClr>
          </a:lnRef>
          <a:fillRef idx="1">
            <a:schemeClr val="accent1"/>
          </a:fillRef>
          <a:effectRef idx="0">
            <a:schemeClr val="accent1"/>
          </a:effectRef>
          <a:fontRef idx="minor">
            <a:schemeClr val="lt1"/>
          </a:fontRef>
        </p:style>
      </p:cxnSp>
      <p:cxnSp>
        <p:nvCxnSpPr>
          <p:cNvPr id="5" name="直接连接符 6"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CxnSpPr/>
          <p:nvPr/>
        </p:nvCxnSpPr>
        <p:spPr>
          <a:xfrm>
            <a:off x="4149090" y="5765165"/>
            <a:ext cx="6749415" cy="0"/>
          </a:xfrm>
          <a:prstGeom prst="line">
            <a:avLst/>
          </a:prstGeom>
          <a:noFill/>
          <a:ln w="9525">
            <a:solidFill>
              <a:srgbClr val="3ECEBD"/>
            </a:solidFill>
            <a:prstDash val="sysDash"/>
            <a:headEnd type="oval" w="med" len="med"/>
            <a:tailEnd type="oval" w="med" len="med"/>
          </a:ln>
          <a:effectLst/>
        </p:spPr>
        <p:style>
          <a:lnRef idx="2">
            <a:schemeClr val="accent1">
              <a:shade val="50000"/>
            </a:schemeClr>
          </a:lnRef>
          <a:fillRef idx="1">
            <a:schemeClr val="accent1"/>
          </a:fillRef>
          <a:effectRef idx="0">
            <a:schemeClr val="accent1"/>
          </a:effectRef>
          <a:fontRef idx="minor">
            <a:schemeClr val="lt1"/>
          </a:fontRef>
        </p:style>
      </p:cxnSp>
      <p:sp>
        <p:nvSpPr>
          <p:cNvPr id="6" name="椭圆 5"/>
          <p:cNvSpPr/>
          <p:nvPr/>
        </p:nvSpPr>
        <p:spPr>
          <a:xfrm>
            <a:off x="1018538" y="1450746"/>
            <a:ext cx="2366566" cy="2366566"/>
          </a:xfrm>
          <a:prstGeom prst="ellipse">
            <a:avLst/>
          </a:prstGeom>
          <a:solidFill>
            <a:srgbClr val="3ECEB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latin typeface="黑体" panose="02010609060101010101" charset="-122"/>
                <a:ea typeface="黑体" panose="02010609060101010101" charset="-122"/>
                <a:cs typeface="宋体" panose="02010600030101010101" pitchFamily="2" charset="-122"/>
              </a:rPr>
              <a:t>聚类分析的特征</a:t>
            </a:r>
            <a:endParaRPr lang="zh-CN" altLang="en-US" sz="2800" b="1">
              <a:latin typeface="黑体" panose="02010609060101010101" charset="-122"/>
              <a:ea typeface="黑体" panose="02010609060101010101" charset="-122"/>
              <a:cs typeface="宋体" panose="02010600030101010101" pitchFamily="2" charset="-122"/>
            </a:endParaRPr>
          </a:p>
        </p:txBody>
      </p:sp>
      <p:sp>
        <p:nvSpPr>
          <p:cNvPr id="8" name="椭圆 7"/>
          <p:cNvSpPr>
            <a:spLocks noChangeAspect="1"/>
          </p:cNvSpPr>
          <p:nvPr/>
        </p:nvSpPr>
        <p:spPr>
          <a:xfrm>
            <a:off x="3891896" y="2964154"/>
            <a:ext cx="576000" cy="576000"/>
          </a:xfrm>
          <a:prstGeom prst="ellipse">
            <a:avLst/>
          </a:prstGeom>
          <a:gradFill>
            <a:gsLst>
              <a:gs pos="0">
                <a:schemeClr val="bg1">
                  <a:lumMod val="75000"/>
                </a:schemeClr>
              </a:gs>
              <a:gs pos="100000">
                <a:srgbClr val="FBFBFB"/>
              </a:gs>
            </a:gsLst>
            <a:lin ang="7200000" scaled="0"/>
          </a:gra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latin typeface="宋体" panose="02010600030101010101" pitchFamily="2" charset="-122"/>
              <a:ea typeface="黑体" panose="02010609060101010101" charset="-122"/>
              <a:cs typeface="宋体" panose="02010600030101010101" pitchFamily="2" charset="-122"/>
            </a:endParaRPr>
          </a:p>
        </p:txBody>
      </p:sp>
      <p:sp>
        <p:nvSpPr>
          <p:cNvPr id="9" name="文本框 8"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a:off x="3930119" y="2987986"/>
            <a:ext cx="474810" cy="523220"/>
          </a:xfrm>
          <a:prstGeom prst="rect">
            <a:avLst/>
          </a:prstGeom>
          <a:noFill/>
          <a:effectLst/>
        </p:spPr>
        <p:txBody>
          <a:bodyPr wrap="none" rtlCol="0">
            <a:spAutoFit/>
          </a:bodyPr>
          <a:lstStyle/>
          <a:p>
            <a:pPr algn="ctr"/>
            <a:r>
              <a:rPr lang="en-US" altLang="zh-CN" sz="2800" b="1" dirty="0">
                <a:solidFill>
                  <a:schemeClr val="tx1">
                    <a:lumMod val="75000"/>
                    <a:lumOff val="25000"/>
                  </a:schemeClr>
                </a:solidFill>
                <a:latin typeface="宋体" panose="02010600030101010101" pitchFamily="2" charset="-122"/>
                <a:ea typeface="黑体" panose="02010609060101010101" charset="-122"/>
                <a:cs typeface="宋体" panose="02010600030101010101" pitchFamily="2" charset="-122"/>
              </a:rPr>
              <a:t>A</a:t>
            </a:r>
            <a:endParaRPr lang="en-US" altLang="zh-CN" sz="2800" b="1" dirty="0">
              <a:solidFill>
                <a:schemeClr val="tx1">
                  <a:lumMod val="75000"/>
                  <a:lumOff val="25000"/>
                </a:schemeClr>
              </a:solidFill>
              <a:latin typeface="宋体" panose="02010600030101010101" pitchFamily="2" charset="-122"/>
              <a:ea typeface="黑体" panose="02010609060101010101" charset="-122"/>
              <a:cs typeface="宋体" panose="02010600030101010101" pitchFamily="2" charset="-122"/>
            </a:endParaRPr>
          </a:p>
        </p:txBody>
      </p:sp>
      <p:sp>
        <p:nvSpPr>
          <p:cNvPr id="10" name="椭圆 9"/>
          <p:cNvSpPr>
            <a:spLocks noChangeAspect="1"/>
          </p:cNvSpPr>
          <p:nvPr/>
        </p:nvSpPr>
        <p:spPr>
          <a:xfrm>
            <a:off x="3891896" y="3920523"/>
            <a:ext cx="576000" cy="576000"/>
          </a:xfrm>
          <a:prstGeom prst="ellipse">
            <a:avLst/>
          </a:prstGeom>
          <a:gradFill>
            <a:gsLst>
              <a:gs pos="0">
                <a:schemeClr val="bg1">
                  <a:lumMod val="75000"/>
                </a:schemeClr>
              </a:gs>
              <a:gs pos="100000">
                <a:srgbClr val="FBFBFB"/>
              </a:gs>
            </a:gsLst>
            <a:lin ang="7200000" scaled="0"/>
          </a:gra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latin typeface="宋体" panose="02010600030101010101" pitchFamily="2" charset="-122"/>
              <a:ea typeface="黑体" panose="02010609060101010101" charset="-122"/>
              <a:cs typeface="宋体" panose="02010600030101010101" pitchFamily="2" charset="-122"/>
            </a:endParaRPr>
          </a:p>
        </p:txBody>
      </p:sp>
      <p:sp>
        <p:nvSpPr>
          <p:cNvPr id="11" name="文本框 10"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a:off x="3930119" y="3944355"/>
            <a:ext cx="463588" cy="523220"/>
          </a:xfrm>
          <a:prstGeom prst="rect">
            <a:avLst/>
          </a:prstGeom>
          <a:noFill/>
          <a:effectLst/>
        </p:spPr>
        <p:txBody>
          <a:bodyPr wrap="none" rtlCol="0">
            <a:spAutoFit/>
          </a:bodyPr>
          <a:lstStyle/>
          <a:p>
            <a:pPr algn="ctr"/>
            <a:r>
              <a:rPr lang="en-US" altLang="zh-CN" sz="2800" b="1" dirty="0">
                <a:solidFill>
                  <a:schemeClr val="tx1">
                    <a:lumMod val="75000"/>
                    <a:lumOff val="25000"/>
                  </a:schemeClr>
                </a:solidFill>
                <a:latin typeface="宋体" panose="02010600030101010101" pitchFamily="2" charset="-122"/>
                <a:ea typeface="黑体" panose="02010609060101010101" charset="-122"/>
                <a:cs typeface="宋体" panose="02010600030101010101" pitchFamily="2" charset="-122"/>
              </a:rPr>
              <a:t>B</a:t>
            </a:r>
            <a:endParaRPr lang="en-US" altLang="zh-CN" sz="2800" b="1" dirty="0">
              <a:solidFill>
                <a:schemeClr val="tx1">
                  <a:lumMod val="75000"/>
                  <a:lumOff val="25000"/>
                </a:schemeClr>
              </a:solidFill>
              <a:latin typeface="宋体" panose="02010600030101010101" pitchFamily="2" charset="-122"/>
              <a:ea typeface="黑体" panose="02010609060101010101" charset="-122"/>
              <a:cs typeface="宋体" panose="02010600030101010101" pitchFamily="2" charset="-122"/>
            </a:endParaRPr>
          </a:p>
        </p:txBody>
      </p:sp>
      <p:sp>
        <p:nvSpPr>
          <p:cNvPr id="12" name="椭圆 11"/>
          <p:cNvSpPr>
            <a:spLocks noChangeAspect="1"/>
          </p:cNvSpPr>
          <p:nvPr/>
        </p:nvSpPr>
        <p:spPr>
          <a:xfrm>
            <a:off x="3891896" y="4877524"/>
            <a:ext cx="576000" cy="576000"/>
          </a:xfrm>
          <a:prstGeom prst="ellipse">
            <a:avLst/>
          </a:prstGeom>
          <a:gradFill>
            <a:gsLst>
              <a:gs pos="0">
                <a:schemeClr val="bg1">
                  <a:lumMod val="75000"/>
                </a:schemeClr>
              </a:gs>
              <a:gs pos="100000">
                <a:srgbClr val="FBFBFB"/>
              </a:gs>
            </a:gsLst>
            <a:lin ang="7200000" scaled="0"/>
          </a:gra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latin typeface="宋体" panose="02010600030101010101" pitchFamily="2" charset="-122"/>
              <a:ea typeface="黑体" panose="02010609060101010101" charset="-122"/>
              <a:cs typeface="宋体" panose="02010600030101010101" pitchFamily="2" charset="-122"/>
            </a:endParaRPr>
          </a:p>
        </p:txBody>
      </p:sp>
      <p:sp>
        <p:nvSpPr>
          <p:cNvPr id="13" name="文本框 12"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a:off x="3930119" y="4901356"/>
            <a:ext cx="463588" cy="523220"/>
          </a:xfrm>
          <a:prstGeom prst="rect">
            <a:avLst/>
          </a:prstGeom>
          <a:noFill/>
          <a:effectLst/>
        </p:spPr>
        <p:txBody>
          <a:bodyPr wrap="none" rtlCol="0">
            <a:spAutoFit/>
          </a:bodyPr>
          <a:lstStyle/>
          <a:p>
            <a:pPr algn="ctr"/>
            <a:r>
              <a:rPr lang="en-US" altLang="zh-CN" sz="2800" b="1" dirty="0">
                <a:solidFill>
                  <a:schemeClr val="tx1">
                    <a:lumMod val="75000"/>
                    <a:lumOff val="25000"/>
                  </a:schemeClr>
                </a:solidFill>
                <a:latin typeface="宋体" panose="02010600030101010101" pitchFamily="2" charset="-122"/>
                <a:ea typeface="黑体" panose="02010609060101010101" charset="-122"/>
                <a:cs typeface="宋体" panose="02010600030101010101" pitchFamily="2" charset="-122"/>
              </a:rPr>
              <a:t>C</a:t>
            </a:r>
            <a:endParaRPr lang="en-US" altLang="zh-CN" sz="2800" b="1" dirty="0">
              <a:solidFill>
                <a:schemeClr val="tx1">
                  <a:lumMod val="75000"/>
                  <a:lumOff val="25000"/>
                </a:schemeClr>
              </a:solidFill>
              <a:latin typeface="宋体" panose="02010600030101010101" pitchFamily="2" charset="-122"/>
              <a:ea typeface="黑体" panose="02010609060101010101" charset="-122"/>
              <a:cs typeface="宋体" panose="02010600030101010101" pitchFamily="2" charset="-122"/>
            </a:endParaRPr>
          </a:p>
        </p:txBody>
      </p:sp>
      <p:sp>
        <p:nvSpPr>
          <p:cNvPr id="17" name="TextBox 33"/>
          <p:cNvSpPr txBox="1"/>
          <p:nvPr/>
        </p:nvSpPr>
        <p:spPr>
          <a:xfrm>
            <a:off x="4686935" y="3037205"/>
            <a:ext cx="6584315" cy="430530"/>
          </a:xfrm>
          <a:prstGeom prst="rect">
            <a:avLst/>
          </a:prstGeom>
          <a:noFill/>
          <a:effectLst/>
        </p:spPr>
        <p:txBody>
          <a:bodyPr wrap="square" lIns="0" tIns="0" rIns="0" bIns="0" rtlCol="0">
            <a:spAutoFit/>
          </a:bodyPr>
          <a:lstStyle>
            <a:defPPr>
              <a:defRPr lang="zh-CN"/>
            </a:defPPr>
            <a:lvl1pPr algn="just" defTabSz="1218565">
              <a:lnSpc>
                <a:spcPts val="1600"/>
              </a:lnSpc>
              <a:defRPr sz="1255">
                <a:solidFill>
                  <a:schemeClr val="tx1">
                    <a:lumMod val="65000"/>
                    <a:lumOff val="35000"/>
                  </a:schemeClr>
                </a:solidFill>
                <a:latin typeface="微软雅黑 Light" panose="020B0502040204020203" pitchFamily="34" charset="-122"/>
                <a:ea typeface="微软雅黑 Light" panose="020B0502040204020203" pitchFamily="34" charset="-122"/>
              </a:defRPr>
            </a:lvl1pPr>
            <a:lvl2pPr marL="609600" defTabSz="1218565">
              <a:defRPr sz="2400"/>
            </a:lvl2pPr>
            <a:lvl3pPr marL="1219200" defTabSz="1218565">
              <a:defRPr sz="2400"/>
            </a:lvl3pPr>
            <a:lvl4pPr marL="1828800" defTabSz="1218565">
              <a:defRPr sz="2400"/>
            </a:lvl4pPr>
            <a:lvl5pPr marL="2438400" defTabSz="1218565">
              <a:defRPr sz="2400"/>
            </a:lvl5pPr>
            <a:lvl6pPr marL="3048000" defTabSz="1218565">
              <a:defRPr sz="2400"/>
            </a:lvl6pPr>
            <a:lvl7pPr marL="3657600" defTabSz="1218565">
              <a:defRPr sz="2400"/>
            </a:lvl7pPr>
            <a:lvl8pPr marL="4267200" defTabSz="1218565">
              <a:defRPr sz="2400"/>
            </a:lvl8pPr>
            <a:lvl9pPr marL="4876800" defTabSz="1218565">
              <a:defRPr sz="2400"/>
            </a:lvl9pPr>
          </a:lstStyle>
          <a:p>
            <a:pPr algn="l">
              <a:lnSpc>
                <a:spcPct val="100000"/>
              </a:lnSpc>
            </a:pPr>
            <a:r>
              <a:rPr lang="zh-CN" altLang="en-US" sz="2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适用于没有先前经验知识或假设的分类。</a:t>
            </a:r>
            <a:endParaRPr lang="zh-CN" altLang="en-US" sz="2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18" name="TextBox 33"/>
          <p:cNvSpPr txBox="1"/>
          <p:nvPr/>
        </p:nvSpPr>
        <p:spPr>
          <a:xfrm>
            <a:off x="4686935" y="3993515"/>
            <a:ext cx="5751195" cy="430530"/>
          </a:xfrm>
          <a:prstGeom prst="rect">
            <a:avLst/>
          </a:prstGeom>
          <a:noFill/>
          <a:effectLst/>
        </p:spPr>
        <p:txBody>
          <a:bodyPr wrap="square" lIns="0" tIns="0" rIns="0" bIns="0" rtlCol="0">
            <a:spAutoFit/>
          </a:bodyPr>
          <a:lstStyle>
            <a:defPPr>
              <a:defRPr lang="zh-CN"/>
            </a:defPPr>
            <a:lvl1pPr algn="just" defTabSz="1218565">
              <a:lnSpc>
                <a:spcPts val="1600"/>
              </a:lnSpc>
              <a:defRPr sz="1255">
                <a:solidFill>
                  <a:schemeClr val="tx1">
                    <a:lumMod val="65000"/>
                    <a:lumOff val="35000"/>
                  </a:schemeClr>
                </a:solidFill>
                <a:latin typeface="微软雅黑 Light" panose="020B0502040204020203" pitchFamily="34" charset="-122"/>
                <a:ea typeface="微软雅黑 Light" panose="020B0502040204020203" pitchFamily="34" charset="-122"/>
              </a:defRPr>
            </a:lvl1pPr>
            <a:lvl2pPr marL="609600" defTabSz="1218565">
              <a:defRPr sz="2400"/>
            </a:lvl2pPr>
            <a:lvl3pPr marL="1219200" defTabSz="1218565">
              <a:defRPr sz="2400"/>
            </a:lvl3pPr>
            <a:lvl4pPr marL="1828800" defTabSz="1218565">
              <a:defRPr sz="2400"/>
            </a:lvl4pPr>
            <a:lvl5pPr marL="2438400" defTabSz="1218565">
              <a:defRPr sz="2400"/>
            </a:lvl5pPr>
            <a:lvl6pPr marL="3048000" defTabSz="1218565">
              <a:defRPr sz="2400"/>
            </a:lvl6pPr>
            <a:lvl7pPr marL="3657600" defTabSz="1218565">
              <a:defRPr sz="2400"/>
            </a:lvl7pPr>
            <a:lvl8pPr marL="4267200" defTabSz="1218565">
              <a:defRPr sz="2400"/>
            </a:lvl8pPr>
            <a:lvl9pPr marL="4876800" defTabSz="1218565">
              <a:defRPr sz="2400"/>
            </a:lvl9pPr>
          </a:lstStyle>
          <a:p>
            <a:pPr>
              <a:lnSpc>
                <a:spcPct val="100000"/>
              </a:lnSpc>
            </a:pPr>
            <a:r>
              <a:rPr lang="zh-CN" altLang="en-US" sz="2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可以处理根据多个变量的分类。</a:t>
            </a:r>
            <a:endParaRPr lang="zh-CN" altLang="en-US" sz="2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19" name="TextBox 33"/>
          <p:cNvSpPr txBox="1"/>
          <p:nvPr/>
        </p:nvSpPr>
        <p:spPr>
          <a:xfrm>
            <a:off x="4686935" y="4950460"/>
            <a:ext cx="5982970" cy="430530"/>
          </a:xfrm>
          <a:prstGeom prst="rect">
            <a:avLst/>
          </a:prstGeom>
          <a:noFill/>
          <a:effectLst/>
        </p:spPr>
        <p:txBody>
          <a:bodyPr wrap="square" lIns="0" tIns="0" rIns="0" bIns="0" rtlCol="0">
            <a:spAutoFit/>
          </a:bodyPr>
          <a:lstStyle>
            <a:defPPr>
              <a:defRPr lang="zh-CN"/>
            </a:defPPr>
            <a:lvl1pPr algn="just" defTabSz="1218565">
              <a:lnSpc>
                <a:spcPts val="1600"/>
              </a:lnSpc>
              <a:defRPr sz="1255">
                <a:solidFill>
                  <a:schemeClr val="tx1">
                    <a:lumMod val="65000"/>
                    <a:lumOff val="35000"/>
                  </a:schemeClr>
                </a:solidFill>
                <a:latin typeface="微软雅黑 Light" panose="020B0502040204020203" pitchFamily="34" charset="-122"/>
                <a:ea typeface="微软雅黑 Light" panose="020B0502040204020203" pitchFamily="34" charset="-122"/>
              </a:defRPr>
            </a:lvl1pPr>
            <a:lvl2pPr marL="609600" defTabSz="1218565">
              <a:defRPr sz="2400"/>
            </a:lvl2pPr>
            <a:lvl3pPr marL="1219200" defTabSz="1218565">
              <a:defRPr sz="2400"/>
            </a:lvl3pPr>
            <a:lvl4pPr marL="1828800" defTabSz="1218565">
              <a:defRPr sz="2400"/>
            </a:lvl4pPr>
            <a:lvl5pPr marL="2438400" defTabSz="1218565">
              <a:defRPr sz="2400"/>
            </a:lvl5pPr>
            <a:lvl6pPr marL="3048000" defTabSz="1218565">
              <a:defRPr sz="2400"/>
            </a:lvl6pPr>
            <a:lvl7pPr marL="3657600" defTabSz="1218565">
              <a:defRPr sz="2400"/>
            </a:lvl7pPr>
            <a:lvl8pPr marL="4267200" defTabSz="1218565">
              <a:defRPr sz="2400"/>
            </a:lvl8pPr>
            <a:lvl9pPr marL="4876800" defTabSz="1218565">
              <a:defRPr sz="2400"/>
            </a:lvl9pPr>
          </a:lstStyle>
          <a:p>
            <a:pPr>
              <a:lnSpc>
                <a:spcPct val="100000"/>
              </a:lnSpc>
            </a:pPr>
            <a:r>
              <a:rPr lang="zh-CN" altLang="en-US" sz="2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聚类分析法是一种探索性分析方法。</a:t>
            </a:r>
            <a:endParaRPr lang="zh-CN" altLang="en-US" sz="2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20" name="文本框 19"/>
          <p:cNvSpPr txBox="1"/>
          <p:nvPr/>
        </p:nvSpPr>
        <p:spPr>
          <a:xfrm>
            <a:off x="1005840" y="235131"/>
            <a:ext cx="4267200" cy="706755"/>
          </a:xfrm>
          <a:prstGeom prst="rect">
            <a:avLst/>
          </a:prstGeom>
          <a:noFill/>
        </p:spPr>
        <p:txBody>
          <a:bodyPr wrap="none" rtlCol="0">
            <a:spAutoFit/>
          </a:bodyPr>
          <a:p>
            <a:r>
              <a:rPr kumimoji="1" lang="zh-CN" altLang="en-US" sz="4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rPr>
              <a:t>一、量化分析方法</a:t>
            </a:r>
            <a:endParaRPr kumimoji="1" lang="zh-CN" altLang="en-US" sz="4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par>
                                <p:cTn id="11" presetID="3" presetClass="entr" presetSubtype="1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linds(horizontal)">
                                      <p:cBhvr>
                                        <p:cTn id="13" dur="500"/>
                                        <p:tgtEl>
                                          <p:spTgt spid="5"/>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blinds(horizontal)">
                                      <p:cBhvr>
                                        <p:cTn id="16" dur="500"/>
                                        <p:tgtEl>
                                          <p:spTgt spid="6"/>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linds(horizontal)">
                                      <p:cBhvr>
                                        <p:cTn id="19" dur="500"/>
                                        <p:tgtEl>
                                          <p:spTgt spid="8"/>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blinds(horizontal)">
                                      <p:cBhvr>
                                        <p:cTn id="25" dur="500"/>
                                        <p:tgtEl>
                                          <p:spTgt spid="10"/>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blinds(horizontal)">
                                      <p:cBhvr>
                                        <p:cTn id="28" dur="500"/>
                                        <p:tgtEl>
                                          <p:spTgt spid="11"/>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blinds(horizontal)">
                                      <p:cBhvr>
                                        <p:cTn id="31" dur="500"/>
                                        <p:tgtEl>
                                          <p:spTgt spid="12"/>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blinds(horizontal)">
                                      <p:cBhvr>
                                        <p:cTn id="34" dur="500"/>
                                        <p:tgtEl>
                                          <p:spTgt spid="13"/>
                                        </p:tgtEl>
                                      </p:cBhvr>
                                    </p:animEffect>
                                  </p:childTnLst>
                                </p:cTn>
                              </p:par>
                              <p:par>
                                <p:cTn id="35" presetID="3" presetClass="entr" presetSubtype="10" fill="hold" grpId="0" nodeType="with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blinds(horizontal)">
                                      <p:cBhvr>
                                        <p:cTn id="37" dur="500"/>
                                        <p:tgtEl>
                                          <p:spTgt spid="17"/>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blinds(horizontal)">
                                      <p:cBhvr>
                                        <p:cTn id="40" dur="500"/>
                                        <p:tgtEl>
                                          <p:spTgt spid="18"/>
                                        </p:tgtEl>
                                      </p:cBhvr>
                                    </p:animEffect>
                                  </p:childTnLst>
                                </p:cTn>
                              </p:par>
                              <p:par>
                                <p:cTn id="41" presetID="3" presetClass="entr" presetSubtype="10" fill="hold" grpId="0" nodeType="with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blinds(horizontal)">
                                      <p:cBhvr>
                                        <p:cTn id="4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8" grpId="0" bldLvl="0" animBg="1"/>
      <p:bldP spid="9" grpId="0" bldLvl="0" animBg="1"/>
      <p:bldP spid="10" grpId="0" bldLvl="0" animBg="1"/>
      <p:bldP spid="11" grpId="0" bldLvl="0" animBg="1"/>
      <p:bldP spid="12" grpId="0" bldLvl="0" animBg="1"/>
      <p:bldP spid="13" grpId="0" bldLvl="0" animBg="1"/>
      <p:bldP spid="17" grpId="0" bldLvl="0" animBg="1"/>
      <p:bldP spid="18" grpId="0" bldLvl="0" animBg="1"/>
      <p:bldP spid="19" grpId="0" bldLvl="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05840" y="235131"/>
            <a:ext cx="4267200" cy="706755"/>
          </a:xfrm>
          <a:prstGeom prst="rect">
            <a:avLst/>
          </a:prstGeom>
          <a:noFill/>
        </p:spPr>
        <p:txBody>
          <a:bodyPr wrap="none" rtlCol="0">
            <a:spAutoFit/>
          </a:bodyPr>
          <a:lstStyle/>
          <a:p>
            <a:r>
              <a:rPr kumimoji="1" lang="zh-CN" altLang="en-US" sz="4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rPr>
              <a:t>一、量化分析方法</a:t>
            </a:r>
            <a:endParaRPr kumimoji="1" lang="zh-CN" altLang="en-US" sz="4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endParaRPr>
          </a:p>
        </p:txBody>
      </p:sp>
      <p:sp>
        <p:nvSpPr>
          <p:cNvPr id="10" name="文本框 9"/>
          <p:cNvSpPr txBox="1"/>
          <p:nvPr/>
        </p:nvSpPr>
        <p:spPr>
          <a:xfrm>
            <a:off x="1005840" y="1165225"/>
            <a:ext cx="8224520" cy="1630045"/>
          </a:xfrm>
          <a:prstGeom prst="rect">
            <a:avLst/>
          </a:prstGeom>
          <a:noFill/>
          <a:ln w="9525">
            <a:noFill/>
          </a:ln>
        </p:spPr>
        <p:txBody>
          <a:bodyPr wrap="square">
            <a:spAutoFit/>
          </a:bodyPr>
          <a:p>
            <a:pPr indent="0"/>
            <a:r>
              <a:rPr lang="zh-CN" sz="3600" b="0">
                <a:solidFill>
                  <a:srgbClr val="241A16"/>
                </a:solidFill>
                <a:latin typeface="宋体" panose="02010600030101010101" pitchFamily="2" charset="-122"/>
                <a:ea typeface="宋体" panose="02010600030101010101" pitchFamily="2" charset="-122"/>
                <a:cs typeface="黑体" panose="02010609060101010101" charset="-122"/>
              </a:rPr>
              <a:t>根据分类对象的不同，聚类分析可分为：</a:t>
            </a:r>
            <a:endParaRPr lang="zh-CN" sz="3600" b="0">
              <a:solidFill>
                <a:srgbClr val="241A16"/>
              </a:solidFill>
              <a:latin typeface="宋体" panose="02010600030101010101" pitchFamily="2" charset="-122"/>
              <a:ea typeface="宋体" panose="02010600030101010101" pitchFamily="2" charset="-122"/>
              <a:cs typeface="黑体" panose="02010609060101010101" charset="-122"/>
            </a:endParaRPr>
          </a:p>
          <a:p>
            <a:pPr marL="571500" indent="-571500">
              <a:buFont typeface="黑体" panose="02010609060101010101" charset="-122"/>
              <a:buChar char="◎"/>
            </a:pPr>
            <a:r>
              <a:rPr lang="zh-CN" sz="3200" b="1">
                <a:solidFill>
                  <a:srgbClr val="3ECEBD"/>
                </a:solidFill>
                <a:latin typeface="宋体" panose="02010600030101010101" pitchFamily="2" charset="-122"/>
                <a:ea typeface="宋体" panose="02010600030101010101" pitchFamily="2" charset="-122"/>
                <a:cs typeface="黑体" panose="02010609060101010101" charset="-122"/>
              </a:rPr>
              <a:t>样本聚类</a:t>
            </a:r>
            <a:endParaRPr lang="zh-CN" sz="3200" b="1">
              <a:solidFill>
                <a:srgbClr val="3ECEBD"/>
              </a:solidFill>
              <a:latin typeface="宋体" panose="02010600030101010101" pitchFamily="2" charset="-122"/>
              <a:ea typeface="宋体" panose="02010600030101010101" pitchFamily="2" charset="-122"/>
              <a:cs typeface="黑体" panose="02010609060101010101" charset="-122"/>
            </a:endParaRPr>
          </a:p>
          <a:p>
            <a:pPr marL="571500" indent="-571500">
              <a:buFont typeface="黑体" panose="02010609060101010101" charset="-122"/>
              <a:buChar char="◎"/>
            </a:pPr>
            <a:r>
              <a:rPr lang="zh-CN" sz="3200" b="1">
                <a:solidFill>
                  <a:srgbClr val="3ECEBD"/>
                </a:solidFill>
                <a:latin typeface="宋体" panose="02010600030101010101" pitchFamily="2" charset="-122"/>
                <a:ea typeface="宋体" panose="02010600030101010101" pitchFamily="2" charset="-122"/>
                <a:cs typeface="黑体" panose="02010609060101010101" charset="-122"/>
              </a:rPr>
              <a:t>变量聚类</a:t>
            </a:r>
            <a:endParaRPr lang="zh-CN" sz="3200" b="1">
              <a:solidFill>
                <a:srgbClr val="3ECEBD"/>
              </a:solidFill>
              <a:latin typeface="宋体" panose="02010600030101010101" pitchFamily="2" charset="-122"/>
              <a:ea typeface="宋体" panose="02010600030101010101" pitchFamily="2" charset="-122"/>
              <a:cs typeface="黑体" panose="02010609060101010101" charset="-122"/>
            </a:endParaRPr>
          </a:p>
        </p:txBody>
      </p:sp>
      <p:sp>
        <p:nvSpPr>
          <p:cNvPr id="3" name="文本框 2"/>
          <p:cNvSpPr txBox="1"/>
          <p:nvPr/>
        </p:nvSpPr>
        <p:spPr>
          <a:xfrm>
            <a:off x="1005840" y="3019425"/>
            <a:ext cx="9066530" cy="3107690"/>
          </a:xfrm>
          <a:prstGeom prst="rect">
            <a:avLst/>
          </a:prstGeom>
          <a:noFill/>
          <a:ln w="9525">
            <a:noFill/>
          </a:ln>
        </p:spPr>
        <p:txBody>
          <a:bodyPr wrap="square">
            <a:spAutoFit/>
          </a:bodyPr>
          <a:p>
            <a:pPr indent="0"/>
            <a:r>
              <a:rPr lang="zh-CN" sz="3600" b="0">
                <a:solidFill>
                  <a:srgbClr val="241A16"/>
                </a:solidFill>
                <a:latin typeface="宋体" panose="02010600030101010101" pitchFamily="2" charset="-122"/>
                <a:ea typeface="宋体" panose="02010600030101010101" pitchFamily="2" charset="-122"/>
                <a:cs typeface="黑体" panose="02010609060101010101" charset="-122"/>
              </a:rPr>
              <a:t>聚类分析计算方法主要有：</a:t>
            </a:r>
            <a:endParaRPr lang="zh-CN" sz="3600" b="0">
              <a:solidFill>
                <a:srgbClr val="241A16"/>
              </a:solidFill>
              <a:latin typeface="宋体" panose="02010600030101010101" pitchFamily="2" charset="-122"/>
              <a:ea typeface="宋体" panose="02010600030101010101" pitchFamily="2" charset="-122"/>
              <a:cs typeface="黑体" panose="02010609060101010101" charset="-122"/>
            </a:endParaRPr>
          </a:p>
          <a:p>
            <a:pPr marL="571500" indent="-571500">
              <a:buFont typeface="黑体" panose="02010609060101010101" charset="-122"/>
              <a:buChar char="◎"/>
            </a:pPr>
            <a:r>
              <a:rPr lang="zh-CN" sz="3200" b="1">
                <a:solidFill>
                  <a:srgbClr val="3ECEBD"/>
                </a:solidFill>
                <a:latin typeface="宋体" panose="02010600030101010101" pitchFamily="2" charset="-122"/>
                <a:ea typeface="宋体" panose="02010600030101010101" pitchFamily="2" charset="-122"/>
                <a:cs typeface="黑体" panose="02010609060101010101" charset="-122"/>
              </a:rPr>
              <a:t>分裂法</a:t>
            </a:r>
            <a:endParaRPr lang="zh-CN" sz="3200" b="1">
              <a:solidFill>
                <a:srgbClr val="3ECEBD"/>
              </a:solidFill>
              <a:latin typeface="宋体" panose="02010600030101010101" pitchFamily="2" charset="-122"/>
              <a:ea typeface="宋体" panose="02010600030101010101" pitchFamily="2" charset="-122"/>
              <a:cs typeface="黑体" panose="02010609060101010101" charset="-122"/>
            </a:endParaRPr>
          </a:p>
          <a:p>
            <a:pPr marL="571500" indent="-571500">
              <a:buFont typeface="黑体" panose="02010609060101010101" charset="-122"/>
              <a:buChar char="◎"/>
            </a:pPr>
            <a:r>
              <a:rPr lang="zh-CN" sz="3200" b="1">
                <a:solidFill>
                  <a:srgbClr val="3ECEBD"/>
                </a:solidFill>
                <a:latin typeface="宋体" panose="02010600030101010101" pitchFamily="2" charset="-122"/>
                <a:ea typeface="宋体" panose="02010600030101010101" pitchFamily="2" charset="-122"/>
                <a:cs typeface="黑体" panose="02010609060101010101" charset="-122"/>
              </a:rPr>
              <a:t>层次法</a:t>
            </a:r>
            <a:endParaRPr lang="zh-CN" sz="3200" b="1">
              <a:solidFill>
                <a:srgbClr val="3ECEBD"/>
              </a:solidFill>
              <a:latin typeface="宋体" panose="02010600030101010101" pitchFamily="2" charset="-122"/>
              <a:ea typeface="宋体" panose="02010600030101010101" pitchFamily="2" charset="-122"/>
              <a:cs typeface="黑体" panose="02010609060101010101" charset="-122"/>
            </a:endParaRPr>
          </a:p>
          <a:p>
            <a:pPr marL="571500" indent="-571500">
              <a:buFont typeface="黑体" panose="02010609060101010101" charset="-122"/>
              <a:buChar char="◎"/>
            </a:pPr>
            <a:r>
              <a:rPr lang="zh-CN" sz="3200" b="1">
                <a:solidFill>
                  <a:srgbClr val="3ECEBD"/>
                </a:solidFill>
                <a:latin typeface="宋体" panose="02010600030101010101" pitchFamily="2" charset="-122"/>
                <a:ea typeface="宋体" panose="02010600030101010101" pitchFamily="2" charset="-122"/>
                <a:cs typeface="黑体" panose="02010609060101010101" charset="-122"/>
              </a:rPr>
              <a:t>基于密度的方法</a:t>
            </a:r>
            <a:endParaRPr lang="zh-CN" sz="3200" b="1">
              <a:solidFill>
                <a:srgbClr val="3ECEBD"/>
              </a:solidFill>
              <a:latin typeface="宋体" panose="02010600030101010101" pitchFamily="2" charset="-122"/>
              <a:ea typeface="宋体" panose="02010600030101010101" pitchFamily="2" charset="-122"/>
              <a:cs typeface="黑体" panose="02010609060101010101" charset="-122"/>
            </a:endParaRPr>
          </a:p>
          <a:p>
            <a:pPr marL="571500" indent="-571500">
              <a:buFont typeface="黑体" panose="02010609060101010101" charset="-122"/>
              <a:buChar char="◎"/>
            </a:pPr>
            <a:r>
              <a:rPr lang="zh-CN" sz="3200" b="1">
                <a:solidFill>
                  <a:srgbClr val="3ECEBD"/>
                </a:solidFill>
                <a:latin typeface="宋体" panose="02010600030101010101" pitchFamily="2" charset="-122"/>
                <a:ea typeface="宋体" panose="02010600030101010101" pitchFamily="2" charset="-122"/>
                <a:cs typeface="黑体" panose="02010609060101010101" charset="-122"/>
              </a:rPr>
              <a:t>基于网格的方法</a:t>
            </a:r>
            <a:endParaRPr lang="zh-CN" sz="3200" b="1">
              <a:solidFill>
                <a:srgbClr val="3ECEBD"/>
              </a:solidFill>
              <a:latin typeface="宋体" panose="02010600030101010101" pitchFamily="2" charset="-122"/>
              <a:ea typeface="宋体" panose="02010600030101010101" pitchFamily="2" charset="-122"/>
              <a:cs typeface="黑体" panose="02010609060101010101" charset="-122"/>
            </a:endParaRPr>
          </a:p>
          <a:p>
            <a:pPr marL="571500" indent="-571500">
              <a:buFont typeface="黑体" panose="02010609060101010101" charset="-122"/>
              <a:buChar char="◎"/>
            </a:pPr>
            <a:r>
              <a:rPr lang="zh-CN" sz="3200" b="1">
                <a:solidFill>
                  <a:srgbClr val="3ECEBD"/>
                </a:solidFill>
                <a:latin typeface="宋体" panose="02010600030101010101" pitchFamily="2" charset="-122"/>
                <a:ea typeface="宋体" panose="02010600030101010101" pitchFamily="2" charset="-122"/>
                <a:cs typeface="黑体" panose="02010609060101010101" charset="-122"/>
              </a:rPr>
              <a:t>基于模型的方法</a:t>
            </a:r>
            <a:endParaRPr lang="zh-CN" sz="3200" b="1">
              <a:solidFill>
                <a:srgbClr val="3ECEBD"/>
              </a:solidFill>
              <a:latin typeface="宋体" panose="02010600030101010101" pitchFamily="2" charset="-122"/>
              <a:ea typeface="宋体" panose="02010600030101010101" pitchFamily="2" charset="-122"/>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05840" y="235131"/>
            <a:ext cx="4267200" cy="706755"/>
          </a:xfrm>
          <a:prstGeom prst="rect">
            <a:avLst/>
          </a:prstGeom>
          <a:noFill/>
        </p:spPr>
        <p:txBody>
          <a:bodyPr wrap="none" rtlCol="0">
            <a:spAutoFit/>
          </a:bodyPr>
          <a:lstStyle/>
          <a:p>
            <a:r>
              <a:rPr kumimoji="1" lang="zh-CN" altLang="en-US" sz="4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rPr>
              <a:t>一、量化分析方法</a:t>
            </a:r>
            <a:endParaRPr kumimoji="1" lang="zh-CN" altLang="en-US" sz="4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endParaRPr>
          </a:p>
        </p:txBody>
      </p:sp>
      <p:sp>
        <p:nvSpPr>
          <p:cNvPr id="10" name="文本框 9"/>
          <p:cNvSpPr txBox="1"/>
          <p:nvPr/>
        </p:nvSpPr>
        <p:spPr>
          <a:xfrm>
            <a:off x="1005840" y="1371600"/>
            <a:ext cx="8224520" cy="1137285"/>
          </a:xfrm>
          <a:prstGeom prst="rect">
            <a:avLst/>
          </a:prstGeom>
          <a:noFill/>
          <a:ln w="9525">
            <a:noFill/>
          </a:ln>
        </p:spPr>
        <p:txBody>
          <a:bodyPr wrap="square">
            <a:spAutoFit/>
          </a:bodyPr>
          <a:p>
            <a:pPr indent="0"/>
            <a:r>
              <a:rPr lang="zh-CN" sz="3600" b="0">
                <a:solidFill>
                  <a:srgbClr val="241A16"/>
                </a:solidFill>
                <a:latin typeface="宋体" panose="02010600030101010101" pitchFamily="2" charset="-122"/>
                <a:ea typeface="宋体" panose="02010600030101010101" pitchFamily="2" charset="-122"/>
                <a:cs typeface="黑体" panose="02010609060101010101" charset="-122"/>
              </a:rPr>
              <a:t>聚类分析常用的统计软件包括：</a:t>
            </a:r>
            <a:endParaRPr lang="zh-CN" sz="3600" b="0">
              <a:solidFill>
                <a:srgbClr val="241A16"/>
              </a:solidFill>
              <a:latin typeface="宋体" panose="02010600030101010101" pitchFamily="2" charset="-122"/>
              <a:ea typeface="宋体" panose="02010600030101010101" pitchFamily="2" charset="-122"/>
              <a:cs typeface="黑体" panose="02010609060101010101" charset="-122"/>
            </a:endParaRPr>
          </a:p>
          <a:p>
            <a:pPr marL="571500" indent="-571500">
              <a:buFont typeface="黑体" panose="02010609060101010101" charset="-122"/>
              <a:buChar char="◎"/>
            </a:pPr>
            <a:r>
              <a:rPr lang="zh-CN" sz="3200" b="1">
                <a:solidFill>
                  <a:srgbClr val="3ECEBD"/>
                </a:solidFill>
                <a:latin typeface="宋体" panose="02010600030101010101" pitchFamily="2" charset="-122"/>
                <a:ea typeface="宋体" panose="02010600030101010101" pitchFamily="2" charset="-122"/>
                <a:cs typeface="黑体" panose="02010609060101010101" charset="-122"/>
              </a:rPr>
              <a:t>SAS/STAT中的聚类程序</a:t>
            </a:r>
            <a:endParaRPr lang="zh-CN" sz="3200" b="1">
              <a:solidFill>
                <a:srgbClr val="3ECEBD"/>
              </a:solidFill>
              <a:latin typeface="宋体" panose="02010600030101010101" pitchFamily="2" charset="-122"/>
              <a:ea typeface="宋体" panose="02010600030101010101" pitchFamily="2" charset="-122"/>
              <a:cs typeface="黑体" panose="02010609060101010101" charset="-122"/>
            </a:endParaRPr>
          </a:p>
        </p:txBody>
      </p:sp>
      <p:sp>
        <p:nvSpPr>
          <p:cNvPr id="13" name="矩形 12"/>
          <p:cNvSpPr/>
          <p:nvPr/>
        </p:nvSpPr>
        <p:spPr>
          <a:xfrm>
            <a:off x="3999296" y="3014116"/>
            <a:ext cx="4193020" cy="2870538"/>
          </a:xfrm>
          <a:prstGeom prst="rect">
            <a:avLst/>
          </a:prstGeom>
          <a:blipFill>
            <a:blip r:embed="rId1" cstate="screen"/>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gradFill>
                <a:gsLst>
                  <a:gs pos="0">
                    <a:srgbClr val="C00000"/>
                  </a:gs>
                  <a:gs pos="100000">
                    <a:srgbClr val="F42400"/>
                  </a:gs>
                </a:gsLst>
                <a:lin ang="3000000" scaled="0"/>
              </a:gradFill>
              <a:latin typeface="宋体" panose="02010600030101010101" pitchFamily="2" charset="-122"/>
              <a:ea typeface="黑体" panose="02010609060101010101" charset="-122"/>
              <a:cs typeface="黑体" panose="02010609060101010101" charset="-122"/>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972800" y="3154961"/>
            <a:ext cx="4246880" cy="1322070"/>
          </a:xfrm>
          <a:prstGeom prst="rect">
            <a:avLst/>
          </a:prstGeom>
          <a:noFill/>
        </p:spPr>
        <p:txBody>
          <a:bodyPr wrap="none" rtlCol="0">
            <a:spAutoFit/>
          </a:bodyPr>
          <a:lstStyle/>
          <a:p>
            <a:pPr algn="l"/>
            <a:r>
              <a:rPr kumimoji="1" lang="zh-CN" altLang="en-US" sz="8000"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rPr>
              <a:t>分析方法</a:t>
            </a:r>
            <a:endParaRPr kumimoji="1" lang="zh-CN" altLang="en-US" sz="8000"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endParaRPr>
          </a:p>
        </p:txBody>
      </p:sp>
      <p:sp>
        <p:nvSpPr>
          <p:cNvPr id="4" name="椭圆 3"/>
          <p:cNvSpPr/>
          <p:nvPr/>
        </p:nvSpPr>
        <p:spPr>
          <a:xfrm>
            <a:off x="675123" y="4489536"/>
            <a:ext cx="1171254" cy="1171254"/>
          </a:xfrm>
          <a:prstGeom prst="ellipse">
            <a:avLst/>
          </a:prstGeom>
          <a:solidFill>
            <a:srgbClr val="6DC3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宋体" panose="02010600030101010101" pitchFamily="2" charset="-122"/>
              <a:ea typeface="黑体" panose="02010609060101010101" charset="-122"/>
              <a:cs typeface="宋体" panose="02010600030101010101" pitchFamily="2" charset="-122"/>
            </a:endParaRPr>
          </a:p>
        </p:txBody>
      </p:sp>
      <p:sp>
        <p:nvSpPr>
          <p:cNvPr id="5" name="椭圆 4"/>
          <p:cNvSpPr/>
          <p:nvPr/>
        </p:nvSpPr>
        <p:spPr>
          <a:xfrm>
            <a:off x="11222168" y="5419930"/>
            <a:ext cx="240860" cy="240860"/>
          </a:xfrm>
          <a:prstGeom prst="ellipse">
            <a:avLst/>
          </a:prstGeom>
          <a:solidFill>
            <a:srgbClr val="FE4D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宋体" panose="02010600030101010101" pitchFamily="2" charset="-122"/>
              <a:ea typeface="黑体" panose="02010609060101010101" charset="-122"/>
              <a:cs typeface="宋体" panose="02010600030101010101" pitchFamily="2" charset="-122"/>
            </a:endParaRPr>
          </a:p>
        </p:txBody>
      </p:sp>
      <p:sp>
        <p:nvSpPr>
          <p:cNvPr id="6" name="同心圆 5"/>
          <p:cNvSpPr/>
          <p:nvPr/>
        </p:nvSpPr>
        <p:spPr>
          <a:xfrm>
            <a:off x="10701027" y="6120656"/>
            <a:ext cx="249382" cy="249382"/>
          </a:xfrm>
          <a:prstGeom prst="donut">
            <a:avLst>
              <a:gd name="adj" fmla="val 8839"/>
            </a:avLst>
          </a:prstGeom>
          <a:solidFill>
            <a:srgbClr val="6288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latin typeface="宋体" panose="02010600030101010101" pitchFamily="2" charset="-122"/>
              <a:ea typeface="黑体" panose="02010609060101010101" charset="-122"/>
              <a:cs typeface="宋体" panose="02010600030101010101" pitchFamily="2" charset="-122"/>
            </a:endParaRPr>
          </a:p>
        </p:txBody>
      </p:sp>
      <p:sp>
        <p:nvSpPr>
          <p:cNvPr id="7" name="椭圆 6"/>
          <p:cNvSpPr/>
          <p:nvPr/>
        </p:nvSpPr>
        <p:spPr>
          <a:xfrm>
            <a:off x="1260750" y="1010788"/>
            <a:ext cx="240860" cy="240860"/>
          </a:xfrm>
          <a:prstGeom prst="ellipse">
            <a:avLst/>
          </a:prstGeom>
          <a:solidFill>
            <a:srgbClr val="6288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宋体" panose="02010600030101010101" pitchFamily="2" charset="-122"/>
              <a:ea typeface="黑体" panose="02010609060101010101" charset="-122"/>
              <a:cs typeface="宋体" panose="02010600030101010101" pitchFamily="2" charset="-122"/>
            </a:endParaRPr>
          </a:p>
        </p:txBody>
      </p:sp>
      <p:sp>
        <p:nvSpPr>
          <p:cNvPr id="8" name="椭圆 7"/>
          <p:cNvSpPr/>
          <p:nvPr/>
        </p:nvSpPr>
        <p:spPr>
          <a:xfrm>
            <a:off x="9602372" y="-549328"/>
            <a:ext cx="1098655" cy="1098655"/>
          </a:xfrm>
          <a:prstGeom prst="ellipse">
            <a:avLst/>
          </a:prstGeom>
          <a:solidFill>
            <a:srgbClr val="FFD1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宋体" panose="02010600030101010101" pitchFamily="2" charset="-122"/>
              <a:ea typeface="黑体" panose="02010609060101010101" charset="-122"/>
              <a:cs typeface="宋体" panose="02010600030101010101" pitchFamily="2" charset="-122"/>
            </a:endParaRPr>
          </a:p>
        </p:txBody>
      </p:sp>
      <p:sp>
        <p:nvSpPr>
          <p:cNvPr id="9" name="椭圆 8"/>
          <p:cNvSpPr/>
          <p:nvPr/>
        </p:nvSpPr>
        <p:spPr>
          <a:xfrm>
            <a:off x="9678090" y="4839440"/>
            <a:ext cx="696027" cy="696027"/>
          </a:xfrm>
          <a:prstGeom prst="ellipse">
            <a:avLst/>
          </a:prstGeom>
          <a:solidFill>
            <a:srgbClr val="3ECE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宋体" panose="02010600030101010101" pitchFamily="2" charset="-122"/>
              <a:ea typeface="黑体" panose="02010609060101010101" charset="-122"/>
              <a:cs typeface="宋体" panose="02010600030101010101" pitchFamily="2" charset="-122"/>
            </a:endParaRPr>
          </a:p>
        </p:txBody>
      </p:sp>
      <p:sp>
        <p:nvSpPr>
          <p:cNvPr id="10" name="同心圆 9"/>
          <p:cNvSpPr/>
          <p:nvPr/>
        </p:nvSpPr>
        <p:spPr>
          <a:xfrm>
            <a:off x="598077" y="1769025"/>
            <a:ext cx="132308" cy="132308"/>
          </a:xfrm>
          <a:prstGeom prst="donut">
            <a:avLst>
              <a:gd name="adj" fmla="val 8839"/>
            </a:avLst>
          </a:prstGeom>
          <a:solidFill>
            <a:srgbClr val="3ECE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latin typeface="宋体" panose="02010600030101010101" pitchFamily="2" charset="-122"/>
              <a:ea typeface="黑体" panose="02010609060101010101" charset="-122"/>
              <a:cs typeface="宋体" panose="02010600030101010101" pitchFamily="2" charset="-122"/>
            </a:endParaRPr>
          </a:p>
        </p:txBody>
      </p:sp>
      <p:sp>
        <p:nvSpPr>
          <p:cNvPr id="11" name="椭圆 10"/>
          <p:cNvSpPr/>
          <p:nvPr/>
        </p:nvSpPr>
        <p:spPr>
          <a:xfrm>
            <a:off x="1638176" y="3516063"/>
            <a:ext cx="144247" cy="144247"/>
          </a:xfrm>
          <a:prstGeom prst="ellipse">
            <a:avLst/>
          </a:prstGeom>
          <a:solidFill>
            <a:srgbClr val="FE4D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宋体" panose="02010600030101010101" pitchFamily="2" charset="-122"/>
              <a:ea typeface="黑体" panose="02010609060101010101" charset="-122"/>
              <a:cs typeface="宋体" panose="02010600030101010101" pitchFamily="2" charset="-122"/>
            </a:endParaRPr>
          </a:p>
        </p:txBody>
      </p:sp>
      <p:sp>
        <p:nvSpPr>
          <p:cNvPr id="13" name="文本框 12"/>
          <p:cNvSpPr txBox="1"/>
          <p:nvPr/>
        </p:nvSpPr>
        <p:spPr>
          <a:xfrm>
            <a:off x="4747118" y="2048046"/>
            <a:ext cx="2697480" cy="1106805"/>
          </a:xfrm>
          <a:prstGeom prst="rect">
            <a:avLst/>
          </a:prstGeom>
          <a:noFill/>
        </p:spPr>
        <p:txBody>
          <a:bodyPr wrap="none" rtlCol="0">
            <a:spAutoFit/>
          </a:bodyPr>
          <a:lstStyle/>
          <a:p>
            <a:pPr algn="ctr"/>
            <a:r>
              <a:rPr kumimoji="1" lang="zh-CN" altLang="en-US" sz="6600" dirty="0">
                <a:solidFill>
                  <a:srgbClr val="FE4D3D"/>
                </a:solidFill>
                <a:latin typeface="宋体" panose="02010600030101010101" pitchFamily="2" charset="-122"/>
                <a:ea typeface="宋体" panose="02010600030101010101" pitchFamily="2" charset="-122"/>
                <a:cs typeface="宋体" panose="02010600030101010101" pitchFamily="2" charset="-122"/>
              </a:rPr>
              <a:t>第一节</a:t>
            </a:r>
            <a:endParaRPr kumimoji="1" lang="zh-CN" altLang="en-US" sz="6600" dirty="0">
              <a:solidFill>
                <a:srgbClr val="FE4D3D"/>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par>
                                <p:cTn id="8" presetID="9"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dissolve">
                                      <p:cBhvr>
                                        <p:cTn id="1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05840" y="235131"/>
            <a:ext cx="4267200" cy="706755"/>
          </a:xfrm>
          <a:prstGeom prst="rect">
            <a:avLst/>
          </a:prstGeom>
          <a:noFill/>
        </p:spPr>
        <p:txBody>
          <a:bodyPr wrap="none" rtlCol="0">
            <a:spAutoFit/>
          </a:bodyPr>
          <a:lstStyle/>
          <a:p>
            <a:r>
              <a:rPr kumimoji="1" lang="zh-CN" altLang="en-US" sz="4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rPr>
              <a:t>一、量化分析方法</a:t>
            </a:r>
            <a:endParaRPr kumimoji="1" lang="zh-CN" altLang="en-US" sz="4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endParaRPr>
          </a:p>
        </p:txBody>
      </p:sp>
      <p:sp>
        <p:nvSpPr>
          <p:cNvPr id="100" name="文本框 99"/>
          <p:cNvSpPr txBox="1"/>
          <p:nvPr/>
        </p:nvSpPr>
        <p:spPr>
          <a:xfrm>
            <a:off x="1005840" y="1629410"/>
            <a:ext cx="5080000" cy="645160"/>
          </a:xfrm>
          <a:prstGeom prst="rect">
            <a:avLst/>
          </a:prstGeom>
          <a:noFill/>
          <a:ln w="9525">
            <a:noFill/>
          </a:ln>
        </p:spPr>
        <p:txBody>
          <a:bodyPr>
            <a:spAutoFit/>
          </a:bodyPr>
          <a:p>
            <a:pPr indent="0"/>
            <a:r>
              <a:rPr sz="3600" b="1">
                <a:latin typeface="黑体" panose="02010609060101010101" charset="-122"/>
                <a:ea typeface="黑体" panose="02010609060101010101" charset="-122"/>
                <a:cs typeface="黑体" panose="02010609060101010101" charset="-122"/>
              </a:rPr>
              <a:t>5.判别分析</a:t>
            </a:r>
            <a:endParaRPr sz="3600" b="1">
              <a:latin typeface="黑体" panose="02010609060101010101" charset="-122"/>
              <a:ea typeface="黑体" panose="02010609060101010101" charset="-122"/>
              <a:cs typeface="黑体" panose="02010609060101010101" charset="-122"/>
            </a:endParaRPr>
          </a:p>
        </p:txBody>
      </p:sp>
      <p:sp>
        <p:nvSpPr>
          <p:cNvPr id="4" name="文本框 3"/>
          <p:cNvSpPr txBox="1"/>
          <p:nvPr/>
        </p:nvSpPr>
        <p:spPr>
          <a:xfrm>
            <a:off x="993775" y="2459990"/>
            <a:ext cx="10203815" cy="2061210"/>
          </a:xfrm>
          <a:prstGeom prst="rect">
            <a:avLst/>
          </a:prstGeom>
          <a:noFill/>
          <a:effectLst/>
        </p:spPr>
        <p:txBody>
          <a:bodyPr wrap="square" rtlCol="0">
            <a:spAutoFit/>
          </a:bodyPr>
          <a:p>
            <a:pPr>
              <a:lnSpc>
                <a:spcPct val="100000"/>
              </a:lnSpc>
            </a:pPr>
            <a:r>
              <a:rPr kumimoji="1" sz="32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mn-lt"/>
              </a:rPr>
              <a:t>判别分析是根据一定数量案例的一个分组变量和相应的其他多元变量的已知信息，或根据表明事物特点的变量值和它们所属的类求出判别函数。根据判别函数，对未知所属类别的事物进行分类。</a:t>
            </a:r>
            <a:endParaRPr kumimoji="1" sz="32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05840" y="235131"/>
            <a:ext cx="4267200" cy="706755"/>
          </a:xfrm>
          <a:prstGeom prst="rect">
            <a:avLst/>
          </a:prstGeom>
          <a:noFill/>
        </p:spPr>
        <p:txBody>
          <a:bodyPr wrap="none" rtlCol="0">
            <a:spAutoFit/>
          </a:bodyPr>
          <a:lstStyle/>
          <a:p>
            <a:r>
              <a:rPr kumimoji="1" lang="zh-CN" altLang="en-US" sz="4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rPr>
              <a:t>一、量化分析方法</a:t>
            </a:r>
            <a:endParaRPr kumimoji="1" lang="zh-CN" altLang="en-US" sz="4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endParaRPr>
          </a:p>
        </p:txBody>
      </p:sp>
      <p:sp>
        <p:nvSpPr>
          <p:cNvPr id="3" name="圆角矩形 2"/>
          <p:cNvSpPr/>
          <p:nvPr/>
        </p:nvSpPr>
        <p:spPr>
          <a:xfrm>
            <a:off x="571500" y="1529715"/>
            <a:ext cx="11049635" cy="4768215"/>
          </a:xfrm>
          <a:prstGeom prst="roundRect">
            <a:avLst>
              <a:gd name="adj" fmla="val 10723"/>
            </a:avLst>
          </a:prstGeom>
          <a:solidFill>
            <a:srgbClr val="3ECE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0" name="文本框 99"/>
          <p:cNvSpPr txBox="1"/>
          <p:nvPr/>
        </p:nvSpPr>
        <p:spPr>
          <a:xfrm>
            <a:off x="1051560" y="2463165"/>
            <a:ext cx="10088880" cy="3538220"/>
          </a:xfrm>
          <a:prstGeom prst="rect">
            <a:avLst/>
          </a:prstGeom>
          <a:noFill/>
          <a:ln w="9525">
            <a:noFill/>
          </a:ln>
        </p:spPr>
        <p:txBody>
          <a:bodyPr wrap="square">
            <a:spAutoFit/>
          </a:bodyPr>
          <a:p>
            <a:pPr indent="0" fontAlgn="auto">
              <a:lnSpc>
                <a:spcPct val="100000"/>
              </a:lnSpc>
            </a:pPr>
            <a:r>
              <a:rPr lang="en-US" sz="3200" b="0">
                <a:solidFill>
                  <a:schemeClr val="bg1"/>
                </a:solidFill>
                <a:latin typeface="宋体" panose="02010600030101010101" pitchFamily="2" charset="-122"/>
                <a:ea typeface="宋体" panose="02010600030101010101" pitchFamily="2" charset="-122"/>
                <a:cs typeface="宋体" panose="02010600030101010101" pitchFamily="2" charset="-122"/>
              </a:rPr>
              <a:t>	</a:t>
            </a:r>
            <a:r>
              <a:rPr sz="3200" b="0">
                <a:solidFill>
                  <a:schemeClr val="bg1"/>
                </a:solidFill>
                <a:latin typeface="宋体" panose="02010600030101010101" pitchFamily="2" charset="-122"/>
                <a:ea typeface="宋体" panose="02010600030101010101" pitchFamily="2" charset="-122"/>
                <a:cs typeface="宋体" panose="02010600030101010101" pitchFamily="2" charset="-122"/>
              </a:rPr>
              <a:t>根据患有某种疾病的儿童和健康儿童的一些测试指标，就可以从这些指标发现两类儿童的区别，把这种区别表示为一个判别公式，然后对怀疑患有该疾病的儿童，根据其测试指标，用判别公式加以诊断。也可以记录大量与某类儿童的背景有关的不同变量的不同特征，然后进行判别分析、判断，能够最好地判别不同类的儿童的各种特征群。</a:t>
            </a:r>
            <a:endParaRPr sz="3200" b="0">
              <a:solidFill>
                <a:schemeClr val="bg1"/>
              </a:solidFill>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nvSpPr>
        <p:spPr>
          <a:xfrm>
            <a:off x="1052153" y="1817880"/>
            <a:ext cx="1560195" cy="645160"/>
          </a:xfrm>
          <a:prstGeom prst="rect">
            <a:avLst/>
          </a:prstGeom>
          <a:noFill/>
        </p:spPr>
        <p:txBody>
          <a:bodyPr wrap="none" rtlCol="0">
            <a:spAutoFit/>
          </a:bodyPr>
          <a:p>
            <a:pPr algn="l"/>
            <a:r>
              <a:rPr kumimoji="1" lang="zh-CN" altLang="en-US" sz="3600" b="1">
                <a:solidFill>
                  <a:srgbClr val="FFFF00"/>
                </a:solidFill>
                <a:latin typeface="黑体" panose="02010609060101010101" charset="-122"/>
                <a:ea typeface="黑体" panose="02010609060101010101" charset="-122"/>
                <a:cs typeface="宋体" panose="02010600030101010101" pitchFamily="2" charset="-122"/>
              </a:rPr>
              <a:t>例如：</a:t>
            </a:r>
            <a:endParaRPr kumimoji="1" lang="zh-CN" altLang="en-US" sz="3600" b="1">
              <a:solidFill>
                <a:srgbClr val="FFFF00"/>
              </a:solidFill>
              <a:latin typeface="黑体" panose="02010609060101010101" charset="-122"/>
              <a:ea typeface="黑体" panose="02010609060101010101"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05840" y="235131"/>
            <a:ext cx="4267200" cy="706755"/>
          </a:xfrm>
          <a:prstGeom prst="rect">
            <a:avLst/>
          </a:prstGeom>
          <a:noFill/>
        </p:spPr>
        <p:txBody>
          <a:bodyPr wrap="none" rtlCol="0">
            <a:spAutoFit/>
          </a:bodyPr>
          <a:lstStyle/>
          <a:p>
            <a:r>
              <a:rPr kumimoji="1" lang="zh-CN" altLang="en-US" sz="4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rPr>
              <a:t>一、量化分析方法</a:t>
            </a:r>
            <a:endParaRPr kumimoji="1" lang="zh-CN" altLang="en-US" sz="4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endParaRPr>
          </a:p>
        </p:txBody>
      </p:sp>
      <p:sp>
        <p:nvSpPr>
          <p:cNvPr id="10" name="文本框 9"/>
          <p:cNvSpPr txBox="1"/>
          <p:nvPr/>
        </p:nvSpPr>
        <p:spPr>
          <a:xfrm>
            <a:off x="1292860" y="1569720"/>
            <a:ext cx="9606915" cy="3599815"/>
          </a:xfrm>
          <a:prstGeom prst="rect">
            <a:avLst/>
          </a:prstGeom>
          <a:noFill/>
          <a:ln w="9525">
            <a:noFill/>
          </a:ln>
        </p:spPr>
        <p:txBody>
          <a:bodyPr wrap="square">
            <a:spAutoFit/>
          </a:bodyPr>
          <a:p>
            <a:pPr indent="0"/>
            <a:r>
              <a:rPr lang="zh-CN" sz="3600" b="0">
                <a:solidFill>
                  <a:srgbClr val="241A16"/>
                </a:solidFill>
                <a:latin typeface="黑体" panose="02010609060101010101" charset="-122"/>
                <a:ea typeface="黑体" panose="02010609060101010101" charset="-122"/>
                <a:cs typeface="黑体" panose="02010609060101010101" charset="-122"/>
              </a:rPr>
              <a:t>判别分析的方法：</a:t>
            </a:r>
            <a:endParaRPr lang="zh-CN" sz="3600" b="0">
              <a:solidFill>
                <a:srgbClr val="241A16"/>
              </a:solidFill>
              <a:latin typeface="宋体" panose="02010600030101010101" pitchFamily="2" charset="-122"/>
              <a:ea typeface="宋体" panose="02010600030101010101" pitchFamily="2" charset="-122"/>
              <a:cs typeface="黑体" panose="02010609060101010101" charset="-122"/>
            </a:endParaRPr>
          </a:p>
          <a:p>
            <a:pPr marL="571500" indent="-571500">
              <a:buFont typeface="黑体" panose="02010609060101010101" charset="-122"/>
              <a:buChar char="◎"/>
            </a:pPr>
            <a:r>
              <a:rPr lang="zh-CN" sz="3200" b="1">
                <a:solidFill>
                  <a:srgbClr val="3ECEBD"/>
                </a:solidFill>
                <a:latin typeface="宋体" panose="02010600030101010101" pitchFamily="2" charset="-122"/>
                <a:ea typeface="宋体" panose="02010600030101010101" pitchFamily="2" charset="-122"/>
                <a:cs typeface="黑体" panose="02010609060101010101" charset="-122"/>
              </a:rPr>
              <a:t>参数方法</a:t>
            </a:r>
            <a:endParaRPr lang="zh-CN" sz="3200" b="1">
              <a:solidFill>
                <a:srgbClr val="3ECEBD"/>
              </a:solidFill>
              <a:latin typeface="宋体" panose="02010600030101010101" pitchFamily="2" charset="-122"/>
              <a:ea typeface="宋体" panose="02010600030101010101" pitchFamily="2" charset="-122"/>
              <a:cs typeface="黑体" panose="02010609060101010101" charset="-122"/>
            </a:endParaRPr>
          </a:p>
          <a:p>
            <a:pPr indent="0">
              <a:buFont typeface="黑体" panose="02010609060101010101" charset="-122"/>
              <a:buNone/>
            </a:pPr>
            <a:r>
              <a:rPr lang="zh-CN" sz="3200">
                <a:solidFill>
                  <a:schemeClr val="tx1"/>
                </a:solidFill>
                <a:latin typeface="宋体" panose="02010600030101010101" pitchFamily="2" charset="-122"/>
                <a:ea typeface="宋体" panose="02010600030101010101" pitchFamily="2" charset="-122"/>
                <a:cs typeface="黑体" panose="02010609060101010101" charset="-122"/>
              </a:rPr>
              <a:t>假定每个类的观测来自正态分布总体，各类的分布的均值可以不同。</a:t>
            </a:r>
            <a:endParaRPr lang="zh-CN" sz="3200" b="1">
              <a:solidFill>
                <a:srgbClr val="3ECEBD"/>
              </a:solidFill>
              <a:latin typeface="宋体" panose="02010600030101010101" pitchFamily="2" charset="-122"/>
              <a:ea typeface="宋体" panose="02010600030101010101" pitchFamily="2" charset="-122"/>
              <a:cs typeface="黑体" panose="02010609060101010101" charset="-122"/>
            </a:endParaRPr>
          </a:p>
          <a:p>
            <a:pPr marL="571500" indent="-571500">
              <a:buFont typeface="黑体" panose="02010609060101010101" charset="-122"/>
              <a:buChar char="◎"/>
            </a:pPr>
            <a:r>
              <a:rPr lang="zh-CN" sz="3200" b="1">
                <a:solidFill>
                  <a:srgbClr val="3ECEBD"/>
                </a:solidFill>
                <a:latin typeface="宋体" panose="02010600030101010101" pitchFamily="2" charset="-122"/>
                <a:ea typeface="宋体" panose="02010600030101010101" pitchFamily="2" charset="-122"/>
                <a:cs typeface="黑体" panose="02010609060101010101" charset="-122"/>
              </a:rPr>
              <a:t>非参数方法</a:t>
            </a:r>
            <a:endParaRPr lang="zh-CN" sz="3200" b="1">
              <a:solidFill>
                <a:srgbClr val="3ECEBD"/>
              </a:solidFill>
              <a:latin typeface="宋体" panose="02010600030101010101" pitchFamily="2" charset="-122"/>
              <a:ea typeface="宋体" panose="02010600030101010101" pitchFamily="2" charset="-122"/>
              <a:cs typeface="黑体" panose="02010609060101010101" charset="-122"/>
            </a:endParaRPr>
          </a:p>
          <a:p>
            <a:pPr indent="0">
              <a:buFont typeface="黑体" panose="02010609060101010101" charset="-122"/>
              <a:buNone/>
            </a:pPr>
            <a:r>
              <a:rPr lang="zh-CN" sz="3200">
                <a:solidFill>
                  <a:schemeClr val="tx1"/>
                </a:solidFill>
                <a:latin typeface="宋体" panose="02010600030101010101" pitchFamily="2" charset="-122"/>
                <a:ea typeface="宋体" panose="02010600030101010101" pitchFamily="2" charset="-122"/>
                <a:cs typeface="黑体" panose="02010609060101010101" charset="-122"/>
              </a:rPr>
              <a:t>不要求知道各类所来自总体的分布，使用非参数方法估计每一类的分布密度，然后据此建立判别规则。</a:t>
            </a:r>
            <a:endParaRPr lang="zh-CN" sz="3200">
              <a:solidFill>
                <a:schemeClr val="tx1"/>
              </a:solidFill>
              <a:latin typeface="宋体" panose="02010600030101010101" pitchFamily="2" charset="-122"/>
              <a:ea typeface="宋体" panose="02010600030101010101" pitchFamily="2" charset="-122"/>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05840" y="235131"/>
            <a:ext cx="4267200" cy="706755"/>
          </a:xfrm>
          <a:prstGeom prst="rect">
            <a:avLst/>
          </a:prstGeom>
          <a:noFill/>
        </p:spPr>
        <p:txBody>
          <a:bodyPr wrap="none" rtlCol="0">
            <a:spAutoFit/>
          </a:bodyPr>
          <a:lstStyle/>
          <a:p>
            <a:r>
              <a:rPr kumimoji="1" lang="zh-CN" altLang="en-US" sz="4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rPr>
              <a:t>一、量化分析方法</a:t>
            </a:r>
            <a:endParaRPr kumimoji="1" lang="zh-CN" altLang="en-US" sz="4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endParaRPr>
          </a:p>
        </p:txBody>
      </p:sp>
      <p:sp>
        <p:nvSpPr>
          <p:cNvPr id="100" name="文本框 99"/>
          <p:cNvSpPr txBox="1"/>
          <p:nvPr/>
        </p:nvSpPr>
        <p:spPr>
          <a:xfrm>
            <a:off x="1005840" y="1051560"/>
            <a:ext cx="5080000" cy="645160"/>
          </a:xfrm>
          <a:prstGeom prst="rect">
            <a:avLst/>
          </a:prstGeom>
          <a:noFill/>
          <a:ln w="9525">
            <a:noFill/>
          </a:ln>
        </p:spPr>
        <p:txBody>
          <a:bodyPr>
            <a:spAutoFit/>
          </a:bodyPr>
          <a:p>
            <a:pPr indent="0"/>
            <a:r>
              <a:rPr sz="3600" b="1">
                <a:latin typeface="黑体" panose="02010609060101010101" charset="-122"/>
                <a:ea typeface="黑体" panose="02010609060101010101" charset="-122"/>
                <a:cs typeface="黑体" panose="02010609060101010101" charset="-122"/>
              </a:rPr>
              <a:t>6.方差分析</a:t>
            </a:r>
            <a:endParaRPr sz="3600" b="1">
              <a:latin typeface="黑体" panose="02010609060101010101" charset="-122"/>
              <a:ea typeface="黑体" panose="02010609060101010101" charset="-122"/>
              <a:cs typeface="黑体" panose="02010609060101010101" charset="-122"/>
            </a:endParaRPr>
          </a:p>
        </p:txBody>
      </p:sp>
      <p:sp>
        <p:nvSpPr>
          <p:cNvPr id="4" name="文本框 3"/>
          <p:cNvSpPr txBox="1"/>
          <p:nvPr/>
        </p:nvSpPr>
        <p:spPr>
          <a:xfrm>
            <a:off x="993775" y="1882140"/>
            <a:ext cx="10203815" cy="1568450"/>
          </a:xfrm>
          <a:prstGeom prst="rect">
            <a:avLst/>
          </a:prstGeom>
          <a:noFill/>
          <a:effectLst/>
        </p:spPr>
        <p:txBody>
          <a:bodyPr wrap="square" rtlCol="0">
            <a:spAutoFit/>
          </a:bodyPr>
          <a:p>
            <a:pPr>
              <a:lnSpc>
                <a:spcPct val="100000"/>
              </a:lnSpc>
            </a:pPr>
            <a:r>
              <a:rPr kumimoji="1" sz="32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mn-lt"/>
              </a:rPr>
              <a:t>方差分析，简称ANOVA ，也称变异数分析或F检验，是检验两个或多个样本均数间差异，是否具有统计意义的一种方法。</a:t>
            </a:r>
            <a:endParaRPr kumimoji="1" sz="32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mn-lt"/>
            </a:endParaRPr>
          </a:p>
        </p:txBody>
      </p:sp>
      <p:sp>
        <p:nvSpPr>
          <p:cNvPr id="3" name="圆角矩形 2"/>
          <p:cNvSpPr/>
          <p:nvPr/>
        </p:nvSpPr>
        <p:spPr>
          <a:xfrm>
            <a:off x="571500" y="3545205"/>
            <a:ext cx="11049635" cy="2846705"/>
          </a:xfrm>
          <a:prstGeom prst="roundRect">
            <a:avLst>
              <a:gd name="adj" fmla="val 10723"/>
            </a:avLst>
          </a:prstGeom>
          <a:solidFill>
            <a:srgbClr val="3ECE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1052195" y="3937635"/>
            <a:ext cx="10088880" cy="2061210"/>
          </a:xfrm>
          <a:prstGeom prst="rect">
            <a:avLst/>
          </a:prstGeom>
          <a:noFill/>
          <a:ln w="9525">
            <a:noFill/>
          </a:ln>
        </p:spPr>
        <p:txBody>
          <a:bodyPr wrap="square">
            <a:spAutoFit/>
          </a:bodyPr>
          <a:p>
            <a:pPr indent="0" fontAlgn="auto">
              <a:lnSpc>
                <a:spcPct val="100000"/>
              </a:lnSpc>
            </a:pPr>
            <a:r>
              <a:rPr sz="3200" b="0">
                <a:solidFill>
                  <a:schemeClr val="bg1"/>
                </a:solidFill>
                <a:latin typeface="宋体" panose="02010600030101010101" pitchFamily="2" charset="-122"/>
                <a:ea typeface="宋体" panose="02010600030101010101" pitchFamily="2" charset="-122"/>
                <a:cs typeface="宋体" panose="02010600030101010101" pitchFamily="2" charset="-122"/>
              </a:rPr>
              <a:t>如：几种教学方法在某种教学内容上的效果；家庭环境条件、父母教育方式等因素，对儿童某方面发展结果的影响；不同食谱对儿童体重增长的影响等，都可以使用方差分析方法来解决。</a:t>
            </a:r>
            <a:endParaRPr sz="3200" b="0">
              <a:solidFill>
                <a:schemeClr val="bg1"/>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05840" y="235131"/>
            <a:ext cx="4267200" cy="706755"/>
          </a:xfrm>
          <a:prstGeom prst="rect">
            <a:avLst/>
          </a:prstGeom>
          <a:noFill/>
        </p:spPr>
        <p:txBody>
          <a:bodyPr wrap="none" rtlCol="0">
            <a:spAutoFit/>
          </a:bodyPr>
          <a:lstStyle/>
          <a:p>
            <a:r>
              <a:rPr kumimoji="1" lang="zh-CN" altLang="en-US" sz="4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rPr>
              <a:t>一、量化分析方法</a:t>
            </a:r>
            <a:endParaRPr kumimoji="1" lang="zh-CN" altLang="en-US" sz="4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endParaRPr>
          </a:p>
        </p:txBody>
      </p:sp>
      <p:sp>
        <p:nvSpPr>
          <p:cNvPr id="10" name="文本框 9"/>
          <p:cNvSpPr txBox="1"/>
          <p:nvPr/>
        </p:nvSpPr>
        <p:spPr>
          <a:xfrm>
            <a:off x="1616075" y="2367280"/>
            <a:ext cx="4881245" cy="2122805"/>
          </a:xfrm>
          <a:prstGeom prst="rect">
            <a:avLst/>
          </a:prstGeom>
          <a:noFill/>
          <a:ln w="9525">
            <a:noFill/>
          </a:ln>
        </p:spPr>
        <p:txBody>
          <a:bodyPr wrap="square">
            <a:spAutoFit/>
          </a:bodyPr>
          <a:p>
            <a:pPr indent="0"/>
            <a:r>
              <a:rPr lang="zh-CN" sz="3600" b="0">
                <a:solidFill>
                  <a:srgbClr val="241A16"/>
                </a:solidFill>
                <a:latin typeface="黑体" panose="02010609060101010101" charset="-122"/>
                <a:ea typeface="黑体" panose="02010609060101010101" charset="-122"/>
                <a:cs typeface="黑体" panose="02010609060101010101" charset="-122"/>
              </a:rPr>
              <a:t>方差分析的基本原理：</a:t>
            </a:r>
            <a:endParaRPr lang="zh-CN" sz="3600" b="0">
              <a:solidFill>
                <a:srgbClr val="241A16"/>
              </a:solidFill>
              <a:latin typeface="宋体" panose="02010600030101010101" pitchFamily="2" charset="-122"/>
              <a:ea typeface="宋体" panose="02010600030101010101" pitchFamily="2" charset="-122"/>
              <a:cs typeface="黑体" panose="02010609060101010101" charset="-122"/>
            </a:endParaRPr>
          </a:p>
          <a:p>
            <a:pPr marL="571500" indent="-571500">
              <a:buFont typeface="黑体" panose="02010609060101010101" charset="-122"/>
              <a:buChar char="◎"/>
            </a:pPr>
            <a:r>
              <a:rPr lang="zh-CN" sz="3200" b="1">
                <a:solidFill>
                  <a:srgbClr val="3ECEBD"/>
                </a:solidFill>
                <a:latin typeface="宋体" panose="02010600030101010101" pitchFamily="2" charset="-122"/>
                <a:ea typeface="宋体" panose="02010600030101010101" pitchFamily="2" charset="-122"/>
                <a:cs typeface="黑体" panose="02010609060101010101" charset="-122"/>
              </a:rPr>
              <a:t>不同处理组的均数间的差别，基本来源于随机误差和实验条件。</a:t>
            </a:r>
            <a:endParaRPr lang="zh-CN" sz="3200" b="1">
              <a:solidFill>
                <a:srgbClr val="3ECEBD"/>
              </a:solidFill>
              <a:latin typeface="宋体" panose="02010600030101010101" pitchFamily="2" charset="-122"/>
              <a:ea typeface="宋体" panose="02010600030101010101" pitchFamily="2" charset="-122"/>
              <a:cs typeface="黑体" panose="02010609060101010101" charset="-122"/>
            </a:endParaRPr>
          </a:p>
        </p:txBody>
      </p:sp>
      <p:sp>
        <p:nvSpPr>
          <p:cNvPr id="15" name="矩形 14"/>
          <p:cNvSpPr/>
          <p:nvPr/>
        </p:nvSpPr>
        <p:spPr>
          <a:xfrm>
            <a:off x="7671126" y="1834829"/>
            <a:ext cx="2661381" cy="3577627"/>
          </a:xfrm>
          <a:prstGeom prst="rect">
            <a:avLst/>
          </a:prstGeom>
          <a:blipFill dpi="0" rotWithShape="1">
            <a:blip r:embed="rId1" cstate="screen"/>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宋体" panose="02010600030101010101" pitchFamily="2" charset="-122"/>
              <a:ea typeface="黑体" panose="02010609060101010101"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05840" y="235131"/>
            <a:ext cx="4267200" cy="706755"/>
          </a:xfrm>
          <a:prstGeom prst="rect">
            <a:avLst/>
          </a:prstGeom>
          <a:noFill/>
        </p:spPr>
        <p:txBody>
          <a:bodyPr wrap="none" rtlCol="0">
            <a:spAutoFit/>
          </a:bodyPr>
          <a:lstStyle/>
          <a:p>
            <a:r>
              <a:rPr kumimoji="1" lang="zh-CN" altLang="en-US" sz="4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rPr>
              <a:t>一、量化分析方法</a:t>
            </a:r>
            <a:endParaRPr kumimoji="1" lang="zh-CN" altLang="en-US" sz="4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endParaRPr>
          </a:p>
        </p:txBody>
      </p:sp>
      <p:sp>
        <p:nvSpPr>
          <p:cNvPr id="3" name="圆角矩形 2"/>
          <p:cNvSpPr/>
          <p:nvPr/>
        </p:nvSpPr>
        <p:spPr>
          <a:xfrm>
            <a:off x="571500" y="1240790"/>
            <a:ext cx="11049635" cy="5093970"/>
          </a:xfrm>
          <a:prstGeom prst="roundRect">
            <a:avLst>
              <a:gd name="adj" fmla="val 10723"/>
            </a:avLst>
          </a:prstGeom>
          <a:solidFill>
            <a:srgbClr val="3ECE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0" name="文本框 99"/>
          <p:cNvSpPr txBox="1"/>
          <p:nvPr/>
        </p:nvSpPr>
        <p:spPr>
          <a:xfrm>
            <a:off x="1051560" y="2174240"/>
            <a:ext cx="10088880" cy="4030980"/>
          </a:xfrm>
          <a:prstGeom prst="rect">
            <a:avLst/>
          </a:prstGeom>
          <a:noFill/>
          <a:ln w="9525">
            <a:noFill/>
          </a:ln>
        </p:spPr>
        <p:txBody>
          <a:bodyPr wrap="square">
            <a:spAutoFit/>
          </a:bodyPr>
          <a:p>
            <a:pPr indent="0" fontAlgn="auto">
              <a:lnSpc>
                <a:spcPct val="100000"/>
              </a:lnSpc>
            </a:pPr>
            <a:r>
              <a:rPr lang="en-US" sz="3200" b="0">
                <a:solidFill>
                  <a:schemeClr val="bg1"/>
                </a:solidFill>
                <a:latin typeface="宋体" panose="02010600030101010101" pitchFamily="2" charset="-122"/>
                <a:ea typeface="宋体" panose="02010600030101010101" pitchFamily="2" charset="-122"/>
                <a:cs typeface="宋体" panose="02010600030101010101" pitchFamily="2" charset="-122"/>
              </a:rPr>
              <a:t>	</a:t>
            </a:r>
            <a:r>
              <a:rPr sz="3200" b="0">
                <a:solidFill>
                  <a:schemeClr val="bg1"/>
                </a:solidFill>
                <a:latin typeface="宋体" panose="02010600030101010101" pitchFamily="2" charset="-122"/>
                <a:ea typeface="宋体" panose="02010600030101010101" pitchFamily="2" charset="-122"/>
                <a:cs typeface="宋体" panose="02010600030101010101" pitchFamily="2" charset="-122"/>
              </a:rPr>
              <a:t>如果想了解家庭环境</a:t>
            </a:r>
            <a:r>
              <a:rPr lang="zh-CN" sz="3200" b="0">
                <a:solidFill>
                  <a:schemeClr val="bg1"/>
                </a:solidFill>
                <a:latin typeface="宋体" panose="02010600030101010101" pitchFamily="2" charset="-122"/>
                <a:ea typeface="宋体" panose="02010600030101010101" pitchFamily="2" charset="-122"/>
                <a:cs typeface="宋体" panose="02010600030101010101" pitchFamily="2" charset="-122"/>
              </a:rPr>
              <a:t>（</a:t>
            </a:r>
            <a:r>
              <a:rPr sz="3200" b="0">
                <a:solidFill>
                  <a:schemeClr val="bg1"/>
                </a:solidFill>
                <a:latin typeface="宋体" panose="02010600030101010101" pitchFamily="2" charset="-122"/>
                <a:ea typeface="宋体" panose="02010600030101010101" pitchFamily="2" charset="-122"/>
                <a:cs typeface="宋体" panose="02010600030101010101" pitchFamily="2" charset="-122"/>
              </a:rPr>
              <a:t>自变量</a:t>
            </a:r>
            <a:r>
              <a:rPr lang="zh-CN" sz="3200" b="0">
                <a:solidFill>
                  <a:schemeClr val="bg1"/>
                </a:solidFill>
                <a:latin typeface="宋体" panose="02010600030101010101" pitchFamily="2" charset="-122"/>
                <a:ea typeface="宋体" panose="02010600030101010101" pitchFamily="2" charset="-122"/>
                <a:cs typeface="宋体" panose="02010600030101010101" pitchFamily="2" charset="-122"/>
              </a:rPr>
              <a:t>）</a:t>
            </a:r>
            <a:r>
              <a:rPr sz="3200" b="0">
                <a:solidFill>
                  <a:schemeClr val="bg1"/>
                </a:solidFill>
                <a:latin typeface="宋体" panose="02010600030101010101" pitchFamily="2" charset="-122"/>
                <a:ea typeface="宋体" panose="02010600030101010101" pitchFamily="2" charset="-122"/>
                <a:cs typeface="宋体" panose="02010600030101010101" pitchFamily="2" charset="-122"/>
              </a:rPr>
              <a:t>是否影响儿童学业成绩，我们可以观察在不同家庭环境下成长的儿童，其学业表现</a:t>
            </a:r>
            <a:r>
              <a:rPr lang="zh-CN" sz="3200" b="0">
                <a:solidFill>
                  <a:schemeClr val="bg1"/>
                </a:solidFill>
                <a:latin typeface="宋体" panose="02010600030101010101" pitchFamily="2" charset="-122"/>
                <a:ea typeface="宋体" panose="02010600030101010101" pitchFamily="2" charset="-122"/>
                <a:cs typeface="宋体" panose="02010600030101010101" pitchFamily="2" charset="-122"/>
              </a:rPr>
              <a:t>（</a:t>
            </a:r>
            <a:r>
              <a:rPr sz="3200" b="0">
                <a:solidFill>
                  <a:schemeClr val="bg1"/>
                </a:solidFill>
                <a:latin typeface="宋体" panose="02010600030101010101" pitchFamily="2" charset="-122"/>
                <a:ea typeface="宋体" panose="02010600030101010101" pitchFamily="2" charset="-122"/>
                <a:cs typeface="宋体" panose="02010600030101010101" pitchFamily="2" charset="-122"/>
              </a:rPr>
              <a:t>反应变量</a:t>
            </a:r>
            <a:r>
              <a:rPr lang="zh-CN" sz="3200" b="0">
                <a:solidFill>
                  <a:schemeClr val="bg1"/>
                </a:solidFill>
                <a:latin typeface="宋体" panose="02010600030101010101" pitchFamily="2" charset="-122"/>
                <a:ea typeface="宋体" panose="02010600030101010101" pitchFamily="2" charset="-122"/>
                <a:cs typeface="宋体" panose="02010600030101010101" pitchFamily="2" charset="-122"/>
              </a:rPr>
              <a:t>）</a:t>
            </a:r>
            <a:r>
              <a:rPr sz="3200" b="0">
                <a:solidFill>
                  <a:schemeClr val="bg1"/>
                </a:solidFill>
                <a:latin typeface="宋体" panose="02010600030101010101" pitchFamily="2" charset="-122"/>
                <a:ea typeface="宋体" panose="02010600030101010101" pitchFamily="2" charset="-122"/>
                <a:cs typeface="宋体" panose="02010600030101010101" pitchFamily="2" charset="-122"/>
              </a:rPr>
              <a:t>如何</a:t>
            </a:r>
            <a:r>
              <a:rPr lang="zh-CN" sz="3200" b="0">
                <a:solidFill>
                  <a:schemeClr val="bg1"/>
                </a:solidFill>
                <a:latin typeface="宋体" panose="02010600030101010101" pitchFamily="2" charset="-122"/>
                <a:ea typeface="宋体" panose="02010600030101010101" pitchFamily="2" charset="-122"/>
                <a:cs typeface="宋体" panose="02010600030101010101" pitchFamily="2" charset="-122"/>
              </a:rPr>
              <a:t>。</a:t>
            </a:r>
            <a:r>
              <a:rPr sz="3200" b="0">
                <a:solidFill>
                  <a:schemeClr val="bg1"/>
                </a:solidFill>
                <a:latin typeface="宋体" panose="02010600030101010101" pitchFamily="2" charset="-122"/>
                <a:ea typeface="宋体" panose="02010600030101010101" pitchFamily="2" charset="-122"/>
                <a:cs typeface="宋体" panose="02010600030101010101" pitchFamily="2" charset="-122"/>
              </a:rPr>
              <a:t>运用方差分析的方法，常 常需要先作总体的F检验，以了解自变量和反应变量之间的关系</a:t>
            </a:r>
            <a:r>
              <a:rPr lang="zh-CN" sz="3200" b="0">
                <a:solidFill>
                  <a:schemeClr val="bg1"/>
                </a:solidFill>
                <a:latin typeface="宋体" panose="02010600030101010101" pitchFamily="2" charset="-122"/>
                <a:ea typeface="宋体" panose="02010600030101010101" pitchFamily="2" charset="-122"/>
                <a:cs typeface="宋体" panose="02010600030101010101" pitchFamily="2" charset="-122"/>
              </a:rPr>
              <a:t>。</a:t>
            </a:r>
            <a:r>
              <a:rPr sz="3200" b="0">
                <a:solidFill>
                  <a:schemeClr val="bg1"/>
                </a:solidFill>
                <a:latin typeface="宋体" panose="02010600030101010101" pitchFamily="2" charset="-122"/>
                <a:ea typeface="宋体" panose="02010600030101010101" pitchFamily="2" charset="-122"/>
                <a:cs typeface="宋体" panose="02010600030101010101" pitchFamily="2" charset="-122"/>
              </a:rPr>
              <a:t>若发现显著差异，只能说明多个样本总体均数不相等或不完全相等。若要得到各组均数间更详细的信息，应再作事后比较，进行多个样本均数的两两比较，以了解差异所在。</a:t>
            </a:r>
            <a:endParaRPr sz="3200" b="0">
              <a:solidFill>
                <a:schemeClr val="bg1"/>
              </a:solidFill>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nvSpPr>
        <p:spPr>
          <a:xfrm>
            <a:off x="1052153" y="1528955"/>
            <a:ext cx="2478405" cy="645160"/>
          </a:xfrm>
          <a:prstGeom prst="rect">
            <a:avLst/>
          </a:prstGeom>
          <a:noFill/>
        </p:spPr>
        <p:txBody>
          <a:bodyPr wrap="none" rtlCol="0">
            <a:spAutoFit/>
          </a:bodyPr>
          <a:p>
            <a:pPr algn="l"/>
            <a:r>
              <a:rPr kumimoji="1" lang="zh-CN" altLang="en-US" sz="3600" b="1">
                <a:solidFill>
                  <a:srgbClr val="FFFF00"/>
                </a:solidFill>
                <a:latin typeface="黑体" panose="02010609060101010101" charset="-122"/>
                <a:ea typeface="黑体" panose="02010609060101010101" charset="-122"/>
                <a:cs typeface="宋体" panose="02010600030101010101" pitchFamily="2" charset="-122"/>
              </a:rPr>
              <a:t>对点案例：</a:t>
            </a:r>
            <a:endParaRPr kumimoji="1" lang="zh-CN" altLang="en-US" sz="3600" b="1">
              <a:solidFill>
                <a:srgbClr val="FFFF00"/>
              </a:solidFill>
              <a:latin typeface="黑体" panose="02010609060101010101" charset="-122"/>
              <a:ea typeface="黑体" panose="02010609060101010101"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05840" y="235131"/>
            <a:ext cx="4267200" cy="706755"/>
          </a:xfrm>
          <a:prstGeom prst="rect">
            <a:avLst/>
          </a:prstGeom>
          <a:noFill/>
        </p:spPr>
        <p:txBody>
          <a:bodyPr wrap="none" rtlCol="0">
            <a:spAutoFit/>
          </a:bodyPr>
          <a:lstStyle/>
          <a:p>
            <a:r>
              <a:rPr kumimoji="1" lang="zh-CN" altLang="en-US" sz="4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rPr>
              <a:t>一、量化分析方法</a:t>
            </a:r>
            <a:endParaRPr kumimoji="1" lang="zh-CN" altLang="en-US" sz="4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endParaRPr>
          </a:p>
        </p:txBody>
      </p:sp>
      <p:sp>
        <p:nvSpPr>
          <p:cNvPr id="10" name="文本框 9"/>
          <p:cNvSpPr txBox="1"/>
          <p:nvPr/>
        </p:nvSpPr>
        <p:spPr>
          <a:xfrm>
            <a:off x="640080" y="1374775"/>
            <a:ext cx="10912475" cy="4584700"/>
          </a:xfrm>
          <a:prstGeom prst="rect">
            <a:avLst/>
          </a:prstGeom>
          <a:noFill/>
          <a:ln w="9525">
            <a:noFill/>
          </a:ln>
        </p:spPr>
        <p:txBody>
          <a:bodyPr wrap="square">
            <a:spAutoFit/>
          </a:bodyPr>
          <a:p>
            <a:pPr indent="0"/>
            <a:r>
              <a:rPr lang="zh-CN" sz="3600" b="0">
                <a:solidFill>
                  <a:srgbClr val="241A16"/>
                </a:solidFill>
                <a:latin typeface="黑体" panose="02010609060101010101" charset="-122"/>
                <a:ea typeface="黑体" panose="02010609060101010101" charset="-122"/>
                <a:cs typeface="黑体" panose="02010609060101010101" charset="-122"/>
              </a:rPr>
              <a:t>应用方差分析的使用条件：</a:t>
            </a:r>
            <a:endParaRPr lang="zh-CN" sz="3600" b="0">
              <a:solidFill>
                <a:srgbClr val="241A16"/>
              </a:solidFill>
              <a:latin typeface="宋体" panose="02010600030101010101" pitchFamily="2" charset="-122"/>
              <a:ea typeface="宋体" panose="02010600030101010101" pitchFamily="2" charset="-122"/>
              <a:cs typeface="黑体" panose="02010609060101010101" charset="-122"/>
            </a:endParaRPr>
          </a:p>
          <a:p>
            <a:pPr marL="571500" indent="-571500">
              <a:buFont typeface="黑体" panose="02010609060101010101" charset="-122"/>
              <a:buChar char="◎"/>
            </a:pPr>
            <a:r>
              <a:rPr lang="zh-CN" sz="3200" b="1">
                <a:solidFill>
                  <a:srgbClr val="3ECEBD"/>
                </a:solidFill>
                <a:latin typeface="宋体" panose="02010600030101010101" pitchFamily="2" charset="-122"/>
                <a:ea typeface="宋体" panose="02010600030101010101" pitchFamily="2" charset="-122"/>
                <a:cs typeface="黑体" panose="02010609060101010101" charset="-122"/>
              </a:rPr>
              <a:t>可比性</a:t>
            </a:r>
            <a:endParaRPr lang="zh-CN" sz="3200" b="1">
              <a:solidFill>
                <a:srgbClr val="3ECEBD"/>
              </a:solidFill>
              <a:latin typeface="宋体" panose="02010600030101010101" pitchFamily="2" charset="-122"/>
              <a:ea typeface="宋体" panose="02010600030101010101" pitchFamily="2" charset="-122"/>
              <a:cs typeface="黑体" panose="02010609060101010101" charset="-122"/>
            </a:endParaRPr>
          </a:p>
          <a:p>
            <a:pPr indent="0">
              <a:buFont typeface="黑体" panose="02010609060101010101" charset="-122"/>
              <a:buNone/>
            </a:pPr>
            <a:r>
              <a:rPr lang="zh-CN" sz="3200">
                <a:solidFill>
                  <a:schemeClr val="tx1"/>
                </a:solidFill>
                <a:latin typeface="宋体" panose="02010600030101010101" pitchFamily="2" charset="-122"/>
                <a:ea typeface="宋体" panose="02010600030101010101" pitchFamily="2" charset="-122"/>
                <a:cs typeface="黑体" panose="02010609060101010101" charset="-122"/>
              </a:rPr>
              <a:t>资料中各组均数本身，必须具有独特性和可比性。</a:t>
            </a:r>
            <a:endParaRPr lang="zh-CN" sz="3200" b="1">
              <a:solidFill>
                <a:srgbClr val="3ECEBD"/>
              </a:solidFill>
              <a:latin typeface="宋体" panose="02010600030101010101" pitchFamily="2" charset="-122"/>
              <a:ea typeface="宋体" panose="02010600030101010101" pitchFamily="2" charset="-122"/>
              <a:cs typeface="黑体" panose="02010609060101010101" charset="-122"/>
            </a:endParaRPr>
          </a:p>
          <a:p>
            <a:pPr marL="571500" indent="-571500">
              <a:buFont typeface="黑体" panose="02010609060101010101" charset="-122"/>
              <a:buChar char="◎"/>
            </a:pPr>
            <a:r>
              <a:rPr lang="zh-CN" sz="3200" b="1">
                <a:solidFill>
                  <a:srgbClr val="3ECEBD"/>
                </a:solidFill>
                <a:latin typeface="宋体" panose="02010600030101010101" pitchFamily="2" charset="-122"/>
                <a:ea typeface="宋体" panose="02010600030101010101" pitchFamily="2" charset="-122"/>
                <a:cs typeface="黑体" panose="02010609060101010101" charset="-122"/>
              </a:rPr>
              <a:t>正态性</a:t>
            </a:r>
            <a:endParaRPr lang="zh-CN" sz="3200" b="1">
              <a:solidFill>
                <a:srgbClr val="3ECEBD"/>
              </a:solidFill>
              <a:latin typeface="宋体" panose="02010600030101010101" pitchFamily="2" charset="-122"/>
              <a:ea typeface="宋体" panose="02010600030101010101" pitchFamily="2" charset="-122"/>
              <a:cs typeface="黑体" panose="02010609060101010101" charset="-122"/>
            </a:endParaRPr>
          </a:p>
          <a:p>
            <a:pPr indent="0">
              <a:buFont typeface="黑体" panose="02010609060101010101" charset="-122"/>
              <a:buNone/>
            </a:pPr>
            <a:r>
              <a:rPr lang="zh-CN" sz="3200">
                <a:solidFill>
                  <a:schemeClr val="tx1"/>
                </a:solidFill>
                <a:latin typeface="宋体" panose="02010600030101010101" pitchFamily="2" charset="-122"/>
                <a:ea typeface="宋体" panose="02010600030101010101" pitchFamily="2" charset="-122"/>
                <a:cs typeface="黑体" panose="02010609060101010101" charset="-122"/>
              </a:rPr>
              <a:t>必须假设样本来自的总体呈正态分布，对偏态分布的资料，应考虑用对数变换、平方根变换、倒数变换等变量转换方法，将数据转变为正态或接近正态分布后再进行方差分析。</a:t>
            </a:r>
            <a:endParaRPr lang="zh-CN" sz="3200" b="1">
              <a:solidFill>
                <a:srgbClr val="3ECEBD"/>
              </a:solidFill>
              <a:latin typeface="宋体" panose="02010600030101010101" pitchFamily="2" charset="-122"/>
              <a:ea typeface="宋体" panose="02010600030101010101" pitchFamily="2" charset="-122"/>
              <a:cs typeface="黑体" panose="02010609060101010101" charset="-122"/>
            </a:endParaRPr>
          </a:p>
          <a:p>
            <a:pPr marL="571500" indent="-571500">
              <a:buFont typeface="黑体" panose="02010609060101010101" charset="-122"/>
              <a:buChar char="◎"/>
            </a:pPr>
            <a:r>
              <a:rPr lang="zh-CN" sz="3200" b="1">
                <a:solidFill>
                  <a:srgbClr val="3ECEBD"/>
                </a:solidFill>
                <a:latin typeface="宋体" panose="02010600030101010101" pitchFamily="2" charset="-122"/>
                <a:ea typeface="宋体" panose="02010600030101010101" pitchFamily="2" charset="-122"/>
                <a:cs typeface="黑体" panose="02010609060101010101" charset="-122"/>
                <a:sym typeface="+mn-ea"/>
              </a:rPr>
              <a:t>方差齐性</a:t>
            </a:r>
            <a:endParaRPr lang="zh-CN" sz="3200" b="1">
              <a:solidFill>
                <a:srgbClr val="3ECEBD"/>
              </a:solidFill>
              <a:latin typeface="宋体" panose="02010600030101010101" pitchFamily="2" charset="-122"/>
              <a:ea typeface="宋体" panose="02010600030101010101" pitchFamily="2" charset="-122"/>
              <a:cs typeface="黑体" panose="02010609060101010101" charset="-122"/>
              <a:sym typeface="+mn-ea"/>
            </a:endParaRPr>
          </a:p>
          <a:p>
            <a:pPr indent="0">
              <a:buFont typeface="黑体" panose="02010609060101010101" charset="-122"/>
              <a:buNone/>
            </a:pPr>
            <a:r>
              <a:rPr lang="zh-CN" sz="3200">
                <a:solidFill>
                  <a:schemeClr val="tx1"/>
                </a:solidFill>
                <a:latin typeface="宋体" panose="02010600030101010101" pitchFamily="2" charset="-122"/>
                <a:ea typeface="宋体" panose="02010600030101010101" pitchFamily="2" charset="-122"/>
                <a:cs typeface="黑体" panose="02010609060101010101" charset="-122"/>
              </a:rPr>
              <a:t>即组间总体方差无显著差异，否则就不适用方差分析。</a:t>
            </a:r>
            <a:endParaRPr lang="zh-CN" sz="3200">
              <a:solidFill>
                <a:schemeClr val="tx1"/>
              </a:solidFill>
              <a:latin typeface="宋体" panose="02010600030101010101" pitchFamily="2" charset="-122"/>
              <a:ea typeface="宋体" panose="02010600030101010101" pitchFamily="2" charset="-122"/>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05840" y="235131"/>
            <a:ext cx="4267200" cy="706755"/>
          </a:xfrm>
          <a:prstGeom prst="rect">
            <a:avLst/>
          </a:prstGeom>
          <a:noFill/>
        </p:spPr>
        <p:txBody>
          <a:bodyPr wrap="none" rtlCol="0">
            <a:spAutoFit/>
          </a:bodyPr>
          <a:lstStyle/>
          <a:p>
            <a:r>
              <a:rPr kumimoji="1" lang="zh-CN" altLang="en-US" sz="4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rPr>
              <a:t>一、量化分析方法</a:t>
            </a:r>
            <a:endParaRPr kumimoji="1" lang="zh-CN" altLang="en-US" sz="4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endParaRPr>
          </a:p>
        </p:txBody>
      </p:sp>
      <p:sp>
        <p:nvSpPr>
          <p:cNvPr id="10" name="文本框 9"/>
          <p:cNvSpPr txBox="1"/>
          <p:nvPr/>
        </p:nvSpPr>
        <p:spPr>
          <a:xfrm>
            <a:off x="640080" y="1721485"/>
            <a:ext cx="10912475" cy="3415030"/>
          </a:xfrm>
          <a:prstGeom prst="rect">
            <a:avLst/>
          </a:prstGeom>
          <a:noFill/>
          <a:ln w="9525">
            <a:noFill/>
          </a:ln>
        </p:spPr>
        <p:txBody>
          <a:bodyPr wrap="square">
            <a:spAutoFit/>
          </a:bodyPr>
          <a:p>
            <a:pPr indent="0"/>
            <a:r>
              <a:rPr lang="zh-CN" sz="3600" b="0">
                <a:solidFill>
                  <a:srgbClr val="241A16"/>
                </a:solidFill>
                <a:latin typeface="黑体" panose="02010609060101010101" charset="-122"/>
                <a:ea typeface="黑体" panose="02010609060101010101" charset="-122"/>
                <a:cs typeface="黑体" panose="02010609060101010101" charset="-122"/>
              </a:rPr>
              <a:t>方差分析的基本步骤：</a:t>
            </a:r>
            <a:endParaRPr lang="zh-CN" sz="3600" b="0">
              <a:solidFill>
                <a:srgbClr val="241A16"/>
              </a:solidFill>
              <a:latin typeface="宋体" panose="02010600030101010101" pitchFamily="2" charset="-122"/>
              <a:ea typeface="宋体" panose="02010600030101010101" pitchFamily="2" charset="-122"/>
              <a:cs typeface="黑体" panose="02010609060101010101" charset="-122"/>
            </a:endParaRPr>
          </a:p>
          <a:p>
            <a:pPr indent="0">
              <a:buNone/>
            </a:pPr>
            <a:r>
              <a:rPr lang="zh-CN" sz="3600">
                <a:solidFill>
                  <a:srgbClr val="3ECEBD"/>
                </a:solidFill>
                <a:latin typeface="宋体" panose="02010600030101010101" pitchFamily="2" charset="-122"/>
                <a:ea typeface="宋体" panose="02010600030101010101" pitchFamily="2" charset="-122"/>
                <a:cs typeface="黑体" panose="02010609060101010101" charset="-122"/>
              </a:rPr>
              <a:t>①建立检验假设（</a:t>
            </a:r>
            <a:r>
              <a:rPr lang="en-US" altLang="zh-CN" sz="3600">
                <a:solidFill>
                  <a:srgbClr val="3ECEBD"/>
                </a:solidFill>
                <a:latin typeface="宋体" panose="02010600030101010101" pitchFamily="2" charset="-122"/>
                <a:ea typeface="宋体" panose="02010600030101010101" pitchFamily="2" charset="-122"/>
                <a:cs typeface="黑体" panose="02010609060101010101" charset="-122"/>
              </a:rPr>
              <a:t>H0</a:t>
            </a:r>
            <a:r>
              <a:rPr lang="zh-CN" altLang="en-US" sz="3600">
                <a:solidFill>
                  <a:srgbClr val="3ECEBD"/>
                </a:solidFill>
                <a:latin typeface="宋体" panose="02010600030101010101" pitchFamily="2" charset="-122"/>
                <a:ea typeface="宋体" panose="02010600030101010101" pitchFamily="2" charset="-122"/>
                <a:cs typeface="黑体" panose="02010609060101010101" charset="-122"/>
              </a:rPr>
              <a:t>：</a:t>
            </a:r>
            <a:r>
              <a:rPr lang="zh-CN" sz="3600">
                <a:solidFill>
                  <a:srgbClr val="3ECEBD"/>
                </a:solidFill>
                <a:latin typeface="宋体" panose="02010600030101010101" pitchFamily="2" charset="-122"/>
                <a:ea typeface="宋体" panose="02010600030101010101" pitchFamily="2" charset="-122"/>
                <a:cs typeface="黑体" panose="02010609060101010101" charset="-122"/>
              </a:rPr>
              <a:t>多个样本总体均数相等；H</a:t>
            </a:r>
            <a:r>
              <a:rPr lang="en-US" altLang="zh-CN" sz="3600">
                <a:solidFill>
                  <a:srgbClr val="3ECEBD"/>
                </a:solidFill>
                <a:latin typeface="宋体" panose="02010600030101010101" pitchFamily="2" charset="-122"/>
                <a:ea typeface="宋体" panose="02010600030101010101" pitchFamily="2" charset="-122"/>
                <a:cs typeface="黑体" panose="02010609060101010101" charset="-122"/>
              </a:rPr>
              <a:t>1</a:t>
            </a:r>
            <a:r>
              <a:rPr lang="zh-CN" sz="3600">
                <a:solidFill>
                  <a:srgbClr val="3ECEBD"/>
                </a:solidFill>
                <a:latin typeface="宋体" panose="02010600030101010101" pitchFamily="2" charset="-122"/>
                <a:ea typeface="宋体" panose="02010600030101010101" pitchFamily="2" charset="-122"/>
                <a:cs typeface="黑体" panose="02010609060101010101" charset="-122"/>
              </a:rPr>
              <a:t>：多个样本总体均数不相等或不完全相等；检验显著性水平一般为 0.05）。</a:t>
            </a:r>
            <a:endParaRPr lang="zh-CN" sz="3600">
              <a:solidFill>
                <a:srgbClr val="3ECEBD"/>
              </a:solidFill>
              <a:latin typeface="宋体" panose="02010600030101010101" pitchFamily="2" charset="-122"/>
              <a:ea typeface="宋体" panose="02010600030101010101" pitchFamily="2" charset="-122"/>
              <a:cs typeface="黑体" panose="02010609060101010101" charset="-122"/>
            </a:endParaRPr>
          </a:p>
          <a:p>
            <a:pPr indent="0">
              <a:buNone/>
            </a:pPr>
            <a:r>
              <a:rPr lang="zh-CN" sz="3600">
                <a:solidFill>
                  <a:srgbClr val="3ECEBD"/>
                </a:solidFill>
                <a:latin typeface="宋体" panose="02010600030101010101" pitchFamily="2" charset="-122"/>
                <a:ea typeface="宋体" panose="02010600030101010101" pitchFamily="2" charset="-122"/>
                <a:cs typeface="黑体" panose="02010609060101010101" charset="-122"/>
              </a:rPr>
              <a:t>②计算检验统计量F值。</a:t>
            </a:r>
            <a:endParaRPr lang="zh-CN" sz="3600">
              <a:solidFill>
                <a:srgbClr val="3ECEBD"/>
              </a:solidFill>
              <a:latin typeface="宋体" panose="02010600030101010101" pitchFamily="2" charset="-122"/>
              <a:ea typeface="宋体" panose="02010600030101010101" pitchFamily="2" charset="-122"/>
              <a:cs typeface="黑体" panose="02010609060101010101" charset="-122"/>
            </a:endParaRPr>
          </a:p>
          <a:p>
            <a:pPr indent="0">
              <a:buNone/>
            </a:pPr>
            <a:r>
              <a:rPr lang="zh-CN" sz="3600">
                <a:solidFill>
                  <a:srgbClr val="3ECEBD"/>
                </a:solidFill>
                <a:latin typeface="宋体" panose="02010600030101010101" pitchFamily="2" charset="-122"/>
                <a:ea typeface="宋体" panose="02010600030101010101" pitchFamily="2" charset="-122"/>
                <a:cs typeface="黑体" panose="02010609060101010101" charset="-122"/>
              </a:rPr>
              <a:t>③确定概率（P值）并作出推断结果。</a:t>
            </a:r>
            <a:endParaRPr lang="zh-CN" sz="3600">
              <a:solidFill>
                <a:srgbClr val="3ECEBD"/>
              </a:solidFill>
              <a:latin typeface="宋体" panose="02010600030101010101" pitchFamily="2" charset="-122"/>
              <a:ea typeface="宋体" panose="02010600030101010101" pitchFamily="2" charset="-122"/>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05840" y="235131"/>
            <a:ext cx="4267200" cy="706755"/>
          </a:xfrm>
          <a:prstGeom prst="rect">
            <a:avLst/>
          </a:prstGeom>
          <a:noFill/>
        </p:spPr>
        <p:txBody>
          <a:bodyPr wrap="none" rtlCol="0">
            <a:spAutoFit/>
          </a:bodyPr>
          <a:lstStyle/>
          <a:p>
            <a:r>
              <a:rPr kumimoji="1" lang="zh-CN" altLang="en-US" sz="4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rPr>
              <a:t>一、量化分析方法</a:t>
            </a:r>
            <a:endParaRPr kumimoji="1" lang="zh-CN" altLang="en-US" sz="4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endParaRPr>
          </a:p>
        </p:txBody>
      </p:sp>
      <p:sp>
        <p:nvSpPr>
          <p:cNvPr id="100" name="文本框 99"/>
          <p:cNvSpPr txBox="1"/>
          <p:nvPr/>
        </p:nvSpPr>
        <p:spPr>
          <a:xfrm>
            <a:off x="1005840" y="1439545"/>
            <a:ext cx="5080000" cy="645160"/>
          </a:xfrm>
          <a:prstGeom prst="rect">
            <a:avLst/>
          </a:prstGeom>
          <a:noFill/>
          <a:ln w="9525">
            <a:noFill/>
          </a:ln>
        </p:spPr>
        <p:txBody>
          <a:bodyPr>
            <a:spAutoFit/>
          </a:bodyPr>
          <a:p>
            <a:pPr indent="0"/>
            <a:r>
              <a:rPr sz="3600" b="1">
                <a:latin typeface="黑体" panose="02010609060101010101" charset="-122"/>
                <a:ea typeface="黑体" panose="02010609060101010101" charset="-122"/>
                <a:cs typeface="黑体" panose="02010609060101010101" charset="-122"/>
              </a:rPr>
              <a:t>7.因素分析</a:t>
            </a:r>
            <a:endParaRPr sz="3600" b="1">
              <a:latin typeface="黑体" panose="02010609060101010101" charset="-122"/>
              <a:ea typeface="黑体" panose="02010609060101010101" charset="-122"/>
              <a:cs typeface="黑体" panose="02010609060101010101" charset="-122"/>
            </a:endParaRPr>
          </a:p>
        </p:txBody>
      </p:sp>
      <p:sp>
        <p:nvSpPr>
          <p:cNvPr id="4" name="文本框 3"/>
          <p:cNvSpPr txBox="1"/>
          <p:nvPr/>
        </p:nvSpPr>
        <p:spPr>
          <a:xfrm>
            <a:off x="993775" y="2270125"/>
            <a:ext cx="10203815" cy="1568450"/>
          </a:xfrm>
          <a:prstGeom prst="rect">
            <a:avLst/>
          </a:prstGeom>
          <a:noFill/>
          <a:effectLst/>
        </p:spPr>
        <p:txBody>
          <a:bodyPr wrap="square" rtlCol="0">
            <a:spAutoFit/>
          </a:bodyPr>
          <a:p>
            <a:pPr>
              <a:lnSpc>
                <a:spcPct val="100000"/>
              </a:lnSpc>
            </a:pPr>
            <a:r>
              <a:rPr kumimoji="1" sz="32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mn-lt"/>
              </a:rPr>
              <a:t>因素分析是多元分析方法的一种，也称因子分析，是从大量的相关变量中，抽取最基本的维度或因素，并加以分析的一组统计方法的总称。</a:t>
            </a:r>
            <a:endParaRPr kumimoji="1" sz="32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05840" y="235131"/>
            <a:ext cx="4267200" cy="706755"/>
          </a:xfrm>
          <a:prstGeom prst="rect">
            <a:avLst/>
          </a:prstGeom>
          <a:noFill/>
        </p:spPr>
        <p:txBody>
          <a:bodyPr wrap="none" rtlCol="0">
            <a:spAutoFit/>
          </a:bodyPr>
          <a:lstStyle/>
          <a:p>
            <a:r>
              <a:rPr kumimoji="1" lang="zh-CN" altLang="en-US" sz="4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rPr>
              <a:t>一、量化分析方法</a:t>
            </a:r>
            <a:endParaRPr kumimoji="1" lang="zh-CN" altLang="en-US" sz="4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endParaRPr>
          </a:p>
        </p:txBody>
      </p:sp>
      <p:sp>
        <p:nvSpPr>
          <p:cNvPr id="10" name="文本框 9"/>
          <p:cNvSpPr txBox="1"/>
          <p:nvPr/>
        </p:nvSpPr>
        <p:spPr>
          <a:xfrm>
            <a:off x="639445" y="1721485"/>
            <a:ext cx="10912475" cy="3415030"/>
          </a:xfrm>
          <a:prstGeom prst="rect">
            <a:avLst/>
          </a:prstGeom>
          <a:noFill/>
          <a:ln w="9525">
            <a:noFill/>
          </a:ln>
        </p:spPr>
        <p:txBody>
          <a:bodyPr wrap="square">
            <a:spAutoFit/>
          </a:bodyPr>
          <a:p>
            <a:pPr indent="0"/>
            <a:r>
              <a:rPr lang="zh-CN" sz="3600" b="0">
                <a:solidFill>
                  <a:srgbClr val="241A16"/>
                </a:solidFill>
                <a:latin typeface="黑体" panose="02010609060101010101" charset="-122"/>
                <a:ea typeface="黑体" panose="02010609060101010101" charset="-122"/>
                <a:cs typeface="黑体" panose="02010609060101010101" charset="-122"/>
              </a:rPr>
              <a:t>因素分析的一般步骤：</a:t>
            </a:r>
            <a:endParaRPr lang="zh-CN" sz="3600" b="0">
              <a:solidFill>
                <a:srgbClr val="241A16"/>
              </a:solidFill>
              <a:latin typeface="宋体" panose="02010600030101010101" pitchFamily="2" charset="-122"/>
              <a:ea typeface="宋体" panose="02010600030101010101" pitchFamily="2" charset="-122"/>
              <a:cs typeface="黑体" panose="02010609060101010101" charset="-122"/>
            </a:endParaRPr>
          </a:p>
          <a:p>
            <a:pPr indent="0">
              <a:buNone/>
            </a:pPr>
            <a:r>
              <a:rPr sz="3600">
                <a:solidFill>
                  <a:srgbClr val="3ECEBD"/>
                </a:solidFill>
                <a:latin typeface="宋体" panose="02010600030101010101" pitchFamily="2" charset="-122"/>
                <a:ea typeface="宋体" panose="02010600030101010101" pitchFamily="2" charset="-122"/>
                <a:cs typeface="黑体" panose="02010609060101010101" charset="-122"/>
              </a:rPr>
              <a:t>首先根据样本观察数据，计算每一对变量之间的相关系数，得到一个相关系数矩阵，然后根据这个相关系数矩阵，抽取出能够说明变量之间相关关系的基本维度或因素，并用某些数值指标（如因素负荷），来说明这些因素的可信度。</a:t>
            </a:r>
            <a:endParaRPr sz="3600">
              <a:solidFill>
                <a:srgbClr val="3ECEBD"/>
              </a:solidFill>
              <a:latin typeface="宋体" panose="02010600030101010101" pitchFamily="2" charset="-122"/>
              <a:ea typeface="宋体" panose="02010600030101010101" pitchFamily="2" charset="-122"/>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05840" y="235131"/>
            <a:ext cx="4267200" cy="706755"/>
          </a:xfrm>
          <a:prstGeom prst="rect">
            <a:avLst/>
          </a:prstGeom>
          <a:noFill/>
        </p:spPr>
        <p:txBody>
          <a:bodyPr wrap="none" rtlCol="0">
            <a:spAutoFit/>
          </a:bodyPr>
          <a:lstStyle/>
          <a:p>
            <a:r>
              <a:rPr kumimoji="1" lang="zh-CN" altLang="en-US" sz="4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rPr>
              <a:t>一、量化分析方法</a:t>
            </a:r>
            <a:endParaRPr kumimoji="1" lang="zh-CN" altLang="en-US" sz="4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endParaRPr>
          </a:p>
        </p:txBody>
      </p:sp>
      <p:sp>
        <p:nvSpPr>
          <p:cNvPr id="9" name="文本框 8"/>
          <p:cNvSpPr txBox="1"/>
          <p:nvPr/>
        </p:nvSpPr>
        <p:spPr>
          <a:xfrm>
            <a:off x="4856755" y="1217805"/>
            <a:ext cx="2478405" cy="645160"/>
          </a:xfrm>
          <a:prstGeom prst="rect">
            <a:avLst/>
          </a:prstGeom>
          <a:noFill/>
        </p:spPr>
        <p:txBody>
          <a:bodyPr wrap="none" rtlCol="0">
            <a:spAutoFit/>
          </a:bodyPr>
          <a:lstStyle/>
          <a:p>
            <a:pPr algn="ctr"/>
            <a:r>
              <a:rPr kumimoji="1" lang="zh-CN" altLang="en-US" sz="3600" b="1">
                <a:solidFill>
                  <a:srgbClr val="3ECEBD"/>
                </a:solidFill>
                <a:latin typeface="黑体" panose="02010609060101010101" charset="-122"/>
                <a:ea typeface="黑体" panose="02010609060101010101" charset="-122"/>
                <a:cs typeface="宋体" panose="02010600030101010101" pitchFamily="2" charset="-122"/>
              </a:rPr>
              <a:t>（一）特征</a:t>
            </a:r>
            <a:endParaRPr kumimoji="1" lang="zh-CN" altLang="en-US" sz="3600" b="1">
              <a:solidFill>
                <a:srgbClr val="3ECEBD"/>
              </a:solidFill>
              <a:latin typeface="黑体" panose="02010609060101010101" charset="-122"/>
              <a:ea typeface="黑体" panose="02010609060101010101" charset="-122"/>
              <a:cs typeface="宋体" panose="02010600030101010101" pitchFamily="2" charset="-122"/>
            </a:endParaRPr>
          </a:p>
        </p:txBody>
      </p:sp>
      <p:sp>
        <p:nvSpPr>
          <p:cNvPr id="10" name="TextBox 33"/>
          <p:cNvSpPr txBox="1"/>
          <p:nvPr/>
        </p:nvSpPr>
        <p:spPr>
          <a:xfrm>
            <a:off x="5616575" y="3042920"/>
            <a:ext cx="5551170" cy="1969770"/>
          </a:xfrm>
          <a:prstGeom prst="rect">
            <a:avLst/>
          </a:prstGeom>
          <a:noFill/>
        </p:spPr>
        <p:txBody>
          <a:bodyPr wrap="square" lIns="0" tIns="0" rIns="0" bIns="0" rtlCol="0">
            <a:spAutoFit/>
          </a:bodyPr>
          <a:lstStyle>
            <a:defPPr>
              <a:defRPr lang="zh-CN"/>
            </a:defPPr>
            <a:lvl1pPr algn="just" defTabSz="1218565">
              <a:lnSpc>
                <a:spcPts val="1600"/>
              </a:lnSpc>
              <a:defRPr sz="1255">
                <a:solidFill>
                  <a:schemeClr val="tx1">
                    <a:lumMod val="65000"/>
                    <a:lumOff val="35000"/>
                  </a:schemeClr>
                </a:solidFill>
                <a:latin typeface="微软雅黑 Light" panose="020B0502040204020203" pitchFamily="34" charset="-122"/>
                <a:ea typeface="微软雅黑 Light" panose="020B0502040204020203" pitchFamily="34" charset="-122"/>
              </a:defRPr>
            </a:lvl1pPr>
            <a:lvl2pPr marL="609600" defTabSz="1218565">
              <a:defRPr sz="2400"/>
            </a:lvl2pPr>
            <a:lvl3pPr marL="1219200" defTabSz="1218565">
              <a:defRPr sz="2400"/>
            </a:lvl3pPr>
            <a:lvl4pPr marL="1828800" defTabSz="1218565">
              <a:defRPr sz="2400"/>
            </a:lvl4pPr>
            <a:lvl5pPr marL="2438400" defTabSz="1218565">
              <a:defRPr sz="2400"/>
            </a:lvl5pPr>
            <a:lvl6pPr marL="3048000" defTabSz="1218565">
              <a:defRPr sz="2400"/>
            </a:lvl6pPr>
            <a:lvl7pPr marL="3657600" defTabSz="1218565">
              <a:defRPr sz="2400"/>
            </a:lvl7pPr>
            <a:lvl8pPr marL="4267200" defTabSz="1218565">
              <a:defRPr sz="2400"/>
            </a:lvl8pPr>
            <a:lvl9pPr marL="4876800" defTabSz="1218565">
              <a:defRPr sz="2400"/>
            </a:lvl9pPr>
          </a:lstStyle>
          <a:p>
            <a:pPr algn="l">
              <a:lnSpc>
                <a:spcPct val="100000"/>
              </a:lnSpc>
            </a:pPr>
            <a:r>
              <a:rPr lang="zh-CN" altLang="en-US" sz="3200" dirty="0">
                <a:solidFill>
                  <a:schemeClr val="tx1">
                    <a:lumMod val="75000"/>
                    <a:lumOff val="25000"/>
                  </a:schemeClr>
                </a:solidFill>
                <a:latin typeface="黑体" panose="02010609060101010101" charset="-122"/>
                <a:ea typeface="黑体" panose="02010609060101010101" charset="-122"/>
                <a:cs typeface="黑体" panose="02010609060101010101" charset="-122"/>
              </a:rPr>
              <a:t>量化分析，是将原始数据转化为易于理解和解释的形式，应用各种统计技术，深入分析变量间的关系。</a:t>
            </a:r>
            <a:endParaRPr lang="zh-CN" altLang="en-US" sz="3200" dirty="0">
              <a:solidFill>
                <a:schemeClr val="tx1">
                  <a:lumMod val="75000"/>
                  <a:lumOff val="25000"/>
                </a:schemeClr>
              </a:solidFill>
              <a:latin typeface="黑体" panose="02010609060101010101" charset="-122"/>
              <a:ea typeface="黑体" panose="02010609060101010101" charset="-122"/>
              <a:cs typeface="黑体" panose="02010609060101010101" charset="-122"/>
            </a:endParaRPr>
          </a:p>
        </p:txBody>
      </p:sp>
      <p:sp>
        <p:nvSpPr>
          <p:cNvPr id="13" name="矩形 12"/>
          <p:cNvSpPr/>
          <p:nvPr/>
        </p:nvSpPr>
        <p:spPr>
          <a:xfrm>
            <a:off x="990666" y="2592476"/>
            <a:ext cx="4193020" cy="2870538"/>
          </a:xfrm>
          <a:prstGeom prst="rect">
            <a:avLst/>
          </a:prstGeom>
          <a:blipFill>
            <a:blip r:embed="rId1" cstate="screen"/>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C00000"/>
                  </a:gs>
                  <a:gs pos="100000">
                    <a:srgbClr val="F42400"/>
                  </a:gs>
                </a:gsLst>
                <a:lin ang="3000000" scaled="0"/>
              </a:gradFill>
              <a:latin typeface="宋体" panose="02010600030101010101" pitchFamily="2" charset="-122"/>
              <a:ea typeface="黑体" panose="02010609060101010101" charset="-122"/>
              <a:cs typeface="黑体" panose="02010609060101010101" charset="-122"/>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linds(horizontal)">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blinds(horizontal)">
                                      <p:cBhvr>
                                        <p:cTn id="1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3" grpId="0" bldLvl="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05840" y="235131"/>
            <a:ext cx="4267200" cy="706755"/>
          </a:xfrm>
          <a:prstGeom prst="rect">
            <a:avLst/>
          </a:prstGeom>
          <a:noFill/>
        </p:spPr>
        <p:txBody>
          <a:bodyPr wrap="none" rtlCol="0">
            <a:spAutoFit/>
          </a:bodyPr>
          <a:lstStyle/>
          <a:p>
            <a:r>
              <a:rPr kumimoji="1" lang="zh-CN" altLang="en-US" sz="4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rPr>
              <a:t>一、量化分析方法</a:t>
            </a:r>
            <a:endParaRPr kumimoji="1" lang="zh-CN" altLang="en-US" sz="4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endParaRPr>
          </a:p>
        </p:txBody>
      </p:sp>
      <p:sp>
        <p:nvSpPr>
          <p:cNvPr id="10" name="文本框 9"/>
          <p:cNvSpPr txBox="1"/>
          <p:nvPr/>
        </p:nvSpPr>
        <p:spPr>
          <a:xfrm>
            <a:off x="640080" y="1461135"/>
            <a:ext cx="10912475" cy="4092575"/>
          </a:xfrm>
          <a:prstGeom prst="rect">
            <a:avLst/>
          </a:prstGeom>
          <a:noFill/>
          <a:ln w="9525">
            <a:noFill/>
          </a:ln>
        </p:spPr>
        <p:txBody>
          <a:bodyPr wrap="square">
            <a:spAutoFit/>
          </a:bodyPr>
          <a:p>
            <a:pPr indent="0"/>
            <a:r>
              <a:rPr lang="zh-CN" sz="3600" b="0">
                <a:solidFill>
                  <a:srgbClr val="241A16"/>
                </a:solidFill>
                <a:latin typeface="黑体" panose="02010609060101010101" charset="-122"/>
                <a:ea typeface="黑体" panose="02010609060101010101" charset="-122"/>
                <a:cs typeface="黑体" panose="02010609060101010101" charset="-122"/>
              </a:rPr>
              <a:t>因素分析的具体方法：</a:t>
            </a:r>
            <a:endParaRPr lang="zh-CN" sz="3600" b="0">
              <a:solidFill>
                <a:srgbClr val="241A16"/>
              </a:solidFill>
              <a:latin typeface="宋体" panose="02010600030101010101" pitchFamily="2" charset="-122"/>
              <a:ea typeface="宋体" panose="02010600030101010101" pitchFamily="2" charset="-122"/>
              <a:cs typeface="黑体" panose="02010609060101010101" charset="-122"/>
            </a:endParaRPr>
          </a:p>
          <a:p>
            <a:pPr marL="571500" indent="-571500">
              <a:buFont typeface="黑体" panose="02010609060101010101" charset="-122"/>
              <a:buChar char="◎"/>
            </a:pPr>
            <a:r>
              <a:rPr lang="zh-CN" sz="3200" b="1">
                <a:solidFill>
                  <a:srgbClr val="3ECEBD"/>
                </a:solidFill>
                <a:latin typeface="宋体" panose="02010600030101010101" pitchFamily="2" charset="-122"/>
                <a:ea typeface="宋体" panose="02010600030101010101" pitchFamily="2" charset="-122"/>
                <a:cs typeface="黑体" panose="02010609060101010101" charset="-122"/>
              </a:rPr>
              <a:t>探索性因素分析</a:t>
            </a:r>
            <a:endParaRPr lang="zh-CN" sz="3200" b="1">
              <a:solidFill>
                <a:srgbClr val="3ECEBD"/>
              </a:solidFill>
              <a:latin typeface="宋体" panose="02010600030101010101" pitchFamily="2" charset="-122"/>
              <a:ea typeface="宋体" panose="02010600030101010101" pitchFamily="2" charset="-122"/>
              <a:cs typeface="黑体" panose="02010609060101010101" charset="-122"/>
            </a:endParaRPr>
          </a:p>
          <a:p>
            <a:pPr indent="0">
              <a:buFont typeface="黑体" panose="02010609060101010101" charset="-122"/>
              <a:buNone/>
            </a:pPr>
            <a:r>
              <a:rPr lang="zh-CN" sz="3200">
                <a:solidFill>
                  <a:schemeClr val="tx1"/>
                </a:solidFill>
                <a:latin typeface="宋体" panose="02010600030101010101" pitchFamily="2" charset="-122"/>
                <a:ea typeface="宋体" panose="02010600030101010101" pitchFamily="2" charset="-122"/>
                <a:cs typeface="黑体" panose="02010609060101010101" charset="-122"/>
              </a:rPr>
              <a:t>也称为主成分分析，是将分散在一组变量上的信息集中到某几个综合指标（主成分）上，以便利用主成分描述数据集内部结构，实际上，也起着数据降维的作用。</a:t>
            </a:r>
            <a:endParaRPr lang="zh-CN" sz="3200" b="1">
              <a:solidFill>
                <a:srgbClr val="3ECEBD"/>
              </a:solidFill>
              <a:latin typeface="宋体" panose="02010600030101010101" pitchFamily="2" charset="-122"/>
              <a:ea typeface="宋体" panose="02010600030101010101" pitchFamily="2" charset="-122"/>
              <a:cs typeface="黑体" panose="02010609060101010101" charset="-122"/>
            </a:endParaRPr>
          </a:p>
          <a:p>
            <a:pPr marL="571500" indent="-571500">
              <a:buFont typeface="黑体" panose="02010609060101010101" charset="-122"/>
              <a:buChar char="◎"/>
            </a:pPr>
            <a:r>
              <a:rPr lang="zh-CN" sz="3200" b="1">
                <a:solidFill>
                  <a:srgbClr val="3ECEBD"/>
                </a:solidFill>
                <a:latin typeface="宋体" panose="02010600030101010101" pitchFamily="2" charset="-122"/>
                <a:ea typeface="宋体" panose="02010600030101010101" pitchFamily="2" charset="-122"/>
                <a:cs typeface="黑体" panose="02010609060101010101" charset="-122"/>
                <a:sym typeface="+mn-ea"/>
              </a:rPr>
              <a:t>验证性因素分析</a:t>
            </a:r>
            <a:endParaRPr lang="zh-CN" sz="3200" b="1">
              <a:solidFill>
                <a:srgbClr val="3ECEBD"/>
              </a:solidFill>
              <a:latin typeface="宋体" panose="02010600030101010101" pitchFamily="2" charset="-122"/>
              <a:ea typeface="宋体" panose="02010600030101010101" pitchFamily="2" charset="-122"/>
              <a:cs typeface="黑体" panose="02010609060101010101" charset="-122"/>
              <a:sym typeface="+mn-ea"/>
            </a:endParaRPr>
          </a:p>
          <a:p>
            <a:pPr indent="0">
              <a:buFont typeface="黑体" panose="02010609060101010101" charset="-122"/>
              <a:buNone/>
            </a:pPr>
            <a:r>
              <a:rPr lang="zh-CN" sz="3200">
                <a:solidFill>
                  <a:schemeClr val="tx1"/>
                </a:solidFill>
                <a:latin typeface="宋体" panose="02010600030101010101" pitchFamily="2" charset="-122"/>
                <a:ea typeface="宋体" panose="02010600030101010101" pitchFamily="2" charset="-122"/>
                <a:cs typeface="黑体" panose="02010609060101010101" charset="-122"/>
              </a:rPr>
              <a:t>可以假设一部分因素的负荷或因素相关，进而估计剩下的那些未知参数，并进一步检验假设模型成立与否。</a:t>
            </a:r>
            <a:endParaRPr lang="zh-CN" sz="3200">
              <a:solidFill>
                <a:schemeClr val="tx1"/>
              </a:solidFill>
              <a:latin typeface="宋体" panose="02010600030101010101" pitchFamily="2" charset="-122"/>
              <a:ea typeface="宋体" panose="02010600030101010101" pitchFamily="2" charset="-122"/>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05840" y="235131"/>
            <a:ext cx="4267200" cy="706755"/>
          </a:xfrm>
          <a:prstGeom prst="rect">
            <a:avLst/>
          </a:prstGeom>
          <a:noFill/>
        </p:spPr>
        <p:txBody>
          <a:bodyPr wrap="none" rtlCol="0">
            <a:spAutoFit/>
          </a:bodyPr>
          <a:lstStyle/>
          <a:p>
            <a:r>
              <a:rPr kumimoji="1" lang="zh-CN" altLang="en-US" sz="4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rPr>
              <a:t>一、量化分析方法</a:t>
            </a:r>
            <a:endParaRPr kumimoji="1" lang="zh-CN" altLang="en-US" sz="4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endParaRPr>
          </a:p>
        </p:txBody>
      </p:sp>
      <p:sp>
        <p:nvSpPr>
          <p:cNvPr id="3" name="圆角矩形 2"/>
          <p:cNvSpPr/>
          <p:nvPr/>
        </p:nvSpPr>
        <p:spPr>
          <a:xfrm>
            <a:off x="571500" y="1224915"/>
            <a:ext cx="11049635" cy="4759325"/>
          </a:xfrm>
          <a:prstGeom prst="roundRect">
            <a:avLst>
              <a:gd name="adj" fmla="val 10723"/>
            </a:avLst>
          </a:prstGeom>
          <a:solidFill>
            <a:srgbClr val="3ECE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0" name="文本框 99"/>
          <p:cNvSpPr txBox="1"/>
          <p:nvPr/>
        </p:nvSpPr>
        <p:spPr>
          <a:xfrm>
            <a:off x="1051560" y="2174240"/>
            <a:ext cx="10088880" cy="3538220"/>
          </a:xfrm>
          <a:prstGeom prst="rect">
            <a:avLst/>
          </a:prstGeom>
          <a:noFill/>
          <a:ln w="9525">
            <a:noFill/>
          </a:ln>
        </p:spPr>
        <p:txBody>
          <a:bodyPr wrap="square">
            <a:spAutoFit/>
          </a:bodyPr>
          <a:p>
            <a:pPr indent="0" fontAlgn="auto">
              <a:lnSpc>
                <a:spcPct val="100000"/>
              </a:lnSpc>
            </a:pPr>
            <a:r>
              <a:rPr lang="en-US" sz="3200" b="0">
                <a:solidFill>
                  <a:schemeClr val="bg1"/>
                </a:solidFill>
                <a:latin typeface="宋体" panose="02010600030101010101" pitchFamily="2" charset="-122"/>
                <a:ea typeface="宋体" panose="02010600030101010101" pitchFamily="2" charset="-122"/>
                <a:cs typeface="宋体" panose="02010600030101010101" pitchFamily="2" charset="-122"/>
              </a:rPr>
              <a:t>	</a:t>
            </a:r>
            <a:r>
              <a:rPr sz="3200" b="0">
                <a:solidFill>
                  <a:schemeClr val="bg1"/>
                </a:solidFill>
                <a:latin typeface="宋体" panose="02010600030101010101" pitchFamily="2" charset="-122"/>
                <a:ea typeface="宋体" panose="02010600030101010101" pitchFamily="2" charset="-122"/>
                <a:cs typeface="宋体" panose="02010600030101010101" pitchFamily="2" charset="-122"/>
              </a:rPr>
              <a:t>为了揭示和比较中美两国幼儿教师在问卷中反映出来的课程观念的内在结构特征，2006年，王坚红等对两 国教师的问卷资料分别进行了主成分分析，得到了三个课程观主要成分，并根据其中项目的概念含义，将这三个主成分定名为：综合性／社会文化课程、教师指导下的基本学习技能课程和儿童自主性课程，然后再据此， 加以分析比较和讨论</a:t>
            </a:r>
            <a:r>
              <a:rPr lang="zh-CN" sz="3200" b="0">
                <a:solidFill>
                  <a:schemeClr val="bg1"/>
                </a:solidFill>
                <a:latin typeface="宋体" panose="02010600030101010101" pitchFamily="2" charset="-122"/>
                <a:ea typeface="宋体" panose="02010600030101010101" pitchFamily="2" charset="-122"/>
                <a:cs typeface="宋体" panose="02010600030101010101" pitchFamily="2" charset="-122"/>
              </a:rPr>
              <a:t>。</a:t>
            </a:r>
            <a:endParaRPr lang="zh-CN" sz="3200" b="0">
              <a:solidFill>
                <a:schemeClr val="bg1"/>
              </a:solidFill>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nvSpPr>
        <p:spPr>
          <a:xfrm>
            <a:off x="1052153" y="1528955"/>
            <a:ext cx="2478405" cy="645160"/>
          </a:xfrm>
          <a:prstGeom prst="rect">
            <a:avLst/>
          </a:prstGeom>
          <a:noFill/>
        </p:spPr>
        <p:txBody>
          <a:bodyPr wrap="none" rtlCol="0">
            <a:spAutoFit/>
          </a:bodyPr>
          <a:p>
            <a:pPr algn="l"/>
            <a:r>
              <a:rPr kumimoji="1" lang="zh-CN" altLang="en-US" sz="3600" b="1">
                <a:solidFill>
                  <a:srgbClr val="FFFF00"/>
                </a:solidFill>
                <a:latin typeface="黑体" panose="02010609060101010101" charset="-122"/>
                <a:ea typeface="黑体" panose="02010609060101010101" charset="-122"/>
                <a:cs typeface="宋体" panose="02010600030101010101" pitchFamily="2" charset="-122"/>
              </a:rPr>
              <a:t>对点案例：</a:t>
            </a:r>
            <a:endParaRPr kumimoji="1" lang="zh-CN" altLang="en-US" sz="3600" b="1">
              <a:solidFill>
                <a:srgbClr val="FFFF00"/>
              </a:solidFill>
              <a:latin typeface="黑体" panose="02010609060101010101" charset="-122"/>
              <a:ea typeface="黑体" panose="02010609060101010101"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091559" y="1803214"/>
            <a:ext cx="4039042" cy="723632"/>
          </a:xfrm>
          <a:prstGeom prst="rect">
            <a:avLst/>
          </a:prstGeom>
          <a:gradFill flip="none" rotWithShape="1">
            <a:gsLst>
              <a:gs pos="0">
                <a:schemeClr val="bg1">
                  <a:lumMod val="95000"/>
                </a:schemeClr>
              </a:gs>
              <a:gs pos="100000">
                <a:schemeClr val="bg1">
                  <a:lumMod val="95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宋体" panose="02010600030101010101" pitchFamily="2" charset="-122"/>
              <a:ea typeface="黑体" panose="02010609060101010101" charset="-122"/>
              <a:cs typeface="宋体" panose="02010600030101010101" pitchFamily="2" charset="-122"/>
            </a:endParaRPr>
          </a:p>
        </p:txBody>
      </p:sp>
      <p:sp>
        <p:nvSpPr>
          <p:cNvPr id="4" name="椭圆 3"/>
          <p:cNvSpPr/>
          <p:nvPr/>
        </p:nvSpPr>
        <p:spPr>
          <a:xfrm>
            <a:off x="300990" y="2014220"/>
            <a:ext cx="3286125" cy="3286125"/>
          </a:xfrm>
          <a:prstGeom prst="ellipse">
            <a:avLst/>
          </a:prstGeom>
          <a:solidFill>
            <a:srgbClr val="3ECEBD">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pPr>
            <a:r>
              <a:rPr kumimoji="1" lang="zh-CN" altLang="en-US" sz="3200" b="1">
                <a:solidFill>
                  <a:schemeClr val="bg1"/>
                </a:solidFill>
                <a:latin typeface="黑体" panose="02010609060101010101" charset="-122"/>
                <a:ea typeface="黑体" panose="02010609060101010101" charset="-122"/>
                <a:cs typeface="宋体" panose="02010600030101010101" pitchFamily="2" charset="-122"/>
                <a:sym typeface="+mn-ea"/>
              </a:rPr>
              <a:t>（一）</a:t>
            </a:r>
            <a:endParaRPr kumimoji="1" lang="zh-CN" altLang="en-US" sz="3200" b="1">
              <a:solidFill>
                <a:schemeClr val="bg1"/>
              </a:solidFill>
              <a:latin typeface="黑体" panose="02010609060101010101" charset="-122"/>
              <a:ea typeface="黑体" panose="02010609060101010101" charset="-122"/>
              <a:cs typeface="宋体" panose="02010600030101010101" pitchFamily="2" charset="-122"/>
              <a:sym typeface="+mn-ea"/>
            </a:endParaRPr>
          </a:p>
          <a:p>
            <a:pPr algn="ctr">
              <a:lnSpc>
                <a:spcPct val="100000"/>
              </a:lnSpc>
            </a:pPr>
            <a:r>
              <a:rPr kumimoji="1" lang="zh-CN" altLang="en-US" sz="3200" b="1">
                <a:solidFill>
                  <a:schemeClr val="bg1"/>
                </a:solidFill>
                <a:latin typeface="黑体" panose="02010609060101010101" charset="-122"/>
                <a:ea typeface="黑体" panose="02010609060101010101" charset="-122"/>
                <a:cs typeface="宋体" panose="02010600030101010101" pitchFamily="2" charset="-122"/>
                <a:sym typeface="+mn-ea"/>
              </a:rPr>
              <a:t>质性分析的特征</a:t>
            </a:r>
            <a:endParaRPr kumimoji="1" lang="zh-CN" altLang="en-US" sz="3200" b="1">
              <a:solidFill>
                <a:schemeClr val="bg1"/>
              </a:solidFill>
              <a:latin typeface="黑体" panose="02010609060101010101" charset="-122"/>
              <a:ea typeface="黑体" panose="02010609060101010101" charset="-122"/>
              <a:cs typeface="宋体" panose="02010600030101010101" pitchFamily="2" charset="-122"/>
              <a:sym typeface="+mn-ea"/>
            </a:endParaRPr>
          </a:p>
        </p:txBody>
      </p:sp>
      <p:sp>
        <p:nvSpPr>
          <p:cNvPr id="19" name="椭圆 18"/>
          <p:cNvSpPr/>
          <p:nvPr/>
        </p:nvSpPr>
        <p:spPr>
          <a:xfrm>
            <a:off x="3724511" y="1792750"/>
            <a:ext cx="734096" cy="734096"/>
          </a:xfrm>
          <a:prstGeom prst="ellipse">
            <a:avLst/>
          </a:prstGeom>
          <a:solidFill>
            <a:srgbClr val="3ECE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2400">
                <a:latin typeface="宋体" panose="02010600030101010101" pitchFamily="2" charset="-122"/>
                <a:ea typeface="黑体" panose="02010609060101010101" charset="-122"/>
                <a:cs typeface="宋体" panose="02010600030101010101" pitchFamily="2" charset="-122"/>
              </a:rPr>
              <a:t>1</a:t>
            </a:r>
            <a:endParaRPr kumimoji="1" lang="zh-CN" altLang="en-US" sz="2400">
              <a:latin typeface="宋体" panose="02010600030101010101" pitchFamily="2" charset="-122"/>
              <a:ea typeface="黑体" panose="02010609060101010101" charset="-122"/>
              <a:cs typeface="宋体" panose="02010600030101010101" pitchFamily="2" charset="-122"/>
            </a:endParaRPr>
          </a:p>
        </p:txBody>
      </p:sp>
      <p:sp>
        <p:nvSpPr>
          <p:cNvPr id="20" name="矩形 19"/>
          <p:cNvSpPr/>
          <p:nvPr/>
        </p:nvSpPr>
        <p:spPr>
          <a:xfrm>
            <a:off x="4595601" y="3300905"/>
            <a:ext cx="4039042" cy="723632"/>
          </a:xfrm>
          <a:prstGeom prst="rect">
            <a:avLst/>
          </a:prstGeom>
          <a:gradFill flip="none" rotWithShape="1">
            <a:gsLst>
              <a:gs pos="0">
                <a:schemeClr val="bg1">
                  <a:lumMod val="95000"/>
                </a:schemeClr>
              </a:gs>
              <a:gs pos="100000">
                <a:schemeClr val="bg1">
                  <a:lumMod val="95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宋体" panose="02010600030101010101" pitchFamily="2" charset="-122"/>
              <a:ea typeface="黑体" panose="02010609060101010101" charset="-122"/>
              <a:cs typeface="宋体" panose="02010600030101010101" pitchFamily="2" charset="-122"/>
            </a:endParaRPr>
          </a:p>
        </p:txBody>
      </p:sp>
      <p:sp>
        <p:nvSpPr>
          <p:cNvPr id="21" name="椭圆 20"/>
          <p:cNvSpPr/>
          <p:nvPr/>
        </p:nvSpPr>
        <p:spPr>
          <a:xfrm>
            <a:off x="4228553" y="3290441"/>
            <a:ext cx="734096" cy="734096"/>
          </a:xfrm>
          <a:prstGeom prst="ellipse">
            <a:avLst/>
          </a:prstGeom>
          <a:solidFill>
            <a:srgbClr val="FFD1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2400">
                <a:latin typeface="宋体" panose="02010600030101010101" pitchFamily="2" charset="-122"/>
                <a:ea typeface="黑体" panose="02010609060101010101" charset="-122"/>
                <a:cs typeface="宋体" panose="02010600030101010101" pitchFamily="2" charset="-122"/>
              </a:rPr>
              <a:t>2</a:t>
            </a:r>
            <a:endParaRPr kumimoji="1" lang="zh-CN" altLang="en-US" sz="2400">
              <a:latin typeface="宋体" panose="02010600030101010101" pitchFamily="2" charset="-122"/>
              <a:ea typeface="黑体" panose="02010609060101010101" charset="-122"/>
              <a:cs typeface="宋体" panose="02010600030101010101" pitchFamily="2" charset="-122"/>
            </a:endParaRPr>
          </a:p>
        </p:txBody>
      </p:sp>
      <p:sp>
        <p:nvSpPr>
          <p:cNvPr id="22" name="矩形 21"/>
          <p:cNvSpPr/>
          <p:nvPr/>
        </p:nvSpPr>
        <p:spPr>
          <a:xfrm>
            <a:off x="4091559" y="4809060"/>
            <a:ext cx="4039042" cy="723632"/>
          </a:xfrm>
          <a:prstGeom prst="rect">
            <a:avLst/>
          </a:prstGeom>
          <a:gradFill flip="none" rotWithShape="1">
            <a:gsLst>
              <a:gs pos="0">
                <a:schemeClr val="bg1">
                  <a:lumMod val="95000"/>
                </a:schemeClr>
              </a:gs>
              <a:gs pos="100000">
                <a:schemeClr val="bg1">
                  <a:lumMod val="95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宋体" panose="02010600030101010101" pitchFamily="2" charset="-122"/>
              <a:ea typeface="黑体" panose="02010609060101010101" charset="-122"/>
              <a:cs typeface="宋体" panose="02010600030101010101" pitchFamily="2" charset="-122"/>
            </a:endParaRPr>
          </a:p>
        </p:txBody>
      </p:sp>
      <p:sp>
        <p:nvSpPr>
          <p:cNvPr id="23" name="椭圆 22"/>
          <p:cNvSpPr/>
          <p:nvPr/>
        </p:nvSpPr>
        <p:spPr>
          <a:xfrm>
            <a:off x="3724511" y="4798596"/>
            <a:ext cx="734096" cy="734096"/>
          </a:xfrm>
          <a:prstGeom prst="ellipse">
            <a:avLst/>
          </a:prstGeom>
          <a:solidFill>
            <a:srgbClr val="3ECE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2400">
                <a:latin typeface="宋体" panose="02010600030101010101" pitchFamily="2" charset="-122"/>
                <a:ea typeface="黑体" panose="02010609060101010101" charset="-122"/>
                <a:cs typeface="宋体" panose="02010600030101010101" pitchFamily="2" charset="-122"/>
              </a:rPr>
              <a:t>3</a:t>
            </a:r>
            <a:endParaRPr kumimoji="1" lang="zh-CN" altLang="en-US" sz="2400">
              <a:latin typeface="宋体" panose="02010600030101010101" pitchFamily="2" charset="-122"/>
              <a:ea typeface="黑体" panose="02010609060101010101" charset="-122"/>
              <a:cs typeface="宋体" panose="02010600030101010101" pitchFamily="2" charset="-122"/>
            </a:endParaRPr>
          </a:p>
        </p:txBody>
      </p:sp>
      <p:sp>
        <p:nvSpPr>
          <p:cNvPr id="24" name="矩形 23"/>
          <p:cNvSpPr/>
          <p:nvPr/>
        </p:nvSpPr>
        <p:spPr>
          <a:xfrm>
            <a:off x="4458335" y="1898650"/>
            <a:ext cx="6035675" cy="521970"/>
          </a:xfrm>
          <a:prstGeom prst="rect">
            <a:avLst/>
          </a:prstGeom>
        </p:spPr>
        <p:txBody>
          <a:bodyPr wrap="square">
            <a:spAutoFit/>
          </a:bodyPr>
          <a:lstStyle/>
          <a:p>
            <a:pPr>
              <a:lnSpc>
                <a:spcPct val="100000"/>
              </a:lnSpc>
            </a:pPr>
            <a:r>
              <a:rPr lang="zh-CN" altLang="en-US" sz="2800"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mn-lt"/>
              </a:rPr>
              <a:t>基本上依赖于评价者的主观分析。</a:t>
            </a:r>
            <a:endParaRPr lang="zh-CN" altLang="en-US" sz="2800"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mn-lt"/>
            </a:endParaRPr>
          </a:p>
        </p:txBody>
      </p:sp>
      <p:sp>
        <p:nvSpPr>
          <p:cNvPr id="25" name="矩形 24"/>
          <p:cNvSpPr/>
          <p:nvPr/>
        </p:nvSpPr>
        <p:spPr>
          <a:xfrm>
            <a:off x="4978400" y="3180715"/>
            <a:ext cx="6383655" cy="953135"/>
          </a:xfrm>
          <a:prstGeom prst="rect">
            <a:avLst/>
          </a:prstGeom>
        </p:spPr>
        <p:txBody>
          <a:bodyPr wrap="square">
            <a:spAutoFit/>
          </a:bodyPr>
          <a:lstStyle/>
          <a:p>
            <a:pPr>
              <a:lnSpc>
                <a:spcPct val="100000"/>
              </a:lnSpc>
            </a:pPr>
            <a:r>
              <a:rPr lang="zh-CN" altLang="en-US" sz="2800"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mn-lt"/>
              </a:rPr>
              <a:t>这是一个归纳的过程，从下往上将资料不断地进行浓缩。</a:t>
            </a:r>
            <a:endParaRPr lang="zh-CN" altLang="en-US" sz="2800"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mn-lt"/>
            </a:endParaRPr>
          </a:p>
        </p:txBody>
      </p:sp>
      <p:sp>
        <p:nvSpPr>
          <p:cNvPr id="26" name="矩形 25"/>
          <p:cNvSpPr/>
          <p:nvPr/>
        </p:nvSpPr>
        <p:spPr>
          <a:xfrm>
            <a:off x="4458335" y="4904740"/>
            <a:ext cx="6903720" cy="521970"/>
          </a:xfrm>
          <a:prstGeom prst="rect">
            <a:avLst/>
          </a:prstGeom>
        </p:spPr>
        <p:txBody>
          <a:bodyPr wrap="square">
            <a:spAutoFit/>
          </a:bodyPr>
          <a:lstStyle/>
          <a:p>
            <a:pPr>
              <a:lnSpc>
                <a:spcPct val="100000"/>
              </a:lnSpc>
            </a:pPr>
            <a:r>
              <a:rPr lang="zh-CN" altLang="en-US" sz="2800"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mn-lt"/>
              </a:rPr>
              <a:t>需要花费更多的时间，涉及更大的工作量。</a:t>
            </a:r>
            <a:endParaRPr lang="en-US" altLang="zh-CN" sz="2800"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mn-lt"/>
            </a:endParaRPr>
          </a:p>
        </p:txBody>
      </p:sp>
      <p:sp>
        <p:nvSpPr>
          <p:cNvPr id="27" name="文本框 26"/>
          <p:cNvSpPr txBox="1"/>
          <p:nvPr/>
        </p:nvSpPr>
        <p:spPr>
          <a:xfrm>
            <a:off x="1005840" y="235131"/>
            <a:ext cx="4267200" cy="706755"/>
          </a:xfrm>
          <a:prstGeom prst="rect">
            <a:avLst/>
          </a:prstGeom>
          <a:noFill/>
        </p:spPr>
        <p:txBody>
          <a:bodyPr wrap="none" rtlCol="0">
            <a:spAutoFit/>
          </a:bodyPr>
          <a:p>
            <a:pPr algn="l"/>
            <a:r>
              <a:rPr kumimoji="1" lang="zh-CN" altLang="en-US" sz="4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rPr>
              <a:t>二、质性分析方法</a:t>
            </a:r>
            <a:endParaRPr kumimoji="1" lang="zh-CN" altLang="en-US" sz="4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checkerboard(across)">
                                      <p:cBhvr>
                                        <p:cTn id="7" dur="500"/>
                                        <p:tgtEl>
                                          <p:spTgt spid="24"/>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checkerboard(across)">
                                      <p:cBhvr>
                                        <p:cTn id="10" dur="500"/>
                                        <p:tgtEl>
                                          <p:spTgt spid="25"/>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checkerboard(across)">
                                      <p:cBhvr>
                                        <p:cTn id="13"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2561230" y="1300355"/>
            <a:ext cx="7069455" cy="645160"/>
          </a:xfrm>
          <a:prstGeom prst="rect">
            <a:avLst/>
          </a:prstGeom>
          <a:noFill/>
        </p:spPr>
        <p:txBody>
          <a:bodyPr wrap="none" rtlCol="0">
            <a:spAutoFit/>
          </a:bodyPr>
          <a:lstStyle/>
          <a:p>
            <a:pPr algn="ctr"/>
            <a:r>
              <a:rPr kumimoji="1" lang="zh-CN" altLang="en-US" sz="3600" b="1">
                <a:solidFill>
                  <a:srgbClr val="3ECEBD"/>
                </a:solidFill>
                <a:latin typeface="黑体" panose="02010609060101010101" charset="-122"/>
                <a:ea typeface="黑体" panose="02010609060101010101" charset="-122"/>
                <a:cs typeface="宋体" panose="02010600030101010101" pitchFamily="2" charset="-122"/>
              </a:rPr>
              <a:t>（二）质性评价资料的整理和编码</a:t>
            </a:r>
            <a:endParaRPr kumimoji="1" lang="zh-CN" altLang="en-US" sz="3600" b="1">
              <a:solidFill>
                <a:srgbClr val="3ECEBD"/>
              </a:solidFill>
              <a:latin typeface="黑体" panose="02010609060101010101" charset="-122"/>
              <a:ea typeface="黑体" panose="02010609060101010101" charset="-122"/>
              <a:cs typeface="宋体" panose="02010600030101010101" pitchFamily="2" charset="-122"/>
            </a:endParaRPr>
          </a:p>
        </p:txBody>
      </p:sp>
      <p:sp>
        <p:nvSpPr>
          <p:cNvPr id="10" name="TextBox 33"/>
          <p:cNvSpPr txBox="1"/>
          <p:nvPr/>
        </p:nvSpPr>
        <p:spPr>
          <a:xfrm>
            <a:off x="5556069" y="3183157"/>
            <a:ext cx="4193020" cy="492125"/>
          </a:xfrm>
          <a:prstGeom prst="rect">
            <a:avLst/>
          </a:prstGeom>
          <a:noFill/>
        </p:spPr>
        <p:txBody>
          <a:bodyPr wrap="square" lIns="0" tIns="0" rIns="0" bIns="0" rtlCol="0">
            <a:spAutoFit/>
          </a:bodyPr>
          <a:lstStyle>
            <a:defPPr>
              <a:defRPr lang="zh-CN"/>
            </a:defPPr>
            <a:lvl1pPr algn="just" defTabSz="1218565">
              <a:lnSpc>
                <a:spcPts val="1600"/>
              </a:lnSpc>
              <a:defRPr sz="1255">
                <a:solidFill>
                  <a:schemeClr val="tx1">
                    <a:lumMod val="65000"/>
                    <a:lumOff val="35000"/>
                  </a:schemeClr>
                </a:solidFill>
                <a:latin typeface="微软雅黑 Light" panose="020B0502040204020203" pitchFamily="34" charset="-122"/>
                <a:ea typeface="微软雅黑 Light" panose="020B0502040204020203" pitchFamily="34" charset="-122"/>
              </a:defRPr>
            </a:lvl1pPr>
            <a:lvl2pPr marL="609600" defTabSz="1218565">
              <a:defRPr sz="2400"/>
            </a:lvl2pPr>
            <a:lvl3pPr marL="1219200" defTabSz="1218565">
              <a:defRPr sz="2400"/>
            </a:lvl3pPr>
            <a:lvl4pPr marL="1828800" defTabSz="1218565">
              <a:defRPr sz="2400"/>
            </a:lvl4pPr>
            <a:lvl5pPr marL="2438400" defTabSz="1218565">
              <a:defRPr sz="2400"/>
            </a:lvl5pPr>
            <a:lvl6pPr marL="3048000" defTabSz="1218565">
              <a:defRPr sz="2400"/>
            </a:lvl6pPr>
            <a:lvl7pPr marL="3657600" defTabSz="1218565">
              <a:defRPr sz="2400"/>
            </a:lvl7pPr>
            <a:lvl8pPr marL="4267200" defTabSz="1218565">
              <a:defRPr sz="2400"/>
            </a:lvl8pPr>
            <a:lvl9pPr marL="4876800" defTabSz="1218565">
              <a:defRPr sz="2400"/>
            </a:lvl9pPr>
          </a:lstStyle>
          <a:p>
            <a:pPr>
              <a:lnSpc>
                <a:spcPct val="100000"/>
              </a:lnSpc>
            </a:pPr>
            <a:r>
              <a:rPr lang="zh-CN" altLang="en-US" sz="3200" dirty="0">
                <a:solidFill>
                  <a:schemeClr val="tx1">
                    <a:lumMod val="75000"/>
                    <a:lumOff val="25000"/>
                  </a:schemeClr>
                </a:solidFill>
                <a:latin typeface="黑体" panose="02010609060101010101" charset="-122"/>
                <a:ea typeface="黑体" panose="02010609060101010101" charset="-122"/>
                <a:cs typeface="黑体" panose="02010609060101010101" charset="-122"/>
              </a:rPr>
              <a:t>1.制成文本文件</a:t>
            </a:r>
            <a:endParaRPr lang="zh-CN" altLang="en-US" sz="3200" dirty="0">
              <a:solidFill>
                <a:schemeClr val="tx1">
                  <a:lumMod val="75000"/>
                  <a:lumOff val="25000"/>
                </a:schemeClr>
              </a:solidFill>
              <a:latin typeface="黑体" panose="02010609060101010101" charset="-122"/>
              <a:ea typeface="黑体" panose="02010609060101010101" charset="-122"/>
              <a:cs typeface="黑体" panose="02010609060101010101" charset="-122"/>
            </a:endParaRPr>
          </a:p>
        </p:txBody>
      </p:sp>
      <p:sp>
        <p:nvSpPr>
          <p:cNvPr id="13" name="矩形 12"/>
          <p:cNvSpPr/>
          <p:nvPr/>
        </p:nvSpPr>
        <p:spPr>
          <a:xfrm>
            <a:off x="844616" y="2635656"/>
            <a:ext cx="4193020" cy="2870538"/>
          </a:xfrm>
          <a:prstGeom prst="rect">
            <a:avLst/>
          </a:prstGeom>
          <a:blipFill>
            <a:blip r:embed="rId1" cstate="screen"/>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C00000"/>
                  </a:gs>
                  <a:gs pos="100000">
                    <a:srgbClr val="F42400"/>
                  </a:gs>
                </a:gsLst>
                <a:lin ang="3000000" scaled="0"/>
              </a:gradFill>
              <a:latin typeface="宋体" panose="02010600030101010101" pitchFamily="2" charset="-122"/>
              <a:ea typeface="黑体" panose="02010609060101010101" charset="-122"/>
              <a:cs typeface="黑体" panose="02010609060101010101" charset="-122"/>
              <a:sym typeface="+mn-lt"/>
            </a:endParaRPr>
          </a:p>
        </p:txBody>
      </p:sp>
      <p:sp>
        <p:nvSpPr>
          <p:cNvPr id="27" name="文本框 26"/>
          <p:cNvSpPr txBox="1"/>
          <p:nvPr/>
        </p:nvSpPr>
        <p:spPr>
          <a:xfrm>
            <a:off x="1005840" y="235131"/>
            <a:ext cx="4267200" cy="706755"/>
          </a:xfrm>
          <a:prstGeom prst="rect">
            <a:avLst/>
          </a:prstGeom>
          <a:noFill/>
        </p:spPr>
        <p:txBody>
          <a:bodyPr wrap="none" rtlCol="0">
            <a:spAutoFit/>
          </a:bodyPr>
          <a:p>
            <a:pPr algn="l"/>
            <a:r>
              <a:rPr kumimoji="1" lang="zh-CN" altLang="en-US" sz="4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rPr>
              <a:t>二、质性分析方法</a:t>
            </a:r>
            <a:endParaRPr kumimoji="1" lang="zh-CN" altLang="en-US" sz="4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endParaRPr>
          </a:p>
        </p:txBody>
      </p:sp>
      <p:sp>
        <p:nvSpPr>
          <p:cNvPr id="14" name="TextBox 33"/>
          <p:cNvSpPr txBox="1"/>
          <p:nvPr/>
        </p:nvSpPr>
        <p:spPr>
          <a:xfrm>
            <a:off x="5556250" y="3937000"/>
            <a:ext cx="5464175" cy="984885"/>
          </a:xfrm>
          <a:prstGeom prst="rect">
            <a:avLst/>
          </a:prstGeom>
          <a:noFill/>
        </p:spPr>
        <p:txBody>
          <a:bodyPr wrap="square" lIns="0" tIns="0" rIns="0" bIns="0" rtlCol="0">
            <a:spAutoFit/>
          </a:bodyPr>
          <a:lstStyle>
            <a:defPPr>
              <a:defRPr lang="zh-CN"/>
            </a:defPPr>
            <a:lvl1pPr algn="just" defTabSz="1218565">
              <a:lnSpc>
                <a:spcPts val="1600"/>
              </a:lnSpc>
              <a:defRPr sz="1255">
                <a:solidFill>
                  <a:schemeClr val="tx1">
                    <a:lumMod val="65000"/>
                    <a:lumOff val="35000"/>
                  </a:schemeClr>
                </a:solidFill>
                <a:latin typeface="微软雅黑 Light" panose="020B0502040204020203" pitchFamily="34" charset="-122"/>
                <a:ea typeface="微软雅黑 Light" panose="020B0502040204020203" pitchFamily="34" charset="-122"/>
              </a:defRPr>
            </a:lvl1pPr>
            <a:lvl2pPr marL="609600" defTabSz="1218565">
              <a:defRPr sz="2400"/>
            </a:lvl2pPr>
            <a:lvl3pPr marL="1219200" defTabSz="1218565">
              <a:defRPr sz="2400"/>
            </a:lvl3pPr>
            <a:lvl4pPr marL="1828800" defTabSz="1218565">
              <a:defRPr sz="2400"/>
            </a:lvl4pPr>
            <a:lvl5pPr marL="2438400" defTabSz="1218565">
              <a:defRPr sz="2400"/>
            </a:lvl5pPr>
            <a:lvl6pPr marL="3048000" defTabSz="1218565">
              <a:defRPr sz="2400"/>
            </a:lvl6pPr>
            <a:lvl7pPr marL="3657600" defTabSz="1218565">
              <a:defRPr sz="2400"/>
            </a:lvl7pPr>
            <a:lvl8pPr marL="4267200" defTabSz="1218565">
              <a:defRPr sz="2400"/>
            </a:lvl8pPr>
            <a:lvl9pPr marL="4876800" defTabSz="1218565">
              <a:defRPr sz="2400"/>
            </a:lvl9pPr>
          </a:lstStyle>
          <a:p>
            <a:pPr>
              <a:lnSpc>
                <a:spcPct val="100000"/>
              </a:lnSpc>
            </a:pPr>
            <a:r>
              <a:rPr lang="zh-CN" altLang="en-US" sz="3200" dirty="0">
                <a:solidFill>
                  <a:schemeClr val="tx1">
                    <a:lumMod val="75000"/>
                    <a:lumOff val="25000"/>
                  </a:schemeClr>
                </a:solidFill>
                <a:latin typeface="黑体" panose="02010609060101010101" charset="-122"/>
                <a:ea typeface="黑体" panose="02010609060101010101" charset="-122"/>
                <a:cs typeface="黑体" panose="02010609060101010101" charset="-122"/>
              </a:rPr>
              <a:t>2.对资料进行编码，即进行简化和归类</a:t>
            </a:r>
            <a:endParaRPr lang="zh-CN" altLang="en-US" sz="3200" dirty="0">
              <a:solidFill>
                <a:schemeClr val="tx1">
                  <a:lumMod val="75000"/>
                  <a:lumOff val="25000"/>
                </a:schemeClr>
              </a:solidFill>
              <a:latin typeface="黑体" panose="02010609060101010101" charset="-122"/>
              <a:ea typeface="黑体" panose="02010609060101010101" charset="-122"/>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linds(horizontal)">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blinds(horizontal)">
                                      <p:cBhvr>
                                        <p:cTn id="15" dur="500"/>
                                        <p:tgtEl>
                                          <p:spTgt spid="13"/>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blinds(horizontal)">
                                      <p:cBhvr>
                                        <p:cTn id="1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3" grpId="0" bldLvl="0" animBg="1"/>
      <p:bldP spid="14"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1005840" y="235131"/>
            <a:ext cx="4267200" cy="706755"/>
          </a:xfrm>
          <a:prstGeom prst="rect">
            <a:avLst/>
          </a:prstGeom>
          <a:noFill/>
        </p:spPr>
        <p:txBody>
          <a:bodyPr wrap="none" rtlCol="0">
            <a:spAutoFit/>
          </a:bodyPr>
          <a:p>
            <a:pPr algn="l"/>
            <a:r>
              <a:rPr kumimoji="1" lang="zh-CN" altLang="en-US" sz="4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rPr>
              <a:t>二、质性分析方法</a:t>
            </a:r>
            <a:endParaRPr kumimoji="1" lang="zh-CN" altLang="en-US" sz="4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endParaRPr>
          </a:p>
        </p:txBody>
      </p:sp>
      <p:sp>
        <p:nvSpPr>
          <p:cNvPr id="2" name="TextBox 33"/>
          <p:cNvSpPr txBox="1"/>
          <p:nvPr/>
        </p:nvSpPr>
        <p:spPr>
          <a:xfrm>
            <a:off x="1005840" y="1250315"/>
            <a:ext cx="9382125" cy="492125"/>
          </a:xfrm>
          <a:prstGeom prst="rect">
            <a:avLst/>
          </a:prstGeom>
          <a:noFill/>
        </p:spPr>
        <p:txBody>
          <a:bodyPr wrap="square" lIns="0" tIns="0" rIns="0" bIns="0" rtlCol="0">
            <a:spAutoFit/>
          </a:bodyPr>
          <a:lstStyle>
            <a:defPPr>
              <a:defRPr lang="zh-CN"/>
            </a:defPPr>
            <a:lvl1pPr algn="just" defTabSz="1218565">
              <a:lnSpc>
                <a:spcPts val="1600"/>
              </a:lnSpc>
              <a:defRPr sz="1255">
                <a:solidFill>
                  <a:schemeClr val="tx1">
                    <a:lumMod val="65000"/>
                    <a:lumOff val="35000"/>
                  </a:schemeClr>
                </a:solidFill>
                <a:latin typeface="微软雅黑 Light" panose="020B0502040204020203" pitchFamily="34" charset="-122"/>
                <a:ea typeface="微软雅黑 Light" panose="020B0502040204020203" pitchFamily="34" charset="-122"/>
              </a:defRPr>
            </a:lvl1pPr>
            <a:lvl2pPr marL="609600" defTabSz="1218565">
              <a:defRPr sz="2400"/>
            </a:lvl2pPr>
            <a:lvl3pPr marL="1219200" defTabSz="1218565">
              <a:defRPr sz="2400"/>
            </a:lvl3pPr>
            <a:lvl4pPr marL="1828800" defTabSz="1218565">
              <a:defRPr sz="2400"/>
            </a:lvl4pPr>
            <a:lvl5pPr marL="2438400" defTabSz="1218565">
              <a:defRPr sz="2400"/>
            </a:lvl5pPr>
            <a:lvl6pPr marL="3048000" defTabSz="1218565">
              <a:defRPr sz="2400"/>
            </a:lvl6pPr>
            <a:lvl7pPr marL="3657600" defTabSz="1218565">
              <a:defRPr sz="2400"/>
            </a:lvl7pPr>
            <a:lvl8pPr marL="4267200" defTabSz="1218565">
              <a:defRPr sz="2400"/>
            </a:lvl8pPr>
            <a:lvl9pPr marL="4876800" defTabSz="1218565">
              <a:defRPr sz="2400"/>
            </a:lvl9pPr>
          </a:lstStyle>
          <a:p>
            <a:pPr>
              <a:lnSpc>
                <a:spcPct val="100000"/>
              </a:lnSpc>
            </a:pPr>
            <a:r>
              <a:rPr lang="zh-CN" altLang="en-US" sz="3200" i="1" u="sng" dirty="0">
                <a:solidFill>
                  <a:schemeClr val="tx1">
                    <a:lumMod val="75000"/>
                    <a:lumOff val="25000"/>
                  </a:schemeClr>
                </a:solidFill>
                <a:latin typeface="宋体" panose="02010600030101010101" pitchFamily="2" charset="-122"/>
                <a:ea typeface="宋体" panose="02010600030101010101" pitchFamily="2" charset="-122"/>
                <a:cs typeface="黑体" panose="02010609060101010101" charset="-122"/>
              </a:rPr>
              <a:t>施特劳斯</a:t>
            </a:r>
            <a:r>
              <a:rPr lang="zh-CN" altLang="en-US" sz="3200" dirty="0">
                <a:solidFill>
                  <a:schemeClr val="tx1">
                    <a:lumMod val="75000"/>
                    <a:lumOff val="25000"/>
                  </a:schemeClr>
                </a:solidFill>
                <a:latin typeface="黑体" panose="02010609060101010101" charset="-122"/>
                <a:ea typeface="黑体" panose="02010609060101010101" charset="-122"/>
                <a:cs typeface="黑体" panose="02010609060101010101" charset="-122"/>
              </a:rPr>
              <a:t>论述了三种主要的编码类型：</a:t>
            </a:r>
            <a:endParaRPr lang="zh-CN" altLang="en-US" sz="3200" dirty="0">
              <a:solidFill>
                <a:schemeClr val="tx1">
                  <a:lumMod val="75000"/>
                  <a:lumOff val="25000"/>
                </a:schemeClr>
              </a:solidFill>
              <a:latin typeface="黑体" panose="02010609060101010101" charset="-122"/>
              <a:ea typeface="黑体" panose="02010609060101010101" charset="-122"/>
              <a:cs typeface="黑体" panose="02010609060101010101" charset="-122"/>
            </a:endParaRPr>
          </a:p>
        </p:txBody>
      </p:sp>
      <p:grpSp>
        <p:nvGrpSpPr>
          <p:cNvPr id="17" name="组合 16"/>
          <p:cNvGrpSpPr/>
          <p:nvPr>
            <p:custDataLst>
              <p:tags r:id="rId1"/>
            </p:custDataLst>
          </p:nvPr>
        </p:nvGrpSpPr>
        <p:grpSpPr>
          <a:xfrm>
            <a:off x="1345348" y="2364099"/>
            <a:ext cx="9707245" cy="3889375"/>
            <a:chOff x="1288838" y="2376259"/>
            <a:chExt cx="9707245" cy="3889375"/>
          </a:xfrm>
        </p:grpSpPr>
        <p:sp>
          <p:nvSpPr>
            <p:cNvPr id="37" name="文本框 36"/>
            <p:cNvSpPr txBox="1"/>
            <p:nvPr>
              <p:custDataLst>
                <p:tags r:id="rId2"/>
              </p:custDataLst>
            </p:nvPr>
          </p:nvSpPr>
          <p:spPr>
            <a:xfrm>
              <a:off x="7834418" y="3773259"/>
              <a:ext cx="2877820" cy="449580"/>
            </a:xfrm>
            <a:prstGeom prst="rect">
              <a:avLst/>
            </a:prstGeom>
            <a:noFill/>
          </p:spPr>
          <p:txBody>
            <a:bodyPr wrap="square" lIns="90000" tIns="46800" rIns="90000" bIns="46800" rtlCol="0" anchor="ctr" anchorCtr="0">
              <a:noAutofit/>
            </a:bodyPr>
            <a:p>
              <a:pPr>
                <a:lnSpc>
                  <a:spcPct val="100000"/>
                </a:lnSpc>
              </a:pPr>
              <a:r>
                <a:rPr lang="zh-CN" altLang="en-US" sz="2800" b="1" dirty="0">
                  <a:solidFill>
                    <a:srgbClr val="27B1B4"/>
                  </a:solidFill>
                  <a:latin typeface="Arial" panose="020B0604020202020204" pitchFamily="34" charset="0"/>
                  <a:ea typeface="黑体" panose="02010609060101010101" charset="-122"/>
                  <a:cs typeface="+mn-ea"/>
                  <a:sym typeface="Arial" panose="020B0604020202020204" pitchFamily="34" charset="0"/>
                </a:rPr>
                <a:t>3. 选择式编码</a:t>
              </a:r>
              <a:endParaRPr lang="zh-CN" altLang="en-US" sz="2800" b="1" dirty="0">
                <a:solidFill>
                  <a:srgbClr val="27B1B4"/>
                </a:solidFill>
                <a:latin typeface="Arial" panose="020B0604020202020204" pitchFamily="34" charset="0"/>
                <a:ea typeface="黑体" panose="02010609060101010101" charset="-122"/>
                <a:cs typeface="+mn-ea"/>
                <a:sym typeface="Arial" panose="020B0604020202020204" pitchFamily="34" charset="0"/>
              </a:endParaRPr>
            </a:p>
          </p:txBody>
        </p:sp>
        <p:sp>
          <p:nvSpPr>
            <p:cNvPr id="38" name="文本框 37"/>
            <p:cNvSpPr txBox="1"/>
            <p:nvPr>
              <p:custDataLst>
                <p:tags r:id="rId3"/>
              </p:custDataLst>
            </p:nvPr>
          </p:nvSpPr>
          <p:spPr>
            <a:xfrm>
              <a:off x="7834418" y="4189184"/>
              <a:ext cx="3161665" cy="1910080"/>
            </a:xfrm>
            <a:prstGeom prst="rect">
              <a:avLst/>
            </a:prstGeom>
            <a:noFill/>
          </p:spPr>
          <p:txBody>
            <a:bodyPr wrap="square" lIns="90000" tIns="46800" rIns="90000" bIns="46800" rtlCol="0" anchor="t" anchorCtr="0"/>
            <a:p>
              <a:pPr>
                <a:lnSpc>
                  <a:spcPct val="100000"/>
                </a:lnSpc>
              </a:pPr>
              <a:r>
                <a:rPr lang="zh-CN" altLang="en-US" sz="2400" dirty="0">
                  <a:solidFill>
                    <a:schemeClr val="tx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是指有目的地围绕几个核心概念，对资料进行阅览和分析，并搜集对于各类型及其关系的证据。</a:t>
              </a:r>
              <a:endParaRPr lang="zh-CN" altLang="en-US" sz="2400" dirty="0">
                <a:solidFill>
                  <a:schemeClr val="tx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cxnSp>
          <p:nvCxnSpPr>
            <p:cNvPr id="40" name="直接连接符 39"/>
            <p:cNvCxnSpPr/>
            <p:nvPr>
              <p:custDataLst>
                <p:tags r:id="rId4"/>
              </p:custDataLst>
            </p:nvPr>
          </p:nvCxnSpPr>
          <p:spPr>
            <a:xfrm>
              <a:off x="7159063" y="3967820"/>
              <a:ext cx="428603" cy="0"/>
            </a:xfrm>
            <a:prstGeom prst="line">
              <a:avLst/>
            </a:prstGeom>
            <a:noFill/>
            <a:ln>
              <a:solidFill>
                <a:srgbClr val="27B1B4">
                  <a:lumMod val="40000"/>
                  <a:lumOff val="60000"/>
                </a:srgbClr>
              </a:solidFill>
              <a:tailEnd type="oval"/>
            </a:ln>
          </p:spPr>
          <p:style>
            <a:lnRef idx="2">
              <a:srgbClr val="27B1B4">
                <a:shade val="50000"/>
              </a:srgbClr>
            </a:lnRef>
            <a:fillRef idx="1">
              <a:srgbClr val="27B1B4"/>
            </a:fillRef>
            <a:effectRef idx="0">
              <a:srgbClr val="27B1B4"/>
            </a:effectRef>
            <a:fontRef idx="minor">
              <a:sysClr val="window" lastClr="FFFFFF"/>
            </a:fontRef>
          </p:style>
        </p:cxnSp>
        <p:sp>
          <p:nvSpPr>
            <p:cNvPr id="42" name="任意多边形 41"/>
            <p:cNvSpPr/>
            <p:nvPr>
              <p:custDataLst>
                <p:tags r:id="rId5"/>
              </p:custDataLst>
            </p:nvPr>
          </p:nvSpPr>
          <p:spPr>
            <a:xfrm>
              <a:off x="4284898" y="2590759"/>
              <a:ext cx="1176559" cy="252121"/>
            </a:xfrm>
            <a:custGeom>
              <a:avLst/>
              <a:gdLst>
                <a:gd name="connsiteX0" fmla="*/ 1016000 w 1016000"/>
                <a:gd name="connsiteY0" fmla="*/ 217715 h 217715"/>
                <a:gd name="connsiteX1" fmla="*/ 783771 w 1016000"/>
                <a:gd name="connsiteY1" fmla="*/ 0 h 217715"/>
                <a:gd name="connsiteX2" fmla="*/ 0 w 1016000"/>
                <a:gd name="connsiteY2" fmla="*/ 0 h 217715"/>
              </a:gdLst>
              <a:ahLst/>
              <a:cxnLst>
                <a:cxn ang="0">
                  <a:pos x="connsiteX0" y="connsiteY0"/>
                </a:cxn>
                <a:cxn ang="0">
                  <a:pos x="connsiteX1" y="connsiteY1"/>
                </a:cxn>
                <a:cxn ang="0">
                  <a:pos x="connsiteX2" y="connsiteY2"/>
                </a:cxn>
              </a:cxnLst>
              <a:rect l="l" t="t" r="r" b="b"/>
              <a:pathLst>
                <a:path w="1016000" h="217715">
                  <a:moveTo>
                    <a:pt x="1016000" y="217715"/>
                  </a:moveTo>
                  <a:lnTo>
                    <a:pt x="783771" y="0"/>
                  </a:lnTo>
                  <a:lnTo>
                    <a:pt x="0" y="0"/>
                  </a:lnTo>
                </a:path>
              </a:pathLst>
            </a:custGeom>
            <a:noFill/>
            <a:ln>
              <a:solidFill>
                <a:srgbClr val="27B1B4">
                  <a:lumMod val="40000"/>
                  <a:lumOff val="60000"/>
                </a:srgbClr>
              </a:solidFill>
              <a:tailEnd type="oval"/>
            </a:ln>
          </p:spPr>
          <p:style>
            <a:lnRef idx="2">
              <a:srgbClr val="27B1B4">
                <a:shade val="50000"/>
              </a:srgbClr>
            </a:lnRef>
            <a:fillRef idx="1">
              <a:srgbClr val="27B1B4"/>
            </a:fillRef>
            <a:effectRef idx="0">
              <a:srgbClr val="27B1B4"/>
            </a:effectRef>
            <a:fontRef idx="minor">
              <a:sysClr val="window" lastClr="FFFFFF"/>
            </a:fontRef>
          </p:style>
          <p:txBody>
            <a:bodyPr rtlCol="0" anchor="ctr">
              <a:normAutofit fontScale="60000" lnSpcReduction="20000"/>
            </a:bodyPr>
            <a:p>
              <a:pPr algn="ctr"/>
              <a:endParaRPr lang="zh-CN" altLang="en-US">
                <a:sym typeface="Arial" panose="020B0604020202020204" pitchFamily="34" charset="0"/>
              </a:endParaRPr>
            </a:p>
          </p:txBody>
        </p:sp>
        <p:sp>
          <p:nvSpPr>
            <p:cNvPr id="44" name="文本框 43"/>
            <p:cNvSpPr txBox="1"/>
            <p:nvPr>
              <p:custDataLst>
                <p:tags r:id="rId6"/>
              </p:custDataLst>
            </p:nvPr>
          </p:nvSpPr>
          <p:spPr>
            <a:xfrm>
              <a:off x="1340908" y="2376259"/>
              <a:ext cx="2723515" cy="449580"/>
            </a:xfrm>
            <a:prstGeom prst="rect">
              <a:avLst/>
            </a:prstGeom>
            <a:noFill/>
          </p:spPr>
          <p:txBody>
            <a:bodyPr wrap="square" lIns="90000" tIns="46800" rIns="90000" bIns="46800" rtlCol="0" anchor="ctr" anchorCtr="0">
              <a:noAutofit/>
            </a:bodyPr>
            <a:p>
              <a:pPr algn="r">
                <a:lnSpc>
                  <a:spcPct val="100000"/>
                </a:lnSpc>
              </a:pPr>
              <a:r>
                <a:rPr lang="zh-CN" altLang="en-US" sz="2800" b="1" dirty="0">
                  <a:solidFill>
                    <a:srgbClr val="27B1B4"/>
                  </a:solidFill>
                  <a:latin typeface="Arial" panose="020B0604020202020204" pitchFamily="34" charset="0"/>
                  <a:ea typeface="黑体" panose="02010609060101010101" charset="-122"/>
                  <a:cs typeface="+mn-ea"/>
                  <a:sym typeface="Arial" panose="020B0604020202020204" pitchFamily="34" charset="0"/>
                </a:rPr>
                <a:t>1. 开放式编码</a:t>
              </a:r>
              <a:endParaRPr lang="zh-CN" altLang="en-US" sz="2800" b="1" dirty="0">
                <a:solidFill>
                  <a:srgbClr val="27B1B4"/>
                </a:solidFill>
                <a:latin typeface="Arial" panose="020B0604020202020204" pitchFamily="34" charset="0"/>
                <a:ea typeface="黑体" panose="02010609060101010101" charset="-122"/>
                <a:cs typeface="+mn-ea"/>
                <a:sym typeface="Arial" panose="020B0604020202020204" pitchFamily="34" charset="0"/>
              </a:endParaRPr>
            </a:p>
          </p:txBody>
        </p:sp>
        <p:sp>
          <p:nvSpPr>
            <p:cNvPr id="45" name="文本框 44"/>
            <p:cNvSpPr txBox="1"/>
            <p:nvPr>
              <p:custDataLst>
                <p:tags r:id="rId7"/>
              </p:custDataLst>
            </p:nvPr>
          </p:nvSpPr>
          <p:spPr>
            <a:xfrm>
              <a:off x="1288838" y="2792184"/>
              <a:ext cx="2775585" cy="1175385"/>
            </a:xfrm>
            <a:prstGeom prst="rect">
              <a:avLst/>
            </a:prstGeom>
            <a:noFill/>
          </p:spPr>
          <p:txBody>
            <a:bodyPr wrap="square" lIns="90000" tIns="46800" rIns="90000" bIns="46800" rtlCol="0" anchor="t" anchorCtr="0"/>
            <a:p>
              <a:pPr algn="l"/>
              <a:r>
                <a:rPr lang="zh-CN" altLang="en-US" sz="2400" dirty="0">
                  <a:solidFill>
                    <a:schemeClr val="tx1"/>
                  </a:solidFill>
                  <a:latin typeface="宋体" panose="02010600030101010101" pitchFamily="2" charset="-122"/>
                  <a:ea typeface="宋体" panose="02010600030101010101" pitchFamily="2" charset="-122"/>
                  <a:sym typeface="Arial" panose="020B0604020202020204" pitchFamily="34" charset="0"/>
                </a:rPr>
                <a:t>一般用于对所收集的资料进行初步的整理和分析。</a:t>
              </a:r>
              <a:endParaRPr lang="zh-CN" altLang="en-US" sz="2400" dirty="0">
                <a:solidFill>
                  <a:schemeClr val="tx1"/>
                </a:solidFill>
                <a:latin typeface="宋体" panose="02010600030101010101" pitchFamily="2" charset="-122"/>
                <a:ea typeface="宋体" panose="02010600030101010101" pitchFamily="2" charset="-122"/>
                <a:sym typeface="Arial" panose="020B0604020202020204" pitchFamily="34" charset="0"/>
              </a:endParaRPr>
            </a:p>
          </p:txBody>
        </p:sp>
        <p:sp>
          <p:nvSpPr>
            <p:cNvPr id="46" name="任意多边形 45"/>
            <p:cNvSpPr/>
            <p:nvPr>
              <p:custDataLst>
                <p:tags r:id="rId8"/>
              </p:custDataLst>
            </p:nvPr>
          </p:nvSpPr>
          <p:spPr>
            <a:xfrm flipV="1">
              <a:off x="4046880" y="4911461"/>
              <a:ext cx="1176559" cy="252121"/>
            </a:xfrm>
            <a:custGeom>
              <a:avLst/>
              <a:gdLst>
                <a:gd name="connsiteX0" fmla="*/ 1016000 w 1016000"/>
                <a:gd name="connsiteY0" fmla="*/ 217715 h 217715"/>
                <a:gd name="connsiteX1" fmla="*/ 783771 w 1016000"/>
                <a:gd name="connsiteY1" fmla="*/ 0 h 217715"/>
                <a:gd name="connsiteX2" fmla="*/ 0 w 1016000"/>
                <a:gd name="connsiteY2" fmla="*/ 0 h 217715"/>
              </a:gdLst>
              <a:ahLst/>
              <a:cxnLst>
                <a:cxn ang="0">
                  <a:pos x="connsiteX0" y="connsiteY0"/>
                </a:cxn>
                <a:cxn ang="0">
                  <a:pos x="connsiteX1" y="connsiteY1"/>
                </a:cxn>
                <a:cxn ang="0">
                  <a:pos x="connsiteX2" y="connsiteY2"/>
                </a:cxn>
              </a:cxnLst>
              <a:rect l="l" t="t" r="r" b="b"/>
              <a:pathLst>
                <a:path w="1016000" h="217715">
                  <a:moveTo>
                    <a:pt x="1016000" y="217715"/>
                  </a:moveTo>
                  <a:lnTo>
                    <a:pt x="783771" y="0"/>
                  </a:lnTo>
                  <a:lnTo>
                    <a:pt x="0" y="0"/>
                  </a:lnTo>
                </a:path>
              </a:pathLst>
            </a:custGeom>
            <a:noFill/>
            <a:ln>
              <a:solidFill>
                <a:srgbClr val="27B1B4">
                  <a:lumMod val="40000"/>
                  <a:lumOff val="60000"/>
                </a:srgbClr>
              </a:solidFill>
              <a:tailEnd type="oval"/>
            </a:ln>
          </p:spPr>
          <p:style>
            <a:lnRef idx="2">
              <a:srgbClr val="27B1B4">
                <a:shade val="50000"/>
              </a:srgbClr>
            </a:lnRef>
            <a:fillRef idx="1">
              <a:srgbClr val="27B1B4"/>
            </a:fillRef>
            <a:effectRef idx="0">
              <a:srgbClr val="27B1B4"/>
            </a:effectRef>
            <a:fontRef idx="minor">
              <a:sysClr val="window" lastClr="FFFFFF"/>
            </a:fontRef>
          </p:style>
          <p:txBody>
            <a:bodyPr rtlCol="0" anchor="ctr">
              <a:normAutofit fontScale="60000" lnSpcReduction="20000"/>
            </a:bodyPr>
            <a:p>
              <a:pPr algn="ctr"/>
              <a:endParaRPr lang="zh-CN" altLang="en-US">
                <a:sym typeface="Arial" panose="020B0604020202020204" pitchFamily="34" charset="0"/>
              </a:endParaRPr>
            </a:p>
          </p:txBody>
        </p:sp>
        <p:sp>
          <p:nvSpPr>
            <p:cNvPr id="24" name="任意多边形 23"/>
            <p:cNvSpPr/>
            <p:nvPr>
              <p:custDataLst>
                <p:tags r:id="rId9"/>
              </p:custDataLst>
            </p:nvPr>
          </p:nvSpPr>
          <p:spPr>
            <a:xfrm rot="229356">
              <a:off x="4761333" y="2616084"/>
              <a:ext cx="1751062" cy="1131259"/>
            </a:xfrm>
            <a:custGeom>
              <a:avLst/>
              <a:gdLst>
                <a:gd name="connsiteX0" fmla="*/ 1282270 w 1766358"/>
                <a:gd name="connsiteY0" fmla="*/ 0 h 1141141"/>
                <a:gd name="connsiteX1" fmla="*/ 1666403 w 1766358"/>
                <a:gd name="connsiteY1" fmla="*/ 58076 h 1141141"/>
                <a:gd name="connsiteX2" fmla="*/ 1766358 w 1766358"/>
                <a:gd name="connsiteY2" fmla="*/ 94660 h 1141141"/>
                <a:gd name="connsiteX3" fmla="*/ 1496141 w 1766358"/>
                <a:gd name="connsiteY3" fmla="*/ 562689 h 1141141"/>
                <a:gd name="connsiteX4" fmla="*/ 1436087 w 1766358"/>
                <a:gd name="connsiteY4" fmla="*/ 544047 h 1141141"/>
                <a:gd name="connsiteX5" fmla="*/ 1282270 w 1766358"/>
                <a:gd name="connsiteY5" fmla="*/ 528541 h 1141141"/>
                <a:gd name="connsiteX6" fmla="*/ 534546 w 1766358"/>
                <a:gd name="connsiteY6" fmla="*/ 1137954 h 1141141"/>
                <a:gd name="connsiteX7" fmla="*/ 534060 w 1766358"/>
                <a:gd name="connsiteY7" fmla="*/ 1141141 h 1141141"/>
                <a:gd name="connsiteX8" fmla="*/ 0 w 1766358"/>
                <a:gd name="connsiteY8" fmla="*/ 1141141 h 1141141"/>
                <a:gd name="connsiteX9" fmla="*/ 16743 w 1766358"/>
                <a:gd name="connsiteY9" fmla="*/ 1031434 h 1141141"/>
                <a:gd name="connsiteX10" fmla="*/ 1282270 w 1766358"/>
                <a:gd name="connsiteY10" fmla="*/ 0 h 1141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66358" h="1141141">
                  <a:moveTo>
                    <a:pt x="1282270" y="0"/>
                  </a:moveTo>
                  <a:cubicBezTo>
                    <a:pt x="1416037" y="0"/>
                    <a:pt x="1545056" y="20333"/>
                    <a:pt x="1666403" y="58076"/>
                  </a:cubicBezTo>
                  <a:lnTo>
                    <a:pt x="1766358" y="94660"/>
                  </a:lnTo>
                  <a:lnTo>
                    <a:pt x="1496141" y="562689"/>
                  </a:lnTo>
                  <a:lnTo>
                    <a:pt x="1436087" y="544047"/>
                  </a:lnTo>
                  <a:cubicBezTo>
                    <a:pt x="1386403" y="533880"/>
                    <a:pt x="1334960" y="528541"/>
                    <a:pt x="1282270" y="528541"/>
                  </a:cubicBezTo>
                  <a:cubicBezTo>
                    <a:pt x="913440" y="528541"/>
                    <a:pt x="605715" y="790163"/>
                    <a:pt x="534546" y="1137954"/>
                  </a:cubicBezTo>
                  <a:lnTo>
                    <a:pt x="534060" y="1141141"/>
                  </a:lnTo>
                  <a:lnTo>
                    <a:pt x="0" y="1141141"/>
                  </a:lnTo>
                  <a:lnTo>
                    <a:pt x="16743" y="1031434"/>
                  </a:lnTo>
                  <a:cubicBezTo>
                    <a:pt x="137196" y="442796"/>
                    <a:pt x="658023" y="0"/>
                    <a:pt x="1282270" y="0"/>
                  </a:cubicBezTo>
                  <a:close/>
                </a:path>
              </a:pathLst>
            </a:custGeom>
            <a:ln>
              <a:noFill/>
            </a:ln>
          </p:spPr>
          <p:style>
            <a:lnRef idx="2">
              <a:srgbClr val="27B1B4">
                <a:shade val="50000"/>
              </a:srgbClr>
            </a:lnRef>
            <a:fillRef idx="1">
              <a:srgbClr val="27B1B4"/>
            </a:fillRef>
            <a:effectRef idx="0">
              <a:srgbClr val="27B1B4"/>
            </a:effectRef>
            <a:fontRef idx="minor">
              <a:sysClr val="window" lastClr="FFFFFF"/>
            </a:fontRef>
          </p:style>
          <p:txBody>
            <a:bodyPr rtlCol="0" anchor="ctr">
              <a:normAutofit/>
            </a:bodyPr>
            <a:p>
              <a:pPr algn="ctr"/>
              <a:endParaRPr lang="zh-CN" altLang="en-US">
                <a:solidFill>
                  <a:sysClr val="windowText" lastClr="000000"/>
                </a:solidFill>
                <a:sym typeface="Arial" panose="020B0604020202020204" pitchFamily="34" charset="0"/>
              </a:endParaRPr>
            </a:p>
          </p:txBody>
        </p:sp>
        <p:sp>
          <p:nvSpPr>
            <p:cNvPr id="23" name="任意多边形 22"/>
            <p:cNvSpPr/>
            <p:nvPr>
              <p:custDataLst>
                <p:tags r:id="rId10"/>
              </p:custDataLst>
            </p:nvPr>
          </p:nvSpPr>
          <p:spPr>
            <a:xfrm rot="229356">
              <a:off x="6470680" y="2957172"/>
              <a:ext cx="791567" cy="2056250"/>
            </a:xfrm>
            <a:custGeom>
              <a:avLst/>
              <a:gdLst>
                <a:gd name="connsiteX0" fmla="*/ 281055 w 798482"/>
                <a:gd name="connsiteY0" fmla="*/ 0 h 2074212"/>
                <a:gd name="connsiteX1" fmla="*/ 328397 w 798482"/>
                <a:gd name="connsiteY1" fmla="*/ 35402 h 2074212"/>
                <a:gd name="connsiteX2" fmla="*/ 798482 w 798482"/>
                <a:gd name="connsiteY2" fmla="*/ 1032195 h 2074212"/>
                <a:gd name="connsiteX3" fmla="*/ 328397 w 798482"/>
                <a:gd name="connsiteY3" fmla="*/ 2028988 h 2074212"/>
                <a:gd name="connsiteX4" fmla="*/ 267921 w 798482"/>
                <a:gd name="connsiteY4" fmla="*/ 2074212 h 2074212"/>
                <a:gd name="connsiteX5" fmla="*/ 0 w 798482"/>
                <a:gd name="connsiteY5" fmla="*/ 1610160 h 2074212"/>
                <a:gd name="connsiteX6" fmla="*/ 46396 w 798482"/>
                <a:gd name="connsiteY6" fmla="*/ 1571880 h 2074212"/>
                <a:gd name="connsiteX7" fmla="*/ 269941 w 798482"/>
                <a:gd name="connsiteY7" fmla="*/ 1032195 h 2074212"/>
                <a:gd name="connsiteX8" fmla="*/ 46396 w 798482"/>
                <a:gd name="connsiteY8" fmla="*/ 492510 h 2074212"/>
                <a:gd name="connsiteX9" fmla="*/ 12738 w 798482"/>
                <a:gd name="connsiteY9" fmla="*/ 464739 h 2074212"/>
                <a:gd name="connsiteX10" fmla="*/ 281055 w 798482"/>
                <a:gd name="connsiteY10" fmla="*/ 0 h 2074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98482" h="2074212">
                  <a:moveTo>
                    <a:pt x="281055" y="0"/>
                  </a:moveTo>
                  <a:lnTo>
                    <a:pt x="328397" y="35402"/>
                  </a:lnTo>
                  <a:cubicBezTo>
                    <a:pt x="615490" y="272332"/>
                    <a:pt x="798482" y="630894"/>
                    <a:pt x="798482" y="1032195"/>
                  </a:cubicBezTo>
                  <a:cubicBezTo>
                    <a:pt x="798482" y="1433497"/>
                    <a:pt x="615490" y="1792058"/>
                    <a:pt x="328397" y="2028988"/>
                  </a:cubicBezTo>
                  <a:lnTo>
                    <a:pt x="267921" y="2074212"/>
                  </a:lnTo>
                  <a:lnTo>
                    <a:pt x="0" y="1610160"/>
                  </a:lnTo>
                  <a:lnTo>
                    <a:pt x="46396" y="1571880"/>
                  </a:lnTo>
                  <a:cubicBezTo>
                    <a:pt x="184514" y="1433763"/>
                    <a:pt x="269941" y="1242955"/>
                    <a:pt x="269941" y="1032195"/>
                  </a:cubicBezTo>
                  <a:cubicBezTo>
                    <a:pt x="269941" y="821435"/>
                    <a:pt x="184514" y="630628"/>
                    <a:pt x="46396" y="492510"/>
                  </a:cubicBezTo>
                  <a:lnTo>
                    <a:pt x="12738" y="464739"/>
                  </a:lnTo>
                  <a:lnTo>
                    <a:pt x="281055" y="0"/>
                  </a:lnTo>
                  <a:close/>
                </a:path>
              </a:pathLst>
            </a:custGeom>
            <a:ln>
              <a:noFill/>
            </a:ln>
          </p:spPr>
          <p:style>
            <a:lnRef idx="2">
              <a:srgbClr val="27B1B4">
                <a:shade val="50000"/>
              </a:srgbClr>
            </a:lnRef>
            <a:fillRef idx="1">
              <a:srgbClr val="27B1B4"/>
            </a:fillRef>
            <a:effectRef idx="0">
              <a:srgbClr val="27B1B4"/>
            </a:effectRef>
            <a:fontRef idx="minor">
              <a:sysClr val="window" lastClr="FFFFFF"/>
            </a:fontRef>
          </p:style>
          <p:txBody>
            <a:bodyPr rtlCol="0" anchor="ctr">
              <a:normAutofit/>
            </a:bodyPr>
            <a:p>
              <a:pPr algn="ctr"/>
              <a:endParaRPr lang="zh-CN" altLang="en-US">
                <a:solidFill>
                  <a:sysClr val="windowText" lastClr="000000"/>
                </a:solidFill>
                <a:sym typeface="Arial" panose="020B0604020202020204" pitchFamily="34" charset="0"/>
              </a:endParaRPr>
            </a:p>
          </p:txBody>
        </p:sp>
        <p:sp>
          <p:nvSpPr>
            <p:cNvPr id="20" name="任意多边形 19"/>
            <p:cNvSpPr/>
            <p:nvPr>
              <p:custDataLst>
                <p:tags r:id="rId11"/>
              </p:custDataLst>
            </p:nvPr>
          </p:nvSpPr>
          <p:spPr>
            <a:xfrm rot="229356">
              <a:off x="4669869" y="4074714"/>
              <a:ext cx="1730745" cy="1098973"/>
            </a:xfrm>
            <a:custGeom>
              <a:avLst/>
              <a:gdLst>
                <a:gd name="connsiteX0" fmla="*/ 0 w 1745863"/>
                <a:gd name="connsiteY0" fmla="*/ 0 h 1108573"/>
                <a:gd name="connsiteX1" fmla="*/ 538697 w 1745863"/>
                <a:gd name="connsiteY1" fmla="*/ 0 h 1108573"/>
                <a:gd name="connsiteX2" fmla="*/ 574048 w 1745863"/>
                <a:gd name="connsiteY2" fmla="*/ 113885 h 1108573"/>
                <a:gd name="connsiteX3" fmla="*/ 1277300 w 1745863"/>
                <a:gd name="connsiteY3" fmla="*/ 580032 h 1108573"/>
                <a:gd name="connsiteX4" fmla="*/ 1431117 w 1745863"/>
                <a:gd name="connsiteY4" fmla="*/ 564526 h 1108573"/>
                <a:gd name="connsiteX5" fmla="*/ 1475224 w 1745863"/>
                <a:gd name="connsiteY5" fmla="*/ 550835 h 1108573"/>
                <a:gd name="connsiteX6" fmla="*/ 1745863 w 1745863"/>
                <a:gd name="connsiteY6" fmla="*/ 1019596 h 1108573"/>
                <a:gd name="connsiteX7" fmla="*/ 1661433 w 1745863"/>
                <a:gd name="connsiteY7" fmla="*/ 1050497 h 1108573"/>
                <a:gd name="connsiteX8" fmla="*/ 1277300 w 1745863"/>
                <a:gd name="connsiteY8" fmla="*/ 1108573 h 1108573"/>
                <a:gd name="connsiteX9" fmla="*/ 11773 w 1745863"/>
                <a:gd name="connsiteY9" fmla="*/ 77139 h 1108573"/>
                <a:gd name="connsiteX10" fmla="*/ 0 w 1745863"/>
                <a:gd name="connsiteY10" fmla="*/ 0 h 1108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45863" h="1108573">
                  <a:moveTo>
                    <a:pt x="0" y="0"/>
                  </a:moveTo>
                  <a:lnTo>
                    <a:pt x="538697" y="0"/>
                  </a:lnTo>
                  <a:lnTo>
                    <a:pt x="574048" y="113885"/>
                  </a:lnTo>
                  <a:cubicBezTo>
                    <a:pt x="689913" y="387820"/>
                    <a:pt x="961160" y="580032"/>
                    <a:pt x="1277300" y="580032"/>
                  </a:cubicBezTo>
                  <a:cubicBezTo>
                    <a:pt x="1329990" y="580032"/>
                    <a:pt x="1381433" y="574693"/>
                    <a:pt x="1431117" y="564526"/>
                  </a:cubicBezTo>
                  <a:lnTo>
                    <a:pt x="1475224" y="550835"/>
                  </a:lnTo>
                  <a:lnTo>
                    <a:pt x="1745863" y="1019596"/>
                  </a:lnTo>
                  <a:lnTo>
                    <a:pt x="1661433" y="1050497"/>
                  </a:lnTo>
                  <a:cubicBezTo>
                    <a:pt x="1540086" y="1088241"/>
                    <a:pt x="1411067" y="1108573"/>
                    <a:pt x="1277300" y="1108573"/>
                  </a:cubicBezTo>
                  <a:cubicBezTo>
                    <a:pt x="653053" y="1108573"/>
                    <a:pt x="132226" y="665777"/>
                    <a:pt x="11773" y="77139"/>
                  </a:cubicBezTo>
                  <a:lnTo>
                    <a:pt x="0" y="0"/>
                  </a:lnTo>
                  <a:close/>
                </a:path>
              </a:pathLst>
            </a:custGeom>
            <a:ln>
              <a:noFill/>
            </a:ln>
          </p:spPr>
          <p:style>
            <a:lnRef idx="2">
              <a:srgbClr val="27B1B4">
                <a:shade val="50000"/>
              </a:srgbClr>
            </a:lnRef>
            <a:fillRef idx="1">
              <a:srgbClr val="27B1B4"/>
            </a:fillRef>
            <a:effectRef idx="0">
              <a:srgbClr val="27B1B4"/>
            </a:effectRef>
            <a:fontRef idx="minor">
              <a:sysClr val="window" lastClr="FFFFFF"/>
            </a:fontRef>
          </p:style>
          <p:txBody>
            <a:bodyPr rtlCol="0" anchor="ctr">
              <a:normAutofit/>
            </a:bodyPr>
            <a:p>
              <a:pPr algn="ctr"/>
              <a:endParaRPr lang="zh-CN" altLang="en-US">
                <a:solidFill>
                  <a:sysClr val="windowText" lastClr="000000"/>
                </a:solidFill>
                <a:sym typeface="Arial" panose="020B0604020202020204" pitchFamily="34" charset="0"/>
              </a:endParaRPr>
            </a:p>
          </p:txBody>
        </p:sp>
        <p:sp>
          <p:nvSpPr>
            <p:cNvPr id="48" name="文本框 47"/>
            <p:cNvSpPr txBox="1"/>
            <p:nvPr>
              <p:custDataLst>
                <p:tags r:id="rId12"/>
              </p:custDataLst>
            </p:nvPr>
          </p:nvSpPr>
          <p:spPr>
            <a:xfrm>
              <a:off x="1340908" y="4936579"/>
              <a:ext cx="2508885" cy="449580"/>
            </a:xfrm>
            <a:prstGeom prst="rect">
              <a:avLst/>
            </a:prstGeom>
            <a:noFill/>
          </p:spPr>
          <p:txBody>
            <a:bodyPr wrap="square" lIns="90000" tIns="46800" rIns="90000" bIns="46800" rtlCol="0" anchor="ctr" anchorCtr="0">
              <a:noAutofit/>
            </a:bodyPr>
            <a:p>
              <a:pPr algn="r">
                <a:lnSpc>
                  <a:spcPct val="100000"/>
                </a:lnSpc>
              </a:pPr>
              <a:r>
                <a:rPr lang="zh-CN" altLang="en-US" sz="2800" b="1" dirty="0">
                  <a:solidFill>
                    <a:srgbClr val="27B1B4"/>
                  </a:solidFill>
                  <a:latin typeface="黑体" panose="02010609060101010101" charset="-122"/>
                  <a:ea typeface="黑体" panose="02010609060101010101" charset="-122"/>
                  <a:cs typeface="黑体" panose="02010609060101010101" charset="-122"/>
                  <a:sym typeface="Arial" panose="020B0604020202020204" pitchFamily="34" charset="0"/>
                </a:rPr>
                <a:t>2.轴心式编码</a:t>
              </a:r>
              <a:endParaRPr lang="zh-CN" altLang="en-US" sz="2800" b="1" dirty="0">
                <a:solidFill>
                  <a:srgbClr val="27B1B4"/>
                </a:solidFill>
                <a:latin typeface="黑体" panose="02010609060101010101" charset="-122"/>
                <a:ea typeface="黑体" panose="02010609060101010101" charset="-122"/>
                <a:cs typeface="黑体" panose="02010609060101010101" charset="-122"/>
                <a:sym typeface="Arial" panose="020B0604020202020204" pitchFamily="34" charset="0"/>
              </a:endParaRPr>
            </a:p>
          </p:txBody>
        </p:sp>
        <p:sp>
          <p:nvSpPr>
            <p:cNvPr id="49" name="文本框 48"/>
            <p:cNvSpPr txBox="1"/>
            <p:nvPr>
              <p:custDataLst>
                <p:tags r:id="rId13"/>
              </p:custDataLst>
            </p:nvPr>
          </p:nvSpPr>
          <p:spPr>
            <a:xfrm>
              <a:off x="1340908" y="5352504"/>
              <a:ext cx="2508885" cy="913130"/>
            </a:xfrm>
            <a:prstGeom prst="rect">
              <a:avLst/>
            </a:prstGeom>
            <a:noFill/>
          </p:spPr>
          <p:txBody>
            <a:bodyPr wrap="square" lIns="90000" tIns="46800" rIns="90000" bIns="46800" rtlCol="0" anchor="t" anchorCtr="0">
              <a:noAutofit/>
            </a:bodyPr>
            <a:p>
              <a:pPr algn="l"/>
              <a:r>
                <a:rPr lang="zh-CN" altLang="en-US" sz="2400" dirty="0">
                  <a:solidFill>
                    <a:schemeClr val="tx1"/>
                  </a:solidFill>
                  <a:latin typeface="宋体" panose="02010600030101010101" pitchFamily="2" charset="-122"/>
                  <a:ea typeface="宋体" panose="02010600030101010101" pitchFamily="2" charset="-122"/>
                  <a:sym typeface="Arial" panose="020B0604020202020204" pitchFamily="34" charset="0"/>
                </a:rPr>
                <a:t>重在发现和建立类别之间的联系。</a:t>
              </a:r>
              <a:endParaRPr lang="zh-CN" altLang="en-US" sz="2400" dirty="0">
                <a:solidFill>
                  <a:schemeClr val="tx1"/>
                </a:solidFill>
                <a:latin typeface="宋体" panose="02010600030101010101" pitchFamily="2" charset="-122"/>
                <a:ea typeface="宋体" panose="02010600030101010101" pitchFamily="2" charset="-122"/>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3479440" y="1300355"/>
            <a:ext cx="5233035" cy="645160"/>
          </a:xfrm>
          <a:prstGeom prst="rect">
            <a:avLst/>
          </a:prstGeom>
          <a:noFill/>
        </p:spPr>
        <p:txBody>
          <a:bodyPr wrap="none" rtlCol="0">
            <a:spAutoFit/>
          </a:bodyPr>
          <a:lstStyle/>
          <a:p>
            <a:pPr algn="ctr"/>
            <a:r>
              <a:rPr kumimoji="1" lang="zh-CN" altLang="en-US" sz="3600" b="1">
                <a:solidFill>
                  <a:srgbClr val="3ECEBD"/>
                </a:solidFill>
                <a:latin typeface="黑体" panose="02010609060101010101" charset="-122"/>
                <a:ea typeface="黑体" panose="02010609060101010101" charset="-122"/>
                <a:cs typeface="宋体" panose="02010600030101010101" pitchFamily="2" charset="-122"/>
              </a:rPr>
              <a:t>（三）质性资料分析方式</a:t>
            </a:r>
            <a:endParaRPr kumimoji="1" lang="zh-CN" altLang="en-US" sz="3600" b="1">
              <a:solidFill>
                <a:srgbClr val="3ECEBD"/>
              </a:solidFill>
              <a:latin typeface="黑体" panose="02010609060101010101" charset="-122"/>
              <a:ea typeface="黑体" panose="02010609060101010101" charset="-122"/>
              <a:cs typeface="宋体" panose="02010600030101010101" pitchFamily="2" charset="-122"/>
            </a:endParaRPr>
          </a:p>
        </p:txBody>
      </p:sp>
      <p:sp>
        <p:nvSpPr>
          <p:cNvPr id="27" name="文本框 26"/>
          <p:cNvSpPr txBox="1"/>
          <p:nvPr/>
        </p:nvSpPr>
        <p:spPr>
          <a:xfrm>
            <a:off x="1005840" y="235131"/>
            <a:ext cx="4267200" cy="706755"/>
          </a:xfrm>
          <a:prstGeom prst="rect">
            <a:avLst/>
          </a:prstGeom>
          <a:noFill/>
        </p:spPr>
        <p:txBody>
          <a:bodyPr wrap="none" rtlCol="0">
            <a:spAutoFit/>
          </a:bodyPr>
          <a:p>
            <a:pPr algn="l"/>
            <a:r>
              <a:rPr kumimoji="1" lang="zh-CN" altLang="en-US" sz="4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rPr>
              <a:t>二、质性分析方法</a:t>
            </a:r>
            <a:endParaRPr kumimoji="1" lang="zh-CN" altLang="en-US" sz="4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endParaRPr>
          </a:p>
        </p:txBody>
      </p:sp>
      <p:sp>
        <p:nvSpPr>
          <p:cNvPr id="14" name="TextBox 33"/>
          <p:cNvSpPr txBox="1"/>
          <p:nvPr/>
        </p:nvSpPr>
        <p:spPr>
          <a:xfrm>
            <a:off x="1005840" y="3474085"/>
            <a:ext cx="9682480" cy="2338705"/>
          </a:xfrm>
          <a:prstGeom prst="rect">
            <a:avLst/>
          </a:prstGeom>
          <a:noFill/>
        </p:spPr>
        <p:txBody>
          <a:bodyPr wrap="square" lIns="0" tIns="0" rIns="0" bIns="0" rtlCol="0">
            <a:spAutoFit/>
          </a:bodyPr>
          <a:lstStyle>
            <a:defPPr>
              <a:defRPr lang="zh-CN"/>
            </a:defPPr>
            <a:lvl1pPr algn="just" defTabSz="1218565">
              <a:lnSpc>
                <a:spcPts val="1600"/>
              </a:lnSpc>
              <a:defRPr sz="1255">
                <a:solidFill>
                  <a:schemeClr val="tx1">
                    <a:lumMod val="65000"/>
                    <a:lumOff val="35000"/>
                  </a:schemeClr>
                </a:solidFill>
                <a:latin typeface="微软雅黑 Light" panose="020B0502040204020203" pitchFamily="34" charset="-122"/>
                <a:ea typeface="微软雅黑 Light" panose="020B0502040204020203" pitchFamily="34" charset="-122"/>
              </a:defRPr>
            </a:lvl1pPr>
            <a:lvl2pPr marL="609600" defTabSz="1218565">
              <a:defRPr sz="2400"/>
            </a:lvl2pPr>
            <a:lvl3pPr marL="1219200" defTabSz="1218565">
              <a:defRPr sz="2400"/>
            </a:lvl3pPr>
            <a:lvl4pPr marL="1828800" defTabSz="1218565">
              <a:defRPr sz="2400"/>
            </a:lvl4pPr>
            <a:lvl5pPr marL="2438400" defTabSz="1218565">
              <a:defRPr sz="2400"/>
            </a:lvl5pPr>
            <a:lvl6pPr marL="3048000" defTabSz="1218565">
              <a:defRPr sz="2400"/>
            </a:lvl6pPr>
            <a:lvl7pPr marL="3657600" defTabSz="1218565">
              <a:defRPr sz="2400"/>
            </a:lvl7pPr>
            <a:lvl8pPr marL="4267200" defTabSz="1218565">
              <a:defRPr sz="2400"/>
            </a:lvl8pPr>
            <a:lvl9pPr marL="4876800" defTabSz="1218565">
              <a:defRPr sz="2400"/>
            </a:lvl9pPr>
          </a:lstStyle>
          <a:p>
            <a:pPr algn="l">
              <a:lnSpc>
                <a:spcPct val="100000"/>
              </a:lnSpc>
            </a:pPr>
            <a:r>
              <a:rPr lang="zh-CN" altLang="en-US" sz="3200" dirty="0">
                <a:solidFill>
                  <a:schemeClr val="tx1">
                    <a:lumMod val="75000"/>
                    <a:lumOff val="25000"/>
                  </a:schemeClr>
                </a:solidFill>
                <a:latin typeface="黑体" panose="02010609060101010101" charset="-122"/>
                <a:ea typeface="黑体" panose="02010609060101010101" charset="-122"/>
                <a:cs typeface="黑体" panose="02010609060101010101" charset="-122"/>
              </a:rPr>
              <a:t>现象学分析重视“整体”与“部分”的关系，对意识进行动态描述分析。</a:t>
            </a:r>
            <a:endParaRPr lang="zh-CN" altLang="en-US" sz="3200" dirty="0">
              <a:solidFill>
                <a:schemeClr val="tx1">
                  <a:lumMod val="75000"/>
                  <a:lumOff val="25000"/>
                </a:schemeClr>
              </a:solidFill>
              <a:latin typeface="黑体" panose="02010609060101010101" charset="-122"/>
              <a:ea typeface="黑体" panose="02010609060101010101" charset="-122"/>
              <a:cs typeface="黑体" panose="02010609060101010101" charset="-122"/>
            </a:endParaRPr>
          </a:p>
          <a:p>
            <a:pPr algn="l">
              <a:lnSpc>
                <a:spcPct val="100000"/>
              </a:lnSpc>
            </a:pPr>
            <a:endParaRPr lang="zh-CN" altLang="en-US" sz="2400" dirty="0">
              <a:solidFill>
                <a:schemeClr val="tx1">
                  <a:lumMod val="75000"/>
                  <a:lumOff val="25000"/>
                </a:schemeClr>
              </a:solidFill>
              <a:latin typeface="黑体" panose="02010609060101010101" charset="-122"/>
              <a:ea typeface="黑体" panose="02010609060101010101" charset="-122"/>
              <a:cs typeface="黑体" panose="02010609060101010101" charset="-122"/>
            </a:endParaRPr>
          </a:p>
          <a:p>
            <a:pPr algn="l">
              <a:lnSpc>
                <a:spcPct val="100000"/>
              </a:lnSpc>
            </a:pPr>
            <a:r>
              <a:rPr lang="zh-CN" altLang="en-US" sz="3200" dirty="0">
                <a:solidFill>
                  <a:schemeClr val="tx1">
                    <a:lumMod val="75000"/>
                    <a:lumOff val="25000"/>
                  </a:schemeClr>
                </a:solidFill>
                <a:latin typeface="黑体" panose="02010609060101010101" charset="-122"/>
                <a:ea typeface="黑体" panose="02010609060101010101" charset="-122"/>
                <a:cs typeface="黑体" panose="02010609060101010101" charset="-122"/>
              </a:rPr>
              <a:t>现象学分析方式，对于语言资料的分析，旨在理解由资料本身体现出来的现象的特征。</a:t>
            </a:r>
            <a:endParaRPr lang="zh-CN" altLang="en-US" sz="3200" dirty="0">
              <a:solidFill>
                <a:schemeClr val="tx1">
                  <a:lumMod val="75000"/>
                  <a:lumOff val="25000"/>
                </a:schemeClr>
              </a:solidFill>
              <a:latin typeface="黑体" panose="02010609060101010101" charset="-122"/>
              <a:ea typeface="黑体" panose="02010609060101010101" charset="-122"/>
              <a:cs typeface="黑体" panose="02010609060101010101" charset="-122"/>
            </a:endParaRPr>
          </a:p>
        </p:txBody>
      </p:sp>
      <p:sp>
        <p:nvSpPr>
          <p:cNvPr id="4" name="Rectangle 18"/>
          <p:cNvSpPr/>
          <p:nvPr/>
        </p:nvSpPr>
        <p:spPr bwMode="auto">
          <a:xfrm>
            <a:off x="1005840" y="2485390"/>
            <a:ext cx="2971800" cy="618490"/>
          </a:xfrm>
          <a:prstGeom prst="rect">
            <a:avLst/>
          </a:prstGeom>
          <a:solidFill>
            <a:srgbClr val="3ECEBD">
              <a:alpha val="80000"/>
            </a:srgbClr>
          </a:solidFill>
          <a:ln>
            <a:noFill/>
          </a:ln>
          <a:effectLst/>
        </p:spPr>
        <p:txBody>
          <a:bodyPr wrap="none" lIns="0" tIns="0" rIns="0" bIns="0" anchor="ctr">
            <a:normAutofit/>
          </a:bodyPr>
          <a:p>
            <a:pPr algn="ctr"/>
            <a:r>
              <a:rPr lang="en-US" sz="3200" b="1">
                <a:solidFill>
                  <a:schemeClr val="tx1"/>
                </a:solidFill>
                <a:latin typeface="黑体" panose="02010609060101010101" charset="-122"/>
                <a:ea typeface="黑体" panose="02010609060101010101" charset="-122"/>
                <a:cs typeface="黑体" panose="02010609060101010101" charset="-122"/>
              </a:rPr>
              <a:t>1.现象学分析</a:t>
            </a:r>
            <a:endParaRPr lang="en-US" sz="3200" b="1">
              <a:solidFill>
                <a:schemeClr val="tx1"/>
              </a:solidFill>
              <a:latin typeface="黑体" panose="02010609060101010101" charset="-122"/>
              <a:ea typeface="黑体" panose="02010609060101010101" charset="-122"/>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linds(horizontal)">
                                      <p:cBhvr>
                                        <p:cTn id="10" dur="500"/>
                                        <p:tgtEl>
                                          <p:spTgt spid="14"/>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linds(horizontal)">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4" grpId="0"/>
      <p:bldP spid="4" grpId="0" bldLvl="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3"/>
          <p:cNvSpPr/>
          <p:nvPr/>
        </p:nvSpPr>
        <p:spPr bwMode="auto">
          <a:xfrm>
            <a:off x="933450" y="1870075"/>
            <a:ext cx="10324465" cy="3118485"/>
          </a:xfrm>
          <a:prstGeom prst="rect">
            <a:avLst/>
          </a:prstGeom>
          <a:solidFill>
            <a:srgbClr val="FFD13D"/>
          </a:solidFill>
          <a:ln>
            <a:noFill/>
          </a:ln>
          <a:effectLst/>
        </p:spPr>
        <p:txBody>
          <a:bodyPr wrap="none" lIns="0" tIns="0" rIns="0" bIns="0" anchor="ctr">
            <a:normAutofit/>
          </a:bodyPr>
          <a:p>
            <a:pPr algn="ctr"/>
            <a:endParaRPr lang="en-US" sz="1400" dirty="0">
              <a:solidFill>
                <a:schemeClr val="bg1"/>
              </a:solidFill>
              <a:latin typeface="宋体" panose="02010600030101010101" pitchFamily="2" charset="-122"/>
              <a:ea typeface="微软雅黑" panose="020B0503020204020204" charset="-122"/>
              <a:cs typeface="宋体" panose="02010600030101010101" pitchFamily="2" charset="-122"/>
            </a:endParaRPr>
          </a:p>
        </p:txBody>
      </p:sp>
      <p:sp>
        <p:nvSpPr>
          <p:cNvPr id="27" name="文本框 26"/>
          <p:cNvSpPr txBox="1"/>
          <p:nvPr/>
        </p:nvSpPr>
        <p:spPr>
          <a:xfrm>
            <a:off x="1005840" y="235131"/>
            <a:ext cx="4267200" cy="706755"/>
          </a:xfrm>
          <a:prstGeom prst="rect">
            <a:avLst/>
          </a:prstGeom>
          <a:noFill/>
        </p:spPr>
        <p:txBody>
          <a:bodyPr wrap="none" rtlCol="0">
            <a:spAutoFit/>
          </a:bodyPr>
          <a:p>
            <a:pPr algn="l"/>
            <a:r>
              <a:rPr kumimoji="1" lang="zh-CN" altLang="en-US" sz="4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rPr>
              <a:t>二、质性分析方法</a:t>
            </a:r>
            <a:endParaRPr kumimoji="1" lang="zh-CN" altLang="en-US" sz="4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endParaRPr>
          </a:p>
        </p:txBody>
      </p:sp>
      <p:sp>
        <p:nvSpPr>
          <p:cNvPr id="14" name="TextBox 33"/>
          <p:cNvSpPr txBox="1"/>
          <p:nvPr/>
        </p:nvSpPr>
        <p:spPr>
          <a:xfrm>
            <a:off x="1254760" y="2197735"/>
            <a:ext cx="9682480" cy="2461895"/>
          </a:xfrm>
          <a:prstGeom prst="rect">
            <a:avLst/>
          </a:prstGeom>
          <a:noFill/>
        </p:spPr>
        <p:txBody>
          <a:bodyPr wrap="square" lIns="0" tIns="0" rIns="0" bIns="0" rtlCol="0">
            <a:spAutoFit/>
          </a:bodyPr>
          <a:lstStyle>
            <a:defPPr>
              <a:defRPr lang="zh-CN"/>
            </a:defPPr>
            <a:lvl1pPr algn="just" defTabSz="1218565">
              <a:lnSpc>
                <a:spcPts val="1600"/>
              </a:lnSpc>
              <a:defRPr sz="1255">
                <a:solidFill>
                  <a:schemeClr val="tx1">
                    <a:lumMod val="65000"/>
                    <a:lumOff val="35000"/>
                  </a:schemeClr>
                </a:solidFill>
                <a:latin typeface="微软雅黑 Light" panose="020B0502040204020203" pitchFamily="34" charset="-122"/>
                <a:ea typeface="微软雅黑 Light" panose="020B0502040204020203" pitchFamily="34" charset="-122"/>
              </a:defRPr>
            </a:lvl1pPr>
            <a:lvl2pPr marL="609600" defTabSz="1218565">
              <a:defRPr sz="2400"/>
            </a:lvl2pPr>
            <a:lvl3pPr marL="1219200" defTabSz="1218565">
              <a:defRPr sz="2400"/>
            </a:lvl3pPr>
            <a:lvl4pPr marL="1828800" defTabSz="1218565">
              <a:defRPr sz="2400"/>
            </a:lvl4pPr>
            <a:lvl5pPr marL="2438400" defTabSz="1218565">
              <a:defRPr sz="2400"/>
            </a:lvl5pPr>
            <a:lvl6pPr marL="3048000" defTabSz="1218565">
              <a:defRPr sz="2400"/>
            </a:lvl6pPr>
            <a:lvl7pPr marL="3657600" defTabSz="1218565">
              <a:defRPr sz="2400"/>
            </a:lvl7pPr>
            <a:lvl8pPr marL="4267200" defTabSz="1218565">
              <a:defRPr sz="2400"/>
            </a:lvl8pPr>
            <a:lvl9pPr marL="4876800" defTabSz="1218565">
              <a:defRPr sz="2400"/>
            </a:lvl9pPr>
          </a:lstStyle>
          <a:p>
            <a:pPr algn="l">
              <a:lnSpc>
                <a:spcPct val="100000"/>
              </a:lnSpc>
            </a:pPr>
            <a:r>
              <a:rPr lang="zh-CN" altLang="en-US" sz="3200" dirty="0">
                <a:solidFill>
                  <a:schemeClr val="tx1">
                    <a:lumMod val="75000"/>
                    <a:lumOff val="25000"/>
                  </a:schemeClr>
                </a:solidFill>
                <a:latin typeface="黑体" panose="02010609060101010101" charset="-122"/>
                <a:ea typeface="黑体" panose="02010609060101010101" charset="-122"/>
                <a:cs typeface="黑体" panose="02010609060101010101" charset="-122"/>
              </a:rPr>
              <a:t>评价分析者必须尽可能抑制自己的主观意念和对资料的解释，从而，允许资料中关于评价问题的有意义的内容单元凸显出来，再把各种不同来源的资料中的意义单元，整理归纳后形成相互联系，将互为关联的意义单元，作为对有关评价问题的回答。</a:t>
            </a:r>
            <a:endParaRPr lang="zh-CN" altLang="en-US" sz="3200" dirty="0">
              <a:solidFill>
                <a:schemeClr val="tx1">
                  <a:lumMod val="75000"/>
                  <a:lumOff val="25000"/>
                </a:schemeClr>
              </a:solidFill>
              <a:latin typeface="黑体" panose="02010609060101010101" charset="-122"/>
              <a:ea typeface="黑体" panose="02010609060101010101" charset="-122"/>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7" grpId="0" bldLvl="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文本框 26"/>
          <p:cNvSpPr txBox="1"/>
          <p:nvPr/>
        </p:nvSpPr>
        <p:spPr>
          <a:xfrm>
            <a:off x="1005840" y="235131"/>
            <a:ext cx="4267200" cy="706755"/>
          </a:xfrm>
          <a:prstGeom prst="rect">
            <a:avLst/>
          </a:prstGeom>
          <a:noFill/>
        </p:spPr>
        <p:txBody>
          <a:bodyPr wrap="none" rtlCol="0">
            <a:spAutoFit/>
          </a:bodyPr>
          <a:p>
            <a:pPr algn="l"/>
            <a:r>
              <a:rPr kumimoji="1" lang="zh-CN" altLang="en-US" sz="4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rPr>
              <a:t>二、质性分析方法</a:t>
            </a:r>
            <a:endParaRPr kumimoji="1" lang="zh-CN" altLang="en-US" sz="4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endParaRPr>
          </a:p>
        </p:txBody>
      </p:sp>
      <p:sp>
        <p:nvSpPr>
          <p:cNvPr id="14" name="TextBox 33"/>
          <p:cNvSpPr txBox="1"/>
          <p:nvPr/>
        </p:nvSpPr>
        <p:spPr>
          <a:xfrm>
            <a:off x="1254760" y="2681605"/>
            <a:ext cx="9682480" cy="1477010"/>
          </a:xfrm>
          <a:prstGeom prst="rect">
            <a:avLst/>
          </a:prstGeom>
          <a:noFill/>
        </p:spPr>
        <p:txBody>
          <a:bodyPr wrap="square" lIns="0" tIns="0" rIns="0" bIns="0" rtlCol="0">
            <a:spAutoFit/>
          </a:bodyPr>
          <a:lstStyle>
            <a:defPPr>
              <a:defRPr lang="zh-CN"/>
            </a:defPPr>
            <a:lvl1pPr algn="just" defTabSz="1218565">
              <a:lnSpc>
                <a:spcPts val="1600"/>
              </a:lnSpc>
              <a:defRPr sz="1255">
                <a:solidFill>
                  <a:schemeClr val="tx1">
                    <a:lumMod val="65000"/>
                    <a:lumOff val="35000"/>
                  </a:schemeClr>
                </a:solidFill>
                <a:latin typeface="微软雅黑 Light" panose="020B0502040204020203" pitchFamily="34" charset="-122"/>
                <a:ea typeface="微软雅黑 Light" panose="020B0502040204020203" pitchFamily="34" charset="-122"/>
              </a:defRPr>
            </a:lvl1pPr>
            <a:lvl2pPr marL="609600" defTabSz="1218565">
              <a:defRPr sz="2400"/>
            </a:lvl2pPr>
            <a:lvl3pPr marL="1219200" defTabSz="1218565">
              <a:defRPr sz="2400"/>
            </a:lvl3pPr>
            <a:lvl4pPr marL="1828800" defTabSz="1218565">
              <a:defRPr sz="2400"/>
            </a:lvl4pPr>
            <a:lvl5pPr marL="2438400" defTabSz="1218565">
              <a:defRPr sz="2400"/>
            </a:lvl5pPr>
            <a:lvl6pPr marL="3048000" defTabSz="1218565">
              <a:defRPr sz="2400"/>
            </a:lvl6pPr>
            <a:lvl7pPr marL="3657600" defTabSz="1218565">
              <a:defRPr sz="2400"/>
            </a:lvl7pPr>
            <a:lvl8pPr marL="4267200" defTabSz="1218565">
              <a:defRPr sz="2400"/>
            </a:lvl8pPr>
            <a:lvl9pPr marL="4876800" defTabSz="1218565">
              <a:defRPr sz="2400"/>
            </a:lvl9pPr>
          </a:lstStyle>
          <a:p>
            <a:pPr algn="l">
              <a:lnSpc>
                <a:spcPct val="100000"/>
              </a:lnSpc>
            </a:pPr>
            <a:r>
              <a:rPr lang="zh-CN" altLang="en-US" sz="3200" dirty="0">
                <a:solidFill>
                  <a:schemeClr val="tx1">
                    <a:lumMod val="75000"/>
                    <a:lumOff val="25000"/>
                  </a:schemeClr>
                </a:solidFill>
                <a:latin typeface="黑体" panose="02010609060101010101" charset="-122"/>
                <a:ea typeface="黑体" panose="02010609060101010101" charset="-122"/>
                <a:cs typeface="黑体" panose="02010609060101010101" charset="-122"/>
              </a:rPr>
              <a:t>教育评价中的分析性归纳，是指为了发展某种概念或观点，而对不同的教育现象之间的相似性加以系统的考察。</a:t>
            </a:r>
            <a:endParaRPr lang="zh-CN" altLang="en-US" sz="3200" dirty="0">
              <a:solidFill>
                <a:schemeClr val="tx1">
                  <a:lumMod val="75000"/>
                  <a:lumOff val="25000"/>
                </a:schemeClr>
              </a:solidFill>
              <a:latin typeface="黑体" panose="02010609060101010101" charset="-122"/>
              <a:ea typeface="黑体" panose="02010609060101010101" charset="-122"/>
              <a:cs typeface="黑体" panose="02010609060101010101" charset="-122"/>
            </a:endParaRPr>
          </a:p>
        </p:txBody>
      </p:sp>
      <p:sp>
        <p:nvSpPr>
          <p:cNvPr id="4" name="Rectangle 18"/>
          <p:cNvSpPr/>
          <p:nvPr/>
        </p:nvSpPr>
        <p:spPr bwMode="auto">
          <a:xfrm>
            <a:off x="1254760" y="1761490"/>
            <a:ext cx="2971800" cy="618490"/>
          </a:xfrm>
          <a:prstGeom prst="rect">
            <a:avLst/>
          </a:prstGeom>
          <a:solidFill>
            <a:srgbClr val="3ECEBD">
              <a:alpha val="80000"/>
            </a:srgbClr>
          </a:solidFill>
          <a:ln>
            <a:noFill/>
          </a:ln>
          <a:effectLst/>
        </p:spPr>
        <p:txBody>
          <a:bodyPr wrap="none" lIns="0" tIns="0" rIns="0" bIns="0" anchor="ctr">
            <a:normAutofit/>
          </a:bodyPr>
          <a:p>
            <a:pPr algn="ctr"/>
            <a:r>
              <a:rPr lang="en-US" sz="3200" b="1">
                <a:solidFill>
                  <a:schemeClr val="tx1"/>
                </a:solidFill>
                <a:latin typeface="黑体" panose="02010609060101010101" charset="-122"/>
                <a:ea typeface="黑体" panose="02010609060101010101" charset="-122"/>
                <a:cs typeface="黑体" panose="02010609060101010101" charset="-122"/>
              </a:rPr>
              <a:t>2.分析性归纳</a:t>
            </a:r>
            <a:endParaRPr lang="en-US" sz="3200" b="1">
              <a:solidFill>
                <a:schemeClr val="tx1"/>
              </a:solidFill>
              <a:latin typeface="黑体" panose="02010609060101010101" charset="-122"/>
              <a:ea typeface="黑体" panose="02010609060101010101" charset="-122"/>
              <a:cs typeface="黑体" panose="02010609060101010101" charset="-122"/>
            </a:endParaRPr>
          </a:p>
        </p:txBody>
      </p:sp>
      <p:grpSp>
        <p:nvGrpSpPr>
          <p:cNvPr id="5" name="组合 4"/>
          <p:cNvGrpSpPr/>
          <p:nvPr/>
        </p:nvGrpSpPr>
        <p:grpSpPr>
          <a:xfrm>
            <a:off x="2197735" y="4897755"/>
            <a:ext cx="7753350" cy="1965325"/>
            <a:chOff x="3583" y="5020"/>
            <a:chExt cx="12210" cy="3095"/>
          </a:xfrm>
        </p:grpSpPr>
        <p:sp>
          <p:nvSpPr>
            <p:cNvPr id="3" name="Freeform: Shape 17"/>
            <p:cNvSpPr/>
            <p:nvPr/>
          </p:nvSpPr>
          <p:spPr bwMode="auto">
            <a:xfrm>
              <a:off x="3583" y="6206"/>
              <a:ext cx="3191" cy="1908"/>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solidFill>
              <a:srgbClr val="3ECEBD">
                <a:alpha val="80000"/>
              </a:srgbClr>
            </a:solidFill>
            <a:ln>
              <a:noFill/>
            </a:ln>
            <a:effectLst/>
          </p:spPr>
          <p:txBody>
            <a:bodyPr anchor="ctr"/>
            <a:p>
              <a:pPr algn="ctr"/>
              <a:endParaRPr sz="2135">
                <a:solidFill>
                  <a:schemeClr val="bg1">
                    <a:lumMod val="50000"/>
                  </a:schemeClr>
                </a:solidFill>
                <a:latin typeface="微软雅黑" panose="020B0503020204020204" charset="-122"/>
                <a:ea typeface="微软雅黑" panose="020B0503020204020204" charset="-122"/>
                <a:cs typeface="宋体" panose="02010600030101010101" pitchFamily="2" charset="-122"/>
              </a:endParaRPr>
            </a:p>
          </p:txBody>
        </p:sp>
        <p:sp>
          <p:nvSpPr>
            <p:cNvPr id="6" name="Freeform: Shape 22"/>
            <p:cNvSpPr/>
            <p:nvPr/>
          </p:nvSpPr>
          <p:spPr bwMode="auto">
            <a:xfrm>
              <a:off x="5836" y="6850"/>
              <a:ext cx="3191" cy="1264"/>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solidFill>
              <a:srgbClr val="FFD13D"/>
            </a:solidFill>
            <a:ln>
              <a:noFill/>
            </a:ln>
            <a:effectLst/>
          </p:spPr>
          <p:txBody>
            <a:bodyPr anchor="ctr"/>
            <a:p>
              <a:pPr algn="ctr"/>
              <a:endParaRPr sz="2135" dirty="0">
                <a:solidFill>
                  <a:schemeClr val="bg1">
                    <a:lumMod val="50000"/>
                  </a:schemeClr>
                </a:solidFill>
                <a:latin typeface="微软雅黑" panose="020B0503020204020204" charset="-122"/>
                <a:ea typeface="微软雅黑" panose="020B0503020204020204" charset="-122"/>
                <a:cs typeface="宋体" panose="02010600030101010101" pitchFamily="2" charset="-122"/>
              </a:endParaRPr>
            </a:p>
          </p:txBody>
        </p:sp>
        <p:sp>
          <p:nvSpPr>
            <p:cNvPr id="2" name="Freeform: Shape 27"/>
            <p:cNvSpPr/>
            <p:nvPr/>
          </p:nvSpPr>
          <p:spPr bwMode="auto">
            <a:xfrm>
              <a:off x="10373" y="5931"/>
              <a:ext cx="3191" cy="2184"/>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solidFill>
              <a:srgbClr val="FFD13D"/>
            </a:solidFill>
            <a:ln>
              <a:noFill/>
            </a:ln>
            <a:effectLst/>
          </p:spPr>
          <p:txBody>
            <a:bodyPr anchor="ctr"/>
            <a:p>
              <a:pPr algn="ctr"/>
              <a:endParaRPr sz="2135">
                <a:solidFill>
                  <a:schemeClr val="bg1">
                    <a:lumMod val="50000"/>
                  </a:schemeClr>
                </a:solidFill>
                <a:latin typeface="微软雅黑" panose="020B0503020204020204" charset="-122"/>
                <a:ea typeface="微软雅黑" panose="020B0503020204020204" charset="-122"/>
                <a:cs typeface="宋体" panose="02010600030101010101" pitchFamily="2" charset="-122"/>
              </a:endParaRPr>
            </a:p>
          </p:txBody>
        </p:sp>
        <p:sp>
          <p:nvSpPr>
            <p:cNvPr id="12" name="Freeform: Shape 32"/>
            <p:cNvSpPr/>
            <p:nvPr/>
          </p:nvSpPr>
          <p:spPr bwMode="auto">
            <a:xfrm>
              <a:off x="8041" y="5020"/>
              <a:ext cx="3193" cy="3095"/>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solidFill>
              <a:srgbClr val="3ECEBD"/>
            </a:solidFill>
            <a:ln>
              <a:noFill/>
            </a:ln>
            <a:effectLst/>
          </p:spPr>
          <p:txBody>
            <a:bodyPr anchor="ctr"/>
            <a:p>
              <a:pPr algn="ctr"/>
              <a:endParaRPr sz="2135">
                <a:solidFill>
                  <a:schemeClr val="bg1">
                    <a:lumMod val="50000"/>
                  </a:schemeClr>
                </a:solidFill>
                <a:latin typeface="微软雅黑" panose="020B0503020204020204" charset="-122"/>
                <a:ea typeface="微软雅黑" panose="020B0503020204020204" charset="-122"/>
                <a:cs typeface="宋体" panose="02010600030101010101" pitchFamily="2" charset="-122"/>
              </a:endParaRPr>
            </a:p>
          </p:txBody>
        </p:sp>
        <p:sp>
          <p:nvSpPr>
            <p:cNvPr id="15" name="Freeform: Shape 37"/>
            <p:cNvSpPr/>
            <p:nvPr/>
          </p:nvSpPr>
          <p:spPr bwMode="auto">
            <a:xfrm>
              <a:off x="12603" y="6850"/>
              <a:ext cx="3191" cy="1264"/>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solidFill>
              <a:srgbClr val="3ECEBD">
                <a:alpha val="80000"/>
              </a:srgbClr>
            </a:solidFill>
            <a:ln>
              <a:noFill/>
            </a:ln>
            <a:effectLst/>
          </p:spPr>
          <p:txBody>
            <a:bodyPr anchor="ctr"/>
            <a:p>
              <a:pPr algn="ctr"/>
              <a:endParaRPr sz="2135">
                <a:solidFill>
                  <a:schemeClr val="bg1">
                    <a:lumMod val="50000"/>
                  </a:schemeClr>
                </a:solidFill>
                <a:latin typeface="微软雅黑" panose="020B0503020204020204" charset="-122"/>
                <a:ea typeface="微软雅黑" panose="020B0503020204020204" charset="-122"/>
                <a:cs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4" grpId="0" bldLvl="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文本框 26"/>
          <p:cNvSpPr txBox="1"/>
          <p:nvPr/>
        </p:nvSpPr>
        <p:spPr>
          <a:xfrm>
            <a:off x="1005840" y="235131"/>
            <a:ext cx="4267200" cy="706755"/>
          </a:xfrm>
          <a:prstGeom prst="rect">
            <a:avLst/>
          </a:prstGeom>
          <a:noFill/>
        </p:spPr>
        <p:txBody>
          <a:bodyPr wrap="none" rtlCol="0">
            <a:spAutoFit/>
          </a:bodyPr>
          <a:p>
            <a:pPr algn="l"/>
            <a:r>
              <a:rPr kumimoji="1" lang="zh-CN" altLang="en-US" sz="4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rPr>
              <a:t>二、质性分析方法</a:t>
            </a:r>
            <a:endParaRPr kumimoji="1" lang="zh-CN" altLang="en-US" sz="4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endParaRPr>
          </a:p>
        </p:txBody>
      </p:sp>
      <p:sp>
        <p:nvSpPr>
          <p:cNvPr id="14" name="TextBox 33"/>
          <p:cNvSpPr txBox="1"/>
          <p:nvPr/>
        </p:nvSpPr>
        <p:spPr>
          <a:xfrm>
            <a:off x="1254760" y="2681605"/>
            <a:ext cx="9682480" cy="1477010"/>
          </a:xfrm>
          <a:prstGeom prst="rect">
            <a:avLst/>
          </a:prstGeom>
          <a:noFill/>
        </p:spPr>
        <p:txBody>
          <a:bodyPr wrap="square" lIns="0" tIns="0" rIns="0" bIns="0" rtlCol="0">
            <a:spAutoFit/>
          </a:bodyPr>
          <a:lstStyle>
            <a:defPPr>
              <a:defRPr lang="zh-CN"/>
            </a:defPPr>
            <a:lvl1pPr algn="just" defTabSz="1218565">
              <a:lnSpc>
                <a:spcPts val="1600"/>
              </a:lnSpc>
              <a:defRPr sz="1255">
                <a:solidFill>
                  <a:schemeClr val="tx1">
                    <a:lumMod val="65000"/>
                    <a:lumOff val="35000"/>
                  </a:schemeClr>
                </a:solidFill>
                <a:latin typeface="微软雅黑 Light" panose="020B0502040204020203" pitchFamily="34" charset="-122"/>
                <a:ea typeface="微软雅黑 Light" panose="020B0502040204020203" pitchFamily="34" charset="-122"/>
              </a:defRPr>
            </a:lvl1pPr>
            <a:lvl2pPr marL="609600" defTabSz="1218565">
              <a:defRPr sz="2400"/>
            </a:lvl2pPr>
            <a:lvl3pPr marL="1219200" defTabSz="1218565">
              <a:defRPr sz="2400"/>
            </a:lvl3pPr>
            <a:lvl4pPr marL="1828800" defTabSz="1218565">
              <a:defRPr sz="2400"/>
            </a:lvl4pPr>
            <a:lvl5pPr marL="2438400" defTabSz="1218565">
              <a:defRPr sz="2400"/>
            </a:lvl5pPr>
            <a:lvl6pPr marL="3048000" defTabSz="1218565">
              <a:defRPr sz="2400"/>
            </a:lvl6pPr>
            <a:lvl7pPr marL="3657600" defTabSz="1218565">
              <a:defRPr sz="2400"/>
            </a:lvl7pPr>
            <a:lvl8pPr marL="4267200" defTabSz="1218565">
              <a:defRPr sz="2400"/>
            </a:lvl8pPr>
            <a:lvl9pPr marL="4876800" defTabSz="1218565">
              <a:defRPr sz="2400"/>
            </a:lvl9pPr>
          </a:lstStyle>
          <a:p>
            <a:pPr algn="l">
              <a:lnSpc>
                <a:spcPct val="100000"/>
              </a:lnSpc>
            </a:pPr>
            <a:r>
              <a:rPr lang="zh-CN" altLang="en-US" sz="3200" dirty="0">
                <a:solidFill>
                  <a:schemeClr val="tx1">
                    <a:lumMod val="75000"/>
                    <a:lumOff val="25000"/>
                  </a:schemeClr>
                </a:solidFill>
                <a:latin typeface="黑体" panose="02010609060101010101" charset="-122"/>
                <a:ea typeface="黑体" panose="02010609060101010101" charset="-122"/>
                <a:cs typeface="黑体" panose="02010609060101010101" charset="-122"/>
              </a:rPr>
              <a:t>持续性比较分析，是在评价的过程中，不断地对资料进行多方面的比较分析，并根据分析结果逐步对资料归类和构思观点，直至形成评价结论。</a:t>
            </a:r>
            <a:endParaRPr lang="zh-CN" altLang="en-US" sz="3200" dirty="0">
              <a:solidFill>
                <a:schemeClr val="tx1">
                  <a:lumMod val="75000"/>
                  <a:lumOff val="25000"/>
                </a:schemeClr>
              </a:solidFill>
              <a:latin typeface="黑体" panose="02010609060101010101" charset="-122"/>
              <a:ea typeface="黑体" panose="02010609060101010101" charset="-122"/>
              <a:cs typeface="黑体" panose="02010609060101010101" charset="-122"/>
            </a:endParaRPr>
          </a:p>
        </p:txBody>
      </p:sp>
      <p:sp>
        <p:nvSpPr>
          <p:cNvPr id="4" name="Rectangle 18"/>
          <p:cNvSpPr/>
          <p:nvPr/>
        </p:nvSpPr>
        <p:spPr bwMode="auto">
          <a:xfrm>
            <a:off x="1254760" y="1761490"/>
            <a:ext cx="3933825" cy="618490"/>
          </a:xfrm>
          <a:prstGeom prst="rect">
            <a:avLst/>
          </a:prstGeom>
          <a:solidFill>
            <a:srgbClr val="3ECEBD">
              <a:alpha val="80000"/>
            </a:srgbClr>
          </a:solidFill>
          <a:ln>
            <a:noFill/>
          </a:ln>
          <a:effectLst/>
        </p:spPr>
        <p:txBody>
          <a:bodyPr wrap="none" lIns="0" tIns="0" rIns="0" bIns="0" anchor="ctr">
            <a:normAutofit/>
          </a:bodyPr>
          <a:p>
            <a:pPr algn="ctr"/>
            <a:r>
              <a:rPr lang="en-US" sz="3200" b="1">
                <a:solidFill>
                  <a:schemeClr val="tx1"/>
                </a:solidFill>
                <a:latin typeface="黑体" panose="02010609060101010101" charset="-122"/>
                <a:ea typeface="黑体" panose="02010609060101010101" charset="-122"/>
                <a:cs typeface="黑体" panose="02010609060101010101" charset="-122"/>
              </a:rPr>
              <a:t>3.持续性比较分析</a:t>
            </a:r>
            <a:endParaRPr lang="en-US" sz="3200" b="1">
              <a:solidFill>
                <a:schemeClr val="tx1"/>
              </a:solidFill>
              <a:latin typeface="黑体" panose="02010609060101010101" charset="-122"/>
              <a:ea typeface="黑体" panose="02010609060101010101" charset="-122"/>
              <a:cs typeface="黑体" panose="02010609060101010101" charset="-122"/>
            </a:endParaRPr>
          </a:p>
        </p:txBody>
      </p:sp>
      <p:grpSp>
        <p:nvGrpSpPr>
          <p:cNvPr id="5" name="组合 4"/>
          <p:cNvGrpSpPr/>
          <p:nvPr/>
        </p:nvGrpSpPr>
        <p:grpSpPr>
          <a:xfrm>
            <a:off x="2197735" y="4897755"/>
            <a:ext cx="7753350" cy="1965325"/>
            <a:chOff x="3583" y="5020"/>
            <a:chExt cx="12210" cy="3095"/>
          </a:xfrm>
        </p:grpSpPr>
        <p:sp>
          <p:nvSpPr>
            <p:cNvPr id="3" name="Freeform: Shape 17"/>
            <p:cNvSpPr/>
            <p:nvPr/>
          </p:nvSpPr>
          <p:spPr bwMode="auto">
            <a:xfrm>
              <a:off x="3583" y="6206"/>
              <a:ext cx="3191" cy="1908"/>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solidFill>
              <a:srgbClr val="3ECEBD">
                <a:alpha val="80000"/>
              </a:srgbClr>
            </a:solidFill>
            <a:ln>
              <a:noFill/>
            </a:ln>
            <a:effectLst/>
          </p:spPr>
          <p:txBody>
            <a:bodyPr anchor="ctr"/>
            <a:p>
              <a:pPr algn="ctr"/>
              <a:endParaRPr sz="2135">
                <a:solidFill>
                  <a:schemeClr val="bg1">
                    <a:lumMod val="50000"/>
                  </a:schemeClr>
                </a:solidFill>
                <a:latin typeface="微软雅黑" panose="020B0503020204020204" charset="-122"/>
                <a:ea typeface="微软雅黑" panose="020B0503020204020204" charset="-122"/>
                <a:cs typeface="宋体" panose="02010600030101010101" pitchFamily="2" charset="-122"/>
              </a:endParaRPr>
            </a:p>
          </p:txBody>
        </p:sp>
        <p:sp>
          <p:nvSpPr>
            <p:cNvPr id="6" name="Freeform: Shape 22"/>
            <p:cNvSpPr/>
            <p:nvPr/>
          </p:nvSpPr>
          <p:spPr bwMode="auto">
            <a:xfrm>
              <a:off x="5836" y="6850"/>
              <a:ext cx="3191" cy="1264"/>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solidFill>
              <a:srgbClr val="FFD13D"/>
            </a:solidFill>
            <a:ln>
              <a:noFill/>
            </a:ln>
            <a:effectLst/>
          </p:spPr>
          <p:txBody>
            <a:bodyPr anchor="ctr"/>
            <a:p>
              <a:pPr algn="ctr"/>
              <a:endParaRPr sz="2135" dirty="0">
                <a:solidFill>
                  <a:schemeClr val="bg1">
                    <a:lumMod val="50000"/>
                  </a:schemeClr>
                </a:solidFill>
                <a:latin typeface="微软雅黑" panose="020B0503020204020204" charset="-122"/>
                <a:ea typeface="微软雅黑" panose="020B0503020204020204" charset="-122"/>
                <a:cs typeface="宋体" panose="02010600030101010101" pitchFamily="2" charset="-122"/>
              </a:endParaRPr>
            </a:p>
          </p:txBody>
        </p:sp>
        <p:sp>
          <p:nvSpPr>
            <p:cNvPr id="2" name="Freeform: Shape 27"/>
            <p:cNvSpPr/>
            <p:nvPr/>
          </p:nvSpPr>
          <p:spPr bwMode="auto">
            <a:xfrm>
              <a:off x="10373" y="5931"/>
              <a:ext cx="3191" cy="2184"/>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solidFill>
              <a:srgbClr val="FFD13D"/>
            </a:solidFill>
            <a:ln>
              <a:noFill/>
            </a:ln>
            <a:effectLst/>
          </p:spPr>
          <p:txBody>
            <a:bodyPr anchor="ctr"/>
            <a:p>
              <a:pPr algn="ctr"/>
              <a:endParaRPr sz="2135">
                <a:solidFill>
                  <a:schemeClr val="bg1">
                    <a:lumMod val="50000"/>
                  </a:schemeClr>
                </a:solidFill>
                <a:latin typeface="微软雅黑" panose="020B0503020204020204" charset="-122"/>
                <a:ea typeface="微软雅黑" panose="020B0503020204020204" charset="-122"/>
                <a:cs typeface="宋体" panose="02010600030101010101" pitchFamily="2" charset="-122"/>
              </a:endParaRPr>
            </a:p>
          </p:txBody>
        </p:sp>
        <p:sp>
          <p:nvSpPr>
            <p:cNvPr id="12" name="Freeform: Shape 32"/>
            <p:cNvSpPr/>
            <p:nvPr/>
          </p:nvSpPr>
          <p:spPr bwMode="auto">
            <a:xfrm>
              <a:off x="8041" y="5020"/>
              <a:ext cx="3193" cy="3095"/>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solidFill>
              <a:srgbClr val="3ECEBD"/>
            </a:solidFill>
            <a:ln>
              <a:noFill/>
            </a:ln>
            <a:effectLst/>
          </p:spPr>
          <p:txBody>
            <a:bodyPr anchor="ctr"/>
            <a:p>
              <a:pPr algn="ctr"/>
              <a:endParaRPr sz="2135">
                <a:solidFill>
                  <a:schemeClr val="bg1">
                    <a:lumMod val="50000"/>
                  </a:schemeClr>
                </a:solidFill>
                <a:latin typeface="微软雅黑" panose="020B0503020204020204" charset="-122"/>
                <a:ea typeface="微软雅黑" panose="020B0503020204020204" charset="-122"/>
                <a:cs typeface="宋体" panose="02010600030101010101" pitchFamily="2" charset="-122"/>
              </a:endParaRPr>
            </a:p>
          </p:txBody>
        </p:sp>
        <p:sp>
          <p:nvSpPr>
            <p:cNvPr id="15" name="Freeform: Shape 37"/>
            <p:cNvSpPr/>
            <p:nvPr/>
          </p:nvSpPr>
          <p:spPr bwMode="auto">
            <a:xfrm>
              <a:off x="12603" y="6850"/>
              <a:ext cx="3191" cy="1264"/>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solidFill>
              <a:srgbClr val="3ECEBD">
                <a:alpha val="80000"/>
              </a:srgbClr>
            </a:solidFill>
            <a:ln>
              <a:noFill/>
            </a:ln>
            <a:effectLst/>
          </p:spPr>
          <p:txBody>
            <a:bodyPr anchor="ctr"/>
            <a:p>
              <a:pPr algn="ctr"/>
              <a:endParaRPr sz="2135">
                <a:solidFill>
                  <a:schemeClr val="bg1">
                    <a:lumMod val="50000"/>
                  </a:schemeClr>
                </a:solidFill>
                <a:latin typeface="微软雅黑" panose="020B0503020204020204" charset="-122"/>
                <a:ea typeface="微软雅黑" panose="020B0503020204020204" charset="-122"/>
                <a:cs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4" grpId="0" bldLvl="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文本框 26"/>
          <p:cNvSpPr txBox="1"/>
          <p:nvPr/>
        </p:nvSpPr>
        <p:spPr>
          <a:xfrm>
            <a:off x="1005840" y="235131"/>
            <a:ext cx="4267200" cy="706755"/>
          </a:xfrm>
          <a:prstGeom prst="rect">
            <a:avLst/>
          </a:prstGeom>
          <a:noFill/>
        </p:spPr>
        <p:txBody>
          <a:bodyPr wrap="none" rtlCol="0">
            <a:spAutoFit/>
          </a:bodyPr>
          <a:p>
            <a:pPr algn="l"/>
            <a:r>
              <a:rPr kumimoji="1" lang="zh-CN" altLang="en-US" sz="4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rPr>
              <a:t>二、质性分析方法</a:t>
            </a:r>
            <a:endParaRPr kumimoji="1" lang="zh-CN" altLang="en-US" sz="4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endParaRPr>
          </a:p>
        </p:txBody>
      </p:sp>
      <p:sp>
        <p:nvSpPr>
          <p:cNvPr id="14" name="TextBox 33"/>
          <p:cNvSpPr txBox="1"/>
          <p:nvPr/>
        </p:nvSpPr>
        <p:spPr>
          <a:xfrm>
            <a:off x="1254760" y="2681605"/>
            <a:ext cx="9682480" cy="1477010"/>
          </a:xfrm>
          <a:prstGeom prst="rect">
            <a:avLst/>
          </a:prstGeom>
          <a:noFill/>
        </p:spPr>
        <p:txBody>
          <a:bodyPr wrap="square" lIns="0" tIns="0" rIns="0" bIns="0" rtlCol="0">
            <a:spAutoFit/>
          </a:bodyPr>
          <a:lstStyle>
            <a:defPPr>
              <a:defRPr lang="zh-CN"/>
            </a:defPPr>
            <a:lvl1pPr algn="just" defTabSz="1218565">
              <a:lnSpc>
                <a:spcPts val="1600"/>
              </a:lnSpc>
              <a:defRPr sz="1255">
                <a:solidFill>
                  <a:schemeClr val="tx1">
                    <a:lumMod val="65000"/>
                    <a:lumOff val="35000"/>
                  </a:schemeClr>
                </a:solidFill>
                <a:latin typeface="微软雅黑 Light" panose="020B0502040204020203" pitchFamily="34" charset="-122"/>
                <a:ea typeface="微软雅黑 Light" panose="020B0502040204020203" pitchFamily="34" charset="-122"/>
              </a:defRPr>
            </a:lvl1pPr>
            <a:lvl2pPr marL="609600" defTabSz="1218565">
              <a:defRPr sz="2400"/>
            </a:lvl2pPr>
            <a:lvl3pPr marL="1219200" defTabSz="1218565">
              <a:defRPr sz="2400"/>
            </a:lvl3pPr>
            <a:lvl4pPr marL="1828800" defTabSz="1218565">
              <a:defRPr sz="2400"/>
            </a:lvl4pPr>
            <a:lvl5pPr marL="2438400" defTabSz="1218565">
              <a:defRPr sz="2400"/>
            </a:lvl5pPr>
            <a:lvl6pPr marL="3048000" defTabSz="1218565">
              <a:defRPr sz="2400"/>
            </a:lvl6pPr>
            <a:lvl7pPr marL="3657600" defTabSz="1218565">
              <a:defRPr sz="2400"/>
            </a:lvl7pPr>
            <a:lvl8pPr marL="4267200" defTabSz="1218565">
              <a:defRPr sz="2400"/>
            </a:lvl8pPr>
            <a:lvl9pPr marL="4876800" defTabSz="1218565">
              <a:defRPr sz="2400"/>
            </a:lvl9pPr>
          </a:lstStyle>
          <a:p>
            <a:pPr algn="l">
              <a:lnSpc>
                <a:spcPct val="100000"/>
              </a:lnSpc>
            </a:pPr>
            <a:r>
              <a:rPr lang="zh-CN" altLang="en-US" sz="3200" dirty="0">
                <a:solidFill>
                  <a:schemeClr val="tx1">
                    <a:lumMod val="75000"/>
                    <a:lumOff val="25000"/>
                  </a:schemeClr>
                </a:solidFill>
                <a:latin typeface="黑体" panose="02010609060101010101" charset="-122"/>
                <a:ea typeface="黑体" panose="02010609060101010101" charset="-122"/>
                <a:cs typeface="黑体" panose="02010609060101010101" charset="-122"/>
              </a:rPr>
              <a:t>语句分析，对各种不同的语句的类型、意义、恰当性、修辞、语句或语义之间的联系等加以分析，了解被评价者的心理状态，及其与教育有关的观点和意见。</a:t>
            </a:r>
            <a:endParaRPr lang="zh-CN" altLang="en-US" sz="3200" dirty="0">
              <a:solidFill>
                <a:schemeClr val="tx1">
                  <a:lumMod val="75000"/>
                  <a:lumOff val="25000"/>
                </a:schemeClr>
              </a:solidFill>
              <a:latin typeface="黑体" panose="02010609060101010101" charset="-122"/>
              <a:ea typeface="黑体" panose="02010609060101010101" charset="-122"/>
              <a:cs typeface="黑体" panose="02010609060101010101" charset="-122"/>
            </a:endParaRPr>
          </a:p>
        </p:txBody>
      </p:sp>
      <p:sp>
        <p:nvSpPr>
          <p:cNvPr id="4" name="Rectangle 18"/>
          <p:cNvSpPr/>
          <p:nvPr/>
        </p:nvSpPr>
        <p:spPr bwMode="auto">
          <a:xfrm>
            <a:off x="1254760" y="1761490"/>
            <a:ext cx="2525395" cy="618490"/>
          </a:xfrm>
          <a:prstGeom prst="rect">
            <a:avLst/>
          </a:prstGeom>
          <a:solidFill>
            <a:srgbClr val="3ECEBD">
              <a:alpha val="80000"/>
            </a:srgbClr>
          </a:solidFill>
          <a:ln>
            <a:noFill/>
          </a:ln>
          <a:effectLst/>
        </p:spPr>
        <p:txBody>
          <a:bodyPr wrap="none" lIns="0" tIns="0" rIns="0" bIns="0" anchor="ctr">
            <a:normAutofit/>
          </a:bodyPr>
          <a:p>
            <a:pPr algn="ctr"/>
            <a:r>
              <a:rPr lang="en-US" sz="3200" b="1">
                <a:solidFill>
                  <a:schemeClr val="tx1"/>
                </a:solidFill>
                <a:latin typeface="黑体" panose="02010609060101010101" charset="-122"/>
                <a:ea typeface="黑体" panose="02010609060101010101" charset="-122"/>
                <a:cs typeface="黑体" panose="02010609060101010101" charset="-122"/>
              </a:rPr>
              <a:t>4.语句分析</a:t>
            </a:r>
            <a:endParaRPr lang="en-US" sz="3200" b="1">
              <a:solidFill>
                <a:schemeClr val="tx1"/>
              </a:solidFill>
              <a:latin typeface="黑体" panose="02010609060101010101" charset="-122"/>
              <a:ea typeface="黑体" panose="02010609060101010101" charset="-122"/>
              <a:cs typeface="黑体" panose="02010609060101010101" charset="-122"/>
            </a:endParaRPr>
          </a:p>
        </p:txBody>
      </p:sp>
      <p:grpSp>
        <p:nvGrpSpPr>
          <p:cNvPr id="5" name="组合 4"/>
          <p:cNvGrpSpPr/>
          <p:nvPr/>
        </p:nvGrpSpPr>
        <p:grpSpPr>
          <a:xfrm>
            <a:off x="2197735" y="4897755"/>
            <a:ext cx="7753350" cy="1965325"/>
            <a:chOff x="3583" y="5020"/>
            <a:chExt cx="12210" cy="3095"/>
          </a:xfrm>
        </p:grpSpPr>
        <p:sp>
          <p:nvSpPr>
            <p:cNvPr id="3" name="Freeform: Shape 17"/>
            <p:cNvSpPr/>
            <p:nvPr/>
          </p:nvSpPr>
          <p:spPr bwMode="auto">
            <a:xfrm>
              <a:off x="3583" y="6206"/>
              <a:ext cx="3191" cy="1908"/>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solidFill>
              <a:srgbClr val="3ECEBD">
                <a:alpha val="80000"/>
              </a:srgbClr>
            </a:solidFill>
            <a:ln>
              <a:noFill/>
            </a:ln>
            <a:effectLst/>
          </p:spPr>
          <p:txBody>
            <a:bodyPr anchor="ctr"/>
            <a:p>
              <a:pPr algn="ctr"/>
              <a:endParaRPr sz="2135">
                <a:solidFill>
                  <a:schemeClr val="bg1">
                    <a:lumMod val="50000"/>
                  </a:schemeClr>
                </a:solidFill>
                <a:latin typeface="微软雅黑" panose="020B0503020204020204" charset="-122"/>
                <a:ea typeface="微软雅黑" panose="020B0503020204020204" charset="-122"/>
                <a:cs typeface="宋体" panose="02010600030101010101" pitchFamily="2" charset="-122"/>
              </a:endParaRPr>
            </a:p>
          </p:txBody>
        </p:sp>
        <p:sp>
          <p:nvSpPr>
            <p:cNvPr id="6" name="Freeform: Shape 22"/>
            <p:cNvSpPr/>
            <p:nvPr/>
          </p:nvSpPr>
          <p:spPr bwMode="auto">
            <a:xfrm>
              <a:off x="5836" y="6850"/>
              <a:ext cx="3191" cy="1264"/>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solidFill>
              <a:srgbClr val="FFD13D"/>
            </a:solidFill>
            <a:ln>
              <a:noFill/>
            </a:ln>
            <a:effectLst/>
          </p:spPr>
          <p:txBody>
            <a:bodyPr anchor="ctr"/>
            <a:p>
              <a:pPr algn="ctr"/>
              <a:endParaRPr sz="2135" dirty="0">
                <a:solidFill>
                  <a:schemeClr val="bg1">
                    <a:lumMod val="50000"/>
                  </a:schemeClr>
                </a:solidFill>
                <a:latin typeface="微软雅黑" panose="020B0503020204020204" charset="-122"/>
                <a:ea typeface="微软雅黑" panose="020B0503020204020204" charset="-122"/>
                <a:cs typeface="宋体" panose="02010600030101010101" pitchFamily="2" charset="-122"/>
              </a:endParaRPr>
            </a:p>
          </p:txBody>
        </p:sp>
        <p:sp>
          <p:nvSpPr>
            <p:cNvPr id="2" name="Freeform: Shape 27"/>
            <p:cNvSpPr/>
            <p:nvPr/>
          </p:nvSpPr>
          <p:spPr bwMode="auto">
            <a:xfrm>
              <a:off x="10373" y="5931"/>
              <a:ext cx="3191" cy="2184"/>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solidFill>
              <a:srgbClr val="FFD13D"/>
            </a:solidFill>
            <a:ln>
              <a:noFill/>
            </a:ln>
            <a:effectLst/>
          </p:spPr>
          <p:txBody>
            <a:bodyPr anchor="ctr"/>
            <a:p>
              <a:pPr algn="ctr"/>
              <a:endParaRPr sz="2135">
                <a:solidFill>
                  <a:schemeClr val="bg1">
                    <a:lumMod val="50000"/>
                  </a:schemeClr>
                </a:solidFill>
                <a:latin typeface="微软雅黑" panose="020B0503020204020204" charset="-122"/>
                <a:ea typeface="微软雅黑" panose="020B0503020204020204" charset="-122"/>
                <a:cs typeface="宋体" panose="02010600030101010101" pitchFamily="2" charset="-122"/>
              </a:endParaRPr>
            </a:p>
          </p:txBody>
        </p:sp>
        <p:sp>
          <p:nvSpPr>
            <p:cNvPr id="12" name="Freeform: Shape 32"/>
            <p:cNvSpPr/>
            <p:nvPr/>
          </p:nvSpPr>
          <p:spPr bwMode="auto">
            <a:xfrm>
              <a:off x="8041" y="5020"/>
              <a:ext cx="3193" cy="3095"/>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solidFill>
              <a:srgbClr val="3ECEBD"/>
            </a:solidFill>
            <a:ln>
              <a:noFill/>
            </a:ln>
            <a:effectLst/>
          </p:spPr>
          <p:txBody>
            <a:bodyPr anchor="ctr"/>
            <a:p>
              <a:pPr algn="ctr"/>
              <a:endParaRPr sz="2135">
                <a:solidFill>
                  <a:schemeClr val="bg1">
                    <a:lumMod val="50000"/>
                  </a:schemeClr>
                </a:solidFill>
                <a:latin typeface="微软雅黑" panose="020B0503020204020204" charset="-122"/>
                <a:ea typeface="微软雅黑" panose="020B0503020204020204" charset="-122"/>
                <a:cs typeface="宋体" panose="02010600030101010101" pitchFamily="2" charset="-122"/>
              </a:endParaRPr>
            </a:p>
          </p:txBody>
        </p:sp>
        <p:sp>
          <p:nvSpPr>
            <p:cNvPr id="15" name="Freeform: Shape 37"/>
            <p:cNvSpPr/>
            <p:nvPr/>
          </p:nvSpPr>
          <p:spPr bwMode="auto">
            <a:xfrm>
              <a:off x="12603" y="6850"/>
              <a:ext cx="3191" cy="1264"/>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solidFill>
              <a:srgbClr val="3ECEBD">
                <a:alpha val="80000"/>
              </a:srgbClr>
            </a:solidFill>
            <a:ln>
              <a:noFill/>
            </a:ln>
            <a:effectLst/>
          </p:spPr>
          <p:txBody>
            <a:bodyPr anchor="ctr"/>
            <a:p>
              <a:pPr algn="ctr"/>
              <a:endParaRPr sz="2135">
                <a:solidFill>
                  <a:schemeClr val="bg1">
                    <a:lumMod val="50000"/>
                  </a:schemeClr>
                </a:solidFill>
                <a:latin typeface="微软雅黑" panose="020B0503020204020204" charset="-122"/>
                <a:ea typeface="微软雅黑" panose="020B0503020204020204" charset="-122"/>
                <a:cs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4"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05840" y="235131"/>
            <a:ext cx="4267200" cy="706755"/>
          </a:xfrm>
          <a:prstGeom prst="rect">
            <a:avLst/>
          </a:prstGeom>
          <a:noFill/>
        </p:spPr>
        <p:txBody>
          <a:bodyPr wrap="none" rtlCol="0">
            <a:spAutoFit/>
          </a:bodyPr>
          <a:lstStyle/>
          <a:p>
            <a:r>
              <a:rPr kumimoji="1" lang="zh-CN" altLang="en-US" sz="4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rPr>
              <a:t>一、量化分析方法</a:t>
            </a:r>
            <a:endParaRPr kumimoji="1" lang="zh-CN" altLang="en-US" sz="4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endParaRPr>
          </a:p>
        </p:txBody>
      </p:sp>
      <p:sp>
        <p:nvSpPr>
          <p:cNvPr id="3" name="圆角矩形 2"/>
          <p:cNvSpPr/>
          <p:nvPr/>
        </p:nvSpPr>
        <p:spPr>
          <a:xfrm>
            <a:off x="571500" y="1116965"/>
            <a:ext cx="11049635" cy="5353050"/>
          </a:xfrm>
          <a:prstGeom prst="roundRect">
            <a:avLst>
              <a:gd name="adj" fmla="val 10723"/>
            </a:avLst>
          </a:prstGeom>
          <a:solidFill>
            <a:srgbClr val="3ECE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0" name="文本框 99"/>
          <p:cNvSpPr txBox="1"/>
          <p:nvPr/>
        </p:nvSpPr>
        <p:spPr>
          <a:xfrm>
            <a:off x="1051560" y="2128520"/>
            <a:ext cx="10088880" cy="4030980"/>
          </a:xfrm>
          <a:prstGeom prst="rect">
            <a:avLst/>
          </a:prstGeom>
          <a:noFill/>
          <a:ln w="9525">
            <a:noFill/>
          </a:ln>
        </p:spPr>
        <p:txBody>
          <a:bodyPr wrap="square">
            <a:spAutoFit/>
          </a:bodyPr>
          <a:p>
            <a:pPr indent="0" fontAlgn="auto">
              <a:lnSpc>
                <a:spcPct val="100000"/>
              </a:lnSpc>
            </a:pPr>
            <a:r>
              <a:rPr lang="en-US" altLang="zh-CN" sz="3200" b="0">
                <a:solidFill>
                  <a:schemeClr val="bg1"/>
                </a:solidFill>
                <a:latin typeface="宋体" panose="02010600030101010101" pitchFamily="2" charset="-122"/>
                <a:ea typeface="宋体" panose="02010600030101010101" pitchFamily="2" charset="-122"/>
                <a:cs typeface="宋体" panose="02010600030101010101" pitchFamily="2" charset="-122"/>
              </a:rPr>
              <a:t>	</a:t>
            </a:r>
            <a:r>
              <a:rPr lang="zh-CN" sz="3200" b="0">
                <a:solidFill>
                  <a:schemeClr val="bg1"/>
                </a:solidFill>
                <a:latin typeface="宋体" panose="02010600030101010101" pitchFamily="2" charset="-122"/>
                <a:ea typeface="宋体" panose="02010600030101010101" pitchFamily="2" charset="-122"/>
                <a:cs typeface="宋体" panose="02010600030101010101" pitchFamily="2" charset="-122"/>
              </a:rPr>
              <a:t>在对幼儿园家长的问卷调查，所获得的满意度资料的量化分析中，数据分析，既包括对各满意度指标，百分率变化的描述性统计分析，也包括运用较复杂的推断</a:t>
            </a:r>
            <a:r>
              <a:rPr lang="en-US" sz="3200" b="0">
                <a:solidFill>
                  <a:schemeClr val="bg1"/>
                </a:solidFill>
                <a:latin typeface="宋体" panose="02010600030101010101" pitchFamily="2" charset="-122"/>
                <a:ea typeface="宋体" panose="02010600030101010101" pitchFamily="2" charset="-122"/>
                <a:cs typeface="宋体" panose="02010600030101010101" pitchFamily="2" charset="-122"/>
              </a:rPr>
              <a:t> </a:t>
            </a:r>
            <a:r>
              <a:rPr lang="zh-CN" sz="3200" b="0">
                <a:solidFill>
                  <a:schemeClr val="bg1"/>
                </a:solidFill>
                <a:latin typeface="宋体" panose="02010600030101010101" pitchFamily="2" charset="-122"/>
                <a:ea typeface="宋体" panose="02010600030101010101" pitchFamily="2" charset="-122"/>
                <a:cs typeface="宋体" panose="02010600030101010101" pitchFamily="2" charset="-122"/>
              </a:rPr>
              <a:t>统计技术，确定不同的满意度指标，对家长的整体满意度的重要性、影响家长满意度的因素以及不同群体家长的满意皮之间的差异性等，在这些分析的基础上，确定</a:t>
            </a:r>
            <a:r>
              <a:rPr lang="en-US" sz="3200" b="0">
                <a:solidFill>
                  <a:schemeClr val="bg1"/>
                </a:solidFill>
                <a:latin typeface="宋体" panose="02010600030101010101" pitchFamily="2" charset="-122"/>
                <a:ea typeface="宋体" panose="02010600030101010101" pitchFamily="2" charset="-122"/>
                <a:cs typeface="宋体" panose="02010600030101010101" pitchFamily="2" charset="-122"/>
              </a:rPr>
              <a:t> </a:t>
            </a:r>
            <a:r>
              <a:rPr lang="zh-CN" sz="3200" b="0">
                <a:solidFill>
                  <a:schemeClr val="bg1"/>
                </a:solidFill>
                <a:latin typeface="宋体" panose="02010600030101010101" pitchFamily="2" charset="-122"/>
                <a:ea typeface="宋体" panose="02010600030101010101" pitchFamily="2" charset="-122"/>
                <a:cs typeface="宋体" panose="02010600030101010101" pitchFamily="2" charset="-122"/>
              </a:rPr>
              <a:t>幼儿园在改进教育和服务，提高家长满意度上，应该采取的措施。</a:t>
            </a:r>
            <a:endParaRPr lang="zh-CN" altLang="en-US" sz="3200" b="0">
              <a:solidFill>
                <a:schemeClr val="bg1"/>
              </a:solidFill>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nvSpPr>
        <p:spPr>
          <a:xfrm>
            <a:off x="1052153" y="1405130"/>
            <a:ext cx="2019300" cy="645160"/>
          </a:xfrm>
          <a:prstGeom prst="rect">
            <a:avLst/>
          </a:prstGeom>
          <a:noFill/>
        </p:spPr>
        <p:txBody>
          <a:bodyPr wrap="none" rtlCol="0">
            <a:spAutoFit/>
          </a:bodyPr>
          <a:p>
            <a:pPr algn="l"/>
            <a:r>
              <a:rPr kumimoji="1" lang="zh-CN" altLang="en-US" sz="3600" b="1">
                <a:solidFill>
                  <a:srgbClr val="FFFF00"/>
                </a:solidFill>
                <a:latin typeface="黑体" panose="02010609060101010101" charset="-122"/>
                <a:ea typeface="黑体" panose="02010609060101010101" charset="-122"/>
                <a:cs typeface="宋体" panose="02010600030101010101" pitchFamily="2" charset="-122"/>
              </a:rPr>
              <a:t>对点案例</a:t>
            </a:r>
            <a:endParaRPr kumimoji="1" lang="zh-CN" altLang="en-US" sz="3600" b="1">
              <a:solidFill>
                <a:srgbClr val="FFFF00"/>
              </a:solidFill>
              <a:latin typeface="黑体" panose="02010609060101010101" charset="-122"/>
              <a:ea typeface="黑体" panose="02010609060101010101"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文本框 26"/>
          <p:cNvSpPr txBox="1"/>
          <p:nvPr/>
        </p:nvSpPr>
        <p:spPr>
          <a:xfrm>
            <a:off x="1005840" y="235131"/>
            <a:ext cx="4267200" cy="706755"/>
          </a:xfrm>
          <a:prstGeom prst="rect">
            <a:avLst/>
          </a:prstGeom>
          <a:noFill/>
        </p:spPr>
        <p:txBody>
          <a:bodyPr wrap="none" rtlCol="0">
            <a:spAutoFit/>
          </a:bodyPr>
          <a:p>
            <a:pPr algn="l"/>
            <a:r>
              <a:rPr kumimoji="1" lang="zh-CN" altLang="en-US" sz="4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rPr>
              <a:t>二、质性分析方法</a:t>
            </a:r>
            <a:endParaRPr kumimoji="1" lang="zh-CN" altLang="en-US" sz="4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endParaRPr>
          </a:p>
        </p:txBody>
      </p:sp>
      <p:sp>
        <p:nvSpPr>
          <p:cNvPr id="2" name="文本框 1"/>
          <p:cNvSpPr txBox="1"/>
          <p:nvPr/>
        </p:nvSpPr>
        <p:spPr>
          <a:xfrm>
            <a:off x="2561230" y="1172720"/>
            <a:ext cx="7069455" cy="645160"/>
          </a:xfrm>
          <a:prstGeom prst="rect">
            <a:avLst/>
          </a:prstGeom>
          <a:noFill/>
        </p:spPr>
        <p:txBody>
          <a:bodyPr wrap="none" rtlCol="0">
            <a:spAutoFit/>
          </a:bodyPr>
          <a:p>
            <a:pPr algn="ctr"/>
            <a:r>
              <a:rPr kumimoji="1" lang="zh-CN" altLang="en-US" sz="3600" b="1">
                <a:solidFill>
                  <a:srgbClr val="3ECEBD"/>
                </a:solidFill>
                <a:latin typeface="黑体" panose="02010609060101010101" charset="-122"/>
                <a:ea typeface="黑体" panose="02010609060101010101" charset="-122"/>
                <a:cs typeface="宋体" panose="02010600030101010101" pitchFamily="2" charset="-122"/>
              </a:rPr>
              <a:t>（四）质性分析的具体策略或技术</a:t>
            </a:r>
            <a:endParaRPr kumimoji="1" lang="zh-CN" altLang="en-US" sz="3600" b="1">
              <a:solidFill>
                <a:srgbClr val="3ECEBD"/>
              </a:solidFill>
              <a:latin typeface="黑体" panose="02010609060101010101" charset="-122"/>
              <a:ea typeface="黑体" panose="02010609060101010101" charset="-122"/>
              <a:cs typeface="宋体" panose="02010600030101010101" pitchFamily="2" charset="-122"/>
            </a:endParaRPr>
          </a:p>
        </p:txBody>
      </p:sp>
      <p:grpSp>
        <p:nvGrpSpPr>
          <p:cNvPr id="31" name="组合 30"/>
          <p:cNvGrpSpPr/>
          <p:nvPr/>
        </p:nvGrpSpPr>
        <p:grpSpPr>
          <a:xfrm>
            <a:off x="262152" y="1945717"/>
            <a:ext cx="11442168" cy="4387773"/>
            <a:chOff x="1280" y="2685"/>
            <a:chExt cx="18019" cy="6910"/>
          </a:xfrm>
        </p:grpSpPr>
        <p:sp>
          <p:nvSpPr>
            <p:cNvPr id="3" name="PA_形状 4649"/>
            <p:cNvSpPr/>
            <p:nvPr>
              <p:custDataLst>
                <p:tags r:id="rId1"/>
              </p:custDataLst>
            </p:nvPr>
          </p:nvSpPr>
          <p:spPr>
            <a:xfrm>
              <a:off x="1950" y="5644"/>
              <a:ext cx="3251" cy="325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blipFill>
              <a:blip r:embed="rId2" cstate="screen"/>
              <a:stretch>
                <a:fillRect/>
              </a:stretch>
            </a:blip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prstClr val="white"/>
                </a:solidFill>
                <a:latin typeface="宋体" panose="02010600030101010101" pitchFamily="2" charset="-122"/>
                <a:ea typeface="黑体" panose="02010609060101010101" charset="-122"/>
                <a:cs typeface="黑体" panose="02010609060101010101" charset="-122"/>
                <a:sym typeface="+mn-lt"/>
              </a:endParaRPr>
            </a:p>
          </p:txBody>
        </p:sp>
        <p:sp>
          <p:nvSpPr>
            <p:cNvPr id="4" name="PA_形状 4644"/>
            <p:cNvSpPr/>
            <p:nvPr>
              <p:custDataLst>
                <p:tags r:id="rId3"/>
              </p:custDataLst>
            </p:nvPr>
          </p:nvSpPr>
          <p:spPr>
            <a:xfrm>
              <a:off x="1280" y="2685"/>
              <a:ext cx="14014" cy="5367"/>
            </a:xfrm>
            <a:custGeom>
              <a:avLst/>
              <a:gdLst/>
              <a:ahLst/>
              <a:cxnLst>
                <a:cxn ang="0">
                  <a:pos x="wd2" y="hd2"/>
                </a:cxn>
                <a:cxn ang="5400000">
                  <a:pos x="wd2" y="hd2"/>
                </a:cxn>
                <a:cxn ang="10800000">
                  <a:pos x="wd2" y="hd2"/>
                </a:cxn>
                <a:cxn ang="16200000">
                  <a:pos x="wd2" y="hd2"/>
                </a:cxn>
              </a:cxnLst>
              <a:rect l="0" t="0" r="r" b="b"/>
              <a:pathLst>
                <a:path w="21600" h="19359" extrusionOk="0">
                  <a:moveTo>
                    <a:pt x="0" y="11881"/>
                  </a:moveTo>
                  <a:cubicBezTo>
                    <a:pt x="1060" y="7692"/>
                    <a:pt x="3310" y="5945"/>
                    <a:pt x="5254" y="7796"/>
                  </a:cubicBezTo>
                  <a:cubicBezTo>
                    <a:pt x="7606" y="10036"/>
                    <a:pt x="8550" y="16859"/>
                    <a:pt x="10976" y="18786"/>
                  </a:cubicBezTo>
                  <a:cubicBezTo>
                    <a:pt x="14518" y="21600"/>
                    <a:pt x="17361" y="13534"/>
                    <a:pt x="19648" y="5955"/>
                  </a:cubicBezTo>
                  <a:cubicBezTo>
                    <a:pt x="20264" y="3912"/>
                    <a:pt x="20915" y="1926"/>
                    <a:pt x="21600" y="0"/>
                  </a:cubicBezTo>
                </a:path>
              </a:pathLst>
            </a:custGeom>
            <a:noFill/>
            <a:ln w="25400" cap="rnd" cmpd="sng" algn="ctr">
              <a:solidFill>
                <a:srgbClr val="A6A6A6"/>
              </a:solidFill>
              <a:prstDash val="dash"/>
              <a:miter lim="800000"/>
            </a:ln>
            <a:effectLst/>
          </p:spPr>
          <p:txBody>
            <a:bodyPr rtlCol="0" anchor="ctr"/>
            <a:lstStyle/>
            <a:p>
              <a:pPr algn="ctr"/>
              <a:endParaRPr kern="0">
                <a:solidFill>
                  <a:prstClr val="white"/>
                </a:solidFill>
                <a:latin typeface="宋体" panose="02010600030101010101" pitchFamily="2" charset="-122"/>
                <a:ea typeface="黑体" panose="02010609060101010101" charset="-122"/>
                <a:cs typeface="黑体" panose="02010609060101010101" charset="-122"/>
                <a:sym typeface="+mn-lt"/>
              </a:endParaRPr>
            </a:p>
          </p:txBody>
        </p:sp>
        <p:sp>
          <p:nvSpPr>
            <p:cNvPr id="5" name="椭圆 4"/>
            <p:cNvSpPr>
              <a:spLocks noChangeAspect="1"/>
            </p:cNvSpPr>
            <p:nvPr/>
          </p:nvSpPr>
          <p:spPr>
            <a:xfrm>
              <a:off x="4955" y="4905"/>
              <a:ext cx="1004" cy="1004"/>
            </a:xfrm>
            <a:prstGeom prst="ellipse">
              <a:avLst/>
            </a:prstGeom>
            <a:solidFill>
              <a:srgbClr val="3ECEBD"/>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宋体" panose="02010600030101010101" pitchFamily="2" charset="-122"/>
                <a:ea typeface="黑体" panose="02010609060101010101" charset="-122"/>
                <a:cs typeface="黑体" panose="02010609060101010101" charset="-122"/>
                <a:sym typeface="+mn-lt"/>
              </a:endParaRPr>
            </a:p>
          </p:txBody>
        </p:sp>
        <p:sp>
          <p:nvSpPr>
            <p:cNvPr id="6" name="PA_任意多边形 36"/>
            <p:cNvSpPr/>
            <p:nvPr>
              <p:custDataLst>
                <p:tags r:id="rId4"/>
              </p:custDataLst>
            </p:nvPr>
          </p:nvSpPr>
          <p:spPr bwMode="auto">
            <a:xfrm>
              <a:off x="5255" y="5174"/>
              <a:ext cx="414" cy="389"/>
            </a:xfrm>
            <a:custGeom>
              <a:avLst/>
              <a:gdLst>
                <a:gd name="connsiteX0" fmla="*/ 65187 w 464323"/>
                <a:gd name="connsiteY0" fmla="*/ 348457 h 435769"/>
                <a:gd name="connsiteX1" fmla="*/ 399141 w 464323"/>
                <a:gd name="connsiteY1" fmla="*/ 348457 h 435769"/>
                <a:gd name="connsiteX2" fmla="*/ 406384 w 464323"/>
                <a:gd name="connsiteY2" fmla="*/ 355601 h 435769"/>
                <a:gd name="connsiteX3" fmla="*/ 399141 w 464323"/>
                <a:gd name="connsiteY3" fmla="*/ 362744 h 435769"/>
                <a:gd name="connsiteX4" fmla="*/ 65187 w 464323"/>
                <a:gd name="connsiteY4" fmla="*/ 362744 h 435769"/>
                <a:gd name="connsiteX5" fmla="*/ 57944 w 464323"/>
                <a:gd name="connsiteY5" fmla="*/ 355601 h 435769"/>
                <a:gd name="connsiteX6" fmla="*/ 65187 w 464323"/>
                <a:gd name="connsiteY6" fmla="*/ 348457 h 435769"/>
                <a:gd name="connsiteX7" fmla="*/ 65187 w 464323"/>
                <a:gd name="connsiteY7" fmla="*/ 304800 h 435769"/>
                <a:gd name="connsiteX8" fmla="*/ 399141 w 464323"/>
                <a:gd name="connsiteY8" fmla="*/ 304800 h 435769"/>
                <a:gd name="connsiteX9" fmla="*/ 406384 w 464323"/>
                <a:gd name="connsiteY9" fmla="*/ 311944 h 435769"/>
                <a:gd name="connsiteX10" fmla="*/ 399141 w 464323"/>
                <a:gd name="connsiteY10" fmla="*/ 319087 h 435769"/>
                <a:gd name="connsiteX11" fmla="*/ 65187 w 464323"/>
                <a:gd name="connsiteY11" fmla="*/ 319087 h 435769"/>
                <a:gd name="connsiteX12" fmla="*/ 57944 w 464323"/>
                <a:gd name="connsiteY12" fmla="*/ 311944 h 435769"/>
                <a:gd name="connsiteX13" fmla="*/ 65187 w 464323"/>
                <a:gd name="connsiteY13" fmla="*/ 304800 h 435769"/>
                <a:gd name="connsiteX14" fmla="*/ 65187 w 464323"/>
                <a:gd name="connsiteY14" fmla="*/ 261144 h 435769"/>
                <a:gd name="connsiteX15" fmla="*/ 399141 w 464323"/>
                <a:gd name="connsiteY15" fmla="*/ 261144 h 435769"/>
                <a:gd name="connsiteX16" fmla="*/ 406384 w 464323"/>
                <a:gd name="connsiteY16" fmla="*/ 268288 h 435769"/>
                <a:gd name="connsiteX17" fmla="*/ 399141 w 464323"/>
                <a:gd name="connsiteY17" fmla="*/ 275431 h 435769"/>
                <a:gd name="connsiteX18" fmla="*/ 65187 w 464323"/>
                <a:gd name="connsiteY18" fmla="*/ 275431 h 435769"/>
                <a:gd name="connsiteX19" fmla="*/ 57944 w 464323"/>
                <a:gd name="connsiteY19" fmla="*/ 268288 h 435769"/>
                <a:gd name="connsiteX20" fmla="*/ 65187 w 464323"/>
                <a:gd name="connsiteY20" fmla="*/ 261144 h 435769"/>
                <a:gd name="connsiteX21" fmla="*/ 65187 w 464323"/>
                <a:gd name="connsiteY21" fmla="*/ 217488 h 435769"/>
                <a:gd name="connsiteX22" fmla="*/ 399141 w 464323"/>
                <a:gd name="connsiteY22" fmla="*/ 217488 h 435769"/>
                <a:gd name="connsiteX23" fmla="*/ 406384 w 464323"/>
                <a:gd name="connsiteY23" fmla="*/ 224632 h 435769"/>
                <a:gd name="connsiteX24" fmla="*/ 399141 w 464323"/>
                <a:gd name="connsiteY24" fmla="*/ 231775 h 435769"/>
                <a:gd name="connsiteX25" fmla="*/ 65187 w 464323"/>
                <a:gd name="connsiteY25" fmla="*/ 231775 h 435769"/>
                <a:gd name="connsiteX26" fmla="*/ 57944 w 464323"/>
                <a:gd name="connsiteY26" fmla="*/ 224632 h 435769"/>
                <a:gd name="connsiteX27" fmla="*/ 65187 w 464323"/>
                <a:gd name="connsiteY27" fmla="*/ 217488 h 435769"/>
                <a:gd name="connsiteX28" fmla="*/ 224747 w 464323"/>
                <a:gd name="connsiteY28" fmla="*/ 173832 h 435769"/>
                <a:gd name="connsiteX29" fmla="*/ 399133 w 464323"/>
                <a:gd name="connsiteY29" fmla="*/ 173832 h 435769"/>
                <a:gd name="connsiteX30" fmla="*/ 406401 w 464323"/>
                <a:gd name="connsiteY30" fmla="*/ 181373 h 435769"/>
                <a:gd name="connsiteX31" fmla="*/ 399133 w 464323"/>
                <a:gd name="connsiteY31" fmla="*/ 188912 h 435769"/>
                <a:gd name="connsiteX32" fmla="*/ 224747 w 464323"/>
                <a:gd name="connsiteY32" fmla="*/ 188912 h 435769"/>
                <a:gd name="connsiteX33" fmla="*/ 217488 w 464323"/>
                <a:gd name="connsiteY33" fmla="*/ 181373 h 435769"/>
                <a:gd name="connsiteX34" fmla="*/ 224747 w 464323"/>
                <a:gd name="connsiteY34" fmla="*/ 173832 h 435769"/>
                <a:gd name="connsiteX35" fmla="*/ 224764 w 464323"/>
                <a:gd name="connsiteY35" fmla="*/ 130175 h 435769"/>
                <a:gd name="connsiteX36" fmla="*/ 297525 w 464323"/>
                <a:gd name="connsiteY36" fmla="*/ 130175 h 435769"/>
                <a:gd name="connsiteX37" fmla="*/ 304801 w 464323"/>
                <a:gd name="connsiteY37" fmla="*/ 137716 h 435769"/>
                <a:gd name="connsiteX38" fmla="*/ 297525 w 464323"/>
                <a:gd name="connsiteY38" fmla="*/ 145256 h 435769"/>
                <a:gd name="connsiteX39" fmla="*/ 224764 w 464323"/>
                <a:gd name="connsiteY39" fmla="*/ 145256 h 435769"/>
                <a:gd name="connsiteX40" fmla="*/ 217488 w 464323"/>
                <a:gd name="connsiteY40" fmla="*/ 137716 h 435769"/>
                <a:gd name="connsiteX41" fmla="*/ 224764 w 464323"/>
                <a:gd name="connsiteY41" fmla="*/ 130175 h 435769"/>
                <a:gd name="connsiteX42" fmla="*/ 87042 w 464323"/>
                <a:gd name="connsiteY42" fmla="*/ 101402 h 435769"/>
                <a:gd name="connsiteX43" fmla="*/ 87042 w 464323"/>
                <a:gd name="connsiteY43" fmla="*/ 159743 h 435769"/>
                <a:gd name="connsiteX44" fmla="*/ 159809 w 464323"/>
                <a:gd name="connsiteY44" fmla="*/ 159743 h 435769"/>
                <a:gd name="connsiteX45" fmla="*/ 159809 w 464323"/>
                <a:gd name="connsiteY45" fmla="*/ 101402 h 435769"/>
                <a:gd name="connsiteX46" fmla="*/ 224764 w 464323"/>
                <a:gd name="connsiteY46" fmla="*/ 86519 h 435769"/>
                <a:gd name="connsiteX47" fmla="*/ 297525 w 464323"/>
                <a:gd name="connsiteY47" fmla="*/ 86519 h 435769"/>
                <a:gd name="connsiteX48" fmla="*/ 304801 w 464323"/>
                <a:gd name="connsiteY48" fmla="*/ 94060 h 435769"/>
                <a:gd name="connsiteX49" fmla="*/ 297525 w 464323"/>
                <a:gd name="connsiteY49" fmla="*/ 101599 h 435769"/>
                <a:gd name="connsiteX50" fmla="*/ 224764 w 464323"/>
                <a:gd name="connsiteY50" fmla="*/ 101599 h 435769"/>
                <a:gd name="connsiteX51" fmla="*/ 217488 w 464323"/>
                <a:gd name="connsiteY51" fmla="*/ 94060 h 435769"/>
                <a:gd name="connsiteX52" fmla="*/ 224764 w 464323"/>
                <a:gd name="connsiteY52" fmla="*/ 86519 h 435769"/>
                <a:gd name="connsiteX53" fmla="*/ 72490 w 464323"/>
                <a:gd name="connsiteY53" fmla="*/ 72232 h 435769"/>
                <a:gd name="connsiteX54" fmla="*/ 174361 w 464323"/>
                <a:gd name="connsiteY54" fmla="*/ 72232 h 435769"/>
                <a:gd name="connsiteX55" fmla="*/ 188907 w 464323"/>
                <a:gd name="connsiteY55" fmla="*/ 86817 h 435769"/>
                <a:gd name="connsiteX56" fmla="*/ 188907 w 464323"/>
                <a:gd name="connsiteY56" fmla="*/ 174328 h 435769"/>
                <a:gd name="connsiteX57" fmla="*/ 174361 w 464323"/>
                <a:gd name="connsiteY57" fmla="*/ 188908 h 435769"/>
                <a:gd name="connsiteX58" fmla="*/ 72490 w 464323"/>
                <a:gd name="connsiteY58" fmla="*/ 188908 h 435769"/>
                <a:gd name="connsiteX59" fmla="*/ 57944 w 464323"/>
                <a:gd name="connsiteY59" fmla="*/ 174328 h 435769"/>
                <a:gd name="connsiteX60" fmla="*/ 57944 w 464323"/>
                <a:gd name="connsiteY60" fmla="*/ 86817 h 435769"/>
                <a:gd name="connsiteX61" fmla="*/ 72490 w 464323"/>
                <a:gd name="connsiteY61" fmla="*/ 72232 h 435769"/>
                <a:gd name="connsiteX62" fmla="*/ 348258 w 464323"/>
                <a:gd name="connsiteY62" fmla="*/ 29051 h 435769"/>
                <a:gd name="connsiteX63" fmla="*/ 348258 w 464323"/>
                <a:gd name="connsiteY63" fmla="*/ 87154 h 435769"/>
                <a:gd name="connsiteX64" fmla="*/ 348215 w 464323"/>
                <a:gd name="connsiteY64" fmla="*/ 87154 h 435769"/>
                <a:gd name="connsiteX65" fmla="*/ 377237 w 464323"/>
                <a:gd name="connsiteY65" fmla="*/ 116205 h 435769"/>
                <a:gd name="connsiteX66" fmla="*/ 391747 w 464323"/>
                <a:gd name="connsiteY66" fmla="*/ 116205 h 435769"/>
                <a:gd name="connsiteX67" fmla="*/ 435323 w 464323"/>
                <a:gd name="connsiteY67" fmla="*/ 116205 h 435769"/>
                <a:gd name="connsiteX68" fmla="*/ 43511 w 464323"/>
                <a:gd name="connsiteY68" fmla="*/ 29051 h 435769"/>
                <a:gd name="connsiteX69" fmla="*/ 29000 w 464323"/>
                <a:gd name="connsiteY69" fmla="*/ 43577 h 435769"/>
                <a:gd name="connsiteX70" fmla="*/ 29000 w 464323"/>
                <a:gd name="connsiteY70" fmla="*/ 392192 h 435769"/>
                <a:gd name="connsiteX71" fmla="*/ 43511 w 464323"/>
                <a:gd name="connsiteY71" fmla="*/ 406718 h 435769"/>
                <a:gd name="connsiteX72" fmla="*/ 420812 w 464323"/>
                <a:gd name="connsiteY72" fmla="*/ 406718 h 435769"/>
                <a:gd name="connsiteX73" fmla="*/ 435323 w 464323"/>
                <a:gd name="connsiteY73" fmla="*/ 392192 h 435769"/>
                <a:gd name="connsiteX74" fmla="*/ 435323 w 464323"/>
                <a:gd name="connsiteY74" fmla="*/ 130731 h 435769"/>
                <a:gd name="connsiteX75" fmla="*/ 391747 w 464323"/>
                <a:gd name="connsiteY75" fmla="*/ 130731 h 435769"/>
                <a:gd name="connsiteX76" fmla="*/ 377237 w 464323"/>
                <a:gd name="connsiteY76" fmla="*/ 130731 h 435769"/>
                <a:gd name="connsiteX77" fmla="*/ 333704 w 464323"/>
                <a:gd name="connsiteY77" fmla="*/ 87154 h 435769"/>
                <a:gd name="connsiteX78" fmla="*/ 333747 w 464323"/>
                <a:gd name="connsiteY78" fmla="*/ 87154 h 435769"/>
                <a:gd name="connsiteX79" fmla="*/ 333747 w 464323"/>
                <a:gd name="connsiteY79" fmla="*/ 29051 h 435769"/>
                <a:gd name="connsiteX80" fmla="*/ 43511 w 464323"/>
                <a:gd name="connsiteY80" fmla="*/ 0 h 435769"/>
                <a:gd name="connsiteX81" fmla="*/ 348258 w 464323"/>
                <a:gd name="connsiteY81" fmla="*/ 0 h 435769"/>
                <a:gd name="connsiteX82" fmla="*/ 368767 w 464323"/>
                <a:gd name="connsiteY82" fmla="*/ 8493 h 435769"/>
                <a:gd name="connsiteX83" fmla="*/ 455831 w 464323"/>
                <a:gd name="connsiteY83" fmla="*/ 95647 h 435769"/>
                <a:gd name="connsiteX84" fmla="*/ 464323 w 464323"/>
                <a:gd name="connsiteY84" fmla="*/ 116205 h 435769"/>
                <a:gd name="connsiteX85" fmla="*/ 464323 w 464323"/>
                <a:gd name="connsiteY85" fmla="*/ 392192 h 435769"/>
                <a:gd name="connsiteX86" fmla="*/ 420812 w 464323"/>
                <a:gd name="connsiteY86" fmla="*/ 435769 h 435769"/>
                <a:gd name="connsiteX87" fmla="*/ 43511 w 464323"/>
                <a:gd name="connsiteY87" fmla="*/ 435769 h 435769"/>
                <a:gd name="connsiteX88" fmla="*/ 0 w 464323"/>
                <a:gd name="connsiteY88" fmla="*/ 392192 h 435769"/>
                <a:gd name="connsiteX89" fmla="*/ 0 w 464323"/>
                <a:gd name="connsiteY89" fmla="*/ 43577 h 435769"/>
                <a:gd name="connsiteX90" fmla="*/ 43511 w 464323"/>
                <a:gd name="connsiteY90" fmla="*/ 0 h 435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Lst>
              <a:rect l="l" t="t" r="r" b="b"/>
              <a:pathLst>
                <a:path w="464323" h="435769">
                  <a:moveTo>
                    <a:pt x="65187" y="348457"/>
                  </a:moveTo>
                  <a:lnTo>
                    <a:pt x="399141" y="348457"/>
                  </a:lnTo>
                  <a:cubicBezTo>
                    <a:pt x="403125" y="348457"/>
                    <a:pt x="406384" y="351652"/>
                    <a:pt x="406384" y="355601"/>
                  </a:cubicBezTo>
                  <a:cubicBezTo>
                    <a:pt x="406384" y="359536"/>
                    <a:pt x="403125" y="362744"/>
                    <a:pt x="399141" y="362744"/>
                  </a:cubicBezTo>
                  <a:lnTo>
                    <a:pt x="65187" y="362744"/>
                  </a:lnTo>
                  <a:cubicBezTo>
                    <a:pt x="61187" y="362744"/>
                    <a:pt x="57944" y="359536"/>
                    <a:pt x="57944" y="355601"/>
                  </a:cubicBezTo>
                  <a:cubicBezTo>
                    <a:pt x="57944" y="351652"/>
                    <a:pt x="61187" y="348457"/>
                    <a:pt x="65187" y="348457"/>
                  </a:cubicBezTo>
                  <a:close/>
                  <a:moveTo>
                    <a:pt x="65187" y="304800"/>
                  </a:moveTo>
                  <a:lnTo>
                    <a:pt x="399141" y="304800"/>
                  </a:lnTo>
                  <a:cubicBezTo>
                    <a:pt x="403125" y="304800"/>
                    <a:pt x="406384" y="307995"/>
                    <a:pt x="406384" y="311944"/>
                  </a:cubicBezTo>
                  <a:cubicBezTo>
                    <a:pt x="406384" y="315879"/>
                    <a:pt x="403125" y="319087"/>
                    <a:pt x="399141" y="319087"/>
                  </a:cubicBezTo>
                  <a:lnTo>
                    <a:pt x="65187" y="319087"/>
                  </a:lnTo>
                  <a:cubicBezTo>
                    <a:pt x="61187" y="319087"/>
                    <a:pt x="57944" y="315879"/>
                    <a:pt x="57944" y="311944"/>
                  </a:cubicBezTo>
                  <a:cubicBezTo>
                    <a:pt x="57944" y="307995"/>
                    <a:pt x="61187" y="304800"/>
                    <a:pt x="65187" y="304800"/>
                  </a:cubicBezTo>
                  <a:close/>
                  <a:moveTo>
                    <a:pt x="65187" y="261144"/>
                  </a:moveTo>
                  <a:lnTo>
                    <a:pt x="399141" y="261144"/>
                  </a:lnTo>
                  <a:cubicBezTo>
                    <a:pt x="403125" y="261144"/>
                    <a:pt x="406384" y="264339"/>
                    <a:pt x="406384" y="268288"/>
                  </a:cubicBezTo>
                  <a:cubicBezTo>
                    <a:pt x="406384" y="272223"/>
                    <a:pt x="403125" y="275431"/>
                    <a:pt x="399141" y="275431"/>
                  </a:cubicBezTo>
                  <a:lnTo>
                    <a:pt x="65187" y="275431"/>
                  </a:lnTo>
                  <a:cubicBezTo>
                    <a:pt x="61187" y="275431"/>
                    <a:pt x="57944" y="272223"/>
                    <a:pt x="57944" y="268288"/>
                  </a:cubicBezTo>
                  <a:cubicBezTo>
                    <a:pt x="57944" y="264339"/>
                    <a:pt x="61187" y="261144"/>
                    <a:pt x="65187" y="261144"/>
                  </a:cubicBezTo>
                  <a:close/>
                  <a:moveTo>
                    <a:pt x="65187" y="217488"/>
                  </a:moveTo>
                  <a:lnTo>
                    <a:pt x="399141" y="217488"/>
                  </a:lnTo>
                  <a:cubicBezTo>
                    <a:pt x="403125" y="217488"/>
                    <a:pt x="406384" y="220683"/>
                    <a:pt x="406384" y="224632"/>
                  </a:cubicBezTo>
                  <a:cubicBezTo>
                    <a:pt x="406384" y="228580"/>
                    <a:pt x="403125" y="231775"/>
                    <a:pt x="399141" y="231775"/>
                  </a:cubicBezTo>
                  <a:lnTo>
                    <a:pt x="65187" y="231775"/>
                  </a:lnTo>
                  <a:cubicBezTo>
                    <a:pt x="61187" y="231775"/>
                    <a:pt x="57944" y="228580"/>
                    <a:pt x="57944" y="224632"/>
                  </a:cubicBezTo>
                  <a:cubicBezTo>
                    <a:pt x="57944" y="220683"/>
                    <a:pt x="61187" y="217488"/>
                    <a:pt x="65187" y="217488"/>
                  </a:cubicBezTo>
                  <a:close/>
                  <a:moveTo>
                    <a:pt x="224747" y="173832"/>
                  </a:moveTo>
                  <a:lnTo>
                    <a:pt x="399133" y="173832"/>
                  </a:lnTo>
                  <a:cubicBezTo>
                    <a:pt x="403130" y="173832"/>
                    <a:pt x="406401" y="177204"/>
                    <a:pt x="406401" y="181373"/>
                  </a:cubicBezTo>
                  <a:cubicBezTo>
                    <a:pt x="406401" y="185540"/>
                    <a:pt x="403130" y="188912"/>
                    <a:pt x="399133" y="188912"/>
                  </a:cubicBezTo>
                  <a:lnTo>
                    <a:pt x="224747" y="188912"/>
                  </a:lnTo>
                  <a:cubicBezTo>
                    <a:pt x="220715" y="188912"/>
                    <a:pt x="217488" y="185540"/>
                    <a:pt x="217488" y="181373"/>
                  </a:cubicBezTo>
                  <a:cubicBezTo>
                    <a:pt x="217488" y="177204"/>
                    <a:pt x="220715" y="173832"/>
                    <a:pt x="224747" y="173832"/>
                  </a:cubicBezTo>
                  <a:close/>
                  <a:moveTo>
                    <a:pt x="224764" y="130175"/>
                  </a:moveTo>
                  <a:lnTo>
                    <a:pt x="297525" y="130175"/>
                  </a:lnTo>
                  <a:cubicBezTo>
                    <a:pt x="301531" y="130175"/>
                    <a:pt x="304801" y="133548"/>
                    <a:pt x="304801" y="137716"/>
                  </a:cubicBezTo>
                  <a:cubicBezTo>
                    <a:pt x="304801" y="141884"/>
                    <a:pt x="301531" y="145256"/>
                    <a:pt x="297525" y="145256"/>
                  </a:cubicBezTo>
                  <a:lnTo>
                    <a:pt x="224764" y="145256"/>
                  </a:lnTo>
                  <a:cubicBezTo>
                    <a:pt x="220726" y="145256"/>
                    <a:pt x="217488" y="141884"/>
                    <a:pt x="217488" y="137716"/>
                  </a:cubicBezTo>
                  <a:cubicBezTo>
                    <a:pt x="217488" y="133548"/>
                    <a:pt x="220726" y="130175"/>
                    <a:pt x="224764" y="130175"/>
                  </a:cubicBezTo>
                  <a:close/>
                  <a:moveTo>
                    <a:pt x="87042" y="101402"/>
                  </a:moveTo>
                  <a:cubicBezTo>
                    <a:pt x="87042" y="101402"/>
                    <a:pt x="87042" y="159743"/>
                    <a:pt x="87042" y="159743"/>
                  </a:cubicBezTo>
                  <a:lnTo>
                    <a:pt x="159809" y="159743"/>
                  </a:lnTo>
                  <a:lnTo>
                    <a:pt x="159809" y="101402"/>
                  </a:lnTo>
                  <a:close/>
                  <a:moveTo>
                    <a:pt x="224764" y="86519"/>
                  </a:moveTo>
                  <a:lnTo>
                    <a:pt x="297525" y="86519"/>
                  </a:lnTo>
                  <a:cubicBezTo>
                    <a:pt x="301531" y="86519"/>
                    <a:pt x="304801" y="89891"/>
                    <a:pt x="304801" y="94060"/>
                  </a:cubicBezTo>
                  <a:cubicBezTo>
                    <a:pt x="304801" y="98227"/>
                    <a:pt x="301531" y="101599"/>
                    <a:pt x="297525" y="101599"/>
                  </a:cubicBezTo>
                  <a:lnTo>
                    <a:pt x="224764" y="101599"/>
                  </a:lnTo>
                  <a:cubicBezTo>
                    <a:pt x="220726" y="101599"/>
                    <a:pt x="217488" y="98227"/>
                    <a:pt x="217488" y="94060"/>
                  </a:cubicBezTo>
                  <a:cubicBezTo>
                    <a:pt x="217488" y="89891"/>
                    <a:pt x="220726" y="86519"/>
                    <a:pt x="224764" y="86519"/>
                  </a:cubicBezTo>
                  <a:close/>
                  <a:moveTo>
                    <a:pt x="72490" y="72232"/>
                  </a:moveTo>
                  <a:lnTo>
                    <a:pt x="174361" y="72232"/>
                  </a:lnTo>
                  <a:cubicBezTo>
                    <a:pt x="182401" y="72232"/>
                    <a:pt x="188907" y="78752"/>
                    <a:pt x="188907" y="86817"/>
                  </a:cubicBezTo>
                  <a:lnTo>
                    <a:pt x="188907" y="174328"/>
                  </a:lnTo>
                  <a:cubicBezTo>
                    <a:pt x="188907" y="182388"/>
                    <a:pt x="182401" y="188908"/>
                    <a:pt x="174361" y="188908"/>
                  </a:cubicBezTo>
                  <a:lnTo>
                    <a:pt x="72490" y="188908"/>
                  </a:lnTo>
                  <a:cubicBezTo>
                    <a:pt x="64450" y="188908"/>
                    <a:pt x="57944" y="182388"/>
                    <a:pt x="57944" y="174328"/>
                  </a:cubicBezTo>
                  <a:lnTo>
                    <a:pt x="57944" y="86817"/>
                  </a:lnTo>
                  <a:cubicBezTo>
                    <a:pt x="57944" y="78752"/>
                    <a:pt x="64450" y="72232"/>
                    <a:pt x="72490" y="72232"/>
                  </a:cubicBezTo>
                  <a:close/>
                  <a:moveTo>
                    <a:pt x="348258" y="29051"/>
                  </a:moveTo>
                  <a:lnTo>
                    <a:pt x="348258" y="87154"/>
                  </a:lnTo>
                  <a:lnTo>
                    <a:pt x="348215" y="87154"/>
                  </a:lnTo>
                  <a:cubicBezTo>
                    <a:pt x="348215" y="103172"/>
                    <a:pt x="361242" y="116205"/>
                    <a:pt x="377237" y="116205"/>
                  </a:cubicBezTo>
                  <a:lnTo>
                    <a:pt x="391747" y="116205"/>
                  </a:lnTo>
                  <a:cubicBezTo>
                    <a:pt x="391747" y="116205"/>
                    <a:pt x="435323" y="116205"/>
                    <a:pt x="435323" y="116205"/>
                  </a:cubicBezTo>
                  <a:close/>
                  <a:moveTo>
                    <a:pt x="43511" y="29051"/>
                  </a:moveTo>
                  <a:cubicBezTo>
                    <a:pt x="35492" y="29051"/>
                    <a:pt x="29000" y="35547"/>
                    <a:pt x="29000" y="43577"/>
                  </a:cubicBezTo>
                  <a:lnTo>
                    <a:pt x="29000" y="392192"/>
                  </a:lnTo>
                  <a:cubicBezTo>
                    <a:pt x="29000" y="400202"/>
                    <a:pt x="35492" y="406718"/>
                    <a:pt x="43511" y="406718"/>
                  </a:cubicBezTo>
                  <a:lnTo>
                    <a:pt x="420812" y="406718"/>
                  </a:lnTo>
                  <a:cubicBezTo>
                    <a:pt x="428830" y="406718"/>
                    <a:pt x="435323" y="400202"/>
                    <a:pt x="435323" y="392192"/>
                  </a:cubicBezTo>
                  <a:cubicBezTo>
                    <a:pt x="435323" y="392192"/>
                    <a:pt x="435323" y="130731"/>
                    <a:pt x="435323" y="130731"/>
                  </a:cubicBezTo>
                  <a:lnTo>
                    <a:pt x="391747" y="130731"/>
                  </a:lnTo>
                  <a:lnTo>
                    <a:pt x="377237" y="130731"/>
                  </a:lnTo>
                  <a:cubicBezTo>
                    <a:pt x="353202" y="130731"/>
                    <a:pt x="333704" y="111222"/>
                    <a:pt x="333704" y="87154"/>
                  </a:cubicBezTo>
                  <a:lnTo>
                    <a:pt x="333747" y="87154"/>
                  </a:lnTo>
                  <a:lnTo>
                    <a:pt x="333747" y="29051"/>
                  </a:lnTo>
                  <a:close/>
                  <a:moveTo>
                    <a:pt x="43511" y="0"/>
                  </a:moveTo>
                  <a:lnTo>
                    <a:pt x="348258" y="0"/>
                  </a:lnTo>
                  <a:cubicBezTo>
                    <a:pt x="355933" y="0"/>
                    <a:pt x="363328" y="3046"/>
                    <a:pt x="368767" y="8493"/>
                  </a:cubicBezTo>
                  <a:lnTo>
                    <a:pt x="455831" y="95647"/>
                  </a:lnTo>
                  <a:cubicBezTo>
                    <a:pt x="461270" y="101094"/>
                    <a:pt x="464323" y="108498"/>
                    <a:pt x="464323" y="116205"/>
                  </a:cubicBezTo>
                  <a:lnTo>
                    <a:pt x="464323" y="392192"/>
                  </a:lnTo>
                  <a:cubicBezTo>
                    <a:pt x="464323" y="416220"/>
                    <a:pt x="444803" y="435769"/>
                    <a:pt x="420812" y="435769"/>
                  </a:cubicBezTo>
                  <a:lnTo>
                    <a:pt x="43511" y="435769"/>
                  </a:lnTo>
                  <a:cubicBezTo>
                    <a:pt x="19520" y="435769"/>
                    <a:pt x="0" y="416220"/>
                    <a:pt x="0" y="392192"/>
                  </a:cubicBezTo>
                  <a:lnTo>
                    <a:pt x="0" y="43577"/>
                  </a:lnTo>
                  <a:cubicBezTo>
                    <a:pt x="0" y="19529"/>
                    <a:pt x="19520" y="0"/>
                    <a:pt x="43511" y="0"/>
                  </a:cubicBezTo>
                  <a:close/>
                </a:path>
              </a:pathLst>
            </a:custGeom>
            <a:solidFill>
              <a:schemeClr val="bg1"/>
            </a:solidFill>
            <a:ln>
              <a:noFill/>
            </a:ln>
            <a:effectLst/>
          </p:spPr>
          <p:txBody>
            <a:bodyPr wrap="square" lIns="19050" tIns="19050" rIns="19050" bIns="19050" anchor="ctr">
              <a:noAutofit/>
            </a:bodyP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宋体" panose="02010600030101010101" pitchFamily="2" charset="-122"/>
                <a:ea typeface="黑体" panose="02010609060101010101" charset="-122"/>
                <a:cs typeface="黑体" panose="02010609060101010101" charset="-122"/>
                <a:sym typeface="+mn-lt"/>
              </a:endParaRPr>
            </a:p>
          </p:txBody>
        </p:sp>
        <p:sp>
          <p:nvSpPr>
            <p:cNvPr id="7" name="椭圆 6"/>
            <p:cNvSpPr>
              <a:spLocks noChangeAspect="1"/>
            </p:cNvSpPr>
            <p:nvPr/>
          </p:nvSpPr>
          <p:spPr>
            <a:xfrm>
              <a:off x="6999" y="6972"/>
              <a:ext cx="1004" cy="1004"/>
            </a:xfrm>
            <a:prstGeom prst="ellipse">
              <a:avLst/>
            </a:prstGeom>
            <a:solidFill>
              <a:srgbClr val="FFD13D"/>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宋体" panose="02010600030101010101" pitchFamily="2" charset="-122"/>
                <a:ea typeface="黑体" panose="02010609060101010101" charset="-122"/>
                <a:cs typeface="黑体" panose="02010609060101010101" charset="-122"/>
                <a:sym typeface="+mn-lt"/>
              </a:endParaRPr>
            </a:p>
          </p:txBody>
        </p:sp>
        <p:sp>
          <p:nvSpPr>
            <p:cNvPr id="8" name="PA_任意多边形 38"/>
            <p:cNvSpPr/>
            <p:nvPr>
              <p:custDataLst>
                <p:tags r:id="rId5"/>
              </p:custDataLst>
            </p:nvPr>
          </p:nvSpPr>
          <p:spPr bwMode="auto">
            <a:xfrm>
              <a:off x="7308" y="7249"/>
              <a:ext cx="414" cy="402"/>
            </a:xfrm>
            <a:custGeom>
              <a:avLst/>
              <a:gdLst>
                <a:gd name="connsiteX0" fmla="*/ 261540 w 464338"/>
                <a:gd name="connsiteY0" fmla="*/ 246856 h 450850"/>
                <a:gd name="connsiteX1" fmla="*/ 290512 w 464338"/>
                <a:gd name="connsiteY1" fmla="*/ 276225 h 450850"/>
                <a:gd name="connsiteX2" fmla="*/ 261540 w 464338"/>
                <a:gd name="connsiteY2" fmla="*/ 305592 h 450850"/>
                <a:gd name="connsiteX3" fmla="*/ 232568 w 464338"/>
                <a:gd name="connsiteY3" fmla="*/ 276225 h 450850"/>
                <a:gd name="connsiteX4" fmla="*/ 261540 w 464338"/>
                <a:gd name="connsiteY4" fmla="*/ 246856 h 450850"/>
                <a:gd name="connsiteX5" fmla="*/ 419120 w 464338"/>
                <a:gd name="connsiteY5" fmla="*/ 213403 h 450850"/>
                <a:gd name="connsiteX6" fmla="*/ 418654 w 464338"/>
                <a:gd name="connsiteY6" fmla="*/ 214300 h 450850"/>
                <a:gd name="connsiteX7" fmla="*/ 415019 w 464338"/>
                <a:gd name="connsiteY7" fmla="*/ 221000 h 450850"/>
                <a:gd name="connsiteX8" fmla="*/ 391786 w 464338"/>
                <a:gd name="connsiteY8" fmla="*/ 232689 h 450850"/>
                <a:gd name="connsiteX9" fmla="*/ 261191 w 464338"/>
                <a:gd name="connsiteY9" fmla="*/ 232689 h 450850"/>
                <a:gd name="connsiteX10" fmla="*/ 217652 w 464338"/>
                <a:gd name="connsiteY10" fmla="*/ 276313 h 450850"/>
                <a:gd name="connsiteX11" fmla="*/ 261191 w 464338"/>
                <a:gd name="connsiteY11" fmla="*/ 319958 h 450850"/>
                <a:gd name="connsiteX12" fmla="*/ 410319 w 464338"/>
                <a:gd name="connsiteY12" fmla="*/ 319958 h 450850"/>
                <a:gd name="connsiteX13" fmla="*/ 435303 w 464338"/>
                <a:gd name="connsiteY13" fmla="*/ 261765 h 450850"/>
                <a:gd name="connsiteX14" fmla="*/ 419120 w 464338"/>
                <a:gd name="connsiteY14" fmla="*/ 213403 h 450850"/>
                <a:gd name="connsiteX15" fmla="*/ 29019 w 464338"/>
                <a:gd name="connsiteY15" fmla="*/ 141642 h 450850"/>
                <a:gd name="connsiteX16" fmla="*/ 29019 w 464338"/>
                <a:gd name="connsiteY16" fmla="*/ 370845 h 450850"/>
                <a:gd name="connsiteX17" fmla="*/ 79807 w 464338"/>
                <a:gd name="connsiteY17" fmla="*/ 421754 h 450850"/>
                <a:gd name="connsiteX18" fmla="*/ 340998 w 464338"/>
                <a:gd name="connsiteY18" fmla="*/ 421754 h 450850"/>
                <a:gd name="connsiteX19" fmla="*/ 391786 w 464338"/>
                <a:gd name="connsiteY19" fmla="*/ 370845 h 450850"/>
                <a:gd name="connsiteX20" fmla="*/ 391786 w 464338"/>
                <a:gd name="connsiteY20" fmla="*/ 349033 h 450850"/>
                <a:gd name="connsiteX21" fmla="*/ 261191 w 464338"/>
                <a:gd name="connsiteY21" fmla="*/ 349033 h 450850"/>
                <a:gd name="connsiteX22" fmla="*/ 188633 w 464338"/>
                <a:gd name="connsiteY22" fmla="*/ 276313 h 450850"/>
                <a:gd name="connsiteX23" fmla="*/ 261191 w 464338"/>
                <a:gd name="connsiteY23" fmla="*/ 203592 h 450850"/>
                <a:gd name="connsiteX24" fmla="*/ 391786 w 464338"/>
                <a:gd name="connsiteY24" fmla="*/ 203592 h 450850"/>
                <a:gd name="connsiteX25" fmla="*/ 391786 w 464338"/>
                <a:gd name="connsiteY25" fmla="*/ 174517 h 450850"/>
                <a:gd name="connsiteX26" fmla="*/ 377266 w 464338"/>
                <a:gd name="connsiteY26" fmla="*/ 159969 h 450850"/>
                <a:gd name="connsiteX27" fmla="*/ 319228 w 464338"/>
                <a:gd name="connsiteY27" fmla="*/ 159969 h 450850"/>
                <a:gd name="connsiteX28" fmla="*/ 79807 w 464338"/>
                <a:gd name="connsiteY28" fmla="*/ 159969 h 450850"/>
                <a:gd name="connsiteX29" fmla="*/ 29019 w 464338"/>
                <a:gd name="connsiteY29" fmla="*/ 141642 h 450850"/>
                <a:gd name="connsiteX30" fmla="*/ 58016 w 464338"/>
                <a:gd name="connsiteY30" fmla="*/ 116345 h 450850"/>
                <a:gd name="connsiteX31" fmla="*/ 58016 w 464338"/>
                <a:gd name="connsiteY31" fmla="*/ 125800 h 450850"/>
                <a:gd name="connsiteX32" fmla="*/ 79807 w 464338"/>
                <a:gd name="connsiteY32" fmla="*/ 130872 h 450850"/>
                <a:gd name="connsiteX33" fmla="*/ 319228 w 464338"/>
                <a:gd name="connsiteY33" fmla="*/ 130872 h 450850"/>
                <a:gd name="connsiteX34" fmla="*/ 362745 w 464338"/>
                <a:gd name="connsiteY34" fmla="*/ 130872 h 450850"/>
                <a:gd name="connsiteX35" fmla="*/ 362745 w 464338"/>
                <a:gd name="connsiteY35" fmla="*/ 116345 h 450850"/>
                <a:gd name="connsiteX36" fmla="*/ 58016 w 464338"/>
                <a:gd name="connsiteY36" fmla="*/ 116345 h 450850"/>
                <a:gd name="connsiteX37" fmla="*/ 58016 w 464338"/>
                <a:gd name="connsiteY37" fmla="*/ 87248 h 450850"/>
                <a:gd name="connsiteX38" fmla="*/ 58016 w 464338"/>
                <a:gd name="connsiteY38" fmla="*/ 101796 h 450850"/>
                <a:gd name="connsiteX39" fmla="*/ 362745 w 464338"/>
                <a:gd name="connsiteY39" fmla="*/ 101796 h 450850"/>
                <a:gd name="connsiteX40" fmla="*/ 362745 w 464338"/>
                <a:gd name="connsiteY40" fmla="*/ 87248 h 450850"/>
                <a:gd name="connsiteX41" fmla="*/ 58016 w 464338"/>
                <a:gd name="connsiteY41" fmla="*/ 58172 h 450850"/>
                <a:gd name="connsiteX42" fmla="*/ 58016 w 464338"/>
                <a:gd name="connsiteY42" fmla="*/ 72700 h 450850"/>
                <a:gd name="connsiteX43" fmla="*/ 362745 w 464338"/>
                <a:gd name="connsiteY43" fmla="*/ 72700 h 450850"/>
                <a:gd name="connsiteX44" fmla="*/ 362745 w 464338"/>
                <a:gd name="connsiteY44" fmla="*/ 58172 h 450850"/>
                <a:gd name="connsiteX45" fmla="*/ 79807 w 464338"/>
                <a:gd name="connsiteY45" fmla="*/ 29076 h 450850"/>
                <a:gd name="connsiteX46" fmla="*/ 29019 w 464338"/>
                <a:gd name="connsiteY46" fmla="*/ 79984 h 450850"/>
                <a:gd name="connsiteX47" fmla="*/ 43517 w 464338"/>
                <a:gd name="connsiteY47" fmla="*/ 115510 h 450850"/>
                <a:gd name="connsiteX48" fmla="*/ 43517 w 464338"/>
                <a:gd name="connsiteY48" fmla="*/ 87248 h 450850"/>
                <a:gd name="connsiteX49" fmla="*/ 43517 w 464338"/>
                <a:gd name="connsiteY49" fmla="*/ 58172 h 450850"/>
                <a:gd name="connsiteX50" fmla="*/ 58016 w 464338"/>
                <a:gd name="connsiteY50" fmla="*/ 43624 h 450850"/>
                <a:gd name="connsiteX51" fmla="*/ 362745 w 464338"/>
                <a:gd name="connsiteY51" fmla="*/ 43624 h 450850"/>
                <a:gd name="connsiteX52" fmla="*/ 377266 w 464338"/>
                <a:gd name="connsiteY52" fmla="*/ 58172 h 450850"/>
                <a:gd name="connsiteX53" fmla="*/ 377266 w 464338"/>
                <a:gd name="connsiteY53" fmla="*/ 87248 h 450850"/>
                <a:gd name="connsiteX54" fmla="*/ 377266 w 464338"/>
                <a:gd name="connsiteY54" fmla="*/ 116345 h 450850"/>
                <a:gd name="connsiteX55" fmla="*/ 377266 w 464338"/>
                <a:gd name="connsiteY55" fmla="*/ 130872 h 450850"/>
                <a:gd name="connsiteX56" fmla="*/ 391786 w 464338"/>
                <a:gd name="connsiteY56" fmla="*/ 133544 h 450850"/>
                <a:gd name="connsiteX57" fmla="*/ 391786 w 464338"/>
                <a:gd name="connsiteY57" fmla="*/ 87248 h 450850"/>
                <a:gd name="connsiteX58" fmla="*/ 391786 w 464338"/>
                <a:gd name="connsiteY58" fmla="*/ 79984 h 450850"/>
                <a:gd name="connsiteX59" fmla="*/ 391786 w 464338"/>
                <a:gd name="connsiteY59" fmla="*/ 43624 h 450850"/>
                <a:gd name="connsiteX60" fmla="*/ 377266 w 464338"/>
                <a:gd name="connsiteY60" fmla="*/ 29076 h 450850"/>
                <a:gd name="connsiteX61" fmla="*/ 319228 w 464338"/>
                <a:gd name="connsiteY61" fmla="*/ 29076 h 450850"/>
                <a:gd name="connsiteX62" fmla="*/ 79807 w 464338"/>
                <a:gd name="connsiteY62" fmla="*/ 0 h 450850"/>
                <a:gd name="connsiteX63" fmla="*/ 319228 w 464338"/>
                <a:gd name="connsiteY63" fmla="*/ 0 h 450850"/>
                <a:gd name="connsiteX64" fmla="*/ 377266 w 464338"/>
                <a:gd name="connsiteY64" fmla="*/ 0 h 450850"/>
                <a:gd name="connsiteX65" fmla="*/ 420805 w 464338"/>
                <a:gd name="connsiteY65" fmla="*/ 43624 h 450850"/>
                <a:gd name="connsiteX66" fmla="*/ 420805 w 464338"/>
                <a:gd name="connsiteY66" fmla="*/ 79984 h 450850"/>
                <a:gd name="connsiteX67" fmla="*/ 420805 w 464338"/>
                <a:gd name="connsiteY67" fmla="*/ 87248 h 450850"/>
                <a:gd name="connsiteX68" fmla="*/ 420805 w 464338"/>
                <a:gd name="connsiteY68" fmla="*/ 174517 h 450850"/>
                <a:gd name="connsiteX69" fmla="*/ 420827 w 464338"/>
                <a:gd name="connsiteY69" fmla="*/ 174517 h 450850"/>
                <a:gd name="connsiteX70" fmla="*/ 420827 w 464338"/>
                <a:gd name="connsiteY70" fmla="*/ 349033 h 450850"/>
                <a:gd name="connsiteX71" fmla="*/ 420805 w 464338"/>
                <a:gd name="connsiteY71" fmla="*/ 349033 h 450850"/>
                <a:gd name="connsiteX72" fmla="*/ 420805 w 464338"/>
                <a:gd name="connsiteY72" fmla="*/ 370845 h 450850"/>
                <a:gd name="connsiteX73" fmla="*/ 340998 w 464338"/>
                <a:gd name="connsiteY73" fmla="*/ 450850 h 450850"/>
                <a:gd name="connsiteX74" fmla="*/ 79807 w 464338"/>
                <a:gd name="connsiteY74" fmla="*/ 450850 h 450850"/>
                <a:gd name="connsiteX75" fmla="*/ 0 w 464338"/>
                <a:gd name="connsiteY75" fmla="*/ 370845 h 450850"/>
                <a:gd name="connsiteX76" fmla="*/ 0 w 464338"/>
                <a:gd name="connsiteY76" fmla="*/ 79984 h 450850"/>
                <a:gd name="connsiteX77" fmla="*/ 79807 w 464338"/>
                <a:gd name="connsiteY77" fmla="*/ 0 h 450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464338" h="450850">
                  <a:moveTo>
                    <a:pt x="261540" y="246856"/>
                  </a:moveTo>
                  <a:cubicBezTo>
                    <a:pt x="277531" y="246856"/>
                    <a:pt x="290512" y="260021"/>
                    <a:pt x="290512" y="276225"/>
                  </a:cubicBezTo>
                  <a:cubicBezTo>
                    <a:pt x="290512" y="292427"/>
                    <a:pt x="277531" y="305592"/>
                    <a:pt x="261540" y="305592"/>
                  </a:cubicBezTo>
                  <a:cubicBezTo>
                    <a:pt x="245546" y="305592"/>
                    <a:pt x="232568" y="292427"/>
                    <a:pt x="232568" y="276225"/>
                  </a:cubicBezTo>
                  <a:cubicBezTo>
                    <a:pt x="232568" y="260021"/>
                    <a:pt x="245546" y="246856"/>
                    <a:pt x="261540" y="246856"/>
                  </a:cubicBezTo>
                  <a:close/>
                  <a:moveTo>
                    <a:pt x="419120" y="213403"/>
                  </a:moveTo>
                  <a:cubicBezTo>
                    <a:pt x="419009" y="213716"/>
                    <a:pt x="418765" y="213966"/>
                    <a:pt x="418654" y="214300"/>
                  </a:cubicBezTo>
                  <a:cubicBezTo>
                    <a:pt x="417701" y="216680"/>
                    <a:pt x="416526" y="218976"/>
                    <a:pt x="415019" y="221000"/>
                  </a:cubicBezTo>
                  <a:cubicBezTo>
                    <a:pt x="409610" y="228222"/>
                    <a:pt x="400742" y="232564"/>
                    <a:pt x="391786" y="232689"/>
                  </a:cubicBezTo>
                  <a:lnTo>
                    <a:pt x="261191" y="232689"/>
                  </a:lnTo>
                  <a:cubicBezTo>
                    <a:pt x="237182" y="232689"/>
                    <a:pt x="217652" y="252268"/>
                    <a:pt x="217652" y="276313"/>
                  </a:cubicBezTo>
                  <a:cubicBezTo>
                    <a:pt x="217652" y="300379"/>
                    <a:pt x="237182" y="319958"/>
                    <a:pt x="261191" y="319958"/>
                  </a:cubicBezTo>
                  <a:lnTo>
                    <a:pt x="410319" y="319958"/>
                  </a:lnTo>
                  <a:cubicBezTo>
                    <a:pt x="426303" y="304888"/>
                    <a:pt x="435303" y="284140"/>
                    <a:pt x="435303" y="261765"/>
                  </a:cubicBezTo>
                  <a:cubicBezTo>
                    <a:pt x="435303" y="243918"/>
                    <a:pt x="429561" y="227095"/>
                    <a:pt x="419120" y="213403"/>
                  </a:cubicBezTo>
                  <a:close/>
                  <a:moveTo>
                    <a:pt x="29019" y="141642"/>
                  </a:moveTo>
                  <a:lnTo>
                    <a:pt x="29019" y="370845"/>
                  </a:lnTo>
                  <a:cubicBezTo>
                    <a:pt x="29019" y="398961"/>
                    <a:pt x="51742" y="421754"/>
                    <a:pt x="79807" y="421754"/>
                  </a:cubicBezTo>
                  <a:lnTo>
                    <a:pt x="340998" y="421754"/>
                  </a:lnTo>
                  <a:cubicBezTo>
                    <a:pt x="369041" y="421754"/>
                    <a:pt x="391786" y="398961"/>
                    <a:pt x="391786" y="370845"/>
                  </a:cubicBezTo>
                  <a:cubicBezTo>
                    <a:pt x="391786" y="370845"/>
                    <a:pt x="391786" y="349033"/>
                    <a:pt x="391786" y="349033"/>
                  </a:cubicBezTo>
                  <a:lnTo>
                    <a:pt x="261191" y="349033"/>
                  </a:lnTo>
                  <a:cubicBezTo>
                    <a:pt x="221110" y="349033"/>
                    <a:pt x="188633" y="316493"/>
                    <a:pt x="188633" y="276313"/>
                  </a:cubicBezTo>
                  <a:cubicBezTo>
                    <a:pt x="188633" y="236154"/>
                    <a:pt x="221110" y="203592"/>
                    <a:pt x="261191" y="203592"/>
                  </a:cubicBezTo>
                  <a:lnTo>
                    <a:pt x="391786" y="203592"/>
                  </a:lnTo>
                  <a:lnTo>
                    <a:pt x="391786" y="174517"/>
                  </a:lnTo>
                  <a:cubicBezTo>
                    <a:pt x="391786" y="166481"/>
                    <a:pt x="385269" y="159969"/>
                    <a:pt x="377266" y="159969"/>
                  </a:cubicBezTo>
                  <a:lnTo>
                    <a:pt x="319228" y="159969"/>
                  </a:lnTo>
                  <a:lnTo>
                    <a:pt x="79807" y="159969"/>
                  </a:lnTo>
                  <a:cubicBezTo>
                    <a:pt x="60521" y="159969"/>
                    <a:pt x="42808" y="153081"/>
                    <a:pt x="29019" y="141642"/>
                  </a:cubicBezTo>
                  <a:close/>
                  <a:moveTo>
                    <a:pt x="58016" y="116345"/>
                  </a:moveTo>
                  <a:lnTo>
                    <a:pt x="58016" y="125800"/>
                  </a:lnTo>
                  <a:cubicBezTo>
                    <a:pt x="64644" y="128973"/>
                    <a:pt x="71960" y="130872"/>
                    <a:pt x="79807" y="130872"/>
                  </a:cubicBezTo>
                  <a:lnTo>
                    <a:pt x="319228" y="130872"/>
                  </a:lnTo>
                  <a:lnTo>
                    <a:pt x="362745" y="130872"/>
                  </a:lnTo>
                  <a:lnTo>
                    <a:pt x="362745" y="116345"/>
                  </a:lnTo>
                  <a:cubicBezTo>
                    <a:pt x="362745" y="116345"/>
                    <a:pt x="58016" y="116345"/>
                    <a:pt x="58016" y="116345"/>
                  </a:cubicBezTo>
                  <a:close/>
                  <a:moveTo>
                    <a:pt x="58016" y="87248"/>
                  </a:moveTo>
                  <a:lnTo>
                    <a:pt x="58016" y="101796"/>
                  </a:lnTo>
                  <a:lnTo>
                    <a:pt x="362745" y="101796"/>
                  </a:lnTo>
                  <a:cubicBezTo>
                    <a:pt x="362745" y="101796"/>
                    <a:pt x="362745" y="87248"/>
                    <a:pt x="362745" y="87248"/>
                  </a:cubicBezTo>
                  <a:close/>
                  <a:moveTo>
                    <a:pt x="58016" y="58172"/>
                  </a:moveTo>
                  <a:lnTo>
                    <a:pt x="58016" y="72700"/>
                  </a:lnTo>
                  <a:lnTo>
                    <a:pt x="362745" y="72700"/>
                  </a:lnTo>
                  <a:cubicBezTo>
                    <a:pt x="362745" y="72700"/>
                    <a:pt x="362745" y="58172"/>
                    <a:pt x="362745" y="58172"/>
                  </a:cubicBezTo>
                  <a:close/>
                  <a:moveTo>
                    <a:pt x="79807" y="29076"/>
                  </a:moveTo>
                  <a:cubicBezTo>
                    <a:pt x="51742" y="29076"/>
                    <a:pt x="29019" y="51869"/>
                    <a:pt x="29019" y="79984"/>
                  </a:cubicBezTo>
                  <a:cubicBezTo>
                    <a:pt x="29019" y="93823"/>
                    <a:pt x="34561" y="106326"/>
                    <a:pt x="43517" y="115510"/>
                  </a:cubicBezTo>
                  <a:lnTo>
                    <a:pt x="43517" y="87248"/>
                  </a:lnTo>
                  <a:lnTo>
                    <a:pt x="43517" y="58172"/>
                  </a:lnTo>
                  <a:cubicBezTo>
                    <a:pt x="43517" y="50116"/>
                    <a:pt x="50013" y="43624"/>
                    <a:pt x="58016" y="43624"/>
                  </a:cubicBezTo>
                  <a:lnTo>
                    <a:pt x="362745" y="43624"/>
                  </a:lnTo>
                  <a:cubicBezTo>
                    <a:pt x="370748" y="43624"/>
                    <a:pt x="377266" y="50116"/>
                    <a:pt x="377266" y="58172"/>
                  </a:cubicBezTo>
                  <a:lnTo>
                    <a:pt x="377266" y="87248"/>
                  </a:lnTo>
                  <a:lnTo>
                    <a:pt x="377266" y="116345"/>
                  </a:lnTo>
                  <a:lnTo>
                    <a:pt x="377266" y="130872"/>
                  </a:lnTo>
                  <a:cubicBezTo>
                    <a:pt x="382387" y="130872"/>
                    <a:pt x="387197" y="131936"/>
                    <a:pt x="391786" y="133544"/>
                  </a:cubicBezTo>
                  <a:lnTo>
                    <a:pt x="391786" y="87248"/>
                  </a:lnTo>
                  <a:lnTo>
                    <a:pt x="391786" y="79984"/>
                  </a:lnTo>
                  <a:lnTo>
                    <a:pt x="391786" y="43624"/>
                  </a:lnTo>
                  <a:cubicBezTo>
                    <a:pt x="391786" y="35588"/>
                    <a:pt x="385269" y="29076"/>
                    <a:pt x="377266" y="29076"/>
                  </a:cubicBezTo>
                  <a:lnTo>
                    <a:pt x="319228" y="29076"/>
                  </a:lnTo>
                  <a:close/>
                  <a:moveTo>
                    <a:pt x="79807" y="0"/>
                  </a:moveTo>
                  <a:lnTo>
                    <a:pt x="319228" y="0"/>
                  </a:lnTo>
                  <a:lnTo>
                    <a:pt x="377266" y="0"/>
                  </a:lnTo>
                  <a:cubicBezTo>
                    <a:pt x="401296" y="0"/>
                    <a:pt x="420805" y="19516"/>
                    <a:pt x="420805" y="43624"/>
                  </a:cubicBezTo>
                  <a:lnTo>
                    <a:pt x="420805" y="79984"/>
                  </a:lnTo>
                  <a:lnTo>
                    <a:pt x="420805" y="87248"/>
                  </a:lnTo>
                  <a:lnTo>
                    <a:pt x="420805" y="174517"/>
                  </a:lnTo>
                  <a:lnTo>
                    <a:pt x="420827" y="174517"/>
                  </a:lnTo>
                  <a:cubicBezTo>
                    <a:pt x="478842" y="218162"/>
                    <a:pt x="478842" y="305388"/>
                    <a:pt x="420827" y="349033"/>
                  </a:cubicBezTo>
                  <a:lnTo>
                    <a:pt x="420805" y="349033"/>
                  </a:lnTo>
                  <a:lnTo>
                    <a:pt x="420805" y="370845"/>
                  </a:lnTo>
                  <a:cubicBezTo>
                    <a:pt x="420805" y="414949"/>
                    <a:pt x="384980" y="450850"/>
                    <a:pt x="340998" y="450850"/>
                  </a:cubicBezTo>
                  <a:lnTo>
                    <a:pt x="79807" y="450850"/>
                  </a:lnTo>
                  <a:cubicBezTo>
                    <a:pt x="35780" y="450850"/>
                    <a:pt x="0" y="414949"/>
                    <a:pt x="0" y="370845"/>
                  </a:cubicBezTo>
                  <a:lnTo>
                    <a:pt x="0" y="79984"/>
                  </a:lnTo>
                  <a:cubicBezTo>
                    <a:pt x="0" y="35880"/>
                    <a:pt x="35780" y="0"/>
                    <a:pt x="79807" y="0"/>
                  </a:cubicBezTo>
                  <a:close/>
                </a:path>
              </a:pathLst>
            </a:custGeom>
            <a:solidFill>
              <a:schemeClr val="bg1"/>
            </a:solidFill>
            <a:ln>
              <a:noFill/>
            </a:ln>
            <a:effectLst/>
          </p:spPr>
          <p:txBody>
            <a:bodyPr wrap="square" lIns="19050" tIns="19050" rIns="19050" bIns="19050" anchor="ctr">
              <a:noAutofit/>
            </a:bodyP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宋体" panose="02010600030101010101" pitchFamily="2" charset="-122"/>
                <a:ea typeface="黑体" panose="02010609060101010101" charset="-122"/>
                <a:cs typeface="黑体" panose="02010609060101010101" charset="-122"/>
                <a:sym typeface="+mn-lt"/>
              </a:endParaRPr>
            </a:p>
          </p:txBody>
        </p:sp>
        <p:sp>
          <p:nvSpPr>
            <p:cNvPr id="9" name="椭圆 8"/>
            <p:cNvSpPr>
              <a:spLocks noChangeAspect="1"/>
            </p:cNvSpPr>
            <p:nvPr/>
          </p:nvSpPr>
          <p:spPr>
            <a:xfrm>
              <a:off x="9823" y="7431"/>
              <a:ext cx="1004" cy="1004"/>
            </a:xfrm>
            <a:prstGeom prst="ellipse">
              <a:avLst/>
            </a:prstGeom>
            <a:solidFill>
              <a:srgbClr val="3ECEBD"/>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宋体" panose="02010600030101010101" pitchFamily="2" charset="-122"/>
                <a:ea typeface="黑体" panose="02010609060101010101" charset="-122"/>
                <a:cs typeface="黑体" panose="02010609060101010101" charset="-122"/>
                <a:sym typeface="+mn-lt"/>
              </a:endParaRPr>
            </a:p>
          </p:txBody>
        </p:sp>
        <p:sp>
          <p:nvSpPr>
            <p:cNvPr id="10" name="PA_任意多边形 40"/>
            <p:cNvSpPr/>
            <p:nvPr>
              <p:custDataLst>
                <p:tags r:id="rId6"/>
              </p:custDataLst>
            </p:nvPr>
          </p:nvSpPr>
          <p:spPr bwMode="auto">
            <a:xfrm>
              <a:off x="10118" y="7764"/>
              <a:ext cx="414" cy="337"/>
            </a:xfrm>
            <a:custGeom>
              <a:avLst/>
              <a:gdLst>
                <a:gd name="connsiteX0" fmla="*/ 348258 w 464323"/>
                <a:gd name="connsiteY0" fmla="*/ 290628 h 377825"/>
                <a:gd name="connsiteX1" fmla="*/ 319237 w 464323"/>
                <a:gd name="connsiteY1" fmla="*/ 319682 h 377825"/>
                <a:gd name="connsiteX2" fmla="*/ 348258 w 464323"/>
                <a:gd name="connsiteY2" fmla="*/ 348754 h 377825"/>
                <a:gd name="connsiteX3" fmla="*/ 377279 w 464323"/>
                <a:gd name="connsiteY3" fmla="*/ 319682 h 377825"/>
                <a:gd name="connsiteX4" fmla="*/ 348258 w 464323"/>
                <a:gd name="connsiteY4" fmla="*/ 290628 h 377825"/>
                <a:gd name="connsiteX5" fmla="*/ 159618 w 464323"/>
                <a:gd name="connsiteY5" fmla="*/ 290628 h 377825"/>
                <a:gd name="connsiteX6" fmla="*/ 130597 w 464323"/>
                <a:gd name="connsiteY6" fmla="*/ 319682 h 377825"/>
                <a:gd name="connsiteX7" fmla="*/ 159618 w 464323"/>
                <a:gd name="connsiteY7" fmla="*/ 348754 h 377825"/>
                <a:gd name="connsiteX8" fmla="*/ 188640 w 464323"/>
                <a:gd name="connsiteY8" fmla="*/ 319682 h 377825"/>
                <a:gd name="connsiteX9" fmla="*/ 159618 w 464323"/>
                <a:gd name="connsiteY9" fmla="*/ 290628 h 377825"/>
                <a:gd name="connsiteX10" fmla="*/ 333640 w 464323"/>
                <a:gd name="connsiteY10" fmla="*/ 130472 h 377825"/>
                <a:gd name="connsiteX11" fmla="*/ 333640 w 464323"/>
                <a:gd name="connsiteY11" fmla="*/ 217983 h 377825"/>
                <a:gd name="connsiteX12" fmla="*/ 391845 w 464323"/>
                <a:gd name="connsiteY12" fmla="*/ 217983 h 377825"/>
                <a:gd name="connsiteX13" fmla="*/ 391845 w 464323"/>
                <a:gd name="connsiteY13" fmla="*/ 196105 h 377825"/>
                <a:gd name="connsiteX14" fmla="*/ 348192 w 464323"/>
                <a:gd name="connsiteY14" fmla="*/ 130472 h 377825"/>
                <a:gd name="connsiteX15" fmla="*/ 333640 w 464323"/>
                <a:gd name="connsiteY15" fmla="*/ 115887 h 377825"/>
                <a:gd name="connsiteX16" fmla="*/ 348192 w 464323"/>
                <a:gd name="connsiteY16" fmla="*/ 115887 h 377825"/>
                <a:gd name="connsiteX17" fmla="*/ 360299 w 464323"/>
                <a:gd name="connsiteY17" fmla="*/ 122380 h 377825"/>
                <a:gd name="connsiteX18" fmla="*/ 403955 w 464323"/>
                <a:gd name="connsiteY18" fmla="*/ 188013 h 377825"/>
                <a:gd name="connsiteX19" fmla="*/ 406401 w 464323"/>
                <a:gd name="connsiteY19" fmla="*/ 196105 h 377825"/>
                <a:gd name="connsiteX20" fmla="*/ 406401 w 464323"/>
                <a:gd name="connsiteY20" fmla="*/ 217983 h 377825"/>
                <a:gd name="connsiteX21" fmla="*/ 391845 w 464323"/>
                <a:gd name="connsiteY21" fmla="*/ 232563 h 377825"/>
                <a:gd name="connsiteX22" fmla="*/ 333640 w 464323"/>
                <a:gd name="connsiteY22" fmla="*/ 232563 h 377825"/>
                <a:gd name="connsiteX23" fmla="*/ 319088 w 464323"/>
                <a:gd name="connsiteY23" fmla="*/ 217983 h 377825"/>
                <a:gd name="connsiteX24" fmla="*/ 319088 w 464323"/>
                <a:gd name="connsiteY24" fmla="*/ 130472 h 377825"/>
                <a:gd name="connsiteX25" fmla="*/ 333640 w 464323"/>
                <a:gd name="connsiteY25" fmla="*/ 115887 h 377825"/>
                <a:gd name="connsiteX26" fmla="*/ 304726 w 464323"/>
                <a:gd name="connsiteY26" fmla="*/ 101716 h 377825"/>
                <a:gd name="connsiteX27" fmla="*/ 304726 w 464323"/>
                <a:gd name="connsiteY27" fmla="*/ 203431 h 377825"/>
                <a:gd name="connsiteX28" fmla="*/ 261193 w 464323"/>
                <a:gd name="connsiteY28" fmla="*/ 247038 h 377825"/>
                <a:gd name="connsiteX29" fmla="*/ 72554 w 464323"/>
                <a:gd name="connsiteY29" fmla="*/ 247038 h 377825"/>
                <a:gd name="connsiteX30" fmla="*/ 72554 w 464323"/>
                <a:gd name="connsiteY30" fmla="*/ 290628 h 377825"/>
                <a:gd name="connsiteX31" fmla="*/ 87065 w 464323"/>
                <a:gd name="connsiteY31" fmla="*/ 305164 h 377825"/>
                <a:gd name="connsiteX32" fmla="*/ 103617 w 464323"/>
                <a:gd name="connsiteY32" fmla="*/ 305164 h 377825"/>
                <a:gd name="connsiteX33" fmla="*/ 159618 w 464323"/>
                <a:gd name="connsiteY33" fmla="*/ 261557 h 377825"/>
                <a:gd name="connsiteX34" fmla="*/ 215597 w 464323"/>
                <a:gd name="connsiteY34" fmla="*/ 305164 h 377825"/>
                <a:gd name="connsiteX35" fmla="*/ 292257 w 464323"/>
                <a:gd name="connsiteY35" fmla="*/ 305164 h 377825"/>
                <a:gd name="connsiteX36" fmla="*/ 348258 w 464323"/>
                <a:gd name="connsiteY36" fmla="*/ 261557 h 377825"/>
                <a:gd name="connsiteX37" fmla="*/ 404216 w 464323"/>
                <a:gd name="connsiteY37" fmla="*/ 305164 h 377825"/>
                <a:gd name="connsiteX38" fmla="*/ 420812 w 464323"/>
                <a:gd name="connsiteY38" fmla="*/ 305164 h 377825"/>
                <a:gd name="connsiteX39" fmla="*/ 435323 w 464323"/>
                <a:gd name="connsiteY39" fmla="*/ 290628 h 377825"/>
                <a:gd name="connsiteX40" fmla="*/ 435323 w 464323"/>
                <a:gd name="connsiteY40" fmla="*/ 203431 h 377825"/>
                <a:gd name="connsiteX41" fmla="*/ 432872 w 464323"/>
                <a:gd name="connsiteY41" fmla="*/ 195367 h 377825"/>
                <a:gd name="connsiteX42" fmla="*/ 374829 w 464323"/>
                <a:gd name="connsiteY42" fmla="*/ 108188 h 377825"/>
                <a:gd name="connsiteX43" fmla="*/ 362769 w 464323"/>
                <a:gd name="connsiteY43" fmla="*/ 101716 h 377825"/>
                <a:gd name="connsiteX44" fmla="*/ 43511 w 464323"/>
                <a:gd name="connsiteY44" fmla="*/ 29054 h 377825"/>
                <a:gd name="connsiteX45" fmla="*/ 29000 w 464323"/>
                <a:gd name="connsiteY45" fmla="*/ 43590 h 377825"/>
                <a:gd name="connsiteX46" fmla="*/ 29000 w 464323"/>
                <a:gd name="connsiteY46" fmla="*/ 203431 h 377825"/>
                <a:gd name="connsiteX47" fmla="*/ 43511 w 464323"/>
                <a:gd name="connsiteY47" fmla="*/ 217967 h 377825"/>
                <a:gd name="connsiteX48" fmla="*/ 261193 w 464323"/>
                <a:gd name="connsiteY48" fmla="*/ 217967 h 377825"/>
                <a:gd name="connsiteX49" fmla="*/ 275704 w 464323"/>
                <a:gd name="connsiteY49" fmla="*/ 203431 h 377825"/>
                <a:gd name="connsiteX50" fmla="*/ 275704 w 464323"/>
                <a:gd name="connsiteY50" fmla="*/ 101716 h 377825"/>
                <a:gd name="connsiteX51" fmla="*/ 275704 w 464323"/>
                <a:gd name="connsiteY51" fmla="*/ 72644 h 377825"/>
                <a:gd name="connsiteX52" fmla="*/ 275704 w 464323"/>
                <a:gd name="connsiteY52" fmla="*/ 43590 h 377825"/>
                <a:gd name="connsiteX53" fmla="*/ 261193 w 464323"/>
                <a:gd name="connsiteY53" fmla="*/ 29054 h 377825"/>
                <a:gd name="connsiteX54" fmla="*/ 43511 w 464323"/>
                <a:gd name="connsiteY54" fmla="*/ 0 h 377825"/>
                <a:gd name="connsiteX55" fmla="*/ 261193 w 464323"/>
                <a:gd name="connsiteY55" fmla="*/ 0 h 377825"/>
                <a:gd name="connsiteX56" fmla="*/ 304726 w 464323"/>
                <a:gd name="connsiteY56" fmla="*/ 43590 h 377825"/>
                <a:gd name="connsiteX57" fmla="*/ 304726 w 464323"/>
                <a:gd name="connsiteY57" fmla="*/ 72644 h 377825"/>
                <a:gd name="connsiteX58" fmla="*/ 362769 w 464323"/>
                <a:gd name="connsiteY58" fmla="*/ 72644 h 377825"/>
                <a:gd name="connsiteX59" fmla="*/ 398970 w 464323"/>
                <a:gd name="connsiteY59" fmla="*/ 92060 h 377825"/>
                <a:gd name="connsiteX60" fmla="*/ 457013 w 464323"/>
                <a:gd name="connsiteY60" fmla="*/ 179257 h 377825"/>
                <a:gd name="connsiteX61" fmla="*/ 464323 w 464323"/>
                <a:gd name="connsiteY61" fmla="*/ 203431 h 377825"/>
                <a:gd name="connsiteX62" fmla="*/ 464323 w 464323"/>
                <a:gd name="connsiteY62" fmla="*/ 290628 h 377825"/>
                <a:gd name="connsiteX63" fmla="*/ 420812 w 464323"/>
                <a:gd name="connsiteY63" fmla="*/ 334218 h 377825"/>
                <a:gd name="connsiteX64" fmla="*/ 404216 w 464323"/>
                <a:gd name="connsiteY64" fmla="*/ 334218 h 377825"/>
                <a:gd name="connsiteX65" fmla="*/ 348258 w 464323"/>
                <a:gd name="connsiteY65" fmla="*/ 377825 h 377825"/>
                <a:gd name="connsiteX66" fmla="*/ 292257 w 464323"/>
                <a:gd name="connsiteY66" fmla="*/ 334218 h 377825"/>
                <a:gd name="connsiteX67" fmla="*/ 215597 w 464323"/>
                <a:gd name="connsiteY67" fmla="*/ 334218 h 377825"/>
                <a:gd name="connsiteX68" fmla="*/ 159618 w 464323"/>
                <a:gd name="connsiteY68" fmla="*/ 377825 h 377825"/>
                <a:gd name="connsiteX69" fmla="*/ 103617 w 464323"/>
                <a:gd name="connsiteY69" fmla="*/ 334218 h 377825"/>
                <a:gd name="connsiteX70" fmla="*/ 87065 w 464323"/>
                <a:gd name="connsiteY70" fmla="*/ 334218 h 377825"/>
                <a:gd name="connsiteX71" fmla="*/ 43532 w 464323"/>
                <a:gd name="connsiteY71" fmla="*/ 290628 h 377825"/>
                <a:gd name="connsiteX72" fmla="*/ 43532 w 464323"/>
                <a:gd name="connsiteY72" fmla="*/ 247038 h 377825"/>
                <a:gd name="connsiteX73" fmla="*/ 43511 w 464323"/>
                <a:gd name="connsiteY73" fmla="*/ 247038 h 377825"/>
                <a:gd name="connsiteX74" fmla="*/ 0 w 464323"/>
                <a:gd name="connsiteY74" fmla="*/ 203431 h 377825"/>
                <a:gd name="connsiteX75" fmla="*/ 0 w 464323"/>
                <a:gd name="connsiteY75" fmla="*/ 43590 h 377825"/>
                <a:gd name="connsiteX76" fmla="*/ 43511 w 464323"/>
                <a:gd name="connsiteY76" fmla="*/ 0 h 377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464323" h="377825">
                  <a:moveTo>
                    <a:pt x="348258" y="290628"/>
                  </a:moveTo>
                  <a:cubicBezTo>
                    <a:pt x="332221" y="290628"/>
                    <a:pt x="319237" y="303660"/>
                    <a:pt x="319237" y="319682"/>
                  </a:cubicBezTo>
                  <a:cubicBezTo>
                    <a:pt x="319237" y="335722"/>
                    <a:pt x="332221" y="348754"/>
                    <a:pt x="348258" y="348754"/>
                  </a:cubicBezTo>
                  <a:cubicBezTo>
                    <a:pt x="364274" y="348754"/>
                    <a:pt x="377279" y="335722"/>
                    <a:pt x="377279" y="319682"/>
                  </a:cubicBezTo>
                  <a:cubicBezTo>
                    <a:pt x="377279" y="303660"/>
                    <a:pt x="364274" y="290628"/>
                    <a:pt x="348258" y="290628"/>
                  </a:cubicBezTo>
                  <a:close/>
                  <a:moveTo>
                    <a:pt x="159618" y="290628"/>
                  </a:moveTo>
                  <a:cubicBezTo>
                    <a:pt x="143581" y="290628"/>
                    <a:pt x="130597" y="303660"/>
                    <a:pt x="130597" y="319682"/>
                  </a:cubicBezTo>
                  <a:cubicBezTo>
                    <a:pt x="130597" y="335722"/>
                    <a:pt x="143581" y="348754"/>
                    <a:pt x="159618" y="348754"/>
                  </a:cubicBezTo>
                  <a:cubicBezTo>
                    <a:pt x="175634" y="348754"/>
                    <a:pt x="188640" y="335722"/>
                    <a:pt x="188640" y="319682"/>
                  </a:cubicBezTo>
                  <a:cubicBezTo>
                    <a:pt x="188640" y="303660"/>
                    <a:pt x="175634" y="290628"/>
                    <a:pt x="159618" y="290628"/>
                  </a:cubicBezTo>
                  <a:close/>
                  <a:moveTo>
                    <a:pt x="333640" y="130472"/>
                  </a:moveTo>
                  <a:lnTo>
                    <a:pt x="333640" y="217983"/>
                  </a:lnTo>
                  <a:lnTo>
                    <a:pt x="391845" y="217983"/>
                  </a:lnTo>
                  <a:cubicBezTo>
                    <a:pt x="391845" y="217983"/>
                    <a:pt x="391845" y="196105"/>
                    <a:pt x="391845" y="196105"/>
                  </a:cubicBezTo>
                  <a:lnTo>
                    <a:pt x="348192" y="130472"/>
                  </a:lnTo>
                  <a:close/>
                  <a:moveTo>
                    <a:pt x="333640" y="115887"/>
                  </a:moveTo>
                  <a:lnTo>
                    <a:pt x="348192" y="115887"/>
                  </a:lnTo>
                  <a:cubicBezTo>
                    <a:pt x="353051" y="115887"/>
                    <a:pt x="357599" y="118318"/>
                    <a:pt x="360299" y="122380"/>
                  </a:cubicBezTo>
                  <a:cubicBezTo>
                    <a:pt x="360299" y="122380"/>
                    <a:pt x="403955" y="188013"/>
                    <a:pt x="403955" y="188013"/>
                  </a:cubicBezTo>
                  <a:cubicBezTo>
                    <a:pt x="405548" y="190406"/>
                    <a:pt x="406401" y="193226"/>
                    <a:pt x="406401" y="196105"/>
                  </a:cubicBezTo>
                  <a:lnTo>
                    <a:pt x="406401" y="217983"/>
                  </a:lnTo>
                  <a:cubicBezTo>
                    <a:pt x="406401" y="226043"/>
                    <a:pt x="399889" y="232563"/>
                    <a:pt x="391845" y="232563"/>
                  </a:cubicBezTo>
                  <a:lnTo>
                    <a:pt x="333640" y="232563"/>
                  </a:lnTo>
                  <a:cubicBezTo>
                    <a:pt x="325596" y="232563"/>
                    <a:pt x="319088" y="226043"/>
                    <a:pt x="319088" y="217983"/>
                  </a:cubicBezTo>
                  <a:lnTo>
                    <a:pt x="319088" y="130472"/>
                  </a:lnTo>
                  <a:cubicBezTo>
                    <a:pt x="319088" y="122407"/>
                    <a:pt x="325596" y="115887"/>
                    <a:pt x="333640" y="115887"/>
                  </a:cubicBezTo>
                  <a:close/>
                  <a:moveTo>
                    <a:pt x="304726" y="101716"/>
                  </a:moveTo>
                  <a:lnTo>
                    <a:pt x="304726" y="203431"/>
                  </a:lnTo>
                  <a:cubicBezTo>
                    <a:pt x="304726" y="227482"/>
                    <a:pt x="285185" y="247038"/>
                    <a:pt x="261193" y="247038"/>
                  </a:cubicBezTo>
                  <a:lnTo>
                    <a:pt x="72554" y="247038"/>
                  </a:lnTo>
                  <a:lnTo>
                    <a:pt x="72554" y="290628"/>
                  </a:lnTo>
                  <a:cubicBezTo>
                    <a:pt x="72554" y="298657"/>
                    <a:pt x="79046" y="305164"/>
                    <a:pt x="87065" y="305164"/>
                  </a:cubicBezTo>
                  <a:lnTo>
                    <a:pt x="103617" y="305164"/>
                  </a:lnTo>
                  <a:cubicBezTo>
                    <a:pt x="110110" y="280150"/>
                    <a:pt x="132639" y="261557"/>
                    <a:pt x="159618" y="261557"/>
                  </a:cubicBezTo>
                  <a:cubicBezTo>
                    <a:pt x="186576" y="261557"/>
                    <a:pt x="209105" y="280150"/>
                    <a:pt x="215597" y="305164"/>
                  </a:cubicBezTo>
                  <a:lnTo>
                    <a:pt x="292257" y="305164"/>
                  </a:lnTo>
                  <a:cubicBezTo>
                    <a:pt x="298749" y="280150"/>
                    <a:pt x="321279" y="261557"/>
                    <a:pt x="348258" y="261557"/>
                  </a:cubicBezTo>
                  <a:cubicBezTo>
                    <a:pt x="375194" y="261557"/>
                    <a:pt x="397724" y="280150"/>
                    <a:pt x="404216" y="305164"/>
                  </a:cubicBezTo>
                  <a:lnTo>
                    <a:pt x="420812" y="305164"/>
                  </a:lnTo>
                  <a:cubicBezTo>
                    <a:pt x="428830" y="305164"/>
                    <a:pt x="435323" y="298657"/>
                    <a:pt x="435323" y="290628"/>
                  </a:cubicBezTo>
                  <a:cubicBezTo>
                    <a:pt x="435323" y="290628"/>
                    <a:pt x="435323" y="203431"/>
                    <a:pt x="435323" y="203431"/>
                  </a:cubicBezTo>
                  <a:cubicBezTo>
                    <a:pt x="435323" y="200562"/>
                    <a:pt x="434463" y="197764"/>
                    <a:pt x="432872" y="195367"/>
                  </a:cubicBezTo>
                  <a:lnTo>
                    <a:pt x="374829" y="108188"/>
                  </a:lnTo>
                  <a:cubicBezTo>
                    <a:pt x="372142" y="104147"/>
                    <a:pt x="367606" y="101716"/>
                    <a:pt x="362769" y="101716"/>
                  </a:cubicBezTo>
                  <a:close/>
                  <a:moveTo>
                    <a:pt x="43511" y="29054"/>
                  </a:moveTo>
                  <a:cubicBezTo>
                    <a:pt x="35514" y="29054"/>
                    <a:pt x="29000" y="35561"/>
                    <a:pt x="29000" y="43590"/>
                  </a:cubicBezTo>
                  <a:lnTo>
                    <a:pt x="29000" y="203431"/>
                  </a:lnTo>
                  <a:cubicBezTo>
                    <a:pt x="29000" y="211460"/>
                    <a:pt x="35514" y="217967"/>
                    <a:pt x="43511" y="217967"/>
                  </a:cubicBezTo>
                  <a:cubicBezTo>
                    <a:pt x="43511" y="217967"/>
                    <a:pt x="261193" y="217967"/>
                    <a:pt x="261193" y="217967"/>
                  </a:cubicBezTo>
                  <a:cubicBezTo>
                    <a:pt x="269212" y="217967"/>
                    <a:pt x="275704" y="211460"/>
                    <a:pt x="275704" y="203431"/>
                  </a:cubicBezTo>
                  <a:lnTo>
                    <a:pt x="275704" y="101716"/>
                  </a:lnTo>
                  <a:lnTo>
                    <a:pt x="275704" y="72644"/>
                  </a:lnTo>
                  <a:lnTo>
                    <a:pt x="275704" y="43590"/>
                  </a:lnTo>
                  <a:cubicBezTo>
                    <a:pt x="275704" y="35561"/>
                    <a:pt x="269212" y="29054"/>
                    <a:pt x="261193" y="29054"/>
                  </a:cubicBezTo>
                  <a:close/>
                  <a:moveTo>
                    <a:pt x="43511" y="0"/>
                  </a:moveTo>
                  <a:lnTo>
                    <a:pt x="261193" y="0"/>
                  </a:lnTo>
                  <a:cubicBezTo>
                    <a:pt x="285185" y="0"/>
                    <a:pt x="304726" y="19539"/>
                    <a:pt x="304726" y="43590"/>
                  </a:cubicBezTo>
                  <a:lnTo>
                    <a:pt x="304726" y="72644"/>
                  </a:lnTo>
                  <a:lnTo>
                    <a:pt x="362769" y="72644"/>
                  </a:lnTo>
                  <a:cubicBezTo>
                    <a:pt x="377323" y="72644"/>
                    <a:pt x="390866" y="79903"/>
                    <a:pt x="398970" y="92060"/>
                  </a:cubicBezTo>
                  <a:lnTo>
                    <a:pt x="457013" y="179257"/>
                  </a:lnTo>
                  <a:cubicBezTo>
                    <a:pt x="461807" y="186429"/>
                    <a:pt x="464323" y="194808"/>
                    <a:pt x="464323" y="203431"/>
                  </a:cubicBezTo>
                  <a:lnTo>
                    <a:pt x="464323" y="290628"/>
                  </a:lnTo>
                  <a:cubicBezTo>
                    <a:pt x="464323" y="314662"/>
                    <a:pt x="444803" y="334218"/>
                    <a:pt x="420812" y="334218"/>
                  </a:cubicBezTo>
                  <a:lnTo>
                    <a:pt x="404216" y="334218"/>
                  </a:lnTo>
                  <a:cubicBezTo>
                    <a:pt x="397724" y="359231"/>
                    <a:pt x="375194" y="377825"/>
                    <a:pt x="348258" y="377825"/>
                  </a:cubicBezTo>
                  <a:cubicBezTo>
                    <a:pt x="321279" y="377825"/>
                    <a:pt x="298749" y="359231"/>
                    <a:pt x="292257" y="334218"/>
                  </a:cubicBezTo>
                  <a:lnTo>
                    <a:pt x="215597" y="334218"/>
                  </a:lnTo>
                  <a:cubicBezTo>
                    <a:pt x="209105" y="359231"/>
                    <a:pt x="186576" y="377825"/>
                    <a:pt x="159618" y="377825"/>
                  </a:cubicBezTo>
                  <a:cubicBezTo>
                    <a:pt x="132639" y="377825"/>
                    <a:pt x="110110" y="359231"/>
                    <a:pt x="103617" y="334218"/>
                  </a:cubicBezTo>
                  <a:lnTo>
                    <a:pt x="87065" y="334218"/>
                  </a:lnTo>
                  <a:cubicBezTo>
                    <a:pt x="63052" y="334218"/>
                    <a:pt x="43532" y="314662"/>
                    <a:pt x="43532" y="290628"/>
                  </a:cubicBezTo>
                  <a:lnTo>
                    <a:pt x="43532" y="247038"/>
                  </a:lnTo>
                  <a:lnTo>
                    <a:pt x="43511" y="247038"/>
                  </a:lnTo>
                  <a:cubicBezTo>
                    <a:pt x="19520" y="247038"/>
                    <a:pt x="0" y="227482"/>
                    <a:pt x="0" y="203431"/>
                  </a:cubicBezTo>
                  <a:lnTo>
                    <a:pt x="0" y="43590"/>
                  </a:lnTo>
                  <a:cubicBezTo>
                    <a:pt x="0" y="19539"/>
                    <a:pt x="19520" y="0"/>
                    <a:pt x="43511" y="0"/>
                  </a:cubicBezTo>
                  <a:close/>
                </a:path>
              </a:pathLst>
            </a:custGeom>
            <a:solidFill>
              <a:schemeClr val="bg1"/>
            </a:solidFill>
            <a:ln>
              <a:noFill/>
            </a:ln>
            <a:effectLst/>
          </p:spPr>
          <p:txBody>
            <a:bodyPr wrap="square" lIns="19050" tIns="19050" rIns="19050" bIns="19050" anchor="ctr">
              <a:noAutofit/>
            </a:bodyP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宋体" panose="02010600030101010101" pitchFamily="2" charset="-122"/>
                <a:ea typeface="黑体" panose="02010609060101010101" charset="-122"/>
                <a:cs typeface="黑体" panose="02010609060101010101" charset="-122"/>
                <a:sym typeface="+mn-lt"/>
              </a:endParaRPr>
            </a:p>
          </p:txBody>
        </p:sp>
        <p:sp>
          <p:nvSpPr>
            <p:cNvPr id="11" name="椭圆 10"/>
            <p:cNvSpPr>
              <a:spLocks noChangeAspect="1"/>
            </p:cNvSpPr>
            <p:nvPr/>
          </p:nvSpPr>
          <p:spPr>
            <a:xfrm>
              <a:off x="12119" y="5644"/>
              <a:ext cx="1004" cy="1004"/>
            </a:xfrm>
            <a:prstGeom prst="ellipse">
              <a:avLst/>
            </a:prstGeom>
            <a:solidFill>
              <a:srgbClr val="FFD13D"/>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宋体" panose="02010600030101010101" pitchFamily="2" charset="-122"/>
                <a:ea typeface="黑体" panose="02010609060101010101" charset="-122"/>
                <a:cs typeface="黑体" panose="02010609060101010101" charset="-122"/>
                <a:sym typeface="+mn-lt"/>
              </a:endParaRPr>
            </a:p>
          </p:txBody>
        </p:sp>
        <p:sp>
          <p:nvSpPr>
            <p:cNvPr id="12" name="PA_任意多边形 42"/>
            <p:cNvSpPr/>
            <p:nvPr>
              <p:custDataLst>
                <p:tags r:id="rId7"/>
              </p:custDataLst>
            </p:nvPr>
          </p:nvSpPr>
          <p:spPr bwMode="auto">
            <a:xfrm>
              <a:off x="12423" y="5951"/>
              <a:ext cx="415" cy="389"/>
            </a:xfrm>
            <a:custGeom>
              <a:avLst/>
              <a:gdLst>
                <a:gd name="connsiteX0" fmla="*/ 73207 w 465138"/>
                <a:gd name="connsiteY0" fmla="*/ 72480 h 435749"/>
                <a:gd name="connsiteX1" fmla="*/ 73207 w 465138"/>
                <a:gd name="connsiteY1" fmla="*/ 276031 h 435749"/>
                <a:gd name="connsiteX2" fmla="*/ 391898 w 465138"/>
                <a:gd name="connsiteY2" fmla="*/ 276031 h 435749"/>
                <a:gd name="connsiteX3" fmla="*/ 391898 w 465138"/>
                <a:gd name="connsiteY3" fmla="*/ 72480 h 435749"/>
                <a:gd name="connsiteX4" fmla="*/ 391898 w 465138"/>
                <a:gd name="connsiteY4" fmla="*/ 57944 h 435749"/>
                <a:gd name="connsiteX5" fmla="*/ 406400 w 465138"/>
                <a:gd name="connsiteY5" fmla="*/ 72480 h 435749"/>
                <a:gd name="connsiteX6" fmla="*/ 406400 w 465138"/>
                <a:gd name="connsiteY6" fmla="*/ 275967 h 435749"/>
                <a:gd name="connsiteX7" fmla="*/ 391898 w 465138"/>
                <a:gd name="connsiteY7" fmla="*/ 290502 h 435749"/>
                <a:gd name="connsiteX8" fmla="*/ 73207 w 465138"/>
                <a:gd name="connsiteY8" fmla="*/ 290502 h 435749"/>
                <a:gd name="connsiteX9" fmla="*/ 58737 w 465138"/>
                <a:gd name="connsiteY9" fmla="*/ 275967 h 435749"/>
                <a:gd name="connsiteX10" fmla="*/ 58737 w 465138"/>
                <a:gd name="connsiteY10" fmla="*/ 72480 h 435749"/>
                <a:gd name="connsiteX11" fmla="*/ 73207 w 465138"/>
                <a:gd name="connsiteY11" fmla="*/ 57998 h 435749"/>
                <a:gd name="connsiteX12" fmla="*/ 43585 w 465138"/>
                <a:gd name="connsiteY12" fmla="*/ 29051 h 435749"/>
                <a:gd name="connsiteX13" fmla="*/ 29050 w 465138"/>
                <a:gd name="connsiteY13" fmla="*/ 43577 h 435749"/>
                <a:gd name="connsiteX14" fmla="*/ 29050 w 465138"/>
                <a:gd name="connsiteY14" fmla="*/ 334130 h 435749"/>
                <a:gd name="connsiteX15" fmla="*/ 43585 w 465138"/>
                <a:gd name="connsiteY15" fmla="*/ 348656 h 435749"/>
                <a:gd name="connsiteX16" fmla="*/ 174405 w 465138"/>
                <a:gd name="connsiteY16" fmla="*/ 348656 h 435749"/>
                <a:gd name="connsiteX17" fmla="*/ 290690 w 465138"/>
                <a:gd name="connsiteY17" fmla="*/ 348656 h 435749"/>
                <a:gd name="connsiteX18" fmla="*/ 421532 w 465138"/>
                <a:gd name="connsiteY18" fmla="*/ 348656 h 435749"/>
                <a:gd name="connsiteX19" fmla="*/ 436046 w 465138"/>
                <a:gd name="connsiteY19" fmla="*/ 334130 h 435749"/>
                <a:gd name="connsiteX20" fmla="*/ 436046 w 465138"/>
                <a:gd name="connsiteY20" fmla="*/ 43577 h 435749"/>
                <a:gd name="connsiteX21" fmla="*/ 421532 w 465138"/>
                <a:gd name="connsiteY21" fmla="*/ 29051 h 435749"/>
                <a:gd name="connsiteX22" fmla="*/ 43585 w 465138"/>
                <a:gd name="connsiteY22" fmla="*/ 0 h 435749"/>
                <a:gd name="connsiteX23" fmla="*/ 421532 w 465138"/>
                <a:gd name="connsiteY23" fmla="*/ 0 h 435749"/>
                <a:gd name="connsiteX24" fmla="*/ 465138 w 465138"/>
                <a:gd name="connsiteY24" fmla="*/ 43577 h 435749"/>
                <a:gd name="connsiteX25" fmla="*/ 465138 w 465138"/>
                <a:gd name="connsiteY25" fmla="*/ 334130 h 435749"/>
                <a:gd name="connsiteX26" fmla="*/ 421661 w 465138"/>
                <a:gd name="connsiteY26" fmla="*/ 377687 h 435749"/>
                <a:gd name="connsiteX27" fmla="*/ 276154 w 465138"/>
                <a:gd name="connsiteY27" fmla="*/ 377687 h 435749"/>
                <a:gd name="connsiteX28" fmla="*/ 276154 w 465138"/>
                <a:gd name="connsiteY28" fmla="*/ 395360 h 435749"/>
                <a:gd name="connsiteX29" fmla="*/ 366899 w 465138"/>
                <a:gd name="connsiteY29" fmla="*/ 407142 h 435749"/>
                <a:gd name="connsiteX30" fmla="*/ 377903 w 465138"/>
                <a:gd name="connsiteY30" fmla="*/ 421223 h 435749"/>
                <a:gd name="connsiteX31" fmla="*/ 363368 w 465138"/>
                <a:gd name="connsiteY31" fmla="*/ 435749 h 435749"/>
                <a:gd name="connsiteX32" fmla="*/ 101728 w 465138"/>
                <a:gd name="connsiteY32" fmla="*/ 435749 h 435749"/>
                <a:gd name="connsiteX33" fmla="*/ 87192 w 465138"/>
                <a:gd name="connsiteY33" fmla="*/ 421223 h 435749"/>
                <a:gd name="connsiteX34" fmla="*/ 98218 w 465138"/>
                <a:gd name="connsiteY34" fmla="*/ 407142 h 435749"/>
                <a:gd name="connsiteX35" fmla="*/ 188941 w 465138"/>
                <a:gd name="connsiteY35" fmla="*/ 395360 h 435749"/>
                <a:gd name="connsiteX36" fmla="*/ 188941 w 465138"/>
                <a:gd name="connsiteY36" fmla="*/ 377687 h 435749"/>
                <a:gd name="connsiteX37" fmla="*/ 43456 w 465138"/>
                <a:gd name="connsiteY37" fmla="*/ 377687 h 435749"/>
                <a:gd name="connsiteX38" fmla="*/ 0 w 465138"/>
                <a:gd name="connsiteY38" fmla="*/ 334130 h 435749"/>
                <a:gd name="connsiteX39" fmla="*/ 0 w 465138"/>
                <a:gd name="connsiteY39" fmla="*/ 43577 h 435749"/>
                <a:gd name="connsiteX40" fmla="*/ 43585 w 465138"/>
                <a:gd name="connsiteY40" fmla="*/ 0 h 435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465138" h="435749">
                  <a:moveTo>
                    <a:pt x="73207" y="72480"/>
                  </a:moveTo>
                  <a:lnTo>
                    <a:pt x="73207" y="276031"/>
                  </a:lnTo>
                  <a:lnTo>
                    <a:pt x="391898" y="276031"/>
                  </a:lnTo>
                  <a:cubicBezTo>
                    <a:pt x="391898" y="276031"/>
                    <a:pt x="391898" y="72480"/>
                    <a:pt x="391898" y="72480"/>
                  </a:cubicBezTo>
                  <a:close/>
                  <a:moveTo>
                    <a:pt x="391898" y="57944"/>
                  </a:moveTo>
                  <a:cubicBezTo>
                    <a:pt x="399914" y="57944"/>
                    <a:pt x="406400" y="64437"/>
                    <a:pt x="406400" y="72480"/>
                  </a:cubicBezTo>
                  <a:lnTo>
                    <a:pt x="406400" y="275967"/>
                  </a:lnTo>
                  <a:cubicBezTo>
                    <a:pt x="406400" y="284010"/>
                    <a:pt x="399914" y="290502"/>
                    <a:pt x="391898" y="290502"/>
                  </a:cubicBezTo>
                  <a:lnTo>
                    <a:pt x="73207" y="290502"/>
                  </a:lnTo>
                  <a:cubicBezTo>
                    <a:pt x="65208" y="290502"/>
                    <a:pt x="58737" y="284010"/>
                    <a:pt x="58737" y="275967"/>
                  </a:cubicBezTo>
                  <a:lnTo>
                    <a:pt x="58737" y="72480"/>
                  </a:lnTo>
                  <a:cubicBezTo>
                    <a:pt x="58737" y="64437"/>
                    <a:pt x="65208" y="57998"/>
                    <a:pt x="73207" y="57998"/>
                  </a:cubicBezTo>
                  <a:close/>
                  <a:moveTo>
                    <a:pt x="43585" y="29051"/>
                  </a:moveTo>
                  <a:cubicBezTo>
                    <a:pt x="35553" y="29051"/>
                    <a:pt x="29050" y="35548"/>
                    <a:pt x="29050" y="43577"/>
                  </a:cubicBezTo>
                  <a:lnTo>
                    <a:pt x="29050" y="334130"/>
                  </a:lnTo>
                  <a:cubicBezTo>
                    <a:pt x="29050" y="342139"/>
                    <a:pt x="35553" y="348656"/>
                    <a:pt x="43585" y="348656"/>
                  </a:cubicBezTo>
                  <a:lnTo>
                    <a:pt x="174405" y="348656"/>
                  </a:lnTo>
                  <a:lnTo>
                    <a:pt x="290690" y="348656"/>
                  </a:lnTo>
                  <a:lnTo>
                    <a:pt x="421532" y="348656"/>
                  </a:lnTo>
                  <a:cubicBezTo>
                    <a:pt x="429521" y="348656"/>
                    <a:pt x="436046" y="342139"/>
                    <a:pt x="436046" y="334130"/>
                  </a:cubicBezTo>
                  <a:cubicBezTo>
                    <a:pt x="436046" y="334130"/>
                    <a:pt x="436046" y="43577"/>
                    <a:pt x="436046" y="43577"/>
                  </a:cubicBezTo>
                  <a:cubicBezTo>
                    <a:pt x="436046" y="35548"/>
                    <a:pt x="429521" y="29051"/>
                    <a:pt x="421532" y="29051"/>
                  </a:cubicBezTo>
                  <a:close/>
                  <a:moveTo>
                    <a:pt x="43585" y="0"/>
                  </a:moveTo>
                  <a:lnTo>
                    <a:pt x="421532" y="0"/>
                  </a:lnTo>
                  <a:cubicBezTo>
                    <a:pt x="445585" y="0"/>
                    <a:pt x="465138" y="19489"/>
                    <a:pt x="465138" y="43577"/>
                  </a:cubicBezTo>
                  <a:lnTo>
                    <a:pt x="465138" y="334130"/>
                  </a:lnTo>
                  <a:cubicBezTo>
                    <a:pt x="465138" y="358158"/>
                    <a:pt x="445671" y="377626"/>
                    <a:pt x="421661" y="377687"/>
                  </a:cubicBezTo>
                  <a:lnTo>
                    <a:pt x="276154" y="377687"/>
                  </a:lnTo>
                  <a:lnTo>
                    <a:pt x="276154" y="395360"/>
                  </a:lnTo>
                  <a:lnTo>
                    <a:pt x="366899" y="407142"/>
                  </a:lnTo>
                  <a:cubicBezTo>
                    <a:pt x="373381" y="408776"/>
                    <a:pt x="377903" y="414566"/>
                    <a:pt x="377903" y="421223"/>
                  </a:cubicBezTo>
                  <a:cubicBezTo>
                    <a:pt x="377903" y="429253"/>
                    <a:pt x="371422" y="435749"/>
                    <a:pt x="363368" y="435749"/>
                  </a:cubicBezTo>
                  <a:lnTo>
                    <a:pt x="101728" y="435749"/>
                  </a:lnTo>
                  <a:cubicBezTo>
                    <a:pt x="93695" y="435749"/>
                    <a:pt x="87192" y="429253"/>
                    <a:pt x="87192" y="421223"/>
                  </a:cubicBezTo>
                  <a:cubicBezTo>
                    <a:pt x="87192" y="414566"/>
                    <a:pt x="91736" y="408776"/>
                    <a:pt x="98218" y="407142"/>
                  </a:cubicBezTo>
                  <a:lnTo>
                    <a:pt x="188941" y="395360"/>
                  </a:lnTo>
                  <a:lnTo>
                    <a:pt x="188941" y="377687"/>
                  </a:lnTo>
                  <a:lnTo>
                    <a:pt x="43456" y="377687"/>
                  </a:lnTo>
                  <a:cubicBezTo>
                    <a:pt x="19446" y="377626"/>
                    <a:pt x="0" y="358158"/>
                    <a:pt x="0" y="334130"/>
                  </a:cubicBezTo>
                  <a:lnTo>
                    <a:pt x="0" y="43577"/>
                  </a:lnTo>
                  <a:cubicBezTo>
                    <a:pt x="0" y="19489"/>
                    <a:pt x="19489" y="0"/>
                    <a:pt x="43585" y="0"/>
                  </a:cubicBezTo>
                  <a:close/>
                </a:path>
              </a:pathLst>
            </a:custGeom>
            <a:solidFill>
              <a:schemeClr val="bg1"/>
            </a:solidFill>
            <a:ln>
              <a:noFill/>
            </a:ln>
            <a:effectLst/>
          </p:spPr>
          <p:txBody>
            <a:bodyPr wrap="square" lIns="19050" tIns="19050" rIns="19050" bIns="19050" anchor="ctr">
              <a:noAutofit/>
            </a:bodyP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宋体" panose="02010600030101010101" pitchFamily="2" charset="-122"/>
                <a:ea typeface="黑体" panose="02010609060101010101" charset="-122"/>
                <a:cs typeface="黑体" panose="02010609060101010101" charset="-122"/>
                <a:sym typeface="+mn-lt"/>
              </a:endParaRPr>
            </a:p>
          </p:txBody>
        </p:sp>
        <p:sp>
          <p:nvSpPr>
            <p:cNvPr id="13" name="椭圆 12"/>
            <p:cNvSpPr>
              <a:spLocks noChangeAspect="1"/>
            </p:cNvSpPr>
            <p:nvPr/>
          </p:nvSpPr>
          <p:spPr>
            <a:xfrm>
              <a:off x="13532" y="3682"/>
              <a:ext cx="1004" cy="1004"/>
            </a:xfrm>
            <a:prstGeom prst="ellipse">
              <a:avLst/>
            </a:prstGeom>
            <a:solidFill>
              <a:srgbClr val="3ECEBD"/>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宋体" panose="02010600030101010101" pitchFamily="2" charset="-122"/>
                <a:ea typeface="黑体" panose="02010609060101010101" charset="-122"/>
                <a:cs typeface="黑体" panose="02010609060101010101" charset="-122"/>
                <a:sym typeface="+mn-lt"/>
              </a:endParaRPr>
            </a:p>
          </p:txBody>
        </p:sp>
        <p:sp>
          <p:nvSpPr>
            <p:cNvPr id="14" name="PA_AutoShape 4"/>
            <p:cNvSpPr/>
            <p:nvPr>
              <p:custDataLst>
                <p:tags r:id="rId8"/>
              </p:custDataLst>
            </p:nvPr>
          </p:nvSpPr>
          <p:spPr bwMode="auto">
            <a:xfrm>
              <a:off x="13834" y="3983"/>
              <a:ext cx="401" cy="40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28" y="17466"/>
                  </a:moveTo>
                  <a:cubicBezTo>
                    <a:pt x="16669" y="16923"/>
                    <a:pt x="15846" y="16465"/>
                    <a:pt x="14963" y="16121"/>
                  </a:cubicBezTo>
                  <a:cubicBezTo>
                    <a:pt x="15595" y="14609"/>
                    <a:pt x="15967" y="12928"/>
                    <a:pt x="16010" y="11148"/>
                  </a:cubicBezTo>
                  <a:lnTo>
                    <a:pt x="20188" y="11148"/>
                  </a:lnTo>
                  <a:cubicBezTo>
                    <a:pt x="20097" y="13612"/>
                    <a:pt x="19065" y="15838"/>
                    <a:pt x="17428" y="17466"/>
                  </a:cubicBezTo>
                  <a:moveTo>
                    <a:pt x="1411" y="11148"/>
                  </a:moveTo>
                  <a:lnTo>
                    <a:pt x="5589" y="11148"/>
                  </a:lnTo>
                  <a:cubicBezTo>
                    <a:pt x="5632" y="12928"/>
                    <a:pt x="6004" y="14609"/>
                    <a:pt x="6636" y="16121"/>
                  </a:cubicBezTo>
                  <a:cubicBezTo>
                    <a:pt x="5753" y="16465"/>
                    <a:pt x="4931" y="16923"/>
                    <a:pt x="4171" y="17466"/>
                  </a:cubicBezTo>
                  <a:cubicBezTo>
                    <a:pt x="2534" y="15838"/>
                    <a:pt x="1502" y="13612"/>
                    <a:pt x="1411" y="11148"/>
                  </a:cubicBezTo>
                  <a:moveTo>
                    <a:pt x="3785" y="4553"/>
                  </a:moveTo>
                  <a:cubicBezTo>
                    <a:pt x="4579" y="5170"/>
                    <a:pt x="5448" y="5691"/>
                    <a:pt x="6388" y="6084"/>
                  </a:cubicBezTo>
                  <a:cubicBezTo>
                    <a:pt x="5901" y="7433"/>
                    <a:pt x="5627" y="8908"/>
                    <a:pt x="5589" y="10451"/>
                  </a:cubicBezTo>
                  <a:lnTo>
                    <a:pt x="1411" y="10451"/>
                  </a:lnTo>
                  <a:cubicBezTo>
                    <a:pt x="1494" y="8190"/>
                    <a:pt x="2376" y="6135"/>
                    <a:pt x="3785" y="4553"/>
                  </a:cubicBezTo>
                  <a:moveTo>
                    <a:pt x="11148" y="10451"/>
                  </a:moveTo>
                  <a:lnTo>
                    <a:pt x="11148" y="6950"/>
                  </a:lnTo>
                  <a:cubicBezTo>
                    <a:pt x="12339" y="6913"/>
                    <a:pt x="13484" y="6696"/>
                    <a:pt x="14558" y="6324"/>
                  </a:cubicBezTo>
                  <a:cubicBezTo>
                    <a:pt x="15018" y="7598"/>
                    <a:pt x="15276" y="8992"/>
                    <a:pt x="15314" y="10451"/>
                  </a:cubicBezTo>
                  <a:cubicBezTo>
                    <a:pt x="15314" y="10451"/>
                    <a:pt x="11148" y="10451"/>
                    <a:pt x="11148" y="10451"/>
                  </a:cubicBezTo>
                  <a:close/>
                  <a:moveTo>
                    <a:pt x="14311" y="15882"/>
                  </a:moveTo>
                  <a:cubicBezTo>
                    <a:pt x="13309" y="15559"/>
                    <a:pt x="12247" y="15380"/>
                    <a:pt x="11148" y="15346"/>
                  </a:cubicBezTo>
                  <a:lnTo>
                    <a:pt x="11148" y="11148"/>
                  </a:lnTo>
                  <a:lnTo>
                    <a:pt x="15314" y="11148"/>
                  </a:lnTo>
                  <a:cubicBezTo>
                    <a:pt x="15270" y="12844"/>
                    <a:pt x="14914" y="14445"/>
                    <a:pt x="14311" y="15882"/>
                  </a:cubicBezTo>
                  <a:moveTo>
                    <a:pt x="14683" y="16757"/>
                  </a:moveTo>
                  <a:cubicBezTo>
                    <a:pt x="15476" y="17063"/>
                    <a:pt x="16218" y="17466"/>
                    <a:pt x="16904" y="17941"/>
                  </a:cubicBezTo>
                  <a:cubicBezTo>
                    <a:pt x="15632" y="19031"/>
                    <a:pt x="14067" y="19781"/>
                    <a:pt x="12344" y="20068"/>
                  </a:cubicBezTo>
                  <a:cubicBezTo>
                    <a:pt x="13280" y="19136"/>
                    <a:pt x="14076" y="18017"/>
                    <a:pt x="14683" y="16757"/>
                  </a:cubicBezTo>
                  <a:moveTo>
                    <a:pt x="11148" y="20188"/>
                  </a:moveTo>
                  <a:lnTo>
                    <a:pt x="11148" y="16043"/>
                  </a:lnTo>
                  <a:cubicBezTo>
                    <a:pt x="12146" y="16075"/>
                    <a:pt x="13113" y="16231"/>
                    <a:pt x="14025" y="16516"/>
                  </a:cubicBezTo>
                  <a:cubicBezTo>
                    <a:pt x="13314" y="17970"/>
                    <a:pt x="12343" y="19223"/>
                    <a:pt x="11185" y="20186"/>
                  </a:cubicBezTo>
                  <a:cubicBezTo>
                    <a:pt x="11185" y="20186"/>
                    <a:pt x="11148" y="20188"/>
                    <a:pt x="11148" y="20188"/>
                  </a:cubicBezTo>
                  <a:close/>
                  <a:moveTo>
                    <a:pt x="9255" y="20068"/>
                  </a:moveTo>
                  <a:cubicBezTo>
                    <a:pt x="7532" y="19781"/>
                    <a:pt x="5967" y="19031"/>
                    <a:pt x="4695" y="17941"/>
                  </a:cubicBezTo>
                  <a:cubicBezTo>
                    <a:pt x="5381" y="17466"/>
                    <a:pt x="6123" y="17063"/>
                    <a:pt x="6916" y="16757"/>
                  </a:cubicBezTo>
                  <a:cubicBezTo>
                    <a:pt x="7523" y="18017"/>
                    <a:pt x="8319" y="19136"/>
                    <a:pt x="9255" y="20068"/>
                  </a:cubicBezTo>
                  <a:moveTo>
                    <a:pt x="10451" y="11148"/>
                  </a:moveTo>
                  <a:lnTo>
                    <a:pt x="10451" y="15346"/>
                  </a:lnTo>
                  <a:cubicBezTo>
                    <a:pt x="9352" y="15380"/>
                    <a:pt x="8290" y="15559"/>
                    <a:pt x="7288" y="15882"/>
                  </a:cubicBezTo>
                  <a:cubicBezTo>
                    <a:pt x="6685" y="14445"/>
                    <a:pt x="6329" y="12844"/>
                    <a:pt x="6285" y="11148"/>
                  </a:cubicBezTo>
                  <a:cubicBezTo>
                    <a:pt x="6285" y="11148"/>
                    <a:pt x="10451" y="11148"/>
                    <a:pt x="10451" y="11148"/>
                  </a:cubicBezTo>
                  <a:close/>
                  <a:moveTo>
                    <a:pt x="7041" y="6324"/>
                  </a:moveTo>
                  <a:cubicBezTo>
                    <a:pt x="8115" y="6696"/>
                    <a:pt x="9260" y="6913"/>
                    <a:pt x="10451" y="6950"/>
                  </a:cubicBezTo>
                  <a:lnTo>
                    <a:pt x="10451" y="10451"/>
                  </a:lnTo>
                  <a:lnTo>
                    <a:pt x="6285" y="10451"/>
                  </a:lnTo>
                  <a:cubicBezTo>
                    <a:pt x="6324" y="8992"/>
                    <a:pt x="6581" y="7598"/>
                    <a:pt x="7041" y="6324"/>
                  </a:cubicBezTo>
                  <a:moveTo>
                    <a:pt x="6651" y="5442"/>
                  </a:moveTo>
                  <a:cubicBezTo>
                    <a:pt x="5790" y="5084"/>
                    <a:pt x="4993" y="4609"/>
                    <a:pt x="4263" y="4050"/>
                  </a:cubicBezTo>
                  <a:cubicBezTo>
                    <a:pt x="5606" y="2749"/>
                    <a:pt x="7332" y="1851"/>
                    <a:pt x="9255" y="1531"/>
                  </a:cubicBezTo>
                  <a:cubicBezTo>
                    <a:pt x="8175" y="2610"/>
                    <a:pt x="7286" y="3939"/>
                    <a:pt x="6651" y="5442"/>
                  </a:cubicBezTo>
                  <a:moveTo>
                    <a:pt x="10451" y="1411"/>
                  </a:moveTo>
                  <a:lnTo>
                    <a:pt x="10451" y="6253"/>
                  </a:lnTo>
                  <a:cubicBezTo>
                    <a:pt x="9352" y="6217"/>
                    <a:pt x="8296" y="6021"/>
                    <a:pt x="7303" y="5681"/>
                  </a:cubicBezTo>
                  <a:cubicBezTo>
                    <a:pt x="8029" y="3972"/>
                    <a:pt x="9101" y="2507"/>
                    <a:pt x="10415" y="1413"/>
                  </a:cubicBezTo>
                  <a:cubicBezTo>
                    <a:pt x="10427" y="1412"/>
                    <a:pt x="10439" y="1411"/>
                    <a:pt x="10451" y="1411"/>
                  </a:cubicBezTo>
                  <a:moveTo>
                    <a:pt x="12344" y="1531"/>
                  </a:moveTo>
                  <a:cubicBezTo>
                    <a:pt x="14267" y="1851"/>
                    <a:pt x="15993" y="2749"/>
                    <a:pt x="17336" y="4050"/>
                  </a:cubicBezTo>
                  <a:cubicBezTo>
                    <a:pt x="16606" y="4609"/>
                    <a:pt x="15809" y="5084"/>
                    <a:pt x="14948" y="5442"/>
                  </a:cubicBezTo>
                  <a:cubicBezTo>
                    <a:pt x="14313" y="3939"/>
                    <a:pt x="13424" y="2610"/>
                    <a:pt x="12344" y="1531"/>
                  </a:cubicBezTo>
                  <a:moveTo>
                    <a:pt x="11184" y="1413"/>
                  </a:moveTo>
                  <a:cubicBezTo>
                    <a:pt x="12498" y="2507"/>
                    <a:pt x="13570" y="3972"/>
                    <a:pt x="14296" y="5681"/>
                  </a:cubicBezTo>
                  <a:cubicBezTo>
                    <a:pt x="13303" y="6021"/>
                    <a:pt x="12247" y="6217"/>
                    <a:pt x="11148" y="6253"/>
                  </a:cubicBezTo>
                  <a:lnTo>
                    <a:pt x="11148" y="1411"/>
                  </a:lnTo>
                  <a:cubicBezTo>
                    <a:pt x="11160" y="1411"/>
                    <a:pt x="11172" y="1412"/>
                    <a:pt x="11184" y="1413"/>
                  </a:cubicBezTo>
                  <a:moveTo>
                    <a:pt x="10414" y="20186"/>
                  </a:moveTo>
                  <a:cubicBezTo>
                    <a:pt x="9256" y="19223"/>
                    <a:pt x="8285" y="17970"/>
                    <a:pt x="7574" y="16516"/>
                  </a:cubicBezTo>
                  <a:cubicBezTo>
                    <a:pt x="8486" y="16231"/>
                    <a:pt x="9453" y="16075"/>
                    <a:pt x="10451" y="16043"/>
                  </a:cubicBezTo>
                  <a:lnTo>
                    <a:pt x="10451" y="20188"/>
                  </a:lnTo>
                  <a:cubicBezTo>
                    <a:pt x="10451" y="20188"/>
                    <a:pt x="10414" y="20186"/>
                    <a:pt x="10414" y="20186"/>
                  </a:cubicBezTo>
                  <a:close/>
                  <a:moveTo>
                    <a:pt x="20188" y="10451"/>
                  </a:moveTo>
                  <a:lnTo>
                    <a:pt x="16010" y="10451"/>
                  </a:lnTo>
                  <a:cubicBezTo>
                    <a:pt x="15972" y="8908"/>
                    <a:pt x="15698" y="7433"/>
                    <a:pt x="15211" y="6084"/>
                  </a:cubicBezTo>
                  <a:cubicBezTo>
                    <a:pt x="16151" y="5691"/>
                    <a:pt x="17020" y="5170"/>
                    <a:pt x="17814" y="4553"/>
                  </a:cubicBezTo>
                  <a:cubicBezTo>
                    <a:pt x="19223" y="6135"/>
                    <a:pt x="20105" y="8190"/>
                    <a:pt x="20188" y="10451"/>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bg1"/>
            </a:solidFill>
            <a:ln>
              <a:noFill/>
            </a:ln>
            <a:effec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宋体" panose="02010600030101010101" pitchFamily="2" charset="-122"/>
                <a:ea typeface="黑体" panose="02010609060101010101" charset="-122"/>
                <a:cs typeface="黑体" panose="02010609060101010101" charset="-122"/>
                <a:sym typeface="+mn-lt"/>
              </a:endParaRPr>
            </a:p>
          </p:txBody>
        </p:sp>
        <p:sp>
          <p:nvSpPr>
            <p:cNvPr id="20" name="矩形 19"/>
            <p:cNvSpPr/>
            <p:nvPr/>
          </p:nvSpPr>
          <p:spPr>
            <a:xfrm>
              <a:off x="4584" y="3767"/>
              <a:ext cx="4463" cy="919"/>
            </a:xfrm>
            <a:prstGeom prst="rect">
              <a:avLst/>
            </a:prstGeom>
            <a:effectLst/>
          </p:spPr>
          <p:txBody>
            <a:bodyPr wrap="square">
              <a:spAutoFit/>
            </a:bodyPr>
            <a:lstStyle/>
            <a:p>
              <a:pPr algn="ctr">
                <a:lnSpc>
                  <a:spcPct val="100000"/>
                </a:lnSpc>
              </a:pPr>
              <a:r>
                <a:rPr lang="zh-CN" altLang="en-US" sz="32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rPr>
                <a:t>1.逐步接近法</a:t>
              </a:r>
              <a:endParaRPr lang="zh-CN" altLang="en-US" sz="32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endParaRPr>
            </a:p>
          </p:txBody>
        </p:sp>
        <p:sp>
          <p:nvSpPr>
            <p:cNvPr id="26" name="矩形 25"/>
            <p:cNvSpPr/>
            <p:nvPr/>
          </p:nvSpPr>
          <p:spPr>
            <a:xfrm>
              <a:off x="6999" y="5909"/>
              <a:ext cx="4463" cy="919"/>
            </a:xfrm>
            <a:prstGeom prst="rect">
              <a:avLst/>
            </a:prstGeom>
            <a:effectLst/>
          </p:spPr>
          <p:txBody>
            <a:bodyPr wrap="square">
              <a:spAutoFit/>
            </a:bodyPr>
            <a:p>
              <a:pPr algn="ctr">
                <a:lnSpc>
                  <a:spcPct val="100000"/>
                </a:lnSpc>
              </a:pPr>
              <a:r>
                <a:rPr lang="zh-CN" altLang="en-US" sz="3200" b="1" u="sng" dirty="0">
                  <a:solidFill>
                    <a:srgbClr val="FE4D3D"/>
                  </a:solidFill>
                  <a:latin typeface="黑体" panose="02010609060101010101" charset="-122"/>
                  <a:ea typeface="黑体" panose="02010609060101010101" charset="-122"/>
                  <a:cs typeface="宋体" panose="02010600030101010101" pitchFamily="2" charset="-122"/>
                </a:rPr>
                <a:t>2.例证说明法</a:t>
              </a:r>
              <a:endParaRPr lang="zh-CN" altLang="en-US" sz="3200" b="1" u="sng" dirty="0">
                <a:solidFill>
                  <a:srgbClr val="FE4D3D"/>
                </a:solidFill>
                <a:latin typeface="黑体" panose="02010609060101010101" charset="-122"/>
                <a:ea typeface="黑体" panose="02010609060101010101" charset="-122"/>
                <a:cs typeface="宋体" panose="02010600030101010101" pitchFamily="2" charset="-122"/>
              </a:endParaRPr>
            </a:p>
          </p:txBody>
        </p:sp>
        <p:sp>
          <p:nvSpPr>
            <p:cNvPr id="28" name="矩形 27"/>
            <p:cNvSpPr/>
            <p:nvPr/>
          </p:nvSpPr>
          <p:spPr>
            <a:xfrm>
              <a:off x="9823" y="8676"/>
              <a:ext cx="4463" cy="919"/>
            </a:xfrm>
            <a:prstGeom prst="rect">
              <a:avLst/>
            </a:prstGeom>
            <a:effectLst/>
          </p:spPr>
          <p:txBody>
            <a:bodyPr wrap="square">
              <a:spAutoFit/>
            </a:bodyPr>
            <a:lstStyle/>
            <a:p>
              <a:pPr algn="ctr">
                <a:lnSpc>
                  <a:spcPct val="100000"/>
                </a:lnSpc>
              </a:pPr>
              <a:r>
                <a:rPr lang="zh-CN" altLang="en-US" sz="3200" b="1" u="sng" dirty="0">
                  <a:solidFill>
                    <a:srgbClr val="FE4D3D"/>
                  </a:solidFill>
                  <a:latin typeface="黑体" panose="02010609060101010101" charset="-122"/>
                  <a:ea typeface="黑体" panose="02010609060101010101" charset="-122"/>
                  <a:cs typeface="宋体" panose="02010600030101010101" pitchFamily="2" charset="-122"/>
                </a:rPr>
                <a:t>3.比较分析法</a:t>
              </a:r>
              <a:endParaRPr lang="zh-CN" altLang="en-US" sz="3200" b="1" u="sng" dirty="0">
                <a:solidFill>
                  <a:srgbClr val="FE4D3D"/>
                </a:solidFill>
                <a:latin typeface="黑体" panose="02010609060101010101" charset="-122"/>
                <a:ea typeface="黑体" panose="02010609060101010101" charset="-122"/>
                <a:cs typeface="宋体" panose="02010600030101010101" pitchFamily="2" charset="-122"/>
              </a:endParaRPr>
            </a:p>
          </p:txBody>
        </p:sp>
        <p:sp>
          <p:nvSpPr>
            <p:cNvPr id="29" name="矩形 28"/>
            <p:cNvSpPr/>
            <p:nvPr/>
          </p:nvSpPr>
          <p:spPr>
            <a:xfrm>
              <a:off x="12119" y="6828"/>
              <a:ext cx="4463" cy="919"/>
            </a:xfrm>
            <a:prstGeom prst="rect">
              <a:avLst/>
            </a:prstGeom>
            <a:effectLst/>
          </p:spPr>
          <p:txBody>
            <a:bodyPr wrap="square">
              <a:spAutoFit/>
            </a:bodyPr>
            <a:lstStyle/>
            <a:p>
              <a:pPr algn="ctr">
                <a:lnSpc>
                  <a:spcPct val="100000"/>
                </a:lnSpc>
              </a:pPr>
              <a:r>
                <a:rPr lang="zh-CN" altLang="en-US" sz="32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rPr>
                <a:t>4.等级定性法</a:t>
              </a:r>
              <a:endParaRPr lang="zh-CN" altLang="en-US" sz="32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endParaRPr>
            </a:p>
          </p:txBody>
        </p:sp>
        <p:sp>
          <p:nvSpPr>
            <p:cNvPr id="30" name="矩形 29"/>
            <p:cNvSpPr/>
            <p:nvPr/>
          </p:nvSpPr>
          <p:spPr>
            <a:xfrm>
              <a:off x="14836" y="3767"/>
              <a:ext cx="4463" cy="919"/>
            </a:xfrm>
            <a:prstGeom prst="rect">
              <a:avLst/>
            </a:prstGeom>
            <a:effectLst/>
          </p:spPr>
          <p:txBody>
            <a:bodyPr wrap="square">
              <a:spAutoFit/>
            </a:bodyPr>
            <a:p>
              <a:pPr algn="ctr">
                <a:lnSpc>
                  <a:spcPct val="100000"/>
                </a:lnSpc>
              </a:pPr>
              <a:r>
                <a:rPr lang="zh-CN" altLang="en-US" sz="3200" b="1" u="sng" dirty="0">
                  <a:solidFill>
                    <a:srgbClr val="FE4D3D"/>
                  </a:solidFill>
                  <a:latin typeface="黑体" panose="02010609060101010101" charset="-122"/>
                  <a:ea typeface="黑体" panose="02010609060101010101" charset="-122"/>
                  <a:cs typeface="宋体" panose="02010600030101010101" pitchFamily="2" charset="-122"/>
                </a:rPr>
                <a:t>5.过程分析法</a:t>
              </a:r>
              <a:endParaRPr lang="zh-CN" altLang="en-US" sz="3200" b="1" u="sng" dirty="0">
                <a:solidFill>
                  <a:srgbClr val="FE4D3D"/>
                </a:solidFill>
                <a:latin typeface="黑体" panose="02010609060101010101" charset="-122"/>
                <a:ea typeface="黑体" panose="02010609060101010101" charset="-122"/>
                <a:cs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文本框 26"/>
          <p:cNvSpPr txBox="1"/>
          <p:nvPr/>
        </p:nvSpPr>
        <p:spPr>
          <a:xfrm>
            <a:off x="1005840" y="235131"/>
            <a:ext cx="4267200" cy="706755"/>
          </a:xfrm>
          <a:prstGeom prst="rect">
            <a:avLst/>
          </a:prstGeom>
          <a:noFill/>
        </p:spPr>
        <p:txBody>
          <a:bodyPr wrap="none" rtlCol="0">
            <a:spAutoFit/>
          </a:bodyPr>
          <a:p>
            <a:pPr algn="l"/>
            <a:r>
              <a:rPr kumimoji="1" lang="zh-CN" altLang="en-US" sz="4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rPr>
              <a:t>二、质性分析方法</a:t>
            </a:r>
            <a:endParaRPr kumimoji="1" lang="zh-CN" altLang="en-US" sz="4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endParaRPr>
          </a:p>
        </p:txBody>
      </p:sp>
      <p:sp>
        <p:nvSpPr>
          <p:cNvPr id="3" name="圆角矩形 2"/>
          <p:cNvSpPr/>
          <p:nvPr/>
        </p:nvSpPr>
        <p:spPr>
          <a:xfrm>
            <a:off x="571500" y="1976120"/>
            <a:ext cx="11049635" cy="3290570"/>
          </a:xfrm>
          <a:prstGeom prst="roundRect">
            <a:avLst>
              <a:gd name="adj" fmla="val 10723"/>
            </a:avLst>
          </a:prstGeom>
          <a:solidFill>
            <a:srgbClr val="3ECE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0" name="文本框 99"/>
          <p:cNvSpPr txBox="1"/>
          <p:nvPr/>
        </p:nvSpPr>
        <p:spPr>
          <a:xfrm>
            <a:off x="1051560" y="3104515"/>
            <a:ext cx="10088880" cy="1568450"/>
          </a:xfrm>
          <a:prstGeom prst="rect">
            <a:avLst/>
          </a:prstGeom>
          <a:noFill/>
          <a:ln w="9525">
            <a:noFill/>
          </a:ln>
        </p:spPr>
        <p:txBody>
          <a:bodyPr wrap="square">
            <a:spAutoFit/>
          </a:bodyPr>
          <a:p>
            <a:pPr indent="0" fontAlgn="auto">
              <a:lnSpc>
                <a:spcPct val="100000"/>
              </a:lnSpc>
            </a:pPr>
            <a:r>
              <a:rPr lang="en-US" sz="3200" b="0">
                <a:solidFill>
                  <a:schemeClr val="bg1"/>
                </a:solidFill>
                <a:latin typeface="宋体" panose="02010600030101010101" pitchFamily="2" charset="-122"/>
                <a:ea typeface="宋体" panose="02010600030101010101" pitchFamily="2" charset="-122"/>
                <a:cs typeface="宋体" panose="02010600030101010101" pitchFamily="2" charset="-122"/>
              </a:rPr>
              <a:t>	</a:t>
            </a:r>
            <a:r>
              <a:rPr sz="3200" b="0">
                <a:solidFill>
                  <a:schemeClr val="bg1"/>
                </a:solidFill>
                <a:latin typeface="宋体" panose="02010600030101010101" pitchFamily="2" charset="-122"/>
                <a:ea typeface="宋体" panose="02010600030101010101" pitchFamily="2" charset="-122"/>
                <a:cs typeface="宋体" panose="02010600030101010101" pitchFamily="2" charset="-122"/>
              </a:rPr>
              <a:t>从某个幼儿师范学校的课程资料中先归纳出某种技能的有效的培训模式，然后分别从不同幼儿师范学校的资料中提取例证，来共同说明这一培训模式的有用性。</a:t>
            </a:r>
            <a:endParaRPr sz="3200" b="0">
              <a:solidFill>
                <a:schemeClr val="bg1"/>
              </a:solidFill>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1052153" y="2280160"/>
            <a:ext cx="2478405" cy="645160"/>
          </a:xfrm>
          <a:prstGeom prst="rect">
            <a:avLst/>
          </a:prstGeom>
          <a:noFill/>
        </p:spPr>
        <p:txBody>
          <a:bodyPr wrap="none" rtlCol="0">
            <a:spAutoFit/>
          </a:bodyPr>
          <a:p>
            <a:pPr algn="l"/>
            <a:r>
              <a:rPr kumimoji="1" lang="zh-CN" altLang="en-US" sz="3600" b="1">
                <a:solidFill>
                  <a:srgbClr val="FFFF00"/>
                </a:solidFill>
                <a:latin typeface="黑体" panose="02010609060101010101" charset="-122"/>
                <a:ea typeface="黑体" panose="02010609060101010101" charset="-122"/>
                <a:cs typeface="宋体" panose="02010600030101010101" pitchFamily="2" charset="-122"/>
              </a:rPr>
              <a:t>对点案例：</a:t>
            </a:r>
            <a:endParaRPr kumimoji="1" lang="zh-CN" altLang="en-US" sz="3600" b="1">
              <a:solidFill>
                <a:srgbClr val="FFFF00"/>
              </a:solidFill>
              <a:latin typeface="黑体" panose="02010609060101010101" charset="-122"/>
              <a:ea typeface="黑体" panose="02010609060101010101"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文本框 26"/>
          <p:cNvSpPr txBox="1"/>
          <p:nvPr/>
        </p:nvSpPr>
        <p:spPr>
          <a:xfrm>
            <a:off x="1005840" y="235131"/>
            <a:ext cx="4267200" cy="706755"/>
          </a:xfrm>
          <a:prstGeom prst="rect">
            <a:avLst/>
          </a:prstGeom>
          <a:noFill/>
        </p:spPr>
        <p:txBody>
          <a:bodyPr wrap="none" rtlCol="0">
            <a:spAutoFit/>
          </a:bodyPr>
          <a:p>
            <a:pPr algn="l"/>
            <a:r>
              <a:rPr kumimoji="1" lang="zh-CN" altLang="en-US" sz="4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rPr>
              <a:t>二、质性分析方法</a:t>
            </a:r>
            <a:endParaRPr kumimoji="1" lang="zh-CN" altLang="en-US" sz="4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endParaRPr>
          </a:p>
        </p:txBody>
      </p:sp>
      <p:sp>
        <p:nvSpPr>
          <p:cNvPr id="3" name="圆角矩形 2"/>
          <p:cNvSpPr/>
          <p:nvPr/>
        </p:nvSpPr>
        <p:spPr>
          <a:xfrm>
            <a:off x="571500" y="1835785"/>
            <a:ext cx="11049635" cy="3616960"/>
          </a:xfrm>
          <a:prstGeom prst="roundRect">
            <a:avLst>
              <a:gd name="adj" fmla="val 10723"/>
            </a:avLst>
          </a:prstGeom>
          <a:solidFill>
            <a:srgbClr val="3ECE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0" name="文本框 99"/>
          <p:cNvSpPr txBox="1"/>
          <p:nvPr/>
        </p:nvSpPr>
        <p:spPr>
          <a:xfrm>
            <a:off x="1051560" y="2964180"/>
            <a:ext cx="10088880" cy="2061210"/>
          </a:xfrm>
          <a:prstGeom prst="rect">
            <a:avLst/>
          </a:prstGeom>
          <a:noFill/>
          <a:ln w="9525">
            <a:noFill/>
          </a:ln>
        </p:spPr>
        <p:txBody>
          <a:bodyPr wrap="square">
            <a:spAutoFit/>
          </a:bodyPr>
          <a:p>
            <a:pPr indent="0" fontAlgn="auto">
              <a:lnSpc>
                <a:spcPct val="100000"/>
              </a:lnSpc>
            </a:pPr>
            <a:r>
              <a:rPr lang="en-US" sz="3200" b="0">
                <a:solidFill>
                  <a:schemeClr val="bg1"/>
                </a:solidFill>
                <a:latin typeface="宋体" panose="02010600030101010101" pitchFamily="2" charset="-122"/>
                <a:ea typeface="宋体" panose="02010600030101010101" pitchFamily="2" charset="-122"/>
                <a:cs typeface="宋体" panose="02010600030101010101" pitchFamily="2" charset="-122"/>
              </a:rPr>
              <a:t>	</a:t>
            </a:r>
            <a:r>
              <a:rPr sz="3200" b="0">
                <a:solidFill>
                  <a:schemeClr val="bg1"/>
                </a:solidFill>
                <a:latin typeface="宋体" panose="02010600030101010101" pitchFamily="2" charset="-122"/>
                <a:ea typeface="宋体" panose="02010600030101010101" pitchFamily="2" charset="-122"/>
                <a:cs typeface="宋体" panose="02010600030101010101" pitchFamily="2" charset="-122"/>
              </a:rPr>
              <a:t>通过收集、比较和分析各种类型幼儿</a:t>
            </a:r>
            <a:r>
              <a:rPr lang="zh-CN" sz="3200" b="0">
                <a:solidFill>
                  <a:schemeClr val="bg1"/>
                </a:solidFill>
                <a:latin typeface="宋体" panose="02010600030101010101" pitchFamily="2" charset="-122"/>
                <a:ea typeface="宋体" panose="02010600030101010101" pitchFamily="2" charset="-122"/>
                <a:cs typeface="宋体" panose="02010600030101010101" pitchFamily="2" charset="-122"/>
              </a:rPr>
              <a:t>园</a:t>
            </a:r>
            <a:r>
              <a:rPr sz="3200" b="0">
                <a:solidFill>
                  <a:schemeClr val="bg1"/>
                </a:solidFill>
                <a:latin typeface="宋体" panose="02010600030101010101" pitchFamily="2" charset="-122"/>
                <a:ea typeface="宋体" panose="02010600030101010101" pitchFamily="2" charset="-122"/>
                <a:cs typeface="宋体" panose="02010600030101010101" pitchFamily="2" charset="-122"/>
              </a:rPr>
              <a:t>的管理方式和特征，归纳出当前我国幼教机构中所存在的某些管理模式，并在此基础上，进一步考察这些模式，在不同地 区的幼儿园的适用规律</a:t>
            </a:r>
            <a:r>
              <a:rPr lang="zh-CN" sz="3200" b="0">
                <a:solidFill>
                  <a:schemeClr val="bg1"/>
                </a:solidFill>
                <a:latin typeface="宋体" panose="02010600030101010101" pitchFamily="2" charset="-122"/>
                <a:ea typeface="宋体" panose="02010600030101010101" pitchFamily="2" charset="-122"/>
                <a:cs typeface="宋体" panose="02010600030101010101" pitchFamily="2" charset="-122"/>
              </a:rPr>
              <a:t>。</a:t>
            </a:r>
            <a:endParaRPr lang="zh-CN" sz="3200" b="0">
              <a:solidFill>
                <a:schemeClr val="bg1"/>
              </a:solidFill>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1052153" y="2139825"/>
            <a:ext cx="2478405" cy="645160"/>
          </a:xfrm>
          <a:prstGeom prst="rect">
            <a:avLst/>
          </a:prstGeom>
          <a:noFill/>
        </p:spPr>
        <p:txBody>
          <a:bodyPr wrap="none" rtlCol="0">
            <a:spAutoFit/>
          </a:bodyPr>
          <a:p>
            <a:pPr algn="l"/>
            <a:r>
              <a:rPr kumimoji="1" lang="zh-CN" altLang="en-US" sz="3600" b="1">
                <a:solidFill>
                  <a:srgbClr val="FFFF00"/>
                </a:solidFill>
                <a:latin typeface="黑体" panose="02010609060101010101" charset="-122"/>
                <a:ea typeface="黑体" panose="02010609060101010101" charset="-122"/>
                <a:cs typeface="宋体" panose="02010600030101010101" pitchFamily="2" charset="-122"/>
              </a:rPr>
              <a:t>对点案例：</a:t>
            </a:r>
            <a:endParaRPr kumimoji="1" lang="zh-CN" altLang="en-US" sz="3600" b="1">
              <a:solidFill>
                <a:srgbClr val="FFFF00"/>
              </a:solidFill>
              <a:latin typeface="黑体" panose="02010609060101010101" charset="-122"/>
              <a:ea typeface="黑体" panose="02010609060101010101"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文本框 26"/>
          <p:cNvSpPr txBox="1"/>
          <p:nvPr/>
        </p:nvSpPr>
        <p:spPr>
          <a:xfrm>
            <a:off x="1005840" y="235131"/>
            <a:ext cx="4267200" cy="706755"/>
          </a:xfrm>
          <a:prstGeom prst="rect">
            <a:avLst/>
          </a:prstGeom>
          <a:noFill/>
        </p:spPr>
        <p:txBody>
          <a:bodyPr wrap="none" rtlCol="0">
            <a:spAutoFit/>
          </a:bodyPr>
          <a:p>
            <a:pPr algn="l"/>
            <a:r>
              <a:rPr kumimoji="1" lang="zh-CN" altLang="en-US" sz="4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rPr>
              <a:t>二、质性分析方法</a:t>
            </a:r>
            <a:endParaRPr kumimoji="1" lang="zh-CN" altLang="en-US" sz="4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endParaRPr>
          </a:p>
        </p:txBody>
      </p:sp>
      <p:sp>
        <p:nvSpPr>
          <p:cNvPr id="3" name="圆角矩形 2"/>
          <p:cNvSpPr/>
          <p:nvPr/>
        </p:nvSpPr>
        <p:spPr>
          <a:xfrm>
            <a:off x="571500" y="1563370"/>
            <a:ext cx="11049635" cy="4432935"/>
          </a:xfrm>
          <a:prstGeom prst="roundRect">
            <a:avLst>
              <a:gd name="adj" fmla="val 10723"/>
            </a:avLst>
          </a:prstGeom>
          <a:solidFill>
            <a:srgbClr val="3ECE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0" name="文本框 99"/>
          <p:cNvSpPr txBox="1"/>
          <p:nvPr/>
        </p:nvSpPr>
        <p:spPr>
          <a:xfrm>
            <a:off x="1051560" y="2666365"/>
            <a:ext cx="10088880" cy="3046095"/>
          </a:xfrm>
          <a:prstGeom prst="rect">
            <a:avLst/>
          </a:prstGeom>
          <a:noFill/>
          <a:ln w="9525">
            <a:noFill/>
          </a:ln>
        </p:spPr>
        <p:txBody>
          <a:bodyPr wrap="square">
            <a:spAutoFit/>
          </a:bodyPr>
          <a:p>
            <a:pPr indent="0" fontAlgn="auto">
              <a:lnSpc>
                <a:spcPct val="100000"/>
              </a:lnSpc>
            </a:pPr>
            <a:r>
              <a:rPr lang="en-US" sz="3200" b="0">
                <a:solidFill>
                  <a:schemeClr val="bg1"/>
                </a:solidFill>
                <a:latin typeface="宋体" panose="02010600030101010101" pitchFamily="2" charset="-122"/>
                <a:ea typeface="宋体" panose="02010600030101010101" pitchFamily="2" charset="-122"/>
                <a:cs typeface="宋体" panose="02010600030101010101" pitchFamily="2" charset="-122"/>
              </a:rPr>
              <a:t>	</a:t>
            </a:r>
            <a:r>
              <a:rPr sz="3200" b="0">
                <a:solidFill>
                  <a:schemeClr val="bg1"/>
                </a:solidFill>
                <a:latin typeface="宋体" panose="02010600030101010101" pitchFamily="2" charset="-122"/>
                <a:ea typeface="宋体" panose="02010600030101010101" pitchFamily="2" charset="-122"/>
                <a:cs typeface="宋体" panose="02010600030101010101" pitchFamily="2" charset="-122"/>
              </a:rPr>
              <a:t>通过对家访、谈话、观察记录等质的资料的分析，对一组儿童的攻击性行为的产生、发展和随着教育干预而发生的变化的过程，进行详细的描述，从中概括出此类行为变化的一般过程。有时还可将行为类别按变化过程中的前后顺序，组成树状结构或网状结构连接起来，形成某种流程圈</a:t>
            </a:r>
            <a:r>
              <a:rPr lang="zh-CN" sz="3200" b="0">
                <a:solidFill>
                  <a:schemeClr val="bg1"/>
                </a:solidFill>
                <a:latin typeface="宋体" panose="02010600030101010101" pitchFamily="2" charset="-122"/>
                <a:ea typeface="宋体" panose="02010600030101010101" pitchFamily="2" charset="-122"/>
                <a:cs typeface="宋体" panose="02010600030101010101" pitchFamily="2" charset="-122"/>
              </a:rPr>
              <a:t>。</a:t>
            </a:r>
            <a:endParaRPr sz="3200" b="0">
              <a:solidFill>
                <a:schemeClr val="bg1"/>
              </a:solidFill>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1052153" y="1900430"/>
            <a:ext cx="2478405" cy="645160"/>
          </a:xfrm>
          <a:prstGeom prst="rect">
            <a:avLst/>
          </a:prstGeom>
          <a:noFill/>
        </p:spPr>
        <p:txBody>
          <a:bodyPr wrap="none" rtlCol="0">
            <a:spAutoFit/>
          </a:bodyPr>
          <a:p>
            <a:pPr algn="l"/>
            <a:r>
              <a:rPr kumimoji="1" lang="zh-CN" altLang="en-US" sz="3600" b="1">
                <a:solidFill>
                  <a:srgbClr val="FFFF00"/>
                </a:solidFill>
                <a:latin typeface="黑体" panose="02010609060101010101" charset="-122"/>
                <a:ea typeface="黑体" panose="02010609060101010101" charset="-122"/>
                <a:cs typeface="宋体" panose="02010600030101010101" pitchFamily="2" charset="-122"/>
              </a:rPr>
              <a:t>对点案例：</a:t>
            </a:r>
            <a:endParaRPr kumimoji="1" lang="zh-CN" altLang="en-US" sz="3600" b="1">
              <a:solidFill>
                <a:srgbClr val="FFFF00"/>
              </a:solidFill>
              <a:latin typeface="黑体" panose="02010609060101010101" charset="-122"/>
              <a:ea typeface="黑体" panose="02010609060101010101"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椭圆 10"/>
          <p:cNvSpPr/>
          <p:nvPr/>
        </p:nvSpPr>
        <p:spPr>
          <a:xfrm>
            <a:off x="1057275" y="2101608"/>
            <a:ext cx="630318" cy="630316"/>
          </a:xfrm>
          <a:prstGeom prst="ellipse">
            <a:avLst/>
          </a:prstGeom>
          <a:solidFill>
            <a:srgbClr val="3ECEB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940" dirty="0">
                <a:latin typeface="宋体" panose="02010600030101010101" pitchFamily="2" charset="-122"/>
                <a:ea typeface="微软雅黑" panose="020B0503020204020204" charset="-122"/>
                <a:cs typeface="黑体" panose="02010609060101010101" charset="-122"/>
                <a:sym typeface="Arial" panose="020B0604020202020204" pitchFamily="34" charset="0"/>
              </a:rPr>
              <a:t>1</a:t>
            </a:r>
            <a:endParaRPr lang="en-US" altLang="zh-CN" sz="2940" dirty="0">
              <a:latin typeface="宋体" panose="02010600030101010101" pitchFamily="2" charset="-122"/>
              <a:ea typeface="微软雅黑" panose="020B0503020204020204" charset="-122"/>
              <a:cs typeface="黑体" panose="02010609060101010101" charset="-122"/>
              <a:sym typeface="Arial" panose="020B0604020202020204" pitchFamily="34" charset="0"/>
            </a:endParaRPr>
          </a:p>
        </p:txBody>
      </p:sp>
      <p:sp>
        <p:nvSpPr>
          <p:cNvPr id="13" name="椭圆 12"/>
          <p:cNvSpPr/>
          <p:nvPr/>
        </p:nvSpPr>
        <p:spPr>
          <a:xfrm>
            <a:off x="1057275" y="3835231"/>
            <a:ext cx="630318" cy="630316"/>
          </a:xfrm>
          <a:prstGeom prst="ellipse">
            <a:avLst/>
          </a:prstGeom>
          <a:solidFill>
            <a:srgbClr val="FFD13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940">
                <a:latin typeface="宋体" panose="02010600030101010101" pitchFamily="2" charset="-122"/>
                <a:ea typeface="微软雅黑" panose="020B0503020204020204" charset="-122"/>
                <a:cs typeface="黑体" panose="02010609060101010101" charset="-122"/>
                <a:sym typeface="Arial" panose="020B0604020202020204" pitchFamily="34" charset="0"/>
              </a:rPr>
              <a:t>2</a:t>
            </a:r>
            <a:endParaRPr lang="en-US" altLang="zh-CN" sz="2940">
              <a:latin typeface="宋体" panose="02010600030101010101" pitchFamily="2" charset="-122"/>
              <a:ea typeface="微软雅黑" panose="020B0503020204020204" charset="-122"/>
              <a:cs typeface="黑体" panose="02010609060101010101" charset="-122"/>
              <a:sym typeface="Arial" panose="020B0604020202020204" pitchFamily="34" charset="0"/>
            </a:endParaRPr>
          </a:p>
        </p:txBody>
      </p:sp>
      <p:sp>
        <p:nvSpPr>
          <p:cNvPr id="3" name="文本框 2"/>
          <p:cNvSpPr txBox="1"/>
          <p:nvPr/>
        </p:nvSpPr>
        <p:spPr>
          <a:xfrm>
            <a:off x="1005840" y="235131"/>
            <a:ext cx="6819900" cy="706755"/>
          </a:xfrm>
          <a:prstGeom prst="rect">
            <a:avLst/>
          </a:prstGeom>
          <a:noFill/>
        </p:spPr>
        <p:txBody>
          <a:bodyPr wrap="none" rtlCol="0">
            <a:spAutoFit/>
          </a:bodyPr>
          <a:p>
            <a:r>
              <a:rPr kumimoji="1" lang="zh-CN" altLang="en-US" sz="4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rPr>
              <a:t>三、量化与质性相结合的方法</a:t>
            </a:r>
            <a:endParaRPr kumimoji="1" lang="zh-CN" altLang="en-US" sz="4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endParaRPr>
          </a:p>
        </p:txBody>
      </p:sp>
      <p:sp>
        <p:nvSpPr>
          <p:cNvPr id="100" name="文本框 99"/>
          <p:cNvSpPr txBox="1"/>
          <p:nvPr/>
        </p:nvSpPr>
        <p:spPr>
          <a:xfrm>
            <a:off x="704850" y="1158875"/>
            <a:ext cx="6763385" cy="645160"/>
          </a:xfrm>
          <a:prstGeom prst="rect">
            <a:avLst/>
          </a:prstGeom>
          <a:noFill/>
          <a:ln w="9525">
            <a:noFill/>
          </a:ln>
        </p:spPr>
        <p:txBody>
          <a:bodyPr wrap="square">
            <a:spAutoFit/>
          </a:bodyPr>
          <a:p>
            <a:pPr indent="0"/>
            <a:r>
              <a:rPr lang="zh-CN" sz="3600" b="1">
                <a:latin typeface="黑体" panose="02010609060101010101" charset="-122"/>
                <a:ea typeface="黑体" panose="02010609060101010101" charset="-122"/>
                <a:cs typeface="黑体" panose="02010609060101010101" charset="-122"/>
              </a:rPr>
              <a:t>（一）质性与量化分析的关系</a:t>
            </a:r>
            <a:endParaRPr lang="zh-CN" altLang="en-US" sz="3600" b="1">
              <a:latin typeface="黑体" panose="02010609060101010101" charset="-122"/>
              <a:ea typeface="黑体" panose="02010609060101010101" charset="-122"/>
              <a:cs typeface="黑体" panose="02010609060101010101" charset="-122"/>
            </a:endParaRPr>
          </a:p>
        </p:txBody>
      </p:sp>
      <p:sp>
        <p:nvSpPr>
          <p:cNvPr id="27" name="文本框 26"/>
          <p:cNvSpPr txBox="1"/>
          <p:nvPr/>
        </p:nvSpPr>
        <p:spPr>
          <a:xfrm>
            <a:off x="1743075" y="2101850"/>
            <a:ext cx="9633585" cy="1568450"/>
          </a:xfrm>
          <a:prstGeom prst="rect">
            <a:avLst/>
          </a:prstGeom>
          <a:noFill/>
          <a:ln w="9525">
            <a:noFill/>
          </a:ln>
        </p:spPr>
        <p:txBody>
          <a:bodyPr wrap="square">
            <a:spAutoFit/>
          </a:bodyPr>
          <a:p>
            <a:pPr indent="0">
              <a:lnSpc>
                <a:spcPct val="100000"/>
              </a:lnSpc>
            </a:pPr>
            <a:r>
              <a:rPr lang="zh-CN" sz="3200" b="0">
                <a:solidFill>
                  <a:srgbClr val="3ECEBD"/>
                </a:solidFill>
                <a:latin typeface="宋体" panose="02010600030101010101" pitchFamily="2" charset="-122"/>
                <a:ea typeface="宋体" panose="02010600030101010101" pitchFamily="2" charset="-122"/>
                <a:cs typeface="宋体" panose="02010600030101010101" pitchFamily="2" charset="-122"/>
              </a:rPr>
              <a:t>量的差异在一定程度上反映了质的不同，由于量的分析结果一般较为抽象、简洁，所以往往要借助于质性的描述来说明其具体的意义。</a:t>
            </a:r>
            <a:endParaRPr lang="zh-CN" altLang="en-US" sz="3200" b="0">
              <a:solidFill>
                <a:srgbClr val="3ECEBD"/>
              </a:solidFill>
              <a:latin typeface="宋体" panose="02010600030101010101" pitchFamily="2" charset="-122"/>
              <a:ea typeface="宋体" panose="02010600030101010101" pitchFamily="2" charset="-122"/>
              <a:cs typeface="宋体" panose="02010600030101010101" pitchFamily="2" charset="-122"/>
            </a:endParaRPr>
          </a:p>
        </p:txBody>
      </p:sp>
      <p:sp>
        <p:nvSpPr>
          <p:cNvPr id="29" name="文本框 28"/>
          <p:cNvSpPr txBox="1"/>
          <p:nvPr/>
        </p:nvSpPr>
        <p:spPr>
          <a:xfrm>
            <a:off x="1743075" y="3835400"/>
            <a:ext cx="9633585" cy="2553335"/>
          </a:xfrm>
          <a:prstGeom prst="rect">
            <a:avLst/>
          </a:prstGeom>
          <a:noFill/>
          <a:ln w="9525">
            <a:noFill/>
          </a:ln>
        </p:spPr>
        <p:txBody>
          <a:bodyPr wrap="square">
            <a:spAutoFit/>
          </a:bodyPr>
          <a:p>
            <a:pPr indent="0">
              <a:lnSpc>
                <a:spcPct val="100000"/>
              </a:lnSpc>
            </a:pPr>
            <a:r>
              <a:rPr lang="zh-CN" sz="3200" b="0">
                <a:solidFill>
                  <a:srgbClr val="F49E00"/>
                </a:solidFill>
                <a:latin typeface="宋体" panose="02010600030101010101" pitchFamily="2" charset="-122"/>
                <a:ea typeface="宋体" panose="02010600030101010101" pitchFamily="2" charset="-122"/>
                <a:cs typeface="宋体" panose="02010600030101010101" pitchFamily="2" charset="-122"/>
              </a:rPr>
              <a:t>质性分析又是量化分析的基础，由于量化分析的量必须是同质的，所以在进行数量分析前，要先判断事物的同质性，另外，在需要时，有些质性资料也可以进行二次量化，作为量化资料来处理，以提高其准确性和有效性。</a:t>
            </a:r>
            <a:endParaRPr lang="zh-CN" sz="3200" b="0">
              <a:solidFill>
                <a:srgbClr val="F49E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linds(horizontal)">
                                      <p:cBhvr>
                                        <p:cTn id="1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3" grpId="0" bldLvl="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571500" y="1224915"/>
            <a:ext cx="11049635" cy="5292090"/>
          </a:xfrm>
          <a:prstGeom prst="roundRect">
            <a:avLst>
              <a:gd name="adj" fmla="val 10723"/>
            </a:avLst>
          </a:prstGeom>
          <a:solidFill>
            <a:srgbClr val="3ECE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0" name="文本框 99"/>
          <p:cNvSpPr txBox="1"/>
          <p:nvPr/>
        </p:nvSpPr>
        <p:spPr>
          <a:xfrm>
            <a:off x="1051560" y="2174240"/>
            <a:ext cx="10088880" cy="4030980"/>
          </a:xfrm>
          <a:prstGeom prst="rect">
            <a:avLst/>
          </a:prstGeom>
          <a:noFill/>
          <a:ln w="9525">
            <a:noFill/>
          </a:ln>
        </p:spPr>
        <p:txBody>
          <a:bodyPr wrap="square">
            <a:spAutoFit/>
          </a:bodyPr>
          <a:p>
            <a:pPr indent="0" fontAlgn="auto">
              <a:lnSpc>
                <a:spcPct val="100000"/>
              </a:lnSpc>
            </a:pPr>
            <a:r>
              <a:rPr lang="en-US" sz="3200" b="0">
                <a:solidFill>
                  <a:schemeClr val="bg1"/>
                </a:solidFill>
                <a:latin typeface="宋体" panose="02010600030101010101" pitchFamily="2" charset="-122"/>
                <a:ea typeface="宋体" panose="02010600030101010101" pitchFamily="2" charset="-122"/>
                <a:cs typeface="宋体" panose="02010600030101010101" pitchFamily="2" charset="-122"/>
              </a:rPr>
              <a:t>	</a:t>
            </a:r>
            <a:r>
              <a:rPr sz="3200" b="0">
                <a:solidFill>
                  <a:schemeClr val="bg1"/>
                </a:solidFill>
                <a:latin typeface="宋体" panose="02010600030101010101" pitchFamily="2" charset="-122"/>
                <a:ea typeface="宋体" panose="02010600030101010101" pitchFamily="2" charset="-122"/>
                <a:cs typeface="宋体" panose="02010600030101010101" pitchFamily="2" charset="-122"/>
              </a:rPr>
              <a:t>观察幼儿园教师或儿童课堂行为和互动作用的观察量表，不仅可以作质的评定，也可通过赋值未进行量化的统计处理</a:t>
            </a:r>
            <a:r>
              <a:rPr lang="zh-CN" sz="3200" b="0">
                <a:solidFill>
                  <a:schemeClr val="bg1"/>
                </a:solidFill>
                <a:latin typeface="宋体" panose="02010600030101010101" pitchFamily="2" charset="-122"/>
                <a:ea typeface="宋体" panose="02010600030101010101" pitchFamily="2" charset="-122"/>
                <a:cs typeface="宋体" panose="02010600030101010101" pitchFamily="2" charset="-122"/>
              </a:rPr>
              <a:t>。</a:t>
            </a:r>
            <a:endParaRPr sz="3200" b="0">
              <a:solidFill>
                <a:schemeClr val="bg1"/>
              </a:solidFill>
              <a:latin typeface="宋体" panose="02010600030101010101" pitchFamily="2" charset="-122"/>
              <a:ea typeface="宋体" panose="02010600030101010101" pitchFamily="2" charset="-122"/>
              <a:cs typeface="宋体" panose="02010600030101010101" pitchFamily="2" charset="-122"/>
            </a:endParaRPr>
          </a:p>
          <a:p>
            <a:pPr indent="0" fontAlgn="auto">
              <a:lnSpc>
                <a:spcPct val="100000"/>
              </a:lnSpc>
            </a:pPr>
            <a:r>
              <a:rPr lang="en-US" sz="3200" b="0">
                <a:solidFill>
                  <a:schemeClr val="bg1"/>
                </a:solidFill>
                <a:latin typeface="宋体" panose="02010600030101010101" pitchFamily="2" charset="-122"/>
                <a:ea typeface="宋体" panose="02010600030101010101" pitchFamily="2" charset="-122"/>
                <a:cs typeface="宋体" panose="02010600030101010101" pitchFamily="2" charset="-122"/>
              </a:rPr>
              <a:t>	</a:t>
            </a:r>
            <a:r>
              <a:rPr sz="3200" b="0">
                <a:solidFill>
                  <a:schemeClr val="bg1"/>
                </a:solidFill>
                <a:latin typeface="宋体" panose="02010600030101010101" pitchFamily="2" charset="-122"/>
                <a:ea typeface="宋体" panose="02010600030101010101" pitchFamily="2" charset="-122"/>
                <a:cs typeface="宋体" panose="02010600030101010101" pitchFamily="2" charset="-122"/>
              </a:rPr>
              <a:t>对幼儿园教师各种能力素质的判断，通常可采用带有语言描述的等级量表，即判断的结果常用概括性的等级评语表示</a:t>
            </a:r>
            <a:r>
              <a:rPr lang="zh-CN" sz="3200" b="0">
                <a:solidFill>
                  <a:schemeClr val="bg1"/>
                </a:solidFill>
                <a:latin typeface="宋体" panose="02010600030101010101" pitchFamily="2" charset="-122"/>
                <a:ea typeface="宋体" panose="02010600030101010101" pitchFamily="2" charset="-122"/>
                <a:cs typeface="宋体" panose="02010600030101010101" pitchFamily="2" charset="-122"/>
              </a:rPr>
              <a:t>。</a:t>
            </a:r>
            <a:r>
              <a:rPr sz="3200" b="0">
                <a:solidFill>
                  <a:schemeClr val="bg1"/>
                </a:solidFill>
                <a:latin typeface="宋体" panose="02010600030101010101" pitchFamily="2" charset="-122"/>
                <a:ea typeface="宋体" panose="02010600030101010101" pitchFamily="2" charset="-122"/>
                <a:cs typeface="宋体" panose="02010600030101010101" pitchFamily="2" charset="-122"/>
              </a:rPr>
              <a:t>如好、较好、一般、较差、差等</a:t>
            </a:r>
            <a:r>
              <a:rPr lang="zh-CN" sz="3200" b="0">
                <a:solidFill>
                  <a:schemeClr val="bg1"/>
                </a:solidFill>
                <a:latin typeface="宋体" panose="02010600030101010101" pitchFamily="2" charset="-122"/>
                <a:ea typeface="宋体" panose="02010600030101010101" pitchFamily="2" charset="-122"/>
                <a:cs typeface="宋体" panose="02010600030101010101" pitchFamily="2" charset="-122"/>
              </a:rPr>
              <a:t>。</a:t>
            </a:r>
            <a:r>
              <a:rPr sz="3200" b="0">
                <a:solidFill>
                  <a:schemeClr val="bg1"/>
                </a:solidFill>
                <a:latin typeface="宋体" panose="02010600030101010101" pitchFamily="2" charset="-122"/>
                <a:ea typeface="宋体" panose="02010600030101010101" pitchFamily="2" charset="-122"/>
                <a:cs typeface="宋体" panose="02010600030101010101" pitchFamily="2" charset="-122"/>
              </a:rPr>
              <a:t>然而， 这些等级评语也可通过</a:t>
            </a:r>
            <a:r>
              <a:rPr lang="zh-CN" sz="3200" b="0">
                <a:solidFill>
                  <a:schemeClr val="bg1"/>
                </a:solidFill>
                <a:latin typeface="宋体" panose="02010600030101010101" pitchFamily="2" charset="-122"/>
                <a:ea typeface="宋体" panose="02010600030101010101" pitchFamily="2" charset="-122"/>
                <a:cs typeface="宋体" panose="02010600030101010101" pitchFamily="2" charset="-122"/>
              </a:rPr>
              <a:t>赋值</a:t>
            </a:r>
            <a:r>
              <a:rPr sz="3200" b="0">
                <a:solidFill>
                  <a:schemeClr val="bg1"/>
                </a:solidFill>
                <a:latin typeface="宋体" panose="02010600030101010101" pitchFamily="2" charset="-122"/>
                <a:ea typeface="宋体" panose="02010600030101010101" pitchFamily="2" charset="-122"/>
                <a:cs typeface="宋体" panose="02010600030101010101" pitchFamily="2" charset="-122"/>
              </a:rPr>
              <a:t>，如相对应的分别贼予其5、4、3、2、1的数值，进行量化的统计处理和分析</a:t>
            </a:r>
            <a:r>
              <a:rPr lang="zh-CN" sz="3200" b="0">
                <a:solidFill>
                  <a:schemeClr val="bg1"/>
                </a:solidFill>
                <a:latin typeface="宋体" panose="02010600030101010101" pitchFamily="2" charset="-122"/>
                <a:ea typeface="宋体" panose="02010600030101010101" pitchFamily="2" charset="-122"/>
                <a:cs typeface="宋体" panose="02010600030101010101" pitchFamily="2" charset="-122"/>
              </a:rPr>
              <a:t>。</a:t>
            </a:r>
            <a:endParaRPr lang="zh-CN" sz="3200" b="0">
              <a:solidFill>
                <a:schemeClr val="bg1"/>
              </a:solidFill>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nvSpPr>
        <p:spPr>
          <a:xfrm>
            <a:off x="1052153" y="1528955"/>
            <a:ext cx="2478405" cy="645160"/>
          </a:xfrm>
          <a:prstGeom prst="rect">
            <a:avLst/>
          </a:prstGeom>
          <a:noFill/>
        </p:spPr>
        <p:txBody>
          <a:bodyPr wrap="none" rtlCol="0">
            <a:spAutoFit/>
          </a:bodyPr>
          <a:p>
            <a:pPr algn="l"/>
            <a:r>
              <a:rPr kumimoji="1" lang="zh-CN" altLang="en-US" sz="3600" b="1">
                <a:solidFill>
                  <a:srgbClr val="FFFF00"/>
                </a:solidFill>
                <a:latin typeface="黑体" panose="02010609060101010101" charset="-122"/>
                <a:ea typeface="黑体" panose="02010609060101010101" charset="-122"/>
                <a:cs typeface="宋体" panose="02010600030101010101" pitchFamily="2" charset="-122"/>
              </a:rPr>
              <a:t>对点案例：</a:t>
            </a:r>
            <a:endParaRPr kumimoji="1" lang="zh-CN" altLang="en-US" sz="3600" b="1">
              <a:solidFill>
                <a:srgbClr val="FFFF00"/>
              </a:solidFill>
              <a:latin typeface="黑体" panose="02010609060101010101" charset="-122"/>
              <a:ea typeface="黑体" panose="02010609060101010101" charset="-122"/>
              <a:cs typeface="宋体" panose="02010600030101010101" pitchFamily="2" charset="-122"/>
            </a:endParaRPr>
          </a:p>
        </p:txBody>
      </p:sp>
      <p:sp>
        <p:nvSpPr>
          <p:cNvPr id="5" name="文本框 4"/>
          <p:cNvSpPr txBox="1"/>
          <p:nvPr/>
        </p:nvSpPr>
        <p:spPr>
          <a:xfrm>
            <a:off x="1005840" y="235131"/>
            <a:ext cx="6819900" cy="706755"/>
          </a:xfrm>
          <a:prstGeom prst="rect">
            <a:avLst/>
          </a:prstGeom>
          <a:noFill/>
        </p:spPr>
        <p:txBody>
          <a:bodyPr wrap="none" rtlCol="0">
            <a:spAutoFit/>
          </a:bodyPr>
          <a:p>
            <a:r>
              <a:rPr kumimoji="1" lang="zh-CN" altLang="en-US" sz="4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rPr>
              <a:t>三、量化与质性相结合的方法</a:t>
            </a:r>
            <a:endParaRPr kumimoji="1" lang="zh-CN" altLang="en-US" sz="4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p:cNvSpPr/>
          <p:nvPr/>
        </p:nvSpPr>
        <p:spPr>
          <a:xfrm>
            <a:off x="8518619" y="1772058"/>
            <a:ext cx="2843212" cy="3786187"/>
          </a:xfrm>
          <a:prstGeom prst="rect">
            <a:avLst/>
          </a:prstGeom>
          <a:blipFill>
            <a:blip r:embed="rId1" cstate="screen"/>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宋体" panose="02010600030101010101" pitchFamily="2" charset="-122"/>
              <a:ea typeface="黑体" panose="02010609060101010101" charset="-122"/>
              <a:cs typeface="宋体" panose="02010600030101010101" pitchFamily="2" charset="-122"/>
            </a:endParaRPr>
          </a:p>
        </p:txBody>
      </p:sp>
      <p:sp>
        <p:nvSpPr>
          <p:cNvPr id="3" name="文本框 2"/>
          <p:cNvSpPr txBox="1"/>
          <p:nvPr/>
        </p:nvSpPr>
        <p:spPr>
          <a:xfrm>
            <a:off x="1005840" y="235131"/>
            <a:ext cx="6819900" cy="706755"/>
          </a:xfrm>
          <a:prstGeom prst="rect">
            <a:avLst/>
          </a:prstGeom>
          <a:noFill/>
        </p:spPr>
        <p:txBody>
          <a:bodyPr wrap="none" rtlCol="0">
            <a:spAutoFit/>
          </a:bodyPr>
          <a:p>
            <a:r>
              <a:rPr kumimoji="1" lang="zh-CN" altLang="en-US" sz="4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rPr>
              <a:t>三、量化与质性相结合的方法</a:t>
            </a:r>
            <a:endParaRPr kumimoji="1" lang="zh-CN" altLang="en-US" sz="4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endParaRPr>
          </a:p>
        </p:txBody>
      </p:sp>
      <p:sp>
        <p:nvSpPr>
          <p:cNvPr id="100" name="文本框 99"/>
          <p:cNvSpPr txBox="1"/>
          <p:nvPr/>
        </p:nvSpPr>
        <p:spPr>
          <a:xfrm>
            <a:off x="947420" y="1896110"/>
            <a:ext cx="7282180" cy="3538220"/>
          </a:xfrm>
          <a:prstGeom prst="rect">
            <a:avLst/>
          </a:prstGeom>
          <a:noFill/>
          <a:ln w="9525">
            <a:noFill/>
          </a:ln>
        </p:spPr>
        <p:txBody>
          <a:bodyPr wrap="square">
            <a:spAutoFit/>
          </a:bodyPr>
          <a:p>
            <a:pPr indent="0" fontAlgn="auto">
              <a:lnSpc>
                <a:spcPct val="100000"/>
              </a:lnSpc>
            </a:pPr>
            <a:r>
              <a:rPr lang="en-US" altLang="zh-CN" sz="3200" b="0">
                <a:solidFill>
                  <a:srgbClr val="261C1A"/>
                </a:solidFill>
                <a:latin typeface="黑体" panose="02010609060101010101" charset="-122"/>
                <a:ea typeface="黑体" panose="02010609060101010101" charset="-122"/>
                <a:cs typeface="黑体" panose="02010609060101010101" charset="-122"/>
              </a:rPr>
              <a:t>	</a:t>
            </a:r>
            <a:r>
              <a:rPr lang="zh-CN" sz="3200" b="0">
                <a:solidFill>
                  <a:srgbClr val="261C1A"/>
                </a:solidFill>
                <a:latin typeface="黑体" panose="02010609060101010101" charset="-122"/>
                <a:ea typeface="黑体" panose="02010609060101010101" charset="-122"/>
                <a:cs typeface="黑体" panose="02010609060101010101" charset="-122"/>
              </a:rPr>
              <a:t>评价者在处理评价资料时，应选择最为适当的方法，不能盲目地根据自己的喜好去推崇一种方法，而贬低或排斥另一种方法。在选择方法时，应结合使用质性和量化两种方法，尽量做到从质和量两个侧面去对评价对象做出较为客观</a:t>
            </a:r>
            <a:r>
              <a:rPr lang="zh-CN" sz="3200" b="0">
                <a:solidFill>
                  <a:srgbClr val="443B3A"/>
                </a:solidFill>
                <a:latin typeface="黑体" panose="02010609060101010101" charset="-122"/>
                <a:ea typeface="黑体" panose="02010609060101010101" charset="-122"/>
                <a:cs typeface="黑体" panose="02010609060101010101" charset="-122"/>
              </a:rPr>
              <a:t>、</a:t>
            </a:r>
            <a:r>
              <a:rPr lang="zh-CN" sz="3200" b="0">
                <a:solidFill>
                  <a:srgbClr val="261C1A"/>
                </a:solidFill>
                <a:latin typeface="黑体" panose="02010609060101010101" charset="-122"/>
                <a:ea typeface="黑体" panose="02010609060101010101" charset="-122"/>
                <a:cs typeface="黑体" panose="02010609060101010101" charset="-122"/>
              </a:rPr>
              <a:t>公正、有效的综合评价信息。</a:t>
            </a:r>
            <a:endParaRPr lang="zh-CN" altLang="en-US" sz="3200">
              <a:latin typeface="黑体" panose="02010609060101010101" charset="-122"/>
              <a:ea typeface="黑体" panose="02010609060101010101" charset="-122"/>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checkerboard(across)">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bldLvl="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椭圆 10"/>
          <p:cNvSpPr/>
          <p:nvPr/>
        </p:nvSpPr>
        <p:spPr>
          <a:xfrm>
            <a:off x="1057275" y="2654693"/>
            <a:ext cx="630318" cy="630316"/>
          </a:xfrm>
          <a:prstGeom prst="ellipse">
            <a:avLst/>
          </a:prstGeom>
          <a:solidFill>
            <a:srgbClr val="3ECEB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940" dirty="0">
                <a:latin typeface="宋体" panose="02010600030101010101" pitchFamily="2" charset="-122"/>
                <a:ea typeface="微软雅黑" panose="020B0503020204020204" charset="-122"/>
                <a:cs typeface="黑体" panose="02010609060101010101" charset="-122"/>
                <a:sym typeface="Arial" panose="020B0604020202020204" pitchFamily="34" charset="0"/>
              </a:rPr>
              <a:t>1</a:t>
            </a:r>
            <a:endParaRPr lang="en-US" altLang="zh-CN" sz="2940" dirty="0">
              <a:latin typeface="宋体" panose="02010600030101010101" pitchFamily="2" charset="-122"/>
              <a:ea typeface="微软雅黑" panose="020B0503020204020204" charset="-122"/>
              <a:cs typeface="黑体" panose="02010609060101010101" charset="-122"/>
              <a:sym typeface="Arial" panose="020B0604020202020204" pitchFamily="34" charset="0"/>
            </a:endParaRPr>
          </a:p>
        </p:txBody>
      </p:sp>
      <p:sp>
        <p:nvSpPr>
          <p:cNvPr id="13" name="椭圆 12"/>
          <p:cNvSpPr/>
          <p:nvPr/>
        </p:nvSpPr>
        <p:spPr>
          <a:xfrm>
            <a:off x="1057275" y="4470866"/>
            <a:ext cx="630318" cy="630316"/>
          </a:xfrm>
          <a:prstGeom prst="ellipse">
            <a:avLst/>
          </a:prstGeom>
          <a:solidFill>
            <a:srgbClr val="FFD13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940">
                <a:latin typeface="宋体" panose="02010600030101010101" pitchFamily="2" charset="-122"/>
                <a:ea typeface="微软雅黑" panose="020B0503020204020204" charset="-122"/>
                <a:cs typeface="黑体" panose="02010609060101010101" charset="-122"/>
                <a:sym typeface="Arial" panose="020B0604020202020204" pitchFamily="34" charset="0"/>
              </a:rPr>
              <a:t>2</a:t>
            </a:r>
            <a:endParaRPr lang="en-US" altLang="zh-CN" sz="2940">
              <a:latin typeface="宋体" panose="02010600030101010101" pitchFamily="2" charset="-122"/>
              <a:ea typeface="微软雅黑" panose="020B0503020204020204" charset="-122"/>
              <a:cs typeface="黑体" panose="02010609060101010101" charset="-122"/>
              <a:sym typeface="Arial" panose="020B0604020202020204" pitchFamily="34" charset="0"/>
            </a:endParaRPr>
          </a:p>
        </p:txBody>
      </p:sp>
      <p:sp>
        <p:nvSpPr>
          <p:cNvPr id="3" name="文本框 2"/>
          <p:cNvSpPr txBox="1"/>
          <p:nvPr/>
        </p:nvSpPr>
        <p:spPr>
          <a:xfrm>
            <a:off x="1005840" y="235131"/>
            <a:ext cx="6819900" cy="706755"/>
          </a:xfrm>
          <a:prstGeom prst="rect">
            <a:avLst/>
          </a:prstGeom>
          <a:noFill/>
        </p:spPr>
        <p:txBody>
          <a:bodyPr wrap="none" rtlCol="0">
            <a:spAutoFit/>
          </a:bodyPr>
          <a:p>
            <a:r>
              <a:rPr kumimoji="1" lang="zh-CN" altLang="en-US" sz="4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rPr>
              <a:t>三、量化与质性相结合的方法</a:t>
            </a:r>
            <a:endParaRPr kumimoji="1" lang="zh-CN" altLang="en-US" sz="4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endParaRPr>
          </a:p>
        </p:txBody>
      </p:sp>
      <p:sp>
        <p:nvSpPr>
          <p:cNvPr id="100" name="文本框 99"/>
          <p:cNvSpPr txBox="1"/>
          <p:nvPr/>
        </p:nvSpPr>
        <p:spPr>
          <a:xfrm>
            <a:off x="704850" y="1621155"/>
            <a:ext cx="8017510" cy="645160"/>
          </a:xfrm>
          <a:prstGeom prst="rect">
            <a:avLst/>
          </a:prstGeom>
          <a:noFill/>
          <a:ln w="9525">
            <a:noFill/>
          </a:ln>
        </p:spPr>
        <p:txBody>
          <a:bodyPr wrap="square">
            <a:spAutoFit/>
          </a:bodyPr>
          <a:p>
            <a:pPr indent="0"/>
            <a:r>
              <a:rPr lang="zh-CN" sz="3600" b="1">
                <a:latin typeface="黑体" panose="02010609060101010101" charset="-122"/>
                <a:ea typeface="黑体" panose="02010609060101010101" charset="-122"/>
                <a:cs typeface="黑体" panose="02010609060101010101" charset="-122"/>
              </a:rPr>
              <a:t>（二）质性与量化方法适当结合使用</a:t>
            </a:r>
            <a:endParaRPr lang="zh-CN" sz="3600" b="1">
              <a:latin typeface="黑体" panose="02010609060101010101" charset="-122"/>
              <a:ea typeface="黑体" panose="02010609060101010101" charset="-122"/>
              <a:cs typeface="黑体" panose="02010609060101010101" charset="-122"/>
            </a:endParaRPr>
          </a:p>
        </p:txBody>
      </p:sp>
      <p:sp>
        <p:nvSpPr>
          <p:cNvPr id="27" name="文本框 26"/>
          <p:cNvSpPr txBox="1"/>
          <p:nvPr/>
        </p:nvSpPr>
        <p:spPr>
          <a:xfrm>
            <a:off x="1743075" y="2654935"/>
            <a:ext cx="9633585" cy="1568450"/>
          </a:xfrm>
          <a:prstGeom prst="rect">
            <a:avLst/>
          </a:prstGeom>
          <a:noFill/>
          <a:ln w="9525">
            <a:noFill/>
          </a:ln>
        </p:spPr>
        <p:txBody>
          <a:bodyPr wrap="square">
            <a:spAutoFit/>
          </a:bodyPr>
          <a:p>
            <a:pPr indent="0">
              <a:lnSpc>
                <a:spcPct val="100000"/>
              </a:lnSpc>
            </a:pPr>
            <a:r>
              <a:rPr lang="zh-CN" sz="3200" b="0">
                <a:solidFill>
                  <a:srgbClr val="3ECEBD"/>
                </a:solidFill>
                <a:latin typeface="宋体" panose="02010600030101010101" pitchFamily="2" charset="-122"/>
                <a:ea typeface="宋体" panose="02010600030101010101" pitchFamily="2" charset="-122"/>
                <a:cs typeface="宋体" panose="02010600030101010101" pitchFamily="2" charset="-122"/>
              </a:rPr>
              <a:t>质性研究，比较适合在微观层面，对教育现象进行较为深入、细致的描述和分析，适合于小样本的个案研究和解释问题。</a:t>
            </a:r>
            <a:endParaRPr lang="zh-CN" sz="3200" b="0">
              <a:solidFill>
                <a:srgbClr val="3ECEBD"/>
              </a:solidFill>
              <a:latin typeface="宋体" panose="02010600030101010101" pitchFamily="2" charset="-122"/>
              <a:ea typeface="宋体" panose="02010600030101010101" pitchFamily="2" charset="-122"/>
              <a:cs typeface="宋体" panose="02010600030101010101" pitchFamily="2" charset="-122"/>
            </a:endParaRPr>
          </a:p>
        </p:txBody>
      </p:sp>
      <p:sp>
        <p:nvSpPr>
          <p:cNvPr id="29" name="文本框 28"/>
          <p:cNvSpPr txBox="1"/>
          <p:nvPr/>
        </p:nvSpPr>
        <p:spPr>
          <a:xfrm>
            <a:off x="1743075" y="4471035"/>
            <a:ext cx="9633585" cy="1076325"/>
          </a:xfrm>
          <a:prstGeom prst="rect">
            <a:avLst/>
          </a:prstGeom>
          <a:noFill/>
          <a:ln w="9525">
            <a:noFill/>
          </a:ln>
        </p:spPr>
        <p:txBody>
          <a:bodyPr wrap="square">
            <a:spAutoFit/>
          </a:bodyPr>
          <a:p>
            <a:pPr indent="0">
              <a:lnSpc>
                <a:spcPct val="100000"/>
              </a:lnSpc>
            </a:pPr>
            <a:r>
              <a:rPr lang="zh-CN" sz="3200" b="0">
                <a:solidFill>
                  <a:srgbClr val="F49E00"/>
                </a:solidFill>
                <a:latin typeface="宋体" panose="02010600030101010101" pitchFamily="2" charset="-122"/>
                <a:ea typeface="宋体" panose="02010600030101010101" pitchFamily="2" charset="-122"/>
                <a:cs typeface="宋体" panose="02010600030101010101" pitchFamily="2" charset="-122"/>
              </a:rPr>
              <a:t>量化研究，擅长于把握社会现象的平均情况，适合于在宏观层面，对事物进行较大规模的调查和预测。</a:t>
            </a:r>
            <a:endParaRPr lang="zh-CN" sz="3200" b="0">
              <a:solidFill>
                <a:srgbClr val="F49E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linds(horizontal)">
                                      <p:cBhvr>
                                        <p:cTn id="1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3" grpId="0" bldLvl="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571500" y="1711960"/>
            <a:ext cx="11049635" cy="3874770"/>
          </a:xfrm>
          <a:prstGeom prst="roundRect">
            <a:avLst>
              <a:gd name="adj" fmla="val 10723"/>
            </a:avLst>
          </a:prstGeom>
          <a:solidFill>
            <a:srgbClr val="3ECE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0" name="文本框 99"/>
          <p:cNvSpPr txBox="1"/>
          <p:nvPr/>
        </p:nvSpPr>
        <p:spPr>
          <a:xfrm>
            <a:off x="1051560" y="2661285"/>
            <a:ext cx="10088880" cy="2553335"/>
          </a:xfrm>
          <a:prstGeom prst="rect">
            <a:avLst/>
          </a:prstGeom>
          <a:noFill/>
          <a:ln w="9525">
            <a:noFill/>
          </a:ln>
        </p:spPr>
        <p:txBody>
          <a:bodyPr wrap="square">
            <a:spAutoFit/>
          </a:bodyPr>
          <a:p>
            <a:pPr indent="0" fontAlgn="auto">
              <a:lnSpc>
                <a:spcPct val="100000"/>
              </a:lnSpc>
            </a:pPr>
            <a:r>
              <a:rPr lang="en-US" sz="3200" b="0">
                <a:solidFill>
                  <a:schemeClr val="bg1"/>
                </a:solidFill>
                <a:latin typeface="宋体" panose="02010600030101010101" pitchFamily="2" charset="-122"/>
                <a:ea typeface="宋体" panose="02010600030101010101" pitchFamily="2" charset="-122"/>
                <a:cs typeface="宋体" panose="02010600030101010101" pitchFamily="2" charset="-122"/>
              </a:rPr>
              <a:t>	</a:t>
            </a:r>
            <a:r>
              <a:rPr sz="3200" b="0">
                <a:solidFill>
                  <a:schemeClr val="bg1"/>
                </a:solidFill>
                <a:latin typeface="宋体" panose="02010600030101010101" pitchFamily="2" charset="-122"/>
                <a:ea typeface="宋体" panose="02010600030101010101" pitchFamily="2" charset="-122"/>
                <a:cs typeface="宋体" panose="02010600030101010101" pitchFamily="2" charset="-122"/>
              </a:rPr>
              <a:t>要开展一项“幼儿教师职业认同情况的调查研究”，不仅可以用质性法来做一些个案调查，以解释幼儿教师的职业认同发生变化的原因及一些影响因素等，还可以 通过问卷调查来掌握目前社会上幼儿教师职业认同水平的普遍情况。</a:t>
            </a:r>
            <a:endParaRPr sz="3200" b="0">
              <a:solidFill>
                <a:schemeClr val="bg1"/>
              </a:solidFill>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nvSpPr>
        <p:spPr>
          <a:xfrm>
            <a:off x="1052153" y="2016000"/>
            <a:ext cx="2478405" cy="645160"/>
          </a:xfrm>
          <a:prstGeom prst="rect">
            <a:avLst/>
          </a:prstGeom>
          <a:noFill/>
        </p:spPr>
        <p:txBody>
          <a:bodyPr wrap="none" rtlCol="0">
            <a:spAutoFit/>
          </a:bodyPr>
          <a:p>
            <a:pPr algn="l"/>
            <a:r>
              <a:rPr kumimoji="1" lang="zh-CN" altLang="en-US" sz="3600" b="1">
                <a:solidFill>
                  <a:srgbClr val="FFFF00"/>
                </a:solidFill>
                <a:latin typeface="黑体" panose="02010609060101010101" charset="-122"/>
                <a:ea typeface="黑体" panose="02010609060101010101" charset="-122"/>
                <a:cs typeface="宋体" panose="02010600030101010101" pitchFamily="2" charset="-122"/>
              </a:rPr>
              <a:t>对点案例：</a:t>
            </a:r>
            <a:endParaRPr kumimoji="1" lang="zh-CN" altLang="en-US" sz="3600" b="1">
              <a:solidFill>
                <a:srgbClr val="FFFF00"/>
              </a:solidFill>
              <a:latin typeface="黑体" panose="02010609060101010101" charset="-122"/>
              <a:ea typeface="黑体" panose="02010609060101010101" charset="-122"/>
              <a:cs typeface="宋体" panose="02010600030101010101" pitchFamily="2" charset="-122"/>
            </a:endParaRPr>
          </a:p>
        </p:txBody>
      </p:sp>
      <p:sp>
        <p:nvSpPr>
          <p:cNvPr id="5" name="文本框 4"/>
          <p:cNvSpPr txBox="1"/>
          <p:nvPr/>
        </p:nvSpPr>
        <p:spPr>
          <a:xfrm>
            <a:off x="1005840" y="235131"/>
            <a:ext cx="6819900" cy="706755"/>
          </a:xfrm>
          <a:prstGeom prst="rect">
            <a:avLst/>
          </a:prstGeom>
          <a:noFill/>
        </p:spPr>
        <p:txBody>
          <a:bodyPr wrap="none" rtlCol="0">
            <a:spAutoFit/>
          </a:bodyPr>
          <a:p>
            <a:r>
              <a:rPr kumimoji="1" lang="zh-CN" altLang="en-US" sz="4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rPr>
              <a:t>三、量化与质性相结合的方法</a:t>
            </a:r>
            <a:endParaRPr kumimoji="1" lang="zh-CN" altLang="en-US" sz="4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550290" y="3741661"/>
            <a:ext cx="1171254" cy="1171254"/>
          </a:xfrm>
          <a:prstGeom prst="ellipse">
            <a:avLst/>
          </a:prstGeom>
          <a:solidFill>
            <a:srgbClr val="6DC3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宋体" panose="02010600030101010101" pitchFamily="2" charset="-122"/>
              <a:ea typeface="黑体" panose="02010609060101010101" charset="-122"/>
              <a:cs typeface="宋体" panose="02010600030101010101" pitchFamily="2" charset="-122"/>
            </a:endParaRPr>
          </a:p>
        </p:txBody>
      </p:sp>
      <p:sp>
        <p:nvSpPr>
          <p:cNvPr id="4" name="椭圆 3"/>
          <p:cNvSpPr/>
          <p:nvPr/>
        </p:nvSpPr>
        <p:spPr>
          <a:xfrm>
            <a:off x="9160364" y="4288352"/>
            <a:ext cx="2081686" cy="2081686"/>
          </a:xfrm>
          <a:prstGeom prst="ellipse">
            <a:avLst/>
          </a:prstGeom>
          <a:solidFill>
            <a:srgbClr val="FE4D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宋体" panose="02010600030101010101" pitchFamily="2" charset="-122"/>
              <a:ea typeface="黑体" panose="02010609060101010101" charset="-122"/>
              <a:cs typeface="宋体" panose="02010600030101010101" pitchFamily="2" charset="-122"/>
            </a:endParaRPr>
          </a:p>
        </p:txBody>
      </p:sp>
      <p:sp>
        <p:nvSpPr>
          <p:cNvPr id="5" name="椭圆 4"/>
          <p:cNvSpPr/>
          <p:nvPr/>
        </p:nvSpPr>
        <p:spPr>
          <a:xfrm>
            <a:off x="2266444" y="2003136"/>
            <a:ext cx="144247" cy="144247"/>
          </a:xfrm>
          <a:prstGeom prst="ellipse">
            <a:avLst/>
          </a:prstGeom>
          <a:solidFill>
            <a:srgbClr val="FE4D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宋体" panose="02010600030101010101" pitchFamily="2" charset="-122"/>
              <a:ea typeface="黑体" panose="02010609060101010101" charset="-122"/>
              <a:cs typeface="宋体" panose="02010600030101010101" pitchFamily="2" charset="-122"/>
            </a:endParaRPr>
          </a:p>
        </p:txBody>
      </p:sp>
      <p:sp>
        <p:nvSpPr>
          <p:cNvPr id="6" name="椭圆 5"/>
          <p:cNvSpPr/>
          <p:nvPr/>
        </p:nvSpPr>
        <p:spPr>
          <a:xfrm>
            <a:off x="11469634" y="2035145"/>
            <a:ext cx="240860" cy="240860"/>
          </a:xfrm>
          <a:prstGeom prst="ellipse">
            <a:avLst/>
          </a:prstGeom>
          <a:solidFill>
            <a:srgbClr val="FE4D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宋体" panose="02010600030101010101" pitchFamily="2" charset="-122"/>
              <a:ea typeface="黑体" panose="02010609060101010101" charset="-122"/>
              <a:cs typeface="宋体" panose="02010600030101010101" pitchFamily="2" charset="-122"/>
            </a:endParaRPr>
          </a:p>
        </p:txBody>
      </p:sp>
      <p:sp>
        <p:nvSpPr>
          <p:cNvPr id="7" name="同心圆 6"/>
          <p:cNvSpPr/>
          <p:nvPr/>
        </p:nvSpPr>
        <p:spPr>
          <a:xfrm>
            <a:off x="1342139" y="2299213"/>
            <a:ext cx="249382" cy="249382"/>
          </a:xfrm>
          <a:prstGeom prst="donut">
            <a:avLst>
              <a:gd name="adj" fmla="val 8839"/>
            </a:avLst>
          </a:prstGeom>
          <a:solidFill>
            <a:srgbClr val="FFD1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latin typeface="宋体" panose="02010600030101010101" pitchFamily="2" charset="-122"/>
              <a:ea typeface="黑体" panose="02010609060101010101" charset="-122"/>
              <a:cs typeface="宋体" panose="02010600030101010101" pitchFamily="2" charset="-122"/>
            </a:endParaRPr>
          </a:p>
        </p:txBody>
      </p:sp>
      <p:sp>
        <p:nvSpPr>
          <p:cNvPr id="8" name="同心圆 7"/>
          <p:cNvSpPr/>
          <p:nvPr/>
        </p:nvSpPr>
        <p:spPr>
          <a:xfrm>
            <a:off x="10948493" y="2735871"/>
            <a:ext cx="249382" cy="249382"/>
          </a:xfrm>
          <a:prstGeom prst="donut">
            <a:avLst>
              <a:gd name="adj" fmla="val 8839"/>
            </a:avLst>
          </a:prstGeom>
          <a:solidFill>
            <a:srgbClr val="6288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latin typeface="宋体" panose="02010600030101010101" pitchFamily="2" charset="-122"/>
              <a:ea typeface="黑体" panose="02010609060101010101" charset="-122"/>
              <a:cs typeface="宋体" panose="02010600030101010101" pitchFamily="2" charset="-122"/>
            </a:endParaRPr>
          </a:p>
        </p:txBody>
      </p:sp>
      <p:sp>
        <p:nvSpPr>
          <p:cNvPr id="9" name="椭圆 8"/>
          <p:cNvSpPr/>
          <p:nvPr/>
        </p:nvSpPr>
        <p:spPr>
          <a:xfrm>
            <a:off x="3245856" y="4902680"/>
            <a:ext cx="240860" cy="240860"/>
          </a:xfrm>
          <a:prstGeom prst="ellipse">
            <a:avLst/>
          </a:prstGeom>
          <a:solidFill>
            <a:srgbClr val="6288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宋体" panose="02010600030101010101" pitchFamily="2" charset="-122"/>
              <a:ea typeface="黑体" panose="02010609060101010101" charset="-122"/>
              <a:cs typeface="宋体" panose="02010600030101010101" pitchFamily="2" charset="-122"/>
            </a:endParaRPr>
          </a:p>
        </p:txBody>
      </p:sp>
      <p:sp>
        <p:nvSpPr>
          <p:cNvPr id="10" name="椭圆 9"/>
          <p:cNvSpPr/>
          <p:nvPr/>
        </p:nvSpPr>
        <p:spPr>
          <a:xfrm>
            <a:off x="2816958" y="-549328"/>
            <a:ext cx="1098655" cy="1098655"/>
          </a:xfrm>
          <a:prstGeom prst="ellipse">
            <a:avLst/>
          </a:prstGeom>
          <a:solidFill>
            <a:srgbClr val="FFD1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宋体" panose="02010600030101010101" pitchFamily="2" charset="-122"/>
              <a:ea typeface="黑体" panose="02010609060101010101" charset="-122"/>
              <a:cs typeface="宋体" panose="02010600030101010101" pitchFamily="2" charset="-122"/>
            </a:endParaRPr>
          </a:p>
        </p:txBody>
      </p:sp>
      <p:sp>
        <p:nvSpPr>
          <p:cNvPr id="11" name="椭圆 10"/>
          <p:cNvSpPr/>
          <p:nvPr/>
        </p:nvSpPr>
        <p:spPr>
          <a:xfrm>
            <a:off x="9925556" y="1454655"/>
            <a:ext cx="696027" cy="696027"/>
          </a:xfrm>
          <a:prstGeom prst="ellipse">
            <a:avLst/>
          </a:prstGeom>
          <a:solidFill>
            <a:srgbClr val="3ECE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宋体" panose="02010600030101010101" pitchFamily="2" charset="-122"/>
              <a:ea typeface="黑体" panose="02010609060101010101" charset="-122"/>
              <a:cs typeface="宋体" panose="02010600030101010101" pitchFamily="2" charset="-122"/>
            </a:endParaRPr>
          </a:p>
        </p:txBody>
      </p:sp>
      <p:sp>
        <p:nvSpPr>
          <p:cNvPr id="12" name="同心圆 11"/>
          <p:cNvSpPr/>
          <p:nvPr/>
        </p:nvSpPr>
        <p:spPr>
          <a:xfrm>
            <a:off x="2583183" y="5660917"/>
            <a:ext cx="132308" cy="132308"/>
          </a:xfrm>
          <a:prstGeom prst="donut">
            <a:avLst>
              <a:gd name="adj" fmla="val 8839"/>
            </a:avLst>
          </a:prstGeom>
          <a:solidFill>
            <a:srgbClr val="3ECE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latin typeface="宋体" panose="02010600030101010101" pitchFamily="2" charset="-122"/>
              <a:ea typeface="黑体" panose="02010609060101010101" charset="-122"/>
              <a:cs typeface="宋体" panose="02010600030101010101" pitchFamily="2" charset="-122"/>
            </a:endParaRPr>
          </a:p>
        </p:txBody>
      </p:sp>
      <p:sp>
        <p:nvSpPr>
          <p:cNvPr id="13" name="文本框 12"/>
          <p:cNvSpPr txBox="1"/>
          <p:nvPr/>
        </p:nvSpPr>
        <p:spPr>
          <a:xfrm>
            <a:off x="2849026" y="3237648"/>
            <a:ext cx="6493889" cy="1445260"/>
          </a:xfrm>
          <a:prstGeom prst="rect">
            <a:avLst/>
          </a:prstGeom>
          <a:noFill/>
        </p:spPr>
        <p:txBody>
          <a:bodyPr wrap="square" rtlCol="0">
            <a:spAutoFit/>
          </a:bodyPr>
          <a:lstStyle/>
          <a:p>
            <a:pPr algn="ctr"/>
            <a:r>
              <a:rPr kumimoji="1" lang="zh-CN" altLang="en-US" sz="8800"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rPr>
              <a:t>感谢观看</a:t>
            </a:r>
            <a:endParaRPr kumimoji="1" lang="zh-CN" altLang="en-US" sz="8800"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endParaRPr>
          </a:p>
        </p:txBody>
      </p:sp>
      <p:sp>
        <p:nvSpPr>
          <p:cNvPr id="15" name="文本框 14"/>
          <p:cNvSpPr txBox="1"/>
          <p:nvPr/>
        </p:nvSpPr>
        <p:spPr>
          <a:xfrm>
            <a:off x="4747865" y="2131152"/>
            <a:ext cx="2697480" cy="1106805"/>
          </a:xfrm>
          <a:prstGeom prst="rect">
            <a:avLst/>
          </a:prstGeom>
          <a:noFill/>
        </p:spPr>
        <p:txBody>
          <a:bodyPr wrap="none" rtlCol="0">
            <a:spAutoFit/>
          </a:bodyPr>
          <a:lstStyle/>
          <a:p>
            <a:pPr algn="ctr"/>
            <a:r>
              <a:rPr kumimoji="1" lang="en-US" altLang="zh-CN" sz="6600" dirty="0">
                <a:solidFill>
                  <a:schemeClr val="tx1">
                    <a:lumMod val="75000"/>
                    <a:lumOff val="25000"/>
                  </a:schemeClr>
                </a:solidFill>
                <a:latin typeface="宋体" panose="02010600030101010101" pitchFamily="2" charset="-122"/>
                <a:ea typeface="黑体" panose="02010609060101010101" charset="-122"/>
                <a:cs typeface="宋体" panose="02010600030101010101" pitchFamily="2" charset="-122"/>
              </a:rPr>
              <a:t>THANKS</a:t>
            </a:r>
            <a:endParaRPr kumimoji="1" lang="en-US" altLang="zh-CN" sz="6600" dirty="0">
              <a:solidFill>
                <a:schemeClr val="tx1">
                  <a:lumMod val="75000"/>
                  <a:lumOff val="25000"/>
                </a:schemeClr>
              </a:solidFill>
              <a:latin typeface="宋体" panose="02010600030101010101" pitchFamily="2" charset="-122"/>
              <a:ea typeface="黑体" panose="02010609060101010101"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dissolve">
                                      <p:cBhvr>
                                        <p:cTn id="7" dur="500"/>
                                        <p:tgtEl>
                                          <p:spTgt spid="13"/>
                                        </p:tgtEl>
                                      </p:cBhvr>
                                    </p:animEffect>
                                  </p:childTnLst>
                                </p:cTn>
                              </p:par>
                              <p:par>
                                <p:cTn id="8" presetID="9" presetClass="entr" presetSubtype="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dissolve">
                                      <p:cBhvr>
                                        <p:cTn id="1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05840" y="235131"/>
            <a:ext cx="4267200" cy="706755"/>
          </a:xfrm>
          <a:prstGeom prst="rect">
            <a:avLst/>
          </a:prstGeom>
          <a:noFill/>
        </p:spPr>
        <p:txBody>
          <a:bodyPr wrap="none" rtlCol="0">
            <a:spAutoFit/>
          </a:bodyPr>
          <a:lstStyle/>
          <a:p>
            <a:r>
              <a:rPr kumimoji="1" lang="zh-CN" altLang="en-US" sz="4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rPr>
              <a:t>一、量化分析方法</a:t>
            </a:r>
            <a:endParaRPr kumimoji="1" lang="zh-CN" altLang="en-US" sz="4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endParaRPr>
          </a:p>
        </p:txBody>
      </p:sp>
      <p:sp>
        <p:nvSpPr>
          <p:cNvPr id="10" name="TextBox 33"/>
          <p:cNvSpPr txBox="1"/>
          <p:nvPr/>
        </p:nvSpPr>
        <p:spPr>
          <a:xfrm>
            <a:off x="5582285" y="2877185"/>
            <a:ext cx="5551170" cy="1477010"/>
          </a:xfrm>
          <a:prstGeom prst="rect">
            <a:avLst/>
          </a:prstGeom>
          <a:noFill/>
        </p:spPr>
        <p:txBody>
          <a:bodyPr wrap="square" lIns="0" tIns="0" rIns="0" bIns="0" rtlCol="0">
            <a:spAutoFit/>
          </a:bodyPr>
          <a:lstStyle>
            <a:defPPr>
              <a:defRPr lang="zh-CN"/>
            </a:defPPr>
            <a:lvl1pPr algn="just" defTabSz="1218565">
              <a:lnSpc>
                <a:spcPts val="1600"/>
              </a:lnSpc>
              <a:defRPr sz="1255">
                <a:solidFill>
                  <a:schemeClr val="tx1">
                    <a:lumMod val="65000"/>
                    <a:lumOff val="35000"/>
                  </a:schemeClr>
                </a:solidFill>
                <a:latin typeface="微软雅黑 Light" panose="020B0502040204020203" pitchFamily="34" charset="-122"/>
                <a:ea typeface="微软雅黑 Light" panose="020B0502040204020203" pitchFamily="34" charset="-122"/>
              </a:defRPr>
            </a:lvl1pPr>
            <a:lvl2pPr marL="609600" defTabSz="1218565">
              <a:defRPr sz="2400"/>
            </a:lvl2pPr>
            <a:lvl3pPr marL="1219200" defTabSz="1218565">
              <a:defRPr sz="2400"/>
            </a:lvl3pPr>
            <a:lvl4pPr marL="1828800" defTabSz="1218565">
              <a:defRPr sz="2400"/>
            </a:lvl4pPr>
            <a:lvl5pPr marL="2438400" defTabSz="1218565">
              <a:defRPr sz="2400"/>
            </a:lvl5pPr>
            <a:lvl6pPr marL="3048000" defTabSz="1218565">
              <a:defRPr sz="2400"/>
            </a:lvl6pPr>
            <a:lvl7pPr marL="3657600" defTabSz="1218565">
              <a:defRPr sz="2400"/>
            </a:lvl7pPr>
            <a:lvl8pPr marL="4267200" defTabSz="1218565">
              <a:defRPr sz="2400"/>
            </a:lvl8pPr>
            <a:lvl9pPr marL="4876800" defTabSz="1218565">
              <a:defRPr sz="2400"/>
            </a:lvl9pPr>
          </a:lstStyle>
          <a:p>
            <a:pPr algn="l">
              <a:lnSpc>
                <a:spcPct val="100000"/>
              </a:lnSpc>
            </a:pPr>
            <a:r>
              <a:rPr lang="zh-CN" altLang="en-US" sz="3200" dirty="0">
                <a:solidFill>
                  <a:schemeClr val="tx1">
                    <a:lumMod val="75000"/>
                    <a:lumOff val="25000"/>
                  </a:schemeClr>
                </a:solidFill>
                <a:latin typeface="黑体" panose="02010609060101010101" charset="-122"/>
                <a:ea typeface="黑体" panose="02010609060101010101" charset="-122"/>
                <a:cs typeface="黑体" panose="02010609060101010101" charset="-122"/>
              </a:rPr>
              <a:t>量化分析本着实事求是和细致谨慎的态度，按照科学方法的要求行事。</a:t>
            </a:r>
            <a:endParaRPr lang="zh-CN" altLang="en-US" sz="3200" dirty="0">
              <a:solidFill>
                <a:schemeClr val="tx1">
                  <a:lumMod val="75000"/>
                  <a:lumOff val="25000"/>
                </a:schemeClr>
              </a:solidFill>
              <a:latin typeface="黑体" panose="02010609060101010101" charset="-122"/>
              <a:ea typeface="黑体" panose="02010609060101010101" charset="-122"/>
              <a:cs typeface="黑体" panose="02010609060101010101" charset="-122"/>
            </a:endParaRPr>
          </a:p>
        </p:txBody>
      </p:sp>
      <p:sp>
        <p:nvSpPr>
          <p:cNvPr id="13" name="矩形 12"/>
          <p:cNvSpPr/>
          <p:nvPr/>
        </p:nvSpPr>
        <p:spPr>
          <a:xfrm>
            <a:off x="990666" y="2179726"/>
            <a:ext cx="4193020" cy="2870538"/>
          </a:xfrm>
          <a:prstGeom prst="rect">
            <a:avLst/>
          </a:prstGeom>
          <a:blipFill>
            <a:blip r:embed="rId1" cstate="screen"/>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C00000"/>
                  </a:gs>
                  <a:gs pos="100000">
                    <a:srgbClr val="F42400"/>
                  </a:gs>
                </a:gsLst>
                <a:lin ang="3000000" scaled="0"/>
              </a:gradFill>
              <a:latin typeface="宋体" panose="02010600030101010101" pitchFamily="2" charset="-122"/>
              <a:ea typeface="黑体" panose="02010609060101010101" charset="-122"/>
              <a:cs typeface="黑体" panose="02010609060101010101" charset="-122"/>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linds(horizontal)">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05840" y="235131"/>
            <a:ext cx="4267200" cy="706755"/>
          </a:xfrm>
          <a:prstGeom prst="rect">
            <a:avLst/>
          </a:prstGeom>
          <a:noFill/>
        </p:spPr>
        <p:txBody>
          <a:bodyPr wrap="none" rtlCol="0">
            <a:spAutoFit/>
          </a:bodyPr>
          <a:lstStyle/>
          <a:p>
            <a:r>
              <a:rPr kumimoji="1" lang="zh-CN" altLang="en-US" sz="4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rPr>
              <a:t>一、量化分析方法</a:t>
            </a:r>
            <a:endParaRPr kumimoji="1" lang="zh-CN" altLang="en-US" sz="4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endParaRPr>
          </a:p>
        </p:txBody>
      </p:sp>
      <p:sp>
        <p:nvSpPr>
          <p:cNvPr id="3" name="圆角矩形 2"/>
          <p:cNvSpPr/>
          <p:nvPr/>
        </p:nvSpPr>
        <p:spPr>
          <a:xfrm>
            <a:off x="571500" y="1529715"/>
            <a:ext cx="11049635" cy="4261485"/>
          </a:xfrm>
          <a:prstGeom prst="roundRect">
            <a:avLst>
              <a:gd name="adj" fmla="val 10723"/>
            </a:avLst>
          </a:prstGeom>
          <a:solidFill>
            <a:srgbClr val="3ECE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0" name="文本框 99"/>
          <p:cNvSpPr txBox="1"/>
          <p:nvPr/>
        </p:nvSpPr>
        <p:spPr>
          <a:xfrm>
            <a:off x="1052195" y="2721610"/>
            <a:ext cx="10088880" cy="2553335"/>
          </a:xfrm>
          <a:prstGeom prst="rect">
            <a:avLst/>
          </a:prstGeom>
          <a:noFill/>
          <a:ln w="9525">
            <a:noFill/>
          </a:ln>
        </p:spPr>
        <p:txBody>
          <a:bodyPr wrap="square">
            <a:spAutoFit/>
          </a:bodyPr>
          <a:p>
            <a:pPr indent="0" fontAlgn="auto">
              <a:lnSpc>
                <a:spcPct val="100000"/>
              </a:lnSpc>
            </a:pPr>
            <a:r>
              <a:rPr lang="en-US" altLang="zh-CN" sz="3200" b="0">
                <a:solidFill>
                  <a:schemeClr val="bg1"/>
                </a:solidFill>
                <a:latin typeface="宋体" panose="02010600030101010101" pitchFamily="2" charset="-122"/>
                <a:ea typeface="宋体" panose="02010600030101010101" pitchFamily="2" charset="-122"/>
                <a:cs typeface="宋体" panose="02010600030101010101" pitchFamily="2" charset="-122"/>
              </a:rPr>
              <a:t>	</a:t>
            </a:r>
            <a:r>
              <a:rPr sz="3200" b="0">
                <a:solidFill>
                  <a:schemeClr val="bg1"/>
                </a:solidFill>
                <a:latin typeface="宋体" panose="02010600030101010101" pitchFamily="2" charset="-122"/>
                <a:ea typeface="宋体" panose="02010600030101010101" pitchFamily="2" charset="-122"/>
                <a:cs typeface="宋体" panose="02010600030101010101" pitchFamily="2" charset="-122"/>
              </a:rPr>
              <a:t>各样本须是相互独立的随机样本，各样本来自正态分布总体，各总体方差相等即方差齐性等</a:t>
            </a:r>
            <a:r>
              <a:rPr lang="zh-CN" sz="3200" b="0">
                <a:solidFill>
                  <a:schemeClr val="bg1"/>
                </a:solidFill>
                <a:latin typeface="宋体" panose="02010600030101010101" pitchFamily="2" charset="-122"/>
                <a:ea typeface="宋体" panose="02010600030101010101" pitchFamily="2" charset="-122"/>
                <a:cs typeface="宋体" panose="02010600030101010101" pitchFamily="2" charset="-122"/>
              </a:rPr>
              <a:t>。</a:t>
            </a:r>
            <a:r>
              <a:rPr sz="3200" b="0">
                <a:solidFill>
                  <a:schemeClr val="bg1"/>
                </a:solidFill>
                <a:latin typeface="宋体" panose="02010600030101010101" pitchFamily="2" charset="-122"/>
                <a:ea typeface="宋体" panose="02010600030101010101" pitchFamily="2" charset="-122"/>
                <a:cs typeface="宋体" panose="02010600030101010101" pitchFamily="2" charset="-122"/>
              </a:rPr>
              <a:t>当变量性质为非等距或非连续性时，基于参数分析的推断统计的方 法不宜使用，在样本数量很小（如N</a:t>
            </a:r>
            <a:r>
              <a:rPr lang="zh-CN" sz="3200" b="0">
                <a:solidFill>
                  <a:schemeClr val="bg1"/>
                </a:solidFill>
                <a:latin typeface="宋体" panose="02010600030101010101" pitchFamily="2" charset="-122"/>
                <a:ea typeface="宋体" panose="02010600030101010101" pitchFamily="2" charset="-122"/>
                <a:cs typeface="宋体" panose="02010600030101010101" pitchFamily="2" charset="-122"/>
              </a:rPr>
              <a:t>＜</a:t>
            </a:r>
            <a:r>
              <a:rPr sz="3200" b="0">
                <a:solidFill>
                  <a:schemeClr val="bg1"/>
                </a:solidFill>
                <a:latin typeface="宋体" panose="02010600030101010101" pitchFamily="2" charset="-122"/>
                <a:ea typeface="宋体" panose="02010600030101010101" pitchFamily="2" charset="-122"/>
                <a:cs typeface="宋体" panose="02010600030101010101" pitchFamily="2" charset="-122"/>
              </a:rPr>
              <a:t>30） 时，往往只能采用非参数统计方法等</a:t>
            </a:r>
            <a:r>
              <a:rPr lang="zh-CN" sz="3200" b="0">
                <a:solidFill>
                  <a:schemeClr val="bg1"/>
                </a:solidFill>
                <a:latin typeface="宋体" panose="02010600030101010101" pitchFamily="2" charset="-122"/>
                <a:ea typeface="宋体" panose="02010600030101010101" pitchFamily="2" charset="-122"/>
                <a:cs typeface="宋体" panose="02010600030101010101" pitchFamily="2" charset="-122"/>
              </a:rPr>
              <a:t>。</a:t>
            </a:r>
            <a:endParaRPr lang="zh-CN" sz="3200" b="0">
              <a:solidFill>
                <a:schemeClr val="bg1"/>
              </a:solidFill>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nvSpPr>
        <p:spPr>
          <a:xfrm>
            <a:off x="1052153" y="1817880"/>
            <a:ext cx="2019300" cy="645160"/>
          </a:xfrm>
          <a:prstGeom prst="rect">
            <a:avLst/>
          </a:prstGeom>
          <a:noFill/>
        </p:spPr>
        <p:txBody>
          <a:bodyPr wrap="none" rtlCol="0">
            <a:spAutoFit/>
          </a:bodyPr>
          <a:p>
            <a:pPr algn="l"/>
            <a:r>
              <a:rPr kumimoji="1" lang="zh-CN" altLang="en-US" sz="3600" b="1">
                <a:solidFill>
                  <a:srgbClr val="FFFF00"/>
                </a:solidFill>
                <a:latin typeface="黑体" panose="02010609060101010101" charset="-122"/>
                <a:ea typeface="黑体" panose="02010609060101010101" charset="-122"/>
                <a:cs typeface="宋体" panose="02010600030101010101" pitchFamily="2" charset="-122"/>
              </a:rPr>
              <a:t>对点案例</a:t>
            </a:r>
            <a:endParaRPr kumimoji="1" lang="zh-CN" altLang="en-US" sz="3600" b="1">
              <a:solidFill>
                <a:srgbClr val="FFFF00"/>
              </a:solidFill>
              <a:latin typeface="黑体" panose="02010609060101010101" charset="-122"/>
              <a:ea typeface="黑体" panose="02010609060101010101"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3709271" y="2769380"/>
            <a:ext cx="4470799" cy="734096"/>
            <a:chOff x="10544" y="2944"/>
            <a:chExt cx="7041" cy="1156"/>
          </a:xfrm>
        </p:grpSpPr>
        <p:sp>
          <p:nvSpPr>
            <p:cNvPr id="3" name="矩形 2"/>
            <p:cNvSpPr/>
            <p:nvPr/>
          </p:nvSpPr>
          <p:spPr>
            <a:xfrm>
              <a:off x="11122" y="2961"/>
              <a:ext cx="6361" cy="1140"/>
            </a:xfrm>
            <a:prstGeom prst="rect">
              <a:avLst/>
            </a:prstGeom>
            <a:gradFill flip="none" rotWithShape="1">
              <a:gsLst>
                <a:gs pos="0">
                  <a:schemeClr val="bg1">
                    <a:lumMod val="95000"/>
                  </a:schemeClr>
                </a:gs>
                <a:gs pos="100000">
                  <a:schemeClr val="bg1">
                    <a:lumMod val="95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宋体" panose="02010600030101010101" pitchFamily="2" charset="-122"/>
                <a:ea typeface="黑体" panose="02010609060101010101" charset="-122"/>
                <a:cs typeface="宋体" panose="02010600030101010101" pitchFamily="2" charset="-122"/>
              </a:endParaRPr>
            </a:p>
          </p:txBody>
        </p:sp>
        <p:sp>
          <p:nvSpPr>
            <p:cNvPr id="19" name="椭圆 18"/>
            <p:cNvSpPr/>
            <p:nvPr/>
          </p:nvSpPr>
          <p:spPr>
            <a:xfrm>
              <a:off x="10544" y="2944"/>
              <a:ext cx="1156" cy="1156"/>
            </a:xfrm>
            <a:prstGeom prst="ellipse">
              <a:avLst/>
            </a:prstGeom>
            <a:solidFill>
              <a:srgbClr val="3ECE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2400">
                  <a:latin typeface="宋体" panose="02010600030101010101" pitchFamily="2" charset="-122"/>
                  <a:ea typeface="黑体" panose="02010609060101010101" charset="-122"/>
                  <a:cs typeface="宋体" panose="02010600030101010101" pitchFamily="2" charset="-122"/>
                </a:rPr>
                <a:t>1</a:t>
              </a:r>
              <a:endParaRPr kumimoji="1" lang="zh-CN" altLang="en-US" sz="2400">
                <a:latin typeface="宋体" panose="02010600030101010101" pitchFamily="2" charset="-122"/>
                <a:ea typeface="黑体" panose="02010609060101010101" charset="-122"/>
                <a:cs typeface="宋体" panose="02010600030101010101" pitchFamily="2" charset="-122"/>
              </a:endParaRPr>
            </a:p>
          </p:txBody>
        </p:sp>
        <p:sp>
          <p:nvSpPr>
            <p:cNvPr id="24" name="矩形 23"/>
            <p:cNvSpPr/>
            <p:nvPr/>
          </p:nvSpPr>
          <p:spPr>
            <a:xfrm>
              <a:off x="11827" y="3062"/>
              <a:ext cx="5758" cy="919"/>
            </a:xfrm>
            <a:prstGeom prst="rect">
              <a:avLst/>
            </a:prstGeom>
          </p:spPr>
          <p:txBody>
            <a:bodyPr wrap="square">
              <a:spAutoFit/>
            </a:bodyPr>
            <a:lstStyle/>
            <a:p>
              <a:pPr>
                <a:lnSpc>
                  <a:spcPct val="100000"/>
                </a:lnSpc>
              </a:pPr>
              <a:r>
                <a:rPr lang="zh-CN" altLang="en-US" sz="3200" b="1"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mn-lt"/>
                </a:rPr>
                <a:t>SAS</a:t>
              </a:r>
              <a:endParaRPr lang="zh-CN" altLang="en-US" sz="3200" b="1"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mn-lt"/>
              </a:endParaRPr>
            </a:p>
          </p:txBody>
        </p:sp>
      </p:grpSp>
      <p:grpSp>
        <p:nvGrpSpPr>
          <p:cNvPr id="29" name="组合 28"/>
          <p:cNvGrpSpPr/>
          <p:nvPr/>
        </p:nvGrpSpPr>
        <p:grpSpPr>
          <a:xfrm>
            <a:off x="3709123" y="4046091"/>
            <a:ext cx="4470947" cy="734096"/>
            <a:chOff x="11338" y="5303"/>
            <a:chExt cx="7041" cy="1156"/>
          </a:xfrm>
        </p:grpSpPr>
        <p:sp>
          <p:nvSpPr>
            <p:cNvPr id="20" name="矩形 19"/>
            <p:cNvSpPr/>
            <p:nvPr/>
          </p:nvSpPr>
          <p:spPr>
            <a:xfrm>
              <a:off x="11916" y="5319"/>
              <a:ext cx="6361" cy="1140"/>
            </a:xfrm>
            <a:prstGeom prst="rect">
              <a:avLst/>
            </a:prstGeom>
            <a:gradFill flip="none" rotWithShape="1">
              <a:gsLst>
                <a:gs pos="0">
                  <a:schemeClr val="bg1">
                    <a:lumMod val="95000"/>
                  </a:schemeClr>
                </a:gs>
                <a:gs pos="100000">
                  <a:schemeClr val="bg1">
                    <a:lumMod val="95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宋体" panose="02010600030101010101" pitchFamily="2" charset="-122"/>
                <a:ea typeface="黑体" panose="02010609060101010101" charset="-122"/>
                <a:cs typeface="宋体" panose="02010600030101010101" pitchFamily="2" charset="-122"/>
              </a:endParaRPr>
            </a:p>
          </p:txBody>
        </p:sp>
        <p:sp>
          <p:nvSpPr>
            <p:cNvPr id="21" name="椭圆 20"/>
            <p:cNvSpPr/>
            <p:nvPr/>
          </p:nvSpPr>
          <p:spPr>
            <a:xfrm>
              <a:off x="11338" y="5303"/>
              <a:ext cx="1156" cy="1156"/>
            </a:xfrm>
            <a:prstGeom prst="ellipse">
              <a:avLst/>
            </a:prstGeom>
            <a:solidFill>
              <a:srgbClr val="FFD1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2400">
                  <a:latin typeface="宋体" panose="02010600030101010101" pitchFamily="2" charset="-122"/>
                  <a:ea typeface="黑体" panose="02010609060101010101" charset="-122"/>
                  <a:cs typeface="宋体" panose="02010600030101010101" pitchFamily="2" charset="-122"/>
                </a:rPr>
                <a:t>2</a:t>
              </a:r>
              <a:endParaRPr kumimoji="1" lang="zh-CN" altLang="en-US" sz="2400">
                <a:latin typeface="宋体" panose="02010600030101010101" pitchFamily="2" charset="-122"/>
                <a:ea typeface="黑体" panose="02010609060101010101" charset="-122"/>
                <a:cs typeface="宋体" panose="02010600030101010101" pitchFamily="2" charset="-122"/>
              </a:endParaRPr>
            </a:p>
          </p:txBody>
        </p:sp>
        <p:sp>
          <p:nvSpPr>
            <p:cNvPr id="25" name="矩形 24"/>
            <p:cNvSpPr/>
            <p:nvPr/>
          </p:nvSpPr>
          <p:spPr>
            <a:xfrm>
              <a:off x="12621" y="5421"/>
              <a:ext cx="5758" cy="919"/>
            </a:xfrm>
            <a:prstGeom prst="rect">
              <a:avLst/>
            </a:prstGeom>
          </p:spPr>
          <p:txBody>
            <a:bodyPr wrap="square">
              <a:spAutoFit/>
            </a:bodyPr>
            <a:lstStyle/>
            <a:p>
              <a:pPr>
                <a:lnSpc>
                  <a:spcPct val="100000"/>
                </a:lnSpc>
              </a:pPr>
              <a:r>
                <a:rPr lang="en-US" altLang="zh-CN" sz="3200" b="1"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mn-lt"/>
                </a:rPr>
                <a:t>SPSS</a:t>
              </a:r>
              <a:endParaRPr lang="en-US" altLang="zh-CN" sz="3200" b="1"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mn-lt"/>
              </a:endParaRPr>
            </a:p>
          </p:txBody>
        </p:sp>
      </p:grpSp>
      <p:sp>
        <p:nvSpPr>
          <p:cNvPr id="27" name="文本框 26"/>
          <p:cNvSpPr txBox="1"/>
          <p:nvPr/>
        </p:nvSpPr>
        <p:spPr>
          <a:xfrm>
            <a:off x="1005840" y="235131"/>
            <a:ext cx="4267200" cy="706755"/>
          </a:xfrm>
          <a:prstGeom prst="rect">
            <a:avLst/>
          </a:prstGeom>
          <a:noFill/>
        </p:spPr>
        <p:txBody>
          <a:bodyPr wrap="none" rtlCol="0">
            <a:spAutoFit/>
          </a:bodyPr>
          <a:p>
            <a:r>
              <a:rPr kumimoji="1" lang="zh-CN" altLang="en-US" sz="4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rPr>
              <a:t>一、量化分析方法</a:t>
            </a:r>
            <a:endParaRPr kumimoji="1" lang="zh-CN" altLang="en-US" sz="4000" b="1" dirty="0">
              <a:solidFill>
                <a:schemeClr val="tx1">
                  <a:lumMod val="75000"/>
                  <a:lumOff val="25000"/>
                </a:schemeClr>
              </a:solidFill>
              <a:latin typeface="黑体" panose="02010609060101010101" charset="-122"/>
              <a:ea typeface="黑体" panose="02010609060101010101" charset="-122"/>
              <a:cs typeface="宋体" panose="02010600030101010101" pitchFamily="2" charset="-122"/>
            </a:endParaRPr>
          </a:p>
        </p:txBody>
      </p:sp>
      <p:sp>
        <p:nvSpPr>
          <p:cNvPr id="30" name="文本框 29"/>
          <p:cNvSpPr txBox="1"/>
          <p:nvPr/>
        </p:nvSpPr>
        <p:spPr>
          <a:xfrm>
            <a:off x="3480075" y="1553085"/>
            <a:ext cx="5233035" cy="645160"/>
          </a:xfrm>
          <a:prstGeom prst="rect">
            <a:avLst/>
          </a:prstGeom>
          <a:noFill/>
        </p:spPr>
        <p:txBody>
          <a:bodyPr wrap="none" rtlCol="0">
            <a:spAutoFit/>
          </a:bodyPr>
          <a:p>
            <a:pPr algn="ctr"/>
            <a:r>
              <a:rPr kumimoji="1" lang="zh-CN" altLang="en-US" sz="3600" b="1">
                <a:solidFill>
                  <a:srgbClr val="3ECEBD"/>
                </a:solidFill>
                <a:latin typeface="黑体" panose="02010609060101010101" charset="-122"/>
                <a:ea typeface="黑体" panose="02010609060101010101" charset="-122"/>
                <a:cs typeface="宋体" panose="02010600030101010101" pitchFamily="2" charset="-122"/>
              </a:rPr>
              <a:t>量化分析常用的统计软件</a:t>
            </a:r>
            <a:endParaRPr kumimoji="1" lang="zh-CN" altLang="en-US" sz="3600" b="1">
              <a:solidFill>
                <a:srgbClr val="3ECEBD"/>
              </a:solidFill>
              <a:latin typeface="黑体" panose="02010609060101010101" charset="-122"/>
              <a:ea typeface="黑体" panose="02010609060101010101"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blinds(horizontal)">
                                      <p:cBhvr>
                                        <p:cTn id="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tags/tag1.xml><?xml version="1.0" encoding="utf-8"?>
<p:tagLst xmlns:p="http://schemas.openxmlformats.org/presentationml/2006/main">
  <p:tag name="KSO_WM_TEMPLATE_TOPIC_ID" val="2869567"/>
  <p:tag name="KSO_WM_TEMPLATE_OUTLINE_ID" val="15"/>
  <p:tag name="KSO_WM_TEMPLATE_SCENE_ID" val="1"/>
  <p:tag name="KSO_WM_TEMPLATE_JOB_ID" val="2"/>
  <p:tag name="KSO_WM_TEMPLATE_TOPIC_DEFAULT" val="1"/>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29_3*n_h_h_i*1_2_3_2"/>
  <p:tag name="KSO_WM_TEMPLATE_CATEGORY" val="diagram"/>
  <p:tag name="KSO_WM_TEMPLATE_INDEX" val="20200129"/>
  <p:tag name="KSO_WM_UNIT_LAYERLEVEL" val="1_1_1_1"/>
  <p:tag name="KSO_WM_TAG_VERSION" val="1.0"/>
  <p:tag name="KSO_WM_BEAUTIFY_FLAG" val="#wm#"/>
  <p:tag name="KSO_WM_DIAGRAM_GROUP_CODE" val="n1-1"/>
  <p:tag name="KSO_WM_UNIT_TYPE" val="n_h_h_i"/>
  <p:tag name="KSO_WM_UNIT_INDEX" val="1_2_3_2"/>
  <p:tag name="KSO_WM_UNIT_LINE_FORE_SCHEMECOLOR_INDEX" val="14"/>
  <p:tag name="KSO_WM_UNIT_LINE_FILL_TYPE" val="2"/>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29_3*n_h_h_f*1_2_2_1"/>
  <p:tag name="KSO_WM_TEMPLATE_CATEGORY" val="diagram"/>
  <p:tag name="KSO_WM_TEMPLATE_INDEX" val="20200129"/>
  <p:tag name="KSO_WM_UNIT_LAYERLEVEL" val="1_1_1_1"/>
  <p:tag name="KSO_WM_TAG_VERSION" val="1.0"/>
  <p:tag name="KSO_WM_BEAUTIFY_FLAG" val="#wm#"/>
  <p:tag name="KSO_WM_UNIT_PRESET_TEXT" val="添加标题"/>
  <p:tag name="KSO_WM_UNIT_NOCLEAR" val="0"/>
  <p:tag name="KSO_WM_UNIT_VALUE" val="6"/>
  <p:tag name="KSO_WM_DIAGRAM_GROUP_CODE" val="n1-1"/>
  <p:tag name="KSO_WM_UNIT_TYPE" val="n_h_h_f"/>
  <p:tag name="KSO_WM_UNIT_INDEX" val="1_2_2_1"/>
  <p:tag name="KSO_WM_UNIT_TEXT_FILL_FORE_SCHEMECOLOR_INDEX" val="14"/>
  <p:tag name="KSO_WM_UNIT_TEXT_FILL_TYPE"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29_3*n_h_h_f*1_2_3_1"/>
  <p:tag name="KSO_WM_TEMPLATE_CATEGORY" val="diagram"/>
  <p:tag name="KSO_WM_TEMPLATE_INDEX" val="20200129"/>
  <p:tag name="KSO_WM_UNIT_LAYERLEVEL" val="1_1_1_1"/>
  <p:tag name="KSO_WM_TAG_VERSION" val="1.0"/>
  <p:tag name="KSO_WM_BEAUTIFY_FLAG" val="#wm#"/>
  <p:tag name="KSO_WM_UNIT_PRESET_TEXT" val="添加标题"/>
  <p:tag name="KSO_WM_UNIT_NOCLEAR" val="0"/>
  <p:tag name="KSO_WM_UNIT_VALUE" val="6"/>
  <p:tag name="KSO_WM_DIAGRAM_GROUP_CODE" val="n1-1"/>
  <p:tag name="KSO_WM_UNIT_TYPE" val="n_h_h_f"/>
  <p:tag name="KSO_WM_UNIT_INDEX" val="1_2_3_1"/>
  <p:tag name="KSO_WM_UNIT_TEXT_FILL_FORE_SCHEMECOLOR_INDEX" val="14"/>
  <p:tag name="KSO_WM_UNIT_TEXT_FILL_TYPE"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29_3*n_h_h_f*1_2_1_1"/>
  <p:tag name="KSO_WM_TEMPLATE_CATEGORY" val="diagram"/>
  <p:tag name="KSO_WM_TEMPLATE_INDEX" val="20200129"/>
  <p:tag name="KSO_WM_UNIT_LAYERLEVEL" val="1_1_1_1"/>
  <p:tag name="KSO_WM_TAG_VERSION" val="1.0"/>
  <p:tag name="KSO_WM_BEAUTIFY_FLAG" val="#wm#"/>
  <p:tag name="KSO_WM_UNIT_PRESET_TEXT" val="添加标题"/>
  <p:tag name="KSO_WM_UNIT_NOCLEAR" val="0"/>
  <p:tag name="KSO_WM_UNIT_VALUE" val="6"/>
  <p:tag name="KSO_WM_DIAGRAM_GROUP_CODE" val="n1-1"/>
  <p:tag name="KSO_WM_UNIT_TYPE" val="n_h_h_f"/>
  <p:tag name="KSO_WM_UNIT_INDEX" val="1_2_1_1"/>
  <p:tag name="KSO_WM_UNIT_TEXT_FILL_FORE_SCHEMECOLOR_INDEX" val="14"/>
  <p:tag name="KSO_WM_UNIT_TEXT_FILL_TYPE"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29_3*n_h_h_f*1_2_4_1"/>
  <p:tag name="KSO_WM_TEMPLATE_CATEGORY" val="diagram"/>
  <p:tag name="KSO_WM_TEMPLATE_INDEX" val="20200129"/>
  <p:tag name="KSO_WM_UNIT_LAYERLEVEL" val="1_1_1_1"/>
  <p:tag name="KSO_WM_TAG_VERSION" val="1.0"/>
  <p:tag name="KSO_WM_BEAUTIFY_FLAG" val="#wm#"/>
  <p:tag name="KSO_WM_UNIT_PRESET_TEXT" val="添加标题"/>
  <p:tag name="KSO_WM_UNIT_NOCLEAR" val="0"/>
  <p:tag name="KSO_WM_UNIT_VALUE" val="6"/>
  <p:tag name="KSO_WM_DIAGRAM_GROUP_CODE" val="n1-1"/>
  <p:tag name="KSO_WM_UNIT_TYPE" val="n_h_h_f"/>
  <p:tag name="KSO_WM_UNIT_INDEX" val="1_2_4_1"/>
  <p:tag name="KSO_WM_UNIT_TEXT_FILL_FORE_SCHEMECOLOR_INDEX" val="14"/>
  <p:tag name="KSO_WM_UNIT_TEXT_FILL_TYPE"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29_3*n_h_f*1_1_1"/>
  <p:tag name="KSO_WM_TEMPLATE_CATEGORY" val="diagram"/>
  <p:tag name="KSO_WM_TEMPLATE_INDEX" val="20200129"/>
  <p:tag name="KSO_WM_UNIT_LAYERLEVEL" val="1_1_1"/>
  <p:tag name="KSO_WM_TAG_VERSION" val="1.0"/>
  <p:tag name="KSO_WM_BEAUTIFY_FLAG" val="#wm#"/>
  <p:tag name="KSO_WM_UNIT_PRESET_TEXT" val="添加标题"/>
  <p:tag name="KSO_WM_UNIT_NOCLEAR" val="0"/>
  <p:tag name="KSO_WM_UNIT_VALUE" val="6"/>
  <p:tag name="KSO_WM_DIAGRAM_GROUP_CODE" val="n1-1"/>
  <p:tag name="KSO_WM_UNIT_TYPE" val="n_h_f"/>
  <p:tag name="KSO_WM_UNIT_INDEX" val="1_1_1"/>
  <p:tag name="KSO_WM_UNIT_TEXT_FILL_FORE_SCHEMECOLOR_INDEX" val="14"/>
  <p:tag name="KSO_WM_UNIT_TEXT_FILL_TYPE"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1"/>
  <p:tag name="KSO_WM_UNIT_ID" val="diagram20169686_3*n_h_i*1_1_1"/>
  <p:tag name="KSO_WM_TEMPLATE_CATEGORY" val="diagram"/>
  <p:tag name="KSO_WM_TEMPLATE_INDEX" val="20169686"/>
  <p:tag name="KSO_WM_UNIT_LAYERLEVEL" val="1_1_1"/>
  <p:tag name="KSO_WM_TAG_VERSION" val="1.0"/>
  <p:tag name="KSO_WM_BEAUTIFY_FLAG" val="#wm#"/>
  <p:tag name="KSO_WM_UNIT_TEXT_FILL_FORE_SCHEMECOLOR_INDEX" val="2"/>
  <p:tag name="KSO_WM_UNIT_TEXT_FILL_TYPE"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2"/>
  <p:tag name="KSO_WM_UNIT_ID" val="diagram20169686_3*n_h_i*1_1_2"/>
  <p:tag name="KSO_WM_TEMPLATE_CATEGORY" val="diagram"/>
  <p:tag name="KSO_WM_TEMPLATE_INDEX" val="20169686"/>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1"/>
  <p:tag name="KSO_WM_UNIT_ID" val="diagram20169686_3*n_h_h_i*1_2_1_1"/>
  <p:tag name="KSO_WM_TEMPLATE_CATEGORY" val="diagram"/>
  <p:tag name="KSO_WM_TEMPLATE_INDEX" val="20169686"/>
  <p:tag name="KSO_WM_UNIT_LAYERLEVEL" val="1_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1"/>
  <p:tag name="KSO_WM_UNIT_ID" val="diagram20169686_3*n_h_h_i*1_2_2_1"/>
  <p:tag name="KSO_WM_TEMPLATE_CATEGORY" val="diagram"/>
  <p:tag name="KSO_WM_TEMPLATE_INDEX" val="20169686"/>
  <p:tag name="KSO_WM_UNIT_LAYERLEVEL" val="1_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29_3*n_h_i*1_1_1"/>
  <p:tag name="KSO_WM_TEMPLATE_CATEGORY" val="diagram"/>
  <p:tag name="KSO_WM_TEMPLATE_INDEX" val="20200129"/>
  <p:tag name="KSO_WM_UNIT_LAYERLEVEL" val="1_1_1"/>
  <p:tag name="KSO_WM_TAG_VERSION" val="1.0"/>
  <p:tag name="KSO_WM_BEAUTIFY_FLAG" val="#wm#"/>
  <p:tag name="KSO_WM_DIAGRAM_GROUP_CODE" val="n1-1"/>
  <p:tag name="KSO_WM_UNIT_TYPE" val="n_h_i"/>
  <p:tag name="KSO_WM_UNIT_INDEX" val="1_1_1"/>
  <p:tag name="KSO_WM_UNIT_FILL_FORE_SCHEMECOLOR_INDEX" val="5"/>
  <p:tag name="KSO_WM_UNIT_FILL_TYPE" val="1"/>
  <p:tag name="KSO_WM_UNIT_TEXT_FILL_FORE_SCHEMECOLOR_INDEX" val="2"/>
  <p:tag name="KSO_WM_UNIT_TEXT_FILL_TYPE" val="1"/>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1"/>
  <p:tag name="KSO_WM_UNIT_ID" val="diagram20169686_3*n_h_h_i*1_2_3_1"/>
  <p:tag name="KSO_WM_TEMPLATE_CATEGORY" val="diagram"/>
  <p:tag name="KSO_WM_TEMPLATE_INDEX" val="20169686"/>
  <p:tag name="KSO_WM_UNIT_LAYERLEVEL" val="1_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4_1"/>
  <p:tag name="KSO_WM_UNIT_ID" val="diagram20169686_3*n_h_h_i*1_2_4_1"/>
  <p:tag name="KSO_WM_TEMPLATE_CATEGORY" val="diagram"/>
  <p:tag name="KSO_WM_TEMPLATE_INDEX" val="20169686"/>
  <p:tag name="KSO_WM_UNIT_LAYERLEVEL" val="1_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3"/>
  <p:tag name="KSO_WM_UNIT_ID" val="diagram20169686_3*n_h_i*1_1_3"/>
  <p:tag name="KSO_WM_TEMPLATE_CATEGORY" val="diagram"/>
  <p:tag name="KSO_WM_TEMPLATE_INDEX" val="20169686"/>
  <p:tag name="KSO_WM_UNIT_LAYERLEVEL" val="1_1_1"/>
  <p:tag name="KSO_WM_TAG_VERSION" val="1.0"/>
  <p:tag name="KSO_WM_BEAUTIFY_FLAG" val="#wm#"/>
  <p:tag name="KSO_WM_UNIT_TEXT_FILL_FORE_SCHEMECOLOR_INDEX" val="13"/>
  <p:tag name="KSO_WM_UNIT_TEXT_FILL_TYPE" val="1"/>
</p:tagLst>
</file>

<file path=ppt/tags/tag23.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n1-1"/>
  <p:tag name="KSO_WM_UNIT_TYPE" val="n_h_h_a"/>
  <p:tag name="KSO_WM_UNIT_INDEX" val="1_2_1_1"/>
  <p:tag name="KSO_WM_UNIT_ID" val="diagram20169686_3*n_h_h_a*1_2_1_1"/>
  <p:tag name="KSO_WM_TEMPLATE_CATEGORY" val="diagram"/>
  <p:tag name="KSO_WM_TEMPLATE_INDEX" val="20169686"/>
  <p:tag name="KSO_WM_UNIT_LAYERLEVEL" val="1_1_1_1"/>
  <p:tag name="KSO_WM_TAG_VERSION" val="1.0"/>
  <p:tag name="KSO_WM_BEAUTIFY_FLAG" val="#wm#"/>
  <p:tag name="KSO_WM_UNIT_TEXT_FILL_FORE_SCHEMECOLOR_INDEX" val="14"/>
  <p:tag name="KSO_WM_UNIT_TEXT_FILL_TYPE" val="1"/>
</p:tagLst>
</file>

<file path=ppt/tags/tag24.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n1-1"/>
  <p:tag name="KSO_WM_UNIT_TYPE" val="n_h_h_a"/>
  <p:tag name="KSO_WM_UNIT_INDEX" val="1_2_2_1"/>
  <p:tag name="KSO_WM_UNIT_ID" val="diagram20169686_3*n_h_h_a*1_2_2_1"/>
  <p:tag name="KSO_WM_TEMPLATE_CATEGORY" val="diagram"/>
  <p:tag name="KSO_WM_TEMPLATE_INDEX" val="20169686"/>
  <p:tag name="KSO_WM_UNIT_LAYERLEVEL" val="1_1_1_1"/>
  <p:tag name="KSO_WM_TAG_VERSION" val="1.0"/>
  <p:tag name="KSO_WM_BEAUTIFY_FLAG" val="#wm#"/>
  <p:tag name="KSO_WM_UNIT_TEXT_FILL_FORE_SCHEMECOLOR_INDEX" val="14"/>
  <p:tag name="KSO_WM_UNIT_TEXT_FILL_TYPE" val="1"/>
</p:tagLst>
</file>

<file path=ppt/tags/tag25.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n1-1"/>
  <p:tag name="KSO_WM_UNIT_TYPE" val="n_h_h_a"/>
  <p:tag name="KSO_WM_UNIT_INDEX" val="1_2_3_1"/>
  <p:tag name="KSO_WM_UNIT_ID" val="diagram20169686_3*n_h_h_a*1_2_3_1"/>
  <p:tag name="KSO_WM_TEMPLATE_CATEGORY" val="diagram"/>
  <p:tag name="KSO_WM_TEMPLATE_INDEX" val="20169686"/>
  <p:tag name="KSO_WM_UNIT_LAYERLEVEL" val="1_1_1_1"/>
  <p:tag name="KSO_WM_TAG_VERSION" val="1.0"/>
  <p:tag name="KSO_WM_BEAUTIFY_FLAG" val="#wm#"/>
  <p:tag name="KSO_WM_UNIT_TEXT_FILL_FORE_SCHEMECOLOR_INDEX" val="14"/>
  <p:tag name="KSO_WM_UNIT_TEXT_FILL_TYPE" val="1"/>
</p:tagLst>
</file>

<file path=ppt/tags/tag26.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n1-1"/>
  <p:tag name="KSO_WM_UNIT_TYPE" val="n_h_h_a"/>
  <p:tag name="KSO_WM_UNIT_INDEX" val="1_2_4_1"/>
  <p:tag name="KSO_WM_UNIT_ID" val="diagram20169686_3*n_h_h_a*1_2_4_1"/>
  <p:tag name="KSO_WM_TEMPLATE_CATEGORY" val="diagram"/>
  <p:tag name="KSO_WM_TEMPLATE_INDEX" val="20169686"/>
  <p:tag name="KSO_WM_UNIT_LAYERLEVEL" val="1_1_1_1"/>
  <p:tag name="KSO_WM_TAG_VERSION" val="1.0"/>
  <p:tag name="KSO_WM_BEAUTIFY_FLAG" val="#wm#"/>
  <p:tag name="KSO_WM_UNIT_TEXT_FILL_FORE_SCHEMECOLOR_INDEX" val="14"/>
  <p:tag name="KSO_WM_UNIT_TEXT_FILL_TYPE" val="1"/>
</p:tagLst>
</file>

<file path=ppt/tags/tag27.xml><?xml version="1.0" encoding="utf-8"?>
<p:tagLst xmlns:p="http://schemas.openxmlformats.org/presentationml/2006/main">
  <p:tag name="KSO_WM_TAG_VERSION" val="1.0"/>
  <p:tag name="KSO_WM_BEAUTIFY_FLAG" val="#wm#"/>
  <p:tag name="KSO_WM_UNIT_TYPE" val="i"/>
  <p:tag name="KSO_WM_UNIT_ID" val="diagram160334_2*i*0"/>
  <p:tag name="KSO_WM_TEMPLATE_CATEGORY" val="diagram"/>
  <p:tag name="KSO_WM_TEMPLATE_INDEX" val="160334"/>
  <p:tag name="KSO_WM_UNIT_INDEX" val="0"/>
</p:tagLst>
</file>

<file path=ppt/tags/tag28.xml><?xml version="1.0" encoding="utf-8"?>
<p:tagLst xmlns:p="http://schemas.openxmlformats.org/presentationml/2006/main">
  <p:tag name="KSO_WM_TEMPLATE_CATEGORY" val="diagram"/>
  <p:tag name="KSO_WM_TEMPLATE_INDEX" val="160334"/>
  <p:tag name="KSO_WM_TAG_VERSION" val="1.0"/>
  <p:tag name="KSO_WM_BEAUTIFY_FLAG" val="#wm#"/>
  <p:tag name="KSO_WM_UNIT_TYPE" val="q_h_a"/>
  <p:tag name="KSO_WM_UNIT_INDEX" val="1_2_1"/>
  <p:tag name="KSO_WM_UNIT_ID" val="diagram160334_2*q_h_a*1_2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q1-1"/>
  <p:tag name="KSO_WM_UNIT_TEXT_FILL_FORE_SCHEMECOLOR_INDEX" val="5"/>
  <p:tag name="KSO_WM_UNIT_TEXT_FILL_TYPE" val="1"/>
</p:tagLst>
</file>

<file path=ppt/tags/tag29.xml><?xml version="1.0" encoding="utf-8"?>
<p:tagLst xmlns:p="http://schemas.openxmlformats.org/presentationml/2006/main">
  <p:tag name="KSO_WM_TEMPLATE_CATEGORY" val="diagram"/>
  <p:tag name="KSO_WM_TEMPLATE_INDEX" val="160334"/>
  <p:tag name="KSO_WM_TAG_VERSION" val="1.0"/>
  <p:tag name="KSO_WM_BEAUTIFY_FLAG" val="#wm#"/>
  <p:tag name="KSO_WM_UNIT_TYPE" val="q_h_f"/>
  <p:tag name="KSO_WM_UNIT_INDEX" val="1_2_1"/>
  <p:tag name="KSO_WM_UNIT_ID" val="diagram160334_2*q_h_f*1_2_1"/>
  <p:tag name="KSO_WM_UNIT_CLEAR" val="1"/>
  <p:tag name="KSO_WM_UNIT_LAYERLEVEL" val="1_1_1"/>
  <p:tag name="KSO_WM_UNIT_VALUE" val="18"/>
  <p:tag name="KSO_WM_UNIT_HIGHLIGHT" val="0"/>
  <p:tag name="KSO_WM_UNIT_COMPATIBLE" val="0"/>
  <p:tag name="KSO_WM_UNIT_PRESET_TEXT_INDEX" val="4"/>
  <p:tag name="KSO_WM_UNIT_PRESET_TEXT_LEN" val="26"/>
  <p:tag name="KSO_WM_DIAGRAM_GROUP_CODE" val="q1-1"/>
  <p:tag name="KSO_WM_UNIT_TEXT_FILL_FORE_SCHEMECOLOR_INDEX" val="13"/>
  <p:tag name="KSO_WM_UNIT_TEXT_FILL_TYPE"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29_3*n_h_h_i*1_2_1_1"/>
  <p:tag name="KSO_WM_TEMPLATE_CATEGORY" val="diagram"/>
  <p:tag name="KSO_WM_TEMPLATE_INDEX" val="20200129"/>
  <p:tag name="KSO_WM_UNIT_LAYERLEVEL" val="1_1_1_1"/>
  <p:tag name="KSO_WM_TAG_VERSION" val="1.0"/>
  <p:tag name="KSO_WM_BEAUTIFY_FLAG" val="#wm#"/>
  <p:tag name="KSO_WM_DIAGRAM_GROUP_CODE" val="n1-1"/>
  <p:tag name="KSO_WM_UNIT_TYPE" val="n_h_h_i"/>
  <p:tag name="KSO_WM_UNIT_INDEX" val="1_2_1_1"/>
  <p:tag name="KSO_WM_UNIT_FILL_FORE_SCHEMECOLOR_INDEX" val="14"/>
  <p:tag name="KSO_WM_UNIT_FILL_TYPE" val="1"/>
  <p:tag name="KSO_WM_UNIT_TEXT_FILL_FORE_SCHEMECOLOR_INDEX" val="2"/>
  <p:tag name="KSO_WM_UNIT_TEXT_FILL_TYPE" val="1"/>
</p:tagLst>
</file>

<file path=ppt/tags/tag30.xml><?xml version="1.0" encoding="utf-8"?>
<p:tagLst xmlns:p="http://schemas.openxmlformats.org/presentationml/2006/main">
  <p:tag name="KSO_WM_TEMPLATE_CATEGORY" val="diagram"/>
  <p:tag name="KSO_WM_TEMPLATE_INDEX" val="160334"/>
  <p:tag name="KSO_WM_TAG_VERSION" val="1.0"/>
  <p:tag name="KSO_WM_BEAUTIFY_FLAG" val="#wm#"/>
  <p:tag name="KSO_WM_DIAGRAM_GROUP_CODE" val="q1-1"/>
  <p:tag name="KSO_WM_UNIT_TYPE" val="q_i"/>
  <p:tag name="KSO_WM_UNIT_INDEX" val="1_1"/>
  <p:tag name="KSO_WM_UNIT_ID" val="diagram160334_2*q_i*1_1"/>
  <p:tag name="KSO_WM_UNIT_CLEAR" val="1"/>
  <p:tag name="KSO_WM_UNIT_LAYERLEVEL" val="1_1"/>
  <p:tag name="KSO_WM_UNIT_LINE_FORE_SCHEMECOLOR_INDEX" val="5"/>
  <p:tag name="KSO_WM_UNIT_LINE_FILL_TYPE" val="2"/>
</p:tagLst>
</file>

<file path=ppt/tags/tag31.xml><?xml version="1.0" encoding="utf-8"?>
<p:tagLst xmlns:p="http://schemas.openxmlformats.org/presentationml/2006/main">
  <p:tag name="KSO_WM_TEMPLATE_CATEGORY" val="diagram"/>
  <p:tag name="KSO_WM_TEMPLATE_INDEX" val="160334"/>
  <p:tag name="KSO_WM_TAG_VERSION" val="1.0"/>
  <p:tag name="KSO_WM_BEAUTIFY_FLAG" val="#wm#"/>
  <p:tag name="KSO_WM_DIAGRAM_GROUP_CODE" val="q1-1"/>
  <p:tag name="KSO_WM_UNIT_TYPE" val="q_i"/>
  <p:tag name="KSO_WM_UNIT_INDEX" val="1_2"/>
  <p:tag name="KSO_WM_UNIT_ID" val="diagram160334_2*q_i*1_2"/>
  <p:tag name="KSO_WM_UNIT_CLEAR" val="1"/>
  <p:tag name="KSO_WM_UNIT_LAYERLEVEL" val="1_1"/>
  <p:tag name="KSO_WM_UNIT_LINE_FORE_SCHEMECOLOR_INDEX" val="5"/>
  <p:tag name="KSO_WM_UNIT_LINE_FILL_TYPE" val="2"/>
  <p:tag name="KSO_WM_UNIT_TEXT_FILL_FORE_SCHEMECOLOR_INDEX" val="2"/>
  <p:tag name="KSO_WM_UNIT_TEXT_FILL_TYPE" val="1"/>
</p:tagLst>
</file>

<file path=ppt/tags/tag32.xml><?xml version="1.0" encoding="utf-8"?>
<p:tagLst xmlns:p="http://schemas.openxmlformats.org/presentationml/2006/main">
  <p:tag name="KSO_WM_TEMPLATE_CATEGORY" val="diagram"/>
  <p:tag name="KSO_WM_TEMPLATE_INDEX" val="160334"/>
  <p:tag name="KSO_WM_TAG_VERSION" val="1.0"/>
  <p:tag name="KSO_WM_BEAUTIFY_FLAG" val="#wm#"/>
  <p:tag name="KSO_WM_UNIT_TYPE" val="q_h_a"/>
  <p:tag name="KSO_WM_UNIT_INDEX" val="1_1_1"/>
  <p:tag name="KSO_WM_UNIT_ID" val="diagram160334_2*q_h_a*1_1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q1-1"/>
  <p:tag name="KSO_WM_UNIT_TEXT_FILL_FORE_SCHEMECOLOR_INDEX" val="5"/>
  <p:tag name="KSO_WM_UNIT_TEXT_FILL_TYPE" val="1"/>
</p:tagLst>
</file>

<file path=ppt/tags/tag33.xml><?xml version="1.0" encoding="utf-8"?>
<p:tagLst xmlns:p="http://schemas.openxmlformats.org/presentationml/2006/main">
  <p:tag name="KSO_WM_TEMPLATE_CATEGORY" val="diagram"/>
  <p:tag name="KSO_WM_TEMPLATE_INDEX" val="160334"/>
  <p:tag name="KSO_WM_TAG_VERSION" val="1.0"/>
  <p:tag name="KSO_WM_BEAUTIFY_FLAG" val="#wm#"/>
  <p:tag name="KSO_WM_UNIT_TYPE" val="q_h_f"/>
  <p:tag name="KSO_WM_UNIT_INDEX" val="1_1_1"/>
  <p:tag name="KSO_WM_UNIT_ID" val="diagram160334_2*q_h_f*1_1_1"/>
  <p:tag name="KSO_WM_UNIT_CLEAR" val="1"/>
  <p:tag name="KSO_WM_UNIT_LAYERLEVEL" val="1_1_1"/>
  <p:tag name="KSO_WM_UNIT_VALUE" val="18"/>
  <p:tag name="KSO_WM_UNIT_HIGHLIGHT" val="0"/>
  <p:tag name="KSO_WM_UNIT_COMPATIBLE" val="0"/>
  <p:tag name="KSO_WM_UNIT_PRESET_TEXT_INDEX" val="4"/>
  <p:tag name="KSO_WM_UNIT_PRESET_TEXT_LEN" val="26"/>
  <p:tag name="KSO_WM_DIAGRAM_GROUP_CODE" val="q1-1"/>
  <p:tag name="KSO_WM_UNIT_TEXT_FILL_FORE_SCHEMECOLOR_INDEX" val="13"/>
  <p:tag name="KSO_WM_UNIT_TEXT_FILL_TYPE" val="1"/>
</p:tagLst>
</file>

<file path=ppt/tags/tag34.xml><?xml version="1.0" encoding="utf-8"?>
<p:tagLst xmlns:p="http://schemas.openxmlformats.org/presentationml/2006/main">
  <p:tag name="KSO_WM_TEMPLATE_CATEGORY" val="diagram"/>
  <p:tag name="KSO_WM_TEMPLATE_INDEX" val="160334"/>
  <p:tag name="KSO_WM_TAG_VERSION" val="1.0"/>
  <p:tag name="KSO_WM_BEAUTIFY_FLAG" val="#wm#"/>
  <p:tag name="KSO_WM_DIAGRAM_GROUP_CODE" val="q1-1"/>
  <p:tag name="KSO_WM_UNIT_TYPE" val="q_i"/>
  <p:tag name="KSO_WM_UNIT_INDEX" val="1_3"/>
  <p:tag name="KSO_WM_UNIT_ID" val="diagram160334_2*q_i*1_3"/>
  <p:tag name="KSO_WM_UNIT_CLEAR" val="1"/>
  <p:tag name="KSO_WM_UNIT_LAYERLEVEL" val="1_1"/>
  <p:tag name="KSO_WM_UNIT_LINE_FORE_SCHEMECOLOR_INDEX" val="5"/>
  <p:tag name="KSO_WM_UNIT_LINE_FILL_TYPE" val="2"/>
  <p:tag name="KSO_WM_UNIT_TEXT_FILL_FORE_SCHEMECOLOR_INDEX" val="2"/>
  <p:tag name="KSO_WM_UNIT_TEXT_FILL_TYPE" val="1"/>
</p:tagLst>
</file>

<file path=ppt/tags/tag35.xml><?xml version="1.0" encoding="utf-8"?>
<p:tagLst xmlns:p="http://schemas.openxmlformats.org/presentationml/2006/main">
  <p:tag name="KSO_WM_TEMPLATE_CATEGORY" val="diagram"/>
  <p:tag name="KSO_WM_TEMPLATE_INDEX" val="160334"/>
  <p:tag name="KSO_WM_TAG_VERSION" val="1.0"/>
  <p:tag name="KSO_WM_BEAUTIFY_FLAG" val="#wm#"/>
  <p:tag name="KSO_WM_DIAGRAM_GROUP_CODE" val="q1-1"/>
  <p:tag name="KSO_WM_UNIT_TYPE" val="q_i"/>
  <p:tag name="KSO_WM_UNIT_INDEX" val="1_4"/>
  <p:tag name="KSO_WM_UNIT_ID" val="diagram160334_2*q_i*1_4"/>
  <p:tag name="KSO_WM_UNIT_CLEAR" val="1"/>
  <p:tag name="KSO_WM_UNIT_LAYERLEVEL" val="1_1"/>
  <p:tag name="KSO_WM_UNIT_FILL_FORE_SCHEMECOLOR_INDEX" val="5"/>
  <p:tag name="KSO_WM_UNIT_FILL_TYPE" val="1"/>
  <p:tag name="KSO_WM_UNIT_TEXT_FILL_FORE_SCHEMECOLOR_INDEX" val="13"/>
  <p:tag name="KSO_WM_UNIT_TEXT_FILL_TYPE" val="1"/>
</p:tagLst>
</file>

<file path=ppt/tags/tag36.xml><?xml version="1.0" encoding="utf-8"?>
<p:tagLst xmlns:p="http://schemas.openxmlformats.org/presentationml/2006/main">
  <p:tag name="KSO_WM_TEMPLATE_CATEGORY" val="diagram"/>
  <p:tag name="KSO_WM_TEMPLATE_INDEX" val="160334"/>
  <p:tag name="KSO_WM_TAG_VERSION" val="1.0"/>
  <p:tag name="KSO_WM_BEAUTIFY_FLAG" val="#wm#"/>
  <p:tag name="KSO_WM_DIAGRAM_GROUP_CODE" val="q1-1"/>
  <p:tag name="KSO_WM_UNIT_TYPE" val="q_i"/>
  <p:tag name="KSO_WM_UNIT_INDEX" val="1_5"/>
  <p:tag name="KSO_WM_UNIT_ID" val="diagram160334_2*q_i*1_5"/>
  <p:tag name="KSO_WM_UNIT_CLEAR" val="1"/>
  <p:tag name="KSO_WM_UNIT_LAYERLEVEL" val="1_1"/>
  <p:tag name="KSO_WM_UNIT_FILL_FORE_SCHEMECOLOR_INDEX" val="5"/>
  <p:tag name="KSO_WM_UNIT_FILL_TYPE" val="1"/>
  <p:tag name="KSO_WM_UNIT_TEXT_FILL_FORE_SCHEMECOLOR_INDEX" val="13"/>
  <p:tag name="KSO_WM_UNIT_TEXT_FILL_TYPE" val="1"/>
</p:tagLst>
</file>

<file path=ppt/tags/tag37.xml><?xml version="1.0" encoding="utf-8"?>
<p:tagLst xmlns:p="http://schemas.openxmlformats.org/presentationml/2006/main">
  <p:tag name="KSO_WM_TEMPLATE_CATEGORY" val="diagram"/>
  <p:tag name="KSO_WM_TEMPLATE_INDEX" val="160334"/>
  <p:tag name="KSO_WM_TAG_VERSION" val="1.0"/>
  <p:tag name="KSO_WM_BEAUTIFY_FLAG" val="#wm#"/>
  <p:tag name="KSO_WM_DIAGRAM_GROUP_CODE" val="q1-1"/>
  <p:tag name="KSO_WM_UNIT_TYPE" val="q_i"/>
  <p:tag name="KSO_WM_UNIT_INDEX" val="1_6"/>
  <p:tag name="KSO_WM_UNIT_ID" val="diagram160334_2*q_i*1_6"/>
  <p:tag name="KSO_WM_UNIT_CLEAR" val="1"/>
  <p:tag name="KSO_WM_UNIT_LAYERLEVEL" val="1_1"/>
  <p:tag name="KSO_WM_UNIT_FILL_FORE_SCHEMECOLOR_INDEX" val="5"/>
  <p:tag name="KSO_WM_UNIT_FILL_TYPE" val="1"/>
  <p:tag name="KSO_WM_UNIT_TEXT_FILL_FORE_SCHEMECOLOR_INDEX" val="13"/>
  <p:tag name="KSO_WM_UNIT_TEXT_FILL_TYPE" val="1"/>
</p:tagLst>
</file>

<file path=ppt/tags/tag38.xml><?xml version="1.0" encoding="utf-8"?>
<p:tagLst xmlns:p="http://schemas.openxmlformats.org/presentationml/2006/main">
  <p:tag name="KSO_WM_TEMPLATE_CATEGORY" val="diagram"/>
  <p:tag name="KSO_WM_TEMPLATE_INDEX" val="160334"/>
  <p:tag name="KSO_WM_TAG_VERSION" val="1.0"/>
  <p:tag name="KSO_WM_BEAUTIFY_FLAG" val="#wm#"/>
  <p:tag name="KSO_WM_UNIT_TYPE" val="q_h_a"/>
  <p:tag name="KSO_WM_UNIT_INDEX" val="1_3_1"/>
  <p:tag name="KSO_WM_UNIT_ID" val="diagram160334_2*q_h_a*1_3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q1-1"/>
  <p:tag name="KSO_WM_UNIT_TEXT_FILL_FORE_SCHEMECOLOR_INDEX" val="5"/>
  <p:tag name="KSO_WM_UNIT_TEXT_FILL_TYPE" val="1"/>
</p:tagLst>
</file>

<file path=ppt/tags/tag39.xml><?xml version="1.0" encoding="utf-8"?>
<p:tagLst xmlns:p="http://schemas.openxmlformats.org/presentationml/2006/main">
  <p:tag name="KSO_WM_TEMPLATE_CATEGORY" val="diagram"/>
  <p:tag name="KSO_WM_TEMPLATE_INDEX" val="160334"/>
  <p:tag name="KSO_WM_TAG_VERSION" val="1.0"/>
  <p:tag name="KSO_WM_BEAUTIFY_FLAG" val="#wm#"/>
  <p:tag name="KSO_WM_UNIT_TYPE" val="q_h_f"/>
  <p:tag name="KSO_WM_UNIT_INDEX" val="1_3_1"/>
  <p:tag name="KSO_WM_UNIT_ID" val="diagram160334_2*q_h_f*1_3_1"/>
  <p:tag name="KSO_WM_UNIT_CLEAR" val="1"/>
  <p:tag name="KSO_WM_UNIT_LAYERLEVEL" val="1_1_1"/>
  <p:tag name="KSO_WM_UNIT_VALUE" val="18"/>
  <p:tag name="KSO_WM_UNIT_HIGHLIGHT" val="0"/>
  <p:tag name="KSO_WM_UNIT_COMPATIBLE" val="0"/>
  <p:tag name="KSO_WM_UNIT_PRESET_TEXT_INDEX" val="4"/>
  <p:tag name="KSO_WM_UNIT_PRESET_TEXT_LEN" val="26"/>
  <p:tag name="KSO_WM_DIAGRAM_GROUP_CODE" val="q1-1"/>
  <p:tag name="KSO_WM_UNIT_TEXT_FILL_FORE_SCHEMECOLOR_INDEX" val="13"/>
  <p:tag name="KSO_WM_UNIT_TEXT_FILL_TYPE" val="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29_3*n_h_h_i*1_2_3_1"/>
  <p:tag name="KSO_WM_TEMPLATE_CATEGORY" val="diagram"/>
  <p:tag name="KSO_WM_TEMPLATE_INDEX" val="20200129"/>
  <p:tag name="KSO_WM_UNIT_LAYERLEVEL" val="1_1_1_1"/>
  <p:tag name="KSO_WM_TAG_VERSION" val="1.0"/>
  <p:tag name="KSO_WM_BEAUTIFY_FLAG" val="#wm#"/>
  <p:tag name="KSO_WM_DIAGRAM_GROUP_CODE" val="n1-1"/>
  <p:tag name="KSO_WM_UNIT_TYPE" val="n_h_h_i"/>
  <p:tag name="KSO_WM_UNIT_INDEX" val="1_2_3_1"/>
  <p:tag name="KSO_WM_UNIT_FILL_FORE_SCHEMECOLOR_INDEX" val="14"/>
  <p:tag name="KSO_WM_UNIT_FILL_TYPE" val="1"/>
  <p:tag name="KSO_WM_UNIT_TEXT_FILL_FORE_SCHEMECOLOR_INDEX" val="2"/>
  <p:tag name="KSO_WM_UNIT_TEXT_FILL_TYPE" val="1"/>
</p:tagLst>
</file>

<file path=ppt/tags/tag40.xml><?xml version="1.0" encoding="utf-8"?>
<p:tagLst xmlns:p="http://schemas.openxmlformats.org/presentationml/2006/main">
  <p:tag name="PA" val="v4.0.0"/>
</p:tagLst>
</file>

<file path=ppt/tags/tag41.xml><?xml version="1.0" encoding="utf-8"?>
<p:tagLst xmlns:p="http://schemas.openxmlformats.org/presentationml/2006/main">
  <p:tag name="PA" val="v4.0.0"/>
</p:tagLst>
</file>

<file path=ppt/tags/tag42.xml><?xml version="1.0" encoding="utf-8"?>
<p:tagLst xmlns:p="http://schemas.openxmlformats.org/presentationml/2006/main">
  <p:tag name="PA" val="v4.0.0"/>
</p:tagLst>
</file>

<file path=ppt/tags/tag43.xml><?xml version="1.0" encoding="utf-8"?>
<p:tagLst xmlns:p="http://schemas.openxmlformats.org/presentationml/2006/main">
  <p:tag name="PA" val="v4.0.0"/>
</p:tagLst>
</file>

<file path=ppt/tags/tag44.xml><?xml version="1.0" encoding="utf-8"?>
<p:tagLst xmlns:p="http://schemas.openxmlformats.org/presentationml/2006/main">
  <p:tag name="PA" val="v4.0.0"/>
</p:tagLst>
</file>

<file path=ppt/tags/tag45.xml><?xml version="1.0" encoding="utf-8"?>
<p:tagLst xmlns:p="http://schemas.openxmlformats.org/presentationml/2006/main">
  <p:tag name="PA" val="v4.0.0"/>
</p:tagLst>
</file>

<file path=ppt/tags/tag46.xml><?xml version="1.0" encoding="utf-8"?>
<p:tagLst xmlns:p="http://schemas.openxmlformats.org/presentationml/2006/main">
  <p:tag name="PA" val="v4.0.0"/>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29_3*n_h_h_i*1_2_4_1"/>
  <p:tag name="KSO_WM_TEMPLATE_CATEGORY" val="diagram"/>
  <p:tag name="KSO_WM_TEMPLATE_INDEX" val="20200129"/>
  <p:tag name="KSO_WM_UNIT_LAYERLEVEL" val="1_1_1_1"/>
  <p:tag name="KSO_WM_TAG_VERSION" val="1.0"/>
  <p:tag name="KSO_WM_BEAUTIFY_FLAG" val="#wm#"/>
  <p:tag name="KSO_WM_DIAGRAM_GROUP_CODE" val="n1-1"/>
  <p:tag name="KSO_WM_UNIT_TYPE" val="n_h_h_i"/>
  <p:tag name="KSO_WM_UNIT_INDEX" val="1_2_4_1"/>
  <p:tag name="KSO_WM_UNIT_FILL_FORE_SCHEMECOLOR_INDEX" val="14"/>
  <p:tag name="KSO_WM_UNIT_FILL_TYPE" val="1"/>
  <p:tag name="KSO_WM_UNIT_TEXT_FILL_FORE_SCHEMECOLOR_INDEX" val="2"/>
  <p:tag name="KSO_WM_UNIT_TEXT_FILL_TYPE"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29_3*n_h_h_i*1_2_2_1"/>
  <p:tag name="KSO_WM_TEMPLATE_CATEGORY" val="diagram"/>
  <p:tag name="KSO_WM_TEMPLATE_INDEX" val="20200129"/>
  <p:tag name="KSO_WM_UNIT_LAYERLEVEL" val="1_1_1_1"/>
  <p:tag name="KSO_WM_TAG_VERSION" val="1.0"/>
  <p:tag name="KSO_WM_BEAUTIFY_FLAG" val="#wm#"/>
  <p:tag name="KSO_WM_DIAGRAM_GROUP_CODE" val="n1-1"/>
  <p:tag name="KSO_WM_UNIT_TYPE" val="n_h_h_i"/>
  <p:tag name="KSO_WM_UNIT_INDEX" val="1_2_2_1"/>
  <p:tag name="KSO_WM_UNIT_FILL_FORE_SCHEMECOLOR_INDEX" val="14"/>
  <p:tag name="KSO_WM_UNIT_FILL_TYPE" val="1"/>
  <p:tag name="KSO_WM_UNIT_TEXT_FILL_FORE_SCHEMECOLOR_INDEX" val="2"/>
  <p:tag name="KSO_WM_UNIT_TEXT_FILL_TYPE"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29_3*n_h_h_i*1_2_1_2"/>
  <p:tag name="KSO_WM_TEMPLATE_CATEGORY" val="diagram"/>
  <p:tag name="KSO_WM_TEMPLATE_INDEX" val="20200129"/>
  <p:tag name="KSO_WM_UNIT_LAYERLEVEL" val="1_1_1_1"/>
  <p:tag name="KSO_WM_TAG_VERSION" val="1.0"/>
  <p:tag name="KSO_WM_BEAUTIFY_FLAG" val="#wm#"/>
  <p:tag name="KSO_WM_DIAGRAM_GROUP_CODE" val="n1-1"/>
  <p:tag name="KSO_WM_UNIT_TYPE" val="n_h_h_i"/>
  <p:tag name="KSO_WM_UNIT_INDEX" val="1_2_1_2"/>
  <p:tag name="KSO_WM_UNIT_LINE_FORE_SCHEMECOLOR_INDEX" val="14"/>
  <p:tag name="KSO_WM_UNIT_LINE_FILL_TYPE" val="2"/>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29_3*n_h_h_i*1_2_4_2"/>
  <p:tag name="KSO_WM_TEMPLATE_CATEGORY" val="diagram"/>
  <p:tag name="KSO_WM_TEMPLATE_INDEX" val="20200129"/>
  <p:tag name="KSO_WM_UNIT_LAYERLEVEL" val="1_1_1_1"/>
  <p:tag name="KSO_WM_TAG_VERSION" val="1.0"/>
  <p:tag name="KSO_WM_BEAUTIFY_FLAG" val="#wm#"/>
  <p:tag name="KSO_WM_DIAGRAM_GROUP_CODE" val="n1-1"/>
  <p:tag name="KSO_WM_UNIT_TYPE" val="n_h_h_i"/>
  <p:tag name="KSO_WM_UNIT_INDEX" val="1_2_4_2"/>
  <p:tag name="KSO_WM_UNIT_LINE_FORE_SCHEMECOLOR_INDEX" val="14"/>
  <p:tag name="KSO_WM_UNIT_LINE_FILL_TYPE" val="2"/>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29_3*n_h_h_i*1_2_2_2"/>
  <p:tag name="KSO_WM_TEMPLATE_CATEGORY" val="diagram"/>
  <p:tag name="KSO_WM_TEMPLATE_INDEX" val="20200129"/>
  <p:tag name="KSO_WM_UNIT_LAYERLEVEL" val="1_1_1_1"/>
  <p:tag name="KSO_WM_TAG_VERSION" val="1.0"/>
  <p:tag name="KSO_WM_BEAUTIFY_FLAG" val="#wm#"/>
  <p:tag name="KSO_WM_DIAGRAM_GROUP_CODE" val="n1-1"/>
  <p:tag name="KSO_WM_UNIT_TYPE" val="n_h_h_i"/>
  <p:tag name="KSO_WM_UNIT_INDEX" val="1_2_2_2"/>
  <p:tag name="KSO_WM_UNIT_LINE_FORE_SCHEMECOLOR_INDEX" val="14"/>
  <p:tag name="KSO_WM_UNIT_LINE_FILL_TYPE" val="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588ku">
      <a:majorFont>
        <a:latin typeface="Arial Black"/>
        <a:ea typeface="思源黑体 CN Bold"/>
        <a:cs typeface=""/>
      </a:majorFont>
      <a:minorFont>
        <a:latin typeface="Arial"/>
        <a:ea typeface="思源黑体 CN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DengXian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DengXian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6722</Words>
  <Application>WPS 演示</Application>
  <PresentationFormat>宽屏</PresentationFormat>
  <Paragraphs>583</Paragraphs>
  <Slides>69</Slides>
  <Notes>21</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69</vt:i4>
      </vt:variant>
    </vt:vector>
  </HeadingPairs>
  <TitlesOfParts>
    <vt:vector size="85" baseType="lpstr">
      <vt:lpstr>Arial</vt:lpstr>
      <vt:lpstr>宋体</vt:lpstr>
      <vt:lpstr>Wingdings</vt:lpstr>
      <vt:lpstr>Arial</vt:lpstr>
      <vt:lpstr>黑体</vt:lpstr>
      <vt:lpstr>Calibri</vt:lpstr>
      <vt:lpstr>微软雅黑 Light</vt:lpstr>
      <vt:lpstr>微软雅黑</vt:lpstr>
      <vt:lpstr>Arial Unicode MS</vt:lpstr>
      <vt:lpstr>BatangChe</vt:lpstr>
      <vt:lpstr>Wingdings 2</vt:lpstr>
      <vt:lpstr>方正大标宋简体</vt:lpstr>
      <vt:lpstr>Times New Roman</vt:lpstr>
      <vt:lpstr>思源黑体 CN Regular</vt:lpstr>
      <vt:lpstr>方正行楷简体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Microsoft Office 用户</dc:creator>
  <cp:lastModifiedBy>看星星的女孩</cp:lastModifiedBy>
  <cp:revision>656</cp:revision>
  <dcterms:created xsi:type="dcterms:W3CDTF">2018-06-17T04:53:00Z</dcterms:created>
  <dcterms:modified xsi:type="dcterms:W3CDTF">2020-07-28T08:05:16Z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RubyTemplateID">
    <vt:lpwstr>2</vt:lpwstr>
  </property>
  <property fmtid="{D5CDD505-2E9C-101B-9397-08002B2CF9AE}" pid="3" name="KSOProductBuildVer">
    <vt:lpwstr>2052-10.1.0.7698</vt:lpwstr>
  </property>
</Properties>
</file>