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4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22"/>
  </p:notesMasterIdLst>
  <p:sldIdLst>
    <p:sldId id="257" r:id="rId3"/>
    <p:sldId id="261" r:id="rId4"/>
    <p:sldId id="411" r:id="rId5"/>
    <p:sldId id="409" r:id="rId6"/>
    <p:sldId id="431" r:id="rId7"/>
    <p:sldId id="429" r:id="rId8"/>
    <p:sldId id="430" r:id="rId9"/>
    <p:sldId id="432" r:id="rId10"/>
    <p:sldId id="433" r:id="rId11"/>
    <p:sldId id="434" r:id="rId12"/>
    <p:sldId id="438" r:id="rId13"/>
    <p:sldId id="439" r:id="rId14"/>
    <p:sldId id="440" r:id="rId15"/>
    <p:sldId id="446" r:id="rId16"/>
    <p:sldId id="441" r:id="rId17"/>
    <p:sldId id="442" r:id="rId18"/>
    <p:sldId id="443" r:id="rId19"/>
    <p:sldId id="444" r:id="rId20"/>
    <p:sldId id="392" r:id="rId21"/>
  </p:sldIdLst>
  <p:sldSz cx="12192000" cy="6858000"/>
  <p:notesSz cx="6858000" cy="9144000"/>
  <p:embeddedFontLst>
    <p:embeddedFont>
      <p:font typeface="Copperplate Gothic Bold" panose="020E0705020206020404" pitchFamily="2" charset="0"/>
      <p:regular r:id="rId28"/>
    </p:embeddedFont>
    <p:embeddedFont>
      <p:font typeface="微软雅黑" panose="020B0503020204020204" pitchFamily="2" charset="-122"/>
      <p:regular r:id="rId29"/>
    </p:embeddedFont>
    <p:embeddedFont>
      <p:font typeface="黑体" panose="02010609060101010101" pitchFamily="1" charset="-122"/>
      <p:regular r:id="rId30"/>
    </p:embeddedFont>
    <p:embeddedFont>
      <p:font typeface="等线" panose="02010600030101010101" charset="-122"/>
      <p:regular r:id="rId31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401"/>
        <p:guide orient="horz" pos="1338"/>
        <p:guide orient="horz" pos="3699"/>
        <p:guide orient="horz" pos="3049"/>
        <p:guide orient="horz" pos="2680"/>
        <p:guide orient="horz" pos="3330"/>
        <p:guide pos="3908"/>
        <p:guide pos="836"/>
        <p:guide pos="7685"/>
        <p:guide pos="7054"/>
        <p:guide pos="1282"/>
        <p:guide pos="6347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customXml" Target="../customXml/item1.xml"/><Relationship Id="rId26" Type="http://schemas.openxmlformats.org/officeDocument/2006/relationships/customXmlProps" Target="../customXml/itemProps14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984500"/>
            <a:ext cx="11725275" cy="86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6</a:t>
            </a: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章</a:t>
            </a:r>
            <a:r>
              <a:rPr lang="en-US" altLang="zh-CN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 </a:t>
            </a:r>
            <a:r>
              <a:rPr lang="zh-CN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数字图像处理</a:t>
            </a:r>
            <a:endParaRPr lang="zh-CN" sz="50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63975" y="4959350"/>
            <a:ext cx="4438650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0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30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435" y="216535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7755" y="2924175"/>
            <a:ext cx="4615180" cy="3379470"/>
          </a:xfrm>
          <a:prstGeom prst="rect">
            <a:avLst/>
          </a:prstGeom>
        </p:spPr>
      </p:pic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8" name="文本框 14"/>
          <p:cNvSpPr/>
          <p:nvPr/>
        </p:nvSpPr>
        <p:spPr>
          <a:xfrm>
            <a:off x="263525" y="476250"/>
            <a:ext cx="4822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6.2.2  Numpy 图像处理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73175" y="2995930"/>
            <a:ext cx="390842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import scipy.misc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import matplotlib.pyplot as</a:t>
            </a:r>
            <a:r>
              <a:rPr lang="en-US" altLang="zh-CN" sz="2000" i="1">
                <a:latin typeface="等线" panose="02010600030101010101" charset="-122"/>
                <a:ea typeface="等线" panose="02010600030101010101" charset="-122"/>
              </a:rPr>
              <a:t> </a:t>
            </a:r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face = scipy.misc.face()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plt.gray()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plt.imshow(face)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plt.colorbar()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plt.show()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2385" y="1268730"/>
            <a:ext cx="43465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【例 6-4】显示 SciPy 模块自带图像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99515" y="1920240"/>
            <a:ext cx="91592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平面图像都是二维数组，因此可用数组表示，对图像的操作就是对矩阵的操作。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1214120" y="2416175"/>
            <a:ext cx="2647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编写</a:t>
            </a:r>
            <a:r>
              <a:rPr lang="zh-CN" altLang="en-US"/>
              <a:t>程序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096000" y="2419985"/>
            <a:ext cx="2647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运行</a:t>
            </a:r>
            <a:r>
              <a:rPr lang="zh-CN" altLang="en-US"/>
              <a:t>结果</a:t>
            </a:r>
            <a:endParaRPr lang="zh-CN" altLang="en-US"/>
          </a:p>
        </p:txBody>
      </p:sp>
      <p:sp>
        <p:nvSpPr>
          <p:cNvPr id="16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62675" y="6093460"/>
            <a:ext cx="47637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RGB 彩色图像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                   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单通道图像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7560" y="1930400"/>
            <a:ext cx="5332730" cy="4144645"/>
          </a:xfrm>
          <a:prstGeom prst="rect">
            <a:avLst/>
          </a:prstGeom>
        </p:spPr>
      </p:pic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4" name="文本框 14"/>
          <p:cNvSpPr/>
          <p:nvPr/>
        </p:nvSpPr>
        <p:spPr>
          <a:xfrm>
            <a:off x="249555" y="482600"/>
            <a:ext cx="486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6.2.2  Numpy 图像处理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63320" y="1125220"/>
            <a:ext cx="4450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6-5】将图像转换为单通道图像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8080" y="1522095"/>
            <a:ext cx="472948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</a:t>
            </a:r>
            <a:r>
              <a:rPr lang="en-US" altLang="zh-CN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from PIL 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Image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matplotlib.pyplot as plt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jiequ = Image.open('jiequ.jpg') 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 = numpy.array(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jiequ.getdata(), numpy.uint8).reshape(jiequ.size[1], jiequ.size[0], 3)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显示原始图像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plt.subplot(121)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plt.imshow(arr)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数组切片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arr1=arr[:,:,0]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显示单通道图像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plt.subplot(122)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plt.imshow(arr1)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plt.show()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1950" y="3456305"/>
            <a:ext cx="3595370" cy="28346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620" y="3455670"/>
            <a:ext cx="3345815" cy="2865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50" y="3433445"/>
            <a:ext cx="3943350" cy="2879725"/>
          </a:xfrm>
          <a:prstGeom prst="rect">
            <a:avLst/>
          </a:prstGeom>
        </p:spPr>
      </p:pic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6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9955" y="1268730"/>
            <a:ext cx="94062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上面的程序对原图进行了截取，截取了原图中花朵的部分，去掉了一些背景区域。</a:t>
            </a:r>
            <a:endParaRPr lang="zh-CN" altLang="en-US"/>
          </a:p>
          <a:p>
            <a:r>
              <a:rPr lang="zh-CN" altLang="en-US"/>
              <a:t>与上例中的代码主要区别仅有一行，</a:t>
            </a:r>
            <a:r>
              <a:rPr lang="zh-CN" altLang="en-US"/>
              <a:t>即：</a:t>
            </a:r>
            <a:endParaRPr lang="zh-CN" altLang="en-US"/>
          </a:p>
        </p:txBody>
      </p:sp>
      <p:sp>
        <p:nvSpPr>
          <p:cNvPr id="2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8" name="文本框 14"/>
          <p:cNvSpPr/>
          <p:nvPr/>
        </p:nvSpPr>
        <p:spPr>
          <a:xfrm>
            <a:off x="249555" y="482600"/>
            <a:ext cx="4852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6.2.2  Numpy 图像处理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8200" y="1989455"/>
            <a:ext cx="42214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6-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6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】图像截取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9955" y="2567305"/>
            <a:ext cx="397446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数组切片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arr1=arr[0</a:t>
            </a:r>
            <a:r>
              <a:rPr lang="zh-CN" altLang="en-US" sz="2000">
                <a:latin typeface="微软雅黑" panose="020B0503020204020204" pitchFamily="2" charset="-122"/>
                <a:cs typeface="等线" panose="02010600030101010101" charset="-122"/>
              </a:rPr>
              <a:t>: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400, 0:450</a:t>
            </a:r>
            <a:r>
              <a:rPr lang="zh-CN" altLang="en-US" sz="2000">
                <a:latin typeface="微软雅黑" panose="020B0503020204020204" pitchFamily="2" charset="-122"/>
                <a:cs typeface="等线" panose="02010600030101010101" charset="-122"/>
              </a:rPr>
              <a:t>, :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]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16120" y="1989455"/>
            <a:ext cx="42214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6-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7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】图像垂直翻转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87875" y="2603500"/>
            <a:ext cx="39668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数组切片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arr1=arr</a:t>
            </a:r>
            <a:r>
              <a:rPr lang="zh-CN" altLang="en-US" sz="2000">
                <a:latin typeface="微软雅黑" panose="020B0503020204020204" pitchFamily="2" charset="-122"/>
                <a:cs typeface="等线" panose="02010600030101010101" charset="-122"/>
              </a:rPr>
              <a:t>[ : : -1, :, : ]</a:t>
            </a:r>
            <a:endParaRPr lang="zh-CN" altLang="en-US" sz="2000">
              <a:latin typeface="微软雅黑" panose="020B0503020204020204" pitchFamily="2" charset="-122"/>
              <a:cs typeface="等线" panose="0201060003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74710" y="1966595"/>
            <a:ext cx="2899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【例 6-8】图像</a:t>
            </a:r>
            <a:r>
              <a:rPr lang="en-US" altLang="zh-CN" sz="1800">
                <a:latin typeface="微软雅黑" panose="020B0503020204020204" pitchFamily="2" charset="-122"/>
                <a:cs typeface="微软雅黑" panose="020B0503020204020204" pitchFamily="2" charset="-122"/>
              </a:rPr>
              <a:t>水平</a:t>
            </a:r>
            <a:r>
              <a:rPr lang="zh-CN" altLang="en-US"/>
              <a:t>翻转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544560" y="2603500"/>
            <a:ext cx="2540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数组切片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arr1= arr[</a:t>
            </a:r>
            <a:r>
              <a:rPr lang="zh-CN" altLang="en-US" sz="2000">
                <a:latin typeface="微软雅黑" panose="020B0503020204020204" pitchFamily="2" charset="-122"/>
                <a:cs typeface="等线" panose="02010600030101010101" charset="-122"/>
              </a:rPr>
              <a:t> :, : : -1, : 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]</a:t>
            </a:r>
            <a:endParaRPr lang="zh-CN" altLang="en-US" sz="20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11900" y="112458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6-9】使图像变暗</a:t>
            </a:r>
            <a:endParaRPr lang="zh-CN" altLang="en-US"/>
          </a:p>
        </p:txBody>
      </p:sp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4" name="文本框 14"/>
          <p:cNvSpPr/>
          <p:nvPr/>
        </p:nvSpPr>
        <p:spPr>
          <a:xfrm>
            <a:off x="249555" y="482600"/>
            <a:ext cx="4883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6.2.2  Numpy 图像处理 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35735" y="1149985"/>
            <a:ext cx="4804410" cy="589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from PIL import Image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matplotlib.pyplot as plt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cat = Image.open('sea2.jpg')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 = numpy.array(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cat.getdata(), numpy.uint8).reshape(cat.size[1], cat.size[0], 3)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plt.subplot(221)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plt.imshow(arr)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调节图像亮度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arr1=arr*0.8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print(type(arr1))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plt.subplot(222)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plt.imshow(arr1.astype('uint8'))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arr2=arr*0.5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print(type(arr2))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plt.subplot(223)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plt.imshow(arr2.astype('uint8'))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arr3=arr*0.3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print(type(arr3))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plt.subplot(224)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plt.imshow(arr3.astype('uint8'))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print(arr.shape)</a:t>
            </a:r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3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plt.show()</a:t>
            </a:r>
            <a:endParaRPr lang="zh-CN" altLang="en-US" sz="1300" i="1"/>
          </a:p>
          <a:p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13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5560" y="1988820"/>
            <a:ext cx="5024755" cy="36728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420485" y="1580515"/>
            <a:ext cx="2915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</a:t>
            </a:r>
            <a:r>
              <a:rPr lang="zh-CN" altLang="en-US"/>
              <a:t>结果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3" name="直接连接符 12"/>
          <p:cNvSpPr/>
          <p:nvPr/>
        </p:nvSpPr>
        <p:spPr>
          <a:xfrm flipV="1">
            <a:off x="1425893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4" name="文本框 14"/>
          <p:cNvSpPr/>
          <p:nvPr/>
        </p:nvSpPr>
        <p:spPr>
          <a:xfrm>
            <a:off x="249555" y="482600"/>
            <a:ext cx="4883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6.2.2  Numpy 图像处理 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4420" y="1125220"/>
            <a:ext cx="27114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6-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10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】使图像变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亮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4585" y="1556385"/>
            <a:ext cx="447040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调节图像亮度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arr1=arr*1.5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arr1=np.clip(arr1,a_min=None,a_max=255.)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plt.subplot(222)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plt.imshow(arr1.astype('uint8'))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arr2=arr*2.0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arr2=np.clip(arr2,a_min=None,a_max=255.)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plt.subplot(223) 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plt.imshow(arr2.astype('uint8'))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arr3=arr*3.0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arr3=np.clip(arr3,a_min=None,a_max=255.)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plt.subplot(224)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plt.imshow(arr3.astype('uint8'))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plt.show()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0480" y="2060575"/>
            <a:ext cx="4867275" cy="37242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93080" y="1980565"/>
            <a:ext cx="58705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秋千两边的木柱子已经出现锯齿状，图像的清晰度变差。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835" y="2348865"/>
            <a:ext cx="5188585" cy="3597910"/>
          </a:xfrm>
          <a:prstGeom prst="rect">
            <a:avLst/>
          </a:prstGeom>
        </p:spPr>
      </p:pic>
      <p:sp>
        <p:nvSpPr>
          <p:cNvPr id="2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6" name="文本框 14"/>
          <p:cNvSpPr/>
          <p:nvPr/>
        </p:nvSpPr>
        <p:spPr>
          <a:xfrm>
            <a:off x="249555" y="482600"/>
            <a:ext cx="4827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6.2.2  Numpy 图像处理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30910" y="1196975"/>
            <a:ext cx="27114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6-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11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】图像压缩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1720" y="1772920"/>
            <a:ext cx="454533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 as np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from PIL import Image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matplotlib.pyplot as plt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cat = Image.open('girl.jpg') 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 = np.array(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cat.getdata(), np.uint8).reshape(cat.size[1], cat.size[0], 3)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plt.subplot(121)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plt.imshow(arr)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图像压缩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arr1=arr[::5,::5,:]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plt.subplot(122)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plt.imshow(arr1)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plt.show()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300" y="1268730"/>
            <a:ext cx="5234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【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例 6-12】利用 cv2 给图像添加下雨天的效果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715" y="1664970"/>
            <a:ext cx="19253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生成噪声：</a:t>
            </a:r>
            <a:endParaRPr lang="zh-CN" altLang="en-US"/>
          </a:p>
        </p:txBody>
      </p:sp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4" name="文本框 14"/>
          <p:cNvSpPr/>
          <p:nvPr/>
        </p:nvSpPr>
        <p:spPr>
          <a:xfrm>
            <a:off x="249555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6.2.3  综合实例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80415" y="2564130"/>
            <a:ext cx="675132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cv2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 as np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#value 的大小控制雨滴的多少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value=200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v = value *0.01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输入图像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img = cv2.imread</a:t>
            </a:r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('girl.jpg')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img=cv2.resize(img,None,fx=0.4,fy=0.4)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noise = np.random.uniform(0,256,img.shape[0:2])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取浮点数，控制噪声水平，只保留最大的一部分作为噪声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noise[np.where(noise&lt;(256-v))]=0 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57090" y="1916430"/>
            <a:ext cx="4148455" cy="286131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 anchor="t">
            <a:spAutoFit/>
          </a:bodyPr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对噪声做初次模糊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k = np.array([ [0, 0.1, 0],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[0.1, 8, 0.1],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[0, 0.1, 0] ])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返回图像大小的模糊噪声图像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noise = cv2.filter2D(noise,-1,k)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显示噪声图像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cv2.imshow('img',noise)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cv2.waitKey()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cv2.destroyWindow('img')</a:t>
            </a:r>
            <a:endParaRPr lang="zh-CN" altLang="en-US" i="1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8705" y="2422525"/>
            <a:ext cx="2646045" cy="394144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64650" y="2061210"/>
            <a:ext cx="2934970" cy="43897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2405" y="1452880"/>
            <a:ext cx="9590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将噪声拉长后旋转其方向，用于模拟雨丝不同的长度和不同的方向以</a:t>
            </a:r>
            <a:r>
              <a:rPr lang="zh-CN" altLang="en-US">
                <a:sym typeface="+mn-ea"/>
              </a:rPr>
              <a:t>制造雨丝效果</a:t>
            </a:r>
            <a:r>
              <a:rPr lang="zh-CN" altLang="en-US"/>
              <a:t>：</a:t>
            </a:r>
            <a:endParaRPr lang="en-US" altLang="zh-CN"/>
          </a:p>
        </p:txBody>
      </p:sp>
      <p:sp>
        <p:nvSpPr>
          <p:cNvPr id="2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6" name="文本框 14"/>
          <p:cNvSpPr/>
          <p:nvPr/>
        </p:nvSpPr>
        <p:spPr>
          <a:xfrm>
            <a:off x="249555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6.2.3  综合实例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2405" y="1891665"/>
            <a:ext cx="9103995" cy="4369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这里由于对角矩阵自带 45°的倾斜，逆时针为正，所以加了 -45°的误差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保证开始为正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trans = cv2.getRotationMatrix2D ( (length/2, length/2 ), angle-45, 1-length/100.0) 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dig = np.diag(np.ones(length)) # 生成对角矩阵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k = cv2.warpAffine(dig, trans, (length, length)) </a:t>
            </a:r>
            <a:r>
              <a:rPr lang="en-US" altLang="zh-CN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	</a:t>
            </a:r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生成模糊核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k = cv2.GaussianBlur(k,(w,w),0) # 高斯模糊这个旋转后的对角核，使得雨有宽度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blurred = cv2.filter2D(noise, -1, k) # 进行滤波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转换到 0~255 区间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cv2.normalize(blurred, blurred, 0, 255, cv2.NORM_MINMAX)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blurred = np.array(blurred, dtype=np.uint8)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cv2.imshow('img',blurred)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cv2.waitKey()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cv2.destroyWindow('img')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770" y="1125220"/>
            <a:ext cx="5234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【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例 6-1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3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】模拟雨丝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效果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r="8492"/>
          <a:stretch>
            <a:fillRect/>
          </a:stretch>
        </p:blipFill>
        <p:spPr>
          <a:xfrm>
            <a:off x="7035165" y="1484630"/>
            <a:ext cx="3414395" cy="4879340"/>
          </a:xfrm>
          <a:prstGeom prst="roundRect">
            <a:avLst/>
          </a:prstGeom>
        </p:spPr>
      </p:pic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4" name="文本框 14"/>
          <p:cNvSpPr/>
          <p:nvPr/>
        </p:nvSpPr>
        <p:spPr>
          <a:xfrm>
            <a:off x="249555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6.2.3  综合实例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37565" y="1850390"/>
            <a:ext cx="710628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def alpha_rain(rain,img,beta = 0.8): 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 rain = np.expand_dims(rain,2)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 rain_effect = np.concatenate((img,rain),axis=2)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 rain_result = img.copy()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 rain = np.array(rain,dtype=np.float32)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 rain_result[:,:,0]= rain_result[:,:,0] * (255-rain[:,:,0])/255.0 + 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beta*rain[:,:,0]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 rain_result[:,:,1] = rain_result[:,:,1] * (255-rain[:,:,0])/255 + 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beta*rain[:,:,0] 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 rain_result[:,:,2] = rain_result[:,:,2] * (255-rain[:,:,0])/255 + 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beta*rain[:,:,0] 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 cv2.imshow('rain_effct_result',rain_result)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 cv2.waitKey()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 cv2.destroyAllWindows()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def add_rain(rain,img,alpha=0.9):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6180" y="112522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最终效果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39470" y="1412875"/>
            <a:ext cx="5234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/>
              <a:t>【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例 6-1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3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</a:t>
            </a:r>
            <a:r>
              <a:rPr lang="zh-CN" altLang="en-US">
                <a:sym typeface="+mn-ea"/>
              </a:rPr>
              <a:t>将雨丝图片与小女孩照片相叠加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494665" y="36417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335915" y="33242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07" name="组合 2"/>
          <p:cNvGrpSpPr/>
          <p:nvPr/>
        </p:nvGrpSpPr>
        <p:grpSpPr>
          <a:xfrm>
            <a:off x="991680" y="1905075"/>
            <a:ext cx="3409930" cy="1763754"/>
            <a:chOff x="-641836" y="73082"/>
            <a:chExt cx="3409814" cy="1763329"/>
          </a:xfrm>
        </p:grpSpPr>
        <p:grpSp>
          <p:nvGrpSpPr>
            <p:cNvPr id="2" name="组合 39"/>
            <p:cNvGrpSpPr/>
            <p:nvPr/>
          </p:nvGrpSpPr>
          <p:grpSpPr>
            <a:xfrm>
              <a:off x="52386" y="201564"/>
              <a:ext cx="2715592" cy="1161419"/>
              <a:chOff x="0" y="0"/>
              <a:chExt cx="2715592" cy="1161419"/>
            </a:xfrm>
          </p:grpSpPr>
          <p:sp>
            <p:nvSpPr>
              <p:cNvPr id="16408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9" name="矩形 6"/>
              <p:cNvSpPr/>
              <p:nvPr/>
            </p:nvSpPr>
            <p:spPr>
              <a:xfrm>
                <a:off x="935005" y="0"/>
                <a:ext cx="995646" cy="5834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3200" b="1" dirty="0"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目录</a:t>
                </a:r>
                <a:endParaRPr lang="zh-CN" altLang="en-US" sz="3200" b="1" dirty="0">
                  <a:latin typeface="微软雅黑" panose="020B0503020204020204" pitchFamily="2" charset="-122"/>
                  <a:ea typeface="微软雅黑" panose="020B0503020204020204" pitchFamily="2" charset="-122"/>
                </a:endParaRPr>
              </a:p>
            </p:txBody>
          </p:sp>
          <p:sp>
            <p:nvSpPr>
              <p:cNvPr id="16410" name="TextBox 5"/>
              <p:cNvSpPr txBox="1"/>
              <p:nvPr/>
            </p:nvSpPr>
            <p:spPr>
              <a:xfrm>
                <a:off x="937541" y="668976"/>
                <a:ext cx="1778051" cy="4924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500" b="1" dirty="0">
                    <a:solidFill>
                      <a:srgbClr val="C00000"/>
                    </a:solidFill>
                    <a:latin typeface="Copperplate Gothic Bold" panose="020E0705020206020404" pitchFamily="2" charset="0"/>
                    <a:ea typeface="宋体" panose="02010600030101010101" pitchFamily="2" charset="-122"/>
                  </a:rPr>
                  <a:t> ORJECT</a:t>
                </a:r>
                <a:endParaRPr lang="zh-CN" altLang="en-US" sz="2500" b="1" dirty="0">
                  <a:solidFill>
                    <a:srgbClr val="C00000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11" name="矩形 4" descr="C:\Users\jiaruchun\Desktop\教学计划副本.png教学计划副本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641836" y="73082"/>
              <a:ext cx="2346880" cy="17633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13" name="矩形 9"/>
          <p:cNvSpPr/>
          <p:nvPr/>
        </p:nvSpPr>
        <p:spPr>
          <a:xfrm>
            <a:off x="4799648" y="254285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048885" y="2569845"/>
            <a:ext cx="314261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6.1 数字图像处理的相关概念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797425" y="370649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029200" y="3743008"/>
            <a:ext cx="22479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6.2 图像的基本处理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" name="矩形 21"/>
          <p:cNvSpPr/>
          <p:nvPr/>
        </p:nvSpPr>
        <p:spPr>
          <a:xfrm>
            <a:off x="4897438" y="411797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-96520" y="621030"/>
            <a:ext cx="9603105" cy="108839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645795" y="975995"/>
            <a:ext cx="54400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6.1 数字图像处理的相关概念</a:t>
            </a:r>
            <a:endParaRPr lang="zh-CN" altLang="en-US" sz="3200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830763" y="387159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6630" y="2708910"/>
            <a:ext cx="1033272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/>
              <a:t>图像能给人传达丰富的信息，是人感知外界的视觉感受，是我们表达信息的重要方式。</a:t>
            </a:r>
            <a:endParaRPr lang="zh-CN" altLang="en-US" sz="2200"/>
          </a:p>
          <a:p>
            <a:endParaRPr lang="zh-CN" altLang="en-US" sz="2200"/>
          </a:p>
          <a:p>
            <a:r>
              <a:rPr lang="zh-CN" altLang="en-US" sz="2200"/>
              <a:t>数字图像处理就是用数字的方式对图像进行操作。</a:t>
            </a:r>
            <a:endParaRPr lang="zh-CN" altLang="en-US" sz="22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1860" y="1556385"/>
            <a:ext cx="10035540" cy="4300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1"/>
            <a:r>
              <a:rPr lang="zh-CN" altLang="en-US" dirty="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数字图像可被定义为一个二维列表，</a:t>
            </a:r>
            <a:endParaRPr lang="zh-CN" altLang="en-US" dirty="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 marL="0" lvl="1"/>
            <a:r>
              <a:rPr lang="zh-CN" altLang="en-US" dirty="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（x, y) 就是图像中像素的横纵坐标，元素的值就是该像素的亮度值。</a:t>
            </a:r>
            <a:endParaRPr lang="zh-CN" altLang="en-US" dirty="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 marL="0" lvl="1"/>
            <a:r>
              <a:rPr lang="zh-CN" altLang="en-US" dirty="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数字图像可按照灰度和颜色的多少分为以下四类：</a:t>
            </a:r>
            <a:endParaRPr lang="zh-CN" altLang="en-US" dirty="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 marL="0" lvl="1"/>
            <a:endParaRPr lang="zh-CN" altLang="en-US" dirty="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 b="1">
                <a:latin typeface="微软雅黑" panose="020B0503020204020204" pitchFamily="2" charset="-122"/>
                <a:cs typeface="微软雅黑" panose="020B0503020204020204" pitchFamily="2" charset="-122"/>
              </a:rPr>
              <a:t>1. 二值图像</a:t>
            </a:r>
            <a:endParaRPr lang="zh-CN" altLang="en-US" b="1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二值图像的像素矩阵中的元素只有 0 和 1，0 表示黑色，1 表示白色。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b="1">
                <a:latin typeface="微软雅黑" panose="020B0503020204020204" pitchFamily="2" charset="-122"/>
                <a:cs typeface="微软雅黑" panose="020B0503020204020204" pitchFamily="2" charset="-122"/>
              </a:rPr>
              <a:t>2. 灰度图像</a:t>
            </a:r>
            <a:endParaRPr lang="zh-CN" altLang="en-US" b="1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灰度图像像素矩阵中的元素取值范围为 [0,255]，0 表示黑色，255 表示白色，中间的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数值表示从黑到白的灰色。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b="1">
                <a:latin typeface="微软雅黑" panose="020B0503020204020204" pitchFamily="2" charset="-122"/>
                <a:cs typeface="微软雅黑" panose="020B0503020204020204" pitchFamily="2" charset="-122"/>
              </a:rPr>
              <a:t>3. 索引图像</a:t>
            </a:r>
            <a:endParaRPr lang="zh-CN" altLang="en-US" b="1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索引图像的像素除了有它的像素矩阵之外，还有一个索引矩阵，。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b="1">
                <a:latin typeface="微软雅黑" panose="020B0503020204020204" pitchFamily="2" charset="-122"/>
                <a:cs typeface="微软雅黑" panose="020B0503020204020204" pitchFamily="2" charset="-122"/>
              </a:rPr>
              <a:t>4. RGB 图像</a:t>
            </a:r>
            <a:endParaRPr lang="zh-CN" altLang="en-US" b="1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RGB 图像就是日常见到的彩色图像，它的每个像素都是由三原色红、绿、蓝组合来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的，都由 RGB 的三个分量表示。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7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8" name="文本框 14"/>
          <p:cNvSpPr/>
          <p:nvPr/>
        </p:nvSpPr>
        <p:spPr>
          <a:xfrm>
            <a:off x="-600075" y="476250"/>
            <a:ext cx="4870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6.1.1 图像类型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249555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6.1.2  色彩空间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1540" y="1556385"/>
            <a:ext cx="106254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分类：RGB、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HSV、CMY，还有CMYK、NTSC、YCbCr 以及 HIS 彩色空间。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1540" y="2132965"/>
            <a:ext cx="8999855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1.</a:t>
            </a:r>
            <a:r>
              <a:rPr lang="zh-CN" altLang="en-US" b="1">
                <a:latin typeface="微软雅黑" panose="020B0503020204020204" pitchFamily="2" charset="-122"/>
                <a:cs typeface="微软雅黑" panose="020B0503020204020204" pitchFamily="2" charset="-122"/>
              </a:rPr>
              <a:t> RGB 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色彩空间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计算机显示器中的颜色由三原色红、绿、蓝组成，该颜色空间以这三原色组成三维元组表示一个像素，在三个方向上分别指定一个 [0, 255] 的值。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RGB 值越大，颜色越淡越亮，0 表示黑色，255 表示白色。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2.2. </a:t>
            </a:r>
            <a:r>
              <a:rPr lang="zh-CN" altLang="en-US" b="1">
                <a:latin typeface="微软雅黑" panose="020B0503020204020204" pitchFamily="2" charset="-122"/>
                <a:cs typeface="微软雅黑" panose="020B0503020204020204" pitchFamily="2" charset="-122"/>
              </a:rPr>
              <a:t>HSV 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色彩空间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HSV 表示色调、饱和度、数值，是由调色板中颜色的直观特点创建的色彩空间，也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叫六角锥体模型。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H 表示角度，S 表示饱和度，V 表示明度。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3. </a:t>
            </a:r>
            <a:r>
              <a:rPr lang="zh-CN" altLang="en-US" b="1">
                <a:latin typeface="微软雅黑" panose="020B0503020204020204" pitchFamily="2" charset="-122"/>
                <a:cs typeface="微软雅黑" panose="020B0503020204020204" pitchFamily="2" charset="-122"/>
              </a:rPr>
              <a:t>CMY 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色彩空间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CMY 模式由青（C）、品红（M）、黄色（Y）组合而成，其图像像素也是由青、品红和黄组成三维坐标，不同于 RGB 的是，CMYK 每个色彩的取值范围是 [0, 100]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6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-101600" y="715010"/>
            <a:ext cx="9575800" cy="108839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645795" y="975995"/>
            <a:ext cx="38500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6.2 图像的基本处理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830763" y="387159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4415" y="2602230"/>
            <a:ext cx="556260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000">
                <a:latin typeface="微软雅黑" panose="020B0503020204020204" pitchFamily="2" charset="-122"/>
                <a:cs typeface="微软雅黑" panose="020B0503020204020204" pitchFamily="2" charset="-122"/>
              </a:rPr>
              <a:t>Python </a:t>
            </a:r>
            <a:r>
              <a:rPr lang="zh-CN" altLang="en-US" sz="20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常 用 的</a:t>
            </a:r>
            <a:r>
              <a:rPr lang="en-US" altLang="zh-CN" sz="20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</a:t>
            </a:r>
            <a:r>
              <a:rPr lang="zh-CN" altLang="en-US" sz="2000">
                <a:latin typeface="微软雅黑" panose="020B0503020204020204" pitchFamily="2" charset="-122"/>
                <a:cs typeface="微软雅黑" panose="020B0503020204020204" pitchFamily="2" charset="-122"/>
              </a:rPr>
              <a:t>数 字 图 像 处 理 库  有 三 个：</a:t>
            </a:r>
            <a:endParaRPr lang="zh-CN" altLang="en-US" sz="20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0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>
                <a:latin typeface="微软雅黑" panose="020B0503020204020204" pitchFamily="2" charset="-122"/>
                <a:cs typeface="微软雅黑" panose="020B0503020204020204" pitchFamily="2" charset="-122"/>
              </a:rPr>
              <a:t>OpenCV </a:t>
            </a:r>
            <a:r>
              <a:rPr lang="zh-CN" altLang="en-US" sz="2000">
                <a:latin typeface="微软雅黑" panose="020B0503020204020204" pitchFamily="2" charset="-122"/>
                <a:cs typeface="微软雅黑" panose="020B0503020204020204" pitchFamily="2" charset="-122"/>
              </a:rPr>
              <a:t>(Open Source Computer VisionLibrary)</a:t>
            </a:r>
            <a:endParaRPr lang="zh-CN" altLang="en-US" sz="20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0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>
                <a:latin typeface="微软雅黑" panose="020B0503020204020204" pitchFamily="2" charset="-122"/>
                <a:cs typeface="微软雅黑" panose="020B0503020204020204" pitchFamily="2" charset="-122"/>
              </a:rPr>
              <a:t>Pillow/PIL</a:t>
            </a:r>
            <a:r>
              <a:rPr lang="zh-CN" altLang="en-US" sz="2000">
                <a:latin typeface="微软雅黑" panose="020B0503020204020204" pitchFamily="2" charset="-122"/>
                <a:cs typeface="微软雅黑" panose="020B0503020204020204" pitchFamily="2" charset="-122"/>
              </a:rPr>
              <a:t>(Python Imaging Library) </a:t>
            </a:r>
            <a:endParaRPr lang="zh-CN" altLang="en-US" sz="20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0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>
                <a:latin typeface="微软雅黑" panose="020B0503020204020204" pitchFamily="2" charset="-122"/>
                <a:cs typeface="微软雅黑" panose="020B0503020204020204" pitchFamily="2" charset="-122"/>
              </a:rPr>
              <a:t>skimage</a:t>
            </a:r>
            <a:r>
              <a:rPr lang="zh-CN" altLang="en-US" sz="2000">
                <a:latin typeface="微软雅黑" panose="020B0503020204020204" pitchFamily="2" charset="-122"/>
                <a:cs typeface="微软雅黑" panose="020B0503020204020204" pitchFamily="2" charset="-122"/>
              </a:rPr>
              <a:t>(scikit-image)。</a:t>
            </a:r>
            <a:endParaRPr lang="zh-CN" altLang="en-US" sz="2000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pic>
        <p:nvPicPr>
          <p:cNvPr id="2" name="C9F754DE-2CAD-44b6-B708-469DEB6407EB-1" descr="wpp"/>
          <p:cNvPicPr>
            <a:picLocks noChangeAspect="1"/>
          </p:cNvPicPr>
          <p:nvPr/>
        </p:nvPicPr>
        <p:blipFill>
          <a:blip r:embed="rId1"/>
          <a:srcRect l="4909" t="5839" b="5438"/>
          <a:stretch>
            <a:fillRect/>
          </a:stretch>
        </p:blipFill>
        <p:spPr>
          <a:xfrm>
            <a:off x="6600190" y="2204720"/>
            <a:ext cx="5104130" cy="33674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9510" y="2564765"/>
            <a:ext cx="5164455" cy="3159125"/>
          </a:xfrm>
          <a:prstGeom prst="rect">
            <a:avLst/>
          </a:prstGeom>
        </p:spPr>
      </p:pic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8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9" name="文本框 14"/>
          <p:cNvSpPr/>
          <p:nvPr/>
        </p:nvSpPr>
        <p:spPr>
          <a:xfrm>
            <a:off x="335915" y="485140"/>
            <a:ext cx="56343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6.2.1 常用库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（</a:t>
            </a:r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1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）</a:t>
            </a:r>
            <a:r>
              <a:rPr lang="en-US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zh-CN" altLang="en-US" sz="3200" b="1">
                <a:latin typeface="微软雅黑" panose="020B0503020204020204" pitchFamily="2" charset="-122"/>
                <a:sym typeface="+mn-ea"/>
              </a:rPr>
              <a:t>OpenCV</a:t>
            </a:r>
            <a:endParaRPr lang="en-US"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10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3615" y="1917700"/>
            <a:ext cx="4473575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olidFill>
                  <a:schemeClr val="accent4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cv2</a:t>
            </a:r>
            <a:endParaRPr lang="zh-CN" altLang="en-US" sz="2000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>
                <a:solidFill>
                  <a:schemeClr val="accent4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 as np </a:t>
            </a:r>
            <a:endParaRPr lang="zh-CN" altLang="en-US" sz="2000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2000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>
                <a:solidFill>
                  <a:schemeClr val="accent4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读入图片：默认彩色图</a:t>
            </a:r>
            <a:endParaRPr lang="zh-CN" altLang="en-US" sz="2000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>
                <a:solidFill>
                  <a:schemeClr val="accent4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函数 cv2.IMREAD_GRAYSCALE 灰图</a:t>
            </a:r>
            <a:endParaRPr lang="zh-CN" altLang="en-US" sz="2000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>
                <a:solidFill>
                  <a:schemeClr val="accent4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函数 cv2.IMREAD_UNCHANGED 包含 alpha 通道</a:t>
            </a:r>
            <a:endParaRPr lang="zh-CN" altLang="en-US" sz="2000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2000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solidFill>
                  <a:schemeClr val="accent4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img = cv2.imread('hehua.png')</a:t>
            </a:r>
            <a:endParaRPr lang="zh-CN" altLang="en-US" sz="2000" i="1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solidFill>
                  <a:schemeClr val="accent4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cv2.imshow('hehua',img)</a:t>
            </a:r>
            <a:endParaRPr lang="zh-CN" altLang="en-US" sz="2000" i="1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solidFill>
                  <a:schemeClr val="accent4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cv2.imwrite('hehua.jpg',img)</a:t>
            </a:r>
            <a:endParaRPr lang="zh-CN" altLang="en-US" sz="2000" i="1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solidFill>
                  <a:schemeClr val="accent4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cv2.waitKey(0)</a:t>
            </a:r>
            <a:endParaRPr lang="zh-CN" altLang="en-US" sz="2000" i="1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000" i="1">
                <a:solidFill>
                  <a:schemeClr val="accent4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cv2.destroyAllWindows()</a:t>
            </a:r>
            <a:endParaRPr lang="zh-CN" altLang="en-US" sz="2000" i="1">
              <a:solidFill>
                <a:schemeClr val="accent4">
                  <a:lumMod val="85000"/>
                  <a:lumOff val="15000"/>
                </a:schemeClr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67755" y="2132965"/>
            <a:ext cx="2965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效果</a:t>
            </a:r>
            <a:r>
              <a:rPr lang="zh-CN" altLang="en-US"/>
              <a:t>图：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89025" y="1484630"/>
            <a:ext cx="43465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6-1】cv2 处理图像的常用函数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4730" y="2348865"/>
            <a:ext cx="5372735" cy="3430905"/>
          </a:xfrm>
          <a:prstGeom prst="rect">
            <a:avLst/>
          </a:prstGeom>
        </p:spPr>
      </p:pic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5645" y="1483995"/>
            <a:ext cx="39389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安装命令：</a:t>
            </a:r>
            <a:endParaRPr lang="zh-CN" altLang="en-US"/>
          </a:p>
          <a:p>
            <a:r>
              <a:rPr lang="zh-CN" altLang="en-US">
                <a:latin typeface="等线" panose="02010600030101010101" charset="-122"/>
                <a:ea typeface="等线" panose="02010600030101010101" charset="-122"/>
              </a:rPr>
              <a:t>pip install pillow</a:t>
            </a:r>
            <a:endParaRPr lang="zh-CN" altLang="en-US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5810" y="2129155"/>
            <a:ext cx="29622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导入模块：</a:t>
            </a:r>
            <a:endParaRPr lang="zh-CN" altLang="en-US"/>
          </a:p>
          <a:p>
            <a:r>
              <a:rPr lang="zh-CN" altLang="en-US">
                <a:latin typeface="等线" panose="02010600030101010101" charset="-122"/>
                <a:ea typeface="等线" panose="02010600030101010101" charset="-122"/>
              </a:rPr>
              <a:t>import Image</a:t>
            </a:r>
            <a:endParaRPr lang="zh-CN" altLang="en-US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5810" y="2774315"/>
            <a:ext cx="15760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编写</a:t>
            </a:r>
            <a:r>
              <a:rPr lang="zh-CN" altLang="en-US"/>
              <a:t>程序：</a:t>
            </a:r>
            <a:endParaRPr lang="zh-CN" altLang="en-US"/>
          </a:p>
        </p:txBody>
      </p:sp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5" name="文本框 14"/>
          <p:cNvSpPr/>
          <p:nvPr/>
        </p:nvSpPr>
        <p:spPr>
          <a:xfrm>
            <a:off x="321310" y="482600"/>
            <a:ext cx="5374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6.2.1 常用库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（</a:t>
            </a:r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2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）</a:t>
            </a:r>
            <a:r>
              <a:rPr lang="en-US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zh-CN" altLang="en-US" sz="3200" b="1">
                <a:latin typeface="微软雅黑" panose="020B0503020204020204" pitchFamily="2" charset="-122"/>
                <a:sym typeface="+mn-ea"/>
              </a:rPr>
              <a:t>Pillow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6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65810" y="3061335"/>
            <a:ext cx="5610860" cy="3076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import numpy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from PIL import Image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import matplotlib.pyplot as plt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hehua = Image.open('hehua.png')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arr =numpy.array(hehua.getdata(),numpy.uint8)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.reshape(hehua.size[1], hehua.size[0],3)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plt.imshow(arr)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plt.colorbar()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plt.show()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9470" y="1138555"/>
            <a:ext cx="46621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6-2】Pillow 处理图像的常用函数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325" y="1772920"/>
            <a:ext cx="748792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/>
              <a:t>在国内的镜像网站中下载安装模块：</a:t>
            </a:r>
            <a:endParaRPr lang="zh-CN" altLang="en-US"/>
          </a:p>
          <a:p>
            <a:r>
              <a:rPr lang="zh-CN" altLang="en-US">
                <a:latin typeface="等线" panose="02010600030101010101" charset="-122"/>
                <a:ea typeface="等线" panose="02010600030101010101" charset="-122"/>
              </a:rPr>
              <a:t>pip install scikit-image -i</a:t>
            </a:r>
            <a:endParaRPr lang="zh-CN" altLang="en-US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>
                <a:latin typeface="等线" panose="02010600030101010101" charset="-122"/>
                <a:ea typeface="等线" panose="02010600030101010101" charset="-122"/>
              </a:rPr>
              <a:t>http://pypi.douban.com/simple/ --trusted-host</a:t>
            </a:r>
            <a:r>
              <a:rPr lang="en-US" altLang="zh-CN">
                <a:latin typeface="等线" panose="02010600030101010101" charset="-122"/>
                <a:ea typeface="等线" panose="02010600030101010101" charset="-122"/>
              </a:rPr>
              <a:t> </a:t>
            </a:r>
            <a:r>
              <a:rPr lang="zh-CN" altLang="en-US">
                <a:latin typeface="等线" panose="02010600030101010101" charset="-122"/>
                <a:ea typeface="等线" panose="02010600030101010101" charset="-122"/>
              </a:rPr>
              <a:t>pypi.douban.com</a:t>
            </a:r>
            <a:endParaRPr lang="zh-CN" altLang="en-US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325" y="3141345"/>
            <a:ext cx="470154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pitchFamily="2" charset="-122"/>
                <a:cs typeface="等线" panose="02010600030101010101" charset="-122"/>
              </a:rPr>
              <a:t>编写程序：</a:t>
            </a:r>
            <a:endParaRPr lang="zh-CN" altLang="en-US">
              <a:latin typeface="微软雅黑" panose="020B0503020204020204" pitchFamily="2" charset="-122"/>
              <a:cs typeface="等线" panose="02010600030101010101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from skimage import io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 as np 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img = io.imread('hehua.png')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print(img.shape) # numpy 矩阵，(h,w,c)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</a:rPr>
              <a:t>print(type(img))</a:t>
            </a:r>
            <a:endParaRPr lang="zh-CN" altLang="en-US" i="1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4145" y="3162935"/>
            <a:ext cx="15760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运行</a:t>
            </a:r>
            <a:r>
              <a:rPr lang="zh-CN" altLang="en-US"/>
              <a:t>结果：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4145" y="3573145"/>
            <a:ext cx="6343015" cy="2247900"/>
          </a:xfrm>
          <a:prstGeom prst="rect">
            <a:avLst/>
          </a:prstGeom>
        </p:spPr>
      </p:pic>
      <p:sp>
        <p:nvSpPr>
          <p:cNvPr id="9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0" name="文本框 14"/>
          <p:cNvSpPr/>
          <p:nvPr/>
        </p:nvSpPr>
        <p:spPr>
          <a:xfrm>
            <a:off x="106045" y="482600"/>
            <a:ext cx="61925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6.2.1 常用库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（</a:t>
            </a:r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3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）</a:t>
            </a:r>
            <a:r>
              <a:rPr lang="en-US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-</a:t>
            </a:r>
            <a:r>
              <a:rPr lang="zh-CN" altLang="en-US" sz="3200" b="1">
                <a:latin typeface="微软雅黑" panose="020B0503020204020204" pitchFamily="2" charset="-122"/>
                <a:sym typeface="+mn-ea"/>
              </a:rPr>
              <a:t>skimage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2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5325" y="1268730"/>
            <a:ext cx="43465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6-3】skimage 处理图像的常用函数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gICAiRmlsZUlkIiA6ICIxMTYyODE5MzQxMjEiLAogICAiR3JvdXBJZCIgOiAiMjc5ODY2MjIwIiwKICAgIkltYWdlIiA6ICJpVkJPUncwS0dnb0FBQUFOU1VoRVVnQUFBeWtBQUFJOENBWUFBQUQxQnVUMkFBQUFDWEJJV1hNQUFBc1RBQUFMRXdFQW1wd1lBQUFnQUVsRVFWUjRuT3pkZVZoVTlSNEc4SGRZWldSVFFaUWRBUlhGZlFzWFJFeE56U1ZUU2N0N0ZRc3JsN1RFM0hBclUzRnJVVXRNMDB5VGNydnVLeWh1bVdrdUlDcklMb2tnc2prd3pERG4vb0VlbVFEWGdZSGgvVHdQRCtmOHpwa3pYd1JoM2ptL1JTSUlnZ0FpSWlJaUlpSXRrRWdra24rMzZXbWpFQ0lpSWlJaW92SXdwQkFSRVJFUlVaWENrRUpFUkVSRVJGVUtRd29SRVJFUkVWVXBEQ2xFUkVSRVJGU2xNS1FRRVJFUkVWR1Z3cEJDUkVSRVJFUlZDa01LRVJFUkVSRlZLUXdwUkVSRVJFUlVwVENrRUJFUkVSRlJsY0tRUWtSRVJFUkVWUXBEQ2hFUkVSRVJWU2tNS1VSRVJFUkVWS1V3cEJBUkVSRVJVWlhDa0VKRVJFUkVSRlVLUXdvUkVSRVJFVlVwRENsRVJFUkVSRlNsTUtRUUVSRVJFVkdWd3BCQ1JFUkVSRVJWQ2tNS0VSRVJFUkZWS1F3cFJFUkVSRVJVcFRDa0VCRVJFUkZSbGNLUVFrUkVSRVJFVlFwRENoRVJFUkVSVlNrTUtVUkVSRVJFVktVd3BCQVJFUkVSVVpYQ2tFSkVSRVJFUkZVS1F3b1JFUkVSRVZVcERDbEVSRVJFUkZTbE1LUVFFUkVSRVZHVndwQkNSRVJFUkVSVkNrTUtFUkVSRVJGVktRd3BSRVJFUkVSVXBUQ2tFQkVSRVJGUmxjS1FRa1JFUkVSRVZRcERDaEVSRVJFUlZTa01LVVJFUkVSRVZLVXdwQkFSRVJFUlVaWENrRUpFUkVSRVJGVUtRd29SRVJFUkVWVXBEQ2xFUkVSRVJGU2xNS1FRRVJFUkVWR1Z3cEJDUkVSRVJFUlZDa01LRVJFUkVSRlZLUXdwUkVSRVJFUlVwUmhvdXdBaUlpSWlxcHF5c3JKdzdkbzFKQ1ltSWprNUdTa3BLY2pPem9aTUprTitmajZVU3FXMlM2eVNEQXdNWUdKaUFxbFVDZ3NMQzlqYjI4UEJ3UUZPVGs1bzBhSUZMQzB0dFYxaWxTY1JCRUhRZGhGRVJFUkVwSDJDSUNBbUpnWmhZV0c0ZVBFaUVoSVN0RjJTVG5KMmRrYTdkdTNnNitzTGQzZDNTQ1FTYlpla1ZaSXkvZ0VZVW9pSWlJaHFPSmxNaHYzNzkrUFFvVU5JU2tyU2RqazFpcU9qSTk1NDR3MzA3OThmVXFsVTIrVm9CVU1LRVJFUkVZbHljM094YytkTzdONjlHM2w1ZWFXT0d4Z1l3TVBEQXg0ZUhtS1hKU3NySzBpbFVraWxVaGdZY09SQVdaUktKV1F5R1dReUdUSXlNc1N1Y3RIUjBZaU9qaTZ6bTV5cHFTa0dEeDZNSVVPR3dNek1UQXRWYXc5RENoRVJFUkZCRUFRY1Bud1k2OWF0UTA1T2p0b3hxVlNLYnQyNm9VZVBIdkQwOUlTeHNiR1dxdFJOY3JrY2taR1JDQThQUjBSRUJQTHo4OVdPVzFoWTRJTVBQa0R2M3IxclREY3doaFFpSWlLaUdpNDFOUlhCd2NHSWlvcFNhN2UzdDhmdzRjUGg2K3ZMWUZKSjVISTV3c0xDRUJvYWlqdDM3cWdkYTk2OE9hWk5td1piVzFzdFZWZDVHRktJaUlpSWFyQ1RKMDlpeFlvVmtNbGtZbHVEQmczZzcrOFBIeCtmR3ZQT2ZWVWpDQUpPbkRpQkRSczI0TzdkdTJLN1ZDckZaNTk5Qm05dmJ5MVdWL0VZVW9pSWlJaHFJRUVRRUJJU2d1M2J0NHR0QmdZRzhQUHp3NGdSSTNqbnBJcVF5K1hZdW5VcmZ2dnRON1Z4SzBPSERrVkFRSURPaGtpR0ZDSWlJcUlhUnFsVUlqZzRHT0hoNFdLYm5aMGRnb0tDNE9ycXFzWEtxRHl4c2JINDRvc3ZrSnFhS3JiNSt2b2lNREJRSnljcllFZ2hJaUlpcWtHVVNpWG16cDJMUC8vOFUyenIxcTBicGs2ZFdtT251NjB1WkRJWmxpNWRpdE9uVDR0dEhUdDJ4UHo1ODNVdXFEQ2tFQkVSRWRVUWdpQmcwYUpGYW5kUUJnNGNpQWtUSnVoc3R5RmRJd2dDVnExYWhUMTc5b2h0dnI2K21ENTl1azU5RDhzS0tYcmFLSVNJaUlpSUtsWklTSWhhUUJreFlnUW1UcHlvVXk5dWRaMUVJc0hFaVJNeFlzUUlzUzBzTEF3aElTRmFyS3B5TUtRUUVSRVI2WmlUSjArcURaSWZPSEFnL1AzOXRWZ1J2UXAvZjM4TUhEaFEzTisrZlRzaUlpSzBXRkhGWTBnaElpSWkwaUdwcWFsWXNXS0Z1TisxYTFkTW1EQkJpeFdSSmt5WU1BRmR1M1lWOTVjdlg2NDJzRjdYTUtRUUVSRVI2UWhCRUJBY0hDeXVnMkpyYTR2QXdFQjI4ZElCRW9rRWdZR0I0dUtPTXBrTXdjSEIwTlhoNVF3cFJFUkVSRHJpeUpFajRrcnlCZ1lHbURObkRtZngwaUZTcVJSQlFVSGk3RjVSVVZFNGV2U29scXVxR0F3cFJFUkVSRG9nTnpkWGJVQzFuNThmMTBIUlFXNXViaGcrZkxpNEh4SVNncnk4UEMxV1ZERVlVb2lJaUloMHdNNmRPNUdUa3dNQWFOQ2dnZHFNVUtSYlJvNGNDUnNiR3dCQWRuWTJkdTdjcWVXS05JOGhoWWlJaUtpYWs4bGsyTDE3dDdqdjcrOFBZMk5qTFZaRUZjblkyQmhqeDQ0VjkzZnQyaVdPUTlJVkRDbEVSRVJFMWR6Ky9mdkZMajkyZG5idzhmSFJia0ZVNFh4OGZHQm5ad2NBeU12THc0RURCN1Jja1dZeHBCQVJFUkZWWTRJZzROQ2hRK0srbjU4ZlovT3FBU1FTQ2Z6OC9NVDlRNGNPNmRSTVh3d3BSRVJFUk5WWVRFd01rcEtTQUJUUC91VHI2NnZsaXFpeTlPalJBeVltSmdDQXhNUkV4TWJHYXJraXpXRklJU0lpSXFyR3dzTEN4TzF1M2JweExFb05VcXRXTFhUcjFrM2NQMzc4dUJhcjBTeUdGQ0lpSXFKcTdPTEZpK0oyang0OXRGakp5NUhMQzh0c2YvaFFobnYzTXNvOS9ySXlNakp4L3Z3bGpWNnpwS3lzSEtTbjM2K3c2LzlieVR0bmx5NVYzTmRWMlJoU2lJaUlpS3Fwckt3c0pDUWtBQ2hldk5IVDAxTzdCYjJnckt4czlPbzFISFBtTEZGcmYvQWdDKysrK3pIOC9TZERMcGRyOURrLytXUTJaczc4Q3BtWldTLzFlQyt2L3ZEekcxZnU4VVdMdnNYQWdmOUJkSFRNeTViNFFqdzlQY1hGSGVQajQ1R2RuVjBwejF2UkRMUmRBQkVSRVJHOW5Hdlhyb25iSGg0ZUd1dnE1ZWMzRGtsSktScTVGZ0NjTzdlL3pQWVRKODVCb1ZEQXphMlIyRlpZV0lnWk03NUNXbG82Qmc5K0ErZlAvMTNxY2UzYnQwU2RPcFl2VmN0Ly96c2NjK2N1eGZyMVd4RVkrUEZMWGFNOGtaRTNFQkZ4RHIxNmRZZUhoN3RHcjEwZVkyTmpORzNhRkpHUmtRQ0FxMWV2cW5VQnE2NFlVb2lJaUlpcXFjVEVSSEhidzhORDQ5ZnYxNjlucVRhbHNnZ0dCdnJQOWZpVEo4L2g0Y1B5MSs4SUN6c0ZmWDE5OFhtS2lvb3dhOVppWExrU0JRRFl2ZnNRZHU4K1ZPcHhhOVlzTGhWU01qSXlzWDc5MXVlb1NvQ2VuaDdpNDVPd1pNbXFaNTQ5ZlBoQXVMZzRQdk04cFZLSnhZdS9Bd0FjUFhvU1I0K2VMUE84Z0lCUkdEUG1uZWVvOC9sNWVIaUlJU1V4TVpFaGhZaUlpSWkwSnprNVdkeTJ0N2ZYK1BXRGdqNHQxVFpuemhMY3VCR1BOV3VXd01MQzdLbVBqNHdjVjI1SVNVdEx4OFdMVitEdDdRVXJxN3FReXdzeGE5WWluRG56Sjk1OHN4YysvVlM5UzlYVnE5RUlERnlBVnEyYXdkT3phYW5yNWVUa1l2ZnVnOC85dGYzOTl6WDgvZmUxWjU3WHZidlhjNFdVRFJ0K3hlM2JDZWplM1F0MmRnM1ZqaFVVeUxGcjF3RUlnZ0JyNjNyUFhlUHpjbkJ3RUxkVFVqUjNCMHliR0ZLSWlJaUlxcW1TTDBoTHZsQ3RLS0dodTNIMGFBU2FOblZEV05pcGNzOXIzNzQxSEJ4c24zcXQzYnNQUXFVU01HellRR1JtWm1IR2pJVzRldlU2ZXZmMndZd1prNkNuOTJUbzlPM2JDWmc5ZXpIYzNGd1FIQndFUTBQRFV0ZHIxTWlwM0c1bFFQRllFa2RIZTRTR3JoWGJIbmRyZTlyakFPQ3R0OGJnN3QxNzRuNVNVZ3E4dlBvREtPN0tkdjc4Sld6YUZBcFhWMmNzWERnRCt2cnFkNW9XTHZ3R2dpQ2dkMjhmdlBsbXI2YysxOHNvR1ZBWlVvaUlpSWhJcTBvT2tyYXlzcXJRNXpwMEtCemZmUE1qQU9ER2pWamN1RkgrbWh6ejVrMTlha2hSS3BYWXQrOG9QRHpjWVdmWEFLTkhUeEpueERweTVBU09IRGxSNXVPaW8yL0IxM2VvV2x0NUFlUHk1U2prNU9UQzIvdTFwMzFaYWpWdDNib1RRNGIwaDZscGJiVmpRNGIwUjI1dUxnQmc4K2J0TURjM3c2QkJmUUFBOGZGSkNBcGFBb2xFRDdObWZWSXFvQnc4R0laOSs0NmdWYXZtbUQxNzhuUFY4cUtzcmEzRmJRNmNKeUlpSWlLdGtzbWVkS1dTU3FVVjlqemJ0Ky9EeXBVL1FCQUVmUERCZS9EM0gxSHFuTU9IdzdGZ3dYSzR1emQ2WmpBNGNPQTRNakl5MGJObk4xaGJXOEhPcmlFR0QrNkxkZXQrUWFkT2JlSHIyMVU4TnpNekMydlgvZ3hmMzY3bzFLbXQySDdzV0FRdVhMaGM1dlZUVWxJeFk4YVhlUGhRaHQ5Ly94RTJOdFpsbmxmU29VUGgrUDc3VFRoMkxBSmZmLzBsNnRaOU11WmwxS2dud1dqejV1Mnd0TFRBeHgrUGdVb2xZUFRvaWNqTnpjTzRjZitCaDBkanRXdkd4eWRoNmRMVmNIUzBLL2NPa0NZOFh0QVJVUCtacU00WVVvaUlpSWdxbVVxbFFtR2hBZ3FGQW9XRkNxaFVLcWhVS2hRVnFTQUlqejhMS0NvcWdpQUk1UnhUVlhoSVVTZ1VXTHAwRGZidVBRSmYzNjVvMDZZRlZxejRBUUF3WnN3N2tFZ2tVS2tFYk5vVWluWHJma0d6Wm8yeFlzVjh0UmZOLzFaVVZJUk5tMExGZlQwOUNiNzlkaUVNRFEyd2J0MHZjSFYxeHNDQmZjVGpodzZGQXdEZWVxc3YycmR2TGJiSHhTV1dHVkl5TWpMeHlTZXprWldWZytuVEp6NVhRQUdBTjkvc2hiaTRSUHo2Nnk1ODlORTBmUHZ0d21jK1ZrOVBndVhMNStQVFQrZGk3ZHFmc1hidHoyV2VsNVIwQjMzNlBCa3NQM2h3WDN6KytZVG5xdXQ1bFB6ZU02UVFFUkVSNlNDVlNnV1pMUDlmSHpMSVpQbDQrTEI0UHovL3liR0hENHYzQ3dzTFVWaW9FTU9IWEY0SWhVSjkrL0h4b3FJaWpkUnFhdnJrT28vWHl0QWtQVDA5UEh3b3c3dnZ2bzJQUHg0RFBUMEpKQklKVnE1Y2kydlhvakZzMkFEODlOTTJSRWJlUUw5K1BmSDU1eE5nWkdUMDFHdnUyWE1ZcWFscGFtMkdoazlxdjMwN0FYdjJIQmIzZCt6WUR3TURBNlNrL0tQMnVMaTRSUHpidlhzWm1EQmhCbEpUMC9EKysrOWkwS0EzWHVqcm5UVHBmUlFXS3JCanh6NTgvUEhuV0xObXlUT0RpclYxUFhoNk5rVnNiRHhHamh3aXRsKzllaDJSa1Rmdzl0dHZ3dGo0eWIvSjFxMDdYNmltNTFIeURvMVNxZFQ0OWJXQklZV0lpSWgwamlBSWtNbnlrWk9UaTV5Y3ZFZWZTMzdrSVRzN3A5VHh2THlIR2wvaHZMSW9sVXFOQnhWOWZYMTgrZVYwU0NRU3NXM0lrSDdJeUxpUGpSdEQ4Y2NmeGF2ZDkrM2JFOU9tUFR1Z1pHZm40b2NmZm9hdHJVMnBvUExZK2ZPWHlsd1IvbG5UQlNjbHBXRFNwTmxJUzB2SHNHRURNSGJzeUdkOWVXWDY3TE1Qa1pPVGc2TkhJekIrL0F5c1c3ZXN6RFZaVkNvQk4yL0dxSFh4bWpoeHJMaTlkdTNQaUl5OGdROC8vSS9hR0plS0NDa0toVUxjcm9pd3FnMjY4VlVRRVJHUnpsT3BCT1RrNUNBek13djM3ejlBWnVZRDhmT1R0dUxQMmRrNVVLbFUyaTY1WFByNitqQXlNb0tSa1FFTURRMmhyNjhQUFQwOTZPbEpvS2VuQjRua3lYYnh2Z1Q2K3FYYjQrT3ZRcVVxdnBzaWs4bGdibTZ1OFZvbEVnbnk4d3R3K1hJa3pwNzlDeEVSNTNEdlhnWWNIR3pScFV0SG5EcDFIZ2NQSHNleFl4Rm8zcndKbWpkdkREZTNSbWphMUszVXRUWnUzSWFjbkZ3RUJVMUJZT0NDVXNlblRSc1BkL2RHY0hWMXdxcFZQMkhuenYxd2NMREZ0bTFyMVdiN0FvcFhxeThaS00zTVRHRnNiSXdCQTNwanlwVFNLOEl2V3phM1ZEZTB1WE0vUTBHQitvcjJFb2tFUVVHZklTc3JCMlptcGpBM2Z6TE5zaUFJQUlDTWpQc1lNbVFNek14TXNYbHoyZUhwOGMrZnZyNWVtY2MxcWJMR0psVW1oaFFpSWlMU3VvSUNPZTdkUzhmZHUrbTRkeThkYVdrWlNFdExSMFpHcGxvUXFZemdZV2hvQUJNVEUwaWxwVDlNVEV4UXUvYVQ3U2Z0dFdCc2JQUW9lQmpDeU1nSWhvYUdqN1lOWVdob0NHUGpKMjMvZnNIOXN0NTc3ejJrcFJYZmthaUlrSEwrL0NXc1hic1pNVEZ4VUNxVnNMUTBoN2UzRi9yMDZZRTJiVHdoa1Vnd2FkTDdpSXk4Z2ZEd016aDkrankyYkNtK1V6QisvSmhTMTNOMmRzRHJyM3VqYTlkT1pUN2ZnQUc5Y2VEQWNjeWMrUlVlUHBSaDJMQUIyTDU5SDM3OGNRc0NBa2FKNTEyK0hJVzVjNE5oYkd5RVRadStoWW1KQ2VyVXNjVDMzeTlCblRvV1dMVnFRN2xmMDVremZ6NjFiZkRndm5Cd3NNV1NKVUZpTjYxOSs0N2lyNyt1aUhkNFpMSjhPRG5aWThTSUlhV3U5WmhTV1J3ZURRd3FackI4U2ZuNStlSTJRd29SRVJIUmMxQ3BWTGgzTHdOMzc5NURXbHB4QUhrU1JPNGhMUzBET1RtNUduOWVVOVBhTURjdmZpZmN3c0pjM0g3OFlXRmhwclp2Ym00S1U5UGFGVFlEVTBXd3NMQVFRMHBHUmdZYU5HaWcwZXMzYTlZWSt2cDZlT2Vkd2VqY3VUMWF0bXlHbVRNWDRkaXhDTVRFeE1IWjJRRXVMbzVvMGNJRExWcDRZTktrOTVHYW1vWkxsNjdBeTZzRDl1NDlxbmE5bmoyN29VZVBMcVdlSnpNekMvdjJIY0dPSGZ0eDcxNEd1bmYzd3VUSkFjakl5TVRCZzJIWXRPazMrUHAyaGFPakhkYXQyNEt0VzNmQTJ0b0tuMzc2b2RyZGtjY3pjcjFLbDZyWFhtc0hCd2RibUpqVUFsQjhCeTg0ZURVVUNnV2FOSEZGVmxZMkhCM3RzR0hEMTArOWpreVdEd01EQTdYeE5oVWxQVDFkM0xhd3NLanc1NnNNRENsRVJFVDB5Z29MQzVHYW1vWTdkLzVCU2tyeHg1MDd4UitwcVdrYUdjd3JrVWhnWVdHT3VuVXRVYTllSGRTdFcrZlJaOHRISDNVZWZWakMwdEs4MUhvVnVzamUzaDYzYnQwQ1VMejZ2S2VucDBhdmIyWm1pblhybG92N2FXbnBTRXhNeHRtekY5UytwN1ZyUytIcTZvenZ2bHNJVzFzYjJOcjJMdk42LzE1L0JDaCtNZS92UHhscGFlbm8wS0UxdnZ4eU9wbzNiNExRMFA5aHpacU5hTm5TQTNGeFNWaXlaQld5czNPUW5Kd0tiKy9YTUcvZTFISm5FWHU4ZHNxOWV4bDQ3NzN4TURBd3dPYk5xMUN2WHAweXo5KzkreENXTFBrT1RacTRva1VMRDdWamVub1N6Smd4Q2ExYk4wZkRoamFQRm5Fc0hxUHozWGZyQVFCUlVUZlU5Z0hnMHFWcmtFalUyeDZMaXJxQjc3NWJqL0hqL2FHbkp5bDEvRVdWWE1DeDVNS08xUmxEQ2hFUkVUMFhoVUtKbEpSVXhNY25JU1VsVlMyTXBLZmZGL3Zydnd4all5UFkyRmlqZm4xcjJOaFl3Y2JHR2pZMjFyQzJyaWNHa2pwMUxHcEU4SGdSSlZlWnI0eVZ4bTFzckxGdDIxb1VGUlVoSmVVZnhNVWw0dGF0MjRpSmlZT2VudDR6Qjg2WFJTbzF3YkpsYzZGU3FkQzRzU3V1WHIwT2YvL0p1SFVyRHUrOE14amp4NC9CN05tTGNlTEVXYlJyMXhJV0Z1YTRmLy9CVTZjNWZxeCtmU3ZNbWpVWk0yWXN4SXdaQy9IZGQxK3B6YlFGQUx0MkhjQ3laV3RnWjljUXk1Yk5RNjFheHFXdTA3ZXZiNW5YLy9jZG03THU0SlRWRmhNVGo1aVllSHo4OFdnQXIvNHpuWnljTEc0enBCQVJFWkZPS2lpUUl6RXhCUWtKU1VoSVNFWjhmUEhuNU9UVWx4b1RJcEZJVUwrK0ZSbzJyQThibS9xd3NiRlNDeVAxNjF2RDNOeFViUVlwZWo1T1RrN2lkblIwZElVOVQyVGtEWVNFYklham94MGNIR3poNEdBSFIwYzdkTy91VldiM3JSZlZxSkV6TGx6NEc1TW16Y0tGQzVkaGIyK0wxYXNYb1VVTER5eGJ0Z1luVHB3RkFBd2RPZ0NHaG9hWU9uVWVUcDQ4aCs3ZHZaNTU3ZTdkdmZEUlI2T3haczFQbURwMVBwWXNtUTJwMUFSS3BSS3JWbTFBYU9qLzRPUmtqMisvWFFncnE3b3ZWSGQ1cTkxZnV4YU5nSUNwQUlCMzN4MkNDUlBHbG5tZXBwVDgzcGY4bWFqT0dGS0lpSWhxS0xtOEVIRnhpYmg5T3dFSkNVbUlqeThPSkhmdjNudmh1eUtHaGdabzJMQUI3TzBid3M2dUFlenNHajdhYmdoYlc1dVhlb2VkbnExRml4YmlkblIwTk9SeU9ZeU5TOThKZUZXeHNmRmxMcDVvYUdnQVoyY0h1TG01d05YVkdhNnV6bWpTeExYTUtYdkxrNTlmZ0xGanB5QStQZ2tXRm1iNDVKTVA4UGJiYnlJbEpSWGp4Z1hpeG8wWUJBU01Ra2pJWnNURkpXTE1tSGZnNGVHTzRPQlZhTjY4eVhNRmkxR2poa0tsS3NJUFAveU1NV01tWSt6WUVmamxsKzJJaVltSGwxZDdMRmd3cmN5dWFDOURwVkpoelpxZm9LY25nWmRYZS96MjIxNzA2L2M2R2pXcW1QQWdsOHR4NDhZTmNiOWx5NVlWOGp5VmpTR0ZpSWlvQnJoLy93RmlZdUllZFRPSlEyeHNQQklUVTE3b3pvaWVuaDdzN1J2QzJka0JUazcyc0xlM0ZjT0l0WFU5amMxWVJjL1AwdElTenM3T1NFaElnRktwUkdSa0pOcTFhNmZ4NXhrOHVDOEdEKzRMbVN3ZmlZa3BpSTlQUWx4Y0ltSmo0M0hyVnZIUDFXTVRKb3pGdSsrV1ArdlZ2NW1ZMU1MNDhmNUlUYjJMQVFONm82aW9DQnMzYnNQbXpkdGhZV0dHYjc1WmlQYnRXMkg5K3EzSXpjMkRSQ0xCbENuajhPR0hnZmprazlsWXZYb3hMQzJmUGF2WmYvL3JCd01EQTZ4YXRRRno1eTRGQUh6d3dYc1lNK1lkamQzRlV5cVZXTGp3YTF5K0hJV0JBL3NnSUdBVVJvejRFTk9tTGNEMzN3ZkQycnFlUnA2bnBNaklTSEY4a0l1TEN3Zk9FeEVSVWRXalVxbVFrSkNNVzdmaUVCc2JKL1o5Zi9BZzY3bXZZV1JrQkNjbk96ZzdPOExaMlVIOGNIQ3dyVll6WDlVVTdkcTFRMEpDQWdBZ1BEeThRa0xLWTFLcENUdzgzT0hoNGE3V25wR1JpZXZYYnlJcTZoWjY5ZkorNGV0MjZkSUJPVG01K1AzM3ZkaXlaVHR5Y3ZMUXYzOHZUSm8wRm1abXBuandJQXRGUlVYaWpGc3RXbmhnekpnUldMOStLOGFNK1FRclZzeUhpNHRqbWRmT3pjM0Q2ZE4vNHVqUmsrSVV3alkyMWtoTFM4Y3Z2MnhIYXVwZDlPelpEZTNhdFh5bE8zNnhzZkZZdE9oYlhMOStDeDRlalRGNWNnQk1UR3BoNXN4UE1IUG1WL0QzbjR5Z29FL1JzV09ibDM2T3NvU0ZoWW5iYmR1MjFlaTF0WWtoaFlpSXFKb1NCQUZwYWVtNGZ2MlcrQUx4NXMxWTVPY1hQTmZqRFF3TTRPTGlDSGQzRnpScTVDeUdrWVlONi9PdVNEWGk2K3VMSFR0MkFBQk9uVHFGaVJNbmFxekwxMWRmZmZQQ2ovbnh4eTNpZG1ibWcyZWVMd2dDZ29OWDRjQ0JNQlFXRnFKMTYrYjR6MytHdzlYVkdVWkdSc2pKeWNYcTFUOEJBSm8zYnlJK2J1ellrVWhOVFlOTUpvT2QzWk9wbDNOeWNoRWRIWU1yVjZMdzExOVhFQlYxRXlxVkNrWkdSdWpUeHdmRGh3OUMwNlp1aUlnNGg4MmJ0MlAvL21QWXYvOFlEQTBOMGJTcEc1bzJkWU9MaXlOc2JSdWdmbjByMUt0WEIwVkZSVEF6TTBWcTZsMEE2Z3MwWHJzV2pkOSsyNE93c0ZOUXFRUjA2ZElCQ3haOExnWXFINS9PbURadFBKWXVYWTFQUHBtTkRoMWFZL0Rndm5qdHRYYVFTcDg5K1A5cENnb0tjT3JVS1hHL1o4K2VyM1M5cW9RaGhZaUlxSnJJemMxN0ZFaHVpY0VrTS9QNTdwQllXcHJEemEwUkdqZHVCRGMzRjdpN3U4REp5YUZTMW5DZ2l1WHU3ZzVIUjBja0pTVkJKcE1oTEN3TWZmdjIxY2kxOSs0OW9wSHJQSTFFSWtITGxzMlFtSGdIbzBmN29XUEhOcmh5SlFxREJ2MVg3YnlPSGR2QXk2dUQydU5tejU0TVFSQ2dyNitQTTJjdVlQbnk3L0hQUDJuaU9ZYUdobmp0dFhibzBhTXpmSHk2cUkwNzhmYjJncmUzRjI3ZlRzQ1JJeWR4K3ZSNVhMc1dqV3ZYMUNjZ1dMSmtOcVpQWDZnMlRxdFJJeWZFeHNaanhveXZrSktTQ2dDd3NERERSeCtOeHFCQmI1VDZHZ2NQN291R0RXMndjT0hYdUhEaE1pNWN1QXhmMzY1WXVIREdLLzNiaFllSGl3czVPams1d2MzTjdaV3VWNVh3TnhNUkVWRVZKQWdDRWhOVGNQbHlGSzVlalVKazVBMGtKNmMrMTJQdDdXM1J0S2tiM04xZDRPN2VDTzd1alZDdlhoM09ucVdqSkJJSjNuampEWVNFaEFBQVFrTkQ4Y1liYjJqaysxM2U3RlhQeTg5dkhKS1N5cDRhdVUyYkZyQzNid2dBNk51M0ovcjJmWElYb0dsVGR3UUVqSUpTcVlTK3ZqNGFOWEpDdDI2ZFNxMHBVdktPbjVkWE85allXTUhLcWk1YXQyNk90bTFib25Wcnp6S25GQzdKMWRVWkgzM2tqSTgrK2k4eU1qSng5ZXAxM0x3Wmk3aTRKRFJxNUFodmJ5ODBhZUtLakl4TUdCa1p3dDI5RVNaTmVoL1cxdlhRc0dGOUZCUVVZTml3QVJnNmRNQlQ3NHgwNnRRV29hRnI4ZHR2ZTdCNzl5R01HemZxbWY5K1Q2TlNxYkJ0MnpaeFgxUGY4NnBDSXJ6S3BPWkVSRVNrRVVxbEVqZHYzaFpEeVpVclVjak9mdllxN0hYcldxSlpzeVpvMXF3eG1qVnJEQThQZDVpYm0xVkN4VlNWeUdReXZQdnV1OGpMeXdNQXpKdzVFejE2OUhqcDY2V2xwVU9oVU1EZTN2YVY2dExVZGFxcTNOdzhTS1VtV2xtL0p6dzhIRjk5OVJVQXdOVFVGRnUyYklGVUtxMzBPalJCVWthNjRwMFVJaUlpTGNqUHo4ZTFhemR3NVVweElJbU12QUc1dlBDcGp6RXhNWUdIaDV0YUtLbGYzMHFuM2oybGx5T1ZTakY0OEdEODhzc3ZBSUFOR3phZ2MrZk9MejAyeGNiR1dpTjFhZW82VlpXWm1hbFdubGN1bDJQOStpY3IyYi8xMWx2Vk5xQ1VoeUdGaUlpb0VpZ1VTa1JGM2NTRkMzK0xnM21MaW9xZStwZ0dEZXFqZGV2bWFOV3FPVnEyYkFablp3Y09hS2R5RFJreUJIdjM3a1YyZGpidTNyMkxYMy85RmFOSGo5WjJXVlFCdG03ZGlyUzA0ckUzRmhZV0dETGsrYWQ4cmk0WVVvaUlpQ3FBU2lYZzl1MEUvUFZYOFNEWnk1Y2puenJybGtRaWdhdXJNMXExYW9aV3JUelJzcVdIenI4TFRacGxabWFHRHo3NEFNdVdMUU5RUERhbGE5ZXVPaldZbW9EWTJGajg5dHR2NG41QVFBQk1UYlZ6UjZjaWNVd0tFUkdSaHR5OWV3OS8vdm4zbzJCeUJWbFoyZVdlcTYrdmorYk5tNGgzU2xxMDhOQmExeEhTSFlJZ1lNcVVLWWlLaWdJQTJOcmE0dnZ2djllNXJrQTFsVXdtdzBjZmZZVFUxT0pKTkpvM2I0NlZLMWRXK3k2ZlpZMUpZVWdoSWlKNlNVcWxFdGV1UmVQczJiOXc5dXdGeE1VbFB2VjhkM2NYdEcvZkdoMDZ0RWJyMXMxaFl2SnFheVFRbFNVMU5SVWZmZlFSWkRJWkFLQnIxNjZZTTJkT3RYOGhXOU1KZ29BRkN4Ymc5T25UQUlySElYMy8vZmV3dGEzK2t4SXdwQkFSRWIyaUJ3K3ljTzdjUlp3OWV3SG56MTlDWHQ3RGNzKzFzMnVBOXUxYm8zMzdWbWpmdmhVc0xTMHFzVktxeVNJaUl2REZGMStJK3dNSERzVEVpUk8xV0JHOXFtKy8vUlo3OSs0Vjk0T0NndUR0N2EzRmlqU0hzM3NSRVJHOUlFRVFjUFBtYlp3OWV3Rm56dnlKNk9nWWxQZitucWxwYlhUcTFCWWRPN1pCKy9hdFlXdHJVOG5WRWhYejl2YkcwS0ZEc1gzN2RnREFuajE3VUx0MmJmajcrMnU1TW5vWkd6WnNVQXNvUTRjTzFabUFVaDdlU1NFaUl2b1hsVXFGSzFlaWNPTEVXWnc4ZVE1cGFlbmxudXZtNW9MT25kdkR5NnNEV3JSb3FwWDFFb2pLSWdnQ0ZpOWVqTEN3TUxGdDRNQ0JtREJoQXJ0K1ZST0NJR0RWcWxYWXMyZVAyTmF6WjA5OC92bm5PdlU5WkhjdklpS2ljaWdVQ3Z6MTF4V2NPSEVXRVJGL2xEdm8zY1NrRmpwMGFBMHZydzdvM0xrOTZ0ZTNxdVJLaVo2ZlVxbkUzTGx6OGVlZmY0cHRYYnQyUldCZ0lBZlRWM0V5bVF4TGx5NFZ4NkFBUU1lT0hURi8vbndZR09oV1p5aUdGQ0lpb2hMeTh3dnd4eDhYY2VMRVdadzU4eWNlUHBTVmVWN0RoamJ3OW40Tm5UdDNRSnMybmpBME5LemtTb2xlbmxLcFJIQndNTUxEdzhVMlcxdGJ6Smt6QjY2dXJscXNqTW9UR3h1TEw3NzRRcHpGQ3dCOGZYMFJHQmlvY3dFRllFZ2hJaUtDUXFIQXVYTi80ZkRoRXpoejVzOXlWM2x2MU1nSjNidDd3Y2VuTTl6ZEcrbFUxd3FxZVFSQlFFaElpRGhHQlFBTURBd3dmUGh3akJ3NThxVlhwaWZOa3N2bDJMSmxDMzcvL1hjb2xVcXhmZWpRb1FnSUNORFozME1NS1VSRVZDT3BWQ3BjdkhnVlI0NmN4SWtUWjhxZGtjdkRvekY4ZkRyRHg4Y0xqbzcybFZ3bFVjV0xpSWpBOHVYTHhlbUpBY0RHeGdaang0NkZqNCtQenI0SXJ1b0VRY0NKRXlld2Z2MTZjU1Y1b0hpYTRjOCsrMHozQjhrenBCQVJVVTBoQ0FLdVg3K0ZvMGRQNHRpeENOeS8vNkRVT1JLSkJLMWJlNkpIank3dzluNk5Lek85bjk0QUFDQUFTVVJCVkx4VGpaQ2Ftb3JnNEdCeHdjZkg3T3pzNE9mbkIxOWZYOTVacVNRRkJRVUlEdzlIYUdnbzd0eTVvM2FzZWZQbW1EWnRtazZzZy9Jc0RDbEVSS1R6N3R6NUJ3Y09ITWZodytHNGMrZHVtZWQ0ZURSRzc5N2Q4ZnJyM3JDeXFsdkpGUkpwbnlBSU9ITGtDRUpDUXBDVGs2TjJ6TVRFQk4yNmRZT3ZyeTg4UFQwWldEUk1McGNqTWpJU1lXRmhPSFhxRlBMejg5V09XMWhZSUNBZ0FMMTY5YW94ZDdZWVVvaUlTQ2ZsNXhmZ3hJa3oyTHYzS1A3KysxcVo1emc1MmFOM2J4LzA3dDBkOXZhNi84NGswZlBJeTh2RHpwMDdzV3ZYTHVUbDVaVTZibUJnZ0taTm04TER3d01PRGc2d3Q3ZUh0YlUxVEV4TUlKVktPWWxFT1JRS0JXUXlHZkx6ODVHZW5vNlVsQlFrSnljak9qb2FOMjdjVUJ0djhwaXBxU25lZXVzdERCa3lCS2FtcGxxb1duc1lVb2lJU0djSWdvQ29xSnZZdCs4b2poNDlDWmtzdjlRNU5qYldlUDExYi9UcDR3TTNONWNhODY0azBZdVN5V1E0Y09BQURoNDhpS1NrSkcyWFU2TTRPanFpYjkrKzZOZXZYNDJkRnBvaGhZaUlxcjM3OXgvZzBLRXc3TjE3QkltSkthV08xNnBsREYvZnJuanp6VjVvMWNvVGVub01Ka1RQU3hBRXhNYkc0dmp4NDdoMDZSTGk0K08xWFpKT2NuRnhRZHUyYmRHelowKzR1Ym5WK0RkUUdGS0lpS2hhRWdRQkZ5OWV4YzZkKzNIeTVEbW9WS3BTNTdSczJReHZ2dGtMUFh0MmcxUnFvb1VxaVhSUGRuWTJybDY5aXNURVJLU2twQ0FsSlFYWjJkbVF5V1NReVdSbGRsdWk0bTV5VXFrVVVxa1VGaFlXc0xlM2g3MjlQWnljbk5DeVpVdFlXRmhvdThRcWhTR0ZpSWlxbGJ5OGg5aS8veGgyN2p5QXBLVFNkMDJzck9xaVg3K2U2Ti8vZFU0WlRFUlVUWlVWVW5SdnlVb2lJcXIyYnQ2OGpaMDc5K1B3NGZCU2l5M3E2ZW5CMi9zMURCalFHNTA2dFlXK3ZyNldxaVFpb29yQ2tFSkVSRldDUXFIQXNXTVIyTEZqUDZLaWJwWTZibVZWRjRNSDk4WEFnWDFnYlYxUEN4VVNFVkZsWVVnaElpS3R5c3JLd2E1ZEI3QjkrMTVrWm1hVk90NitmV3U4L1haL2RPM2FFUVlHL0xORlJGUVQ4TGM5RVJGcFJXSmlDclp0MjQwREI0NmpzRkM5UzVlcGFXMzA3Lzg2aGd6cHg3RW1SRVExRUVNS0VSRlZHa0VRY09uU05mejY2eTZjT2ZObnFlTXVMbzd3OHh1RTNyMTlZR0pTU3dzVkVoRlJWY0NRUWtSRUZhNm9xQWpIajUvQ2xpMDdjZXZXN1ZMSE8zVnFpeEVqM2tMSGptMXEvSG9CUkVURWtFSkVSQlZJb1ZEZ3dJSGoyTHo1ZDl5NWMxZnRtS0doQWZyMDhjV0lFWVBScUpHVGxpb2tJcUtxaUNHRmlJZzBycUJBamoxN0RtUExsaDI0ZHk5RDdaaWxwUVhlZnJzL2hnenBqN3AxTGJWVUlSRVJWV1VNS1VSRXBERVBIOHF3YytjQi9QcnJMang0b0Q1VFY0TUc5VEZxMUZEMDc5OEx4c1pHV3FxUWlJaXFBNFlVSWlKNlpYbDVEeEVhK2orRWh2NFB1Ymw1YXNjY0hlM3gzLzhPUisvZTNUbUZNQkVSUFJmK3RTQWlvcGVXbjUrUDMzL2ZpMTkrMlZFcW5MaTd1MkQwNkhmZzQ5TVplbnA2V3FxUWlJaXFJNFlVSWlKNllYSjVJWGJ0T29CTm0zNURWbGEyMmpGUHo2WVlQZm9kZE83Y25qTjFFUkhSUzJGSUlTS2k1NlpRS0xGMzcySDg5Tk0yWkdSa3FoMXIxcXd4QWdKR2NScGhJaUo2WlF3cFJFVDBUQ3FWQ2djUGh1SEhIN2ZnN3QxN2FzZmMzRndRRURBS1hidDJaRGdoSWlLTllFZ2hJcUtudW53NUNpdFhyaTIxQ0tPam96MENBdDVEang1ZG9hZkhjRUpFUkpyRGtFSkVSR1g2NTU4MHJGcTFBV0ZocDlYYUd6YTB3ZnZ2djRzK2ZYeWdyNit2cGVxSWlFaVhNYVFRRVpHYS9QeDhiTjY4SGIvOHNnTUtoVUpzTnpXdGpmZmZmeGREaHZTSG9TSC9mQkFSVWNYaFh4a2lJZ0lBcUZRQ0RoOE94NW8xUDZrTml0ZlRrK0N0dC9yaC9mZmZnNldsdVJZckpDS2ltb0loaFlpSUVCbDVBeXRYcnNYMTY3ZlUyanQwYUkzSmt3UFFxSkdUbGlvaklxS2FpQ0dGaUtnR3UzY3ZBMnZXYk1UaHcrRnE3ZmIydHBnMDZYM08yRVZFUkZyQmtFSkVWQU1WRk1peGRldE9iTjc4T3dvSzVHSjc3ZHBTK1B1UHdMQmhBem51aElpSXRJWi9nWWlJYWhCQkVIRHMyQ21zWHIwQmFXbnBZcnRFSXNHZ1FYMFFFREFLZGVwWWFyRkNJaUlpaGhRaW9ob2pLZWtPRmkzNkZwY3ZSNnExdDIzYkFwTW5qNE83dTR1V0tpTWlJbExIa0VKRXBPT0tpb3F3YmR0dWhJVDhnc0xDUXJIZDF0WUdFeWUrais3ZHZUanVoSWlJcWhTR0ZDSWlIUllYbDRndnYvd2EwZEZQWnUweU1qTEMyTEVqOE00N2cyRmtaS1RGNm9pSWlNckdrRUpFcElNVUNpVTJiLzRkUC8yMERVcWxVbXh2MDZZRlpzNmNCSHQ3V3kxV1IwUkU5SFFNS1VSRU91YkdqVmg4K2VWSzNMNmRJTGFabUpoZ3dvUXhHRHk0SC9UMDJMV0xpSWlxTm9ZVUlpSWRVVmhZaUI5LzNJSXRXM1pDcFZLSjdaMDZ0Y1gwNlJQUm9FRjlMVlpIUkVUMC9CaFNpSWgwd05XcjE3Rnc0VGRJU2tvUjIweE5hMlBLbEhIbzI5ZVhBK09KaUtoYVlVZ2hJcXJHOHZNTDhNTVBtL0Q3NzNzaENJTFkzcjI3RjZaTy9SaFdWblcxV0IwUkVkSExZVWdoSXFxbS92cnJNaFl0K2hhcHFXbGltNldsQlFJRFAwYVBIbDE0OTRTSWlLb3RoaFFpb21wR29WQmc5ZXFmRUJyNlA3WDJQbjE2WVBMa0FGaGFtbXVwTWlJaUlzMWdTQ0VpcWtaU1VsSXhlL1ppM0x4NVcyeXpzcXFMNmRNbm9rdVhqbHFzaklpSVNITVlVb2lJcW9talJ5T3dlUEcza01ueXhiYStmWDN4NmFjZnd0UzB0aFlySXlJaTBpeUdGQ0tpS2s0dUw4VFhYNi9GN3QySHhMWmF0WXdSR0RnZS9mcjExR0psUkVSRUZZTWhoWWlvQ2t0SVNNYXNXWXNRRjVjb3RqVnE1SVNGQzJmQTJkbEJpNVVSRVJGVkhJWVVJcUlxNnNDQjQxaTZkRFVLQ3VSaTI2QkJiMkRLbEhFd05qYlNZbVZFUkVRVml5R0ZpS2lLeWMvUHg5S2xhM0R3WUpqWVptSmlnaGt6SnFKWHIrNWFySXlJYXBxc3JDeGN1M1lOaVltSlNFNU9Sa3BLQ3JLenN5R1R5WkNmbncrbFVxbnRFcXNrQXdNRG1KaVlRQ3FWd3NMQ0F2YjI5bkJ3Y0lDVGt4TmF0R2dCUzB0TGJaZFk1VW1Fa3F0L0VSR1JWc1hFeEdQMjdNVnFLOGMzYnV5S0w3K2NEZ2NIV3kxV1JrUTFnU0FJaUltSlFWaFlHQzVldklpRWhBUnRsNlNUbkoyZDBhNWRPL2o2K3NMZDNiM0dyMnNsS2VNZmdDR0ZpS2dLRUFRQnUzY2Z4TXFWSVZBb0ZHTDdzR0VETUhIaVdCZ2FHbXF4T2lMU2RUS1pEUHYzNzhlaFE0ZVFsSlNrN1hKcUZFZEhSN3p4eGh2bzM3OC9wRktwdHN2UkNvWVVJcUlxU0M0dnhNS0ZYK1BvMFpOaW02bHBiY3lhTlJrK1BwMjFXQmtSNmJyYzNGenMzTGtUdTNmdlJsNWVYcW5qQmdZRzhQRHdnSWVIaDlobHljcktDbEtwRkZLcEZBWUdIRGxRRnFWU0NabE1CcGxNaG95TURMR3JYSFIwTktLam84dnNKbWRxYW9yQmd3ZGp5SkFoTURNejAwTFYyc09RUWtSVXhXUmtaR0xhdEM4UUhYMUxiR3ZXckRHKy9ISTZHamEwMFdKbFJLVExCRUhBNGNPSHNXN2RPdVRrNUtnZGswcWw2TmF0RzNyMDZBRlBUMDhZR3h0cnFVcmRKSmZMRVJrWmlmRHdjRVJFUkNBL1AxL3R1SVdGQlQ3NDRBUDA3dDI3eG5RRFkwZ2hJcXBDYnQyNmphbFQ1eU05L2I3WTV1YzNDT1BIKzhQUWtPOU9FbEhGU0UxTlJYQndNS0tpb3RUYTdlM3RNWHo0Y1BqNitqS1lWQks1WEk2d3NEQ0Vob2JpenAwN2FzZWFOMitPYWRPbXdkWlc5OGNqTXFRUUVWVVJKMCtldzd4NVM4WHBoZlgxOWZINTV4TXdZRUJ2TFZkR1JMcnM1TW1UV0xGaUJXUXltZGpXb0VFRCtQdjd3OGZIcDhhOGMxL1ZDSUtBRXlkT1lNT0dEYmg3OTY3WUxwVks4ZGxubjhIYjIxdUwxVlU4aGhRaUlpMFRCQUdiTjIvSDk5OXZGTnZNemMyd2FORXN0RzNiUW51RkVaRk9Fd1FCSVNFaDJMNTl1OWhtWUdBQVB6OC9qQmd4Z25kT3FnaTVYSTZ0VzdmaXQ5OStVeHUzTW5Ub1VBUUVCT2hzaUdSSUlTTFNJb1ZDZ1VXTHZzUEJnOGZGTmtkSGV5eGZQaGYyOXJwL081K0l0RU9wVkNJNE9Camg0ZUZpbTUyZEhZS0NndURxNnFyRnlxZzhzYkd4K09LTEw1Q2FtaXEyK2ZyNklqQXdVQ2NuSzJCSUlTTFNrcXlzYkh6KytaZTRldlc2Mk5haFEyc3NYRGdEWm1hbVdxeU1pSFNaVXFuRTNMbHo4ZWVmZjRwdDNicDF3OVNwVTJ2c2RMZlZoVXdtdzlLbFMzSDY5R214cldQSGpwZy9mNzdPQlJXR0ZDSWlMWWlMUzhUVXFmUHh6ejlwWXR1UUlmMHhaVXFBenYyaElhS3FReEFFTEZxMFNPME95c0NCQXpGaHdnU2Q3VGFrYXdSQndLcFZxN0Jueng2eHpkZlhGOU9uVDllcDd5RkRDaEZSSlR0NzlnS0NncFpBSml1ZVlsSlBUNExKazhkaDZOQTNkZW9QREJGVlBXdlhybFViZ3pKaXhBajQrL3Ryc1NKNldSczJiTUN2di80cTdnOGRPaFRqeG8zVFlrV2FWVlpJMGROR0lVUkVOY0Z2disxQllPQjhNYURVcmkzRjh1WHpNV3pZQUFZVUlxcFFKMCtlVkFzb0F3Y09aRUNweHZ6OS9URnc0RUJ4Zi92MjdZaUlpTkJpUlJXUElZV0lTTU1FUWNEYXRUOWo1Y3ExVUttS2IxYmIydHBnM2JybGVPMjFkbHF1am9oMFhXcHFLbGFzV0NIdWQrM2FGUk1tVE5CaVJhUUpFeVpNUU5ldVhjWDk1Y3VYcXcyczF6VU1LVVJFR3FSU0NWaTVjaTAyYmd3VjIxcTJiSWIxNjFmQ3hjVlJpNVVSVVUwZ0NBS0NnNFBGZFZCc2JXMFJHQmpJdTdjNlFDS1JJREF3VUZ6Y1VTYVRJVGc0R0xvNmNvTWhoWWhJUTRxS2l2RFZWMS9qOTkvM2ltMWR1blRFZDk4dGhLV2xoUllySTZLYTRzaVJJK0pLOGdZR0JwZ3padzVuOGRJaFVxa1VRVUZCNHFRclVWRlJPSHIwcUphcnFoZ01LVVJFR3FCUUtERm5UakQyN3o4bXR2WHE1WTNGaTJmQnlNaElpNVVSVVUyUm01dUxrSkFRY2QvUHo0L3JvT2dnTnpjM0RCOCtYTndQQ1FsQlhsNmVGaXVxR0F3cFJFU3ZxS0JBam1uVEZpQXM3TWxjOWdNSDlzRzhlYnE1NkJZUlZVMDdkKzVFVGs0T0FLQkJnd1lZTVdLRWxpdWlpakp5NUVqWTJOZ0FBTEt6czdGejUwNHRWNlI1RENsRVJLL2c0VU1acGt3SndoOS9YQlRiUm80Y2d1blRKMEpQajc5aWlhaHl5R1F5N042OVc5ejM5L2VIc2JHeEZpdWlpbVJzYkl5eFk4ZUsrN3QyN1JMSElla0svZ1VsSW5wSjJkbTVtRGh4Smk1ZmpoTGJQdmpnUFV5WTRNOUJxa1JVcWZidjN5OTIrYkd6czRPUGo0OTJDNklLNStQakF6czdPd0JBWGw0ZURodzRvT1dLTklzaGhZam9KV1JrWk9Mamp6OUhkSFNNMkRaNWNnRDgvVWN3b0JCUnBSSUVBWWNPSFJMMy9mejgrSHVvQnBCSUpQRHo4eFAzRHgwNnBGTXpmVEdrRUJHOW9ILytTY09ISDA1RFhGd2lnT0kvRkRObmZnSS92MEZhcm95SWFxS1ltQmdrSlNVQktKNzl5ZGZYVjhzVlVXWHAwYU1IVEV4TUFBQ0ppWW1JalkzVmNrV2F3NUJDUlBRQzd0eTVpdzgvbklZN2QvNEJBT2pyNjJQQmdta1lNS0MzbGlzam9wb3FMQ3hNM083V3JSdkhvdFFndFdyVlFyZHUzY1Q5NDhlUGE3RWF6V0pJSVNKNlR1bnA5ekZwMGt6Y3U1Y0JBREF5TXNLU0pVRjQvWFZ2TFZkR1JEWFp4WXRQSnU3bzBhT0hGaXQ1T1hKNVlabnREeC9LY085ZVJybkhxNFBLNkg1VjhzN1pwVXVYS3Z6NUtndERDaEhSYzhqS3lzR2tTYk9RbXBvR29EaWdMRjgrRDEyNmROQnlaVVJVazJWbFpTRWhJUUZBOGVLTm5wNmUyaTNvQldWbFphTlhyK0dZTTJlSld2dURCMWw0OTkyUDRlOC9HWEs1WEV2VmxVMnBWR0wyN01VNGRpemlxZWZGeE1UaHZmZkdZOHVXSFJWYWo2ZW5wempkZlh4OFBMS3pzeXYwK1NvTEovQW5JbnFHdkx5SG1ESWxDQWtKeVFDS3UzZ3RXalFUN2R1MzBuSmxSRlRUWGJ0MlRkejI4UERRV0ZjdlA3OXhTRXBLMGNpMUFPRGN1ZjFsdHA4NGNRNEtoUUp1Ym8zRXRzTENRc3lZOFJYUzB0SXhlUEFiT0gvKzcxS1BhOSsrSmVyVXNTejMrZno4eHIxNjBZK01HalVVYjc3WlM5dy9lZkljamg4L2hRWU5ySjk2SjkzZXZpRWVQcFRoKys4M29WMjdWbWphMUUxak5aVmtiR3lNcGsyYklqSXlFZ0J3OWVwVnRTNWcxUlZEQ2hIUlV4UVV5QkVZT0I4M2JoUVBScFJJSkpnM2J5bzZkK1lkRkNMU3ZzVEVSSEhidzhORDQ5ZnYxNjlucVRhbHNnZ0dCdnJQOWZpVEo4L2g0Y1B5MSs4SUN6c0ZmWDE5OFhtS2lvb3dhOVppWExsU1BMWDc3dDJIc0h2M29WS1BXN05tOFZORGlpWURWbloycnRyKzl1MTdZV3hzaEpFajMzN3E0MHhNVERCK3ZEOFdMZm9HMTYvZnJMQ1FBaFIvN3grSGxNVEVSSVlVSWlKZHBsQW9NV1BHUXJWMVVENy9mQUxIb0JCUmxaR2NuQ3h1Mjl2YmEvejZRVUdmbG1xYk0yY0pidHlJeDVvMVMyQmhZZmJVeDBkR2ppczNwS1NscGVQaXhTdnc5dmFDbFZWZHlPV0ZtRFZyRWM2YytSTnZ2dGtMbjM2cWZqZms2dFZvQkFZdVFLdFd6ZURwMmZTWnRUZG9VQis3ZHYzMHpQTmVSR1RrRFZ5K0hJV1JJNGVnYnQwbkljbkxxLzlUSDdkMDZSb3NYYnFtVkh0NWQ1aGVsSU9EZzdpZGtxSzVnS1pORENsRVJHVlFxVlNZTjIrcDJrcnlFeWVPeGFCQmIyaXhLaUlpZFNWZmtKWjhvVnBSUWtOMzQralJDRFJ0Nm9hd3NGUGxudGUrZldzNE9OZys5VnE3ZHgrRVNpVmcyTENCeU16TXdvd1pDM0gxNm5YMDd1MkRHVE1tUVUvdnlkRHAyN2NUTUh2MllyaTV1U0E0T0FpR2hvWWErWHJtelZzR1MwdHpUSjRjOEZ6bmI5d1lDcW5VQktOR0RTdDF6TnpjRElNRzlYbXU2L3p2ZjRlUms1UDc3Qk9mVThtQXlwQkNSS1NqVkNvQml4WjloN0N3MDJLYnYvOElqQnc1Ukl0VkVSR1ZWbktRdEpXVlZZVSsxNkZENGZqbW14OEJBRGR1eElyZFlNc3liOTdVcDRZVXBWS0pmZnVPd3NQREhYWjJEVEI2OUNTa3A5OEhBQnc1Y2dKSGpwd284M0hSMGJmZzZ6dFVyZTFWN2tZY1BoeU9CZzNxUDFkSXVYcjFPczZjK1JQanh2MEhscGJtaUlxNmlkMjdEMkgwNk9FQUFFdExDL1RyOXpxeXMzUGc2ZGtVK3ZybGQ0azdlZklQallZVWEydHJjWnNENTRtSWRKQWdDUGoyMjNYWXQrK0kyRFpzMkFDOC8vNjdXcXlLaUtoc010bVRybFJTcWJUQ25tZjc5bjFZdWZJSENJS0FEejU0RC83K0kwcWRjL2h3T0JZc1dBNTM5MGJ3OW43dHFkYzdjT0E0TWpJeTBiTm5OMWhiVzhIT3JpRUdEKzZMZGV0K1FhZE9iZUhyMjFVOE56TXpDMnZYL2d4ZjM2N28xS210Mkg3c1dBUXVYTGlzdVMveUtWUXFBZDk4c3c0Mk50WVlNZUl0QU1EYXRUL2o0c1dyOFBNYmlJQ0FVYkMwTk1mMzMyOUVSTVFmNG41NVBEemM0ZXhzajEyN0R1Q3R0L3E5Y24yUEYzUUUxSDhtcWpPR0ZDS2lFdGF2MzRyUTBQK0orLzM2OWNUa3llTWdrVWkwV0JVUlVkbnk4L1BGN1lvSUtRcUZBa3VYcnNIZXZVZmc2OXNWYmRxMHdJb1ZQd0FBeG94NUJ4S0pCQ3FWZ0UyYlFyRnUzUzlvMXF3eFZxeVlyL2FpK2QrS2lvcXdhVk9vdUsrbko4RzMzeTZFb2FFQjFxMzdCYTZ1emhnNDhFbTNxVU9Id2dFQWI3M1ZGKzNidHhiYjQrSVNLeTJrN045L0ZOZXYzMEt2WHQ0NGV2UUU3dDI3andzWExtUElrUDV3YzNPQm01c0w3dHk1aTJYTDFxQlJJeWM0T3RwaDl1ekZ6N3h1Uk1RZkdna3BKYi8zRENsRVJEcG16NTdEV0w5K3E3anY0OU1aTTJkK0FqMDlCaFNpbWtDbFVxR3dVQUdGUWdHNXZGRGNMaXdzaEZ4ZStHaGJVV0s3RUhLNVFteFhxVlJRcVlxZ1VnbVB0aDkvRk84TGdncEZSU29JZ3ZEb2MrbjlKK2VYZjUzSEg0SWdRS2xVaXZVL1hpdERrL1QwOVBEd29RenZ2dnMyUHY1NERQVDBKSkJJSkZpNWNpMnVYWXZHc0dFRDhOTlAyeEFaZVFQOSt2WEU1NTlQZ0pHUjBWT3Z1V2ZQWVhITnFjY01EWi9VZnZ0MkF2YnNPU3p1NzlpeEh3WUdCa2hKK1VmdGNYRnhpWGdhVGI2NTlManIxdEdqRVRoeDRpd1VDaVVzTE13d2J0d284WnhObTBLaFVnbVlOT2w5dEczYkVnY1AvaW9lbXo3OVMxeTVFb1ZmZi8wQmxwWVdHcXZyc1pKamRFcitURlJuRENsRVJBQXVYcnlLNE9EVjRuN0hqbTJ3WU1HMHAvWXBKcUxLbzFBb0laUGxReWFUNGVGRDJhUHQvQkp0K1dwdGNya2NoWVhGUVVJOWVCUkNvVkNXR1RTcTQ0czdVOU1uMjBxbFV1TkJSVjlmSDE5K09WM3RCZitRSWYyUWtYRWZHemVHaXBPTDlPM2JFOU9tUFR1Z1pHZm40b2NmZm9hdHJVMnBvUExZK2ZPWGNQNTg2WlhUbHl4WjlVSzFQeTVacFZKaHhJaVB5ajB2UGYzK1U5ZFZDUTFkQzEvZnJtalZxaG5xMXEyRGt5ZlBZZjc4WmZqd3c5RXdOeStlM2V6T25iczRlREFNSFR1MkVidWtsZXp1bFppWUREdTdobkIycnBqSkRSUUtoYmhkRVdGVkczVGpxeUFpZWdYSnlhbVlNV01oaW9xS0FBQnViaTVZdkhpV3htYVBJYXFwQkVHQVRKYVA3T3hjWkdmbjRPSERoNURKOHY4VktOUURSMWtCUkNiTGgwSlIvUUpFWlJDRUp5L0daVElaek0zTEh3ZnhzaVFTQ2ZMekMzRDVjaVRPbnYwTEVSSG5jTzllQmh3Y2JOR2xTMGVjT25VZUJ3OGV4N0ZqRVdqZXZBbWFOMjhNTjdkR1phNExzbkhqTnVUazVDSW9hQW9DQXhlVU9qNXQybmk0dXplQ3E2c1RWcTM2Q1R0MzdvZURneTIyYlZ1ck50c1hVTHhhdlZ4ZVdPb2FqMytYUDM2VFNSQ0VwNjZiVWxSVTlNeDFWV3JWTW9hZFhVUElaUGxZcytZbmVIaTRxM1ZKKys2N0g2RlVLdUhnWUNlMmJkbXlFd0JRVUZDQXJLd2MxS3RYVjJ3REFEYzNaN1V4TnEraXNzWW1WU2FHRkNLcTBYSno4ekIxNmp6azV1WUJBT3JXdGNTeVpYT2YycCthcUNaU0twWEl5Y2xEZG5ZT3NyTnprWk9USTRhUGtwOUx0dWZrNUZXcnV4TVNpUVJHUm9Zd01qTDYxK2ZpYlVORFF4Z2JGMzh1Mlc1a1pBaERRMFBvNit0RFQwOENQVDA5OFVNaWtVQmZYdzhTaWQ2anp4TG82K3RESW5sOG5nUjZlcVVmVjk2KytuWDBFQno4RlI0OGVBQ2dZa0xLK2ZPWHNIYnRac1RFeEVHcFZNTFMwaHplM2w3bzA2Y0gyclR4aEVRaXdhUko3eU15OGdiQ3c4L2c5T256NGd2eDhlUEhsTHFlczdNRFhuL2RHMTI3ZGlyeitRWU02STBEQjQ1ajVzeXY4UENoRE1PR0RjRDI3ZnZ3NDQ5YkVCRHdwR3ZWNWN0Um1EczNHTWJHUnRpMDZWdTEzOW1QQSszak41cjA5ZlhMblFITXk2di9DNjJuc21iTlJ0eS9uNG5nNERsaVYrRHo1eS9oNU1senBjNWR0V3E5MnY3dDJ3bHFiUU1HOU5aWVNLbm9zVW5hd0pCQ1JEV1dVcW5FekptTGtKUjBCMER4SDdRbFM0SmdZMlA5akVjU1ZYOHlXVDR5TWpLUmtaR0orL2NmSURzN3UxVG95TWw1c3YrMFZjTXJnNkdoQWFSU0UwaWwwa2VmaXo5cTE1YVd1VjJyVnExSG9jTHdVYWg0V3ZCNEVqS3EyeVFaMXRiV1lrakp5TWhBZ3dZTk5IcjlaczBhUTE5ZkQrKzhNeGlkTzdkSHk1Yk5NSFBtSWh3N0ZvR1ltRGc0T3p2QXhjVVJMVnA0b0VVTEQweWE5RDVTVTlOdzZkSVZlSGwxd042OVI5V3UxN05uTi9UbzBhWFU4MlJtWm1IZnZpUFlzV00vN3QzTFFQZnVYcGc4T1FBWkdaazRlREFNbXpiOUJsL2ZybkIwdE1PNmRWdXdkZXNPV0Z0YjRkTlBQeXoxcHRMakYreFM2WXUvMlhUdlhnWnljL1BnNnVwYzZ0Z2ZmMXpFenAzN01XellBRFJ0Nm9hc3JHems1T1JoMGFKdlVidTJ0TXovSS8zNjlTeHpRY3huTGY3NG90TFQwOFZ0Q3d2TmozblJCb1lVSXFxUkJFSEF5cFVoK091dkp6UERCQVZOZWE1VmpJbXFLa0VRa0pPVGgvdjNINGVQVEdSa1BDaHpQeisvb0ZKcU1qRXhnYm01S1N3c3pHRm1WbHN0YUtnSGpOSUJSQ3FWaXVlVUhGaE5UOWpiMitQV3JWc0FpbGVmOS9UMDFPajF6Y3hNc1c3ZGNuRS9MUzBkaVluSk9IdjJndHBkc3RxMXBYQjFkY1ozM3kyRXJhME5iRzE3bDNrOVU5UGFwZHBrc256NCswOUdXbG82T25Sb2pTKy9uSTdtelpzZ05QUi9XTE5tSTFxMjlFQmNYQktXTEZtRjdPd2NKQ2Vud3R2N05jeWJON1hNdTk3WjJjWHJqendlTC9LOENnc0xFUkF3RlhLNUhLdFhMMGFqUms3aXNmejhmQVFGTFlFZ0NEaDc5aS9zMzM4TUR4L0tNSDc4R05TdFd3Zmp4djBIQ3hZc2Y4clZLMWJKQlJ4TEx1eFluZkYvUEJIVlNOdTM3OFBPblU5dS8vdjdqMEN2WHQyMVdCRlIrVlFxQVE4ZVpKVUlHdzlLaEk3aS9mVDArOGpNZkZCaFl6Y01EQXhnWVdFR0N3dHptSnVid3R6Y3ZNUyttYmh0WVdFR2MzTXpzWTFqdXlwV3lWWG1LMk9sY1JzYmEyemJ0aFpGUlVWSVNma0hjWEdKdUhYck5tSmk0cUNucC9mTWdmTmxrVXBOc0d6WlhLaFVLalJ1N0lxclY2L0QzMzh5YnQyS3d6dnZETWI0OFdNd2UvWmluRGh4RnUzYXRZU0ZoVG51MzM5UWJyZmN0TFRpdXdwV1ZuVmZxQTRqSXlOTW1PQ1BPWE9DTVduU0xLeGR1eFIyZGcwQkFMVnExWUtSa1NHYU5XdU1SbzJjNGV6c0FDY25PN1JvMFF5OWUvdWdmbjJyTWtOS1RrNGVZbUxpWHZCZjVNVWxKeWVMMnd3cFJFVFYxQjkvWE1UWFg2OFY5M3YyN0lheFk3bFlJMm1QU3FWQ2V2cDkvUFBQUGZ6elR4cnUzaTMrL0hnL0xTMWQ0Mk03YXRlV29sNjl1ckN5cW9ONjllcWlibDNMRXVIQ1hDMlFXRmlZdzhTa1ZyWHJDbFVUT0RrOWViYy9PanE2d3A0bk12SUdRa0kydzlIUkRnNE90bkJ3c0lPam94MjZkL2Nxcy92V2kyclV5QmtYTHZ5TlNaTm00Y0tGeTdDM3Q4WHExWXZRb29VSGxpMWJneE1uemdJQWhnNGRBRU5EUTB5ZE9nOG5UNTVEOSs1ZXBhNFZINThFQUdMQWVCR3Z2KzZObEpSL3NIYnR6NCtDeWpKWVdkV0ZSQ0xCL3YxYnlubFUrWGRzVHA4K2o5T256Nzl3SFMrcTVQZSs1TTlFZGNhUVFrUTFTbng4RW1iUFhneVZTZ0FBZUhnMFJsRFFwMXdMaFNwVVVWRVJNakl5SHdXUEorSGpjU0M1ZXpkZG5KSG9WWm1ibThIS3FpNnNyT3FxaFpESGJZL2JhOVV5MXNqemtYYTFhTkZDM0k2T2pvWmNMb2V4c2VhL3Q3R3g4V1V1bm1ob2FBQm5ad2U0dWJuQTFkVVpycTdPYU5MRUZYWHFXRDczdGZQekN6QjI3QlRFeHlmQndzSU1uM3p5QWQ1KyswMmtwS1JpM0xoQTNMZ1JnNENBVVFnSjJZeTR1RVNNR2ZNT1BEemNFUnk4Q3MyYk55bDF4K1RpeGFzQWdDWk5YRi9xYXgwOTJnK0ppY200Y09FeTB0TXpYdmlPVEVtZE9yWEZmLzR6dkZUNytQSFRYL3FhL3lhWHkzSGp4ZzF4djJYTGxocTd0all4cEJCUmpaR2RuWXZBd1BuaTRNYjY5YTBRSEJ3RVkrTVg3NTVBVkpJZ0NNakt5a1ppNGgya3B0NHRFVWFLQTBsYVdqcFVLdFVyUFllbHBRV3NyZXZDeXFyZVU4SkhIWGF2cW1Fc0xTM2g3T3lNaElRRUtKVktSRVpHb2wyN2RocC9uc0dEKzJMdzRMNlF5ZktSbUppQytQZ2t4TVVsSWpZMkhyZHV4U0VtSmw0OGQ4S0VzWGozM1NIUGZXMFRrMW9ZUDk0ZnFhbDNNV0JBYnhRVkZXSGp4bTNZdkhrN0xDek04TTAzQzlHK2ZTdXNYNzhWdWJsNWtFZ2ttREpsSEQ3OE1CQ2ZmRElicTFjdkZ0Y2t5YzdPeGZuemwxQ3JsakhhdEhuNThUa3paMzZDbkp3ODFLdFhwOVN4QncreWNQUG1iVnkvZmd1UmtUZmc2OXNGYjc1WjloaWNldlhxb0czYkZtVWUwNVRJeUVqeFRxdUxpd3NIemhNUlZTY3FsWUF2dmxpT08zZnVBaWllODM3cDBqbXY5QTRaMVR5RmhZVklUazVGWW1JS2twTHVJQ2twUmR6T3kzdjQwdGVWU0NTd3NxcUxCZzNxbzJGREcvRnp3NGIxMGJCaGZkalkxR2VZcG5LMWE5Y09DUWtKQUlEdzhQQUtDU21QU2FVbThQQndoNGVIdTFwN1JrWW1ybCsvaWFpb1cralZ5L3VGcjl1bFN3Zms1T1RpOTkvM1lzdVc3Y2pKeVVQLzdnR0pIQUFBSUFCSlJFRlUvcjB3YWRKWW1KbVo0c0dETEJRVkZjSEVwQllBb0VVTEQ0d1pNd0xyMTIvRm1ER2ZZTVdLK1hCeGNjU09IZnVnVUNqZzY5dmpwY2JIUEdab2FLZ1dVUDc2NnpLMmJ0MkZtSmc0WkdSa0FnRDA5Q1J3ZFhXQm82TjJ4NENFaFlXSjIyM2JhbVpLNDZxQUlZV0lhb1JmZjkySk0yY3VpUHZ6NWdXaWNlT1g2d3BBdWswUUJOeTdsNEdrcER0SVRFeEJjdklkTVlqY3ZYc1BnaUM4OERYMTlDU3d0clo2RkRwc1NnU1IrbWpRb0Q1c2JLeDVCNFJlbXErdkwzYnMyQUVBT0hYcUZDWk9uS2l4TGw5ZmZmWE5Dei9teHgrZmpOM0l6SHp3elBNRlFVQnc4Q29jT0JDR3dzSkN0RzdkSFAvNXozQzR1anJEeU1nSU9UbTVXTDI2ZUIyVDVzMmJpSThiTzNZa1VsUFRJSlBKWUdmWEFBOGVaT0hYWDNjQkFJWVBId2pnK2FiNnZYdjMzbFBQZS92dE45RzFhMGVjTy9jWFhGd2M0ZVBUQmUzYnQwS2JOcDdQbkVIczl1MEUvUHp6NzgrczRXVVZGQlRnMUtsVDRuN1BuajByN0xrcUcwTUtFZW04YTllaXNXYk5SbkYvNU1naFpRNjJwSnBGTGk5RVFrSXlFaE9UeFJEeU9KUVVGTWhmK0hvV0ZtWndkTFNIZzRNdGJHMGJxTjBOc2JhdUJ3TUQvc21saXVIdTdnNUhSMGNrSlNWQkpwTWhMQ3dNZmZ2MjFjaTE5KzQ5b3BIclBJMUVJa0hMbHMyUW1IZ0hvMGY3b1dQSE5yaHlKUXFEQnYxWDdieU9IZHZBeTZ1RDJ1Tm16NTRNUVJDZ3I2K1BiZHYraDd5OGgraldyUk9hTldzTUFCcTV5L0c0eTlhK2ZiK1UyZjNyYVc3ZXZJMmJOMisvY2czbENROFBGOWVGY1hKeWdwdWJXNFU5VjJYamIwd2kwbW5aMmJtUEJzb1hqd2Z3OUd5S2p6NzY3ek1lUmJyazhaMlIyTmg0eE1iR0l5YW0rSE55OGgxeEFvWG5aV2hvSU01cVZQeGhEeWNuZXpnNDJNSEM0c1hXWkNEU0ZJbEVnamZlZUFNaElTRUFnTkQvczNmZVlWRmNYUmgvZHdHUkpxaW9TQmRFUmNRQ3FMRWhZR3hvakJvam1zVCtDVEhXSkdwaWpTVnE3RFVXMU5nTDlvWmRzS01HRFNxSWlxSlVCUWtDQWt0WmRyOC9OZ3dNTXdzTExDd3M1L2M4UERKMzdzd2MzREx6M3RQOC9OQ25UeCtsVkdPVDE2bGRVYnk4ZkJBZHpWOGF1VjA3UjVpYnl5cHc5ZTNiQTMzN0ZuZ0JXclN3ZzdmM0NJakZZbWhvYU1ER3hncmR1blhrRkRrUkNvWE03OE9IRDhTVEoyR1lOczJIR2ZQejJ3WmxVYjkrNmNQSEtyS1pvMFFpd2VIRGg1bHRaYjNtVlFXQnRDeCthNElnaUdxQVJDTEZ6SmtMbVRBdkF3Tjk3TjI3RVNZbURWVnNHVkZSWkdWbE04bThoUVZKYWZORkdqWTBocVdsT1NORzhvVkk0OFlOV1E5RkJGRlZ5TXpNeExmZmZvdjA5SFFBd096WnMrSHU3bDdtOHlVa2ZFQnViaTdNelUzTFpaZXl6cU1vVXFsVVpRL3FVVkd4TUREUVI3MTZzc3BtaVlsSjBOR3BEUU1EZmM3YzR2WXBTbUJnSUpZdVhRb0EwTmZYeDRFREI2Q3JxMXZtODZrU0FjK0xScDRVZ2lEVWxxSjVLUFBuLzBRQ1JVMlFTcVY0L3o0UnIxNjlaUVNKekRzU3IzRE9pS2FtSnBvMHNVQ1RKbGF3c2lvUUpCWVdaa3h5TGtGVUYzUjFkVEZ3NEVEczM3OGZBUERYWDMraGMrZk9aYzVOYWRTb2dWTHNVdFo1RkVXVm5nUXJLM1pvV2NPR3huTG5GcmRQRWJLenM3Rno1MDVtZTlDZ1FkVldvTWlEUkFwQkVHb0pYeDVLMTY0ZFZXY1FVV2J5QmNtelp5OFJGdllDNGVFdkVSSHhoaWtsclFqR3h2VmdhMnNOT3pzYk5HMXFqYVpObThES3lwenlSQWkxWXZEZ3dUaDc5aXhTVTFQeC92MTdIRHAwQ0tOSGoxYTFXVVFGY1BEZ1FTUWtKQUFBREEwTk1YaXc0aVdmcXd2MDdVd1FoTnBCZVNqVm0vVDBERWFRNVAvNzhXT0tRc2RxYVdtaVNSTXJSb2pZMlRWQjA2Wk5ZR1NrSG4wRENLSTREQXdNTUg3OGVLeGF0UXFBTERlbGE5ZXVhcFZNVFFDdlhyM0NrU05IbUcxdmIyL282NWM5Ykt5cVFqa3BCRUdvRlh4NUtQdjJiYXIwa0FOQ01YSnp4WGoxNmcwalJzTENYc2hOc2kyS3NYRTlsbWVrYWRNbXNMUTBJKzhJVWFPUlNxWDQ4Y2NmRVJZV0JnQXdOVFhGbGkxYjFDNFVxS2FTbVptSkNSTW1JRDQrSGdEZzRPQ0F0V3ZYVnZ1RWViNmNGQklwQkVHb0ZYNStwN0Z1blMrenZYTGxmQXJ6cWlKSXBWTEV4eWY4MS9CTjl2UGl4V3ZrNXVhV2VLeVJVUjIwYk5rY0RnN04wYkpsTTdSb1ljZDBtQ1lJZ2sxOGZEd21USmlBekV4WlNHVFhybDB4Zi83OGF2OGdXOU9SU3FWWXRHZ1JidCsrRFVDV2g3Umx5eGFZbWxaT1VZS0toRVFLUVJCcVRYUjBIRWFNbUlTY25Cd0F3TGZmRHNha1NlTlViRlhOUlNxVjR1M2JHUHp6ejFNOGV2UVUvL3p6Rk1uSkpZZHRhV2xwb1hseld6ZzROSWVEUXd1MGJOa01wcWFONkFHTElFckJ6WnMzc1hqeFltWjd3SUFCbUR4NXNnb3RJc3JMaGcwYmNQYnNXV1o3M3J4NWNIVjFWYUZGeW9PcWV4RUVvYlpJSkJMOC92dGFScURZMlRXQmp3L2xvVlFtRW9rVWI5NUVGUklsb1VoSlNTM3hPR3RyQzdSczJldy9MMGx6TkcxcVRTRmJCRkZPWEYxZE1XVElFQnc3ZGd3QWNPYk1HZWpwNldIczJMRXF0b3dvQzMvOTlSZExvQXdaTWtSdEJJbzg2QzVBRUlSYTRPZDNHaytmaGdNQU5EUTBNRy9lejlEU29xKzRpa1Fpa2VMMTZ6ZU1seVFrSkJTcHFaK0tQY2JJeUJDT2ppMys4NUkwUjRzV2R0RFgxNnNraXdtaVp1SHQ3WTNrNUdRRUJBUUFBQTRkT29TTWpBeE1talNKUEpQVkJLbFVpazJiTnVITW1UUE1XSThlUGVEdDdhMUNxeW9IdW9NVEJGSHRpWTZPeGRhdGU1bnRzV09Idzg2dWlRb3RVazhrRWdraUl0N2cwYU1uLzRtU01IejZsRjdzTWNiRzlkQ3VYU3UwYStlSWR1MGNZV1ZsVGc5SEJGRkpDQVFDekpneEErbnA2WGp3NEFFQW1VY2xPVGtaTTJiTW9HVDZLazVtWmlaV3Jseko1S0FBUUljT0hUQjkrdlFhOFQxS09Ta0VRVlJySkJJSmZIeG1JRFQwT1FDZ1dUTmI3Tnk1aHNLRmxFUnljZ3J1M1h1SW9LQmczTC8vcUVSUjByQ2g4WCtDcEJXY25GckQzTHh4amJpWkVrUlZSaXdXWThXS0ZRZ01ER1RHVEUxTk1YLytmTmphMnFyUU1rSWVyMTY5d3VMRmk1a3FYZ0RnNGVHQkdUTm1xT1g5alJMbkNZSlFPdzRjT0lGTm0yUmRkelUxTmJGcjF6bzBiVXBlbExLU2w1ZUhzTEFYQ0FvS1JsQlFNRjY4ZUYzc2ZCT1RobWpYemhGT1RqSlBDU1c0RTBUVlJDcVZ3dGZYbDhsUkFXVGZtVU9IRHNVMzMzeFQ1czcwaEhMSnpzN0dnUU1IY1BUb1VZakZZbVo4eUpBaDhQYjJWdHZ2VnhJcEJFR29GVkZSc1JneFloSlR3dGJiZXdUR2pCbW1ZcXVxSDBsSnlZeTM1TUdEZjVDZW5pRjNyb2xKUTdpNHRJV1RreXlFeThTa1lTVmFTaEJFZWJsNTh5WldyMTdObENjR2dFYU5HbUhjdUhGd2MzTlQyNGZncW81VUtzWDE2OWV4YytkT3BwTThJQ3N6L1BQUFA2dDlranlKRklJZzFJYWlZVjdObTl0aXh3NEs4MUtFdkx3OFBIMzZuUEdXUkVSRXlwMnJwYVVGSnlkSGRPcmtnczgrYzRhbHBSazl4QkJFTlNjK1BoNHJWcXhnR2o3bVkyWm1CaTh2TDNoNGVKQm5wWkxJeXNwQ1lHQWcvUHo4RUJjWHg5cm40T0NBbVRObnFrVWZsSklna1VJUWhOcFFOTXhyejU0TnNMR3hVckZWVlJlUktBdEJRY0c0ZnYwT2dvSWVGdXN0TVRNeitVK1V1TURKeVJFNk9yVXIwVktDSUNvRHFWU0t5NWN2dzlmWEYybHBhYXg5T2pvNjZOYXRHenc4UE5DcVZTc1NMRW9tT3pzYm9hR2hDQWdJd0sxYnR5QVNpVmo3RFEwTjRlM3RqWjQ5ZTlhWVJTRVNLUVJCcUFVSkNSL2c1ZVdON0d4WlQ1VHZ2eCtKVWFPOFZHeFYxU01qSXhOMzdqeEFZT0FkQkFVRk0vOWZSYWxWcXhiTFcySmhZVnBqYm93RVVkTkpUMC9IaVJNbmNQTGtTYVNuY3d0amFHcHFva1dMRnJDM3Q0ZUZoUVhNemMzUm9FRUQ2T2pvUUZkWEYxcGFXaXF3dXVxVG01dUx6TXhNaUVRaWZQandBYkd4c1lpSmlVRjRlRGllUDMvT3lqZkpSMTlmSDRNR0RjTGd3WU9ocjYrdkFxdFZCNGtVZ2lEVWdqbHpsaUVnUUZhUzBjN09CcnQycllPR2hvYUtyYW9hcEtWOXdxMWI5eEVZZUFjUEhqeENiaTczUmdnQTV1YW02TlRKR1owNnVhQmRPMGZVcmswcnBRUlJrOG5Nek1UNTgrZHg0Y0lGUkVkSHE5cWNHb1dscFNYNjl1MExUMC9QR2xzV21rUUtRUkRWbnVEZ0VFeWVQSWZaOXZWZEJVZEhleFZhcEhvK2ZrekJqUnYzRUJoNEd3OGZQa0ZlWGg3dnZHYk5iT0h1M2dYdTdsMWdaV1ZleVZZU0JGRWRrRXFsZVBYcUZhNWR1NFpIang3aHpaczNxalpKTFduU3BBbWNuSnpRbzBjUE5HM2F0TVo3ci9sRUNtV1lFZ1JSYmNqTkZXUDE2cTNNdHFkbmp4b3JVRDUrVE1HMWE3Y1FFSEFIangrSFFpTGhYMjlxMWFvRjNOeTZ3TTJ0TTh6TVRDclpTb0lncWhzQ2dRQjJkbmF3czdNREFLU21wdUxKa3llSWlvcENiR3dzWW1OamtacWFpc3pNVEdSbVp2S0dMUkd5TURsZFhWM282dXJDME5BUTV1Ym1NRGMzaDVXVkZWcTNiZzFEUTBOVm0xamxJVThLUVJEVmhvTUhUMkRqUmxteXZKNmVMbzRjMlk1NjlZeFViRlhsa1pPVGc5dTNIK0RDaFFBRUJRWHpla3lFUWdIYXRHa0ZkL2N1Nk42OUV4bzJORmFCcFFSQkVBU2hPT1JKSVFpaTJwS1VsSXdkT3c0eTIrUEhmMWNqQklwVUtrVlkyQXY0KzEvRjFhczNlYXR5YVdob3dNV2xEZHpjdXFCNzk4OVF0Njc2Lzc4UUJFRVE2ZzJKRklJZ3FnVi8vdmtYVTZiUnhzWUtRNGIwVjdGRkZjdTdkd200Y0NFQUZ5NEVJRFkybnJOZklCREEyYmsxK3ZUeGdLdnJaekF3cUZtVllBaUNJQWoxaGtRS1FSQlZucENRTUZ5OEdNaHN6NWp4ZzFwVzg4ckl5RVJnNEcyY1B4K0FmLzU1eWp2SDB0SU1ucDQ5MEtlUEJ4bzFhbERKRmhJRVFSQkU1VUFpaFNDSUtrMWVYaDVXcjk3Q2JQZnE1WWEyYlZ1cDBDTGxJcFZLRVI0ZWdXUEh6aUVnNEJadkx4TURBMzMwN05rZG5wNDkwTEpsc3hwZkJZWWdDSUpRZjBpa0VBUlJwZkgzdjRwWHIyUWxNSFYwZERCNThqZ1ZXNlFjc3JOemNPWEtEUncvZmc3UG43L2k3TmZRMEVDblRpN3c5T3lCcmwwN1VNTTBnaUFJb2taQklvVWdpQ3BMZG5ZT2R1dzR3R3lQR1RNTXhzYjFWR2hSK1ltTGU0Y1RKODdqN05uTCtQU0oyOTI1V1ROYmVIcjJRSzllM1NrQm5pQUlncWl4a0VnaENLTEtjdXpZT1h6NDhDOEF3Tmk0SG9ZT0hhQmlpOHFHUkNKQlVGQXdqaDA3aDN2M0huTDIxNnBWQzcxNmRjZmd3ZjFnYjIrbkFnc0pnaUFJb21wQklvVWdpQ3BKZW5vRzl1enhZN2IvOTc5dm9hMWRTNFVXbFo2VWxEU2NQWHNaSjArZXg3dDNDWno5Wm1hTk1YaXdKL3IxNndsRFF3TVZXRWdRQkVFUVZSTVNLUVJCVkVuMjd6L09oRU5aV3BxaGYvK2VLclpJY2Q2L1Q4VEJneWR3NXN3bFRpSzhRQ0JBNTg3dE1XUklmM1RvNEFTaGtKTGdDWUlnQ0tJb0pGSUlncWh5SkNVbHc4L3ZGTFB0NHpPeVdwUWNqb3lNd3Y3OXgzSDU4blZPTjNnam96cjQ0b3RlR0RUSUU0MGJOMUtSaFFSQkVBUlJQU0NSUWhCRWxXUDM3c1BJeXNvR0FMUm8wUlJ1YmwxVWJGSHhoSVkreDk2OVIzRHIxbjNPdm1iTmJERnMyRUQwNk5FVnRXcFZyM0ExZ2lBSWdsQVZKRklJZ3FoU3hNVzl3NmxURjVudENSTkdWOG1RS0tsVWl2djNIMkh2M3FPOGpSZGRYTnBneElpdjBiNTlXK3ByUWhBRVFSQ2xoRVFLUVJCVkNsL2YvVXlvbEl0TEc3UnYzMWJGRnJHUlNLUzRmdjBPZHUvMlEwUkVKR3VmUUNCQTkrNmRNR0xFMTJqWnNwbUtMQ1FJZ2lDSTZnK0pGSUlncWd4UlViRzRjdVVHc3oxaHd1Z3E0NFdRU3FVSUNnckcxcTE3T2VKRVUxTVRmZnE0NDd2dmhzREt5bHhGRmhJRVFSQ0Ura0FpaFNDSUtzUCsvY2NobFVvQkFGMjZkS2d5M29pUWtEQnMzYm9IangrSHNjWjFkR3JqeXkvN1lOaXdnV2pVcUlHS3JDTUlnaUFJOVlORUNrRVFWWUxFeENSY3ZCakFiSThlN2FWQ2EyUzhmUGthVzdmdVJWQlFNR3U4ZG0xdGVIa054UERoZzZpL0NVRVFCRUZVQUNSU0NJS29FaHc2ZEJKaXNSZ0EwSzZkSTFxMWFxRXlXNktqNCtEcnV3L1hydDFpald0cWFtTGd3TDRZUGRvTDlldlhWWkYxQkVFUUJLSCtrRWdoQ0VMbHBLWit3dW5UQlJXOVJvMGFxaEk3UG41TXdiWnQrM0QyN0dWSUpCSm1YQ0FRb0U4ZkQvenZmOS9DMUpSNm5CQUVRUkJFUlVNaWhTQUlsWFBzMkZtSVJGa0FnT2JOYmRHaFE3dEt2WDVlWGg2T0gvZkg5dTM3a1o2ZXdkcm42dG9KUGo0allHTmpWYWsyRVFSQkVFUk5oa1FLUVJBcVJTUVM0Y2lSTTh6MnlKRkRLN1dpMTZOSFQ3RjY5UlpFUmtheHhwMmRXMlBDaE5Gd2NHaGVhYllRQkVFUUJDR0RSQXBCRUNybHpKbkxTRXY3QkFDd3REU0RtMXZuU3JsdVltSVNObTdjaWF0WGI3TEd6YzFOTVcyYU56cDNkcWt5NVk4SmdpQUlvcVpCSW9VZ0NKVWhGb3R4OE9BSlpudkVpQ0VRQ29VVmVzM2MzRndjT25RU3UzWWRSbFpXTmpOZXU3WTJ4b3daaHVIREIwRkxTNnRDYlNBSWdpQUlvbmhJcEJBRW9USnUzcnlIeE1Ra0FFQ0RCdlhSdTdkSGhWNHZKQ1FVUzVldVIweE1QR3U4WjA5WFRKbzBEZzBiR2xmbzlRbUNJQWlDVUF5Qk5MOXpHbEZteEdJeG9xUGpFQjBkaDZpb0dFUkZ4U0V1N2gzUzB6T1FtU2xpZnZMTHF4SUVRUkRWRTAxTlRlanE2akEvK3ZwNk1ETnJEQ3NyTTFoWldjRFMwZ3lXbG1iUTFLUTFRSUlnQ0VVUjhNUlhrMGdwQTNsNWVYang0alVlUG55Q2h3OGY0OG1UWjB4bElvSWdDS0ptbzZOVEcyM2FPTURKcVRXY25WdWplWE5iYUdob3FOb3NnaUNJS2d1SmxISWdsVW9SSGg2QkN4Y0NjT1hLZGFTbWZsSzFTUVJCRUVRMXdORFFBRDE3dXNIVDB3TXRXdGhSUVFhQ0lJZ2lrRWdwQStucEdUaDU4Z0xPbmJ1QzZPaFl1Zk5NVEJyQ3hzWUtscFlGTG45RFE0UC9RZ0owb2F1ckF5MHRjdjhUQkVGVVozSnp4ZitGOEdZaU0xT0UxTlJQVEtodmRIUWNJaU9qOFA1OW90empMUzNOMGI5L1R3d2ExQmY2K25xVmFEbEJFRVRWaFVSS0tVaEpTY09SSTZkeDlPaFpUbk0zQURBMnJnY1hselp3ZG00REY1YzJNREZwcUFJckNZSWdpS3JHKy9lSkNBNStqSWNQSHlNNCtER1NrcEk1Yy9UMTlUQjA2QUFNSGZvbERBME5WR0FsUVJCRTFZRkVpZ0tJUkNMczNuMEVSNCtlNGVTWjZPcnF3TjI5Qy9yMDhZQ1RVMnNJaGVTeUp3aUNJT1Fqa1VqeDZORVRYTHdZZ01EQU84ak1GTEgyNitqVXh0ZGZEOERvMFVPaG82T2pJaXNKZ2lCVUM0bVVZcEJLcGJoKy9TN1dyZk5sU3FMbVkyVmxqaEVqdmthUEh0MVF1N2EyaWl3a0NJSWdxak5aV2RtNGR1MFc5dTA3aXFnb2R2aHd3NGJHK1BGSEgzVHYzb2x5VmdpQ3FIR1FTSkhEdTNjSldMSGlUOXk3OTVBMWJtZG5nOUdqdmVEbTFvVzhKZ1JCRUlSU2tFaWt1SDc5RG5idjlrTkVSQ1JyMzJlZk9XUG16SWxvM0xpUmlxd2pDSUtvZkVpazhIRHpaaEFXTDE3THlqdXBYNzh1Sms4ZWg5NjkzVlZvR1VFUUJLSHVYTG9VaUkwYmQrTGZmejh5WS9yNmVwZzM3MGU0dW5aU29XVUVRUkNWQjRtVVF1VG1pdkhubjMvQnorODBNeVlVQ3ZIVlYvM2c3VDJDcXE0UUJFRVFsVUo2ZWdaOGZmZmgrSEYvU0NRU1p0ekw2MHRNbkRpV0trTVNCS0gya0VqNWo1U1VWRXlmdmhCaFlTK1lNVlBUUmxpOCtGZTBiTmxNaFpZUkJFRVFOWlZuejE1aTNydy9FQitmd0l3NU9EVEhxbFVMWUdSVVI0V1dFUVJCVkN3a1VpQXJEVGwxNmx4RVI4Y3hZKzd1WFRCNzlsVHluaEFFUVJBcUpUMDlBMHVXck1QMTYzZVpNVXRMYzZ4ZnY1aEszUk1Fb2JiVWVKRVNHUm1GcVZQbk1qWHJoVUlocGt6NUg3eTh2bFN4WlFSQkVBUlJnSi9mYVd6WXNJTUovMnJRb0Q3V3JWc01HeHNyRlZ0R0VBU2hmR3EwU0ltTWpNTDMzOC9FcDAvcEFJQmF0V3BoOGVKZjRPcjZtWW90SXdpQ0lBZ3VOMjhHWWQ2OEZjakp5UUVBR0Jqb1krdldGU1JVQ0lKUU8ycXNTSG4vUGhIangvL01lRkQwOWZXd2N1VnZhTnZXUWNXV0VRUkJFSVI4UWtMQ01HUEdRcVlDWllNRzllSHJ1NHBDdndpQ1VDdHFwRWhKU1VtRmo4OE1KZ2RGWDE4UG16Y3ZoNTFkRXhWYlJoQUVRUkFsRXhIeEJqLzg4QXNqVkN3dHpiRnQyMHBLcGljcWhaU1VGRHg5K2hSUlVWR0lpWWxCYkd3c1VsTlRrWm1aQ1pGSUJMRllyR29UcXlTYW1wclEwZEdCcnE0dURBME5ZVzV1RGdzTEMxaFpXY0hSMFJGR1JrYXFOckZLVWVORVNtNnVHQk1tekdTcWVOV3FWUXZyMS85T0hoU0NJQWlpV2hFU0VvYXBVK2N5b1YrdFdyWEE1czNMcVR3eG9YU2tVaWtpSWlJUUVCQ0FodzhmNHUzYnQ2bzJTUzJ4dHJhR3M3TXpQRHc4WUdkbkI1NW45QnBGalJNcDY5YjVNbjFRaEVJaGxpMmJRemtvQkVFUVJMWGt4bzBneko2OWxFbW05L0w2RXRPbWVhdllLa0pkeU16TWhMKy9QeTVldklqbzZHaFZtMU9qc0xTMFJKOCtmZEN2WHovbzZ1cXEyaHlWVUtORXlvMGJRZmoxMTkrWjdXblR2S21LRjBFUUJGR3Q4Zk03alhYcmZKbnQ1Y3ZuVW1kNm9seDgrdlFKSjA2Y3dLbFRwNUNlbnM3WnI2bXBDWHQ3ZTlqYjJ6TWhTOGJHeHREVjFZV3VyaTQwTmNtYng0ZFlMRVptWmlZeU16T1JsSlRFaE1xRmg0Y2pQRHljTjB4T1gxOGZBd2NPeE9EQmcyRmdZS0FDcTFWSGpSRXA3OTRsWU9USXlVejhycHRiWnl4Yk5rZkZWaEVFUVJCRStmbjExOTl4NDBZUUFGbWU1ZDY5RzlHNGNTTVZXMFZVTjZSU0tTNWR1b1R0MjdjakxTMk50VTlYVnhmZHVuV0R1N3M3V3JWcUJXMXRiUlZacVo1a1oyY2pORFFVZ1lHQnVIbnpKa1FpRVd1L29hRWh4bzhmajE2OWV0V1lNTEFhSVZLa1VpbCsrdWszM0x2M0VJQ3NrL3llUFJ1cFVTTkJFQVNoRnFTbloyRFVxTWxNWi9wT25WeXdldldDR3ZNd1E1U2YrUGg0ckZpeEFtRmhZYXh4YzNOekRCMDZGQjRlSGlSTUtvbnM3R3dFQkFUQXo4OFBjWEZ4ckgwT0RnNllPWE1tVEUxTlZXUmQ1VkVqUk1yMTYzY3hhOVlTQUxJOGxPM2JWNk5seTJZcXRvb2dDSUlnbE1lelp5OHhmdnpQVEg3S0gzL01SZmZ1RlBaRmxNeU5HemV3WnMwYVpHWm1NbU1tSmlZWU8zWXMzTnpjU095cUNLbFVpdXZYcitPdnYvN0MrL2Z2bVhGZFhWMzgvUFBQY0hWMVZhRjFGWS9haXhTUlNJUmh3NzVIWW1JU0FPRHJyNy9BVHo5OXIyS3JDSUlnQ0VMNXJGNjlGY2VPblFVQU5HclVBSWNPYllXT1RtMFZXMFZVVmFSU0tYeDlmWEhzMkRGbVRGTlRFMTVlWGhnK2ZEaDVUcW9JMmRuWk9IandJSTRjT2NMS1d4a3laQWk4dmIzVlZrVHlpUlNoS2d5cEtIYnZQc0lJbFByMTY4TEhaNlNLTFNJSWdpQ0lpc0hIWndUcTE2OExBRWhJK0lEZHUvMVViQkZSVlJHTHhWaTJiQmxMb0ppWm1XSFRwazBZUFhvMENaUXFoTGEyTnNhTUdZT05HemV5d3J5T0hUdUdQLzc0bzBiMXBWRWJrWktTa29halI4OHcyNU1uajRPZVhzMHM0MFlRQkVHb1AvcjZlcGc4ZVJ5emZmVG9HYVNtZmxLaFJVUlZSQ3dXNDdmZmZrTmdZQ0F6MXExYk4yemV2Qm0ydHJZcXRJd29qcVpObTJMTGxpM28yclVyTXhZUUVJRGZmdnV0eGdnVnRSRXBSNDZjaGtpVUJRQ3dzN05CNzk3dUtyYUlJQWlDSUNxVzNyM2RZV2RuQXdBUWliSnc1TWhwRlZ0RVZDV2tVaWxXckZpQkJ3OGVNR01EQmd6QXZIbnphbXcvanVxRXJxNHU1cytmandFREJqQmpEeDQ4d01xVks2RkcyUnB5VVF1UmtwNmVnYU5IenpMYm8wZDdxZEFhZ2lBSWdxZzhDdC96amh3NXc1VGZKd2hmWDErV0IyWDQ4T0dZUEhteTJ1WTFxQ01DZ1FDVEowL0c4T0hEbWJHQWdBRDQrdm9XYzVSNm9CWWk1ZVRKQzh5WHNwV1ZPZHpjdXFqWUlvSWdDSUtvSE56Y3VzREt5aHlBYk5IdTFLa0xLcmFJcUFyY3VIR0RsWU15WU1BQWpCMDdWb1VXRWVWaDdOaXhMSS9Lc1dQSGNQUG1UUlZhVlBGVWU1RWlsVXB4N3R3VlpudkVpSzhoRk5JS0FVRVFCRkV6RUFvRitPNjdJY3oydVhOWGFrUW9DQ0dmK1BoNHJGbXpodG51MnJVckprMmFwRUtMQ0dVd2FkSWtWbzdLNnRXckVSOGZyMEtMS3BacUwxTEN3eU1RSFIwTEFORFYxY0hubjZ0M0hXbUNJQWlDS01ybm43dENSMGNIQUJBVkZZdm56eU5VYkJHaEt2THpVUEw3b0ppYW1tTEdqQmtVNHFVR0NBUUN6Smd4ZzZuNmxabVppUlVyVnFqdG9rUzFGeWtYTGdRd3Y3dTdkNEcyZGkwVldrTVFCRUVRbFUvdDJ0cHdkKy9NYkJlK054STFpOHVYTHpPZDVEVTFOVEYvL254S2tsY2pkSFYxTVcvZVBHaHFhZ0lBd3NMQ2NPWEtsUktPcXA1VWE1R1NsNWVISzFldU05dDkrbmlvemhpQ0lBaUNVQ0Y5K3hiY0E2OWN1WUc4dkR3VldrT29naytmUHJFU3FyMjh2S2pNc0JyU3RHbFREQjA2bE5uMjlmVkZlbnE2Q2kycUdEUlZiVUI1ZVBIaU5WTVQzdGk0SHB5Y1dsZjROVStlUE0vYWJ0U29BVHAzYnEvUXNaY3VCU0k2T2c3MTY5ZUZzWEU5MUs5ZkQ1YVdaakF3MEs4SVUxbWtwWDNDaXhldjhmTGxhN3g0OFFyOSt2VkV4NDVPRlg3ZHFrSktTaXJldklsRzA2Wk5Tdnovdm5QbkFhNWNZU2VqQ1FUQS8vNzNIY3pNVENyRXZuWHJmUEg2OVZ1WW01dkMzTndVRmhhbU1EZHZEQXNMTTJocGxmd3hYYnQyRzJKajM2RkRoN2JvME1FSlRacFlLc1d1ckt4c3ZIdVhVT3o1YnQ2OGgrenNITlpZejU3eXd5NGxFaWxldklpQXZYMHpwZGhZVmJoeTVRYVNrcEpoWXRJUUppWU4wYmh4UXhnWkdTcDhmSGc0Tnp5bmVmT21sR1BIUTNaMlRwWHltaWNsSmZPVy92MzhjMWMwYThaK1FNek1GS0YyN2RvVjhybzZPYldCc1hFOUpDVWxJeVVsRFM5ZnZsYTd6eGxSUENkT25FQmFXaG9Bd01URWhGVVJpbEF2dnZubUcxeTdkZzBKQ1FsSVRVM0ZpUk1uTUhLa2VqVXhyOVlpNWVIREo4enZMaTV0bFA2bEh4SVNDbXRyQzlhRHhvb1ZmN0xtZE96b3hCSXAxNi9mUllzV1RXRmkwcEJ6dnIxN2p5SXlNb28xdG1yVmIralNwWU5TN1M3TXVuVyt1SEVqQ08vZko3TEdoVUlOcFltVXhNUWtwWnluUEJnYjE0TlFLTjh4ZU92V2ZTeGR1aDZBVEZqYTJkbGcyYkxaakxzMG4zLy8vWWhGaTlZZ0xZM2RFSzFueis0VkpsQms5dDFEZkh3Q2dvTWZzOFlQSE5nTUd4dXJZbzhWaThXNGVERVFhV21mY1BmdTN3Q0FCZzNxWTg2Y2FlVjZqWk9UVXpCOStnSzhmUnVEQlF0bXdOWDFNOTU1eTVkdlJISnlDbXRNbmtpUk5SVmJpY0RBTy9EeStoSS8vREJHSVJGV0hUaDA2Q1JIYVBqN0gwQzlla1lLSFQ5MjdEVE9XRURBTVNiUG9LWWlrVWp4NWswVW5qeDV4dnhvYTJ2ajRNRXRxamFOSVNzckMvdjJIZU9NbTVrMVpvbVU4UEFJekoyN0RCMDdPbVBteklsS3QwTW9GTURadVEwdVhaS1ZuSDM0OEFtSmxCcEVabVltVHAwNnhXeVBIVHVXT3Ntck1kcmEyaGczYmh5V0xsMEtBRGg1OGlTR0RCbWlWcUY5MWZycDRPSERnZ2M2WitjMlNqdHZiR3c4Tm0zNkN6ZHVCS0ZWcXhiWXZQa1BhR2xwbFhqYzY5ZHZNWC8rY2dpRlFuejMzUkNNR1BFMXM5cVhuSnpDRVNpMWF0VlNxdDE4YUd2WDRnZ1VRT1l0eU12TGc0YUdScm12OGVXWG84cDlqdkp5NHNSZmFOeTRrZHo5VDU0OFkzNVBTUGdBTFMwdGprQ1JTS1JZdW5ROVI2RFVxbFVMWGJxMHg1MDdENkFJRGc0dFlHUlVSMkhiRXhJK0lENCtnVE51YTJ0ZG9rQUJnTC8vRHVIWS9PSER2MHhKMHJMdzltME1mdnJwTjd4N0o3TnIxcXpmTVhIaVdIenp6ZUF5bnpNckt4dXpaeTlGVUZBd0FPRHc0Vk40K1BBSkZpMmFDV3RyaTJLUHpjakl4UERVRlZOUEFBQWdBRWxFUVZUaDM1ZjUydVZseTVibE1ETnJMSGQvWGw0ZVhyMTZ5eG96TXpOUldLQW9pOW16bDVacS90U3A0K0hydXcvbnoxOVRxaDI5ZTd0andZTHA1VDVQWkdRVWZIeG04UGI5ZVBvMEhJNk85dVcraGpMUTErZjN6aGIyTUI0NWNnYWJOdTFFYnE0WUowK2VoNzYrTG43NFlZelNiWEZ4YWMwU0tZV3JmaEhxamIrL1B4UHlZMlptQmpjM045VWFSRlE0Ym01dTJMTm5EK0xpNHBDZW5vN3o1ODlqeUJEMStjeFhXNUVpRm90WkQ1NHVMc3A1MkgvOE9BeVRKODlHYnE0WUFCQWEraHdyVm16R25EbFRpejB1S3lzYkN4YXNZbzdidWZNZ25qOS9oVldyZmdNQUJBZUhjSTV4ZG02TjJyVXJkcFdqZS9mTzJMdjNLR2M4UFQwRElTRmhjSGF1K0JDNXFzQ1RKK0dzN1ZhdG1uUG1iTjc4RitPSktFeE9UZzRXTEZpbDhMVTJiRmlDOXUzYktqei83Nys1N3cwQTZOV3J1MExIWDczS3JaUGVxbFVMWG0rZW9vU0hSN0RFclVRaXhjYU5PNUdjL0JFVEo0NHRkWldZbEpRMFRKKytBR0ZoTDFqanIxNjlRVWhJV0lraVJTcVY0c09IZjB0MVRXVWlGaGNmMi8vcTFWdms1dWF5eGxxMXF2d0g2TURBTzZXYS83Ly9mVnRCbGlpSEprMHNZV2hZaDFla25EdDNwY3FJRkFNRFBkN3hmSkVTSFIyTHpadDNNZmNIQU5pMzd4anExNjhMTDYrQlNyWEZ4YVhndStmeDR6Q0l4V0xPZ2d5aGZraWxVbHk4ZUpIWjl2THlvbXBlTlFDQlFBQXZMeSttM1BURml4ZngxVmRmcWMxclgyMi91YUtqNHlBU1pRRUFFd091REJ3ZFc2SjU4NllJRFgzT2pKMDdkeGx0MnRpamYvOWVjbzlidW5ROVhyMTZ3eHI3OXR1Q1ZXZStCOUh1M1RzcGJGZHNiRHlXTHQyZzhQeDhpaXRMdDJ6WkJqUnNhRnpxYy83NjZ5UllXcFo5bGI2eVNVbEpZOHBVNStQZ3dCWXBwMDVkd0lFREp5clRMSWI3OXgveGpuLytlY2tpSlNzckd6ZHVCSEhHZS9kMks1ZE5mZnQ2SURVMURldlhiMmVOSHpod0F1bnBtZmoxMThrS255c3U3aDErL0hFK1ltTFl0ZHcxTlRVeGI5NlA2TldyZkxaV0JRb3ZtT1RUcmwwckZWaWlYZ2dFQWd3WTBCdGJ0dXptN0FzSXVJM3AweWNvNU9XdWFEUTBOS0NqVTV1NUorVWpFb2tBQUphVzVsaTBhQ1ptelZvQ2lhVGdPM25EaGgwd01XbFVxbnRCU1ppWU5FU2pSZzJRa1BBQklsRVdZbUxpbFphalJsUmRJaUlpRUIwZERVQlcvY25EZ3dvSjFSVGMzZDJ4WmNzV2lFUWlSRVZGNGRXclY3Q3pzMU8xV1VxaFdvdVVmQlFKaVZFVW9WQ0EyYk9uWXRTb3lheFZyOTI3L2RDN04vK0hQalQwT1djMTI4T2pLOXExY3dRZ1c0VytjNGU5UWk4VUN1VEcrUE1oRW1YaG4zK2VLanhmRWVMaTNpRXU3bDJwajh2SUVDblZqb3JtL3YySG5MRzJiUXNlSUUrZHVzREpOU29QcFZuQWtFZ2t1SGVQYTUrRFEzT1ltc29QWDhzbk1QQTJNakl5V1dPYW1wb0tDWnlTR0Rac0lONi9UNFNmWDBGQ3NKRlJuVkpYMFJPTDh5QVFzUE9GZEhScVkrblMyZmpzTStkeTIxa1Y0Qk1wbFZISW95YlFyOS9uOFBYZHg2bFVsWjZlZ2Z2M0g2RnIxNDRxc295TnZyNGVSNlJrWmhaOFY3cTZkc0xFaVdPeGNlTk9aa3ptb2R5QnpwMWRsQ3EyYkd5c2tKRHdBWURzWGtraVJmMEpDQ2dvT2QydFd6ZktSYWxCMUs1ZEc5MjZkY1BseTVjQkFOZXVYU09Sb21xaW9tS1kzeTB0elpSNjdpWk5MREZ3WUY4Y1BYb1dBTkM1YzN2TW0vZWozQVRmVnExYTRJOC81bURCZ3RVUWlVUXdORFRBeno5UFlQWS9lUktHangvWmljVVNpUlNlbmlXSFdtemZ2aHF0V3JVb3gxK2pHaVpOR3NlYmwvSDgrU3NjTzNhV05XWmpZMVdxWElmZmYxOWJLbHR1MzJibmtoZ1oxWUd0clRVQVdWNUVVVzhCQVB6d3c1aGl2UkVpVVJaKy9ua0JSK1IxNmRLZUpZRDQ2TlNwWDRrMmg0VzlrRHN2S01pZitmM3NXVzV0ZElGQWdDbFRacGQ0amJsemYyU1NlamR2M3NXYitGdVVsSlEwVEpnd3M4UjVKZjJOSWxFV2Z2eHhQdSsrRVNPR1ZFaXNma1VobFVwWlJUd0FRQ2dVWXQ4K2JwaGxVV2JQTGo2TVZGVWNQcnlOK1gzaHd0VUlEMzhwZHo4QURCdm1VK3o1N3R4NWdPblRGeXJQd1ArWU1XTlJtWTRyL0JsU0ZnWUcrcHlReEtJTE90OThNeGdSRVpHNGVGR1dNK0xrNUloRmkzNVJ1amZJMHRLTXlmMlMzU3VWNTZraHFpWVBIeFlzZHJtN3U2dlFrcklocjJKZlJrWW1Nakl5WVdoWVI2a1YvZExTUGtGSHB6YnZaeTgzVjR6MDlIVFVyVnU1T1lYbHdjUERneEVwang3eFIyZFVSNnF4U0Nud3BGaFpGUi9QWGhiR2pCbUdLMWR1WVBUb1lmRHkrckxFK2E2dW5iQmp4MnJNbkxrSVBqNGpXUW16MTYvZlZicDlWUjBQank2Y1JIYVJTSVRkdS8xWVl3S0JBRE5uVGtTYk5nNEtuN3MwSWlVdkw0L2pxWEJ5YWcyeE9BOXIxbXpCcVZNWFdmdUVRaUdtVDUrQVFZTTg1WjVUTEJaait2U0ZISUhTdG0wckxGbkNyUmhXVWNUR3hpTWtKSlF6bnB1Ymk0aUlOenhIc01uSnlTMXhUbFhuNk5IdE1EYzNsYnVmVHl4dDNicEM3dnROSkJMQnc2TjBTWWV2WHIzbFdZU1E0T3paeXlVZXEyeVJVdlRodStqZjM2NmRJelp2L3FQRTh4UXV1c0NYTjFlZW9neFZoWnljSEhUdlBxaENyM0h1M0dXY095Zi9mZkRvMFZQMDcvOGRzNjBzOFZRNHh5c3FLcmFZbVlRNmtKS1NncmR2M3dLUWVkSmJ0YXBlb2FZcEtha1lNR0FVM053NllkR2lYNWp4ang5VE1HYk1OSWpGWWh3OHVLWFVJcVZmdjI5aFlXR0dyVnRYc01ham9tSXhZY0l2YU5PbUpaWXNtY1dwREhyNDhDbnMyZU9IaFF0bm9rc1h4VnBNcUpwV3JWcEJVMU1UWXJFWWI5NjhRV3BxS2d3TkZTK0JYMVdwdGlLbDhBT2lNajBwUC96d0t5dXNhdDA2WDZ4YjV5dDMvdjM3anpnUEF2UG5yOEQ4K1NzUUZPUVBxVlJhSTBWS1VTUVNDUllzV0kzWVdIWmVRdlBtdGtoTS9KZlRsNFFQUjhmU0o0T0hoSVJ4a201dGJhMHhhZElzM2hDZEprMHNFUlVWVyt4ckhoa1p4WnRqWkc3ZW1EZDJmdG8wNzFMWnJDaEhqcHdwTnVlb0pDaVpWam53aGV0VkJFK2ZocU5aTTlzcTFSK0VxSnBZV0JUY0UrUGkzcXZRRXFJeWVQcTA0Sm5GM3Q1ZWFhRmVYbDQrbkh6TzhpQlBoRisvSG9UYzNGdzBiV3JEak9YazVHRFdyS1ZJU1BpQWdRUDc0UDc5ZnpqSHViaTBMdGJia1p5Y3dsdDV6OUxTREczYXRNVDE2M2V4WnMwMlRKOWVFUG1Ta1BBQnUzWWRSdDI2ZGRDNk5ic3d4NmhSVXppVk5QTTVlWElYZ05MOW55blRvNnV0clkwV0xWb2dORlMyY1Bua3lSTjA2OVpOYWVkWEZkWDJLYVh3ZzZlaG9ZRUtMU21lNE9ESFRHeHdSWEQ3OWhtbGxCR1doeUtoU1NVaGxVcXhmUGttM0x6SlRmQisvdndWNXM5ZnJ0QjVmdnR0T3ZyMEtaMUl1WHIxQm1kTVcxc2JuMzNtekN0U1hyOStpOWV2MzVicUd2bWNPOGNOdlFJcVJxU2twMmZnM0xtcjVUcUhwbWJ4N3h0OWZmNktSY3FHcjNKVGRZTHZmYTFNUktJc2JONjhHOGVQbjRPblp3L01uZnRqaFY2UHFQNFV2aWRXOTg4WFVUSlJVUVh0RGV6dGxWL3h6dE96QjJkTUxNNHI4UjZTejQwYlFaemN5Y0lFQk55Q2hvWUdjNTI4dkR6TW1mTUhIajhPQXdDY09uV1JFL1VBQUpzMy8xR3FrS3k4dkR3bXQrMlhYeVlqTWpJSzhmSHY4ZWxUT3JQNHMyTEZueENMeFZpNGNDYTB0V3NoSnljSEdob2EwTkRRZ0lORGMxYWVHUURjdm4yZjkyOGJNVUsrUi83MDZVdHl4VTU1c0xlM1owUktWRlFVaVJSVlV2aU5vcXRiZFp1ZG5UMTdpVFBXczZjcnArZkNpUlBuV1c5YVMwc3plSGgwTFZQMXJhcUVXQ3pHa2lYcm1CanN5aVFuSndkWHI5N2kzVGRtekRERXhiMkR2My81SHZTVmhiRnhQWTVuUXl3V0l5a3BtWGYrNmRNWG1jcEJaYVVrVDhxVkswZktkWDVGVVlZUVZoVkpTY21jc3NySzVOR2pwMWk3ZGh1ekd1N3ZmeFd0VzdmRWdBRzlLK3lhUU1tdlNXbGZNMjN0V21qUW9INnhjNUtTa2ptZVFTMHRyVkwxSENKa0ZHN21WdlNoaWxBL1ltSUtjblROelpVZmlqbHYzaytjc2ZuemwrUDU4emZZdkhsNWlRdkZvYUUrY2tWS1FzSUhQSHo0R0s2dW5XQnNYQS9aMlRtWU0yY1o3dHg1Z1A3OWUrS25uOWo1YmsrZWhHUEdqRVZvMDZabHFmTjExNjcxeGZIajUxaGowZEZ4Nk5YTGl6TjMvUGlmbWQrLytxby9waytmd051QTFjdUwvMjhyTHEveXhvMTdGU0pTTEN3S3dqeGpZOVVqekZOTlJJcnl1bXMyYVdLSm5Kd2MxcGhJbE1WcHhKaVB2cjZlM1Bqc3RMUlB1SDZkdThvNlpjcDRHQnZYWTQwZFA4NTIrN1ZyNXdnZm41R2xNYjNLa1piMkNmUG1MY2VEQjF3M2JWa29iVStabXpmdkZidUsrT3V2azZ1TVNObTBhUm5uZlJRVkZjdWJrQ3dTWmZHV1MvN2lpMTV5M3pPREJvMW1WYXNEU3Zha0FESjNlVXBLYW9uenlvS1JrV0c1bXgzT25yME10V3FWTHVsNCtmSk5jaGMyQ3BlSFZZVExsNjl6SHF3blRCaU5rU08vNXN6MTlQeVdsYnRTcTFiSllWdVhMZ1Z5d25WV3I5NEtlM3M3Mk5uWnlEbXE2dUhpMGhabnp1d3RkbzZyNjBCT3I1a09IZG94dmFhVWpVQWdLRkU0bFFhUktJdjMrMGFaMTFDVXd1L3Z6RXo1SzlpRWVsRDRnYlR3ZzJwRjRlZDNDbGV1M0VTTEZrMFJFTUMvRUFqSVB2Y1dGdkp6QmdGWmRVMkpSSXF2dng2QTVPUVV6SnExQkUrZVBFT3ZYbTZZTldzS0sxL2s5ZXUzbUR2M0R6UnQyZ1FyVnN3cmM4R0pKVXRtY2NibXpGbUdybDA3b205ZkQ4NTRkYUd3UUNXUm9tSXF5cE15WThZUHJPMlFrREQ4L3ZzYXVmTWRISnBqeVpKWnlNcktSdjM2ZFZuNzl1NDl5cm5wYW1ob29HNWRkakpUYm00dVBuMUtaNDAxYXRTZ1ZIWXJlelZhWDErdlhDdnBvYUhQOGVlZnUrU0d1bzBZTVFRVEpvem1OQnpLeU1qRW5EbkxPTDFEdW5UcEFGZlgwbFdvS2FtTE5wOG40ZlRwUGJ6ZXF3Y1Avc0hVcVhPWmJhRlFnTXVYajBCUGp5MlFFeE9UOE9XWG8wcGxaMms1ZXZRTUoxRWJrSlVNTHZvZXpJY3ZkVVdSbkpURGgwOHFWUFdyTENpamlsZEVSR1NwajNuekpycGMxeXpNeFlzQm5ERTN0ODZjc2J5OFBJN1lLL285d01lVUtlUHg1RWs0NjNPVUg2dTllL2Y2U2d2SnF3enk4c1Njc1lyTXY5SFMwaXBST0pXR00yY3VZZGt5Ymkrcmt5ZDNWV2hJTGg5NmVvVkZDbmxTMUozVTFJTHZGbVBqaW8yK3VIZ3hFT3ZYN3dBZ0M5ZCsvdnlWM0xrTEZrd3ZWcVNJeFdLY08zY0Y5dloyTURNendlalJVNWdLZVpjdlg4Zmx5OWQ1andzUGY4a3BjRkthL0E0UGo2NUlUazVCZW5vR0s2YzVQNElsSWlJU0JnYjY1ZXEvdDNuekxybjdLbXJocjBHRGd1Zkd3dStKNmt5MUZTbGljY0VOVFY1cDRQS1FuWjJEYmR2MndzL3ZWSW1ycTh1V2JjQ2RPdzh3ZlBnZ2ZQdnRWOURUMDBWMmRnNE9IejdGbVp1WGw0ZjQrQVRXQi9mREIyNUlUMUdSb3FHaHdidnFYTkZkUmZsNjBDank0TEJod3c2NW9VcUFyTnZ5bXpjeG1EbHpJclBTR0J6OEdNdVdyVWQ4ZkFKcmJ0dTJyYkI0OFM4UUNoWC9XOSsvVDVUYkpMRXNGTzFFMzdTcERVZWdWQmI3OXgvbmpEazd0eTYyWDVCRXd1MllUb256NVNNMDlEbW5pcHErdmg1dklRKytVQ1l6TTVNU3I2R25wNE5aczZaZzJyUjVyUEc0dUhkWXVYSXpGaTZjVVFiTFM2WndPT3FIRC85eXZNdEZ3MVhMMG0rcE1CS0psUGQ3dHJSZU1sVmlhTWdmbHBhYStxbmNIc1BTVW5pRnVhZ0hsVkEvQ252TGxCbFpVcFJqeDg1aDdkcXRrRXFsR0QvK080d2RPNXd6NTlLbFFDeGF0QnAyZGpZbDlvSTdmLzRha3BLUzBhTkhOelJvWUF3enM4WVlPTEF2dG0vZmo0NGRuZURoMFpXWm01eWNnbTNiOXNMRG95czZkblJpeHE5ZXZja3FaRE43OWxJRUJ0NWh0cU9qWTVsRjNLKys2ZzlBOW4wemFkSXM1T1RrWXRldWRUQXdZQ2ZYTDErKzZiK0loYzJzOGNURUpKdzV3dzdobHljR0ttcHhyemgwZE5UUGcwcFBLVVhJeU1qRXlaUG5jZmp3S2Z6NzcwZldQbjE5UFk0Ny8vSGpNR1JsWlFNQWR1MDZqRk9uTHNMSFp3U3lzM040VjdzQldReGtZWkhDVndtaXFFaXhzYkdDdi8rQk12MU41YUhvaDFSUlZxeVlqNVVyLzBSNGVBU0VRaUhHamZzR0FMQjkrMzVtenUzYjkvSHc0V01NSHo0SUwxNjh4cDA3RHpqbmNYWHRoQVVMcGtOSHAzYXBybi9reUJsSUpKSlMyNzFqeHdGZXoxeFJyNHhZTE9hdEFGWVpxNWJEaGczRS92M0hXVGtwdzRZTmxEdGZLdVYvQUN3Yzd2WDExd1BnN3Q2Vk02Y3krT3V2ZGF6dG9xR1FWWlZqeDg1eHh0TFRNL0QrZlNKbkJlN2R1MFRPWEJzYmE0V3UwN0dqRXdZTTZNMjVPVjYrZkIyZE83dWdkMi9sOTBRNGRtd0g4M3ZSaW9kRjl3UGw5K1JtWjJmeGpwYzJ4Rk9WeUl2TFQwMU5xM1NSVXBSVHB5Nnltc3dXWHR4aS8xNzBTSG56eW5KTWtWbHl6c2MrWHRGaitPY29ibmR4eDhnL3R6eGJpN05URWJ1NXg4aTdwdXozaWhZcHVibTVXTGx5TTg2ZXZjdzBxbDZ6WmlzQVdYNm5RQ0NBUkNMRm5qMSsyTDU5UDFxMmJJWTFheGF5SHBxTGtwZVhoejE3Q2xvU0NJVUNiTml3QkZwYW10aStmVDlzYmExWnVYZjVlYTJEQnZXRmkwdGJacnhvdGMwT0haeVlCWU5UcHk1QVgxOFBuMy91eXJxMlVDakFUei81WU1xVXVmajk5N1ZZdnJ4Z0VlakNoUUNFaGIzQTh1VnpVWlRuejE5aDU4NkRDdjJmRmZic2RPclVENWFXNXZEemsvV1hVbmJWdEh6WXVXZ2tVdFFPZi8rcldMZk9semV1Mk1qSUVPdlhMOGFvVVZOWTQva0NKWitQSDFQd3h4OGJpL1Z3dkg3OWxsVjcrOVVyYms4TFJWWlpxekpHUm5Xd1ljTVNMRjY4RnQ5OE00anBTMkZrVkFkcjFteGpLbXlJUkZuNDY2OURuT00xTlRYeHYvOTlnNUVqaDViYVd5UVNpUlRxVWNHSG9zZEZSa2JKelZPcWFNYU9IWTZCQS90aXk1WTlPSGZ1TXBvMHNVU1hMaDNremkvYXFUdWZ3cDZVQmczcUt4dzcvK2VmSmZmWjRHUGl4Rjk1eCszdHExOW4zSGZ2RW5EMUtuL1o3R2ZQWG5KRVN0Rm1pQURRckpuaU9TVlRwdndQOSs4LzRvUlBybHExQlczYU9ERFg0eE1VaGZubm42Y3NRVkVSVFEzTFF0SHYwWHd1WGd6RXpadjN5bjMrVTZmMlZJakh2VEJHUnZ6aGU4bkpLU3J2K0w1OCtVYVZYcCtvV1BUMUM3N2pLOEpETGhRS2taR1JpVysvL1FvLy9EQUdRcUVBQW9FQWE5ZHV3OU9uNGZqNjZ5K3dhOWRoaElZK2g2ZG5EL3p5eTZRU2MrN09uTG5FaVpvby9CbDkvZm90YTJIbStIRi9hR3BxSWpiMkhldTRvdmZoZ1FQN01MK2ZPblVCOWVyVnhTKy9UQUlnKzc3TXg4V2xMY2FNR1FZakkwUFdJcDZtcGdhKy9MSVBiM2o1Ky9leXhhWkZpMmFpZTNmWi9rbVRack04eWZsQ3BEZ1VtVk1XQ250UUMwY2JWV2VxclVqSmIxb0R5TnpaeXJnQjZlalU1aFVvVFpwWVlzV0tlYnhONCt6c2JGQy9mbDFPcjRUaStsY1VyUVpVdE9TdG9hRkJxV01oMjdWekxOWDhyS3dzaElkSHlOMnZqTExPK3ZwNnpHcUVSQ0xCczJjdmtaYVdqb1lOamZIdVhVS3h4OXJaMmFCT0hRTzhmdjBXTmpiV3BRcjFPbnYyaXRxWDNheFh6d2h6NWt4Rmp4NWRFUnY3RGdzV3JNTDA2Uk00Ym10QVZpcVNqN0xHeVRzNWxlNjlWcEdvcXBuam5qMUg1SXEva0pCUVZwZ0NJQk11UlhGd2FGN2lkZkxSMDlQRlR6OTlqMTkrV2N3YVQwL1B3TUtGcS9Ebm44dEw5Um1wYW9oRS9DSWxLeXRicm9CUkZLRlFXT3o5d2NkbkJtODU4dElRRk9Rdk54OHNPWm5mbzE2UkZNMkZKR29PWXJGWTZVSkZRME1Edi8vK0sydkJjUEJnVHlRbC9ZdmR1LzJZNTUrK2ZYdGc1c3lTQlVwcTZpZHMzYm9YcHFhTk9FSWxuL3YzSC9HR2JDOWZ2cWtjZjRtTS9MNXMxdGF5eFlOcjEyVEovMUZSc1dqUndnN096bTE0ZTdmbEx4SlpXSmd4ZjZPdjd5cG0vNkZESitWRzBLU2twUExtcVpRM0w3TXdoVC8zNmhMT1hXMy9DbDFkSGFhRVcyYW1TQ2tQMWE2dW42RmVQU1BXVGNYRG95dG16NTRxTi8rZ1hqMGpyRjI3Q0FFQnQ3RjI3VFltRDBOUFQxZHV5YjFuejlnaTVmRmo5ZzJ5Ull2U3J5d3Iwa1U2bjh1WHIyUFRwcjk0OTJscjE4S3dZWU40cXhPVmh2ajRCSVNIUitENTh3aThlUEVhWVdFdmlxMlRYcFR3OEpmTTZyT09UbTFZV3ByQjB0SmNvVTdYbGRWY3J5cWdvYUdCblRzUElpVWxGUmtabVZpNWNqN0g4eVJ2UmFXc1gySW5UNTR2MDNIcXdwczMwY1Y2M1BqZWYwVWZndlgwZEprYnBLSzR1bjZHVHAxY0VCUVV6QnAvL1BnWmdvTkQwS0ZEdTFLZHJ6aVVYWUs0SklvV0RsRW15bXBzVnhJR0J2clEwdExpQ0lUa1pQbTVlUlZGUmtaQktHaXRXbHJvMDZlZ1lsSGhCVFQyV2hwN1lZMDlyeXpIbEh5dW91ZVFkd3ovY1NXZld4Rzd1Y2ZJdTZaaTg0ci9XeFU1aGpPenhHTmV2UXBoOGc0ek16TlJwNDd5eTNZTEJBS0lSRmtJQ1FuRjNidkJ1SGt6Q0ltSlNiQ3dNRVdYTGgxdzY5WjlYTGh3RFZldjNvU0RRM000T0RSRDA2WTJhTkdpS2VkY3UzY2YvcS82NTQrWU1XTVJaLy9NbVJOaFoyY0RXMXNyYk5xMEN5ZE8rTVBDd2hTSEQyL2pkSWRQU1VsRmRuWU81eHpGSWE4MzI1MDdEM2pEenZQSjk2UTBidHlJZC8rcFV4ZmxobkdscFgzaXpWTlJwa2lwck55a3lrUk5SRXFtVWtTS3BxWW0zTnk2NE1RSmYranI2K0hISDMzZzZka0RqeCtIWWNxVXVjVlc0L0h3NklvT0hkcGgvZm9kdUhEaEdqWnVYSW8vL3RpSWx5OWZ3OWk0SGl1SlBDa3BHWkdSVWJDeHNVSnNiRHpIcTlDOE9mZERyUXpDd3lNWTkyeFJoRUlCZXZmMndQZmZqMVJLYjVaVnF6Ymo3ZHVZRXVjSkJBSzBiTmtNYjkvR3lCVXhJbEVXWHJ4NGpSY3ZYcU56NS9hOGN3cGpZMlBGZVpDVFI5RndsMy8vL1lnREI0N2p4QWwvM2krK1VhTzg4UDMzOGt0RFoyZm53TmQzSDE2K2pNUzZkWXNVOWxid2xSb3VEb2xFaXQyN0QyUG56Z09NcS9yT25RZnc4enZOeVUrUkwxTEs1a2xac2VMUE1oMm5McHc4ZWI3WWZLZVltSGpFeGIxamtzdkR3bDRnTVRHSk5hZHQyMVpsOG56ODlKTVB2dm5tTWZNZ2JHeGNEM1BuL3FoVWdhSUtVbFBUS3V6Y2xablgwcUJCUGM3S2NHTGl2NVYyL1h3SzU4YlZyMThQczJaTktXWTJVZDM1N3J2dmtKQWdlOTlWaEVpNWYvOFJ0bTNiaDRpSVNJakZZaGdaMVlHcmF5ZjA3dTJPZHUxYVFTQVFZTXFVL3lFMDlEa0NBKy9nOXUzN1RKbjhpUk81RCtIVzFoYjQvSE5YZE8zYWtmZDZYM3pSQytmUFg4UHMyVXVSa1pHSnI3LytBc2VPbmNPT0hRZmc3VDJDbVJjU0VvYmZmbHNCYmUxYTJMTm5RN0U1TUFEUXQ2OEg3TzN0MEsvZjV3ci83ZjcrVjJGdExTdnIvTzVkSW9SQ0FRNGM0SXFOMGFPSE1iOFhmYTRvbXBNQ1ZFeGVTdUU4VlJJcEtvWmRCMTU1eWNydTdwM3g2Vk02cGs0ZHo3anZyMTY5aFp5Y0hGWThlUC8rdlRCbnpsVFdzZnI2ZXBnelp5cEdqeDRLTTdQRytQWFhTUmczN2lmOC9QTUViTnEwazlYdjRPN2R2MkZqWThYYlE2Umx5MlpLKzN2eVdiSmtIZno5ci9LdTdMaTR0TVdVS2VPVTJuZGg4dVJ4bURsenNkeVFHRHU3Sm5CejY0SStmVHhnYXRvSVdWblp1SGJ0RnE1ZXZZbUhEeC96VnFUUjB0TENUei81Y0NwdEZhWHd5ZzFmc1lPaXBLZG40TUdEZjNEcFVpRHUzUGxicnMwQXNHL2ZVVGc3dDBiNzltMDUrMEpDd3JCMDZUckV4TVFEa0RXT21qNTlRckhYTGl2MzdnV3ppaERrczNuekxqZzVPYUpaTTF0bWpPLy9VaWdVVm5obE9IV2xUeDhQSEQxNnR0ZzVseS9md0pneHNwdFdZT0J0enY3QzFXbEtnN201S2I3NzdpdnMyblVZM2JwMXhPelowMWpORHJ0MGFROXo4NExLVzBVOVB2WHIxMVZJNkZjMlJZdVVLQk1kbmNvVEtRMGJOdUFSS1VseVpsY2M3QlhWcXR2c21GQU9ob2FHakVoSlNrcUNpWWx5YzFwYnRtd0dEUTBoaGcwYmlNNmRYZEM2ZFV2TW5yME1WNi9lUkVSRUpLeXRMZENraVNVY0hlM2g2R2lQS1ZQK2gvajRCRHg2OUJpZE9yWEgyYk5YV09mcjBhTWIzTjI3Y0s2VG5KeUNjK2N1NC9oeGZ5UW1KcUY3OTA2WU5zMGJTVW5KdUhBaEFIdjJISUdIUjFkWVdwcGgrL1lET0hqd09CbzBNTVpQUDMxZm9rQUJaQ0cyWXJHWVU0U2tPS3lzekpuUTNQZnZFeUdSU0hrOUlxTkdjUnRDVmpZZlBoUThveG9hbGx6aXZqcFFiVVZLNGY0QXFhbks2OXpwNHRLV1ZUa2lOemVYVTZ0YktCUml4QWo1Y2V2NUs2ajI5czB3YytaRXVMbDF4cjE3RHhFWGQ1R1pFeGg0Qjk5OU53UlhydHhnSGF1aG9RRm41OVpLK0V2WW5EdDNoVE5tYVdtT0tWUCt4MHJpVnhaTm1saWlWeTgzWExnZ3E0cGxiRndQMnRxMUVCZjNIdlhxR2NIQ3dneFpXVm40Kys5L1lHYldHT2JtamRHM2J3LzA2L2M1TWpJeThmRGhZeng4K0FULy9CT0t5TWdvNU9YbFlmandnWnpTcDN3VTlrUU5IVHFBazVpZm01dUxXN2Z1SXpUME9aNDhlWWFuVDhQbENoTmRYUjNrNWVVeFhoV0pSSUs1Yy8vQTRjTmJVYmV1ckdKUFNrb3F0bTNiaTlPbkw3RkU0UEhqNTlDc21VMkZkQWZ2M0xrOSt2YjF3SVVMN0Q0ZHVibGlMRnk0R3J0M3IyZVM2UGhFU25XTFY4M0xLMzJsdG9xaVpjdG1hTisrTFZOUnhzU2tJZlQxOVZnRk1DNWVETUNZTWNNZ0ZvdHgrZklOemptS0szUlFFcU5HZWNIYzNCU2VuajA0Kzc3OTlpdldkbEdSWW1scGp0bXoyWXNyVllHWW1EamU4WTBibDdDK2owdGkrUER2T1I3YzJyV0xyd3pZc0tFeDcvZEtWbFlXcjNncTdqdUlyNzlWU2ZsM0ZVSGhlNkk2OWRJaCtERTNOOGZMbDdMdzZKaVlHTFJxMVVxcDV6Y3cwTWYyN2F1WjdZU0VENGlLaXNIZHUzK3pQUFY2ZXJxd3RiWEd4bzFMWUdyYUNLYW12WGpQeC9lZXpNd1VZZXpZYVVoSStJRDI3ZHZpOTk5L2hZTkRjL2o1bmNibXpidlJ1clU5SWlPanNYejVKcVNtcGlFbUpoNnVycC85Vi8xVGNTSHU3MysxVklWMXZ2aWlGNVBEZVA0OHQ4THFxRkZURUJFUldTb2JLb3JDRFJ3TE4zYXN6bFN2SjVWQ21KazFadUs4bzZQamxKYk1xMGlzdFVRaWdaZVhkN0Z6dkwxSFlNeVlZUmc0c0M4QW9IMzd0amg5dWtDa1BIdjJFamR2Qm5IeVVkcTFjK1Q5QVBmcjk2MGk1cGVLcEtSL3NYVHB1cEluOG5EbzBGYlVxVk44aUoyMzkzZm8yclVEV3Jac0JoT1RocGcvZndYaTR0NGpPVGtGQVFIYzFXVXRMUzFZV0pqQzJ0b0NWbGJtYU5teUdUdzlQNGVscFNuZXZvMkZ0YlZpSHpwejg4YlEwZEdCaG9ZUXc0Y1A0b2dVb1ZDSVZhczJGN3ZDcWFtcGlmNzllOExiK3pzY1Bud2FlL2NXTkxaTVMvdUU5ZXQzWU83Y2FUaDY5Q3orK3V1UVhHL051WE5YNE9uWm8wSkV3ZlRwUCtEeDR6RE95bTFrWkJTMmJkdUhTWlBHQWdERVltNFNyYUtoWGovOE1LYkVtTm1lUFlkeS9uNTVUVEhMaWxUS0wxSysvbnA4cWMvMS9mY3p5MnNPdnZ0dUNDTlN4bzBianBTVU5KWklpWTZPdy8zN2ovRGhReExUbkN3ZlIwZDdtSnJ5eHpRcmdyWjJMVjZCVWxZbVRCaU5rU09IeXQyL2NPRnFUbld5dzRlTHIwNVQyaDVDOGhyQ2xUWnZoMCtRbCtSSldMejRGOTd4bXplRDhNc3Z2M1BHaTVaZkxnemY2eW92TWJnaUtTejZxbnVsU0tKa0NuZVpyNHhPNDQwYU5jRGh3N0lxbmJHeDd4QVpHWVdYTDE4aklpSVNRcUd3eE1SNVBuUjFkYkJxMVcrUVNDUm8xc3dXVDU0OHc5aXgwL0R5WlNTR0RSdUlpUlBIWU83Y1AzRDkrbDA0TzdlR29XRWQvUHZ2eHpLTEEwVXFHeXJ5UENnU2lhQ25wOHNLMytWTGtDK2FPRjhSRFIxallnb1dhRWlrcUJncnE0S0dhVkZSSmVjK3FCcG41ellRQ0FTc2xmYkZpOWR5d3Eva05UK3FpQW94bVptaU1vZktsZFRnRXBDdE1Mb3IxamdBQUNBQVNVUkJWQmV1VWxhMFlFQlJjbk56T2FWOTh6dTdsNlpNclVBZ2dLMnRGYnAwNmNBcitEUTBOREI0c0NlMmJ1VjJtell3ME1lQUFiMHhkT2dBMUsxcmhEMTcvSER3NEFuT3ZFdVhBdkg0Y1JpVFNGZVVSbzBhd01kbkpQcjBjVmNvcktwUm93WWNJU01XaXprbFp3dWpxNnVEMzM2Ympna1RabkplajBPSFRzRGR2Y3QvN3UzcTM4aXh0SW1SRlUzNzltMWhhV2tHRFEwTmVIcCtqdVRrRkd6ZHVwZmxrZHU5MjQrMzBrdmZ2aDZjTVZWaWJGeXYyTjQwZkRrZGloU3dVQlNSU0lTSEQ1OXd4dlgxOVVyZE15YzdtMXNKckRMRG5maTZhMy84S090c1haa2VqY0xlSkdXK1ZrVFZ4TXFxb0pGdmVEZzM1MVJaaElZK2g2L3ZQbGhhbXNIQ3doUVdGbWF3dERSRDkrNmRlTU8zU291TmpUWCsvdnNmVEpreUIzLy9IUUp6YzFQOCtlY3lPRHJhWTlXcXpiaCsvUzRBWU1pUUw2Q2xwWVhwMHhmZ3hvMGdwaHd3SDFLcEJLR2h6M0hyMW4xV0tLeXl5TWpJNUZUVjVBc0hrNWM0cjB3S3YvYUYzeFBWbWVyMXBGSUlLNnVDbFlQb2FQNVFnYXFFa1ZFZE9EdTNRWEJ3UWRPaG9xdlBBb0VBM2JyeEo1S3BBMlBIZm9PWW1EakV4cjVEWE53N3hNVEVsNWd2WW1scFhxYk83dTNidHkyMndXSC8vcjNnNjdzZkVva0VXbHBhNk5DaEhUdzllNkJidDQ3UTFOUkVRTUJ0Yk4rK0gxRlJzbFVwdm1wdDhnUksvLzY5TUgzNkJHaHJLNzZhdEg3OTc1eUhpYWlvMkJJVDZsdTNib21oUTcvRTRjT25XT01TaVJSTGxxekRuajBiNVlSNzhYdFN2THk4U3kySStWN0RiNzZaVU9xY2wzcjFqT0RueDIyUUNhQlVsZUVxQTRGQWdNR0RQV0Z0YlFtaFVBaGo0M3JvMnJVRGJ0d0lZdWFFaElSeWpxdFR4d0I5K3lyUEM2SU9YTHQyaTlQUkhpaGJxV3UrY3NXVksxTE1lTWZmdm8xQnExWXRLczJPd3ZmRXd2ZEtRajF4ZEN6NHJJU0hoeU03Tzd0Q3F0cTlldldHMHp3UmtQVTNzYmEyUU5PbVRXQnJhdzFiVzJzMGIyN0xoRVFyZ2tpVWhYSGpmc1NiTjlFd05EVEExS25qOGRWWC9SRWJHdzhmbnhsNC9qd0MzdDRqNE91N0Q1R1JVUmd6WmhqczdlMndZc1VtT0RnMFp5MW9wS2RuTU1WelltTGlNWDc4endCazRkLzVLS3RDNGFkUEdjeGliTGR1SFpHVVpJY0ZDNmF6NWhSTm5CZUx4Zmo3N3hCMDZ1U2lGQnNBMlFMTjgrZlBtZTNXclpXZk5xQUtxcTFJc2JRc3VCa29zNmxlZm9KVWJxNFlMMSsrWnUzVDBha05HeHV1T28yS2l1VThxUEY5T0FjTjZzc1NLVVhwMU1tbDFQMVJxanJCd1NHNGQrOFJ6TTFsZVNmdDJyVkNvMFlObURLQy8vNzdFVEV4Y1lpT2pzUGJ0ekhNei92M2laQktwYkMzTDFzUmdURmpockVhR3hXbGZ2MjYrT0dITVdqY3VDRTZkWEtHam80T2NuSnljUFhxTGV6ZmY0ejFucksxdGNiS2xmTXhhOVlTdkhqeFd1NDU4L240OFdPcEJFcDU4ZkVaaVZ1MzdyRUtNd2lGUWtidzhsWDNrdWRKU1UvUFVFcVBtYktJaWxxMTVMOWVGVm1pdHF3TUh0eWYxWDlqK1BCQkxKSEN4NkJCbmxXdWkzcFpidFlsSGVQdTNnVkxsODR1OFR4U3FSU0hEcDNpM2RlaFErbUxDL0I1aGl0VHBNaHIyaGdSRWNrUktWRlJzZkR6T3cxdjd4R3M0Z2ZLb1BEM1YrRjdKYUdlR0JrWndkcmFHbS9mdm9WWUxFWm9hQ2ljbloyVmZwMkJBL3RpNE1DK3lNd1VJU29xRm0vZVJDTXlNZ3F2WHIzQnk1ZVJpSWdvQ0htZE5Ha2N2djEyc01MbjF0R3BqWWtUeHlJKy9qMisrS0lYOHZMeXNIdjNZZXpiZHd5R2hnWll2MzRKWEZ6YVlPZk9nL2owS1IwQ2dRQS8vdWlENzcrZmdhbFQ1K0xQUC8rQWtWRWRMRjI2SHVmUFgyTzgyblhxR0tCelp4ZDA3ZG9SSFRzNlljTUdXYmptb2tYOFlaNkZrVmVxT0orc3JHems1dVl5UlpieVE2eExZdDY4NWJoKy9TN1dyVnRjNWlJcVJRa05EV1h1OVUyYU5LSEVlVlZqYVdrR0haM2FFSW15OFA1OUl0Ni9UMVRLQS82T0hXc0FBSHYyK0hGRWlvL1BDSGg1c1Zmbm82UGpNSExrSk5hWW1aa0piNGs3dmo0c2hmSHkrckk4cGxkSi9QMnY0dUxGUU5hWWxwWW1URTFOWUc1dStwL0wyQlNXbG1ibzFNbUY2WG91RW9rUUdSbGQ1Z2VNNGdSS1B2bGZvQzlmdnNiNTg5ZHcvdncxenNPd3Eyc25MRmp3TTk2OVM4VEhqOXdZVXFGUUNGZlh6eGczTkFEY3ZSdU10MjlqbUxLRkZVM3QydHFZTVdNaXBrMmJCMEJXZ25udTNCK1pFRG0rVmVxeWxoOVdGVVh6T2dCWktHRGhLbVo4OE9VNldGcWFRMWVYUDVsYUlwRnlQdmZ5S05vZ3NFMGJCemc1T2VMUkkvNk83L3I2ZWhnK2ZKQkM1NjRwK1B0ZjVWMWtLaXl5RlNVcks1dTNOSFJsbHVMVTA5TkZvMFlOT0dHYXo1Njl4S0JCbnF5eDJOaDRuRHg1SGxldTNNQ0lFVi9qcTYvNmxjbHJYSlIzN3hLWTYrdm8xT1lOUVNQVUQyZG5aN3g5K3hZQUVCZ1lXQ0VpSlI5ZFhSM1kyOXR4d3JDVGtwTHg3TmtMaElXOVJNK2VycVUrYjVjdTdaR1c5Z2xIajU3RmdRUEhrSmFXam43OWVtTEtsSEV3TU5ESHg0OHB5TXZMZzQ2TzdQdmIwZEVlWThZTXg4NmRCekZtekZTc1diTVFkZXNhd3NCQUgrN3VYZUR1M2dWT1RvNjhyUUFVc2E4a2taS2YxeXF2YjRvOHZ2cXFINjVmdjR2Tm0zZWpRNGQyU3FtMEdSQlFVRVRIeVVrNXdxY3FVRzFGaXFhbUpscTNic2wwSkEwT2ZveisvWHNxNWR3SkNSK3daODhSMXBpaG9RSDY5V09mUHpjM0Y0c1hyK0hFeTArY09KYTN3M0YrTXZiZXZVYzUrMnhzcklydGRhQklrbGR4OEsxOC92eno5eGd5NUl0eW5iY2tnb01mYzhaeWM4V0lpb3BsUXFrS282T2pBeXNyTTFoWldjRGFXdllqRkFwaGJ0NjR6QjNTK1hqekpocW5UMS9FalJ0QnZHRmJ1cm82bURMbGYvanl5ejRJRGc3QnJGbExlVDBNL2ZwOWp0bXpwMkxFaUVsTTRyUlVLc1gyN2Z1eFpNa3NwZGxiRWgwN09xRjNiM2VZbURURXVISGZzTjUvT1RsOGlmUFY2NlBQOXhyVnJXdUVYYnZXRjNzYzMvdCs5dXdwNWU0NEw0OUprOFpoM0xnZmVVdDlqeGd4UkNuOW5KUkJTa29hN3Q3OUc4MmFLYS9zZUZsczJMSmxOKysrVHAxY1NsMTRRWjczVGwrL2NrUktibTR1OHZJa2FONjhLVWVrUEhyRXpibkpMMVdlbnA2QkxWdDJZOSsrb3hnMzdwdGl3MVFWNGVIRGd1L2NObTBjcXQxbm5TZ2JIaDRlT0g3OE9BRGcxcTFibUR4NXN0SkN2cFl1TGY1N2xvOGRPd29xWVNVbmwxeGlYQ3FWWXNXS1RUaC9QZ0E1T1RsbzI5WUJJMGNPaGEydE5XclZxb1cwdEUvNDgwOVo0bmwreEFzQWpCdjNEZUxqRTVDWm1Ra3pNeE9NR3VVRkg1K1JuS2FQUlNsTkdlSjgwdE16SUJBSW9LTlRHNW1aSXV6Zkw4c3hzYkl5aDcvL1ZTUWtmRUIyZGpheXN0Zy9nT3dlTm5Ma1pHUmxaVEhmVlM5ZnZrWkF3RzMwNk5HdDFMWVVKaXNyQzdkdTNXSzJlL1JRbjVEaWF2M3Q1ZXpjaGhFcER4OHFUNlFzWGJvZUlsRVdheXcxOVJNR0RCZ0ZENDh1OFBUOEhJNk85cGd6WnhsQ1E1K3o1blh1M0Y1dUFwbElKT0xFY3VhanBhVUprU2lMV1NGUUI5NjhpV1kxc1ZRRWtVaUU1ODlmY1ZiQWUvWjBWY2c5cXlqdjNpWEF6KzgwNzc2T0haM3d5eStUMExoeEk1dytmUkdyVm0yUjJ4QXhQMEcxYjE4UGJOeTRreGtQQ0xpTjRPQ1FVcFZQTFMrLy9mWXo3NG9NWHpKeGFSNWNTaExJWmEzdVZab3dJNzdHb1BYcTFWWDQrTW9pSWVFRHAwQkdQbi8vL1JpZW5wK1hPaGxjbWNURXhNSGJlenJDd3A1RElwRmk5ZW9GS3JGREtwVmk4ZUkxY3IzS1gzMVYraEEwZVNHQit2cjZ2T05sSlRvNkRqRXg4WWlObGYyYi81T1FrSWdsUzJiRHdhRTVidDVraC8zRnh5Y2dJaUtTMVl1cTZIczZQVDBETDE3d1Z6a3JEY0hCQllLb0lzclpFMVVUT3pzN1dGcGFJam82R3BtWm1RZ0lDRURmdm4yVmN1N1NsT3d0S3dLQkFLMWJ0MFJVVkJ4R2ovWkNodzd0OFBoeEdMNzhjaFJyWG9jTzdkQ3BVM3ZXY1hQblRvTlVLb1dHaGdZVUxTeTJiTm1HVXR0NDl1eGxKbHdzSDMxOVBiaTdkOEg4K1N0NXcva0ZBZ0gwOUhSUnA0NEJCQUlCR2pWcWdEcDFES0N0WFFzWExnUmc1ODZEY0hmdldxYm12dmtFQmdZeWpSeXRyS3pRdEduRk5BUlhCZFZjcEJSOEFRY0hQNFpFSWkzWEN3M0liaWJ5R291SlJDTDQrMStGdi85VjZPcnFjT0tmemN4TU9BbFQrV1JsWldQbXpOOFJIaDdCdS8vRmk5ZVlPWE14VnF5WXB6WkN4ZGk0SGxhdW5JLzQrQVRFeDcvLzd5Y0JzYkh4cGE3VzVPVFVScW0yZGV6b0JDT2pPa2hKS2VoMGJXdHJqVW1UeHVLeno1eVJsSlNNNmRNWDRNNmRnc2FSOWV2WGhZMk5GVXRvNXZkQTZOM2JIVnUyN0dHSm1aVXJOMlAzN3ZXVlZqOWRuc3Y0MHlldUI2Z2lraW9ya3Bjdkl6bGpwWFd4VnpRM2I5N0R2SG5MNVhhakR3NE93YkJoUGhnNThtc01HZkpGaGVaS1NLVlMzakNxcEtSazFzS0J0clkycS84Qkh5dFhidWFFd0pWMGpLRmg4VGtXbXpiOUpiY3BhK3ZXTGN1VVVKcVV4Ti9adlU0ZHhVV0tTSlNGeE1Ra0pDUjhrQnUyVjF6NWVTMHRUYlJyeDkrajRzU0o4L2psbDRMUTRJZ0k3bnU2U1pQeVZlU1JTS1FzVHdxSmxKcURRQ0JBbno1OTRPc3JLejdpNStlSFBuMzZLQ1dVcUx5UkhNVjFWMi9YenBHcHV0VzNidzlXWVpFV0xlemc3VDBDWXJFWUdob2FzTEd4UXJkdUhUblBlU1Y1VGZnb1N3bGlSMGQ3V0ZpWVFpcVZYZFBLeWd6anhuMkx1bldOTUhxMEZ3WU02QVVEQTMzVXFXTlE2Rjg5dWZhOWU1ZUltSmc0dkh2M1hxRWVjSHhJSkJJY1BueVkyVmJXYTE1VnFOWWlwWGx6V3hnYUdpQTE5Uk9Ta3BMeDZORVR1TGlVNzJIVzFMUVI5dS8vRTArZmh1UGt5UXU0ZXZVbWNuTzU0VEpGQllwQUlNRENoVE01cGVnQW1SZG0rdlFGSEs5TFVZS0RRekJ4NHE5WXRXb0I2dFZUdkNwR1NmQlZkNm9NREF6MDBiVXJONjVjS3BVaU1UR0pTWmlQam83RG16ZlJlUE1tbWpmM0FBRGF0MWV1U05IUTBFQzNicC9oN05uTHNMZTN3L0RoZzlDamh5c0VBdURDaFd0WXU5YVh0VExicUZFRGJOeTRGRGR1M0dXSmxId1BRdjM2ZGRHN3R4djgvYTh5KzZLajQvRDc3K3NVQ3ZzcXFZcFhlZUI3M3lrajlyMDhsQ1k1UHowOUE2OWZ2K0dNVjBTc2ZYSnkyV3JYSHoxNkZ1dlcrY29WS1Bsa1pHUml5NVk5MkxQbkNQcjA4WUM3ZTJlMGE4Y2ZNMTFhSWlMZUlDZ29HRStlaE9IeDQyY0svUjlyYUFoTHJEckY5MTRwVDZVcVg5OTl2R1c5QWRuMzZNU0p4ZmZsa2NlTkcvZDR4K1VKSnJGWWpEVnJ0aUV4OFFNU0VtVENwTHdGR2pRMU5XRnZiL2QvOXU0N3JLbnppd1A0TnlHTWhHQVFRWlF0aUlLZ2RXK3NvbGhScTRoYnF6OG4xRDBvT09yR0NlNHQ3cXE0UngybExuQlZxMVhyUUxHZ0tJZ29EZ1NFUUVqSS9mMFJ1UklKR3d5RTgza2VIM0pIYmc2S0llZSs3M3VPeXB0WWYvNFppcEVqQjhIWTJBaVptWmxLaTR5ejJkdlhLdEhyMzcxN24wMUNEUTJyRkxobWkyaVdidDI2SVRnNEdLbXBxWGoxNmhVdVhicUVEaDA2RlB0NmE5Y3VWUG41cHpTdnMzSGowanlmcDZ1cmcrSERCNVQ0OVhPYU1HRWtSbzBxWE4rNTMzL2ZyWFRUMk5uWkFZY09iVlY1Ym5GdUNNeVlNUUVtSnNZbHVqRjkrZkpseE1jcnBvNEtoVUowN2RxMWdHZFVMQlU2U2RIUzBvS2JXM3NjT1hJS2dPS1hRRW1UbEd6MTZ6dWlmbjFIVEp3NENnY09uTUNlUFlmei9RRENNQXgrK1dVZXVuVnpnNGRIRjFoWUtENUFQWHIwSCtiTVdWYm9obDRSRVZFWU9uUTg1cy8zSzdXN1lDOWV4SmJLZFVwTDlwQ25xYWxKcnVsUXFhbHBlUDQ4RnBHUjBZaU1mSWJJeUdjUWl6T0tmWmNoUDMzNmRFZlhycDNRc0tFVEdJYkJwVXZYc1czYnZseDNvRzF0cmJGaXhUelVxRkU5MXgyS25EMUloZzd0aTVDUWkwbzlTMEpEcjJIVHB0MFlNMFo1eUxxMFNLVlN2SDc5RmdJQkh3SUJIenllMXVlcFhCd2tKbjdFeVpObmNmTGtuN21lVjVwSmNFRXlNaVRRMHVLeXhReWtVaG4yN2oyYTY3eThwcUJkdTNaTFpWK2UycldMLzRFdWUyZzg1eWhYZW5vNnRtN2RxL0w4dkc1TVpXUklzR3JWbGp6bk4vUDVmUGExY2hLTDAzSHMyQmtjTzNZR2ZENGY5ZXJaNDZlZitzREt5aHptNWpWaFpHUUlROE1xNEhDNHlNcktncGFXRnJLeXNqNy9rU01yS3dzWkdSS0l4ZWxJVDg5QWxTcENuRGx6UHM4cGpIbFIxVU9uckVpbE1peGR1aFovL0hFeHozTjY5KzZPQmczcUtlMUxUdjZFdUxoNDZPbnBRa2RIQjdxNk90RFc1b0hINHlFclM0N0V4SS80ODg5UUhEMTZXdVUxc3l2dmZJM0g0K0gwNmZPbDhpRXNtNVlXRnp3ZUQ2MWJOOE9GQzFlVWptVmtTTEI4K1VZc1dmSXJidDM2VitYckZxVWZsQ29oSVY4V3o3cTVmVitxNi9oSStTY1FDT0RoNFlHOWV4WHZZenQyN0VEcjFxMkxQWEp1YW1wU0tuR1YxblZLZzRHQlVPWE5aRlZLc3lHeEtsWldKZXRoSkpGSXNIMzdsMm5tdlhyMStxYUZRcjZGQ3Aya0FJcTFBTmxKU2xqWVgvRDFIVmZpOHErWm1abUlpWW5EZ3djUnVIcjFiOXk5KzdEQU82U0FZaUhvdm4xSEVSeDhEQXNYVHNlelp5K3dlL2NocFFadk9abWIxOFNyVjY5ejdmL3c0U01tVEppSlhyMjZZdXpZWVlXNjY1MmVubzdZMkhpSVJBYlEwOU9EdGpZUE1sa1dZbUplNXBwRG1hMHNmNEY1ZWhhdUZGOWhsVlpOODV6cTFMRmpwL0FkT0hCQ3FXTjR0czZkMjJQNjlBbnNuWTZ2U3hEcjYzLzVrR3RsWlFFM3QvWTRlMWE1bXRsdnZ5bCtCZ3BibnJDb2hnMmJtR3NOVlVHK1pjV2ZFeWRDc0diTlZuQTRIR2hwYVVFdXoxS1pkT1QxWWZMcnY4OXM5ZW9Wcnp3MW9ManJQbi8rY25DNUhBZ0VBdWpvYUNNcEtTWFAvK2VxT2loSFJFUmgzcnpsZVU1amFOdTJCZWJPOWNIYXRkdnluZE9kM2N4UVZVUER3bHExYWdHY25Cd0FGQzFKZWZyMHVjb2lIem1wR3BHNWYvOVJvYTV2WTJNRmtjZ0FNVEZ4bURjdk1NL084b0JpOGFtcS95T3BxYWtZTldwcW9WNVBsZnc2cmhzWkdlYmJNTFhvRk5sc2x5NGRjaVVwQUhENThnMk1IRGxGNVd0YVdWbkEwTEQ0WlVNek1pUUlDL3RTWmJDOE5RMGwzNGFucHlkT25UcUY1T1JrdkhuekJ2djM3OGV3WWNQVUhSWXBBOEhCd1VoSVVOd0FGNGxFOFBRc2ZNbm5pcUxDSnltT2p2YXdzckpBYkd3Y3hPSjBYTGh3UldYNTM4STRkKzRTdG03ZGgvajQxNFhxcUo0WExwZUxOV3Uyc3VYcFZPblFvUTBXTFBERG5Ea0JDQXY3SzlkeGhtRnc4K2JkUXQrQmw4c1pqQnc1SmMrRVNKV0M1bzFyc3R1MzcrUDA2Zk80ZlBtNnlnWndnR0tOU29zV2pYSDc5bjNvNkdqajRjTUlYTHg0VmVtY3I1dTNUWmd3RW4vOWRVdnBneDJYeXluUkIrcjhhR3RybzFtemhyaHlSZlZVbDd3MGFsVDBSbm5GMWI1OWE2eFpzeFVNdytSWmdBQlEzUmNqS3VvNS92NzdUcTc5eHNaR0plci8wS1pOTTNaMG9xQnBVZHJhUEZTcjltV3grNmRQcWRpMGFUZCsvejBrei9lSlpzMGFZdEdpNmREUjBjSE1tWlBRc21VVHJGeTVPYy8xYmlWUnZib3htamR2eks2UHlvdmk1N0F1MnJScERqczdHL2o1TGNDYU5hcW5MaFRrNTUvOUNuWGVva1V6MEw1OUc4eWN1VGpmZmxZaWtRR1dMNStyOGdhVHVYbE5sV1Y5QzZOT0hidDhQL2hYclNvcTFuV3JWREZneTZkYldpcTZiMXRZbUtGMmJSc0FRS3RXeldCcGFjWlc4TW9wcjNXSkxWcmtYZDJ4TUM1Y3VKSmo4YXdGSEJ4S05pcERLaVlEQXdPTUhqMGF5NWN2QjZCWW05SzJiVnVOV2t4TmdLZFBuK0xRb1M5VmFMMjh2RXE5U0VoNVVPR1RGQTZIZys3ZDNiQnhvNkkwM1o0OWgrSHUzckZZQytqcjEzZEVmUHliQWhPVXFsVU40ZTA5QkRZMmxnZ0sycU8wd0pMRDRjRFIwVDdmOVNjdUxpMHdmNzR2ZUR3ZTVzLzNSVkpTQ3Y3OVYzbVJKcGZMeFlJRmZoQUs5UXNWdTc2K29NRFgvWm82eTQrcTIrKy8vNm55VGllZ3FCNFNFeE9IWjg5ZXdOOS9aYjdYK2JvcmRyVnFWVEZ1M0Fnc1c3YU8zZWZqTXdhdXJtM3p2WTZwcVVtdTZVNHltYXhRSDZCYXRteFNwQ1RGM3Q3Mm15Nm9yVkdqT3V6c2JQRHMyWXM4enpFek0xWForR3ZEaGgwcXovLysrMVlsaXNuQVFJZ0dEZXJsK24rblN2UG1qWlZHRzE2L1RzQzVjNWZ5Zko5d2RXMkxlZk44bFo3ajZ0b1diZHMyeDZsVDU3RnYzOUVDRTRxaTZOU3BIYmhjRHN6TmErUXFCaUVROE5HcWxhS1JXYXRXVGRrU3lLWDUrZ1hoY2psWXRHZ0dSby8yVVprUTZ1cnFJQ0JnRGp0RlZwVkdqWnh6OVZzcWpLRkQrK1o3UEw4S2NVS2hQcHVBZkoyUUZEUmRoTXZsWU1LRVVmRHpXMURvV0R0MUtucGZpV3h5T1lNOWU0NncyOTI3dTJuVTRsbFNOSjA3ZDBaSVNBZ2VQWG9FbVV3R2YzOS9iTnEwU2VPbUFsVldZckVZL3Y3KzdFMC9KeWNudUxtVlRuWGI4cWJDSnltQW9wUDdiNzhkUW1wcUdtSmk0bkRwMGw4RmZpaFVwV1pOVTdSdjN4cWhvZGRVSGpjeU1rVHYzdDNScjE4UE5ubllzR0VwYnQrK2gzWHJkaUF5OGhtNmRldUVxVk4veHBneGZpcTdrL2ZzMlFWK2Z1UFlhZy9hMnRvSUNKaU5xVlBuNHVIRENQYThnUU05aW56M3ZYSGpCb1ZPVWhvMHFKZnZod0pOMTc1OTYxeEppckd4RVNaTkdvMU9uZHBoNGNKVlNvdmdWZEhXMWthUEhsMXk3ZmZ3NklMdzhBaWNPWE1CUTRiMGdhZG53VlBWMXF4WkNHdHI1Zm1wTVRGeGhWcFE3K2hZK0o4VEF3TWhGaXdvM0YzdzB0U3NXVU9WU1lwSVpJQU9IZHJBeTJ1SXlnOStNMmRPd3NxVm0zTjFjdS9ldlhPSlkyclNwRUdCU1lwUXFKOXJJWGVkT25aWXRHZ0dwazZkcXpROWpNUGhZTWlRUHZEMi9wL0tteVE2T2pybzNic2JQRHk2NFByMTI3aDgrVHIrK3V1V1VsSlJITzNidDJZZjE2dFhGeEVSVVhCeGFZSHZ2MitGWnMwYUZxcXhhVm16c2JIRW9rVXpNR1hLSEtXL002RlFIOHVYejgyMUR1VnI5ZXM3RmpsSjhmRG9VbUQvQVF1TG1uQndxTTBtSUJZV05UOS9OU3R4RjNnWGx4Ym8zYnQ3bm10bGNuSjByRlBnMzBGK0xsMzZpNTEyS0JUcXc4T2pkRXJQa29xSncrSEF6ODhQWThhTWdWZ3NSbng4UEFJREF6Rm56aHhLWGlzNGhtRVFHQmpJTHBZWENBVHc4L1BUMkg5WGpVaFNoRUo5OU8zN0kzYnVWSlJoMjdYcllMR1NGQURvMnJXVFVwTEM0L0hRckZsRHVMbDlqMDZkWEZUK3dtL2F0Q0YyN2x5RHMyZEQwYkpsRS9ENWVsaStmQjZHRHAyQWp4OFZmUUIwZEhRd1pZbzNQRHh5ZjZnVkN2V3hZY05TckZxMUJjZVAvd0VUazJvWU9iSncxU2R5Y25BbzNIQ3VrWkVoZnYxMVVwR3ZYeFNEQm5rV2VoU29xSUtDOXBUNEdxMWFOWVcyTmc5U3FRd0dCa0wwNjljRGd3WjVzbVZodi92T0tkOGtoY1BoWU9yVW4vT2M3ejU5K2dUVXFtV0ZRWVBLZm81bzdkbzIwTmJXem5jQnNLR2hDQzR1TGVEbE5TVGZQaDFuenV6TDgxaEplSGtOd2NDQnZjRGhjTURsS2hZWDYraG9GMWpWcEhwMVl5eGRPZ3RYcjk3RTBxVnJrWmlZaEJZdEdoZjZaMTFWd1lYc1JhVDVUWG5UMDlORjY5Yk40TzA5Uk9YaXhoWXRHbVBNbVAreHpjVU1ESVNZTldzeTJyVXJlSVJIVVZtdUJWeGNXa0F1bCtQeDQwaEVSVVhqMmJNWXZIZ1JpM2Z2RXZIcFV5clMwc1RJek15L1ZMZElaUEI1TFlyQ3pKbVRVTFdxWVlsTHNaZUY1czBiWWRLazBWaTFhZ3NBd01Ta0dnSUQ1Nkp1M1lJclVPWDhIZ3RpWldXQmdRTjdvV2ZQSHdvOGQ4cVVzcXVxQnlnYTV1cnA2U0E0K0xqSzNqbUE0dWJJdkhrK0pYcWRYYnUrbENETmVST05WRjVtWm1idzhmR0J2NzgvQU9EYXRXdFl2MzQ5Smt5WW9PYklTRW1zVzdjTzE2NTkrWXpxNCtNRE16UE52ZUhNWWZKNjU2eGdrcEpTNE9rNW5GMUFQRy9lTC9qaGg2S1gzbE1zY0o0Sk96c2JOR3Jrak9iTkd4VzZFc1RYL3Y3N0RxWk9uWXY2OVIweGJkcDQyTm9XWEFQLzlPbHowTlBUSzliUWYzeDhBbnIzVnIwNFcxZFhCelZybXFKMTYyWVlOTWd6ejBYS3hkR3VYZTRPeVljT0JhRkdqZXFsOWhvNXVibjF5N1Z2Nzk0TmVWWVErZnA4Yis4aDZOUG5SOHlmdnh5MnRqYm8zYnRicnA0VjBkRXhHRHg0Yks1ckNRUjhmUGVkRTRZTTZWUHNkUjJxNXVaYldwcm5Xc0FzbFVwVk5qSE0yUkF1MitYTE41Q1dKZ2FYeS8zYzBFb2JlbnE2ME5jWHdNaW9LbXJXekYyWnJMUVV0NWxqVVNVbHBXRE5taUFNSHo2d1JPdFJza21sTXJZVE9KZXJxRDdHNSt2QjBMQUtURXlNQy9WQmY5bzBmOGpsREtaTkcxOG1UUnJsY2dZU2lRU1ptVkprWm1aQ0pwTkJLcFZCSnBNaEt5c0x1cnE2cGZKMzhTM05uUnVJeE1RaytQdjdGWHFodUV3bSt6d2lvVWh5czMvT3RiVjUwTlhWZ1VEQVI5V3FoakEzcjRFcVZReks5aHNvaGlkUG51TG8wVFA0OTk4SGVQdjJBN1MwdURBenE0RzJiWnRqNEVEUEVvM2FuRDBiaG5uekZPc1ArSHc5SEQrK2k1M1dSOGlXTFZ0dzVNaVhxWUFEQnc3RWlCRmxVOFNGbEswZE8zWmcvLzc5N0hhZlBuM2c3VjIyTjFxK0pZNktEeWthazZRQXdLWk51L0hiYjRxRlJOV3FWY1dCQTF2VWZrY3BQUHdKbkp6cWF1eFFuQ2I3dW5Rc2w2dFY0c3B4bXVqWnN4ZTVxbUxWcW1WVnBLNzJGWlZVS2l1d09oWlJKcEZrUWx1YlY2d0diRVJaYW1vYSt2ZjNRbUtpWXNSKzZOQitaVmJ1bkZSTURNTmc2ZEtsQ0EzOVVwNjZSNDhlR0Q5K1BIMHVxU0FZaHNINjlldHg4dVJKZGwvSGpoMHhiZG8wamZvMzFQZ2tKVDA5SFFNRy9NeFcxZXJiOTBkTW5mcXptcU1paEJCQ1N0K0tGWnZaRXZ5bXBpYll2Mzl6aVJyREVjMGtrOGt3ZCs1YzNMcDFpOTNYdG0xYitQcjYwbUw2Y2s0c0ZpTXdNRkJwaWxmejVzMHhmLzU4amJzUnFDcEowYWhiV1h3K1gybU84ZEdqWi9ENGNhUWFJeUtFRUVKSzMrUEhrVGgyN0F5N1BXV0tOeVVvUkNWRkpkSDVTdDNucjEyN2hqRmp4dURaczl3RmZrajU4UFRwVTR3Wk0wWXBRWEYxZGRYSUJDVXZHaldTQWlpR3hhWk9uY3YyVmpBek04WHUzZXZVUHUyTEVFSUlLUTJwcVduNDMvOG1JRDVlVVVxNlZhdW1XTEZpbmtaTi9TQ2xqMkVZQkFVRkthMVI0ZkY0Nk5ldkh3WU5HbFRzenZTa2RFa2tFdXpidHcrSER4OVc2aTNXcDA4ZmVIbDVhZXovYzQyZjdwWHQ5ZXNFREIwNmdWM00yNzU5YXl4WjhxdWFveUtFRUVKS2J2cjBoV3haYnFGUUgzdjJyQyt6UWlWRTgxeTVjZ1VyVnF5QVdDeG05NW1hbW1Ma3lKRm8zNzY5eG40SUx1OFloc0dsUzVld2ZmdDJ0cE04b0NnejdPUGpnM2J0aXQ5THFTS29ORWtLQUZ5NWNnUFRwaTFrdHlkUDlrTC8vajNWR0JFaGhCQlNNZ2NQL283VnE0UFk3V1hMWmhXcTlEVWhPY1hIeHlNZ0lBQ1BIajFTMm05dWJvNysvZnZEMWRXVlJsYStrWXlNRElTRmhlSGd3WU40OWVxVjBqRW5KeWY0K2ZscGRKbmhiSlVxU1FHQTFhdURjUERnN3dBVUpVYVhMSmxKYithRUVFSXFwTXVYYjJEbXpNVnNOYjMrL1h0aThtUXZOVWRGS2lxR1lYRHUzRGtFQlFVaEpVVzVxU3lmejRlTGl3dGNYVjNoN094TUNVc3BrMGdrQ0E4UFIyaG9LSzVldlpxcm1xaElKSUtYbHhmYzNOd3F6Y2hXcFV0U3BGSVp4b3p4dzZOSC93RlFORlJjczJZaEdqWjBVbk5raEJCQ1NPSGR1eGVPU1pObXN3MCtuWjBkc0hIak1pcUJUVW9zTlRVVng0NGR3L0hqeDVHYW1wcnJPSS9IZzRPREF4d2RIV0ZwYVFrTEN3dVltSmlBeitkRElCQ29iSEpORkwzT3hHSXgwdFBUOGU3ZE84VEZ4ZUhseTVlSWlJakFreWRQbE5hYlpCTUtoZWpWcXhjOFBUMGhGQmF2UjE5RlZlbVNGQUJJU2txR3Q3Y3ZZbU1WS0t2MlN3QUFJQUJKUkVGVVEyaENvVDQyYmx3R2UvdGFhbzZNRUVJSUtWaFUxSE9NSFR1TlhXZHBaV1dCTFZzQ1M5UUVrcEN2aWNWaS9QSEhId2dKQ1VGc2JLeTZ3NmxVckt5czRPN3VqcTVkdTFiYXN0Q1ZNa2tCZ0RkdjNtTDBhQis4ZjU4SVFKR29CQWJPcFJFVlFnZ2g1ZHE5ZStIdzlWM0FKaWdtSnRVUUZMU2NGc3FUTXNNd0RKNCtmWXFMRnkvaTd0MjdlUDc4dWJwRDBraTFhdFZDNDhhTjBiRmpSOVN1WGJ2U1RPdktTNlZOVWdBZ09qb0dQLy9zaDArZkZFT1pPam82OFBmM296VXFoQkJDeXFYTGwyOWd6cHdBZG9xWGdZRVFtemNId05iV1dzMlJrY29rT1RrWkR4NDhRRXhNRE9MaTRoQVhGNGZrNUdTSXhXS0l4V0tWMDVhSVlwcWNRQ0NBUUNDQVNDU0NoWVVGTEN3c1lHMXRqUVlOR2tBa0Vxazd4SEtsVWljcGdDSlJtVFJwRmp1aXd1VnlNWEhpS0tyNlJRZ2hwRnc1ZVBCM3JGMjdqVjBrYjJKU0RhdFgrMU9DUWdqUlNKVStTUUVVVTc4bVRacU4yTmc0ZGwvNzlxM3g2NitUcWVFaklZUVF0VXBOVGNQQ2hhdllQaWlBWWczSzJyVUxZV3Bxb3NiSUNDR2s3RkNTOGxsU1VncDhmZWNqUFB3SnU4L016QlQrL3ROUnIxNGROVVpHQ0NHa3NucjhPQkt6Wnk5bE84a0RpaXBlZ1lGemFaRThJVVNqVVpLU2cxUXF3NFlOTzlnK0tvQmkrcGVuWnpkNGV3K2hVUlZDQ0NIZlJHcHFHclpzMllOang4NncwN3NBUlIrVWNlTkdVSmxoUW9qR295UkZoU3RYYnNEZmZ4VmJPUVVBcWxXcmlna1RSdUtISHpxb01USkNDQ0dhN3V6Wk1LeGR1dzJKaVVuc1BxRlFIN05uVDBXN2RpM1ZHQmtoaEh3N2xLVGs0ZlhyQkFRRWJNRGZmOTlSMm05dmI0dGh3L3FqZmZzMjRISXJkMms0UWdnaHBVTXVaeEFXZGcyN2R4OUVWSlJ5ZWRkV3JackN6MjhjbFJnbWhGUXFsS1RrZzJFWVhMNThBNnRYQnlFaDRaM1NNV3RyQy96MFV4OTA2dFFPZW5xNmFvcVFFRUpJUlphUkljR0ZDMWV3Wjg4UnBlSXRBR0JxYW9JcFU3elJybDNMU3Q4dmdSQlMrVkNTVWdqcDZSbll0ZXNnRGg4K2lmVDBES1ZqQWdFZjdkdTNocnU3S3hvMy9vNUdWd2doaE9STExtZHc5KzU5aElTRUlpenNPdExUMDVXTzgvbDY2TnUzQjRZTjZ3OCtYMDlOVVJKQ2lIcFJrbElFeWNtZmNPalE3emgwNktUU2VwVnN4c1pHYU5Ma096UnQyZ0JObXpha29YbENDQ0VBRktYdWI5KytoOXUzSCtET25mdHNiNjZjaEVKOTlPdlhBLzM2OVlSSVpLQ0dLQWtocFB5Z0pLVVlVbFBUY09KRUNFNmZQbytZbUxnOHp6TTFOWUd0clRXc3JNeGhZMk1KUzB0emlFUUduN3VOOHFHdno0ZTJ0dlkzakp3UVFraHBrMHFsU0V0TGgxaWNEckZZak9Ua1QzajU4aFZldkhpSjJOaFhpSTZPeVRWbE9DZHJhd3QwNys0R0R3OTNxaUpKQ0NHZlVaSlNBZ3pENE1tVEtJU0VoT0w4K2N0SVNrcFJkMGlFRUVJcUFFUERLbkJ6K3g3dTdoM2g0RkNiMXB3UVFzaFhLRWtwSlZsWldZaU1mSVk3ZHg3Z3pwMEh1SC8vVWE3MUs0UVFRaW9uUHArUGhnMmQwTGh4ZlRScDBnQjE2dGhCUzB0TDNXRVJRa2k1UlVsS0daSEpaSGo1TWg2eHNhOFFFL01TTVRGeGVQWHFEVkpUMDlncEFXSnhPcVJTbWJwREpZUVFVZ0xhMmp3SUJIeDJLcTlRcUE5ejh4cXd0cmFBdGJVbHJLek1ZV2xwQmg2UEdqQVNRa2hoVVpKQ0NDazNHSWJCVHorTlEzUjBEQURBejI4Y2V2WHFXdXF2OC81OUlwWXNXWXZyMS85aDkzRzVYUFR2M3hPalJnMkdRTUF2OWRja2hCQkNTT0dwU2xLNDZnaUVFRUk0SEE0OFBidXgyMGVQbmtGWjNETXhOamJDOHVWek1XUEdSUEQ1aW9SRUxwZGovLzdqNk4vZkN4Y3ZYaTJUMXlXRUVFSkk4ZEZJQ2lGRWJkTFN4UGp4eDZGczc0aFZxeGFnWmNzbVpmWjZyMThuWVBIaXRiaDkrNTdTL3ViTkc4SEhad3lzck16TDdMVUpJWVFRb2hxTnBCQkN5aFY5ZlFGNjlYSm50L2ZzT1Z5bXIxZXpwaW5XcmwySUJRdW13ZGpZaU4xLzY5YS8rT21uc1FnSzJnT0pKTE5NWXlDRUVFSkl3V2draFJDaVZ1L2VmWUNuNXdqSVpJckNFdHUycllTVFU5MHlmOTIwTkRHMmJ0Mkx3NGRQUWk3LzhqWm9abWFLcVZOL1JwczJ6Y3M4QmtJSUlZVFFTQW9ocEJ3eU1hbUdMbDA2c050bFBacVNUVjlmZ01tVHZiQnIxMW80T3p1dysrUGpFL0RMTC9NeGFkSXNSRVkrK3lheEVFSUlJVVFaamFRUVF0VHV4WXVYR0RSb0RCaUdBWWZEd1lFRG0yRmxaZkhOWGw4dVozRG16SGxzMkxBRHljbWZsSTUxN3R3ZTN0NURZV1ptK3MzaUlZUVFRaW9UR2traGhKUkxOamFXY0hGcENVQlJtbmp2M3FQZjlQVzVYQTUrL0xFekRoN2NDZzhQZDNDNVg5NGF6NTI3aFA3OXZiQjZkUkNTa2xLK2FWeUVFRUpJWlVVaktZU1FjaUU4L0FsR2ovWUJBUEI0UEJ3N3RnTW1KdFhVRWt0TVRCdzJidHlGSzFkdUtPM1gxeGZncDUvNm9ILy9udUR6OWRRU0d5R0VFS0pwcUpraklhUmNHek5tR3U3ZEN3Y0FEQjdzaWZIalI2bzFuZ2NQSG1QOStoMTQrREJDYWIreHNSRkdqUnFNYnQwNlVXZHhRZ2docElRb1NTR0VsR3MzYnR6RzFLbHpBUUI4dmg2T0h0Mk9xbFVOMVJvVHd6QzRldlZ2Yk5pd0M3R3hjVXJIYXRZMHhkQ2hmZEd0V3lkb2EydXJLVUpDQ0NHa1lxTWtoUkJTcmpFTWcySERKckZWdFFZTThNQ2tTYVBWSEpWQ1ZsWVdUcDA2ajIzYjl1TERoNDlLeDR5TmpmRFRUMzNRbzhjUE5BMk1FRUlJS1NKS1VnZ2g1ZDcxNi8vQXgyY2VBRUJiV3h1SEQyK0ZxYW1KZW9QS0lUMDlBNGNPL1k3OSs0L25xZ1JtYUZnRkF3ZjJRdS9lM2FHdkwxQlRoSVFRUWtqRlFra0tJYVRjWXhnR1AvL3Nod2NQSGdNQWV2YnNndW5USjZnNXF0elMwOU54L0hnSWdvT1A1UnBaRVFyMTBhOWZEL1RyMXhNaWtZR2FJaVNFRUVJcUJrcFNDQ0VWd3IvL1BzVFlzZE1CQUZ3dUZ3Y09iSUdscFptYW8xSXRNek1UcDA2ZHg1NDloNUdROEU3cEdKK3ZCMC9QYnVqZnY2ZmFLcFVSUWdnaDVSMGxLWVNRQ21QeTVObTRlZk11QU1ETjdYc3NXT0NuNW9qeUo1UEo4T2VmWWZqdHQwTjQrVEplNlppV2xoWTZkR2lEZnYxNndOblpBU3JlaXdraGhKQktpNUlVUWtpRkVSRVJoUkVqSnJQYnYvMjJIdmIydGRRWVVlSEk1WEpjdkhnTnUzWWRRSFIwVEs3akRnNjEwYmR2RDNUcTVBSWRIUjAxUkVnSUlZU1VMNVNrRUVJcWxCa3pGdUhTcGVzQWdMWnRXeUF3Y0k2YUl5bzh1WnpCWDMvZHdzR0RKM0Ruem9OY3h3ME5SZWpWeXgyOWVuV2xxV0NFRUVJcU5VcFNDQ0VWU25SMERINzZhUnl5MzZhMmJsMEJaMmNITlVkVmRNK2V2Y0NSSTZjUUVoSUtpU1JUNlJoTkJTT0VFRkxaVVpKQ0NLbHdGaXhZZ1pDUVVBQ0FzN01EZ29LV1Y5Z1A4aWtwbjNEcTFEa2NPWElhYjk2OHpYVzhibDA3OU83ZEhSMDd1a0FnNEtzaFFrSUlJZVRib3lTRkVGTGh4TWNuWU1BQWIwaWxVZ0RBbkRrK2NIZDNWWE5VSlNPWHkzSHQyazBjT25SUzVWUXdQVDFkZE9qUUZ0Mjd1NkZoUTJkd3VSVXpLU09FRUVJS2c1SVVRa2lGdEdYTGI5aTE2eUFBb0ZxMXFqaDBhS3ZHakRUa054VU1BTXpOYTZCcjEwN28xcTFUdVdwcVNRZ2hoSlFXU2xJSUlSVlNlbm9HQmd6d3h0dTM3d0VBZ3dmM3h2anhJOVFjVmVsS1NmbUVzMmN2NGZUcDg0aU1mSmJyT0lmRFFiTm1EZEc5dXh2YXRXc0ZYVjJxREVZSUlVUXpVSkpDQ0ttd0xseTRndG16bHdFQWVEd2U5dTNiQUNzckN6VkhWVGFpb3FKeCt2UjVuRDBiaHVUa1Q3bU9DNFg2Y0hQN0hqLys2QVlIQi9zS3UwYUhFRUlJQVNoSklZUlVZQXpEWU96WTZiaDNMeHdBMEtKRlk2eGF0VUNqUDZCTHBWSmN1M1lMcDArZng5OS8zNFpjbnZ2dDJzYkdFcDA2dFVQSGppNndzYkZVUTVTRUVFSkl5VkNTUWdpcDBLS2lubVBZc0Fuc2gvV0FnRGx3Y1dtaDVxaStqZmZ2RXhFU0VvclRwODhqTmpaTzVUbTJ0dGJvMk5FRnJxNXRLV0VoaEpTS3BLUWtQSHo0RURFeE1YajU4aVhpNHVLUW5Kd01zVmlNOVBSMHlHUXlkWWRZTHZGNFBQRDVmQWdFQW9oRUlsaFlXTURTMGhMVzF0YW9YNzgrREEwTjFSMWl1VUpKQ2lHa3dsdXhZaE9PSERrTlFMR29QRGg0VTZYcTNNNHdETUxEbitEMDZmTzRjT0VLeE9KMGxlZGxKeXdkTzdyQTJsb3pwOFVSUWtvZnd6Q0lpb3BDYUdnbzd0eTVneGN2WHFnN0pJMWtZMk9ESmsyYXdOWFZGZmIyTkcyWGtoUkNTSVdYa3ZJSmZmdU9Sa3FLWXEyR3QvZFFEQnZXWDgxUnFVZG1aaWIrL3ZzdVFrT3Y0Y3FWdjVHZXJqcGhzYk96K1p5d3ROWFlkVHlFa0pJUmk4VTRjK1lNL3Z6elQ4VEd4cW83bkVyRnlzb0tYYnAwUWJkdTNTQVFDTlFkamxwUWtrSUkwUWpIai8rQmdJQU5BQUJkWFIzczI3Y0o1dVkxMUJ5VmVra2ttYmg1OHc0dVhyeUdxMWR2NXBtdzFLNWRDNjZ1YmZIOTk2MVFxNVpWcGI5N1IwaGw5K25USnh3N2Rnd25UcHhBYW1wcXJ1TThIZytPam81d2RIUmtweXdaR3h0RElCQkFJQkNBeCtPcEllcnlUeWFUUVN3V1F5d1c0LzM3OSt4VXVZaUlDRVJFUktpY0ppY1VDdUhoNFFGUFQwOFlHQmlvSVdyMW9TU0ZFS0lSNUhJNWhnK2Z6SmJxYmRLa0FkYXVYVXhORHorVFNETHg5OTkzY1BIaVZWeTdkaFBwNlJrcXo2dFJvenBhdDI2RzFxMmJvV25UNzZpc01TR1ZDTU13T0h2MkxMWnUzWXFVbEJTbFl3S0JBQzR1THVqUW9RT2NuWjJocTZ1cnBpZzFrMFFpUVhoNE9NTEN3bkRseXBWY041VkVJaEZHang2TnpwMDdWNW9iU1pTa0VFSTB4bi8vUGNPSUVaTWhsOHNCQUg1KzQ5Q3JWMWMxUjFYK1NDU1p1SEhqTmtKRHIrTGF0VnQ1Sml3Nk9qcG8ydlE3dEc3ZERHM2FORU9OR3RXL2NhU0VrRzhsUGo0ZUFRRUJlUFRva2RKK0N3c0w5T3ZYRDY2dXJwU1lmQ01TaVFTaG9hRTRlUEFnWHIxNnBYVE15Y2tKZm41K01ETXpVMU4wM3c0bEtZUVFqYko1ODIvWXZWdlJpWjdQNXlNNGVDTjl1TTVIUm9ZRU4yN2N4dFdyTjNIanhqOUlTa3JKODF4YlcydTBhZE1NclZzM1IvMzZEdERTMHZxR2tSSkN5c3JseTVleGN1VktpTVZpZGwrTkdqVXdZc1FJdEcvZnZ0TGN1Uzl2R0liQnBVdVhzR1BIRHJ4NTg0YmRMeEFJNE9QamczYnQycWt4dXJKSFNRb2hSS05JcFZJTUhUb0JMMTY4QkFBMGI5NElxMWY3MHkvWlFwREw1WGo4T0JMWHIvK0R2Lzc2UjJXWCsyd0dCa0swYk5rWXJWczNSOHVXVFdCb1dPVWJSa29JS1EwTXd5QW9LQWhIamh4aDkvRjRQUFR2M3g4REJ3NmtrWk55UWlLUklEZzRHSWNPSFZKYXQ5S25UeDk0ZVhscDdPODNTbElJSVJybjBhUC80T1hsdy9aT21UbHpFbjc4c2JPYW82cDQzcjlQWkJPV2YvNzVOODlwWVJ3T0IvYjJ0bWpTcEFHYU5HbUFoZzJkb2E5Zk9hdlJFRkpSeUdReUJBUUVJQ3dzak4xbmJtNk8yYk5udzg3T1RvMlJrYnc4ZmZvVS92NytpSStQWi9lNXVyckMxOWRYSTRzVlVKSkNDTkZJNjlkdng3NTl4d0FBK3ZvQ0JBZHZRdlhxeG1xT3F1S1NTcVg0OTk5d1hMLytENjVkdTRWWHIxN25lUzZYeTRXRFErM1BTY3QzYU5DZ0h2aDh2VzhZTFNFa1B6S1pESFBuenNXdFc3ZllmUzR1THZqbGwxOHFiYm5iaWtJc0ZpTXdNQkRYcmwxajl6VnYzaHp6NTgvWHVFU0ZraFJDaUVhU1NESXhkT2g0eE1ZcUZoMjJidDBNeTVmUDFkaGg4VytKWVJpOGZQa0tmLzMxRDY1Zi93ZjM3eitHVkNyTjgzd3RMUzA0T2RWRmt5WU4wTGh4QTlTdjcwaFZ3d2hSRTRaaHNHVEpFcVVSbEI0OWVtRDgrUEgwL2xoQk1BeUQ5ZXZYNCtUSmsrdytWMWRYVEo4K1hhUCtEU2xKSVlSb3JBY1BIdVBubi8yUS9aWTJaODVVdUx0M1ZITlVtaWN6TXhNUEh6N0IzYnNQY1B2MmZUeDY5Qit5c3JMeVBGOWJXeHZPemc1bzJ2UTdORzdjQUU1T2RhR3RyVmwzQUFrcHI3WnMyYUswQm1YZ3dJRVlNV0tFR2lNaXhiVmp4dzdzMzcrZjNlN1Rwdys4dmIzVkdGSHBvaVNGRUtMUlZxOE93c0dEdndNQWhFSjk3TisvR2NiR1JtcU9Tck9scDJmZ3dZUEhiTkx5NUVrVXV6NUlGVjFkSFRnNjFvR3pzd09jblIzZzVGU1gvbzBJS1FPWEwxL0d3b1VMMmUwZVBYcGd3b1FKYW95SWxOUzZkZXVVUmxSbXo1NnRNVlcvS0VraGhHaTA5UFFNREJreURxOWVLY28zS3BvOExnS1h5MVZ6WkpWSFdwb1k5KzQ5WXBPV3FLaG9GUFJyeHRUVWhFMWFuSjBkVUtlT0xYUjBhSW9ZSWNVVkh4K1BNV1BHc0dXRzI3WnRpemx6NW1qVTlLREtpR0VZTEZpd2dGMmpJaEFJc0duVEpvM29vMEpKQ2lGRTQ5MjdGNDV4NDZhemQvTkhqLzRKSTBZTVZITlVsVmRLeWlmY3V4ZU9PM2NVU1V0MGRFeUJ6K0h4ZUtoVHh6YkhhSXNEYXRhc1RoK3dDQ2tFaG1Fd1pjb1V0bEdqbVprWk5tM2FSSXZrTllSWUxNYVlNV1BZcWw5T1RrNVl0V3BWaFg5L3BDU0ZFRklwYk44ZWpHM2I5Z0VBdUZ3T05teFlpb1lObmRVY0ZRR0ExTlEwUEhyMEg4TERuN0IvVWxQVENueGUxYXFHY0hhdUN5ZW51bkJ5Y29Dam96MlZQaVpFaGJObnoyTDU4dVVBRkFuLyt2WHJxY3l3aG5uNjlDa21USmpBOWxIeDlmVkY1ODRWdS9RK0pTbUVrRXBCTHBkai9QaVorUGZmaHdBQUU1TnErTzIzOWRTRXNCeVN5eFhWdzNJbUxkSFJML0pkMTVMTjNMd203TzFyd2Q3ZUZuWHEyTUxlM2hiVnF4dFgrRHVLaEJUWHAwK2ZNR3pZTUtTa3BBQUFCZzhlakdIRGhxazNLRkltZHU3Y2llRGdZQUNBU0NUQ3JsMjdJQlFLMVJ4VjhWR1NRZ2lwTk42OSs0Q2hROGNqS1VueHk3cE5tK1lJREtRNTJSV0JXSnlPaUlnb1BIcjBCQThmS2hLWHBLVGtRajNYd0VDSU9uVnNVYnQyTGRTcFl3ZDcrMXF3c2JHaWltS2tVdGk5ZXpmMjd0MExBS2hSb3dhMmJkdEduZVExbEVRaXdjaVJJNUdRa0FBQUdESmtDSVlPSGFybXFJcVBraFJDU0tWeS9mby84UEdaeDI1UG1qUWFBd1o0cUM4Z1Vpd013eUErUGdIaDRSRUlELzhQang3OWgyZlBYaUF6TTdOUXorZnhlS2hWeXhLMWEzOFpjYkczcjRVcVZRektPSEpDdmgyeFdJekJnd2NqTlRVVkFEQno1a3gwNk5CQnpWR1JzaFFXRm9iRml4Y0RBSVJDSWZidDIxZGgxeDVSa2tJSXFYVFdyZHVPNEdCRk4zb2VqNGVnb09Wd2RMUlhjMVNrcExLeXNoQWIrd3BSVWRHSWpJeG12eFoyeEFWUVZCV3p0N2VGcmEwMWJHd3NZRzF0Q1NzcmN3aUYrbVVZT1NGbDQvRGh3d2dLQ2dJQW1KdWJZK2ZPblRSeXJPRVloc0h3NGNQeDZwV2lrYkczdHpmNjlPbWo1cWlLaDVJVVFraWxJNVhLOFBQUHZuajhPQklBWUc1ZUE3dDJyYVVQb2hxSVlSaDgrUEFSVVZIUlNzbkx5NWZ4QlpaQnpzblkyQWpXMW9xa1JmRlY4YWQ2ZFJOd3VmU2hqNVEvRE1OZzFLaFJpSTJOQlFCTW5Ub1Y3dTd1YW82S2ZBc2hJU0ZZdVhJbEFNRGEyaHBidDI2dGtNa3BKU21Fa0VycDFhczMrTi8vSmlBdFRkRXpvRk9uZGxpd3dLOUN2cEdUb2t0UHo4Q3paeStVRXBlblQ1OURJaW5jZExGc3VybzZzTEt5WUVkZHNoTVpTMHN6Nk9uUnZIK2lQcEdSa1JnM2Jod0FSZStNUTRjTzBWcVVTaUlqSXdQOSt2VkRlbm82QUdEanhvMnd0Njk0c3dWVUpTbTBrcEFRb3ZITXpXdGd4b3lKbURWcktRRGd3b1VyYU5qUUdiMTdkMU56Wk9SYjRQUDEySjRyMmVSeU9WNitqRWRVVkRSaVl1TFlQN0d4Y2NqSWtLaThqa1NTeVk3UzVNVGhjR0JxYWdKcmF3dlkyQ2ltakptWjFZQ1ptU2xxMUtoT2pTbEptUXNORFdVZnU3aTRVSUpTaWVqcDZjSEZ4UVhuenAwREFGeThlTEZDSmltcVVKSkNDS2tVT25aMHdlM2I5M0RpeEo4QWdKVXJOOFBhMmdKTm0zNm41c2lJT25DNVhIWWFWMDV5T1lOMzc5N2p4WXVYT1pJWHhlUDM3eE5WWG90aEdMeDU4eFp2M3J6RnpadDNjeDAzTmpaQ3pacW1iT0pTczZZcHUxMjllalh3ZVBTcm1KVE1uVHQzMk1jVmNiRzhSSklKWGQzY3lYeGFtaGhwYVdLSVJGVlVIaWNLcnE2dWJKSnk5Mjd1OTZDS2lxWjdFVUlxRFlra0UyUEcrQ0VpSWdvQVVLV0tBWGJzV0FWejg1cHFqb3hVQkdscFlzVEd4dUhGQytYazVlWExlTGFwV2xGeHVWeFVyMjdNSmk5bVpqVnlKREdtTURhdVJ1dGdTTDZTa3BMUXQyOWZBSXJpSUNkT25LaFFJeWxKU2NubzBlTi9hTisrRlJZc21NYnUvL2d4Q2NPSFQ0Wk1Ka053OEtZU1YrT1RTcVU0Y09CMzlPN2REUUlCSHdDUWtQQU9nWUViVWFlT0xieThocFRvK25JNUE0YVJGL2w1V2xwYUpYcGRRRkdPMk1QRGczMGZPbkxrQ0VRaVVZbXYreTNSZEM5Q1NLV21xNnVEWmN0bVk4U0l5WGovUGhFcEtaL3d5eS96c1czYlN1cGVUZ3FrcnkrQW8yTWRPRHJXVWRxZmxaV0YxNjhURUJNVGh4Y3ZYaUl1N2pWZXYwNWcvMGlsZVNjd2NybWNIWVVCSHVZNnJxM05nNmxwZFRhSk1UWTJnckZ4TlJnYlYvMzgxUWhHUm9iZ2NybWwvZTJTQ3VMaHd5OC9ONDZPanFXV29QVHY3NDNZMkxoU3VSWUEzTGh4UnVYK1M1ZHVRQ3FWb25adFczWmZabVltWnN4WWpJU0VkL0R3NklLYk4vL045YnltVFJ1Z2FsWERRci8rN3QySHNIMTdNQklTM3VLWFg4WUNBRVNpS2dnUGo4RDkrNDh3Y0dBdkdCamszd3pSMzM4bC92ampZcTc5WGw1RDhQcDFBazZkT2xmb2VMTGw5ZmRTRkxxNnVuQndjRUI0ZURnQTRNR0RCM0J4Y1NueGRkV05raFJDU0tWaVlsSU5BUUd6OGZQUDA1Q1ptWWtYTDE1aXpwd0FCQWJPb1E5NnBGaTB0TFJnWVdFR0N3c3p0R25UWE9tWVhNN2d3NGRFdkg2ZGdQajRCTVRIdjhIcjEyL3grdlVieE1jbklDSGhIZVR5dk8rK1NxVXl4TVhGSXk0dVBzOXp1RndPakl5cXFreGd2dXd6UXRXcUl2b1oxMEF4TVRIc1kwZEh4MUsvZnRldUhYUHRrOG15d09NVmJnVGc4dVViYk5FU1ZVSkRyMEpMUzR0OW5heXNMUHo2NjFMY3YvOElBSERpeEovc05OMmNObTVjV3Vna0pTcnFPWGJ2UGdTaFVCOGpSZ3hpOSt2cDZXTGd3RjdZdlBrM2JObXlCNy84TXFaUTF4czVVbkdORHg4KzRzU0pFT2pwNmNMTjdYdlkyVmtYNnZsbHdkSFJrVTFTWW1KaUtFa2hoSkNLeU5HeERtYk5tb0k1YzVZQlVEUjkzTGh4SjhhUEg2bm15SWltNFhJNU1ER3BCaE9UYW1qUW9GNnU0MWxaV1hqNzlqM2k0eFB3K3JVaWdZbVBmOE1tTkhtdGc4bEpMbWZ3L24zaTUzT2Y1aE1MRjBaR2hqQXhVU1F0MWFvWktUMDJNaEpCSkJKQkpES0FRTUNuNm5jVnhNdVhMOW5IRmhZVytaeFpQTE5uVDgyMWI4NmNaWGp5NURrMmJsd0drU2ovYVZqaDRkNTVKaWtKQ2U5dzU4NTl0R3ZYQ3NiR1JwQklNdkhycjB2dzExKzMwTDI3RzZaTzlWWTYvOEdEQ1BqNkxzQjMzOVZUS29TUm4vVDBETXlkR3dDWlRJYUpFOGZCeUVnNXNSa3dvQmVPSHcvQjhlTm4wTDU5NjBLdFV4dzFhakFBc01sVDQ4WU5VTGV1SFpvMWE0alhyeE1LRlZmTm1xYUZPcSt3TEMwdDJjZHhjYVUzQXFaT2xLUVFRaW9sTjdkMmVQNDhCanQzSGdBQTdOdDNETFZxV2FOYnQwNXFqb3hVSmxwYVd1d2FGS0JCcnVOU3FmVHp5RXNDM3I1OWozZnZQbnhPU0JSZjM3MzdnTVRFajVETEMxNWVLcGZMY3lReitlUHhlQkNKRENBU1ZZR2hZUldJUkYvK0tMWU52dHF1QW4xOUFTVTJhcER6QTJuT0Q2cGw1ZURCRXpoLy9nb2NIR29qTlBScW51YzFiZG9RbHBabStWN3J4SWtReU9VTSt2YnRnY1RFSk15WXNRZ1BIanhHNTg3dE1XUEdSS1dSdjJmUFhtRFdyS1dvWGJzV0FnSm1RMXRidTFEeExsbXlCcytmeDZKdDJ4YjQ4Y2ZPdVk3cjZ1cGcrdlFKbURKbER1Yk1DY0RXclN0Z2JsNmpVTmUrZGVzdWpJMk5VS2ZPbDZscW5wNGpDdlhjMHBqbWxWUE9CSldTRkVJSXFlQkdqZm9KMGRFeHVIejVCZ0JnMmJKMXNMUTBVM25IbXhCMTBOYldocFdWT2F5c3pQTThSeTZYNCtQSFpEWjVlZmZ1U3hLVGMvdmp4K1JDTjdXVXlXVDQ4T0VqUG56NFdPaFl0YlMwbEpJWGtjZ0Fob2FpSE1tT0NFS2hQdlQxQlJBSStORFg1ME1nRUVCZm53ODlQVDFLY0lvcE9UbVpmV3hzYkZ5bXIvWG5uMkZZczJZYkFPREprNmQ0OGlUdmtidDU4MzdKTjBtUnlXUTRmZm84SEIzdFlXNWVBOE9HVGNTN2R4OEFBT2ZPWGNLNWM1ZFVQaThpSWhLdXJzcGQxZlA2d0w5MTYxNmNQMzhGTldwVXg2eFpVL0tNcFdYTEpoZ3d3QU1IRHB6QTVNbXpzWDc5WXBpYW11UjVQcUFZQmYzbm4zdm8wS0ZOcnAvZDFxMmJZZmp3QVNxZjk5dHZoM0QxNnMxOHIxMGNKaVpmNHMzNU0xR1JVWkpDQ0ttMHVGd081czcxZ2JlM0w2S2lua01xbFdINjlFWFl1WE4xZ2IrZ0NDa3Z1Rnd1cWxXcmltclZxcUp1WGJzOHo1UEpaRWhNVEZJYWlWR014aWkyazVOVGtKeWNncVNrRklqRjZVV09JeXNyQzRtSlNVaE1UQ3JHOThBQm44OW5FeGhGRWlQSThWV1FhNThpeWZseVBQdVlucDVlcGFxSUpoWi9tVW9sRUpSZEFaQWpSMDVqMWFyTllCZ0dvMGYvaEJFakJ1WTY1K3paTUN4WXNBTDI5clpvMTY1bHZ0Zjc0NCtMZVA4K0VSMDd1c0RFeEJqbTVqWGg0ZUdPclZ2M29rV0x4bkIxYmN1ZW01aVloQzFiZm9PcmExdTBhTkdZM1gvaHdoWDg4ODg5bGRjUERqNkdIVHYyZzgvWHc3Smxzd3FjbGpaaHdrakV4TVRoeG8zYjhQYjJ4Ykpscy9QOS8zVHYzaU9rcHFhaGJkc1d1WTRaR2xiSmN6cWFvV0haVk4zaTgvbnM0NXcvRXhVWkpTbUVrRXFOeitjaklHQU9Sb3lZZ284ZmsvRHhZeEo4ZmVkank1WkFwVGQ5UWlvNkhvK0g2dFdOVWIxNndYZmJwVklaa3BOVGtKTHlDVWxKS1d3Q2s1M0VKQ2QvK21vN0JhbXBhY1dPVFM1bjJKNFlKY1hoY01EbjYwRlBUeGM2T2pyUTBkR0JycTQydExXMVB6L1dnWTZPOXVkanlsK3pqeFgxWEYxZEhXaHJhME5MU3d0Y0xnZGNMaGRjTGhjY0RxZk1SNGl5TzQwRFpaT2tTS1ZTQkFadXhLbFQ1K0RxMmhhTkd0WEh5cFdiQVFERGh3OEFoOE9CWE01ZzkrNkQyTHAxTCtyVnE0T1ZLK2ZuKy82WmxaV0YzYnNQc3R0Y0xnZHIxeTZDdGpZUFc3ZnVoWjJkRFhyMCtJRTkvdWVmWVFDQVhyM2MwYlJwUTNaL2RIU015aVJsMjdaOTJMNDlHRnBhV2xpNGNEcnExTWs3MmZnU0F4ZExsdndLSDUrNXVIUG5BYnk4ZnNIWXNmOUQzNzQ5VlNhOVY2LytEVjFkSFRSdjNpalhzZmo0Qkp3L2YwWGw2OFRIdnlrd2x1TEkrVzlQU1FvaGhHaUlHaldxWTlteVdSZzNianFrVWhtaW9wN2oxMStYWXRteTJkRFdwcmRKVXZsb2EvUFk2bUNGbFpXVmxTT3BVVTVpVWxJVVgxTlQweUFXcHlNdFRhejBWU3hPTC9SVXRJSXdETU5lc3p6Z2NMS1RsaS9KUzNZQ282WEZCWWZEL2Z5VkF5MHRMYVg5cXA3MzlYYk9IajFsMFJpVXkrVWlMVTJNd1lON1krelk0ZUJ5RlluWHFsVmI4UEJoQlByMi9SRTdkeDVBZVBnVGRPM2FFZE9talllT1R2Nk5GMCtlUEl2NGVPVUY1am5mYTU4OWU0R1RKOCt5MjBlUG5nR1B4ME5jM0d1bDUwVkh4eWhkSXlORGdxVkwxK0hzMlRCb2FXbGh3UUkvdEc3ZHJORGZxNjZ1RGxhdFdvQUZDMWJpd29VcldMMTZLMEpDUWpGdTNBZzBhOVpRNmR4cjEyN0N6czRHZW5xNVN6N2Z1eGVPZS9mQ0MvMjZwU0huR3AzaTltMHFiK2kzTHlHRUFLaGYzeEhUcGszQXdvV3JBQUEzYnR6R2dnVXJNSCsrTDVWdEphUVF0TFMwVUxXcVlaRjZWMlNUeXhsSUpCbElTMHVIV0N6K1BLcVMvVGgzVXFQNEtsWTZQM3QvZW5wR3FTVThwWUZoR0dSbFpTRXJxMnl1TDh6UjJrTW1rNVY2b3BJOUdwRnpSTWpUc3l2ZXYvK0FYYnNPNHUrL0ZkM3UzZDA3d3MrdjRBVE9sRUh1QUFBZ0FFbEVRVlFsT2ZrVE5tLytEV1ptcHJrU2xXdzNiOTdGelp1NU82Y3ZXN1krMzJ2LytXY296cDROZzU2ZUxoWXVuSUUyYlFxZm9HVFQxdGFHdi84ME9EczdZTU9HbmZqdnYyZDQ5T2kvWEVtS205djMyTFhySUc3Y3VJMVdyWnF5KzJmTW1BZ3JLM00wYk9pczh2cjM3ejlDVEV6cEwyeVhTcVhzNDdKSVZ0VkJNNzRMUWdncEJkMjZkVUpDd2p0czNib1hnR0srczRHQkVMNitZMmxSTHlGbEtIdE5pbUtLVU9GSGIxU1J5eGxrWkdSQUlwRWdNMVA2K1U4bU1qTXpJWkY4ZVp5WktZVkU4dVd4NG5pbXl2T2xVbWtCejFkc3krWHl6MzhZeU9YeWI1SXNNUXlRL2ZZa0ZvdFJwVXFWVW44TkRvZUQ5UFFNM0xzWGp1dlhiK1BLbFJ0NCsvWTlMQzBWdllHdVhyMkprSkNMdUhEaENweWM2c0xKcVE1cTE3YUZnMFB0WE5mYXRlc0FVbEkrWWZic0tmRDFYWkRydUovZk9OamIyOExPemhycjErL0VzV05uWUdscGhnTUh0dVM2WVpTVWxBeUpKSlBkOXZCd1IweE1ITnpkWFJFY2ZCeS8vREt2V04vdjZ0WCs2TisvSjFxMmJJS0xGNjlpMkxEK3VjNFpQbndBUWtKQ3NYNzlEclJxMVJUaDRVL1lrWjNZMkZlSWpYMlY3MnVjUEhrV3RyYldoUzZsWEpCdnRUYnBXNklraFJCQ2NoZytmQUNTazFOdzZOQkpBTUR4NDM5QUpES0F0L2RRTlVkR0NDa01McGZETHI1WE40Wmh3REJNcnVRbHIyM0ZxSXNjRENQLy9GVXhDdlBsR2d6azhpeWw1eTFhTkI4ZlB5cXFzSlZGa25MejVsMXMyYklIVVZIUmtNbGtNRFNzZ25idFd1R0hIenFnVVNObmNEZ2NUSnc0Q3VIaFR4QVc5aGV1WGJ1SmZmdU9BUURHalJ1ZTYzbzJOcGJvMUttZHlnWG5BUERqajUzeHh4OFhNWFBtWXFTbGlkRzM3NDg0Y3VRMHRtM2JCeSt2SWV4NTkrNDl3dHk1QWREVjFjSHUzV3ZaTlRDVEpvMEdBQmdiRzhISzZrdFozdlQwZEx4NzkrRnp0VG5WaTljL2ZrekNwMCtwME5WVlRPR3l0clpRV1NBQUFIUjBkTkM3ZDNkczNMZ1REeDlHNE96WlN6aDY5SFJCZjUxS2V2ZnVYbXBKU2xtdlRWSUhTbElJSVNRSERvZURTWk84OE9sVEtrSkNRZ0VBdTNZZGhJR0JFSU1HZWFvNU9rSklSWks5Y0w0c3A0eWFtSml3U2NyNzkrOVJvMGJoZW53VVZyMTZkYUNseGNXQUFSNW8zYm9wR2pTb2g1a3psK0RDaFN1SWlvcUdqWTBsYXRXeVF2MzZqcWhmM3hFVEo0NUNmSHdDN3Q2OWoxYXRtdUhVcWZOSzErdlkwUVVkT3JUSjlUcUppVWs0ZmZvY2poNDlnN2R2MytQNzcxdGg4bVF2dkgrZmlKQ1FVT3plZlFpdXJtMWhaV1dPclZ2M0lUajRLRXhNakRGMTZzOHFGK21QSHo4QzQ4ZC82Vmx5K3ZRNUxGcTBCa09HOU1QZ3dhcmZ5d01ETitMWXNUUFExYzEveWxxMmxpMGJZK1BHbmJoMzd4Rzc3OGFOTTBoTlRjUE9uUWZnNmRtTjdia2lsY3F3YWRNdURCdldIMVdxR0tCVnEyNkZlbzNDZXZmdUhmczRyeVNzb3FFa2hSQkN2c0xsY2pCejVpU2twcWF4OWV6WHJkdU9LbFdFNk40OWR6TXdRZ2hSRndzTEMwUkdSZ0pRZEo5M2RsYTlGcUs0REF5RTJMcDFCYnVka1BBT01URXZjZjM2UDBvTHRQWDFCYkN6czhHNmRZdGdabVlLTXpQVjc1VkNvWDZ1ZldKeE9rYU1tSXlFaEhkbzFxd2hGaTZjRGllbnVqaDQ4SGRzM0xnTERSbzRJam82RnN1V3JVZHljZ3Bldm94SHUzWXRNVy9lTDRXdXd2ajY5VnNBUUkwYWVaZVh6OGpJQUlCQ0p5bm01alVCQU8vZmYxRGFMNVZLY2ZyMGVUeDQ4QmhidGl3SGw4dkIrZk9Yc1gvL2NYVHExQTcxNnVWZkRyazRjalp3ek5uWXNTS2pKSVVRUWxUZzhYaFl1SEE2SmsrZWczLy9mUWdBV0xKa0xZUkNJZHEzYjYzbTZBZ2hSQ0ZubC9sdjBXbmMxTlFFQnc1c1FWWldGdUxpWGlNNk9nYVJrYzhRRlJVTkxwZGI0TUo1VlFRQ1BwWXZud3U1WEk0NmRlenc0TUZqakJneEdaR1IwUmd3d0FQanhnM0hyRmxMY2VuU2RUUnAwZ0FpVVJWOCtQQ3hTR1hpSXlLaUFBRDI5clh5UENjalE4TEdVeGlabVlyMU1GK3ZXYXhhMVJCanhnekRzbVhyOE5kZnQ5QzJiWFBzMjNjVUhUdTZvRjY5T29XT3VTaGV2bnpKUHFZa2hSQkNOSnlPamc0Q0ErZGczTGpwK08rL1o1RExHY3lac3d3clZzelBWZW1GRUVMVXdkcmFtbjBjRVJGUlpxOFRIdjRFUVVGN1lHVmxEa3RMTTFoYW1zUEt5aHpmZjk5SzVmU3RvcksxdGNFLy8veUxpUk4veFQvLzNJT0ZoUmsyYkZpQyt2VWRzWHo1Umx5NmRCMEEwS2ZQajlEVzFzWXZ2OHpENWNzMzhQMzNyUXE4ZG5wNk91N2NlWUNxVlExaGFXbWU1M25aZlhyMDlmTmYwM0hwMG5WVXFXS0E4K2N2QVFEczdHenczMy9QQUNncXJJV0ZYWWRBb0lmdTNkMlFrU0hCamgzN0VSMGRneDkrYUkvejU2K2dVYVBTSGUwQ2xQL3RjLzVNVkdTVXBCQkNTRDcwOVFWWXZkb2YzdDUraUkyTmcxUXF3N1JwL2xpM2JqR2NuT3FxT3p4Q1NDVlh2MzU5OW5GRVJBUWtFZ203OExzMFBYMzZYR1h6UkcxdEhteHNMRkc3ZGkzWTJkbkF6czRHZGV2YUZha1VkWHA2QmthT25JTG56Mk1oRWhsZzBxVFI2TjI3TytMaTR1SHQ3WXNuVDZMZzVUVUVRVUY3RUIwZGcrSERCOERSMFI0QkFldmg1RlMzd0g0K0owK2VRMlptSnJwMjdaaHZwY2JzaHFRRkpTbUhENS9FM2J1S0VYWTdPeHU0dVgzUEppa1pHUkxNbWJPTVBmZjA2UzlyY2padDJnMEFXTDU4YnI3WEx5cUpSSUluVDU2dzJ3MGFOQ2pWNjZzTEpTbUVFRklBUTBNUjFxNWRDRzl2WHlRa3ZFTjZlZ2FtVEptRHpac0RZR3VyR1hlc0NDRVZrNkdoSVd4c2JQRGl4UXZJWkRLRWg0ZWpTWk1tcGY0NkhoN3U4UEJ3aDFpY2pwaVlPRHgvSG92bzZCZzhmZm9ja1pIUmlJcDZ6cDQ3ZnZ6SVBCZW5xOExuNjJIY3VCR0lqMytESDMvc2pLeXNMT3phZFFCNzloeUJTR1NBTldzV29XblQ3N0I5ZXpBK2ZVb0ZoOFBCbENuZStQbG5YMHlhTkFzYk5peUZvYUhxcW1adjM3N0hqaDM3d2VGdzBMZnZqL25Ha1pTVURENWZyOEJDQjJQSERrZGs1RE1ZR1ZWRnExWk5sS2E0Q1lYNnVISGpETHU5Y2VOTzdObHpSR2xmYVFzUEQyZlhCOVdxVllzV3poTkNTR1ZpYW1yQ0ppcEpTU240OUNrVlk4ZE93OXExaTFDbmpwMjZ3eU9FVkdKTm1qVEJpeGN2QUFCaFlXRmxrcVJrRXdqNGNIUzBoNk9qdmRMKzkrOFQ4Zmp4ZjNqMEtCSnVidTJLZk4wMmJab2hKZVVURGg4K2hYMzdqaUFsSlJYZHVybGg0c1NSTURBUTR1UEhKR1JsWllIUDF3T2dhTUE3ZlBoQWJOOGVqT0hESjJIbHl2bW9WY3RLNlpwSlNjbnc4Wm1IbEpSUDZOV3JhNzQzbGQ2L1Q4VHIxd2xLWll2em91Z0ZVMzVHMGtORFE5bkhqUnMzVm1Na3BZdVNGRUlJS1NRckt3dXNYcjBRNDhaTlIxcWFHTW5KbnpCdTNBeXNXcldnMUdyZEUwSklVYm02dXVMbzBhTUFnS3RYcjJMQ2hBbWxOdVZyOGVJMVJYN090bTM3Mk1lSmlSOExQSjloR0FRRXJNY2ZmNFFpTXpNVERSczZZZWpRZnJDenM0R09qZzVTVWo1aHc0YWRBS0NVSEl3Y09Rang4UWtRaThWc3FkOXNEeDQ4eHJ4NXkvSDZkUUtjblIzWS9pa1pHUkpFUjhlZ1dyV3EwTmNYUUZkWEIrL2VKU0lnWUQza2NnWk5tbnhYNU8rM3FMTFh2cFJHaytDTWpBeGN2WHFWM2U3WXNXT0pyMWxlVUpKQ0NDRkZVTGV1SGRhdFc0ekprMmNqSmVVVFVsUFRNSEhpTEt4WU1SZU5HdFV2K0FLRUVGTEs3TzN0WVdWbGhkallXSWpGWW9TR2hzTGQzYjFVcm4zcTFMbFN1VTUrT0J3T0dqU29oNWlZVnhnMnJEK2FOMitFKy9jZm9XZlAveW1kMTd4NUk3UnExVXpwZWJObVRRYkRNTkRTMGdJQVJFWSt3OTY5UjNEaHdsVXdESU1XTFJwajBhSVpiRmxoaHBGajVNZ3BLdU1RQ3ZXTE5FMnRLR0pqWDhIWGR6NTBkWFdSbEpRTUFIbE9VU3VLc0xBd3RwR2p0YlUxYXRldVhlSnJsaGVVcEJCQ1NCRTVPdHBqNDhhbG1ERGhWM3o4bUlUMDlIUk1uandIQVFHejBhS0Y1Z3kxRTBJcUJnNkhneTVkdWlBb0tBZ0FjUERnUVhUcDBxVlU3dFNYZEMxRi8vN2VpSTFWWFJxNVVhUDZzTEJROUJweGQrOElkL2N2b3dBT0R2Ync4aG9DbVV3R0xTMHQyTnBhdzhXbEJiaGM1ZS9wNi9VaisvY2Z4L256VnlBVTZtUFVxRUhvMjdlbjBuUDRmRDZhTld1SWhJVDN5TXpNaEZ3dWg2NnVEaHdkNjJEa3lJR29XZE8wUk4vdjEwUWlFY3pOYTZKR0RSTWtKaVloSzBzT0xwZURSbzNxdzhPalpJbWtYQzdIZ1FNSDJPM1MramN2THpnTXd6RHFEb0lRUWlxaTJOZzRqQjgvRSsvZUtScDVhV3Z6c0hEaERMUnIxMUxOa1JGQ0todXhXSXpCZ3djak5UVVZBREJ6NWt4MDZOQ2gyTmRMU0hnSHFWUUtDd3V6RXNWVld0Y3ByTXpNVEJ3NzlnZTZkdTJJS2xWS3YybGlYcVJTR1dReWFaRjZ0NVJVV0ZnWUZpOWVEQUFRQ29YWXQyOGZCSUw4SzVPVlZ4d1YyVlgrNVFzSUlZVGt5Y3JLQXBzM0I3SjMzcVJTR1diTVdJUUxGNjZvT1RKQ1NHVWpFQWpnNGVIQmJ1L1lzUU1TaWFUWTF6TTFOU21WeEtLMHJsTllPam82R0REQTQ1c21LSURpSnRXM1RGQWtFZ20yYjkvT2J2ZnExYXZDSmloNW9TU0ZFRUpLd016TUZKczNCOERLU3RFZ1RDNlhZKzdjQUp3NWMwSE5rUkZDS2h0UFQwKzIvT3liTjIrd2YvOStOVWRFeWtwd2NEQVNFaElBS0thVWVYcVd6Vm9hZGFJa2hSQkNTcWg2ZFdOczJ2U2xaNHBjem1EaHdsVTRlclRzNnVJVFFzalhEQXdNTUhyMGFIYjc0TUdEZVByMHFSb2pJbVhoNmRPbk9IVG9FTHZ0NWVVRm9WQ294b2pLQmlVcGhCQlNDb3lNRExGeDR6S2wzZ0hMbDI5RWNQQXhOVVpGQ0tsc09uZnVEQ2NuSndDQVRDYUR2NzgveEdLeG1xTWlwVVVzRnNQZjM1OXQzdWprNUFRM056YzFSMVUyS0VraGhKQlNJaElaWU8zYVJXalFvQjY3YjkyNjdRZ0syZ09xVVVJSStSWTRIQTc4L1B6WTlRbng4ZkVJREF5azl5QU53REFNQWdNREVSOGZEMEN4RHNuUHowK2pLbnJsUkVrS0lZU1VJcUZRSDZ0WCs2TnAweThOd1hidVBJQzVjd09SbVptcHhzZ0lJWldGbVprWmZIeDgyTzFyMTY1aC9mcjFhb3lJbElaMTY5YmgyclZyN0xhUGp3L016TDVkVVlKdmpaSVVRZ2dwWlh5K0hwWXZuNmRVaXZqOCtjc1lQMzRtMjhTTEVFTEtVcnQyN2RDblR4OTIrK1RKazlpeFk0Y2FJeUlsc1dQSERwdzZkWXJkN3RPbkQ5cTFhNmZHaU1vZTlVa2hoSkF5SXBmTHNYNzlEdXpmZjV6ZFoyWm1pdVhMNTZGV0xTczFSa1lJcVF3WWhzSFNwVXNSR2hySzd1dlJvd2ZHangrdnNWT0VOQTNETUZpL2ZqMU9uanpKN3V2WXNTT21UWnVtVWYrR3F2cWtVSkpDQ0NGbDdOaXhNMWl4WWpQa2Nqa0F4WlN3eFl0bm9sbXpobXFPakJDaTZXUXlHZWJPbll0YnQyNngrOXEyYlF0ZlgxK042NnVoYWNSaU1RSURBNVdtZURWdjNoeno1ODhIajhkVFkyU2xqNUlVUWdoUms1czM3Mkxtek1VUWk5TUJBRnd1RjM1KzQ5Q3paeGMxUjBZSTBYUXltUXdCQVFFSUN3dGo5NW1abVdIT25EbXdzN05UWTJRa0wwK2ZQb1cvdnorN1NCNEFYRjFkNGV2cnEzRUpDa0JKQ2lHRXFGVjBkQXg4Zk9iaHpadTM3TDdCZ3oweGR1eHdjTG0wUkpBUVVuWVloa0ZRVUJDT0hEbkM3dVB4ZU9qWHJ4OEdEUm9FWFYxZE5VWkhza2trRXV6YnR3K0hEeDlteXd3RGlqVW9YbDVlR2pYRkt5ZEtVZ2doUk0wU0U1UGc1N2NBang3OXgrNXIxNjRsNXMzekJaK3ZwOGJJQ0NHVndaVXJWN0JpeFFxbDNpbW1wcVlZT1hJazJyZHZyN0VmZ3NzN2htRnc2ZElsYk4rK25lMGtEeWpLRFB2NCtHaitJbmxLVWdnaFJQMGtra3dzV0xBQ29hRmY1aG5Ycld1SDVjdm53ZGpZU0kyUkVVSXFnL2o0ZUFRRUJPRFJvMGRLKzgzTnpkRy9mMys0dXJyU3lNbzNrcEdSZ2JDd01CdzhlQkN2WHIxU091Yms1QVEvUHorTkxqT2NqWklVUWdncEorUnlCa0ZCZTdCNzkwRjJuNGxKTmF4WU1RLzI5clpxakl3UVVoa3dESU56NTg0aEtDZ0lLU2twU3NmNGZENWNYRnpnNnVvS1oyZG5TbGhLbVVRaVFYaDRPRUpEUTNIMTZsV2twNmNySFJlSlJQRHk4b0tibTF1bEdkbWlKSVVRUXNxWk0yY3VZT25TZGV6Y1l4MGRIZmo2amtHM2JwWG5seE1oUkgxU1UxTng3Tmd4SEQ5K0hLbXBxYm1PODNnOE9EZzR3TkhSRVphV2xyQ3dzSUNKaVFuNGZENEVBZ0cwdGJYVkVIWDVKNVZLSVJhTGtaNmVqbmZ2M2lFdUxnNHZYNzVFUkVRRW5qeDVvclRlSkp0UUtFU3ZYcjNnNmVrSm9WQ29ocWpWaDVJVVFnZ3BoKzdlZllqcDB4ZmkwNmN2SHhEYzNUdkMxM2NzclZNaGhId1RZckVZZi96eEIwSkNRaEFiRzZ2dWNDb1ZLeXNydUx1N28ydlhycFcyTERRbEtZUVFVazY5ZXZVYU0yY3VRV1RrTTNaZnJWcFdXTFJvQmpWK0pJUjhNd3pENE9uVHA3aDQ4U0x1M3IyTDU4K2ZxenNralZTclZpMDBidHdZSFR0MlJPM2F0U3Y5eURrbEtZUVFVbzVsWm1aaXpacHRPSGJzREx0UFQwOFhmbjdqNE83ZVVZMlJFVUlxcStUa1pEeDQ4QUF4TVRHSWk0dERYRndja3BPVElSYUxJUmFMVlU1YklvcHBjZ0tCQUFLQkFDS1JDQllXRnJDd3NJQzF0VFVhTkdnQWtVaWs3aERMRlVwU0NDR2tBcmh3NFFxV0xGbkxObjRFZ083ZE84UEg1MmZvNmRFQ1ZrSUlJWnFGa2hSQ0NLa2dYcjZNeDYrL0xrWlUxSmVwRnJhMjFsaXlaQ2FzckN6VUdCa2hoQkJTdWloSklZU1FDa1FpeWNUcTFWdHc0c1NmN0Q0K1h3L1RwMDlBNTg3dDFSY1lJWVFRVW9vb1NTR0VrQXJvN05rd0xGdTJIdW5wR2V3K0R3OTNUSm5pQlIwZEhUVkdSZ2doaEpRY0pTbUVFRkpCeGNURVllYk14WWlPam1IMzJkdmJZdkhpR2JDdzBQeHV4SVFRUWpRWEpTbUVFRktCWldSSXNITGxacHc2ZFk3ZEp4RHdNWEhpS1BUbzhVT2xMMkZKQ0NHa1lxSWtoUkJDTkVCSXlFVUVCR3hBUm9hRTNkZThlU1BNbURFUk5XcFVWMk5raEJCQ1NORlJra0lJSVJyaStmTll6SisvSFAvOTk2WDVJNS9QeDhTSkk5R3paeGNhVlNHRUVGSmhVSkpDQ0NFYVJDYVRZZS9lbzlpK1BWaXBvVnJUcGcweGMrWkUxS3hwcXNib0NDR0VrTUtoSklVUVFqVFFzMmN2NE8rLzhxdFJGVDJNSHo4Q0hoNWR3ZVhTcUFvaGhKRHlpNUlVUWdqUlVES1pEUHYySGNXMmJjcWpLazJhTk1ETW1aTmhaa2FqS29RUVFzb25TbElJSVVURFJVZkhZT0hDVllpSWlHTDM4Zmw2R0R0Mk9Edzl1OUdvQ2lHRWtIS0hraFJDQ0trRXNyS3lzRy9mTVd6YnRoZFM2WmRSbFVhTjZ1UFhYeWZCM0x5bUdxTWpoQkJDbEZHU1FnZ2hsY2p6NTdIdzkxK0ZpSWhJZHArZW5pN0dqaDJPM3IyNzA2Z0tJWVNRY29HU0ZFSUlxV1N5c3JJUUhId2NXN2Z1VVJwVmNYWjJ3TlNwM25CMHJLUEc2QWdoaEJCS1V2N2YzcDJIUlZYdmZ3Qi96d0k2dytBZ2lpaTdBaW9pNXQ0MXhRV3Z1NW1hYTdhb1hmR2FOeXUzVzk3TVNqUFRzc1Y5eWFWeVFiSHJ6eVdYRkhBdDhMcURFQ0RJSW9xaXNzNHdNc3o1L1lFY0dRRVZCV1lZM3EvbjRmR2M3OWsraU9XOFBkK0ZpS2pXU2t4TXhvSUYzK0xLbFZpajlrR0QvbzRwVThhalFZUDZKcXFNaUlocU80WVVJcUphckxDd0VFRkIvNGYxNjdkQ3E5V0s3VXFsQWhNbmpzV29VYS9BeWtwdXdncUppS2cyWWtnaElpSmtaTnpGNnRXYnNYLy9FYU4yVjFjbnZQZGVJTHAyN1dTaXlvaUlxRFppU0NFaUl0R1ZLN0ZZdW5RMW9xTCtNbXJ2MHFVajNudHZFdHpkWFV4VUdSRVIxU1lNS1VSRVpNUmdFSERvVUFoV3JOaUlPM2Z1aWUweW1ReWpSZzNCeElsam9WTFptTEJDSWlLeWRBd3BSRVJVSm8xR2kwMmJ0bVA3OXQxR3M0RFZyMitIS1ZQZXdxQkJmNGRVS2pWaGhVUkVaS2tZVW9pSTZMRlNVOVB3d3cvcmNlSkV1RkY3aXhhZW1ENzluMmpUcHBXSktpTWlJa3ZGa0VKRVJFOGxQUHdjdnZ0dUxhNWRTekZxNzl1M0o2Wk1lUXVOR3pjeVVXVkVSR1JwR0ZLSWlPaXA2ZlY2N05xMUgrdlhiMEZ1YnA3WWJtVWx4N0JoQS9IV1c2TmhiMjlud2dxSmlNZ1NNS1FRRVZHRlpXWm1ZZlhxbjdCbnp5R1UvQ3REb2FpTDBhTmZ3Ymh4cjNKd1BSRVJQVE9HRkNJaWVtYng4WWxZdmZvbm5Eb1ZZZFN1VXRuZ2pUZEdZdFNvSWFoYnQ0NkpxaU1pb3BxS0lZV0lpSjdiNWN2UldMVnFNODZmdjJ6VTNxQkJmWXdmUHdhdnZOSVBWbFpXSnFxT2lJaHFHb1lVSWlLcUZJSWdJQ0xpUEZhdjNveVltSGlqWXc0T0RmRDY2eVB3eWl2OVVhZU90WWtxSkNLaW1vSWhoWWlJS3BVZ0NBZ0xPNDAxYTM1Q1VsS3EwVEY3ZXp1ODl0cXJHRDU4QUJRS2hZa3FKQ0lpYzhlUVFrUkVWY0pnTU9EUW9UQnMyaFNFNUdUanNLSlcyMkxzMkdGNDlkWEJIR0JQUkVTbE1LUVFFVkdWTWhnTUNBazVpWTBidHlNaEljbm9tRXBsZzFHamhtRFVxRmVnVnR1YXFFSWlJakkzRENsRVJGUXREQVlCSjA3OGlRMGJ0aUUyOXFyUnNicDE2MkR3NEQ0WU0yWW9uSjJibUtoQ0lpSXlGd3dwUkVSVXJRUkJ3T25ULzhQR2pkc1FGZldYMFRHSlJJS2VQVi9DYTY4TlIrdldMVTFVSVJFUm1ScERDaEVSbVlRZ0NQamYveTVpeTVaZENBOC9WK3A0bXphdDhOcHJ3K0h2L3lLa1Vxa0pLaVFpSWxOaFNDRWlJcE9MajAvRTFxMy94ZUhEWVNnc0xEUTY1dUxpaERGamhtTGd3QURPQ0VaRVZFc3dwQkFSa2RtNGRTc0RPM2Z1eGU3ZEI1Q2JtMmQwek1aR2lZRURlK1BWVndmRDNkM0ZSQlVTRVZGMVlFZ2hJaUt6bzlGb3NYZnZZV3piOWwra3A5OHVkYnhqeDdZWU1XSXd1blhyREpsTVpvSUtpWWlvS2pHa0VCR1IyU29zTEVSWTJHa0VCKy9GaFF0UnBZNDdPanBnNk5BQkdES2tIK3p0N1V4UUlSRVJWUVdHRkNJaXFoSGk0eE94YTljK0hEd1lpdng4bmRFeHVWeU9YcjI2WXNpUWZtamZ2ZzJrMGxKL3R4RVJVUTNDa0VKRVJEVktibTRlOXU4L2d1RGdmVWhOVFN0MTNNbkpFWU1HOWNHZ1FYK0hvNk9EQ1Nva3NteVptWm00ZlBreWtwS1NrSktTZ3RUVVZHUmxaVUdqMFVDcjFVS3YxNXU2UkxNa2w4dWhVQ2lnVkNxaFZxdmg0dUlDVjFkWHVMdTd3OC9QRDNaMmZCdGNFa01LRVJIVlNBYURnSWlJY3dnTzNvdlRwLytIUi8vcWtrZ2s2Tnk1SFlZTTZRZC8veGRoWldWbG9rcUphalpCRUJBWEY0ZVFrQkNjUFhzVzE2NWRNM1ZKRnNuRHd3TWRPblJBUUVBQXZMMjlVY1puOUZxRklZV0lpR3E4bXpkdllkKyszN0Z2Mys5bERyUlhxMjNSdjM4QVhuNjVMenc5UGFxL1FLSWFTS1BSWVAvKy9UaDQ4Q0NTazVOTlhVNnQ0dWJtaHY3OSsyUFFvRUZRS3BXbUxzY2tHRktJaU1oaUdBd0duRGx6QVh2M0hzYng0Mytnb0tCMHR4TXZyNmJvMTY4bit2VHB3ZTVnUkdYSXljbkJyNy8raXQyN2R5TTNON2ZVY2JsY0RoOGZIL2o0K0loZGxobzJiQWlsVWdtbFVnbTVYRzZDcXMyZlhxK0hScU9CUnFOQlJrYUcyRlV1T2pvYTBkSFJaWGFUVTZsVUdEcDBLSVlQSHc1Ylcxc1RWRzA2RENsRVJHU1Jzckp5Y1BCZ0NQYnVQWXlyVjYrVk9pNlJTTkMyYld2MDY5Y1RBUUhkWUd1cnF2NGlpY3lJSUFnNGRPZ1ExcTFiaCt6c2JLTmpTcVVTL3Y3KzZOV3JGMXEzYm8wNmRlcVlxRXJMcE5QcEVCa1ppZERRVUJ3L2ZoeGFyZGJvdUZxdHhxUkprOUMzYjk5YTB3Mk1JWVdJaUN5YUlBaUlpWW5EM3IyLzQralJFOGpPemlsMWpwV1ZIRjI2ZEVLL2ZqM1JyVnRuV0Z0Ym02QlNJdE5KUzB2RDRzV0xFUlZsUE5XM2k0c0xSbzBhaFlDQUFBYVRhcUxUNlJBU0VvS2dvQ0JjdjM3ZDZKaXZyeTltejU0Tkp5Y25FMVZYZlJoU2lJaW8xaWdvME9QUFA4L2kwS0ZRbkRnUmp2djM3NWM2eDhaR2lSNDl1cUJYcjY3bzNMa2RBd3RadkdQSGptSHAwcVhRYURSaVcrUEdqVEZ4NGtUMDdObXoxdnpMdmJrUkJBRmhZV0hZc0dFRGJ0NjhLYllybFVyTW1ERUQzYnQzTjJGMVZZOGhoWWlJYWlXTlJvdGp4MDdqMEtFd25EbHpIZ1pENmIvNmxFb0Z1bmJ0aEo0OXU2SkxsNDVRS09xYW9GS2lxaUVJQXRhdVhZdmc0R0N4VFM2WFkvVG8wUmc3ZGl6Zm5KZ0puVTZIclZ1M1lzZU9IVWJqVmthTUdJSEF3RUNMRFpFTUtVUkVWT3ZkdVhNUFI0NGN4NkZEWVlpT2ppM3puRHAxclBHM3YzVkFyMTVkMGJWclo2aFVOdFZjSlZIbDBldjFXTHg0TVVKRFE4VTJaMmRuekowN0Y1NmVuaWFzak1vVEh4K1ArZlBuSXkzdDRmcFFBUUVCbURWcmxrVk9Wc0NRUWtSRVZNTDE2emNRRm5ZYUlTRW5jZVZLMllGRkxwZWpVNmUyNk5uekpiejBVaWMwYkdoZnpWVVNQVHU5WG85NTgrWWhJaUpDYlBQMzk4Zk1tVE5yN1hTM05ZVkdvOEdTSlV0dzh1UkpzYTF6NTg3NDdMUFBMQzZvTUtRUUVSR1ZJejM5TnNMQ1RpTTA5QlF1WGJwU2FzSElZaTFiZXFGcjE4N28yclVUV3JUd2hsUnFtZDB2cU9ZVEJBRmZmdm1sMFJ1VUlVT0c0Ri8vK3BmRmRodXlOSUlnWVBueTVkaXpaNC9ZRmhBUWdBOC8vTkNpZm9ZTUtVUkVSRThoSStNdWpoMzdBNkdoSjNIKy9PVXl4N0FBZ0wyOUhWNTZxU2l3ZE83Y0RrcWxvcG9ySlNyZm1qVnJqTWFnakIwN0ZoTW5UalJoUmZTc05tellnRzNidG9uN0kwYU13T1RKazAxWVVlVmlTQ0VpSXFxZ3pNd3NuRGdSamxPbkloQVJjUjVhYlg2WjU4bmxjclJ2NzRlWFh1cUVGMTlzRDNkM0Y0djZsMDZxV1k0ZE80WUZDeGFJKzBPR0RNRzc3NzVyd29yb2VTMWJ0c3pvamNyY3VYTXRadFl2aGhRaUlxTG5VRkJRZ1BQbkkzSHFWQVJPbllyQTllczN5ejIzWVVON2RPclVEcDA2dFVXblRtMDVsb1dxVFZwYUdxWk1tU0pPTTl5dFd6ZDg4c2tuRE0wMW5DQUkrUHp6ejhVeEtrcWxFcXRXcmJLSWRWUVlVb2lJaUNxSklBaElUcjR1QnBhTEY2K2dzTEN3M1BPYk5YTVhBMHU3ZG43c0drWlZRaEFFZlBEQkIrSkNqVTVPVGxpMWFoVUh5VnNJalVhREtWT21pTE4rK2ZyNjR0dHZ2NjN4QVpRaGhZaUlxSXJrNXVZaFBQd2N3c1BQSVNMaVBOTFRiNWQ3cmt3bVErdldMZEd4NHd0bzI5WVh2cjR0dVM0TFZZcERodzdoNjYrL0JsRFVCWEg1OHVXY1p0akN4TWZINDkxMzN4WFhVWmsxYXhiNjl1MXI0cXFlRDBNS0VSRlJOUkFFQWFtcE54QVJjUjRSRWVkeDd0d2w1T2JtbFh1K1RDWkR5NVplYU51Mk5kcTI5Y1VMTC9qQzFsWlZqUldUSmNqSnljSDQ4ZU9SblowTkFCZzNiaHpHang5djJxS29TbXpjdUJGYnQyNEZBS2pWYW16YXRBa3FWYzM5ZndaRENoRVJrUWtVRmhZaU9qb09FUkhuY2ViTWVWeStIUFBZcm1FU2lRVE5tcm1qYlZ2ZkI4R2xOY2UwMEJOdDNyd1p2L3p5Q3dDZ2NlUEdXTDkrUFZlU3QxQTZuUTV2di8wMjB0UFRBUUJ2dlBFRzNuenpUUk5YOWV3WVVvaUlpTXlBVnF2RitmT1J1SEFoRXVmUFJ5SW1KbDdzdWxFZVorZkdhTldxQlh4OWk3NmFOMjhHYTJ2cmFxcVl6SjFHbzhHNGNlT1FtNXNMQUpnelp3NTY5ZXBsNHFxb0tvV0dobUxod29VQUFKVktoUzFidHRUWXNVY01LVVJFUkdZb1AxK0hLMWRpY2VGQ1VYQ0pqSXdwZDZyallqS1pETjdlVGVIcjIwSU1MNjZ1emx4Y3NwYmF1WE1uMXE1ZEN3QndkbmJHeG8wYmEveGdhbm84UVJBd1ljSUVYTDkrSFFBd2VmSmtqQmd4d3NSVlBSdUdGQ0lpb2hwQXI5Y2pMaTRCNTg5SDR1TEZLRnk0RUlYczdKd25YcWRTMmNESHh4dXRXcldBajQ4M3ZMMmJvVW1UUnZ5d2F1RUVRY0EvL3ZFUEpDY25Bd0NtVDUrT0FRTUdtTGdxcWc0SERoekEwcVZMQVFEdTd1NVl0MjVkamZ6dm5TR0ZpSWlvQmhJRUFTa3BhWWlLK2d0WHJ2eUZxS2hZeEw1d2FhQUFBQmxqU1VSQlZNVWxQTEdMR0FEWTJDamg3ZDBNelpzM0UzOXQydFFOVmxaVzFWQTVWWWZZMkZoTW5Ub1ZRTkhhR1R0MjdPQllsRm9pUHo4Zm8wYU5nbGFyQlFDc1hMa1MzdDdlSnE2cTRzb0tLWEpURkVKRVJFUlBUeUtSd00zTkdXNXV6aGd3SUFBQWNQLytmY1RHSmp3SUxyR0lpdm9MMTYvZktIVnRYcDVHN0VaV1RDYVR3Y1BEVlF3dTN0N040T1hsQVRzN2RiVjlUMVI1UWtKQ3hHMS9mMzhHbEZxa2J0MjY4UGYzeCtIRGh3RUFSNDhlclpFaHBTd01LVVJFUkRXUXRiVTFXcmR1aWRhdFc0cHRtWm5adUhMbEwwUkh4eUUyTmdHeHNWZHg4K2F0VXRjV0ZoYmk2dFZydUhyMUdnNGNlUGdCMTg2dUhqdzgzTkMwcVJzOFBGelJ0R25SZG9NRzlXdGtGNUxhNHV6WnMrSjJUUndzcjlQZFI1MDZwU2VCeU12VElDOVBBN1c2WHBuSHFVaEFRSUFZVXM2ZE8yZmlhaW9QdTNzUkVSRlpzSnljWE1URkpTSXVyaWkweE1ZbUlERXgrYkZUSUQ5S3BiS0JoNGZyZ3dCVEZGN2MzVjNSdUxFRHBGSnBGVlpQVDVLWm1ZbVJJMGNDS0ZxOGNmZnUzVFhxVFVwbVpoYUdESGtMUFh0MndlZWYvMXRzdjNjdkV4TW12QSs5WG8rdFcxZWhYajNicDc2bndTRGdsMStDTVhod0g5amIyMVZGMmM5dDVzeFAwYkJoQTN6NDRidlBmUytkVG9laFE0ZUszVCtEZzRPaFZ0ZXN0NkxzN2tWRVJGVEwyTnFxMEw2OUg5cTM5eFBiQ2dvS2tKaVlqTmpZaEFmaEpRR0ppVW5JeWlwN2NINXViaDRpSTJNUUdSbGoxQzZYeTlHa1NTTzR1RGpCMmJrSlhGeUt2NXpnNU9USWNTL1Y0UExseStLMmo0OVBwUVdVMGFNbkl6azV0Vkx1QlFCLy9MRy96UGF3c0Q5UVVGQUFMNjltWXR2OSsvZngwVWNMa1o1K0cwT0g5a2Q0K1BsUzEzWHMyQWIxNjVjZFFQYnYveDJyVm0zQy92MUhzR0xGbDBackRIMzMzZG9LMWYzKys0RkcrMTI2REhxcTY4cjdmb3VkT25VR3pzNU5LbFJMZWVyVXFZT1dMVnNpTXJLb1MrZWxTNWZnNys5ZktmYzJKWVlVSWlLaVdzYkt5Z3JObTN1aWVYTlBvL2JNekN3a0ppYmoyclVVSkNZbUl6RXhCZGV1SlNNajQyNlo5OUhyOVVoSlNVTktTbHFwWXhLSkJJMGFOWVNMUzVNSEFhWW91RGc2T3NEUjBRRU5HdFRuVzVoS2tKU1VKRzc3K1BoVSt2MEhEdXhkcWsydkw0UmNMbnVxNjQ4ZCt3TjVlWnB5ajRlRW5JQk1KaE9mVTFoWWlQLzhaeEV1WG93Q0FPemVmUkM3ZHg4c2RkM0tsWXZLRFNtREIvZkJ4WXRSMkwvL0NLWk8vUkFyVml3U2cwcFEwUDg5VmQzRkhnMHBRTkZrRkQxNmRDbnovSXNYcjVRYUc5YWx5eUM0dWJrZ0tHaE5oWjVkRVQ0K1BtSklTVXBLWWtnaElpSWl5MkZucDBhN2RuNW8xODdQcUQwbkp4ZlhycVdJNFNVaElRbXBxV200Y2VNV0RBWkRtZmNTQkFIcDZiZVJubjRiWjg5ZUtuVmNKcE9oVWFPR1ltaHhkSFJBNDhZT2FOU282RmRIUndlb1ZEWlY4bjFha3BTVUZISGJ4Y1dsMHU4L2QrNzBVbTJmZlBJVlltSVNzWExsVjFDckg5OE5Lekp5Y3JraHBlalB4a1YwNzk0RkRSdmFRNmU3ai8vODUwdWNPaFdCd1lQN1lQcjB5VWJuWDdvVWpWbXpQc2NMTDdReUdvdjFLSWxFZ284K21vWTdkKzdoenovUDR0MTM1MkRWcXEvRWlTR2VKakE4N2sxU2d3YjJaZjYrQU1EOCtVdkxuTUNpcXJtNnVvcmJxYW1WOXdiTWxCaFNpSWlJNkxGc2JWWHc4L09CbjUveHY5VHI5WHJjdkhrTHFhazNrSnFhOXVEWG91MjB0SnNvS0NoL2l1VEN3a0xjdUpHT0d6ZlN5ejFIcVZTSWIxM3M3ZXZEM3Q0T0RSclVMN0ZmdEcxblY2L1d2cFVwK1lHMDVBZlZxaElVdEJ1Ly8zNGNMVnQ2SVNUa1JMbm5kZXpZRnE2dVRvKzkxKzdkQjJBd0NCZzVjZ2p1M3MzRVJ4OTlnVXVYcnFCdjM1NzQ2S05wUmovVHExZXY0ZU9QRjhITHF5a1dMNTc3eEs2RU1wa01YM3p4RVFJRFo4TEZwUW1zclMxNzRIM0pnTXFRUWtSRVJMV2FYQzZIaTRzVFhGeWNBSFF3T21Zd0dIRHJWc2FEOEhJVHFhbHB1SG56bHZoMkpTUGpMcDQwZDQ5R28zM1E3U3o1c2VkSnBSTFVyMjhIZTNzN01ialVyNjlHdlhxMlJsOXFkZkcyQ25YcjFyV0lHY3V5c3JMRTdZWU5HMWJwc3c0ZURNWDMzNjhIQU1URXhDTW1KcjdjY3ovOWRPWmpRNHBlcjhlK2ZiL0R4OGNienM2Tk1YNzhOTnkrZlFjQWNQaHdHQTRmRGl2enV1am9XQVFFR0srcVh0NzRENlZTZ1pVckY4SFdWbVVSUCt2SGNYQndFTGRML3Btb3lSaFNpSWlJcU5KSnBWSTBidHdJalJzM1FzZU9wWThYRk9pUmtYRUg2ZW0zY2ZQbWJhU24zMEo2ZXNhRC9WdTRlZk1XTkJydFV6M0xZQkJ3NTg0OTNMbHpEMERpVTExalpTVi9KTVNvVUsrZUxWUXFHOWpZS0tGVUtrcDhGZS9YTGJHdGdFS2hnRlJxMmcrL0dzM0RybFJLcGJMS25oTWN2QS9mZnJzYWdpQmcwcVRYTVhIaTJGTG5IRG9VaXM4Ly93YmUzczNRdmZ2ZkhudS8zMzQ3aW95TXUramQyeDhPRGczaDdOd0VRNGNPd0xwMXYrREZGOXNqSUtDYmVPN2R1NWxZcytZbkJBUjB3NHN2dGhmYmp4dzVqak5uTGp6Mk9SV1pGZXhwM2JsekYvUG5MeTN6Mk1XTFZ5cjllVTlEb1ZDSTJ5WC9UTlJrRENsRVJFUlU3YXlzNUdqU3hCRk5tamlXZTA1dWJoNHlNdTdpenAxN3VIdjNuaGhFaXZlTDIrN2R5M3JpVzVsSEZSVG9Td1NiWjZkUTFCVkRpN1cxOVlNdnF4SmYxckN5S3JrdFI1MDZ4VzFGNTFwWldVRW1rMEVxbFVBcWxZcGZNcGtVRWtuWmJUS1pEQktKcE1wRFNrRkJBWllzV1ltOWV3OGpJS0FiMnJYenc5S2xxd0VBRXlhTWdVUWlnY0VnWVBQbUlLeGI5d3RhdFdxT3BVcy9NL3JRL0tqQ3drSnMzaHdrN2t1bEV2end3eGV3c3BKajNicGY0T25wZ1NGRCtvbkhEeDRNQlFBTUd6WUFIVHUyRmRzVEVwS01Rc3JPblhzUkY1ZGc5S3c1Yzk1N3Z0K0FNdVRsYWZEYmIwY3IvYjdQbytUUG5pR0ZpSWlJcUFxcFZEYmlHaTJQVTFoWWlNek1iS01nazVXVmpheXNIR1JuUC93cXVhL1Y1bGRLalZwdFByVGEvT2NPTzg5S3BYcTQzbzFjWHZrZjY2UlNLZkx5TkJnMzdsVzg4ODRFU0tVU1NDUVNmUHZ0R2x5K0hJMlJJMS9HeG8zYkVSa1pnNEVEZStQZi8vN1hFOGQvN05sekNHbHB4bU9Sckt3ZTFuNzE2alhzMlhOSTNOKzFhei9rY2psU1UyOFlYWmVRa0dSMGovRHdzemgxNm94UlcyV0hsT0twdHIvN2JqNlNrNjlES3BVODZPNVlaTVdLalFnTlBWV3B6M3dhSmNmb0ZLK1hVdE14cEJBUkVWR05KcFBKeEFIMTN0NVBkMDFCUVFHeXMzT1JsWldON094Y1pHY1hoWnE4UEEwMEdpMDBHZzAwbXZ3UzIxcG9ORnJrNVQzYzEycnpLL3dHcHlycDlmcEtEeW95bVF3TEZueG9OS1pqK1BDQnlNaTRnMDJiZ3ZEbm4wV3IzUThZMEJ1elp6ODVvR1JsNVdEMTZwL2c1T1JZS3FnVUN3OC9oL0R3MGl1bmYvWFY4c2ZlKyt1dlB4VzNLM3VkbDJMQndldkY3ZGRmZndmMjl2V3hlL2Ntc1czcTFBbVlPblZDcFQvM1NRb0tDc1R0cWdpcnBtQVozd1VSRVJGUkJWaFpXWW5CNWxrSmdvRDhmTjJEd0tMRi9mc0YwT251bzZDZ0FQZnYzNGRPVnlCdVA3ci84THlpYXdSQlFHR2hBUVpEb2JndENJWUh2eFlmSzkwV0czc1dCa1BSMnhTTlJvTjY5ZXBWMW0rUlNDS1JRS3ZOeDRVTGtUaDkrbjg0ZnZ3UDNMcVZBVmRYSjNUdDJoa25Ub1Rqd0lHak9ITGtPSHg5VzhEWHR6bTh2SnFoWlV1dlV2ZmF0R2s3c3JOek1IZnVCNWcxNi9OU3gyZlBuZ3B2NzJidzlIVEg4dVViOGV1disrSHE2b1R0MjllVW1zRXRNek1MT3QzOUNuOC85KzVsUG5GUngzdjNNaDk3WEJBRTZQV0ZsYlo0NXZPcXJyRkoxWWtoaFlpSWlPZ1pTQ1FTS0JSMW9WRFVCZkRzWWVkNXZQNzY2MGhQTDNvalVSVWhKVHo4SE5hcytSbHhjUW5RNi9Xd3M2dUg3dDI3b0YrL1htalhyalVrRWdtbVRmc0hJaU5qRUJwNkNpZFBobVBMbGw4Qm9NdzNDaDRlcnZqNzM3dWpXN2NYeTN6ZXl5LzN4VysvSGNXY09RdVJsNmZCeUpFdkl6aDRIOWF2MzRMQXdEZkU4eTVjaU1LOGVZdFJwNDQxTm0vKzRiRmpZQjZWazVOYjRVVWRDd29Lc0dqUk1uRmZFQVFJZ29ETXpLd3lCOUZQbXZRNkdqZHVWS0ZuUEErdDl1RWtFd3dwUkVSRVJHUlNhclZhRENrWkdSbG8zTGh4cGQ2L1Zhdm1rTW1rR0RObUtGNTZxU1BhdEdtRk9YTyt4SkVqeHhFWGx3QVBEMWMwYmVvbXJxTXpiZG8va0phV2puUG5McUpMbDA3WXUvZDNvL3YxN3UyUFhyMjZsbnJPM2J1WjJMZnZNSGJ0Mm85YnR6TFFvMGNYdlA5K0lESXk3dUxBZ1JCczNyd0RBUUhkNE9ibWpIWHJ0bURyMWwxd2NHaUk2ZFAvV2FHQUFqemJZbzU2dmI3TXdmTFoyVGxsdG84ZE82eENOVDJ2Mjdkdmk5dHF0YnBhbjExVkdGS0lpSWlJYWlnWEZ4ZkV4c1lDS0ZwOXZuWHIxcFY2ZjF0YkZkYXQrMGJjVDArL2phU2tGSncrZmNab2dMYU5qUktlbmg1WXR1d0xPRGs1d3NtcGI1bjNVNmxzU3JWcE5GcE1uUGcrMHROdm8xT250bGl3NEVQNCtyWkFVTkQvWWVYS1RXalR4Z2NKQ2NuNDZxdmx5TXJLUmtwS0dycDMveHMrL1hSbWhRUEtpaFdMVUxmdWs3dG96WnMzQS9uNU9uRmZvVkFZcmNjeWNlTDdpSTZPdzU0OVA4SEJvWUhZL3MwM3F4RWN2QmN5bWF4Q2RUMnZrZ3M0bGx6WXNTWmpTQ0VpSWlLcW9VcXVNbDhkSzQwN09qcGcrL1kxS0N3c1JHcnFEU1FrSkNFMjlpcmk0aElnbFVxZmFXVjNwVktCcjcrZUI0UEJnT2JOUFhIcDBoVk1uUGcrWW1NVE1HYk1VRXlkT2dFZmY3d0lZV0duMGFGREc2alY5WERuenIwS0JSU05Sb3N6Wnk2Z1I0OHVBSURyMTIvZzZORVRlUDMxa2VKYU45blpPZmo5OStONDlkVkJhTldxK1dQdmQvUG1iY2hrTXRqYjJ4bTFGd2UzNmg2OG5wS1NJbTR6cEJBUkVSR1JTYm03dTR2YjBkSFJWZmFjeU1nWXJGMzdNOXpjbk9IcTZnUlhWMmU0dVRtalI0OHVaWGJmcXFobXpUeHc1c3g1VEp2Mkg1dzVjd0V1TGs1WXNlSkwrUG41NE91dlZ5SXM3RFFBWU1TSWwyRmxaWVdaTXovRnNXTi9pS0hqY2E1ZXZZWTVjeGJDd2FFQmV2VG9BbzFHaTFtelBrZGlZakk4UFQzUXRXdG5BTUFYWDN5UDQ4Zi9RRTVPTHNhUEgxM3UvZExTMG5IdlhpWThQVDFLdlRIUjY0c21NWkRMcS9kTlNzbWZmY2svRXpVWlF3b1JFUkZSRGVYbjV5ZHVSMGRIUTZmVFZjbU1VL0h4aWFVV1R3U0sxamZ4OEhDRmwxZFRlSHA2d05QVEF5MWFlS0orZmJ0eTdsU2FWcHVQdDkvK0FJbUp5VkNyYmZIZWU1UHc2cXVEa1pxYWhzbVRaeUVtSmc2QmdXOWc3ZHFma1pDUWhBa1R4c0RIeHh1TEZ5K0hyMjhMTkd4b1grNjlmLzExUDc3L2ZqMmtVZ25lZUdNRTlIbzlQdnJvQ3lRbUptUDA2RmZFZ0FJQTA2ZFBSbFJVRE5hcytRa05HdFRIeXkrWDNXV3RlQjJVamgxZktIV3NlQ3Jna205U3Z2cnFZeWlWRmV1V1ZoRTZuUTR4TVRIaWZwczJiYXJzV2RXSklZV0lpSWlvaHJLenM0T0hod2V1WGJzR3ZWNlB5TWhJZE9qUW9kS2ZNM1RvQUF3ZE9nQWFqUlpKU2FsSVRFeEdRa0lTNHVNVEVSdWJnTGk0UlBIY2YvM3JiWXdiTi95cDc2MVExTVhVcVJPUmxuWVRMNy9jRjRXRmhkaTBhVHQrL2prWWFyVXR2di8rQzNUcytBSisvSEVyY25KeUlaRkk4TUVIay9IUGY4N0NlKzk5akJVckZzSE83dUdzWnNXemJnSEFraVVyNGVYVkZQUG4veHR1Ymk3NDdMT3ZFUkZ4SGoxNmRNRzBhWk9NNm5CMGRNQ1NKWjlneXBSL1k5R2laYkMzcjQrdVhUc1puWFAvL24zczNMa0hRTkVrQUkvUzZZckdzWlJjWExGNzl5ZS83WGtla1pHUllqZXpwazJiY3VBOEVSRVJFWmxlaHc0ZGNPM2FOUUJBYUdob2xZU1VZa3FsQWo0KzN2RHhNVjQxTXlQakxxNWMrUXRSVWJIbzA2ZDdoZS9idFdzblpHZm5ZT2ZPdmRpeUpSaloyYmtZTktnUHBrMTdHN2EyS3R5N2w0bkN3c0lIMHowRGZuNCttREJoTEg3OGNTc21USGdQUzVkK2hxWk4zUUFBeDQ3OWdlenNIQURBNE1GOU1IUG1PN0MydHNLWFgvNkF3NGZEOE1JTHZ2ajg4OW5pV0pTU2ZIeWFZKzdjNmZqNDQwWDQ1Sk92c0diTkVuaDVOUldQYjlpd0hlbnB0K0hyMndKK2ZqNmxyazlMUzRkVUtrVzllcXB5djFlRHdWRGgzNS9IQ1FrSkViZmJ0MjlmcWZjMkpZWVVJaUlpb2hvc0lDQUF1M2J0QWdDY09IRUM3Nzc3YnFWMStWcTQ4UHNLWDdOKy9SWngrKzdkZTA4OFh4QUVMRjY4SEwvOUZvTDc5KytqYlZ0ZnZQbm1LSGg2ZXNEYTJocloyVGxZc1dJakFNRFh0NFY0M2R0dnY0YTB0SFJvTkJvNE96K2NlcmxUcDdidzhXbU92bjE3WU15WW9UQVlERmk0OEh2czIvYzdtamYzeE5kZnozdnNBUC9ldmYwUkhSMkhMVnQyWWViTXovRGpqOStpUVlQNkNBczdqWjkvM2dHcFZJTDMzcHVFdUxoRXlHUlNOR3JVRUFwRlhSdzVjaHl4c1ZmUnNxV1h1UEJrUVlFZStmbjVVS2xzSUpFVWhhS2pSMDhBQUt5dHJjcXQ0V25sNStmanhJa1RKV3J2L2R6M05CY01LVVJFUkVRMW1MZTNOOXpjM0pDY25BeU5Sb09Ra0JBTUdEQ2dVdTY5ZCsvaFNyblA0MGdrRXJScDB3cEpTZGN4ZnZ4b2RPN2NEaGN2UnVHVlY5NHlPcTl6NTNibzBxV1QwWFVmZi93K0JFRXdHc0J1WTZQRW1qVkxZR1ZWOURGMzdkcGZzRy9mNzJqV3pCM2ZmNytnekdtUUgvWE9PK01SRXhPSHMyY3Y0WmRmZ3VIajQ0MEZDNzZGd1NCZzRzU3g4UFB6d1U4LzdjQ3FWWnRMWFR0bXpGQngrOTY5VEx6eXlsdVFTaVZRS0JRd0dBUng0Y1ZIMzBZOWk5RFFVUEYrN3U3dThQTHlldTU3bWd1R0ZDSWlJcUlhVENLUm9ILy8vbGk3ZGkwQUlDZ29DUDM3OXhmLzVmNTVsRndiNUZrOHVpaGlTZTNhK2NIRnBRa0FZTUNBM2hndzRPRmJnSll0dlJFWStBYjBlajFrTWhtYU5YT0h2LytMcGJwb0ZiK3hlRlJ4UUFHQThlTkhRNmZUNGMwM1J4cU5YWGtjcVZTS0JRcyt4UDc5UnpGMjdEQ0VoNTlGWWFFQlE0YjB3NlJKcndNQTJyUnBoWTRkMnlJdkx3OEZCWHFvMWJZWVBMZ3YrdlhySmQ2blVhT0dzTEZSSWk5UGc3dzhEWUNpbjFmNzluNTQ1NTBKVDFWTGVRd0dBN1p2M3k3dVY5YlAzRnhJQkVFUVRGMEVFUkVSRVQwN2pVYURjZVBHSVRjM0Z3QXdaODRjOU9yVjZ3bFhsUzg5L1RZS0Nncmc0dUwwWEhWVjFuM01RV1JrREZxM2Jsbmg2N1JhTFFvTERUQVlEQkFFUUtHbzgwenJ5VHdxTkRRVUN4Y3VCQUNvVkNwczJiSUZTcVh5dWU5ckNwSXkwbFhaOFpPSWlJaUlhZ3lsVW9taFF4OTJNOXF3WVlNNDA5U3pjSFIwcUpSZ1VWbjNNUWZQRWxDQW90WHFWU29iMUt0bkM3WGF0bElDaWs2bnc0OC8vaWp1RHhzMnJNWUdsUEl3cEJBUkVSRlpnT0hEaDR2VHo5NjhlUlBidG0wemNVVlVWYlp1M1lyMDlIUUFnRnF0eHZEaFR6L2xjMDNCa0VKRVJFUmtBV3h0YlRGcDBzTzFQNEtDZ2hBZkgyL0NpcWdxeE1mSFk4ZU9IZUorWUdBZ1ZLcnlwenl1cVJoU2lJaUlpQ3hFMzc1OTRldnJDd0RRNi9XWVAzOCtOQnFOaWF1aXlxTFJhREIvL254eDhVWmZYMS8wNmRQSHhGVlZEWVlVSWlJaUlnc2hrVWd3ZS9ac2NYeENXbG9hbGl4WkFzNlRWUE1KZ29BbFM1WWdMUzBOUU5FNHBObXpaMXZVakY0bE1hUVFFUkVSV1JBbkp5Zk1tREZEM0Q5NThpU1dMMTl1d29xb01peGJ0Z3duVDU0VTkyZk1tQUVuSjh1WWxLQXNEQ2xFUkVSRUZxWjc5KzRZTVdLRXVMOW56eDVzMkxEQmhCWFI4OWl3WVFQMjd0MHI3bzhZTVFMZHUzYzNZVVZWanlHRmlJaUl5QUlGQmdZaUlDQkEzTisyYlJ1V0xWdkdybDgxaUNBSVdMWnNtZEZNYmIxNzkwWmdZS0FKcTZvZVhNeVJpSWlJeUVMcDlYck1temNQRVJFUllsdTNidDB3YTlZc2kxdFh3OUpvTkJvc1diTEVxSXRYNTg2ZDhkbG5uMEV1bDV1d3NzcFgxbUtPRENsRVJFUkVGa3l2MTJQeDRzVUlEUTBWMjV5Y25QREpKNS9BMDlQVGhKVlJlZUxqNHpGLy9ueHhrRHdBQkFRRVlOYXNXUllYVUFDR0ZDSWlJcUphU1JBRXJGMjdGc0hCd1dLYlhDN0hxRkdqOE5wcnI2Rk9uVG9tckk2SzZYUTZiTm15QlR0MzdoU25HUWFLeHFBRUJnWmE3RXhlRENsRVJFUkV0ZGp4NDhmeHpUZmZHSzJkNHVqb2lMZmZmaHM5ZS9hMDJBL0I1azRRQklTRmhlSEhIMzhVVjVJSGlxWVpuakZqaHNVUGttZElJU0lpSXFybDB0TFNzSGp4WWtSRlJSbTFPenM3WS9UbzBRZ0lDT0NibFdxU241K1AwTkJRQkFVRjRmcjE2MGJIZkgxOU1YdjJiSXVlWnJnWVF3b1JFUkVSUVJBRUhENThHR3ZYcmtWMmRyYlJNWVZDQVg5L2Z3UUVCS0IxNjlZTUxKVk1wOU1oTWpJU0lTRWhPSEhpQkxSYXJkRnh0VnFOd01CQTlPblRwOWE4MldKSUlTSWlJaUpSYm00dWZ2MzFWL3ozdi85RmJtNXVxZU55dVJ3dFc3YUVqNDhQWEYxZDRlTGlBZ2NIQnlnVUNpaVZTbGhaV1ptZ2F2TlhVRkFBalVZRHJWYUwyN2R2SXpVMUZTa3BLWWlPamtaTVRJelJlSk5pS3BVS3c0WU53L0RodzZGU3FVeFF0ZWt3cEJBUkVSRlJLUnFOQnIvOTloc09IRGlBNU9Sa1U1ZFRxN2k1dVdIQWdBRVlPSEJnclowV21pR0ZpSWlJaU1vbENBTGk0K054OU9oUm5EdDNEb21KaWFZdXlTSTFiZG9VN2R1M1IrL2V2ZUhsNVZWcnVuV1ZoeUdGaUlpSWlKNWFWbFlXTGwyNmhLU2tKS1NtcGlJMU5SVlpXVm5RYURUUWFEUmxkbHVpb201eVNxVVNTcVVTYXJVYUxpNHVjSEZ4Z2J1N085cTBhUU8xV20zcUVzMEtRd29SRVJFUkVabVZza0tLMUJTRkVCRVJFUkVSbFljaGhZaUlpSWlJekFwRENoRVJFUkVSbVJXR0ZDSWlJaUlpTWlzTUtVUkVSRVJFWkZZWVVvaUlpSWlJeUt3d3BCQVJFUkVSa1ZsaFNDRWlJaUlpSXJQQ2tFSkVSRVJFUkdhRklZV0lpSWlJaU13S1F3b1JFUkVSRVprVmhoUWlJaUlpSWpJckRDbEVSRVJFUkdSV0dGS0lpSWlJaU1pc01LUVFFUkVSRVpGWllVZ2hJaUlpSWlLendwQkNSRVJFUkVSbWhTR0ZpSWlJaUlqTUNrTUtFUkVSRVJHWkZZWVVJaUlpSWlJeUt3d3BSRVJFUkVSa1ZoaFNpSWlJaUlqSXJEQ2tFQkVSRVJHUldXRklJU0lpSWlJaXM4S1FRa1JFUkVSRVpvVWhoWWlJaUlpSXpBcERDaEVSRVJFUm1SV0dGQ0lpSWlJaU1pc01LVVJFUkVSRVpGWVlVb2lJaUlpSXlLd3dwQkFSRVJFUmtWbGhTQ0VpSWlJaUlyUENrRUpFUkVSRVJHYUZJWVdJaUlpSWlNd0tRd29SRVJFUkVaa1ZoaFFpSWlJaUlqSXJEQ2xFUkVSRVJHUldHRktJaUlpSWlNaXNNS1FRRVJFUkVaRlpZVWdoSWlJaUlpS3p3cEJDUkVSRVJFUm1oU0dGaUlpSWlJak1Da01LRVJFUkVSRVJFUkVSRVJFUkVSRVJFUkVSRVJFUkVSRVJWZFQvQTlxaUp3L1c0czlaQUFBQUFFbEZUa1N1UW1DQyIsCiAgICJUaGVtZSIgOiAiIiwKICAgIlR5cGUiIDogIm1pbmQiLAogICAiVmVyc2lvbiIgOiAiNSIKfQo="/>
    </extobj>
  </extobjs>
</s:customData>
</file>

<file path=customXml/itemProps14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5354</Words>
  <Application>WPS 演示</Application>
  <PresentationFormat/>
  <Paragraphs>375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等线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Anny</cp:lastModifiedBy>
  <cp:revision>129</cp:revision>
  <dcterms:created xsi:type="dcterms:W3CDTF">2015-09-01T10:32:00Z</dcterms:created>
  <dcterms:modified xsi:type="dcterms:W3CDTF">2021-05-24T03:20:54Z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B5F1F7ED2EBD41E5825A2B0DD05EEC0F</vt:lpwstr>
  </property>
</Properties>
</file>