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9" r:id="rId19"/>
  </p:sldIdLst>
  <p:sldSz cx="12192000" cy="6858000"/>
  <p:notesSz cx="6858000" cy="9144000"/>
  <p:embeddedFontLst>
    <p:embeddedFont>
      <p:font typeface="微软雅黑" panose="020B0503020204020204" pitchFamily="34" charset="-122"/>
      <p:regular r:id="rId23"/>
    </p:embeddedFont>
    <p:embeddedFont>
      <p:font typeface="Copperplate Gothic Bold" panose="020E0705020206020404" pitchFamily="2" charset="0"/>
      <p:regular r:id="rId24"/>
    </p:embeddedFont>
    <p:embeddedFont>
      <p:font typeface="黑体" panose="02010609060101010101" pitchFamily="1"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77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slideLayout" Target="../slideLayouts/slideLayout7.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96520" y="2659380"/>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70" name="TextBox 13"/>
          <p:cNvSpPr/>
          <p:nvPr/>
        </p:nvSpPr>
        <p:spPr>
          <a:xfrm>
            <a:off x="329565" y="3061335"/>
            <a:ext cx="11725275" cy="922020"/>
          </a:xfrm>
          <a:prstGeom prst="rect">
            <a:avLst/>
          </a:prstGeom>
          <a:noFill/>
          <a:ln w="9525">
            <a:noFill/>
          </a:ln>
        </p:spPr>
        <p:txBody>
          <a:bodyPr wrap="square" anchor="t">
            <a:spAutoFit/>
          </a:bodyPr>
          <a:p>
            <a:pPr algn="ctr"/>
            <a:r>
              <a:rPr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rPr>
              <a:t>第2章</a:t>
            </a:r>
            <a:r>
              <a:rPr lang="en-US" altLang="zh-CN"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rPr>
              <a:t> </a:t>
            </a:r>
            <a:r>
              <a:rPr lang="zh-CN"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rPr>
              <a:t>视觉感知与认知</a:t>
            </a:r>
            <a:endParaRPr lang="zh-CN"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endParaRPr>
          </a:p>
        </p:txBody>
      </p:sp>
      <p:sp>
        <p:nvSpPr>
          <p:cNvPr id="15371" name="TextBox 13"/>
          <p:cNvSpPr/>
          <p:nvPr/>
        </p:nvSpPr>
        <p:spPr>
          <a:xfrm>
            <a:off x="3832225" y="4765675"/>
            <a:ext cx="4438650" cy="645160"/>
          </a:xfrm>
          <a:prstGeom prst="rect">
            <a:avLst/>
          </a:prstGeom>
          <a:noFill/>
          <a:ln w="9525">
            <a:noFill/>
          </a:ln>
        </p:spPr>
        <p:txBody>
          <a:bodyPr anchor="t">
            <a:spAutoFit/>
          </a:bodyPr>
          <a:p>
            <a:pPr algn="ctr"/>
            <a:r>
              <a:rPr lang="zh-CN" altLang="en-US" sz="3600" b="1" dirty="0">
                <a:latin typeface="微软雅黑" panose="020B0503020204020204" pitchFamily="34" charset="-122"/>
                <a:ea typeface="微软雅黑" panose="020B0503020204020204" pitchFamily="34" charset="-122"/>
              </a:rPr>
              <a:t>专业核心课程</a:t>
            </a:r>
            <a:endParaRPr lang="zh-CN" altLang="en-US" sz="3600" b="1" dirty="0">
              <a:latin typeface="微软雅黑" panose="020B0503020204020204" pitchFamily="34" charset="-122"/>
              <a:ea typeface="微软雅黑" panose="020B0503020204020204" pitchFamily="34" charset="-122"/>
            </a:endParaRPr>
          </a:p>
        </p:txBody>
      </p:sp>
      <p:pic>
        <p:nvPicPr>
          <p:cNvPr id="3" name="图片 2" descr="160733176"/>
          <p:cNvPicPr>
            <a:picLocks noChangeAspect="1"/>
          </p:cNvPicPr>
          <p:nvPr/>
        </p:nvPicPr>
        <p:blipFill>
          <a:blip r:embed="rId1"/>
          <a:stretch>
            <a:fillRect/>
          </a:stretch>
        </p:blipFill>
        <p:spPr>
          <a:xfrm>
            <a:off x="94043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333375" y="841375"/>
            <a:ext cx="89789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2.2.3  绝对色彩空间与相对色彩空间</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89025" y="1983105"/>
            <a:ext cx="10152380"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绝对色彩指的是不依赖外部因素就可以准确表示颜色的色彩空间，相对色彩空间无法通过一组值准确地表达颜色，也就是相同的值不一定是同一种颜色。</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43820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933450" y="825500"/>
            <a:ext cx="851217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2.3  视觉编码原则</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73175" y="1929130"/>
            <a:ext cx="9733280"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可视化将数据以一定的变换和视觉编码原则映射为可视化视图。</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用户对可视化的感知和理解通过人的视觉通道完成。</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对数据进行视觉化元素映射时，就需要遵守符合人类视觉感知的基本编码原则，这些原则和数据类型紧密相关。</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430655" y="841375"/>
            <a:ext cx="788162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2.3.1  相对判断和视觉假象</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73175" y="1740535"/>
            <a:ext cx="9978390" cy="196659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人类感知系统的工作原理决定了对所观察事物的相对判断，也就是一般人们观察都会选取参照物，那么人们的这种习惯性操作，对于可视化设计也要符合这一原则，从而达到最佳的可视化。</a:t>
            </a: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3275965" y="3611880"/>
            <a:ext cx="5347970" cy="2846705"/>
          </a:xfrm>
          <a:prstGeom prst="rect">
            <a:avLst/>
          </a:prstGeom>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273175" y="841375"/>
            <a:ext cx="80391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2.3.2  标记和视觉通道</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995680" y="1797050"/>
            <a:ext cx="10314940"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可视化编码是信息可视化的核心内容，是将数据信息映射成可视化元素的技术，其通常具有表达直观、易于理解和记忆的特性。</a:t>
            </a: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1873885" y="3519805"/>
            <a:ext cx="8660765" cy="2381885"/>
          </a:xfrm>
          <a:prstGeom prst="rect">
            <a:avLst/>
          </a:prstGeom>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302385" y="841375"/>
            <a:ext cx="800989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2.3.3  视觉通道的概念</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135188" y="2054225"/>
            <a:ext cx="770572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（1）视觉通道的类型。</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（2）视觉通道的表现力。</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（3）视觉通道的有效性。</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（4）根据表现力和有效性对视觉通道的排序。</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430655" y="824865"/>
            <a:ext cx="779716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sym typeface="+mn-ea"/>
              </a:rPr>
              <a:t>2.3.3  视觉通道的概念</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561908" y="1771015"/>
            <a:ext cx="770572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视觉通道的类型</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表现力和有效性</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表现力判断标准</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		（1）精确性</a:t>
            </a:r>
            <a:endParaRPr lang="en-US" altLang="zh-CN"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     （2）可辨性。</a:t>
            </a:r>
            <a:endParaRPr lang="en-US" altLang="zh-CN"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     （3）可分离性。</a:t>
            </a:r>
            <a:endParaRPr lang="en-US" altLang="zh-CN"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495935" y="841375"/>
            <a:ext cx="1132459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2.3.4  视觉通道的特性</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13485" y="1780540"/>
            <a:ext cx="9780905" cy="4346575"/>
          </a:xfrm>
          <a:prstGeom prst="rect">
            <a:avLst/>
          </a:prstGeom>
          <a:noFill/>
          <a:ln w="9525">
            <a:noFill/>
          </a:ln>
        </p:spPr>
        <p:txBody>
          <a:bodyPr anchor="t"/>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1. 平面位置</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2. 颜色（1）亮度适合编码有序数据。（2）饱和度同样适用于有序数据。（3）色调适用于编码分类的数据属性，并提供了分组编码的功能。（4）配色方案中，信息可视化设计配色方案关系到可视化结果的信息表达和美观性。</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3. 尺寸</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4. 斜度和角度</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5. 形状</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6. 纹理</a:t>
            </a:r>
            <a:endParaRPr lang="zh-CN" altLang="en-US" sz="20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000" dirty="0">
                <a:latin typeface="Copperplate Gothic Bold" panose="020E0705020206020404" pitchFamily="2" charset="0"/>
                <a:ea typeface="宋体" panose="02010600030101010101" pitchFamily="2" charset="-122"/>
              </a:rPr>
              <a:t>7. 动画</a:t>
            </a:r>
            <a:endParaRPr lang="zh-CN" altLang="en-US" sz="20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34" charset="-122"/>
                <a:ea typeface="微软雅黑" panose="020B0503020204020204" pitchFamily="34" charset="-122"/>
              </a:rPr>
              <a:t>谢谢观看</a:t>
            </a:r>
            <a:r>
              <a:rPr lang="en-US" altLang="zh-CN" sz="8800" b="1" spc="45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8800" b="1" spc="4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p>
                <a:r>
                  <a:rPr lang="zh-CN" altLang="en-US" sz="3200" b="1" dirty="0">
                    <a:latin typeface="微软雅黑" panose="020B0503020204020204" pitchFamily="34" charset="-122"/>
                    <a:ea typeface="微软雅黑" panose="020B0503020204020204" pitchFamily="34" charset="-122"/>
                  </a:rPr>
                  <a:t>教学计划</a:t>
                </a:r>
                <a:endParaRPr lang="zh-CN" altLang="en-US" sz="3200" b="1" dirty="0">
                  <a:latin typeface="微软雅黑" panose="020B0503020204020204" pitchFamily="34" charset="-122"/>
                  <a:ea typeface="微软雅黑" panose="020B0503020204020204" pitchFamily="34"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99978" y="206660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80260"/>
            <a:ext cx="2357120" cy="368300"/>
          </a:xfrm>
          <a:prstGeom prst="rect">
            <a:avLst/>
          </a:prstGeom>
          <a:noFill/>
          <a:ln w="9525">
            <a:noFill/>
          </a:ln>
        </p:spPr>
        <p:txBody>
          <a:bodyPr wrap="square" anchor="t">
            <a:spAutoFit/>
          </a:bodyPr>
          <a:p>
            <a:r>
              <a:rPr lang="zh-CN" altLang="en-US" b="1" dirty="0">
                <a:solidFill>
                  <a:schemeClr val="bg1"/>
                </a:solidFill>
                <a:latin typeface="黑体" panose="02010609060101010101" pitchFamily="1" charset="-122"/>
                <a:ea typeface="黑体" panose="02010609060101010101" pitchFamily="1" charset="-122"/>
              </a:rPr>
              <a:t>视觉感知与认知概述</a:t>
            </a:r>
            <a:endParaRPr lang="zh-CN" altLang="en-US" b="1" dirty="0">
              <a:solidFill>
                <a:schemeClr val="bg1"/>
              </a:solidFill>
              <a:latin typeface="黑体" panose="02010609060101010101" pitchFamily="1" charset="-122"/>
              <a:ea typeface="黑体" panose="02010609060101010101" pitchFamily="1" charset="-122"/>
            </a:endParaRPr>
          </a:p>
        </p:txBody>
      </p:sp>
      <p:sp>
        <p:nvSpPr>
          <p:cNvPr id="16415" name="矩形 14"/>
          <p:cNvSpPr/>
          <p:nvPr/>
        </p:nvSpPr>
        <p:spPr>
          <a:xfrm>
            <a:off x="4903470" y="285305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7" name="矩形 19"/>
          <p:cNvSpPr/>
          <p:nvPr/>
        </p:nvSpPr>
        <p:spPr>
          <a:xfrm>
            <a:off x="4892675" y="3772218"/>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34" charset="-122"/>
              <a:ea typeface="微软雅黑" panose="020B0503020204020204" pitchFamily="34" charset="-122"/>
            </a:endParaRPr>
          </a:p>
        </p:txBody>
      </p:sp>
      <p:sp>
        <p:nvSpPr>
          <p:cNvPr id="16425" name="TextBox 22"/>
          <p:cNvSpPr txBox="1"/>
          <p:nvPr/>
        </p:nvSpPr>
        <p:spPr>
          <a:xfrm>
            <a:off x="5173980" y="3849370"/>
            <a:ext cx="1562100" cy="368300"/>
          </a:xfrm>
          <a:prstGeom prst="rect">
            <a:avLst/>
          </a:prstGeom>
          <a:noFill/>
          <a:ln w="9525">
            <a:noFill/>
          </a:ln>
        </p:spPr>
        <p:txBody>
          <a:bodyPr wrap="none" anchor="t">
            <a:spAutoFit/>
          </a:bodyPr>
          <a:p>
            <a:pPr marL="609600" indent="-609600" algn="l" eaLnBrk="0" hangingPunct="0"/>
            <a:r>
              <a:rPr lang="zh-CN" altLang="en-US" b="1" dirty="0">
                <a:solidFill>
                  <a:schemeClr val="bg1"/>
                </a:solidFill>
                <a:latin typeface="黑体" panose="02010609060101010101" pitchFamily="1" charset="-122"/>
                <a:ea typeface="黑体" panose="02010609060101010101" pitchFamily="1" charset="-122"/>
              </a:rPr>
              <a:t>视觉编码原则</a:t>
            </a:r>
            <a:endParaRPr lang="zh-CN" altLang="en-US" b="1" dirty="0">
              <a:solidFill>
                <a:schemeClr val="bg1"/>
              </a:solidFill>
              <a:latin typeface="黑体" panose="02010609060101010101" pitchFamily="1" charset="-122"/>
              <a:ea typeface="黑体" panose="02010609060101010101" pitchFamily="1" charset="-122"/>
            </a:endParaRPr>
          </a:p>
        </p:txBody>
      </p:sp>
      <p:sp>
        <p:nvSpPr>
          <p:cNvPr id="6" name="矩形 21"/>
          <p:cNvSpPr/>
          <p:nvPr/>
        </p:nvSpPr>
        <p:spPr>
          <a:xfrm>
            <a:off x="4913313" y="428307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34" charset="-122"/>
              <a:ea typeface="微软雅黑" panose="020B0503020204020204" pitchFamily="34" charset="-122"/>
            </a:endParaRPr>
          </a:p>
        </p:txBody>
      </p:sp>
      <p:sp>
        <p:nvSpPr>
          <p:cNvPr id="16431" name="TextBox 22"/>
          <p:cNvSpPr txBox="1"/>
          <p:nvPr/>
        </p:nvSpPr>
        <p:spPr>
          <a:xfrm>
            <a:off x="5095875" y="5072063"/>
            <a:ext cx="309880" cy="645160"/>
          </a:xfrm>
          <a:prstGeom prst="rect">
            <a:avLst/>
          </a:prstGeom>
          <a:noFill/>
          <a:ln w="9525">
            <a:noFill/>
          </a:ln>
        </p:spPr>
        <p:txBody>
          <a:bodyPr wrap="none" anchor="t">
            <a:spAutoFit/>
          </a:bodyPr>
          <a:p>
            <a:endParaRPr lang="zh-CN" altLang="en-US" b="1" dirty="0">
              <a:solidFill>
                <a:schemeClr val="bg1"/>
              </a:solidFill>
              <a:latin typeface="宋体" panose="02010600030101010101" pitchFamily="2" charset="-122"/>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p:txBody>
      </p:sp>
      <p:sp>
        <p:nvSpPr>
          <p:cNvPr id="8" name="文本框 7"/>
          <p:cNvSpPr txBox="1"/>
          <p:nvPr/>
        </p:nvSpPr>
        <p:spPr>
          <a:xfrm>
            <a:off x="5111750" y="2919730"/>
            <a:ext cx="3189605" cy="368300"/>
          </a:xfrm>
          <a:prstGeom prst="rect">
            <a:avLst/>
          </a:prstGeom>
          <a:noFill/>
        </p:spPr>
        <p:txBody>
          <a:bodyPr wrap="square" rtlCol="0">
            <a:spAutoFit/>
          </a:bodyPr>
          <a:p>
            <a:r>
              <a:rPr lang="en-US" altLang="zh-CN">
                <a:solidFill>
                  <a:schemeClr val="bg1"/>
                </a:solidFill>
                <a:latin typeface="黑体" panose="02010609060101010101" pitchFamily="1" charset="-122"/>
                <a:ea typeface="黑体" panose="02010609060101010101" pitchFamily="1" charset="-122"/>
                <a:cs typeface="黑体" panose="02010609060101010101" pitchFamily="1" charset="-122"/>
              </a:rPr>
              <a:t> </a:t>
            </a:r>
            <a:r>
              <a:rPr lang="zh-CN" altLang="en-US" b="1">
                <a:solidFill>
                  <a:schemeClr val="bg1"/>
                </a:solidFill>
                <a:latin typeface="黑体" panose="02010609060101010101" pitchFamily="1" charset="-122"/>
                <a:ea typeface="黑体" panose="02010609060101010101" pitchFamily="1" charset="-122"/>
                <a:cs typeface="黑体" panose="02010609060101010101" pitchFamily="1" charset="-122"/>
              </a:rPr>
              <a:t>颜色</a:t>
            </a:r>
            <a:endParaRPr lang="zh-CN" altLang="en-US" b="1">
              <a:solidFill>
                <a:schemeClr val="bg1"/>
              </a:solidFill>
              <a:latin typeface="黑体" panose="02010609060101010101" pitchFamily="1" charset="-122"/>
              <a:ea typeface="黑体" panose="02010609060101010101" pitchFamily="1" charset="-122"/>
              <a:cs typeface="黑体" panose="02010609060101010101" pitchFamily="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417"/>
                                        </p:tgtEl>
                                        <p:attrNameLst>
                                          <p:attrName>style.visibility</p:attrName>
                                        </p:attrNameLst>
                                      </p:cBhvr>
                                      <p:to>
                                        <p:strVal val="visible"/>
                                      </p:to>
                                    </p:set>
                                    <p:anim calcmode="lin" valueType="num">
                                      <p:cBhvr additive="base">
                                        <p:cTn id="31" dur="500" fill="hold"/>
                                        <p:tgtEl>
                                          <p:spTgt spid="16417"/>
                                        </p:tgtEl>
                                        <p:attrNameLst>
                                          <p:attrName>ppt_x</p:attrName>
                                        </p:attrNameLst>
                                      </p:cBhvr>
                                      <p:tavLst>
                                        <p:tav tm="0">
                                          <p:val>
                                            <p:strVal val="#ppt_x"/>
                                          </p:val>
                                        </p:tav>
                                        <p:tav tm="100000">
                                          <p:val>
                                            <p:strVal val="#ppt_x"/>
                                          </p:val>
                                        </p:tav>
                                      </p:tavLst>
                                    </p:anim>
                                    <p:anim calcmode="lin" valueType="num">
                                      <p:cBhvr additive="base">
                                        <p:cTn id="32" dur="500" fill="hold"/>
                                        <p:tgtEl>
                                          <p:spTgt spid="164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425"/>
                                        </p:tgtEl>
                                        <p:attrNameLst>
                                          <p:attrName>style.visibility</p:attrName>
                                        </p:attrNameLst>
                                      </p:cBhvr>
                                      <p:to>
                                        <p:strVal val="visible"/>
                                      </p:to>
                                    </p:set>
                                    <p:anim calcmode="lin" valueType="num">
                                      <p:cBhvr additive="base">
                                        <p:cTn id="35" dur="500" fill="hold"/>
                                        <p:tgtEl>
                                          <p:spTgt spid="16425"/>
                                        </p:tgtEl>
                                        <p:attrNameLst>
                                          <p:attrName>ppt_x</p:attrName>
                                        </p:attrNameLst>
                                      </p:cBhvr>
                                      <p:tavLst>
                                        <p:tav tm="0">
                                          <p:val>
                                            <p:strVal val="#ppt_x"/>
                                          </p:val>
                                        </p:tav>
                                        <p:tav tm="100000">
                                          <p:val>
                                            <p:strVal val="#ppt_x"/>
                                          </p:val>
                                        </p:tav>
                                      </p:tavLst>
                                    </p:anim>
                                    <p:anim calcmode="lin" valueType="num">
                                      <p:cBhvr additive="base">
                                        <p:cTn id="36" dur="500" fill="hold"/>
                                        <p:tgtEl>
                                          <p:spTgt spid="164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31"/>
                                        </p:tgtEl>
                                        <p:attrNameLst>
                                          <p:attrName>style.visibility</p:attrName>
                                        </p:attrNameLst>
                                      </p:cBhvr>
                                      <p:to>
                                        <p:strVal val="visible"/>
                                      </p:to>
                                    </p:set>
                                    <p:anim calcmode="lin" valueType="num">
                                      <p:cBhvr additive="base">
                                        <p:cTn id="39" dur="500" fill="hold"/>
                                        <p:tgtEl>
                                          <p:spTgt spid="16431"/>
                                        </p:tgtEl>
                                        <p:attrNameLst>
                                          <p:attrName>ppt_x</p:attrName>
                                        </p:attrNameLst>
                                      </p:cBhvr>
                                      <p:tavLst>
                                        <p:tav tm="0">
                                          <p:val>
                                            <p:strVal val="#ppt_x"/>
                                          </p:val>
                                        </p:tav>
                                        <p:tav tm="100000">
                                          <p:val>
                                            <p:strVal val="#ppt_x"/>
                                          </p:val>
                                        </p:tav>
                                      </p:tavLst>
                                    </p:anim>
                                    <p:anim calcmode="lin" valueType="num">
                                      <p:cBhvr additive="base">
                                        <p:cTn id="4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7" grpId="0" bldLvl="0" animBg="1"/>
      <p:bldP spid="16425" grpId="0" bldLvl="0"/>
      <p:bldP spid="164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9" name="文本框 14"/>
          <p:cNvSpPr/>
          <p:nvPr/>
        </p:nvSpPr>
        <p:spPr>
          <a:xfrm>
            <a:off x="1430655" y="841375"/>
            <a:ext cx="7881620"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2.1  视觉感知与认知概述</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741805" y="1714500"/>
            <a:ext cx="4050030" cy="3732530"/>
          </a:xfrm>
          <a:prstGeom prst="rect">
            <a:avLst/>
          </a:prstGeom>
          <a:noFill/>
          <a:ln w="9525">
            <a:noFill/>
          </a:ln>
        </p:spPr>
        <p:txBody>
          <a:bodyPr/>
          <a:p>
            <a:pPr marL="342900" indent="-342900" defTabSz="1219200">
              <a:lnSpc>
                <a:spcPct val="150000"/>
              </a:lnSpc>
              <a:buBlip>
                <a:blip r:embed="rId1"/>
              </a:buBlip>
            </a:pPr>
            <a:r>
              <a:rPr lang="en-GB" altLang="en-US" b="1"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在可视化与可视分析过程中，用户是所有行为的主体，用户要做的就是通过视觉感知</a:t>
            </a:r>
            <a:endParaRPr lang="en-GB" altLang="en-US" b="1"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b="1"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器官获取可视信息、编码并形成认知，从而在交互分析中获取解决问题的方法。</a:t>
            </a:r>
            <a:endParaRPr lang="en-GB" altLang="en-US" b="1"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pic>
        <p:nvPicPr>
          <p:cNvPr id="2" name="图片 1" descr="1"/>
          <p:cNvPicPr>
            <a:picLocks noChangeAspect="1"/>
          </p:cNvPicPr>
          <p:nvPr/>
        </p:nvPicPr>
        <p:blipFill>
          <a:blip r:embed="rId2"/>
          <a:stretch>
            <a:fillRect/>
          </a:stretch>
        </p:blipFill>
        <p:spPr>
          <a:xfrm>
            <a:off x="7312660" y="1430020"/>
            <a:ext cx="2944495" cy="5004435"/>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9" name="文本框 14"/>
          <p:cNvSpPr/>
          <p:nvPr/>
        </p:nvSpPr>
        <p:spPr>
          <a:xfrm>
            <a:off x="674370" y="841375"/>
            <a:ext cx="9902825"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2.1.1  视觉感知与认知的定义</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430655" y="1572895"/>
            <a:ext cx="9146540" cy="3048000"/>
          </a:xfrm>
          <a:prstGeom prst="rect">
            <a:avLst/>
          </a:prstGeom>
          <a:noFill/>
          <a:ln w="9525">
            <a:noFill/>
          </a:ln>
        </p:spPr>
        <p:txBody>
          <a:bodyPr/>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感知指客观事物通过感觉器官在人脑中的直接反映，如人类感觉器官产生的视觉、嗅觉、听觉、触觉等</a:t>
            </a:r>
            <a:r>
              <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认知心理学将认知过程看成由信息的获取、编码、存储、提取和使用等一系列认知阶段组成的按一定程序进行信息加工的系统。</a:t>
            </a:r>
            <a:endPar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777240" y="841375"/>
            <a:ext cx="906335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2.1.2  视觉感知处理过程</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73175" y="1797050"/>
            <a:ext cx="9848850"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心理学上的双重编码理论认为，人类的感知系统由分别负责语言方面和其他非语言事务（特别是视觉信息方面）的两个子系统组成。</a:t>
            </a:r>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1393825" y="3502660"/>
            <a:ext cx="9695815" cy="2414270"/>
          </a:xfrm>
          <a:prstGeom prst="rect">
            <a:avLst/>
          </a:prstGeom>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212148" y="148812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241300" y="869950"/>
            <a:ext cx="1008253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2.1.3  格式塔理论</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121410" y="1663700"/>
            <a:ext cx="9949180"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贴近（proximity）原则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相似（similarity）原则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连续（continuity）原则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 闭合（closure）原则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5. 共势（common fate）原则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6. 好图（goodfigure）原则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7. 对称性（symmetry）原则</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8. 经验（past experience）原则</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422433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3048000" y="841375"/>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2.2  颜色</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273175" y="2017395"/>
            <a:ext cx="9991725"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在信息可视化与视觉设计中，颜色是最重要的元素之一。颜色可以包含相当丰富的信息，非常适合用于对信息编码，即数据信息到颜色的映射。</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96830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333375" y="843915"/>
            <a:ext cx="89789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2.2.1  颜色刺激理论</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242503" y="1780540"/>
            <a:ext cx="7705725" cy="4346575"/>
          </a:xfrm>
          <a:prstGeom prst="rect">
            <a:avLst/>
          </a:prstGeom>
          <a:noFill/>
          <a:ln w="9525">
            <a:noFill/>
          </a:ln>
        </p:spPr>
        <p:txBody>
          <a:bodyPr anchor="t"/>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sp>
        <p:nvSpPr>
          <p:cNvPr id="3" name="文本框 2"/>
          <p:cNvSpPr txBox="1"/>
          <p:nvPr/>
        </p:nvSpPr>
        <p:spPr>
          <a:xfrm>
            <a:off x="1004570" y="1612900"/>
            <a:ext cx="10271760" cy="2676525"/>
          </a:xfrm>
          <a:prstGeom prst="rect">
            <a:avLst/>
          </a:prstGeom>
          <a:noFill/>
        </p:spPr>
        <p:txBody>
          <a:bodyPr wrap="square" rtlCol="0">
            <a:spAutoFit/>
          </a:bodyPr>
          <a:p>
            <a:r>
              <a:rPr lang="zh-CN" altLang="en-US" sz="2400" dirty="0">
                <a:latin typeface="Copperplate Gothic Bold" panose="020E0705020206020404" pitchFamily="2" charset="0"/>
                <a:ea typeface="宋体" panose="02010600030101010101" pitchFamily="2" charset="-122"/>
              </a:rPr>
              <a:t>1. 人眼与可见光: 可见光，即能被人眼捕获并在人脑中形成颜色感知的电磁波，在整个电磁波波谱上只占很小一部分。</a:t>
            </a:r>
            <a:endParaRPr lang="zh-CN" altLang="en-US" sz="2400" dirty="0">
              <a:latin typeface="Copperplate Gothic Bold" panose="020E0705020206020404" pitchFamily="2" charset="0"/>
              <a:ea typeface="宋体" panose="02010600030101010101" pitchFamily="2" charset="-122"/>
            </a:endParaRPr>
          </a:p>
          <a:p>
            <a:r>
              <a:rPr lang="zh-CN" altLang="en-US" sz="2400" dirty="0">
                <a:latin typeface="Copperplate Gothic Bold" panose="020E0705020206020404" pitchFamily="2" charset="0"/>
                <a:ea typeface="宋体" panose="02010600030101010101" pitchFamily="2" charset="-122"/>
              </a:rPr>
              <a:t>2. 颜色与视觉:从物理学来说，光线其实是不存在颜色的，所谓的颜色只是人的视觉系统对接受光信号的一种主观视觉感知。</a:t>
            </a:r>
            <a:endParaRPr lang="zh-CN" altLang="en-US" sz="2400" dirty="0">
              <a:latin typeface="Copperplate Gothic Bold" panose="020E0705020206020404" pitchFamily="2" charset="0"/>
              <a:ea typeface="宋体" panose="02010600030101010101" pitchFamily="2" charset="-122"/>
            </a:endParaRPr>
          </a:p>
          <a:p>
            <a:r>
              <a:rPr lang="zh-CN" altLang="en-US" sz="2400" dirty="0">
                <a:latin typeface="Copperplate Gothic Bold" panose="020E0705020206020404" pitchFamily="2" charset="0"/>
                <a:ea typeface="宋体" panose="02010600030101010101" pitchFamily="2" charset="-122"/>
              </a:rPr>
              <a:t>3. 颜色视觉障碍：就是人眼在正常光照下无法辨认不同颜色或者对于颜色辨别存在不同程度的障碍。</a:t>
            </a:r>
            <a:endParaRPr lang="zh-CN" altLang="en-US" sz="2400" dirty="0">
              <a:latin typeface="Copperplate Gothic Bold" panose="020E0705020206020404" pitchFamily="2" charset="0"/>
              <a:ea typeface="宋体" panose="02010600030101010101" pitchFamily="2" charset="-122"/>
            </a:endParaRPr>
          </a:p>
          <a:p>
            <a:endParaRPr lang="zh-CN" altLang="en-US" sz="2400" dirty="0">
              <a:latin typeface="Copperplate Gothic Bold" panose="020E0705020206020404" pitchFamily="2" charset="0"/>
              <a:ea typeface="宋体" panose="02010600030101010101" pitchFamily="2" charset="-122"/>
            </a:endParaRPr>
          </a:p>
        </p:txBody>
      </p:sp>
      <p:pic>
        <p:nvPicPr>
          <p:cNvPr id="2" name="图片 1" descr="1"/>
          <p:cNvPicPr>
            <a:picLocks noChangeAspect="1"/>
          </p:cNvPicPr>
          <p:nvPr/>
        </p:nvPicPr>
        <p:blipFill>
          <a:blip r:embed="rId1"/>
          <a:stretch>
            <a:fillRect/>
          </a:stretch>
        </p:blipFill>
        <p:spPr>
          <a:xfrm>
            <a:off x="3248025" y="3912870"/>
            <a:ext cx="5237480" cy="2590165"/>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182303" y="15001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523240" y="871220"/>
            <a:ext cx="882523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2.2.2  色彩空间</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780415" y="2054225"/>
            <a:ext cx="1035875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（1）CIEXYZ/CIEL*a*b。CIE1931XYZ 色彩空间是采用抽象数学模型定义的通过实验获得的色彩空间。</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（2）RGB/CMYK。RGB 色彩模型采用笛卡儿坐标系定义颜色，三个轴分别对应红色（R）、绿色（G）和蓝色（B）三个分量。</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（3）HSV/HSL。</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MH" val="20160202082519"/>
  <p:tag name="MH_LIBRARY" val="GRAPHIC"/>
  <p:tag name="MH_TYPE" val="Other"/>
  <p:tag name="MH_ORDER" val="4"/>
</p:tagLst>
</file>

<file path=ppt/tags/tag64.xml><?xml version="1.0" encoding="utf-8"?>
<p:tagLst xmlns:p="http://schemas.openxmlformats.org/presentationml/2006/main">
  <p:tag name="MH" val="20160202082519"/>
  <p:tag name="MH_LIBRARY" val="GRAPHIC"/>
  <p:tag name="MH_TYPE" val="Other"/>
  <p:tag name="MH_ORDER" val="4"/>
</p:tagLst>
</file>

<file path=ppt/tags/tag65.xml><?xml version="1.0" encoding="utf-8"?>
<p:tagLst xmlns:p="http://schemas.openxmlformats.org/presentationml/2006/main">
  <p:tag name="MH" val="20160202082519"/>
  <p:tag name="MH_LIBRARY" val="GRAPHIC"/>
  <p:tag name="MH_TYPE" val="Other"/>
  <p:tag name="MH_ORDER" val="4"/>
</p:tagLst>
</file>

<file path=ppt/tags/tag66.xml><?xml version="1.0" encoding="utf-8"?>
<p:tagLst xmlns:p="http://schemas.openxmlformats.org/presentationml/2006/main">
  <p:tag name="MH" val="20160202082519"/>
  <p:tag name="MH_LIBRARY" val="GRAPHIC"/>
  <p:tag name="MH_TYPE" val="Other"/>
  <p:tag name="MH_ORDER" val="4"/>
</p:tagLst>
</file>

<file path=ppt/tags/tag67.xml><?xml version="1.0" encoding="utf-8"?>
<p:tagLst xmlns:p="http://schemas.openxmlformats.org/presentationml/2006/main">
  <p:tag name="MH" val="20160202082519"/>
  <p:tag name="MH_LIBRARY" val="GRAPHIC"/>
  <p:tag name="MH_TYPE" val="Other"/>
  <p:tag name="MH_ORDER" val="4"/>
</p:tagLst>
</file>

<file path=ppt/tags/tag68.xml><?xml version="1.0" encoding="utf-8"?>
<p:tagLst xmlns:p="http://schemas.openxmlformats.org/presentationml/2006/main">
  <p:tag name="MH" val="20160202082519"/>
  <p:tag name="MH_LIBRARY" val="GRAPHIC"/>
  <p:tag name="MH_TYPE" val="Other"/>
  <p:tag name="MH_ORDER" val="4"/>
</p:tagLst>
</file>

<file path=ppt/tags/tag69.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MH" val="20160202082519"/>
  <p:tag name="MH_LIBRARY" val="GRAPHIC"/>
  <p:tag name="MH_TYPE" val="Other"/>
  <p:tag name="MH_ORDER" val="4"/>
</p:tagLst>
</file>

<file path=ppt/tags/tag71.xml><?xml version="1.0" encoding="utf-8"?>
<p:tagLst xmlns:p="http://schemas.openxmlformats.org/presentationml/2006/main">
  <p:tag name="MH" val="20160202082519"/>
  <p:tag name="MH_LIBRARY" val="GRAPHIC"/>
  <p:tag name="MH_TYPE" val="Other"/>
  <p:tag name="MH_ORDER" val="4"/>
</p:tagLst>
</file>

<file path=ppt/tags/tag72.xml><?xml version="1.0" encoding="utf-8"?>
<p:tagLst xmlns:p="http://schemas.openxmlformats.org/presentationml/2006/main">
  <p:tag name="MH" val="20160202082519"/>
  <p:tag name="MH_LIBRARY" val="GRAPHIC"/>
  <p:tag name="MH_TYPE" val="Other"/>
  <p:tag name="MH_ORDER" val="4"/>
</p:tagLst>
</file>

<file path=ppt/tags/tag73.xml><?xml version="1.0" encoding="utf-8"?>
<p:tagLst xmlns:p="http://schemas.openxmlformats.org/presentationml/2006/main">
  <p:tag name="MH" val="20160202082519"/>
  <p:tag name="MH_LIBRARY" val="GRAPHIC"/>
  <p:tag name="MH_TYPE" val="Other"/>
  <p:tag name="MH_ORDER" val="4"/>
</p:tagLst>
</file>

<file path=ppt/tags/tag74.xml><?xml version="1.0" encoding="utf-8"?>
<p:tagLst xmlns:p="http://schemas.openxmlformats.org/presentationml/2006/main">
  <p:tag name="MH" val="20160202082519"/>
  <p:tag name="MH_LIBRARY" val="GRAPHIC"/>
  <p:tag name="MH_TYPE" val="Other"/>
  <p:tag name="MH_ORDER" val="4"/>
</p:tagLst>
</file>

<file path=ppt/tags/tag75.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1619</Words>
  <Application>WPS 演示</Application>
  <PresentationFormat>宽屏</PresentationFormat>
  <Paragraphs>167</Paragraphs>
  <Slides>17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微软雅黑</vt:lpstr>
      <vt:lpstr>Wingdings</vt:lpstr>
      <vt:lpstr>Copperplate Gothic Bold</vt:lpstr>
      <vt:lpstr>华文楷体</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Anny</cp:lastModifiedBy>
  <cp:revision>176</cp:revision>
  <dcterms:created xsi:type="dcterms:W3CDTF">2019-06-19T02:08:00Z</dcterms:created>
  <dcterms:modified xsi:type="dcterms:W3CDTF">2021-05-24T03:31:24Z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90E80D85C64240D58C900760CF2CB93E</vt:lpwstr>
  </property>
</Properties>
</file>