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19"/>
  </p:notesMasterIdLst>
  <p:sldIdLst>
    <p:sldId id="257" r:id="rId3"/>
    <p:sldId id="261" r:id="rId4"/>
    <p:sldId id="366" r:id="rId5"/>
    <p:sldId id="393" r:id="rId6"/>
    <p:sldId id="417" r:id="rId7"/>
    <p:sldId id="418" r:id="rId8"/>
    <p:sldId id="419" r:id="rId9"/>
    <p:sldId id="420" r:id="rId10"/>
    <p:sldId id="421" r:id="rId11"/>
    <p:sldId id="422" r:id="rId12"/>
    <p:sldId id="423" r:id="rId13"/>
    <p:sldId id="424" r:id="rId14"/>
    <p:sldId id="425" r:id="rId15"/>
    <p:sldId id="426" r:id="rId16"/>
    <p:sldId id="427" r:id="rId17"/>
    <p:sldId id="407" r:id="rId18"/>
    <p:sldId id="412" r:id="rId20"/>
    <p:sldId id="428" r:id="rId21"/>
    <p:sldId id="429" r:id="rId22"/>
    <p:sldId id="431" r:id="rId23"/>
    <p:sldId id="430" r:id="rId24"/>
    <p:sldId id="433" r:id="rId25"/>
    <p:sldId id="392" r:id="rId26"/>
  </p:sldIdLst>
  <p:sldSz cx="12192000" cy="6858000"/>
  <p:notesSz cx="6858000" cy="9144000"/>
  <p:embeddedFontLst>
    <p:embeddedFont>
      <p:font typeface="Copperplate Gothic Bold" panose="020E0705020206020404" pitchFamily="2" charset="0"/>
      <p:regular r:id="rId30"/>
    </p:embeddedFont>
    <p:embeddedFont>
      <p:font typeface="微软雅黑" panose="020B0503020204020204" pitchFamily="2" charset="-122"/>
      <p:regular r:id="rId31"/>
    </p:embeddedFont>
    <p:embeddedFont>
      <p:font typeface="黑体" panose="02010609060101010101" pitchFamily="1" charset="-122"/>
      <p:regular r:id="rId32"/>
    </p:embeddedFont>
    <p:embeddedFont>
      <p:font typeface="等线" panose="02010600030101010101" charset="-122"/>
      <p:regular r:id="rId33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529"/>
        <p:guide orient="horz" pos="1298"/>
        <p:guide orient="horz" pos="3720"/>
        <p:guide orient="horz" pos="3159"/>
        <p:guide orient="horz" pos="2646"/>
        <p:guide orient="horz" pos="3355"/>
        <p:guide pos="3976"/>
        <p:guide pos="836"/>
        <p:guide pos="7670"/>
        <p:guide pos="7014"/>
        <p:guide pos="1301"/>
        <p:guide pos="6370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8.xml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9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0.xml"/><Relationship Id="rId2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15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3.xml"/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4.xml"/><Relationship Id="rId2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5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6.xml"/><Relationship Id="rId2" Type="http://schemas.openxmlformats.org/officeDocument/2006/relationships/image" Target="../media/image19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7.xml"/><Relationship Id="rId2" Type="http://schemas.openxmlformats.org/officeDocument/2006/relationships/image" Target="../media/image20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8.xml"/><Relationship Id="rId2" Type="http://schemas.openxmlformats.org/officeDocument/2006/relationships/image" Target="../media/image21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9.xml"/><Relationship Id="rId2" Type="http://schemas.openxmlformats.org/officeDocument/2006/relationships/image" Target="../media/image22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0" y="2571750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5280" y="2414905"/>
            <a:ext cx="117252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第八</a:t>
            </a: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章</a:t>
            </a:r>
            <a:r>
              <a:rPr lang="en-US" altLang="zh-CN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 </a:t>
            </a:r>
            <a:r>
              <a:rPr lang="zh-CN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可视化3D图</a:t>
            </a:r>
            <a:r>
              <a:rPr lang="zh-CN" sz="96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 </a:t>
            </a:r>
            <a:endParaRPr lang="zh-CN" sz="96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63975" y="4808220"/>
            <a:ext cx="44386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0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435" y="216535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839470" y="1150620"/>
            <a:ext cx="1443990" cy="1079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767715" y="549275"/>
            <a:ext cx="8464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步骤一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335915" y="1196340"/>
            <a:ext cx="6894830" cy="34740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绘制简单的 3D 散点图。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933450" y="1772285"/>
            <a:ext cx="6195060" cy="421132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numpy as np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matplotlib.pyplot as plt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mpl_toolkits.mplot3d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 = np.array([1, 2, 4, 5, 6])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y = np.array([2, 3, 4, 5, 6])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z = np.array([1, 2, 4, 5, 6])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 = plt.subplot(projection = '3d')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ax.set_title('3d scatter')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ax.scatter(x, y, z, c = 'r')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ax.set_xlabel('X') 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ax.set_ylabel('Y') 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ax.set_zlabel('Z') 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plt.show()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420620"/>
            <a:ext cx="4090035" cy="332803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911860" y="1196340"/>
            <a:ext cx="1430020" cy="1016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839470" y="548640"/>
            <a:ext cx="84816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步骤二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551815" y="1132205"/>
            <a:ext cx="4387850" cy="34740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绘制 3D 散点图。</a:t>
            </a:r>
            <a:endParaRPr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66520" y="1915160"/>
            <a:ext cx="7339965" cy="421132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mpl_toolkits.mplot3d import Axes3D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matplotlib.pyplot as plt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numpy as np 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def randrange(n, vmin, vmax):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 return (vmax - vmin) * np.random.rand(n) + vmin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fig = plt.figure() 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 = fig.add_subplot(111, projection='3d')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n = 100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for c, m, zlow, zhigh in [('r', 'o', -50, -25), ('b', '*', -30, -5)]:</a:t>
            </a:r>
            <a:endParaRPr lang="en-GB" altLang="en-US" sz="1600" i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  <a:sym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xs = randrange(n, 23, 32)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 ys = randrange(n, 0, 100)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 zs = randrange(n, zlow, zhigh)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 ax.scatter(xs, ys, zs, c=c, marker=m)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ax.set_xlabel('X Label')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ax.set_ylabel('Y Label')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ax.set_zlabel('Z Label')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6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plt.show()</a:t>
            </a:r>
            <a:endParaRPr lang="en-GB" altLang="en-US" sz="16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endParaRPr lang="en-GB" altLang="en-US" sz="1600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  <a:p>
            <a:pPr marL="342900" indent="-342900" defTabSz="1219200">
              <a:lnSpc>
                <a:spcPct val="100000"/>
              </a:lnSpc>
              <a:buBlip>
                <a:blip r:embed="rId2"/>
              </a:buBlip>
            </a:pPr>
            <a:endParaRPr lang="en-GB" altLang="en-US" sz="1600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5590" y="2348865"/>
            <a:ext cx="3710940" cy="291846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2423795" y="1537970"/>
            <a:ext cx="2052320" cy="1714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11860" y="907415"/>
            <a:ext cx="83781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8.2.3  3D 线框图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263525" y="1912620"/>
            <a:ext cx="11099165" cy="34391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sz="1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</a:t>
            </a:r>
            <a:r>
              <a:rPr sz="1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线框图的每个面是由多边形构成的。线框图采用值网格并</a:t>
            </a:r>
            <a:r>
              <a:rPr lang="en-US" sz="1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</a:t>
            </a:r>
            <a:r>
              <a:rPr sz="1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将其投影到指定的三维表面上，可以使得到的三维形式非常容易可视化。生成 3D 线框图的函数原型为：</a:t>
            </a:r>
            <a:endParaRPr sz="18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273175" y="2790190"/>
            <a:ext cx="9640570" cy="39560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50000"/>
              </a:lnSpc>
            </a:pPr>
            <a:r>
              <a:rPr lang="en-GB" altLang="en-US" sz="1800" b="1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Axes3D.plot_wireframe(x, y, z,</a:t>
            </a:r>
            <a:endParaRPr lang="en-GB" altLang="en-US" sz="1800" b="1" i="1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sz="1800" b="1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rstride, cstride, rcount, ccount, *args, **kwargs)</a:t>
            </a:r>
            <a:endParaRPr lang="en-GB" altLang="en-US" sz="1800" b="1" i="1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285" y="3789045"/>
            <a:ext cx="6755765" cy="268478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1089025" y="1132205"/>
            <a:ext cx="1386840" cy="254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95680" y="548640"/>
            <a:ext cx="8310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步骤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551815" y="1484630"/>
            <a:ext cx="6972935" cy="35769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sz="1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绘制 3D 线框图。</a:t>
            </a:r>
            <a:endParaRPr sz="18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sz="18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082675" y="2341245"/>
            <a:ext cx="9640570" cy="425323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mpl_toolkits.mplot3d import axes3d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matplotlib.pyplot as plt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fig = plt.figure()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 = fig.add_subplot(111, projection='3d')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X, Y, Z = axes3d.get_test_data(0.05)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ax.plot_wireframe(X, Y, Z, rstride=10, cstride=10)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plt.show()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988820"/>
            <a:ext cx="4145280" cy="324612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2567940" y="1196340"/>
            <a:ext cx="2049780" cy="1016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1089025" y="548640"/>
            <a:ext cx="82111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8.2.4  3D 表面图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551815" y="1340485"/>
            <a:ext cx="8832215" cy="36309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sz="1800" dirty="0">
                <a:latin typeface="黑体" panose="02010609060101010101" pitchFamily="1" charset="-122"/>
                <a:ea typeface="黑体" panose="02010609060101010101" pitchFamily="1" charset="-122"/>
              </a:rPr>
              <a:t>表面图就是将线框图的每个框填充上颜色，在立体空间中形成各个不同的面。</a:t>
            </a:r>
            <a:endParaRPr sz="1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r>
              <a:rPr sz="1800" dirty="0">
                <a:latin typeface="黑体" panose="02010609060101010101" pitchFamily="1" charset="-122"/>
                <a:ea typeface="黑体" panose="02010609060101010101" pitchFamily="1" charset="-122"/>
              </a:rPr>
              <a:t>生成 3D 表面图的函数原型为：</a:t>
            </a:r>
            <a:endParaRPr sz="1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082675" y="2430145"/>
            <a:ext cx="9397365" cy="425323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Axes3D.plot_plot_surface(x, y, z,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 rstride, cstride, rcount, ccount,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 color, cmap, facecolors, norm,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 vmin, vmax, shade, *args, **kwargs)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015" y="4364990"/>
            <a:ext cx="4659630" cy="998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45" y="1931670"/>
            <a:ext cx="5250180" cy="45110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983615" y="1196340"/>
            <a:ext cx="1618615" cy="127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11860" y="548640"/>
            <a:ext cx="8409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步骤一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551815" y="1268730"/>
            <a:ext cx="4387850" cy="34740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绘制 3D 表面图。</a:t>
            </a:r>
            <a:endParaRPr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235075" y="1851660"/>
            <a:ext cx="6873240" cy="46285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numpy as np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matplotlib.pyplot as plt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mpl_toolkits.mplot3d import Axes3D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 = np.linspace(-4,4,500)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y = x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[X,Y] = np.meshgrid(x,y)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Z = X*X+Y*Y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fig = plt.figure()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 = fig.add_subplot(111,projection ='3d' )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ax.plot_surface(X,Y,Z,rcount=10, ccount=50,cmap = 'hot')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ax.plot_surface(X,Y,Z,rstride = 10,cstride= 50,cmap = 'hot')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1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plt.show()</a:t>
            </a:r>
            <a:endParaRPr lang="en-GB" altLang="en-US" sz="21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645" y="1917065"/>
            <a:ext cx="3505200" cy="264668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2207895" y="915670"/>
            <a:ext cx="2011045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839470" y="332740"/>
            <a:ext cx="84702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8.2.5  3D 直方图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510" y="2708910"/>
            <a:ext cx="4439920" cy="3072765"/>
          </a:xfrm>
          <a:prstGeom prst="rect">
            <a:avLst/>
          </a:prstGeom>
        </p:spPr>
      </p:pic>
      <p:sp>
        <p:nvSpPr>
          <p:cNvPr id="19482" name="Rectangle 3"/>
          <p:cNvSpPr txBox="1"/>
          <p:nvPr/>
        </p:nvSpPr>
        <p:spPr>
          <a:xfrm>
            <a:off x="1430655" y="1124585"/>
            <a:ext cx="4600575" cy="46285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numpy as np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matplotlib.pyplot as plt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 as mpl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mpl_toolkits.mplot3d import Axes3D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mpl.rcParams['font.size'] = 10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samples = 25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 = np.random.normal(5, 1, samples) 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y = np.random.normal(3, .5, samples)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fig = plt.figure()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 = fig.add_subplot(211, projection='3d')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hist, xedges, yedges = np.histogram2d(x, y, bins=10)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elements = (len(xedges) - 1) * (len(yedges) - 1)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xpos, ypos = np.meshgrid(xedges[:-1]+.25, yedges[:-1]+.25)</a:t>
            </a:r>
            <a:endParaRPr lang="en-GB" altLang="en-US" sz="1200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  <a:sym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xpos = xpos.flatten()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ypos = ypos.flatten()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zpos = np.zeros(elements)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dx = .1 * np.ones_like(zpos)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dy = dx.copy()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dz = hist.flatten()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ax.bar3d(xpos, ypos, zpos, dx, dy, dz, color='b', alpha=0.4)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ax.set_xlabel('X Axis')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ax.set_ylabel('Y Axis')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ax.set_zlabel('Z Axis')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ax2 = fig.add_subplot(212)</a:t>
            </a:r>
            <a:endParaRPr lang="en-GB" altLang="en-US" sz="1200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  <a:sym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ax2.scatter(x, y)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ax2.set_xlabel('X Axis')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ax2.set_ylabel('Y Axis')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plt.show()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200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.show()</a:t>
            </a: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3"/>
              </a:buBlip>
            </a:pPr>
            <a:endParaRPr lang="en-GB" altLang="en-US" sz="1200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5955" y="1628775"/>
            <a:ext cx="4049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3D 直方图其实就是将平面直方图放到立体空间中，形成立体的柱状图。可以将它画成空间中的 2D 条形，也可以形成立体条形。</a:t>
            </a:r>
            <a:endParaRPr lang="zh-CN" altLang="en-US" sz="16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2207260" y="1116965"/>
            <a:ext cx="1851025" cy="1333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1035050" y="534035"/>
            <a:ext cx="82226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8.3  综合实例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5631815" y="1340485"/>
            <a:ext cx="7153275" cy="33324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1600" dirty="0">
                <a:latin typeface="黑体" panose="02010609060101010101" pitchFamily="1" charset="-122"/>
                <a:ea typeface="黑体" panose="02010609060101010101" pitchFamily="1" charset="-122"/>
              </a:rPr>
              <a:t>要将两种图形绘制在一个坐标系中，</a:t>
            </a:r>
            <a:endParaRPr lang="en-US" altLang="zh-CN" sz="16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1600" dirty="0">
                <a:latin typeface="黑体" panose="02010609060101010101" pitchFamily="1" charset="-122"/>
                <a:ea typeface="黑体" panose="02010609060101010101" pitchFamily="1" charset="-122"/>
              </a:rPr>
              <a:t>同时调用两种绘图函数即可</a:t>
            </a:r>
            <a:r>
              <a:rPr lang="zh-CN" altLang="en-US" sz="1600" dirty="0"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  <a:endParaRPr lang="zh-CN" altLang="en-US" sz="16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277110"/>
            <a:ext cx="4829810" cy="3542665"/>
          </a:xfrm>
          <a:prstGeom prst="rect">
            <a:avLst/>
          </a:prstGeom>
        </p:spPr>
      </p:pic>
      <p:sp>
        <p:nvSpPr>
          <p:cNvPr id="19482" name="Rectangle 3"/>
          <p:cNvSpPr txBox="1"/>
          <p:nvPr/>
        </p:nvSpPr>
        <p:spPr>
          <a:xfrm>
            <a:off x="1213485" y="1268730"/>
            <a:ext cx="4600575" cy="46285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numpy as np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matplotlib.pyplot as plt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fig = plt.figure()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 = fig.gca(projection = '3d')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help(plt.plot)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help(np.random.sample) 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 = np.linspace(0, 1, 100) y=x**2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ax.plot(x, y, zs = 0.5, zdir = 'z', color = 'black', label = 'curve in (x, y)')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colors = ('r', 'g', 'b', 'k')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np.random.seed(19680801) 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 = np.random.sample(20 * len(colors))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y = np.random.sample(20 * len(colors))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z = np.random.sample(20 * len(colors))</a:t>
            </a:r>
            <a:br>
              <a:rPr lang="en-GB" altLang="en-US" sz="13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</a:b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c_list = []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for i in colors: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 c_list.extend([i] * 20)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ax.scatter(x, y, z, zdir = 'y', c = c_list, label = 'point in (x, z)')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ax.legend()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ax.set_xlim(0, 1)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ax.set_ylim(0, 1)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ax.set_zlim(0, 1)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ax.set_xlabel('X')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ax.set_ylabel('Y')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ax.set_zlabel('Z')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3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plt.show()</a:t>
            </a: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endParaRPr lang="en-GB" altLang="en-US" sz="13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968375" y="1189355"/>
            <a:ext cx="1250950" cy="1397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862330" y="620395"/>
            <a:ext cx="8378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步骤一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5735955" y="1340485"/>
            <a:ext cx="5087620" cy="32442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1800" dirty="0">
                <a:latin typeface="黑体" panose="02010609060101010101" pitchFamily="1" charset="-122"/>
                <a:ea typeface="黑体" panose="02010609060101010101" pitchFamily="1" charset="-122"/>
              </a:rPr>
              <a:t>绘制一朵蓝色玫瑰。</a:t>
            </a:r>
            <a:endParaRPr lang="en-US" altLang="zh-CN" sz="18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lang="en-US" altLang="zh-CN" sz="1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911225" y="1381760"/>
            <a:ext cx="4600575" cy="46285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4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mpl_toolkits.mplot3d import Axes3D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matplotlib import cm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matplotlib.ticker import LinearLocator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matplotlib.pyplot as plt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numpy as np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fig=plt.figure()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ax=fig.gca(projection='3d')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#ax = axes3d.Axes3D(fig)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[x,t]=np.meshgrid(np.array(range(25))/24.0,np.arange(0,575.5,0.5)/575*17*np.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pi-2*np.pi)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p=(np.pi/2)*np.exp(-t/(8*np.pi))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u=1-(1-np.mod(3.6*t,2*np.pi)/np.pi)**4/2 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y=2*(x**2-x)**2*np.sin(p)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r=u*(x*np.sin(p)+y*np.cos(p))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#cm.cool,brg_r,winter_r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surf=ax.plot_surface(r*np.cos(t),r*np.sin(t),u*(x*np.cos(p)-y*np.sin(p)),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 rstride=1,cstride=1,cmap=cm.brg_r,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 linewidth=0,antialiased=True)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plt.plot(r*np.cos(t))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4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plt.show()</a:t>
            </a: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GB" altLang="en-US" sz="14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2132965"/>
            <a:ext cx="4926330" cy="393128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1089025" y="1166495"/>
            <a:ext cx="1457960" cy="63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95680" y="548640"/>
            <a:ext cx="83172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步骤二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407670" y="1201420"/>
            <a:ext cx="9264015" cy="33521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1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主要通过 3D 绘制一个球状图形，然后利用 cmap 参数对它进行着色就可以了</a:t>
            </a:r>
            <a:r>
              <a:rPr lang="zh-CN" altLang="en-US" sz="1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。</a:t>
            </a:r>
            <a:endParaRPr lang="en-US" altLang="zh-CN" sz="18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035050" y="1781810"/>
            <a:ext cx="4562475" cy="46285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mpl_toolkits.mplot3d import Axes3D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matplotlib.pyplot as plt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numpy as np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fig = plt.figure()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 = fig.add_subplot(111, projection='3d')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u = np.linspace(0, 2 * np.pi, 100)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v = np.linspace(0, np.pi, 100)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 = 10 * np.outer(np.cos(u), np.sin(v))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y = 10 * np.outer(np.sin(u), np.sin(v))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z = 10 * np.outer(np.ones(np.size(u)), np.cos(v))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#ax.plot_surface(x, y, z, color='b')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ax.plot_surface(x, y, z,cmap='rainbow')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plt.show()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import numpy as np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x1 = [1,2,3]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x2 = [4,5,6]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700" i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  <a:sym typeface="+mn-ea"/>
              </a:rPr>
              <a:t>outer = np.outer(x1,x2)</a:t>
            </a: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GB" altLang="en-US" sz="17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2493010"/>
            <a:ext cx="4455160" cy="33718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480060" y="33242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321310" y="30067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07" name="组合 2"/>
          <p:cNvGrpSpPr/>
          <p:nvPr/>
        </p:nvGrpSpPr>
        <p:grpSpPr>
          <a:xfrm>
            <a:off x="1633538" y="1831975"/>
            <a:ext cx="2768600" cy="1570038"/>
            <a:chOff x="0" y="0"/>
            <a:chExt cx="2768506" cy="1569660"/>
          </a:xfrm>
        </p:grpSpPr>
        <p:grpSp>
          <p:nvGrpSpPr>
            <p:cNvPr id="2" name="组合 39"/>
            <p:cNvGrpSpPr/>
            <p:nvPr/>
          </p:nvGrpSpPr>
          <p:grpSpPr>
            <a:xfrm>
              <a:off x="52386" y="201564"/>
              <a:ext cx="2716120" cy="1161419"/>
              <a:chOff x="0" y="0"/>
              <a:chExt cx="2716120" cy="1161419"/>
            </a:xfrm>
          </p:grpSpPr>
          <p:sp>
            <p:nvSpPr>
              <p:cNvPr id="16408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9" name="矩形 6"/>
              <p:cNvSpPr/>
              <p:nvPr/>
            </p:nvSpPr>
            <p:spPr>
              <a:xfrm>
                <a:off x="935005" y="0"/>
                <a:ext cx="1781115" cy="8300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3200" b="1" dirty="0"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教学计划</a:t>
                </a:r>
                <a:endParaRPr lang="zh-CN" altLang="en-US" sz="3200" b="1" dirty="0">
                  <a:latin typeface="微软雅黑" panose="020B0503020204020204" pitchFamily="2" charset="-122"/>
                  <a:ea typeface="微软雅黑" panose="020B0503020204020204" pitchFamily="2" charset="-122"/>
                </a:endParaRPr>
              </a:p>
            </p:txBody>
          </p:sp>
          <p:sp>
            <p:nvSpPr>
              <p:cNvPr id="16410" name="TextBox 5"/>
              <p:cNvSpPr txBox="1"/>
              <p:nvPr/>
            </p:nvSpPr>
            <p:spPr>
              <a:xfrm>
                <a:off x="937541" y="668976"/>
                <a:ext cx="1778051" cy="4924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500" b="1" dirty="0">
                    <a:solidFill>
                      <a:srgbClr val="C00000"/>
                    </a:solidFill>
                    <a:latin typeface="Copperplate Gothic Bold" panose="020E0705020206020404" pitchFamily="2" charset="0"/>
                    <a:ea typeface="宋体" panose="02010600030101010101" pitchFamily="2" charset="-122"/>
                  </a:rPr>
                  <a:t> ORJECT</a:t>
                </a:r>
                <a:endParaRPr lang="zh-CN" altLang="en-US" sz="2500" b="1" dirty="0">
                  <a:solidFill>
                    <a:srgbClr val="C00000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11" name="矩形 4" descr="C:\Users\jiaruchun\Desktop\教学计划副本.png教学计划副本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641836" y="73082"/>
              <a:ext cx="2346880" cy="17633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13" name="矩形 9"/>
          <p:cNvSpPr/>
          <p:nvPr/>
        </p:nvSpPr>
        <p:spPr>
          <a:xfrm>
            <a:off x="4862513" y="203993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066925"/>
            <a:ext cx="22059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3D 图像的相关概念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260667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2643188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函数解析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317341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313055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321945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综合实例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632325" y="1916430"/>
            <a:ext cx="76200" cy="2237740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5" name="TextBox 22"/>
          <p:cNvSpPr txBox="1"/>
          <p:nvPr/>
        </p:nvSpPr>
        <p:spPr>
          <a:xfrm>
            <a:off x="5095875" y="384810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609600" indent="-609600" eaLnBrk="0" hangingPunct="0"/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  <a:p>
            <a:pPr marL="609600" indent="-609600" eaLnBrk="0" hangingPunct="0"/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6" name="矩形 21"/>
          <p:cNvSpPr/>
          <p:nvPr/>
        </p:nvSpPr>
        <p:spPr>
          <a:xfrm>
            <a:off x="4913313" y="428307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  <p:bldP spid="16425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1089025" y="1203960"/>
            <a:ext cx="1376680" cy="1206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95680" y="620395"/>
            <a:ext cx="83146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步骤三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616585" y="1340485"/>
            <a:ext cx="6487160" cy="33521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1" charset="-122"/>
                <a:ea typeface="黑体" panose="02010609060101010101" pitchFamily="1" charset="-122"/>
              </a:rPr>
              <a:t>绘制多重曲面图。</a:t>
            </a:r>
            <a:endParaRPr lang="en-US" altLang="zh-CN" sz="2000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lang="en-US" altLang="zh-CN" sz="20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" name="Rectangle 3"/>
          <p:cNvSpPr txBox="1"/>
          <p:nvPr/>
        </p:nvSpPr>
        <p:spPr>
          <a:xfrm>
            <a:off x="1089025" y="1787525"/>
            <a:ext cx="5922645" cy="46285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from matplotlib import pyplot as plt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from mpl_toolkits.mplot3d import Axes3D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 as np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fig = plt.figure() 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ax3 = plt.axes(projection='3d')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xx = np.arange(-5,5,0.5)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yy = np.arange(-5,5,0.5)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X, Y = np.meshgrid(xx, yy)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Z = np.sin(X)+np.cos(Y)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ax3.plot_surface(X,Y,Z,cmap='rainbow')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ax3.contour(X,Y,Z, zdim='z',offset=-2，cmap='rainbow) 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plt.show()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564765"/>
            <a:ext cx="3910965" cy="32035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1047750" y="1089660"/>
            <a:ext cx="1403985" cy="63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33450" y="476250"/>
            <a:ext cx="83445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步骤四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-24765" y="1089660"/>
            <a:ext cx="9705340" cy="37515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1400" dirty="0">
                <a:latin typeface="Copperplate Gothic Bold" panose="020E0705020206020404" pitchFamily="2" charset="0"/>
                <a:ea typeface="宋体" panose="02010600030101010101" pitchFamily="2" charset="-122"/>
              </a:rPr>
              <a:t>             </a:t>
            </a:r>
            <a:r>
              <a:rPr lang="en-US" altLang="zh-CN" sz="1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主该图中的网格比较大，形成的图形不够细腻，如果加入渲染时的步长，会得到更加清晰细腻的图像</a:t>
            </a:r>
            <a:r>
              <a:rPr lang="zh-CN" altLang="en-US" sz="1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。</a:t>
            </a:r>
            <a:endParaRPr lang="zh-CN" altLang="en-US" sz="1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4" name="Rectangle 3"/>
          <p:cNvSpPr txBox="1"/>
          <p:nvPr/>
        </p:nvSpPr>
        <p:spPr>
          <a:xfrm>
            <a:off x="1089025" y="1572260"/>
            <a:ext cx="4562475" cy="46285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matplotlib import pyplot as plt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mpl_toolkits.mplot3d import Axes3D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numpy as np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fig = plt.figure() 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ax3 = plt.axes(projection='3d')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xx = np.arange(-5,5,0.1)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yy = np.arange(-5,5,0.1)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X, Y = np.meshgrid(xx, yy)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Z = np.sin(X)+np.cos(Y)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ax3.plot_surface(X,Y,Z,rstride = 1, cstride = 1,cmap='rainbow')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ax3.contour(X,Y,Z,offset=-2, cmap = 'rainbow')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plt.show()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493010"/>
            <a:ext cx="4483735" cy="354139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933450" y="1284605"/>
            <a:ext cx="1397000" cy="63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839470" y="620395"/>
            <a:ext cx="85001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步骤</a:t>
            </a:r>
            <a:r>
              <a:rPr lang="zh-CN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五</a:t>
            </a:r>
            <a:endParaRPr lang="zh-CN" sz="3200" dirty="0"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-384175" y="1365885"/>
            <a:ext cx="10334625" cy="320294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1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       轮廓图其实与表面图差不多，就是将网格区域填充上颜色，形成一些特别的效果</a:t>
            </a:r>
            <a:r>
              <a:rPr lang="zh-CN" altLang="en-US" sz="1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。</a:t>
            </a:r>
            <a:endParaRPr lang="zh-CN" altLang="en-US" sz="18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2" name="Rectangle 3"/>
          <p:cNvSpPr txBox="1"/>
          <p:nvPr/>
        </p:nvSpPr>
        <p:spPr>
          <a:xfrm>
            <a:off x="1025525" y="2132965"/>
            <a:ext cx="4562475" cy="46285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mpl_toolkits.mplot3d import axes3d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import matplotlib.pyplot as plt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from matplotlib import cm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fig = plt.figure(figsize=(16, 12))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 = fig.add_subplot(111, projection='3d')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X, Y, Z = axes3d.get_test_data(0.05) 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cset = ax.contour(X, Y, Z,extend3d=True, cmap=cm.coolwarm)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ax.set_title("Contour plot", color='b', weight='bold', size=25)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  <a:p>
            <a:pPr algn="l" defTabSz="1219200">
              <a:lnSpc>
                <a:spcPct val="100000"/>
              </a:lnSpc>
              <a:buClrTx/>
              <a:buSzTx/>
            </a:pPr>
            <a:r>
              <a:rPr lang="en-GB" altLang="en-US" sz="20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等线" panose="02010600030101010101" charset="-122"/>
                <a:ea typeface="等线" panose="02010600030101010101" charset="-122"/>
                <a:cs typeface="+mn-ea"/>
              </a:rPr>
              <a:t>plt.show()</a:t>
            </a:r>
            <a:endParaRPr lang="en-GB" altLang="en-US" sz="2000" i="1" noProof="1" dirty="0">
              <a:effectLst>
                <a:outerShdw blurRad="38100" dist="38100" dir="2700000">
                  <a:srgbClr val="FFFFFF"/>
                </a:outerShdw>
              </a:effectLst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2708910"/>
            <a:ext cx="5505450" cy="325310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1919605" y="1412875"/>
            <a:ext cx="3862705" cy="127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623570" y="764540"/>
            <a:ext cx="87966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8.1  3D 图像的相关概念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271905" y="1700530"/>
            <a:ext cx="10001885" cy="33064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GB" altLang="en-US" sz="24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3D 是 three-dimensional 的缩写，指的是三维图形。</a:t>
            </a:r>
            <a:endParaRPr lang="en-GB" altLang="en-US" sz="2400" b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GB" altLang="en-US" sz="24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3D 可视化有时是很有必要的，并且比二维图像更能直接表达数据之间的关系，而且某些时候 3D 图形是唯一选择。</a:t>
            </a:r>
            <a:endParaRPr lang="en-GB" altLang="en-US" sz="2400" b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GB" altLang="en-US" sz="24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绘制 3D 图形比较主流的工具包有：GTK 工具、Excel 软件、Basemap 库、mplot3d 库等。</a:t>
            </a:r>
            <a:endParaRPr lang="en-GB" altLang="en-US" sz="2400" b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2279650" y="1340485"/>
            <a:ext cx="1583055" cy="196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11860" y="692785"/>
            <a:ext cx="83204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8.2  函数解析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" name="Rectangle 3"/>
          <p:cNvSpPr txBox="1"/>
          <p:nvPr/>
        </p:nvSpPr>
        <p:spPr>
          <a:xfrm>
            <a:off x="191770" y="1987550"/>
            <a:ext cx="10958195" cy="3794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利用 matplotlib 绘制图形一般需要先创建一个图表（figure），在上面添加坐标轴后，图形就绘制在坐标系中，3D 图形也一样。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 </a:t>
            </a:r>
            <a:endParaRPr lang="en-US" altLang="zh-CN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+mn-ea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  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与二维图形类似，3D 图形也包括各类图形，如 3D 线形图、3D直方图、3D 散点图、3D 轮廓图、3D 表面图等</a:t>
            </a:r>
            <a:endParaRPr lang="en-GB" altLang="en-US" sz="2400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1214120" y="1203960"/>
            <a:ext cx="995680" cy="63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1148715" y="620395"/>
            <a:ext cx="8157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方法</a:t>
            </a:r>
            <a:endParaRPr lang="zh-CN" altLang="en-US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551815" y="1204595"/>
            <a:ext cx="6585585" cy="35655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sz="2400" b="1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生成 3D 图形时，画图的方法有两种：</a:t>
            </a:r>
            <a:endParaRPr sz="2400" b="1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775460" y="1916430"/>
            <a:ext cx="6494780" cy="187071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defTabSz="1219200">
              <a:lnSpc>
                <a:spcPct val="150000"/>
              </a:lnSpc>
              <a:buBlip>
                <a:blip r:embed="rId2"/>
              </a:buBlip>
            </a:pPr>
            <a:r>
              <a:rPr lang="en-GB" altLang="en-US" sz="2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fig = plt.figure()</a:t>
            </a:r>
            <a:endParaRPr lang="en-GB" altLang="en-US" sz="2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2"/>
              </a:buBlip>
            </a:pPr>
            <a:r>
              <a:rPr lang="en-GB" altLang="en-US" sz="2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ax = p3d.Axes3D(fig)</a:t>
            </a:r>
            <a:endParaRPr lang="en-GB" altLang="en-US" sz="2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Rectangle 3"/>
          <p:cNvSpPr txBox="1"/>
          <p:nvPr/>
        </p:nvSpPr>
        <p:spPr>
          <a:xfrm>
            <a:off x="1631950" y="3572510"/>
            <a:ext cx="6494780" cy="187071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defTabSz="1219200">
              <a:lnSpc>
                <a:spcPct val="150000"/>
              </a:lnSpc>
              <a:buBlip>
                <a:blip r:embed="rId2"/>
              </a:buBlip>
            </a:pPr>
            <a:r>
              <a:rPr lang="en-GB" altLang="en-US" sz="2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fig = plt.figure()</a:t>
            </a:r>
            <a:endParaRPr lang="en-GB" altLang="en-US" sz="2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2"/>
              </a:buBlip>
            </a:pPr>
            <a:r>
              <a:rPr lang="en-GB" altLang="en-US" sz="2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ax = fig.add_subplot(111, projection='3d')</a:t>
            </a:r>
            <a:endParaRPr lang="en-GB" altLang="en-US" sz="2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2495550" y="1402715"/>
            <a:ext cx="1835785" cy="635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83615" y="692785"/>
            <a:ext cx="86715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8.2.1  3D 线形图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1213485" y="1535430"/>
            <a:ext cx="7112635" cy="33445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生成 3D 线形图的函数原型为：</a:t>
            </a:r>
            <a:endParaRPr lang="zh-CN" altLang="en-US"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148080" y="2132330"/>
            <a:ext cx="9891395" cy="24530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50000"/>
              </a:lnSpc>
            </a:pPr>
            <a:r>
              <a:rPr lang="en-GB" altLang="en-US" sz="2400" b="1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mpl_toolkits.mplot3d.Axes3D.plot(xs,ys,zs,zdir='z',*args,**kwargs)mpl_toolkits.mplot3d.Axes3D.plot(xs,ys,zs,zdir='z',*args,**kwargs)</a:t>
            </a:r>
            <a:endParaRPr lang="en-GB" altLang="en-US" sz="2400" b="1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4004945"/>
            <a:ext cx="8235950" cy="236347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>
            <a:off x="2495550" y="1340485"/>
            <a:ext cx="2050415" cy="508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33450" y="681355"/>
            <a:ext cx="8378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8.2.1  3D 线形图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639445" y="1412875"/>
            <a:ext cx="7762240" cy="43503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sz="24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绘制 3D 曲线图。</a:t>
            </a:r>
            <a:endParaRPr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  <a:p>
            <a:pPr marL="990600" lvl="1" indent="-381000" defTabSz="1219200" eaLnBrk="0" hangingPunct="0">
              <a:lnSpc>
                <a:spcPct val="150000"/>
              </a:lnSpc>
            </a:pPr>
            <a:endParaRPr sz="24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057275" y="2204085"/>
            <a:ext cx="8365490" cy="24530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numpy as np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matplotlib.pyplot as plt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mpl_toolkits.mplot3d as p3d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fig = plt.figure()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ax = p3d.Axes3D(fig)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z = np.linspace(0, 15, 1000)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 = np.sin(z)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y = np.cos(z)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ax.plot(x, y, z, 'green')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22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plt.show()</a:t>
            </a:r>
            <a:endParaRPr lang="en-GB" altLang="en-US" sz="22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9555" y="2348865"/>
            <a:ext cx="4823460" cy="355092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2853055"/>
            <a:ext cx="3787140" cy="3009900"/>
          </a:xfrm>
          <a:prstGeom prst="rect">
            <a:avLst/>
          </a:prstGeom>
        </p:spPr>
      </p:pic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2639695" y="1307465"/>
            <a:ext cx="2223135" cy="127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1089025" y="692785"/>
            <a:ext cx="84366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8.2.1  3D 线形图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-96520" y="1412875"/>
            <a:ext cx="9493885" cy="32626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00000"/>
              </a:lnSpc>
            </a:pPr>
            <a:r>
              <a:rPr lang="en-US" altLang="zh-CN" sz="1400" dirty="0">
                <a:latin typeface="Copperplate Gothic Bold" panose="020E0705020206020404" pitchFamily="2" charset="0"/>
                <a:ea typeface="宋体" panose="02010600030101010101" pitchFamily="2" charset="-122"/>
              </a:rPr>
              <a:t>          </a:t>
            </a:r>
            <a:r>
              <a:rPr sz="20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也可以用第二种画图方法 ax=fig.add_subplot(111,projection='3d') 绘制螺旋曲线，这种方法可以理解为在函数中指定了绘制 '3d' 图形。</a:t>
            </a:r>
            <a:endParaRPr sz="20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148080" y="2148205"/>
            <a:ext cx="5417185" cy="412686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matplotlib as mpl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from mpl_toolkits.mplot3d import Axes3D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numpy as np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import matplotlib.pyplot as plt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mpl.rcParams['legend.fontsize'] = 10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fig = plt.figure()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ax = fig.gca(projection='3d')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theta = np.linspace(-4 * np.pi, 4 * np.pi, 100)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z = np.linspace(-2, 2, 100)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r = z ** 2 + 1</a:t>
            </a:r>
            <a:endParaRPr lang="en-GB" altLang="en-US" sz="1800" i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x = r * np.sin(theta)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y = r * np.cos(theta)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ax.plot(x, y, z, label='parametric curve')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ax.legend()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r>
              <a:rPr lang="en-GB" altLang="en-US" sz="1800" i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plt.show()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00000"/>
              </a:lnSpc>
            </a:pP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9718" name="直接连接符 12"/>
          <p:cNvSpPr/>
          <p:nvPr/>
        </p:nvSpPr>
        <p:spPr>
          <a:xfrm flipV="1">
            <a:off x="2423795" y="1276350"/>
            <a:ext cx="1898650" cy="952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9" name="文本框 14"/>
          <p:cNvSpPr/>
          <p:nvPr/>
        </p:nvSpPr>
        <p:spPr>
          <a:xfrm>
            <a:off x="933450" y="692785"/>
            <a:ext cx="83731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l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8.2.2  3D 散点图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21" name="Rectangle 3"/>
          <p:cNvSpPr txBox="1"/>
          <p:nvPr/>
        </p:nvSpPr>
        <p:spPr>
          <a:xfrm>
            <a:off x="623570" y="1484630"/>
            <a:ext cx="4919345" cy="261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990600" lvl="1" indent="-381000" defTabSz="1219200" eaLnBrk="0" hangingPunct="0">
              <a:lnSpc>
                <a:spcPct val="150000"/>
              </a:lnSpc>
            </a:pPr>
            <a:r>
              <a:rPr lang="zh-CN" altLang="en-US" sz="1800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生成 3D 散点图的函数原型为：</a:t>
            </a:r>
            <a:endParaRPr lang="zh-CN" altLang="en-US" sz="1800" dirty="0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035050" y="2016760"/>
            <a:ext cx="10388600" cy="29514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1219200">
              <a:lnSpc>
                <a:spcPct val="150000"/>
              </a:lnSpc>
            </a:pPr>
            <a:r>
              <a:rPr lang="en-GB" altLang="en-US" sz="1800" i="1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Axes3D.scatter(xs, ys, zs=0, zdir='z', s=20,c=None, depthshade=True, *args, **kwargs)</a:t>
            </a:r>
            <a:endParaRPr lang="en-GB" altLang="en-US" sz="1800" i="1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564765"/>
            <a:ext cx="8235315" cy="387159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7227</Words>
  <Application>WPS 演示</Application>
  <PresentationFormat/>
  <Paragraphs>394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等线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Anny</cp:lastModifiedBy>
  <cp:revision>125</cp:revision>
  <dcterms:created xsi:type="dcterms:W3CDTF">2015-09-01T10:32:00Z</dcterms:created>
  <dcterms:modified xsi:type="dcterms:W3CDTF">2021-05-24T03:31:55Z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876BF8721A074F8583EAAB5E7CC0BB16</vt:lpwstr>
  </property>
</Properties>
</file>