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26"/>
  </p:notesMasterIdLst>
  <p:sldIdLst>
    <p:sldId id="257" r:id="rId3"/>
    <p:sldId id="261" r:id="rId4"/>
    <p:sldId id="411" r:id="rId5"/>
    <p:sldId id="366" r:id="rId6"/>
    <p:sldId id="412" r:id="rId7"/>
    <p:sldId id="430" r:id="rId8"/>
    <p:sldId id="393" r:id="rId9"/>
    <p:sldId id="438" r:id="rId10"/>
    <p:sldId id="439" r:id="rId11"/>
    <p:sldId id="451" r:id="rId12"/>
    <p:sldId id="431" r:id="rId13"/>
    <p:sldId id="452" r:id="rId14"/>
    <p:sldId id="413" r:id="rId15"/>
    <p:sldId id="396" r:id="rId16"/>
    <p:sldId id="432" r:id="rId17"/>
    <p:sldId id="433" r:id="rId18"/>
    <p:sldId id="429" r:id="rId19"/>
    <p:sldId id="434" r:id="rId20"/>
    <p:sldId id="435" r:id="rId21"/>
    <p:sldId id="436" r:id="rId22"/>
    <p:sldId id="437" r:id="rId23"/>
    <p:sldId id="453" r:id="rId24"/>
    <p:sldId id="392" r:id="rId25"/>
  </p:sldIdLst>
  <p:sldSz cx="12192000" cy="6858000"/>
  <p:notesSz cx="6858000" cy="9144000"/>
  <p:embeddedFontLst>
    <p:embeddedFont>
      <p:font typeface="Copperplate Gothic Bold" panose="020E0705020206020404" pitchFamily="2" charset="0"/>
      <p:regular r:id="rId30"/>
    </p:embeddedFont>
    <p:embeddedFont>
      <p:font typeface="微软雅黑" panose="020B0503020204020204" pitchFamily="2" charset="-122"/>
      <p:regular r:id="rId31"/>
    </p:embeddedFont>
    <p:embeddedFont>
      <p:font typeface="黑体" panose="02010609060101010101" pitchFamily="1" charset="-122"/>
      <p:regular r:id="rId32"/>
    </p:embeddedFont>
    <p:embeddedFont>
      <p:font typeface="等线" panose="02010600030101010101" charset="-122"/>
      <p:regular r:id="rId33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401"/>
        <p:guide orient="horz" pos="1298"/>
        <p:guide orient="horz" pos="3648"/>
        <p:guide orient="horz" pos="3044"/>
        <p:guide orient="horz" pos="2714"/>
        <p:guide orient="horz" pos="3316"/>
        <p:guide pos="3953"/>
        <p:guide pos="836"/>
        <p:guide pos="7672"/>
        <p:guide pos="7051"/>
        <p:guide pos="1285"/>
        <p:guide pos="6300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3056255"/>
            <a:ext cx="11725275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buClrTx/>
              <a:buSzTx/>
            </a:pPr>
            <a:r>
              <a:rPr lang="zh-CN" sz="50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第5章 可视化图表</a:t>
            </a:r>
            <a:endParaRPr lang="zh-CN" sz="50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909185"/>
            <a:ext cx="4438650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0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30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435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6045" y="1772920"/>
            <a:ext cx="4029710" cy="3422015"/>
          </a:xfrm>
          <a:prstGeom prst="rect">
            <a:avLst/>
          </a:prstGeom>
        </p:spPr>
      </p:pic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5.2.2 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2105" y="1141730"/>
            <a:ext cx="52038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4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】设置倾斜的 X 轴刻度标签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1225" y="1672590"/>
            <a:ext cx="840930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import numpy as np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import matplotlib as mpl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mpl.rcParams['font.sans-serif']=['SimHei'] 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import matplotlib.pyplot as plt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x = []</a:t>
            </a:r>
            <a:r>
              <a:rPr lang="en-US" altLang="zh-CN" sz="2000" i="1">
                <a:latin typeface="等线" panose="02010600030101010101" charset="-122"/>
                <a:ea typeface="等线" panose="02010600030101010101" charset="-122"/>
              </a:rPr>
              <a:t>   </a:t>
            </a:r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y = []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x = ['c', 'a', 'd', 'b']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y = [1, 2, 3, 4]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solidFill>
                  <a:schemeClr val="bg1">
                    <a:lumMod val="65000"/>
                  </a:schemeClr>
                </a:solidFill>
                <a:latin typeface="等线" panose="02010600030101010101" charset="-122"/>
                <a:ea typeface="等线" panose="02010600030101010101" charset="-122"/>
              </a:rPr>
              <a:t>#plt.figure(figsize=(40,40))</a:t>
            </a:r>
            <a:endParaRPr lang="zh-CN" altLang="en-US" sz="2000" i="1">
              <a:solidFill>
                <a:schemeClr val="bg1">
                  <a:lumMod val="65000"/>
                </a:schemeClr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plt.bar(x, y, alpha=0.5, width=0.3, color='yellow', 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edgecolor='red', label='The First Bar', lw=3)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plt.legend(loc='upper left')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 l t. x t i c k s ( n p. arange ( 4 ) , ( ' TickA ' , ' TickB ' , ' TickC ' , ' TickD ' ) , 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rotation=30)#rotation 控制倾斜角度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plt.show()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2535" y="2205355"/>
            <a:ext cx="4038600" cy="3181350"/>
          </a:xfrm>
          <a:prstGeom prst="rect">
            <a:avLst/>
          </a:prstGeom>
        </p:spPr>
      </p:pic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5.2.2 用法举例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105" y="1141730"/>
            <a:ext cx="52038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4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】绘制堆叠柱状图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4735" y="1628775"/>
            <a:ext cx="474408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import numpy as np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import matplotlib.pyplot as plt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size = 5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x = np.arange(size)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a = np.random.random(size)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b = np.random.random(size) 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plt.bar(x, a, label='a')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plt.bar(x, b, bottom=a, label='b')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plt.legend()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plt.show()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5.2.2 用法举例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105" y="1141730"/>
            <a:ext cx="52038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5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】绘制并列柱状图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1710" y="1557020"/>
            <a:ext cx="548132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import numpy as np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import matplotlib.pyplot as plt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size = 5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x = np.arange(size)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a = np.random.random(size)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b = np.random.random(size)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c = np.random.random(size)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total_width, n = 0.8, 3 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width = total_width / n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x = x - (total_width - width) / 2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plt.bar(x, a, width=width, label='a')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plt.bar(x + width, b, width=width, label='b')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plt.bar(x + 2 * width, c, width=width, label='c')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plt.legend()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000" i="1">
                <a:latin typeface="等线" panose="02010600030101010101" charset="-122"/>
                <a:ea typeface="等线" panose="02010600030101010101" charset="-122"/>
              </a:rPr>
              <a:t>plt.show()</a:t>
            </a:r>
            <a:endParaRPr lang="zh-CN" altLang="en-US" sz="2000" i="1"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6045" y="1917065"/>
            <a:ext cx="4525010" cy="37077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-31750" y="694690"/>
            <a:ext cx="7853045" cy="729615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-6350" y="766445"/>
            <a:ext cx="78270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dirty="0">
                <a:solidFill>
                  <a:schemeClr val="bg1"/>
                </a:solidFill>
                <a:sym typeface="Copperplate Gothic Bold" panose="020E0705020206020404" pitchFamily="2" charset="0"/>
              </a:rPr>
              <a:t>5.3 绘制条形图</a:t>
            </a:r>
            <a:endParaRPr lang="zh-CN" altLang="en-US" sz="3200" dirty="0">
              <a:solidFill>
                <a:schemeClr val="bg1"/>
              </a:solidFill>
              <a:sym typeface="Copperplate Gothic Bold" panose="020E0705020206020404" pitchFamily="2" charset="0"/>
            </a:endParaRPr>
          </a:p>
          <a:p>
            <a:pPr algn="ctr"/>
            <a:endParaRPr lang="zh-CN" altLang="en-US" sz="3200" b="1" dirty="0">
              <a:solidFill>
                <a:schemeClr val="bg1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830763" y="387159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3615" y="2348865"/>
            <a:ext cx="10119995" cy="1953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2" charset="-122"/>
                <a:cs typeface="微软雅黑" panose="020B0503020204020204" pitchFamily="2" charset="-122"/>
              </a:rPr>
              <a:t> 条形图与柱状图的画法也基本一致，可以用 barh() 函数实现，也可以用 bar() 函数实现，用 bar() 实现时只在函数中加上一个参数orientation 并令其值为 'horizont' 就可以了。</a:t>
            </a:r>
            <a:endParaRPr lang="zh-CN" altLang="en-US" sz="22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endParaRPr lang="zh-CN" altLang="en-US" sz="2200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2815" y="1882140"/>
            <a:ext cx="1052322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微软雅黑" panose="020B0503020204020204" pitchFamily="2" charset="-122"/>
                <a:cs typeface="微软雅黑" panose="020B0503020204020204" pitchFamily="2" charset="-122"/>
              </a:rPr>
              <a:t> barh() 的方法</a:t>
            </a:r>
            <a:endParaRPr lang="zh-CN" altLang="en-US" sz="24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endParaRPr lang="zh-CN" altLang="en-US" sz="2400" i="1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sz="2400" i="1">
                <a:latin typeface="微软雅黑" panose="020B0503020204020204" pitchFamily="2" charset="-122"/>
                <a:cs typeface="微软雅黑" panose="020B0503020204020204" pitchFamily="2" charset="-122"/>
              </a:rPr>
              <a:t>plt.bar (left=0, bottom=index, width=y, height=0.5, co lor= 'red ', orientation='horizontal')</a:t>
            </a:r>
            <a:endParaRPr lang="zh-CN" altLang="en-US" sz="2400" i="1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endParaRPr lang="zh-CN" altLang="en-US" sz="24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sz="2400">
                <a:latin typeface="微软雅黑" panose="020B0503020204020204" pitchFamily="2" charset="-122"/>
                <a:cs typeface="微软雅黑" panose="020B0503020204020204" pitchFamily="2" charset="-122"/>
              </a:rPr>
              <a:t>或者：</a:t>
            </a:r>
            <a:endParaRPr lang="zh-CN" altLang="en-US" sz="24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endParaRPr lang="zh-CN" altLang="en-US" sz="2400" i="1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sz="2400" i="1">
                <a:latin typeface="微软雅黑" panose="020B0503020204020204" pitchFamily="2" charset="-122"/>
                <a:cs typeface="微软雅黑" panose="020B0503020204020204" pitchFamily="2" charset="-122"/>
              </a:rPr>
              <a:t>plt.barh(left=0, bottom=index, width=y, height=0.5,color='red')</a:t>
            </a:r>
            <a:endParaRPr lang="zh-CN" altLang="en-US" sz="2400" i="1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4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5.3.1 常用函数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0" y="1917065"/>
            <a:ext cx="4958715" cy="4170045"/>
          </a:xfrm>
          <a:prstGeom prst="rect">
            <a:avLst/>
          </a:prstGeom>
        </p:spPr>
      </p:pic>
      <p:sp>
        <p:nvSpPr>
          <p:cNvPr id="5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6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5.3.2 用法举例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32105" y="1141730"/>
            <a:ext cx="3979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6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】绘制简单的条形图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3465" y="1413510"/>
            <a:ext cx="555117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size = 5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 = np.arange(size)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 = np.random.random(size)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b = np.random.random(size)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 = np.random.random(size)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total_width, n = 0.8, 3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width = total_width / n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 = x - (total_width - width) / 2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在此将原 bar() 中的参数 width 相应改为 height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plt.barh(x, a, height=width, label='a')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plt.barh(x + width, b, height=width, label='b')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plt.barh(x + 2 * width, c, height=width, label='c')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plt.legend()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plt.show()</a:t>
            </a:r>
            <a:endParaRPr lang="zh-CN" altLang="en-US" sz="18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5820" y="1066165"/>
            <a:ext cx="4848860" cy="2517140"/>
          </a:xfrm>
          <a:prstGeom prst="rect">
            <a:avLst/>
          </a:prstGeom>
        </p:spPr>
      </p:pic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5.3.2 用法举例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2105" y="1141730"/>
            <a:ext cx="3979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7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】绘制堆叠条形图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3525" y="1544955"/>
            <a:ext cx="674687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y1=np.linspace(50.0,100.0,25)</a:t>
            </a:r>
            <a:r>
              <a:rPr lang="en-US" altLang="zh-CN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</a:t>
            </a:r>
            <a:endParaRPr lang="en-US" altLang="zh-CN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y2=np.linspace(10.0,25.0,25)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y3=np.linspace(25.0,55.0,25)</a:t>
            </a:r>
            <a:r>
              <a:rPr lang="en-US" altLang="zh-CN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endParaRPr lang="en-US" altLang="zh-CN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y4=np.linspace(10.0,20.0,25)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y5=np.linspace(45.0,70.0,25)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labels = ['Type-A', 'Type-B',</a:t>
            </a:r>
            <a:r>
              <a:rPr lang="en-US" altLang="zh-CN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......  ......   ......  </a:t>
            </a:r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, 'Type-Y', 'Type-Z']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plt.barh(labels, y1, color='green', label='Incorrect label')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plt.barh(labels, y2, left=y1, color='red', label='Occlusion')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plt.barh(labels, y3, left=y1+y2, color='blue', label='O_mislocalization')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plt.barh(labels, y4, left=y1+y2+y3, color='yellow', label='H_mislocalization')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plt.barh(labels, y5, left=y1+y2+y3+y4, color='black', label='Background')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43700" y="3789045"/>
            <a:ext cx="51079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plt.title("Error Analysis") # 图片标题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plt.xlabel("Percent")</a:t>
            </a:r>
            <a:r>
              <a:rPr lang="en-US" altLang="zh-CN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</a:t>
            </a:r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#x 轴标题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plt.legend(loc='best')</a:t>
            </a:r>
            <a:r>
              <a:rPr lang="en-US" altLang="zh-CN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</a:t>
            </a:r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图例的显示位置设置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plt.savefig("Error </a:t>
            </a:r>
            <a:r>
              <a:rPr lang="zh-CN" altLang="en-US" sz="18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Analysis</a:t>
            </a:r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.png", bbox_inches='tight')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保存图片命令一定要放在 plt.show() 前面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plt.show()</a:t>
            </a:r>
            <a:endParaRPr lang="zh-CN" altLang="en-US" i="1"/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-96520" y="548640"/>
            <a:ext cx="9165590" cy="895985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-131445" y="764540"/>
            <a:ext cx="9230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dirty="0">
                <a:solidFill>
                  <a:schemeClr val="bg1"/>
                </a:solidFill>
                <a:sym typeface="Copperplate Gothic Bold" panose="020E0705020206020404" pitchFamily="2" charset="0"/>
              </a:rPr>
              <a:t>5.4 绘制直方图</a:t>
            </a:r>
            <a:endParaRPr lang="zh-CN" altLang="en-US" sz="3200" dirty="0">
              <a:solidFill>
                <a:schemeClr val="bg1"/>
              </a:solidFill>
              <a:sym typeface="Copperplate Gothic Bold" panose="020E0705020206020404" pitchFamily="2" charset="0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830763" y="387159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348865"/>
            <a:ext cx="10210800" cy="27679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080" y="2132965"/>
            <a:ext cx="1006665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微软雅黑" panose="020B0503020204020204" pitchFamily="2" charset="-122"/>
                <a:cs typeface="微软雅黑" panose="020B0503020204020204" pitchFamily="2" charset="-122"/>
              </a:rPr>
              <a:t>matplotlib 中，生成直方图的函数为 hist()，该函数中包含多个参数，函数原形为：</a:t>
            </a:r>
            <a:endParaRPr lang="zh-CN" altLang="en-US" sz="24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endParaRPr lang="zh-CN" altLang="en-US" sz="24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sz="2400" i="1">
                <a:latin typeface="微软雅黑" panose="020B0503020204020204" pitchFamily="2" charset="-122"/>
                <a:cs typeface="微软雅黑" panose="020B0503020204020204" pitchFamily="2" charset="-122"/>
              </a:rPr>
              <a:t>plt.hist(x, bins=10, range=None, density=False, weights=None, cumulative=False, </a:t>
            </a:r>
            <a:endParaRPr lang="zh-CN" altLang="en-US" sz="2400" i="1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sz="2400" i="1">
                <a:latin typeface="微软雅黑" panose="020B0503020204020204" pitchFamily="2" charset="-122"/>
                <a:cs typeface="微软雅黑" panose="020B0503020204020204" pitchFamily="2" charset="-122"/>
              </a:rPr>
              <a:t>bottom=None, histtype='bar', align='mid', orientation='vertical', rwidth=None, log=False, </a:t>
            </a:r>
            <a:endParaRPr lang="zh-CN" altLang="en-US" sz="2400" i="1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sz="2400" i="1">
                <a:latin typeface="微软雅黑" panose="020B0503020204020204" pitchFamily="2" charset="-122"/>
                <a:cs typeface="微软雅黑" panose="020B0503020204020204" pitchFamily="2" charset="-122"/>
              </a:rPr>
              <a:t>color=None, label=None, stacked=False)</a:t>
            </a:r>
            <a:endParaRPr lang="zh-CN" altLang="en-US" sz="2400" i="1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4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5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5.4.1 常用函数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6045" y="2060575"/>
            <a:ext cx="4738370" cy="4126865"/>
          </a:xfrm>
          <a:prstGeom prst="rect">
            <a:avLst/>
          </a:prstGeom>
        </p:spPr>
      </p:pic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6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4</a:t>
            </a:r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.2 用法举例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2105" y="1141730"/>
            <a:ext cx="3979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8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】绘制直方图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4690" y="1438910"/>
            <a:ext cx="5581015" cy="5569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设置 matplotlib 正常显示中文和负号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用黑体显示中文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matplotlib.rcParams['font.sans-serif']=['SimHei'] 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正常显示负号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matplotlib.rcParams['axes.unicode_minus']=False 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随机生成服从正态分布的数据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data = np.random.randn(10000)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plt.hist(data, bins=40, density=False, facecolor="blue", edgecolor="black", 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alpha=0.7)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显示横轴标签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plt.xlabel(" 区间 ")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显示纵轴标签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plt.ylabel(" 频数 ")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显示图标题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plt.title(" 频数分布直方图 ")</a:t>
            </a:r>
            <a:endParaRPr lang="zh-CN" altLang="en-US" sz="16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6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plt.show()</a:t>
            </a:r>
            <a:endParaRPr lang="zh-CN" altLang="en-US" sz="1600" i="1"/>
          </a:p>
          <a:p>
            <a:endParaRPr lang="zh-CN" altLang="en-US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90290" y="5265420"/>
            <a:ext cx="28657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566420" y="435928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407670" y="40417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991680" y="1905075"/>
            <a:ext cx="3409930" cy="1763754"/>
            <a:chOff x="-641836" y="73082"/>
            <a:chExt cx="3409814" cy="1763329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5592" cy="1161419"/>
              <a:chOff x="0" y="0"/>
              <a:chExt cx="2715592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995646" cy="5834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目录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799965" y="2112645"/>
            <a:ext cx="474154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029200" y="2141855"/>
            <a:ext cx="429196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5.1 柱状图、直方图、条形图的基本概念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797425" y="3060700"/>
            <a:ext cx="4748530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029200" y="3097213"/>
            <a:ext cx="17881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5.2 绘制柱状图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797425" y="4079240"/>
            <a:ext cx="4748530" cy="448945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830763" y="387159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029200" y="4124960"/>
            <a:ext cx="17881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5.3 绘制条形图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6" name="矩形 21"/>
          <p:cNvSpPr/>
          <p:nvPr/>
        </p:nvSpPr>
        <p:spPr>
          <a:xfrm>
            <a:off x="4913313" y="42830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8" name="矩形 19"/>
          <p:cNvSpPr/>
          <p:nvPr/>
        </p:nvSpPr>
        <p:spPr>
          <a:xfrm>
            <a:off x="4799965" y="5014595"/>
            <a:ext cx="4751070" cy="448945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Box 22"/>
          <p:cNvSpPr txBox="1"/>
          <p:nvPr/>
        </p:nvSpPr>
        <p:spPr>
          <a:xfrm>
            <a:off x="5031740" y="5060315"/>
            <a:ext cx="17303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5.</a:t>
            </a:r>
            <a:r>
              <a:rPr lang="en-US" altLang="zh-CN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绘制直方图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8" grpId="0" bldLvl="0" animBg="1"/>
      <p:bldP spid="9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5555" y="1124585"/>
            <a:ext cx="3712845" cy="5179060"/>
          </a:xfrm>
          <a:prstGeom prst="rect">
            <a:avLst/>
          </a:prstGeom>
        </p:spPr>
      </p:pic>
      <p:sp>
        <p:nvSpPr>
          <p:cNvPr id="4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7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4</a:t>
            </a:r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.2 用法举例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2105" y="1141730"/>
            <a:ext cx="3979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9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】绘制直方图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0265" y="1484630"/>
            <a:ext cx="676529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设置 matplotlib 正常显示中文和负号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matplotlib.rcParams['font.sans-serif']=['SimHei'] # 用黑体显示中文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matplotlib.rcParams['axes.unicode_minus']=False # 正常显示负号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随机生成服从正态分布的数据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data = np.random.randn(10000)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print(data)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#hist() 函数是有返回值的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frequency_each,_,_=plt.hist(data, bins=40, density=False, facecolor="blue", 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edgecolor="black", alpha=0.7)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显示横轴标签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plt.xlabel(" 区间 ")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 显示纵轴标签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plt.ylabel(" 频数 ")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plt.title(" 频数分布直方图 ")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将每个柱的横坐标求出来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x=[i for i in np.arange(-4,4,0.2)]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plt.plot(x,frequency_each)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画折线图进行拟合</a:t>
            </a:r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14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plt.show()</a:t>
            </a:r>
            <a:endParaRPr lang="zh-CN" altLang="en-US" sz="1400"/>
          </a:p>
          <a:p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14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0340" y="2205355"/>
            <a:ext cx="4276725" cy="3667125"/>
          </a:xfrm>
          <a:prstGeom prst="rect">
            <a:avLst/>
          </a:prstGeom>
        </p:spPr>
      </p:pic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6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4</a:t>
            </a:r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.2 用法举例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0415" y="1412875"/>
            <a:ext cx="3979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10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】绘制累积直方图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0415" y="2339340"/>
            <a:ext cx="552259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只需将例 5-</a:t>
            </a:r>
            <a:r>
              <a:rPr lang="en-US" altLang="zh-CN" sz="22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9</a:t>
            </a:r>
            <a:r>
              <a:rPr lang="zh-CN" altLang="en-US" sz="22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中的代码：</a:t>
            </a:r>
            <a:endParaRPr lang="zh-CN" altLang="en-US" sz="22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2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frequency_each,_,_=plt.hist(data, bins=40, density=False, facecolor="blue", </a:t>
            </a:r>
            <a:endParaRPr lang="zh-CN" altLang="en-US" sz="22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2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edgecolor="black", alpha=0.7)</a:t>
            </a:r>
            <a:endParaRPr lang="zh-CN" altLang="en-US" sz="22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2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改为：</a:t>
            </a:r>
            <a:endParaRPr lang="zh-CN" altLang="en-US" sz="22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2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frequency_each,_,_=plt.hist(data, bins=40, density=False, facecolor="blue", </a:t>
            </a:r>
            <a:endParaRPr lang="zh-CN" altLang="en-US" sz="22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2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edgecolor="black", alpha=0.7, cumulative=True)</a:t>
            </a:r>
            <a:endParaRPr lang="zh-CN" altLang="en-US" sz="22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6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</a:t>
            </a:r>
            <a:r>
              <a:rPr lang="en-US"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4</a:t>
            </a:r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.2 用法举例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0" y="1340485"/>
            <a:ext cx="3979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【作业】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1209040"/>
            <a:ext cx="5778500" cy="51301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14120" y="1844675"/>
            <a:ext cx="2067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利用所学知识实现右图效果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0" y="692785"/>
            <a:ext cx="9382125" cy="78740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238760" y="836295"/>
            <a:ext cx="8074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5.1 柱状图、直方图、条形图的基本概念</a:t>
            </a:r>
            <a:endParaRPr lang="zh-CN" altLang="en-US" sz="3200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830763" y="387159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3150870"/>
            <a:ext cx="4457700" cy="2981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63295" y="171259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1. 柱状图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9025" y="3140710"/>
            <a:ext cx="4467225" cy="30194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313805" y="176085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2. 直方图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37225" y="2136140"/>
            <a:ext cx="63182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pitchFamily="2" charset="-122"/>
                <a:cs typeface="微软雅黑" panose="020B0503020204020204" pitchFamily="2" charset="-122"/>
              </a:rPr>
              <a:t>（1）组数：数据按照不同的范围分成几个组，分成的组的个数</a:t>
            </a:r>
            <a:endParaRPr lang="zh-CN" altLang="en-US" sz="16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sz="1600">
                <a:latin typeface="微软雅黑" panose="020B0503020204020204" pitchFamily="2" charset="-122"/>
                <a:cs typeface="微软雅黑" panose="020B0503020204020204" pitchFamily="2" charset="-122"/>
              </a:rPr>
              <a:t>（2）组距：每一组两个端点的差。</a:t>
            </a:r>
            <a:endParaRPr lang="zh-CN" altLang="en-US" sz="16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sz="1600">
                <a:latin typeface="微软雅黑" panose="020B0503020204020204" pitchFamily="2" charset="-122"/>
                <a:cs typeface="微软雅黑" panose="020B0503020204020204" pitchFamily="2" charset="-122"/>
              </a:rPr>
              <a:t>（3）频数：分组内数据元的数量除以组距。</a:t>
            </a:r>
            <a:endParaRPr lang="zh-CN" altLang="en-US" sz="1600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4665" y="2044700"/>
            <a:ext cx="51390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pitchFamily="2" charset="-122"/>
                <a:cs typeface="微软雅黑" panose="020B0503020204020204" pitchFamily="2" charset="-122"/>
              </a:rPr>
              <a:t>（</a:t>
            </a:r>
            <a:r>
              <a:rPr lang="en-US" altLang="zh-CN" sz="1600">
                <a:latin typeface="微软雅黑" panose="020B0503020204020204" pitchFamily="2" charset="-122"/>
                <a:cs typeface="微软雅黑" panose="020B0503020204020204" pitchFamily="2" charset="-122"/>
              </a:rPr>
              <a:t>1</a:t>
            </a:r>
            <a:r>
              <a:rPr lang="zh-CN" altLang="en-US" sz="1600">
                <a:latin typeface="微软雅黑" panose="020B0503020204020204" pitchFamily="2" charset="-122"/>
                <a:cs typeface="微软雅黑" panose="020B0503020204020204" pitchFamily="2" charset="-122"/>
              </a:rPr>
              <a:t>） X 轴为分类数据，并且它的柱没有固定的次序。</a:t>
            </a:r>
            <a:endParaRPr lang="zh-CN" altLang="en-US" sz="16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r>
              <a:rPr lang="zh-CN" altLang="en-US" sz="1600">
                <a:latin typeface="微软雅黑" panose="020B0503020204020204" pitchFamily="2" charset="-122"/>
                <a:cs typeface="微软雅黑" panose="020B0503020204020204" pitchFamily="2" charset="-122"/>
              </a:rPr>
              <a:t>（</a:t>
            </a:r>
            <a:r>
              <a:rPr lang="en-US" altLang="zh-CN" sz="1600">
                <a:latin typeface="微软雅黑" panose="020B0503020204020204" pitchFamily="2" charset="-122"/>
                <a:cs typeface="微软雅黑" panose="020B0503020204020204" pitchFamily="2" charset="-122"/>
              </a:rPr>
              <a:t>2</a:t>
            </a:r>
            <a:r>
              <a:rPr lang="zh-CN" altLang="en-US" sz="1600">
                <a:latin typeface="微软雅黑" panose="020B0503020204020204" pitchFamily="2" charset="-122"/>
                <a:cs typeface="微软雅黑" panose="020B0503020204020204" pitchFamily="2" charset="-122"/>
              </a:rPr>
              <a:t>） Y 轴表示其柱所代表的数据值的大小。柱之间宽</a:t>
            </a:r>
            <a:r>
              <a:rPr lang="en-US" altLang="zh-CN" sz="1600">
                <a:latin typeface="微软雅黑" panose="020B0503020204020204" pitchFamily="2" charset="-122"/>
                <a:cs typeface="微软雅黑" panose="020B0503020204020204" pitchFamily="2" charset="-122"/>
              </a:rPr>
              <a:t>     </a:t>
            </a:r>
            <a:r>
              <a:rPr lang="zh-CN" altLang="en-US" sz="1600">
                <a:latin typeface="微软雅黑" panose="020B0503020204020204" pitchFamily="2" charset="-122"/>
                <a:cs typeface="微软雅黑" panose="020B0503020204020204" pitchFamily="2" charset="-122"/>
              </a:rPr>
              <a:t>度一致。</a:t>
            </a:r>
            <a:endParaRPr lang="en-US" altLang="zh-CN" sz="1600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4277995" y="1483995"/>
            <a:ext cx="3636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</a:rPr>
              <a:t>3. 条形图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4728210" y="2203450"/>
            <a:ext cx="6710045" cy="42005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1" defTabSz="1219200" fontAlgn="base">
              <a:lnSpc>
                <a:spcPct val="150000"/>
              </a:lnSpc>
            </a:pPr>
            <a:r>
              <a:rPr lang="en-GB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条形图其实就是柱状图中的柱状变成横向来绘制。</a:t>
            </a:r>
            <a:endParaRPr lang="en-GB" altLang="en-US" sz="2000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defTabSz="1219200" fontAlgn="base">
              <a:lnSpc>
                <a:spcPct val="150000"/>
              </a:lnSpc>
            </a:pPr>
            <a:r>
              <a:rPr lang="en-US" altLang="zh-CN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优点：</a:t>
            </a:r>
            <a:endParaRPr lang="zh-CN" altLang="en-US" sz="2000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defTabSz="1219200" fontAlgn="base">
              <a:lnSpc>
                <a:spcPct val="150000"/>
              </a:lnSpc>
            </a:pPr>
            <a:r>
              <a:rPr lang="zh-CN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）条形图可以做成横向的旋风图，这样看起来漂亮直观。</a:t>
            </a:r>
            <a:endParaRPr lang="zh-CN" altLang="en-US" sz="2000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defTabSz="1219200" fontAlgn="base">
              <a:lnSpc>
                <a:spcPct val="150000"/>
              </a:lnSpc>
            </a:pPr>
            <a:r>
              <a:rPr lang="zh-CN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非常适用于展示分类数据。</a:t>
            </a:r>
            <a:endParaRPr lang="zh-CN" altLang="en-US" sz="2000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defTabSz="1219200" fontAlgn="base">
              <a:lnSpc>
                <a:spcPct val="150000"/>
              </a:lnSpc>
            </a:pPr>
            <a:endParaRPr lang="zh-CN" altLang="en-US" sz="2000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defTabSz="1219200" fontAlgn="base">
              <a:lnSpc>
                <a:spcPct val="150000"/>
              </a:lnSpc>
            </a:pPr>
            <a:r>
              <a:rPr lang="en-US" altLang="zh-CN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缺点：</a:t>
            </a:r>
            <a:endParaRPr lang="zh-CN" altLang="en-US" sz="2000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defTabSz="1219200" fontAlgn="base">
              <a:lnSpc>
                <a:spcPct val="150000"/>
              </a:lnSpc>
            </a:pPr>
            <a:r>
              <a:rPr lang="zh-CN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柱状图可以与折线图配合坐标轴，做成复合型图表，而条形图想实现该效果</a:t>
            </a:r>
            <a:r>
              <a:rPr lang="zh-CN" altLang="en-US" sz="2000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比较费力。</a:t>
            </a:r>
            <a:endParaRPr lang="zh-CN" altLang="en-US" sz="2000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440" y="1339850"/>
            <a:ext cx="4238625" cy="4714875"/>
          </a:xfrm>
          <a:prstGeom prst="rect">
            <a:avLst/>
          </a:prstGeom>
        </p:spPr>
      </p:pic>
      <p:sp>
        <p:nvSpPr>
          <p:cNvPr id="16413" name="矩形 9"/>
          <p:cNvSpPr/>
          <p:nvPr/>
        </p:nvSpPr>
        <p:spPr>
          <a:xfrm>
            <a:off x="0" y="334010"/>
            <a:ext cx="9382125" cy="78740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238760" y="477520"/>
            <a:ext cx="8074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5.1 柱状图、直方图、条形图的基本概念</a:t>
            </a:r>
            <a:endParaRPr lang="zh-CN" altLang="en-US" sz="3200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635" y="905510"/>
            <a:ext cx="9414510" cy="737235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346710" y="985520"/>
            <a:ext cx="34277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dirty="0">
                <a:solidFill>
                  <a:schemeClr val="bg1"/>
                </a:solidFill>
                <a:sym typeface="+mn-ea"/>
              </a:rPr>
              <a:t>5.2  绘制柱状图</a:t>
            </a:r>
            <a:endParaRPr lang="zh-CN" altLang="en-US" sz="3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830763" y="387159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8385" y="3340100"/>
            <a:ext cx="112464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微软雅黑" panose="020B0503020204020204" pitchFamily="2" charset="-122"/>
                <a:cs typeface="微软雅黑" panose="020B0503020204020204" pitchFamily="2" charset="-122"/>
              </a:rPr>
              <a:t>绘制柱状图、直方图、条形图这三种图形只要调用 matplotlib 模块</a:t>
            </a:r>
            <a:endParaRPr lang="zh-CN" altLang="en-US" sz="2400">
              <a:latin typeface="微软雅黑" panose="020B0503020204020204" pitchFamily="2" charset="-122"/>
              <a:cs typeface="微软雅黑" panose="020B0503020204020204" pitchFamily="2" charset="-122"/>
            </a:endParaRPr>
          </a:p>
          <a:p>
            <a:endParaRPr lang="zh-CN" altLang="en-US" sz="2400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830763" y="387159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141605" y="3068955"/>
            <a:ext cx="91268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50000"/>
              </a:lnSpc>
            </a:pPr>
            <a:r>
              <a:rPr lang="en-US" altLang="x-none" sz="2000" dirty="0">
                <a:solidFill>
                  <a:srgbClr val="262626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left、height、width、bottom 这四个参数确定了柱体的位置和大小。</a:t>
            </a: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6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8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5.2.1 常用函数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5960" y="1916430"/>
            <a:ext cx="96608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等线" panose="02010600030101010101" charset="-122"/>
                <a:ea typeface="等线" panose="02010600030101010101" charset="-122"/>
              </a:rPr>
              <a:t>matplotlib.pyplot.bar(left, height, alpha=1,width=0.8, bottom=None, </a:t>
            </a:r>
            <a:endParaRPr lang="zh-CN" altLang="en-US" sz="2400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>
                <a:latin typeface="等线" panose="02010600030101010101" charset="-122"/>
                <a:ea typeface="等线" panose="02010600030101010101" charset="-122"/>
              </a:rPr>
              <a:t>color=, </a:t>
            </a:r>
            <a:r>
              <a:rPr lang="en-US" altLang="zh-CN" sz="2400">
                <a:latin typeface="等线" panose="02010600030101010101" charset="-122"/>
                <a:ea typeface="等线" panose="02010600030101010101" charset="-122"/>
              </a:rPr>
              <a:t>,</a:t>
            </a:r>
            <a:r>
              <a:rPr lang="zh-CN" altLang="en-US" sz="2400">
                <a:latin typeface="等线" panose="02010600030101010101" charset="-122"/>
                <a:ea typeface="等线" panose="02010600030101010101" charset="-122"/>
              </a:rPr>
              <a:t>edgecolor=, label=, lw=3)</a:t>
            </a:r>
            <a:endParaRPr lang="zh-CN" altLang="en-US" sz="24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5.2.2 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5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38125"/>
          <a:stretch>
            <a:fillRect/>
          </a:stretch>
        </p:blipFill>
        <p:spPr>
          <a:xfrm>
            <a:off x="5808345" y="2245995"/>
            <a:ext cx="5412740" cy="38455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35050" y="2250440"/>
            <a:ext cx="49034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import matplotlib.pyplot as plt 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endParaRPr lang="zh-CN" altLang="en-US" sz="24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每个柱的高度值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data = [5, 20, 15, 25, 10] 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endParaRPr lang="zh-CN" altLang="en-US" sz="24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# 生成柱状图的函数 bar()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plt.bar(range(len(data)), data)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endParaRPr lang="zh-CN" altLang="en-US" sz="24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plt.show()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4390" y="1500505"/>
            <a:ext cx="34182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5-1】绘制基本柱状图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0" y="2060575"/>
            <a:ext cx="4185285" cy="3543935"/>
          </a:xfrm>
          <a:prstGeom prst="rect">
            <a:avLst/>
          </a:prstGeom>
        </p:spPr>
      </p:pic>
      <p:sp>
        <p:nvSpPr>
          <p:cNvPr id="3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6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5.2.2 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4390" y="1428750"/>
            <a:ext cx="34182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2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】改变 bottom 的值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1225" y="2211705"/>
            <a:ext cx="558673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import matplotlib.pyplot as plt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data = [5, 20, 15, 25, 10]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plt.bar([0.3, 1.7, 4, 6, 7],data,width=0.6, 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bottom=[10, 0, 5, 0, 5])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zh-CN" altLang="en-US" sz="2400" i="1">
                <a:latin typeface="等线" panose="02010600030101010101" charset="-122"/>
                <a:ea typeface="等线" panose="02010600030101010101" charset="-122"/>
              </a:rPr>
              <a:t>plt.show()</a:t>
            </a:r>
            <a:endParaRPr lang="zh-CN" altLang="en-US" sz="2400" i="1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69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2969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2970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2971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2535" y="2565400"/>
            <a:ext cx="4105275" cy="35147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35955" y="1356995"/>
            <a:ext cx="89738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描述：设置柱状图的透明度、颜色、</a:t>
            </a:r>
            <a:endParaRPr lang="zh-CN" altLang="en-US"/>
          </a:p>
          <a:p>
            <a:r>
              <a:rPr lang="zh-CN" altLang="en-US"/>
              <a:t>边缘线的颜色、标签、边缘线的宽度，</a:t>
            </a:r>
            <a:endParaRPr lang="zh-CN" altLang="en-US"/>
          </a:p>
          <a:p>
            <a:r>
              <a:rPr lang="zh-CN" altLang="en-US"/>
              <a:t>并且给出坐标轴的名称，以及该柱状图的标题等</a:t>
            </a:r>
            <a:endParaRPr lang="zh-CN" altLang="en-US"/>
          </a:p>
        </p:txBody>
      </p:sp>
      <p:sp>
        <p:nvSpPr>
          <p:cNvPr id="2" name="直接连接符 12"/>
          <p:cNvSpPr/>
          <p:nvPr/>
        </p:nvSpPr>
        <p:spPr>
          <a:xfrm flipV="1">
            <a:off x="493078" y="1068388"/>
            <a:ext cx="39592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7" name="任意多边形 28"/>
          <p:cNvSpPr/>
          <p:nvPr/>
        </p:nvSpPr>
        <p:spPr>
          <a:xfrm flipV="1">
            <a:off x="191770" y="636588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" name="文本框 14"/>
          <p:cNvSpPr/>
          <p:nvPr/>
        </p:nvSpPr>
        <p:spPr>
          <a:xfrm>
            <a:off x="177800" y="482600"/>
            <a:ext cx="3572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 algn="ctr" eaLnBrk="0" hangingPunct="0"/>
            <a:r>
              <a:rPr sz="3200" dirty="0"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5.2.2 用法举例</a:t>
            </a:r>
            <a:endParaRPr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2105" y="1141730"/>
            <a:ext cx="34182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【例 5-</a:t>
            </a: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</a:rPr>
              <a:t>3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</a:rPr>
              <a:t>】设置其他属性</a:t>
            </a:r>
            <a:endParaRPr lang="zh-CN" altLang="en-US">
              <a:latin typeface="微软雅黑" panose="020B0503020204020204" pitchFamily="2" charset="-122"/>
              <a:cs typeface="微软雅黑" panose="020B0503020204020204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3595" y="1605915"/>
            <a:ext cx="56413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pandas as pd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numpy as np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import matplotlib.pyplot as plt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y = range(1,17)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plt.bar(np.arange(16), y, alpha=0.5, width=0.3, color='yellow', edgecolor='red',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label='Bar1', lw=3)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plt.bar(np.arange(16)+0.4, y, alpha=0.2, width=0.3, color='green', 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edgecolor='blue', label='Bar2', lw=3)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plt.xlabel('X Axis', fontsize=15)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plt.ylabel('Y Axis', fontsize=15)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plt.title('My Bar', fontsize=15)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#fontsize 可以控制字体大小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plt.legend(loc='upper left')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r>
              <a:rPr lang="zh-CN" altLang="en-US" i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plt.show()</a:t>
            </a:r>
            <a:endParaRPr lang="zh-CN" altLang="en-US" i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5716</Words>
  <Application>WPS 演示</Application>
  <PresentationFormat/>
  <Paragraphs>355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等线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Anny</cp:lastModifiedBy>
  <cp:revision>126</cp:revision>
  <dcterms:created xsi:type="dcterms:W3CDTF">2015-09-01T10:32:00Z</dcterms:created>
  <dcterms:modified xsi:type="dcterms:W3CDTF">2021-05-24T03:18:24Z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B5F1F7ED2EBD41E5825A2B0DD05EEC0F</vt:lpwstr>
  </property>
</Properties>
</file>