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48" r:id="rId1"/>
  </p:sldMasterIdLst>
  <p:notesMasterIdLst>
    <p:notesMasterId r:id="rId21"/>
  </p:notesMasterIdLst>
  <p:sldIdLst>
    <p:sldId id="257" r:id="rId3"/>
    <p:sldId id="261" r:id="rId4"/>
    <p:sldId id="411" r:id="rId5"/>
    <p:sldId id="366" r:id="rId6"/>
    <p:sldId id="393" r:id="rId7"/>
    <p:sldId id="396" r:id="rId8"/>
    <p:sldId id="412" r:id="rId9"/>
    <p:sldId id="397" r:id="rId10"/>
    <p:sldId id="400" r:id="rId11"/>
    <p:sldId id="413" r:id="rId12"/>
    <p:sldId id="401" r:id="rId13"/>
    <p:sldId id="406" r:id="rId14"/>
    <p:sldId id="407" r:id="rId15"/>
    <p:sldId id="408" r:id="rId16"/>
    <p:sldId id="425" r:id="rId17"/>
    <p:sldId id="426" r:id="rId18"/>
    <p:sldId id="409" r:id="rId19"/>
    <p:sldId id="392" r:id="rId20"/>
  </p:sldIdLst>
  <p:sldSz cx="12192000" cy="6858000"/>
  <p:notesSz cx="6858000" cy="9144000"/>
  <p:embeddedFontLst>
    <p:embeddedFont>
      <p:font typeface="Copperplate Gothic Bold" panose="020E0705020206020404" pitchFamily="2" charset="0"/>
      <p:regular r:id="rId27"/>
    </p:embeddedFont>
    <p:embeddedFont>
      <p:font typeface="微软雅黑" panose="020B0503020204020204" pitchFamily="2" charset="-122"/>
      <p:regular r:id="rId28"/>
    </p:embeddedFont>
    <p:embeddedFont>
      <p:font typeface="黑体" panose="02010609060101010101" pitchFamily="1" charset="-122"/>
      <p:regular r:id="rId29"/>
    </p:embeddedFont>
  </p:embeddedFont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401"/>
        <p:guide orient="horz" pos="1325"/>
        <p:guide orient="horz" pos="3668"/>
        <p:guide orient="horz" pos="3111"/>
        <p:guide orient="horz" pos="2686"/>
        <p:guide orient="horz" pos="3338"/>
        <p:guide pos="3908"/>
        <p:guide pos="836"/>
        <p:guide pos="7680"/>
        <p:guide pos="7014"/>
        <p:guide pos="1254"/>
        <p:guide pos="6335"/>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customXml" Target="../customXml/item1.xml"/><Relationship Id="rId25" Type="http://schemas.openxmlformats.org/officeDocument/2006/relationships/customXmlProps" Target="../customXml/itemProps14.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EB1D179-D23D-41D4-AEEF-E4B9FEB06903}" type="doc">
      <dgm:prSet loTypeId="urn:microsoft.com/office/officeart/2005/8/layout/process1" loCatId="process" qsTypeId="urn:microsoft.com/office/officeart/2005/8/quickstyle/simple3" qsCatId="simple" csTypeId="urn:microsoft.com/office/officeart/2005/8/colors/accent1_2" csCatId="accent1" phldr="0"/>
      <dgm:spPr/>
    </dgm:pt>
    <dgm:pt modelId="{3F25DA44-7F3E-4C17-A40B-7F663FDBEA65}">
      <dgm:prSet phldrT="[文本]" phldr="0" custT="0"/>
      <dgm:spPr/>
      <dgm:t>
        <a:bodyPr vert="horz" wrap="square"/>
        <a:p>
          <a:pPr>
            <a:lnSpc>
              <a:spcPct val="100000"/>
            </a:lnSpc>
            <a:spcBef>
              <a:spcPct val="0"/>
            </a:spcBef>
            <a:spcAft>
              <a:spcPct val="35000"/>
            </a:spcAft>
          </a:pPr>
          <a:r>
            <a:rPr lang="zh-CN" altLang="en-US"/>
            <a:t>文本信息挖掘</a:t>
          </a:r>
          <a:r>
            <a:rPr lang="zh-CN" altLang="en-US"/>
            <a:t/>
          </a:r>
          <a:endParaRPr lang="zh-CN" altLang="en-US"/>
        </a:p>
      </dgm:t>
    </dgm:pt>
    <dgm:pt modelId="{EE9066D1-3403-4469-8E8C-0D40A82430F2}" cxnId="{2FDF1C32-01DB-41A5-9412-662E1243FEC3}" type="parTrans">
      <dgm:prSet/>
      <dgm:spPr/>
    </dgm:pt>
    <dgm:pt modelId="{8EC5AF5E-9C9F-410A-A755-A3EA5186F948}" cxnId="{2FDF1C32-01DB-41A5-9412-662E1243FEC3}" type="sibTrans">
      <dgm:prSet/>
      <dgm:spPr/>
      <dgm:t>
        <a:bodyPr/>
        <a:p>
          <a:endParaRPr lang="zh-CN" altLang="en-US"/>
        </a:p>
      </dgm:t>
    </dgm:pt>
    <dgm:pt modelId="{2E2F4D3A-969C-4DB2-9FA9-5C4A40369351}">
      <dgm:prSet phldrT="[文本]" phldr="0" custT="0"/>
      <dgm:spPr/>
      <dgm:t>
        <a:bodyPr vert="horz" wrap="square"/>
        <a:p>
          <a:pPr>
            <a:lnSpc>
              <a:spcPct val="100000"/>
            </a:lnSpc>
            <a:spcBef>
              <a:spcPct val="0"/>
            </a:spcBef>
            <a:spcAft>
              <a:spcPct val="35000"/>
            </a:spcAft>
          </a:pPr>
          <a:r>
            <a:rPr lang="zh-CN" altLang="en-US"/>
            <a:t>视图绘制</a:t>
          </a:r>
          <a:r>
            <a:rPr lang="zh-CN" altLang="en-US"/>
            <a:t/>
          </a:r>
          <a:endParaRPr lang="zh-CN" altLang="en-US"/>
        </a:p>
      </dgm:t>
    </dgm:pt>
    <dgm:pt modelId="{1E934BFE-4D40-486C-8784-F698A10C4CF5}" cxnId="{88DA3489-F3BA-4E32-B8BE-34E0B81FF78F}" type="parTrans">
      <dgm:prSet/>
      <dgm:spPr/>
    </dgm:pt>
    <dgm:pt modelId="{EC1AFF77-9232-4EEB-95CB-85CEAB3B1FC0}" cxnId="{88DA3489-F3BA-4E32-B8BE-34E0B81FF78F}" type="sibTrans">
      <dgm:prSet/>
      <dgm:spPr/>
      <dgm:t>
        <a:bodyPr/>
        <a:p>
          <a:endParaRPr lang="zh-CN" altLang="en-US"/>
        </a:p>
      </dgm:t>
    </dgm:pt>
    <dgm:pt modelId="{37B86CFA-59B5-46FA-8A6B-9FB187CE14DF}">
      <dgm:prSet phldrT="[文本]" phldr="0" custT="0"/>
      <dgm:spPr/>
      <dgm:t>
        <a:bodyPr vert="horz" wrap="square"/>
        <a:p>
          <a:pPr>
            <a:lnSpc>
              <a:spcPct val="100000"/>
            </a:lnSpc>
            <a:spcBef>
              <a:spcPct val="0"/>
            </a:spcBef>
            <a:spcAft>
              <a:spcPct val="35000"/>
            </a:spcAft>
          </a:pPr>
          <a:r>
            <a:rPr lang="zh-CN" altLang="en-US"/>
            <a:t>人机交互</a:t>
          </a:r>
          <a:r>
            <a:rPr lang="zh-CN" altLang="en-US"/>
            <a:t/>
          </a:r>
          <a:endParaRPr lang="zh-CN" altLang="en-US"/>
        </a:p>
      </dgm:t>
    </dgm:pt>
    <dgm:pt modelId="{9DABF4F3-A9E6-40B1-A863-AC9409CC14BB}" cxnId="{C05E7B86-CD38-4EDE-A960-32EF9F3707C0}" type="parTrans">
      <dgm:prSet/>
      <dgm:spPr/>
    </dgm:pt>
    <dgm:pt modelId="{18EFF3C3-47F9-402B-A3F3-E9310EA281B4}" cxnId="{C05E7B86-CD38-4EDE-A960-32EF9F3707C0}" type="sibTrans">
      <dgm:prSet/>
      <dgm:spPr/>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3">
        <dgm:presLayoutVars>
          <dgm:bulletEnabled val="1"/>
        </dgm:presLayoutVars>
      </dgm:prSet>
      <dgm:spPr/>
    </dgm:pt>
    <dgm:pt modelId="{8A5CF0CE-3323-464D-9C63-05C1BDB053F5}" type="pres">
      <dgm:prSet presAssocID="{8EC5AF5E-9C9F-410A-A755-A3EA5186F948}" presName="sibTrans" presStyleLbl="sibTrans2D1" presStyleIdx="0" presStyleCnt="2"/>
      <dgm:spPr/>
    </dgm:pt>
    <dgm:pt modelId="{5FA465F6-7607-499F-BFB2-52F4E071FB67}" type="pres">
      <dgm:prSet presAssocID="{8EC5AF5E-9C9F-410A-A755-A3EA5186F948}" presName="connectorText" presStyleCnt="0"/>
      <dgm:spPr/>
    </dgm:pt>
    <dgm:pt modelId="{552FB8E7-A5FB-4CC3-94C3-CE0BDF19F9F1}" type="pres">
      <dgm:prSet presAssocID="{2E2F4D3A-969C-4DB2-9FA9-5C4A40369351}" presName="node" presStyleLbl="node1" presStyleIdx="1" presStyleCnt="3">
        <dgm:presLayoutVars>
          <dgm:bulletEnabled val="1"/>
        </dgm:presLayoutVars>
      </dgm:prSet>
      <dgm:spPr/>
    </dgm:pt>
    <dgm:pt modelId="{353C3794-50AA-4D44-83C9-CE28317C3317}" type="pres">
      <dgm:prSet presAssocID="{EC1AFF77-9232-4EEB-95CB-85CEAB3B1FC0}" presName="sibTrans" presStyleLbl="sibTrans2D1" presStyleIdx="1" presStyleCnt="2"/>
      <dgm:spPr/>
    </dgm:pt>
    <dgm:pt modelId="{5AFF040D-0639-4120-9E39-DA822CF9F321}" type="pres">
      <dgm:prSet presAssocID="{EC1AFF77-9232-4EEB-95CB-85CEAB3B1FC0}" presName="connectorText" presStyleCnt="0"/>
      <dgm:spPr/>
    </dgm:pt>
    <dgm:pt modelId="{A1E15D63-E1FF-4A28-A04F-A2B65927BC31}" type="pres">
      <dgm:prSet presAssocID="{37B86CFA-59B5-46FA-8A6B-9FB187CE14DF}" presName="node" presStyleLbl="node1" presStyleIdx="2" presStyleCnt="3">
        <dgm:presLayoutVars>
          <dgm:bulletEnabled val="1"/>
        </dgm:presLayoutVars>
      </dgm:prSet>
      <dgm:spPr/>
    </dgm:pt>
  </dgm:ptLst>
  <dgm:cxnLst>
    <dgm:cxn modelId="{2FDF1C32-01DB-41A5-9412-662E1243FEC3}" srcId="{8EB1D179-D23D-41D4-AEEF-E4B9FEB06903}" destId="{3F25DA44-7F3E-4C17-A40B-7F663FDBEA65}" srcOrd="0" destOrd="0" parTransId="{EE9066D1-3403-4469-8E8C-0D40A82430F2}" sibTransId="{8EC5AF5E-9C9F-410A-A755-A3EA5186F948}"/>
    <dgm:cxn modelId="{88DA3489-F3BA-4E32-B8BE-34E0B81FF78F}" srcId="{8EB1D179-D23D-41D4-AEEF-E4B9FEB06903}" destId="{2E2F4D3A-969C-4DB2-9FA9-5C4A40369351}" srcOrd="1" destOrd="0" parTransId="{1E934BFE-4D40-486C-8784-F698A10C4CF5}" sibTransId="{EC1AFF77-9232-4EEB-95CB-85CEAB3B1FC0}"/>
    <dgm:cxn modelId="{C05E7B86-CD38-4EDE-A960-32EF9F3707C0}" srcId="{8EB1D179-D23D-41D4-AEEF-E4B9FEB06903}" destId="{37B86CFA-59B5-46FA-8A6B-9FB187CE14DF}" srcOrd="2" destOrd="0" parTransId="{9DABF4F3-A9E6-40B1-A863-AC9409CC14BB}" sibTransId="{18EFF3C3-47F9-402B-A3F3-E9310EA281B4}"/>
    <dgm:cxn modelId="{F7569C4A-14EC-41D3-B866-39CECB6BFB24}" type="presOf" srcId="{8EB1D179-D23D-41D4-AEEF-E4B9FEB06903}" destId="{BF708676-7EFC-4C81-9D3A-3E677EAC1C7B}" srcOrd="0" destOrd="0" presId="urn:microsoft.com/office/officeart/2005/8/layout/process1"/>
    <dgm:cxn modelId="{4F68EF99-9BD5-4394-B783-85B8E83010D4}" type="presParOf" srcId="{BF708676-7EFC-4C81-9D3A-3E677EAC1C7B}" destId="{111DEAC9-5D4C-4A6A-A44E-082A26F60596}" srcOrd="0" destOrd="0" presId="urn:microsoft.com/office/officeart/2005/8/layout/process1"/>
    <dgm:cxn modelId="{73585EFA-CC86-4CAF-8149-B8705AFF7981}" type="presOf" srcId="{3F25DA44-7F3E-4C17-A40B-7F663FDBEA65}" destId="{111DEAC9-5D4C-4A6A-A44E-082A26F60596}" srcOrd="0" destOrd="0" presId="urn:microsoft.com/office/officeart/2005/8/layout/process1"/>
    <dgm:cxn modelId="{E8FE1EF0-9598-43F0-B296-AC8F8AB717AE}" type="presParOf" srcId="{BF708676-7EFC-4C81-9D3A-3E677EAC1C7B}" destId="{8A5CF0CE-3323-464D-9C63-05C1BDB053F5}" srcOrd="1" destOrd="0" presId="urn:microsoft.com/office/officeart/2005/8/layout/process1"/>
    <dgm:cxn modelId="{FA6EE0CB-EF42-452D-A4CE-607326785ED6}" type="presOf" srcId="{8EC5AF5E-9C9F-410A-A755-A3EA5186F948}" destId="{8A5CF0CE-3323-464D-9C63-05C1BDB053F5}" srcOrd="0" destOrd="0" presId="urn:microsoft.com/office/officeart/2005/8/layout/process1"/>
    <dgm:cxn modelId="{6FB067B0-A3F8-4842-8348-279085073664}" type="presParOf" srcId="{8A5CF0CE-3323-464D-9C63-05C1BDB053F5}" destId="{5FA465F6-7607-499F-BFB2-52F4E071FB67}" srcOrd="0" destOrd="1" presId="urn:microsoft.com/office/officeart/2005/8/layout/process1"/>
    <dgm:cxn modelId="{F3BB96E2-6FAA-4434-A4E9-49712A2F0ACB}" type="presOf" srcId="{8EC5AF5E-9C9F-410A-A755-A3EA5186F948}" destId="{5FA465F6-7607-499F-BFB2-52F4E071FB67}" srcOrd="1" destOrd="0" presId="urn:microsoft.com/office/officeart/2005/8/layout/process1"/>
    <dgm:cxn modelId="{C3A9B930-F91D-4DDB-A922-B0C9E311E11B}" type="presParOf" srcId="{BF708676-7EFC-4C81-9D3A-3E677EAC1C7B}" destId="{552FB8E7-A5FB-4CC3-94C3-CE0BDF19F9F1}" srcOrd="2" destOrd="0" presId="urn:microsoft.com/office/officeart/2005/8/layout/process1"/>
    <dgm:cxn modelId="{6F43B6FA-428E-435B-8A98-80D3294271D7}" type="presOf" srcId="{2E2F4D3A-969C-4DB2-9FA9-5C4A40369351}" destId="{552FB8E7-A5FB-4CC3-94C3-CE0BDF19F9F1}" srcOrd="0" destOrd="0" presId="urn:microsoft.com/office/officeart/2005/8/layout/process1"/>
    <dgm:cxn modelId="{BC5BE2E9-3F87-4E9F-B7E5-9D74EF339E33}" type="presParOf" srcId="{BF708676-7EFC-4C81-9D3A-3E677EAC1C7B}" destId="{353C3794-50AA-4D44-83C9-CE28317C3317}" srcOrd="3" destOrd="0" presId="urn:microsoft.com/office/officeart/2005/8/layout/process1"/>
    <dgm:cxn modelId="{7BAEAAA2-9764-4297-AC96-6275B9A8B468}" type="presOf" srcId="{EC1AFF77-9232-4EEB-95CB-85CEAB3B1FC0}" destId="{353C3794-50AA-4D44-83C9-CE28317C3317}" srcOrd="0" destOrd="0" presId="urn:microsoft.com/office/officeart/2005/8/layout/process1"/>
    <dgm:cxn modelId="{488FDC44-3147-4CEE-B610-91A415C483D5}" type="presParOf" srcId="{353C3794-50AA-4D44-83C9-CE28317C3317}" destId="{5AFF040D-0639-4120-9E39-DA822CF9F321}" srcOrd="0" destOrd="3" presId="urn:microsoft.com/office/officeart/2005/8/layout/process1"/>
    <dgm:cxn modelId="{61058CB3-7824-4055-AF1F-2113A643C76B}" type="presOf" srcId="{EC1AFF77-9232-4EEB-95CB-85CEAB3B1FC0}" destId="{5AFF040D-0639-4120-9E39-DA822CF9F321}" srcOrd="1" destOrd="0" presId="urn:microsoft.com/office/officeart/2005/8/layout/process1"/>
    <dgm:cxn modelId="{8195AF54-D6C7-451F-935B-FE6E4D4D1B95}" type="presParOf" srcId="{BF708676-7EFC-4C81-9D3A-3E677EAC1C7B}" destId="{A1E15D63-E1FF-4A28-A04F-A2B65927BC31}" srcOrd="4" destOrd="0" presId="urn:microsoft.com/office/officeart/2005/8/layout/process1"/>
    <dgm:cxn modelId="{642A17A6-FF18-4E8F-9645-00572E0730E6}" type="presOf" srcId="{37B86CFA-59B5-46FA-8A6B-9FB187CE14DF}" destId="{A1E15D63-E1FF-4A28-A04F-A2B65927BC31}"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052435" cy="1591310"/>
        <a:chOff x="0" y="0"/>
        <a:chExt cx="8052435" cy="1591310"/>
      </a:xfrm>
    </dsp:grpSpPr>
    <dsp:sp modelId="{111DEAC9-5D4C-4A6A-A44E-082A26F60596}">
      <dsp:nvSpPr>
        <dsp:cNvPr id="3" name="圆角矩形 2"/>
        <dsp:cNvSpPr/>
      </dsp:nvSpPr>
      <dsp:spPr bwMode="white">
        <a:xfrm>
          <a:off x="0" y="159936"/>
          <a:ext cx="2119062" cy="1271437"/>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114300" tIns="114300" rIns="114300" bIns="1143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a:t>文本信息挖掘</a:t>
          </a:r>
          <a:endParaRPr lang="zh-CN" altLang="en-US"/>
        </a:p>
      </dsp:txBody>
      <dsp:txXfrm>
        <a:off x="0" y="159936"/>
        <a:ext cx="2119062" cy="1271437"/>
      </dsp:txXfrm>
    </dsp:sp>
    <dsp:sp modelId="{8A5CF0CE-3323-464D-9C63-05C1BDB053F5}">
      <dsp:nvSpPr>
        <dsp:cNvPr id="4" name="右箭头 3"/>
        <dsp:cNvSpPr/>
      </dsp:nvSpPr>
      <dsp:spPr bwMode="white">
        <a:xfrm>
          <a:off x="2318254" y="532891"/>
          <a:ext cx="449241" cy="525527"/>
        </a:xfrm>
        <a:prstGeom prst="rightArrow">
          <a:avLst>
            <a:gd name="adj1" fmla="val 60000"/>
            <a:gd name="adj2" fmla="val 50000"/>
          </a:avLst>
        </a:prstGeom>
      </dsp:spPr>
      <dsp:style>
        <a:lnRef idx="0">
          <a:schemeClr val="accent1">
            <a:tint val="60000"/>
          </a:schemeClr>
        </a:lnRef>
        <a:fillRef idx="2">
          <a:schemeClr val="accent1">
            <a:tint val="60000"/>
          </a:schemeClr>
        </a:fillRef>
        <a:effectRef idx="1">
          <a:scrgbClr r="0" g="0" b="0"/>
        </a:effectRef>
        <a:fontRef idx="minor">
          <a:schemeClr val="dk1"/>
        </a:fontRef>
      </dsp:style>
      <dsp:txBody>
        <a:bodyPr lIns="0" tIns="0" rIns="0" bIns="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endParaRPr lang="zh-CN" altLang="en-US"/>
        </a:p>
      </dsp:txBody>
      <dsp:txXfrm>
        <a:off x="2318254" y="532891"/>
        <a:ext cx="449241" cy="525527"/>
      </dsp:txXfrm>
    </dsp:sp>
    <dsp:sp modelId="{552FB8E7-A5FB-4CC3-94C3-CE0BDF19F9F1}">
      <dsp:nvSpPr>
        <dsp:cNvPr id="5" name="圆角矩形 4"/>
        <dsp:cNvSpPr/>
      </dsp:nvSpPr>
      <dsp:spPr bwMode="white">
        <a:xfrm>
          <a:off x="2966687" y="159936"/>
          <a:ext cx="2119062" cy="1271437"/>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114300" tIns="114300" rIns="114300" bIns="1143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a:t>视图绘制</a:t>
          </a:r>
          <a:endParaRPr lang="zh-CN" altLang="en-US"/>
        </a:p>
      </dsp:txBody>
      <dsp:txXfrm>
        <a:off x="2966687" y="159936"/>
        <a:ext cx="2119062" cy="1271437"/>
      </dsp:txXfrm>
    </dsp:sp>
    <dsp:sp modelId="{353C3794-50AA-4D44-83C9-CE28317C3317}">
      <dsp:nvSpPr>
        <dsp:cNvPr id="6" name="右箭头 5"/>
        <dsp:cNvSpPr/>
      </dsp:nvSpPr>
      <dsp:spPr bwMode="white">
        <a:xfrm>
          <a:off x="5284940" y="532891"/>
          <a:ext cx="449241" cy="525527"/>
        </a:xfrm>
        <a:prstGeom prst="rightArrow">
          <a:avLst>
            <a:gd name="adj1" fmla="val 60000"/>
            <a:gd name="adj2" fmla="val 50000"/>
          </a:avLst>
        </a:prstGeom>
      </dsp:spPr>
      <dsp:style>
        <a:lnRef idx="0">
          <a:schemeClr val="accent1">
            <a:tint val="60000"/>
          </a:schemeClr>
        </a:lnRef>
        <a:fillRef idx="2">
          <a:schemeClr val="accent1">
            <a:tint val="60000"/>
          </a:schemeClr>
        </a:fillRef>
        <a:effectRef idx="1">
          <a:scrgbClr r="0" g="0" b="0"/>
        </a:effectRef>
        <a:fontRef idx="minor">
          <a:schemeClr val="dk1"/>
        </a:fontRef>
      </dsp:style>
      <dsp:txBody>
        <a:bodyPr lIns="0" tIns="0" rIns="0" bIns="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endParaRPr lang="zh-CN" altLang="en-US"/>
        </a:p>
      </dsp:txBody>
      <dsp:txXfrm>
        <a:off x="5284940" y="532891"/>
        <a:ext cx="449241" cy="525527"/>
      </dsp:txXfrm>
    </dsp:sp>
    <dsp:sp modelId="{A1E15D63-E1FF-4A28-A04F-A2B65927BC31}">
      <dsp:nvSpPr>
        <dsp:cNvPr id="7" name="圆角矩形 6"/>
        <dsp:cNvSpPr/>
      </dsp:nvSpPr>
      <dsp:spPr bwMode="white">
        <a:xfrm>
          <a:off x="5933373" y="159936"/>
          <a:ext cx="2119062" cy="1271437"/>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114300" tIns="114300" rIns="114300" bIns="1143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a:t>人机交互</a:t>
          </a:r>
          <a:endParaRPr lang="zh-CN" altLang="en-US"/>
        </a:p>
      </dsp:txBody>
      <dsp:txXfrm>
        <a:off x="5933373" y="159936"/>
        <a:ext cx="2119062" cy="1271437"/>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a:p>
            <a:pPr lvl="0" eaLnBrk="1" fontAlgn="base" hangingPunct="1"/>
            <a:endParaRPr lang="zh-CN" altLang="en-US" sz="1200" strike="noStrike" noProof="1" dirty="0"/>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p>
            <a:pPr lvl="0" algn="r" eaLnBrk="1" fontAlgn="base" hangingPunct="1"/>
            <a:endParaRPr lang="zh-CN" altLang="en-US" sz="1200" strike="noStrike" noProof="1" dirty="0"/>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p>
            <a:pPr lvl="0" eaLnBrk="1" fontAlgn="base" hangingPunct="1"/>
            <a:endParaRPr lang="zh-CN" altLang="en-US" sz="1200" strike="noStrike" noProof="1" dirty="0"/>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3056255"/>
            <a:ext cx="11725275" cy="860425"/>
          </a:xfrm>
          <a:prstGeom prst="rect">
            <a:avLst/>
          </a:prstGeom>
          <a:noFill/>
          <a:ln w="9525">
            <a:noFill/>
          </a:ln>
        </p:spPr>
        <p:txBody>
          <a:bodyPr wrap="square" anchor="t">
            <a:spAutoFit/>
          </a:bodyPr>
          <a:p>
            <a:pPr algn="ctr"/>
            <a:r>
              <a:rPr lang="zh-CN" sz="50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第4章 文档可视化</a:t>
            </a:r>
            <a:endParaRPr lang="zh-CN" sz="2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909185"/>
            <a:ext cx="4438650" cy="553085"/>
          </a:xfrm>
          <a:prstGeom prst="rect">
            <a:avLst/>
          </a:prstGeom>
          <a:noFill/>
          <a:ln w="9525">
            <a:noFill/>
          </a:ln>
        </p:spPr>
        <p:txBody>
          <a:bodyPr anchor="t">
            <a:spAutoFit/>
          </a:bodyPr>
          <a:p>
            <a:pPr algn="ctr"/>
            <a:r>
              <a:rPr lang="zh-CN" altLang="en-US" sz="3000" b="1" dirty="0">
                <a:latin typeface="微软雅黑" panose="020B0503020204020204" pitchFamily="2" charset="-122"/>
                <a:ea typeface="微软雅黑" panose="020B0503020204020204" pitchFamily="2" charset="-122"/>
              </a:rPr>
              <a:t>专业核心课程</a:t>
            </a:r>
            <a:endParaRPr lang="zh-CN" altLang="en-US" sz="30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940435"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3" name="矩形 21"/>
          <p:cNvSpPr/>
          <p:nvPr/>
        </p:nvSpPr>
        <p:spPr>
          <a:xfrm>
            <a:off x="4830763" y="3871595"/>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5" name="矩形 21"/>
          <p:cNvSpPr/>
          <p:nvPr/>
        </p:nvSpPr>
        <p:spPr>
          <a:xfrm>
            <a:off x="4897438" y="3759200"/>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pic>
        <p:nvPicPr>
          <p:cNvPr id="2" name="C9F754DE-2CAD-44b6-B708-469DEB6407EB-1" descr="wpp"/>
          <p:cNvPicPr>
            <a:picLocks noChangeAspect="1"/>
          </p:cNvPicPr>
          <p:nvPr/>
        </p:nvPicPr>
        <p:blipFill>
          <a:blip r:embed="rId1"/>
          <a:srcRect t="-4176" b="4605"/>
          <a:stretch>
            <a:fillRect/>
          </a:stretch>
        </p:blipFill>
        <p:spPr>
          <a:xfrm>
            <a:off x="2639695" y="1772920"/>
            <a:ext cx="5996940" cy="4315460"/>
          </a:xfrm>
          <a:prstGeom prst="rect">
            <a:avLst/>
          </a:prstGeom>
        </p:spPr>
      </p:pic>
      <p:sp>
        <p:nvSpPr>
          <p:cNvPr id="4" name="矩形 9"/>
          <p:cNvSpPr/>
          <p:nvPr/>
        </p:nvSpPr>
        <p:spPr>
          <a:xfrm>
            <a:off x="29210" y="960120"/>
            <a:ext cx="9424035" cy="60452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8" name="TextBox 12"/>
          <p:cNvSpPr txBox="1"/>
          <p:nvPr/>
        </p:nvSpPr>
        <p:spPr>
          <a:xfrm>
            <a:off x="489585" y="959485"/>
            <a:ext cx="4246880" cy="1076325"/>
          </a:xfrm>
          <a:prstGeom prst="rect">
            <a:avLst/>
          </a:prstGeom>
          <a:noFill/>
          <a:ln w="9525">
            <a:noFill/>
          </a:ln>
        </p:spPr>
        <p:txBody>
          <a:bodyPr wrap="none" anchor="t">
            <a:spAutoFit/>
          </a:bodyPr>
          <a:p>
            <a:pPr algn="l"/>
            <a:r>
              <a:rPr lang="zh-CN" altLang="en-US" sz="3200" dirty="0">
                <a:solidFill>
                  <a:schemeClr val="bg1"/>
                </a:solidFill>
                <a:latin typeface="宋体" panose="02010600030101010101" pitchFamily="2" charset="-122"/>
                <a:ea typeface="宋体" panose="02010600030101010101" pitchFamily="2" charset="-122"/>
                <a:cs typeface="宋体" panose="02010600030101010101" pitchFamily="2" charset="-122"/>
                <a:sym typeface="Copperplate Gothic Bold" panose="020E0705020206020404" pitchFamily="2" charset="0"/>
              </a:rPr>
              <a:t>4.3 文本内容的可视化</a:t>
            </a:r>
            <a:endParaRPr lang="zh-CN" altLang="en-US" sz="3200" dirty="0">
              <a:solidFill>
                <a:schemeClr val="bg1"/>
              </a:solidFill>
              <a:latin typeface="宋体" panose="02010600030101010101" pitchFamily="2" charset="-122"/>
              <a:ea typeface="宋体" panose="02010600030101010101" pitchFamily="2" charset="-122"/>
              <a:cs typeface="宋体" panose="02010600030101010101" pitchFamily="2" charset="-122"/>
              <a:sym typeface="Copperplate Gothic Bold" panose="020E0705020206020404" pitchFamily="2" charset="0"/>
            </a:endParaRPr>
          </a:p>
          <a:p>
            <a:pPr algn="l"/>
            <a:endParaRPr lang="zh-CN" altLang="en-US" sz="3200" b="1" dirty="0">
              <a:solidFill>
                <a:schemeClr val="bg1"/>
              </a:solidFill>
              <a:latin typeface="宋体" panose="02010600030101010101" pitchFamily="2" charset="-122"/>
              <a:ea typeface="宋体" panose="02010600030101010101" pitchFamily="2" charset="-122"/>
              <a:cs typeface="宋体" panose="02010600030101010101" pitchFamily="2" charset="-122"/>
              <a:sym typeface="Copperplate Gothic Bold" panose="020E0705020206020404" pitchFamily="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9" name="文本框 14"/>
          <p:cNvSpPr/>
          <p:nvPr/>
        </p:nvSpPr>
        <p:spPr>
          <a:xfrm>
            <a:off x="118745" y="485140"/>
            <a:ext cx="721741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4.3.1 基于关键词的文本内容可视化 </a:t>
            </a:r>
            <a:endParaRPr sz="3200" dirty="0">
              <a:latin typeface="黑体" panose="02010609060101010101" pitchFamily="1" charset="-122"/>
              <a:ea typeface="黑体" panose="02010609060101010101" pitchFamily="1" charset="-122"/>
            </a:endParaRPr>
          </a:p>
        </p:txBody>
      </p:sp>
      <p:sp>
        <p:nvSpPr>
          <p:cNvPr id="3" name="文本框 2"/>
          <p:cNvSpPr txBox="1"/>
          <p:nvPr/>
        </p:nvSpPr>
        <p:spPr>
          <a:xfrm>
            <a:off x="1034415" y="1630045"/>
            <a:ext cx="10377170" cy="3784600"/>
          </a:xfrm>
          <a:prstGeom prst="rect">
            <a:avLst/>
          </a:prstGeom>
          <a:noFill/>
        </p:spPr>
        <p:txBody>
          <a:bodyPr wrap="square" rtlCol="0">
            <a:spAutoFit/>
          </a:bodyPr>
          <a:p>
            <a:r>
              <a:rPr lang="en-US" altLang="zh-CN" sz="2400">
                <a:latin typeface="宋体" panose="02010600030101010101" pitchFamily="2" charset="-122"/>
                <a:ea typeface="宋体" panose="02010600030101010101" pitchFamily="2" charset="-122"/>
                <a:cs typeface="宋体" panose="02010600030101010101" pitchFamily="2" charset="-122"/>
              </a:rPr>
              <a:t>1</a:t>
            </a:r>
            <a:r>
              <a:rPr lang="en-US" altLang="zh-CN" sz="2400" b="1">
                <a:latin typeface="宋体" panose="02010600030101010101" pitchFamily="2" charset="-122"/>
                <a:ea typeface="宋体" panose="02010600030101010101" pitchFamily="2" charset="-122"/>
                <a:cs typeface="宋体" panose="02010600030101010101" pitchFamily="2" charset="-122"/>
              </a:rPr>
              <a:t>. 标签云</a:t>
            </a:r>
            <a:endParaRPr lang="en-US" altLang="zh-CN"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直接抽取文本中的关键词并将其按照一定顺序、规律和约束整齐美观地排列在屏幕上。</a:t>
            </a:r>
            <a:endParaRPr lang="en-US" altLang="zh-CN" sz="2400">
              <a:latin typeface="宋体" panose="02010600030101010101" pitchFamily="2" charset="-122"/>
              <a:ea typeface="宋体" panose="02010600030101010101" pitchFamily="2" charset="-122"/>
              <a:cs typeface="宋体" panose="02010600030101010101" pitchFamily="2" charset="-122"/>
            </a:endParaRPr>
          </a:p>
          <a:p>
            <a:endParaRPr lang="en-US" altLang="zh-CN"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2. </a:t>
            </a:r>
            <a:r>
              <a:rPr lang="en-US" altLang="zh-CN" sz="2400" b="1">
                <a:latin typeface="宋体" panose="02010600030101010101" pitchFamily="2" charset="-122"/>
                <a:ea typeface="宋体" panose="02010600030101010101" pitchFamily="2" charset="-122"/>
                <a:cs typeface="宋体" panose="02010600030101010101" pitchFamily="2" charset="-122"/>
              </a:rPr>
              <a:t>文档散</a:t>
            </a:r>
            <a:endParaRPr lang="en-US" altLang="zh-CN"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釆用径向布局，外圈词汇是里圈词汇的下义词，</a:t>
            </a:r>
            <a:endParaRPr lang="en-US" altLang="zh-CN"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每一个词的辐射范围覆盖其所有的下义词。</a:t>
            </a:r>
            <a:endParaRPr lang="en-US" altLang="zh-CN" sz="2400">
              <a:latin typeface="宋体" panose="02010600030101010101" pitchFamily="2" charset="-122"/>
              <a:ea typeface="宋体" panose="02010600030101010101" pitchFamily="2" charset="-122"/>
              <a:cs typeface="宋体" panose="02010600030101010101" pitchFamily="2" charset="-122"/>
            </a:endParaRPr>
          </a:p>
          <a:p>
            <a:endParaRPr lang="en-US" altLang="zh-CN"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3. </a:t>
            </a:r>
            <a:r>
              <a:rPr lang="en-US" altLang="zh-CN" sz="2400" b="1">
                <a:latin typeface="宋体" panose="02010600030101010101" pitchFamily="2" charset="-122"/>
                <a:ea typeface="宋体" panose="02010600030101010101" pitchFamily="2" charset="-122"/>
                <a:cs typeface="宋体" panose="02010600030101010101" pitchFamily="2" charset="-122"/>
              </a:rPr>
              <a:t>文档卡片</a:t>
            </a:r>
            <a:endParaRPr lang="en-US" altLang="zh-CN"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釆用文章的关键图片和关键词信息表达文本的内容。</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
        <p:nvSpPr>
          <p:cNvPr id="2"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9" name="文本框 14"/>
          <p:cNvSpPr/>
          <p:nvPr/>
        </p:nvSpPr>
        <p:spPr>
          <a:xfrm>
            <a:off x="177800" y="482600"/>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4.3.2 时序性的文本内容可视化 </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481965" y="1522095"/>
            <a:ext cx="10913110" cy="4346575"/>
          </a:xfrm>
          <a:prstGeom prst="rect">
            <a:avLst/>
          </a:prstGeom>
          <a:noFill/>
          <a:ln w="9525">
            <a:noFill/>
          </a:ln>
        </p:spPr>
        <p:txBody>
          <a:bodyPr anchor="t"/>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1</a:t>
            </a:r>
            <a:r>
              <a:rPr lang="zh-CN" altLang="en-US" sz="2400" b="1" dirty="0">
                <a:latin typeface="Copperplate Gothic Bold" panose="020E0705020206020404" pitchFamily="2" charset="0"/>
                <a:ea typeface="宋体" panose="02010600030101010101" pitchFamily="2" charset="-122"/>
              </a:rPr>
              <a:t>. 主题河流</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en-US" altLang="zh-CN" sz="2400" dirty="0">
                <a:latin typeface="Copperplate Gothic Bold" panose="020E0705020206020404" pitchFamily="2" charset="0"/>
                <a:ea typeface="宋体" panose="02010600030101010101" pitchFamily="2" charset="-122"/>
              </a:rPr>
              <a:t>	</a:t>
            </a:r>
            <a:r>
              <a:rPr lang="zh-CN" altLang="en-US" sz="2400" dirty="0">
                <a:latin typeface="Copperplate Gothic Bold" panose="020E0705020206020404" pitchFamily="2" charset="0"/>
                <a:ea typeface="宋体" panose="02010600030101010101" pitchFamily="2" charset="-122"/>
              </a:rPr>
              <a:t>釆用河流作为可视原语编码文档集合中的主题信息，将主题隐喻为时间上不断延续的河流。提供了宏观的主题演化结果，辅助用户观察主题的产生、变化和消失等。</a:t>
            </a:r>
            <a:endParaRPr lang="en-US" altLang="zh-CN"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en-US" altLang="zh-CN" sz="2400" dirty="0">
                <a:latin typeface="Copperplate Gothic Bold" panose="020E0705020206020404" pitchFamily="2" charset="0"/>
                <a:ea typeface="宋体" panose="02010600030101010101" pitchFamily="2" charset="-122"/>
              </a:rPr>
              <a:t>2.</a:t>
            </a:r>
            <a:r>
              <a:rPr lang="en-US" altLang="zh-CN" sz="2400" b="1" dirty="0">
                <a:latin typeface="Copperplate Gothic Bold" panose="020E0705020206020404" pitchFamily="2" charset="0"/>
                <a:ea typeface="宋体" panose="02010600030101010101" pitchFamily="2" charset="-122"/>
              </a:rPr>
              <a:t> 历史流</a:t>
            </a:r>
            <a:endParaRPr lang="en-US" altLang="zh-CN"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en-US" altLang="zh-CN" sz="2400" dirty="0">
                <a:latin typeface="Copperplate Gothic Bold" panose="020E0705020206020404" pitchFamily="2" charset="0"/>
                <a:ea typeface="宋体" panose="02010600030101010101" pitchFamily="2" charset="-122"/>
              </a:rPr>
              <a:t>	</a:t>
            </a:r>
            <a:r>
              <a:rPr lang="zh-CN" altLang="en-US" sz="2400" dirty="0">
                <a:latin typeface="Copperplate Gothic Bold" panose="020E0705020206020404" pitchFamily="2" charset="0"/>
                <a:ea typeface="宋体" panose="02010600030101010101" pitchFamily="2" charset="-122"/>
              </a:rPr>
              <a:t>百度</a:t>
            </a:r>
            <a:r>
              <a:rPr lang="en-US" altLang="zh-CN" sz="2400" dirty="0">
                <a:latin typeface="Copperplate Gothic Bold" panose="020E0705020206020404" pitchFamily="2" charset="0"/>
                <a:ea typeface="宋体" panose="02010600030101010101" pitchFamily="2" charset="-122"/>
              </a:rPr>
              <a:t>百科</a:t>
            </a:r>
            <a:r>
              <a:rPr lang="zh-CN" altLang="en-US" sz="2400" dirty="0">
                <a:latin typeface="Copperplate Gothic Bold" panose="020E0705020206020404" pitchFamily="2" charset="0"/>
                <a:ea typeface="宋体" panose="02010600030101010101" pitchFamily="2" charset="-122"/>
              </a:rPr>
              <a:t>上的</a:t>
            </a:r>
            <a:r>
              <a:rPr lang="en-US" altLang="zh-CN" sz="2400" dirty="0">
                <a:latin typeface="Copperplate Gothic Bold" panose="020E0705020206020404" pitchFamily="2" charset="0"/>
                <a:ea typeface="宋体" panose="02010600030101010101" pitchFamily="2" charset="-122"/>
              </a:rPr>
              <a:t>文章由众多作者共同维护，每个作者的维护都会产生新的版本。</a:t>
            </a:r>
            <a:r>
              <a:rPr lang="zh-CN" altLang="en-US" sz="2400" dirty="0">
                <a:latin typeface="Copperplate Gothic Bold" panose="020E0705020206020404" pitchFamily="2" charset="0"/>
                <a:ea typeface="宋体" panose="02010600030101010101" pitchFamily="2" charset="-122"/>
              </a:rPr>
              <a:t>历史流可以</a:t>
            </a:r>
            <a:r>
              <a:rPr lang="en-US" altLang="zh-CN" sz="2400" dirty="0">
                <a:latin typeface="Copperplate Gothic Bold" panose="020E0705020206020404" pitchFamily="2" charset="0"/>
                <a:ea typeface="宋体" panose="02010600030101010101" pitchFamily="2" charset="-122"/>
              </a:rPr>
              <a:t>可视地表达每个版本的维护者和他们所做的修改</a:t>
            </a:r>
            <a:r>
              <a:rPr lang="zh-CN" altLang="en-US" sz="2400" dirty="0">
                <a:latin typeface="Copperplate Gothic Bold" panose="020E0705020206020404" pitchFamily="2" charset="0"/>
                <a:ea typeface="宋体" panose="02010600030101010101" pitchFamily="2" charset="-122"/>
              </a:rPr>
              <a:t>。</a:t>
            </a:r>
            <a:endParaRPr lang="zh-CN" altLang="en-US" sz="2400" dirty="0">
              <a:latin typeface="Copperplate Gothic Bold" panose="020E0705020206020404" pitchFamily="2" charset="0"/>
              <a:ea typeface="宋体" panose="02010600030101010101" pitchFamily="2" charset="-122"/>
            </a:endParaRPr>
          </a:p>
        </p:txBody>
      </p:sp>
      <p:sp>
        <p:nvSpPr>
          <p:cNvPr id="2"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9" name="文本框 14"/>
          <p:cNvSpPr/>
          <p:nvPr/>
        </p:nvSpPr>
        <p:spPr>
          <a:xfrm>
            <a:off x="191135" y="476885"/>
            <a:ext cx="659257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rPr>
              <a:t>4.3.3 文本特征的分布模式可视化 </a:t>
            </a:r>
            <a:endParaRPr sz="3200" dirty="0">
              <a:latin typeface="黑体" panose="02010609060101010101" pitchFamily="1" charset="-122"/>
              <a:ea typeface="黑体" panose="02010609060101010101" pitchFamily="1" charset="-122"/>
            </a:endParaRPr>
          </a:p>
        </p:txBody>
      </p:sp>
      <p:sp>
        <p:nvSpPr>
          <p:cNvPr id="2" name="文本框 1" descr="7b0a202020202262756c6c6574223a20227b5c2263617465676f727949645c223a31303031312c5c2274656d706c61746549645c223a32303233313333367d220a7d0a"/>
          <p:cNvSpPr txBox="1"/>
          <p:nvPr/>
        </p:nvSpPr>
        <p:spPr>
          <a:xfrm>
            <a:off x="1149350" y="1327785"/>
            <a:ext cx="10380980" cy="4154170"/>
          </a:xfrm>
          <a:prstGeom prst="rect">
            <a:avLst/>
          </a:prstGeom>
          <a:noFill/>
        </p:spPr>
        <p:txBody>
          <a:bodyPr wrap="square" rtlCol="0">
            <a:spAutoFit/>
          </a:bodyPr>
          <a:p>
            <a:pPr marL="342900" indent="-342900">
              <a:buFont typeface="Wingdings" panose="05000000000000000000" charset="0"/>
              <a:buChar char="Ø"/>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文本弧</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可视化一个文档中的词频和词的分布情况。</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342900" indent="-342900">
              <a:buFont typeface="Wingdings" panose="05000000000000000000" charset="0"/>
              <a:buChar char="Ø"/>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文献指纹</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用一系列像素图（pixel chart）表达，可呈现特征的全局分布情况，</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方便用户对比信息的分布差异。</a:t>
            </a: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342900" indent="-342900">
              <a:buFont typeface="Wingdings" panose="05000000000000000000" charset="0"/>
              <a:buChar char="Ø"/>
            </a:pPr>
            <a:r>
              <a:rPr lang="en-US" altLang="zh-CN" sz="2400" b="1">
                <a:latin typeface="宋体" panose="02010600030101010101" pitchFamily="2" charset="-122"/>
                <a:ea typeface="宋体" panose="02010600030101010101" pitchFamily="2" charset="-122"/>
                <a:cs typeface="宋体" panose="02010600030101010101" pitchFamily="2" charset="-122"/>
              </a:rPr>
              <a:t>文本特征透镜</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用于可视化关键词、短语和句子的频率。</a:t>
            </a:r>
            <a:endParaRPr lang="en-US" altLang="zh-CN"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提取出集合中频繁出现的文本特征后，文本特征透镜可视化不同层级的文本特征分布，还可查看文本特征在底层文本中的分布。</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
        <p:nvSpPr>
          <p:cNvPr id="3"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9" name="文本框 14"/>
          <p:cNvSpPr/>
          <p:nvPr/>
        </p:nvSpPr>
        <p:spPr>
          <a:xfrm>
            <a:off x="-598170" y="485140"/>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4.3.4 情感分析可视化 </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335915" y="1269365"/>
            <a:ext cx="11241405" cy="4501515"/>
          </a:xfrm>
          <a:prstGeom prst="rect">
            <a:avLst/>
          </a:prstGeom>
          <a:noFill/>
          <a:ln w="9525">
            <a:noFill/>
          </a:ln>
        </p:spPr>
        <p:txBody>
          <a:bodyPr anchor="t"/>
          <a:p>
            <a:pPr marL="990600" lvl="1" indent="-381000" defTabSz="1219200" eaLnBrk="0" hangingPunct="0">
              <a:lnSpc>
                <a:spcPct val="150000"/>
              </a:lnSpc>
            </a:pPr>
            <a:r>
              <a:rPr lang="zh-CN" altLang="en-US" sz="2400" b="1" dirty="0">
                <a:ea typeface="宋体" panose="02010600030101010101" pitchFamily="2" charset="-122"/>
                <a:sym typeface="+mn-ea"/>
              </a:rPr>
              <a:t>基本任务：</a:t>
            </a:r>
            <a:endParaRPr lang="zh-CN" altLang="en-US" sz="2400" b="1" dirty="0">
              <a:ea typeface="宋体" panose="02010600030101010101" pitchFamily="2" charset="-122"/>
              <a:sym typeface="+mn-ea"/>
            </a:endParaRPr>
          </a:p>
          <a:p>
            <a:pPr marL="990600" lvl="1" indent="-381000" defTabSz="1219200" eaLnBrk="0" hangingPunct="0">
              <a:lnSpc>
                <a:spcPct val="150000"/>
              </a:lnSpc>
            </a:pPr>
            <a:r>
              <a:rPr lang="zh-CN" altLang="en-US" sz="2400" dirty="0">
                <a:ea typeface="宋体" panose="02010600030101010101" pitchFamily="2" charset="-122"/>
                <a:sym typeface="+mn-ea"/>
              </a:rPr>
              <a:t>将文档、句子或实体特征中表达的观点分类为肯定或否定。</a:t>
            </a:r>
            <a:endParaRPr lang="zh-CN" altLang="en-US" sz="2400" dirty="0">
              <a:ea typeface="宋体" panose="02010600030101010101" pitchFamily="2" charset="-122"/>
              <a:sym typeface="+mn-ea"/>
            </a:endParaRPr>
          </a:p>
          <a:p>
            <a:pPr marL="990600" lvl="1" indent="-381000" defTabSz="1219200" eaLnBrk="0" hangingPunct="0">
              <a:lnSpc>
                <a:spcPct val="150000"/>
              </a:lnSpc>
            </a:pPr>
            <a:r>
              <a:rPr lang="zh-CN" altLang="en-US" sz="2400" b="1" dirty="0">
                <a:ea typeface="宋体" panose="02010600030101010101" pitchFamily="2" charset="-122"/>
                <a:sym typeface="+mn-ea"/>
              </a:rPr>
              <a:t>过程：</a:t>
            </a:r>
            <a:endParaRPr lang="zh-CN" altLang="en-US" sz="2400" b="1" dirty="0">
              <a:ea typeface="宋体" panose="02010600030101010101" pitchFamily="2" charset="-122"/>
              <a:sym typeface="+mn-ea"/>
            </a:endParaRPr>
          </a:p>
          <a:p>
            <a:pPr marL="990600" lvl="1" indent="-381000" algn="l" defTabSz="1219200" eaLnBrk="0" hangingPunct="0">
              <a:lnSpc>
                <a:spcPct val="150000"/>
              </a:lnSpc>
            </a:pPr>
            <a:r>
              <a:rPr lang="zh-CN" altLang="en-US" sz="2400" dirty="0">
                <a:ea typeface="宋体" panose="02010600030101010101" pitchFamily="2" charset="-122"/>
                <a:sym typeface="+mn-ea"/>
              </a:rPr>
              <a:t>（</a:t>
            </a:r>
            <a:r>
              <a:rPr lang="en-US" altLang="zh-CN" sz="2400" dirty="0">
                <a:ea typeface="宋体" panose="02010600030101010101" pitchFamily="2" charset="-122"/>
                <a:sym typeface="+mn-ea"/>
              </a:rPr>
              <a:t>1</a:t>
            </a:r>
            <a:r>
              <a:rPr lang="zh-CN" altLang="en-US" sz="2400" dirty="0">
                <a:ea typeface="宋体" panose="02010600030101010101" pitchFamily="2" charset="-122"/>
                <a:sym typeface="+mn-ea"/>
              </a:rPr>
              <a:t>）找到电影正面和负面评论词语，以不同的极性（正负）存储。</a:t>
            </a:r>
            <a:endParaRPr lang="zh-CN" altLang="en-US" sz="2400" dirty="0">
              <a:ea typeface="宋体" panose="02010600030101010101" pitchFamily="2" charset="-122"/>
              <a:sym typeface="+mn-ea"/>
            </a:endParaRPr>
          </a:p>
          <a:p>
            <a:pPr marL="990600" lvl="1" indent="-381000" algn="l" defTabSz="1219200" eaLnBrk="0" hangingPunct="0">
              <a:lnSpc>
                <a:spcPct val="150000"/>
              </a:lnSpc>
            </a:pPr>
            <a:r>
              <a:rPr lang="zh-CN" altLang="en-US" sz="2400" dirty="0">
                <a:ea typeface="宋体" panose="02010600030101010101" pitchFamily="2" charset="-122"/>
                <a:sym typeface="+mn-ea"/>
              </a:rPr>
              <a:t>（</a:t>
            </a:r>
            <a:r>
              <a:rPr lang="en-US" altLang="zh-CN" sz="2400" dirty="0">
                <a:ea typeface="宋体" panose="02010600030101010101" pitchFamily="2" charset="-122"/>
                <a:sym typeface="+mn-ea"/>
              </a:rPr>
              <a:t>2</a:t>
            </a:r>
            <a:r>
              <a:rPr lang="zh-CN" altLang="en-US" sz="2400" dirty="0">
                <a:ea typeface="宋体" panose="02010600030101010101" pitchFamily="2" charset="-122"/>
                <a:sym typeface="+mn-ea"/>
              </a:rPr>
              <a:t>）创建</a:t>
            </a:r>
            <a:r>
              <a:rPr lang="zh-CN" altLang="en-US" sz="2400" dirty="0">
                <a:ea typeface="宋体" panose="02010600030101010101" pitchFamily="2" charset="-122"/>
                <a:sym typeface="+mn-ea"/>
              </a:rPr>
              <a:t>矢量单词表和模型均。</a:t>
            </a:r>
            <a:endParaRPr lang="zh-CN" altLang="en-US" sz="2400" dirty="0">
              <a:ea typeface="宋体" panose="02010600030101010101" pitchFamily="2" charset="-122"/>
              <a:sym typeface="+mn-ea"/>
            </a:endParaRPr>
          </a:p>
          <a:p>
            <a:pPr marL="990600" lvl="1" indent="-381000" algn="l" defTabSz="1219200" eaLnBrk="0" hangingPunct="0">
              <a:lnSpc>
                <a:spcPct val="150000"/>
              </a:lnSpc>
            </a:pPr>
            <a:r>
              <a:rPr lang="zh-CN" altLang="en-US" sz="2400" dirty="0">
                <a:ea typeface="宋体" panose="02010600030101010101" pitchFamily="2" charset="-122"/>
                <a:sym typeface="+mn-ea"/>
              </a:rPr>
              <a:t>（</a:t>
            </a:r>
            <a:r>
              <a:rPr lang="en-US" altLang="zh-CN" sz="2400" dirty="0">
                <a:ea typeface="宋体" panose="02010600030101010101" pitchFamily="2" charset="-122"/>
                <a:sym typeface="+mn-ea"/>
              </a:rPr>
              <a:t>3</a:t>
            </a:r>
            <a:r>
              <a:rPr lang="zh-CN" altLang="en-US" sz="2400" dirty="0">
                <a:ea typeface="宋体" panose="02010600030101010101" pitchFamily="2" charset="-122"/>
                <a:sym typeface="+mn-ea"/>
              </a:rPr>
              <a:t>）将所需的电影列表作为输入。模型将给定电影列表中的每个单词与先前存储的具有不同极性的单词进行比较。</a:t>
            </a:r>
            <a:endParaRPr lang="zh-CN" altLang="en-US" sz="2400" dirty="0">
              <a:ea typeface="宋体" panose="02010600030101010101" pitchFamily="2" charset="-122"/>
              <a:sym typeface="+mn-ea"/>
            </a:endParaRPr>
          </a:p>
        </p:txBody>
      </p:sp>
      <p:sp>
        <p:nvSpPr>
          <p:cNvPr id="2"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910590" y="1339215"/>
            <a:ext cx="7641590" cy="4711065"/>
          </a:xfrm>
          <a:prstGeom prst="rect">
            <a:avLst/>
          </a:prstGeom>
        </p:spPr>
      </p:pic>
      <p:sp>
        <p:nvSpPr>
          <p:cNvPr id="3" name="文本框 2"/>
          <p:cNvSpPr txBox="1"/>
          <p:nvPr/>
        </p:nvSpPr>
        <p:spPr>
          <a:xfrm>
            <a:off x="8904605" y="2204720"/>
            <a:ext cx="2540000" cy="3138170"/>
          </a:xfrm>
          <a:prstGeom prst="rect">
            <a:avLst/>
          </a:prstGeom>
          <a:noFill/>
        </p:spPr>
        <p:txBody>
          <a:bodyPr wrap="square" rtlCol="0" anchor="t">
            <a:spAutoFit/>
          </a:bodyPr>
          <a:p>
            <a:r>
              <a:rPr lang="zh-CN" altLang="en-US" sz="2200">
                <a:latin typeface="宋体" panose="02010600030101010101" pitchFamily="2" charset="-122"/>
                <a:ea typeface="宋体" panose="02010600030101010101" pitchFamily="2" charset="-122"/>
                <a:cs typeface="宋体" panose="02010600030101010101" pitchFamily="2" charset="-122"/>
              </a:rPr>
              <a:t>进行此分析的第一步是从数据中处理文档，即提取电影的正面和负面评论，并将其以不同极性存储。</a:t>
            </a:r>
            <a:endParaRPr lang="zh-CN" altLang="en-US" sz="2200">
              <a:latin typeface="宋体" panose="02010600030101010101" pitchFamily="2" charset="-122"/>
              <a:ea typeface="宋体" panose="02010600030101010101" pitchFamily="2" charset="-122"/>
              <a:cs typeface="宋体" panose="02010600030101010101" pitchFamily="2" charset="-122"/>
            </a:endParaRPr>
          </a:p>
          <a:p>
            <a:endParaRPr lang="zh-CN" altLang="en-US" sz="2200">
              <a:latin typeface="宋体" panose="02010600030101010101" pitchFamily="2" charset="-122"/>
              <a:ea typeface="宋体" panose="02010600030101010101" pitchFamily="2" charset="-122"/>
              <a:cs typeface="宋体" panose="02010600030101010101" pitchFamily="2" charset="-122"/>
            </a:endParaRPr>
          </a:p>
          <a:p>
            <a:r>
              <a:rPr lang="zh-CN" altLang="en-US" sz="2200">
                <a:latin typeface="宋体" panose="02010600030101010101" pitchFamily="2" charset="-122"/>
                <a:ea typeface="宋体" panose="02010600030101010101" pitchFamily="2" charset="-122"/>
                <a:cs typeface="宋体" panose="02010600030101010101" pitchFamily="2" charset="-122"/>
              </a:rPr>
              <a:t>分析模型如图 4-1 所示。</a:t>
            </a:r>
            <a:endParaRPr lang="zh-CN" altLang="en-US" sz="2200">
              <a:latin typeface="宋体" panose="02010600030101010101" pitchFamily="2" charset="-122"/>
              <a:ea typeface="宋体" panose="02010600030101010101" pitchFamily="2" charset="-122"/>
              <a:cs typeface="宋体" panose="02010600030101010101" pitchFamily="2" charset="-122"/>
            </a:endParaRPr>
          </a:p>
        </p:txBody>
      </p:sp>
      <p:sp>
        <p:nvSpPr>
          <p:cNvPr id="29718"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4" name="文本框 14"/>
          <p:cNvSpPr/>
          <p:nvPr/>
        </p:nvSpPr>
        <p:spPr>
          <a:xfrm>
            <a:off x="-598170" y="485140"/>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4.3.4 情感分析可视化 </a:t>
            </a:r>
            <a:endParaRPr sz="3200" dirty="0">
              <a:latin typeface="黑体" panose="02010609060101010101" pitchFamily="1" charset="-122"/>
              <a:ea typeface="黑体" panose="02010609060101010101" pitchFamily="1" charset="-122"/>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007485" y="1223010"/>
            <a:ext cx="5631180" cy="5193030"/>
          </a:xfrm>
          <a:prstGeom prst="rect">
            <a:avLst/>
          </a:prstGeom>
        </p:spPr>
      </p:pic>
      <p:sp>
        <p:nvSpPr>
          <p:cNvPr id="2" name="文本框 1"/>
          <p:cNvSpPr txBox="1"/>
          <p:nvPr/>
        </p:nvSpPr>
        <p:spPr>
          <a:xfrm>
            <a:off x="933450" y="1484630"/>
            <a:ext cx="2540000" cy="1198880"/>
          </a:xfrm>
          <a:prstGeom prst="rect">
            <a:avLst/>
          </a:prstGeom>
          <a:noFill/>
        </p:spPr>
        <p:txBody>
          <a:bodyPr wrap="square" rtlCol="0" anchor="t">
            <a:spAutoFit/>
          </a:bodyPr>
          <a:p>
            <a:r>
              <a:rPr lang="zh-CN" altLang="en-US">
                <a:latin typeface="宋体" panose="02010600030101010101" pitchFamily="2" charset="-122"/>
                <a:ea typeface="宋体" panose="02010600030101010101" pitchFamily="2" charset="-122"/>
                <a:cs typeface="宋体" panose="02010600030101010101" pitchFamily="2" charset="-122"/>
              </a:rPr>
              <a:t>运行模型，模型结果如图 4-2 所示。模型和向量单词表存储在存储库中</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83615" y="2924810"/>
            <a:ext cx="2540000" cy="2861310"/>
          </a:xfrm>
          <a:prstGeom prst="rect">
            <a:avLst/>
          </a:prstGeom>
          <a:noFill/>
        </p:spPr>
        <p:txBody>
          <a:bodyPr wrap="square" rtlCol="0" anchor="t">
            <a:spAutoFit/>
          </a:bodyPr>
          <a:p>
            <a:r>
              <a:rPr lang="zh-CN" altLang="en-US">
                <a:latin typeface="宋体" panose="02010600030101010101" pitchFamily="2" charset="-122"/>
                <a:ea typeface="宋体" panose="02010600030101010101" pitchFamily="2" charset="-122"/>
                <a:cs typeface="宋体" panose="02010600030101010101" pitchFamily="2" charset="-122"/>
              </a:rPr>
              <a:t>如图 4-3 所示，</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rPr>
              <a:t>Apply Model 运算符从 Retrieve 运算符中获取一个模型，并从 Process 文档中获取未标记的数据作为输入，然后将所应用的模型输出到“实验室”端口，因此将其连接到res（结果）端口。</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29718"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5" name="文本框 14"/>
          <p:cNvSpPr/>
          <p:nvPr/>
        </p:nvSpPr>
        <p:spPr>
          <a:xfrm>
            <a:off x="-598170" y="485140"/>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4.3.4 情感分析可视化 </a:t>
            </a:r>
            <a:endParaRPr sz="3200" dirty="0">
              <a:latin typeface="黑体" panose="02010609060101010101" pitchFamily="1" charset="-122"/>
              <a:ea typeface="黑体" panose="02010609060101010101" pitchFamily="1"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9" name="文本框 14"/>
          <p:cNvSpPr/>
          <p:nvPr/>
        </p:nvSpPr>
        <p:spPr>
          <a:xfrm>
            <a:off x="-241300" y="476885"/>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4.3.5 文档信息检索可视化 </a:t>
            </a:r>
            <a:endParaRPr sz="3200" dirty="0">
              <a:latin typeface="黑体" panose="02010609060101010101" pitchFamily="1" charset="-122"/>
              <a:ea typeface="黑体" panose="02010609060101010101" pitchFamily="1" charset="-122"/>
            </a:endParaRPr>
          </a:p>
        </p:txBody>
      </p:sp>
      <p:sp>
        <p:nvSpPr>
          <p:cNvPr id="29721" name="Rectangle 3"/>
          <p:cNvSpPr txBox="1"/>
          <p:nvPr/>
        </p:nvSpPr>
        <p:spPr>
          <a:xfrm>
            <a:off x="638810" y="1489075"/>
            <a:ext cx="10381615" cy="4282440"/>
          </a:xfrm>
          <a:prstGeom prst="rect">
            <a:avLst/>
          </a:prstGeom>
          <a:noFill/>
          <a:ln w="9525">
            <a:noFill/>
          </a:ln>
        </p:spPr>
        <p:txBody>
          <a:bodyPr anchor="t"/>
          <a:p>
            <a:pPr marL="990600" lvl="1" indent="-381000" defTabSz="1219200" eaLnBrk="0" hangingPunct="0">
              <a:lnSpc>
                <a:spcPct val="150000"/>
              </a:lnSpc>
            </a:pPr>
            <a:r>
              <a:rPr lang="zh-CN" altLang="en-US" sz="2200" dirty="0">
                <a:latin typeface="宋体" panose="02010600030101010101" pitchFamily="2" charset="-122"/>
                <a:ea typeface="宋体" panose="02010600030101010101" pitchFamily="2" charset="-122"/>
                <a:cs typeface="宋体" panose="02010600030101010101" pitchFamily="2" charset="-122"/>
              </a:rPr>
              <a:t>1. </a:t>
            </a:r>
            <a:r>
              <a:rPr lang="zh-CN" altLang="en-US" sz="2200" b="1" dirty="0">
                <a:latin typeface="宋体" panose="02010600030101010101" pitchFamily="2" charset="-122"/>
                <a:ea typeface="宋体" panose="02010600030101010101" pitchFamily="2" charset="-122"/>
                <a:cs typeface="宋体" panose="02010600030101010101" pitchFamily="2" charset="-122"/>
              </a:rPr>
              <a:t>TileBar</a:t>
            </a:r>
            <a:endParaRPr lang="zh-CN" altLang="en-US" sz="2200" b="1" dirty="0">
              <a:latin typeface="宋体" panose="02010600030101010101" pitchFamily="2" charset="-122"/>
              <a:ea typeface="宋体" panose="02010600030101010101" pitchFamily="2" charset="-122"/>
              <a:cs typeface="宋体" panose="02010600030101010101" pitchFamily="2" charset="-122"/>
            </a:endParaRPr>
          </a:p>
          <a:p>
            <a:pPr marL="990600" lvl="1" indent="-381000" defTabSz="1219200" eaLnBrk="0" hangingPunct="0">
              <a:lnSpc>
                <a:spcPct val="150000"/>
              </a:lnSpc>
            </a:pPr>
            <a:r>
              <a:rPr lang="en-US" altLang="zh-CN" sz="2200" dirty="0">
                <a:latin typeface="宋体" panose="02010600030101010101" pitchFamily="2" charset="-122"/>
                <a:ea typeface="宋体" panose="02010600030101010101" pitchFamily="2" charset="-122"/>
                <a:cs typeface="宋体" panose="02010600030101010101" pitchFamily="2" charset="-122"/>
              </a:rPr>
              <a:t>	</a:t>
            </a:r>
            <a:r>
              <a:rPr lang="zh-CN" altLang="en-US" sz="2200" dirty="0">
                <a:latin typeface="宋体" panose="02010600030101010101" pitchFamily="2" charset="-122"/>
                <a:ea typeface="宋体" panose="02010600030101010101" pitchFamily="2" charset="-122"/>
                <a:cs typeface="宋体" panose="02010600030101010101" pitchFamily="2" charset="-122"/>
              </a:rPr>
              <a:t>传统的搜索结果釆用字体加粗或高亮技术显示用户检索文档的匹配程度，而TileBar 方法使用丰富的可视技术帮助用户分析检索到的每篇文档和査询项间的匹配程度的信息。</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990600" lvl="1" indent="-381000" defTabSz="1219200" eaLnBrk="0" hangingPunct="0">
              <a:lnSpc>
                <a:spcPct val="150000"/>
              </a:lnSpc>
            </a:pPr>
            <a:r>
              <a:rPr lang="zh-CN" altLang="en-US" sz="2200" dirty="0">
                <a:latin typeface="宋体" panose="02010600030101010101" pitchFamily="2" charset="-122"/>
                <a:ea typeface="宋体" panose="02010600030101010101" pitchFamily="2" charset="-122"/>
                <a:cs typeface="宋体" panose="02010600030101010101" pitchFamily="2" charset="-122"/>
              </a:rPr>
              <a:t>2. </a:t>
            </a:r>
            <a:r>
              <a:rPr lang="zh-CN" altLang="en-US" sz="2200" b="1" dirty="0">
                <a:latin typeface="宋体" panose="02010600030101010101" pitchFamily="2" charset="-122"/>
                <a:ea typeface="宋体" panose="02010600030101010101" pitchFamily="2" charset="-122"/>
                <a:cs typeface="宋体" panose="02010600030101010101" pitchFamily="2" charset="-122"/>
              </a:rPr>
              <a:t>Sparkler</a:t>
            </a:r>
            <a:endParaRPr lang="zh-CN" altLang="en-US" sz="2200" b="1" dirty="0">
              <a:latin typeface="宋体" panose="02010600030101010101" pitchFamily="2" charset="-122"/>
              <a:ea typeface="宋体" panose="02010600030101010101" pitchFamily="2" charset="-122"/>
              <a:cs typeface="宋体" panose="02010600030101010101" pitchFamily="2" charset="-122"/>
            </a:endParaRPr>
          </a:p>
          <a:p>
            <a:pPr marL="990600" lvl="1" indent="-381000" defTabSz="1219200" eaLnBrk="0" hangingPunct="0">
              <a:lnSpc>
                <a:spcPct val="150000"/>
              </a:lnSpc>
            </a:pPr>
            <a:r>
              <a:rPr lang="en-US" altLang="zh-CN" sz="2200" dirty="0">
                <a:latin typeface="宋体" panose="02010600030101010101" pitchFamily="2" charset="-122"/>
                <a:ea typeface="宋体" panose="02010600030101010101" pitchFamily="2" charset="-122"/>
                <a:cs typeface="宋体" panose="02010600030101010101" pitchFamily="2" charset="-122"/>
              </a:rPr>
              <a:t>	</a:t>
            </a:r>
            <a:r>
              <a:rPr lang="zh-CN" altLang="en-US" sz="2200" dirty="0">
                <a:latin typeface="宋体" panose="02010600030101010101" pitchFamily="2" charset="-122"/>
                <a:ea typeface="宋体" panose="02010600030101010101" pitchFamily="2" charset="-122"/>
                <a:cs typeface="宋体" panose="02010600030101010101" pitchFamily="2" charset="-122"/>
              </a:rPr>
              <a:t>通过可视化提供了查询项和检索到的文档集之间匹配程度的概览，也可用于比较不同查询项的检索结果之间的差异。</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990600" lvl="1" indent="-381000" defTabSz="1219200" eaLnBrk="0" hangingPunct="0">
              <a:lnSpc>
                <a:spcPct val="150000"/>
              </a:lnSpc>
            </a:pPr>
            <a:r>
              <a:rPr lang="en-US" altLang="zh-CN" sz="2200" dirty="0">
                <a:latin typeface="宋体" panose="02010600030101010101" pitchFamily="2" charset="-122"/>
                <a:ea typeface="宋体" panose="02010600030101010101" pitchFamily="2" charset="-122"/>
                <a:cs typeface="宋体" panose="02010600030101010101" pitchFamily="2" charset="-122"/>
              </a:rPr>
              <a:t>	</a:t>
            </a:r>
            <a:r>
              <a:rPr lang="zh-CN" altLang="en-US" sz="2200" dirty="0">
                <a:latin typeface="宋体" panose="02010600030101010101" pitchFamily="2" charset="-122"/>
                <a:ea typeface="宋体" panose="02010600030101010101" pitchFamily="2" charset="-122"/>
                <a:cs typeface="宋体" panose="02010600030101010101" pitchFamily="2" charset="-122"/>
              </a:rPr>
              <a:t>原理：采用点之间的距离代表文档和查询项的匹配程度，距离越短，匹配度越高，反之亦然。</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p:txBody>
      </p:sp>
      <p:sp>
        <p:nvSpPr>
          <p:cNvPr id="2"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谢谢观看</a:t>
            </a:r>
            <a:r>
              <a:rPr lang="en-US" altLang="zh-CN" sz="8800" b="1" spc="45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a:t>
            </a:r>
            <a:endParaRPr lang="en-US" altLang="zh-CN" sz="8800" b="1" spc="45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480060" y="26003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321310" y="22828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991680" y="1905075"/>
            <a:ext cx="3409930" cy="1763754"/>
            <a:chOff x="-641836" y="73082"/>
            <a:chExt cx="3409814" cy="1763329"/>
          </a:xfrm>
        </p:grpSpPr>
        <p:grpSp>
          <p:nvGrpSpPr>
            <p:cNvPr id="2" name="组合 39"/>
            <p:cNvGrpSpPr/>
            <p:nvPr/>
          </p:nvGrpSpPr>
          <p:grpSpPr>
            <a:xfrm>
              <a:off x="52386" y="201564"/>
              <a:ext cx="2715592" cy="1161419"/>
              <a:chOff x="0" y="0"/>
              <a:chExt cx="2715592" cy="1161419"/>
            </a:xfrm>
          </p:grpSpPr>
          <p:sp>
            <p:nvSpPr>
              <p:cNvPr id="16408" name="矩形 5"/>
              <p:cNvSpPr/>
              <p:nvPr/>
            </p:nvSpPr>
            <p:spPr>
              <a:xfrm>
                <a:off x="0" y="134905"/>
                <a:ext cx="1022315" cy="923703"/>
              </a:xfrm>
              <a:prstGeom prst="rect">
                <a:avLst/>
              </a:prstGeom>
              <a:solidFill>
                <a:srgbClr val="C00000"/>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995646" cy="583425"/>
              </a:xfrm>
              <a:prstGeom prst="rect">
                <a:avLst/>
              </a:prstGeom>
              <a:noFill/>
              <a:ln w="9525">
                <a:noFill/>
              </a:ln>
            </p:spPr>
            <p:txBody>
              <a:bodyPr wrap="none" anchor="t">
                <a:spAutoFit/>
              </a:bodyPr>
              <a:p>
                <a:r>
                  <a:rPr lang="zh-CN" altLang="en-US" sz="3200" b="1" dirty="0">
                    <a:latin typeface="微软雅黑" panose="020B0503020204020204" pitchFamily="2" charset="-122"/>
                    <a:ea typeface="微软雅黑" panose="020B0503020204020204" pitchFamily="2" charset="-122"/>
                  </a:rPr>
                  <a:t>目录</a:t>
                </a:r>
                <a:endParaRPr lang="zh-CN" altLang="en-US" sz="3200" b="1" dirty="0">
                  <a:latin typeface="微软雅黑" panose="020B0503020204020204" pitchFamily="2" charset="-122"/>
                  <a:ea typeface="微软雅黑" panose="020B0503020204020204" pitchFamily="2"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799648" y="2184083"/>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048885" y="2211070"/>
            <a:ext cx="2223135" cy="368300"/>
          </a:xfrm>
          <a:prstGeom prst="rect">
            <a:avLst/>
          </a:prstGeom>
          <a:noFill/>
          <a:ln w="9525">
            <a:noFill/>
          </a:ln>
        </p:spPr>
        <p:txBody>
          <a:bodyPr wrap="none" anchor="t">
            <a:spAutoFit/>
          </a:bodyPr>
          <a:p>
            <a:pPr algn="l"/>
            <a:r>
              <a:rPr lang="zh-CN" altLang="en-US" b="1" dirty="0">
                <a:solidFill>
                  <a:schemeClr val="bg1"/>
                </a:solidFill>
                <a:latin typeface="Copperplate Gothic Bold" panose="020E0705020206020404" pitchFamily="2" charset="0"/>
                <a:ea typeface="宋体" panose="02010600030101010101" pitchFamily="2" charset="-122"/>
              </a:rPr>
              <a:t>4.1 文本可视化释义</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797425" y="3347720"/>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029200" y="3384233"/>
            <a:ext cx="2477770" cy="368300"/>
          </a:xfrm>
          <a:prstGeom prst="rect">
            <a:avLst/>
          </a:prstGeom>
          <a:noFill/>
          <a:ln w="9525">
            <a:noFill/>
          </a:ln>
        </p:spPr>
        <p:txBody>
          <a:bodyPr wrap="none" anchor="t">
            <a:spAutoFit/>
          </a:bodyPr>
          <a:p>
            <a:pPr algn="l"/>
            <a:r>
              <a:rPr lang="zh-CN" altLang="en-US" b="1" dirty="0">
                <a:solidFill>
                  <a:schemeClr val="bg1"/>
                </a:solidFill>
                <a:latin typeface="Copperplate Gothic Bold" panose="020E0705020206020404" pitchFamily="2" charset="0"/>
                <a:ea typeface="宋体" panose="02010600030101010101" pitchFamily="2" charset="-122"/>
              </a:rPr>
              <a:t>4.2 文本信息分析基础</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797425" y="4581208"/>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830763" y="3871595"/>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029200" y="4627245"/>
            <a:ext cx="2477770" cy="645160"/>
          </a:xfrm>
          <a:prstGeom prst="rect">
            <a:avLst/>
          </a:prstGeom>
          <a:noFill/>
          <a:ln w="9525">
            <a:noFill/>
          </a:ln>
        </p:spPr>
        <p:txBody>
          <a:bodyPr wrap="none" anchor="t">
            <a:spAutoFit/>
          </a:bodyPr>
          <a:p>
            <a:pPr algn="l"/>
            <a:r>
              <a:rPr lang="zh-CN" altLang="en-US" b="1" dirty="0">
                <a:solidFill>
                  <a:schemeClr val="bg1"/>
                </a:solidFill>
                <a:latin typeface="Copperplate Gothic Bold" panose="020E0705020206020404" pitchFamily="2" charset="0"/>
                <a:ea typeface="宋体" panose="02010600030101010101" pitchFamily="2" charset="-122"/>
              </a:rPr>
              <a:t>4.3 文本内容的可视化</a:t>
            </a:r>
            <a:endParaRPr lang="zh-CN" altLang="en-US" b="1" dirty="0">
              <a:solidFill>
                <a:schemeClr val="bg1"/>
              </a:solidFill>
              <a:latin typeface="Copperplate Gothic Bold" panose="020E0705020206020404" pitchFamily="2" charset="0"/>
              <a:ea typeface="宋体" panose="02010600030101010101" pitchFamily="2" charset="-122"/>
            </a:endParaRPr>
          </a:p>
          <a:p>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5" name="矩形 21"/>
          <p:cNvSpPr/>
          <p:nvPr/>
        </p:nvSpPr>
        <p:spPr>
          <a:xfrm>
            <a:off x="4897438" y="3759200"/>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6" name="矩形 21"/>
          <p:cNvSpPr/>
          <p:nvPr/>
        </p:nvSpPr>
        <p:spPr>
          <a:xfrm>
            <a:off x="4913313" y="4283075"/>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416"/>
                                        </p:tgtEl>
                                        <p:attrNameLst>
                                          <p:attrName>style.visibility</p:attrName>
                                        </p:attrNameLst>
                                      </p:cBhvr>
                                      <p:to>
                                        <p:strVal val="visible"/>
                                      </p:to>
                                    </p:set>
                                    <p:anim calcmode="lin" valueType="num">
                                      <p:cBhvr additive="base">
                                        <p:cTn id="29" dur="500" fill="hold"/>
                                        <p:tgtEl>
                                          <p:spTgt spid="16416"/>
                                        </p:tgtEl>
                                        <p:attrNameLst>
                                          <p:attrName>ppt_x</p:attrName>
                                        </p:attrNameLst>
                                      </p:cBhvr>
                                      <p:tavLst>
                                        <p:tav tm="0">
                                          <p:val>
                                            <p:strVal val="#ppt_x"/>
                                          </p:val>
                                        </p:tav>
                                        <p:tav tm="100000">
                                          <p:val>
                                            <p:strVal val="#ppt_x"/>
                                          </p:val>
                                        </p:tav>
                                      </p:tavLst>
                                    </p:anim>
                                    <p:anim calcmode="lin" valueType="num">
                                      <p:cBhvr additive="base">
                                        <p:cTn id="30"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7"/>
                                        </p:tgtEl>
                                        <p:attrNameLst>
                                          <p:attrName>style.visibility</p:attrName>
                                        </p:attrNameLst>
                                      </p:cBhvr>
                                      <p:to>
                                        <p:strVal val="visible"/>
                                      </p:to>
                                    </p:set>
                                    <p:anim calcmode="lin" valueType="num">
                                      <p:cBhvr additive="base">
                                        <p:cTn id="35" dur="500" fill="hold"/>
                                        <p:tgtEl>
                                          <p:spTgt spid="16417"/>
                                        </p:tgtEl>
                                        <p:attrNameLst>
                                          <p:attrName>ppt_x</p:attrName>
                                        </p:attrNameLst>
                                      </p:cBhvr>
                                      <p:tavLst>
                                        <p:tav tm="0">
                                          <p:val>
                                            <p:strVal val="#ppt_x"/>
                                          </p:val>
                                        </p:tav>
                                        <p:tav tm="100000">
                                          <p:val>
                                            <p:strVal val="#ppt_x"/>
                                          </p:val>
                                        </p:tav>
                                      </p:tavLst>
                                    </p:anim>
                                    <p:anim calcmode="lin" valueType="num">
                                      <p:cBhvr additive="base">
                                        <p:cTn id="36" dur="500" fill="hold"/>
                                        <p:tgtEl>
                                          <p:spTgt spid="164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419"/>
                                        </p:tgtEl>
                                        <p:attrNameLst>
                                          <p:attrName>style.visibility</p:attrName>
                                        </p:attrNameLst>
                                      </p:cBhvr>
                                      <p:to>
                                        <p:strVal val="visible"/>
                                      </p:to>
                                    </p:set>
                                    <p:anim calcmode="lin" valueType="num">
                                      <p:cBhvr additive="base">
                                        <p:cTn id="39" dur="500" fill="hold"/>
                                        <p:tgtEl>
                                          <p:spTgt spid="16419"/>
                                        </p:tgtEl>
                                        <p:attrNameLst>
                                          <p:attrName>ppt_x</p:attrName>
                                        </p:attrNameLst>
                                      </p:cBhvr>
                                      <p:tavLst>
                                        <p:tav tm="0">
                                          <p:val>
                                            <p:strVal val="#ppt_x"/>
                                          </p:val>
                                        </p:tav>
                                        <p:tav tm="100000">
                                          <p:val>
                                            <p:strVal val="#ppt_x"/>
                                          </p:val>
                                        </p:tav>
                                      </p:tavLst>
                                    </p:anim>
                                    <p:anim calcmode="lin" valueType="num">
                                      <p:cBhvr additive="base">
                                        <p:cTn id="40" dur="500" fill="hold"/>
                                        <p:tgtEl>
                                          <p:spTgt spid="16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6413" name="矩形 9"/>
          <p:cNvSpPr/>
          <p:nvPr/>
        </p:nvSpPr>
        <p:spPr>
          <a:xfrm>
            <a:off x="-635" y="906780"/>
            <a:ext cx="9457690" cy="652145"/>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313690" y="932180"/>
            <a:ext cx="3806825" cy="583565"/>
          </a:xfrm>
          <a:prstGeom prst="rect">
            <a:avLst/>
          </a:prstGeom>
          <a:noFill/>
          <a:ln w="9525">
            <a:noFill/>
          </a:ln>
        </p:spPr>
        <p:txBody>
          <a:bodyPr wrap="none" anchor="t">
            <a:spAutoFit/>
          </a:bodyPr>
          <a:p>
            <a:pPr algn="l"/>
            <a:r>
              <a:rPr lang="zh-CN" altLang="en-US" sz="3200" b="1" dirty="0">
                <a:solidFill>
                  <a:schemeClr val="bg1"/>
                </a:solidFill>
                <a:latin typeface="Copperplate Gothic Bold" panose="020E0705020206020404" pitchFamily="2" charset="0"/>
                <a:ea typeface="宋体" panose="02010600030101010101" pitchFamily="2" charset="-122"/>
              </a:rPr>
              <a:t>4.1 文本可视化释义</a:t>
            </a:r>
            <a:endParaRPr lang="zh-CN" altLang="en-US" sz="3200" b="1" dirty="0">
              <a:solidFill>
                <a:schemeClr val="bg1"/>
              </a:solidFill>
              <a:latin typeface="Copperplate Gothic Bold" panose="020E0705020206020404" pitchFamily="2" charset="0"/>
              <a:ea typeface="宋体" panose="02010600030101010101" pitchFamily="2" charset="-122"/>
            </a:endParaRPr>
          </a:p>
        </p:txBody>
      </p:sp>
      <p:sp>
        <p:nvSpPr>
          <p:cNvPr id="3" name="矩形 21"/>
          <p:cNvSpPr/>
          <p:nvPr/>
        </p:nvSpPr>
        <p:spPr>
          <a:xfrm>
            <a:off x="4830763" y="3871595"/>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5" name="矩形 21"/>
          <p:cNvSpPr/>
          <p:nvPr/>
        </p:nvSpPr>
        <p:spPr>
          <a:xfrm>
            <a:off x="4897438" y="3759200"/>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8" name="文本框 7"/>
          <p:cNvSpPr txBox="1"/>
          <p:nvPr/>
        </p:nvSpPr>
        <p:spPr>
          <a:xfrm>
            <a:off x="1619250" y="1917065"/>
            <a:ext cx="7024370" cy="1076325"/>
          </a:xfrm>
          <a:prstGeom prst="rect">
            <a:avLst/>
          </a:prstGeom>
          <a:noFill/>
        </p:spPr>
        <p:txBody>
          <a:bodyPr wrap="square" rtlCol="0" anchor="t">
            <a:spAutoFit/>
          </a:bodyPr>
          <a:p>
            <a:r>
              <a:rPr lang="zh-CN" altLang="en-US" sz="2400">
                <a:latin typeface="宋体" panose="02010600030101010101" pitchFamily="2" charset="-122"/>
                <a:ea typeface="宋体" panose="02010600030101010101" pitchFamily="2" charset="-122"/>
              </a:rPr>
              <a:t>目的</a:t>
            </a:r>
            <a:r>
              <a:rPr lang="zh-CN" altLang="en-US" sz="2000">
                <a:latin typeface="宋体" panose="02010600030101010101" pitchFamily="2" charset="-122"/>
                <a:ea typeface="宋体" panose="02010600030101010101" pitchFamily="2" charset="-122"/>
              </a:rPr>
              <a:t>：</a:t>
            </a:r>
            <a:endParaRPr lang="zh-CN" altLang="en-US" sz="2000">
              <a:latin typeface="宋体" panose="02010600030101010101" pitchFamily="2" charset="-122"/>
              <a:ea typeface="宋体" panose="02010600030101010101" pitchFamily="2" charset="-122"/>
            </a:endParaRPr>
          </a:p>
          <a:p>
            <a:endParaRPr lang="zh-CN" altLang="en-US" sz="2000">
              <a:latin typeface="宋体" panose="02010600030101010101" pitchFamily="2" charset="-122"/>
              <a:ea typeface="宋体" panose="02010600030101010101" pitchFamily="2" charset="-122"/>
            </a:endParaRPr>
          </a:p>
          <a:p>
            <a:r>
              <a:rPr lang="zh-CN" altLang="en-US" sz="2000">
                <a:latin typeface="宋体" panose="02010600030101010101" pitchFamily="2" charset="-122"/>
                <a:ea typeface="宋体" panose="02010600030101010101" pitchFamily="2" charset="-122"/>
              </a:rPr>
              <a:t>辅助用户准确无误地从文本中提取并简洁直观地展示信息</a:t>
            </a:r>
            <a:endParaRPr lang="zh-CN" altLang="en-US" sz="2000">
              <a:latin typeface="宋体" panose="02010600030101010101" pitchFamily="2" charset="-122"/>
              <a:ea typeface="宋体" panose="02010600030101010101" pitchFamily="2" charset="-122"/>
            </a:endParaRPr>
          </a:p>
        </p:txBody>
      </p:sp>
      <p:sp>
        <p:nvSpPr>
          <p:cNvPr id="9" name="文本框 8"/>
          <p:cNvSpPr txBox="1"/>
          <p:nvPr/>
        </p:nvSpPr>
        <p:spPr>
          <a:xfrm>
            <a:off x="1590675" y="3213100"/>
            <a:ext cx="9872345" cy="2676525"/>
          </a:xfrm>
          <a:prstGeom prst="rect">
            <a:avLst/>
          </a:prstGeom>
          <a:noFill/>
        </p:spPr>
        <p:txBody>
          <a:bodyPr wrap="square" rtlCol="0" anchor="t">
            <a:spAutoFit/>
          </a:bodyPr>
          <a:p>
            <a:pPr>
              <a:buFont typeface="Arial" panose="020B0604020202020204" pitchFamily="34" charset="0"/>
            </a:pPr>
            <a:r>
              <a:rPr lang="zh-CN" altLang="en-US" sz="2400">
                <a:latin typeface="宋体" panose="02010600030101010101" pitchFamily="2" charset="-122"/>
                <a:ea typeface="宋体" panose="02010600030101010101" pitchFamily="2" charset="-122"/>
                <a:cs typeface="宋体" panose="02010600030101010101" pitchFamily="2" charset="-122"/>
              </a:rPr>
              <a:t>应用：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342900" indent="-342900">
              <a:buFont typeface="Arial" panose="020B0604020202020204" pitchFamily="34" charset="0"/>
              <a:buChar char="•"/>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342900" indent="-342900">
              <a:buFont typeface="Arial" panose="020B0604020202020204" pitchFamily="34" charset="0"/>
              <a:buChar char="•"/>
            </a:pPr>
            <a:r>
              <a:rPr lang="zh-CN" altLang="en-US" sz="2000">
                <a:latin typeface="宋体" panose="02010600030101010101" pitchFamily="2" charset="-122"/>
                <a:ea typeface="宋体" panose="02010600030101010101" pitchFamily="2" charset="-122"/>
                <a:cs typeface="宋体" panose="02010600030101010101" pitchFamily="2" charset="-122"/>
              </a:rPr>
              <a:t>网站利用</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标签云技术</a:t>
            </a:r>
            <a:r>
              <a:rPr lang="zh-CN" altLang="en-US" sz="2000">
                <a:latin typeface="宋体" panose="02010600030101010101" pitchFamily="2" charset="-122"/>
                <a:ea typeface="宋体" panose="02010600030101010101" pitchFamily="2" charset="-122"/>
                <a:cs typeface="宋体" panose="02010600030101010101" pitchFamily="2" charset="-122"/>
              </a:rPr>
              <a:t>展示其关键词</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buFont typeface="Arial" panose="020B0604020202020204" pitchFamily="34" charset="0"/>
              <a:buChar char="•"/>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buFont typeface="Arial" panose="020B0604020202020204" pitchFamily="34" charset="0"/>
              <a:buChar char="•"/>
            </a:pPr>
            <a:r>
              <a:rPr lang="zh-CN" altLang="en-US" sz="2000">
                <a:latin typeface="宋体" panose="02010600030101010101" pitchFamily="2" charset="-122"/>
                <a:ea typeface="宋体" panose="02010600030101010101" pitchFamily="2" charset="-122"/>
                <a:cs typeface="宋体" panose="02010600030101010101" pitchFamily="2" charset="-122"/>
              </a:rPr>
              <a:t>美国纽约时报等各大纸媒用</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信息文本图</a:t>
            </a:r>
            <a:r>
              <a:rPr lang="zh-CN" altLang="en-US" sz="2000">
                <a:latin typeface="宋体" panose="02010600030101010101" pitchFamily="2" charset="-122"/>
                <a:ea typeface="宋体" panose="02010600030101010101" pitchFamily="2" charset="-122"/>
                <a:cs typeface="宋体" panose="02010600030101010101" pitchFamily="2" charset="-122"/>
              </a:rPr>
              <a:t>辅助用户理解新闻内容。</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buFont typeface="Arial" panose="020B0604020202020204" pitchFamily="34" charset="0"/>
              <a:buChar char="•"/>
            </a:pP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buFont typeface="Arial" panose="020B0604020202020204" pitchFamily="34" charset="0"/>
              <a:buChar char="•"/>
            </a:pPr>
            <a:r>
              <a:rPr lang="zh-CN" altLang="en-US" sz="2000">
                <a:latin typeface="宋体" panose="02010600030101010101" pitchFamily="2" charset="-122"/>
                <a:ea typeface="宋体" panose="02010600030101010101" pitchFamily="2" charset="-122"/>
                <a:cs typeface="宋体" panose="02010600030101010101" pitchFamily="2" charset="-122"/>
              </a:rPr>
              <a:t>文本可视化还与信息检索技术，可以可视地描述信息检索过程，传达信息检索的结果</a:t>
            </a:r>
            <a:r>
              <a:rPr lang="en-US" altLang="zh-CN" sz="2000">
                <a:latin typeface="宋体" panose="02010600030101010101" pitchFamily="2" charset="-122"/>
                <a:ea typeface="宋体" panose="02010600030101010101" pitchFamily="2" charset="-122"/>
                <a:cs typeface="宋体" panose="02010600030101010101" pitchFamily="2" charset="-122"/>
              </a:rPr>
              <a:t>.......</a:t>
            </a:r>
            <a:endParaRPr lang="en-US" altLang="zh-CN"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413"/>
                                        </p:tgtEl>
                                        <p:attrNameLst>
                                          <p:attrName>style.visibility</p:attrName>
                                        </p:attrNameLst>
                                      </p:cBhvr>
                                      <p:to>
                                        <p:strVal val="visible"/>
                                      </p:to>
                                    </p:set>
                                    <p:anim calcmode="lin" valueType="num">
                                      <p:cBhvr additive="base">
                                        <p:cTn id="7" dur="500" fill="hold"/>
                                        <p:tgtEl>
                                          <p:spTgt spid="16413"/>
                                        </p:tgtEl>
                                        <p:attrNameLst>
                                          <p:attrName>ppt_x</p:attrName>
                                        </p:attrNameLst>
                                      </p:cBhvr>
                                      <p:tavLst>
                                        <p:tav tm="0">
                                          <p:val>
                                            <p:strVal val="#ppt_x"/>
                                          </p:val>
                                        </p:tav>
                                        <p:tav tm="100000">
                                          <p:val>
                                            <p:strVal val="#ppt_x"/>
                                          </p:val>
                                        </p:tav>
                                      </p:tavLst>
                                    </p:anim>
                                    <p:anim calcmode="lin" valueType="num">
                                      <p:cBhvr additive="base">
                                        <p:cTn id="8" dur="500" fill="hold"/>
                                        <p:tgtEl>
                                          <p:spTgt spid="164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414"/>
                                        </p:tgtEl>
                                        <p:attrNameLst>
                                          <p:attrName>style.visibility</p:attrName>
                                        </p:attrNameLst>
                                      </p:cBhvr>
                                      <p:to>
                                        <p:strVal val="visible"/>
                                      </p:to>
                                    </p:set>
                                    <p:anim calcmode="lin" valueType="num">
                                      <p:cBhvr additive="base">
                                        <p:cTn id="11" dur="500" fill="hold"/>
                                        <p:tgtEl>
                                          <p:spTgt spid="16414"/>
                                        </p:tgtEl>
                                        <p:attrNameLst>
                                          <p:attrName>ppt_x</p:attrName>
                                        </p:attrNameLst>
                                      </p:cBhvr>
                                      <p:tavLst>
                                        <p:tav tm="0">
                                          <p:val>
                                            <p:strVal val="#ppt_x"/>
                                          </p:val>
                                        </p:tav>
                                        <p:tav tm="100000">
                                          <p:val>
                                            <p:strVal val="#ppt_x"/>
                                          </p:val>
                                        </p:tav>
                                      </p:tavLst>
                                    </p:anim>
                                    <p:anim calcmode="lin" valueType="num">
                                      <p:cBhvr additive="base">
                                        <p:cTn id="12"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260475" y="1196975"/>
            <a:ext cx="8079740" cy="5273675"/>
          </a:xfrm>
          <a:prstGeom prst="rect">
            <a:avLst/>
          </a:prstGeom>
          <a:noFill/>
          <a:ln w="9525">
            <a:noFill/>
          </a:ln>
        </p:spPr>
        <p:txBody>
          <a:bodyPr/>
          <a:p>
            <a:pPr marL="342900" indent="-342900" defTabSz="1219200">
              <a:lnSpc>
                <a:spcPct val="150000"/>
              </a:lnSpc>
              <a:buBlip>
                <a:blip r:embed="rId1"/>
              </a:buBlip>
            </a:pPr>
            <a:r>
              <a:rPr lang="en-GB" altLang="en-US" sz="20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1. 词汇级</a:t>
            </a:r>
            <a:endParaRPr lang="en-GB" altLang="en-US" sz="20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lvl="2" indent="-342900" defTabSz="1219200">
              <a:lnSpc>
                <a:spcPct val="150000"/>
              </a:lnSpc>
              <a:buBlip>
                <a:blip r:embed="rId1"/>
              </a:buBlip>
            </a:pPr>
            <a:r>
              <a:rPr lang="en-GB" altLang="en-US" sz="2000" dirty="0">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由一个或多个字符组成的语义单元</a:t>
            </a:r>
            <a:endParaRPr lang="en-GB" altLang="en-US" sz="2000" dirty="0">
              <a:effectLst>
                <a:outerShdw blurRad="38100" dist="38100" dir="2700000">
                  <a:srgbClr val="FFFFFF"/>
                </a:outerShdw>
              </a:effectLst>
              <a:latin typeface="宋体" panose="02010600030101010101" pitchFamily="2" charset="-122"/>
              <a:ea typeface="宋体" panose="02010600030101010101" pitchFamily="2" charset="-122"/>
              <a:cs typeface="+mn-ea"/>
              <a:sym typeface="+mn-ea"/>
            </a:endParaRPr>
          </a:p>
          <a:p>
            <a:pPr lvl="2" indent="-342900" defTabSz="1219200">
              <a:lnSpc>
                <a:spcPct val="150000"/>
              </a:lnSpc>
              <a:buBlip>
                <a:blip r:embed="rId1"/>
              </a:buBlip>
            </a:pPr>
            <a:r>
              <a:rPr lang="en-GB" altLang="en-US" sz="2000" dirty="0">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提取</a:t>
            </a:r>
            <a:r>
              <a:rPr lang="zh-CN" altLang="en-GB" sz="2000" dirty="0">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技术</a:t>
            </a:r>
            <a:r>
              <a:rPr lang="en-US" altLang="zh-CN" sz="2000" dirty="0">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a:t>
            </a:r>
            <a:r>
              <a:rPr lang="en-GB" altLang="en-US" sz="20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分词技术（Tokenization）</a:t>
            </a:r>
            <a:endParaRPr lang="en-GB" altLang="en-US" sz="20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571500" lvl="2" defTabSz="1219200">
              <a:lnSpc>
                <a:spcPct val="150000"/>
              </a:lnSpc>
            </a:pPr>
            <a:endParaRPr lang="en-GB" altLang="en-US" sz="2000"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2. 语法级</a:t>
            </a:r>
            <a:endParaRPr lang="zh-CN"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fontAlgn="base">
              <a:lnSpc>
                <a:spcPct val="150000"/>
              </a:lnSpc>
              <a:buBlip>
                <a:blip r:embed="rId1"/>
              </a:buBlip>
            </a:pPr>
            <a:r>
              <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研究文本整体所表达的语义内容信息和语义关系</a:t>
            </a:r>
            <a:endPar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fontAlgn="base">
              <a:lnSpc>
                <a:spcPct val="150000"/>
              </a:lnSpc>
              <a:buBlip>
                <a:blip r:embed="rId1"/>
              </a:buBlip>
            </a:pPr>
            <a:r>
              <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提取</a:t>
            </a:r>
            <a:r>
              <a:rPr lang="zh-CN" altLang="en-GB"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技术</a:t>
            </a:r>
            <a:r>
              <a:rPr lang="en-US" altLang="en-GB"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命名实体识别（Named Entity Recognition）</a:t>
            </a:r>
            <a:endPar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fontAlgn="base">
              <a:lnSpc>
                <a:spcPct val="150000"/>
              </a:lnSpc>
              <a:buBlip>
                <a:blip r:embed="rId1"/>
              </a:buBlip>
            </a:pPr>
            <a:endPar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285750" lvl="0" indent="-285750" defTabSz="1219200" fontAlgn="base">
              <a:lnSpc>
                <a:spcPct val="150000"/>
              </a:lnSpc>
              <a:buBlip>
                <a:blip r:embed="rId1"/>
              </a:buBlip>
            </a:pPr>
            <a:r>
              <a:rPr lang="zh-CN" altLang="en-US" sz="2000"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3. 语义级</a:t>
            </a:r>
            <a:endPar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endParaRPr>
          </a:p>
          <a:p>
            <a:pPr marL="742950" lvl="1" indent="-285750" defTabSz="1219200" fontAlgn="base">
              <a:lnSpc>
                <a:spcPct val="150000"/>
              </a:lnSpc>
              <a:buBlip>
                <a:blip r:embed="rId1"/>
              </a:buBlip>
            </a:pPr>
            <a:r>
              <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rPr>
              <a:t>研究文本整体所表达的语义内容信息和语义关系</a:t>
            </a:r>
            <a:endPar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fontAlgn="base">
              <a:lnSpc>
                <a:spcPct val="150000"/>
              </a:lnSpc>
              <a:buBlip>
                <a:blip r:embed="rId2"/>
              </a:buBlip>
            </a:pPr>
            <a:endParaRPr lang="en-GB" altLang="en-US" sz="2000" strike="noStrike" noProof="1" dirty="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
        <p:nvSpPr>
          <p:cNvPr id="29718"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9" name="文本框 14"/>
          <p:cNvSpPr/>
          <p:nvPr/>
        </p:nvSpPr>
        <p:spPr>
          <a:xfrm>
            <a:off x="34290" y="482600"/>
            <a:ext cx="4971415"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sym typeface="+mn-ea"/>
              </a:rPr>
              <a:t>4.1.1</a:t>
            </a:r>
            <a:r>
              <a:rPr lang="en-US" sz="3200" dirty="0">
                <a:latin typeface="黑体" panose="02010609060101010101" pitchFamily="1" charset="-122"/>
                <a:ea typeface="黑体" panose="02010609060101010101" pitchFamily="1" charset="-122"/>
                <a:sym typeface="+mn-ea"/>
              </a:rPr>
              <a:t> </a:t>
            </a:r>
            <a:r>
              <a:rPr sz="3200" dirty="0">
                <a:latin typeface="黑体" panose="02010609060101010101" pitchFamily="1" charset="-122"/>
                <a:ea typeface="黑体" panose="02010609060101010101" pitchFamily="1" charset="-122"/>
                <a:sym typeface="+mn-ea"/>
              </a:rPr>
              <a:t>文本信息的层级</a:t>
            </a:r>
            <a:endParaRPr sz="3200" dirty="0">
              <a:latin typeface="黑体" panose="02010609060101010101" pitchFamily="1" charset="-122"/>
              <a:ea typeface="黑体" panose="02010609060101010101" pitchFamily="1"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21" name="Rectangle 3"/>
          <p:cNvSpPr txBox="1"/>
          <p:nvPr/>
        </p:nvSpPr>
        <p:spPr>
          <a:xfrm>
            <a:off x="995045" y="2781300"/>
            <a:ext cx="9825990" cy="3413760"/>
          </a:xfrm>
          <a:prstGeom prst="rect">
            <a:avLst/>
          </a:prstGeom>
          <a:noFill/>
          <a:ln w="9525">
            <a:noFill/>
          </a:ln>
        </p:spPr>
        <p:txBody>
          <a:bodyPr anchor="t"/>
          <a:p>
            <a:pPr marL="990600" lvl="1" indent="-381000" algn="l" defTabSz="1219200" eaLnBrk="0" hangingPunct="0">
              <a:lnSpc>
                <a:spcPct val="150000"/>
              </a:lnSpc>
              <a:buClrTx/>
              <a:buSzTx/>
            </a:pPr>
            <a:r>
              <a:rPr lang="en-US" altLang="zh-CN" sz="2400" b="1" dirty="0">
                <a:ea typeface="宋体" panose="02010600030101010101" pitchFamily="2" charset="-122"/>
                <a:sym typeface="+mn-ea"/>
              </a:rPr>
              <a:t>文本文档的类别 </a:t>
            </a:r>
            <a:endParaRPr lang="en-US" altLang="zh-CN" sz="2400" b="1" dirty="0">
              <a:ea typeface="宋体" panose="02010600030101010101" pitchFamily="2" charset="-122"/>
              <a:sym typeface="+mn-ea"/>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单文本、文档集合、时序文本数据</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b="1" dirty="0">
                <a:latin typeface="Copperplate Gothic Bold" panose="020E0705020206020404" pitchFamily="2" charset="0"/>
                <a:ea typeface="宋体" panose="02010600030101010101" pitchFamily="2" charset="-122"/>
              </a:rPr>
              <a:t>主要目的：</a:t>
            </a:r>
            <a:endParaRPr lang="zh-CN" altLang="en-US" sz="2400" b="1"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a:t>
            </a:r>
            <a:r>
              <a:rPr lang="en-US" altLang="zh-CN" sz="2400" dirty="0">
                <a:latin typeface="Copperplate Gothic Bold" panose="020E0705020206020404" pitchFamily="2" charset="0"/>
                <a:ea typeface="宋体" panose="02010600030101010101" pitchFamily="2" charset="-122"/>
              </a:rPr>
              <a:t>1</a:t>
            </a:r>
            <a:r>
              <a:rPr lang="zh-CN" altLang="en-US" sz="2400" dirty="0">
                <a:latin typeface="Copperplate Gothic Bold" panose="020E0705020206020404" pitchFamily="2" charset="0"/>
                <a:ea typeface="宋体" panose="02010600030101010101" pitchFamily="2" charset="-122"/>
              </a:rPr>
              <a:t>）帮助用户快速理解；</a:t>
            </a:r>
            <a:endParaRPr lang="zh-CN" altLang="en-US" sz="2400" dirty="0">
              <a:latin typeface="Copperplate Gothic Bold" panose="020E0705020206020404" pitchFamily="2" charset="0"/>
              <a:ea typeface="宋体" panose="02010600030101010101" pitchFamily="2" charset="-122"/>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a:t>
            </a:r>
            <a:r>
              <a:rPr lang="en-US" altLang="zh-CN" sz="2400" dirty="0">
                <a:latin typeface="Copperplate Gothic Bold" panose="020E0705020206020404" pitchFamily="2" charset="0"/>
                <a:ea typeface="宋体" panose="02010600030101010101" pitchFamily="2" charset="-122"/>
              </a:rPr>
              <a:t>2</a:t>
            </a:r>
            <a:r>
              <a:rPr lang="zh-CN" altLang="en-US" sz="2400" dirty="0">
                <a:latin typeface="Copperplate Gothic Bold" panose="020E0705020206020404" pitchFamily="2" charset="0"/>
                <a:ea typeface="宋体" panose="02010600030101010101" pitchFamily="2" charset="-122"/>
              </a:rPr>
              <a:t>）关联分析多源文档数据的内容、特征等。</a:t>
            </a:r>
            <a:endParaRPr lang="zh-CN" altLang="en-US" sz="2400" dirty="0">
              <a:latin typeface="Copperplate Gothic Bold" panose="020E0705020206020404" pitchFamily="2" charset="0"/>
              <a:ea typeface="宋体" panose="02010600030101010101" pitchFamily="2" charset="-122"/>
            </a:endParaRPr>
          </a:p>
        </p:txBody>
      </p:sp>
      <p:sp>
        <p:nvSpPr>
          <p:cNvPr id="5" name="Rectangle 3"/>
          <p:cNvSpPr txBox="1"/>
          <p:nvPr/>
        </p:nvSpPr>
        <p:spPr>
          <a:xfrm>
            <a:off x="995680" y="1492885"/>
            <a:ext cx="7324725" cy="1223645"/>
          </a:xfrm>
          <a:prstGeom prst="rect">
            <a:avLst/>
          </a:prstGeom>
          <a:noFill/>
          <a:ln w="9525">
            <a:noFill/>
          </a:ln>
        </p:spPr>
        <p:txBody>
          <a:bodyPr anchor="t"/>
          <a:p>
            <a:pPr marL="990600" lvl="1" indent="-381000" algn="l" defTabSz="1219200" eaLnBrk="0" hangingPunct="0">
              <a:lnSpc>
                <a:spcPct val="150000"/>
              </a:lnSpc>
              <a:buClrTx/>
              <a:buSzTx/>
            </a:pPr>
            <a:r>
              <a:rPr lang="zh-CN" altLang="en-US" sz="2400" b="1" dirty="0">
                <a:latin typeface="Copperplate Gothic Bold" panose="020E0705020206020404" pitchFamily="2" charset="0"/>
                <a:ea typeface="宋体" panose="02010600030101010101" pitchFamily="2" charset="-122"/>
              </a:rPr>
              <a:t>动机</a:t>
            </a:r>
            <a:r>
              <a:rPr lang="en-US" altLang="zh-CN" sz="2400" b="1" dirty="0">
                <a:ea typeface="宋体" panose="02010600030101010101" pitchFamily="2" charset="-122"/>
                <a:sym typeface="+mn-ea"/>
              </a:rPr>
              <a:t> </a:t>
            </a:r>
            <a:r>
              <a:rPr lang="zh-CN" altLang="en-US" sz="2400" b="1" dirty="0">
                <a:ea typeface="宋体" panose="02010600030101010101" pitchFamily="2" charset="-122"/>
                <a:sym typeface="+mn-ea"/>
              </a:rPr>
              <a:t>：</a:t>
            </a:r>
            <a:endParaRPr lang="en-US" altLang="zh-CN" sz="2400" b="1" dirty="0">
              <a:ea typeface="宋体" panose="02010600030101010101" pitchFamily="2" charset="-122"/>
              <a:sym typeface="+mn-ea"/>
            </a:endParaRPr>
          </a:p>
          <a:p>
            <a:pPr marL="990600" lvl="1" indent="-381000" defTabSz="1219200" eaLnBrk="0" hangingPunct="0">
              <a:lnSpc>
                <a:spcPct val="150000"/>
              </a:lnSpc>
            </a:pPr>
            <a:r>
              <a:rPr lang="zh-CN" altLang="en-US" sz="2400" dirty="0">
                <a:latin typeface="Copperplate Gothic Bold" panose="020E0705020206020404" pitchFamily="2" charset="0"/>
                <a:ea typeface="宋体" panose="02010600030101010101" pitchFamily="2" charset="-122"/>
              </a:rPr>
              <a:t>让信息的表达更易于理解、记忆</a:t>
            </a:r>
            <a:endParaRPr lang="zh-CN" altLang="en-US" sz="2400" dirty="0">
              <a:latin typeface="Copperplate Gothic Bold" panose="020E0705020206020404" pitchFamily="2" charset="0"/>
              <a:ea typeface="宋体" panose="02010600030101010101" pitchFamily="2" charset="-122"/>
            </a:endParaRPr>
          </a:p>
        </p:txBody>
      </p:sp>
      <p:sp>
        <p:nvSpPr>
          <p:cNvPr id="2"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4" name="文本框 14"/>
          <p:cNvSpPr/>
          <p:nvPr/>
        </p:nvSpPr>
        <p:spPr>
          <a:xfrm>
            <a:off x="-180975" y="482600"/>
            <a:ext cx="6678930" cy="583565"/>
          </a:xfrm>
          <a:prstGeom prst="rect">
            <a:avLst/>
          </a:prstGeom>
          <a:noFill/>
          <a:ln w="9525">
            <a:noFill/>
          </a:ln>
        </p:spPr>
        <p:txBody>
          <a:bodyPr wrap="square" anchor="t">
            <a:spAutoFit/>
          </a:bodyPr>
          <a:p>
            <a:pPr marL="609600" indent="-609600" algn="ctr" eaLnBrk="0" hangingPunct="0"/>
            <a:r>
              <a:rPr sz="3200" dirty="0">
                <a:latin typeface="黑体" panose="02010609060101010101" pitchFamily="1" charset="-122"/>
                <a:ea typeface="黑体" panose="02010609060101010101" pitchFamily="1" charset="-122"/>
                <a:sym typeface="+mn-ea"/>
              </a:rPr>
              <a:t>4.1.2 文本可视化的研究内容</a:t>
            </a:r>
            <a:endParaRPr sz="3200" dirty="0">
              <a:latin typeface="黑体" panose="02010609060101010101" pitchFamily="1" charset="-122"/>
              <a:ea typeface="黑体" panose="02010609060101010101" pitchFamily="1" charset="-122"/>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9" name="文本框 14"/>
          <p:cNvSpPr/>
          <p:nvPr/>
        </p:nvSpPr>
        <p:spPr>
          <a:xfrm>
            <a:off x="-527050" y="485140"/>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4.1.3 文本可视化流程</a:t>
            </a:r>
            <a:endParaRPr sz="3200" dirty="0">
              <a:latin typeface="黑体" panose="02010609060101010101" pitchFamily="1" charset="-122"/>
              <a:ea typeface="黑体" panose="02010609060101010101" pitchFamily="1" charset="-122"/>
            </a:endParaRPr>
          </a:p>
        </p:txBody>
      </p:sp>
      <p:graphicFrame>
        <p:nvGraphicFramePr>
          <p:cNvPr id="2" name="图示 1"/>
          <p:cNvGraphicFramePr/>
          <p:nvPr/>
        </p:nvGraphicFramePr>
        <p:xfrm>
          <a:off x="2070100" y="1845310"/>
          <a:ext cx="8052435" cy="15913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775460" y="3896995"/>
            <a:ext cx="2872740" cy="368300"/>
          </a:xfrm>
          <a:prstGeom prst="rect">
            <a:avLst/>
          </a:prstGeom>
          <a:noFill/>
        </p:spPr>
        <p:txBody>
          <a:bodyPr wrap="square" rtlCol="0" anchor="t">
            <a:spAutoFit/>
          </a:bodyPr>
          <a:p>
            <a:r>
              <a:rPr lang="zh-CN" altLang="en-US">
                <a:latin typeface="宋体" panose="02010600030101010101" pitchFamily="2" charset="-122"/>
                <a:ea typeface="宋体" panose="02010600030101010101" pitchFamily="2" charset="-122"/>
                <a:cs typeface="宋体" panose="02010600030101010101" pitchFamily="2" charset="-122"/>
              </a:rPr>
              <a:t>（1）文本数据的预处理</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775460" y="4580255"/>
            <a:ext cx="2540000" cy="368300"/>
          </a:xfrm>
          <a:prstGeom prst="rect">
            <a:avLst/>
          </a:prstGeom>
          <a:noFill/>
        </p:spPr>
        <p:txBody>
          <a:bodyPr wrap="square" rtlCol="0" anchor="t">
            <a:spAutoFit/>
          </a:bodyPr>
          <a:p>
            <a:pPr algn="l">
              <a:buClrTx/>
              <a:buSzTx/>
            </a:pPr>
            <a:r>
              <a:rPr lang="zh-CN" altLang="en-US" sz="1800">
                <a:latin typeface="宋体" panose="02010600030101010101" pitchFamily="2" charset="-122"/>
                <a:ea typeface="宋体" panose="02010600030101010101" pitchFamily="2" charset="-122"/>
                <a:cs typeface="宋体" panose="02010600030101010101" pitchFamily="2" charset="-122"/>
              </a:rPr>
              <a:t>（2）文本特征的抽取</a:t>
            </a:r>
            <a:endParaRPr lang="zh-CN" altLang="en-US" sz="1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775460" y="5300345"/>
            <a:ext cx="2540000" cy="368300"/>
          </a:xfrm>
          <a:prstGeom prst="rect">
            <a:avLst/>
          </a:prstGeom>
          <a:noFill/>
        </p:spPr>
        <p:txBody>
          <a:bodyPr wrap="square" rtlCol="0" anchor="t">
            <a:spAutoFit/>
          </a:bodyPr>
          <a:p>
            <a:r>
              <a:rPr lang="zh-CN" altLang="en-US" sz="1800">
                <a:latin typeface="宋体" panose="02010600030101010101" pitchFamily="2" charset="-122"/>
                <a:ea typeface="宋体" panose="02010600030101010101" pitchFamily="2" charset="-122"/>
                <a:cs typeface="宋体" panose="02010600030101010101" pitchFamily="2" charset="-122"/>
              </a:rPr>
              <a:t>（3）文本特征的度量</a:t>
            </a:r>
            <a:endParaRPr lang="zh-CN" altLang="en-US"/>
          </a:p>
        </p:txBody>
      </p:sp>
      <p:sp>
        <p:nvSpPr>
          <p:cNvPr id="7" name="文本框 6"/>
          <p:cNvSpPr txBox="1"/>
          <p:nvPr/>
        </p:nvSpPr>
        <p:spPr>
          <a:xfrm>
            <a:off x="5231130" y="4016375"/>
            <a:ext cx="2694940" cy="922020"/>
          </a:xfrm>
          <a:prstGeom prst="rect">
            <a:avLst/>
          </a:prstGeom>
          <a:noFill/>
        </p:spPr>
        <p:txBody>
          <a:bodyPr wrap="square" rtlCol="0" anchor="t">
            <a:spAutoFit/>
          </a:bodyPr>
          <a:p>
            <a:pPr marL="285750" indent="-285750" algn="l">
              <a:buClrTx/>
              <a:buSzTx/>
              <a:buFont typeface="Arial" panose="020B0604020202020204" pitchFamily="34" charset="0"/>
              <a:buChar char="•"/>
            </a:pPr>
            <a:r>
              <a:rPr lang="zh-CN" altLang="en-US" sz="1800">
                <a:latin typeface="宋体" panose="02010600030101010101" pitchFamily="2" charset="-122"/>
                <a:ea typeface="宋体" panose="02010600030101010101" pitchFamily="2" charset="-122"/>
                <a:cs typeface="宋体" panose="02010600030101010101" pitchFamily="2" charset="-122"/>
              </a:rPr>
              <a:t>图元设计</a:t>
            </a:r>
            <a:endParaRPr lang="zh-CN" altLang="en-US" sz="1800">
              <a:latin typeface="宋体" panose="02010600030101010101" pitchFamily="2" charset="-122"/>
              <a:ea typeface="宋体" panose="02010600030101010101" pitchFamily="2" charset="-122"/>
              <a:cs typeface="宋体" panose="02010600030101010101" pitchFamily="2" charset="-122"/>
            </a:endParaRPr>
          </a:p>
          <a:p>
            <a:pPr marL="285750" indent="-285750">
              <a:buFont typeface="Arial" panose="020B0604020202020204" pitchFamily="34" charset="0"/>
              <a:buChar char="•"/>
            </a:pPr>
            <a:endParaRPr lang="zh-CN" altLang="en-US" sz="1800"/>
          </a:p>
          <a:p>
            <a:pPr marL="285750" indent="-285750" algn="l">
              <a:buClrTx/>
              <a:buSzTx/>
              <a:buFont typeface="Arial" panose="020B0604020202020204" pitchFamily="34" charset="0"/>
              <a:buChar char="•"/>
            </a:pPr>
            <a:r>
              <a:rPr lang="zh-CN" altLang="en-US" sz="1800">
                <a:latin typeface="宋体" panose="02010600030101010101" pitchFamily="2" charset="-122"/>
                <a:ea typeface="宋体" panose="02010600030101010101" pitchFamily="2" charset="-122"/>
                <a:cs typeface="宋体" panose="02010600030101010101" pitchFamily="2" charset="-122"/>
                <a:sym typeface="+mn-ea"/>
              </a:rPr>
              <a:t>图元布局算法</a:t>
            </a:r>
            <a:endParaRPr lang="zh-CN" altLang="en-US" sz="18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8082280" y="3910965"/>
            <a:ext cx="2621915" cy="1198880"/>
          </a:xfrm>
          <a:prstGeom prst="rect">
            <a:avLst/>
          </a:prstGeom>
          <a:noFill/>
        </p:spPr>
        <p:txBody>
          <a:bodyPr wrap="square" rtlCol="0">
            <a:spAutoFit/>
          </a:bodyPr>
          <a:p>
            <a:pPr marL="285750" indent="-285750" algn="l">
              <a:buClrTx/>
              <a:buSzTx/>
              <a:buFont typeface="Arial" panose="020B0604020202020204" pitchFamily="34" charset="0"/>
              <a:buChar char="•"/>
            </a:pPr>
            <a:r>
              <a:rPr lang="zh-CN" altLang="en-US" sz="1800">
                <a:latin typeface="宋体" panose="02010600030101010101" pitchFamily="2" charset="-122"/>
                <a:ea typeface="宋体" panose="02010600030101010101" pitchFamily="2" charset="-122"/>
                <a:cs typeface="宋体" panose="02010600030101010101" pitchFamily="2" charset="-122"/>
              </a:rPr>
              <a:t>用户如何生成视图</a:t>
            </a:r>
            <a:endParaRPr lang="zh-CN" altLang="en-US" sz="1800">
              <a:latin typeface="宋体" panose="02010600030101010101" pitchFamily="2" charset="-122"/>
              <a:ea typeface="宋体" panose="02010600030101010101" pitchFamily="2" charset="-122"/>
              <a:cs typeface="宋体" panose="02010600030101010101" pitchFamily="2" charset="-122"/>
            </a:endParaRPr>
          </a:p>
          <a:p>
            <a:endParaRPr lang="zh-CN" altLang="en-US"/>
          </a:p>
          <a:p>
            <a:pPr marL="285750" indent="-285750" algn="l">
              <a:buClrTx/>
              <a:buSzTx/>
              <a:buFont typeface="Arial" panose="020B0604020202020204" pitchFamily="34" charset="0"/>
              <a:buChar char="•"/>
            </a:pPr>
            <a:r>
              <a:rPr lang="zh-CN" altLang="en-US" sz="1800">
                <a:latin typeface="宋体" panose="02010600030101010101" pitchFamily="2" charset="-122"/>
                <a:ea typeface="宋体" panose="02010600030101010101" pitchFamily="2" charset="-122"/>
                <a:cs typeface="宋体" panose="02010600030101010101" pitchFamily="2" charset="-122"/>
              </a:rPr>
              <a:t>满足分析需求而操作视图的技术</a:t>
            </a:r>
            <a:endParaRPr lang="zh-CN" altLang="en-US" sz="1800">
              <a:latin typeface="宋体" panose="02010600030101010101" pitchFamily="2" charset="-122"/>
              <a:ea typeface="宋体" panose="02010600030101010101" pitchFamily="2" charset="-122"/>
              <a:cs typeface="宋体" panose="02010600030101010101" pitchFamily="2" charset="-122"/>
            </a:endParaRPr>
          </a:p>
        </p:txBody>
      </p:sp>
      <p:sp>
        <p:nvSpPr>
          <p:cNvPr id="3"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0"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6413" name="矩形 9"/>
          <p:cNvSpPr/>
          <p:nvPr/>
        </p:nvSpPr>
        <p:spPr>
          <a:xfrm>
            <a:off x="29210" y="960120"/>
            <a:ext cx="9424035" cy="60452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489585" y="959485"/>
            <a:ext cx="4269740" cy="583565"/>
          </a:xfrm>
          <a:prstGeom prst="rect">
            <a:avLst/>
          </a:prstGeom>
          <a:noFill/>
          <a:ln w="9525">
            <a:noFill/>
          </a:ln>
        </p:spPr>
        <p:txBody>
          <a:bodyPr wrap="none" anchor="t">
            <a:spAutoFit/>
          </a:bodyPr>
          <a:p>
            <a:pPr algn="l"/>
            <a:r>
              <a:rPr lang="zh-CN" altLang="en-US" sz="3200" b="1" dirty="0">
                <a:solidFill>
                  <a:schemeClr val="bg1"/>
                </a:solidFill>
                <a:latin typeface="宋体" panose="02010600030101010101" pitchFamily="2" charset="-122"/>
                <a:ea typeface="宋体" panose="02010600030101010101" pitchFamily="2" charset="-122"/>
                <a:cs typeface="宋体" panose="02010600030101010101" pitchFamily="2" charset="-122"/>
                <a:sym typeface="Copperplate Gothic Bold" panose="020E0705020206020404" pitchFamily="2" charset="0"/>
              </a:rPr>
              <a:t>4.2 文本信息分析基础</a:t>
            </a:r>
            <a:endParaRPr lang="zh-CN" altLang="en-US" sz="3200" b="1" dirty="0">
              <a:solidFill>
                <a:schemeClr val="bg1"/>
              </a:solidFill>
              <a:latin typeface="宋体" panose="02010600030101010101" pitchFamily="2" charset="-122"/>
              <a:ea typeface="宋体" panose="02010600030101010101" pitchFamily="2" charset="-122"/>
              <a:cs typeface="宋体" panose="02010600030101010101" pitchFamily="2" charset="-122"/>
              <a:sym typeface="Copperplate Gothic Bold" panose="020E0705020206020404" pitchFamily="2" charset="0"/>
            </a:endParaRPr>
          </a:p>
        </p:txBody>
      </p:sp>
      <p:sp>
        <p:nvSpPr>
          <p:cNvPr id="3" name="矩形 21"/>
          <p:cNvSpPr/>
          <p:nvPr/>
        </p:nvSpPr>
        <p:spPr>
          <a:xfrm>
            <a:off x="4830763" y="3871595"/>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5" name="矩形 21"/>
          <p:cNvSpPr/>
          <p:nvPr/>
        </p:nvSpPr>
        <p:spPr>
          <a:xfrm>
            <a:off x="4897438" y="3759200"/>
            <a:ext cx="601662" cy="549275"/>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2" name="文本框 1"/>
          <p:cNvSpPr txBox="1"/>
          <p:nvPr/>
        </p:nvSpPr>
        <p:spPr>
          <a:xfrm>
            <a:off x="1314450" y="2277110"/>
            <a:ext cx="9462135" cy="2461260"/>
          </a:xfrm>
          <a:prstGeom prst="rect">
            <a:avLst/>
          </a:prstGeom>
          <a:noFill/>
        </p:spPr>
        <p:txBody>
          <a:bodyPr wrap="square" rtlCol="0" anchor="t">
            <a:spAutoFit/>
          </a:bodyPr>
          <a:p>
            <a:r>
              <a:rPr lang="zh-CN" altLang="en-US" sz="2200">
                <a:latin typeface="宋体" panose="02010600030101010101" pitchFamily="2" charset="-122"/>
                <a:ea typeface="宋体" panose="02010600030101010101" pitchFamily="2" charset="-122"/>
              </a:rPr>
              <a:t>词汇级信息有各种分词算法；</a:t>
            </a:r>
            <a:endParaRPr lang="zh-CN" altLang="en-US" sz="2200">
              <a:latin typeface="宋体" panose="02010600030101010101" pitchFamily="2" charset="-122"/>
              <a:ea typeface="宋体" panose="02010600030101010101" pitchFamily="2" charset="-122"/>
            </a:endParaRPr>
          </a:p>
          <a:p>
            <a:endParaRPr lang="zh-CN" altLang="en-US" sz="2200">
              <a:latin typeface="宋体" panose="02010600030101010101" pitchFamily="2" charset="-122"/>
              <a:ea typeface="宋体" panose="02010600030101010101" pitchFamily="2" charset="-122"/>
            </a:endParaRPr>
          </a:p>
          <a:p>
            <a:r>
              <a:rPr lang="zh-CN" altLang="en-US" sz="2200">
                <a:latin typeface="宋体" panose="02010600030101010101" pitchFamily="2" charset="-122"/>
                <a:ea typeface="宋体" panose="02010600030101010101" pitchFamily="2" charset="-122"/>
              </a:rPr>
              <a:t>语法级信息有多种句法分析算法；</a:t>
            </a:r>
            <a:endParaRPr lang="zh-CN" altLang="en-US" sz="2200">
              <a:latin typeface="宋体" panose="02010600030101010101" pitchFamily="2" charset="-122"/>
              <a:ea typeface="宋体" panose="02010600030101010101" pitchFamily="2" charset="-122"/>
            </a:endParaRPr>
          </a:p>
          <a:p>
            <a:endParaRPr lang="zh-CN" altLang="en-US" sz="2200">
              <a:latin typeface="宋体" panose="02010600030101010101" pitchFamily="2" charset="-122"/>
              <a:ea typeface="宋体" panose="02010600030101010101" pitchFamily="2" charset="-122"/>
            </a:endParaRPr>
          </a:p>
          <a:p>
            <a:r>
              <a:rPr lang="zh-CN" altLang="en-US" sz="2200">
                <a:latin typeface="宋体" panose="02010600030101010101" pitchFamily="2" charset="-122"/>
                <a:ea typeface="宋体" panose="02010600030101010101" pitchFamily="2" charset="-122"/>
              </a:rPr>
              <a:t>语义级信息有主题抽取算法；</a:t>
            </a:r>
            <a:endParaRPr lang="zh-CN" altLang="en-US" sz="2200">
              <a:latin typeface="宋体" panose="02010600030101010101" pitchFamily="2" charset="-122"/>
              <a:ea typeface="宋体" panose="02010600030101010101" pitchFamily="2" charset="-122"/>
            </a:endParaRPr>
          </a:p>
          <a:p>
            <a:endParaRPr lang="zh-CN" altLang="en-US" sz="2200">
              <a:latin typeface="宋体" panose="02010600030101010101" pitchFamily="2" charset="-122"/>
              <a:ea typeface="宋体" panose="02010600030101010101" pitchFamily="2" charset="-122"/>
            </a:endParaRPr>
          </a:p>
          <a:p>
            <a:r>
              <a:rPr lang="zh-CN" altLang="en-US" sz="2200">
                <a:latin typeface="宋体" panose="02010600030101010101" pitchFamily="2" charset="-122"/>
                <a:ea typeface="宋体" panose="02010600030101010101" pitchFamily="2" charset="-122"/>
              </a:rPr>
              <a:t>本节将列举文本可视化最常用的</a:t>
            </a:r>
            <a:r>
              <a:rPr lang="zh-CN" altLang="en-US" sz="2200" b="1">
                <a:latin typeface="宋体" panose="02010600030101010101" pitchFamily="2" charset="-122"/>
                <a:ea typeface="宋体" panose="02010600030101010101" pitchFamily="2" charset="-122"/>
              </a:rPr>
              <a:t>文本分析技术</a:t>
            </a:r>
            <a:endParaRPr lang="zh-CN" altLang="en-US" sz="2200" b="1">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413"/>
                                        </p:tgtEl>
                                        <p:attrNameLst>
                                          <p:attrName>style.visibility</p:attrName>
                                        </p:attrNameLst>
                                      </p:cBhvr>
                                      <p:to>
                                        <p:strVal val="visible"/>
                                      </p:to>
                                    </p:set>
                                    <p:anim calcmode="lin" valueType="num">
                                      <p:cBhvr additive="base">
                                        <p:cTn id="7" dur="500" fill="hold"/>
                                        <p:tgtEl>
                                          <p:spTgt spid="16413"/>
                                        </p:tgtEl>
                                        <p:attrNameLst>
                                          <p:attrName>ppt_x</p:attrName>
                                        </p:attrNameLst>
                                      </p:cBhvr>
                                      <p:tavLst>
                                        <p:tav tm="0">
                                          <p:val>
                                            <p:strVal val="#ppt_x"/>
                                          </p:val>
                                        </p:tav>
                                        <p:tav tm="100000">
                                          <p:val>
                                            <p:strVal val="#ppt_x"/>
                                          </p:val>
                                        </p:tav>
                                      </p:tavLst>
                                    </p:anim>
                                    <p:anim calcmode="lin" valueType="num">
                                      <p:cBhvr additive="base">
                                        <p:cTn id="8" dur="500" fill="hold"/>
                                        <p:tgtEl>
                                          <p:spTgt spid="164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414"/>
                                        </p:tgtEl>
                                        <p:attrNameLst>
                                          <p:attrName>style.visibility</p:attrName>
                                        </p:attrNameLst>
                                      </p:cBhvr>
                                      <p:to>
                                        <p:strVal val="visible"/>
                                      </p:to>
                                    </p:set>
                                    <p:anim calcmode="lin" valueType="num">
                                      <p:cBhvr additive="base">
                                        <p:cTn id="11" dur="500" fill="hold"/>
                                        <p:tgtEl>
                                          <p:spTgt spid="16414"/>
                                        </p:tgtEl>
                                        <p:attrNameLst>
                                          <p:attrName>ppt_x</p:attrName>
                                        </p:attrNameLst>
                                      </p:cBhvr>
                                      <p:tavLst>
                                        <p:tav tm="0">
                                          <p:val>
                                            <p:strVal val="#ppt_x"/>
                                          </p:val>
                                        </p:tav>
                                        <p:tav tm="100000">
                                          <p:val>
                                            <p:strVal val="#ppt_x"/>
                                          </p:val>
                                        </p:tav>
                                      </p:tavLst>
                                    </p:anim>
                                    <p:anim calcmode="lin" valueType="num">
                                      <p:cBhvr additive="base">
                                        <p:cTn id="12"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9" name="文本框 14"/>
          <p:cNvSpPr/>
          <p:nvPr/>
        </p:nvSpPr>
        <p:spPr>
          <a:xfrm>
            <a:off x="-168275" y="476885"/>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4.2.1 分词技术和词干提取 </a:t>
            </a:r>
            <a:endParaRPr sz="3200" dirty="0">
              <a:latin typeface="黑体" panose="02010609060101010101" pitchFamily="1" charset="-122"/>
              <a:ea typeface="黑体" panose="02010609060101010101" pitchFamily="1" charset="-122"/>
            </a:endParaRPr>
          </a:p>
        </p:txBody>
      </p:sp>
      <p:sp>
        <p:nvSpPr>
          <p:cNvPr id="2" name="文本框 1"/>
          <p:cNvSpPr txBox="1"/>
          <p:nvPr/>
        </p:nvSpPr>
        <p:spPr>
          <a:xfrm>
            <a:off x="1059815" y="1631315"/>
            <a:ext cx="10335895" cy="3476625"/>
          </a:xfrm>
          <a:prstGeom prst="rect">
            <a:avLst/>
          </a:prstGeom>
          <a:noFill/>
        </p:spPr>
        <p:txBody>
          <a:bodyPr wrap="square" rtlCol="0" anchor="t">
            <a:spAutoFit/>
          </a:bodyPr>
          <a:p>
            <a:r>
              <a:rPr lang="zh-CN" altLang="en-US" sz="2200">
                <a:latin typeface="宋体" panose="02010600030101010101" pitchFamily="2" charset="-122"/>
                <a:ea typeface="宋体" panose="02010600030101010101" pitchFamily="2" charset="-122"/>
                <a:cs typeface="宋体" panose="02010600030101010101" pitchFamily="2" charset="-122"/>
              </a:rPr>
              <a:t>用于文本数据的预处理。</a:t>
            </a:r>
            <a:endParaRPr lang="zh-CN" altLang="en-US" sz="2200" b="1" i="1">
              <a:latin typeface="宋体" panose="02010600030101010101" pitchFamily="2" charset="-122"/>
              <a:ea typeface="宋体" panose="02010600030101010101" pitchFamily="2" charset="-122"/>
              <a:cs typeface="宋体" panose="02010600030101010101" pitchFamily="2" charset="-122"/>
            </a:endParaRPr>
          </a:p>
          <a:p>
            <a:endParaRPr lang="zh-CN" altLang="en-US" sz="2200">
              <a:latin typeface="宋体" panose="02010600030101010101" pitchFamily="2" charset="-122"/>
              <a:ea typeface="宋体" panose="02010600030101010101" pitchFamily="2" charset="-122"/>
              <a:cs typeface="宋体" panose="02010600030101010101" pitchFamily="2" charset="-122"/>
            </a:endParaRPr>
          </a:p>
          <a:p>
            <a:r>
              <a:rPr lang="zh-CN" altLang="en-US" sz="2200" b="1" i="1">
                <a:latin typeface="宋体" panose="02010600030101010101" pitchFamily="2" charset="-122"/>
                <a:ea typeface="宋体" panose="02010600030101010101" pitchFamily="2" charset="-122"/>
                <a:cs typeface="宋体" panose="02010600030101010101" pitchFamily="2" charset="-122"/>
              </a:rPr>
              <a:t>分词</a:t>
            </a:r>
            <a:r>
              <a:rPr lang="zh-CN" altLang="en-US" sz="2200" b="1" i="1">
                <a:latin typeface="宋体" panose="02010600030101010101" pitchFamily="2" charset="-122"/>
                <a:ea typeface="宋体" panose="02010600030101010101" pitchFamily="2" charset="-122"/>
                <a:cs typeface="宋体" panose="02010600030101010101" pitchFamily="2" charset="-122"/>
                <a:sym typeface="+mn-ea"/>
              </a:rPr>
              <a:t>技术</a:t>
            </a:r>
            <a:r>
              <a:rPr lang="zh-CN" altLang="en-US" sz="2200">
                <a:latin typeface="宋体" panose="02010600030101010101" pitchFamily="2" charset="-122"/>
                <a:ea typeface="宋体" panose="02010600030101010101" pitchFamily="2" charset="-122"/>
                <a:cs typeface="宋体" panose="02010600030101010101" pitchFamily="2" charset="-122"/>
              </a:rPr>
              <a:t>：</a:t>
            </a:r>
            <a:endParaRPr lang="zh-CN" altLang="en-US" sz="2200">
              <a:latin typeface="宋体" panose="02010600030101010101" pitchFamily="2" charset="-122"/>
              <a:ea typeface="宋体" panose="02010600030101010101" pitchFamily="2" charset="-122"/>
              <a:cs typeface="宋体" panose="02010600030101010101" pitchFamily="2" charset="-122"/>
            </a:endParaRPr>
          </a:p>
          <a:p>
            <a:r>
              <a:rPr lang="zh-CN" altLang="en-US" sz="2200">
                <a:latin typeface="宋体" panose="02010600030101010101" pitchFamily="2" charset="-122"/>
                <a:ea typeface="宋体" panose="02010600030101010101" pitchFamily="2" charset="-122"/>
                <a:cs typeface="宋体" panose="02010600030101010101" pitchFamily="2" charset="-122"/>
              </a:rPr>
              <a:t>从段落中划分</a:t>
            </a:r>
            <a:r>
              <a:rPr lang="zh-CN" altLang="en-US" sz="2200">
                <a:latin typeface="宋体" panose="02010600030101010101" pitchFamily="2" charset="-122"/>
                <a:ea typeface="宋体" panose="02010600030101010101" pitchFamily="2" charset="-122"/>
                <a:cs typeface="宋体" panose="02010600030101010101" pitchFamily="2" charset="-122"/>
              </a:rPr>
              <a:t>并提取出有意义的词项</a:t>
            </a:r>
            <a:endParaRPr lang="zh-CN" altLang="en-US" sz="2200">
              <a:latin typeface="宋体" panose="02010600030101010101" pitchFamily="2" charset="-122"/>
              <a:ea typeface="宋体" panose="02010600030101010101" pitchFamily="2" charset="-122"/>
              <a:cs typeface="宋体" panose="02010600030101010101" pitchFamily="2" charset="-122"/>
            </a:endParaRPr>
          </a:p>
          <a:p>
            <a:endParaRPr lang="zh-CN" altLang="en-US" sz="2200">
              <a:latin typeface="宋体" panose="02010600030101010101" pitchFamily="2" charset="-122"/>
              <a:ea typeface="宋体" panose="02010600030101010101" pitchFamily="2" charset="-122"/>
              <a:cs typeface="宋体" panose="02010600030101010101" pitchFamily="2" charset="-122"/>
            </a:endParaRPr>
          </a:p>
          <a:p>
            <a:endParaRPr lang="zh-CN" altLang="en-US" sz="2200">
              <a:latin typeface="宋体" panose="02010600030101010101" pitchFamily="2" charset="-122"/>
              <a:ea typeface="宋体" panose="02010600030101010101" pitchFamily="2" charset="-122"/>
              <a:cs typeface="宋体" panose="02010600030101010101" pitchFamily="2" charset="-122"/>
            </a:endParaRPr>
          </a:p>
          <a:p>
            <a:r>
              <a:rPr lang="zh-CN" altLang="en-US" sz="2200" b="1" i="1">
                <a:latin typeface="宋体" panose="02010600030101010101" pitchFamily="2" charset="-122"/>
                <a:ea typeface="宋体" panose="02010600030101010101" pitchFamily="2" charset="-122"/>
                <a:cs typeface="宋体" panose="02010600030101010101" pitchFamily="2" charset="-122"/>
              </a:rPr>
              <a:t>词干提取</a:t>
            </a:r>
            <a:r>
              <a:rPr lang="zh-CN" altLang="en-US" sz="2200">
                <a:latin typeface="宋体" panose="02010600030101010101" pitchFamily="2" charset="-122"/>
                <a:ea typeface="宋体" panose="02010600030101010101" pitchFamily="2" charset="-122"/>
                <a:cs typeface="宋体" panose="02010600030101010101" pitchFamily="2" charset="-122"/>
              </a:rPr>
              <a:t>（Stemming</a:t>
            </a:r>
            <a:r>
              <a:rPr lang="zh-CN" altLang="en-US" sz="2200">
                <a:latin typeface="宋体" panose="02010600030101010101" pitchFamily="2" charset="-122"/>
                <a:ea typeface="宋体" panose="02010600030101010101" pitchFamily="2" charset="-122"/>
                <a:cs typeface="宋体" panose="02010600030101010101" pitchFamily="2" charset="-122"/>
              </a:rPr>
              <a:t>）：</a:t>
            </a:r>
            <a:endParaRPr lang="zh-CN" altLang="en-US" sz="2200">
              <a:latin typeface="宋体" panose="02010600030101010101" pitchFamily="2" charset="-122"/>
              <a:ea typeface="宋体" panose="02010600030101010101" pitchFamily="2" charset="-122"/>
              <a:cs typeface="宋体" panose="02010600030101010101" pitchFamily="2" charset="-122"/>
            </a:endParaRPr>
          </a:p>
          <a:p>
            <a:r>
              <a:rPr lang="zh-CN" altLang="en-US" sz="2200">
                <a:latin typeface="宋体" panose="02010600030101010101" pitchFamily="2" charset="-122"/>
                <a:ea typeface="宋体" panose="02010600030101010101" pitchFamily="2" charset="-122"/>
                <a:cs typeface="宋体" panose="02010600030101010101" pitchFamily="2" charset="-122"/>
              </a:rPr>
              <a:t>去除词缀得到词根，得到单词最一般写法的技术。</a:t>
            </a:r>
            <a:endParaRPr lang="zh-CN" altLang="en-US" sz="2200">
              <a:latin typeface="宋体" panose="02010600030101010101" pitchFamily="2" charset="-122"/>
              <a:ea typeface="宋体" panose="02010600030101010101" pitchFamily="2" charset="-122"/>
              <a:cs typeface="宋体" panose="02010600030101010101" pitchFamily="2" charset="-122"/>
            </a:endParaRPr>
          </a:p>
          <a:p>
            <a:endParaRPr lang="zh-CN" altLang="en-US" sz="2200">
              <a:latin typeface="宋体" panose="02010600030101010101" pitchFamily="2" charset="-122"/>
              <a:ea typeface="宋体" panose="02010600030101010101" pitchFamily="2" charset="-122"/>
              <a:cs typeface="宋体" panose="02010600030101010101" pitchFamily="2" charset="-122"/>
            </a:endParaRPr>
          </a:p>
          <a:p>
            <a:r>
              <a:rPr lang="zh-CN" altLang="en-US" sz="2200">
                <a:latin typeface="宋体" panose="02010600030101010101" pitchFamily="2" charset="-122"/>
                <a:ea typeface="宋体" panose="02010600030101010101" pitchFamily="2" charset="-122"/>
                <a:cs typeface="宋体" panose="02010600030101010101" pitchFamily="2" charset="-122"/>
              </a:rPr>
              <a:t>词干提取避免了同一个词的不同表现形式对文本分析带来的干扰。</a:t>
            </a:r>
            <a:endParaRPr lang="zh-CN" altLang="en-US" sz="2200">
              <a:latin typeface="宋体" panose="02010600030101010101" pitchFamily="2" charset="-122"/>
              <a:ea typeface="宋体" panose="02010600030101010101" pitchFamily="2" charset="-122"/>
              <a:cs typeface="宋体" panose="02010600030101010101" pitchFamily="2" charset="-122"/>
            </a:endParaRPr>
          </a:p>
        </p:txBody>
      </p:sp>
      <p:sp>
        <p:nvSpPr>
          <p:cNvPr id="3"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69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29699" name="组合 6"/>
          <p:cNvGrpSpPr/>
          <p:nvPr/>
        </p:nvGrpSpPr>
        <p:grpSpPr>
          <a:xfrm flipH="1">
            <a:off x="974725" y="6269038"/>
            <a:ext cx="412750" cy="420687"/>
            <a:chOff x="0" y="0"/>
            <a:chExt cx="3868830" cy="3952255"/>
          </a:xfrm>
        </p:grpSpPr>
        <p:sp>
          <p:nvSpPr>
            <p:cNvPr id="2970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0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2971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2971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2971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29719" name="文本框 14"/>
          <p:cNvSpPr/>
          <p:nvPr/>
        </p:nvSpPr>
        <p:spPr>
          <a:xfrm>
            <a:off x="-742315" y="485140"/>
            <a:ext cx="6264275" cy="583565"/>
          </a:xfrm>
          <a:prstGeom prst="rect">
            <a:avLst/>
          </a:prstGeom>
          <a:noFill/>
          <a:ln w="9525">
            <a:noFill/>
          </a:ln>
        </p:spPr>
        <p:txBody>
          <a:bodyPr anchor="t">
            <a:spAutoFit/>
          </a:bodyPr>
          <a:p>
            <a:pPr marL="609600" indent="-609600" algn="ctr" eaLnBrk="0" hangingPunct="0"/>
            <a:r>
              <a:rPr sz="3200" dirty="0">
                <a:latin typeface="黑体" panose="02010609060101010101" pitchFamily="1" charset="-122"/>
                <a:ea typeface="黑体" panose="02010609060101010101" pitchFamily="1" charset="-122"/>
              </a:rPr>
              <a:t>4.2.2 向量空间模型 </a:t>
            </a:r>
            <a:endParaRPr sz="3200" dirty="0">
              <a:latin typeface="黑体" panose="02010609060101010101" pitchFamily="1" charset="-122"/>
              <a:ea typeface="黑体" panose="02010609060101010101" pitchFamily="1" charset="-122"/>
            </a:endParaRPr>
          </a:p>
        </p:txBody>
      </p:sp>
      <p:sp>
        <p:nvSpPr>
          <p:cNvPr id="2" name="文本框 1"/>
          <p:cNvSpPr txBox="1"/>
          <p:nvPr/>
        </p:nvSpPr>
        <p:spPr>
          <a:xfrm>
            <a:off x="795020" y="1628775"/>
            <a:ext cx="10546080" cy="5015865"/>
          </a:xfrm>
          <a:prstGeom prst="rect">
            <a:avLst/>
          </a:prstGeom>
          <a:noFill/>
        </p:spPr>
        <p:txBody>
          <a:bodyPr wrap="square" rtlCol="0">
            <a:spAutoFit/>
          </a:bodyPr>
          <a:p>
            <a:r>
              <a:rPr lang="zh-CN" altLang="en-US" sz="2000" b="1">
                <a:latin typeface="宋体" panose="02010600030101010101" pitchFamily="2" charset="-122"/>
                <a:ea typeface="宋体" panose="02010600030101010101" pitchFamily="2" charset="-122"/>
                <a:cs typeface="宋体" panose="02010600030101010101" pitchFamily="2" charset="-122"/>
              </a:rPr>
              <a:t>向量空间模型</a:t>
            </a:r>
            <a:r>
              <a:rPr lang="zh-CN" altLang="en-US" sz="2000">
                <a:latin typeface="宋体" panose="02010600030101010101" pitchFamily="2" charset="-122"/>
                <a:ea typeface="宋体" panose="02010600030101010101" pitchFamily="2" charset="-122"/>
                <a:cs typeface="宋体" panose="02010600030101010101" pitchFamily="2" charset="-122"/>
              </a:rPr>
              <a:t>（Vector space model）定义：</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利用向量符号对文本进行度量的代数模型，指代一系列向量空间的定义、生成、度量和应用的方法与技术，常用于自然语言处理、信息检索等领域。</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1. </a:t>
            </a:r>
            <a:r>
              <a:rPr lang="zh-CN" altLang="en-US" sz="2000" b="1">
                <a:latin typeface="宋体" panose="02010600030101010101" pitchFamily="2" charset="-122"/>
                <a:ea typeface="宋体" panose="02010600030101010101" pitchFamily="2" charset="-122"/>
                <a:cs typeface="宋体" panose="02010600030101010101" pitchFamily="2" charset="-122"/>
              </a:rPr>
              <a:t>词袋模型</a:t>
            </a:r>
            <a:r>
              <a:rPr lang="zh-CN" altLang="en-US"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提取词汇级文本信息）</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在基于词袋模型计算的一维词频向量中，每个维度代表一个单词；每个维度的值等于单词在文本中出现的统计信息，值可引申为单词的</a:t>
            </a:r>
            <a:r>
              <a:rPr lang="zh-CN" altLang="en-US" sz="2000">
                <a:latin typeface="宋体" panose="02010600030101010101" pitchFamily="2" charset="-122"/>
                <a:ea typeface="宋体" panose="02010600030101010101" pitchFamily="2" charset="-122"/>
                <a:cs typeface="宋体" panose="02010600030101010101" pitchFamily="2" charset="-122"/>
              </a:rPr>
              <a:t>重要性；单词间没有顺序关系。</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2. </a:t>
            </a:r>
            <a:r>
              <a:rPr lang="zh-CN" altLang="en-US" sz="2000" b="1">
                <a:latin typeface="宋体" panose="02010600030101010101" pitchFamily="2" charset="-122"/>
                <a:ea typeface="宋体" panose="02010600030101010101" pitchFamily="2" charset="-122"/>
                <a:cs typeface="宋体" panose="02010600030101010101" pitchFamily="2" charset="-122"/>
              </a:rPr>
              <a:t>文本的相似性度量（</a:t>
            </a:r>
            <a:r>
              <a:rPr lang="zh-CN" altLang="en-US" sz="2000">
                <a:latin typeface="宋体" panose="02010600030101010101" pitchFamily="2" charset="-122"/>
                <a:ea typeface="宋体" panose="02010600030101010101" pitchFamily="2" charset="-122"/>
                <a:cs typeface="宋体" panose="02010600030101010101" pitchFamily="2" charset="-122"/>
              </a:rPr>
              <a:t>度量文本之间的相似性）</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采用词项 - 文档矩阵构建多个文档的数学模型，其中一个向量代表一个文本。</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通过空间向量的运算可</a:t>
            </a:r>
            <a:r>
              <a:rPr lang="zh-CN" altLang="en-US" sz="2000">
                <a:latin typeface="宋体" panose="02010600030101010101" pitchFamily="2" charset="-122"/>
                <a:ea typeface="宋体" panose="02010600030101010101" pitchFamily="2" charset="-122"/>
                <a:cs typeface="宋体" panose="02010600030101010101" pitchFamily="2" charset="-122"/>
              </a:rPr>
              <a:t>得出多个文本向量间的语义相似性。</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3.</a:t>
            </a:r>
            <a:r>
              <a:rPr lang="zh-CN" altLang="en-US" sz="2000" b="1">
                <a:latin typeface="宋体" panose="02010600030101010101" pitchFamily="2" charset="-122"/>
                <a:ea typeface="宋体" panose="02010600030101010101" pitchFamily="2" charset="-122"/>
                <a:cs typeface="宋体" panose="02010600030101010101" pitchFamily="2" charset="-122"/>
              </a:rPr>
              <a:t>TF-IDF</a:t>
            </a:r>
            <a:r>
              <a:rPr lang="zh-CN" altLang="en-US" sz="2000">
                <a:latin typeface="宋体" panose="02010600030101010101" pitchFamily="2" charset="-122"/>
                <a:ea typeface="宋体" panose="02010600030101010101" pitchFamily="2" charset="-122"/>
                <a:cs typeface="宋体" panose="02010600030101010101" pitchFamily="2" charset="-122"/>
              </a:rPr>
              <a:t>（评估一个单词或字的重要程度）</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核心：字词对于某个文档的重要性随着它在这个文档中出现的次数呈正相关增加，但同时会随着它在文档集合中岀现的频率而呈负相关下降。</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直接连接符 12"/>
          <p:cNvSpPr/>
          <p:nvPr/>
        </p:nvSpPr>
        <p:spPr>
          <a:xfrm flipV="1">
            <a:off x="493078" y="1068388"/>
            <a:ext cx="3959225" cy="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6" name="任意多边形 28"/>
          <p:cNvSpPr/>
          <p:nvPr/>
        </p:nvSpPr>
        <p:spPr>
          <a:xfrm flipV="1">
            <a:off x="191770" y="636588"/>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Tree>
  </p:cSld>
  <p:clrMapOvr>
    <a:masterClrMapping/>
  </p:clrMapOvr>
  <p:transition spd="med">
    <p:fade/>
  </p:transition>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gICAiRmlsZUlkIiA6ICIxMTYxOTI4OTM3OTkiLAogICAiR3JvdXBJZCIgOiAiMjc5ODY2MjIwIiwKICAgIkltYWdlIiA6ICJpVkJPUncwS0dnb0FBQUFOU1VoRVVnQUFBdEFBQUFJZUNBWUFBQUNTdFRoWUFBQUFDWEJJV1hNQUFBc1RBQUFMRXdFQW1wd1lBQUFnQUVsRVFWUjRuT3pkZDF4VFYvOEg4RThXWVlNZ29paUtPT3RxNjY2clZhUVY2NmdUVysxNDFJcTFqdlpSY2YyMG9xM1d1bkhWVVJlMXpscTMxTDJMbGJvcHVOQ0NJQ2lFdlROK2YvQ1FHaUVoZ1pBd1B1KytlSm1iZSs2NVg2Q0JEemZubmlOUXFWUXFFQkVSRVJGUmtRUUNnZURsYmFHNUNpRWlJaUlpcW9nWW9JbUlpSWlJRE1BQVRVUkVSRVJrQUFab0lpSWlJaUlETUVBVEVSRVJFUm1BQVpxSWlJaUl5QUFNMEVSRVJFUkVCbUNBSmlJaUlpSXlBQU0wRVJFUkVaRUJHS0NKaUlpSWlBekFBRTFFUkVSRVpBQUdhQ0lpSWlJaUF6QkFFeEVSRVJFWmdBR2FpSWlJaU1nQUROQkVSRVJFUkFaZ2dDWWlJaUlpTWdBRE5CRVJFUkdSQVJpZ2lZaUlpSWdNd0FCTlJFUkVSR1FBQm1naUlpSWlJZ013UUJNUkVSRVJHWUFCbW9pSWlJaklBQXpRUkVSRVJFUUdZSUFtSWlJaUlqSUFBelFSRVJFUmtRRVlvSW1JaUlpSURNQUFUVVJFUkVSa0FBWm9JaUlpSWlJRE1FQVRFUkVSRVJtQUFacUlpSWlJeUFBTTBFUkVSRVJFQm1DQUppSWlJaUl5QUFNMEVSRVJFWkVCR0tDSmlJaUlpQXpBQUUxRVJFUkVaQUFHYUNJaUlpSWlBekJBRXhFUkVSRVpnQUdhaUlpSWlNZ0FETkJFUkVSRVJBWmdnQ1lpSWlJaU1nQUROQkVSRVJHUkFSaWdpWWlJaUlnTXdBQk5SRVJFUkdRQUJtZ2lJaUlpSWdNd1FCTVJFUkVSR1VCczdnS0lpTXBLamp3VFY2TDI0TjZMeTVCbHhTSlBrVzN1a29ncUhJbklFazVXYm1qaTBobWQ2ZzZGVkd4dDdwS0l6RTZnVXFsVTVpNkNpTWpZSW1YWGNTaDhNVkt5bjV1N0ZLSkt3OEd5QnZxOU5oV2VUcTNOWFFxUlNRa0VBb0hHTmdNMEVWVTJrYkxyQ0xveDFkeGxFRlZhbjd5NUdQVVpvcWtLZVRWQWN3dzBFVlVxT2ZKTUhBcGZiTzR5aUNxMWcrR0xrU1BQTkhjWlJHYkRNZEJFVktsY2lkcWpNV3hESkJTanUrZEl2RjZ6SjJ5bHptYXNqS2hpU3M5SnhLMjRVemdidVJrS3BSd0FrSkw5SEZlaTlxQzc1MmZtTFk3SVRIZ0Ztb2dxbFhzdkxtdHNkL2NjaWM3MWZCbWVpVXJJVnVxTXp2VjgwZDF6cE1iejkxNWNNVk5GUk9iSEFFMUVsWW9zSzFaaisvV2FQYzFVQ1ZIbDB1cVYxMUxTSzY4MW9xcUVBWnFJS3BWWHA2cmpsV2NpNDdCNzViV1VxOGd5VXlWRTVzY0FUVVJFUkVSa0FBWm9JaUlpSWlJRE1FQVRFUkVSRVJtQUFacUlpSWlJeUFBTTBFUkVSRVJFQm1DQUppSWlJaUl5QUFNMEVSRVJFWkVCR0tDSmlJaUlpQXpBQUUxRVJFUkVaQUFHYUNJaUlpSWlBekJBRXhFUkVSRVpnQUdhaUlpSWlNZ0FETkJFUkVSRVJBWmdnQ1lpSWlJaU1nQUROQkVSRVJHUkFSaWdpWWlJaUlnTXdBQk5SRVJFUkdRQUJtZ2lJaUlpSWdNd1FCTVJFUkVSR1lBQm1vaUlpSWpJQUF6UVJFUVZ6SjA3ZC9ENDhlTlM5NU9WbFlYczdHeTkyeXNVQ2lnVWlsS2Y5MVUzYnR4QVRrNk8wZnQ5bGJlM04zcjM3bDNtNXpsOStqUk9uejZOM056Y011ay9JeU1EKy9idHc5eTVjNkZVS3N2a0hFU2ttOWpjQlJBUlZRUVRKMDVFZW5xNjBmcXp0YlZGWUdCZ2lZNWR0V29WSGo5K2pDbFRwdUM5OTk0cmNRMzkrdldEcGFVbERoOCtyRmY3WHIxNkFRQk9uanhaNG5PK2FzYU1HUWdORGNXd1ljTXdhdFFvby9WclR0OS8vejBBNE0wMzM0U1RrNVBSKzMvMjdCazJidHdJcFZLSkF3Y09ZT0RBZ1VZL0J4SHB4Z0JOUktTSG1KZ1lwS2FtR3EwL2UzdjdRczl0M2JvVkxWdTJSSnMyYmJRZUZ4OGZqOGVQSDBNZ0VLQkRodzVHcStkVmFXbHB1SExsQ2xxM2JnMFhGNWN5TzArWExsMFFHaHFLZmZ2Mm9WZXZYcWhkdTNhWm5hdXlhTml3SWZyMzc0L2ZmdnNOUVVGQjhQTHlnb09EZzduTElxcFNHS0NKaUF4Z2pLdXYzdDdlaFo2N2RPa1NkdXpZQWFsVWlrV0xGcUY1OCtaRkhudmh3Z1VBK1ZjM0hSMGRTMTJMTnFHaG9WaXlaQW5lZSs4OVRKa3lwY3pPNCtQamd3TUhEdURKa3lkWXQyNGR2djMyMnpJN1YwVXdjdVJJdmRvVkRBOUpUMCtIbjU4ZnJLMnRpejFtdzRZTkVJdjVhNS9JR1BoS0lpSXFCN3AwNllJK2Zmcmd5SkVqbURWckZwWXRXd1pQVDg5QzdZNGZQdzRBNk5tenA5SE9yVktwQUFBQ2dVRDkzUFhyMXdFQXJWdTNOdHA1aWlJVUNqRnExQ2lzWDc4ZTc3enpUcG1lcXlLSWpvNDIrSmpFeEVRa0ppWVcyNDdqcFltTWh3R2FpS2ljbURCaEFsNjhlSUdyVjY5aTFxeFpDQXdNMUJnK0VSWVdwZzVZUC96d0EzNzQ0UWU5K3ZYeDhjRi8vL3ZmSXZmSjVYS01HemNPM2JwMXc0Y2ZmcWgrN3NxVkt4Q0pSR2pmdnIzQm4wZDRlRGdtVHB4bzhIR0xGaTNDb2tXTDlHcTdlZk5tdUxxNjR2MzMzemZvSEhsNWVVVytBNkROMGFOSFlXRmhBU0QvcHN0Ky9mcnBmYXl2cjIreGJYNzU1WmNpaDhpOGZON1NVQ2dVNnJIclJHUThETkJFUk9XRVVDakV6Smt6TVdIQ0JFUkZSV0hXckZsWXNXS0YrdTM1dlh2M0FnQ3FWYXNHVzF2Yll2dVR5V1RJeU1qUXVMTDg1NTkvSWp3OEhIMzc5Z1dRZjlVNU1URVIyN2R2Ujl1MmJkR29VU05jdTNZTnFhbXBFSXZGUlFaaGJjTU1uSjJkc1hqeFlrZ2tFbFN2WGwxalgzWjJOdExUMHlHVlNtRm5aNmZYMXlNbEpRVjVlWG13c2JHQmxaV1Z4ajZSU0FTQlFBQlhWMWU5K2twTVRJUmNMZ2NBV0ZoWW9GcTFhbm9kOS9MWDdtVTJOalphajhuSXlOQzdqYjZTa3BLd2Z2MTZEQmt5QkEwYU5DaTAvK0xGaTdoOSt6WjhmWDBMZmUySnlQZ1lvSW1vM0ZHcUZNaFZaQ0pIbnZXL2Z6T1JxOGhHcmlML1g2VktEb1ZTRHFWS1VlaWpyQmx5OWJJa3JLMnRFUkFRZ0MrLy9CSnhjWEdJaW9wQzA2Wk44YzgvLytES2xTc1FDb1ZZc1dJRjNOemNpdTFyNU1pUnlNakl3QnR2dktGK0xpUWtCSWNQSDhiYmI3OE5JRCtJamh3NUVrdVhMc1dTSlV1d2R1MWFIRDE2RkVEK2xlaWloaFJvRzJaUU1DNjNZY09HMkxsenA4YSthOWV1WWViTW1XalNwQW1XTGwycTE5ZmlzODgrUTB4TURQejkvZEdwVTZjaTIvejg4OC9GOW5QdjNqMU1tREJCdlMwUUNMQjQ4V0xVcWxWTHJ6cUtjdURBZ1NLZmw4bGs4UFgxaFZnczF0b0dBUHIyN1Z2a0ZJS0RCdzhHa1A5OUFmS0gxd1FIQjJQRGhnMUlUMC9IL2Z2M3NXblRKZ2lGLzg1Q201dWJpelZyMWlBeE1SRkhqeDZGajQ4UGhnMGJCaGNYRndpRlFuenh4UmNBd1BIUFJFYkVWeE1SbVlBSzJmSjBKR2ZGSXpYbkJUSnlrNUdSbTRTTXZCUms1aWJuYitjbEl6TTNCWmw1S1pBcnkyYitYR053ZDNjdmRSL0ZqWE90VTZjT3BrK2ZqbXJWcXFGcDA2WUFnS0NnSUtoVUtyenp6anZxOEp5VGs0TUJBd1pBS0JUaXlKRWpHbjNjdUhFRDBkSFJjSEJ3UU5ldVhkWFBQM3IwQ0dLeEdIWHExRkUvOTk1NzcySHYzcjJJakl6RWxpMWI4T2VmZjhMQ3dnSzdkKy9XdU5KZDhNZERTVzZrYk5teUpjUmlNY0xEdzVHVGt3T3BWS3F6dlV3bVEweE1EQVFDQVZxMWFtWHcrUW9vRkFvc1c3WU1qbzZPU0VwS2drZ2tnb1dGQlFJREE3Rnc0Y0lTOTZ1TlRDWURVUFFzSy9ydzgvTlRQdzRQRDhmR2pSdHg1ODRkQVBsZncwbVRKa0VvRkNJbUpnWUpDUW1vVTZjT25KMmRzWHIxYXV6WXNRUEJ3Y0U0ZE9nUWpoMDdobjc5K21INDhPR2M1bzZvRERCQUU1RlI1Q2x5a0pnWmpZVE1hQ1JsUFVOS2RqeFNzcCtyLzgxVlpKbTdSS1BZdkhsenFmc0lEdzh2OW1yZ1cyKzlwWDRjRmhhRzgrZlBReUFRcU1jcEEvbGpjdlB5OG9vTW8vdjM3d2VRUDNkendibFVLaFVlUDM0TWQzZDNqZk1MQkFLTUd6Y08yZG5adUh6NU1sUXFGYnAxNjZiWE1CRjlXVnBhb2ttVEpnZ0xDME5ZV0ZpeE55ZmV2bjBiQU5DZ1FZTlMxYkZueng1RVJrWmk2dFNwV0x4NE1ZUkNJVDc5OUZPc1hyMGFaOCtlUmZmdTNVdmNkMUdpb3FJQUFEVnIxaXh4SHhFUkVkaStmVHV1WGJzR0lIOW96T2VmZnc0dkx5OEFRR1JrSlB6OS9aR1Nrb0tHRFJ0aXpabzFxRjY5T2laTm1vUWhRNFpnNjlhdE9IZnVIUGJ2MzQvZzRHRDQrdnBpMEtCQnhmN1JRa1Q2WTRBbUlvTmt5OU1RbHhhSmhNd29KR1JFSVNFekdna1pVVWpKampkM2FSWEdhNis5WmxEN1U2ZE9BY2kvQWx5L2ZuMzE4MmxwYVFBS3Z6WC80TUVEaElTRVFDd1c0NE1QUGxBL0h4a1ppYXlzTERSdTNMalFPZHEwYVlQSGp4K3J6MVV3UnRxWXVuVHBnckN3TUp3NmRhcllBRjB3WFY5SmJtSXNFQkVSZ2FDZ0lEUnQyaFRlM3Q1WXZIZ3hBS0JQbno0NGZQZ3cxcTVkaTVZdFd4cDF6SEJFUkFRQUZEbURpajUyN2RxRm4zNzZDUUFnbFVveGFOQWdEQnMyVEQwRy9PWHdMQmFMOGZEaFE4eWFOUXV6WjgrR3RiVTEzTnpjTUhQbVRBd2NPQkEvL3ZnandzTENzR1hMRmpnNk9wcGtGVWFpcW9JQm1vaTBVQ0V0SnhIUDBoNGlMdTNCLy81OWlPVHNPSE1YWmhZNU9Ua2FONVJObmp3WlNVbEpKZTZ2dUN2Wk1wa00yZG5aY0hOenc2UkprOUNzV1RPOC92cnJHbTJlUFhzR0lQK0d0TmpZV1BYUWpwU1VGRFJyMWd4MTY5YlZDSWNGUXdHMEJmalEwRkFBUUxObXpkQ3NXYk9TZldJNjlPclZDMXUzYnNYWnMyY3hac3dZcmZOWXkyUXlYTGx5QlFLQm9NU2hUeWFUSVNBZ0FBcUZBdVBIajlmNDNvbEVJbnp4eFJlWVBuMDY1czZkaTJYTGxobGx4Z3VWU29VLy92Z0RRUDRRbXBlL0ovcDY3NzMzOE91dnY2SlRwMDRZTVdLRXhnd2RGeTlleEpJbFM1Q1ptWW0rZmZ2QzE5Y1hzMmJOUW1ob0tDWk5tb1J2dnZsR1BUU25hZE9tV0xGaUJVNmRPb1hMbHkvRHg4ZW4xSjhmRWYyTEFacUlBQUJ5WlM2ZXBkNUhWRW9Zb3BMdklDWTFIQm01eWVZdXExeFFLcFhJeWNuUldLd2lOallXQ1FrSlpYYk8zYnQzNC9qeDQvamlpeS9nNCtOVDVNMkxMNCtsdm5YcmxqcXN0VzNiRm0zYnRsWFBPbEVnT3pzYk5qWTJXZ1Awa0NGRDBLeFpzMExIR1l1dHJTMTY5T2lCNDhlUDQrREJnL2owMDArTGJIZjA2RkVvRkFxMGI5OWU3MWsyWGlhWHl6RnYzandrSkNSZzVNaVJhTktrU2FFMmJkcTBRZS9ldlhIczJERXNXN1lNMDZkUE4vZzhyN3A0OFNMaTR1SWdFQWdRRXhPRENSTW1JQ0FnQUMxYXROQzdqMnJWcXVIbm4zL1dHRzRobDh1eGNlTkc3TisvSHdLQkFHUEhqc1dnUVlNQUFNdVhMOGQzMzMySHYvNzZDMzUrZmhneFlnU0dEaDJxdmdteFo4K2VScDB6bklqeU1VQVRWVkhaOG5UOGszd2JVY2wzRVoxOEY3RnA5NkJRbGsxd3F1aXlzdkxIYjc4Y29GK2RaY0tZMHRMU2NPellNV1JuWjZ2SDFCYmw3Ny8vVmorK2NPRkNvYXVNcnc3dEdEWnNHQVlQSHF3T1YwWFJ0Z0tpc1F3ZE9oUW5UNTdFbmoxNzBMTm56MEpMZDc5NDhVSTlYVjlCU0RTRVNxWEM0c1dMMWVPc2h3MGJwclh0dUhIajhQZmZmK1AwNmROd2MzUERKNTk4WXZENUNxU25wMlBkdW5VQTh1ZC90ckN3d1BidDJ6RnQyalJNbXpZTjNicDEwN3V2bDhOeldGZ1lBZ01ERVJrWkNSc2JHMHlmUGgwZE8zWlU3N2V6czhQQ2hRdXhZOGNPL1B6eno5aThlVFBPblR1SFVhTkdsV3I0Q3hIcHhnQk5WRVVvVlhMRXBFVGdrU3dVajJSL0lTWTFYTDBDSGVtV21aa0pRUGU4dnNhMGYvOStaR2Rudzg3T0RzT0hEeSt5alZ3dXg4MmJOeUVTaWVEbTVvWWJOMjVBSnBQQnljbEpaOS82VEdWVzNGUjkydmEzYmR1MjJKa3Q2dFNwZzhHREIyUFhybDFZdm53NUZpOWVyREc4WXMyYU5jakt5a0tYTGwwTVhnVlJwVkpoeVpJbE9IUG1ESnljbkRCdDJqU3Q4emdEK1VGMTFxeFpHRDkrUElLQ2dwQ2JtNHZSbzBjYmRFNGdmM0dXK2ZQbkl5RWhBVTVPVHZqd3d3OWhiVzBOQ3dzTGJOcTBDZDkrK3kyKy9QSkw5Ty9mWCs4K2s1T1RzWEhqUnB3OGVSSXFsUXJ0MnJYRDExOS9YZVNpS3dLQkFDTkdqRURIamgyeGRPbFM5YmhvVDA5UERCczJERjI3ZHVVVWRrUkd4bGNVVVNXV212TUM5MS84Z1lleVVEeVczVUN1SXRQY0pXa1FDc1N3c1hETS81RGsvMnR0NFFncnNTMHN4TmFRaXF4aEliS0NWSnovcjRYSUNoWmlLNGlGRmhBS1JFVit6RC96cnRIcmpJdkxIL2R0ekZrcHRFbExTMVBQb0RGOCtIQ3Q1L3p6enorUm1wcUtsaTFib24zNzl2anBwNS93NjYrLzR2UFBQeTkxRGRxbTZpc1lNcUp0ZjFIaHJpZ2pSb3pBNmRPbmNldldMV3pac2tXOU1Ndmh3NGR4K2ZKbFNLVlM5ZHpGK2xLcFZGaXhZZ1ZPbkRnQmEydHJMRnk0c05nL0pnREF3OE1ETTJiTXdMeDU4N0I3OTI1a1pHUmc0c1NKT29QM3k5TFMwdkR0dDkvaSt2WHJrRWdrbUR0M3J2cWRDbDlmWDBpbFVxeGR1eGFyVjY5R1dsb2FSb3dZb2JNL21VeUdmZnYyNGNpUkk4akt5b0t0clMzR2poMkw5OTU3cjloYUNtYmtDQTRPeHJadDJ4QVpHWWtGQ3hiQTF0WVdIVHQyUk5ldVhkR2hRd2VkNzBBUWtYNFlvSWtxRlJXZXB6OUJ4SXZMdUpkd0JiR3A5OHhXaVVnb2hvUFVGUTVXcm5DUTFvQ2psU3NjTEd2QXdkSVY5bElYMkZwVWcxUnNEVUMvb0dKT1Q1NDhBWkFmSEwvNTVodGN1WExGYUgwdldyUkk0MHJyM3IxN2tabVpDVmRYVjUzTFJ1L1pzd2RBL2hqWERoMDZZTnUyYlRoeTVBZ0dEUnFrVjNEVVJkc05qZ1ZYbmtzN2xWL0JsZDhwVTZaZzU4NmRjSFoyUnZYcTFiRnExU29Bd1BqeDQxR2pSZzI5KzVQTDVWaStmRGxPbkRnQnNWaU1nSUFBZzJiQjZOeTVNeVpQbm93bFM1Ymd5SkVqU0VoSXdKUXBVK0RnNEtEenVEdDM3dUNISDM1QVhGd2N4R0l4cGsrZlhtaDgrUWNmZkFDVlNvVzFhOWRpMjdadHlNbkp3YWhSb3dyMWxaMmRqZlhyMStQMzMzOUhYbDZlK25teFdJemR1M2RqOSs3ZGVuOCt3TDhMc1RnNE9DQWxKUVduVHAzQ1AvLzhvekU5SWhHVkhBTTBVWVdud3RPVWNQejkvQUlpWGx4R1VsYXNTYzl1SjYyTzZqWjFVZDNhUGYvRHBpNnFXOWVGbmJTNjNsZnh5cnVDQU4yZ1FRTkVSMGNYZVFVMk9UbFpQYTFjN2RxMU5WYUswOFhTMGxMOU9ERXhFYi85OWh1QS9GWDRKQkpKa2NkY3Zud1pZV0Zoc0xPemc1ZVhGNlJTS1hyMDZJRVRKMDVnN2RxMStMLy8rejlEUGoyemFONjhPU1pPbklobHk1Wmh6Wm8xRUl2RlVLbFUrUERERDlHclZ5KzkrMGxQVDBkQVFBQnUzcndKb1ZBSWYzOS9qWlVYOWZYdXUrOGlJeU1EYTlldVJVaElDTWFNR1lOcDA2WnBIVWF5WThjT2JOMjZGY0MvcTBkcU8rK0FBUU9RbnA2TzdkdTNZOWV1WFJwam1BdFlXbG9pSVNFQmVYbDVhTm15SlVhUEhvMUpreVloT1RrWnlja2x2NWszS0NnSWh3NGR3cUZEaHpCdTNMaEs4NW9rTWpjR2FLSUs2a1hHUDdnVGR4cDM0ODhnS2V0Wm1aOVBKQlNqaG8wbmF0azFSRTI3aHFobDF3Z3VOaDcvdTRwY3VkMjdsMzhsdjBHREJocnpLaGRJU0VqQXVISGpBT1NIcFlMSEJTSWlJdFFyQ3VxeVpjc1daR2RudzhQRFE3MW94cXRTVTFNUkdCZ0lBUGo0NDQvVk41eDkrdW1uT0hmdUhNNmZQNDhPSFRxVStaTGp4dUR0N1kyREJ3L2kwYU5IeU12TGc2dXJLejc2NkNPOWo0K1BqOGZNbVRNUkZSVUZzVmlNR1RObW9GdTNidW9oSVVXUnkrVkY3cTlidHk3bXpwMExPenM3TEZ1MkRES1pETk9uVDhmeTVjdUx2TEd5VzdkdTJMbHpKNW8wYVlLcFU2Y1d1M0RLeHg5L2pQVDBkTmpZMkdpOVVYUDgrUEVZTW1SSW9aVVhqeDQ5YXRBMGU3bTV1WGovL2ZjQkFGWldWdkQxOWNYUW9VTVpub21NaUFHYXFBSkp6WG1CTzNGbmNDZnVOT0xUSDVYaG1RU29ZZXVCdW80dFVkdStLV3JaTllTTFRUMElCVlh2UjhiejU4OXgvLzU5U0NRU05HellzTkQrM054Y0JBUUVJQ2twQ1owNmRTbzBkdmZubjMvR3RtM2JNSERnUUl3ZE8xWnJpSG53NEFGT25EZ0JJUC9xYzFIdDh2THlNSGZ1WE1oa01qUnExRWhqc1pNYU5XcmdrMDgrd2FaTm03Qml4UXE0dTd2ckZkck41YzZkTzFpeFlvWEdMQ1B4OGZFWVBYbzB2dnp5UzcyR0dtUmtaQ0E5UFIxU3FSUno1c3hSenpxaGE2bDBsVXBWNVA2Q3EvMDllL1pFclZxMThNMDMzNkJYcjE1YXc2Njd1enRXclZvRkR3OFB2WU9wcnU4L0FMaTZ1cFpvMmo1OU1Ed1RHVmZWKzIxSVZNRW9WUW84U0FqQlg3SEg4RER4YXBuTW5DRVdXcUMyZlZQVWRXeUJ1bzR0VWNlaEdTekZaWC9EWEVWdzRjSUZxRlFxdEcvZlhyMGFYQUdGUW9INTgrY2pJaUlDTFZxMHdNeVpNd3NGbFlLaEZmdjM3MGR5Y2pMOC9mMEwzY1JWY0FPY1NxVkM0OGFOMGJsejUwSjE1T2JtNHJ2dnZzT2RPM2RnYlcyTkdUTm1GSnBaWWNpUUlRZ05EY1hObXpjeGZmcDBmUC85OStVdVJJZUhoeU1vS0VpOVRMV3RyUzBtVHB3SWtVaUVsU3RYSWo0K0huUG16SUducHlkOGZYM1JyVnMzclROSWVIcDZZdm55NVpESlpCcHpMWjg4ZWJMSTl0N2UzcEJJSkRoMjdKak9HcHMzYjQ2Tkd6ZWlXclZxT3R1OXZDcWtQaGhpaVNvUEJtaWljaW81S3c3WFk0L2g1ck5ncE9Va0dybDNBZHpzRzZPQlV4dDRPcldGdTBNemlJUkZqN2V0eWxRcWxmcXFjSThlUFRUMnBhZW5ZK25TcFFnSkNVR1RKazN3M1hmZmFjemZXOEROelEwclZxekF0R25UY09iTUdXUm1abUxPbkRrYTQ1c2ZQSGlBeDQ4ZkE4aC9xLzlWeWNuSm1EZHZIdTdjdVFPeFdJeTVjK2NXT1E1YktCUmk5dXpabURCaEFtSmpZekZseWhSTW5qd1ozYnQzTDlYWG9iUnljM054OGVKRkhEbHlCSGZ2M2dXUUh5YTl2YjB4ZXZSb2RWQnQwYUlGTm0zYWhGT25UaUV5TWhJTEZ5N0UyclZyMGIxN2QvVHMyYlBJQlZIYzNOd01YdTFQSDhXRjU5SlFxVlRxeFdvWXFva3FKZ1pvb25KRmhZZUpvYmdhL1NzZUpvWUNNTjdWWm50TEZ6UjBibzhHVG0xUnY5cWJzSkxZR2Ezdnl1cmt5Wk40L1BneGJHMXQwYUZEQi9YeisvYnR3NjVkdTVDU2tnSWdmNTdvcVZPblFxVlNRYUZRcVA5OSthTmdNWmFRa0JETW1UTUhBUUVCNm5HdGpSczN4dnIxNjdGLy8vNUNONWhkdTNZTlM1WXNnVXdtZzFRcXhlelpzL0htbTI5cXJkbmUzaDQvL1BBRC92dmYvK0w1OCtkWXNHQUJybCsvampGanhzRE96blRmYzZWU2lkdTNiK1BDaFFzNGQrNmMrZ1pMZ1VDQVRwMDY0Wk5QUGlrMFU0YVRreFA4L2YweGVQQmdiTm15QlZldlhrVktTZ29PSERpQUF3Y093TVhGQlIwNmRFQ0hEaDNRdW5Wcm95eS9YZGJTMHRMdy9QbHoyTnZidzhyS0NpS1JDQmN2WG9SY0xvZFFLTlM2blBuTC9QejhEQXJhbk4rZHFPd3hRQk9WQTNtS0hOeU9PNG1RNkYrUmtLRjk1VGxEdWRwNm9xbExaelIxNllLYWRnMVFFYWFNS3k5VUtoVzJiZHNHSUg4RnY1ZXZMajk3OWt3ZG5nSGRZMjVmVmhDQ1FrTkRFUkFRZ0lDQUFQWHdCSGQzZDB5YU5FbmRWaWFUWWZYcTFiaDQ4U0tBL0RtV1o4K2VyWFVaN3BlNXVycGl4WW9WbURsekpwNDhlWUxnNEdCa1pXVVZPenVIdmpjZTZtclhvVU1IakJ3NUV2NysvaHBmbzRLWlFnWU5Hb1I2OWVycDdOL1QweFB6NTg5SGRIUTA5dS9majVNblR5SW5Kd2N2WHJ6QWtTTkhjT2ZPSGF4Y3ViSkNCT2dYTDE1ZzdOaXhSZTVyMWFxVlhndWNQSDM2MU5obEVWRXBNVUFUbVZGYVRpTCtmSG9BZjhVY1JsWmVtbEg2ck92WUFxKzVkRVVUbDg2b1psWExLSDFXUlFLQkFPKysreTVPbmp5SmdRTUhhdXo3NElNUG9GUXE0ZUhoQVh0N2U5amEyc0xHeGdhV2xwYnFENUZJQklsRUFvbEVBcUZRQ0tGUUNJRkFnSHYzN3NIZjN4KzNiOTlHWkdRa0dqZHVYT1Q1TFMwdDFjSDhyYmZld3VUSms0dWRsL2hsTGk0dVdMbHlKUll2WG94Ly92a0hYMy85ZGJISGFGc2d4UkF1TGk3dzlQUkV4NDRkOGZ2dnY2TmV2WHJ3OGZIQnUrKythL0FWOElJL0tqNy8vSE9jTzNjT0owNmN3Sk1uVHpCdjNqeVRyUXBaV3JWcjE0WlVLbFcvRTZGU3FXQnJhNHZtelp0andvUUpldlZSbWxrNGlLaHNDRlI4cjRmSTVOSnpaYmowWkNkQ1l3NURvY3dyL29CaXVObzJRS3VhWG1qaDJnUDJsdnF0QmxkWkJaelduUDd0RzYvVEplNUxwVkxoL3YzN1JZNjlMWTBiTjI3QXlzcXEyQnY4b3FLaThPVEpFM1RyMXExVTUwdEpTU2t5Zkh0N2U4UFMwaEtIRHg4dVZmOUZ5Y25Kd1QvLy9LUDFENFNTeXNyS0tuUXpwNzdpNCtNQm9NUXpYYWhVS29TRmhRR0F4azJMWmFYZ1JzdTJiZHNhUElRak5EUVVBTkN1WFR1ajFtVE0xeGRSUlNKNDVVWElBRTFrUXBtNXliajB6eTVjZTNvSWNtVk9xZnB5dEt5SmxqVzkwTEptRDdqWWVCaW53RXFBditDSnlnNWZYMVJWdlJxZ09ZU0R5QVN5OGxKeEpXb1Bya2IvaGp4RmRpbDZFcUJSOVE1b1g2Yy9HamkxNHgzOFJFUkVac0FBVFZTR3N1VnArQ1BxVjRSRS9ZcGNSV2FKKzdHUzJPRk50OTVvVzdzdnh6VVRFUkdaR1FNMFVSbklrV2NpSlBwWC9CRzFGem55akJMMzQyYmZCTzNxOUVjTDEzY2dGaGFlWTVpSWlJaE1qd0dheUlnVXlqeUVSTy9INVg5MmxuaFdEWkZRakJhdVBkQ3VUbi9VdGk5ZnE4Z1JFUkVSQXpTUjBVVEtydVBZdlpWSXpDelpuSzEyVW1lMHJ6TUFyZDE4WUcxUi9PSUtSRVJFWkI0TTBFU2xsSnJ6QXIvZlg0ZS9uNTh2MGZFMkZ0WFExZU1qdEtuOVBvZHBFQkVSVlFBTTBFUWxwRlRKRVJLOUgrY2l0NVZvWmcwcmlUMjYxQnVHZG5YNlF5S3lMSU1LaVlpSXFDd3dRQk9Wd0Q5SnQzRDBYaUJlWkR3eCtGaExzUjA2MVJ1S0R1NGZ3RUprYmZ6aWlJaUlxRXd4UUJNWklEMVhocE1QMXVOMjNDbURqNVdLcmZGVzNTSG82RDRJVW5IRldJYVlpSWlJQ21PQUp0S0RTcVhFbjA4UDRHemtGdVRJRFp2UDJVSmtoUTd1QTlHcDNoQllpdTNLcUVJaUlpSXlGUVpvb21La1pNZGpmOWhDUkNYZk1malkxclhmaDVmblNNNnFRVVJFVklrd1FCUHBjRGYrREk1RXJEQjRNWlNhZGczeGZwTkpxT1BRckl3cUl5SWlJbk5oZ0NZcVFvNDhBOGZ1QlJvODFsa3F0a2FQQnFQUXJuWS9DQVRDTXFxT2lJaUl6SWtCbXVnVlVjbDNzVDlzQVZLeTR3MDZybFhObnZCdTVBZGJDNmN5cW95SWlJaktBd1pvb3Y5UnF1UTQvemdJRjUvc2dFcWwwdnM0RjV0NjZOMWtFanlxdlY2RzFSRVJFVkY1d1FCTkJFQ1dGWVA5ZHhjZ0pqVkM3Mk1rSWluZXJ2OHBPcm9QZ2tqSWwxSjVJUkZaYWl4c2s1NlRDRnVwc3hrcklxb2MwbklTTmJZdFJGWm1xb1RJL1BoYm42cThtODkreDdGN2dRYXRKbGpmcVRYNnZ6WVZEcFkxeXJBeUtna25LemZFcDBlcXQyL0ZuVUxuZXI1bXJJaW9jbmoxbnBCcVZtNW1xb1RJL0JpZ3FjcFNxdVQ0L2Y0Ni9QbjBnTjdIaUlSaWVEVVlqWTd1Z3lFUUNNcXdPaXFwSmk2ZE5RTDAyY2pOQVBMSHFOdnhTalNSd2RKeUVuRTc3cFQ2dFZTZ2lVc25NMVZFWkg0Q2xTR0RQWWtxaWF5OFZPeTlNdytQazI3b2ZVeDFtN29ZMUh3V2F0bzFMTVBLcUxSeTVKbFlkM1VVVXJLZm03c1Vva3JMd2RJVjR6cHVnb1hJMnR5bEVKbUU0SldyWnB4bmk2cWNGeGxQc1BIYWx3YUY1L1oxUG9CZit4OFpuaXNBcWRnYS9WNmJhdTR5aUNxMS9xOU5ZWGltS28xWG9LbEt1WjhRZ2wvdmZvZGNoWDdMY2R0WU9LTC9hMVBScUhySE1xNk1qQzFTZGgySHdoZnpTalNSRVRsWTFrRC8xNmFpdmxOcmM1ZENaRkt2WG9GbWdLWXFRb1hMLyt6R3FZZWJBT2ozdjN3ajV3N28zMndxYkN5cWxXMXBWR1p5NUptNEVyVUg5MTVjUVZKV0xISVZXZVl1aWFqQ3NSQlpvWnFWRzVxNGRFS251a01oRmZQS00xVTlETkJVNWNpVk9UZ1V2aFIzNGs3cjFWNHN0TUM3amNhaVhaMStBSGlqSUJFUlVWWDNhaU1GaDM0QUFDQUFTVVJCVklEbUxCeFVxYVhsSkdEWDdUbUlUYjJuVjNzN2FYVjgrUHA4MUxKclhNYVZFUkVSVVVYRkFFMlZWa0pHRkxiZm1JcTBuQVM5MnRlMmZ3M0RXZ1Z3MFEwaUlpTFNpUUdhS3FWbmFRL3c4NDFweU14TDBhdjk2N1hlUlorbVgwTXN0Q2pqeW9pSWlLaWlZNENtU2ljcStTNSt1VFVET2ZMaVo5b1FDQVR3YnVpSHQrb09Cc2M3RXhFUmtUNFlvS2xTZVpoNERidHZmd081TXFmWXRsS3hOUWEzbUkyR3p1MU5VQmtSRVJGVkZnelFWR244L2Z3Q2ZyMzdIWlFxZWJGdG5heHE0OFBYdjBWMW03b21xSXlJaUlncUV3Wm9xaFJ1eEI3SDRZaWwwR2RXUmsrbjFoalNjZzRzeFhZbXFJeUlpSWdxR3dab3F2QkNvbi9GNy9mWDZ0VzJaVTB2Zk5ETUgwSUIvOWNuSWlLaWttR0tvQXBNaGZPUGczQXVjcHRlcmR2VjZRK2Z4aFB3eWx6b1JFUkVSQVpoZ0tZSzYrS1RuWHFINXk0ZUg4R3J3VWh3cGcwaUlpSXFMUVpvcXBEK2ZIb0FaeDc5cEZmYm5nMC9SK2Q2dzhxNElpSWlJcW9xR0tDcHdybjE3QVNPMzF1bFIwc0IralQ5Q20xcTl5bnptb2lJaUtqcVlJQ21DaVhpeFdVY0RGOWNiRHVCUUlpQnpXZWdoV3NQRTFSRlJFUkVWUWtETkZVWWoyWFhzZS91UEtoVVNwM3RSRUlKaHJiOEJvMnJ2MldpeW9pSWlLZ3FZWUNtQ3VGcHl0L1llWHMyRkVyZGk2U0loUmI0NkkwRnFGL3RUUk5WUmtSRVJGV04wTndGRUJVblBqMFNPMjdPUUo0aVcyYzdvVUNFb2EzbU1qd1RFUkZSbVdLQXBuSk5saG1Eb0J2K3lKYW5GOU5TZ0FITlo2Q1Jjd2VUMUVWRVJFUlZGd00wbFZ0WmVhbjQrZVowWk9RbUZkdTJUOU92ME1LMXV3bXFJaUlpb3FxT0FacktKYVZLamoxM0FwQ1VGVnRzMjU0TngzQ3FPaUlpSWpJWkJtZ3FoMVE0Zm04MW5pVGRMTFpsRjQrUDBMbWVyd2xxSWlJaUlzckhBRTNsenA5UER5STA1bkN4N2RyVzZmZS81Ym1KaUlpSVRJY0Jtc3FWU05sZkNMNi9wdGgyTFd0Nm9YZmppUUFFWlY4VUVSRVIwVXNZb0tuY1NNeDhpcjEzaWw4b3hkT3BEVDVvNWcrQmdPR1ppSWlJVEk4Qm1zcUZiSGthZHQ2YVZleDBkYzdXZFRDazVXd0lCVndEaUlpSWlNeURBWnJNVHFsU1lPK2RlVWpNZktxem5hWFlGaCsrL2gwc3hYWW1xb3lJaUlpb01BWm9NcnVURHpjZ1VuWmRaeHVCUUlnaExlZkEyYnFPaWFvaUlpSWlLaG9ETkpuVnZZUXJDSW5hVjJ5N1hvMi9oS2RUR3hOVVJFUkVSS1FiQXpTWlRVcjJjeHdJKzZIWWRtMXI5MFg3T3YxTlVCRVJFUkZSOFJpZ3lTeVVLamwrdmZzdHN1VnBPdHQ1VkhzRFBrM0dnOVBWRVJFUlVYbkJBRTFtY1RaeUc2SlR3blMycVdibGhxRXR2K0dNRzBSRVJGU3VNRUNUeVQxS3ZJWkxUMzdSMlVZaWt1TEQxNytGbGNUZVJGVVJFUkVSNlljQm1rd3FQU2NSKy8vK3Z0aDJ2WnRNaEl0TlBSTlVSRVJFUkdRWUJtZ3lHWlZLaVYvREZpQXpOMWxudTVZMXZmQkdyZmRNVkJVUkVSR1JZUmlneVdRdVBObUJKMGszZGJaeHNxNk5QazIvQW04YUpDSWlvdktLQVpwTUlqYjFIczQvM3E2empVZ294cEFXYzJBaHNqWlJWVVJFUkVTR1k0Q21NcWRRNXVGZytHS29WRXFkN2Q1dE9CWTE3UnFhcUNvaUlpS2lrbUdBcGpKMzRja09QRTkvckxOTlU1Zk9hTy8rZ1lrcUlpSWlJaW81Qm1ncVUzRnBENHVkc3M3QnNnYjZ2VFlWSFBkTVJFUkVGUUVETkpVWnBVcU9nK0dMb1ZRcHRMWVJDQVFZMUh3V3JDUjJKcXlNaUlpSXFPUVlvS25NWEhxeUUzRnBEM1cyZWN0OUNOd2RXNWlvSWlJaUlxTFNZNENtTXZFOC9USE9QLzVaWnh0bjZ6cm8zdUF6VTVSRFJFUkVaRFFNMEdSMFNwVUNCLzcrQVVxVlhFY3JBZnEvTmhWaW9kUmtkUkVSRVJFWkF3TTBHZDBmVVh2eExPMit6allkM0FkdzZBWVJFUkZWU0F6UVpGUXAyYzl4TGxMM2dpblZyR3JCcThFb0UxVkVSRVJFWkZ3TTBHUlVKeDc4Q0xreVIyZWJmcTlOaFVSa2FhS0tpSWlJaUl5TEFacU01ckhzT3Y1K2ZsNW5tM1oxK3NPajJ1c21xb2lJaUlqSStCaWd5U2lVS2ptTzNWK2xzNDJEcFN0Nk52emNSQlVSRVJFUmxRMEdhREtLcTlFSGtKQVJwYlBOKzAwbXdrSmtaYUtLaUlpSWlNb0dBelNWV25wT0lzNUZidFBacGxIMWptaFV2YU9KS2lJaUlpSXFPd3pRVkdvbkgyNUVyaUpUNjM2UlVJeGVqY2Vac0NJaUlpS2lzc01BVGFVU25Yd1h0K05PNm16VHFlNVFPRm5WTmxGRlJFUkVSR1dMQVpwS1RLVlNGWHZqb0wzVUJWMDlocHVvSWlJaUlxS3l4d0JOSlJiMi9DemkwaDdxYlBOdW83R2M4NW1JaUlncUZRWm9LaEdGVW80emp6YnJiT05SN1hVMGQzM2JSQlVSRVJFUm1RWUROSlhJamRoalNNcDZwblcvUUNDRVQrTUpBQVNtSzRxSWlLZ2NlL0hpQlRadjNveXNyQ3h6bDBLbEpEWjNBVlR4NUNteWNmNXhrTTQyN1dyM1F3M2IraWFxaUlpSXFQeTdkT2tTZHU3Y2lkVFVWSHoxMVZkNkhiTjkrM1lFQlJYOU96YzRPQmdqUjQ0c3RvKzZkZXRpL3Z6NUJ0Vkt1akZBazhHdVJ1OUhlcTVNNjM0TGtSVzYxZi9ZaEJVUkVSR1ZmLzM3OThmdnYvK09vMGVQb2tlUEhtalZxcFZleDNsNGVHRFdyRm5xN2VmUG42dTNod3dab240K0ppWUcrL2J0ZzUrZkh5d3QvNzMveU43ZTNraWZBUlZnZ0NhRFpPV2w0ZEkvdTNTMjZWUnZLR3dzSEUxVUVSRVJVZm1nVUNpUW5wNnVzODNISDMrTU0yZk93TWJHQmlrcEtVVzJzYlcxaFVna1VtOUxKQko0ZUhpb3R5MHNMTlNQKy9UcG8zNTg0Y0lGV0ZwYVl2RGd3U1g4REVoZkROQmtrTXYvN0VLT1BFUHJmbXNMUjd4Vmx5OWNJaUtxZXU3ZnY0K0pFeWZxMWZiQ2hRdGE5NjFac3dhTkd6ZFdiejk0OEFEZTN0NUZ0bFdwVk1qSXlQKzlIQlVWaFpvMWF4WUs4YmEydG5yVlJQcGpnQ2E5cGVVazRHcjBmcDF0dW5rTWg0WEkya1FWRVJFUmxSKzFhdFhDcEVtVGRMWlp1WElscWxXcmhrOCsrVVJyRzFkWFY0MXREdzhQQkFRRXFMZWZQMytPcVZPbkFnQ2VQbjFhYUJ6MGdBRUROTFpQbnRTOTRCa1pqZ0dhOUhieHlTK1FLM08xN25lMHJJbTJ0ZnVhc0NJaUlxTHl3OUhSVVdOSVJWRldybHdKVzF2Yll0dTlUQ0tSd00zTlRXZWIzYnQzRjNvdU5qWVdYMy85dGQ3bklmMHhRSk5lMG5NU2NUMzJtTTQyM1J0OEJwRlFZcEo2aUlpSXFncGRRemdLT0RrNUFRQzh2YjJ4ZWZObXVMdTdxNGQya1BFeFFKTmUvb2phQjRVeVQrditHcmIxMGRMVnk0UVZFUkVSVlg2dFdyWEMyTEZqMGI1OWUvVnpXVmxadUh6NU1vUkNMdWRoTGd6UVZLeXN2RlJjaXpta3M0MVhnOUVRQ1BoQ0ppSWlpbzJOMWJsZkxwZHJiU01RQ0ZDclZpMEFRSFIwTkp5ZG5lSHM3S3pSeHNyS0NqMTc5c1RUcDA4MW5sZXBWT28rcUd3eFFGT3hya2J2UjU0aVcrdCtOL3NtYUZ5OWd3a3JJaUlpS3I4Ky9mUlRuZnVmUFh1bXRZMUVJc0d4WS9sREp2VlpKR1hqeG8zcXg1bVptUUFBcVZTcWI2bFVRZ3pRcEZPdUloTlhvMy9UMmFhcngzQnd5VzRpSXFKOE0yZk8xTHB2d1lJRmNIWjJocCtmWDVIN1g1Ny8rZVRKazhqSnlVRnFhaXBjWEZ3UUhSMk5rU05IYXN5cUVSMGRyWDRjR3hzTGdVQUFSMGV1eFZEV0dLQkpwMnRQRHlOYnJuMVNlQmNiRHpTcDNzbUVGUkVSRVpWdjNidDMxN3B2d1lJRnNMYTIxdG5tWlJjdlhzU1NKVXNRSEJ4Y2JOdnIxNi9Ed2NFQlNxVlM3MXFwWkRob2xiU1NLM1B3UjlSZW5XMjZlbnpFc1ZaRVJFUmxKQ2twU1QzRFJnRnZiMjk0ZTN0ajNMaHhxRjI3Tm5idjNvMnNyQ3djUEhnUW1abVo4UFB6UTNoNHVIb2ZHUit2UUpOV04yS0RrWkdicEhWL05TczNOSGQ5eDNRRkVSRVJWVEZQbmp4QlNrcUt4bENOelpzM0E4aGYwbHNvRkVJcWxXTHUzTGxRS0JUWXNtVUxnb0tDOE5WWFgySDQ4T0VZTVdLRXVVcXYxSGdGbW9xa1VpbHhKV3FQempaZDZnMkRVQ0RTMllhSWlJaEs3dGF0VzFBcWxaZ3padzRTRWhJQUFPN3U3bkIzZDRlOXZUMk9IRG1DMGFOSDQvNzkrd2dJQ0VDTkdqVXdlZkprK1B2N1k4K2VQWmd5WlFwa01wbVpQNHZLaHdHYWluUS80UThrWjhWcDNXOG5yWTdYYTcxcndvcUlpSWpLdDZ5c3JHSS9nUHpwNXZScDk5ZGZmeUUrUGg0VEowNkVRcUhBN05tek5jNFhFaEtDd01CQTFLMWJGK3ZXclVQVHBrM1YrN3k4dkJBWUdJaTB0RFNrcHFhYTdvdFFSUWhVQlpNR0VyMWsyL1hKZUpKMFUrditYbzIvUkFmM2dTYXNpSWlJcUh3cmJyVkFRK3pac3dmKy92NTQvdnc1OXV6Wmc5VFVWTXlmUHgvaDRlSHc5UFJFNjlhdFVhTkdEYVNrcEtCKy9mb1FpL05INVNxVlNpZ1VDc2psY3VUbDVTRXJLd3U1dWJubzA2Y1BiRzF0alZaZlZTTjQ1WVl2am9HbVF1TFRJM1dHWnl1SkhWcTd2Vy9DaW9pSWlNcS9TWk1tR2EwdlcxdGJTQ1FTOU83ZEcxS3BGQzR1TGxpNWNpV3VYTG1DTTJmTzRQTGx5NURKWk1qSnlTbTJMeGNYRi9qNitocXROdUlWYUNyQzRmQ2x1QjU3VE92K0xoNGZ3cXZCYUJOV1JFUkVWUFdFaFlXcHh6cHJrNWVYaCt6c2JPVGw1VUdoVUtoWEl4UUtoUkFLaFJDTHhaQktwVnhjcFpSNEJacDB5c3hMd2UyNFUxcjNDd1JDdEszZHo0UVZFUkVSVlUzTm16Y3Z0bzFFSW9GRUlqRkJOZlF5M2tSSUdxN0hISVZjbWF0MS8yc3VYZUJnV2NPRUZSRVJFUkdWTHd6UXBLWlV5ZkhuMDRNNjIvREdRU0lpSXFycUdLQkpMZno1SmFUbEpHamRYOU91SWVvNnRqQmhSVVJFUkVUbER3TTBxVjJQUGFwemYvN1ZaeTdiVFVSRVJGVWJieUlrQUVCeVZod2laZGUxN3JlV09LQ0ZhM2NUVmtSRVJLUmJkcDRjajJXcGtHVm1tN3VVS3FsRkxXYzRXRmJOMlQwcS9EUjJHWGtLN0x6M0hCZGpVL0EwUFFmWmNxVzVTNkp5d0ZJc1JCMWJLYnE2T2VEREpqVmdJK0dTNDBSRWxVVmtZZ29Xbi8wTGgvK09SRmFlM056bFZGbUhSdlpENS9wdTVpN0RKQ3JWTkhiWDR0T3c4Rm9VNGpPMXp4cEJWVk8yWEltSHlWbDRtSnlGWTA5a21OR3VMdHE1MnBtN0xDSWlLcVZmcmtmZ3Y0Y3VJRS9CQzJaa1BoVTJRRitMVDhOWDV4K2F1d3lxQU9JemMvSFYrWWRZK1haRHRHV0lKaUtxc0g2NUhvRUp2NTNUZUs2Mmd5M3FPdHBCS09BOU9xWm1iMmxoN2hMTXBrSU80Y2pJVStEajN5TjQ1WmtNNG1wdGdhRDNtbkk0QnhGUkJSU1ptSUpPcTNhcnJ6d1BhTmtBMy9wMFFrMDdHek5YUmxYQnEwTTRLdVFzSER2dlBXZDRKb1BGWitaaTU3M241aTZEaUloS1lQSFp2elRDODZhaDNnelBaRFlWTWtCZmpFMHhkd2xVUWZIL0hTS2lpaWM3VDQ3RGYwZXF0Ny8xNldUR2FvZ3FhSUIrbXA1ajdoS29nb3JoL3p0RVJCWE9ZMW1xZXJhTjJnNjJ2UEpNWmxjaEF6U25xcU9TeXVML08wUkVGYzdMOHp6WGRlVE40R1IrRlRKQUV4RVJVZFhFMlRhb1BLaXcwOWdWNS9MUU44MWRBcGxCNXowM3pGMENFUkVSVlhLOEFrMUVSRVJFWkFBR2FDSWlJaUlpQXpCQUV4RVJFUkVaZ0FHYWlJaUlpTWdBRE5CRVJFUkVSQVpnZ0NZaUlpSWlNZ0FETkJFUkVSR1JBUmlnaVlpSWlJZ013QUJOUkVSRVJHUUFCbWdpSWlJaUlnTXdRQk1SRVJFUkdZQUJtb2lJaUlqSUFBelFSRVJFUkVRR1lJQW1JaUlpSWpJQUF6UVJFUkVSa1FFWW9JbUlpSWlJRE1BQVRVUkVSRVJrQUxHNUN5QWlLaXRwT2JsWWZla1dqa2M4d1dOWkNqSno1ZVl1aWFqQ3NiWVFvNzZUQTN5YWVtQjhsOWRoSjdVd2QwbEVac2NBVFVTVjB2bEhUekh4dDNONG1wSnU3bEtJS3JUTVhEbkM0aElSRnBlSVhUZnVJWERBTzNpN1FSMXpsMFZrVmh6Q1FVU1Z6dmxIVHpGdzZ4R0daeUlqZTVxU2pvRmJqK0JDWkl5NVN5RUFMMTY4d09iTm01R1ZsV1h1VXFvY1hvRW1va29sTFNjWEUzODdaKzR5aUNxMUNmdlA0dEtFb1J6T29jV0xGeTl3K3ZUcEVoOC9iTmd3dmRwZHVuUUpPM2Z1UkdwcUtyNzY2aXU5anRtK2ZUdUNnb0tLM0JjY0hJeVJJMGNXMjBmZHVuVXhmLzU4dmM1WFdURkFFMUdsc3ZyU0xZMHJ6eFlpSVdaNHRZZnZHNDNoYW1kdHhzcUlLcWI0dEV6c3Zua2ZDMC8vaVZ5RkVrRCtsZWpWbDI1aGhsYzdNMWRYUHNYSHgrT25uMzRxOGZINkJ1aisvZnZqOTk5L3g5R2pSOUdqUncrMGF0VktyK004UER3d2E5WXM5ZmJ6NTgvVjIwT0dERkUvSHhNVGczMzc5c0hQencrV2xwYnE1KzN0N2ZVNlQyWEdBRTFFbGNyeGlDY2Eyek84Mm1OaTF6Zk1Vd3hSSmVCcVo2MStEUVdjQ0ZFL0h4enhoQUZhaXhZdFd1RGt5Wk42dDc5NTh5WisrT0VISkNVbDRmUFBQMWMvcjFBb2tKNnVleWpheHg5L2pETm56c0RHeGdZcEtTbEZ0ckcxdFlWSUpGSnZTeVFTZUhoNHFMY3RMUDU5SjZGUG56N3F4eGN1WElDbHBTVUdEeDZzOStkU1ZUQkFFMUdsOGxpbStRdkU5NDNHWnFxRXFISVora1lqalFEOVdKWnF4bW9xQjdsY2ppMWJ0bUR2M3Ixd2RYWEZpaFVyMEtSSkUvWCsrL2Z2WStMRWlYcjFkZUhDQmEzNzFxeFpnOGFOLy8xWitPREJBM2g3ZXhmWlZxVlNJU01qQXdBUUZSV0ZtalZyRmdyeHRyYTJldFZVbVRGQUUxR2w4dXBVZFJ5MlFXUWNOZTFzTkxZemN2UE1WRW5sRUJVVmhZVUxGK0xodzRmbzNMa3pwa3laVWlpWTFxcFZDNU1tVGRMWno4cVZLMUd0V2pWODhza25XdHU0dXJwcWJIdDRlQ0FnSUVDOS9mejVjMHlkT2hVQThQVHAwMExqb0FjTUdLQ3hiY2pWOWNxS0FacUlpSWpJaEE0ZE9vUU5HelpBb1ZCZzNMaHhoUUpxQVVkSFI0MGhGVVZadVhJbGJHMXRpMjMzTW9sRUFqYzNONTF0ZHUvZVhlaTUyTmhZZlAzMTEzcWZwekpqZ0NZaUlpSXlvVldyVnNIR3hnYkxsaTNUR0ZwaEtycUdjQlJ3Y25JQ0FIaDdlMlB6NXMxd2QzZFhEKzBnQm1naUlpSWlrM055Y2pKTGVHN1ZxaFhHamgyTDl1M2JxNS9MeXNyQzVjdVhJUlJ5ZVJCOU1VQVRFUkVSR1VGSVNBaG16NTZ0Vjl2bzZPaGlyd0lYakRXT2pZM1YyVTR1bDJ0dEl4QUlVS3RXTGZVNW5aMmQ0ZXpzck5IR3lzb0tQWHYyeE5PblR6V2VWNmxVNmo1SUV3TTBFUkVSa1JIVXExY1BZOGFNS2JiZGhnMGI0T0RnQUY5Zlg3MzYvZlRUVDNYdWYvYnNtZFkyRW9rRXg0NGRBd0M5RmtuWnVIR2orbkZtWmlZQVFDcVY2bFZuVmNJQVRVUkVSR1FFdFdyVjBsaUlSSnNOR3piQTN0NWVyN1lBTUhQbVRLMzdGaXhZQUdkblovajUrUlc1LytYNW4wK2VQSW1jbkJ5a3BxYkN4Y1VGMGRIUkdEbHlwTWFzR3RIUjBlckhzYkd4RUFnRWNIUjAxS3ZPcW9RQm1vaUlpS2djNjk2OXU5WjlDeFlzZ0xXMXRjNDJMN3Q0OFNLV0xGbUM0T0RnWXR0ZXYzNGREZzRPVUNxVmV0ZGFWWEMwT0JFUkVWRVZrWlNVcEo1aG80QzN0emU4dmIweGJ0dzQxSzVkRzd0MzcwWldWaFlPSGp5SXpNeE0rUG41SVR3OFhMMlBlQVdhaUlpSXFNcDQ4dVFKVWxKU05JWnFiTjY4R1VEK2t0NUNvUkJTcVJSejU4NkZRcUhBbGkxYkVCUVVoSysrK2dyRGh3L0hpQkVqekZWNnVjSXIwRVJFUkVSVnhLMWJ0NkJVS2pGbnpod2tKQ1FBQU56ZDNlSHU3ZzU3ZTNzY09YSUVvMGVQeHYzNzl4RVFFSUFhTldwZzh1VEo4UGYzeDU0OWV6Qmx5aFRJWkRJemZ4Ym14d0JOUkVSRVpDS0dqQ2ZPeXNvcTlnUEluMjVPbjNaLy9mVVg0dVBqTVhIaVJDZ1Vpa0pUN29XRWhDQXdNQkIxNjliRnVuWHIwTFJwVS9VK0x5OHZCQVlHSWkwdERhbXBxVWI0U2xSc0hNSmhZaWtwS2RpOWV6ZDY5dXdKVDA5UGM1ZERSRVJFWlNnNU9SbEtwUkwyOXZZUWlVUTRmLzQ4QU1EVzFyYllZL3YxNjZmWE9aNCtmVnBzMnoxNzl1REhIMytFdGJVMWV2VG9nYlp0MjJMKy9Qa0lEdytIbjU4ZldyZHVqUm8xYXVDamp6NUMvZnIxOGVqUkl6eDY5QWhLcFJJS2hRSnl1Ung1ZVhudzhmRkJTRWdJcWxldnJ0Zm5VRmt4UUp0SVVsSVNObS9lakFNSERpQXJLd3RYcjE3RnBrMmJURDQ1K1pVclZ6QnQyalQxOXNXTEYwdmRaOXUyYmRXUEZ5MWFCQzh2cjFMM1NVUkVWQmxjdUhBQnExYXRBcEMvSUVuQjRpVDZ6Sm94YWRJa285VmhhMnNMaVVTQzNyMTdReXFWd3NYRkJTdFhyc1NWSzFkdzVzd1pYTDU4R1RLWkREazVPY1gyNWVMaW92Y2MxcFVWQTdTSmlNVmkvUDc3NytxM1VXN2R1b1hEaHcvci9kZWxzU2dVQ25VTlJFUkVWTGFhTjI4T0h4OGZLQlFLS0JRS1dGbFo0YzAzMzBTM2J0MktQYlpQbno1R3JlWExMNytFdTd1N2Vsc2dFS0J6NTg3bzNMbXorcm04dkR4a1oyY2pMeThQQ29WQ0hmaUZRaUdFUWlIRVlqR2tVbW1WWDUyUUFkcEU3T3pzTUg3OGVNeWJOMC85M0twVnE5QzllM2ZZMmRtWnNiS2l5ZVZ5Yk4rK0hmMzc5eSswNUdkcHBhV2xZYzJhTmZqODg4K04zamNSRVZGNTBxQkJBL3ozdi84MWR4a0E4c044Y1NRU0NTUVNpUW1xcWRoNEU2RUo5ZTNiRjYrOTlwcDZPeWtwQ2V2V3JUTmpSVVg3KysrL01XTEVDS3hkdXhiZmZ2dXQwZnRmdjM0OTl1M2JoNEVEQitLWFgzNkJRcUV3K2ptSWlJaUl5Z29EdEFrSkJBSjg5ZFZYR3MvdDI3Y1BEeDQ4TUZORlJidDQ4U0llUG55b2Zuem8wQ0dqOVIwWkdZbTllL2NDQURJeU1oQVlHSWlvcUNpajlVOUVSRVJVMWhpZ1RheE5tellhWTQyc3JLektYWUQrejMvK2czcjE2cW0zbHk1ZGlyaTR1RkwzcTFLcHNIRGhRbzByenA5OTlobnExNjlmNnI2SmlJaUlUSVVCMmd6R2p4OFBPenM3akJvMUNvY1BIMGJ2M3IzTlhaSUdDd3NMekpvMVMzMkRRRVpHQmdJQ0F0UTNFcFRVb1VPSGNPUEdEZlYydlhyMU1ITGt5RkwxU1VSRVJHUnF2SWxRRHk5UDAyWk1QLzMwRTM3NjZTZWo5ZmZMTDcrZ2NlUEdSdW1yZGV2VytPQ0REL0RiYjc4QkFLNWR1NGI5Ky9kajBLQkJKZW92TVRFUksxZXVWRzhMaFVMTW1UTUhGaFlXUnFtWGlJaUl5RlFZb0VtcmlSTW40c0tGQzBoTVRBUUFCQVlHb212WHJxaFJvNGJCZlgzMzNYY2FLeGY1K3ZyaTlkZGZOMXF0Uk9YQmpSczMwS3haTTBpbDBqSTlqN2UzTnlRU0NZNGRPMWFtNXpsOStqUUFvR3ZYcm1YeXgyNUdSZ2FPSHorT3UzZnZZczZjT1JBS1MvK21xRXdtZzVPVGsxN3RxbFdyVmlaVGNSVzhzN1o1OCtZU0haK2VubTdRQWhVRjM2Y2VQWHBVcWFuRkloTlQ4T3Z0aHdpTFQ0UXNJOXZjNVpDZURvMHk3ZlM5WllVQnVoS0tqbzdHZ0FFRDlHcXI3ZXA2YUdnbzdPenNNR0hDQk15ZE94ZEEvaSs3NzcvL0hzdVdMVE9vbm1QSGp1SENoUXZxYlhkM2QzejU1WmNHOVVGVTNzMllNUU9ob2FFWU5td1lSbzBhWmU1eWpPTDc3NzhIQUx6NTVwdDZoVkpEUFh2MkRCczNib1JTcWNTQkF3Y3djT0RBVXZXWG5KeU1qejc2Q0s2dXJwZ3padzRhTkdpZ3RlMmtTWk9RbVptSjJiTm40NDAzM2lqVmVWOFZIUjFkb3VOVUtoVjI3TmlCQXdjT1lNMmFOWEIxZGRYcnVJTHZVMW45b1ZQZUtKUktqTjkvRnJ0dTNrTXBSeFlTbFJnRHRCN1dyMSt2Yy8vbXpadHg5ZXBWQUlDVGt4TVdMbHhvbFBNdVhib1U5Ky9mQndDSVJDS3NXclVLSXBGSWEvczZkZW9ZNWJ3dmUvLzk5N0YzNzE2RWhZVUJ5RjlSNmNTSkUzajMzWGYxT2o0bUpnYUxGaTFTYnd1RlFnUUVCTURTMHRMb3RSS1pVNWN1WFJBYUdvcDkrL2FoVjY5ZXFGMjd0cmxMS3ZjYU5teUkvdjM3NDdmZmZrTlFVQkM4dkx6ZzRPQlE0djdPbmowTGhVS0I3T3hzalJ1aFgvWGd3UVBFeGNWQkxCYWpZY09HSlQ1ZldRZ1BEMGRLU2dxKy9mWmJMRisrSEdJeGYwMi82azVjQWtLaVNuOWpPMUZwOEpXcGh6WnQydWpjZisvZVBYV0FUa3BLUXFOR2pXQnZiMS9xODc0ODgwV2pSbzNRdm4zN1V2ZHBLSUZBZ0tsVHArSS8vL21QK2liQ2pSczN3dHZiVzYrM0N1Zk5tNGVNakF6MTlzY2ZmNHhXclZxVldiMUU1dUxqNDRNREJ3N2d5Wk1uV0xkdVhabk1vVjZSNkh1RGNHNXVMb0Q4WVF0K2ZuNnd0cll1OXBnTkd6WVVHU3lQSHo4T0FPamZ2Ny9PNEhueDRrVUFRSWNPSGZRZUtoRWVIbzZKRXlmcTFiYUF0N2UzM20yRGc0TWhFb25nNysrUE1XUEdJQ0lpQXBzMmJjTFlzV01OT21kVmtKRXJCd0NJaFVKODFMb0oycnE3b3E2akhZUlZhUGdLbVI4RHRCRzhIQWhWS2hYdTNyMkxUcDA2bGFyUHAwK2Zhb3daYnRteXBkN0h1cnU3SXpRMHRNaDl5NWN2eDQ0ZE85VGIydHE5ckVXTEZuai8vZmR4NU1nUmVIbDVZZHEwYVhxUHM1czVjeVlDQWdKdysvWnRORzNhRkY5ODhZVitud1JSQlNNVUNqRnExQ2lzWDc4ZTc3enpqcm5MTWJ1U0RHTklURXhVMzNPaGkxS3BMUFRjMzMvL2pjZVBIOFBTMGhKOSsvYlZlZXpKa3ljQkFHKzk5UlpTVWxLMHRyVzF0VlcvNnllVlNqV1dRTmFsNEhQWHR6MEE5YzlVQndjSCtQdjdZL3IwNmRpL2Z6L2F0V3RYN0VXY3FzakYxZ3I3UCt1TFpxN0dIMXBFcEE4R2FDTm8yclFwYkd4czFGZGFRMEpDU2gyZy8vcnJMNDF0WTQzUk8zdjJiSW1PbXpCaEF0NSsrMjEwNzk3ZG9PUHExYXVIVFpzMlljZU9IZWpXclJ2ZmpxUUtwU1JYSFFGZzBhSkZHa09YZE5tOGVUTmNYVjN4L3Z2dkczU092THc4ZzY1d0hqMTZWRDArTmlzckMvMzY2WDhqajYrdmI3RnRmdm5sRjdpNHVPZzhiMmtvRkFyMDZ0V3IwUE92ZmcyeXM3T0xIRXRkRUpwRFEwT1JrSkFBQUZpeVpJbk9jeTVmdmh3dFdyUUFBSGg2ZXVwOVUyQkJUU1c5aWJCTm16Ync4ZkhCOGVQSDhjTVBQMkRqeG8xR2VWZXpNbG5ZdXd2RE01a1YwNHdSaU1WaXZQWFdXemgxNmhRQTROS2xTNlZlOS83S2xTdnF4MEtoRUIwN2RpeFZmd0FRRVJHQjJOallFaDNyN094c2NIZ3VJQlFLOGZISEg1Zm9XQ0p6a2tna3FGNjl1c1p6MmRuWlNFOVBoMVFxaFoyZG5WNzlwS1NrSUM4dkR6WTJOckN5c3RMWUp4S0pJQkFJOUw1aExERXhFWEo1L2x2WUZoWVdxRmF0bWw3SGFYdlh5TWJHUnVzeEJSY0Y5R21qcjZTa0pLeGZ2eDVEaGd3cDhpYS9peGN2NHZidDIvRDE5UzMwdGRkRlc4QjgrWjA4QU9xcE9hdFhyMTdvZTFFZ0ppWUdTcVhTckgvdysvbjVJVFEwRkYyNmRORnJXRXRsbDVENTd5d2JRcUVBL1pwN21yRWFJZ1pvbytuV3JaczZRRWRGUlNFeU1oS2VuaVY3Z2N2bGN2ejU1NS9xN1JZdFdwVHF4cG9DWjg2YzBidHR3YmhFUThubGNvT09yUXAzakZQRjFiQmhRK3pjdVZQanVXdlhybUhtekpsbzBxUUpsaTVkcWxjL24zMzJHV0ppWXVEdjc2LzEzYW1mZi82NTJIN3UzYnVIQ1JNbXFMY0ZBZ0VXTDE2TVdyVnE2VlZIVVE0Y09GRGs4ektaREw2K3ZoQ0x4VnJiQUVEZnZuMlJuVjE0Q3JIQmd3Y0RnSG9JaEVxbFFuQndNRFpzMklEMDlIVGN2MzhmbXpadDBwaTZMamMzRjJ2V3JFRmlZaUtPSGowS0h4OGZEQnMyREM0dUxoQUtoZW9oWUVVRjI1MDdkeGI2ZVpLYm02dHhaZi9SbzBjSURRMkZwYVVsZnZ6eFI2MC9Wd2NNR0lEMDlQUkMvU1VrSk1EZjMxL3IxK0pWK280REwrcEt0WTJORFg3ODhVZjFId2JhdnM0dksrNWRqSUtyOEJWUlFucVcrckdWUkF5UmtPT2R5YndZb0kzazdiZmZobFFxUlU1T0RnRGd5SkVqSlhyckY4aS8rcHlXbHFiZU5zWjRTcFZLWmRBUFR5OHZMMlJsWlJYZjhCV3paczB5cUwwK1k3Q043WTJsT3lBU0NDQVFDQ0FVQWtLQkFDS0JFRUpCL21QaC8vYUpoQUwxdGxBQWlBUkNDQVFDQ0FTQUFQOWUwU3Y0TWY3eWRzSEZ2cUxhL1B1NG9DS0JlbHZ3MG1QdHg3M2FaMUhIRmU3ejVYLzBxcjJJUG91cVM3MWRSRjNHcXYzVmk2ZTYraXhyTFZ1MmhGZ3NSbmg0T0hKeVZITy9HUUFBSUFCSlJFRlVjb3FkODFrbWt5RW1KZ1lDZ2FCVU45QXFGQW9zVzdZTWpvNk9TRXBLZ2tna2dvV0ZCUUlEQTQwMjg4L0xaRElaQU8xWGRvdmo1K2VuZmh3ZUhvNk5HemZpenAwN0FQSy9ocE1tVFlKUUtFUk1UQXdTRWhKUXAwNGRPRHM3WS9YcTFkaXhZd2VDZzROeDZOQWhIRHQyRFAzNjljUHc0Y05MUGMxZFVGQVFBS0JQbno0Nkwwb29GQW9BaFlPNlFxRXdhR3gzU2FleksvRHkxOTdOelUxcmdJNlBqNGRDb1VDdFdyVXE3VHpRY3NXLzQ5N0ZBaTZpVE9iSEFHMGtOalkyNk42OU80S0Rnd0hrQitoeDQ4YVY2QzNBbzBlUHFoOExoVUw0K1BpVXVyNlFrSkFpZjVqSHg4ZGoyN1p0K1BycnJ5R1JTRXA5bm9vZ09qbXQrRVpFV2xoYVdxSkpreVlJQ3d0RFdGZ1lXcmR1cmJQOTdkdTNBUUFOR2pRd2FIR01WKzNac3dlUmtaR1lPblVxRmk5ZURLRlFpRTgvL1JTclY2L0cyYk5uU3p6RVNwdW9xQ2dBUU0yYU5VdmNSMFJFQkxadjM0NXIxNjRCeUI4Szl2bm5uOFBMeXdzQUVCa1pDWDkvZjZTa3BLQmh3NFpZczJZTnFsZXZqa21USm1ISWtDSFl1blVyenAwN2gvMzc5eU00T0JpK3ZyNFlOR2hRaVJhcXVYMzdOaTVmdmd3Ykc1dGl4M1FYQk9oWGZ5YTZ1cnJxZFNHaVlBeTBvVmQ4SjArZXJCNmZYV0RidG0wQWRFK24ycjkvZitUbDVXSGJ0bTBtRDlEVlordWU1dFZZVlBoM3d1ZTBuSks5UTBwa1RQd3p6b2crK09BRDlXT1pUS1lPMDRaNDhlS0Z4cUlqN2RxMUsvTEdIRVB0M2J1M3lPZkhqQm1EUFh2MllOcTBhY2pMeXl2MWVZaXFnaTVkdWdDQWV0aVdMZ1d2NTlKTVF4a1JFWUdnb0NBMGJkcFU0NmE1UG4zNm9GNjllbGk3ZG0yaDRGVmFFUkVSQUZEaW9XaTdkdTNDaEFrVGNPM2FOVWlsVW56MDBVZllzbVZMa2VGWkxCYmo0Y09IbURWckZqSXpNd0hrWDNHZE9YTW1BZ01EMGJ4NWMyUm1abUxMbGkzcVZmY01aVzF0alRmZmZCTWpSb3lBcmEydHpuZllDc2FZbTNvTWRIeDhQR0pqWXpVK2lwT2NuSXpNekV5NHU3dWI1ZXF6eWtUL2FaeVRpNmRRT2NBcjBFYlV0bTFiTkduU0JQZnUzUU1BYk4yNkZiMTc5elpvZWRxZE8zZHFCTmtoUTRhVXVxNjR1RGhjdW5TcHlIMHhNVEVBOG4vSlQ1czJEWXNXTFlKRUlzSEJnd2ZWOHo0YjAvbno1N0Znd1FLajkwdGtTcjE2OWNMV3JWdHg5dXhaakJrekJvNk9qa1cyazhsa3VITGxDZ1FDQVhyMzdsMmljOGxrTWdRRUJFQ2hVR0Q4K1BFYUlVa2tFdUdMTDc3QTlPblRNWGZ1WEN4YnRzd285eFdvVkNyODhjY2ZBUEtYSjQrTmpZV2JtNXRCZmJ6MzNudi96OTU5eHpWMXZYOEEvOXdrRUtiSVVBVDNhSjExMUwyb1duSFZXZXRlL1ltcmJpMHVyRGlyVlZDc2U5VmRGV3V0RS9jZXRXb3JhbDIxNGxhUXZRTWt1YjgvK0pJYUNTR0JFRUEvNzlmTGwrVGVjODk5Z0FCUFRzNTVEbjc5OVZjMGFkSUUvZnYzMXhvSXVIRGhBdno5L1pHVWxJUk9uVHFoVjY5ZW1ENTlPcTVmdjQ1eDQ4Wmg1c3labW8yaHFsU3BncVZMbCtMa3laTzRkT2xTanQrUnExU3BFaFl0V29Td3NEQk1tREFCOXZiMm1EZHZYcWJmejZJb2Fzcmt2ZjIxTkhRKzg5dU11YVpHalJwYTgrRGJ0bTJyczF6ZnUvNysrMjhBZWJPUkZoRmxqUW0waVEwYU5BZytQajRBZ0NkUG5pQW9LQWdkTzNZMDZOclkyRmpzM2J0WDg3aE1tVEx3OFBESWRVdzdkdXpRL0NLdVVLRUNRa0pDTk9lNmR1MnFXU0IwL3Z4NVRKNDhHWXNXTGNxVGJYc0I1T290YktLQ3dzN09EcTFhdGNLUkkwZXdmLzkrREJvMFNHZTd3NGNQUTZWU29VR0RCZ1pYMlhpYlVxbkVuRGx6RUJFUmdjR0RCNk55NWNxWjJ0U3RXeGNkT25SQVVGQVFsaXhaZ3FsVHB4cDluM2RkdUhBQm9hR2hFQVFCTDErK3hKZ3hZekI3OW14TlNUZERPRG82WXZ2MjdWclRMWlJLSmRhdlg0KzllL2RDRUFTTUdERUMzYnQzQjVCZU11Nzc3Ny9IbjMvK2llSERoNk4vLy83bzJiT25aaEZpNjlhdDBicDE2MXgvYmpZMk5vaUtpc0w5Ky9leGZ2MTZyYm5hR1RGbWVIc0tSMDdtTXh0elRVNmVId0EwQzg3UG56K1BEUnMyd012THk2d2owUjJybGpmTGZlNkVSZUZ4VkhyTmJtc0xwaTZVLy9nc05MSFdyVnRqdzRZTm1pUjF4WW9WYU5XcWxVRmxpTmF1WFl1RWhBVE40d0VEQmhnMWVxM0xtemR2c0dmUEhnRHBpNjI2ZHUyS0pVdVdhTTc3K1BnZ1BqNWU4N2JvaFFzWE1IWHFWQ3hjdUpBMW00bjA2Tm16SjA2Y09JSGR1M2VqZGV2V21iYnVEZzhQMTB5ZHlrZ1NqU0dLSXZ6OC9EVHpySHYzN3AxbDI1RWpSK0x1M2JzNGRlb1UzTjNkTVhEZ1FLUHZseUVoSVFHclY2OEdrRjcvMmRMU0VsdTNic1dVS1ZNd1pjb1VvMTdVdjUwODM3bHpCOHVXTFVOSVNBaHNiVzB4ZGVwVXJmS2M5dmIyV0xCZ0FYNysrV2RzMzc0ZEd6ZHV4Tm16WitIbDVXWFE5QmRENjJqYjI5dmp1KysrdzhTSkU3Rm56eDVVcWxSSk02MEV5RHFCTm1RKzg1SWxTM0RreUJGWVdWbEJvVkJnMHFSSmFOT21UWmJ0UlZITVZiS2JtSmlJTTJmT3dNSEJBVEtaRElHQmdZaUlpSUMzdDdmWmZuOXY2ZHZXTFBkWmUvazJmSTVjQWdCWVNEbjdsUElmbjRVbUpwRklNRzdjT00zamlJZ0l6UjhqZlVKQ1F2RHJyNzlxSHBjdFc5YW9qUTZ5c243OWVrMVp1YnAxNjJiYUdVc2lrV0RldkhsYWY4ak9uVHVINmRPbmF4YlNFRkZtcFVxVndsZGZmWVhVMUZRRUJBUmttdkswY3VWS0pDY25vMW16WnRrdU5IeVhLSXJ3OS9mSDZkT240ZVRrbE8zdW4zSzVITk9uVDRkY0xzZTJiZHV3WWNPR0hIMU9hV2xwbUR0M0xpSWlJdURrNUlRK2ZmcGd3SUFCR0RKa0NGSlRVekZ2M2p6czM3L2ZxRDVqWW1MZzUrZUhDUk1tSUNRa0JQWHIxOGY2OWV0MTFyWVhCQUg5Ky9mSGloVXJVS2xTSllTRWhHRDY5T2tZUG53NHpwdzVvNVhjdnF0VXFWSW9YYnEwMXIrc3BqVlVyVm9WWGw1ZUFOSkh2cDgrZmFyMU5jaGdUQks2ZHUxYUhEbHlCT1hMbDRlZm54OEVRY0NHRFJ1eXJKTjkvLzU5akJneFFxdGtxYkYyN2RvRmhVS0JybDI3WXZIaXhYQnhjY0dwVTZjd2JkbzB6Vnh5SXNvYkhHTE1BMDJiTmtYRGhnM3h4eDkvQUVqL0pkZThlZk1zUjFHVVNpVjhmWDIxRXRheFk4ZHEzcnJNcWVmUG4rUEFnUU9heDFuTnA3YXdzTUNpUllzd1pNZ1EvUFBQUHdEU2R5ejg4ODgvYzdYd3FhRHFVNmN5VktLWVB0ZFJGS0ZTcC8rdkZrWE44ZitPQVNxMUdtb3hQYWxSaVdxSUlqUkxXaktTSnZHZGo5UFAvZTkvaUZvZnY5MUk5M1Z2OTZsOW5iNCtOWS9GLzNyVDFVYlhmVEllNjRyOXYrdTArNFRPNnpKL0RYVEZudlU1N1g1eTBxYzU5ZS9mSDZkT25jTE5temV4YWRNbXpaelhnd2NQNHRLbFM1REw1VVp2WHkrS0lwWXVYWXJqeDQvRHhzWUdDeFlzTUdoS1ZibHk1VEJ0MmpUTW1UTUhnWUdCU0V4TXhOaXhZdzBlNFl5UGo4ZThlZlB3MTE5L3djTENBck5temRLOGM5YXJWeS9JNVhLc1dyVUtLMWFzUUh4OFBQcjM3NiszdjZpb0tPelpzd2VIRGgxQ2NuSXk3T3pzTUdMRUNMUnRtLzJJWlVaRmpxTkhqMkxMbGkwSUNRbkIvUG56WVdkbmgwYU5HcUY1OCtabzJMQ2gxdS9JdFd2WFpsc0grbTNkdTNmSDVjdVhjZnYyYmN5ZE94Y3JWNjZFWEM3WFdrQm95TmRPcFZKaDllclYyTDkvUCt6dDdlSHI2NHRTcFVxaFpjdVdPSDM2TkZhdVhLbFZPem81T1JtYk5tM0N2bjM3SUlvaUZpOWVqTTJiTjJlNXFVdFdIajkrakY5Ly9SVnl1UnlkTzNkR2tTSkZzSGp4WW5oN2V5TTRPQmdUSmt6QW9rV0xUTEtIQUJGbHhnUTZqL2o0K0tCWHIxNVFLQlFRUlJHelpzM0M5dTNiZGY0aFhMZHVuV2JGTzVDK3d2K3p6ejdMZFF4K2ZuNmFwTHhNbVRKbzJiSWxMbDI2cExPdGpZME5mdnp4UjN6OTlkZUlqNC9IZ2dVTDNzdmtHUUJXZkduYWNsOVVzRGpQV0dPMmUyV00vSHA3ZTJQbnpwMXdkbmFHaTRzTGxpOWZEZ0FZUFhvMGloY3ZibkIvU3FVU0FRRUJPSDc4T0dReUdXYlBubTFVRll5bVRadmkyMisvaGIrL1B3NGRPcVI1T3orN0pPcjI3ZHRZdEdnUlFrTkRJWlBKTUhYcVZGU3RXbFdyVGRldVhTR0tJbGF0V29VdFc3WWdKU1ZGTTRyN05vVkNnYlZyMStMWXNXT1pSbk1EQXdNUkdCaG84T2NEL0xjUmk0T0RBMkpqWTNIeTVFazhmZm9ValJzM05xcWZkd21DQUc5dmJ3d2JOZ3l2WDcvR3ZYdjNVTHQyYlUwdGYwTks1Y1hGeFdIdTNMa0lEZzZHVENiRDNMbHpOYVBldzRjUHg3VnIxM0RpeEFtVUtGRUMvZnIxdytIRGg3RnQyemJFeE1UQTB0SVNIVHAwUU8vZXZZMU9ubU5qWXpGejVreWtwYVZoeElnUm1uclI3dTd1bWlRNkpDUUUzdDdlOFBmM1p4Sk5sQWVZUU9lUmtpVkxZdFNvVVpxZHl0NjhlUU52YjIrc1diTkdhNVRrMUtsVDJMUnBrK2F4dmIyOVpoRmliaHc2ZEVock8vQ0JBd2RtTzUrNldMRmlXTFpzR1ZRcUZUNysrT05jeDBEMElhaGV2VHJHamgyTEpVdVdZT1hLbFpESlpCQkZFWDM2OUVHN2R1ME03aWNoSVFHelo4OUdjSEF3SkJJSkprK2VqTnExYXhzZFQ1czJiWkNZbUloVnExYmh5cFVyR0Rac0dLWk1tWkxsTkpLZmYvNFptemR2QnBEK1FucjI3TmxaM2pkamg3NnRXN2RpMTY1ZE9xZGhXRmxaSVNJaUFtbHBhZmprazA4d1pNZ1FqQnMzRGpFeE1ZaUppVEg2ODhtd2JkczJIRGh3QUFjT0hNRElrU05Oc2xETzNkMGRreVpOUXZueTVWR21UQmtBTURpQnZuVHBFbGFzV0tFcEgranM3SXpxMWF0cnpqczVPV0g4K1BHWU8zY3V0bTNiaG1QSGp1SE5temV3dExSRXQyN2QwTHQzN3h3dDFvNktpc0tVS1ZQdyt2VnIxSzFiTjlQbU1tNXVidkQzOThmNDhlUHg1TWtUZUh0N3c4L1BMOHRLTVVTVU0weWc4MUR2M3IzeCsrKy9heExaVzdkdVllYk1tZmorKys4aGtVaHcrL1p0ekp3NVUrdnQ2aWxUcGhnMVlxVkxWRlNVMWtKQmQzZDNneGZZVkt4WUVVRDZpTlQvL2QvLzVTb09vZytGcDZjbjl1L2ZqMGVQSGlFdExRMnVycTdvMjdldndkZUhoWVhCeDhjSHo1NDlnMHdtdzdScDArRGg0YUczREpwU3FkUjV2a3laTXBnMWF4YnM3ZTJ4Wk1rU1JFVkZZZXJVcVFnSUNOQks4REo0ZUhoZzU4NmRxRnk1TWlaTm1wVHR4aWtEQmd4QVFrSUNiRzF0ZGZZSHBJKzg5K2pSSTlQT2k0Y1BIemFxek43YlV6Q3NyYTNScTFjdjlPelowNlJWSnQ1OXR5OWp0NytzNGd3TkRjV3FWYXMwWmY3cTFLbURHemR1Nkd6cjRlR0IvdjM3WS92MjdYano1ZzNjM055d1pNa1N1TGk0NUNqV216ZHZZc0dDQllpTWpFUzVjdVV3ZGVwVW5WOExOemMzeko4L0h4TW5Uc1NUSjA4MG0rOHdpU1l5SFNiUWVVZ1FCTXlaTXdkOSsvYkZtemR2QUtTdjVMYXdzRUNQSGowd1pzd1lyYTFaZS9mdWJkU0lWVmFDZ29JUUZ4ZW5lVHhtekpnUFpwZEJJbk83ZmZzMmxpNWRxdG01RDBoUGlJY01HWUpSbzBZWk5OVWdNVEVSQ1FrSmtNdmw4UFgxMVV5ZjBsY0dUUlJGbmVjemZ0WmJ0MjROTnpjM3pKdzVFKzNhdGNzeTJTMWR1alNXTDErT2N1WEtHWnlZamhneFFtOWJWMWZYSEpkbHkwNWVsMmpMMkdERnlzcEs2L2l6Wjgrd2E5Y3VuRDU5R2lxVkN0YlcxaGcyYkJpKytPSUx2WlUyQmcwYWhOVFVWT3pldlJ1dlg3L1dKTGJHMUcyT2pvN0dwazJiY1BUb1VZaWlpRXFWS3VHSEgzN1FPeldqWXNXS21EMTdObng4ZlBEa3lSTnMzYm9WWThlT05maWVSS1FmRStnOFZyUm9VZmo3KzJQWXNHR2FaRGtvS0FoSGp4N1ZLcExmb0VFRFRKZ3d3U1QzL1B6eno3RnMyVEtvMVdyVXJGbFRhK2N5SWpLTmUvZnVZZHUyYlpwdHF1M3M3RFNMZjMvODhVZUVoWVhCMTljWEZTcFVRSzlldmVEaDRaRmxWWWNLRlNvZ0lDQUFVVkZSV3JXV3N5cWQ1dW5wQ1FzTEN3UUZCZW1Oc1hyMTZsaS9majBjSFIzMXRpdGYzcmhhdnZteDQ1MjV4TWZIQTlCT29CTVNFakJ4NGtURXhzWkNFQVMwYk5rU1hsNWVlbDhrcEtTazRNS0ZDemh5NUFobXpKaUJZc1dLWWUzYXRiaDkremE4dkx6UXVuVnJkT25TUmVkMHVSTW5UbWorUGtSRlJTRWxKUVdYTDErR0tJcG8wNllOUm8wYVpWQnAxTnExYTJQcTFLbll1WE1uaGd3Wll1eVhnb2owWUFKdEJ0V3FWY1A4K2ZQaDdlMnQrYVg0ZHZKY28wWU4rUHY3NTdycVJnWTNOemMwYTlZTXYvLytlNDduVTllb1VVTnJEcldwbkR4NUVyNit2aWJ2bDhnY1VsTlRjZUhDQlJ3NmRFaXpBNXdnQ1BEMDlNU1FJVU0waVdxTkdqV3dZY01HbkR4NUVpRWhJVml3WUFGV3JWcUZsaTFib25YcjFqbzNSSEYzZHpkNnR6OURaSmM4NTRZb2lwcXFGZm1kVkJzNlRTMDc5KzdkQXdDdGFSWjJkbmFZTkdrUzl1L2ZEeTh2TDgxVXQzZXAxV3JjdkhrVFo4NmN3Zm56NXpVbDdOUnFOYnAyN1lvYU5XcGc2ZEtsZVBEZ0FZNGZQNDdqeDQralZLbFNxRmV2SG1yWHJvMm1UWnNpTURBUVAvMzBFd1JCZ0NpSzhQYjJ4cHc1Y3pCanhnd2tKeWZybkhldWo0ZUhCNW8wYWNLNi9rUW14cDhvTTZsYnR5NHFWNjZzK2VYOE5pOHZMNE5HRTR6UnBVc1hWSzllSFpVcVZjclI5WUlnbUdSTDRIZnhsemdWTm1xMUdyZHUzY0w1OCtkeDl1eFp6UWlsSUFobzBxUUpCZzRjbUtsU2hwT1RFeVpQbm95dnZ2b0ttelp0d2g5Ly9JSFkyRmpzMjdjUCsvYnRRN0ZpeGRDd1lVTTBiTmdRbjM3NmFaNzhySmxhZkh3ODNyeDVneUpGaXNEYTJocFNxUlFYTGx5QVVxbUVSQ0l4YUg3dDhPSERqVXEwMzYydHJVOVdMeFNpbzZNekhYdisvRGxldlhxRkVpVktvR2pSb3JDMnRvWktwY0sxYTlkdzhPQkJBTUJISDMya2RVM0c5K3RkR1ZOM29xT2owYnQzYjYzN2Zmenh4MmpWcWhYczdlMEJwSmZuVzc1OE9jNmRPNGRmZi8wVjkrL2Z4NHNYTC9EaXhRdTR1cnBpM2JwMStPV1hYeUNSU0RCdDJqU0VoSVJnNTg2ZEdEcDBLTnEwYVFNUER3OUVSVVhCMGRFeDI2K2pLSXBRcVZTYWZ3cUZBaXFWQ2tXS0ZNbjNGenRFN3dObU0yWncrZkpseko4L0g2R2hvVHJQZi92dHQramR1emVHRHg4T1cxdGJrOXl6V2JObWFOYXNtVW42SXZwUWhZU0VZUExreVlpTmpkVWNrOHZsYU5XcUZicDM3NDZ5WmN2cXZiNUNoUXFZTzNjdW5qOS9qcjE3OStMRWlSTklTVWxCZUhnNERoMDZoTnUzYitQSEgzOHNGQWwwZUhnNFJvd1lvZk5jelpvMURYcHgvT0xGQzFPSHBiRjkrM2FENjBDSGg0Zmp1KysreTdJdkJ3Y0hnMGUwejV3NW83bFhhbW9xWEYxZDBicDFhM2g2ZW1iYW5SSklmK0hWb2tVTHRHalJBaUVoSWZqOTk5OFJHaHFLcmwyN2FoWnVqeDQ5V3RQR3lja0pHemR1UkZCUWtHYktqaUFJZXFzcXFkVnFuUzgreXBZdG0rTk5kb2hJR3hQb1BQVDgrWE1zWGJvVTU4NmR5M1JPSXBGb1RlZllzV01Iamg0OWltSERocUZMbHk2NVh2Um5xdWtnUkIreUNoVXFvRkdqUmpoMjdCaktsaTJMOXUzYm8wMmJOcG9SUlVPVkxsMGE0OGFOdzlDaFEzSDI3RmtjUDM0Y1Q1NDh3Wnc1YzB6Mm9qbXZsU3haRW5LNVhET2lLWW9pN096c1VMMTZkWXdaTThhZ1BuSlRoU01uQkVIUStmVXRXN1lzN096c2tKeWNyTFdCbGEydExXclVxSUdoUTRjYVhEdTVSNDhlT0g3OE9LcFZxNFl2dnZnQ3RXclZNbmlFdDBLRkNscnZYdlRyMXc5UG56NUZwMDZkTk1lNmR1MktsaTFiNHNLRkN3Z09Ea1pFUkFUaTR1S2dVcWswaWJKYXJkWjhuTEU5K050SnRrUWlnU0FJNk5tenAwRnhFVkgybUVEbmdUZHYzdUNubjM3Q3ZuMzdNbTJIYldWbGhZa1RKNkpLbFNydzhmSFJHcEdKaW9yQ0R6LzhnTTJiTjJQZ3dJSG8xS21UMFFYMmljaTB4b3daZzg2ZE81dWtOcnFOalEwNmRPaUFEaDA2SURrNU9jYy8zOXUzYjg5VkhGWldWZ2dJQ0REcUdybGNqa09IRHVYb2Z2UG56d2NBb3djR0xDd3NOTmRtWmNlT0hRQjBsNTJ6c0xEQXZuMzdNaDEzZG5iR2I3LzlCaUM5SEdER2hpODUrWDdZMk5oZzQ4YU5CbTI4a3AwMmJkcm9UTDRkSEJ6UXNXTkhkT3pZTWRmM0lDTFRZQUp0UW84ZlA4YTJiZHNRRkJTa1dWanp0azgvL1JUZmZmZWRwbUQvamgwN3NHelpNdno2NjY5YWI3ZUZob1ppMGFKRldMMTZOVHAzN294dTNicWhYTGx5NXZvMGlPZ3Rjcms4VHpZV3lzMkw0OXlXaUJNRVFhdmFSMTZyWDc5K2pxNFRCQ0hiYTRzVks1YWp2alBJWkxKY3I4MHdSZklNSU52TnJvaW80R0FDblV0cXRSb1hMMTVFWUdBZ3JsNjlxblBlbVl1TEMwYU5Hb1dPSFR0cWpTN1kyTmhnNnRTcDZOQ2hBL3o4L0RJdE1JeVBqOGZQUC8rTW4zLytHYlZxMWNJWFgzeUJ6ei8vbk51eUVoRVJFZVVqSnRBNTlPelpNeHc4ZUJDSERoMUNlSGk0emphMnRyYm8xNjhmQmd3WW9IZTBxV2JObXRpeVpRdUNnb0t3YnQwNnZIcjFLbE9ibXpkdjR1Yk5tMWk0Y0NFYU5teUlGaTFhd01QREk4YzdXaEVSRVJGUnpqQ0JOa0pZV0JoT25EaUJZOGVPNlN4SGw4SFcxaFk5ZXZUQXdJRURVYVJJRVlQNmxrZ2s2Tml4STlxMWE0ZjkrL2RqeTVZdE9oTnBsVXFGeTVjdjQvTGx5MWl3WUFHcVZhdUdKazJhb0hIanhxaFJvMGF1M3dLTWlZbEI2OWF0YzlVSEVSRVJwVnU5ZWpVY0hSM1J1M2Z2L0E2RlRJZ0pkRFlpSWlKdzRNQUJuRDE3Rm5mdjN0WGIxdG5aR2IxNjlVTFBuajFoWjJlWG8vdkpaREowNzk0ZDNicDF3N0ZqeC9Eenp6L2ovdjM3T3R1S29vZzdkKzdnenAwNzJMcDFLelpzMklDcVZhdm02TDVFUkVSa1dpOWV2TUJ2di8yRzVzMmI1NnFmOFBCd25EcDFLc2ZYTTNrM1BTYlEyYkMydHNiaHc0Zng5T25UTE50VXExWU52WHYzMW15dmF3b1NpUVR0MjdkSCsvYnRjZXZXTFFRR0J1TDA2ZE9hMWVKdkV3UUJjK2ZPWmZKTVJFUlVnT3pkdXhlaUtPWTZnUTBMQzhOUFAvMlU0K3VaUUpzZUUraHMyTnJhd3MvUEQ0TUdEVUp5Y3JMbXVJMk5EZHEyYllzdnYvd3l6eFBYbWpWcm9tYk5tb2lOamNYaHc0ZXhmLzkrUEhyMFNIUGV5OHNMclZxMU1zbTlpaFFwZ2dNSERwaWtMMTB1WExnQVB6Ky9QT3VmaUlpb0lIajE2aFdPSERrQ0FCZzVjcVJSMTY1WnMwWnJ5L2dhTldyZ3hJa1RCbDhmSEJ5TVJZc1dJVG82R2tPSERqWHEzbVFZSnRBR3FGQ2hBbng4Zk9EcjY0czZkZXFnWThlT2FOMjZ0Y20zMzg2T2c0TUQrdmJ0aTc1OSsrS2ZmLzVCVUZBUXdzTENNR3pZTUpQZFF5S1J3TjNkM1dUOXZTdXI3WGFKaUlqZUp4czNiZ1FBREJnd3dPRE56VTZkT29Ybno1L251TFNpVXFuRXBrMmI4TXN2djhEVjFSVkxseTVGNWNxVmM5UVg2Y2NFMmtEdDI3ZEhnd1lONE96c25OK2hBQUErL3ZqakhOV21kWEZ4TWRsb2RVN1kyOXZuU1UxZElpS2lndUxLbFNzNGQrNGNldmZ1allFREJ4cDgzZDI3ZC9IOCtmTWNUUWQ5OXV3WkZpeFlnSC8vL1JkTm16YUZ0N2QzanRkalVmYVlRQnVob0NUUHVWRzFhbFVzV3JRbzMrN2Z1SEZqTkc3Y09OL3VUMFJFbEpmaTR1SVFFQkNBNHNXTG8zLy8va1pkbTdGN3NiRWowQWNPSE1DNmRldWdVcWt3Y3VSSWRPdld6YWpyeVhoTW9JbUlpSWhNUUtWU1llN2N1WWlPanNhUUlVTnc4ZUpGdmUwclZxeW90ZE53VGhQbzVjdVh3OWJXRmt1V0xPRzd2R2JDQkpxSWlJaklCRTZmUG8zZzRHRDA3TmtUYVdscCtPR0hIL1MyLy9ycnI3VVM2SXhLVzVhV2xrYmYyOG5KaWNtekdUR0JKaUlpSWpJQlQwOVBKQ1VsNFlzdnZrQmdZQ0FBWkZrOXc5UFRNOU14cFZJSkFKbzUwRmV1WE1HTUdUTU11dmZ6NTg5MTl2azJZeXA1a0g1TW9JbUlpSWhNcEV1WExqbStObU1FT2lPQkxsdTJyRUdWdHRhdFd3Y0hCd2YwNnRVcngvY200ekNCSmlJaUlpb0EwdExTSUpWS0laRklBQUJ1Ym03bzBhTkh0dGV0VzdjT1JZb1VNYWd0bVlZa3Z3TWdJaUlpSWlBMU5UVkg4NS9KL0RnQ1RVVHZGUnRMR1pKU2xackhZZkZKY0xVMzc2WkhSTytqMFBoRXJjZTJsc2JYS3Y0UVpUY3YrVzFwYVdsTW9Bc0pKdEJFOUY0cDcrU0FPNkdSbXNlQndmOWdiUFBhK1JnUjBmdGhkL0JEcmNmbG5ZcmtVeVNGeTZSSms3SThWNmxTSmEzSENvV0NtNThVRWt5Z2llaTkwcjVLT2EwRWVzR3Bxd0NBbnJVL1FnbDcyL3dLaTZqUUNvMVB4TzdnaDVxZnBRenRxcFRMbjRBS21UWnQyaGpVTGpFeEVVbEpTU2hac21RZVIwU213QVNhaU40cm81dlZ3cTRiRC9BaU5nRUFrS3BTWS9ieEs1aDkvRW8rUjBiMC9paGQxQjVqbXZHZEhYM2F0MitQK3ZYckc5eisrUEhqQURLUFNtZEhyVlliMVo1TWd3azBFYjFYN09XV1dOYXRCYjdjZkNpL1F5RjZieTNyMWdKMmNzNkIxc2ZKeVFsT1RrNlpqdS9ldlJ1UEhqMkNsWldWWnI3enExZXZjTzNhTlFpQ2dQYnQyK3Z0TnlZbUJtcTFHa1dLRklGVUtzVzVjK2NBZ0ZNL3pJd0pOQkc5ZHo2cldBcDd2KzZJc2IrZDFZeEVFMUh1bFhLd3cvSXZXOEtqQXFjWjVKUlNxY1M1YytjMDIzWUQ2VnQzVjYxYUZmMzc5MGZWcWxYMVhuLysvSGtzWDc0Y0FDQUlBa1JSQkFDMGJOa3k3NEttVEpoQUU5Rjc2Yk9LcFhCeFRFK3N1SGdUUis4L3dlT29PQ1NtcHVWM1dFU0ZqcTJsQmNvN0ZVRzdLdVV3dWxrdDJNdFpKU0kzK3ZidGk3NTkrMElVUmFoVUtvaWlxTms0eFJEVnExZEgrL2J0b1ZLcG9GS3BZRzF0alRwMTZzRER3eU1QbzZaM01ZRW1vdmVXdmR3UzB6NnZqMm1mR3o0UGtZaklIQVJCZ0V4bWZCcFdzV0pGVEp3NE1ROGlJbU53SXhVaUlpSWlJaU13Z1NZaUlpSWlNZ0lUYUNJaUlpSWlJekNCSmlJaUlpSXlBaGNSRWhFUlVhRVJxMGhCNTU4TzVIY1lCT0Q3RGszd2ladExmb2VSTDVoQUV4RVJVYUZ5NmNtci9BNkJBTVFwVXZNN2hIekRLUnhFUkVSRVJFYmdDRFFSRVJFVmFPV2RpMmcrcmxIQ0JmTTdOTW5IYUNoRERUZm4vQTRoM3pDQkppSWlvZ0xOMXZLL25mb2NyQ3pSdEx4N1BrWkR4Q2tjUkVSRVJFUkdZUUpOUkVSRVJHUUVKdEJFUkVSRVJFWmdBazFFUkVSRVpBUW0wRVJFUkVSRVJtQUNUVVJFUkVSa0JDYlFSRVJFUkVSR2VHL3JRRGZkZlNPL1F5QWlJaUtpOXhCSG9JbUlpSWlJakZBb0UyZ3JXYUVNbXdvQWF6NTNpSWlJS0pjS1pUWlJ5azZlM3lGUUlWV1N6eDBpSWlMS3BVS1pRRGQzZDhqdkVLaVE0bk9IaUlpSWNxdFFKdEI5S2hlSHE0MWxmb2RCaFV3SkcwdjByZUthMzJFUUVSRlJJVmNvRTJoYkN5bW0xUytUMzJGUUlUT3RmaG5ZY0E0MEVSRVI1VktoelNicXU5cGo2V2VWT0JKTjJYSzFzY1NQbjFWQ1BWZjcvQTZGaUlpSTNnT0Z1ZzUwZlZkN2JHdGJCVHNmdk1HRlY3RjRtWkNDWktVNnY4T2lBc0JhSmtGSk96bWF1enVnVCtYaXNMV1E1bmRJUkVSRTlKNG8xQWswa0Q2ZFkwZ05Od3lwNFpiZm9SUmFxcWhJUkV6d0FrUlI1M21Kb3hPS0Jmd0VTQXJ0R3haRVJFUkVKc09NaUNCMWNvYmxKM1d5UEsrT2prTEtiZTdzU0VSRVJBUXdnYWIvc2Y3TVUrLzU1Tk5IekJRSkVSRVJVY0hHQkpvQUFQSTY5U0d4eTNxUlhVcndkYWplaEpveElpSWlJcUtDaVFrMEFRQUVtUVdzbXJiSXVvRW9JdWtVUjZHSmlJaUltRUNUaG5XTHRuclBKNTg3QVRFMXhVelJFQkVSRVJWTVRLQkpRMWF5TkN5cjE4cnl2SmlVQ01YbGMyYU1pSWlJaUtqZ1lRSk5XbXc4djlCN1B1bkVvU3pMM1JFUkVSRjlDSmhBa3haNTdmcVF1aFRQOHJ6eStWT2tQcmhqeG9pSWlJaUlDaFltMEtSTklvRjE2dzU2bXlTZE9HeW1ZSWlJaUFxWGhJUUUzTGh4QTBxbDBpVDlSVWRINC96NTh5YnBpMHluME85RVNLWm4vWm1IeHZNZUFBQWdBRWxFUVZRbkV2ZnVnSmlhcXZOOHlwOVhvSXA0bzNla21vaUk2RU4wN2RvMUJBUUU0TmRmZjlVNi91ZWZmeUl5TXRMZ2Z0cTBhUU1BV0xac0dTNWR1b1R4NDhlalE0ZjBBUzVQVC8xN043eXJSWXNXbUQ1OXVsSFhrSDVNb0NrVGlhMGRySnA4aHVTekozUTNVS3VSZEdRLzdBY01OVzlnUkVSRUJkeU5HemZRcUZFaldGaFlhQjBQREF6RWpSdUc3K3Fia1VDUEdqVUs5KzdkdzlLbFN5RUlBdHEzYjQrcFU2ZHEycVdscFdIeDRzVm8xNjRkYXRldXJiTXZWMWZYSEh3bXBBOFRhTkxKeHJOajFnazBnT1J6eDJIYnRTY2s5ZzVtaklxSWlLaGd1Mzc5T3NMRHczSG16Qm10NHl0WHJzVEhIMzlzZEg4dUxpNllNMmNPeG8wYmg0Q0FBRGc0T09Eenp6L1huSC81OGlVQW9FbVRKbWpjdUhIdWdpZURNWUVtbldTbHk4R3lTZzJrM3Y5YjUza3hOUlZKeHcvQnJucy9NMGRHUkVSVU1OMjdkdzhSRVJIdzl2YUd2NzgvMnJadGl6cDE2Z0FBM056Y2N0enZ4eDkvakdIRGh1SDI3ZHVvVTZjT2xFb2xGQW9GQU9ESmt5Y0FBRHM3T3lRa0pHUzYxdGJXRm9JZzVQamVwQnNUYU1xU1RZZHVXU2JRUVBwaVF0c3Z2b1JnWlczR3FJaUlpQXFtVTZkT29WcTFhbWpidGkzOC9mMVJwVW9WcmRGaVErY3VIejE2RkZLcFZPdFl0MjdkMEsxYk53REEvdjM3c1dMRkNxM3pFeWRPMU5uWCt2WHJVYTVjT1NNK0N6SUVFMmpLa3J4V1hjaEtsNFB5K1JPZDU4V2tSQ1NmUGdxYkR0M01HeGdSRVZFQmRQUG1UYlJyMTA1dm03WnQyNkp1M2JvNno5MjRjUU5Iamh6SjlqNk5HemVHdTdzN0FDQW9LQWpCd2NIdzhmSFJhdlB3NFVOczJyVEp3TWpKV0V5Z0tXdUNBTnVPM1JHN2VuR1dUUktQN29kMW00NFFaQlpadGlFaUl2b1FyRm16Qm1scGFYcmJmUFRSUjJqWnNxWE9jNG1KaVZvSjlMUnAwM0Q5K25YTjR4TW4wdGNtRlM5ZUhNV0xwMWZDQ2dvS1FzbVNKVkcvZnYzY2hrOUdZQjFvMHN1cVFWTklpNWZJOHJ3NkpocUtpMmZORnhBUkVWRUJGUnNiaTZTa0pFUkZSUUZJVDRpam9xSVFGUldsbWJOc2pHN2R1bUhjdUhGbzBLQkJsbTFldm55WnEvblZsRE1jZ1NiOXBGTFlkdWlHdU0ycnMyeVNHTFFYMWg2ZkF4SytIaU1pb2c5WHIxNjl0QjV2MkxBQkd6WnNBQUI4L2ZYWFJ2ZVhrVGlIaDRmajZ0V3JtdVB2enFWKy9QZ3h6cDQ5cTdPUG9VUFRTODVhV1ZuaDRNR0RSc2RBdWpHQnBteFpOVytGaE45MlFoMGJvL084S3ZRVkZKZlB3YXFaN3Jla2lJaUlQZ1QrL3Y0QWdPVGtaTXlZTVFQOSsvZlgxR1l1VWFJRU5tL2VqQlVyVm1SYUFHaXN0K3RBRytyZFJZbVVPMHlnS1Z1Q2hTVnMyblpHd3U2dFdiWkoyTHNEOGtiTkljajRsQ0lpb2c5VHJWcTFBUHhYbTdsYXRXb29VNllNSEIwZE5XMU1zWWp3N2NvZWxEK1k3WkJCYkZxMVIrTEJQUkNUazNTZVYwVzhRZks1NDdENXZJT1pJeU1pSWlwWVhyeDRBUUFJQ0FpQWk0c0xsaTFiQmdEWXNXTUhuang1Z3RxMWEyZmFxVkNoVU1EZDNSMERCZ3d3YUxUNHlaTW5lUFRva1VIeE1PRTJQU2JRWkJEQnhnWTJubDhnOGNBdldiWkozTGNiMXMwL2gyQXBOMk5rUkVSRUJjdURCdzlnWjJlSFZxMWFJVEF3RUdmUG5rV0xGaTBRR1JrSkh4OGZEQjQ4R0gzNjlORzY1dmp4NDFpeFlnV21USmxpVU1KNzVjb1YvUFRUVHdiRnd3VGE5SmhBazhGczJuZEYwc25ERUpOMGowS3JZNk9SZFB3UWJEdDJOM05rUkVSRUJjZjE2OWRSdlhwMURCdzRFQmN2WHNTV0xWdmc0ZUdCS2xXcW9IcjE2dGl4WXdmYXRtMExKeWNuQUlBb2l0aTdkeS9zN096UXNHSERiUHNYUlZIemNVWnBPMTEyN2RwbGNKSk54bUhaQkRLWXhOWU90aDIrMU5zbTZmQmVpRW1KWm9xSWlJaW9ZSG54NGdYdTM3K1BwazJid3RMU0VxTkdqY0tMRnk5dzZ0UXBBTUNnUVlPZ1VDaXdkZXQvNjRvdVhMaUFseTlmb24vLy9yQ3pzOHV5YjFFVWNmRGdRYTFyS1g4d2dTYWoyTFRwQkltOVE1Ym4xWWtKU0R5eXo0d1JFUkVSRlJ5QmdZR3d0TFRFWjU5OUJnQ29YNzgrMnJScG8xbElXS2RPSFZTdFdoVUtoUUtpS0VJVVJXemJ0ZzN1N3U3bzNMbXp6ajVUVTFNQkFOOSsrNjFtUGpYbEwwN2hJS01JVmxhdzdkd0Q4VDl2eUxKTjB0RURzR245QlNRT1JjMFlHUkVSVWY2NmQrOGVqaDA3aG43OStzSEd4a1p6Zk5La1NUaDE2cFJtRkxwOSsvYXd0TFRFNmRPbjhlelpNeng1OGdTdFc3Zkd1WFBuTk5lVUxGa1NWYXBVUVZwYUd2NzQ0dzhBUUVoSUNDWlBuZ3hQVDAvczJyVUxRT2FhMEdRZVRLREphTmF0MmlMcHlENm9vaUowbmhkVEZFZzhzQnYyQTRhWk9USWlJcUw4czNMbFNyaTV1YUZuejU2Wnp2M3d3dzk2cnoxNThpUk9uanlwZWR5eFkwZFVxVklGVXFrVUZoWVcrT2lqaitEcjY0c1NKYlIzQjlaWEUvcktsU3RaYnJCQ3VjTUVtb3dtV0ZqQ3RsdHZ4UDJVZFNINHBGTkhZTjJxUFdRbFM1c3hNaUlpb3Z6ajVlV0Zva1dMd3RyYU90TTVmWXY5OUpGSUpKZzFheFpjWEZ5MFN0KzV1TGlnU3BVcWVpdHNpS0tJME5EUUhOMlg5QlBFdDVkeUVobEtwVUxFdE5GUWhiN0tzb2xsamRwd25EUUxFQVR6eFVWRVJPK2RTNDlmb2ZQR0F3Q0FwdVhjY2NCTDkxeGhvcndpQ05ySkRCY1JVczVJcGJEcjNrOXZrOVMvZzVGeTQ2cVpBaUlpb3ZlVnBleS9qVVhpLzdlZ2ppZy9NWUdtSExOcTBCU3lzaFgwdG9uZnNSRmlHbi9aRVJGUnpwVjArSyswMjRNMzBWQ3ArZVk1NVM4bTBKUnpnZ0Q3L2tQMU5sRzlDVVhTMFFObUNvaUlpTjVIN2tWc1VkVTFmZE9SRktVS0IrNkU1SE5FOUtGakFrMjVZbG01R3F3YWUraHRrM2pnRjZpakk4MFVFUkVSdlkrR05mcEU4L0hVd3hkeEo1Ui9WeWovY0JFaDVab3FLaEtSazcrQm1KcVNaUnVySmkzZ01HS0NHYU1pSXFMM2lWS3RScWVmRHVEcXMvU3FFaktKQkgwL3JZeTZwVnhSMXRFZUVpNVlON3NhYnM1d3NKTG5keGhtOGU0aVFpYlFaQktKQjM1QndwN3RldHM0K1M2RVJhVXFab3FJaUlqZU54R0p5ZWkyNlNEdWhrWGxkeWdFNE1EZ3ptaGEzajIvd3pBTFZ1R2dQR0hUdmd1a3hWejF0b25idkFaUXFjd1VFUkVSdlc5Y2JLMFJOTFFyK241YWhSVlNLVjl4QkpwTUp1WFBLNGo1Y1lIZU5uWTlCc0MyMDFkbWlvaUlpTjVYSVpHeDJIdjdYOXdKalVSa29pSy93L2tnZmQraENUNXhjOG52TU15Q1V6Z283NGdpb2hmTlJPcWRtMWsyRVdRV2NQcCtLV1J1cGN3WUdCRVJFVkhPY1FvSDVaMk1zbmFTcko5V29qSU5jUnRXQUh6ZFJrUkVSSVVVRTJneUtWbkowckJwMDFGdm03U0g5NUIwTXNoTUVSRVJFUkdaRmhOb01qbTc3djJ5WFZDWXNIc3JWQkZ2ekJRUkVSRVJrZWt3Z1NhVEUrUldLREo0bE40Mllvb0NjWnRXY1NvSEVSRVJGVHBNb0NsUFdGYXZCZXZQUFBXMlNiMTlBNHBMWjgwVEVCRVJFWkdKTUlHbVBHUGY1LzhnS2Vxb3QwMzh6eHVnam9rMlUwUkVSRVJFdWNjRW12S01ZR09MSWw5L283ZU5PakVCc2V1V2Npb0hFUkVSRlJwTW9DbFB5VDl0Q0t1R3pmUzJTZjA3R0lsSDlwa3BJaUlpSXFMY1lRSk5lYzUrd0RCSTdPejF0a240WlJ2U1FoNmFLU0lpSWlLaW5HTUNUWGxPVXNRaGZZTVZmVlFxeEs3eWg1aWNaSjZnaUlpSWlIS0lDVFNaaFZWakQ4anJOdExiUnZVbUZIR2JWM00rTkJFUkVSVm9US0RKUEFRQlJieEdRK0xvckxlWjR2ZnpMRzFIUkVSRUJSb1RhREliaVowOUhMNlpDQWlDM25aeFc5WkFGZnJLVEZFUkVSRVJHWWNKTkptVlpaVWFzTzNTVTI4Yk1VV1JQaDlhcVRSVFZFUkVSRVNHWXdKTlptZlhwUmNzUHFxcXQwM2FrMGVJMzc3ZVRCRVJFUkVSR1k0Sk5KbWZWQXFIYnlaQ3NMSFYyeXo1OUZFa256NXFwcUNJaUlpSURNTUVtdktGMUtVNEhMeEdaOXN1YnRzNnBENjRZNGFJaUlpSWlBekRCSnJ5amJ4K0UxaTNiS3Uva1VxRjJHVS9RQlh4eGp4QkVSRVJFV1dEQ1RUbEsvdCtYcENWTEtPM2pUbytEakZMNTBOTVVaZ3BLaUlpSXFLc01ZR21mQ1ZZeXVFd2Rnb0VheHU5N1pUUEhpTnUvVEp1c2tKRVJFVDVqZ2swNVR1Wld5azRqUFRPdGo2MDR1b2xKQjdjWTZhb2lJaUlpSFJqQWswRmdyeFdYZGoxSEpodHU0UTkyNUh5MTFVelJFUkVSRVNrR3hOb0tqQnNPM1NEVlpQUHNtMFh1Mll4MHA0OE1rTkVSRVJFUkpreGdhYUNReEJRWlBCb1dKU3ZwTGVacUZBZ3htODJ0L3NtSWlLaWZNRUVtZ29Vd2RJU1JjZjdRT0xncUxlZE9qNFcwUXQ5b1k2T05GTmtSRVJFUk9tWVFGT0JJM0YwUnRGeDB5RElaSHJicVNMREViMW9KdFNKQ1dhS2pJaUlpSWdKTkJWUUZwVXF3Mzd3cUd6YktWOCtSNHovYklnSzFvZ21JaUlpODJBQ1RRV1dkYk5Xc09uUUxkdDJhWS8rUWN5eUh5QXFsV2FJaW9pSWlENTBUS0NwUUxQdk5RaFdUVnRtMnk3MTd4dUlXeHNBcU5WbWlJcUlpSWcrWkV5Z3FXQVRCRGdNR1FONTdYclpObFg4Y1JGeFc5ZHl0MElpSWlMS1UweWdxZUNUU3VFd2VqSXNQcTZXYmRQazAwY1J2MnN6azJnaUlpTEtNMHlncVZBUUxPVnduUGdkWktYTFpkczI2Y2cramtRVEVSRlJubUVDVFlXR1lHTUx4MG16SUMxZUl0dTJ5YWVPSUc3OU1rQ2xNa05rUkVSRTlDRmhBazJGaXFTb0l4d256ODUyb3hVQVNMNTRHckZybGpDSkppSWlJcE5pQWsyRmpyUjRDVGhPbmdYQnhpYmJ0b28vTGlKbTJRS0lhYWxtaUl5SWlJZytCRXlncVZDU2xTNEh4NGt6SUZoYVp0czI1Y1kxeEN5WkJ6R0ZtNjBRRVJGUjdnbWl5SlZXVkhpbFByaURtTVZ6RE5xSjBPTGphbkQ4ZGdZRTYreEhyb21JaUlneUNJSWdhRDFtQWsyRlhWcklROFQ0ellJNk1TSGJ0aGJsSzZIb3BGbVEyTm1iSVRJaUlpSjZIekNCcHZlUzh2a1RSQy8waFRvdU50dTIwdUlsVVBUYkdaQzVsVEpEWkVSRVJGVFlNWUdtOTVieTlVdEUvekFENnVqSWJOc0tOallvT25veUxHdlVNVU5rUkVSRVZKZ3hnYWIzbWlvOERORUxmYUY2RTVwOVk0a0U5djJHd0taMUIwRDc1NEtJaUloSWd3azB2ZmZVMFpHSS9zRVh5dGN2REdwdi9YbDdGT2svRkpCSzh6Z3lJaUlpS295WVFOTUhRUjBmaStpRk02Rjg5dGlnOXBiVmE4Rmg5R1JJYk8zeU9ESWlJaUlxYkpoQTB3ZERuWmlBbU1WemtmYnZmWVBhUzB1NHczSGlERWhMdU9keFpFUkVSRlNZTUlHbUQ0cVlsb3E0RGN1aCtQMjhRZTBGRzFzVUhUTUZsdFZyNVhGa1JFUkVWRmd3Z2FZUGp5Z2k4ZUFlSk96WmJsaDdRWURkbDMxZzI2a0hJT0ZtbllXWm1KeUV4S0I5U1BuckQ2amVoSEkzU3FJQ1RKQmJRVnE4Qk9TZk5vUnRoNjdjOUlvS0ZDYlE5TUZLdWY0N1l0Y0VRRXhOTWFpOVplWHFLUExOUkVpZFhQSTRNc29McVhkdUltN0RjcWdpdy9NN0ZDSXlrdFM1R0lvTUdjTjNBNm5BWUFKTkg3UzBKNDhRRS9DOVFiV2lBVUJpYTRjaVhxTWhyOWM0anlNalUwcTljeFBSQzMzek93d2l5aVhIS1hPWVJGT0J3QVNhUG5qcW1HakVMUDBlYVNFUERiN0d1bVZiMlBmemdtQXB6OFBJeUJURTVDUkUrb3pseURQUmUwRHFYQXpPODVkeE9nZmxPeWJRUkFERTFGVEViVmdHeFpVTEJsOGpjeThGaDVIZWtKVXBuNGVSVVc0bC9Mb0RpZnNETlk4Rm1ReTIzZnZCdW1sTFNJbzY1bU5rUktTUE9pWWF5WmZPSVBIWG55RXFsWnJqdGwxNndhNTczM3lNakNoekFzMFZVdlJCRWl3dDRmRE50N0RyM3MvZ2E1U3ZYaUJxMWlRa25UZ0U4SFZuZ1pYeTF4OWFqMjI3OTRQdEYxOHllU1lxNENSRkhXSDd4WmV3ZmVmM2NzcU5xL2tVRVZIV21FRFRoMHNRWU51bEo0cE8rQTRTTzN1RExoR1ZhWWpmdGg0eEFmT2dqbzNKNHdBcEo5N2R4dDI2YWN0OGlvU0ljc0s2U1F1dHg2bzNyL01uRUNJOW1FRFRCMDllcHo2Y3YxOW0xRUtWbE9EcmlKZ3lFc2xuam5FMHVvQjV0MVFkUjU2SkNoZUpvNVBXWTFIQjhwTlU4RENCSmtMNkwyekh5Yk5oMS90clFDbzE2Qm94S1JGeG0xWWhhdTRVZzdjTUp5SWlvc0tQQ1RSUkJrR0FiWWR1Y1BKZEJLbXJtOEdYcGYzN0FKRytFeEcvWXlORVJYSWVCa2hFUkVRRkFSTm9vbmRZbEs4RTU3bExZZTN4dWVFWHFkVklPcm9ma1ZOSEllWFBLNXpXUVVSRTlCNWpBazJrZzJCbGhTSkR4c0poMUNRSU5vYlhIMVZGUlNMbXh3V0lDZmdlcW9nM2VSZ2hFUkVSNVJjbTBFUjZXRFZzQnVkNVA4TGlvNnBHWFpjU2ZBMlJVMGNoOGRDdld2Vk1pWWlJcVBCakFrMlVEYWxMY1RqNWZBLzd2b01oeUswTXZrNU1UVVhDN3EySW5ESVNpb3RuQUxVNkQ2TWtJaUlpYzJFQ1RXUUlxUlEyN2JyQWVlRkt5T3MxTnVwU1ZYZ1lZdGN0UmVTME1WRDhjWkh6bzRtSWlBbzVKdEJFUnBBNnVhRG8yS2tvT25FR3BDN0ZqYnBXK2ZvRllsZjZJWExHQktUY3VNWkVtb2lJcUpCaUFrMlVBL0xhOWVEOHd3cllkdTVoY04zb0RNcG5qeEVUTUE5UmN5WWo5YzVOSnRKRVJFU0ZEQk5vb2h3U0xPV3crNnAvK2k2R1ZXb1lmWDNhbzM4UXZkQVgwUXUrUTlyRGUza1FJUkVSRWVVRkp0QkV1U1J6THdYSGFmUGdNR3c4SlBZT1JsK2Zldjl2Uk0yZGloai9PVWk5OXpkSHBJbUlpQW80V1g0SFFQUmVFQVJZTldzSnl6cjFrYkJuTzVMUEhnZFVLcU82U0xuMUoxSnUvUWxaNmJLd2FmMEZySnA4WmxUVkR5SWlJaklQamtBVG1aREUxZzVGQm8yQXk4SlZzR3JXRWhBRW8vdFFQbitLdUUyckVENXVNT0ozYm9McVRXZ2VSRXBFUkVRNXhRU2FLQTlJaTVlQXc3RHhjRjZ3QWxZTm11YW9EekVwRVVsSDlpRmkwZ2pFTEptSDFMOXZjSG9IRVJGUkFjQXBIRVI1U09aZUNnNmpKOFAyMldNazdQa1pLY0hYak85RUZKRVNmQTBwd2RjZ2N5c0o2OVlkWU4yc0ZRUnJ3N2NZSnlJaUl0UGhDRFNSR2NqS2xFZlJpZC9CeVhjaExLdlh5bkUveXRjdkViOXRmZnIwamkxcmtmYm9INDVLRXhFUm1SbEhvSW5NeUtKU0ZUaE9tWVBVZTdlUnNHYzcwaDdlejFFL29pSVpTYWVDa0hRcUNGSlhOMWczYVFHcnBpMGdMVjdDeEJFVEVSSFJ1NWhBRStVRHk2cWZ3T203SDVCeSt5OGtIZDZiWHI0dWgxUmhyNUh3MjA0ay9MWVRGcFdxd0tySlo3Q3Eyd2dTUnljVFJreEVSRVFabUVBVDVSZEJnTHhtWGNocjFrWGFrMGRJT3JvZmlqOHVHbDMrN20xcC85NUgyci8zRWI5MUxTd3FmZ3g1M1Vhd3F0Y1kwaEx1Smd5Y2lJam93eWFJSWlkUUVoVVVxcWhJSko4OGpLVFRSeUVtSlpxc1gxbkowcERYYlFSNXJYcXdxUENSMGR1UEZ5WmhBN3RvUFhiZHVqK2ZJc2xiYXJVYWFXbHBrTXZsK1IxS3JpVW5KOFBhMmpxL3c2QUM1RVA1T2FiQ1F4QzA2OUp5RVNGUkFTSjFjb1pkejRFbzl1TkdGUEVhblo3c21vRHk1WE1rSHZnRlVYT240TTJvL29oWjlnT1N6eHlES3VLTlNmcW43S2xVS3F4ZHV4WnIxNjdOZFYrWExsM0NrQ0ZEc0hEaHdsejFrNXljRElWQ1lYQjdsVW9GVlM3ZUlkRWxNREFRZmZ2Mnhaa3paMHpXNTlxMWErSG41NGY3OXpPdk1kaXdZUU0yYk5pQTJOallYTjBqS2lySzRIWjVOVTUxNDhZTnBLU2s1RW5mYi9QMDlFU0hEaDN5L0Q1RWhRbW5jQkFWUUlMY0N0YWZlY0w2TTA4b240WWc2Y3d4S0M2Zmc2aEl6blhmWWxJU1VxNy9qcFRydndNQXBDWGNZVm05Rml3L3JnYUx5dFVnZFhMSjlUMG9NNVZLaFQxNzlnQUFoZzhmbnF1K0pCSUpYcng0Z2VmUG4rUHc0Y1A0NG9zdmN0UlA1ODZkWVdWbGhZTUhEeHJVdmwyN2RnQ0FFeWRPNU9oK3VsaGFXaUloSVFHclY2OUdnd1lOWUd0cm02ditVbEpTRUJRVWhLU2tKRFJyMWl6VCtjREFRQUJBMjdadDRlRGdrS043eE1URW9HL2Z2bkIxZFlXdnJ5OHFWcXlZWmR0eDQ4WWhLU2tKTTJiTVFPM2F0WE4wUDEybVRadUc2OWV2bzNmdjN2RHk4akpadjBSa0dJNUFFeFZ3c3JJVlVPVHJiMUJzMldZVUdUd2FGcFdybWJSL1ZlZ3JKSjg2Z3RqVml4RXgzZ3NSRTRjaWRzMFNKSjgrQ3VXTHB5eVRWd0ExYnR3WW5UdDNCZ0Q4OGNjZmVYS1ArUGg0SER0MkRPSGg0WG5TZjRZdVhicWdYTGx5aUk2T05za285T1hMbDVHVWxBUW5KeWMwYU5EQUJCRm1kdWJNR2FoVUtpZ1VDcFF0V3piTGRnOGZQa1JvYUNpU2twSlFxVklsazhhUThlSmd6NTQ5ZVBueXBVbjdKcUxzY1FTYXFKQVFyS3hnM2NJVDFpMDhvWXA0QThYbGMxQmNPZ3ZsNnhjbXZZOHE0bzJtLzR6N3lzcFdnRVc1U3JBb1Z3R3ljaFVoY3lzRlNENk0xOStlbnA3WnRqSGxpT3lnUVlNTWFwZVdsZ1pCRVBEMDZWT0RyaGsrZkRpYU5HbGljQnpYcjErSHY3OC8yclp0QzI5dmI0T3ZBNENrcENTTUhqM2E0UGF4c2JHd3NMREEzcjE3c1hmdlhvT3VtVDE3TmtxWExwM3ArSkVqUndDa2Y5K2tPWmpyLy9EaFE5eTZkUXRmZnZrbDNwbnltT2tlWGJwMGdVeVc5Wi9SQ3hjdUFBQWFObXdJT3pzN28yUFJwMzM3OXRpM2J4K2VQSG1DMWF0WFk5NjhlU2J0bjRqMFl3Sk5WQWhKWFlyRHRuTVAySGI2Q21sUFE2QzRmQmFLUHk1QkhSMXA4bnVKQ2dYU0h0eEYyb083bW1PQ3BSeXlNdVVoSzEwV01yZFNrTG1YZ3RTOUZLVE94WUFza283Q3p0WFZOZE94c0xBd2s5L24xYXRYZWRJK09UbnI2VDhaYzNUZlRoai8rdXN2QU1Dbm4zNXFWRHhBK2dMSDU4K2ZHMzJkTWRla3BxWm1PdmJ3NFVQY3VIRURVcWxVTTBKdmpJaUlDTXlZTVFPUmtaRjQvUGl4emhjT2QrL2V4ZVBIajJGbFpZVk9uVHBsMlpkYXJkYThzR3JjdUxIZU9kZDJkblpHSi9zU2lRUmVYbDVZdTNZdFdyUm9ZZFMxUkpSN1RLQ0pDak5CZ0VXNWlyQW9WeEgyZlFZajdmRy9TUG56Q2xLdVh6SDV5UFRieE5RVVRjazhyWEFzTFNFdFVSS3lrcVVoTGU0R3FVc3hTRjJLUStwY0RCSm5Gd2dXbG5rV1UxN2JzbVZMcGlUSGtOSHBuTnErZmJ2T3BOM1VsRW9sUm80Y0NROFBEL1RwMDBkejdQTGx5NUJLcFRtYUJtRm5aNWZ0cUx5bnA2Zk8rZGVkT25XQ1FxSEkwYWgreHZ6bTVzMmJvM2p4NGtaZG01S1NBbDlmWDBSR1JzTFMwakpUQXY3dTkxcWhVT0RMTDcvTTFFOUczTmV2WDBkRVJBUUF3Ti9mWCsrOUF3SUNVS05HRGR5N2R3OWp4NDQxS200QVdMaHdvY0VMU2pkdTNBaFhWMWVqNTgybnBhVVo5WHcvZlBnd0xDMEw3ODg3VVhhWVFCTzlMd1FCRmhVK2drV0ZqMkRYWXdDVXIxOGc1Zm9WcFB4NUJXbVAvelhMWEdZeE5SWEtaNCtoZlBaWTUzbUpnMk42VXUza0FvbERVVWpzSFNBcGt2NVBLSkx4Y1ZGSXJHMEsxUlNSSDM3NEFhZE9uVEs0L2R1SmlDbW5meGppNnRXcnVIZnZubWIwVkJBRVJFWkdZdXZXcmFoWHJ4NCsrdWdqWEx0MkRYRnhjWkRKWkRvVHVzR0RCK3ZzMjluWkdYNStmanJQM2I1OUc2VktsWUtqbzZOUjhVWkZSU0UwTkJUVnF1bWYrLy9peFF2TmxJa3VYYnJvYmZzdVVSU3hhTkVpUEh6NEVBQXdjZUpFZlB6eHh6cmJGaWxTUk9meHVMZzRyY2UvL2ZZYkFNREZ4U1hMRW4wdlg3NkVXcTNXVEFPeHNMQ0FpNHYySWw2RlFvR0VoQVRJNVhMWTI5c2I5UG5FeHNZaUxTME50cmEybWU0dGxVb2hDSUxCTDg0aUl5T2hWQ29CcEMvNE5QVDdsOVgwRjZMM0JSTm9vdmVVekswVVpKMitnbTJucjZCT2lFZnFuWnRJL1RzWXFiZi9naXJLOUZNOURLR09qWVk2TmhwcGovN0p0cTFnS1lkZ2JRM0JLdU9mRlNULyt4Z1dGaEFrVWtBcWhTQ1ZBbExaZngvbkEzdDcrMHlKank0Wkk1S0d0TTJRVmJKcXFOV3JWMnZWaXI1eTVRb09IanlJeno3N0RFQjZRalY0OEdBc1hyd1kvdjcrV0xWcUZRNGZQZ3dnZlNSYTE3U0tyS1phNkpwV0FRRDM3OStIajQ4UEhCMGRzWHIxYW9NcmJVUkVSR0RVcUZGSVRFekVyRm16VUs5ZXZTemJybDI3Rm1xMUdnRGc1R1Q0THB4cXRScExseTdGK2ZQbkFRQmVYbDc0L1BQUHMyeS9jK2ZPVENPcnFhbXBXaU82ang0OXd2WHIxMkZsWllVMWE5WmtXZTJqVzdkdVNFaEkwUFJYcVZJbDdOeTVVNnZOdFd2WDRPUGpnOHFWSzJQeDRzVUdmVTVmZi8wMVhyNThpY21USjJjNTczMzc5dTNaOXZQZ3dRT01HVE5HODFnUUJQajUrY0hOemMyZ09JamVaMHlnaVQ0QUVqdDdXRFZzQnF1R3pRQlJoREwwSlZKdkJ5UDFUakRTL3JrSGRXSkNmb2VZaVppYUFqRTFCWWlOeWU5UXNqVnExQ2lNR2pWS2I1dTNrNngza3lSOWNqS1grRzBaU1dXR1I0OGVRU2FUb1ZTcFVwcGpiZHUyeFMrLy9JS1FrQkJzMnJRSlY2OWVoYVdsSlFJREE3VVd2MldNbkJzemF2NzgrWE5Nbno0ZENvVUNIaDRlUnBXcGMzRnhRZnYyN2ZIenp6L0QxOWNYczJiTjBqbWw1TTgvLzhTVksxY003amREV2xvYTVzK2ZqNHNYTHdJQSt2VHBnOTY5ZXh2ZHo3dTJiZHNHQU9qWXNhUGVVbmtaTmJYMUxVVDg1Sk5QSUpQSmNPL2VQYVNrcEdTN2NVNVVWQlJldm53SlFSQlFzMmJOSEVUL1gyeExsaXhCMGFKRkVSMGREYWxVQ2t0TFN5eGJ0Z3dMRml6SWNiOUU3d3NtMEVRZkdrRklINTEyS3dXYk5oM1RFK3BYTDVEMnoxMmtQcmlMdEgvdWNvT1ZBdVRkWlBYTW1UTm8zTGd4ckt5c01yVzllL2N1Rmk5ZWpHZlBuc0hHeGdaRGh3N1ZlZ3RmRkVVOGZ2d1lwVXVYMWtyYUJFSEF5SkVqb1ZBb2NPblNKWWlpQ0E4UGoxeFhqbmorL0RtbVRKbUN1TGc0dEcvZkhrT0dEREc2ajYrLy9ocUNJR0Q3OXUyWU5Xc1c1c3lab3pVU3JWUXFzWHIxYXFQN1RVcEtnbytQRDRLRGd3R2tKOCs1SGUwSGdGdTNidUhTcFV1d3RiVkZyMTY5OUxiTlNLQXRMQ3l5YkdObFpZWEtsU3ZqenAwN3VIUG5UcmFMT20vZHVnVUFxRml4WXE2K2Y3dDM3MFpJU0FnbVRab0VQejgvU0NRU0RCbzBDQ3RXck1DWk0yZlFzbVhMSFBkTjlENG9QSk1NaVNodkNBSmtKVXZEdW1WYk9JeVlBSmNsNitHeWRDTWNSaytHYmNmdXNLeFJCeEk3dytaZWZ1anUzNytQYytmTzVWbi8yN1p0dy96NTh6RjQ4R0RObEFNZ2ZRSGM2dFdyTVg3OGVEeDc5Z3kxYTlmR3VuWHIwTEZqUjYzclEwSkNrSnljckhOK2I5MjZkZUh1N282VEowOENnTjRLRTRhNGYvOCt4bzhmai9Ed2NEUnYzaHpqeDQvUGNWK0RCZzFDbno1OWtKYVdobG16WnVIMjdkdWFjNXMzYjhiVHAwK05ubHM5Wjg0Y0JBY0hhMTQ4bUNKNUJnQWJHeHZVcVZNSC9mdjNoNTJkbmQ3cUp4bHppL1dOUUFQLzFYek8rTjdvay9HOHlFME43UHYzNzJQYnRtMm9VcVdLMW56OWpoMDdvbXpac2xpMWFwVm1PaExSaDRvajBFU1VpZFRKR2RJR1RZRUdUZE1QaUNKVVVSRlFQbm1FdENjaFVENE5nZkxWYzZqQ3d6NllqVmFHRGgycTkveVZLMWN3WThZTXlPVnlWS3RXRGNXS0ZUTjVESjA2ZGNLTEZ5OXcrdlJwekowN0Z3MGFOSUNucHljMmJ0eUkxNjlmdzhyS0NrT0hEa1duVHAxMEx1TEtTRHlyVnEycXMvL3IxNjhEQUtwVnE1YnRvajE5bmoxN2hrbVRKa0doVUtCWnMyYnc4ZkdCSkplTFFnY1BIb3o0K0hnY09uUUlzMmJOd3JadDIvRDQ4V1BzM3IwYkFEQm16QmpNbVRQSDRQN2V2SGtEYTJ0cmVIdDd3OFBESTFleHZhMVNwVXBZdEdnUndzTENNR0hDQk5qYjIyUGV2SG1aUG45UkZEWFRhN0tyVnRHdVhUdHMzcndaWjg2Y3diQmh3MUMwYUZHZDdhS2lvbkQ1OG1VSWdwRGpyYmVqb3FJd2UvWnNxRlFxakI0OVd1dDVKSlZLOGMwMzMyRHExS21ZTldzV2xpeFp3a29iOU1GaUFrMUUyUk1FU0oyTFFlcGNEUEs2alRTSHhiUlVxRUpmcHlmVHIxOUMrZW81bEs5ZVFCVWVCakU1S1I4RE5yM3M1aUkzYU5BQTVjcVZ3NU1uVDdCbXpia21haGdBQUErc1NVUkJWQnJNbURFalYvZlRsWEFXTFZvVTA2Wk5nNmVuSjVZc1dZS3JWNi9pNnRXckFOTG55azZhTkVudkFpK0ZRZ0ZiVzlzc0UrZ2VQWHFnV3JWcW1wSFJuQ3BUcGd5Ky92cHIzTDE3RjlPbVRkTTV3cnBqeHc2ZG4rT3VYYnMwZGFuZk5YYnNXS1NtcHFKSmt5YXdzYkhCeXBVck5kTk5tamR2cmplbWxKUVViTnEwU2ZPNGRPblNtRGx6cHQ2ZEJIUER4c1lHVVZGUnVILy9QdGF2WDU5cCsvYTN2OGI2cG5BQTZXVUJXN1ZxaFNOSGptRC8vdjFaYnB4eitQQmhxRlFxTkdqUUlFY2xFSlZLSmViTW1ZT0lpQWdNSGp3WWxTdFh6dFNtYnQyNjZOQ2hBNEtDZ3JCa3lSSk1uVHJWNlBzUXZRK1lRQk5SamdrV2x1bWJxWlRPbklTSVNZbi8yOVV3SEtySTlQL1ZFVytnaW9xQU9pNFc2cmhZaUNtS2ZJZzZaNDRlUGFxM0RyUkVJc0hRb1VNeGZmcDBuRDkvSHJkdTNUSjZFVmRhV3BybVkzMUpWYjE2OWJCdTNUcXNXTEZDVXo2dmE5ZXUyVlpINk4yN043NzY2aXU5bTNaVXIxN2RxSml6MHIxN2QzVHYzaDEzNzk3TnRnNnlJVFp1M0FoQkVEQnAwaVROc1hyMTZpRTJOaFlUSmt6UWUrMmRPM2ZnNysrUEZ5LytxNDN1Nit1Ym8rVFowUHJKOXZiMitPNjc3ekJ4NGtUczJiTUhsU3BWMHFydVlVd0NEUUE5ZS9iRWlSTW5zSHYzYnJSdTNSb2xTNWJVT2g4ZUhvNWZmdmtGUVByWDNsaWlLTUxQejA4enoxcmZZc3FSSTBmaTd0MjdPSFhxRk56ZDNURnc0RUNqNzBkVTJER0JKcUk4SWRqWXB1OVdXS1o4bG0zRUZBWFU4WEgvUzZoajB2K1BqNE9vU0U3L2w1eit2MXFSREZHaDBCeUhXZzFScFFSVUtrQ2xncWhTQWVyLy9mKy9oVm41b1VHREJxaFpzeVp1M2JxRjFhdFhZOVdxVlViVnczMDdnUTRQRDBlUEhqME12bmJ1M0xsNnorL1lzUVBGaWhYTGRyNHRrUDBHTVZtZHIxZXZYcVlLRFFxRkl0ZVZSTExTcVZNbnZkdGtoNGVIWS9QbXpUaHg0Z1JFVVlTam95T2lvNk1CSUVmYmZBTkFxVktsTW4xUFJWSFVTczR6VksxYVZiTmJZRUJBQUNwVnFxUkoydC8rWGh2eVBTbFZxaFMrK3VvcjdOcTFDd0VCQWZEejg5T0tZK1hLbFVoT1RrYXpaczJNM2oxU0ZFWDQrL3ZqOU9uVGNISnl3cFFwVS9RK2IrVnlPYVpQbjQ3Um8wZGoyN1p0U0UxTnpkRUNVYUxDakFrMEVlVWJRVzRGcWR3S1VoZmpkbzNUSjJ5Z2NadG9tTnIvL2QvL1ljS0VDZmozMzM5eCt2UnB2VFdGM3hVZkh3OGdQVUd4czdPRHU3dTczdlpxdFJxaG9hRUFvTE50Zkh5OHBrOWpFdm5TcFV2clBKNlJDR2QxWHRlODcwOC8vVlJUU2VUKy9mc1lPM1lzSEIwZHNXYk5HcjBMLzI3Y3VJRVpNMllnSlNWRjU0NS9HZmZMYXE3NTd0MjdzV1hMRmsxdDZuYnQybUg0OE9IbzFxMWJsdmMweE5xMWE3T3RBLzIyN3QyNzQvTGx5N2g5K3pibXpwMkxsU3RYUWk2WGF5MGdOUFI3MDc5L2Y1dzZkUW8zYjk3RXBrMmJOQXNmRHg0OGlFdVhMa0V1bCtPYmI3NHg2dk1SUlJGTGx5N0Y4ZVBIWVdOamd3VUxGaGhVUjd0Y3VYS1lObTBhNXN5Wmc4REFRQ1FtSm1MczJMSGNRSVUrR0V5Z2lZaE1xRWFOR21qVXFCRmNYVjFScFVvVm82N05HQjExZEhTRW01c2J0bXpab3JkOWJHd3N2dnJxS3dEUTJYYlNwRWtJRGc1RzllclZqZHE4WmVQR2pUcVBaNHc4WjNVK08xV3FWRUhQbmowUkdCaUl1WFBuWXVIQ2hUcW5MMXk5ZWhXelo4OUdhbW9xV3JSb2dSRWpSaGg5TDNkM2Q2U21wcUpxMWFvWVBueTRVVk5USGo5K2pLaW9LTlN1WFR2SEk5VVpCRUdBdDdjM2hnMGJodGV2WCtQZXZYdW9YYnMyVWxKU0FDRGJ1czV2eXhqNTlmYjJ4czZkTytIczdBd1hGeGNzWDc0Y0FEQjY5R2lqdGpCWEtwVUlDQWpBOGVQSElaUEpNSHYyYkZTb1VNSGc2NXMyYllwdnYvMFcvdjcrT0hUb0VDSWlJdUR0N2EyMzlqWFIrNElKTkJHUmlXVTNuU0lycjErL0JxQjdOTmxZLy83N3I2Ykc4YkJodzNMZG42a01IandZRHg0OFFIQndNT2JObTRmdnZ2dE9LNGsrZE9nUVZxNWNDYVZTQ1U5UFQzaDdlK2RvVkxOWnMyWll2SGh4ampZVCtmdnZ2N0ZzMlRKVXFGQUJhOWV1TmZyNmQ3bTd1MlBTcEVrb1g3NDh5cFFwQXdBNVNxQ0I5RG5xWThlT3haSWxTN0J5NVVySVpES0lvb2crZmZxZ1hidDJCdmVUa0pDQTJiTm5Jemc0R0JLSkJKTW5UMGJ0MnJXTmlnVUEyclJwZzhURVJLeGF0UXBYcmx6QnNHSERNR1hLRktPbmtSQVZOa3lnaVlnS2lFZVBIZ0dBU1NwRFpDd284L0R3eUZWSk9sT1RTQ1NZT1hNbXZMMjljZm55WlV5ZVBCblRwMCtISUFoWXZIZ3hybDI3QmtFUU1HalFJUFRyMXk5WFV3Snl1aE5mYkd3c0FPUjZJNW0zWld5ZG5rR2hTRjlBbTVNeWNKNmVudGkvZno4ZVBYcUV0TFEwdUxxNm9tL2Z2Z1pmSHhZV0JoOGZIeng3OWd3eW1RelRwazJEaDRlSDNscllTcVZTNS9reVpjcGcxcXhac0xlM3g1SWxTeEFWRllXcFU2Y2lJQ0RBWkF0U2lRb2lKdEJFUkFiSXFuU1lLZDI5ZXhkQTFuV2FEYVZXcS9IeTVVdklaREo0ZVhtWklqU1Rzck96dzhLRkMrSHI2NHUvLy80YlE0Y09oU0FJaUkrUGg3T3pNNzc5OWx2VXIxOC8zK0xMV0JCWW9rU0pQTHRIeGdZcnVuYVUxT2YyN2R0WXVuUXBuajE3cGprV0ZoYUdJVU9HWU5Tb1VXamN1SEcyZlNRbUppSWhJUUZ5dVJ5K3ZyNmFUVmYwTGZZVVJWSG4rWXgzRDFxM2JnMDNOemZNbkRrVDdkcTFZL0pNN3owbTBFUkVCZ2dMQzh2VC91UGo0M0gzN2wwSWdvQmF0V3JscWkrSlJJTGx5NWZqNGNPSEpwa09raGNFUVVDalJvMXc3OTQ5SkNRa2FJNzE2ZE1uUjFNSmpMbXZLSXBhVlREZUZSSVNBZ0NhNlJaNUlXTnhwNkVKOUwxNzk3QnQyelpjdTNZTlFQcUxrTEZqeDBJcWxlTEhIMzlFV0ZnWWZIMTlVYUZDQmZUcTFRc2VIaDVaVnZlb1VLRUNBZ0lDRUJVVmhSbzFhbWlPdjd0dGZBWlBUMDlZV0ZnZ0tDaEliNHpWcTFmSCt2WHJqZDRWa3Fnd1lnSk5SR1NBN09wQVp5ZGp4REdySGZsT25EZ0JsVXFGcWxXckdsUUZBUUJVZWtyMkNZS2djOHZ1LzIvdjdrSzByaEk0anYvK0tqb3ZOcmJxbzI2UjRsQVE3TURpT0RReGhabWs0RjR0RmRpVkYrMTRVV3piblJkTDBCdHMxKzVHVjBJaGJWQ3dvV2dEdlNyYVNsbXdtUzRwa21Nb0xjMU1wVkpPanpuejdJVTROTTJML20zc1NmdDg3djdQeTh4aGhobStjK2I4ejZtbmI3NzVKdSs5OTE3ZWZmZmQ3TnUzTDk5Ly8vMUlTSjg4ZVRLSERoM0tzODgrbXkxYnR1VE9PKzlNUjBkSGxpMWJOcVZMS1JZc1dKQXZ2dmdpUFQwOWVlaWhoOFo4VDk5KysrMzA5dllteWJoTFh5NTFIK2lMK2VTVFQ1SmswcHM3ejU0OW16MTc5bVRIamgwNWVQQmdrdlBmMTlXclY2ZTd1M3NrVk52YTJySjU4K2E4OWRaYk9YcjBhSjU1NXBrODk5eHp1ZnZ1dTNQUFBmZU1leURLRFRmY2NFWCt1QkxQL0ZvSWFJQXBkT3JVcVF3TURLU2xwU1d6Wjg5T1EwTkRCZ2NIODlKTEx5WEp1THNrVkt2VmtUWExhOWV1SGZmakRnd001UFRwMDVrM2IxNGFHeHRURk1YSWpPRXZOVnI2K3ZweTVNaVJIRHg0TVB2Mzc4K25uMzQ2Y254MWMzTnoxcXhaazN2dnZYZGtwdmZERHovTUs2KzhrbzgrK2lnOVBUM3A2ZWxKVVJTNThjWWIwOXJhbXFWTGw2WlNxV1QrL1BsWnZIanhaUjJYdm5MbHlyejg4c3ZadG0xYlhudnR0VFExTlkwOFY2MVdSMjd1dS9ubW0wZk56bDR3MGRmNndnNHFQM1Q4K1BGOC92bm5XYlJvVWE2Ly92bzBOalptYUdnb0gzendRYlp2MzU0a3VlV1dXMGE5WjNoNE9COS8vSEYyNzk2ZFhidDJqZHFHc0t1cksrdlhyeCt6VThiY3VYT3pjZVBHM0gvLy9YbisrZWZ6L3Z2djU5U3BVOW02ZFd1MmJ0MmFTcVdTenM3T2RIWjJwcjI5M2ZIYk1BVUVOTUJsNnVycUd2TllYMTlmSG43NDRRbmZzMkxGaWpHUHZmRENDeGtZR0VpbFVwbHczK2pEaHcvbmlTZWVHUGU1cVZvdmZLa3o2cE85cnJPek13ODg4RUFlZi96eG5ENTlldFJ6VFUxTldiNThlVmFzV0pHdXJxNHhJZGZSMFpHT2pvNzA5L2ZublhmZXlkNjllM1A0OE9HY09IRWlKMDZjeU83ZHU1T2NuOFhmdEduVFpRWDArdlhyTTIzYXRPemN1VE45ZlgyanhsZ1VSZWJPblp2bHk1ZW51N3Q3M0JzWVgzenh4VXZlQjdxL3Z6K1BQZmJZaEdPWk0yZk9xUGNkUFhvMEd6ZHVITG1KTVRtL1M4ZXFWYXR5MzMzM1hmVG0wdGJXMWp6OTlOTTVmdng0WG4zMTFiejU1cHVwVnF2cDcrL1BqaDA3Y3VEQWdXemF0RWxBd3hRUTBBQ1RtR2hkYUpJOCtlU1RZeDVidW5ScG1wdWJVNjFXTXpRMGxGcXRscUlvTW4vKy9OeDExMTNqSG51OGF0V3FiTisrUGQzZDNSUEd6ZUxGaXpObnpwd01EUTFsZUhnNHRWb3RMUzB0YVc5dm43SnQ2aVk2SUtXTVNxV1N0cmEyZEhSMFpNK2VQYm4xMWx2VDF0YVc5dmIydExXMVhkS3BlNVZLSmV2V3JjdTZkZXR5NXN5WkhEaHdJSWNPSFVwdmIyOTZlM3R6eHgxM2pMdkg5b1daMmNtT3hwNDVjMlllZlBEQlNYZWNLS3NvaWpRM040OTVmTW1TSlprOWUzWUdCd2RITGJkcGJtNU9XMXRiTm16WU1HclA1TmJXMXR4KysrMTUvZlhYczJUSmtxeGR1elpyMXF6SmRkZGRWMm84TjkxMFV4NTk5TkZzMkxBaHUzYnR5aHR2dkpGang0N2xxYWVlR25lY1FIbEZyVmFyMVhzUUFGUGx4eWNSTHR5eXJVNGpPZS9DcjlpTGJjZDI1TWlSTWYvT3Y5SldyMTZkaG9hR2tlVUVVK25zMmJNcGltTFNtTDJhOVBmM0p4bi90TVZMY2U3Y3VaRWJGeHNiR3lkOFhiVmF6V2VmZlRibDY5Y0hCd2NuL2J5VHVYQUQ3Y0tGQzZkeVNKTi96bC9ZenpFVVAvb2xiZ1lhNEFxNjFIMk1mKzU0VGlhZlhmK3ByclZsQXBjYnpoZk1tREhqa21iZlo4MmFkVVZ1L3J6Y2VFNSszbkNHcThYNHQ0TURBQURqRXRBQUFGQ0NnQVlBZ0JJRU5BQUFsQ0NnQVFDZ0JBRU5BQUFsQ0dnQUFDaEJRQU1BUUFrQ0dnQUFTaERRQUFCUWdvQUdBSUFTQkRRQUFKUWdvQUVBb0FRQkRRQUFKUWhvQUFBb1FVQUQxNVJpVnNPbzYrR1RYOWRwSk1EbEdQNzZxMUhYUlVQREJLK0UraEhRd0RWbCtvSkZvNjRILzcyelRpTUJMc2ZnM2wyanJxY3YrRzFkeGdHVG1WSHZBUUJNcFZudG5UbDMvTmpJOWJmLyttZVNwTEZyWmFiOVptNmRSZ1ZjelBEWFgyVnc3NjZSbjlrTFppMjdyVDREZ2trVXRWcXRWdTlCQUV5VjJ1Q1pmUG5YdjJUb3kvNTZEd1g0aWFiUFg1QjVmL3Q3aW9iR2VnK0ZYN21pS0lvZlhsdkNBVnhUaXNhbXRIUS9VdTloQUZPZzVVOS9Gcy84SXBtQkJxNUpaLys3UDZjMy84Tk1ORnlGcHMrcnBLWDdrY3o4M2UvclBSUklNbllHV2tBRDE2emE0Smw4MjdNMTFmL3N5MURmLzFMNzdydDZEd21ZUU5IUWtPa0xmcHRaeTI1TDh4LyttS0t4cWQ1RGdoRUNHZ0FBU3JBR0dnQUFmZ0lCRFFBQUpRaG9BQUFvUVVBREFFQUpBaG9BQUVvUTBBQUFVSUtBQmdDQUVnUTBBQUNVSUtBQkFLQUVBUTBBQUNVSWFBQUFLRUZBQXdCQUNRSWFBQUJLRU5BQUFGQ0NnQVlBZ0JJRU5BQUFsQ0NnQVFDZ0JBRU5BQUFsQ0dnQUFDaEJRQU1BUUFrQ0dnQUFTaERRQUFCUWdvQUdBSUFTQkRRQUFKUWdvQUVBb0FRQkRRQUFKUWhvQUFBb1FVQURBRUFKQWhvQUFFb1EwQUFBVUlLQUJnQ0FFZ1EwQUFDVUlLQUJBS0FFQVEwQUFDVUlhQUFBS0VGQUF3QkFDUUlhQUFCS0VOQUFBRkNDZ0FZQWdCSUVOQUFBbENDZ0FRQ2dCQUVOQUFBbENHZ0FBQUFBQUFBQUFBQUE0R3J5ZndQTWZqN0hLTUlLQUFBQUFFbEZUa1N1UW1DQyIsCiAgICJUaGVtZSIgOiAiIiwKICAgIlR5cGUiIDogIm1pbmQiLAogICAiVmVyc2lvbiIgOiAiMTUiCn0K"/>
    </extobj>
  </extobjs>
</s:customData>
</file>

<file path=customXml/itemProps14.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2170</Words>
  <Application>WPS 演示</Application>
  <PresentationFormat/>
  <Paragraphs>210</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Arial</vt:lpstr>
      <vt:lpstr>宋体</vt:lpstr>
      <vt:lpstr>Wingdings</vt:lpstr>
      <vt:lpstr>Copperplate Gothic Bold</vt:lpstr>
      <vt:lpstr>微软雅黑</vt:lpstr>
      <vt:lpstr>华文楷体</vt:lpstr>
      <vt:lpstr>黑体</vt:lpstr>
      <vt:lpstr>Wingdings</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Anny</cp:lastModifiedBy>
  <cp:revision>122</cp:revision>
  <dcterms:created xsi:type="dcterms:W3CDTF">2015-09-01T10:32:00Z</dcterms:created>
  <dcterms:modified xsi:type="dcterms:W3CDTF">2021-05-24T03:19:08Z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B5F1F7ED2EBD41E5825A2B0DD05EEC0F</vt:lpwstr>
  </property>
</Properties>
</file>