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embedTrueTypeFonts="1" saveSubsetFonts="1">
  <p:sldMasterIdLst>
    <p:sldMasterId id="2147483648" r:id="rId1"/>
  </p:sldMasterIdLst>
  <p:notesMasterIdLst>
    <p:notesMasterId r:id="rId14"/>
  </p:notesMasterIdLst>
  <p:sldIdLst>
    <p:sldId id="257" r:id="rId3"/>
    <p:sldId id="261" r:id="rId4"/>
    <p:sldId id="366" r:id="rId5"/>
    <p:sldId id="393" r:id="rId6"/>
    <p:sldId id="404" r:id="rId7"/>
    <p:sldId id="406" r:id="rId8"/>
    <p:sldId id="407" r:id="rId9"/>
    <p:sldId id="408" r:id="rId10"/>
    <p:sldId id="409" r:id="rId11"/>
    <p:sldId id="410" r:id="rId12"/>
    <p:sldId id="402" r:id="rId13"/>
    <p:sldId id="412" r:id="rId15"/>
    <p:sldId id="401" r:id="rId16"/>
    <p:sldId id="415" r:id="rId17"/>
    <p:sldId id="416" r:id="rId18"/>
    <p:sldId id="417" r:id="rId19"/>
    <p:sldId id="392" r:id="rId20"/>
  </p:sldIdLst>
  <p:sldSz cx="12192000" cy="6858000"/>
  <p:notesSz cx="6858000" cy="9144000"/>
  <p:embeddedFontLst>
    <p:embeddedFont>
      <p:font typeface="Copperplate Gothic Bold" panose="020E0705020206020404" pitchFamily="2" charset="0"/>
      <p:regular r:id="rId24"/>
    </p:embeddedFont>
    <p:embeddedFont>
      <p:font typeface="微软雅黑" panose="020B0503020204020204" pitchFamily="2" charset="-122"/>
      <p:regular r:id="rId25"/>
    </p:embeddedFont>
    <p:embeddedFont>
      <p:font typeface="黑体" panose="02010609060101010101" pitchFamily="1" charset="-122"/>
      <p:regular r:id="rId26"/>
    </p:embeddedFont>
    <p:embeddedFont>
      <p:font typeface="等线" panose="02010600030101010101" charset="-122"/>
      <p:regular r:id="rId27"/>
    </p:embeddedFont>
  </p:embeddedFont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50B1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425"/>
        <p:guide orient="horz" pos="1343"/>
        <p:guide orient="horz" pos="3724"/>
        <p:guide orient="horz" pos="3108"/>
        <p:guide orient="horz" pos="2642"/>
        <p:guide orient="horz" pos="3309"/>
        <p:guide pos="3926"/>
        <p:guide pos="820"/>
        <p:guide pos="7680"/>
        <p:guide pos="7014"/>
        <p:guide pos="1249"/>
        <p:guide pos="6335"/>
      </p:guideLst>
    </p:cSldViewPr>
  </p:slide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font" Target="fonts/font4.fntdata"/><Relationship Id="rId26" Type="http://schemas.openxmlformats.org/officeDocument/2006/relationships/font" Target="fonts/font3.fntdata"/><Relationship Id="rId25" Type="http://schemas.openxmlformats.org/officeDocument/2006/relationships/font" Target="fonts/font2.fntdata"/><Relationship Id="rId24" Type="http://schemas.openxmlformats.org/officeDocument/2006/relationships/font" Target="fonts/font1.fntdata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4338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fontAlgn="base" hangingPunct="1"/>
            <a:endParaRPr lang="zh-CN" altLang="en-US" sz="1200" strike="noStrike" noProof="1" dirty="0"/>
          </a:p>
        </p:txBody>
      </p:sp>
      <p:sp>
        <p:nvSpPr>
          <p:cNvPr id="14339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eaLnBrk="1" fontAlgn="base" hangingPunct="1"/>
            <a:endParaRPr lang="zh-CN" altLang="en-US" sz="1200" strike="noStrike" noProof="1" dirty="0"/>
          </a:p>
        </p:txBody>
      </p:sp>
      <p:sp>
        <p:nvSpPr>
          <p:cNvPr id="14340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14341" name="备注占位符 4"/>
          <p:cNvSpPr>
            <a:spLocks noGrp="1" noRot="1" noChangeAspect="1"/>
          </p:cNvSpPr>
          <p:nvPr/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>
              <a:spcBef>
                <a:spcPct val="30000"/>
              </a:spcBef>
            </a:pPr>
            <a:r>
              <a:rPr lang="zh-CN" altLang="en-US" sz="1200" dirty="0"/>
              <a:t>单击此处编辑母版文本样式</a:t>
            </a:r>
            <a:endParaRPr lang="zh-CN" altLang="en-US" sz="1200" dirty="0"/>
          </a:p>
          <a:p>
            <a:pPr lvl="0">
              <a:spcBef>
                <a:spcPct val="30000"/>
              </a:spcBef>
            </a:pPr>
            <a:r>
              <a:rPr lang="zh-CN" altLang="en-US" sz="1200" dirty="0"/>
              <a:t>第二级</a:t>
            </a:r>
            <a:endParaRPr lang="zh-CN" altLang="en-US" sz="1200" dirty="0"/>
          </a:p>
          <a:p>
            <a:pPr lvl="0">
              <a:spcBef>
                <a:spcPct val="30000"/>
              </a:spcBef>
            </a:pPr>
            <a:r>
              <a:rPr lang="zh-CN" altLang="en-US" sz="1200" dirty="0"/>
              <a:t>第三级</a:t>
            </a:r>
            <a:endParaRPr lang="zh-CN" altLang="en-US" sz="1200" dirty="0"/>
          </a:p>
          <a:p>
            <a:pPr lvl="0">
              <a:spcBef>
                <a:spcPct val="30000"/>
              </a:spcBef>
            </a:pPr>
            <a:r>
              <a:rPr lang="zh-CN" altLang="en-US" sz="1200" dirty="0"/>
              <a:t>第四级</a:t>
            </a:r>
            <a:endParaRPr lang="zh-CN" altLang="en-US" sz="1200" dirty="0"/>
          </a:p>
          <a:p>
            <a:pPr lvl="0">
              <a:spcBef>
                <a:spcPct val="30000"/>
              </a:spcBef>
            </a:pPr>
            <a:r>
              <a:rPr lang="zh-CN" altLang="en-US" sz="1200" dirty="0"/>
              <a:t>第五级</a:t>
            </a:r>
            <a:endParaRPr lang="zh-CN" altLang="en-US" sz="1200" dirty="0"/>
          </a:p>
        </p:txBody>
      </p:sp>
      <p:sp>
        <p:nvSpPr>
          <p:cNvPr id="14342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eaLnBrk="1" fontAlgn="base" hangingPunct="1"/>
            <a:endParaRPr lang="zh-CN" altLang="en-US" sz="1200" strike="noStrike" noProof="1" dirty="0"/>
          </a:p>
        </p:txBody>
      </p:sp>
      <p:sp>
        <p:nvSpPr>
          <p:cNvPr id="14343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1pPr>
    <a:lvl2pPr marL="457200" lvl="1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2pPr>
    <a:lvl3pPr marL="914400" lvl="2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3pPr>
    <a:lvl4pPr marL="1371600" lvl="3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4pPr>
    <a:lvl5pPr marL="1828800" lvl="4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5pPr>
    <a:lvl6pPr marL="2286000" lvl="5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sz="quarter"/>
          </p:nvPr>
        </p:nvSpPr>
        <p:spPr>
          <a:xfrm>
            <a:off x="662016" y="3931500"/>
            <a:ext cx="5296132" cy="3216682"/>
          </a:xfrm>
          <a:prstGeom prst="rect">
            <a:avLst/>
          </a:prstGeom>
        </p:spPr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942975" y="6338888"/>
            <a:ext cx="541338" cy="28257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/>
          <a:lstStyle>
            <a:lvl1pPr algn="ctr">
              <a:defRPr>
                <a:solidFill>
                  <a:srgbClr val="595959"/>
                </a:solidFill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1219200" lvl="0" indent="-121920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5800" b="0" i="0" u="none" kern="1200" baseline="0">
          <a:solidFill>
            <a:schemeClr val="tx1"/>
          </a:solidFill>
          <a:latin typeface="+mj-lt"/>
          <a:ea typeface="+mj-ea"/>
          <a:cs typeface="+mj-cs"/>
          <a:sym typeface="Copperplate Gothic Bold" panose="020E0705020206020404" pitchFamily="2" charset="0"/>
        </a:defRPr>
      </a:lvl1pPr>
    </p:titleStyle>
    <p:bodyStyle>
      <a:lvl1pPr marL="457200" lvl="0" indent="-4572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2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1pPr>
      <a:lvl2pPr marL="990600" lvl="1" indent="-3810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7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2pPr>
      <a:lvl3pPr marL="1524000" lvl="2" indent="-3048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3pPr>
      <a:lvl4pPr marL="2133600" lvl="3" indent="-3048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4pPr>
      <a:lvl5pPr marL="2743200" lvl="4" indent="-3048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5pPr>
      <a:lvl6pPr marL="2514600" lvl="5" indent="-2286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6pPr>
      <a:lvl7pPr marL="2971800" lvl="6" indent="-2286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7pPr>
      <a:lvl8pPr marL="3429000" lvl="7" indent="-2286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8pPr>
      <a:lvl9pPr marL="3886200" lvl="8" indent="-2286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hemeOverride" Target="../theme/themeOverride7.xml"/><Relationship Id="rId2" Type="http://schemas.openxmlformats.org/officeDocument/2006/relationships/image" Target="../media/image9.png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7.xml"/><Relationship Id="rId5" Type="http://schemas.openxmlformats.org/officeDocument/2006/relationships/themeOverride" Target="../theme/themeOverride8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hemeOverride" Target="../theme/themeOverride9.xml"/><Relationship Id="rId2" Type="http://schemas.openxmlformats.org/officeDocument/2006/relationships/image" Target="../media/image13.png"/><Relationship Id="rId1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hemeOverride" Target="../theme/themeOverride10.xml"/><Relationship Id="rId1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hemeOverride" Target="../theme/themeOverride11.xml"/><Relationship Id="rId2" Type="http://schemas.openxmlformats.org/officeDocument/2006/relationships/image" Target="../media/image14.png"/><Relationship Id="rId1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hemeOverride" Target="../theme/themeOverride12.xml"/><Relationship Id="rId2" Type="http://schemas.openxmlformats.org/officeDocument/2006/relationships/image" Target="../media/image15.png"/><Relationship Id="rId1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hemeOverride" Target="../theme/themeOverride13.xml"/><Relationship Id="rId2" Type="http://schemas.openxmlformats.org/officeDocument/2006/relationships/image" Target="../media/image16.png"/><Relationship Id="rId1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10.xml"/><Relationship Id="rId8" Type="http://schemas.openxmlformats.org/officeDocument/2006/relationships/tags" Target="../tags/tag9.xml"/><Relationship Id="rId7" Type="http://schemas.openxmlformats.org/officeDocument/2006/relationships/tags" Target="../tags/tag8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4" Type="http://schemas.openxmlformats.org/officeDocument/2006/relationships/slideLayout" Target="../slideLayouts/slideLayout7.xml"/><Relationship Id="rId13" Type="http://schemas.openxmlformats.org/officeDocument/2006/relationships/tags" Target="../tags/tag14.xml"/><Relationship Id="rId12" Type="http://schemas.openxmlformats.org/officeDocument/2006/relationships/tags" Target="../tags/tag13.xml"/><Relationship Id="rId11" Type="http://schemas.openxmlformats.org/officeDocument/2006/relationships/tags" Target="../tags/tag12.xml"/><Relationship Id="rId10" Type="http://schemas.openxmlformats.org/officeDocument/2006/relationships/tags" Target="../tags/tag1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hemeOverride" Target="../theme/themeOverride1.xml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hemeOverride" Target="../theme/themeOverride2.xml"/><Relationship Id="rId2" Type="http://schemas.openxmlformats.org/officeDocument/2006/relationships/tags" Target="../tags/tag1.xml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hemeOverride" Target="../theme/themeOverride3.xml"/><Relationship Id="rId2" Type="http://schemas.openxmlformats.org/officeDocument/2006/relationships/image" Target="../media/image5.png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hemeOverride" Target="../theme/themeOverride4.xml"/><Relationship Id="rId2" Type="http://schemas.openxmlformats.org/officeDocument/2006/relationships/image" Target="../media/image6.png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hemeOverride" Target="../theme/themeOverride5.xml"/><Relationship Id="rId2" Type="http://schemas.openxmlformats.org/officeDocument/2006/relationships/image" Target="../media/image7.png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hemeOverride" Target="../theme/themeOverride6.xml"/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矩形 1"/>
          <p:cNvSpPr/>
          <p:nvPr/>
        </p:nvSpPr>
        <p:spPr>
          <a:xfrm>
            <a:off x="0" y="2708910"/>
            <a:ext cx="12192000" cy="1714500"/>
          </a:xfrm>
          <a:prstGeom prst="rect">
            <a:avLst/>
          </a:prstGeom>
          <a:solidFill>
            <a:srgbClr val="28A9D6"/>
          </a:solidFill>
          <a:ln w="9525">
            <a:noFill/>
          </a:ln>
        </p:spPr>
        <p:txBody>
          <a:bodyPr lIns="121920" tIns="60960" rIns="121920" bIns="60960" anchor="t"/>
          <a:p>
            <a:endParaRPr lang="zh-CN" altLang="en-US" sz="2400" dirty="0">
              <a:solidFill>
                <a:srgbClr val="000000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5362" name="直接连接符 24"/>
          <p:cNvSpPr/>
          <p:nvPr/>
        </p:nvSpPr>
        <p:spPr>
          <a:xfrm>
            <a:off x="0" y="4373563"/>
            <a:ext cx="12192000" cy="1587"/>
          </a:xfrm>
          <a:prstGeom prst="line">
            <a:avLst/>
          </a:prstGeom>
          <a:ln w="1905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3" name="直接连接符 27"/>
          <p:cNvSpPr/>
          <p:nvPr/>
        </p:nvSpPr>
        <p:spPr>
          <a:xfrm>
            <a:off x="0" y="5154613"/>
            <a:ext cx="4319588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4" name="直接连接符 29"/>
          <p:cNvSpPr/>
          <p:nvPr/>
        </p:nvSpPr>
        <p:spPr>
          <a:xfrm>
            <a:off x="0" y="5219700"/>
            <a:ext cx="4319588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5" name="直接连接符 31"/>
          <p:cNvSpPr/>
          <p:nvPr/>
        </p:nvSpPr>
        <p:spPr>
          <a:xfrm>
            <a:off x="0" y="5286375"/>
            <a:ext cx="4319588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6" name="直接连接符 39"/>
          <p:cNvSpPr/>
          <p:nvPr/>
        </p:nvSpPr>
        <p:spPr>
          <a:xfrm>
            <a:off x="7872413" y="5154613"/>
            <a:ext cx="4319587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7" name="直接连接符 40"/>
          <p:cNvSpPr/>
          <p:nvPr/>
        </p:nvSpPr>
        <p:spPr>
          <a:xfrm>
            <a:off x="7872413" y="5219700"/>
            <a:ext cx="4319587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8" name="直接连接符 41"/>
          <p:cNvSpPr/>
          <p:nvPr/>
        </p:nvSpPr>
        <p:spPr>
          <a:xfrm>
            <a:off x="7872413" y="5286375"/>
            <a:ext cx="4319587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70" name="TextBox 13"/>
          <p:cNvSpPr/>
          <p:nvPr/>
        </p:nvSpPr>
        <p:spPr>
          <a:xfrm>
            <a:off x="335280" y="3140710"/>
            <a:ext cx="11725275" cy="8604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sz="5000" b="1" dirty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Copperplate Gothic Bold" panose="020E0705020206020404" pitchFamily="2" charset="0"/>
              </a:rPr>
              <a:t>第七</a:t>
            </a:r>
            <a:r>
              <a:rPr lang="zh-CN" altLang="en-US" sz="5000" b="1" dirty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Copperplate Gothic Bold" panose="020E0705020206020404" pitchFamily="2" charset="0"/>
              </a:rPr>
              <a:t>章</a:t>
            </a:r>
            <a:r>
              <a:rPr lang="en-US" altLang="zh-CN" sz="5000" b="1" dirty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Copperplate Gothic Bold" panose="020E0705020206020404" pitchFamily="2" charset="0"/>
              </a:rPr>
              <a:t> </a:t>
            </a:r>
            <a:r>
              <a:rPr lang="zh-CN" sz="5000" b="1" dirty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Copperplate Gothic Bold" panose="020E0705020206020404" pitchFamily="2" charset="0"/>
              </a:rPr>
              <a:t>可视化动画</a:t>
            </a:r>
            <a:endParaRPr lang="zh-CN" sz="5000" b="1" dirty="0">
              <a:solidFill>
                <a:schemeClr val="bg1"/>
              </a:solidFill>
              <a:latin typeface="微软雅黑" panose="020B0503020204020204" pitchFamily="2" charset="-122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5371" name="TextBox 13"/>
          <p:cNvSpPr/>
          <p:nvPr/>
        </p:nvSpPr>
        <p:spPr>
          <a:xfrm>
            <a:off x="3876675" y="4889500"/>
            <a:ext cx="4438650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sz="4000" b="1" dirty="0">
                <a:latin typeface="微软雅黑" panose="020B0503020204020204" pitchFamily="2" charset="-122"/>
                <a:ea typeface="微软雅黑" panose="020B0503020204020204" pitchFamily="2" charset="-122"/>
              </a:rPr>
              <a:t>专业核心课程</a:t>
            </a:r>
            <a:endParaRPr lang="zh-CN" altLang="en-US" sz="4000" b="1" dirty="0"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pic>
        <p:nvPicPr>
          <p:cNvPr id="3" name="图片 2" descr="16073317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0435" y="216535"/>
            <a:ext cx="2221865" cy="222186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969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69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2969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2970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2971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71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29718" name="直接连接符 12"/>
          <p:cNvSpPr/>
          <p:nvPr/>
        </p:nvSpPr>
        <p:spPr>
          <a:xfrm flipV="1">
            <a:off x="287655" y="694690"/>
            <a:ext cx="1322070" cy="1016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719" name="文本框 14"/>
          <p:cNvSpPr/>
          <p:nvPr/>
        </p:nvSpPr>
        <p:spPr>
          <a:xfrm>
            <a:off x="258445" y="193040"/>
            <a:ext cx="82645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609600" indent="-609600" algn="l" eaLnBrk="0" hangingPunct="0"/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步骤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五</a:t>
            </a:r>
            <a:endParaRPr lang="zh-CN" altLang="en-US" sz="3200" dirty="0">
              <a:latin typeface="黑体" panose="02010609060101010101" pitchFamily="1" charset="-122"/>
              <a:ea typeface="黑体" panose="02010609060101010101" pitchFamily="1" charset="-122"/>
              <a:sym typeface="+mn-ea"/>
            </a:endParaRPr>
          </a:p>
        </p:txBody>
      </p:sp>
      <p:sp>
        <p:nvSpPr>
          <p:cNvPr id="29721" name="Rectangle 3"/>
          <p:cNvSpPr txBox="1"/>
          <p:nvPr/>
        </p:nvSpPr>
        <p:spPr>
          <a:xfrm>
            <a:off x="-599440" y="1278890"/>
            <a:ext cx="8854440" cy="331978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990600" lvl="1" indent="-381000" defTabSz="1219200" eaLnBrk="0" hangingPunct="0">
              <a:lnSpc>
                <a:spcPct val="100000"/>
              </a:lnSpc>
            </a:pPr>
            <a:r>
              <a:rPr lang="en-US" sz="160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+mn-ea"/>
              </a:rPr>
              <a:t>     </a:t>
            </a:r>
            <a:r>
              <a:rPr sz="160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+mn-ea"/>
              </a:rPr>
              <a:t>不论什么样的图形运动，只将它放在更新函数中就可以了。</a:t>
            </a:r>
            <a:endParaRPr sz="1600" dirty="0"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  <a:sym typeface="+mn-ea"/>
            </a:endParaRPr>
          </a:p>
        </p:txBody>
      </p:sp>
      <p:sp>
        <p:nvSpPr>
          <p:cNvPr id="11" name="Rectangle 3"/>
          <p:cNvSpPr txBox="1"/>
          <p:nvPr/>
        </p:nvSpPr>
        <p:spPr>
          <a:xfrm>
            <a:off x="335280" y="1858645"/>
            <a:ext cx="4370070" cy="455739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defTabSz="1219200">
              <a:lnSpc>
                <a:spcPct val="100000"/>
              </a:lnSpc>
            </a:pPr>
            <a:r>
              <a:rPr lang="en-GB" altLang="en-US" sz="18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import numpy as np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8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import matplotlib.pyplot as plt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8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import matplotlib.animation as animation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8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fig = plt.figure()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8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plt.grid(ls='--')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8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x = np.linspace(0,2*np.pi,100)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8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y = np.sin(x)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8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crave_ani = plt.plot(x,y,'red',alpha=0.5)[0]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8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point_ani = plt.plot(0,0,'g',alpha=0.4,marker='o')[0]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8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xtext_ani = plt.text(5,0.8,'',fontsize=12)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8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ytext_ani = plt.text(5,0.7,'',fontsize=12)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8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ktext_ani = plt.text(5,0.6,'',fontsize=12)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800" i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  <a:sym typeface="+mn-ea"/>
              </a:rPr>
              <a:t>def tangent_line(x0,y0,k):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800" i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  <a:sym typeface="+mn-ea"/>
              </a:rPr>
              <a:t>xs = np.linspace(x0 - 0.5,x0 + 0.5,100)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800" i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  <a:sym typeface="+mn-ea"/>
              </a:rPr>
              <a:t>ys = y0 + k * (xs - x0)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</p:txBody>
      </p:sp>
      <p:sp>
        <p:nvSpPr>
          <p:cNvPr id="12" name="Rectangle 3"/>
          <p:cNvSpPr txBox="1"/>
          <p:nvPr/>
        </p:nvSpPr>
        <p:spPr>
          <a:xfrm>
            <a:off x="4555490" y="1718310"/>
            <a:ext cx="4370070" cy="455739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defTabSz="1219200">
              <a:lnSpc>
                <a:spcPct val="100000"/>
              </a:lnSpc>
            </a:pPr>
            <a:r>
              <a:rPr lang="en-GB" altLang="en-US" sz="1800" i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  <a:sym typeface="+mn-ea"/>
              </a:rPr>
              <a:t>return xs,ys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8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def slope(x0):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8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num_min = np.sin(x0 - 0.05)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8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num_max = np.sin(x0 + 0.05)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8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k = (num_max - num_min) / 0.1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8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return k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8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k = slope(x[0])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8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xs,ys = tangent_line(x[0],y[0],k)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8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tangent_ani = plt.plot(xs,ys,c='blue',alpha=0.8)[0]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8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def updata(num):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8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k=slope(x[num])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8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xs,ys = tangent_line(x[num],y[num],k)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8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tangent_ani.set_data(xs,ys)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8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point_ani.set_data(x[num],y[num])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8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xtext_ani.set_text('x=%.3f'%x[num])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8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ytext_ani.set_text('y=%.3f'%y[num])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</p:txBody>
      </p:sp>
      <p:sp>
        <p:nvSpPr>
          <p:cNvPr id="13" name="Rectangle 3"/>
          <p:cNvSpPr txBox="1"/>
          <p:nvPr/>
        </p:nvSpPr>
        <p:spPr>
          <a:xfrm>
            <a:off x="7825105" y="1858645"/>
            <a:ext cx="4370070" cy="455739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defTabSz="1219200">
              <a:lnSpc>
                <a:spcPct val="100000"/>
              </a:lnSpc>
            </a:pPr>
            <a:r>
              <a:rPr lang="en-GB" altLang="en-US" sz="1800" i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  <a:sym typeface="+mn-ea"/>
              </a:rPr>
              <a:t>ktext_ani.set_text('k=%.3f'%k)return [point_ani,xtext_ani,ytext_ani,tangent_ani,k]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800" i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  <a:sym typeface="+mn-ea"/>
              </a:rPr>
              <a:t>ani = animation.FuncAnimation(fig=fig,func=updata,frames=np.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800" i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  <a:sym typeface="+mn-ea"/>
              </a:rPr>
              <a:t>arange(0,100),interval=100)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800" i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  <a:sym typeface="+mn-ea"/>
              </a:rPr>
              <a:t>#ani.save('sin_x.gif')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800" i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  <a:sym typeface="+mn-ea"/>
              </a:rPr>
              <a:t>plt.show()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2970" y="4112260"/>
            <a:ext cx="3321685" cy="2163445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969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69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2969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2970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2971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71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29718" name="直接连接符 12"/>
          <p:cNvSpPr/>
          <p:nvPr/>
        </p:nvSpPr>
        <p:spPr>
          <a:xfrm flipV="1">
            <a:off x="911860" y="1278255"/>
            <a:ext cx="1462405" cy="889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719" name="文本框 14"/>
          <p:cNvSpPr/>
          <p:nvPr/>
        </p:nvSpPr>
        <p:spPr>
          <a:xfrm>
            <a:off x="839470" y="692785"/>
            <a:ext cx="84994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609600" indent="-609600" algn="l" eaLnBrk="0" hangingPunct="0"/>
            <a:r>
              <a:rPr lang="zh-CN" sz="3200" dirty="0">
                <a:latin typeface="黑体" panose="02010609060101010101" pitchFamily="1" charset="-122"/>
                <a:ea typeface="黑体" panose="02010609060101010101" pitchFamily="1" charset="-122"/>
              </a:rPr>
              <a:t>步骤六</a:t>
            </a:r>
            <a:endParaRPr lang="zh-CN" sz="3200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29721" name="Rectangle 3"/>
          <p:cNvSpPr txBox="1"/>
          <p:nvPr/>
        </p:nvSpPr>
        <p:spPr>
          <a:xfrm>
            <a:off x="0" y="1412875"/>
            <a:ext cx="6339840" cy="242252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990600" lvl="1" indent="-381000" defTabSz="1219200" eaLnBrk="0" hangingPunct="0">
              <a:lnSpc>
                <a:spcPct val="100000"/>
              </a:lnSpc>
            </a:pPr>
            <a:r>
              <a:rPr lang="en-US" sz="160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+mn-ea"/>
              </a:rPr>
              <a:t>    </a:t>
            </a:r>
            <a:r>
              <a:rPr sz="160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+mn-ea"/>
              </a:rPr>
              <a:t>绘制一个振幅不断变化的正弦曲线图，形成动态的效果。</a:t>
            </a:r>
            <a:endParaRPr sz="1600" dirty="0"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  <a:sym typeface="+mn-ea"/>
            </a:endParaRPr>
          </a:p>
          <a:p>
            <a:pPr marL="990600" lvl="1" indent="-381000" defTabSz="1219200" eaLnBrk="0" hangingPunct="0">
              <a:lnSpc>
                <a:spcPct val="100000"/>
              </a:lnSpc>
            </a:pPr>
            <a:endParaRPr sz="1600" dirty="0"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1980" y="2459355"/>
            <a:ext cx="2933700" cy="34442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6210" y="2350135"/>
            <a:ext cx="2887980" cy="18059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4790" y="4149725"/>
            <a:ext cx="2819400" cy="1744980"/>
          </a:xfrm>
          <a:prstGeom prst="rect">
            <a:avLst/>
          </a:prstGeom>
        </p:spPr>
      </p:pic>
      <p:sp>
        <p:nvSpPr>
          <p:cNvPr id="11" name="Rectangle 3"/>
          <p:cNvSpPr txBox="1"/>
          <p:nvPr/>
        </p:nvSpPr>
        <p:spPr>
          <a:xfrm>
            <a:off x="5951855" y="1484630"/>
            <a:ext cx="4370070" cy="455739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defTabSz="1219200">
              <a:lnSpc>
                <a:spcPct val="100000"/>
              </a:lnSpc>
            </a:pPr>
            <a:r>
              <a:rPr lang="en-US" altLang="en-GB" sz="1200" i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     </a:t>
            </a:r>
            <a:r>
              <a:rPr lang="en-US" altLang="en-GB" sz="1800" i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 </a:t>
            </a:r>
            <a:r>
              <a:rPr lang="en-GB" altLang="en-US" sz="1800" i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data_update.t = 0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800" i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 run()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800" i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def run(data):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800" i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 t,y = data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800" i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 xdata.append(t)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800" i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 ydata.append(y)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800" i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 xmin, xmax = ax.get_xlim()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800" i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 if t &gt;= xmax: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800" i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 ax.set_xlim(xmin, 2*xmax)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800" i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 ax.figure.canvas.draw()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800" i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 line.set_data(xdata, ydata)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800" i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 return line,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800" i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run()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800" i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ani = animation.FuncAnimation(fig, run, data_update, blit=True,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800" i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 interval=10, repeat=False)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800" i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plt.show()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Rectangle 3"/>
          <p:cNvSpPr txBox="1"/>
          <p:nvPr/>
        </p:nvSpPr>
        <p:spPr>
          <a:xfrm>
            <a:off x="1054100" y="1988820"/>
            <a:ext cx="4989830" cy="45307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defTabSz="1219200">
              <a:lnSpc>
                <a:spcPct val="100000"/>
              </a:lnSpc>
            </a:pPr>
            <a:r>
              <a:rPr lang="en-GB" altLang="en-US" sz="18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import numpy as np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8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import matplotlib.pyplot as plt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8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import matplotlib.animation as animation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8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fig, ax = plt.subplots()line, = ax.plot([], [], lw=2) 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8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ax.set_ylim(-1.1, 1.1)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8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ax.set_xlim(0, 5)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8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ax.grid()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8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xdata, ydata = [], [] 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8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def data_update():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8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 t = data_update.t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8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 cnt = 0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8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 while cnt &lt; 1000: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8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 </a:t>
            </a:r>
            <a:r>
              <a:rPr lang="en-GB" altLang="en-US" sz="1800" i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  <a:sym typeface="+mn-ea"/>
              </a:rPr>
              <a:t>cnt+=1</a:t>
            </a:r>
            <a:endParaRPr lang="en-GB" altLang="en-US" sz="1800" i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  <a:sym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800" i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  <a:sym typeface="+mn-ea"/>
              </a:rPr>
              <a:t>t += 0.05</a:t>
            </a:r>
            <a:endParaRPr lang="en-GB" altLang="en-US" sz="1800" i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  <a:sym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800" i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  <a:sym typeface="+mn-ea"/>
              </a:rPr>
              <a:t>yield t, np.sin(2*np.pi*t) * np.exp(-t/10.)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969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69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2969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2970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2971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71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29718" name="直接连接符 12"/>
          <p:cNvSpPr/>
          <p:nvPr/>
        </p:nvSpPr>
        <p:spPr>
          <a:xfrm>
            <a:off x="1314450" y="1322070"/>
            <a:ext cx="1303020" cy="635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719" name="文本框 14"/>
          <p:cNvSpPr/>
          <p:nvPr/>
        </p:nvSpPr>
        <p:spPr>
          <a:xfrm>
            <a:off x="1148080" y="754380"/>
            <a:ext cx="816419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609600" indent="-609600" algn="l" eaLnBrk="0" hangingPunct="0"/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步骤七</a:t>
            </a:r>
            <a:endParaRPr lang="zh-CN" altLang="en-US" sz="3200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29721" name="Rectangle 3"/>
          <p:cNvSpPr txBox="1"/>
          <p:nvPr/>
        </p:nvSpPr>
        <p:spPr>
          <a:xfrm>
            <a:off x="397510" y="1412875"/>
            <a:ext cx="5435600" cy="243395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990600" lvl="1" indent="-381000" defTabSz="1219200" eaLnBrk="0" hangingPunct="0">
              <a:lnSpc>
                <a:spcPct val="150000"/>
              </a:lnSpc>
            </a:pPr>
            <a:r>
              <a:rPr lang="en-US" sz="160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+mn-ea"/>
              </a:rPr>
              <a:t> </a:t>
            </a:r>
            <a:r>
              <a:rPr lang="en-US" sz="320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+mn-ea"/>
              </a:rPr>
              <a:t> </a:t>
            </a:r>
            <a:r>
              <a:rPr sz="320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+mn-ea"/>
              </a:rPr>
              <a:t>制作彩色气泡动态图。</a:t>
            </a:r>
            <a:endParaRPr sz="3200" dirty="0"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  <a:sym typeface="+mn-ea"/>
            </a:endParaRPr>
          </a:p>
          <a:p>
            <a:pPr marL="990600" lvl="1" indent="-381000" defTabSz="1219200" eaLnBrk="0" hangingPunct="0">
              <a:lnSpc>
                <a:spcPct val="150000"/>
              </a:lnSpc>
            </a:pPr>
            <a:endParaRPr sz="3200" dirty="0"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  <a:sym typeface="+mn-ea"/>
            </a:endParaRPr>
          </a:p>
          <a:p>
            <a:pPr marL="990600" lvl="1" indent="-381000" defTabSz="1219200" eaLnBrk="0" hangingPunct="0">
              <a:lnSpc>
                <a:spcPct val="150000"/>
              </a:lnSpc>
            </a:pPr>
            <a:r>
              <a:rPr lang="en-US" sz="320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+mn-ea"/>
              </a:rPr>
              <a:t>	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+mn-ea"/>
              </a:rPr>
              <a:t>具体命令见书！</a:t>
            </a:r>
            <a:endParaRPr sz="3200" dirty="0"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  <a:sym typeface="+mn-ea"/>
            </a:endParaRPr>
          </a:p>
          <a:p>
            <a:pPr marL="990600" lvl="1" indent="-381000" defTabSz="1219200" eaLnBrk="0" hangingPunct="0">
              <a:lnSpc>
                <a:spcPct val="150000"/>
              </a:lnSpc>
            </a:pPr>
            <a:endParaRPr sz="3200" dirty="0"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3610" y="2924810"/>
            <a:ext cx="4501515" cy="3308985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969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69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2969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2970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2971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71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29718" name="直接连接符 12"/>
          <p:cNvSpPr/>
          <p:nvPr/>
        </p:nvSpPr>
        <p:spPr>
          <a:xfrm>
            <a:off x="2207895" y="1372870"/>
            <a:ext cx="3496310" cy="635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719" name="文本框 14"/>
          <p:cNvSpPr/>
          <p:nvPr/>
        </p:nvSpPr>
        <p:spPr>
          <a:xfrm>
            <a:off x="983615" y="764540"/>
            <a:ext cx="823785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0" lvl="1" indent="-609600" algn="l" eaLnBrk="0" hangingPunct="0"/>
            <a:r>
              <a:rPr sz="3200" dirty="0"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7.3 </a:t>
            </a:r>
            <a:r>
              <a:rPr sz="3200" b="1" dirty="0"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ArtistAnimation类</a:t>
            </a:r>
            <a:r>
              <a:rPr lang="en-US" sz="3200" b="1" dirty="0"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-</a:t>
            </a:r>
            <a:r>
              <a:rPr lang="zh-CN" altLang="en-US" sz="3200" b="1" dirty="0"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参数介绍</a:t>
            </a:r>
            <a:endParaRPr lang="zh-CN" altLang="en-US" sz="3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  <a:p>
            <a:pPr marL="609600" indent="-609600" algn="l" eaLnBrk="0" hangingPunct="0"/>
            <a:endParaRPr sz="3200" dirty="0"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marL="609600" indent="-609600" algn="l" eaLnBrk="0" hangingPunct="0"/>
            <a:endParaRPr sz="3200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29721" name="Rectangle 3"/>
          <p:cNvSpPr txBox="1"/>
          <p:nvPr/>
        </p:nvSpPr>
        <p:spPr>
          <a:xfrm>
            <a:off x="74930" y="1731010"/>
            <a:ext cx="11287125" cy="439610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990600" lvl="1" indent="-381000" defTabSz="1219200" eaLnBrk="0" hangingPunct="0">
              <a:lnSpc>
                <a:spcPct val="150000"/>
              </a:lnSpc>
            </a:pPr>
            <a:r>
              <a:rPr lang="en-US" sz="240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+mn-ea"/>
              </a:rPr>
              <a:t>  </a:t>
            </a:r>
            <a:r>
              <a:rPr sz="240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+mn-ea"/>
              </a:rPr>
              <a:t>ArtistAnimation类在每帧动画中都可以更新多个artist对象。</a:t>
            </a:r>
            <a:endParaRPr sz="2400" dirty="0"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  <a:sym typeface="+mn-ea"/>
            </a:endParaRPr>
          </a:p>
          <a:p>
            <a:pPr marL="990600" lvl="1" indent="-381000" defTabSz="1219200" eaLnBrk="0" hangingPunct="0">
              <a:lnSpc>
                <a:spcPct val="150000"/>
              </a:lnSpc>
            </a:pPr>
            <a:endParaRPr sz="2400" dirty="0"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  <a:sym typeface="+mn-ea"/>
            </a:endParaRPr>
          </a:p>
          <a:p>
            <a:pPr marL="990600" lvl="1" indent="-381000" defTabSz="1219200" eaLnBrk="0" hangingPunct="0">
              <a:lnSpc>
                <a:spcPct val="150000"/>
              </a:lnSpc>
            </a:pPr>
            <a:r>
              <a:rPr lang="en-US" altLang="zh-CN" sz="240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  </a:t>
            </a:r>
            <a:r>
              <a:rPr lang="zh-CN" altLang="en-US" sz="240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ArtistAnimation 类在每帧动画中都可以更新多个 artist 对象。二者的区别是，FuncAnimation 生成动画的方式是利用函数现，而 ArtistAnimation</a:t>
            </a:r>
            <a:r>
              <a:rPr lang="en-US" altLang="zh-CN" sz="240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 </a:t>
            </a:r>
            <a:r>
              <a:rPr lang="zh-CN" altLang="en-US" sz="240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则是利用一幅一幅的图像。</a:t>
            </a:r>
            <a:endParaRPr lang="zh-CN" altLang="en-US" sz="2400" dirty="0"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969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69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2969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2970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2971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71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29718" name="直接连接符 12"/>
          <p:cNvSpPr/>
          <p:nvPr/>
        </p:nvSpPr>
        <p:spPr>
          <a:xfrm flipV="1">
            <a:off x="1302385" y="1272540"/>
            <a:ext cx="1360805" cy="1905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719" name="文本框 14"/>
          <p:cNvSpPr/>
          <p:nvPr/>
        </p:nvSpPr>
        <p:spPr>
          <a:xfrm>
            <a:off x="1148715" y="674370"/>
            <a:ext cx="817626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609600" indent="-609600" algn="l" eaLnBrk="0" hangingPunct="0"/>
            <a:r>
              <a:rPr lang="zh-CN" sz="3200" dirty="0"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步骤</a:t>
            </a:r>
            <a:r>
              <a:rPr lang="zh-CN" sz="3200" dirty="0"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一</a:t>
            </a:r>
            <a:endParaRPr lang="zh-CN" sz="3200" dirty="0">
              <a:latin typeface="黑体" panose="02010609060101010101" pitchFamily="1" charset="-122"/>
              <a:ea typeface="黑体" panose="02010609060101010101" pitchFamily="1" charset="-122"/>
              <a:sym typeface="+mn-ea"/>
            </a:endParaRPr>
          </a:p>
        </p:txBody>
      </p:sp>
      <p:sp>
        <p:nvSpPr>
          <p:cNvPr id="29721" name="Rectangle 3"/>
          <p:cNvSpPr txBox="1"/>
          <p:nvPr/>
        </p:nvSpPr>
        <p:spPr>
          <a:xfrm>
            <a:off x="5447665" y="1633220"/>
            <a:ext cx="4661535" cy="31400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990600" lvl="1" indent="-381000" defTabSz="1219200" eaLnBrk="0" hangingPunct="0">
              <a:lnSpc>
                <a:spcPct val="150000"/>
              </a:lnSpc>
            </a:pPr>
            <a:r>
              <a:rPr lang="en-US" altLang="zh-CN" sz="1400" dirty="0">
                <a:ea typeface="宋体" panose="02010600030101010101" pitchFamily="2" charset="-122"/>
                <a:sym typeface="+mn-ea"/>
              </a:rPr>
              <a:t>        </a:t>
            </a:r>
            <a:r>
              <a:rPr lang="en-US" altLang="zh-CN" sz="1800" dirty="0"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180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+mn-ea"/>
              </a:rPr>
              <a:t>基本 ArtistAnimation 动画。</a:t>
            </a:r>
            <a:endParaRPr lang="zh-CN" altLang="en-US" sz="1800" dirty="0"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  <a:sym typeface="+mn-ea"/>
            </a:endParaRPr>
          </a:p>
          <a:p>
            <a:pPr marL="990600" lvl="1" indent="-381000" defTabSz="1219200" eaLnBrk="0" hangingPunct="0">
              <a:lnSpc>
                <a:spcPct val="150000"/>
              </a:lnSpc>
            </a:pPr>
            <a:r>
              <a:rPr lang="en-US" altLang="zh-CN" sz="140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+mn-ea"/>
              </a:rPr>
              <a:t>    </a:t>
            </a:r>
            <a:endParaRPr lang="zh-CN" altLang="en-US" sz="1400" dirty="0"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  <a:sym typeface="+mn-ea"/>
            </a:endParaRPr>
          </a:p>
        </p:txBody>
      </p:sp>
      <p:sp>
        <p:nvSpPr>
          <p:cNvPr id="5" name="Rectangle 3"/>
          <p:cNvSpPr txBox="1"/>
          <p:nvPr/>
        </p:nvSpPr>
        <p:spPr>
          <a:xfrm>
            <a:off x="1214120" y="1558925"/>
            <a:ext cx="4370070" cy="455739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l" defTabSz="914400">
              <a:lnSpc>
                <a:spcPct val="100000"/>
              </a:lnSpc>
              <a:buClrTx/>
              <a:buSzTx/>
            </a:pPr>
            <a:r>
              <a:rPr lang="zh-CN" altLang="en-US" sz="1800" i="1" noProof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import matplotlib.pyplot as plt</a:t>
            </a:r>
            <a:endParaRPr lang="zh-CN" altLang="en-US" sz="1800" i="1" noProof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pPr algn="l" defTabSz="914400">
              <a:lnSpc>
                <a:spcPct val="100000"/>
              </a:lnSpc>
              <a:buClrTx/>
              <a:buSzTx/>
            </a:pPr>
            <a:r>
              <a:rPr lang="zh-CN" altLang="en-US" sz="1800" i="1" noProof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import matplotlib.animation as animation</a:t>
            </a:r>
            <a:endParaRPr lang="zh-CN" altLang="en-US" sz="1800" i="1" noProof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pPr algn="l" defTabSz="914400">
              <a:lnSpc>
                <a:spcPct val="100000"/>
              </a:lnSpc>
              <a:buClrTx/>
              <a:buSzTx/>
            </a:pPr>
            <a:r>
              <a:rPr lang="zh-CN" altLang="en-US" sz="1800" i="1" noProof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if _ _name_ _ == '_ _main_ _':</a:t>
            </a:r>
            <a:endParaRPr lang="zh-CN" altLang="en-US" sz="1800" i="1" noProof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pPr algn="l" defTabSz="914400">
              <a:lnSpc>
                <a:spcPct val="100000"/>
              </a:lnSpc>
              <a:buClrTx/>
              <a:buSzTx/>
            </a:pPr>
            <a:r>
              <a:rPr lang="zh-CN" altLang="en-US" sz="1800" i="1" noProof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 x = [1,2,3,4,5,6,7,8,9,10,11,12,13,14,15]</a:t>
            </a:r>
            <a:endParaRPr lang="zh-CN" altLang="en-US" sz="1800" i="1" noProof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pPr algn="l" defTabSz="914400">
              <a:lnSpc>
                <a:spcPct val="100000"/>
              </a:lnSpc>
              <a:buClrTx/>
              <a:buSzTx/>
            </a:pPr>
            <a:r>
              <a:rPr lang="zh-CN" altLang="en-US" sz="1800" i="1" noProof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 y = [1,2,3,4,5,6,7,8,9,10,11,12,13,14,15]</a:t>
            </a:r>
            <a:endParaRPr lang="zh-CN" altLang="en-US" sz="1800" i="1" noProof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pPr algn="l" defTabSz="914400">
              <a:lnSpc>
                <a:spcPct val="100000"/>
              </a:lnSpc>
              <a:buClrTx/>
              <a:buSzTx/>
            </a:pPr>
            <a:r>
              <a:rPr lang="zh-CN" altLang="en-US" sz="1800" i="1" noProof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 fig = plt.figure()</a:t>
            </a:r>
            <a:endParaRPr lang="zh-CN" altLang="en-US" sz="1800" i="1" noProof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pPr algn="l" defTabSz="914400">
              <a:lnSpc>
                <a:spcPct val="100000"/>
              </a:lnSpc>
              <a:buClrTx/>
              <a:buSzTx/>
            </a:pPr>
            <a:r>
              <a:rPr lang="zh-CN" altLang="en-US" sz="1800" i="1" noProof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 plt.xlim(0, 15)</a:t>
            </a:r>
            <a:endParaRPr lang="zh-CN" altLang="en-US" sz="1800" i="1" noProof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pPr algn="l" defTabSz="914400">
              <a:lnSpc>
                <a:spcPct val="100000"/>
              </a:lnSpc>
              <a:buClrTx/>
              <a:buSzTx/>
            </a:pPr>
            <a:r>
              <a:rPr lang="zh-CN" altLang="en-US" sz="1800" i="1" noProof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 plt.ylim(0, 20)</a:t>
            </a:r>
            <a:endParaRPr lang="zh-CN" altLang="en-US" sz="1800" i="1" noProof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pPr algn="l" defTabSz="914400">
              <a:lnSpc>
                <a:spcPct val="100000"/>
              </a:lnSpc>
              <a:buClrTx/>
              <a:buSzTx/>
            </a:pPr>
            <a:r>
              <a:rPr lang="zh-CN" altLang="en-US" sz="1800" i="1" noProof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 artists = []</a:t>
            </a:r>
            <a:endParaRPr lang="zh-CN" altLang="en-US" sz="1800" i="1" noProof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pPr algn="l" defTabSz="914400">
              <a:lnSpc>
                <a:spcPct val="100000"/>
              </a:lnSpc>
              <a:buClrTx/>
              <a:buSzTx/>
            </a:pPr>
            <a:r>
              <a:rPr lang="zh-CN" altLang="en-US" sz="1800" i="1" noProof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 for i in range(20):</a:t>
            </a:r>
            <a:endParaRPr lang="zh-CN" altLang="en-US" sz="1800" i="1" noProof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pPr algn="l" defTabSz="914400">
              <a:lnSpc>
                <a:spcPct val="100000"/>
              </a:lnSpc>
              <a:buClrTx/>
              <a:buSzTx/>
            </a:pPr>
            <a:r>
              <a:rPr lang="zh-CN" altLang="en-US" sz="1800" i="1" noProof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 frame = []</a:t>
            </a:r>
            <a:endParaRPr lang="zh-CN" altLang="en-US" sz="1800" i="1" noProof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pPr algn="l" defTabSz="914400">
              <a:lnSpc>
                <a:spcPct val="100000"/>
              </a:lnSpc>
              <a:buClrTx/>
              <a:buSzTx/>
            </a:pPr>
            <a:r>
              <a:rPr lang="zh-CN" altLang="en-US" sz="1800" i="1" noProof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 for j in range(15):</a:t>
            </a:r>
            <a:endParaRPr lang="zh-CN" altLang="en-US" sz="1800" i="1" noProof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pPr algn="l" defTabSz="914400">
              <a:lnSpc>
                <a:spcPct val="100000"/>
              </a:lnSpc>
              <a:buClrTx/>
              <a:buSzTx/>
            </a:pPr>
            <a:r>
              <a:rPr lang="zh-CN" altLang="en-US" sz="1800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 frame += plt.plot(x[j], y[j]+i, "o") artists.append(frame)</a:t>
            </a:r>
            <a:endParaRPr lang="zh-CN" altLang="en-US" sz="1800" i="1" noProof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pPr algn="l" defTabSz="914400">
              <a:lnSpc>
                <a:spcPct val="100000"/>
              </a:lnSpc>
              <a:buClrTx/>
              <a:buSzTx/>
            </a:pPr>
            <a:r>
              <a:rPr lang="zh-CN" altLang="en-US" sz="1800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ani = animation.ArtistAnimation(fig=fig, artists=artists, repeat=True, interval=10)</a:t>
            </a:r>
            <a:endParaRPr lang="zh-CN" altLang="en-US" sz="1800" i="1" noProof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pPr algn="l" defTabSz="914400">
              <a:lnSpc>
                <a:spcPct val="100000"/>
              </a:lnSpc>
              <a:buClrTx/>
              <a:buSzTx/>
            </a:pPr>
            <a:r>
              <a:rPr lang="zh-CN" altLang="en-US" sz="1800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plt.show()</a:t>
            </a:r>
            <a:endParaRPr lang="zh-CN" altLang="en-US" sz="1800" i="1" noProof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pPr algn="l" defTabSz="914400">
              <a:lnSpc>
                <a:spcPct val="100000"/>
              </a:lnSpc>
              <a:buClrTx/>
              <a:buSzTx/>
            </a:pPr>
            <a:endParaRPr lang="zh-CN" altLang="en-US" sz="1800" i="1" noProof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3655" y="2420620"/>
            <a:ext cx="4149725" cy="3109595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6045" y="2780665"/>
            <a:ext cx="4000500" cy="2933700"/>
          </a:xfrm>
          <a:prstGeom prst="rect">
            <a:avLst/>
          </a:prstGeom>
        </p:spPr>
      </p:pic>
      <p:sp>
        <p:nvSpPr>
          <p:cNvPr id="2969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69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2969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2970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2971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71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29718" name="直接连接符 12"/>
          <p:cNvSpPr/>
          <p:nvPr/>
        </p:nvSpPr>
        <p:spPr>
          <a:xfrm flipV="1">
            <a:off x="1089025" y="1268730"/>
            <a:ext cx="1467485" cy="635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719" name="文本框 14"/>
          <p:cNvSpPr/>
          <p:nvPr/>
        </p:nvSpPr>
        <p:spPr>
          <a:xfrm>
            <a:off x="995680" y="571500"/>
            <a:ext cx="834326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609600" indent="-609600" algn="l" eaLnBrk="0" hangingPunct="0"/>
            <a:r>
              <a:rPr lang="zh-CN" sz="3200" dirty="0"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步骤二</a:t>
            </a:r>
            <a:endParaRPr lang="zh-CN" sz="3200" dirty="0">
              <a:latin typeface="黑体" panose="02010609060101010101" pitchFamily="1" charset="-122"/>
              <a:ea typeface="黑体" panose="02010609060101010101" pitchFamily="1" charset="-122"/>
              <a:sym typeface="+mn-ea"/>
            </a:endParaRPr>
          </a:p>
        </p:txBody>
      </p:sp>
      <p:sp>
        <p:nvSpPr>
          <p:cNvPr id="29721" name="Rectangle 3"/>
          <p:cNvSpPr txBox="1"/>
          <p:nvPr/>
        </p:nvSpPr>
        <p:spPr>
          <a:xfrm>
            <a:off x="623570" y="1383030"/>
            <a:ext cx="9425305" cy="386588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990600" lvl="1" indent="-381000" defTabSz="1219200" eaLnBrk="0" hangingPunct="0">
              <a:lnSpc>
                <a:spcPct val="150000"/>
              </a:lnSpc>
            </a:pPr>
            <a:r>
              <a:rPr lang="zh-CN" altLang="en-US" sz="140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+mn-ea"/>
              </a:rPr>
              <a:t>把上面程序中的数据点改成线段，制作动态线段图像，并生成动态标题。</a:t>
            </a:r>
            <a:endParaRPr lang="zh-CN" altLang="en-US" sz="1400" dirty="0"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  <a:sym typeface="+mn-ea"/>
            </a:endParaRPr>
          </a:p>
          <a:p>
            <a:pPr marL="990600" lvl="1" indent="-381000" defTabSz="1219200" eaLnBrk="0" hangingPunct="0">
              <a:lnSpc>
                <a:spcPct val="150000"/>
              </a:lnSpc>
            </a:pPr>
            <a:r>
              <a:rPr lang="en-US" altLang="zh-CN" sz="140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+mn-ea"/>
              </a:rPr>
              <a:t>                  </a:t>
            </a:r>
            <a:endParaRPr lang="zh-CN" altLang="en-US" sz="1400" dirty="0"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  <a:sym typeface="+mn-ea"/>
            </a:endParaRPr>
          </a:p>
        </p:txBody>
      </p:sp>
      <p:sp>
        <p:nvSpPr>
          <p:cNvPr id="5" name="Rectangle 3"/>
          <p:cNvSpPr txBox="1"/>
          <p:nvPr/>
        </p:nvSpPr>
        <p:spPr>
          <a:xfrm>
            <a:off x="1270635" y="1858010"/>
            <a:ext cx="4439920" cy="455739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defTabSz="1219200">
              <a:lnSpc>
                <a:spcPct val="100000"/>
              </a:lnSpc>
            </a:pPr>
            <a:r>
              <a:rPr lang="zh-CN" altLang="en-US" sz="1800" i="1" noProof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import matplotlib.pyplot as plt</a:t>
            </a:r>
            <a:endParaRPr lang="zh-CN" altLang="en-US" sz="1800" i="1" noProof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pPr defTabSz="1219200">
              <a:lnSpc>
                <a:spcPct val="100000"/>
              </a:lnSpc>
            </a:pPr>
            <a:r>
              <a:rPr lang="zh-CN" altLang="en-US" sz="1800" i="1" noProof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from matplotlib import animation</a:t>
            </a:r>
            <a:endParaRPr lang="zh-CN" altLang="en-US" sz="1800" i="1" noProof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pPr defTabSz="1219200">
              <a:lnSpc>
                <a:spcPct val="100000"/>
              </a:lnSpc>
            </a:pPr>
            <a:r>
              <a:rPr lang="zh-CN" altLang="en-US" sz="1800" i="1" noProof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import numpy as np</a:t>
            </a:r>
            <a:endParaRPr lang="zh-CN" altLang="en-US" sz="1800" i="1" noProof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pPr defTabSz="1219200">
              <a:lnSpc>
                <a:spcPct val="100000"/>
              </a:lnSpc>
            </a:pPr>
            <a:r>
              <a:rPr lang="zh-CN" altLang="en-US" sz="1800" i="1" noProof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a = np.random.rand(10,10)</a:t>
            </a:r>
            <a:endParaRPr lang="zh-CN" altLang="en-US" sz="1800" i="1" noProof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pPr defTabSz="1219200">
              <a:lnSpc>
                <a:spcPct val="100000"/>
              </a:lnSpc>
            </a:pPr>
            <a:r>
              <a:rPr lang="zh-CN" altLang="en-US" sz="1800" i="1" noProof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fig, ax=plt.subplots()</a:t>
            </a:r>
            <a:endParaRPr lang="zh-CN" altLang="en-US" sz="1800" i="1" noProof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pPr defTabSz="1219200">
              <a:lnSpc>
                <a:spcPct val="100000"/>
              </a:lnSpc>
            </a:pPr>
            <a:r>
              <a:rPr lang="zh-CN" altLang="en-US" sz="1800" i="1" noProof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container = []</a:t>
            </a:r>
            <a:endParaRPr lang="zh-CN" altLang="en-US" sz="1800" i="1" noProof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pPr defTabSz="1219200">
              <a:lnSpc>
                <a:spcPct val="100000"/>
              </a:lnSpc>
            </a:pPr>
            <a:r>
              <a:rPr lang="zh-CN" altLang="en-US" sz="1800" i="1" noProof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for i in range(a.shape[1]):</a:t>
            </a:r>
            <a:endParaRPr lang="zh-CN" altLang="en-US" sz="1800" i="1" noProof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pPr defTabSz="1219200">
              <a:lnSpc>
                <a:spcPct val="100000"/>
              </a:lnSpc>
            </a:pPr>
            <a:r>
              <a:rPr lang="zh-CN" altLang="en-US" sz="1800" i="1" noProof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    line, = ax.plot(a[:,i])</a:t>
            </a:r>
            <a:endParaRPr lang="zh-CN" altLang="en-US" sz="1800" i="1" noProof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pPr defTabSz="1219200">
              <a:lnSpc>
                <a:spcPct val="100000"/>
              </a:lnSpc>
            </a:pPr>
            <a:r>
              <a:rPr lang="zh-CN" altLang="en-US" sz="1800" i="1" noProof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    title = ax.text(0.5,1.05,"Title {}".format(i), </a:t>
            </a:r>
            <a:endParaRPr lang="zh-CN" altLang="en-US" sz="1800" i="1" noProof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pPr defTabSz="1219200">
              <a:lnSpc>
                <a:spcPct val="100000"/>
              </a:lnSpc>
            </a:pPr>
            <a:r>
              <a:rPr lang="zh-CN" altLang="en-US" sz="1800" i="1" noProof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 size=plt.rcParams["axes.titlesize"],</a:t>
            </a:r>
            <a:endParaRPr lang="zh-CN" altLang="en-US" sz="1800" i="1" noProof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pPr defTabSz="1219200">
              <a:lnSpc>
                <a:spcPct val="100000"/>
              </a:lnSpc>
            </a:pPr>
            <a:r>
              <a:rPr lang="zh-CN" altLang="en-US" sz="1800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ha="center",     </a:t>
            </a:r>
            <a:endParaRPr lang="zh-CN" altLang="en-US" sz="1800" i="1">
              <a:latin typeface="等线" panose="02010600030101010101" charset="-122"/>
              <a:ea typeface="等线" panose="02010600030101010101" charset="-122"/>
              <a:cs typeface="等线" panose="02010600030101010101" charset="-122"/>
              <a:sym typeface="+mn-ea"/>
            </a:endParaRPr>
          </a:p>
          <a:p>
            <a:pPr defTabSz="1219200">
              <a:lnSpc>
                <a:spcPct val="100000"/>
              </a:lnSpc>
            </a:pPr>
            <a:r>
              <a:rPr lang="zh-CN" altLang="en-US" sz="1800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 transform=ax.transAxes, )</a:t>
            </a:r>
            <a:endParaRPr lang="zh-CN" altLang="en-US" sz="1800" i="1" noProof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pPr defTabSz="1219200">
              <a:lnSpc>
                <a:spcPct val="100000"/>
              </a:lnSpc>
            </a:pPr>
            <a:r>
              <a:rPr lang="zh-CN" altLang="en-US" sz="1800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container.append([line, title])</a:t>
            </a:r>
            <a:endParaRPr lang="zh-CN" altLang="en-US" sz="1800" i="1" noProof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pPr defTabSz="1219200">
              <a:lnSpc>
                <a:spcPct val="100000"/>
              </a:lnSpc>
            </a:pPr>
            <a:r>
              <a:rPr lang="zh-CN" altLang="en-US" sz="1800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ani = animation.ArtistAnimation(fig, container, interval=200, blit=False)</a:t>
            </a:r>
            <a:endParaRPr lang="zh-CN" altLang="en-US" sz="1800" i="1" noProof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pPr defTabSz="1219200">
              <a:lnSpc>
                <a:spcPct val="100000"/>
              </a:lnSpc>
            </a:pPr>
            <a:r>
              <a:rPr lang="zh-CN" altLang="en-US" sz="1800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plt.show()</a:t>
            </a:r>
            <a:endParaRPr lang="zh-CN" altLang="en-US" sz="1800" i="1" noProof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pPr defTabSz="1219200">
              <a:lnSpc>
                <a:spcPct val="100000"/>
              </a:lnSpc>
            </a:pPr>
            <a:endParaRPr lang="zh-CN" altLang="en-US" sz="1800" i="1" noProof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pPr defTabSz="1219200">
              <a:lnSpc>
                <a:spcPct val="100000"/>
              </a:lnSpc>
            </a:pPr>
            <a:endParaRPr lang="en-GB" altLang="en-US" sz="1800" b="1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969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69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2969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2970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2971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71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29718" name="直接连接符 12"/>
          <p:cNvSpPr/>
          <p:nvPr/>
        </p:nvSpPr>
        <p:spPr>
          <a:xfrm>
            <a:off x="1059815" y="1196340"/>
            <a:ext cx="1398905" cy="762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719" name="文本框 14"/>
          <p:cNvSpPr/>
          <p:nvPr/>
        </p:nvSpPr>
        <p:spPr>
          <a:xfrm>
            <a:off x="968375" y="548640"/>
            <a:ext cx="82835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609600" indent="-609600" algn="l" eaLnBrk="0" hangingPunct="0"/>
            <a:r>
              <a:rPr lang="zh-CN" sz="3200" dirty="0">
                <a:latin typeface="黑体" panose="02010609060101010101" pitchFamily="1" charset="-122"/>
                <a:ea typeface="黑体" panose="02010609060101010101" pitchFamily="1" charset="-122"/>
              </a:rPr>
              <a:t>步骤</a:t>
            </a:r>
            <a:r>
              <a:rPr lang="zh-CN" sz="3200" dirty="0">
                <a:latin typeface="黑体" panose="02010609060101010101" pitchFamily="1" charset="-122"/>
                <a:ea typeface="黑体" panose="02010609060101010101" pitchFamily="1" charset="-122"/>
              </a:rPr>
              <a:t>三</a:t>
            </a:r>
            <a:endParaRPr lang="zh-CN" sz="3200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29721" name="Rectangle 3"/>
          <p:cNvSpPr txBox="1"/>
          <p:nvPr/>
        </p:nvSpPr>
        <p:spPr>
          <a:xfrm>
            <a:off x="335915" y="1246505"/>
            <a:ext cx="9468485" cy="49149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990600" lvl="1" indent="-381000" defTabSz="1219200" eaLnBrk="0" hangingPunct="0">
              <a:lnSpc>
                <a:spcPct val="150000"/>
              </a:lnSpc>
            </a:pPr>
            <a:r>
              <a:rPr lang="en-US" altLang="zh-CN" sz="140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+mn-ea"/>
              </a:rPr>
              <a:t>   </a:t>
            </a:r>
            <a:r>
              <a:rPr lang="zh-CN" altLang="en-US" sz="140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+mn-ea"/>
              </a:rPr>
              <a:t>使用 ArtistAnimation 制作图片轮流播放的效果，图片需要 png 类型，并与程序存储在同一路径下。</a:t>
            </a:r>
            <a:endParaRPr lang="zh-CN" altLang="en-US" sz="1400" dirty="0"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  <a:sym typeface="+mn-ea"/>
            </a:endParaRPr>
          </a:p>
          <a:p>
            <a:pPr marL="990600" lvl="1" indent="-381000" defTabSz="1219200" eaLnBrk="0" hangingPunct="0">
              <a:lnSpc>
                <a:spcPct val="150000"/>
              </a:lnSpc>
            </a:pPr>
            <a:endParaRPr lang="zh-CN" altLang="en-US" sz="1400" dirty="0"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  <a:sym typeface="+mn-ea"/>
            </a:endParaRPr>
          </a:p>
        </p:txBody>
      </p:sp>
      <p:sp>
        <p:nvSpPr>
          <p:cNvPr id="5" name="Rectangle 3"/>
          <p:cNvSpPr txBox="1"/>
          <p:nvPr/>
        </p:nvSpPr>
        <p:spPr>
          <a:xfrm>
            <a:off x="1199515" y="1614805"/>
            <a:ext cx="4370070" cy="455739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l" defTabSz="1219200">
              <a:lnSpc>
                <a:spcPct val="100000"/>
              </a:lnSpc>
              <a:buClrTx/>
              <a:buSzTx/>
            </a:pPr>
            <a:r>
              <a:rPr lang="zh-CN" altLang="en-US" sz="1900" i="1" noProof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import matplotlib.pyplot as plt </a:t>
            </a:r>
            <a:endParaRPr lang="zh-CN" altLang="en-US" sz="1900" i="1" noProof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pPr algn="l" defTabSz="1219200">
              <a:lnSpc>
                <a:spcPct val="100000"/>
              </a:lnSpc>
              <a:buClrTx/>
              <a:buSzTx/>
            </a:pPr>
            <a:r>
              <a:rPr lang="zh-CN" altLang="en-US" sz="1900" i="1" noProof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import matplotlib.image as mgimg</a:t>
            </a:r>
            <a:endParaRPr lang="zh-CN" altLang="en-US" sz="1900" i="1" noProof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pPr algn="l" defTabSz="1219200">
              <a:lnSpc>
                <a:spcPct val="100000"/>
              </a:lnSpc>
              <a:buClrTx/>
              <a:buSzTx/>
            </a:pPr>
            <a:r>
              <a:rPr lang="zh-CN" altLang="en-US" sz="1900" i="1" noProof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from matplotlib import animation</a:t>
            </a:r>
            <a:endParaRPr lang="zh-CN" altLang="en-US" sz="1900" i="1" noProof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pPr algn="l" defTabSz="1219200">
              <a:lnSpc>
                <a:spcPct val="100000"/>
              </a:lnSpc>
              <a:buClrTx/>
              <a:buSzTx/>
            </a:pPr>
            <a:r>
              <a:rPr lang="zh-CN" altLang="en-US" sz="1900" i="1" noProof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fig = plt.figure()</a:t>
            </a:r>
            <a:endParaRPr lang="zh-CN" altLang="en-US" sz="1900" i="1" noProof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pPr algn="l" defTabSz="1219200">
              <a:lnSpc>
                <a:spcPct val="100000"/>
              </a:lnSpc>
              <a:buClrTx/>
              <a:buSzTx/>
            </a:pPr>
            <a:r>
              <a:rPr lang="zh-CN" altLang="en-US" sz="1900" i="1" noProof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myimages = []</a:t>
            </a:r>
            <a:endParaRPr lang="zh-CN" altLang="en-US" sz="1900" i="1" noProof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pPr algn="l" defTabSz="1219200">
              <a:lnSpc>
                <a:spcPct val="100000"/>
              </a:lnSpc>
              <a:buClrTx/>
              <a:buSzTx/>
            </a:pPr>
            <a:r>
              <a:rPr lang="zh-CN" altLang="en-US" sz="1900" i="1" noProof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for p in range(2, 6):</a:t>
            </a:r>
            <a:endParaRPr lang="zh-CN" altLang="en-US" sz="1900" i="1" noProof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pPr algn="l" defTabSz="1219200">
              <a:lnSpc>
                <a:spcPct val="100000"/>
              </a:lnSpc>
              <a:buClrTx/>
              <a:buSzTx/>
            </a:pPr>
            <a:r>
              <a:rPr lang="zh-CN" altLang="en-US" sz="1900" i="1" noProof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fname = "Fig%d.png" %p </a:t>
            </a:r>
            <a:endParaRPr lang="zh-CN" altLang="en-US" sz="1900" i="1" noProof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pPr algn="l" defTabSz="1219200">
              <a:lnSpc>
                <a:spcPct val="100000"/>
              </a:lnSpc>
              <a:buClrTx/>
              <a:buSzTx/>
            </a:pPr>
            <a:r>
              <a:rPr lang="zh-CN" altLang="en-US" sz="1900" i="1" noProof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img = mgimg.imread(fname)</a:t>
            </a:r>
            <a:endParaRPr lang="zh-CN" altLang="en-US" sz="1900" i="1" noProof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pPr algn="l" defTabSz="1219200">
              <a:lnSpc>
                <a:spcPct val="100000"/>
              </a:lnSpc>
              <a:buClrTx/>
              <a:buSzTx/>
            </a:pPr>
            <a:r>
              <a:rPr lang="zh-CN" altLang="en-US" sz="1900" i="1" noProof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imgplot = plt.imshow(img)</a:t>
            </a:r>
            <a:endParaRPr lang="zh-CN" altLang="en-US" sz="1900" i="1" noProof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pPr algn="l" defTabSz="1219200">
              <a:lnSpc>
                <a:spcPct val="100000"/>
              </a:lnSpc>
              <a:buClrTx/>
              <a:buSzTx/>
            </a:pPr>
            <a:r>
              <a:rPr lang="zh-CN" altLang="en-US" sz="1900" i="1" noProof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myimages.append([imgplot])</a:t>
            </a:r>
            <a:endParaRPr lang="zh-CN" altLang="en-US" sz="1900" i="1" noProof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pPr algn="l" defTabSz="1219200">
              <a:lnSpc>
                <a:spcPct val="100000"/>
              </a:lnSpc>
              <a:buClrTx/>
              <a:buSzTx/>
            </a:pPr>
            <a:r>
              <a:rPr lang="zh-CN" altLang="en-US" sz="1900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my_anim = animation.ArtistAnimation(fig, myimages, interval=1000, </a:t>
            </a:r>
            <a:endParaRPr lang="zh-CN" altLang="en-US" sz="1900" i="1" noProof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pPr algn="l" defTabSz="1219200">
              <a:lnSpc>
                <a:spcPct val="100000"/>
              </a:lnSpc>
              <a:buClrTx/>
              <a:buSzTx/>
            </a:pPr>
            <a:r>
              <a:rPr lang="zh-CN" altLang="en-US" sz="1900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blit=True, repeat_delay=1000)</a:t>
            </a:r>
            <a:endParaRPr lang="zh-CN" altLang="en-US" sz="1900" i="1" noProof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pPr algn="l" defTabSz="1219200">
              <a:lnSpc>
                <a:spcPct val="100000"/>
              </a:lnSpc>
              <a:buClrTx/>
              <a:buSzTx/>
            </a:pPr>
            <a:r>
              <a:rPr lang="zh-CN" altLang="en-US" sz="1900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my_anim</a:t>
            </a:r>
            <a:endParaRPr lang="zh-CN" altLang="en-US" sz="1900" i="1" noProof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pPr algn="l" defTabSz="1219200">
              <a:lnSpc>
                <a:spcPct val="100000"/>
              </a:lnSpc>
              <a:buClrTx/>
              <a:buSzTx/>
            </a:pPr>
            <a:r>
              <a:rPr lang="zh-CN" altLang="en-US" sz="1900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plt.show()</a:t>
            </a:r>
            <a:endParaRPr lang="zh-CN" altLang="en-US" sz="1900" i="1" noProof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3655" y="2493010"/>
            <a:ext cx="4433570" cy="2980055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平行四边形 2"/>
          <p:cNvSpPr/>
          <p:nvPr/>
        </p:nvSpPr>
        <p:spPr>
          <a:xfrm>
            <a:off x="9833077" y="132081"/>
            <a:ext cx="2330247" cy="3893575"/>
          </a:xfrm>
          <a:prstGeom prst="parallelogram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5"/>
          </a:p>
        </p:txBody>
      </p:sp>
      <p:sp>
        <p:nvSpPr>
          <p:cNvPr id="18" name="平行四边形 17"/>
          <p:cNvSpPr/>
          <p:nvPr/>
        </p:nvSpPr>
        <p:spPr>
          <a:xfrm>
            <a:off x="8981971" y="356092"/>
            <a:ext cx="2330247" cy="3893575"/>
          </a:xfrm>
          <a:prstGeom prst="parallelogram">
            <a:avLst/>
          </a:prstGeom>
          <a:solidFill>
            <a:srgbClr val="BCCCEA">
              <a:alpha val="8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5"/>
          </a:p>
        </p:txBody>
      </p:sp>
      <p:sp>
        <p:nvSpPr>
          <p:cNvPr id="20" name="文本框 19"/>
          <p:cNvSpPr txBox="1"/>
          <p:nvPr/>
        </p:nvSpPr>
        <p:spPr>
          <a:xfrm>
            <a:off x="1482868" y="4025623"/>
            <a:ext cx="6076336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b="1" spc="4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谢谢观看</a:t>
            </a:r>
            <a:r>
              <a:rPr lang="en-US" altLang="zh-CN" sz="8800" b="1" spc="4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!</a:t>
            </a:r>
            <a:endParaRPr lang="en-US" altLang="zh-CN" sz="8800" b="1" spc="45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28" name="椭圆 27"/>
          <p:cNvSpPr/>
          <p:nvPr/>
        </p:nvSpPr>
        <p:spPr bwMode="auto">
          <a:xfrm>
            <a:off x="2137180" y="343463"/>
            <a:ext cx="2053003" cy="2053003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6350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MH_Other_4"/>
          <p:cNvSpPr/>
          <p:nvPr>
            <p:custDataLst>
              <p:tags r:id="rId1"/>
            </p:custDataLst>
          </p:nvPr>
        </p:nvSpPr>
        <p:spPr>
          <a:xfrm>
            <a:off x="5891450" y="802625"/>
            <a:ext cx="331669" cy="331669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0" name="MH_Other_4"/>
          <p:cNvSpPr/>
          <p:nvPr>
            <p:custDataLst>
              <p:tags r:id="rId2"/>
            </p:custDataLst>
          </p:nvPr>
        </p:nvSpPr>
        <p:spPr>
          <a:xfrm>
            <a:off x="1180396" y="2169581"/>
            <a:ext cx="269512" cy="266398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1" name="MH_Other_4"/>
          <p:cNvSpPr/>
          <p:nvPr>
            <p:custDataLst>
              <p:tags r:id="rId3"/>
            </p:custDataLst>
          </p:nvPr>
        </p:nvSpPr>
        <p:spPr>
          <a:xfrm>
            <a:off x="201591" y="285299"/>
            <a:ext cx="576000" cy="576000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2" name="MH_Other_4"/>
          <p:cNvSpPr/>
          <p:nvPr>
            <p:custDataLst>
              <p:tags r:id="rId4"/>
            </p:custDataLst>
          </p:nvPr>
        </p:nvSpPr>
        <p:spPr>
          <a:xfrm>
            <a:off x="1482555" y="1699489"/>
            <a:ext cx="424046" cy="424046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3" name="MH_Other_4"/>
          <p:cNvSpPr/>
          <p:nvPr>
            <p:custDataLst>
              <p:tags r:id="rId5"/>
            </p:custDataLst>
          </p:nvPr>
        </p:nvSpPr>
        <p:spPr>
          <a:xfrm>
            <a:off x="4656925" y="1283400"/>
            <a:ext cx="355390" cy="351284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4" name="MH_Other_4"/>
          <p:cNvSpPr/>
          <p:nvPr>
            <p:custDataLst>
              <p:tags r:id="rId6"/>
            </p:custDataLst>
          </p:nvPr>
        </p:nvSpPr>
        <p:spPr>
          <a:xfrm>
            <a:off x="1291767" y="1054836"/>
            <a:ext cx="442408" cy="442408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5" name="MH_Other_4"/>
          <p:cNvSpPr/>
          <p:nvPr>
            <p:custDataLst>
              <p:tags r:id="rId7"/>
            </p:custDataLst>
          </p:nvPr>
        </p:nvSpPr>
        <p:spPr>
          <a:xfrm>
            <a:off x="4248417" y="2368033"/>
            <a:ext cx="234000" cy="231297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6" name="MH_Other_4"/>
          <p:cNvSpPr/>
          <p:nvPr>
            <p:custDataLst>
              <p:tags r:id="rId8"/>
            </p:custDataLst>
          </p:nvPr>
        </p:nvSpPr>
        <p:spPr>
          <a:xfrm>
            <a:off x="537615" y="1339489"/>
            <a:ext cx="360000" cy="360000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7" name="MH_Other_4"/>
          <p:cNvSpPr/>
          <p:nvPr>
            <p:custDataLst>
              <p:tags r:id="rId9"/>
            </p:custDataLst>
          </p:nvPr>
        </p:nvSpPr>
        <p:spPr>
          <a:xfrm>
            <a:off x="4537875" y="1894985"/>
            <a:ext cx="324000" cy="324000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8" name="MH_Other_4"/>
          <p:cNvSpPr/>
          <p:nvPr>
            <p:custDataLst>
              <p:tags r:id="rId10"/>
            </p:custDataLst>
          </p:nvPr>
        </p:nvSpPr>
        <p:spPr>
          <a:xfrm>
            <a:off x="4815536" y="489434"/>
            <a:ext cx="479026" cy="479026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9" name="MH_Other_4"/>
          <p:cNvSpPr/>
          <p:nvPr>
            <p:custDataLst>
              <p:tags r:id="rId11"/>
            </p:custDataLst>
          </p:nvPr>
        </p:nvSpPr>
        <p:spPr>
          <a:xfrm>
            <a:off x="5442293" y="1876985"/>
            <a:ext cx="180000" cy="180000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0" name="MH_Other_4"/>
          <p:cNvSpPr/>
          <p:nvPr>
            <p:custDataLst>
              <p:tags r:id="rId12"/>
            </p:custDataLst>
          </p:nvPr>
        </p:nvSpPr>
        <p:spPr>
          <a:xfrm>
            <a:off x="5839515" y="1759432"/>
            <a:ext cx="144000" cy="144000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1" name="MH_Other_4"/>
          <p:cNvSpPr/>
          <p:nvPr>
            <p:custDataLst>
              <p:tags r:id="rId13"/>
            </p:custDataLst>
          </p:nvPr>
        </p:nvSpPr>
        <p:spPr>
          <a:xfrm>
            <a:off x="2055364" y="2432751"/>
            <a:ext cx="252000" cy="252000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2" name="椭圆 41"/>
          <p:cNvSpPr/>
          <p:nvPr/>
        </p:nvSpPr>
        <p:spPr bwMode="auto">
          <a:xfrm>
            <a:off x="2079027" y="285299"/>
            <a:ext cx="2113964" cy="2113964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6350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533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533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800" decel="100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90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90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9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9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900" decel="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9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90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9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9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900" decel="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8" grpId="0" bldLvl="0" animBg="1"/>
      <p:bldP spid="20" grpId="0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  <p:bldP spid="4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6386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6387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6388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89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0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1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2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3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4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5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6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7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8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9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400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401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6402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6403" name="文本框 27"/>
          <p:cNvSpPr/>
          <p:nvPr/>
        </p:nvSpPr>
        <p:spPr>
          <a:xfrm>
            <a:off x="566420" y="36417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6404" name="任意多边形 28"/>
          <p:cNvSpPr/>
          <p:nvPr/>
        </p:nvSpPr>
        <p:spPr>
          <a:xfrm flipV="1">
            <a:off x="407670" y="33242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6405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grpSp>
        <p:nvGrpSpPr>
          <p:cNvPr id="16407" name="组合 2"/>
          <p:cNvGrpSpPr/>
          <p:nvPr/>
        </p:nvGrpSpPr>
        <p:grpSpPr>
          <a:xfrm>
            <a:off x="1633538" y="1831975"/>
            <a:ext cx="2768600" cy="1570038"/>
            <a:chOff x="0" y="0"/>
            <a:chExt cx="2768506" cy="1569660"/>
          </a:xfrm>
        </p:grpSpPr>
        <p:grpSp>
          <p:nvGrpSpPr>
            <p:cNvPr id="2" name="组合 39"/>
            <p:cNvGrpSpPr/>
            <p:nvPr/>
          </p:nvGrpSpPr>
          <p:grpSpPr>
            <a:xfrm>
              <a:off x="52386" y="201564"/>
              <a:ext cx="2716120" cy="1161419"/>
              <a:chOff x="0" y="0"/>
              <a:chExt cx="2716120" cy="1161419"/>
            </a:xfrm>
          </p:grpSpPr>
          <p:sp>
            <p:nvSpPr>
              <p:cNvPr id="16408" name="矩形 5"/>
              <p:cNvSpPr/>
              <p:nvPr/>
            </p:nvSpPr>
            <p:spPr>
              <a:xfrm>
                <a:off x="0" y="134905"/>
                <a:ext cx="1022315" cy="923703"/>
              </a:xfrm>
              <a:prstGeom prst="rect">
                <a:avLst/>
              </a:prstGeom>
              <a:solidFill>
                <a:srgbClr val="C00000"/>
              </a:solidFill>
              <a:ln w="9525">
                <a:noFill/>
              </a:ln>
            </p:spPr>
            <p:txBody>
              <a:bodyPr anchor="ctr"/>
              <a:p>
                <a:pPr algn="ctr"/>
                <a:endParaRPr lang="zh-CN" altLang="en-US" dirty="0">
                  <a:solidFill>
                    <a:srgbClr val="FFFFFF"/>
                  </a:solidFill>
                  <a:latin typeface="Copperplate Gothic Bold" panose="020E07050202060204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09" name="矩形 6"/>
              <p:cNvSpPr/>
              <p:nvPr/>
            </p:nvSpPr>
            <p:spPr>
              <a:xfrm>
                <a:off x="935005" y="0"/>
                <a:ext cx="1781115" cy="83006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zh-CN" altLang="en-US" sz="3200" b="1" dirty="0">
                    <a:latin typeface="微软雅黑" panose="020B0503020204020204" pitchFamily="2" charset="-122"/>
                    <a:ea typeface="微软雅黑" panose="020B0503020204020204" pitchFamily="2" charset="-122"/>
                  </a:rPr>
                  <a:t>教学计划</a:t>
                </a:r>
                <a:endParaRPr lang="zh-CN" altLang="en-US" sz="3200" b="1" dirty="0">
                  <a:latin typeface="微软雅黑" panose="020B0503020204020204" pitchFamily="2" charset="-122"/>
                  <a:ea typeface="微软雅黑" panose="020B0503020204020204" pitchFamily="2" charset="-122"/>
                </a:endParaRPr>
              </a:p>
            </p:txBody>
          </p:sp>
          <p:sp>
            <p:nvSpPr>
              <p:cNvPr id="16410" name="TextBox 5"/>
              <p:cNvSpPr txBox="1"/>
              <p:nvPr/>
            </p:nvSpPr>
            <p:spPr>
              <a:xfrm>
                <a:off x="937541" y="668976"/>
                <a:ext cx="1778051" cy="49244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zh-CN" altLang="en-US" sz="2500" b="1" dirty="0">
                    <a:solidFill>
                      <a:srgbClr val="C00000"/>
                    </a:solidFill>
                    <a:latin typeface="Copperplate Gothic Bold" panose="020E0705020206020404" pitchFamily="2" charset="0"/>
                    <a:ea typeface="宋体" panose="02010600030101010101" pitchFamily="2" charset="-122"/>
                  </a:rPr>
                  <a:t> ORJECT</a:t>
                </a:r>
                <a:endParaRPr lang="zh-CN" altLang="en-US" sz="2500" b="1" dirty="0">
                  <a:solidFill>
                    <a:srgbClr val="C00000"/>
                  </a:solidFill>
                  <a:latin typeface="Copperplate Gothic Bold" panose="020E0705020206020404" pitchFamily="2" charset="0"/>
                  <a:ea typeface="宋体" panose="02010600030101010101" pitchFamily="2" charset="-122"/>
                </a:endParaRPr>
              </a:p>
            </p:txBody>
          </p:sp>
        </p:grpSp>
        <p:pic>
          <p:nvPicPr>
            <p:cNvPr id="16411" name="矩形 4" descr="C:\Users\jiaruchun\Desktop\教学计划副本.png教学计划副本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-641836" y="73082"/>
              <a:ext cx="2346880" cy="1763329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6413" name="矩形 9"/>
          <p:cNvSpPr/>
          <p:nvPr/>
        </p:nvSpPr>
        <p:spPr>
          <a:xfrm>
            <a:off x="4862513" y="2039938"/>
            <a:ext cx="4073525" cy="450850"/>
          </a:xfrm>
          <a:prstGeom prst="rect">
            <a:avLst/>
          </a:prstGeom>
          <a:solidFill>
            <a:srgbClr val="50B1DC"/>
          </a:solidFill>
          <a:ln w="9525">
            <a:noFill/>
          </a:ln>
          <a:effectLst>
            <a:outerShdw dist="38100" dir="2699999" algn="ctr" rotWithShape="0">
              <a:srgbClr val="000000">
                <a:alpha val="34000"/>
              </a:srgbClr>
            </a:outerShdw>
          </a:effectLst>
        </p:spPr>
        <p:txBody>
          <a:bodyPr lIns="0" tIns="0" rIns="0" bIns="0" anchor="ctr"/>
          <a:p>
            <a:pPr algn="ctr"/>
            <a:endParaRPr lang="zh-CN" altLang="en-US" sz="1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414" name="TextBox 12"/>
          <p:cNvSpPr txBox="1"/>
          <p:nvPr/>
        </p:nvSpPr>
        <p:spPr>
          <a:xfrm>
            <a:off x="5111750" y="2066925"/>
            <a:ext cx="225171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/>
            <a:r>
              <a:rPr lang="zh-CN" altLang="en-US" b="1" dirty="0">
                <a:solidFill>
                  <a:schemeClr val="bg1"/>
                </a:solidFill>
                <a:latin typeface="Copperplate Gothic Bold" panose="020E0705020206020404" pitchFamily="2" charset="0"/>
                <a:ea typeface="宋体" panose="02010600030101010101" pitchFamily="2" charset="-122"/>
              </a:rPr>
              <a:t>动画制作的相关概念</a:t>
            </a:r>
            <a:endParaRPr lang="zh-CN" altLang="en-US" b="1" dirty="0">
              <a:solidFill>
                <a:schemeClr val="bg1"/>
              </a:solidFill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6415" name="矩形 14"/>
          <p:cNvSpPr/>
          <p:nvPr/>
        </p:nvSpPr>
        <p:spPr>
          <a:xfrm>
            <a:off x="4879975" y="2606675"/>
            <a:ext cx="4073525" cy="450850"/>
          </a:xfrm>
          <a:prstGeom prst="rect">
            <a:avLst/>
          </a:prstGeom>
          <a:solidFill>
            <a:srgbClr val="50B1DC"/>
          </a:solidFill>
          <a:ln w="9525">
            <a:noFill/>
          </a:ln>
          <a:effectLst>
            <a:outerShdw dist="38100" dir="2699999" algn="ctr" rotWithShape="0">
              <a:srgbClr val="000000">
                <a:alpha val="34000"/>
              </a:srgbClr>
            </a:outerShdw>
          </a:effectLst>
        </p:spPr>
        <p:txBody>
          <a:bodyPr lIns="0" tIns="0" rIns="0" bIns="0" anchor="ctr"/>
          <a:p>
            <a:pPr algn="ctr"/>
            <a:endParaRPr lang="zh-CN" altLang="en-US" sz="1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416" name="TextBox 17"/>
          <p:cNvSpPr txBox="1"/>
          <p:nvPr/>
        </p:nvSpPr>
        <p:spPr>
          <a:xfrm>
            <a:off x="5111750" y="2643188"/>
            <a:ext cx="243205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/>
            <a:r>
              <a:rPr lang="zh-CN" altLang="en-US" b="1" dirty="0">
                <a:solidFill>
                  <a:schemeClr val="bg1"/>
                </a:solidFill>
                <a:latin typeface="Copperplate Gothic Bold" panose="020E0705020206020404" pitchFamily="2" charset="0"/>
                <a:ea typeface="宋体" panose="02010600030101010101" pitchFamily="2" charset="-122"/>
              </a:rPr>
              <a:t>FuncAnimation 类</a:t>
            </a:r>
            <a:endParaRPr lang="zh-CN" altLang="en-US" b="1" dirty="0">
              <a:solidFill>
                <a:schemeClr val="bg1"/>
              </a:solidFill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6417" name="矩形 19"/>
          <p:cNvSpPr/>
          <p:nvPr/>
        </p:nvSpPr>
        <p:spPr>
          <a:xfrm>
            <a:off x="4879975" y="3173413"/>
            <a:ext cx="4073525" cy="449262"/>
          </a:xfrm>
          <a:prstGeom prst="rect">
            <a:avLst/>
          </a:prstGeom>
          <a:solidFill>
            <a:srgbClr val="50B1DC"/>
          </a:solidFill>
          <a:ln w="9525">
            <a:noFill/>
          </a:ln>
          <a:effectLst>
            <a:outerShdw dist="38100" dir="2699999" algn="ctr" rotWithShape="0">
              <a:srgbClr val="000000">
                <a:alpha val="34000"/>
              </a:srgbClr>
            </a:outerShdw>
          </a:effectLst>
        </p:spPr>
        <p:txBody>
          <a:bodyPr lIns="0" tIns="0" rIns="0" bIns="0" anchor="ctr"/>
          <a:p>
            <a:pPr algn="ctr"/>
            <a:endParaRPr lang="zh-CN" altLang="en-US" sz="1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矩形 21"/>
          <p:cNvSpPr/>
          <p:nvPr/>
        </p:nvSpPr>
        <p:spPr>
          <a:xfrm>
            <a:off x="4913313" y="3130550"/>
            <a:ext cx="601662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lnSpc>
                <a:spcPct val="150000"/>
              </a:lnSpc>
            </a:pPr>
            <a:endParaRPr lang="en-US" altLang="x-none" sz="2000" dirty="0">
              <a:solidFill>
                <a:srgbClr val="262626"/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16419" name="TextBox 22"/>
          <p:cNvSpPr txBox="1"/>
          <p:nvPr/>
        </p:nvSpPr>
        <p:spPr>
          <a:xfrm>
            <a:off x="5111750" y="3219450"/>
            <a:ext cx="259080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/>
            <a:r>
              <a:rPr lang="zh-CN" altLang="en-US" b="1" dirty="0">
                <a:solidFill>
                  <a:schemeClr val="bg1"/>
                </a:solidFill>
                <a:latin typeface="Copperplate Gothic Bold" panose="020E0705020206020404" pitchFamily="2" charset="0"/>
                <a:ea typeface="宋体" panose="02010600030101010101" pitchFamily="2" charset="-122"/>
              </a:rPr>
              <a:t>ArtistAnimation 类</a:t>
            </a:r>
            <a:endParaRPr lang="zh-CN" altLang="en-US" b="1" dirty="0">
              <a:solidFill>
                <a:schemeClr val="bg1"/>
              </a:solidFill>
              <a:latin typeface="Copperplate Gothic Bold" panose="020E0705020206020404" pitchFamily="2" charset="0"/>
              <a:ea typeface="宋体" panose="02010600030101010101" pitchFamily="2" charset="-122"/>
            </a:endParaRPr>
          </a:p>
          <a:p>
            <a:endParaRPr lang="zh-CN" altLang="en-US" b="1" dirty="0">
              <a:solidFill>
                <a:schemeClr val="bg1"/>
              </a:solidFill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grpSp>
        <p:nvGrpSpPr>
          <p:cNvPr id="16420" name="组合 26"/>
          <p:cNvGrpSpPr/>
          <p:nvPr/>
        </p:nvGrpSpPr>
        <p:grpSpPr>
          <a:xfrm>
            <a:off x="4632325" y="1916430"/>
            <a:ext cx="76200" cy="2237740"/>
            <a:chOff x="0" y="0"/>
            <a:chExt cx="63500" cy="2204256"/>
          </a:xfrm>
        </p:grpSpPr>
        <p:cxnSp>
          <p:nvCxnSpPr>
            <p:cNvPr id="4" name="直接连接符 27"/>
            <p:cNvCxnSpPr/>
            <p:nvPr/>
          </p:nvCxnSpPr>
          <p:spPr>
            <a:xfrm>
              <a:off x="0" y="0"/>
              <a:ext cx="0" cy="2204256"/>
            </a:xfrm>
            <a:prstGeom prst="line">
              <a:avLst/>
            </a:prstGeom>
            <a:ln w="38100" cap="flat" cmpd="sng">
              <a:solidFill>
                <a:srgbClr val="40404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6421" name="直接连接符 28"/>
            <p:cNvCxnSpPr/>
            <p:nvPr/>
          </p:nvCxnSpPr>
          <p:spPr>
            <a:xfrm>
              <a:off x="63500" y="0"/>
              <a:ext cx="0" cy="2195552"/>
            </a:xfrm>
            <a:prstGeom prst="line">
              <a:avLst/>
            </a:prstGeom>
            <a:ln w="3175" cap="flat" cmpd="sng">
              <a:solidFill>
                <a:srgbClr val="262626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5" name="矩形 21"/>
          <p:cNvSpPr/>
          <p:nvPr/>
        </p:nvSpPr>
        <p:spPr>
          <a:xfrm>
            <a:off x="4897438" y="3759200"/>
            <a:ext cx="601662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lnSpc>
                <a:spcPct val="150000"/>
              </a:lnSpc>
            </a:pPr>
            <a:endParaRPr lang="en-US" altLang="x-none" sz="2000" dirty="0">
              <a:solidFill>
                <a:srgbClr val="262626"/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16425" name="TextBox 22"/>
          <p:cNvSpPr txBox="1"/>
          <p:nvPr/>
        </p:nvSpPr>
        <p:spPr>
          <a:xfrm>
            <a:off x="5095875" y="3848100"/>
            <a:ext cx="3098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marL="609600" indent="-609600" eaLnBrk="0" hangingPunct="0"/>
            <a:endParaRPr lang="zh-CN" altLang="en-US" b="1" dirty="0">
              <a:solidFill>
                <a:schemeClr val="bg1"/>
              </a:solidFill>
              <a:latin typeface="Copperplate Gothic Bold" panose="020E0705020206020404" pitchFamily="2" charset="0"/>
              <a:ea typeface="宋体" panose="02010600030101010101" pitchFamily="2" charset="-122"/>
            </a:endParaRPr>
          </a:p>
          <a:p>
            <a:pPr marL="609600" indent="-609600" eaLnBrk="0" hangingPunct="0"/>
            <a:endParaRPr lang="zh-CN" altLang="en-US" b="1" dirty="0">
              <a:solidFill>
                <a:schemeClr val="bg1"/>
              </a:solidFill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6" name="矩形 21"/>
          <p:cNvSpPr/>
          <p:nvPr/>
        </p:nvSpPr>
        <p:spPr>
          <a:xfrm>
            <a:off x="4913313" y="4283075"/>
            <a:ext cx="601662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lnSpc>
                <a:spcPct val="150000"/>
              </a:lnSpc>
            </a:pPr>
            <a:endParaRPr lang="en-US" altLang="x-none" sz="2000" dirty="0">
              <a:solidFill>
                <a:srgbClr val="262626"/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7" name="矩形 21"/>
          <p:cNvSpPr/>
          <p:nvPr/>
        </p:nvSpPr>
        <p:spPr>
          <a:xfrm>
            <a:off x="4897438" y="4984750"/>
            <a:ext cx="601662" cy="5476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lnSpc>
                <a:spcPct val="150000"/>
              </a:lnSpc>
            </a:pPr>
            <a:endParaRPr lang="en-US" altLang="x-none" sz="2000" dirty="0">
              <a:solidFill>
                <a:srgbClr val="262626"/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300"/>
                                        <p:tgtEl>
                                          <p:spTgt spid="164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0" dur="300"/>
                                        <p:tgtEl>
                                          <p:spTgt spid="16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13" grpId="0" bldLvl="0" animBg="1"/>
      <p:bldP spid="16414" grpId="0" bldLvl="0"/>
      <p:bldP spid="16415" grpId="0" bldLvl="0" animBg="1"/>
      <p:bldP spid="16416" grpId="0" bldLvl="0"/>
      <p:bldP spid="16417" grpId="0" bldLvl="0" animBg="1"/>
      <p:bldP spid="16419" grpId="0" bldLvl="0"/>
      <p:bldP spid="16425" grpId="0" bldLvl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2207895" y="1195705"/>
            <a:ext cx="3664585" cy="22225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35915" y="548640"/>
            <a:ext cx="6264275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sz="3200" dirty="0">
                <a:latin typeface="黑体" panose="02010609060101010101" pitchFamily="1" charset="-122"/>
                <a:ea typeface="黑体" panose="02010609060101010101" pitchFamily="1" charset="-122"/>
              </a:rPr>
              <a:t>7.1  动画制作的相关概念</a:t>
            </a:r>
            <a:endParaRPr sz="3200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089025" y="1844040"/>
            <a:ext cx="10191115" cy="352996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en-GB" altLang="en-US" sz="2000" noProof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而用 Python 实现动画制作的方式有多种，但最主流的方法还是用Matplotlib 模块实现。Matplotlib 中带有专门用于动画制作的类及方法。</a:t>
            </a:r>
            <a:endParaRPr lang="en-GB" altLang="en-US" sz="2000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en-GB" altLang="en-US" sz="2000" noProof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该框架中关于动画的类是 matplotlib.animation.Animation，该类的基类是 TimedAnimation，而该类的子类又有针对不同类型动画的 ArtistAnimation以及 FuncAnimation 两个子类。</a:t>
            </a:r>
            <a:endParaRPr lang="en-GB" altLang="en-US" sz="2000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969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69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2969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2970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2971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71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29718" name="直接连接符 12"/>
          <p:cNvSpPr/>
          <p:nvPr/>
        </p:nvSpPr>
        <p:spPr>
          <a:xfrm flipV="1">
            <a:off x="2352040" y="1191260"/>
            <a:ext cx="5229860" cy="508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719" name="文本框 14"/>
          <p:cNvSpPr/>
          <p:nvPr/>
        </p:nvSpPr>
        <p:spPr>
          <a:xfrm>
            <a:off x="191770" y="620395"/>
            <a:ext cx="805370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0" lvl="1" indent="-609600" algn="ctr" eaLnBrk="0" hangingPunct="0"/>
            <a:r>
              <a:rPr sz="3200" dirty="0">
                <a:latin typeface="黑体" panose="02010609060101010101" pitchFamily="1" charset="-122"/>
                <a:ea typeface="黑体" panose="02010609060101010101" pitchFamily="1" charset="-122"/>
              </a:rPr>
              <a:t>7.2  FuncAnimation 类</a:t>
            </a:r>
            <a:r>
              <a:rPr 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-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参数介绍</a:t>
            </a:r>
            <a:endParaRPr lang="zh-CN" altLang="en-US" sz="3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  <a:p>
            <a:pPr marL="609600" indent="-609600" algn="ctr" eaLnBrk="0" hangingPunct="0"/>
            <a:endParaRPr lang="en-US" sz="3200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29721" name="Rectangle 3"/>
          <p:cNvSpPr txBox="1"/>
          <p:nvPr/>
        </p:nvSpPr>
        <p:spPr>
          <a:xfrm>
            <a:off x="192405" y="1846580"/>
            <a:ext cx="10913110" cy="435038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990600" lvl="1" indent="-381000" defTabSz="1219200" eaLnBrk="0" hangingPunct="0">
              <a:lnSpc>
                <a:spcPct val="150000"/>
              </a:lnSpc>
            </a:pPr>
            <a:r>
              <a:rPr lang="en-US" altLang="zh-CN" sz="3200" dirty="0">
                <a:latin typeface="Copperplate Gothic Bold" panose="020E0705020206020404" pitchFamily="2" charset="0"/>
                <a:ea typeface="宋体" panose="02010600030101010101" pitchFamily="2" charset="-122"/>
              </a:rPr>
              <a:t>    </a:t>
            </a:r>
            <a:r>
              <a:rPr lang="en-US" altLang="zh-CN" sz="2400" dirty="0">
                <a:latin typeface="Copperplate Gothic Bold" panose="020E0705020206020404" pitchFamily="2" charset="0"/>
                <a:ea typeface="宋体" panose="02010600030101010101" pitchFamily="2" charset="-122"/>
              </a:rPr>
              <a:t> </a:t>
            </a:r>
            <a:r>
              <a:rPr lang="zh-CN" altLang="en-US" sz="2400" dirty="0">
                <a:latin typeface="Copperplate Gothic Bold" panose="020E0705020206020404" pitchFamily="2" charset="0"/>
                <a:ea typeface="宋体" panose="02010600030101010101" pitchFamily="2" charset="-122"/>
              </a:rPr>
              <a:t>FuncAnimation 类本质上是 Matplotlib 提的绘制动画的接口。对于接口或者类来说，需要了解的参数应该是它的构造函数中的参数。</a:t>
            </a:r>
            <a:endParaRPr lang="zh-CN" altLang="en-US" sz="24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969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69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2969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2970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2971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71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29718" name="直接连接符 12"/>
          <p:cNvSpPr/>
          <p:nvPr/>
        </p:nvSpPr>
        <p:spPr>
          <a:xfrm flipV="1">
            <a:off x="1559560" y="1196340"/>
            <a:ext cx="731520" cy="8255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719" name="文本框 14"/>
          <p:cNvSpPr/>
          <p:nvPr/>
        </p:nvSpPr>
        <p:spPr>
          <a:xfrm>
            <a:off x="1430655" y="692785"/>
            <a:ext cx="813562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609600" indent="-609600" algn="l" eaLnBrk="0" hangingPunct="0"/>
            <a:r>
              <a:rPr lang="zh-CN" sz="3200" dirty="0">
                <a:latin typeface="黑体" panose="02010609060101010101" pitchFamily="1" charset="-122"/>
                <a:ea typeface="黑体" panose="02010609060101010101" pitchFamily="1" charset="-122"/>
              </a:rPr>
              <a:t>举例</a:t>
            </a:r>
            <a:endParaRPr lang="zh-CN" sz="3200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29721" name="Rectangle 3"/>
          <p:cNvSpPr txBox="1"/>
          <p:nvPr/>
        </p:nvSpPr>
        <p:spPr>
          <a:xfrm>
            <a:off x="839470" y="1640840"/>
            <a:ext cx="5207000" cy="390906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990600" lvl="1" indent="-381000" defTabSz="1219200" eaLnBrk="0" hangingPunct="0">
              <a:lnSpc>
                <a:spcPct val="150000"/>
              </a:lnSpc>
            </a:pPr>
            <a:endParaRPr lang="zh-CN" altLang="en-US" sz="20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graphicFrame>
        <p:nvGraphicFramePr>
          <p:cNvPr id="5" name="表格 4"/>
          <p:cNvGraphicFramePr/>
          <p:nvPr>
            <p:custDataLst>
              <p:tags r:id="rId2"/>
            </p:custDataLst>
          </p:nvPr>
        </p:nvGraphicFramePr>
        <p:xfrm>
          <a:off x="1559560" y="1971675"/>
          <a:ext cx="5082540" cy="3134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39545"/>
                <a:gridCol w="3642995"/>
              </a:tblGrid>
              <a:tr h="527685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b="0">
                          <a:solidFill>
                            <a:schemeClr val="tx1"/>
                          </a:solidFill>
                        </a:rPr>
                        <a:t>fig</a:t>
                      </a:r>
                      <a:endParaRPr lang="zh-CN" altLang="en-US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b="0">
                          <a:solidFill>
                            <a:schemeClr val="tx1"/>
                          </a:solidFill>
                        </a:rPr>
                        <a:t>是 matplotlib 模块中定义的画布对象</a:t>
                      </a:r>
                      <a:endParaRPr lang="zh-CN" altLang="en-US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9144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b="0"/>
                        <a:t>func</a:t>
                      </a:r>
                      <a:endParaRPr lang="zh-CN" altLang="en-US" b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b="0">
                          <a:solidFill>
                            <a:schemeClr val="tx1"/>
                          </a:solidFill>
                        </a:rPr>
                        <a:t>若要形成动画，则每显示一帧就调用一次 func() 函数，也就是回调函数</a:t>
                      </a:r>
                      <a:endParaRPr lang="zh-CN" altLang="en-US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52832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b="0"/>
                        <a:t>frames</a:t>
                      </a:r>
                      <a:endParaRPr lang="zh-CN" altLang="en-US" b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b="0"/>
                        <a:t>帧的取值范围</a:t>
                      </a:r>
                      <a:endParaRPr lang="zh-CN" altLang="en-US" b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63627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b="0"/>
                        <a:t>init_func</a:t>
                      </a:r>
                      <a:endParaRPr lang="zh-CN" altLang="en-US" b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b="0"/>
                        <a:t>用于初始化画布中的初始画面</a:t>
                      </a:r>
                      <a:endParaRPr lang="zh-CN" altLang="en-US" b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527685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b="0"/>
                        <a:t>farg</a:t>
                      </a:r>
                      <a:r>
                        <a:rPr lang="en-US" altLang="zh-CN" b="0"/>
                        <a:t>s</a:t>
                      </a:r>
                      <a:endParaRPr lang="en-US" altLang="zh-CN" b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b="0"/>
                        <a:t>默认值为 None</a:t>
                      </a:r>
                      <a:endParaRPr lang="zh-CN" altLang="en-US" b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9482" name="Rectangle 3"/>
          <p:cNvSpPr txBox="1"/>
          <p:nvPr/>
        </p:nvSpPr>
        <p:spPr>
          <a:xfrm>
            <a:off x="7103745" y="1711960"/>
            <a:ext cx="4370070" cy="455739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defTabSz="1219200">
              <a:lnSpc>
                <a:spcPct val="100000"/>
              </a:lnSpc>
            </a:pPr>
            <a:r>
              <a:rPr lang="en-GB" altLang="en-US" sz="22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def save(self, </a:t>
            </a:r>
            <a:endParaRPr lang="en-GB" altLang="en-US" sz="22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lvl="1" defTabSz="1219200">
              <a:lnSpc>
                <a:spcPct val="100000"/>
              </a:lnSpc>
            </a:pPr>
            <a:r>
              <a:rPr lang="en-GB" altLang="en-US" sz="22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filename, </a:t>
            </a:r>
            <a:endParaRPr lang="en-GB" altLang="en-US" sz="22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lvl="1" defTabSz="1219200">
              <a:lnSpc>
                <a:spcPct val="100000"/>
              </a:lnSpc>
            </a:pPr>
            <a:r>
              <a:rPr lang="en-GB" altLang="en-US" sz="22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writer=None, </a:t>
            </a:r>
            <a:endParaRPr lang="en-GB" altLang="en-US" sz="22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lvl="1" defTabSz="1219200">
              <a:lnSpc>
                <a:spcPct val="100000"/>
              </a:lnSpc>
            </a:pPr>
            <a:r>
              <a:rPr lang="en-GB" altLang="en-US" sz="22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fps=None, </a:t>
            </a:r>
            <a:endParaRPr lang="en-GB" altLang="en-US" sz="22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lvl="1" defTabSz="1219200">
              <a:lnSpc>
                <a:spcPct val="100000"/>
              </a:lnSpc>
            </a:pPr>
            <a:r>
              <a:rPr lang="en-GB" altLang="en-US" sz="22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dpi=None, </a:t>
            </a:r>
            <a:endParaRPr lang="en-GB" altLang="en-US" sz="22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lvl="1" defTabSz="1219200">
              <a:lnSpc>
                <a:spcPct val="100000"/>
              </a:lnSpc>
            </a:pPr>
            <a:r>
              <a:rPr lang="en-GB" altLang="en-US" sz="22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codec=None,</a:t>
            </a:r>
            <a:endParaRPr lang="en-GB" altLang="en-US" sz="22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lvl="1" defTabSz="1219200">
              <a:lnSpc>
                <a:spcPct val="100000"/>
              </a:lnSpc>
            </a:pPr>
            <a:r>
              <a:rPr lang="en-GB" altLang="en-US" sz="22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bitrate=None, </a:t>
            </a:r>
            <a:endParaRPr lang="en-GB" altLang="en-US" sz="22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lvl="1" defTabSz="1219200">
              <a:lnSpc>
                <a:spcPct val="100000"/>
              </a:lnSpc>
            </a:pPr>
            <a:r>
              <a:rPr lang="en-GB" altLang="en-US" sz="22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extra_args=None, </a:t>
            </a:r>
            <a:endParaRPr lang="en-GB" altLang="en-US" sz="22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lvl="1" defTabSz="1219200">
              <a:lnSpc>
                <a:spcPct val="100000"/>
              </a:lnSpc>
            </a:pPr>
            <a:r>
              <a:rPr lang="en-GB" altLang="en-US" sz="22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metadata=None, </a:t>
            </a:r>
            <a:endParaRPr lang="en-GB" altLang="en-US" sz="22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lvl="1" defTabSz="1219200">
              <a:lnSpc>
                <a:spcPct val="100000"/>
              </a:lnSpc>
            </a:pPr>
            <a:r>
              <a:rPr lang="en-GB" altLang="en-US" sz="22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extra_anim=None,</a:t>
            </a:r>
            <a:endParaRPr lang="en-GB" altLang="en-US" sz="22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lvl="1" defTabSz="1219200">
              <a:lnSpc>
                <a:spcPct val="100000"/>
              </a:lnSpc>
            </a:pPr>
            <a:r>
              <a:rPr lang="en-GB" altLang="en-US" sz="22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savefig_kwargs=None)</a:t>
            </a:r>
            <a:endParaRPr lang="en-GB" altLang="en-US" sz="22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969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69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2969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2970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2971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71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29718" name="直接连接符 12"/>
          <p:cNvSpPr/>
          <p:nvPr/>
        </p:nvSpPr>
        <p:spPr>
          <a:xfrm>
            <a:off x="2567940" y="1059815"/>
            <a:ext cx="2552065" cy="635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719" name="文本框 14"/>
          <p:cNvSpPr/>
          <p:nvPr/>
        </p:nvSpPr>
        <p:spPr>
          <a:xfrm>
            <a:off x="1056005" y="476250"/>
            <a:ext cx="956119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609600" indent="-609600" algn="l" eaLnBrk="0" hangingPunct="0"/>
            <a:r>
              <a:rPr sz="3200" dirty="0"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7.2.2  实例</a:t>
            </a:r>
            <a:r>
              <a:rPr lang="en-US" sz="3200" dirty="0"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—</a:t>
            </a:r>
            <a:r>
              <a:rPr lang="zh-CN" sz="3200" dirty="0">
                <a:latin typeface="黑体" panose="02010609060101010101" pitchFamily="1" charset="-122"/>
                <a:ea typeface="黑体" panose="02010609060101010101" pitchFamily="1" charset="-122"/>
              </a:rPr>
              <a:t>步骤</a:t>
            </a:r>
            <a:r>
              <a:rPr lang="zh-CN" sz="3200" dirty="0">
                <a:latin typeface="黑体" panose="02010609060101010101" pitchFamily="1" charset="-122"/>
                <a:ea typeface="黑体" panose="02010609060101010101" pitchFamily="1" charset="-122"/>
              </a:rPr>
              <a:t>一</a:t>
            </a:r>
            <a:endParaRPr lang="zh-CN" sz="3200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29721" name="Rectangle 3"/>
          <p:cNvSpPr txBox="1"/>
          <p:nvPr/>
        </p:nvSpPr>
        <p:spPr>
          <a:xfrm>
            <a:off x="47625" y="1060450"/>
            <a:ext cx="7715250" cy="359346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990600" lvl="1" indent="-381000" defTabSz="1219200" eaLnBrk="0" hangingPunct="0">
              <a:lnSpc>
                <a:spcPct val="150000"/>
              </a:lnSpc>
            </a:pPr>
            <a:r>
              <a:rPr lang="en-US" sz="2400" dirty="0">
                <a:ea typeface="宋体" panose="02010600030101010101" pitchFamily="2" charset="-122"/>
                <a:sym typeface="+mn-ea"/>
              </a:rPr>
              <a:t>         </a:t>
            </a:r>
            <a:r>
              <a:rPr lang="en-US" sz="1600" dirty="0">
                <a:ea typeface="宋体" panose="02010600030101010101" pitchFamily="2" charset="-122"/>
                <a:sym typeface="+mn-ea"/>
              </a:rPr>
              <a:t>  </a:t>
            </a:r>
            <a:r>
              <a:rPr lang="en-US" sz="1600" b="1" dirty="0">
                <a:ea typeface="宋体" panose="02010600030101010101" pitchFamily="2" charset="-122"/>
                <a:sym typeface="+mn-ea"/>
              </a:rPr>
              <a:t> </a:t>
            </a:r>
            <a:r>
              <a:rPr sz="1600" b="1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+mn-ea"/>
              </a:rPr>
              <a:t>绘制一个动态正弦曲线，并将该动画保存为 sinAnim.gif。</a:t>
            </a:r>
            <a:endParaRPr sz="1600" b="1" dirty="0">
              <a:ea typeface="宋体" panose="02010600030101010101" pitchFamily="2" charset="-122"/>
              <a:sym typeface="+mn-ea"/>
            </a:endParaRPr>
          </a:p>
          <a:p>
            <a:pPr marL="990600" lvl="1" indent="-381000" defTabSz="1219200" eaLnBrk="0" hangingPunct="0">
              <a:lnSpc>
                <a:spcPct val="150000"/>
              </a:lnSpc>
            </a:pPr>
            <a:endParaRPr sz="1600" b="1" dirty="0"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6045" y="2420620"/>
            <a:ext cx="4069080" cy="2987040"/>
          </a:xfrm>
          <a:prstGeom prst="rect">
            <a:avLst/>
          </a:prstGeom>
        </p:spPr>
      </p:pic>
      <p:sp>
        <p:nvSpPr>
          <p:cNvPr id="19482" name="Rectangle 3"/>
          <p:cNvSpPr txBox="1"/>
          <p:nvPr/>
        </p:nvSpPr>
        <p:spPr>
          <a:xfrm>
            <a:off x="1229995" y="1731645"/>
            <a:ext cx="4370070" cy="455739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defTabSz="1219200">
              <a:lnSpc>
                <a:spcPct val="100000"/>
              </a:lnSpc>
            </a:pPr>
            <a:r>
              <a:rPr lang="en-GB" altLang="en-US" sz="18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import numpy as np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8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from matplotlib import pyplot as plt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8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from matplotlib import animation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8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import matplotlib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8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fig = plt.figure()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8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ax = plt.axes(xlim=(0, 2), ylim=(-2, 2))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8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line, = ax.plot([], [], lw=2)def init():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8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line.set_data([], [])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8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return line, 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algn="l" defTabSz="1219200">
              <a:lnSpc>
                <a:spcPct val="100000"/>
              </a:lnSpc>
              <a:buClrTx/>
              <a:buSzTx/>
            </a:pPr>
            <a:r>
              <a:rPr lang="en-GB" altLang="en-US" sz="1800" i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anim = animation.FuncAnimation(fig, animate, init_func=init,frames=200, 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algn="l" defTabSz="1219200">
              <a:lnSpc>
                <a:spcPct val="100000"/>
              </a:lnSpc>
              <a:buClrTx/>
              <a:buSzTx/>
            </a:pPr>
            <a:r>
              <a:rPr lang="en-GB" altLang="en-US" sz="1800" i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interval=20, blit=True)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algn="l" defTabSz="1219200">
              <a:lnSpc>
                <a:spcPct val="100000"/>
              </a:lnSpc>
              <a:buClrTx/>
              <a:buSzTx/>
            </a:pPr>
            <a:r>
              <a:rPr lang="en-GB" altLang="en-US" sz="1800" i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anim.save('sinAnim.gif', fps=75, writer='pillow')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algn="l" defTabSz="1219200">
              <a:lnSpc>
                <a:spcPct val="100000"/>
              </a:lnSpc>
              <a:buClrTx/>
              <a:buSzTx/>
            </a:pPr>
            <a:r>
              <a:rPr lang="en-GB" altLang="en-US" sz="1800" i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plt.show()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969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69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2969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2970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2971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71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29718" name="直接连接符 12"/>
          <p:cNvSpPr/>
          <p:nvPr/>
        </p:nvSpPr>
        <p:spPr>
          <a:xfrm>
            <a:off x="1148715" y="1226185"/>
            <a:ext cx="1417955" cy="762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719" name="文本框 14"/>
          <p:cNvSpPr/>
          <p:nvPr/>
        </p:nvSpPr>
        <p:spPr>
          <a:xfrm>
            <a:off x="1059815" y="642620"/>
            <a:ext cx="857123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609600" indent="-609600" algn="l" eaLnBrk="0" hangingPunct="0"/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步骤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二</a:t>
            </a:r>
            <a:endParaRPr lang="zh-CN" altLang="en-US" sz="3200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29721" name="Rectangle 3"/>
          <p:cNvSpPr txBox="1"/>
          <p:nvPr/>
        </p:nvSpPr>
        <p:spPr>
          <a:xfrm>
            <a:off x="47625" y="1412875"/>
            <a:ext cx="8263255" cy="223266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990600" lvl="1" indent="-381000" defTabSz="1219200" eaLnBrk="0" hangingPunct="0">
              <a:lnSpc>
                <a:spcPct val="150000"/>
              </a:lnSpc>
            </a:pPr>
            <a:r>
              <a:rPr lang="en-US" sz="120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+mn-ea"/>
              </a:rPr>
              <a:t>     </a:t>
            </a:r>
            <a:r>
              <a:rPr sz="1600" b="1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+mn-ea"/>
              </a:rPr>
              <a:t>在正弦函数图形上生成一个动态的点，该点沿着该函数图形轨迹进行移动。</a:t>
            </a:r>
            <a:endParaRPr sz="1600" b="1" dirty="0"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  <a:sym typeface="+mn-ea"/>
            </a:endParaRPr>
          </a:p>
          <a:p>
            <a:pPr marL="990600" lvl="1" indent="-381000" defTabSz="1219200" eaLnBrk="0" hangingPunct="0">
              <a:lnSpc>
                <a:spcPct val="150000"/>
              </a:lnSpc>
            </a:pPr>
            <a:r>
              <a:rPr lang="en-US" sz="1600" b="1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+mn-ea"/>
              </a:rPr>
              <a:t>       </a:t>
            </a:r>
            <a:endParaRPr sz="1600" b="1" dirty="0"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2215" y="3789045"/>
            <a:ext cx="3069590" cy="2081530"/>
          </a:xfrm>
          <a:prstGeom prst="rect">
            <a:avLst/>
          </a:prstGeom>
        </p:spPr>
      </p:pic>
      <p:sp>
        <p:nvSpPr>
          <p:cNvPr id="5" name="Rectangle 3"/>
          <p:cNvSpPr txBox="1"/>
          <p:nvPr/>
        </p:nvSpPr>
        <p:spPr>
          <a:xfrm>
            <a:off x="839470" y="1922780"/>
            <a:ext cx="4370070" cy="455739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defTabSz="1219200">
              <a:lnSpc>
                <a:spcPct val="100000"/>
              </a:lnSpc>
            </a:pPr>
            <a:r>
              <a:rPr lang="en-GB" altLang="en-US" sz="18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import numpy as np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marL="342900" defTabSz="1219200">
              <a:lnSpc>
                <a:spcPct val="100000"/>
              </a:lnSpc>
            </a:pPr>
            <a:r>
              <a:rPr lang="en-GB" altLang="en-US" sz="18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import matplotlib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marL="342900" defTabSz="1219200">
              <a:lnSpc>
                <a:spcPct val="100000"/>
              </a:lnSpc>
            </a:pPr>
            <a:r>
              <a:rPr lang="en-GB" altLang="en-US" sz="18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import matplotlib.pyplot as plt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marL="342900" defTabSz="1219200">
              <a:lnSpc>
                <a:spcPct val="100000"/>
              </a:lnSpc>
            </a:pPr>
            <a:r>
              <a:rPr lang="en-GB" altLang="en-US" sz="18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import matplotlib.animation as animation 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marL="342900" defTabSz="1219200">
              <a:lnSpc>
                <a:spcPct val="100000"/>
              </a:lnSpc>
            </a:pPr>
            <a:r>
              <a:rPr lang="en-GB" altLang="en-US" sz="18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x = np.linspace(-2*np.pi, 2*np.pi, 100)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marL="342900" defTabSz="1219200">
              <a:lnSpc>
                <a:spcPct val="100000"/>
              </a:lnSpc>
            </a:pPr>
            <a:r>
              <a:rPr lang="en-GB" altLang="en-US" sz="18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y = np.sin(x)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marL="342900" defTabSz="1219200">
              <a:lnSpc>
                <a:spcPct val="100000"/>
              </a:lnSpc>
            </a:pPr>
            <a:r>
              <a:rPr lang="en-GB" altLang="en-US" sz="18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fig = plt.figure(tight_layout=True)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marL="342900" defTabSz="1219200">
              <a:lnSpc>
                <a:spcPct val="100000"/>
              </a:lnSpc>
            </a:pPr>
            <a:r>
              <a:rPr lang="en-GB" altLang="en-US" sz="18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plt.plot(x,y) 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marL="342900" defTabSz="1219200">
              <a:lnSpc>
                <a:spcPct val="100000"/>
              </a:lnSpc>
            </a:pPr>
            <a:r>
              <a:rPr lang="en-GB" altLang="en-US" sz="18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plt.grid(ls="--")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marL="342900" defTabSz="1219200">
              <a:lnSpc>
                <a:spcPct val="100000"/>
              </a:lnSpc>
            </a:pPr>
            <a:r>
              <a:rPr lang="en-GB" altLang="en-US" sz="18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def update_points(num):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marL="342900" defTabSz="1219200">
              <a:lnSpc>
                <a:spcPct val="100000"/>
              </a:lnSpc>
            </a:pPr>
            <a:r>
              <a:rPr lang="en-GB" altLang="en-US" sz="1800" i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point_ani.set_data(x[num], y[num])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marL="342900" defTabSz="1219200">
              <a:lnSpc>
                <a:spcPct val="100000"/>
              </a:lnSpc>
            </a:pPr>
            <a:r>
              <a:rPr lang="en-GB" altLang="en-US" sz="1800" i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 return point_ani,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  <p:sp>
        <p:nvSpPr>
          <p:cNvPr id="6" name="Rectangle 3"/>
          <p:cNvSpPr txBox="1"/>
          <p:nvPr/>
        </p:nvSpPr>
        <p:spPr>
          <a:xfrm>
            <a:off x="5519420" y="1893570"/>
            <a:ext cx="4370070" cy="455739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defTabSz="1219200">
              <a:lnSpc>
                <a:spcPct val="100000"/>
              </a:lnSpc>
            </a:pPr>
            <a:r>
              <a:rPr lang="en-GB" altLang="en-US" sz="18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x = np.linspace(-2*np.pi, 2*np.pi, 100)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8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y = np.sin(x) 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8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fig = plt.figure(tight_layout=True)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8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plt.plot(x,y)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8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point_ani, = plt.plot(x[0], y[0], "ro")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8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plt.grid(ls="--")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8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ani = animation.FuncAnimation(fig, update_points, np.arange(0, 100), 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8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interval=100, blit=True)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8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# ani.save('sin_test2.gif', writer='pillow', fps=10)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8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plt.show()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969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69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2969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2970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2971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71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29718" name="直接连接符 12"/>
          <p:cNvSpPr/>
          <p:nvPr/>
        </p:nvSpPr>
        <p:spPr>
          <a:xfrm flipV="1">
            <a:off x="1047750" y="1029970"/>
            <a:ext cx="1456055" cy="1397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719" name="文本框 14"/>
          <p:cNvSpPr/>
          <p:nvPr/>
        </p:nvSpPr>
        <p:spPr>
          <a:xfrm>
            <a:off x="968375" y="476250"/>
            <a:ext cx="821182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609600" indent="-609600" algn="l" eaLnBrk="0" hangingPunct="0"/>
            <a:r>
              <a:rPr lang="zh-CN" sz="3200" dirty="0"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步骤</a:t>
            </a:r>
            <a:r>
              <a:rPr lang="zh-CN" sz="3200" dirty="0"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三</a:t>
            </a:r>
            <a:endParaRPr lang="zh-CN" sz="3200" dirty="0">
              <a:latin typeface="黑体" panose="02010609060101010101" pitchFamily="1" charset="-122"/>
              <a:ea typeface="黑体" panose="02010609060101010101" pitchFamily="1" charset="-122"/>
              <a:sym typeface="+mn-ea"/>
            </a:endParaRPr>
          </a:p>
        </p:txBody>
      </p:sp>
      <p:sp>
        <p:nvSpPr>
          <p:cNvPr id="29721" name="Rectangle 3"/>
          <p:cNvSpPr txBox="1"/>
          <p:nvPr/>
        </p:nvSpPr>
        <p:spPr>
          <a:xfrm>
            <a:off x="-168910" y="1124585"/>
            <a:ext cx="6969760" cy="257429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990600" lvl="1" indent="-381000" defTabSz="1219200" eaLnBrk="0" hangingPunct="0">
              <a:lnSpc>
                <a:spcPct val="150000"/>
              </a:lnSpc>
            </a:pPr>
            <a:r>
              <a:rPr lang="en-US" sz="140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+mn-ea"/>
              </a:rPr>
              <a:t>    </a:t>
            </a:r>
            <a:r>
              <a:rPr sz="160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+mn-ea"/>
              </a:rPr>
              <a:t>添加数据点的坐标显示，并改变数据点的形状。</a:t>
            </a:r>
            <a:endParaRPr sz="1400" dirty="0"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  <a:sym typeface="+mn-ea"/>
            </a:endParaRPr>
          </a:p>
          <a:p>
            <a:pPr marL="990600" lvl="1" indent="-381000" defTabSz="1219200" eaLnBrk="0" hangingPunct="0">
              <a:lnSpc>
                <a:spcPct val="150000"/>
              </a:lnSpc>
            </a:pPr>
            <a:r>
              <a:rPr lang="en-US" sz="140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+mn-ea"/>
              </a:rPr>
              <a:t>    </a:t>
            </a:r>
            <a:endParaRPr sz="1400" dirty="0"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5725" y="2262505"/>
            <a:ext cx="2962275" cy="3801110"/>
          </a:xfrm>
          <a:prstGeom prst="rect">
            <a:avLst/>
          </a:prstGeom>
        </p:spPr>
      </p:pic>
      <p:sp>
        <p:nvSpPr>
          <p:cNvPr id="6" name="Rectangle 3"/>
          <p:cNvSpPr txBox="1"/>
          <p:nvPr/>
        </p:nvSpPr>
        <p:spPr>
          <a:xfrm>
            <a:off x="767715" y="1506220"/>
            <a:ext cx="4370070" cy="455739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defTabSz="1219200">
              <a:lnSpc>
                <a:spcPct val="100000"/>
              </a:lnSpc>
            </a:pPr>
            <a:r>
              <a:rPr lang="en-GB" altLang="en-US" sz="18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import numpy as np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8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import matplotlib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8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import matplotlib.pyplot as plt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8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import matplotlib.animation as animation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8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x = np.linspace(-2*np.pi, 2*np.pi, 100)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8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y = np.sin(x)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8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fig = plt.figure(tight_layout=True)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8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plt.plot(x,y)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8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plt.grid(ls="--")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8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def update_points(num):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8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if num%5==0: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800" i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point_ani.set_marker('o') 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800" i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 point_ani.set_markersize(15)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800" i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 else:</a:t>
            </a:r>
            <a:endParaRPr lang="en-GB" altLang="en-US" sz="1800" i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800" i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 point_ani.set_marker('*')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800" i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 point_ani.set_markersize(6)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  <p:sp>
        <p:nvSpPr>
          <p:cNvPr id="5" name="Rectangle 3"/>
          <p:cNvSpPr txBox="1"/>
          <p:nvPr/>
        </p:nvSpPr>
        <p:spPr>
          <a:xfrm>
            <a:off x="5137150" y="1412875"/>
            <a:ext cx="4043045" cy="455739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defTabSz="1219200">
              <a:lnSpc>
                <a:spcPct val="150000"/>
              </a:lnSpc>
            </a:pPr>
            <a:r>
              <a:rPr lang="en-GB" altLang="en-US" sz="16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point_ani.set_data(x[num], y[num])</a:t>
            </a:r>
            <a:endParaRPr lang="en-GB" altLang="en-US" sz="16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6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text_pt.set_text('x=%.3f,y=%.3f'%(x[num], y[num]))</a:t>
            </a:r>
            <a:endParaRPr lang="en-GB" altLang="en-US" sz="16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6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return point_ani,text_pt,</a:t>
            </a:r>
            <a:endParaRPr lang="en-GB" altLang="en-US" sz="16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6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x = np.linspace(-2*np.pi, 2*np.pi, 100)</a:t>
            </a:r>
            <a:endParaRPr lang="en-GB" altLang="en-US" sz="16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6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y = np.sin(x) </a:t>
            </a:r>
            <a:endParaRPr lang="en-GB" altLang="en-US" sz="16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6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fig = plt.figure(tight_layout=True)</a:t>
            </a:r>
            <a:endParaRPr lang="en-GB" altLang="en-US" sz="16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6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plt.plot(x,y)</a:t>
            </a:r>
            <a:endParaRPr lang="en-GB" altLang="en-US" sz="16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6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point_ani, = plt.plot(x[0], y[0], "ro")</a:t>
            </a:r>
            <a:endParaRPr lang="en-GB" altLang="en-US" sz="16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6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plt.grid(ls="--")</a:t>
            </a:r>
            <a:endParaRPr lang="en-GB" altLang="en-US" sz="16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6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text_pt=plt.text(5,0.8,'',ha='center',fontsize=10)</a:t>
            </a:r>
            <a:endParaRPr lang="en-GB" altLang="en-US" sz="16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6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ani = animation.FuncAnimation(fig, update_points, np.arange(0, 100), </a:t>
            </a:r>
            <a:endParaRPr lang="en-GB" altLang="en-US" sz="16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6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interval=100, blit=True)</a:t>
            </a:r>
            <a:endParaRPr lang="en-GB" altLang="en-US" sz="16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6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# ani.save('sin_test2.gif', writer='imagemagick', fps=10)</a:t>
            </a:r>
            <a:endParaRPr lang="en-GB" altLang="en-US" sz="16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6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plt.show()</a:t>
            </a:r>
            <a:endParaRPr lang="en-GB" altLang="en-US" sz="16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969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69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2969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2970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2971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71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29718" name="直接连接符 12"/>
          <p:cNvSpPr/>
          <p:nvPr/>
        </p:nvSpPr>
        <p:spPr>
          <a:xfrm>
            <a:off x="1089025" y="1268730"/>
            <a:ext cx="1270000" cy="12065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719" name="文本框 14"/>
          <p:cNvSpPr/>
          <p:nvPr/>
        </p:nvSpPr>
        <p:spPr>
          <a:xfrm>
            <a:off x="933450" y="697230"/>
            <a:ext cx="83470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609600" indent="-609600" algn="l" eaLnBrk="0" hangingPunct="0"/>
            <a:r>
              <a:rPr lang="zh-CN" sz="3200" dirty="0">
                <a:latin typeface="黑体" panose="02010609060101010101" pitchFamily="1" charset="-122"/>
                <a:ea typeface="黑体" panose="02010609060101010101" pitchFamily="1" charset="-122"/>
              </a:rPr>
              <a:t>步骤</a:t>
            </a:r>
            <a:r>
              <a:rPr lang="zh-CN" sz="3200" dirty="0">
                <a:latin typeface="黑体" panose="02010609060101010101" pitchFamily="1" charset="-122"/>
                <a:ea typeface="黑体" panose="02010609060101010101" pitchFamily="1" charset="-122"/>
              </a:rPr>
              <a:t>四</a:t>
            </a:r>
            <a:endParaRPr lang="zh-CN" sz="3200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29721" name="Rectangle 3"/>
          <p:cNvSpPr txBox="1"/>
          <p:nvPr/>
        </p:nvSpPr>
        <p:spPr>
          <a:xfrm>
            <a:off x="-24765" y="1484630"/>
            <a:ext cx="9805035" cy="25685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990600" lvl="1" indent="-381000" defTabSz="1219200" eaLnBrk="0" hangingPunct="0">
              <a:lnSpc>
                <a:spcPct val="150000"/>
              </a:lnSpc>
            </a:pPr>
            <a:r>
              <a:rPr lang="en-US" sz="1400" dirty="0">
                <a:ea typeface="宋体" panose="02010600030101010101" pitchFamily="2" charset="-122"/>
                <a:sym typeface="+mn-ea"/>
              </a:rPr>
              <a:t>     </a:t>
            </a:r>
            <a:r>
              <a:rPr sz="1600" b="1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+mn-ea"/>
              </a:rPr>
              <a:t>要达到数据点的坐标随着坐标点移动，只在 update_points() 函数中添加一些语句就可以了。</a:t>
            </a:r>
            <a:endParaRPr sz="1600" b="1" dirty="0"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  <a:sym typeface="+mn-ea"/>
            </a:endParaRPr>
          </a:p>
        </p:txBody>
      </p:sp>
      <p:sp>
        <p:nvSpPr>
          <p:cNvPr id="5" name="Rectangle 3"/>
          <p:cNvSpPr txBox="1"/>
          <p:nvPr/>
        </p:nvSpPr>
        <p:spPr>
          <a:xfrm>
            <a:off x="839470" y="1858645"/>
            <a:ext cx="4370070" cy="455739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 defTabSz="1219200">
              <a:lnSpc>
                <a:spcPct val="150000"/>
              </a:lnSpc>
              <a:buBlip>
                <a:blip r:embed="rId2"/>
              </a:buBlip>
            </a:pPr>
            <a:endParaRPr lang="en-GB" altLang="en-US" sz="14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8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def update_points(num):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8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if num%5==0: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8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point_ani.set_marker('o')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8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point_ani.set_markersize(15)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8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else: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8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point_ani.set_marker('*')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8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point_ani.set_markersize(6)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8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point_ani.set_data(x[num], y[num]) 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8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text_pt.set_text('x=%.3f,y=%.3f'%(x[num], y[num]))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8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text_pt.set_position((x[num], y[num]))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8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return point_ani,text_p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7710" y="2420620"/>
            <a:ext cx="4558030" cy="333629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>
</file>

<file path=ppt/tags/tag1.xml><?xml version="1.0" encoding="utf-8"?>
<p:tagLst xmlns:p="http://schemas.openxmlformats.org/presentationml/2006/main">
  <p:tag name="KSO_WM_UNIT_TABLE_BEAUTIFY" val="smartTable{75e6a510-7ea7-4d31-af2a-48095a6b9bcf}"/>
  <p:tag name="TABLE_ENDDRAG_ORIGIN_RECT" val="400*216"/>
  <p:tag name="TABLE_ENDDRAG_RECT" val="52*195*400*216"/>
</p:tagLst>
</file>

<file path=ppt/tags/tag10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1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2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3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4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2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3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4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5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6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7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8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9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heme/theme1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">
      <a:majorFont>
        <a:latin typeface="Copperplate Gothic Bold"/>
        <a:ea typeface="微软雅黑"/>
        <a:cs typeface=""/>
      </a:majorFont>
      <a:minorFont>
        <a:latin typeface="Copperplate Gothic Bold"/>
        <a:ea typeface="微软雅黑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3C1DA"/>
        </a:accent5>
        <a:accent6>
          <a:srgbClr val="AC4744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3C1DA"/>
    </a:accent5>
    <a:accent6>
      <a:srgbClr val="AC4744"/>
    </a:accent6>
    <a:hlink>
      <a:srgbClr val="0000FF"/>
    </a:hlink>
    <a:folHlink>
      <a:srgbClr val="800080"/>
    </a:folHlink>
  </a:clrScheme>
</a:themeOverride>
</file>

<file path=ppt/theme/themeOverride10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3C1DA"/>
    </a:accent5>
    <a:accent6>
      <a:srgbClr val="AC4744"/>
    </a:accent6>
    <a:hlink>
      <a:srgbClr val="0000FF"/>
    </a:hlink>
    <a:folHlink>
      <a:srgbClr val="800080"/>
    </a:folHlink>
  </a:clrScheme>
</a:themeOverride>
</file>

<file path=ppt/theme/themeOverride1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3C1DA"/>
    </a:accent5>
    <a:accent6>
      <a:srgbClr val="AC4744"/>
    </a:accent6>
    <a:hlink>
      <a:srgbClr val="0000FF"/>
    </a:hlink>
    <a:folHlink>
      <a:srgbClr val="800080"/>
    </a:folHlink>
  </a:clrScheme>
</a:themeOverride>
</file>

<file path=ppt/theme/themeOverride12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3C1DA"/>
    </a:accent5>
    <a:accent6>
      <a:srgbClr val="AC4744"/>
    </a:accent6>
    <a:hlink>
      <a:srgbClr val="0000FF"/>
    </a:hlink>
    <a:folHlink>
      <a:srgbClr val="800080"/>
    </a:folHlink>
  </a:clrScheme>
</a:themeOverride>
</file>

<file path=ppt/theme/themeOverride13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3C1DA"/>
    </a:accent5>
    <a:accent6>
      <a:srgbClr val="AC4744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3C1DA"/>
    </a:accent5>
    <a:accent6>
      <a:srgbClr val="AC4744"/>
    </a:accent6>
    <a:hlink>
      <a:srgbClr val="0000FF"/>
    </a:hlink>
    <a:folHlink>
      <a:srgbClr val="800080"/>
    </a:folHlink>
  </a:clrScheme>
</a:themeOverride>
</file>

<file path=ppt/theme/themeOverride3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3C1DA"/>
    </a:accent5>
    <a:accent6>
      <a:srgbClr val="AC4744"/>
    </a:accent6>
    <a:hlink>
      <a:srgbClr val="0000FF"/>
    </a:hlink>
    <a:folHlink>
      <a:srgbClr val="800080"/>
    </a:folHlink>
  </a:clrScheme>
</a:themeOverride>
</file>

<file path=ppt/theme/themeOverride4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3C1DA"/>
    </a:accent5>
    <a:accent6>
      <a:srgbClr val="AC4744"/>
    </a:accent6>
    <a:hlink>
      <a:srgbClr val="0000FF"/>
    </a:hlink>
    <a:folHlink>
      <a:srgbClr val="800080"/>
    </a:folHlink>
  </a:clrScheme>
</a:themeOverride>
</file>

<file path=ppt/theme/themeOverride5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3C1DA"/>
    </a:accent5>
    <a:accent6>
      <a:srgbClr val="AC4744"/>
    </a:accent6>
    <a:hlink>
      <a:srgbClr val="0000FF"/>
    </a:hlink>
    <a:folHlink>
      <a:srgbClr val="800080"/>
    </a:folHlink>
  </a:clrScheme>
</a:themeOverride>
</file>

<file path=ppt/theme/themeOverride6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3C1DA"/>
    </a:accent5>
    <a:accent6>
      <a:srgbClr val="AC4744"/>
    </a:accent6>
    <a:hlink>
      <a:srgbClr val="0000FF"/>
    </a:hlink>
    <a:folHlink>
      <a:srgbClr val="800080"/>
    </a:folHlink>
  </a:clrScheme>
</a:themeOverride>
</file>

<file path=ppt/theme/themeOverride7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3C1DA"/>
    </a:accent5>
    <a:accent6>
      <a:srgbClr val="AC4744"/>
    </a:accent6>
    <a:hlink>
      <a:srgbClr val="0000FF"/>
    </a:hlink>
    <a:folHlink>
      <a:srgbClr val="800080"/>
    </a:folHlink>
  </a:clrScheme>
</a:themeOverride>
</file>

<file path=ppt/theme/themeOverride8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3C1DA"/>
    </a:accent5>
    <a:accent6>
      <a:srgbClr val="AC4744"/>
    </a:accent6>
    <a:hlink>
      <a:srgbClr val="0000FF"/>
    </a:hlink>
    <a:folHlink>
      <a:srgbClr val="800080"/>
    </a:folHlink>
  </a:clrScheme>
</a:themeOverride>
</file>

<file path=ppt/theme/themeOverride9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3C1DA"/>
    </a:accent5>
    <a:accent6>
      <a:srgbClr val="AC4744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6451</Words>
  <Application>WPS 演示</Application>
  <PresentationFormat/>
  <Paragraphs>363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8" baseType="lpstr">
      <vt:lpstr>Arial</vt:lpstr>
      <vt:lpstr>宋体</vt:lpstr>
      <vt:lpstr>Wingdings</vt:lpstr>
      <vt:lpstr>Copperplate Gothic Bold</vt:lpstr>
      <vt:lpstr>微软雅黑</vt:lpstr>
      <vt:lpstr>华文楷体</vt:lpstr>
      <vt:lpstr>黑体</vt:lpstr>
      <vt:lpstr>等线</vt:lpstr>
      <vt:lpstr>Arial Unicode MS</vt:lpstr>
      <vt:lpstr>Calibri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0</dc:title>
  <dc:creator>Administrator</dc:creator>
  <cp:lastModifiedBy>Anny</cp:lastModifiedBy>
  <cp:revision>131</cp:revision>
  <dcterms:created xsi:type="dcterms:W3CDTF">2015-09-01T10:32:00Z</dcterms:created>
  <dcterms:modified xsi:type="dcterms:W3CDTF">2021-05-24T03:20:14Z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60D24DFA02FA4C41B3AF13A6E832051B</vt:lpwstr>
  </property>
</Properties>
</file>