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Lst>
  <p:notesMasterIdLst>
    <p:notesMasterId r:id="rId13"/>
  </p:notesMasterIdLst>
  <p:sldIdLst>
    <p:sldId id="257" r:id="rId3"/>
    <p:sldId id="261" r:id="rId4"/>
    <p:sldId id="366" r:id="rId5"/>
    <p:sldId id="393" r:id="rId6"/>
    <p:sldId id="404" r:id="rId7"/>
    <p:sldId id="405" r:id="rId8"/>
    <p:sldId id="407" r:id="rId9"/>
    <p:sldId id="408" r:id="rId10"/>
    <p:sldId id="410" r:id="rId11"/>
    <p:sldId id="392" r:id="rId12"/>
  </p:sldIdLst>
  <p:sldSz cx="12192000" cy="6858000"/>
  <p:notesSz cx="6858000" cy="9144000"/>
  <p:embeddedFontLst>
    <p:embeddedFont>
      <p:font typeface="Copperplate Gothic Bold" panose="020E0705020206020404" pitchFamily="2" charset="0"/>
      <p:regular r:id="rId17"/>
    </p:embeddedFont>
    <p:embeddedFont>
      <p:font typeface="微软雅黑" panose="020B0503020204020204" pitchFamily="2" charset="-122"/>
      <p:regular r:id="rId18"/>
    </p:embeddedFont>
    <p:embeddedFont>
      <p:font typeface="黑体" panose="02010609060101010101" pitchFamily="1" charset="-122"/>
      <p:regular r:id="rId19"/>
    </p:embeddedFont>
    <p:embeddedFont>
      <p:font typeface="等线" panose="02010600030101010101" charset="-122"/>
      <p:regular r:id="rId20"/>
    </p:embeddedFont>
  </p:embeddedFont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37"/>
        <p:guide orient="horz" pos="1294"/>
        <p:guide orient="horz" pos="3718"/>
        <p:guide orient="horz" pos="3140"/>
        <p:guide orient="horz" pos="2611"/>
        <p:guide orient="horz" pos="3312"/>
        <p:guide pos="3931"/>
        <p:guide pos="836"/>
        <p:guide pos="7680"/>
        <p:guide pos="7014"/>
        <p:guide pos="1233"/>
        <p:guide pos="6335"/>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4" Type="http://schemas.openxmlformats.org/officeDocument/2006/relationships/slideLayout" Target="../slideLayouts/slideLayout7.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263525" y="3053080"/>
            <a:ext cx="11725275" cy="860425"/>
          </a:xfrm>
          <a:prstGeom prst="rect">
            <a:avLst/>
          </a:prstGeom>
          <a:noFill/>
          <a:ln w="9525">
            <a:noFill/>
          </a:ln>
        </p:spPr>
        <p:txBody>
          <a:bodyPr wrap="square" anchor="t">
            <a:spAutoFit/>
          </a:bodyPr>
          <a:p>
            <a:pPr algn="ctr"/>
            <a:r>
              <a:rPr lang="zh-CN" sz="50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第九</a:t>
            </a:r>
            <a:r>
              <a:rPr lang="zh-CN" altLang="en-US" sz="50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章</a:t>
            </a:r>
            <a:r>
              <a:rPr lang="en-US" altLang="zh-CN" sz="50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50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 词云</a:t>
            </a:r>
            <a:endParaRPr lang="zh-CN" sz="50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935730" y="4871720"/>
            <a:ext cx="4438650" cy="706755"/>
          </a:xfrm>
          <a:prstGeom prst="rect">
            <a:avLst/>
          </a:prstGeom>
          <a:noFill/>
          <a:ln w="9525">
            <a:noFill/>
          </a:ln>
        </p:spPr>
        <p:txBody>
          <a:bodyPr anchor="t">
            <a:spAutoFit/>
          </a:bodyPr>
          <a:p>
            <a:pPr algn="ctr"/>
            <a:r>
              <a:rPr lang="zh-CN" altLang="en-US" sz="4000" b="1" dirty="0">
                <a:latin typeface="微软雅黑" panose="020B0503020204020204" pitchFamily="2" charset="-122"/>
                <a:ea typeface="微软雅黑" panose="020B0503020204020204" pitchFamily="2" charset="-122"/>
              </a:rPr>
              <a:t>专业核心课程</a:t>
            </a:r>
            <a:endParaRPr lang="zh-CN" altLang="en-US" sz="40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94043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332230" cy="368300"/>
          </a:xfrm>
          <a:prstGeom prst="rect">
            <a:avLst/>
          </a:prstGeom>
          <a:noFill/>
          <a:ln w="9525">
            <a:noFill/>
          </a:ln>
        </p:spPr>
        <p:txBody>
          <a:bodyPr wrap="none" anchor="t">
            <a:spAutoFit/>
          </a:bodyPr>
          <a:p>
            <a:pPr algn="l"/>
            <a:r>
              <a:rPr lang="zh-CN" altLang="en-US" b="1" dirty="0">
                <a:solidFill>
                  <a:schemeClr val="bg1"/>
                </a:solidFill>
                <a:latin typeface="Copperplate Gothic Bold" panose="020E0705020206020404" pitchFamily="2" charset="0"/>
                <a:ea typeface="宋体" panose="02010600030101010101" pitchFamily="2" charset="-122"/>
              </a:rPr>
              <a:t>词云的概念</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1102360" cy="368300"/>
          </a:xfrm>
          <a:prstGeom prst="rect">
            <a:avLst/>
          </a:prstGeom>
          <a:noFill/>
          <a:ln w="9525">
            <a:noFill/>
          </a:ln>
        </p:spPr>
        <p:txBody>
          <a:bodyPr wrap="none" anchor="t">
            <a:spAutoFit/>
          </a:bodyPr>
          <a:p>
            <a:pPr algn="l"/>
            <a:r>
              <a:rPr lang="zh-CN" altLang="en-US" b="1" dirty="0">
                <a:solidFill>
                  <a:schemeClr val="bg1"/>
                </a:solidFill>
                <a:latin typeface="Copperplate Gothic Bold" panose="020E0705020206020404" pitchFamily="2" charset="0"/>
                <a:ea typeface="宋体" panose="02010600030101010101" pitchFamily="2" charset="-122"/>
              </a:rPr>
              <a:t>相关模块</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1332230" cy="368300"/>
          </a:xfrm>
          <a:prstGeom prst="rect">
            <a:avLst/>
          </a:prstGeom>
          <a:noFill/>
          <a:ln w="9525">
            <a:noFill/>
          </a:ln>
        </p:spPr>
        <p:txBody>
          <a:bodyPr wrap="none" anchor="t">
            <a:spAutoFit/>
          </a:bodyPr>
          <a:p>
            <a:pPr algn="l"/>
            <a:r>
              <a:rPr lang="zh-CN" altLang="en-US" b="1" dirty="0">
                <a:solidFill>
                  <a:schemeClr val="bg1"/>
                </a:solidFill>
                <a:latin typeface="Copperplate Gothic Bold" panose="020E0705020206020404" pitchFamily="2" charset="0"/>
                <a:ea typeface="宋体" panose="02010600030101010101" pitchFamily="2" charset="-122"/>
              </a:rPr>
              <a:t>绘制词云图</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632325" y="1916430"/>
            <a:ext cx="76200" cy="2237740"/>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309880" cy="645160"/>
          </a:xfrm>
          <a:prstGeom prst="rect">
            <a:avLst/>
          </a:prstGeom>
          <a:noFill/>
          <a:ln w="9525">
            <a:noFill/>
          </a:ln>
        </p:spPr>
        <p:txBody>
          <a:bodyPr wrap="none" anchor="t">
            <a:spAutoFit/>
          </a:bodyPr>
          <a:p>
            <a:pPr marL="609600" indent="-609600" eaLnBrk="0" hangingPunct="0"/>
            <a:endParaRPr lang="zh-CN" altLang="en-US" b="1" dirty="0">
              <a:solidFill>
                <a:schemeClr val="bg1"/>
              </a:solidFill>
              <a:latin typeface="Copperplate Gothic Bold" panose="020E0705020206020404" pitchFamily="2" charset="0"/>
              <a:ea typeface="宋体" panose="02010600030101010101" pitchFamily="2" charset="-122"/>
            </a:endParaRPr>
          </a:p>
          <a:p>
            <a:pPr marL="609600" indent="-609600" eaLnBrk="0" hangingPunct="0"/>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425"/>
                                        </p:tgtEl>
                                        <p:attrNameLst>
                                          <p:attrName>style.visibility</p:attrName>
                                        </p:attrNameLst>
                                      </p:cBhvr>
                                      <p:to>
                                        <p:strVal val="visible"/>
                                      </p:to>
                                    </p:set>
                                    <p:anim calcmode="lin" valueType="num">
                                      <p:cBhvr additive="base">
                                        <p:cTn id="43" dur="500" fill="hold"/>
                                        <p:tgtEl>
                                          <p:spTgt spid="16425"/>
                                        </p:tgtEl>
                                        <p:attrNameLst>
                                          <p:attrName>ppt_x</p:attrName>
                                        </p:attrNameLst>
                                      </p:cBhvr>
                                      <p:tavLst>
                                        <p:tav tm="0">
                                          <p:val>
                                            <p:strVal val="#ppt_x"/>
                                          </p:val>
                                        </p:tav>
                                        <p:tav tm="100000">
                                          <p:val>
                                            <p:strVal val="#ppt_x"/>
                                          </p:val>
                                        </p:tav>
                                      </p:tavLst>
                                    </p:anim>
                                    <p:anim calcmode="lin" valueType="num">
                                      <p:cBhvr additive="base">
                                        <p:cTn id="44"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5"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2279650" y="1268095"/>
            <a:ext cx="2125345" cy="381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33450" y="620395"/>
            <a:ext cx="8195945" cy="583565"/>
          </a:xfrm>
          <a:prstGeom prst="rect">
            <a:avLst/>
          </a:prstGeom>
          <a:noFill/>
          <a:ln w="9525">
            <a:noFill/>
          </a:ln>
        </p:spPr>
        <p:txBody>
          <a:bodyPr wrap="square" anchor="t">
            <a:spAutoFit/>
          </a:bodyPr>
          <a:p>
            <a:pPr algn="l"/>
            <a:r>
              <a:rPr sz="3200" dirty="0">
                <a:latin typeface="黑体" panose="02010609060101010101" pitchFamily="1" charset="-122"/>
                <a:ea typeface="黑体" panose="02010609060101010101" pitchFamily="1" charset="-122"/>
              </a:rPr>
              <a:t>9.1  词云的概念</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148080" y="1987550"/>
            <a:ext cx="10093960" cy="3885565"/>
          </a:xfrm>
          <a:prstGeom prst="rect">
            <a:avLst/>
          </a:prstGeom>
          <a:noFill/>
          <a:ln w="9525">
            <a:noFill/>
          </a:ln>
        </p:spPr>
        <p:txBody>
          <a:bodyPr/>
          <a:p>
            <a:pPr marL="342900" indent="-342900" defTabSz="1219200">
              <a:lnSpc>
                <a:spcPct val="150000"/>
              </a:lnSpc>
              <a:buBlip>
                <a:blip r:embed="rId1"/>
              </a:buBlip>
            </a:pPr>
            <a:r>
              <a:rPr lang="en-GB" altLang="en-US" sz="24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“词云”是由美国西北大学新闻学副教授、新媒体专业主任里奇·戈登提出的。</a:t>
            </a:r>
            <a:endParaRPr lang="en-GB" altLang="en-US" sz="24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marL="342900" indent="-342900" defTabSz="1219200">
              <a:lnSpc>
                <a:spcPct val="150000"/>
              </a:lnSpc>
              <a:buBlip>
                <a:blip r:embed="rId1"/>
              </a:buBlip>
            </a:pPr>
            <a:r>
              <a:rPr lang="en-GB" altLang="en-US" sz="24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“词云”通俗点讲就是将有关的一大堆词语以各种颜色、大小、位置、形状放在一起，这些词语中出现频率比较高的会以更大、更醒目的状态出现，视觉上比较突出</a:t>
            </a:r>
            <a:r>
              <a:rPr lang="zh-CN" altLang="en-GB" sz="24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a:t>
            </a:r>
            <a:endParaRPr lang="zh-CN" altLang="en-GB" sz="24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a:off x="2135505" y="1124585"/>
            <a:ext cx="3164205" cy="762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767715" y="548640"/>
            <a:ext cx="8580120" cy="583565"/>
          </a:xfrm>
          <a:prstGeom prst="rect">
            <a:avLst/>
          </a:prstGeom>
          <a:noFill/>
          <a:ln w="9525">
            <a:noFill/>
          </a:ln>
        </p:spPr>
        <p:txBody>
          <a:bodyPr wrap="square" anchor="t">
            <a:spAutoFit/>
          </a:bodyPr>
          <a:p>
            <a:pPr algn="l"/>
            <a:r>
              <a:rPr sz="3200" dirty="0">
                <a:latin typeface="黑体" panose="02010609060101010101" pitchFamily="1" charset="-122"/>
                <a:ea typeface="黑体" panose="02010609060101010101" pitchFamily="1" charset="-122"/>
                <a:cs typeface="黑体" panose="02010609060101010101" pitchFamily="1" charset="-122"/>
                <a:sym typeface="+mn-ea"/>
              </a:rPr>
              <a:t>9.1  词云的概念</a:t>
            </a:r>
            <a:r>
              <a:rPr lang="en-US" sz="3200" dirty="0">
                <a:latin typeface="黑体" panose="02010609060101010101" pitchFamily="1" charset="-122"/>
                <a:ea typeface="黑体" panose="02010609060101010101" pitchFamily="1" charset="-122"/>
                <a:cs typeface="黑体" panose="02010609060101010101" pitchFamily="1" charset="-122"/>
                <a:sym typeface="+mn-ea"/>
              </a:rPr>
              <a:t>-模块</a:t>
            </a:r>
            <a:endParaRPr lang="en-US" sz="3200" dirty="0">
              <a:latin typeface="黑体" panose="02010609060101010101" pitchFamily="1" charset="-122"/>
              <a:ea typeface="黑体" panose="02010609060101010101" pitchFamily="1" charset="-122"/>
              <a:cs typeface="黑体" panose="02010609060101010101" pitchFamily="1" charset="-122"/>
              <a:sym typeface="+mn-ea"/>
            </a:endParaRPr>
          </a:p>
        </p:txBody>
      </p:sp>
      <p:sp>
        <p:nvSpPr>
          <p:cNvPr id="29721" name="Rectangle 3"/>
          <p:cNvSpPr txBox="1"/>
          <p:nvPr/>
        </p:nvSpPr>
        <p:spPr>
          <a:xfrm>
            <a:off x="551815" y="1800225"/>
            <a:ext cx="10970260" cy="4237990"/>
          </a:xfrm>
          <a:prstGeom prst="rect">
            <a:avLst/>
          </a:prstGeom>
          <a:noFill/>
          <a:ln w="9525">
            <a:noFill/>
          </a:ln>
        </p:spPr>
        <p:txBody>
          <a:bodyPr anchor="t"/>
          <a:p>
            <a:pPr marL="990600" lvl="1" indent="-381000" defTabSz="1219200" eaLnBrk="0" hangingPunct="0">
              <a:lnSpc>
                <a:spcPct val="150000"/>
              </a:lnSpc>
            </a:pPr>
            <a:r>
              <a:rPr lang="zh-CN" altLang="en-US" sz="2400" b="1" dirty="0">
                <a:latin typeface="黑体" panose="02010609060101010101" pitchFamily="1" charset="-122"/>
                <a:ea typeface="黑体" panose="02010609060101010101" pitchFamily="1" charset="-122"/>
                <a:cs typeface="黑体" panose="02010609060101010101" pitchFamily="1" charset="-122"/>
              </a:rPr>
              <a:t>1. 第三方模块 jieba：将文本中的词语精准地分开的基础上对长词语再次切分</a:t>
            </a:r>
            <a:endParaRPr lang="zh-CN" altLang="en-US" sz="2400" b="1" dirty="0">
              <a:latin typeface="黑体" panose="02010609060101010101" pitchFamily="1" charset="-122"/>
              <a:ea typeface="黑体" panose="02010609060101010101" pitchFamily="1" charset="-122"/>
              <a:cs typeface="黑体" panose="02010609060101010101" pitchFamily="1" charset="-122"/>
            </a:endParaRPr>
          </a:p>
          <a:p>
            <a:pPr marL="990600" lvl="1" indent="-381000" defTabSz="1219200" eaLnBrk="0" hangingPunct="0">
              <a:lnSpc>
                <a:spcPct val="150000"/>
              </a:lnSpc>
            </a:pPr>
            <a:r>
              <a:rPr lang="zh-CN" altLang="en-US" sz="2400" b="1" dirty="0">
                <a:latin typeface="黑体" panose="02010609060101010101" pitchFamily="1" charset="-122"/>
                <a:ea typeface="黑体" panose="02010609060101010101" pitchFamily="1" charset="-122"/>
                <a:cs typeface="黑体" panose="02010609060101010101" pitchFamily="1" charset="-122"/>
              </a:rPr>
              <a:t>2. 内置模块 re：可以从字符串中提取需要的那部分字符串，并且可以用于所有语言。</a:t>
            </a:r>
            <a:endParaRPr lang="zh-CN" altLang="en-US" sz="2400" b="1" dirty="0">
              <a:latin typeface="黑体" panose="02010609060101010101" pitchFamily="1" charset="-122"/>
              <a:ea typeface="黑体" panose="02010609060101010101" pitchFamily="1" charset="-122"/>
              <a:cs typeface="黑体" panose="02010609060101010101" pitchFamily="1" charset="-122"/>
            </a:endParaRPr>
          </a:p>
          <a:p>
            <a:pPr marL="990600" lvl="1" indent="-381000" defTabSz="1219200" eaLnBrk="0" hangingPunct="0">
              <a:lnSpc>
                <a:spcPct val="150000"/>
              </a:lnSpc>
            </a:pPr>
            <a:r>
              <a:rPr lang="zh-CN" altLang="en-US" sz="2400" b="1" dirty="0">
                <a:latin typeface="黑体" panose="02010609060101010101" pitchFamily="1" charset="-122"/>
                <a:ea typeface="黑体" panose="02010609060101010101" pitchFamily="1" charset="-122"/>
                <a:cs typeface="黑体" panose="02010609060101010101" pitchFamily="1" charset="-122"/>
              </a:rPr>
              <a:t>3. pyecharts.WordCloud：将 jieba 分离出来的每个词语放入一个大的列表中，作为绘制词云的数据。</a:t>
            </a:r>
            <a:endParaRPr lang="zh-CN" altLang="en-US" sz="2400" b="1" dirty="0">
              <a:latin typeface="黑体" panose="02010609060101010101" pitchFamily="1" charset="-122"/>
              <a:ea typeface="黑体" panose="02010609060101010101" pitchFamily="1" charset="-122"/>
              <a:cs typeface="黑体" panose="02010609060101010101" pitchFamily="1" charset="-122"/>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2423795" y="1195705"/>
            <a:ext cx="1781175" cy="444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089025" y="548640"/>
            <a:ext cx="8157210" cy="583565"/>
          </a:xfrm>
          <a:prstGeom prst="rect">
            <a:avLst/>
          </a:prstGeom>
          <a:noFill/>
          <a:ln w="9525">
            <a:noFill/>
          </a:ln>
        </p:spPr>
        <p:txBody>
          <a:bodyPr wrap="square" anchor="t">
            <a:spAutoFit/>
          </a:bodyPr>
          <a:p>
            <a:pPr marL="609600" indent="-609600" algn="l" eaLnBrk="0" hangingPunct="0"/>
            <a:r>
              <a:rPr sz="3200" dirty="0">
                <a:latin typeface="黑体" panose="02010609060101010101" pitchFamily="1" charset="-122"/>
                <a:ea typeface="黑体" panose="02010609060101010101" pitchFamily="1" charset="-122"/>
                <a:sym typeface="+mn-ea"/>
              </a:rPr>
              <a:t>9.2  相关模块</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933450" y="1412875"/>
            <a:ext cx="7847330" cy="3048000"/>
          </a:xfrm>
          <a:prstGeom prst="rect">
            <a:avLst/>
          </a:prstGeom>
          <a:noFill/>
          <a:ln w="9525">
            <a:noFill/>
          </a:ln>
        </p:spPr>
        <p:txBody>
          <a:bodyPr/>
          <a:p>
            <a:pPr marL="990600" lvl="1" indent="-381000" defTabSz="1219200" eaLnBrk="0" hangingPunct="0">
              <a:lnSpc>
                <a:spcPct val="150000"/>
              </a:lnSpc>
            </a:pPr>
            <a:r>
              <a:rPr sz="1800" b="1" dirty="0">
                <a:latin typeface="黑体" panose="02010609060101010101" pitchFamily="1" charset="-122"/>
                <a:ea typeface="黑体" panose="02010609060101010101" pitchFamily="1" charset="-122"/>
                <a:cs typeface="黑体" panose="02010609060101010101" pitchFamily="1" charset="-122"/>
                <a:sym typeface="+mn-ea"/>
              </a:rPr>
              <a:t>1. basemap 模块</a:t>
            </a:r>
            <a:r>
              <a:rPr lang="zh-CN" sz="1800" b="1" dirty="0">
                <a:latin typeface="黑体" panose="02010609060101010101" pitchFamily="1" charset="-122"/>
                <a:ea typeface="黑体" panose="02010609060101010101" pitchFamily="1" charset="-122"/>
                <a:cs typeface="黑体" panose="02010609060101010101" pitchFamily="1" charset="-122"/>
                <a:sym typeface="+mn-ea"/>
              </a:rPr>
              <a:t>：是</a:t>
            </a:r>
            <a:r>
              <a:rPr sz="1800" b="1" dirty="0">
                <a:latin typeface="黑体" panose="02010609060101010101" pitchFamily="1" charset="-122"/>
                <a:ea typeface="黑体" panose="02010609060101010101" pitchFamily="1" charset="-122"/>
                <a:cs typeface="黑体" panose="02010609060101010101" pitchFamily="1" charset="-122"/>
                <a:sym typeface="+mn-ea"/>
              </a:rPr>
              <a:t>Python 地图绘制方面最强大的模块。</a:t>
            </a:r>
            <a:endParaRPr sz="1800" b="1" dirty="0">
              <a:latin typeface="黑体" panose="02010609060101010101" pitchFamily="1" charset="-122"/>
              <a:ea typeface="黑体" panose="02010609060101010101" pitchFamily="1" charset="-122"/>
              <a:cs typeface="黑体" panose="02010609060101010101" pitchFamily="1" charset="-122"/>
              <a:sym typeface="+mn-ea"/>
            </a:endParaRPr>
          </a:p>
          <a:p>
            <a:pPr marL="990600" lvl="1" indent="-381000" defTabSz="1219200" eaLnBrk="0" hangingPunct="0">
              <a:lnSpc>
                <a:spcPct val="150000"/>
              </a:lnSpc>
            </a:pPr>
            <a:r>
              <a:rPr sz="1800" b="1" dirty="0">
                <a:latin typeface="黑体" panose="02010609060101010101" pitchFamily="1" charset="-122"/>
                <a:ea typeface="黑体" panose="02010609060101010101" pitchFamily="1" charset="-122"/>
                <a:cs typeface="黑体" panose="02010609060101010101" pitchFamily="1" charset="-122"/>
                <a:sym typeface="+mn-ea"/>
              </a:rPr>
              <a:t>2. pyecharts 模块</a:t>
            </a:r>
            <a:r>
              <a:rPr lang="zh-CN" sz="1800" b="1" dirty="0">
                <a:latin typeface="黑体" panose="02010609060101010101" pitchFamily="1" charset="-122"/>
                <a:ea typeface="黑体" panose="02010609060101010101" pitchFamily="1" charset="-122"/>
                <a:cs typeface="黑体" panose="02010609060101010101" pitchFamily="1" charset="-122"/>
                <a:sym typeface="+mn-ea"/>
              </a:rPr>
              <a:t>：pyecharts 也是一个可以生成 Echarts 图表</a:t>
            </a:r>
            <a:r>
              <a:rPr lang="zh-CN" sz="1600" dirty="0">
                <a:ea typeface="宋体" panose="02010600030101010101" pitchFamily="2" charset="-122"/>
                <a:sym typeface="+mn-ea"/>
              </a:rPr>
              <a:t>。</a:t>
            </a:r>
            <a:endParaRPr lang="zh-CN" sz="1600" dirty="0">
              <a:ea typeface="宋体" panose="02010600030101010101" pitchFamily="2" charset="-122"/>
              <a:sym typeface="+mn-ea"/>
            </a:endParaRPr>
          </a:p>
        </p:txBody>
      </p:sp>
      <p:graphicFrame>
        <p:nvGraphicFramePr>
          <p:cNvPr id="2" name="表格 1"/>
          <p:cNvGraphicFramePr/>
          <p:nvPr>
            <p:custDataLst>
              <p:tags r:id="rId1"/>
            </p:custDataLst>
          </p:nvPr>
        </p:nvGraphicFramePr>
        <p:xfrm>
          <a:off x="2207260" y="2564765"/>
          <a:ext cx="8533130" cy="3291840"/>
        </p:xfrm>
        <a:graphic>
          <a:graphicData uri="http://schemas.openxmlformats.org/drawingml/2006/table">
            <a:tbl>
              <a:tblPr firstRow="1" bandRow="1">
                <a:tableStyleId>{5C22544A-7EE6-4342-B048-85BDC9FD1C3A}</a:tableStyleId>
              </a:tblPr>
              <a:tblGrid>
                <a:gridCol w="4266565"/>
                <a:gridCol w="4266565"/>
              </a:tblGrid>
              <a:tr h="325120">
                <a:tc>
                  <a:txBody>
                    <a:bodyPr/>
                    <a:p>
                      <a:pPr>
                        <a:buNone/>
                      </a:pPr>
                      <a:r>
                        <a:rPr lang="zh-CN" altLang="en-US"/>
                        <a:t>类型</a:t>
                      </a:r>
                      <a:endParaRPr lang="zh-CN" altLang="en-US"/>
                    </a:p>
                  </a:txBody>
                  <a:tcPr/>
                </a:tc>
                <a:tc>
                  <a:txBody>
                    <a:bodyPr/>
                    <a:p>
                      <a:pPr>
                        <a:buNone/>
                      </a:pPr>
                      <a:endParaRPr lang="zh-CN" altLang="en-US"/>
                    </a:p>
                  </a:txBody>
                  <a:tcPr/>
                </a:tc>
              </a:tr>
              <a:tr h="381000">
                <a:tc>
                  <a:txBody>
                    <a:bodyPr/>
                    <a:p>
                      <a:pPr>
                        <a:buNone/>
                      </a:pPr>
                      <a:r>
                        <a:rPr lang="zh-CN" altLang="en-US"/>
                        <a:t>Bar（柱状图 / 条形图）</a:t>
                      </a:r>
                      <a:endParaRPr lang="zh-CN" altLang="en-US"/>
                    </a:p>
                  </a:txBody>
                  <a:tcPr/>
                </a:tc>
                <a:tc>
                  <a:txBody>
                    <a:bodyPr/>
                    <a:p>
                      <a:pPr>
                        <a:buNone/>
                      </a:pPr>
                      <a:r>
                        <a:rPr lang="zh-CN" altLang="en-US"/>
                        <a:t>GeoLines（地理坐标系线图）</a:t>
                      </a:r>
                      <a:endParaRPr lang="zh-CN" altLang="en-US"/>
                    </a:p>
                  </a:txBody>
                  <a:tcPr/>
                </a:tc>
              </a:tr>
              <a:tr h="381000">
                <a:tc>
                  <a:txBody>
                    <a:bodyPr/>
                    <a:p>
                      <a:pPr>
                        <a:buNone/>
                      </a:pPr>
                      <a:r>
                        <a:rPr lang="zh-CN" altLang="en-US"/>
                        <a:t>Bar3D（3D 柱状图）</a:t>
                      </a:r>
                      <a:endParaRPr lang="zh-CN" altLang="en-US"/>
                    </a:p>
                  </a:txBody>
                  <a:tcPr/>
                </a:tc>
                <a:tc>
                  <a:txBody>
                    <a:bodyPr/>
                    <a:p>
                      <a:pPr>
                        <a:buNone/>
                      </a:pPr>
                      <a:r>
                        <a:rPr lang="zh-CN" altLang="en-US"/>
                        <a:t>Graph（关系图）</a:t>
                      </a:r>
                      <a:endParaRPr lang="zh-CN" altLang="en-US"/>
                    </a:p>
                  </a:txBody>
                  <a:tcPr/>
                </a:tc>
              </a:tr>
              <a:tr h="381000">
                <a:tc>
                  <a:txBody>
                    <a:bodyPr/>
                    <a:p>
                      <a:pPr>
                        <a:buNone/>
                      </a:pPr>
                      <a:r>
                        <a:rPr lang="zh-CN" altLang="en-US"/>
                        <a:t>Boxplot（箱形图）</a:t>
                      </a:r>
                      <a:endParaRPr lang="zh-CN" altLang="en-US"/>
                    </a:p>
                  </a:txBody>
                  <a:tcPr/>
                </a:tc>
                <a:tc>
                  <a:txBody>
                    <a:bodyPr/>
                    <a:p>
                      <a:pPr>
                        <a:buNone/>
                      </a:pPr>
                      <a:r>
                        <a:rPr lang="zh-CN" altLang="en-US"/>
                        <a:t>HeatMap（热力图）</a:t>
                      </a:r>
                      <a:endParaRPr lang="zh-CN" altLang="en-US"/>
                    </a:p>
                  </a:txBody>
                  <a:tcPr/>
                </a:tc>
              </a:tr>
              <a:tr h="381000">
                <a:tc>
                  <a:txBody>
                    <a:bodyPr/>
                    <a:p>
                      <a:pPr>
                        <a:buNone/>
                      </a:pPr>
                      <a:r>
                        <a:rPr lang="zh-CN" altLang="en-US"/>
                        <a:t>EffectScatter（带有涟漪特效动画的散点图）</a:t>
                      </a:r>
                      <a:endParaRPr lang="zh-CN" altLang="en-US"/>
                    </a:p>
                  </a:txBody>
                  <a:tcPr/>
                </a:tc>
                <a:tc>
                  <a:txBody>
                    <a:bodyPr/>
                    <a:p>
                      <a:pPr>
                        <a:buNone/>
                      </a:pPr>
                      <a:r>
                        <a:rPr lang="zh-CN" altLang="en-US"/>
                        <a:t>Kline/Candlestick（K 线图）</a:t>
                      </a:r>
                      <a:endParaRPr lang="zh-CN" altLang="en-US"/>
                    </a:p>
                  </a:txBody>
                  <a:tcPr/>
                </a:tc>
              </a:tr>
              <a:tr h="381000">
                <a:tc>
                  <a:txBody>
                    <a:bodyPr/>
                    <a:p>
                      <a:pPr>
                        <a:buNone/>
                      </a:pPr>
                      <a:r>
                        <a:rPr lang="zh-CN" altLang="en-US"/>
                        <a:t>Funnel（漏斗图）</a:t>
                      </a:r>
                      <a:endParaRPr lang="zh-CN" altLang="en-US"/>
                    </a:p>
                  </a:txBody>
                  <a:tcPr/>
                </a:tc>
                <a:tc>
                  <a:txBody>
                    <a:bodyPr/>
                    <a:p>
                      <a:pPr>
                        <a:buNone/>
                      </a:pPr>
                      <a:r>
                        <a:rPr lang="zh-CN" altLang="en-US"/>
                        <a:t>Line（折线 / 面积图）</a:t>
                      </a:r>
                      <a:endParaRPr lang="zh-CN" altLang="en-US"/>
                    </a:p>
                  </a:txBody>
                  <a:tcPr/>
                </a:tc>
              </a:tr>
              <a:tr h="381000">
                <a:tc>
                  <a:txBody>
                    <a:bodyPr/>
                    <a:p>
                      <a:pPr>
                        <a:buNone/>
                      </a:pPr>
                      <a:r>
                        <a:rPr lang="zh-CN" altLang="en-US"/>
                        <a:t>Gauge（仪表盘）</a:t>
                      </a:r>
                      <a:endParaRPr lang="zh-CN" altLang="en-US"/>
                    </a:p>
                  </a:txBody>
                  <a:tcPr/>
                </a:tc>
                <a:tc>
                  <a:txBody>
                    <a:bodyPr/>
                    <a:p>
                      <a:pPr>
                        <a:buNone/>
                      </a:pPr>
                      <a:r>
                        <a:rPr lang="zh-CN" altLang="en-US"/>
                        <a:t>Line3D（3D 折线图）</a:t>
                      </a:r>
                      <a:endParaRPr lang="zh-CN" altLang="en-US"/>
                    </a:p>
                  </a:txBody>
                  <a:tcPr/>
                </a:tc>
              </a:tr>
              <a:tr h="381000">
                <a:tc>
                  <a:txBody>
                    <a:bodyPr/>
                    <a:p>
                      <a:pPr>
                        <a:buNone/>
                      </a:pPr>
                      <a:r>
                        <a:rPr lang="zh-CN" altLang="en-US"/>
                        <a:t>Geo（地理坐标系）</a:t>
                      </a:r>
                      <a:endParaRPr lang="zh-CN" altLang="en-US"/>
                    </a:p>
                  </a:txBody>
                  <a:tcPr/>
                </a:tc>
                <a:tc>
                  <a:txBody>
                    <a:bodyPr/>
                    <a:p>
                      <a:pPr>
                        <a:buNone/>
                      </a:pPr>
                      <a:r>
                        <a:rPr lang="zh-CN" altLang="en-US"/>
                        <a:t>Liquid（水球图）</a:t>
                      </a:r>
                      <a:endParaRPr lang="zh-CN" altLang="en-US"/>
                    </a:p>
                  </a:txBody>
                  <a:tcPr/>
                </a:tc>
              </a:tr>
            </a:tbl>
          </a:graphicData>
        </a:graphic>
      </p:graphicFrame>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2135505" y="1268095"/>
            <a:ext cx="2252980" cy="1333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035050" y="620395"/>
            <a:ext cx="8157210" cy="583565"/>
          </a:xfrm>
          <a:prstGeom prst="rect">
            <a:avLst/>
          </a:prstGeom>
          <a:noFill/>
          <a:ln w="9525">
            <a:noFill/>
          </a:ln>
        </p:spPr>
        <p:txBody>
          <a:bodyPr wrap="square" anchor="t">
            <a:spAutoFit/>
          </a:bodyPr>
          <a:p>
            <a:pPr algn="l"/>
            <a:r>
              <a:rPr sz="3200" dirty="0">
                <a:latin typeface="黑体" panose="02010609060101010101" pitchFamily="1" charset="-122"/>
                <a:ea typeface="黑体" panose="02010609060101010101" pitchFamily="1" charset="-122"/>
              </a:rPr>
              <a:t>9.3 绘制词云图</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407670" y="1231265"/>
            <a:ext cx="9163050" cy="5010150"/>
          </a:xfrm>
          <a:prstGeom prst="rect">
            <a:avLst/>
          </a:prstGeom>
          <a:noFill/>
          <a:ln w="9525">
            <a:noFill/>
          </a:ln>
        </p:spPr>
        <p:txBody>
          <a:bodyPr/>
          <a:p>
            <a:pPr defTabSz="1219200">
              <a:lnSpc>
                <a:spcPct val="100000"/>
              </a:lnSpc>
            </a:pPr>
            <a:r>
              <a:rPr lang="en-US" altLang="en-GB" sz="1800" noProof="1" dirty="0">
                <a:effectLst>
                  <a:outerShdw blurRad="38100" dist="38100" dir="2700000">
                    <a:srgbClr val="FFFFFF"/>
                  </a:outerShdw>
                </a:effectLst>
                <a:latin typeface="宋体" panose="02010600030101010101" pitchFamily="2" charset="-122"/>
                <a:ea typeface="宋体" panose="02010600030101010101" pitchFamily="2" charset="-122"/>
                <a:cs typeface="宋体" panose="02010600030101010101" pitchFamily="2" charset="-122"/>
              </a:rPr>
              <a:t>  </a:t>
            </a:r>
            <a:r>
              <a:rPr lang="en-GB" altLang="en-US" sz="1800" b="1" noProof="1" dirty="0">
                <a:effectLst>
                  <a:outerShdw blurRad="38100" dist="38100" dir="2700000">
                    <a:srgbClr val="FFFFFF"/>
                  </a:outerShdw>
                </a:effectLst>
                <a:latin typeface="宋体" panose="02010600030101010101" pitchFamily="2" charset="-122"/>
                <a:ea typeface="宋体" panose="02010600030101010101" pitchFamily="2" charset="-122"/>
                <a:cs typeface="宋体" panose="02010600030101010101" pitchFamily="2" charset="-122"/>
              </a:rPr>
              <a:t>“词云”是对文本中出现频率较高的“关键词”予以视觉上的突出的一种可视化手段，形成“关键词云层”或“关键词渲染”，使浏览者只要一眼扫过词云图片，就可以了解文本中重复频率最高的词汇，从而得知庞大的文本背后的核心内容。</a:t>
            </a:r>
            <a:endParaRPr lang="en-GB" altLang="en-US" sz="1800" b="1" noProof="1" dirty="0">
              <a:effectLst>
                <a:outerShdw blurRad="38100" dist="38100" dir="2700000">
                  <a:srgbClr val="FFFFFF"/>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 name="Rectangle 3"/>
          <p:cNvSpPr txBox="1"/>
          <p:nvPr/>
        </p:nvSpPr>
        <p:spPr>
          <a:xfrm>
            <a:off x="551180" y="2204720"/>
            <a:ext cx="6854825" cy="4850130"/>
          </a:xfrm>
          <a:prstGeom prst="rect">
            <a:avLst/>
          </a:prstGeom>
          <a:noFill/>
          <a:ln w="9525">
            <a:noFill/>
          </a:ln>
        </p:spPr>
        <p:txBody>
          <a:bodyPr/>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from pyecharts import WordCloud</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name = [ 'Sam S C lub ', 'Macys ', 'Amy Schumer ', 'Jurassic Wor ld ', 'Charter Communications', 'Chick Fil A', 'Planet Fitness', 'Pitch Perfect', 'Express', 'Home', 'Johnny Depp', 'Lena Dunham', 'Lewis Hamilton', 'KXAN', 'Mary Ellen Mark', 'Farrah Abraham', 'Rita Ora', 'Serena Williams', 'NCAA baseball tournament', 'Point Break']</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value = [10000, 6181, 4386, 4055, 2467, 2244, 1898, 1484, 1112,</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 965, 847, 582, 555, 550, 462, 366, 360, 282, 273, 265]</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wordcloud = WordCloud(width=1000, height=620)</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wordcloud.add("", name, value, word_size_range=[20, 80])</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wordcloud.render()</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a:p>
            <a:pPr defTabSz="1219200">
              <a:lnSpc>
                <a:spcPct val="15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rPr>
              <a:t>wordcloud</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535545" y="3068955"/>
            <a:ext cx="3741420" cy="2766060"/>
          </a:xfrm>
          <a:prstGeom prst="rect">
            <a:avLst/>
          </a:prstGeom>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839470" y="1123950"/>
            <a:ext cx="2178050" cy="825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695960" y="548640"/>
            <a:ext cx="8470265" cy="583565"/>
          </a:xfrm>
          <a:prstGeom prst="rect">
            <a:avLst/>
          </a:prstGeom>
          <a:noFill/>
          <a:ln w="9525">
            <a:noFill/>
          </a:ln>
        </p:spPr>
        <p:txBody>
          <a:bodyPr wrap="square" anchor="t">
            <a:spAutoFit/>
          </a:bodyPr>
          <a:p>
            <a:pPr algn="l"/>
            <a:r>
              <a:rPr lang="zh-CN" sz="3200" dirty="0">
                <a:latin typeface="黑体" panose="02010609060101010101" pitchFamily="1" charset="-122"/>
                <a:ea typeface="黑体" panose="02010609060101010101" pitchFamily="1" charset="-122"/>
              </a:rPr>
              <a:t>优点与</a:t>
            </a:r>
            <a:r>
              <a:rPr lang="zh-CN" sz="3200" dirty="0">
                <a:latin typeface="黑体" panose="02010609060101010101" pitchFamily="1" charset="-122"/>
                <a:ea typeface="黑体" panose="02010609060101010101" pitchFamily="1" charset="-122"/>
              </a:rPr>
              <a:t>缺点</a:t>
            </a:r>
            <a:endParaRPr lang="zh-CN" sz="3200" dirty="0">
              <a:latin typeface="黑体" panose="02010609060101010101" pitchFamily="1" charset="-122"/>
              <a:ea typeface="黑体" panose="02010609060101010101" pitchFamily="1" charset="-122"/>
            </a:endParaRPr>
          </a:p>
        </p:txBody>
      </p:sp>
      <p:sp>
        <p:nvSpPr>
          <p:cNvPr id="19482" name="Rectangle 3"/>
          <p:cNvSpPr txBox="1"/>
          <p:nvPr/>
        </p:nvSpPr>
        <p:spPr>
          <a:xfrm>
            <a:off x="982345" y="1553845"/>
            <a:ext cx="10986135" cy="4324350"/>
          </a:xfrm>
          <a:prstGeom prst="rect">
            <a:avLst/>
          </a:prstGeom>
          <a:noFill/>
          <a:ln w="9525">
            <a:noFill/>
          </a:ln>
        </p:spPr>
        <p:txBody>
          <a:bodyPr/>
          <a:p>
            <a:pPr defTabSz="1219200">
              <a:lnSpc>
                <a:spcPct val="150000"/>
              </a:lnSpc>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优点：</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marL="342900" indent="-342900" defTabSz="1219200">
              <a:lnSpc>
                <a:spcPct val="150000"/>
              </a:lnSpc>
              <a:buBlip>
                <a:blip r:embed="rId1"/>
              </a:buBlip>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（1）在 html 文件里当利用鼠标拖动到某个词，就会在此处出现对应的频率，方便查看。</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marL="342900" indent="-342900" defTabSz="1219200">
              <a:lnSpc>
                <a:spcPct val="150000"/>
              </a:lnSpc>
              <a:buBlip>
                <a:blip r:embed="rId1"/>
              </a:buBlip>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（2）用户只需要构建好自己的（word，values），就可以生成词云，使用非常简单。</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marL="342900" indent="-342900" defTabSz="1219200">
              <a:lnSpc>
                <a:spcPct val="150000"/>
              </a:lnSpc>
              <a:buBlip>
                <a:blip r:embed="rId1"/>
              </a:buBlip>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（3）可以提供 7 种不同的词轮廓，只需要简单设置就能生成相应的图形。</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defTabSz="1219200">
              <a:lnSpc>
                <a:spcPct val="150000"/>
              </a:lnSpc>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缺点：</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marL="342900" indent="-342900" defTabSz="1219200">
              <a:lnSpc>
                <a:spcPct val="150000"/>
              </a:lnSpc>
              <a:buBlip>
                <a:blip r:embed="rId1"/>
              </a:buBlip>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（1）没有词云填充图片功能，也就是整个词云的轮廓为所给图片的形状。</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a:p>
            <a:pPr marL="342900" indent="-342900" defTabSz="1219200">
              <a:lnSpc>
                <a:spcPct val="150000"/>
              </a:lnSpc>
              <a:buBlip>
                <a:blip r:embed="rId1"/>
              </a:buBlip>
            </a:pPr>
            <a:r>
              <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（2）给定的词在一段文字中时，整理成需要的（word，values）形式比较复杂。</a:t>
            </a:r>
            <a:endParaRPr lang="en-GB" altLang="en-US" sz="20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995680" y="1021715"/>
            <a:ext cx="1924685" cy="63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860" y="476250"/>
            <a:ext cx="8300720" cy="583565"/>
          </a:xfrm>
          <a:prstGeom prst="rect">
            <a:avLst/>
          </a:prstGeom>
          <a:noFill/>
          <a:ln w="9525">
            <a:noFill/>
          </a:ln>
        </p:spPr>
        <p:txBody>
          <a:bodyPr wrap="square" anchor="t">
            <a:spAutoFit/>
          </a:bodyPr>
          <a:p>
            <a:pPr algn="l"/>
            <a:r>
              <a:rPr lang="zh-CN" sz="3200" dirty="0">
                <a:latin typeface="黑体" panose="02010609060101010101" pitchFamily="1" charset="-122"/>
                <a:ea typeface="黑体" panose="02010609060101010101" pitchFamily="1" charset="-122"/>
              </a:rPr>
              <a:t>控制</a:t>
            </a:r>
            <a:r>
              <a:rPr lang="zh-CN" sz="3200" dirty="0">
                <a:latin typeface="黑体" panose="02010609060101010101" pitchFamily="1" charset="-122"/>
                <a:ea typeface="黑体" panose="02010609060101010101" pitchFamily="1" charset="-122"/>
              </a:rPr>
              <a:t>参数</a:t>
            </a:r>
            <a:endParaRPr lang="zh-CN" sz="3200" dirty="0">
              <a:latin typeface="黑体" panose="02010609060101010101" pitchFamily="1" charset="-122"/>
              <a:ea typeface="黑体" panose="02010609060101010101" pitchFamily="1" charset="-122"/>
            </a:endParaRPr>
          </a:p>
        </p:txBody>
      </p:sp>
      <p:sp>
        <p:nvSpPr>
          <p:cNvPr id="19482" name="Rectangle 3"/>
          <p:cNvSpPr txBox="1"/>
          <p:nvPr/>
        </p:nvSpPr>
        <p:spPr>
          <a:xfrm>
            <a:off x="839470" y="1124268"/>
            <a:ext cx="6627813" cy="3048000"/>
          </a:xfrm>
          <a:prstGeom prst="rect">
            <a:avLst/>
          </a:prstGeom>
          <a:noFill/>
          <a:ln w="9525">
            <a:noFill/>
          </a:ln>
        </p:spPr>
        <p:txBody>
          <a:bodyPr/>
          <a:p>
            <a:pPr marL="342900" indent="-342900" defTabSz="1219200">
              <a:lnSpc>
                <a:spcPct val="150000"/>
              </a:lnSpc>
              <a:buBlip>
                <a:blip r:embed="rId1"/>
              </a:buBlip>
            </a:pPr>
            <a:r>
              <a:rPr lang="en-GB" altLang="en-US" sz="18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WordCloud 提供了大量的参数，用来控制词云图形的生成</a:t>
            </a:r>
            <a:r>
              <a:rPr lang="zh-CN" altLang="en-GB" sz="18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rPr>
              <a:t>。</a:t>
            </a:r>
            <a:endParaRPr lang="zh-CN" altLang="en-GB" sz="1800" b="1" noProof="1" dirty="0">
              <a:effectLst>
                <a:outerShdw blurRad="38100" dist="38100" dir="2700000">
                  <a:srgbClr val="FFFFFF"/>
                </a:outerShdw>
              </a:effectLst>
              <a:latin typeface="黑体" panose="02010609060101010101" pitchFamily="1" charset="-122"/>
              <a:ea typeface="黑体" panose="02010609060101010101" pitchFamily="1" charset="-122"/>
              <a:cs typeface="黑体" panose="02010609060101010101" pitchFamily="1" charset="-122"/>
            </a:endParaRPr>
          </a:p>
        </p:txBody>
      </p:sp>
      <p:pic>
        <p:nvPicPr>
          <p:cNvPr id="5" name="图片 4"/>
          <p:cNvPicPr>
            <a:picLocks noChangeAspect="1"/>
          </p:cNvPicPr>
          <p:nvPr/>
        </p:nvPicPr>
        <p:blipFill>
          <a:blip r:embed="rId2"/>
          <a:stretch>
            <a:fillRect/>
          </a:stretch>
        </p:blipFill>
        <p:spPr>
          <a:xfrm>
            <a:off x="1271905" y="1556385"/>
            <a:ext cx="5227320" cy="4632960"/>
          </a:xfrm>
          <a:prstGeom prst="rect">
            <a:avLst/>
          </a:prstGeom>
        </p:spPr>
      </p:pic>
      <p:pic>
        <p:nvPicPr>
          <p:cNvPr id="6" name="图片 5"/>
          <p:cNvPicPr>
            <a:picLocks noChangeAspect="1"/>
          </p:cNvPicPr>
          <p:nvPr/>
        </p:nvPicPr>
        <p:blipFill>
          <a:blip r:embed="rId3"/>
          <a:stretch>
            <a:fillRect/>
          </a:stretch>
        </p:blipFill>
        <p:spPr>
          <a:xfrm>
            <a:off x="6499225" y="1916430"/>
            <a:ext cx="5219700" cy="2583180"/>
          </a:xfrm>
          <a:prstGeom prst="rect">
            <a:avLst/>
          </a:prstGeom>
        </p:spPr>
      </p:pic>
      <p:pic>
        <p:nvPicPr>
          <p:cNvPr id="7" name="图片 6"/>
          <p:cNvPicPr>
            <a:picLocks noChangeAspect="1"/>
          </p:cNvPicPr>
          <p:nvPr/>
        </p:nvPicPr>
        <p:blipFill>
          <a:blip r:embed="rId4"/>
          <a:stretch>
            <a:fillRect/>
          </a:stretch>
        </p:blipFill>
        <p:spPr>
          <a:xfrm>
            <a:off x="6499225" y="4499610"/>
            <a:ext cx="5227320" cy="1165860"/>
          </a:xfrm>
          <a:prstGeom prst="rect">
            <a:avLst/>
          </a:prstGeom>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7183120" y="3779520"/>
            <a:ext cx="2186940" cy="2195830"/>
          </a:xfrm>
          <a:prstGeom prst="rect">
            <a:avLst/>
          </a:prstGeom>
        </p:spPr>
      </p:pic>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695960" y="987425"/>
            <a:ext cx="1018540" cy="63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623570" y="404495"/>
            <a:ext cx="8390255" cy="583565"/>
          </a:xfrm>
          <a:prstGeom prst="rect">
            <a:avLst/>
          </a:prstGeom>
          <a:noFill/>
          <a:ln w="9525">
            <a:noFill/>
          </a:ln>
        </p:spPr>
        <p:txBody>
          <a:bodyPr wrap="square" anchor="t">
            <a:spAutoFit/>
          </a:bodyPr>
          <a:p>
            <a:pPr algn="l"/>
            <a:r>
              <a:rPr lang="zh-CN" sz="3200" dirty="0">
                <a:latin typeface="黑体" panose="02010609060101010101" pitchFamily="1" charset="-122"/>
                <a:ea typeface="黑体" panose="02010609060101010101" pitchFamily="1" charset="-122"/>
              </a:rPr>
              <a:t>实例</a:t>
            </a:r>
            <a:endParaRPr lang="zh-CN" sz="3200" dirty="0">
              <a:latin typeface="黑体" panose="02010609060101010101" pitchFamily="1" charset="-122"/>
              <a:ea typeface="黑体" panose="02010609060101010101" pitchFamily="1" charset="-122"/>
            </a:endParaRPr>
          </a:p>
        </p:txBody>
      </p:sp>
      <p:sp>
        <p:nvSpPr>
          <p:cNvPr id="19482" name="Rectangle 3"/>
          <p:cNvSpPr txBox="1"/>
          <p:nvPr/>
        </p:nvSpPr>
        <p:spPr>
          <a:xfrm>
            <a:off x="5880100" y="1067118"/>
            <a:ext cx="6627813" cy="3048000"/>
          </a:xfrm>
          <a:prstGeom prst="rect">
            <a:avLst/>
          </a:prstGeom>
          <a:noFill/>
          <a:ln w="9525">
            <a:noFill/>
          </a:ln>
        </p:spPr>
        <p:txBody>
          <a:bodyPr/>
          <a:p>
            <a:pPr marL="342900" indent="-342900" defTabSz="1219200">
              <a:lnSpc>
                <a:spcPct val="150000"/>
              </a:lnSpc>
              <a:buBlip>
                <a:blip r:embed="rId2"/>
              </a:buBlip>
            </a:pPr>
            <a:r>
              <a:rPr lang="en-GB" altLang="en-US" sz="2400" noProof="1" dirty="0">
                <a:effectLst>
                  <a:outerShdw blurRad="38100" dist="38100" dir="2700000">
                    <a:srgbClr val="FFFFFF"/>
                  </a:outerShdw>
                </a:effectLst>
                <a:latin typeface="黑体" panose="02010609060101010101" pitchFamily="1" charset="-122"/>
                <a:ea typeface="黑体" panose="02010609060101010101" pitchFamily="1" charset="-122"/>
                <a:cs typeface="+mn-ea"/>
              </a:rPr>
              <a:t>生成指定形状的词云。</a:t>
            </a:r>
            <a:endParaRPr lang="en-GB" altLang="en-US" sz="2400" noProof="1" dirty="0">
              <a:effectLst>
                <a:outerShdw blurRad="38100" dist="38100" dir="2700000">
                  <a:srgbClr val="FFFFFF"/>
                </a:outerShdw>
              </a:effectLst>
              <a:latin typeface="黑体" panose="02010609060101010101" pitchFamily="1" charset="-122"/>
              <a:ea typeface="黑体" panose="02010609060101010101" pitchFamily="1" charset="-122"/>
              <a:cs typeface="+mn-ea"/>
            </a:endParaRPr>
          </a:p>
        </p:txBody>
      </p:sp>
      <p:sp>
        <p:nvSpPr>
          <p:cNvPr id="2" name="Rectangle 3"/>
          <p:cNvSpPr txBox="1"/>
          <p:nvPr/>
        </p:nvSpPr>
        <p:spPr>
          <a:xfrm>
            <a:off x="909320" y="1037590"/>
            <a:ext cx="10772140" cy="4672965"/>
          </a:xfrm>
          <a:prstGeom prst="rect">
            <a:avLst/>
          </a:prstGeom>
          <a:noFill/>
          <a:ln w="9525">
            <a:noFill/>
          </a:ln>
        </p:spPr>
        <p:txBody>
          <a:bodyPr/>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import numpy as np</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import matplotlib.pyplot as plt</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from PIL import Image</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from wordcloud import WordCloud, ImageColorGenerator</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text = "The awesome yellow planet of Tatooine emerges from a total </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eclipse\</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her two moons glowing against the darkness\</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A tiny silver spacecraft\</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a Rebel Blockade Runner firing lasers from the back of the ship, races </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through space\</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It is pursed by a giant Imperial Stardestroyer\</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rPr>
              <a:t>Hundreds of deadly laserbolts streak from the Imperial Stardestroyer\</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causing the main solar fin of the Rebel craft to disintegrate"</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color_mask = np.array(Image.open("xiaoxing.jpg"))</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wc = WordCloud( </a:t>
            </a:r>
            <a:endPar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mask=color_mask,background_color='white'</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wc.generate(text)</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image_colors = ImageColorGenerator(color_mask)</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plt.imshow(wc, interpolation="bilinear")</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plt.axis("off")</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r>
              <a:rPr lang="en-GB" altLang="en-US" sz="1500" i="1" dirty="0">
                <a:effectLst>
                  <a:outerShdw blurRad="38100" dist="38100" dir="2700000">
                    <a:srgbClr val="FFFFFF"/>
                  </a:outerShdw>
                </a:effectLst>
                <a:latin typeface="等线" panose="02010600030101010101" charset="-122"/>
                <a:ea typeface="等线" panose="02010600030101010101" charset="-122"/>
                <a:cs typeface="+mn-ea"/>
                <a:sym typeface="+mn-ea"/>
              </a:rPr>
              <a:t>plt.savefig("heart.jpg")</a:t>
            </a: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a:p>
            <a:pPr defTabSz="1219200">
              <a:lnSpc>
                <a:spcPct val="100000"/>
              </a:lnSpc>
            </a:pPr>
            <a:endParaRPr lang="en-GB" altLang="en-US" sz="1500" i="1" noProof="1" dirty="0">
              <a:effectLst>
                <a:outerShdw blurRad="38100" dist="38100" dir="2700000">
                  <a:srgbClr val="FFFFFF"/>
                </a:outerShdw>
              </a:effectLst>
              <a:latin typeface="等线" panose="02010600030101010101" charset="-122"/>
              <a:ea typeface="等线" panose="02010600030101010101" charset="-122"/>
              <a:cs typeface="+mn-ea"/>
            </a:endParaRPr>
          </a:p>
        </p:txBody>
      </p:sp>
      <p:pic>
        <p:nvPicPr>
          <p:cNvPr id="4" name="图片 3"/>
          <p:cNvPicPr>
            <a:picLocks noChangeAspect="1"/>
          </p:cNvPicPr>
          <p:nvPr/>
        </p:nvPicPr>
        <p:blipFill>
          <a:blip r:embed="rId3"/>
          <a:stretch>
            <a:fillRect/>
          </a:stretch>
        </p:blipFill>
        <p:spPr>
          <a:xfrm>
            <a:off x="7183120" y="1845945"/>
            <a:ext cx="2186940" cy="1920240"/>
          </a:xfrm>
          <a:prstGeom prst="rect">
            <a:avLst/>
          </a:prstGeom>
        </p:spPr>
      </p:pic>
    </p:spTree>
  </p:cSld>
  <p:clrMapOvr>
    <a:masterClrMapping/>
  </p:clrMapOvr>
  <p:transition spd="med">
    <p:fade/>
  </p:transition>
</p:sld>
</file>

<file path=ppt/tags/tag1.xml><?xml version="1.0" encoding="utf-8"?>
<p:tagLst xmlns:p="http://schemas.openxmlformats.org/presentationml/2006/main">
  <p:tag name="KSO_WM_UNIT_TABLE_BEAUTIFY" val="smartTable{27caa919-1b98-4a47-8f49-37c8531368c8}"/>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2372</Words>
  <Application>WPS 演示</Application>
  <PresentationFormat/>
  <Paragraphs>137</Paragraphs>
  <Slides>10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Copperplate Gothic Bold</vt:lpstr>
      <vt:lpstr>微软雅黑</vt:lpstr>
      <vt:lpstr>华文楷体</vt:lpstr>
      <vt:lpstr>黑体</vt:lpstr>
      <vt:lpstr>等线</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Anny</cp:lastModifiedBy>
  <cp:revision>122</cp:revision>
  <dcterms:created xsi:type="dcterms:W3CDTF">2015-09-01T10:32:00Z</dcterms:created>
  <dcterms:modified xsi:type="dcterms:W3CDTF">2021-05-24T03:31:06Z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B224D8BEFAFE4AE7BC374EC5403DBFE2</vt:lpwstr>
  </property>
</Properties>
</file>