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79" r:id="rId14"/>
    <p:sldId id="268" r:id="rId15"/>
    <p:sldId id="269" r:id="rId16"/>
    <p:sldId id="270" r:id="rId17"/>
    <p:sldId id="272" r:id="rId18"/>
    <p:sldId id="280" r:id="rId19"/>
    <p:sldId id="274" r:id="rId20"/>
    <p:sldId id="275" r:id="rId21"/>
    <p:sldId id="276" r:id="rId22"/>
    <p:sldId id="273" r:id="rId23"/>
  </p:sldIdLst>
  <p:sldSz cx="12192000" cy="6858000"/>
  <p:notesSz cx="6858000" cy="9144000"/>
  <p:embeddedFontLst>
    <p:embeddedFont>
      <p:font typeface="微软雅黑" panose="020B0503020204020204" pitchFamily="34" charset="-122"/>
      <p:regular r:id="rId27"/>
    </p:embeddedFont>
    <p:embeddedFont>
      <p:font typeface="Copperplate Gothic Bold" panose="020E0705020206020404" pitchFamily="2" charset="0"/>
      <p:regular r:id="rId28"/>
    </p:embeddedFont>
    <p:embeddedFont>
      <p:font typeface="黑体" panose="02010609060101010101" pitchFamily="1" charset="-122"/>
      <p:regular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slideLayout" Target="../slideLayouts/slideLayout7.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5370" name="TextBox 13"/>
          <p:cNvSpPr/>
          <p:nvPr/>
        </p:nvSpPr>
        <p:spPr>
          <a:xfrm>
            <a:off x="348615" y="3025140"/>
            <a:ext cx="11725275" cy="922020"/>
          </a:xfrm>
          <a:prstGeom prst="rect">
            <a:avLst/>
          </a:prstGeom>
          <a:noFill/>
          <a:ln w="9525">
            <a:noFill/>
          </a:ln>
        </p:spPr>
        <p:txBody>
          <a:bodyPr wrap="square" anchor="t">
            <a:spAutoFit/>
          </a:bodyPr>
          <a:p>
            <a:pPr algn="ctr"/>
            <a:r>
              <a:rPr sz="5400" b="1" dirty="0">
                <a:solidFill>
                  <a:schemeClr val="bg1"/>
                </a:solidFill>
                <a:latin typeface="微软雅黑" panose="020B0503020204020204" pitchFamily="34" charset="-122"/>
                <a:ea typeface="微软雅黑" panose="020B0503020204020204" pitchFamily="34" charset="-122"/>
                <a:sym typeface="Copperplate Gothic Bold" panose="020E0705020206020404" pitchFamily="2" charset="0"/>
              </a:rPr>
              <a:t>第 3 章  数据</a:t>
            </a:r>
            <a:endParaRPr sz="5400" b="1" dirty="0">
              <a:solidFill>
                <a:schemeClr val="bg1"/>
              </a:solidFill>
              <a:latin typeface="微软雅黑" panose="020B0503020204020204" pitchFamily="34" charset="-122"/>
              <a:ea typeface="微软雅黑" panose="020B0503020204020204" pitchFamily="34" charset="-122"/>
              <a:sym typeface="Copperplate Gothic Bold" panose="020E0705020206020404" pitchFamily="2" charset="0"/>
            </a:endParaRPr>
          </a:p>
        </p:txBody>
      </p:sp>
      <p:sp>
        <p:nvSpPr>
          <p:cNvPr id="15371" name="TextBox 13"/>
          <p:cNvSpPr/>
          <p:nvPr/>
        </p:nvSpPr>
        <p:spPr>
          <a:xfrm>
            <a:off x="3832225" y="4765675"/>
            <a:ext cx="4438650" cy="645160"/>
          </a:xfrm>
          <a:prstGeom prst="rect">
            <a:avLst/>
          </a:prstGeom>
          <a:noFill/>
          <a:ln w="9525">
            <a:noFill/>
          </a:ln>
        </p:spPr>
        <p:txBody>
          <a:bodyPr anchor="t">
            <a:spAutoFit/>
          </a:bodyPr>
          <a:p>
            <a:pPr algn="ctr"/>
            <a:r>
              <a:rPr lang="zh-CN" altLang="en-US" sz="3600" b="1" dirty="0">
                <a:latin typeface="微软雅黑" panose="020B0503020204020204" pitchFamily="34" charset="-122"/>
                <a:ea typeface="微软雅黑" panose="020B0503020204020204" pitchFamily="34" charset="-122"/>
              </a:rPr>
              <a:t>专业核心课程</a:t>
            </a:r>
            <a:endParaRPr lang="zh-CN" altLang="en-US" sz="3600" b="1" dirty="0">
              <a:latin typeface="微软雅黑" panose="020B0503020204020204" pitchFamily="34" charset="-122"/>
              <a:ea typeface="微软雅黑" panose="020B0503020204020204" pitchFamily="34" charset="-122"/>
            </a:endParaRPr>
          </a:p>
        </p:txBody>
      </p:sp>
      <p:pic>
        <p:nvPicPr>
          <p:cNvPr id="3" name="图片 2" descr="160733176"/>
          <p:cNvPicPr>
            <a:picLocks noChangeAspect="1"/>
          </p:cNvPicPr>
          <p:nvPr/>
        </p:nvPicPr>
        <p:blipFill>
          <a:blip r:embed="rId1"/>
          <a:stretch>
            <a:fillRect/>
          </a:stretch>
        </p:blipFill>
        <p:spPr>
          <a:xfrm>
            <a:off x="940435"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657283" y="141827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1148080" y="825500"/>
            <a:ext cx="816419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3.3.2  数据整合与集成</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73990" y="1776095"/>
            <a:ext cx="11334115"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一般来说，数据整合的常用方式有以下两种。</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（1）物化式：查询之前，涉及的数据块被实际交换和存储到同一物理位置。物化式数据整合需要对数据进行物理移动，即从源数据库移动到其他位置。</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（2）虚拟式：数据并没有从数据源中移动，而是在不同的数据源之上增加转换策略，并构建一个虚拟层，以提供统一的数据访问接口。</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299143" y="144494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142240" y="843915"/>
            <a:ext cx="909256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3.3.3  数据库 </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060450" y="1870710"/>
            <a:ext cx="10241915" cy="4346575"/>
          </a:xfrm>
          <a:prstGeom prst="rect">
            <a:avLst/>
          </a:prstGeom>
          <a:noFill/>
          <a:ln w="9525">
            <a:noFill/>
          </a:ln>
        </p:spPr>
        <p:txBody>
          <a:bodyPr anchor="t"/>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数据库是数据的集合，并且同时包含对数据的相关组织和操作。通常，数据库管理系统需要考虑以下几方面因素。</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（1）数据库模型设计。</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（2）数据分析支持。</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（3）并发和容错。</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（4）速度和存储容量。</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endParaRPr lang="zh-CN" altLang="en-US" sz="22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299143" y="144494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439420" y="843915"/>
            <a:ext cx="909256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  </a:t>
            </a:r>
            <a:r>
              <a:rPr lang="zh-CN" altLang="en-US" sz="3200" dirty="0">
                <a:latin typeface="黑体" panose="02010609060101010101" pitchFamily="1" charset="-122"/>
                <a:ea typeface="黑体" panose="02010609060101010101" pitchFamily="1" charset="-122"/>
                <a:cs typeface="黑体" panose="02010609060101010101" pitchFamily="1" charset="-122"/>
                <a:sym typeface="+mn-ea"/>
              </a:rPr>
              <a:t>关系数据库管理系统</a:t>
            </a:r>
            <a:r>
              <a:rPr sz="3200" dirty="0">
                <a:latin typeface="黑体" panose="02010609060101010101" pitchFamily="1" charset="-122"/>
                <a:ea typeface="黑体" panose="02010609060101010101" pitchFamily="1" charset="-122"/>
                <a:cs typeface="黑体" panose="02010609060101010101" pitchFamily="1" charset="-122"/>
              </a:rPr>
              <a:t> </a:t>
            </a:r>
            <a:endParaRPr sz="3200" dirty="0">
              <a:latin typeface="黑体" panose="02010609060101010101" pitchFamily="1" charset="-122"/>
              <a:ea typeface="黑体" panose="02010609060101010101" pitchFamily="1" charset="-122"/>
              <a:cs typeface="黑体" panose="02010609060101010101" pitchFamily="1" charset="-122"/>
            </a:endParaRPr>
          </a:p>
        </p:txBody>
      </p:sp>
      <p:sp>
        <p:nvSpPr>
          <p:cNvPr id="29721" name="Rectangle 3"/>
          <p:cNvSpPr txBox="1"/>
          <p:nvPr/>
        </p:nvSpPr>
        <p:spPr>
          <a:xfrm>
            <a:off x="1035050" y="1844675"/>
            <a:ext cx="10342245" cy="4346575"/>
          </a:xfrm>
          <a:prstGeom prst="rect">
            <a:avLst/>
          </a:prstGeom>
          <a:noFill/>
          <a:ln w="9525">
            <a:noFill/>
          </a:ln>
        </p:spPr>
        <p:txBody>
          <a:bodyPr anchor="t"/>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sym typeface="+mn-ea"/>
              </a:rPr>
              <a:t>现代的关系数据库管理系统对数据结构和数据内容提供了明确的分离，允许用户通过控制和管理的方式访问数据，同时采用稳定的方法处理安全性和数据一致性。关系型数据库存在一些缺陷。</a:t>
            </a:r>
            <a:endParaRPr lang="zh-CN" altLang="en-US" sz="2200" dirty="0">
              <a:latin typeface="Copperplate Gothic Bold" panose="020E0705020206020404" pitchFamily="2" charset="0"/>
              <a:ea typeface="宋体" panose="02010600030101010101" pitchFamily="2" charset="-122"/>
              <a:sym typeface="+mn-ea"/>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sym typeface="+mn-ea"/>
              </a:rPr>
              <a:t>（1）交互式数据可视化应用通常需要将数据存储于内存，以保证足够的性能。除了一些内存数据库，普通的关系型数据库难以满足可视化的高性能要求。</a:t>
            </a:r>
            <a:endParaRPr lang="zh-CN" altLang="en-US" sz="2200" dirty="0">
              <a:latin typeface="Copperplate Gothic Bold" panose="020E0705020206020404" pitchFamily="2" charset="0"/>
              <a:ea typeface="宋体" panose="02010600030101010101" pitchFamily="2" charset="-122"/>
              <a:sym typeface="+mn-ea"/>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sym typeface="+mn-ea"/>
              </a:rPr>
              <a:t>（2）SQL 支持的数据类型是存储导向的，而不是语义导向的。</a:t>
            </a:r>
            <a:endParaRPr lang="zh-CN" altLang="en-US" sz="2200" dirty="0">
              <a:latin typeface="Copperplate Gothic Bold" panose="020E0705020206020404" pitchFamily="2" charset="0"/>
              <a:ea typeface="宋体" panose="02010600030101010101" pitchFamily="2" charset="-122"/>
              <a:sym typeface="+mn-ea"/>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sym typeface="+mn-ea"/>
              </a:rPr>
              <a:t>（3）关系型数据库的事件通知通常用触发器机制实现。</a:t>
            </a:r>
            <a:endParaRPr lang="zh-CN" altLang="en-US" sz="2200" dirty="0">
              <a:latin typeface="Copperplate Gothic Bold" panose="020E0705020206020404" pitchFamily="2" charset="0"/>
              <a:ea typeface="宋体" panose="02010600030101010101" pitchFamily="2" charset="-122"/>
              <a:sym typeface="+mn-ea"/>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2584133" y="153193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478155" y="948690"/>
            <a:ext cx="917067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3.3.4  数据仓库</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366520" y="2054225"/>
            <a:ext cx="9645015" cy="1966595"/>
          </a:xfrm>
          <a:prstGeom prst="rect">
            <a:avLst/>
          </a:prstGeom>
          <a:noFill/>
          <a:ln w="9525">
            <a:noFill/>
          </a:ln>
        </p:spPr>
        <p:txBody>
          <a:bodyPr anchor="t"/>
          <a:p>
            <a:pPr marL="0" lvl="1" indent="-381000" defTabSz="1219200" eaLnBrk="0" fontAlgn="auto" hangingPunct="0">
              <a:lnSpc>
                <a:spcPct val="150000"/>
              </a:lnSpc>
            </a:pPr>
            <a:r>
              <a:rPr lang="zh-CN" altLang="en-US" sz="2100" dirty="0">
                <a:latin typeface="Copperplate Gothic Bold" panose="020E0705020206020404" pitchFamily="2" charset="0"/>
                <a:ea typeface="宋体" panose="02010600030101010101" pitchFamily="2" charset="-122"/>
              </a:rPr>
              <a:t>其基本架构是数据注入 / 流出的过程，该过程可分为三层——源数据、数据仓库和数据应用数据仓库指“面向主题的、集成的、与时间相关的、主要用于存储的数据集合，支持管理部门的决策过程”，其目的是构建面向分析的集成化数据环境，为分析人员提供决策支持。区别于其他类型的数据存储系统，数据仓库通常有特定的应用方向，并且能够集成多个异构数据源的数据</a:t>
            </a:r>
            <a:r>
              <a:rPr lang="zh-CN" altLang="en-US" sz="2100" dirty="0">
                <a:latin typeface="Copperplate Gothic Bold" panose="020E0705020206020404" pitchFamily="2" charset="0"/>
                <a:ea typeface="宋体" panose="02010600030101010101" pitchFamily="2" charset="-122"/>
              </a:rPr>
              <a:t>。</a:t>
            </a:r>
            <a:endParaRPr lang="zh-CN" altLang="en-US" sz="21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386773" y="141827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438785" y="825500"/>
            <a:ext cx="889952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3.4  数据分析与挖掘</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035685" y="2054225"/>
            <a:ext cx="10513060" cy="4346575"/>
          </a:xfrm>
          <a:prstGeom prst="rect">
            <a:avLst/>
          </a:prstGeom>
          <a:noFill/>
          <a:ln w="9525">
            <a:noFill/>
          </a:ln>
        </p:spPr>
        <p:txBody>
          <a:bodyPr anchor="t"/>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从流程上看，数据分析以数据为输入，处理完毕后提炼出对数据的理解。</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数据挖掘被认为是一种专门的数据分析方式，与传统的数据分析方法的本质区别是前者在没有明确假设的前提下挖掘知识，得到的信息具有未知、有效和实用三个特征，并且数据挖掘的任务往往是预测性的，而非传统的描述性任务。</a:t>
            </a:r>
            <a:endParaRPr lang="zh-CN" altLang="en-US" sz="22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325178" y="141890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933450" y="830580"/>
            <a:ext cx="826452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3.4.1  探索式数据分析</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933450" y="1788795"/>
            <a:ext cx="10361930" cy="4346575"/>
          </a:xfrm>
          <a:prstGeom prst="rect">
            <a:avLst/>
          </a:prstGeom>
          <a:noFill/>
          <a:ln w="9525">
            <a:noFill/>
          </a:ln>
        </p:spPr>
        <p:txBody>
          <a:bodyPr anchor="t"/>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统计学家最早意识到数据的价值，提出一系列数据分析方法用于理解数据特性。</a:t>
            </a:r>
            <a:endParaRPr lang="zh-CN" altLang="en-US" sz="24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主要目的包括：洞悉数据的原理；发现潜在的数据结构；抽取重要变量；检测离群值和异常值；测试假设；发展数据精简模型；确定优化因子设置等。</a:t>
            </a:r>
            <a:endParaRPr lang="zh-CN" altLang="en-US" sz="24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endParaRPr lang="zh-CN" altLang="en-US" sz="24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探索式数据分析是一种有别于统计分析的新思路，不等同于统计数据可视化为主的统计图形方法。</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2842578" y="14620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332740" y="878205"/>
            <a:ext cx="897890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3.4.2  联机分析处理</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035685" y="2053590"/>
            <a:ext cx="10517505" cy="4346575"/>
          </a:xfrm>
          <a:prstGeom prst="rect">
            <a:avLst/>
          </a:prstGeom>
          <a:noFill/>
          <a:ln w="9525">
            <a:noFill/>
          </a:ln>
        </p:spPr>
        <p:txBody>
          <a:bodyPr anchor="t"/>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联机分析处理（OLAP）是一种交互式探索大规模多维数据集的方法。</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将表单数据转换为多维数组需要两个步骤：</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首先，确定作为多维数组索引项的属性集合，以及作为多维数组数据项的属性，作为索引项的属性必须具有离散值，而对应数据项的属性通常是一个数值；</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然后，根据确定的索引项生成多维数组表示。</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endParaRPr lang="zh-CN" altLang="en-US" sz="22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2942273" y="141001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523240" y="855980"/>
            <a:ext cx="879792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3.4.2  联机分析处理</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034415" y="2053590"/>
            <a:ext cx="10407015" cy="4346575"/>
          </a:xfrm>
          <a:prstGeom prst="rect">
            <a:avLst/>
          </a:prstGeom>
          <a:noFill/>
          <a:ln w="9525">
            <a:noFill/>
          </a:ln>
        </p:spPr>
        <p:txBody>
          <a:bodyPr anchor="t"/>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联机分析处理被广泛看成一种支持策略分析和决策制定过程的方法，与数据仓库、数据挖掘和数据可视化的目标有很强的相关性，它的基本操作分为两类。</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（1）切片和切块。</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（2）汇总和钻取。属性值通常具有某种层次结构。</a:t>
            </a:r>
            <a:endParaRPr lang="zh-CN" altLang="en-US" sz="22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2889568" y="147986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511175" y="876300"/>
            <a:ext cx="984059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3.4.3  数据挖掘</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968058" y="1912620"/>
            <a:ext cx="7705725" cy="4346575"/>
          </a:xfrm>
          <a:prstGeom prst="rect">
            <a:avLst/>
          </a:prstGeom>
          <a:noFill/>
          <a:ln w="9525">
            <a:noFill/>
          </a:ln>
        </p:spPr>
        <p:txBody>
          <a:bodyPr anchor="t"/>
          <a:p>
            <a:pPr marL="990600" lvl="1" indent="-381000" defTabSz="1219200" eaLnBrk="0" hangingPunct="0">
              <a:lnSpc>
                <a:spcPct val="150000"/>
              </a:lnSpc>
            </a:pPr>
            <a:r>
              <a:rPr lang="zh-CN" altLang="en-US" sz="2100" dirty="0">
                <a:latin typeface="Copperplate Gothic Bold" panose="020E0705020206020404" pitchFamily="2" charset="0"/>
                <a:ea typeface="宋体" panose="02010600030101010101" pitchFamily="2" charset="-122"/>
              </a:rPr>
              <a:t>（1）分类（预测性方法）。</a:t>
            </a:r>
            <a:endParaRPr lang="zh-CN" altLang="en-US" sz="21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100" dirty="0">
                <a:latin typeface="Copperplate Gothic Bold" panose="020E0705020206020404" pitchFamily="2" charset="0"/>
                <a:ea typeface="宋体" panose="02010600030101010101" pitchFamily="2" charset="-122"/>
              </a:rPr>
              <a:t>（2）聚类（描述性方法）。</a:t>
            </a:r>
            <a:endParaRPr lang="zh-CN" altLang="en-US" sz="21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100" dirty="0">
                <a:latin typeface="Copperplate Gothic Bold" panose="020E0705020206020404" pitchFamily="2" charset="0"/>
                <a:ea typeface="宋体" panose="02010600030101010101" pitchFamily="2" charset="-122"/>
              </a:rPr>
              <a:t>（3）概念描述（描述性方法）。</a:t>
            </a:r>
            <a:endParaRPr lang="zh-CN" altLang="en-US" sz="21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100" dirty="0">
                <a:latin typeface="Copperplate Gothic Bold" panose="020E0705020206020404" pitchFamily="2" charset="0"/>
                <a:ea typeface="宋体" panose="02010600030101010101" pitchFamily="2" charset="-122"/>
              </a:rPr>
              <a:t>（4）关联规则挖掘（描述性方法）</a:t>
            </a:r>
            <a:endParaRPr lang="zh-CN" altLang="en-US" sz="21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100" dirty="0">
                <a:latin typeface="Copperplate Gothic Bold" panose="020E0705020206020404" pitchFamily="2" charset="0"/>
                <a:ea typeface="宋体" panose="02010600030101010101" pitchFamily="2" charset="-122"/>
              </a:rPr>
              <a:t>（5）序列模式挖掘（描述性方法）。</a:t>
            </a:r>
            <a:endParaRPr lang="zh-CN" altLang="en-US" sz="21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100" dirty="0">
                <a:latin typeface="Copperplate Gothic Bold" panose="020E0705020206020404" pitchFamily="2" charset="0"/>
                <a:ea typeface="宋体" panose="02010600030101010101" pitchFamily="2" charset="-122"/>
              </a:rPr>
              <a:t>（6）回归（预测性方法）。</a:t>
            </a:r>
            <a:endParaRPr lang="zh-CN" altLang="en-US" sz="21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100" dirty="0">
                <a:latin typeface="Copperplate Gothic Bold" panose="020E0705020206020404" pitchFamily="2" charset="0"/>
                <a:ea typeface="宋体" panose="02010600030101010101" pitchFamily="2" charset="-122"/>
              </a:rPr>
              <a:t>（7）偏差检测（预测性方法）。</a:t>
            </a:r>
            <a:endParaRPr lang="zh-CN" altLang="en-US" sz="2100" dirty="0">
              <a:latin typeface="Copperplate Gothic Bold" panose="020E0705020206020404" pitchFamily="2" charset="0"/>
              <a:ea typeface="宋体" panose="02010600030101010101" pitchFamily="2" charset="-122"/>
            </a:endParaRPr>
          </a:p>
        </p:txBody>
      </p:sp>
      <p:sp>
        <p:nvSpPr>
          <p:cNvPr id="2" name="文本框 1"/>
          <p:cNvSpPr txBox="1"/>
          <p:nvPr/>
        </p:nvSpPr>
        <p:spPr>
          <a:xfrm>
            <a:off x="6745605" y="1998345"/>
            <a:ext cx="4413250" cy="3322955"/>
          </a:xfrm>
          <a:prstGeom prst="rect">
            <a:avLst/>
          </a:prstGeom>
          <a:noFill/>
        </p:spPr>
        <p:txBody>
          <a:bodyPr wrap="square" rtlCol="0">
            <a:spAutoFit/>
          </a:bodyPr>
          <a:p>
            <a:r>
              <a:rPr lang="zh-CN" altLang="en-US" sz="2100"/>
              <a:t>知识发现的 5 个基本步骤如下。</a:t>
            </a:r>
            <a:endParaRPr lang="zh-CN" altLang="en-US" sz="2100"/>
          </a:p>
          <a:p>
            <a:r>
              <a:rPr lang="zh-CN" altLang="en-US" sz="2100"/>
              <a:t>（1）选择：了解与选择知识发现的输入数据集。</a:t>
            </a:r>
            <a:endParaRPr lang="zh-CN" altLang="en-US" sz="2100"/>
          </a:p>
          <a:p>
            <a:r>
              <a:rPr lang="zh-CN" altLang="en-US" sz="2100"/>
              <a:t>（2）预处理：对输入数据集进行预处理，消除错误，弥补缺失信息。</a:t>
            </a:r>
            <a:endParaRPr lang="zh-CN" altLang="en-US" sz="2100"/>
          </a:p>
          <a:p>
            <a:r>
              <a:rPr lang="zh-CN" altLang="en-US" sz="2100"/>
              <a:t>（3）变换：将数据转换为数据挖掘方法的处理格式。</a:t>
            </a:r>
            <a:endParaRPr lang="zh-CN" altLang="en-US" sz="2100"/>
          </a:p>
          <a:p>
            <a:r>
              <a:rPr lang="zh-CN" altLang="en-US" sz="2100"/>
              <a:t>（4）数据挖掘：应用数据挖掘工具。</a:t>
            </a:r>
            <a:endParaRPr lang="zh-CN" altLang="en-US" sz="2100"/>
          </a:p>
          <a:p>
            <a:r>
              <a:rPr lang="zh-CN" altLang="en-US" sz="2100"/>
              <a:t>（5）解释与评估：了解以及评估挖掘结果。</a:t>
            </a:r>
            <a:endParaRPr lang="zh-CN" altLang="en-US" sz="210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1" grpId="0"/>
      <p:bldP spid="29721" grpId="1"/>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2802573" y="144430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276225" y="861060"/>
            <a:ext cx="954468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3.5  数据工作流</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089025" y="2054225"/>
            <a:ext cx="10317480" cy="4346575"/>
          </a:xfrm>
          <a:prstGeom prst="rect">
            <a:avLst/>
          </a:prstGeom>
          <a:noFill/>
          <a:ln w="9525">
            <a:noFill/>
          </a:ln>
        </p:spPr>
        <p:txBody>
          <a:bodyPr anchor="t"/>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根据国际工作流管理联盟定义，工作流是多个用户之间按照某种预定义的规则传递文档、信息或任务的自动过程。</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工作流通常包括两种形式：</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面向商业流程处理和商业数据处理的商业工作流；</a:t>
            </a:r>
            <a:endParaRPr lang="zh-CN" altLang="en-US" sz="22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面向科学研究过程控制和数据处理流程控制的科学工作流。</a:t>
            </a:r>
            <a:endParaRPr lang="zh-CN" altLang="en-US" sz="22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6403" name="文本框 27"/>
          <p:cNvSpPr/>
          <p:nvPr/>
        </p:nvSpPr>
        <p:spPr>
          <a:xfrm>
            <a:off x="404495" y="24479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16404" name="任意多边形 28"/>
          <p:cNvSpPr/>
          <p:nvPr/>
        </p:nvSpPr>
        <p:spPr>
          <a:xfrm flipV="1">
            <a:off x="245745" y="21304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1633538" y="1831975"/>
            <a:ext cx="2768600" cy="1570038"/>
            <a:chOff x="0" y="0"/>
            <a:chExt cx="2768506" cy="1569660"/>
          </a:xfrm>
        </p:grpSpPr>
        <p:grpSp>
          <p:nvGrpSpPr>
            <p:cNvPr id="2" name="组合 39"/>
            <p:cNvGrpSpPr/>
            <p:nvPr/>
          </p:nvGrpSpPr>
          <p:grpSpPr>
            <a:xfrm>
              <a:off x="52386" y="201564"/>
              <a:ext cx="2716120" cy="1161419"/>
              <a:chOff x="0" y="0"/>
              <a:chExt cx="2716120" cy="1161419"/>
            </a:xfrm>
          </p:grpSpPr>
          <p:sp>
            <p:nvSpPr>
              <p:cNvPr id="16408" name="矩形 5"/>
              <p:cNvSpPr/>
              <p:nvPr/>
            </p:nvSpPr>
            <p:spPr>
              <a:xfrm>
                <a:off x="0" y="134905"/>
                <a:ext cx="1022315" cy="923703"/>
              </a:xfrm>
              <a:prstGeom prst="rect">
                <a:avLst/>
              </a:prstGeom>
              <a:solidFill>
                <a:srgbClr val="C00000"/>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1781115" cy="830064"/>
              </a:xfrm>
              <a:prstGeom prst="rect">
                <a:avLst/>
              </a:prstGeom>
              <a:noFill/>
              <a:ln w="9525">
                <a:noFill/>
              </a:ln>
            </p:spPr>
            <p:txBody>
              <a:bodyPr wrap="none" anchor="t">
                <a:spAutoFit/>
              </a:bodyPr>
              <a:p>
                <a:r>
                  <a:rPr lang="zh-CN" altLang="en-US" sz="3200" b="1" dirty="0">
                    <a:latin typeface="微软雅黑" panose="020B0503020204020204" pitchFamily="34" charset="-122"/>
                    <a:ea typeface="微软雅黑" panose="020B0503020204020204" pitchFamily="34" charset="-122"/>
                  </a:rPr>
                  <a:t>教学计划</a:t>
                </a:r>
                <a:endParaRPr lang="zh-CN" altLang="en-US" sz="3200" b="1" dirty="0">
                  <a:latin typeface="微软雅黑" panose="020B0503020204020204" pitchFamily="34" charset="-122"/>
                  <a:ea typeface="微软雅黑" panose="020B0503020204020204" pitchFamily="34"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899978" y="206660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5" name="矩形 14"/>
          <p:cNvSpPr/>
          <p:nvPr/>
        </p:nvSpPr>
        <p:spPr>
          <a:xfrm>
            <a:off x="4903470" y="326072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7" name="矩形 19"/>
          <p:cNvSpPr/>
          <p:nvPr/>
        </p:nvSpPr>
        <p:spPr>
          <a:xfrm>
            <a:off x="4898390" y="3887788"/>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5" name="矩形 21"/>
          <p:cNvSpPr/>
          <p:nvPr/>
        </p:nvSpPr>
        <p:spPr>
          <a:xfrm>
            <a:off x="4897438" y="3759200"/>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34" charset="-122"/>
              <a:ea typeface="微软雅黑" panose="020B0503020204020204" pitchFamily="34" charset="-122"/>
            </a:endParaRPr>
          </a:p>
        </p:txBody>
      </p:sp>
      <p:sp>
        <p:nvSpPr>
          <p:cNvPr id="6" name="矩形 21"/>
          <p:cNvSpPr/>
          <p:nvPr/>
        </p:nvSpPr>
        <p:spPr>
          <a:xfrm>
            <a:off x="4913313" y="4283075"/>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34" charset="-122"/>
              <a:ea typeface="微软雅黑" panose="020B0503020204020204" pitchFamily="34" charset="-122"/>
            </a:endParaRPr>
          </a:p>
        </p:txBody>
      </p:sp>
      <p:sp>
        <p:nvSpPr>
          <p:cNvPr id="7" name="矩形 21"/>
          <p:cNvSpPr/>
          <p:nvPr/>
        </p:nvSpPr>
        <p:spPr>
          <a:xfrm>
            <a:off x="4897438" y="4984750"/>
            <a:ext cx="601662" cy="547688"/>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34" charset="-122"/>
              <a:ea typeface="微软雅黑" panose="020B0503020204020204" pitchFamily="34" charset="-122"/>
            </a:endParaRPr>
          </a:p>
        </p:txBody>
      </p:sp>
      <p:sp>
        <p:nvSpPr>
          <p:cNvPr id="16431" name="TextBox 22"/>
          <p:cNvSpPr txBox="1"/>
          <p:nvPr/>
        </p:nvSpPr>
        <p:spPr>
          <a:xfrm>
            <a:off x="5095875" y="5072063"/>
            <a:ext cx="309880" cy="645160"/>
          </a:xfrm>
          <a:prstGeom prst="rect">
            <a:avLst/>
          </a:prstGeom>
          <a:noFill/>
          <a:ln w="9525">
            <a:noFill/>
          </a:ln>
        </p:spPr>
        <p:txBody>
          <a:bodyPr wrap="none" anchor="t">
            <a:spAutoFit/>
          </a:bodyPr>
          <a:p>
            <a:endParaRPr lang="zh-CN" altLang="en-US" b="1" dirty="0">
              <a:solidFill>
                <a:schemeClr val="bg1"/>
              </a:solidFill>
              <a:latin typeface="宋体" panose="02010600030101010101" pitchFamily="2" charset="-122"/>
              <a:ea typeface="宋体" panose="02010600030101010101" pitchFamily="2" charset="-122"/>
            </a:endParaRPr>
          </a:p>
          <a:p>
            <a:endParaRPr lang="zh-CN" altLang="en-US" b="1" dirty="0">
              <a:solidFill>
                <a:schemeClr val="bg1"/>
              </a:solidFill>
              <a:latin typeface="宋体" panose="02010600030101010101" pitchFamily="2" charset="-122"/>
              <a:ea typeface="宋体" panose="02010600030101010101" pitchFamily="2" charset="-122"/>
            </a:endParaRPr>
          </a:p>
        </p:txBody>
      </p:sp>
      <p:sp>
        <p:nvSpPr>
          <p:cNvPr id="3" name="矩形 9"/>
          <p:cNvSpPr/>
          <p:nvPr/>
        </p:nvSpPr>
        <p:spPr>
          <a:xfrm>
            <a:off x="4895533" y="2662873"/>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9" name="矩形 9"/>
          <p:cNvSpPr/>
          <p:nvPr/>
        </p:nvSpPr>
        <p:spPr>
          <a:xfrm>
            <a:off x="4897438" y="451770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1" name="矩形 19"/>
          <p:cNvSpPr/>
          <p:nvPr/>
        </p:nvSpPr>
        <p:spPr>
          <a:xfrm>
            <a:off x="4895850" y="5072698"/>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2" name="文本框 11"/>
          <p:cNvSpPr txBox="1"/>
          <p:nvPr/>
        </p:nvSpPr>
        <p:spPr>
          <a:xfrm>
            <a:off x="4982845" y="2085975"/>
            <a:ext cx="3769360" cy="368300"/>
          </a:xfrm>
          <a:prstGeom prst="rect">
            <a:avLst/>
          </a:prstGeom>
          <a:noFill/>
        </p:spPr>
        <p:txBody>
          <a:bodyPr wrap="square" rtlCol="0">
            <a:spAutoFit/>
          </a:bodyPr>
          <a:p>
            <a:r>
              <a:rPr lang="zh-CN" altLang="en-US">
                <a:solidFill>
                  <a:schemeClr val="bg1"/>
                </a:solidFill>
              </a:rPr>
              <a:t>数据释义</a:t>
            </a:r>
            <a:endParaRPr lang="zh-CN" altLang="en-US">
              <a:solidFill>
                <a:schemeClr val="bg1"/>
              </a:solidFill>
            </a:endParaRPr>
          </a:p>
        </p:txBody>
      </p:sp>
      <p:sp>
        <p:nvSpPr>
          <p:cNvPr id="13" name="文本框 12"/>
          <p:cNvSpPr txBox="1"/>
          <p:nvPr/>
        </p:nvSpPr>
        <p:spPr>
          <a:xfrm>
            <a:off x="4993005" y="2687955"/>
            <a:ext cx="3916680" cy="368300"/>
          </a:xfrm>
          <a:prstGeom prst="rect">
            <a:avLst/>
          </a:prstGeom>
          <a:noFill/>
        </p:spPr>
        <p:txBody>
          <a:bodyPr wrap="square" rtlCol="0">
            <a:spAutoFit/>
          </a:bodyPr>
          <a:p>
            <a:r>
              <a:rPr lang="zh-CN" altLang="en-US">
                <a:solidFill>
                  <a:schemeClr val="bg1"/>
                </a:solidFill>
              </a:rPr>
              <a:t>数据获取和预处理</a:t>
            </a:r>
            <a:endParaRPr lang="zh-CN" altLang="en-US">
              <a:solidFill>
                <a:schemeClr val="bg1"/>
              </a:solidFill>
            </a:endParaRPr>
          </a:p>
        </p:txBody>
      </p:sp>
      <p:sp>
        <p:nvSpPr>
          <p:cNvPr id="14" name="文本框 13"/>
          <p:cNvSpPr txBox="1"/>
          <p:nvPr/>
        </p:nvSpPr>
        <p:spPr>
          <a:xfrm>
            <a:off x="5001260" y="3306445"/>
            <a:ext cx="3199765" cy="368300"/>
          </a:xfrm>
          <a:prstGeom prst="rect">
            <a:avLst/>
          </a:prstGeom>
          <a:noFill/>
        </p:spPr>
        <p:txBody>
          <a:bodyPr wrap="square" rtlCol="0">
            <a:spAutoFit/>
          </a:bodyPr>
          <a:p>
            <a:r>
              <a:rPr lang="zh-CN" altLang="en-US">
                <a:solidFill>
                  <a:schemeClr val="bg1"/>
                </a:solidFill>
              </a:rPr>
              <a:t>数据组织与管理</a:t>
            </a:r>
            <a:endParaRPr lang="zh-CN" altLang="en-US">
              <a:solidFill>
                <a:schemeClr val="bg1"/>
              </a:solidFill>
            </a:endParaRPr>
          </a:p>
        </p:txBody>
      </p:sp>
      <p:sp>
        <p:nvSpPr>
          <p:cNvPr id="15" name="文本框 14"/>
          <p:cNvSpPr txBox="1"/>
          <p:nvPr/>
        </p:nvSpPr>
        <p:spPr>
          <a:xfrm>
            <a:off x="5001260" y="3963035"/>
            <a:ext cx="3015615" cy="368300"/>
          </a:xfrm>
          <a:prstGeom prst="rect">
            <a:avLst/>
          </a:prstGeom>
          <a:noFill/>
        </p:spPr>
        <p:txBody>
          <a:bodyPr wrap="square" rtlCol="0">
            <a:spAutoFit/>
          </a:bodyPr>
          <a:p>
            <a:r>
              <a:rPr lang="zh-CN" altLang="en-US">
                <a:solidFill>
                  <a:schemeClr val="bg1"/>
                </a:solidFill>
              </a:rPr>
              <a:t>数据分析与挖掘</a:t>
            </a:r>
            <a:endParaRPr lang="zh-CN" altLang="en-US">
              <a:solidFill>
                <a:schemeClr val="bg1"/>
              </a:solidFill>
            </a:endParaRPr>
          </a:p>
        </p:txBody>
      </p:sp>
      <p:sp>
        <p:nvSpPr>
          <p:cNvPr id="16" name="文本框 15"/>
          <p:cNvSpPr txBox="1"/>
          <p:nvPr/>
        </p:nvSpPr>
        <p:spPr>
          <a:xfrm>
            <a:off x="5001260" y="4544695"/>
            <a:ext cx="2629535" cy="368300"/>
          </a:xfrm>
          <a:prstGeom prst="rect">
            <a:avLst/>
          </a:prstGeom>
          <a:noFill/>
        </p:spPr>
        <p:txBody>
          <a:bodyPr wrap="square" rtlCol="0">
            <a:spAutoFit/>
          </a:bodyPr>
          <a:p>
            <a:r>
              <a:rPr lang="zh-CN" altLang="en-US">
                <a:solidFill>
                  <a:schemeClr val="bg1"/>
                </a:solidFill>
              </a:rPr>
              <a:t>数据工作流</a:t>
            </a:r>
            <a:endParaRPr lang="zh-CN" altLang="en-US">
              <a:solidFill>
                <a:schemeClr val="bg1"/>
              </a:solidFill>
            </a:endParaRPr>
          </a:p>
        </p:txBody>
      </p:sp>
      <p:sp>
        <p:nvSpPr>
          <p:cNvPr id="17" name="文本框 16"/>
          <p:cNvSpPr txBox="1"/>
          <p:nvPr/>
        </p:nvSpPr>
        <p:spPr>
          <a:xfrm>
            <a:off x="4982845" y="5120640"/>
            <a:ext cx="2831465" cy="368300"/>
          </a:xfrm>
          <a:prstGeom prst="rect">
            <a:avLst/>
          </a:prstGeom>
          <a:noFill/>
        </p:spPr>
        <p:txBody>
          <a:bodyPr wrap="square" rtlCol="0">
            <a:spAutoFit/>
          </a:bodyPr>
          <a:p>
            <a:r>
              <a:rPr lang="zh-CN" altLang="en-US">
                <a:solidFill>
                  <a:schemeClr val="bg1"/>
                </a:solidFill>
              </a:rPr>
              <a:t>数据科学的挑战</a:t>
            </a:r>
            <a:endParaRPr lang="zh-CN" altLang="en-US">
              <a:solidFill>
                <a:schemeClr val="bg1"/>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415"/>
                                        </p:tgtEl>
                                        <p:attrNameLst>
                                          <p:attrName>style.visibility</p:attrName>
                                        </p:attrNameLst>
                                      </p:cBhvr>
                                      <p:to>
                                        <p:strVal val="visible"/>
                                      </p:to>
                                    </p:set>
                                    <p:anim calcmode="lin" valueType="num">
                                      <p:cBhvr additive="base">
                                        <p:cTn id="21" dur="500" fill="hold"/>
                                        <p:tgtEl>
                                          <p:spTgt spid="16415"/>
                                        </p:tgtEl>
                                        <p:attrNameLst>
                                          <p:attrName>ppt_x</p:attrName>
                                        </p:attrNameLst>
                                      </p:cBhvr>
                                      <p:tavLst>
                                        <p:tav tm="0">
                                          <p:val>
                                            <p:strVal val="#ppt_x"/>
                                          </p:val>
                                        </p:tav>
                                        <p:tav tm="100000">
                                          <p:val>
                                            <p:strVal val="#ppt_x"/>
                                          </p:val>
                                        </p:tav>
                                      </p:tavLst>
                                    </p:anim>
                                    <p:anim calcmode="lin" valueType="num">
                                      <p:cBhvr additive="base">
                                        <p:cTn id="22" dur="500" fill="hold"/>
                                        <p:tgtEl>
                                          <p:spTgt spid="1641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417"/>
                                        </p:tgtEl>
                                        <p:attrNameLst>
                                          <p:attrName>style.visibility</p:attrName>
                                        </p:attrNameLst>
                                      </p:cBhvr>
                                      <p:to>
                                        <p:strVal val="visible"/>
                                      </p:to>
                                    </p:set>
                                    <p:anim calcmode="lin" valueType="num">
                                      <p:cBhvr additive="base">
                                        <p:cTn id="27" dur="500" fill="hold"/>
                                        <p:tgtEl>
                                          <p:spTgt spid="16417"/>
                                        </p:tgtEl>
                                        <p:attrNameLst>
                                          <p:attrName>ppt_x</p:attrName>
                                        </p:attrNameLst>
                                      </p:cBhvr>
                                      <p:tavLst>
                                        <p:tav tm="0">
                                          <p:val>
                                            <p:strVal val="#ppt_x"/>
                                          </p:val>
                                        </p:tav>
                                        <p:tav tm="100000">
                                          <p:val>
                                            <p:strVal val="#ppt_x"/>
                                          </p:val>
                                        </p:tav>
                                      </p:tavLst>
                                    </p:anim>
                                    <p:anim calcmode="lin" valueType="num">
                                      <p:cBhvr additive="base">
                                        <p:cTn id="28" dur="500" fill="hold"/>
                                        <p:tgtEl>
                                          <p:spTgt spid="1641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431"/>
                                        </p:tgtEl>
                                        <p:attrNameLst>
                                          <p:attrName>style.visibility</p:attrName>
                                        </p:attrNameLst>
                                      </p:cBhvr>
                                      <p:to>
                                        <p:strVal val="visible"/>
                                      </p:to>
                                    </p:set>
                                    <p:anim calcmode="lin" valueType="num">
                                      <p:cBhvr additive="base">
                                        <p:cTn id="31" dur="500" fill="hold"/>
                                        <p:tgtEl>
                                          <p:spTgt spid="16431"/>
                                        </p:tgtEl>
                                        <p:attrNameLst>
                                          <p:attrName>ppt_x</p:attrName>
                                        </p:attrNameLst>
                                      </p:cBhvr>
                                      <p:tavLst>
                                        <p:tav tm="0">
                                          <p:val>
                                            <p:strVal val="#ppt_x"/>
                                          </p:val>
                                        </p:tav>
                                        <p:tav tm="100000">
                                          <p:val>
                                            <p:strVal val="#ppt_x"/>
                                          </p:val>
                                        </p:tav>
                                      </p:tavLst>
                                    </p:anim>
                                    <p:anim calcmode="lin" valueType="num">
                                      <p:cBhvr additive="base">
                                        <p:cTn id="32" dur="500" fill="hold"/>
                                        <p:tgtEl>
                                          <p:spTgt spid="1643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5" grpId="0" bldLvl="0" animBg="1"/>
      <p:bldP spid="16417" grpId="0" bldLvl="0" animBg="1"/>
      <p:bldP spid="16431" grpId="0" bldLvl="0"/>
      <p:bldP spid="3" grpId="0" bldLvl="0" animBg="1"/>
      <p:bldP spid="9" grpId="0" bldLvl="0" animBg="1"/>
      <p:bldP spid="1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2855278" y="141827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333375" y="825500"/>
            <a:ext cx="900366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3.6  数据科学的挑战</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035050" y="1912620"/>
            <a:ext cx="10401935" cy="4346575"/>
          </a:xfrm>
          <a:prstGeom prst="rect">
            <a:avLst/>
          </a:prstGeom>
          <a:noFill/>
          <a:ln w="9525">
            <a:noFill/>
          </a:ln>
        </p:spPr>
        <p:txBody>
          <a:bodyPr anchor="t"/>
          <a:p>
            <a:pPr marL="0" lvl="1" indent="-381000" defTabSz="1219200" eaLnBrk="0" fontAlgn="auto" hangingPunct="0">
              <a:lnSpc>
                <a:spcPct val="150000"/>
              </a:lnSpc>
            </a:pPr>
            <a:r>
              <a:rPr lang="zh-CN" altLang="en-US" sz="2200" dirty="0">
                <a:latin typeface="Copperplate Gothic Bold" panose="020E0705020206020404" pitchFamily="2" charset="0"/>
                <a:ea typeface="宋体" panose="02010600030101010101" pitchFamily="2" charset="-122"/>
              </a:rPr>
              <a:t>数据科学是大数据时代应运而生的一门新学科。围绕数据处理的各学科方向开始遇到前所未有的挑战可视化作为数据科学中不可或缺的重要一环，也开始高度关注大数据带来的问题，其中包括：高维数据可视化，复杂、异构数据可视化，针对海量数据的实时交互设计，分布式协同可视化，以及针对大数据的可视分析流程等。</a:t>
            </a:r>
            <a:endParaRPr lang="zh-CN" altLang="en-US" sz="22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34" charset="-122"/>
                <a:ea typeface="微软雅黑" panose="020B0503020204020204" pitchFamily="34" charset="-122"/>
              </a:rPr>
              <a:t>谢谢观看</a:t>
            </a:r>
            <a:r>
              <a:rPr lang="en-US" altLang="zh-CN" sz="8800" b="1" spc="45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8800" b="1" spc="4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79" name="文本框 14"/>
          <p:cNvSpPr/>
          <p:nvPr/>
        </p:nvSpPr>
        <p:spPr>
          <a:xfrm>
            <a:off x="1966595" y="841375"/>
            <a:ext cx="7345680" cy="583565"/>
          </a:xfrm>
          <a:prstGeom prst="rect">
            <a:avLst/>
          </a:prstGeom>
          <a:noFill/>
          <a:ln w="9525">
            <a:noFill/>
          </a:ln>
        </p:spPr>
        <p:txBody>
          <a:bodyPr wrap="square" anchor="t">
            <a:spAutoFit/>
          </a:bodyPr>
          <a:p>
            <a:pPr algn="ctr"/>
            <a:r>
              <a:rPr sz="3200" dirty="0">
                <a:latin typeface="黑体" panose="02010609060101010101" pitchFamily="1" charset="-122"/>
                <a:ea typeface="黑体" panose="02010609060101010101" pitchFamily="1" charset="-122"/>
              </a:rPr>
              <a:t>3.1  数据释义</a:t>
            </a:r>
            <a:endParaRPr sz="3200" dirty="0">
              <a:latin typeface="黑体" panose="02010609060101010101" pitchFamily="1" charset="-122"/>
              <a:ea typeface="黑体" panose="02010609060101010101" pitchFamily="1" charset="-122"/>
            </a:endParaRPr>
          </a:p>
        </p:txBody>
      </p:sp>
      <p:sp>
        <p:nvSpPr>
          <p:cNvPr id="19482" name="Rectangle 3"/>
          <p:cNvSpPr txBox="1"/>
          <p:nvPr/>
        </p:nvSpPr>
        <p:spPr>
          <a:xfrm>
            <a:off x="1327785" y="1646555"/>
            <a:ext cx="9514840" cy="3732530"/>
          </a:xfrm>
          <a:prstGeom prst="rect">
            <a:avLst/>
          </a:prstGeom>
          <a:noFill/>
          <a:ln w="9525">
            <a:noFill/>
          </a:ln>
        </p:spPr>
        <p:txBody>
          <a:bodyPr/>
          <a:p>
            <a:pPr marL="342900" indent="-342900" defTabSz="1219200">
              <a:lnSpc>
                <a:spcPct val="150000"/>
              </a:lnSpc>
              <a:buBlip>
                <a:blip r:embed="rId1"/>
              </a:buBlip>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数据也可看成数据对象和其属性的集合，其中属性可被看成变量、值域、特征或特性。例如，人类头发的颜色、人的体温等。</a:t>
            </a:r>
            <a:endPar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属性值可以是表达属性的任意数值或符号，同一类属性可以具有不同的属性值</a:t>
            </a:r>
            <a:r>
              <a:rPr lang="zh-CN" altLang="en-GB"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zh-CN" altLang="en-GB"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344863" y="784543"/>
            <a:ext cx="2736850"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19479" name="文本框 14"/>
          <p:cNvSpPr/>
          <p:nvPr/>
        </p:nvSpPr>
        <p:spPr>
          <a:xfrm>
            <a:off x="230505" y="241935"/>
            <a:ext cx="9081770" cy="583565"/>
          </a:xfrm>
          <a:prstGeom prst="rect">
            <a:avLst/>
          </a:prstGeom>
          <a:noFill/>
          <a:ln w="9525">
            <a:noFill/>
          </a:ln>
        </p:spPr>
        <p:txBody>
          <a:bodyPr wrap="square" anchor="t">
            <a:spAutoFit/>
          </a:bodyPr>
          <a:p>
            <a:pPr algn="ctr"/>
            <a:r>
              <a:rPr sz="3200" dirty="0">
                <a:latin typeface="黑体" panose="02010609060101010101" pitchFamily="1" charset="-122"/>
                <a:ea typeface="黑体" panose="02010609060101010101" pitchFamily="1" charset="-122"/>
              </a:rPr>
              <a:t>3.1.1  数据基础 </a:t>
            </a:r>
            <a:endParaRPr sz="3200" dirty="0">
              <a:latin typeface="黑体" panose="02010609060101010101" pitchFamily="1" charset="-122"/>
              <a:ea typeface="黑体" panose="02010609060101010101" pitchFamily="1" charset="-122"/>
            </a:endParaRPr>
          </a:p>
        </p:txBody>
      </p:sp>
      <p:sp>
        <p:nvSpPr>
          <p:cNvPr id="19482" name="Rectangle 3"/>
          <p:cNvSpPr txBox="1"/>
          <p:nvPr/>
        </p:nvSpPr>
        <p:spPr>
          <a:xfrm>
            <a:off x="1366520" y="916305"/>
            <a:ext cx="7945755" cy="4697095"/>
          </a:xfrm>
          <a:prstGeom prst="rect">
            <a:avLst/>
          </a:prstGeom>
          <a:noFill/>
          <a:ln w="9525">
            <a:noFill/>
          </a:ln>
        </p:spPr>
        <p:txBody>
          <a:bodyPr/>
          <a:p>
            <a:pPr indent="0" defTabSz="1219200">
              <a:lnSpc>
                <a:spcPct val="150000"/>
              </a:lnSpc>
              <a:buNone/>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1. 数据的分类</a:t>
            </a:r>
            <a:endPar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0" defTabSz="1219200">
              <a:lnSpc>
                <a:spcPct val="150000"/>
              </a:lnSpc>
              <a:buNone/>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2. 数据集</a:t>
            </a:r>
            <a:r>
              <a:rPr lang="zh-CN" altLang="en-GB"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zh-CN" altLang="en-GB"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（1）数据记录集</a:t>
            </a:r>
            <a:endPar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（2）图数据集。</a:t>
            </a:r>
            <a:endPar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（3）有序数据集。</a:t>
            </a:r>
            <a:endPar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0" defTabSz="1219200">
              <a:lnSpc>
                <a:spcPct val="150000"/>
              </a:lnSpc>
              <a:buNone/>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3. 数据相似度与密度</a:t>
            </a:r>
            <a:endPar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（1）欧几里得距离。</a:t>
            </a:r>
            <a:endPar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（2）闵科夫斯基距离。</a:t>
            </a:r>
            <a:endPar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（3）余弦距离。</a:t>
            </a:r>
            <a:endPar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（4）Jaccard 相似度。</a:t>
            </a:r>
            <a:endParaRPr lang="en-GB" altLang="en-US" sz="24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
        <p:nvSpPr>
          <p:cNvPr id="2" name="文本框 1"/>
          <p:cNvSpPr txBox="1"/>
          <p:nvPr/>
        </p:nvSpPr>
        <p:spPr>
          <a:xfrm>
            <a:off x="6777355" y="2023745"/>
            <a:ext cx="4615815" cy="3415030"/>
          </a:xfrm>
          <a:prstGeom prst="rect">
            <a:avLst/>
          </a:prstGeom>
          <a:noFill/>
        </p:spPr>
        <p:txBody>
          <a:bodyPr wrap="square" rtlCol="0">
            <a:spAutoFit/>
          </a:bodyPr>
          <a:p>
            <a:pPr indent="0" algn="l" defTabSz="1219200">
              <a:lnSpc>
                <a:spcPct val="150000"/>
              </a:lnSpc>
              <a:buClrTx/>
              <a:buSzTx/>
              <a:buFontTx/>
              <a:buNone/>
            </a:pPr>
            <a:r>
              <a:rPr lang="en-GB" altLang="en-US" sz="2400" dirty="0">
                <a:effectLst>
                  <a:outerShdw blurRad="38100" dist="38100" dir="2700000">
                    <a:srgbClr val="FFFFFF"/>
                  </a:outerShdw>
                </a:effectLst>
                <a:latin typeface="宋体" panose="02010600030101010101" pitchFamily="2" charset="-122"/>
                <a:ea typeface="宋体" panose="02010600030101010101" pitchFamily="2" charset="-122"/>
                <a:cs typeface="+mn-ea"/>
              </a:rPr>
              <a:t>在基于密度的数据聚类时，需要衡量数据的密度，通常定义有三类：</a:t>
            </a:r>
            <a:endParaRPr lang="en-GB" altLang="en-US" sz="2400"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algn="l" defTabSz="1219200">
              <a:lnSpc>
                <a:spcPct val="150000"/>
              </a:lnSpc>
              <a:buClrTx/>
              <a:buSzTx/>
              <a:buFontTx/>
              <a:buBlip>
                <a:blip r:embed="rId1"/>
              </a:buBlip>
            </a:pPr>
            <a:r>
              <a:rPr lang="en-GB" altLang="en-US" sz="2400" dirty="0">
                <a:effectLst>
                  <a:outerShdw blurRad="38100" dist="38100" dir="2700000">
                    <a:srgbClr val="FFFFFF"/>
                  </a:outerShdw>
                </a:effectLst>
                <a:latin typeface="宋体" panose="02010600030101010101" pitchFamily="2" charset="-122"/>
                <a:ea typeface="宋体" panose="02010600030101010101" pitchFamily="2" charset="-122"/>
                <a:cs typeface="+mn-ea"/>
              </a:rPr>
              <a:t>（1）欧几里得密度。</a:t>
            </a:r>
            <a:endParaRPr lang="en-GB" altLang="en-US" sz="2400"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algn="l" defTabSz="1219200">
              <a:lnSpc>
                <a:spcPct val="150000"/>
              </a:lnSpc>
              <a:buClrTx/>
              <a:buSzTx/>
              <a:buFontTx/>
              <a:buBlip>
                <a:blip r:embed="rId1"/>
              </a:buBlip>
            </a:pPr>
            <a:r>
              <a:rPr lang="en-GB" altLang="en-US" sz="2400" dirty="0">
                <a:effectLst>
                  <a:outerShdw blurRad="38100" dist="38100" dir="2700000">
                    <a:srgbClr val="FFFFFF"/>
                  </a:outerShdw>
                </a:effectLst>
                <a:latin typeface="宋体" panose="02010600030101010101" pitchFamily="2" charset="-122"/>
                <a:ea typeface="宋体" panose="02010600030101010101" pitchFamily="2" charset="-122"/>
                <a:cs typeface="+mn-ea"/>
              </a:rPr>
              <a:t>（2）概率密度。</a:t>
            </a:r>
            <a:endParaRPr lang="en-GB" altLang="en-US" sz="2400"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algn="l" defTabSz="1219200">
              <a:lnSpc>
                <a:spcPct val="150000"/>
              </a:lnSpc>
              <a:buClrTx/>
              <a:buSzTx/>
              <a:buFontTx/>
              <a:buBlip>
                <a:blip r:embed="rId1"/>
              </a:buBlip>
            </a:pPr>
            <a:r>
              <a:rPr lang="en-GB" altLang="en-US" sz="2400" dirty="0">
                <a:effectLst>
                  <a:outerShdw blurRad="38100" dist="38100" dir="2700000">
                    <a:srgbClr val="FFFFFF"/>
                  </a:outerShdw>
                </a:effectLst>
                <a:latin typeface="宋体" panose="02010600030101010101" pitchFamily="2" charset="-122"/>
                <a:ea typeface="宋体" panose="02010600030101010101" pitchFamily="2" charset="-122"/>
                <a:cs typeface="+mn-ea"/>
              </a:rPr>
              <a:t>（3）基于图结构的密度</a:t>
            </a:r>
            <a:endParaRPr lang="en-GB" altLang="en-US" sz="2400"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2" grpId="0"/>
      <p:bldP spid="19482" grpId="1"/>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290253" y="141890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733425" y="825500"/>
            <a:ext cx="837819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3.1.2  数据科学及过程</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2135188" y="2054225"/>
            <a:ext cx="7705725"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（1）海量的数据规模。</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（2）快速的数据流转、动态的数据体系。</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（3）多样的数据。</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（4）巨大的数据价值。</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421698" y="143541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1148080" y="826135"/>
            <a:ext cx="808037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3.2  数据获取和预处理</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1305560" y="2017395"/>
            <a:ext cx="9721850" cy="4346575"/>
          </a:xfrm>
          <a:prstGeom prst="rect">
            <a:avLst/>
          </a:prstGeom>
          <a:noFill/>
          <a:ln w="9525">
            <a:noFill/>
          </a:ln>
        </p:spPr>
        <p:txBody>
          <a:bodyPr anchor="t"/>
          <a:p>
            <a:pPr marL="990600" lvl="1" indent="-381000" defTabSz="1219200" eaLnBrk="0" hangingPunct="0">
              <a:lnSpc>
                <a:spcPct val="150000"/>
              </a:lnSpc>
            </a:pPr>
            <a:r>
              <a:rPr lang="en-US" altLang="zh-CN" sz="2400" dirty="0">
                <a:latin typeface="Copperplate Gothic Bold" panose="020E0705020206020404" pitchFamily="2" charset="0"/>
                <a:ea typeface="宋体" panose="02010600030101010101" pitchFamily="2" charset="-122"/>
              </a:rPr>
              <a:t>1.</a:t>
            </a:r>
            <a:r>
              <a:rPr lang="zh-CN" altLang="en-US" sz="2400" dirty="0">
                <a:latin typeface="Copperplate Gothic Bold" panose="020E0705020206020404" pitchFamily="2" charset="0"/>
                <a:ea typeface="宋体" panose="02010600030101010101" pitchFamily="2" charset="-122"/>
              </a:rPr>
              <a:t> 数据获取 </a:t>
            </a:r>
            <a:endParaRPr lang="zh-CN" altLang="en-US" sz="2400" dirty="0">
              <a:latin typeface="Copperplate Gothic Bold" panose="020E0705020206020404" pitchFamily="2" charset="0"/>
              <a:ea typeface="宋体" panose="02010600030101010101" pitchFamily="2" charset="-122"/>
            </a:endParaRPr>
          </a:p>
          <a:p>
            <a:pPr marL="0" lvl="1" indent="-381000" defTabSz="1219200" eaLnBrk="0" fontAlgn="auto" hangingPunct="0">
              <a:lnSpc>
                <a:spcPct val="150000"/>
              </a:lnSpc>
            </a:pPr>
            <a:r>
              <a:rPr lang="zh-CN" altLang="en-US" sz="2400" dirty="0">
                <a:latin typeface="Copperplate Gothic Bold" panose="020E0705020206020404" pitchFamily="2" charset="0"/>
                <a:ea typeface="宋体" panose="02010600030101010101" pitchFamily="2" charset="-122"/>
              </a:rPr>
              <a:t>大数据时代的特点之一是数据开始变得廉价，即收集数据的途径多种多样，成本相对低廉。通常，数据获取手段有实验测量、计算机仿真与网络数据传输等。</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160713" y="144494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174625" y="859155"/>
            <a:ext cx="890270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3.2.2  数据预处理 </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2135188" y="1789430"/>
            <a:ext cx="7705725"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 合并</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2. 采样</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3. 降维</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4. 特征子集选择</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5. 特征生成</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6. 离散化与二值化</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7. 属性变换</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35184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802640" y="814705"/>
            <a:ext cx="844169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3.3  数据组织与管理</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2242503" y="1780540"/>
            <a:ext cx="7705725" cy="4346575"/>
          </a:xfrm>
          <a:prstGeom prst="rect">
            <a:avLst/>
          </a:prstGeom>
          <a:noFill/>
          <a:ln w="9525">
            <a:noFill/>
          </a:ln>
        </p:spPr>
        <p:txBody>
          <a:bodyPr anchor="t"/>
          <a:p>
            <a:pPr marL="990600" lvl="1" indent="-381000" defTabSz="1219200" eaLnBrk="0" hangingPunct="0">
              <a:lnSpc>
                <a:spcPct val="150000"/>
              </a:lnSpc>
            </a:pPr>
            <a:endParaRPr lang="zh-CN" altLang="en-US" sz="2400" dirty="0">
              <a:latin typeface="Copperplate Gothic Bold" panose="020E0705020206020404" pitchFamily="2" charset="0"/>
              <a:ea typeface="宋体" panose="02010600030101010101" pitchFamily="2" charset="-122"/>
            </a:endParaRPr>
          </a:p>
        </p:txBody>
      </p:sp>
      <p:sp>
        <p:nvSpPr>
          <p:cNvPr id="3" name="文本框 2"/>
          <p:cNvSpPr txBox="1"/>
          <p:nvPr/>
        </p:nvSpPr>
        <p:spPr>
          <a:xfrm>
            <a:off x="1214120" y="1501140"/>
            <a:ext cx="10202545" cy="4523105"/>
          </a:xfrm>
          <a:prstGeom prst="rect">
            <a:avLst/>
          </a:prstGeom>
          <a:noFill/>
        </p:spPr>
        <p:txBody>
          <a:bodyPr wrap="square" rtlCol="0">
            <a:spAutoFit/>
          </a:bodyPr>
          <a:p>
            <a:pPr marL="0" lvl="1" indent="-381000" algn="l" defTabSz="1219200" eaLnBrk="0" hangingPunct="0">
              <a:lnSpc>
                <a:spcPct val="150000"/>
              </a:lnSpc>
              <a:buClrTx/>
              <a:buSzTx/>
              <a:buFontTx/>
            </a:pPr>
            <a:r>
              <a:rPr lang="zh-CN" altLang="en-US" sz="2400" dirty="0">
                <a:latin typeface="Copperplate Gothic Bold" panose="020E0705020206020404" pitchFamily="2" charset="0"/>
                <a:ea typeface="宋体" panose="02010600030101010101" pitchFamily="2" charset="-122"/>
              </a:rPr>
              <a:t>随着计算机技术的发展，数据管理经历了人工管理、文件系统、数据库系统三个阶段。</a:t>
            </a:r>
            <a:endParaRPr lang="zh-CN" altLang="en-US" sz="2400" dirty="0">
              <a:latin typeface="Copperplate Gothic Bold" panose="020E0705020206020404" pitchFamily="2" charset="0"/>
              <a:ea typeface="宋体" panose="02010600030101010101" pitchFamily="2" charset="-122"/>
            </a:endParaRPr>
          </a:p>
          <a:p>
            <a:pPr marL="0" lvl="1" indent="-381000" algn="l" defTabSz="1219200" eaLnBrk="0" hangingPunct="0">
              <a:lnSpc>
                <a:spcPct val="150000"/>
              </a:lnSpc>
              <a:buClrTx/>
              <a:buSzTx/>
              <a:buFontTx/>
            </a:pPr>
            <a:endParaRPr lang="zh-CN" altLang="en-US" sz="2400" dirty="0">
              <a:latin typeface="Copperplate Gothic Bold" panose="020E0705020206020404" pitchFamily="2" charset="0"/>
              <a:ea typeface="宋体" panose="02010600030101010101" pitchFamily="2" charset="-122"/>
            </a:endParaRPr>
          </a:p>
          <a:p>
            <a:pPr marL="0" lvl="1" indent="-381000" algn="l" defTabSz="1219200" eaLnBrk="0" hangingPunct="0">
              <a:lnSpc>
                <a:spcPct val="150000"/>
              </a:lnSpc>
              <a:buClrTx/>
              <a:buSzTx/>
              <a:buFontTx/>
            </a:pPr>
            <a:r>
              <a:rPr lang="zh-CN" altLang="en-US" sz="2400" dirty="0">
                <a:latin typeface="Copperplate Gothic Bold" panose="020E0705020206020404" pitchFamily="2" charset="0"/>
                <a:ea typeface="宋体" panose="02010600030101010101" pitchFamily="2" charset="-122"/>
              </a:rPr>
              <a:t>1. 文件存储：数据组织和管理的最简单形式是文件。</a:t>
            </a:r>
            <a:endParaRPr lang="zh-CN" altLang="en-US" sz="2400" dirty="0">
              <a:latin typeface="Copperplate Gothic Bold" panose="020E0705020206020404" pitchFamily="2" charset="0"/>
              <a:ea typeface="宋体" panose="02010600030101010101" pitchFamily="2" charset="-122"/>
            </a:endParaRPr>
          </a:p>
          <a:p>
            <a:pPr marL="0" lvl="1" indent="-381000" algn="l" defTabSz="1219200" eaLnBrk="0" hangingPunct="0">
              <a:lnSpc>
                <a:spcPct val="150000"/>
              </a:lnSpc>
              <a:buClrTx/>
              <a:buSzTx/>
              <a:buFontTx/>
            </a:pPr>
            <a:r>
              <a:rPr lang="zh-CN" altLang="en-US" sz="2400" dirty="0">
                <a:latin typeface="Copperplate Gothic Bold" panose="020E0705020206020404" pitchFamily="2" charset="0"/>
                <a:ea typeface="宋体" panose="02010600030101010101" pitchFamily="2" charset="-122"/>
              </a:rPr>
              <a:t>2. 结构化文件格式：科学领域中高效能处理要求和特殊的领域知识使得人们定义特定的结构化文件记录数据。</a:t>
            </a:r>
            <a:endParaRPr lang="zh-CN" altLang="en-US" sz="2400" dirty="0">
              <a:latin typeface="Copperplate Gothic Bold" panose="020E0705020206020404" pitchFamily="2" charset="0"/>
              <a:ea typeface="宋体" panose="02010600030101010101" pitchFamily="2" charset="-122"/>
            </a:endParaRPr>
          </a:p>
          <a:p>
            <a:pPr marL="0" lvl="1" indent="-381000" algn="l" defTabSz="1219200" eaLnBrk="0" hangingPunct="0">
              <a:lnSpc>
                <a:spcPct val="150000"/>
              </a:lnSpc>
              <a:buClrTx/>
              <a:buSzTx/>
              <a:buFontTx/>
            </a:pPr>
            <a:r>
              <a:rPr lang="zh-CN" altLang="en-US" sz="2400" dirty="0">
                <a:latin typeface="Copperplate Gothic Bold" panose="020E0705020206020404" pitchFamily="2" charset="0"/>
                <a:ea typeface="宋体" panose="02010600030101010101" pitchFamily="2" charset="-122"/>
              </a:rPr>
              <a:t>3. 数据库：数据组织的高级形式是数据库，即存储在计算设备内、有组织的、共享的、统一管理的数据集合。</a:t>
            </a:r>
            <a:endParaRPr lang="zh-CN" altLang="en-US" sz="24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34" charset="-122"/>
              <a:sym typeface="Copperplate Gothic Bold" panose="020E0705020206020404" pitchFamily="2" charset="0"/>
            </a:endParaRPr>
          </a:p>
        </p:txBody>
      </p:sp>
      <p:sp>
        <p:nvSpPr>
          <p:cNvPr id="2971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8" name="直接连接符 12"/>
          <p:cNvSpPr/>
          <p:nvPr/>
        </p:nvSpPr>
        <p:spPr>
          <a:xfrm flipV="1">
            <a:off x="3473768" y="1427163"/>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34" charset="-122"/>
            </a:endParaRPr>
          </a:p>
        </p:txBody>
      </p:sp>
      <p:sp>
        <p:nvSpPr>
          <p:cNvPr id="29719" name="文本框 14"/>
          <p:cNvSpPr/>
          <p:nvPr/>
        </p:nvSpPr>
        <p:spPr>
          <a:xfrm>
            <a:off x="832485" y="843915"/>
            <a:ext cx="848868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3.3.1  数据清洗与精简</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334010" y="1780540"/>
            <a:ext cx="10972165" cy="4346575"/>
          </a:xfrm>
          <a:prstGeom prst="rect">
            <a:avLst/>
          </a:prstGeom>
          <a:noFill/>
          <a:ln w="9525">
            <a:noFill/>
          </a:ln>
        </p:spPr>
        <p:txBody>
          <a:bodyPr anchor="t"/>
          <a:p>
            <a:pPr marL="990600" lvl="1" indent="-381000" defTabSz="1219200" eaLnBrk="0" hangingPunct="0">
              <a:lnSpc>
                <a:spcPct val="150000"/>
              </a:lnSpc>
            </a:pPr>
            <a:r>
              <a:rPr lang="zh-CN" altLang="en-US" sz="2300" dirty="0">
                <a:latin typeface="Copperplate Gothic Bold" panose="020E0705020206020404" pitchFamily="2" charset="0"/>
                <a:ea typeface="宋体" panose="02010600030101010101" pitchFamily="2" charset="-122"/>
              </a:rPr>
              <a:t>（1）噪声指对真实数据的干扰；离群值指与大多数数据偏离较大的数据。</a:t>
            </a:r>
            <a:endParaRPr lang="zh-CN" altLang="en-US" sz="23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300" dirty="0">
                <a:latin typeface="Copperplate Gothic Bold" panose="020E0705020206020404" pitchFamily="2" charset="0"/>
                <a:ea typeface="宋体" panose="02010600030101010101" pitchFamily="2" charset="-122"/>
              </a:rPr>
              <a:t>（2）数据缺失的主要原因包括：信息未被记录；某些属性不适用于所有实例。</a:t>
            </a:r>
            <a:endParaRPr lang="zh-CN" altLang="en-US" sz="23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300" dirty="0">
                <a:latin typeface="Copperplate Gothic Bold" panose="020E0705020206020404" pitchFamily="2" charset="0"/>
                <a:ea typeface="宋体" panose="02010600030101010101" pitchFamily="2" charset="-122"/>
              </a:rPr>
              <a:t>（3）数据重复的主要来源是异构数据源的合并，可采用数据清洗方法消除。</a:t>
            </a:r>
            <a:endParaRPr lang="zh-CN" altLang="en-US" sz="23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300" dirty="0">
                <a:latin typeface="Copperplate Gothic Bold" panose="020E0705020206020404" pitchFamily="2" charset="0"/>
                <a:ea typeface="宋体" panose="02010600030101010101" pitchFamily="2" charset="-122"/>
              </a:rPr>
              <a:t>数据精简方法可分为以下两类。</a:t>
            </a:r>
            <a:endParaRPr lang="zh-CN" altLang="en-US" sz="23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300" dirty="0">
                <a:latin typeface="Copperplate Gothic Bold" panose="020E0705020206020404" pitchFamily="2" charset="0"/>
                <a:ea typeface="宋体" panose="02010600030101010101" pitchFamily="2" charset="-122"/>
              </a:rPr>
              <a:t>（1）使用质量指标优化非视觉因素，如时间、空间等。</a:t>
            </a:r>
            <a:endParaRPr lang="zh-CN" altLang="en-US" sz="23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300" dirty="0">
                <a:latin typeface="Copperplate Gothic Bold" panose="020E0705020206020404" pitchFamily="2" charset="0"/>
                <a:ea typeface="宋体" panose="02010600030101010101" pitchFamily="2" charset="-122"/>
              </a:rPr>
              <a:t>（2）使用质量指标优化数据可视化，称为可视数据精简。</a:t>
            </a:r>
            <a:endParaRPr lang="zh-CN" altLang="en-US" sz="2300" dirty="0">
              <a:latin typeface="Copperplate Gothic Bold" panose="020E0705020206020404" pitchFamily="2" charset="0"/>
              <a:ea typeface="宋体" panose="02010600030101010101" pitchFamily="2" charset="-122"/>
            </a:endParaRPr>
          </a:p>
        </p:txBody>
      </p:sp>
    </p:spTree>
  </p:cSld>
  <p:clrMapOvr>
    <a:masterClrMapping/>
  </p:clrMapOvr>
  <p:transition spd="med">
    <p:fade/>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MH" val="20160202082519"/>
  <p:tag name="MH_LIBRARY" val="GRAPHIC"/>
  <p:tag name="MH_TYPE" val="Other"/>
  <p:tag name="MH_ORDER" val="4"/>
</p:tagLst>
</file>

<file path=ppt/tags/tag64.xml><?xml version="1.0" encoding="utf-8"?>
<p:tagLst xmlns:p="http://schemas.openxmlformats.org/presentationml/2006/main">
  <p:tag name="MH" val="20160202082519"/>
  <p:tag name="MH_LIBRARY" val="GRAPHIC"/>
  <p:tag name="MH_TYPE" val="Other"/>
  <p:tag name="MH_ORDER" val="4"/>
</p:tagLst>
</file>

<file path=ppt/tags/tag65.xml><?xml version="1.0" encoding="utf-8"?>
<p:tagLst xmlns:p="http://schemas.openxmlformats.org/presentationml/2006/main">
  <p:tag name="MH" val="20160202082519"/>
  <p:tag name="MH_LIBRARY" val="GRAPHIC"/>
  <p:tag name="MH_TYPE" val="Other"/>
  <p:tag name="MH_ORDER" val="4"/>
</p:tagLst>
</file>

<file path=ppt/tags/tag66.xml><?xml version="1.0" encoding="utf-8"?>
<p:tagLst xmlns:p="http://schemas.openxmlformats.org/presentationml/2006/main">
  <p:tag name="MH" val="20160202082519"/>
  <p:tag name="MH_LIBRARY" val="GRAPHIC"/>
  <p:tag name="MH_TYPE" val="Other"/>
  <p:tag name="MH_ORDER" val="4"/>
</p:tagLst>
</file>

<file path=ppt/tags/tag67.xml><?xml version="1.0" encoding="utf-8"?>
<p:tagLst xmlns:p="http://schemas.openxmlformats.org/presentationml/2006/main">
  <p:tag name="MH" val="20160202082519"/>
  <p:tag name="MH_LIBRARY" val="GRAPHIC"/>
  <p:tag name="MH_TYPE" val="Other"/>
  <p:tag name="MH_ORDER" val="4"/>
</p:tagLst>
</file>

<file path=ppt/tags/tag68.xml><?xml version="1.0" encoding="utf-8"?>
<p:tagLst xmlns:p="http://schemas.openxmlformats.org/presentationml/2006/main">
  <p:tag name="MH" val="20160202082519"/>
  <p:tag name="MH_LIBRARY" val="GRAPHIC"/>
  <p:tag name="MH_TYPE" val="Other"/>
  <p:tag name="MH_ORDER" val="4"/>
</p:tagLst>
</file>

<file path=ppt/tags/tag69.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MH" val="20160202082519"/>
  <p:tag name="MH_LIBRARY" val="GRAPHIC"/>
  <p:tag name="MH_TYPE" val="Other"/>
  <p:tag name="MH_ORDER" val="4"/>
</p:tagLst>
</file>

<file path=ppt/tags/tag71.xml><?xml version="1.0" encoding="utf-8"?>
<p:tagLst xmlns:p="http://schemas.openxmlformats.org/presentationml/2006/main">
  <p:tag name="MH" val="20160202082519"/>
  <p:tag name="MH_LIBRARY" val="GRAPHIC"/>
  <p:tag name="MH_TYPE" val="Other"/>
  <p:tag name="MH_ORDER" val="4"/>
</p:tagLst>
</file>

<file path=ppt/tags/tag72.xml><?xml version="1.0" encoding="utf-8"?>
<p:tagLst xmlns:p="http://schemas.openxmlformats.org/presentationml/2006/main">
  <p:tag name="MH" val="20160202082519"/>
  <p:tag name="MH_LIBRARY" val="GRAPHIC"/>
  <p:tag name="MH_TYPE" val="Other"/>
  <p:tag name="MH_ORDER" val="4"/>
</p:tagLst>
</file>

<file path=ppt/tags/tag73.xml><?xml version="1.0" encoding="utf-8"?>
<p:tagLst xmlns:p="http://schemas.openxmlformats.org/presentationml/2006/main">
  <p:tag name="MH" val="20160202082519"/>
  <p:tag name="MH_LIBRARY" val="GRAPHIC"/>
  <p:tag name="MH_TYPE" val="Other"/>
  <p:tag name="MH_ORDER" val="4"/>
</p:tagLst>
</file>

<file path=ppt/tags/tag74.xml><?xml version="1.0" encoding="utf-8"?>
<p:tagLst xmlns:p="http://schemas.openxmlformats.org/presentationml/2006/main">
  <p:tag name="MH" val="20160202082519"/>
  <p:tag name="MH_LIBRARY" val="GRAPHIC"/>
  <p:tag name="MH_TYPE" val="Other"/>
  <p:tag name="MH_ORDER" val="4"/>
</p:tagLst>
</file>

<file path=ppt/tags/tag75.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2749</Words>
  <Application>WPS 演示</Application>
  <PresentationFormat>宽屏</PresentationFormat>
  <Paragraphs>246</Paragraphs>
  <Slides>21</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Arial</vt:lpstr>
      <vt:lpstr>宋体</vt:lpstr>
      <vt:lpstr>Wingdings</vt:lpstr>
      <vt:lpstr>微软雅黑</vt:lpstr>
      <vt:lpstr>Wingdings</vt:lpstr>
      <vt:lpstr>Copperplate Gothic Bold</vt:lpstr>
      <vt:lpstr>华文楷体</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Anny</cp:lastModifiedBy>
  <cp:revision>176</cp:revision>
  <dcterms:created xsi:type="dcterms:W3CDTF">2019-06-19T02:08:00Z</dcterms:created>
  <dcterms:modified xsi:type="dcterms:W3CDTF">2021-05-24T03:19:36Z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200F758B585E40759B3DA393F3020C31</vt:lpwstr>
  </property>
</Properties>
</file>