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1"/>
  </p:sldMasterIdLst>
  <p:notesMasterIdLst>
    <p:notesMasterId r:id="rId26"/>
  </p:notesMasterIdLst>
  <p:sldIdLst>
    <p:sldId id="257" r:id="rId3"/>
    <p:sldId id="261" r:id="rId4"/>
    <p:sldId id="398" r:id="rId5"/>
    <p:sldId id="366" r:id="rId6"/>
    <p:sldId id="393"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392" r:id="rId25"/>
  </p:sldIdLst>
  <p:sldSz cx="12192000" cy="6858000"/>
  <p:notesSz cx="6858000" cy="9144000"/>
  <p:embeddedFontLst>
    <p:embeddedFont>
      <p:font typeface="Copperplate Gothic Bold" panose="020E0705020206020404" pitchFamily="2" charset="0"/>
      <p:regular r:id="rId30"/>
    </p:embeddedFont>
    <p:embeddedFont>
      <p:font typeface="微软雅黑" panose="020B0503020204020204" pitchFamily="2" charset="-122"/>
      <p:regular r:id="rId31"/>
    </p:embeddedFont>
    <p:embeddedFont>
      <p:font typeface="黑体" panose="02010609060101010101" pitchFamily="1" charset="-122"/>
      <p:regular r:id="rId32"/>
    </p:embeddedFont>
  </p:embeddedFont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37"/>
        <p:guide orient="horz" pos="1269"/>
        <p:guide orient="horz" pos="3704"/>
        <p:guide orient="horz" pos="3172"/>
        <p:guide orient="horz" pos="2698"/>
        <p:guide orient="horz" pos="3288"/>
        <p:guide pos="3912"/>
        <p:guide pos="836"/>
        <p:guide pos="7680"/>
        <p:guide pos="7014"/>
        <p:guide pos="1255"/>
        <p:guide pos="6335"/>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60650"/>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233363" y="3056890"/>
            <a:ext cx="11725275" cy="922020"/>
          </a:xfrm>
          <a:prstGeom prst="rect">
            <a:avLst/>
          </a:prstGeom>
          <a:noFill/>
          <a:ln w="9525">
            <a:noFill/>
          </a:ln>
        </p:spPr>
        <p:txBody>
          <a:bodyPr wrap="square" anchor="t">
            <a:spAutoFit/>
          </a:bodyPr>
          <a:p>
            <a:pPr algn="ctr"/>
            <a:r>
              <a:rPr lang="zh-CN"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第</a:t>
            </a:r>
            <a:r>
              <a:rPr lang="en-US" altLang="zh-CN"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1</a:t>
            </a:r>
            <a:r>
              <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章</a:t>
            </a:r>
            <a:r>
              <a:rPr lang="en-US" altLang="zh-CN"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数据可视化概述</a:t>
            </a:r>
            <a:endParaRPr lang="zh-CN"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521970"/>
          </a:xfrm>
          <a:prstGeom prst="rect">
            <a:avLst/>
          </a:prstGeom>
          <a:noFill/>
          <a:ln w="9525">
            <a:noFill/>
          </a:ln>
        </p:spPr>
        <p:txBody>
          <a:bodyPr anchor="t">
            <a:spAutoFit/>
          </a:bodyPr>
          <a:p>
            <a:pPr algn="ctr"/>
            <a:r>
              <a:rPr lang="zh-CN" altLang="en-US" sz="2800" b="1" dirty="0">
                <a:latin typeface="微软雅黑" panose="020B0503020204020204" pitchFamily="2" charset="-122"/>
                <a:ea typeface="微软雅黑" panose="020B0503020204020204" pitchFamily="2" charset="-122"/>
              </a:rPr>
              <a:t>专业核心课程</a:t>
            </a:r>
            <a:endParaRPr lang="zh-CN" altLang="en-US" sz="2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94043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927668" y="148494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174625" y="863600"/>
            <a:ext cx="917067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 1700—1799 年：图形符号</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89660" y="1831975"/>
            <a:ext cx="10170160" cy="4568825"/>
          </a:xfrm>
          <a:prstGeom prst="rect">
            <a:avLst/>
          </a:prstGeom>
          <a:noFill/>
          <a:ln w="9525">
            <a:noFill/>
          </a:ln>
        </p:spPr>
        <p:txBody>
          <a:bodyPr anchor="t"/>
          <a:p>
            <a:pPr marL="0" lvl="1" indent="-381000" algn="l" defTabSz="1219200" eaLnBrk="0" hangingPunct="0">
              <a:lnSpc>
                <a:spcPct val="150000"/>
              </a:lnSpc>
              <a:buClrTx/>
              <a:buSzTx/>
            </a:pPr>
            <a:r>
              <a:rPr lang="zh-CN" altLang="en-US" sz="2000" dirty="0">
                <a:latin typeface="Copperplate Gothic Bold" panose="020E0705020206020404" pitchFamily="2" charset="0"/>
                <a:ea typeface="宋体" panose="02010600030101010101" pitchFamily="2" charset="-122"/>
              </a:rPr>
              <a:t>随着统计理论、实践数据分析的发展，发明了抽象图和函数图采用统计图辅助思考的诞生同时衍生了可视化思考的新方式：图表用于表达数学证明和函数；列线图用于辅助计算；各类可视化显示用于表达数据的趋势和分布，便于交流、获取和可视化观察。</a:t>
            </a:r>
            <a:endParaRPr lang="zh-CN" altLang="en-US" sz="20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3575685" y="3363595"/>
            <a:ext cx="4559300" cy="3036570"/>
          </a:xfrm>
          <a:prstGeom prst="rect">
            <a:avLst/>
          </a:prstGeom>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503613" y="162845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263525" y="981075"/>
            <a:ext cx="942213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4. 1800—1900 年：数据图形</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47445" y="2054225"/>
            <a:ext cx="10125075" cy="4346575"/>
          </a:xfrm>
          <a:prstGeom prst="rect">
            <a:avLst/>
          </a:prstGeom>
          <a:noFill/>
          <a:ln w="9525">
            <a:noFill/>
          </a:ln>
        </p:spPr>
        <p:txBody>
          <a:bodyPr anchor="t"/>
          <a:p>
            <a:pPr marL="0" lvl="1" indent="-381000" algn="l" defTabSz="1219200" eaLnBrk="0" hangingPunct="0">
              <a:lnSpc>
                <a:spcPct val="150000"/>
              </a:lnSpc>
              <a:buClrTx/>
              <a:buSzTx/>
            </a:pPr>
            <a:r>
              <a:rPr lang="zh-CN" altLang="en-US" sz="2000" dirty="0">
                <a:latin typeface="Copperplate Gothic Bold" panose="020E0705020206020404" pitchFamily="2" charset="0"/>
                <a:ea typeface="宋体" panose="02010600030101010101" pitchFamily="2" charset="-122"/>
              </a:rPr>
              <a:t>采用统计图辅助思考的诞生同时衍生了可视化思考的新方式：图表用于表达数学证明和函数；列线图用于辅助计算；各类可视化显示用于表达数据的趋势和分布，便于交流、获取和可视化观察。</a:t>
            </a:r>
            <a:endParaRPr lang="zh-CN" altLang="en-US" sz="20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3606800" y="3285490"/>
            <a:ext cx="5207000" cy="2887980"/>
          </a:xfrm>
          <a:prstGeom prst="rect">
            <a:avLst/>
          </a:prstGeom>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07625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209550" y="841375"/>
            <a:ext cx="924623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5. 1900—1949 年：现代启蒙</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60780" y="2054225"/>
            <a:ext cx="10197465" cy="1966595"/>
          </a:xfrm>
          <a:prstGeom prst="rect">
            <a:avLst/>
          </a:prstGeom>
          <a:noFill/>
          <a:ln w="9525">
            <a:noFill/>
          </a:ln>
        </p:spPr>
        <p:txBody>
          <a:bodyPr anchor="t"/>
          <a:p>
            <a:pPr marL="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多维数据可视化和心理学的介入成为这个时期的重要特点。如图 所示，关于太阳黑子随时间扰动的蝴蝶图验证了太阳黑子的周期性</a:t>
            </a:r>
            <a:r>
              <a:rPr lang="zh-CN" altLang="en-US" sz="2400" dirty="0">
                <a:latin typeface="Copperplate Gothic Bold" panose="020E0705020206020404" pitchFamily="2" charset="0"/>
                <a:ea typeface="宋体" panose="02010600030101010101" pitchFamily="2" charset="-122"/>
              </a:rPr>
              <a:t>。</a:t>
            </a:r>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3215640" y="3373120"/>
            <a:ext cx="5236845" cy="3027045"/>
          </a:xfrm>
          <a:prstGeom prst="rect">
            <a:avLst/>
          </a:prstGeom>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48895" y="841375"/>
            <a:ext cx="1079944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6. 1950—1974 年：多维信息的可视编码</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14120" y="1780540"/>
            <a:ext cx="10148570" cy="4346575"/>
          </a:xfrm>
          <a:prstGeom prst="rect">
            <a:avLst/>
          </a:prstGeom>
          <a:noFill/>
          <a:ln w="9525">
            <a:noFill/>
          </a:ln>
        </p:spPr>
        <p:txBody>
          <a:bodyPr anchor="t"/>
          <a:p>
            <a:pPr marL="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1967 年，法国人出版的《图形图像学》一书中确定了构成图形的基本要素，并且描述了一种关于图形设计的框架。这套理论奠定了信息可视化的理论基石。随着个人计算机的普及，人们逐渐开始采用计算机编程生成可视化。</a:t>
            </a:r>
            <a:endParaRPr lang="zh-CN" altLang="en-US" sz="20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4079875" y="3285490"/>
            <a:ext cx="4480560" cy="2865120"/>
          </a:xfrm>
          <a:prstGeom prst="rect">
            <a:avLst/>
          </a:prstGeom>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783523" y="155670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0" y="908050"/>
            <a:ext cx="943991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7. 1975—1987 年：多维统计图形</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88085" y="1844675"/>
            <a:ext cx="10255250" cy="4346575"/>
          </a:xfrm>
          <a:prstGeom prst="rect">
            <a:avLst/>
          </a:prstGeom>
          <a:noFill/>
          <a:ln w="9525">
            <a:noFill/>
          </a:ln>
        </p:spPr>
        <p:txBody>
          <a:bodyPr anchor="t"/>
          <a:p>
            <a:pPr marL="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处理范围从简单的统计数据扩展为更复杂的网络、层次、数据库、文本等非结构化与高维数据。与此同时，高性能计算、并行计算的理论与产品正处于研制阶段，催生了面向科学与工程的大规模计算方法。</a:t>
            </a:r>
            <a:endParaRPr lang="zh-CN" altLang="en-US" sz="20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4655820" y="3211830"/>
            <a:ext cx="3583940" cy="3268345"/>
          </a:xfrm>
          <a:prstGeom prst="rect">
            <a:avLst/>
          </a:prstGeom>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424873"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838835" y="843915"/>
            <a:ext cx="907605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8. 1987-2004 年：交互可视化</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135188" y="2054225"/>
            <a:ext cx="7705725" cy="4346575"/>
          </a:xfrm>
          <a:prstGeom prst="rect">
            <a:avLst/>
          </a:prstGeom>
          <a:noFill/>
          <a:ln w="9525">
            <a:noFill/>
          </a:ln>
        </p:spPr>
        <p:txBody>
          <a:bodyPr anchor="t"/>
          <a:p>
            <a:pPr marL="990600" lvl="1" indent="-381000" defTabSz="1219200" eaLnBrk="0" hangingPunct="0">
              <a:lnSpc>
                <a:spcPct val="150000"/>
              </a:lnSpc>
            </a:pPr>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lum bright="6000"/>
          </a:blip>
          <a:stretch>
            <a:fillRect/>
          </a:stretch>
        </p:blipFill>
        <p:spPr>
          <a:xfrm>
            <a:off x="3431540" y="2925445"/>
            <a:ext cx="5480050" cy="3624580"/>
          </a:xfrm>
          <a:prstGeom prst="rect">
            <a:avLst/>
          </a:prstGeom>
        </p:spPr>
      </p:pic>
      <p:sp>
        <p:nvSpPr>
          <p:cNvPr id="3" name="文本框 2"/>
          <p:cNvSpPr txBox="1"/>
          <p:nvPr/>
        </p:nvSpPr>
        <p:spPr>
          <a:xfrm>
            <a:off x="991870" y="1965960"/>
            <a:ext cx="10569575" cy="1014730"/>
          </a:xfrm>
          <a:prstGeom prst="rect">
            <a:avLst/>
          </a:prstGeom>
          <a:noFill/>
        </p:spPr>
        <p:txBody>
          <a:bodyPr wrap="square" rtlCol="0">
            <a:spAutoFit/>
          </a:bodyPr>
          <a:p>
            <a:pPr marL="0" lvl="1" indent="-381000" algn="l" defTabSz="1219200" eaLnBrk="0" hangingPunct="0">
              <a:lnSpc>
                <a:spcPct val="150000"/>
              </a:lnSpc>
              <a:buClrTx/>
              <a:buSzTx/>
            </a:pPr>
            <a:r>
              <a:rPr lang="zh-CN" altLang="en-US" sz="2000" dirty="0">
                <a:ea typeface="宋体" panose="02010600030101010101" pitchFamily="2" charset="-122"/>
              </a:rPr>
              <a:t>1987 年 2 月，美国国家科学基金会召开了首次有关科学可视化的会议，召集了众多学术界、工业界及政府部门的研究人员，会议报告正式命名并定义了科学可视化</a:t>
            </a:r>
            <a:endParaRPr lang="zh-CN" altLang="en-US" sz="2000" dirty="0">
              <a:ea typeface="宋体" panose="02010600030101010101" pitchFamily="2"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50678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333375" y="841375"/>
            <a:ext cx="897890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9. 2004 年至今：可视分析学</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48080" y="1988820"/>
            <a:ext cx="10134600" cy="4346575"/>
          </a:xfrm>
          <a:prstGeom prst="rect">
            <a:avLst/>
          </a:prstGeom>
          <a:noFill/>
          <a:ln w="9525">
            <a:noFill/>
          </a:ln>
        </p:spPr>
        <p:txBody>
          <a:bodyPr anchor="t"/>
          <a:p>
            <a:pPr marL="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可视分析学是一门新兴的学科，其核心理论基础和研究方法尚处于探索阶段。值得注意的是，可视分析的基本理论与方法仍然是正在形成且需要深入探讨的前沿科学问题。</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359468" y="148494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460375" y="825500"/>
            <a:ext cx="887539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1.3  数据可视化详解</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48080" y="2054225"/>
            <a:ext cx="10193020" cy="4346575"/>
          </a:xfrm>
          <a:prstGeom prst="rect">
            <a:avLst/>
          </a:prstGeom>
          <a:noFill/>
          <a:ln w="9525">
            <a:noFill/>
          </a:ln>
        </p:spPr>
        <p:txBody>
          <a:bodyPr anchor="t"/>
          <a:p>
            <a:pPr marL="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数据可视化旨在借助图形化手段清晰有效地传达与沟通信息。设计人员往往由于把握不好设计与功能之间的平衡，从而创造出华而不实的数据可视化形式，无法达到主要目的，也就是无法传达与沟通信息。</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1393825" y="841375"/>
            <a:ext cx="791845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1.3.1  数据科学的发展</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88390" y="2017395"/>
            <a:ext cx="10195560"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 数据：（1）数据即事实（2）数据即信号（3）数据即符号</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 信息：（1）结构性与功能性（2）象征性或主体性</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 知识：（1）知识即处理（2）知识即过程（3）知识即命题</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4. 智慧</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281940" y="841375"/>
            <a:ext cx="903033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1.3.2  数据可视化的意义</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56665" y="2054225"/>
            <a:ext cx="9989185" cy="4346575"/>
          </a:xfrm>
          <a:prstGeom prst="rect">
            <a:avLst/>
          </a:prstGeom>
          <a:noFill/>
          <a:ln w="9525">
            <a:noFill/>
          </a:ln>
        </p:spPr>
        <p:txBody>
          <a:bodyPr anchor="t"/>
          <a:p>
            <a:pPr marL="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关于数据可视化适用范围，存在不同的观点。</a:t>
            </a:r>
            <a:endParaRPr lang="zh-CN" altLang="en-US" sz="2400" dirty="0">
              <a:latin typeface="Copperplate Gothic Bold" panose="020E0705020206020404" pitchFamily="2" charset="0"/>
              <a:ea typeface="宋体" panose="02010600030101010101" pitchFamily="2" charset="-122"/>
            </a:endParaRPr>
          </a:p>
          <a:p>
            <a:pPr marL="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数据可视化的作用在于视物致知，即从看见物体到获取知识。</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494665" y="29178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335915" y="26003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71403" y="206660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101850"/>
            <a:ext cx="2195830" cy="368300"/>
          </a:xfrm>
          <a:prstGeom prst="rect">
            <a:avLst/>
          </a:prstGeom>
          <a:noFill/>
          <a:ln w="9525">
            <a:noFill/>
          </a:ln>
        </p:spPr>
        <p:txBody>
          <a:bodyPr wrap="square" anchor="t">
            <a:spAutoFit/>
          </a:bodyPr>
          <a:p>
            <a:r>
              <a:rPr lang="zh-CN" altLang="en-US" b="1" dirty="0">
                <a:solidFill>
                  <a:schemeClr val="bg1"/>
                </a:solidFill>
                <a:latin typeface="黑体" panose="02010609060101010101" pitchFamily="1" charset="-122"/>
                <a:ea typeface="黑体" panose="02010609060101010101" pitchFamily="1" charset="-122"/>
              </a:rPr>
              <a:t>可视化释义</a:t>
            </a:r>
            <a:endParaRPr lang="zh-CN" altLang="en-US" b="1" dirty="0">
              <a:solidFill>
                <a:schemeClr val="bg1"/>
              </a:solidFill>
              <a:latin typeface="黑体" panose="02010609060101010101" pitchFamily="1" charset="-122"/>
              <a:ea typeface="黑体" panose="02010609060101010101" pitchFamily="1" charset="-122"/>
            </a:endParaRPr>
          </a:p>
        </p:txBody>
      </p:sp>
      <p:sp>
        <p:nvSpPr>
          <p:cNvPr id="16415" name="矩形 14"/>
          <p:cNvSpPr/>
          <p:nvPr/>
        </p:nvSpPr>
        <p:spPr>
          <a:xfrm>
            <a:off x="4871720" y="285305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7" name="矩形 19"/>
          <p:cNvSpPr/>
          <p:nvPr/>
        </p:nvSpPr>
        <p:spPr>
          <a:xfrm>
            <a:off x="4892675" y="3772218"/>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200015" y="3849370"/>
            <a:ext cx="1791970" cy="368300"/>
          </a:xfrm>
          <a:prstGeom prst="rect">
            <a:avLst/>
          </a:prstGeom>
          <a:noFill/>
          <a:ln w="9525">
            <a:noFill/>
          </a:ln>
        </p:spPr>
        <p:txBody>
          <a:bodyPr wrap="none" anchor="t">
            <a:spAutoFit/>
          </a:bodyPr>
          <a:p>
            <a:pPr marL="609600" indent="-609600" algn="l" eaLnBrk="0" hangingPunct="0"/>
            <a:r>
              <a:rPr lang="zh-CN" altLang="en-US" sz="1800" b="1" dirty="0">
                <a:solidFill>
                  <a:schemeClr val="bg1"/>
                </a:solidFill>
                <a:latin typeface="黑体" panose="02010609060101010101" pitchFamily="1" charset="-122"/>
                <a:ea typeface="黑体" panose="02010609060101010101" pitchFamily="1" charset="-122"/>
              </a:rPr>
              <a:t>数据可视化详解</a:t>
            </a:r>
            <a:endParaRPr lang="zh-CN" altLang="en-US" sz="1800" b="1" dirty="0">
              <a:solidFill>
                <a:schemeClr val="bg1"/>
              </a:solidFill>
              <a:latin typeface="黑体" panose="02010609060101010101" pitchFamily="1" charset="-122"/>
              <a:ea typeface="黑体" panose="02010609060101010101" pitchFamily="1" charset="-122"/>
            </a:endParaRPr>
          </a:p>
        </p:txBody>
      </p:sp>
      <p:sp>
        <p:nvSpPr>
          <p:cNvPr id="6" name="矩形 21"/>
          <p:cNvSpPr/>
          <p:nvPr/>
        </p:nvSpPr>
        <p:spPr>
          <a:xfrm>
            <a:off x="4913313" y="428307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9" name="矩形 19"/>
          <p:cNvSpPr/>
          <p:nvPr/>
        </p:nvSpPr>
        <p:spPr>
          <a:xfrm>
            <a:off x="4889183" y="476313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8" name="文本框 7"/>
          <p:cNvSpPr txBox="1"/>
          <p:nvPr/>
        </p:nvSpPr>
        <p:spPr>
          <a:xfrm>
            <a:off x="5160010" y="2903855"/>
            <a:ext cx="3189605" cy="368300"/>
          </a:xfrm>
          <a:prstGeom prst="rect">
            <a:avLst/>
          </a:prstGeom>
          <a:noFill/>
        </p:spPr>
        <p:txBody>
          <a:bodyPr wrap="square" rtlCol="0">
            <a:spAutoFit/>
          </a:bodyPr>
          <a:p>
            <a:pPr algn="l">
              <a:buClrTx/>
              <a:buSzTx/>
            </a:pPr>
            <a:r>
              <a:rPr lang="zh-CN" altLang="en-US" sz="1800" b="1" dirty="0">
                <a:solidFill>
                  <a:schemeClr val="bg1"/>
                </a:solidFill>
                <a:latin typeface="黑体" panose="02010609060101010101" pitchFamily="1" charset="-122"/>
                <a:ea typeface="黑体" panose="02010609060101010101" pitchFamily="1" charset="-122"/>
              </a:rPr>
              <a:t>可视化简史</a:t>
            </a:r>
            <a:endParaRPr lang="zh-CN" altLang="en-US" sz="1800" b="1" dirty="0">
              <a:solidFill>
                <a:schemeClr val="bg1"/>
              </a:solidFill>
              <a:latin typeface="黑体" panose="02010609060101010101" pitchFamily="1" charset="-122"/>
              <a:ea typeface="黑体" panose="02010609060101010101" pitchFamily="1" charset="-122"/>
            </a:endParaRPr>
          </a:p>
        </p:txBody>
      </p:sp>
      <p:sp>
        <p:nvSpPr>
          <p:cNvPr id="9" name="文本框 8"/>
          <p:cNvSpPr txBox="1"/>
          <p:nvPr/>
        </p:nvSpPr>
        <p:spPr>
          <a:xfrm>
            <a:off x="5200015" y="4851400"/>
            <a:ext cx="2593975" cy="368300"/>
          </a:xfrm>
          <a:prstGeom prst="rect">
            <a:avLst/>
          </a:prstGeom>
          <a:noFill/>
        </p:spPr>
        <p:txBody>
          <a:bodyPr wrap="square" rtlCol="0">
            <a:spAutoFit/>
          </a:bodyPr>
          <a:p>
            <a:r>
              <a:rPr lang="zh-CN" altLang="en-US" sz="1800" b="1" dirty="0">
                <a:solidFill>
                  <a:schemeClr val="bg1"/>
                </a:solidFill>
                <a:latin typeface="黑体" panose="02010609060101010101" pitchFamily="1" charset="-122"/>
                <a:ea typeface="黑体" panose="02010609060101010101" pitchFamily="1" charset="-122"/>
              </a:rPr>
              <a:t>数据可视化研究的挑战</a:t>
            </a:r>
            <a:endParaRPr lang="zh-CN" altLang="en-US" sz="1800" b="1" dirty="0">
              <a:solidFill>
                <a:schemeClr val="bg1"/>
              </a:solidFill>
              <a:latin typeface="黑体" panose="02010609060101010101" pitchFamily="1" charset="-122"/>
              <a:ea typeface="黑体" panose="02010609060101010101" pitchFamily="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417"/>
                                        </p:tgtEl>
                                        <p:attrNameLst>
                                          <p:attrName>style.visibility</p:attrName>
                                        </p:attrNameLst>
                                      </p:cBhvr>
                                      <p:to>
                                        <p:strVal val="visible"/>
                                      </p:to>
                                    </p:set>
                                    <p:anim calcmode="lin" valueType="num">
                                      <p:cBhvr additive="base">
                                        <p:cTn id="31" dur="500" fill="hold"/>
                                        <p:tgtEl>
                                          <p:spTgt spid="16417"/>
                                        </p:tgtEl>
                                        <p:attrNameLst>
                                          <p:attrName>ppt_x</p:attrName>
                                        </p:attrNameLst>
                                      </p:cBhvr>
                                      <p:tavLst>
                                        <p:tav tm="0">
                                          <p:val>
                                            <p:strVal val="#ppt_x"/>
                                          </p:val>
                                        </p:tav>
                                        <p:tav tm="100000">
                                          <p:val>
                                            <p:strVal val="#ppt_x"/>
                                          </p:val>
                                        </p:tav>
                                      </p:tavLst>
                                    </p:anim>
                                    <p:anim calcmode="lin" valueType="num">
                                      <p:cBhvr additive="base">
                                        <p:cTn id="32" dur="500" fill="hold"/>
                                        <p:tgtEl>
                                          <p:spTgt spid="164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425"/>
                                        </p:tgtEl>
                                        <p:attrNameLst>
                                          <p:attrName>style.visibility</p:attrName>
                                        </p:attrNameLst>
                                      </p:cBhvr>
                                      <p:to>
                                        <p:strVal val="visible"/>
                                      </p:to>
                                    </p:set>
                                    <p:anim calcmode="lin" valueType="num">
                                      <p:cBhvr additive="base">
                                        <p:cTn id="35" dur="500" fill="hold"/>
                                        <p:tgtEl>
                                          <p:spTgt spid="16425"/>
                                        </p:tgtEl>
                                        <p:attrNameLst>
                                          <p:attrName>ppt_x</p:attrName>
                                        </p:attrNameLst>
                                      </p:cBhvr>
                                      <p:tavLst>
                                        <p:tav tm="0">
                                          <p:val>
                                            <p:strVal val="#ppt_x"/>
                                          </p:val>
                                        </p:tav>
                                        <p:tav tm="100000">
                                          <p:val>
                                            <p:strVal val="#ppt_x"/>
                                          </p:val>
                                        </p:tav>
                                      </p:tavLst>
                                    </p:anim>
                                    <p:anim calcmode="lin" valueType="num">
                                      <p:cBhvr additive="base">
                                        <p:cTn id="36"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429"/>
                                        </p:tgtEl>
                                        <p:attrNameLst>
                                          <p:attrName>style.visibility</p:attrName>
                                        </p:attrNameLst>
                                      </p:cBhvr>
                                      <p:to>
                                        <p:strVal val="visible"/>
                                      </p:to>
                                    </p:set>
                                    <p:anim calcmode="lin" valueType="num">
                                      <p:cBhvr additive="base">
                                        <p:cTn id="41" dur="500" fill="hold"/>
                                        <p:tgtEl>
                                          <p:spTgt spid="16429"/>
                                        </p:tgtEl>
                                        <p:attrNameLst>
                                          <p:attrName>ppt_x</p:attrName>
                                        </p:attrNameLst>
                                      </p:cBhvr>
                                      <p:tavLst>
                                        <p:tav tm="0">
                                          <p:val>
                                            <p:strVal val="#ppt_x"/>
                                          </p:val>
                                        </p:tav>
                                        <p:tav tm="100000">
                                          <p:val>
                                            <p:strVal val="#ppt_x"/>
                                          </p:val>
                                        </p:tav>
                                      </p:tavLst>
                                    </p:anim>
                                    <p:anim calcmode="lin" valueType="num">
                                      <p:cBhvr additive="base">
                                        <p:cTn id="42" dur="500" fill="hold"/>
                                        <p:tgtEl>
                                          <p:spTgt spid="164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7" grpId="0" bldLvl="0" animBg="1"/>
      <p:bldP spid="16425" grpId="0" bldLvl="0"/>
      <p:bldP spid="1642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488315" y="841375"/>
            <a:ext cx="882396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1.3.3  数据可视化的分类</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39520" y="2053590"/>
            <a:ext cx="10060940"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 科学可视化：（1）标量场可视化。（2）向量场可视化。（3）张量场可视化。</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 信息可视化：（1）时空数据可视化。（2）层次与网络结构数据可视化。（3）文本和跨媒体数据可视化（4）多变量数据可视化</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 可视化分析学</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1148080" y="841375"/>
            <a:ext cx="816419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1.3.4  数据可视化与其他学科的关系</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603885" y="2054225"/>
            <a:ext cx="10869295"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 图形学、人机交互</a:t>
            </a:r>
            <a:r>
              <a:rPr lang="en-US" altLang="zh-CN" sz="2400" dirty="0">
                <a:latin typeface="Copperplate Gothic Bold" panose="020E0705020206020404" pitchFamily="2" charset="0"/>
                <a:ea typeface="宋体" panose="02010600030101010101" pitchFamily="2" charset="-122"/>
              </a:rPr>
              <a:t> </a:t>
            </a:r>
            <a:r>
              <a:rPr lang="zh-CN" altLang="en-US" sz="2400" dirty="0">
                <a:latin typeface="Copperplate Gothic Bold" panose="020E0705020206020404" pitchFamily="2" charset="0"/>
                <a:ea typeface="宋体" panose="02010600030101010101" pitchFamily="2" charset="-122"/>
              </a:rPr>
              <a:t>：计算机仿真指采用计算设备模拟特定系统的模型。</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 数据库与数据仓库：数据库和数据仓库是大数据时代数据可视化方法中必须包含的两个环节。</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 数据分析与数据挖掘</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4. 面向领域的可视化方法与技术</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5. 信息视觉设计</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1367155" y="841375"/>
            <a:ext cx="794512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1.4  数据可视化研究的挑战</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841375" y="2054225"/>
            <a:ext cx="10311765" cy="4346575"/>
          </a:xfrm>
          <a:prstGeom prst="rect">
            <a:avLst/>
          </a:prstGeom>
          <a:noFill/>
          <a:ln w="9525">
            <a:noFill/>
          </a:ln>
        </p:spPr>
        <p:txBody>
          <a:bodyPr anchor="t"/>
          <a:p>
            <a:pPr marL="990600" lvl="1" indent="-381000" defTabSz="1219200" eaLnBrk="0" hangingPunct="0">
              <a:lnSpc>
                <a:spcPct val="150000"/>
              </a:lnSpc>
            </a:pPr>
            <a:r>
              <a:rPr sz="2400" dirty="0">
                <a:latin typeface="Copperplate Gothic Bold" panose="020E0705020206020404" pitchFamily="2" charset="0"/>
                <a:ea typeface="宋体" panose="02010600030101010101" pitchFamily="2" charset="-122"/>
              </a:rPr>
              <a:t>1. 大数据可视化</a:t>
            </a:r>
            <a:r>
              <a:rPr lang="zh-CN" sz="2400" dirty="0">
                <a:latin typeface="Copperplate Gothic Bold" panose="020E0705020206020404" pitchFamily="2" charset="0"/>
                <a:ea typeface="宋体" panose="02010600030101010101" pitchFamily="2" charset="-122"/>
              </a:rPr>
              <a:t>：</a:t>
            </a:r>
            <a:r>
              <a:rPr sz="2400" dirty="0">
                <a:latin typeface="Copperplate Gothic Bold" panose="020E0705020206020404" pitchFamily="2" charset="0"/>
                <a:ea typeface="宋体" panose="02010600030101010101" pitchFamily="2" charset="-122"/>
              </a:rPr>
              <a:t>数据密集型科学成为继实验理论和计算仿真之后，科学研究手段的第三种范式。</a:t>
            </a:r>
            <a:endParaRPr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sz="2400" dirty="0">
                <a:latin typeface="Copperplate Gothic Bold" panose="020E0705020206020404" pitchFamily="2" charset="0"/>
                <a:ea typeface="宋体" panose="02010600030101010101" pitchFamily="2" charset="-122"/>
              </a:rPr>
              <a:t>2. 以人为中心的探索式可视分析</a:t>
            </a:r>
            <a:r>
              <a:rPr lang="zh-CN" sz="2400" dirty="0">
                <a:latin typeface="Copperplate Gothic Bold" panose="020E0705020206020404" pitchFamily="2" charset="0"/>
                <a:ea typeface="宋体" panose="02010600030101010101" pitchFamily="2" charset="-122"/>
              </a:rPr>
              <a:t>：发展到 21 世纪的可视化是一个涉及数据挖掘、人机交互、计算机图形学、心理学等的交叉学科。</a:t>
            </a:r>
            <a:endParaRPr lang="zh-CN"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575368" y="1412558"/>
            <a:ext cx="2736850"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6520" y="909320"/>
            <a:ext cx="9551670" cy="583565"/>
          </a:xfrm>
          <a:prstGeom prst="rect">
            <a:avLst/>
          </a:prstGeom>
          <a:noFill/>
          <a:ln w="9525">
            <a:noFill/>
          </a:ln>
        </p:spPr>
        <p:txBody>
          <a:bodyPr wrap="square" anchor="t">
            <a:spAutoFit/>
          </a:bodyPr>
          <a:p>
            <a:pPr algn="ctr"/>
            <a:r>
              <a:rPr sz="3200" dirty="0">
                <a:latin typeface="黑体" panose="02010609060101010101" pitchFamily="1" charset="-122"/>
                <a:ea typeface="黑体" panose="02010609060101010101" pitchFamily="1" charset="-122"/>
              </a:rPr>
              <a:t>1.1</a:t>
            </a:r>
            <a:r>
              <a:rPr lang="en-US" sz="3200" dirty="0">
                <a:latin typeface="黑体" panose="02010609060101010101" pitchFamily="1" charset="-122"/>
                <a:ea typeface="黑体" panose="02010609060101010101" pitchFamily="1" charset="-122"/>
              </a:rPr>
              <a:t> </a:t>
            </a:r>
            <a:r>
              <a:rPr sz="3200" dirty="0">
                <a:latin typeface="黑体" panose="02010609060101010101" pitchFamily="1" charset="-122"/>
                <a:ea typeface="黑体" panose="02010609060101010101" pitchFamily="1" charset="-122"/>
              </a:rPr>
              <a:t>可视化释义</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1124585" y="2003425"/>
            <a:ext cx="9857105" cy="3048000"/>
          </a:xfrm>
          <a:prstGeom prst="rect">
            <a:avLst/>
          </a:prstGeom>
          <a:noFill/>
          <a:ln w="9525">
            <a:noFill/>
          </a:ln>
        </p:spPr>
        <p:txBody>
          <a:bodyPr/>
          <a:p>
            <a:pPr marL="342900" indent="-342900" defTabSz="1219200">
              <a:lnSpc>
                <a:spcPct val="150000"/>
              </a:lnSpc>
              <a:buBlip>
                <a:blip r:embed="rId1"/>
              </a:buBlip>
            </a:pPr>
            <a:r>
              <a:rPr lang="zh-CN" altLang="en-US" sz="2000" noProof="1" dirty="0">
                <a:ea typeface="宋体" panose="02010600030101010101" pitchFamily="2" charset="-122"/>
              </a:rPr>
              <a:t>可视化可简明地定义为“通过可视表达提高人们完成某些任务的效率”。</a:t>
            </a:r>
            <a:endParaRPr lang="zh-CN" altLang="en-US" sz="2000" noProof="1" dirty="0">
              <a:ea typeface="宋体" panose="02010600030101010101" pitchFamily="2" charset="-122"/>
            </a:endParaRPr>
          </a:p>
          <a:p>
            <a:pPr marL="342900" indent="-342900" defTabSz="1219200">
              <a:lnSpc>
                <a:spcPct val="150000"/>
              </a:lnSpc>
              <a:buBlip>
                <a:blip r:embed="rId1"/>
              </a:buBlip>
            </a:pPr>
            <a:r>
              <a:rPr lang="zh-CN" altLang="en-US" sz="2000" noProof="1" dirty="0">
                <a:ea typeface="宋体" panose="02010600030101010101" pitchFamily="2" charset="-122"/>
              </a:rPr>
              <a:t>可视化的作用体现在多个方面，如揭示想法和关系，形成论点或意见，观察事物演化的趋势，总结或积聚数据，存档和汇总，寻求真相和真理，传播知识和探索性数据分析等。</a:t>
            </a:r>
            <a:endParaRPr lang="zh-CN" altLang="en-US" sz="2000" noProof="1" dirty="0">
              <a:ea typeface="宋体" panose="02010600030101010101" pitchFamily="2" charset="-122"/>
            </a:endParaRPr>
          </a:p>
          <a:p>
            <a:pPr marL="342900" indent="-342900" defTabSz="1219200">
              <a:lnSpc>
                <a:spcPct val="150000"/>
              </a:lnSpc>
              <a:buBlip>
                <a:blip r:embed="rId1"/>
              </a:buBlip>
            </a:pPr>
            <a:endParaRPr lang="en-GB" altLang="en-US"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sz="2000" noProof="1" dirty="0">
                <a:ea typeface="宋体" panose="02010600030101010101" pitchFamily="2" charset="-122"/>
              </a:rPr>
              <a:t>从宏观的角度看，可视化包括以下三个功能。</a:t>
            </a:r>
            <a:endParaRPr lang="zh-CN" altLang="en-US" sz="2000" noProof="1" dirty="0">
              <a:ea typeface="宋体" panose="02010600030101010101" pitchFamily="2" charset="-122"/>
            </a:endParaRPr>
          </a:p>
          <a:p>
            <a:pPr defTabSz="1219200">
              <a:lnSpc>
                <a:spcPct val="150000"/>
              </a:lnSpc>
            </a:pPr>
            <a:r>
              <a:rPr lang="zh-CN" altLang="en-US" sz="2000" noProof="1" dirty="0">
                <a:ea typeface="宋体" panose="02010600030101010101" pitchFamily="2" charset="-122"/>
              </a:rPr>
              <a:t>1. 信息记录</a:t>
            </a:r>
            <a:endParaRPr lang="zh-CN" altLang="en-US" sz="2000" noProof="1" dirty="0">
              <a:ea typeface="宋体" panose="02010600030101010101" pitchFamily="2" charset="-122"/>
            </a:endParaRPr>
          </a:p>
          <a:p>
            <a:pPr defTabSz="1219200">
              <a:lnSpc>
                <a:spcPct val="150000"/>
              </a:lnSpc>
            </a:pPr>
            <a:r>
              <a:rPr lang="zh-CN" altLang="en-US" sz="2000" noProof="1" dirty="0">
                <a:ea typeface="宋体" panose="02010600030101010101" pitchFamily="2" charset="-122"/>
              </a:rPr>
              <a:t>2. 支持对信息的推理和分析 </a:t>
            </a:r>
            <a:endParaRPr lang="zh-CN" altLang="en-US" sz="2000" noProof="1" dirty="0">
              <a:ea typeface="宋体" panose="02010600030101010101" pitchFamily="2" charset="-122"/>
            </a:endParaRPr>
          </a:p>
          <a:p>
            <a:pPr defTabSz="1219200">
              <a:lnSpc>
                <a:spcPct val="150000"/>
              </a:lnSpc>
            </a:pPr>
            <a:r>
              <a:rPr lang="zh-CN" altLang="en-US" sz="2000" noProof="1" dirty="0">
                <a:ea typeface="宋体" panose="02010600030101010101" pitchFamily="2" charset="-122"/>
              </a:rPr>
              <a:t>3. 信息传播与协同</a:t>
            </a:r>
            <a:endParaRPr lang="zh-CN" altLang="en-US" sz="2000" noProof="1" dirty="0">
              <a:ea typeface="宋体" panose="02010600030101010101" pitchFamily="2" charset="-122"/>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87713" y="1412558"/>
            <a:ext cx="2736850"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455295" y="765175"/>
            <a:ext cx="9138285" cy="583565"/>
          </a:xfrm>
          <a:prstGeom prst="rect">
            <a:avLst/>
          </a:prstGeom>
          <a:noFill/>
          <a:ln w="9525">
            <a:noFill/>
          </a:ln>
        </p:spPr>
        <p:txBody>
          <a:bodyPr wrap="square" anchor="t">
            <a:spAutoFit/>
          </a:bodyPr>
          <a:p>
            <a:pPr algn="ctr"/>
            <a:r>
              <a:rPr sz="3200" dirty="0">
                <a:latin typeface="黑体" panose="02010609060101010101" pitchFamily="1" charset="-122"/>
                <a:ea typeface="黑体" panose="02010609060101010101" pitchFamily="1" charset="-122"/>
              </a:rPr>
              <a:t>1.</a:t>
            </a:r>
            <a:r>
              <a:rPr lang="en-US" sz="3200" dirty="0">
                <a:latin typeface="黑体" panose="02010609060101010101" pitchFamily="1" charset="-122"/>
                <a:ea typeface="黑体" panose="02010609060101010101" pitchFamily="1" charset="-122"/>
              </a:rPr>
              <a:t>1.1</a:t>
            </a:r>
            <a:r>
              <a:rPr sz="3200" dirty="0">
                <a:latin typeface="黑体" panose="02010609060101010101" pitchFamily="1" charset="-122"/>
                <a:ea typeface="黑体" panose="02010609060101010101" pitchFamily="1" charset="-122"/>
              </a:rPr>
              <a:t> 信息记录</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1219200" y="1931670"/>
            <a:ext cx="9607550" cy="3048000"/>
          </a:xfrm>
          <a:prstGeom prst="rect">
            <a:avLst/>
          </a:prstGeom>
          <a:noFill/>
          <a:ln w="9525">
            <a:noFill/>
          </a:ln>
        </p:spPr>
        <p:txBody>
          <a:bodyPr/>
          <a:p>
            <a:pPr marL="342900" indent="-342900" defTabSz="1219200">
              <a:lnSpc>
                <a:spcPct val="150000"/>
              </a:lnSpc>
              <a:buBlip>
                <a:blip r:embed="rId1"/>
              </a:buBlip>
            </a:pPr>
            <a:r>
              <a:rPr lang="zh-CN" altLang="en-US" sz="2000" noProof="1" dirty="0">
                <a:ea typeface="宋体" panose="02010600030101010101" pitchFamily="2" charset="-122"/>
              </a:rPr>
              <a:t>将浩如烟海的信息记录成文、世代传播的有效方式之一是将信息成像或采用草图记载。</a:t>
            </a:r>
            <a:endParaRPr lang="zh-CN" altLang="en-US" sz="2000" noProof="1" dirty="0">
              <a:ea typeface="宋体" panose="02010600030101010101" pitchFamily="2" charset="-122"/>
            </a:endParaRPr>
          </a:p>
          <a:p>
            <a:pPr marL="342900" indent="-342900" defTabSz="1219200">
              <a:lnSpc>
                <a:spcPct val="150000"/>
              </a:lnSpc>
              <a:buBlip>
                <a:blip r:embed="rId1"/>
              </a:buBlip>
            </a:pPr>
            <a:r>
              <a:rPr lang="zh-CN" altLang="en-US" sz="2000" noProof="1" dirty="0">
                <a:ea typeface="宋体" panose="02010600030101010101" pitchFamily="2" charset="-122"/>
              </a:rPr>
              <a:t>可视化图能极大地激发人们的智力和洞察力，帮助验证科学假设</a:t>
            </a:r>
            <a:endParaRPr lang="zh-CN" altLang="en-US" sz="2000" noProof="1" dirty="0">
              <a:ea typeface="宋体" panose="02010600030101010101" pitchFamily="2"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a:off x="2640330" y="1348740"/>
            <a:ext cx="4758690" cy="342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168275" y="765175"/>
            <a:ext cx="9184005" cy="583565"/>
          </a:xfrm>
          <a:prstGeom prst="rect">
            <a:avLst/>
          </a:prstGeom>
          <a:noFill/>
          <a:ln w="9525">
            <a:noFill/>
          </a:ln>
        </p:spPr>
        <p:txBody>
          <a:bodyPr wrap="square" anchor="t">
            <a:spAutoFit/>
          </a:bodyPr>
          <a:p>
            <a:pPr marL="609600" indent="-609600" algn="ctr" eaLnBrk="0" hangingPunct="0"/>
            <a:r>
              <a:rPr lang="en-US" sz="3200" dirty="0">
                <a:latin typeface="黑体" panose="02010609060101010101" pitchFamily="1" charset="-122"/>
                <a:ea typeface="黑体" panose="02010609060101010101" pitchFamily="1" charset="-122"/>
              </a:rPr>
              <a:t>1.1.</a:t>
            </a:r>
            <a:r>
              <a:rPr sz="3200" dirty="0">
                <a:latin typeface="黑体" panose="02010609060101010101" pitchFamily="1" charset="-122"/>
                <a:ea typeface="黑体" panose="02010609060101010101" pitchFamily="1" charset="-122"/>
              </a:rPr>
              <a:t>2</a:t>
            </a:r>
            <a:r>
              <a:rPr lang="en-US" sz="3200" dirty="0">
                <a:latin typeface="黑体" panose="02010609060101010101" pitchFamily="1" charset="-122"/>
                <a:ea typeface="黑体" panose="02010609060101010101" pitchFamily="1" charset="-122"/>
              </a:rPr>
              <a:t> </a:t>
            </a:r>
            <a:r>
              <a:rPr sz="3200" dirty="0">
                <a:latin typeface="黑体" panose="02010609060101010101" pitchFamily="1" charset="-122"/>
                <a:ea typeface="黑体" panose="02010609060101010101" pitchFamily="1" charset="-122"/>
              </a:rPr>
              <a:t>支持对信息的推理和分析</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97610" y="1844040"/>
            <a:ext cx="10062845" cy="4346575"/>
          </a:xfrm>
          <a:prstGeom prst="rect">
            <a:avLst/>
          </a:prstGeom>
          <a:noFill/>
          <a:ln w="9525">
            <a:noFill/>
          </a:ln>
        </p:spPr>
        <p:txBody>
          <a:bodyPr anchor="t"/>
          <a:p>
            <a:pPr marL="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数据分析的任务通常包括定位、识别、区分、分、聚类、排列、比较、内外连接比较、关联、关系等。通过将信息以可视的方式呈现给用户，将直接提升对信息认知的效率，并引导用户从可视化结果分析和推理出有效信息。</a:t>
            </a:r>
            <a:endParaRPr lang="zh-CN" altLang="en-US" sz="20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4655820" y="3300730"/>
            <a:ext cx="3642360" cy="2674620"/>
          </a:xfrm>
          <a:prstGeom prst="rect">
            <a:avLst/>
          </a:prstGeom>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215958" y="141255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456565" y="829310"/>
            <a:ext cx="9829165" cy="583565"/>
          </a:xfrm>
          <a:prstGeom prst="rect">
            <a:avLst/>
          </a:prstGeom>
          <a:noFill/>
          <a:ln w="9525">
            <a:noFill/>
          </a:ln>
        </p:spPr>
        <p:txBody>
          <a:bodyPr wrap="square" anchor="t">
            <a:spAutoFit/>
          </a:bodyPr>
          <a:p>
            <a:pPr marL="609600" indent="-609600" algn="ctr" eaLnBrk="0" hangingPunct="0"/>
            <a:r>
              <a:rPr lang="en-US" sz="3200" dirty="0">
                <a:latin typeface="黑体" panose="02010609060101010101" pitchFamily="1" charset="-122"/>
                <a:ea typeface="黑体" panose="02010609060101010101" pitchFamily="1" charset="-122"/>
              </a:rPr>
              <a:t>1.1.</a:t>
            </a:r>
            <a:r>
              <a:rPr sz="3200" dirty="0">
                <a:latin typeface="黑体" panose="02010609060101010101" pitchFamily="1" charset="-122"/>
                <a:ea typeface="黑体" panose="02010609060101010101" pitchFamily="1" charset="-122"/>
              </a:rPr>
              <a:t>3. 信息传播与协同</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48080" y="2053590"/>
            <a:ext cx="9791700" cy="4346575"/>
          </a:xfrm>
          <a:prstGeom prst="rect">
            <a:avLst/>
          </a:prstGeom>
          <a:noFill/>
          <a:ln w="9525">
            <a:noFill/>
          </a:ln>
        </p:spPr>
        <p:txBody>
          <a:bodyPr anchor="t"/>
          <a:p>
            <a:pPr marL="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人的视觉感知是最主要的信息界面，它输入了人从外界获取的 70% 的信息。因此，俗语说“百闻不如一见”“一图胜千言”。面向公众用户传播与发布复杂信息的最有效途径是将数据可视化，达到信息共享与认证、信息协作与修正、重要信息过滤等目的。</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3048000" y="841375"/>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1.2  可视化简史</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135188" y="2054225"/>
            <a:ext cx="7705725" cy="4346575"/>
          </a:xfrm>
          <a:prstGeom prst="rect">
            <a:avLst/>
          </a:prstGeom>
          <a:noFill/>
          <a:ln w="9525">
            <a:noFill/>
          </a:ln>
        </p:spPr>
        <p:txBody>
          <a:bodyPr anchor="t"/>
          <a:p>
            <a:pPr marL="990600" lvl="1" indent="-381000" defTabSz="1219200" eaLnBrk="0" hangingPunct="0">
              <a:lnSpc>
                <a:spcPct val="150000"/>
              </a:lnSpc>
            </a:pPr>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lum bright="24000"/>
          </a:blip>
          <a:stretch>
            <a:fillRect/>
          </a:stretch>
        </p:blipFill>
        <p:spPr>
          <a:xfrm>
            <a:off x="1214120" y="2105025"/>
            <a:ext cx="10057130" cy="3876675"/>
          </a:xfrm>
          <a:prstGeom prst="rect">
            <a:avLst/>
          </a:prstGeom>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3048000" y="841375"/>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1. 17 世纪之前：图表萌芽</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242503" y="1780540"/>
            <a:ext cx="7705725" cy="4346575"/>
          </a:xfrm>
          <a:prstGeom prst="rect">
            <a:avLst/>
          </a:prstGeom>
          <a:noFill/>
          <a:ln w="9525">
            <a:noFill/>
          </a:ln>
        </p:spPr>
        <p:txBody>
          <a:bodyPr anchor="t"/>
          <a:p>
            <a:pPr marL="990600" lvl="1" indent="-381000" defTabSz="1219200" eaLnBrk="0" hangingPunct="0">
              <a:lnSpc>
                <a:spcPct val="150000"/>
              </a:lnSpc>
            </a:pPr>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lum bright="18000"/>
          </a:blip>
          <a:stretch>
            <a:fillRect/>
          </a:stretch>
        </p:blipFill>
        <p:spPr>
          <a:xfrm>
            <a:off x="2495550" y="3077210"/>
            <a:ext cx="7662545" cy="3372485"/>
          </a:xfrm>
          <a:prstGeom prst="rect">
            <a:avLst/>
          </a:prstGeom>
        </p:spPr>
      </p:pic>
      <p:sp>
        <p:nvSpPr>
          <p:cNvPr id="3" name="文本框 2"/>
          <p:cNvSpPr txBox="1"/>
          <p:nvPr/>
        </p:nvSpPr>
        <p:spPr>
          <a:xfrm>
            <a:off x="1220470" y="1988820"/>
            <a:ext cx="10156825" cy="1014730"/>
          </a:xfrm>
          <a:prstGeom prst="rect">
            <a:avLst/>
          </a:prstGeom>
          <a:noFill/>
        </p:spPr>
        <p:txBody>
          <a:bodyPr wrap="square" rtlCol="0">
            <a:spAutoFit/>
          </a:bodyPr>
          <a:p>
            <a:pPr marL="0" lvl="1" indent="-381000" algn="l" defTabSz="1219200" eaLnBrk="0" hangingPunct="0">
              <a:lnSpc>
                <a:spcPct val="150000"/>
              </a:lnSpc>
              <a:buClrTx/>
              <a:buSzTx/>
            </a:pPr>
            <a:r>
              <a:rPr lang="zh-CN" altLang="en-US" sz="2000" dirty="0">
                <a:ea typeface="宋体" panose="02010600030101010101" pitchFamily="2" charset="-122"/>
              </a:rPr>
              <a:t>16 世纪时，人类已经掌握了精确的观测技术和设备，也采用手工方式制作了可视化作品，可视化的萌芽出自几何图表的地图生成，其目的是展示一些重要的信息。</a:t>
            </a:r>
            <a:endParaRPr lang="zh-CN" altLang="en-US" sz="2000" dirty="0">
              <a:ea typeface="宋体" panose="02010600030101010101" pitchFamily="2" charset="-122"/>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431223" y="141255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0" y="825500"/>
            <a:ext cx="955167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 1600—1699 年：物理测量</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995680" y="1910080"/>
            <a:ext cx="10393680" cy="4346575"/>
          </a:xfrm>
          <a:prstGeom prst="rect">
            <a:avLst/>
          </a:prstGeom>
          <a:noFill/>
          <a:ln w="9525">
            <a:noFill/>
          </a:ln>
        </p:spPr>
        <p:txBody>
          <a:bodyPr anchor="t"/>
          <a:p>
            <a:pPr marL="0" lvl="1" indent="-381000" algn="l" defTabSz="1219200" eaLnBrk="0" hangingPunct="0">
              <a:lnSpc>
                <a:spcPct val="150000"/>
              </a:lnSpc>
              <a:buClrTx/>
              <a:buSzTx/>
            </a:pPr>
            <a:r>
              <a:rPr lang="zh-CN" altLang="en-US" sz="2000" dirty="0">
                <a:latin typeface="Copperplate Gothic Bold" panose="020E0705020206020404" pitchFamily="2" charset="0"/>
                <a:ea typeface="宋体" panose="02010600030101010101" pitchFamily="2" charset="-122"/>
              </a:rPr>
              <a:t>同时，制图学理论和实践也随着分析几何、测量误差、概率论、人口统计和政治版图的发展而迅速成长。从这时起，人类开始了可视化思考的新模式。</a:t>
            </a:r>
            <a:endParaRPr lang="zh-CN" altLang="en-US" sz="20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4367530" y="3141345"/>
            <a:ext cx="3270885" cy="3319780"/>
          </a:xfrm>
          <a:prstGeom prst="rect">
            <a:avLst/>
          </a:prstGeom>
        </p:spPr>
      </p:pic>
    </p:spTree>
  </p:cSld>
  <p:clrMapOvr>
    <a:masterClrMapping/>
  </p:clrMapOvr>
  <p:transition spd="med">
    <p:fade/>
  </p:transition>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2210</Words>
  <Application>WPS 演示</Application>
  <PresentationFormat/>
  <Paragraphs>190</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Wingdings</vt:lpstr>
      <vt:lpstr>Copperplate Gothic Bold</vt:lpstr>
      <vt:lpstr>微软雅黑</vt:lpstr>
      <vt:lpstr>华文楷体</vt:lpstr>
      <vt:lpstr>黑体</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Anny</cp:lastModifiedBy>
  <cp:revision>122</cp:revision>
  <dcterms:created xsi:type="dcterms:W3CDTF">2015-09-01T10:32:00Z</dcterms:created>
  <dcterms:modified xsi:type="dcterms:W3CDTF">2021-05-24T02:51:31Z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B5F1F7ED2EBD41E5825A2B0DD05EEC0F</vt:lpwstr>
  </property>
</Properties>
</file>