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6" r:id="rId2"/>
    <p:sldId id="257" r:id="rId3"/>
    <p:sldId id="318" r:id="rId4"/>
    <p:sldId id="319" r:id="rId5"/>
    <p:sldId id="320" r:id="rId6"/>
    <p:sldId id="258" r:id="rId7"/>
    <p:sldId id="308" r:id="rId8"/>
    <p:sldId id="467" r:id="rId9"/>
    <p:sldId id="487" r:id="rId10"/>
    <p:sldId id="476" r:id="rId11"/>
    <p:sldId id="489" r:id="rId12"/>
    <p:sldId id="439" r:id="rId13"/>
    <p:sldId id="366" r:id="rId14"/>
    <p:sldId id="468" r:id="rId15"/>
    <p:sldId id="486" r:id="rId16"/>
    <p:sldId id="357" r:id="rId17"/>
    <p:sldId id="477" r:id="rId18"/>
    <p:sldId id="440" r:id="rId19"/>
    <p:sldId id="481" r:id="rId20"/>
    <p:sldId id="482" r:id="rId21"/>
    <p:sldId id="483" r:id="rId22"/>
    <p:sldId id="484" r:id="rId23"/>
    <p:sldId id="485" r:id="rId24"/>
    <p:sldId id="331" r:id="rId25"/>
    <p:sldId id="469" r:id="rId26"/>
    <p:sldId id="470" r:id="rId27"/>
    <p:sldId id="490" r:id="rId28"/>
    <p:sldId id="491" r:id="rId29"/>
    <p:sldId id="492" r:id="rId30"/>
    <p:sldId id="471" r:id="rId31"/>
    <p:sldId id="494" r:id="rId32"/>
    <p:sldId id="365" r:id="rId33"/>
    <p:sldId id="495" r:id="rId34"/>
    <p:sldId id="472" r:id="rId35"/>
    <p:sldId id="496" r:id="rId36"/>
    <p:sldId id="337" r:id="rId37"/>
    <p:sldId id="497" r:id="rId38"/>
    <p:sldId id="317" r:id="rId39"/>
    <p:sldId id="341" r:id="rId40"/>
    <p:sldId id="402" r:id="rId41"/>
    <p:sldId id="498" r:id="rId42"/>
    <p:sldId id="474" r:id="rId43"/>
    <p:sldId id="499" r:id="rId44"/>
    <p:sldId id="500" r:id="rId45"/>
    <p:sldId id="501" r:id="rId46"/>
    <p:sldId id="375" r:id="rId47"/>
    <p:sldId id="502" r:id="rId48"/>
    <p:sldId id="475" r:id="rId49"/>
    <p:sldId id="503" r:id="rId50"/>
    <p:sldId id="504" r:id="rId51"/>
    <p:sldId id="505" r:id="rId52"/>
    <p:sldId id="316" r:id="rId53"/>
    <p:sldId id="461" r:id="rId54"/>
    <p:sldId id="507" r:id="rId55"/>
    <p:sldId id="330" r:id="rId56"/>
    <p:sldId id="508" r:id="rId57"/>
    <p:sldId id="278" r:id="rId58"/>
  </p:sldIdLst>
  <p:sldSz cx="12192000" cy="6858000"/>
  <p:notesSz cx="6858000" cy="9144000"/>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C2"/>
    <a:srgbClr val="F2C353"/>
    <a:srgbClr val="FAE7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3" autoAdjust="0"/>
    <p:restoredTop sz="96076" autoAdjust="0"/>
  </p:normalViewPr>
  <p:slideViewPr>
    <p:cSldViewPr snapToGrid="0" showGuides="1">
      <p:cViewPr varScale="1">
        <p:scale>
          <a:sx n="87" d="100"/>
          <a:sy n="87" d="100"/>
        </p:scale>
        <p:origin x="48" y="129"/>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3083C8-4424-704D-A40F-C174303877CD}" type="datetimeFigureOut">
              <a:rPr kumimoji="1" lang="zh-CN" altLang="en-US" smtClean="0"/>
              <a:t>2025/3/21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758489-5145-CC45-B7C8-AB367FAA6469}" type="slidenum">
              <a:rPr kumimoji="1" lang="zh-CN" altLang="en-US" smtClean="0"/>
              <a:t>‹#›</a:t>
            </a:fld>
            <a:endParaRPr kumimoji="1" lang="zh-CN" altLang="en-US"/>
          </a:p>
        </p:txBody>
      </p:sp>
    </p:spTree>
    <p:extLst>
      <p:ext uri="{BB962C8B-B14F-4D97-AF65-F5344CB8AC3E}">
        <p14:creationId xmlns:p14="http://schemas.microsoft.com/office/powerpoint/2010/main" val="3142088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grpSp>
        <p:nvGrpSpPr>
          <p:cNvPr id="8" name="组合 7"/>
          <p:cNvGrpSpPr/>
          <p:nvPr/>
        </p:nvGrpSpPr>
        <p:grpSpPr>
          <a:xfrm>
            <a:off x="0" y="0"/>
            <a:ext cx="12192000" cy="6858000"/>
            <a:chOff x="0" y="0"/>
            <a:chExt cx="12192000" cy="6858000"/>
          </a:xfrm>
        </p:grpSpPr>
        <p:grpSp>
          <p:nvGrpSpPr>
            <p:cNvPr id="17" name="组合 16"/>
            <p:cNvGrpSpPr/>
            <p:nvPr/>
          </p:nvGrpSpPr>
          <p:grpSpPr>
            <a:xfrm>
              <a:off x="0" y="0"/>
              <a:ext cx="12192000" cy="6858000"/>
              <a:chOff x="0" y="-1"/>
              <a:chExt cx="12192000" cy="6858000"/>
            </a:xfrm>
          </p:grpSpPr>
          <p:sp>
            <p:nvSpPr>
              <p:cNvPr id="21" name="矩形 20"/>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29" name="图片 28"/>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26" name="任意多边形: 形状 2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6" name="任意多边形: 形状 5"/>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ctrTitle" hasCustomPrompt="1"/>
          </p:nvPr>
        </p:nvSpPr>
        <p:spPr>
          <a:xfrm>
            <a:off x="660400" y="1079500"/>
            <a:ext cx="6769099" cy="24384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9" name="副标题 8"/>
          <p:cNvSpPr>
            <a:spLocks noGrp="1"/>
          </p:cNvSpPr>
          <p:nvPr>
            <p:ph type="subTitle" sz="quarter" idx="1" hasCustomPrompt="1"/>
          </p:nvPr>
        </p:nvSpPr>
        <p:spPr>
          <a:xfrm>
            <a:off x="660401" y="3624064"/>
            <a:ext cx="3759199" cy="63500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lvl1pPr marL="0" indent="0" algn="ctr">
              <a:lnSpc>
                <a:spcPct val="100000"/>
              </a:lnSpc>
              <a:buNone/>
              <a:defRPr lang="en-US" sz="2000" dirty="0">
                <a:solidFill>
                  <a:schemeClr val="tx1"/>
                </a:solidFill>
                <a:latin typeface="+mj-lt"/>
              </a:defRPr>
            </a:lvl1pPr>
          </a:lstStyle>
          <a:p>
            <a:pPr lvl="0"/>
            <a:r>
              <a:rPr lang="en-US"/>
              <a:t>Click to add subtitle</a:t>
            </a:r>
          </a:p>
        </p:txBody>
      </p:sp>
      <p:sp>
        <p:nvSpPr>
          <p:cNvPr id="4" name="文本占位符 3"/>
          <p:cNvSpPr>
            <a:spLocks noGrp="1"/>
          </p:cNvSpPr>
          <p:nvPr>
            <p:ph type="body" sz="quarter" idx="13" hasCustomPrompt="1"/>
          </p:nvPr>
        </p:nvSpPr>
        <p:spPr>
          <a:xfrm>
            <a:off x="660400" y="5313402"/>
            <a:ext cx="4530725"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0" y="5590401"/>
            <a:ext cx="4530725"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内容占位符 2"/>
          <p:cNvSpPr>
            <a:spLocks noGrp="1"/>
          </p:cNvSpPr>
          <p:nvPr>
            <p:ph idx="1" hasCustomPrompt="1"/>
          </p:nvPr>
        </p:nvSpPr>
        <p:spPr/>
        <p:txBody>
          <a:bodyPr/>
          <a:lstStyle>
            <a:lvl1pPr>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grpSp>
        <p:nvGrpSpPr>
          <p:cNvPr id="7" name="组合 6"/>
          <p:cNvGrpSpPr/>
          <p:nvPr/>
        </p:nvGrpSpPr>
        <p:grpSpPr>
          <a:xfrm>
            <a:off x="0" y="0"/>
            <a:ext cx="12192000" cy="6858000"/>
            <a:chOff x="0" y="0"/>
            <a:chExt cx="12192000" cy="6858000"/>
          </a:xfrm>
        </p:grpSpPr>
      </p:grpSp>
      <p:sp>
        <p:nvSpPr>
          <p:cNvPr id="2" name="标题 1"/>
          <p:cNvSpPr>
            <a:spLocks noGrp="1"/>
          </p:cNvSpPr>
          <p:nvPr>
            <p:ph type="title" hasCustomPrompt="1"/>
          </p:nvPr>
        </p:nvSpPr>
        <p:spPr>
          <a:xfrm>
            <a:off x="660400" y="1500189"/>
            <a:ext cx="2061861" cy="864515"/>
          </a:xfrm>
          <a:prstGeom prst="rect">
            <a:avLst/>
          </a:prstGeom>
          <a:noFill/>
        </p:spPr>
        <p:txBody>
          <a:bodyPr anchor="t" anchorCtr="0">
            <a:normAutofit/>
          </a:bodyPr>
          <a:lstStyle>
            <a:lvl1pPr algn="r">
              <a:defRPr sz="2800">
                <a:solidFill>
                  <a:schemeClr val="accent1"/>
                </a:solidFill>
              </a:defRPr>
            </a:lvl1pPr>
          </a:lstStyle>
          <a:p>
            <a:pPr lvl="0"/>
            <a:r>
              <a:rPr lang="en-US"/>
              <a:t>Agenda</a:t>
            </a:r>
          </a:p>
        </p:txBody>
      </p:sp>
      <p:sp>
        <p:nvSpPr>
          <p:cNvPr id="3" name="内容占位符 2"/>
          <p:cNvSpPr>
            <a:spLocks noGrp="1"/>
          </p:cNvSpPr>
          <p:nvPr>
            <p:ph sz="quarter" idx="1" hasCustomPrompt="1"/>
          </p:nvPr>
        </p:nvSpPr>
        <p:spPr>
          <a:xfrm>
            <a:off x="2970377" y="1500189"/>
            <a:ext cx="7799223" cy="4633912"/>
          </a:xfrm>
        </p:spPr>
        <p:txBody>
          <a:bodyPr numCol="1"/>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13" name="组合 12"/>
          <p:cNvGrpSpPr/>
          <p:nvPr/>
        </p:nvGrpSpPr>
        <p:grpSpPr>
          <a:xfrm flipH="1">
            <a:off x="0" y="0"/>
            <a:ext cx="12192000" cy="6858000"/>
            <a:chOff x="0" y="0"/>
            <a:chExt cx="12192000" cy="6858000"/>
          </a:xfrm>
        </p:grpSpPr>
        <p:grpSp>
          <p:nvGrpSpPr>
            <p:cNvPr id="14" name="组合 13"/>
            <p:cNvGrpSpPr/>
            <p:nvPr/>
          </p:nvGrpSpPr>
          <p:grpSpPr>
            <a:xfrm>
              <a:off x="0" y="0"/>
              <a:ext cx="12192000" cy="6858000"/>
              <a:chOff x="0" y="-1"/>
              <a:chExt cx="12192000" cy="6858000"/>
            </a:xfrm>
          </p:grpSpPr>
          <p:sp>
            <p:nvSpPr>
              <p:cNvPr id="20" name="矩形 19"/>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5" name="图片 14"/>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6" name="任意多边形: 形状 1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8" name="任意多边形: 形状 17"/>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5740400" y="1944146"/>
            <a:ext cx="5778500" cy="1252969"/>
          </a:xfrm>
          <a:prstGeom prst="rect">
            <a:avLst/>
          </a:prstGeom>
        </p:spPr>
        <p:txBody>
          <a:bodyPr>
            <a:normAutofit/>
          </a:bodyPr>
          <a:lstStyle>
            <a:lvl1pPr algn="l">
              <a:lnSpc>
                <a:spcPct val="100000"/>
              </a:lnSpc>
              <a:defRPr sz="3200">
                <a:solidFill>
                  <a:schemeClr val="accent1"/>
                </a:solidFill>
              </a:defRPr>
            </a:lvl1pPr>
          </a:lstStyle>
          <a:p>
            <a:pPr lvl="0"/>
            <a:r>
              <a:rPr lang="en-US"/>
              <a:t>Click to add title</a:t>
            </a:r>
          </a:p>
        </p:txBody>
      </p:sp>
      <p:sp>
        <p:nvSpPr>
          <p:cNvPr id="25" name="文本占位符 24"/>
          <p:cNvSpPr>
            <a:spLocks noGrp="1"/>
          </p:cNvSpPr>
          <p:nvPr>
            <p:ph type="body" sz="quarter" idx="1" hasCustomPrompt="1"/>
          </p:nvPr>
        </p:nvSpPr>
        <p:spPr>
          <a:xfrm>
            <a:off x="5740400" y="3319791"/>
            <a:ext cx="5778500" cy="1594064"/>
          </a:xfrm>
          <a:prstGeom prst="rect">
            <a:avLst/>
          </a:prstGeom>
        </p:spPr>
        <p:txBody>
          <a:bodyPr anchor="t">
            <a:normAutofit/>
          </a:bodyPr>
          <a:lstStyle>
            <a:lvl1pPr marL="0" indent="0" algn="l">
              <a:lnSpc>
                <a:spcPct val="120000"/>
              </a:lnSpc>
              <a:buFont typeface="+mj-lt"/>
              <a:buNone/>
              <a:defRPr sz="2000" b="0">
                <a:solidFill>
                  <a:schemeClr val="tx1"/>
                </a:solidFill>
                <a:latin typeface="+mn-lt"/>
              </a:defRPr>
            </a:lvl1pPr>
          </a:lstStyle>
          <a:p>
            <a:pPr lvl="0"/>
            <a:r>
              <a:rPr lang="en-US"/>
              <a:t>Click to add text</a:t>
            </a:r>
          </a:p>
        </p:txBody>
      </p:sp>
      <p:sp>
        <p:nvSpPr>
          <p:cNvPr id="4" name="日期占位符 3"/>
          <p:cNvSpPr>
            <a:spLocks noGrp="1"/>
          </p:cNvSpPr>
          <p:nvPr>
            <p:ph type="dt" sz="half" idx="10"/>
          </p:nvPr>
        </p:nvSpPr>
        <p:spPr/>
        <p:txBody>
          <a:bodyPr/>
          <a:lstStyle/>
          <a:p>
            <a:fld id="{2A27A813-B2FD-42E1-9222-83B574E99074}" type="datetime1">
              <a:rPr lang="zh-CN" altLang="en-US" smtClean="0"/>
              <a:t>2025/3/21</a:t>
            </a:fld>
            <a:endParaRPr lang="en-US" altLang="zh-CN"/>
          </a:p>
        </p:txBody>
      </p:sp>
      <p:sp>
        <p:nvSpPr>
          <p:cNvPr id="6" name="页脚占位符 5"/>
          <p:cNvSpPr>
            <a:spLocks noGrp="1"/>
          </p:cNvSpPr>
          <p:nvPr>
            <p:ph type="ftr" sz="quarter" idx="11"/>
          </p:nvPr>
        </p:nvSpPr>
        <p:spPr/>
        <p:txBody>
          <a:bodyPr/>
          <a:lstStyle/>
          <a:p>
            <a:r>
              <a:rPr lang="af-ZA" altLang="zh-CN"/>
              <a:t>OfficePLUS</a:t>
            </a:r>
            <a:endParaRPr lang="zh-CN" altLang="en-US"/>
          </a:p>
        </p:txBody>
      </p:sp>
      <p:sp>
        <p:nvSpPr>
          <p:cNvPr id="8" name="灯片编号占位符 7"/>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9" name="组合 8"/>
          <p:cNvGrpSpPr/>
          <p:nvPr/>
        </p:nvGrpSpPr>
        <p:grpSpPr>
          <a:xfrm>
            <a:off x="0" y="0"/>
            <a:ext cx="12192000" cy="6858000"/>
            <a:chOff x="0" y="0"/>
            <a:chExt cx="12192000" cy="6858000"/>
          </a:xfrm>
        </p:grpSpPr>
        <p:grpSp>
          <p:nvGrpSpPr>
            <p:cNvPr id="13" name="组合 12"/>
            <p:cNvGrpSpPr/>
            <p:nvPr/>
          </p:nvGrpSpPr>
          <p:grpSpPr>
            <a:xfrm>
              <a:off x="0" y="0"/>
              <a:ext cx="12192000" cy="6858000"/>
              <a:chOff x="0" y="-1"/>
              <a:chExt cx="12192000" cy="6858000"/>
            </a:xfrm>
          </p:grpSpPr>
          <p:sp>
            <p:nvSpPr>
              <p:cNvPr id="19" name="矩形 18"/>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4" name="图片 13"/>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5" name="任意多边形: 形状 14"/>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7" name="任意多边形: 形状 16"/>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660401" y="1130300"/>
            <a:ext cx="5956300" cy="26543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4" name="文本占位符 3"/>
          <p:cNvSpPr>
            <a:spLocks noGrp="1"/>
          </p:cNvSpPr>
          <p:nvPr>
            <p:ph type="body" sz="quarter" idx="13" hasCustomPrompt="1"/>
          </p:nvPr>
        </p:nvSpPr>
        <p:spPr>
          <a:xfrm>
            <a:off x="660401" y="5580102"/>
            <a:ext cx="5956300"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1" y="5857101"/>
            <a:ext cx="5956300"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 Master">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C8BB1146-E542-4D4E-B8E9-6919A11DDD48}" type="slidenum">
              <a:rPr lang="en-US" smtClean="0"/>
              <a:pPr/>
              <a:t>‹#›</a:t>
            </a:fld>
            <a:endParaRPr lang="en-US"/>
          </a:p>
        </p:txBody>
      </p:sp>
      <p:sp>
        <p:nvSpPr>
          <p:cNvPr id="9" name="任意多边形: 形状 8"/>
          <p:cNvSpPr/>
          <p:nvPr/>
        </p:nvSpPr>
        <p:spPr>
          <a:xfrm flipH="1">
            <a:off x="11309204" y="6088428"/>
            <a:ext cx="882796" cy="769572"/>
          </a:xfrm>
          <a:custGeom>
            <a:avLst/>
            <a:gdLst>
              <a:gd name="connsiteX0" fmla="*/ 5988 w 5988"/>
              <a:gd name="connsiteY0" fmla="*/ 5220 h 5220"/>
              <a:gd name="connsiteX1" fmla="*/ 0 w 5988"/>
              <a:gd name="connsiteY1" fmla="*/ 5220 h 5220"/>
              <a:gd name="connsiteX2" fmla="*/ 2970 w 5988"/>
              <a:gd name="connsiteY2" fmla="*/ 0 h 5220"/>
              <a:gd name="connsiteX3" fmla="*/ 5988 w 5988"/>
              <a:gd name="connsiteY3" fmla="*/ 5220 h 5220"/>
            </a:gdLst>
            <a:ahLst/>
            <a:cxnLst>
              <a:cxn ang="0">
                <a:pos x="connsiteX0" y="connsiteY0"/>
              </a:cxn>
              <a:cxn ang="0">
                <a:pos x="connsiteX1" y="connsiteY1"/>
              </a:cxn>
              <a:cxn ang="0">
                <a:pos x="connsiteX2" y="connsiteY2"/>
              </a:cxn>
              <a:cxn ang="0">
                <a:pos x="connsiteX3" y="connsiteY3"/>
              </a:cxn>
            </a:cxnLst>
            <a:rect l="l" t="t" r="r" b="b"/>
            <a:pathLst>
              <a:path w="5988" h="5220">
                <a:moveTo>
                  <a:pt x="5988" y="5220"/>
                </a:moveTo>
                <a:lnTo>
                  <a:pt x="0" y="5220"/>
                </a:lnTo>
                <a:lnTo>
                  <a:pt x="2970" y="0"/>
                </a:lnTo>
                <a:lnTo>
                  <a:pt x="5988" y="5220"/>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16" name="任意多边形: 形状 15"/>
          <p:cNvSpPr/>
          <p:nvPr/>
        </p:nvSpPr>
        <p:spPr>
          <a:xfrm flipH="1">
            <a:off x="11688291" y="4820436"/>
            <a:ext cx="503709" cy="1760207"/>
          </a:xfrm>
          <a:custGeom>
            <a:avLst/>
            <a:gdLst>
              <a:gd name="connsiteX0" fmla="*/ 0 w 503709"/>
              <a:gd name="connsiteY0" fmla="*/ 0 h 1760207"/>
              <a:gd name="connsiteX1" fmla="*/ 0 w 503709"/>
              <a:gd name="connsiteY1" fmla="*/ 1760207 h 1760207"/>
              <a:gd name="connsiteX2" fmla="*/ 503709 w 503709"/>
              <a:gd name="connsiteY2" fmla="*/ 880211 h 1760207"/>
            </a:gdLst>
            <a:ahLst/>
            <a:cxnLst>
              <a:cxn ang="0">
                <a:pos x="connsiteX0" y="connsiteY0"/>
              </a:cxn>
              <a:cxn ang="0">
                <a:pos x="connsiteX1" y="connsiteY1"/>
              </a:cxn>
              <a:cxn ang="0">
                <a:pos x="connsiteX2" y="connsiteY2"/>
              </a:cxn>
            </a:cxnLst>
            <a:rect l="l" t="t" r="r" b="b"/>
            <a:pathLst>
              <a:path w="503709" h="1760207">
                <a:moveTo>
                  <a:pt x="0" y="0"/>
                </a:moveTo>
                <a:lnTo>
                  <a:pt x="0" y="1760207"/>
                </a:lnTo>
                <a:lnTo>
                  <a:pt x="503709" y="880211"/>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a:solidFill>
                <a:schemeClr val="lt1"/>
              </a:solidFill>
            </a:endParaRPr>
          </a:p>
        </p:txBody>
      </p:sp>
      <p:sp>
        <p:nvSpPr>
          <p:cNvPr id="11" name="任意多边形: 形状 10"/>
          <p:cNvSpPr/>
          <p:nvPr/>
        </p:nvSpPr>
        <p:spPr>
          <a:xfrm flipH="1">
            <a:off x="-1" y="0"/>
            <a:ext cx="723315" cy="12700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20" name="任意多边形: 形状 19"/>
          <p:cNvSpPr/>
          <p:nvPr/>
        </p:nvSpPr>
        <p:spPr>
          <a:xfrm>
            <a:off x="359116" y="1"/>
            <a:ext cx="588903" cy="472440"/>
          </a:xfrm>
          <a:custGeom>
            <a:avLst/>
            <a:gdLst>
              <a:gd name="connsiteX0" fmla="*/ 0 w 588903"/>
              <a:gd name="connsiteY0" fmla="*/ 0 h 513373"/>
              <a:gd name="connsiteX1" fmla="*/ 588903 w 588903"/>
              <a:gd name="connsiteY1" fmla="*/ 0 h 513373"/>
              <a:gd name="connsiteX2" fmla="*/ 296812 w 588903"/>
              <a:gd name="connsiteY2" fmla="*/ 513373 h 513373"/>
            </a:gdLst>
            <a:ahLst/>
            <a:cxnLst>
              <a:cxn ang="0">
                <a:pos x="connsiteX0" y="connsiteY0"/>
              </a:cxn>
              <a:cxn ang="0">
                <a:pos x="connsiteX1" y="connsiteY1"/>
              </a:cxn>
              <a:cxn ang="0">
                <a:pos x="connsiteX2" y="connsiteY2"/>
              </a:cxn>
            </a:cxnLst>
            <a:rect l="l" t="t" r="r" b="b"/>
            <a:pathLst>
              <a:path w="588903" h="513373">
                <a:moveTo>
                  <a:pt x="0" y="0"/>
                </a:moveTo>
                <a:lnTo>
                  <a:pt x="588903" y="0"/>
                </a:lnTo>
                <a:lnTo>
                  <a:pt x="296812" y="513373"/>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sp>
        <p:nvSpPr>
          <p:cNvPr id="7" name="任意多边形: 形状 6"/>
          <p:cNvSpPr/>
          <p:nvPr/>
        </p:nvSpPr>
        <p:spPr>
          <a:xfrm flipH="1">
            <a:off x="-4" y="0"/>
            <a:ext cx="435697" cy="28829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15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Lst>
  <p:txStyles>
    <p:titleStyle>
      <a:lvl1pPr algn="l" defTabSz="914400" rtl="0" eaLnBrk="1" latinLnBrk="0" hangingPunct="1">
        <a:lnSpc>
          <a:spcPct val="10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hasCustomPrompt="1"/>
          </p:nvPr>
        </p:nvSpPr>
        <p:spPr>
          <a:xfrm>
            <a:off x="660401" y="1079500"/>
            <a:ext cx="6622902" cy="2438400"/>
          </a:xfrm>
        </p:spPr>
        <p:txBody>
          <a:bodyPr anchor="ctr">
            <a:noAutofit/>
          </a:bodyPr>
          <a:lstStyle/>
          <a:p>
            <a:r>
              <a:rPr lang="zh-CN" altLang="en-US" sz="6000" dirty="0">
                <a:solidFill>
                  <a:schemeClr val="accent1"/>
                </a:solidFill>
                <a:latin typeface="Microsoft YaHei" panose="020B0503020204020204" pitchFamily="34" charset="-122"/>
                <a:ea typeface="Microsoft YaHei" panose="020B0503020204020204" pitchFamily="34" charset="-122"/>
              </a:rPr>
              <a:t>项目</a:t>
            </a:r>
            <a:r>
              <a:rPr lang="en-US" altLang="zh-CN" sz="6000" dirty="0">
                <a:solidFill>
                  <a:schemeClr val="accent1"/>
                </a:solidFill>
                <a:latin typeface="Microsoft YaHei" panose="020B0503020204020204" pitchFamily="34" charset="-122"/>
                <a:ea typeface="Microsoft YaHei" panose="020B0503020204020204" pitchFamily="34" charset="-122"/>
              </a:rPr>
              <a:t>6</a:t>
            </a:r>
            <a:br>
              <a:rPr lang="en-US" altLang="zh-CN" sz="6500" dirty="0">
                <a:latin typeface="Microsoft YaHei" panose="020B0503020204020204" pitchFamily="34" charset="-122"/>
                <a:ea typeface="Microsoft YaHei" panose="020B0503020204020204" pitchFamily="34" charset="-122"/>
              </a:rPr>
            </a:br>
            <a:r>
              <a:rPr lang="zh-CN" altLang="en-US" sz="6500" dirty="0">
                <a:latin typeface="Microsoft YaHei" panose="020B0503020204020204" pitchFamily="34" charset="-122"/>
                <a:ea typeface="Microsoft YaHei" panose="020B0503020204020204" pitchFamily="34" charset="-122"/>
              </a:rPr>
              <a:t>创新创业的资源</a:t>
            </a:r>
            <a:endParaRPr lang="en-US" sz="6500" dirty="0">
              <a:latin typeface="Microsoft YaHei" panose="020B0503020204020204" pitchFamily="34" charset="-122"/>
              <a:ea typeface="Microsoft YaHei" panose="020B0503020204020204" pitchFamily="34" charset="-122"/>
            </a:endParaRPr>
          </a:p>
        </p:txBody>
      </p:sp>
      <p:sp>
        <p:nvSpPr>
          <p:cNvPr id="4" name="文本占位符 3"/>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0F2EF-4515-A832-2C9D-EC8352C4AAD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7B6235A-9BF6-AF90-FDAA-35BA791552D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6.1.2</a:t>
            </a:r>
            <a:r>
              <a:rPr lang="zh-CN" altLang="en-US" sz="3200" dirty="0">
                <a:solidFill>
                  <a:schemeClr val="tx1"/>
                </a:solidFill>
                <a:latin typeface="Microsoft YaHei" panose="020B0503020204020204" pitchFamily="34" charset="-122"/>
                <a:ea typeface="Microsoft YaHei" panose="020B0503020204020204" pitchFamily="34" charset="-122"/>
              </a:rPr>
              <a:t>创新创业资源的分类</a:t>
            </a:r>
          </a:p>
        </p:txBody>
      </p:sp>
      <p:sp>
        <p:nvSpPr>
          <p:cNvPr id="3" name="文本框 2">
            <a:extLst>
              <a:ext uri="{FF2B5EF4-FFF2-40B4-BE49-F238E27FC236}">
                <a16:creationId xmlns:a16="http://schemas.microsoft.com/office/drawing/2014/main" id="{DB1596D6-CEB9-DD0E-0472-DFB527E516F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按存在形态分类</a:t>
            </a:r>
          </a:p>
        </p:txBody>
      </p:sp>
      <p:sp>
        <p:nvSpPr>
          <p:cNvPr id="13" name="文本框 12">
            <a:extLst>
              <a:ext uri="{FF2B5EF4-FFF2-40B4-BE49-F238E27FC236}">
                <a16:creationId xmlns:a16="http://schemas.microsoft.com/office/drawing/2014/main" id="{21E5F3FB-BBD2-AD32-6AD6-0387E0B45B4A}"/>
              </a:ext>
            </a:extLst>
          </p:cNvPr>
          <p:cNvSpPr txBox="1"/>
          <p:nvPr/>
        </p:nvSpPr>
        <p:spPr>
          <a:xfrm>
            <a:off x="592241" y="1663441"/>
            <a:ext cx="11007517" cy="1619669"/>
          </a:xfrm>
          <a:prstGeom prst="rect">
            <a:avLst/>
          </a:prstGeom>
          <a:solidFill>
            <a:schemeClr val="bg1">
              <a:alpha val="90000"/>
            </a:schemeClr>
          </a:solidFill>
        </p:spPr>
        <p:txBody>
          <a:bodyPr wrap="square" anchor="ctr">
            <a:noAutofit/>
          </a:bodyPr>
          <a:lstStyle/>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有形资源。</a:t>
            </a:r>
            <a:r>
              <a:rPr lang="zh-CN" altLang="en-US" sz="2000" dirty="0">
                <a:latin typeface="Microsoft YaHei" panose="020B0503020204020204" pitchFamily="34" charset="-122"/>
                <a:ea typeface="Microsoft YaHei" panose="020B0503020204020204" pitchFamily="34" charset="-122"/>
              </a:rPr>
              <a:t>有形资源是指具有物质形态、价值可用货币度量的资源。</a:t>
            </a:r>
          </a:p>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无形资源。</a:t>
            </a:r>
            <a:r>
              <a:rPr lang="zh-CN" altLang="en-US" sz="2000" dirty="0">
                <a:latin typeface="Microsoft YaHei" panose="020B0503020204020204" pitchFamily="34" charset="-122"/>
                <a:ea typeface="Microsoft YaHei" panose="020B0503020204020204" pitchFamily="34" charset="-122"/>
              </a:rPr>
              <a:t>无形资源是指那些不具有实体形态的，价值难以用货币精确度量的资源。无形资源往往是企业核心竞争力的主要来源。</a:t>
            </a:r>
          </a:p>
        </p:txBody>
      </p:sp>
      <p:sp>
        <p:nvSpPr>
          <p:cNvPr id="4" name="文本框 3">
            <a:extLst>
              <a:ext uri="{FF2B5EF4-FFF2-40B4-BE49-F238E27FC236}">
                <a16:creationId xmlns:a16="http://schemas.microsoft.com/office/drawing/2014/main" id="{E6D4BC24-016D-170A-AEBF-6D32A3F025F4}"/>
              </a:ext>
            </a:extLst>
          </p:cNvPr>
          <p:cNvSpPr txBox="1"/>
          <p:nvPr/>
        </p:nvSpPr>
        <p:spPr>
          <a:xfrm>
            <a:off x="830359" y="3458080"/>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按利用方式分类</a:t>
            </a:r>
          </a:p>
        </p:txBody>
      </p:sp>
      <p:pic>
        <p:nvPicPr>
          <p:cNvPr id="7" name="图片 6">
            <a:extLst>
              <a:ext uri="{FF2B5EF4-FFF2-40B4-BE49-F238E27FC236}">
                <a16:creationId xmlns:a16="http://schemas.microsoft.com/office/drawing/2014/main" id="{CD23C525-DC7C-25B0-DC05-63C9C759F8CE}"/>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7768542" y="2613946"/>
            <a:ext cx="4069334" cy="4069334"/>
          </a:xfrm>
          <a:prstGeom prst="rect">
            <a:avLst/>
          </a:prstGeom>
        </p:spPr>
      </p:pic>
      <p:sp>
        <p:nvSpPr>
          <p:cNvPr id="5" name="文本框 4">
            <a:extLst>
              <a:ext uri="{FF2B5EF4-FFF2-40B4-BE49-F238E27FC236}">
                <a16:creationId xmlns:a16="http://schemas.microsoft.com/office/drawing/2014/main" id="{DC785D2D-EDF9-5D8A-4F4E-61AB36BB0961}"/>
              </a:ext>
            </a:extLst>
          </p:cNvPr>
          <p:cNvSpPr txBox="1"/>
          <p:nvPr/>
        </p:nvSpPr>
        <p:spPr>
          <a:xfrm>
            <a:off x="592241" y="3981300"/>
            <a:ext cx="10926659" cy="2145180"/>
          </a:xfrm>
          <a:prstGeom prst="rect">
            <a:avLst/>
          </a:prstGeom>
          <a:solidFill>
            <a:schemeClr val="bg1">
              <a:alpha val="90000"/>
            </a:schemeClr>
          </a:solidFill>
        </p:spPr>
        <p:txBody>
          <a:bodyPr wrap="square" anchor="ctr">
            <a:noAutofit/>
          </a:bodyPr>
          <a:lstStyle/>
          <a:p>
            <a:pPr indent="457200">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直接资源。</a:t>
            </a:r>
            <a:r>
              <a:rPr lang="zh-CN" altLang="en-US" sz="2000" dirty="0">
                <a:latin typeface="Microsoft YaHei" panose="020B0503020204020204" pitchFamily="34" charset="-122"/>
                <a:ea typeface="Microsoft YaHei" panose="020B0503020204020204" pitchFamily="34" charset="-122"/>
              </a:rPr>
              <a:t>直接资源指直接参与企业战略规划的资源要素。</a:t>
            </a:r>
          </a:p>
          <a:p>
            <a:pPr indent="457200">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间接资源。</a:t>
            </a:r>
            <a:r>
              <a:rPr lang="zh-CN" altLang="en-US" sz="2000" dirty="0">
                <a:latin typeface="Microsoft YaHei" panose="020B0503020204020204" pitchFamily="34" charset="-122"/>
                <a:ea typeface="Microsoft YaHei" panose="020B0503020204020204" pitchFamily="34" charset="-122"/>
              </a:rPr>
              <a:t>间接资源指不直接参与企业创新创业战略制定和执行的资源，这些资源往往要经过一定的转化才可利用。间接资源的重要性在于它能为创新创业企业提供一种便利和支持，对创新创业战略的规划起到一种间接作用。</a:t>
            </a:r>
          </a:p>
        </p:txBody>
      </p:sp>
    </p:spTree>
    <p:extLst>
      <p:ext uri="{BB962C8B-B14F-4D97-AF65-F5344CB8AC3E}">
        <p14:creationId xmlns:p14="http://schemas.microsoft.com/office/powerpoint/2010/main" val="1066712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B753F-AF83-716E-D371-83B567E59DF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A628B08-7127-E593-A567-1C73B067EF8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6.1.2</a:t>
            </a:r>
            <a:r>
              <a:rPr lang="zh-CN" altLang="en-US" sz="3200" dirty="0">
                <a:solidFill>
                  <a:schemeClr val="tx1"/>
                </a:solidFill>
                <a:latin typeface="Microsoft YaHei" panose="020B0503020204020204" pitchFamily="34" charset="-122"/>
                <a:ea typeface="Microsoft YaHei" panose="020B0503020204020204" pitchFamily="34" charset="-122"/>
              </a:rPr>
              <a:t>创新创业资源的分类</a:t>
            </a:r>
          </a:p>
        </p:txBody>
      </p:sp>
      <p:sp>
        <p:nvSpPr>
          <p:cNvPr id="3" name="文本框 2">
            <a:extLst>
              <a:ext uri="{FF2B5EF4-FFF2-40B4-BE49-F238E27FC236}">
                <a16:creationId xmlns:a16="http://schemas.microsoft.com/office/drawing/2014/main" id="{F0B8D0A8-2FA3-C89F-8C18-7DC108CFDE5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按对企业核心竞争的影响程度分类</a:t>
            </a:r>
          </a:p>
        </p:txBody>
      </p:sp>
      <p:sp>
        <p:nvSpPr>
          <p:cNvPr id="13" name="文本框 12">
            <a:extLst>
              <a:ext uri="{FF2B5EF4-FFF2-40B4-BE49-F238E27FC236}">
                <a16:creationId xmlns:a16="http://schemas.microsoft.com/office/drawing/2014/main" id="{C62A3924-23AB-0B18-FB4D-DC2E57D10EF0}"/>
              </a:ext>
            </a:extLst>
          </p:cNvPr>
          <p:cNvSpPr txBox="1"/>
          <p:nvPr/>
        </p:nvSpPr>
        <p:spPr>
          <a:xfrm>
            <a:off x="592241" y="1578378"/>
            <a:ext cx="11007517" cy="1884555"/>
          </a:xfrm>
          <a:prstGeom prst="rect">
            <a:avLst/>
          </a:prstGeom>
          <a:noFill/>
        </p:spPr>
        <p:txBody>
          <a:bodyPr wrap="square">
            <a:spAutoFit/>
          </a:bodyPr>
          <a:lstStyle/>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核心资源。</a:t>
            </a:r>
            <a:r>
              <a:rPr lang="zh-CN" altLang="en-US" sz="2000" dirty="0">
                <a:latin typeface="Microsoft YaHei" panose="020B0503020204020204" pitchFamily="34" charset="-122"/>
                <a:ea typeface="Microsoft YaHei" panose="020B0503020204020204" pitchFamily="34" charset="-122"/>
              </a:rPr>
              <a:t>核心资源主要包括技术资源和人力资源。这些资源关乎初创企业有别于其他企业的核心竞争力。</a:t>
            </a:r>
          </a:p>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非核心资源。</a:t>
            </a:r>
            <a:r>
              <a:rPr lang="zh-CN" altLang="en-US" sz="2000" dirty="0">
                <a:latin typeface="Microsoft YaHei" panose="020B0503020204020204" pitchFamily="34" charset="-122"/>
                <a:ea typeface="Microsoft YaHei" panose="020B0503020204020204" pitchFamily="34" charset="-122"/>
              </a:rPr>
              <a:t>非核心资源主要包括资金、场地和环境资源。这些资源是初创企业成功创办和持续经营的基本资源。</a:t>
            </a:r>
          </a:p>
        </p:txBody>
      </p:sp>
      <p:sp>
        <p:nvSpPr>
          <p:cNvPr id="4" name="文本框 3">
            <a:extLst>
              <a:ext uri="{FF2B5EF4-FFF2-40B4-BE49-F238E27FC236}">
                <a16:creationId xmlns:a16="http://schemas.microsoft.com/office/drawing/2014/main" id="{815D5CCA-FAE9-E41D-158E-32F3C6765B21}"/>
              </a:ext>
            </a:extLst>
          </p:cNvPr>
          <p:cNvSpPr txBox="1"/>
          <p:nvPr/>
        </p:nvSpPr>
        <p:spPr>
          <a:xfrm>
            <a:off x="830359" y="3376853"/>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按价值层次分类</a:t>
            </a:r>
          </a:p>
        </p:txBody>
      </p:sp>
      <p:sp>
        <p:nvSpPr>
          <p:cNvPr id="5" name="文本框 4">
            <a:extLst>
              <a:ext uri="{FF2B5EF4-FFF2-40B4-BE49-F238E27FC236}">
                <a16:creationId xmlns:a16="http://schemas.microsoft.com/office/drawing/2014/main" id="{E0CBFE61-687A-3A4B-360D-646D7A45B8B0}"/>
              </a:ext>
            </a:extLst>
          </p:cNvPr>
          <p:cNvSpPr txBox="1"/>
          <p:nvPr/>
        </p:nvSpPr>
        <p:spPr>
          <a:xfrm>
            <a:off x="592241" y="3815009"/>
            <a:ext cx="10926659" cy="961225"/>
          </a:xfrm>
          <a:prstGeom prst="rect">
            <a:avLst/>
          </a:prstGeom>
          <a:noFill/>
        </p:spPr>
        <p:txBody>
          <a:bodyPr wrap="square">
            <a:spAutoFit/>
          </a:bodyPr>
          <a:lstStyle/>
          <a:p>
            <a:pPr indent="457200">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常规资源。</a:t>
            </a:r>
            <a:r>
              <a:rPr lang="zh-CN" altLang="en-US" sz="2000" dirty="0">
                <a:latin typeface="Microsoft YaHei" panose="020B0503020204020204" pitchFamily="34" charset="-122"/>
                <a:ea typeface="Microsoft YaHei" panose="020B0503020204020204" pitchFamily="34" charset="-122"/>
              </a:rPr>
              <a:t>常规资源是通常所说的人力、财力、物力。</a:t>
            </a:r>
          </a:p>
          <a:p>
            <a:pPr indent="457200">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杠杆资源。</a:t>
            </a:r>
            <a:r>
              <a:rPr lang="zh-CN" altLang="en-US" sz="2000" dirty="0">
                <a:latin typeface="Microsoft YaHei" panose="020B0503020204020204" pitchFamily="34" charset="-122"/>
                <a:ea typeface="Microsoft YaHei" panose="020B0503020204020204" pitchFamily="34" charset="-122"/>
              </a:rPr>
              <a:t>杠杆资源是可以撬动其他资源的资源，杠杆资源更强调资源的杠杆作用。</a:t>
            </a:r>
          </a:p>
        </p:txBody>
      </p:sp>
      <p:sp>
        <p:nvSpPr>
          <p:cNvPr id="6" name="文本框 5">
            <a:extLst>
              <a:ext uri="{FF2B5EF4-FFF2-40B4-BE49-F238E27FC236}">
                <a16:creationId xmlns:a16="http://schemas.microsoft.com/office/drawing/2014/main" id="{1FEFBA80-4443-7B37-B7C4-1E57EC39DE5B}"/>
              </a:ext>
            </a:extLst>
          </p:cNvPr>
          <p:cNvSpPr txBox="1"/>
          <p:nvPr/>
        </p:nvSpPr>
        <p:spPr>
          <a:xfrm>
            <a:off x="830359" y="4782736"/>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按来源分类</a:t>
            </a:r>
          </a:p>
        </p:txBody>
      </p:sp>
      <p:sp>
        <p:nvSpPr>
          <p:cNvPr id="7" name="文本框 6">
            <a:extLst>
              <a:ext uri="{FF2B5EF4-FFF2-40B4-BE49-F238E27FC236}">
                <a16:creationId xmlns:a16="http://schemas.microsoft.com/office/drawing/2014/main" id="{7A727C0D-6932-D12F-2934-940724880922}"/>
              </a:ext>
            </a:extLst>
          </p:cNvPr>
          <p:cNvSpPr txBox="1"/>
          <p:nvPr/>
        </p:nvSpPr>
        <p:spPr>
          <a:xfrm>
            <a:off x="592241" y="5210259"/>
            <a:ext cx="10926659" cy="1422890"/>
          </a:xfrm>
          <a:prstGeom prst="rect">
            <a:avLst/>
          </a:prstGeom>
          <a:noFill/>
        </p:spPr>
        <p:txBody>
          <a:bodyPr wrap="square">
            <a:spAutoFit/>
          </a:bodyPr>
          <a:lstStyle/>
          <a:p>
            <a:pPr indent="457200">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内部资源。</a:t>
            </a:r>
            <a:r>
              <a:rPr lang="zh-CN" altLang="en-US" sz="2000" dirty="0">
                <a:latin typeface="Microsoft YaHei" panose="020B0503020204020204" pitchFamily="34" charset="-122"/>
                <a:ea typeface="Microsoft YaHei" panose="020B0503020204020204" pitchFamily="34" charset="-122"/>
              </a:rPr>
              <a:t>内部资源是指创新创业者或者创新创业团队自身拥有的可用于创新创业的资源。</a:t>
            </a:r>
          </a:p>
          <a:p>
            <a:pPr indent="457200">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外部资源。</a:t>
            </a:r>
            <a:r>
              <a:rPr lang="zh-CN" altLang="en-US" sz="2000" dirty="0">
                <a:latin typeface="Microsoft YaHei" panose="020B0503020204020204" pitchFamily="34" charset="-122"/>
                <a:ea typeface="Microsoft YaHei" panose="020B0503020204020204" pitchFamily="34" charset="-122"/>
              </a:rPr>
              <a:t>外部资源指创新创业者从外部获取的各种资源，是可以被初创企业吸引、购买并加以利用与共享的创新创业资源。</a:t>
            </a:r>
          </a:p>
        </p:txBody>
      </p:sp>
    </p:spTree>
    <p:extLst>
      <p:ext uri="{BB962C8B-B14F-4D97-AF65-F5344CB8AC3E}">
        <p14:creationId xmlns:p14="http://schemas.microsoft.com/office/powerpoint/2010/main" val="4193937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3FEAE-2F83-6B2F-1BE9-CCF26C43396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DCDD9A3-0D0F-3F9B-4492-09F485F7366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5" name="object 20">
            <a:extLst>
              <a:ext uri="{FF2B5EF4-FFF2-40B4-BE49-F238E27FC236}">
                <a16:creationId xmlns:a16="http://schemas.microsoft.com/office/drawing/2014/main" id="{ED86E22F-D458-B174-59DF-5A6D0F1CB142}"/>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袁征是多人视频会议软件</a:t>
            </a:r>
            <a:r>
              <a:rPr lang="en" altLang="zh-CN" sz="2000" dirty="0">
                <a:latin typeface="Microsoft YaHei" panose="020B0503020204020204" pitchFamily="34" charset="-122"/>
                <a:ea typeface="Microsoft YaHei" panose="020B0503020204020204" pitchFamily="34" charset="-122"/>
                <a:cs typeface="Lantinghei SC Extralight"/>
              </a:rPr>
              <a:t>Zoom</a:t>
            </a:r>
            <a:r>
              <a:rPr lang="zh-CN" altLang="en-US" sz="2000" dirty="0">
                <a:latin typeface="Microsoft YaHei" panose="020B0503020204020204" pitchFamily="34" charset="-122"/>
                <a:ea typeface="Microsoft YaHei" panose="020B0503020204020204" pitchFamily="34" charset="-122"/>
                <a:cs typeface="Lantinghei SC Extralight"/>
              </a:rPr>
              <a:t>的创始人兼</a:t>
            </a:r>
            <a:r>
              <a:rPr lang="en" altLang="zh-CN" sz="2000" dirty="0">
                <a:latin typeface="Microsoft YaHei" panose="020B0503020204020204" pitchFamily="34" charset="-122"/>
                <a:ea typeface="Microsoft YaHei" panose="020B0503020204020204" pitchFamily="34" charset="-122"/>
                <a:cs typeface="Lantinghei SC Extralight"/>
              </a:rPr>
              <a:t>CEO</a:t>
            </a:r>
            <a:r>
              <a:rPr lang="zh-CN" altLang="e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新冠疫情期间，</a:t>
            </a:r>
            <a:r>
              <a:rPr lang="en" altLang="zh-CN" sz="2000" dirty="0">
                <a:latin typeface="Microsoft YaHei" panose="020B0503020204020204" pitchFamily="34" charset="-122"/>
                <a:ea typeface="Microsoft YaHei" panose="020B0503020204020204" pitchFamily="34" charset="-122"/>
                <a:cs typeface="Lantinghei SC Extralight"/>
              </a:rPr>
              <a:t>Zoom</a:t>
            </a:r>
            <a:r>
              <a:rPr lang="zh-CN" altLang="en-US" sz="2000" dirty="0">
                <a:latin typeface="Microsoft YaHei" panose="020B0503020204020204" pitchFamily="34" charset="-122"/>
                <a:ea typeface="Microsoft YaHei" panose="020B0503020204020204" pitchFamily="34" charset="-122"/>
                <a:cs typeface="Lantinghei SC Extralight"/>
              </a:rPr>
              <a:t>股价逆势大涨，日活跃用户从</a:t>
            </a:r>
            <a:r>
              <a:rPr lang="en-US" altLang="zh-CN" sz="2000" dirty="0">
                <a:latin typeface="Microsoft YaHei" panose="020B0503020204020204" pitchFamily="34" charset="-122"/>
                <a:ea typeface="Microsoft YaHei" panose="020B0503020204020204" pitchFamily="34" charset="-122"/>
                <a:cs typeface="Lantinghei SC Extralight"/>
              </a:rPr>
              <a:t>2019</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12</a:t>
            </a:r>
            <a:r>
              <a:rPr lang="zh-CN" altLang="en-US" sz="2000" dirty="0">
                <a:latin typeface="Microsoft YaHei" panose="020B0503020204020204" pitchFamily="34" charset="-122"/>
                <a:ea typeface="Microsoft YaHei" panose="020B0503020204020204" pitchFamily="34" charset="-122"/>
                <a:cs typeface="Lantinghei SC Extralight"/>
              </a:rPr>
              <a:t>月的</a:t>
            </a:r>
            <a:r>
              <a:rPr lang="en-US" altLang="zh-CN" sz="2000" dirty="0">
                <a:latin typeface="Microsoft YaHei" panose="020B0503020204020204" pitchFamily="34" charset="-122"/>
                <a:ea typeface="Microsoft YaHei" panose="020B0503020204020204" pitchFamily="34" charset="-122"/>
                <a:cs typeface="Lantinghei SC Extralight"/>
              </a:rPr>
              <a:t>1000</a:t>
            </a:r>
            <a:r>
              <a:rPr lang="zh-CN" altLang="en-US" sz="2000" dirty="0">
                <a:latin typeface="Microsoft YaHei" panose="020B0503020204020204" pitchFamily="34" charset="-122"/>
                <a:ea typeface="Microsoft YaHei" panose="020B0503020204020204" pitchFamily="34" charset="-122"/>
                <a:cs typeface="Lantinghei SC Extralight"/>
              </a:rPr>
              <a:t>万人激增到</a:t>
            </a:r>
            <a:r>
              <a:rPr lang="en-US" altLang="zh-CN" sz="2000" dirty="0">
                <a:latin typeface="Microsoft YaHei" panose="020B0503020204020204" pitchFamily="34" charset="-122"/>
                <a:ea typeface="Microsoft YaHei" panose="020B0503020204020204" pitchFamily="34" charset="-122"/>
                <a:cs typeface="Lantinghei SC Extralight"/>
              </a:rPr>
              <a:t>3</a:t>
            </a:r>
            <a:r>
              <a:rPr lang="zh-CN" altLang="en-US" sz="2000" dirty="0">
                <a:latin typeface="Microsoft YaHei" panose="020B0503020204020204" pitchFamily="34" charset="-122"/>
                <a:ea typeface="Microsoft YaHei" panose="020B0503020204020204" pitchFamily="34" charset="-122"/>
                <a:cs typeface="Lantinghei SC Extralight"/>
              </a:rPr>
              <a:t>亿人。</a:t>
            </a:r>
          </a:p>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2011</a:t>
            </a:r>
            <a:r>
              <a:rPr lang="zh-CN" altLang="en-US" sz="2000" dirty="0">
                <a:latin typeface="Microsoft YaHei" panose="020B0503020204020204" pitchFamily="34" charset="-122"/>
                <a:ea typeface="Microsoft YaHei" panose="020B0503020204020204" pitchFamily="34" charset="-122"/>
                <a:cs typeface="Lantinghei SC Extralight"/>
              </a:rPr>
              <a:t>年袁征创立</a:t>
            </a:r>
            <a:r>
              <a:rPr lang="en" altLang="zh-CN" sz="2000" dirty="0">
                <a:latin typeface="Microsoft YaHei" panose="020B0503020204020204" pitchFamily="34" charset="-122"/>
                <a:ea typeface="Microsoft YaHei" panose="020B0503020204020204" pitchFamily="34" charset="-122"/>
                <a:cs typeface="Lantinghei SC Extralight"/>
              </a:rPr>
              <a:t>Zoom</a:t>
            </a:r>
            <a:r>
              <a:rPr lang="zh-CN" altLang="en-US" sz="2000" dirty="0">
                <a:latin typeface="Microsoft YaHei" panose="020B0503020204020204" pitchFamily="34" charset="-122"/>
                <a:ea typeface="Microsoft YaHei" panose="020B0503020204020204" pitchFamily="34" charset="-122"/>
                <a:cs typeface="Lantinghei SC Extralight"/>
              </a:rPr>
              <a:t>时，视频会议的赛道已经相当拥挤。</a:t>
            </a:r>
            <a:r>
              <a:rPr lang="en-US" altLang="zh-CN" sz="2000" dirty="0">
                <a:latin typeface="Microsoft YaHei" panose="020B0503020204020204" pitchFamily="34" charset="-122"/>
                <a:ea typeface="Microsoft YaHei" panose="020B0503020204020204" pitchFamily="34" charset="-122"/>
                <a:cs typeface="Lantinghei SC Extralight"/>
              </a:rPr>
              <a:t>8</a:t>
            </a:r>
            <a:r>
              <a:rPr lang="zh-CN" altLang="en-US" sz="2000" dirty="0">
                <a:latin typeface="Microsoft YaHei" panose="020B0503020204020204" pitchFamily="34" charset="-122"/>
                <a:ea typeface="Microsoft YaHei" panose="020B0503020204020204" pitchFamily="34" charset="-122"/>
                <a:cs typeface="Lantinghei SC Extralight"/>
              </a:rPr>
              <a:t>年后，</a:t>
            </a:r>
            <a:r>
              <a:rPr lang="en" altLang="zh-CN" sz="2000" dirty="0">
                <a:latin typeface="Microsoft YaHei" panose="020B0503020204020204" pitchFamily="34" charset="-122"/>
                <a:ea typeface="Microsoft YaHei" panose="020B0503020204020204" pitchFamily="34" charset="-122"/>
                <a:cs typeface="Lantinghei SC Extralight"/>
              </a:rPr>
              <a:t>Zoom</a:t>
            </a:r>
            <a:r>
              <a:rPr lang="zh-CN" altLang="en-US" sz="2000" dirty="0">
                <a:latin typeface="Microsoft YaHei" panose="020B0503020204020204" pitchFamily="34" charset="-122"/>
                <a:ea typeface="Microsoft YaHei" panose="020B0503020204020204" pitchFamily="34" charset="-122"/>
                <a:cs typeface="Lantinghei SC Extralight"/>
              </a:rPr>
              <a:t>已经有超过</a:t>
            </a:r>
            <a:r>
              <a:rPr lang="en-US" altLang="zh-CN" sz="2000" dirty="0">
                <a:latin typeface="Microsoft YaHei" panose="020B0503020204020204" pitchFamily="34" charset="-122"/>
                <a:ea typeface="Microsoft YaHei" panose="020B0503020204020204" pitchFamily="34" charset="-122"/>
                <a:cs typeface="Lantinghei SC Extralight"/>
              </a:rPr>
              <a:t>70</a:t>
            </a:r>
            <a:r>
              <a:rPr lang="zh-CN" altLang="en-US" sz="2000" dirty="0">
                <a:latin typeface="Microsoft YaHei" panose="020B0503020204020204" pitchFamily="34" charset="-122"/>
                <a:ea typeface="Microsoft YaHei" panose="020B0503020204020204" pitchFamily="34" charset="-122"/>
                <a:cs typeface="Lantinghei SC Extralight"/>
              </a:rPr>
              <a:t>万企业用户。美国</a:t>
            </a:r>
            <a:r>
              <a:rPr lang="en-US" altLang="zh-CN" sz="2000" dirty="0">
                <a:latin typeface="Microsoft YaHei" panose="020B0503020204020204" pitchFamily="34" charset="-122"/>
                <a:ea typeface="Microsoft YaHei" panose="020B0503020204020204" pitchFamily="34" charset="-122"/>
                <a:cs typeface="Lantinghei SC Extralight"/>
              </a:rPr>
              <a:t>1/3</a:t>
            </a:r>
            <a:r>
              <a:rPr lang="zh-CN" altLang="en-US" sz="2000" dirty="0">
                <a:latin typeface="Microsoft YaHei" panose="020B0503020204020204" pitchFamily="34" charset="-122"/>
                <a:ea typeface="Microsoft YaHei" panose="020B0503020204020204" pitchFamily="34" charset="-122"/>
                <a:cs typeface="Lantinghei SC Extralight"/>
              </a:rPr>
              <a:t>以上的</a:t>
            </a:r>
            <a:r>
              <a:rPr lang="en-US" altLang="zh-CN" sz="2000" dirty="0">
                <a:latin typeface="Microsoft YaHei" panose="020B0503020204020204" pitchFamily="34" charset="-122"/>
                <a:ea typeface="Microsoft YaHei" panose="020B0503020204020204" pitchFamily="34" charset="-122"/>
                <a:cs typeface="Lantinghei SC Extralight"/>
              </a:rPr>
              <a:t>500</a:t>
            </a:r>
            <a:r>
              <a:rPr lang="zh-CN" altLang="en-US" sz="2000" dirty="0">
                <a:latin typeface="Microsoft YaHei" panose="020B0503020204020204" pitchFamily="34" charset="-122"/>
                <a:ea typeface="Microsoft YaHei" panose="020B0503020204020204" pitchFamily="34" charset="-122"/>
                <a:cs typeface="Lantinghei SC Extralight"/>
              </a:rPr>
              <a:t>强公司、</a:t>
            </a:r>
            <a:r>
              <a:rPr lang="en-US" altLang="zh-CN" sz="2000" dirty="0">
                <a:latin typeface="Microsoft YaHei" panose="020B0503020204020204" pitchFamily="34" charset="-122"/>
                <a:ea typeface="Microsoft YaHei" panose="020B0503020204020204" pitchFamily="34" charset="-122"/>
                <a:cs typeface="Lantinghei SC Extralight"/>
              </a:rPr>
              <a:t>90%</a:t>
            </a:r>
            <a:r>
              <a:rPr lang="zh-CN" altLang="en-US" sz="2000" dirty="0">
                <a:latin typeface="Microsoft YaHei" panose="020B0503020204020204" pitchFamily="34" charset="-122"/>
                <a:ea typeface="Microsoft YaHei" panose="020B0503020204020204" pitchFamily="34" charset="-122"/>
                <a:cs typeface="Lantinghei SC Extralight"/>
              </a:rPr>
              <a:t>的世界排名前</a:t>
            </a:r>
            <a:r>
              <a:rPr lang="en-US" altLang="zh-CN" sz="2000" dirty="0">
                <a:latin typeface="Microsoft YaHei" panose="020B0503020204020204" pitchFamily="34" charset="-122"/>
                <a:ea typeface="Microsoft YaHei" panose="020B0503020204020204" pitchFamily="34" charset="-122"/>
                <a:cs typeface="Lantinghei SC Extralight"/>
              </a:rPr>
              <a:t>200</a:t>
            </a:r>
            <a:r>
              <a:rPr lang="zh-CN" altLang="en-US" sz="2000" dirty="0">
                <a:latin typeface="Microsoft YaHei" panose="020B0503020204020204" pitchFamily="34" charset="-122"/>
                <a:ea typeface="Microsoft YaHei" panose="020B0503020204020204" pitchFamily="34" charset="-122"/>
                <a:cs typeface="Lantinghei SC Extralight"/>
              </a:rPr>
              <a:t>的大学，都在用</a:t>
            </a:r>
            <a:r>
              <a:rPr lang="en" altLang="zh-CN" sz="2000" dirty="0">
                <a:latin typeface="Microsoft YaHei" panose="020B0503020204020204" pitchFamily="34" charset="-122"/>
                <a:ea typeface="Microsoft YaHei" panose="020B0503020204020204" pitchFamily="34" charset="-122"/>
                <a:cs typeface="Lantinghei SC Extralight"/>
              </a:rPr>
              <a:t>Zoom</a:t>
            </a:r>
            <a:r>
              <a:rPr lang="zh-CN" altLang="en" sz="2000" dirty="0">
                <a:latin typeface="Microsoft YaHei" panose="020B0503020204020204" pitchFamily="34" charset="-122"/>
                <a:ea typeface="Microsoft YaHei" panose="020B0503020204020204" pitchFamily="34" charset="-122"/>
                <a:cs typeface="Lantinghei SC Extralight"/>
              </a:rPr>
              <a:t>。</a:t>
            </a:r>
            <a:r>
              <a:rPr lang="en" altLang="zh-CN" sz="2000" dirty="0">
                <a:latin typeface="Microsoft YaHei" panose="020B0503020204020204" pitchFamily="34" charset="-122"/>
                <a:ea typeface="Microsoft YaHei" panose="020B0503020204020204" pitchFamily="34" charset="-122"/>
                <a:cs typeface="Lantinghei SC Extralight"/>
              </a:rPr>
              <a:t>2020</a:t>
            </a:r>
            <a:r>
              <a:rPr lang="zh-CN" altLang="en-US" sz="2000" dirty="0">
                <a:latin typeface="Microsoft YaHei" panose="020B0503020204020204" pitchFamily="34" charset="-122"/>
                <a:ea typeface="Microsoft YaHei" panose="020B0503020204020204" pitchFamily="34" charset="-122"/>
                <a:cs typeface="Lantinghei SC Extralight"/>
              </a:rPr>
              <a:t>年，袁征又借新冠疫情下的需求让</a:t>
            </a:r>
            <a:r>
              <a:rPr lang="en" altLang="zh-CN" sz="2000" dirty="0">
                <a:latin typeface="Microsoft YaHei" panose="020B0503020204020204" pitchFamily="34" charset="-122"/>
                <a:ea typeface="Microsoft YaHei" panose="020B0503020204020204" pitchFamily="34" charset="-122"/>
                <a:cs typeface="Lantinghei SC Extralight"/>
              </a:rPr>
              <a:t>Zoom</a:t>
            </a:r>
            <a:r>
              <a:rPr lang="zh-CN" altLang="en-US" sz="2000" dirty="0">
                <a:latin typeface="Microsoft YaHei" panose="020B0503020204020204" pitchFamily="34" charset="-122"/>
                <a:ea typeface="Microsoft YaHei" panose="020B0503020204020204" pitchFamily="34" charset="-122"/>
                <a:cs typeface="Lantinghei SC Extralight"/>
              </a:rPr>
              <a:t>爆发。所以，袁征不是追风口才成功的，而是等风口来才成功的。</a:t>
            </a:r>
          </a:p>
        </p:txBody>
      </p:sp>
      <p:sp>
        <p:nvSpPr>
          <p:cNvPr id="6" name="object 9">
            <a:extLst>
              <a:ext uri="{FF2B5EF4-FFF2-40B4-BE49-F238E27FC236}">
                <a16:creationId xmlns:a16="http://schemas.microsoft.com/office/drawing/2014/main" id="{778DC1B0-54BA-8AF5-6B31-7F1944300674}"/>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en" altLang="zh-CN" sz="2400" b="1" spc="-4" dirty="0">
                <a:solidFill>
                  <a:schemeClr val="bg1"/>
                </a:solidFill>
                <a:latin typeface="Microsoft YaHei" panose="020B0503020204020204" pitchFamily="34" charset="-122"/>
                <a:ea typeface="Microsoft YaHei" panose="020B0503020204020204" pitchFamily="34" charset="-122"/>
                <a:cs typeface="Wawati SC"/>
              </a:rPr>
              <a:t>Zoom</a:t>
            </a:r>
            <a:r>
              <a:rPr lang="zh-CN" altLang="en" sz="2400" b="1" spc="-4" dirty="0">
                <a:solidFill>
                  <a:schemeClr val="bg1"/>
                </a:solidFill>
                <a:latin typeface="Microsoft YaHei" panose="020B0503020204020204" pitchFamily="34" charset="-122"/>
                <a:ea typeface="Microsoft YaHei" panose="020B0503020204020204" pitchFamily="34" charset="-122"/>
                <a:cs typeface="Wawati SC"/>
              </a:rPr>
              <a:t>：</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等风来</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C1245E90-6D92-B7DB-550F-D9C5CE3A9EF0}"/>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38986E86-838A-39AB-26CC-D1D04AA2B575}"/>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70CB90F4-1DB3-F409-BF40-B5FF8C18B891}"/>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430D9FA1-3AE2-BEAF-00D9-B33F620A6884}"/>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3" name="Picture 2" descr="Zoom上市：曾被拒签8次的CEO袁征 如今身价30亿-Zoom,上市,CEO ——快科技(驱动之家旗下媒体)--科技改变未来">
            <a:extLst>
              <a:ext uri="{FF2B5EF4-FFF2-40B4-BE49-F238E27FC236}">
                <a16:creationId xmlns:a16="http://schemas.microsoft.com/office/drawing/2014/main" id="{A3EFEA14-DF24-0CDC-20BE-2E3C3C565DC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8138"/>
          <a:stretch/>
        </p:blipFill>
        <p:spPr bwMode="auto">
          <a:xfrm>
            <a:off x="7686313" y="3611757"/>
            <a:ext cx="3975465" cy="2964456"/>
          </a:xfrm>
          <a:prstGeom prst="rect">
            <a:avLst/>
          </a:prstGeom>
          <a:noFill/>
          <a:extLst>
            <a:ext uri="{909E8E84-426E-40DD-AFC4-6F175D3DCCD1}">
              <a14:hiddenFill xmlns:a14="http://schemas.microsoft.com/office/drawing/2010/main">
                <a:solidFill>
                  <a:srgbClr val="FFFFFF"/>
                </a:solidFill>
              </a14:hiddenFill>
            </a:ext>
          </a:extLst>
        </p:spPr>
      </p:pic>
      <p:sp>
        <p:nvSpPr>
          <p:cNvPr id="4" name="object 20">
            <a:extLst>
              <a:ext uri="{FF2B5EF4-FFF2-40B4-BE49-F238E27FC236}">
                <a16:creationId xmlns:a16="http://schemas.microsoft.com/office/drawing/2014/main" id="{07601341-7AE2-5277-595D-089D98581FB9}"/>
              </a:ext>
            </a:extLst>
          </p:cNvPr>
          <p:cNvSpPr txBox="1"/>
          <p:nvPr/>
        </p:nvSpPr>
        <p:spPr>
          <a:xfrm>
            <a:off x="465165" y="3739797"/>
            <a:ext cx="7221148" cy="2708377"/>
          </a:xfrm>
          <a:prstGeom prst="rect">
            <a:avLst/>
          </a:prstGeom>
          <a:noFill/>
          <a:ln w="12700">
            <a:noFill/>
          </a:ln>
        </p:spPr>
        <p:txBody>
          <a:bodyPr vert="horz" wrap="square" lIns="144000" tIns="72000" rIns="36000" bIns="0" rtlCol="0">
            <a:noAutofit/>
          </a:bodyPr>
          <a:lstStyle/>
          <a:p>
            <a:pPr indent="457200">
              <a:lnSpc>
                <a:spcPct val="145000"/>
              </a:lnSpc>
            </a:pPr>
            <a:r>
              <a:rPr lang="zh-CN" altLang="en-US" sz="2000" dirty="0">
                <a:latin typeface="Microsoft YaHei" panose="020B0503020204020204" pitchFamily="34" charset="-122"/>
                <a:ea typeface="Microsoft YaHei" panose="020B0503020204020204" pitchFamily="34" charset="-122"/>
                <a:cs typeface="Lantinghei SC Extralight"/>
              </a:rPr>
              <a:t>等风口需要什么能力？需要公司存活得久，需要公司的创新创业团队强大、稳定、有耐性。在</a:t>
            </a:r>
            <a:r>
              <a:rPr lang="en-US" altLang="zh-CN" sz="2000" dirty="0">
                <a:latin typeface="Microsoft YaHei" panose="020B0503020204020204" pitchFamily="34" charset="-122"/>
                <a:ea typeface="Microsoft YaHei" panose="020B0503020204020204" pitchFamily="34" charset="-122"/>
                <a:cs typeface="Lantinghei SC Extralight"/>
              </a:rPr>
              <a:t>2019</a:t>
            </a:r>
            <a:r>
              <a:rPr lang="zh-CN" altLang="en-US" sz="2000" dirty="0">
                <a:latin typeface="Microsoft YaHei" panose="020B0503020204020204" pitchFamily="34" charset="-122"/>
                <a:ea typeface="Microsoft YaHei" panose="020B0503020204020204" pitchFamily="34" charset="-122"/>
                <a:cs typeface="Lantinghei SC Extralight"/>
              </a:rPr>
              <a:t>年全美</a:t>
            </a:r>
            <a:r>
              <a:rPr lang="en-US" altLang="zh-CN" sz="2000" dirty="0">
                <a:latin typeface="Microsoft YaHei" panose="020B0503020204020204" pitchFamily="34" charset="-122"/>
                <a:ea typeface="Microsoft YaHei" panose="020B0503020204020204" pitchFamily="34" charset="-122"/>
                <a:cs typeface="Lantinghei SC Extralight"/>
              </a:rPr>
              <a:t>5</a:t>
            </a:r>
            <a:r>
              <a:rPr lang="zh-CN" altLang="en-US" sz="2000" dirty="0">
                <a:latin typeface="Microsoft YaHei" panose="020B0503020204020204" pitchFamily="34" charset="-122"/>
                <a:ea typeface="Microsoft YaHei" panose="020B0503020204020204" pitchFamily="34" charset="-122"/>
                <a:cs typeface="Lantinghei SC Extralight"/>
              </a:rPr>
              <a:t>万家公司、</a:t>
            </a:r>
            <a:r>
              <a:rPr lang="en-US" altLang="zh-CN" sz="2000" dirty="0">
                <a:latin typeface="Microsoft YaHei" panose="020B0503020204020204" pitchFamily="34" charset="-122"/>
                <a:ea typeface="Microsoft YaHei" panose="020B0503020204020204" pitchFamily="34" charset="-122"/>
                <a:cs typeface="Lantinghei SC Extralight"/>
              </a:rPr>
              <a:t>1000</a:t>
            </a:r>
            <a:r>
              <a:rPr lang="zh-CN" altLang="en-US" sz="2000" dirty="0">
                <a:latin typeface="Microsoft YaHei" panose="020B0503020204020204" pitchFamily="34" charset="-122"/>
                <a:ea typeface="Microsoft YaHei" panose="020B0503020204020204" pitchFamily="34" charset="-122"/>
                <a:cs typeface="Lantinghei SC Extralight"/>
              </a:rPr>
              <a:t>万名员工参与评价的员工幸福感最高的</a:t>
            </a:r>
            <a:r>
              <a:rPr lang="en-US" altLang="zh-CN" sz="2000" dirty="0">
                <a:latin typeface="Microsoft YaHei" panose="020B0503020204020204" pitchFamily="34" charset="-122"/>
                <a:ea typeface="Microsoft YaHei" panose="020B0503020204020204" pitchFamily="34" charset="-122"/>
                <a:cs typeface="Lantinghei SC Extralight"/>
              </a:rPr>
              <a:t>25</a:t>
            </a:r>
            <a:r>
              <a:rPr lang="zh-CN" altLang="en-US" sz="2000" dirty="0">
                <a:latin typeface="Microsoft YaHei" panose="020B0503020204020204" pitchFamily="34" charset="-122"/>
                <a:ea typeface="Microsoft YaHei" panose="020B0503020204020204" pitchFamily="34" charset="-122"/>
                <a:cs typeface="Lantinghei SC Extralight"/>
              </a:rPr>
              <a:t>家公司中，</a:t>
            </a:r>
            <a:r>
              <a:rPr lang="en" altLang="zh-CN" sz="2000" dirty="0">
                <a:latin typeface="Microsoft YaHei" panose="020B0503020204020204" pitchFamily="34" charset="-122"/>
                <a:ea typeface="Microsoft YaHei" panose="020B0503020204020204" pitchFamily="34" charset="-122"/>
                <a:cs typeface="Lantinghei SC Extralight"/>
              </a:rPr>
              <a:t>Zoom</a:t>
            </a:r>
            <a:r>
              <a:rPr lang="zh-CN" altLang="en-US" sz="2000" dirty="0">
                <a:latin typeface="Microsoft YaHei" panose="020B0503020204020204" pitchFamily="34" charset="-122"/>
                <a:ea typeface="Microsoft YaHei" panose="020B0503020204020204" pitchFamily="34" charset="-122"/>
                <a:cs typeface="Lantinghei SC Extralight"/>
              </a:rPr>
              <a:t>名列第一。同年，美国著名求职网站</a:t>
            </a:r>
            <a:r>
              <a:rPr lang="en" altLang="zh-CN" sz="2000" dirty="0">
                <a:latin typeface="Microsoft YaHei" panose="020B0503020204020204" pitchFamily="34" charset="-122"/>
                <a:ea typeface="Microsoft YaHei" panose="020B0503020204020204" pitchFamily="34" charset="-122"/>
                <a:cs typeface="Lantinghei SC Extralight"/>
              </a:rPr>
              <a:t>Glassdoor</a:t>
            </a:r>
            <a:r>
              <a:rPr lang="zh-CN" altLang="en-US" sz="2000" dirty="0">
                <a:latin typeface="Microsoft YaHei" panose="020B0503020204020204" pitchFamily="34" charset="-122"/>
                <a:ea typeface="Microsoft YaHei" panose="020B0503020204020204" pitchFamily="34" charset="-122"/>
                <a:cs typeface="Lantinghei SC Extralight"/>
              </a:rPr>
              <a:t>发布全美最佳雇主名单，袁征击败了</a:t>
            </a:r>
            <a:r>
              <a:rPr lang="en" altLang="zh-CN" sz="2000" dirty="0">
                <a:latin typeface="Microsoft YaHei" panose="020B0503020204020204" pitchFamily="34" charset="-122"/>
                <a:ea typeface="Microsoft YaHei" panose="020B0503020204020204" pitchFamily="34" charset="-122"/>
                <a:cs typeface="Lantinghei SC Extralight"/>
              </a:rPr>
              <a:t>Facebook</a:t>
            </a:r>
            <a:r>
              <a:rPr lang="zh-CN" altLang="en-US" sz="2000" dirty="0">
                <a:latin typeface="Microsoft YaHei" panose="020B0503020204020204" pitchFamily="34" charset="-122"/>
                <a:ea typeface="Microsoft YaHei" panose="020B0503020204020204" pitchFamily="34" charset="-122"/>
                <a:cs typeface="Lantinghei SC Extralight"/>
              </a:rPr>
              <a:t>创始人、苹果</a:t>
            </a:r>
            <a:r>
              <a:rPr lang="en" altLang="zh-CN" sz="2000" dirty="0">
                <a:latin typeface="Microsoft YaHei" panose="020B0503020204020204" pitchFamily="34" charset="-122"/>
                <a:ea typeface="Microsoft YaHei" panose="020B0503020204020204" pitchFamily="34" charset="-122"/>
                <a:cs typeface="Lantinghei SC Extralight"/>
              </a:rPr>
              <a:t>CEO</a:t>
            </a:r>
            <a:r>
              <a:rPr lang="zh-CN" altLang="e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谷歌</a:t>
            </a:r>
            <a:r>
              <a:rPr lang="en" altLang="zh-CN" sz="2000" dirty="0">
                <a:latin typeface="Microsoft YaHei" panose="020B0503020204020204" pitchFamily="34" charset="-122"/>
                <a:ea typeface="Microsoft YaHei" panose="020B0503020204020204" pitchFamily="34" charset="-122"/>
                <a:cs typeface="Lantinghei SC Extralight"/>
              </a:rPr>
              <a:t>CEO</a:t>
            </a:r>
            <a:r>
              <a:rPr lang="zh-CN" altLang="e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微软</a:t>
            </a:r>
            <a:r>
              <a:rPr lang="en" altLang="zh-CN" sz="2000" dirty="0">
                <a:latin typeface="Microsoft YaHei" panose="020B0503020204020204" pitchFamily="34" charset="-122"/>
                <a:ea typeface="Microsoft YaHei" panose="020B0503020204020204" pitchFamily="34" charset="-122"/>
                <a:cs typeface="Lantinghei SC Extralight"/>
              </a:rPr>
              <a:t>CEO</a:t>
            </a:r>
            <a:r>
              <a:rPr lang="zh-CN" altLang="en-US" sz="2000" dirty="0">
                <a:latin typeface="Microsoft YaHei" panose="020B0503020204020204" pitchFamily="34" charset="-122"/>
                <a:ea typeface="Microsoft YaHei" panose="020B0503020204020204" pitchFamily="34" charset="-122"/>
                <a:cs typeface="Lantinghei SC Extralight"/>
              </a:rPr>
              <a:t>等一众顶级商业头领，位列第一。</a:t>
            </a:r>
          </a:p>
        </p:txBody>
      </p:sp>
    </p:spTree>
    <p:extLst>
      <p:ext uri="{BB962C8B-B14F-4D97-AF65-F5344CB8AC3E}">
        <p14:creationId xmlns:p14="http://schemas.microsoft.com/office/powerpoint/2010/main" val="2128318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BF9A1-C92C-CC37-F420-CF8BC54F2D1D}"/>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0D98D067-A85F-8F46-FB5D-DFF452D38DEC}"/>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72097D2E-EC52-B7CE-DD70-16D4B25E447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D92A307A-EECA-19BD-CCA4-3B10D17B261E}"/>
              </a:ext>
            </a:extLst>
          </p:cNvPr>
          <p:cNvSpPr txBox="1"/>
          <p:nvPr/>
        </p:nvSpPr>
        <p:spPr>
          <a:xfrm>
            <a:off x="3022054" y="2066546"/>
            <a:ext cx="6147892" cy="2724906"/>
          </a:xfrm>
          <a:prstGeom prst="rect">
            <a:avLst/>
          </a:prstGeom>
          <a:ln w="6350">
            <a:noFill/>
          </a:ln>
        </p:spPr>
        <p:txBody>
          <a:bodyPr vert="horz" wrap="square" lIns="0" tIns="19996" rIns="0" bIns="0" rtlCol="0" anchor="ctr">
            <a:spAutoFit/>
          </a:bodyPr>
          <a:lstStyle/>
          <a:p>
            <a:pPr>
              <a:lnSpc>
                <a:spcPct val="150000"/>
              </a:lnSpc>
            </a:pPr>
            <a:r>
              <a:rPr lang="zh-CN" altLang="en"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Zoom</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能够从众多视频会议软件中脱颖而出，哪些资源起到了关键作用？</a:t>
            </a:r>
          </a:p>
          <a:p>
            <a:pPr>
              <a:lnSpc>
                <a:spcPct val="150000"/>
              </a:lnSpc>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Zoom</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是如何借助新冠疫情这个风口进行资源整合以实现企业快速扩张的？这对你有什么启示？</a:t>
            </a:r>
          </a:p>
        </p:txBody>
      </p:sp>
    </p:spTree>
    <p:extLst>
      <p:ext uri="{BB962C8B-B14F-4D97-AF65-F5344CB8AC3E}">
        <p14:creationId xmlns:p14="http://schemas.microsoft.com/office/powerpoint/2010/main" val="33591093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5FDA6-B469-CE59-8E6F-9422727CBEE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E1F81A9-FF62-7A7B-4FBE-EC2276EBBD95}"/>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6.1.3</a:t>
            </a:r>
            <a:r>
              <a:rPr lang="zh-CN" altLang="en-US" sz="3200" dirty="0">
                <a:solidFill>
                  <a:schemeClr val="tx1"/>
                </a:solidFill>
                <a:latin typeface="Microsoft YaHei" panose="020B0503020204020204" pitchFamily="34" charset="-122"/>
                <a:ea typeface="Microsoft YaHei" panose="020B0503020204020204" pitchFamily="34" charset="-122"/>
              </a:rPr>
              <a:t>创新创业资源的特性</a:t>
            </a:r>
          </a:p>
        </p:txBody>
      </p:sp>
      <p:sp>
        <p:nvSpPr>
          <p:cNvPr id="7" name="文本框 6">
            <a:extLst>
              <a:ext uri="{FF2B5EF4-FFF2-40B4-BE49-F238E27FC236}">
                <a16:creationId xmlns:a16="http://schemas.microsoft.com/office/drawing/2014/main" id="{A647BA83-08C9-DCB8-E5E0-B651A63339E2}"/>
              </a:ext>
            </a:extLst>
          </p:cNvPr>
          <p:cNvSpPr txBox="1"/>
          <p:nvPr/>
        </p:nvSpPr>
        <p:spPr>
          <a:xfrm>
            <a:off x="830359" y="1140222"/>
            <a:ext cx="724207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创新创业资源与一般商业资源的相同点</a:t>
            </a:r>
          </a:p>
        </p:txBody>
      </p:sp>
      <p:grpSp>
        <p:nvGrpSpPr>
          <p:cNvPr id="4" name="组合 3">
            <a:extLst>
              <a:ext uri="{FF2B5EF4-FFF2-40B4-BE49-F238E27FC236}">
                <a16:creationId xmlns:a16="http://schemas.microsoft.com/office/drawing/2014/main" id="{BB563C78-3E46-8ABB-DC72-34C4CABAB069}"/>
              </a:ext>
            </a:extLst>
          </p:cNvPr>
          <p:cNvGrpSpPr/>
          <p:nvPr/>
        </p:nvGrpSpPr>
        <p:grpSpPr>
          <a:xfrm>
            <a:off x="841899" y="2011680"/>
            <a:ext cx="10508201" cy="4114800"/>
            <a:chOff x="1391920" y="3569538"/>
            <a:chExt cx="8128000" cy="1829519"/>
          </a:xfrm>
        </p:grpSpPr>
        <p:sp>
          <p:nvSpPr>
            <p:cNvPr id="8" name="矩形 7">
              <a:extLst>
                <a:ext uri="{FF2B5EF4-FFF2-40B4-BE49-F238E27FC236}">
                  <a16:creationId xmlns:a16="http://schemas.microsoft.com/office/drawing/2014/main" id="{27463C51-CA09-36F5-64E2-4ED79111161F}"/>
                </a:ext>
              </a:extLst>
            </p:cNvPr>
            <p:cNvSpPr/>
            <p:nvPr/>
          </p:nvSpPr>
          <p:spPr>
            <a:xfrm>
              <a:off x="1391920" y="3776178"/>
              <a:ext cx="8128000" cy="352799"/>
            </a:xfrm>
            <a:prstGeom prst="rect">
              <a:avLst/>
            </a:prstGeom>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9" name="任意形状 8">
              <a:extLst>
                <a:ext uri="{FF2B5EF4-FFF2-40B4-BE49-F238E27FC236}">
                  <a16:creationId xmlns:a16="http://schemas.microsoft.com/office/drawing/2014/main" id="{C37C540B-3985-49AC-FAF1-A8E23935C2AA}"/>
                </a:ext>
              </a:extLst>
            </p:cNvPr>
            <p:cNvSpPr/>
            <p:nvPr/>
          </p:nvSpPr>
          <p:spPr>
            <a:xfrm>
              <a:off x="1798320" y="3569538"/>
              <a:ext cx="6476787" cy="413279"/>
            </a:xfrm>
            <a:custGeom>
              <a:avLst/>
              <a:gdLst>
                <a:gd name="connsiteX0" fmla="*/ 0 w 5689599"/>
                <a:gd name="connsiteY0" fmla="*/ 68881 h 413279"/>
                <a:gd name="connsiteX1" fmla="*/ 68881 w 5689599"/>
                <a:gd name="connsiteY1" fmla="*/ 0 h 413279"/>
                <a:gd name="connsiteX2" fmla="*/ 5620718 w 5689599"/>
                <a:gd name="connsiteY2" fmla="*/ 0 h 413279"/>
                <a:gd name="connsiteX3" fmla="*/ 5689599 w 5689599"/>
                <a:gd name="connsiteY3" fmla="*/ 68881 h 413279"/>
                <a:gd name="connsiteX4" fmla="*/ 5689599 w 5689599"/>
                <a:gd name="connsiteY4" fmla="*/ 344398 h 413279"/>
                <a:gd name="connsiteX5" fmla="*/ 5620718 w 5689599"/>
                <a:gd name="connsiteY5" fmla="*/ 413279 h 413279"/>
                <a:gd name="connsiteX6" fmla="*/ 68881 w 5689599"/>
                <a:gd name="connsiteY6" fmla="*/ 413279 h 413279"/>
                <a:gd name="connsiteX7" fmla="*/ 0 w 5689599"/>
                <a:gd name="connsiteY7" fmla="*/ 344398 h 413279"/>
                <a:gd name="connsiteX8" fmla="*/ 0 w 5689599"/>
                <a:gd name="connsiteY8" fmla="*/ 68881 h 41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13279">
                  <a:moveTo>
                    <a:pt x="0" y="68881"/>
                  </a:moveTo>
                  <a:cubicBezTo>
                    <a:pt x="0" y="30839"/>
                    <a:pt x="30839" y="0"/>
                    <a:pt x="68881" y="0"/>
                  </a:cubicBezTo>
                  <a:lnTo>
                    <a:pt x="5620718" y="0"/>
                  </a:lnTo>
                  <a:cubicBezTo>
                    <a:pt x="5658760" y="0"/>
                    <a:pt x="5689599" y="30839"/>
                    <a:pt x="5689599" y="68881"/>
                  </a:cubicBezTo>
                  <a:lnTo>
                    <a:pt x="5689599" y="344398"/>
                  </a:lnTo>
                  <a:cubicBezTo>
                    <a:pt x="5689599" y="382440"/>
                    <a:pt x="5658760" y="413279"/>
                    <a:pt x="5620718" y="413279"/>
                  </a:cubicBezTo>
                  <a:lnTo>
                    <a:pt x="68881" y="413279"/>
                  </a:lnTo>
                  <a:cubicBezTo>
                    <a:pt x="30839" y="413279"/>
                    <a:pt x="0" y="382440"/>
                    <a:pt x="0" y="344398"/>
                  </a:cubicBezTo>
                  <a:lnTo>
                    <a:pt x="0" y="68881"/>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35228" tIns="20175" rIns="235228" bIns="20175" numCol="1" spcCol="1270" anchor="ctr" anchorCtr="0">
              <a:noAutofit/>
            </a:bodyPr>
            <a:lstStyle/>
            <a:p>
              <a:pPr marL="0" lvl="0" indent="0" algn="l" defTabSz="622300">
                <a:spcBef>
                  <a:spcPct val="0"/>
                </a:spcBef>
                <a:spcAft>
                  <a:spcPct val="35000"/>
                </a:spcAft>
                <a:buNone/>
              </a:pPr>
              <a:r>
                <a:rPr lang="zh-CN" altLang="en-US" sz="2000" b="1" kern="1200" spc="-4" dirty="0">
                  <a:solidFill>
                    <a:srgbClr val="231F20"/>
                  </a:solidFill>
                  <a:latin typeface="Microsoft YaHei" panose="020B0503020204020204" pitchFamily="34" charset="-122"/>
                  <a:ea typeface="Microsoft YaHei" panose="020B0503020204020204" pitchFamily="34" charset="-122"/>
                </a:rPr>
                <a:t>第一，创新创业资源与一般商业资源所涵盖的核心内容是相同的。</a:t>
              </a:r>
              <a:endParaRPr lang="zh-CN" altLang="en-US" sz="2000" kern="1200" dirty="0"/>
            </a:p>
          </p:txBody>
        </p:sp>
        <p:sp>
          <p:nvSpPr>
            <p:cNvPr id="10" name="矩形 9">
              <a:extLst>
                <a:ext uri="{FF2B5EF4-FFF2-40B4-BE49-F238E27FC236}">
                  <a16:creationId xmlns:a16="http://schemas.microsoft.com/office/drawing/2014/main" id="{B02B8465-5DFF-058B-E5AF-082E38605FD6}"/>
                </a:ext>
              </a:extLst>
            </p:cNvPr>
            <p:cNvSpPr/>
            <p:nvPr/>
          </p:nvSpPr>
          <p:spPr>
            <a:xfrm>
              <a:off x="1391920" y="4411218"/>
              <a:ext cx="8128000" cy="352799"/>
            </a:xfrm>
            <a:prstGeom prst="rect">
              <a:avLst/>
            </a:prstGeom>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1" name="任意形状 10">
              <a:extLst>
                <a:ext uri="{FF2B5EF4-FFF2-40B4-BE49-F238E27FC236}">
                  <a16:creationId xmlns:a16="http://schemas.microsoft.com/office/drawing/2014/main" id="{4946AE25-9FA4-D5A9-B033-9A6CF323513B}"/>
                </a:ext>
              </a:extLst>
            </p:cNvPr>
            <p:cNvSpPr/>
            <p:nvPr/>
          </p:nvSpPr>
          <p:spPr>
            <a:xfrm>
              <a:off x="1798320" y="4204578"/>
              <a:ext cx="6476787" cy="413279"/>
            </a:xfrm>
            <a:custGeom>
              <a:avLst/>
              <a:gdLst>
                <a:gd name="connsiteX0" fmla="*/ 0 w 5689599"/>
                <a:gd name="connsiteY0" fmla="*/ 68881 h 413279"/>
                <a:gd name="connsiteX1" fmla="*/ 68881 w 5689599"/>
                <a:gd name="connsiteY1" fmla="*/ 0 h 413279"/>
                <a:gd name="connsiteX2" fmla="*/ 5620718 w 5689599"/>
                <a:gd name="connsiteY2" fmla="*/ 0 h 413279"/>
                <a:gd name="connsiteX3" fmla="*/ 5689599 w 5689599"/>
                <a:gd name="connsiteY3" fmla="*/ 68881 h 413279"/>
                <a:gd name="connsiteX4" fmla="*/ 5689599 w 5689599"/>
                <a:gd name="connsiteY4" fmla="*/ 344398 h 413279"/>
                <a:gd name="connsiteX5" fmla="*/ 5620718 w 5689599"/>
                <a:gd name="connsiteY5" fmla="*/ 413279 h 413279"/>
                <a:gd name="connsiteX6" fmla="*/ 68881 w 5689599"/>
                <a:gd name="connsiteY6" fmla="*/ 413279 h 413279"/>
                <a:gd name="connsiteX7" fmla="*/ 0 w 5689599"/>
                <a:gd name="connsiteY7" fmla="*/ 344398 h 413279"/>
                <a:gd name="connsiteX8" fmla="*/ 0 w 5689599"/>
                <a:gd name="connsiteY8" fmla="*/ 68881 h 41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13279">
                  <a:moveTo>
                    <a:pt x="0" y="68881"/>
                  </a:moveTo>
                  <a:cubicBezTo>
                    <a:pt x="0" y="30839"/>
                    <a:pt x="30839" y="0"/>
                    <a:pt x="68881" y="0"/>
                  </a:cubicBezTo>
                  <a:lnTo>
                    <a:pt x="5620718" y="0"/>
                  </a:lnTo>
                  <a:cubicBezTo>
                    <a:pt x="5658760" y="0"/>
                    <a:pt x="5689599" y="30839"/>
                    <a:pt x="5689599" y="68881"/>
                  </a:cubicBezTo>
                  <a:lnTo>
                    <a:pt x="5689599" y="344398"/>
                  </a:lnTo>
                  <a:cubicBezTo>
                    <a:pt x="5689599" y="382440"/>
                    <a:pt x="5658760" y="413279"/>
                    <a:pt x="5620718" y="413279"/>
                  </a:cubicBezTo>
                  <a:lnTo>
                    <a:pt x="68881" y="413279"/>
                  </a:lnTo>
                  <a:cubicBezTo>
                    <a:pt x="30839" y="413279"/>
                    <a:pt x="0" y="382440"/>
                    <a:pt x="0" y="344398"/>
                  </a:cubicBezTo>
                  <a:lnTo>
                    <a:pt x="0" y="68881"/>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35228" tIns="20175" rIns="235228" bIns="20175" numCol="1" spcCol="1270" anchor="ctr" anchorCtr="0">
              <a:noAutofit/>
            </a:bodyPr>
            <a:lstStyle/>
            <a:p>
              <a:pPr marL="0" lvl="0" indent="0" algn="l" defTabSz="622300">
                <a:spcBef>
                  <a:spcPct val="0"/>
                </a:spcBef>
                <a:spcAft>
                  <a:spcPct val="35000"/>
                </a:spcAft>
                <a:buNone/>
              </a:pPr>
              <a:r>
                <a:rPr lang="zh-CN" altLang="en-US" sz="2000" b="1" kern="1200" spc="-4" dirty="0">
                  <a:solidFill>
                    <a:srgbClr val="231F20"/>
                  </a:solidFill>
                  <a:latin typeface="Microsoft YaHei" panose="020B0503020204020204" pitchFamily="34" charset="-122"/>
                  <a:ea typeface="Microsoft YaHei" panose="020B0503020204020204" pitchFamily="34" charset="-122"/>
                </a:rPr>
                <a:t>第二，创新创业资源与一般商业资源产生价值的基本前提是相同的。</a:t>
              </a:r>
              <a:endParaRPr lang="zh-CN" altLang="en-US" sz="2000" kern="1200" dirty="0"/>
            </a:p>
          </p:txBody>
        </p:sp>
        <p:sp>
          <p:nvSpPr>
            <p:cNvPr id="12" name="矩形 11">
              <a:extLst>
                <a:ext uri="{FF2B5EF4-FFF2-40B4-BE49-F238E27FC236}">
                  <a16:creationId xmlns:a16="http://schemas.microsoft.com/office/drawing/2014/main" id="{89CDF363-E152-1ECF-623F-6AC54844D1E5}"/>
                </a:ext>
              </a:extLst>
            </p:cNvPr>
            <p:cNvSpPr/>
            <p:nvPr/>
          </p:nvSpPr>
          <p:spPr>
            <a:xfrm>
              <a:off x="1391920" y="5046258"/>
              <a:ext cx="8128000" cy="352799"/>
            </a:xfrm>
            <a:prstGeom prst="rect">
              <a:avLst/>
            </a:prstGeom>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3" name="任意形状 12">
              <a:extLst>
                <a:ext uri="{FF2B5EF4-FFF2-40B4-BE49-F238E27FC236}">
                  <a16:creationId xmlns:a16="http://schemas.microsoft.com/office/drawing/2014/main" id="{F293D157-AD5E-70B3-6392-B5C0212F9B80}"/>
                </a:ext>
              </a:extLst>
            </p:cNvPr>
            <p:cNvSpPr/>
            <p:nvPr/>
          </p:nvSpPr>
          <p:spPr>
            <a:xfrm>
              <a:off x="1798320" y="4839618"/>
              <a:ext cx="6476787" cy="413279"/>
            </a:xfrm>
            <a:custGeom>
              <a:avLst/>
              <a:gdLst>
                <a:gd name="connsiteX0" fmla="*/ 0 w 5689599"/>
                <a:gd name="connsiteY0" fmla="*/ 68881 h 413279"/>
                <a:gd name="connsiteX1" fmla="*/ 68881 w 5689599"/>
                <a:gd name="connsiteY1" fmla="*/ 0 h 413279"/>
                <a:gd name="connsiteX2" fmla="*/ 5620718 w 5689599"/>
                <a:gd name="connsiteY2" fmla="*/ 0 h 413279"/>
                <a:gd name="connsiteX3" fmla="*/ 5689599 w 5689599"/>
                <a:gd name="connsiteY3" fmla="*/ 68881 h 413279"/>
                <a:gd name="connsiteX4" fmla="*/ 5689599 w 5689599"/>
                <a:gd name="connsiteY4" fmla="*/ 344398 h 413279"/>
                <a:gd name="connsiteX5" fmla="*/ 5620718 w 5689599"/>
                <a:gd name="connsiteY5" fmla="*/ 413279 h 413279"/>
                <a:gd name="connsiteX6" fmla="*/ 68881 w 5689599"/>
                <a:gd name="connsiteY6" fmla="*/ 413279 h 413279"/>
                <a:gd name="connsiteX7" fmla="*/ 0 w 5689599"/>
                <a:gd name="connsiteY7" fmla="*/ 344398 h 413279"/>
                <a:gd name="connsiteX8" fmla="*/ 0 w 5689599"/>
                <a:gd name="connsiteY8" fmla="*/ 68881 h 41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13279">
                  <a:moveTo>
                    <a:pt x="0" y="68881"/>
                  </a:moveTo>
                  <a:cubicBezTo>
                    <a:pt x="0" y="30839"/>
                    <a:pt x="30839" y="0"/>
                    <a:pt x="68881" y="0"/>
                  </a:cubicBezTo>
                  <a:lnTo>
                    <a:pt x="5620718" y="0"/>
                  </a:lnTo>
                  <a:cubicBezTo>
                    <a:pt x="5658760" y="0"/>
                    <a:pt x="5689599" y="30839"/>
                    <a:pt x="5689599" y="68881"/>
                  </a:cubicBezTo>
                  <a:lnTo>
                    <a:pt x="5689599" y="344398"/>
                  </a:lnTo>
                  <a:cubicBezTo>
                    <a:pt x="5689599" y="382440"/>
                    <a:pt x="5658760" y="413279"/>
                    <a:pt x="5620718" y="413279"/>
                  </a:cubicBezTo>
                  <a:lnTo>
                    <a:pt x="68881" y="413279"/>
                  </a:lnTo>
                  <a:cubicBezTo>
                    <a:pt x="30839" y="413279"/>
                    <a:pt x="0" y="382440"/>
                    <a:pt x="0" y="344398"/>
                  </a:cubicBezTo>
                  <a:lnTo>
                    <a:pt x="0" y="68881"/>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35228" tIns="20175" rIns="235228" bIns="20175" numCol="1" spcCol="1270" anchor="ctr" anchorCtr="0">
              <a:noAutofit/>
            </a:bodyPr>
            <a:lstStyle/>
            <a:p>
              <a:pPr marL="0" lvl="0" indent="0" algn="l" defTabSz="622300">
                <a:spcBef>
                  <a:spcPct val="0"/>
                </a:spcBef>
                <a:spcAft>
                  <a:spcPct val="35000"/>
                </a:spcAft>
                <a:buNone/>
              </a:pPr>
              <a:r>
                <a:rPr lang="zh-CN" altLang="en-US" sz="2000" b="1" kern="1200" spc="-4" dirty="0">
                  <a:solidFill>
                    <a:srgbClr val="231F20"/>
                  </a:solidFill>
                  <a:latin typeface="Microsoft YaHei" panose="020B0503020204020204" pitchFamily="34" charset="-122"/>
                  <a:ea typeface="Microsoft YaHei" panose="020B0503020204020204" pitchFamily="34" charset="-122"/>
                </a:rPr>
                <a:t>第三，创新创业资源与一般商业资源是相互转化的。</a:t>
              </a:r>
              <a:endParaRPr lang="zh-CN" altLang="en-US" sz="2000" kern="1200" dirty="0"/>
            </a:p>
          </p:txBody>
        </p:sp>
      </p:grpSp>
    </p:spTree>
    <p:extLst>
      <p:ext uri="{BB962C8B-B14F-4D97-AF65-F5344CB8AC3E}">
        <p14:creationId xmlns:p14="http://schemas.microsoft.com/office/powerpoint/2010/main" val="3394220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9232DD-0775-8396-F3B8-0DE8B6EBD73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92103A7-9CDD-4E50-AADE-02708BFD3BF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6.1.3</a:t>
            </a:r>
            <a:r>
              <a:rPr lang="zh-CN" altLang="en-US" sz="3200" dirty="0">
                <a:solidFill>
                  <a:schemeClr val="tx1"/>
                </a:solidFill>
                <a:latin typeface="Microsoft YaHei" panose="020B0503020204020204" pitchFamily="34" charset="-122"/>
                <a:ea typeface="Microsoft YaHei" panose="020B0503020204020204" pitchFamily="34" charset="-122"/>
              </a:rPr>
              <a:t>创新创业资源的特性</a:t>
            </a:r>
          </a:p>
        </p:txBody>
      </p:sp>
      <p:sp>
        <p:nvSpPr>
          <p:cNvPr id="6" name="object 9">
            <a:extLst>
              <a:ext uri="{FF2B5EF4-FFF2-40B4-BE49-F238E27FC236}">
                <a16:creationId xmlns:a16="http://schemas.microsoft.com/office/drawing/2014/main" id="{F58B0DEF-773E-FF94-1A72-CC194D1CB1B6}"/>
              </a:ext>
            </a:extLst>
          </p:cNvPr>
          <p:cNvSpPr txBox="1"/>
          <p:nvPr/>
        </p:nvSpPr>
        <p:spPr>
          <a:xfrm>
            <a:off x="830359" y="1793184"/>
            <a:ext cx="10745691" cy="4461839"/>
          </a:xfrm>
          <a:prstGeom prst="rect">
            <a:avLst/>
          </a:prstGeom>
          <a:ln w="19050">
            <a:solidFill>
              <a:schemeClr val="accent1"/>
            </a:solidFill>
          </a:ln>
        </p:spPr>
        <p:txBody>
          <a:bodyPr vert="horz" wrap="square" lIns="3204000" tIns="0" rIns="0" bIns="0" rtlCol="0">
            <a:noAutofit/>
          </a:bodyPr>
          <a:lstStyle/>
          <a:p>
            <a:pPr marR="179970" indent="457200">
              <a:lnSpc>
                <a:spcPct val="150000"/>
              </a:lnSpc>
              <a:spcBef>
                <a:spcPts val="300"/>
              </a:spcBef>
            </a:pPr>
            <a:r>
              <a:rPr lang="zh-CN" altLang="en-US" sz="2000" b="1" spc="-4" dirty="0">
                <a:solidFill>
                  <a:srgbClr val="231F20"/>
                </a:solidFill>
                <a:latin typeface="Microsoft YaHei" panose="020B0503020204020204" pitchFamily="34" charset="-122"/>
                <a:ea typeface="Microsoft YaHei" panose="020B0503020204020204" pitchFamily="34" charset="-122"/>
              </a:rPr>
              <a:t>第一，创新创业资源以外部资源为主。</a:t>
            </a:r>
            <a:r>
              <a:rPr lang="zh-CN" altLang="en-US" sz="2000" spc="-4" dirty="0">
                <a:solidFill>
                  <a:srgbClr val="231F20"/>
                </a:solidFill>
                <a:latin typeface="Microsoft YaHei" panose="020B0503020204020204" pitchFamily="34" charset="-122"/>
                <a:ea typeface="Microsoft YaHei" panose="020B0503020204020204" pitchFamily="34" charset="-122"/>
              </a:rPr>
              <a:t>创新创业企业具有缺乏特定资源基础的共性，这意味着企业内部资源不足，创新创业者或创新创业企业应通过合理途径，将外部资源内化，以实现创新创业过程可持续发展。</a:t>
            </a:r>
          </a:p>
          <a:p>
            <a:pPr marR="179970" indent="457200">
              <a:lnSpc>
                <a:spcPct val="150000"/>
              </a:lnSpc>
              <a:spcBef>
                <a:spcPts val="300"/>
              </a:spcBef>
            </a:pPr>
            <a:r>
              <a:rPr lang="zh-CN" altLang="en-US" sz="2000" b="1" spc="-4" dirty="0">
                <a:solidFill>
                  <a:srgbClr val="231F20"/>
                </a:solidFill>
                <a:latin typeface="Microsoft YaHei" panose="020B0503020204020204" pitchFamily="34" charset="-122"/>
                <a:ea typeface="Microsoft YaHei" panose="020B0503020204020204" pitchFamily="34" charset="-122"/>
              </a:rPr>
              <a:t>第二，人力资源在创新创业资源中占据核心地位。</a:t>
            </a:r>
            <a:r>
              <a:rPr lang="zh-CN" altLang="en-US" sz="2000" spc="-4" dirty="0">
                <a:solidFill>
                  <a:srgbClr val="231F20"/>
                </a:solidFill>
                <a:latin typeface="Microsoft YaHei" panose="020B0503020204020204" pitchFamily="34" charset="-122"/>
                <a:ea typeface="Microsoft YaHei" panose="020B0503020204020204" pitchFamily="34" charset="-122"/>
              </a:rPr>
              <a:t>在一般商业资源中，厂房设备、技术资产或金融资本是资源的核心。</a:t>
            </a:r>
          </a:p>
          <a:p>
            <a:pPr marR="179970" indent="457200">
              <a:lnSpc>
                <a:spcPct val="150000"/>
              </a:lnSpc>
              <a:spcBef>
                <a:spcPts val="300"/>
              </a:spcBef>
            </a:pPr>
            <a:r>
              <a:rPr lang="zh-CN" altLang="en-US" sz="2000" b="1" spc="-4" dirty="0">
                <a:solidFill>
                  <a:srgbClr val="231F20"/>
                </a:solidFill>
                <a:latin typeface="Microsoft YaHei" panose="020B0503020204020204" pitchFamily="34" charset="-122"/>
                <a:ea typeface="Microsoft YaHei" panose="020B0503020204020204" pitchFamily="34" charset="-122"/>
              </a:rPr>
              <a:t>第三，无形资源在创新创业资源中至关重要。</a:t>
            </a:r>
            <a:r>
              <a:rPr lang="zh-CN" altLang="en-US" sz="2000" spc="-4" dirty="0">
                <a:solidFill>
                  <a:srgbClr val="231F20"/>
                </a:solidFill>
                <a:latin typeface="Microsoft YaHei" panose="020B0503020204020204" pitchFamily="34" charset="-122"/>
                <a:ea typeface="Microsoft YaHei" panose="020B0503020204020204" pitchFamily="34" charset="-122"/>
              </a:rPr>
              <a:t>在传统经济条件下，土地、厂房、设备是衡量企业资源禀赋的重要指标，是判断企业竞争能力的重要标准。</a:t>
            </a:r>
          </a:p>
        </p:txBody>
      </p:sp>
      <p:sp>
        <p:nvSpPr>
          <p:cNvPr id="7" name="文本框 6">
            <a:extLst>
              <a:ext uri="{FF2B5EF4-FFF2-40B4-BE49-F238E27FC236}">
                <a16:creationId xmlns:a16="http://schemas.microsoft.com/office/drawing/2014/main" id="{577CDE5A-23E9-F292-308C-E96422E53124}"/>
              </a:ext>
            </a:extLst>
          </p:cNvPr>
          <p:cNvSpPr txBox="1"/>
          <p:nvPr/>
        </p:nvSpPr>
        <p:spPr>
          <a:xfrm>
            <a:off x="830359" y="1140222"/>
            <a:ext cx="724207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创新创业资源与一般商业资源的差异性</a:t>
            </a:r>
          </a:p>
        </p:txBody>
      </p:sp>
      <p:pic>
        <p:nvPicPr>
          <p:cNvPr id="4" name="图片 3" descr="图标&#10;&#10;AI 生成的内容可能不正确。">
            <a:extLst>
              <a:ext uri="{FF2B5EF4-FFF2-40B4-BE49-F238E27FC236}">
                <a16:creationId xmlns:a16="http://schemas.microsoft.com/office/drawing/2014/main" id="{683F14ED-3F61-927D-2E46-BC346D574A3F}"/>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1460" y="2663727"/>
            <a:ext cx="2720753" cy="2720753"/>
          </a:xfrm>
          <a:prstGeom prst="rect">
            <a:avLst/>
          </a:prstGeom>
        </p:spPr>
      </p:pic>
    </p:spTree>
    <p:extLst>
      <p:ext uri="{BB962C8B-B14F-4D97-AF65-F5344CB8AC3E}">
        <p14:creationId xmlns:p14="http://schemas.microsoft.com/office/powerpoint/2010/main" val="946491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DD5A8-024D-569D-ACCC-D1680EF82F2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DDB255B-47D8-70E5-BFF1-5C02C6D921E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4FE54E1F-3E64-F4CA-688E-D00A7A364188}"/>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自</a:t>
            </a:r>
            <a:r>
              <a:rPr lang="en-US" altLang="zh-CN" sz="2000" dirty="0">
                <a:latin typeface="Microsoft YaHei" panose="020B0503020204020204" pitchFamily="34" charset="-122"/>
                <a:ea typeface="Microsoft YaHei" panose="020B0503020204020204" pitchFamily="34" charset="-122"/>
                <a:cs typeface="Lantinghei SC Extralight"/>
              </a:rPr>
              <a:t>2006</a:t>
            </a:r>
            <a:r>
              <a:rPr lang="zh-CN" altLang="en-US" sz="2000" dirty="0">
                <a:latin typeface="Microsoft YaHei" panose="020B0503020204020204" pitchFamily="34" charset="-122"/>
                <a:ea typeface="Microsoft YaHei" panose="020B0503020204020204" pitchFamily="34" charset="-122"/>
                <a:cs typeface="Lantinghei SC Extralight"/>
              </a:rPr>
              <a:t>年考入江西师范大学后，姚智德一直坚持创新创业实践。</a:t>
            </a:r>
            <a:r>
              <a:rPr lang="en-US" altLang="zh-CN" sz="2000" dirty="0">
                <a:latin typeface="Microsoft YaHei" panose="020B0503020204020204" pitchFamily="34" charset="-122"/>
                <a:ea typeface="Microsoft YaHei" panose="020B0503020204020204" pitchFamily="34" charset="-122"/>
                <a:cs typeface="Lantinghei SC Extralight"/>
              </a:rPr>
              <a:t>2009</a:t>
            </a:r>
            <a:r>
              <a:rPr lang="zh-CN" altLang="en-US" sz="2000" dirty="0">
                <a:latin typeface="Microsoft YaHei" panose="020B0503020204020204" pitchFamily="34" charset="-122"/>
                <a:ea typeface="Microsoft YaHei" panose="020B0503020204020204" pitchFamily="34" charset="-122"/>
                <a:cs typeface="Lantinghei SC Extralight"/>
              </a:rPr>
              <a:t>年上半年，他把经营一年多的维修中心以数倍的价格进行了转让，在师大租了一个不到</a:t>
            </a:r>
            <a:r>
              <a:rPr lang="en-US" altLang="zh-CN" sz="2000" dirty="0">
                <a:latin typeface="Microsoft YaHei" panose="020B0503020204020204" pitchFamily="34" charset="-122"/>
                <a:ea typeface="Microsoft YaHei" panose="020B0503020204020204" pitchFamily="34" charset="-122"/>
                <a:cs typeface="Lantinghei SC Extralight"/>
              </a:rPr>
              <a:t>24</a:t>
            </a:r>
            <a:r>
              <a:rPr lang="zh-CN" altLang="en-US" sz="2000" dirty="0">
                <a:latin typeface="Microsoft YaHei" panose="020B0503020204020204" pitchFamily="34" charset="-122"/>
                <a:ea typeface="Microsoft YaHei" panose="020B0503020204020204" pitchFamily="34" charset="-122"/>
                <a:cs typeface="Lantinghei SC Extralight"/>
              </a:rPr>
              <a:t>平方米的店面。他将有限的空间分割成</a:t>
            </a:r>
            <a:r>
              <a:rPr lang="en-US" altLang="zh-CN" sz="2000" dirty="0">
                <a:latin typeface="Microsoft YaHei" panose="020B0503020204020204" pitchFamily="34" charset="-122"/>
                <a:ea typeface="Microsoft YaHei" panose="020B0503020204020204" pitchFamily="34" charset="-122"/>
                <a:cs typeface="Lantinghei SC Extralight"/>
              </a:rPr>
              <a:t>99</a:t>
            </a:r>
            <a:r>
              <a:rPr lang="zh-CN" altLang="en-US" sz="2000" dirty="0">
                <a:latin typeface="Microsoft YaHei" panose="020B0503020204020204" pitchFamily="34" charset="-122"/>
                <a:ea typeface="Microsoft YaHei" panose="020B0503020204020204" pitchFamily="34" charset="-122"/>
                <a:cs typeface="Lantinghei SC Extralight"/>
              </a:rPr>
              <a:t>个格子，按视觉审美的原则将格子全部分层定价，收取不同的租金。通过海报宣传，他很快将</a:t>
            </a:r>
            <a:r>
              <a:rPr lang="en-US" altLang="zh-CN" sz="2000" dirty="0">
                <a:latin typeface="Microsoft YaHei" panose="020B0503020204020204" pitchFamily="34" charset="-122"/>
                <a:ea typeface="Microsoft YaHei" panose="020B0503020204020204" pitchFamily="34" charset="-122"/>
                <a:cs typeface="Lantinghei SC Extralight"/>
              </a:rPr>
              <a:t>99</a:t>
            </a:r>
            <a:r>
              <a:rPr lang="zh-CN" altLang="en-US" sz="2000" dirty="0">
                <a:latin typeface="Microsoft YaHei" panose="020B0503020204020204" pitchFamily="34" charset="-122"/>
                <a:ea typeface="Microsoft YaHei" panose="020B0503020204020204" pitchFamily="34" charset="-122"/>
                <a:cs typeface="Lantinghei SC Extralight"/>
              </a:rPr>
              <a:t>个格子全部租出去了，每月收取的租金高达万元。经营一年后，他又以数倍的价格转让了格子铺，他和他的合伙人也开上了属于自己的第一辆车。继格子铺后，他又开办了品格生活馆、掌柜女装店。</a:t>
            </a:r>
          </a:p>
        </p:txBody>
      </p:sp>
      <p:sp>
        <p:nvSpPr>
          <p:cNvPr id="6" name="object 9">
            <a:extLst>
              <a:ext uri="{FF2B5EF4-FFF2-40B4-BE49-F238E27FC236}">
                <a16:creationId xmlns:a16="http://schemas.microsoft.com/office/drawing/2014/main" id="{FFBE1441-A8B6-5D4A-BC3F-9243F566648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姚智德的“芒果青年”</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393A67F5-F1EA-6851-CE41-A8C4A3264F9D}"/>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588016C4-0CB9-A6E9-CF4F-678BEE8E1BF3}"/>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C6EA8748-8DCF-D84C-EE4B-207E8C066F8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B43A1CCF-E9B1-49A8-D4C1-EF79AD99BD59}"/>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2050" name="Picture 2" descr="图片">
            <a:extLst>
              <a:ext uri="{FF2B5EF4-FFF2-40B4-BE49-F238E27FC236}">
                <a16:creationId xmlns:a16="http://schemas.microsoft.com/office/drawing/2014/main" id="{1E80A494-B954-DB46-4778-36ED0C0F43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215" y="4037344"/>
            <a:ext cx="3823501" cy="2547013"/>
          </a:xfrm>
          <a:prstGeom prst="rect">
            <a:avLst/>
          </a:prstGeom>
          <a:noFill/>
          <a:extLst>
            <a:ext uri="{909E8E84-426E-40DD-AFC4-6F175D3DCCD1}">
              <a14:hiddenFill xmlns:a14="http://schemas.microsoft.com/office/drawing/2010/main">
                <a:solidFill>
                  <a:srgbClr val="FFFFFF"/>
                </a:solidFill>
              </a14:hiddenFill>
            </a:ext>
          </a:extLst>
        </p:spPr>
      </p:pic>
      <p:sp>
        <p:nvSpPr>
          <p:cNvPr id="3" name="object 20">
            <a:extLst>
              <a:ext uri="{FF2B5EF4-FFF2-40B4-BE49-F238E27FC236}">
                <a16:creationId xmlns:a16="http://schemas.microsoft.com/office/drawing/2014/main" id="{B848C72E-881A-E123-BC56-5FF9EF247CE0}"/>
              </a:ext>
            </a:extLst>
          </p:cNvPr>
          <p:cNvSpPr txBox="1"/>
          <p:nvPr/>
        </p:nvSpPr>
        <p:spPr>
          <a:xfrm>
            <a:off x="4369780" y="4032817"/>
            <a:ext cx="7357055" cy="2594073"/>
          </a:xfrm>
          <a:prstGeom prst="rect">
            <a:avLst/>
          </a:prstGeom>
          <a:noFill/>
          <a:ln w="12700">
            <a:no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自</a:t>
            </a:r>
            <a:r>
              <a:rPr lang="en-US" altLang="zh-CN" sz="2000" dirty="0">
                <a:latin typeface="Microsoft YaHei" panose="020B0503020204020204" pitchFamily="34" charset="-122"/>
                <a:ea typeface="Microsoft YaHei" panose="020B0503020204020204" pitchFamily="34" charset="-122"/>
                <a:cs typeface="Lantinghei SC Extralight"/>
              </a:rPr>
              <a:t>2006</a:t>
            </a:r>
            <a:r>
              <a:rPr lang="zh-CN" altLang="en-US" sz="2000" dirty="0">
                <a:latin typeface="Microsoft YaHei" panose="020B0503020204020204" pitchFamily="34" charset="-122"/>
                <a:ea typeface="Microsoft YaHei" panose="020B0503020204020204" pitchFamily="34" charset="-122"/>
                <a:cs typeface="Lantinghei SC Extralight"/>
              </a:rPr>
              <a:t>年考入江西师范大学后，姚智德一直坚持创新创业实践。</a:t>
            </a:r>
            <a:r>
              <a:rPr lang="en-US" altLang="zh-CN" sz="2000" dirty="0">
                <a:latin typeface="Microsoft YaHei" panose="020B0503020204020204" pitchFamily="34" charset="-122"/>
                <a:ea typeface="Microsoft YaHei" panose="020B0503020204020204" pitchFamily="34" charset="-122"/>
                <a:cs typeface="Lantinghei SC Extralight"/>
              </a:rPr>
              <a:t>2009</a:t>
            </a:r>
            <a:r>
              <a:rPr lang="zh-CN" altLang="en-US" sz="2000" dirty="0">
                <a:latin typeface="Microsoft YaHei" panose="020B0503020204020204" pitchFamily="34" charset="-122"/>
                <a:ea typeface="Microsoft YaHei" panose="020B0503020204020204" pitchFamily="34" charset="-122"/>
                <a:cs typeface="Lantinghei SC Extralight"/>
              </a:rPr>
              <a:t>年上半年，他把经营一年多的维修中心以数倍的价格进行了转让，在师大租了一个不到</a:t>
            </a:r>
            <a:r>
              <a:rPr lang="en-US" altLang="zh-CN" sz="2000" dirty="0">
                <a:latin typeface="Microsoft YaHei" panose="020B0503020204020204" pitchFamily="34" charset="-122"/>
                <a:ea typeface="Microsoft YaHei" panose="020B0503020204020204" pitchFamily="34" charset="-122"/>
                <a:cs typeface="Lantinghei SC Extralight"/>
              </a:rPr>
              <a:t>24</a:t>
            </a:r>
            <a:r>
              <a:rPr lang="zh-CN" altLang="en-US" sz="2000" dirty="0">
                <a:latin typeface="Microsoft YaHei" panose="020B0503020204020204" pitchFamily="34" charset="-122"/>
                <a:ea typeface="Microsoft YaHei" panose="020B0503020204020204" pitchFamily="34" charset="-122"/>
                <a:cs typeface="Lantinghei SC Extralight"/>
              </a:rPr>
              <a:t>平方米的店面。他将有限的空间分割成</a:t>
            </a:r>
            <a:r>
              <a:rPr lang="en-US" altLang="zh-CN" sz="2000" dirty="0">
                <a:latin typeface="Microsoft YaHei" panose="020B0503020204020204" pitchFamily="34" charset="-122"/>
                <a:ea typeface="Microsoft YaHei" panose="020B0503020204020204" pitchFamily="34" charset="-122"/>
                <a:cs typeface="Lantinghei SC Extralight"/>
              </a:rPr>
              <a:t>99</a:t>
            </a:r>
            <a:r>
              <a:rPr lang="zh-CN" altLang="en-US" sz="2000" dirty="0">
                <a:latin typeface="Microsoft YaHei" panose="020B0503020204020204" pitchFamily="34" charset="-122"/>
                <a:ea typeface="Microsoft YaHei" panose="020B0503020204020204" pitchFamily="34" charset="-122"/>
                <a:cs typeface="Lantinghei SC Extralight"/>
              </a:rPr>
              <a:t>个格子，按视觉审美的原则将格子全部分层定价，收取不同的租金。</a:t>
            </a:r>
            <a:r>
              <a:rPr lang="en-US" altLang="zh-CN" sz="2000" dirty="0">
                <a:latin typeface="Microsoft YaHei" panose="020B0503020204020204" pitchFamily="34" charset="-122"/>
                <a:ea typeface="Microsoft YaHei" panose="020B0503020204020204" pitchFamily="34" charset="-122"/>
                <a:cs typeface="Lantinghei SC Extralight"/>
              </a:rPr>
              <a:t>……</a:t>
            </a:r>
            <a:endParaRPr lang="zh-CN" altLang="en-US" sz="20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2998237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EE545-9474-78C4-4A5E-644100722E5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0391092-E6A6-1D81-B7E3-4C71C8147F8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077D4C2B-A9D7-D417-7393-A185A3F1BDF8}"/>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姚智德在大学时期的个人创新创业经验和积累的资源，使他灵敏捕捉高校商业机会，精准把握高校市场需求，为他成功创新高校传统餐饮服务业提供基础，这是他成功的保障。创新创业者能否成功地捕捉机会，进而推动创新创业活动向前发展，通常取决于创新创业者掌握和能整合的资源，以及其对资源的利用能力。新时代的创新创业者，一方面要借助自身的创造性，用有限的资源创造尽可能大的价值，另一方面更要设法获取和整合各类资源。</a:t>
            </a:r>
          </a:p>
        </p:txBody>
      </p:sp>
      <p:sp>
        <p:nvSpPr>
          <p:cNvPr id="6" name="object 9">
            <a:extLst>
              <a:ext uri="{FF2B5EF4-FFF2-40B4-BE49-F238E27FC236}">
                <a16:creationId xmlns:a16="http://schemas.microsoft.com/office/drawing/2014/main" id="{478BD12D-0CAC-4C21-E133-B2B22211E851}"/>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姚智德的“芒果青年”</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10C72491-5DB3-E85C-18F2-CDAC590E4DFE}"/>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6598AD4F-ED10-579E-5CEC-85C68FCC4FD8}"/>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43AC916F-F8DD-7F69-C92A-1C2AD6601EDA}"/>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67EA42C6-6F68-0638-E70A-89C2682D6FA0}"/>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1028" name="Picture 4">
            <a:extLst>
              <a:ext uri="{FF2B5EF4-FFF2-40B4-BE49-F238E27FC236}">
                <a16:creationId xmlns:a16="http://schemas.microsoft.com/office/drawing/2014/main" id="{3B6559B5-652F-6701-DDB1-BE2D8E5DA4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673595"/>
            <a:ext cx="4303717" cy="286690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8A0C1-038D-0C83-8D5C-9A538111790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F0C4DEA-3E37-BD7A-5FE0-AFD85507328F}"/>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443CFACB-972D-EC53-453B-D39DA73C74C4}"/>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180000" tIns="144000" rIns="72000" bIns="0" rtlCol="0">
            <a:noAutofit/>
          </a:bodyPr>
          <a:lstStyle/>
          <a:p>
            <a:pPr>
              <a:lnSpc>
                <a:spcPct val="150000"/>
              </a:lnSpc>
            </a:pPr>
            <a:r>
              <a:rPr lang="zh-CN" altLang="en-US" sz="2000" spc="-11" dirty="0">
                <a:latin typeface="Microsoft YaHei" panose="020B0503020204020204" pitchFamily="34" charset="-122"/>
                <a:ea typeface="Microsoft YaHei" panose="020B0503020204020204" pitchFamily="34" charset="-122"/>
              </a:rPr>
              <a:t>创新创业资源包括的内容极其广泛，如创新创业者拥有的有形资产、无形资产、年龄、民族、长相、体力、智力、经验、经历、技能、知识、社会关系等，创新创业者应学会整合这些有形资源和无形资源。</a:t>
            </a:r>
            <a:r>
              <a:rPr lang="zh-CN" altLang="en-US" sz="2000" b="1" spc="-11" dirty="0">
                <a:latin typeface="Microsoft YaHei" panose="020B0503020204020204" pitchFamily="34" charset="-122"/>
                <a:ea typeface="Microsoft YaHei" panose="020B0503020204020204" pitchFamily="34" charset="-122"/>
              </a:rPr>
              <a:t>创新创业者可以从以下方面重新认识、分析和整合自身具有的创新创业资源。</a:t>
            </a:r>
          </a:p>
          <a:p>
            <a:pPr>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a:t>
            </a:r>
            <a:r>
              <a:rPr lang="zh-CN" altLang="en-US" sz="2000" b="1" spc="-11" dirty="0">
                <a:latin typeface="Microsoft YaHei" panose="020B0503020204020204" pitchFamily="34" charset="-122"/>
                <a:ea typeface="Microsoft YaHei" panose="020B0503020204020204" pitchFamily="34" charset="-122"/>
              </a:rPr>
              <a:t>）我的有形资产资源：</a:t>
            </a:r>
            <a:r>
              <a:rPr lang="zh-CN" altLang="en-US" sz="2000" spc="-11" dirty="0">
                <a:latin typeface="Microsoft YaHei" panose="020B0503020204020204" pitchFamily="34" charset="-122"/>
                <a:ea typeface="Microsoft YaHei" panose="020B0503020204020204" pitchFamily="34" charset="-122"/>
              </a:rPr>
              <a:t>现金、房屋、设备、材料、运输工具、</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50000"/>
              </a:lnSpc>
            </a:pPr>
            <a:r>
              <a:rPr lang="zh-CN" altLang="en-US" sz="2000" spc="-11" dirty="0">
                <a:latin typeface="Microsoft YaHei" panose="020B0503020204020204" pitchFamily="34" charset="-122"/>
                <a:ea typeface="Microsoft YaHei" panose="020B0503020204020204" pitchFamily="34" charset="-122"/>
              </a:rPr>
              <a:t>我的有形资产资源的优势：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50000"/>
              </a:lnSpc>
            </a:pPr>
            <a:r>
              <a:rPr lang="zh-CN" altLang="en-US" sz="2000" spc="-11" dirty="0">
                <a:latin typeface="Microsoft YaHei" panose="020B0503020204020204" pitchFamily="34" charset="-122"/>
                <a:ea typeface="Microsoft YaHei" panose="020B0503020204020204" pitchFamily="34" charset="-122"/>
              </a:rPr>
              <a:t>我的有形资产资源的劣势：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2</a:t>
            </a:r>
            <a:r>
              <a:rPr lang="zh-CN" altLang="en-US" sz="2000" b="1" spc="-11" dirty="0">
                <a:latin typeface="Microsoft YaHei" panose="020B0503020204020204" pitchFamily="34" charset="-122"/>
                <a:ea typeface="Microsoft YaHei" panose="020B0503020204020204" pitchFamily="34" charset="-122"/>
              </a:rPr>
              <a:t>）我的无形资产资源：</a:t>
            </a:r>
            <a:r>
              <a:rPr lang="zh-CN" altLang="en-US" sz="2000" spc="-11" dirty="0">
                <a:latin typeface="Microsoft YaHei" panose="020B0503020204020204" pitchFamily="34" charset="-122"/>
                <a:ea typeface="Microsoft YaHei" panose="020B0503020204020204" pitchFamily="34" charset="-122"/>
              </a:rPr>
              <a:t>特殊技能、经营权、秘方、口碑、声誉、</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spc="-11" dirty="0">
                <a:latin typeface="Microsoft YaHei" panose="020B0503020204020204" pitchFamily="34" charset="-122"/>
                <a:ea typeface="Microsoft YaHei" panose="020B0503020204020204" pitchFamily="34" charset="-122"/>
              </a:rPr>
              <a:t>我的无形资产资源的优势：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50000"/>
              </a:lnSpc>
            </a:pPr>
            <a:r>
              <a:rPr lang="zh-CN" altLang="en-US" sz="2000" spc="-11" dirty="0">
                <a:latin typeface="Microsoft YaHei" panose="020B0503020204020204" pitchFamily="34" charset="-122"/>
                <a:ea typeface="Microsoft YaHei" panose="020B0503020204020204" pitchFamily="34" charset="-122"/>
              </a:rPr>
              <a:t>我的无形资产资源的劣势：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3763F6F1-C42C-7217-565A-E4B007A38A4E}"/>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创新创业资源自我评估</a:t>
            </a:r>
          </a:p>
        </p:txBody>
      </p:sp>
      <p:grpSp>
        <p:nvGrpSpPr>
          <p:cNvPr id="5" name="组合 4">
            <a:extLst>
              <a:ext uri="{FF2B5EF4-FFF2-40B4-BE49-F238E27FC236}">
                <a16:creationId xmlns:a16="http://schemas.microsoft.com/office/drawing/2014/main" id="{527A8F8B-B694-5699-5B3F-8E4164C01ED8}"/>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17FF0A80-8E3C-8148-B157-A1283EC4E8D4}"/>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577B1ABA-F23F-612A-1171-5409884A32B5}"/>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1452116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447CD-7DA1-A139-8C58-23CA44D8C78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F8FEC5A-C67A-1220-CBA0-D1C7EF1068E0}"/>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CC1DEA94-CF8F-C1E5-9E08-2B77C5CAFA8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180000" tIns="144000" rIns="72000" bIns="0" rtlCol="0">
            <a:noAutofit/>
          </a:bodyPr>
          <a:lstStyle/>
          <a:p>
            <a:pPr>
              <a:lnSpc>
                <a:spcPct val="145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3</a:t>
            </a:r>
            <a:r>
              <a:rPr lang="zh-CN" altLang="en-US" sz="2000" b="1" spc="-11" dirty="0">
                <a:latin typeface="Microsoft YaHei" panose="020B0503020204020204" pitchFamily="34" charset="-122"/>
                <a:ea typeface="Microsoft YaHei" panose="020B0503020204020204" pitchFamily="34" charset="-122"/>
              </a:rPr>
              <a:t>）我的社会关系资源：</a:t>
            </a:r>
            <a:r>
              <a:rPr lang="zh-CN" altLang="en-US" sz="2000" spc="-11" dirty="0">
                <a:latin typeface="Microsoft YaHei" panose="020B0503020204020204" pitchFamily="34" charset="-122"/>
                <a:ea typeface="Microsoft YaHei" panose="020B0503020204020204" pitchFamily="34" charset="-122"/>
              </a:rPr>
              <a:t>亲属、朋友、同学、</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我的社会关系资源的优势：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我的社会关系资源的劣势：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4</a:t>
            </a:r>
            <a:r>
              <a:rPr lang="zh-CN" altLang="en-US" sz="2000" b="1" spc="-11" dirty="0">
                <a:latin typeface="Microsoft YaHei" panose="020B0503020204020204" pitchFamily="34" charset="-122"/>
                <a:ea typeface="Microsoft YaHei" panose="020B0503020204020204" pitchFamily="34" charset="-122"/>
              </a:rPr>
              <a:t>）我的人际交往资源：</a:t>
            </a:r>
            <a:r>
              <a:rPr lang="zh-CN" altLang="en-US" sz="2000" spc="-11" dirty="0">
                <a:latin typeface="Microsoft YaHei" panose="020B0503020204020204" pitchFamily="34" charset="-122"/>
                <a:ea typeface="Microsoft YaHei" panose="020B0503020204020204" pitchFamily="34" charset="-122"/>
              </a:rPr>
              <a:t>人缘、交际能力、</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我的人际交往资源的优势：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我的人际交往资源的劣势：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5</a:t>
            </a:r>
            <a:r>
              <a:rPr lang="zh-CN" altLang="en-US" sz="2000" b="1" spc="-11" dirty="0">
                <a:latin typeface="Microsoft YaHei" panose="020B0503020204020204" pitchFamily="34" charset="-122"/>
                <a:ea typeface="Microsoft YaHei" panose="020B0503020204020204" pitchFamily="34" charset="-122"/>
              </a:rPr>
              <a:t>）我的体力资源：</a:t>
            </a:r>
            <a:r>
              <a:rPr lang="zh-CN" altLang="en-US" sz="2000" spc="-11" dirty="0">
                <a:latin typeface="Microsoft YaHei" panose="020B0503020204020204" pitchFamily="34" charset="-122"/>
                <a:ea typeface="Microsoft YaHei" panose="020B0503020204020204" pitchFamily="34" charset="-122"/>
              </a:rPr>
              <a:t>力量、速度、耐力、灵活性、</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我的体力资源优势：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我的体力资源劣势：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6E0EA529-037B-FD91-F259-317D0B6CD42F}"/>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创新创业资源自我评估</a:t>
            </a:r>
          </a:p>
        </p:txBody>
      </p:sp>
      <p:grpSp>
        <p:nvGrpSpPr>
          <p:cNvPr id="5" name="组合 4">
            <a:extLst>
              <a:ext uri="{FF2B5EF4-FFF2-40B4-BE49-F238E27FC236}">
                <a16:creationId xmlns:a16="http://schemas.microsoft.com/office/drawing/2014/main" id="{8F341FAB-C17A-8FED-7905-6A8B1E6123F4}"/>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46293D5B-5E49-1CA8-51A7-1B8CF2CC638F}"/>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622FC8A7-8886-798D-9F36-5B3E25E53BD4}"/>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55572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2CC4D2E9-B456-6A5A-CD5F-DD835995518E}"/>
              </a:ext>
            </a:extLst>
          </p:cNvPr>
          <p:cNvSpPr/>
          <p:nvPr/>
        </p:nvSpPr>
        <p:spPr>
          <a:xfrm>
            <a:off x="7865279" y="1340425"/>
            <a:ext cx="3653621" cy="1017068"/>
          </a:xfrm>
          <a:prstGeom prst="rect">
            <a:avLst/>
          </a:prstGeom>
        </p:spPr>
        <p:txBody>
          <a:bodyPr wrap="none" anchor="b" anchorCtr="0">
            <a:normAutofit/>
          </a:bodyPr>
          <a:lstStyle/>
          <a:p>
            <a:pPr algn="ctr">
              <a:buSzPct val="25000"/>
            </a:pPr>
            <a:r>
              <a:rPr lang="zh-CN" altLang="en-US" sz="6000" b="1" dirty="0">
                <a:solidFill>
                  <a:schemeClr val="accent1"/>
                </a:solidFill>
                <a:latin typeface="Microsoft YaHei" panose="020B0503020204020204" pitchFamily="34" charset="-122"/>
                <a:ea typeface="Microsoft YaHei" panose="020B0503020204020204" pitchFamily="34" charset="-122"/>
              </a:rPr>
              <a:t>目录</a:t>
            </a:r>
            <a:endParaRPr lang="en-US" altLang="zh-CN" sz="6000" b="1" dirty="0">
              <a:solidFill>
                <a:schemeClr val="accent1"/>
              </a:solidFill>
              <a:latin typeface="Microsoft YaHei" panose="020B0503020204020204" pitchFamily="34" charset="-122"/>
              <a:ea typeface="Microsoft YaHei" panose="020B0503020204020204" pitchFamily="34" charset="-122"/>
            </a:endParaRPr>
          </a:p>
        </p:txBody>
      </p:sp>
      <p:grpSp>
        <p:nvGrpSpPr>
          <p:cNvPr id="8" name="组合 7">
            <a:extLst>
              <a:ext uri="{FF2B5EF4-FFF2-40B4-BE49-F238E27FC236}">
                <a16:creationId xmlns:a16="http://schemas.microsoft.com/office/drawing/2014/main" id="{4E96151C-165D-822F-EEF2-66F8347D7922}"/>
              </a:ext>
            </a:extLst>
          </p:cNvPr>
          <p:cNvGrpSpPr/>
          <p:nvPr/>
        </p:nvGrpSpPr>
        <p:grpSpPr>
          <a:xfrm>
            <a:off x="660400" y="3298534"/>
            <a:ext cx="7463183" cy="922210"/>
            <a:chOff x="465504" y="3403288"/>
            <a:chExt cx="11311840" cy="1397781"/>
          </a:xfrm>
        </p:grpSpPr>
        <p:sp>
          <p:nvSpPr>
            <p:cNvPr id="15" name="矩形: 圆角 14">
              <a:extLst>
                <a:ext uri="{FF2B5EF4-FFF2-40B4-BE49-F238E27FC236}">
                  <a16:creationId xmlns:a16="http://schemas.microsoft.com/office/drawing/2014/main" id="{460DF100-7006-DD0C-ED88-ACDF82A12021}"/>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创新创业资源的整合</a:t>
              </a:r>
            </a:p>
          </p:txBody>
        </p:sp>
        <p:sp>
          <p:nvSpPr>
            <p:cNvPr id="16" name="矩形: 圆角 15">
              <a:extLst>
                <a:ext uri="{FF2B5EF4-FFF2-40B4-BE49-F238E27FC236}">
                  <a16:creationId xmlns:a16="http://schemas.microsoft.com/office/drawing/2014/main" id="{459F8377-EB6F-5AF7-3763-7B76EDE8B8F9}"/>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6.2</a:t>
              </a:r>
              <a:endParaRPr sz="2800" b="1" dirty="0">
                <a:solidFill>
                  <a:srgbClr val="FFFFFF"/>
                </a:solidFill>
                <a:latin typeface="Microsoft YaHei" panose="020B0503020204020204" pitchFamily="34" charset="-122"/>
                <a:ea typeface="Microsoft YaHei" panose="020B0503020204020204" pitchFamily="34" charset="-122"/>
              </a:endParaRPr>
            </a:p>
          </p:txBody>
        </p:sp>
      </p:grpSp>
      <p:grpSp>
        <p:nvGrpSpPr>
          <p:cNvPr id="9" name="组合 8">
            <a:extLst>
              <a:ext uri="{FF2B5EF4-FFF2-40B4-BE49-F238E27FC236}">
                <a16:creationId xmlns:a16="http://schemas.microsoft.com/office/drawing/2014/main" id="{F46B08E4-1C11-A969-CC9A-CF192DA61F34}"/>
              </a:ext>
            </a:extLst>
          </p:cNvPr>
          <p:cNvGrpSpPr/>
          <p:nvPr/>
        </p:nvGrpSpPr>
        <p:grpSpPr>
          <a:xfrm>
            <a:off x="660400" y="4407926"/>
            <a:ext cx="7463183" cy="922970"/>
            <a:chOff x="465504" y="3344387"/>
            <a:chExt cx="11311840" cy="1398934"/>
          </a:xfrm>
        </p:grpSpPr>
        <p:sp>
          <p:nvSpPr>
            <p:cNvPr id="13" name="矩形: 圆角 12">
              <a:extLst>
                <a:ext uri="{FF2B5EF4-FFF2-40B4-BE49-F238E27FC236}">
                  <a16:creationId xmlns:a16="http://schemas.microsoft.com/office/drawing/2014/main" id="{0F09A8A6-733F-D4B7-4F67-B6E91D06CABA}"/>
                </a:ext>
              </a:extLst>
            </p:cNvPr>
            <p:cNvSpPr/>
            <p:nvPr/>
          </p:nvSpPr>
          <p:spPr>
            <a:xfrm>
              <a:off x="689800" y="3344387"/>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大学生创新创业资源的获取与利用</a:t>
              </a:r>
            </a:p>
          </p:txBody>
        </p:sp>
        <p:sp>
          <p:nvSpPr>
            <p:cNvPr id="14" name="矩形: 圆角 13">
              <a:extLst>
                <a:ext uri="{FF2B5EF4-FFF2-40B4-BE49-F238E27FC236}">
                  <a16:creationId xmlns:a16="http://schemas.microsoft.com/office/drawing/2014/main" id="{F3724E38-4BD2-17C4-5E45-63DEBE8B9B35}"/>
                </a:ext>
              </a:extLst>
            </p:cNvPr>
            <p:cNvSpPr/>
            <p:nvPr/>
          </p:nvSpPr>
          <p:spPr>
            <a:xfrm>
              <a:off x="465504" y="3345540"/>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6.3</a:t>
              </a:r>
              <a:endParaRPr sz="2800" b="1" dirty="0">
                <a:solidFill>
                  <a:srgbClr val="FFFFFF"/>
                </a:solidFill>
                <a:latin typeface="Microsoft YaHei" panose="020B0503020204020204" pitchFamily="34" charset="-122"/>
                <a:ea typeface="Microsoft YaHei" panose="020B0503020204020204" pitchFamily="34" charset="-122"/>
              </a:endParaRPr>
            </a:p>
          </p:txBody>
        </p:sp>
      </p:grpSp>
      <p:sp>
        <p:nvSpPr>
          <p:cNvPr id="56" name="矩形 55">
            <a:extLst>
              <a:ext uri="{FF2B5EF4-FFF2-40B4-BE49-F238E27FC236}">
                <a16:creationId xmlns:a16="http://schemas.microsoft.com/office/drawing/2014/main" id="{37F42DD4-FCDA-337E-040A-9FB6AC8B901F}"/>
              </a:ext>
            </a:extLst>
          </p:cNvPr>
          <p:cNvSpPr>
            <a:spLocks noChangeAspect="1"/>
          </p:cNvSpPr>
          <p:nvPr/>
        </p:nvSpPr>
        <p:spPr>
          <a:xfrm>
            <a:off x="6235125" y="3710609"/>
            <a:ext cx="5956875" cy="314739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latin typeface="Microsoft YaHei" panose="020B0503020204020204" pitchFamily="34" charset="-122"/>
              <a:ea typeface="Microsoft YaHei" panose="020B0503020204020204" pitchFamily="34" charset="-122"/>
            </a:endParaRPr>
          </a:p>
        </p:txBody>
      </p:sp>
      <p:grpSp>
        <p:nvGrpSpPr>
          <p:cNvPr id="2" name="组合 1">
            <a:extLst>
              <a:ext uri="{FF2B5EF4-FFF2-40B4-BE49-F238E27FC236}">
                <a16:creationId xmlns:a16="http://schemas.microsoft.com/office/drawing/2014/main" id="{531438E6-19D1-76FE-A855-C3A72DCD4315}"/>
              </a:ext>
            </a:extLst>
          </p:cNvPr>
          <p:cNvGrpSpPr/>
          <p:nvPr/>
        </p:nvGrpSpPr>
        <p:grpSpPr>
          <a:xfrm>
            <a:off x="660400" y="2189143"/>
            <a:ext cx="7463183" cy="922210"/>
            <a:chOff x="465504" y="3403288"/>
            <a:chExt cx="11311840" cy="1397781"/>
          </a:xfrm>
        </p:grpSpPr>
        <p:sp>
          <p:nvSpPr>
            <p:cNvPr id="3" name="矩形: 圆角 14">
              <a:extLst>
                <a:ext uri="{FF2B5EF4-FFF2-40B4-BE49-F238E27FC236}">
                  <a16:creationId xmlns:a16="http://schemas.microsoft.com/office/drawing/2014/main" id="{52E6ABE4-B2E5-D5D3-59C9-5E9F09D6DB3F}"/>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创新创业资源概述</a:t>
              </a:r>
            </a:p>
          </p:txBody>
        </p:sp>
        <p:sp>
          <p:nvSpPr>
            <p:cNvPr id="4" name="矩形: 圆角 15">
              <a:extLst>
                <a:ext uri="{FF2B5EF4-FFF2-40B4-BE49-F238E27FC236}">
                  <a16:creationId xmlns:a16="http://schemas.microsoft.com/office/drawing/2014/main" id="{95050D41-A82A-D859-261D-555255395D73}"/>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6.1</a:t>
              </a:r>
              <a:endParaRPr sz="2800" b="1" dirty="0">
                <a:solidFill>
                  <a:srgbClr val="FFFFFF"/>
                </a:solidFill>
                <a:latin typeface="Microsoft YaHei" panose="020B0503020204020204" pitchFamily="34" charset="-122"/>
                <a:ea typeface="Microsoft YaHei"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E337F-FE1F-828C-9E64-0285DD4BBB7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0525B46-E05B-6F13-A4E4-53CA1AF855D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63189171-1ECD-3469-EB9C-536749906C75}"/>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180000" tIns="144000" rIns="72000" bIns="0" rtlCol="0">
            <a:noAutofit/>
          </a:bodyPr>
          <a:lstStyle/>
          <a:p>
            <a:pPr>
              <a:lnSpc>
                <a:spcPct val="145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6</a:t>
            </a:r>
            <a:r>
              <a:rPr lang="zh-CN" altLang="en-US" sz="2000" b="1" spc="-11" dirty="0">
                <a:latin typeface="Microsoft YaHei" panose="020B0503020204020204" pitchFamily="34" charset="-122"/>
                <a:ea typeface="Microsoft YaHei" panose="020B0503020204020204" pitchFamily="34" charset="-122"/>
              </a:rPr>
              <a:t>）我的脑力资源：</a:t>
            </a:r>
            <a:r>
              <a:rPr lang="zh-CN" altLang="en-US" sz="2000" spc="-11" dirty="0">
                <a:latin typeface="Microsoft YaHei" panose="020B0503020204020204" pitchFamily="34" charset="-122"/>
                <a:ea typeface="Microsoft YaHei" panose="020B0503020204020204" pitchFamily="34" charset="-122"/>
              </a:rPr>
              <a:t>算术、语言、悟性、记忆、</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我的脑力资源优势：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我的脑力资源劣势：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7</a:t>
            </a:r>
            <a:r>
              <a:rPr lang="zh-CN" altLang="en-US" sz="2000" b="1" spc="-11" dirty="0">
                <a:latin typeface="Microsoft YaHei" panose="020B0503020204020204" pitchFamily="34" charset="-122"/>
                <a:ea typeface="Microsoft YaHei" panose="020B0503020204020204" pitchFamily="34" charset="-122"/>
              </a:rPr>
              <a:t>）我的技术资源：</a:t>
            </a:r>
            <a:r>
              <a:rPr lang="zh-CN" altLang="en-US" sz="2000" spc="-11" dirty="0">
                <a:latin typeface="Microsoft YaHei" panose="020B0503020204020204" pitchFamily="34" charset="-122"/>
                <a:ea typeface="Microsoft YaHei" panose="020B0503020204020204" pitchFamily="34" charset="-122"/>
              </a:rPr>
              <a:t>经营管理、销售、烹饪、修车、养鱼、品茶、</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我的技术资源优势：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我的技术资源劣势：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8</a:t>
            </a:r>
            <a:r>
              <a:rPr lang="zh-CN" altLang="en-US" sz="2000" b="1" spc="-11" dirty="0">
                <a:latin typeface="Microsoft YaHei" panose="020B0503020204020204" pitchFamily="34" charset="-122"/>
                <a:ea typeface="Microsoft YaHei" panose="020B0503020204020204" pitchFamily="34" charset="-122"/>
              </a:rPr>
              <a:t>）我的知识资源：</a:t>
            </a:r>
            <a:r>
              <a:rPr lang="zh-CN" altLang="en-US" sz="2000" spc="-11" dirty="0">
                <a:latin typeface="Microsoft YaHei" panose="020B0503020204020204" pitchFamily="34" charset="-122"/>
                <a:ea typeface="Microsoft YaHei" panose="020B0503020204020204" pitchFamily="34" charset="-122"/>
              </a:rPr>
              <a:t>学历、阅历、社会知识、</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我的知识资源优势：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我的知识资源劣势：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CAE7ECCB-E732-68B8-91D1-E633B91F51D5}"/>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创新创业资源自我评估</a:t>
            </a:r>
          </a:p>
        </p:txBody>
      </p:sp>
      <p:grpSp>
        <p:nvGrpSpPr>
          <p:cNvPr id="5" name="组合 4">
            <a:extLst>
              <a:ext uri="{FF2B5EF4-FFF2-40B4-BE49-F238E27FC236}">
                <a16:creationId xmlns:a16="http://schemas.microsoft.com/office/drawing/2014/main" id="{D7689286-DD24-B2EE-5127-B4EEB4C9D50A}"/>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82C367CE-C0DF-4981-55D6-61A823814D5C}"/>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D758B6DA-9615-FEEA-6121-EC502A0CC4A6}"/>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3218668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5FC02-BEA7-C276-CDC1-0492CD15473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95E41EE-8E4D-DD5B-BF6D-3EEB972624C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315D90FF-0A3E-84C8-B18D-BA1BB19E3B71}"/>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180000" tIns="144000" rIns="72000" bIns="0" rtlCol="0">
            <a:noAutofit/>
          </a:bodyPr>
          <a:lstStyle/>
          <a:p>
            <a:pPr>
              <a:lnSpc>
                <a:spcPct val="145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9</a:t>
            </a:r>
            <a:r>
              <a:rPr lang="zh-CN" altLang="en-US" sz="2000" b="1" spc="-11" dirty="0">
                <a:latin typeface="Microsoft YaHei" panose="020B0503020204020204" pitchFamily="34" charset="-122"/>
                <a:ea typeface="Microsoft YaHei" panose="020B0503020204020204" pitchFamily="34" charset="-122"/>
              </a:rPr>
              <a:t>）我的学习资源（能学什么）：</a:t>
            </a:r>
            <a:r>
              <a:rPr lang="zh-CN" altLang="en-US" sz="2000" spc="-11" dirty="0">
                <a:latin typeface="Microsoft YaHei" panose="020B0503020204020204" pitchFamily="34" charset="-122"/>
                <a:ea typeface="Microsoft YaHei" panose="020B0503020204020204" pitchFamily="34" charset="-122"/>
              </a:rPr>
              <a:t>手艺、语言、</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我的学习资源优势：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我的学习资源劣势：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10</a:t>
            </a:r>
            <a:r>
              <a:rPr lang="zh-CN" altLang="en-US" sz="2000" b="1" spc="-11" dirty="0">
                <a:latin typeface="Microsoft YaHei" panose="020B0503020204020204" pitchFamily="34" charset="-122"/>
                <a:ea typeface="Microsoft YaHei" panose="020B0503020204020204" pitchFamily="34" charset="-122"/>
              </a:rPr>
              <a:t>）我的兴趣资源：</a:t>
            </a:r>
            <a:r>
              <a:rPr lang="zh-CN" altLang="en-US" sz="2000" spc="-11" dirty="0">
                <a:latin typeface="Microsoft YaHei" panose="020B0503020204020204" pitchFamily="34" charset="-122"/>
                <a:ea typeface="Microsoft YaHei" panose="020B0503020204020204" pitchFamily="34" charset="-122"/>
              </a:rPr>
              <a:t>花卉、汽车、</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我的兴趣资源优势：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我的兴趣资源劣势：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45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11</a:t>
            </a:r>
            <a:r>
              <a:rPr lang="zh-CN" altLang="en-US" sz="2000" b="1" spc="-11" dirty="0">
                <a:latin typeface="Microsoft YaHei" panose="020B0503020204020204" pitchFamily="34" charset="-122"/>
                <a:ea typeface="Microsoft YaHei" panose="020B0503020204020204" pitchFamily="34" charset="-122"/>
              </a:rPr>
              <a:t>）我的经历资源：</a:t>
            </a:r>
            <a:r>
              <a:rPr lang="zh-CN" altLang="en-US" sz="2000" spc="-11" dirty="0">
                <a:latin typeface="Microsoft YaHei" panose="020B0503020204020204" pitchFamily="34" charset="-122"/>
                <a:ea typeface="Microsoft YaHei" panose="020B0503020204020204" pitchFamily="34" charset="-122"/>
              </a:rPr>
              <a:t>读书、务农、兼职、参军、</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我的经历资源优势：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我的经历资源劣势：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45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A828F235-2277-95AD-31E0-021CA787337B}"/>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创新创业资源自我评估</a:t>
            </a:r>
          </a:p>
        </p:txBody>
      </p:sp>
      <p:grpSp>
        <p:nvGrpSpPr>
          <p:cNvPr id="5" name="组合 4">
            <a:extLst>
              <a:ext uri="{FF2B5EF4-FFF2-40B4-BE49-F238E27FC236}">
                <a16:creationId xmlns:a16="http://schemas.microsoft.com/office/drawing/2014/main" id="{C68CF121-70E6-2BC8-A205-360EEE29683B}"/>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C57E72A8-C1B3-CEA7-FC5B-68A574BEB251}"/>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49907A4C-C346-4E1A-D81E-F56A51ABD08C}"/>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5059549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B72BBB-A30E-CB64-6E5E-B674B1741BE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187DABA-1637-AACA-E7E2-8C4895A562A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77F18CF4-80A4-2932-3DBB-925C3CF7586F}"/>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180000" tIns="144000" rIns="72000" bIns="0" rtlCol="0">
            <a:noAutofit/>
          </a:bodyPr>
          <a:lstStyle/>
          <a:p>
            <a:pPr>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12</a:t>
            </a:r>
            <a:r>
              <a:rPr lang="zh-CN" altLang="en-US" sz="2000" b="1" spc="-11" dirty="0">
                <a:latin typeface="Microsoft YaHei" panose="020B0503020204020204" pitchFamily="34" charset="-122"/>
                <a:ea typeface="Microsoft YaHei" panose="020B0503020204020204" pitchFamily="34" charset="-122"/>
              </a:rPr>
              <a:t>）我的经验资源：</a:t>
            </a:r>
            <a:r>
              <a:rPr lang="zh-CN" altLang="en-US" sz="2000" spc="-11" dirty="0">
                <a:latin typeface="Microsoft YaHei" panose="020B0503020204020204" pitchFamily="34" charset="-122"/>
                <a:ea typeface="Microsoft YaHei" panose="020B0503020204020204" pitchFamily="34" charset="-122"/>
              </a:rPr>
              <a:t>销售经验、经商经验、管理经验、</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spc="-11" dirty="0">
                <a:latin typeface="Microsoft YaHei" panose="020B0503020204020204" pitchFamily="34" charset="-122"/>
                <a:ea typeface="Microsoft YaHei" panose="020B0503020204020204" pitchFamily="34" charset="-122"/>
              </a:rPr>
              <a:t>我的经验资源优势：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50000"/>
              </a:lnSpc>
            </a:pPr>
            <a:r>
              <a:rPr lang="zh-CN" altLang="en-US" sz="2000" spc="-11" dirty="0">
                <a:latin typeface="Microsoft YaHei" panose="020B0503020204020204" pitchFamily="34" charset="-122"/>
                <a:ea typeface="Microsoft YaHei" panose="020B0503020204020204" pitchFamily="34" charset="-122"/>
              </a:rPr>
              <a:t>我的经验资源劣势：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13</a:t>
            </a:r>
            <a:r>
              <a:rPr lang="zh-CN" altLang="en-US" sz="2000" b="1" spc="-11" dirty="0">
                <a:latin typeface="Microsoft YaHei" panose="020B0503020204020204" pitchFamily="34" charset="-122"/>
                <a:ea typeface="Microsoft YaHei" panose="020B0503020204020204" pitchFamily="34" charset="-122"/>
              </a:rPr>
              <a:t>）我的民族资源：</a:t>
            </a:r>
            <a:r>
              <a:rPr lang="zh-CN" altLang="en-US" sz="2000" spc="-11" dirty="0">
                <a:latin typeface="Microsoft YaHei" panose="020B0503020204020204" pitchFamily="34" charset="-122"/>
                <a:ea typeface="Microsoft YaHei" panose="020B0503020204020204" pitchFamily="34" charset="-122"/>
              </a:rPr>
              <a:t>民族精神、特殊风俗、</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spc="-11" dirty="0">
                <a:latin typeface="Microsoft YaHei" panose="020B0503020204020204" pitchFamily="34" charset="-122"/>
                <a:ea typeface="Microsoft YaHei" panose="020B0503020204020204" pitchFamily="34" charset="-122"/>
              </a:rPr>
              <a:t>我的民族资源优势：</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50000"/>
              </a:lnSpc>
            </a:pPr>
            <a:r>
              <a:rPr lang="zh-CN" altLang="en-US" sz="2000" spc="-11" dirty="0">
                <a:latin typeface="Microsoft YaHei" panose="020B0503020204020204" pitchFamily="34" charset="-122"/>
                <a:ea typeface="Microsoft YaHei" panose="020B0503020204020204" pitchFamily="34" charset="-122"/>
              </a:rPr>
              <a:t>我的民族资源劣势：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spc="-11" dirty="0">
                <a:latin typeface="Microsoft YaHei" panose="020B0503020204020204" pitchFamily="34" charset="-122"/>
                <a:ea typeface="Microsoft YaHei" panose="020B0503020204020204" pitchFamily="34" charset="-122"/>
              </a:rPr>
              <a:t>针对创新创业，我拟采取的对策：</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14</a:t>
            </a:r>
            <a:r>
              <a:rPr lang="zh-CN" altLang="en-US" sz="2000" b="1" spc="-11" dirty="0">
                <a:latin typeface="Microsoft YaHei" panose="020B0503020204020204" pitchFamily="34" charset="-122"/>
                <a:ea typeface="Microsoft YaHei" panose="020B0503020204020204" pitchFamily="34" charset="-122"/>
              </a:rPr>
              <a:t>）我的其他资源：</a:t>
            </a:r>
            <a:r>
              <a:rPr lang="en-US" altLang="zh-CN" sz="2000" spc="-11" dirty="0">
                <a:latin typeface="Microsoft YaHei" panose="020B0503020204020204" pitchFamily="34" charset="-122"/>
                <a:ea typeface="Microsoft YaHei" panose="020B0503020204020204" pitchFamily="34" charset="-122"/>
              </a:rPr>
              <a:t>____________________________</a:t>
            </a:r>
          </a:p>
          <a:p>
            <a:pPr>
              <a:lnSpc>
                <a:spcPct val="150000"/>
              </a:lnSpc>
            </a:pPr>
            <a:r>
              <a:rPr lang="zh-CN" altLang="en-US" sz="2000" spc="-11" dirty="0">
                <a:latin typeface="Microsoft YaHei" panose="020B0503020204020204" pitchFamily="34" charset="-122"/>
                <a:ea typeface="Microsoft YaHei" panose="020B0503020204020204" pitchFamily="34" charset="-122"/>
              </a:rPr>
              <a:t>我的优势：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zh-CN" altLang="en-US" sz="2000" spc="-11" dirty="0">
                <a:latin typeface="Microsoft YaHei" panose="020B0503020204020204" pitchFamily="34" charset="-122"/>
                <a:ea typeface="Microsoft YaHei" panose="020B0503020204020204" pitchFamily="34" charset="-122"/>
              </a:rPr>
              <a:t>我的劣势：</a:t>
            </a:r>
            <a:r>
              <a:rPr lang="en-US" altLang="zh-CN" sz="2000" spc="-11" dirty="0">
                <a:latin typeface="Microsoft YaHei" panose="020B0503020204020204" pitchFamily="34" charset="-122"/>
                <a:ea typeface="Microsoft YaHei" panose="020B0503020204020204" pitchFamily="34" charset="-122"/>
              </a:rPr>
              <a:t>____________________________</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9B70CDEA-3240-AB08-FDB8-7E97698CD30A}"/>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创新创业资源自我评估</a:t>
            </a:r>
          </a:p>
        </p:txBody>
      </p:sp>
      <p:grpSp>
        <p:nvGrpSpPr>
          <p:cNvPr id="5" name="组合 4">
            <a:extLst>
              <a:ext uri="{FF2B5EF4-FFF2-40B4-BE49-F238E27FC236}">
                <a16:creationId xmlns:a16="http://schemas.microsoft.com/office/drawing/2014/main" id="{BA8A7DF6-53F7-E3AF-7AB7-B4E82AC9398B}"/>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2EF2B947-3C4D-0BAD-3395-D514CA44FE4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7919E4C4-730D-2209-5CCC-4B5C26C74E93}"/>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5783531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A9168-9283-81BF-E0CC-D194EC1A0AC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48B5CFA-01B5-0D7E-5DD5-D24026E32C4B}"/>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02DE5C5D-EBE8-315F-DE24-2730364B3F74}"/>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180000" tIns="144000" rIns="72000" bIns="0" rtlCol="0">
            <a:noAutofit/>
          </a:bodyPr>
          <a:lstStyle/>
          <a:p>
            <a:pPr>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15</a:t>
            </a:r>
            <a:r>
              <a:rPr lang="zh-CN" altLang="en-US" sz="2000" b="1" spc="-11" dirty="0">
                <a:latin typeface="Microsoft YaHei" panose="020B0503020204020204" pitchFamily="34" charset="-122"/>
                <a:ea typeface="Microsoft YaHei" panose="020B0503020204020204" pitchFamily="34" charset="-122"/>
              </a:rPr>
              <a:t>）按重要性排序，我的优势资源：</a:t>
            </a:r>
          </a:p>
          <a:p>
            <a:pPr>
              <a:lnSpc>
                <a:spcPct val="150000"/>
              </a:lnSpc>
            </a:pPr>
            <a:r>
              <a:rPr lang="en-US" altLang="zh-CN" sz="2000" spc="-11" dirty="0">
                <a:latin typeface="Microsoft YaHei" panose="020B0503020204020204" pitchFamily="34" charset="-122"/>
                <a:ea typeface="Microsoft YaHei" panose="020B0503020204020204" pitchFamily="34" charset="-122"/>
              </a:rPr>
              <a:t>①__________②__________③__________</a:t>
            </a:r>
          </a:p>
          <a:p>
            <a:pPr>
              <a:lnSpc>
                <a:spcPct val="150000"/>
              </a:lnSpc>
            </a:pPr>
            <a:r>
              <a:rPr lang="en-US" altLang="zh-CN" sz="2000" spc="-11" dirty="0">
                <a:latin typeface="Microsoft YaHei" panose="020B0503020204020204" pitchFamily="34" charset="-122"/>
                <a:ea typeface="Microsoft YaHei" panose="020B0503020204020204" pitchFamily="34" charset="-122"/>
              </a:rPr>
              <a:t>④__________⑤__________⑥__________</a:t>
            </a:r>
          </a:p>
          <a:p>
            <a:pPr>
              <a:lnSpc>
                <a:spcPct val="150000"/>
              </a:lnSpc>
            </a:pPr>
            <a:r>
              <a:rPr lang="zh-CN" altLang="en-US" sz="2000" b="1" spc="-11" dirty="0">
                <a:latin typeface="Microsoft YaHei" panose="020B0503020204020204" pitchFamily="34" charset="-122"/>
                <a:ea typeface="Microsoft YaHei" panose="020B0503020204020204" pitchFamily="34" charset="-122"/>
              </a:rPr>
              <a:t>按重要性排序，我的劣势资源：</a:t>
            </a:r>
            <a:endParaRPr lang="en-US" altLang="zh-CN" sz="2000" b="1" spc="-11" dirty="0">
              <a:latin typeface="Microsoft YaHei" panose="020B0503020204020204" pitchFamily="34" charset="-122"/>
              <a:ea typeface="Microsoft YaHei" panose="020B0503020204020204" pitchFamily="34" charset="-122"/>
            </a:endParaRPr>
          </a:p>
          <a:p>
            <a:pPr>
              <a:lnSpc>
                <a:spcPct val="150000"/>
              </a:lnSpc>
            </a:pPr>
            <a:r>
              <a:rPr lang="en-US" altLang="zh-CN" sz="2000" spc="-11" dirty="0">
                <a:latin typeface="Microsoft YaHei" panose="020B0503020204020204" pitchFamily="34" charset="-122"/>
                <a:ea typeface="Microsoft YaHei" panose="020B0503020204020204" pitchFamily="34" charset="-122"/>
              </a:rPr>
              <a:t>①__________②__________③__________</a:t>
            </a:r>
          </a:p>
          <a:p>
            <a:pPr>
              <a:lnSpc>
                <a:spcPct val="150000"/>
              </a:lnSpc>
            </a:pPr>
            <a:r>
              <a:rPr lang="en-US" altLang="zh-CN" sz="2000" spc="-11" dirty="0">
                <a:latin typeface="Microsoft YaHei" panose="020B0503020204020204" pitchFamily="34" charset="-122"/>
                <a:ea typeface="Microsoft YaHei" panose="020B0503020204020204" pitchFamily="34" charset="-122"/>
              </a:rPr>
              <a:t>④__________⑤__________⑥__________	</a:t>
            </a:r>
          </a:p>
          <a:p>
            <a:pPr>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16</a:t>
            </a:r>
            <a:r>
              <a:rPr lang="zh-CN" altLang="en-US" sz="2000" b="1" spc="-11" dirty="0">
                <a:latin typeface="Microsoft YaHei" panose="020B0503020204020204" pitchFamily="34" charset="-122"/>
                <a:ea typeface="Microsoft YaHei" panose="020B0503020204020204" pitchFamily="34" charset="-122"/>
              </a:rPr>
              <a:t>）扬长避短，整合自己的创新创业资源，形成创新创业核心竞争力的战略：</a:t>
            </a:r>
            <a:r>
              <a:rPr lang="en-US" altLang="zh-CN" sz="2000" spc="-11" dirty="0">
                <a:latin typeface="Microsoft YaHei" panose="020B0503020204020204" pitchFamily="34" charset="-122"/>
                <a:ea typeface="Microsoft YaHei" panose="020B0503020204020204" pitchFamily="34" charset="-122"/>
              </a:rPr>
              <a:t>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en-US" altLang="zh-CN" sz="2000" spc="-11" dirty="0">
                <a:latin typeface="Microsoft YaHei" panose="020B0503020204020204" pitchFamily="34" charset="-122"/>
                <a:ea typeface="Microsoft YaHei" panose="020B0503020204020204" pitchFamily="34" charset="-122"/>
              </a:rPr>
              <a:t>_________________________________________________________________________________________________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r>
              <a:rPr lang="en-US" altLang="zh-CN" sz="2000" spc="-11" dirty="0">
                <a:latin typeface="Microsoft YaHei" panose="020B0503020204020204" pitchFamily="34" charset="-122"/>
                <a:ea typeface="Microsoft YaHei" panose="020B0503020204020204" pitchFamily="34" charset="-122"/>
              </a:rPr>
              <a:t>_________________________________________________________________________________________________</a:t>
            </a:r>
            <a:endParaRPr lang="zh-CN" altLang="en-US" sz="2000" spc="-11" dirty="0">
              <a:latin typeface="Microsoft YaHei" panose="020B0503020204020204" pitchFamily="34" charset="-122"/>
              <a:ea typeface="Microsoft YaHei" panose="020B0503020204020204" pitchFamily="34" charset="-122"/>
            </a:endParaRPr>
          </a:p>
          <a:p>
            <a:pPr>
              <a:lnSpc>
                <a:spcPct val="150000"/>
              </a:lnSpc>
            </a:pP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11EB4699-37E7-971C-B841-0EB980AF4536}"/>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创新创业资源自我评估</a:t>
            </a:r>
          </a:p>
        </p:txBody>
      </p:sp>
      <p:grpSp>
        <p:nvGrpSpPr>
          <p:cNvPr id="5" name="组合 4">
            <a:extLst>
              <a:ext uri="{FF2B5EF4-FFF2-40B4-BE49-F238E27FC236}">
                <a16:creationId xmlns:a16="http://schemas.microsoft.com/office/drawing/2014/main" id="{1EFC5FAB-7A7B-8A8A-0302-D54954EC097C}"/>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E5AD581D-7D01-F411-7FE1-658F4B3B8AB3}"/>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362B1331-C03A-4CEE-42A2-9934FFDF51C9}"/>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6953005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D0541-65E6-04ED-1A9D-4F6C91F23F4B}"/>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40EAAC0-D06D-D996-7FD1-FE0A5FD41098}"/>
              </a:ext>
            </a:extLst>
          </p:cNvPr>
          <p:cNvSpPr>
            <a:spLocks noGrp="1"/>
          </p:cNvSpPr>
          <p:nvPr>
            <p:ph type="title" hasCustomPrompt="1"/>
          </p:nvPr>
        </p:nvSpPr>
        <p:spPr>
          <a:xfrm>
            <a:off x="5451476" y="1944146"/>
            <a:ext cx="5617018"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6.2</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创新创业资源的整合</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55492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1926B-738D-E2B0-7F1D-056307E302A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5B3EC1D-FEDC-C603-01EA-4FC085375EF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6.2.1</a:t>
            </a:r>
            <a:r>
              <a:rPr lang="zh-CN" altLang="en-US" sz="3200" dirty="0">
                <a:solidFill>
                  <a:schemeClr val="tx1"/>
                </a:solidFill>
                <a:latin typeface="Microsoft YaHei" panose="020B0503020204020204" pitchFamily="34" charset="-122"/>
                <a:ea typeface="Microsoft YaHei" panose="020B0503020204020204" pitchFamily="34" charset="-122"/>
              </a:rPr>
              <a:t>创新创业资源整合的内涵</a:t>
            </a:r>
          </a:p>
        </p:txBody>
      </p:sp>
      <p:sp>
        <p:nvSpPr>
          <p:cNvPr id="4" name="文本框 3">
            <a:extLst>
              <a:ext uri="{FF2B5EF4-FFF2-40B4-BE49-F238E27FC236}">
                <a16:creationId xmlns:a16="http://schemas.microsoft.com/office/drawing/2014/main" id="{202091DC-97C3-5CE4-5770-993F029CF210}"/>
              </a:ext>
            </a:extLst>
          </p:cNvPr>
          <p:cNvSpPr txBox="1"/>
          <p:nvPr/>
        </p:nvSpPr>
        <p:spPr>
          <a:xfrm>
            <a:off x="551120" y="1457680"/>
            <a:ext cx="11089759" cy="4654544"/>
          </a:xfrm>
          <a:prstGeom prst="wedgeRectCallout">
            <a:avLst/>
          </a:prstGeom>
          <a:solidFill>
            <a:schemeClr val="bg1"/>
          </a:solidFill>
        </p:spPr>
        <p:txBody>
          <a:bodyPr wrap="square">
            <a:spAutoFit/>
          </a:bodyPr>
          <a:lstStyle/>
          <a:p>
            <a:pPr marR="3636"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创新创业资源整合是指</a:t>
            </a:r>
            <a:r>
              <a:rPr lang="zh-CN" altLang="en-US" sz="2000" spc="-11" dirty="0">
                <a:latin typeface="Microsoft YaHei" panose="020B0503020204020204" pitchFamily="34" charset="-122"/>
                <a:ea typeface="Microsoft YaHei" panose="020B0503020204020204" pitchFamily="34" charset="-122"/>
              </a:rPr>
              <a:t>创新创业企业为满足企业生存和发展对资源的需求，运用多种手段控制和利用外部资源的活动过程。</a:t>
            </a:r>
            <a:endParaRPr lang="en-US" altLang="zh-CN" sz="2000" spc="-11" dirty="0">
              <a:latin typeface="Microsoft YaHei" panose="020B0503020204020204" pitchFamily="34" charset="-122"/>
              <a:ea typeface="Microsoft YaHei" panose="020B0503020204020204" pitchFamily="34" charset="-122"/>
            </a:endParaRPr>
          </a:p>
          <a:p>
            <a:pPr marR="3636" indent="457200">
              <a:lnSpc>
                <a:spcPct val="150000"/>
              </a:lnSpc>
              <a:buNone/>
            </a:pPr>
            <a:r>
              <a:rPr lang="zh-CN" altLang="en-US" sz="2000" spc="-11" dirty="0">
                <a:latin typeface="Microsoft YaHei" panose="020B0503020204020204" pitchFamily="34" charset="-122"/>
                <a:ea typeface="Microsoft YaHei" panose="020B0503020204020204" pitchFamily="34" charset="-122"/>
              </a:rPr>
              <a:t>从创新创业资源管理的特点来看，创新创业资源整合聚焦增量资源，即创新创业企业通过一系列措施和手段，控制或掌握外部资源，使其更好地支持和服务创新创业活动。</a:t>
            </a:r>
          </a:p>
          <a:p>
            <a:pPr marR="3636"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创新创业企业要有效地实现资源整合，必须遵循以下五项原则：</a:t>
            </a:r>
            <a:endParaRPr lang="en-US" altLang="zh-CN" sz="2000" b="1" spc="-11" dirty="0">
              <a:latin typeface="Microsoft YaHei" panose="020B0503020204020204" pitchFamily="34" charset="-122"/>
              <a:ea typeface="Microsoft YaHei" panose="020B0503020204020204" pitchFamily="34" charset="-122"/>
            </a:endParaRPr>
          </a:p>
          <a:p>
            <a:pPr marR="3636"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①</a:t>
            </a:r>
            <a:r>
              <a:rPr lang="zh-CN" altLang="en-US" sz="2000" spc="-11" dirty="0">
                <a:latin typeface="Microsoft YaHei" panose="020B0503020204020204" pitchFamily="34" charset="-122"/>
                <a:ea typeface="Microsoft YaHei" panose="020B0503020204020204" pitchFamily="34" charset="-122"/>
              </a:rPr>
              <a:t>尽可能多地与利益相关者合作，发掘潜在资源提供方；</a:t>
            </a:r>
            <a:endParaRPr lang="en-US" altLang="zh-CN" sz="2000" spc="-11" dirty="0">
              <a:latin typeface="Microsoft YaHei" panose="020B0503020204020204" pitchFamily="34" charset="-122"/>
              <a:ea typeface="Microsoft YaHei" panose="020B0503020204020204" pitchFamily="34" charset="-122"/>
            </a:endParaRPr>
          </a:p>
          <a:p>
            <a:pPr marR="3636"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②</a:t>
            </a:r>
            <a:r>
              <a:rPr lang="zh-CN" altLang="en-US" sz="2000" spc="-11" dirty="0">
                <a:latin typeface="Microsoft YaHei" panose="020B0503020204020204" pitchFamily="34" charset="-122"/>
                <a:ea typeface="Microsoft YaHei" panose="020B0503020204020204" pitchFamily="34" charset="-122"/>
              </a:rPr>
              <a:t>识别利益相关者的关键利益点，寻求共同利益；</a:t>
            </a:r>
            <a:endParaRPr lang="en-US" altLang="zh-CN" sz="2000" spc="-11" dirty="0">
              <a:latin typeface="Microsoft YaHei" panose="020B0503020204020204" pitchFamily="34" charset="-122"/>
              <a:ea typeface="Microsoft YaHei" panose="020B0503020204020204" pitchFamily="34" charset="-122"/>
            </a:endParaRPr>
          </a:p>
          <a:p>
            <a:pPr marR="3636"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③</a:t>
            </a:r>
            <a:r>
              <a:rPr lang="zh-CN" altLang="en-US" sz="2000" spc="-11" dirty="0">
                <a:latin typeface="Microsoft YaHei" panose="020B0503020204020204" pitchFamily="34" charset="-122"/>
                <a:ea typeface="Microsoft YaHei" panose="020B0503020204020204" pitchFamily="34" charset="-122"/>
              </a:rPr>
              <a:t>构建共赢机制，确保各方受益；</a:t>
            </a:r>
            <a:endParaRPr lang="en-US" altLang="zh-CN" sz="2000" spc="-11" dirty="0">
              <a:latin typeface="Microsoft YaHei" panose="020B0503020204020204" pitchFamily="34" charset="-122"/>
              <a:ea typeface="Microsoft YaHei" panose="020B0503020204020204" pitchFamily="34" charset="-122"/>
            </a:endParaRPr>
          </a:p>
          <a:p>
            <a:pPr marR="3636"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④</a:t>
            </a:r>
            <a:r>
              <a:rPr lang="zh-CN" altLang="en-US" sz="2000" spc="-11" dirty="0">
                <a:latin typeface="Microsoft YaHei" panose="020B0503020204020204" pitchFamily="34" charset="-122"/>
                <a:ea typeface="Microsoft YaHei" panose="020B0503020204020204" pitchFamily="34" charset="-122"/>
              </a:rPr>
              <a:t>实现充分沟通并达成共识，降低各方的风险，扩大收益；</a:t>
            </a:r>
            <a:endParaRPr lang="en-US" altLang="zh-CN" sz="2000" spc="-11" dirty="0">
              <a:latin typeface="Microsoft YaHei" panose="020B0503020204020204" pitchFamily="34" charset="-122"/>
              <a:ea typeface="Microsoft YaHei" panose="020B0503020204020204" pitchFamily="34" charset="-122"/>
            </a:endParaRPr>
          </a:p>
          <a:p>
            <a:pPr marR="3636"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⑤</a:t>
            </a:r>
            <a:r>
              <a:rPr lang="zh-CN" altLang="en-US" sz="2000" spc="-11" dirty="0">
                <a:latin typeface="Microsoft YaHei" panose="020B0503020204020204" pitchFamily="34" charset="-122"/>
                <a:ea typeface="Microsoft YaHei" panose="020B0503020204020204" pitchFamily="34" charset="-122"/>
              </a:rPr>
              <a:t>建立信任关系，实现长期合作。</a:t>
            </a:r>
          </a:p>
        </p:txBody>
      </p:sp>
      <p:pic>
        <p:nvPicPr>
          <p:cNvPr id="5" name="图片 4" descr="徽标&#10;&#10;AI 生成的内容可能不正确。">
            <a:extLst>
              <a:ext uri="{FF2B5EF4-FFF2-40B4-BE49-F238E27FC236}">
                <a16:creationId xmlns:a16="http://schemas.microsoft.com/office/drawing/2014/main" id="{5F1A7718-14AF-40C1-E516-12866221D238}"/>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8449056" y="3429000"/>
            <a:ext cx="2856992" cy="2550885"/>
          </a:xfrm>
          <a:prstGeom prst="rect">
            <a:avLst/>
          </a:prstGeom>
        </p:spPr>
      </p:pic>
      <p:sp>
        <p:nvSpPr>
          <p:cNvPr id="6" name="矩形 5">
            <a:extLst>
              <a:ext uri="{FF2B5EF4-FFF2-40B4-BE49-F238E27FC236}">
                <a16:creationId xmlns:a16="http://schemas.microsoft.com/office/drawing/2014/main" id="{50A97CA8-8599-4CCD-03D4-6A770258F632}"/>
              </a:ext>
            </a:extLst>
          </p:cNvPr>
          <p:cNvSpPr/>
          <p:nvPr/>
        </p:nvSpPr>
        <p:spPr>
          <a:xfrm>
            <a:off x="1005840" y="3877056"/>
            <a:ext cx="6620256" cy="2157984"/>
          </a:xfrm>
          <a:prstGeom prst="rect">
            <a:avLst/>
          </a:prstGeom>
          <a:noFill/>
          <a:ln w="19050">
            <a:solidFill>
              <a:schemeClr val="accent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151629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EB916-941B-F7B0-C1D2-5BD361D5BB0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C6ED80E-B94C-2617-7234-4623722BAEA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6.2.2</a:t>
            </a:r>
            <a:r>
              <a:rPr lang="zh-CN" altLang="en-US" sz="3200" dirty="0">
                <a:solidFill>
                  <a:schemeClr val="tx1"/>
                </a:solidFill>
                <a:latin typeface="Microsoft YaHei" panose="020B0503020204020204" pitchFamily="34" charset="-122"/>
                <a:ea typeface="Microsoft YaHei" panose="020B0503020204020204" pitchFamily="34" charset="-122"/>
              </a:rPr>
              <a:t>创新创业资源整合的影响因素</a:t>
            </a:r>
          </a:p>
        </p:txBody>
      </p:sp>
      <p:sp>
        <p:nvSpPr>
          <p:cNvPr id="3" name="文本框 2">
            <a:extLst>
              <a:ext uri="{FF2B5EF4-FFF2-40B4-BE49-F238E27FC236}">
                <a16:creationId xmlns:a16="http://schemas.microsoft.com/office/drawing/2014/main" id="{88085E02-8FD1-B86D-2E5D-3390C8742032}"/>
              </a:ext>
            </a:extLst>
          </p:cNvPr>
          <p:cNvSpPr txBox="1"/>
          <p:nvPr/>
        </p:nvSpPr>
        <p:spPr>
          <a:xfrm>
            <a:off x="830359" y="1140222"/>
            <a:ext cx="71546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创新创业者或创新创业团队的综合素质</a:t>
            </a:r>
          </a:p>
        </p:txBody>
      </p:sp>
      <p:sp>
        <p:nvSpPr>
          <p:cNvPr id="5" name="文本框 4">
            <a:extLst>
              <a:ext uri="{FF2B5EF4-FFF2-40B4-BE49-F238E27FC236}">
                <a16:creationId xmlns:a16="http://schemas.microsoft.com/office/drawing/2014/main" id="{0BCD7CA2-81F7-12D8-0603-7124135D1A66}"/>
              </a:ext>
            </a:extLst>
          </p:cNvPr>
          <p:cNvSpPr txBox="1"/>
          <p:nvPr/>
        </p:nvSpPr>
        <p:spPr>
          <a:xfrm>
            <a:off x="457200" y="1859340"/>
            <a:ext cx="10473070" cy="1884555"/>
          </a:xfrm>
          <a:prstGeom prst="rect">
            <a:avLst/>
          </a:prstGeom>
          <a:noFill/>
        </p:spPr>
        <p:txBody>
          <a:bodyPr wrap="square">
            <a:spAutoFit/>
          </a:bodyPr>
          <a:lstStyle/>
          <a:p>
            <a:pPr marR="3636" indent="457200">
              <a:lnSpc>
                <a:spcPct val="150000"/>
              </a:lnSpc>
              <a:buNone/>
            </a:pPr>
            <a:r>
              <a:rPr lang="zh-CN" altLang="en-US" sz="2000" spc="-11" dirty="0">
                <a:latin typeface="Microsoft YaHei" panose="020B0503020204020204" pitchFamily="34" charset="-122"/>
                <a:ea typeface="Microsoft YaHei" panose="020B0503020204020204" pitchFamily="34" charset="-122"/>
              </a:rPr>
              <a:t>创新创业活动具有高度的创造性和开拓性，其中，人的因素具有决定性作用。因此，创新创业者或创新创业团队在创业活动中扮演着核心角色。</a:t>
            </a:r>
            <a:r>
              <a:rPr lang="zh-CN" altLang="en-US" sz="2000" b="1" spc="-11" dirty="0">
                <a:latin typeface="Microsoft YaHei" panose="020B0503020204020204" pitchFamily="34" charset="-122"/>
                <a:ea typeface="Microsoft YaHei" panose="020B0503020204020204" pitchFamily="34" charset="-122"/>
              </a:rPr>
              <a:t>“看人”“看团队”已经成为许多专业投资者衡量是否要投入资源的方式。</a:t>
            </a:r>
          </a:p>
          <a:p>
            <a:pPr marR="3636"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创新创业者或创新创业团队的综合素质从两方面影响创新创业资源整合：</a:t>
            </a:r>
            <a:endParaRPr lang="en-US" altLang="zh-CN" sz="2000" b="1" spc="-11" dirty="0">
              <a:latin typeface="Microsoft YaHei" panose="020B0503020204020204" pitchFamily="34" charset="-122"/>
              <a:ea typeface="Microsoft YaHei" panose="020B0503020204020204" pitchFamily="34" charset="-122"/>
            </a:endParaRPr>
          </a:p>
        </p:txBody>
      </p:sp>
      <p:grpSp>
        <p:nvGrpSpPr>
          <p:cNvPr id="12" name="组合 11">
            <a:extLst>
              <a:ext uri="{FF2B5EF4-FFF2-40B4-BE49-F238E27FC236}">
                <a16:creationId xmlns:a16="http://schemas.microsoft.com/office/drawing/2014/main" id="{F413E11D-1A42-2E7F-BDD3-CF7B6F174640}"/>
              </a:ext>
            </a:extLst>
          </p:cNvPr>
          <p:cNvGrpSpPr/>
          <p:nvPr/>
        </p:nvGrpSpPr>
        <p:grpSpPr>
          <a:xfrm>
            <a:off x="2121913" y="4093486"/>
            <a:ext cx="7948174" cy="1978983"/>
            <a:chOff x="2333510" y="4104118"/>
            <a:chExt cx="7948174" cy="1978983"/>
          </a:xfrm>
        </p:grpSpPr>
        <p:sp>
          <p:nvSpPr>
            <p:cNvPr id="6" name="矩形: 圆角 21">
              <a:extLst>
                <a:ext uri="{FF2B5EF4-FFF2-40B4-BE49-F238E27FC236}">
                  <a16:creationId xmlns:a16="http://schemas.microsoft.com/office/drawing/2014/main" id="{57D3AE02-6578-7C21-587C-F6A3AFF29A7A}"/>
                </a:ext>
              </a:extLst>
            </p:cNvPr>
            <p:cNvSpPr/>
            <p:nvPr/>
          </p:nvSpPr>
          <p:spPr>
            <a:xfrm>
              <a:off x="2333510" y="4104118"/>
              <a:ext cx="7948174" cy="940836"/>
            </a:xfrm>
            <a:prstGeom prst="roundRect">
              <a:avLst>
                <a:gd name="adj" fmla="val 6476"/>
              </a:avLst>
            </a:prstGeom>
            <a:solidFill>
              <a:schemeClr val="bg1"/>
            </a:solidFill>
            <a:ln w="28575">
              <a:solidFill>
                <a:schemeClr val="accent3"/>
              </a:solidFill>
            </a:ln>
            <a:effectLst>
              <a:outerShdw blurRad="127000" dist="127000" dir="5400000" sx="90000" sy="90000" algn="t" rotWithShape="0">
                <a:schemeClr val="accent3">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3636" lvl="0" algn="ctr" defTabSz="914400" rtl="0" eaLnBrk="1" fontAlgn="auto" latinLnBrk="0" hangingPunct="1">
                <a:spcAft>
                  <a:spcPts val="0"/>
                </a:spcAft>
                <a:buClrTx/>
                <a:buSzTx/>
                <a:buFontTx/>
                <a:buNone/>
                <a:tabLst/>
                <a:defRPr/>
              </a:pPr>
              <a:r>
                <a:rPr kumimoji="0" lang="zh-CN" altLang="en-US" sz="2000" b="1" i="0" u="none" strike="noStrike" kern="1200" cap="none" spc="-11"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cs typeface="+mn-cs"/>
                </a:rPr>
                <a:t>一是创新创业者或创新创业团队成员的职业履历和行业经验。</a:t>
              </a:r>
              <a:endParaRPr kumimoji="0" lang="en-US" altLang="zh-CN" sz="2000" b="1" i="0" u="none" strike="noStrike" kern="1200" cap="none" spc="-11"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cs typeface="+mn-cs"/>
              </a:endParaRPr>
            </a:p>
          </p:txBody>
        </p:sp>
        <p:sp>
          <p:nvSpPr>
            <p:cNvPr id="11" name="矩形: 圆角 21">
              <a:extLst>
                <a:ext uri="{FF2B5EF4-FFF2-40B4-BE49-F238E27FC236}">
                  <a16:creationId xmlns:a16="http://schemas.microsoft.com/office/drawing/2014/main" id="{6FFA9419-AF24-9821-C55A-2C7422742207}"/>
                </a:ext>
              </a:extLst>
            </p:cNvPr>
            <p:cNvSpPr/>
            <p:nvPr/>
          </p:nvSpPr>
          <p:spPr>
            <a:xfrm>
              <a:off x="2333510" y="5142265"/>
              <a:ext cx="7948174" cy="940836"/>
            </a:xfrm>
            <a:prstGeom prst="roundRect">
              <a:avLst>
                <a:gd name="adj" fmla="val 6476"/>
              </a:avLst>
            </a:prstGeom>
            <a:solidFill>
              <a:schemeClr val="bg1"/>
            </a:solidFill>
            <a:ln w="28575">
              <a:solidFill>
                <a:schemeClr val="accent3"/>
              </a:solidFill>
            </a:ln>
            <a:effectLst>
              <a:outerShdw blurRad="127000" dist="127000" dir="5400000" sx="90000" sy="90000" algn="t" rotWithShape="0">
                <a:schemeClr val="accent3">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3636" lvl="0" algn="ctr" defTabSz="914400" rtl="0" eaLnBrk="1" fontAlgn="auto" latinLnBrk="0" hangingPunct="1">
                <a:spcAft>
                  <a:spcPts val="0"/>
                </a:spcAft>
                <a:buClrTx/>
                <a:buSzTx/>
                <a:buFontTx/>
                <a:buNone/>
                <a:tabLst/>
                <a:defRPr/>
              </a:pPr>
              <a:r>
                <a:rPr kumimoji="0" lang="zh-CN" altLang="en-US" sz="2000" b="1" i="0" u="none" strike="noStrike" kern="1200" cap="none" spc="-11"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cs typeface="+mn-cs"/>
                </a:rPr>
                <a:t>二是创新创业团队成员的互补性和协同力。</a:t>
              </a:r>
            </a:p>
          </p:txBody>
        </p:sp>
      </p:grpSp>
    </p:spTree>
    <p:extLst>
      <p:ext uri="{BB962C8B-B14F-4D97-AF65-F5344CB8AC3E}">
        <p14:creationId xmlns:p14="http://schemas.microsoft.com/office/powerpoint/2010/main" val="31060863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FA148-C2A2-87A1-5325-06ADD6E9472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E3DA690-98A5-9DEB-FF20-49C2FE1B254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6.2.2</a:t>
            </a:r>
            <a:r>
              <a:rPr lang="zh-CN" altLang="en-US" sz="3200" dirty="0">
                <a:solidFill>
                  <a:schemeClr val="tx1"/>
                </a:solidFill>
                <a:latin typeface="Microsoft YaHei" panose="020B0503020204020204" pitchFamily="34" charset="-122"/>
                <a:ea typeface="Microsoft YaHei" panose="020B0503020204020204" pitchFamily="34" charset="-122"/>
              </a:rPr>
              <a:t>创新创业资源整合的影响因素</a:t>
            </a:r>
          </a:p>
        </p:txBody>
      </p:sp>
      <p:sp>
        <p:nvSpPr>
          <p:cNvPr id="3" name="文本框 2">
            <a:extLst>
              <a:ext uri="{FF2B5EF4-FFF2-40B4-BE49-F238E27FC236}">
                <a16:creationId xmlns:a16="http://schemas.microsoft.com/office/drawing/2014/main" id="{EB1EBD2C-32C4-77AA-8DC9-DAD85A2BC659}"/>
              </a:ext>
            </a:extLst>
          </p:cNvPr>
          <p:cNvSpPr txBox="1"/>
          <p:nvPr/>
        </p:nvSpPr>
        <p:spPr>
          <a:xfrm>
            <a:off x="830359" y="1140222"/>
            <a:ext cx="71546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创新创业企业的独特优势</a:t>
            </a:r>
          </a:p>
        </p:txBody>
      </p:sp>
      <p:sp>
        <p:nvSpPr>
          <p:cNvPr id="4" name="矩形: 圆角 37">
            <a:extLst>
              <a:ext uri="{FF2B5EF4-FFF2-40B4-BE49-F238E27FC236}">
                <a16:creationId xmlns:a16="http://schemas.microsoft.com/office/drawing/2014/main" id="{A3683FB8-BE66-0064-ABF1-6E865DDF0AA7}"/>
              </a:ext>
            </a:extLst>
          </p:cNvPr>
          <p:cNvSpPr/>
          <p:nvPr/>
        </p:nvSpPr>
        <p:spPr>
          <a:xfrm>
            <a:off x="2373571" y="1897361"/>
            <a:ext cx="9045796" cy="249388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457200"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创新创业企业的独特优势是指</a:t>
            </a:r>
            <a:r>
              <a:rPr kumimoji="0" lang="zh-CN" altLang="en-US" sz="2000" b="0"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企业在产品技术、商业模式、人力资本等方面的差异化价值，它是实现创新创业资源整合的重要筹码和资本。</a:t>
            </a:r>
          </a:p>
          <a:p>
            <a:pPr marL="0" marR="0" lvl="0" indent="457200"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从交易的角度看，创新创业资源整合是创业企业与外部资源提供者沟通与协商的过程，是双方互通有无、各取所需的过程。</a:t>
            </a:r>
          </a:p>
        </p:txBody>
      </p:sp>
      <p:pic>
        <p:nvPicPr>
          <p:cNvPr id="6" name="图片 5">
            <a:extLst>
              <a:ext uri="{FF2B5EF4-FFF2-40B4-BE49-F238E27FC236}">
                <a16:creationId xmlns:a16="http://schemas.microsoft.com/office/drawing/2014/main" id="{762DDC28-6F71-031C-C806-BCAAD6277E9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55180" y="925271"/>
            <a:ext cx="2524377" cy="3605390"/>
          </a:xfrm>
          <a:prstGeom prst="rect">
            <a:avLst/>
          </a:prstGeom>
          <a:effectLst>
            <a:outerShdw blurRad="190500" dist="38100" dir="10800000" algn="r" rotWithShape="0">
              <a:srgbClr val="005082">
                <a:alpha val="20000"/>
              </a:srgbClr>
            </a:outerShdw>
          </a:effectLst>
        </p:spPr>
      </p:pic>
      <p:sp>
        <p:nvSpPr>
          <p:cNvPr id="7" name="矩形: 圆角 37">
            <a:extLst>
              <a:ext uri="{FF2B5EF4-FFF2-40B4-BE49-F238E27FC236}">
                <a16:creationId xmlns:a16="http://schemas.microsoft.com/office/drawing/2014/main" id="{48A70E6B-030A-9E77-5049-F9D17012D0C9}"/>
              </a:ext>
            </a:extLst>
          </p:cNvPr>
          <p:cNvSpPr/>
          <p:nvPr/>
        </p:nvSpPr>
        <p:spPr>
          <a:xfrm>
            <a:off x="830359" y="4764580"/>
            <a:ext cx="9643730" cy="1168149"/>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457200"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创新创业企业拥有的独特优势能够增强其在资源整合谈判和交涉过程中的议价能力，扩大其在整合创新创业资源时的选择余地。</a:t>
            </a:r>
          </a:p>
        </p:txBody>
      </p:sp>
    </p:spTree>
    <p:extLst>
      <p:ext uri="{BB962C8B-B14F-4D97-AF65-F5344CB8AC3E}">
        <p14:creationId xmlns:p14="http://schemas.microsoft.com/office/powerpoint/2010/main" val="2980693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BF07F-CB57-204F-CBEF-E9F2874F8491}"/>
            </a:ext>
          </a:extLst>
        </p:cNvPr>
        <p:cNvGrpSpPr/>
        <p:nvPr/>
      </p:nvGrpSpPr>
      <p:grpSpPr>
        <a:xfrm>
          <a:off x="0" y="0"/>
          <a:ext cx="0" cy="0"/>
          <a:chOff x="0" y="0"/>
          <a:chExt cx="0" cy="0"/>
        </a:xfrm>
      </p:grpSpPr>
      <p:grpSp>
        <p:nvGrpSpPr>
          <p:cNvPr id="12" name="组合 11">
            <a:extLst>
              <a:ext uri="{FF2B5EF4-FFF2-40B4-BE49-F238E27FC236}">
                <a16:creationId xmlns:a16="http://schemas.microsoft.com/office/drawing/2014/main" id="{AB45A2EE-CBA5-D10A-236B-7C1534FB4648}"/>
              </a:ext>
            </a:extLst>
          </p:cNvPr>
          <p:cNvGrpSpPr/>
          <p:nvPr/>
        </p:nvGrpSpPr>
        <p:grpSpPr>
          <a:xfrm>
            <a:off x="660400" y="1925835"/>
            <a:ext cx="10858500" cy="4342444"/>
            <a:chOff x="1013820" y="2719962"/>
            <a:chExt cx="9653047" cy="3916301"/>
          </a:xfrm>
        </p:grpSpPr>
        <p:sp>
          <p:nvSpPr>
            <p:cNvPr id="4" name="任意多边形: 形状 96">
              <a:extLst>
                <a:ext uri="{FF2B5EF4-FFF2-40B4-BE49-F238E27FC236}">
                  <a16:creationId xmlns:a16="http://schemas.microsoft.com/office/drawing/2014/main" id="{995E0B91-D62F-5D6C-B88F-63750E6E02AC}"/>
                </a:ext>
              </a:extLst>
            </p:cNvPr>
            <p:cNvSpPr/>
            <p:nvPr/>
          </p:nvSpPr>
          <p:spPr>
            <a:xfrm>
              <a:off x="1013820" y="2719962"/>
              <a:ext cx="9653047" cy="3916301"/>
            </a:xfrm>
            <a:custGeom>
              <a:avLst/>
              <a:gdLst>
                <a:gd name="connsiteX0" fmla="*/ 9225700 w 9653047"/>
                <a:gd name="connsiteY0" fmla="*/ 336513 h 3916301"/>
                <a:gd name="connsiteX1" fmla="*/ 9117124 w 9653047"/>
                <a:gd name="connsiteY1" fmla="*/ 445089 h 3916301"/>
                <a:gd name="connsiteX2" fmla="*/ 9225700 w 9653047"/>
                <a:gd name="connsiteY2" fmla="*/ 553665 h 3916301"/>
                <a:gd name="connsiteX3" fmla="*/ 9334276 w 9653047"/>
                <a:gd name="connsiteY3" fmla="*/ 445089 h 3916301"/>
                <a:gd name="connsiteX4" fmla="*/ 9225700 w 9653047"/>
                <a:gd name="connsiteY4" fmla="*/ 336513 h 3916301"/>
                <a:gd name="connsiteX5" fmla="*/ 652730 w 9653047"/>
                <a:gd name="connsiteY5" fmla="*/ 0 h 3916301"/>
                <a:gd name="connsiteX6" fmla="*/ 9000317 w 9653047"/>
                <a:gd name="connsiteY6" fmla="*/ 0 h 3916301"/>
                <a:gd name="connsiteX7" fmla="*/ 9653047 w 9653047"/>
                <a:gd name="connsiteY7" fmla="*/ 652730 h 3916301"/>
                <a:gd name="connsiteX8" fmla="*/ 9653047 w 9653047"/>
                <a:gd name="connsiteY8" fmla="*/ 3263571 h 3916301"/>
                <a:gd name="connsiteX9" fmla="*/ 9000317 w 9653047"/>
                <a:gd name="connsiteY9" fmla="*/ 3916301 h 3916301"/>
                <a:gd name="connsiteX10" fmla="*/ 652730 w 9653047"/>
                <a:gd name="connsiteY10" fmla="*/ 3916301 h 3916301"/>
                <a:gd name="connsiteX11" fmla="*/ 0 w 9653047"/>
                <a:gd name="connsiteY11" fmla="*/ 3263571 h 3916301"/>
                <a:gd name="connsiteX12" fmla="*/ 0 w 9653047"/>
                <a:gd name="connsiteY12" fmla="*/ 652730 h 3916301"/>
                <a:gd name="connsiteX13" fmla="*/ 652730 w 9653047"/>
                <a:gd name="connsiteY13" fmla="*/ 0 h 391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653047" h="3916301">
                  <a:moveTo>
                    <a:pt x="9225700" y="336513"/>
                  </a:moveTo>
                  <a:cubicBezTo>
                    <a:pt x="9165735" y="336513"/>
                    <a:pt x="9117124" y="385124"/>
                    <a:pt x="9117124" y="445089"/>
                  </a:cubicBezTo>
                  <a:cubicBezTo>
                    <a:pt x="9117124" y="505054"/>
                    <a:pt x="9165735" y="553665"/>
                    <a:pt x="9225700" y="553665"/>
                  </a:cubicBezTo>
                  <a:cubicBezTo>
                    <a:pt x="9285665" y="553665"/>
                    <a:pt x="9334276" y="505054"/>
                    <a:pt x="9334276" y="445089"/>
                  </a:cubicBezTo>
                  <a:cubicBezTo>
                    <a:pt x="9334276" y="385124"/>
                    <a:pt x="9285665" y="336513"/>
                    <a:pt x="9225700" y="336513"/>
                  </a:cubicBezTo>
                  <a:close/>
                  <a:moveTo>
                    <a:pt x="652730" y="0"/>
                  </a:moveTo>
                  <a:lnTo>
                    <a:pt x="9000317" y="0"/>
                  </a:lnTo>
                  <a:cubicBezTo>
                    <a:pt x="9360810" y="0"/>
                    <a:pt x="9653047" y="292237"/>
                    <a:pt x="9653047" y="652730"/>
                  </a:cubicBezTo>
                  <a:lnTo>
                    <a:pt x="9653047" y="3263571"/>
                  </a:lnTo>
                  <a:cubicBezTo>
                    <a:pt x="9653047" y="3624064"/>
                    <a:pt x="9360810" y="3916301"/>
                    <a:pt x="9000317" y="3916301"/>
                  </a:cubicBezTo>
                  <a:lnTo>
                    <a:pt x="652730" y="3916301"/>
                  </a:lnTo>
                  <a:cubicBezTo>
                    <a:pt x="292237" y="3916301"/>
                    <a:pt x="0" y="3624064"/>
                    <a:pt x="0" y="3263571"/>
                  </a:cubicBezTo>
                  <a:lnTo>
                    <a:pt x="0" y="652730"/>
                  </a:lnTo>
                  <a:cubicBezTo>
                    <a:pt x="0" y="292237"/>
                    <a:pt x="292237" y="0"/>
                    <a:pt x="652730" y="0"/>
                  </a:cubicBezTo>
                  <a:close/>
                </a:path>
              </a:pathLst>
            </a:custGeom>
            <a:solidFill>
              <a:schemeClr val="accent1">
                <a:lumMod val="20000"/>
                <a:lumOff val="80000"/>
              </a:schemeClr>
            </a:solidFill>
            <a:ln>
              <a:noFill/>
            </a:ln>
            <a:effectLst>
              <a:outerShdw blurRad="292100" dist="50800" dir="5400000" algn="ctr"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8" name="直接连接符 19">
              <a:extLst>
                <a:ext uri="{FF2B5EF4-FFF2-40B4-BE49-F238E27FC236}">
                  <a16:creationId xmlns:a16="http://schemas.microsoft.com/office/drawing/2014/main" id="{3A0C4BCD-0464-76EE-FEED-66EE5E88208B}"/>
                </a:ext>
              </a:extLst>
            </p:cNvPr>
            <p:cNvCxnSpPr>
              <a:cxnSpLocks/>
            </p:cNvCxnSpPr>
            <p:nvPr/>
          </p:nvCxnSpPr>
          <p:spPr>
            <a:xfrm>
              <a:off x="1013820" y="3404208"/>
              <a:ext cx="0" cy="2547809"/>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id="{0C35EE94-5E75-B2F1-8FA1-6B5C2132B64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6.2.2</a:t>
            </a:r>
            <a:r>
              <a:rPr lang="zh-CN" altLang="en-US" sz="3200" dirty="0">
                <a:solidFill>
                  <a:schemeClr val="tx1"/>
                </a:solidFill>
                <a:latin typeface="Microsoft YaHei" panose="020B0503020204020204" pitchFamily="34" charset="-122"/>
                <a:ea typeface="Microsoft YaHei" panose="020B0503020204020204" pitchFamily="34" charset="-122"/>
              </a:rPr>
              <a:t>创新创业资源整合的影响因素</a:t>
            </a:r>
          </a:p>
        </p:txBody>
      </p:sp>
      <p:sp>
        <p:nvSpPr>
          <p:cNvPr id="3" name="文本框 2">
            <a:extLst>
              <a:ext uri="{FF2B5EF4-FFF2-40B4-BE49-F238E27FC236}">
                <a16:creationId xmlns:a16="http://schemas.microsoft.com/office/drawing/2014/main" id="{F7B2FD4F-EBAF-B78D-2277-709912C40DAA}"/>
              </a:ext>
            </a:extLst>
          </p:cNvPr>
          <p:cNvSpPr txBox="1"/>
          <p:nvPr/>
        </p:nvSpPr>
        <p:spPr>
          <a:xfrm>
            <a:off x="830359" y="1140222"/>
            <a:ext cx="71546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创新创业企业的发展潜力</a:t>
            </a:r>
          </a:p>
        </p:txBody>
      </p:sp>
      <p:sp>
        <p:nvSpPr>
          <p:cNvPr id="5" name="文本框 4">
            <a:extLst>
              <a:ext uri="{FF2B5EF4-FFF2-40B4-BE49-F238E27FC236}">
                <a16:creationId xmlns:a16="http://schemas.microsoft.com/office/drawing/2014/main" id="{D54CAB3D-0BE2-200E-EBF2-E6F50B13CC7C}"/>
              </a:ext>
            </a:extLst>
          </p:cNvPr>
          <p:cNvSpPr txBox="1"/>
          <p:nvPr/>
        </p:nvSpPr>
        <p:spPr>
          <a:xfrm>
            <a:off x="830359" y="2137636"/>
            <a:ext cx="10473070" cy="3731214"/>
          </a:xfrm>
          <a:prstGeom prst="rect">
            <a:avLst/>
          </a:prstGeom>
          <a:noFill/>
        </p:spPr>
        <p:txBody>
          <a:bodyPr wrap="square">
            <a:spAutoFit/>
          </a:bodyPr>
          <a:lstStyle/>
          <a:p>
            <a:pPr marR="3636"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创新创业企业的发展潜力反映企业潜在的成长水平以及可能的盈利程度，它是影响外部资源提供者投入资源多少的重要因素。</a:t>
            </a:r>
            <a:r>
              <a:rPr lang="zh-CN" altLang="en-US" sz="2000" spc="-11" dirty="0">
                <a:latin typeface="Microsoft YaHei" panose="020B0503020204020204" pitchFamily="34" charset="-122"/>
                <a:ea typeface="Microsoft YaHei" panose="020B0503020204020204" pitchFamily="34" charset="-122"/>
              </a:rPr>
              <a:t>创新创业企业的发展潜力影响外部资源投入的意愿和连续性，进而会影响创新创业资源整合的效果。</a:t>
            </a:r>
          </a:p>
          <a:p>
            <a:pPr marR="3636"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一方面，</a:t>
            </a:r>
            <a:r>
              <a:rPr lang="zh-CN" altLang="en-US" sz="2000" spc="-11" dirty="0">
                <a:latin typeface="Microsoft YaHei" panose="020B0503020204020204" pitchFamily="34" charset="-122"/>
                <a:ea typeface="Microsoft YaHei" panose="020B0503020204020204" pitchFamily="34" charset="-122"/>
              </a:rPr>
              <a:t>创新创业企业的发展潜力越大，外部资源提供者获得高水平回报的可能性就越大，因而他们会更愿意将所拥有的资源投入到创新创业企业的运营和发展过程中；</a:t>
            </a:r>
          </a:p>
          <a:p>
            <a:pPr marR="3636"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另一方面，</a:t>
            </a:r>
            <a:r>
              <a:rPr lang="zh-CN" altLang="en-US" sz="2000" spc="-11" dirty="0">
                <a:latin typeface="Microsoft YaHei" panose="020B0503020204020204" pitchFamily="34" charset="-122"/>
                <a:ea typeface="Microsoft YaHei" panose="020B0503020204020204" pitchFamily="34" charset="-122"/>
              </a:rPr>
              <a:t>任何创新创业活动都不是一帆风顺的，会面临诸多风险和不确定性，具有较大发展潜力的创新创业企业在经历困难和挫折时，更容易说服和驱使外部资源提供者坚持投资行为，从而确保持续稳定的创新创业资源投入。</a:t>
            </a:r>
          </a:p>
        </p:txBody>
      </p:sp>
    </p:spTree>
    <p:extLst>
      <p:ext uri="{BB962C8B-B14F-4D97-AF65-F5344CB8AC3E}">
        <p14:creationId xmlns:p14="http://schemas.microsoft.com/office/powerpoint/2010/main" val="2450192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009C3-BA64-95F7-3445-40B3433A7189}"/>
            </a:ext>
          </a:extLst>
        </p:cNvPr>
        <p:cNvGrpSpPr/>
        <p:nvPr/>
      </p:nvGrpSpPr>
      <p:grpSpPr>
        <a:xfrm>
          <a:off x="0" y="0"/>
          <a:ext cx="0" cy="0"/>
          <a:chOff x="0" y="0"/>
          <a:chExt cx="0" cy="0"/>
        </a:xfrm>
      </p:grpSpPr>
      <p:grpSp>
        <p:nvGrpSpPr>
          <p:cNvPr id="10" name="组合 9">
            <a:extLst>
              <a:ext uri="{FF2B5EF4-FFF2-40B4-BE49-F238E27FC236}">
                <a16:creationId xmlns:a16="http://schemas.microsoft.com/office/drawing/2014/main" id="{53667E29-CA88-169E-2E24-BFC80DBFF63B}"/>
              </a:ext>
            </a:extLst>
          </p:cNvPr>
          <p:cNvGrpSpPr/>
          <p:nvPr/>
        </p:nvGrpSpPr>
        <p:grpSpPr>
          <a:xfrm>
            <a:off x="660400" y="2042950"/>
            <a:ext cx="10656957" cy="3894025"/>
            <a:chOff x="3332507" y="3504428"/>
            <a:chExt cx="10656957" cy="3894025"/>
          </a:xfrm>
        </p:grpSpPr>
        <p:grpSp>
          <p:nvGrpSpPr>
            <p:cNvPr id="7" name="组合 6">
              <a:extLst>
                <a:ext uri="{FF2B5EF4-FFF2-40B4-BE49-F238E27FC236}">
                  <a16:creationId xmlns:a16="http://schemas.microsoft.com/office/drawing/2014/main" id="{E26620F2-0C06-DEE9-26CC-9D8CCC1D82FE}"/>
                </a:ext>
              </a:extLst>
            </p:cNvPr>
            <p:cNvGrpSpPr/>
            <p:nvPr/>
          </p:nvGrpSpPr>
          <p:grpSpPr>
            <a:xfrm>
              <a:off x="3332507" y="3729679"/>
              <a:ext cx="10656957" cy="3668774"/>
              <a:chOff x="695325" y="1271848"/>
              <a:chExt cx="10656957" cy="3668774"/>
            </a:xfrm>
          </p:grpSpPr>
          <p:sp>
            <p:nvSpPr>
              <p:cNvPr id="4" name="Freeform 112">
                <a:extLst>
                  <a:ext uri="{FF2B5EF4-FFF2-40B4-BE49-F238E27FC236}">
                    <a16:creationId xmlns:a16="http://schemas.microsoft.com/office/drawing/2014/main" id="{DD372654-9660-BF7B-51DB-1A5352D2052F}"/>
                  </a:ext>
                </a:extLst>
              </p:cNvPr>
              <p:cNvSpPr/>
              <p:nvPr/>
            </p:nvSpPr>
            <p:spPr>
              <a:xfrm>
                <a:off x="695325" y="1271848"/>
                <a:ext cx="10656957" cy="3668774"/>
              </a:xfrm>
              <a:custGeom>
                <a:avLst/>
                <a:gdLst>
                  <a:gd name="connsiteX0" fmla="*/ 1779031 w 5328498"/>
                  <a:gd name="connsiteY0" fmla="*/ 0 h 5036878"/>
                  <a:gd name="connsiteX1" fmla="*/ 5029358 w 5328498"/>
                  <a:gd name="connsiteY1" fmla="*/ 0 h 5036878"/>
                  <a:gd name="connsiteX2" fmla="*/ 5328498 w 5328498"/>
                  <a:gd name="connsiteY2" fmla="*/ 299140 h 5036878"/>
                  <a:gd name="connsiteX3" fmla="*/ 5328498 w 5328498"/>
                  <a:gd name="connsiteY3" fmla="*/ 4737738 h 5036878"/>
                  <a:gd name="connsiteX4" fmla="*/ 5029358 w 5328498"/>
                  <a:gd name="connsiteY4" fmla="*/ 5036878 h 5036878"/>
                  <a:gd name="connsiteX5" fmla="*/ 299140 w 5328498"/>
                  <a:gd name="connsiteY5" fmla="*/ 5036878 h 5036878"/>
                  <a:gd name="connsiteX6" fmla="*/ 0 w 5328498"/>
                  <a:gd name="connsiteY6" fmla="*/ 4737738 h 5036878"/>
                  <a:gd name="connsiteX7" fmla="*/ 0 w 5328498"/>
                  <a:gd name="connsiteY7" fmla="*/ 708350 h 5036878"/>
                  <a:gd name="connsiteX8" fmla="*/ 72000 w 5328498"/>
                  <a:gd name="connsiteY8" fmla="*/ 636350 h 5036878"/>
                  <a:gd name="connsiteX9" fmla="*/ 1371625 w 5328498"/>
                  <a:gd name="connsiteY9" fmla="*/ 636350 h 5036878"/>
                  <a:gd name="connsiteX10" fmla="*/ 1707031 w 5328498"/>
                  <a:gd name="connsiteY10" fmla="*/ 300944 h 5036878"/>
                  <a:gd name="connsiteX11" fmla="*/ 1707031 w 5328498"/>
                  <a:gd name="connsiteY11" fmla="*/ 72000 h 5036878"/>
                  <a:gd name="connsiteX12" fmla="*/ 1779031 w 5328498"/>
                  <a:gd name="connsiteY12" fmla="*/ 0 h 503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8498" h="5036878">
                    <a:moveTo>
                      <a:pt x="1779031" y="0"/>
                    </a:moveTo>
                    <a:lnTo>
                      <a:pt x="5029358" y="0"/>
                    </a:lnTo>
                    <a:cubicBezTo>
                      <a:pt x="5194568" y="0"/>
                      <a:pt x="5328498" y="133930"/>
                      <a:pt x="5328498" y="299140"/>
                    </a:cubicBezTo>
                    <a:lnTo>
                      <a:pt x="5328498" y="4737738"/>
                    </a:lnTo>
                    <a:cubicBezTo>
                      <a:pt x="5328498" y="4902948"/>
                      <a:pt x="5194568" y="5036878"/>
                      <a:pt x="5029358" y="5036878"/>
                    </a:cubicBezTo>
                    <a:lnTo>
                      <a:pt x="299140" y="5036878"/>
                    </a:lnTo>
                    <a:cubicBezTo>
                      <a:pt x="133930" y="5036878"/>
                      <a:pt x="0" y="4902948"/>
                      <a:pt x="0" y="4737738"/>
                    </a:cubicBezTo>
                    <a:lnTo>
                      <a:pt x="0" y="708350"/>
                    </a:lnTo>
                    <a:cubicBezTo>
                      <a:pt x="0" y="668606"/>
                      <a:pt x="32256" y="636350"/>
                      <a:pt x="72000" y="636350"/>
                    </a:cubicBezTo>
                    <a:lnTo>
                      <a:pt x="1371625" y="636350"/>
                    </a:lnTo>
                    <a:cubicBezTo>
                      <a:pt x="1556865" y="636350"/>
                      <a:pt x="1707031" y="486184"/>
                      <a:pt x="1707031" y="300944"/>
                    </a:cubicBezTo>
                    <a:lnTo>
                      <a:pt x="1707031" y="72000"/>
                    </a:lnTo>
                    <a:cubicBezTo>
                      <a:pt x="1707031" y="32256"/>
                      <a:pt x="1739287" y="0"/>
                      <a:pt x="1779031" y="0"/>
                    </a:cubicBezTo>
                  </a:path>
                </a:pathLst>
              </a:custGeom>
              <a:solidFill>
                <a:schemeClr val="bg1">
                  <a:alpha val="70000"/>
                </a:schemeClr>
              </a:solidFill>
              <a:ln>
                <a:noFill/>
              </a:ln>
              <a:effectLst>
                <a:outerShdw blurRad="482600" dist="266700" dir="5400000" algn="ctr" rotWithShape="0">
                  <a:schemeClr val="accent1">
                    <a:lumMod val="75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cs typeface="+mn-cs"/>
                </a:endParaRPr>
              </a:p>
            </p:txBody>
          </p:sp>
          <p:sp>
            <p:nvSpPr>
              <p:cNvPr id="6" name="任意多边形: 形状 113">
                <a:extLst>
                  <a:ext uri="{FF2B5EF4-FFF2-40B4-BE49-F238E27FC236}">
                    <a16:creationId xmlns:a16="http://schemas.microsoft.com/office/drawing/2014/main" id="{A0D82C13-971D-EEE5-E93B-830EF454F2CD}"/>
                  </a:ext>
                </a:extLst>
              </p:cNvPr>
              <p:cNvSpPr/>
              <p:nvPr/>
            </p:nvSpPr>
            <p:spPr>
              <a:xfrm>
                <a:off x="695327" y="1271848"/>
                <a:ext cx="3421268" cy="589569"/>
              </a:xfrm>
              <a:custGeom>
                <a:avLst/>
                <a:gdLst>
                  <a:gd name="connsiteX0" fmla="*/ 299140 w 1657047"/>
                  <a:gd name="connsiteY0" fmla="*/ 0 h 589569"/>
                  <a:gd name="connsiteX1" fmla="*/ 1657047 w 1657047"/>
                  <a:gd name="connsiteY1" fmla="*/ 0 h 589569"/>
                  <a:gd name="connsiteX2" fmla="*/ 1657047 w 1657047"/>
                  <a:gd name="connsiteY2" fmla="*/ 290429 h 589569"/>
                  <a:gd name="connsiteX3" fmla="*/ 1357907 w 1657047"/>
                  <a:gd name="connsiteY3" fmla="*/ 589569 h 589569"/>
                  <a:gd name="connsiteX4" fmla="*/ 0 w 1657047"/>
                  <a:gd name="connsiteY4" fmla="*/ 589569 h 589569"/>
                  <a:gd name="connsiteX5" fmla="*/ 0 w 1657047"/>
                  <a:gd name="connsiteY5" fmla="*/ 299140 h 589569"/>
                  <a:gd name="connsiteX6" fmla="*/ 299140 w 1657047"/>
                  <a:gd name="connsiteY6" fmla="*/ 0 h 58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7047" h="589569">
                    <a:moveTo>
                      <a:pt x="299140" y="0"/>
                    </a:moveTo>
                    <a:lnTo>
                      <a:pt x="1657047" y="0"/>
                    </a:lnTo>
                    <a:lnTo>
                      <a:pt x="1657047" y="290429"/>
                    </a:lnTo>
                    <a:cubicBezTo>
                      <a:pt x="1657047" y="455639"/>
                      <a:pt x="1523117" y="589569"/>
                      <a:pt x="1357907" y="589569"/>
                    </a:cubicBezTo>
                    <a:lnTo>
                      <a:pt x="0" y="589569"/>
                    </a:lnTo>
                    <a:lnTo>
                      <a:pt x="0" y="299140"/>
                    </a:lnTo>
                    <a:cubicBezTo>
                      <a:pt x="0" y="133930"/>
                      <a:pt x="133930" y="0"/>
                      <a:pt x="299140" y="0"/>
                    </a:cubicBezTo>
                    <a:close/>
                  </a:path>
                </a:pathLst>
              </a:custGeom>
              <a:gradFill>
                <a:gsLst>
                  <a:gs pos="0">
                    <a:srgbClr val="FFC000"/>
                  </a:gs>
                  <a:gs pos="100000">
                    <a:schemeClr val="accent1">
                      <a:lumMod val="75000"/>
                    </a:schemeClr>
                  </a:gs>
                </a:gsLst>
                <a:lin ang="0" scaled="0"/>
              </a:gradFill>
              <a:ln>
                <a:noFill/>
              </a:ln>
              <a:effectLst>
                <a:outerShdw blurRad="368300" dist="127000" dir="5400000" sx="90000" sy="90000" algn="ctr" rotWithShape="0">
                  <a:srgbClr val="FFC000">
                    <a:alpha val="5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cs typeface="+mn-cs"/>
                </a:endParaRPr>
              </a:p>
            </p:txBody>
          </p:sp>
        </p:grpSp>
        <p:pic>
          <p:nvPicPr>
            <p:cNvPr id="9" name="图片 8" descr="形状&#10;&#10;AI 生成的内容可能不正确。">
              <a:extLst>
                <a:ext uri="{FF2B5EF4-FFF2-40B4-BE49-F238E27FC236}">
                  <a16:creationId xmlns:a16="http://schemas.microsoft.com/office/drawing/2014/main" id="{F673D595-2B0B-1F2C-A45B-AF7E5FD56761}"/>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684702" y="3504428"/>
              <a:ext cx="716881" cy="716881"/>
            </a:xfrm>
            <a:prstGeom prst="rect">
              <a:avLst/>
            </a:prstGeom>
          </p:spPr>
        </p:pic>
      </p:grpSp>
      <p:sp>
        <p:nvSpPr>
          <p:cNvPr id="2" name="标题 1">
            <a:extLst>
              <a:ext uri="{FF2B5EF4-FFF2-40B4-BE49-F238E27FC236}">
                <a16:creationId xmlns:a16="http://schemas.microsoft.com/office/drawing/2014/main" id="{122BF83E-C81C-FB57-7EEB-A876A053FCA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6.2.2</a:t>
            </a:r>
            <a:r>
              <a:rPr lang="zh-CN" altLang="en-US" sz="3200" dirty="0">
                <a:solidFill>
                  <a:schemeClr val="tx1"/>
                </a:solidFill>
                <a:latin typeface="Microsoft YaHei" panose="020B0503020204020204" pitchFamily="34" charset="-122"/>
                <a:ea typeface="Microsoft YaHei" panose="020B0503020204020204" pitchFamily="34" charset="-122"/>
              </a:rPr>
              <a:t>创新创业资源整合的影响因素</a:t>
            </a:r>
          </a:p>
        </p:txBody>
      </p:sp>
      <p:sp>
        <p:nvSpPr>
          <p:cNvPr id="3" name="文本框 2">
            <a:extLst>
              <a:ext uri="{FF2B5EF4-FFF2-40B4-BE49-F238E27FC236}">
                <a16:creationId xmlns:a16="http://schemas.microsoft.com/office/drawing/2014/main" id="{9895E705-5876-DB6F-4CEB-8C87884DA97F}"/>
              </a:ext>
            </a:extLst>
          </p:cNvPr>
          <p:cNvSpPr txBox="1"/>
          <p:nvPr/>
        </p:nvSpPr>
        <p:spPr>
          <a:xfrm>
            <a:off x="830359" y="1140222"/>
            <a:ext cx="71546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政府政策及行业环境</a:t>
            </a:r>
          </a:p>
        </p:txBody>
      </p:sp>
      <p:sp>
        <p:nvSpPr>
          <p:cNvPr id="5" name="文本框 4">
            <a:extLst>
              <a:ext uri="{FF2B5EF4-FFF2-40B4-BE49-F238E27FC236}">
                <a16:creationId xmlns:a16="http://schemas.microsoft.com/office/drawing/2014/main" id="{7B4CDCFB-3975-89F0-AE4A-D421BBFF86D8}"/>
              </a:ext>
            </a:extLst>
          </p:cNvPr>
          <p:cNvSpPr txBox="1"/>
          <p:nvPr/>
        </p:nvSpPr>
        <p:spPr>
          <a:xfrm>
            <a:off x="752343" y="3095144"/>
            <a:ext cx="10473070" cy="2346220"/>
          </a:xfrm>
          <a:prstGeom prst="rect">
            <a:avLst/>
          </a:prstGeom>
          <a:noFill/>
        </p:spPr>
        <p:txBody>
          <a:bodyPr wrap="square">
            <a:spAutoFit/>
          </a:bodyPr>
          <a:lstStyle>
            <a:defPPr>
              <a:defRPr lang="en-US"/>
            </a:defPPr>
            <a:lvl1pPr marR="3636" indent="457200">
              <a:lnSpc>
                <a:spcPct val="150000"/>
              </a:lnSpc>
              <a:defRPr sz="2000" b="1" spc="-11">
                <a:latin typeface="Microsoft YaHei" panose="020B0503020204020204" pitchFamily="34" charset="-122"/>
                <a:ea typeface="Microsoft YaHei" panose="020B0503020204020204" pitchFamily="34" charset="-122"/>
              </a:defRPr>
            </a:lvl1pPr>
          </a:lstStyle>
          <a:p>
            <a:r>
              <a:rPr lang="zh-CN" altLang="en-US" b="0" dirty="0"/>
              <a:t>政府制定的各类发展战略和行业颁布的各项政策会影响创新创业企业的发展前景及社会经济价值，从而影响外部资源提供者对创新创业企业的价值判断以及创新创业企业对他们的商业吸引力。</a:t>
            </a:r>
            <a:endParaRPr lang="en-US" altLang="zh-CN" b="0" dirty="0"/>
          </a:p>
          <a:p>
            <a:r>
              <a:rPr lang="zh-CN" altLang="en-US" b="0" dirty="0"/>
              <a:t>国家战略及政府政策的引导和推动使与数字技术应用与发展相关的创新创业项目或创新创业企业更容易得到政府扶持基金和风险投资机构的青睐。</a:t>
            </a:r>
          </a:p>
        </p:txBody>
      </p:sp>
    </p:spTree>
    <p:extLst>
      <p:ext uri="{BB962C8B-B14F-4D97-AF65-F5344CB8AC3E}">
        <p14:creationId xmlns:p14="http://schemas.microsoft.com/office/powerpoint/2010/main" val="3686733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D2E7-CA56-8B92-0BF6-954AEB27E71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3C95C7-1901-8CC3-C7A2-1377E8300AE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项目概述</a:t>
            </a:r>
          </a:p>
        </p:txBody>
      </p:sp>
      <p:sp>
        <p:nvSpPr>
          <p:cNvPr id="117" name="object 12">
            <a:extLst>
              <a:ext uri="{FF2B5EF4-FFF2-40B4-BE49-F238E27FC236}">
                <a16:creationId xmlns:a16="http://schemas.microsoft.com/office/drawing/2014/main" id="{B455FBAA-E337-00DC-FB2F-3AC059FAA5AB}"/>
              </a:ext>
            </a:extLst>
          </p:cNvPr>
          <p:cNvSpPr/>
          <p:nvPr/>
        </p:nvSpPr>
        <p:spPr>
          <a:xfrm>
            <a:off x="755374" y="1417983"/>
            <a:ext cx="10763526" cy="5035826"/>
          </a:xfrm>
          <a:prstGeom prst="roundRect">
            <a:avLst>
              <a:gd name="adj" fmla="val 8509"/>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nvGrpSpPr>
          <p:cNvPr id="118" name="组合 117">
            <a:extLst>
              <a:ext uri="{FF2B5EF4-FFF2-40B4-BE49-F238E27FC236}">
                <a16:creationId xmlns:a16="http://schemas.microsoft.com/office/drawing/2014/main" id="{7E83356E-B726-4C5B-B584-7094AC2D8506}"/>
              </a:ext>
            </a:extLst>
          </p:cNvPr>
          <p:cNvGrpSpPr>
            <a:grpSpLocks noChangeAspect="1"/>
          </p:cNvGrpSpPr>
          <p:nvPr/>
        </p:nvGrpSpPr>
        <p:grpSpPr>
          <a:xfrm>
            <a:off x="321606" y="1161221"/>
            <a:ext cx="1584000" cy="1584000"/>
            <a:chOff x="1914994" y="2265570"/>
            <a:chExt cx="255414" cy="255414"/>
          </a:xfrm>
        </p:grpSpPr>
        <p:sp>
          <p:nvSpPr>
            <p:cNvPr id="119" name="object 13">
              <a:extLst>
                <a:ext uri="{FF2B5EF4-FFF2-40B4-BE49-F238E27FC236}">
                  <a16:creationId xmlns:a16="http://schemas.microsoft.com/office/drawing/2014/main" id="{7AE0A819-3ED7-FA76-9282-D88FF83B6428}"/>
                </a:ext>
              </a:extLst>
            </p:cNvPr>
            <p:cNvSpPr/>
            <p:nvPr/>
          </p:nvSpPr>
          <p:spPr>
            <a:xfrm>
              <a:off x="1914994" y="2265570"/>
              <a:ext cx="255414" cy="255414"/>
            </a:xfrm>
            <a:prstGeom prst="ellipse">
              <a:avLst/>
            </a:prstGeom>
            <a:solidFill>
              <a:schemeClr val="bg1"/>
            </a:solidFill>
            <a:effectLst>
              <a:outerShdw blurRad="50800" dist="38100" dir="10800000" algn="r" rotWithShape="0">
                <a:schemeClr val="accent3">
                  <a:lumMod val="20000"/>
                  <a:lumOff val="80000"/>
                  <a:alpha val="40000"/>
                </a:schemeClr>
              </a:outerShdw>
            </a:effectLst>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pic>
          <p:nvPicPr>
            <p:cNvPr id="120" name="object 14">
              <a:extLst>
                <a:ext uri="{FF2B5EF4-FFF2-40B4-BE49-F238E27FC236}">
                  <a16:creationId xmlns:a16="http://schemas.microsoft.com/office/drawing/2014/main" id="{DA1CA4D1-7E72-8F40-D5E1-8BF4C1BA6BCE}"/>
                </a:ext>
              </a:extLst>
            </p:cNvPr>
            <p:cNvPicPr/>
            <p:nvPr/>
          </p:nvPicPr>
          <p:blipFill>
            <a:blip r:embed="rId2" cstate="print"/>
            <a:stretch>
              <a:fillRect/>
            </a:stretch>
          </p:blipFill>
          <p:spPr>
            <a:xfrm>
              <a:off x="1952350" y="2297425"/>
              <a:ext cx="180353" cy="204253"/>
            </a:xfrm>
            <a:prstGeom prst="rect">
              <a:avLst/>
            </a:prstGeom>
          </p:spPr>
        </p:pic>
      </p:grpSp>
      <p:sp>
        <p:nvSpPr>
          <p:cNvPr id="121" name="object 18">
            <a:extLst>
              <a:ext uri="{FF2B5EF4-FFF2-40B4-BE49-F238E27FC236}">
                <a16:creationId xmlns:a16="http://schemas.microsoft.com/office/drawing/2014/main" id="{44E7A494-38CD-7460-115F-D6531DD0E369}"/>
              </a:ext>
            </a:extLst>
          </p:cNvPr>
          <p:cNvSpPr txBox="1"/>
          <p:nvPr/>
        </p:nvSpPr>
        <p:spPr>
          <a:xfrm>
            <a:off x="1671771" y="1984078"/>
            <a:ext cx="9724757" cy="2219095"/>
          </a:xfrm>
          <a:prstGeom prst="rect">
            <a:avLst/>
          </a:prstGeom>
        </p:spPr>
        <p:txBody>
          <a:bodyPr vert="horz" wrap="square" lIns="0" tIns="67717" rIns="0" bIns="0" rtlCol="0" anchor="ctr">
            <a:spAutoFit/>
          </a:bodyPr>
          <a:lstStyle/>
          <a:p>
            <a:pPr marR="179970" indent="457200">
              <a:lnSpc>
                <a:spcPct val="150000"/>
              </a:lnSpc>
            </a:pPr>
            <a:r>
              <a:rPr lang="zh-CN" altLang="en-US" sz="2400" spc="-4" dirty="0">
                <a:solidFill>
                  <a:srgbClr val="231F20"/>
                </a:solidFill>
                <a:latin typeface="Microsoft YaHei" panose="020B0503020204020204" pitchFamily="34" charset="-122"/>
                <a:ea typeface="Microsoft YaHei" panose="020B0503020204020204" pitchFamily="34" charset="-122"/>
              </a:rPr>
              <a:t>　本项目通过创新创业资源概述、创新创业资源的整合和大学生创业资源的获取与利用等内容，介绍创新创业资源整合所需具备的知识和能力，从而帮助大学生有效整合创新创业资源，促进他们的创新创业实践取得成功。</a:t>
            </a:r>
          </a:p>
        </p:txBody>
      </p:sp>
      <p:pic>
        <p:nvPicPr>
          <p:cNvPr id="1026" name="Picture 2" descr="创新创业+｜大学生创新创业能力培养">
            <a:extLst>
              <a:ext uri="{FF2B5EF4-FFF2-40B4-BE49-F238E27FC236}">
                <a16:creationId xmlns:a16="http://schemas.microsoft.com/office/drawing/2014/main" id="{E6682E35-14EF-2ABD-C9E7-F87B8E5F6B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256" y="4289852"/>
            <a:ext cx="3597644" cy="222316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13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720C8-16F3-AFC7-205D-9AD543D978E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9478886-412A-DF6D-89D9-E3CFEBC1DAC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6.2.3</a:t>
            </a:r>
            <a:r>
              <a:rPr lang="zh-CN" altLang="en-US" sz="3200" dirty="0">
                <a:solidFill>
                  <a:schemeClr val="tx1"/>
                </a:solidFill>
                <a:latin typeface="Microsoft YaHei" panose="020B0503020204020204" pitchFamily="34" charset="-122"/>
                <a:ea typeface="Microsoft YaHei" panose="020B0503020204020204" pitchFamily="34" charset="-122"/>
              </a:rPr>
              <a:t>创新创业资源整合的基本模式</a:t>
            </a:r>
          </a:p>
        </p:txBody>
      </p:sp>
      <p:sp>
        <p:nvSpPr>
          <p:cNvPr id="3" name="文本框 2">
            <a:extLst>
              <a:ext uri="{FF2B5EF4-FFF2-40B4-BE49-F238E27FC236}">
                <a16:creationId xmlns:a16="http://schemas.microsoft.com/office/drawing/2014/main" id="{153E68A8-0F44-4399-D44E-FEDA170B99A7}"/>
              </a:ext>
            </a:extLst>
          </p:cNvPr>
          <p:cNvSpPr txBox="1"/>
          <p:nvPr/>
        </p:nvSpPr>
        <p:spPr>
          <a:xfrm>
            <a:off x="830359" y="1140222"/>
            <a:ext cx="71546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技术驱动型资源整合模式</a:t>
            </a:r>
          </a:p>
        </p:txBody>
      </p:sp>
      <p:sp>
        <p:nvSpPr>
          <p:cNvPr id="5" name="文本框 4">
            <a:extLst>
              <a:ext uri="{FF2B5EF4-FFF2-40B4-BE49-F238E27FC236}">
                <a16:creationId xmlns:a16="http://schemas.microsoft.com/office/drawing/2014/main" id="{5EE989BD-1F26-7927-7CCB-A577FDCEE8DF}"/>
              </a:ext>
            </a:extLst>
          </p:cNvPr>
          <p:cNvSpPr txBox="1"/>
          <p:nvPr/>
        </p:nvSpPr>
        <p:spPr>
          <a:xfrm>
            <a:off x="673100" y="1663442"/>
            <a:ext cx="11053679" cy="1884555"/>
          </a:xfrm>
          <a:prstGeom prst="rect">
            <a:avLst/>
          </a:prstGeom>
          <a:noFill/>
        </p:spPr>
        <p:txBody>
          <a:bodyPr wrap="square">
            <a:spAutoFit/>
          </a:bodyPr>
          <a:lstStyle/>
          <a:p>
            <a:pPr marR="3636" indent="457200">
              <a:lnSpc>
                <a:spcPct val="150000"/>
              </a:lnSpc>
            </a:pPr>
            <a:r>
              <a:rPr lang="zh-CN" altLang="en-US" sz="2000" b="1" spc="-11" dirty="0">
                <a:latin typeface="Microsoft YaHei" panose="020B0503020204020204" pitchFamily="34" charset="-122"/>
                <a:ea typeface="Microsoft YaHei" panose="020B0503020204020204" pitchFamily="34" charset="-122"/>
              </a:rPr>
              <a:t>技术驱动型资源整合模式是指</a:t>
            </a:r>
            <a:r>
              <a:rPr lang="zh-CN" altLang="en-US" sz="2000" spc="-11" dirty="0">
                <a:latin typeface="Microsoft YaHei" panose="020B0503020204020204" pitchFamily="34" charset="-122"/>
                <a:ea typeface="Microsoft YaHei" panose="020B0503020204020204" pitchFamily="34" charset="-122"/>
              </a:rPr>
              <a:t>创新创业者或创新创业团队最先拥有技术资源，或者在创新创业初始阶段技术资源比较充裕或独特，进而借此吸引和带动其他创新创业资源向企业集聚。</a:t>
            </a:r>
          </a:p>
          <a:p>
            <a:pPr marR="3636" indent="457200">
              <a:lnSpc>
                <a:spcPct val="150000"/>
              </a:lnSpc>
            </a:pPr>
            <a:r>
              <a:rPr lang="zh-CN" altLang="en-US" sz="2000" spc="-11" dirty="0">
                <a:latin typeface="Microsoft YaHei" panose="020B0503020204020204" pitchFamily="34" charset="-122"/>
                <a:ea typeface="Microsoft YaHei" panose="020B0503020204020204" pitchFamily="34" charset="-122"/>
              </a:rPr>
              <a:t>技术驱动型资源整合模式能够发挥作用的关键在于创新创业者或创新创业团队所掌握的技术资源有显著或潜在的社会经济价值。</a:t>
            </a:r>
          </a:p>
        </p:txBody>
      </p:sp>
      <p:sp>
        <p:nvSpPr>
          <p:cNvPr id="4" name="文本框 3">
            <a:extLst>
              <a:ext uri="{FF2B5EF4-FFF2-40B4-BE49-F238E27FC236}">
                <a16:creationId xmlns:a16="http://schemas.microsoft.com/office/drawing/2014/main" id="{A941CDA5-2F3F-25EC-67B3-D46B069B2146}"/>
              </a:ext>
            </a:extLst>
          </p:cNvPr>
          <p:cNvSpPr txBox="1"/>
          <p:nvPr/>
        </p:nvSpPr>
        <p:spPr>
          <a:xfrm>
            <a:off x="830359" y="3605128"/>
            <a:ext cx="71546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资金驱动型资源整合模式</a:t>
            </a:r>
          </a:p>
        </p:txBody>
      </p:sp>
      <p:sp>
        <p:nvSpPr>
          <p:cNvPr id="6" name="文本框 5">
            <a:extLst>
              <a:ext uri="{FF2B5EF4-FFF2-40B4-BE49-F238E27FC236}">
                <a16:creationId xmlns:a16="http://schemas.microsoft.com/office/drawing/2014/main" id="{9C0C5B28-D10A-5A66-937A-ACA9162ECB16}"/>
              </a:ext>
            </a:extLst>
          </p:cNvPr>
          <p:cNvSpPr txBox="1"/>
          <p:nvPr/>
        </p:nvSpPr>
        <p:spPr>
          <a:xfrm>
            <a:off x="673100" y="4239871"/>
            <a:ext cx="11053679" cy="1884555"/>
          </a:xfrm>
          <a:prstGeom prst="rect">
            <a:avLst/>
          </a:prstGeom>
          <a:noFill/>
        </p:spPr>
        <p:txBody>
          <a:bodyPr wrap="square">
            <a:spAutoFit/>
          </a:bodyPr>
          <a:lstStyle/>
          <a:p>
            <a:pPr marR="3636" indent="457200">
              <a:lnSpc>
                <a:spcPct val="150000"/>
              </a:lnSpc>
            </a:pPr>
            <a:r>
              <a:rPr lang="zh-CN" altLang="en-US" sz="2000" b="1" spc="-11" dirty="0">
                <a:latin typeface="Microsoft YaHei" panose="020B0503020204020204" pitchFamily="34" charset="-122"/>
                <a:ea typeface="Microsoft YaHei" panose="020B0503020204020204" pitchFamily="34" charset="-122"/>
              </a:rPr>
              <a:t>资金驱动型资源整合模式是指</a:t>
            </a:r>
            <a:r>
              <a:rPr lang="zh-CN" altLang="en-US" sz="2000" spc="-11" dirty="0">
                <a:latin typeface="Microsoft YaHei" panose="020B0503020204020204" pitchFamily="34" charset="-122"/>
                <a:ea typeface="Microsoft YaHei" panose="020B0503020204020204" pitchFamily="34" charset="-122"/>
              </a:rPr>
              <a:t>创新创业者或创新创业团队最先拥有资金，或者在创业初始阶段资金较为充裕，进而借此通过多种方式获取和吸引其他创新创业资源向创新创业企业集聚。该类创新创业资源整合模式以创新创业企业拥有的雄厚资金为基础，通过市场购买或者其他方式获得创新创业企业发展所需的其他重要资源。</a:t>
            </a:r>
            <a:endParaRPr lang="en-US" altLang="zh-CN" sz="2000" spc="-11" dirty="0">
              <a:latin typeface="Microsoft YaHei" panose="020B0503020204020204" pitchFamily="34" charset="-122"/>
              <a:ea typeface="Microsoft YaHei" panose="020B0503020204020204" pitchFamily="34" charset="-122"/>
            </a:endParaRPr>
          </a:p>
        </p:txBody>
      </p:sp>
      <p:pic>
        <p:nvPicPr>
          <p:cNvPr id="7" name="Picture 2" descr="资金整合资源平台PNG图片素材下载_图片编号9041809-PNG素材网">
            <a:extLst>
              <a:ext uri="{FF2B5EF4-FFF2-40B4-BE49-F238E27FC236}">
                <a16:creationId xmlns:a16="http://schemas.microsoft.com/office/drawing/2014/main" id="{AB6AB5E7-D096-A874-1096-90EF41E4154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6400" b="92267" l="9916" r="90928">
                        <a14:foregroundMark x1="70464" y1="9600" x2="71730" y2="6933"/>
                        <a14:foregroundMark x1="37131" y1="11733" x2="34388" y2="6400"/>
                        <a14:foregroundMark x1="64768" y1="66133" x2="62025" y2="73600"/>
                        <a14:foregroundMark x1="76582" y1="92267" x2="76582" y2="92267"/>
                        <a14:foregroundMark x1="79747" y1="89867" x2="79747" y2="89867"/>
                        <a14:foregroundMark x1="90717" y1="78400" x2="90717" y2="78400"/>
                        <a14:foregroundMark x1="90928" y1="77600" x2="90928" y2="77600"/>
                        <a14:foregroundMark x1="10338" y1="83467" x2="10338" y2="83467"/>
                        <a14:foregroundMark x1="10127" y1="80267" x2="10127" y2="80267"/>
                        <a14:foregroundMark x1="63713" y1="80267" x2="64135" y2="70933"/>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9533990" y="3048822"/>
            <a:ext cx="1783414" cy="1410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0322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350CD-7357-1D8C-8711-66FF52F44ED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7BDBD89-6FBD-BF73-3C38-A404951D1F6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6.2.3</a:t>
            </a:r>
            <a:r>
              <a:rPr lang="zh-CN" altLang="en-US" sz="3200" dirty="0">
                <a:solidFill>
                  <a:schemeClr val="tx1"/>
                </a:solidFill>
                <a:latin typeface="Microsoft YaHei" panose="020B0503020204020204" pitchFamily="34" charset="-122"/>
                <a:ea typeface="Microsoft YaHei" panose="020B0503020204020204" pitchFamily="34" charset="-122"/>
              </a:rPr>
              <a:t>创新创业资源整合的基本模式</a:t>
            </a:r>
          </a:p>
        </p:txBody>
      </p:sp>
      <p:sp>
        <p:nvSpPr>
          <p:cNvPr id="3" name="文本框 2">
            <a:extLst>
              <a:ext uri="{FF2B5EF4-FFF2-40B4-BE49-F238E27FC236}">
                <a16:creationId xmlns:a16="http://schemas.microsoft.com/office/drawing/2014/main" id="{701E298C-0519-BB43-562D-0ADE12086201}"/>
              </a:ext>
            </a:extLst>
          </p:cNvPr>
          <p:cNvSpPr txBox="1"/>
          <p:nvPr/>
        </p:nvSpPr>
        <p:spPr>
          <a:xfrm>
            <a:off x="830359" y="1140222"/>
            <a:ext cx="71546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人力资本驱动型资源整合模式</a:t>
            </a:r>
          </a:p>
        </p:txBody>
      </p:sp>
      <p:sp>
        <p:nvSpPr>
          <p:cNvPr id="5" name="文本框 4">
            <a:extLst>
              <a:ext uri="{FF2B5EF4-FFF2-40B4-BE49-F238E27FC236}">
                <a16:creationId xmlns:a16="http://schemas.microsoft.com/office/drawing/2014/main" id="{1F8BB884-BEC6-7452-4E05-E3A096E110DF}"/>
              </a:ext>
            </a:extLst>
          </p:cNvPr>
          <p:cNvSpPr txBox="1"/>
          <p:nvPr/>
        </p:nvSpPr>
        <p:spPr>
          <a:xfrm>
            <a:off x="450850" y="1774965"/>
            <a:ext cx="11277600" cy="4654544"/>
          </a:xfrm>
          <a:prstGeom prst="rect">
            <a:avLst/>
          </a:prstGeom>
          <a:noFill/>
        </p:spPr>
        <p:txBody>
          <a:bodyPr wrap="square">
            <a:spAutoFit/>
          </a:bodyPr>
          <a:lstStyle/>
          <a:p>
            <a:pPr marR="3636" indent="457200">
              <a:lnSpc>
                <a:spcPct val="150000"/>
              </a:lnSpc>
            </a:pPr>
            <a:r>
              <a:rPr lang="zh-CN" altLang="en-US" sz="2000" b="1" dirty="0">
                <a:latin typeface="Microsoft YaHei" panose="020B0503020204020204" pitchFamily="34" charset="-122"/>
                <a:ea typeface="Microsoft YaHei" panose="020B0503020204020204" pitchFamily="34" charset="-122"/>
              </a:rPr>
              <a:t>人力资本驱动型资源整合模式是指</a:t>
            </a:r>
            <a:r>
              <a:rPr lang="zh-CN" altLang="en-US" sz="2000" dirty="0">
                <a:latin typeface="Microsoft YaHei" panose="020B0503020204020204" pitchFamily="34" charset="-122"/>
                <a:ea typeface="Microsoft YaHei" panose="020B0503020204020204" pitchFamily="34" charset="-122"/>
              </a:rPr>
              <a:t>创新创业者或创新创业团队以所蕴含的人力资本为核心资源基础，通过发挥团队独特的且具有价值的特长或素质，获取创新创业所需的其他资源。该类资源整合模式是职业经理人创新创业时获取创新创业资源的主要方式。</a:t>
            </a:r>
          </a:p>
          <a:p>
            <a:pPr marR="3636" indent="457200">
              <a:lnSpc>
                <a:spcPct val="150000"/>
              </a:lnSpc>
            </a:pPr>
            <a:r>
              <a:rPr lang="zh-CN" altLang="en-US" sz="2000" b="1" dirty="0">
                <a:latin typeface="Microsoft YaHei" panose="020B0503020204020204" pitchFamily="34" charset="-122"/>
                <a:ea typeface="Microsoft YaHei" panose="020B0503020204020204" pitchFamily="34" charset="-122"/>
              </a:rPr>
              <a:t>以人力资本为核心吸纳和利用创新创业资源必须满足以下两个条件：</a:t>
            </a:r>
            <a:endParaRPr lang="en-US" altLang="zh-CN" sz="2000" b="1" dirty="0">
              <a:latin typeface="Microsoft YaHei" panose="020B0503020204020204" pitchFamily="34" charset="-122"/>
              <a:ea typeface="Microsoft YaHei" panose="020B0503020204020204" pitchFamily="34" charset="-122"/>
            </a:endParaRPr>
          </a:p>
          <a:p>
            <a:pPr marR="3636" indent="457200">
              <a:lnSpc>
                <a:spcPct val="150000"/>
              </a:lnSpc>
            </a:pPr>
            <a:r>
              <a:rPr lang="zh-CN" altLang="en-US" sz="2000" b="1" dirty="0">
                <a:latin typeface="Microsoft YaHei" panose="020B0503020204020204" pitchFamily="34" charset="-122"/>
                <a:ea typeface="Microsoft YaHei" panose="020B0503020204020204" pitchFamily="34" charset="-122"/>
              </a:rPr>
              <a:t>第一，人力资本具有较强的素质和能力。</a:t>
            </a:r>
            <a:r>
              <a:rPr lang="zh-CN" altLang="en-US" sz="2000" dirty="0">
                <a:latin typeface="Microsoft YaHei" panose="020B0503020204020204" pitchFamily="34" charset="-122"/>
                <a:ea typeface="Microsoft YaHei" panose="020B0503020204020204" pitchFamily="34" charset="-122"/>
              </a:rPr>
              <a:t>创新创业者和创新创业团队应该拥有丰富的行业与管理经验，以及高水平的企业运营综合能力。</a:t>
            </a:r>
            <a:endParaRPr lang="en-US" altLang="zh-CN" sz="2000" dirty="0">
              <a:latin typeface="Microsoft YaHei" panose="020B0503020204020204" pitchFamily="34" charset="-122"/>
              <a:ea typeface="Microsoft YaHei" panose="020B0503020204020204" pitchFamily="34" charset="-122"/>
            </a:endParaRPr>
          </a:p>
          <a:p>
            <a:pPr marR="3636" indent="457200">
              <a:lnSpc>
                <a:spcPct val="150000"/>
              </a:lnSpc>
            </a:pPr>
            <a:r>
              <a:rPr lang="zh-CN" altLang="en-US" sz="2000" b="1" dirty="0">
                <a:latin typeface="Microsoft YaHei" panose="020B0503020204020204" pitchFamily="34" charset="-122"/>
                <a:ea typeface="Microsoft YaHei" panose="020B0503020204020204" pitchFamily="34" charset="-122"/>
              </a:rPr>
              <a:t>第二，人力资本拥有较高的社会声誉。</a:t>
            </a:r>
            <a:r>
              <a:rPr lang="zh-CN" altLang="en-US" sz="2000" dirty="0">
                <a:latin typeface="Microsoft YaHei" panose="020B0503020204020204" pitchFamily="34" charset="-122"/>
                <a:ea typeface="Microsoft YaHei" panose="020B0503020204020204" pitchFamily="34" charset="-122"/>
              </a:rPr>
              <a:t>创新创业者或创新创业团队的社会声誉主要来自以下两个方面。一是创新创业者或创新创业团队成员拥有比较优秀的职业履历或行业经历。二是创新创业者及其团队成员具有较高的道德情操和人格魅力，以及较强的职业道德和职业操守，他们的个人德行和专业修养已得到社会的广泛认可和好评。</a:t>
            </a:r>
          </a:p>
        </p:txBody>
      </p:sp>
    </p:spTree>
    <p:extLst>
      <p:ext uri="{BB962C8B-B14F-4D97-AF65-F5344CB8AC3E}">
        <p14:creationId xmlns:p14="http://schemas.microsoft.com/office/powerpoint/2010/main" val="1378023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8F008-4F5A-76CB-47B6-3EE70F4107A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394E414-F0E4-9D30-2EB8-89979DB497F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3" name="object 20">
            <a:extLst>
              <a:ext uri="{FF2B5EF4-FFF2-40B4-BE49-F238E27FC236}">
                <a16:creationId xmlns:a16="http://schemas.microsoft.com/office/drawing/2014/main" id="{FD3B1AB3-B22E-D995-4836-991F2B8B9F0A}"/>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2017</a:t>
            </a:r>
            <a:r>
              <a:rPr lang="zh-CN" altLang="en-US" sz="2000" dirty="0">
                <a:latin typeface="Microsoft YaHei" panose="020B0503020204020204" pitchFamily="34" charset="-122"/>
                <a:ea typeface="Microsoft YaHei" panose="020B0503020204020204" pitchFamily="34" charset="-122"/>
                <a:cs typeface="Lantinghei SC Extralight"/>
              </a:rPr>
              <a:t>年，一位有着十余年传统航运巨头公司技术研发经验的物流老兵唐红斌，在看到集装箱运输市场的数字化机遇后，毫不犹豫地投入创业大潮，同年</a:t>
            </a:r>
            <a:r>
              <a:rPr lang="en-US" altLang="zh-CN" sz="2000" dirty="0">
                <a:latin typeface="Microsoft YaHei" panose="020B0503020204020204" pitchFamily="34" charset="-122"/>
                <a:ea typeface="Microsoft YaHei" panose="020B0503020204020204" pitchFamily="34" charset="-122"/>
                <a:cs typeface="Lantinghei SC Extralight"/>
              </a:rPr>
              <a:t>7</a:t>
            </a:r>
            <a:r>
              <a:rPr lang="zh-CN" altLang="en-US" sz="2000" dirty="0">
                <a:latin typeface="Microsoft YaHei" panose="020B0503020204020204" pitchFamily="34" charset="-122"/>
                <a:ea typeface="Microsoft YaHei" panose="020B0503020204020204" pitchFamily="34" charset="-122"/>
                <a:cs typeface="Lantinghei SC Extralight"/>
              </a:rPr>
              <a:t>月，唐红斌在上海宝山创立了上海鸭嘴兽网络科技有限公司（以下简称“鸭嘴兽”），致力于运用互联网和智能化技术打造大规模的集装箱卡车运力池，解决运输需求和运力匹配不平衡的问题。</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在唐红斌的领导下，这个产业互联网领域的新兵从默默无闻到声誉鹊起，鸭嘴兽一度成为中国首屈一指的集装箱运输服务平台，其业务覆盖江、浙、沪、皖三省一市，为</a:t>
            </a:r>
            <a:r>
              <a:rPr lang="en-US" altLang="zh-CN" sz="2000" dirty="0">
                <a:latin typeface="Microsoft YaHei" panose="020B0503020204020204" pitchFamily="34" charset="-122"/>
                <a:ea typeface="Microsoft YaHei" panose="020B0503020204020204" pitchFamily="34" charset="-122"/>
              </a:rPr>
              <a:t>1000</a:t>
            </a:r>
            <a:r>
              <a:rPr lang="zh-CN" altLang="en-US" sz="2000" dirty="0">
                <a:latin typeface="Microsoft YaHei" panose="020B0503020204020204" pitchFamily="34" charset="-122"/>
                <a:ea typeface="Microsoft YaHei" panose="020B0503020204020204" pitchFamily="34" charset="-122"/>
              </a:rPr>
              <a:t>多家国际货代公司提供相关服务。短短几年时间，这个为广大公路集装箱物流公司和重卡司机提供信息与综合服务的“后来者”已经成为大家离不开的生意伙伴，这个曾经凭借小规模“天使投资”艰苦创业的互联网公司渐渐发展成为国内国际有行业影响力的准“独角兽”公司！</a:t>
            </a:r>
          </a:p>
          <a:p>
            <a:pPr indent="457200">
              <a:lnSpc>
                <a:spcPct val="150000"/>
              </a:lnSpc>
            </a:pPr>
            <a:endParaRPr lang="zh-CN" altLang="en-US" sz="20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D2D32417-02DA-2226-FA71-11C7F9802ED0}"/>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鸭嘴兽企业的兴起</a:t>
            </a:r>
          </a:p>
        </p:txBody>
      </p:sp>
      <p:grpSp>
        <p:nvGrpSpPr>
          <p:cNvPr id="9" name="组合 8">
            <a:extLst>
              <a:ext uri="{FF2B5EF4-FFF2-40B4-BE49-F238E27FC236}">
                <a16:creationId xmlns:a16="http://schemas.microsoft.com/office/drawing/2014/main" id="{D6E4BB7A-1A95-63CA-BCD4-03F674FFF85B}"/>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01D9FE97-E6E4-5C32-1559-406D0556F4DC}"/>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48BEEC15-F140-22B0-54B1-D1F07D99A6F8}"/>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2FC7135B-EC5E-1EAE-6556-4C1568E27F88}"/>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4098" name="Picture 2" descr="上海鸭嘴兽供应链管理有限公司－启信宝">
            <a:extLst>
              <a:ext uri="{FF2B5EF4-FFF2-40B4-BE49-F238E27FC236}">
                <a16:creationId xmlns:a16="http://schemas.microsoft.com/office/drawing/2014/main" id="{06588855-391A-FC7E-8000-4CC35C2AFA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8107" y="5240295"/>
            <a:ext cx="5161213" cy="1386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00420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3E350-B065-E229-18C4-5C12731E292D}"/>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22F637AC-06A7-5A97-F095-F075204DD849}"/>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567E169B-A003-1DC0-55E4-DADD87346294}"/>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C152AE3F-94B3-EDCD-F4A4-7D94FA9F85F9}"/>
              </a:ext>
            </a:extLst>
          </p:cNvPr>
          <p:cNvSpPr txBox="1"/>
          <p:nvPr/>
        </p:nvSpPr>
        <p:spPr>
          <a:xfrm>
            <a:off x="2891488" y="2620544"/>
            <a:ext cx="6409025" cy="1616910"/>
          </a:xfrm>
          <a:prstGeom prst="rect">
            <a:avLst/>
          </a:prstGeom>
          <a:ln w="6350">
            <a:noFill/>
          </a:ln>
        </p:spPr>
        <p:txBody>
          <a:bodyPr vert="horz" wrap="square" lIns="0" tIns="19996" rIns="0" bIns="0" rtlCol="0" anchor="ctr">
            <a:spAutoFit/>
          </a:bodyPr>
          <a:lstStyle/>
          <a:p>
            <a:pPr>
              <a:lnSpc>
                <a:spcPct val="150000"/>
              </a:lnSpc>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你认为鸭嘴兽的成功源于什么？</a:t>
            </a:r>
            <a:endPar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endParaRPr>
          </a:p>
          <a:p>
            <a:pPr>
              <a:lnSpc>
                <a:spcPct val="150000"/>
              </a:lnSpc>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鸭嘴兽在发展的过程中整合了哪些创新创业资源？</a:t>
            </a:r>
            <a:endPar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endParaRPr>
          </a:p>
          <a:p>
            <a:pPr>
              <a:lnSpc>
                <a:spcPct val="150000"/>
              </a:lnSpc>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采用了哪种资源整合模式？</a:t>
            </a:r>
          </a:p>
        </p:txBody>
      </p:sp>
    </p:spTree>
    <p:extLst>
      <p:ext uri="{BB962C8B-B14F-4D97-AF65-F5344CB8AC3E}">
        <p14:creationId xmlns:p14="http://schemas.microsoft.com/office/powerpoint/2010/main" val="21486575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789E7-4919-9BD1-6DAB-6386365BF60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4E9EBD9-500F-90A8-837F-A8E81B9DB99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6.2.4</a:t>
            </a:r>
            <a:r>
              <a:rPr lang="zh-CN" altLang="en-US" sz="3200" dirty="0">
                <a:solidFill>
                  <a:schemeClr val="tx1"/>
                </a:solidFill>
                <a:latin typeface="Microsoft YaHei" panose="020B0503020204020204" pitchFamily="34" charset="-122"/>
                <a:ea typeface="Microsoft YaHei" panose="020B0503020204020204" pitchFamily="34" charset="-122"/>
              </a:rPr>
              <a:t>创新创业资源整合的主要方式</a:t>
            </a:r>
          </a:p>
        </p:txBody>
      </p:sp>
      <p:sp>
        <p:nvSpPr>
          <p:cNvPr id="3" name="文本框 2">
            <a:extLst>
              <a:ext uri="{FF2B5EF4-FFF2-40B4-BE49-F238E27FC236}">
                <a16:creationId xmlns:a16="http://schemas.microsoft.com/office/drawing/2014/main" id="{27B93CE3-761F-3BD1-8864-03B453D3120B}"/>
              </a:ext>
            </a:extLst>
          </p:cNvPr>
          <p:cNvSpPr txBox="1"/>
          <p:nvPr/>
        </p:nvSpPr>
        <p:spPr>
          <a:xfrm>
            <a:off x="830359" y="1140222"/>
            <a:ext cx="71546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市场交易方式</a:t>
            </a:r>
          </a:p>
        </p:txBody>
      </p:sp>
      <p:sp>
        <p:nvSpPr>
          <p:cNvPr id="5" name="文本框 4">
            <a:extLst>
              <a:ext uri="{FF2B5EF4-FFF2-40B4-BE49-F238E27FC236}">
                <a16:creationId xmlns:a16="http://schemas.microsoft.com/office/drawing/2014/main" id="{F9FADD4A-3C69-6F2C-CF56-AE67A5929427}"/>
              </a:ext>
            </a:extLst>
          </p:cNvPr>
          <p:cNvSpPr txBox="1"/>
          <p:nvPr/>
        </p:nvSpPr>
        <p:spPr>
          <a:xfrm>
            <a:off x="660400" y="1774965"/>
            <a:ext cx="10858499" cy="4654544"/>
          </a:xfrm>
          <a:prstGeom prst="rect">
            <a:avLst/>
          </a:prstGeom>
          <a:noFill/>
        </p:spPr>
        <p:txBody>
          <a:bodyPr wrap="square">
            <a:spAutoFit/>
          </a:bodyPr>
          <a:lstStyle/>
          <a:p>
            <a:pPr marR="3636" indent="457200">
              <a:lnSpc>
                <a:spcPct val="150000"/>
              </a:lnSpc>
              <a:buNone/>
            </a:pPr>
            <a:r>
              <a:rPr lang="zh-CN" altLang="en-US" sz="2000" spc="-11" dirty="0">
                <a:latin typeface="Microsoft YaHei" panose="020B0503020204020204" pitchFamily="34" charset="-122"/>
                <a:ea typeface="Microsoft YaHei" panose="020B0503020204020204" pitchFamily="34" charset="-122"/>
              </a:rPr>
              <a:t>运用市场机制获取创新创业资源的方式主要包括</a:t>
            </a:r>
            <a:r>
              <a:rPr lang="zh-CN" altLang="en-US" sz="2000" b="1" spc="-11" dirty="0">
                <a:latin typeface="Microsoft YaHei" panose="020B0503020204020204" pitchFamily="34" charset="-122"/>
                <a:ea typeface="Microsoft YaHei" panose="020B0503020204020204" pitchFamily="34" charset="-122"/>
              </a:rPr>
              <a:t>资源购买、战略联盟和资源并购</a:t>
            </a:r>
            <a:r>
              <a:rPr lang="zh-CN" altLang="en-US" sz="2000" spc="-11" dirty="0">
                <a:latin typeface="Microsoft YaHei" panose="020B0503020204020204" pitchFamily="34" charset="-122"/>
                <a:ea typeface="Microsoft YaHei" panose="020B0503020204020204" pitchFamily="34" charset="-122"/>
              </a:rPr>
              <a:t>三类。</a:t>
            </a:r>
          </a:p>
          <a:p>
            <a:pPr marR="3636"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资源购买是指</a:t>
            </a:r>
            <a:r>
              <a:rPr lang="zh-CN" altLang="en-US" sz="2000" spc="-11" dirty="0">
                <a:latin typeface="Microsoft YaHei" panose="020B0503020204020204" pitchFamily="34" charset="-122"/>
                <a:ea typeface="Microsoft YaHei" panose="020B0503020204020204" pitchFamily="34" charset="-122"/>
              </a:rPr>
              <a:t>利用财务资源在流通市场上购入所需的创新创业资源。对创新创业企业来讲，购买资源是最常用和最普遍的资源整合方式之一，大部分资源尤其是物质资源、人力资源等都可以从市场渠道获得。</a:t>
            </a:r>
          </a:p>
          <a:p>
            <a:pPr marR="3636" indent="457200">
              <a:lnSpc>
                <a:spcPct val="150000"/>
              </a:lnSpc>
            </a:pPr>
            <a:r>
              <a:rPr lang="zh-CN" altLang="en-US" sz="2000" b="1" spc="-11" dirty="0">
                <a:latin typeface="Microsoft YaHei" panose="020B0503020204020204" pitchFamily="34" charset="-122"/>
                <a:ea typeface="Microsoft YaHei" panose="020B0503020204020204" pitchFamily="34" charset="-122"/>
              </a:rPr>
              <a:t>战略联盟是指</a:t>
            </a:r>
            <a:r>
              <a:rPr lang="zh-CN" altLang="en-US" sz="2000" spc="-11" dirty="0">
                <a:latin typeface="Microsoft YaHei" panose="020B0503020204020204" pitchFamily="34" charset="-122"/>
                <a:ea typeface="Microsoft YaHei" panose="020B0503020204020204" pitchFamily="34" charset="-122"/>
              </a:rPr>
              <a:t>创新创业企业联合其他组织，对某些难以或无法自行获取的创新创业资源进行共同开发。通过这种方式不仅可获取显性资源，还可获取隐性资源。需要明确的是，成功实现战略联盟的前提是联盟双方具有利益共同点，且彼此能够对资源的价值及其使用方式达成共识。</a:t>
            </a:r>
          </a:p>
          <a:p>
            <a:pPr marR="3636" indent="457200">
              <a:lnSpc>
                <a:spcPct val="150000"/>
              </a:lnSpc>
            </a:pPr>
            <a:r>
              <a:rPr lang="zh-CN" altLang="en-US" sz="2000" b="1" spc="-11" dirty="0">
                <a:latin typeface="Microsoft YaHei" panose="020B0503020204020204" pitchFamily="34" charset="-122"/>
                <a:ea typeface="Microsoft YaHei" panose="020B0503020204020204" pitchFamily="34" charset="-122"/>
              </a:rPr>
              <a:t>资源并购</a:t>
            </a:r>
            <a:r>
              <a:rPr lang="zh-CN" altLang="en-US" sz="2000" spc="-11" dirty="0">
                <a:latin typeface="Microsoft YaHei" panose="020B0503020204020204" pitchFamily="34" charset="-122"/>
                <a:ea typeface="Microsoft YaHei" panose="020B0503020204020204" pitchFamily="34" charset="-122"/>
              </a:rPr>
              <a:t>是一种通过股权收购或资产收购，将企业外部资源内部化的交易方式，它是一种资本运营方式，通过并购可以帮助创新创业企业缩短进入某个全新领域的时间，使创新创业企业及时把握商机，实现创新创业目标。</a:t>
            </a:r>
          </a:p>
        </p:txBody>
      </p:sp>
    </p:spTree>
    <p:extLst>
      <p:ext uri="{BB962C8B-B14F-4D97-AF65-F5344CB8AC3E}">
        <p14:creationId xmlns:p14="http://schemas.microsoft.com/office/powerpoint/2010/main" val="12239931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4081B-0A02-0B6F-FC82-83634DE5A379}"/>
            </a:ext>
          </a:extLst>
        </p:cNvPr>
        <p:cNvGrpSpPr/>
        <p:nvPr/>
      </p:nvGrpSpPr>
      <p:grpSpPr>
        <a:xfrm>
          <a:off x="0" y="0"/>
          <a:ext cx="0" cy="0"/>
          <a:chOff x="0" y="0"/>
          <a:chExt cx="0" cy="0"/>
        </a:xfrm>
      </p:grpSpPr>
      <p:pic>
        <p:nvPicPr>
          <p:cNvPr id="3074" name="Picture 2" descr="非交易过户是什么意思？ 股票非交易过户是利好还是利空？ - 上海商网">
            <a:extLst>
              <a:ext uri="{FF2B5EF4-FFF2-40B4-BE49-F238E27FC236}">
                <a16:creationId xmlns:a16="http://schemas.microsoft.com/office/drawing/2014/main" id="{A0550101-EBAE-CA2E-4FC8-597D89290A2C}"/>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8574" r="8716" b="3653"/>
          <a:stretch/>
        </p:blipFill>
        <p:spPr bwMode="auto">
          <a:xfrm>
            <a:off x="6657473" y="3719143"/>
            <a:ext cx="4822323" cy="313860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a16="http://schemas.microsoft.com/office/drawing/2014/main" id="{667DF65A-A671-AF63-9513-EE4A28A72799}"/>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6.2.4</a:t>
            </a:r>
            <a:r>
              <a:rPr lang="zh-CN" altLang="en-US" sz="3200" dirty="0">
                <a:solidFill>
                  <a:schemeClr val="tx1"/>
                </a:solidFill>
                <a:latin typeface="Microsoft YaHei" panose="020B0503020204020204" pitchFamily="34" charset="-122"/>
                <a:ea typeface="Microsoft YaHei" panose="020B0503020204020204" pitchFamily="34" charset="-122"/>
              </a:rPr>
              <a:t>创新创业资源整合的主要方式</a:t>
            </a:r>
          </a:p>
        </p:txBody>
      </p:sp>
      <p:sp>
        <p:nvSpPr>
          <p:cNvPr id="3" name="文本框 2">
            <a:extLst>
              <a:ext uri="{FF2B5EF4-FFF2-40B4-BE49-F238E27FC236}">
                <a16:creationId xmlns:a16="http://schemas.microsoft.com/office/drawing/2014/main" id="{B565BD38-7F9A-30A3-1D5B-BF6756FB1029}"/>
              </a:ext>
            </a:extLst>
          </p:cNvPr>
          <p:cNvSpPr txBox="1"/>
          <p:nvPr/>
        </p:nvSpPr>
        <p:spPr>
          <a:xfrm>
            <a:off x="830359" y="1140222"/>
            <a:ext cx="7154692"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非市场交易方式</a:t>
            </a:r>
          </a:p>
        </p:txBody>
      </p:sp>
      <p:sp>
        <p:nvSpPr>
          <p:cNvPr id="5" name="文本框 4">
            <a:extLst>
              <a:ext uri="{FF2B5EF4-FFF2-40B4-BE49-F238E27FC236}">
                <a16:creationId xmlns:a16="http://schemas.microsoft.com/office/drawing/2014/main" id="{C3058D06-6FED-3BBF-0B02-83C3B333328F}"/>
              </a:ext>
            </a:extLst>
          </p:cNvPr>
          <p:cNvSpPr txBox="1"/>
          <p:nvPr/>
        </p:nvSpPr>
        <p:spPr>
          <a:xfrm>
            <a:off x="579726" y="1774965"/>
            <a:ext cx="11019847" cy="3731214"/>
          </a:xfrm>
          <a:prstGeom prst="rect">
            <a:avLst/>
          </a:prstGeom>
          <a:noFill/>
        </p:spPr>
        <p:txBody>
          <a:bodyPr wrap="square">
            <a:spAutoFit/>
          </a:bodyPr>
          <a:lstStyle/>
          <a:p>
            <a:pPr marR="3636" indent="457200">
              <a:lnSpc>
                <a:spcPct val="150000"/>
              </a:lnSpc>
              <a:buNone/>
            </a:pPr>
            <a:r>
              <a:rPr lang="zh-CN" altLang="en-US" sz="2000" spc="-11" dirty="0">
                <a:latin typeface="Microsoft YaHei" panose="020B0503020204020204" pitchFamily="34" charset="-122"/>
                <a:ea typeface="Microsoft YaHei" panose="020B0503020204020204" pitchFamily="34" charset="-122"/>
              </a:rPr>
              <a:t>通过非市场交易整合创新创业资源的方式主要有</a:t>
            </a:r>
            <a:r>
              <a:rPr lang="zh-CN" altLang="en-US" sz="2000" b="1" spc="-11" dirty="0">
                <a:latin typeface="Microsoft YaHei" panose="020B0503020204020204" pitchFamily="34" charset="-122"/>
                <a:ea typeface="Microsoft YaHei" panose="020B0503020204020204" pitchFamily="34" charset="-122"/>
              </a:rPr>
              <a:t>资源吸引</a:t>
            </a:r>
            <a:r>
              <a:rPr lang="zh-CN" altLang="en-US" sz="2000" spc="-11" dirty="0">
                <a:latin typeface="Microsoft YaHei" panose="020B0503020204020204" pitchFamily="34" charset="-122"/>
                <a:ea typeface="Microsoft YaHei" panose="020B0503020204020204" pitchFamily="34" charset="-122"/>
              </a:rPr>
              <a:t>和</a:t>
            </a:r>
            <a:r>
              <a:rPr lang="zh-CN" altLang="en-US" sz="2000" b="1" spc="-11" dirty="0">
                <a:latin typeface="Microsoft YaHei" panose="020B0503020204020204" pitchFamily="34" charset="-122"/>
                <a:ea typeface="Microsoft YaHei" panose="020B0503020204020204" pitchFamily="34" charset="-122"/>
              </a:rPr>
              <a:t>资源积累</a:t>
            </a:r>
            <a:r>
              <a:rPr lang="zh-CN" altLang="en-US" sz="2000" spc="-11" dirty="0">
                <a:latin typeface="Microsoft YaHei" panose="020B0503020204020204" pitchFamily="34" charset="-122"/>
                <a:ea typeface="Microsoft YaHei" panose="020B0503020204020204" pitchFamily="34" charset="-122"/>
              </a:rPr>
              <a:t>两种。</a:t>
            </a:r>
          </a:p>
          <a:p>
            <a:pPr marR="3636"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资源吸引是指</a:t>
            </a:r>
            <a:r>
              <a:rPr lang="zh-CN" altLang="en-US" sz="2000" spc="-11" dirty="0">
                <a:latin typeface="Microsoft YaHei" panose="020B0503020204020204" pitchFamily="34" charset="-122"/>
                <a:ea typeface="Microsoft YaHei" panose="020B0503020204020204" pitchFamily="34" charset="-122"/>
              </a:rPr>
              <a:t>创新创业者或创新创业团队发挥已有创新创业资源的杠杆作用，撬动外部资源为实现创新创业目标服务。</a:t>
            </a:r>
          </a:p>
          <a:p>
            <a:pPr marR="3636"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资源积累是指</a:t>
            </a:r>
            <a:r>
              <a:rPr lang="zh-CN" altLang="en-US" sz="2000" spc="-11" dirty="0">
                <a:latin typeface="Microsoft YaHei" panose="020B0503020204020204" pitchFamily="34" charset="-122"/>
                <a:ea typeface="Microsoft YaHei" panose="020B0503020204020204" pitchFamily="34" charset="-122"/>
              </a:rPr>
              <a:t>企业利用现有资源进行内部培育，进而形成所需资源，主要包括以下几个方面：</a:t>
            </a:r>
            <a:endParaRPr lang="en-US" altLang="zh-CN" sz="2000" spc="-11" dirty="0">
              <a:latin typeface="Microsoft YaHei" panose="020B0503020204020204" pitchFamily="34" charset="-122"/>
              <a:ea typeface="Microsoft YaHei" panose="020B0503020204020204" pitchFamily="34" charset="-122"/>
            </a:endParaRPr>
          </a:p>
          <a:p>
            <a:pPr marR="3636"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①</a:t>
            </a:r>
            <a:r>
              <a:rPr lang="zh-CN" altLang="en-US" sz="2000" spc="-11" dirty="0">
                <a:latin typeface="Microsoft YaHei" panose="020B0503020204020204" pitchFamily="34" charset="-122"/>
                <a:ea typeface="Microsoft YaHei" panose="020B0503020204020204" pitchFamily="34" charset="-122"/>
              </a:rPr>
              <a:t>自建企业厂房、装置和设备；</a:t>
            </a:r>
            <a:endParaRPr lang="en-US" altLang="zh-CN" sz="2000" spc="-11" dirty="0">
              <a:latin typeface="Microsoft YaHei" panose="020B0503020204020204" pitchFamily="34" charset="-122"/>
              <a:ea typeface="Microsoft YaHei" panose="020B0503020204020204" pitchFamily="34" charset="-122"/>
            </a:endParaRPr>
          </a:p>
          <a:p>
            <a:pPr marR="3636"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②</a:t>
            </a:r>
            <a:r>
              <a:rPr lang="zh-CN" altLang="en-US" sz="2000" spc="-11" dirty="0">
                <a:latin typeface="Microsoft YaHei" panose="020B0503020204020204" pitchFamily="34" charset="-122"/>
                <a:ea typeface="Microsoft YaHei" panose="020B0503020204020204" pitchFamily="34" charset="-122"/>
              </a:rPr>
              <a:t>开展内部新技术研发；</a:t>
            </a:r>
            <a:endParaRPr lang="en-US" altLang="zh-CN" sz="2000" spc="-11" dirty="0">
              <a:latin typeface="Microsoft YaHei" panose="020B0503020204020204" pitchFamily="34" charset="-122"/>
              <a:ea typeface="Microsoft YaHei" panose="020B0503020204020204" pitchFamily="34" charset="-122"/>
            </a:endParaRPr>
          </a:p>
          <a:p>
            <a:pPr marR="3636"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③</a:t>
            </a:r>
            <a:r>
              <a:rPr lang="zh-CN" altLang="en-US" sz="2000" spc="-11" dirty="0">
                <a:latin typeface="Microsoft YaHei" panose="020B0503020204020204" pitchFamily="34" charset="-122"/>
                <a:ea typeface="Microsoft YaHei" panose="020B0503020204020204" pitchFamily="34" charset="-122"/>
              </a:rPr>
              <a:t>采用培训手段提升员工的技能；</a:t>
            </a:r>
            <a:endParaRPr lang="en-US" altLang="zh-CN" sz="2000" spc="-11" dirty="0">
              <a:latin typeface="Microsoft YaHei" panose="020B0503020204020204" pitchFamily="34" charset="-122"/>
              <a:ea typeface="Microsoft YaHei" panose="020B0503020204020204" pitchFamily="34" charset="-122"/>
            </a:endParaRPr>
          </a:p>
          <a:p>
            <a:pPr marR="3636"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④</a:t>
            </a:r>
            <a:r>
              <a:rPr lang="zh-CN" altLang="en-US" sz="2000" spc="-11" dirty="0">
                <a:latin typeface="Microsoft YaHei" panose="020B0503020204020204" pitchFamily="34" charset="-122"/>
                <a:ea typeface="Microsoft YaHei" panose="020B0503020204020204" pitchFamily="34" charset="-122"/>
              </a:rPr>
              <a:t>通过持续的产品销售积累资金。</a:t>
            </a:r>
          </a:p>
        </p:txBody>
      </p:sp>
    </p:spTree>
    <p:extLst>
      <p:ext uri="{BB962C8B-B14F-4D97-AF65-F5344CB8AC3E}">
        <p14:creationId xmlns:p14="http://schemas.microsoft.com/office/powerpoint/2010/main" val="14361488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6AB39-E6A0-F8FC-C2FD-C2699E92908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656F589-D3D4-434E-9667-37D3C419151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BF71E354-4917-4173-B229-F8640A0643BF}"/>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45000"/>
              </a:lnSpc>
            </a:pPr>
            <a:r>
              <a:rPr lang="zh-CN" altLang="en-US" sz="2000" dirty="0">
                <a:latin typeface="Microsoft YaHei" panose="020B0503020204020204" pitchFamily="34" charset="-122"/>
                <a:ea typeface="Microsoft YaHei" panose="020B0503020204020204" pitchFamily="34" charset="-122"/>
                <a:cs typeface="Lantinghei SC Extralight"/>
              </a:rPr>
              <a:t>蒙牛乳业（集团）股份有限公司成立于</a:t>
            </a:r>
            <a:r>
              <a:rPr lang="en-US" altLang="zh-CN" sz="2000" dirty="0">
                <a:latin typeface="Microsoft YaHei" panose="020B0503020204020204" pitchFamily="34" charset="-122"/>
                <a:ea typeface="Microsoft YaHei" panose="020B0503020204020204" pitchFamily="34" charset="-122"/>
                <a:cs typeface="Lantinghei SC Extralight"/>
              </a:rPr>
              <a:t>1999</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8</a:t>
            </a:r>
            <a:r>
              <a:rPr lang="zh-CN" altLang="en-US" sz="2000" dirty="0">
                <a:latin typeface="Microsoft YaHei" panose="020B0503020204020204" pitchFamily="34" charset="-122"/>
                <a:ea typeface="Microsoft YaHei" panose="020B0503020204020204" pitchFamily="34" charset="-122"/>
                <a:cs typeface="Lantinghei SC Extralight"/>
              </a:rPr>
              <a:t>月，是国家农业产业化重点龙头企业、乳制品行业龙头企业，在建设“全球乳业共同体”的过程中，肩负着打造中国乳业的“全球价值链”的责任。</a:t>
            </a:r>
            <a:r>
              <a:rPr lang="en-US" altLang="zh-CN" sz="2000" dirty="0">
                <a:latin typeface="Microsoft YaHei" panose="020B0503020204020204" pitchFamily="34" charset="-122"/>
                <a:ea typeface="Microsoft YaHei" panose="020B0503020204020204" pitchFamily="34" charset="-122"/>
                <a:cs typeface="Lantinghei SC Extralight"/>
              </a:rPr>
              <a:t>2021</a:t>
            </a:r>
            <a:r>
              <a:rPr lang="zh-CN" altLang="en-US" sz="2000" dirty="0">
                <a:latin typeface="Microsoft YaHei" panose="020B0503020204020204" pitchFamily="34" charset="-122"/>
                <a:ea typeface="Microsoft YaHei" panose="020B0503020204020204" pitchFamily="34" charset="-122"/>
                <a:cs typeface="Lantinghei SC Extralight"/>
              </a:rPr>
              <a:t>年，蒙牛凭借对全球资源的有效盘活、灵活调用，显露出高超的棋手水平。</a:t>
            </a:r>
          </a:p>
          <a:p>
            <a:pPr indent="457200">
              <a:lnSpc>
                <a:spcPct val="145000"/>
              </a:lnSpc>
            </a:pPr>
            <a:r>
              <a:rPr lang="zh-CN" altLang="en-US" sz="2000" dirty="0">
                <a:latin typeface="Microsoft YaHei" panose="020B0503020204020204" pitchFamily="34" charset="-122"/>
                <a:ea typeface="Microsoft YaHei" panose="020B0503020204020204" pitchFamily="34" charset="-122"/>
                <a:cs typeface="Lantinghei SC Extralight"/>
              </a:rPr>
              <a:t>蒙牛集团的创立者牛根生当年离开伊利集团创业时，没有工厂、没有奶源、没有品牌等资源，可是他创立的蒙牛的发展速度却像火箭一般。牛根生和他的团队通过与工厂合作，充分利用工厂、设备等生产资源。没有运输车，他们就通过整合个体户，投资买车。蒙牛用品牌担保农民生产出的牛奶包销，于是农民用信用社贷款买牛，就这样，蒙牛使得整个北方地区</a:t>
            </a:r>
            <a:r>
              <a:rPr lang="en-US" altLang="zh-CN" sz="2000" dirty="0">
                <a:latin typeface="Microsoft YaHei" panose="020B0503020204020204" pitchFamily="34" charset="-122"/>
                <a:ea typeface="Microsoft YaHei" panose="020B0503020204020204" pitchFamily="34" charset="-122"/>
                <a:cs typeface="Lantinghei SC Extralight"/>
              </a:rPr>
              <a:t>300</a:t>
            </a:r>
            <a:r>
              <a:rPr lang="zh-CN" altLang="en-US" sz="2000" dirty="0">
                <a:latin typeface="Microsoft YaHei" panose="020B0503020204020204" pitchFamily="34" charset="-122"/>
                <a:ea typeface="Microsoft YaHei" panose="020B0503020204020204" pitchFamily="34" charset="-122"/>
                <a:cs typeface="Lantinghei SC Extralight"/>
              </a:rPr>
              <a:t>万农民都在为其养牛。在品牌知名度上，蒙牛巧妙地借了其他品牌的东风，让自己迅速成为知名品牌。</a:t>
            </a:r>
          </a:p>
          <a:p>
            <a:pPr indent="457200">
              <a:lnSpc>
                <a:spcPct val="145000"/>
              </a:lnSpc>
            </a:pPr>
            <a:r>
              <a:rPr lang="zh-CN" altLang="en-US" sz="2000" dirty="0">
                <a:latin typeface="Microsoft YaHei" panose="020B0503020204020204" pitchFamily="34" charset="-122"/>
                <a:ea typeface="Microsoft YaHei" panose="020B0503020204020204" pitchFamily="34" charset="-122"/>
                <a:cs typeface="Lantinghei SC Extralight"/>
              </a:rPr>
              <a:t>在此后的发展中，为了对全球资源进行整合利用。蒙牛</a:t>
            </a:r>
            <a:endParaRPr lang="en-US" altLang="zh-CN" sz="2000" dirty="0">
              <a:latin typeface="Microsoft YaHei" panose="020B0503020204020204" pitchFamily="34" charset="-122"/>
              <a:ea typeface="Microsoft YaHei" panose="020B0503020204020204" pitchFamily="34" charset="-122"/>
              <a:cs typeface="Lantinghei SC Extralight"/>
            </a:endParaRPr>
          </a:p>
          <a:p>
            <a:pPr>
              <a:lnSpc>
                <a:spcPct val="145000"/>
              </a:lnSpc>
            </a:pPr>
            <a:r>
              <a:rPr lang="zh-CN" altLang="en-US" sz="2000" dirty="0">
                <a:latin typeface="Microsoft YaHei" panose="020B0503020204020204" pitchFamily="34" charset="-122"/>
                <a:ea typeface="Microsoft YaHei" panose="020B0503020204020204" pitchFamily="34" charset="-122"/>
                <a:cs typeface="Lantinghei SC Extralight"/>
              </a:rPr>
              <a:t>在澳大利亚、新西兰的优质奶源与世界级工厂、蒙牛在印度</a:t>
            </a:r>
            <a:endParaRPr lang="en-US" altLang="zh-CN" sz="2000" dirty="0">
              <a:latin typeface="Microsoft YaHei" panose="020B0503020204020204" pitchFamily="34" charset="-122"/>
              <a:ea typeface="Microsoft YaHei" panose="020B0503020204020204" pitchFamily="34" charset="-122"/>
              <a:cs typeface="Lantinghei SC Extralight"/>
            </a:endParaRPr>
          </a:p>
          <a:p>
            <a:pPr>
              <a:lnSpc>
                <a:spcPct val="145000"/>
              </a:lnSpc>
            </a:pPr>
            <a:r>
              <a:rPr lang="zh-CN" altLang="en-US" sz="2000" dirty="0">
                <a:latin typeface="Microsoft YaHei" panose="020B0503020204020204" pitchFamily="34" charset="-122"/>
                <a:ea typeface="Microsoft YaHei" panose="020B0503020204020204" pitchFamily="34" charset="-122"/>
                <a:cs typeface="Lantinghei SC Extralight"/>
              </a:rPr>
              <a:t>尼西亚落地的全产业链以及收购的东南亚冰淇淋品牌，都为</a:t>
            </a:r>
            <a:endParaRPr lang="en-US" altLang="zh-CN" sz="2000" dirty="0">
              <a:latin typeface="Microsoft YaHei" panose="020B0503020204020204" pitchFamily="34" charset="-122"/>
              <a:ea typeface="Microsoft YaHei" panose="020B0503020204020204" pitchFamily="34" charset="-122"/>
              <a:cs typeface="Lantinghei SC Extralight"/>
            </a:endParaRPr>
          </a:p>
          <a:p>
            <a:pPr>
              <a:lnSpc>
                <a:spcPct val="145000"/>
              </a:lnSpc>
            </a:pPr>
            <a:r>
              <a:rPr lang="zh-CN" altLang="en-US" sz="2000" dirty="0">
                <a:latin typeface="Microsoft YaHei" panose="020B0503020204020204" pitchFamily="34" charset="-122"/>
                <a:ea typeface="Microsoft YaHei" panose="020B0503020204020204" pitchFamily="34" charset="-122"/>
                <a:cs typeface="Lantinghei SC Extralight"/>
              </a:rPr>
              <a:t>蒙牛提升全球资源配置能力带来极大助益。</a:t>
            </a:r>
            <a:r>
              <a:rPr lang="en-US" altLang="zh-CN" sz="2000" dirty="0">
                <a:latin typeface="Microsoft YaHei" panose="020B0503020204020204" pitchFamily="34" charset="-122"/>
                <a:ea typeface="Microsoft YaHei" panose="020B0503020204020204" pitchFamily="34" charset="-122"/>
                <a:cs typeface="Lantinghei SC Extralight"/>
              </a:rPr>
              <a:t>……</a:t>
            </a:r>
            <a:endParaRPr lang="zh-CN" altLang="en-US" sz="2000"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589C7A30-DD75-D507-4F1F-F8E6F9B89A2A}"/>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资源整合帮助蒙牛实现快速发展</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120F6456-021C-7E99-9178-9E641C9B548A}"/>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42D0301-1992-E695-B4E8-9B54549738E0}"/>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323DBA3A-993A-7772-D823-BFB44B4D7294}"/>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611E7F23-7BB0-B6F6-B909-1AC2FF7A9BF5}"/>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2050" name="Picture 2" descr="案例分享：资源整合实现蒙牛快速发展">
            <a:extLst>
              <a:ext uri="{FF2B5EF4-FFF2-40B4-BE49-F238E27FC236}">
                <a16:creationId xmlns:a16="http://schemas.microsoft.com/office/drawing/2014/main" id="{C2795111-3802-CA9F-7D4B-A0049701B2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262" t="21224" r="12825" b="19699"/>
          <a:stretch/>
        </p:blipFill>
        <p:spPr bwMode="auto">
          <a:xfrm>
            <a:off x="7354955" y="4981864"/>
            <a:ext cx="4265861" cy="1551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8848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B93AB-84E8-BCE7-BD58-732C355E5E2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7E16588-DBE3-5257-9D24-4BC6EACDB97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47BDF029-3B96-2B6E-7C50-CAC79D09ED4F}"/>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7380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任何创新创业者都不可能拥有世界上所有的资源，个人手中可支配的资源总是有限的。要想实现自己的发展目标，创新创业者就必须利用自己手中可支配的资源与他人交换，以获取自己所需要的资源。创新创业的过程是资源整合利用的过程。</a:t>
            </a:r>
          </a:p>
        </p:txBody>
      </p:sp>
      <p:sp>
        <p:nvSpPr>
          <p:cNvPr id="6" name="object 9">
            <a:extLst>
              <a:ext uri="{FF2B5EF4-FFF2-40B4-BE49-F238E27FC236}">
                <a16:creationId xmlns:a16="http://schemas.microsoft.com/office/drawing/2014/main" id="{6546402A-39FF-4317-E3E1-489DEB9C51EC}"/>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资源整合帮助蒙牛实现快速发展</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6D0CBAE1-99EE-3E42-3F1A-E9B3EEE1E928}"/>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609F1343-F4A2-DC6E-8D3F-E5A569C7676D}"/>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7214C120-A014-9582-2AAA-B142371FAE83}"/>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F69E27AA-11F5-471D-37FC-07600D4AD09B}"/>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1026" name="Picture 2" descr="蒙牛可持续发展报告蝉联社科院“五星佳”最高评级_中金在线财经号">
            <a:extLst>
              <a:ext uri="{FF2B5EF4-FFF2-40B4-BE49-F238E27FC236}">
                <a16:creationId xmlns:a16="http://schemas.microsoft.com/office/drawing/2014/main" id="{2A1280AC-AA9D-CCE9-08D2-83939671FC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5440" y="1462314"/>
            <a:ext cx="7244891" cy="4975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89094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A9259-AB3C-66BB-1DE9-CF1EFC4943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80A2B1-335D-F325-8845-B967D6FFB1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41B835F3-5E39-EFCD-01C3-2EF67DE2F49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1</a:t>
            </a:r>
            <a:r>
              <a:rPr lang="zh-CN" altLang="en-US" sz="2000" spc="-11" dirty="0">
                <a:latin typeface="Microsoft YaHei" panose="020B0503020204020204" pitchFamily="34" charset="-122"/>
                <a:ea typeface="Microsoft YaHei" panose="020B0503020204020204" pitchFamily="34" charset="-122"/>
                <a:cs typeface="Lantinghei SC Demibold"/>
              </a:rPr>
              <a:t>）认识到自身所拥有的有形资源和无形资源。</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2</a:t>
            </a:r>
            <a:r>
              <a:rPr lang="zh-CN" altLang="en-US" sz="2000" spc="-11" dirty="0">
                <a:latin typeface="Microsoft YaHei" panose="020B0503020204020204" pitchFamily="34" charset="-122"/>
                <a:ea typeface="Microsoft YaHei" panose="020B0503020204020204" pitchFamily="34" charset="-122"/>
                <a:cs typeface="Lantinghei SC Demibold"/>
              </a:rPr>
              <a:t>）充分挖掘资源的最大价值。</a:t>
            </a: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活动准备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全班同学自行分组，</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6</a:t>
            </a:r>
            <a:r>
              <a:rPr lang="zh-CN" altLang="en-US" sz="2000" spc="-11" dirty="0">
                <a:latin typeface="Microsoft YaHei" panose="020B0503020204020204" pitchFamily="34" charset="-122"/>
                <a:ea typeface="Microsoft YaHei" panose="020B0503020204020204" pitchFamily="34" charset="-122"/>
              </a:rPr>
              <a:t>人一组，收集普通矿泉水瓶。</a:t>
            </a: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活动过程</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每个小组先讨论普通矿泉水瓶的用处，之后再进行汇总，从中挑选可实操的想法，并派出一个代表进行发言。每个小组发言结束后，由教师进行总结，之后大家选择自己喜欢的想法，进行动手操作。做出来的成果向班级其他人员展示。</a:t>
            </a: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活动总结</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普通矿泉水瓶代表大家身边的资源。身边从来不以为意的事物，如果换个思路和视角，也许会发现它有意想不到的价值和功能。</a:t>
            </a:r>
          </a:p>
        </p:txBody>
      </p:sp>
      <p:sp>
        <p:nvSpPr>
          <p:cNvPr id="4" name="object 9">
            <a:extLst>
              <a:ext uri="{FF2B5EF4-FFF2-40B4-BE49-F238E27FC236}">
                <a16:creationId xmlns:a16="http://schemas.microsoft.com/office/drawing/2014/main" id="{842AE455-3742-DB35-67E7-60159E856195}"/>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矿泉水瓶的用途</a:t>
            </a:r>
          </a:p>
        </p:txBody>
      </p:sp>
      <p:grpSp>
        <p:nvGrpSpPr>
          <p:cNvPr id="5" name="组合 4">
            <a:extLst>
              <a:ext uri="{FF2B5EF4-FFF2-40B4-BE49-F238E27FC236}">
                <a16:creationId xmlns:a16="http://schemas.microsoft.com/office/drawing/2014/main" id="{BFC34FC6-5B34-4C1B-FA6B-6C9827BDB391}"/>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4054F3D0-7272-4395-92E0-6645B43041A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E9321B50-A8B2-01DF-B5A6-1A8DABB18CC9}"/>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9075535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22F6F-9758-6303-7115-B43E24B66DBF}"/>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C80C1296-F755-5CB0-51F0-41AF6F491FFB}"/>
              </a:ext>
            </a:extLst>
          </p:cNvPr>
          <p:cNvSpPr>
            <a:spLocks noGrp="1"/>
          </p:cNvSpPr>
          <p:nvPr>
            <p:ph type="title" hasCustomPrompt="1"/>
          </p:nvPr>
        </p:nvSpPr>
        <p:spPr>
          <a:xfrm>
            <a:off x="5451475" y="1944146"/>
            <a:ext cx="6127381"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6.3</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大学生创新创业资源的获取与利用</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202895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DF20-5846-EBF6-B157-72FDF4F259AA}"/>
            </a:ext>
          </a:extLst>
        </p:cNvPr>
        <p:cNvGrpSpPr/>
        <p:nvPr/>
      </p:nvGrpSpPr>
      <p:grpSpPr>
        <a:xfrm>
          <a:off x="0" y="0"/>
          <a:ext cx="0" cy="0"/>
          <a:chOff x="0" y="0"/>
          <a:chExt cx="0" cy="0"/>
        </a:xfrm>
      </p:grpSpPr>
      <p:sp>
        <p:nvSpPr>
          <p:cNvPr id="11" name="矩形 10">
            <a:extLst>
              <a:ext uri="{FF2B5EF4-FFF2-40B4-BE49-F238E27FC236}">
                <a16:creationId xmlns:a16="http://schemas.microsoft.com/office/drawing/2014/main" id="{BC7C5CC3-3BE7-516C-4D7E-CE67FD69B28A}"/>
              </a:ext>
            </a:extLst>
          </p:cNvPr>
          <p:cNvSpPr>
            <a:spLocks noChangeAspect="1"/>
          </p:cNvSpPr>
          <p:nvPr/>
        </p:nvSpPr>
        <p:spPr>
          <a:xfrm>
            <a:off x="7171712" y="2216541"/>
            <a:ext cx="5020288" cy="4171929"/>
          </a:xfrm>
          <a:prstGeom prst="rect">
            <a:avLst/>
          </a:prstGeom>
          <a:blipFill dpi="0" rotWithShape="1">
            <a:blip r:embed="rId2"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BD82A814-BF09-3DDD-267F-E67F99E03DE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学习目标</a:t>
            </a:r>
          </a:p>
        </p:txBody>
      </p:sp>
      <p:grpSp>
        <p:nvGrpSpPr>
          <p:cNvPr id="3" name="组合 2">
            <a:extLst>
              <a:ext uri="{FF2B5EF4-FFF2-40B4-BE49-F238E27FC236}">
                <a16:creationId xmlns:a16="http://schemas.microsoft.com/office/drawing/2014/main" id="{1A13549C-77F7-9121-749F-AC20A969AA76}"/>
              </a:ext>
            </a:extLst>
          </p:cNvPr>
          <p:cNvGrpSpPr/>
          <p:nvPr/>
        </p:nvGrpSpPr>
        <p:grpSpPr>
          <a:xfrm>
            <a:off x="660399" y="1138508"/>
            <a:ext cx="10871203" cy="5191640"/>
            <a:chOff x="-157644" y="1525856"/>
            <a:chExt cx="10871203" cy="4557738"/>
          </a:xfrm>
        </p:grpSpPr>
        <p:sp>
          <p:nvSpPr>
            <p:cNvPr id="4" name="矩形 3">
              <a:extLst>
                <a:ext uri="{FF2B5EF4-FFF2-40B4-BE49-F238E27FC236}">
                  <a16:creationId xmlns:a16="http://schemas.microsoft.com/office/drawing/2014/main" id="{C7629B10-0104-29D2-7C0D-3B501275192E}"/>
                </a:ext>
              </a:extLst>
            </p:cNvPr>
            <p:cNvSpPr/>
            <p:nvPr/>
          </p:nvSpPr>
          <p:spPr>
            <a:xfrm>
              <a:off x="1892592" y="1525856"/>
              <a:ext cx="8820967" cy="1997856"/>
            </a:xfrm>
            <a:prstGeom prst="rect">
              <a:avLst/>
            </a:prstGeom>
            <a:solidFill>
              <a:schemeClr val="bg1">
                <a:alpha val="70000"/>
              </a:schemeClr>
            </a:solidFill>
            <a:ln>
              <a:noFill/>
            </a:ln>
          </p:spPr>
          <p:style>
            <a:lnRef idx="2">
              <a:schemeClr val="accent3">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）了解创新创业资源的内涵与分类。</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）熟悉创新创业资源整合的模式与方式。</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）熟悉创新创业资源的获取途径与利用技巧。</a:t>
              </a:r>
            </a:p>
          </p:txBody>
        </p:sp>
        <p:sp>
          <p:nvSpPr>
            <p:cNvPr id="5" name="矩形 4">
              <a:extLst>
                <a:ext uri="{FF2B5EF4-FFF2-40B4-BE49-F238E27FC236}">
                  <a16:creationId xmlns:a16="http://schemas.microsoft.com/office/drawing/2014/main" id="{364466B8-85D1-4E39-18DF-2298FA9F1C96}"/>
                </a:ext>
              </a:extLst>
            </p:cNvPr>
            <p:cNvSpPr/>
            <p:nvPr/>
          </p:nvSpPr>
          <p:spPr>
            <a:xfrm>
              <a:off x="1892593" y="3565172"/>
              <a:ext cx="8820966" cy="1240512"/>
            </a:xfrm>
            <a:prstGeom prst="rect">
              <a:avLst/>
            </a:pr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）能够识别创新创业资源。</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）能够有效获取并掌握创新创业资源。</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）能够有效整合和利用创新创业资源。</a:t>
              </a:r>
              <a:endParaRPr lang="zh-CN" altLang="en-US" sz="2000" spc="-4" dirty="0">
                <a:solidFill>
                  <a:srgbClr val="231F20"/>
                </a:solidFill>
                <a:latin typeface="Microsoft YaHei" panose="020B0503020204020204" pitchFamily="34" charset="-122"/>
                <a:ea typeface="Microsoft YaHei" panose="020B0503020204020204" pitchFamily="34" charset="-122"/>
              </a:endParaRPr>
            </a:p>
          </p:txBody>
        </p:sp>
        <p:sp>
          <p:nvSpPr>
            <p:cNvPr id="6" name="任意形状 5">
              <a:extLst>
                <a:ext uri="{FF2B5EF4-FFF2-40B4-BE49-F238E27FC236}">
                  <a16:creationId xmlns:a16="http://schemas.microsoft.com/office/drawing/2014/main" id="{C45FA1EF-DF26-42DC-1135-27EE71795795}"/>
                </a:ext>
              </a:extLst>
            </p:cNvPr>
            <p:cNvSpPr/>
            <p:nvPr/>
          </p:nvSpPr>
          <p:spPr>
            <a:xfrm>
              <a:off x="1892594" y="4843082"/>
              <a:ext cx="8820964" cy="1240512"/>
            </a:xfrm>
            <a:custGeom>
              <a:avLst/>
              <a:gdLst>
                <a:gd name="connsiteX0" fmla="*/ 0 w 8128000"/>
                <a:gd name="connsiteY0" fmla="*/ 0 h 2382811"/>
                <a:gd name="connsiteX1" fmla="*/ 8128000 w 8128000"/>
                <a:gd name="connsiteY1" fmla="*/ 0 h 2382811"/>
                <a:gd name="connsiteX2" fmla="*/ 8128000 w 8128000"/>
                <a:gd name="connsiteY2" fmla="*/ 2382811 h 2382811"/>
                <a:gd name="connsiteX3" fmla="*/ 0 w 8128000"/>
                <a:gd name="connsiteY3" fmla="*/ 2382811 h 2382811"/>
                <a:gd name="connsiteX4" fmla="*/ 0 w 8128000"/>
                <a:gd name="connsiteY4" fmla="*/ 0 h 2382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2382811">
                  <a:moveTo>
                    <a:pt x="0" y="0"/>
                  </a:moveTo>
                  <a:lnTo>
                    <a:pt x="8128000" y="0"/>
                  </a:lnTo>
                  <a:lnTo>
                    <a:pt x="8128000" y="2382811"/>
                  </a:lnTo>
                  <a:lnTo>
                    <a:pt x="0" y="2382811"/>
                  </a:lnTo>
                  <a:lnTo>
                    <a:pt x="0" y="0"/>
                  </a:lnTo>
                  <a:close/>
                </a:path>
              </a:pathLst>
            </a:cu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）培养积极开拓的创新创业精神。</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）树立节约、集约、循环利用的资源观，实现创新创业资源的可持续发展。</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）增强资源开发意识和资源管理意识。</a:t>
              </a:r>
              <a:endParaRPr lang="zh-CN" altLang="en-US" sz="2000" kern="1200" spc="-4" dirty="0">
                <a:solidFill>
                  <a:srgbClr val="231F20"/>
                </a:solidFill>
                <a:latin typeface="Microsoft YaHei" panose="020B0503020204020204" pitchFamily="34" charset="-122"/>
                <a:ea typeface="Microsoft YaHei" panose="020B0503020204020204" pitchFamily="34" charset="-122"/>
              </a:endParaRPr>
            </a:p>
          </p:txBody>
        </p:sp>
        <p:grpSp>
          <p:nvGrpSpPr>
            <p:cNvPr id="7" name="组合 6">
              <a:extLst>
                <a:ext uri="{FF2B5EF4-FFF2-40B4-BE49-F238E27FC236}">
                  <a16:creationId xmlns:a16="http://schemas.microsoft.com/office/drawing/2014/main" id="{B3884A8F-9379-7CD0-4241-C6E9EAAEE687}"/>
                </a:ext>
              </a:extLst>
            </p:cNvPr>
            <p:cNvGrpSpPr/>
            <p:nvPr/>
          </p:nvGrpSpPr>
          <p:grpSpPr>
            <a:xfrm>
              <a:off x="-157644" y="1525857"/>
              <a:ext cx="1986443" cy="4557731"/>
              <a:chOff x="-1092009" y="1028335"/>
              <a:chExt cx="7442007" cy="4557731"/>
            </a:xfrm>
          </p:grpSpPr>
          <p:sp>
            <p:nvSpPr>
              <p:cNvPr id="8" name="任意形状 7">
                <a:extLst>
                  <a:ext uri="{FF2B5EF4-FFF2-40B4-BE49-F238E27FC236}">
                    <a16:creationId xmlns:a16="http://schemas.microsoft.com/office/drawing/2014/main" id="{A578A639-7088-311E-9948-EC2A511B6481}"/>
                  </a:ext>
                </a:extLst>
              </p:cNvPr>
              <p:cNvSpPr/>
              <p:nvPr/>
            </p:nvSpPr>
            <p:spPr>
              <a:xfrm>
                <a:off x="-1092009" y="1028335"/>
                <a:ext cx="7442007" cy="1997855"/>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知识目标</a:t>
                </a:r>
              </a:p>
            </p:txBody>
          </p:sp>
          <p:sp>
            <p:nvSpPr>
              <p:cNvPr id="9" name="任意形状 8">
                <a:extLst>
                  <a:ext uri="{FF2B5EF4-FFF2-40B4-BE49-F238E27FC236}">
                    <a16:creationId xmlns:a16="http://schemas.microsoft.com/office/drawing/2014/main" id="{2124BECD-AA60-A63B-8326-922B2D88D116}"/>
                  </a:ext>
                </a:extLst>
              </p:cNvPr>
              <p:cNvSpPr/>
              <p:nvPr/>
            </p:nvSpPr>
            <p:spPr>
              <a:xfrm>
                <a:off x="-1092009" y="3067644"/>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技能目标</a:t>
                </a:r>
              </a:p>
            </p:txBody>
          </p:sp>
          <p:sp>
            <p:nvSpPr>
              <p:cNvPr id="10" name="任意形状 9">
                <a:extLst>
                  <a:ext uri="{FF2B5EF4-FFF2-40B4-BE49-F238E27FC236}">
                    <a16:creationId xmlns:a16="http://schemas.microsoft.com/office/drawing/2014/main" id="{209773A1-5FA5-9A98-F748-B62228D11CF9}"/>
                  </a:ext>
                </a:extLst>
              </p:cNvPr>
              <p:cNvSpPr/>
              <p:nvPr/>
            </p:nvSpPr>
            <p:spPr>
              <a:xfrm>
                <a:off x="-1092009" y="4345556"/>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latin typeface="Microsoft YaHei" panose="020B0503020204020204" pitchFamily="34" charset="-122"/>
                    <a:ea typeface="Microsoft YaHei" panose="020B0503020204020204" pitchFamily="34" charset="-122"/>
                  </a:rPr>
                  <a:t>素养目标</a:t>
                </a:r>
              </a:p>
            </p:txBody>
          </p:sp>
        </p:grpSp>
      </p:grpSp>
    </p:spTree>
    <p:extLst>
      <p:ext uri="{BB962C8B-B14F-4D97-AF65-F5344CB8AC3E}">
        <p14:creationId xmlns:p14="http://schemas.microsoft.com/office/powerpoint/2010/main" val="2330499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C7558-8E38-22FB-300C-92B4D6DFA28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2876A82-3CAF-7712-FF75-1F11E97E410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6.3.1</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大学生创新创业资源获取的影响因素</a:t>
            </a:r>
          </a:p>
        </p:txBody>
      </p:sp>
      <p:sp>
        <p:nvSpPr>
          <p:cNvPr id="3" name="文本框 2">
            <a:extLst>
              <a:ext uri="{FF2B5EF4-FFF2-40B4-BE49-F238E27FC236}">
                <a16:creationId xmlns:a16="http://schemas.microsoft.com/office/drawing/2014/main" id="{306A1C60-935F-BDFE-113F-2F1573BD7597}"/>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大学生创新创业者的特质</a:t>
            </a:r>
          </a:p>
        </p:txBody>
      </p:sp>
      <p:sp>
        <p:nvSpPr>
          <p:cNvPr id="5" name="文本框 4">
            <a:extLst>
              <a:ext uri="{FF2B5EF4-FFF2-40B4-BE49-F238E27FC236}">
                <a16:creationId xmlns:a16="http://schemas.microsoft.com/office/drawing/2014/main" id="{BE30D0E9-665B-4B8F-0ADB-6116DA62E334}"/>
              </a:ext>
            </a:extLst>
          </p:cNvPr>
          <p:cNvSpPr txBox="1"/>
          <p:nvPr/>
        </p:nvSpPr>
        <p:spPr>
          <a:xfrm>
            <a:off x="531111" y="1774965"/>
            <a:ext cx="11129778" cy="4654544"/>
          </a:xfrm>
          <a:prstGeom prst="rect">
            <a:avLst/>
          </a:prstGeom>
          <a:noFill/>
        </p:spPr>
        <p:txBody>
          <a:bodyPr wrap="square">
            <a:spAutoFit/>
          </a:bodyPr>
          <a:lstStyle/>
          <a:p>
            <a:pPr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a:t>
            </a:r>
            <a:r>
              <a:rPr lang="zh-CN" altLang="en-US" sz="2000" b="1" spc="-11" dirty="0">
                <a:latin typeface="Microsoft YaHei" panose="020B0503020204020204" pitchFamily="34" charset="-122"/>
                <a:ea typeface="Microsoft YaHei" panose="020B0503020204020204" pitchFamily="34" charset="-122"/>
              </a:rPr>
              <a:t>）风险承担性</a:t>
            </a:r>
          </a:p>
          <a:p>
            <a:pPr indent="457200">
              <a:lnSpc>
                <a:spcPct val="150000"/>
              </a:lnSpc>
              <a:buNone/>
            </a:pPr>
            <a:r>
              <a:rPr lang="zh-CN" altLang="en-US" sz="2000" spc="-11" dirty="0">
                <a:latin typeface="Microsoft YaHei" panose="020B0503020204020204" pitchFamily="34" charset="-122"/>
                <a:ea typeface="Microsoft YaHei" panose="020B0503020204020204" pitchFamily="34" charset="-122"/>
              </a:rPr>
              <a:t>风险承担性通常被定义为个体面对风险的性情和态度或者个体针对风险所可能采取的行动。创新创业是一件充满挑战的事情，在创新创业的过程当中，创新创业者会遇到许许多多的挫折与困难。</a:t>
            </a:r>
          </a:p>
          <a:p>
            <a:pPr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2</a:t>
            </a:r>
            <a:r>
              <a:rPr lang="zh-CN" altLang="en-US" sz="2000" b="1" spc="-11" dirty="0">
                <a:latin typeface="Microsoft YaHei" panose="020B0503020204020204" pitchFamily="34" charset="-122"/>
                <a:ea typeface="Microsoft YaHei" panose="020B0503020204020204" pitchFamily="34" charset="-122"/>
              </a:rPr>
              <a:t>）成就需求</a:t>
            </a:r>
          </a:p>
          <a:p>
            <a:pPr indent="457200">
              <a:lnSpc>
                <a:spcPct val="150000"/>
              </a:lnSpc>
              <a:buNone/>
            </a:pPr>
            <a:r>
              <a:rPr lang="zh-CN" altLang="en-US" sz="2000" spc="-11" dirty="0">
                <a:latin typeface="Microsoft YaHei" panose="020B0503020204020204" pitchFamily="34" charset="-122"/>
                <a:ea typeface="Microsoft YaHei" panose="020B0503020204020204" pitchFamily="34" charset="-122"/>
              </a:rPr>
              <a:t>成就需求是一种促进人们去寻求创业位势，以获得更多的成就感和满足感的需求。成就需求会促使人产生强烈的责任感。创新创业不是个人行为，它是一个创新创业团队共同努力的结果。</a:t>
            </a:r>
          </a:p>
          <a:p>
            <a:pPr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3</a:t>
            </a:r>
            <a:r>
              <a:rPr lang="zh-CN" altLang="en-US" sz="2000" b="1" spc="-11" dirty="0">
                <a:latin typeface="Microsoft YaHei" panose="020B0503020204020204" pitchFamily="34" charset="-122"/>
                <a:ea typeface="Microsoft YaHei" panose="020B0503020204020204" pitchFamily="34" charset="-122"/>
              </a:rPr>
              <a:t>）内控源</a:t>
            </a:r>
          </a:p>
          <a:p>
            <a:pPr indent="457200">
              <a:lnSpc>
                <a:spcPct val="150000"/>
              </a:lnSpc>
              <a:buNone/>
            </a:pPr>
            <a:r>
              <a:rPr lang="zh-CN" altLang="en-US" sz="2000" spc="-11" dirty="0">
                <a:latin typeface="Microsoft YaHei" panose="020B0503020204020204" pitchFamily="34" charset="-122"/>
                <a:ea typeface="Microsoft YaHei" panose="020B0503020204020204" pitchFamily="34" charset="-122"/>
              </a:rPr>
              <a:t>有学者认为，内控型人格的创新创业者认为创新创业的成功与否取决于自身的努力和能力。大学生创新创业者一般有较高的文化程度，多年受教育的经历使得他们认为最终能否成功主要取决于自身的努力程度，而并非客观因素的影响。</a:t>
            </a:r>
          </a:p>
        </p:txBody>
      </p:sp>
    </p:spTree>
    <p:extLst>
      <p:ext uri="{BB962C8B-B14F-4D97-AF65-F5344CB8AC3E}">
        <p14:creationId xmlns:p14="http://schemas.microsoft.com/office/powerpoint/2010/main" val="38353011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B082D-A7B8-4FCB-2F08-8F16453B991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F567A70-B91B-9618-6D72-82742F59350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6.3.1</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大学生创新创业资源获取的影响因素</a:t>
            </a:r>
          </a:p>
        </p:txBody>
      </p:sp>
      <p:sp>
        <p:nvSpPr>
          <p:cNvPr id="3" name="文本框 2">
            <a:extLst>
              <a:ext uri="{FF2B5EF4-FFF2-40B4-BE49-F238E27FC236}">
                <a16:creationId xmlns:a16="http://schemas.microsoft.com/office/drawing/2014/main" id="{FD0EB55F-3362-A67F-3A18-F95DC704024F}"/>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大学生的创新创业导向</a:t>
            </a:r>
          </a:p>
        </p:txBody>
      </p:sp>
      <p:sp>
        <p:nvSpPr>
          <p:cNvPr id="4" name="文本框 3">
            <a:extLst>
              <a:ext uri="{FF2B5EF4-FFF2-40B4-BE49-F238E27FC236}">
                <a16:creationId xmlns:a16="http://schemas.microsoft.com/office/drawing/2014/main" id="{4B286C43-14AD-5C00-8FEF-EB10B1E0A63E}"/>
              </a:ext>
            </a:extLst>
          </p:cNvPr>
          <p:cNvSpPr txBox="1"/>
          <p:nvPr/>
        </p:nvSpPr>
        <p:spPr>
          <a:xfrm>
            <a:off x="2523744" y="2109601"/>
            <a:ext cx="8837898" cy="961225"/>
          </a:xfrm>
          <a:prstGeom prst="rect">
            <a:avLst/>
          </a:prstGeom>
          <a:noFill/>
        </p:spPr>
        <p:txBody>
          <a:bodyPr wrap="square">
            <a:spAutoFit/>
          </a:bodyPr>
          <a:lstStyle/>
          <a:p>
            <a:pPr indent="457200">
              <a:lnSpc>
                <a:spcPct val="150000"/>
              </a:lnSpc>
              <a:buNone/>
            </a:pPr>
            <a:r>
              <a:rPr lang="zh-CN" altLang="en-US" sz="2000" spc="-11" dirty="0">
                <a:latin typeface="Microsoft YaHei" panose="020B0503020204020204" pitchFamily="34" charset="-122"/>
                <a:ea typeface="Microsoft YaHei" panose="020B0503020204020204" pitchFamily="34" charset="-122"/>
              </a:rPr>
              <a:t>创新创业导向是一种态度或意愿，这种态度或意愿会导致一系列创新创业行为。创新创业导向会促进机会的识别与开发，进而促进对资源的获取。</a:t>
            </a:r>
          </a:p>
        </p:txBody>
      </p:sp>
      <p:sp>
        <p:nvSpPr>
          <p:cNvPr id="5" name="文本框 4">
            <a:extLst>
              <a:ext uri="{FF2B5EF4-FFF2-40B4-BE49-F238E27FC236}">
                <a16:creationId xmlns:a16="http://schemas.microsoft.com/office/drawing/2014/main" id="{E7073672-467A-3D9F-6D1E-C9F4E211D091}"/>
              </a:ext>
            </a:extLst>
          </p:cNvPr>
          <p:cNvSpPr txBox="1"/>
          <p:nvPr/>
        </p:nvSpPr>
        <p:spPr>
          <a:xfrm>
            <a:off x="830359" y="3738986"/>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商业创意的价值</a:t>
            </a:r>
          </a:p>
        </p:txBody>
      </p:sp>
      <p:sp>
        <p:nvSpPr>
          <p:cNvPr id="7" name="文本框 6">
            <a:extLst>
              <a:ext uri="{FF2B5EF4-FFF2-40B4-BE49-F238E27FC236}">
                <a16:creationId xmlns:a16="http://schemas.microsoft.com/office/drawing/2014/main" id="{695808FE-8A4B-56CE-E4C7-B24773945D84}"/>
              </a:ext>
            </a:extLst>
          </p:cNvPr>
          <p:cNvSpPr txBox="1"/>
          <p:nvPr/>
        </p:nvSpPr>
        <p:spPr>
          <a:xfrm>
            <a:off x="2523742" y="4373729"/>
            <a:ext cx="8837899" cy="1422890"/>
          </a:xfrm>
          <a:prstGeom prst="rect">
            <a:avLst/>
          </a:prstGeom>
          <a:noFill/>
        </p:spPr>
        <p:txBody>
          <a:bodyPr wrap="square">
            <a:spAutoFit/>
          </a:bodyPr>
          <a:lstStyle/>
          <a:p>
            <a:pPr indent="457200">
              <a:lnSpc>
                <a:spcPct val="150000"/>
              </a:lnSpc>
              <a:buNone/>
            </a:pPr>
            <a:r>
              <a:rPr lang="zh-CN" altLang="en-US" sz="2000" spc="-11" dirty="0">
                <a:latin typeface="Microsoft YaHei" panose="020B0503020204020204" pitchFamily="34" charset="-122"/>
                <a:ea typeface="Microsoft YaHei" panose="020B0503020204020204" pitchFamily="34" charset="-122"/>
              </a:rPr>
              <a:t>创新创业的关键在于商业创意。商业创意为资源获取提供了杠杆，但获取资源的多少有赖于创意的价值被资源所有者认同的程度。也就是说，越被资源所有者认同的、越有价值的商业创意，才越能帮助创新创业者获取资源。</a:t>
            </a:r>
          </a:p>
        </p:txBody>
      </p:sp>
      <p:pic>
        <p:nvPicPr>
          <p:cNvPr id="8" name="图片 7">
            <a:extLst>
              <a:ext uri="{FF2B5EF4-FFF2-40B4-BE49-F238E27FC236}">
                <a16:creationId xmlns:a16="http://schemas.microsoft.com/office/drawing/2014/main" id="{22D54C86-7133-7F31-F3C6-CE118D0FF4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358" y="4528116"/>
            <a:ext cx="1549399" cy="1344948"/>
          </a:xfrm>
          <a:prstGeom prst="rect">
            <a:avLst/>
          </a:prstGeom>
        </p:spPr>
      </p:pic>
      <p:pic>
        <p:nvPicPr>
          <p:cNvPr id="10" name="图片 9" descr="图片包含 图标&#10;&#10;AI 生成的内容可能不正确。">
            <a:extLst>
              <a:ext uri="{FF2B5EF4-FFF2-40B4-BE49-F238E27FC236}">
                <a16:creationId xmlns:a16="http://schemas.microsoft.com/office/drawing/2014/main" id="{DF1EAAAE-018D-BF19-1786-F7532A3EB2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359" y="1955213"/>
            <a:ext cx="1549400" cy="1270000"/>
          </a:xfrm>
          <a:prstGeom prst="rect">
            <a:avLst/>
          </a:prstGeom>
        </p:spPr>
      </p:pic>
    </p:spTree>
    <p:extLst>
      <p:ext uri="{BB962C8B-B14F-4D97-AF65-F5344CB8AC3E}">
        <p14:creationId xmlns:p14="http://schemas.microsoft.com/office/powerpoint/2010/main" val="22355146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6F72B-A985-5B64-B0B5-563891F7F34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D9033ED-0E5D-312E-E078-E3F1BBBF767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6.3.2</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大学生创新创业资源的获取途径</a:t>
            </a:r>
          </a:p>
        </p:txBody>
      </p:sp>
      <p:sp>
        <p:nvSpPr>
          <p:cNvPr id="3" name="文本框 2">
            <a:extLst>
              <a:ext uri="{FF2B5EF4-FFF2-40B4-BE49-F238E27FC236}">
                <a16:creationId xmlns:a16="http://schemas.microsoft.com/office/drawing/2014/main" id="{CBD75098-87C4-17B2-767C-40DBCF2D99AE}"/>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获取技术资源的途径</a:t>
            </a:r>
          </a:p>
        </p:txBody>
      </p:sp>
      <p:sp>
        <p:nvSpPr>
          <p:cNvPr id="4" name="文本框 3">
            <a:extLst>
              <a:ext uri="{FF2B5EF4-FFF2-40B4-BE49-F238E27FC236}">
                <a16:creationId xmlns:a16="http://schemas.microsoft.com/office/drawing/2014/main" id="{E7238238-3076-7250-35D4-B6B2BC500A8C}"/>
              </a:ext>
            </a:extLst>
          </p:cNvPr>
          <p:cNvSpPr txBox="1"/>
          <p:nvPr/>
        </p:nvSpPr>
        <p:spPr>
          <a:xfrm>
            <a:off x="458786" y="1774965"/>
            <a:ext cx="6484052" cy="4603352"/>
          </a:xfrm>
          <a:prstGeom prst="rect">
            <a:avLst/>
          </a:prstGeom>
          <a:noFill/>
          <a:ln>
            <a:solidFill>
              <a:schemeClr val="accent3"/>
            </a:solidFill>
          </a:ln>
        </p:spPr>
        <p:txBody>
          <a:bodyPr wrap="square" anchor="ctr">
            <a:noAutofit/>
          </a:bodyPr>
          <a:lstStyle/>
          <a:p>
            <a:pPr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获取起步项目所依赖的技术的途径具体如下：</a:t>
            </a: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①</a:t>
            </a:r>
            <a:r>
              <a:rPr lang="zh-CN" altLang="en-US" sz="2000" spc="-11" dirty="0">
                <a:latin typeface="Microsoft YaHei" panose="020B0503020204020204" pitchFamily="34" charset="-122"/>
                <a:ea typeface="Microsoft YaHei" panose="020B0503020204020204" pitchFamily="34" charset="-122"/>
              </a:rPr>
              <a:t>吸引技术持有者加入创业团队。</a:t>
            </a: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②</a:t>
            </a:r>
            <a:r>
              <a:rPr lang="zh-CN" altLang="en-US" sz="2000" spc="-11" dirty="0">
                <a:latin typeface="Microsoft YaHei" panose="020B0503020204020204" pitchFamily="34" charset="-122"/>
                <a:ea typeface="Microsoft YaHei" panose="020B0503020204020204" pitchFamily="34" charset="-122"/>
              </a:rPr>
              <a:t>购买他人的成熟技术，并进行技术市场寿命分析等。</a:t>
            </a: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③</a:t>
            </a:r>
            <a:r>
              <a:rPr lang="zh-CN" altLang="en-US" sz="2000" spc="-11" dirty="0">
                <a:latin typeface="Microsoft YaHei" panose="020B0503020204020204" pitchFamily="34" charset="-122"/>
                <a:ea typeface="Microsoft YaHei" panose="020B0503020204020204" pitchFamily="34" charset="-122"/>
              </a:rPr>
              <a:t>购买他人的前景型技术，再通过后续的完善开发，使之达到商业化要求。</a:t>
            </a: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④</a:t>
            </a:r>
            <a:r>
              <a:rPr lang="zh-CN" altLang="en-US" sz="2000" spc="-11" dirty="0">
                <a:latin typeface="Microsoft YaHei" panose="020B0503020204020204" pitchFamily="34" charset="-122"/>
                <a:ea typeface="Microsoft YaHei" panose="020B0503020204020204" pitchFamily="34" charset="-122"/>
              </a:rPr>
              <a:t>同时购买技术和技术持有者。</a:t>
            </a: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⑤</a:t>
            </a:r>
            <a:r>
              <a:rPr lang="zh-CN" altLang="en-US" sz="2000" spc="-11" dirty="0">
                <a:latin typeface="Microsoft YaHei" panose="020B0503020204020204" pitchFamily="34" charset="-122"/>
                <a:ea typeface="Microsoft YaHei" panose="020B0503020204020204" pitchFamily="34" charset="-122"/>
              </a:rPr>
              <a:t>自己研发，但这种方式耗时长、耗资多。</a:t>
            </a:r>
          </a:p>
        </p:txBody>
      </p:sp>
      <p:pic>
        <p:nvPicPr>
          <p:cNvPr id="1026" name="Picture 2" descr="创业资源的种类主要有哪几种?_加盟星百度招商加盟服务平台">
            <a:extLst>
              <a:ext uri="{FF2B5EF4-FFF2-40B4-BE49-F238E27FC236}">
                <a16:creationId xmlns:a16="http://schemas.microsoft.com/office/drawing/2014/main" id="{369D476E-D3DF-2F38-7D57-2A5977F6155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309" r="8778"/>
          <a:stretch/>
        </p:blipFill>
        <p:spPr bwMode="auto">
          <a:xfrm>
            <a:off x="6942838" y="1774965"/>
            <a:ext cx="4790376" cy="46033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5745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6AF05-EA12-40C9-F3C5-4402965FD37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117C9FF-BE39-D66D-F843-C9D6A05CA0A5}"/>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6.3.2</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大学生创新创业资源的获取途径</a:t>
            </a:r>
          </a:p>
        </p:txBody>
      </p:sp>
      <p:sp>
        <p:nvSpPr>
          <p:cNvPr id="3" name="文本框 2">
            <a:extLst>
              <a:ext uri="{FF2B5EF4-FFF2-40B4-BE49-F238E27FC236}">
                <a16:creationId xmlns:a16="http://schemas.microsoft.com/office/drawing/2014/main" id="{945DB537-8E4A-9CC5-3DE2-965A9248176A}"/>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获取人力资源的途径</a:t>
            </a:r>
          </a:p>
        </p:txBody>
      </p:sp>
      <p:sp>
        <p:nvSpPr>
          <p:cNvPr id="4" name="文本框 3">
            <a:extLst>
              <a:ext uri="{FF2B5EF4-FFF2-40B4-BE49-F238E27FC236}">
                <a16:creationId xmlns:a16="http://schemas.microsoft.com/office/drawing/2014/main" id="{99C2946A-F270-218F-A4CB-B55F2BDBD226}"/>
              </a:ext>
            </a:extLst>
          </p:cNvPr>
          <p:cNvSpPr txBox="1"/>
          <p:nvPr/>
        </p:nvSpPr>
        <p:spPr>
          <a:xfrm>
            <a:off x="453674" y="1663442"/>
            <a:ext cx="11284652" cy="5116209"/>
          </a:xfrm>
          <a:prstGeom prst="rect">
            <a:avLst/>
          </a:prstGeom>
          <a:noFill/>
        </p:spPr>
        <p:txBody>
          <a:bodyPr wrap="square">
            <a:spAutoFit/>
          </a:bodyPr>
          <a:lstStyle/>
          <a:p>
            <a:pPr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a:t>
            </a:r>
            <a:r>
              <a:rPr lang="zh-CN" altLang="en-US" sz="2000" b="1" spc="-11" dirty="0">
                <a:latin typeface="Microsoft YaHei" panose="020B0503020204020204" pitchFamily="34" charset="-122"/>
                <a:ea typeface="Microsoft YaHei" panose="020B0503020204020204" pitchFamily="34" charset="-122"/>
              </a:rPr>
              <a:t>）刻苦学习相关知识</a:t>
            </a:r>
          </a:p>
          <a:p>
            <a:pPr indent="457200">
              <a:lnSpc>
                <a:spcPct val="150000"/>
              </a:lnSpc>
              <a:buNone/>
            </a:pPr>
            <a:r>
              <a:rPr lang="zh-CN" altLang="en-US" sz="2000" spc="-11" dirty="0">
                <a:latin typeface="Microsoft YaHei" panose="020B0503020204020204" pitchFamily="34" charset="-122"/>
                <a:ea typeface="Microsoft YaHei" panose="020B0503020204020204" pitchFamily="34" charset="-122"/>
              </a:rPr>
              <a:t>知识可以促进能力的发展。任何能力的形成和提高都是在知识的掌握和运用过程中完成的，创新创业能力也不例外。</a:t>
            </a:r>
          </a:p>
          <a:p>
            <a:pPr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2</a:t>
            </a:r>
            <a:r>
              <a:rPr lang="zh-CN" altLang="en-US" sz="2000" b="1" spc="-11" dirty="0">
                <a:latin typeface="Microsoft YaHei" panose="020B0503020204020204" pitchFamily="34" charset="-122"/>
                <a:ea typeface="Microsoft YaHei" panose="020B0503020204020204" pitchFamily="34" charset="-122"/>
              </a:rPr>
              <a:t>）参与创新创业实践活动</a:t>
            </a:r>
          </a:p>
          <a:p>
            <a:pPr indent="457200">
              <a:lnSpc>
                <a:spcPct val="150000"/>
              </a:lnSpc>
              <a:buNone/>
            </a:pPr>
            <a:r>
              <a:rPr lang="zh-CN" altLang="en-US" sz="2000" spc="-11" dirty="0">
                <a:latin typeface="Microsoft YaHei" panose="020B0503020204020204" pitchFamily="34" charset="-122"/>
                <a:ea typeface="Microsoft YaHei" panose="020B0503020204020204" pitchFamily="34" charset="-122"/>
              </a:rPr>
              <a:t>实践是提高创新创业能力的根本途径。大学生创新创业者可通过以下方式参与创新创业实践活动。</a:t>
            </a: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①</a:t>
            </a:r>
            <a:r>
              <a:rPr lang="zh-CN" altLang="en-US" sz="2000" spc="-11" dirty="0">
                <a:latin typeface="Microsoft YaHei" panose="020B0503020204020204" pitchFamily="34" charset="-122"/>
                <a:ea typeface="Microsoft YaHei" panose="020B0503020204020204" pitchFamily="34" charset="-122"/>
              </a:rPr>
              <a:t>利用空闲时间进行尝试性、见习性的实践活动。</a:t>
            </a: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②</a:t>
            </a:r>
            <a:r>
              <a:rPr lang="zh-CN" altLang="en-US" sz="2000" spc="-11" dirty="0">
                <a:latin typeface="Microsoft YaHei" panose="020B0503020204020204" pitchFamily="34" charset="-122"/>
                <a:ea typeface="Microsoft YaHei" panose="020B0503020204020204" pitchFamily="34" charset="-122"/>
              </a:rPr>
              <a:t>模拟实践。</a:t>
            </a: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③</a:t>
            </a:r>
            <a:r>
              <a:rPr lang="zh-CN" altLang="en-US" sz="2000" spc="-11" dirty="0">
                <a:latin typeface="Microsoft YaHei" panose="020B0503020204020204" pitchFamily="34" charset="-122"/>
                <a:ea typeface="Microsoft YaHei" panose="020B0503020204020204" pitchFamily="34" charset="-122"/>
              </a:rPr>
              <a:t>利用实习期间进行创新创业实践训练。</a:t>
            </a:r>
          </a:p>
          <a:p>
            <a:pPr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3</a:t>
            </a:r>
            <a:r>
              <a:rPr lang="zh-CN" altLang="en-US" sz="2000" b="1" spc="-11" dirty="0">
                <a:latin typeface="Microsoft YaHei" panose="020B0503020204020204" pitchFamily="34" charset="-122"/>
                <a:ea typeface="Microsoft YaHei" panose="020B0503020204020204" pitchFamily="34" charset="-122"/>
              </a:rPr>
              <a:t>）参加各种创新创业相关培训</a:t>
            </a:r>
          </a:p>
          <a:p>
            <a:pPr indent="457200">
              <a:lnSpc>
                <a:spcPct val="150000"/>
              </a:lnSpc>
              <a:buNone/>
            </a:pPr>
            <a:r>
              <a:rPr lang="zh-CN" altLang="en-US" sz="2000" spc="-11" dirty="0">
                <a:latin typeface="Microsoft YaHei" panose="020B0503020204020204" pitchFamily="34" charset="-122"/>
                <a:ea typeface="Microsoft YaHei" panose="020B0503020204020204" pitchFamily="34" charset="-122"/>
              </a:rPr>
              <a:t>创新创业培训是针对具有创新创业愿望和相应条件的人员开展的创新创业基础知识和能力方面的培训，这些基础知识和能力能帮助创新创业者进行开办小企业等创新创业活动。</a:t>
            </a:r>
          </a:p>
        </p:txBody>
      </p:sp>
    </p:spTree>
    <p:extLst>
      <p:ext uri="{BB962C8B-B14F-4D97-AF65-F5344CB8AC3E}">
        <p14:creationId xmlns:p14="http://schemas.microsoft.com/office/powerpoint/2010/main" val="11846079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AFEF7C-EA5C-9FDA-A3D8-2EB0E4B6862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4C8DEB6-5E4D-F84B-A8DC-C37BE9327B5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6.3.2</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大学生创新创业资源的获取途径</a:t>
            </a:r>
          </a:p>
        </p:txBody>
      </p:sp>
      <p:sp>
        <p:nvSpPr>
          <p:cNvPr id="3" name="文本框 2">
            <a:extLst>
              <a:ext uri="{FF2B5EF4-FFF2-40B4-BE49-F238E27FC236}">
                <a16:creationId xmlns:a16="http://schemas.microsoft.com/office/drawing/2014/main" id="{5714E4A7-2AB7-AC0D-5AF4-1DC4CF12FD8B}"/>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获取外部资金资源的途径</a:t>
            </a:r>
          </a:p>
        </p:txBody>
      </p:sp>
      <p:sp>
        <p:nvSpPr>
          <p:cNvPr id="4" name="文本框 3">
            <a:extLst>
              <a:ext uri="{FF2B5EF4-FFF2-40B4-BE49-F238E27FC236}">
                <a16:creationId xmlns:a16="http://schemas.microsoft.com/office/drawing/2014/main" id="{61563355-414A-6B06-BBB1-BE969AF75BE8}"/>
              </a:ext>
            </a:extLst>
          </p:cNvPr>
          <p:cNvSpPr txBox="1"/>
          <p:nvPr/>
        </p:nvSpPr>
        <p:spPr>
          <a:xfrm>
            <a:off x="531111" y="1774965"/>
            <a:ext cx="6637785" cy="4654544"/>
          </a:xfrm>
          <a:prstGeom prst="rect">
            <a:avLst/>
          </a:prstGeom>
          <a:noFill/>
        </p:spPr>
        <p:txBody>
          <a:bodyPr wrap="square">
            <a:spAutoFit/>
          </a:bodyPr>
          <a:lstStyle/>
          <a:p>
            <a:pPr indent="457200">
              <a:lnSpc>
                <a:spcPct val="150000"/>
              </a:lnSpc>
              <a:buNone/>
            </a:pPr>
            <a:r>
              <a:rPr lang="zh-CN" altLang="en-US" sz="2000" b="1" spc="-11" dirty="0">
                <a:latin typeface="Microsoft YaHei" panose="020B0503020204020204" pitchFamily="34" charset="-122"/>
                <a:ea typeface="Microsoft YaHei" panose="020B0503020204020204" pitchFamily="34" charset="-122"/>
              </a:rPr>
              <a:t>对于外部资金资源的获取，一般可通过以下五种途径：</a:t>
            </a:r>
            <a:endParaRPr lang="en-US" altLang="zh-CN" sz="2000" b="1" spc="-11" dirty="0">
              <a:latin typeface="Microsoft YaHei" panose="020B0503020204020204" pitchFamily="34" charset="-122"/>
              <a:ea typeface="Microsoft YaHei" panose="020B0503020204020204" pitchFamily="34" charset="-122"/>
            </a:endParaRP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①</a:t>
            </a:r>
            <a:r>
              <a:rPr lang="zh-CN" altLang="en-US" sz="2000" spc="-11" dirty="0">
                <a:latin typeface="Microsoft YaHei" panose="020B0503020204020204" pitchFamily="34" charset="-122"/>
                <a:ea typeface="Microsoft YaHei" panose="020B0503020204020204" pitchFamily="34" charset="-122"/>
              </a:rPr>
              <a:t>依靠亲朋好友筹集资金，双方形成债权债务关系；</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②</a:t>
            </a:r>
            <a:r>
              <a:rPr lang="zh-CN" altLang="en-US" sz="2000" spc="-11" dirty="0">
                <a:latin typeface="Microsoft YaHei" panose="020B0503020204020204" pitchFamily="34" charset="-122"/>
                <a:ea typeface="Microsoft YaHei" panose="020B0503020204020204" pitchFamily="34" charset="-122"/>
              </a:rPr>
              <a:t>抵押、银行贷款或企业贷款；</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③</a:t>
            </a:r>
            <a:r>
              <a:rPr lang="zh-CN" altLang="en-US" sz="2000" spc="-11" dirty="0">
                <a:latin typeface="Microsoft YaHei" panose="020B0503020204020204" pitchFamily="34" charset="-122"/>
                <a:ea typeface="Microsoft YaHei" panose="020B0503020204020204" pitchFamily="34" charset="-122"/>
              </a:rPr>
              <a:t>争取政府某个计划的资金支持；</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④</a:t>
            </a:r>
            <a:r>
              <a:rPr lang="zh-CN" altLang="en-US" sz="2000" spc="-11" dirty="0">
                <a:latin typeface="Microsoft YaHei" panose="020B0503020204020204" pitchFamily="34" charset="-122"/>
                <a:ea typeface="Microsoft YaHei" panose="020B0503020204020204" pitchFamily="34" charset="-122"/>
              </a:rPr>
              <a:t>所有权融资，包括吸引新的拥有资金的创新创业同盟者加入团队，吸引现有企业以股东身份向新企业投资、参与创新创业活动，以及吸引企业孵化器或投资基金的目光等；</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buNone/>
            </a:pPr>
            <a:r>
              <a:rPr lang="en-US" altLang="zh-CN" sz="2000" spc="-11" dirty="0">
                <a:latin typeface="Microsoft YaHei" panose="020B0503020204020204" pitchFamily="34" charset="-122"/>
                <a:ea typeface="Microsoft YaHei" panose="020B0503020204020204" pitchFamily="34" charset="-122"/>
              </a:rPr>
              <a:t>⑤</a:t>
            </a:r>
            <a:r>
              <a:rPr lang="zh-CN" altLang="en-US" sz="2000" spc="-11" dirty="0">
                <a:latin typeface="Microsoft YaHei" panose="020B0503020204020204" pitchFamily="34" charset="-122"/>
                <a:ea typeface="Microsoft YaHei" panose="020B0503020204020204" pitchFamily="34" charset="-122"/>
              </a:rPr>
              <a:t>通过详尽可行的创新创业计划吸引一些大学生创新创业基金或风险投资。</a:t>
            </a:r>
          </a:p>
        </p:txBody>
      </p:sp>
      <p:pic>
        <p:nvPicPr>
          <p:cNvPr id="4098" name="Picture 2" descr="查看源图像">
            <a:extLst>
              <a:ext uri="{FF2B5EF4-FFF2-40B4-BE49-F238E27FC236}">
                <a16:creationId xmlns:a16="http://schemas.microsoft.com/office/drawing/2014/main" id="{2536833A-B4E4-FC67-F119-1A1E525313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7184" y="1926479"/>
            <a:ext cx="4754879" cy="4351515"/>
          </a:xfrm>
          <a:prstGeom prst="roundRect">
            <a:avLst>
              <a:gd name="adj" fmla="val 0"/>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90585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86ECD-45F8-3D80-DCD0-A83316A1E2C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E7271EF-A9C9-13A3-D0D0-FF5862ACAC0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6.3.2</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大学生创新创业资源的获取途径</a:t>
            </a:r>
          </a:p>
        </p:txBody>
      </p:sp>
      <p:sp>
        <p:nvSpPr>
          <p:cNvPr id="3" name="文本框 2">
            <a:extLst>
              <a:ext uri="{FF2B5EF4-FFF2-40B4-BE49-F238E27FC236}">
                <a16:creationId xmlns:a16="http://schemas.microsoft.com/office/drawing/2014/main" id="{E15DB4EA-FF54-9F52-5E32-D764ECB78CBE}"/>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获取市场信息资源与政策信息资源的途径</a:t>
            </a:r>
          </a:p>
        </p:txBody>
      </p:sp>
      <p:sp>
        <p:nvSpPr>
          <p:cNvPr id="4" name="文本框 3">
            <a:extLst>
              <a:ext uri="{FF2B5EF4-FFF2-40B4-BE49-F238E27FC236}">
                <a16:creationId xmlns:a16="http://schemas.microsoft.com/office/drawing/2014/main" id="{0CE768E5-3578-7CB8-5749-275278211A1A}"/>
              </a:ext>
            </a:extLst>
          </p:cNvPr>
          <p:cNvSpPr txBox="1"/>
          <p:nvPr/>
        </p:nvSpPr>
        <p:spPr>
          <a:xfrm>
            <a:off x="531111" y="1774965"/>
            <a:ext cx="5333115" cy="4411523"/>
          </a:xfrm>
          <a:prstGeom prst="rect">
            <a:avLst/>
          </a:prstGeom>
          <a:noFill/>
          <a:ln>
            <a:solidFill>
              <a:schemeClr val="accent3"/>
            </a:solidFill>
          </a:ln>
        </p:spPr>
        <p:txBody>
          <a:bodyPr wrap="square" anchor="ctr">
            <a:noAutofit/>
          </a:bodyPr>
          <a:lstStyle>
            <a:defPPr>
              <a:defRPr lang="en-US"/>
            </a:defPPr>
            <a:lvl1pPr indent="457200">
              <a:lnSpc>
                <a:spcPct val="150000"/>
              </a:lnSpc>
              <a:buNone/>
              <a:defRPr sz="2000" spc="-11">
                <a:latin typeface="Microsoft YaHei" panose="020B0503020204020204" pitchFamily="34" charset="-122"/>
                <a:ea typeface="Microsoft YaHei" panose="020B0503020204020204" pitchFamily="34" charset="-122"/>
              </a:defRPr>
            </a:lvl1pPr>
          </a:lstStyle>
          <a:p>
            <a:r>
              <a:rPr lang="zh-CN" altLang="en-US" dirty="0"/>
              <a:t>一般而言，获取市场信息资源及政策信息资源的途径主要有政府机构、同行创新创业者或同行企业、专业信息机构、图书馆、大学研究机构、新闻媒体及互联网等。对于这些信息的获得，大学生创新创业者可以根据自己的实际情况与各种方式的特点，选择一种或多种方式，尽可能获取有效的、需要的信息。</a:t>
            </a:r>
          </a:p>
        </p:txBody>
      </p:sp>
      <p:pic>
        <p:nvPicPr>
          <p:cNvPr id="2054" name="Picture 6" descr="获取创业资源的途径主要包括哪些方式？_加盟星百度招商加盟服务平台">
            <a:extLst>
              <a:ext uri="{FF2B5EF4-FFF2-40B4-BE49-F238E27FC236}">
                <a16:creationId xmlns:a16="http://schemas.microsoft.com/office/drawing/2014/main" id="{9A1D17ED-113F-CA82-70A0-2F69F66737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774965"/>
            <a:ext cx="5564889" cy="4411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7057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8ED50-6AC7-86C3-2AD4-07ADC38FF8B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38DF6A9-91D0-BDCA-2501-655C0169F69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课堂演练</a:t>
            </a:r>
          </a:p>
        </p:txBody>
      </p:sp>
      <p:sp>
        <p:nvSpPr>
          <p:cNvPr id="3" name="object 20">
            <a:extLst>
              <a:ext uri="{FF2B5EF4-FFF2-40B4-BE49-F238E27FC236}">
                <a16:creationId xmlns:a16="http://schemas.microsoft.com/office/drawing/2014/main" id="{2A4A4FD6-FC47-09E9-E1A3-E46333A7602F}"/>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44000" rIns="0" bIns="0" rtlCol="0">
            <a:noAutofit/>
          </a:bodyPr>
          <a:lstStyle/>
          <a:p>
            <a:pPr indent="457200">
              <a:lnSpc>
                <a:spcPct val="150000"/>
              </a:lnSpc>
            </a:pPr>
            <a:r>
              <a:rPr lang="en" altLang="zh-CN" sz="2000" spc="-11" dirty="0">
                <a:latin typeface="Microsoft YaHei" panose="020B0503020204020204" pitchFamily="34" charset="-122"/>
                <a:ea typeface="Microsoft YaHei" panose="020B0503020204020204" pitchFamily="34" charset="-122"/>
                <a:cs typeface="Lantinghei SC Demibold"/>
              </a:rPr>
              <a:t>Kar</a:t>
            </a:r>
            <a:r>
              <a:rPr lang="zh-CN" altLang="en-US" sz="2000" spc="-11" dirty="0">
                <a:latin typeface="Microsoft YaHei" panose="020B0503020204020204" pitchFamily="34" charset="-122"/>
                <a:ea typeface="Microsoft YaHei" panose="020B0503020204020204" pitchFamily="34" charset="-122"/>
                <a:cs typeface="Lantinghei SC Demibold"/>
              </a:rPr>
              <a:t>模型是自我认知领域的一种经典模型，它详细地描述了自我认知的构成，包括自我知识、自我影响和自我调控。</a:t>
            </a:r>
            <a:r>
              <a:rPr lang="en" altLang="zh-CN" sz="2000" spc="-11" dirty="0">
                <a:latin typeface="Microsoft YaHei" panose="020B0503020204020204" pitchFamily="34" charset="-122"/>
                <a:ea typeface="Microsoft YaHei" panose="020B0503020204020204" pitchFamily="34" charset="-122"/>
                <a:cs typeface="Lantinghei SC Demibold"/>
              </a:rPr>
              <a:t>Kar</a:t>
            </a:r>
            <a:r>
              <a:rPr lang="zh-CN" altLang="en-US" sz="2000" spc="-11" dirty="0">
                <a:latin typeface="Microsoft YaHei" panose="020B0503020204020204" pitchFamily="34" charset="-122"/>
                <a:ea typeface="Microsoft YaHei" panose="020B0503020204020204" pitchFamily="34" charset="-122"/>
                <a:cs typeface="Lantinghei SC Demibold"/>
              </a:rPr>
              <a:t>模型图为人们提供了一个全面的自我认知框架，帮助人们更好地认识自己，使人们能更有效地管理自己的情感、思维和行为。</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9F9A9443-4FD5-AB45-EB5F-D1731366E6EF}"/>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“个人英雄史”：</a:t>
            </a:r>
            <a:r>
              <a:rPr lang="en" altLang="zh-CN" sz="2400" b="1" spc="-4" dirty="0">
                <a:solidFill>
                  <a:schemeClr val="bg1"/>
                </a:solidFill>
                <a:latin typeface="Microsoft YaHei" panose="020B0503020204020204" pitchFamily="34" charset="-122"/>
                <a:ea typeface="Microsoft YaHei" panose="020B0503020204020204" pitchFamily="34" charset="-122"/>
                <a:cs typeface="Wawati SC"/>
              </a:rPr>
              <a:t>Kar</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模型</a:t>
            </a:r>
          </a:p>
        </p:txBody>
      </p:sp>
      <p:grpSp>
        <p:nvGrpSpPr>
          <p:cNvPr id="5" name="组合 4">
            <a:extLst>
              <a:ext uri="{FF2B5EF4-FFF2-40B4-BE49-F238E27FC236}">
                <a16:creationId xmlns:a16="http://schemas.microsoft.com/office/drawing/2014/main" id="{FE0BC1CC-5B8C-4676-5F20-6E879AA40D7E}"/>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C8F357F1-D1C6-F14B-BEE6-25D9BB27E03D}"/>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AAB4C922-5E25-5BA5-9458-A720B28749DF}"/>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graphicFrame>
        <p:nvGraphicFramePr>
          <p:cNvPr id="8" name="object 9">
            <a:extLst>
              <a:ext uri="{FF2B5EF4-FFF2-40B4-BE49-F238E27FC236}">
                <a16:creationId xmlns:a16="http://schemas.microsoft.com/office/drawing/2014/main" id="{12A4C626-106E-49DA-762C-5B6876DEA304}"/>
              </a:ext>
            </a:extLst>
          </p:cNvPr>
          <p:cNvGraphicFramePr>
            <a:graphicFrameLocks noGrp="1"/>
          </p:cNvGraphicFramePr>
          <p:nvPr>
            <p:extLst>
              <p:ext uri="{D42A27DB-BD31-4B8C-83A1-F6EECF244321}">
                <p14:modId xmlns:p14="http://schemas.microsoft.com/office/powerpoint/2010/main" val="2409064021"/>
              </p:ext>
            </p:extLst>
          </p:nvPr>
        </p:nvGraphicFramePr>
        <p:xfrm>
          <a:off x="666750" y="2760446"/>
          <a:ext cx="10858500" cy="3653155"/>
        </p:xfrm>
        <a:graphic>
          <a:graphicData uri="http://schemas.openxmlformats.org/drawingml/2006/table">
            <a:tbl>
              <a:tblPr firstRow="1" bandRow="1">
                <a:tableStyleId>{2D5ABB26-0587-4C30-8999-92F81FD0307C}</a:tableStyleId>
              </a:tblPr>
              <a:tblGrid>
                <a:gridCol w="2570226">
                  <a:extLst>
                    <a:ext uri="{9D8B030D-6E8A-4147-A177-3AD203B41FA5}">
                      <a16:colId xmlns:a16="http://schemas.microsoft.com/office/drawing/2014/main" val="20000"/>
                    </a:ext>
                  </a:extLst>
                </a:gridCol>
                <a:gridCol w="2377440">
                  <a:extLst>
                    <a:ext uri="{9D8B030D-6E8A-4147-A177-3AD203B41FA5}">
                      <a16:colId xmlns:a16="http://schemas.microsoft.com/office/drawing/2014/main" val="20002"/>
                    </a:ext>
                  </a:extLst>
                </a:gridCol>
                <a:gridCol w="1754001">
                  <a:extLst>
                    <a:ext uri="{9D8B030D-6E8A-4147-A177-3AD203B41FA5}">
                      <a16:colId xmlns:a16="http://schemas.microsoft.com/office/drawing/2014/main" val="20003"/>
                    </a:ext>
                  </a:extLst>
                </a:gridCol>
                <a:gridCol w="2456778">
                  <a:extLst>
                    <a:ext uri="{9D8B030D-6E8A-4147-A177-3AD203B41FA5}">
                      <a16:colId xmlns:a16="http://schemas.microsoft.com/office/drawing/2014/main" val="20004"/>
                    </a:ext>
                  </a:extLst>
                </a:gridCol>
                <a:gridCol w="1700055">
                  <a:extLst>
                    <a:ext uri="{9D8B030D-6E8A-4147-A177-3AD203B41FA5}">
                      <a16:colId xmlns:a16="http://schemas.microsoft.com/office/drawing/2014/main" val="20005"/>
                    </a:ext>
                  </a:extLst>
                </a:gridCol>
              </a:tblGrid>
              <a:tr h="1208908">
                <a:tc rowSpan="2">
                  <a:txBody>
                    <a:bodyPr/>
                    <a:lstStyle/>
                    <a:p>
                      <a:pPr marL="0" marR="146685" indent="-50800" algn="ctr">
                        <a:lnSpc>
                          <a:spcPct val="100000"/>
                        </a:lnSpc>
                        <a:spcBef>
                          <a:spcPts val="0"/>
                        </a:spcBef>
                      </a:pPr>
                      <a:r>
                        <a:rPr lang="zh-CN" altLang="en-US" sz="1800" dirty="0">
                          <a:solidFill>
                            <a:srgbClr val="231F20"/>
                          </a:solidFill>
                          <a:latin typeface="Microsoft YaHei" panose="020B0503020204020204" pitchFamily="34" charset="-122"/>
                          <a:ea typeface="Microsoft YaHei" panose="020B0503020204020204" pitchFamily="34" charset="-122"/>
                        </a:rPr>
                        <a:t>投谁能帮助我</a:t>
                      </a:r>
                    </a:p>
                    <a:p>
                      <a:pPr marL="0" marR="146685" indent="-50800" algn="ctr">
                        <a:lnSpc>
                          <a:spcPct val="100000"/>
                        </a:lnSpc>
                        <a:spcBef>
                          <a:spcPts val="0"/>
                        </a:spcBef>
                      </a:pPr>
                      <a:r>
                        <a:rPr lang="zh-CN" altLang="en-US" sz="1800" dirty="0">
                          <a:solidFill>
                            <a:srgbClr val="231F20"/>
                          </a:solidFill>
                          <a:latin typeface="Microsoft YaHei" panose="020B0503020204020204" pitchFamily="34" charset="-122"/>
                          <a:ea typeface="Microsoft YaHei" panose="020B0503020204020204" pitchFamily="34" charset="-122"/>
                        </a:rPr>
                        <a:t>（人脉）</a:t>
                      </a:r>
                      <a:endParaRPr lang="zh-CN" altLang="en-US" sz="1800" dirty="0">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30175" algn="l"/>
                        </a:tabLst>
                      </a:pPr>
                      <a:r>
                        <a:rPr lang="zh-CN" altLang="en-US" sz="1800" dirty="0">
                          <a:solidFill>
                            <a:srgbClr val="231F20"/>
                          </a:solidFill>
                          <a:latin typeface="Microsoft YaHei" panose="020B0503020204020204" pitchFamily="34" charset="-122"/>
                          <a:ea typeface="Microsoft YaHei" panose="020B0503020204020204" pitchFamily="34" charset="-122"/>
                        </a:rPr>
                        <a:t>资人</a:t>
                      </a:r>
                      <a:endParaRPr lang="en-US" altLang="zh-CN" sz="1800" dirty="0">
                        <a:solidFill>
                          <a:srgbClr val="231F20"/>
                        </a:solidFill>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30175" algn="l"/>
                        </a:tabLst>
                      </a:pPr>
                      <a:r>
                        <a:rPr lang="zh-CN" altLang="en-US" sz="1800" dirty="0">
                          <a:solidFill>
                            <a:srgbClr val="231F20"/>
                          </a:solidFill>
                          <a:latin typeface="Microsoft YaHei" panose="020B0503020204020204" pitchFamily="34" charset="-122"/>
                          <a:ea typeface="Microsoft YaHei" panose="020B0503020204020204" pitchFamily="34" charset="-122"/>
                        </a:rPr>
                        <a:t>领导</a:t>
                      </a:r>
                      <a:endParaRPr lang="en-US" altLang="zh-CN" sz="1800" dirty="0">
                        <a:solidFill>
                          <a:srgbClr val="231F20"/>
                        </a:solidFill>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30175" algn="l"/>
                        </a:tabLst>
                      </a:pPr>
                      <a:r>
                        <a:rPr lang="zh-CN" altLang="en-US" sz="1800" dirty="0">
                          <a:solidFill>
                            <a:srgbClr val="231F20"/>
                          </a:solidFill>
                          <a:latin typeface="Microsoft YaHei" panose="020B0503020204020204" pitchFamily="34" charset="-122"/>
                          <a:ea typeface="Microsoft YaHei" panose="020B0503020204020204" pitchFamily="34" charset="-122"/>
                        </a:rPr>
                        <a:t>其他高校创新创业教育的探索者与推动者</a:t>
                      </a:r>
                      <a:endParaRPr lang="en-US" altLang="zh-CN" sz="1800" dirty="0">
                        <a:solidFill>
                          <a:srgbClr val="231F20"/>
                        </a:solidFill>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30175" algn="l"/>
                        </a:tabLst>
                      </a:pPr>
                      <a:r>
                        <a:rPr lang="zh-CN" altLang="en-US" sz="1800" dirty="0">
                          <a:solidFill>
                            <a:srgbClr val="231F20"/>
                          </a:solidFill>
                          <a:latin typeface="Microsoft YaHei" panose="020B0503020204020204" pitchFamily="34" charset="-122"/>
                          <a:ea typeface="Microsoft YaHei" panose="020B0503020204020204" pitchFamily="34" charset="-122"/>
                        </a:rPr>
                        <a:t>老师</a:t>
                      </a:r>
                      <a:endParaRPr lang="en-US" altLang="zh-CN" sz="1800" dirty="0">
                        <a:solidFill>
                          <a:srgbClr val="231F20"/>
                        </a:solidFill>
                        <a:latin typeface="Microsoft YaHei" panose="020B0503020204020204" pitchFamily="34" charset="-122"/>
                        <a:ea typeface="Microsoft YaHei" panose="020B0503020204020204" pitchFamily="34" charset="-122"/>
                      </a:endParaRPr>
                    </a:p>
                  </a:txBody>
                  <a:tcPr marL="36000" marR="0" marB="0">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solidFill>
                      <a:srgbClr val="DCF2FD"/>
                    </a:solidFill>
                  </a:tcPr>
                </a:tc>
                <a:tc>
                  <a:txBody>
                    <a:bodyPr/>
                    <a:lstStyle/>
                    <a:p>
                      <a:pPr marL="0" algn="ctr">
                        <a:lnSpc>
                          <a:spcPct val="100000"/>
                        </a:lnSpc>
                        <a:spcBef>
                          <a:spcPts val="0"/>
                        </a:spcBef>
                      </a:pPr>
                      <a:r>
                        <a:rPr lang="zh-CN" altLang="en-US" sz="1800" dirty="0">
                          <a:solidFill>
                            <a:srgbClr val="231F20"/>
                          </a:solidFill>
                          <a:latin typeface="Microsoft YaHei" panose="020B0503020204020204" pitchFamily="34" charset="-122"/>
                          <a:ea typeface="Microsoft YaHei" panose="020B0503020204020204" pitchFamily="34" charset="-122"/>
                          <a:cs typeface="Heiti SC"/>
                        </a:rPr>
                        <a:t>我要做什么</a:t>
                      </a:r>
                    </a:p>
                    <a:p>
                      <a:pPr marL="0" indent="-79375" algn="l">
                        <a:lnSpc>
                          <a:spcPct val="100000"/>
                        </a:lnSpc>
                        <a:spcBef>
                          <a:spcPts val="0"/>
                        </a:spcBef>
                        <a:buSzPct val="87500"/>
                        <a:buFont typeface="Times New Roman"/>
                        <a:buAutoNum type="arabicPeriod"/>
                        <a:tabLst>
                          <a:tab pos="177165" algn="l"/>
                        </a:tabLst>
                      </a:pPr>
                      <a:r>
                        <a:rPr lang="en-US" sz="1800" spc="-25" dirty="0" err="1">
                          <a:solidFill>
                            <a:srgbClr val="231F20"/>
                          </a:solidFill>
                          <a:latin typeface="Microsoft YaHei" panose="020B0503020204020204" pitchFamily="34" charset="-122"/>
                          <a:ea typeface="Microsoft YaHei" panose="020B0503020204020204" pitchFamily="34" charset="-122"/>
                        </a:rPr>
                        <a:t>学习</a:t>
                      </a:r>
                      <a:endParaRPr lang="en-US" sz="1800" spc="-25" dirty="0">
                        <a:solidFill>
                          <a:srgbClr val="231F20"/>
                        </a:solidFill>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77165" algn="l"/>
                        </a:tabLst>
                      </a:pPr>
                      <a:r>
                        <a:rPr lang="en-US" sz="1800" spc="-25" dirty="0" err="1">
                          <a:solidFill>
                            <a:srgbClr val="231F20"/>
                          </a:solidFill>
                          <a:latin typeface="Microsoft YaHei" panose="020B0503020204020204" pitchFamily="34" charset="-122"/>
                          <a:ea typeface="Microsoft YaHei" panose="020B0503020204020204" pitchFamily="34" charset="-122"/>
                        </a:rPr>
                        <a:t>培训</a:t>
                      </a:r>
                      <a:endParaRPr lang="en-US" sz="1800" spc="-25" dirty="0">
                        <a:solidFill>
                          <a:srgbClr val="231F20"/>
                        </a:solidFill>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77165" algn="l"/>
                        </a:tabLst>
                      </a:pPr>
                      <a:r>
                        <a:rPr lang="en-US" sz="1800" spc="-25" dirty="0" err="1">
                          <a:solidFill>
                            <a:srgbClr val="231F20"/>
                          </a:solidFill>
                          <a:latin typeface="Microsoft YaHei" panose="020B0503020204020204" pitchFamily="34" charset="-122"/>
                          <a:ea typeface="Microsoft YaHei" panose="020B0503020204020204" pitchFamily="34" charset="-122"/>
                        </a:rPr>
                        <a:t>提出想法</a:t>
                      </a:r>
                      <a:endParaRPr lang="en-US" sz="1800" spc="-25" dirty="0">
                        <a:solidFill>
                          <a:srgbClr val="231F20"/>
                        </a:solidFill>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77165" algn="l"/>
                        </a:tabLst>
                      </a:pPr>
                      <a:r>
                        <a:rPr lang="en-US" sz="1800" spc="-25" dirty="0" err="1">
                          <a:solidFill>
                            <a:srgbClr val="231F20"/>
                          </a:solidFill>
                          <a:latin typeface="Microsoft YaHei" panose="020B0503020204020204" pitchFamily="34" charset="-122"/>
                          <a:ea typeface="Microsoft YaHei" panose="020B0503020204020204" pitchFamily="34" charset="-122"/>
                        </a:rPr>
                        <a:t>充实内容</a:t>
                      </a:r>
                      <a:endParaRPr sz="1800" dirty="0">
                        <a:latin typeface="Microsoft YaHei" panose="020B0503020204020204" pitchFamily="34" charset="-122"/>
                        <a:ea typeface="Microsoft YaHei" panose="020B0503020204020204" pitchFamily="34" charset="-122"/>
                      </a:endParaRPr>
                    </a:p>
                  </a:txBody>
                  <a:tcPr marL="36000" marR="0" marB="0" anchor="ctr">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solidFill>
                      <a:srgbClr val="DCF2FD"/>
                    </a:solidFill>
                  </a:tcPr>
                </a:tc>
                <a:tc rowSpan="2">
                  <a:txBody>
                    <a:bodyPr/>
                    <a:lstStyle/>
                    <a:p>
                      <a:pPr marL="0" marR="50165" indent="-203200" algn="ctr">
                        <a:lnSpc>
                          <a:spcPct val="100000"/>
                        </a:lnSpc>
                        <a:spcBef>
                          <a:spcPts val="0"/>
                        </a:spcBef>
                      </a:pPr>
                      <a:r>
                        <a:rPr lang="zh-CN" altLang="en-US" sz="1800" dirty="0">
                          <a:solidFill>
                            <a:srgbClr val="231F20"/>
                          </a:solidFill>
                          <a:latin typeface="Microsoft YaHei" panose="020B0503020204020204" pitchFamily="34" charset="-122"/>
                          <a:ea typeface="Microsoft YaHei" panose="020B0503020204020204" pitchFamily="34" charset="-122"/>
                          <a:cs typeface="Heiti SC"/>
                        </a:rPr>
                        <a:t>我对谁有什么价值</a:t>
                      </a:r>
                    </a:p>
                    <a:p>
                      <a:pPr marL="0" algn="l">
                        <a:lnSpc>
                          <a:spcPct val="100000"/>
                        </a:lnSpc>
                        <a:spcBef>
                          <a:spcPts val="0"/>
                        </a:spcBef>
                      </a:pPr>
                      <a:r>
                        <a:rPr lang="en-US" altLang="zh-CN" sz="1800" dirty="0">
                          <a:latin typeface="Microsoft YaHei" panose="020B0503020204020204" pitchFamily="34" charset="-122"/>
                          <a:ea typeface="Microsoft YaHei" panose="020B0503020204020204" pitchFamily="34" charset="-122"/>
                          <a:cs typeface="Times New Roman"/>
                        </a:rPr>
                        <a:t>1.</a:t>
                      </a:r>
                      <a:r>
                        <a:rPr lang="zh-CN" altLang="en-US" sz="1800" dirty="0">
                          <a:latin typeface="Microsoft YaHei" panose="020B0503020204020204" pitchFamily="34" charset="-122"/>
                          <a:ea typeface="Microsoft YaHei" panose="020B0503020204020204" pitchFamily="34" charset="-122"/>
                          <a:cs typeface="Times New Roman"/>
                        </a:rPr>
                        <a:t>和团队成员一起成长</a:t>
                      </a:r>
                      <a:endParaRPr lang="en-US" altLang="zh-CN" sz="1800" dirty="0">
                        <a:latin typeface="Microsoft YaHei" panose="020B0503020204020204" pitchFamily="34" charset="-122"/>
                        <a:ea typeface="Microsoft YaHei" panose="020B0503020204020204" pitchFamily="34" charset="-122"/>
                        <a:cs typeface="Times New Roman"/>
                      </a:endParaRPr>
                    </a:p>
                    <a:p>
                      <a:pPr marL="0" algn="l">
                        <a:lnSpc>
                          <a:spcPct val="100000"/>
                        </a:lnSpc>
                        <a:spcBef>
                          <a:spcPts val="0"/>
                        </a:spcBef>
                      </a:pPr>
                      <a:r>
                        <a:rPr lang="en-US" altLang="zh-CN" sz="1800" dirty="0">
                          <a:latin typeface="Microsoft YaHei" panose="020B0503020204020204" pitchFamily="34" charset="-122"/>
                          <a:ea typeface="Microsoft YaHei" panose="020B0503020204020204" pitchFamily="34" charset="-122"/>
                          <a:cs typeface="Times New Roman"/>
                        </a:rPr>
                        <a:t>2.</a:t>
                      </a:r>
                      <a:r>
                        <a:rPr lang="zh-CN" altLang="en-US" sz="1800" dirty="0">
                          <a:latin typeface="Microsoft YaHei" panose="020B0503020204020204" pitchFamily="34" charset="-122"/>
                          <a:ea typeface="Microsoft YaHei" panose="020B0503020204020204" pitchFamily="34" charset="-122"/>
                          <a:cs typeface="Times New Roman"/>
                        </a:rPr>
                        <a:t>推动高校创新创业教育的普及和落实</a:t>
                      </a:r>
                      <a:endParaRPr sz="1800" dirty="0">
                        <a:latin typeface="Microsoft YaHei" panose="020B0503020204020204" pitchFamily="34" charset="-122"/>
                        <a:ea typeface="Microsoft YaHei" panose="020B0503020204020204" pitchFamily="34" charset="-122"/>
                        <a:cs typeface="Times New Roman"/>
                      </a:endParaRPr>
                    </a:p>
                  </a:txBody>
                  <a:tcPr marL="36000" marR="0" marB="0" anchor="ctr">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solidFill>
                      <a:srgbClr val="DCF2FD"/>
                    </a:solidFill>
                  </a:tcPr>
                </a:tc>
                <a:tc>
                  <a:txBody>
                    <a:bodyPr/>
                    <a:lstStyle/>
                    <a:p>
                      <a:pPr marL="0" marR="60325" indent="-295910" algn="ctr">
                        <a:lnSpc>
                          <a:spcPct val="100000"/>
                        </a:lnSpc>
                        <a:spcBef>
                          <a:spcPts val="0"/>
                        </a:spcBef>
                      </a:pPr>
                      <a:r>
                        <a:rPr lang="zh-CN" altLang="en-US" sz="1800" spc="85" dirty="0">
                          <a:solidFill>
                            <a:srgbClr val="231F20"/>
                          </a:solidFill>
                          <a:latin typeface="Microsoft YaHei" panose="020B0503020204020204" pitchFamily="34" charset="-122"/>
                          <a:ea typeface="Microsoft YaHei" panose="020B0503020204020204" pitchFamily="34" charset="-122"/>
                          <a:cs typeface="Heiti SC"/>
                        </a:rPr>
                        <a:t>如何让他（或她）知道</a:t>
                      </a:r>
                    </a:p>
                    <a:p>
                      <a:pPr marL="0" indent="-79375" algn="l">
                        <a:lnSpc>
                          <a:spcPct val="100000"/>
                        </a:lnSpc>
                        <a:spcBef>
                          <a:spcPts val="0"/>
                        </a:spcBef>
                        <a:buSzPct val="87500"/>
                        <a:buFont typeface="Times New Roman"/>
                        <a:buAutoNum type="arabicPeriod"/>
                        <a:tabLst>
                          <a:tab pos="145415" algn="l"/>
                        </a:tabLst>
                      </a:pPr>
                      <a:r>
                        <a:rPr lang="zh-CN" altLang="en-US" sz="1800" spc="-10" dirty="0">
                          <a:solidFill>
                            <a:srgbClr val="231F20"/>
                          </a:solidFill>
                          <a:latin typeface="Microsoft YaHei" panose="020B0503020204020204" pitchFamily="34" charset="-122"/>
                          <a:ea typeface="Microsoft YaHei" panose="020B0503020204020204" pitchFamily="34" charset="-122"/>
                        </a:rPr>
                        <a:t>参与分享交流会</a:t>
                      </a:r>
                      <a:endParaRPr lang="en-US" altLang="zh-CN" sz="1800" spc="-10" dirty="0">
                        <a:solidFill>
                          <a:srgbClr val="231F20"/>
                        </a:solidFill>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45415" algn="l"/>
                        </a:tabLst>
                      </a:pPr>
                      <a:r>
                        <a:rPr lang="zh-CN" altLang="en-US" sz="1800" spc="-10" dirty="0">
                          <a:solidFill>
                            <a:srgbClr val="231F20"/>
                          </a:solidFill>
                          <a:latin typeface="Microsoft YaHei" panose="020B0503020204020204" pitchFamily="34" charset="-122"/>
                          <a:ea typeface="Microsoft YaHei" panose="020B0503020204020204" pitchFamily="34" charset="-122"/>
                        </a:rPr>
                        <a:t>通过电话、邮件、微信等进行沟通</a:t>
                      </a:r>
                      <a:endParaRPr sz="1800" dirty="0">
                        <a:latin typeface="Microsoft YaHei" panose="020B0503020204020204" pitchFamily="34" charset="-122"/>
                        <a:ea typeface="Microsoft YaHei" panose="020B0503020204020204" pitchFamily="34" charset="-122"/>
                      </a:endParaRPr>
                    </a:p>
                  </a:txBody>
                  <a:tcPr marL="36000" marR="0" marT="46990" marB="0" anchor="ctr">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solidFill>
                      <a:srgbClr val="DCF2FD"/>
                    </a:solidFill>
                  </a:tcPr>
                </a:tc>
                <a:tc rowSpan="2">
                  <a:txBody>
                    <a:bodyPr/>
                    <a:lstStyle/>
                    <a:p>
                      <a:pPr marL="0" algn="ctr">
                        <a:lnSpc>
                          <a:spcPct val="100000"/>
                        </a:lnSpc>
                        <a:spcBef>
                          <a:spcPts val="0"/>
                        </a:spcBef>
                      </a:pPr>
                      <a:r>
                        <a:rPr lang="zh-CN" altLang="en-US" sz="1800" dirty="0">
                          <a:solidFill>
                            <a:srgbClr val="231F20"/>
                          </a:solidFill>
                          <a:latin typeface="Microsoft YaHei" panose="020B0503020204020204" pitchFamily="34" charset="-122"/>
                          <a:ea typeface="Microsoft YaHei" panose="020B0503020204020204" pitchFamily="34" charset="-122"/>
                          <a:cs typeface="Heiti SC"/>
                        </a:rPr>
                        <a:t>我能帮助谁</a:t>
                      </a:r>
                    </a:p>
                    <a:p>
                      <a:pPr marL="0" indent="-79375" algn="l">
                        <a:lnSpc>
                          <a:spcPct val="100000"/>
                        </a:lnSpc>
                        <a:spcBef>
                          <a:spcPts val="0"/>
                        </a:spcBef>
                        <a:buSzPct val="87500"/>
                        <a:buFont typeface="Times New Roman"/>
                        <a:buAutoNum type="arabicPeriod"/>
                        <a:tabLst>
                          <a:tab pos="144780" algn="l"/>
                        </a:tabLst>
                      </a:pPr>
                      <a:r>
                        <a:rPr sz="1800" dirty="0" err="1">
                          <a:solidFill>
                            <a:srgbClr val="231F20"/>
                          </a:solidFill>
                          <a:latin typeface="Microsoft YaHei" panose="020B0503020204020204" pitchFamily="34" charset="-122"/>
                          <a:ea typeface="Microsoft YaHei" panose="020B0503020204020204" pitchFamily="34" charset="-122"/>
                        </a:rPr>
                        <a:t>创新</a:t>
                      </a:r>
                      <a:r>
                        <a:rPr lang="zh-CN" altLang="en-US" sz="1800" dirty="0">
                          <a:solidFill>
                            <a:srgbClr val="231F20"/>
                          </a:solidFill>
                          <a:latin typeface="Microsoft YaHei" panose="020B0503020204020204" pitchFamily="34" charset="-122"/>
                          <a:ea typeface="Microsoft YaHei" panose="020B0503020204020204" pitchFamily="34" charset="-122"/>
                        </a:rPr>
                        <a:t>创业团队成员</a:t>
                      </a:r>
                      <a:endParaRPr lang="en-US" altLang="zh-CN" sz="1800" dirty="0">
                        <a:solidFill>
                          <a:srgbClr val="231F20"/>
                        </a:solidFill>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44780" algn="l"/>
                        </a:tabLst>
                      </a:pPr>
                      <a:r>
                        <a:rPr lang="en-US" sz="1800" dirty="0" err="1">
                          <a:solidFill>
                            <a:srgbClr val="231F20"/>
                          </a:solidFill>
                          <a:latin typeface="Microsoft YaHei" panose="020B0503020204020204" pitchFamily="34" charset="-122"/>
                          <a:ea typeface="Microsoft YaHei" panose="020B0503020204020204" pitchFamily="34" charset="-122"/>
                        </a:rPr>
                        <a:t>创新创业教育的管理者</a:t>
                      </a:r>
                      <a:endParaRPr sz="1800" dirty="0">
                        <a:latin typeface="Microsoft YaHei" panose="020B0503020204020204" pitchFamily="34" charset="-122"/>
                        <a:ea typeface="Microsoft YaHei" panose="020B0503020204020204" pitchFamily="34" charset="-122"/>
                      </a:endParaRPr>
                    </a:p>
                  </a:txBody>
                  <a:tcPr marL="36000" marR="0" marT="48260" marB="0" anchor="ctr">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solidFill>
                      <a:srgbClr val="DCF2FD"/>
                    </a:solidFill>
                  </a:tcPr>
                </a:tc>
                <a:extLst>
                  <a:ext uri="{0D108BD9-81ED-4DB2-BD59-A6C34878D82A}">
                    <a16:rowId xmlns:a16="http://schemas.microsoft.com/office/drawing/2014/main" val="10000"/>
                  </a:ext>
                </a:extLst>
              </a:tr>
              <a:tr h="968983">
                <a:tc vMerge="1">
                  <a:txBody>
                    <a:bodyPr/>
                    <a:lstStyle/>
                    <a:p>
                      <a:endParaRPr/>
                    </a:p>
                  </a:txBody>
                  <a:tcPr marL="0" marR="0" marT="0" marB="0">
                    <a:lnL w="6350">
                      <a:solidFill>
                        <a:srgbClr val="00AEEF"/>
                      </a:solidFill>
                      <a:prstDash val="solid"/>
                    </a:lnL>
                    <a:lnR w="6350" cap="flat" cmpd="sng" algn="ctr">
                      <a:solidFill>
                        <a:srgbClr val="00AEEF"/>
                      </a:solidFill>
                      <a:prstDash val="solid"/>
                      <a:round/>
                      <a:headEnd type="none" w="med" len="med"/>
                      <a:tailEnd type="none" w="med" len="med"/>
                    </a:lnR>
                    <a:lnT w="6350" cap="flat" cmpd="sng" algn="ctr">
                      <a:solidFill>
                        <a:srgbClr val="00AEEF"/>
                      </a:solidFill>
                      <a:prstDash val="solid"/>
                      <a:round/>
                      <a:headEnd type="none" w="med" len="med"/>
                      <a:tailEnd type="none" w="med" len="med"/>
                    </a:lnT>
                    <a:lnB w="6350">
                      <a:solidFill>
                        <a:srgbClr val="00AEEF"/>
                      </a:solidFill>
                      <a:prstDash val="solid"/>
                    </a:lnB>
                    <a:solidFill>
                      <a:srgbClr val="DCF2FD"/>
                    </a:solidFill>
                  </a:tcPr>
                </a:tc>
                <a:tc>
                  <a:txBody>
                    <a:bodyPr/>
                    <a:lstStyle/>
                    <a:p>
                      <a:pPr marL="0" indent="0" algn="ctr">
                        <a:lnSpc>
                          <a:spcPct val="100000"/>
                        </a:lnSpc>
                        <a:spcBef>
                          <a:spcPts val="0"/>
                        </a:spcBef>
                        <a:buSzPct val="87500"/>
                        <a:buFont typeface="Times New Roman"/>
                        <a:buNone/>
                        <a:tabLst>
                          <a:tab pos="119380" algn="l"/>
                        </a:tabLst>
                      </a:pPr>
                      <a:r>
                        <a:rPr lang="zh-CN" altLang="en-US" sz="1800" dirty="0">
                          <a:latin typeface="Microsoft YaHei" panose="020B0503020204020204" pitchFamily="34" charset="-122"/>
                          <a:ea typeface="Microsoft YaHei" panose="020B0503020204020204" pitchFamily="34" charset="-122"/>
                          <a:cs typeface="Heiti SC"/>
                        </a:rPr>
                        <a:t>我有什么</a:t>
                      </a:r>
                      <a:endParaRPr lang="en-US" altLang="zh-CN" sz="1800" dirty="0">
                        <a:latin typeface="Microsoft YaHei" panose="020B0503020204020204" pitchFamily="34" charset="-122"/>
                        <a:ea typeface="Microsoft YaHei" panose="020B0503020204020204" pitchFamily="34" charset="-122"/>
                        <a:cs typeface="Heiti SC"/>
                      </a:endParaRPr>
                    </a:p>
                    <a:p>
                      <a:pPr marL="0" indent="0" algn="ctr">
                        <a:lnSpc>
                          <a:spcPct val="100000"/>
                        </a:lnSpc>
                        <a:spcBef>
                          <a:spcPts val="0"/>
                        </a:spcBef>
                        <a:buSzPct val="87500"/>
                        <a:buFont typeface="Times New Roman"/>
                        <a:buNone/>
                        <a:tabLst>
                          <a:tab pos="119380" algn="l"/>
                        </a:tabLst>
                      </a:pPr>
                      <a:r>
                        <a:rPr lang="zh-CN" altLang="en-US" sz="1800" dirty="0">
                          <a:latin typeface="Microsoft YaHei" panose="020B0503020204020204" pitchFamily="34" charset="-122"/>
                          <a:ea typeface="Microsoft YaHei" panose="020B0503020204020204" pitchFamily="34" charset="-122"/>
                          <a:cs typeface="Heiti SC"/>
                        </a:rPr>
                        <a:t>（知识、能力）</a:t>
                      </a:r>
                      <a:endParaRPr lang="en-US" altLang="zh-CN" sz="1800" dirty="0">
                        <a:latin typeface="Microsoft YaHei" panose="020B0503020204020204" pitchFamily="34" charset="-122"/>
                        <a:ea typeface="Microsoft YaHei" panose="020B0503020204020204" pitchFamily="34" charset="-122"/>
                        <a:cs typeface="Heiti SC"/>
                      </a:endParaRPr>
                    </a:p>
                    <a:p>
                      <a:pPr marL="0" indent="0" algn="l">
                        <a:lnSpc>
                          <a:spcPct val="100000"/>
                        </a:lnSpc>
                        <a:spcBef>
                          <a:spcPts val="0"/>
                        </a:spcBef>
                        <a:buSzPct val="87500"/>
                        <a:buFont typeface="Times New Roman"/>
                        <a:buNone/>
                        <a:tabLst>
                          <a:tab pos="119380" algn="l"/>
                        </a:tabLst>
                      </a:pPr>
                      <a:r>
                        <a:rPr lang="en-US" altLang="zh-CN" sz="1800" dirty="0">
                          <a:latin typeface="Microsoft YaHei" panose="020B0503020204020204" pitchFamily="34" charset="-122"/>
                          <a:ea typeface="Microsoft YaHei" panose="020B0503020204020204" pitchFamily="34" charset="-122"/>
                          <a:cs typeface="Heiti SC"/>
                        </a:rPr>
                        <a:t>1.</a:t>
                      </a:r>
                      <a:r>
                        <a:rPr lang="zh-CN" altLang="en-US" sz="1800" dirty="0">
                          <a:latin typeface="Microsoft YaHei" panose="020B0503020204020204" pitchFamily="34" charset="-122"/>
                          <a:ea typeface="Microsoft YaHei" panose="020B0503020204020204" pitchFamily="34" charset="-122"/>
                          <a:cs typeface="Heiti SC"/>
                        </a:rPr>
                        <a:t>专业知识技能</a:t>
                      </a:r>
                      <a:endParaRPr lang="en-US" altLang="zh-CN" sz="1800" dirty="0">
                        <a:latin typeface="Microsoft YaHei" panose="020B0503020204020204" pitchFamily="34" charset="-122"/>
                        <a:ea typeface="Microsoft YaHei" panose="020B0503020204020204" pitchFamily="34" charset="-122"/>
                        <a:cs typeface="Heiti SC"/>
                      </a:endParaRPr>
                    </a:p>
                    <a:p>
                      <a:pPr marL="0" indent="0" algn="l">
                        <a:lnSpc>
                          <a:spcPct val="100000"/>
                        </a:lnSpc>
                        <a:spcBef>
                          <a:spcPts val="0"/>
                        </a:spcBef>
                        <a:buSzPct val="87500"/>
                        <a:buFont typeface="Times New Roman"/>
                        <a:buNone/>
                        <a:tabLst>
                          <a:tab pos="119380" algn="l"/>
                        </a:tabLst>
                      </a:pPr>
                      <a:r>
                        <a:rPr lang="en-US" altLang="zh-CN" sz="1800" dirty="0">
                          <a:latin typeface="Microsoft YaHei" panose="020B0503020204020204" pitchFamily="34" charset="-122"/>
                          <a:ea typeface="Microsoft YaHei" panose="020B0503020204020204" pitchFamily="34" charset="-122"/>
                          <a:cs typeface="Heiti SC"/>
                        </a:rPr>
                        <a:t>2.</a:t>
                      </a:r>
                      <a:r>
                        <a:rPr lang="zh-CN" altLang="en-US" sz="1800" dirty="0">
                          <a:latin typeface="Microsoft YaHei" panose="020B0503020204020204" pitchFamily="34" charset="-122"/>
                          <a:ea typeface="Microsoft YaHei" panose="020B0503020204020204" pitchFamily="34" charset="-122"/>
                          <a:cs typeface="Heiti SC"/>
                        </a:rPr>
                        <a:t>创业知识</a:t>
                      </a:r>
                      <a:endParaRPr sz="1800" dirty="0">
                        <a:latin typeface="Microsoft YaHei" panose="020B0503020204020204" pitchFamily="34" charset="-122"/>
                        <a:ea typeface="Microsoft YaHei" panose="020B0503020204020204" pitchFamily="34" charset="-122"/>
                        <a:cs typeface="Heiti SC"/>
                      </a:endParaRPr>
                    </a:p>
                  </a:txBody>
                  <a:tcPr marL="36000" marR="0" marT="38100" marB="0" anchor="ctr">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solidFill>
                      <a:srgbClr val="DCF2FD"/>
                    </a:solidFill>
                  </a:tcPr>
                </a:tc>
                <a:tc vMerge="1">
                  <a:txBody>
                    <a:bodyPr/>
                    <a:lstStyle/>
                    <a:p>
                      <a:endParaRPr/>
                    </a:p>
                  </a:txBody>
                  <a:tcPr marL="0" marR="0" marT="0" marB="0">
                    <a:lnL w="6350" cap="flat" cmpd="sng" algn="ctr">
                      <a:solidFill>
                        <a:srgbClr val="00AEEF"/>
                      </a:solidFill>
                      <a:prstDash val="solid"/>
                      <a:round/>
                      <a:headEnd type="none" w="med" len="med"/>
                      <a:tailEnd type="none" w="med" len="med"/>
                    </a:lnL>
                    <a:lnR w="6350" cap="flat" cmpd="sng" algn="ctr">
                      <a:solidFill>
                        <a:srgbClr val="00AEEF"/>
                      </a:solidFill>
                      <a:prstDash val="solid"/>
                      <a:round/>
                      <a:headEnd type="none" w="med" len="med"/>
                      <a:tailEnd type="none" w="med" len="med"/>
                    </a:lnR>
                    <a:lnT w="6350" cap="flat" cmpd="sng" algn="ctr">
                      <a:solidFill>
                        <a:srgbClr val="00AEEF"/>
                      </a:solidFill>
                      <a:prstDash val="solid"/>
                      <a:round/>
                      <a:headEnd type="none" w="med" len="med"/>
                      <a:tailEnd type="none" w="med" len="med"/>
                    </a:lnT>
                    <a:lnB w="6350">
                      <a:solidFill>
                        <a:srgbClr val="00AEEF"/>
                      </a:solidFill>
                      <a:prstDash val="solid"/>
                    </a:lnB>
                    <a:solidFill>
                      <a:srgbClr val="DCF2FD"/>
                    </a:solidFill>
                  </a:tcPr>
                </a:tc>
                <a:tc>
                  <a:txBody>
                    <a:bodyPr/>
                    <a:lstStyle/>
                    <a:p>
                      <a:pPr marL="0" indent="0" algn="ctr">
                        <a:lnSpc>
                          <a:spcPct val="100000"/>
                        </a:lnSpc>
                        <a:spcBef>
                          <a:spcPts val="0"/>
                        </a:spcBef>
                        <a:buSzPct val="87500"/>
                        <a:buFont typeface="Times New Roman"/>
                        <a:buNone/>
                        <a:tabLst>
                          <a:tab pos="198755" algn="l"/>
                        </a:tabLst>
                      </a:pPr>
                      <a:r>
                        <a:rPr lang="zh-CN" altLang="en-US" sz="1800" dirty="0">
                          <a:latin typeface="Microsoft YaHei" panose="020B0503020204020204" pitchFamily="34" charset="-122"/>
                          <a:ea typeface="Microsoft YaHei" panose="020B0503020204020204" pitchFamily="34" charset="-122"/>
                          <a:cs typeface="Heiti SC"/>
                        </a:rPr>
                        <a:t>如何给到他（或她）</a:t>
                      </a:r>
                      <a:endParaRPr lang="en-US" altLang="zh-CN" sz="1800" dirty="0">
                        <a:latin typeface="Microsoft YaHei" panose="020B0503020204020204" pitchFamily="34" charset="-122"/>
                        <a:ea typeface="Microsoft YaHei" panose="020B0503020204020204" pitchFamily="34" charset="-122"/>
                        <a:cs typeface="Heiti SC"/>
                      </a:endParaRPr>
                    </a:p>
                    <a:p>
                      <a:pPr marL="0" indent="0" algn="l">
                        <a:lnSpc>
                          <a:spcPct val="100000"/>
                        </a:lnSpc>
                        <a:spcBef>
                          <a:spcPts val="0"/>
                        </a:spcBef>
                        <a:buSzPct val="87500"/>
                        <a:buFont typeface="Times New Roman"/>
                        <a:buNone/>
                        <a:tabLst>
                          <a:tab pos="198755" algn="l"/>
                        </a:tabLst>
                      </a:pPr>
                      <a:r>
                        <a:rPr lang="en-US" altLang="zh-CN" sz="1800" dirty="0">
                          <a:latin typeface="Microsoft YaHei" panose="020B0503020204020204" pitchFamily="34" charset="-122"/>
                          <a:ea typeface="Microsoft YaHei" panose="020B0503020204020204" pitchFamily="34" charset="-122"/>
                          <a:cs typeface="Heiti SC"/>
                        </a:rPr>
                        <a:t>1.</a:t>
                      </a:r>
                      <a:r>
                        <a:rPr lang="zh-CN" altLang="en-US" sz="1800" dirty="0">
                          <a:latin typeface="Microsoft YaHei" panose="020B0503020204020204" pitchFamily="34" charset="-122"/>
                          <a:ea typeface="Microsoft YaHei" panose="020B0503020204020204" pitchFamily="34" charset="-122"/>
                          <a:cs typeface="Heiti SC"/>
                        </a:rPr>
                        <a:t>讲座</a:t>
                      </a:r>
                      <a:endParaRPr lang="en-US" altLang="zh-CN" sz="1800" dirty="0">
                        <a:latin typeface="Microsoft YaHei" panose="020B0503020204020204" pitchFamily="34" charset="-122"/>
                        <a:ea typeface="Microsoft YaHei" panose="020B0503020204020204" pitchFamily="34" charset="-122"/>
                        <a:cs typeface="Heiti SC"/>
                      </a:endParaRPr>
                    </a:p>
                    <a:p>
                      <a:pPr marL="0" indent="0" algn="l">
                        <a:lnSpc>
                          <a:spcPct val="100000"/>
                        </a:lnSpc>
                        <a:spcBef>
                          <a:spcPts val="0"/>
                        </a:spcBef>
                        <a:buSzPct val="87500"/>
                        <a:buFont typeface="Times New Roman"/>
                        <a:buNone/>
                        <a:tabLst>
                          <a:tab pos="198755" algn="l"/>
                        </a:tabLst>
                      </a:pPr>
                      <a:r>
                        <a:rPr lang="en-US" altLang="zh-CN" sz="1800" dirty="0">
                          <a:latin typeface="Microsoft YaHei" panose="020B0503020204020204" pitchFamily="34" charset="-122"/>
                          <a:ea typeface="Microsoft YaHei" panose="020B0503020204020204" pitchFamily="34" charset="-122"/>
                          <a:cs typeface="Heiti SC"/>
                        </a:rPr>
                        <a:t>2.</a:t>
                      </a:r>
                      <a:r>
                        <a:rPr lang="zh-CN" altLang="en-US" sz="1800" dirty="0">
                          <a:latin typeface="Microsoft YaHei" panose="020B0503020204020204" pitchFamily="34" charset="-122"/>
                          <a:ea typeface="Microsoft YaHei" panose="020B0503020204020204" pitchFamily="34" charset="-122"/>
                          <a:cs typeface="Heiti SC"/>
                        </a:rPr>
                        <a:t>网站</a:t>
                      </a:r>
                      <a:endParaRPr lang="en-US" altLang="zh-CN" sz="1800" dirty="0">
                        <a:latin typeface="Microsoft YaHei" panose="020B0503020204020204" pitchFamily="34" charset="-122"/>
                        <a:ea typeface="Microsoft YaHei" panose="020B0503020204020204" pitchFamily="34" charset="-122"/>
                        <a:cs typeface="Heiti SC"/>
                      </a:endParaRPr>
                    </a:p>
                    <a:p>
                      <a:pPr marL="0" indent="0" algn="l">
                        <a:lnSpc>
                          <a:spcPct val="100000"/>
                        </a:lnSpc>
                        <a:spcBef>
                          <a:spcPts val="0"/>
                        </a:spcBef>
                        <a:buSzPct val="87500"/>
                        <a:buFont typeface="Times New Roman"/>
                        <a:buNone/>
                        <a:tabLst>
                          <a:tab pos="198755" algn="l"/>
                        </a:tabLst>
                      </a:pPr>
                      <a:r>
                        <a:rPr lang="en-US" altLang="zh-CN" sz="1800" dirty="0">
                          <a:latin typeface="Microsoft YaHei" panose="020B0503020204020204" pitchFamily="34" charset="-122"/>
                          <a:ea typeface="Microsoft YaHei" panose="020B0503020204020204" pitchFamily="34" charset="-122"/>
                          <a:cs typeface="Heiti SC"/>
                        </a:rPr>
                        <a:t>3.</a:t>
                      </a:r>
                      <a:r>
                        <a:rPr lang="zh-CN" altLang="en-US" sz="1800" dirty="0">
                          <a:latin typeface="Microsoft YaHei" panose="020B0503020204020204" pitchFamily="34" charset="-122"/>
                          <a:ea typeface="Microsoft YaHei" panose="020B0503020204020204" pitchFamily="34" charset="-122"/>
                          <a:cs typeface="Heiti SC"/>
                        </a:rPr>
                        <a:t>微信公众号</a:t>
                      </a:r>
                      <a:endParaRPr sz="1800" dirty="0">
                        <a:latin typeface="Microsoft YaHei" panose="020B0503020204020204" pitchFamily="34" charset="-122"/>
                        <a:ea typeface="Microsoft YaHei" panose="020B0503020204020204" pitchFamily="34" charset="-122"/>
                        <a:cs typeface="Heiti SC"/>
                      </a:endParaRPr>
                    </a:p>
                  </a:txBody>
                  <a:tcPr marL="36000" marR="0" marT="40005" marB="0" anchor="ctr">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solidFill>
                      <a:srgbClr val="DCF2FD"/>
                    </a:solidFill>
                  </a:tcPr>
                </a:tc>
                <a:tc vMerge="1">
                  <a:txBody>
                    <a:bodyPr/>
                    <a:lstStyle/>
                    <a:p>
                      <a:endParaRPr/>
                    </a:p>
                  </a:txBody>
                  <a:tcPr marL="0" marR="0" marT="14605" marB="0">
                    <a:lnL w="6350" cap="flat" cmpd="sng" algn="ctr">
                      <a:solidFill>
                        <a:srgbClr val="00AEEF"/>
                      </a:solidFill>
                      <a:prstDash val="solid"/>
                      <a:round/>
                      <a:headEnd type="none" w="med" len="med"/>
                      <a:tailEnd type="none" w="med" len="med"/>
                    </a:lnL>
                    <a:lnR w="6350">
                      <a:solidFill>
                        <a:srgbClr val="00AEEF"/>
                      </a:solidFill>
                      <a:prstDash val="solid"/>
                    </a:lnR>
                    <a:lnT w="6350" cap="flat" cmpd="sng" algn="ctr">
                      <a:solidFill>
                        <a:srgbClr val="00AEEF"/>
                      </a:solidFill>
                      <a:prstDash val="solid"/>
                      <a:round/>
                      <a:headEnd type="none" w="med" len="med"/>
                      <a:tailEnd type="none" w="med" len="med"/>
                    </a:lnT>
                    <a:lnB w="6350">
                      <a:solidFill>
                        <a:srgbClr val="00AEEF"/>
                      </a:solidFill>
                      <a:prstDash val="solid"/>
                    </a:lnB>
                    <a:solidFill>
                      <a:srgbClr val="DCF2FD"/>
                    </a:solidFill>
                  </a:tcPr>
                </a:tc>
                <a:extLst>
                  <a:ext uri="{0D108BD9-81ED-4DB2-BD59-A6C34878D82A}">
                    <a16:rowId xmlns:a16="http://schemas.microsoft.com/office/drawing/2014/main" val="10002"/>
                  </a:ext>
                </a:extLst>
              </a:tr>
              <a:tr h="938199">
                <a:tc gridSpan="2">
                  <a:txBody>
                    <a:bodyPr/>
                    <a:lstStyle/>
                    <a:p>
                      <a:pPr marL="0" algn="ctr">
                        <a:lnSpc>
                          <a:spcPct val="100000"/>
                        </a:lnSpc>
                        <a:spcBef>
                          <a:spcPts val="0"/>
                        </a:spcBef>
                      </a:pPr>
                      <a:r>
                        <a:rPr lang="zh-CN" altLang="en-US" sz="1800" spc="70" dirty="0">
                          <a:solidFill>
                            <a:srgbClr val="231F20"/>
                          </a:solidFill>
                          <a:latin typeface="Microsoft YaHei" panose="020B0503020204020204" pitchFamily="34" charset="-122"/>
                          <a:ea typeface="Microsoft YaHei" panose="020B0503020204020204" pitchFamily="34" charset="-122"/>
                        </a:rPr>
                        <a:t>我要付出什么</a:t>
                      </a:r>
                    </a:p>
                    <a:p>
                      <a:pPr marL="0" indent="-79375" algn="l">
                        <a:lnSpc>
                          <a:spcPct val="100000"/>
                        </a:lnSpc>
                        <a:spcBef>
                          <a:spcPts val="0"/>
                        </a:spcBef>
                        <a:buSzPct val="87500"/>
                        <a:buFont typeface="Times New Roman"/>
                        <a:buAutoNum type="arabicPeriod"/>
                        <a:tabLst>
                          <a:tab pos="131445" algn="l"/>
                        </a:tabLst>
                      </a:pPr>
                      <a:r>
                        <a:rPr lang="en-US" sz="1800" dirty="0" err="1">
                          <a:latin typeface="Microsoft YaHei" panose="020B0503020204020204" pitchFamily="34" charset="-122"/>
                          <a:ea typeface="Microsoft YaHei" panose="020B0503020204020204" pitchFamily="34" charset="-122"/>
                        </a:rPr>
                        <a:t>时间</a:t>
                      </a:r>
                      <a:endParaRPr lang="en-US" sz="1800" dirty="0">
                        <a:latin typeface="Microsoft YaHei" panose="020B0503020204020204" pitchFamily="34" charset="-122"/>
                        <a:ea typeface="Microsoft YaHei" panose="020B0503020204020204" pitchFamily="34" charset="-122"/>
                      </a:endParaRPr>
                    </a:p>
                    <a:p>
                      <a:pPr marL="0" marR="21590" algn="l">
                        <a:lnSpc>
                          <a:spcPct val="100000"/>
                        </a:lnSpc>
                        <a:spcBef>
                          <a:spcPts val="0"/>
                        </a:spcBef>
                      </a:pPr>
                      <a:r>
                        <a:rPr lang="en-US" altLang="zh-CN" sz="1800" dirty="0">
                          <a:latin typeface="Microsoft YaHei" panose="020B0503020204020204" pitchFamily="34" charset="-122"/>
                          <a:ea typeface="Microsoft YaHei" panose="020B0503020204020204" pitchFamily="34" charset="-122"/>
                        </a:rPr>
                        <a:t>2.</a:t>
                      </a:r>
                      <a:r>
                        <a:rPr lang="zh-CN" altLang="en-US" sz="1800" dirty="0">
                          <a:latin typeface="Microsoft YaHei" panose="020B0503020204020204" pitchFamily="34" charset="-122"/>
                          <a:ea typeface="Microsoft YaHei" panose="020B0503020204020204" pitchFamily="34" charset="-122"/>
                        </a:rPr>
                        <a:t>精力</a:t>
                      </a:r>
                    </a:p>
                    <a:p>
                      <a:pPr marL="0" algn="l">
                        <a:lnSpc>
                          <a:spcPct val="100000"/>
                        </a:lnSpc>
                        <a:spcBef>
                          <a:spcPts val="0"/>
                        </a:spcBef>
                      </a:pPr>
                      <a:r>
                        <a:rPr lang="en-US" altLang="zh-CN" sz="1800" dirty="0">
                          <a:latin typeface="Microsoft YaHei" panose="020B0503020204020204" pitchFamily="34" charset="-122"/>
                          <a:ea typeface="Microsoft YaHei" panose="020B0503020204020204" pitchFamily="34" charset="-122"/>
                        </a:rPr>
                        <a:t>3.</a:t>
                      </a:r>
                      <a:r>
                        <a:rPr lang="zh-CN" altLang="en-US" sz="1800" dirty="0">
                          <a:latin typeface="Microsoft YaHei" panose="020B0503020204020204" pitchFamily="34" charset="-122"/>
                          <a:ea typeface="Microsoft YaHei" panose="020B0503020204020204" pitchFamily="34" charset="-122"/>
                        </a:rPr>
                        <a:t>金钱</a:t>
                      </a:r>
                      <a:endParaRPr sz="1800" dirty="0">
                        <a:latin typeface="Microsoft YaHei" panose="020B0503020204020204" pitchFamily="34" charset="-122"/>
                        <a:ea typeface="Microsoft YaHei" panose="020B0503020204020204" pitchFamily="34" charset="-122"/>
                      </a:endParaRPr>
                    </a:p>
                  </a:txBody>
                  <a:tcPr marL="36000" marR="0" marT="0" marB="0" anchor="ctr">
                    <a:lnL w="6350" cap="flat" cmpd="sng" algn="ctr">
                      <a:solidFill>
                        <a:srgbClr val="00B0F0"/>
                      </a:solidFill>
                      <a:prstDash val="solid"/>
                      <a:round/>
                      <a:headEnd type="none" w="med" len="med"/>
                      <a:tailEnd type="none" w="med" len="med"/>
                    </a:lnL>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solidFill>
                      <a:srgbClr val="DCF2FD"/>
                    </a:solidFill>
                  </a:tcPr>
                </a:tc>
                <a:tc hMerge="1">
                  <a:txBody>
                    <a:bodyPr/>
                    <a:lstStyle/>
                    <a:p>
                      <a:endParaRPr/>
                    </a:p>
                  </a:txBody>
                  <a:tcPr marL="0" marR="0" marT="0" marB="0">
                    <a:lnT w="6350" cap="flat" cmpd="sng" algn="ctr">
                      <a:solidFill>
                        <a:srgbClr val="00AEEF"/>
                      </a:solidFill>
                      <a:prstDash val="solid"/>
                      <a:round/>
                      <a:headEnd type="none" w="med" len="med"/>
                      <a:tailEnd type="none" w="med" len="med"/>
                    </a:lnT>
                  </a:tcPr>
                </a:tc>
                <a:tc gridSpan="3">
                  <a:txBody>
                    <a:bodyPr/>
                    <a:lstStyle/>
                    <a:p>
                      <a:pPr marL="0" algn="ctr">
                        <a:lnSpc>
                          <a:spcPct val="100000"/>
                        </a:lnSpc>
                        <a:spcBef>
                          <a:spcPts val="0"/>
                        </a:spcBef>
                      </a:pPr>
                      <a:r>
                        <a:rPr lang="zh-CN" altLang="en-US" sz="1800" dirty="0">
                          <a:solidFill>
                            <a:srgbClr val="231F20"/>
                          </a:solidFill>
                          <a:latin typeface="Microsoft YaHei" panose="020B0503020204020204" pitchFamily="34" charset="-122"/>
                          <a:ea typeface="Microsoft YaHei" panose="020B0503020204020204" pitchFamily="34" charset="-122"/>
                        </a:rPr>
                        <a:t>我能得到什么</a:t>
                      </a:r>
                      <a:endParaRPr lang="en-US" altLang="zh-CN" sz="1800" dirty="0">
                        <a:solidFill>
                          <a:srgbClr val="231F20"/>
                        </a:solidFill>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44145" algn="l"/>
                        </a:tabLst>
                      </a:pPr>
                      <a:r>
                        <a:rPr lang="zh-CN" altLang="en-US" sz="1800" dirty="0">
                          <a:latin typeface="Microsoft YaHei" panose="020B0503020204020204" pitchFamily="34" charset="-122"/>
                          <a:ea typeface="Microsoft YaHei" panose="020B0503020204020204" pitchFamily="34" charset="-122"/>
                          <a:cs typeface="Times New Roman"/>
                        </a:rPr>
                        <a:t>成就感</a:t>
                      </a:r>
                      <a:endParaRPr lang="zh-CN" altLang="en-US" sz="1800" dirty="0">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44145" algn="l"/>
                        </a:tabLst>
                      </a:pPr>
                      <a:r>
                        <a:rPr lang="zh-CN" altLang="en-US" sz="1800" spc="-25" dirty="0">
                          <a:solidFill>
                            <a:srgbClr val="231F20"/>
                          </a:solidFill>
                          <a:latin typeface="Microsoft YaHei" panose="020B0503020204020204" pitchFamily="34" charset="-122"/>
                          <a:ea typeface="Microsoft YaHei" panose="020B0503020204020204" pitchFamily="34" charset="-122"/>
                        </a:rPr>
                        <a:t>收入</a:t>
                      </a:r>
                      <a:endParaRPr lang="zh-CN" altLang="en-US" sz="1800" dirty="0">
                        <a:latin typeface="Microsoft YaHei" panose="020B0503020204020204" pitchFamily="34" charset="-122"/>
                        <a:ea typeface="Microsoft YaHei" panose="020B0503020204020204" pitchFamily="34" charset="-122"/>
                      </a:endParaRPr>
                    </a:p>
                    <a:p>
                      <a:pPr marL="0" indent="-79375" algn="l">
                        <a:lnSpc>
                          <a:spcPct val="100000"/>
                        </a:lnSpc>
                        <a:spcBef>
                          <a:spcPts val="0"/>
                        </a:spcBef>
                        <a:buSzPct val="87500"/>
                        <a:buFont typeface="Times New Roman"/>
                        <a:buAutoNum type="arabicPeriod"/>
                        <a:tabLst>
                          <a:tab pos="144145" algn="l"/>
                        </a:tabLst>
                      </a:pPr>
                      <a:r>
                        <a:rPr lang="zh-CN" altLang="en-US" sz="1800" dirty="0">
                          <a:solidFill>
                            <a:srgbClr val="231F20"/>
                          </a:solidFill>
                          <a:latin typeface="Microsoft YaHei" panose="020B0503020204020204" pitchFamily="34" charset="-122"/>
                          <a:ea typeface="Microsoft YaHei" panose="020B0503020204020204" pitchFamily="34" charset="-122"/>
                        </a:rPr>
                        <a:t>人际关系</a:t>
                      </a:r>
                      <a:endParaRPr lang="zh-CN" altLang="en-US" sz="1800" dirty="0">
                        <a:latin typeface="Microsoft YaHei" panose="020B0503020204020204" pitchFamily="34" charset="-122"/>
                        <a:ea typeface="Microsoft YaHei" panose="020B0503020204020204" pitchFamily="34" charset="-122"/>
                      </a:endParaRPr>
                    </a:p>
                  </a:txBody>
                  <a:tcPr marL="36000" marR="0" marT="0" marB="0" anchor="ctr">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solidFill>
                      <a:srgbClr val="DCF2FD"/>
                    </a:solidFill>
                  </a:tcPr>
                </a:tc>
                <a:tc hMerge="1">
                  <a:txBody>
                    <a:bodyPr/>
                    <a:lstStyle/>
                    <a:p>
                      <a:endParaRPr/>
                    </a:p>
                  </a:txBody>
                  <a:tcPr marL="0" marR="0" marT="42545" marB="0" anchor="ctr">
                    <a:lnT w="6350">
                      <a:solidFill>
                        <a:srgbClr val="00AEEF"/>
                      </a:solidFill>
                      <a:prstDash val="solid"/>
                    </a:lnT>
                    <a:lnB w="6350">
                      <a:solidFill>
                        <a:srgbClr val="00AEEF"/>
                      </a:solidFill>
                      <a:prstDash val="solid"/>
                    </a:lnB>
                    <a:solidFill>
                      <a:srgbClr val="DCF2FD"/>
                    </a:solidFill>
                  </a:tcPr>
                </a:tc>
                <a:tc hMerge="1">
                  <a:txBody>
                    <a:bodyPr/>
                    <a:lstStyle/>
                    <a:p>
                      <a:pPr algn="ctr">
                        <a:lnSpc>
                          <a:spcPct val="100000"/>
                        </a:lnSpc>
                      </a:pPr>
                      <a:endParaRPr sz="2000" dirty="0">
                        <a:latin typeface="Microsoft YaHei" panose="020B0503020204020204" pitchFamily="34" charset="-122"/>
                        <a:ea typeface="Microsoft YaHei" panose="020B0503020204020204" pitchFamily="34" charset="-122"/>
                        <a:cs typeface="Times New Roman"/>
                      </a:endParaRPr>
                    </a:p>
                  </a:txBody>
                  <a:tcPr marL="0" marR="0" marT="0" marB="0" anchor="ctr">
                    <a:lnR w="6350">
                      <a:solidFill>
                        <a:srgbClr val="00AEEF"/>
                      </a:solidFill>
                      <a:prstDash val="solid"/>
                    </a:lnR>
                    <a:lnT w="6350">
                      <a:solidFill>
                        <a:srgbClr val="00AEEF"/>
                      </a:solidFill>
                      <a:prstDash val="solid"/>
                    </a:lnT>
                    <a:lnB w="6350">
                      <a:solidFill>
                        <a:srgbClr val="00AEEF"/>
                      </a:solidFill>
                      <a:prstDash val="solid"/>
                    </a:lnB>
                    <a:solidFill>
                      <a:srgbClr val="DCF2FD"/>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287579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F9E26-B78E-E689-AA57-DA3D78F5EB1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30411D2-0AD4-ABB1-04A4-05164ECED15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课堂演练</a:t>
            </a:r>
          </a:p>
        </p:txBody>
      </p:sp>
      <p:sp>
        <p:nvSpPr>
          <p:cNvPr id="3" name="object 20">
            <a:extLst>
              <a:ext uri="{FF2B5EF4-FFF2-40B4-BE49-F238E27FC236}">
                <a16:creationId xmlns:a16="http://schemas.microsoft.com/office/drawing/2014/main" id="{C3098EA4-8FEC-E16C-4E5B-14029CB66D3F}"/>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🎯演练目标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让参与者通过反思进行自我创新创业认知。</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rPr>
              <a:t>🎯演练工具</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每人一张</a:t>
            </a:r>
            <a:r>
              <a:rPr lang="en" altLang="zh-CN" sz="2000" spc="-11" dirty="0">
                <a:latin typeface="Microsoft YaHei" panose="020B0503020204020204" pitchFamily="34" charset="-122"/>
                <a:ea typeface="Microsoft YaHei" panose="020B0503020204020204" pitchFamily="34" charset="-122"/>
                <a:cs typeface="Lantinghei SC Demibold"/>
              </a:rPr>
              <a:t>A4</a:t>
            </a:r>
            <a:r>
              <a:rPr lang="zh-CN" altLang="en-US" sz="2000" spc="-11" dirty="0">
                <a:latin typeface="Microsoft YaHei" panose="020B0503020204020204" pitchFamily="34" charset="-122"/>
                <a:ea typeface="Microsoft YaHei" panose="020B0503020204020204" pitchFamily="34" charset="-122"/>
                <a:cs typeface="Lantinghei SC Demibold"/>
              </a:rPr>
              <a:t>纸。</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rPr>
              <a:t>🎯演练步骤</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1</a:t>
            </a:r>
            <a:r>
              <a:rPr lang="zh-CN" altLang="en-US" sz="2000" spc="-11" dirty="0">
                <a:latin typeface="Microsoft YaHei" panose="020B0503020204020204" pitchFamily="34" charset="-122"/>
                <a:ea typeface="Microsoft YaHei" panose="020B0503020204020204" pitchFamily="34" charset="-122"/>
                <a:cs typeface="Lantinghei SC Demibold"/>
              </a:rPr>
              <a:t>）在纸上列出至少</a:t>
            </a:r>
            <a:r>
              <a:rPr lang="en-US" altLang="zh-CN" sz="2000" spc="-11" dirty="0">
                <a:latin typeface="Microsoft YaHei" panose="020B0503020204020204" pitchFamily="34" charset="-122"/>
                <a:ea typeface="Microsoft YaHei" panose="020B0503020204020204" pitchFamily="34" charset="-122"/>
                <a:cs typeface="Lantinghei SC Demibold"/>
              </a:rPr>
              <a:t>3</a:t>
            </a:r>
            <a:r>
              <a:rPr lang="zh-CN" altLang="en-US" sz="2000" spc="-11" dirty="0">
                <a:latin typeface="Microsoft YaHei" panose="020B0503020204020204" pitchFamily="34" charset="-122"/>
                <a:ea typeface="Microsoft YaHei" panose="020B0503020204020204" pitchFamily="34" charset="-122"/>
                <a:cs typeface="Lantinghei SC Demibold"/>
              </a:rPr>
              <a:t>项你认为最重要的个人成就，并按照自己认为的重要性进行排序（</a:t>
            </a:r>
            <a:r>
              <a:rPr lang="en-US" altLang="zh-CN" sz="2000" spc="-11" dirty="0">
                <a:latin typeface="Microsoft YaHei" panose="020B0503020204020204" pitchFamily="34" charset="-122"/>
                <a:ea typeface="Microsoft YaHei" panose="020B0503020204020204" pitchFamily="34" charset="-122"/>
                <a:cs typeface="Lantinghei SC Demibold"/>
              </a:rPr>
              <a:t>5</a:t>
            </a:r>
            <a:r>
              <a:rPr lang="zh-CN" altLang="en-US" sz="2000" spc="-11" dirty="0">
                <a:latin typeface="Microsoft YaHei" panose="020B0503020204020204" pitchFamily="34" charset="-122"/>
                <a:ea typeface="Microsoft YaHei" panose="020B0503020204020204" pitchFamily="34" charset="-122"/>
                <a:cs typeface="Lantinghei SC Demibold"/>
              </a:rPr>
              <a:t>分钟）。成就的标准：为其他人创造了什么价值、令你感到骄傲的事情、乐意去完成的事情、自认为做得很好的事情等。</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2</a:t>
            </a:r>
            <a:r>
              <a:rPr lang="zh-CN" altLang="en-US" sz="2000" spc="-11" dirty="0">
                <a:latin typeface="Microsoft YaHei" panose="020B0503020204020204" pitchFamily="34" charset="-122"/>
                <a:ea typeface="Microsoft YaHei" panose="020B0503020204020204" pitchFamily="34" charset="-122"/>
                <a:cs typeface="Lantinghei SC Demibold"/>
              </a:rPr>
              <a:t>）在纸上列出你认为促成这些个人成就事件的资源清单（</a:t>
            </a:r>
            <a:r>
              <a:rPr lang="en-US" altLang="zh-CN" sz="2000" spc="-11" dirty="0">
                <a:latin typeface="Microsoft YaHei" panose="020B0503020204020204" pitchFamily="34" charset="-122"/>
                <a:ea typeface="Microsoft YaHei" panose="020B0503020204020204" pitchFamily="34" charset="-122"/>
                <a:cs typeface="Lantinghei SC Demibold"/>
              </a:rPr>
              <a:t>10</a:t>
            </a:r>
            <a:r>
              <a:rPr lang="zh-CN" altLang="en-US" sz="2000" spc="-11" dirty="0">
                <a:latin typeface="Microsoft YaHei" panose="020B0503020204020204" pitchFamily="34" charset="-122"/>
                <a:ea typeface="Microsoft YaHei" panose="020B0503020204020204" pitchFamily="34" charset="-122"/>
                <a:cs typeface="Lantinghei SC Demibold"/>
              </a:rPr>
              <a:t>分钟），可从拥有的知识、能力和人脉方面去考虑资源。</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3</a:t>
            </a:r>
            <a:r>
              <a:rPr lang="zh-CN" altLang="en-US" sz="2000" spc="-11" dirty="0">
                <a:latin typeface="Microsoft YaHei" panose="020B0503020204020204" pitchFamily="34" charset="-122"/>
                <a:ea typeface="Microsoft YaHei" panose="020B0503020204020204" pitchFamily="34" charset="-122"/>
                <a:cs typeface="Lantinghei SC Demibold"/>
              </a:rPr>
              <a:t>）分享（</a:t>
            </a:r>
            <a:r>
              <a:rPr lang="en-US" altLang="zh-CN" sz="2000" spc="-11" dirty="0">
                <a:latin typeface="Microsoft YaHei" panose="020B0503020204020204" pitchFamily="34" charset="-122"/>
                <a:ea typeface="Microsoft YaHei" panose="020B0503020204020204" pitchFamily="34" charset="-122"/>
                <a:cs typeface="Lantinghei SC Demibold"/>
              </a:rPr>
              <a:t>3</a:t>
            </a:r>
            <a:r>
              <a:rPr lang="zh-CN" altLang="en-US" sz="2000" spc="-11" dirty="0">
                <a:latin typeface="Microsoft YaHei" panose="020B0503020204020204" pitchFamily="34" charset="-122"/>
                <a:ea typeface="Microsoft YaHei" panose="020B0503020204020204" pitchFamily="34" charset="-122"/>
                <a:cs typeface="Lantinghei SC Demibold"/>
              </a:rPr>
              <a:t>分钟）。与其他人分享自己写下的成就与相关资源，并从别人的成就与资源中得到启发。</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99F3A89C-E958-1F84-280B-E5C4BA006D91}"/>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“个人英雄史”：</a:t>
            </a:r>
            <a:r>
              <a:rPr lang="en" altLang="zh-CN" sz="2400" b="1" spc="-4" dirty="0">
                <a:solidFill>
                  <a:schemeClr val="bg1"/>
                </a:solidFill>
                <a:latin typeface="Microsoft YaHei" panose="020B0503020204020204" pitchFamily="34" charset="-122"/>
                <a:ea typeface="Microsoft YaHei" panose="020B0503020204020204" pitchFamily="34" charset="-122"/>
                <a:cs typeface="Wawati SC"/>
              </a:rPr>
              <a:t>Kar</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模型</a:t>
            </a:r>
          </a:p>
        </p:txBody>
      </p:sp>
      <p:grpSp>
        <p:nvGrpSpPr>
          <p:cNvPr id="5" name="组合 4">
            <a:extLst>
              <a:ext uri="{FF2B5EF4-FFF2-40B4-BE49-F238E27FC236}">
                <a16:creationId xmlns:a16="http://schemas.microsoft.com/office/drawing/2014/main" id="{9CFC82AB-865A-9FAC-E8ED-ECFE56CAEF7D}"/>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905270A2-CD52-976C-6805-B4C306E77347}"/>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E31D422E-8B4E-6AFF-8B91-26240061A3A6}"/>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32900175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218BE-7EF7-6173-0791-5E04F376B24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FABF7C9-D775-65F0-9787-713B5806F0A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6.3.3</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大学生创新创业资源的利用技巧</a:t>
            </a:r>
          </a:p>
        </p:txBody>
      </p:sp>
      <p:sp>
        <p:nvSpPr>
          <p:cNvPr id="3" name="文本框 2">
            <a:extLst>
              <a:ext uri="{FF2B5EF4-FFF2-40B4-BE49-F238E27FC236}">
                <a16:creationId xmlns:a16="http://schemas.microsoft.com/office/drawing/2014/main" id="{93BF5A13-3710-55C3-5E64-3E04CF8A3320}"/>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善用资源整合技巧</a:t>
            </a:r>
          </a:p>
        </p:txBody>
      </p:sp>
      <p:pic>
        <p:nvPicPr>
          <p:cNvPr id="3074" name="Picture 2" descr="步步为营，从0开始搭建产品用户激励体系 | 运营派">
            <a:extLst>
              <a:ext uri="{FF2B5EF4-FFF2-40B4-BE49-F238E27FC236}">
                <a16:creationId xmlns:a16="http://schemas.microsoft.com/office/drawing/2014/main" id="{39CC6B7C-7BE1-773C-339C-5EA7F2E3D2D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9229" b="7382"/>
          <a:stretch/>
        </p:blipFill>
        <p:spPr bwMode="auto">
          <a:xfrm>
            <a:off x="5295387" y="2445713"/>
            <a:ext cx="6896613" cy="4412287"/>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726C6C09-D0AC-F28C-FEBE-708E9DA17F13}"/>
              </a:ext>
            </a:extLst>
          </p:cNvPr>
          <p:cNvSpPr txBox="1"/>
          <p:nvPr/>
        </p:nvSpPr>
        <p:spPr>
          <a:xfrm>
            <a:off x="521970" y="1774965"/>
            <a:ext cx="11135359" cy="4763979"/>
          </a:xfrm>
          <a:prstGeom prst="rect">
            <a:avLst/>
          </a:prstGeom>
          <a:solidFill>
            <a:schemeClr val="bg1">
              <a:alpha val="90000"/>
            </a:schemeClr>
          </a:solidFill>
        </p:spPr>
        <p:txBody>
          <a:bodyPr wrap="square">
            <a:noAutofit/>
          </a:bodyPr>
          <a:lstStyle/>
          <a:p>
            <a:pPr indent="457200">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a:t>
            </a:r>
            <a:r>
              <a:rPr lang="zh-CN" altLang="en-US" sz="2000" b="1" spc="-11" dirty="0">
                <a:latin typeface="Microsoft YaHei" panose="020B0503020204020204" pitchFamily="34" charset="-122"/>
                <a:ea typeface="Microsoft YaHei" panose="020B0503020204020204" pitchFamily="34" charset="-122"/>
              </a:rPr>
              <a:t>）学会拼凑</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很多创新创业者都是拼凑高手。通过加入一些新元素，与已有的元素重新组合，形成在资源利用方面的创新，这种行为可能带来意想不到的惊喜。整合已有的资源，快速应对新情况，是创新创业的利器之一。拼凑者善于用发现的眼光，洞悉身边各种资源的属性，将它们创造性地整合起来。</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2</a:t>
            </a:r>
            <a:r>
              <a:rPr lang="zh-CN" altLang="en-US" sz="2000" b="1" spc="-11" dirty="0">
                <a:latin typeface="Microsoft YaHei" panose="020B0503020204020204" pitchFamily="34" charset="-122"/>
                <a:ea typeface="Microsoft YaHei" panose="020B0503020204020204" pitchFamily="34" charset="-122"/>
              </a:rPr>
              <a:t>）“步步为营”</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大学生创新创业者分多个阶段投入资源并在每个阶段投入最有限的资源，这种做法被称为“步步为营”。“步步为营”策略的</a:t>
            </a:r>
            <a:r>
              <a:rPr lang="zh-CN" altLang="en-US" sz="2000" b="1" spc="-11" dirty="0">
                <a:latin typeface="Microsoft YaHei" panose="020B0503020204020204" pitchFamily="34" charset="-122"/>
                <a:ea typeface="Microsoft YaHei" panose="020B0503020204020204" pitchFamily="34" charset="-122"/>
              </a:rPr>
              <a:t>第一个表现为节俭</a:t>
            </a:r>
            <a:r>
              <a:rPr lang="zh-CN" altLang="en-US" sz="2000" spc="-11" dirty="0">
                <a:latin typeface="Microsoft YaHei" panose="020B0503020204020204" pitchFamily="34" charset="-122"/>
                <a:ea typeface="Microsoft YaHei" panose="020B0503020204020204" pitchFamily="34" charset="-122"/>
              </a:rPr>
              <a:t>，即设法降低资源的使用量，降低管理成本。但过分强调降低成本，会影响产品质量和服务质量，甚至会制约企业的发展。</a:t>
            </a:r>
            <a:r>
              <a:rPr lang="zh-CN" altLang="en-US" sz="2000" b="1" spc="-11" dirty="0">
                <a:latin typeface="Microsoft YaHei" panose="020B0503020204020204" pitchFamily="34" charset="-122"/>
                <a:ea typeface="Microsoft YaHei" panose="020B0503020204020204" pitchFamily="34" charset="-122"/>
              </a:rPr>
              <a:t>第二个表现为自力更生</a:t>
            </a:r>
            <a:r>
              <a:rPr lang="zh-CN" altLang="en-US" sz="2000" spc="-11" dirty="0">
                <a:latin typeface="Microsoft YaHei" panose="020B0503020204020204" pitchFamily="34" charset="-122"/>
                <a:ea typeface="Microsoft YaHei" panose="020B0503020204020204" pitchFamily="34" charset="-122"/>
              </a:rPr>
              <a:t>，减少对外部资源的依赖，这样做的目的是降低经营风险，加强对所创事业的控制。</a:t>
            </a:r>
            <a:endParaRPr lang="zh-CN" altLang="en-US" dirty="0">
              <a:effectLst/>
              <a:latin typeface="Helvetica" pitchFamily="2" charset="0"/>
            </a:endParaRPr>
          </a:p>
        </p:txBody>
      </p:sp>
    </p:spTree>
    <p:extLst>
      <p:ext uri="{BB962C8B-B14F-4D97-AF65-F5344CB8AC3E}">
        <p14:creationId xmlns:p14="http://schemas.microsoft.com/office/powerpoint/2010/main" val="14483134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C24D2-F8F9-3D47-DA2E-55B3B6616F6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389CAA1-3B40-C8F9-DEDE-0D96B6C3234D}"/>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6.3.3</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大学生创新创业资源的利用技巧</a:t>
            </a:r>
          </a:p>
        </p:txBody>
      </p:sp>
      <p:sp>
        <p:nvSpPr>
          <p:cNvPr id="3" name="文本框 2">
            <a:extLst>
              <a:ext uri="{FF2B5EF4-FFF2-40B4-BE49-F238E27FC236}">
                <a16:creationId xmlns:a16="http://schemas.microsoft.com/office/drawing/2014/main" id="{8BD70108-860C-7C3A-594F-CDB50C5F71B2}"/>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发挥资源杠杆效应</a:t>
            </a:r>
          </a:p>
        </p:txBody>
      </p:sp>
      <p:sp>
        <p:nvSpPr>
          <p:cNvPr id="5" name="文本框 4">
            <a:extLst>
              <a:ext uri="{FF2B5EF4-FFF2-40B4-BE49-F238E27FC236}">
                <a16:creationId xmlns:a16="http://schemas.microsoft.com/office/drawing/2014/main" id="{805B7936-A6D8-673C-E2E2-9152411E32A2}"/>
              </a:ext>
            </a:extLst>
          </p:cNvPr>
          <p:cNvSpPr txBox="1"/>
          <p:nvPr/>
        </p:nvSpPr>
        <p:spPr>
          <a:xfrm>
            <a:off x="426068" y="1774965"/>
            <a:ext cx="11327164" cy="3731214"/>
          </a:xfrm>
          <a:prstGeom prst="rect">
            <a:avLst/>
          </a:prstGeom>
          <a:noFill/>
        </p:spPr>
        <p:txBody>
          <a:bodyPr wrap="square">
            <a:spAutoFit/>
          </a:bodyPr>
          <a:lstStyle/>
          <a:p>
            <a:pPr indent="457200">
              <a:lnSpc>
                <a:spcPct val="150000"/>
              </a:lnSpc>
            </a:pPr>
            <a:r>
              <a:rPr lang="zh-CN" altLang="en-US" sz="2000" spc="-11" dirty="0">
                <a:latin typeface="Microsoft YaHei" panose="020B0503020204020204" pitchFamily="34" charset="-122"/>
                <a:ea typeface="Microsoft YaHei" panose="020B0503020204020204" pitchFamily="34" charset="-122"/>
              </a:rPr>
              <a:t>资源杠杆效应就是以尽可能少的付出获取尽可能多的收获。资源杠杆效应的发挥是一个产生创造性的过程。</a:t>
            </a:r>
            <a:r>
              <a:rPr lang="zh-CN" altLang="en-US" sz="2000" b="1" spc="-11" dirty="0">
                <a:latin typeface="Microsoft YaHei" panose="020B0503020204020204" pitchFamily="34" charset="-122"/>
                <a:ea typeface="Microsoft YaHei" panose="020B0503020204020204" pitchFamily="34" charset="-122"/>
              </a:rPr>
              <a:t>资源杠杆效应体现：</a:t>
            </a:r>
            <a:endParaRPr lang="en-US" altLang="zh-CN" sz="2000" b="1" spc="-11" dirty="0">
              <a:latin typeface="Microsoft YaHei" panose="020B0503020204020204" pitchFamily="34" charset="-122"/>
              <a:ea typeface="Microsoft YaHei" panose="020B0503020204020204" pitchFamily="34" charset="-122"/>
            </a:endParaRPr>
          </a:p>
          <a:p>
            <a:pPr marL="702000" indent="-342900">
              <a:lnSpc>
                <a:spcPct val="150000"/>
              </a:lnSpc>
              <a:buFont typeface="Wingdings" pitchFamily="2" charset="2"/>
              <a:buChar char="u"/>
            </a:pPr>
            <a:r>
              <a:rPr lang="zh-CN" altLang="en-US" sz="2000" spc="-11" dirty="0">
                <a:latin typeface="Microsoft YaHei" panose="020B0503020204020204" pitchFamily="34" charset="-122"/>
                <a:ea typeface="Microsoft YaHei" panose="020B0503020204020204" pitchFamily="34" charset="-122"/>
              </a:rPr>
              <a:t>延长资源使用的时间；</a:t>
            </a:r>
            <a:endParaRPr lang="en-US" altLang="zh-CN" sz="2000" spc="-11" dirty="0">
              <a:latin typeface="Microsoft YaHei" panose="020B0503020204020204" pitchFamily="34" charset="-122"/>
              <a:ea typeface="Microsoft YaHei" panose="020B0503020204020204" pitchFamily="34" charset="-122"/>
            </a:endParaRPr>
          </a:p>
          <a:p>
            <a:pPr marL="702000" indent="-342900">
              <a:lnSpc>
                <a:spcPct val="150000"/>
              </a:lnSpc>
              <a:buFont typeface="Wingdings" pitchFamily="2" charset="2"/>
              <a:buChar char="u"/>
            </a:pPr>
            <a:r>
              <a:rPr lang="zh-CN" altLang="en-US" sz="2000" spc="-11" dirty="0">
                <a:latin typeface="Microsoft YaHei" panose="020B0503020204020204" pitchFamily="34" charset="-122"/>
                <a:ea typeface="Microsoft YaHei" panose="020B0503020204020204" pitchFamily="34" charset="-122"/>
              </a:rPr>
              <a:t>更充分地利用别人没有意识到的资源；</a:t>
            </a:r>
            <a:endParaRPr lang="en-US" altLang="zh-CN" sz="2000" spc="-11" dirty="0">
              <a:latin typeface="Microsoft YaHei" panose="020B0503020204020204" pitchFamily="34" charset="-122"/>
              <a:ea typeface="Microsoft YaHei" panose="020B0503020204020204" pitchFamily="34" charset="-122"/>
            </a:endParaRPr>
          </a:p>
          <a:p>
            <a:pPr marL="702000" indent="-342900">
              <a:lnSpc>
                <a:spcPct val="150000"/>
              </a:lnSpc>
              <a:buFont typeface="Wingdings" pitchFamily="2" charset="2"/>
              <a:buChar char="u"/>
            </a:pPr>
            <a:r>
              <a:rPr lang="zh-CN" altLang="en-US" sz="2000" spc="-11" dirty="0">
                <a:latin typeface="Microsoft YaHei" panose="020B0503020204020204" pitchFamily="34" charset="-122"/>
                <a:ea typeface="Microsoft YaHei" panose="020B0503020204020204" pitchFamily="34" charset="-122"/>
              </a:rPr>
              <a:t>利用他人或者别的企业的资源来完成自己创新创业的目的；</a:t>
            </a:r>
            <a:endParaRPr lang="en-US" altLang="zh-CN" sz="2000" spc="-11" dirty="0">
              <a:latin typeface="Microsoft YaHei" panose="020B0503020204020204" pitchFamily="34" charset="-122"/>
              <a:ea typeface="Microsoft YaHei" panose="020B0503020204020204" pitchFamily="34" charset="-122"/>
            </a:endParaRPr>
          </a:p>
          <a:p>
            <a:pPr marL="702000" indent="-342900">
              <a:lnSpc>
                <a:spcPct val="150000"/>
              </a:lnSpc>
              <a:buFont typeface="Wingdings" pitchFamily="2" charset="2"/>
              <a:buChar char="u"/>
            </a:pPr>
            <a:r>
              <a:rPr lang="zh-CN" altLang="en-US" sz="2000" spc="-11" dirty="0">
                <a:latin typeface="Microsoft YaHei" panose="020B0503020204020204" pitchFamily="34" charset="-122"/>
                <a:ea typeface="Microsoft YaHei" panose="020B0503020204020204" pitchFamily="34" charset="-122"/>
              </a:rPr>
              <a:t>用一种资源补足另一种资源，产生更高的复合价值；</a:t>
            </a:r>
            <a:endParaRPr lang="en-US" altLang="zh-CN" sz="2000" spc="-11" dirty="0">
              <a:latin typeface="Microsoft YaHei" panose="020B0503020204020204" pitchFamily="34" charset="-122"/>
              <a:ea typeface="Microsoft YaHei" panose="020B0503020204020204" pitchFamily="34" charset="-122"/>
            </a:endParaRPr>
          </a:p>
          <a:p>
            <a:pPr marL="702000" indent="-342900">
              <a:lnSpc>
                <a:spcPct val="150000"/>
              </a:lnSpc>
              <a:buFont typeface="Wingdings" pitchFamily="2" charset="2"/>
              <a:buChar char="u"/>
            </a:pPr>
            <a:r>
              <a:rPr lang="zh-CN" altLang="en-US" sz="2000" spc="-11" dirty="0">
                <a:latin typeface="Microsoft YaHei" panose="020B0503020204020204" pitchFamily="34" charset="-122"/>
                <a:ea typeface="Microsoft YaHei" panose="020B0503020204020204" pitchFamily="34" charset="-122"/>
              </a:rPr>
              <a:t>利用一种资源获得其他资源。</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对大学生创新创业者来说，容易产生杠杆效应的资源主要包括</a:t>
            </a:r>
            <a:r>
              <a:rPr lang="zh-CN" altLang="en-US" sz="2000" b="1" spc="-11" dirty="0">
                <a:latin typeface="Microsoft YaHei" panose="020B0503020204020204" pitchFamily="34" charset="-122"/>
                <a:ea typeface="Microsoft YaHei" panose="020B0503020204020204" pitchFamily="34" charset="-122"/>
              </a:rPr>
              <a:t>人力资源</a:t>
            </a:r>
            <a:r>
              <a:rPr lang="zh-CN" altLang="en-US" sz="2000" spc="-11" dirty="0">
                <a:latin typeface="Microsoft YaHei" panose="020B0503020204020204" pitchFamily="34" charset="-122"/>
                <a:ea typeface="Microsoft YaHei" panose="020B0503020204020204" pitchFamily="34" charset="-122"/>
              </a:rPr>
              <a:t>和</a:t>
            </a:r>
            <a:r>
              <a:rPr lang="zh-CN" altLang="en-US" sz="2000" b="1" spc="-11" dirty="0">
                <a:latin typeface="Microsoft YaHei" panose="020B0503020204020204" pitchFamily="34" charset="-122"/>
                <a:ea typeface="Microsoft YaHei" panose="020B0503020204020204" pitchFamily="34" charset="-122"/>
              </a:rPr>
              <a:t>社会资源</a:t>
            </a:r>
            <a:r>
              <a:rPr lang="zh-CN" altLang="en-US" sz="2000" spc="-11" dirty="0">
                <a:latin typeface="Microsoft YaHei" panose="020B0503020204020204" pitchFamily="34" charset="-122"/>
                <a:ea typeface="Microsoft YaHei" panose="020B0503020204020204" pitchFamily="34" charset="-122"/>
              </a:rPr>
              <a:t>等非物质资源。</a:t>
            </a:r>
          </a:p>
        </p:txBody>
      </p:sp>
      <p:pic>
        <p:nvPicPr>
          <p:cNvPr id="2050" name="Picture 2" descr="查看源图像">
            <a:extLst>
              <a:ext uri="{FF2B5EF4-FFF2-40B4-BE49-F238E27FC236}">
                <a16:creationId xmlns:a16="http://schemas.microsoft.com/office/drawing/2014/main" id="{B35A1A28-94CA-CCA9-5D69-DB68147C93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3408" y="2409708"/>
            <a:ext cx="3649824" cy="246685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376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C3651-153D-B424-53FF-EB6C4E5A64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A46F06-E7DD-55DD-B9E4-2BFF6D755BFC}"/>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创业快讯</a:t>
            </a:r>
          </a:p>
        </p:txBody>
      </p:sp>
      <p:grpSp>
        <p:nvGrpSpPr>
          <p:cNvPr id="11" name="组合 10">
            <a:extLst>
              <a:ext uri="{FF2B5EF4-FFF2-40B4-BE49-F238E27FC236}">
                <a16:creationId xmlns:a16="http://schemas.microsoft.com/office/drawing/2014/main" id="{7BCBBE9A-481B-89FF-83CC-789332EA875A}"/>
              </a:ext>
            </a:extLst>
          </p:cNvPr>
          <p:cNvGrpSpPr/>
          <p:nvPr/>
        </p:nvGrpSpPr>
        <p:grpSpPr>
          <a:xfrm>
            <a:off x="454855" y="1229274"/>
            <a:ext cx="11282289" cy="5190302"/>
            <a:chOff x="450166" y="1280836"/>
            <a:chExt cx="11282289" cy="5190302"/>
          </a:xfrm>
        </p:grpSpPr>
        <p:sp>
          <p:nvSpPr>
            <p:cNvPr id="12" name="object 3">
              <a:extLst>
                <a:ext uri="{FF2B5EF4-FFF2-40B4-BE49-F238E27FC236}">
                  <a16:creationId xmlns:a16="http://schemas.microsoft.com/office/drawing/2014/main" id="{069526D1-0841-F99E-F493-FB8A8A81F289}"/>
                </a:ext>
              </a:extLst>
            </p:cNvPr>
            <p:cNvSpPr/>
            <p:nvPr/>
          </p:nvSpPr>
          <p:spPr>
            <a:xfrm>
              <a:off x="1149941" y="1280847"/>
              <a:ext cx="103165" cy="103165"/>
            </a:xfrm>
            <a:custGeom>
              <a:avLst/>
              <a:gdLst/>
              <a:ahLst/>
              <a:cxnLst/>
              <a:rect l="l" t="t" r="r" b="b"/>
              <a:pathLst>
                <a:path w="144144" h="144144">
                  <a:moveTo>
                    <a:pt x="144005" y="0"/>
                  </a:moveTo>
                  <a:lnTo>
                    <a:pt x="0" y="143992"/>
                  </a:lnTo>
                  <a:lnTo>
                    <a:pt x="144005" y="143992"/>
                  </a:lnTo>
                  <a:lnTo>
                    <a:pt x="144005" y="0"/>
                  </a:lnTo>
                  <a:close/>
                </a:path>
              </a:pathLst>
            </a:custGeom>
            <a:solidFill>
              <a:srgbClr val="63646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3" name="object 6">
              <a:extLst>
                <a:ext uri="{FF2B5EF4-FFF2-40B4-BE49-F238E27FC236}">
                  <a16:creationId xmlns:a16="http://schemas.microsoft.com/office/drawing/2014/main" id="{B6C2E6DD-92B7-88B3-2DB8-0B05DD03D93D}"/>
                </a:ext>
              </a:extLst>
            </p:cNvPr>
            <p:cNvSpPr/>
            <p:nvPr/>
          </p:nvSpPr>
          <p:spPr>
            <a:xfrm>
              <a:off x="450166" y="1383902"/>
              <a:ext cx="11282289" cy="5087236"/>
            </a:xfrm>
            <a:custGeom>
              <a:avLst/>
              <a:gdLst/>
              <a:ahLst/>
              <a:cxnLst/>
              <a:rect l="l" t="t" r="r" b="b"/>
              <a:pathLst>
                <a:path w="4692015" h="5938520">
                  <a:moveTo>
                    <a:pt x="4331997" y="0"/>
                  </a:moveTo>
                  <a:lnTo>
                    <a:pt x="0" y="0"/>
                  </a:lnTo>
                  <a:lnTo>
                    <a:pt x="0" y="5938202"/>
                  </a:lnTo>
                  <a:lnTo>
                    <a:pt x="4331997" y="5938202"/>
                  </a:lnTo>
                  <a:lnTo>
                    <a:pt x="4380847" y="5934916"/>
                  </a:lnTo>
                  <a:lnTo>
                    <a:pt x="4427699" y="5925343"/>
                  </a:lnTo>
                  <a:lnTo>
                    <a:pt x="4472125" y="5909912"/>
                  </a:lnTo>
                  <a:lnTo>
                    <a:pt x="4513696" y="5889052"/>
                  </a:lnTo>
                  <a:lnTo>
                    <a:pt x="4551984" y="5863192"/>
                  </a:lnTo>
                  <a:lnTo>
                    <a:pt x="4586558" y="5832762"/>
                  </a:lnTo>
                  <a:lnTo>
                    <a:pt x="4616990" y="5798189"/>
                  </a:lnTo>
                  <a:lnTo>
                    <a:pt x="4642851" y="5759903"/>
                  </a:lnTo>
                  <a:lnTo>
                    <a:pt x="4663712" y="5718333"/>
                  </a:lnTo>
                  <a:lnTo>
                    <a:pt x="4679144" y="5673908"/>
                  </a:lnTo>
                  <a:lnTo>
                    <a:pt x="4688718" y="5627057"/>
                  </a:lnTo>
                  <a:lnTo>
                    <a:pt x="4692004" y="5578208"/>
                  </a:lnTo>
                  <a:lnTo>
                    <a:pt x="4692004" y="360006"/>
                  </a:lnTo>
                  <a:lnTo>
                    <a:pt x="4688718" y="311155"/>
                  </a:lnTo>
                  <a:lnTo>
                    <a:pt x="4679144" y="264301"/>
                  </a:lnTo>
                  <a:lnTo>
                    <a:pt x="4663712" y="219873"/>
                  </a:lnTo>
                  <a:lnTo>
                    <a:pt x="4642851" y="178302"/>
                  </a:lnTo>
                  <a:lnTo>
                    <a:pt x="4616990" y="140015"/>
                  </a:lnTo>
                  <a:lnTo>
                    <a:pt x="4586558" y="105441"/>
                  </a:lnTo>
                  <a:lnTo>
                    <a:pt x="4551984" y="75010"/>
                  </a:lnTo>
                  <a:lnTo>
                    <a:pt x="4513696" y="49150"/>
                  </a:lnTo>
                  <a:lnTo>
                    <a:pt x="4472125" y="28290"/>
                  </a:lnTo>
                  <a:lnTo>
                    <a:pt x="4427699" y="12859"/>
                  </a:lnTo>
                  <a:lnTo>
                    <a:pt x="4380847" y="3286"/>
                  </a:lnTo>
                  <a:lnTo>
                    <a:pt x="4331997" y="0"/>
                  </a:lnTo>
                  <a:close/>
                </a:path>
              </a:pathLst>
            </a:custGeom>
            <a:solidFill>
              <a:srgbClr val="FFFFFF"/>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14" name="object 10">
              <a:extLst>
                <a:ext uri="{FF2B5EF4-FFF2-40B4-BE49-F238E27FC236}">
                  <a16:creationId xmlns:a16="http://schemas.microsoft.com/office/drawing/2014/main" id="{3FF41460-4D53-E096-EFEC-D1C4B5E5D904}"/>
                </a:ext>
              </a:extLst>
            </p:cNvPr>
            <p:cNvSpPr/>
            <p:nvPr/>
          </p:nvSpPr>
          <p:spPr>
            <a:xfrm>
              <a:off x="1253001" y="1280840"/>
              <a:ext cx="7769352" cy="537248"/>
            </a:xfrm>
            <a:custGeom>
              <a:avLst/>
              <a:gdLst/>
              <a:ahLst/>
              <a:cxnLst/>
              <a:rect l="l" t="t" r="r" b="b"/>
              <a:pathLst>
                <a:path w="792480" h="954405">
                  <a:moveTo>
                    <a:pt x="791997" y="0"/>
                  </a:moveTo>
                  <a:lnTo>
                    <a:pt x="0" y="0"/>
                  </a:lnTo>
                  <a:lnTo>
                    <a:pt x="0" y="845997"/>
                  </a:lnTo>
                  <a:lnTo>
                    <a:pt x="8486" y="888038"/>
                  </a:lnTo>
                  <a:lnTo>
                    <a:pt x="31630" y="922367"/>
                  </a:lnTo>
                  <a:lnTo>
                    <a:pt x="65960" y="945512"/>
                  </a:lnTo>
                  <a:lnTo>
                    <a:pt x="108000" y="953998"/>
                  </a:lnTo>
                  <a:lnTo>
                    <a:pt x="683996" y="953998"/>
                  </a:lnTo>
                  <a:lnTo>
                    <a:pt x="726037" y="945512"/>
                  </a:lnTo>
                  <a:lnTo>
                    <a:pt x="760366" y="922367"/>
                  </a:lnTo>
                  <a:lnTo>
                    <a:pt x="783510" y="888038"/>
                  </a:lnTo>
                  <a:lnTo>
                    <a:pt x="791997" y="845997"/>
                  </a:lnTo>
                  <a:lnTo>
                    <a:pt x="791997" y="0"/>
                  </a:lnTo>
                  <a:close/>
                </a:path>
              </a:pathLst>
            </a:custGeom>
            <a:solidFill>
              <a:srgbClr val="F79A79"/>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辽宁出台支持大学生创新创业</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20</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项政策清单</a:t>
              </a:r>
              <a:endParaRPr lang="zh-CN" altLang="en-US" sz="2400" b="1"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15" name="object 13">
              <a:extLst>
                <a:ext uri="{FF2B5EF4-FFF2-40B4-BE49-F238E27FC236}">
                  <a16:creationId xmlns:a16="http://schemas.microsoft.com/office/drawing/2014/main" id="{CD95C1ED-DFB7-1B85-9499-6282B6D088B8}"/>
                </a:ext>
              </a:extLst>
            </p:cNvPr>
            <p:cNvGrpSpPr/>
            <p:nvPr/>
          </p:nvGrpSpPr>
          <p:grpSpPr>
            <a:xfrm>
              <a:off x="1291652" y="1280836"/>
              <a:ext cx="489922" cy="438112"/>
              <a:chOff x="882002" y="1241996"/>
              <a:chExt cx="684530" cy="612140"/>
            </a:xfrm>
          </p:grpSpPr>
          <p:sp>
            <p:nvSpPr>
              <p:cNvPr id="16" name="object 14">
                <a:extLst>
                  <a:ext uri="{FF2B5EF4-FFF2-40B4-BE49-F238E27FC236}">
                    <a16:creationId xmlns:a16="http://schemas.microsoft.com/office/drawing/2014/main" id="{259FAAD8-52A7-4AA6-D599-4026326DE0A5}"/>
                  </a:ext>
                </a:extLst>
              </p:cNvPr>
              <p:cNvSpPr/>
              <p:nvPr/>
            </p:nvSpPr>
            <p:spPr>
              <a:xfrm>
                <a:off x="882002" y="1241996"/>
                <a:ext cx="684530" cy="612140"/>
              </a:xfrm>
              <a:custGeom>
                <a:avLst/>
                <a:gdLst/>
                <a:ahLst/>
                <a:cxnLst/>
                <a:rect l="l" t="t" r="r" b="b"/>
                <a:pathLst>
                  <a:path w="684530" h="612139">
                    <a:moveTo>
                      <a:pt x="683996" y="0"/>
                    </a:moveTo>
                    <a:lnTo>
                      <a:pt x="0" y="0"/>
                    </a:lnTo>
                    <a:lnTo>
                      <a:pt x="0" y="612000"/>
                    </a:lnTo>
                    <a:lnTo>
                      <a:pt x="683996" y="612000"/>
                    </a:lnTo>
                    <a:lnTo>
                      <a:pt x="683996" y="0"/>
                    </a:lnTo>
                    <a:close/>
                  </a:path>
                </a:pathLst>
              </a:custGeom>
              <a:solidFill>
                <a:srgbClr val="DCDDDE"/>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7" name="object 15">
                <a:extLst>
                  <a:ext uri="{FF2B5EF4-FFF2-40B4-BE49-F238E27FC236}">
                    <a16:creationId xmlns:a16="http://schemas.microsoft.com/office/drawing/2014/main" id="{7DA31153-CA11-56A0-8326-F23E3BB2FA79}"/>
                  </a:ext>
                </a:extLst>
              </p:cNvPr>
              <p:cNvPicPr/>
              <p:nvPr/>
            </p:nvPicPr>
            <p:blipFill>
              <a:blip r:embed="rId2" cstate="print"/>
              <a:stretch>
                <a:fillRect/>
              </a:stretch>
            </p:blipFill>
            <p:spPr>
              <a:xfrm>
                <a:off x="944182" y="1310004"/>
                <a:ext cx="575842" cy="499370"/>
              </a:xfrm>
              <a:prstGeom prst="rect">
                <a:avLst/>
              </a:prstGeom>
              <a:solidFill>
                <a:srgbClr val="FFFFFF"/>
              </a:solidFill>
            </p:spPr>
          </p:pic>
        </p:grpSp>
      </p:grpSp>
      <p:sp>
        <p:nvSpPr>
          <p:cNvPr id="18" name="object 7">
            <a:extLst>
              <a:ext uri="{FF2B5EF4-FFF2-40B4-BE49-F238E27FC236}">
                <a16:creationId xmlns:a16="http://schemas.microsoft.com/office/drawing/2014/main" id="{62814ABC-0D6F-A999-BDD8-3CD2D0A77629}"/>
              </a:ext>
            </a:extLst>
          </p:cNvPr>
          <p:cNvSpPr txBox="1"/>
          <p:nvPr/>
        </p:nvSpPr>
        <p:spPr>
          <a:xfrm>
            <a:off x="548640" y="1921251"/>
            <a:ext cx="11188504" cy="3737369"/>
          </a:xfrm>
          <a:prstGeom prst="rect">
            <a:avLst/>
          </a:prstGeom>
        </p:spPr>
        <p:txBody>
          <a:bodyPr vert="horz" wrap="square" lIns="216000" tIns="0" rIns="72000" bIns="0" rtlCol="0" anchor="t">
            <a:noAutofit/>
          </a:bodyPr>
          <a:lstStyle/>
          <a:p>
            <a:pPr marR="179970" indent="457200">
              <a:lnSpc>
                <a:spcPct val="150000"/>
              </a:lnSpc>
            </a:pPr>
            <a:r>
              <a:rPr lang="en-US" altLang="zh-CN" sz="2000" spc="-4" dirty="0">
                <a:solidFill>
                  <a:srgbClr val="231F20"/>
                </a:solidFill>
                <a:latin typeface="Microsoft YaHei" panose="020B0503020204020204" pitchFamily="34" charset="-122"/>
                <a:ea typeface="Microsoft YaHei" panose="020B0503020204020204" pitchFamily="34" charset="-122"/>
              </a:rPr>
              <a:t>2023</a:t>
            </a:r>
            <a:r>
              <a:rPr lang="zh-CN" altLang="en-US" sz="2000" spc="-4" dirty="0">
                <a:solidFill>
                  <a:srgbClr val="231F20"/>
                </a:solidFill>
                <a:latin typeface="Microsoft YaHei" panose="020B0503020204020204" pitchFamily="34" charset="-122"/>
                <a:ea typeface="Microsoft YaHei" panose="020B0503020204020204" pitchFamily="34" charset="-122"/>
              </a:rPr>
              <a:t>年，</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辽宁省支持大学生创新创业政策清单</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出炉，共颁布了</a:t>
            </a:r>
            <a:r>
              <a:rPr lang="en-US" altLang="zh-CN" sz="2000" spc="-4" dirty="0">
                <a:solidFill>
                  <a:srgbClr val="231F20"/>
                </a:solidFill>
                <a:latin typeface="Microsoft YaHei" panose="020B0503020204020204" pitchFamily="34" charset="-122"/>
                <a:ea typeface="Microsoft YaHei" panose="020B0503020204020204" pitchFamily="34" charset="-122"/>
              </a:rPr>
              <a:t>20</a:t>
            </a:r>
            <a:r>
              <a:rPr lang="zh-CN" altLang="en-US" sz="2000" spc="-4" dirty="0">
                <a:solidFill>
                  <a:srgbClr val="231F20"/>
                </a:solidFill>
                <a:latin typeface="Microsoft YaHei" panose="020B0503020204020204" pitchFamily="34" charset="-122"/>
                <a:ea typeface="Microsoft YaHei" panose="020B0503020204020204" pitchFamily="34" charset="-122"/>
              </a:rPr>
              <a:t>项具体政策，支持大学生在校期间和毕业后开展创新创业活动。</a:t>
            </a:r>
          </a:p>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辽宁省明确，大学生在校期间开展创新实验、发表论文、获得专利和自主创业等情况可折算为学分，学生参与课题研究、项目实验等活动认定为课堂学习。实施弹性学制，放宽学生修业年限，允许调整学业进程、保留学籍休学创新创业。</a:t>
            </a:r>
          </a:p>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支持行业企业面向大学生发布企业需求清单，引导大学生精准创新创业，鼓励国有大中型企业面向高校和大学生发布技术创新需求开展“揭榜挂帅”，鼓励各类孵化载体面向大学生创新创业团队开放一定比例的免费孵化空间。政府投资开发的创业孵化载体要安排</a:t>
            </a:r>
            <a:r>
              <a:rPr lang="en-US" altLang="zh-CN" sz="2000" spc="-4" dirty="0">
                <a:solidFill>
                  <a:srgbClr val="231F20"/>
                </a:solidFill>
                <a:latin typeface="Microsoft YaHei" panose="020B0503020204020204" pitchFamily="34" charset="-122"/>
                <a:ea typeface="Microsoft YaHei" panose="020B0503020204020204" pitchFamily="34" charset="-122"/>
              </a:rPr>
              <a:t>30%</a:t>
            </a:r>
            <a:r>
              <a:rPr lang="zh-CN" altLang="en-US" sz="2000" spc="-4" dirty="0">
                <a:solidFill>
                  <a:srgbClr val="231F20"/>
                </a:solidFill>
                <a:latin typeface="Microsoft YaHei" panose="020B0503020204020204" pitchFamily="34" charset="-122"/>
                <a:ea typeface="Microsoft YaHei" panose="020B0503020204020204" pitchFamily="34" charset="-122"/>
              </a:rPr>
              <a:t>左右的场地，向高校毕业生等青年创业者提供不低于两年的免费支持。</a:t>
            </a:r>
            <a:r>
              <a:rPr lang="en-US" altLang="zh-CN" sz="2000" spc="-4" dirty="0">
                <a:solidFill>
                  <a:srgbClr val="231F20"/>
                </a:solidFill>
                <a:latin typeface="Microsoft YaHei" panose="020B0503020204020204" pitchFamily="34" charset="-122"/>
                <a:ea typeface="Microsoft YaHei" panose="020B0503020204020204" pitchFamily="34" charset="-122"/>
              </a:rPr>
              <a:t>……</a:t>
            </a:r>
            <a:endParaRPr sz="2000" spc="-4" dirty="0">
              <a:solidFill>
                <a:srgbClr val="231F2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3311162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DB634-FB11-0BD8-EDF7-1ED2156072B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89812AE-4731-218D-D93E-90CCBE7D47B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6.3.3</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大学生创新创业资源的利用技巧</a:t>
            </a:r>
          </a:p>
        </p:txBody>
      </p:sp>
      <p:sp>
        <p:nvSpPr>
          <p:cNvPr id="3" name="文本框 2">
            <a:extLst>
              <a:ext uri="{FF2B5EF4-FFF2-40B4-BE49-F238E27FC236}">
                <a16:creationId xmlns:a16="http://schemas.microsoft.com/office/drawing/2014/main" id="{C113EF7C-5758-D9E1-B836-254640FAE122}"/>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设置合理利益机制</a:t>
            </a:r>
          </a:p>
        </p:txBody>
      </p:sp>
      <p:sp>
        <p:nvSpPr>
          <p:cNvPr id="5" name="文本框 4">
            <a:extLst>
              <a:ext uri="{FF2B5EF4-FFF2-40B4-BE49-F238E27FC236}">
                <a16:creationId xmlns:a16="http://schemas.microsoft.com/office/drawing/2014/main" id="{B078C852-B941-B632-189E-6597BD2C65F9}"/>
              </a:ext>
            </a:extLst>
          </p:cNvPr>
          <p:cNvSpPr txBox="1"/>
          <p:nvPr/>
        </p:nvSpPr>
        <p:spPr>
          <a:xfrm>
            <a:off x="453517" y="1933191"/>
            <a:ext cx="11272266" cy="4128152"/>
          </a:xfrm>
          <a:prstGeom prst="roundRect">
            <a:avLst/>
          </a:prstGeom>
          <a:solidFill>
            <a:schemeClr val="bg1"/>
          </a:solidFill>
        </p:spPr>
        <p:txBody>
          <a:bodyPr wrap="square">
            <a:spAutoFit/>
          </a:bodyPr>
          <a:lstStyle/>
          <a:p>
            <a:pPr indent="457200">
              <a:lnSpc>
                <a:spcPct val="150000"/>
              </a:lnSpc>
            </a:pPr>
            <a:r>
              <a:rPr lang="zh-CN" altLang="en-US" sz="2000" spc="-11" dirty="0">
                <a:latin typeface="Microsoft YaHei" panose="020B0503020204020204" pitchFamily="34" charset="-122"/>
                <a:ea typeface="Microsoft YaHei" panose="020B0503020204020204" pitchFamily="34" charset="-122"/>
              </a:rPr>
              <a:t>资源通常与利益相关，大学生创新创业者之所以能够从家庭成员那里获得支持，就是因为家庭成员不仅是利益相关者，更是利益整体。既然资源与利益相关，大学生创新创业者在整合资源时，就一定要设计好有助于资源整合的利益机制，借助利益机制把潜在的和非直接的资源提供者整合起来，借力发展。</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利益关系者之间的利益关系有时是直接的，有时是间接的；有时是显性的，有时是隐性的；有时甚至还需要在没有的情况下创造出来。、</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有了利益共同点，并不意味着就可以顺利实现资源整合。资源整合是多方面的合作，切实的合作需要有各方面利益真正能够实现的预期加以保证，这就要求寻找和设计出多方共赢的机制。</a:t>
            </a:r>
          </a:p>
        </p:txBody>
      </p:sp>
    </p:spTree>
    <p:extLst>
      <p:ext uri="{BB962C8B-B14F-4D97-AF65-F5344CB8AC3E}">
        <p14:creationId xmlns:p14="http://schemas.microsoft.com/office/powerpoint/2010/main" val="34696819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7377B-2272-D37C-95FF-A54818E0758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DD03CE3-61C3-DB1C-632A-B85B3AEC76B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6.3.3</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大学生创新创业资源的利用技巧</a:t>
            </a:r>
          </a:p>
        </p:txBody>
      </p:sp>
      <p:sp>
        <p:nvSpPr>
          <p:cNvPr id="3" name="文本框 2">
            <a:extLst>
              <a:ext uri="{FF2B5EF4-FFF2-40B4-BE49-F238E27FC236}">
                <a16:creationId xmlns:a16="http://schemas.microsoft.com/office/drawing/2014/main" id="{66A84502-5045-FA15-9EBA-2AFF5DDBB531}"/>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充分利用已经拥有的创新创业资源</a:t>
            </a:r>
          </a:p>
        </p:txBody>
      </p:sp>
      <p:sp>
        <p:nvSpPr>
          <p:cNvPr id="5" name="文本框 4">
            <a:extLst>
              <a:ext uri="{FF2B5EF4-FFF2-40B4-BE49-F238E27FC236}">
                <a16:creationId xmlns:a16="http://schemas.microsoft.com/office/drawing/2014/main" id="{3107197C-F9F1-1C36-DD37-B8C56B2BB7E3}"/>
              </a:ext>
            </a:extLst>
          </p:cNvPr>
          <p:cNvSpPr txBox="1"/>
          <p:nvPr/>
        </p:nvSpPr>
        <p:spPr>
          <a:xfrm>
            <a:off x="128016" y="1584344"/>
            <a:ext cx="12063984" cy="1884555"/>
          </a:xfrm>
          <a:prstGeom prst="rect">
            <a:avLst/>
          </a:prstGeom>
          <a:solidFill>
            <a:schemeClr val="bg1"/>
          </a:solidFill>
        </p:spPr>
        <p:txBody>
          <a:bodyPr wrap="square">
            <a:spAutoFit/>
          </a:bodyPr>
          <a:lstStyle/>
          <a:p>
            <a:pPr indent="457200">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a:t>
            </a:r>
            <a:r>
              <a:rPr lang="zh-CN" altLang="en-US" sz="2000" b="1" spc="-11" dirty="0">
                <a:latin typeface="Microsoft YaHei" panose="020B0503020204020204" pitchFamily="34" charset="-122"/>
                <a:ea typeface="Microsoft YaHei" panose="020B0503020204020204" pitchFamily="34" charset="-122"/>
              </a:rPr>
              <a:t>）高校创新创业教育与创新创业指导：</a:t>
            </a:r>
            <a:r>
              <a:rPr lang="zh-CN" altLang="en-US" sz="2000" spc="-11" dirty="0">
                <a:latin typeface="Microsoft YaHei" panose="020B0503020204020204" pitchFamily="34" charset="-122"/>
                <a:ea typeface="Microsoft YaHei" panose="020B0503020204020204" pitchFamily="34" charset="-122"/>
              </a:rPr>
              <a:t>随着国家对创新创业的愈发重视，各高校几乎均设有创新创业课程、创新创业者协会、科技和发明协会，以及讨论或者实践创新创业的学生社团、沙龙、论坛和讲座等。</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2</a:t>
            </a:r>
            <a:r>
              <a:rPr lang="zh-CN" altLang="en-US" sz="2000" b="1" spc="-11" dirty="0">
                <a:latin typeface="Microsoft YaHei" panose="020B0503020204020204" pitchFamily="34" charset="-122"/>
                <a:ea typeface="Microsoft YaHei" panose="020B0503020204020204" pitchFamily="34" charset="-122"/>
              </a:rPr>
              <a:t>）创新创业基金：</a:t>
            </a:r>
            <a:r>
              <a:rPr lang="zh-CN" altLang="en-US" sz="2000" spc="-11" dirty="0">
                <a:latin typeface="Microsoft YaHei" panose="020B0503020204020204" pitchFamily="34" charset="-122"/>
                <a:ea typeface="Microsoft YaHei" panose="020B0503020204020204" pitchFamily="34" charset="-122"/>
              </a:rPr>
              <a:t>为鼓励创新创业，政府出台了一系列支持计划，不同部门设置了不同的大学生创新创业基金，各地也先后出台了有关计划或者设置相应的基金。</a:t>
            </a:r>
          </a:p>
        </p:txBody>
      </p:sp>
      <p:sp>
        <p:nvSpPr>
          <p:cNvPr id="4" name="文本框 3">
            <a:extLst>
              <a:ext uri="{FF2B5EF4-FFF2-40B4-BE49-F238E27FC236}">
                <a16:creationId xmlns:a16="http://schemas.microsoft.com/office/drawing/2014/main" id="{4E9C632E-36A8-CABC-6558-B21CE35AB3FC}"/>
              </a:ext>
            </a:extLst>
          </p:cNvPr>
          <p:cNvSpPr txBox="1"/>
          <p:nvPr/>
        </p:nvSpPr>
        <p:spPr>
          <a:xfrm>
            <a:off x="854743" y="3433089"/>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有限资源的创造性利用</a:t>
            </a:r>
          </a:p>
        </p:txBody>
      </p:sp>
      <p:sp>
        <p:nvSpPr>
          <p:cNvPr id="6" name="文本框 5">
            <a:extLst>
              <a:ext uri="{FF2B5EF4-FFF2-40B4-BE49-F238E27FC236}">
                <a16:creationId xmlns:a16="http://schemas.microsoft.com/office/drawing/2014/main" id="{D5AE10D1-DC7B-0C4B-6712-77EDA3F7D15C}"/>
              </a:ext>
            </a:extLst>
          </p:cNvPr>
          <p:cNvSpPr txBox="1"/>
          <p:nvPr/>
        </p:nvSpPr>
        <p:spPr>
          <a:xfrm>
            <a:off x="128016" y="3884952"/>
            <a:ext cx="12063984" cy="2807885"/>
          </a:xfrm>
          <a:prstGeom prst="rect">
            <a:avLst/>
          </a:prstGeom>
          <a:solidFill>
            <a:schemeClr val="bg1"/>
          </a:solidFill>
        </p:spPr>
        <p:txBody>
          <a:bodyPr wrap="square">
            <a:spAutoFit/>
          </a:bodyPr>
          <a:lstStyle/>
          <a:p>
            <a:pPr indent="457200">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1</a:t>
            </a:r>
            <a:r>
              <a:rPr lang="zh-CN" altLang="en-US" sz="2000" b="1" spc="-11" dirty="0">
                <a:latin typeface="Microsoft YaHei" panose="020B0503020204020204" pitchFamily="34" charset="-122"/>
                <a:ea typeface="Microsoft YaHei" panose="020B0503020204020204" pitchFamily="34" charset="-122"/>
              </a:rPr>
              <a:t>）资源的利用效率：</a:t>
            </a:r>
            <a:r>
              <a:rPr lang="zh-CN" altLang="en-US" sz="2000" spc="-11" dirty="0">
                <a:latin typeface="Microsoft YaHei" panose="020B0503020204020204" pitchFamily="34" charset="-122"/>
                <a:ea typeface="Microsoft YaHei" panose="020B0503020204020204" pitchFamily="34" charset="-122"/>
              </a:rPr>
              <a:t>经营活动的效率，就是对各种资源的利用效率，资源的利用效率如果达不到百分之百，就说明企业内部存在未利用资源。</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2</a:t>
            </a:r>
            <a:r>
              <a:rPr lang="zh-CN" altLang="en-US" sz="2000" b="1" spc="-11" dirty="0">
                <a:latin typeface="Microsoft YaHei" panose="020B0503020204020204" pitchFamily="34" charset="-122"/>
                <a:ea typeface="Microsoft YaHei" panose="020B0503020204020204" pitchFamily="34" charset="-122"/>
              </a:rPr>
              <a:t>）资源的重复利用：</a:t>
            </a:r>
            <a:r>
              <a:rPr lang="zh-CN" altLang="en-US" sz="2000" spc="-11" dirty="0">
                <a:latin typeface="Microsoft YaHei" panose="020B0503020204020204" pitchFamily="34" charset="-122"/>
                <a:ea typeface="Microsoft YaHei" panose="020B0503020204020204" pitchFamily="34" charset="-122"/>
              </a:rPr>
              <a:t>包括技术资源、品牌资源、制造资源、营销网络资源、管理资源的重复利用。</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3</a:t>
            </a:r>
            <a:r>
              <a:rPr lang="zh-CN" altLang="en-US" sz="2000" b="1" spc="-11" dirty="0">
                <a:latin typeface="Microsoft YaHei" panose="020B0503020204020204" pitchFamily="34" charset="-122"/>
                <a:ea typeface="Microsoft YaHei" panose="020B0503020204020204" pitchFamily="34" charset="-122"/>
              </a:rPr>
              <a:t>）资源的快速回收：</a:t>
            </a:r>
            <a:r>
              <a:rPr lang="zh-CN" altLang="en-US" sz="2000" spc="-11" dirty="0">
                <a:latin typeface="Microsoft YaHei" panose="020B0503020204020204" pitchFamily="34" charset="-122"/>
                <a:ea typeface="Microsoft YaHei" panose="020B0503020204020204" pitchFamily="34" charset="-122"/>
              </a:rPr>
              <a:t>加快资源回收是资源杠杆运用的重要领域，公司赚钱越快，回收资源就越快，就越能将它们再加以利用。</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spc="-11" dirty="0">
                <a:latin typeface="Microsoft YaHei" panose="020B0503020204020204" pitchFamily="34" charset="-122"/>
                <a:ea typeface="Microsoft YaHei" panose="020B0503020204020204" pitchFamily="34" charset="-122"/>
              </a:rPr>
              <a:t>（</a:t>
            </a:r>
            <a:r>
              <a:rPr lang="en-US" altLang="zh-CN" sz="2000" b="1" spc="-11" dirty="0">
                <a:latin typeface="Microsoft YaHei" panose="020B0503020204020204" pitchFamily="34" charset="-122"/>
                <a:ea typeface="Microsoft YaHei" panose="020B0503020204020204" pitchFamily="34" charset="-122"/>
              </a:rPr>
              <a:t>4</a:t>
            </a:r>
            <a:r>
              <a:rPr lang="zh-CN" altLang="en-US" sz="2000" b="1" spc="-11" dirty="0">
                <a:latin typeface="Microsoft YaHei" panose="020B0503020204020204" pitchFamily="34" charset="-122"/>
                <a:ea typeface="Microsoft YaHei" panose="020B0503020204020204" pitchFamily="34" charset="-122"/>
              </a:rPr>
              <a:t>）资源的融合：</a:t>
            </a:r>
            <a:r>
              <a:rPr lang="zh-CN" altLang="en-US" sz="2000" spc="-11" dirty="0">
                <a:latin typeface="Microsoft YaHei" panose="020B0503020204020204" pitchFamily="34" charset="-122"/>
                <a:ea typeface="Microsoft YaHei" panose="020B0503020204020204" pitchFamily="34" charset="-122"/>
              </a:rPr>
              <a:t>不同种类的资源通过融合，可以提升价值。</a:t>
            </a:r>
          </a:p>
        </p:txBody>
      </p:sp>
    </p:spTree>
    <p:extLst>
      <p:ext uri="{BB962C8B-B14F-4D97-AF65-F5344CB8AC3E}">
        <p14:creationId xmlns:p14="http://schemas.microsoft.com/office/powerpoint/2010/main" val="41959083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97B3C-8CF3-B850-EE29-DB012A3E56ED}"/>
            </a:ext>
          </a:extLst>
        </p:cNvPr>
        <p:cNvGrpSpPr/>
        <p:nvPr/>
      </p:nvGrpSpPr>
      <p:grpSpPr>
        <a:xfrm>
          <a:off x="0" y="0"/>
          <a:ext cx="0" cy="0"/>
          <a:chOff x="0" y="0"/>
          <a:chExt cx="0" cy="0"/>
        </a:xfrm>
      </p:grpSpPr>
      <p:grpSp>
        <p:nvGrpSpPr>
          <p:cNvPr id="4" name="object 6">
            <a:extLst>
              <a:ext uri="{FF2B5EF4-FFF2-40B4-BE49-F238E27FC236}">
                <a16:creationId xmlns:a16="http://schemas.microsoft.com/office/drawing/2014/main" id="{5436F4A1-CFA4-DE43-C54A-F241472B5532}"/>
              </a:ext>
            </a:extLst>
          </p:cNvPr>
          <p:cNvGrpSpPr/>
          <p:nvPr/>
        </p:nvGrpSpPr>
        <p:grpSpPr>
          <a:xfrm>
            <a:off x="1125537" y="1360975"/>
            <a:ext cx="9940925" cy="4821915"/>
            <a:chOff x="829802" y="6190170"/>
            <a:chExt cx="5073015" cy="356875"/>
          </a:xfrm>
        </p:grpSpPr>
        <p:sp>
          <p:nvSpPr>
            <p:cNvPr id="5" name="object 7">
              <a:extLst>
                <a:ext uri="{FF2B5EF4-FFF2-40B4-BE49-F238E27FC236}">
                  <a16:creationId xmlns:a16="http://schemas.microsoft.com/office/drawing/2014/main" id="{1A8C4C5B-A39C-E77F-4A89-17A39CB00FC7}"/>
                </a:ext>
              </a:extLst>
            </p:cNvPr>
            <p:cNvSpPr/>
            <p:nvPr/>
          </p:nvSpPr>
          <p:spPr>
            <a:xfrm>
              <a:off x="829802" y="6190175"/>
              <a:ext cx="5073015" cy="356870"/>
            </a:xfrm>
            <a:custGeom>
              <a:avLst/>
              <a:gdLst/>
              <a:ahLst/>
              <a:cxnLst/>
              <a:rect l="l" t="t" r="r" b="b"/>
              <a:pathLst>
                <a:path w="5073015" h="356870">
                  <a:moveTo>
                    <a:pt x="5000396" y="0"/>
                  </a:moveTo>
                  <a:lnTo>
                    <a:pt x="71996" y="0"/>
                  </a:lnTo>
                  <a:lnTo>
                    <a:pt x="43971" y="5657"/>
                  </a:lnTo>
                  <a:lnTo>
                    <a:pt x="21086" y="21086"/>
                  </a:lnTo>
                  <a:lnTo>
                    <a:pt x="5657" y="43971"/>
                  </a:lnTo>
                  <a:lnTo>
                    <a:pt x="0" y="71996"/>
                  </a:lnTo>
                  <a:lnTo>
                    <a:pt x="0" y="284403"/>
                  </a:lnTo>
                  <a:lnTo>
                    <a:pt x="5657" y="312421"/>
                  </a:lnTo>
                  <a:lnTo>
                    <a:pt x="21086" y="335302"/>
                  </a:lnTo>
                  <a:lnTo>
                    <a:pt x="43971" y="350729"/>
                  </a:lnTo>
                  <a:lnTo>
                    <a:pt x="71996" y="356387"/>
                  </a:lnTo>
                  <a:lnTo>
                    <a:pt x="5000396" y="356387"/>
                  </a:lnTo>
                  <a:lnTo>
                    <a:pt x="5028421" y="350729"/>
                  </a:lnTo>
                  <a:lnTo>
                    <a:pt x="5051305" y="335302"/>
                  </a:lnTo>
                  <a:lnTo>
                    <a:pt x="5066735" y="312421"/>
                  </a:lnTo>
                  <a:lnTo>
                    <a:pt x="5072392" y="284403"/>
                  </a:lnTo>
                  <a:lnTo>
                    <a:pt x="5072392" y="71996"/>
                  </a:lnTo>
                  <a:lnTo>
                    <a:pt x="5066735" y="43971"/>
                  </a:lnTo>
                  <a:lnTo>
                    <a:pt x="5051305" y="21086"/>
                  </a:lnTo>
                  <a:lnTo>
                    <a:pt x="5028421" y="5657"/>
                  </a:lnTo>
                  <a:lnTo>
                    <a:pt x="5000396" y="0"/>
                  </a:lnTo>
                  <a:close/>
                </a:path>
              </a:pathLst>
            </a:custGeom>
            <a:solidFill>
              <a:schemeClr val="bg1">
                <a:alpha val="79843"/>
              </a:schemeClr>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6" name="object 8">
              <a:extLst>
                <a:ext uri="{FF2B5EF4-FFF2-40B4-BE49-F238E27FC236}">
                  <a16:creationId xmlns:a16="http://schemas.microsoft.com/office/drawing/2014/main" id="{A17DE390-3685-E50A-2008-FE76925689E4}"/>
                </a:ext>
              </a:extLst>
            </p:cNvPr>
            <p:cNvSpPr/>
            <p:nvPr/>
          </p:nvSpPr>
          <p:spPr>
            <a:xfrm>
              <a:off x="907592"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chemeClr val="accent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7" name="object 9">
              <a:extLst>
                <a:ext uri="{FF2B5EF4-FFF2-40B4-BE49-F238E27FC236}">
                  <a16:creationId xmlns:a16="http://schemas.microsoft.com/office/drawing/2014/main" id="{A5EC8211-DAD8-0739-73C4-BED934CB6725}"/>
                </a:ext>
              </a:extLst>
            </p:cNvPr>
            <p:cNvSpPr/>
            <p:nvPr/>
          </p:nvSpPr>
          <p:spPr>
            <a:xfrm>
              <a:off x="1295820"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rgbClr val="F2C353"/>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8" name="object 10">
              <a:extLst>
                <a:ext uri="{FF2B5EF4-FFF2-40B4-BE49-F238E27FC236}">
                  <a16:creationId xmlns:a16="http://schemas.microsoft.com/office/drawing/2014/main" id="{FF40B593-70CD-8513-65FD-02731B944C33}"/>
                </a:ext>
              </a:extLst>
            </p:cNvPr>
            <p:cNvSpPr/>
            <p:nvPr/>
          </p:nvSpPr>
          <p:spPr>
            <a:xfrm>
              <a:off x="5292140" y="6190170"/>
              <a:ext cx="447040" cy="356870"/>
            </a:xfrm>
            <a:custGeom>
              <a:avLst/>
              <a:gdLst/>
              <a:ahLst/>
              <a:cxnLst/>
              <a:rect l="l" t="t" r="r" b="b"/>
              <a:pathLst>
                <a:path w="447039" h="356870">
                  <a:moveTo>
                    <a:pt x="446845" y="0"/>
                  </a:moveTo>
                  <a:lnTo>
                    <a:pt x="356400" y="0"/>
                  </a:lnTo>
                  <a:lnTo>
                    <a:pt x="0" y="356400"/>
                  </a:lnTo>
                  <a:lnTo>
                    <a:pt x="90439" y="356400"/>
                  </a:lnTo>
                  <a:lnTo>
                    <a:pt x="446845" y="0"/>
                  </a:lnTo>
                  <a:close/>
                </a:path>
              </a:pathLst>
            </a:custGeom>
            <a:solidFill>
              <a:schemeClr val="accent2">
                <a:lumMod val="20000"/>
                <a:lumOff val="80000"/>
              </a:schemeClr>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sp>
        <p:nvSpPr>
          <p:cNvPr id="2" name="标题 1">
            <a:extLst>
              <a:ext uri="{FF2B5EF4-FFF2-40B4-BE49-F238E27FC236}">
                <a16:creationId xmlns:a16="http://schemas.microsoft.com/office/drawing/2014/main" id="{21CCE214-1E8C-96C9-2260-699FAF53F7E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课后思考</a:t>
            </a:r>
          </a:p>
        </p:txBody>
      </p:sp>
      <p:sp>
        <p:nvSpPr>
          <p:cNvPr id="3" name="object 4">
            <a:extLst>
              <a:ext uri="{FF2B5EF4-FFF2-40B4-BE49-F238E27FC236}">
                <a16:creationId xmlns:a16="http://schemas.microsoft.com/office/drawing/2014/main" id="{5BCD6A05-50C5-0091-6136-078536A3CEFB}"/>
              </a:ext>
            </a:extLst>
          </p:cNvPr>
          <p:cNvSpPr txBox="1"/>
          <p:nvPr/>
        </p:nvSpPr>
        <p:spPr>
          <a:xfrm>
            <a:off x="2839362" y="1562420"/>
            <a:ext cx="7244795" cy="4419024"/>
          </a:xfrm>
          <a:prstGeom prst="rect">
            <a:avLst/>
          </a:prstGeom>
        </p:spPr>
        <p:txBody>
          <a:bodyPr vert="horz" wrap="square" lIns="0" tIns="51810" rIns="0" bIns="0" rtlCol="0">
            <a:spAutoFit/>
          </a:bodyPr>
          <a:lstStyle/>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）创新创业资源的含义是什么？</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）创新创业资源的类型有哪些？与一般商业资源相比有哪些特性？</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3</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）什么是创新创业资源整合？</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4</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）创新创业资源整合包含哪些基本模式和主要方式？</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5</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）大学生创新创业资源获取的影响因素有哪些？以及有哪些获取途径？</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6</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）大学生创新创业资源利用具体有哪些技巧？</a:t>
            </a:r>
            <a:endParaRPr lang="zh-CN" altLang="en-US" sz="2400" b="1" dirty="0">
              <a:latin typeface="Microsoft YaHei" panose="020B0503020204020204" pitchFamily="34" charset="-122"/>
              <a:ea typeface="Microsoft YaHei" panose="020B0503020204020204" pitchFamily="34" charset="-122"/>
              <a:cs typeface="Wawati SC"/>
            </a:endParaRPr>
          </a:p>
        </p:txBody>
      </p:sp>
    </p:spTree>
    <p:extLst>
      <p:ext uri="{BB962C8B-B14F-4D97-AF65-F5344CB8AC3E}">
        <p14:creationId xmlns:p14="http://schemas.microsoft.com/office/powerpoint/2010/main" val="18844540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34EA6-17AB-FB78-64B9-E621EAE5383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721A409-AE70-E305-AB35-E2F663CE9C5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98D2E81A-433B-1ED0-B2EE-C3F065E0A495}"/>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2020</a:t>
            </a:r>
            <a:r>
              <a:rPr lang="zh-CN" altLang="en-US" sz="2000" dirty="0">
                <a:latin typeface="Microsoft YaHei" panose="020B0503020204020204" pitchFamily="34" charset="-122"/>
                <a:ea typeface="Microsoft YaHei" panose="020B0503020204020204" pitchFamily="34" charset="-122"/>
                <a:cs typeface="Lantinghei SC Extralight"/>
              </a:rPr>
              <a:t>年初，两个外地小伙子来到江苏镇江丹徒区荣炳盐资源区曲阳村，一口气承包了</a:t>
            </a:r>
            <a:r>
              <a:rPr lang="en-US" altLang="zh-CN" sz="2000" dirty="0">
                <a:latin typeface="Microsoft YaHei" panose="020B0503020204020204" pitchFamily="34" charset="-122"/>
                <a:ea typeface="Microsoft YaHei" panose="020B0503020204020204" pitchFamily="34" charset="-122"/>
                <a:cs typeface="Lantinghei SC Extralight"/>
              </a:rPr>
              <a:t>25</a:t>
            </a:r>
            <a:r>
              <a:rPr lang="zh-CN" altLang="en-US" sz="2000" dirty="0">
                <a:latin typeface="Microsoft YaHei" panose="020B0503020204020204" pitchFamily="34" charset="-122"/>
                <a:ea typeface="Microsoft YaHei" panose="020B0503020204020204" pitchFamily="34" charset="-122"/>
                <a:cs typeface="Lantinghei SC Extralight"/>
              </a:rPr>
              <a:t>亩大棚种植甜瓜与西瓜。让村民们意外的是，两位“</a:t>
            </a:r>
            <a:r>
              <a:rPr lang="en-US" altLang="zh-CN" sz="2000" dirty="0">
                <a:latin typeface="Microsoft YaHei" panose="020B0503020204020204" pitchFamily="34" charset="-122"/>
                <a:ea typeface="Microsoft YaHei" panose="020B0503020204020204" pitchFamily="34" charset="-122"/>
                <a:cs typeface="Lantinghei SC Extralight"/>
              </a:rPr>
              <a:t>95</a:t>
            </a:r>
            <a:r>
              <a:rPr lang="zh-CN" altLang="en-US" sz="2000" dirty="0">
                <a:latin typeface="Microsoft YaHei" panose="020B0503020204020204" pitchFamily="34" charset="-122"/>
                <a:ea typeface="Microsoft YaHei" panose="020B0503020204020204" pitchFamily="34" charset="-122"/>
                <a:cs typeface="Lantinghei SC Extralight"/>
              </a:rPr>
              <a:t>后”都是大学生，一个叫余福存，是安徽宣城人，一个叫张志林，来自云南丽江。村民们不禁疑惑：“这两个外乡的年轻人怎么跑到咱们这地方来搞承包了，难不成能从这地里寻摸出金子？”其实，两位大学生都是江苏农林职业技术学院</a:t>
            </a:r>
            <a:r>
              <a:rPr lang="en-US" altLang="zh-CN" sz="2000" dirty="0">
                <a:latin typeface="Microsoft YaHei" panose="020B0503020204020204" pitchFamily="34" charset="-122"/>
                <a:ea typeface="Microsoft YaHei" panose="020B0503020204020204" pitchFamily="34" charset="-122"/>
                <a:cs typeface="Lantinghei SC Extralight"/>
              </a:rPr>
              <a:t>2020</a:t>
            </a:r>
            <a:r>
              <a:rPr lang="zh-CN" altLang="en-US" sz="2000" dirty="0">
                <a:latin typeface="Microsoft YaHei" panose="020B0503020204020204" pitchFamily="34" charset="-122"/>
                <a:ea typeface="Microsoft YaHei" panose="020B0503020204020204" pitchFamily="34" charset="-122"/>
                <a:cs typeface="Lantinghei SC Extralight"/>
              </a:rPr>
              <a:t>届毕业生，自</a:t>
            </a:r>
            <a:r>
              <a:rPr lang="en-US" altLang="zh-CN" sz="2000" dirty="0">
                <a:latin typeface="Microsoft YaHei" panose="020B0503020204020204" pitchFamily="34" charset="-122"/>
                <a:ea typeface="Microsoft YaHei" panose="020B0503020204020204" pitchFamily="34" charset="-122"/>
                <a:cs typeface="Lantinghei SC Extralight"/>
              </a:rPr>
              <a:t>2019</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10</a:t>
            </a:r>
            <a:r>
              <a:rPr lang="zh-CN" altLang="en-US" sz="2000" dirty="0">
                <a:latin typeface="Microsoft YaHei" panose="020B0503020204020204" pitchFamily="34" charset="-122"/>
                <a:ea typeface="Microsoft YaHei" panose="020B0503020204020204" pitchFamily="34" charset="-122"/>
                <a:cs typeface="Lantinghei SC Extralight"/>
              </a:rPr>
              <a:t>月开始，他们就利用顶岗实习的时间，开启了创业之路。</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由于在校期间学的是园艺种植专业，并且在校内进行过西瓜嫁接育苗等实践，掌握了一定种植经验，他们希望能在甜瓜和西瓜种植方面找到商机。</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曲阳村近年来确定了“农业</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旅游”的整体产业发展思路，同时，这个村庄距离他们的母校不远，便于他们获得更多学校的技术“加持”。充分考虑到这些因素，两人决定让创业蓝图在此落地。</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不过初出茅庐的两人很快遭遇挑战：基础设施如何搭建？水源、肥料如何解决？销售环境如何改善</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一连串的问题接踵而来。幸运的是，他们得到了学校的资金扶持。</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p>
        </p:txBody>
      </p:sp>
      <p:sp>
        <p:nvSpPr>
          <p:cNvPr id="6" name="object 9">
            <a:extLst>
              <a:ext uri="{FF2B5EF4-FFF2-40B4-BE49-F238E27FC236}">
                <a16:creationId xmlns:a16="http://schemas.microsoft.com/office/drawing/2014/main" id="{387BAE65-B593-4EC7-E64A-2E60E0B71E9F}"/>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95</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后”种瓜青年在“黑土地里摸金子”</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82CD77D8-1595-9200-67EE-FD825D3212BB}"/>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5F9966D5-B7C0-8132-2568-B1A1784EA4AD}"/>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62727E49-FBC5-1BC1-6DB6-B12655C8ECFA}"/>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D413F5D5-9491-3169-ADCB-469B4A6A020E}"/>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4643820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5D291-6F8D-2FC4-DF0D-41898F64107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1558796-C530-9658-D84E-C6E99B60A38F}"/>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3231F3AB-F692-4432-68AA-7D01450D6A8C}"/>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本案例介绍了江苏农林职业技术学院的两个大学生在江苏镇江合伙创业的故事，从案例中可以体会和认识到大学生创新创业者与其母校、同学和社会各界保持良好交往和沟通的必要性。大学生创新创业过程中要重视获取所需资源的便利性，如获取技术资源、智力资源、人力资源等，学会充分利用人脉关系来展开工作，最后还应借助新媒体、政府在大学生创新创业中发挥的重要力量，获得广泛的社会支持，快速打造品牌和扩大品牌影响力。</a:t>
            </a:r>
          </a:p>
        </p:txBody>
      </p:sp>
      <p:sp>
        <p:nvSpPr>
          <p:cNvPr id="6" name="object 9">
            <a:extLst>
              <a:ext uri="{FF2B5EF4-FFF2-40B4-BE49-F238E27FC236}">
                <a16:creationId xmlns:a16="http://schemas.microsoft.com/office/drawing/2014/main" id="{23740FF0-2E0A-A653-9057-CB1EC6066936}"/>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95</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后”种瓜青年在“黑土地里摸金子”</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950272C3-9769-71A2-486F-07B215669D16}"/>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002BCD18-E878-65AD-08EB-204A86B3E379}"/>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F82C24F9-AD5C-2E2A-D853-1830379A96C5}"/>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580DE859-334C-2365-2C0E-BCD78EB6F0D4}"/>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1026" name="Picture 2" descr="九五后大学生种瓜“黑土地里摸金子”_凤凰网">
            <a:extLst>
              <a:ext uri="{FF2B5EF4-FFF2-40B4-BE49-F238E27FC236}">
                <a16:creationId xmlns:a16="http://schemas.microsoft.com/office/drawing/2014/main" id="{85699600-DE6E-574E-E7A4-BBE137E292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6555" y="3621981"/>
            <a:ext cx="5090551" cy="300490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3670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20330-7E3E-2757-AF08-3F45FEAA409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7474474-CDBF-B20C-3798-9AC0ECD797C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406E705D-809A-630A-20B5-44F406897B1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1</a:t>
            </a:r>
            <a:r>
              <a:rPr lang="zh-CN" altLang="en-US" sz="2000" spc="-11" dirty="0">
                <a:latin typeface="Microsoft YaHei" panose="020B0503020204020204" pitchFamily="34" charset="-122"/>
                <a:ea typeface="Microsoft YaHei" panose="020B0503020204020204" pitchFamily="34" charset="-122"/>
                <a:cs typeface="Lantinghei SC Demibold"/>
              </a:rPr>
              <a:t>）加深对创新创业资源整合的理解。</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2</a:t>
            </a:r>
            <a:r>
              <a:rPr lang="zh-CN" altLang="en-US" sz="2000" spc="-11" dirty="0">
                <a:latin typeface="Microsoft YaHei" panose="020B0503020204020204" pitchFamily="34" charset="-122"/>
                <a:ea typeface="Microsoft YaHei" panose="020B0503020204020204" pitchFamily="34" charset="-122"/>
                <a:cs typeface="Lantinghei SC Demibold"/>
              </a:rPr>
              <a:t>）发现自己身边的创新创业资源，加强对创新创业资源的识别及利用。</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🎯活动准备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全班同学自行分组，</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6</a:t>
            </a:r>
            <a:r>
              <a:rPr lang="zh-CN" altLang="en-US" sz="2000" spc="-11" dirty="0">
                <a:latin typeface="Microsoft YaHei" panose="020B0503020204020204" pitchFamily="34" charset="-122"/>
                <a:ea typeface="Microsoft YaHei" panose="020B0503020204020204" pitchFamily="34" charset="-122"/>
              </a:rPr>
              <a:t>人一组。每组备齐活动经费人民币</a:t>
            </a:r>
            <a:r>
              <a:rPr lang="en-US" altLang="zh-CN" sz="2000" spc="-11" dirty="0">
                <a:latin typeface="Microsoft YaHei" panose="020B0503020204020204" pitchFamily="34" charset="-122"/>
                <a:ea typeface="Microsoft YaHei" panose="020B0503020204020204" pitchFamily="34" charset="-122"/>
              </a:rPr>
              <a:t>50</a:t>
            </a:r>
            <a:r>
              <a:rPr lang="zh-CN" altLang="en-US" sz="2000" spc="-11" dirty="0">
                <a:latin typeface="Microsoft YaHei" panose="020B0503020204020204" pitchFamily="34" charset="-122"/>
                <a:ea typeface="Microsoft YaHei" panose="020B0503020204020204" pitchFamily="34" charset="-122"/>
              </a:rPr>
              <a:t>元。</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基于找到的创新创业项目和组建的创新创业团队，挑战“白手起家”做这个项目。假设现在团队只有</a:t>
            </a:r>
            <a:r>
              <a:rPr lang="en-US" altLang="zh-CN" sz="2000" spc="-11" dirty="0">
                <a:latin typeface="Microsoft YaHei" panose="020B0503020204020204" pitchFamily="34" charset="-122"/>
                <a:ea typeface="Microsoft YaHei" panose="020B0503020204020204" pitchFamily="34" charset="-122"/>
              </a:rPr>
              <a:t>50</a:t>
            </a:r>
            <a:r>
              <a:rPr lang="zh-CN" altLang="en-US" sz="2000" spc="-11" dirty="0">
                <a:latin typeface="Microsoft YaHei" panose="020B0503020204020204" pitchFamily="34" charset="-122"/>
                <a:ea typeface="Microsoft YaHei" panose="020B0503020204020204" pitchFamily="34" charset="-122"/>
              </a:rPr>
              <a:t>元，看能创造多少利润？</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）和自己的团队讨论并设计出行动方案。注意：这</a:t>
            </a:r>
            <a:r>
              <a:rPr lang="en-US" altLang="zh-CN" sz="2000" spc="-11" dirty="0">
                <a:latin typeface="Microsoft YaHei" panose="020B0503020204020204" pitchFamily="34" charset="-122"/>
                <a:ea typeface="Microsoft YaHei" panose="020B0503020204020204" pitchFamily="34" charset="-122"/>
              </a:rPr>
              <a:t>50</a:t>
            </a:r>
            <a:r>
              <a:rPr lang="zh-CN" altLang="en-US" sz="2000" spc="-11" dirty="0">
                <a:latin typeface="Microsoft YaHei" panose="020B0503020204020204" pitchFamily="34" charset="-122"/>
                <a:ea typeface="Microsoft YaHei" panose="020B0503020204020204" pitchFamily="34" charset="-122"/>
              </a:rPr>
              <a:t>元是创新创业团队拥有的唯一种子资金，此资金不能从事非法活动（包括赌博等），不能参与抽奖活动（包括买彩票等）；在活动期间，不能筹集资金。团队的计划要尽可能详细、具体，并估算出可能赚取的利润额。</a:t>
            </a:r>
          </a:p>
        </p:txBody>
      </p:sp>
      <p:sp>
        <p:nvSpPr>
          <p:cNvPr id="13" name="object 9">
            <a:extLst>
              <a:ext uri="{FF2B5EF4-FFF2-40B4-BE49-F238E27FC236}">
                <a16:creationId xmlns:a16="http://schemas.microsoft.com/office/drawing/2014/main" id="{F6988780-5DCF-93CE-B4C5-C0F619B08D1B}"/>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“白手起家”</a:t>
            </a:r>
          </a:p>
        </p:txBody>
      </p:sp>
      <p:grpSp>
        <p:nvGrpSpPr>
          <p:cNvPr id="14" name="组合 13">
            <a:extLst>
              <a:ext uri="{FF2B5EF4-FFF2-40B4-BE49-F238E27FC236}">
                <a16:creationId xmlns:a16="http://schemas.microsoft.com/office/drawing/2014/main" id="{AF46CD50-1264-2EC7-BBCD-DF76866B8E82}"/>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11E9ECC7-4D79-C2F1-7983-F3F0C2E9272E}"/>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B0B0C543-DA41-E2FC-8905-A2C6EC298D84}"/>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40700185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B593-6470-AF5A-3224-D96A0C5A01E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2601E89-868B-E794-0DD6-47F9F41BD7A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43BEF153-A3AE-755E-057C-4B8C670BCF9C}"/>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2</a:t>
            </a:r>
            <a:r>
              <a:rPr lang="zh-CN" altLang="en-US" sz="2000" spc="-11" dirty="0">
                <a:latin typeface="Microsoft YaHei" panose="020B0503020204020204" pitchFamily="34" charset="-122"/>
                <a:ea typeface="Microsoft YaHei" panose="020B0503020204020204" pitchFamily="34" charset="-122"/>
              </a:rPr>
              <a:t>）展示团队的计划，并描述自己的团队是如何产生“创意”的？</a:t>
            </a:r>
            <a:r>
              <a:rPr lang="en-US" altLang="zh-CN" sz="2000" spc="-11" dirty="0">
                <a:latin typeface="Microsoft YaHei" panose="020B0503020204020204" pitchFamily="34" charset="-122"/>
                <a:ea typeface="Microsoft YaHei" panose="020B0503020204020204" pitchFamily="34" charset="-122"/>
              </a:rPr>
              <a:t>50</a:t>
            </a:r>
            <a:r>
              <a:rPr lang="zh-CN" altLang="en-US" sz="2000" spc="-11" dirty="0">
                <a:latin typeface="Microsoft YaHei" panose="020B0503020204020204" pitchFamily="34" charset="-122"/>
                <a:ea typeface="Microsoft YaHei" panose="020B0503020204020204" pitchFamily="34" charset="-122"/>
              </a:rPr>
              <a:t>元发挥了什么作用？</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3</a:t>
            </a:r>
            <a:r>
              <a:rPr lang="zh-CN" altLang="en-US" sz="2000" spc="-11" dirty="0">
                <a:latin typeface="Microsoft YaHei" panose="020B0503020204020204" pitchFamily="34" charset="-122"/>
                <a:ea typeface="Microsoft YaHei" panose="020B0503020204020204" pitchFamily="34" charset="-122"/>
              </a:rPr>
              <a:t>）评选出利润额最高的团队和最有创造力的团队。</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）实施自己的团队计划一周后，再来看一看哪个团队赚得了最多的利润？</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🎯活动反思</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想一想在这次活动中最令自己感到意外的是什么，是否顺利地实施了创新创业计划，此次创新创业成功或失败的因素有哪些。</a:t>
            </a:r>
          </a:p>
        </p:txBody>
      </p:sp>
      <p:sp>
        <p:nvSpPr>
          <p:cNvPr id="13" name="object 9">
            <a:extLst>
              <a:ext uri="{FF2B5EF4-FFF2-40B4-BE49-F238E27FC236}">
                <a16:creationId xmlns:a16="http://schemas.microsoft.com/office/drawing/2014/main" id="{35766B32-00F5-8FE5-FD5B-300908E6FE43}"/>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“白手起家”</a:t>
            </a:r>
          </a:p>
        </p:txBody>
      </p:sp>
      <p:grpSp>
        <p:nvGrpSpPr>
          <p:cNvPr id="14" name="组合 13">
            <a:extLst>
              <a:ext uri="{FF2B5EF4-FFF2-40B4-BE49-F238E27FC236}">
                <a16:creationId xmlns:a16="http://schemas.microsoft.com/office/drawing/2014/main" id="{60098E14-3085-9B09-E16B-84879DE12EEE}"/>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BAEBF05C-39B3-8C88-59C8-59B25EB463FD}"/>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39A2FAD6-76DA-6141-40B6-1E178CDBDD4E}"/>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1806718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p:txBody>
          <a:bodyPr anchor="ctr">
            <a:noAutofit/>
          </a:bodyPr>
          <a:lstStyle/>
          <a:p>
            <a:r>
              <a:rPr lang="zh-CN" altLang="en-US" sz="6500" dirty="0">
                <a:latin typeface="Microsoft YaHei" panose="020B0503020204020204" pitchFamily="34" charset="-122"/>
                <a:ea typeface="Microsoft YaHei" panose="020B0503020204020204" pitchFamily="34" charset="-122"/>
              </a:rPr>
              <a:t>感谢聆听</a:t>
            </a:r>
            <a:endParaRPr lang="en-US" sz="6500" dirty="0">
              <a:latin typeface="Microsoft YaHei" panose="020B0503020204020204" pitchFamily="34" charset="-122"/>
              <a:ea typeface="Microsoft YaHei" panose="020B0503020204020204" pitchFamily="34" charset="-122"/>
            </a:endParaRPr>
          </a:p>
        </p:txBody>
      </p:sp>
      <p:sp>
        <p:nvSpPr>
          <p:cNvPr id="9" name="文本占位符 3">
            <a:extLst>
              <a:ext uri="{FF2B5EF4-FFF2-40B4-BE49-F238E27FC236}">
                <a16:creationId xmlns:a16="http://schemas.microsoft.com/office/drawing/2014/main" id="{8C38499E-88D3-C1FC-8245-CB8D0015DB92}"/>
              </a:ext>
            </a:extLst>
          </p:cNvPr>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5451475" y="1944146"/>
            <a:ext cx="5925362"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6.1</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创新创业资源概述</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F7A3-9810-1726-84ED-CAD245A6ACB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89DBB3F-9B63-6EAE-7C9D-7625589F1EC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6.1.1</a:t>
            </a:r>
            <a:r>
              <a:rPr lang="zh-CN" altLang="en-US" sz="3200" dirty="0">
                <a:solidFill>
                  <a:schemeClr val="tx1"/>
                </a:solidFill>
                <a:latin typeface="Microsoft YaHei" panose="020B0503020204020204" pitchFamily="34" charset="-122"/>
                <a:ea typeface="Microsoft YaHei" panose="020B0503020204020204" pitchFamily="34" charset="-122"/>
              </a:rPr>
              <a:t>创新创业资源的内涵</a:t>
            </a:r>
          </a:p>
        </p:txBody>
      </p:sp>
      <p:sp>
        <p:nvSpPr>
          <p:cNvPr id="7" name="文本框 6">
            <a:extLst>
              <a:ext uri="{FF2B5EF4-FFF2-40B4-BE49-F238E27FC236}">
                <a16:creationId xmlns:a16="http://schemas.microsoft.com/office/drawing/2014/main" id="{A160416A-7395-3EAB-0A7B-DB906203B349}"/>
              </a:ext>
            </a:extLst>
          </p:cNvPr>
          <p:cNvSpPr txBox="1"/>
          <p:nvPr/>
        </p:nvSpPr>
        <p:spPr>
          <a:xfrm>
            <a:off x="2243469" y="2447608"/>
            <a:ext cx="8941980" cy="1884555"/>
          </a:xfrm>
          <a:prstGeom prst="rect">
            <a:avLst/>
          </a:prstGeom>
          <a:noFill/>
        </p:spPr>
        <p:txBody>
          <a:bodyPr wrap="square">
            <a:spAutoFit/>
          </a:bodyPr>
          <a:lstStyle/>
          <a:p>
            <a:pPr indent="457200">
              <a:lnSpc>
                <a:spcPct val="150000"/>
              </a:lnSpc>
            </a:pPr>
            <a:r>
              <a:rPr lang="zh-CN" altLang="en-US" sz="2000" b="1" dirty="0">
                <a:latin typeface="Microsoft YaHei" panose="020B0503020204020204" pitchFamily="34" charset="-122"/>
                <a:ea typeface="Microsoft YaHei" panose="020B0503020204020204" pitchFamily="34" charset="-122"/>
              </a:rPr>
              <a:t>创新创业资源可界定为能够支持创新创业者进行创新创业活动的一切东西，包括有形与无形的资产。</a:t>
            </a:r>
            <a:r>
              <a:rPr lang="zh-CN" altLang="en-US" sz="2000" dirty="0">
                <a:latin typeface="Microsoft YaHei" panose="020B0503020204020204" pitchFamily="34" charset="-122"/>
                <a:ea typeface="Microsoft YaHei" panose="020B0503020204020204" pitchFamily="34" charset="-122"/>
              </a:rPr>
              <a:t>它是企业创立和运营的必要条件，主要表现形式为创新创业人才、创新创业资本、创新创业机会、创新创业技术和创新创业管理等，创新创业的过程实际上是创新创业者建立、整合和拓展创新创业资源的过程。</a:t>
            </a:r>
          </a:p>
        </p:txBody>
      </p:sp>
      <p:grpSp>
        <p:nvGrpSpPr>
          <p:cNvPr id="5" name="组合 4">
            <a:extLst>
              <a:ext uri="{FF2B5EF4-FFF2-40B4-BE49-F238E27FC236}">
                <a16:creationId xmlns:a16="http://schemas.microsoft.com/office/drawing/2014/main" id="{E780BDE0-4CBA-1CDD-8FCA-5181B9A57D3F}"/>
              </a:ext>
            </a:extLst>
          </p:cNvPr>
          <p:cNvGrpSpPr/>
          <p:nvPr/>
        </p:nvGrpSpPr>
        <p:grpSpPr>
          <a:xfrm>
            <a:off x="660399" y="1231484"/>
            <a:ext cx="11035414" cy="1147857"/>
            <a:chOff x="660399" y="1231484"/>
            <a:chExt cx="11035414" cy="1147857"/>
          </a:xfrm>
        </p:grpSpPr>
        <p:sp>
          <p:nvSpPr>
            <p:cNvPr id="3" name="任意多边形: 形状 43">
              <a:extLst>
                <a:ext uri="{FF2B5EF4-FFF2-40B4-BE49-F238E27FC236}">
                  <a16:creationId xmlns:a16="http://schemas.microsoft.com/office/drawing/2014/main" id="{AA399B16-6429-8745-EAE3-41D67402CDD1}"/>
                </a:ext>
              </a:extLst>
            </p:cNvPr>
            <p:cNvSpPr/>
            <p:nvPr/>
          </p:nvSpPr>
          <p:spPr>
            <a:xfrm>
              <a:off x="660399" y="1231484"/>
              <a:ext cx="11035414" cy="1147857"/>
            </a:xfrm>
            <a:custGeom>
              <a:avLst/>
              <a:gdLst>
                <a:gd name="connsiteX0" fmla="*/ 52697 w 2281245"/>
                <a:gd name="connsiteY0" fmla="*/ 0 h 948642"/>
                <a:gd name="connsiteX1" fmla="*/ 2130831 w 2281245"/>
                <a:gd name="connsiteY1" fmla="*/ 0 h 948642"/>
                <a:gd name="connsiteX2" fmla="*/ 2183528 w 2281245"/>
                <a:gd name="connsiteY2" fmla="*/ 52697 h 948642"/>
                <a:gd name="connsiteX3" fmla="*/ 2183528 w 2281245"/>
                <a:gd name="connsiteY3" fmla="*/ 417646 h 948642"/>
                <a:gd name="connsiteX4" fmla="*/ 2281245 w 2281245"/>
                <a:gd name="connsiteY4" fmla="*/ 474322 h 948642"/>
                <a:gd name="connsiteX5" fmla="*/ 2183528 w 2281245"/>
                <a:gd name="connsiteY5" fmla="*/ 530998 h 948642"/>
                <a:gd name="connsiteX6" fmla="*/ 2183528 w 2281245"/>
                <a:gd name="connsiteY6" fmla="*/ 895945 h 948642"/>
                <a:gd name="connsiteX7" fmla="*/ 2130831 w 2281245"/>
                <a:gd name="connsiteY7" fmla="*/ 948642 h 948642"/>
                <a:gd name="connsiteX8" fmla="*/ 52697 w 2281245"/>
                <a:gd name="connsiteY8" fmla="*/ 948642 h 948642"/>
                <a:gd name="connsiteX9" fmla="*/ 0 w 2281245"/>
                <a:gd name="connsiteY9" fmla="*/ 895945 h 948642"/>
                <a:gd name="connsiteX10" fmla="*/ 0 w 2281245"/>
                <a:gd name="connsiteY10" fmla="*/ 52697 h 948642"/>
                <a:gd name="connsiteX11" fmla="*/ 52697 w 2281245"/>
                <a:gd name="connsiteY11" fmla="*/ 0 h 94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1245" h="948642">
                  <a:moveTo>
                    <a:pt x="52697" y="0"/>
                  </a:moveTo>
                  <a:lnTo>
                    <a:pt x="2130831" y="0"/>
                  </a:lnTo>
                  <a:cubicBezTo>
                    <a:pt x="2159935" y="0"/>
                    <a:pt x="2183528" y="23593"/>
                    <a:pt x="2183528" y="52697"/>
                  </a:cubicBezTo>
                  <a:lnTo>
                    <a:pt x="2183528" y="417646"/>
                  </a:lnTo>
                  <a:lnTo>
                    <a:pt x="2281245" y="474322"/>
                  </a:lnTo>
                  <a:lnTo>
                    <a:pt x="2183528" y="530998"/>
                  </a:lnTo>
                  <a:lnTo>
                    <a:pt x="2183528" y="895945"/>
                  </a:lnTo>
                  <a:cubicBezTo>
                    <a:pt x="2183528" y="925049"/>
                    <a:pt x="2159935" y="948642"/>
                    <a:pt x="2130831" y="948642"/>
                  </a:cubicBezTo>
                  <a:lnTo>
                    <a:pt x="52697" y="948642"/>
                  </a:lnTo>
                  <a:cubicBezTo>
                    <a:pt x="23593" y="948642"/>
                    <a:pt x="0" y="925049"/>
                    <a:pt x="0" y="895945"/>
                  </a:cubicBezTo>
                  <a:lnTo>
                    <a:pt x="0" y="52697"/>
                  </a:lnTo>
                  <a:cubicBezTo>
                    <a:pt x="0" y="23593"/>
                    <a:pt x="23593" y="0"/>
                    <a:pt x="52697" y="0"/>
                  </a:cubicBezTo>
                  <a:close/>
                </a:path>
              </a:pathLst>
            </a:custGeom>
            <a:gradFill flip="none" rotWithShape="1">
              <a:gsLst>
                <a:gs pos="0">
                  <a:schemeClr val="bg1">
                    <a:alpha val="61000"/>
                  </a:schemeClr>
                </a:gs>
                <a:gs pos="100000">
                  <a:schemeClr val="accent1">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4" name="文本框 3">
              <a:extLst>
                <a:ext uri="{FF2B5EF4-FFF2-40B4-BE49-F238E27FC236}">
                  <a16:creationId xmlns:a16="http://schemas.microsoft.com/office/drawing/2014/main" id="{2629BAA1-86EB-CF50-B70B-56B576599AC4}"/>
                </a:ext>
              </a:extLst>
            </p:cNvPr>
            <p:cNvSpPr txBox="1"/>
            <p:nvPr/>
          </p:nvSpPr>
          <p:spPr>
            <a:xfrm>
              <a:off x="660399" y="1299751"/>
              <a:ext cx="10525051" cy="968791"/>
            </a:xfrm>
            <a:prstGeom prst="rect">
              <a:avLst/>
            </a:prstGeom>
            <a:noFill/>
          </p:spPr>
          <p:txBody>
            <a:bodyPr wrap="square">
              <a:spAutoFit/>
            </a:bodyPr>
            <a:lstStyle/>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创新创业资源，就是指任意一个主体向社会提供产品或服务的过程中，所拥有或者所能够支配的用以实现自己目标的各种要素以及要素组合。</a:t>
              </a:r>
            </a:p>
          </p:txBody>
        </p:sp>
      </p:grpSp>
      <p:sp>
        <p:nvSpPr>
          <p:cNvPr id="20" name="文本框 19">
            <a:extLst>
              <a:ext uri="{FF2B5EF4-FFF2-40B4-BE49-F238E27FC236}">
                <a16:creationId xmlns:a16="http://schemas.microsoft.com/office/drawing/2014/main" id="{441EB445-1D8C-29E4-88B2-57E9B6840A6A}"/>
              </a:ext>
            </a:extLst>
          </p:cNvPr>
          <p:cNvSpPr txBox="1"/>
          <p:nvPr/>
        </p:nvSpPr>
        <p:spPr>
          <a:xfrm>
            <a:off x="558985" y="3189830"/>
            <a:ext cx="158879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Microsoft YaHei" panose="020B0503020204020204" pitchFamily="34" charset="-122"/>
                <a:ea typeface="Microsoft YaHei" panose="020B0503020204020204" pitchFamily="34" charset="-122"/>
              </a:rPr>
              <a:t>从广义上看</a:t>
            </a:r>
            <a:r>
              <a:rPr kumimoji="0" lang="en-US" altLang="zh-CN" sz="2000" b="1" i="0" u="none" strike="noStrike" kern="1200" cap="none" spc="0" normalizeH="0" baseline="0" noProof="0" dirty="0">
                <a:ln>
                  <a:noFill/>
                </a:ln>
                <a:effectLst/>
                <a:uLnTx/>
                <a:uFillTx/>
                <a:latin typeface="Microsoft YaHei" panose="020B0503020204020204" pitchFamily="34" charset="-122"/>
                <a:ea typeface="Microsoft YaHei" panose="020B0503020204020204" pitchFamily="34" charset="-122"/>
              </a:rPr>
              <a:t>】</a:t>
            </a:r>
            <a:endParaRPr kumimoji="0" lang="zh-CN" altLang="en-US" sz="2000" b="1" i="0" u="none" strike="noStrike" kern="1200" cap="none" spc="0" normalizeH="0" baseline="0" noProof="0" dirty="0">
              <a:ln>
                <a:noFill/>
              </a:ln>
              <a:effectLst/>
              <a:uLnTx/>
              <a:uFillTx/>
              <a:latin typeface="Microsoft YaHei" panose="020B0503020204020204" pitchFamily="34" charset="-122"/>
              <a:ea typeface="Microsoft YaHei" panose="020B0503020204020204" pitchFamily="34" charset="-122"/>
            </a:endParaRPr>
          </a:p>
        </p:txBody>
      </p:sp>
      <p:sp>
        <p:nvSpPr>
          <p:cNvPr id="17" name="文本框 16">
            <a:extLst>
              <a:ext uri="{FF2B5EF4-FFF2-40B4-BE49-F238E27FC236}">
                <a16:creationId xmlns:a16="http://schemas.microsoft.com/office/drawing/2014/main" id="{0B1046B3-E4C3-D46B-1DA2-6A7831D51EB0}"/>
              </a:ext>
            </a:extLst>
          </p:cNvPr>
          <p:cNvSpPr txBox="1"/>
          <p:nvPr/>
        </p:nvSpPr>
        <p:spPr>
          <a:xfrm>
            <a:off x="558984" y="5112045"/>
            <a:ext cx="168448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Microsoft YaHei" panose="020B0503020204020204" pitchFamily="34" charset="-122"/>
                <a:ea typeface="Microsoft YaHei" panose="020B0503020204020204" pitchFamily="34" charset="-122"/>
              </a:rPr>
              <a:t>从狭义上看</a:t>
            </a:r>
            <a:r>
              <a:rPr kumimoji="0" lang="en-US" altLang="zh-CN" sz="2000" b="1" i="0" u="none" strike="noStrike" kern="1200" cap="none" spc="0" normalizeH="0" baseline="0" noProof="0" dirty="0">
                <a:ln>
                  <a:noFill/>
                </a:ln>
                <a:effectLst/>
                <a:uLnTx/>
                <a:uFillTx/>
                <a:latin typeface="Microsoft YaHei" panose="020B0503020204020204" pitchFamily="34" charset="-122"/>
                <a:ea typeface="Microsoft YaHei" panose="020B0503020204020204" pitchFamily="34" charset="-122"/>
              </a:rPr>
              <a:t>】</a:t>
            </a:r>
            <a:endParaRPr kumimoji="0" lang="zh-CN" altLang="en-US" sz="2000" b="1" i="0" u="none" strike="noStrike" kern="1200" cap="none" spc="0" normalizeH="0" baseline="0" noProof="0" dirty="0">
              <a:ln>
                <a:noFill/>
              </a:ln>
              <a:effectLst/>
              <a:uLnTx/>
              <a:uFillTx/>
              <a:latin typeface="Microsoft YaHei" panose="020B0503020204020204" pitchFamily="34" charset="-122"/>
              <a:ea typeface="Microsoft YaHei" panose="020B0503020204020204" pitchFamily="34" charset="-122"/>
            </a:endParaRPr>
          </a:p>
        </p:txBody>
      </p:sp>
      <p:cxnSp>
        <p:nvCxnSpPr>
          <p:cNvPr id="9" name="直接连接符 13">
            <a:extLst>
              <a:ext uri="{FF2B5EF4-FFF2-40B4-BE49-F238E27FC236}">
                <a16:creationId xmlns:a16="http://schemas.microsoft.com/office/drawing/2014/main" id="{1C20EA5E-7EA2-7463-D677-0C7DDAF14CE5}"/>
              </a:ext>
            </a:extLst>
          </p:cNvPr>
          <p:cNvCxnSpPr/>
          <p:nvPr/>
        </p:nvCxnSpPr>
        <p:spPr>
          <a:xfrm>
            <a:off x="558985" y="4350993"/>
            <a:ext cx="240362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296">
            <a:extLst>
              <a:ext uri="{FF2B5EF4-FFF2-40B4-BE49-F238E27FC236}">
                <a16:creationId xmlns:a16="http://schemas.microsoft.com/office/drawing/2014/main" id="{E41E84A6-E048-0D34-8C3D-40AD6324CC8C}"/>
              </a:ext>
            </a:extLst>
          </p:cNvPr>
          <p:cNvCxnSpPr/>
          <p:nvPr/>
        </p:nvCxnSpPr>
        <p:spPr>
          <a:xfrm>
            <a:off x="558985" y="6273209"/>
            <a:ext cx="2403622"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19CE428-C35E-58C0-B074-BC432DA4B348}"/>
              </a:ext>
            </a:extLst>
          </p:cNvPr>
          <p:cNvSpPr txBox="1"/>
          <p:nvPr/>
        </p:nvSpPr>
        <p:spPr>
          <a:xfrm>
            <a:off x="2243468" y="4369823"/>
            <a:ext cx="8941981" cy="1884555"/>
          </a:xfrm>
          <a:prstGeom prst="rect">
            <a:avLst/>
          </a:prstGeom>
          <a:noFill/>
        </p:spPr>
        <p:txBody>
          <a:bodyPr wrap="square">
            <a:spAutoFit/>
          </a:bodyPr>
          <a:lstStyle/>
          <a:p>
            <a:pPr indent="457200">
              <a:lnSpc>
                <a:spcPct val="150000"/>
              </a:lnSpc>
            </a:pPr>
            <a:r>
              <a:rPr lang="zh-CN" altLang="en-US" sz="2000" b="1" dirty="0">
                <a:latin typeface="Microsoft YaHei" panose="020B0503020204020204" pitchFamily="34" charset="-122"/>
                <a:ea typeface="Microsoft YaHei" panose="020B0503020204020204" pitchFamily="34" charset="-122"/>
              </a:rPr>
              <a:t>创新创业资源是促使创新创业者启动创新创业活动的关键优势资源。</a:t>
            </a:r>
            <a:r>
              <a:rPr lang="zh-CN" altLang="en-US" sz="2000" dirty="0">
                <a:latin typeface="Microsoft YaHei" panose="020B0503020204020204" pitchFamily="34" charset="-122"/>
                <a:ea typeface="Microsoft YaHei" panose="020B0503020204020204" pitchFamily="34" charset="-122"/>
              </a:rPr>
              <a:t>关键优势资源是指建立企业盈利模式所必需的资源与能力。</a:t>
            </a:r>
          </a:p>
          <a:p>
            <a:pPr indent="457200">
              <a:lnSpc>
                <a:spcPct val="150000"/>
              </a:lnSpc>
            </a:pPr>
            <a:r>
              <a:rPr lang="zh-CN" altLang="en-US" sz="2000" b="1" dirty="0">
                <a:latin typeface="Microsoft YaHei" panose="020B0503020204020204" pitchFamily="34" charset="-122"/>
                <a:ea typeface="Microsoft YaHei" panose="020B0503020204020204" pitchFamily="34" charset="-122"/>
              </a:rPr>
              <a:t>创新创业资源的内涵为创新创业过程中能够帮助企业实现目标的资源的总称，是企业成立以及成长过程中所需要的各种生产和支撑条件。</a:t>
            </a:r>
          </a:p>
        </p:txBody>
      </p:sp>
    </p:spTree>
    <p:extLst>
      <p:ext uri="{BB962C8B-B14F-4D97-AF65-F5344CB8AC3E}">
        <p14:creationId xmlns:p14="http://schemas.microsoft.com/office/powerpoint/2010/main" val="1544277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09C5D-E131-BACE-3892-5429C6E74A3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C773C04-719D-B363-B3E7-0D545B0022D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6.1.2</a:t>
            </a:r>
            <a:r>
              <a:rPr lang="zh-CN" altLang="en-US" sz="3200" dirty="0">
                <a:solidFill>
                  <a:schemeClr val="tx1"/>
                </a:solidFill>
                <a:latin typeface="Microsoft YaHei" panose="020B0503020204020204" pitchFamily="34" charset="-122"/>
                <a:ea typeface="Microsoft YaHei" panose="020B0503020204020204" pitchFamily="34" charset="-122"/>
              </a:rPr>
              <a:t>创新创业资源的分类</a:t>
            </a:r>
          </a:p>
        </p:txBody>
      </p:sp>
      <p:sp>
        <p:nvSpPr>
          <p:cNvPr id="3" name="文本框 2">
            <a:extLst>
              <a:ext uri="{FF2B5EF4-FFF2-40B4-BE49-F238E27FC236}">
                <a16:creationId xmlns:a16="http://schemas.microsoft.com/office/drawing/2014/main" id="{C50538E2-6E36-DB2D-D799-0FEC66DEFBD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按性质分类</a:t>
            </a:r>
          </a:p>
        </p:txBody>
      </p:sp>
      <p:sp>
        <p:nvSpPr>
          <p:cNvPr id="5" name="文本框 4">
            <a:extLst>
              <a:ext uri="{FF2B5EF4-FFF2-40B4-BE49-F238E27FC236}">
                <a16:creationId xmlns:a16="http://schemas.microsoft.com/office/drawing/2014/main" id="{CBC4C9BD-2833-205E-B4B7-DFB5362EDC4C}"/>
              </a:ext>
            </a:extLst>
          </p:cNvPr>
          <p:cNvSpPr txBox="1"/>
          <p:nvPr/>
        </p:nvSpPr>
        <p:spPr>
          <a:xfrm>
            <a:off x="405004" y="1968429"/>
            <a:ext cx="8548992" cy="3731214"/>
          </a:xfrm>
          <a:prstGeom prst="rect">
            <a:avLst/>
          </a:prstGeom>
          <a:noFill/>
        </p:spPr>
        <p:txBody>
          <a:bodyPr wrap="square">
            <a:spAutoFit/>
          </a:bodyPr>
          <a:lstStyle/>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人力资源。</a:t>
            </a:r>
            <a:r>
              <a:rPr lang="zh-CN" altLang="en-US" sz="2000" dirty="0">
                <a:latin typeface="Microsoft YaHei" panose="020B0503020204020204" pitchFamily="34" charset="-122"/>
                <a:ea typeface="Microsoft YaHei" panose="020B0503020204020204" pitchFamily="34" charset="-122"/>
              </a:rPr>
              <a:t>人力资源是开创事业的基础，它包括创新创业者及其管理团队和所有雇员及他们的知识、技能、经验和社会网络。人力资源大致分为三类：智力资源、声誉资源、社会网络。</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财务资源。</a:t>
            </a:r>
            <a:r>
              <a:rPr lang="zh-CN" altLang="en-US" sz="2000" dirty="0">
                <a:latin typeface="Microsoft YaHei" panose="020B0503020204020204" pitchFamily="34" charset="-122"/>
                <a:ea typeface="Microsoft YaHei" panose="020B0503020204020204" pitchFamily="34" charset="-122"/>
              </a:rPr>
              <a:t>财务资源就是创新创业所需的资金。资金是企业发展的血液，创新创业企业要想在激烈的竞争环境中生存，就必须掌控充足的资金。</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③</a:t>
            </a:r>
            <a:r>
              <a:rPr lang="zh-CN" altLang="en-US" sz="2000" b="1" dirty="0">
                <a:latin typeface="Microsoft YaHei" panose="020B0503020204020204" pitchFamily="34" charset="-122"/>
                <a:ea typeface="Microsoft YaHei" panose="020B0503020204020204" pitchFamily="34" charset="-122"/>
              </a:rPr>
              <a:t>物质资源。</a:t>
            </a:r>
            <a:r>
              <a:rPr lang="zh-CN" altLang="en-US" sz="2000" dirty="0">
                <a:latin typeface="Microsoft YaHei" panose="020B0503020204020204" pitchFamily="34" charset="-122"/>
                <a:ea typeface="Microsoft YaHei" panose="020B0503020204020204" pitchFamily="34" charset="-122"/>
              </a:rPr>
              <a:t>物质资源是创新创业企业在生产和管理过程中使用的有形资源，包括长期存在的生产物质条件，还包括生产过程中投入的主材、辅材等原材料。</a:t>
            </a:r>
          </a:p>
        </p:txBody>
      </p:sp>
      <p:grpSp>
        <p:nvGrpSpPr>
          <p:cNvPr id="6" name="组合 5">
            <a:extLst>
              <a:ext uri="{FF2B5EF4-FFF2-40B4-BE49-F238E27FC236}">
                <a16:creationId xmlns:a16="http://schemas.microsoft.com/office/drawing/2014/main" id="{52A79C9C-0016-C66F-E12B-B9304032C94D}"/>
              </a:ext>
            </a:extLst>
          </p:cNvPr>
          <p:cNvGrpSpPr/>
          <p:nvPr/>
        </p:nvGrpSpPr>
        <p:grpSpPr>
          <a:xfrm>
            <a:off x="9089501" y="2265502"/>
            <a:ext cx="2585049" cy="3135838"/>
            <a:chOff x="828001" y="5646799"/>
            <a:chExt cx="915669" cy="1066800"/>
          </a:xfrm>
        </p:grpSpPr>
        <p:grpSp>
          <p:nvGrpSpPr>
            <p:cNvPr id="7" name="object 11">
              <a:extLst>
                <a:ext uri="{FF2B5EF4-FFF2-40B4-BE49-F238E27FC236}">
                  <a16:creationId xmlns:a16="http://schemas.microsoft.com/office/drawing/2014/main" id="{319A7C3F-1B76-BD9B-5DC9-562E72C92277}"/>
                </a:ext>
              </a:extLst>
            </p:cNvPr>
            <p:cNvGrpSpPr/>
            <p:nvPr/>
          </p:nvGrpSpPr>
          <p:grpSpPr>
            <a:xfrm>
              <a:off x="828001" y="5646799"/>
              <a:ext cx="915669" cy="1066800"/>
              <a:chOff x="828001" y="5646799"/>
              <a:chExt cx="915669" cy="1066800"/>
            </a:xfrm>
          </p:grpSpPr>
          <p:sp>
            <p:nvSpPr>
              <p:cNvPr id="9" name="object 12">
                <a:extLst>
                  <a:ext uri="{FF2B5EF4-FFF2-40B4-BE49-F238E27FC236}">
                    <a16:creationId xmlns:a16="http://schemas.microsoft.com/office/drawing/2014/main" id="{37C21429-9D4C-9965-11B2-7F9C46831D03}"/>
                  </a:ext>
                </a:extLst>
              </p:cNvPr>
              <p:cNvSpPr/>
              <p:nvPr/>
            </p:nvSpPr>
            <p:spPr>
              <a:xfrm>
                <a:off x="828001" y="5646800"/>
                <a:ext cx="205104" cy="205104"/>
              </a:xfrm>
              <a:custGeom>
                <a:avLst/>
                <a:gdLst/>
                <a:ahLst/>
                <a:cxnLst/>
                <a:rect l="l" t="t" r="r" b="b"/>
                <a:pathLst>
                  <a:path w="205105" h="205104">
                    <a:moveTo>
                      <a:pt x="204914" y="0"/>
                    </a:moveTo>
                    <a:lnTo>
                      <a:pt x="0" y="0"/>
                    </a:lnTo>
                    <a:lnTo>
                      <a:pt x="0" y="204914"/>
                    </a:lnTo>
                    <a:lnTo>
                      <a:pt x="204914" y="204914"/>
                    </a:lnTo>
                    <a:lnTo>
                      <a:pt x="204914" y="0"/>
                    </a:lnTo>
                    <a:close/>
                  </a:path>
                </a:pathLst>
              </a:custGeom>
              <a:solidFill>
                <a:srgbClr val="44C8F4"/>
              </a:solidFill>
            </p:spPr>
            <p:txBody>
              <a:bodyPr wrap="square" lIns="0" tIns="0" rIns="0" bIns="0" rtlCol="0"/>
              <a:lstStyle/>
              <a:p>
                <a:endParaRPr sz="2000">
                  <a:latin typeface="Microsoft YaHei" panose="020B0503020204020204" pitchFamily="34" charset="-122"/>
                  <a:ea typeface="Microsoft YaHei" panose="020B0503020204020204" pitchFamily="34" charset="-122"/>
                </a:endParaRPr>
              </a:p>
            </p:txBody>
          </p:sp>
          <p:sp>
            <p:nvSpPr>
              <p:cNvPr id="10" name="object 13">
                <a:extLst>
                  <a:ext uri="{FF2B5EF4-FFF2-40B4-BE49-F238E27FC236}">
                    <a16:creationId xmlns:a16="http://schemas.microsoft.com/office/drawing/2014/main" id="{D1A84B5B-B504-D486-B196-8B0322DCF0AA}"/>
                  </a:ext>
                </a:extLst>
              </p:cNvPr>
              <p:cNvSpPr/>
              <p:nvPr/>
            </p:nvSpPr>
            <p:spPr>
              <a:xfrm>
                <a:off x="829801" y="5648596"/>
                <a:ext cx="912494" cy="1063625"/>
              </a:xfrm>
              <a:custGeom>
                <a:avLst/>
                <a:gdLst/>
                <a:ahLst/>
                <a:cxnLst/>
                <a:rect l="l" t="t" r="r" b="b"/>
                <a:pathLst>
                  <a:path w="912494" h="1063625">
                    <a:moveTo>
                      <a:pt x="911999" y="0"/>
                    </a:moveTo>
                    <a:lnTo>
                      <a:pt x="179997" y="0"/>
                    </a:lnTo>
                    <a:lnTo>
                      <a:pt x="0" y="179997"/>
                    </a:lnTo>
                    <a:lnTo>
                      <a:pt x="0" y="1063117"/>
                    </a:lnTo>
                    <a:lnTo>
                      <a:pt x="911999" y="1063117"/>
                    </a:lnTo>
                    <a:lnTo>
                      <a:pt x="911999" y="0"/>
                    </a:lnTo>
                    <a:close/>
                  </a:path>
                </a:pathLst>
              </a:custGeom>
              <a:solidFill>
                <a:srgbClr val="ABE1FA"/>
              </a:solidFill>
            </p:spPr>
            <p:txBody>
              <a:bodyPr wrap="square" lIns="0" tIns="0" rIns="0" bIns="0" rtlCol="0"/>
              <a:lstStyle/>
              <a:p>
                <a:endParaRPr sz="2000">
                  <a:latin typeface="Microsoft YaHei" panose="020B0503020204020204" pitchFamily="34" charset="-122"/>
                  <a:ea typeface="Microsoft YaHei" panose="020B0503020204020204" pitchFamily="34" charset="-122"/>
                </a:endParaRPr>
              </a:p>
            </p:txBody>
          </p:sp>
          <p:sp>
            <p:nvSpPr>
              <p:cNvPr id="11" name="object 14">
                <a:extLst>
                  <a:ext uri="{FF2B5EF4-FFF2-40B4-BE49-F238E27FC236}">
                    <a16:creationId xmlns:a16="http://schemas.microsoft.com/office/drawing/2014/main" id="{99494A1E-3A88-B19F-107D-42339808D244}"/>
                  </a:ext>
                </a:extLst>
              </p:cNvPr>
              <p:cNvSpPr/>
              <p:nvPr/>
            </p:nvSpPr>
            <p:spPr>
              <a:xfrm>
                <a:off x="829801" y="5648596"/>
                <a:ext cx="912494" cy="1063625"/>
              </a:xfrm>
              <a:custGeom>
                <a:avLst/>
                <a:gdLst/>
                <a:ahLst/>
                <a:cxnLst/>
                <a:rect l="l" t="t" r="r" b="b"/>
                <a:pathLst>
                  <a:path w="912494" h="1063625">
                    <a:moveTo>
                      <a:pt x="179997" y="0"/>
                    </a:moveTo>
                    <a:lnTo>
                      <a:pt x="0" y="179997"/>
                    </a:lnTo>
                    <a:lnTo>
                      <a:pt x="0" y="1063117"/>
                    </a:lnTo>
                    <a:lnTo>
                      <a:pt x="911999" y="1063117"/>
                    </a:lnTo>
                    <a:lnTo>
                      <a:pt x="911999" y="0"/>
                    </a:lnTo>
                    <a:lnTo>
                      <a:pt x="179997" y="0"/>
                    </a:lnTo>
                    <a:close/>
                  </a:path>
                </a:pathLst>
              </a:custGeom>
              <a:ln w="3594">
                <a:solidFill>
                  <a:srgbClr val="44C8F4"/>
                </a:solidFill>
              </a:ln>
            </p:spPr>
            <p:txBody>
              <a:bodyPr wrap="square" lIns="0" tIns="0" rIns="0" bIns="0" rtlCol="0"/>
              <a:lstStyle/>
              <a:p>
                <a:endParaRPr sz="2000">
                  <a:latin typeface="Microsoft YaHei" panose="020B0503020204020204" pitchFamily="34" charset="-122"/>
                  <a:ea typeface="Microsoft YaHei" panose="020B0503020204020204" pitchFamily="34" charset="-122"/>
                </a:endParaRPr>
              </a:p>
            </p:txBody>
          </p:sp>
          <p:pic>
            <p:nvPicPr>
              <p:cNvPr id="12" name="object 15">
                <a:extLst>
                  <a:ext uri="{FF2B5EF4-FFF2-40B4-BE49-F238E27FC236}">
                    <a16:creationId xmlns:a16="http://schemas.microsoft.com/office/drawing/2014/main" id="{D944685B-303B-906B-9B1C-175D2036BE03}"/>
                  </a:ext>
                </a:extLst>
              </p:cNvPr>
              <p:cNvPicPr/>
              <p:nvPr/>
            </p:nvPicPr>
            <p:blipFill>
              <a:blip r:embed="rId2" cstate="print"/>
              <a:stretch>
                <a:fillRect/>
              </a:stretch>
            </p:blipFill>
            <p:spPr>
              <a:xfrm>
                <a:off x="925798" y="5734113"/>
                <a:ext cx="720006" cy="720001"/>
              </a:xfrm>
              <a:prstGeom prst="rect">
                <a:avLst/>
              </a:prstGeom>
            </p:spPr>
          </p:pic>
        </p:grpSp>
        <p:sp>
          <p:nvSpPr>
            <p:cNvPr id="8" name="object 16">
              <a:extLst>
                <a:ext uri="{FF2B5EF4-FFF2-40B4-BE49-F238E27FC236}">
                  <a16:creationId xmlns:a16="http://schemas.microsoft.com/office/drawing/2014/main" id="{D5DBFA99-0DFF-E63B-FC62-F632598C1D6F}"/>
                </a:ext>
              </a:extLst>
            </p:cNvPr>
            <p:cNvSpPr txBox="1"/>
            <p:nvPr/>
          </p:nvSpPr>
          <p:spPr>
            <a:xfrm>
              <a:off x="1069898" y="6501564"/>
              <a:ext cx="431800" cy="109067"/>
            </a:xfrm>
            <a:prstGeom prst="rect">
              <a:avLst/>
            </a:prstGeom>
          </p:spPr>
          <p:txBody>
            <a:bodyPr vert="horz" wrap="square" lIns="0" tIns="12700" rIns="0" bIns="0" rtlCol="0">
              <a:spAutoFit/>
            </a:bodyPr>
            <a:lstStyle/>
            <a:p>
              <a:pPr marL="12700">
                <a:lnSpc>
                  <a:spcPct val="100000"/>
                </a:lnSpc>
                <a:spcBef>
                  <a:spcPts val="100"/>
                </a:spcBef>
              </a:pPr>
              <a:r>
                <a:rPr sz="2000" spc="-15" dirty="0">
                  <a:solidFill>
                    <a:srgbClr val="231F20"/>
                  </a:solidFill>
                  <a:latin typeface="Microsoft YaHei" panose="020B0503020204020204" pitchFamily="34" charset="-122"/>
                  <a:ea typeface="Microsoft YaHei" panose="020B0503020204020204" pitchFamily="34" charset="-122"/>
                  <a:cs typeface="Lantinghei SC Extralight"/>
                </a:rPr>
                <a:t>六度分离</a:t>
              </a:r>
              <a:endParaRPr sz="2000" dirty="0">
                <a:latin typeface="Microsoft YaHei" panose="020B0503020204020204" pitchFamily="34" charset="-122"/>
                <a:ea typeface="Microsoft YaHei" panose="020B0503020204020204" pitchFamily="34" charset="-122"/>
                <a:cs typeface="Lantinghei SC Extralight"/>
              </a:endParaRPr>
            </a:p>
          </p:txBody>
        </p:sp>
      </p:grpSp>
    </p:spTree>
    <p:extLst>
      <p:ext uri="{BB962C8B-B14F-4D97-AF65-F5344CB8AC3E}">
        <p14:creationId xmlns:p14="http://schemas.microsoft.com/office/powerpoint/2010/main" val="752923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4D177-1963-4FCD-6129-E484C96FE25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96042FA-3EFE-F915-FBEE-0E4A60E16C65}"/>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6.1.2</a:t>
            </a:r>
            <a:r>
              <a:rPr lang="zh-CN" altLang="en-US" sz="3200" dirty="0">
                <a:solidFill>
                  <a:schemeClr val="tx1"/>
                </a:solidFill>
                <a:latin typeface="Microsoft YaHei" panose="020B0503020204020204" pitchFamily="34" charset="-122"/>
                <a:ea typeface="Microsoft YaHei" panose="020B0503020204020204" pitchFamily="34" charset="-122"/>
              </a:rPr>
              <a:t>创新创业资源的分类</a:t>
            </a:r>
          </a:p>
        </p:txBody>
      </p:sp>
      <p:sp>
        <p:nvSpPr>
          <p:cNvPr id="3" name="文本框 2">
            <a:extLst>
              <a:ext uri="{FF2B5EF4-FFF2-40B4-BE49-F238E27FC236}">
                <a16:creationId xmlns:a16="http://schemas.microsoft.com/office/drawing/2014/main" id="{AC8AAC25-ACF1-538F-47BF-AFDDF0EE1992}"/>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按性质分类</a:t>
            </a:r>
          </a:p>
        </p:txBody>
      </p:sp>
      <p:sp>
        <p:nvSpPr>
          <p:cNvPr id="5" name="文本框 4">
            <a:extLst>
              <a:ext uri="{FF2B5EF4-FFF2-40B4-BE49-F238E27FC236}">
                <a16:creationId xmlns:a16="http://schemas.microsoft.com/office/drawing/2014/main" id="{07C15F7C-3A5E-5B15-AC2C-56434E6946D0}"/>
              </a:ext>
            </a:extLst>
          </p:cNvPr>
          <p:cNvSpPr txBox="1"/>
          <p:nvPr/>
        </p:nvSpPr>
        <p:spPr>
          <a:xfrm>
            <a:off x="3519008" y="2120642"/>
            <a:ext cx="7842633" cy="3269549"/>
          </a:xfrm>
          <a:prstGeom prst="rect">
            <a:avLst/>
          </a:prstGeom>
          <a:noFill/>
        </p:spPr>
        <p:txBody>
          <a:bodyPr wrap="square">
            <a:spAutoFit/>
          </a:bodyPr>
          <a:lstStyle/>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④</a:t>
            </a:r>
            <a:r>
              <a:rPr lang="zh-CN" altLang="en-US" sz="2000" b="1" dirty="0">
                <a:latin typeface="Microsoft YaHei" panose="020B0503020204020204" pitchFamily="34" charset="-122"/>
                <a:ea typeface="Microsoft YaHei" panose="020B0503020204020204" pitchFamily="34" charset="-122"/>
              </a:rPr>
              <a:t>技术资源。</a:t>
            </a:r>
            <a:r>
              <a:rPr lang="zh-CN" altLang="en-US" sz="2000" dirty="0">
                <a:latin typeface="Microsoft YaHei" panose="020B0503020204020204" pitchFamily="34" charset="-122"/>
                <a:ea typeface="Microsoft YaHei" panose="020B0503020204020204" pitchFamily="34" charset="-122"/>
              </a:rPr>
              <a:t>对于创新创业企业来说，既要有与解决实际问题有关的软件方面的知识，又要具备关于设备、工具等硬件方面的知识。两者的总和构成了这个企业的特殊资源，即技术资源。</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⑤</a:t>
            </a:r>
            <a:r>
              <a:rPr lang="zh-CN" altLang="en-US" sz="2000" b="1" dirty="0">
                <a:latin typeface="Microsoft YaHei" panose="020B0503020204020204" pitchFamily="34" charset="-122"/>
                <a:ea typeface="Microsoft YaHei" panose="020B0503020204020204" pitchFamily="34" charset="-122"/>
              </a:rPr>
              <a:t>组织资源。</a:t>
            </a:r>
            <a:r>
              <a:rPr lang="zh-CN" altLang="en-US" sz="2000" dirty="0">
                <a:latin typeface="Microsoft YaHei" panose="020B0503020204020204" pitchFamily="34" charset="-122"/>
                <a:ea typeface="Microsoft YaHei" panose="020B0503020204020204" pitchFamily="34" charset="-122"/>
              </a:rPr>
              <a:t>组织资源是管理活动进行资源配置整合的表现形式，包括企业的组织结构、规章制度、作业流程、文化及组织知识等内容。</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en-US" altLang="zh-CN" sz="2000" b="1" dirty="0">
                <a:latin typeface="Microsoft YaHei" panose="020B0503020204020204" pitchFamily="34" charset="-122"/>
                <a:ea typeface="Microsoft YaHei" panose="020B0503020204020204" pitchFamily="34" charset="-122"/>
              </a:rPr>
              <a:t>⑥</a:t>
            </a:r>
            <a:r>
              <a:rPr lang="zh-CN" altLang="en-US" sz="2000" b="1" dirty="0">
                <a:latin typeface="Microsoft YaHei" panose="020B0503020204020204" pitchFamily="34" charset="-122"/>
                <a:ea typeface="Microsoft YaHei" panose="020B0503020204020204" pitchFamily="34" charset="-122"/>
              </a:rPr>
              <a:t>信息资源。</a:t>
            </a:r>
            <a:r>
              <a:rPr lang="zh-CN" altLang="en-US" sz="2000" dirty="0">
                <a:latin typeface="Microsoft YaHei" panose="020B0503020204020204" pitchFamily="34" charset="-122"/>
                <a:ea typeface="Microsoft YaHei" panose="020B0503020204020204" pitchFamily="34" charset="-122"/>
              </a:rPr>
              <a:t>信息资源是企业生产和管理过程中所涉及的一切文件、资料、图表和数据信息的总称。</a:t>
            </a:r>
          </a:p>
        </p:txBody>
      </p:sp>
      <p:pic>
        <p:nvPicPr>
          <p:cNvPr id="13" name="图片 12" descr="图标&#10;&#10;AI 生成的内容可能不正确。">
            <a:extLst>
              <a:ext uri="{FF2B5EF4-FFF2-40B4-BE49-F238E27FC236}">
                <a16:creationId xmlns:a16="http://schemas.microsoft.com/office/drawing/2014/main" id="{1FB4EAC0-BB9B-39C7-1723-BB72B3D1F3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359" y="2680346"/>
            <a:ext cx="2451161" cy="2150141"/>
          </a:xfrm>
          <a:prstGeom prst="rect">
            <a:avLst/>
          </a:prstGeom>
        </p:spPr>
      </p:pic>
    </p:spTree>
    <p:extLst>
      <p:ext uri="{BB962C8B-B14F-4D97-AF65-F5344CB8AC3E}">
        <p14:creationId xmlns:p14="http://schemas.microsoft.com/office/powerpoint/2010/main" val="10351564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OfficePLUS">
  <a:themeElements>
    <a:clrScheme name="iSlide">
      <a:dk1>
        <a:srgbClr val="2F2F2F"/>
      </a:dk1>
      <a:lt1>
        <a:srgbClr val="FFFFFF"/>
      </a:lt1>
      <a:dk2>
        <a:srgbClr val="778495"/>
      </a:dk2>
      <a:lt2>
        <a:srgbClr val="F0F0F0"/>
      </a:lt2>
      <a:accent1>
        <a:srgbClr val="EDB01B"/>
      </a:accent1>
      <a:accent2>
        <a:srgbClr val="87C59E"/>
      </a:accent2>
      <a:accent3>
        <a:srgbClr val="D08A20"/>
      </a:accent3>
      <a:accent4>
        <a:srgbClr val="A3A5A6"/>
      </a:accent4>
      <a:accent5>
        <a:srgbClr val="6D7171"/>
      </a:accent5>
      <a:accent6>
        <a:srgbClr val="575555"/>
      </a:accent6>
      <a:hlink>
        <a:srgbClr val="F84D4D"/>
      </a:hlink>
      <a:folHlink>
        <a:srgbClr val="979797"/>
      </a:folHlink>
    </a:clrScheme>
    <a:fontScheme name="iSlide">
      <a:majorFont>
        <a:latin typeface="Arial"/>
        <a:ea typeface="微软雅黑"/>
        <a:cs typeface=""/>
      </a:majorFont>
      <a:minorFont>
        <a:latin typeface="Arial"/>
        <a:ea typeface="微软雅黑"/>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Slid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3058</TotalTime>
  <Words>7631</Words>
  <Application>Microsoft Office PowerPoint</Application>
  <PresentationFormat>宽屏</PresentationFormat>
  <Paragraphs>415</Paragraphs>
  <Slides>57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57</vt:i4>
      </vt:variant>
    </vt:vector>
  </HeadingPairs>
  <TitlesOfParts>
    <vt:vector size="65" baseType="lpstr">
      <vt:lpstr>OPPOSans R</vt:lpstr>
      <vt:lpstr>等线</vt:lpstr>
      <vt:lpstr>Microsoft YaHei</vt:lpstr>
      <vt:lpstr>Arial</vt:lpstr>
      <vt:lpstr>Helvetica</vt:lpstr>
      <vt:lpstr>Times New Roman</vt:lpstr>
      <vt:lpstr>Wingdings</vt:lpstr>
      <vt:lpstr>Designed by OfficePLUS</vt:lpstr>
      <vt:lpstr>项目6 创新创业的资源</vt:lpstr>
      <vt:lpstr>PowerPoint 演示文稿</vt:lpstr>
      <vt:lpstr>项目概述</vt:lpstr>
      <vt:lpstr>学习目标</vt:lpstr>
      <vt:lpstr>创业快讯</vt:lpstr>
      <vt:lpstr>6.1 创新创业资源概述</vt:lpstr>
      <vt:lpstr>6.1.1创新创业资源的内涵</vt:lpstr>
      <vt:lpstr>6.1.2创新创业资源的分类</vt:lpstr>
      <vt:lpstr>6.1.2创新创业资源的分类</vt:lpstr>
      <vt:lpstr>6.1.2创新创业资源的分类</vt:lpstr>
      <vt:lpstr>6.1.2创新创业资源的分类</vt:lpstr>
      <vt:lpstr>案例在线</vt:lpstr>
      <vt:lpstr>互动讨论</vt:lpstr>
      <vt:lpstr>6.1.3创新创业资源的特性</vt:lpstr>
      <vt:lpstr>6.1.3创新创业资源的特性</vt:lpstr>
      <vt:lpstr>实践案例</vt:lpstr>
      <vt:lpstr>实践案例</vt:lpstr>
      <vt:lpstr>实践活动</vt:lpstr>
      <vt:lpstr>实践活动</vt:lpstr>
      <vt:lpstr>实践活动</vt:lpstr>
      <vt:lpstr>实践活动</vt:lpstr>
      <vt:lpstr>实践活动</vt:lpstr>
      <vt:lpstr>实践活动</vt:lpstr>
      <vt:lpstr>6.2 创新创业资源的整合</vt:lpstr>
      <vt:lpstr>6.2.1创新创业资源整合的内涵</vt:lpstr>
      <vt:lpstr>6.2.2创新创业资源整合的影响因素</vt:lpstr>
      <vt:lpstr>6.2.2创新创业资源整合的影响因素</vt:lpstr>
      <vt:lpstr>6.2.2创新创业资源整合的影响因素</vt:lpstr>
      <vt:lpstr>6.2.2创新创业资源整合的影响因素</vt:lpstr>
      <vt:lpstr>6.2.3创新创业资源整合的基本模式</vt:lpstr>
      <vt:lpstr>6.2.3创新创业资源整合的基本模式</vt:lpstr>
      <vt:lpstr>案例在线</vt:lpstr>
      <vt:lpstr>互动讨论</vt:lpstr>
      <vt:lpstr>6.2.4创新创业资源整合的主要方式</vt:lpstr>
      <vt:lpstr>6.2.4创新创业资源整合的主要方式</vt:lpstr>
      <vt:lpstr>实践案例</vt:lpstr>
      <vt:lpstr>实践案例</vt:lpstr>
      <vt:lpstr>实践活动</vt:lpstr>
      <vt:lpstr>6.3 大学生创新创业资源的获取与利用</vt:lpstr>
      <vt:lpstr>6.3.1大学生创新创业资源获取的影响因素</vt:lpstr>
      <vt:lpstr>6.3.1大学生创新创业资源获取的影响因素</vt:lpstr>
      <vt:lpstr>6.3.2大学生创新创业资源的获取途径</vt:lpstr>
      <vt:lpstr>6.3.2大学生创新创业资源的获取途径</vt:lpstr>
      <vt:lpstr>6.3.2大学生创新创业资源的获取途径</vt:lpstr>
      <vt:lpstr>6.3.2大学生创新创业资源的获取途径</vt:lpstr>
      <vt:lpstr>课堂演练</vt:lpstr>
      <vt:lpstr>课堂演练</vt:lpstr>
      <vt:lpstr>6.3.3大学生创新创业资源的利用技巧</vt:lpstr>
      <vt:lpstr>6.3.3大学生创新创业资源的利用技巧</vt:lpstr>
      <vt:lpstr>6.3.3大学生创新创业资源的利用技巧</vt:lpstr>
      <vt:lpstr>6.3.3大学生创新创业资源的利用技巧</vt:lpstr>
      <vt:lpstr>课后思考</vt:lpstr>
      <vt:lpstr>实践案例</vt:lpstr>
      <vt:lpstr>实践案例</vt:lpstr>
      <vt:lpstr>实践活动</vt:lpstr>
      <vt:lpstr>实践活动</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游 于</cp:lastModifiedBy>
  <cp:revision>524</cp:revision>
  <cp:lastPrinted>2024-05-16T16:00:00Z</cp:lastPrinted>
  <dcterms:created xsi:type="dcterms:W3CDTF">2024-05-16T16:00:00Z</dcterms:created>
  <dcterms:modified xsi:type="dcterms:W3CDTF">2025-03-21T04:13:28Z</dcterms:modified>
</cp:coreProperties>
</file>