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6"/>
  </p:notesMasterIdLst>
  <p:sldIdLst>
    <p:sldId id="256" r:id="rId2"/>
    <p:sldId id="257" r:id="rId3"/>
    <p:sldId id="318" r:id="rId4"/>
    <p:sldId id="319" r:id="rId5"/>
    <p:sldId id="320" r:id="rId6"/>
    <p:sldId id="258" r:id="rId7"/>
    <p:sldId id="308" r:id="rId8"/>
    <p:sldId id="397" r:id="rId9"/>
    <p:sldId id="433" r:id="rId10"/>
    <p:sldId id="398" r:id="rId11"/>
    <p:sldId id="434" r:id="rId12"/>
    <p:sldId id="435" r:id="rId13"/>
    <p:sldId id="438" r:id="rId14"/>
    <p:sldId id="357" r:id="rId15"/>
    <p:sldId id="439" r:id="rId16"/>
    <p:sldId id="358" r:id="rId17"/>
    <p:sldId id="440" r:id="rId18"/>
    <p:sldId id="331" r:id="rId19"/>
    <p:sldId id="399" r:id="rId20"/>
    <p:sldId id="441" r:id="rId21"/>
    <p:sldId id="442" r:id="rId22"/>
    <p:sldId id="450" r:id="rId23"/>
    <p:sldId id="451" r:id="rId24"/>
    <p:sldId id="452" r:id="rId25"/>
    <p:sldId id="453" r:id="rId26"/>
    <p:sldId id="454" r:id="rId27"/>
    <p:sldId id="455" r:id="rId28"/>
    <p:sldId id="456" r:id="rId29"/>
    <p:sldId id="375" r:id="rId30"/>
    <p:sldId id="400" r:id="rId31"/>
    <p:sldId id="365" r:id="rId32"/>
    <p:sldId id="366" r:id="rId33"/>
    <p:sldId id="401" r:id="rId34"/>
    <p:sldId id="457" r:id="rId35"/>
    <p:sldId id="337" r:id="rId36"/>
    <p:sldId id="459" r:id="rId37"/>
    <p:sldId id="317" r:id="rId38"/>
    <p:sldId id="458" r:id="rId39"/>
    <p:sldId id="341" r:id="rId40"/>
    <p:sldId id="402" r:id="rId41"/>
    <p:sldId id="403" r:id="rId42"/>
    <p:sldId id="404" r:id="rId43"/>
    <p:sldId id="465" r:id="rId44"/>
    <p:sldId id="466" r:id="rId45"/>
    <p:sldId id="405" r:id="rId46"/>
    <p:sldId id="462" r:id="rId47"/>
    <p:sldId id="463" r:id="rId48"/>
    <p:sldId id="464" r:id="rId49"/>
    <p:sldId id="316" r:id="rId50"/>
    <p:sldId id="379" r:id="rId51"/>
    <p:sldId id="461" r:id="rId52"/>
    <p:sldId id="330" r:id="rId53"/>
    <p:sldId id="460" r:id="rId54"/>
    <p:sldId id="278" r:id="rId55"/>
  </p:sldIdLst>
  <p:sldSz cx="12192000" cy="6858000"/>
  <p:notesSz cx="6858000" cy="9144000"/>
  <p:custDataLst>
    <p:tags r:id="rId5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4C2"/>
    <a:srgbClr val="F2C353"/>
    <a:srgbClr val="FAE7B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03" autoAdjust="0"/>
    <p:restoredTop sz="96076" autoAdjust="0"/>
  </p:normalViewPr>
  <p:slideViewPr>
    <p:cSldViewPr snapToGrid="0" showGuides="1">
      <p:cViewPr>
        <p:scale>
          <a:sx n="100" d="100"/>
          <a:sy n="100" d="100"/>
        </p:scale>
        <p:origin x="144" y="59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gs" Target="tags/tag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3083C8-4424-704D-A40F-C174303877CD}" type="datetimeFigureOut">
              <a:rPr kumimoji="1" lang="zh-CN" altLang="en-US" smtClean="0"/>
              <a:t>2025/3/17</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758489-5145-CC45-B7C8-AB367FAA6469}" type="slidenum">
              <a:rPr kumimoji="1" lang="zh-CN" altLang="en-US" smtClean="0"/>
              <a:t>‹#›</a:t>
            </a:fld>
            <a:endParaRPr kumimoji="1" lang="zh-CN" altLang="en-US"/>
          </a:p>
        </p:txBody>
      </p:sp>
    </p:spTree>
    <p:extLst>
      <p:ext uri="{BB962C8B-B14F-4D97-AF65-F5344CB8AC3E}">
        <p14:creationId xmlns:p14="http://schemas.microsoft.com/office/powerpoint/2010/main" val="31420886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0D758489-5145-CC45-B7C8-AB367FAA6469}" type="slidenum">
              <a:rPr kumimoji="1" lang="zh-CN" altLang="en-US" smtClean="0"/>
              <a:t>21</a:t>
            </a:fld>
            <a:endParaRPr kumimoji="1" lang="zh-CN" altLang="en-US"/>
          </a:p>
        </p:txBody>
      </p:sp>
    </p:spTree>
    <p:extLst>
      <p:ext uri="{BB962C8B-B14F-4D97-AF65-F5344CB8AC3E}">
        <p14:creationId xmlns:p14="http://schemas.microsoft.com/office/powerpoint/2010/main" val="30204954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C93962-2649-7FF1-DA09-F08E736AA3FB}"/>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9E838762-D609-003E-6623-BFB670E7A22A}"/>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A8EC1CAB-93B1-CF06-BCF8-D593D4ED1EB2}"/>
              </a:ext>
            </a:extLst>
          </p:cNvPr>
          <p:cNvSpPr>
            <a:spLocks noGrp="1"/>
          </p:cNvSpPr>
          <p:nvPr>
            <p:ph type="body" idx="1"/>
          </p:nvPr>
        </p:nvSpPr>
        <p:spPr/>
        <p:txBody>
          <a:bodyPr/>
          <a:lstStyle/>
          <a:p>
            <a:endParaRPr kumimoji="1" lang="zh-CN" altLang="en-US" dirty="0"/>
          </a:p>
        </p:txBody>
      </p:sp>
      <p:sp>
        <p:nvSpPr>
          <p:cNvPr id="4" name="灯片编号占位符 3">
            <a:extLst>
              <a:ext uri="{FF2B5EF4-FFF2-40B4-BE49-F238E27FC236}">
                <a16:creationId xmlns:a16="http://schemas.microsoft.com/office/drawing/2014/main" id="{F0DA74D7-6F31-D2AF-66D9-F95570ADB6DE}"/>
              </a:ext>
            </a:extLst>
          </p:cNvPr>
          <p:cNvSpPr>
            <a:spLocks noGrp="1"/>
          </p:cNvSpPr>
          <p:nvPr>
            <p:ph type="sldNum" sz="quarter" idx="5"/>
          </p:nvPr>
        </p:nvSpPr>
        <p:spPr/>
        <p:txBody>
          <a:bodyPr/>
          <a:lstStyle/>
          <a:p>
            <a:fld id="{0D758489-5145-CC45-B7C8-AB367FAA6469}" type="slidenum">
              <a:rPr kumimoji="1" lang="zh-CN" altLang="en-US" smtClean="0"/>
              <a:t>22</a:t>
            </a:fld>
            <a:endParaRPr kumimoji="1" lang="zh-CN" altLang="en-US"/>
          </a:p>
        </p:txBody>
      </p:sp>
    </p:spTree>
    <p:extLst>
      <p:ext uri="{BB962C8B-B14F-4D97-AF65-F5344CB8AC3E}">
        <p14:creationId xmlns:p14="http://schemas.microsoft.com/office/powerpoint/2010/main" val="1851842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159A38-0FCA-749C-6C63-4A65BF4102DE}"/>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7190752-FFD7-84F6-2A60-BE44B761EBA0}"/>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4A1D80A0-165E-B602-7009-51E58027F77E}"/>
              </a:ext>
            </a:extLst>
          </p:cNvPr>
          <p:cNvSpPr>
            <a:spLocks noGrp="1"/>
          </p:cNvSpPr>
          <p:nvPr>
            <p:ph type="body" idx="1"/>
          </p:nvPr>
        </p:nvSpPr>
        <p:spPr/>
        <p:txBody>
          <a:bodyPr/>
          <a:lstStyle/>
          <a:p>
            <a:endParaRPr kumimoji="1" lang="zh-CN" altLang="en-US" dirty="0"/>
          </a:p>
        </p:txBody>
      </p:sp>
      <p:sp>
        <p:nvSpPr>
          <p:cNvPr id="4" name="灯片编号占位符 3">
            <a:extLst>
              <a:ext uri="{FF2B5EF4-FFF2-40B4-BE49-F238E27FC236}">
                <a16:creationId xmlns:a16="http://schemas.microsoft.com/office/drawing/2014/main" id="{88DFBCEF-72BC-8BB2-C661-66071D99D16F}"/>
              </a:ext>
            </a:extLst>
          </p:cNvPr>
          <p:cNvSpPr>
            <a:spLocks noGrp="1"/>
          </p:cNvSpPr>
          <p:nvPr>
            <p:ph type="sldNum" sz="quarter" idx="5"/>
          </p:nvPr>
        </p:nvSpPr>
        <p:spPr/>
        <p:txBody>
          <a:bodyPr/>
          <a:lstStyle/>
          <a:p>
            <a:fld id="{0D758489-5145-CC45-B7C8-AB367FAA6469}" type="slidenum">
              <a:rPr kumimoji="1" lang="zh-CN" altLang="en-US" smtClean="0"/>
              <a:t>23</a:t>
            </a:fld>
            <a:endParaRPr kumimoji="1" lang="zh-CN" altLang="en-US"/>
          </a:p>
        </p:txBody>
      </p:sp>
    </p:spTree>
    <p:extLst>
      <p:ext uri="{BB962C8B-B14F-4D97-AF65-F5344CB8AC3E}">
        <p14:creationId xmlns:p14="http://schemas.microsoft.com/office/powerpoint/2010/main" val="14506980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C7B6EE-DD7F-CB9A-11D9-9AD39B9E0B8B}"/>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114CD618-DF99-E493-A05D-513D0E428C6F}"/>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8272BE7C-B55A-9F07-7A0D-0440042C9E1B}"/>
              </a:ext>
            </a:extLst>
          </p:cNvPr>
          <p:cNvSpPr>
            <a:spLocks noGrp="1"/>
          </p:cNvSpPr>
          <p:nvPr>
            <p:ph type="body" idx="1"/>
          </p:nvPr>
        </p:nvSpPr>
        <p:spPr/>
        <p:txBody>
          <a:bodyPr/>
          <a:lstStyle/>
          <a:p>
            <a:endParaRPr kumimoji="1" lang="zh-CN" altLang="en-US" dirty="0"/>
          </a:p>
        </p:txBody>
      </p:sp>
      <p:sp>
        <p:nvSpPr>
          <p:cNvPr id="4" name="灯片编号占位符 3">
            <a:extLst>
              <a:ext uri="{FF2B5EF4-FFF2-40B4-BE49-F238E27FC236}">
                <a16:creationId xmlns:a16="http://schemas.microsoft.com/office/drawing/2014/main" id="{B4456332-9B65-16E3-A14E-5FA40B6A9869}"/>
              </a:ext>
            </a:extLst>
          </p:cNvPr>
          <p:cNvSpPr>
            <a:spLocks noGrp="1"/>
          </p:cNvSpPr>
          <p:nvPr>
            <p:ph type="sldNum" sz="quarter" idx="5"/>
          </p:nvPr>
        </p:nvSpPr>
        <p:spPr/>
        <p:txBody>
          <a:bodyPr/>
          <a:lstStyle/>
          <a:p>
            <a:fld id="{0D758489-5145-CC45-B7C8-AB367FAA6469}" type="slidenum">
              <a:rPr kumimoji="1" lang="zh-CN" altLang="en-US" smtClean="0"/>
              <a:t>24</a:t>
            </a:fld>
            <a:endParaRPr kumimoji="1" lang="zh-CN" altLang="en-US"/>
          </a:p>
        </p:txBody>
      </p:sp>
    </p:spTree>
    <p:extLst>
      <p:ext uri="{BB962C8B-B14F-4D97-AF65-F5344CB8AC3E}">
        <p14:creationId xmlns:p14="http://schemas.microsoft.com/office/powerpoint/2010/main" val="22916599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A082F8-7B26-4AFD-0403-0E31582A55D8}"/>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1229C39-28D0-B371-7E3F-341B50EB95C4}"/>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023E5F2-1368-AD59-2572-A810C7B65A4B}"/>
              </a:ext>
            </a:extLst>
          </p:cNvPr>
          <p:cNvSpPr>
            <a:spLocks noGrp="1"/>
          </p:cNvSpPr>
          <p:nvPr>
            <p:ph type="body" idx="1"/>
          </p:nvPr>
        </p:nvSpPr>
        <p:spPr/>
        <p:txBody>
          <a:bodyPr/>
          <a:lstStyle/>
          <a:p>
            <a:endParaRPr kumimoji="1" lang="zh-CN" altLang="en-US" dirty="0"/>
          </a:p>
        </p:txBody>
      </p:sp>
      <p:sp>
        <p:nvSpPr>
          <p:cNvPr id="4" name="灯片编号占位符 3">
            <a:extLst>
              <a:ext uri="{FF2B5EF4-FFF2-40B4-BE49-F238E27FC236}">
                <a16:creationId xmlns:a16="http://schemas.microsoft.com/office/drawing/2014/main" id="{0BA063F4-574B-3877-657C-A1E2D3B396D0}"/>
              </a:ext>
            </a:extLst>
          </p:cNvPr>
          <p:cNvSpPr>
            <a:spLocks noGrp="1"/>
          </p:cNvSpPr>
          <p:nvPr>
            <p:ph type="sldNum" sz="quarter" idx="5"/>
          </p:nvPr>
        </p:nvSpPr>
        <p:spPr/>
        <p:txBody>
          <a:bodyPr/>
          <a:lstStyle/>
          <a:p>
            <a:fld id="{0D758489-5145-CC45-B7C8-AB367FAA6469}" type="slidenum">
              <a:rPr kumimoji="1" lang="zh-CN" altLang="en-US" smtClean="0"/>
              <a:t>25</a:t>
            </a:fld>
            <a:endParaRPr kumimoji="1" lang="zh-CN" altLang="en-US"/>
          </a:p>
        </p:txBody>
      </p:sp>
    </p:spTree>
    <p:extLst>
      <p:ext uri="{BB962C8B-B14F-4D97-AF65-F5344CB8AC3E}">
        <p14:creationId xmlns:p14="http://schemas.microsoft.com/office/powerpoint/2010/main" val="8114453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7EF888-996C-AC2C-84A9-7F73B2925A56}"/>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C24FFF7-CD6B-30F8-EAE4-401BBF387D0C}"/>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66A6B69D-69E1-1B68-4400-19336FDF3AAF}"/>
              </a:ext>
            </a:extLst>
          </p:cNvPr>
          <p:cNvSpPr>
            <a:spLocks noGrp="1"/>
          </p:cNvSpPr>
          <p:nvPr>
            <p:ph type="body" idx="1"/>
          </p:nvPr>
        </p:nvSpPr>
        <p:spPr/>
        <p:txBody>
          <a:bodyPr/>
          <a:lstStyle/>
          <a:p>
            <a:endParaRPr kumimoji="1" lang="zh-CN" altLang="en-US" dirty="0"/>
          </a:p>
        </p:txBody>
      </p:sp>
      <p:sp>
        <p:nvSpPr>
          <p:cNvPr id="4" name="灯片编号占位符 3">
            <a:extLst>
              <a:ext uri="{FF2B5EF4-FFF2-40B4-BE49-F238E27FC236}">
                <a16:creationId xmlns:a16="http://schemas.microsoft.com/office/drawing/2014/main" id="{F6599E87-DC76-4C7C-8008-4480B4BD7997}"/>
              </a:ext>
            </a:extLst>
          </p:cNvPr>
          <p:cNvSpPr>
            <a:spLocks noGrp="1"/>
          </p:cNvSpPr>
          <p:nvPr>
            <p:ph type="sldNum" sz="quarter" idx="5"/>
          </p:nvPr>
        </p:nvSpPr>
        <p:spPr/>
        <p:txBody>
          <a:bodyPr/>
          <a:lstStyle/>
          <a:p>
            <a:fld id="{0D758489-5145-CC45-B7C8-AB367FAA6469}" type="slidenum">
              <a:rPr kumimoji="1" lang="zh-CN" altLang="en-US" smtClean="0"/>
              <a:t>26</a:t>
            </a:fld>
            <a:endParaRPr kumimoji="1" lang="zh-CN" altLang="en-US"/>
          </a:p>
        </p:txBody>
      </p:sp>
    </p:spTree>
    <p:extLst>
      <p:ext uri="{BB962C8B-B14F-4D97-AF65-F5344CB8AC3E}">
        <p14:creationId xmlns:p14="http://schemas.microsoft.com/office/powerpoint/2010/main" val="1330518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BFC90F-C5BD-F267-D291-E4F0B8E9B54C}"/>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926ADDAD-599F-C602-7D71-52C11679C80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2C8E0DCA-3D32-A6FE-A327-480F68B28E7C}"/>
              </a:ext>
            </a:extLst>
          </p:cNvPr>
          <p:cNvSpPr>
            <a:spLocks noGrp="1"/>
          </p:cNvSpPr>
          <p:nvPr>
            <p:ph type="body" idx="1"/>
          </p:nvPr>
        </p:nvSpPr>
        <p:spPr/>
        <p:txBody>
          <a:bodyPr/>
          <a:lstStyle/>
          <a:p>
            <a:endParaRPr kumimoji="1" lang="zh-CN" altLang="en-US" dirty="0"/>
          </a:p>
        </p:txBody>
      </p:sp>
      <p:sp>
        <p:nvSpPr>
          <p:cNvPr id="4" name="灯片编号占位符 3">
            <a:extLst>
              <a:ext uri="{FF2B5EF4-FFF2-40B4-BE49-F238E27FC236}">
                <a16:creationId xmlns:a16="http://schemas.microsoft.com/office/drawing/2014/main" id="{4EFEF375-609D-7890-32A4-C702B3828C0D}"/>
              </a:ext>
            </a:extLst>
          </p:cNvPr>
          <p:cNvSpPr>
            <a:spLocks noGrp="1"/>
          </p:cNvSpPr>
          <p:nvPr>
            <p:ph type="sldNum" sz="quarter" idx="5"/>
          </p:nvPr>
        </p:nvSpPr>
        <p:spPr/>
        <p:txBody>
          <a:bodyPr/>
          <a:lstStyle/>
          <a:p>
            <a:fld id="{0D758489-5145-CC45-B7C8-AB367FAA6469}" type="slidenum">
              <a:rPr kumimoji="1" lang="zh-CN" altLang="en-US" smtClean="0"/>
              <a:t>27</a:t>
            </a:fld>
            <a:endParaRPr kumimoji="1" lang="zh-CN" altLang="en-US"/>
          </a:p>
        </p:txBody>
      </p:sp>
    </p:spTree>
    <p:extLst>
      <p:ext uri="{BB962C8B-B14F-4D97-AF65-F5344CB8AC3E}">
        <p14:creationId xmlns:p14="http://schemas.microsoft.com/office/powerpoint/2010/main" val="29864591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73540B-A677-7C55-DCF7-985606F47E02}"/>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20F12D62-5EDC-261E-FFA7-AFAAF6A81143}"/>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89D247BE-D8BA-9CB7-EA2E-9059E7CF87DA}"/>
              </a:ext>
            </a:extLst>
          </p:cNvPr>
          <p:cNvSpPr>
            <a:spLocks noGrp="1"/>
          </p:cNvSpPr>
          <p:nvPr>
            <p:ph type="body" idx="1"/>
          </p:nvPr>
        </p:nvSpPr>
        <p:spPr/>
        <p:txBody>
          <a:bodyPr/>
          <a:lstStyle/>
          <a:p>
            <a:endParaRPr kumimoji="1" lang="zh-CN" altLang="en-US" dirty="0"/>
          </a:p>
        </p:txBody>
      </p:sp>
      <p:sp>
        <p:nvSpPr>
          <p:cNvPr id="4" name="灯片编号占位符 3">
            <a:extLst>
              <a:ext uri="{FF2B5EF4-FFF2-40B4-BE49-F238E27FC236}">
                <a16:creationId xmlns:a16="http://schemas.microsoft.com/office/drawing/2014/main" id="{E0950CA1-C661-6188-69E6-31A93A5EE73A}"/>
              </a:ext>
            </a:extLst>
          </p:cNvPr>
          <p:cNvSpPr>
            <a:spLocks noGrp="1"/>
          </p:cNvSpPr>
          <p:nvPr>
            <p:ph type="sldNum" sz="quarter" idx="5"/>
          </p:nvPr>
        </p:nvSpPr>
        <p:spPr/>
        <p:txBody>
          <a:bodyPr/>
          <a:lstStyle/>
          <a:p>
            <a:fld id="{0D758489-5145-CC45-B7C8-AB367FAA6469}" type="slidenum">
              <a:rPr kumimoji="1" lang="zh-CN" altLang="en-US" smtClean="0"/>
              <a:t>28</a:t>
            </a:fld>
            <a:endParaRPr kumimoji="1" lang="zh-CN" altLang="en-US"/>
          </a:p>
        </p:txBody>
      </p:sp>
    </p:spTree>
    <p:extLst>
      <p:ext uri="{BB962C8B-B14F-4D97-AF65-F5344CB8AC3E}">
        <p14:creationId xmlns:p14="http://schemas.microsoft.com/office/powerpoint/2010/main" val="12542926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gradFill flip="none" rotWithShape="1">
          <a:gsLst>
            <a:gs pos="88000">
              <a:schemeClr val="accent1">
                <a:lumMod val="20000"/>
                <a:lumOff val="80000"/>
              </a:schemeClr>
            </a:gs>
            <a:gs pos="0">
              <a:schemeClr val="accent1">
                <a:lumMod val="20000"/>
                <a:lumOff val="80000"/>
              </a:schemeClr>
            </a:gs>
            <a:gs pos="24000">
              <a:schemeClr val="bg1"/>
            </a:gs>
          </a:gsLst>
          <a:lin ang="8100000" scaled="1"/>
          <a:tileRect/>
        </a:gradFill>
        <a:effectLst/>
      </p:bgPr>
    </p:bg>
    <p:spTree>
      <p:nvGrpSpPr>
        <p:cNvPr id="1" name=""/>
        <p:cNvGrpSpPr/>
        <p:nvPr/>
      </p:nvGrpSpPr>
      <p:grpSpPr>
        <a:xfrm>
          <a:off x="0" y="0"/>
          <a:ext cx="0" cy="0"/>
          <a:chOff x="0" y="0"/>
          <a:chExt cx="0" cy="0"/>
        </a:xfrm>
      </p:grpSpPr>
      <p:grpSp>
        <p:nvGrpSpPr>
          <p:cNvPr id="8" name="组合 7"/>
          <p:cNvGrpSpPr/>
          <p:nvPr/>
        </p:nvGrpSpPr>
        <p:grpSpPr>
          <a:xfrm>
            <a:off x="0" y="0"/>
            <a:ext cx="12192000" cy="6858000"/>
            <a:chOff x="0" y="0"/>
            <a:chExt cx="12192000" cy="6858000"/>
          </a:xfrm>
        </p:grpSpPr>
        <p:grpSp>
          <p:nvGrpSpPr>
            <p:cNvPr id="17" name="组合 16"/>
            <p:cNvGrpSpPr/>
            <p:nvPr/>
          </p:nvGrpSpPr>
          <p:grpSpPr>
            <a:xfrm>
              <a:off x="0" y="0"/>
              <a:ext cx="12192000" cy="6858000"/>
              <a:chOff x="0" y="-1"/>
              <a:chExt cx="12192000" cy="6858000"/>
            </a:xfrm>
          </p:grpSpPr>
          <p:sp>
            <p:nvSpPr>
              <p:cNvPr id="21" name="矩形 20"/>
              <p:cNvSpPr/>
              <p:nvPr/>
            </p:nvSpPr>
            <p:spPr>
              <a:xfrm>
                <a:off x="3291296" y="-1"/>
                <a:ext cx="8900704" cy="6858000"/>
              </a:xfrm>
              <a:prstGeom prst="rect">
                <a:avLst/>
              </a:prstGeom>
              <a:gradFill flip="none" rotWithShape="1">
                <a:gsLst>
                  <a:gs pos="46000">
                    <a:schemeClr val="accent1">
                      <a:lumMod val="20000"/>
                      <a:lumOff val="80000"/>
                      <a:alpha val="0"/>
                    </a:schemeClr>
                  </a:gs>
                  <a:gs pos="100000">
                    <a:schemeClr val="accent1">
                      <a:lumMod val="60000"/>
                      <a:lumOff val="40000"/>
                    </a:schemeClr>
                  </a:gs>
                  <a:gs pos="72000">
                    <a:schemeClr val="accent1">
                      <a:lumMod val="20000"/>
                      <a:lumOff val="80000"/>
                      <a:alpha val="61000"/>
                    </a:schemeClr>
                  </a:gs>
                </a:gsLst>
                <a:lin ang="189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a:blip r:embed="rId2"/>
              <a:srcRect l="24067" t="49629"/>
              <a:stretch>
                <a:fillRect/>
              </a:stretch>
            </p:blipFill>
            <p:spPr>
              <a:xfrm>
                <a:off x="0" y="0"/>
                <a:ext cx="4291326" cy="2846708"/>
              </a:xfrm>
              <a:custGeom>
                <a:avLst/>
                <a:gdLst>
                  <a:gd name="connsiteX0" fmla="*/ 0 w 4291326"/>
                  <a:gd name="connsiteY0" fmla="*/ 0 h 2846708"/>
                  <a:gd name="connsiteX1" fmla="*/ 4291326 w 4291326"/>
                  <a:gd name="connsiteY1" fmla="*/ 0 h 2846708"/>
                  <a:gd name="connsiteX2" fmla="*/ 4291326 w 4291326"/>
                  <a:gd name="connsiteY2" fmla="*/ 2846708 h 2846708"/>
                  <a:gd name="connsiteX3" fmla="*/ 0 w 4291326"/>
                  <a:gd name="connsiteY3" fmla="*/ 2846708 h 2846708"/>
                </a:gdLst>
                <a:ahLst/>
                <a:cxnLst>
                  <a:cxn ang="0">
                    <a:pos x="connsiteX0" y="connsiteY0"/>
                  </a:cxn>
                  <a:cxn ang="0">
                    <a:pos x="connsiteX1" y="connsiteY1"/>
                  </a:cxn>
                  <a:cxn ang="0">
                    <a:pos x="connsiteX2" y="connsiteY2"/>
                  </a:cxn>
                  <a:cxn ang="0">
                    <a:pos x="connsiteX3" y="connsiteY3"/>
                  </a:cxn>
                </a:cxnLst>
                <a:rect l="l" t="t" r="r" b="b"/>
                <a:pathLst>
                  <a:path w="4291326" h="2846708">
                    <a:moveTo>
                      <a:pt x="0" y="0"/>
                    </a:moveTo>
                    <a:lnTo>
                      <a:pt x="4291326" y="0"/>
                    </a:lnTo>
                    <a:lnTo>
                      <a:pt x="4291326" y="2846708"/>
                    </a:lnTo>
                    <a:lnTo>
                      <a:pt x="0" y="2846708"/>
                    </a:lnTo>
                    <a:close/>
                  </a:path>
                </a:pathLst>
              </a:custGeom>
            </p:spPr>
          </p:pic>
        </p:grpSp>
        <p:pic>
          <p:nvPicPr>
            <p:cNvPr id="29" name="图片 28"/>
            <p:cNvPicPr>
              <a:picLocks noChangeAspect="1"/>
            </p:cNvPicPr>
            <p:nvPr/>
          </p:nvPicPr>
          <p:blipFill>
            <a:blip r:embed="rId2"/>
            <a:srcRect l="24067" t="49629"/>
            <a:stretch>
              <a:fillRect/>
            </a:stretch>
          </p:blipFill>
          <p:spPr>
            <a:xfrm flipV="1">
              <a:off x="0" y="4011292"/>
              <a:ext cx="4291326" cy="2846708"/>
            </a:xfrm>
            <a:custGeom>
              <a:avLst/>
              <a:gdLst>
                <a:gd name="connsiteX0" fmla="*/ 0 w 4291326"/>
                <a:gd name="connsiteY0" fmla="*/ 0 h 2846708"/>
                <a:gd name="connsiteX1" fmla="*/ 4291326 w 4291326"/>
                <a:gd name="connsiteY1" fmla="*/ 0 h 2846708"/>
                <a:gd name="connsiteX2" fmla="*/ 4291326 w 4291326"/>
                <a:gd name="connsiteY2" fmla="*/ 2846708 h 2846708"/>
                <a:gd name="connsiteX3" fmla="*/ 0 w 4291326"/>
                <a:gd name="connsiteY3" fmla="*/ 2846708 h 2846708"/>
              </a:gdLst>
              <a:ahLst/>
              <a:cxnLst>
                <a:cxn ang="0">
                  <a:pos x="connsiteX0" y="connsiteY0"/>
                </a:cxn>
                <a:cxn ang="0">
                  <a:pos x="connsiteX1" y="connsiteY1"/>
                </a:cxn>
                <a:cxn ang="0">
                  <a:pos x="connsiteX2" y="connsiteY2"/>
                </a:cxn>
                <a:cxn ang="0">
                  <a:pos x="connsiteX3" y="connsiteY3"/>
                </a:cxn>
              </a:cxnLst>
              <a:rect l="l" t="t" r="r" b="b"/>
              <a:pathLst>
                <a:path w="4291326" h="2846708">
                  <a:moveTo>
                    <a:pt x="0" y="0"/>
                  </a:moveTo>
                  <a:lnTo>
                    <a:pt x="4291326" y="0"/>
                  </a:lnTo>
                  <a:lnTo>
                    <a:pt x="4291326" y="2846708"/>
                  </a:lnTo>
                  <a:lnTo>
                    <a:pt x="0" y="2846708"/>
                  </a:lnTo>
                  <a:close/>
                </a:path>
              </a:pathLst>
            </a:custGeom>
          </p:spPr>
        </p:pic>
        <p:sp>
          <p:nvSpPr>
            <p:cNvPr id="26" name="任意多边形: 形状 25"/>
            <p:cNvSpPr/>
            <p:nvPr/>
          </p:nvSpPr>
          <p:spPr>
            <a:xfrm>
              <a:off x="7534473" y="0"/>
              <a:ext cx="4657527" cy="6858000"/>
            </a:xfrm>
            <a:custGeom>
              <a:avLst/>
              <a:gdLst>
                <a:gd name="connsiteX0" fmla="*/ 1404437 w 4657527"/>
                <a:gd name="connsiteY0" fmla="*/ 0 h 6858000"/>
                <a:gd name="connsiteX1" fmla="*/ 4657527 w 4657527"/>
                <a:gd name="connsiteY1" fmla="*/ 0 h 6858000"/>
                <a:gd name="connsiteX2" fmla="*/ 4657527 w 4657527"/>
                <a:gd name="connsiteY2" fmla="*/ 6858000 h 6858000"/>
                <a:gd name="connsiteX3" fmla="*/ 1404437 w 4657527"/>
                <a:gd name="connsiteY3" fmla="*/ 6858000 h 6858000"/>
                <a:gd name="connsiteX4" fmla="*/ 1270603 w 4657527"/>
                <a:gd name="connsiteY4" fmla="*/ 6717626 h 6858000"/>
                <a:gd name="connsiteX5" fmla="*/ 0 w 4657527"/>
                <a:gd name="connsiteY5" fmla="*/ 3429000 h 6858000"/>
                <a:gd name="connsiteX6" fmla="*/ 1270603 w 4657527"/>
                <a:gd name="connsiteY6" fmla="*/ 1403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57527" h="6858000">
                  <a:moveTo>
                    <a:pt x="1404437" y="0"/>
                  </a:moveTo>
                  <a:lnTo>
                    <a:pt x="4657527" y="0"/>
                  </a:lnTo>
                  <a:lnTo>
                    <a:pt x="4657527" y="6858000"/>
                  </a:lnTo>
                  <a:lnTo>
                    <a:pt x="1404437" y="6858000"/>
                  </a:lnTo>
                  <a:lnTo>
                    <a:pt x="1270603" y="6717626"/>
                  </a:lnTo>
                  <a:cubicBezTo>
                    <a:pt x="481155" y="5849040"/>
                    <a:pt x="0" y="4695210"/>
                    <a:pt x="0" y="3429000"/>
                  </a:cubicBezTo>
                  <a:cubicBezTo>
                    <a:pt x="0" y="2162790"/>
                    <a:pt x="481155" y="1008960"/>
                    <a:pt x="1270603" y="140374"/>
                  </a:cubicBezTo>
                  <a:close/>
                </a:path>
              </a:pathLst>
            </a:custGeom>
            <a:gradFill flip="none" rotWithShape="1">
              <a:gsLst>
                <a:gs pos="100000">
                  <a:schemeClr val="accent1">
                    <a:lumMod val="20000"/>
                    <a:lumOff val="80000"/>
                    <a:alpha val="0"/>
                  </a:schemeClr>
                </a:gs>
                <a:gs pos="0">
                  <a:schemeClr val="accent1">
                    <a:lumMod val="20000"/>
                    <a:lumOff val="80000"/>
                    <a:alpha val="15000"/>
                  </a:schemeClr>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任意多边形: 形状 26"/>
            <p:cNvSpPr/>
            <p:nvPr/>
          </p:nvSpPr>
          <p:spPr>
            <a:xfrm>
              <a:off x="6203950" y="2336001"/>
              <a:ext cx="5988050" cy="4521999"/>
            </a:xfrm>
            <a:custGeom>
              <a:avLst/>
              <a:gdLst>
                <a:gd name="connsiteX0" fmla="*/ 3559328 w 5988050"/>
                <a:gd name="connsiteY0" fmla="*/ 0 h 4521999"/>
                <a:gd name="connsiteX1" fmla="*/ 5823391 w 5988050"/>
                <a:gd name="connsiteY1" fmla="*/ 812778 h 4521999"/>
                <a:gd name="connsiteX2" fmla="*/ 5988050 w 5988050"/>
                <a:gd name="connsiteY2" fmla="*/ 962430 h 4521999"/>
                <a:gd name="connsiteX3" fmla="*/ 5988050 w 5988050"/>
                <a:gd name="connsiteY3" fmla="*/ 4521999 h 4521999"/>
                <a:gd name="connsiteX4" fmla="*/ 135398 w 5988050"/>
                <a:gd name="connsiteY4" fmla="*/ 4521999 h 4521999"/>
                <a:gd name="connsiteX5" fmla="*/ 72313 w 5988050"/>
                <a:gd name="connsiteY5" fmla="*/ 4276657 h 4521999"/>
                <a:gd name="connsiteX6" fmla="*/ 0 w 5988050"/>
                <a:gd name="connsiteY6" fmla="*/ 3559328 h 4521999"/>
                <a:gd name="connsiteX7" fmla="*/ 3559328 w 5988050"/>
                <a:gd name="connsiteY7" fmla="*/ 0 h 4521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88050" h="4521999">
                  <a:moveTo>
                    <a:pt x="3559328" y="0"/>
                  </a:moveTo>
                  <a:cubicBezTo>
                    <a:pt x="4419349" y="0"/>
                    <a:pt x="5208129" y="305019"/>
                    <a:pt x="5823391" y="812778"/>
                  </a:cubicBezTo>
                  <a:lnTo>
                    <a:pt x="5988050" y="962430"/>
                  </a:lnTo>
                  <a:lnTo>
                    <a:pt x="5988050" y="4521999"/>
                  </a:lnTo>
                  <a:lnTo>
                    <a:pt x="135398" y="4521999"/>
                  </a:lnTo>
                  <a:lnTo>
                    <a:pt x="72313" y="4276657"/>
                  </a:lnTo>
                  <a:cubicBezTo>
                    <a:pt x="24900" y="4044954"/>
                    <a:pt x="0" y="3805048"/>
                    <a:pt x="0" y="3559328"/>
                  </a:cubicBezTo>
                  <a:cubicBezTo>
                    <a:pt x="0" y="1593566"/>
                    <a:pt x="1593566" y="0"/>
                    <a:pt x="3559328" y="0"/>
                  </a:cubicBezTo>
                  <a:close/>
                </a:path>
              </a:pathLst>
            </a:custGeom>
            <a:solidFill>
              <a:schemeClr val="accent1">
                <a:lumMod val="20000"/>
                <a:lumOff val="80000"/>
                <a:alpha val="65000"/>
              </a:schemeClr>
            </a:solidFill>
            <a:ln w="15875">
              <a:solidFill>
                <a:schemeClr val="accent3">
                  <a:lumMod val="20000"/>
                  <a:lumOff val="80000"/>
                </a:schemeClr>
              </a:solidFill>
            </a:ln>
          </p:spPr>
          <p:txBody>
            <a:bodyPr vert="horz" wrap="square" lIns="91440" tIns="45720" rIns="91440" bIns="45720" numCol="1" anchor="t" anchorCtr="0" compatLnSpc="1">
              <a:prstTxWarp prst="textNoShape">
                <a:avLst/>
              </a:prstTxWarp>
              <a:noAutofit/>
            </a:bodyPr>
            <a:lstStyle/>
            <a:p>
              <a:pPr lvl="0"/>
              <a:endParaRPr lang="zh-CN" altLang="en-US">
                <a:solidFill>
                  <a:schemeClr val="tx1"/>
                </a:solidFill>
              </a:endParaRPr>
            </a:p>
          </p:txBody>
        </p:sp>
        <p:sp>
          <p:nvSpPr>
            <p:cNvPr id="6" name="任意多边形: 形状 5"/>
            <p:cNvSpPr/>
            <p:nvPr/>
          </p:nvSpPr>
          <p:spPr>
            <a:xfrm>
              <a:off x="310671" y="0"/>
              <a:ext cx="1631126" cy="609661"/>
            </a:xfrm>
            <a:custGeom>
              <a:avLst/>
              <a:gdLst>
                <a:gd name="connsiteX0" fmla="*/ 0 w 1631126"/>
                <a:gd name="connsiteY0" fmla="*/ 0 h 609661"/>
                <a:gd name="connsiteX1" fmla="*/ 1631126 w 1631126"/>
                <a:gd name="connsiteY1" fmla="*/ 0 h 609661"/>
                <a:gd name="connsiteX2" fmla="*/ 1604131 w 1631126"/>
                <a:gd name="connsiteY2" fmla="*/ 86963 h 609661"/>
                <a:gd name="connsiteX3" fmla="*/ 815563 w 1631126"/>
                <a:gd name="connsiteY3" fmla="*/ 609661 h 609661"/>
                <a:gd name="connsiteX4" fmla="*/ 26995 w 1631126"/>
                <a:gd name="connsiteY4" fmla="*/ 86963 h 6096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1126" h="609661">
                  <a:moveTo>
                    <a:pt x="0" y="0"/>
                  </a:moveTo>
                  <a:lnTo>
                    <a:pt x="1631126" y="0"/>
                  </a:lnTo>
                  <a:lnTo>
                    <a:pt x="1604131" y="86963"/>
                  </a:lnTo>
                  <a:cubicBezTo>
                    <a:pt x="1474210" y="394131"/>
                    <a:pt x="1170056" y="609661"/>
                    <a:pt x="815563" y="609661"/>
                  </a:cubicBezTo>
                  <a:cubicBezTo>
                    <a:pt x="461070" y="609661"/>
                    <a:pt x="156916" y="394131"/>
                    <a:pt x="26995" y="86963"/>
                  </a:cubicBezTo>
                  <a:close/>
                </a:path>
              </a:pathLst>
            </a:custGeom>
            <a:gradFill flip="none" rotWithShape="1">
              <a:gsLst>
                <a:gs pos="11000">
                  <a:schemeClr val="accent1">
                    <a:lumMod val="60000"/>
                    <a:lumOff val="40000"/>
                  </a:schemeClr>
                </a:gs>
                <a:gs pos="100000">
                  <a:schemeClr val="accent1">
                    <a:lumMod val="20000"/>
                    <a:lumOff val="80000"/>
                  </a:schemeClr>
                </a:gs>
              </a:gsLst>
              <a:path path="circle">
                <a:fillToRect l="100000" t="100000"/>
              </a:path>
              <a:tileRect r="-100000" b="-100000"/>
            </a:grad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lvl="0" algn="ctr"/>
              <a:endParaRPr lang="zh-CN" altLang="en-US">
                <a:solidFill>
                  <a:schemeClr val="lt1"/>
                </a:solidFill>
              </a:endParaRPr>
            </a:p>
          </p:txBody>
        </p:sp>
        <p:pic>
          <p:nvPicPr>
            <p:cNvPr id="15" name="图片 1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02197" y="349959"/>
              <a:ext cx="9319392" cy="6211375"/>
            </a:xfrm>
            <a:prstGeom prst="rect">
              <a:avLst/>
            </a:prstGeom>
          </p:spPr>
        </p:pic>
      </p:grpSp>
      <p:sp>
        <p:nvSpPr>
          <p:cNvPr id="5" name="标题 4"/>
          <p:cNvSpPr>
            <a:spLocks noGrp="1"/>
          </p:cNvSpPr>
          <p:nvPr>
            <p:ph type="ctrTitle" hasCustomPrompt="1"/>
          </p:nvPr>
        </p:nvSpPr>
        <p:spPr>
          <a:xfrm>
            <a:off x="660400" y="1079500"/>
            <a:ext cx="6769099" cy="2438400"/>
          </a:xfrm>
          <a:prstGeom prst="rect">
            <a:avLst/>
          </a:prstGeom>
        </p:spPr>
        <p:txBody>
          <a:bodyPr wrap="square" anchor="b">
            <a:normAutofit/>
          </a:bodyPr>
          <a:lstStyle>
            <a:lvl1pPr algn="l">
              <a:lnSpc>
                <a:spcPct val="100000"/>
              </a:lnSpc>
              <a:defRPr sz="5400">
                <a:ln w="19050">
                  <a:noFill/>
                </a:ln>
                <a:solidFill>
                  <a:schemeClr val="tx1"/>
                </a:solidFill>
              </a:defRPr>
            </a:lvl1pPr>
          </a:lstStyle>
          <a:p>
            <a:pPr lvl="0"/>
            <a:r>
              <a:rPr lang="en-US"/>
              <a:t>Click to add title</a:t>
            </a:r>
          </a:p>
        </p:txBody>
      </p:sp>
      <p:sp>
        <p:nvSpPr>
          <p:cNvPr id="9" name="副标题 8"/>
          <p:cNvSpPr>
            <a:spLocks noGrp="1"/>
          </p:cNvSpPr>
          <p:nvPr>
            <p:ph type="subTitle" sz="quarter" idx="1" hasCustomPrompt="1"/>
          </p:nvPr>
        </p:nvSpPr>
        <p:spPr>
          <a:xfrm>
            <a:off x="660401" y="3624064"/>
            <a:ext cx="3759199" cy="635001"/>
          </a:xfrm>
          <a:prstGeom prst="roundRect">
            <a:avLst>
              <a:gd name="adj" fmla="val 50000"/>
            </a:avLst>
          </a:prstGeom>
          <a:solidFill>
            <a:schemeClr val="accent1">
              <a:lumMod val="20000"/>
              <a:lumOff val="80000"/>
            </a:schemeClr>
          </a:solidFill>
          <a:ln w="15875">
            <a:solidFill>
              <a:schemeClr val="accent1">
                <a:alpha val="50000"/>
              </a:schemeClr>
            </a:solidFill>
          </a:ln>
        </p:spPr>
        <p:txBody>
          <a:bodyPr vert="horz" wrap="square" lIns="91440" tIns="45720" rIns="91440" bIns="45720" rtlCol="0" anchor="ctr" anchorCtr="0">
            <a:normAutofit/>
          </a:bodyPr>
          <a:lstStyle>
            <a:lvl1pPr marL="0" indent="0" algn="ctr">
              <a:lnSpc>
                <a:spcPct val="100000"/>
              </a:lnSpc>
              <a:buNone/>
              <a:defRPr lang="en-US" sz="2000" dirty="0">
                <a:solidFill>
                  <a:schemeClr val="tx1"/>
                </a:solidFill>
                <a:latin typeface="+mj-lt"/>
              </a:defRPr>
            </a:lvl1pPr>
          </a:lstStyle>
          <a:p>
            <a:pPr lvl="0"/>
            <a:r>
              <a:rPr lang="en-US"/>
              <a:t>Click to add subtitle</a:t>
            </a:r>
          </a:p>
        </p:txBody>
      </p:sp>
      <p:sp>
        <p:nvSpPr>
          <p:cNvPr id="4" name="文本占位符 3"/>
          <p:cNvSpPr>
            <a:spLocks noGrp="1"/>
          </p:cNvSpPr>
          <p:nvPr>
            <p:ph type="body" sz="quarter" idx="13" hasCustomPrompt="1"/>
          </p:nvPr>
        </p:nvSpPr>
        <p:spPr>
          <a:xfrm>
            <a:off x="660400" y="5313402"/>
            <a:ext cx="4530725" cy="276999"/>
          </a:xfrm>
          <a:prstGeom prst="rect">
            <a:avLst/>
          </a:prstGeom>
        </p:spPr>
        <p:txBody>
          <a:bodyPr wrap="square" lIns="90000">
            <a:normAutofit/>
          </a:bodyPr>
          <a:lstStyle>
            <a:lvl1pPr marL="0" indent="0" algn="l">
              <a:lnSpc>
                <a:spcPct val="100000"/>
              </a:lnSpc>
              <a:buNone/>
              <a:defRPr sz="1200">
                <a:solidFill>
                  <a:schemeClr val="tx1"/>
                </a:solidFill>
              </a:defRPr>
            </a:lvl1pPr>
          </a:lstStyle>
          <a:p>
            <a:pPr lvl="0"/>
            <a:r>
              <a:rPr lang="en-US"/>
              <a:t>Presenter name</a:t>
            </a:r>
          </a:p>
        </p:txBody>
      </p:sp>
      <p:sp>
        <p:nvSpPr>
          <p:cNvPr id="7" name="文本占位符 6"/>
          <p:cNvSpPr>
            <a:spLocks noGrp="1"/>
          </p:cNvSpPr>
          <p:nvPr>
            <p:ph type="body" sz="quarter" idx="14" hasCustomPrompt="1"/>
          </p:nvPr>
        </p:nvSpPr>
        <p:spPr>
          <a:xfrm>
            <a:off x="660400" y="5590401"/>
            <a:ext cx="4530725" cy="276999"/>
          </a:xfrm>
          <a:prstGeom prst="rect">
            <a:avLst/>
          </a:prstGeom>
        </p:spPr>
        <p:txBody>
          <a:bodyPr wrap="none">
            <a:normAutofit/>
          </a:bodyPr>
          <a:lstStyle>
            <a:lvl1pPr marL="0" indent="0" algn="l">
              <a:lnSpc>
                <a:spcPct val="100000"/>
              </a:lnSpc>
              <a:buNone/>
              <a:defRPr sz="1200">
                <a:solidFill>
                  <a:schemeClr val="tx1"/>
                </a:solidFill>
              </a:defRPr>
            </a:lvl1pPr>
          </a:lstStyle>
          <a:p>
            <a:pPr lvl="0"/>
            <a:r>
              <a:rPr lang="en-US"/>
              <a:t>www.officeplus.cn</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vl1pPr>
          </a:lstStyle>
          <a:p>
            <a:pPr lvl="0"/>
            <a:r>
              <a:rPr lang="en-US"/>
              <a:t>Click to add title</a:t>
            </a:r>
          </a:p>
        </p:txBody>
      </p:sp>
      <p:sp>
        <p:nvSpPr>
          <p:cNvPr id="3" name="内容占位符 2"/>
          <p:cNvSpPr>
            <a:spLocks noGrp="1"/>
          </p:cNvSpPr>
          <p:nvPr>
            <p:ph idx="1" hasCustomPrompt="1"/>
          </p:nvPr>
        </p:nvSpPr>
        <p:spPr/>
        <p:txBody>
          <a:bodyPr/>
          <a:lstStyle>
            <a:lvl1pPr>
              <a:defRPr/>
            </a:lvl1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4" name="日期占位符 3"/>
          <p:cNvSpPr>
            <a:spLocks noGrp="1"/>
          </p:cNvSpPr>
          <p:nvPr>
            <p:ph type="dt" sz="half" idx="10"/>
          </p:nvPr>
        </p:nvSpPr>
        <p:spPr/>
        <p:txBody>
          <a:bodyPr/>
          <a:lstStyle/>
          <a:p>
            <a:endParaRPr lang="en-US"/>
          </a:p>
        </p:txBody>
      </p:sp>
      <p:sp>
        <p:nvSpPr>
          <p:cNvPr id="5" name="页脚占位符 4"/>
          <p:cNvSpPr>
            <a:spLocks noGrp="1"/>
          </p:cNvSpPr>
          <p:nvPr>
            <p:ph type="ftr" sz="quarter" idx="11"/>
          </p:nvPr>
        </p:nvSpPr>
        <p:spPr/>
        <p:txBody>
          <a:bodyPr/>
          <a:lstStyle/>
          <a:p>
            <a:endParaRPr lang="en-US" dirty="0"/>
          </a:p>
        </p:txBody>
      </p:sp>
      <p:sp>
        <p:nvSpPr>
          <p:cNvPr id="6" name="灯片编号占位符 5"/>
          <p:cNvSpPr>
            <a:spLocks noGrp="1"/>
          </p:cNvSpPr>
          <p:nvPr>
            <p:ph type="sldNum" sz="quarter" idx="12"/>
          </p:nvPr>
        </p:nvSpPr>
        <p:spPr/>
        <p:txBody>
          <a:bodyPr/>
          <a:lstStyle/>
          <a:p>
            <a:fld id="{C8BB1146-E542-4D4E-B8E9-6919A11DDD48}"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Agenda">
    <p:spTree>
      <p:nvGrpSpPr>
        <p:cNvPr id="1" name=""/>
        <p:cNvGrpSpPr/>
        <p:nvPr/>
      </p:nvGrpSpPr>
      <p:grpSpPr>
        <a:xfrm>
          <a:off x="0" y="0"/>
          <a:ext cx="0" cy="0"/>
          <a:chOff x="0" y="0"/>
          <a:chExt cx="0" cy="0"/>
        </a:xfrm>
      </p:grpSpPr>
      <p:grpSp>
        <p:nvGrpSpPr>
          <p:cNvPr id="7" name="组合 6"/>
          <p:cNvGrpSpPr/>
          <p:nvPr/>
        </p:nvGrpSpPr>
        <p:grpSpPr>
          <a:xfrm>
            <a:off x="0" y="0"/>
            <a:ext cx="12192000" cy="6858000"/>
            <a:chOff x="0" y="0"/>
            <a:chExt cx="12192000" cy="6858000"/>
          </a:xfrm>
        </p:grpSpPr>
      </p:grpSp>
      <p:sp>
        <p:nvSpPr>
          <p:cNvPr id="2" name="标题 1"/>
          <p:cNvSpPr>
            <a:spLocks noGrp="1"/>
          </p:cNvSpPr>
          <p:nvPr>
            <p:ph type="title" hasCustomPrompt="1"/>
          </p:nvPr>
        </p:nvSpPr>
        <p:spPr>
          <a:xfrm>
            <a:off x="660400" y="1500189"/>
            <a:ext cx="2061861" cy="864515"/>
          </a:xfrm>
          <a:prstGeom prst="rect">
            <a:avLst/>
          </a:prstGeom>
          <a:noFill/>
        </p:spPr>
        <p:txBody>
          <a:bodyPr anchor="t" anchorCtr="0">
            <a:normAutofit/>
          </a:bodyPr>
          <a:lstStyle>
            <a:lvl1pPr algn="r">
              <a:defRPr sz="2800">
                <a:solidFill>
                  <a:schemeClr val="accent1"/>
                </a:solidFill>
              </a:defRPr>
            </a:lvl1pPr>
          </a:lstStyle>
          <a:p>
            <a:pPr lvl="0"/>
            <a:r>
              <a:rPr lang="en-US"/>
              <a:t>Agenda</a:t>
            </a:r>
          </a:p>
        </p:txBody>
      </p:sp>
      <p:sp>
        <p:nvSpPr>
          <p:cNvPr id="3" name="内容占位符 2"/>
          <p:cNvSpPr>
            <a:spLocks noGrp="1"/>
          </p:cNvSpPr>
          <p:nvPr>
            <p:ph sz="quarter" idx="1" hasCustomPrompt="1"/>
          </p:nvPr>
        </p:nvSpPr>
        <p:spPr>
          <a:xfrm>
            <a:off x="2970377" y="1500189"/>
            <a:ext cx="7799223" cy="4633912"/>
          </a:xfrm>
        </p:spPr>
        <p:txBody>
          <a:bodyPr numCol="1"/>
          <a:lstStyle>
            <a:lvl1pPr marL="342900" indent="-342900">
              <a:lnSpc>
                <a:spcPct val="100000"/>
              </a:lnSpc>
              <a:buFont typeface="+mj-lt"/>
              <a:buAutoNum type="arabicPeriod"/>
              <a:defRPr/>
            </a:lvl1pPr>
            <a:lvl2pPr marL="800100" indent="-342900">
              <a:lnSpc>
                <a:spcPct val="100000"/>
              </a:lnSpc>
              <a:buFont typeface="+mj-ea"/>
              <a:buAutoNum type="circleNumDbPlain"/>
              <a:defRPr/>
            </a:lvl2pPr>
            <a:lvl3pPr marL="1257300" indent="-342900">
              <a:lnSpc>
                <a:spcPct val="100000"/>
              </a:lnSpc>
              <a:buFont typeface="+mj-lt"/>
              <a:buAutoNum type="alphaLcParenR"/>
              <a:defRPr/>
            </a:lvl3pPr>
            <a:lvl4pPr>
              <a:lnSpc>
                <a:spcPct val="100000"/>
              </a:lnSpc>
              <a:defRPr/>
            </a:lvl4pPr>
            <a:lvl5pPr>
              <a:lnSpc>
                <a:spcPct val="100000"/>
              </a:lnSpc>
              <a:defRPr/>
            </a:lvl5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4" name="日期占位符 3"/>
          <p:cNvSpPr>
            <a:spLocks noGrp="1"/>
          </p:cNvSpPr>
          <p:nvPr>
            <p:ph type="dt" sz="half" idx="10"/>
          </p:nvPr>
        </p:nvSpPr>
        <p:spPr/>
        <p:txBody>
          <a:bodyPr/>
          <a:lstStyle/>
          <a:p>
            <a:endParaRPr lang="en-US" dirty="0"/>
          </a:p>
        </p:txBody>
      </p:sp>
      <p:sp>
        <p:nvSpPr>
          <p:cNvPr id="5" name="页脚占位符 4"/>
          <p:cNvSpPr>
            <a:spLocks noGrp="1"/>
          </p:cNvSpPr>
          <p:nvPr>
            <p:ph type="ftr" sz="quarter" idx="11"/>
          </p:nvPr>
        </p:nvSpPr>
        <p:spPr/>
        <p:txBody>
          <a:bodyPr/>
          <a:lstStyle/>
          <a:p>
            <a:endParaRPr lang="en-US" dirty="0"/>
          </a:p>
        </p:txBody>
      </p:sp>
      <p:sp>
        <p:nvSpPr>
          <p:cNvPr id="6" name="灯片编号占位符 5"/>
          <p:cNvSpPr>
            <a:spLocks noGrp="1"/>
          </p:cNvSpPr>
          <p:nvPr>
            <p:ph type="sldNum" sz="quarter" idx="12"/>
          </p:nvPr>
        </p:nvSpPr>
        <p:spPr/>
        <p:txBody>
          <a:bodyPr/>
          <a:lstStyle/>
          <a:p>
            <a:fld id="{C8BB1146-E542-4D4E-B8E9-6919A11DDD48}"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gradFill>
          <a:gsLst>
            <a:gs pos="88000">
              <a:schemeClr val="accent1">
                <a:lumMod val="20000"/>
                <a:lumOff val="80000"/>
              </a:schemeClr>
            </a:gs>
            <a:gs pos="0">
              <a:schemeClr val="accent1">
                <a:lumMod val="20000"/>
                <a:lumOff val="80000"/>
              </a:schemeClr>
            </a:gs>
            <a:gs pos="24000">
              <a:schemeClr val="bg1"/>
            </a:gs>
          </a:gsLst>
          <a:lin ang="8100000" scaled="1"/>
        </a:gradFill>
        <a:effectLst/>
      </p:bgPr>
    </p:bg>
    <p:spTree>
      <p:nvGrpSpPr>
        <p:cNvPr id="1" name=""/>
        <p:cNvGrpSpPr/>
        <p:nvPr/>
      </p:nvGrpSpPr>
      <p:grpSpPr>
        <a:xfrm>
          <a:off x="0" y="0"/>
          <a:ext cx="0" cy="0"/>
          <a:chOff x="0" y="0"/>
          <a:chExt cx="0" cy="0"/>
        </a:xfrm>
      </p:grpSpPr>
      <p:grpSp>
        <p:nvGrpSpPr>
          <p:cNvPr id="13" name="组合 12"/>
          <p:cNvGrpSpPr/>
          <p:nvPr/>
        </p:nvGrpSpPr>
        <p:grpSpPr>
          <a:xfrm flipH="1">
            <a:off x="0" y="0"/>
            <a:ext cx="12192000" cy="6858000"/>
            <a:chOff x="0" y="0"/>
            <a:chExt cx="12192000" cy="6858000"/>
          </a:xfrm>
        </p:grpSpPr>
        <p:grpSp>
          <p:nvGrpSpPr>
            <p:cNvPr id="14" name="组合 13"/>
            <p:cNvGrpSpPr/>
            <p:nvPr/>
          </p:nvGrpSpPr>
          <p:grpSpPr>
            <a:xfrm>
              <a:off x="0" y="0"/>
              <a:ext cx="12192000" cy="6858000"/>
              <a:chOff x="0" y="-1"/>
              <a:chExt cx="12192000" cy="6858000"/>
            </a:xfrm>
          </p:grpSpPr>
          <p:sp>
            <p:nvSpPr>
              <p:cNvPr id="20" name="矩形 19"/>
              <p:cNvSpPr/>
              <p:nvPr/>
            </p:nvSpPr>
            <p:spPr>
              <a:xfrm>
                <a:off x="3291296" y="-1"/>
                <a:ext cx="8900704" cy="6858000"/>
              </a:xfrm>
              <a:prstGeom prst="rect">
                <a:avLst/>
              </a:prstGeom>
              <a:gradFill flip="none" rotWithShape="1">
                <a:gsLst>
                  <a:gs pos="46000">
                    <a:schemeClr val="accent1">
                      <a:lumMod val="20000"/>
                      <a:lumOff val="80000"/>
                      <a:alpha val="0"/>
                    </a:schemeClr>
                  </a:gs>
                  <a:gs pos="100000">
                    <a:schemeClr val="accent1">
                      <a:lumMod val="60000"/>
                      <a:lumOff val="40000"/>
                    </a:schemeClr>
                  </a:gs>
                  <a:gs pos="72000">
                    <a:schemeClr val="accent1">
                      <a:lumMod val="20000"/>
                      <a:lumOff val="80000"/>
                      <a:alpha val="61000"/>
                    </a:schemeClr>
                  </a:gs>
                </a:gsLst>
                <a:lin ang="189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p:cNvPicPr>
                <a:picLocks noChangeAspect="1"/>
              </p:cNvPicPr>
              <p:nvPr/>
            </p:nvPicPr>
            <p:blipFill>
              <a:blip r:embed="rId2"/>
              <a:srcRect l="24067" t="49629"/>
              <a:stretch>
                <a:fillRect/>
              </a:stretch>
            </p:blipFill>
            <p:spPr>
              <a:xfrm>
                <a:off x="0" y="0"/>
                <a:ext cx="4291326" cy="2846708"/>
              </a:xfrm>
              <a:custGeom>
                <a:avLst/>
                <a:gdLst>
                  <a:gd name="connsiteX0" fmla="*/ 0 w 4291326"/>
                  <a:gd name="connsiteY0" fmla="*/ 0 h 2846708"/>
                  <a:gd name="connsiteX1" fmla="*/ 4291326 w 4291326"/>
                  <a:gd name="connsiteY1" fmla="*/ 0 h 2846708"/>
                  <a:gd name="connsiteX2" fmla="*/ 4291326 w 4291326"/>
                  <a:gd name="connsiteY2" fmla="*/ 2846708 h 2846708"/>
                  <a:gd name="connsiteX3" fmla="*/ 0 w 4291326"/>
                  <a:gd name="connsiteY3" fmla="*/ 2846708 h 2846708"/>
                </a:gdLst>
                <a:ahLst/>
                <a:cxnLst>
                  <a:cxn ang="0">
                    <a:pos x="connsiteX0" y="connsiteY0"/>
                  </a:cxn>
                  <a:cxn ang="0">
                    <a:pos x="connsiteX1" y="connsiteY1"/>
                  </a:cxn>
                  <a:cxn ang="0">
                    <a:pos x="connsiteX2" y="connsiteY2"/>
                  </a:cxn>
                  <a:cxn ang="0">
                    <a:pos x="connsiteX3" y="connsiteY3"/>
                  </a:cxn>
                </a:cxnLst>
                <a:rect l="l" t="t" r="r" b="b"/>
                <a:pathLst>
                  <a:path w="4291326" h="2846708">
                    <a:moveTo>
                      <a:pt x="0" y="0"/>
                    </a:moveTo>
                    <a:lnTo>
                      <a:pt x="4291326" y="0"/>
                    </a:lnTo>
                    <a:lnTo>
                      <a:pt x="4291326" y="2846708"/>
                    </a:lnTo>
                    <a:lnTo>
                      <a:pt x="0" y="2846708"/>
                    </a:lnTo>
                    <a:close/>
                  </a:path>
                </a:pathLst>
              </a:custGeom>
            </p:spPr>
          </p:pic>
        </p:grpSp>
        <p:pic>
          <p:nvPicPr>
            <p:cNvPr id="15" name="图片 14"/>
            <p:cNvPicPr>
              <a:picLocks noChangeAspect="1"/>
            </p:cNvPicPr>
            <p:nvPr/>
          </p:nvPicPr>
          <p:blipFill>
            <a:blip r:embed="rId2"/>
            <a:srcRect l="24067" t="49629"/>
            <a:stretch>
              <a:fillRect/>
            </a:stretch>
          </p:blipFill>
          <p:spPr>
            <a:xfrm flipV="1">
              <a:off x="0" y="4011292"/>
              <a:ext cx="4291326" cy="2846708"/>
            </a:xfrm>
            <a:custGeom>
              <a:avLst/>
              <a:gdLst>
                <a:gd name="connsiteX0" fmla="*/ 0 w 4291326"/>
                <a:gd name="connsiteY0" fmla="*/ 0 h 2846708"/>
                <a:gd name="connsiteX1" fmla="*/ 4291326 w 4291326"/>
                <a:gd name="connsiteY1" fmla="*/ 0 h 2846708"/>
                <a:gd name="connsiteX2" fmla="*/ 4291326 w 4291326"/>
                <a:gd name="connsiteY2" fmla="*/ 2846708 h 2846708"/>
                <a:gd name="connsiteX3" fmla="*/ 0 w 4291326"/>
                <a:gd name="connsiteY3" fmla="*/ 2846708 h 2846708"/>
              </a:gdLst>
              <a:ahLst/>
              <a:cxnLst>
                <a:cxn ang="0">
                  <a:pos x="connsiteX0" y="connsiteY0"/>
                </a:cxn>
                <a:cxn ang="0">
                  <a:pos x="connsiteX1" y="connsiteY1"/>
                </a:cxn>
                <a:cxn ang="0">
                  <a:pos x="connsiteX2" y="connsiteY2"/>
                </a:cxn>
                <a:cxn ang="0">
                  <a:pos x="connsiteX3" y="connsiteY3"/>
                </a:cxn>
              </a:cxnLst>
              <a:rect l="l" t="t" r="r" b="b"/>
              <a:pathLst>
                <a:path w="4291326" h="2846708">
                  <a:moveTo>
                    <a:pt x="0" y="0"/>
                  </a:moveTo>
                  <a:lnTo>
                    <a:pt x="4291326" y="0"/>
                  </a:lnTo>
                  <a:lnTo>
                    <a:pt x="4291326" y="2846708"/>
                  </a:lnTo>
                  <a:lnTo>
                    <a:pt x="0" y="2846708"/>
                  </a:lnTo>
                  <a:close/>
                </a:path>
              </a:pathLst>
            </a:custGeom>
          </p:spPr>
        </p:pic>
        <p:sp>
          <p:nvSpPr>
            <p:cNvPr id="16" name="任意多边形: 形状 15"/>
            <p:cNvSpPr/>
            <p:nvPr/>
          </p:nvSpPr>
          <p:spPr>
            <a:xfrm>
              <a:off x="7534473" y="0"/>
              <a:ext cx="4657527" cy="6858000"/>
            </a:xfrm>
            <a:custGeom>
              <a:avLst/>
              <a:gdLst>
                <a:gd name="connsiteX0" fmla="*/ 1404437 w 4657527"/>
                <a:gd name="connsiteY0" fmla="*/ 0 h 6858000"/>
                <a:gd name="connsiteX1" fmla="*/ 4657527 w 4657527"/>
                <a:gd name="connsiteY1" fmla="*/ 0 h 6858000"/>
                <a:gd name="connsiteX2" fmla="*/ 4657527 w 4657527"/>
                <a:gd name="connsiteY2" fmla="*/ 6858000 h 6858000"/>
                <a:gd name="connsiteX3" fmla="*/ 1404437 w 4657527"/>
                <a:gd name="connsiteY3" fmla="*/ 6858000 h 6858000"/>
                <a:gd name="connsiteX4" fmla="*/ 1270603 w 4657527"/>
                <a:gd name="connsiteY4" fmla="*/ 6717626 h 6858000"/>
                <a:gd name="connsiteX5" fmla="*/ 0 w 4657527"/>
                <a:gd name="connsiteY5" fmla="*/ 3429000 h 6858000"/>
                <a:gd name="connsiteX6" fmla="*/ 1270603 w 4657527"/>
                <a:gd name="connsiteY6" fmla="*/ 1403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57527" h="6858000">
                  <a:moveTo>
                    <a:pt x="1404437" y="0"/>
                  </a:moveTo>
                  <a:lnTo>
                    <a:pt x="4657527" y="0"/>
                  </a:lnTo>
                  <a:lnTo>
                    <a:pt x="4657527" y="6858000"/>
                  </a:lnTo>
                  <a:lnTo>
                    <a:pt x="1404437" y="6858000"/>
                  </a:lnTo>
                  <a:lnTo>
                    <a:pt x="1270603" y="6717626"/>
                  </a:lnTo>
                  <a:cubicBezTo>
                    <a:pt x="481155" y="5849040"/>
                    <a:pt x="0" y="4695210"/>
                    <a:pt x="0" y="3429000"/>
                  </a:cubicBezTo>
                  <a:cubicBezTo>
                    <a:pt x="0" y="2162790"/>
                    <a:pt x="481155" y="1008960"/>
                    <a:pt x="1270603" y="140374"/>
                  </a:cubicBezTo>
                  <a:close/>
                </a:path>
              </a:pathLst>
            </a:custGeom>
            <a:gradFill flip="none" rotWithShape="1">
              <a:gsLst>
                <a:gs pos="100000">
                  <a:schemeClr val="accent1">
                    <a:lumMod val="20000"/>
                    <a:lumOff val="80000"/>
                    <a:alpha val="0"/>
                  </a:schemeClr>
                </a:gs>
                <a:gs pos="0">
                  <a:schemeClr val="accent1">
                    <a:lumMod val="20000"/>
                    <a:lumOff val="80000"/>
                    <a:alpha val="15000"/>
                  </a:schemeClr>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任意多边形: 形状 16"/>
            <p:cNvSpPr/>
            <p:nvPr/>
          </p:nvSpPr>
          <p:spPr>
            <a:xfrm>
              <a:off x="6203950" y="2336001"/>
              <a:ext cx="5988050" cy="4521999"/>
            </a:xfrm>
            <a:custGeom>
              <a:avLst/>
              <a:gdLst>
                <a:gd name="connsiteX0" fmla="*/ 3559328 w 5988050"/>
                <a:gd name="connsiteY0" fmla="*/ 0 h 4521999"/>
                <a:gd name="connsiteX1" fmla="*/ 5823391 w 5988050"/>
                <a:gd name="connsiteY1" fmla="*/ 812778 h 4521999"/>
                <a:gd name="connsiteX2" fmla="*/ 5988050 w 5988050"/>
                <a:gd name="connsiteY2" fmla="*/ 962430 h 4521999"/>
                <a:gd name="connsiteX3" fmla="*/ 5988050 w 5988050"/>
                <a:gd name="connsiteY3" fmla="*/ 4521999 h 4521999"/>
                <a:gd name="connsiteX4" fmla="*/ 135398 w 5988050"/>
                <a:gd name="connsiteY4" fmla="*/ 4521999 h 4521999"/>
                <a:gd name="connsiteX5" fmla="*/ 72313 w 5988050"/>
                <a:gd name="connsiteY5" fmla="*/ 4276657 h 4521999"/>
                <a:gd name="connsiteX6" fmla="*/ 0 w 5988050"/>
                <a:gd name="connsiteY6" fmla="*/ 3559328 h 4521999"/>
                <a:gd name="connsiteX7" fmla="*/ 3559328 w 5988050"/>
                <a:gd name="connsiteY7" fmla="*/ 0 h 4521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88050" h="4521999">
                  <a:moveTo>
                    <a:pt x="3559328" y="0"/>
                  </a:moveTo>
                  <a:cubicBezTo>
                    <a:pt x="4419349" y="0"/>
                    <a:pt x="5208129" y="305019"/>
                    <a:pt x="5823391" y="812778"/>
                  </a:cubicBezTo>
                  <a:lnTo>
                    <a:pt x="5988050" y="962430"/>
                  </a:lnTo>
                  <a:lnTo>
                    <a:pt x="5988050" y="4521999"/>
                  </a:lnTo>
                  <a:lnTo>
                    <a:pt x="135398" y="4521999"/>
                  </a:lnTo>
                  <a:lnTo>
                    <a:pt x="72313" y="4276657"/>
                  </a:lnTo>
                  <a:cubicBezTo>
                    <a:pt x="24900" y="4044954"/>
                    <a:pt x="0" y="3805048"/>
                    <a:pt x="0" y="3559328"/>
                  </a:cubicBezTo>
                  <a:cubicBezTo>
                    <a:pt x="0" y="1593566"/>
                    <a:pt x="1593566" y="0"/>
                    <a:pt x="3559328" y="0"/>
                  </a:cubicBezTo>
                  <a:close/>
                </a:path>
              </a:pathLst>
            </a:custGeom>
            <a:solidFill>
              <a:schemeClr val="accent1">
                <a:lumMod val="20000"/>
                <a:lumOff val="80000"/>
                <a:alpha val="65000"/>
              </a:schemeClr>
            </a:solidFill>
            <a:ln w="15875">
              <a:solidFill>
                <a:schemeClr val="accent3">
                  <a:lumMod val="20000"/>
                  <a:lumOff val="80000"/>
                </a:schemeClr>
              </a:solidFill>
            </a:ln>
          </p:spPr>
          <p:txBody>
            <a:bodyPr vert="horz" wrap="square" lIns="91440" tIns="45720" rIns="91440" bIns="45720" numCol="1" anchor="t" anchorCtr="0" compatLnSpc="1">
              <a:prstTxWarp prst="textNoShape">
                <a:avLst/>
              </a:prstTxWarp>
              <a:noAutofit/>
            </a:bodyPr>
            <a:lstStyle/>
            <a:p>
              <a:pPr lvl="0"/>
              <a:endParaRPr lang="zh-CN" altLang="en-US">
                <a:solidFill>
                  <a:schemeClr val="tx1"/>
                </a:solidFill>
              </a:endParaRPr>
            </a:p>
          </p:txBody>
        </p:sp>
        <p:sp>
          <p:nvSpPr>
            <p:cNvPr id="18" name="任意多边形: 形状 17"/>
            <p:cNvSpPr/>
            <p:nvPr/>
          </p:nvSpPr>
          <p:spPr>
            <a:xfrm>
              <a:off x="310671" y="0"/>
              <a:ext cx="1631126" cy="609661"/>
            </a:xfrm>
            <a:custGeom>
              <a:avLst/>
              <a:gdLst>
                <a:gd name="connsiteX0" fmla="*/ 0 w 1631126"/>
                <a:gd name="connsiteY0" fmla="*/ 0 h 609661"/>
                <a:gd name="connsiteX1" fmla="*/ 1631126 w 1631126"/>
                <a:gd name="connsiteY1" fmla="*/ 0 h 609661"/>
                <a:gd name="connsiteX2" fmla="*/ 1604131 w 1631126"/>
                <a:gd name="connsiteY2" fmla="*/ 86963 h 609661"/>
                <a:gd name="connsiteX3" fmla="*/ 815563 w 1631126"/>
                <a:gd name="connsiteY3" fmla="*/ 609661 h 609661"/>
                <a:gd name="connsiteX4" fmla="*/ 26995 w 1631126"/>
                <a:gd name="connsiteY4" fmla="*/ 86963 h 6096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1126" h="609661">
                  <a:moveTo>
                    <a:pt x="0" y="0"/>
                  </a:moveTo>
                  <a:lnTo>
                    <a:pt x="1631126" y="0"/>
                  </a:lnTo>
                  <a:lnTo>
                    <a:pt x="1604131" y="86963"/>
                  </a:lnTo>
                  <a:cubicBezTo>
                    <a:pt x="1474210" y="394131"/>
                    <a:pt x="1170056" y="609661"/>
                    <a:pt x="815563" y="609661"/>
                  </a:cubicBezTo>
                  <a:cubicBezTo>
                    <a:pt x="461070" y="609661"/>
                    <a:pt x="156916" y="394131"/>
                    <a:pt x="26995" y="86963"/>
                  </a:cubicBezTo>
                  <a:close/>
                </a:path>
              </a:pathLst>
            </a:custGeom>
            <a:gradFill flip="none" rotWithShape="1">
              <a:gsLst>
                <a:gs pos="11000">
                  <a:schemeClr val="accent1">
                    <a:lumMod val="60000"/>
                    <a:lumOff val="40000"/>
                  </a:schemeClr>
                </a:gs>
                <a:gs pos="100000">
                  <a:schemeClr val="accent1">
                    <a:lumMod val="20000"/>
                    <a:lumOff val="80000"/>
                  </a:schemeClr>
                </a:gs>
              </a:gsLst>
              <a:path path="circle">
                <a:fillToRect l="100000" t="100000"/>
              </a:path>
              <a:tileRect r="-100000" b="-100000"/>
            </a:grad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lvl="0" algn="ctr"/>
              <a:endParaRPr lang="zh-CN" altLang="en-US">
                <a:solidFill>
                  <a:schemeClr val="lt1"/>
                </a:solidFill>
              </a:endParaRPr>
            </a:p>
          </p:txBody>
        </p:sp>
        <p:pic>
          <p:nvPicPr>
            <p:cNvPr id="19" name="图片 1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02197" y="349959"/>
              <a:ext cx="9319392" cy="6211375"/>
            </a:xfrm>
            <a:prstGeom prst="rect">
              <a:avLst/>
            </a:prstGeom>
          </p:spPr>
        </p:pic>
      </p:grpSp>
      <p:sp>
        <p:nvSpPr>
          <p:cNvPr id="5" name="标题 4"/>
          <p:cNvSpPr>
            <a:spLocks noGrp="1"/>
          </p:cNvSpPr>
          <p:nvPr>
            <p:ph type="title" hasCustomPrompt="1"/>
          </p:nvPr>
        </p:nvSpPr>
        <p:spPr>
          <a:xfrm>
            <a:off x="5740400" y="1944146"/>
            <a:ext cx="5778500" cy="1252969"/>
          </a:xfrm>
          <a:prstGeom prst="rect">
            <a:avLst/>
          </a:prstGeom>
        </p:spPr>
        <p:txBody>
          <a:bodyPr>
            <a:normAutofit/>
          </a:bodyPr>
          <a:lstStyle>
            <a:lvl1pPr algn="l">
              <a:lnSpc>
                <a:spcPct val="100000"/>
              </a:lnSpc>
              <a:defRPr sz="3200">
                <a:solidFill>
                  <a:schemeClr val="accent1"/>
                </a:solidFill>
              </a:defRPr>
            </a:lvl1pPr>
          </a:lstStyle>
          <a:p>
            <a:pPr lvl="0"/>
            <a:r>
              <a:rPr lang="en-US"/>
              <a:t>Click to add title</a:t>
            </a:r>
          </a:p>
        </p:txBody>
      </p:sp>
      <p:sp>
        <p:nvSpPr>
          <p:cNvPr id="25" name="文本占位符 24"/>
          <p:cNvSpPr>
            <a:spLocks noGrp="1"/>
          </p:cNvSpPr>
          <p:nvPr>
            <p:ph type="body" sz="quarter" idx="1" hasCustomPrompt="1"/>
          </p:nvPr>
        </p:nvSpPr>
        <p:spPr>
          <a:xfrm>
            <a:off x="5740400" y="3319791"/>
            <a:ext cx="5778500" cy="1594064"/>
          </a:xfrm>
          <a:prstGeom prst="rect">
            <a:avLst/>
          </a:prstGeom>
        </p:spPr>
        <p:txBody>
          <a:bodyPr anchor="t">
            <a:normAutofit/>
          </a:bodyPr>
          <a:lstStyle>
            <a:lvl1pPr marL="0" indent="0" algn="l">
              <a:lnSpc>
                <a:spcPct val="120000"/>
              </a:lnSpc>
              <a:buFont typeface="+mj-lt"/>
              <a:buNone/>
              <a:defRPr sz="2000" b="0">
                <a:solidFill>
                  <a:schemeClr val="tx1"/>
                </a:solidFill>
                <a:latin typeface="+mn-lt"/>
              </a:defRPr>
            </a:lvl1pPr>
          </a:lstStyle>
          <a:p>
            <a:pPr lvl="0"/>
            <a:r>
              <a:rPr lang="en-US"/>
              <a:t>Click to add text</a:t>
            </a:r>
          </a:p>
        </p:txBody>
      </p:sp>
      <p:sp>
        <p:nvSpPr>
          <p:cNvPr id="4" name="日期占位符 3"/>
          <p:cNvSpPr>
            <a:spLocks noGrp="1"/>
          </p:cNvSpPr>
          <p:nvPr>
            <p:ph type="dt" sz="half" idx="10"/>
          </p:nvPr>
        </p:nvSpPr>
        <p:spPr/>
        <p:txBody>
          <a:bodyPr/>
          <a:lstStyle/>
          <a:p>
            <a:fld id="{2A27A813-B2FD-42E1-9222-83B574E99074}" type="datetime1">
              <a:rPr lang="zh-CN" altLang="en-US" smtClean="0"/>
              <a:t>2025/3/17</a:t>
            </a:fld>
            <a:endParaRPr lang="en-US" altLang="zh-CN"/>
          </a:p>
        </p:txBody>
      </p:sp>
      <p:sp>
        <p:nvSpPr>
          <p:cNvPr id="6" name="页脚占位符 5"/>
          <p:cNvSpPr>
            <a:spLocks noGrp="1"/>
          </p:cNvSpPr>
          <p:nvPr>
            <p:ph type="ftr" sz="quarter" idx="11"/>
          </p:nvPr>
        </p:nvSpPr>
        <p:spPr/>
        <p:txBody>
          <a:bodyPr/>
          <a:lstStyle/>
          <a:p>
            <a:r>
              <a:rPr lang="af-ZA" altLang="zh-CN"/>
              <a:t>OfficePLUS</a:t>
            </a:r>
            <a:endParaRPr lang="zh-CN" altLang="en-US"/>
          </a:p>
        </p:txBody>
      </p:sp>
      <p:sp>
        <p:nvSpPr>
          <p:cNvPr id="8" name="灯片编号占位符 7"/>
          <p:cNvSpPr>
            <a:spLocks noGrp="1"/>
          </p:cNvSpPr>
          <p:nvPr>
            <p:ph type="sldNum" sz="quarter" idx="12"/>
          </p:nvPr>
        </p:nvSpPr>
        <p:spPr/>
        <p:txBody>
          <a:bodyPr/>
          <a:lstStyle/>
          <a:p>
            <a:fld id="{7F65B630-C7FF-41C0-9923-C5E5E29EED81}" type="slidenum">
              <a:rPr lang="en-US" altLang="zh-CN" smtClean="0"/>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vl1pPr>
          </a:lstStyle>
          <a:p>
            <a:pPr lvl="0"/>
            <a:r>
              <a:rPr lang="en-US"/>
              <a:t>Click to add title</a:t>
            </a:r>
          </a:p>
        </p:txBody>
      </p:sp>
      <p:sp>
        <p:nvSpPr>
          <p:cNvPr id="3" name="日期占位符 2"/>
          <p:cNvSpPr>
            <a:spLocks noGrp="1"/>
          </p:cNvSpPr>
          <p:nvPr>
            <p:ph type="dt" sz="half" idx="10"/>
          </p:nvPr>
        </p:nvSpPr>
        <p:spPr/>
        <p:txBody>
          <a:bodyPr/>
          <a:lstStyle/>
          <a:p>
            <a:endParaRPr lang="en-US"/>
          </a:p>
        </p:txBody>
      </p:sp>
      <p:sp>
        <p:nvSpPr>
          <p:cNvPr id="4" name="页脚占位符 3"/>
          <p:cNvSpPr>
            <a:spLocks noGrp="1"/>
          </p:cNvSpPr>
          <p:nvPr>
            <p:ph type="ftr" sz="quarter" idx="11"/>
          </p:nvPr>
        </p:nvSpPr>
        <p:spPr/>
        <p:txBody>
          <a:bodyPr/>
          <a:lstStyle/>
          <a:p>
            <a:endParaRPr lang="en-US" dirty="0"/>
          </a:p>
        </p:txBody>
      </p:sp>
      <p:sp>
        <p:nvSpPr>
          <p:cNvPr id="5" name="灯片编号占位符 4"/>
          <p:cNvSpPr>
            <a:spLocks noGrp="1"/>
          </p:cNvSpPr>
          <p:nvPr>
            <p:ph type="sldNum" sz="quarter" idx="12"/>
          </p:nvPr>
        </p:nvSpPr>
        <p:spPr/>
        <p:txBody>
          <a:bodyPr/>
          <a:lstStyle/>
          <a:p>
            <a:fld id="{C8BB1146-E542-4D4E-B8E9-6919A11DDD48}"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en-US"/>
          </a:p>
        </p:txBody>
      </p:sp>
      <p:sp>
        <p:nvSpPr>
          <p:cNvPr id="3" name="页脚占位符 2"/>
          <p:cNvSpPr>
            <a:spLocks noGrp="1"/>
          </p:cNvSpPr>
          <p:nvPr>
            <p:ph type="ftr" sz="quarter" idx="11"/>
          </p:nvPr>
        </p:nvSpPr>
        <p:spPr/>
        <p:txBody>
          <a:bodyPr/>
          <a:lstStyle/>
          <a:p>
            <a:endParaRPr lang="en-US" dirty="0"/>
          </a:p>
        </p:txBody>
      </p:sp>
      <p:sp>
        <p:nvSpPr>
          <p:cNvPr id="4" name="灯片编号占位符 3"/>
          <p:cNvSpPr>
            <a:spLocks noGrp="1"/>
          </p:cNvSpPr>
          <p:nvPr>
            <p:ph type="sldNum" sz="quarter" idx="12"/>
          </p:nvPr>
        </p:nvSpPr>
        <p:spPr/>
        <p:txBody>
          <a:bodyPr/>
          <a:lstStyle/>
          <a:p>
            <a:fld id="{C8BB1146-E542-4D4E-B8E9-6919A11DDD4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Closing">
    <p:bg>
      <p:bgPr>
        <a:gradFill>
          <a:gsLst>
            <a:gs pos="88000">
              <a:schemeClr val="accent1">
                <a:lumMod val="20000"/>
                <a:lumOff val="80000"/>
              </a:schemeClr>
            </a:gs>
            <a:gs pos="0">
              <a:schemeClr val="accent1">
                <a:lumMod val="20000"/>
                <a:lumOff val="80000"/>
              </a:schemeClr>
            </a:gs>
            <a:gs pos="24000">
              <a:schemeClr val="bg1"/>
            </a:gs>
          </a:gsLst>
          <a:lin ang="8100000" scaled="1"/>
        </a:gradFill>
        <a:effectLst/>
      </p:bgPr>
    </p:bg>
    <p:spTree>
      <p:nvGrpSpPr>
        <p:cNvPr id="1" name=""/>
        <p:cNvGrpSpPr/>
        <p:nvPr/>
      </p:nvGrpSpPr>
      <p:grpSpPr>
        <a:xfrm>
          <a:off x="0" y="0"/>
          <a:ext cx="0" cy="0"/>
          <a:chOff x="0" y="0"/>
          <a:chExt cx="0" cy="0"/>
        </a:xfrm>
      </p:grpSpPr>
      <p:grpSp>
        <p:nvGrpSpPr>
          <p:cNvPr id="9" name="组合 8"/>
          <p:cNvGrpSpPr/>
          <p:nvPr/>
        </p:nvGrpSpPr>
        <p:grpSpPr>
          <a:xfrm>
            <a:off x="0" y="0"/>
            <a:ext cx="12192000" cy="6858000"/>
            <a:chOff x="0" y="0"/>
            <a:chExt cx="12192000" cy="6858000"/>
          </a:xfrm>
        </p:grpSpPr>
        <p:grpSp>
          <p:nvGrpSpPr>
            <p:cNvPr id="13" name="组合 12"/>
            <p:cNvGrpSpPr/>
            <p:nvPr/>
          </p:nvGrpSpPr>
          <p:grpSpPr>
            <a:xfrm>
              <a:off x="0" y="0"/>
              <a:ext cx="12192000" cy="6858000"/>
              <a:chOff x="0" y="-1"/>
              <a:chExt cx="12192000" cy="6858000"/>
            </a:xfrm>
          </p:grpSpPr>
          <p:sp>
            <p:nvSpPr>
              <p:cNvPr id="19" name="矩形 18"/>
              <p:cNvSpPr/>
              <p:nvPr/>
            </p:nvSpPr>
            <p:spPr>
              <a:xfrm>
                <a:off x="3291296" y="-1"/>
                <a:ext cx="8900704" cy="6858000"/>
              </a:xfrm>
              <a:prstGeom prst="rect">
                <a:avLst/>
              </a:prstGeom>
              <a:gradFill flip="none" rotWithShape="1">
                <a:gsLst>
                  <a:gs pos="46000">
                    <a:schemeClr val="accent1">
                      <a:lumMod val="20000"/>
                      <a:lumOff val="80000"/>
                      <a:alpha val="0"/>
                    </a:schemeClr>
                  </a:gs>
                  <a:gs pos="100000">
                    <a:schemeClr val="accent1">
                      <a:lumMod val="60000"/>
                      <a:lumOff val="40000"/>
                    </a:schemeClr>
                  </a:gs>
                  <a:gs pos="72000">
                    <a:schemeClr val="accent1">
                      <a:lumMod val="20000"/>
                      <a:lumOff val="80000"/>
                      <a:alpha val="61000"/>
                    </a:schemeClr>
                  </a:gs>
                </a:gsLst>
                <a:lin ang="189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a:blip r:embed="rId2"/>
              <a:srcRect l="24067" t="49629"/>
              <a:stretch>
                <a:fillRect/>
              </a:stretch>
            </p:blipFill>
            <p:spPr>
              <a:xfrm>
                <a:off x="0" y="0"/>
                <a:ext cx="4291326" cy="2846708"/>
              </a:xfrm>
              <a:custGeom>
                <a:avLst/>
                <a:gdLst>
                  <a:gd name="connsiteX0" fmla="*/ 0 w 4291326"/>
                  <a:gd name="connsiteY0" fmla="*/ 0 h 2846708"/>
                  <a:gd name="connsiteX1" fmla="*/ 4291326 w 4291326"/>
                  <a:gd name="connsiteY1" fmla="*/ 0 h 2846708"/>
                  <a:gd name="connsiteX2" fmla="*/ 4291326 w 4291326"/>
                  <a:gd name="connsiteY2" fmla="*/ 2846708 h 2846708"/>
                  <a:gd name="connsiteX3" fmla="*/ 0 w 4291326"/>
                  <a:gd name="connsiteY3" fmla="*/ 2846708 h 2846708"/>
                </a:gdLst>
                <a:ahLst/>
                <a:cxnLst>
                  <a:cxn ang="0">
                    <a:pos x="connsiteX0" y="connsiteY0"/>
                  </a:cxn>
                  <a:cxn ang="0">
                    <a:pos x="connsiteX1" y="connsiteY1"/>
                  </a:cxn>
                  <a:cxn ang="0">
                    <a:pos x="connsiteX2" y="connsiteY2"/>
                  </a:cxn>
                  <a:cxn ang="0">
                    <a:pos x="connsiteX3" y="connsiteY3"/>
                  </a:cxn>
                </a:cxnLst>
                <a:rect l="l" t="t" r="r" b="b"/>
                <a:pathLst>
                  <a:path w="4291326" h="2846708">
                    <a:moveTo>
                      <a:pt x="0" y="0"/>
                    </a:moveTo>
                    <a:lnTo>
                      <a:pt x="4291326" y="0"/>
                    </a:lnTo>
                    <a:lnTo>
                      <a:pt x="4291326" y="2846708"/>
                    </a:lnTo>
                    <a:lnTo>
                      <a:pt x="0" y="2846708"/>
                    </a:lnTo>
                    <a:close/>
                  </a:path>
                </a:pathLst>
              </a:custGeom>
            </p:spPr>
          </p:pic>
        </p:grpSp>
        <p:pic>
          <p:nvPicPr>
            <p:cNvPr id="14" name="图片 13"/>
            <p:cNvPicPr>
              <a:picLocks noChangeAspect="1"/>
            </p:cNvPicPr>
            <p:nvPr/>
          </p:nvPicPr>
          <p:blipFill>
            <a:blip r:embed="rId2"/>
            <a:srcRect l="24067" t="49629"/>
            <a:stretch>
              <a:fillRect/>
            </a:stretch>
          </p:blipFill>
          <p:spPr>
            <a:xfrm flipV="1">
              <a:off x="0" y="4011292"/>
              <a:ext cx="4291326" cy="2846708"/>
            </a:xfrm>
            <a:custGeom>
              <a:avLst/>
              <a:gdLst>
                <a:gd name="connsiteX0" fmla="*/ 0 w 4291326"/>
                <a:gd name="connsiteY0" fmla="*/ 0 h 2846708"/>
                <a:gd name="connsiteX1" fmla="*/ 4291326 w 4291326"/>
                <a:gd name="connsiteY1" fmla="*/ 0 h 2846708"/>
                <a:gd name="connsiteX2" fmla="*/ 4291326 w 4291326"/>
                <a:gd name="connsiteY2" fmla="*/ 2846708 h 2846708"/>
                <a:gd name="connsiteX3" fmla="*/ 0 w 4291326"/>
                <a:gd name="connsiteY3" fmla="*/ 2846708 h 2846708"/>
              </a:gdLst>
              <a:ahLst/>
              <a:cxnLst>
                <a:cxn ang="0">
                  <a:pos x="connsiteX0" y="connsiteY0"/>
                </a:cxn>
                <a:cxn ang="0">
                  <a:pos x="connsiteX1" y="connsiteY1"/>
                </a:cxn>
                <a:cxn ang="0">
                  <a:pos x="connsiteX2" y="connsiteY2"/>
                </a:cxn>
                <a:cxn ang="0">
                  <a:pos x="connsiteX3" y="connsiteY3"/>
                </a:cxn>
              </a:cxnLst>
              <a:rect l="l" t="t" r="r" b="b"/>
              <a:pathLst>
                <a:path w="4291326" h="2846708">
                  <a:moveTo>
                    <a:pt x="0" y="0"/>
                  </a:moveTo>
                  <a:lnTo>
                    <a:pt x="4291326" y="0"/>
                  </a:lnTo>
                  <a:lnTo>
                    <a:pt x="4291326" y="2846708"/>
                  </a:lnTo>
                  <a:lnTo>
                    <a:pt x="0" y="2846708"/>
                  </a:lnTo>
                  <a:close/>
                </a:path>
              </a:pathLst>
            </a:custGeom>
          </p:spPr>
        </p:pic>
        <p:sp>
          <p:nvSpPr>
            <p:cNvPr id="15" name="任意多边形: 形状 14"/>
            <p:cNvSpPr/>
            <p:nvPr/>
          </p:nvSpPr>
          <p:spPr>
            <a:xfrm>
              <a:off x="7534473" y="0"/>
              <a:ext cx="4657527" cy="6858000"/>
            </a:xfrm>
            <a:custGeom>
              <a:avLst/>
              <a:gdLst>
                <a:gd name="connsiteX0" fmla="*/ 1404437 w 4657527"/>
                <a:gd name="connsiteY0" fmla="*/ 0 h 6858000"/>
                <a:gd name="connsiteX1" fmla="*/ 4657527 w 4657527"/>
                <a:gd name="connsiteY1" fmla="*/ 0 h 6858000"/>
                <a:gd name="connsiteX2" fmla="*/ 4657527 w 4657527"/>
                <a:gd name="connsiteY2" fmla="*/ 6858000 h 6858000"/>
                <a:gd name="connsiteX3" fmla="*/ 1404437 w 4657527"/>
                <a:gd name="connsiteY3" fmla="*/ 6858000 h 6858000"/>
                <a:gd name="connsiteX4" fmla="*/ 1270603 w 4657527"/>
                <a:gd name="connsiteY4" fmla="*/ 6717626 h 6858000"/>
                <a:gd name="connsiteX5" fmla="*/ 0 w 4657527"/>
                <a:gd name="connsiteY5" fmla="*/ 3429000 h 6858000"/>
                <a:gd name="connsiteX6" fmla="*/ 1270603 w 4657527"/>
                <a:gd name="connsiteY6" fmla="*/ 1403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57527" h="6858000">
                  <a:moveTo>
                    <a:pt x="1404437" y="0"/>
                  </a:moveTo>
                  <a:lnTo>
                    <a:pt x="4657527" y="0"/>
                  </a:lnTo>
                  <a:lnTo>
                    <a:pt x="4657527" y="6858000"/>
                  </a:lnTo>
                  <a:lnTo>
                    <a:pt x="1404437" y="6858000"/>
                  </a:lnTo>
                  <a:lnTo>
                    <a:pt x="1270603" y="6717626"/>
                  </a:lnTo>
                  <a:cubicBezTo>
                    <a:pt x="481155" y="5849040"/>
                    <a:pt x="0" y="4695210"/>
                    <a:pt x="0" y="3429000"/>
                  </a:cubicBezTo>
                  <a:cubicBezTo>
                    <a:pt x="0" y="2162790"/>
                    <a:pt x="481155" y="1008960"/>
                    <a:pt x="1270603" y="140374"/>
                  </a:cubicBezTo>
                  <a:close/>
                </a:path>
              </a:pathLst>
            </a:custGeom>
            <a:gradFill flip="none" rotWithShape="1">
              <a:gsLst>
                <a:gs pos="100000">
                  <a:schemeClr val="accent1">
                    <a:lumMod val="20000"/>
                    <a:lumOff val="80000"/>
                    <a:alpha val="0"/>
                  </a:schemeClr>
                </a:gs>
                <a:gs pos="0">
                  <a:schemeClr val="accent1">
                    <a:lumMod val="20000"/>
                    <a:lumOff val="80000"/>
                    <a:alpha val="15000"/>
                  </a:schemeClr>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形状 15"/>
            <p:cNvSpPr/>
            <p:nvPr/>
          </p:nvSpPr>
          <p:spPr>
            <a:xfrm>
              <a:off x="6203950" y="2336001"/>
              <a:ext cx="5988050" cy="4521999"/>
            </a:xfrm>
            <a:custGeom>
              <a:avLst/>
              <a:gdLst>
                <a:gd name="connsiteX0" fmla="*/ 3559328 w 5988050"/>
                <a:gd name="connsiteY0" fmla="*/ 0 h 4521999"/>
                <a:gd name="connsiteX1" fmla="*/ 5823391 w 5988050"/>
                <a:gd name="connsiteY1" fmla="*/ 812778 h 4521999"/>
                <a:gd name="connsiteX2" fmla="*/ 5988050 w 5988050"/>
                <a:gd name="connsiteY2" fmla="*/ 962430 h 4521999"/>
                <a:gd name="connsiteX3" fmla="*/ 5988050 w 5988050"/>
                <a:gd name="connsiteY3" fmla="*/ 4521999 h 4521999"/>
                <a:gd name="connsiteX4" fmla="*/ 135398 w 5988050"/>
                <a:gd name="connsiteY4" fmla="*/ 4521999 h 4521999"/>
                <a:gd name="connsiteX5" fmla="*/ 72313 w 5988050"/>
                <a:gd name="connsiteY5" fmla="*/ 4276657 h 4521999"/>
                <a:gd name="connsiteX6" fmla="*/ 0 w 5988050"/>
                <a:gd name="connsiteY6" fmla="*/ 3559328 h 4521999"/>
                <a:gd name="connsiteX7" fmla="*/ 3559328 w 5988050"/>
                <a:gd name="connsiteY7" fmla="*/ 0 h 4521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88050" h="4521999">
                  <a:moveTo>
                    <a:pt x="3559328" y="0"/>
                  </a:moveTo>
                  <a:cubicBezTo>
                    <a:pt x="4419349" y="0"/>
                    <a:pt x="5208129" y="305019"/>
                    <a:pt x="5823391" y="812778"/>
                  </a:cubicBezTo>
                  <a:lnTo>
                    <a:pt x="5988050" y="962430"/>
                  </a:lnTo>
                  <a:lnTo>
                    <a:pt x="5988050" y="4521999"/>
                  </a:lnTo>
                  <a:lnTo>
                    <a:pt x="135398" y="4521999"/>
                  </a:lnTo>
                  <a:lnTo>
                    <a:pt x="72313" y="4276657"/>
                  </a:lnTo>
                  <a:cubicBezTo>
                    <a:pt x="24900" y="4044954"/>
                    <a:pt x="0" y="3805048"/>
                    <a:pt x="0" y="3559328"/>
                  </a:cubicBezTo>
                  <a:cubicBezTo>
                    <a:pt x="0" y="1593566"/>
                    <a:pt x="1593566" y="0"/>
                    <a:pt x="3559328" y="0"/>
                  </a:cubicBezTo>
                  <a:close/>
                </a:path>
              </a:pathLst>
            </a:custGeom>
            <a:solidFill>
              <a:schemeClr val="accent1">
                <a:lumMod val="20000"/>
                <a:lumOff val="80000"/>
                <a:alpha val="65000"/>
              </a:schemeClr>
            </a:solidFill>
            <a:ln w="15875">
              <a:solidFill>
                <a:schemeClr val="accent3">
                  <a:lumMod val="20000"/>
                  <a:lumOff val="80000"/>
                </a:schemeClr>
              </a:solidFill>
            </a:ln>
          </p:spPr>
          <p:txBody>
            <a:bodyPr vert="horz" wrap="square" lIns="91440" tIns="45720" rIns="91440" bIns="45720" numCol="1" anchor="t" anchorCtr="0" compatLnSpc="1">
              <a:prstTxWarp prst="textNoShape">
                <a:avLst/>
              </a:prstTxWarp>
              <a:noAutofit/>
            </a:bodyPr>
            <a:lstStyle/>
            <a:p>
              <a:pPr lvl="0"/>
              <a:endParaRPr lang="zh-CN" altLang="en-US">
                <a:solidFill>
                  <a:schemeClr val="tx1"/>
                </a:solidFill>
              </a:endParaRPr>
            </a:p>
          </p:txBody>
        </p:sp>
        <p:sp>
          <p:nvSpPr>
            <p:cNvPr id="17" name="任意多边形: 形状 16"/>
            <p:cNvSpPr/>
            <p:nvPr/>
          </p:nvSpPr>
          <p:spPr>
            <a:xfrm>
              <a:off x="310671" y="0"/>
              <a:ext cx="1631126" cy="609661"/>
            </a:xfrm>
            <a:custGeom>
              <a:avLst/>
              <a:gdLst>
                <a:gd name="connsiteX0" fmla="*/ 0 w 1631126"/>
                <a:gd name="connsiteY0" fmla="*/ 0 h 609661"/>
                <a:gd name="connsiteX1" fmla="*/ 1631126 w 1631126"/>
                <a:gd name="connsiteY1" fmla="*/ 0 h 609661"/>
                <a:gd name="connsiteX2" fmla="*/ 1604131 w 1631126"/>
                <a:gd name="connsiteY2" fmla="*/ 86963 h 609661"/>
                <a:gd name="connsiteX3" fmla="*/ 815563 w 1631126"/>
                <a:gd name="connsiteY3" fmla="*/ 609661 h 609661"/>
                <a:gd name="connsiteX4" fmla="*/ 26995 w 1631126"/>
                <a:gd name="connsiteY4" fmla="*/ 86963 h 6096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1126" h="609661">
                  <a:moveTo>
                    <a:pt x="0" y="0"/>
                  </a:moveTo>
                  <a:lnTo>
                    <a:pt x="1631126" y="0"/>
                  </a:lnTo>
                  <a:lnTo>
                    <a:pt x="1604131" y="86963"/>
                  </a:lnTo>
                  <a:cubicBezTo>
                    <a:pt x="1474210" y="394131"/>
                    <a:pt x="1170056" y="609661"/>
                    <a:pt x="815563" y="609661"/>
                  </a:cubicBezTo>
                  <a:cubicBezTo>
                    <a:pt x="461070" y="609661"/>
                    <a:pt x="156916" y="394131"/>
                    <a:pt x="26995" y="86963"/>
                  </a:cubicBezTo>
                  <a:close/>
                </a:path>
              </a:pathLst>
            </a:custGeom>
            <a:gradFill flip="none" rotWithShape="1">
              <a:gsLst>
                <a:gs pos="11000">
                  <a:schemeClr val="accent1">
                    <a:lumMod val="60000"/>
                    <a:lumOff val="40000"/>
                  </a:schemeClr>
                </a:gs>
                <a:gs pos="100000">
                  <a:schemeClr val="accent1">
                    <a:lumMod val="20000"/>
                    <a:lumOff val="80000"/>
                  </a:schemeClr>
                </a:gs>
              </a:gsLst>
              <a:path path="circle">
                <a:fillToRect l="100000" t="100000"/>
              </a:path>
              <a:tileRect r="-100000" b="-100000"/>
            </a:grad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lvl="0" algn="ctr"/>
              <a:endParaRPr lang="zh-CN" altLang="en-US">
                <a:solidFill>
                  <a:schemeClr val="lt1"/>
                </a:solidFill>
              </a:endParaRPr>
            </a:p>
          </p:txBody>
        </p:sp>
        <p:pic>
          <p:nvPicPr>
            <p:cNvPr id="18" name="图片 1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02197" y="349959"/>
              <a:ext cx="9319392" cy="6211375"/>
            </a:xfrm>
            <a:prstGeom prst="rect">
              <a:avLst/>
            </a:prstGeom>
          </p:spPr>
        </p:pic>
      </p:grpSp>
      <p:sp>
        <p:nvSpPr>
          <p:cNvPr id="5" name="标题 4"/>
          <p:cNvSpPr>
            <a:spLocks noGrp="1"/>
          </p:cNvSpPr>
          <p:nvPr>
            <p:ph type="title" hasCustomPrompt="1"/>
          </p:nvPr>
        </p:nvSpPr>
        <p:spPr>
          <a:xfrm>
            <a:off x="660401" y="1130300"/>
            <a:ext cx="5956300" cy="2654300"/>
          </a:xfrm>
          <a:prstGeom prst="rect">
            <a:avLst/>
          </a:prstGeom>
        </p:spPr>
        <p:txBody>
          <a:bodyPr wrap="square" anchor="b">
            <a:normAutofit/>
          </a:bodyPr>
          <a:lstStyle>
            <a:lvl1pPr algn="l">
              <a:lnSpc>
                <a:spcPct val="100000"/>
              </a:lnSpc>
              <a:defRPr sz="5400">
                <a:ln w="19050">
                  <a:noFill/>
                </a:ln>
                <a:solidFill>
                  <a:schemeClr val="tx1"/>
                </a:solidFill>
              </a:defRPr>
            </a:lvl1pPr>
          </a:lstStyle>
          <a:p>
            <a:pPr lvl="0"/>
            <a:r>
              <a:rPr lang="en-US"/>
              <a:t>Click to add title</a:t>
            </a:r>
          </a:p>
        </p:txBody>
      </p:sp>
      <p:sp>
        <p:nvSpPr>
          <p:cNvPr id="4" name="文本占位符 3"/>
          <p:cNvSpPr>
            <a:spLocks noGrp="1"/>
          </p:cNvSpPr>
          <p:nvPr>
            <p:ph type="body" sz="quarter" idx="13" hasCustomPrompt="1"/>
          </p:nvPr>
        </p:nvSpPr>
        <p:spPr>
          <a:xfrm>
            <a:off x="660401" y="5580102"/>
            <a:ext cx="5956300" cy="276999"/>
          </a:xfrm>
          <a:prstGeom prst="rect">
            <a:avLst/>
          </a:prstGeom>
        </p:spPr>
        <p:txBody>
          <a:bodyPr wrap="square" lIns="90000">
            <a:normAutofit/>
          </a:bodyPr>
          <a:lstStyle>
            <a:lvl1pPr marL="0" indent="0" algn="l">
              <a:lnSpc>
                <a:spcPct val="100000"/>
              </a:lnSpc>
              <a:buNone/>
              <a:defRPr sz="1200">
                <a:solidFill>
                  <a:schemeClr val="tx1"/>
                </a:solidFill>
              </a:defRPr>
            </a:lvl1pPr>
          </a:lstStyle>
          <a:p>
            <a:pPr lvl="0"/>
            <a:r>
              <a:rPr lang="en-US"/>
              <a:t>Presenter name</a:t>
            </a:r>
          </a:p>
        </p:txBody>
      </p:sp>
      <p:sp>
        <p:nvSpPr>
          <p:cNvPr id="7" name="文本占位符 6"/>
          <p:cNvSpPr>
            <a:spLocks noGrp="1"/>
          </p:cNvSpPr>
          <p:nvPr>
            <p:ph type="body" sz="quarter" idx="14" hasCustomPrompt="1"/>
          </p:nvPr>
        </p:nvSpPr>
        <p:spPr>
          <a:xfrm>
            <a:off x="660401" y="5857101"/>
            <a:ext cx="5956300" cy="276999"/>
          </a:xfrm>
          <a:prstGeom prst="rect">
            <a:avLst/>
          </a:prstGeom>
        </p:spPr>
        <p:txBody>
          <a:bodyPr wrap="none">
            <a:normAutofit/>
          </a:bodyPr>
          <a:lstStyle>
            <a:lvl1pPr marL="0" indent="0" algn="l">
              <a:lnSpc>
                <a:spcPct val="100000"/>
              </a:lnSpc>
              <a:buNone/>
              <a:defRPr sz="1200">
                <a:solidFill>
                  <a:schemeClr val="tx1"/>
                </a:solidFill>
              </a:defRPr>
            </a:lvl1pPr>
          </a:lstStyle>
          <a:p>
            <a:pPr lvl="0"/>
            <a:r>
              <a:rPr lang="en-US"/>
              <a:t>www.officeplus.cn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lide Master">
    <p:bg>
      <p:bgPr>
        <a:gradFill flip="none" rotWithShape="1">
          <a:gsLst>
            <a:gs pos="88000">
              <a:schemeClr val="accent1">
                <a:lumMod val="20000"/>
                <a:lumOff val="80000"/>
              </a:schemeClr>
            </a:gs>
            <a:gs pos="0">
              <a:schemeClr val="accent1">
                <a:lumMod val="20000"/>
                <a:lumOff val="80000"/>
              </a:schemeClr>
            </a:gs>
            <a:gs pos="24000">
              <a:schemeClr val="bg1"/>
            </a:gs>
          </a:gsLst>
          <a:lin ang="81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60400" y="128587"/>
            <a:ext cx="10858500" cy="900112"/>
          </a:xfrm>
          <a:prstGeom prst="rect">
            <a:avLst/>
          </a:prstGeom>
        </p:spPr>
        <p:txBody>
          <a:bodyPr vert="horz" lIns="91440" tIns="45720" rIns="91440" bIns="45720" rtlCol="0" anchor="b">
            <a:normAutofit/>
          </a:bodyPr>
          <a:lstStyle/>
          <a:p>
            <a:pPr lvl="0"/>
            <a:r>
              <a:rPr lang="en-US"/>
              <a:t>Click to add title</a:t>
            </a:r>
          </a:p>
        </p:txBody>
      </p:sp>
      <p:sp>
        <p:nvSpPr>
          <p:cNvPr id="3" name="文本占位符 2"/>
          <p:cNvSpPr>
            <a:spLocks noGrp="1"/>
          </p:cNvSpPr>
          <p:nvPr>
            <p:ph type="body" idx="1"/>
          </p:nvPr>
        </p:nvSpPr>
        <p:spPr>
          <a:xfrm>
            <a:off x="660400" y="1130300"/>
            <a:ext cx="10858500" cy="5003800"/>
          </a:xfrm>
          <a:prstGeom prst="rect">
            <a:avLst/>
          </a:prstGeom>
        </p:spPr>
        <p:txBody>
          <a:bodyPr vert="horz" lIns="91440" tIns="45720" rIns="91440" bIns="45720" rtlCol="0">
            <a:normAutofit/>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4" name="日期占位符 3"/>
          <p:cNvSpPr>
            <a:spLocks noGrp="1"/>
          </p:cNvSpPr>
          <p:nvPr>
            <p:ph type="dt" sz="half" idx="2"/>
          </p:nvPr>
        </p:nvSpPr>
        <p:spPr>
          <a:xfrm>
            <a:off x="4718050" y="6409690"/>
            <a:ext cx="2743200" cy="27432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5" name="页脚占位符 4"/>
          <p:cNvSpPr>
            <a:spLocks noGrp="1"/>
          </p:cNvSpPr>
          <p:nvPr>
            <p:ph type="ftr" sz="quarter" idx="3"/>
          </p:nvPr>
        </p:nvSpPr>
        <p:spPr>
          <a:xfrm>
            <a:off x="660399" y="6409690"/>
            <a:ext cx="3657600" cy="274320"/>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6" name="灯片编号占位符 5"/>
          <p:cNvSpPr>
            <a:spLocks noGrp="1"/>
          </p:cNvSpPr>
          <p:nvPr>
            <p:ph type="sldNum" sz="quarter" idx="4"/>
          </p:nvPr>
        </p:nvSpPr>
        <p:spPr>
          <a:xfrm>
            <a:off x="7861300" y="6409690"/>
            <a:ext cx="3657600" cy="274320"/>
          </a:xfrm>
          <a:prstGeom prst="rect">
            <a:avLst/>
          </a:prstGeom>
        </p:spPr>
        <p:txBody>
          <a:bodyPr vert="horz" lIns="91440" tIns="45720" rIns="91440" bIns="45720" rtlCol="0" anchor="ctr"/>
          <a:lstStyle>
            <a:lvl1pPr algn="r">
              <a:defRPr sz="1200">
                <a:solidFill>
                  <a:schemeClr val="tx1">
                    <a:tint val="75000"/>
                  </a:schemeClr>
                </a:solidFill>
              </a:defRPr>
            </a:lvl1pPr>
          </a:lstStyle>
          <a:p>
            <a:fld id="{C8BB1146-E542-4D4E-B8E9-6919A11DDD48}" type="slidenum">
              <a:rPr lang="en-US" smtClean="0"/>
              <a:pPr/>
              <a:t>‹#›</a:t>
            </a:fld>
            <a:endParaRPr lang="en-US"/>
          </a:p>
        </p:txBody>
      </p:sp>
      <p:sp>
        <p:nvSpPr>
          <p:cNvPr id="9" name="任意多边形: 形状 8"/>
          <p:cNvSpPr/>
          <p:nvPr/>
        </p:nvSpPr>
        <p:spPr>
          <a:xfrm flipH="1">
            <a:off x="11309204" y="6088428"/>
            <a:ext cx="882796" cy="769572"/>
          </a:xfrm>
          <a:custGeom>
            <a:avLst/>
            <a:gdLst>
              <a:gd name="connsiteX0" fmla="*/ 5988 w 5988"/>
              <a:gd name="connsiteY0" fmla="*/ 5220 h 5220"/>
              <a:gd name="connsiteX1" fmla="*/ 0 w 5988"/>
              <a:gd name="connsiteY1" fmla="*/ 5220 h 5220"/>
              <a:gd name="connsiteX2" fmla="*/ 2970 w 5988"/>
              <a:gd name="connsiteY2" fmla="*/ 0 h 5220"/>
              <a:gd name="connsiteX3" fmla="*/ 5988 w 5988"/>
              <a:gd name="connsiteY3" fmla="*/ 5220 h 5220"/>
            </a:gdLst>
            <a:ahLst/>
            <a:cxnLst>
              <a:cxn ang="0">
                <a:pos x="connsiteX0" y="connsiteY0"/>
              </a:cxn>
              <a:cxn ang="0">
                <a:pos x="connsiteX1" y="connsiteY1"/>
              </a:cxn>
              <a:cxn ang="0">
                <a:pos x="connsiteX2" y="connsiteY2"/>
              </a:cxn>
              <a:cxn ang="0">
                <a:pos x="connsiteX3" y="connsiteY3"/>
              </a:cxn>
            </a:cxnLst>
            <a:rect l="l" t="t" r="r" b="b"/>
            <a:pathLst>
              <a:path w="5988" h="5220">
                <a:moveTo>
                  <a:pt x="5988" y="5220"/>
                </a:moveTo>
                <a:lnTo>
                  <a:pt x="0" y="5220"/>
                </a:lnTo>
                <a:lnTo>
                  <a:pt x="2970" y="0"/>
                </a:lnTo>
                <a:lnTo>
                  <a:pt x="5988" y="5220"/>
                </a:lnTo>
                <a:close/>
              </a:path>
            </a:pathLst>
          </a:custGeom>
          <a:gradFill flip="none" rotWithShape="1">
            <a:gsLst>
              <a:gs pos="0">
                <a:schemeClr val="accent1">
                  <a:alpha val="15000"/>
                </a:schemeClr>
              </a:gs>
              <a:gs pos="100000">
                <a:schemeClr val="accent1">
                  <a:alpha val="82000"/>
                </a:schemeClr>
              </a:gs>
            </a:gsLst>
            <a:lin ang="5400000" scaled="1"/>
            <a:tileRect/>
          </a:gradFill>
          <a:ln w="19050">
            <a:noFill/>
            <a:round/>
          </a:ln>
        </p:spPr>
        <p:txBody>
          <a:bodyPr vert="horz" wrap="square" lIns="91440" tIns="45720" rIns="91440" bIns="45720" numCol="1" spcCol="0" rtlCol="0" fromWordArt="0" anchor="ctr" anchorCtr="1" forceAA="0" compatLnSpc="1">
            <a:noAutofit/>
          </a:bodyPr>
          <a:lstStyle/>
          <a:p>
            <a:pPr lvl="0" algn="ctr"/>
            <a:endParaRPr lang="zh-CN" altLang="en-US" sz="1200" b="1" dirty="0"/>
          </a:p>
        </p:txBody>
      </p:sp>
      <p:sp>
        <p:nvSpPr>
          <p:cNvPr id="16" name="任意多边形: 形状 15"/>
          <p:cNvSpPr/>
          <p:nvPr/>
        </p:nvSpPr>
        <p:spPr>
          <a:xfrm flipH="1">
            <a:off x="11688291" y="4820436"/>
            <a:ext cx="503709" cy="1760207"/>
          </a:xfrm>
          <a:custGeom>
            <a:avLst/>
            <a:gdLst>
              <a:gd name="connsiteX0" fmla="*/ 0 w 503709"/>
              <a:gd name="connsiteY0" fmla="*/ 0 h 1760207"/>
              <a:gd name="connsiteX1" fmla="*/ 0 w 503709"/>
              <a:gd name="connsiteY1" fmla="*/ 1760207 h 1760207"/>
              <a:gd name="connsiteX2" fmla="*/ 503709 w 503709"/>
              <a:gd name="connsiteY2" fmla="*/ 880211 h 1760207"/>
            </a:gdLst>
            <a:ahLst/>
            <a:cxnLst>
              <a:cxn ang="0">
                <a:pos x="connsiteX0" y="connsiteY0"/>
              </a:cxn>
              <a:cxn ang="0">
                <a:pos x="connsiteX1" y="connsiteY1"/>
              </a:cxn>
              <a:cxn ang="0">
                <a:pos x="connsiteX2" y="connsiteY2"/>
              </a:cxn>
            </a:cxnLst>
            <a:rect l="l" t="t" r="r" b="b"/>
            <a:pathLst>
              <a:path w="503709" h="1760207">
                <a:moveTo>
                  <a:pt x="0" y="0"/>
                </a:moveTo>
                <a:lnTo>
                  <a:pt x="0" y="1760207"/>
                </a:lnTo>
                <a:lnTo>
                  <a:pt x="503709" y="880211"/>
                </a:lnTo>
                <a:close/>
              </a:path>
            </a:pathLst>
          </a:custGeom>
          <a:gradFill flip="none" rotWithShape="1">
            <a:gsLst>
              <a:gs pos="11000">
                <a:schemeClr val="accent1">
                  <a:lumMod val="60000"/>
                  <a:lumOff val="40000"/>
                </a:schemeClr>
              </a:gs>
              <a:gs pos="100000">
                <a:schemeClr val="accent1">
                  <a:lumMod val="20000"/>
                  <a:lumOff val="80000"/>
                </a:schemeClr>
              </a:gs>
            </a:gsLst>
            <a:path path="circle">
              <a:fillToRect l="100000" t="100000"/>
            </a:path>
            <a:tileRect r="-100000" b="-100000"/>
          </a:grad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lvl="0" algn="ctr"/>
            <a:endParaRPr>
              <a:solidFill>
                <a:schemeClr val="lt1"/>
              </a:solidFill>
            </a:endParaRPr>
          </a:p>
        </p:txBody>
      </p:sp>
      <p:sp>
        <p:nvSpPr>
          <p:cNvPr id="11" name="任意多边形: 形状 10"/>
          <p:cNvSpPr/>
          <p:nvPr/>
        </p:nvSpPr>
        <p:spPr>
          <a:xfrm flipH="1">
            <a:off x="-1" y="0"/>
            <a:ext cx="723315" cy="1270000"/>
          </a:xfrm>
          <a:custGeom>
            <a:avLst/>
            <a:gdLst>
              <a:gd name="connsiteX0" fmla="*/ 1154330 w 1154330"/>
              <a:gd name="connsiteY0" fmla="*/ 0 h 2026776"/>
              <a:gd name="connsiteX1" fmla="*/ 0 w 1154330"/>
              <a:gd name="connsiteY1" fmla="*/ 0 h 2026776"/>
              <a:gd name="connsiteX2" fmla="*/ 18415 w 1154330"/>
              <a:gd name="connsiteY2" fmla="*/ 39370 h 2026776"/>
              <a:gd name="connsiteX3" fmla="*/ 1154330 w 1154330"/>
              <a:gd name="connsiteY3" fmla="*/ 2026776 h 2026776"/>
            </a:gdLst>
            <a:ahLst/>
            <a:cxnLst>
              <a:cxn ang="0">
                <a:pos x="connsiteX0" y="connsiteY0"/>
              </a:cxn>
              <a:cxn ang="0">
                <a:pos x="connsiteX1" y="connsiteY1"/>
              </a:cxn>
              <a:cxn ang="0">
                <a:pos x="connsiteX2" y="connsiteY2"/>
              </a:cxn>
              <a:cxn ang="0">
                <a:pos x="connsiteX3" y="connsiteY3"/>
              </a:cxn>
            </a:cxnLst>
            <a:rect l="l" t="t" r="r" b="b"/>
            <a:pathLst>
              <a:path w="1154330" h="2026776">
                <a:moveTo>
                  <a:pt x="1154330" y="0"/>
                </a:moveTo>
                <a:lnTo>
                  <a:pt x="0" y="0"/>
                </a:lnTo>
                <a:lnTo>
                  <a:pt x="18415" y="39370"/>
                </a:lnTo>
                <a:lnTo>
                  <a:pt x="1154330" y="2026776"/>
                </a:lnTo>
                <a:close/>
              </a:path>
            </a:pathLst>
          </a:custGeom>
          <a:gradFill flip="none" rotWithShape="1">
            <a:gsLst>
              <a:gs pos="0">
                <a:schemeClr val="accent1">
                  <a:alpha val="15000"/>
                </a:schemeClr>
              </a:gs>
              <a:gs pos="100000">
                <a:schemeClr val="accent1">
                  <a:alpha val="82000"/>
                </a:schemeClr>
              </a:gs>
            </a:gsLst>
            <a:lin ang="5400000" scaled="1"/>
            <a:tileRect/>
          </a:gradFill>
          <a:ln w="19050">
            <a:noFill/>
            <a:round/>
          </a:ln>
        </p:spPr>
        <p:txBody>
          <a:bodyPr vert="horz" wrap="square" lIns="91440" tIns="45720" rIns="91440" bIns="45720" numCol="1" spcCol="0" rtlCol="0" fromWordArt="0" anchor="ctr" anchorCtr="1" forceAA="0" compatLnSpc="1">
            <a:noAutofit/>
          </a:bodyPr>
          <a:lstStyle/>
          <a:p>
            <a:pPr lvl="0" algn="ctr"/>
            <a:endParaRPr lang="zh-CN" altLang="en-US" sz="1200" b="1" dirty="0"/>
          </a:p>
        </p:txBody>
      </p:sp>
      <p:sp>
        <p:nvSpPr>
          <p:cNvPr id="20" name="任意多边形: 形状 19"/>
          <p:cNvSpPr/>
          <p:nvPr/>
        </p:nvSpPr>
        <p:spPr>
          <a:xfrm>
            <a:off x="359116" y="1"/>
            <a:ext cx="588903" cy="472440"/>
          </a:xfrm>
          <a:custGeom>
            <a:avLst/>
            <a:gdLst>
              <a:gd name="connsiteX0" fmla="*/ 0 w 588903"/>
              <a:gd name="connsiteY0" fmla="*/ 0 h 513373"/>
              <a:gd name="connsiteX1" fmla="*/ 588903 w 588903"/>
              <a:gd name="connsiteY1" fmla="*/ 0 h 513373"/>
              <a:gd name="connsiteX2" fmla="*/ 296812 w 588903"/>
              <a:gd name="connsiteY2" fmla="*/ 513373 h 513373"/>
            </a:gdLst>
            <a:ahLst/>
            <a:cxnLst>
              <a:cxn ang="0">
                <a:pos x="connsiteX0" y="connsiteY0"/>
              </a:cxn>
              <a:cxn ang="0">
                <a:pos x="connsiteX1" y="connsiteY1"/>
              </a:cxn>
              <a:cxn ang="0">
                <a:pos x="connsiteX2" y="connsiteY2"/>
              </a:cxn>
            </a:cxnLst>
            <a:rect l="l" t="t" r="r" b="b"/>
            <a:pathLst>
              <a:path w="588903" h="513373">
                <a:moveTo>
                  <a:pt x="0" y="0"/>
                </a:moveTo>
                <a:lnTo>
                  <a:pt x="588903" y="0"/>
                </a:lnTo>
                <a:lnTo>
                  <a:pt x="296812" y="513373"/>
                </a:lnTo>
                <a:close/>
              </a:path>
            </a:pathLst>
          </a:custGeom>
          <a:gradFill flip="none" rotWithShape="1">
            <a:gsLst>
              <a:gs pos="11000">
                <a:schemeClr val="accent1">
                  <a:lumMod val="60000"/>
                  <a:lumOff val="40000"/>
                </a:schemeClr>
              </a:gs>
              <a:gs pos="100000">
                <a:schemeClr val="accent1">
                  <a:lumMod val="20000"/>
                  <a:lumOff val="80000"/>
                </a:schemeClr>
              </a:gs>
            </a:gsLst>
            <a:path path="circle">
              <a:fillToRect l="100000" t="100000"/>
            </a:path>
            <a:tileRect r="-100000" b="-100000"/>
          </a:grad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lvl="0" algn="ctr"/>
            <a:endParaRPr lang="zh-CN" altLang="en-US">
              <a:solidFill>
                <a:schemeClr val="lt1"/>
              </a:solidFill>
            </a:endParaRPr>
          </a:p>
        </p:txBody>
      </p:sp>
      <p:sp>
        <p:nvSpPr>
          <p:cNvPr id="7" name="任意多边形: 形状 6"/>
          <p:cNvSpPr/>
          <p:nvPr/>
        </p:nvSpPr>
        <p:spPr>
          <a:xfrm flipH="1">
            <a:off x="-4" y="0"/>
            <a:ext cx="435697" cy="2882900"/>
          </a:xfrm>
          <a:custGeom>
            <a:avLst/>
            <a:gdLst>
              <a:gd name="connsiteX0" fmla="*/ 1154330 w 1154330"/>
              <a:gd name="connsiteY0" fmla="*/ 0 h 2026776"/>
              <a:gd name="connsiteX1" fmla="*/ 0 w 1154330"/>
              <a:gd name="connsiteY1" fmla="*/ 0 h 2026776"/>
              <a:gd name="connsiteX2" fmla="*/ 18415 w 1154330"/>
              <a:gd name="connsiteY2" fmla="*/ 39370 h 2026776"/>
              <a:gd name="connsiteX3" fmla="*/ 1154330 w 1154330"/>
              <a:gd name="connsiteY3" fmla="*/ 2026776 h 2026776"/>
            </a:gdLst>
            <a:ahLst/>
            <a:cxnLst>
              <a:cxn ang="0">
                <a:pos x="connsiteX0" y="connsiteY0"/>
              </a:cxn>
              <a:cxn ang="0">
                <a:pos x="connsiteX1" y="connsiteY1"/>
              </a:cxn>
              <a:cxn ang="0">
                <a:pos x="connsiteX2" y="connsiteY2"/>
              </a:cxn>
              <a:cxn ang="0">
                <a:pos x="connsiteX3" y="connsiteY3"/>
              </a:cxn>
            </a:cxnLst>
            <a:rect l="l" t="t" r="r" b="b"/>
            <a:pathLst>
              <a:path w="1154330" h="2026776">
                <a:moveTo>
                  <a:pt x="1154330" y="0"/>
                </a:moveTo>
                <a:lnTo>
                  <a:pt x="0" y="0"/>
                </a:lnTo>
                <a:lnTo>
                  <a:pt x="18415" y="39370"/>
                </a:lnTo>
                <a:lnTo>
                  <a:pt x="1154330" y="2026776"/>
                </a:lnTo>
                <a:close/>
              </a:path>
            </a:pathLst>
          </a:custGeom>
          <a:gradFill flip="none" rotWithShape="1">
            <a:gsLst>
              <a:gs pos="0">
                <a:schemeClr val="accent1">
                  <a:alpha val="15000"/>
                </a:schemeClr>
              </a:gs>
              <a:gs pos="100000">
                <a:schemeClr val="accent1">
                  <a:alpha val="15000"/>
                </a:schemeClr>
              </a:gs>
            </a:gsLst>
            <a:lin ang="5400000" scaled="1"/>
            <a:tileRect/>
          </a:gradFill>
          <a:ln w="19050">
            <a:noFill/>
            <a:round/>
          </a:ln>
        </p:spPr>
        <p:txBody>
          <a:bodyPr vert="horz" wrap="square" lIns="91440" tIns="45720" rIns="91440" bIns="45720" numCol="1" spcCol="0" rtlCol="0" fromWordArt="0" anchor="ctr" anchorCtr="1" forceAA="0" compatLnSpc="1">
            <a:noAutofit/>
          </a:bodyPr>
          <a:lstStyle/>
          <a:p>
            <a:pPr lvl="0" algn="ctr"/>
            <a:endParaRPr lang="zh-CN" altLang="en-US" sz="1200" b="1"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6" r:id="rId3"/>
    <p:sldLayoutId id="2147483651" r:id="rId4"/>
    <p:sldLayoutId id="2147483654" r:id="rId5"/>
    <p:sldLayoutId id="2147483655" r:id="rId6"/>
    <p:sldLayoutId id="2147483657" r:id="rId7"/>
  </p:sldLayoutIdLst>
  <p:txStyles>
    <p:titleStyle>
      <a:lvl1pPr algn="l" defTabSz="914400" rtl="0" eaLnBrk="1" latinLnBrk="0" hangingPunct="1">
        <a:lnSpc>
          <a:spcPct val="100000"/>
        </a:lnSpc>
        <a:spcBef>
          <a:spcPct val="0"/>
        </a:spcBef>
        <a:buNone/>
        <a:defRPr sz="2800" b="1" kern="1200">
          <a:solidFill>
            <a:schemeClr val="accent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5.xml"/><Relationship Id="rId4" Type="http://schemas.openxmlformats.org/officeDocument/2006/relationships/image" Target="../media/image11.jpeg"/></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5.xml"/><Relationship Id="rId4" Type="http://schemas.openxmlformats.org/officeDocument/2006/relationships/image" Target="../media/image12.jpeg"/></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9.png"/><Relationship Id="rId1" Type="http://schemas.openxmlformats.org/officeDocument/2006/relationships/slideLayout" Target="../slideLayouts/slideLayout5.xml"/><Relationship Id="rId4" Type="http://schemas.openxmlformats.org/officeDocument/2006/relationships/image" Target="../media/image14.jpeg"/></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9.png"/><Relationship Id="rId1" Type="http://schemas.openxmlformats.org/officeDocument/2006/relationships/slideLayout" Target="../slideLayouts/slideLayout5.xml"/><Relationship Id="rId4" Type="http://schemas.openxmlformats.org/officeDocument/2006/relationships/image" Target="../media/image15.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Layout" Target="../slideLayouts/slideLayout5.xml"/><Relationship Id="rId6" Type="http://schemas.openxmlformats.org/officeDocument/2006/relationships/image" Target="../media/image20.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image" Target="../media/image25.png"/></Relationships>
</file>

<file path=ppt/slides/_rels/slide2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9.png"/><Relationship Id="rId1" Type="http://schemas.openxmlformats.org/officeDocument/2006/relationships/slideLayout" Target="../slideLayouts/slideLayout5.xml"/><Relationship Id="rId4" Type="http://schemas.openxmlformats.org/officeDocument/2006/relationships/image" Target="../media/image26.pn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5.xml"/><Relationship Id="rId4" Type="http://schemas.openxmlformats.org/officeDocument/2006/relationships/image" Target="../media/image27.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5.xml"/><Relationship Id="rId4" Type="http://schemas.openxmlformats.org/officeDocument/2006/relationships/image" Target="../media/image28.jpeg"/></Relationships>
</file>

<file path=ppt/slides/_rels/slide3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5.xml"/><Relationship Id="rId4" Type="http://schemas.openxmlformats.org/officeDocument/2006/relationships/image" Target="../media/image29.jpeg"/></Relationships>
</file>

<file path=ppt/slides/_rels/slide3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1.png"/><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5.xml"/><Relationship Id="rId4" Type="http://schemas.openxmlformats.org/officeDocument/2006/relationships/image" Target="../media/image33.png"/></Relationships>
</file>

<file path=ppt/slides/_rels/slide5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5.xml"/><Relationship Id="rId4" Type="http://schemas.openxmlformats.org/officeDocument/2006/relationships/image" Target="../media/image34.jpeg"/></Relationships>
</file>

<file path=ppt/slides/_rels/slide5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9.png"/><Relationship Id="rId1" Type="http://schemas.openxmlformats.org/officeDocument/2006/relationships/slideLayout" Target="../slideLayouts/slideLayout5.xml"/><Relationship Id="rId4" Type="http://schemas.openxmlformats.org/officeDocument/2006/relationships/image" Target="../media/image35.png"/></Relationships>
</file>

<file path=ppt/slides/_rels/slide5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9.png"/><Relationship Id="rId1" Type="http://schemas.openxmlformats.org/officeDocument/2006/relationships/slideLayout" Target="../slideLayouts/slideLayout5.xml"/><Relationship Id="rId4" Type="http://schemas.openxmlformats.org/officeDocument/2006/relationships/image" Target="../media/image36.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hasCustomPrompt="1"/>
          </p:nvPr>
        </p:nvSpPr>
        <p:spPr>
          <a:xfrm>
            <a:off x="660401" y="1079500"/>
            <a:ext cx="6622902" cy="2438400"/>
          </a:xfrm>
        </p:spPr>
        <p:txBody>
          <a:bodyPr anchor="ctr">
            <a:noAutofit/>
          </a:bodyPr>
          <a:lstStyle/>
          <a:p>
            <a:r>
              <a:rPr lang="zh-CN" altLang="en-US" sz="6000" dirty="0">
                <a:solidFill>
                  <a:schemeClr val="accent1"/>
                </a:solidFill>
                <a:latin typeface="Microsoft YaHei" panose="020B0503020204020204" pitchFamily="34" charset="-122"/>
                <a:ea typeface="Microsoft YaHei" panose="020B0503020204020204" pitchFamily="34" charset="-122"/>
              </a:rPr>
              <a:t>项目</a:t>
            </a:r>
            <a:r>
              <a:rPr lang="en-US" altLang="zh-CN" sz="6000" dirty="0">
                <a:solidFill>
                  <a:schemeClr val="accent1"/>
                </a:solidFill>
                <a:latin typeface="Microsoft YaHei" panose="020B0503020204020204" pitchFamily="34" charset="-122"/>
                <a:ea typeface="Microsoft YaHei" panose="020B0503020204020204" pitchFamily="34" charset="-122"/>
              </a:rPr>
              <a:t>5</a:t>
            </a:r>
            <a:br>
              <a:rPr lang="en-US" altLang="zh-CN" sz="6500" dirty="0">
                <a:latin typeface="Microsoft YaHei" panose="020B0503020204020204" pitchFamily="34" charset="-122"/>
                <a:ea typeface="Microsoft YaHei" panose="020B0503020204020204" pitchFamily="34" charset="-122"/>
              </a:rPr>
            </a:br>
            <a:r>
              <a:rPr lang="zh-CN" altLang="en-US" sz="6500" dirty="0">
                <a:latin typeface="Microsoft YaHei" panose="020B0503020204020204" pitchFamily="34" charset="-122"/>
                <a:ea typeface="Microsoft YaHei" panose="020B0503020204020204" pitchFamily="34" charset="-122"/>
              </a:rPr>
              <a:t>创新创业的商业模式</a:t>
            </a:r>
            <a:endParaRPr lang="en-US" sz="6500" dirty="0">
              <a:latin typeface="Microsoft YaHei" panose="020B0503020204020204" pitchFamily="34" charset="-122"/>
              <a:ea typeface="Microsoft YaHei" panose="020B0503020204020204" pitchFamily="34" charset="-122"/>
            </a:endParaRPr>
          </a:p>
        </p:txBody>
      </p:sp>
      <p:sp>
        <p:nvSpPr>
          <p:cNvPr id="4" name="文本占位符 3"/>
          <p:cNvSpPr>
            <a:spLocks noGrp="1"/>
          </p:cNvSpPr>
          <p:nvPr>
            <p:ph type="body" sz="quarter" idx="13" hasCustomPrompt="1"/>
          </p:nvPr>
        </p:nvSpPr>
        <p:spPr>
          <a:xfrm>
            <a:off x="660400" y="5313402"/>
            <a:ext cx="4530725" cy="276999"/>
          </a:xfrm>
        </p:spPr>
        <p:txBody>
          <a:bodyPr anchor="ctr">
            <a:noAutofit/>
          </a:bodyPr>
          <a:lstStyle/>
          <a:p>
            <a:r>
              <a:rPr lang="zh-CN" altLang="en-US" sz="2400" b="1" dirty="0">
                <a:latin typeface="Microsoft YaHei" panose="020B0503020204020204" pitchFamily="34" charset="-122"/>
                <a:ea typeface="Microsoft YaHei" panose="020B0503020204020204" pitchFamily="34" charset="-122"/>
              </a:rPr>
              <a:t>大学生创新创业案例与实践教程</a:t>
            </a:r>
            <a:endParaRPr lang="en-US" sz="2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9A8771-DB88-9955-0EA6-37D6ED2D030F}"/>
            </a:ext>
          </a:extLst>
        </p:cNvPr>
        <p:cNvGrpSpPr/>
        <p:nvPr/>
      </p:nvGrpSpPr>
      <p:grpSpPr>
        <a:xfrm>
          <a:off x="0" y="0"/>
          <a:ext cx="0" cy="0"/>
          <a:chOff x="0" y="0"/>
          <a:chExt cx="0" cy="0"/>
        </a:xfrm>
      </p:grpSpPr>
      <p:sp>
        <p:nvSpPr>
          <p:cNvPr id="6" name="任意多边形: 形状 22">
            <a:extLst>
              <a:ext uri="{FF2B5EF4-FFF2-40B4-BE49-F238E27FC236}">
                <a16:creationId xmlns:a16="http://schemas.microsoft.com/office/drawing/2014/main" id="{2EFC9C45-59AD-8970-0BC5-FFA12E9A16C8}"/>
              </a:ext>
            </a:extLst>
          </p:cNvPr>
          <p:cNvSpPr/>
          <p:nvPr/>
        </p:nvSpPr>
        <p:spPr>
          <a:xfrm>
            <a:off x="645502" y="1977656"/>
            <a:ext cx="5232556" cy="3972570"/>
          </a:xfrm>
          <a:custGeom>
            <a:avLst/>
            <a:gdLst>
              <a:gd name="connsiteX0" fmla="*/ 95252 w 1101436"/>
              <a:gd name="connsiteY0" fmla="*/ 0 h 711432"/>
              <a:gd name="connsiteX1" fmla="*/ 1006184 w 1101436"/>
              <a:gd name="connsiteY1" fmla="*/ 0 h 711432"/>
              <a:gd name="connsiteX2" fmla="*/ 1101436 w 1101436"/>
              <a:gd name="connsiteY2" fmla="*/ 95252 h 711432"/>
              <a:gd name="connsiteX3" fmla="*/ 1101436 w 1101436"/>
              <a:gd name="connsiteY3" fmla="*/ 476248 h 711432"/>
              <a:gd name="connsiteX4" fmla="*/ 1096645 w 1101436"/>
              <a:gd name="connsiteY4" fmla="*/ 499977 h 711432"/>
              <a:gd name="connsiteX5" fmla="*/ 1101436 w 1101436"/>
              <a:gd name="connsiteY5" fmla="*/ 499977 h 711432"/>
              <a:gd name="connsiteX6" fmla="*/ 1101436 w 1101436"/>
              <a:gd name="connsiteY6" fmla="*/ 711432 h 711432"/>
              <a:gd name="connsiteX7" fmla="*/ 961504 w 1101436"/>
              <a:gd name="connsiteY7" fmla="*/ 571500 h 711432"/>
              <a:gd name="connsiteX8" fmla="*/ 95252 w 1101436"/>
              <a:gd name="connsiteY8" fmla="*/ 571500 h 711432"/>
              <a:gd name="connsiteX9" fmla="*/ 0 w 1101436"/>
              <a:gd name="connsiteY9" fmla="*/ 476248 h 711432"/>
              <a:gd name="connsiteX10" fmla="*/ 0 w 1101436"/>
              <a:gd name="connsiteY10" fmla="*/ 95252 h 711432"/>
              <a:gd name="connsiteX11" fmla="*/ 95252 w 1101436"/>
              <a:gd name="connsiteY11" fmla="*/ 0 h 71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1436" h="711432">
                <a:moveTo>
                  <a:pt x="95252" y="0"/>
                </a:moveTo>
                <a:lnTo>
                  <a:pt x="1006184" y="0"/>
                </a:lnTo>
                <a:cubicBezTo>
                  <a:pt x="1058790" y="0"/>
                  <a:pt x="1101436" y="42646"/>
                  <a:pt x="1101436" y="95252"/>
                </a:cubicBezTo>
                <a:lnTo>
                  <a:pt x="1101436" y="476248"/>
                </a:lnTo>
                <a:lnTo>
                  <a:pt x="1096645" y="499977"/>
                </a:lnTo>
                <a:lnTo>
                  <a:pt x="1101436" y="499977"/>
                </a:lnTo>
                <a:lnTo>
                  <a:pt x="1101436" y="711432"/>
                </a:lnTo>
                <a:lnTo>
                  <a:pt x="961504" y="571500"/>
                </a:lnTo>
                <a:lnTo>
                  <a:pt x="95252" y="571500"/>
                </a:lnTo>
                <a:cubicBezTo>
                  <a:pt x="42646" y="571500"/>
                  <a:pt x="0" y="528854"/>
                  <a:pt x="0" y="476248"/>
                </a:cubicBezTo>
                <a:lnTo>
                  <a:pt x="0" y="95252"/>
                </a:lnTo>
                <a:cubicBezTo>
                  <a:pt x="0" y="42646"/>
                  <a:pt x="42646" y="0"/>
                  <a:pt x="95252" y="0"/>
                </a:cubicBezTo>
                <a:close/>
              </a:path>
            </a:pathLst>
          </a:custGeom>
          <a:gradFill>
            <a:gsLst>
              <a:gs pos="100000">
                <a:schemeClr val="accent1">
                  <a:lumMod val="0"/>
                  <a:lumOff val="100000"/>
                </a:schemeClr>
              </a:gs>
              <a:gs pos="0">
                <a:schemeClr val="accent1">
                  <a:lumMod val="35606"/>
                  <a:lumOff val="64394"/>
                </a:schemeClr>
              </a:gs>
              <a:gs pos="63000">
                <a:schemeClr val="accent1">
                  <a:lumMod val="59008"/>
                  <a:lumOff val="40992"/>
                </a:schemeClr>
              </a:gs>
            </a:gsLst>
            <a:path path="circle">
              <a:fillToRect r="100000" b="100000"/>
            </a:path>
          </a:gradFill>
          <a:ln w="12700" cap="flat" cmpd="sng" algn="ctr">
            <a:noFill/>
            <a:prstDash val="solid"/>
            <a:miter lim="800000"/>
          </a:ln>
          <a:effectLst>
            <a:outerShdw blurRad="203200" dist="38100" dir="2700000" algn="tl"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mj-ea"/>
              <a:ea typeface="+mj-ea"/>
            </a:endParaRPr>
          </a:p>
        </p:txBody>
      </p:sp>
      <p:sp>
        <p:nvSpPr>
          <p:cNvPr id="2" name="标题 1">
            <a:extLst>
              <a:ext uri="{FF2B5EF4-FFF2-40B4-BE49-F238E27FC236}">
                <a16:creationId xmlns:a16="http://schemas.microsoft.com/office/drawing/2014/main" id="{B2E861BE-6D04-3595-6432-F4745808D634}"/>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5.1.3</a:t>
            </a:r>
            <a:r>
              <a:rPr lang="zh-CN" altLang="en-US" sz="3200" dirty="0">
                <a:solidFill>
                  <a:schemeClr val="tx1"/>
                </a:solidFill>
                <a:latin typeface="Microsoft YaHei" panose="020B0503020204020204" pitchFamily="34" charset="-122"/>
                <a:ea typeface="Microsoft YaHei" panose="020B0503020204020204" pitchFamily="34" charset="-122"/>
              </a:rPr>
              <a:t>商业模式的构成要素</a:t>
            </a:r>
          </a:p>
        </p:txBody>
      </p:sp>
      <p:sp>
        <p:nvSpPr>
          <p:cNvPr id="3" name="object 9">
            <a:extLst>
              <a:ext uri="{FF2B5EF4-FFF2-40B4-BE49-F238E27FC236}">
                <a16:creationId xmlns:a16="http://schemas.microsoft.com/office/drawing/2014/main" id="{8D4EABBD-2A10-70D9-5A31-77A11D44633B}"/>
              </a:ext>
            </a:extLst>
          </p:cNvPr>
          <p:cNvSpPr txBox="1"/>
          <p:nvPr/>
        </p:nvSpPr>
        <p:spPr>
          <a:xfrm>
            <a:off x="855123" y="2333515"/>
            <a:ext cx="4813315" cy="2306203"/>
          </a:xfrm>
          <a:prstGeom prst="rect">
            <a:avLst/>
          </a:prstGeom>
        </p:spPr>
        <p:txBody>
          <a:bodyPr vert="horz" wrap="square" lIns="0" tIns="51810" rIns="0" bIns="0" rtlCol="0">
            <a:spAutoFit/>
          </a:bodyPr>
          <a:lstStyle/>
          <a:p>
            <a:pPr marL="9089" marR="3636" indent="190877" algn="just">
              <a:lnSpc>
                <a:spcPct val="150000"/>
              </a:lnSpc>
              <a:spcBef>
                <a:spcPts val="222"/>
              </a:spcBef>
            </a:pPr>
            <a:r>
              <a:rPr sz="2000" b="1" spc="-4" dirty="0">
                <a:latin typeface="Microsoft YaHei" panose="020B0503020204020204" pitchFamily="34" charset="-122"/>
                <a:ea typeface="Microsoft YaHei" panose="020B0503020204020204" pitchFamily="34" charset="-122"/>
              </a:rPr>
              <a:t>美国哈佛大学教授马克·约翰逊在《攫取商业机会：面向成长和革新的商业模式创新》一书中提出“三要素”商业模式分析框架，系统地为企业创新、转型成长和革新提供了路线图。</a:t>
            </a:r>
          </a:p>
        </p:txBody>
      </p:sp>
      <p:sp>
        <p:nvSpPr>
          <p:cNvPr id="30" name="文本框 29">
            <a:extLst>
              <a:ext uri="{FF2B5EF4-FFF2-40B4-BE49-F238E27FC236}">
                <a16:creationId xmlns:a16="http://schemas.microsoft.com/office/drawing/2014/main" id="{DD2E5130-D0C7-5DB8-72C1-D4DA2819B9FC}"/>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商业模式“三要素”观点</a:t>
            </a:r>
          </a:p>
        </p:txBody>
      </p:sp>
      <p:grpSp>
        <p:nvGrpSpPr>
          <p:cNvPr id="10" name="组合 9">
            <a:extLst>
              <a:ext uri="{FF2B5EF4-FFF2-40B4-BE49-F238E27FC236}">
                <a16:creationId xmlns:a16="http://schemas.microsoft.com/office/drawing/2014/main" id="{8B959578-943D-C9D1-DCFA-ACC60F686523}"/>
              </a:ext>
            </a:extLst>
          </p:cNvPr>
          <p:cNvGrpSpPr/>
          <p:nvPr/>
        </p:nvGrpSpPr>
        <p:grpSpPr>
          <a:xfrm>
            <a:off x="6150750" y="2164726"/>
            <a:ext cx="5331899" cy="3449783"/>
            <a:chOff x="5945700" y="2119455"/>
            <a:chExt cx="5331899" cy="3449783"/>
          </a:xfrm>
        </p:grpSpPr>
        <p:grpSp>
          <p:nvGrpSpPr>
            <p:cNvPr id="9" name="组合 8">
              <a:extLst>
                <a:ext uri="{FF2B5EF4-FFF2-40B4-BE49-F238E27FC236}">
                  <a16:creationId xmlns:a16="http://schemas.microsoft.com/office/drawing/2014/main" id="{A5D6BD36-96CA-1247-D90F-11BB92E61419}"/>
                </a:ext>
              </a:extLst>
            </p:cNvPr>
            <p:cNvGrpSpPr/>
            <p:nvPr/>
          </p:nvGrpSpPr>
          <p:grpSpPr>
            <a:xfrm>
              <a:off x="5945700" y="2119455"/>
              <a:ext cx="5331899" cy="2547743"/>
              <a:chOff x="5945700" y="2119455"/>
              <a:chExt cx="5331899" cy="2547743"/>
            </a:xfrm>
          </p:grpSpPr>
          <p:sp>
            <p:nvSpPr>
              <p:cNvPr id="4" name="object 10">
                <a:extLst>
                  <a:ext uri="{FF2B5EF4-FFF2-40B4-BE49-F238E27FC236}">
                    <a16:creationId xmlns:a16="http://schemas.microsoft.com/office/drawing/2014/main" id="{47996CD8-5022-B167-414A-8F90550551F2}"/>
                  </a:ext>
                </a:extLst>
              </p:cNvPr>
              <p:cNvSpPr txBox="1"/>
              <p:nvPr/>
            </p:nvSpPr>
            <p:spPr>
              <a:xfrm>
                <a:off x="7585189" y="2119455"/>
                <a:ext cx="2052920" cy="428121"/>
              </a:xfrm>
              <a:prstGeom prst="rect">
                <a:avLst/>
              </a:prstGeom>
              <a:ln w="6350">
                <a:solidFill>
                  <a:srgbClr val="00AEEF"/>
                </a:solidFill>
              </a:ln>
            </p:spPr>
            <p:txBody>
              <a:bodyPr vert="horz" wrap="square" lIns="0" tIns="0" rIns="0" bIns="0" rtlCol="0" anchor="ctr">
                <a:noAutofit/>
              </a:bodyPr>
              <a:lstStyle/>
              <a:p>
                <a:pPr marL="79532" algn="ctr">
                  <a:spcBef>
                    <a:spcPts val="329"/>
                  </a:spcBef>
                </a:pPr>
                <a:r>
                  <a:rPr lang="zh-CN" altLang="en-US" sz="2000" b="1" dirty="0">
                    <a:solidFill>
                      <a:srgbClr val="231F20"/>
                    </a:solidFill>
                    <a:latin typeface="Microsoft YaHei" panose="020B0503020204020204" pitchFamily="34" charset="-122"/>
                    <a:ea typeface="Microsoft YaHei" panose="020B0503020204020204" pitchFamily="34" charset="-122"/>
                    <a:cs typeface="Heiti SC"/>
                  </a:rPr>
                  <a:t>顾客价值主张</a:t>
                </a:r>
                <a:endParaRPr sz="2000" b="1" dirty="0">
                  <a:latin typeface="Microsoft YaHei" panose="020B0503020204020204" pitchFamily="34" charset="-122"/>
                  <a:ea typeface="Microsoft YaHei" panose="020B0503020204020204" pitchFamily="34" charset="-122"/>
                  <a:cs typeface="Heiti SC"/>
                </a:endParaRPr>
              </a:p>
            </p:txBody>
          </p:sp>
          <p:sp>
            <p:nvSpPr>
              <p:cNvPr id="5" name="object 11">
                <a:extLst>
                  <a:ext uri="{FF2B5EF4-FFF2-40B4-BE49-F238E27FC236}">
                    <a16:creationId xmlns:a16="http://schemas.microsoft.com/office/drawing/2014/main" id="{908D2AB7-ABEC-C574-439A-57AD26D7D0E0}"/>
                  </a:ext>
                </a:extLst>
              </p:cNvPr>
              <p:cNvSpPr/>
              <p:nvPr/>
            </p:nvSpPr>
            <p:spPr>
              <a:xfrm rot="2454988">
                <a:off x="7364333" y="2416628"/>
                <a:ext cx="269852" cy="1795231"/>
              </a:xfrm>
              <a:prstGeom prst="upDownArrow">
                <a:avLst/>
              </a:prstGeom>
              <a:ln w="6350">
                <a:solidFill>
                  <a:srgbClr val="00AEEF"/>
                </a:solidFill>
              </a:ln>
            </p:spPr>
            <p:txBody>
              <a:bodyPr wrap="square" lIns="0" tIns="0" rIns="0" bIns="0" rtlCol="0">
                <a:noAutofit/>
              </a:bodyPr>
              <a:lstStyle/>
              <a:p>
                <a:endParaRPr sz="2000" b="1">
                  <a:latin typeface="Microsoft YaHei" panose="020B0503020204020204" pitchFamily="34" charset="-122"/>
                  <a:ea typeface="Microsoft YaHei" panose="020B0503020204020204" pitchFamily="34" charset="-122"/>
                </a:endParaRPr>
              </a:p>
            </p:txBody>
          </p:sp>
          <p:grpSp>
            <p:nvGrpSpPr>
              <p:cNvPr id="8" name="组合 7">
                <a:extLst>
                  <a:ext uri="{FF2B5EF4-FFF2-40B4-BE49-F238E27FC236}">
                    <a16:creationId xmlns:a16="http://schemas.microsoft.com/office/drawing/2014/main" id="{72F670A3-14A1-0535-83FB-211632069B2C}"/>
                  </a:ext>
                </a:extLst>
              </p:cNvPr>
              <p:cNvGrpSpPr/>
              <p:nvPr/>
            </p:nvGrpSpPr>
            <p:grpSpPr>
              <a:xfrm>
                <a:off x="5945700" y="4037126"/>
                <a:ext cx="5331899" cy="630072"/>
                <a:chOff x="5945700" y="4037126"/>
                <a:chExt cx="5331899" cy="630072"/>
              </a:xfrm>
            </p:grpSpPr>
            <p:sp>
              <p:nvSpPr>
                <p:cNvPr id="7" name="object 13">
                  <a:extLst>
                    <a:ext uri="{FF2B5EF4-FFF2-40B4-BE49-F238E27FC236}">
                      <a16:creationId xmlns:a16="http://schemas.microsoft.com/office/drawing/2014/main" id="{824C7696-2001-78C1-FD6C-CBF5B3B533B3}"/>
                    </a:ext>
                  </a:extLst>
                </p:cNvPr>
                <p:cNvSpPr txBox="1"/>
                <p:nvPr/>
              </p:nvSpPr>
              <p:spPr>
                <a:xfrm>
                  <a:off x="9989137" y="4037126"/>
                  <a:ext cx="1288462" cy="630072"/>
                </a:xfrm>
                <a:prstGeom prst="rect">
                  <a:avLst/>
                </a:prstGeom>
                <a:ln w="6350">
                  <a:solidFill>
                    <a:srgbClr val="00AEEF"/>
                  </a:solidFill>
                </a:ln>
              </p:spPr>
              <p:txBody>
                <a:bodyPr vert="horz" wrap="square" lIns="0" tIns="0" rIns="0" bIns="0" rtlCol="0" anchor="ctr">
                  <a:noAutofit/>
                </a:bodyPr>
                <a:lstStyle/>
                <a:p>
                  <a:pPr marL="103619">
                    <a:spcBef>
                      <a:spcPts val="465"/>
                    </a:spcBef>
                  </a:pPr>
                  <a:r>
                    <a:rPr lang="en-US" sz="2000" b="1" spc="-14" dirty="0" err="1">
                      <a:solidFill>
                        <a:srgbClr val="231F20"/>
                      </a:solidFill>
                      <a:latin typeface="Microsoft YaHei" panose="020B0503020204020204" pitchFamily="34" charset="-122"/>
                      <a:ea typeface="Microsoft YaHei" panose="020B0503020204020204" pitchFamily="34" charset="-122"/>
                      <a:cs typeface="Heiti SC"/>
                    </a:rPr>
                    <a:t>盈利模式</a:t>
                  </a:r>
                  <a:endParaRPr lang="iu-Cans-CA" sz="2000" b="1" dirty="0">
                    <a:latin typeface="Heiti SC"/>
                    <a:ea typeface="Microsoft YaHei" panose="020B0503020204020204" pitchFamily="34" charset="-122"/>
                    <a:cs typeface="Heiti SC"/>
                  </a:endParaRPr>
                </a:p>
              </p:txBody>
            </p:sp>
            <p:sp>
              <p:nvSpPr>
                <p:cNvPr id="27" name="object 33">
                  <a:extLst>
                    <a:ext uri="{FF2B5EF4-FFF2-40B4-BE49-F238E27FC236}">
                      <a16:creationId xmlns:a16="http://schemas.microsoft.com/office/drawing/2014/main" id="{CCD5B67F-6F6F-68D1-3802-CC55A99EF82B}"/>
                    </a:ext>
                  </a:extLst>
                </p:cNvPr>
                <p:cNvSpPr/>
                <p:nvPr/>
              </p:nvSpPr>
              <p:spPr>
                <a:xfrm>
                  <a:off x="9052501" y="4253064"/>
                  <a:ext cx="936956" cy="198196"/>
                </a:xfrm>
                <a:custGeom>
                  <a:avLst/>
                  <a:gdLst/>
                  <a:ahLst/>
                  <a:cxnLst/>
                  <a:rect l="l" t="t" r="r" b="b"/>
                  <a:pathLst>
                    <a:path w="506095" h="136525">
                      <a:moveTo>
                        <a:pt x="0" y="68084"/>
                      </a:moveTo>
                      <a:lnTo>
                        <a:pt x="68033" y="0"/>
                      </a:lnTo>
                      <a:lnTo>
                        <a:pt x="68033" y="34035"/>
                      </a:lnTo>
                      <a:lnTo>
                        <a:pt x="437921" y="34035"/>
                      </a:lnTo>
                      <a:lnTo>
                        <a:pt x="437921" y="0"/>
                      </a:lnTo>
                      <a:lnTo>
                        <a:pt x="505942" y="68084"/>
                      </a:lnTo>
                      <a:lnTo>
                        <a:pt x="437921" y="136169"/>
                      </a:lnTo>
                      <a:lnTo>
                        <a:pt x="437921" y="102133"/>
                      </a:lnTo>
                      <a:lnTo>
                        <a:pt x="68033" y="102133"/>
                      </a:lnTo>
                      <a:lnTo>
                        <a:pt x="68033" y="136169"/>
                      </a:lnTo>
                      <a:lnTo>
                        <a:pt x="0" y="68084"/>
                      </a:lnTo>
                      <a:close/>
                    </a:path>
                  </a:pathLst>
                </a:custGeom>
                <a:ln w="6350">
                  <a:solidFill>
                    <a:srgbClr val="00AEEF"/>
                  </a:solidFill>
                </a:ln>
              </p:spPr>
              <p:txBody>
                <a:bodyPr wrap="square" lIns="0" tIns="0" rIns="0" bIns="0" rtlCol="0">
                  <a:noAutofit/>
                </a:bodyPr>
                <a:lstStyle/>
                <a:p>
                  <a:endParaRPr sz="2000" b="1">
                    <a:latin typeface="Microsoft YaHei" panose="020B0503020204020204" pitchFamily="34" charset="-122"/>
                    <a:ea typeface="Microsoft YaHei" panose="020B0503020204020204" pitchFamily="34" charset="-122"/>
                  </a:endParaRPr>
                </a:p>
              </p:txBody>
            </p:sp>
            <p:grpSp>
              <p:nvGrpSpPr>
                <p:cNvPr id="33" name="组合 32">
                  <a:extLst>
                    <a:ext uri="{FF2B5EF4-FFF2-40B4-BE49-F238E27FC236}">
                      <a16:creationId xmlns:a16="http://schemas.microsoft.com/office/drawing/2014/main" id="{6E360A0F-AD9B-04F0-B36D-8FC7F796867F}"/>
                    </a:ext>
                  </a:extLst>
                </p:cNvPr>
                <p:cNvGrpSpPr/>
                <p:nvPr/>
              </p:nvGrpSpPr>
              <p:grpSpPr>
                <a:xfrm>
                  <a:off x="5945700" y="4037126"/>
                  <a:ext cx="3107120" cy="630072"/>
                  <a:chOff x="5945700" y="4037126"/>
                  <a:chExt cx="3107120" cy="630072"/>
                </a:xfrm>
              </p:grpSpPr>
              <p:sp>
                <p:nvSpPr>
                  <p:cNvPr id="25" name="object 31">
                    <a:extLst>
                      <a:ext uri="{FF2B5EF4-FFF2-40B4-BE49-F238E27FC236}">
                        <a16:creationId xmlns:a16="http://schemas.microsoft.com/office/drawing/2014/main" id="{0B014F25-1D80-5C1F-11F9-E6171F245A38}"/>
                      </a:ext>
                    </a:extLst>
                  </p:cNvPr>
                  <p:cNvSpPr txBox="1"/>
                  <p:nvPr/>
                </p:nvSpPr>
                <p:spPr>
                  <a:xfrm>
                    <a:off x="5945700" y="4037126"/>
                    <a:ext cx="3107120" cy="630072"/>
                  </a:xfrm>
                  <a:prstGeom prst="rect">
                    <a:avLst/>
                  </a:prstGeom>
                  <a:ln w="6350">
                    <a:solidFill>
                      <a:srgbClr val="00AEEF"/>
                    </a:solidFill>
                  </a:ln>
                </p:spPr>
                <p:txBody>
                  <a:bodyPr vert="horz" wrap="square" lIns="0" tIns="59082" rIns="0" bIns="0" rtlCol="0">
                    <a:noAutofit/>
                  </a:bodyPr>
                  <a:lstStyle/>
                  <a:p>
                    <a:pPr marL="89530">
                      <a:spcBef>
                        <a:spcPts val="465"/>
                      </a:spcBef>
                      <a:tabLst>
                        <a:tab pos="819863" algn="l"/>
                      </a:tabLst>
                    </a:pPr>
                    <a:endParaRPr sz="2000" b="1" dirty="0">
                      <a:latin typeface="Microsoft YaHei" panose="020B0503020204020204" pitchFamily="34" charset="-122"/>
                      <a:ea typeface="Microsoft YaHei" panose="020B0503020204020204" pitchFamily="34" charset="-122"/>
                      <a:cs typeface="Heiti SC"/>
                    </a:endParaRPr>
                  </a:p>
                </p:txBody>
              </p:sp>
              <p:grpSp>
                <p:nvGrpSpPr>
                  <p:cNvPr id="32" name="组合 31">
                    <a:extLst>
                      <a:ext uri="{FF2B5EF4-FFF2-40B4-BE49-F238E27FC236}">
                        <a16:creationId xmlns:a16="http://schemas.microsoft.com/office/drawing/2014/main" id="{75A5B506-D810-6882-3D0A-CB263CD9089F}"/>
                      </a:ext>
                    </a:extLst>
                  </p:cNvPr>
                  <p:cNvGrpSpPr/>
                  <p:nvPr/>
                </p:nvGrpSpPr>
                <p:grpSpPr>
                  <a:xfrm>
                    <a:off x="6063258" y="4208162"/>
                    <a:ext cx="2872005" cy="288000"/>
                    <a:chOff x="6083072" y="4290053"/>
                    <a:chExt cx="2872005" cy="288000"/>
                  </a:xfrm>
                </p:grpSpPr>
                <p:sp>
                  <p:nvSpPr>
                    <p:cNvPr id="12" name="object 18">
                      <a:extLst>
                        <a:ext uri="{FF2B5EF4-FFF2-40B4-BE49-F238E27FC236}">
                          <a16:creationId xmlns:a16="http://schemas.microsoft.com/office/drawing/2014/main" id="{99DFED2F-B2E8-93A2-89CF-BFFBAC011BD5}"/>
                        </a:ext>
                      </a:extLst>
                    </p:cNvPr>
                    <p:cNvSpPr/>
                    <p:nvPr/>
                  </p:nvSpPr>
                  <p:spPr>
                    <a:xfrm>
                      <a:off x="6083072" y="4290053"/>
                      <a:ext cx="1116000" cy="288000"/>
                    </a:xfrm>
                    <a:prstGeom prst="rect">
                      <a:avLst/>
                    </a:prstGeom>
                    <a:ln w="6350">
                      <a:solidFill>
                        <a:srgbClr val="00AEEF"/>
                      </a:solidFill>
                      <a:prstDash val="dash"/>
                    </a:ln>
                  </p:spPr>
                  <p:txBody>
                    <a:bodyPr wrap="square" lIns="0" tIns="0" rIns="0" bIns="0" rtlCol="0" anchor="ctr">
                      <a:noAutofit/>
                    </a:bodyPr>
                    <a:lstStyle/>
                    <a:p>
                      <a:pPr algn="ctr"/>
                      <a:r>
                        <a:rPr lang="zh-CN" altLang="en-US" sz="2000" b="1" dirty="0">
                          <a:latin typeface="Microsoft YaHei" panose="020B0503020204020204" pitchFamily="34" charset="-122"/>
                          <a:ea typeface="Microsoft YaHei" panose="020B0503020204020204" pitchFamily="34" charset="-122"/>
                        </a:rPr>
                        <a:t>关键资源</a:t>
                      </a:r>
                      <a:endParaRPr sz="2000" b="1" dirty="0">
                        <a:latin typeface="Microsoft YaHei" panose="020B0503020204020204" pitchFamily="34" charset="-122"/>
                        <a:ea typeface="Microsoft YaHei" panose="020B0503020204020204" pitchFamily="34" charset="-122"/>
                      </a:endParaRPr>
                    </a:p>
                  </p:txBody>
                </p:sp>
                <p:sp>
                  <p:nvSpPr>
                    <p:cNvPr id="20" name="object 26">
                      <a:extLst>
                        <a:ext uri="{FF2B5EF4-FFF2-40B4-BE49-F238E27FC236}">
                          <a16:creationId xmlns:a16="http://schemas.microsoft.com/office/drawing/2014/main" id="{641ABFA5-8CD8-6B13-1EBD-4F1F8DBB3D8F}"/>
                        </a:ext>
                      </a:extLst>
                    </p:cNvPr>
                    <p:cNvSpPr/>
                    <p:nvPr/>
                  </p:nvSpPr>
                  <p:spPr>
                    <a:xfrm>
                      <a:off x="7839077" y="4290053"/>
                      <a:ext cx="1116000" cy="288000"/>
                    </a:xfrm>
                    <a:prstGeom prst="rect">
                      <a:avLst/>
                    </a:prstGeom>
                    <a:ln w="6350">
                      <a:solidFill>
                        <a:srgbClr val="00AEEF"/>
                      </a:solidFill>
                      <a:prstDash val="dash"/>
                    </a:ln>
                  </p:spPr>
                  <p:txBody>
                    <a:bodyPr wrap="square" lIns="0" tIns="0" rIns="0" bIns="0" rtlCol="0" anchor="ctr">
                      <a:noAutofit/>
                    </a:bodyPr>
                    <a:lstStyle/>
                    <a:p>
                      <a:pPr algn="ctr"/>
                      <a:r>
                        <a:rPr lang="zh-CN" altLang="en-US" sz="2000" b="1" dirty="0">
                          <a:latin typeface="Microsoft YaHei" panose="020B0503020204020204" pitchFamily="34" charset="-122"/>
                          <a:ea typeface="Microsoft YaHei" panose="020B0503020204020204" pitchFamily="34" charset="-122"/>
                        </a:rPr>
                        <a:t>关键流程</a:t>
                      </a:r>
                      <a:endParaRPr sz="2000" b="1" dirty="0">
                        <a:latin typeface="Microsoft YaHei" panose="020B0503020204020204" pitchFamily="34" charset="-122"/>
                        <a:ea typeface="Microsoft YaHei" panose="020B0503020204020204" pitchFamily="34" charset="-122"/>
                      </a:endParaRPr>
                    </a:p>
                  </p:txBody>
                </p:sp>
                <p:pic>
                  <p:nvPicPr>
                    <p:cNvPr id="28" name="object 34">
                      <a:extLst>
                        <a:ext uri="{FF2B5EF4-FFF2-40B4-BE49-F238E27FC236}">
                          <a16:creationId xmlns:a16="http://schemas.microsoft.com/office/drawing/2014/main" id="{FD20B520-C215-4B2A-7727-32D4B8913784}"/>
                        </a:ext>
                      </a:extLst>
                    </p:cNvPr>
                    <p:cNvPicPr/>
                    <p:nvPr/>
                  </p:nvPicPr>
                  <p:blipFill>
                    <a:blip r:embed="rId2" cstate="print"/>
                    <a:stretch>
                      <a:fillRect/>
                    </a:stretch>
                  </p:blipFill>
                  <p:spPr>
                    <a:xfrm>
                      <a:off x="7239297" y="4317598"/>
                      <a:ext cx="559555" cy="232911"/>
                    </a:xfrm>
                    <a:prstGeom prst="leftRightArrow">
                      <a:avLst/>
                    </a:prstGeom>
                  </p:spPr>
                </p:pic>
              </p:grpSp>
            </p:grpSp>
          </p:grpSp>
          <p:sp>
            <p:nvSpPr>
              <p:cNvPr id="34" name="object 11">
                <a:extLst>
                  <a:ext uri="{FF2B5EF4-FFF2-40B4-BE49-F238E27FC236}">
                    <a16:creationId xmlns:a16="http://schemas.microsoft.com/office/drawing/2014/main" id="{DFBAC20E-8C1B-99DB-BD79-0AE4C4910061}"/>
                  </a:ext>
                </a:extLst>
              </p:cNvPr>
              <p:cNvSpPr/>
              <p:nvPr/>
            </p:nvSpPr>
            <p:spPr>
              <a:xfrm rot="19145012" flipH="1">
                <a:off x="9696833" y="2394735"/>
                <a:ext cx="269852" cy="1795231"/>
              </a:xfrm>
              <a:prstGeom prst="upDownArrow">
                <a:avLst/>
              </a:prstGeom>
              <a:ln w="6350">
                <a:solidFill>
                  <a:srgbClr val="00AEEF"/>
                </a:solidFill>
              </a:ln>
            </p:spPr>
            <p:txBody>
              <a:bodyPr wrap="square" lIns="0" tIns="0" rIns="0" bIns="0" rtlCol="0">
                <a:noAutofit/>
              </a:bodyPr>
              <a:lstStyle/>
              <a:p>
                <a:endParaRPr sz="2000" b="1">
                  <a:latin typeface="Microsoft YaHei" panose="020B0503020204020204" pitchFamily="34" charset="-122"/>
                  <a:ea typeface="Microsoft YaHei" panose="020B0503020204020204" pitchFamily="34" charset="-122"/>
                </a:endParaRPr>
              </a:p>
            </p:txBody>
          </p:sp>
        </p:grpSp>
        <p:sp>
          <p:nvSpPr>
            <p:cNvPr id="36" name="文本框 35">
              <a:extLst>
                <a:ext uri="{FF2B5EF4-FFF2-40B4-BE49-F238E27FC236}">
                  <a16:creationId xmlns:a16="http://schemas.microsoft.com/office/drawing/2014/main" id="{2A9E0470-68F3-94E7-106D-FB0972574766}"/>
                </a:ext>
              </a:extLst>
            </p:cNvPr>
            <p:cNvSpPr txBox="1"/>
            <p:nvPr/>
          </p:nvSpPr>
          <p:spPr>
            <a:xfrm>
              <a:off x="6891133" y="5169128"/>
              <a:ext cx="3441033" cy="400110"/>
            </a:xfrm>
            <a:prstGeom prst="rect">
              <a:avLst/>
            </a:prstGeom>
            <a:noFill/>
          </p:spPr>
          <p:txBody>
            <a:bodyPr wrap="square">
              <a:spAutoFit/>
            </a:bodyPr>
            <a:lstStyle/>
            <a:p>
              <a:pPr marL="38175" algn="ctr">
                <a:spcBef>
                  <a:spcPts val="72"/>
                </a:spcBef>
              </a:pPr>
              <a:r>
                <a:rPr lang="zh-CN" altLang="en-US" sz="2000" b="1" spc="18" dirty="0">
                  <a:solidFill>
                    <a:srgbClr val="231F20"/>
                  </a:solidFill>
                  <a:latin typeface="Microsoft YaHei" panose="020B0503020204020204" pitchFamily="34" charset="-122"/>
                  <a:ea typeface="Microsoft YaHei" panose="020B0503020204020204" pitchFamily="34" charset="-122"/>
                  <a:cs typeface="Lantinghei SC Extralight"/>
                </a:rPr>
                <a:t>商业模式“三要素”</a:t>
              </a:r>
              <a:endParaRPr lang="zh-CN" altLang="en-US" sz="2000" b="1" dirty="0">
                <a:latin typeface="Microsoft YaHei" panose="020B0503020204020204" pitchFamily="34" charset="-122"/>
                <a:ea typeface="Microsoft YaHei" panose="020B0503020204020204" pitchFamily="34" charset="-122"/>
                <a:cs typeface="Lantinghei SC Extralight"/>
              </a:endParaRPr>
            </a:p>
          </p:txBody>
        </p:sp>
      </p:grpSp>
    </p:spTree>
    <p:extLst>
      <p:ext uri="{BB962C8B-B14F-4D97-AF65-F5344CB8AC3E}">
        <p14:creationId xmlns:p14="http://schemas.microsoft.com/office/powerpoint/2010/main" val="2710539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CC4EDC-071B-131A-1D12-0E02190F23E3}"/>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D8617944-A24B-B3A8-741F-E47576D8C1AD}"/>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5.1.3</a:t>
            </a:r>
            <a:r>
              <a:rPr lang="zh-CN" altLang="en-US" sz="3200" dirty="0">
                <a:solidFill>
                  <a:schemeClr val="tx1"/>
                </a:solidFill>
                <a:latin typeface="Microsoft YaHei" panose="020B0503020204020204" pitchFamily="34" charset="-122"/>
                <a:ea typeface="Microsoft YaHei" panose="020B0503020204020204" pitchFamily="34" charset="-122"/>
              </a:rPr>
              <a:t>商业模式的构成要素</a:t>
            </a:r>
          </a:p>
        </p:txBody>
      </p:sp>
      <p:sp>
        <p:nvSpPr>
          <p:cNvPr id="29" name="object 35">
            <a:extLst>
              <a:ext uri="{FF2B5EF4-FFF2-40B4-BE49-F238E27FC236}">
                <a16:creationId xmlns:a16="http://schemas.microsoft.com/office/drawing/2014/main" id="{73424F83-5E35-3B9D-9FFF-1A2ED2616E70}"/>
              </a:ext>
            </a:extLst>
          </p:cNvPr>
          <p:cNvSpPr txBox="1"/>
          <p:nvPr/>
        </p:nvSpPr>
        <p:spPr>
          <a:xfrm>
            <a:off x="325782" y="1774965"/>
            <a:ext cx="11540435" cy="4571389"/>
          </a:xfrm>
          <a:prstGeom prst="rect">
            <a:avLst/>
          </a:prstGeom>
        </p:spPr>
        <p:txBody>
          <a:bodyPr vert="horz" wrap="square" lIns="0" tIns="9089" rIns="0" bIns="0" rtlCol="0">
            <a:spAutoFit/>
          </a:bodyPr>
          <a:lstStyle/>
          <a:p>
            <a:pPr marL="1430" marR="179970" indent="457200">
              <a:lnSpc>
                <a:spcPct val="150000"/>
              </a:lnSpc>
              <a:buSzPct val="91666"/>
              <a:tabLst>
                <a:tab pos="429928" algn="l"/>
              </a:tabLst>
            </a:pPr>
            <a:r>
              <a:rPr lang="zh-CN" altLang="en-US" sz="2000" b="1" spc="-14" dirty="0">
                <a:latin typeface="Microsoft YaHei" panose="020B0503020204020204" pitchFamily="34" charset="-122"/>
                <a:ea typeface="Microsoft YaHei" panose="020B0503020204020204" pitchFamily="34" charset="-122"/>
              </a:rPr>
              <a:t>（</a:t>
            </a:r>
            <a:r>
              <a:rPr lang="en-US" altLang="zh-CN" sz="2000" b="1" spc="-14" dirty="0">
                <a:latin typeface="Microsoft YaHei" panose="020B0503020204020204" pitchFamily="34" charset="-122"/>
                <a:ea typeface="Microsoft YaHei" panose="020B0503020204020204" pitchFamily="34" charset="-122"/>
              </a:rPr>
              <a:t>1</a:t>
            </a:r>
            <a:r>
              <a:rPr lang="zh-CN" altLang="en-US" sz="2000" b="1" spc="-14" dirty="0">
                <a:latin typeface="Microsoft YaHei" panose="020B0503020204020204" pitchFamily="34" charset="-122"/>
                <a:ea typeface="Microsoft YaHei" panose="020B0503020204020204" pitchFamily="34" charset="-122"/>
              </a:rPr>
              <a:t>）</a:t>
            </a:r>
            <a:r>
              <a:rPr sz="2000" b="1" spc="-14" dirty="0" err="1">
                <a:latin typeface="Microsoft YaHei" panose="020B0503020204020204" pitchFamily="34" charset="-122"/>
                <a:ea typeface="Microsoft YaHei" panose="020B0503020204020204" pitchFamily="34" charset="-122"/>
              </a:rPr>
              <a:t>顾客价值主张</a:t>
            </a:r>
            <a:endParaRPr sz="2000" b="1" spc="-14" dirty="0">
              <a:latin typeface="Microsoft YaHei" panose="020B0503020204020204" pitchFamily="34" charset="-122"/>
              <a:ea typeface="Microsoft YaHei" panose="020B0503020204020204" pitchFamily="34" charset="-122"/>
            </a:endParaRPr>
          </a:p>
          <a:p>
            <a:pPr marL="1430" marR="179970" indent="457200">
              <a:lnSpc>
                <a:spcPct val="150000"/>
              </a:lnSpc>
            </a:pPr>
            <a:r>
              <a:rPr sz="2000" spc="-14" dirty="0" err="1">
                <a:latin typeface="Microsoft YaHei" panose="020B0503020204020204" pitchFamily="34" charset="-122"/>
                <a:ea typeface="Microsoft YaHei" panose="020B0503020204020204" pitchFamily="34" charset="-122"/>
              </a:rPr>
              <a:t>顾客价值主张是在既定价格条件下，企业提供给顾客的帮助顾客更有效、可靠、方便或实惠地解决某个重要问题的提供物</a:t>
            </a:r>
            <a:r>
              <a:rPr lang="zh-CN" altLang="en-US" sz="2000" spc="-14" dirty="0">
                <a:latin typeface="Microsoft YaHei" panose="020B0503020204020204" pitchFamily="34" charset="-122"/>
                <a:ea typeface="Microsoft YaHei" panose="020B0503020204020204" pitchFamily="34" charset="-122"/>
              </a:rPr>
              <a:t>。</a:t>
            </a:r>
            <a:endParaRPr sz="2000" spc="-14" dirty="0">
              <a:latin typeface="Microsoft YaHei" panose="020B0503020204020204" pitchFamily="34" charset="-122"/>
              <a:ea typeface="Microsoft YaHei" panose="020B0503020204020204" pitchFamily="34" charset="-122"/>
            </a:endParaRPr>
          </a:p>
          <a:p>
            <a:pPr marL="1430" marR="179970" indent="457200">
              <a:lnSpc>
                <a:spcPct val="150000"/>
              </a:lnSpc>
              <a:buSzPct val="91666"/>
              <a:tabLst>
                <a:tab pos="428110" algn="l"/>
              </a:tabLst>
            </a:pPr>
            <a:r>
              <a:rPr lang="zh-CN" altLang="en-US" sz="2000" b="1" spc="-14" dirty="0">
                <a:latin typeface="Microsoft YaHei" panose="020B0503020204020204" pitchFamily="34" charset="-122"/>
                <a:ea typeface="Microsoft YaHei" panose="020B0503020204020204" pitchFamily="34" charset="-122"/>
              </a:rPr>
              <a:t>（</a:t>
            </a:r>
            <a:r>
              <a:rPr lang="en-US" altLang="zh-CN" sz="2000" b="1" spc="-14" dirty="0">
                <a:latin typeface="Microsoft YaHei" panose="020B0503020204020204" pitchFamily="34" charset="-122"/>
                <a:ea typeface="Microsoft YaHei" panose="020B0503020204020204" pitchFamily="34" charset="-122"/>
              </a:rPr>
              <a:t>2</a:t>
            </a:r>
            <a:r>
              <a:rPr lang="zh-CN" altLang="en-US" sz="2000" b="1" spc="-14" dirty="0">
                <a:latin typeface="Microsoft YaHei" panose="020B0503020204020204" pitchFamily="34" charset="-122"/>
                <a:ea typeface="Microsoft YaHei" panose="020B0503020204020204" pitchFamily="34" charset="-122"/>
              </a:rPr>
              <a:t>）</a:t>
            </a:r>
            <a:r>
              <a:rPr sz="2000" b="1" spc="-14" dirty="0" err="1">
                <a:latin typeface="Microsoft YaHei" panose="020B0503020204020204" pitchFamily="34" charset="-122"/>
                <a:ea typeface="Microsoft YaHei" panose="020B0503020204020204" pitchFamily="34" charset="-122"/>
              </a:rPr>
              <a:t>盈利模式</a:t>
            </a:r>
            <a:endParaRPr sz="2000" b="1" spc="-14" dirty="0">
              <a:latin typeface="Microsoft YaHei" panose="020B0503020204020204" pitchFamily="34" charset="-122"/>
              <a:ea typeface="Microsoft YaHei" panose="020B0503020204020204" pitchFamily="34" charset="-122"/>
            </a:endParaRPr>
          </a:p>
          <a:p>
            <a:pPr marL="1430" marR="179970" indent="457200">
              <a:lnSpc>
                <a:spcPct val="150000"/>
              </a:lnSpc>
            </a:pPr>
            <a:r>
              <a:rPr sz="2000" spc="-14" dirty="0">
                <a:latin typeface="Microsoft YaHei" panose="020B0503020204020204" pitchFamily="34" charset="-122"/>
                <a:ea typeface="Microsoft YaHei" panose="020B0503020204020204" pitchFamily="34" charset="-122"/>
              </a:rPr>
              <a:t>盈利模式勾画出企业为自身和股东创造价值的蓝图，界定了企业将利润作为获取价值的方式。盈利模式从复杂的财务公式中提炼出盈利生成过程中最关键的四大变量，即收益模式、成本结构、目标单元盈余和资源周转率。</a:t>
            </a:r>
            <a:endParaRPr lang="en-US" sz="2000" spc="-14" dirty="0">
              <a:latin typeface="Microsoft YaHei" panose="020B0503020204020204" pitchFamily="34" charset="-122"/>
              <a:ea typeface="Microsoft YaHei" panose="020B0503020204020204" pitchFamily="34" charset="-122"/>
            </a:endParaRPr>
          </a:p>
          <a:p>
            <a:pPr marL="1430" indent="457200">
              <a:lnSpc>
                <a:spcPct val="150000"/>
              </a:lnSpc>
            </a:pPr>
            <a:r>
              <a:rPr lang="zh-CN" altLang="en-US" sz="2000" b="1" spc="-14" dirty="0">
                <a:latin typeface="Microsoft YaHei" panose="020B0503020204020204" pitchFamily="34" charset="-122"/>
                <a:ea typeface="Microsoft YaHei" panose="020B0503020204020204" pitchFamily="34" charset="-122"/>
              </a:rPr>
              <a:t>（</a:t>
            </a:r>
            <a:r>
              <a:rPr lang="en-US" altLang="zh-CN" sz="2000" b="1" spc="-14" dirty="0">
                <a:latin typeface="Microsoft YaHei" panose="020B0503020204020204" pitchFamily="34" charset="-122"/>
                <a:ea typeface="Microsoft YaHei" panose="020B0503020204020204" pitchFamily="34" charset="-122"/>
              </a:rPr>
              <a:t>3</a:t>
            </a:r>
            <a:r>
              <a:rPr lang="zh-CN" altLang="en-US" sz="2000" b="1" spc="-14" dirty="0">
                <a:latin typeface="Microsoft YaHei" panose="020B0503020204020204" pitchFamily="34" charset="-122"/>
                <a:ea typeface="Microsoft YaHei" panose="020B0503020204020204" pitchFamily="34" charset="-122"/>
              </a:rPr>
              <a:t>）关键资源和关键流程</a:t>
            </a:r>
          </a:p>
          <a:p>
            <a:pPr marL="1430" marR="4999" indent="457200">
              <a:lnSpc>
                <a:spcPct val="150000"/>
              </a:lnSpc>
            </a:pPr>
            <a:r>
              <a:rPr lang="zh-CN" altLang="en-US" sz="2000" spc="-14" dirty="0">
                <a:latin typeface="Microsoft YaHei" panose="020B0503020204020204" pitchFamily="34" charset="-122"/>
                <a:ea typeface="Microsoft YaHei" panose="020B0503020204020204" pitchFamily="34" charset="-122"/>
              </a:rPr>
              <a:t>关键资源是用以向顾客传递价值主张的独特的人员、技术、产品、设备、资金或品牌等资源要素。关键流程是企业向顾客传递价值主张的持续稳定、可复制、可扩展和可管控的手段和方式。</a:t>
            </a:r>
          </a:p>
        </p:txBody>
      </p:sp>
      <p:sp>
        <p:nvSpPr>
          <p:cNvPr id="30" name="文本框 29">
            <a:extLst>
              <a:ext uri="{FF2B5EF4-FFF2-40B4-BE49-F238E27FC236}">
                <a16:creationId xmlns:a16="http://schemas.microsoft.com/office/drawing/2014/main" id="{0F3ED7AA-ECCC-497E-43B2-9C61131FB6BE}"/>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商业模式“三要素”观点</a:t>
            </a:r>
          </a:p>
        </p:txBody>
      </p:sp>
    </p:spTree>
    <p:extLst>
      <p:ext uri="{BB962C8B-B14F-4D97-AF65-F5344CB8AC3E}">
        <p14:creationId xmlns:p14="http://schemas.microsoft.com/office/powerpoint/2010/main" val="36420681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2C2EE1-3BC8-9552-E594-E38F6C3C542D}"/>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3AE79A19-F9FF-77CC-D7E1-0549E5061BA6}"/>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5.1.3</a:t>
            </a:r>
            <a:r>
              <a:rPr lang="zh-CN" altLang="en-US" sz="3200" dirty="0">
                <a:solidFill>
                  <a:schemeClr val="tx1"/>
                </a:solidFill>
                <a:latin typeface="Microsoft YaHei" panose="020B0503020204020204" pitchFamily="34" charset="-122"/>
                <a:ea typeface="Microsoft YaHei" panose="020B0503020204020204" pitchFamily="34" charset="-122"/>
              </a:rPr>
              <a:t>商业模式的构成要素</a:t>
            </a:r>
          </a:p>
        </p:txBody>
      </p:sp>
      <p:sp>
        <p:nvSpPr>
          <p:cNvPr id="29" name="object 35">
            <a:extLst>
              <a:ext uri="{FF2B5EF4-FFF2-40B4-BE49-F238E27FC236}">
                <a16:creationId xmlns:a16="http://schemas.microsoft.com/office/drawing/2014/main" id="{D8C8DD46-0092-19D0-D925-B4A666A6C7E1}"/>
              </a:ext>
            </a:extLst>
          </p:cNvPr>
          <p:cNvSpPr txBox="1"/>
          <p:nvPr/>
        </p:nvSpPr>
        <p:spPr>
          <a:xfrm>
            <a:off x="615950" y="1774965"/>
            <a:ext cx="10947399" cy="878070"/>
          </a:xfrm>
          <a:prstGeom prst="rect">
            <a:avLst/>
          </a:prstGeom>
        </p:spPr>
        <p:txBody>
          <a:bodyPr vert="horz" wrap="square" lIns="0" tIns="9089" rIns="0" bIns="0" rtlCol="0">
            <a:spAutoFit/>
          </a:bodyPr>
          <a:lstStyle/>
          <a:p>
            <a:pPr marL="1430" marR="179970" indent="457200">
              <a:lnSpc>
                <a:spcPct val="150000"/>
              </a:lnSpc>
              <a:buSzPct val="91666"/>
              <a:tabLst>
                <a:tab pos="429928" algn="l"/>
              </a:tabLst>
            </a:pPr>
            <a:r>
              <a:rPr lang="zh-CN" altLang="en-US" sz="2000" spc="-14" dirty="0">
                <a:latin typeface="Microsoft YaHei" panose="020B0503020204020204" pitchFamily="34" charset="-122"/>
                <a:ea typeface="Microsoft YaHei" panose="020B0503020204020204" pitchFamily="34" charset="-122"/>
              </a:rPr>
              <a:t>美国学者加里</a:t>
            </a:r>
            <a:r>
              <a:rPr lang="en-US" altLang="zh-CN" sz="2000" spc="-14" dirty="0">
                <a:latin typeface="Microsoft YaHei" panose="020B0503020204020204" pitchFamily="34" charset="-122"/>
                <a:ea typeface="Microsoft YaHei" panose="020B0503020204020204" pitchFamily="34" charset="-122"/>
              </a:rPr>
              <a:t>·</a:t>
            </a:r>
            <a:r>
              <a:rPr lang="zh-CN" altLang="en-US" sz="2000" spc="-14" dirty="0">
                <a:latin typeface="Microsoft YaHei" panose="020B0503020204020204" pitchFamily="34" charset="-122"/>
                <a:ea typeface="Microsoft YaHei" panose="020B0503020204020204" pitchFamily="34" charset="-122"/>
              </a:rPr>
              <a:t>哈默尔在其</a:t>
            </a:r>
            <a:r>
              <a:rPr lang="en-US" altLang="zh-CN" sz="2000" spc="-14" dirty="0">
                <a:latin typeface="Microsoft YaHei" panose="020B0503020204020204" pitchFamily="34" charset="-122"/>
                <a:ea typeface="Microsoft YaHei" panose="020B0503020204020204" pitchFamily="34" charset="-122"/>
              </a:rPr>
              <a:t>《</a:t>
            </a:r>
            <a:r>
              <a:rPr lang="zh-CN" altLang="en-US" sz="2000" spc="-14" dirty="0">
                <a:latin typeface="Microsoft YaHei" panose="020B0503020204020204" pitchFamily="34" charset="-122"/>
                <a:ea typeface="Microsoft YaHei" panose="020B0503020204020204" pitchFamily="34" charset="-122"/>
              </a:rPr>
              <a:t>领导企业变革</a:t>
            </a:r>
            <a:r>
              <a:rPr lang="en-US" altLang="zh-CN" sz="2000" spc="-14" dirty="0">
                <a:latin typeface="Microsoft YaHei" panose="020B0503020204020204" pitchFamily="34" charset="-122"/>
                <a:ea typeface="Microsoft YaHei" panose="020B0503020204020204" pitchFamily="34" charset="-122"/>
              </a:rPr>
              <a:t>》</a:t>
            </a:r>
            <a:r>
              <a:rPr lang="zh-CN" altLang="en-US" sz="2000" spc="-14" dirty="0">
                <a:latin typeface="Microsoft YaHei" panose="020B0503020204020204" pitchFamily="34" charset="-122"/>
                <a:ea typeface="Microsoft YaHei" panose="020B0503020204020204" pitchFamily="34" charset="-122"/>
              </a:rPr>
              <a:t>一书中基于商业战略分析视角，指出商业模式由四个要素构成：核心战略、战略资源、顾客界面和价值网络。</a:t>
            </a:r>
          </a:p>
        </p:txBody>
      </p:sp>
      <p:sp>
        <p:nvSpPr>
          <p:cNvPr id="30" name="文本框 29">
            <a:extLst>
              <a:ext uri="{FF2B5EF4-FFF2-40B4-BE49-F238E27FC236}">
                <a16:creationId xmlns:a16="http://schemas.microsoft.com/office/drawing/2014/main" id="{4A51FF14-74C8-CACA-26C9-29F923D14EA4}"/>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商业模式“四要素”观点</a:t>
            </a:r>
          </a:p>
        </p:txBody>
      </p:sp>
      <p:grpSp>
        <p:nvGrpSpPr>
          <p:cNvPr id="3" name="组合 2">
            <a:extLst>
              <a:ext uri="{FF2B5EF4-FFF2-40B4-BE49-F238E27FC236}">
                <a16:creationId xmlns:a16="http://schemas.microsoft.com/office/drawing/2014/main" id="{3CA6C857-977F-E745-2ECE-1E4D30DCFA39}"/>
              </a:ext>
            </a:extLst>
          </p:cNvPr>
          <p:cNvGrpSpPr/>
          <p:nvPr/>
        </p:nvGrpSpPr>
        <p:grpSpPr>
          <a:xfrm>
            <a:off x="847762" y="3048000"/>
            <a:ext cx="10496479" cy="1876115"/>
            <a:chOff x="2114702" y="2961865"/>
            <a:chExt cx="2919020" cy="2093006"/>
          </a:xfrm>
        </p:grpSpPr>
        <p:sp>
          <p:nvSpPr>
            <p:cNvPr id="4" name="object 6">
              <a:extLst>
                <a:ext uri="{FF2B5EF4-FFF2-40B4-BE49-F238E27FC236}">
                  <a16:creationId xmlns:a16="http://schemas.microsoft.com/office/drawing/2014/main" id="{0A82CEDE-2B22-3651-D164-B69C2230BAE0}"/>
                </a:ext>
              </a:extLst>
            </p:cNvPr>
            <p:cNvSpPr txBox="1"/>
            <p:nvPr/>
          </p:nvSpPr>
          <p:spPr>
            <a:xfrm>
              <a:off x="2114702" y="2961865"/>
              <a:ext cx="679586" cy="2093006"/>
            </a:xfrm>
            <a:prstGeom prst="rect">
              <a:avLst/>
            </a:prstGeom>
            <a:ln w="6350">
              <a:solidFill>
                <a:srgbClr val="00AEEF"/>
              </a:solidFill>
            </a:ln>
          </p:spPr>
          <p:txBody>
            <a:bodyPr vert="horz" wrap="square" lIns="0" tIns="0" rIns="0" bIns="0" rtlCol="0">
              <a:noAutofit/>
            </a:bodyPr>
            <a:lstStyle/>
            <a:p>
              <a:pPr marL="215873">
                <a:lnSpc>
                  <a:spcPct val="150000"/>
                </a:lnSpc>
                <a:spcBef>
                  <a:spcPts val="447"/>
                </a:spcBef>
              </a:pPr>
              <a:r>
                <a:rPr lang="zh-CN" altLang="en-US" sz="2000" b="1" spc="-14" dirty="0">
                  <a:latin typeface="Microsoft YaHei" panose="020B0503020204020204" pitchFamily="34" charset="-122"/>
                  <a:ea typeface="Microsoft YaHei" panose="020B0503020204020204" pitchFamily="34" charset="-122"/>
                </a:rPr>
                <a:t>核心战略</a:t>
              </a:r>
              <a:endParaRPr lang="en-US" altLang="zh-CN" sz="2000" b="1" spc="-14" dirty="0">
                <a:latin typeface="Microsoft YaHei" panose="020B0503020204020204" pitchFamily="34" charset="-122"/>
                <a:ea typeface="Microsoft YaHei" panose="020B0503020204020204" pitchFamily="34" charset="-122"/>
              </a:endParaRPr>
            </a:p>
            <a:p>
              <a:pPr marL="486773" indent="-126900">
                <a:lnSpc>
                  <a:spcPct val="150000"/>
                </a:lnSpc>
                <a:buFont typeface="Arial" panose="020B0604020202020204" pitchFamily="34" charset="0"/>
                <a:buChar char="•"/>
              </a:pPr>
              <a:r>
                <a:rPr lang="zh-CN" altLang="en-US" sz="2000" spc="-14" dirty="0">
                  <a:latin typeface="Microsoft YaHei" panose="020B0503020204020204" pitchFamily="34" charset="-122"/>
                  <a:ea typeface="Microsoft YaHei" panose="020B0503020204020204" pitchFamily="34" charset="-122"/>
                </a:rPr>
                <a:t>企业使命陈述</a:t>
              </a:r>
              <a:endParaRPr lang="en-US" altLang="zh-CN" sz="2000" spc="-14" dirty="0">
                <a:latin typeface="Microsoft YaHei" panose="020B0503020204020204" pitchFamily="34" charset="-122"/>
                <a:ea typeface="Microsoft YaHei" panose="020B0503020204020204" pitchFamily="34" charset="-122"/>
              </a:endParaRPr>
            </a:p>
            <a:p>
              <a:pPr marL="486773" indent="-126900">
                <a:lnSpc>
                  <a:spcPct val="150000"/>
                </a:lnSpc>
                <a:buFont typeface="Arial" panose="020B0604020202020204" pitchFamily="34" charset="0"/>
                <a:buChar char="•"/>
              </a:pPr>
              <a:r>
                <a:rPr lang="zh-CN" altLang="en-US" sz="2000" spc="-14" dirty="0">
                  <a:latin typeface="Microsoft YaHei" panose="020B0503020204020204" pitchFamily="34" charset="-122"/>
                  <a:ea typeface="Microsoft YaHei" panose="020B0503020204020204" pitchFamily="34" charset="-122"/>
                </a:rPr>
                <a:t>产品</a:t>
              </a:r>
              <a:r>
                <a:rPr lang="en-US" altLang="zh-CN" sz="2000" spc="-14" dirty="0">
                  <a:latin typeface="Microsoft YaHei" panose="020B0503020204020204" pitchFamily="34" charset="-122"/>
                  <a:ea typeface="Microsoft YaHei" panose="020B0503020204020204" pitchFamily="34" charset="-122"/>
                </a:rPr>
                <a:t>/</a:t>
              </a:r>
              <a:r>
                <a:rPr lang="zh-CN" altLang="en-US" sz="2000" spc="-14" dirty="0">
                  <a:latin typeface="Microsoft YaHei" panose="020B0503020204020204" pitchFamily="34" charset="-122"/>
                  <a:ea typeface="Microsoft YaHei" panose="020B0503020204020204" pitchFamily="34" charset="-122"/>
                </a:rPr>
                <a:t>市场范围</a:t>
              </a:r>
              <a:endParaRPr sz="2000" spc="-14" dirty="0">
                <a:latin typeface="Microsoft YaHei" panose="020B0503020204020204" pitchFamily="34" charset="-122"/>
                <a:ea typeface="Microsoft YaHei" panose="020B0503020204020204" pitchFamily="34" charset="-122"/>
              </a:endParaRPr>
            </a:p>
          </p:txBody>
        </p:sp>
        <p:sp>
          <p:nvSpPr>
            <p:cNvPr id="5" name="object 7">
              <a:extLst>
                <a:ext uri="{FF2B5EF4-FFF2-40B4-BE49-F238E27FC236}">
                  <a16:creationId xmlns:a16="http://schemas.microsoft.com/office/drawing/2014/main" id="{B4992C1D-CE83-84C9-9B1A-BC189EE225E8}"/>
                </a:ext>
              </a:extLst>
            </p:cNvPr>
            <p:cNvSpPr txBox="1"/>
            <p:nvPr/>
          </p:nvSpPr>
          <p:spPr>
            <a:xfrm>
              <a:off x="2861180" y="2961865"/>
              <a:ext cx="679586" cy="2093006"/>
            </a:xfrm>
            <a:prstGeom prst="rect">
              <a:avLst/>
            </a:prstGeom>
            <a:ln w="6350">
              <a:solidFill>
                <a:srgbClr val="00AEEF"/>
              </a:solidFill>
            </a:ln>
          </p:spPr>
          <p:txBody>
            <a:bodyPr vert="horz" wrap="square" lIns="0" tIns="0" rIns="0" bIns="0" rtlCol="0">
              <a:noAutofit/>
            </a:bodyPr>
            <a:lstStyle/>
            <a:p>
              <a:pPr marL="156338">
                <a:lnSpc>
                  <a:spcPct val="150000"/>
                </a:lnSpc>
                <a:spcBef>
                  <a:spcPts val="447"/>
                </a:spcBef>
              </a:pPr>
              <a:r>
                <a:rPr lang="zh-CN" altLang="en-US" sz="2000" b="1" spc="-14" dirty="0">
                  <a:latin typeface="Microsoft YaHei" panose="020B0503020204020204" pitchFamily="34" charset="-122"/>
                  <a:ea typeface="Microsoft YaHei" panose="020B0503020204020204" pitchFamily="34" charset="-122"/>
                </a:rPr>
                <a:t>战略资源</a:t>
              </a:r>
              <a:endParaRPr lang="en-US" altLang="zh-CN" sz="2000" b="1" spc="-14" dirty="0">
                <a:latin typeface="Microsoft YaHei" panose="020B0503020204020204" pitchFamily="34" charset="-122"/>
                <a:ea typeface="Microsoft YaHei" panose="020B0503020204020204" pitchFamily="34" charset="-122"/>
              </a:endParaRPr>
            </a:p>
            <a:p>
              <a:pPr marL="486773" indent="-126900">
                <a:lnSpc>
                  <a:spcPct val="150000"/>
                </a:lnSpc>
                <a:spcBef>
                  <a:spcPts val="447"/>
                </a:spcBef>
                <a:buFont typeface="Arial" panose="020B0604020202020204" pitchFamily="34" charset="0"/>
                <a:buChar char="•"/>
              </a:pPr>
              <a:r>
                <a:rPr lang="zh-CN" altLang="en-US" sz="2000" spc="-14" dirty="0">
                  <a:latin typeface="Microsoft YaHei" panose="020B0503020204020204" pitchFamily="34" charset="-122"/>
                  <a:ea typeface="Microsoft YaHei" panose="020B0503020204020204" pitchFamily="34" charset="-122"/>
                </a:rPr>
                <a:t>核心竞争力</a:t>
              </a:r>
              <a:endParaRPr lang="en-US" altLang="zh-CN" sz="2000" spc="-14" dirty="0">
                <a:latin typeface="Microsoft YaHei" panose="020B0503020204020204" pitchFamily="34" charset="-122"/>
                <a:ea typeface="Microsoft YaHei" panose="020B0503020204020204" pitchFamily="34" charset="-122"/>
              </a:endParaRPr>
            </a:p>
            <a:p>
              <a:pPr marL="486773" indent="-126900">
                <a:lnSpc>
                  <a:spcPct val="150000"/>
                </a:lnSpc>
                <a:spcBef>
                  <a:spcPts val="447"/>
                </a:spcBef>
                <a:buFont typeface="Arial" panose="020B0604020202020204" pitchFamily="34" charset="0"/>
                <a:buChar char="•"/>
              </a:pPr>
              <a:r>
                <a:rPr lang="zh-CN" altLang="en-US" sz="2000" spc="-14" dirty="0">
                  <a:latin typeface="Microsoft YaHei" panose="020B0503020204020204" pitchFamily="34" charset="-122"/>
                  <a:ea typeface="Microsoft YaHei" panose="020B0503020204020204" pitchFamily="34" charset="-122"/>
                </a:rPr>
                <a:t>战略资产</a:t>
              </a:r>
              <a:endParaRPr sz="2000" spc="-14" dirty="0">
                <a:latin typeface="Microsoft YaHei" panose="020B0503020204020204" pitchFamily="34" charset="-122"/>
                <a:ea typeface="Microsoft YaHei" panose="020B0503020204020204" pitchFamily="34" charset="-122"/>
              </a:endParaRPr>
            </a:p>
          </p:txBody>
        </p:sp>
        <p:sp>
          <p:nvSpPr>
            <p:cNvPr id="6" name="object 8">
              <a:extLst>
                <a:ext uri="{FF2B5EF4-FFF2-40B4-BE49-F238E27FC236}">
                  <a16:creationId xmlns:a16="http://schemas.microsoft.com/office/drawing/2014/main" id="{1EB3E0FB-118C-CC28-C5DE-5BE46C50C0EF}"/>
                </a:ext>
              </a:extLst>
            </p:cNvPr>
            <p:cNvSpPr txBox="1"/>
            <p:nvPr/>
          </p:nvSpPr>
          <p:spPr>
            <a:xfrm>
              <a:off x="3607658" y="2961865"/>
              <a:ext cx="679586" cy="2093006"/>
            </a:xfrm>
            <a:prstGeom prst="rect">
              <a:avLst/>
            </a:prstGeom>
            <a:ln w="6350">
              <a:solidFill>
                <a:srgbClr val="00AEEF"/>
              </a:solidFill>
            </a:ln>
          </p:spPr>
          <p:txBody>
            <a:bodyPr vert="horz" wrap="square" lIns="0" tIns="0" rIns="0" bIns="0" rtlCol="0">
              <a:noAutofit/>
            </a:bodyPr>
            <a:lstStyle/>
            <a:p>
              <a:pPr marL="236779">
                <a:lnSpc>
                  <a:spcPct val="150000"/>
                </a:lnSpc>
                <a:spcBef>
                  <a:spcPts val="447"/>
                </a:spcBef>
              </a:pPr>
              <a:r>
                <a:rPr lang="zh-CN" altLang="en-US" sz="2000" b="1" spc="-14" dirty="0">
                  <a:latin typeface="Microsoft YaHei" panose="020B0503020204020204" pitchFamily="34" charset="-122"/>
                  <a:ea typeface="Microsoft YaHei" panose="020B0503020204020204" pitchFamily="34" charset="-122"/>
                </a:rPr>
                <a:t>顾客界面</a:t>
              </a:r>
              <a:endParaRPr lang="en-US" altLang="zh-CN" sz="2000" b="1" spc="-14" dirty="0">
                <a:latin typeface="Microsoft YaHei" panose="020B0503020204020204" pitchFamily="34" charset="-122"/>
                <a:ea typeface="Microsoft YaHei" panose="020B0503020204020204" pitchFamily="34" charset="-122"/>
              </a:endParaRPr>
            </a:p>
            <a:p>
              <a:pPr marL="486773" indent="-126900">
                <a:lnSpc>
                  <a:spcPct val="150000"/>
                </a:lnSpc>
                <a:spcBef>
                  <a:spcPts val="447"/>
                </a:spcBef>
                <a:buFont typeface="Arial" panose="020B0604020202020204" pitchFamily="34" charset="0"/>
                <a:buChar char="•"/>
              </a:pPr>
              <a:r>
                <a:rPr lang="zh-CN" altLang="en-US" sz="2000" spc="-14" dirty="0">
                  <a:latin typeface="Microsoft YaHei" panose="020B0503020204020204" pitchFamily="34" charset="-122"/>
                  <a:ea typeface="Microsoft YaHei" panose="020B0503020204020204" pitchFamily="34" charset="-122"/>
                </a:rPr>
                <a:t>目标市场</a:t>
              </a:r>
              <a:endParaRPr lang="en-US" altLang="zh-CN" sz="2000" spc="-14" dirty="0">
                <a:latin typeface="Microsoft YaHei" panose="020B0503020204020204" pitchFamily="34" charset="-122"/>
                <a:ea typeface="Microsoft YaHei" panose="020B0503020204020204" pitchFamily="34" charset="-122"/>
              </a:endParaRPr>
            </a:p>
            <a:p>
              <a:pPr marL="486773" indent="-126900">
                <a:lnSpc>
                  <a:spcPct val="150000"/>
                </a:lnSpc>
                <a:spcBef>
                  <a:spcPts val="447"/>
                </a:spcBef>
                <a:buFont typeface="Arial" panose="020B0604020202020204" pitchFamily="34" charset="0"/>
                <a:buChar char="•"/>
              </a:pPr>
              <a:r>
                <a:rPr lang="zh-CN" altLang="en-US" sz="2000" spc="-14" dirty="0">
                  <a:latin typeface="Microsoft YaHei" panose="020B0503020204020204" pitchFamily="34" charset="-122"/>
                  <a:ea typeface="Microsoft YaHei" panose="020B0503020204020204" pitchFamily="34" charset="-122"/>
                </a:rPr>
                <a:t>销售实现与支持</a:t>
              </a:r>
              <a:endParaRPr sz="2000" spc="-14" dirty="0">
                <a:latin typeface="Microsoft YaHei" panose="020B0503020204020204" pitchFamily="34" charset="-122"/>
                <a:ea typeface="Microsoft YaHei" panose="020B0503020204020204" pitchFamily="34" charset="-122"/>
              </a:endParaRPr>
            </a:p>
          </p:txBody>
        </p:sp>
        <p:sp>
          <p:nvSpPr>
            <p:cNvPr id="7" name="object 9">
              <a:extLst>
                <a:ext uri="{FF2B5EF4-FFF2-40B4-BE49-F238E27FC236}">
                  <a16:creationId xmlns:a16="http://schemas.microsoft.com/office/drawing/2014/main" id="{1B0F2F4B-7B99-CE99-AD0B-BCD7E41997A3}"/>
                </a:ext>
              </a:extLst>
            </p:cNvPr>
            <p:cNvSpPr txBox="1"/>
            <p:nvPr/>
          </p:nvSpPr>
          <p:spPr>
            <a:xfrm>
              <a:off x="4354136" y="2961865"/>
              <a:ext cx="679586" cy="2093006"/>
            </a:xfrm>
            <a:prstGeom prst="rect">
              <a:avLst/>
            </a:prstGeom>
            <a:ln w="6350">
              <a:solidFill>
                <a:srgbClr val="00AEEF"/>
              </a:solidFill>
            </a:ln>
          </p:spPr>
          <p:txBody>
            <a:bodyPr vert="horz" wrap="square" lIns="0" tIns="0" rIns="0" bIns="0" rtlCol="0">
              <a:noAutofit/>
            </a:bodyPr>
            <a:lstStyle/>
            <a:p>
              <a:pPr marL="216327">
                <a:lnSpc>
                  <a:spcPct val="150000"/>
                </a:lnSpc>
                <a:spcBef>
                  <a:spcPts val="447"/>
                </a:spcBef>
              </a:pPr>
              <a:r>
                <a:rPr lang="zh-CN" altLang="en-US" sz="2000" b="1" spc="-14" dirty="0">
                  <a:latin typeface="Microsoft YaHei" panose="020B0503020204020204" pitchFamily="34" charset="-122"/>
                  <a:ea typeface="Microsoft YaHei" panose="020B0503020204020204" pitchFamily="34" charset="-122"/>
                </a:rPr>
                <a:t>价值网络</a:t>
              </a:r>
              <a:endParaRPr lang="en-US" altLang="zh-CN" sz="2000" b="1" spc="-14" dirty="0">
                <a:latin typeface="Microsoft YaHei" panose="020B0503020204020204" pitchFamily="34" charset="-122"/>
                <a:ea typeface="Microsoft YaHei" panose="020B0503020204020204" pitchFamily="34" charset="-122"/>
              </a:endParaRPr>
            </a:p>
            <a:p>
              <a:pPr marL="486773" indent="-126900">
                <a:lnSpc>
                  <a:spcPct val="150000"/>
                </a:lnSpc>
                <a:spcBef>
                  <a:spcPts val="447"/>
                </a:spcBef>
                <a:buFont typeface="Arial" panose="020B0604020202020204" pitchFamily="34" charset="0"/>
                <a:buChar char="•"/>
              </a:pPr>
              <a:r>
                <a:rPr lang="zh-CN" altLang="en-US" sz="2000" spc="-14" dirty="0">
                  <a:latin typeface="Microsoft YaHei" panose="020B0503020204020204" pitchFamily="34" charset="-122"/>
                  <a:ea typeface="Microsoft YaHei" panose="020B0503020204020204" pitchFamily="34" charset="-122"/>
                </a:rPr>
                <a:t>供应商</a:t>
              </a:r>
              <a:endParaRPr lang="en-US" altLang="zh-CN" sz="2000" spc="-14" dirty="0">
                <a:latin typeface="Microsoft YaHei" panose="020B0503020204020204" pitchFamily="34" charset="-122"/>
                <a:ea typeface="Microsoft YaHei" panose="020B0503020204020204" pitchFamily="34" charset="-122"/>
              </a:endParaRPr>
            </a:p>
            <a:p>
              <a:pPr marL="486773" indent="-126900">
                <a:lnSpc>
                  <a:spcPct val="150000"/>
                </a:lnSpc>
                <a:spcBef>
                  <a:spcPts val="447"/>
                </a:spcBef>
                <a:buFont typeface="Arial" panose="020B0604020202020204" pitchFamily="34" charset="0"/>
                <a:buChar char="•"/>
              </a:pPr>
              <a:r>
                <a:rPr lang="zh-CN" altLang="en-US" sz="2000" spc="-14" dirty="0">
                  <a:latin typeface="Microsoft YaHei" panose="020B0503020204020204" pitchFamily="34" charset="-122"/>
                  <a:ea typeface="Microsoft YaHei" panose="020B0503020204020204" pitchFamily="34" charset="-122"/>
                </a:rPr>
                <a:t>合作伙伴</a:t>
              </a:r>
              <a:endParaRPr sz="2000" spc="-14" dirty="0">
                <a:latin typeface="Microsoft YaHei" panose="020B0503020204020204" pitchFamily="34" charset="-122"/>
                <a:ea typeface="Microsoft YaHei" panose="020B0503020204020204" pitchFamily="34" charset="-122"/>
              </a:endParaRPr>
            </a:p>
          </p:txBody>
        </p:sp>
      </p:grpSp>
      <p:sp>
        <p:nvSpPr>
          <p:cNvPr id="9" name="文本框 8">
            <a:extLst>
              <a:ext uri="{FF2B5EF4-FFF2-40B4-BE49-F238E27FC236}">
                <a16:creationId xmlns:a16="http://schemas.microsoft.com/office/drawing/2014/main" id="{E1492F95-824F-5212-13FF-9EB752611EE9}"/>
              </a:ext>
            </a:extLst>
          </p:cNvPr>
          <p:cNvSpPr txBox="1"/>
          <p:nvPr/>
        </p:nvSpPr>
        <p:spPr>
          <a:xfrm>
            <a:off x="3047999" y="5318189"/>
            <a:ext cx="6096000" cy="400110"/>
          </a:xfrm>
          <a:prstGeom prst="rect">
            <a:avLst/>
          </a:prstGeom>
          <a:noFill/>
        </p:spPr>
        <p:txBody>
          <a:bodyPr wrap="square">
            <a:spAutoFit/>
          </a:bodyPr>
          <a:lstStyle/>
          <a:p>
            <a:pPr marR="99983" algn="ctr">
              <a:spcBef>
                <a:spcPts val="72"/>
              </a:spcBef>
            </a:pPr>
            <a:r>
              <a:rPr lang="zh-CN" altLang="en-US" sz="2000" b="1" spc="18" dirty="0">
                <a:solidFill>
                  <a:srgbClr val="231F20"/>
                </a:solidFill>
                <a:latin typeface="Lantinghei SC Extralight"/>
                <a:cs typeface="Lantinghei SC Extralight"/>
              </a:rPr>
              <a:t>商业模式“四要素”</a:t>
            </a:r>
            <a:endParaRPr lang="zh-CN" altLang="en-US" sz="2000" b="1" dirty="0">
              <a:latin typeface="Lantinghei SC Extralight"/>
              <a:cs typeface="Lantinghei SC Extralight"/>
            </a:endParaRPr>
          </a:p>
        </p:txBody>
      </p:sp>
    </p:spTree>
    <p:extLst>
      <p:ext uri="{BB962C8B-B14F-4D97-AF65-F5344CB8AC3E}">
        <p14:creationId xmlns:p14="http://schemas.microsoft.com/office/powerpoint/2010/main" val="6652064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E5A393-2883-2A8E-59D0-331E1278836B}"/>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229E8EEA-81F0-D391-9C0C-0653C42925E0}"/>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5.1.3</a:t>
            </a:r>
            <a:r>
              <a:rPr lang="zh-CN" altLang="en-US" sz="3200" dirty="0">
                <a:solidFill>
                  <a:schemeClr val="tx1"/>
                </a:solidFill>
                <a:latin typeface="Microsoft YaHei" panose="020B0503020204020204" pitchFamily="34" charset="-122"/>
                <a:ea typeface="Microsoft YaHei" panose="020B0503020204020204" pitchFamily="34" charset="-122"/>
              </a:rPr>
              <a:t>商业模式的构成要素</a:t>
            </a:r>
          </a:p>
        </p:txBody>
      </p:sp>
      <p:sp>
        <p:nvSpPr>
          <p:cNvPr id="30" name="文本框 29">
            <a:extLst>
              <a:ext uri="{FF2B5EF4-FFF2-40B4-BE49-F238E27FC236}">
                <a16:creationId xmlns:a16="http://schemas.microsoft.com/office/drawing/2014/main" id="{AA6B6851-1863-9B83-0251-B23A659DB65E}"/>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商业模式“四要素”观点</a:t>
            </a:r>
          </a:p>
        </p:txBody>
      </p:sp>
      <p:grpSp>
        <p:nvGrpSpPr>
          <p:cNvPr id="16" name="组合 15">
            <a:extLst>
              <a:ext uri="{FF2B5EF4-FFF2-40B4-BE49-F238E27FC236}">
                <a16:creationId xmlns:a16="http://schemas.microsoft.com/office/drawing/2014/main" id="{5C7C4A8B-98AA-2F19-3079-B1773EE1CDB0}"/>
              </a:ext>
            </a:extLst>
          </p:cNvPr>
          <p:cNvGrpSpPr/>
          <p:nvPr/>
        </p:nvGrpSpPr>
        <p:grpSpPr>
          <a:xfrm>
            <a:off x="932688" y="1774966"/>
            <a:ext cx="10326624" cy="4718600"/>
            <a:chOff x="932688" y="1774965"/>
            <a:chExt cx="10326624" cy="5479879"/>
          </a:xfrm>
        </p:grpSpPr>
        <p:grpSp>
          <p:nvGrpSpPr>
            <p:cNvPr id="5" name="组合 4">
              <a:extLst>
                <a:ext uri="{FF2B5EF4-FFF2-40B4-BE49-F238E27FC236}">
                  <a16:creationId xmlns:a16="http://schemas.microsoft.com/office/drawing/2014/main" id="{A2F15EE2-8D78-EC2F-CD99-29EDFEC6F5FF}"/>
                </a:ext>
              </a:extLst>
            </p:cNvPr>
            <p:cNvGrpSpPr/>
            <p:nvPr/>
          </p:nvGrpSpPr>
          <p:grpSpPr>
            <a:xfrm>
              <a:off x="932688" y="1774965"/>
              <a:ext cx="10326624" cy="1344901"/>
              <a:chOff x="953008" y="1742856"/>
              <a:chExt cx="10326624" cy="1344901"/>
            </a:xfrm>
          </p:grpSpPr>
          <p:sp>
            <p:nvSpPr>
              <p:cNvPr id="3" name="矩形: 圆角 4">
                <a:extLst>
                  <a:ext uri="{FF2B5EF4-FFF2-40B4-BE49-F238E27FC236}">
                    <a16:creationId xmlns:a16="http://schemas.microsoft.com/office/drawing/2014/main" id="{70957FBE-2877-F334-2069-D326AF00452F}"/>
                  </a:ext>
                </a:extLst>
              </p:cNvPr>
              <p:cNvSpPr/>
              <p:nvPr/>
            </p:nvSpPr>
            <p:spPr>
              <a:xfrm>
                <a:off x="953008" y="1949584"/>
                <a:ext cx="10326624" cy="1138173"/>
              </a:xfrm>
              <a:prstGeom prst="roundRect">
                <a:avLst>
                  <a:gd name="adj" fmla="val 1128"/>
                </a:avLst>
              </a:prstGeom>
              <a:noFill/>
              <a:ln>
                <a:solidFill>
                  <a:schemeClr val="accent1">
                    <a:lumMod val="50000"/>
                  </a:schemeClr>
                </a:solidFill>
                <a:prstDash val="dash"/>
              </a:ln>
              <a:effectLst>
                <a:outerShdw blurRad="215900" sx="102000" sy="102000" algn="ctr"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defTabSz="457200">
                  <a:lnSpc>
                    <a:spcPct val="150000"/>
                  </a:lnSpc>
                </a:pPr>
                <a:r>
                  <a:rPr lang="zh-CN" altLang="en-US" sz="2000" spc="-14" dirty="0">
                    <a:solidFill>
                      <a:schemeClr val="tx1"/>
                    </a:solidFill>
                    <a:latin typeface="Microsoft YaHei" panose="020B0503020204020204" pitchFamily="34" charset="-122"/>
                    <a:ea typeface="Microsoft YaHei" panose="020B0503020204020204" pitchFamily="34" charset="-122"/>
                  </a:rPr>
                  <a:t>核心战略从企业的使命、产品或市场范围、差异化基础等方面描述了企业如何与竞争对手进行竞争。</a:t>
                </a:r>
              </a:p>
            </p:txBody>
          </p:sp>
          <p:sp>
            <p:nvSpPr>
              <p:cNvPr id="4" name="矩形: 圆角 22">
                <a:extLst>
                  <a:ext uri="{FF2B5EF4-FFF2-40B4-BE49-F238E27FC236}">
                    <a16:creationId xmlns:a16="http://schemas.microsoft.com/office/drawing/2014/main" id="{55A6F405-6EAA-085B-DE1C-3D8DBB65A6D5}"/>
                  </a:ext>
                </a:extLst>
              </p:cNvPr>
              <p:cNvSpPr/>
              <p:nvPr/>
            </p:nvSpPr>
            <p:spPr>
              <a:xfrm>
                <a:off x="4941060" y="1742856"/>
                <a:ext cx="2350520" cy="325029"/>
              </a:xfrm>
              <a:prstGeom prst="roundRect">
                <a:avLst>
                  <a:gd name="adj" fmla="val 50000"/>
                </a:avLst>
              </a:prstGeom>
              <a:solidFill>
                <a:schemeClr val="accent3"/>
              </a:solidFill>
              <a:ln>
                <a:noFill/>
              </a:ln>
              <a:effectLst>
                <a:outerShdw blurRad="215900" sx="102000" sy="102000" algn="ctr"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defTabSz="457200"/>
                <a:r>
                  <a:rPr lang="zh-CN" altLang="en-US" sz="2000" b="1" dirty="0">
                    <a:solidFill>
                      <a:schemeClr val="bg1"/>
                    </a:solidFill>
                    <a:latin typeface="Microsoft YaHei" panose="020B0503020204020204" pitchFamily="34" charset="-122"/>
                    <a:ea typeface="Microsoft YaHei" panose="020B0503020204020204" pitchFamily="34" charset="-122"/>
                    <a:cs typeface="阿里巴巴普惠体 Light" panose="00020600040101010101" pitchFamily="18" charset="-122"/>
                  </a:rPr>
                  <a:t>（</a:t>
                </a:r>
                <a:r>
                  <a:rPr lang="en-US" altLang="zh-CN" sz="2000" b="1" dirty="0">
                    <a:solidFill>
                      <a:schemeClr val="bg1"/>
                    </a:solidFill>
                    <a:latin typeface="Microsoft YaHei" panose="020B0503020204020204" pitchFamily="34" charset="-122"/>
                    <a:ea typeface="Microsoft YaHei" panose="020B0503020204020204" pitchFamily="34" charset="-122"/>
                    <a:cs typeface="阿里巴巴普惠体 Light" panose="00020600040101010101" pitchFamily="18" charset="-122"/>
                  </a:rPr>
                  <a:t>1</a:t>
                </a:r>
                <a:r>
                  <a:rPr lang="zh-CN" altLang="en-US" sz="2000" b="1" dirty="0">
                    <a:solidFill>
                      <a:schemeClr val="bg1"/>
                    </a:solidFill>
                    <a:latin typeface="Microsoft YaHei" panose="020B0503020204020204" pitchFamily="34" charset="-122"/>
                    <a:ea typeface="Microsoft YaHei" panose="020B0503020204020204" pitchFamily="34" charset="-122"/>
                    <a:cs typeface="阿里巴巴普惠体 Light" panose="00020600040101010101" pitchFamily="18" charset="-122"/>
                  </a:rPr>
                  <a:t>）核心战略</a:t>
                </a:r>
              </a:p>
            </p:txBody>
          </p:sp>
        </p:grpSp>
        <p:grpSp>
          <p:nvGrpSpPr>
            <p:cNvPr id="6" name="组合 5">
              <a:extLst>
                <a:ext uri="{FF2B5EF4-FFF2-40B4-BE49-F238E27FC236}">
                  <a16:creationId xmlns:a16="http://schemas.microsoft.com/office/drawing/2014/main" id="{C427C2B4-C1AD-E30A-12CA-3299C9D7FF37}"/>
                </a:ext>
              </a:extLst>
            </p:cNvPr>
            <p:cNvGrpSpPr/>
            <p:nvPr/>
          </p:nvGrpSpPr>
          <p:grpSpPr>
            <a:xfrm>
              <a:off x="932688" y="3153291"/>
              <a:ext cx="10326624" cy="1344901"/>
              <a:chOff x="953008" y="1742856"/>
              <a:chExt cx="10326624" cy="1344901"/>
            </a:xfrm>
          </p:grpSpPr>
          <p:sp>
            <p:nvSpPr>
              <p:cNvPr id="7" name="矩形: 圆角 4">
                <a:extLst>
                  <a:ext uri="{FF2B5EF4-FFF2-40B4-BE49-F238E27FC236}">
                    <a16:creationId xmlns:a16="http://schemas.microsoft.com/office/drawing/2014/main" id="{E532172C-477F-020F-2D5A-C1CB327459E1}"/>
                  </a:ext>
                </a:extLst>
              </p:cNvPr>
              <p:cNvSpPr/>
              <p:nvPr/>
            </p:nvSpPr>
            <p:spPr>
              <a:xfrm>
                <a:off x="953008" y="1949584"/>
                <a:ext cx="10326624" cy="1138173"/>
              </a:xfrm>
              <a:prstGeom prst="roundRect">
                <a:avLst>
                  <a:gd name="adj" fmla="val 1128"/>
                </a:avLst>
              </a:prstGeom>
              <a:noFill/>
              <a:ln>
                <a:solidFill>
                  <a:schemeClr val="accent1">
                    <a:lumMod val="50000"/>
                  </a:schemeClr>
                </a:solidFill>
                <a:prstDash val="dash"/>
              </a:ln>
              <a:effectLst>
                <a:outerShdw blurRad="215900" sx="102000" sy="102000" algn="ctr"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defTabSz="457200">
                  <a:lnSpc>
                    <a:spcPct val="150000"/>
                  </a:lnSpc>
                </a:pPr>
                <a:r>
                  <a:rPr lang="zh-CN" altLang="en-US" sz="2000" spc="-14" dirty="0">
                    <a:solidFill>
                      <a:schemeClr val="tx1"/>
                    </a:solidFill>
                    <a:latin typeface="Microsoft YaHei" panose="020B0503020204020204" pitchFamily="34" charset="-122"/>
                    <a:ea typeface="Microsoft YaHei" panose="020B0503020204020204" pitchFamily="34" charset="-122"/>
                  </a:rPr>
                  <a:t>如果缺乏资源，企业将难以实施经营战略，企业拥有的资源会影响其商业模式的持续性。企业的核心竞争力和战略资产是两种重要的战略资源。</a:t>
                </a:r>
              </a:p>
            </p:txBody>
          </p:sp>
          <p:sp>
            <p:nvSpPr>
              <p:cNvPr id="9" name="矩形: 圆角 22">
                <a:extLst>
                  <a:ext uri="{FF2B5EF4-FFF2-40B4-BE49-F238E27FC236}">
                    <a16:creationId xmlns:a16="http://schemas.microsoft.com/office/drawing/2014/main" id="{50484299-14F9-8AFF-C3B4-EE52DD9EC505}"/>
                  </a:ext>
                </a:extLst>
              </p:cNvPr>
              <p:cNvSpPr/>
              <p:nvPr/>
            </p:nvSpPr>
            <p:spPr>
              <a:xfrm>
                <a:off x="4941060" y="1742856"/>
                <a:ext cx="2350520" cy="325029"/>
              </a:xfrm>
              <a:prstGeom prst="roundRect">
                <a:avLst>
                  <a:gd name="adj" fmla="val 50000"/>
                </a:avLst>
              </a:prstGeom>
              <a:solidFill>
                <a:schemeClr val="accent3"/>
              </a:solidFill>
              <a:ln>
                <a:noFill/>
              </a:ln>
              <a:effectLst>
                <a:outerShdw blurRad="215900" sx="102000" sy="102000" algn="ctr"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defTabSz="457200"/>
                <a:r>
                  <a:rPr lang="zh-CN" altLang="en-US" sz="2000" b="1" dirty="0">
                    <a:solidFill>
                      <a:schemeClr val="bg1"/>
                    </a:solidFill>
                    <a:latin typeface="Microsoft YaHei" panose="020B0503020204020204" pitchFamily="34" charset="-122"/>
                    <a:ea typeface="Microsoft YaHei" panose="020B0503020204020204" pitchFamily="34" charset="-122"/>
                    <a:cs typeface="阿里巴巴普惠体 Light" panose="00020600040101010101" pitchFamily="18" charset="-122"/>
                  </a:rPr>
                  <a:t>（</a:t>
                </a:r>
                <a:r>
                  <a:rPr lang="en-US" altLang="zh-CN" sz="2000" b="1" dirty="0">
                    <a:solidFill>
                      <a:schemeClr val="bg1"/>
                    </a:solidFill>
                    <a:latin typeface="Microsoft YaHei" panose="020B0503020204020204" pitchFamily="34" charset="-122"/>
                    <a:ea typeface="Microsoft YaHei" panose="020B0503020204020204" pitchFamily="34" charset="-122"/>
                    <a:cs typeface="阿里巴巴普惠体 Light" panose="00020600040101010101" pitchFamily="18" charset="-122"/>
                  </a:rPr>
                  <a:t>2</a:t>
                </a:r>
                <a:r>
                  <a:rPr lang="zh-CN" altLang="en-US" sz="2000" b="1" dirty="0">
                    <a:solidFill>
                      <a:schemeClr val="bg1"/>
                    </a:solidFill>
                    <a:latin typeface="Microsoft YaHei" panose="020B0503020204020204" pitchFamily="34" charset="-122"/>
                    <a:ea typeface="Microsoft YaHei" panose="020B0503020204020204" pitchFamily="34" charset="-122"/>
                    <a:cs typeface="阿里巴巴普惠体 Light" panose="00020600040101010101" pitchFamily="18" charset="-122"/>
                  </a:rPr>
                  <a:t>）战略资源</a:t>
                </a:r>
              </a:p>
            </p:txBody>
          </p:sp>
        </p:grpSp>
        <p:grpSp>
          <p:nvGrpSpPr>
            <p:cNvPr id="10" name="组合 9">
              <a:extLst>
                <a:ext uri="{FF2B5EF4-FFF2-40B4-BE49-F238E27FC236}">
                  <a16:creationId xmlns:a16="http://schemas.microsoft.com/office/drawing/2014/main" id="{ED243DC1-1228-8034-D580-7FA050314BD3}"/>
                </a:ext>
              </a:extLst>
            </p:cNvPr>
            <p:cNvGrpSpPr/>
            <p:nvPr/>
          </p:nvGrpSpPr>
          <p:grpSpPr>
            <a:xfrm>
              <a:off x="932688" y="4531617"/>
              <a:ext cx="10326624" cy="1344901"/>
              <a:chOff x="953008" y="1742856"/>
              <a:chExt cx="10326624" cy="1344901"/>
            </a:xfrm>
          </p:grpSpPr>
          <p:sp>
            <p:nvSpPr>
              <p:cNvPr id="11" name="矩形: 圆角 4">
                <a:extLst>
                  <a:ext uri="{FF2B5EF4-FFF2-40B4-BE49-F238E27FC236}">
                    <a16:creationId xmlns:a16="http://schemas.microsoft.com/office/drawing/2014/main" id="{2054FC06-EDB4-F817-2508-F8ED968B6EC6}"/>
                  </a:ext>
                </a:extLst>
              </p:cNvPr>
              <p:cNvSpPr/>
              <p:nvPr/>
            </p:nvSpPr>
            <p:spPr>
              <a:xfrm>
                <a:off x="953008" y="1949584"/>
                <a:ext cx="10326624" cy="1138173"/>
              </a:xfrm>
              <a:prstGeom prst="roundRect">
                <a:avLst>
                  <a:gd name="adj" fmla="val 1128"/>
                </a:avLst>
              </a:prstGeom>
              <a:noFill/>
              <a:ln>
                <a:solidFill>
                  <a:schemeClr val="accent1">
                    <a:lumMod val="50000"/>
                  </a:schemeClr>
                </a:solidFill>
                <a:prstDash val="dash"/>
              </a:ln>
              <a:effectLst>
                <a:outerShdw blurRad="215900" sx="102000" sy="102000" algn="ctr"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defTabSz="457200">
                  <a:lnSpc>
                    <a:spcPct val="150000"/>
                  </a:lnSpc>
                </a:pPr>
                <a:r>
                  <a:rPr lang="zh-CN" altLang="en-US" sz="2000" spc="-14" dirty="0">
                    <a:solidFill>
                      <a:schemeClr val="tx1"/>
                    </a:solidFill>
                    <a:latin typeface="Microsoft YaHei" panose="020B0503020204020204" pitchFamily="34" charset="-122"/>
                    <a:ea typeface="Microsoft YaHei" panose="020B0503020204020204" pitchFamily="34" charset="-122"/>
                  </a:rPr>
                  <a:t>顾客界面是指企业如何适当地与顾客相互作用。与顾客相互作用的类型依赖于企业选择的在市场上竞争的方式。</a:t>
                </a:r>
              </a:p>
            </p:txBody>
          </p:sp>
          <p:sp>
            <p:nvSpPr>
              <p:cNvPr id="12" name="矩形: 圆角 22">
                <a:extLst>
                  <a:ext uri="{FF2B5EF4-FFF2-40B4-BE49-F238E27FC236}">
                    <a16:creationId xmlns:a16="http://schemas.microsoft.com/office/drawing/2014/main" id="{77942C8C-CF62-2CAD-03AE-6BABDA796092}"/>
                  </a:ext>
                </a:extLst>
              </p:cNvPr>
              <p:cNvSpPr/>
              <p:nvPr/>
            </p:nvSpPr>
            <p:spPr>
              <a:xfrm>
                <a:off x="4941060" y="1742856"/>
                <a:ext cx="2350520" cy="325029"/>
              </a:xfrm>
              <a:prstGeom prst="roundRect">
                <a:avLst>
                  <a:gd name="adj" fmla="val 50000"/>
                </a:avLst>
              </a:prstGeom>
              <a:solidFill>
                <a:schemeClr val="accent3"/>
              </a:solidFill>
              <a:ln>
                <a:noFill/>
              </a:ln>
              <a:effectLst>
                <a:outerShdw blurRad="215900" sx="102000" sy="102000" algn="ctr"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defTabSz="457200"/>
                <a:r>
                  <a:rPr lang="zh-CN" altLang="en-US" sz="2000" b="1" dirty="0">
                    <a:solidFill>
                      <a:schemeClr val="bg1"/>
                    </a:solidFill>
                    <a:latin typeface="Microsoft YaHei" panose="020B0503020204020204" pitchFamily="34" charset="-122"/>
                    <a:ea typeface="Microsoft YaHei" panose="020B0503020204020204" pitchFamily="34" charset="-122"/>
                    <a:cs typeface="阿里巴巴普惠体 Light" panose="00020600040101010101" pitchFamily="18" charset="-122"/>
                  </a:rPr>
                  <a:t>（</a:t>
                </a:r>
                <a:r>
                  <a:rPr lang="en-US" altLang="zh-CN" sz="2000" b="1" dirty="0">
                    <a:solidFill>
                      <a:schemeClr val="bg1"/>
                    </a:solidFill>
                    <a:latin typeface="Microsoft YaHei" panose="020B0503020204020204" pitchFamily="34" charset="-122"/>
                    <a:ea typeface="Microsoft YaHei" panose="020B0503020204020204" pitchFamily="34" charset="-122"/>
                    <a:cs typeface="阿里巴巴普惠体 Light" panose="00020600040101010101" pitchFamily="18" charset="-122"/>
                  </a:rPr>
                  <a:t>3</a:t>
                </a:r>
                <a:r>
                  <a:rPr lang="zh-CN" altLang="en-US" sz="2000" b="1" dirty="0">
                    <a:solidFill>
                      <a:schemeClr val="bg1"/>
                    </a:solidFill>
                    <a:latin typeface="Microsoft YaHei" panose="020B0503020204020204" pitchFamily="34" charset="-122"/>
                    <a:ea typeface="Microsoft YaHei" panose="020B0503020204020204" pitchFamily="34" charset="-122"/>
                    <a:cs typeface="阿里巴巴普惠体 Light" panose="00020600040101010101" pitchFamily="18" charset="-122"/>
                  </a:rPr>
                  <a:t>）顾客界面</a:t>
                </a:r>
              </a:p>
            </p:txBody>
          </p:sp>
        </p:grpSp>
        <p:grpSp>
          <p:nvGrpSpPr>
            <p:cNvPr id="13" name="组合 12">
              <a:extLst>
                <a:ext uri="{FF2B5EF4-FFF2-40B4-BE49-F238E27FC236}">
                  <a16:creationId xmlns:a16="http://schemas.microsoft.com/office/drawing/2014/main" id="{8A109DBD-C351-C718-1524-13431CCEFE1F}"/>
                </a:ext>
              </a:extLst>
            </p:cNvPr>
            <p:cNvGrpSpPr/>
            <p:nvPr/>
          </p:nvGrpSpPr>
          <p:grpSpPr>
            <a:xfrm>
              <a:off x="932688" y="5909943"/>
              <a:ext cx="10326624" cy="1344901"/>
              <a:chOff x="953008" y="1742856"/>
              <a:chExt cx="10326624" cy="1344901"/>
            </a:xfrm>
          </p:grpSpPr>
          <p:sp>
            <p:nvSpPr>
              <p:cNvPr id="14" name="矩形: 圆角 4">
                <a:extLst>
                  <a:ext uri="{FF2B5EF4-FFF2-40B4-BE49-F238E27FC236}">
                    <a16:creationId xmlns:a16="http://schemas.microsoft.com/office/drawing/2014/main" id="{EAE8CA16-5D49-0173-5188-CA629FD4B92A}"/>
                  </a:ext>
                </a:extLst>
              </p:cNvPr>
              <p:cNvSpPr/>
              <p:nvPr/>
            </p:nvSpPr>
            <p:spPr>
              <a:xfrm>
                <a:off x="953008" y="1949584"/>
                <a:ext cx="10326624" cy="1138173"/>
              </a:xfrm>
              <a:prstGeom prst="roundRect">
                <a:avLst>
                  <a:gd name="adj" fmla="val 1128"/>
                </a:avLst>
              </a:prstGeom>
              <a:noFill/>
              <a:ln>
                <a:solidFill>
                  <a:schemeClr val="accent1">
                    <a:lumMod val="50000"/>
                  </a:schemeClr>
                </a:solidFill>
                <a:prstDash val="dash"/>
              </a:ln>
              <a:effectLst>
                <a:outerShdw blurRad="215900" sx="102000" sy="102000" algn="ctr"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defTabSz="457200">
                  <a:lnSpc>
                    <a:spcPct val="150000"/>
                  </a:lnSpc>
                </a:pPr>
                <a:r>
                  <a:rPr lang="zh-CN" altLang="en-US" sz="2000" spc="-14" dirty="0">
                    <a:solidFill>
                      <a:schemeClr val="tx1"/>
                    </a:solidFill>
                    <a:latin typeface="Microsoft YaHei" panose="020B0503020204020204" pitchFamily="34" charset="-122"/>
                    <a:ea typeface="Microsoft YaHei" panose="020B0503020204020204" pitchFamily="34" charset="-122"/>
                  </a:rPr>
                  <a:t>商业模式“四要素”观点认为企业的价值网络是商业模式的第四个构成要素。创新创业企业往往不具备执行所有任务所需的资源，因此需要依赖其他合作伙伴。</a:t>
                </a:r>
              </a:p>
            </p:txBody>
          </p:sp>
          <p:sp>
            <p:nvSpPr>
              <p:cNvPr id="15" name="矩形: 圆角 22">
                <a:extLst>
                  <a:ext uri="{FF2B5EF4-FFF2-40B4-BE49-F238E27FC236}">
                    <a16:creationId xmlns:a16="http://schemas.microsoft.com/office/drawing/2014/main" id="{A4730784-A9A9-6AB8-C2D0-E39DDB293450}"/>
                  </a:ext>
                </a:extLst>
              </p:cNvPr>
              <p:cNvSpPr/>
              <p:nvPr/>
            </p:nvSpPr>
            <p:spPr>
              <a:xfrm>
                <a:off x="4941060" y="1742856"/>
                <a:ext cx="2350520" cy="325029"/>
              </a:xfrm>
              <a:prstGeom prst="roundRect">
                <a:avLst>
                  <a:gd name="adj" fmla="val 50000"/>
                </a:avLst>
              </a:prstGeom>
              <a:solidFill>
                <a:schemeClr val="accent3"/>
              </a:solidFill>
              <a:ln>
                <a:noFill/>
              </a:ln>
              <a:effectLst>
                <a:outerShdw blurRad="215900" sx="102000" sy="102000" algn="ctr"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defTabSz="457200"/>
                <a:r>
                  <a:rPr lang="zh-CN" altLang="en-US" sz="2000" b="1" dirty="0">
                    <a:solidFill>
                      <a:schemeClr val="bg1"/>
                    </a:solidFill>
                    <a:latin typeface="Microsoft YaHei" panose="020B0503020204020204" pitchFamily="34" charset="-122"/>
                    <a:ea typeface="Microsoft YaHei" panose="020B0503020204020204" pitchFamily="34" charset="-122"/>
                    <a:cs typeface="阿里巴巴普惠体 Light" panose="00020600040101010101" pitchFamily="18" charset="-122"/>
                  </a:rPr>
                  <a:t>（</a:t>
                </a:r>
                <a:r>
                  <a:rPr lang="en-US" altLang="zh-CN" sz="2000" b="1" dirty="0">
                    <a:solidFill>
                      <a:schemeClr val="bg1"/>
                    </a:solidFill>
                    <a:latin typeface="Microsoft YaHei" panose="020B0503020204020204" pitchFamily="34" charset="-122"/>
                    <a:ea typeface="Microsoft YaHei" panose="020B0503020204020204" pitchFamily="34" charset="-122"/>
                    <a:cs typeface="阿里巴巴普惠体 Light" panose="00020600040101010101" pitchFamily="18" charset="-122"/>
                  </a:rPr>
                  <a:t>4</a:t>
                </a:r>
                <a:r>
                  <a:rPr lang="zh-CN" altLang="en-US" sz="2000" b="1" dirty="0">
                    <a:solidFill>
                      <a:schemeClr val="bg1"/>
                    </a:solidFill>
                    <a:latin typeface="Microsoft YaHei" panose="020B0503020204020204" pitchFamily="34" charset="-122"/>
                    <a:ea typeface="Microsoft YaHei" panose="020B0503020204020204" pitchFamily="34" charset="-122"/>
                    <a:cs typeface="阿里巴巴普惠体 Light" panose="00020600040101010101" pitchFamily="18" charset="-122"/>
                  </a:rPr>
                  <a:t>）价值网络</a:t>
                </a:r>
              </a:p>
            </p:txBody>
          </p:sp>
        </p:grpSp>
      </p:grpSp>
    </p:spTree>
    <p:extLst>
      <p:ext uri="{BB962C8B-B14F-4D97-AF65-F5344CB8AC3E}">
        <p14:creationId xmlns:p14="http://schemas.microsoft.com/office/powerpoint/2010/main" val="31178023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8DD5A8-024D-569D-ACCC-D1680EF82F29}"/>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3DDB255B-47D8-70E5-BFF1-5C02C6D921E7}"/>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实践案例</a:t>
            </a:r>
          </a:p>
        </p:txBody>
      </p:sp>
      <p:sp>
        <p:nvSpPr>
          <p:cNvPr id="5" name="object 20">
            <a:extLst>
              <a:ext uri="{FF2B5EF4-FFF2-40B4-BE49-F238E27FC236}">
                <a16:creationId xmlns:a16="http://schemas.microsoft.com/office/drawing/2014/main" id="{4FE54E1F-3E64-F4CA-688E-D00A7A364188}"/>
              </a:ext>
            </a:extLst>
          </p:cNvPr>
          <p:cNvSpPr txBox="1"/>
          <p:nvPr/>
        </p:nvSpPr>
        <p:spPr>
          <a:xfrm>
            <a:off x="465165" y="1233698"/>
            <a:ext cx="11261670" cy="5393192"/>
          </a:xfrm>
          <a:prstGeom prst="rect">
            <a:avLst/>
          </a:prstGeom>
          <a:solidFill>
            <a:schemeClr val="bg1"/>
          </a:solidFill>
          <a:ln w="12700">
            <a:solidFill>
              <a:schemeClr val="accent5"/>
            </a:solidFill>
          </a:ln>
        </p:spPr>
        <p:txBody>
          <a:bodyPr vert="horz" wrap="square" lIns="144000" tIns="72000" rIns="36000" bIns="0" rtlCol="0">
            <a:noAutofit/>
          </a:bodyPr>
          <a:lstStyle/>
          <a:p>
            <a:pPr indent="457200">
              <a:lnSpc>
                <a:spcPct val="150000"/>
              </a:lnSpc>
            </a:pPr>
            <a:r>
              <a:rPr lang="en-US" altLang="zh-CN" sz="2000" dirty="0">
                <a:latin typeface="Microsoft YaHei" panose="020B0503020204020204" pitchFamily="34" charset="-122"/>
                <a:ea typeface="Microsoft YaHei" panose="020B0503020204020204" pitchFamily="34" charset="-122"/>
                <a:cs typeface="Lantinghei SC Extralight"/>
              </a:rPr>
              <a:t>1995—1997</a:t>
            </a:r>
            <a:r>
              <a:rPr lang="zh-CN" altLang="en-US" sz="2000" dirty="0">
                <a:latin typeface="Microsoft YaHei" panose="020B0503020204020204" pitchFamily="34" charset="-122"/>
                <a:ea typeface="Microsoft YaHei" panose="020B0503020204020204" pitchFamily="34" charset="-122"/>
                <a:cs typeface="Lantinghei SC Extralight"/>
              </a:rPr>
              <a:t>年，比亚迪生产技术较为落后，以生产镍镉电池为主。稳扎稳打两年后，比亚迪抓住亚洲金融危机的机会，成功切入索尼、飞利浦等大厂的供应链。</a:t>
            </a:r>
            <a:r>
              <a:rPr lang="en-US" altLang="zh-CN" sz="2000" dirty="0">
                <a:latin typeface="Microsoft YaHei" panose="020B0503020204020204" pitchFamily="34" charset="-122"/>
                <a:ea typeface="Microsoft YaHei" panose="020B0503020204020204" pitchFamily="34" charset="-122"/>
                <a:cs typeface="Lantinghei SC Extralight"/>
              </a:rPr>
              <a:t>2002</a:t>
            </a:r>
            <a:r>
              <a:rPr lang="zh-CN" altLang="en-US" sz="2000" dirty="0">
                <a:latin typeface="Microsoft YaHei" panose="020B0503020204020204" pitchFamily="34" charset="-122"/>
                <a:ea typeface="Microsoft YaHei" panose="020B0503020204020204" pitchFamily="34" charset="-122"/>
                <a:cs typeface="Lantinghei SC Extralight"/>
              </a:rPr>
              <a:t>年，比亚迪成功在中国香港上市，创下当时</a:t>
            </a:r>
            <a:r>
              <a:rPr lang="en-US" altLang="zh-CN" sz="2000" dirty="0">
                <a:latin typeface="Microsoft YaHei" panose="020B0503020204020204" pitchFamily="34" charset="-122"/>
                <a:ea typeface="Microsoft YaHei" panose="020B0503020204020204" pitchFamily="34" charset="-122"/>
                <a:cs typeface="Lantinghei SC Extralight"/>
              </a:rPr>
              <a:t>54</a:t>
            </a:r>
            <a:r>
              <a:rPr lang="zh-CN" altLang="en-US" sz="2000" dirty="0">
                <a:latin typeface="Microsoft YaHei" panose="020B0503020204020204" pitchFamily="34" charset="-122"/>
                <a:ea typeface="Microsoft YaHei" panose="020B0503020204020204" pitchFamily="34" charset="-122"/>
                <a:cs typeface="Lantinghei SC Extralight"/>
              </a:rPr>
              <a:t>支</a:t>
            </a:r>
            <a:r>
              <a:rPr lang="en" altLang="zh-CN" sz="2000" dirty="0">
                <a:latin typeface="Microsoft YaHei" panose="020B0503020204020204" pitchFamily="34" charset="-122"/>
                <a:ea typeface="Microsoft YaHei" panose="020B0503020204020204" pitchFamily="34" charset="-122"/>
                <a:cs typeface="Lantinghei SC Extralight"/>
              </a:rPr>
              <a:t>H</a:t>
            </a:r>
            <a:r>
              <a:rPr lang="zh-CN" altLang="en-US" sz="2000" dirty="0">
                <a:latin typeface="Microsoft YaHei" panose="020B0503020204020204" pitchFamily="34" charset="-122"/>
                <a:ea typeface="Microsoft YaHei" panose="020B0503020204020204" pitchFamily="34" charset="-122"/>
                <a:cs typeface="Lantinghei SC Extralight"/>
              </a:rPr>
              <a:t>股最高发行价纪录。</a:t>
            </a:r>
            <a:r>
              <a:rPr lang="en-US" altLang="zh-CN" sz="2000" dirty="0">
                <a:latin typeface="Microsoft YaHei" panose="020B0503020204020204" pitchFamily="34" charset="-122"/>
                <a:ea typeface="Microsoft YaHei" panose="020B0503020204020204" pitchFamily="34" charset="-122"/>
                <a:cs typeface="Lantinghei SC Extralight"/>
              </a:rPr>
              <a:t>2022</a:t>
            </a:r>
            <a:r>
              <a:rPr lang="zh-CN" altLang="en-US" sz="2000" dirty="0">
                <a:latin typeface="Microsoft YaHei" panose="020B0503020204020204" pitchFamily="34" charset="-122"/>
                <a:ea typeface="Microsoft YaHei" panose="020B0503020204020204" pitchFamily="34" charset="-122"/>
                <a:cs typeface="Lantinghei SC Extralight"/>
              </a:rPr>
              <a:t>年</a:t>
            </a:r>
            <a:r>
              <a:rPr lang="en-US" altLang="zh-CN" sz="2000" dirty="0">
                <a:latin typeface="Microsoft YaHei" panose="020B0503020204020204" pitchFamily="34" charset="-122"/>
                <a:ea typeface="Microsoft YaHei" panose="020B0503020204020204" pitchFamily="34" charset="-122"/>
                <a:cs typeface="Lantinghei SC Extralight"/>
              </a:rPr>
              <a:t>9</a:t>
            </a:r>
            <a:r>
              <a:rPr lang="zh-CN" altLang="en-US" sz="2000" dirty="0">
                <a:latin typeface="Microsoft YaHei" panose="020B0503020204020204" pitchFamily="34" charset="-122"/>
                <a:ea typeface="Microsoft YaHei" panose="020B0503020204020204" pitchFamily="34" charset="-122"/>
                <a:cs typeface="Lantinghei SC Extralight"/>
              </a:rPr>
              <a:t>月，比亚迪月销量超</a:t>
            </a:r>
            <a:r>
              <a:rPr lang="en-US" altLang="zh-CN" sz="2000" dirty="0">
                <a:latin typeface="Microsoft YaHei" panose="020B0503020204020204" pitchFamily="34" charset="-122"/>
                <a:ea typeface="Microsoft YaHei" panose="020B0503020204020204" pitchFamily="34" charset="-122"/>
                <a:cs typeface="Lantinghei SC Extralight"/>
              </a:rPr>
              <a:t>20</a:t>
            </a:r>
            <a:r>
              <a:rPr lang="zh-CN" altLang="en-US" sz="2000" dirty="0">
                <a:latin typeface="Microsoft YaHei" panose="020B0503020204020204" pitchFamily="34" charset="-122"/>
                <a:ea typeface="Microsoft YaHei" panose="020B0503020204020204" pitchFamily="34" charset="-122"/>
                <a:cs typeface="Lantinghei SC Extralight"/>
              </a:rPr>
              <a:t>万辆，</a:t>
            </a:r>
            <a:r>
              <a:rPr lang="en-US" altLang="zh-CN" sz="2000" dirty="0">
                <a:latin typeface="Microsoft YaHei" panose="020B0503020204020204" pitchFamily="34" charset="-122"/>
                <a:ea typeface="Microsoft YaHei" panose="020B0503020204020204" pitchFamily="34" charset="-122"/>
                <a:cs typeface="Lantinghei SC Extralight"/>
              </a:rPr>
              <a:t>2023</a:t>
            </a:r>
            <a:r>
              <a:rPr lang="zh-CN" altLang="en-US" sz="2000" dirty="0">
                <a:latin typeface="Microsoft YaHei" panose="020B0503020204020204" pitchFamily="34" charset="-122"/>
                <a:ea typeface="Microsoft YaHei" panose="020B0503020204020204" pitchFamily="34" charset="-122"/>
                <a:cs typeface="Lantinghei SC Extralight"/>
              </a:rPr>
              <a:t>年前</a:t>
            </a:r>
            <a:r>
              <a:rPr lang="en-US" altLang="zh-CN" sz="2000" dirty="0">
                <a:latin typeface="Microsoft YaHei" panose="020B0503020204020204" pitchFamily="34" charset="-122"/>
                <a:ea typeface="Microsoft YaHei" panose="020B0503020204020204" pitchFamily="34" charset="-122"/>
                <a:cs typeface="Lantinghei SC Extralight"/>
              </a:rPr>
              <a:t>9</a:t>
            </a:r>
            <a:r>
              <a:rPr lang="zh-CN" altLang="en-US" sz="2000" dirty="0">
                <a:latin typeface="Microsoft YaHei" panose="020B0503020204020204" pitchFamily="34" charset="-122"/>
                <a:ea typeface="Microsoft YaHei" panose="020B0503020204020204" pitchFamily="34" charset="-122"/>
                <a:cs typeface="Lantinghei SC Extralight"/>
              </a:rPr>
              <a:t>个月比亚迪销售量达</a:t>
            </a:r>
            <a:r>
              <a:rPr lang="en-US" altLang="zh-CN" sz="2000" dirty="0">
                <a:latin typeface="Microsoft YaHei" panose="020B0503020204020204" pitchFamily="34" charset="-122"/>
                <a:ea typeface="Microsoft YaHei" panose="020B0503020204020204" pitchFamily="34" charset="-122"/>
                <a:cs typeface="Lantinghei SC Extralight"/>
              </a:rPr>
              <a:t>118</a:t>
            </a:r>
            <a:r>
              <a:rPr lang="zh-CN" altLang="en-US" sz="2000" dirty="0">
                <a:latin typeface="Microsoft YaHei" panose="020B0503020204020204" pitchFamily="34" charset="-122"/>
                <a:ea typeface="Microsoft YaHei" panose="020B0503020204020204" pitchFamily="34" charset="-122"/>
                <a:cs typeface="Lantinghei SC Extralight"/>
              </a:rPr>
              <a:t>万辆，比亚迪成为国产新能源汽车当之无愧的王者。比亚迪的成功离不开其三大商业模式的助力。</a:t>
            </a:r>
          </a:p>
          <a:p>
            <a:pPr indent="457200">
              <a:lnSpc>
                <a:spcPct val="150000"/>
              </a:lnSpc>
            </a:pPr>
            <a:endParaRPr lang="zh-CN" altLang="en-US" sz="2000" dirty="0">
              <a:latin typeface="Microsoft YaHei" panose="020B0503020204020204" pitchFamily="34" charset="-122"/>
              <a:ea typeface="Microsoft YaHei" panose="020B0503020204020204" pitchFamily="34" charset="-122"/>
              <a:cs typeface="Lantinghei SC Extralight"/>
            </a:endParaRPr>
          </a:p>
        </p:txBody>
      </p:sp>
      <p:sp>
        <p:nvSpPr>
          <p:cNvPr id="6" name="object 9">
            <a:extLst>
              <a:ext uri="{FF2B5EF4-FFF2-40B4-BE49-F238E27FC236}">
                <a16:creationId xmlns:a16="http://schemas.microsoft.com/office/drawing/2014/main" id="{FFBE1441-A8B6-5D4A-BC3F-9243F566648B}"/>
              </a:ext>
            </a:extLst>
          </p:cNvPr>
          <p:cNvSpPr/>
          <p:nvPr/>
        </p:nvSpPr>
        <p:spPr>
          <a:xfrm>
            <a:off x="4094923" y="981465"/>
            <a:ext cx="8097078" cy="377458"/>
          </a:xfrm>
          <a:prstGeom prst="parallelogram">
            <a:avLst>
              <a:gd name="adj" fmla="val 0"/>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从默默无闻到大国重工</a:t>
            </a:r>
            <a:r>
              <a:rPr lang="en-US" altLang="zh-CN" sz="2400" b="1" spc="-4" dirty="0">
                <a:solidFill>
                  <a:schemeClr val="bg1"/>
                </a:solidFill>
                <a:latin typeface="Microsoft YaHei" panose="020B0503020204020204" pitchFamily="34" charset="-122"/>
                <a:ea typeface="Microsoft YaHei" panose="020B0503020204020204" pitchFamily="34" charset="-122"/>
                <a:cs typeface="Wawati SC"/>
              </a:rPr>
              <a:t>——</a:t>
            </a: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比亚迪</a:t>
            </a:r>
            <a:endParaRPr lang="en" altLang="zh-CN" sz="2400" b="1" spc="-4" dirty="0">
              <a:solidFill>
                <a:schemeClr val="bg1"/>
              </a:solidFill>
              <a:latin typeface="Microsoft YaHei" panose="020B0503020204020204" pitchFamily="34" charset="-122"/>
              <a:ea typeface="Microsoft YaHei" panose="020B0503020204020204" pitchFamily="34" charset="-122"/>
              <a:cs typeface="Wawati SC"/>
            </a:endParaRPr>
          </a:p>
        </p:txBody>
      </p:sp>
      <p:grpSp>
        <p:nvGrpSpPr>
          <p:cNvPr id="7" name="组合 6">
            <a:extLst>
              <a:ext uri="{FF2B5EF4-FFF2-40B4-BE49-F238E27FC236}">
                <a16:creationId xmlns:a16="http://schemas.microsoft.com/office/drawing/2014/main" id="{393A67F5-F1EA-6851-CE41-A8C4A3264F9D}"/>
              </a:ext>
            </a:extLst>
          </p:cNvPr>
          <p:cNvGrpSpPr/>
          <p:nvPr/>
        </p:nvGrpSpPr>
        <p:grpSpPr>
          <a:xfrm>
            <a:off x="4080634" y="890923"/>
            <a:ext cx="469503" cy="468000"/>
            <a:chOff x="1887936" y="875619"/>
            <a:chExt cx="316301" cy="312772"/>
          </a:xfrm>
        </p:grpSpPr>
        <p:sp>
          <p:nvSpPr>
            <p:cNvPr id="8" name="object 11">
              <a:extLst>
                <a:ext uri="{FF2B5EF4-FFF2-40B4-BE49-F238E27FC236}">
                  <a16:creationId xmlns:a16="http://schemas.microsoft.com/office/drawing/2014/main" id="{588016C4-0CB9-A6E9-CF4F-678BEE8E1BF3}"/>
                </a:ext>
              </a:extLst>
            </p:cNvPr>
            <p:cNvSpPr/>
            <p:nvPr/>
          </p:nvSpPr>
          <p:spPr>
            <a:xfrm>
              <a:off x="1889990" y="875619"/>
              <a:ext cx="309951" cy="309951"/>
            </a:xfrm>
            <a:custGeom>
              <a:avLst/>
              <a:gdLst/>
              <a:ahLst/>
              <a:cxnLst/>
              <a:rect l="l" t="t" r="r" b="b"/>
              <a:pathLst>
                <a:path w="433069" h="433069">
                  <a:moveTo>
                    <a:pt x="31892" y="0"/>
                  </a:moveTo>
                  <a:lnTo>
                    <a:pt x="6200" y="6734"/>
                  </a:lnTo>
                  <a:lnTo>
                    <a:pt x="2529" y="22161"/>
                  </a:lnTo>
                  <a:lnTo>
                    <a:pt x="2529" y="401955"/>
                  </a:lnTo>
                  <a:lnTo>
                    <a:pt x="0" y="416557"/>
                  </a:lnTo>
                  <a:lnTo>
                    <a:pt x="91658" y="430284"/>
                  </a:lnTo>
                  <a:lnTo>
                    <a:pt x="179604" y="431439"/>
                  </a:lnTo>
                  <a:lnTo>
                    <a:pt x="295925" y="432562"/>
                  </a:lnTo>
                  <a:lnTo>
                    <a:pt x="307371" y="426124"/>
                  </a:lnTo>
                  <a:lnTo>
                    <a:pt x="313249" y="421541"/>
                  </a:lnTo>
                  <a:lnTo>
                    <a:pt x="315415" y="416620"/>
                  </a:lnTo>
                  <a:lnTo>
                    <a:pt x="315724" y="409168"/>
                  </a:lnTo>
                  <a:lnTo>
                    <a:pt x="315163" y="389503"/>
                  </a:lnTo>
                  <a:lnTo>
                    <a:pt x="312130" y="317360"/>
                  </a:lnTo>
                  <a:lnTo>
                    <a:pt x="339130" y="322770"/>
                  </a:lnTo>
                  <a:lnTo>
                    <a:pt x="389524" y="362356"/>
                  </a:lnTo>
                  <a:lnTo>
                    <a:pt x="407359" y="371471"/>
                  </a:lnTo>
                  <a:lnTo>
                    <a:pt x="417430" y="374510"/>
                  </a:lnTo>
                  <a:lnTo>
                    <a:pt x="423451" y="371471"/>
                  </a:lnTo>
                  <a:lnTo>
                    <a:pt x="429135" y="362356"/>
                  </a:lnTo>
                  <a:lnTo>
                    <a:pt x="432478" y="350042"/>
                  </a:lnTo>
                  <a:lnTo>
                    <a:pt x="430254" y="338064"/>
                  </a:lnTo>
                  <a:lnTo>
                    <a:pt x="390429" y="301390"/>
                  </a:lnTo>
                  <a:lnTo>
                    <a:pt x="345429" y="274167"/>
                  </a:lnTo>
                  <a:lnTo>
                    <a:pt x="352009" y="247140"/>
                  </a:lnTo>
                  <a:lnTo>
                    <a:pt x="354202" y="230068"/>
                  </a:lnTo>
                  <a:lnTo>
                    <a:pt x="352009" y="215694"/>
                  </a:lnTo>
                  <a:lnTo>
                    <a:pt x="345429" y="196761"/>
                  </a:lnTo>
                  <a:lnTo>
                    <a:pt x="335853" y="177427"/>
                  </a:lnTo>
                  <a:lnTo>
                    <a:pt x="326190" y="165601"/>
                  </a:lnTo>
                  <a:lnTo>
                    <a:pt x="318721" y="159681"/>
                  </a:lnTo>
                  <a:lnTo>
                    <a:pt x="315724" y="158064"/>
                  </a:lnTo>
                  <a:lnTo>
                    <a:pt x="313032" y="75272"/>
                  </a:lnTo>
                  <a:lnTo>
                    <a:pt x="237429" y="6870"/>
                  </a:lnTo>
                  <a:lnTo>
                    <a:pt x="101627" y="523"/>
                  </a:lnTo>
                  <a:lnTo>
                    <a:pt x="31892" y="0"/>
                  </a:lnTo>
                  <a:close/>
                </a:path>
              </a:pathLst>
            </a:custGeom>
            <a:solidFill>
              <a:srgbClr val="6DCFF6"/>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pic>
          <p:nvPicPr>
            <p:cNvPr id="9" name="object 12">
              <a:extLst>
                <a:ext uri="{FF2B5EF4-FFF2-40B4-BE49-F238E27FC236}">
                  <a16:creationId xmlns:a16="http://schemas.microsoft.com/office/drawing/2014/main" id="{C6EA8748-8DCF-D84C-EE4B-207E8C066F89}"/>
                </a:ext>
              </a:extLst>
            </p:cNvPr>
            <p:cNvPicPr/>
            <p:nvPr/>
          </p:nvPicPr>
          <p:blipFill>
            <a:blip r:embed="rId2" cstate="print">
              <a:duotone>
                <a:prstClr val="black"/>
                <a:schemeClr val="accent1">
                  <a:tint val="45000"/>
                  <a:satMod val="400000"/>
                </a:schemeClr>
              </a:duotone>
            </a:blip>
            <a:stretch>
              <a:fillRect/>
            </a:stretch>
          </p:blipFill>
          <p:spPr>
            <a:xfrm>
              <a:off x="2017405" y="981666"/>
              <a:ext cx="123035" cy="123035"/>
            </a:xfrm>
            <a:prstGeom prst="rect">
              <a:avLst/>
            </a:prstGeom>
          </p:spPr>
        </p:pic>
        <p:pic>
          <p:nvPicPr>
            <p:cNvPr id="10" name="object 13">
              <a:extLst>
                <a:ext uri="{FF2B5EF4-FFF2-40B4-BE49-F238E27FC236}">
                  <a16:creationId xmlns:a16="http://schemas.microsoft.com/office/drawing/2014/main" id="{B43A1CCF-E9B1-49A8-D4C1-EF79AD99BD59}"/>
                </a:ext>
              </a:extLst>
            </p:cNvPr>
            <p:cNvPicPr/>
            <p:nvPr/>
          </p:nvPicPr>
          <p:blipFill>
            <a:blip r:embed="rId3" cstate="print">
              <a:duotone>
                <a:prstClr val="black"/>
                <a:schemeClr val="accent1">
                  <a:tint val="45000"/>
                  <a:satMod val="400000"/>
                </a:schemeClr>
              </a:duotone>
            </a:blip>
            <a:stretch>
              <a:fillRect/>
            </a:stretch>
          </p:blipFill>
          <p:spPr>
            <a:xfrm>
              <a:off x="1887936" y="876025"/>
              <a:ext cx="316301" cy="312366"/>
            </a:xfrm>
            <a:prstGeom prst="rect">
              <a:avLst/>
            </a:prstGeom>
          </p:spPr>
        </p:pic>
      </p:grpSp>
      <p:sp>
        <p:nvSpPr>
          <p:cNvPr id="4" name="文本框 3">
            <a:extLst>
              <a:ext uri="{FF2B5EF4-FFF2-40B4-BE49-F238E27FC236}">
                <a16:creationId xmlns:a16="http://schemas.microsoft.com/office/drawing/2014/main" id="{50AFE8AE-1716-D23C-A766-9EB84422982F}"/>
              </a:ext>
            </a:extLst>
          </p:cNvPr>
          <p:cNvSpPr txBox="1"/>
          <p:nvPr/>
        </p:nvSpPr>
        <p:spPr>
          <a:xfrm>
            <a:off x="6824870" y="3625765"/>
            <a:ext cx="3866321" cy="2841349"/>
          </a:xfrm>
          <a:prstGeom prst="rect">
            <a:avLst/>
          </a:prstGeom>
          <a:noFill/>
          <a:ln>
            <a:solidFill>
              <a:schemeClr val="tx1">
                <a:lumMod val="50000"/>
                <a:lumOff val="50000"/>
              </a:schemeClr>
            </a:solidFill>
          </a:ln>
        </p:spPr>
        <p:txBody>
          <a:bodyPr wrap="square" anchor="ctr">
            <a:noAutofit/>
          </a:bodyPr>
          <a:lstStyle/>
          <a:p>
            <a:pPr marL="342900" indent="-342900">
              <a:lnSpc>
                <a:spcPct val="150000"/>
              </a:lnSpc>
              <a:buFont typeface="Wingdings" pitchFamily="2" charset="2"/>
              <a:buChar char="u"/>
            </a:pPr>
            <a:r>
              <a:rPr lang="zh-CN" altLang="en-US" sz="2000" dirty="0">
                <a:latin typeface="Microsoft YaHei" panose="020B0503020204020204" pitchFamily="34" charset="-122"/>
                <a:ea typeface="Microsoft YaHei" panose="020B0503020204020204" pitchFamily="34" charset="-122"/>
                <a:cs typeface="Lantinghei SC Extralight"/>
              </a:rPr>
              <a:t>全产业链布局模式</a:t>
            </a:r>
          </a:p>
          <a:p>
            <a:pPr marL="342900" indent="-342900">
              <a:lnSpc>
                <a:spcPct val="150000"/>
              </a:lnSpc>
              <a:buFont typeface="Wingdings" pitchFamily="2" charset="2"/>
              <a:buChar char="u"/>
            </a:pPr>
            <a:r>
              <a:rPr lang="zh-CN" altLang="en-US" sz="2000" dirty="0">
                <a:latin typeface="Microsoft YaHei" panose="020B0503020204020204" pitchFamily="34" charset="-122"/>
                <a:ea typeface="Microsoft YaHei" panose="020B0503020204020204" pitchFamily="34" charset="-122"/>
                <a:cs typeface="Lantinghei SC Extralight"/>
              </a:rPr>
              <a:t>全市场化战略模式</a:t>
            </a:r>
          </a:p>
          <a:p>
            <a:pPr marL="342900" indent="-342900">
              <a:lnSpc>
                <a:spcPct val="150000"/>
              </a:lnSpc>
              <a:buFont typeface="Wingdings" pitchFamily="2" charset="2"/>
              <a:buChar char="u"/>
            </a:pPr>
            <a:r>
              <a:rPr lang="zh-CN" altLang="en-US" sz="2000" dirty="0">
                <a:latin typeface="Microsoft YaHei" panose="020B0503020204020204" pitchFamily="34" charset="-122"/>
                <a:ea typeface="Microsoft YaHei" panose="020B0503020204020204" pitchFamily="34" charset="-122"/>
                <a:cs typeface="Lantinghei SC Extralight"/>
              </a:rPr>
              <a:t>广泛开展多元化战略合作</a:t>
            </a:r>
          </a:p>
        </p:txBody>
      </p:sp>
      <p:pic>
        <p:nvPicPr>
          <p:cNvPr id="1026" name="Picture 2" descr="比亚迪重磅官宣！全新logo来了 | 每经网">
            <a:extLst>
              <a:ext uri="{FF2B5EF4-FFF2-40B4-BE49-F238E27FC236}">
                <a16:creationId xmlns:a16="http://schemas.microsoft.com/office/drawing/2014/main" id="{6CE052E6-15B0-9BDB-82FE-E0153FD492A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00809" y="3625765"/>
            <a:ext cx="5051287" cy="28413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3875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B3FEAE-2F83-6B2F-1BE9-CCF26C433961}"/>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ADCDD9A3-0D0F-3F9B-4492-09F485F73668}"/>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实践案例</a:t>
            </a:r>
          </a:p>
        </p:txBody>
      </p:sp>
      <p:sp>
        <p:nvSpPr>
          <p:cNvPr id="5" name="object 20">
            <a:extLst>
              <a:ext uri="{FF2B5EF4-FFF2-40B4-BE49-F238E27FC236}">
                <a16:creationId xmlns:a16="http://schemas.microsoft.com/office/drawing/2014/main" id="{ED86E22F-D458-B174-59DF-5A6D0F1CB142}"/>
              </a:ext>
            </a:extLst>
          </p:cNvPr>
          <p:cNvSpPr txBox="1"/>
          <p:nvPr/>
        </p:nvSpPr>
        <p:spPr>
          <a:xfrm>
            <a:off x="465165" y="1233698"/>
            <a:ext cx="11261670" cy="5393192"/>
          </a:xfrm>
          <a:prstGeom prst="rect">
            <a:avLst/>
          </a:prstGeom>
          <a:solidFill>
            <a:schemeClr val="bg1"/>
          </a:solidFill>
          <a:ln w="12700">
            <a:solidFill>
              <a:schemeClr val="accent5"/>
            </a:solidFill>
          </a:ln>
        </p:spPr>
        <p:txBody>
          <a:bodyPr vert="horz" wrap="square" lIns="144000" tIns="72000" rIns="36000" bIns="0" rtlCol="0">
            <a:noAutofit/>
          </a:bodyPr>
          <a:lstStyle/>
          <a:p>
            <a:pPr indent="457200">
              <a:lnSpc>
                <a:spcPct val="150000"/>
              </a:lnSpc>
            </a:pPr>
            <a:r>
              <a:rPr lang="zh-CN" altLang="en-US" sz="2000" b="1" dirty="0">
                <a:solidFill>
                  <a:schemeClr val="accent3"/>
                </a:solidFill>
                <a:latin typeface="Microsoft YaHei" panose="020B0503020204020204" pitchFamily="34" charset="-122"/>
                <a:ea typeface="Microsoft YaHei" panose="020B0503020204020204" pitchFamily="34" charset="-122"/>
                <a:cs typeface="Lantinghei SC Extralight"/>
              </a:rPr>
              <a:t>案例解读</a:t>
            </a:r>
            <a:endParaRPr lang="en-US" altLang="zh-CN" sz="2000" b="1" dirty="0">
              <a:solidFill>
                <a:schemeClr val="accent3"/>
              </a:solidFill>
              <a:latin typeface="Microsoft YaHei" panose="020B0503020204020204" pitchFamily="34" charset="-122"/>
              <a:ea typeface="Microsoft YaHei" panose="020B0503020204020204" pitchFamily="34" charset="-122"/>
              <a:cs typeface="Lantinghei SC Extralight"/>
            </a:endParaRPr>
          </a:p>
          <a:p>
            <a:pPr indent="457200">
              <a:lnSpc>
                <a:spcPct val="150000"/>
              </a:lnSpc>
            </a:pPr>
            <a:r>
              <a:rPr lang="zh-CN" altLang="en-US" sz="2000" dirty="0">
                <a:latin typeface="Microsoft YaHei" panose="020B0503020204020204" pitchFamily="34" charset="-122"/>
                <a:ea typeface="Microsoft YaHei" panose="020B0503020204020204" pitchFamily="34" charset="-122"/>
                <a:cs typeface="Lantinghei SC Extralight"/>
              </a:rPr>
              <a:t>任何想要持续经营的企业都离不开其独有的核心优势，而创新商业模式是打造一个企业核心优势的关键。比亚迪创新的商业模式符合加里</a:t>
            </a:r>
            <a:r>
              <a:rPr lang="en-US" altLang="zh-CN" sz="2000" dirty="0">
                <a:latin typeface="Microsoft YaHei" panose="020B0503020204020204" pitchFamily="34" charset="-122"/>
                <a:ea typeface="Microsoft YaHei" panose="020B0503020204020204" pitchFamily="34" charset="-122"/>
                <a:cs typeface="Lantinghei SC Extralight"/>
              </a:rPr>
              <a:t>·</a:t>
            </a:r>
            <a:r>
              <a:rPr lang="zh-CN" altLang="en-US" sz="2000" dirty="0">
                <a:latin typeface="Microsoft YaHei" panose="020B0503020204020204" pitchFamily="34" charset="-122"/>
                <a:ea typeface="Microsoft YaHei" panose="020B0503020204020204" pitchFamily="34" charset="-122"/>
                <a:cs typeface="Lantinghei SC Extralight"/>
              </a:rPr>
              <a:t>哈默尔的商业模式“四要素”的构成要求，即关注核心战略、战略资源、顾客界面以及价值网络的创新设计。</a:t>
            </a:r>
          </a:p>
          <a:p>
            <a:pPr indent="457200">
              <a:lnSpc>
                <a:spcPct val="150000"/>
              </a:lnSpc>
            </a:pPr>
            <a:endParaRPr lang="zh-CN" altLang="en-US" sz="2000" dirty="0">
              <a:latin typeface="Microsoft YaHei" panose="020B0503020204020204" pitchFamily="34" charset="-122"/>
              <a:ea typeface="Microsoft YaHei" panose="020B0503020204020204" pitchFamily="34" charset="-122"/>
              <a:cs typeface="Lantinghei SC Extralight"/>
            </a:endParaRPr>
          </a:p>
        </p:txBody>
      </p:sp>
      <p:sp>
        <p:nvSpPr>
          <p:cNvPr id="6" name="object 9">
            <a:extLst>
              <a:ext uri="{FF2B5EF4-FFF2-40B4-BE49-F238E27FC236}">
                <a16:creationId xmlns:a16="http://schemas.microsoft.com/office/drawing/2014/main" id="{778DC1B0-54BA-8AF5-6B31-7F1944300674}"/>
              </a:ext>
            </a:extLst>
          </p:cNvPr>
          <p:cNvSpPr/>
          <p:nvPr/>
        </p:nvSpPr>
        <p:spPr>
          <a:xfrm>
            <a:off x="4094923" y="981465"/>
            <a:ext cx="8097078" cy="377458"/>
          </a:xfrm>
          <a:prstGeom prst="parallelogram">
            <a:avLst>
              <a:gd name="adj" fmla="val 0"/>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从默默无闻到大国重工</a:t>
            </a:r>
            <a:r>
              <a:rPr lang="en-US" altLang="zh-CN" sz="2400" b="1" spc="-4" dirty="0">
                <a:solidFill>
                  <a:schemeClr val="bg1"/>
                </a:solidFill>
                <a:latin typeface="Microsoft YaHei" panose="020B0503020204020204" pitchFamily="34" charset="-122"/>
                <a:ea typeface="Microsoft YaHei" panose="020B0503020204020204" pitchFamily="34" charset="-122"/>
                <a:cs typeface="Wawati SC"/>
              </a:rPr>
              <a:t>——</a:t>
            </a: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比亚迪</a:t>
            </a:r>
            <a:endParaRPr lang="en" altLang="zh-CN" sz="2400" b="1" spc="-4" dirty="0">
              <a:solidFill>
                <a:schemeClr val="bg1"/>
              </a:solidFill>
              <a:latin typeface="Microsoft YaHei" panose="020B0503020204020204" pitchFamily="34" charset="-122"/>
              <a:ea typeface="Microsoft YaHei" panose="020B0503020204020204" pitchFamily="34" charset="-122"/>
              <a:cs typeface="Wawati SC"/>
            </a:endParaRPr>
          </a:p>
        </p:txBody>
      </p:sp>
      <p:grpSp>
        <p:nvGrpSpPr>
          <p:cNvPr id="7" name="组合 6">
            <a:extLst>
              <a:ext uri="{FF2B5EF4-FFF2-40B4-BE49-F238E27FC236}">
                <a16:creationId xmlns:a16="http://schemas.microsoft.com/office/drawing/2014/main" id="{C1245E90-6D92-B7DB-550F-D9C5CE3A9EF0}"/>
              </a:ext>
            </a:extLst>
          </p:cNvPr>
          <p:cNvGrpSpPr/>
          <p:nvPr/>
        </p:nvGrpSpPr>
        <p:grpSpPr>
          <a:xfrm>
            <a:off x="4080634" y="890923"/>
            <a:ext cx="469503" cy="468000"/>
            <a:chOff x="1887936" y="875619"/>
            <a:chExt cx="316301" cy="312772"/>
          </a:xfrm>
        </p:grpSpPr>
        <p:sp>
          <p:nvSpPr>
            <p:cNvPr id="8" name="object 11">
              <a:extLst>
                <a:ext uri="{FF2B5EF4-FFF2-40B4-BE49-F238E27FC236}">
                  <a16:creationId xmlns:a16="http://schemas.microsoft.com/office/drawing/2014/main" id="{38986E86-838A-39AB-26CC-D1D04AA2B575}"/>
                </a:ext>
              </a:extLst>
            </p:cNvPr>
            <p:cNvSpPr/>
            <p:nvPr/>
          </p:nvSpPr>
          <p:spPr>
            <a:xfrm>
              <a:off x="1889990" y="875619"/>
              <a:ext cx="309951" cy="309951"/>
            </a:xfrm>
            <a:custGeom>
              <a:avLst/>
              <a:gdLst/>
              <a:ahLst/>
              <a:cxnLst/>
              <a:rect l="l" t="t" r="r" b="b"/>
              <a:pathLst>
                <a:path w="433069" h="433069">
                  <a:moveTo>
                    <a:pt x="31892" y="0"/>
                  </a:moveTo>
                  <a:lnTo>
                    <a:pt x="6200" y="6734"/>
                  </a:lnTo>
                  <a:lnTo>
                    <a:pt x="2529" y="22161"/>
                  </a:lnTo>
                  <a:lnTo>
                    <a:pt x="2529" y="401955"/>
                  </a:lnTo>
                  <a:lnTo>
                    <a:pt x="0" y="416557"/>
                  </a:lnTo>
                  <a:lnTo>
                    <a:pt x="91658" y="430284"/>
                  </a:lnTo>
                  <a:lnTo>
                    <a:pt x="179604" y="431439"/>
                  </a:lnTo>
                  <a:lnTo>
                    <a:pt x="295925" y="432562"/>
                  </a:lnTo>
                  <a:lnTo>
                    <a:pt x="307371" y="426124"/>
                  </a:lnTo>
                  <a:lnTo>
                    <a:pt x="313249" y="421541"/>
                  </a:lnTo>
                  <a:lnTo>
                    <a:pt x="315415" y="416620"/>
                  </a:lnTo>
                  <a:lnTo>
                    <a:pt x="315724" y="409168"/>
                  </a:lnTo>
                  <a:lnTo>
                    <a:pt x="315163" y="389503"/>
                  </a:lnTo>
                  <a:lnTo>
                    <a:pt x="312130" y="317360"/>
                  </a:lnTo>
                  <a:lnTo>
                    <a:pt x="339130" y="322770"/>
                  </a:lnTo>
                  <a:lnTo>
                    <a:pt x="389524" y="362356"/>
                  </a:lnTo>
                  <a:lnTo>
                    <a:pt x="407359" y="371471"/>
                  </a:lnTo>
                  <a:lnTo>
                    <a:pt x="417430" y="374510"/>
                  </a:lnTo>
                  <a:lnTo>
                    <a:pt x="423451" y="371471"/>
                  </a:lnTo>
                  <a:lnTo>
                    <a:pt x="429135" y="362356"/>
                  </a:lnTo>
                  <a:lnTo>
                    <a:pt x="432478" y="350042"/>
                  </a:lnTo>
                  <a:lnTo>
                    <a:pt x="430254" y="338064"/>
                  </a:lnTo>
                  <a:lnTo>
                    <a:pt x="390429" y="301390"/>
                  </a:lnTo>
                  <a:lnTo>
                    <a:pt x="345429" y="274167"/>
                  </a:lnTo>
                  <a:lnTo>
                    <a:pt x="352009" y="247140"/>
                  </a:lnTo>
                  <a:lnTo>
                    <a:pt x="354202" y="230068"/>
                  </a:lnTo>
                  <a:lnTo>
                    <a:pt x="352009" y="215694"/>
                  </a:lnTo>
                  <a:lnTo>
                    <a:pt x="345429" y="196761"/>
                  </a:lnTo>
                  <a:lnTo>
                    <a:pt x="335853" y="177427"/>
                  </a:lnTo>
                  <a:lnTo>
                    <a:pt x="326190" y="165601"/>
                  </a:lnTo>
                  <a:lnTo>
                    <a:pt x="318721" y="159681"/>
                  </a:lnTo>
                  <a:lnTo>
                    <a:pt x="315724" y="158064"/>
                  </a:lnTo>
                  <a:lnTo>
                    <a:pt x="313032" y="75272"/>
                  </a:lnTo>
                  <a:lnTo>
                    <a:pt x="237429" y="6870"/>
                  </a:lnTo>
                  <a:lnTo>
                    <a:pt x="101627" y="523"/>
                  </a:lnTo>
                  <a:lnTo>
                    <a:pt x="31892" y="0"/>
                  </a:lnTo>
                  <a:close/>
                </a:path>
              </a:pathLst>
            </a:custGeom>
            <a:solidFill>
              <a:srgbClr val="6DCFF6"/>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pic>
          <p:nvPicPr>
            <p:cNvPr id="9" name="object 12">
              <a:extLst>
                <a:ext uri="{FF2B5EF4-FFF2-40B4-BE49-F238E27FC236}">
                  <a16:creationId xmlns:a16="http://schemas.microsoft.com/office/drawing/2014/main" id="{70CB90F4-1DB3-F409-BF40-B5FF8C18B891}"/>
                </a:ext>
              </a:extLst>
            </p:cNvPr>
            <p:cNvPicPr/>
            <p:nvPr/>
          </p:nvPicPr>
          <p:blipFill>
            <a:blip r:embed="rId2" cstate="print">
              <a:duotone>
                <a:prstClr val="black"/>
                <a:schemeClr val="accent1">
                  <a:tint val="45000"/>
                  <a:satMod val="400000"/>
                </a:schemeClr>
              </a:duotone>
            </a:blip>
            <a:stretch>
              <a:fillRect/>
            </a:stretch>
          </p:blipFill>
          <p:spPr>
            <a:xfrm>
              <a:off x="2017405" y="981666"/>
              <a:ext cx="123035" cy="123035"/>
            </a:xfrm>
            <a:prstGeom prst="rect">
              <a:avLst/>
            </a:prstGeom>
          </p:spPr>
        </p:pic>
        <p:pic>
          <p:nvPicPr>
            <p:cNvPr id="10" name="object 13">
              <a:extLst>
                <a:ext uri="{FF2B5EF4-FFF2-40B4-BE49-F238E27FC236}">
                  <a16:creationId xmlns:a16="http://schemas.microsoft.com/office/drawing/2014/main" id="{430D9FA1-3AE2-BEAF-00D9-B33F620A6884}"/>
                </a:ext>
              </a:extLst>
            </p:cNvPr>
            <p:cNvPicPr/>
            <p:nvPr/>
          </p:nvPicPr>
          <p:blipFill>
            <a:blip r:embed="rId3" cstate="print">
              <a:duotone>
                <a:prstClr val="black"/>
                <a:schemeClr val="accent1">
                  <a:tint val="45000"/>
                  <a:satMod val="400000"/>
                </a:schemeClr>
              </a:duotone>
            </a:blip>
            <a:stretch>
              <a:fillRect/>
            </a:stretch>
          </p:blipFill>
          <p:spPr>
            <a:xfrm>
              <a:off x="1887936" y="876025"/>
              <a:ext cx="316301" cy="312366"/>
            </a:xfrm>
            <a:prstGeom prst="rect">
              <a:avLst/>
            </a:prstGeom>
          </p:spPr>
        </p:pic>
      </p:grpSp>
      <p:pic>
        <p:nvPicPr>
          <p:cNvPr id="3074" name="Picture 2" descr="比亚迪为何放弃燃油汽车市场——比亚迪汽车商业模式画布分析">
            <a:extLst>
              <a:ext uri="{FF2B5EF4-FFF2-40B4-BE49-F238E27FC236}">
                <a16:creationId xmlns:a16="http://schemas.microsoft.com/office/drawing/2014/main" id="{8D87C891-C0A4-1D27-D107-365A2C29177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5323" y="3273288"/>
            <a:ext cx="6753333" cy="32254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69674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436B46-413C-9A44-0A30-DB2216AC8B9E}"/>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4200010C-239B-4489-74D9-C9B8E76C1CA1}"/>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实践活动</a:t>
            </a:r>
          </a:p>
        </p:txBody>
      </p:sp>
      <p:sp>
        <p:nvSpPr>
          <p:cNvPr id="3" name="object 20">
            <a:extLst>
              <a:ext uri="{FF2B5EF4-FFF2-40B4-BE49-F238E27FC236}">
                <a16:creationId xmlns:a16="http://schemas.microsoft.com/office/drawing/2014/main" id="{2072FBDD-69D6-9D6B-75E1-679EBBFB46A0}"/>
              </a:ext>
            </a:extLst>
          </p:cNvPr>
          <p:cNvSpPr txBox="1"/>
          <p:nvPr/>
        </p:nvSpPr>
        <p:spPr>
          <a:xfrm>
            <a:off x="465165" y="1132172"/>
            <a:ext cx="11261670" cy="5494718"/>
          </a:xfrm>
          <a:prstGeom prst="rect">
            <a:avLst/>
          </a:prstGeom>
          <a:solidFill>
            <a:schemeClr val="bg1"/>
          </a:solidFill>
          <a:ln w="12700">
            <a:solidFill>
              <a:schemeClr val="accent5"/>
            </a:solidFill>
          </a:ln>
        </p:spPr>
        <p:txBody>
          <a:bodyPr vert="horz" wrap="square" lIns="0" tIns="144000" rIns="0" bIns="0" rtlCol="0">
            <a:noAutofit/>
          </a:bodyPr>
          <a:lstStyle/>
          <a:p>
            <a:pPr indent="457200">
              <a:lnSpc>
                <a:spcPct val="150000"/>
              </a:lnSpc>
            </a:pP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🎯活动目标</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cs typeface="Lantinghei SC Demibold"/>
              </a:rPr>
              <a:t>（</a:t>
            </a:r>
            <a:r>
              <a:rPr lang="en-US" altLang="zh-CN" sz="2000" spc="-11" dirty="0">
                <a:latin typeface="Microsoft YaHei" panose="020B0503020204020204" pitchFamily="34" charset="-122"/>
                <a:ea typeface="Microsoft YaHei" panose="020B0503020204020204" pitchFamily="34" charset="-122"/>
                <a:cs typeface="Lantinghei SC Demibold"/>
              </a:rPr>
              <a:t>1</a:t>
            </a:r>
            <a:r>
              <a:rPr lang="zh-CN" altLang="en-US" sz="2000" spc="-11" dirty="0">
                <a:latin typeface="Microsoft YaHei" panose="020B0503020204020204" pitchFamily="34" charset="-122"/>
                <a:ea typeface="Microsoft YaHei" panose="020B0503020204020204" pitchFamily="34" charset="-122"/>
                <a:cs typeface="Lantinghei SC Demibold"/>
              </a:rPr>
              <a:t>）了解烧烤摊的收入模式。</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cs typeface="Lantinghei SC Demibold"/>
              </a:rPr>
              <a:t>（</a:t>
            </a:r>
            <a:r>
              <a:rPr lang="en-US" altLang="zh-CN" sz="2000" spc="-11" dirty="0">
                <a:latin typeface="Microsoft YaHei" panose="020B0503020204020204" pitchFamily="34" charset="-122"/>
                <a:ea typeface="Microsoft YaHei" panose="020B0503020204020204" pitchFamily="34" charset="-122"/>
                <a:cs typeface="Lantinghei SC Demibold"/>
              </a:rPr>
              <a:t>2</a:t>
            </a:r>
            <a:r>
              <a:rPr lang="zh-CN" altLang="en-US" sz="2000" spc="-11" dirty="0">
                <a:latin typeface="Microsoft YaHei" panose="020B0503020204020204" pitchFamily="34" charset="-122"/>
                <a:ea typeface="Microsoft YaHei" panose="020B0503020204020204" pitchFamily="34" charset="-122"/>
                <a:cs typeface="Lantinghei SC Demibold"/>
              </a:rPr>
              <a:t>）理解商业模式的重要性。</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cs typeface="Lantinghei SC Demibold"/>
              </a:rPr>
              <a:t>（</a:t>
            </a:r>
            <a:r>
              <a:rPr lang="en-US" altLang="zh-CN" sz="2000" spc="-11" dirty="0">
                <a:latin typeface="Microsoft YaHei" panose="020B0503020204020204" pitchFamily="34" charset="-122"/>
                <a:ea typeface="Microsoft YaHei" panose="020B0503020204020204" pitchFamily="34" charset="-122"/>
                <a:cs typeface="Lantinghei SC Demibold"/>
              </a:rPr>
              <a:t>3</a:t>
            </a:r>
            <a:r>
              <a:rPr lang="zh-CN" altLang="en-US" sz="2000" spc="-11" dirty="0">
                <a:latin typeface="Microsoft YaHei" panose="020B0503020204020204" pitchFamily="34" charset="-122"/>
                <a:ea typeface="Microsoft YaHei" panose="020B0503020204020204" pitchFamily="34" charset="-122"/>
                <a:cs typeface="Lantinghei SC Demibold"/>
              </a:rPr>
              <a:t>）培养发现问题的能力。</a:t>
            </a:r>
          </a:p>
          <a:p>
            <a:pPr indent="457200">
              <a:lnSpc>
                <a:spcPct val="150000"/>
              </a:lnSpc>
            </a:pP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🎯活动准备</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rPr>
              <a:t>全班同学自行分组，</a:t>
            </a:r>
            <a:r>
              <a:rPr lang="en-US" altLang="zh-CN" sz="2000" spc="-11" dirty="0">
                <a:latin typeface="Microsoft YaHei" panose="020B0503020204020204" pitchFamily="34" charset="-122"/>
                <a:ea typeface="Microsoft YaHei" panose="020B0503020204020204" pitchFamily="34" charset="-122"/>
              </a:rPr>
              <a:t>4</a:t>
            </a:r>
            <a:r>
              <a:rPr lang="zh-CN" altLang="en-US" sz="2000" spc="-11" dirty="0">
                <a:latin typeface="Microsoft YaHei" panose="020B0503020204020204" pitchFamily="34" charset="-122"/>
                <a:ea typeface="Microsoft YaHei" panose="020B0503020204020204" pitchFamily="34" charset="-122"/>
              </a:rPr>
              <a:t>～</a:t>
            </a:r>
            <a:r>
              <a:rPr lang="en-US" altLang="zh-CN" sz="2000" spc="-11" dirty="0">
                <a:latin typeface="Microsoft YaHei" panose="020B0503020204020204" pitchFamily="34" charset="-122"/>
                <a:ea typeface="Microsoft YaHei" panose="020B0503020204020204" pitchFamily="34" charset="-122"/>
              </a:rPr>
              <a:t>6</a:t>
            </a:r>
            <a:r>
              <a:rPr lang="zh-CN" altLang="en-US" sz="2000" spc="-11" dirty="0">
                <a:latin typeface="Microsoft YaHei" panose="020B0503020204020204" pitchFamily="34" charset="-122"/>
                <a:ea typeface="Microsoft YaHei" panose="020B0503020204020204" pitchFamily="34" charset="-122"/>
              </a:rPr>
              <a:t>人一组，每个小组</a:t>
            </a:r>
            <a:r>
              <a:rPr lang="en-US" altLang="zh-CN" sz="2000" spc="-11" dirty="0">
                <a:latin typeface="Microsoft YaHei" panose="020B0503020204020204" pitchFamily="34" charset="-122"/>
                <a:ea typeface="Microsoft YaHei" panose="020B0503020204020204" pitchFamily="34" charset="-122"/>
              </a:rPr>
              <a:t>2</a:t>
            </a:r>
            <a:r>
              <a:rPr lang="zh-CN" altLang="en-US" sz="2000" spc="-11" dirty="0">
                <a:latin typeface="Microsoft YaHei" panose="020B0503020204020204" pitchFamily="34" charset="-122"/>
                <a:ea typeface="Microsoft YaHei" panose="020B0503020204020204" pitchFamily="34" charset="-122"/>
              </a:rPr>
              <a:t>分钟的准备时间。</a:t>
            </a:r>
          </a:p>
        </p:txBody>
      </p:sp>
      <p:sp>
        <p:nvSpPr>
          <p:cNvPr id="4" name="object 9">
            <a:extLst>
              <a:ext uri="{FF2B5EF4-FFF2-40B4-BE49-F238E27FC236}">
                <a16:creationId xmlns:a16="http://schemas.microsoft.com/office/drawing/2014/main" id="{2841F19D-B999-963A-991D-016209F18007}"/>
              </a:ext>
            </a:extLst>
          </p:cNvPr>
          <p:cNvSpPr/>
          <p:nvPr/>
        </p:nvSpPr>
        <p:spPr>
          <a:xfrm>
            <a:off x="4094922" y="981465"/>
            <a:ext cx="8097081" cy="377458"/>
          </a:xfrm>
          <a:prstGeom prst="rect">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烧烤摊收入来源大接龙</a:t>
            </a:r>
          </a:p>
        </p:txBody>
      </p:sp>
      <p:grpSp>
        <p:nvGrpSpPr>
          <p:cNvPr id="5" name="组合 4">
            <a:extLst>
              <a:ext uri="{FF2B5EF4-FFF2-40B4-BE49-F238E27FC236}">
                <a16:creationId xmlns:a16="http://schemas.microsoft.com/office/drawing/2014/main" id="{5BBAF81C-1AD3-0333-B50E-960CB1224CD0}"/>
              </a:ext>
            </a:extLst>
          </p:cNvPr>
          <p:cNvGrpSpPr/>
          <p:nvPr/>
        </p:nvGrpSpPr>
        <p:grpSpPr>
          <a:xfrm>
            <a:off x="4068418" y="863887"/>
            <a:ext cx="352339" cy="495036"/>
            <a:chOff x="6467062" y="911155"/>
            <a:chExt cx="264717" cy="495036"/>
          </a:xfrm>
        </p:grpSpPr>
        <p:pic>
          <p:nvPicPr>
            <p:cNvPr id="6" name="object 10">
              <a:extLst>
                <a:ext uri="{FF2B5EF4-FFF2-40B4-BE49-F238E27FC236}">
                  <a16:creationId xmlns:a16="http://schemas.microsoft.com/office/drawing/2014/main" id="{A372CAB3-3210-5D5C-8F04-08E0D8C0C228}"/>
                </a:ext>
              </a:extLst>
            </p:cNvPr>
            <p:cNvPicPr/>
            <p:nvPr/>
          </p:nvPicPr>
          <p:blipFill>
            <a:blip r:embed="rId2" cstate="print">
              <a:duotone>
                <a:prstClr val="black"/>
                <a:schemeClr val="accent1">
                  <a:tint val="45000"/>
                  <a:satMod val="400000"/>
                </a:schemeClr>
              </a:duotone>
            </a:blip>
            <a:stretch>
              <a:fillRect/>
            </a:stretch>
          </p:blipFill>
          <p:spPr>
            <a:xfrm>
              <a:off x="6570746" y="1199218"/>
              <a:ext cx="140463" cy="163759"/>
            </a:xfrm>
            <a:prstGeom prst="rect">
              <a:avLst/>
            </a:prstGeom>
          </p:spPr>
        </p:pic>
        <p:pic>
          <p:nvPicPr>
            <p:cNvPr id="7" name="object 11">
              <a:extLst>
                <a:ext uri="{FF2B5EF4-FFF2-40B4-BE49-F238E27FC236}">
                  <a16:creationId xmlns:a16="http://schemas.microsoft.com/office/drawing/2014/main" id="{FCBD38C8-D6BA-D961-9744-4F2864F4AC3B}"/>
                </a:ext>
              </a:extLst>
            </p:cNvPr>
            <p:cNvPicPr/>
            <p:nvPr/>
          </p:nvPicPr>
          <p:blipFill>
            <a:blip r:embed="rId3" cstate="print">
              <a:duotone>
                <a:prstClr val="black"/>
                <a:schemeClr val="accent1">
                  <a:tint val="45000"/>
                  <a:satMod val="400000"/>
                </a:schemeClr>
              </a:duotone>
            </a:blip>
            <a:stretch>
              <a:fillRect/>
            </a:stretch>
          </p:blipFill>
          <p:spPr>
            <a:xfrm>
              <a:off x="6467062" y="911155"/>
              <a:ext cx="264717" cy="495036"/>
            </a:xfrm>
            <a:prstGeom prst="rect">
              <a:avLst/>
            </a:prstGeom>
          </p:spPr>
        </p:pic>
      </p:grpSp>
      <p:pic>
        <p:nvPicPr>
          <p:cNvPr id="4098" name="Picture 2" descr="人头攒动的路边烧烤摊图片下载 - 觅知网">
            <a:extLst>
              <a:ext uri="{FF2B5EF4-FFF2-40B4-BE49-F238E27FC236}">
                <a16:creationId xmlns:a16="http://schemas.microsoft.com/office/drawing/2014/main" id="{62F83AF0-B79B-8792-8ECB-533FCE083E1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81112" y="3879531"/>
            <a:ext cx="4630553" cy="2652851"/>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58957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18A0C1-038D-0C83-8D5C-9A5381117902}"/>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5F0C4DEA-3E37-BD7A-5FE0-AFD85507328F}"/>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实践活动</a:t>
            </a:r>
          </a:p>
        </p:txBody>
      </p:sp>
      <p:sp>
        <p:nvSpPr>
          <p:cNvPr id="3" name="object 20">
            <a:extLst>
              <a:ext uri="{FF2B5EF4-FFF2-40B4-BE49-F238E27FC236}">
                <a16:creationId xmlns:a16="http://schemas.microsoft.com/office/drawing/2014/main" id="{443CFACB-972D-EC53-453B-D39DA73C74C4}"/>
              </a:ext>
            </a:extLst>
          </p:cNvPr>
          <p:cNvSpPr txBox="1"/>
          <p:nvPr/>
        </p:nvSpPr>
        <p:spPr>
          <a:xfrm>
            <a:off x="465165" y="1132172"/>
            <a:ext cx="11261670" cy="5494718"/>
          </a:xfrm>
          <a:prstGeom prst="rect">
            <a:avLst/>
          </a:prstGeom>
          <a:solidFill>
            <a:schemeClr val="bg1"/>
          </a:solidFill>
          <a:ln w="12700">
            <a:solidFill>
              <a:schemeClr val="accent5"/>
            </a:solidFill>
          </a:ln>
        </p:spPr>
        <p:txBody>
          <a:bodyPr vert="horz" wrap="square" lIns="0" tIns="144000" rIns="0" bIns="0" rtlCol="0">
            <a:noAutofit/>
          </a:bodyPr>
          <a:lstStyle/>
          <a:p>
            <a:pPr indent="457200">
              <a:lnSpc>
                <a:spcPct val="150000"/>
              </a:lnSpc>
            </a:pP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🎯活动过程</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rPr>
              <a:t>（</a:t>
            </a:r>
            <a:r>
              <a:rPr lang="en-US" altLang="zh-CN" sz="2000" spc="-11" dirty="0">
                <a:latin typeface="Microsoft YaHei" panose="020B0503020204020204" pitchFamily="34" charset="-122"/>
                <a:ea typeface="Microsoft YaHei" panose="020B0503020204020204" pitchFamily="34" charset="-122"/>
              </a:rPr>
              <a:t>1</a:t>
            </a:r>
            <a:r>
              <a:rPr lang="zh-CN" altLang="en-US" sz="2000" spc="-11" dirty="0">
                <a:latin typeface="Microsoft YaHei" panose="020B0503020204020204" pitchFamily="34" charset="-122"/>
                <a:ea typeface="Microsoft YaHei" panose="020B0503020204020204" pitchFamily="34" charset="-122"/>
              </a:rPr>
              <a:t>）教师指定小组接龙顺序，小组代表依次讲出烧烤摊的一项收入来源。</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rPr>
              <a:t>（</a:t>
            </a:r>
            <a:r>
              <a:rPr lang="en-US" altLang="zh-CN" sz="2000" spc="-11" dirty="0">
                <a:latin typeface="Microsoft YaHei" panose="020B0503020204020204" pitchFamily="34" charset="-122"/>
                <a:ea typeface="Microsoft YaHei" panose="020B0503020204020204" pitchFamily="34" charset="-122"/>
              </a:rPr>
              <a:t>2</a:t>
            </a:r>
            <a:r>
              <a:rPr lang="zh-CN" altLang="en-US" sz="2000" spc="-11" dirty="0">
                <a:latin typeface="Microsoft YaHei" panose="020B0503020204020204" pitchFamily="34" charset="-122"/>
                <a:ea typeface="Microsoft YaHei" panose="020B0503020204020204" pitchFamily="34" charset="-122"/>
              </a:rPr>
              <a:t>）要求收入来源不得重复，接龙过程中不得出现停顿，所有小组都讲不出新收入来源时游戏结束，或者时间到时（建议</a:t>
            </a:r>
            <a:r>
              <a:rPr lang="en-US" altLang="zh-CN" sz="2000" spc="-11" dirty="0">
                <a:latin typeface="Microsoft YaHei" panose="020B0503020204020204" pitchFamily="34" charset="-122"/>
                <a:ea typeface="Microsoft YaHei" panose="020B0503020204020204" pitchFamily="34" charset="-122"/>
              </a:rPr>
              <a:t>5</a:t>
            </a:r>
            <a:r>
              <a:rPr lang="zh-CN" altLang="en-US" sz="2000" spc="-11" dirty="0">
                <a:latin typeface="Microsoft YaHei" panose="020B0503020204020204" pitchFamily="34" charset="-122"/>
                <a:ea typeface="Microsoft YaHei" panose="020B0503020204020204" pitchFamily="34" charset="-122"/>
              </a:rPr>
              <a:t>分钟内）活动结束。</a:t>
            </a:r>
          </a:p>
          <a:p>
            <a:pPr indent="457200">
              <a:lnSpc>
                <a:spcPct val="150000"/>
              </a:lnSpc>
            </a:pP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🎯活动总结</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rPr>
              <a:t>当收入来源发生变化的时候，与收入来源相关的其他要素都会随之变化，例如，原材料、产品或服务的类型、经营活动、成本结构等。基本上不存在收入来源发生变化，而其他要素不发生任何变化的情况。</a:t>
            </a:r>
          </a:p>
        </p:txBody>
      </p:sp>
      <p:sp>
        <p:nvSpPr>
          <p:cNvPr id="4" name="object 9">
            <a:extLst>
              <a:ext uri="{FF2B5EF4-FFF2-40B4-BE49-F238E27FC236}">
                <a16:creationId xmlns:a16="http://schemas.microsoft.com/office/drawing/2014/main" id="{3763F6F1-C42C-7217-565A-E4B007A38A4E}"/>
              </a:ext>
            </a:extLst>
          </p:cNvPr>
          <p:cNvSpPr/>
          <p:nvPr/>
        </p:nvSpPr>
        <p:spPr>
          <a:xfrm>
            <a:off x="4094922" y="981465"/>
            <a:ext cx="8097081" cy="377458"/>
          </a:xfrm>
          <a:prstGeom prst="rect">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烧烤摊收入来源大接龙</a:t>
            </a:r>
          </a:p>
        </p:txBody>
      </p:sp>
      <p:grpSp>
        <p:nvGrpSpPr>
          <p:cNvPr id="5" name="组合 4">
            <a:extLst>
              <a:ext uri="{FF2B5EF4-FFF2-40B4-BE49-F238E27FC236}">
                <a16:creationId xmlns:a16="http://schemas.microsoft.com/office/drawing/2014/main" id="{527A8F8B-B694-5699-5B3F-8E4164C01ED8}"/>
              </a:ext>
            </a:extLst>
          </p:cNvPr>
          <p:cNvGrpSpPr/>
          <p:nvPr/>
        </p:nvGrpSpPr>
        <p:grpSpPr>
          <a:xfrm>
            <a:off x="4068418" y="863887"/>
            <a:ext cx="352339" cy="495036"/>
            <a:chOff x="6467062" y="911155"/>
            <a:chExt cx="264717" cy="495036"/>
          </a:xfrm>
        </p:grpSpPr>
        <p:pic>
          <p:nvPicPr>
            <p:cNvPr id="6" name="object 10">
              <a:extLst>
                <a:ext uri="{FF2B5EF4-FFF2-40B4-BE49-F238E27FC236}">
                  <a16:creationId xmlns:a16="http://schemas.microsoft.com/office/drawing/2014/main" id="{17FF0A80-8E3C-8148-B157-A1283EC4E8D4}"/>
                </a:ext>
              </a:extLst>
            </p:cNvPr>
            <p:cNvPicPr/>
            <p:nvPr/>
          </p:nvPicPr>
          <p:blipFill>
            <a:blip r:embed="rId2" cstate="print">
              <a:duotone>
                <a:prstClr val="black"/>
                <a:schemeClr val="accent1">
                  <a:tint val="45000"/>
                  <a:satMod val="400000"/>
                </a:schemeClr>
              </a:duotone>
            </a:blip>
            <a:stretch>
              <a:fillRect/>
            </a:stretch>
          </p:blipFill>
          <p:spPr>
            <a:xfrm>
              <a:off x="6570746" y="1199218"/>
              <a:ext cx="140463" cy="163759"/>
            </a:xfrm>
            <a:prstGeom prst="rect">
              <a:avLst/>
            </a:prstGeom>
          </p:spPr>
        </p:pic>
        <p:pic>
          <p:nvPicPr>
            <p:cNvPr id="7" name="object 11">
              <a:extLst>
                <a:ext uri="{FF2B5EF4-FFF2-40B4-BE49-F238E27FC236}">
                  <a16:creationId xmlns:a16="http://schemas.microsoft.com/office/drawing/2014/main" id="{577B1ABA-F23F-612A-1171-5409884A32B5}"/>
                </a:ext>
              </a:extLst>
            </p:cNvPr>
            <p:cNvPicPr/>
            <p:nvPr/>
          </p:nvPicPr>
          <p:blipFill>
            <a:blip r:embed="rId3" cstate="print">
              <a:duotone>
                <a:prstClr val="black"/>
                <a:schemeClr val="accent1">
                  <a:tint val="45000"/>
                  <a:satMod val="400000"/>
                </a:schemeClr>
              </a:duotone>
            </a:blip>
            <a:stretch>
              <a:fillRect/>
            </a:stretch>
          </p:blipFill>
          <p:spPr>
            <a:xfrm>
              <a:off x="6467062" y="911155"/>
              <a:ext cx="264717" cy="495036"/>
            </a:xfrm>
            <a:prstGeom prst="rect">
              <a:avLst/>
            </a:prstGeom>
          </p:spPr>
        </p:pic>
      </p:grpSp>
      <p:pic>
        <p:nvPicPr>
          <p:cNvPr id="5122" name="Picture 2" descr="2019年上半年南宁市城镇居民人均可支配收入为19220元|南国早报网-广西主流都市新闻门户">
            <a:extLst>
              <a:ext uri="{FF2B5EF4-FFF2-40B4-BE49-F238E27FC236}">
                <a16:creationId xmlns:a16="http://schemas.microsoft.com/office/drawing/2014/main" id="{76473CF4-FCD3-17FF-46E0-94FE997BBD5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09210" y="4407151"/>
            <a:ext cx="3109690" cy="2219739"/>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65749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CD0541-65E6-04ED-1A9D-4F6C91F23F4B}"/>
            </a:ext>
          </a:extLst>
        </p:cNvPr>
        <p:cNvGrpSpPr/>
        <p:nvPr/>
      </p:nvGrpSpPr>
      <p:grpSpPr>
        <a:xfrm>
          <a:off x="0" y="0"/>
          <a:ext cx="0" cy="0"/>
          <a:chOff x="0" y="0"/>
          <a:chExt cx="0" cy="0"/>
        </a:xfrm>
      </p:grpSpPr>
      <p:sp>
        <p:nvSpPr>
          <p:cNvPr id="5" name="标题 4">
            <a:extLst>
              <a:ext uri="{FF2B5EF4-FFF2-40B4-BE49-F238E27FC236}">
                <a16:creationId xmlns:a16="http://schemas.microsoft.com/office/drawing/2014/main" id="{540EAAC0-D06D-D996-7FD1-FE0A5FD41098}"/>
              </a:ext>
            </a:extLst>
          </p:cNvPr>
          <p:cNvSpPr>
            <a:spLocks noGrp="1"/>
          </p:cNvSpPr>
          <p:nvPr>
            <p:ph type="title" hasCustomPrompt="1"/>
          </p:nvPr>
        </p:nvSpPr>
        <p:spPr>
          <a:xfrm>
            <a:off x="5451475" y="1944146"/>
            <a:ext cx="6127381" cy="1252969"/>
          </a:xfrm>
        </p:spPr>
        <p:txBody>
          <a:bodyPr anchor="ctr">
            <a:noAutofit/>
          </a:bodyPr>
          <a:lstStyle/>
          <a:p>
            <a:r>
              <a:rPr lang="en-US" altLang="zh-CN" sz="5400" dirty="0">
                <a:latin typeface="Microsoft YaHei" panose="020B0503020204020204" pitchFamily="34" charset="-122"/>
                <a:ea typeface="Microsoft YaHei" panose="020B0503020204020204" pitchFamily="34" charset="-122"/>
              </a:rPr>
              <a:t>5.2</a:t>
            </a:r>
            <a:br>
              <a:rPr lang="en-US" altLang="zh-CN" sz="5400" dirty="0">
                <a:latin typeface="Microsoft YaHei" panose="020B0503020204020204" pitchFamily="34" charset="-122"/>
                <a:ea typeface="Microsoft YaHei" panose="020B0503020204020204" pitchFamily="34" charset="-122"/>
              </a:rPr>
            </a:br>
            <a:r>
              <a:rPr lang="zh-CN" altLang="en-US" sz="5400" dirty="0">
                <a:solidFill>
                  <a:schemeClr val="tx1"/>
                </a:solidFill>
                <a:latin typeface="Microsoft YaHei" panose="020B0503020204020204" pitchFamily="34" charset="-122"/>
                <a:ea typeface="Microsoft YaHei" panose="020B0503020204020204" pitchFamily="34" charset="-122"/>
              </a:rPr>
              <a:t>创新创业商业模式的实践流程</a:t>
            </a:r>
            <a:endParaRPr lang="en-US" sz="5400" dirty="0">
              <a:solidFill>
                <a:schemeClr val="tx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6554927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0E8E53-BAC4-251B-C723-0FB5F5414EE6}"/>
            </a:ext>
          </a:extLst>
        </p:cNvPr>
        <p:cNvGrpSpPr/>
        <p:nvPr/>
      </p:nvGrpSpPr>
      <p:grpSpPr>
        <a:xfrm>
          <a:off x="0" y="0"/>
          <a:ext cx="0" cy="0"/>
          <a:chOff x="0" y="0"/>
          <a:chExt cx="0" cy="0"/>
        </a:xfrm>
      </p:grpSpPr>
      <p:grpSp>
        <p:nvGrpSpPr>
          <p:cNvPr id="13" name="组合 12">
            <a:extLst>
              <a:ext uri="{FF2B5EF4-FFF2-40B4-BE49-F238E27FC236}">
                <a16:creationId xmlns:a16="http://schemas.microsoft.com/office/drawing/2014/main" id="{8294BA11-D6C0-6FDE-0B5C-6B16E62D4DDB}"/>
              </a:ext>
            </a:extLst>
          </p:cNvPr>
          <p:cNvGrpSpPr/>
          <p:nvPr/>
        </p:nvGrpSpPr>
        <p:grpSpPr>
          <a:xfrm>
            <a:off x="673100" y="3167712"/>
            <a:ext cx="11067575" cy="3468938"/>
            <a:chOff x="1204439" y="3236855"/>
            <a:chExt cx="11067575" cy="3468938"/>
          </a:xfrm>
        </p:grpSpPr>
        <p:sp>
          <p:nvSpPr>
            <p:cNvPr id="6" name="矩形: 圆顶角 9">
              <a:extLst>
                <a:ext uri="{FF2B5EF4-FFF2-40B4-BE49-F238E27FC236}">
                  <a16:creationId xmlns:a16="http://schemas.microsoft.com/office/drawing/2014/main" id="{73889374-517B-FDBE-1D34-63412AAB85F0}"/>
                </a:ext>
              </a:extLst>
            </p:cNvPr>
            <p:cNvSpPr/>
            <p:nvPr/>
          </p:nvSpPr>
          <p:spPr>
            <a:xfrm rot="5400000">
              <a:off x="5137901" y="-428320"/>
              <a:ext cx="3365863" cy="10902363"/>
            </a:xfrm>
            <a:prstGeom prst="round2SameRect">
              <a:avLst/>
            </a:prstGeom>
            <a:solidFill>
              <a:schemeClr val="bg1">
                <a:alpha val="97000"/>
              </a:schemeClr>
            </a:solidFill>
            <a:ln>
              <a:noFill/>
            </a:ln>
            <a:effectLst>
              <a:outerShdw blurRad="698500" dist="228600" dir="5400000" sx="96000" sy="96000" algn="t" rotWithShape="0">
                <a:schemeClr val="tx1">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阿里巴巴普惠体" panose="00020600040101010101" pitchFamily="18" charset="-122"/>
              </a:endParaRPr>
            </a:p>
          </p:txBody>
        </p:sp>
        <p:sp>
          <p:nvSpPr>
            <p:cNvPr id="11" name="任意多边形: 形状 41">
              <a:extLst>
                <a:ext uri="{FF2B5EF4-FFF2-40B4-BE49-F238E27FC236}">
                  <a16:creationId xmlns:a16="http://schemas.microsoft.com/office/drawing/2014/main" id="{4D23A509-0355-995A-ED95-88D24F07E2DC}"/>
                </a:ext>
              </a:extLst>
            </p:cNvPr>
            <p:cNvSpPr/>
            <p:nvPr/>
          </p:nvSpPr>
          <p:spPr>
            <a:xfrm rot="10800000">
              <a:off x="1204439" y="3236855"/>
              <a:ext cx="500104" cy="502100"/>
            </a:xfrm>
            <a:custGeom>
              <a:avLst/>
              <a:gdLst>
                <a:gd name="connsiteX0" fmla="*/ 1160843 w 1661286"/>
                <a:gd name="connsiteY0" fmla="*/ 0 h 1667916"/>
                <a:gd name="connsiteX1" fmla="*/ 1612696 w 1661286"/>
                <a:gd name="connsiteY1" fmla="*/ 91225 h 1667916"/>
                <a:gd name="connsiteX2" fmla="*/ 1661286 w 1661286"/>
                <a:gd name="connsiteY2" fmla="*/ 114632 h 1667916"/>
                <a:gd name="connsiteX3" fmla="*/ 1661286 w 1661286"/>
                <a:gd name="connsiteY3" fmla="*/ 867621 h 1667916"/>
                <a:gd name="connsiteX4" fmla="*/ 860991 w 1661286"/>
                <a:gd name="connsiteY4" fmla="*/ 1667916 h 1667916"/>
                <a:gd name="connsiteX5" fmla="*/ 121198 w 1661286"/>
                <a:gd name="connsiteY5" fmla="*/ 1667916 h 1667916"/>
                <a:gd name="connsiteX6" fmla="*/ 91225 w 1661286"/>
                <a:gd name="connsiteY6" fmla="*/ 1612696 h 1667916"/>
                <a:gd name="connsiteX7" fmla="*/ 0 w 1661286"/>
                <a:gd name="connsiteY7" fmla="*/ 1160843 h 1667916"/>
                <a:gd name="connsiteX8" fmla="*/ 1160843 w 1661286"/>
                <a:gd name="connsiteY8" fmla="*/ 0 h 1667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1286" h="1667916">
                  <a:moveTo>
                    <a:pt x="1160843" y="0"/>
                  </a:moveTo>
                  <a:cubicBezTo>
                    <a:pt x="1321122" y="0"/>
                    <a:pt x="1473814" y="32483"/>
                    <a:pt x="1612696" y="91225"/>
                  </a:cubicBezTo>
                  <a:lnTo>
                    <a:pt x="1661286" y="114632"/>
                  </a:lnTo>
                  <a:lnTo>
                    <a:pt x="1661286" y="867621"/>
                  </a:lnTo>
                  <a:cubicBezTo>
                    <a:pt x="1661286" y="1309612"/>
                    <a:pt x="1302982" y="1667916"/>
                    <a:pt x="860991" y="1667916"/>
                  </a:cubicBezTo>
                  <a:lnTo>
                    <a:pt x="121198" y="1667916"/>
                  </a:lnTo>
                  <a:lnTo>
                    <a:pt x="91225" y="1612696"/>
                  </a:lnTo>
                  <a:cubicBezTo>
                    <a:pt x="32483" y="1473814"/>
                    <a:pt x="0" y="1321122"/>
                    <a:pt x="0" y="1160843"/>
                  </a:cubicBezTo>
                  <a:cubicBezTo>
                    <a:pt x="0" y="519727"/>
                    <a:pt x="519727" y="0"/>
                    <a:pt x="1160843" y="0"/>
                  </a:cubicBezTo>
                  <a:close/>
                </a:path>
              </a:pathLst>
            </a:cu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阿里巴巴普惠体" panose="00020600040101010101" pitchFamily="18" charset="-122"/>
              </a:endParaRPr>
            </a:p>
          </p:txBody>
        </p:sp>
      </p:grpSp>
      <p:grpSp>
        <p:nvGrpSpPr>
          <p:cNvPr id="15" name="组合 14">
            <a:extLst>
              <a:ext uri="{FF2B5EF4-FFF2-40B4-BE49-F238E27FC236}">
                <a16:creationId xmlns:a16="http://schemas.microsoft.com/office/drawing/2014/main" id="{3F873729-A4F6-3655-DFB1-E309015227F5}"/>
              </a:ext>
            </a:extLst>
          </p:cNvPr>
          <p:cNvGrpSpPr/>
          <p:nvPr/>
        </p:nvGrpSpPr>
        <p:grpSpPr>
          <a:xfrm>
            <a:off x="673100" y="1102798"/>
            <a:ext cx="11067575" cy="1952322"/>
            <a:chOff x="1260071" y="1730873"/>
            <a:chExt cx="11067575" cy="1952322"/>
          </a:xfrm>
        </p:grpSpPr>
        <p:sp>
          <p:nvSpPr>
            <p:cNvPr id="5" name="矩形: 圆顶角 8">
              <a:extLst>
                <a:ext uri="{FF2B5EF4-FFF2-40B4-BE49-F238E27FC236}">
                  <a16:creationId xmlns:a16="http://schemas.microsoft.com/office/drawing/2014/main" id="{514E3CDB-3328-2942-F3D2-A9A8A4BFB5ED}"/>
                </a:ext>
              </a:extLst>
            </p:cNvPr>
            <p:cNvSpPr/>
            <p:nvPr/>
          </p:nvSpPr>
          <p:spPr>
            <a:xfrm rot="5400000">
              <a:off x="5919249" y="-2725202"/>
              <a:ext cx="1858799" cy="10957995"/>
            </a:xfrm>
            <a:prstGeom prst="round2SameRect">
              <a:avLst/>
            </a:prstGeom>
            <a:solidFill>
              <a:schemeClr val="bg1">
                <a:alpha val="97000"/>
              </a:schemeClr>
            </a:solidFill>
            <a:ln>
              <a:noFill/>
            </a:ln>
            <a:effectLst>
              <a:outerShdw blurRad="698500" dist="228600" dir="5400000" sx="96000" sy="96000" algn="t" rotWithShape="0">
                <a:schemeClr val="tx1">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阿里巴巴普惠体" panose="00020600040101010101" pitchFamily="18" charset="-122"/>
              </a:endParaRPr>
            </a:p>
          </p:txBody>
        </p:sp>
        <p:sp>
          <p:nvSpPr>
            <p:cNvPr id="10" name="任意多边形: 形状 40">
              <a:extLst>
                <a:ext uri="{FF2B5EF4-FFF2-40B4-BE49-F238E27FC236}">
                  <a16:creationId xmlns:a16="http://schemas.microsoft.com/office/drawing/2014/main" id="{AD33D5AB-6778-0473-EADE-D3BA7BB22C62}"/>
                </a:ext>
              </a:extLst>
            </p:cNvPr>
            <p:cNvSpPr/>
            <p:nvPr/>
          </p:nvSpPr>
          <p:spPr>
            <a:xfrm rot="10800000">
              <a:off x="1260071" y="1730873"/>
              <a:ext cx="500104" cy="502100"/>
            </a:xfrm>
            <a:custGeom>
              <a:avLst/>
              <a:gdLst>
                <a:gd name="connsiteX0" fmla="*/ 1160843 w 1661286"/>
                <a:gd name="connsiteY0" fmla="*/ 0 h 1667916"/>
                <a:gd name="connsiteX1" fmla="*/ 1612696 w 1661286"/>
                <a:gd name="connsiteY1" fmla="*/ 91225 h 1667916"/>
                <a:gd name="connsiteX2" fmla="*/ 1661286 w 1661286"/>
                <a:gd name="connsiteY2" fmla="*/ 114632 h 1667916"/>
                <a:gd name="connsiteX3" fmla="*/ 1661286 w 1661286"/>
                <a:gd name="connsiteY3" fmla="*/ 867621 h 1667916"/>
                <a:gd name="connsiteX4" fmla="*/ 860991 w 1661286"/>
                <a:gd name="connsiteY4" fmla="*/ 1667916 h 1667916"/>
                <a:gd name="connsiteX5" fmla="*/ 121198 w 1661286"/>
                <a:gd name="connsiteY5" fmla="*/ 1667916 h 1667916"/>
                <a:gd name="connsiteX6" fmla="*/ 91225 w 1661286"/>
                <a:gd name="connsiteY6" fmla="*/ 1612696 h 1667916"/>
                <a:gd name="connsiteX7" fmla="*/ 0 w 1661286"/>
                <a:gd name="connsiteY7" fmla="*/ 1160843 h 1667916"/>
                <a:gd name="connsiteX8" fmla="*/ 1160843 w 1661286"/>
                <a:gd name="connsiteY8" fmla="*/ 0 h 1667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1286" h="1667916">
                  <a:moveTo>
                    <a:pt x="1160843" y="0"/>
                  </a:moveTo>
                  <a:cubicBezTo>
                    <a:pt x="1321122" y="0"/>
                    <a:pt x="1473814" y="32483"/>
                    <a:pt x="1612696" y="91225"/>
                  </a:cubicBezTo>
                  <a:lnTo>
                    <a:pt x="1661286" y="114632"/>
                  </a:lnTo>
                  <a:lnTo>
                    <a:pt x="1661286" y="867621"/>
                  </a:lnTo>
                  <a:cubicBezTo>
                    <a:pt x="1661286" y="1309612"/>
                    <a:pt x="1302982" y="1667916"/>
                    <a:pt x="860991" y="1667916"/>
                  </a:cubicBezTo>
                  <a:lnTo>
                    <a:pt x="121198" y="1667916"/>
                  </a:lnTo>
                  <a:lnTo>
                    <a:pt x="91225" y="1612696"/>
                  </a:lnTo>
                  <a:cubicBezTo>
                    <a:pt x="32483" y="1473814"/>
                    <a:pt x="0" y="1321122"/>
                    <a:pt x="0" y="1160843"/>
                  </a:cubicBezTo>
                  <a:cubicBezTo>
                    <a:pt x="0" y="519727"/>
                    <a:pt x="519727" y="0"/>
                    <a:pt x="1160843" y="0"/>
                  </a:cubicBezTo>
                  <a:close/>
                </a:path>
              </a:pathLst>
            </a:cu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阿里巴巴普惠体" panose="00020600040101010101" pitchFamily="18" charset="-122"/>
              </a:endParaRPr>
            </a:p>
          </p:txBody>
        </p:sp>
      </p:grpSp>
      <p:sp>
        <p:nvSpPr>
          <p:cNvPr id="2" name="标题 1">
            <a:extLst>
              <a:ext uri="{FF2B5EF4-FFF2-40B4-BE49-F238E27FC236}">
                <a16:creationId xmlns:a16="http://schemas.microsoft.com/office/drawing/2014/main" id="{3F56CA46-8420-F32C-3539-FCD9CF4687D7}"/>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5.2.1</a:t>
            </a:r>
            <a:r>
              <a:rPr lang="zh-CN" altLang="en-US" sz="3200" dirty="0">
                <a:solidFill>
                  <a:schemeClr val="tx1"/>
                </a:solidFill>
                <a:latin typeface="Microsoft YaHei" panose="020B0503020204020204" pitchFamily="34" charset="-122"/>
                <a:ea typeface="Microsoft YaHei" panose="020B0503020204020204" pitchFamily="34" charset="-122"/>
              </a:rPr>
              <a:t>创新创业商业模式的设计</a:t>
            </a:r>
          </a:p>
        </p:txBody>
      </p:sp>
      <p:sp>
        <p:nvSpPr>
          <p:cNvPr id="3" name="object 18">
            <a:extLst>
              <a:ext uri="{FF2B5EF4-FFF2-40B4-BE49-F238E27FC236}">
                <a16:creationId xmlns:a16="http://schemas.microsoft.com/office/drawing/2014/main" id="{51446F0A-82C9-CA88-1942-20821DE07BA2}"/>
              </a:ext>
            </a:extLst>
          </p:cNvPr>
          <p:cNvSpPr txBox="1"/>
          <p:nvPr/>
        </p:nvSpPr>
        <p:spPr>
          <a:xfrm>
            <a:off x="1063624" y="1193748"/>
            <a:ext cx="10345696" cy="1801400"/>
          </a:xfrm>
          <a:prstGeom prst="rect">
            <a:avLst/>
          </a:prstGeom>
        </p:spPr>
        <p:txBody>
          <a:bodyPr vert="horz" wrap="square" lIns="0" tIns="9089" rIns="0" bIns="0" rtlCol="0">
            <a:spAutoFit/>
          </a:bodyPr>
          <a:lstStyle/>
          <a:p>
            <a:pPr marR="3636" indent="457200">
              <a:lnSpc>
                <a:spcPct val="150000"/>
              </a:lnSpc>
              <a:spcBef>
                <a:spcPts val="1077"/>
              </a:spcBef>
            </a:pPr>
            <a:r>
              <a:rPr sz="2000" spc="-11" dirty="0">
                <a:latin typeface="Microsoft YaHei" panose="020B0503020204020204" pitchFamily="34" charset="-122"/>
                <a:ea typeface="Microsoft YaHei" panose="020B0503020204020204" pitchFamily="34" charset="-122"/>
              </a:rPr>
              <a:t>商业模式本质上是描述企业如何以系统化的方式创造价值的。商业模式设计是指企业用商业语言与逻辑表达实现价值创造的路径、流程，以及配置相关资源、组合关键商业模式要素的方式。创业者兼作家奥斯特瓦德和瑞士学者皮尼厄在《商业模式新生代》一书中提出了“商业模式画布”的概念。商业模式画布已成为创新创业企业设计商业模式的重要工具。</a:t>
            </a:r>
          </a:p>
        </p:txBody>
      </p:sp>
      <p:grpSp>
        <p:nvGrpSpPr>
          <p:cNvPr id="14" name="组合 13">
            <a:extLst>
              <a:ext uri="{FF2B5EF4-FFF2-40B4-BE49-F238E27FC236}">
                <a16:creationId xmlns:a16="http://schemas.microsoft.com/office/drawing/2014/main" id="{A7265F24-614B-93C6-F898-5FA900AE67B2}"/>
              </a:ext>
            </a:extLst>
          </p:cNvPr>
          <p:cNvGrpSpPr/>
          <p:nvPr/>
        </p:nvGrpSpPr>
        <p:grpSpPr>
          <a:xfrm>
            <a:off x="451326" y="1152939"/>
            <a:ext cx="210187" cy="4579883"/>
            <a:chOff x="825071" y="1623848"/>
            <a:chExt cx="210187" cy="4579883"/>
          </a:xfrm>
        </p:grpSpPr>
        <p:cxnSp>
          <p:nvCxnSpPr>
            <p:cNvPr id="7" name="直接连接符 14">
              <a:extLst>
                <a:ext uri="{FF2B5EF4-FFF2-40B4-BE49-F238E27FC236}">
                  <a16:creationId xmlns:a16="http://schemas.microsoft.com/office/drawing/2014/main" id="{2CF2C1EE-C2DB-74EA-701C-2F8AAB3EFCB9}"/>
                </a:ext>
              </a:extLst>
            </p:cNvPr>
            <p:cNvCxnSpPr/>
            <p:nvPr/>
          </p:nvCxnSpPr>
          <p:spPr>
            <a:xfrm>
              <a:off x="930165" y="1623848"/>
              <a:ext cx="0" cy="4579883"/>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8" name="椭圆 7">
              <a:extLst>
                <a:ext uri="{FF2B5EF4-FFF2-40B4-BE49-F238E27FC236}">
                  <a16:creationId xmlns:a16="http://schemas.microsoft.com/office/drawing/2014/main" id="{BFE805C9-7E12-8AE1-4BDF-DEAF8510CA3D}"/>
                </a:ext>
              </a:extLst>
            </p:cNvPr>
            <p:cNvSpPr/>
            <p:nvPr/>
          </p:nvSpPr>
          <p:spPr>
            <a:xfrm>
              <a:off x="825071" y="2326432"/>
              <a:ext cx="210187" cy="21018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阿里巴巴普惠体" panose="00020600040101010101" pitchFamily="18" charset="-122"/>
                <a:ea typeface="阿里巴巴普惠体" panose="00020600040101010101" pitchFamily="18" charset="-122"/>
              </a:endParaRPr>
            </a:p>
          </p:txBody>
        </p:sp>
        <p:sp>
          <p:nvSpPr>
            <p:cNvPr id="9" name="椭圆 8">
              <a:extLst>
                <a:ext uri="{FF2B5EF4-FFF2-40B4-BE49-F238E27FC236}">
                  <a16:creationId xmlns:a16="http://schemas.microsoft.com/office/drawing/2014/main" id="{62270301-04E1-61FB-F33E-F917F518AA07}"/>
                </a:ext>
              </a:extLst>
            </p:cNvPr>
            <p:cNvSpPr/>
            <p:nvPr/>
          </p:nvSpPr>
          <p:spPr>
            <a:xfrm>
              <a:off x="825071" y="4425062"/>
              <a:ext cx="210187" cy="21018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阿里巴巴普惠体" panose="00020600040101010101" pitchFamily="18" charset="-122"/>
                <a:ea typeface="阿里巴巴普惠体" panose="00020600040101010101" pitchFamily="18" charset="-122"/>
              </a:endParaRPr>
            </a:p>
          </p:txBody>
        </p:sp>
      </p:grpSp>
      <p:sp>
        <p:nvSpPr>
          <p:cNvPr id="17" name="文本框 16">
            <a:extLst>
              <a:ext uri="{FF2B5EF4-FFF2-40B4-BE49-F238E27FC236}">
                <a16:creationId xmlns:a16="http://schemas.microsoft.com/office/drawing/2014/main" id="{193CC9B9-B5A8-D297-C9B2-67906088E9B6}"/>
              </a:ext>
            </a:extLst>
          </p:cNvPr>
          <p:cNvSpPr txBox="1"/>
          <p:nvPr/>
        </p:nvSpPr>
        <p:spPr>
          <a:xfrm>
            <a:off x="999104" y="4548238"/>
            <a:ext cx="1403195" cy="707886"/>
          </a:xfrm>
          <a:prstGeom prst="rect">
            <a:avLst/>
          </a:prstGeom>
          <a:noFill/>
        </p:spPr>
        <p:txBody>
          <a:bodyPr wrap="square">
            <a:spAutoFit/>
          </a:bodyPr>
          <a:lstStyle/>
          <a:p>
            <a:pPr marR="140886" algn="ctr">
              <a:spcBef>
                <a:spcPts val="72"/>
              </a:spcBef>
            </a:pPr>
            <a:r>
              <a:rPr lang="zh-CN" altLang="en-US" sz="2000" b="1" spc="29" dirty="0">
                <a:solidFill>
                  <a:srgbClr val="231F20"/>
                </a:solidFill>
                <a:latin typeface="Lantinghei SC Extralight"/>
                <a:cs typeface="Lantinghei SC Extralight"/>
              </a:rPr>
              <a:t>商业模式画布</a:t>
            </a:r>
            <a:endParaRPr lang="zh-CN" altLang="en-US" sz="2000" b="1" dirty="0">
              <a:latin typeface="Lantinghei SC Extralight"/>
              <a:cs typeface="Lantinghei SC Extralight"/>
            </a:endParaRPr>
          </a:p>
        </p:txBody>
      </p:sp>
      <p:graphicFrame>
        <p:nvGraphicFramePr>
          <p:cNvPr id="18" name="object 19">
            <a:extLst>
              <a:ext uri="{FF2B5EF4-FFF2-40B4-BE49-F238E27FC236}">
                <a16:creationId xmlns:a16="http://schemas.microsoft.com/office/drawing/2014/main" id="{8F2CA3E5-392C-50A8-6C15-33E79297C461}"/>
              </a:ext>
            </a:extLst>
          </p:cNvPr>
          <p:cNvGraphicFramePr>
            <a:graphicFrameLocks noGrp="1"/>
          </p:cNvGraphicFramePr>
          <p:nvPr>
            <p:extLst>
              <p:ext uri="{D42A27DB-BD31-4B8C-83A1-F6EECF244321}">
                <p14:modId xmlns:p14="http://schemas.microsoft.com/office/powerpoint/2010/main" val="1403791102"/>
              </p:ext>
            </p:extLst>
          </p:nvPr>
        </p:nvGraphicFramePr>
        <p:xfrm>
          <a:off x="2579098" y="3429000"/>
          <a:ext cx="8613797" cy="2990088"/>
        </p:xfrm>
        <a:graphic>
          <a:graphicData uri="http://schemas.openxmlformats.org/drawingml/2006/table">
            <a:tbl>
              <a:tblPr firstRow="1" bandRow="1">
                <a:tableStyleId>{2D5ABB26-0587-4C30-8999-92F81FD0307C}</a:tableStyleId>
              </a:tblPr>
              <a:tblGrid>
                <a:gridCol w="1711410">
                  <a:extLst>
                    <a:ext uri="{9D8B030D-6E8A-4147-A177-3AD203B41FA5}">
                      <a16:colId xmlns:a16="http://schemas.microsoft.com/office/drawing/2014/main" val="20000"/>
                    </a:ext>
                  </a:extLst>
                </a:gridCol>
                <a:gridCol w="1728177">
                  <a:extLst>
                    <a:ext uri="{9D8B030D-6E8A-4147-A177-3AD203B41FA5}">
                      <a16:colId xmlns:a16="http://schemas.microsoft.com/office/drawing/2014/main" val="20001"/>
                    </a:ext>
                  </a:extLst>
                </a:gridCol>
                <a:gridCol w="862799">
                  <a:extLst>
                    <a:ext uri="{9D8B030D-6E8A-4147-A177-3AD203B41FA5}">
                      <a16:colId xmlns:a16="http://schemas.microsoft.com/office/drawing/2014/main" val="20002"/>
                    </a:ext>
                  </a:extLst>
                </a:gridCol>
                <a:gridCol w="866666">
                  <a:extLst>
                    <a:ext uri="{9D8B030D-6E8A-4147-A177-3AD203B41FA5}">
                      <a16:colId xmlns:a16="http://schemas.microsoft.com/office/drawing/2014/main" val="20003"/>
                    </a:ext>
                  </a:extLst>
                </a:gridCol>
                <a:gridCol w="1728175">
                  <a:extLst>
                    <a:ext uri="{9D8B030D-6E8A-4147-A177-3AD203B41FA5}">
                      <a16:colId xmlns:a16="http://schemas.microsoft.com/office/drawing/2014/main" val="20004"/>
                    </a:ext>
                  </a:extLst>
                </a:gridCol>
                <a:gridCol w="1716570">
                  <a:extLst>
                    <a:ext uri="{9D8B030D-6E8A-4147-A177-3AD203B41FA5}">
                      <a16:colId xmlns:a16="http://schemas.microsoft.com/office/drawing/2014/main" val="20005"/>
                    </a:ext>
                  </a:extLst>
                </a:gridCol>
              </a:tblGrid>
              <a:tr h="1069055">
                <a:tc rowSpan="2">
                  <a:txBody>
                    <a:bodyPr/>
                    <a:lstStyle/>
                    <a:p>
                      <a:pPr marL="76200" algn="l">
                        <a:lnSpc>
                          <a:spcPct val="100000"/>
                        </a:lnSpc>
                        <a:spcBef>
                          <a:spcPts val="200"/>
                        </a:spcBef>
                      </a:pPr>
                      <a:r>
                        <a:rPr lang="en-US" sz="2000" dirty="0" err="1">
                          <a:solidFill>
                            <a:srgbClr val="231F20"/>
                          </a:solidFill>
                          <a:latin typeface="Microsoft YaHei" panose="020B0503020204020204" pitchFamily="34" charset="-122"/>
                          <a:ea typeface="Microsoft YaHei" panose="020B0503020204020204" pitchFamily="34" charset="-122"/>
                          <a:cs typeface="Heiti SC"/>
                        </a:rPr>
                        <a:t>重要伙伴</a:t>
                      </a:r>
                      <a:endParaRPr sz="2000" dirty="0">
                        <a:latin typeface="Microsoft YaHei" panose="020B0503020204020204" pitchFamily="34" charset="-122"/>
                        <a:ea typeface="Microsoft YaHei" panose="020B0503020204020204" pitchFamily="34" charset="-122"/>
                        <a:cs typeface="Heiti SC"/>
                      </a:endParaRPr>
                    </a:p>
                  </a:txBody>
                  <a:tcPr marL="0" marR="0" marT="25400" marB="180000">
                    <a:lnL w="635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tcPr>
                </a:tc>
                <a:tc>
                  <a:txBody>
                    <a:bodyPr/>
                    <a:lstStyle/>
                    <a:p>
                      <a:pPr marL="73660" algn="l">
                        <a:lnSpc>
                          <a:spcPct val="100000"/>
                        </a:lnSpc>
                        <a:spcBef>
                          <a:spcPts val="200"/>
                        </a:spcBef>
                      </a:pPr>
                      <a:r>
                        <a:rPr lang="zh-CN" altLang="en-US" sz="2000" dirty="0">
                          <a:solidFill>
                            <a:srgbClr val="231F20"/>
                          </a:solidFill>
                          <a:latin typeface="Microsoft YaHei" panose="020B0503020204020204" pitchFamily="34" charset="-122"/>
                          <a:ea typeface="Microsoft YaHei" panose="020B0503020204020204" pitchFamily="34" charset="-122"/>
                          <a:cs typeface="Heiti SC"/>
                        </a:rPr>
                        <a:t>关键业务</a:t>
                      </a:r>
                      <a:endParaRPr sz="2000" dirty="0">
                        <a:latin typeface="Microsoft YaHei" panose="020B0503020204020204" pitchFamily="34" charset="-122"/>
                        <a:ea typeface="Microsoft YaHei" panose="020B0503020204020204" pitchFamily="34" charset="-122"/>
                        <a:cs typeface="Heiti SC"/>
                      </a:endParaRPr>
                    </a:p>
                  </a:txBody>
                  <a:tcPr marL="0" marR="0" marT="25400" marB="180000">
                    <a:lnL w="635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tcPr>
                </a:tc>
                <a:tc rowSpan="2" gridSpan="2">
                  <a:txBody>
                    <a:bodyPr/>
                    <a:lstStyle/>
                    <a:p>
                      <a:pPr marL="76200" algn="l">
                        <a:lnSpc>
                          <a:spcPct val="100000"/>
                        </a:lnSpc>
                        <a:spcBef>
                          <a:spcPts val="200"/>
                        </a:spcBef>
                      </a:pPr>
                      <a:r>
                        <a:rPr lang="zh-CN" altLang="en-US" sz="2000" spc="-20" dirty="0">
                          <a:solidFill>
                            <a:srgbClr val="231F20"/>
                          </a:solidFill>
                          <a:latin typeface="Microsoft YaHei" panose="020B0503020204020204" pitchFamily="34" charset="-122"/>
                          <a:ea typeface="Microsoft YaHei" panose="020B0503020204020204" pitchFamily="34" charset="-122"/>
                          <a:cs typeface="Heiti SC"/>
                        </a:rPr>
                        <a:t>价值主张</a:t>
                      </a:r>
                      <a:endParaRPr sz="2000" dirty="0">
                        <a:latin typeface="Microsoft YaHei" panose="020B0503020204020204" pitchFamily="34" charset="-122"/>
                        <a:ea typeface="Microsoft YaHei" panose="020B0503020204020204" pitchFamily="34" charset="-122"/>
                        <a:cs typeface="Heiti SC"/>
                      </a:endParaRPr>
                    </a:p>
                  </a:txBody>
                  <a:tcPr marL="0" marR="0" marT="25400" marB="180000">
                    <a:lnL w="635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tcPr>
                </a:tc>
                <a:tc rowSpan="2" hMerge="1">
                  <a:txBody>
                    <a:bodyPr/>
                    <a:lstStyle/>
                    <a:p>
                      <a:endParaRPr/>
                    </a:p>
                  </a:txBody>
                  <a:tcPr marL="0" marR="0" marT="0" marB="0"/>
                </a:tc>
                <a:tc>
                  <a:txBody>
                    <a:bodyPr/>
                    <a:lstStyle/>
                    <a:p>
                      <a:pPr marL="92075" algn="l">
                        <a:lnSpc>
                          <a:spcPct val="100000"/>
                        </a:lnSpc>
                        <a:spcBef>
                          <a:spcPts val="200"/>
                        </a:spcBef>
                      </a:pPr>
                      <a:r>
                        <a:rPr lang="zh-CN" altLang="en-US" sz="2000" dirty="0">
                          <a:solidFill>
                            <a:srgbClr val="231F20"/>
                          </a:solidFill>
                          <a:latin typeface="Microsoft YaHei" panose="020B0503020204020204" pitchFamily="34" charset="-122"/>
                          <a:ea typeface="Microsoft YaHei" panose="020B0503020204020204" pitchFamily="34" charset="-122"/>
                          <a:cs typeface="Heiti SC"/>
                        </a:rPr>
                        <a:t>顾客关系</a:t>
                      </a:r>
                      <a:endParaRPr sz="2000" dirty="0">
                        <a:latin typeface="Microsoft YaHei" panose="020B0503020204020204" pitchFamily="34" charset="-122"/>
                        <a:ea typeface="Microsoft YaHei" panose="020B0503020204020204" pitchFamily="34" charset="-122"/>
                        <a:cs typeface="Heiti SC"/>
                      </a:endParaRPr>
                    </a:p>
                  </a:txBody>
                  <a:tcPr marL="0" marR="0" marT="25400" marB="180000">
                    <a:lnL w="635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tcPr>
                </a:tc>
                <a:tc rowSpan="2">
                  <a:txBody>
                    <a:bodyPr/>
                    <a:lstStyle/>
                    <a:p>
                      <a:pPr marL="75565" algn="l">
                        <a:lnSpc>
                          <a:spcPct val="100000"/>
                        </a:lnSpc>
                        <a:spcBef>
                          <a:spcPts val="200"/>
                        </a:spcBef>
                      </a:pPr>
                      <a:r>
                        <a:rPr lang="zh-CN" altLang="en-US" sz="2000" dirty="0">
                          <a:solidFill>
                            <a:srgbClr val="231F20"/>
                          </a:solidFill>
                          <a:latin typeface="Microsoft YaHei" panose="020B0503020204020204" pitchFamily="34" charset="-122"/>
                          <a:ea typeface="Microsoft YaHei" panose="020B0503020204020204" pitchFamily="34" charset="-122"/>
                          <a:cs typeface="Heiti SC"/>
                        </a:rPr>
                        <a:t>顾客细分</a:t>
                      </a:r>
                      <a:endParaRPr sz="2000" dirty="0">
                        <a:latin typeface="Microsoft YaHei" panose="020B0503020204020204" pitchFamily="34" charset="-122"/>
                        <a:ea typeface="Microsoft YaHei" panose="020B0503020204020204" pitchFamily="34" charset="-122"/>
                        <a:cs typeface="Heiti SC"/>
                      </a:endParaRPr>
                    </a:p>
                  </a:txBody>
                  <a:tcPr marL="0" marR="0" marT="25400" marB="180000">
                    <a:lnL w="635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tcPr>
                </a:tc>
                <a:extLst>
                  <a:ext uri="{0D108BD9-81ED-4DB2-BD59-A6C34878D82A}">
                    <a16:rowId xmlns:a16="http://schemas.microsoft.com/office/drawing/2014/main" val="10000"/>
                  </a:ext>
                </a:extLst>
              </a:tr>
              <a:tr h="1114199">
                <a:tc vMerge="1">
                  <a:txBody>
                    <a:bodyPr/>
                    <a:lstStyle/>
                    <a:p>
                      <a:endParaRPr/>
                    </a:p>
                  </a:txBody>
                  <a:tcPr marL="0" marR="0" marT="25400" marB="0">
                    <a:lnL w="635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tcPr>
                </a:tc>
                <a:tc>
                  <a:txBody>
                    <a:bodyPr/>
                    <a:lstStyle/>
                    <a:p>
                      <a:pPr marL="73660" algn="l">
                        <a:lnSpc>
                          <a:spcPct val="100000"/>
                        </a:lnSpc>
                        <a:spcBef>
                          <a:spcPts val="325"/>
                        </a:spcBef>
                      </a:pPr>
                      <a:r>
                        <a:rPr lang="zh-CN" altLang="en-US" sz="2000" dirty="0">
                          <a:solidFill>
                            <a:srgbClr val="231F20"/>
                          </a:solidFill>
                          <a:latin typeface="Microsoft YaHei" panose="020B0503020204020204" pitchFamily="34" charset="-122"/>
                          <a:ea typeface="Microsoft YaHei" panose="020B0503020204020204" pitchFamily="34" charset="-122"/>
                          <a:cs typeface="Heiti SC"/>
                        </a:rPr>
                        <a:t>核心资源</a:t>
                      </a:r>
                      <a:endParaRPr sz="2000" dirty="0">
                        <a:latin typeface="Microsoft YaHei" panose="020B0503020204020204" pitchFamily="34" charset="-122"/>
                        <a:ea typeface="Microsoft YaHei" panose="020B0503020204020204" pitchFamily="34" charset="-122"/>
                        <a:cs typeface="Heiti SC"/>
                      </a:endParaRPr>
                    </a:p>
                  </a:txBody>
                  <a:tcPr marL="0" marR="0" marT="41275" marB="180000">
                    <a:lnL w="635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tcPr>
                </a:tc>
                <a:tc gridSpan="2" vMerge="1">
                  <a:txBody>
                    <a:bodyPr/>
                    <a:lstStyle/>
                    <a:p>
                      <a:endParaRPr/>
                    </a:p>
                  </a:txBody>
                  <a:tcPr marL="0" marR="0" marT="25400" marB="0">
                    <a:lnL w="635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tcPr>
                </a:tc>
                <a:tc hMerge="1" vMerge="1">
                  <a:txBody>
                    <a:bodyPr/>
                    <a:lstStyle/>
                    <a:p>
                      <a:endParaRPr/>
                    </a:p>
                  </a:txBody>
                  <a:tcPr marL="0" marR="0" marT="0" marB="0"/>
                </a:tc>
                <a:tc>
                  <a:txBody>
                    <a:bodyPr/>
                    <a:lstStyle/>
                    <a:p>
                      <a:pPr marL="91440" algn="l">
                        <a:lnSpc>
                          <a:spcPct val="100000"/>
                        </a:lnSpc>
                        <a:spcBef>
                          <a:spcPts val="325"/>
                        </a:spcBef>
                      </a:pPr>
                      <a:r>
                        <a:rPr lang="zh-CN" altLang="en-US" sz="2000" spc="-15" dirty="0">
                          <a:solidFill>
                            <a:srgbClr val="231F20"/>
                          </a:solidFill>
                          <a:latin typeface="Microsoft YaHei" panose="020B0503020204020204" pitchFamily="34" charset="-122"/>
                          <a:ea typeface="Microsoft YaHei" panose="020B0503020204020204" pitchFamily="34" charset="-122"/>
                          <a:cs typeface="Heiti SC"/>
                        </a:rPr>
                        <a:t>渠道通路</a:t>
                      </a:r>
                      <a:endParaRPr sz="2000" dirty="0">
                        <a:latin typeface="Microsoft YaHei" panose="020B0503020204020204" pitchFamily="34" charset="-122"/>
                        <a:ea typeface="Microsoft YaHei" panose="020B0503020204020204" pitchFamily="34" charset="-122"/>
                        <a:cs typeface="Heiti SC"/>
                      </a:endParaRPr>
                    </a:p>
                  </a:txBody>
                  <a:tcPr marL="0" marR="0" marT="41275" marB="180000">
                    <a:lnL w="635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tcPr>
                </a:tc>
                <a:tc vMerge="1">
                  <a:txBody>
                    <a:bodyPr/>
                    <a:lstStyle/>
                    <a:p>
                      <a:endParaRPr/>
                    </a:p>
                  </a:txBody>
                  <a:tcPr marL="0" marR="0" marT="25400" marB="0">
                    <a:lnL w="635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tcPr>
                </a:tc>
                <a:extLst>
                  <a:ext uri="{0D108BD9-81ED-4DB2-BD59-A6C34878D82A}">
                    <a16:rowId xmlns:a16="http://schemas.microsoft.com/office/drawing/2014/main" val="10001"/>
                  </a:ext>
                </a:extLst>
              </a:tr>
              <a:tr h="806834">
                <a:tc gridSpan="3">
                  <a:txBody>
                    <a:bodyPr/>
                    <a:lstStyle/>
                    <a:p>
                      <a:pPr marL="76200" algn="l">
                        <a:lnSpc>
                          <a:spcPct val="100000"/>
                        </a:lnSpc>
                        <a:spcBef>
                          <a:spcPts val="355"/>
                        </a:spcBef>
                      </a:pPr>
                      <a:r>
                        <a:rPr lang="zh-CN" altLang="en-US" sz="2000" dirty="0">
                          <a:solidFill>
                            <a:srgbClr val="231F20"/>
                          </a:solidFill>
                          <a:latin typeface="Microsoft YaHei" panose="020B0503020204020204" pitchFamily="34" charset="-122"/>
                          <a:ea typeface="Microsoft YaHei" panose="020B0503020204020204" pitchFamily="34" charset="-122"/>
                          <a:cs typeface="Heiti SC"/>
                        </a:rPr>
                        <a:t>成本结构</a:t>
                      </a:r>
                      <a:endParaRPr sz="2000" dirty="0">
                        <a:latin typeface="Microsoft YaHei" panose="020B0503020204020204" pitchFamily="34" charset="-122"/>
                        <a:ea typeface="Microsoft YaHei" panose="020B0503020204020204" pitchFamily="34" charset="-122"/>
                        <a:cs typeface="Heiti SC"/>
                      </a:endParaRPr>
                    </a:p>
                  </a:txBody>
                  <a:tcPr marL="0" marR="0" marT="45085" marB="0">
                    <a:lnL w="635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tcPr>
                </a:tc>
                <a:tc hMerge="1">
                  <a:txBody>
                    <a:bodyPr/>
                    <a:lstStyle/>
                    <a:p>
                      <a:endParaRPr/>
                    </a:p>
                  </a:txBody>
                  <a:tcPr marL="0" marR="0" marT="0" marB="0"/>
                </a:tc>
                <a:tc hMerge="1">
                  <a:txBody>
                    <a:bodyPr/>
                    <a:lstStyle/>
                    <a:p>
                      <a:endParaRPr/>
                    </a:p>
                  </a:txBody>
                  <a:tcPr marL="0" marR="0" marT="0" marB="0"/>
                </a:tc>
                <a:tc gridSpan="3">
                  <a:txBody>
                    <a:bodyPr/>
                    <a:lstStyle/>
                    <a:p>
                      <a:pPr marL="97790" algn="l">
                        <a:lnSpc>
                          <a:spcPct val="100000"/>
                        </a:lnSpc>
                        <a:spcBef>
                          <a:spcPts val="355"/>
                        </a:spcBef>
                      </a:pPr>
                      <a:r>
                        <a:rPr lang="zh-CN" altLang="en-US" sz="2000" spc="-20" dirty="0">
                          <a:solidFill>
                            <a:srgbClr val="231F20"/>
                          </a:solidFill>
                          <a:latin typeface="Microsoft YaHei" panose="020B0503020204020204" pitchFamily="34" charset="-122"/>
                          <a:ea typeface="Microsoft YaHei" panose="020B0503020204020204" pitchFamily="34" charset="-122"/>
                          <a:cs typeface="Heiti SC"/>
                        </a:rPr>
                        <a:t>收入来源</a:t>
                      </a:r>
                      <a:endParaRPr sz="2000" dirty="0">
                        <a:latin typeface="Microsoft YaHei" panose="020B0503020204020204" pitchFamily="34" charset="-122"/>
                        <a:ea typeface="Microsoft YaHei" panose="020B0503020204020204" pitchFamily="34" charset="-122"/>
                        <a:cs typeface="Heiti SC"/>
                      </a:endParaRPr>
                    </a:p>
                  </a:txBody>
                  <a:tcPr marL="0" marR="0" marT="45085" marB="0">
                    <a:lnL w="635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tcPr>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2"/>
                  </a:ext>
                </a:extLst>
              </a:tr>
            </a:tbl>
          </a:graphicData>
        </a:graphic>
      </p:graphicFrame>
      <p:pic>
        <p:nvPicPr>
          <p:cNvPr id="20" name="图片 19" descr="图标&#10;&#10;AI 生成的内容可能不正确。">
            <a:extLst>
              <a:ext uri="{FF2B5EF4-FFF2-40B4-BE49-F238E27FC236}">
                <a16:creationId xmlns:a16="http://schemas.microsoft.com/office/drawing/2014/main" id="{6FF215F5-E670-1023-9A5E-2501A7D917C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17850" y="4501311"/>
            <a:ext cx="499433" cy="489640"/>
          </a:xfrm>
          <a:prstGeom prst="rect">
            <a:avLst/>
          </a:prstGeom>
        </p:spPr>
      </p:pic>
      <p:pic>
        <p:nvPicPr>
          <p:cNvPr id="22" name="图片 21" descr="在黑暗中&#10;&#10;AI 生成的内容可能不正确。">
            <a:extLst>
              <a:ext uri="{FF2B5EF4-FFF2-40B4-BE49-F238E27FC236}">
                <a16:creationId xmlns:a16="http://schemas.microsoft.com/office/drawing/2014/main" id="{2C5056A7-1EFC-FBE1-195B-1F3632408E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8122" y="5630737"/>
            <a:ext cx="489640" cy="489640"/>
          </a:xfrm>
          <a:prstGeom prst="rect">
            <a:avLst/>
          </a:prstGeom>
        </p:spPr>
      </p:pic>
      <p:pic>
        <p:nvPicPr>
          <p:cNvPr id="24" name="图片 23" descr="图标&#10;&#10;AI 生成的内容可能不正确。">
            <a:extLst>
              <a:ext uri="{FF2B5EF4-FFF2-40B4-BE49-F238E27FC236}">
                <a16:creationId xmlns:a16="http://schemas.microsoft.com/office/drawing/2014/main" id="{91CC3848-144E-85A4-D532-B1122295C7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04817" y="3482637"/>
            <a:ext cx="445127" cy="445127"/>
          </a:xfrm>
          <a:prstGeom prst="rect">
            <a:avLst/>
          </a:prstGeom>
        </p:spPr>
      </p:pic>
      <p:pic>
        <p:nvPicPr>
          <p:cNvPr id="26" name="图片 25" descr="图标&#10;&#10;AI 生成的内容可能不正确。">
            <a:extLst>
              <a:ext uri="{FF2B5EF4-FFF2-40B4-BE49-F238E27FC236}">
                <a16:creationId xmlns:a16="http://schemas.microsoft.com/office/drawing/2014/main" id="{81F816E4-D5A9-809B-A91A-B80674ADE27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00797" y="5646581"/>
            <a:ext cx="489640" cy="489640"/>
          </a:xfrm>
          <a:prstGeom prst="rect">
            <a:avLst/>
          </a:prstGeom>
        </p:spPr>
      </p:pic>
      <p:pic>
        <p:nvPicPr>
          <p:cNvPr id="28" name="图片 27" descr="图标&#10;&#10;AI 生成的内容可能不正确。">
            <a:extLst>
              <a:ext uri="{FF2B5EF4-FFF2-40B4-BE49-F238E27FC236}">
                <a16:creationId xmlns:a16="http://schemas.microsoft.com/office/drawing/2014/main" id="{91FF8F88-58D4-D0FB-E133-E936683BE69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814364" y="3482637"/>
            <a:ext cx="445127" cy="445127"/>
          </a:xfrm>
          <a:prstGeom prst="rect">
            <a:avLst/>
          </a:prstGeom>
        </p:spPr>
      </p:pic>
      <p:pic>
        <p:nvPicPr>
          <p:cNvPr id="30" name="图片 29" descr="图标&#10;&#10;AI 生成的内容可能不正确。">
            <a:extLst>
              <a:ext uri="{FF2B5EF4-FFF2-40B4-BE49-F238E27FC236}">
                <a16:creationId xmlns:a16="http://schemas.microsoft.com/office/drawing/2014/main" id="{E935BC3C-13B0-3DD5-4FB9-40F21391C08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644321" y="3460380"/>
            <a:ext cx="489640" cy="489640"/>
          </a:xfrm>
          <a:prstGeom prst="rect">
            <a:avLst/>
          </a:prstGeom>
        </p:spPr>
      </p:pic>
      <p:pic>
        <p:nvPicPr>
          <p:cNvPr id="32" name="图片 31" descr="图片包含 图标&#10;&#10;AI 生成的内容可能不正确。">
            <a:extLst>
              <a:ext uri="{FF2B5EF4-FFF2-40B4-BE49-F238E27FC236}">
                <a16:creationId xmlns:a16="http://schemas.microsoft.com/office/drawing/2014/main" id="{5002F599-0534-E44B-F8B9-A17BD349578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261392" y="3502870"/>
            <a:ext cx="404661" cy="404661"/>
          </a:xfrm>
          <a:prstGeom prst="rect">
            <a:avLst/>
          </a:prstGeom>
        </p:spPr>
      </p:pic>
      <p:pic>
        <p:nvPicPr>
          <p:cNvPr id="34" name="图片 33" descr="形状, 箭头&#10;&#10;AI 生成的内容可能不正确。">
            <a:extLst>
              <a:ext uri="{FF2B5EF4-FFF2-40B4-BE49-F238E27FC236}">
                <a16:creationId xmlns:a16="http://schemas.microsoft.com/office/drawing/2014/main" id="{1B415AFD-167A-FC2A-1F02-F3834829C73F}"/>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495290" y="4502016"/>
            <a:ext cx="538604" cy="538604"/>
          </a:xfrm>
          <a:prstGeom prst="rect">
            <a:avLst/>
          </a:prstGeom>
        </p:spPr>
      </p:pic>
      <p:pic>
        <p:nvPicPr>
          <p:cNvPr id="36" name="图片 35" descr="卡通人物&#10;&#10;AI 生成的内容可能不正确。">
            <a:extLst>
              <a:ext uri="{FF2B5EF4-FFF2-40B4-BE49-F238E27FC236}">
                <a16:creationId xmlns:a16="http://schemas.microsoft.com/office/drawing/2014/main" id="{DC84112E-3E9F-3620-46E1-F866A70FF56F}"/>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953868" y="3482637"/>
            <a:ext cx="445127" cy="445127"/>
          </a:xfrm>
          <a:prstGeom prst="rect">
            <a:avLst/>
          </a:prstGeom>
        </p:spPr>
      </p:pic>
    </p:spTree>
    <p:extLst>
      <p:ext uri="{BB962C8B-B14F-4D97-AF65-F5344CB8AC3E}">
        <p14:creationId xmlns:p14="http://schemas.microsoft.com/office/powerpoint/2010/main" val="37919838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extLst>
              <a:ext uri="{FF2B5EF4-FFF2-40B4-BE49-F238E27FC236}">
                <a16:creationId xmlns:a16="http://schemas.microsoft.com/office/drawing/2014/main" id="{2CC4D2E9-B456-6A5A-CD5F-DD835995518E}"/>
              </a:ext>
            </a:extLst>
          </p:cNvPr>
          <p:cNvSpPr/>
          <p:nvPr/>
        </p:nvSpPr>
        <p:spPr>
          <a:xfrm>
            <a:off x="7865279" y="1340425"/>
            <a:ext cx="3653621" cy="1017068"/>
          </a:xfrm>
          <a:prstGeom prst="rect">
            <a:avLst/>
          </a:prstGeom>
        </p:spPr>
        <p:txBody>
          <a:bodyPr wrap="none" anchor="b" anchorCtr="0">
            <a:normAutofit/>
          </a:bodyPr>
          <a:lstStyle/>
          <a:p>
            <a:pPr algn="ctr">
              <a:buSzPct val="25000"/>
            </a:pPr>
            <a:r>
              <a:rPr lang="zh-CN" altLang="en-US" sz="6000" b="1" dirty="0">
                <a:solidFill>
                  <a:schemeClr val="accent1"/>
                </a:solidFill>
                <a:latin typeface="Microsoft YaHei" panose="020B0503020204020204" pitchFamily="34" charset="-122"/>
                <a:ea typeface="Microsoft YaHei" panose="020B0503020204020204" pitchFamily="34" charset="-122"/>
              </a:rPr>
              <a:t>目录</a:t>
            </a:r>
            <a:endParaRPr lang="en-US" altLang="zh-CN" sz="6000" b="1" dirty="0">
              <a:solidFill>
                <a:schemeClr val="accent1"/>
              </a:solidFill>
              <a:latin typeface="Microsoft YaHei" panose="020B0503020204020204" pitchFamily="34" charset="-122"/>
              <a:ea typeface="Microsoft YaHei" panose="020B0503020204020204" pitchFamily="34" charset="-122"/>
            </a:endParaRPr>
          </a:p>
        </p:txBody>
      </p:sp>
      <p:grpSp>
        <p:nvGrpSpPr>
          <p:cNvPr id="8" name="组合 7">
            <a:extLst>
              <a:ext uri="{FF2B5EF4-FFF2-40B4-BE49-F238E27FC236}">
                <a16:creationId xmlns:a16="http://schemas.microsoft.com/office/drawing/2014/main" id="{4E96151C-165D-822F-EEF2-66F8347D7922}"/>
              </a:ext>
            </a:extLst>
          </p:cNvPr>
          <p:cNvGrpSpPr/>
          <p:nvPr/>
        </p:nvGrpSpPr>
        <p:grpSpPr>
          <a:xfrm>
            <a:off x="660400" y="3298534"/>
            <a:ext cx="7463183" cy="922210"/>
            <a:chOff x="465504" y="3403288"/>
            <a:chExt cx="11311840" cy="1397781"/>
          </a:xfrm>
        </p:grpSpPr>
        <p:sp>
          <p:nvSpPr>
            <p:cNvPr id="15" name="矩形: 圆角 14">
              <a:extLst>
                <a:ext uri="{FF2B5EF4-FFF2-40B4-BE49-F238E27FC236}">
                  <a16:creationId xmlns:a16="http://schemas.microsoft.com/office/drawing/2014/main" id="{460DF100-7006-DD0C-ED88-ACDF82A12021}"/>
                </a:ext>
              </a:extLst>
            </p:cNvPr>
            <p:cNvSpPr/>
            <p:nvPr/>
          </p:nvSpPr>
          <p:spPr>
            <a:xfrm>
              <a:off x="689800" y="3403288"/>
              <a:ext cx="11087544" cy="1397781"/>
            </a:xfrm>
            <a:prstGeom prst="roundRect">
              <a:avLst>
                <a:gd name="adj" fmla="val 50000"/>
              </a:avLst>
            </a:prstGeom>
            <a:solidFill>
              <a:schemeClr val="accent1">
                <a:lumMod val="20000"/>
                <a:lumOff val="80000"/>
              </a:schemeClr>
            </a:solidFill>
            <a:ln w="15875">
              <a:solidFill>
                <a:schemeClr val="accent1">
                  <a:alpha val="50000"/>
                </a:schemeClr>
              </a:solidFill>
            </a:ln>
          </p:spPr>
          <p:txBody>
            <a:bodyPr vert="horz" wrap="square" lIns="684000" tIns="0" rIns="0" bIns="0" rtlCol="0" anchor="ctr" anchorCtr="0">
              <a:noAutofit/>
            </a:bodyPr>
            <a:lstStyle/>
            <a:p>
              <a:r>
                <a:rPr lang="zh-CN" altLang="en-US" sz="2800" b="1" dirty="0">
                  <a:latin typeface="Microsoft YaHei" panose="020B0503020204020204" pitchFamily="34" charset="-122"/>
                  <a:ea typeface="Microsoft YaHei" panose="020B0503020204020204" pitchFamily="34" charset="-122"/>
                </a:rPr>
                <a:t>创新创业商业模式的实践流程</a:t>
              </a:r>
            </a:p>
          </p:txBody>
        </p:sp>
        <p:sp>
          <p:nvSpPr>
            <p:cNvPr id="16" name="矩形: 圆角 15">
              <a:extLst>
                <a:ext uri="{FF2B5EF4-FFF2-40B4-BE49-F238E27FC236}">
                  <a16:creationId xmlns:a16="http://schemas.microsoft.com/office/drawing/2014/main" id="{459F8377-EB6F-5AF7-3763-7B76EDE8B8F9}"/>
                </a:ext>
              </a:extLst>
            </p:cNvPr>
            <p:cNvSpPr/>
            <p:nvPr/>
          </p:nvSpPr>
          <p:spPr>
            <a:xfrm>
              <a:off x="465504" y="3403288"/>
              <a:ext cx="1397792" cy="1397781"/>
            </a:xfrm>
            <a:prstGeom prst="roundRect">
              <a:avLst>
                <a:gd name="adj" fmla="val 50000"/>
              </a:avLst>
            </a:prstGeom>
            <a:gradFill flip="none" rotWithShape="1">
              <a:gsLst>
                <a:gs pos="50000">
                  <a:schemeClr val="accent1"/>
                </a:gs>
                <a:gs pos="0">
                  <a:schemeClr val="accent1">
                    <a:lumMod val="60000"/>
                    <a:lumOff val="40000"/>
                  </a:schemeClr>
                </a:gs>
              </a:gsLst>
              <a:lin ang="2700000" scaled="1"/>
              <a:tileRect/>
            </a:gradFill>
            <a:ln w="76200">
              <a:noFill/>
            </a:ln>
            <a:effectLst>
              <a:outerShdw blurRad="127000" dist="127000" algn="ctr" rotWithShape="0">
                <a:schemeClr val="accent1">
                  <a:alpha val="15000"/>
                </a:schemeClr>
              </a:outerShdw>
            </a:effectLst>
          </p:spPr>
          <p:txBody>
            <a:bodyPr wrap="none" rtlCol="0" anchor="ctr">
              <a:normAutofit/>
            </a:bodyPr>
            <a:lstStyle/>
            <a:p>
              <a:pPr algn="ctr">
                <a:lnSpc>
                  <a:spcPct val="120000"/>
                </a:lnSpc>
              </a:pPr>
              <a:r>
                <a:rPr lang="en-US" altLang="zh-CN" sz="2800" b="1" dirty="0">
                  <a:solidFill>
                    <a:srgbClr val="FFFFFF"/>
                  </a:solidFill>
                  <a:latin typeface="Microsoft YaHei" panose="020B0503020204020204" pitchFamily="34" charset="-122"/>
                  <a:ea typeface="Microsoft YaHei" panose="020B0503020204020204" pitchFamily="34" charset="-122"/>
                </a:rPr>
                <a:t>5.2</a:t>
              </a:r>
              <a:endParaRPr sz="2800" b="1" dirty="0">
                <a:solidFill>
                  <a:srgbClr val="FFFFFF"/>
                </a:solidFill>
                <a:latin typeface="Microsoft YaHei" panose="020B0503020204020204" pitchFamily="34" charset="-122"/>
                <a:ea typeface="Microsoft YaHei" panose="020B0503020204020204" pitchFamily="34" charset="-122"/>
              </a:endParaRPr>
            </a:p>
          </p:txBody>
        </p:sp>
      </p:grpSp>
      <p:grpSp>
        <p:nvGrpSpPr>
          <p:cNvPr id="9" name="组合 8">
            <a:extLst>
              <a:ext uri="{FF2B5EF4-FFF2-40B4-BE49-F238E27FC236}">
                <a16:creationId xmlns:a16="http://schemas.microsoft.com/office/drawing/2014/main" id="{F46B08E4-1C11-A969-CC9A-CF192DA61F34}"/>
              </a:ext>
            </a:extLst>
          </p:cNvPr>
          <p:cNvGrpSpPr/>
          <p:nvPr/>
        </p:nvGrpSpPr>
        <p:grpSpPr>
          <a:xfrm>
            <a:off x="660400" y="4407926"/>
            <a:ext cx="7463183" cy="922970"/>
            <a:chOff x="465504" y="3344387"/>
            <a:chExt cx="11311840" cy="1398934"/>
          </a:xfrm>
        </p:grpSpPr>
        <p:sp>
          <p:nvSpPr>
            <p:cNvPr id="13" name="矩形: 圆角 12">
              <a:extLst>
                <a:ext uri="{FF2B5EF4-FFF2-40B4-BE49-F238E27FC236}">
                  <a16:creationId xmlns:a16="http://schemas.microsoft.com/office/drawing/2014/main" id="{0F09A8A6-733F-D4B7-4F67-B6E91D06CABA}"/>
                </a:ext>
              </a:extLst>
            </p:cNvPr>
            <p:cNvSpPr/>
            <p:nvPr/>
          </p:nvSpPr>
          <p:spPr>
            <a:xfrm>
              <a:off x="689800" y="3344387"/>
              <a:ext cx="11087544" cy="1397781"/>
            </a:xfrm>
            <a:prstGeom prst="roundRect">
              <a:avLst>
                <a:gd name="adj" fmla="val 50000"/>
              </a:avLst>
            </a:prstGeom>
            <a:solidFill>
              <a:schemeClr val="accent1">
                <a:lumMod val="20000"/>
                <a:lumOff val="80000"/>
              </a:schemeClr>
            </a:solidFill>
            <a:ln w="15875">
              <a:solidFill>
                <a:schemeClr val="accent1">
                  <a:alpha val="50000"/>
                </a:schemeClr>
              </a:solidFill>
            </a:ln>
          </p:spPr>
          <p:txBody>
            <a:bodyPr vert="horz" wrap="square" lIns="684000" tIns="0" rIns="0" bIns="0" rtlCol="0" anchor="ctr" anchorCtr="0">
              <a:noAutofit/>
            </a:bodyPr>
            <a:lstStyle/>
            <a:p>
              <a:r>
                <a:rPr lang="zh-CN" altLang="en-US" sz="2800" b="1" dirty="0">
                  <a:latin typeface="Microsoft YaHei" panose="020B0503020204020204" pitchFamily="34" charset="-122"/>
                  <a:ea typeface="Microsoft YaHei" panose="020B0503020204020204" pitchFamily="34" charset="-122"/>
                </a:rPr>
                <a:t>创新创业商业模式的创新</a:t>
              </a:r>
            </a:p>
          </p:txBody>
        </p:sp>
        <p:sp>
          <p:nvSpPr>
            <p:cNvPr id="14" name="矩形: 圆角 13">
              <a:extLst>
                <a:ext uri="{FF2B5EF4-FFF2-40B4-BE49-F238E27FC236}">
                  <a16:creationId xmlns:a16="http://schemas.microsoft.com/office/drawing/2014/main" id="{F3724E38-4BD2-17C4-5E45-63DEBE8B9B35}"/>
                </a:ext>
              </a:extLst>
            </p:cNvPr>
            <p:cNvSpPr/>
            <p:nvPr/>
          </p:nvSpPr>
          <p:spPr>
            <a:xfrm>
              <a:off x="465504" y="3345540"/>
              <a:ext cx="1397792" cy="1397781"/>
            </a:xfrm>
            <a:prstGeom prst="roundRect">
              <a:avLst>
                <a:gd name="adj" fmla="val 50000"/>
              </a:avLst>
            </a:prstGeom>
            <a:gradFill flip="none" rotWithShape="1">
              <a:gsLst>
                <a:gs pos="50000">
                  <a:schemeClr val="accent1"/>
                </a:gs>
                <a:gs pos="0">
                  <a:schemeClr val="accent1">
                    <a:lumMod val="60000"/>
                    <a:lumOff val="40000"/>
                  </a:schemeClr>
                </a:gs>
              </a:gsLst>
              <a:lin ang="2700000" scaled="1"/>
              <a:tileRect/>
            </a:gradFill>
            <a:ln w="76200">
              <a:noFill/>
            </a:ln>
            <a:effectLst>
              <a:outerShdw blurRad="127000" dist="127000" algn="ctr" rotWithShape="0">
                <a:schemeClr val="accent1">
                  <a:alpha val="15000"/>
                </a:schemeClr>
              </a:outerShdw>
            </a:effectLst>
          </p:spPr>
          <p:txBody>
            <a:bodyPr wrap="none" rtlCol="0" anchor="ctr">
              <a:normAutofit/>
            </a:bodyPr>
            <a:lstStyle/>
            <a:p>
              <a:pPr algn="ctr">
                <a:lnSpc>
                  <a:spcPct val="120000"/>
                </a:lnSpc>
              </a:pPr>
              <a:r>
                <a:rPr lang="en-US" altLang="zh-CN" sz="2800" b="1" dirty="0">
                  <a:solidFill>
                    <a:srgbClr val="FFFFFF"/>
                  </a:solidFill>
                  <a:latin typeface="Microsoft YaHei" panose="020B0503020204020204" pitchFamily="34" charset="-122"/>
                  <a:ea typeface="Microsoft YaHei" panose="020B0503020204020204" pitchFamily="34" charset="-122"/>
                </a:rPr>
                <a:t>5.3</a:t>
              </a:r>
              <a:endParaRPr sz="2800" b="1" dirty="0">
                <a:solidFill>
                  <a:srgbClr val="FFFFFF"/>
                </a:solidFill>
                <a:latin typeface="Microsoft YaHei" panose="020B0503020204020204" pitchFamily="34" charset="-122"/>
                <a:ea typeface="Microsoft YaHei" panose="020B0503020204020204" pitchFamily="34" charset="-122"/>
              </a:endParaRPr>
            </a:p>
          </p:txBody>
        </p:sp>
      </p:grpSp>
      <p:sp>
        <p:nvSpPr>
          <p:cNvPr id="56" name="矩形 55">
            <a:extLst>
              <a:ext uri="{FF2B5EF4-FFF2-40B4-BE49-F238E27FC236}">
                <a16:creationId xmlns:a16="http://schemas.microsoft.com/office/drawing/2014/main" id="{37F42DD4-FCDA-337E-040A-9FB6AC8B901F}"/>
              </a:ext>
            </a:extLst>
          </p:cNvPr>
          <p:cNvSpPr>
            <a:spLocks noChangeAspect="1"/>
          </p:cNvSpPr>
          <p:nvPr/>
        </p:nvSpPr>
        <p:spPr>
          <a:xfrm>
            <a:off x="6235125" y="3710609"/>
            <a:ext cx="5956875" cy="3147391"/>
          </a:xfrm>
          <a:prstGeom prst="rect">
            <a:avLst/>
          </a:prstGeom>
          <a:blipFill dpi="0" rotWithShape="1">
            <a:blip r:embed="rId2"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dirty="0">
              <a:latin typeface="Microsoft YaHei" panose="020B0503020204020204" pitchFamily="34" charset="-122"/>
              <a:ea typeface="Microsoft YaHei" panose="020B0503020204020204" pitchFamily="34" charset="-122"/>
            </a:endParaRPr>
          </a:p>
        </p:txBody>
      </p:sp>
      <p:grpSp>
        <p:nvGrpSpPr>
          <p:cNvPr id="2" name="组合 1">
            <a:extLst>
              <a:ext uri="{FF2B5EF4-FFF2-40B4-BE49-F238E27FC236}">
                <a16:creationId xmlns:a16="http://schemas.microsoft.com/office/drawing/2014/main" id="{531438E6-19D1-76FE-A855-C3A72DCD4315}"/>
              </a:ext>
            </a:extLst>
          </p:cNvPr>
          <p:cNvGrpSpPr/>
          <p:nvPr/>
        </p:nvGrpSpPr>
        <p:grpSpPr>
          <a:xfrm>
            <a:off x="660400" y="2189143"/>
            <a:ext cx="7463183" cy="922210"/>
            <a:chOff x="465504" y="3403288"/>
            <a:chExt cx="11311840" cy="1397781"/>
          </a:xfrm>
        </p:grpSpPr>
        <p:sp>
          <p:nvSpPr>
            <p:cNvPr id="3" name="矩形: 圆角 14">
              <a:extLst>
                <a:ext uri="{FF2B5EF4-FFF2-40B4-BE49-F238E27FC236}">
                  <a16:creationId xmlns:a16="http://schemas.microsoft.com/office/drawing/2014/main" id="{52E6ABE4-B2E5-D5D3-59C9-5E9F09D6DB3F}"/>
                </a:ext>
              </a:extLst>
            </p:cNvPr>
            <p:cNvSpPr/>
            <p:nvPr/>
          </p:nvSpPr>
          <p:spPr>
            <a:xfrm>
              <a:off x="689800" y="3403288"/>
              <a:ext cx="11087544" cy="1397781"/>
            </a:xfrm>
            <a:prstGeom prst="roundRect">
              <a:avLst>
                <a:gd name="adj" fmla="val 50000"/>
              </a:avLst>
            </a:prstGeom>
            <a:solidFill>
              <a:schemeClr val="accent1">
                <a:lumMod val="20000"/>
                <a:lumOff val="80000"/>
              </a:schemeClr>
            </a:solidFill>
            <a:ln w="15875">
              <a:solidFill>
                <a:schemeClr val="accent1">
                  <a:alpha val="50000"/>
                </a:schemeClr>
              </a:solidFill>
            </a:ln>
          </p:spPr>
          <p:txBody>
            <a:bodyPr vert="horz" wrap="square" lIns="684000" tIns="0" rIns="0" bIns="0" rtlCol="0" anchor="ctr" anchorCtr="0">
              <a:noAutofit/>
            </a:bodyPr>
            <a:lstStyle/>
            <a:p>
              <a:r>
                <a:rPr lang="zh-CN" altLang="en-US" sz="2800" b="1" dirty="0">
                  <a:latin typeface="Microsoft YaHei" panose="020B0503020204020204" pitchFamily="34" charset="-122"/>
                  <a:ea typeface="Microsoft YaHei" panose="020B0503020204020204" pitchFamily="34" charset="-122"/>
                </a:rPr>
                <a:t>商业模式概述</a:t>
              </a:r>
            </a:p>
          </p:txBody>
        </p:sp>
        <p:sp>
          <p:nvSpPr>
            <p:cNvPr id="4" name="矩形: 圆角 15">
              <a:extLst>
                <a:ext uri="{FF2B5EF4-FFF2-40B4-BE49-F238E27FC236}">
                  <a16:creationId xmlns:a16="http://schemas.microsoft.com/office/drawing/2014/main" id="{95050D41-A82A-D859-261D-555255395D73}"/>
                </a:ext>
              </a:extLst>
            </p:cNvPr>
            <p:cNvSpPr/>
            <p:nvPr/>
          </p:nvSpPr>
          <p:spPr>
            <a:xfrm>
              <a:off x="465504" y="3403288"/>
              <a:ext cx="1397792" cy="1397781"/>
            </a:xfrm>
            <a:prstGeom prst="roundRect">
              <a:avLst>
                <a:gd name="adj" fmla="val 50000"/>
              </a:avLst>
            </a:prstGeom>
            <a:gradFill flip="none" rotWithShape="1">
              <a:gsLst>
                <a:gs pos="50000">
                  <a:schemeClr val="accent1"/>
                </a:gs>
                <a:gs pos="0">
                  <a:schemeClr val="accent1">
                    <a:lumMod val="60000"/>
                    <a:lumOff val="40000"/>
                  </a:schemeClr>
                </a:gs>
              </a:gsLst>
              <a:lin ang="2700000" scaled="1"/>
              <a:tileRect/>
            </a:gradFill>
            <a:ln w="76200">
              <a:noFill/>
            </a:ln>
            <a:effectLst>
              <a:outerShdw blurRad="127000" dist="127000" algn="ctr" rotWithShape="0">
                <a:schemeClr val="accent1">
                  <a:alpha val="15000"/>
                </a:schemeClr>
              </a:outerShdw>
            </a:effectLst>
          </p:spPr>
          <p:txBody>
            <a:bodyPr wrap="none" rtlCol="0" anchor="ctr">
              <a:normAutofit/>
            </a:bodyPr>
            <a:lstStyle/>
            <a:p>
              <a:pPr algn="ctr">
                <a:lnSpc>
                  <a:spcPct val="120000"/>
                </a:lnSpc>
              </a:pPr>
              <a:r>
                <a:rPr lang="en-US" altLang="zh-CN" sz="2800" b="1" dirty="0">
                  <a:solidFill>
                    <a:srgbClr val="FFFFFF"/>
                  </a:solidFill>
                  <a:latin typeface="Microsoft YaHei" panose="020B0503020204020204" pitchFamily="34" charset="-122"/>
                  <a:ea typeface="Microsoft YaHei" panose="020B0503020204020204" pitchFamily="34" charset="-122"/>
                </a:rPr>
                <a:t>5.1</a:t>
              </a:r>
              <a:endParaRPr sz="2800" b="1" dirty="0">
                <a:solidFill>
                  <a:srgbClr val="FFFFFF"/>
                </a:solidFill>
                <a:latin typeface="Microsoft YaHei" panose="020B0503020204020204" pitchFamily="34" charset="-122"/>
                <a:ea typeface="Microsoft YaHei" panose="020B0503020204020204" pitchFamily="34" charset="-122"/>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678BC0-CA2C-84BF-0E3D-5CAF0567A5D8}"/>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B39DCCFB-D9B0-6096-03D0-9022AB5AE94F}"/>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5.2.1</a:t>
            </a:r>
            <a:r>
              <a:rPr lang="zh-CN" altLang="en-US" sz="3200" dirty="0">
                <a:solidFill>
                  <a:schemeClr val="tx1"/>
                </a:solidFill>
                <a:latin typeface="Microsoft YaHei" panose="020B0503020204020204" pitchFamily="34" charset="-122"/>
                <a:ea typeface="Microsoft YaHei" panose="020B0503020204020204" pitchFamily="34" charset="-122"/>
              </a:rPr>
              <a:t>创新创业商业模式的设计</a:t>
            </a:r>
          </a:p>
        </p:txBody>
      </p:sp>
      <p:sp>
        <p:nvSpPr>
          <p:cNvPr id="23" name="文本框 22">
            <a:extLst>
              <a:ext uri="{FF2B5EF4-FFF2-40B4-BE49-F238E27FC236}">
                <a16:creationId xmlns:a16="http://schemas.microsoft.com/office/drawing/2014/main" id="{40FAD554-DD81-2C35-1AA8-8C51DB514DF4}"/>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顾客细分</a:t>
            </a:r>
          </a:p>
        </p:txBody>
      </p:sp>
      <p:grpSp>
        <p:nvGrpSpPr>
          <p:cNvPr id="26" name="组合 25">
            <a:extLst>
              <a:ext uri="{FF2B5EF4-FFF2-40B4-BE49-F238E27FC236}">
                <a16:creationId xmlns:a16="http://schemas.microsoft.com/office/drawing/2014/main" id="{F81F8B94-EFB5-8D50-35EC-8B57BEC6DB05}"/>
              </a:ext>
            </a:extLst>
          </p:cNvPr>
          <p:cNvGrpSpPr/>
          <p:nvPr/>
        </p:nvGrpSpPr>
        <p:grpSpPr>
          <a:xfrm>
            <a:off x="599587" y="1901405"/>
            <a:ext cx="10858501" cy="4393378"/>
            <a:chOff x="620689" y="2126692"/>
            <a:chExt cx="2416305" cy="3044631"/>
          </a:xfrm>
        </p:grpSpPr>
        <p:sp>
          <p:nvSpPr>
            <p:cNvPr id="27" name="矩形: 圆角 60">
              <a:extLst>
                <a:ext uri="{FF2B5EF4-FFF2-40B4-BE49-F238E27FC236}">
                  <a16:creationId xmlns:a16="http://schemas.microsoft.com/office/drawing/2014/main" id="{836BD1F2-52B3-CE3A-EA02-4521480F4BA3}"/>
                </a:ext>
              </a:extLst>
            </p:cNvPr>
            <p:cNvSpPr/>
            <p:nvPr/>
          </p:nvSpPr>
          <p:spPr>
            <a:xfrm>
              <a:off x="620689" y="2126692"/>
              <a:ext cx="2416305" cy="3044631"/>
            </a:xfrm>
            <a:prstGeom prst="roundRect">
              <a:avLst>
                <a:gd name="adj" fmla="val 9041"/>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a:extLst>
                <a:ext uri="{FF2B5EF4-FFF2-40B4-BE49-F238E27FC236}">
                  <a16:creationId xmlns:a16="http://schemas.microsoft.com/office/drawing/2014/main" id="{4494680B-4898-D4AF-1BEB-62FF1918224A}"/>
                </a:ext>
              </a:extLst>
            </p:cNvPr>
            <p:cNvSpPr txBox="1"/>
            <p:nvPr/>
          </p:nvSpPr>
          <p:spPr>
            <a:xfrm>
              <a:off x="657854" y="2176835"/>
              <a:ext cx="2346863" cy="1242018"/>
            </a:xfrm>
            <a:prstGeom prst="rect">
              <a:avLst/>
            </a:prstGeom>
            <a:noFill/>
          </p:spPr>
          <p:txBody>
            <a:bodyPr wrap="square" lIns="0" tIns="0" rIns="0" bIns="0">
              <a:spAutoFit/>
            </a:bodyPr>
            <a:lstStyle/>
            <a:p>
              <a:pPr marR="135432" indent="457200">
                <a:lnSpc>
                  <a:spcPct val="150000"/>
                </a:lnSpc>
              </a:pPr>
              <a:r>
                <a:rPr lang="zh-CN" altLang="en-US" sz="2000" spc="-32" dirty="0">
                  <a:solidFill>
                    <a:srgbClr val="231F20"/>
                  </a:solidFill>
                  <a:latin typeface="Microsoft YaHei" panose="020B0503020204020204" pitchFamily="34" charset="-122"/>
                  <a:ea typeface="Microsoft YaHei" panose="020B0503020204020204" pitchFamily="34" charset="-122"/>
                  <a:cs typeface="Wawati SC"/>
                </a:rPr>
                <a:t>顾客是商业模式的核心，是企业存在的理由和价值，没有顾客就没有企业的生存和发</a:t>
              </a:r>
              <a:r>
                <a:rPr lang="zh-CN" altLang="en-US" sz="2000" spc="-21" dirty="0">
                  <a:solidFill>
                    <a:srgbClr val="231F20"/>
                  </a:solidFill>
                  <a:latin typeface="Microsoft YaHei" panose="020B0503020204020204" pitchFamily="34" charset="-122"/>
                  <a:ea typeface="Microsoft YaHei" panose="020B0503020204020204" pitchFamily="34" charset="-122"/>
                  <a:cs typeface="Wawati SC"/>
                </a:rPr>
                <a:t>展。顾客细分描绘了一个企业想要接触和服务的不同人群或组织，它主要回答以下问题。</a:t>
              </a:r>
              <a:endParaRPr lang="zh-CN" altLang="en-US" sz="2000" dirty="0">
                <a:latin typeface="Microsoft YaHei" panose="020B0503020204020204" pitchFamily="34" charset="-122"/>
                <a:ea typeface="Microsoft YaHei" panose="020B0503020204020204" pitchFamily="34" charset="-122"/>
                <a:cs typeface="Wawati SC"/>
              </a:endParaRPr>
            </a:p>
            <a:p>
              <a:pPr indent="457200">
                <a:lnSpc>
                  <a:spcPct val="150000"/>
                </a:lnSpc>
              </a:pPr>
              <a:r>
                <a:rPr lang="en-US" altLang="zh-CN" sz="2000" spc="-4" dirty="0">
                  <a:solidFill>
                    <a:srgbClr val="231F20"/>
                  </a:solidFill>
                  <a:latin typeface="Microsoft YaHei" panose="020B0503020204020204" pitchFamily="34" charset="-122"/>
                  <a:ea typeface="Microsoft YaHei" panose="020B0503020204020204" pitchFamily="34" charset="-122"/>
                  <a:cs typeface="Wawati SC"/>
                </a:rPr>
                <a:t>①</a:t>
              </a:r>
              <a:r>
                <a:rPr lang="zh-CN" altLang="en-US" sz="2000" spc="-4" dirty="0">
                  <a:solidFill>
                    <a:srgbClr val="231F20"/>
                  </a:solidFill>
                  <a:latin typeface="Microsoft YaHei" panose="020B0503020204020204" pitchFamily="34" charset="-122"/>
                  <a:ea typeface="Microsoft YaHei" panose="020B0503020204020204" pitchFamily="34" charset="-122"/>
                  <a:cs typeface="Wawati SC"/>
                </a:rPr>
                <a:t>我们正在为谁创造价值？</a:t>
              </a:r>
              <a:endParaRPr lang="zh-CN" altLang="en-US" sz="2000" dirty="0">
                <a:latin typeface="Microsoft YaHei" panose="020B0503020204020204" pitchFamily="34" charset="-122"/>
                <a:ea typeface="Microsoft YaHei" panose="020B0503020204020204" pitchFamily="34" charset="-122"/>
                <a:cs typeface="Wawati SC"/>
              </a:endParaRPr>
            </a:p>
            <a:p>
              <a:pPr indent="457200">
                <a:lnSpc>
                  <a:spcPct val="150000"/>
                </a:lnSpc>
              </a:pPr>
              <a:r>
                <a:rPr lang="en-US" altLang="zh-CN" sz="2000" spc="-4" dirty="0">
                  <a:solidFill>
                    <a:srgbClr val="231F20"/>
                  </a:solidFill>
                  <a:latin typeface="Microsoft YaHei" panose="020B0503020204020204" pitchFamily="34" charset="-122"/>
                  <a:ea typeface="Microsoft YaHei" panose="020B0503020204020204" pitchFamily="34" charset="-122"/>
                  <a:cs typeface="Wawati SC"/>
                </a:rPr>
                <a:t>②</a:t>
              </a:r>
              <a:r>
                <a:rPr lang="zh-CN" altLang="en-US" sz="2000" spc="-4" dirty="0">
                  <a:solidFill>
                    <a:srgbClr val="231F20"/>
                  </a:solidFill>
                  <a:latin typeface="Microsoft YaHei" panose="020B0503020204020204" pitchFamily="34" charset="-122"/>
                  <a:ea typeface="Microsoft YaHei" panose="020B0503020204020204" pitchFamily="34" charset="-122"/>
                  <a:cs typeface="Wawati SC"/>
                </a:rPr>
                <a:t>谁是我们最重要的顾客？</a:t>
              </a:r>
              <a:endParaRPr lang="zh-CN" altLang="en-US" sz="2000" dirty="0">
                <a:latin typeface="Microsoft YaHei" panose="020B0503020204020204" pitchFamily="34" charset="-122"/>
                <a:ea typeface="Microsoft YaHei" panose="020B0503020204020204" pitchFamily="34" charset="-122"/>
                <a:cs typeface="Wawati SC"/>
              </a:endParaRPr>
            </a:p>
          </p:txBody>
        </p:sp>
      </p:grpSp>
      <p:cxnSp>
        <p:nvCxnSpPr>
          <p:cNvPr id="50" name="直线连接符 49">
            <a:extLst>
              <a:ext uri="{FF2B5EF4-FFF2-40B4-BE49-F238E27FC236}">
                <a16:creationId xmlns:a16="http://schemas.microsoft.com/office/drawing/2014/main" id="{FC37B808-044B-361A-C258-C05198E297FB}"/>
              </a:ext>
            </a:extLst>
          </p:cNvPr>
          <p:cNvCxnSpPr>
            <a:stCxn id="47" idx="2"/>
            <a:endCxn id="32" idx="0"/>
          </p:cNvCxnSpPr>
          <p:nvPr/>
        </p:nvCxnSpPr>
        <p:spPr>
          <a:xfrm flipH="1">
            <a:off x="1778186" y="4349859"/>
            <a:ext cx="4250651" cy="359258"/>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51" name="直线连接符 50">
            <a:extLst>
              <a:ext uri="{FF2B5EF4-FFF2-40B4-BE49-F238E27FC236}">
                <a16:creationId xmlns:a16="http://schemas.microsoft.com/office/drawing/2014/main" id="{C1866CFA-422C-4251-97E6-07EA15EFE5C3}"/>
              </a:ext>
            </a:extLst>
          </p:cNvPr>
          <p:cNvCxnSpPr>
            <a:cxnSpLocks/>
            <a:stCxn id="47" idx="2"/>
            <a:endCxn id="35" idx="0"/>
          </p:cNvCxnSpPr>
          <p:nvPr/>
        </p:nvCxnSpPr>
        <p:spPr>
          <a:xfrm flipH="1">
            <a:off x="3903511" y="4349859"/>
            <a:ext cx="2125326" cy="359258"/>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54" name="直线连接符 53">
            <a:extLst>
              <a:ext uri="{FF2B5EF4-FFF2-40B4-BE49-F238E27FC236}">
                <a16:creationId xmlns:a16="http://schemas.microsoft.com/office/drawing/2014/main" id="{1E765A6F-6B78-6A7C-E300-BA89BF3075C8}"/>
              </a:ext>
            </a:extLst>
          </p:cNvPr>
          <p:cNvCxnSpPr>
            <a:cxnSpLocks/>
            <a:stCxn id="47" idx="2"/>
            <a:endCxn id="39" idx="0"/>
          </p:cNvCxnSpPr>
          <p:nvPr/>
        </p:nvCxnSpPr>
        <p:spPr>
          <a:xfrm>
            <a:off x="6028837" y="4349859"/>
            <a:ext cx="1" cy="479624"/>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57" name="直线连接符 56">
            <a:extLst>
              <a:ext uri="{FF2B5EF4-FFF2-40B4-BE49-F238E27FC236}">
                <a16:creationId xmlns:a16="http://schemas.microsoft.com/office/drawing/2014/main" id="{27097623-9319-FFE5-EBB9-8023A1E1E824}"/>
              </a:ext>
            </a:extLst>
          </p:cNvPr>
          <p:cNvCxnSpPr>
            <a:cxnSpLocks/>
            <a:stCxn id="47" idx="2"/>
            <a:endCxn id="41" idx="0"/>
          </p:cNvCxnSpPr>
          <p:nvPr/>
        </p:nvCxnSpPr>
        <p:spPr>
          <a:xfrm>
            <a:off x="6028837" y="4349859"/>
            <a:ext cx="2125324" cy="359258"/>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65" name="组合 64">
            <a:extLst>
              <a:ext uri="{FF2B5EF4-FFF2-40B4-BE49-F238E27FC236}">
                <a16:creationId xmlns:a16="http://schemas.microsoft.com/office/drawing/2014/main" id="{A161A459-147A-4D24-A61E-3262FE91EB54}"/>
              </a:ext>
            </a:extLst>
          </p:cNvPr>
          <p:cNvGrpSpPr/>
          <p:nvPr/>
        </p:nvGrpSpPr>
        <p:grpSpPr>
          <a:xfrm>
            <a:off x="885544" y="3949749"/>
            <a:ext cx="10286587" cy="1756952"/>
            <a:chOff x="948577" y="3960826"/>
            <a:chExt cx="10286587" cy="1756952"/>
          </a:xfrm>
        </p:grpSpPr>
        <p:sp>
          <p:nvSpPr>
            <p:cNvPr id="47" name="文本框 46">
              <a:extLst>
                <a:ext uri="{FF2B5EF4-FFF2-40B4-BE49-F238E27FC236}">
                  <a16:creationId xmlns:a16="http://schemas.microsoft.com/office/drawing/2014/main" id="{81666D49-A663-DEC6-42CD-226818F6CA2E}"/>
                </a:ext>
              </a:extLst>
            </p:cNvPr>
            <p:cNvSpPr txBox="1"/>
            <p:nvPr/>
          </p:nvSpPr>
          <p:spPr>
            <a:xfrm>
              <a:off x="3042984" y="3960826"/>
              <a:ext cx="6097772" cy="400110"/>
            </a:xfrm>
            <a:prstGeom prst="rect">
              <a:avLst/>
            </a:prstGeom>
            <a:noFill/>
          </p:spPr>
          <p:txBody>
            <a:bodyPr wrap="square">
              <a:spAutoFit/>
            </a:bodyPr>
            <a:lstStyle/>
            <a:p>
              <a:pPr algn="ctr"/>
              <a:r>
                <a:rPr lang="zh-CN" altLang="en-US" sz="2000" b="1" spc="14" dirty="0">
                  <a:solidFill>
                    <a:srgbClr val="231F20"/>
                  </a:solidFill>
                  <a:latin typeface="Microsoft YaHei" panose="020B0503020204020204" pitchFamily="34" charset="-122"/>
                  <a:ea typeface="Microsoft YaHei" panose="020B0503020204020204" pitchFamily="34" charset="-122"/>
                  <a:cs typeface="Wawati SC"/>
                </a:rPr>
                <a:t>顾客细分群体类型</a:t>
              </a:r>
              <a:endParaRPr lang="zh-CN" altLang="en-US" sz="2000" b="1" dirty="0"/>
            </a:p>
          </p:txBody>
        </p:sp>
        <p:grpSp>
          <p:nvGrpSpPr>
            <p:cNvPr id="48" name="组合 47">
              <a:extLst>
                <a:ext uri="{FF2B5EF4-FFF2-40B4-BE49-F238E27FC236}">
                  <a16:creationId xmlns:a16="http://schemas.microsoft.com/office/drawing/2014/main" id="{D9C374CD-A8FA-E13E-1690-AEC9825C27C8}"/>
                </a:ext>
              </a:extLst>
            </p:cNvPr>
            <p:cNvGrpSpPr/>
            <p:nvPr/>
          </p:nvGrpSpPr>
          <p:grpSpPr>
            <a:xfrm>
              <a:off x="948577" y="4720194"/>
              <a:ext cx="10286587" cy="997584"/>
              <a:chOff x="948577" y="4720194"/>
              <a:chExt cx="10286587" cy="446238"/>
            </a:xfrm>
          </p:grpSpPr>
          <p:grpSp>
            <p:nvGrpSpPr>
              <p:cNvPr id="31" name="组合 30">
                <a:extLst>
                  <a:ext uri="{FF2B5EF4-FFF2-40B4-BE49-F238E27FC236}">
                    <a16:creationId xmlns:a16="http://schemas.microsoft.com/office/drawing/2014/main" id="{22FB4F83-57B4-1CEB-7171-375E409B9EE8}"/>
                  </a:ext>
                </a:extLst>
              </p:cNvPr>
              <p:cNvGrpSpPr/>
              <p:nvPr/>
            </p:nvGrpSpPr>
            <p:grpSpPr>
              <a:xfrm>
                <a:off x="948577" y="4720194"/>
                <a:ext cx="1785287" cy="446238"/>
                <a:chOff x="1812959" y="1931913"/>
                <a:chExt cx="1341313" cy="446238"/>
              </a:xfrm>
            </p:grpSpPr>
            <p:sp>
              <p:nvSpPr>
                <p:cNvPr id="32" name="矩形: 圆角 17">
                  <a:extLst>
                    <a:ext uri="{FF2B5EF4-FFF2-40B4-BE49-F238E27FC236}">
                      <a16:creationId xmlns:a16="http://schemas.microsoft.com/office/drawing/2014/main" id="{43605A92-6694-4315-94DA-4C8ED6E37954}"/>
                    </a:ext>
                  </a:extLst>
                </p:cNvPr>
                <p:cNvSpPr/>
                <p:nvPr/>
              </p:nvSpPr>
              <p:spPr>
                <a:xfrm>
                  <a:off x="1862447" y="1931913"/>
                  <a:ext cx="1242334" cy="446238"/>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b="1" dirty="0">
                    <a:latin typeface="Microsoft YaHei" panose="020B0503020204020204" pitchFamily="34" charset="-122"/>
                    <a:ea typeface="Microsoft YaHei" panose="020B0503020204020204" pitchFamily="34" charset="-122"/>
                  </a:endParaRPr>
                </a:p>
              </p:txBody>
            </p:sp>
            <p:sp>
              <p:nvSpPr>
                <p:cNvPr id="33" name="文本框 32">
                  <a:extLst>
                    <a:ext uri="{FF2B5EF4-FFF2-40B4-BE49-F238E27FC236}">
                      <a16:creationId xmlns:a16="http://schemas.microsoft.com/office/drawing/2014/main" id="{D08CFC92-D4B2-9504-60C5-C0122CD70BD4}"/>
                    </a:ext>
                  </a:extLst>
                </p:cNvPr>
                <p:cNvSpPr txBox="1"/>
                <p:nvPr/>
              </p:nvSpPr>
              <p:spPr>
                <a:xfrm>
                  <a:off x="1812959" y="1985755"/>
                  <a:ext cx="1341313" cy="338554"/>
                </a:xfrm>
                <a:prstGeom prst="rect">
                  <a:avLst/>
                </a:prstGeom>
                <a:noFill/>
              </p:spPr>
              <p:txBody>
                <a:bodyPr wrap="square" anchor="ctr">
                  <a:noAutofit/>
                </a:bodyPr>
                <a:lstStyle/>
                <a:p>
                  <a:pPr algn="ctr"/>
                  <a:r>
                    <a:rPr lang="en-US" altLang="zh-CN" sz="2000" b="1" dirty="0">
                      <a:solidFill>
                        <a:schemeClr val="bg1"/>
                      </a:solidFill>
                      <a:latin typeface="Microsoft YaHei" panose="020B0503020204020204" pitchFamily="34" charset="-122"/>
                      <a:ea typeface="Microsoft YaHei" panose="020B0503020204020204" pitchFamily="34" charset="-122"/>
                      <a:cs typeface="阿里巴巴普惠体 M" panose="00020600040101010101" pitchFamily="18" charset="-122"/>
                    </a:rPr>
                    <a:t>①</a:t>
                  </a:r>
                  <a:r>
                    <a:rPr lang="zh-CN" altLang="en-US" sz="2000" b="1" dirty="0">
                      <a:solidFill>
                        <a:schemeClr val="bg1"/>
                      </a:solidFill>
                      <a:latin typeface="Microsoft YaHei" panose="020B0503020204020204" pitchFamily="34" charset="-122"/>
                      <a:ea typeface="Microsoft YaHei" panose="020B0503020204020204" pitchFamily="34" charset="-122"/>
                      <a:cs typeface="阿里巴巴普惠体 M" panose="00020600040101010101" pitchFamily="18" charset="-122"/>
                    </a:rPr>
                    <a:t>大众市场</a:t>
                  </a:r>
                </a:p>
              </p:txBody>
            </p:sp>
          </p:grpSp>
          <p:grpSp>
            <p:nvGrpSpPr>
              <p:cNvPr id="34" name="组合 33">
                <a:extLst>
                  <a:ext uri="{FF2B5EF4-FFF2-40B4-BE49-F238E27FC236}">
                    <a16:creationId xmlns:a16="http://schemas.microsoft.com/office/drawing/2014/main" id="{54817B86-D8AA-CB2B-8584-A7AA6A006C88}"/>
                  </a:ext>
                </a:extLst>
              </p:cNvPr>
              <p:cNvGrpSpPr/>
              <p:nvPr/>
            </p:nvGrpSpPr>
            <p:grpSpPr>
              <a:xfrm>
                <a:off x="3073902" y="4720194"/>
                <a:ext cx="1785287" cy="446238"/>
                <a:chOff x="4029809" y="1931913"/>
                <a:chExt cx="1341313" cy="446238"/>
              </a:xfrm>
            </p:grpSpPr>
            <p:sp>
              <p:nvSpPr>
                <p:cNvPr id="35" name="矩形: 圆角 18">
                  <a:extLst>
                    <a:ext uri="{FF2B5EF4-FFF2-40B4-BE49-F238E27FC236}">
                      <a16:creationId xmlns:a16="http://schemas.microsoft.com/office/drawing/2014/main" id="{D4E0624D-4A25-68B0-C001-5E34267676E1}"/>
                    </a:ext>
                  </a:extLst>
                </p:cNvPr>
                <p:cNvSpPr/>
                <p:nvPr/>
              </p:nvSpPr>
              <p:spPr>
                <a:xfrm>
                  <a:off x="4079297" y="1931913"/>
                  <a:ext cx="1242334" cy="446238"/>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b="1" dirty="0">
                    <a:latin typeface="Microsoft YaHei" panose="020B0503020204020204" pitchFamily="34" charset="-122"/>
                    <a:ea typeface="Microsoft YaHei" panose="020B0503020204020204" pitchFamily="34" charset="-122"/>
                  </a:endParaRPr>
                </a:p>
              </p:txBody>
            </p:sp>
            <p:sp>
              <p:nvSpPr>
                <p:cNvPr id="36" name="文本框 35">
                  <a:extLst>
                    <a:ext uri="{FF2B5EF4-FFF2-40B4-BE49-F238E27FC236}">
                      <a16:creationId xmlns:a16="http://schemas.microsoft.com/office/drawing/2014/main" id="{21916D5B-0DEE-AE89-AEAE-3FC267D2C4FF}"/>
                    </a:ext>
                  </a:extLst>
                </p:cNvPr>
                <p:cNvSpPr txBox="1"/>
                <p:nvPr/>
              </p:nvSpPr>
              <p:spPr>
                <a:xfrm>
                  <a:off x="4029809" y="1985755"/>
                  <a:ext cx="1341313" cy="338554"/>
                </a:xfrm>
                <a:prstGeom prst="rect">
                  <a:avLst/>
                </a:prstGeom>
                <a:noFill/>
              </p:spPr>
              <p:txBody>
                <a:bodyPr wrap="square" anchor="ctr">
                  <a:noAutofit/>
                </a:bodyPr>
                <a:lstStyle/>
                <a:p>
                  <a:pPr algn="ctr"/>
                  <a:r>
                    <a:rPr lang="en-US" altLang="zh-CN" sz="2000" b="1" dirty="0">
                      <a:solidFill>
                        <a:schemeClr val="bg1"/>
                      </a:solidFill>
                      <a:latin typeface="Microsoft YaHei" panose="020B0503020204020204" pitchFamily="34" charset="-122"/>
                      <a:ea typeface="Microsoft YaHei" panose="020B0503020204020204" pitchFamily="34" charset="-122"/>
                      <a:cs typeface="阿里巴巴普惠体 M" panose="00020600040101010101" pitchFamily="18" charset="-122"/>
                    </a:rPr>
                    <a:t>②</a:t>
                  </a:r>
                  <a:r>
                    <a:rPr lang="zh-CN" altLang="en-US" sz="2000" b="1" dirty="0">
                      <a:solidFill>
                        <a:schemeClr val="bg1"/>
                      </a:solidFill>
                      <a:latin typeface="Microsoft YaHei" panose="020B0503020204020204" pitchFamily="34" charset="-122"/>
                      <a:ea typeface="Microsoft YaHei" panose="020B0503020204020204" pitchFamily="34" charset="-122"/>
                      <a:cs typeface="阿里巴巴普惠体 M" panose="00020600040101010101" pitchFamily="18" charset="-122"/>
                    </a:rPr>
                    <a:t>利基市场</a:t>
                  </a:r>
                </a:p>
              </p:txBody>
            </p:sp>
          </p:grpSp>
          <p:grpSp>
            <p:nvGrpSpPr>
              <p:cNvPr id="37" name="组合 36">
                <a:extLst>
                  <a:ext uri="{FF2B5EF4-FFF2-40B4-BE49-F238E27FC236}">
                    <a16:creationId xmlns:a16="http://schemas.microsoft.com/office/drawing/2014/main" id="{1591D991-23BD-27C1-C7BA-A4A9E83AB10C}"/>
                  </a:ext>
                </a:extLst>
              </p:cNvPr>
              <p:cNvGrpSpPr/>
              <p:nvPr/>
            </p:nvGrpSpPr>
            <p:grpSpPr>
              <a:xfrm>
                <a:off x="5199227" y="4720194"/>
                <a:ext cx="1785287" cy="446238"/>
                <a:chOff x="6546517" y="1931913"/>
                <a:chExt cx="1341313" cy="446238"/>
              </a:xfrm>
            </p:grpSpPr>
            <p:sp>
              <p:nvSpPr>
                <p:cNvPr id="38" name="矩形: 圆角 19">
                  <a:extLst>
                    <a:ext uri="{FF2B5EF4-FFF2-40B4-BE49-F238E27FC236}">
                      <a16:creationId xmlns:a16="http://schemas.microsoft.com/office/drawing/2014/main" id="{CC07D0BD-5CF6-DD1A-66C7-297F5C58B94C}"/>
                    </a:ext>
                  </a:extLst>
                </p:cNvPr>
                <p:cNvSpPr/>
                <p:nvPr/>
              </p:nvSpPr>
              <p:spPr>
                <a:xfrm>
                  <a:off x="6596005" y="1931913"/>
                  <a:ext cx="1242334" cy="446238"/>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b="1" dirty="0">
                    <a:latin typeface="Microsoft YaHei" panose="020B0503020204020204" pitchFamily="34" charset="-122"/>
                    <a:ea typeface="Microsoft YaHei" panose="020B0503020204020204" pitchFamily="34" charset="-122"/>
                  </a:endParaRPr>
                </a:p>
              </p:txBody>
            </p:sp>
            <p:sp>
              <p:nvSpPr>
                <p:cNvPr id="39" name="文本框 38">
                  <a:extLst>
                    <a:ext uri="{FF2B5EF4-FFF2-40B4-BE49-F238E27FC236}">
                      <a16:creationId xmlns:a16="http://schemas.microsoft.com/office/drawing/2014/main" id="{9994A90B-A0F3-15FC-0CAF-5B31908B9EF7}"/>
                    </a:ext>
                  </a:extLst>
                </p:cNvPr>
                <p:cNvSpPr txBox="1"/>
                <p:nvPr/>
              </p:nvSpPr>
              <p:spPr>
                <a:xfrm>
                  <a:off x="6546517" y="1985755"/>
                  <a:ext cx="1341313" cy="338554"/>
                </a:xfrm>
                <a:prstGeom prst="rect">
                  <a:avLst/>
                </a:prstGeom>
                <a:noFill/>
              </p:spPr>
              <p:txBody>
                <a:bodyPr wrap="square" anchor="ctr">
                  <a:noAutofit/>
                </a:bodyPr>
                <a:lstStyle/>
                <a:p>
                  <a:pPr algn="ctr"/>
                  <a:r>
                    <a:rPr lang="en-US" altLang="zh-CN" sz="2000" b="1" dirty="0">
                      <a:solidFill>
                        <a:schemeClr val="bg1"/>
                      </a:solidFill>
                      <a:latin typeface="Microsoft YaHei" panose="020B0503020204020204" pitchFamily="34" charset="-122"/>
                      <a:ea typeface="Microsoft YaHei" panose="020B0503020204020204" pitchFamily="34" charset="-122"/>
                      <a:cs typeface="阿里巴巴普惠体 M" panose="00020600040101010101" pitchFamily="18" charset="-122"/>
                    </a:rPr>
                    <a:t>③</a:t>
                  </a:r>
                  <a:r>
                    <a:rPr lang="zh-CN" altLang="en-US" sz="2000" b="1" dirty="0">
                      <a:solidFill>
                        <a:schemeClr val="bg1"/>
                      </a:solidFill>
                      <a:latin typeface="Microsoft YaHei" panose="020B0503020204020204" pitchFamily="34" charset="-122"/>
                      <a:ea typeface="Microsoft YaHei" panose="020B0503020204020204" pitchFamily="34" charset="-122"/>
                      <a:cs typeface="阿里巴巴普惠体 M" panose="00020600040101010101" pitchFamily="18" charset="-122"/>
                    </a:rPr>
                    <a:t>区隔化市场</a:t>
                  </a:r>
                </a:p>
              </p:txBody>
            </p:sp>
          </p:grpSp>
          <p:grpSp>
            <p:nvGrpSpPr>
              <p:cNvPr id="40" name="组合 39">
                <a:extLst>
                  <a:ext uri="{FF2B5EF4-FFF2-40B4-BE49-F238E27FC236}">
                    <a16:creationId xmlns:a16="http://schemas.microsoft.com/office/drawing/2014/main" id="{1E96AA98-5245-3F2F-0C2D-83DCBB23693F}"/>
                  </a:ext>
                </a:extLst>
              </p:cNvPr>
              <p:cNvGrpSpPr/>
              <p:nvPr/>
            </p:nvGrpSpPr>
            <p:grpSpPr>
              <a:xfrm>
                <a:off x="7324552" y="4720194"/>
                <a:ext cx="1785287" cy="446238"/>
                <a:chOff x="9007931" y="1931913"/>
                <a:chExt cx="1341313" cy="446238"/>
              </a:xfrm>
            </p:grpSpPr>
            <p:sp>
              <p:nvSpPr>
                <p:cNvPr id="41" name="矩形: 圆角 20">
                  <a:extLst>
                    <a:ext uri="{FF2B5EF4-FFF2-40B4-BE49-F238E27FC236}">
                      <a16:creationId xmlns:a16="http://schemas.microsoft.com/office/drawing/2014/main" id="{C9955225-6DA3-FFBC-4290-5A6C5BA178FF}"/>
                    </a:ext>
                  </a:extLst>
                </p:cNvPr>
                <p:cNvSpPr/>
                <p:nvPr/>
              </p:nvSpPr>
              <p:spPr>
                <a:xfrm>
                  <a:off x="9057419" y="1931913"/>
                  <a:ext cx="1242334" cy="446238"/>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b="1" dirty="0">
                    <a:latin typeface="Microsoft YaHei" panose="020B0503020204020204" pitchFamily="34" charset="-122"/>
                    <a:ea typeface="Microsoft YaHei" panose="020B0503020204020204" pitchFamily="34" charset="-122"/>
                  </a:endParaRPr>
                </a:p>
              </p:txBody>
            </p:sp>
            <p:sp>
              <p:nvSpPr>
                <p:cNvPr id="42" name="文本框 41">
                  <a:extLst>
                    <a:ext uri="{FF2B5EF4-FFF2-40B4-BE49-F238E27FC236}">
                      <a16:creationId xmlns:a16="http://schemas.microsoft.com/office/drawing/2014/main" id="{B9E344D5-5238-9CFA-ACB6-7B947EC9E005}"/>
                    </a:ext>
                  </a:extLst>
                </p:cNvPr>
                <p:cNvSpPr txBox="1"/>
                <p:nvPr/>
              </p:nvSpPr>
              <p:spPr>
                <a:xfrm>
                  <a:off x="9007931" y="1985755"/>
                  <a:ext cx="1341313" cy="338554"/>
                </a:xfrm>
                <a:prstGeom prst="rect">
                  <a:avLst/>
                </a:prstGeom>
                <a:noFill/>
              </p:spPr>
              <p:txBody>
                <a:bodyPr wrap="square" anchor="ctr">
                  <a:noAutofit/>
                </a:bodyPr>
                <a:lstStyle/>
                <a:p>
                  <a:pPr algn="ctr"/>
                  <a:r>
                    <a:rPr lang="en-US" altLang="zh-CN" sz="2000" b="1" dirty="0">
                      <a:solidFill>
                        <a:schemeClr val="bg1"/>
                      </a:solidFill>
                      <a:latin typeface="Microsoft YaHei" panose="020B0503020204020204" pitchFamily="34" charset="-122"/>
                      <a:ea typeface="Microsoft YaHei" panose="020B0503020204020204" pitchFamily="34" charset="-122"/>
                      <a:cs typeface="阿里巴巴普惠体 M" panose="00020600040101010101" pitchFamily="18" charset="-122"/>
                    </a:rPr>
                    <a:t>④</a:t>
                  </a:r>
                  <a:r>
                    <a:rPr lang="zh-CN" altLang="en-US" sz="2000" b="1" dirty="0">
                      <a:solidFill>
                        <a:schemeClr val="bg1"/>
                      </a:solidFill>
                      <a:latin typeface="Microsoft YaHei" panose="020B0503020204020204" pitchFamily="34" charset="-122"/>
                      <a:ea typeface="Microsoft YaHei" panose="020B0503020204020204" pitchFamily="34" charset="-122"/>
                      <a:cs typeface="阿里巴巴普惠体 M" panose="00020600040101010101" pitchFamily="18" charset="-122"/>
                    </a:rPr>
                    <a:t>多元化市场</a:t>
                  </a:r>
                </a:p>
              </p:txBody>
            </p:sp>
          </p:grpSp>
          <p:grpSp>
            <p:nvGrpSpPr>
              <p:cNvPr id="43" name="组合 42">
                <a:extLst>
                  <a:ext uri="{FF2B5EF4-FFF2-40B4-BE49-F238E27FC236}">
                    <a16:creationId xmlns:a16="http://schemas.microsoft.com/office/drawing/2014/main" id="{C61454F7-06EF-9D24-EB85-1D78AEDA96EE}"/>
                  </a:ext>
                </a:extLst>
              </p:cNvPr>
              <p:cNvGrpSpPr/>
              <p:nvPr/>
            </p:nvGrpSpPr>
            <p:grpSpPr>
              <a:xfrm>
                <a:off x="9449877" y="4720194"/>
                <a:ext cx="1785287" cy="446238"/>
                <a:chOff x="9007931" y="1931913"/>
                <a:chExt cx="1341313" cy="446238"/>
              </a:xfrm>
            </p:grpSpPr>
            <p:sp>
              <p:nvSpPr>
                <p:cNvPr id="44" name="矩形: 圆角 20">
                  <a:extLst>
                    <a:ext uri="{FF2B5EF4-FFF2-40B4-BE49-F238E27FC236}">
                      <a16:creationId xmlns:a16="http://schemas.microsoft.com/office/drawing/2014/main" id="{5A6C1B04-2047-2614-7B81-88805B9D8384}"/>
                    </a:ext>
                  </a:extLst>
                </p:cNvPr>
                <p:cNvSpPr/>
                <p:nvPr/>
              </p:nvSpPr>
              <p:spPr>
                <a:xfrm>
                  <a:off x="9057419" y="1931913"/>
                  <a:ext cx="1242334" cy="446238"/>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b="1" dirty="0">
                    <a:latin typeface="Microsoft YaHei" panose="020B0503020204020204" pitchFamily="34" charset="-122"/>
                    <a:ea typeface="Microsoft YaHei" panose="020B0503020204020204" pitchFamily="34" charset="-122"/>
                  </a:endParaRPr>
                </a:p>
              </p:txBody>
            </p:sp>
            <p:sp>
              <p:nvSpPr>
                <p:cNvPr id="45" name="文本框 44">
                  <a:extLst>
                    <a:ext uri="{FF2B5EF4-FFF2-40B4-BE49-F238E27FC236}">
                      <a16:creationId xmlns:a16="http://schemas.microsoft.com/office/drawing/2014/main" id="{0441E237-3A56-22C5-C798-D1D821227B85}"/>
                    </a:ext>
                  </a:extLst>
                </p:cNvPr>
                <p:cNvSpPr txBox="1"/>
                <p:nvPr/>
              </p:nvSpPr>
              <p:spPr>
                <a:xfrm>
                  <a:off x="9007931" y="1985755"/>
                  <a:ext cx="1341313" cy="338554"/>
                </a:xfrm>
                <a:prstGeom prst="rect">
                  <a:avLst/>
                </a:prstGeom>
                <a:noFill/>
              </p:spPr>
              <p:txBody>
                <a:bodyPr wrap="square" anchor="ctr">
                  <a:noAutofit/>
                </a:bodyPr>
                <a:lstStyle/>
                <a:p>
                  <a:pPr algn="ctr"/>
                  <a:r>
                    <a:rPr lang="en-US" altLang="zh-CN" sz="2000" b="1" dirty="0">
                      <a:solidFill>
                        <a:schemeClr val="bg1"/>
                      </a:solidFill>
                      <a:latin typeface="Microsoft YaHei" panose="020B0503020204020204" pitchFamily="34" charset="-122"/>
                      <a:ea typeface="Microsoft YaHei" panose="020B0503020204020204" pitchFamily="34" charset="-122"/>
                      <a:cs typeface="阿里巴巴普惠体 M" panose="00020600040101010101" pitchFamily="18" charset="-122"/>
                    </a:rPr>
                    <a:t>⑤</a:t>
                  </a:r>
                  <a:r>
                    <a:rPr lang="zh-CN" altLang="en-US" sz="2000" b="1" dirty="0">
                      <a:solidFill>
                        <a:schemeClr val="bg1"/>
                      </a:solidFill>
                      <a:latin typeface="Microsoft YaHei" panose="020B0503020204020204" pitchFamily="34" charset="-122"/>
                      <a:ea typeface="Microsoft YaHei" panose="020B0503020204020204" pitchFamily="34" charset="-122"/>
                      <a:cs typeface="阿里巴巴普惠体 M" panose="00020600040101010101" pitchFamily="18" charset="-122"/>
                    </a:rPr>
                    <a:t>多边平台或多边市场</a:t>
                  </a:r>
                </a:p>
              </p:txBody>
            </p:sp>
          </p:grpSp>
        </p:grpSp>
      </p:grpSp>
      <p:cxnSp>
        <p:nvCxnSpPr>
          <p:cNvPr id="62" name="直线连接符 61">
            <a:extLst>
              <a:ext uri="{FF2B5EF4-FFF2-40B4-BE49-F238E27FC236}">
                <a16:creationId xmlns:a16="http://schemas.microsoft.com/office/drawing/2014/main" id="{04931263-DB6A-3A2B-FE52-4CDAAF0E5FC5}"/>
              </a:ext>
            </a:extLst>
          </p:cNvPr>
          <p:cNvCxnSpPr>
            <a:cxnSpLocks/>
            <a:stCxn id="47" idx="2"/>
            <a:endCxn id="44" idx="0"/>
          </p:cNvCxnSpPr>
          <p:nvPr/>
        </p:nvCxnSpPr>
        <p:spPr>
          <a:xfrm>
            <a:off x="6028837" y="4349859"/>
            <a:ext cx="4250649" cy="359258"/>
          </a:xfrm>
          <a:prstGeom prst="line">
            <a:avLst/>
          </a:prstGeom>
          <a:ln w="12700"/>
        </p:spPr>
        <p:style>
          <a:lnRef idx="1">
            <a:schemeClr val="accent1"/>
          </a:lnRef>
          <a:fillRef idx="0">
            <a:schemeClr val="accent1"/>
          </a:fillRef>
          <a:effectRef idx="0">
            <a:schemeClr val="accent1"/>
          </a:effectRef>
          <a:fontRef idx="minor">
            <a:schemeClr val="tx1"/>
          </a:fontRef>
        </p:style>
      </p:cxnSp>
      <p:pic>
        <p:nvPicPr>
          <p:cNvPr id="67" name="图片 66" descr="图标&#10;&#10;AI 生成的内容可能不正确。">
            <a:extLst>
              <a:ext uri="{FF2B5EF4-FFF2-40B4-BE49-F238E27FC236}">
                <a16:creationId xmlns:a16="http://schemas.microsoft.com/office/drawing/2014/main" id="{A2630EC5-8EC9-D9FB-6265-A3ADC152873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759" y="1702207"/>
            <a:ext cx="795895" cy="817496"/>
          </a:xfrm>
          <a:prstGeom prst="rect">
            <a:avLst/>
          </a:prstGeom>
        </p:spPr>
      </p:pic>
    </p:spTree>
    <p:extLst>
      <p:ext uri="{BB962C8B-B14F-4D97-AF65-F5344CB8AC3E}">
        <p14:creationId xmlns:p14="http://schemas.microsoft.com/office/powerpoint/2010/main" val="28338624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899C7B-7AFD-6553-44CF-946205A00927}"/>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2742B58B-7459-7E1D-525B-20197687F648}"/>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5.2.1</a:t>
            </a:r>
            <a:r>
              <a:rPr lang="zh-CN" altLang="en-US" sz="3200" dirty="0">
                <a:solidFill>
                  <a:schemeClr val="tx1"/>
                </a:solidFill>
                <a:latin typeface="Microsoft YaHei" panose="020B0503020204020204" pitchFamily="34" charset="-122"/>
                <a:ea typeface="Microsoft YaHei" panose="020B0503020204020204" pitchFamily="34" charset="-122"/>
              </a:rPr>
              <a:t>创新创业商业模式的设计</a:t>
            </a:r>
          </a:p>
        </p:txBody>
      </p:sp>
      <p:sp>
        <p:nvSpPr>
          <p:cNvPr id="23" name="文本框 22">
            <a:extLst>
              <a:ext uri="{FF2B5EF4-FFF2-40B4-BE49-F238E27FC236}">
                <a16:creationId xmlns:a16="http://schemas.microsoft.com/office/drawing/2014/main" id="{B0AFB174-5C6A-952B-978F-FFB3089322A3}"/>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价值主张</a:t>
            </a:r>
          </a:p>
        </p:txBody>
      </p:sp>
      <p:sp>
        <p:nvSpPr>
          <p:cNvPr id="3" name="文本框 2">
            <a:extLst>
              <a:ext uri="{FF2B5EF4-FFF2-40B4-BE49-F238E27FC236}">
                <a16:creationId xmlns:a16="http://schemas.microsoft.com/office/drawing/2014/main" id="{2CE6040C-C061-A606-301A-1F0FBB8F30BE}"/>
              </a:ext>
            </a:extLst>
          </p:cNvPr>
          <p:cNvSpPr txBox="1"/>
          <p:nvPr/>
        </p:nvSpPr>
        <p:spPr>
          <a:xfrm>
            <a:off x="766601" y="1973761"/>
            <a:ext cx="10610236" cy="4100546"/>
          </a:xfrm>
          <a:prstGeom prst="rect">
            <a:avLst/>
          </a:prstGeom>
          <a:noFill/>
        </p:spPr>
        <p:txBody>
          <a:bodyPr wrap="square" lIns="0" tIns="0" rIns="0" bIns="0">
            <a:spAutoFit/>
          </a:bodyPr>
          <a:lstStyle/>
          <a:p>
            <a:pPr marR="135432" indent="457200">
              <a:lnSpc>
                <a:spcPct val="150000"/>
              </a:lnSpc>
            </a:pPr>
            <a:r>
              <a:rPr lang="zh-CN" altLang="en-US" sz="2000" spc="-32" dirty="0">
                <a:solidFill>
                  <a:srgbClr val="231F20"/>
                </a:solidFill>
                <a:latin typeface="Microsoft YaHei" panose="020B0503020204020204" pitchFamily="34" charset="-122"/>
                <a:ea typeface="Microsoft YaHei" panose="020B0503020204020204" pitchFamily="34" charset="-122"/>
                <a:cs typeface="Wawati SC"/>
              </a:rPr>
              <a:t>价值主张用来描绘为特定顾客细分群体创造价值的系列产品和服务，它是顾客转向一个企业而非另一个企业的原因，价值主张解决了顾客的困扰或者满足了顾客的需求。价值主张是企业提供给顾客的收益集合或收益系列，它主要回答以下问题。</a:t>
            </a:r>
          </a:p>
          <a:p>
            <a:pPr marR="135432" indent="457200">
              <a:lnSpc>
                <a:spcPct val="150000"/>
              </a:lnSpc>
            </a:pPr>
            <a:r>
              <a:rPr lang="en-US" altLang="zh-CN" sz="2000" spc="-32" dirty="0">
                <a:solidFill>
                  <a:srgbClr val="231F20"/>
                </a:solidFill>
                <a:latin typeface="Microsoft YaHei" panose="020B0503020204020204" pitchFamily="34" charset="-122"/>
                <a:ea typeface="Microsoft YaHei" panose="020B0503020204020204" pitchFamily="34" charset="-122"/>
                <a:cs typeface="Wawati SC"/>
              </a:rPr>
              <a:t>①</a:t>
            </a:r>
            <a:r>
              <a:rPr lang="zh-CN" altLang="en-US" sz="2000" spc="-32" dirty="0">
                <a:solidFill>
                  <a:srgbClr val="231F20"/>
                </a:solidFill>
                <a:latin typeface="Microsoft YaHei" panose="020B0503020204020204" pitchFamily="34" charset="-122"/>
                <a:ea typeface="Microsoft YaHei" panose="020B0503020204020204" pitchFamily="34" charset="-122"/>
                <a:cs typeface="Wawati SC"/>
              </a:rPr>
              <a:t>我们该向顾客传递什么样的价值？</a:t>
            </a:r>
          </a:p>
          <a:p>
            <a:pPr marR="135432" indent="457200">
              <a:lnSpc>
                <a:spcPct val="150000"/>
              </a:lnSpc>
            </a:pPr>
            <a:r>
              <a:rPr lang="en-US" altLang="zh-CN" sz="2000" spc="-32" dirty="0">
                <a:solidFill>
                  <a:srgbClr val="231F20"/>
                </a:solidFill>
                <a:latin typeface="Microsoft YaHei" panose="020B0503020204020204" pitchFamily="34" charset="-122"/>
                <a:ea typeface="Microsoft YaHei" panose="020B0503020204020204" pitchFamily="34" charset="-122"/>
                <a:cs typeface="Wawati SC"/>
              </a:rPr>
              <a:t>②</a:t>
            </a:r>
            <a:r>
              <a:rPr lang="zh-CN" altLang="en-US" sz="2000" spc="-32" dirty="0">
                <a:solidFill>
                  <a:srgbClr val="231F20"/>
                </a:solidFill>
                <a:latin typeface="Microsoft YaHei" panose="020B0503020204020204" pitchFamily="34" charset="-122"/>
                <a:ea typeface="Microsoft YaHei" panose="020B0503020204020204" pitchFamily="34" charset="-122"/>
                <a:cs typeface="Wawati SC"/>
              </a:rPr>
              <a:t>我们需要帮助顾客解决哪一类难题？面对哪些痛点？</a:t>
            </a:r>
          </a:p>
          <a:p>
            <a:pPr marR="135432" indent="457200">
              <a:lnSpc>
                <a:spcPct val="150000"/>
              </a:lnSpc>
            </a:pPr>
            <a:r>
              <a:rPr lang="en-US" altLang="zh-CN" sz="2000" spc="-32" dirty="0">
                <a:solidFill>
                  <a:srgbClr val="231F20"/>
                </a:solidFill>
                <a:latin typeface="Microsoft YaHei" panose="020B0503020204020204" pitchFamily="34" charset="-122"/>
                <a:ea typeface="Microsoft YaHei" panose="020B0503020204020204" pitchFamily="34" charset="-122"/>
                <a:cs typeface="Wawati SC"/>
              </a:rPr>
              <a:t>③</a:t>
            </a:r>
            <a:r>
              <a:rPr lang="zh-CN" altLang="en-US" sz="2000" spc="-32" dirty="0">
                <a:solidFill>
                  <a:srgbClr val="231F20"/>
                </a:solidFill>
                <a:latin typeface="Microsoft YaHei" panose="020B0503020204020204" pitchFamily="34" charset="-122"/>
                <a:ea typeface="Microsoft YaHei" panose="020B0503020204020204" pitchFamily="34" charset="-122"/>
                <a:cs typeface="Wawati SC"/>
              </a:rPr>
              <a:t>我们需要满足顾客的哪些需求？</a:t>
            </a:r>
          </a:p>
          <a:p>
            <a:pPr marR="135432" indent="457200">
              <a:lnSpc>
                <a:spcPct val="150000"/>
              </a:lnSpc>
            </a:pPr>
            <a:r>
              <a:rPr lang="en-US" altLang="zh-CN" sz="2000" spc="-32" dirty="0">
                <a:solidFill>
                  <a:srgbClr val="231F20"/>
                </a:solidFill>
                <a:latin typeface="Microsoft YaHei" panose="020B0503020204020204" pitchFamily="34" charset="-122"/>
                <a:ea typeface="Microsoft YaHei" panose="020B0503020204020204" pitchFamily="34" charset="-122"/>
                <a:cs typeface="Wawati SC"/>
              </a:rPr>
              <a:t>④</a:t>
            </a:r>
            <a:r>
              <a:rPr lang="zh-CN" altLang="en-US" sz="2000" spc="-32" dirty="0">
                <a:solidFill>
                  <a:srgbClr val="231F20"/>
                </a:solidFill>
                <a:latin typeface="Microsoft YaHei" panose="020B0503020204020204" pitchFamily="34" charset="-122"/>
                <a:ea typeface="Microsoft YaHei" panose="020B0503020204020204" pitchFamily="34" charset="-122"/>
                <a:cs typeface="Wawati SC"/>
              </a:rPr>
              <a:t>我们需要提供给顾客细分群体哪些系列的产品和服务？</a:t>
            </a:r>
          </a:p>
          <a:p>
            <a:pPr marR="135432" indent="457200">
              <a:lnSpc>
                <a:spcPct val="150000"/>
              </a:lnSpc>
            </a:pPr>
            <a:r>
              <a:rPr lang="zh-CN" altLang="en-US" sz="2000" spc="-32" dirty="0">
                <a:solidFill>
                  <a:srgbClr val="231F20"/>
                </a:solidFill>
                <a:latin typeface="Microsoft YaHei" panose="020B0503020204020204" pitchFamily="34" charset="-122"/>
                <a:ea typeface="Microsoft YaHei" panose="020B0503020204020204" pitchFamily="34" charset="-122"/>
                <a:cs typeface="Wawati SC"/>
              </a:rPr>
              <a:t>价值主张通过满足细分群体的需求来创造价值。有效的价值具有</a:t>
            </a:r>
            <a:r>
              <a:rPr lang="zh-CN" altLang="en-US" sz="2000" b="1" spc="-32" dirty="0">
                <a:solidFill>
                  <a:srgbClr val="231F20"/>
                </a:solidFill>
                <a:latin typeface="Microsoft YaHei" panose="020B0503020204020204" pitchFamily="34" charset="-122"/>
                <a:ea typeface="Microsoft YaHei" panose="020B0503020204020204" pitchFamily="34" charset="-122"/>
                <a:cs typeface="Wawati SC"/>
              </a:rPr>
              <a:t>新颖、性能、定制化、把事情做好、设计、品牌</a:t>
            </a:r>
            <a:r>
              <a:rPr lang="en-US" altLang="zh-CN" sz="2000" b="1" spc="-32" dirty="0">
                <a:solidFill>
                  <a:srgbClr val="231F20"/>
                </a:solidFill>
                <a:latin typeface="Microsoft YaHei" panose="020B0503020204020204" pitchFamily="34" charset="-122"/>
                <a:ea typeface="Microsoft YaHei" panose="020B0503020204020204" pitchFamily="34" charset="-122"/>
                <a:cs typeface="Wawati SC"/>
              </a:rPr>
              <a:t>/</a:t>
            </a:r>
            <a:r>
              <a:rPr lang="zh-CN" altLang="en-US" sz="2000" b="1" spc="-32" dirty="0">
                <a:solidFill>
                  <a:srgbClr val="231F20"/>
                </a:solidFill>
                <a:latin typeface="Microsoft YaHei" panose="020B0503020204020204" pitchFamily="34" charset="-122"/>
                <a:ea typeface="Microsoft YaHei" panose="020B0503020204020204" pitchFamily="34" charset="-122"/>
                <a:cs typeface="Wawati SC"/>
              </a:rPr>
              <a:t>身份地位、价格、成本削减、风险抑制、可达性、便利性</a:t>
            </a:r>
            <a:r>
              <a:rPr lang="en-US" altLang="zh-CN" sz="2000" b="1" spc="-32" dirty="0">
                <a:solidFill>
                  <a:srgbClr val="231F20"/>
                </a:solidFill>
                <a:latin typeface="Microsoft YaHei" panose="020B0503020204020204" pitchFamily="34" charset="-122"/>
                <a:ea typeface="Microsoft YaHei" panose="020B0503020204020204" pitchFamily="34" charset="-122"/>
                <a:cs typeface="Wawati SC"/>
              </a:rPr>
              <a:t>/</a:t>
            </a:r>
            <a:r>
              <a:rPr lang="zh-CN" altLang="en-US" sz="2000" b="1" spc="-32" dirty="0">
                <a:solidFill>
                  <a:srgbClr val="231F20"/>
                </a:solidFill>
                <a:latin typeface="Microsoft YaHei" panose="020B0503020204020204" pitchFamily="34" charset="-122"/>
                <a:ea typeface="Microsoft YaHei" panose="020B0503020204020204" pitchFamily="34" charset="-122"/>
                <a:cs typeface="Wawati SC"/>
              </a:rPr>
              <a:t>可用性</a:t>
            </a:r>
            <a:r>
              <a:rPr lang="zh-CN" altLang="en-US" sz="2000" spc="-32" dirty="0">
                <a:solidFill>
                  <a:srgbClr val="231F20"/>
                </a:solidFill>
                <a:latin typeface="Microsoft YaHei" panose="020B0503020204020204" pitchFamily="34" charset="-122"/>
                <a:ea typeface="Microsoft YaHei" panose="020B0503020204020204" pitchFamily="34" charset="-122"/>
                <a:cs typeface="Wawati SC"/>
              </a:rPr>
              <a:t>等优势。</a:t>
            </a:r>
          </a:p>
        </p:txBody>
      </p:sp>
      <p:sp>
        <p:nvSpPr>
          <p:cNvPr id="5" name="矩形: 圆角 60">
            <a:extLst>
              <a:ext uri="{FF2B5EF4-FFF2-40B4-BE49-F238E27FC236}">
                <a16:creationId xmlns:a16="http://schemas.microsoft.com/office/drawing/2014/main" id="{B40BE905-BB42-6116-0672-0A1EF0A818D8}"/>
              </a:ext>
            </a:extLst>
          </p:cNvPr>
          <p:cNvSpPr/>
          <p:nvPr/>
        </p:nvSpPr>
        <p:spPr>
          <a:xfrm>
            <a:off x="599587" y="1901405"/>
            <a:ext cx="10858501" cy="4393378"/>
          </a:xfrm>
          <a:prstGeom prst="roundRect">
            <a:avLst>
              <a:gd name="adj" fmla="val 9041"/>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图片包含 图标&#10;&#10;AI 生成的内容可能不正确。">
            <a:extLst>
              <a:ext uri="{FF2B5EF4-FFF2-40B4-BE49-F238E27FC236}">
                <a16:creationId xmlns:a16="http://schemas.microsoft.com/office/drawing/2014/main" id="{ACC95CFE-28F3-C593-715D-AAD240FBDC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1879" y="1652082"/>
            <a:ext cx="884066" cy="884066"/>
          </a:xfrm>
          <a:prstGeom prst="rect">
            <a:avLst/>
          </a:prstGeom>
        </p:spPr>
      </p:pic>
    </p:spTree>
    <p:extLst>
      <p:ext uri="{BB962C8B-B14F-4D97-AF65-F5344CB8AC3E}">
        <p14:creationId xmlns:p14="http://schemas.microsoft.com/office/powerpoint/2010/main" val="10445913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D35FE3-BBAC-1050-A4C6-53837B5224A2}"/>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EE556614-6EAA-C62A-7EEF-8FA6C9BF048B}"/>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5.2.1</a:t>
            </a:r>
            <a:r>
              <a:rPr lang="zh-CN" altLang="en-US" sz="3200" dirty="0">
                <a:solidFill>
                  <a:schemeClr val="tx1"/>
                </a:solidFill>
                <a:latin typeface="Microsoft YaHei" panose="020B0503020204020204" pitchFamily="34" charset="-122"/>
                <a:ea typeface="Microsoft YaHei" panose="020B0503020204020204" pitchFamily="34" charset="-122"/>
              </a:rPr>
              <a:t>创新创业商业模式的设计</a:t>
            </a:r>
          </a:p>
        </p:txBody>
      </p:sp>
      <p:sp>
        <p:nvSpPr>
          <p:cNvPr id="23" name="文本框 22">
            <a:extLst>
              <a:ext uri="{FF2B5EF4-FFF2-40B4-BE49-F238E27FC236}">
                <a16:creationId xmlns:a16="http://schemas.microsoft.com/office/drawing/2014/main" id="{2623ED1A-8455-7EE3-DBA5-234228A067F5}"/>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3.</a:t>
            </a:r>
            <a:r>
              <a:rPr kumimoji="1" lang="zh-CN" altLang="en-US" sz="2800" b="1" dirty="0">
                <a:solidFill>
                  <a:schemeClr val="accent3"/>
                </a:solidFill>
                <a:latin typeface="Microsoft YaHei" panose="020B0503020204020204" pitchFamily="34" charset="-122"/>
                <a:ea typeface="Microsoft YaHei" panose="020B0503020204020204" pitchFamily="34" charset="-122"/>
              </a:rPr>
              <a:t>渠道通路</a:t>
            </a:r>
          </a:p>
        </p:txBody>
      </p:sp>
      <p:sp>
        <p:nvSpPr>
          <p:cNvPr id="3" name="文本框 2">
            <a:extLst>
              <a:ext uri="{FF2B5EF4-FFF2-40B4-BE49-F238E27FC236}">
                <a16:creationId xmlns:a16="http://schemas.microsoft.com/office/drawing/2014/main" id="{48556880-C0D6-DECC-A3F1-569FC43FDD74}"/>
              </a:ext>
            </a:extLst>
          </p:cNvPr>
          <p:cNvSpPr txBox="1"/>
          <p:nvPr/>
        </p:nvSpPr>
        <p:spPr>
          <a:xfrm>
            <a:off x="766601" y="1973761"/>
            <a:ext cx="10610236" cy="4100546"/>
          </a:xfrm>
          <a:prstGeom prst="rect">
            <a:avLst/>
          </a:prstGeom>
          <a:noFill/>
        </p:spPr>
        <p:txBody>
          <a:bodyPr wrap="square" lIns="0" tIns="0" rIns="0" bIns="0">
            <a:spAutoFit/>
          </a:bodyPr>
          <a:lstStyle/>
          <a:p>
            <a:pPr marR="135432" indent="457200">
              <a:lnSpc>
                <a:spcPct val="150000"/>
              </a:lnSpc>
            </a:pPr>
            <a:r>
              <a:rPr lang="zh-CN" altLang="en-US" sz="2000" spc="-32" dirty="0">
                <a:solidFill>
                  <a:srgbClr val="231F20"/>
                </a:solidFill>
                <a:latin typeface="Microsoft YaHei" panose="020B0503020204020204" pitchFamily="34" charset="-122"/>
                <a:ea typeface="Microsoft YaHei" panose="020B0503020204020204" pitchFamily="34" charset="-122"/>
                <a:cs typeface="Wawati SC"/>
              </a:rPr>
              <a:t>渠道通路是用来描绘企业是如何与其顾客细分群体进行接触、沟通并传递其价值主张的。沟通、分销和销售构成了企业面向顾客的接口界面。渠道通路是顾客接触点，是顾客知晓和了解企业及其产品的通路，在顾客体验中扮演着重要角色，它主要回答以下问题。</a:t>
            </a:r>
          </a:p>
          <a:p>
            <a:pPr marR="135432" indent="457200">
              <a:lnSpc>
                <a:spcPct val="150000"/>
              </a:lnSpc>
            </a:pPr>
            <a:r>
              <a:rPr lang="en-US" altLang="zh-CN" sz="2000" spc="-32" dirty="0">
                <a:solidFill>
                  <a:srgbClr val="231F20"/>
                </a:solidFill>
                <a:latin typeface="Microsoft YaHei" panose="020B0503020204020204" pitchFamily="34" charset="-122"/>
                <a:ea typeface="Microsoft YaHei" panose="020B0503020204020204" pitchFamily="34" charset="-122"/>
                <a:cs typeface="Wawati SC"/>
              </a:rPr>
              <a:t>①</a:t>
            </a:r>
            <a:r>
              <a:rPr lang="zh-CN" altLang="en-US" sz="2000" spc="-32" dirty="0">
                <a:solidFill>
                  <a:srgbClr val="231F20"/>
                </a:solidFill>
                <a:latin typeface="Microsoft YaHei" panose="020B0503020204020204" pitchFamily="34" charset="-122"/>
                <a:ea typeface="Microsoft YaHei" panose="020B0503020204020204" pitchFamily="34" charset="-122"/>
                <a:cs typeface="Wawati SC"/>
              </a:rPr>
              <a:t>通过哪些渠道可以接触我们的顾客细分群体？</a:t>
            </a:r>
          </a:p>
          <a:p>
            <a:pPr marR="135432" indent="457200">
              <a:lnSpc>
                <a:spcPct val="150000"/>
              </a:lnSpc>
            </a:pPr>
            <a:r>
              <a:rPr lang="en-US" altLang="zh-CN" sz="2000" spc="-32" dirty="0">
                <a:solidFill>
                  <a:srgbClr val="231F20"/>
                </a:solidFill>
                <a:latin typeface="Microsoft YaHei" panose="020B0503020204020204" pitchFamily="34" charset="-122"/>
                <a:ea typeface="Microsoft YaHei" panose="020B0503020204020204" pitchFamily="34" charset="-122"/>
                <a:cs typeface="Wawati SC"/>
              </a:rPr>
              <a:t>②</a:t>
            </a:r>
            <a:r>
              <a:rPr lang="zh-CN" altLang="en-US" sz="2000" spc="-32" dirty="0">
                <a:solidFill>
                  <a:srgbClr val="231F20"/>
                </a:solidFill>
                <a:latin typeface="Microsoft YaHei" panose="020B0503020204020204" pitchFamily="34" charset="-122"/>
                <a:ea typeface="Microsoft YaHei" panose="020B0503020204020204" pitchFamily="34" charset="-122"/>
                <a:cs typeface="Wawati SC"/>
              </a:rPr>
              <a:t>我们如何接触顾客细分群体？我们的渠道如何整合？</a:t>
            </a:r>
          </a:p>
          <a:p>
            <a:pPr marR="135432" indent="457200">
              <a:lnSpc>
                <a:spcPct val="150000"/>
              </a:lnSpc>
            </a:pPr>
            <a:r>
              <a:rPr lang="en-US" altLang="zh-CN" sz="2000" spc="-32" dirty="0">
                <a:solidFill>
                  <a:srgbClr val="231F20"/>
                </a:solidFill>
                <a:latin typeface="Microsoft YaHei" panose="020B0503020204020204" pitchFamily="34" charset="-122"/>
                <a:ea typeface="Microsoft YaHei" panose="020B0503020204020204" pitchFamily="34" charset="-122"/>
                <a:cs typeface="Wawati SC"/>
              </a:rPr>
              <a:t>③</a:t>
            </a:r>
            <a:r>
              <a:rPr lang="zh-CN" altLang="en-US" sz="2000" spc="-32" dirty="0">
                <a:solidFill>
                  <a:srgbClr val="231F20"/>
                </a:solidFill>
                <a:latin typeface="Microsoft YaHei" panose="020B0503020204020204" pitchFamily="34" charset="-122"/>
                <a:ea typeface="Microsoft YaHei" panose="020B0503020204020204" pitchFamily="34" charset="-122"/>
                <a:cs typeface="Wawati SC"/>
              </a:rPr>
              <a:t>哪些渠道最有效？</a:t>
            </a:r>
          </a:p>
          <a:p>
            <a:pPr marR="135432" indent="457200">
              <a:lnSpc>
                <a:spcPct val="150000"/>
              </a:lnSpc>
            </a:pPr>
            <a:r>
              <a:rPr lang="en-US" altLang="zh-CN" sz="2000" spc="-32" dirty="0">
                <a:solidFill>
                  <a:srgbClr val="231F20"/>
                </a:solidFill>
                <a:latin typeface="Microsoft YaHei" panose="020B0503020204020204" pitchFamily="34" charset="-122"/>
                <a:ea typeface="Microsoft YaHei" panose="020B0503020204020204" pitchFamily="34" charset="-122"/>
                <a:cs typeface="Wawati SC"/>
              </a:rPr>
              <a:t>④</a:t>
            </a:r>
            <a:r>
              <a:rPr lang="zh-CN" altLang="en-US" sz="2000" spc="-32" dirty="0">
                <a:solidFill>
                  <a:srgbClr val="231F20"/>
                </a:solidFill>
                <a:latin typeface="Microsoft YaHei" panose="020B0503020204020204" pitchFamily="34" charset="-122"/>
                <a:ea typeface="Microsoft YaHei" panose="020B0503020204020204" pitchFamily="34" charset="-122"/>
                <a:cs typeface="Wawati SC"/>
              </a:rPr>
              <a:t>哪些渠道的成本效益最好？</a:t>
            </a:r>
          </a:p>
          <a:p>
            <a:pPr marR="135432" indent="457200">
              <a:lnSpc>
                <a:spcPct val="150000"/>
              </a:lnSpc>
            </a:pPr>
            <a:r>
              <a:rPr lang="en-US" altLang="zh-CN" sz="2000" spc="-32" dirty="0">
                <a:solidFill>
                  <a:srgbClr val="231F20"/>
                </a:solidFill>
                <a:latin typeface="Microsoft YaHei" panose="020B0503020204020204" pitchFamily="34" charset="-122"/>
                <a:ea typeface="Microsoft YaHei" panose="020B0503020204020204" pitchFamily="34" charset="-122"/>
                <a:cs typeface="Wawati SC"/>
              </a:rPr>
              <a:t>⑤</a:t>
            </a:r>
            <a:r>
              <a:rPr lang="zh-CN" altLang="en-US" sz="2000" spc="-32" dirty="0">
                <a:solidFill>
                  <a:srgbClr val="231F20"/>
                </a:solidFill>
                <a:latin typeface="Microsoft YaHei" panose="020B0503020204020204" pitchFamily="34" charset="-122"/>
                <a:ea typeface="Microsoft YaHei" panose="020B0503020204020204" pitchFamily="34" charset="-122"/>
                <a:cs typeface="Wawati SC"/>
              </a:rPr>
              <a:t>如何把我们的渠道与顾客的例行程序进行整合？</a:t>
            </a:r>
          </a:p>
          <a:p>
            <a:pPr marR="135432" indent="457200">
              <a:lnSpc>
                <a:spcPct val="150000"/>
              </a:lnSpc>
            </a:pPr>
            <a:r>
              <a:rPr lang="zh-CN" altLang="en-US" sz="2000" spc="-32" dirty="0">
                <a:solidFill>
                  <a:srgbClr val="231F20"/>
                </a:solidFill>
                <a:latin typeface="Microsoft YaHei" panose="020B0503020204020204" pitchFamily="34" charset="-122"/>
                <a:ea typeface="Microsoft YaHei" panose="020B0503020204020204" pitchFamily="34" charset="-122"/>
                <a:cs typeface="Wawati SC"/>
              </a:rPr>
              <a:t>在把价值主张推向市场期间，发现有效接触顾客的正确渠道是至关重要的。</a:t>
            </a:r>
          </a:p>
        </p:txBody>
      </p:sp>
      <p:sp>
        <p:nvSpPr>
          <p:cNvPr id="5" name="矩形: 圆角 60">
            <a:extLst>
              <a:ext uri="{FF2B5EF4-FFF2-40B4-BE49-F238E27FC236}">
                <a16:creationId xmlns:a16="http://schemas.microsoft.com/office/drawing/2014/main" id="{EC7E8DBB-2996-8313-3885-CED80586134E}"/>
              </a:ext>
            </a:extLst>
          </p:cNvPr>
          <p:cNvSpPr/>
          <p:nvPr/>
        </p:nvSpPr>
        <p:spPr>
          <a:xfrm>
            <a:off x="599587" y="1901405"/>
            <a:ext cx="10858501" cy="4393378"/>
          </a:xfrm>
          <a:prstGeom prst="roundRect">
            <a:avLst>
              <a:gd name="adj" fmla="val 9041"/>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图标&#10;&#10;AI 生成的内容可能不正确。">
            <a:extLst>
              <a:ext uri="{FF2B5EF4-FFF2-40B4-BE49-F238E27FC236}">
                <a16:creationId xmlns:a16="http://schemas.microsoft.com/office/drawing/2014/main" id="{5A4FE187-99C5-708A-12B5-8B3D9B364A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2568" y="1663442"/>
            <a:ext cx="828568" cy="812322"/>
          </a:xfrm>
          <a:prstGeom prst="rect">
            <a:avLst/>
          </a:prstGeom>
        </p:spPr>
      </p:pic>
    </p:spTree>
    <p:extLst>
      <p:ext uri="{BB962C8B-B14F-4D97-AF65-F5344CB8AC3E}">
        <p14:creationId xmlns:p14="http://schemas.microsoft.com/office/powerpoint/2010/main" val="35144465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F427DC-23C4-F998-66B1-AA2AA79017DA}"/>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5220DFFD-F927-A0E4-D59E-BDC34788EC9C}"/>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5.2.1</a:t>
            </a:r>
            <a:r>
              <a:rPr lang="zh-CN" altLang="en-US" sz="3200" dirty="0">
                <a:solidFill>
                  <a:schemeClr val="tx1"/>
                </a:solidFill>
                <a:latin typeface="Microsoft YaHei" panose="020B0503020204020204" pitchFamily="34" charset="-122"/>
                <a:ea typeface="Microsoft YaHei" panose="020B0503020204020204" pitchFamily="34" charset="-122"/>
              </a:rPr>
              <a:t>创新创业商业模式的设计</a:t>
            </a:r>
          </a:p>
        </p:txBody>
      </p:sp>
      <p:sp>
        <p:nvSpPr>
          <p:cNvPr id="23" name="文本框 22">
            <a:extLst>
              <a:ext uri="{FF2B5EF4-FFF2-40B4-BE49-F238E27FC236}">
                <a16:creationId xmlns:a16="http://schemas.microsoft.com/office/drawing/2014/main" id="{69A3765D-1955-5ED5-BDC9-1C0915180292}"/>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4.</a:t>
            </a:r>
            <a:r>
              <a:rPr kumimoji="1" lang="zh-CN" altLang="en-US" sz="2800" b="1" dirty="0">
                <a:solidFill>
                  <a:schemeClr val="accent3"/>
                </a:solidFill>
                <a:latin typeface="Microsoft YaHei" panose="020B0503020204020204" pitchFamily="34" charset="-122"/>
                <a:ea typeface="Microsoft YaHei" panose="020B0503020204020204" pitchFamily="34" charset="-122"/>
              </a:rPr>
              <a:t>顾客关系</a:t>
            </a:r>
          </a:p>
        </p:txBody>
      </p:sp>
      <p:sp>
        <p:nvSpPr>
          <p:cNvPr id="3" name="文本框 2">
            <a:extLst>
              <a:ext uri="{FF2B5EF4-FFF2-40B4-BE49-F238E27FC236}">
                <a16:creationId xmlns:a16="http://schemas.microsoft.com/office/drawing/2014/main" id="{50D5913F-A1DD-C78F-CA97-3813074BE4F0}"/>
              </a:ext>
            </a:extLst>
          </p:cNvPr>
          <p:cNvSpPr txBox="1"/>
          <p:nvPr/>
        </p:nvSpPr>
        <p:spPr>
          <a:xfrm>
            <a:off x="766601" y="1973761"/>
            <a:ext cx="10610236" cy="3177216"/>
          </a:xfrm>
          <a:prstGeom prst="rect">
            <a:avLst/>
          </a:prstGeom>
          <a:noFill/>
        </p:spPr>
        <p:txBody>
          <a:bodyPr wrap="square" lIns="0" tIns="0" rIns="0" bIns="0">
            <a:spAutoFit/>
          </a:bodyPr>
          <a:lstStyle/>
          <a:p>
            <a:pPr marR="135432" indent="457200">
              <a:lnSpc>
                <a:spcPct val="150000"/>
              </a:lnSpc>
            </a:pPr>
            <a:r>
              <a:rPr lang="zh-CN" altLang="en-US" sz="2000" spc="-32" dirty="0">
                <a:solidFill>
                  <a:srgbClr val="231F20"/>
                </a:solidFill>
                <a:latin typeface="Microsoft YaHei" panose="020B0503020204020204" pitchFamily="34" charset="-122"/>
                <a:ea typeface="Microsoft YaHei" panose="020B0503020204020204" pitchFamily="34" charset="-122"/>
                <a:cs typeface="Wawati SC"/>
              </a:rPr>
              <a:t>顾客关系描绘的是企业与特定顾客细分群体建立的关系类型，它是企业与顾客的联系纽带，主要回答以下问题。</a:t>
            </a:r>
          </a:p>
          <a:p>
            <a:pPr marR="135432" indent="457200">
              <a:lnSpc>
                <a:spcPct val="150000"/>
              </a:lnSpc>
            </a:pPr>
            <a:r>
              <a:rPr lang="en-US" altLang="zh-CN" sz="2000" spc="-32" dirty="0">
                <a:solidFill>
                  <a:srgbClr val="231F20"/>
                </a:solidFill>
                <a:latin typeface="Microsoft YaHei" panose="020B0503020204020204" pitchFamily="34" charset="-122"/>
                <a:ea typeface="Microsoft YaHei" panose="020B0503020204020204" pitchFamily="34" charset="-122"/>
                <a:cs typeface="Wawati SC"/>
              </a:rPr>
              <a:t>①</a:t>
            </a:r>
            <a:r>
              <a:rPr lang="zh-CN" altLang="en-US" sz="2000" spc="-32" dirty="0">
                <a:solidFill>
                  <a:srgbClr val="231F20"/>
                </a:solidFill>
                <a:latin typeface="Microsoft YaHei" panose="020B0503020204020204" pitchFamily="34" charset="-122"/>
                <a:ea typeface="Microsoft YaHei" panose="020B0503020204020204" pitchFamily="34" charset="-122"/>
                <a:cs typeface="Wawati SC"/>
              </a:rPr>
              <a:t>每个顾客细分群体希望我们与其建立和保持何种关系？</a:t>
            </a:r>
          </a:p>
          <a:p>
            <a:pPr marR="135432" indent="457200">
              <a:lnSpc>
                <a:spcPct val="150000"/>
              </a:lnSpc>
            </a:pPr>
            <a:r>
              <a:rPr lang="en-US" altLang="zh-CN" sz="2000" spc="-32" dirty="0">
                <a:solidFill>
                  <a:srgbClr val="231F20"/>
                </a:solidFill>
                <a:latin typeface="Microsoft YaHei" panose="020B0503020204020204" pitchFamily="34" charset="-122"/>
                <a:ea typeface="Microsoft YaHei" panose="020B0503020204020204" pitchFamily="34" charset="-122"/>
                <a:cs typeface="Wawati SC"/>
              </a:rPr>
              <a:t>②</a:t>
            </a:r>
            <a:r>
              <a:rPr lang="zh-CN" altLang="en-US" sz="2000" spc="-32" dirty="0">
                <a:solidFill>
                  <a:srgbClr val="231F20"/>
                </a:solidFill>
                <a:latin typeface="Microsoft YaHei" panose="020B0503020204020204" pitchFamily="34" charset="-122"/>
                <a:ea typeface="Microsoft YaHei" panose="020B0503020204020204" pitchFamily="34" charset="-122"/>
                <a:cs typeface="Wawati SC"/>
              </a:rPr>
              <a:t>哪些顾客关系我们已经建立了？</a:t>
            </a:r>
          </a:p>
          <a:p>
            <a:pPr marR="135432" indent="457200">
              <a:lnSpc>
                <a:spcPct val="150000"/>
              </a:lnSpc>
            </a:pPr>
            <a:r>
              <a:rPr lang="en-US" altLang="zh-CN" sz="2000" spc="-32" dirty="0">
                <a:solidFill>
                  <a:srgbClr val="231F20"/>
                </a:solidFill>
                <a:latin typeface="Microsoft YaHei" panose="020B0503020204020204" pitchFamily="34" charset="-122"/>
                <a:ea typeface="Microsoft YaHei" panose="020B0503020204020204" pitchFamily="34" charset="-122"/>
                <a:cs typeface="Wawati SC"/>
              </a:rPr>
              <a:t>③</a:t>
            </a:r>
            <a:r>
              <a:rPr lang="zh-CN" altLang="en-US" sz="2000" spc="-32" dirty="0">
                <a:solidFill>
                  <a:srgbClr val="231F20"/>
                </a:solidFill>
                <a:latin typeface="Microsoft YaHei" panose="020B0503020204020204" pitchFamily="34" charset="-122"/>
                <a:ea typeface="Microsoft YaHei" panose="020B0503020204020204" pitchFamily="34" charset="-122"/>
                <a:cs typeface="Wawati SC"/>
              </a:rPr>
              <a:t>这些关系的成本如何？</a:t>
            </a:r>
          </a:p>
          <a:p>
            <a:pPr marR="135432" indent="457200">
              <a:lnSpc>
                <a:spcPct val="150000"/>
              </a:lnSpc>
            </a:pPr>
            <a:r>
              <a:rPr lang="en-US" altLang="zh-CN" sz="2000" spc="-32" dirty="0">
                <a:solidFill>
                  <a:srgbClr val="231F20"/>
                </a:solidFill>
                <a:latin typeface="Microsoft YaHei" panose="020B0503020204020204" pitchFamily="34" charset="-122"/>
                <a:ea typeface="Microsoft YaHei" panose="020B0503020204020204" pitchFamily="34" charset="-122"/>
                <a:cs typeface="Wawati SC"/>
              </a:rPr>
              <a:t>④</a:t>
            </a:r>
            <a:r>
              <a:rPr lang="zh-CN" altLang="en-US" sz="2000" spc="-32" dirty="0">
                <a:solidFill>
                  <a:srgbClr val="231F20"/>
                </a:solidFill>
                <a:latin typeface="Microsoft YaHei" panose="020B0503020204020204" pitchFamily="34" charset="-122"/>
                <a:ea typeface="Microsoft YaHei" panose="020B0503020204020204" pitchFamily="34" charset="-122"/>
                <a:cs typeface="Wawati SC"/>
              </a:rPr>
              <a:t>如何把顾客关系与商业模式的其余部分进行整合？</a:t>
            </a:r>
          </a:p>
          <a:p>
            <a:pPr marR="135432" indent="457200">
              <a:lnSpc>
                <a:spcPct val="150000"/>
              </a:lnSpc>
            </a:pPr>
            <a:r>
              <a:rPr lang="zh-CN" altLang="en-US" sz="2000" spc="-32" dirty="0">
                <a:solidFill>
                  <a:srgbClr val="231F20"/>
                </a:solidFill>
                <a:latin typeface="Microsoft YaHei" panose="020B0503020204020204" pitchFamily="34" charset="-122"/>
                <a:ea typeface="Microsoft YaHei" panose="020B0503020204020204" pitchFamily="34" charset="-122"/>
                <a:cs typeface="Wawati SC"/>
              </a:rPr>
              <a:t>商业模式所要求的顾客关系深刻地影响着顾客体验。</a:t>
            </a:r>
          </a:p>
        </p:txBody>
      </p:sp>
      <p:sp>
        <p:nvSpPr>
          <p:cNvPr id="5" name="矩形: 圆角 60">
            <a:extLst>
              <a:ext uri="{FF2B5EF4-FFF2-40B4-BE49-F238E27FC236}">
                <a16:creationId xmlns:a16="http://schemas.microsoft.com/office/drawing/2014/main" id="{5E23EA37-2452-4D28-3FBB-A542A32ACFD1}"/>
              </a:ext>
            </a:extLst>
          </p:cNvPr>
          <p:cNvSpPr/>
          <p:nvPr/>
        </p:nvSpPr>
        <p:spPr>
          <a:xfrm>
            <a:off x="599587" y="1901405"/>
            <a:ext cx="10858501" cy="4393378"/>
          </a:xfrm>
          <a:prstGeom prst="roundRect">
            <a:avLst>
              <a:gd name="adj" fmla="val 9041"/>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8CBD8B62-CB78-7A41-13DB-3C725FD0A323}"/>
              </a:ext>
            </a:extLst>
          </p:cNvPr>
          <p:cNvSpPr txBox="1"/>
          <p:nvPr/>
        </p:nvSpPr>
        <p:spPr>
          <a:xfrm>
            <a:off x="733912" y="5324195"/>
            <a:ext cx="1195986" cy="707886"/>
          </a:xfrm>
          <a:prstGeom prst="rect">
            <a:avLst/>
          </a:prstGeom>
          <a:noFill/>
        </p:spPr>
        <p:txBody>
          <a:bodyPr wrap="square">
            <a:spAutoFit/>
          </a:bodyPr>
          <a:lstStyle/>
          <a:p>
            <a:pPr algn="ctr"/>
            <a:r>
              <a:rPr lang="zh-CN" altLang="en-US" sz="2000" b="1" spc="-32" dirty="0">
                <a:solidFill>
                  <a:srgbClr val="231F20"/>
                </a:solidFill>
                <a:latin typeface="Microsoft YaHei" panose="020B0503020204020204" pitchFamily="34" charset="-122"/>
                <a:ea typeface="Microsoft YaHei" panose="020B0503020204020204" pitchFamily="34" charset="-122"/>
                <a:cs typeface="Wawati SC"/>
              </a:rPr>
              <a:t>顾客关系类型</a:t>
            </a:r>
            <a:endParaRPr lang="zh-CN" altLang="en-US" sz="2000" b="1" dirty="0"/>
          </a:p>
        </p:txBody>
      </p:sp>
      <p:grpSp>
        <p:nvGrpSpPr>
          <p:cNvPr id="14" name="组合 13">
            <a:extLst>
              <a:ext uri="{FF2B5EF4-FFF2-40B4-BE49-F238E27FC236}">
                <a16:creationId xmlns:a16="http://schemas.microsoft.com/office/drawing/2014/main" id="{6268C854-A89C-FCD2-E000-89DFC46E48A8}"/>
              </a:ext>
            </a:extLst>
          </p:cNvPr>
          <p:cNvGrpSpPr/>
          <p:nvPr/>
        </p:nvGrpSpPr>
        <p:grpSpPr>
          <a:xfrm>
            <a:off x="2216067" y="5276288"/>
            <a:ext cx="8779881" cy="803701"/>
            <a:chOff x="2216068" y="5461855"/>
            <a:chExt cx="6148330" cy="803701"/>
          </a:xfrm>
        </p:grpSpPr>
        <p:sp>
          <p:nvSpPr>
            <p:cNvPr id="8" name="文本框 7">
              <a:extLst>
                <a:ext uri="{FF2B5EF4-FFF2-40B4-BE49-F238E27FC236}">
                  <a16:creationId xmlns:a16="http://schemas.microsoft.com/office/drawing/2014/main" id="{19C03AB2-FFD0-CC4E-469E-F22BFAC88997}"/>
                </a:ext>
              </a:extLst>
            </p:cNvPr>
            <p:cNvSpPr txBox="1"/>
            <p:nvPr/>
          </p:nvSpPr>
          <p:spPr>
            <a:xfrm>
              <a:off x="4299377" y="5461855"/>
              <a:ext cx="1981711" cy="369332"/>
            </a:xfrm>
            <a:prstGeom prst="rect">
              <a:avLst/>
            </a:prstGeom>
            <a:solidFill>
              <a:schemeClr val="accent3"/>
            </a:solidFill>
          </p:spPr>
          <p:txBody>
            <a:bodyPr wrap="square" anchor="ctr">
              <a:spAutoFit/>
            </a:bodyPr>
            <a:lstStyle/>
            <a:p>
              <a:pPr marR="135432" algn="ctr"/>
              <a:r>
                <a:rPr lang="en-US" altLang="zh-CN" sz="1800" b="1" spc="-32" dirty="0">
                  <a:solidFill>
                    <a:schemeClr val="bg1"/>
                  </a:solidFill>
                  <a:latin typeface="Microsoft YaHei" panose="020B0503020204020204" pitchFamily="34" charset="-122"/>
                  <a:ea typeface="Microsoft YaHei" panose="020B0503020204020204" pitchFamily="34" charset="-122"/>
                  <a:cs typeface="Wawati SC"/>
                </a:rPr>
                <a:t>②</a:t>
              </a:r>
              <a:r>
                <a:rPr lang="zh-CN" altLang="en-US" sz="1800" b="1" spc="-32" dirty="0">
                  <a:solidFill>
                    <a:schemeClr val="bg1"/>
                  </a:solidFill>
                  <a:latin typeface="Microsoft YaHei" panose="020B0503020204020204" pitchFamily="34" charset="-122"/>
                  <a:ea typeface="Microsoft YaHei" panose="020B0503020204020204" pitchFamily="34" charset="-122"/>
                  <a:cs typeface="Wawati SC"/>
                </a:rPr>
                <a:t>专用个人助理</a:t>
              </a:r>
              <a:endParaRPr lang="zh-CN" altLang="en-US" b="1" dirty="0">
                <a:solidFill>
                  <a:schemeClr val="bg1"/>
                </a:solidFill>
              </a:endParaRPr>
            </a:p>
          </p:txBody>
        </p:sp>
        <p:sp>
          <p:nvSpPr>
            <p:cNvPr id="9" name="文本框 8">
              <a:extLst>
                <a:ext uri="{FF2B5EF4-FFF2-40B4-BE49-F238E27FC236}">
                  <a16:creationId xmlns:a16="http://schemas.microsoft.com/office/drawing/2014/main" id="{AD1D3692-3D90-EB09-F75D-3F4E7EFA0773}"/>
                </a:ext>
              </a:extLst>
            </p:cNvPr>
            <p:cNvSpPr txBox="1"/>
            <p:nvPr/>
          </p:nvSpPr>
          <p:spPr>
            <a:xfrm>
              <a:off x="4299378" y="5896224"/>
              <a:ext cx="1981711" cy="369332"/>
            </a:xfrm>
            <a:prstGeom prst="rect">
              <a:avLst/>
            </a:prstGeom>
            <a:solidFill>
              <a:schemeClr val="accent3"/>
            </a:solidFill>
          </p:spPr>
          <p:txBody>
            <a:bodyPr wrap="square" anchor="ctr">
              <a:spAutoFit/>
            </a:bodyPr>
            <a:lstStyle/>
            <a:p>
              <a:pPr marR="135432" algn="ctr"/>
              <a:r>
                <a:rPr lang="en-US" altLang="zh-CN" sz="1800" b="1" spc="-32" dirty="0">
                  <a:solidFill>
                    <a:schemeClr val="bg1"/>
                  </a:solidFill>
                  <a:latin typeface="Microsoft YaHei" panose="020B0503020204020204" pitchFamily="34" charset="-122"/>
                  <a:ea typeface="Microsoft YaHei" panose="020B0503020204020204" pitchFamily="34" charset="-122"/>
                  <a:cs typeface="Wawati SC"/>
                </a:rPr>
                <a:t>⑤</a:t>
              </a:r>
              <a:r>
                <a:rPr lang="zh-CN" altLang="en-US" sz="1800" b="1" spc="-32" dirty="0">
                  <a:solidFill>
                    <a:schemeClr val="bg1"/>
                  </a:solidFill>
                  <a:latin typeface="Microsoft YaHei" panose="020B0503020204020204" pitchFamily="34" charset="-122"/>
                  <a:ea typeface="Microsoft YaHei" panose="020B0503020204020204" pitchFamily="34" charset="-122"/>
                  <a:cs typeface="Wawati SC"/>
                </a:rPr>
                <a:t>社区</a:t>
              </a:r>
              <a:endParaRPr lang="zh-CN" altLang="en-US" b="1" dirty="0">
                <a:solidFill>
                  <a:schemeClr val="bg1"/>
                </a:solidFill>
              </a:endParaRPr>
            </a:p>
          </p:txBody>
        </p:sp>
        <p:sp>
          <p:nvSpPr>
            <p:cNvPr id="10" name="文本框 9">
              <a:extLst>
                <a:ext uri="{FF2B5EF4-FFF2-40B4-BE49-F238E27FC236}">
                  <a16:creationId xmlns:a16="http://schemas.microsoft.com/office/drawing/2014/main" id="{D528AF3F-92F6-C30E-C861-97027F45D758}"/>
                </a:ext>
              </a:extLst>
            </p:cNvPr>
            <p:cNvSpPr txBox="1"/>
            <p:nvPr/>
          </p:nvSpPr>
          <p:spPr>
            <a:xfrm>
              <a:off x="2216068" y="5461855"/>
              <a:ext cx="1981711" cy="369332"/>
            </a:xfrm>
            <a:prstGeom prst="rect">
              <a:avLst/>
            </a:prstGeom>
            <a:solidFill>
              <a:schemeClr val="accent3"/>
            </a:solidFill>
          </p:spPr>
          <p:txBody>
            <a:bodyPr wrap="square" anchor="ctr">
              <a:spAutoFit/>
            </a:bodyPr>
            <a:lstStyle/>
            <a:p>
              <a:pPr marR="135432" algn="ctr"/>
              <a:r>
                <a:rPr lang="en-US" altLang="zh-CN" sz="1800" b="1" spc="-32" dirty="0">
                  <a:solidFill>
                    <a:schemeClr val="bg1"/>
                  </a:solidFill>
                  <a:latin typeface="Microsoft YaHei" panose="020B0503020204020204" pitchFamily="34" charset="-122"/>
                  <a:ea typeface="Microsoft YaHei" panose="020B0503020204020204" pitchFamily="34" charset="-122"/>
                  <a:cs typeface="Wawati SC"/>
                </a:rPr>
                <a:t>①</a:t>
              </a:r>
              <a:r>
                <a:rPr lang="zh-CN" altLang="en-US" sz="1800" b="1" spc="-32" dirty="0">
                  <a:solidFill>
                    <a:schemeClr val="bg1"/>
                  </a:solidFill>
                  <a:latin typeface="Microsoft YaHei" panose="020B0503020204020204" pitchFamily="34" charset="-122"/>
                  <a:ea typeface="Microsoft YaHei" panose="020B0503020204020204" pitchFamily="34" charset="-122"/>
                  <a:cs typeface="Wawati SC"/>
                </a:rPr>
                <a:t>个人助理</a:t>
              </a:r>
              <a:endParaRPr lang="zh-CN" altLang="en-US" b="1" dirty="0">
                <a:solidFill>
                  <a:schemeClr val="bg1"/>
                </a:solidFill>
              </a:endParaRPr>
            </a:p>
          </p:txBody>
        </p:sp>
        <p:sp>
          <p:nvSpPr>
            <p:cNvPr id="11" name="文本框 10">
              <a:extLst>
                <a:ext uri="{FF2B5EF4-FFF2-40B4-BE49-F238E27FC236}">
                  <a16:creationId xmlns:a16="http://schemas.microsoft.com/office/drawing/2014/main" id="{82ED9BD1-15C3-20B7-F6DD-8D7AA2D41480}"/>
                </a:ext>
              </a:extLst>
            </p:cNvPr>
            <p:cNvSpPr txBox="1"/>
            <p:nvPr/>
          </p:nvSpPr>
          <p:spPr>
            <a:xfrm>
              <a:off x="6382687" y="5461855"/>
              <a:ext cx="1981711" cy="369332"/>
            </a:xfrm>
            <a:prstGeom prst="rect">
              <a:avLst/>
            </a:prstGeom>
            <a:solidFill>
              <a:schemeClr val="accent3"/>
            </a:solidFill>
          </p:spPr>
          <p:txBody>
            <a:bodyPr wrap="square" anchor="ctr">
              <a:spAutoFit/>
            </a:bodyPr>
            <a:lstStyle/>
            <a:p>
              <a:pPr marR="135432" algn="ctr"/>
              <a:r>
                <a:rPr lang="en-US" altLang="zh-CN" sz="1800" b="1" spc="-32" dirty="0">
                  <a:solidFill>
                    <a:schemeClr val="bg1"/>
                  </a:solidFill>
                  <a:latin typeface="Microsoft YaHei" panose="020B0503020204020204" pitchFamily="34" charset="-122"/>
                  <a:ea typeface="Microsoft YaHei" panose="020B0503020204020204" pitchFamily="34" charset="-122"/>
                  <a:cs typeface="Wawati SC"/>
                </a:rPr>
                <a:t>③</a:t>
              </a:r>
              <a:r>
                <a:rPr lang="zh-CN" altLang="en-US" sz="1800" b="1" spc="-32" dirty="0">
                  <a:solidFill>
                    <a:schemeClr val="bg1"/>
                  </a:solidFill>
                  <a:latin typeface="Microsoft YaHei" panose="020B0503020204020204" pitchFamily="34" charset="-122"/>
                  <a:ea typeface="Microsoft YaHei" panose="020B0503020204020204" pitchFamily="34" charset="-122"/>
                  <a:cs typeface="Wawati SC"/>
                </a:rPr>
                <a:t>自助服务</a:t>
              </a:r>
              <a:endParaRPr lang="zh-CN" altLang="en-US" b="1" dirty="0">
                <a:solidFill>
                  <a:schemeClr val="bg1"/>
                </a:solidFill>
              </a:endParaRPr>
            </a:p>
          </p:txBody>
        </p:sp>
        <p:sp>
          <p:nvSpPr>
            <p:cNvPr id="12" name="文本框 11">
              <a:extLst>
                <a:ext uri="{FF2B5EF4-FFF2-40B4-BE49-F238E27FC236}">
                  <a16:creationId xmlns:a16="http://schemas.microsoft.com/office/drawing/2014/main" id="{ED6B6F1F-D42D-8BFA-0127-5CAE4C59BA34}"/>
                </a:ext>
              </a:extLst>
            </p:cNvPr>
            <p:cNvSpPr txBox="1"/>
            <p:nvPr/>
          </p:nvSpPr>
          <p:spPr>
            <a:xfrm>
              <a:off x="2216068" y="5896224"/>
              <a:ext cx="1981711" cy="369332"/>
            </a:xfrm>
            <a:prstGeom prst="rect">
              <a:avLst/>
            </a:prstGeom>
            <a:solidFill>
              <a:schemeClr val="accent3"/>
            </a:solidFill>
          </p:spPr>
          <p:txBody>
            <a:bodyPr wrap="square" anchor="ctr">
              <a:spAutoFit/>
            </a:bodyPr>
            <a:lstStyle/>
            <a:p>
              <a:pPr marR="135432" algn="ctr"/>
              <a:r>
                <a:rPr lang="en-US" altLang="zh-CN" sz="1800" b="1" spc="-32" dirty="0">
                  <a:solidFill>
                    <a:schemeClr val="bg1"/>
                  </a:solidFill>
                  <a:latin typeface="Microsoft YaHei" panose="020B0503020204020204" pitchFamily="34" charset="-122"/>
                  <a:ea typeface="Microsoft YaHei" panose="020B0503020204020204" pitchFamily="34" charset="-122"/>
                  <a:cs typeface="Wawati SC"/>
                </a:rPr>
                <a:t>④</a:t>
              </a:r>
              <a:r>
                <a:rPr lang="zh-CN" altLang="en-US" sz="1800" b="1" spc="-32" dirty="0">
                  <a:solidFill>
                    <a:schemeClr val="bg1"/>
                  </a:solidFill>
                  <a:latin typeface="Microsoft YaHei" panose="020B0503020204020204" pitchFamily="34" charset="-122"/>
                  <a:ea typeface="Microsoft YaHei" panose="020B0503020204020204" pitchFamily="34" charset="-122"/>
                  <a:cs typeface="Wawati SC"/>
                </a:rPr>
                <a:t>自动化服务</a:t>
              </a:r>
              <a:endParaRPr lang="zh-CN" altLang="en-US" b="1" dirty="0">
                <a:solidFill>
                  <a:schemeClr val="bg1"/>
                </a:solidFill>
              </a:endParaRPr>
            </a:p>
          </p:txBody>
        </p:sp>
        <p:sp>
          <p:nvSpPr>
            <p:cNvPr id="13" name="文本框 12">
              <a:extLst>
                <a:ext uri="{FF2B5EF4-FFF2-40B4-BE49-F238E27FC236}">
                  <a16:creationId xmlns:a16="http://schemas.microsoft.com/office/drawing/2014/main" id="{D0414148-0C88-3A9F-7FAA-FBAC42EDCA75}"/>
                </a:ext>
              </a:extLst>
            </p:cNvPr>
            <p:cNvSpPr txBox="1"/>
            <p:nvPr/>
          </p:nvSpPr>
          <p:spPr>
            <a:xfrm>
              <a:off x="6382687" y="5896224"/>
              <a:ext cx="1981711" cy="369332"/>
            </a:xfrm>
            <a:prstGeom prst="rect">
              <a:avLst/>
            </a:prstGeom>
            <a:solidFill>
              <a:schemeClr val="accent3"/>
            </a:solidFill>
          </p:spPr>
          <p:txBody>
            <a:bodyPr wrap="square" anchor="ctr">
              <a:spAutoFit/>
            </a:bodyPr>
            <a:lstStyle/>
            <a:p>
              <a:pPr marR="135432" algn="ctr"/>
              <a:r>
                <a:rPr lang="en-US" altLang="zh-CN" sz="1800" b="1" spc="-32" dirty="0">
                  <a:solidFill>
                    <a:schemeClr val="bg1"/>
                  </a:solidFill>
                  <a:latin typeface="Microsoft YaHei" panose="020B0503020204020204" pitchFamily="34" charset="-122"/>
                  <a:ea typeface="Microsoft YaHei" panose="020B0503020204020204" pitchFamily="34" charset="-122"/>
                  <a:cs typeface="Wawati SC"/>
                </a:rPr>
                <a:t>⑥</a:t>
              </a:r>
              <a:r>
                <a:rPr lang="zh-CN" altLang="en-US" sz="1800" b="1" spc="-32" dirty="0">
                  <a:solidFill>
                    <a:schemeClr val="bg1"/>
                  </a:solidFill>
                  <a:latin typeface="Microsoft YaHei" panose="020B0503020204020204" pitchFamily="34" charset="-122"/>
                  <a:ea typeface="Microsoft YaHei" panose="020B0503020204020204" pitchFamily="34" charset="-122"/>
                  <a:cs typeface="Wawati SC"/>
                </a:rPr>
                <a:t>共同创造</a:t>
              </a:r>
              <a:endParaRPr lang="zh-CN" altLang="en-US" b="1" dirty="0">
                <a:solidFill>
                  <a:schemeClr val="bg1"/>
                </a:solidFill>
              </a:endParaRPr>
            </a:p>
          </p:txBody>
        </p:sp>
      </p:grpSp>
      <p:pic>
        <p:nvPicPr>
          <p:cNvPr id="15" name="图片 14" descr="卡通人物&#10;&#10;AI 生成的内容可能不正确。">
            <a:extLst>
              <a:ext uri="{FF2B5EF4-FFF2-40B4-BE49-F238E27FC236}">
                <a16:creationId xmlns:a16="http://schemas.microsoft.com/office/drawing/2014/main" id="{AAE39AD3-733D-9B12-90F3-0FA953A988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6434" y="1663442"/>
            <a:ext cx="814955" cy="814955"/>
          </a:xfrm>
          <a:prstGeom prst="rect">
            <a:avLst/>
          </a:prstGeom>
        </p:spPr>
      </p:pic>
    </p:spTree>
    <p:extLst>
      <p:ext uri="{BB962C8B-B14F-4D97-AF65-F5344CB8AC3E}">
        <p14:creationId xmlns:p14="http://schemas.microsoft.com/office/powerpoint/2010/main" val="41556583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A677A3-E3C8-65AC-8D6B-E05B8C540E0E}"/>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19C8EA42-2FA2-48E6-566E-5A82A3F2FE7A}"/>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5.2.1</a:t>
            </a:r>
            <a:r>
              <a:rPr lang="zh-CN" altLang="en-US" sz="3200" dirty="0">
                <a:solidFill>
                  <a:schemeClr val="tx1"/>
                </a:solidFill>
                <a:latin typeface="Microsoft YaHei" panose="020B0503020204020204" pitchFamily="34" charset="-122"/>
                <a:ea typeface="Microsoft YaHei" panose="020B0503020204020204" pitchFamily="34" charset="-122"/>
              </a:rPr>
              <a:t>创新创业商业模式的设计</a:t>
            </a:r>
          </a:p>
        </p:txBody>
      </p:sp>
      <p:sp>
        <p:nvSpPr>
          <p:cNvPr id="23" name="文本框 22">
            <a:extLst>
              <a:ext uri="{FF2B5EF4-FFF2-40B4-BE49-F238E27FC236}">
                <a16:creationId xmlns:a16="http://schemas.microsoft.com/office/drawing/2014/main" id="{57C7AFCF-12A0-147E-9A1A-807BD3DA616F}"/>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5.</a:t>
            </a:r>
            <a:r>
              <a:rPr kumimoji="1" lang="zh-CN" altLang="en-US" sz="2800" b="1" dirty="0">
                <a:solidFill>
                  <a:schemeClr val="accent3"/>
                </a:solidFill>
                <a:latin typeface="Microsoft YaHei" panose="020B0503020204020204" pitchFamily="34" charset="-122"/>
                <a:ea typeface="Microsoft YaHei" panose="020B0503020204020204" pitchFamily="34" charset="-122"/>
              </a:rPr>
              <a:t>收入来源</a:t>
            </a:r>
          </a:p>
        </p:txBody>
      </p:sp>
      <p:sp>
        <p:nvSpPr>
          <p:cNvPr id="3" name="文本框 2">
            <a:extLst>
              <a:ext uri="{FF2B5EF4-FFF2-40B4-BE49-F238E27FC236}">
                <a16:creationId xmlns:a16="http://schemas.microsoft.com/office/drawing/2014/main" id="{448CD008-B5DC-2387-421C-D3B1328BE985}"/>
              </a:ext>
            </a:extLst>
          </p:cNvPr>
          <p:cNvSpPr txBox="1"/>
          <p:nvPr/>
        </p:nvSpPr>
        <p:spPr>
          <a:xfrm>
            <a:off x="766601" y="1973761"/>
            <a:ext cx="10610236" cy="4100546"/>
          </a:xfrm>
          <a:prstGeom prst="rect">
            <a:avLst/>
          </a:prstGeom>
          <a:noFill/>
        </p:spPr>
        <p:txBody>
          <a:bodyPr wrap="square" lIns="0" tIns="0" rIns="0" bIns="0">
            <a:spAutoFit/>
          </a:bodyPr>
          <a:lstStyle/>
          <a:p>
            <a:pPr marR="135432" indent="457200">
              <a:lnSpc>
                <a:spcPct val="150000"/>
              </a:lnSpc>
            </a:pPr>
            <a:r>
              <a:rPr lang="zh-CN" altLang="en-US" sz="2000" spc="-32" dirty="0">
                <a:solidFill>
                  <a:srgbClr val="231F20"/>
                </a:solidFill>
                <a:latin typeface="Microsoft YaHei" panose="020B0503020204020204" pitchFamily="34" charset="-122"/>
                <a:ea typeface="Microsoft YaHei" panose="020B0503020204020204" pitchFamily="34" charset="-122"/>
                <a:cs typeface="Wawati SC"/>
              </a:rPr>
              <a:t>收入来源描绘了企业从每个顾客群体中获取现金收入的方式和数额，它决定企业的盈利能力。收入来源主要回答以下问题。</a:t>
            </a:r>
          </a:p>
          <a:p>
            <a:pPr marR="135432" indent="457200">
              <a:lnSpc>
                <a:spcPct val="150000"/>
              </a:lnSpc>
            </a:pPr>
            <a:r>
              <a:rPr lang="en-US" altLang="zh-CN" sz="2000" spc="-32" dirty="0">
                <a:solidFill>
                  <a:srgbClr val="231F20"/>
                </a:solidFill>
                <a:latin typeface="Microsoft YaHei" panose="020B0503020204020204" pitchFamily="34" charset="-122"/>
                <a:ea typeface="Microsoft YaHei" panose="020B0503020204020204" pitchFamily="34" charset="-122"/>
                <a:cs typeface="Wawati SC"/>
              </a:rPr>
              <a:t>①</a:t>
            </a:r>
            <a:r>
              <a:rPr lang="zh-CN" altLang="en-US" sz="2000" spc="-32" dirty="0">
                <a:solidFill>
                  <a:srgbClr val="231F20"/>
                </a:solidFill>
                <a:latin typeface="Microsoft YaHei" panose="020B0503020204020204" pitchFamily="34" charset="-122"/>
                <a:ea typeface="Microsoft YaHei" panose="020B0503020204020204" pitchFamily="34" charset="-122"/>
                <a:cs typeface="Wawati SC"/>
              </a:rPr>
              <a:t>什么样的价值能让顾客愿意付费？</a:t>
            </a:r>
          </a:p>
          <a:p>
            <a:pPr marR="135432" indent="457200">
              <a:lnSpc>
                <a:spcPct val="150000"/>
              </a:lnSpc>
            </a:pPr>
            <a:r>
              <a:rPr lang="en-US" altLang="zh-CN" sz="2000" spc="-32" dirty="0">
                <a:solidFill>
                  <a:srgbClr val="231F20"/>
                </a:solidFill>
                <a:latin typeface="Microsoft YaHei" panose="020B0503020204020204" pitchFamily="34" charset="-122"/>
                <a:ea typeface="Microsoft YaHei" panose="020B0503020204020204" pitchFamily="34" charset="-122"/>
                <a:cs typeface="Wawati SC"/>
              </a:rPr>
              <a:t>②</a:t>
            </a:r>
            <a:r>
              <a:rPr lang="zh-CN" altLang="en-US" sz="2000" spc="-32" dirty="0">
                <a:solidFill>
                  <a:srgbClr val="231F20"/>
                </a:solidFill>
                <a:latin typeface="Microsoft YaHei" panose="020B0503020204020204" pitchFamily="34" charset="-122"/>
                <a:ea typeface="Microsoft YaHei" panose="020B0503020204020204" pitchFamily="34" charset="-122"/>
                <a:cs typeface="Wawati SC"/>
              </a:rPr>
              <a:t>他们现在付费买什么？</a:t>
            </a:r>
          </a:p>
          <a:p>
            <a:pPr marR="135432" indent="457200">
              <a:lnSpc>
                <a:spcPct val="150000"/>
              </a:lnSpc>
            </a:pPr>
            <a:r>
              <a:rPr lang="en-US" altLang="zh-CN" sz="2000" spc="-32" dirty="0">
                <a:solidFill>
                  <a:srgbClr val="231F20"/>
                </a:solidFill>
                <a:latin typeface="Microsoft YaHei" panose="020B0503020204020204" pitchFamily="34" charset="-122"/>
                <a:ea typeface="Microsoft YaHei" panose="020B0503020204020204" pitchFamily="34" charset="-122"/>
                <a:cs typeface="Wawati SC"/>
              </a:rPr>
              <a:t>③</a:t>
            </a:r>
            <a:r>
              <a:rPr lang="zh-CN" altLang="en-US" sz="2000" spc="-32" dirty="0">
                <a:solidFill>
                  <a:srgbClr val="231F20"/>
                </a:solidFill>
                <a:latin typeface="Microsoft YaHei" panose="020B0503020204020204" pitchFamily="34" charset="-122"/>
                <a:ea typeface="Microsoft YaHei" panose="020B0503020204020204" pitchFamily="34" charset="-122"/>
                <a:cs typeface="Wawati SC"/>
              </a:rPr>
              <a:t>他们是如何支付费用的？</a:t>
            </a:r>
          </a:p>
          <a:p>
            <a:pPr marR="135432" indent="457200">
              <a:lnSpc>
                <a:spcPct val="150000"/>
              </a:lnSpc>
            </a:pPr>
            <a:r>
              <a:rPr lang="en-US" altLang="zh-CN" sz="2000" spc="-32" dirty="0">
                <a:solidFill>
                  <a:srgbClr val="231F20"/>
                </a:solidFill>
                <a:latin typeface="Microsoft YaHei" panose="020B0503020204020204" pitchFamily="34" charset="-122"/>
                <a:ea typeface="Microsoft YaHei" panose="020B0503020204020204" pitchFamily="34" charset="-122"/>
                <a:cs typeface="Wawati SC"/>
              </a:rPr>
              <a:t>④</a:t>
            </a:r>
            <a:r>
              <a:rPr lang="zh-CN" altLang="en-US" sz="2000" spc="-32" dirty="0">
                <a:solidFill>
                  <a:srgbClr val="231F20"/>
                </a:solidFill>
                <a:latin typeface="Microsoft YaHei" panose="020B0503020204020204" pitchFamily="34" charset="-122"/>
                <a:ea typeface="Microsoft YaHei" panose="020B0503020204020204" pitchFamily="34" charset="-122"/>
                <a:cs typeface="Wawati SC"/>
              </a:rPr>
              <a:t>他们更愿意如何支付费用？</a:t>
            </a:r>
          </a:p>
          <a:p>
            <a:pPr marR="135432" indent="457200">
              <a:lnSpc>
                <a:spcPct val="150000"/>
              </a:lnSpc>
            </a:pPr>
            <a:r>
              <a:rPr lang="en-US" altLang="zh-CN" sz="2000" spc="-32" dirty="0">
                <a:solidFill>
                  <a:srgbClr val="231F20"/>
                </a:solidFill>
                <a:latin typeface="Microsoft YaHei" panose="020B0503020204020204" pitchFamily="34" charset="-122"/>
                <a:ea typeface="Microsoft YaHei" panose="020B0503020204020204" pitchFamily="34" charset="-122"/>
                <a:cs typeface="Wawati SC"/>
              </a:rPr>
              <a:t>⑤</a:t>
            </a:r>
            <a:r>
              <a:rPr lang="zh-CN" altLang="en-US" sz="2000" spc="-32" dirty="0">
                <a:solidFill>
                  <a:srgbClr val="231F20"/>
                </a:solidFill>
                <a:latin typeface="Microsoft YaHei" panose="020B0503020204020204" pitchFamily="34" charset="-122"/>
                <a:ea typeface="Microsoft YaHei" panose="020B0503020204020204" pitchFamily="34" charset="-122"/>
                <a:cs typeface="Wawati SC"/>
              </a:rPr>
              <a:t>每项收入来源占总收入的比例是多少？</a:t>
            </a:r>
          </a:p>
          <a:p>
            <a:pPr marR="135432" indent="457200">
              <a:lnSpc>
                <a:spcPct val="150000"/>
              </a:lnSpc>
            </a:pPr>
            <a:r>
              <a:rPr lang="zh-CN" altLang="en-US" sz="2000" spc="-32" dirty="0">
                <a:solidFill>
                  <a:srgbClr val="231F20"/>
                </a:solidFill>
                <a:latin typeface="Microsoft YaHei" panose="020B0503020204020204" pitchFamily="34" charset="-122"/>
                <a:ea typeface="Microsoft YaHei" panose="020B0503020204020204" pitchFamily="34" charset="-122"/>
                <a:cs typeface="Wawati SC"/>
              </a:rPr>
              <a:t>面对不同的顾客群体，企业收入来源的定价机制有所差异。一般来说，收入来源可分为：</a:t>
            </a:r>
            <a:r>
              <a:rPr lang="zh-CN" altLang="en-US" sz="2000" b="1" spc="-32" dirty="0">
                <a:solidFill>
                  <a:srgbClr val="231F20"/>
                </a:solidFill>
                <a:latin typeface="Microsoft YaHei" panose="020B0503020204020204" pitchFamily="34" charset="-122"/>
                <a:ea typeface="Microsoft YaHei" panose="020B0503020204020204" pitchFamily="34" charset="-122"/>
                <a:cs typeface="Wawati SC"/>
              </a:rPr>
              <a:t>产品销售、使用收费、订阅收费、租赁收费、授权收费、经纪收费、广告收费</a:t>
            </a:r>
            <a:r>
              <a:rPr lang="zh-CN" altLang="en-US" sz="2000" spc="-32" dirty="0">
                <a:solidFill>
                  <a:srgbClr val="231F20"/>
                </a:solidFill>
                <a:latin typeface="Microsoft YaHei" panose="020B0503020204020204" pitchFamily="34" charset="-122"/>
                <a:ea typeface="Microsoft YaHei" panose="020B0503020204020204" pitchFamily="34" charset="-122"/>
                <a:cs typeface="Wawati SC"/>
              </a:rPr>
              <a:t>七种类型。</a:t>
            </a:r>
          </a:p>
        </p:txBody>
      </p:sp>
      <p:sp>
        <p:nvSpPr>
          <p:cNvPr id="5" name="矩形: 圆角 60">
            <a:extLst>
              <a:ext uri="{FF2B5EF4-FFF2-40B4-BE49-F238E27FC236}">
                <a16:creationId xmlns:a16="http://schemas.microsoft.com/office/drawing/2014/main" id="{CCB5C49E-5D1D-30F8-C5C7-E73A26FB384D}"/>
              </a:ext>
            </a:extLst>
          </p:cNvPr>
          <p:cNvSpPr/>
          <p:nvPr/>
        </p:nvSpPr>
        <p:spPr>
          <a:xfrm>
            <a:off x="599587" y="1901405"/>
            <a:ext cx="10858501" cy="4393378"/>
          </a:xfrm>
          <a:prstGeom prst="roundRect">
            <a:avLst>
              <a:gd name="adj" fmla="val 9041"/>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在黑暗中&#10;&#10;AI 生成的内容可能不正确。">
            <a:extLst>
              <a:ext uri="{FF2B5EF4-FFF2-40B4-BE49-F238E27FC236}">
                <a16:creationId xmlns:a16="http://schemas.microsoft.com/office/drawing/2014/main" id="{FD2B95B4-A0DC-2FDD-12B5-39DBBBDED796}"/>
              </a:ext>
            </a:extLst>
          </p:cNvPr>
          <p:cNvPicPr>
            <a:picLocks noChangeAspect="1"/>
          </p:cNvPicPr>
          <p:nvPr/>
        </p:nvPicPr>
        <p:blipFill>
          <a:blip r:embed="rId3">
            <a:alphaModFix amt="70000"/>
            <a:extLst>
              <a:ext uri="{28A0092B-C50C-407E-A947-70E740481C1C}">
                <a14:useLocalDpi xmlns:a14="http://schemas.microsoft.com/office/drawing/2010/main" val="0"/>
              </a:ext>
            </a:extLst>
          </a:blip>
          <a:stretch>
            <a:fillRect/>
          </a:stretch>
        </p:blipFill>
        <p:spPr>
          <a:xfrm>
            <a:off x="384048" y="1697409"/>
            <a:ext cx="781050" cy="781050"/>
          </a:xfrm>
          <a:prstGeom prst="rect">
            <a:avLst/>
          </a:prstGeom>
        </p:spPr>
      </p:pic>
    </p:spTree>
    <p:extLst>
      <p:ext uri="{BB962C8B-B14F-4D97-AF65-F5344CB8AC3E}">
        <p14:creationId xmlns:p14="http://schemas.microsoft.com/office/powerpoint/2010/main" val="4272198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525173-9C5A-66E1-F2D8-E512940B8E71}"/>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57A382B9-4568-1788-F030-A5A1D9FEE9DE}"/>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5.2.1</a:t>
            </a:r>
            <a:r>
              <a:rPr lang="zh-CN" altLang="en-US" sz="3200" dirty="0">
                <a:solidFill>
                  <a:schemeClr val="tx1"/>
                </a:solidFill>
                <a:latin typeface="Microsoft YaHei" panose="020B0503020204020204" pitchFamily="34" charset="-122"/>
                <a:ea typeface="Microsoft YaHei" panose="020B0503020204020204" pitchFamily="34" charset="-122"/>
              </a:rPr>
              <a:t>创新创业商业模式的设计</a:t>
            </a:r>
          </a:p>
        </p:txBody>
      </p:sp>
      <p:sp>
        <p:nvSpPr>
          <p:cNvPr id="23" name="文本框 22">
            <a:extLst>
              <a:ext uri="{FF2B5EF4-FFF2-40B4-BE49-F238E27FC236}">
                <a16:creationId xmlns:a16="http://schemas.microsoft.com/office/drawing/2014/main" id="{AD587678-C263-F3F8-392B-A56B514E9A55}"/>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6.</a:t>
            </a:r>
            <a:r>
              <a:rPr kumimoji="1" lang="zh-CN" altLang="en-US" sz="2800" b="1" dirty="0">
                <a:solidFill>
                  <a:schemeClr val="accent3"/>
                </a:solidFill>
                <a:latin typeface="Microsoft YaHei" panose="020B0503020204020204" pitchFamily="34" charset="-122"/>
                <a:ea typeface="Microsoft YaHei" panose="020B0503020204020204" pitchFamily="34" charset="-122"/>
              </a:rPr>
              <a:t>核心资源</a:t>
            </a:r>
          </a:p>
        </p:txBody>
      </p:sp>
      <p:sp>
        <p:nvSpPr>
          <p:cNvPr id="3" name="文本框 2">
            <a:extLst>
              <a:ext uri="{FF2B5EF4-FFF2-40B4-BE49-F238E27FC236}">
                <a16:creationId xmlns:a16="http://schemas.microsoft.com/office/drawing/2014/main" id="{5FFE65A5-3B41-8036-BA24-20E45905FC59}"/>
              </a:ext>
            </a:extLst>
          </p:cNvPr>
          <p:cNvSpPr txBox="1"/>
          <p:nvPr/>
        </p:nvSpPr>
        <p:spPr>
          <a:xfrm>
            <a:off x="766601" y="1973761"/>
            <a:ext cx="10610236" cy="4100546"/>
          </a:xfrm>
          <a:prstGeom prst="rect">
            <a:avLst/>
          </a:prstGeom>
          <a:noFill/>
        </p:spPr>
        <p:txBody>
          <a:bodyPr wrap="square" lIns="0" tIns="0" rIns="0" bIns="0">
            <a:spAutoFit/>
          </a:bodyPr>
          <a:lstStyle/>
          <a:p>
            <a:pPr marR="135432" indent="457200">
              <a:lnSpc>
                <a:spcPct val="150000"/>
              </a:lnSpc>
            </a:pPr>
            <a:r>
              <a:rPr lang="zh-CN" altLang="en-US" sz="2000" spc="-32" dirty="0">
                <a:solidFill>
                  <a:srgbClr val="231F20"/>
                </a:solidFill>
                <a:latin typeface="Microsoft YaHei" panose="020B0503020204020204" pitchFamily="34" charset="-122"/>
                <a:ea typeface="Microsoft YaHei" panose="020B0503020204020204" pitchFamily="34" charset="-122"/>
                <a:cs typeface="Wawati SC"/>
              </a:rPr>
              <a:t>核心资源描绘的是让商业模式有效运转所必需的重要因素。每个商业模式都需要核心资源，核心资源使企业能够创造和提供价值主张、接触市场、与顾客细分群体建立关系并赚取收入。核心资源主要回答以下问题。</a:t>
            </a:r>
          </a:p>
          <a:p>
            <a:pPr marR="135432" indent="457200">
              <a:lnSpc>
                <a:spcPct val="150000"/>
              </a:lnSpc>
            </a:pPr>
            <a:r>
              <a:rPr lang="en-US" altLang="zh-CN" sz="2000" spc="-32" dirty="0">
                <a:solidFill>
                  <a:srgbClr val="231F20"/>
                </a:solidFill>
                <a:latin typeface="Microsoft YaHei" panose="020B0503020204020204" pitchFamily="34" charset="-122"/>
                <a:ea typeface="Microsoft YaHei" panose="020B0503020204020204" pitchFamily="34" charset="-122"/>
                <a:cs typeface="Wawati SC"/>
              </a:rPr>
              <a:t>①</a:t>
            </a:r>
            <a:r>
              <a:rPr lang="zh-CN" altLang="en-US" sz="2000" spc="-32" dirty="0">
                <a:solidFill>
                  <a:srgbClr val="231F20"/>
                </a:solidFill>
                <a:latin typeface="Microsoft YaHei" panose="020B0503020204020204" pitchFamily="34" charset="-122"/>
                <a:ea typeface="Microsoft YaHei" panose="020B0503020204020204" pitchFamily="34" charset="-122"/>
                <a:cs typeface="Wawati SC"/>
              </a:rPr>
              <a:t>我们的价值主张需要什么样的核心资源？</a:t>
            </a:r>
          </a:p>
          <a:p>
            <a:pPr marR="135432" indent="457200">
              <a:lnSpc>
                <a:spcPct val="150000"/>
              </a:lnSpc>
            </a:pPr>
            <a:r>
              <a:rPr lang="en-US" altLang="zh-CN" sz="2000" spc="-32" dirty="0">
                <a:solidFill>
                  <a:srgbClr val="231F20"/>
                </a:solidFill>
                <a:latin typeface="Microsoft YaHei" panose="020B0503020204020204" pitchFamily="34" charset="-122"/>
                <a:ea typeface="Microsoft YaHei" panose="020B0503020204020204" pitchFamily="34" charset="-122"/>
                <a:cs typeface="Wawati SC"/>
              </a:rPr>
              <a:t>②</a:t>
            </a:r>
            <a:r>
              <a:rPr lang="zh-CN" altLang="en-US" sz="2000" spc="-32" dirty="0">
                <a:solidFill>
                  <a:srgbClr val="231F20"/>
                </a:solidFill>
                <a:latin typeface="Microsoft YaHei" panose="020B0503020204020204" pitchFamily="34" charset="-122"/>
                <a:ea typeface="Microsoft YaHei" panose="020B0503020204020204" pitchFamily="34" charset="-122"/>
                <a:cs typeface="Wawati SC"/>
              </a:rPr>
              <a:t>我们的渠道通路需要什么样的核心资源？</a:t>
            </a:r>
          </a:p>
          <a:p>
            <a:pPr marR="135432" indent="457200">
              <a:lnSpc>
                <a:spcPct val="150000"/>
              </a:lnSpc>
            </a:pPr>
            <a:r>
              <a:rPr lang="en-US" altLang="zh-CN" sz="2000" spc="-32" dirty="0">
                <a:solidFill>
                  <a:srgbClr val="231F20"/>
                </a:solidFill>
                <a:latin typeface="Microsoft YaHei" panose="020B0503020204020204" pitchFamily="34" charset="-122"/>
                <a:ea typeface="Microsoft YaHei" panose="020B0503020204020204" pitchFamily="34" charset="-122"/>
                <a:cs typeface="Wawati SC"/>
              </a:rPr>
              <a:t>③</a:t>
            </a:r>
            <a:r>
              <a:rPr lang="zh-CN" altLang="en-US" sz="2000" spc="-32" dirty="0">
                <a:solidFill>
                  <a:srgbClr val="231F20"/>
                </a:solidFill>
                <a:latin typeface="Microsoft YaHei" panose="020B0503020204020204" pitchFamily="34" charset="-122"/>
                <a:ea typeface="Microsoft YaHei" panose="020B0503020204020204" pitchFamily="34" charset="-122"/>
                <a:cs typeface="Wawati SC"/>
              </a:rPr>
              <a:t>我们的顾客关系需要什么样的核心资源？</a:t>
            </a:r>
          </a:p>
          <a:p>
            <a:pPr marR="135432" indent="457200">
              <a:lnSpc>
                <a:spcPct val="150000"/>
              </a:lnSpc>
            </a:pPr>
            <a:r>
              <a:rPr lang="en-US" altLang="zh-CN" sz="2000" spc="-32" dirty="0">
                <a:solidFill>
                  <a:srgbClr val="231F20"/>
                </a:solidFill>
                <a:latin typeface="Microsoft YaHei" panose="020B0503020204020204" pitchFamily="34" charset="-122"/>
                <a:ea typeface="Microsoft YaHei" panose="020B0503020204020204" pitchFamily="34" charset="-122"/>
                <a:cs typeface="Wawati SC"/>
              </a:rPr>
              <a:t>④</a:t>
            </a:r>
            <a:r>
              <a:rPr lang="zh-CN" altLang="en-US" sz="2000" spc="-32" dirty="0">
                <a:solidFill>
                  <a:srgbClr val="231F20"/>
                </a:solidFill>
                <a:latin typeface="Microsoft YaHei" panose="020B0503020204020204" pitchFamily="34" charset="-122"/>
                <a:ea typeface="Microsoft YaHei" panose="020B0503020204020204" pitchFamily="34" charset="-122"/>
                <a:cs typeface="Wawati SC"/>
              </a:rPr>
              <a:t>我们的收入来源需要什么样的核心资源？</a:t>
            </a:r>
          </a:p>
          <a:p>
            <a:pPr marR="135432" indent="457200">
              <a:lnSpc>
                <a:spcPct val="150000"/>
              </a:lnSpc>
            </a:pPr>
            <a:r>
              <a:rPr lang="zh-CN" altLang="en-US" sz="2000" spc="-32" dirty="0">
                <a:solidFill>
                  <a:srgbClr val="231F20"/>
                </a:solidFill>
                <a:latin typeface="Microsoft YaHei" panose="020B0503020204020204" pitchFamily="34" charset="-122"/>
                <a:ea typeface="Microsoft YaHei" panose="020B0503020204020204" pitchFamily="34" charset="-122"/>
                <a:cs typeface="Wawati SC"/>
              </a:rPr>
              <a:t>不同的商业模式所需的核心资源有所不同。核心资源可以分为</a:t>
            </a:r>
            <a:r>
              <a:rPr lang="zh-CN" altLang="en-US" sz="2000" b="1" spc="-32" dirty="0">
                <a:solidFill>
                  <a:srgbClr val="231F20"/>
                </a:solidFill>
                <a:latin typeface="Microsoft YaHei" panose="020B0503020204020204" pitchFamily="34" charset="-122"/>
                <a:ea typeface="Microsoft YaHei" panose="020B0503020204020204" pitchFamily="34" charset="-122"/>
                <a:cs typeface="Wawati SC"/>
              </a:rPr>
              <a:t>实体资源、知识产权、人力资源、金融资产</a:t>
            </a:r>
            <a:r>
              <a:rPr lang="zh-CN" altLang="en-US" sz="2000" spc="-32" dirty="0">
                <a:solidFill>
                  <a:srgbClr val="231F20"/>
                </a:solidFill>
                <a:latin typeface="Microsoft YaHei" panose="020B0503020204020204" pitchFamily="34" charset="-122"/>
                <a:ea typeface="Microsoft YaHei" panose="020B0503020204020204" pitchFamily="34" charset="-122"/>
                <a:cs typeface="Wawati SC"/>
              </a:rPr>
              <a:t>。</a:t>
            </a:r>
          </a:p>
        </p:txBody>
      </p:sp>
      <p:sp>
        <p:nvSpPr>
          <p:cNvPr id="5" name="矩形: 圆角 60">
            <a:extLst>
              <a:ext uri="{FF2B5EF4-FFF2-40B4-BE49-F238E27FC236}">
                <a16:creationId xmlns:a16="http://schemas.microsoft.com/office/drawing/2014/main" id="{98EC3C1E-C124-BFD7-0AF4-539888A7CA85}"/>
              </a:ext>
            </a:extLst>
          </p:cNvPr>
          <p:cNvSpPr/>
          <p:nvPr/>
        </p:nvSpPr>
        <p:spPr>
          <a:xfrm>
            <a:off x="599587" y="1901405"/>
            <a:ext cx="10858501" cy="4393378"/>
          </a:xfrm>
          <a:prstGeom prst="roundRect">
            <a:avLst>
              <a:gd name="adj" fmla="val 9041"/>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形状, 箭头&#10;&#10;AI 生成的内容可能不正确。">
            <a:extLst>
              <a:ext uri="{FF2B5EF4-FFF2-40B4-BE49-F238E27FC236}">
                <a16:creationId xmlns:a16="http://schemas.microsoft.com/office/drawing/2014/main" id="{55FDFE56-7D87-1696-4176-7D1706140D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8687" y="1660563"/>
            <a:ext cx="930449" cy="930449"/>
          </a:xfrm>
          <a:prstGeom prst="rect">
            <a:avLst/>
          </a:prstGeom>
        </p:spPr>
      </p:pic>
    </p:spTree>
    <p:extLst>
      <p:ext uri="{BB962C8B-B14F-4D97-AF65-F5344CB8AC3E}">
        <p14:creationId xmlns:p14="http://schemas.microsoft.com/office/powerpoint/2010/main" val="6076123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B689A0-A61F-B898-1544-BE559A17FD2C}"/>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D09E915D-C40B-B76C-AF5B-C46E36CE5270}"/>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5.2.1</a:t>
            </a:r>
            <a:r>
              <a:rPr lang="zh-CN" altLang="en-US" sz="3200" dirty="0">
                <a:solidFill>
                  <a:schemeClr val="tx1"/>
                </a:solidFill>
                <a:latin typeface="Microsoft YaHei" panose="020B0503020204020204" pitchFamily="34" charset="-122"/>
                <a:ea typeface="Microsoft YaHei" panose="020B0503020204020204" pitchFamily="34" charset="-122"/>
              </a:rPr>
              <a:t>创新创业商业模式的设计</a:t>
            </a:r>
          </a:p>
        </p:txBody>
      </p:sp>
      <p:sp>
        <p:nvSpPr>
          <p:cNvPr id="23" name="文本框 22">
            <a:extLst>
              <a:ext uri="{FF2B5EF4-FFF2-40B4-BE49-F238E27FC236}">
                <a16:creationId xmlns:a16="http://schemas.microsoft.com/office/drawing/2014/main" id="{F063CEBA-DD6E-EDE0-ADA9-4433BD703B1D}"/>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7.</a:t>
            </a:r>
            <a:r>
              <a:rPr kumimoji="1" lang="zh-CN" altLang="en-US" sz="2800" b="1" dirty="0">
                <a:solidFill>
                  <a:schemeClr val="accent3"/>
                </a:solidFill>
                <a:latin typeface="Microsoft YaHei" panose="020B0503020204020204" pitchFamily="34" charset="-122"/>
                <a:ea typeface="Microsoft YaHei" panose="020B0503020204020204" pitchFamily="34" charset="-122"/>
              </a:rPr>
              <a:t>关键业务</a:t>
            </a:r>
          </a:p>
        </p:txBody>
      </p:sp>
      <p:sp>
        <p:nvSpPr>
          <p:cNvPr id="3" name="文本框 2">
            <a:extLst>
              <a:ext uri="{FF2B5EF4-FFF2-40B4-BE49-F238E27FC236}">
                <a16:creationId xmlns:a16="http://schemas.microsoft.com/office/drawing/2014/main" id="{C4E3E3FA-2D6E-C310-F56C-8FEDD6405C6F}"/>
              </a:ext>
            </a:extLst>
          </p:cNvPr>
          <p:cNvSpPr txBox="1"/>
          <p:nvPr/>
        </p:nvSpPr>
        <p:spPr>
          <a:xfrm>
            <a:off x="766601" y="1973761"/>
            <a:ext cx="10610236" cy="4100546"/>
          </a:xfrm>
          <a:prstGeom prst="rect">
            <a:avLst/>
          </a:prstGeom>
          <a:noFill/>
        </p:spPr>
        <p:txBody>
          <a:bodyPr wrap="square" lIns="0" tIns="0" rIns="0" bIns="0">
            <a:spAutoFit/>
          </a:bodyPr>
          <a:lstStyle/>
          <a:p>
            <a:pPr marR="135432" indent="457200">
              <a:lnSpc>
                <a:spcPct val="150000"/>
              </a:lnSpc>
            </a:pPr>
            <a:r>
              <a:rPr lang="zh-CN" altLang="en-US" sz="2000" spc="-32" dirty="0">
                <a:solidFill>
                  <a:srgbClr val="231F20"/>
                </a:solidFill>
                <a:latin typeface="Microsoft YaHei" panose="020B0503020204020204" pitchFamily="34" charset="-122"/>
                <a:ea typeface="Microsoft YaHei" panose="020B0503020204020204" pitchFamily="34" charset="-122"/>
                <a:cs typeface="Wawati SC"/>
              </a:rPr>
              <a:t>关键业务描绘的是企业为确保其商业模式可行必须做的重要的事情。任何商业模式创新创业的商业模式都需要多种关键业务活动，这些关键业务活动是企业得以成功运营所必须实施的重要组织行为，是企业创造和提供价值主张、接触市场、维系顾客关系并获取收益的基础。关键业务主要回答以下问题。</a:t>
            </a:r>
          </a:p>
          <a:p>
            <a:pPr marR="135432" indent="457200">
              <a:lnSpc>
                <a:spcPct val="150000"/>
              </a:lnSpc>
            </a:pPr>
            <a:r>
              <a:rPr lang="en-US" altLang="zh-CN" sz="2000" spc="-32" dirty="0">
                <a:solidFill>
                  <a:srgbClr val="231F20"/>
                </a:solidFill>
                <a:latin typeface="Microsoft YaHei" panose="020B0503020204020204" pitchFamily="34" charset="-122"/>
                <a:ea typeface="Microsoft YaHei" panose="020B0503020204020204" pitchFamily="34" charset="-122"/>
                <a:cs typeface="Wawati SC"/>
              </a:rPr>
              <a:t>①</a:t>
            </a:r>
            <a:r>
              <a:rPr lang="zh-CN" altLang="en-US" sz="2000" spc="-32" dirty="0">
                <a:solidFill>
                  <a:srgbClr val="231F20"/>
                </a:solidFill>
                <a:latin typeface="Microsoft YaHei" panose="020B0503020204020204" pitchFamily="34" charset="-122"/>
                <a:ea typeface="Microsoft YaHei" panose="020B0503020204020204" pitchFamily="34" charset="-122"/>
                <a:cs typeface="Wawati SC"/>
              </a:rPr>
              <a:t>我们的价值主张需要哪些关键业务？</a:t>
            </a:r>
          </a:p>
          <a:p>
            <a:pPr marR="135432" indent="457200">
              <a:lnSpc>
                <a:spcPct val="150000"/>
              </a:lnSpc>
            </a:pPr>
            <a:r>
              <a:rPr lang="en-US" altLang="zh-CN" sz="2000" spc="-32" dirty="0">
                <a:solidFill>
                  <a:srgbClr val="231F20"/>
                </a:solidFill>
                <a:latin typeface="Microsoft YaHei" panose="020B0503020204020204" pitchFamily="34" charset="-122"/>
                <a:ea typeface="Microsoft YaHei" panose="020B0503020204020204" pitchFamily="34" charset="-122"/>
                <a:cs typeface="Wawati SC"/>
              </a:rPr>
              <a:t>②</a:t>
            </a:r>
            <a:r>
              <a:rPr lang="zh-CN" altLang="en-US" sz="2000" spc="-32" dirty="0">
                <a:solidFill>
                  <a:srgbClr val="231F20"/>
                </a:solidFill>
                <a:latin typeface="Microsoft YaHei" panose="020B0503020204020204" pitchFamily="34" charset="-122"/>
                <a:ea typeface="Microsoft YaHei" panose="020B0503020204020204" pitchFamily="34" charset="-122"/>
                <a:cs typeface="Wawati SC"/>
              </a:rPr>
              <a:t>我们的渠道通道需要哪些关键业务？</a:t>
            </a:r>
          </a:p>
          <a:p>
            <a:pPr marR="135432" indent="457200">
              <a:lnSpc>
                <a:spcPct val="150000"/>
              </a:lnSpc>
            </a:pPr>
            <a:r>
              <a:rPr lang="en-US" altLang="zh-CN" sz="2000" spc="-32" dirty="0">
                <a:solidFill>
                  <a:srgbClr val="231F20"/>
                </a:solidFill>
                <a:latin typeface="Microsoft YaHei" panose="020B0503020204020204" pitchFamily="34" charset="-122"/>
                <a:ea typeface="Microsoft YaHei" panose="020B0503020204020204" pitchFamily="34" charset="-122"/>
                <a:cs typeface="Wawati SC"/>
              </a:rPr>
              <a:t>③</a:t>
            </a:r>
            <a:r>
              <a:rPr lang="zh-CN" altLang="en-US" sz="2000" spc="-32" dirty="0">
                <a:solidFill>
                  <a:srgbClr val="231F20"/>
                </a:solidFill>
                <a:latin typeface="Microsoft YaHei" panose="020B0503020204020204" pitchFamily="34" charset="-122"/>
                <a:ea typeface="Microsoft YaHei" panose="020B0503020204020204" pitchFamily="34" charset="-122"/>
                <a:cs typeface="Wawati SC"/>
              </a:rPr>
              <a:t>我们的顾客关系需要哪些关键业务？</a:t>
            </a:r>
          </a:p>
          <a:p>
            <a:pPr marR="135432" indent="457200">
              <a:lnSpc>
                <a:spcPct val="150000"/>
              </a:lnSpc>
            </a:pPr>
            <a:r>
              <a:rPr lang="en-US" altLang="zh-CN" sz="2000" spc="-32" dirty="0">
                <a:solidFill>
                  <a:srgbClr val="231F20"/>
                </a:solidFill>
                <a:latin typeface="Microsoft YaHei" panose="020B0503020204020204" pitchFamily="34" charset="-122"/>
                <a:ea typeface="Microsoft YaHei" panose="020B0503020204020204" pitchFamily="34" charset="-122"/>
                <a:cs typeface="Wawati SC"/>
              </a:rPr>
              <a:t>④</a:t>
            </a:r>
            <a:r>
              <a:rPr lang="zh-CN" altLang="en-US" sz="2000" spc="-32" dirty="0">
                <a:solidFill>
                  <a:srgbClr val="231F20"/>
                </a:solidFill>
                <a:latin typeface="Microsoft YaHei" panose="020B0503020204020204" pitchFamily="34" charset="-122"/>
                <a:ea typeface="Microsoft YaHei" panose="020B0503020204020204" pitchFamily="34" charset="-122"/>
                <a:cs typeface="Wawati SC"/>
              </a:rPr>
              <a:t>我们的收入来源需要哪些关键业务？</a:t>
            </a:r>
          </a:p>
          <a:p>
            <a:pPr marR="135432" indent="457200">
              <a:lnSpc>
                <a:spcPct val="150000"/>
              </a:lnSpc>
            </a:pPr>
            <a:r>
              <a:rPr lang="zh-CN" altLang="en-US" sz="2000" spc="-32" dirty="0">
                <a:solidFill>
                  <a:srgbClr val="231F20"/>
                </a:solidFill>
                <a:latin typeface="Microsoft YaHei" panose="020B0503020204020204" pitchFamily="34" charset="-122"/>
                <a:ea typeface="Microsoft YaHei" panose="020B0503020204020204" pitchFamily="34" charset="-122"/>
                <a:cs typeface="Wawati SC"/>
              </a:rPr>
              <a:t>关键业务大致包含</a:t>
            </a:r>
            <a:r>
              <a:rPr lang="zh-CN" altLang="en-US" sz="2000" b="1" spc="-32" dirty="0">
                <a:solidFill>
                  <a:srgbClr val="231F20"/>
                </a:solidFill>
                <a:latin typeface="Microsoft YaHei" panose="020B0503020204020204" pitchFamily="34" charset="-122"/>
                <a:ea typeface="Microsoft YaHei" panose="020B0503020204020204" pitchFamily="34" charset="-122"/>
                <a:cs typeface="Wawati SC"/>
              </a:rPr>
              <a:t>制造产品、问题解决、平台或网络</a:t>
            </a:r>
            <a:r>
              <a:rPr lang="zh-CN" altLang="en-US" sz="2000" spc="-32" dirty="0">
                <a:solidFill>
                  <a:srgbClr val="231F20"/>
                </a:solidFill>
                <a:latin typeface="Microsoft YaHei" panose="020B0503020204020204" pitchFamily="34" charset="-122"/>
                <a:ea typeface="Microsoft YaHei" panose="020B0503020204020204" pitchFamily="34" charset="-122"/>
                <a:cs typeface="Wawati SC"/>
              </a:rPr>
              <a:t>三类</a:t>
            </a:r>
          </a:p>
        </p:txBody>
      </p:sp>
      <p:sp>
        <p:nvSpPr>
          <p:cNvPr id="5" name="矩形: 圆角 60">
            <a:extLst>
              <a:ext uri="{FF2B5EF4-FFF2-40B4-BE49-F238E27FC236}">
                <a16:creationId xmlns:a16="http://schemas.microsoft.com/office/drawing/2014/main" id="{244402F8-BD97-586E-E97E-D8B581EE72A7}"/>
              </a:ext>
            </a:extLst>
          </p:cNvPr>
          <p:cNvSpPr/>
          <p:nvPr/>
        </p:nvSpPr>
        <p:spPr>
          <a:xfrm>
            <a:off x="599587" y="1901405"/>
            <a:ext cx="10858501" cy="4393378"/>
          </a:xfrm>
          <a:prstGeom prst="roundRect">
            <a:avLst>
              <a:gd name="adj" fmla="val 9041"/>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图标&#10;&#10;AI 生成的内容可能不正确。">
            <a:extLst>
              <a:ext uri="{FF2B5EF4-FFF2-40B4-BE49-F238E27FC236}">
                <a16:creationId xmlns:a16="http://schemas.microsoft.com/office/drawing/2014/main" id="{0F9D7EB7-5885-3A87-6DB5-483BB96047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9184" y="1736297"/>
            <a:ext cx="785186" cy="785186"/>
          </a:xfrm>
          <a:prstGeom prst="rect">
            <a:avLst/>
          </a:prstGeom>
        </p:spPr>
      </p:pic>
    </p:spTree>
    <p:extLst>
      <p:ext uri="{BB962C8B-B14F-4D97-AF65-F5344CB8AC3E}">
        <p14:creationId xmlns:p14="http://schemas.microsoft.com/office/powerpoint/2010/main" val="31030303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E9A9CF-0636-C84E-BA9E-AE2FB2790799}"/>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D69CD5D9-7318-C6E8-2668-9748E42E6191}"/>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5.2.1</a:t>
            </a:r>
            <a:r>
              <a:rPr lang="zh-CN" altLang="en-US" sz="3200" dirty="0">
                <a:solidFill>
                  <a:schemeClr val="tx1"/>
                </a:solidFill>
                <a:latin typeface="Microsoft YaHei" panose="020B0503020204020204" pitchFamily="34" charset="-122"/>
                <a:ea typeface="Microsoft YaHei" panose="020B0503020204020204" pitchFamily="34" charset="-122"/>
              </a:rPr>
              <a:t>创新创业商业模式的设计</a:t>
            </a:r>
          </a:p>
        </p:txBody>
      </p:sp>
      <p:sp>
        <p:nvSpPr>
          <p:cNvPr id="23" name="文本框 22">
            <a:extLst>
              <a:ext uri="{FF2B5EF4-FFF2-40B4-BE49-F238E27FC236}">
                <a16:creationId xmlns:a16="http://schemas.microsoft.com/office/drawing/2014/main" id="{6197F335-2587-1786-6AC9-2AA7AD3FC6D4}"/>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8.</a:t>
            </a:r>
            <a:r>
              <a:rPr kumimoji="1" lang="zh-CN" altLang="en-US" sz="2800" b="1" dirty="0">
                <a:solidFill>
                  <a:schemeClr val="accent3"/>
                </a:solidFill>
                <a:latin typeface="Microsoft YaHei" panose="020B0503020204020204" pitchFamily="34" charset="-122"/>
                <a:ea typeface="Microsoft YaHei" panose="020B0503020204020204" pitchFamily="34" charset="-122"/>
              </a:rPr>
              <a:t>重要伙伴</a:t>
            </a:r>
          </a:p>
        </p:txBody>
      </p:sp>
      <p:sp>
        <p:nvSpPr>
          <p:cNvPr id="3" name="文本框 2">
            <a:extLst>
              <a:ext uri="{FF2B5EF4-FFF2-40B4-BE49-F238E27FC236}">
                <a16:creationId xmlns:a16="http://schemas.microsoft.com/office/drawing/2014/main" id="{CE93713D-352E-D950-7572-0DCFD96E19D9}"/>
              </a:ext>
            </a:extLst>
          </p:cNvPr>
          <p:cNvSpPr txBox="1"/>
          <p:nvPr/>
        </p:nvSpPr>
        <p:spPr>
          <a:xfrm>
            <a:off x="766602" y="2278654"/>
            <a:ext cx="5136488" cy="3638881"/>
          </a:xfrm>
          <a:prstGeom prst="rect">
            <a:avLst/>
          </a:prstGeom>
          <a:noFill/>
        </p:spPr>
        <p:txBody>
          <a:bodyPr wrap="square" lIns="0" tIns="0" rIns="0" bIns="0">
            <a:spAutoFit/>
          </a:bodyPr>
          <a:lstStyle/>
          <a:p>
            <a:pPr marR="135432" indent="457200">
              <a:lnSpc>
                <a:spcPct val="150000"/>
              </a:lnSpc>
            </a:pPr>
            <a:r>
              <a:rPr lang="zh-CN" altLang="en-US" sz="2000" spc="-32" dirty="0">
                <a:solidFill>
                  <a:srgbClr val="231F20"/>
                </a:solidFill>
                <a:latin typeface="Microsoft YaHei" panose="020B0503020204020204" pitchFamily="34" charset="-122"/>
                <a:ea typeface="Microsoft YaHei" panose="020B0503020204020204" pitchFamily="34" charset="-122"/>
                <a:cs typeface="Wawati SC"/>
              </a:rPr>
              <a:t>重要伙伴描述的是商业模式为有效运作所需的供应商与合作伙伴网络。随着时代的发展，合作关系日益成为许多商业模式的基础。重要伙伴主要回答以下问题。</a:t>
            </a:r>
          </a:p>
          <a:p>
            <a:pPr marR="135432" indent="457200">
              <a:lnSpc>
                <a:spcPct val="150000"/>
              </a:lnSpc>
            </a:pPr>
            <a:r>
              <a:rPr lang="en-US" altLang="zh-CN" sz="2000" spc="-32" dirty="0">
                <a:solidFill>
                  <a:srgbClr val="231F20"/>
                </a:solidFill>
                <a:latin typeface="Microsoft YaHei" panose="020B0503020204020204" pitchFamily="34" charset="-122"/>
                <a:ea typeface="Microsoft YaHei" panose="020B0503020204020204" pitchFamily="34" charset="-122"/>
                <a:cs typeface="Wawati SC"/>
              </a:rPr>
              <a:t>①</a:t>
            </a:r>
            <a:r>
              <a:rPr lang="zh-CN" altLang="en-US" sz="2000" spc="-32" dirty="0">
                <a:solidFill>
                  <a:srgbClr val="231F20"/>
                </a:solidFill>
                <a:latin typeface="Microsoft YaHei" panose="020B0503020204020204" pitchFamily="34" charset="-122"/>
                <a:ea typeface="Microsoft YaHei" panose="020B0503020204020204" pitchFamily="34" charset="-122"/>
                <a:cs typeface="Wawati SC"/>
              </a:rPr>
              <a:t>谁是我们的重要伙伴？</a:t>
            </a:r>
          </a:p>
          <a:p>
            <a:pPr marR="135432" indent="457200">
              <a:lnSpc>
                <a:spcPct val="150000"/>
              </a:lnSpc>
            </a:pPr>
            <a:r>
              <a:rPr lang="en-US" altLang="zh-CN" sz="2000" spc="-32" dirty="0">
                <a:solidFill>
                  <a:srgbClr val="231F20"/>
                </a:solidFill>
                <a:latin typeface="Microsoft YaHei" panose="020B0503020204020204" pitchFamily="34" charset="-122"/>
                <a:ea typeface="Microsoft YaHei" panose="020B0503020204020204" pitchFamily="34" charset="-122"/>
                <a:cs typeface="Wawati SC"/>
              </a:rPr>
              <a:t>②</a:t>
            </a:r>
            <a:r>
              <a:rPr lang="zh-CN" altLang="en-US" sz="2000" spc="-32" dirty="0">
                <a:solidFill>
                  <a:srgbClr val="231F20"/>
                </a:solidFill>
                <a:latin typeface="Microsoft YaHei" panose="020B0503020204020204" pitchFamily="34" charset="-122"/>
                <a:ea typeface="Microsoft YaHei" panose="020B0503020204020204" pitchFamily="34" charset="-122"/>
                <a:cs typeface="Wawati SC"/>
              </a:rPr>
              <a:t>谁是我们的重要供应商？</a:t>
            </a:r>
          </a:p>
          <a:p>
            <a:pPr marR="135432" indent="457200">
              <a:lnSpc>
                <a:spcPct val="150000"/>
              </a:lnSpc>
            </a:pPr>
            <a:r>
              <a:rPr lang="en-US" altLang="zh-CN" sz="2000" spc="-32" dirty="0">
                <a:solidFill>
                  <a:srgbClr val="231F20"/>
                </a:solidFill>
                <a:latin typeface="Microsoft YaHei" panose="020B0503020204020204" pitchFamily="34" charset="-122"/>
                <a:ea typeface="Microsoft YaHei" panose="020B0503020204020204" pitchFamily="34" charset="-122"/>
                <a:cs typeface="Wawati SC"/>
              </a:rPr>
              <a:t>③</a:t>
            </a:r>
            <a:r>
              <a:rPr lang="zh-CN" altLang="en-US" sz="2000" spc="-32" dirty="0">
                <a:solidFill>
                  <a:srgbClr val="231F20"/>
                </a:solidFill>
                <a:latin typeface="Microsoft YaHei" panose="020B0503020204020204" pitchFamily="34" charset="-122"/>
                <a:ea typeface="Microsoft YaHei" panose="020B0503020204020204" pitchFamily="34" charset="-122"/>
                <a:cs typeface="Wawati SC"/>
              </a:rPr>
              <a:t>我们正在从伙伴那里获取哪些核心资源？</a:t>
            </a:r>
          </a:p>
          <a:p>
            <a:pPr marR="135432" indent="457200">
              <a:lnSpc>
                <a:spcPct val="150000"/>
              </a:lnSpc>
            </a:pPr>
            <a:r>
              <a:rPr lang="en-US" altLang="zh-CN" sz="2000" spc="-32" dirty="0">
                <a:solidFill>
                  <a:srgbClr val="231F20"/>
                </a:solidFill>
                <a:latin typeface="Microsoft YaHei" panose="020B0503020204020204" pitchFamily="34" charset="-122"/>
                <a:ea typeface="Microsoft YaHei" panose="020B0503020204020204" pitchFamily="34" charset="-122"/>
                <a:cs typeface="Wawati SC"/>
              </a:rPr>
              <a:t>④</a:t>
            </a:r>
            <a:r>
              <a:rPr lang="zh-CN" altLang="en-US" sz="2000" spc="-32" dirty="0">
                <a:solidFill>
                  <a:srgbClr val="231F20"/>
                </a:solidFill>
                <a:latin typeface="Microsoft YaHei" panose="020B0503020204020204" pitchFamily="34" charset="-122"/>
                <a:ea typeface="Microsoft YaHei" panose="020B0503020204020204" pitchFamily="34" charset="-122"/>
                <a:cs typeface="Wawati SC"/>
              </a:rPr>
              <a:t>合作伙伴都执行哪些关键业务？</a:t>
            </a:r>
          </a:p>
        </p:txBody>
      </p:sp>
      <p:sp>
        <p:nvSpPr>
          <p:cNvPr id="5" name="矩形: 圆角 60">
            <a:extLst>
              <a:ext uri="{FF2B5EF4-FFF2-40B4-BE49-F238E27FC236}">
                <a16:creationId xmlns:a16="http://schemas.microsoft.com/office/drawing/2014/main" id="{ABA19991-7A1F-CC34-AA30-9D67665AF1B2}"/>
              </a:ext>
            </a:extLst>
          </p:cNvPr>
          <p:cNvSpPr/>
          <p:nvPr/>
        </p:nvSpPr>
        <p:spPr>
          <a:xfrm>
            <a:off x="599587" y="1901405"/>
            <a:ext cx="10858501" cy="4393378"/>
          </a:xfrm>
          <a:prstGeom prst="roundRect">
            <a:avLst>
              <a:gd name="adj" fmla="val 9041"/>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8C221984-D62A-6A84-7FDB-F984E3C44A9D}"/>
              </a:ext>
            </a:extLst>
          </p:cNvPr>
          <p:cNvSpPr txBox="1"/>
          <p:nvPr/>
        </p:nvSpPr>
        <p:spPr>
          <a:xfrm>
            <a:off x="6638082" y="2463320"/>
            <a:ext cx="4693534" cy="3269549"/>
          </a:xfrm>
          <a:prstGeom prst="rect">
            <a:avLst/>
          </a:prstGeom>
          <a:noFill/>
        </p:spPr>
        <p:txBody>
          <a:bodyPr wrap="square">
            <a:spAutoFit/>
          </a:bodyPr>
          <a:lstStyle/>
          <a:p>
            <a:pPr marR="135432" indent="457200">
              <a:lnSpc>
                <a:spcPct val="150000"/>
              </a:lnSpc>
            </a:pPr>
            <a:r>
              <a:rPr lang="zh-CN" altLang="en-US" sz="2000" spc="-32" dirty="0">
                <a:solidFill>
                  <a:srgbClr val="231F20"/>
                </a:solidFill>
                <a:latin typeface="Microsoft YaHei" panose="020B0503020204020204" pitchFamily="34" charset="-122"/>
                <a:ea typeface="Microsoft YaHei" panose="020B0503020204020204" pitchFamily="34" charset="-122"/>
                <a:cs typeface="Wawati SC"/>
              </a:rPr>
              <a:t>一般来说，重要伙伴可以分为以下四种类型。</a:t>
            </a:r>
          </a:p>
          <a:p>
            <a:pPr marR="135432" indent="457200">
              <a:lnSpc>
                <a:spcPct val="150000"/>
              </a:lnSpc>
            </a:pPr>
            <a:r>
              <a:rPr lang="en-US" altLang="zh-CN" sz="2000" spc="-32" dirty="0">
                <a:solidFill>
                  <a:srgbClr val="231F20"/>
                </a:solidFill>
                <a:latin typeface="Microsoft YaHei" panose="020B0503020204020204" pitchFamily="34" charset="-122"/>
                <a:ea typeface="Microsoft YaHei" panose="020B0503020204020204" pitchFamily="34" charset="-122"/>
                <a:cs typeface="Wawati SC"/>
              </a:rPr>
              <a:t>①</a:t>
            </a:r>
            <a:r>
              <a:rPr lang="zh-CN" altLang="en-US" sz="2000" spc="-32" dirty="0">
                <a:solidFill>
                  <a:srgbClr val="231F20"/>
                </a:solidFill>
                <a:latin typeface="Microsoft YaHei" panose="020B0503020204020204" pitchFamily="34" charset="-122"/>
                <a:ea typeface="Microsoft YaHei" panose="020B0503020204020204" pitchFamily="34" charset="-122"/>
                <a:cs typeface="Wawati SC"/>
              </a:rPr>
              <a:t>非竞争者之间的战略联盟关系。</a:t>
            </a:r>
          </a:p>
          <a:p>
            <a:pPr marR="135432" indent="457200">
              <a:lnSpc>
                <a:spcPct val="150000"/>
              </a:lnSpc>
            </a:pPr>
            <a:r>
              <a:rPr lang="en-US" altLang="zh-CN" sz="2000" spc="-32" dirty="0">
                <a:solidFill>
                  <a:srgbClr val="231F20"/>
                </a:solidFill>
                <a:latin typeface="Microsoft YaHei" panose="020B0503020204020204" pitchFamily="34" charset="-122"/>
                <a:ea typeface="Microsoft YaHei" panose="020B0503020204020204" pitchFamily="34" charset="-122"/>
                <a:cs typeface="Wawati SC"/>
              </a:rPr>
              <a:t>②</a:t>
            </a:r>
            <a:r>
              <a:rPr lang="zh-CN" altLang="en-US" sz="2000" spc="-32" dirty="0">
                <a:solidFill>
                  <a:srgbClr val="231F20"/>
                </a:solidFill>
                <a:latin typeface="Microsoft YaHei" panose="020B0503020204020204" pitchFamily="34" charset="-122"/>
                <a:ea typeface="Microsoft YaHei" panose="020B0503020204020204" pitchFamily="34" charset="-122"/>
                <a:cs typeface="Wawati SC"/>
              </a:rPr>
              <a:t>竞争者之间的战略合作关系。</a:t>
            </a:r>
          </a:p>
          <a:p>
            <a:pPr marR="135432" indent="457200">
              <a:lnSpc>
                <a:spcPct val="150000"/>
              </a:lnSpc>
            </a:pPr>
            <a:r>
              <a:rPr lang="en-US" altLang="zh-CN" sz="2000" spc="-32" dirty="0">
                <a:solidFill>
                  <a:srgbClr val="231F20"/>
                </a:solidFill>
                <a:latin typeface="Microsoft YaHei" panose="020B0503020204020204" pitchFamily="34" charset="-122"/>
                <a:ea typeface="Microsoft YaHei" panose="020B0503020204020204" pitchFamily="34" charset="-122"/>
                <a:cs typeface="Wawati SC"/>
              </a:rPr>
              <a:t>③</a:t>
            </a:r>
            <a:r>
              <a:rPr lang="zh-CN" altLang="en-US" sz="2000" spc="-32" dirty="0">
                <a:solidFill>
                  <a:srgbClr val="231F20"/>
                </a:solidFill>
                <a:latin typeface="Microsoft YaHei" panose="020B0503020204020204" pitchFamily="34" charset="-122"/>
                <a:ea typeface="Microsoft YaHei" panose="020B0503020204020204" pitchFamily="34" charset="-122"/>
                <a:cs typeface="Wawati SC"/>
              </a:rPr>
              <a:t>为开发新业务而构建的合资关系。</a:t>
            </a:r>
          </a:p>
          <a:p>
            <a:pPr marR="135432" indent="457200">
              <a:lnSpc>
                <a:spcPct val="150000"/>
              </a:lnSpc>
            </a:pPr>
            <a:r>
              <a:rPr lang="en-US" altLang="zh-CN" sz="2000" spc="-32" dirty="0">
                <a:solidFill>
                  <a:srgbClr val="231F20"/>
                </a:solidFill>
                <a:latin typeface="Microsoft YaHei" panose="020B0503020204020204" pitchFamily="34" charset="-122"/>
                <a:ea typeface="Microsoft YaHei" panose="020B0503020204020204" pitchFamily="34" charset="-122"/>
                <a:cs typeface="Wawati SC"/>
              </a:rPr>
              <a:t>④</a:t>
            </a:r>
            <a:r>
              <a:rPr lang="zh-CN" altLang="en-US" sz="2000" spc="-32" dirty="0">
                <a:solidFill>
                  <a:srgbClr val="231F20"/>
                </a:solidFill>
                <a:latin typeface="Microsoft YaHei" panose="020B0503020204020204" pitchFamily="34" charset="-122"/>
                <a:ea typeface="Microsoft YaHei" panose="020B0503020204020204" pitchFamily="34" charset="-122"/>
                <a:cs typeface="Wawati SC"/>
              </a:rPr>
              <a:t>确保可靠供应的购买方</a:t>
            </a:r>
            <a:r>
              <a:rPr lang="en-US" altLang="zh-CN" sz="2000" spc="-32" dirty="0">
                <a:solidFill>
                  <a:srgbClr val="231F20"/>
                </a:solidFill>
                <a:latin typeface="Microsoft YaHei" panose="020B0503020204020204" pitchFamily="34" charset="-122"/>
                <a:ea typeface="Microsoft YaHei" panose="020B0503020204020204" pitchFamily="34" charset="-122"/>
                <a:cs typeface="Wawati SC"/>
              </a:rPr>
              <a:t>—</a:t>
            </a:r>
            <a:r>
              <a:rPr lang="zh-CN" altLang="en-US" sz="2000" spc="-32" dirty="0">
                <a:solidFill>
                  <a:srgbClr val="231F20"/>
                </a:solidFill>
                <a:latin typeface="Microsoft YaHei" panose="020B0503020204020204" pitchFamily="34" charset="-122"/>
                <a:ea typeface="Microsoft YaHei" panose="020B0503020204020204" pitchFamily="34" charset="-122"/>
                <a:cs typeface="Wawati SC"/>
              </a:rPr>
              <a:t>供应商关系。</a:t>
            </a:r>
          </a:p>
        </p:txBody>
      </p:sp>
      <p:sp>
        <p:nvSpPr>
          <p:cNvPr id="7" name="椭圆 6">
            <a:extLst>
              <a:ext uri="{FF2B5EF4-FFF2-40B4-BE49-F238E27FC236}">
                <a16:creationId xmlns:a16="http://schemas.microsoft.com/office/drawing/2014/main" id="{7A255D2F-40F3-5225-B828-F53A6B5388B1}"/>
              </a:ext>
            </a:extLst>
          </p:cNvPr>
          <p:cNvSpPr/>
          <p:nvPr/>
        </p:nvSpPr>
        <p:spPr>
          <a:xfrm>
            <a:off x="6257575" y="2402403"/>
            <a:ext cx="31227" cy="3391382"/>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9" name="图片 8" descr="图标&#10;&#10;AI 生成的内容可能不正确。">
            <a:extLst>
              <a:ext uri="{FF2B5EF4-FFF2-40B4-BE49-F238E27FC236}">
                <a16:creationId xmlns:a16="http://schemas.microsoft.com/office/drawing/2014/main" id="{9280FC94-4C39-28E6-F674-8EDC0D713D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822" y="1603397"/>
            <a:ext cx="986616" cy="986616"/>
          </a:xfrm>
          <a:prstGeom prst="rect">
            <a:avLst/>
          </a:prstGeom>
        </p:spPr>
      </p:pic>
    </p:spTree>
    <p:extLst>
      <p:ext uri="{BB962C8B-B14F-4D97-AF65-F5344CB8AC3E}">
        <p14:creationId xmlns:p14="http://schemas.microsoft.com/office/powerpoint/2010/main" val="24292719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CA10CF-5211-474E-D654-5D1A9026C36D}"/>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4B3EFCD9-18E2-6581-F1BD-CCBD1A306AD7}"/>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5.2.1</a:t>
            </a:r>
            <a:r>
              <a:rPr lang="zh-CN" altLang="en-US" sz="3200" dirty="0">
                <a:solidFill>
                  <a:schemeClr val="tx1"/>
                </a:solidFill>
                <a:latin typeface="Microsoft YaHei" panose="020B0503020204020204" pitchFamily="34" charset="-122"/>
                <a:ea typeface="Microsoft YaHei" panose="020B0503020204020204" pitchFamily="34" charset="-122"/>
              </a:rPr>
              <a:t>创新创业商业模式的设计</a:t>
            </a:r>
          </a:p>
        </p:txBody>
      </p:sp>
      <p:sp>
        <p:nvSpPr>
          <p:cNvPr id="23" name="文本框 22">
            <a:extLst>
              <a:ext uri="{FF2B5EF4-FFF2-40B4-BE49-F238E27FC236}">
                <a16:creationId xmlns:a16="http://schemas.microsoft.com/office/drawing/2014/main" id="{1E49EC4E-B907-FC16-9A50-360DD2BC4C05}"/>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9.</a:t>
            </a:r>
            <a:r>
              <a:rPr kumimoji="1" lang="zh-CN" altLang="en-US" sz="2800" b="1" dirty="0">
                <a:solidFill>
                  <a:schemeClr val="accent3"/>
                </a:solidFill>
                <a:latin typeface="Microsoft YaHei" panose="020B0503020204020204" pitchFamily="34" charset="-122"/>
                <a:ea typeface="Microsoft YaHei" panose="020B0503020204020204" pitchFamily="34" charset="-122"/>
              </a:rPr>
              <a:t>成本结构</a:t>
            </a:r>
          </a:p>
        </p:txBody>
      </p:sp>
      <p:grpSp>
        <p:nvGrpSpPr>
          <p:cNvPr id="7" name="组合 6">
            <a:extLst>
              <a:ext uri="{FF2B5EF4-FFF2-40B4-BE49-F238E27FC236}">
                <a16:creationId xmlns:a16="http://schemas.microsoft.com/office/drawing/2014/main" id="{E5000A3E-0A56-590E-7A2C-18889EB6933A}"/>
              </a:ext>
            </a:extLst>
          </p:cNvPr>
          <p:cNvGrpSpPr/>
          <p:nvPr/>
        </p:nvGrpSpPr>
        <p:grpSpPr>
          <a:xfrm>
            <a:off x="599587" y="1901405"/>
            <a:ext cx="10858501" cy="4393378"/>
            <a:chOff x="599587" y="1901405"/>
            <a:chExt cx="10858501" cy="4393378"/>
          </a:xfrm>
        </p:grpSpPr>
        <p:sp>
          <p:nvSpPr>
            <p:cNvPr id="3" name="文本框 2">
              <a:extLst>
                <a:ext uri="{FF2B5EF4-FFF2-40B4-BE49-F238E27FC236}">
                  <a16:creationId xmlns:a16="http://schemas.microsoft.com/office/drawing/2014/main" id="{45C519B6-014F-F49A-69BF-FA8FFC6E7E50}"/>
                </a:ext>
              </a:extLst>
            </p:cNvPr>
            <p:cNvSpPr txBox="1"/>
            <p:nvPr/>
          </p:nvSpPr>
          <p:spPr>
            <a:xfrm>
              <a:off x="766601" y="1973761"/>
              <a:ext cx="10610236" cy="2715552"/>
            </a:xfrm>
            <a:prstGeom prst="rect">
              <a:avLst/>
            </a:prstGeom>
            <a:noFill/>
          </p:spPr>
          <p:txBody>
            <a:bodyPr wrap="square" lIns="0" tIns="0" rIns="0" bIns="0">
              <a:spAutoFit/>
            </a:bodyPr>
            <a:lstStyle/>
            <a:p>
              <a:pPr marR="135432" indent="457200">
                <a:lnSpc>
                  <a:spcPct val="150000"/>
                </a:lnSpc>
              </a:pPr>
              <a:r>
                <a:rPr lang="zh-CN" altLang="en-US" sz="2000" spc="-32" dirty="0">
                  <a:solidFill>
                    <a:srgbClr val="231F20"/>
                  </a:solidFill>
                  <a:latin typeface="Microsoft YaHei" panose="020B0503020204020204" pitchFamily="34" charset="-122"/>
                  <a:ea typeface="Microsoft YaHei" panose="020B0503020204020204" pitchFamily="34" charset="-122"/>
                  <a:cs typeface="Wawati SC"/>
                </a:rPr>
                <a:t>成本结构描述的是运营一个商业模式所需的所有成本。企业在创造价值、提供价值、维系顾客关系，以及实施业务活动时会产生成本。成本水平及结构是评价商业模式有效性的重要指标。成本结构主要回答以下问题。</a:t>
              </a:r>
            </a:p>
            <a:p>
              <a:pPr marR="135432" indent="457200">
                <a:lnSpc>
                  <a:spcPct val="150000"/>
                </a:lnSpc>
              </a:pPr>
              <a:r>
                <a:rPr lang="en-US" altLang="zh-CN" sz="2000" spc="-32" dirty="0">
                  <a:solidFill>
                    <a:srgbClr val="231F20"/>
                  </a:solidFill>
                  <a:latin typeface="Microsoft YaHei" panose="020B0503020204020204" pitchFamily="34" charset="-122"/>
                  <a:ea typeface="Microsoft YaHei" panose="020B0503020204020204" pitchFamily="34" charset="-122"/>
                  <a:cs typeface="Wawati SC"/>
                </a:rPr>
                <a:t>①</a:t>
              </a:r>
              <a:r>
                <a:rPr lang="zh-CN" altLang="en-US" sz="2000" spc="-32" dirty="0">
                  <a:solidFill>
                    <a:srgbClr val="231F20"/>
                  </a:solidFill>
                  <a:latin typeface="Microsoft YaHei" panose="020B0503020204020204" pitchFamily="34" charset="-122"/>
                  <a:ea typeface="Microsoft YaHei" panose="020B0503020204020204" pitchFamily="34" charset="-122"/>
                  <a:cs typeface="Wawati SC"/>
                </a:rPr>
                <a:t>什么是我们商业模式中最重要的固定成本？</a:t>
              </a:r>
            </a:p>
            <a:p>
              <a:pPr marR="135432" indent="457200">
                <a:lnSpc>
                  <a:spcPct val="150000"/>
                </a:lnSpc>
              </a:pPr>
              <a:r>
                <a:rPr lang="en-US" altLang="zh-CN" sz="2000" spc="-32" dirty="0">
                  <a:solidFill>
                    <a:srgbClr val="231F20"/>
                  </a:solidFill>
                  <a:latin typeface="Microsoft YaHei" panose="020B0503020204020204" pitchFamily="34" charset="-122"/>
                  <a:ea typeface="Microsoft YaHei" panose="020B0503020204020204" pitchFamily="34" charset="-122"/>
                  <a:cs typeface="Wawati SC"/>
                </a:rPr>
                <a:t>②</a:t>
              </a:r>
              <a:r>
                <a:rPr lang="zh-CN" altLang="en-US" sz="2000" spc="-32" dirty="0">
                  <a:solidFill>
                    <a:srgbClr val="231F20"/>
                  </a:solidFill>
                  <a:latin typeface="Microsoft YaHei" panose="020B0503020204020204" pitchFamily="34" charset="-122"/>
                  <a:ea typeface="Microsoft YaHei" panose="020B0503020204020204" pitchFamily="34" charset="-122"/>
                  <a:cs typeface="Wawati SC"/>
                </a:rPr>
                <a:t>哪些核心资源花费最多？</a:t>
              </a:r>
            </a:p>
            <a:p>
              <a:pPr marR="135432" indent="457200">
                <a:lnSpc>
                  <a:spcPct val="150000"/>
                </a:lnSpc>
              </a:pPr>
              <a:r>
                <a:rPr lang="en-US" altLang="zh-CN" sz="2000" spc="-32" dirty="0">
                  <a:solidFill>
                    <a:srgbClr val="231F20"/>
                  </a:solidFill>
                  <a:latin typeface="Microsoft YaHei" panose="020B0503020204020204" pitchFamily="34" charset="-122"/>
                  <a:ea typeface="Microsoft YaHei" panose="020B0503020204020204" pitchFamily="34" charset="-122"/>
                  <a:cs typeface="Wawati SC"/>
                </a:rPr>
                <a:t>③</a:t>
              </a:r>
              <a:r>
                <a:rPr lang="zh-CN" altLang="en-US" sz="2000" spc="-32" dirty="0">
                  <a:solidFill>
                    <a:srgbClr val="231F20"/>
                  </a:solidFill>
                  <a:latin typeface="Microsoft YaHei" panose="020B0503020204020204" pitchFamily="34" charset="-122"/>
                  <a:ea typeface="Microsoft YaHei" panose="020B0503020204020204" pitchFamily="34" charset="-122"/>
                  <a:cs typeface="Wawati SC"/>
                </a:rPr>
                <a:t>哪些关键业务花费最多？</a:t>
              </a:r>
            </a:p>
          </p:txBody>
        </p:sp>
        <p:sp>
          <p:nvSpPr>
            <p:cNvPr id="5" name="矩形: 圆角 60">
              <a:extLst>
                <a:ext uri="{FF2B5EF4-FFF2-40B4-BE49-F238E27FC236}">
                  <a16:creationId xmlns:a16="http://schemas.microsoft.com/office/drawing/2014/main" id="{376F9A02-D953-32D6-D234-290EFAC7782E}"/>
                </a:ext>
              </a:extLst>
            </p:cNvPr>
            <p:cNvSpPr/>
            <p:nvPr/>
          </p:nvSpPr>
          <p:spPr>
            <a:xfrm>
              <a:off x="599587" y="1901405"/>
              <a:ext cx="10858501" cy="4393378"/>
            </a:xfrm>
            <a:prstGeom prst="roundRect">
              <a:avLst>
                <a:gd name="adj" fmla="val 9041"/>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文本框 8">
            <a:extLst>
              <a:ext uri="{FF2B5EF4-FFF2-40B4-BE49-F238E27FC236}">
                <a16:creationId xmlns:a16="http://schemas.microsoft.com/office/drawing/2014/main" id="{47F58DE5-3047-0775-BB7C-631CCC797BE7}"/>
              </a:ext>
            </a:extLst>
          </p:cNvPr>
          <p:cNvSpPr txBox="1"/>
          <p:nvPr/>
        </p:nvSpPr>
        <p:spPr>
          <a:xfrm>
            <a:off x="3273552" y="4745655"/>
            <a:ext cx="6547104" cy="1437353"/>
          </a:xfrm>
          <a:prstGeom prst="roundRect">
            <a:avLst/>
          </a:prstGeom>
          <a:noFill/>
          <a:ln>
            <a:solidFill>
              <a:schemeClr val="accent5"/>
            </a:solidFill>
          </a:ln>
        </p:spPr>
        <p:txBody>
          <a:bodyPr wrap="square" lIns="288000">
            <a:noAutofit/>
          </a:bodyPr>
          <a:lstStyle/>
          <a:p>
            <a:pPr marR="135432" indent="457200">
              <a:lnSpc>
                <a:spcPct val="150000"/>
              </a:lnSpc>
            </a:pPr>
            <a:r>
              <a:rPr lang="zh-CN" altLang="en-US" sz="1800" spc="-32" dirty="0">
                <a:solidFill>
                  <a:srgbClr val="231F20"/>
                </a:solidFill>
                <a:latin typeface="Microsoft YaHei" panose="020B0503020204020204" pitchFamily="34" charset="-122"/>
                <a:ea typeface="Microsoft YaHei" panose="020B0503020204020204" pitchFamily="34" charset="-122"/>
                <a:cs typeface="Wawati SC"/>
              </a:rPr>
              <a:t>商业模式的成本结构可以分为两种类型。</a:t>
            </a:r>
          </a:p>
          <a:p>
            <a:pPr marR="135432" indent="457200">
              <a:lnSpc>
                <a:spcPct val="150000"/>
              </a:lnSpc>
            </a:pPr>
            <a:r>
              <a:rPr lang="en-US" altLang="zh-CN" sz="1800" spc="-32" dirty="0">
                <a:solidFill>
                  <a:srgbClr val="231F20"/>
                </a:solidFill>
                <a:latin typeface="Microsoft YaHei" panose="020B0503020204020204" pitchFamily="34" charset="-122"/>
                <a:ea typeface="Microsoft YaHei" panose="020B0503020204020204" pitchFamily="34" charset="-122"/>
                <a:cs typeface="Wawati SC"/>
              </a:rPr>
              <a:t>①</a:t>
            </a:r>
            <a:r>
              <a:rPr lang="zh-CN" altLang="en-US" sz="1800" spc="-32" dirty="0">
                <a:solidFill>
                  <a:srgbClr val="231F20"/>
                </a:solidFill>
                <a:latin typeface="Microsoft YaHei" panose="020B0503020204020204" pitchFamily="34" charset="-122"/>
                <a:ea typeface="Microsoft YaHei" panose="020B0503020204020204" pitchFamily="34" charset="-122"/>
                <a:cs typeface="Wawati SC"/>
              </a:rPr>
              <a:t>成本驱动</a:t>
            </a:r>
          </a:p>
          <a:p>
            <a:pPr marR="135432" indent="457200">
              <a:lnSpc>
                <a:spcPct val="150000"/>
              </a:lnSpc>
            </a:pPr>
            <a:r>
              <a:rPr lang="en-US" altLang="zh-CN" sz="1800" spc="-32" dirty="0">
                <a:solidFill>
                  <a:srgbClr val="231F20"/>
                </a:solidFill>
                <a:latin typeface="Microsoft YaHei" panose="020B0503020204020204" pitchFamily="34" charset="-122"/>
                <a:ea typeface="Microsoft YaHei" panose="020B0503020204020204" pitchFamily="34" charset="-122"/>
                <a:cs typeface="Wawati SC"/>
              </a:rPr>
              <a:t>②</a:t>
            </a:r>
            <a:r>
              <a:rPr lang="zh-CN" altLang="en-US" sz="1800" spc="-32" dirty="0">
                <a:solidFill>
                  <a:srgbClr val="231F20"/>
                </a:solidFill>
                <a:latin typeface="Microsoft YaHei" panose="020B0503020204020204" pitchFamily="34" charset="-122"/>
                <a:ea typeface="Microsoft YaHei" panose="020B0503020204020204" pitchFamily="34" charset="-122"/>
                <a:cs typeface="Wawati SC"/>
              </a:rPr>
              <a:t>价值驱动</a:t>
            </a:r>
          </a:p>
        </p:txBody>
      </p:sp>
      <p:pic>
        <p:nvPicPr>
          <p:cNvPr id="6" name="图片 5" descr="图标&#10;&#10;AI 生成的内容可能不正确。">
            <a:extLst>
              <a:ext uri="{FF2B5EF4-FFF2-40B4-BE49-F238E27FC236}">
                <a16:creationId xmlns:a16="http://schemas.microsoft.com/office/drawing/2014/main" id="{79966945-3E0F-431D-4C95-D6EDAA8D96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4574" y="1774965"/>
            <a:ext cx="718676" cy="718676"/>
          </a:xfrm>
          <a:prstGeom prst="rect">
            <a:avLst/>
          </a:prstGeom>
        </p:spPr>
      </p:pic>
      <p:pic>
        <p:nvPicPr>
          <p:cNvPr id="11" name="图片 10" descr="图标&#10;&#10;AI 生成的内容可能不正确。">
            <a:extLst>
              <a:ext uri="{FF2B5EF4-FFF2-40B4-BE49-F238E27FC236}">
                <a16:creationId xmlns:a16="http://schemas.microsoft.com/office/drawing/2014/main" id="{3E0D99AD-97EC-5425-DFA6-494BF2E31E7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72664" y="4857048"/>
            <a:ext cx="1270000" cy="1270000"/>
          </a:xfrm>
          <a:prstGeom prst="rect">
            <a:avLst/>
          </a:prstGeom>
        </p:spPr>
      </p:pic>
    </p:spTree>
    <p:extLst>
      <p:ext uri="{BB962C8B-B14F-4D97-AF65-F5344CB8AC3E}">
        <p14:creationId xmlns:p14="http://schemas.microsoft.com/office/powerpoint/2010/main" val="65900033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78ED50-6AC7-86C3-2AD4-07ADC38FF8B8}"/>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A38DF6A9-91D0-BDCA-2501-655C0169F698}"/>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课堂演练</a:t>
            </a:r>
          </a:p>
        </p:txBody>
      </p:sp>
      <p:sp>
        <p:nvSpPr>
          <p:cNvPr id="3" name="object 20">
            <a:extLst>
              <a:ext uri="{FF2B5EF4-FFF2-40B4-BE49-F238E27FC236}">
                <a16:creationId xmlns:a16="http://schemas.microsoft.com/office/drawing/2014/main" id="{2A4A4FD6-FC47-09E9-E1A3-E46333A7602F}"/>
              </a:ext>
            </a:extLst>
          </p:cNvPr>
          <p:cNvSpPr txBox="1"/>
          <p:nvPr/>
        </p:nvSpPr>
        <p:spPr>
          <a:xfrm>
            <a:off x="465165" y="1132172"/>
            <a:ext cx="11261670" cy="5494718"/>
          </a:xfrm>
          <a:prstGeom prst="rect">
            <a:avLst/>
          </a:prstGeom>
          <a:solidFill>
            <a:schemeClr val="bg1"/>
          </a:solidFill>
          <a:ln w="12700">
            <a:solidFill>
              <a:schemeClr val="accent5"/>
            </a:solidFill>
          </a:ln>
        </p:spPr>
        <p:txBody>
          <a:bodyPr vert="horz" wrap="square" lIns="324000" tIns="216000" rIns="216000" bIns="0" rtlCol="0">
            <a:noAutofit/>
          </a:bodyPr>
          <a:lstStyle/>
          <a:p>
            <a:pPr indent="457200">
              <a:lnSpc>
                <a:spcPct val="150000"/>
              </a:lnSpc>
            </a:pPr>
            <a:r>
              <a:rPr lang="zh-CN" altLang="en-US" sz="2000" spc="-11" dirty="0">
                <a:latin typeface="Microsoft YaHei" panose="020B0503020204020204" pitchFamily="34" charset="-122"/>
                <a:ea typeface="Microsoft YaHei" panose="020B0503020204020204" pitchFamily="34" charset="-122"/>
                <a:cs typeface="Lantinghei SC Demibold"/>
              </a:rPr>
              <a:t>春雨医生拥有目前世界上最全的移动疾病数据库之一，它可以根据地理位置定位帮助用户寻找到符合用户自身需求的医生、医院、药房。当用户通过自查无法确认自己的疾病信息的时候，他们还可以通过春雨医生免费咨询拥有医师资格证书的专业医生。通过网络等途径，了解春雨医生的商业模式相关信息，根据自己的理解，基于商业模式画布，绘制出春雨医生的商业模式画布。然后通过小组分享，借鉴其他小组所设计的画布的优点，整理出一份内容完善、可操作性强的商业模式画布。</a:t>
            </a:r>
          </a:p>
          <a:p>
            <a:pPr indent="457200">
              <a:lnSpc>
                <a:spcPct val="150000"/>
              </a:lnSpc>
            </a:pPr>
            <a:endParaRPr lang="zh-CN" altLang="en-US" sz="2000" spc="-11" dirty="0">
              <a:latin typeface="Microsoft YaHei" panose="020B0503020204020204" pitchFamily="34" charset="-122"/>
              <a:ea typeface="Microsoft YaHei" panose="020B0503020204020204" pitchFamily="34" charset="-122"/>
              <a:cs typeface="Lantinghei SC Demibold"/>
            </a:endParaRPr>
          </a:p>
        </p:txBody>
      </p:sp>
      <p:sp>
        <p:nvSpPr>
          <p:cNvPr id="4" name="object 9">
            <a:extLst>
              <a:ext uri="{FF2B5EF4-FFF2-40B4-BE49-F238E27FC236}">
                <a16:creationId xmlns:a16="http://schemas.microsoft.com/office/drawing/2014/main" id="{9F9A9443-4FD5-AB45-EB5F-D1731366E6EF}"/>
              </a:ext>
            </a:extLst>
          </p:cNvPr>
          <p:cNvSpPr/>
          <p:nvPr/>
        </p:nvSpPr>
        <p:spPr>
          <a:xfrm>
            <a:off x="4094922" y="981465"/>
            <a:ext cx="8097081" cy="377458"/>
          </a:xfrm>
          <a:prstGeom prst="rect">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绘制“春雨医生”商业模式画布</a:t>
            </a:r>
          </a:p>
        </p:txBody>
      </p:sp>
      <p:grpSp>
        <p:nvGrpSpPr>
          <p:cNvPr id="5" name="组合 4">
            <a:extLst>
              <a:ext uri="{FF2B5EF4-FFF2-40B4-BE49-F238E27FC236}">
                <a16:creationId xmlns:a16="http://schemas.microsoft.com/office/drawing/2014/main" id="{FE0BC1CC-5B8C-4676-5F20-6E879AA40D7E}"/>
              </a:ext>
            </a:extLst>
          </p:cNvPr>
          <p:cNvGrpSpPr/>
          <p:nvPr/>
        </p:nvGrpSpPr>
        <p:grpSpPr>
          <a:xfrm>
            <a:off x="4068418" y="863887"/>
            <a:ext cx="352339" cy="495036"/>
            <a:chOff x="6467062" y="911155"/>
            <a:chExt cx="264717" cy="495036"/>
          </a:xfrm>
        </p:grpSpPr>
        <p:pic>
          <p:nvPicPr>
            <p:cNvPr id="6" name="object 10">
              <a:extLst>
                <a:ext uri="{FF2B5EF4-FFF2-40B4-BE49-F238E27FC236}">
                  <a16:creationId xmlns:a16="http://schemas.microsoft.com/office/drawing/2014/main" id="{C8F357F1-D1C6-F14B-BEE6-25D9BB27E03D}"/>
                </a:ext>
              </a:extLst>
            </p:cNvPr>
            <p:cNvPicPr/>
            <p:nvPr/>
          </p:nvPicPr>
          <p:blipFill>
            <a:blip r:embed="rId2" cstate="print">
              <a:duotone>
                <a:prstClr val="black"/>
                <a:schemeClr val="accent1">
                  <a:tint val="45000"/>
                  <a:satMod val="400000"/>
                </a:schemeClr>
              </a:duotone>
            </a:blip>
            <a:stretch>
              <a:fillRect/>
            </a:stretch>
          </p:blipFill>
          <p:spPr>
            <a:xfrm>
              <a:off x="6570746" y="1199218"/>
              <a:ext cx="140463" cy="163759"/>
            </a:xfrm>
            <a:prstGeom prst="rect">
              <a:avLst/>
            </a:prstGeom>
          </p:spPr>
        </p:pic>
        <p:pic>
          <p:nvPicPr>
            <p:cNvPr id="7" name="object 11">
              <a:extLst>
                <a:ext uri="{FF2B5EF4-FFF2-40B4-BE49-F238E27FC236}">
                  <a16:creationId xmlns:a16="http://schemas.microsoft.com/office/drawing/2014/main" id="{AAB4C922-5E25-5BA5-9458-A720B28749DF}"/>
                </a:ext>
              </a:extLst>
            </p:cNvPr>
            <p:cNvPicPr/>
            <p:nvPr/>
          </p:nvPicPr>
          <p:blipFill>
            <a:blip r:embed="rId3" cstate="print">
              <a:duotone>
                <a:prstClr val="black"/>
                <a:schemeClr val="accent1">
                  <a:tint val="45000"/>
                  <a:satMod val="400000"/>
                </a:schemeClr>
              </a:duotone>
            </a:blip>
            <a:stretch>
              <a:fillRect/>
            </a:stretch>
          </p:blipFill>
          <p:spPr>
            <a:xfrm>
              <a:off x="6467062" y="911155"/>
              <a:ext cx="264717" cy="495036"/>
            </a:xfrm>
            <a:prstGeom prst="rect">
              <a:avLst/>
            </a:prstGeom>
          </p:spPr>
        </p:pic>
      </p:grpSp>
      <p:pic>
        <p:nvPicPr>
          <p:cNvPr id="8" name="图片 7">
            <a:extLst>
              <a:ext uri="{FF2B5EF4-FFF2-40B4-BE49-F238E27FC236}">
                <a16:creationId xmlns:a16="http://schemas.microsoft.com/office/drawing/2014/main" id="{FF86272F-462F-13BF-37D0-135FD8DFC95C}"/>
              </a:ext>
            </a:extLst>
          </p:cNvPr>
          <p:cNvPicPr>
            <a:picLocks noChangeAspect="1"/>
          </p:cNvPicPr>
          <p:nvPr/>
        </p:nvPicPr>
        <p:blipFill>
          <a:blip r:embed="rId4"/>
          <a:stretch>
            <a:fillRect/>
          </a:stretch>
        </p:blipFill>
        <p:spPr>
          <a:xfrm flipH="1">
            <a:off x="7843838" y="3671889"/>
            <a:ext cx="3675062" cy="2840702"/>
          </a:xfrm>
          <a:prstGeom prst="ellipse">
            <a:avLst/>
          </a:prstGeom>
          <a:ln>
            <a:noFill/>
          </a:ln>
          <a:effectLst>
            <a:softEdge rad="112500"/>
          </a:effectLst>
        </p:spPr>
      </p:pic>
    </p:spTree>
    <p:extLst>
      <p:ext uri="{BB962C8B-B14F-4D97-AF65-F5344CB8AC3E}">
        <p14:creationId xmlns:p14="http://schemas.microsoft.com/office/powerpoint/2010/main" val="26480821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F2D2E7-CA56-8B92-0BF6-954AEB27E71C}"/>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013C95C7-1901-8CC3-C7A2-1377E8300AE8}"/>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项目概述</a:t>
            </a:r>
          </a:p>
        </p:txBody>
      </p:sp>
      <p:sp>
        <p:nvSpPr>
          <p:cNvPr id="117" name="object 12">
            <a:extLst>
              <a:ext uri="{FF2B5EF4-FFF2-40B4-BE49-F238E27FC236}">
                <a16:creationId xmlns:a16="http://schemas.microsoft.com/office/drawing/2014/main" id="{B455FBAA-E337-00DC-FB2F-3AC059FAA5AB}"/>
              </a:ext>
            </a:extLst>
          </p:cNvPr>
          <p:cNvSpPr/>
          <p:nvPr/>
        </p:nvSpPr>
        <p:spPr>
          <a:xfrm>
            <a:off x="755374" y="1417983"/>
            <a:ext cx="10763526" cy="5035826"/>
          </a:xfrm>
          <a:prstGeom prst="roundRect">
            <a:avLst>
              <a:gd name="adj" fmla="val 8509"/>
            </a:avLst>
          </a:prstGeom>
          <a:solidFill>
            <a:schemeClr val="bg1"/>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grpSp>
        <p:nvGrpSpPr>
          <p:cNvPr id="118" name="组合 117">
            <a:extLst>
              <a:ext uri="{FF2B5EF4-FFF2-40B4-BE49-F238E27FC236}">
                <a16:creationId xmlns:a16="http://schemas.microsoft.com/office/drawing/2014/main" id="{7E83356E-B726-4C5B-B584-7094AC2D8506}"/>
              </a:ext>
            </a:extLst>
          </p:cNvPr>
          <p:cNvGrpSpPr>
            <a:grpSpLocks noChangeAspect="1"/>
          </p:cNvGrpSpPr>
          <p:nvPr/>
        </p:nvGrpSpPr>
        <p:grpSpPr>
          <a:xfrm>
            <a:off x="321606" y="1161221"/>
            <a:ext cx="1584000" cy="1584000"/>
            <a:chOff x="1914994" y="2265570"/>
            <a:chExt cx="255414" cy="255414"/>
          </a:xfrm>
        </p:grpSpPr>
        <p:sp>
          <p:nvSpPr>
            <p:cNvPr id="119" name="object 13">
              <a:extLst>
                <a:ext uri="{FF2B5EF4-FFF2-40B4-BE49-F238E27FC236}">
                  <a16:creationId xmlns:a16="http://schemas.microsoft.com/office/drawing/2014/main" id="{7AE0A819-3ED7-FA76-9282-D88FF83B6428}"/>
                </a:ext>
              </a:extLst>
            </p:cNvPr>
            <p:cNvSpPr/>
            <p:nvPr/>
          </p:nvSpPr>
          <p:spPr>
            <a:xfrm>
              <a:off x="1914994" y="2265570"/>
              <a:ext cx="255414" cy="255414"/>
            </a:xfrm>
            <a:prstGeom prst="ellipse">
              <a:avLst/>
            </a:prstGeom>
            <a:solidFill>
              <a:schemeClr val="bg1"/>
            </a:solidFill>
            <a:effectLst>
              <a:outerShdw blurRad="50800" dist="38100" dir="10800000" algn="r" rotWithShape="0">
                <a:schemeClr val="accent3">
                  <a:lumMod val="20000"/>
                  <a:lumOff val="80000"/>
                  <a:alpha val="40000"/>
                </a:schemeClr>
              </a:outerShdw>
            </a:effectLst>
          </p:spPr>
          <p:txBody>
            <a:bodyPr wrap="square" lIns="0" tIns="0" rIns="0" bIns="0" rtlCol="0"/>
            <a:lstStyle/>
            <a:p>
              <a:endParaRPr sz="1288" dirty="0">
                <a:latin typeface="Microsoft YaHei" panose="020B0503020204020204" pitchFamily="34" charset="-122"/>
                <a:ea typeface="Microsoft YaHei" panose="020B0503020204020204" pitchFamily="34" charset="-122"/>
              </a:endParaRPr>
            </a:p>
          </p:txBody>
        </p:sp>
        <p:pic>
          <p:nvPicPr>
            <p:cNvPr id="120" name="object 14">
              <a:extLst>
                <a:ext uri="{FF2B5EF4-FFF2-40B4-BE49-F238E27FC236}">
                  <a16:creationId xmlns:a16="http://schemas.microsoft.com/office/drawing/2014/main" id="{DA1CA4D1-7E72-8F40-D5E1-8BF4C1BA6BCE}"/>
                </a:ext>
              </a:extLst>
            </p:cNvPr>
            <p:cNvPicPr/>
            <p:nvPr/>
          </p:nvPicPr>
          <p:blipFill>
            <a:blip r:embed="rId2" cstate="print"/>
            <a:stretch>
              <a:fillRect/>
            </a:stretch>
          </p:blipFill>
          <p:spPr>
            <a:xfrm>
              <a:off x="1952350" y="2297425"/>
              <a:ext cx="180353" cy="204253"/>
            </a:xfrm>
            <a:prstGeom prst="rect">
              <a:avLst/>
            </a:prstGeom>
          </p:spPr>
        </p:pic>
      </p:grpSp>
      <p:sp>
        <p:nvSpPr>
          <p:cNvPr id="121" name="object 18">
            <a:extLst>
              <a:ext uri="{FF2B5EF4-FFF2-40B4-BE49-F238E27FC236}">
                <a16:creationId xmlns:a16="http://schemas.microsoft.com/office/drawing/2014/main" id="{44E7A494-38CD-7460-115F-D6531DD0E369}"/>
              </a:ext>
            </a:extLst>
          </p:cNvPr>
          <p:cNvSpPr txBox="1"/>
          <p:nvPr/>
        </p:nvSpPr>
        <p:spPr>
          <a:xfrm>
            <a:off x="1671771" y="1430080"/>
            <a:ext cx="9724757" cy="3327091"/>
          </a:xfrm>
          <a:prstGeom prst="rect">
            <a:avLst/>
          </a:prstGeom>
        </p:spPr>
        <p:txBody>
          <a:bodyPr vert="horz" wrap="square" lIns="0" tIns="67717" rIns="0" bIns="0" rtlCol="0" anchor="ctr">
            <a:spAutoFit/>
          </a:bodyPr>
          <a:lstStyle/>
          <a:p>
            <a:pPr marR="179970" indent="457200">
              <a:lnSpc>
                <a:spcPct val="150000"/>
              </a:lnSpc>
            </a:pPr>
            <a:r>
              <a:rPr lang="zh-CN" altLang="en-US" sz="2400" spc="-4" dirty="0">
                <a:solidFill>
                  <a:srgbClr val="231F20"/>
                </a:solidFill>
                <a:latin typeface="Microsoft YaHei" panose="020B0503020204020204" pitchFamily="34" charset="-122"/>
                <a:ea typeface="Microsoft YaHei" panose="020B0503020204020204" pitchFamily="34" charset="-122"/>
              </a:rPr>
              <a:t>　本项目通过商业模式概述、创新创业商业模式的实践流程以及创新创业商业模式的创新等内容来促进大学生对创新创业商业模式的系统性认识。通过对创新创业商业模式的设计、评价以及检验来引导大学生更好地设计一个完整的商业模式。本项目旨在为大学生搭建一个有关创新创业商业模式的完整理论知识框架，激发大学生在今后创新创业实践中进行商业模式创新的意识。</a:t>
            </a:r>
          </a:p>
        </p:txBody>
      </p:sp>
      <p:pic>
        <p:nvPicPr>
          <p:cNvPr id="1026" name="Picture 2" descr="创新创业+｜大学生创新创业能力培养">
            <a:extLst>
              <a:ext uri="{FF2B5EF4-FFF2-40B4-BE49-F238E27FC236}">
                <a16:creationId xmlns:a16="http://schemas.microsoft.com/office/drawing/2014/main" id="{E6682E35-14EF-2ABD-C9E7-F87B8E5F6B1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21256" y="4289852"/>
            <a:ext cx="3597644" cy="2223164"/>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71327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A25A13-8838-0391-9D9E-E59944E783CB}"/>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1320E244-A158-44DA-A33D-498961919B9F}"/>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5.2.2</a:t>
            </a:r>
            <a:r>
              <a:rPr lang="zh-CN" altLang="en-US" sz="3200" dirty="0">
                <a:solidFill>
                  <a:schemeClr val="tx1"/>
                </a:solidFill>
                <a:latin typeface="Microsoft YaHei" panose="020B0503020204020204" pitchFamily="34" charset="-122"/>
                <a:ea typeface="Microsoft YaHei" panose="020B0503020204020204" pitchFamily="34" charset="-122"/>
              </a:rPr>
              <a:t>创新创业商业模式的评价</a:t>
            </a:r>
          </a:p>
        </p:txBody>
      </p:sp>
      <p:sp>
        <p:nvSpPr>
          <p:cNvPr id="5" name="文本框 4">
            <a:extLst>
              <a:ext uri="{FF2B5EF4-FFF2-40B4-BE49-F238E27FC236}">
                <a16:creationId xmlns:a16="http://schemas.microsoft.com/office/drawing/2014/main" id="{C047E95F-74B1-87EB-E940-515B1EC9498C}"/>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适用性</a:t>
            </a:r>
          </a:p>
        </p:txBody>
      </p:sp>
      <p:sp>
        <p:nvSpPr>
          <p:cNvPr id="7" name="文本框 6">
            <a:extLst>
              <a:ext uri="{FF2B5EF4-FFF2-40B4-BE49-F238E27FC236}">
                <a16:creationId xmlns:a16="http://schemas.microsoft.com/office/drawing/2014/main" id="{136486D7-E199-BCAB-6121-4FD2AD4B9649}"/>
              </a:ext>
            </a:extLst>
          </p:cNvPr>
          <p:cNvSpPr txBox="1"/>
          <p:nvPr/>
        </p:nvSpPr>
        <p:spPr>
          <a:xfrm>
            <a:off x="492521" y="1617799"/>
            <a:ext cx="11194257" cy="1423788"/>
          </a:xfrm>
          <a:prstGeom prst="rect">
            <a:avLst/>
          </a:prstGeom>
          <a:noFill/>
        </p:spPr>
        <p:txBody>
          <a:bodyPr wrap="square">
            <a:spAutoFit/>
          </a:bodyPr>
          <a:lstStyle/>
          <a:p>
            <a:pPr marL="155429" marR="3636" indent="190877" algn="just">
              <a:lnSpc>
                <a:spcPct val="150000"/>
              </a:lnSpc>
              <a:spcBef>
                <a:spcPts val="222"/>
              </a:spcBef>
            </a:pPr>
            <a:r>
              <a:rPr lang="zh-CN" altLang="en-US" sz="2000" spc="-4" dirty="0">
                <a:solidFill>
                  <a:srgbClr val="231F20"/>
                </a:solidFill>
                <a:latin typeface="Wawati SC"/>
                <a:cs typeface="Wawati SC"/>
              </a:rPr>
              <a:t>适用性也可以被称为个性，它是设计商业模式的首要前提。由于企业自身的情况千</a:t>
            </a:r>
            <a:r>
              <a:rPr lang="zh-CN" altLang="en-US" sz="2000" spc="-7" dirty="0">
                <a:solidFill>
                  <a:srgbClr val="231F20"/>
                </a:solidFill>
                <a:latin typeface="Wawati SC"/>
                <a:cs typeface="Wawati SC"/>
              </a:rPr>
              <a:t>差万别，市场环境变幻莫测，因此，企业设计的商业模式必须突出一个企业不同于其他</a:t>
            </a:r>
            <a:r>
              <a:rPr lang="zh-CN" altLang="en-US" sz="2000" spc="-4" dirty="0">
                <a:solidFill>
                  <a:srgbClr val="231F20"/>
                </a:solidFill>
                <a:latin typeface="Wawati SC"/>
                <a:cs typeface="Wawati SC"/>
              </a:rPr>
              <a:t>企业的独特性。这种独特性表现在企业怎样为自己赢得顾客、吸引投资者和创造利润。</a:t>
            </a:r>
            <a:endParaRPr lang="en-US" altLang="zh-CN" sz="2000" spc="-4" dirty="0">
              <a:solidFill>
                <a:srgbClr val="231F20"/>
              </a:solidFill>
              <a:latin typeface="Wawati SC"/>
              <a:cs typeface="Wawati SC"/>
            </a:endParaRPr>
          </a:p>
        </p:txBody>
      </p:sp>
      <p:sp>
        <p:nvSpPr>
          <p:cNvPr id="8" name="文本框 7">
            <a:extLst>
              <a:ext uri="{FF2B5EF4-FFF2-40B4-BE49-F238E27FC236}">
                <a16:creationId xmlns:a16="http://schemas.microsoft.com/office/drawing/2014/main" id="{C51D8F4C-7DD0-2A90-7886-3096B5FFB954}"/>
              </a:ext>
            </a:extLst>
          </p:cNvPr>
          <p:cNvSpPr txBox="1"/>
          <p:nvPr/>
        </p:nvSpPr>
        <p:spPr>
          <a:xfrm>
            <a:off x="830359" y="3107467"/>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有效性</a:t>
            </a:r>
          </a:p>
        </p:txBody>
      </p:sp>
      <p:sp>
        <p:nvSpPr>
          <p:cNvPr id="9" name="文本框 8">
            <a:extLst>
              <a:ext uri="{FF2B5EF4-FFF2-40B4-BE49-F238E27FC236}">
                <a16:creationId xmlns:a16="http://schemas.microsoft.com/office/drawing/2014/main" id="{FF20F9B7-5434-4FE9-E024-A01BB987927F}"/>
              </a:ext>
            </a:extLst>
          </p:cNvPr>
          <p:cNvSpPr txBox="1"/>
          <p:nvPr/>
        </p:nvSpPr>
        <p:spPr>
          <a:xfrm>
            <a:off x="492521" y="3585044"/>
            <a:ext cx="11194257" cy="962123"/>
          </a:xfrm>
          <a:prstGeom prst="rect">
            <a:avLst/>
          </a:prstGeom>
          <a:noFill/>
        </p:spPr>
        <p:txBody>
          <a:bodyPr wrap="square">
            <a:spAutoFit/>
          </a:bodyPr>
          <a:lstStyle/>
          <a:p>
            <a:pPr marL="155429" marR="3636" indent="190877" algn="just">
              <a:lnSpc>
                <a:spcPct val="150000"/>
              </a:lnSpc>
              <a:spcBef>
                <a:spcPts val="222"/>
              </a:spcBef>
            </a:pPr>
            <a:r>
              <a:rPr lang="zh-CN" altLang="en-US" sz="2000" spc="-4" dirty="0">
                <a:solidFill>
                  <a:srgbClr val="231F20"/>
                </a:solidFill>
                <a:latin typeface="Wawati SC"/>
                <a:cs typeface="Wawati SC"/>
              </a:rPr>
              <a:t>有效性是商业模式的关键要素。评价商业模式的好坏，最根本的是看它是否具有有效性。有效的商业模式是企业在一定时期一定条件下，选择的为自己带来最佳效益的有效的盈利战略组合。</a:t>
            </a:r>
          </a:p>
        </p:txBody>
      </p:sp>
      <p:sp>
        <p:nvSpPr>
          <p:cNvPr id="10" name="文本框 9">
            <a:extLst>
              <a:ext uri="{FF2B5EF4-FFF2-40B4-BE49-F238E27FC236}">
                <a16:creationId xmlns:a16="http://schemas.microsoft.com/office/drawing/2014/main" id="{9CBE2E2F-9EE6-D2B2-3078-ED2AD1558449}"/>
              </a:ext>
            </a:extLst>
          </p:cNvPr>
          <p:cNvSpPr txBox="1"/>
          <p:nvPr/>
        </p:nvSpPr>
        <p:spPr>
          <a:xfrm>
            <a:off x="830359" y="4503204"/>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3.</a:t>
            </a:r>
            <a:r>
              <a:rPr kumimoji="1" lang="zh-CN" altLang="en-US" sz="2800" b="1" dirty="0">
                <a:solidFill>
                  <a:schemeClr val="accent3"/>
                </a:solidFill>
                <a:latin typeface="Microsoft YaHei" panose="020B0503020204020204" pitchFamily="34" charset="-122"/>
                <a:ea typeface="Microsoft YaHei" panose="020B0503020204020204" pitchFamily="34" charset="-122"/>
              </a:rPr>
              <a:t>前瞻性</a:t>
            </a:r>
          </a:p>
        </p:txBody>
      </p:sp>
      <p:sp>
        <p:nvSpPr>
          <p:cNvPr id="11" name="文本框 10">
            <a:extLst>
              <a:ext uri="{FF2B5EF4-FFF2-40B4-BE49-F238E27FC236}">
                <a16:creationId xmlns:a16="http://schemas.microsoft.com/office/drawing/2014/main" id="{FA3E018B-55F5-7327-7CDF-32ACAA88815E}"/>
              </a:ext>
            </a:extLst>
          </p:cNvPr>
          <p:cNvSpPr txBox="1"/>
          <p:nvPr/>
        </p:nvSpPr>
        <p:spPr>
          <a:xfrm>
            <a:off x="492521" y="4980781"/>
            <a:ext cx="11194257" cy="1423788"/>
          </a:xfrm>
          <a:prstGeom prst="rect">
            <a:avLst/>
          </a:prstGeom>
          <a:noFill/>
        </p:spPr>
        <p:txBody>
          <a:bodyPr wrap="square">
            <a:spAutoFit/>
          </a:bodyPr>
          <a:lstStyle/>
          <a:p>
            <a:pPr marL="155429" marR="3636" indent="190877" algn="just">
              <a:lnSpc>
                <a:spcPct val="150000"/>
              </a:lnSpc>
              <a:spcBef>
                <a:spcPts val="222"/>
              </a:spcBef>
            </a:pPr>
            <a:r>
              <a:rPr lang="zh-CN" altLang="en-US" sz="2000" spc="-4" dirty="0">
                <a:solidFill>
                  <a:srgbClr val="231F20"/>
                </a:solidFill>
                <a:latin typeface="Wawati SC"/>
                <a:cs typeface="Wawati SC"/>
              </a:rPr>
              <a:t>前瞻性是商业模式的灵魂所在。商业模式实际上就是企业为达到自己的经营目的而选择的运营机制。企业以盈利为目的，它的运营机制要确保其独特能力和手段能成功吸引顾客、雇员和投资者，能在保证盈利的前提下向市场提供产品和服务。</a:t>
            </a:r>
          </a:p>
        </p:txBody>
      </p:sp>
    </p:spTree>
    <p:extLst>
      <p:ext uri="{BB962C8B-B14F-4D97-AF65-F5344CB8AC3E}">
        <p14:creationId xmlns:p14="http://schemas.microsoft.com/office/powerpoint/2010/main" val="323619422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E8F008-4F5A-76CB-47B6-3EE70F4107A0}"/>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7394E414-F0E4-9D30-2EB8-89979DB497FA}"/>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案例在线</a:t>
            </a:r>
          </a:p>
        </p:txBody>
      </p:sp>
      <p:sp>
        <p:nvSpPr>
          <p:cNvPr id="3" name="object 20">
            <a:extLst>
              <a:ext uri="{FF2B5EF4-FFF2-40B4-BE49-F238E27FC236}">
                <a16:creationId xmlns:a16="http://schemas.microsoft.com/office/drawing/2014/main" id="{FD3B1AB3-B22E-D995-4836-991F2B8B9F0A}"/>
              </a:ext>
            </a:extLst>
          </p:cNvPr>
          <p:cNvSpPr txBox="1"/>
          <p:nvPr/>
        </p:nvSpPr>
        <p:spPr>
          <a:xfrm>
            <a:off x="465165" y="1233698"/>
            <a:ext cx="11261670" cy="5393192"/>
          </a:xfrm>
          <a:prstGeom prst="rect">
            <a:avLst/>
          </a:prstGeom>
          <a:solidFill>
            <a:schemeClr val="bg1"/>
          </a:solidFill>
          <a:ln w="12700">
            <a:solidFill>
              <a:schemeClr val="accent5"/>
            </a:solidFill>
          </a:ln>
        </p:spPr>
        <p:txBody>
          <a:bodyPr vert="horz" wrap="square" lIns="144000" tIns="72000" rIns="36000" bIns="0" rtlCol="0">
            <a:noAutofit/>
          </a:bodyPr>
          <a:lstStyle/>
          <a:p>
            <a:pPr indent="457200">
              <a:lnSpc>
                <a:spcPct val="150000"/>
              </a:lnSpc>
            </a:pPr>
            <a:r>
              <a:rPr lang="zh-CN" altLang="en-US" sz="2000" dirty="0">
                <a:latin typeface="Microsoft YaHei" panose="020B0503020204020204" pitchFamily="34" charset="-122"/>
                <a:ea typeface="Microsoft YaHei" panose="020B0503020204020204" pitchFamily="34" charset="-122"/>
                <a:cs typeface="Lantinghei SC Extralight"/>
              </a:rPr>
              <a:t>抖音于</a:t>
            </a:r>
            <a:r>
              <a:rPr lang="en-US" altLang="zh-CN" sz="2000" dirty="0">
                <a:latin typeface="Microsoft YaHei" panose="020B0503020204020204" pitchFamily="34" charset="-122"/>
                <a:ea typeface="Microsoft YaHei" panose="020B0503020204020204" pitchFamily="34" charset="-122"/>
                <a:cs typeface="Lantinghei SC Extralight"/>
              </a:rPr>
              <a:t>2016</a:t>
            </a:r>
            <a:r>
              <a:rPr lang="zh-CN" altLang="en-US" sz="2000" dirty="0">
                <a:latin typeface="Microsoft YaHei" panose="020B0503020204020204" pitchFamily="34" charset="-122"/>
                <a:ea typeface="Microsoft YaHei" panose="020B0503020204020204" pitchFamily="34" charset="-122"/>
                <a:cs typeface="Lantinghei SC Extralight"/>
              </a:rPr>
              <a:t>年</a:t>
            </a:r>
            <a:r>
              <a:rPr lang="en-US" altLang="zh-CN" sz="2000" dirty="0">
                <a:latin typeface="Microsoft YaHei" panose="020B0503020204020204" pitchFamily="34" charset="-122"/>
                <a:ea typeface="Microsoft YaHei" panose="020B0503020204020204" pitchFamily="34" charset="-122"/>
                <a:cs typeface="Lantinghei SC Extralight"/>
              </a:rPr>
              <a:t>9</a:t>
            </a:r>
            <a:r>
              <a:rPr lang="zh-CN" altLang="en-US" sz="2000" dirty="0">
                <a:latin typeface="Microsoft YaHei" panose="020B0503020204020204" pitchFamily="34" charset="-122"/>
                <a:ea typeface="Microsoft YaHei" panose="020B0503020204020204" pitchFamily="34" charset="-122"/>
                <a:cs typeface="Lantinghei SC Extralight"/>
              </a:rPr>
              <a:t>月正式上线，是一个面向全年龄段人群的音乐短视频社区平台。企鹅智酷</a:t>
            </a:r>
            <a:r>
              <a:rPr lang="en-US" altLang="zh-CN" sz="2000" dirty="0">
                <a:latin typeface="Microsoft YaHei" panose="020B0503020204020204" pitchFamily="34" charset="-122"/>
                <a:ea typeface="Microsoft YaHei" panose="020B0503020204020204" pitchFamily="34" charset="-122"/>
                <a:cs typeface="Lantinghei SC Extralight"/>
              </a:rPr>
              <a:t>2018</a:t>
            </a:r>
            <a:r>
              <a:rPr lang="zh-CN" altLang="en-US" sz="2000" dirty="0">
                <a:latin typeface="Microsoft YaHei" panose="020B0503020204020204" pitchFamily="34" charset="-122"/>
                <a:ea typeface="Microsoft YaHei" panose="020B0503020204020204" pitchFamily="34" charset="-122"/>
                <a:cs typeface="Lantinghei SC Extralight"/>
              </a:rPr>
              <a:t>年</a:t>
            </a:r>
            <a:r>
              <a:rPr lang="en-US" altLang="zh-CN" sz="2000" dirty="0">
                <a:latin typeface="Microsoft YaHei" panose="020B0503020204020204" pitchFamily="34" charset="-122"/>
                <a:ea typeface="Microsoft YaHei" panose="020B0503020204020204" pitchFamily="34" charset="-122"/>
                <a:cs typeface="Lantinghei SC Extralight"/>
              </a:rPr>
              <a:t>9</a:t>
            </a:r>
            <a:r>
              <a:rPr lang="zh-CN" altLang="en-US" sz="2000" dirty="0">
                <a:latin typeface="Microsoft YaHei" panose="020B0503020204020204" pitchFamily="34" charset="-122"/>
                <a:ea typeface="Microsoft YaHei" panose="020B0503020204020204" pitchFamily="34" charset="-122"/>
                <a:cs typeface="Lantinghei SC Extralight"/>
              </a:rPr>
              <a:t>月发布的</a:t>
            </a:r>
            <a:r>
              <a:rPr lang="en-US" altLang="zh-CN" sz="2000" dirty="0">
                <a:latin typeface="Microsoft YaHei" panose="020B0503020204020204" pitchFamily="34" charset="-122"/>
                <a:ea typeface="Microsoft YaHei" panose="020B0503020204020204" pitchFamily="34" charset="-122"/>
                <a:cs typeface="Lantinghei SC Extralight"/>
              </a:rPr>
              <a:t>《</a:t>
            </a:r>
            <a:r>
              <a:rPr lang="zh-CN" altLang="en-US" sz="2000" dirty="0">
                <a:latin typeface="Microsoft YaHei" panose="020B0503020204020204" pitchFamily="34" charset="-122"/>
                <a:ea typeface="Microsoft YaHei" panose="020B0503020204020204" pitchFamily="34" charset="-122"/>
                <a:cs typeface="Lantinghei SC Extralight"/>
              </a:rPr>
              <a:t>抖音</a:t>
            </a:r>
            <a:r>
              <a:rPr lang="en-US" altLang="zh-CN" sz="2000" dirty="0">
                <a:latin typeface="Microsoft YaHei" panose="020B0503020204020204" pitchFamily="34" charset="-122"/>
                <a:ea typeface="Microsoft YaHei" panose="020B0503020204020204" pitchFamily="34" charset="-122"/>
                <a:cs typeface="Lantinghei SC Extralight"/>
              </a:rPr>
              <a:t>&amp;</a:t>
            </a:r>
            <a:r>
              <a:rPr lang="zh-CN" altLang="en-US" sz="2000" dirty="0">
                <a:latin typeface="Microsoft YaHei" panose="020B0503020204020204" pitchFamily="34" charset="-122"/>
                <a:ea typeface="Microsoft YaHei" panose="020B0503020204020204" pitchFamily="34" charset="-122"/>
                <a:cs typeface="Lantinghei SC Extralight"/>
              </a:rPr>
              <a:t>快手用户研究报告</a:t>
            </a:r>
            <a:r>
              <a:rPr lang="en-US" altLang="zh-CN" sz="2000" dirty="0">
                <a:latin typeface="Microsoft YaHei" panose="020B0503020204020204" pitchFamily="34" charset="-122"/>
                <a:ea typeface="Microsoft YaHei" panose="020B0503020204020204" pitchFamily="34" charset="-122"/>
                <a:cs typeface="Lantinghei SC Extralight"/>
              </a:rPr>
              <a:t>》</a:t>
            </a:r>
            <a:r>
              <a:rPr lang="zh-CN" altLang="en-US" sz="2000" dirty="0">
                <a:latin typeface="Microsoft YaHei" panose="020B0503020204020204" pitchFamily="34" charset="-122"/>
                <a:ea typeface="Microsoft YaHei" panose="020B0503020204020204" pitchFamily="34" charset="-122"/>
                <a:cs typeface="Lantinghei SC Extralight"/>
              </a:rPr>
              <a:t>显示，抖音日活跃用户数量与月活跃用户数量的比值已经达到了</a:t>
            </a:r>
            <a:r>
              <a:rPr lang="en-US" altLang="zh-CN" sz="2000" dirty="0">
                <a:latin typeface="Microsoft YaHei" panose="020B0503020204020204" pitchFamily="34" charset="-122"/>
                <a:ea typeface="Microsoft YaHei" panose="020B0503020204020204" pitchFamily="34" charset="-122"/>
                <a:cs typeface="Lantinghei SC Extralight"/>
              </a:rPr>
              <a:t>0.45</a:t>
            </a:r>
            <a:r>
              <a:rPr lang="zh-CN" altLang="en-US" sz="2000" dirty="0">
                <a:latin typeface="Microsoft YaHei" panose="020B0503020204020204" pitchFamily="34" charset="-122"/>
                <a:ea typeface="Microsoft YaHei" panose="020B0503020204020204" pitchFamily="34" charset="-122"/>
                <a:cs typeface="Lantinghei SC Extralight"/>
              </a:rPr>
              <a:t>，这就意味着抖音用户每个月中会有</a:t>
            </a:r>
            <a:r>
              <a:rPr lang="en-US" altLang="zh-CN" sz="2000" dirty="0">
                <a:latin typeface="Microsoft YaHei" panose="020B0503020204020204" pitchFamily="34" charset="-122"/>
                <a:ea typeface="Microsoft YaHei" panose="020B0503020204020204" pitchFamily="34" charset="-122"/>
                <a:cs typeface="Lantinghei SC Extralight"/>
              </a:rPr>
              <a:t>13.5</a:t>
            </a:r>
            <a:r>
              <a:rPr lang="zh-CN" altLang="en-US" sz="2000" dirty="0">
                <a:latin typeface="Microsoft YaHei" panose="020B0503020204020204" pitchFamily="34" charset="-122"/>
                <a:ea typeface="Microsoft YaHei" panose="020B0503020204020204" pitchFamily="34" charset="-122"/>
                <a:cs typeface="Lantinghei SC Extralight"/>
              </a:rPr>
              <a:t>天使用抖音。这接近半个月的时间，凸显了抖音的“黏人”能力。短短数年，抖音迅速占领了短视频行业的大部分市场。</a:t>
            </a:r>
            <a:r>
              <a:rPr lang="en-US" altLang="zh-CN" sz="2000" dirty="0">
                <a:latin typeface="Microsoft YaHei" panose="020B0503020204020204" pitchFamily="34" charset="-122"/>
                <a:ea typeface="Microsoft YaHei" panose="020B0503020204020204" pitchFamily="34" charset="-122"/>
                <a:cs typeface="Lantinghei SC Extralight"/>
              </a:rPr>
              <a:t>2022</a:t>
            </a:r>
            <a:r>
              <a:rPr lang="zh-CN" altLang="en-US" sz="2000" dirty="0">
                <a:latin typeface="Microsoft YaHei" panose="020B0503020204020204" pitchFamily="34" charset="-122"/>
                <a:ea typeface="Microsoft YaHei" panose="020B0503020204020204" pitchFamily="34" charset="-122"/>
                <a:cs typeface="Lantinghei SC Extralight"/>
              </a:rPr>
              <a:t>年</a:t>
            </a:r>
            <a:r>
              <a:rPr lang="en-US" altLang="zh-CN" sz="2000" dirty="0">
                <a:latin typeface="Microsoft YaHei" panose="020B0503020204020204" pitchFamily="34" charset="-122"/>
                <a:ea typeface="Microsoft YaHei" panose="020B0503020204020204" pitchFamily="34" charset="-122"/>
                <a:cs typeface="Lantinghei SC Extralight"/>
              </a:rPr>
              <a:t>1</a:t>
            </a:r>
            <a:r>
              <a:rPr lang="zh-CN" altLang="en-US" sz="2000" dirty="0">
                <a:latin typeface="Microsoft YaHei" panose="020B0503020204020204" pitchFamily="34" charset="-122"/>
                <a:ea typeface="Microsoft YaHei" panose="020B0503020204020204" pitchFamily="34" charset="-122"/>
                <a:cs typeface="Lantinghei SC Extralight"/>
              </a:rPr>
              <a:t>月，抖音发布的</a:t>
            </a:r>
            <a:r>
              <a:rPr lang="en-US" altLang="zh-CN" sz="2000" dirty="0">
                <a:latin typeface="Microsoft YaHei" panose="020B0503020204020204" pitchFamily="34" charset="-122"/>
                <a:ea typeface="Microsoft YaHei" panose="020B0503020204020204" pitchFamily="34" charset="-122"/>
                <a:cs typeface="Lantinghei SC Extralight"/>
              </a:rPr>
              <a:t>《2022</a:t>
            </a:r>
            <a:r>
              <a:rPr lang="zh-CN" altLang="en-US" sz="2000" dirty="0">
                <a:latin typeface="Microsoft YaHei" panose="020B0503020204020204" pitchFamily="34" charset="-122"/>
                <a:ea typeface="Microsoft YaHei" panose="020B0503020204020204" pitchFamily="34" charset="-122"/>
                <a:cs typeface="Lantinghei SC Extralight"/>
              </a:rPr>
              <a:t>抖音数据报告</a:t>
            </a:r>
            <a:r>
              <a:rPr lang="en-US" altLang="zh-CN" sz="2000" dirty="0">
                <a:latin typeface="Microsoft YaHei" panose="020B0503020204020204" pitchFamily="34" charset="-122"/>
                <a:ea typeface="Microsoft YaHei" panose="020B0503020204020204" pitchFamily="34" charset="-122"/>
                <a:cs typeface="Lantinghei SC Extralight"/>
              </a:rPr>
              <a:t>》</a:t>
            </a:r>
            <a:r>
              <a:rPr lang="zh-CN" altLang="en-US" sz="2000" dirty="0">
                <a:latin typeface="Microsoft YaHei" panose="020B0503020204020204" pitchFamily="34" charset="-122"/>
                <a:ea typeface="Microsoft YaHei" panose="020B0503020204020204" pitchFamily="34" charset="-122"/>
                <a:cs typeface="Lantinghei SC Extralight"/>
              </a:rPr>
              <a:t>显示，截至</a:t>
            </a:r>
            <a:r>
              <a:rPr lang="en-US" altLang="zh-CN" sz="2000" dirty="0">
                <a:latin typeface="Microsoft YaHei" panose="020B0503020204020204" pitchFamily="34" charset="-122"/>
                <a:ea typeface="Microsoft YaHei" panose="020B0503020204020204" pitchFamily="34" charset="-122"/>
                <a:cs typeface="Lantinghei SC Extralight"/>
              </a:rPr>
              <a:t>2022</a:t>
            </a:r>
            <a:r>
              <a:rPr lang="zh-CN" altLang="en-US" sz="2000" dirty="0">
                <a:latin typeface="Microsoft YaHei" panose="020B0503020204020204" pitchFamily="34" charset="-122"/>
                <a:ea typeface="Microsoft YaHei" panose="020B0503020204020204" pitchFamily="34" charset="-122"/>
                <a:cs typeface="Lantinghei SC Extralight"/>
              </a:rPr>
              <a:t>年</a:t>
            </a:r>
            <a:r>
              <a:rPr lang="en-US" altLang="zh-CN" sz="2000" dirty="0">
                <a:latin typeface="Microsoft YaHei" panose="020B0503020204020204" pitchFamily="34" charset="-122"/>
                <a:ea typeface="Microsoft YaHei" panose="020B0503020204020204" pitchFamily="34" charset="-122"/>
                <a:cs typeface="Lantinghei SC Extralight"/>
              </a:rPr>
              <a:t>1</a:t>
            </a:r>
            <a:r>
              <a:rPr lang="zh-CN" altLang="en-US" sz="2000" dirty="0">
                <a:latin typeface="Microsoft YaHei" panose="020B0503020204020204" pitchFamily="34" charset="-122"/>
                <a:ea typeface="Microsoft YaHei" panose="020B0503020204020204" pitchFamily="34" charset="-122"/>
                <a:cs typeface="Lantinghei SC Extralight"/>
              </a:rPr>
              <a:t>月，抖音日活跃用户数已经超</a:t>
            </a:r>
            <a:r>
              <a:rPr lang="en-US" altLang="zh-CN" sz="2000" dirty="0">
                <a:latin typeface="Microsoft YaHei" panose="020B0503020204020204" pitchFamily="34" charset="-122"/>
                <a:ea typeface="Microsoft YaHei" panose="020B0503020204020204" pitchFamily="34" charset="-122"/>
                <a:cs typeface="Lantinghei SC Extralight"/>
              </a:rPr>
              <a:t>10</a:t>
            </a:r>
            <a:r>
              <a:rPr lang="zh-CN" altLang="en-US" sz="2000" dirty="0">
                <a:latin typeface="Microsoft YaHei" panose="020B0503020204020204" pitchFamily="34" charset="-122"/>
                <a:ea typeface="Microsoft YaHei" panose="020B0503020204020204" pitchFamily="34" charset="-122"/>
                <a:cs typeface="Lantinghei SC Extralight"/>
              </a:rPr>
              <a:t>亿，作为国内最大的短视频平台之一，抖音继续领跑市场。</a:t>
            </a:r>
          </a:p>
        </p:txBody>
      </p:sp>
      <p:sp>
        <p:nvSpPr>
          <p:cNvPr id="4" name="object 9">
            <a:extLst>
              <a:ext uri="{FF2B5EF4-FFF2-40B4-BE49-F238E27FC236}">
                <a16:creationId xmlns:a16="http://schemas.microsoft.com/office/drawing/2014/main" id="{D2D32417-02DA-2226-FA71-11C7F9802ED0}"/>
              </a:ext>
            </a:extLst>
          </p:cNvPr>
          <p:cNvSpPr/>
          <p:nvPr/>
        </p:nvSpPr>
        <p:spPr>
          <a:xfrm>
            <a:off x="4094923" y="981465"/>
            <a:ext cx="8097078" cy="377458"/>
          </a:xfrm>
          <a:prstGeom prst="parallelogram">
            <a:avLst>
              <a:gd name="adj" fmla="val 0"/>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抖音的新型商业模式</a:t>
            </a:r>
          </a:p>
        </p:txBody>
      </p:sp>
      <p:grpSp>
        <p:nvGrpSpPr>
          <p:cNvPr id="9" name="组合 8">
            <a:extLst>
              <a:ext uri="{FF2B5EF4-FFF2-40B4-BE49-F238E27FC236}">
                <a16:creationId xmlns:a16="http://schemas.microsoft.com/office/drawing/2014/main" id="{D6E4BB7A-1A95-63CA-BCD4-03F674FFF85B}"/>
              </a:ext>
            </a:extLst>
          </p:cNvPr>
          <p:cNvGrpSpPr/>
          <p:nvPr/>
        </p:nvGrpSpPr>
        <p:grpSpPr>
          <a:xfrm>
            <a:off x="4080634" y="890923"/>
            <a:ext cx="469503" cy="468000"/>
            <a:chOff x="1887936" y="875619"/>
            <a:chExt cx="316301" cy="312772"/>
          </a:xfrm>
        </p:grpSpPr>
        <p:sp>
          <p:nvSpPr>
            <p:cNvPr id="10" name="object 11">
              <a:extLst>
                <a:ext uri="{FF2B5EF4-FFF2-40B4-BE49-F238E27FC236}">
                  <a16:creationId xmlns:a16="http://schemas.microsoft.com/office/drawing/2014/main" id="{01D9FE97-E6E4-5C32-1559-406D0556F4DC}"/>
                </a:ext>
              </a:extLst>
            </p:cNvPr>
            <p:cNvSpPr/>
            <p:nvPr/>
          </p:nvSpPr>
          <p:spPr>
            <a:xfrm>
              <a:off x="1889990" y="875619"/>
              <a:ext cx="309951" cy="309951"/>
            </a:xfrm>
            <a:custGeom>
              <a:avLst/>
              <a:gdLst/>
              <a:ahLst/>
              <a:cxnLst/>
              <a:rect l="l" t="t" r="r" b="b"/>
              <a:pathLst>
                <a:path w="433069" h="433069">
                  <a:moveTo>
                    <a:pt x="31892" y="0"/>
                  </a:moveTo>
                  <a:lnTo>
                    <a:pt x="6200" y="6734"/>
                  </a:lnTo>
                  <a:lnTo>
                    <a:pt x="2529" y="22161"/>
                  </a:lnTo>
                  <a:lnTo>
                    <a:pt x="2529" y="401955"/>
                  </a:lnTo>
                  <a:lnTo>
                    <a:pt x="0" y="416557"/>
                  </a:lnTo>
                  <a:lnTo>
                    <a:pt x="91658" y="430284"/>
                  </a:lnTo>
                  <a:lnTo>
                    <a:pt x="179604" y="431439"/>
                  </a:lnTo>
                  <a:lnTo>
                    <a:pt x="295925" y="432562"/>
                  </a:lnTo>
                  <a:lnTo>
                    <a:pt x="307371" y="426124"/>
                  </a:lnTo>
                  <a:lnTo>
                    <a:pt x="313249" y="421541"/>
                  </a:lnTo>
                  <a:lnTo>
                    <a:pt x="315415" y="416620"/>
                  </a:lnTo>
                  <a:lnTo>
                    <a:pt x="315724" y="409168"/>
                  </a:lnTo>
                  <a:lnTo>
                    <a:pt x="315163" y="389503"/>
                  </a:lnTo>
                  <a:lnTo>
                    <a:pt x="312130" y="317360"/>
                  </a:lnTo>
                  <a:lnTo>
                    <a:pt x="339130" y="322770"/>
                  </a:lnTo>
                  <a:lnTo>
                    <a:pt x="389524" y="362356"/>
                  </a:lnTo>
                  <a:lnTo>
                    <a:pt x="407359" y="371471"/>
                  </a:lnTo>
                  <a:lnTo>
                    <a:pt x="417430" y="374510"/>
                  </a:lnTo>
                  <a:lnTo>
                    <a:pt x="423451" y="371471"/>
                  </a:lnTo>
                  <a:lnTo>
                    <a:pt x="429135" y="362356"/>
                  </a:lnTo>
                  <a:lnTo>
                    <a:pt x="432478" y="350042"/>
                  </a:lnTo>
                  <a:lnTo>
                    <a:pt x="430254" y="338064"/>
                  </a:lnTo>
                  <a:lnTo>
                    <a:pt x="390429" y="301390"/>
                  </a:lnTo>
                  <a:lnTo>
                    <a:pt x="345429" y="274167"/>
                  </a:lnTo>
                  <a:lnTo>
                    <a:pt x="352009" y="247140"/>
                  </a:lnTo>
                  <a:lnTo>
                    <a:pt x="354202" y="230068"/>
                  </a:lnTo>
                  <a:lnTo>
                    <a:pt x="352009" y="215694"/>
                  </a:lnTo>
                  <a:lnTo>
                    <a:pt x="345429" y="196761"/>
                  </a:lnTo>
                  <a:lnTo>
                    <a:pt x="335853" y="177427"/>
                  </a:lnTo>
                  <a:lnTo>
                    <a:pt x="326190" y="165601"/>
                  </a:lnTo>
                  <a:lnTo>
                    <a:pt x="318721" y="159681"/>
                  </a:lnTo>
                  <a:lnTo>
                    <a:pt x="315724" y="158064"/>
                  </a:lnTo>
                  <a:lnTo>
                    <a:pt x="313032" y="75272"/>
                  </a:lnTo>
                  <a:lnTo>
                    <a:pt x="237429" y="6870"/>
                  </a:lnTo>
                  <a:lnTo>
                    <a:pt x="101627" y="523"/>
                  </a:lnTo>
                  <a:lnTo>
                    <a:pt x="31892" y="0"/>
                  </a:lnTo>
                  <a:close/>
                </a:path>
              </a:pathLst>
            </a:custGeom>
            <a:solidFill>
              <a:srgbClr val="6DCFF6"/>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pic>
          <p:nvPicPr>
            <p:cNvPr id="11" name="object 12">
              <a:extLst>
                <a:ext uri="{FF2B5EF4-FFF2-40B4-BE49-F238E27FC236}">
                  <a16:creationId xmlns:a16="http://schemas.microsoft.com/office/drawing/2014/main" id="{48BEEC15-F140-22B0-54B1-D1F07D99A6F8}"/>
                </a:ext>
              </a:extLst>
            </p:cNvPr>
            <p:cNvPicPr/>
            <p:nvPr/>
          </p:nvPicPr>
          <p:blipFill>
            <a:blip r:embed="rId2" cstate="print">
              <a:duotone>
                <a:prstClr val="black"/>
                <a:schemeClr val="accent1">
                  <a:tint val="45000"/>
                  <a:satMod val="400000"/>
                </a:schemeClr>
              </a:duotone>
            </a:blip>
            <a:stretch>
              <a:fillRect/>
            </a:stretch>
          </p:blipFill>
          <p:spPr>
            <a:xfrm>
              <a:off x="2017405" y="981666"/>
              <a:ext cx="123035" cy="123035"/>
            </a:xfrm>
            <a:prstGeom prst="rect">
              <a:avLst/>
            </a:prstGeom>
          </p:spPr>
        </p:pic>
        <p:pic>
          <p:nvPicPr>
            <p:cNvPr id="12" name="object 13">
              <a:extLst>
                <a:ext uri="{FF2B5EF4-FFF2-40B4-BE49-F238E27FC236}">
                  <a16:creationId xmlns:a16="http://schemas.microsoft.com/office/drawing/2014/main" id="{2FC7135B-EC5E-1EAE-6556-4C1568E27F88}"/>
                </a:ext>
              </a:extLst>
            </p:cNvPr>
            <p:cNvPicPr/>
            <p:nvPr/>
          </p:nvPicPr>
          <p:blipFill>
            <a:blip r:embed="rId3" cstate="print">
              <a:duotone>
                <a:prstClr val="black"/>
                <a:schemeClr val="accent1">
                  <a:tint val="45000"/>
                  <a:satMod val="400000"/>
                </a:schemeClr>
              </a:duotone>
            </a:blip>
            <a:stretch>
              <a:fillRect/>
            </a:stretch>
          </p:blipFill>
          <p:spPr>
            <a:xfrm>
              <a:off x="1887936" y="876025"/>
              <a:ext cx="316301" cy="312366"/>
            </a:xfrm>
            <a:prstGeom prst="rect">
              <a:avLst/>
            </a:prstGeom>
          </p:spPr>
        </p:pic>
      </p:grpSp>
      <p:pic>
        <p:nvPicPr>
          <p:cNvPr id="16386" name="Picture 2" descr="抖音运营内容和技巧（抖音短视频的运营模式）-8848SEO">
            <a:extLst>
              <a:ext uri="{FF2B5EF4-FFF2-40B4-BE49-F238E27FC236}">
                <a16:creationId xmlns:a16="http://schemas.microsoft.com/office/drawing/2014/main" id="{ED4CB11E-EDD1-6064-8034-70F0C3CBE00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5536" y="4070456"/>
            <a:ext cx="3816605" cy="2476648"/>
          </a:xfrm>
          <a:prstGeom prst="rect">
            <a:avLst/>
          </a:prstGeom>
          <a:noFill/>
          <a:extLst>
            <a:ext uri="{909E8E84-426E-40DD-AFC4-6F175D3DCCD1}">
              <a14:hiddenFill xmlns:a14="http://schemas.microsoft.com/office/drawing/2010/main">
                <a:solidFill>
                  <a:srgbClr val="FFFFFF"/>
                </a:solidFill>
              </a14:hiddenFill>
            </a:ext>
          </a:extLst>
        </p:spPr>
      </p:pic>
      <p:sp>
        <p:nvSpPr>
          <p:cNvPr id="5" name="object 20">
            <a:extLst>
              <a:ext uri="{FF2B5EF4-FFF2-40B4-BE49-F238E27FC236}">
                <a16:creationId xmlns:a16="http://schemas.microsoft.com/office/drawing/2014/main" id="{4080AE15-47CA-459C-BCBD-965D176570C7}"/>
              </a:ext>
            </a:extLst>
          </p:cNvPr>
          <p:cNvSpPr txBox="1"/>
          <p:nvPr/>
        </p:nvSpPr>
        <p:spPr>
          <a:xfrm>
            <a:off x="4455440" y="4070456"/>
            <a:ext cx="7271395" cy="2556434"/>
          </a:xfrm>
          <a:prstGeom prst="rect">
            <a:avLst/>
          </a:prstGeom>
          <a:solidFill>
            <a:schemeClr val="bg1"/>
          </a:solidFill>
          <a:ln w="12700">
            <a:noFill/>
          </a:ln>
        </p:spPr>
        <p:txBody>
          <a:bodyPr vert="horz" wrap="square" lIns="144000" tIns="72000" rIns="36000" bIns="0" rtlCol="0">
            <a:noAutofit/>
          </a:bodyPr>
          <a:lstStyle/>
          <a:p>
            <a:pPr indent="457200">
              <a:lnSpc>
                <a:spcPct val="150000"/>
              </a:lnSpc>
            </a:pPr>
            <a:r>
              <a:rPr lang="zh-CN" altLang="en-US" sz="2000" dirty="0">
                <a:latin typeface="Microsoft YaHei" panose="020B0503020204020204" pitchFamily="34" charset="-122"/>
                <a:ea typeface="Microsoft YaHei" panose="020B0503020204020204" pitchFamily="34" charset="-122"/>
                <a:cs typeface="Lantinghei SC Extralight"/>
              </a:rPr>
              <a:t>抖音的商业模式可概括为“</a:t>
            </a:r>
            <a:r>
              <a:rPr lang="en" altLang="zh-CN" sz="2000" dirty="0">
                <a:latin typeface="Microsoft YaHei" panose="020B0503020204020204" pitchFamily="34" charset="-122"/>
                <a:ea typeface="Microsoft YaHei" panose="020B0503020204020204" pitchFamily="34" charset="-122"/>
                <a:cs typeface="Lantinghei SC Extralight"/>
              </a:rPr>
              <a:t>PUGC+</a:t>
            </a:r>
            <a:r>
              <a:rPr lang="zh-CN" altLang="en-US" sz="2000" dirty="0">
                <a:latin typeface="Microsoft YaHei" panose="020B0503020204020204" pitchFamily="34" charset="-122"/>
                <a:ea typeface="Microsoft YaHei" panose="020B0503020204020204" pitchFamily="34" charset="-122"/>
                <a:cs typeface="Lantinghei SC Extralight"/>
              </a:rPr>
              <a:t>粉丝经济”，</a:t>
            </a:r>
            <a:r>
              <a:rPr lang="en" altLang="zh-CN" sz="2000" dirty="0">
                <a:latin typeface="Microsoft YaHei" panose="020B0503020204020204" pitchFamily="34" charset="-122"/>
                <a:ea typeface="Microsoft YaHei" panose="020B0503020204020204" pitchFamily="34" charset="-122"/>
                <a:cs typeface="Lantinghei SC Extralight"/>
              </a:rPr>
              <a:t>PUGC</a:t>
            </a:r>
            <a:r>
              <a:rPr lang="zh-CN" altLang="en-US" sz="2000" dirty="0">
                <a:latin typeface="Microsoft YaHei" panose="020B0503020204020204" pitchFamily="34" charset="-122"/>
                <a:ea typeface="Microsoft YaHei" panose="020B0503020204020204" pitchFamily="34" charset="-122"/>
                <a:cs typeface="Lantinghei SC Extralight"/>
              </a:rPr>
              <a:t>指在移动音视频行业中，将</a:t>
            </a:r>
            <a:r>
              <a:rPr lang="en" altLang="zh-CN" sz="2000" dirty="0">
                <a:latin typeface="Microsoft YaHei" panose="020B0503020204020204" pitchFamily="34" charset="-122"/>
                <a:ea typeface="Microsoft YaHei" panose="020B0503020204020204" pitchFamily="34" charset="-122"/>
                <a:cs typeface="Lantinghei SC Extralight"/>
              </a:rPr>
              <a:t>UG</a:t>
            </a:r>
            <a:r>
              <a:rPr lang="zh-CN" altLang="en-US" sz="2000" dirty="0">
                <a:latin typeface="Microsoft YaHei" panose="020B0503020204020204" pitchFamily="34" charset="-122"/>
                <a:ea typeface="Microsoft YaHei" panose="020B0503020204020204" pitchFamily="34" charset="-122"/>
                <a:cs typeface="Lantinghei SC Extralight"/>
              </a:rPr>
              <a:t>与</a:t>
            </a:r>
            <a:r>
              <a:rPr lang="en" altLang="zh-CN" sz="2000" dirty="0">
                <a:latin typeface="Microsoft YaHei" panose="020B0503020204020204" pitchFamily="34" charset="-122"/>
                <a:ea typeface="Microsoft YaHei" panose="020B0503020204020204" pitchFamily="34" charset="-122"/>
                <a:cs typeface="Lantinghei SC Extralight"/>
              </a:rPr>
              <a:t>PGC</a:t>
            </a:r>
            <a:r>
              <a:rPr lang="zh-CN" altLang="en-US" sz="2000" dirty="0">
                <a:latin typeface="Microsoft YaHei" panose="020B0503020204020204" pitchFamily="34" charset="-122"/>
                <a:ea typeface="Microsoft YaHei" panose="020B0503020204020204" pitchFamily="34" charset="-122"/>
                <a:cs typeface="Lantinghei SC Extralight"/>
              </a:rPr>
              <a:t>相结合的内容生产模式；抖音的价值来源主要为平台流量的变现，而其平台流量主要来自有一定忠诚度甚至是高忠诚度的抖音粉丝，所以“粉丝”是抖音商业模式要素中的核心主体。</a:t>
            </a:r>
            <a:r>
              <a:rPr lang="en-US" altLang="zh-CN" sz="2000" dirty="0">
                <a:latin typeface="Microsoft YaHei" panose="020B0503020204020204" pitchFamily="34" charset="-122"/>
                <a:ea typeface="Microsoft YaHei" panose="020B0503020204020204" pitchFamily="34" charset="-122"/>
                <a:cs typeface="Lantinghei SC Extralight"/>
              </a:rPr>
              <a:t>……</a:t>
            </a:r>
            <a:r>
              <a:rPr lang="zh-CN" altLang="en-US" sz="2000" dirty="0">
                <a:latin typeface="Microsoft YaHei" panose="020B0503020204020204" pitchFamily="34" charset="-122"/>
                <a:ea typeface="Microsoft YaHei" panose="020B0503020204020204" pitchFamily="34" charset="-122"/>
                <a:cs typeface="Lantinghei SC Extralight"/>
              </a:rPr>
              <a:t>。</a:t>
            </a:r>
          </a:p>
        </p:txBody>
      </p:sp>
    </p:spTree>
    <p:extLst>
      <p:ext uri="{BB962C8B-B14F-4D97-AF65-F5344CB8AC3E}">
        <p14:creationId xmlns:p14="http://schemas.microsoft.com/office/powerpoint/2010/main" val="219862620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4BF9A1-C92C-CC37-F420-CF8BC54F2D1D}"/>
            </a:ext>
          </a:extLst>
        </p:cNvPr>
        <p:cNvGrpSpPr/>
        <p:nvPr/>
      </p:nvGrpSpPr>
      <p:grpSpPr>
        <a:xfrm>
          <a:off x="0" y="0"/>
          <a:ext cx="0" cy="0"/>
          <a:chOff x="0" y="0"/>
          <a:chExt cx="0" cy="0"/>
        </a:xfrm>
      </p:grpSpPr>
      <p:sp>
        <p:nvSpPr>
          <p:cNvPr id="16" name="云形标注 15">
            <a:extLst>
              <a:ext uri="{FF2B5EF4-FFF2-40B4-BE49-F238E27FC236}">
                <a16:creationId xmlns:a16="http://schemas.microsoft.com/office/drawing/2014/main" id="{0D98D067-A85F-8F46-FB5D-DFF452D38DEC}"/>
              </a:ext>
            </a:extLst>
          </p:cNvPr>
          <p:cNvSpPr/>
          <p:nvPr/>
        </p:nvSpPr>
        <p:spPr>
          <a:xfrm>
            <a:off x="907774" y="1330487"/>
            <a:ext cx="10376452" cy="4197025"/>
          </a:xfrm>
          <a:prstGeom prst="cloudCallout">
            <a:avLst/>
          </a:prstGeom>
          <a:solidFill>
            <a:srgbClr val="FFF4C2"/>
          </a:solidFill>
          <a:ln w="15875">
            <a:solidFill>
              <a:schemeClr val="accent1">
                <a:alpha val="50000"/>
              </a:schemeClr>
            </a:solidFill>
          </a:ln>
        </p:spPr>
        <p:txBody>
          <a:bodyPr vert="horz" wrap="square" lIns="91440" tIns="45720" rIns="91440" bIns="45720" rtlCol="0" anchor="ctr" anchorCtr="0">
            <a:normAutofit/>
          </a:bodyPr>
          <a:lstStyle/>
          <a:p>
            <a:pPr algn="ctr">
              <a:spcBef>
                <a:spcPts val="1000"/>
              </a:spcBef>
            </a:pPr>
            <a:endParaRPr lang="zh-CN" altLang="en-US" sz="2000" b="1">
              <a:solidFill>
                <a:schemeClr val="tx1"/>
              </a:solidFill>
              <a:latin typeface="Microsoft YaHei" panose="020B0503020204020204" pitchFamily="34" charset="-122"/>
              <a:ea typeface="Microsoft YaHei" panose="020B0503020204020204" pitchFamily="34" charset="-122"/>
            </a:endParaRPr>
          </a:p>
        </p:txBody>
      </p:sp>
      <p:sp>
        <p:nvSpPr>
          <p:cNvPr id="2" name="标题 1">
            <a:extLst>
              <a:ext uri="{FF2B5EF4-FFF2-40B4-BE49-F238E27FC236}">
                <a16:creationId xmlns:a16="http://schemas.microsoft.com/office/drawing/2014/main" id="{72097D2E-EC52-B7CE-DD70-16D4B25E4473}"/>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互动讨论</a:t>
            </a:r>
          </a:p>
        </p:txBody>
      </p:sp>
      <p:sp>
        <p:nvSpPr>
          <p:cNvPr id="14" name="object 14">
            <a:extLst>
              <a:ext uri="{FF2B5EF4-FFF2-40B4-BE49-F238E27FC236}">
                <a16:creationId xmlns:a16="http://schemas.microsoft.com/office/drawing/2014/main" id="{D92A307A-EECA-19BD-CCA4-3B10D17B261E}"/>
              </a:ext>
            </a:extLst>
          </p:cNvPr>
          <p:cNvSpPr txBox="1"/>
          <p:nvPr/>
        </p:nvSpPr>
        <p:spPr>
          <a:xfrm>
            <a:off x="2815355" y="2311485"/>
            <a:ext cx="6561290" cy="2235028"/>
          </a:xfrm>
          <a:prstGeom prst="rect">
            <a:avLst/>
          </a:prstGeom>
          <a:ln w="6350">
            <a:noFill/>
          </a:ln>
        </p:spPr>
        <p:txBody>
          <a:bodyPr vert="horz" wrap="square" lIns="0" tIns="19996" rIns="0" bIns="0" rtlCol="0" anchor="ctr">
            <a:spAutoFit/>
          </a:bodyPr>
          <a:lstStyle/>
          <a:p>
            <a:pPr marL="268137">
              <a:lnSpc>
                <a:spcPct val="150000"/>
              </a:lnSpc>
              <a:spcBef>
                <a:spcPts val="480"/>
              </a:spcBef>
            </a:pPr>
            <a:r>
              <a:rPr lang="zh-CN" altLang="en-US" sz="2400" b="1"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400" b="1" spc="-4" dirty="0">
                <a:solidFill>
                  <a:srgbClr val="231F20"/>
                </a:solidFill>
                <a:latin typeface="Microsoft YaHei" panose="020B0503020204020204" pitchFamily="34" charset="-122"/>
                <a:ea typeface="Microsoft YaHei" panose="020B0503020204020204" pitchFamily="34" charset="-122"/>
                <a:cs typeface="Lantinghei SC Extralight"/>
              </a:rPr>
              <a:t>1</a:t>
            </a:r>
            <a:r>
              <a:rPr lang="zh-CN" altLang="en-US" sz="2400" b="1" spc="-4" dirty="0">
                <a:solidFill>
                  <a:srgbClr val="231F20"/>
                </a:solidFill>
                <a:latin typeface="Microsoft YaHei" panose="020B0503020204020204" pitchFamily="34" charset="-122"/>
                <a:ea typeface="Microsoft YaHei" panose="020B0503020204020204" pitchFamily="34" charset="-122"/>
                <a:cs typeface="Lantinghei SC Extralight"/>
              </a:rPr>
              <a:t>）抖音作为短视频行业的领军者，其商业模式是如何做到一枝独秀的？</a:t>
            </a:r>
          </a:p>
          <a:p>
            <a:pPr marL="268137">
              <a:lnSpc>
                <a:spcPct val="150000"/>
              </a:lnSpc>
              <a:spcBef>
                <a:spcPts val="480"/>
              </a:spcBef>
            </a:pPr>
            <a:r>
              <a:rPr lang="zh-CN" altLang="en-US" sz="2400" b="1"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400" b="1" spc="-4" dirty="0">
                <a:solidFill>
                  <a:srgbClr val="231F20"/>
                </a:solidFill>
                <a:latin typeface="Microsoft YaHei" panose="020B0503020204020204" pitchFamily="34" charset="-122"/>
                <a:ea typeface="Microsoft YaHei" panose="020B0503020204020204" pitchFamily="34" charset="-122"/>
                <a:cs typeface="Lantinghei SC Extralight"/>
              </a:rPr>
              <a:t>2</a:t>
            </a:r>
            <a:r>
              <a:rPr lang="zh-CN" altLang="en-US" sz="2400" b="1" spc="-4" dirty="0">
                <a:solidFill>
                  <a:srgbClr val="231F20"/>
                </a:solidFill>
                <a:latin typeface="Microsoft YaHei" panose="020B0503020204020204" pitchFamily="34" charset="-122"/>
                <a:ea typeface="Microsoft YaHei" panose="020B0503020204020204" pitchFamily="34" charset="-122"/>
                <a:cs typeface="Lantinghei SC Extralight"/>
              </a:rPr>
              <a:t>）请尝试从商业模式的有效性、适用性、前瞻性三个方面对抖音的商业模式进行评价。</a:t>
            </a:r>
          </a:p>
        </p:txBody>
      </p:sp>
    </p:spTree>
    <p:extLst>
      <p:ext uri="{BB962C8B-B14F-4D97-AF65-F5344CB8AC3E}">
        <p14:creationId xmlns:p14="http://schemas.microsoft.com/office/powerpoint/2010/main" val="413963955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749A2D-EA7F-EB09-2C96-87605D8AF99D}"/>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898B0D30-D3A4-FD08-6C1B-7D339A31BDFB}"/>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5.2.3</a:t>
            </a:r>
            <a:r>
              <a:rPr lang="zh-CN" altLang="en-US" sz="3200" dirty="0">
                <a:solidFill>
                  <a:schemeClr val="tx1"/>
                </a:solidFill>
                <a:latin typeface="Microsoft YaHei" panose="020B0503020204020204" pitchFamily="34" charset="-122"/>
                <a:ea typeface="Microsoft YaHei" panose="020B0503020204020204" pitchFamily="34" charset="-122"/>
              </a:rPr>
              <a:t>创新创业商业模式的检验</a:t>
            </a:r>
          </a:p>
        </p:txBody>
      </p:sp>
      <p:sp>
        <p:nvSpPr>
          <p:cNvPr id="3" name="文本框 2">
            <a:extLst>
              <a:ext uri="{FF2B5EF4-FFF2-40B4-BE49-F238E27FC236}">
                <a16:creationId xmlns:a16="http://schemas.microsoft.com/office/drawing/2014/main" id="{318D5E03-08E6-421B-5C01-6613F0889BB6}"/>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逻辑检验</a:t>
            </a:r>
          </a:p>
        </p:txBody>
      </p:sp>
      <p:sp>
        <p:nvSpPr>
          <p:cNvPr id="4" name="文本框 3">
            <a:extLst>
              <a:ext uri="{FF2B5EF4-FFF2-40B4-BE49-F238E27FC236}">
                <a16:creationId xmlns:a16="http://schemas.microsoft.com/office/drawing/2014/main" id="{DA5C312D-ED5B-43A8-2E4B-7860290F56FA}"/>
              </a:ext>
            </a:extLst>
          </p:cNvPr>
          <p:cNvSpPr txBox="1"/>
          <p:nvPr/>
        </p:nvSpPr>
        <p:spPr>
          <a:xfrm>
            <a:off x="492521" y="1617799"/>
            <a:ext cx="11194257" cy="3860352"/>
          </a:xfrm>
          <a:prstGeom prst="rect">
            <a:avLst/>
          </a:prstGeom>
          <a:noFill/>
        </p:spPr>
        <p:txBody>
          <a:bodyPr wrap="square">
            <a:spAutoFit/>
          </a:bodyPr>
          <a:lstStyle/>
          <a:p>
            <a:pPr marL="155429" marR="3636" indent="190877" algn="just">
              <a:lnSpc>
                <a:spcPct val="150000"/>
              </a:lnSpc>
              <a:spcBef>
                <a:spcPts val="222"/>
              </a:spcBef>
            </a:pPr>
            <a:r>
              <a:rPr lang="zh-CN" altLang="en-US" sz="2000" spc="-4" dirty="0">
                <a:solidFill>
                  <a:srgbClr val="231F20"/>
                </a:solidFill>
                <a:latin typeface="Wawati SC"/>
                <a:cs typeface="Wawati SC"/>
              </a:rPr>
              <a:t>逻辑检验是指从直觉的角度考虑商业模式的逻辑性，其隐含的各种假设是否符合实际或在道理上说得通。判断一个商业模式是否符合逻辑，要重点从以下几个方面进行检验。</a:t>
            </a:r>
          </a:p>
          <a:p>
            <a:pPr marL="155429" marR="3636" indent="190877" algn="just">
              <a:lnSpc>
                <a:spcPct val="150000"/>
              </a:lnSpc>
              <a:spcBef>
                <a:spcPts val="222"/>
              </a:spcBef>
            </a:pPr>
            <a:r>
              <a:rPr lang="en-US" altLang="zh-CN" sz="2000" spc="-4" dirty="0">
                <a:solidFill>
                  <a:srgbClr val="231F20"/>
                </a:solidFill>
                <a:latin typeface="Wawati SC"/>
                <a:cs typeface="Wawati SC"/>
              </a:rPr>
              <a:t>①</a:t>
            </a:r>
            <a:r>
              <a:rPr lang="zh-CN" altLang="en-US" sz="2000" spc="-4" dirty="0">
                <a:solidFill>
                  <a:srgbClr val="231F20"/>
                </a:solidFill>
                <a:latin typeface="Wawati SC"/>
                <a:cs typeface="Wawati SC"/>
              </a:rPr>
              <a:t>谁是自己的顾客？</a:t>
            </a:r>
          </a:p>
          <a:p>
            <a:pPr marL="155429" marR="3636" indent="190877" algn="just">
              <a:lnSpc>
                <a:spcPct val="150000"/>
              </a:lnSpc>
              <a:spcBef>
                <a:spcPts val="222"/>
              </a:spcBef>
            </a:pPr>
            <a:r>
              <a:rPr lang="en-US" altLang="zh-CN" sz="2000" spc="-4" dirty="0">
                <a:solidFill>
                  <a:srgbClr val="231F20"/>
                </a:solidFill>
                <a:latin typeface="Wawati SC"/>
                <a:cs typeface="Wawati SC"/>
              </a:rPr>
              <a:t>②</a:t>
            </a:r>
            <a:r>
              <a:rPr lang="zh-CN" altLang="en-US" sz="2000" spc="-4" dirty="0">
                <a:solidFill>
                  <a:srgbClr val="231F20"/>
                </a:solidFill>
                <a:latin typeface="Wawati SC"/>
                <a:cs typeface="Wawati SC"/>
              </a:rPr>
              <a:t>顾客重视的价值是什么？</a:t>
            </a:r>
          </a:p>
          <a:p>
            <a:pPr marL="155429" marR="3636" indent="190877" algn="just">
              <a:lnSpc>
                <a:spcPct val="150000"/>
              </a:lnSpc>
              <a:spcBef>
                <a:spcPts val="222"/>
              </a:spcBef>
            </a:pPr>
            <a:r>
              <a:rPr lang="en-US" altLang="zh-CN" sz="2000" spc="-4" dirty="0">
                <a:solidFill>
                  <a:srgbClr val="231F20"/>
                </a:solidFill>
                <a:latin typeface="Wawati SC"/>
                <a:cs typeface="Wawati SC"/>
              </a:rPr>
              <a:t>③</a:t>
            </a:r>
            <a:r>
              <a:rPr lang="zh-CN" altLang="en-US" sz="2000" spc="-4" dirty="0">
                <a:solidFill>
                  <a:srgbClr val="231F20"/>
                </a:solidFill>
                <a:latin typeface="Wawati SC"/>
                <a:cs typeface="Wawati SC"/>
              </a:rPr>
              <a:t>商业模式中参与各方的动机和目的是什么？</a:t>
            </a:r>
          </a:p>
          <a:p>
            <a:pPr marL="155429" marR="3636" indent="190877" algn="just">
              <a:lnSpc>
                <a:spcPct val="150000"/>
              </a:lnSpc>
              <a:spcBef>
                <a:spcPts val="222"/>
              </a:spcBef>
            </a:pPr>
            <a:r>
              <a:rPr lang="en-US" altLang="zh-CN" sz="2000" spc="-4" dirty="0">
                <a:solidFill>
                  <a:srgbClr val="231F20"/>
                </a:solidFill>
                <a:latin typeface="Wawati SC"/>
                <a:cs typeface="Wawati SC"/>
              </a:rPr>
              <a:t>④</a:t>
            </a:r>
            <a:r>
              <a:rPr lang="zh-CN" altLang="en-US" sz="2000" spc="-4" dirty="0">
                <a:solidFill>
                  <a:srgbClr val="231F20"/>
                </a:solidFill>
                <a:latin typeface="Wawati SC"/>
                <a:cs typeface="Wawati SC"/>
              </a:rPr>
              <a:t>自身商业模式的与众不同之处是什么？</a:t>
            </a:r>
          </a:p>
          <a:p>
            <a:pPr marL="155429" marR="3636" indent="190877" algn="just">
              <a:lnSpc>
                <a:spcPct val="150000"/>
              </a:lnSpc>
              <a:spcBef>
                <a:spcPts val="222"/>
              </a:spcBef>
            </a:pPr>
            <a:r>
              <a:rPr lang="zh-CN" altLang="en-US" sz="2000" spc="-4" dirty="0">
                <a:solidFill>
                  <a:srgbClr val="231F20"/>
                </a:solidFill>
                <a:latin typeface="Wawati SC"/>
                <a:cs typeface="Wawati SC"/>
              </a:rPr>
              <a:t>企业通过分析商业模式的基本逻辑是否符合常识，以及商业模式的潜在优势和限制因素，可以判断出选择的商业模式逻辑是否顺畅。</a:t>
            </a:r>
          </a:p>
        </p:txBody>
      </p:sp>
    </p:spTree>
    <p:extLst>
      <p:ext uri="{BB962C8B-B14F-4D97-AF65-F5344CB8AC3E}">
        <p14:creationId xmlns:p14="http://schemas.microsoft.com/office/powerpoint/2010/main" val="365658333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28676E-71BF-ACF7-DC6B-B51E18518BD1}"/>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22AC0ECC-C673-9A84-4DDE-F4DB66B64D30}"/>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5.2.3</a:t>
            </a:r>
            <a:r>
              <a:rPr lang="zh-CN" altLang="en-US" sz="3200" dirty="0">
                <a:solidFill>
                  <a:schemeClr val="tx1"/>
                </a:solidFill>
                <a:latin typeface="Microsoft YaHei" panose="020B0503020204020204" pitchFamily="34" charset="-122"/>
                <a:ea typeface="Microsoft YaHei" panose="020B0503020204020204" pitchFamily="34" charset="-122"/>
              </a:rPr>
              <a:t>创新创业商业模式的检验</a:t>
            </a:r>
          </a:p>
        </p:txBody>
      </p:sp>
      <p:sp>
        <p:nvSpPr>
          <p:cNvPr id="3" name="文本框 2">
            <a:extLst>
              <a:ext uri="{FF2B5EF4-FFF2-40B4-BE49-F238E27FC236}">
                <a16:creationId xmlns:a16="http://schemas.microsoft.com/office/drawing/2014/main" id="{876187B0-972E-0993-A5EB-635E3DAF2E07}"/>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盈利检验</a:t>
            </a:r>
          </a:p>
        </p:txBody>
      </p:sp>
      <p:sp>
        <p:nvSpPr>
          <p:cNvPr id="4" name="文本框 3">
            <a:extLst>
              <a:ext uri="{FF2B5EF4-FFF2-40B4-BE49-F238E27FC236}">
                <a16:creationId xmlns:a16="http://schemas.microsoft.com/office/drawing/2014/main" id="{32EBEF84-E2E3-7DFB-7501-90FDE1063328}"/>
              </a:ext>
            </a:extLst>
          </p:cNvPr>
          <p:cNvSpPr txBox="1"/>
          <p:nvPr/>
        </p:nvSpPr>
        <p:spPr>
          <a:xfrm>
            <a:off x="492521" y="1617799"/>
            <a:ext cx="11194257" cy="3860352"/>
          </a:xfrm>
          <a:prstGeom prst="rect">
            <a:avLst/>
          </a:prstGeom>
          <a:noFill/>
        </p:spPr>
        <p:txBody>
          <a:bodyPr wrap="square">
            <a:spAutoFit/>
          </a:bodyPr>
          <a:lstStyle/>
          <a:p>
            <a:pPr marL="155429" marR="3636" indent="190877" algn="just">
              <a:lnSpc>
                <a:spcPct val="150000"/>
              </a:lnSpc>
              <a:spcBef>
                <a:spcPts val="222"/>
              </a:spcBef>
            </a:pPr>
            <a:r>
              <a:rPr lang="zh-CN" altLang="en-US" sz="2000" spc="-4" dirty="0">
                <a:solidFill>
                  <a:srgbClr val="231F20"/>
                </a:solidFill>
                <a:latin typeface="Wawati SC"/>
                <a:cs typeface="Wawati SC"/>
              </a:rPr>
              <a:t>商业模式的盈利检验，重点通过四个方面的分析来进行。</a:t>
            </a:r>
          </a:p>
          <a:p>
            <a:pPr marL="155429" marR="3636" indent="190877" algn="just">
              <a:lnSpc>
                <a:spcPct val="150000"/>
              </a:lnSpc>
              <a:spcBef>
                <a:spcPts val="222"/>
              </a:spcBef>
            </a:pPr>
            <a:r>
              <a:rPr lang="en-US" altLang="zh-CN" sz="2000" spc="-4" dirty="0">
                <a:solidFill>
                  <a:srgbClr val="231F20"/>
                </a:solidFill>
                <a:latin typeface="Wawati SC"/>
                <a:cs typeface="Wawati SC"/>
              </a:rPr>
              <a:t>①</a:t>
            </a:r>
            <a:r>
              <a:rPr lang="zh-CN" altLang="en-US" sz="2000" spc="-4" dirty="0">
                <a:solidFill>
                  <a:srgbClr val="231F20"/>
                </a:solidFill>
                <a:latin typeface="Wawati SC"/>
                <a:cs typeface="Wawati SC"/>
              </a:rPr>
              <a:t>基于损益表的检验。</a:t>
            </a:r>
          </a:p>
          <a:p>
            <a:pPr marL="155429" marR="3636" indent="190877" algn="just">
              <a:lnSpc>
                <a:spcPct val="150000"/>
              </a:lnSpc>
              <a:spcBef>
                <a:spcPts val="222"/>
              </a:spcBef>
            </a:pPr>
            <a:r>
              <a:rPr lang="en-US" altLang="zh-CN" sz="2000" spc="-4" dirty="0">
                <a:solidFill>
                  <a:srgbClr val="231F20"/>
                </a:solidFill>
                <a:latin typeface="Wawati SC"/>
                <a:cs typeface="Wawati SC"/>
              </a:rPr>
              <a:t>②</a:t>
            </a:r>
            <a:r>
              <a:rPr lang="zh-CN" altLang="en-US" sz="2000" spc="-4" dirty="0">
                <a:solidFill>
                  <a:srgbClr val="231F20"/>
                </a:solidFill>
                <a:latin typeface="Wawati SC"/>
                <a:cs typeface="Wawati SC"/>
              </a:rPr>
              <a:t>基于资产负债表的检验。</a:t>
            </a:r>
          </a:p>
          <a:p>
            <a:pPr marL="155429" marR="3636" indent="190877" algn="just">
              <a:lnSpc>
                <a:spcPct val="150000"/>
              </a:lnSpc>
              <a:spcBef>
                <a:spcPts val="222"/>
              </a:spcBef>
            </a:pPr>
            <a:r>
              <a:rPr lang="en-US" altLang="zh-CN" sz="2000" spc="-4" dirty="0">
                <a:solidFill>
                  <a:srgbClr val="231F20"/>
                </a:solidFill>
                <a:latin typeface="Wawati SC"/>
                <a:cs typeface="Wawati SC"/>
              </a:rPr>
              <a:t>③</a:t>
            </a:r>
            <a:r>
              <a:rPr lang="zh-CN" altLang="en-US" sz="2000" spc="-4" dirty="0">
                <a:solidFill>
                  <a:srgbClr val="231F20"/>
                </a:solidFill>
                <a:latin typeface="Wawati SC"/>
                <a:cs typeface="Wawati SC"/>
              </a:rPr>
              <a:t>商业怎么实现良性循环？</a:t>
            </a:r>
          </a:p>
          <a:p>
            <a:pPr marL="155429" marR="3636" indent="190877" algn="just">
              <a:lnSpc>
                <a:spcPct val="150000"/>
              </a:lnSpc>
              <a:spcBef>
                <a:spcPts val="222"/>
              </a:spcBef>
            </a:pPr>
            <a:r>
              <a:rPr lang="en-US" altLang="zh-CN" sz="2000" spc="-4" dirty="0">
                <a:solidFill>
                  <a:srgbClr val="231F20"/>
                </a:solidFill>
                <a:latin typeface="Wawati SC"/>
                <a:cs typeface="Wawati SC"/>
              </a:rPr>
              <a:t>④</a:t>
            </a:r>
            <a:r>
              <a:rPr lang="zh-CN" altLang="en-US" sz="2000" spc="-4" dirty="0">
                <a:solidFill>
                  <a:srgbClr val="231F20"/>
                </a:solidFill>
                <a:latin typeface="Wawati SC"/>
                <a:cs typeface="Wawati SC"/>
              </a:rPr>
              <a:t>瓶颈在什么地方？</a:t>
            </a:r>
          </a:p>
          <a:p>
            <a:pPr marL="155429" marR="3636" indent="190877" algn="just">
              <a:lnSpc>
                <a:spcPct val="150000"/>
              </a:lnSpc>
              <a:spcBef>
                <a:spcPts val="222"/>
              </a:spcBef>
            </a:pPr>
            <a:r>
              <a:rPr lang="zh-CN" altLang="en-US" sz="2000" spc="-4" dirty="0">
                <a:solidFill>
                  <a:srgbClr val="231F20"/>
                </a:solidFill>
                <a:latin typeface="Wawati SC"/>
                <a:cs typeface="Wawati SC"/>
              </a:rPr>
              <a:t>企业需要对市场的规模和盈利率、消费者的消费行为和心理、竞争者的战略和行动进行分析和假设，估计出关于成本、收入、利润等量化的数据，评价商业模式的经济可行性。当测算出的损益达不到要求时，则该商业模式不能通过盈利检验。</a:t>
            </a:r>
          </a:p>
        </p:txBody>
      </p:sp>
    </p:spTree>
    <p:extLst>
      <p:ext uri="{BB962C8B-B14F-4D97-AF65-F5344CB8AC3E}">
        <p14:creationId xmlns:p14="http://schemas.microsoft.com/office/powerpoint/2010/main" val="393422912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56AB39-E6A0-F8FC-C2FD-C2699E929082}"/>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3656F589-D3D4-434E-9667-37D3C4191511}"/>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实践案例</a:t>
            </a:r>
          </a:p>
        </p:txBody>
      </p:sp>
      <p:sp>
        <p:nvSpPr>
          <p:cNvPr id="5" name="object 20">
            <a:extLst>
              <a:ext uri="{FF2B5EF4-FFF2-40B4-BE49-F238E27FC236}">
                <a16:creationId xmlns:a16="http://schemas.microsoft.com/office/drawing/2014/main" id="{BF71E354-4917-4173-B229-F8640A0643BF}"/>
              </a:ext>
            </a:extLst>
          </p:cNvPr>
          <p:cNvSpPr txBox="1"/>
          <p:nvPr/>
        </p:nvSpPr>
        <p:spPr>
          <a:xfrm>
            <a:off x="465165" y="1233698"/>
            <a:ext cx="11261670" cy="5393192"/>
          </a:xfrm>
          <a:prstGeom prst="rect">
            <a:avLst/>
          </a:prstGeom>
          <a:solidFill>
            <a:schemeClr val="bg1"/>
          </a:solidFill>
          <a:ln w="12700">
            <a:solidFill>
              <a:schemeClr val="accent5"/>
            </a:solidFill>
          </a:ln>
        </p:spPr>
        <p:txBody>
          <a:bodyPr vert="horz" wrap="square" lIns="144000" tIns="72000" rIns="36000" bIns="0" rtlCol="0">
            <a:noAutofit/>
          </a:bodyPr>
          <a:lstStyle/>
          <a:p>
            <a:pPr indent="457200">
              <a:lnSpc>
                <a:spcPct val="150000"/>
              </a:lnSpc>
            </a:pPr>
            <a:r>
              <a:rPr lang="en" altLang="zh-CN" sz="2000" dirty="0">
                <a:latin typeface="Microsoft YaHei" panose="020B0503020204020204" pitchFamily="34" charset="-122"/>
                <a:ea typeface="Microsoft YaHei" panose="020B0503020204020204" pitchFamily="34" charset="-122"/>
                <a:cs typeface="Lantinghei SC Extralight"/>
              </a:rPr>
              <a:t>Clubhouse</a:t>
            </a:r>
            <a:r>
              <a:rPr lang="zh-CN" altLang="en" sz="2000" dirty="0">
                <a:latin typeface="Microsoft YaHei" panose="020B0503020204020204" pitchFamily="34" charset="-122"/>
                <a:ea typeface="Microsoft YaHei" panose="020B0503020204020204" pitchFamily="34" charset="-122"/>
                <a:cs typeface="Lantinghei SC Extralight"/>
              </a:rPr>
              <a:t>（</a:t>
            </a:r>
            <a:r>
              <a:rPr lang="zh-CN" altLang="en-US" sz="2000" dirty="0">
                <a:latin typeface="Microsoft YaHei" panose="020B0503020204020204" pitchFamily="34" charset="-122"/>
                <a:ea typeface="Microsoft YaHei" panose="020B0503020204020204" pitchFamily="34" charset="-122"/>
                <a:cs typeface="Lantinghei SC Extralight"/>
              </a:rPr>
              <a:t>俱乐部会所）在</a:t>
            </a:r>
            <a:r>
              <a:rPr lang="en-US" altLang="zh-CN" sz="2000" dirty="0">
                <a:latin typeface="Microsoft YaHei" panose="020B0503020204020204" pitchFamily="34" charset="-122"/>
                <a:ea typeface="Microsoft YaHei" panose="020B0503020204020204" pitchFamily="34" charset="-122"/>
                <a:cs typeface="Lantinghei SC Extralight"/>
              </a:rPr>
              <a:t>2020</a:t>
            </a:r>
            <a:r>
              <a:rPr lang="zh-CN" altLang="en-US" sz="2000" dirty="0">
                <a:latin typeface="Microsoft YaHei" panose="020B0503020204020204" pitchFamily="34" charset="-122"/>
                <a:ea typeface="Microsoft YaHei" panose="020B0503020204020204" pitchFamily="34" charset="-122"/>
                <a:cs typeface="Lantinghei SC Extralight"/>
              </a:rPr>
              <a:t>年</a:t>
            </a:r>
            <a:r>
              <a:rPr lang="en-US" altLang="zh-CN" sz="2000" dirty="0">
                <a:latin typeface="Microsoft YaHei" panose="020B0503020204020204" pitchFamily="34" charset="-122"/>
                <a:ea typeface="Microsoft YaHei" panose="020B0503020204020204" pitchFamily="34" charset="-122"/>
                <a:cs typeface="Lantinghei SC Extralight"/>
              </a:rPr>
              <a:t>4</a:t>
            </a:r>
            <a:r>
              <a:rPr lang="zh-CN" altLang="en-US" sz="2000" dirty="0">
                <a:latin typeface="Microsoft YaHei" panose="020B0503020204020204" pitchFamily="34" charset="-122"/>
                <a:ea typeface="Microsoft YaHei" panose="020B0503020204020204" pitchFamily="34" charset="-122"/>
                <a:cs typeface="Lantinghei SC Extralight"/>
              </a:rPr>
              <a:t>月上线，最初只有</a:t>
            </a:r>
            <a:r>
              <a:rPr lang="en" altLang="zh-CN" sz="2000" dirty="0">
                <a:latin typeface="Microsoft YaHei" panose="020B0503020204020204" pitchFamily="34" charset="-122"/>
                <a:ea typeface="Microsoft YaHei" panose="020B0503020204020204" pitchFamily="34" charset="-122"/>
                <a:cs typeface="Lantinghei SC Extralight"/>
              </a:rPr>
              <a:t>iOS</a:t>
            </a:r>
            <a:r>
              <a:rPr lang="zh-CN" altLang="en-US" sz="2000" dirty="0">
                <a:latin typeface="Microsoft YaHei" panose="020B0503020204020204" pitchFamily="34" charset="-122"/>
                <a:ea typeface="Microsoft YaHei" panose="020B0503020204020204" pitchFamily="34" charset="-122"/>
                <a:cs typeface="Lantinghei SC Extralight"/>
              </a:rPr>
              <a:t>版本，主打使用音频进行社交，起初用户只能靠邀请使用</a:t>
            </a:r>
            <a:r>
              <a:rPr lang="en" altLang="zh-CN" sz="2000" dirty="0">
                <a:latin typeface="Microsoft YaHei" panose="020B0503020204020204" pitchFamily="34" charset="-122"/>
                <a:ea typeface="Microsoft YaHei" panose="020B0503020204020204" pitchFamily="34" charset="-122"/>
                <a:cs typeface="Lantinghei SC Extralight"/>
              </a:rPr>
              <a:t>Clubhouse</a:t>
            </a:r>
            <a:r>
              <a:rPr lang="zh-CN" altLang="en" sz="2000" dirty="0">
                <a:latin typeface="Microsoft YaHei" panose="020B0503020204020204" pitchFamily="34" charset="-122"/>
                <a:ea typeface="Microsoft YaHei" panose="020B0503020204020204" pitchFamily="34" charset="-122"/>
                <a:cs typeface="Lantinghei SC Extralight"/>
              </a:rPr>
              <a:t>。</a:t>
            </a:r>
            <a:r>
              <a:rPr lang="zh-CN" altLang="en-US" sz="2000" dirty="0">
                <a:latin typeface="Microsoft YaHei" panose="020B0503020204020204" pitchFamily="34" charset="-122"/>
                <a:ea typeface="Microsoft YaHei" panose="020B0503020204020204" pitchFamily="34" charset="-122"/>
                <a:cs typeface="Lantinghei SC Extralight"/>
              </a:rPr>
              <a:t>仅推出</a:t>
            </a:r>
            <a:r>
              <a:rPr lang="en-US" altLang="zh-CN" sz="2000" dirty="0">
                <a:latin typeface="Microsoft YaHei" panose="020B0503020204020204" pitchFamily="34" charset="-122"/>
                <a:ea typeface="Microsoft YaHei" panose="020B0503020204020204" pitchFamily="34" charset="-122"/>
                <a:cs typeface="Lantinghei SC Extralight"/>
              </a:rPr>
              <a:t>8</a:t>
            </a:r>
            <a:r>
              <a:rPr lang="zh-CN" altLang="en-US" sz="2000" dirty="0">
                <a:latin typeface="Microsoft YaHei" panose="020B0503020204020204" pitchFamily="34" charset="-122"/>
                <a:ea typeface="Microsoft YaHei" panose="020B0503020204020204" pitchFamily="34" charset="-122"/>
                <a:cs typeface="Lantinghei SC Extralight"/>
              </a:rPr>
              <a:t>个月后，</a:t>
            </a:r>
            <a:r>
              <a:rPr lang="en" altLang="zh-CN" sz="2000" dirty="0">
                <a:latin typeface="Microsoft YaHei" panose="020B0503020204020204" pitchFamily="34" charset="-122"/>
                <a:ea typeface="Microsoft YaHei" panose="020B0503020204020204" pitchFamily="34" charset="-122"/>
                <a:cs typeface="Lantinghei SC Extralight"/>
              </a:rPr>
              <a:t>Clubhouse</a:t>
            </a:r>
            <a:r>
              <a:rPr lang="zh-CN" altLang="en-US" sz="2000" dirty="0">
                <a:latin typeface="Microsoft YaHei" panose="020B0503020204020204" pitchFamily="34" charset="-122"/>
                <a:ea typeface="Microsoft YaHei" panose="020B0503020204020204" pitchFamily="34" charset="-122"/>
                <a:cs typeface="Lantinghei SC Extralight"/>
              </a:rPr>
              <a:t>用户数就超过了</a:t>
            </a:r>
            <a:r>
              <a:rPr lang="en-US" altLang="zh-CN" sz="2000" dirty="0">
                <a:latin typeface="Microsoft YaHei" panose="020B0503020204020204" pitchFamily="34" charset="-122"/>
                <a:ea typeface="Microsoft YaHei" panose="020B0503020204020204" pitchFamily="34" charset="-122"/>
                <a:cs typeface="Lantinghei SC Extralight"/>
              </a:rPr>
              <a:t>60</a:t>
            </a:r>
            <a:r>
              <a:rPr lang="zh-CN" altLang="en-US" sz="2000" dirty="0">
                <a:latin typeface="Microsoft YaHei" panose="020B0503020204020204" pitchFamily="34" charset="-122"/>
                <a:ea typeface="Microsoft YaHei" panose="020B0503020204020204" pitchFamily="34" charset="-122"/>
                <a:cs typeface="Lantinghei SC Extralight"/>
              </a:rPr>
              <a:t>万。</a:t>
            </a:r>
            <a:r>
              <a:rPr lang="en-US" altLang="zh-CN" sz="2000" dirty="0">
                <a:latin typeface="Microsoft YaHei" panose="020B0503020204020204" pitchFamily="34" charset="-122"/>
                <a:ea typeface="Microsoft YaHei" panose="020B0503020204020204" pitchFamily="34" charset="-122"/>
                <a:cs typeface="Lantinghei SC Extralight"/>
              </a:rPr>
              <a:t>2021</a:t>
            </a:r>
            <a:r>
              <a:rPr lang="zh-CN" altLang="en-US" sz="2000" dirty="0">
                <a:latin typeface="Microsoft YaHei" panose="020B0503020204020204" pitchFamily="34" charset="-122"/>
                <a:ea typeface="Microsoft YaHei" panose="020B0503020204020204" pitchFamily="34" charset="-122"/>
                <a:cs typeface="Lantinghei SC Extralight"/>
              </a:rPr>
              <a:t>年初，</a:t>
            </a:r>
            <a:r>
              <a:rPr lang="en" altLang="zh-CN" sz="2000" dirty="0">
                <a:latin typeface="Microsoft YaHei" panose="020B0503020204020204" pitchFamily="34" charset="-122"/>
                <a:ea typeface="Microsoft YaHei" panose="020B0503020204020204" pitchFamily="34" charset="-122"/>
                <a:cs typeface="Lantinghei SC Extralight"/>
              </a:rPr>
              <a:t>Clubhouse</a:t>
            </a:r>
            <a:r>
              <a:rPr lang="zh-CN" altLang="en-US" sz="2000" dirty="0">
                <a:latin typeface="Microsoft YaHei" panose="020B0503020204020204" pitchFamily="34" charset="-122"/>
                <a:ea typeface="Microsoft YaHei" panose="020B0503020204020204" pitchFamily="34" charset="-122"/>
                <a:cs typeface="Lantinghei SC Extralight"/>
              </a:rPr>
              <a:t>的下载数从</a:t>
            </a:r>
            <a:r>
              <a:rPr lang="en-US" altLang="zh-CN" sz="2000" dirty="0">
                <a:latin typeface="Microsoft YaHei" panose="020B0503020204020204" pitchFamily="34" charset="-122"/>
                <a:ea typeface="Microsoft YaHei" panose="020B0503020204020204" pitchFamily="34" charset="-122"/>
                <a:cs typeface="Lantinghei SC Extralight"/>
              </a:rPr>
              <a:t>350</a:t>
            </a:r>
            <a:r>
              <a:rPr lang="zh-CN" altLang="en-US" sz="2000" dirty="0">
                <a:latin typeface="Microsoft YaHei" panose="020B0503020204020204" pitchFamily="34" charset="-122"/>
                <a:ea typeface="Microsoft YaHei" panose="020B0503020204020204" pitchFamily="34" charset="-122"/>
                <a:cs typeface="Lantinghei SC Extralight"/>
              </a:rPr>
              <a:t>万迅速涨到了</a:t>
            </a:r>
            <a:r>
              <a:rPr lang="en-US" altLang="zh-CN" sz="2000" dirty="0">
                <a:latin typeface="Microsoft YaHei" panose="020B0503020204020204" pitchFamily="34" charset="-122"/>
                <a:ea typeface="Microsoft YaHei" panose="020B0503020204020204" pitchFamily="34" charset="-122"/>
                <a:cs typeface="Lantinghei SC Extralight"/>
              </a:rPr>
              <a:t>810</a:t>
            </a:r>
            <a:r>
              <a:rPr lang="zh-CN" altLang="en-US" sz="2000" dirty="0">
                <a:latin typeface="Microsoft YaHei" panose="020B0503020204020204" pitchFamily="34" charset="-122"/>
                <a:ea typeface="Microsoft YaHei" panose="020B0503020204020204" pitchFamily="34" charset="-122"/>
                <a:cs typeface="Lantinghei SC Extralight"/>
              </a:rPr>
              <a:t>万，其邀请码在</a:t>
            </a:r>
            <a:r>
              <a:rPr lang="en" altLang="zh-CN" sz="2000" dirty="0">
                <a:latin typeface="Microsoft YaHei" panose="020B0503020204020204" pitchFamily="34" charset="-122"/>
                <a:ea typeface="Microsoft YaHei" panose="020B0503020204020204" pitchFamily="34" charset="-122"/>
                <a:cs typeface="Lantinghei SC Extralight"/>
              </a:rPr>
              <a:t>eBay</a:t>
            </a:r>
            <a:r>
              <a:rPr lang="zh-CN" altLang="en-US" sz="2000" dirty="0">
                <a:latin typeface="Microsoft YaHei" panose="020B0503020204020204" pitchFamily="34" charset="-122"/>
                <a:ea typeface="Microsoft YaHei" panose="020B0503020204020204" pitchFamily="34" charset="-122"/>
                <a:cs typeface="Lantinghei SC Extralight"/>
              </a:rPr>
              <a:t>上一度卖到了</a:t>
            </a:r>
            <a:r>
              <a:rPr lang="en-US" altLang="zh-CN" sz="2000" dirty="0">
                <a:latin typeface="Microsoft YaHei" panose="020B0503020204020204" pitchFamily="34" charset="-122"/>
                <a:ea typeface="Microsoft YaHei" panose="020B0503020204020204" pitchFamily="34" charset="-122"/>
                <a:cs typeface="Lantinghei SC Extralight"/>
              </a:rPr>
              <a:t>400</a:t>
            </a:r>
            <a:r>
              <a:rPr lang="zh-CN" altLang="en-US" sz="2000" dirty="0">
                <a:latin typeface="Microsoft YaHei" panose="020B0503020204020204" pitchFamily="34" charset="-122"/>
                <a:ea typeface="Microsoft YaHei" panose="020B0503020204020204" pitchFamily="34" charset="-122"/>
                <a:cs typeface="Lantinghei SC Extralight"/>
              </a:rPr>
              <a:t>美元，这期间</a:t>
            </a:r>
            <a:r>
              <a:rPr lang="en" altLang="zh-CN" sz="2000" dirty="0">
                <a:latin typeface="Microsoft YaHei" panose="020B0503020204020204" pitchFamily="34" charset="-122"/>
                <a:ea typeface="Microsoft YaHei" panose="020B0503020204020204" pitchFamily="34" charset="-122"/>
                <a:cs typeface="Lantinghei SC Extralight"/>
              </a:rPr>
              <a:t>Clubhouse</a:t>
            </a:r>
            <a:r>
              <a:rPr lang="zh-CN" altLang="en-US" sz="2000" dirty="0">
                <a:latin typeface="Microsoft YaHei" panose="020B0503020204020204" pitchFamily="34" charset="-122"/>
                <a:ea typeface="Microsoft YaHei" panose="020B0503020204020204" pitchFamily="34" charset="-122"/>
                <a:cs typeface="Lantinghei SC Extralight"/>
              </a:rPr>
              <a:t>又完成了来自安德森</a:t>
            </a:r>
            <a:r>
              <a:rPr lang="en-US" altLang="zh-CN" sz="2000" dirty="0">
                <a:latin typeface="Microsoft YaHei" panose="020B0503020204020204" pitchFamily="34" charset="-122"/>
                <a:ea typeface="Microsoft YaHei" panose="020B0503020204020204" pitchFamily="34" charset="-122"/>
                <a:cs typeface="Lantinghei SC Extralight"/>
              </a:rPr>
              <a:t>·</a:t>
            </a:r>
            <a:r>
              <a:rPr lang="zh-CN" altLang="en-US" sz="2000" dirty="0">
                <a:latin typeface="Microsoft YaHei" panose="020B0503020204020204" pitchFamily="34" charset="-122"/>
                <a:ea typeface="Microsoft YaHei" panose="020B0503020204020204" pitchFamily="34" charset="-122"/>
                <a:cs typeface="Lantinghei SC Extralight"/>
              </a:rPr>
              <a:t>霍洛维茨等投资方的</a:t>
            </a:r>
            <a:r>
              <a:rPr lang="en-US" altLang="zh-CN" sz="2000" dirty="0">
                <a:latin typeface="Microsoft YaHei" panose="020B0503020204020204" pitchFamily="34" charset="-122"/>
                <a:ea typeface="Microsoft YaHei" panose="020B0503020204020204" pitchFamily="34" charset="-122"/>
                <a:cs typeface="Lantinghei SC Extralight"/>
              </a:rPr>
              <a:t>1</a:t>
            </a:r>
            <a:r>
              <a:rPr lang="zh-CN" altLang="en-US" sz="2000" dirty="0">
                <a:latin typeface="Microsoft YaHei" panose="020B0503020204020204" pitchFamily="34" charset="-122"/>
                <a:ea typeface="Microsoft YaHei" panose="020B0503020204020204" pitchFamily="34" charset="-122"/>
                <a:cs typeface="Lantinghei SC Extralight"/>
              </a:rPr>
              <a:t>亿美元</a:t>
            </a:r>
            <a:r>
              <a:rPr lang="en" altLang="zh-CN" sz="2000" dirty="0">
                <a:latin typeface="Microsoft YaHei" panose="020B0503020204020204" pitchFamily="34" charset="-122"/>
                <a:ea typeface="Microsoft YaHei" panose="020B0503020204020204" pitchFamily="34" charset="-122"/>
                <a:cs typeface="Lantinghei SC Extralight"/>
              </a:rPr>
              <a:t>B</a:t>
            </a:r>
            <a:r>
              <a:rPr lang="zh-CN" altLang="en-US" sz="2000" dirty="0">
                <a:latin typeface="Microsoft YaHei" panose="020B0503020204020204" pitchFamily="34" charset="-122"/>
                <a:ea typeface="Microsoft YaHei" panose="020B0503020204020204" pitchFamily="34" charset="-122"/>
                <a:cs typeface="Lantinghei SC Extralight"/>
              </a:rPr>
              <a:t>轮融资。</a:t>
            </a:r>
          </a:p>
          <a:p>
            <a:pPr indent="457200">
              <a:lnSpc>
                <a:spcPct val="150000"/>
              </a:lnSpc>
            </a:pPr>
            <a:r>
              <a:rPr lang="en" altLang="zh-CN" sz="2000" dirty="0">
                <a:latin typeface="Microsoft YaHei" panose="020B0503020204020204" pitchFamily="34" charset="-122"/>
                <a:ea typeface="Microsoft YaHei" panose="020B0503020204020204" pitchFamily="34" charset="-122"/>
                <a:cs typeface="Lantinghei SC Extralight"/>
              </a:rPr>
              <a:t>Clubhouse</a:t>
            </a:r>
            <a:r>
              <a:rPr lang="zh-CN" altLang="en-US" sz="2000" dirty="0">
                <a:latin typeface="Microsoft YaHei" panose="020B0503020204020204" pitchFamily="34" charset="-122"/>
                <a:ea typeface="Microsoft YaHei" panose="020B0503020204020204" pitchFamily="34" charset="-122"/>
                <a:cs typeface="Lantinghei SC Extralight"/>
              </a:rPr>
              <a:t>通过解决新冠疫情期间的“聚会难”问题，迅速吸引了大量的用户群体。这款仅限</a:t>
            </a:r>
          </a:p>
        </p:txBody>
      </p:sp>
      <p:sp>
        <p:nvSpPr>
          <p:cNvPr id="6" name="object 9">
            <a:extLst>
              <a:ext uri="{FF2B5EF4-FFF2-40B4-BE49-F238E27FC236}">
                <a16:creationId xmlns:a16="http://schemas.microsoft.com/office/drawing/2014/main" id="{589C7A30-DD75-D507-4F1F-F8E6F9B89A2A}"/>
              </a:ext>
            </a:extLst>
          </p:cNvPr>
          <p:cNvSpPr/>
          <p:nvPr/>
        </p:nvSpPr>
        <p:spPr>
          <a:xfrm>
            <a:off x="4094923" y="981465"/>
            <a:ext cx="8097078" cy="377458"/>
          </a:xfrm>
          <a:prstGeom prst="parallelogram">
            <a:avLst>
              <a:gd name="adj" fmla="val 0"/>
            </a:avLst>
          </a:prstGeom>
          <a:solidFill>
            <a:schemeClr val="accent3"/>
          </a:solidFill>
        </p:spPr>
        <p:txBody>
          <a:bodyPr wrap="square" lIns="0" tIns="0" rIns="0" bIns="0" rtlCol="0" anchor="ctr"/>
          <a:lstStyle/>
          <a:p>
            <a:pPr algn="ctr"/>
            <a:r>
              <a:rPr lang="en" altLang="zh-CN" sz="2400" b="1" spc="-4" dirty="0">
                <a:solidFill>
                  <a:schemeClr val="bg1"/>
                </a:solidFill>
                <a:latin typeface="Microsoft YaHei" panose="020B0503020204020204" pitchFamily="34" charset="-122"/>
                <a:ea typeface="Microsoft YaHei" panose="020B0503020204020204" pitchFamily="34" charset="-122"/>
                <a:cs typeface="Wawati SC"/>
              </a:rPr>
              <a:t>Clubhouse</a:t>
            </a: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品牌发展问题</a:t>
            </a:r>
            <a:endParaRPr lang="en" altLang="zh-CN" sz="2400" b="1" spc="-4" dirty="0">
              <a:solidFill>
                <a:schemeClr val="bg1"/>
              </a:solidFill>
              <a:latin typeface="Microsoft YaHei" panose="020B0503020204020204" pitchFamily="34" charset="-122"/>
              <a:ea typeface="Microsoft YaHei" panose="020B0503020204020204" pitchFamily="34" charset="-122"/>
              <a:cs typeface="Wawati SC"/>
            </a:endParaRPr>
          </a:p>
        </p:txBody>
      </p:sp>
      <p:grpSp>
        <p:nvGrpSpPr>
          <p:cNvPr id="7" name="组合 6">
            <a:extLst>
              <a:ext uri="{FF2B5EF4-FFF2-40B4-BE49-F238E27FC236}">
                <a16:creationId xmlns:a16="http://schemas.microsoft.com/office/drawing/2014/main" id="{120F6456-021C-7E99-9178-9E641C9B548A}"/>
              </a:ext>
            </a:extLst>
          </p:cNvPr>
          <p:cNvGrpSpPr/>
          <p:nvPr/>
        </p:nvGrpSpPr>
        <p:grpSpPr>
          <a:xfrm>
            <a:off x="4080634" y="890923"/>
            <a:ext cx="469503" cy="468000"/>
            <a:chOff x="1887936" y="875619"/>
            <a:chExt cx="316301" cy="312772"/>
          </a:xfrm>
        </p:grpSpPr>
        <p:sp>
          <p:nvSpPr>
            <p:cNvPr id="8" name="object 11">
              <a:extLst>
                <a:ext uri="{FF2B5EF4-FFF2-40B4-BE49-F238E27FC236}">
                  <a16:creationId xmlns:a16="http://schemas.microsoft.com/office/drawing/2014/main" id="{942D0301-1992-E695-B4E8-9B54549738E0}"/>
                </a:ext>
              </a:extLst>
            </p:cNvPr>
            <p:cNvSpPr/>
            <p:nvPr/>
          </p:nvSpPr>
          <p:spPr>
            <a:xfrm>
              <a:off x="1889990" y="875619"/>
              <a:ext cx="309951" cy="309951"/>
            </a:xfrm>
            <a:custGeom>
              <a:avLst/>
              <a:gdLst/>
              <a:ahLst/>
              <a:cxnLst/>
              <a:rect l="l" t="t" r="r" b="b"/>
              <a:pathLst>
                <a:path w="433069" h="433069">
                  <a:moveTo>
                    <a:pt x="31892" y="0"/>
                  </a:moveTo>
                  <a:lnTo>
                    <a:pt x="6200" y="6734"/>
                  </a:lnTo>
                  <a:lnTo>
                    <a:pt x="2529" y="22161"/>
                  </a:lnTo>
                  <a:lnTo>
                    <a:pt x="2529" y="401955"/>
                  </a:lnTo>
                  <a:lnTo>
                    <a:pt x="0" y="416557"/>
                  </a:lnTo>
                  <a:lnTo>
                    <a:pt x="91658" y="430284"/>
                  </a:lnTo>
                  <a:lnTo>
                    <a:pt x="179604" y="431439"/>
                  </a:lnTo>
                  <a:lnTo>
                    <a:pt x="295925" y="432562"/>
                  </a:lnTo>
                  <a:lnTo>
                    <a:pt x="307371" y="426124"/>
                  </a:lnTo>
                  <a:lnTo>
                    <a:pt x="313249" y="421541"/>
                  </a:lnTo>
                  <a:lnTo>
                    <a:pt x="315415" y="416620"/>
                  </a:lnTo>
                  <a:lnTo>
                    <a:pt x="315724" y="409168"/>
                  </a:lnTo>
                  <a:lnTo>
                    <a:pt x="315163" y="389503"/>
                  </a:lnTo>
                  <a:lnTo>
                    <a:pt x="312130" y="317360"/>
                  </a:lnTo>
                  <a:lnTo>
                    <a:pt x="339130" y="322770"/>
                  </a:lnTo>
                  <a:lnTo>
                    <a:pt x="389524" y="362356"/>
                  </a:lnTo>
                  <a:lnTo>
                    <a:pt x="407359" y="371471"/>
                  </a:lnTo>
                  <a:lnTo>
                    <a:pt x="417430" y="374510"/>
                  </a:lnTo>
                  <a:lnTo>
                    <a:pt x="423451" y="371471"/>
                  </a:lnTo>
                  <a:lnTo>
                    <a:pt x="429135" y="362356"/>
                  </a:lnTo>
                  <a:lnTo>
                    <a:pt x="432478" y="350042"/>
                  </a:lnTo>
                  <a:lnTo>
                    <a:pt x="430254" y="338064"/>
                  </a:lnTo>
                  <a:lnTo>
                    <a:pt x="390429" y="301390"/>
                  </a:lnTo>
                  <a:lnTo>
                    <a:pt x="345429" y="274167"/>
                  </a:lnTo>
                  <a:lnTo>
                    <a:pt x="352009" y="247140"/>
                  </a:lnTo>
                  <a:lnTo>
                    <a:pt x="354202" y="230068"/>
                  </a:lnTo>
                  <a:lnTo>
                    <a:pt x="352009" y="215694"/>
                  </a:lnTo>
                  <a:lnTo>
                    <a:pt x="345429" y="196761"/>
                  </a:lnTo>
                  <a:lnTo>
                    <a:pt x="335853" y="177427"/>
                  </a:lnTo>
                  <a:lnTo>
                    <a:pt x="326190" y="165601"/>
                  </a:lnTo>
                  <a:lnTo>
                    <a:pt x="318721" y="159681"/>
                  </a:lnTo>
                  <a:lnTo>
                    <a:pt x="315724" y="158064"/>
                  </a:lnTo>
                  <a:lnTo>
                    <a:pt x="313032" y="75272"/>
                  </a:lnTo>
                  <a:lnTo>
                    <a:pt x="237429" y="6870"/>
                  </a:lnTo>
                  <a:lnTo>
                    <a:pt x="101627" y="523"/>
                  </a:lnTo>
                  <a:lnTo>
                    <a:pt x="31892" y="0"/>
                  </a:lnTo>
                  <a:close/>
                </a:path>
              </a:pathLst>
            </a:custGeom>
            <a:solidFill>
              <a:srgbClr val="6DCFF6"/>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pic>
          <p:nvPicPr>
            <p:cNvPr id="9" name="object 12">
              <a:extLst>
                <a:ext uri="{FF2B5EF4-FFF2-40B4-BE49-F238E27FC236}">
                  <a16:creationId xmlns:a16="http://schemas.microsoft.com/office/drawing/2014/main" id="{323DBA3A-993A-7772-D823-BFB44B4D7294}"/>
                </a:ext>
              </a:extLst>
            </p:cNvPr>
            <p:cNvPicPr/>
            <p:nvPr/>
          </p:nvPicPr>
          <p:blipFill>
            <a:blip r:embed="rId2" cstate="print">
              <a:duotone>
                <a:prstClr val="black"/>
                <a:schemeClr val="accent1">
                  <a:tint val="45000"/>
                  <a:satMod val="400000"/>
                </a:schemeClr>
              </a:duotone>
            </a:blip>
            <a:stretch>
              <a:fillRect/>
            </a:stretch>
          </p:blipFill>
          <p:spPr>
            <a:xfrm>
              <a:off x="2017405" y="981666"/>
              <a:ext cx="123035" cy="123035"/>
            </a:xfrm>
            <a:prstGeom prst="rect">
              <a:avLst/>
            </a:prstGeom>
          </p:spPr>
        </p:pic>
        <p:pic>
          <p:nvPicPr>
            <p:cNvPr id="10" name="object 13">
              <a:extLst>
                <a:ext uri="{FF2B5EF4-FFF2-40B4-BE49-F238E27FC236}">
                  <a16:creationId xmlns:a16="http://schemas.microsoft.com/office/drawing/2014/main" id="{611E7F23-7BB0-B6F6-B909-1AC2FF7A9BF5}"/>
                </a:ext>
              </a:extLst>
            </p:cNvPr>
            <p:cNvPicPr/>
            <p:nvPr/>
          </p:nvPicPr>
          <p:blipFill>
            <a:blip r:embed="rId3" cstate="print">
              <a:duotone>
                <a:prstClr val="black"/>
                <a:schemeClr val="accent1">
                  <a:tint val="45000"/>
                  <a:satMod val="400000"/>
                </a:schemeClr>
              </a:duotone>
            </a:blip>
            <a:stretch>
              <a:fillRect/>
            </a:stretch>
          </p:blipFill>
          <p:spPr>
            <a:xfrm>
              <a:off x="1887936" y="876025"/>
              <a:ext cx="316301" cy="312366"/>
            </a:xfrm>
            <a:prstGeom prst="rect">
              <a:avLst/>
            </a:prstGeom>
          </p:spPr>
        </p:pic>
      </p:grpSp>
      <p:pic>
        <p:nvPicPr>
          <p:cNvPr id="8194" name="Picture 2" descr="俱乐部">
            <a:extLst>
              <a:ext uri="{FF2B5EF4-FFF2-40B4-BE49-F238E27FC236}">
                <a16:creationId xmlns:a16="http://schemas.microsoft.com/office/drawing/2014/main" id="{4CA7B77A-24C2-B2F9-534D-A14C12FE429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6220" y="3604288"/>
            <a:ext cx="5001969" cy="2951162"/>
          </a:xfrm>
          <a:prstGeom prst="rect">
            <a:avLst/>
          </a:prstGeom>
          <a:noFill/>
          <a:extLst>
            <a:ext uri="{909E8E84-426E-40DD-AFC4-6F175D3DCCD1}">
              <a14:hiddenFill xmlns:a14="http://schemas.microsoft.com/office/drawing/2010/main">
                <a:solidFill>
                  <a:srgbClr val="FFFFFF"/>
                </a:solidFill>
              </a14:hiddenFill>
            </a:ext>
          </a:extLst>
        </p:spPr>
      </p:pic>
      <p:sp>
        <p:nvSpPr>
          <p:cNvPr id="3" name="object 20">
            <a:extLst>
              <a:ext uri="{FF2B5EF4-FFF2-40B4-BE49-F238E27FC236}">
                <a16:creationId xmlns:a16="http://schemas.microsoft.com/office/drawing/2014/main" id="{0949B671-9387-FCC7-A2DB-8CDCE5C5A883}"/>
              </a:ext>
            </a:extLst>
          </p:cNvPr>
          <p:cNvSpPr txBox="1"/>
          <p:nvPr/>
        </p:nvSpPr>
        <p:spPr>
          <a:xfrm>
            <a:off x="5555690" y="3604288"/>
            <a:ext cx="6171145" cy="3022602"/>
          </a:xfrm>
          <a:prstGeom prst="rect">
            <a:avLst/>
          </a:prstGeom>
          <a:noFill/>
          <a:ln w="12700">
            <a:noFill/>
          </a:ln>
        </p:spPr>
        <p:txBody>
          <a:bodyPr vert="horz" wrap="square" lIns="144000" tIns="72000" rIns="36000" bIns="0" rtlCol="0">
            <a:noAutofit/>
          </a:bodyPr>
          <a:lstStyle/>
          <a:p>
            <a:pPr>
              <a:lnSpc>
                <a:spcPct val="150000"/>
              </a:lnSpc>
            </a:pPr>
            <a:r>
              <a:rPr lang="zh-CN" altLang="en-US" sz="2000" dirty="0">
                <a:latin typeface="Microsoft YaHei" panose="020B0503020204020204" pitchFamily="34" charset="-122"/>
                <a:ea typeface="Microsoft YaHei" panose="020B0503020204020204" pitchFamily="34" charset="-122"/>
                <a:cs typeface="Lantinghei SC Extralight"/>
              </a:rPr>
              <a:t>语音、起初只支持邀请加入的社交媒体应用旨在帮助居家隔离人群在线上“走”到一起，围绕共同的兴趣爱好开展实时讨论。但是，创始人只单方面关注用户增长，没有对价值主张的组成要素进行商业化设计，导致没有实现利益最大化以及持续化延伸服务。</a:t>
            </a:r>
          </a:p>
          <a:p>
            <a:pPr indent="457200">
              <a:lnSpc>
                <a:spcPct val="150000"/>
              </a:lnSpc>
            </a:pPr>
            <a:r>
              <a:rPr lang="en-US" altLang="zh-CN" sz="2000" dirty="0">
                <a:latin typeface="Microsoft YaHei" panose="020B0503020204020204" pitchFamily="34" charset="-122"/>
                <a:ea typeface="Microsoft YaHei" panose="020B0503020204020204" pitchFamily="34" charset="-122"/>
                <a:cs typeface="Lantinghei SC Extralight"/>
              </a:rPr>
              <a:t>……</a:t>
            </a:r>
            <a:endParaRPr lang="zh-CN" altLang="en-US" sz="2000" dirty="0">
              <a:latin typeface="Microsoft YaHei" panose="020B0503020204020204" pitchFamily="34" charset="-122"/>
              <a:ea typeface="Microsoft YaHei" panose="020B0503020204020204" pitchFamily="34" charset="-122"/>
              <a:cs typeface="Lantinghei SC Extralight"/>
            </a:endParaRPr>
          </a:p>
          <a:p>
            <a:pPr indent="457200">
              <a:lnSpc>
                <a:spcPct val="150000"/>
              </a:lnSpc>
            </a:pPr>
            <a:endParaRPr lang="zh-CN" altLang="en-US" sz="2000" dirty="0">
              <a:latin typeface="Microsoft YaHei" panose="020B0503020204020204" pitchFamily="34" charset="-122"/>
              <a:ea typeface="Microsoft YaHei" panose="020B0503020204020204" pitchFamily="34" charset="-122"/>
              <a:cs typeface="Lantinghei SC Extralight"/>
            </a:endParaRPr>
          </a:p>
        </p:txBody>
      </p:sp>
    </p:spTree>
    <p:extLst>
      <p:ext uri="{BB962C8B-B14F-4D97-AF65-F5344CB8AC3E}">
        <p14:creationId xmlns:p14="http://schemas.microsoft.com/office/powerpoint/2010/main" val="256253209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B8BD7C-442F-C02B-25E1-D03D5BF730C9}"/>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B3396722-B0BD-4F7A-80D4-2153BED4CABA}"/>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实践案例</a:t>
            </a:r>
          </a:p>
        </p:txBody>
      </p:sp>
      <p:sp>
        <p:nvSpPr>
          <p:cNvPr id="5" name="object 20">
            <a:extLst>
              <a:ext uri="{FF2B5EF4-FFF2-40B4-BE49-F238E27FC236}">
                <a16:creationId xmlns:a16="http://schemas.microsoft.com/office/drawing/2014/main" id="{BF60F8CE-415B-147F-A8BD-F4E89C22E8D6}"/>
              </a:ext>
            </a:extLst>
          </p:cNvPr>
          <p:cNvSpPr txBox="1"/>
          <p:nvPr/>
        </p:nvSpPr>
        <p:spPr>
          <a:xfrm>
            <a:off x="465165" y="1233698"/>
            <a:ext cx="11261670" cy="5393192"/>
          </a:xfrm>
          <a:prstGeom prst="rect">
            <a:avLst/>
          </a:prstGeom>
          <a:solidFill>
            <a:schemeClr val="bg1"/>
          </a:solidFill>
          <a:ln w="12700">
            <a:solidFill>
              <a:schemeClr val="accent5"/>
            </a:solidFill>
          </a:ln>
        </p:spPr>
        <p:txBody>
          <a:bodyPr vert="horz" wrap="square" lIns="144000" tIns="72000" rIns="36000" bIns="0" rtlCol="0">
            <a:noAutofit/>
          </a:bodyPr>
          <a:lstStyle/>
          <a:p>
            <a:pPr indent="457200">
              <a:lnSpc>
                <a:spcPct val="150000"/>
              </a:lnSpc>
            </a:pPr>
            <a:r>
              <a:rPr lang="zh-CN" altLang="en-US" sz="2000" b="1" dirty="0">
                <a:solidFill>
                  <a:schemeClr val="accent3"/>
                </a:solidFill>
                <a:latin typeface="Microsoft YaHei" panose="020B0503020204020204" pitchFamily="34" charset="-122"/>
                <a:ea typeface="Microsoft YaHei" panose="020B0503020204020204" pitchFamily="34" charset="-122"/>
                <a:cs typeface="Lantinghei SC Extralight"/>
              </a:rPr>
              <a:t>案例解读</a:t>
            </a:r>
          </a:p>
          <a:p>
            <a:pPr indent="457200">
              <a:lnSpc>
                <a:spcPct val="150000"/>
              </a:lnSpc>
            </a:pPr>
            <a:r>
              <a:rPr lang="zh-CN" altLang="en-US" sz="2000" dirty="0">
                <a:latin typeface="Microsoft YaHei" panose="020B0503020204020204" pitchFamily="34" charset="-122"/>
                <a:ea typeface="Microsoft YaHei" panose="020B0503020204020204" pitchFamily="34" charset="-122"/>
                <a:cs typeface="Lantinghei SC Extralight"/>
              </a:rPr>
              <a:t>一款不能真正解决顾客问题的产品，永远不会获得市场的青睐；一个理想的战略愿景，如果没有完善的价值实现机制，就永远不会长久。</a:t>
            </a:r>
            <a:r>
              <a:rPr lang="en" altLang="zh-CN" sz="2000" dirty="0">
                <a:latin typeface="Microsoft YaHei" panose="020B0503020204020204" pitchFamily="34" charset="-122"/>
                <a:ea typeface="Microsoft YaHei" panose="020B0503020204020204" pitchFamily="34" charset="-122"/>
                <a:cs typeface="Lantinghei SC Extralight"/>
              </a:rPr>
              <a:t>Clubhouse</a:t>
            </a:r>
            <a:r>
              <a:rPr lang="zh-CN" altLang="en-US" sz="2000" dirty="0">
                <a:latin typeface="Microsoft YaHei" panose="020B0503020204020204" pitchFamily="34" charset="-122"/>
                <a:ea typeface="Microsoft YaHei" panose="020B0503020204020204" pitchFamily="34" charset="-122"/>
                <a:cs typeface="Lantinghei SC Extralight"/>
              </a:rPr>
              <a:t>通过解决新冠疫情期间人们难以社交的问题，取得了巨大的成功，成为一码难求的音频社交应用。但是更为重要的是商业模式必须确保其不可复制性，而</a:t>
            </a:r>
            <a:r>
              <a:rPr lang="en" altLang="zh-CN" sz="2000" dirty="0">
                <a:latin typeface="Microsoft YaHei" panose="020B0503020204020204" pitchFamily="34" charset="-122"/>
                <a:ea typeface="Microsoft YaHei" panose="020B0503020204020204" pitchFamily="34" charset="-122"/>
                <a:cs typeface="Lantinghei SC Extralight"/>
              </a:rPr>
              <a:t>Clubhouse</a:t>
            </a:r>
            <a:r>
              <a:rPr lang="zh-CN" altLang="en-US" sz="2000" dirty="0">
                <a:latin typeface="Microsoft YaHei" panose="020B0503020204020204" pitchFamily="34" charset="-122"/>
                <a:ea typeface="Microsoft YaHei" panose="020B0503020204020204" pitchFamily="34" charset="-122"/>
                <a:cs typeface="Lantinghei SC Extralight"/>
              </a:rPr>
              <a:t>的商业模式却太容易复制，导致</a:t>
            </a:r>
            <a:r>
              <a:rPr lang="en" altLang="zh-CN" sz="2000" dirty="0">
                <a:latin typeface="Microsoft YaHei" panose="020B0503020204020204" pitchFamily="34" charset="-122"/>
                <a:ea typeface="Microsoft YaHei" panose="020B0503020204020204" pitchFamily="34" charset="-122"/>
                <a:cs typeface="Lantinghei SC Extralight"/>
              </a:rPr>
              <a:t>Clubhouse</a:t>
            </a:r>
            <a:r>
              <a:rPr lang="zh-CN" altLang="en-US" sz="2000" dirty="0">
                <a:latin typeface="Microsoft YaHei" panose="020B0503020204020204" pitchFamily="34" charset="-122"/>
                <a:ea typeface="Microsoft YaHei" panose="020B0503020204020204" pitchFamily="34" charset="-122"/>
                <a:cs typeface="Lantinghei SC Extralight"/>
              </a:rPr>
              <a:t>无法形成商业壁垒，也很难获得持续竞争优势。因此，一个成功的商业模式必须是难以模仿的，企业要通过确立自己与众不同的商业模式，如通过关注顾客的需求、提升自身的实力等方式来提高行业的进入门槛，从而保证利润来源不受侵犯。</a:t>
            </a:r>
          </a:p>
          <a:p>
            <a:pPr indent="457200">
              <a:lnSpc>
                <a:spcPct val="150000"/>
              </a:lnSpc>
            </a:pPr>
            <a:endParaRPr lang="zh-CN" altLang="en-US" sz="2000" dirty="0">
              <a:latin typeface="Microsoft YaHei" panose="020B0503020204020204" pitchFamily="34" charset="-122"/>
              <a:ea typeface="Microsoft YaHei" panose="020B0503020204020204" pitchFamily="34" charset="-122"/>
              <a:cs typeface="Lantinghei SC Extralight"/>
            </a:endParaRPr>
          </a:p>
        </p:txBody>
      </p:sp>
      <p:sp>
        <p:nvSpPr>
          <p:cNvPr id="6" name="object 9">
            <a:extLst>
              <a:ext uri="{FF2B5EF4-FFF2-40B4-BE49-F238E27FC236}">
                <a16:creationId xmlns:a16="http://schemas.microsoft.com/office/drawing/2014/main" id="{CD7F798A-FF1F-5363-F92C-BB3CB0EDF269}"/>
              </a:ext>
            </a:extLst>
          </p:cNvPr>
          <p:cNvSpPr/>
          <p:nvPr/>
        </p:nvSpPr>
        <p:spPr>
          <a:xfrm>
            <a:off x="4094923" y="981465"/>
            <a:ext cx="8097078" cy="377458"/>
          </a:xfrm>
          <a:prstGeom prst="parallelogram">
            <a:avLst>
              <a:gd name="adj" fmla="val 0"/>
            </a:avLst>
          </a:prstGeom>
          <a:solidFill>
            <a:schemeClr val="accent3"/>
          </a:solidFill>
        </p:spPr>
        <p:txBody>
          <a:bodyPr wrap="square" lIns="0" tIns="0" rIns="0" bIns="0" rtlCol="0" anchor="ctr"/>
          <a:lstStyle/>
          <a:p>
            <a:pPr algn="ctr"/>
            <a:r>
              <a:rPr lang="en" altLang="zh-CN" sz="2400" b="1" spc="-4" dirty="0">
                <a:solidFill>
                  <a:schemeClr val="bg1"/>
                </a:solidFill>
                <a:latin typeface="Microsoft YaHei" panose="020B0503020204020204" pitchFamily="34" charset="-122"/>
                <a:ea typeface="Microsoft YaHei" panose="020B0503020204020204" pitchFamily="34" charset="-122"/>
                <a:cs typeface="Wawati SC"/>
              </a:rPr>
              <a:t>Clubhouse</a:t>
            </a: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品牌发展问题</a:t>
            </a:r>
            <a:endParaRPr lang="en" altLang="zh-CN" sz="2400" b="1" spc="-4" dirty="0">
              <a:solidFill>
                <a:schemeClr val="bg1"/>
              </a:solidFill>
              <a:latin typeface="Microsoft YaHei" panose="020B0503020204020204" pitchFamily="34" charset="-122"/>
              <a:ea typeface="Microsoft YaHei" panose="020B0503020204020204" pitchFamily="34" charset="-122"/>
              <a:cs typeface="Wawati SC"/>
            </a:endParaRPr>
          </a:p>
        </p:txBody>
      </p:sp>
      <p:grpSp>
        <p:nvGrpSpPr>
          <p:cNvPr id="7" name="组合 6">
            <a:extLst>
              <a:ext uri="{FF2B5EF4-FFF2-40B4-BE49-F238E27FC236}">
                <a16:creationId xmlns:a16="http://schemas.microsoft.com/office/drawing/2014/main" id="{3EA5514A-BA57-7C80-2879-A5617E12B609}"/>
              </a:ext>
            </a:extLst>
          </p:cNvPr>
          <p:cNvGrpSpPr/>
          <p:nvPr/>
        </p:nvGrpSpPr>
        <p:grpSpPr>
          <a:xfrm>
            <a:off x="4080634" y="890923"/>
            <a:ext cx="469503" cy="468000"/>
            <a:chOff x="1887936" y="875619"/>
            <a:chExt cx="316301" cy="312772"/>
          </a:xfrm>
        </p:grpSpPr>
        <p:sp>
          <p:nvSpPr>
            <p:cNvPr id="8" name="object 11">
              <a:extLst>
                <a:ext uri="{FF2B5EF4-FFF2-40B4-BE49-F238E27FC236}">
                  <a16:creationId xmlns:a16="http://schemas.microsoft.com/office/drawing/2014/main" id="{FC58A271-A613-3F27-8AAF-BE6144681753}"/>
                </a:ext>
              </a:extLst>
            </p:cNvPr>
            <p:cNvSpPr/>
            <p:nvPr/>
          </p:nvSpPr>
          <p:spPr>
            <a:xfrm>
              <a:off x="1889990" y="875619"/>
              <a:ext cx="309951" cy="309951"/>
            </a:xfrm>
            <a:custGeom>
              <a:avLst/>
              <a:gdLst/>
              <a:ahLst/>
              <a:cxnLst/>
              <a:rect l="l" t="t" r="r" b="b"/>
              <a:pathLst>
                <a:path w="433069" h="433069">
                  <a:moveTo>
                    <a:pt x="31892" y="0"/>
                  </a:moveTo>
                  <a:lnTo>
                    <a:pt x="6200" y="6734"/>
                  </a:lnTo>
                  <a:lnTo>
                    <a:pt x="2529" y="22161"/>
                  </a:lnTo>
                  <a:lnTo>
                    <a:pt x="2529" y="401955"/>
                  </a:lnTo>
                  <a:lnTo>
                    <a:pt x="0" y="416557"/>
                  </a:lnTo>
                  <a:lnTo>
                    <a:pt x="91658" y="430284"/>
                  </a:lnTo>
                  <a:lnTo>
                    <a:pt x="179604" y="431439"/>
                  </a:lnTo>
                  <a:lnTo>
                    <a:pt x="295925" y="432562"/>
                  </a:lnTo>
                  <a:lnTo>
                    <a:pt x="307371" y="426124"/>
                  </a:lnTo>
                  <a:lnTo>
                    <a:pt x="313249" y="421541"/>
                  </a:lnTo>
                  <a:lnTo>
                    <a:pt x="315415" y="416620"/>
                  </a:lnTo>
                  <a:lnTo>
                    <a:pt x="315724" y="409168"/>
                  </a:lnTo>
                  <a:lnTo>
                    <a:pt x="315163" y="389503"/>
                  </a:lnTo>
                  <a:lnTo>
                    <a:pt x="312130" y="317360"/>
                  </a:lnTo>
                  <a:lnTo>
                    <a:pt x="339130" y="322770"/>
                  </a:lnTo>
                  <a:lnTo>
                    <a:pt x="389524" y="362356"/>
                  </a:lnTo>
                  <a:lnTo>
                    <a:pt x="407359" y="371471"/>
                  </a:lnTo>
                  <a:lnTo>
                    <a:pt x="417430" y="374510"/>
                  </a:lnTo>
                  <a:lnTo>
                    <a:pt x="423451" y="371471"/>
                  </a:lnTo>
                  <a:lnTo>
                    <a:pt x="429135" y="362356"/>
                  </a:lnTo>
                  <a:lnTo>
                    <a:pt x="432478" y="350042"/>
                  </a:lnTo>
                  <a:lnTo>
                    <a:pt x="430254" y="338064"/>
                  </a:lnTo>
                  <a:lnTo>
                    <a:pt x="390429" y="301390"/>
                  </a:lnTo>
                  <a:lnTo>
                    <a:pt x="345429" y="274167"/>
                  </a:lnTo>
                  <a:lnTo>
                    <a:pt x="352009" y="247140"/>
                  </a:lnTo>
                  <a:lnTo>
                    <a:pt x="354202" y="230068"/>
                  </a:lnTo>
                  <a:lnTo>
                    <a:pt x="352009" y="215694"/>
                  </a:lnTo>
                  <a:lnTo>
                    <a:pt x="345429" y="196761"/>
                  </a:lnTo>
                  <a:lnTo>
                    <a:pt x="335853" y="177427"/>
                  </a:lnTo>
                  <a:lnTo>
                    <a:pt x="326190" y="165601"/>
                  </a:lnTo>
                  <a:lnTo>
                    <a:pt x="318721" y="159681"/>
                  </a:lnTo>
                  <a:lnTo>
                    <a:pt x="315724" y="158064"/>
                  </a:lnTo>
                  <a:lnTo>
                    <a:pt x="313032" y="75272"/>
                  </a:lnTo>
                  <a:lnTo>
                    <a:pt x="237429" y="6870"/>
                  </a:lnTo>
                  <a:lnTo>
                    <a:pt x="101627" y="523"/>
                  </a:lnTo>
                  <a:lnTo>
                    <a:pt x="31892" y="0"/>
                  </a:lnTo>
                  <a:close/>
                </a:path>
              </a:pathLst>
            </a:custGeom>
            <a:solidFill>
              <a:srgbClr val="6DCFF6"/>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pic>
          <p:nvPicPr>
            <p:cNvPr id="9" name="object 12">
              <a:extLst>
                <a:ext uri="{FF2B5EF4-FFF2-40B4-BE49-F238E27FC236}">
                  <a16:creationId xmlns:a16="http://schemas.microsoft.com/office/drawing/2014/main" id="{37D0DF73-674D-E766-7B70-D41D91353A39}"/>
                </a:ext>
              </a:extLst>
            </p:cNvPr>
            <p:cNvPicPr/>
            <p:nvPr/>
          </p:nvPicPr>
          <p:blipFill>
            <a:blip r:embed="rId2" cstate="print">
              <a:duotone>
                <a:prstClr val="black"/>
                <a:schemeClr val="accent1">
                  <a:tint val="45000"/>
                  <a:satMod val="400000"/>
                </a:schemeClr>
              </a:duotone>
            </a:blip>
            <a:stretch>
              <a:fillRect/>
            </a:stretch>
          </p:blipFill>
          <p:spPr>
            <a:xfrm>
              <a:off x="2017405" y="981666"/>
              <a:ext cx="123035" cy="123035"/>
            </a:xfrm>
            <a:prstGeom prst="rect">
              <a:avLst/>
            </a:prstGeom>
          </p:spPr>
        </p:pic>
        <p:pic>
          <p:nvPicPr>
            <p:cNvPr id="10" name="object 13">
              <a:extLst>
                <a:ext uri="{FF2B5EF4-FFF2-40B4-BE49-F238E27FC236}">
                  <a16:creationId xmlns:a16="http://schemas.microsoft.com/office/drawing/2014/main" id="{88F00044-5F18-1FA0-A119-ADD4FF862F3F}"/>
                </a:ext>
              </a:extLst>
            </p:cNvPr>
            <p:cNvPicPr/>
            <p:nvPr/>
          </p:nvPicPr>
          <p:blipFill>
            <a:blip r:embed="rId3" cstate="print">
              <a:duotone>
                <a:prstClr val="black"/>
                <a:schemeClr val="accent1">
                  <a:tint val="45000"/>
                  <a:satMod val="400000"/>
                </a:schemeClr>
              </a:duotone>
            </a:blip>
            <a:stretch>
              <a:fillRect/>
            </a:stretch>
          </p:blipFill>
          <p:spPr>
            <a:xfrm>
              <a:off x="1887936" y="876025"/>
              <a:ext cx="316301" cy="312366"/>
            </a:xfrm>
            <a:prstGeom prst="rect">
              <a:avLst/>
            </a:prstGeom>
          </p:spPr>
        </p:pic>
      </p:grpSp>
      <p:pic>
        <p:nvPicPr>
          <p:cNvPr id="7170" name="Picture 2" descr="品牌该如何塑造（帮你塑造品牌的步骤是什么）- 丰胸知识百科网">
            <a:extLst>
              <a:ext uri="{FF2B5EF4-FFF2-40B4-BE49-F238E27FC236}">
                <a16:creationId xmlns:a16="http://schemas.microsoft.com/office/drawing/2014/main" id="{6C0AA09D-3253-2888-A7EA-44F3EB202F0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79848" y="4500564"/>
            <a:ext cx="2383464" cy="20113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854013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CA9259-AB3C-66BB-1DE9-CF1EFC49432D}"/>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3980A2B1-335D-F325-8845-B967D6FFB193}"/>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实践活动</a:t>
            </a:r>
          </a:p>
        </p:txBody>
      </p:sp>
      <p:sp>
        <p:nvSpPr>
          <p:cNvPr id="3" name="object 20">
            <a:extLst>
              <a:ext uri="{FF2B5EF4-FFF2-40B4-BE49-F238E27FC236}">
                <a16:creationId xmlns:a16="http://schemas.microsoft.com/office/drawing/2014/main" id="{41B835F3-5E39-EFCD-01C3-2EF67DE2F497}"/>
              </a:ext>
            </a:extLst>
          </p:cNvPr>
          <p:cNvSpPr txBox="1"/>
          <p:nvPr/>
        </p:nvSpPr>
        <p:spPr>
          <a:xfrm>
            <a:off x="465165" y="1132172"/>
            <a:ext cx="11261670" cy="5494718"/>
          </a:xfrm>
          <a:prstGeom prst="rect">
            <a:avLst/>
          </a:prstGeom>
          <a:solidFill>
            <a:schemeClr val="bg1"/>
          </a:solidFill>
          <a:ln w="12700">
            <a:solidFill>
              <a:schemeClr val="accent5"/>
            </a:solidFill>
          </a:ln>
        </p:spPr>
        <p:txBody>
          <a:bodyPr vert="horz" wrap="square" lIns="0" tIns="0" rIns="0" bIns="0" rtlCol="0">
            <a:noAutofit/>
          </a:bodyPr>
          <a:lstStyle/>
          <a:p>
            <a:pPr indent="457200">
              <a:lnSpc>
                <a:spcPct val="150000"/>
              </a:lnSpc>
            </a:pPr>
            <a:r>
              <a:rPr lang="zh-CN" altLang="en-US" sz="2000" b="1" spc="-11" dirty="0">
                <a:solidFill>
                  <a:srgbClr val="00AEEF"/>
                </a:solidFill>
                <a:latin typeface="Microsoft YaHei" panose="020B0503020204020204" pitchFamily="34" charset="-122"/>
                <a:ea typeface="Microsoft YaHei" panose="020B0503020204020204" pitchFamily="34" charset="-122"/>
                <a:cs typeface="Lantinghei SC Demibold"/>
              </a:rPr>
              <a:t>🎯</a:t>
            </a: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活动目标</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cs typeface="Lantinghei SC Demibold"/>
              </a:rPr>
              <a:t>（</a:t>
            </a:r>
            <a:r>
              <a:rPr lang="en-US" altLang="zh-CN" sz="2000" spc="-11" dirty="0">
                <a:latin typeface="Microsoft YaHei" panose="020B0503020204020204" pitchFamily="34" charset="-122"/>
                <a:ea typeface="Microsoft YaHei" panose="020B0503020204020204" pitchFamily="34" charset="-122"/>
                <a:cs typeface="Lantinghei SC Demibold"/>
              </a:rPr>
              <a:t>1</a:t>
            </a:r>
            <a:r>
              <a:rPr lang="zh-CN" altLang="en-US" sz="2000" spc="-11" dirty="0">
                <a:latin typeface="Microsoft YaHei" panose="020B0503020204020204" pitchFamily="34" charset="-122"/>
                <a:ea typeface="Microsoft YaHei" panose="020B0503020204020204" pitchFamily="34" charset="-122"/>
                <a:cs typeface="Lantinghei SC Demibold"/>
              </a:rPr>
              <a:t>）熟练掌握创新创业商业模式设计、评价和检验的流程。</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cs typeface="Lantinghei SC Demibold"/>
              </a:rPr>
              <a:t>（</a:t>
            </a:r>
            <a:r>
              <a:rPr lang="en-US" altLang="zh-CN" sz="2000" spc="-11" dirty="0">
                <a:latin typeface="Microsoft YaHei" panose="020B0503020204020204" pitchFamily="34" charset="-122"/>
                <a:ea typeface="Microsoft YaHei" panose="020B0503020204020204" pitchFamily="34" charset="-122"/>
                <a:cs typeface="Lantinghei SC Demibold"/>
              </a:rPr>
              <a:t>2</a:t>
            </a:r>
            <a:r>
              <a:rPr lang="zh-CN" altLang="en-US" sz="2000" spc="-11" dirty="0">
                <a:latin typeface="Microsoft YaHei" panose="020B0503020204020204" pitchFamily="34" charset="-122"/>
                <a:ea typeface="Microsoft YaHei" panose="020B0503020204020204" pitchFamily="34" charset="-122"/>
                <a:cs typeface="Lantinghei SC Demibold"/>
              </a:rPr>
              <a:t>）锻炼绘制画布的动手能力、团队协作能力以及展示商业模式画布的表达能力。</a:t>
            </a:r>
          </a:p>
          <a:p>
            <a:pPr indent="457200">
              <a:lnSpc>
                <a:spcPct val="150000"/>
              </a:lnSpc>
            </a:pPr>
            <a:r>
              <a:rPr lang="zh-CN" altLang="en-US" sz="2000" b="1" spc="-11" dirty="0">
                <a:solidFill>
                  <a:srgbClr val="00AEEF"/>
                </a:solidFill>
                <a:latin typeface="Microsoft YaHei" panose="020B0503020204020204" pitchFamily="34" charset="-122"/>
                <a:ea typeface="Microsoft YaHei" panose="020B0503020204020204" pitchFamily="34" charset="-122"/>
                <a:cs typeface="Lantinghei SC Demibold"/>
              </a:rPr>
              <a:t>🎯</a:t>
            </a: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活动准备</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cs typeface="Lantinghei SC Demibold"/>
              </a:rPr>
              <a:t>全班同学自行分组，</a:t>
            </a:r>
            <a:r>
              <a:rPr lang="en-US" altLang="zh-CN" sz="2000" spc="-11" dirty="0">
                <a:latin typeface="Microsoft YaHei" panose="020B0503020204020204" pitchFamily="34" charset="-122"/>
                <a:ea typeface="Microsoft YaHei" panose="020B0503020204020204" pitchFamily="34" charset="-122"/>
                <a:cs typeface="Lantinghei SC Demibold"/>
              </a:rPr>
              <a:t>4</a:t>
            </a:r>
            <a:r>
              <a:rPr lang="zh-CN" altLang="en-US" sz="2000" spc="-11" dirty="0">
                <a:latin typeface="Microsoft YaHei" panose="020B0503020204020204" pitchFamily="34" charset="-122"/>
                <a:ea typeface="Microsoft YaHei" panose="020B0503020204020204" pitchFamily="34" charset="-122"/>
                <a:cs typeface="Lantinghei SC Demibold"/>
              </a:rPr>
              <a:t>～</a:t>
            </a:r>
            <a:r>
              <a:rPr lang="en-US" altLang="zh-CN" sz="2000" spc="-11" dirty="0">
                <a:latin typeface="Microsoft YaHei" panose="020B0503020204020204" pitchFamily="34" charset="-122"/>
                <a:ea typeface="Microsoft YaHei" panose="020B0503020204020204" pitchFamily="34" charset="-122"/>
                <a:cs typeface="Lantinghei SC Demibold"/>
              </a:rPr>
              <a:t>6</a:t>
            </a:r>
            <a:r>
              <a:rPr lang="zh-CN" altLang="en-US" sz="2000" spc="-11" dirty="0">
                <a:latin typeface="Microsoft YaHei" panose="020B0503020204020204" pitchFamily="34" charset="-122"/>
                <a:ea typeface="Microsoft YaHei" panose="020B0503020204020204" pitchFamily="34" charset="-122"/>
                <a:cs typeface="Lantinghei SC Demibold"/>
              </a:rPr>
              <a:t>人一组，一张</a:t>
            </a:r>
            <a:r>
              <a:rPr lang="en" altLang="zh-CN" sz="2000" spc="-11" dirty="0">
                <a:latin typeface="Microsoft YaHei" panose="020B0503020204020204" pitchFamily="34" charset="-122"/>
                <a:ea typeface="Microsoft YaHei" panose="020B0503020204020204" pitchFamily="34" charset="-122"/>
                <a:cs typeface="Lantinghei SC Demibold"/>
              </a:rPr>
              <a:t>A4</a:t>
            </a:r>
            <a:r>
              <a:rPr lang="zh-CN" altLang="en-US" sz="2000" spc="-11" dirty="0">
                <a:latin typeface="Microsoft YaHei" panose="020B0503020204020204" pitchFamily="34" charset="-122"/>
                <a:ea typeface="Microsoft YaHei" panose="020B0503020204020204" pitchFamily="34" charset="-122"/>
                <a:cs typeface="Lantinghei SC Demibold"/>
              </a:rPr>
              <a:t>纸，一支水彩笔。</a:t>
            </a:r>
          </a:p>
          <a:p>
            <a:pPr indent="457200">
              <a:lnSpc>
                <a:spcPct val="150000"/>
              </a:lnSpc>
            </a:pPr>
            <a:r>
              <a:rPr lang="zh-CN" altLang="en-US" sz="2000" b="1" spc="-11" dirty="0">
                <a:solidFill>
                  <a:srgbClr val="00AEEF"/>
                </a:solidFill>
                <a:latin typeface="Microsoft YaHei" panose="020B0503020204020204" pitchFamily="34" charset="-122"/>
                <a:ea typeface="Microsoft YaHei" panose="020B0503020204020204" pitchFamily="34" charset="-122"/>
                <a:cs typeface="Lantinghei SC Demibold"/>
              </a:rPr>
              <a:t>🎯</a:t>
            </a: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活动要求</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cs typeface="Lantinghei SC Demibold"/>
              </a:rPr>
              <a:t>（</a:t>
            </a:r>
            <a:r>
              <a:rPr lang="en-US" altLang="zh-CN" sz="2000" spc="-11" dirty="0">
                <a:latin typeface="Microsoft YaHei" panose="020B0503020204020204" pitchFamily="34" charset="-122"/>
                <a:ea typeface="Microsoft YaHei" panose="020B0503020204020204" pitchFamily="34" charset="-122"/>
                <a:cs typeface="Lantinghei SC Demibold"/>
              </a:rPr>
              <a:t>1</a:t>
            </a:r>
            <a:r>
              <a:rPr lang="zh-CN" altLang="en-US" sz="2000" spc="-11" dirty="0">
                <a:latin typeface="Microsoft YaHei" panose="020B0503020204020204" pitchFamily="34" charset="-122"/>
                <a:ea typeface="Microsoft YaHei" panose="020B0503020204020204" pitchFamily="34" charset="-122"/>
                <a:cs typeface="Lantinghei SC Demibold"/>
              </a:rPr>
              <a:t>）设计创新创业商业模式，制作商业模式画布。</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cs typeface="Lantinghei SC Demibold"/>
              </a:rPr>
              <a:t>基于小组选择的创新创业项目，设计一个符合逻辑的商业模式，并制作自己的商业模式画布。</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cs typeface="Lantinghei SC Demibold"/>
              </a:rPr>
              <a:t>（</a:t>
            </a:r>
            <a:r>
              <a:rPr lang="en-US" altLang="zh-CN" sz="2000" spc="-11" dirty="0">
                <a:latin typeface="Microsoft YaHei" panose="020B0503020204020204" pitchFamily="34" charset="-122"/>
                <a:ea typeface="Microsoft YaHei" panose="020B0503020204020204" pitchFamily="34" charset="-122"/>
                <a:cs typeface="Lantinghei SC Demibold"/>
              </a:rPr>
              <a:t>2</a:t>
            </a:r>
            <a:r>
              <a:rPr lang="zh-CN" altLang="en-US" sz="2000" spc="-11" dirty="0">
                <a:latin typeface="Microsoft YaHei" panose="020B0503020204020204" pitchFamily="34" charset="-122"/>
                <a:ea typeface="Microsoft YaHei" panose="020B0503020204020204" pitchFamily="34" charset="-122"/>
                <a:cs typeface="Lantinghei SC Demibold"/>
              </a:rPr>
              <a:t>）评价与检验商业模式，并改进完善商业模式画布。</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cs typeface="Lantinghei SC Demibold"/>
              </a:rPr>
              <a:t>根据所学知识，对上述设计的商业模式画布进行评价与检验。</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cs typeface="Lantinghei SC Demibold"/>
              </a:rPr>
              <a:t>（</a:t>
            </a:r>
            <a:r>
              <a:rPr lang="en-US" altLang="zh-CN" sz="2000" spc="-11" dirty="0">
                <a:latin typeface="Microsoft YaHei" panose="020B0503020204020204" pitchFamily="34" charset="-122"/>
                <a:ea typeface="Microsoft YaHei" panose="020B0503020204020204" pitchFamily="34" charset="-122"/>
                <a:cs typeface="Lantinghei SC Demibold"/>
              </a:rPr>
              <a:t>3</a:t>
            </a:r>
            <a:r>
              <a:rPr lang="zh-CN" altLang="en-US" sz="2000" spc="-11" dirty="0">
                <a:latin typeface="Microsoft YaHei" panose="020B0503020204020204" pitchFamily="34" charset="-122"/>
                <a:ea typeface="Microsoft YaHei" panose="020B0503020204020204" pitchFamily="34" charset="-122"/>
                <a:cs typeface="Lantinghei SC Demibold"/>
              </a:rPr>
              <a:t>）路演展示与比赛。</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cs typeface="Lantinghei SC Demibold"/>
              </a:rPr>
              <a:t>各小组展示并路演自己的商业模式画布，教师参照表对其进行点评并打分。</a:t>
            </a:r>
            <a:endParaRPr lang="zh-CN" altLang="en-US" sz="2000" spc="-11" dirty="0">
              <a:latin typeface="Microsoft YaHei" panose="020B0503020204020204" pitchFamily="34" charset="-122"/>
              <a:ea typeface="Microsoft YaHei" panose="020B0503020204020204" pitchFamily="34" charset="-122"/>
            </a:endParaRPr>
          </a:p>
        </p:txBody>
      </p:sp>
      <p:sp>
        <p:nvSpPr>
          <p:cNvPr id="4" name="object 9">
            <a:extLst>
              <a:ext uri="{FF2B5EF4-FFF2-40B4-BE49-F238E27FC236}">
                <a16:creationId xmlns:a16="http://schemas.microsoft.com/office/drawing/2014/main" id="{842AE455-3742-DB35-67E7-60159E856195}"/>
              </a:ext>
            </a:extLst>
          </p:cNvPr>
          <p:cNvSpPr/>
          <p:nvPr/>
        </p:nvSpPr>
        <p:spPr>
          <a:xfrm>
            <a:off x="4094922" y="981465"/>
            <a:ext cx="8097081" cy="377458"/>
          </a:xfrm>
          <a:prstGeom prst="rect">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创新创业商业模式设计、评价与检验</a:t>
            </a:r>
          </a:p>
        </p:txBody>
      </p:sp>
      <p:grpSp>
        <p:nvGrpSpPr>
          <p:cNvPr id="5" name="组合 4">
            <a:extLst>
              <a:ext uri="{FF2B5EF4-FFF2-40B4-BE49-F238E27FC236}">
                <a16:creationId xmlns:a16="http://schemas.microsoft.com/office/drawing/2014/main" id="{BFC34FC6-5B34-4C1B-FA6B-6C9827BDB391}"/>
              </a:ext>
            </a:extLst>
          </p:cNvPr>
          <p:cNvGrpSpPr/>
          <p:nvPr/>
        </p:nvGrpSpPr>
        <p:grpSpPr>
          <a:xfrm>
            <a:off x="4068418" y="863887"/>
            <a:ext cx="352339" cy="495036"/>
            <a:chOff x="6467062" y="911155"/>
            <a:chExt cx="264717" cy="495036"/>
          </a:xfrm>
        </p:grpSpPr>
        <p:pic>
          <p:nvPicPr>
            <p:cNvPr id="6" name="object 10">
              <a:extLst>
                <a:ext uri="{FF2B5EF4-FFF2-40B4-BE49-F238E27FC236}">
                  <a16:creationId xmlns:a16="http://schemas.microsoft.com/office/drawing/2014/main" id="{4054F3D0-7272-4395-92E0-6645B43041A8}"/>
                </a:ext>
              </a:extLst>
            </p:cNvPr>
            <p:cNvPicPr/>
            <p:nvPr/>
          </p:nvPicPr>
          <p:blipFill>
            <a:blip r:embed="rId2" cstate="print">
              <a:duotone>
                <a:prstClr val="black"/>
                <a:schemeClr val="accent1">
                  <a:tint val="45000"/>
                  <a:satMod val="400000"/>
                </a:schemeClr>
              </a:duotone>
            </a:blip>
            <a:stretch>
              <a:fillRect/>
            </a:stretch>
          </p:blipFill>
          <p:spPr>
            <a:xfrm>
              <a:off x="6570746" y="1199218"/>
              <a:ext cx="140463" cy="163759"/>
            </a:xfrm>
            <a:prstGeom prst="rect">
              <a:avLst/>
            </a:prstGeom>
          </p:spPr>
        </p:pic>
        <p:pic>
          <p:nvPicPr>
            <p:cNvPr id="7" name="object 11">
              <a:extLst>
                <a:ext uri="{FF2B5EF4-FFF2-40B4-BE49-F238E27FC236}">
                  <a16:creationId xmlns:a16="http://schemas.microsoft.com/office/drawing/2014/main" id="{E9321B50-A8B2-01DF-B5A6-1A8DABB18CC9}"/>
                </a:ext>
              </a:extLst>
            </p:cNvPr>
            <p:cNvPicPr/>
            <p:nvPr/>
          </p:nvPicPr>
          <p:blipFill>
            <a:blip r:embed="rId3" cstate="print">
              <a:duotone>
                <a:prstClr val="black"/>
                <a:schemeClr val="accent1">
                  <a:tint val="45000"/>
                  <a:satMod val="400000"/>
                </a:schemeClr>
              </a:duotone>
            </a:blip>
            <a:stretch>
              <a:fillRect/>
            </a:stretch>
          </p:blipFill>
          <p:spPr>
            <a:xfrm>
              <a:off x="6467062" y="911155"/>
              <a:ext cx="264717" cy="495036"/>
            </a:xfrm>
            <a:prstGeom prst="rect">
              <a:avLst/>
            </a:prstGeom>
          </p:spPr>
        </p:pic>
      </p:grpSp>
    </p:spTree>
    <p:extLst>
      <p:ext uri="{BB962C8B-B14F-4D97-AF65-F5344CB8AC3E}">
        <p14:creationId xmlns:p14="http://schemas.microsoft.com/office/powerpoint/2010/main" val="24356242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F07C73-7C92-56BB-62F2-774BA1A0BA1B}"/>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681BBC11-6420-F298-C1F0-24B559038D49}"/>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实践活动</a:t>
            </a:r>
          </a:p>
        </p:txBody>
      </p:sp>
      <p:sp>
        <p:nvSpPr>
          <p:cNvPr id="3" name="object 20">
            <a:extLst>
              <a:ext uri="{FF2B5EF4-FFF2-40B4-BE49-F238E27FC236}">
                <a16:creationId xmlns:a16="http://schemas.microsoft.com/office/drawing/2014/main" id="{CF928A16-EEAE-8AE1-27BA-6B818126291D}"/>
              </a:ext>
            </a:extLst>
          </p:cNvPr>
          <p:cNvSpPr txBox="1"/>
          <p:nvPr/>
        </p:nvSpPr>
        <p:spPr>
          <a:xfrm>
            <a:off x="465165" y="1132172"/>
            <a:ext cx="11261670" cy="5494718"/>
          </a:xfrm>
          <a:prstGeom prst="rect">
            <a:avLst/>
          </a:prstGeom>
          <a:solidFill>
            <a:schemeClr val="bg1"/>
          </a:solidFill>
          <a:ln w="12700">
            <a:solidFill>
              <a:schemeClr val="accent5"/>
            </a:solidFill>
          </a:ln>
        </p:spPr>
        <p:txBody>
          <a:bodyPr vert="horz" wrap="square" lIns="0" tIns="0" rIns="0" bIns="0" rtlCol="0">
            <a:noAutofit/>
          </a:bodyPr>
          <a:lstStyle/>
          <a:p>
            <a:pPr indent="457200">
              <a:lnSpc>
                <a:spcPct val="150000"/>
              </a:lnSpc>
            </a:pPr>
            <a:r>
              <a:rPr lang="zh-CN" altLang="en-US" sz="2000" b="1" spc="-11" dirty="0">
                <a:solidFill>
                  <a:srgbClr val="00AEEF"/>
                </a:solidFill>
                <a:latin typeface="Microsoft YaHei" panose="020B0503020204020204" pitchFamily="34" charset="-122"/>
                <a:ea typeface="Microsoft YaHei" panose="020B0503020204020204" pitchFamily="34" charset="-122"/>
                <a:cs typeface="Lantinghei SC Demibold"/>
              </a:rPr>
              <a:t>🎯</a:t>
            </a: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活动要求</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cs typeface="Lantinghei SC Demibold"/>
              </a:rPr>
              <a:t>活动评价表</a:t>
            </a:r>
            <a:endParaRPr lang="zh-CN" altLang="en-US" sz="2000" spc="-11" dirty="0">
              <a:latin typeface="Microsoft YaHei" panose="020B0503020204020204" pitchFamily="34" charset="-122"/>
              <a:ea typeface="Microsoft YaHei" panose="020B0503020204020204" pitchFamily="34" charset="-122"/>
            </a:endParaRPr>
          </a:p>
        </p:txBody>
      </p:sp>
      <p:sp>
        <p:nvSpPr>
          <p:cNvPr id="4" name="object 9">
            <a:extLst>
              <a:ext uri="{FF2B5EF4-FFF2-40B4-BE49-F238E27FC236}">
                <a16:creationId xmlns:a16="http://schemas.microsoft.com/office/drawing/2014/main" id="{1AC78294-195F-CFD8-43D4-1D31B3DB618F}"/>
              </a:ext>
            </a:extLst>
          </p:cNvPr>
          <p:cNvSpPr/>
          <p:nvPr/>
        </p:nvSpPr>
        <p:spPr>
          <a:xfrm>
            <a:off x="4094922" y="981465"/>
            <a:ext cx="8097081" cy="377458"/>
          </a:xfrm>
          <a:prstGeom prst="rect">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创新创业商业模式设计、评价与检验</a:t>
            </a:r>
          </a:p>
        </p:txBody>
      </p:sp>
      <p:grpSp>
        <p:nvGrpSpPr>
          <p:cNvPr id="5" name="组合 4">
            <a:extLst>
              <a:ext uri="{FF2B5EF4-FFF2-40B4-BE49-F238E27FC236}">
                <a16:creationId xmlns:a16="http://schemas.microsoft.com/office/drawing/2014/main" id="{B2186438-238B-0F5D-9340-5CDACC1A98F3}"/>
              </a:ext>
            </a:extLst>
          </p:cNvPr>
          <p:cNvGrpSpPr/>
          <p:nvPr/>
        </p:nvGrpSpPr>
        <p:grpSpPr>
          <a:xfrm>
            <a:off x="4068418" y="863887"/>
            <a:ext cx="352339" cy="495036"/>
            <a:chOff x="6467062" y="911155"/>
            <a:chExt cx="264717" cy="495036"/>
          </a:xfrm>
        </p:grpSpPr>
        <p:pic>
          <p:nvPicPr>
            <p:cNvPr id="6" name="object 10">
              <a:extLst>
                <a:ext uri="{FF2B5EF4-FFF2-40B4-BE49-F238E27FC236}">
                  <a16:creationId xmlns:a16="http://schemas.microsoft.com/office/drawing/2014/main" id="{5CA8F802-9378-057D-FAEB-81BDD17A44AB}"/>
                </a:ext>
              </a:extLst>
            </p:cNvPr>
            <p:cNvPicPr/>
            <p:nvPr/>
          </p:nvPicPr>
          <p:blipFill>
            <a:blip r:embed="rId2" cstate="print">
              <a:duotone>
                <a:prstClr val="black"/>
                <a:schemeClr val="accent1">
                  <a:tint val="45000"/>
                  <a:satMod val="400000"/>
                </a:schemeClr>
              </a:duotone>
            </a:blip>
            <a:stretch>
              <a:fillRect/>
            </a:stretch>
          </p:blipFill>
          <p:spPr>
            <a:xfrm>
              <a:off x="6570746" y="1199218"/>
              <a:ext cx="140463" cy="163759"/>
            </a:xfrm>
            <a:prstGeom prst="rect">
              <a:avLst/>
            </a:prstGeom>
          </p:spPr>
        </p:pic>
        <p:pic>
          <p:nvPicPr>
            <p:cNvPr id="7" name="object 11">
              <a:extLst>
                <a:ext uri="{FF2B5EF4-FFF2-40B4-BE49-F238E27FC236}">
                  <a16:creationId xmlns:a16="http://schemas.microsoft.com/office/drawing/2014/main" id="{23D619C5-9AA3-4CF7-8CFE-0D9070F30BD6}"/>
                </a:ext>
              </a:extLst>
            </p:cNvPr>
            <p:cNvPicPr/>
            <p:nvPr/>
          </p:nvPicPr>
          <p:blipFill>
            <a:blip r:embed="rId3" cstate="print">
              <a:duotone>
                <a:prstClr val="black"/>
                <a:schemeClr val="accent1">
                  <a:tint val="45000"/>
                  <a:satMod val="400000"/>
                </a:schemeClr>
              </a:duotone>
            </a:blip>
            <a:stretch>
              <a:fillRect/>
            </a:stretch>
          </p:blipFill>
          <p:spPr>
            <a:xfrm>
              <a:off x="6467062" y="911155"/>
              <a:ext cx="264717" cy="495036"/>
            </a:xfrm>
            <a:prstGeom prst="rect">
              <a:avLst/>
            </a:prstGeom>
          </p:spPr>
        </p:pic>
      </p:grpSp>
      <p:graphicFrame>
        <p:nvGraphicFramePr>
          <p:cNvPr id="9" name="object 20">
            <a:extLst>
              <a:ext uri="{FF2B5EF4-FFF2-40B4-BE49-F238E27FC236}">
                <a16:creationId xmlns:a16="http://schemas.microsoft.com/office/drawing/2014/main" id="{EBF86864-D261-3C6A-3081-EB424BCB006F}"/>
              </a:ext>
            </a:extLst>
          </p:cNvPr>
          <p:cNvGraphicFramePr>
            <a:graphicFrameLocks noGrp="1"/>
          </p:cNvGraphicFramePr>
          <p:nvPr>
            <p:extLst>
              <p:ext uri="{D42A27DB-BD31-4B8C-83A1-F6EECF244321}">
                <p14:modId xmlns:p14="http://schemas.microsoft.com/office/powerpoint/2010/main" val="1295114379"/>
              </p:ext>
            </p:extLst>
          </p:nvPr>
        </p:nvGraphicFramePr>
        <p:xfrm>
          <a:off x="1457073" y="2385733"/>
          <a:ext cx="9277854" cy="3829330"/>
        </p:xfrm>
        <a:graphic>
          <a:graphicData uri="http://schemas.openxmlformats.org/drawingml/2006/table">
            <a:tbl>
              <a:tblPr firstRow="1" bandRow="1">
                <a:tableStyleId>{2D5ABB26-0587-4C30-8999-92F81FD0307C}</a:tableStyleId>
              </a:tblPr>
              <a:tblGrid>
                <a:gridCol w="2481198">
                  <a:extLst>
                    <a:ext uri="{9D8B030D-6E8A-4147-A177-3AD203B41FA5}">
                      <a16:colId xmlns:a16="http://schemas.microsoft.com/office/drawing/2014/main" val="20000"/>
                    </a:ext>
                  </a:extLst>
                </a:gridCol>
                <a:gridCol w="2585978">
                  <a:extLst>
                    <a:ext uri="{9D8B030D-6E8A-4147-A177-3AD203B41FA5}">
                      <a16:colId xmlns:a16="http://schemas.microsoft.com/office/drawing/2014/main" val="20001"/>
                    </a:ext>
                  </a:extLst>
                </a:gridCol>
                <a:gridCol w="4210678">
                  <a:extLst>
                    <a:ext uri="{9D8B030D-6E8A-4147-A177-3AD203B41FA5}">
                      <a16:colId xmlns:a16="http://schemas.microsoft.com/office/drawing/2014/main" val="20002"/>
                    </a:ext>
                  </a:extLst>
                </a:gridCol>
              </a:tblGrid>
              <a:tr h="382933">
                <a:tc>
                  <a:txBody>
                    <a:bodyPr/>
                    <a:lstStyle/>
                    <a:p>
                      <a:pPr algn="ctr">
                        <a:lnSpc>
                          <a:spcPct val="100000"/>
                        </a:lnSpc>
                        <a:spcBef>
                          <a:spcPts val="440"/>
                        </a:spcBef>
                      </a:pPr>
                      <a:r>
                        <a:rPr sz="2000" spc="-20" dirty="0">
                          <a:solidFill>
                            <a:srgbClr val="231F20"/>
                          </a:solidFill>
                          <a:latin typeface="Microsoft YaHei" panose="020B0503020204020204" pitchFamily="34" charset="-122"/>
                          <a:ea typeface="Microsoft YaHei" panose="020B0503020204020204" pitchFamily="34" charset="-122"/>
                          <a:cs typeface="Wawati SC"/>
                        </a:rPr>
                        <a:t>得分点</a:t>
                      </a:r>
                      <a:endParaRPr sz="2000" dirty="0">
                        <a:latin typeface="Microsoft YaHei" panose="020B0503020204020204" pitchFamily="34" charset="-122"/>
                        <a:ea typeface="Microsoft YaHei" panose="020B0503020204020204" pitchFamily="34" charset="-122"/>
                        <a:cs typeface="Wawati SC"/>
                      </a:endParaRPr>
                    </a:p>
                  </a:txBody>
                  <a:tcPr marL="0" marR="0" marT="39994" marB="0">
                    <a:lnL w="9525">
                      <a:solidFill>
                        <a:srgbClr val="00AEEF"/>
                      </a:solidFill>
                      <a:prstDash val="solid"/>
                    </a:lnL>
                    <a:lnR w="3175">
                      <a:solidFill>
                        <a:srgbClr val="00AEEF"/>
                      </a:solidFill>
                      <a:prstDash val="solid"/>
                    </a:lnR>
                    <a:lnT w="9525">
                      <a:solidFill>
                        <a:srgbClr val="00AEEF"/>
                      </a:solidFill>
                      <a:prstDash val="solid"/>
                    </a:lnT>
                    <a:lnB w="3175">
                      <a:solidFill>
                        <a:srgbClr val="00AEEF"/>
                      </a:solidFill>
                      <a:prstDash val="solid"/>
                    </a:lnB>
                    <a:solidFill>
                      <a:srgbClr val="C7EAFB"/>
                    </a:solidFill>
                  </a:tcPr>
                </a:tc>
                <a:tc>
                  <a:txBody>
                    <a:bodyPr/>
                    <a:lstStyle/>
                    <a:p>
                      <a:pPr marL="56515" algn="ctr">
                        <a:lnSpc>
                          <a:spcPct val="100000"/>
                        </a:lnSpc>
                        <a:spcBef>
                          <a:spcPts val="440"/>
                        </a:spcBef>
                      </a:pPr>
                      <a:r>
                        <a:rPr sz="2000" dirty="0">
                          <a:solidFill>
                            <a:srgbClr val="231F20"/>
                          </a:solidFill>
                          <a:latin typeface="Microsoft YaHei" panose="020B0503020204020204" pitchFamily="34" charset="-122"/>
                          <a:ea typeface="Microsoft YaHei" panose="020B0503020204020204" pitchFamily="34" charset="-122"/>
                          <a:cs typeface="Wawati SC"/>
                        </a:rPr>
                        <a:t>分值（分</a:t>
                      </a:r>
                      <a:r>
                        <a:rPr sz="2000" spc="-50" dirty="0">
                          <a:solidFill>
                            <a:srgbClr val="231F20"/>
                          </a:solidFill>
                          <a:latin typeface="Microsoft YaHei" panose="020B0503020204020204" pitchFamily="34" charset="-122"/>
                          <a:ea typeface="Microsoft YaHei" panose="020B0503020204020204" pitchFamily="34" charset="-122"/>
                          <a:cs typeface="Wawati SC"/>
                        </a:rPr>
                        <a:t>）</a:t>
                      </a:r>
                      <a:endParaRPr sz="2000">
                        <a:latin typeface="Microsoft YaHei" panose="020B0503020204020204" pitchFamily="34" charset="-122"/>
                        <a:ea typeface="Microsoft YaHei" panose="020B0503020204020204" pitchFamily="34" charset="-122"/>
                        <a:cs typeface="Wawati SC"/>
                      </a:endParaRPr>
                    </a:p>
                  </a:txBody>
                  <a:tcPr marL="0" marR="0" marT="39994" marB="0">
                    <a:lnL w="3175">
                      <a:solidFill>
                        <a:srgbClr val="00AEEF"/>
                      </a:solidFill>
                      <a:prstDash val="solid"/>
                    </a:lnL>
                    <a:lnR w="3175">
                      <a:solidFill>
                        <a:srgbClr val="00AEEF"/>
                      </a:solidFill>
                      <a:prstDash val="solid"/>
                    </a:lnR>
                    <a:lnT w="9525">
                      <a:solidFill>
                        <a:srgbClr val="00AEEF"/>
                      </a:solidFill>
                      <a:prstDash val="solid"/>
                    </a:lnT>
                    <a:lnB w="3175">
                      <a:solidFill>
                        <a:srgbClr val="00AEEF"/>
                      </a:solidFill>
                      <a:prstDash val="solid"/>
                    </a:lnB>
                    <a:solidFill>
                      <a:srgbClr val="C7EAFB"/>
                    </a:solidFill>
                  </a:tcPr>
                </a:tc>
                <a:tc>
                  <a:txBody>
                    <a:bodyPr/>
                    <a:lstStyle/>
                    <a:p>
                      <a:pPr marL="424815">
                        <a:lnSpc>
                          <a:spcPct val="100000"/>
                        </a:lnSpc>
                        <a:spcBef>
                          <a:spcPts val="440"/>
                        </a:spcBef>
                      </a:pPr>
                      <a:r>
                        <a:rPr sz="2000" dirty="0">
                          <a:solidFill>
                            <a:srgbClr val="231F20"/>
                          </a:solidFill>
                          <a:latin typeface="Microsoft YaHei" panose="020B0503020204020204" pitchFamily="34" charset="-122"/>
                          <a:ea typeface="Microsoft YaHei" panose="020B0503020204020204" pitchFamily="34" charset="-122"/>
                          <a:cs typeface="Wawati SC"/>
                        </a:rPr>
                        <a:t>小组得分（分</a:t>
                      </a:r>
                      <a:r>
                        <a:rPr sz="2000" spc="-50" dirty="0">
                          <a:solidFill>
                            <a:srgbClr val="231F20"/>
                          </a:solidFill>
                          <a:latin typeface="Microsoft YaHei" panose="020B0503020204020204" pitchFamily="34" charset="-122"/>
                          <a:ea typeface="Microsoft YaHei" panose="020B0503020204020204" pitchFamily="34" charset="-122"/>
                          <a:cs typeface="Wawati SC"/>
                        </a:rPr>
                        <a:t>）</a:t>
                      </a:r>
                      <a:endParaRPr sz="2000">
                        <a:latin typeface="Microsoft YaHei" panose="020B0503020204020204" pitchFamily="34" charset="-122"/>
                        <a:ea typeface="Microsoft YaHei" panose="020B0503020204020204" pitchFamily="34" charset="-122"/>
                        <a:cs typeface="Wawati SC"/>
                      </a:endParaRPr>
                    </a:p>
                  </a:txBody>
                  <a:tcPr marL="0" marR="0" marT="39994" marB="0">
                    <a:lnL w="3175">
                      <a:solidFill>
                        <a:srgbClr val="00AEEF"/>
                      </a:solidFill>
                      <a:prstDash val="solid"/>
                    </a:lnL>
                    <a:lnR w="9525">
                      <a:solidFill>
                        <a:srgbClr val="00AEEF"/>
                      </a:solidFill>
                      <a:prstDash val="solid"/>
                    </a:lnR>
                    <a:lnT w="9525">
                      <a:solidFill>
                        <a:srgbClr val="00AEEF"/>
                      </a:solidFill>
                      <a:prstDash val="solid"/>
                    </a:lnT>
                    <a:lnB w="3175">
                      <a:solidFill>
                        <a:srgbClr val="00AEEF"/>
                      </a:solidFill>
                      <a:prstDash val="solid"/>
                    </a:lnB>
                    <a:solidFill>
                      <a:srgbClr val="C7EAFB"/>
                    </a:solidFill>
                  </a:tcPr>
                </a:tc>
                <a:extLst>
                  <a:ext uri="{0D108BD9-81ED-4DB2-BD59-A6C34878D82A}">
                    <a16:rowId xmlns:a16="http://schemas.microsoft.com/office/drawing/2014/main" val="10000"/>
                  </a:ext>
                </a:extLst>
              </a:tr>
              <a:tr h="382933">
                <a:tc>
                  <a:txBody>
                    <a:bodyPr/>
                    <a:lstStyle/>
                    <a:p>
                      <a:pPr algn="ctr">
                        <a:lnSpc>
                          <a:spcPct val="100000"/>
                        </a:lnSpc>
                        <a:spcBef>
                          <a:spcPts val="440"/>
                        </a:spcBef>
                      </a:pPr>
                      <a:r>
                        <a:rPr sz="2000" spc="-15" dirty="0">
                          <a:solidFill>
                            <a:srgbClr val="231F20"/>
                          </a:solidFill>
                          <a:latin typeface="Microsoft YaHei" panose="020B0503020204020204" pitchFamily="34" charset="-122"/>
                          <a:ea typeface="Microsoft YaHei" panose="020B0503020204020204" pitchFamily="34" charset="-122"/>
                          <a:cs typeface="Wawati SC"/>
                        </a:rPr>
                        <a:t>价值独特</a:t>
                      </a:r>
                      <a:endParaRPr sz="2000">
                        <a:latin typeface="Microsoft YaHei" panose="020B0503020204020204" pitchFamily="34" charset="-122"/>
                        <a:ea typeface="Microsoft YaHei" panose="020B0503020204020204" pitchFamily="34" charset="-122"/>
                        <a:cs typeface="Wawati SC"/>
                      </a:endParaRPr>
                    </a:p>
                  </a:txBody>
                  <a:tcPr marL="0" marR="0" marT="39994" marB="0">
                    <a:lnL w="952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4EFFC"/>
                    </a:solidFill>
                  </a:tcPr>
                </a:tc>
                <a:tc>
                  <a:txBody>
                    <a:bodyPr/>
                    <a:lstStyle/>
                    <a:p>
                      <a:pPr algn="ctr">
                        <a:lnSpc>
                          <a:spcPct val="100000"/>
                        </a:lnSpc>
                        <a:spcBef>
                          <a:spcPts val="440"/>
                        </a:spcBef>
                      </a:pPr>
                      <a:r>
                        <a:rPr sz="2000" spc="-25" dirty="0">
                          <a:solidFill>
                            <a:srgbClr val="231F20"/>
                          </a:solidFill>
                          <a:latin typeface="Microsoft YaHei" panose="020B0503020204020204" pitchFamily="34" charset="-122"/>
                          <a:ea typeface="Microsoft YaHei" panose="020B0503020204020204" pitchFamily="34" charset="-122"/>
                          <a:cs typeface="Times New Roman"/>
                        </a:rPr>
                        <a:t>20</a:t>
                      </a:r>
                      <a:endParaRPr sz="2000">
                        <a:latin typeface="Microsoft YaHei" panose="020B0503020204020204" pitchFamily="34" charset="-122"/>
                        <a:ea typeface="Microsoft YaHei" panose="020B0503020204020204" pitchFamily="34" charset="-122"/>
                        <a:cs typeface="Times New Roman"/>
                      </a:endParaRPr>
                    </a:p>
                  </a:txBody>
                  <a:tcPr marL="0" marR="0" marT="39994" marB="0">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4EFFC"/>
                    </a:solidFill>
                  </a:tcPr>
                </a:tc>
                <a:tc>
                  <a:txBody>
                    <a:bodyPr/>
                    <a:lstStyle/>
                    <a:p>
                      <a:pPr>
                        <a:lnSpc>
                          <a:spcPct val="100000"/>
                        </a:lnSpc>
                      </a:pPr>
                      <a:endParaRPr sz="2000">
                        <a:latin typeface="Microsoft YaHei" panose="020B0503020204020204" pitchFamily="34" charset="-122"/>
                        <a:ea typeface="Microsoft YaHei" panose="020B0503020204020204" pitchFamily="34" charset="-122"/>
                        <a:cs typeface="Times New Roman"/>
                      </a:endParaRPr>
                    </a:p>
                  </a:txBody>
                  <a:tcPr marL="0" marR="0" marT="0" marB="0">
                    <a:lnL w="3175">
                      <a:solidFill>
                        <a:srgbClr val="00AEEF"/>
                      </a:solidFill>
                      <a:prstDash val="solid"/>
                    </a:lnL>
                    <a:lnR w="9525">
                      <a:solidFill>
                        <a:srgbClr val="00AEEF"/>
                      </a:solidFill>
                      <a:prstDash val="solid"/>
                    </a:lnR>
                    <a:lnT w="3175">
                      <a:solidFill>
                        <a:srgbClr val="00AEEF"/>
                      </a:solidFill>
                      <a:prstDash val="solid"/>
                    </a:lnT>
                    <a:lnB w="3175">
                      <a:solidFill>
                        <a:srgbClr val="00AEEF"/>
                      </a:solidFill>
                      <a:prstDash val="solid"/>
                    </a:lnB>
                    <a:solidFill>
                      <a:srgbClr val="D4EFFC"/>
                    </a:solidFill>
                  </a:tcPr>
                </a:tc>
                <a:extLst>
                  <a:ext uri="{0D108BD9-81ED-4DB2-BD59-A6C34878D82A}">
                    <a16:rowId xmlns:a16="http://schemas.microsoft.com/office/drawing/2014/main" val="10001"/>
                  </a:ext>
                </a:extLst>
              </a:tr>
              <a:tr h="382933">
                <a:tc>
                  <a:txBody>
                    <a:bodyPr/>
                    <a:lstStyle/>
                    <a:p>
                      <a:pPr algn="ctr">
                        <a:lnSpc>
                          <a:spcPct val="100000"/>
                        </a:lnSpc>
                        <a:spcBef>
                          <a:spcPts val="440"/>
                        </a:spcBef>
                      </a:pPr>
                      <a:r>
                        <a:rPr sz="2000" spc="-15" dirty="0">
                          <a:solidFill>
                            <a:srgbClr val="231F20"/>
                          </a:solidFill>
                          <a:latin typeface="Microsoft YaHei" panose="020B0503020204020204" pitchFamily="34" charset="-122"/>
                          <a:ea typeface="Microsoft YaHei" panose="020B0503020204020204" pitchFamily="34" charset="-122"/>
                          <a:cs typeface="Wawati SC"/>
                        </a:rPr>
                        <a:t>不可复制</a:t>
                      </a:r>
                      <a:endParaRPr sz="2000">
                        <a:latin typeface="Microsoft YaHei" panose="020B0503020204020204" pitchFamily="34" charset="-122"/>
                        <a:ea typeface="Microsoft YaHei" panose="020B0503020204020204" pitchFamily="34" charset="-122"/>
                        <a:cs typeface="Wawati SC"/>
                      </a:endParaRPr>
                    </a:p>
                  </a:txBody>
                  <a:tcPr marL="0" marR="0" marT="39994" marB="0">
                    <a:lnL w="952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4EFFC"/>
                    </a:solidFill>
                  </a:tcPr>
                </a:tc>
                <a:tc>
                  <a:txBody>
                    <a:bodyPr/>
                    <a:lstStyle/>
                    <a:p>
                      <a:pPr algn="ctr">
                        <a:lnSpc>
                          <a:spcPct val="100000"/>
                        </a:lnSpc>
                        <a:spcBef>
                          <a:spcPts val="440"/>
                        </a:spcBef>
                      </a:pPr>
                      <a:r>
                        <a:rPr sz="2000" spc="-25" dirty="0">
                          <a:solidFill>
                            <a:srgbClr val="231F20"/>
                          </a:solidFill>
                          <a:latin typeface="Microsoft YaHei" panose="020B0503020204020204" pitchFamily="34" charset="-122"/>
                          <a:ea typeface="Microsoft YaHei" panose="020B0503020204020204" pitchFamily="34" charset="-122"/>
                          <a:cs typeface="Times New Roman"/>
                        </a:rPr>
                        <a:t>15</a:t>
                      </a:r>
                      <a:endParaRPr sz="2000">
                        <a:latin typeface="Microsoft YaHei" panose="020B0503020204020204" pitchFamily="34" charset="-122"/>
                        <a:ea typeface="Microsoft YaHei" panose="020B0503020204020204" pitchFamily="34" charset="-122"/>
                        <a:cs typeface="Times New Roman"/>
                      </a:endParaRPr>
                    </a:p>
                  </a:txBody>
                  <a:tcPr marL="0" marR="0" marT="39994" marB="0">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4EFFC"/>
                    </a:solidFill>
                  </a:tcPr>
                </a:tc>
                <a:tc>
                  <a:txBody>
                    <a:bodyPr/>
                    <a:lstStyle/>
                    <a:p>
                      <a:pPr>
                        <a:lnSpc>
                          <a:spcPct val="100000"/>
                        </a:lnSpc>
                      </a:pPr>
                      <a:endParaRPr sz="2000">
                        <a:latin typeface="Microsoft YaHei" panose="020B0503020204020204" pitchFamily="34" charset="-122"/>
                        <a:ea typeface="Microsoft YaHei" panose="020B0503020204020204" pitchFamily="34" charset="-122"/>
                        <a:cs typeface="Times New Roman"/>
                      </a:endParaRPr>
                    </a:p>
                  </a:txBody>
                  <a:tcPr marL="0" marR="0" marT="0" marB="0">
                    <a:lnL w="3175">
                      <a:solidFill>
                        <a:srgbClr val="00AEEF"/>
                      </a:solidFill>
                      <a:prstDash val="solid"/>
                    </a:lnL>
                    <a:lnR w="9525">
                      <a:solidFill>
                        <a:srgbClr val="00AEEF"/>
                      </a:solidFill>
                      <a:prstDash val="solid"/>
                    </a:lnR>
                    <a:lnT w="3175">
                      <a:solidFill>
                        <a:srgbClr val="00AEEF"/>
                      </a:solidFill>
                      <a:prstDash val="solid"/>
                    </a:lnT>
                    <a:lnB w="3175">
                      <a:solidFill>
                        <a:srgbClr val="00AEEF"/>
                      </a:solidFill>
                      <a:prstDash val="solid"/>
                    </a:lnB>
                    <a:solidFill>
                      <a:srgbClr val="D4EFFC"/>
                    </a:solidFill>
                  </a:tcPr>
                </a:tc>
                <a:extLst>
                  <a:ext uri="{0D108BD9-81ED-4DB2-BD59-A6C34878D82A}">
                    <a16:rowId xmlns:a16="http://schemas.microsoft.com/office/drawing/2014/main" val="10002"/>
                  </a:ext>
                </a:extLst>
              </a:tr>
              <a:tr h="382933">
                <a:tc>
                  <a:txBody>
                    <a:bodyPr/>
                    <a:lstStyle/>
                    <a:p>
                      <a:pPr algn="ctr">
                        <a:lnSpc>
                          <a:spcPct val="100000"/>
                        </a:lnSpc>
                        <a:spcBef>
                          <a:spcPts val="440"/>
                        </a:spcBef>
                      </a:pPr>
                      <a:r>
                        <a:rPr sz="2000" spc="-20" dirty="0">
                          <a:solidFill>
                            <a:srgbClr val="231F20"/>
                          </a:solidFill>
                          <a:latin typeface="Microsoft YaHei" panose="020B0503020204020204" pitchFamily="34" charset="-122"/>
                          <a:ea typeface="Microsoft YaHei" panose="020B0503020204020204" pitchFamily="34" charset="-122"/>
                          <a:cs typeface="Wawati SC"/>
                        </a:rPr>
                        <a:t>可操作</a:t>
                      </a:r>
                      <a:endParaRPr sz="2000">
                        <a:latin typeface="Microsoft YaHei" panose="020B0503020204020204" pitchFamily="34" charset="-122"/>
                        <a:ea typeface="Microsoft YaHei" panose="020B0503020204020204" pitchFamily="34" charset="-122"/>
                        <a:cs typeface="Wawati SC"/>
                      </a:endParaRPr>
                    </a:p>
                  </a:txBody>
                  <a:tcPr marL="0" marR="0" marT="39994" marB="0">
                    <a:lnL w="952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4EFFC"/>
                    </a:solidFill>
                  </a:tcPr>
                </a:tc>
                <a:tc>
                  <a:txBody>
                    <a:bodyPr/>
                    <a:lstStyle/>
                    <a:p>
                      <a:pPr algn="ctr">
                        <a:lnSpc>
                          <a:spcPct val="100000"/>
                        </a:lnSpc>
                        <a:spcBef>
                          <a:spcPts val="440"/>
                        </a:spcBef>
                      </a:pPr>
                      <a:r>
                        <a:rPr sz="2000" spc="-25" dirty="0">
                          <a:solidFill>
                            <a:srgbClr val="231F20"/>
                          </a:solidFill>
                          <a:latin typeface="Microsoft YaHei" panose="020B0503020204020204" pitchFamily="34" charset="-122"/>
                          <a:ea typeface="Microsoft YaHei" panose="020B0503020204020204" pitchFamily="34" charset="-122"/>
                          <a:cs typeface="Times New Roman"/>
                        </a:rPr>
                        <a:t>15</a:t>
                      </a:r>
                      <a:endParaRPr sz="2000">
                        <a:latin typeface="Microsoft YaHei" panose="020B0503020204020204" pitchFamily="34" charset="-122"/>
                        <a:ea typeface="Microsoft YaHei" panose="020B0503020204020204" pitchFamily="34" charset="-122"/>
                        <a:cs typeface="Times New Roman"/>
                      </a:endParaRPr>
                    </a:p>
                  </a:txBody>
                  <a:tcPr marL="0" marR="0" marT="39994" marB="0">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4EFFC"/>
                    </a:solidFill>
                  </a:tcPr>
                </a:tc>
                <a:tc>
                  <a:txBody>
                    <a:bodyPr/>
                    <a:lstStyle/>
                    <a:p>
                      <a:pPr>
                        <a:lnSpc>
                          <a:spcPct val="100000"/>
                        </a:lnSpc>
                      </a:pPr>
                      <a:endParaRPr sz="2000">
                        <a:latin typeface="Microsoft YaHei" panose="020B0503020204020204" pitchFamily="34" charset="-122"/>
                        <a:ea typeface="Microsoft YaHei" panose="020B0503020204020204" pitchFamily="34" charset="-122"/>
                        <a:cs typeface="Times New Roman"/>
                      </a:endParaRPr>
                    </a:p>
                  </a:txBody>
                  <a:tcPr marL="0" marR="0" marT="0" marB="0">
                    <a:lnL w="3175">
                      <a:solidFill>
                        <a:srgbClr val="00AEEF"/>
                      </a:solidFill>
                      <a:prstDash val="solid"/>
                    </a:lnL>
                    <a:lnR w="9525">
                      <a:solidFill>
                        <a:srgbClr val="00AEEF"/>
                      </a:solidFill>
                      <a:prstDash val="solid"/>
                    </a:lnR>
                    <a:lnT w="3175">
                      <a:solidFill>
                        <a:srgbClr val="00AEEF"/>
                      </a:solidFill>
                      <a:prstDash val="solid"/>
                    </a:lnT>
                    <a:lnB w="3175">
                      <a:solidFill>
                        <a:srgbClr val="00AEEF"/>
                      </a:solidFill>
                      <a:prstDash val="solid"/>
                    </a:lnB>
                    <a:solidFill>
                      <a:srgbClr val="D4EFFC"/>
                    </a:solidFill>
                  </a:tcPr>
                </a:tc>
                <a:extLst>
                  <a:ext uri="{0D108BD9-81ED-4DB2-BD59-A6C34878D82A}">
                    <a16:rowId xmlns:a16="http://schemas.microsoft.com/office/drawing/2014/main" val="10003"/>
                  </a:ext>
                </a:extLst>
              </a:tr>
              <a:tr h="382933">
                <a:tc>
                  <a:txBody>
                    <a:bodyPr/>
                    <a:lstStyle/>
                    <a:p>
                      <a:pPr algn="ctr">
                        <a:lnSpc>
                          <a:spcPct val="100000"/>
                        </a:lnSpc>
                        <a:spcBef>
                          <a:spcPts val="440"/>
                        </a:spcBef>
                      </a:pPr>
                      <a:r>
                        <a:rPr sz="2000" spc="-15" dirty="0">
                          <a:solidFill>
                            <a:srgbClr val="231F20"/>
                          </a:solidFill>
                          <a:latin typeface="Microsoft YaHei" panose="020B0503020204020204" pitchFamily="34" charset="-122"/>
                          <a:ea typeface="Microsoft YaHei" panose="020B0503020204020204" pitchFamily="34" charset="-122"/>
                          <a:cs typeface="Wawati SC"/>
                        </a:rPr>
                        <a:t>持续稳定</a:t>
                      </a:r>
                      <a:endParaRPr sz="2000">
                        <a:latin typeface="Microsoft YaHei" panose="020B0503020204020204" pitchFamily="34" charset="-122"/>
                        <a:ea typeface="Microsoft YaHei" panose="020B0503020204020204" pitchFamily="34" charset="-122"/>
                        <a:cs typeface="Wawati SC"/>
                      </a:endParaRPr>
                    </a:p>
                  </a:txBody>
                  <a:tcPr marL="0" marR="0" marT="39994" marB="0">
                    <a:lnL w="952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4EFFC"/>
                    </a:solidFill>
                  </a:tcPr>
                </a:tc>
                <a:tc>
                  <a:txBody>
                    <a:bodyPr/>
                    <a:lstStyle/>
                    <a:p>
                      <a:pPr algn="ctr">
                        <a:lnSpc>
                          <a:spcPct val="100000"/>
                        </a:lnSpc>
                        <a:spcBef>
                          <a:spcPts val="440"/>
                        </a:spcBef>
                      </a:pPr>
                      <a:r>
                        <a:rPr sz="2000" spc="-25" dirty="0">
                          <a:solidFill>
                            <a:srgbClr val="231F20"/>
                          </a:solidFill>
                          <a:latin typeface="Microsoft YaHei" panose="020B0503020204020204" pitchFamily="34" charset="-122"/>
                          <a:ea typeface="Microsoft YaHei" panose="020B0503020204020204" pitchFamily="34" charset="-122"/>
                          <a:cs typeface="Times New Roman"/>
                        </a:rPr>
                        <a:t>15</a:t>
                      </a:r>
                      <a:endParaRPr sz="2000">
                        <a:latin typeface="Microsoft YaHei" panose="020B0503020204020204" pitchFamily="34" charset="-122"/>
                        <a:ea typeface="Microsoft YaHei" panose="020B0503020204020204" pitchFamily="34" charset="-122"/>
                        <a:cs typeface="Times New Roman"/>
                      </a:endParaRPr>
                    </a:p>
                  </a:txBody>
                  <a:tcPr marL="0" marR="0" marT="39994" marB="0">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4EFFC"/>
                    </a:solidFill>
                  </a:tcPr>
                </a:tc>
                <a:tc>
                  <a:txBody>
                    <a:bodyPr/>
                    <a:lstStyle/>
                    <a:p>
                      <a:pPr>
                        <a:lnSpc>
                          <a:spcPct val="100000"/>
                        </a:lnSpc>
                      </a:pPr>
                      <a:endParaRPr sz="2000">
                        <a:latin typeface="Microsoft YaHei" panose="020B0503020204020204" pitchFamily="34" charset="-122"/>
                        <a:ea typeface="Microsoft YaHei" panose="020B0503020204020204" pitchFamily="34" charset="-122"/>
                        <a:cs typeface="Times New Roman"/>
                      </a:endParaRPr>
                    </a:p>
                  </a:txBody>
                  <a:tcPr marL="0" marR="0" marT="0" marB="0">
                    <a:lnL w="3175">
                      <a:solidFill>
                        <a:srgbClr val="00AEEF"/>
                      </a:solidFill>
                      <a:prstDash val="solid"/>
                    </a:lnL>
                    <a:lnR w="9525">
                      <a:solidFill>
                        <a:srgbClr val="00AEEF"/>
                      </a:solidFill>
                      <a:prstDash val="solid"/>
                    </a:lnR>
                    <a:lnT w="3175">
                      <a:solidFill>
                        <a:srgbClr val="00AEEF"/>
                      </a:solidFill>
                      <a:prstDash val="solid"/>
                    </a:lnT>
                    <a:lnB w="3175">
                      <a:solidFill>
                        <a:srgbClr val="00AEEF"/>
                      </a:solidFill>
                      <a:prstDash val="solid"/>
                    </a:lnB>
                    <a:solidFill>
                      <a:srgbClr val="D4EFFC"/>
                    </a:solidFill>
                  </a:tcPr>
                </a:tc>
                <a:extLst>
                  <a:ext uri="{0D108BD9-81ED-4DB2-BD59-A6C34878D82A}">
                    <a16:rowId xmlns:a16="http://schemas.microsoft.com/office/drawing/2014/main" val="10004"/>
                  </a:ext>
                </a:extLst>
              </a:tr>
              <a:tr h="382933">
                <a:tc>
                  <a:txBody>
                    <a:bodyPr/>
                    <a:lstStyle/>
                    <a:p>
                      <a:pPr algn="ctr">
                        <a:lnSpc>
                          <a:spcPct val="100000"/>
                        </a:lnSpc>
                        <a:spcBef>
                          <a:spcPts val="440"/>
                        </a:spcBef>
                      </a:pPr>
                      <a:r>
                        <a:rPr sz="2000" spc="-10" dirty="0">
                          <a:solidFill>
                            <a:srgbClr val="231F20"/>
                          </a:solidFill>
                          <a:latin typeface="Microsoft YaHei" panose="020B0503020204020204" pitchFamily="34" charset="-122"/>
                          <a:ea typeface="Microsoft YaHei" panose="020B0503020204020204" pitchFamily="34" charset="-122"/>
                          <a:cs typeface="Wawati SC"/>
                        </a:rPr>
                        <a:t>可扩展延伸</a:t>
                      </a:r>
                      <a:endParaRPr sz="2000">
                        <a:latin typeface="Microsoft YaHei" panose="020B0503020204020204" pitchFamily="34" charset="-122"/>
                        <a:ea typeface="Microsoft YaHei" panose="020B0503020204020204" pitchFamily="34" charset="-122"/>
                        <a:cs typeface="Wawati SC"/>
                      </a:endParaRPr>
                    </a:p>
                  </a:txBody>
                  <a:tcPr marL="0" marR="0" marT="39994" marB="0">
                    <a:lnL w="952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4EFFC"/>
                    </a:solidFill>
                  </a:tcPr>
                </a:tc>
                <a:tc>
                  <a:txBody>
                    <a:bodyPr/>
                    <a:lstStyle/>
                    <a:p>
                      <a:pPr algn="ctr">
                        <a:lnSpc>
                          <a:spcPct val="100000"/>
                        </a:lnSpc>
                        <a:spcBef>
                          <a:spcPts val="440"/>
                        </a:spcBef>
                      </a:pPr>
                      <a:r>
                        <a:rPr sz="2000" spc="-25" dirty="0">
                          <a:solidFill>
                            <a:srgbClr val="231F20"/>
                          </a:solidFill>
                          <a:latin typeface="Microsoft YaHei" panose="020B0503020204020204" pitchFamily="34" charset="-122"/>
                          <a:ea typeface="Microsoft YaHei" panose="020B0503020204020204" pitchFamily="34" charset="-122"/>
                          <a:cs typeface="Times New Roman"/>
                        </a:rPr>
                        <a:t>10</a:t>
                      </a:r>
                      <a:endParaRPr sz="2000">
                        <a:latin typeface="Microsoft YaHei" panose="020B0503020204020204" pitchFamily="34" charset="-122"/>
                        <a:ea typeface="Microsoft YaHei" panose="020B0503020204020204" pitchFamily="34" charset="-122"/>
                        <a:cs typeface="Times New Roman"/>
                      </a:endParaRPr>
                    </a:p>
                  </a:txBody>
                  <a:tcPr marL="0" marR="0" marT="39994" marB="0">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4EFFC"/>
                    </a:solidFill>
                  </a:tcPr>
                </a:tc>
                <a:tc>
                  <a:txBody>
                    <a:bodyPr/>
                    <a:lstStyle/>
                    <a:p>
                      <a:pPr>
                        <a:lnSpc>
                          <a:spcPct val="100000"/>
                        </a:lnSpc>
                      </a:pPr>
                      <a:endParaRPr sz="2000">
                        <a:latin typeface="Microsoft YaHei" panose="020B0503020204020204" pitchFamily="34" charset="-122"/>
                        <a:ea typeface="Microsoft YaHei" panose="020B0503020204020204" pitchFamily="34" charset="-122"/>
                        <a:cs typeface="Times New Roman"/>
                      </a:endParaRPr>
                    </a:p>
                  </a:txBody>
                  <a:tcPr marL="0" marR="0" marT="0" marB="0">
                    <a:lnL w="3175">
                      <a:solidFill>
                        <a:srgbClr val="00AEEF"/>
                      </a:solidFill>
                      <a:prstDash val="solid"/>
                    </a:lnL>
                    <a:lnR w="9525">
                      <a:solidFill>
                        <a:srgbClr val="00AEEF"/>
                      </a:solidFill>
                      <a:prstDash val="solid"/>
                    </a:lnR>
                    <a:lnT w="3175">
                      <a:solidFill>
                        <a:srgbClr val="00AEEF"/>
                      </a:solidFill>
                      <a:prstDash val="solid"/>
                    </a:lnT>
                    <a:lnB w="3175">
                      <a:solidFill>
                        <a:srgbClr val="00AEEF"/>
                      </a:solidFill>
                      <a:prstDash val="solid"/>
                    </a:lnB>
                    <a:solidFill>
                      <a:srgbClr val="D4EFFC"/>
                    </a:solidFill>
                  </a:tcPr>
                </a:tc>
                <a:extLst>
                  <a:ext uri="{0D108BD9-81ED-4DB2-BD59-A6C34878D82A}">
                    <a16:rowId xmlns:a16="http://schemas.microsoft.com/office/drawing/2014/main" val="10005"/>
                  </a:ext>
                </a:extLst>
              </a:tr>
              <a:tr h="382933">
                <a:tc>
                  <a:txBody>
                    <a:bodyPr/>
                    <a:lstStyle/>
                    <a:p>
                      <a:pPr algn="ctr">
                        <a:lnSpc>
                          <a:spcPct val="100000"/>
                        </a:lnSpc>
                        <a:spcBef>
                          <a:spcPts val="440"/>
                        </a:spcBef>
                      </a:pPr>
                      <a:r>
                        <a:rPr sz="2000" spc="-15" dirty="0">
                          <a:solidFill>
                            <a:srgbClr val="231F20"/>
                          </a:solidFill>
                          <a:latin typeface="Microsoft YaHei" panose="020B0503020204020204" pitchFamily="34" charset="-122"/>
                          <a:ea typeface="Microsoft YaHei" panose="020B0503020204020204" pitchFamily="34" charset="-122"/>
                          <a:cs typeface="Wawati SC"/>
                        </a:rPr>
                        <a:t>整体协调</a:t>
                      </a:r>
                      <a:endParaRPr sz="2000">
                        <a:latin typeface="Microsoft YaHei" panose="020B0503020204020204" pitchFamily="34" charset="-122"/>
                        <a:ea typeface="Microsoft YaHei" panose="020B0503020204020204" pitchFamily="34" charset="-122"/>
                        <a:cs typeface="Wawati SC"/>
                      </a:endParaRPr>
                    </a:p>
                  </a:txBody>
                  <a:tcPr marL="0" marR="0" marT="39994" marB="0">
                    <a:lnL w="952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4EFFC"/>
                    </a:solidFill>
                  </a:tcPr>
                </a:tc>
                <a:tc>
                  <a:txBody>
                    <a:bodyPr/>
                    <a:lstStyle/>
                    <a:p>
                      <a:pPr algn="ctr">
                        <a:lnSpc>
                          <a:spcPct val="100000"/>
                        </a:lnSpc>
                        <a:spcBef>
                          <a:spcPts val="440"/>
                        </a:spcBef>
                      </a:pPr>
                      <a:r>
                        <a:rPr sz="2000" spc="-50" dirty="0">
                          <a:solidFill>
                            <a:srgbClr val="231F20"/>
                          </a:solidFill>
                          <a:latin typeface="Microsoft YaHei" panose="020B0503020204020204" pitchFamily="34" charset="-122"/>
                          <a:ea typeface="Microsoft YaHei" panose="020B0503020204020204" pitchFamily="34" charset="-122"/>
                          <a:cs typeface="Times New Roman"/>
                        </a:rPr>
                        <a:t>5</a:t>
                      </a:r>
                      <a:endParaRPr sz="2000">
                        <a:latin typeface="Microsoft YaHei" panose="020B0503020204020204" pitchFamily="34" charset="-122"/>
                        <a:ea typeface="Microsoft YaHei" panose="020B0503020204020204" pitchFamily="34" charset="-122"/>
                        <a:cs typeface="Times New Roman"/>
                      </a:endParaRPr>
                    </a:p>
                  </a:txBody>
                  <a:tcPr marL="0" marR="0" marT="39994" marB="0">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4EFFC"/>
                    </a:solidFill>
                  </a:tcPr>
                </a:tc>
                <a:tc>
                  <a:txBody>
                    <a:bodyPr/>
                    <a:lstStyle/>
                    <a:p>
                      <a:pPr>
                        <a:lnSpc>
                          <a:spcPct val="100000"/>
                        </a:lnSpc>
                      </a:pPr>
                      <a:endParaRPr sz="2000">
                        <a:latin typeface="Microsoft YaHei" panose="020B0503020204020204" pitchFamily="34" charset="-122"/>
                        <a:ea typeface="Microsoft YaHei" panose="020B0503020204020204" pitchFamily="34" charset="-122"/>
                        <a:cs typeface="Times New Roman"/>
                      </a:endParaRPr>
                    </a:p>
                  </a:txBody>
                  <a:tcPr marL="0" marR="0" marT="0" marB="0">
                    <a:lnL w="3175">
                      <a:solidFill>
                        <a:srgbClr val="00AEEF"/>
                      </a:solidFill>
                      <a:prstDash val="solid"/>
                    </a:lnL>
                    <a:lnR w="9525">
                      <a:solidFill>
                        <a:srgbClr val="00AEEF"/>
                      </a:solidFill>
                      <a:prstDash val="solid"/>
                    </a:lnR>
                    <a:lnT w="3175">
                      <a:solidFill>
                        <a:srgbClr val="00AEEF"/>
                      </a:solidFill>
                      <a:prstDash val="solid"/>
                    </a:lnT>
                    <a:lnB w="3175">
                      <a:solidFill>
                        <a:srgbClr val="00AEEF"/>
                      </a:solidFill>
                      <a:prstDash val="solid"/>
                    </a:lnB>
                    <a:solidFill>
                      <a:srgbClr val="D4EFFC"/>
                    </a:solidFill>
                  </a:tcPr>
                </a:tc>
                <a:extLst>
                  <a:ext uri="{0D108BD9-81ED-4DB2-BD59-A6C34878D82A}">
                    <a16:rowId xmlns:a16="http://schemas.microsoft.com/office/drawing/2014/main" val="10006"/>
                  </a:ext>
                </a:extLst>
              </a:tr>
              <a:tr h="382933">
                <a:tc>
                  <a:txBody>
                    <a:bodyPr/>
                    <a:lstStyle/>
                    <a:p>
                      <a:pPr algn="ctr">
                        <a:lnSpc>
                          <a:spcPct val="100000"/>
                        </a:lnSpc>
                        <a:spcBef>
                          <a:spcPts val="440"/>
                        </a:spcBef>
                      </a:pPr>
                      <a:r>
                        <a:rPr sz="2000" spc="-20" dirty="0">
                          <a:solidFill>
                            <a:srgbClr val="231F20"/>
                          </a:solidFill>
                          <a:latin typeface="Microsoft YaHei" panose="020B0503020204020204" pitchFamily="34" charset="-122"/>
                          <a:ea typeface="Microsoft YaHei" panose="020B0503020204020204" pitchFamily="34" charset="-122"/>
                          <a:cs typeface="Wawati SC"/>
                        </a:rPr>
                        <a:t>可盈利</a:t>
                      </a:r>
                      <a:endParaRPr sz="2000">
                        <a:latin typeface="Microsoft YaHei" panose="020B0503020204020204" pitchFamily="34" charset="-122"/>
                        <a:ea typeface="Microsoft YaHei" panose="020B0503020204020204" pitchFamily="34" charset="-122"/>
                        <a:cs typeface="Wawati SC"/>
                      </a:endParaRPr>
                    </a:p>
                  </a:txBody>
                  <a:tcPr marL="0" marR="0" marT="39994" marB="0">
                    <a:lnL w="952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4EFFC"/>
                    </a:solidFill>
                  </a:tcPr>
                </a:tc>
                <a:tc>
                  <a:txBody>
                    <a:bodyPr/>
                    <a:lstStyle/>
                    <a:p>
                      <a:pPr algn="ctr">
                        <a:lnSpc>
                          <a:spcPct val="100000"/>
                        </a:lnSpc>
                        <a:spcBef>
                          <a:spcPts val="440"/>
                        </a:spcBef>
                      </a:pPr>
                      <a:r>
                        <a:rPr sz="2000" spc="-50" dirty="0">
                          <a:solidFill>
                            <a:srgbClr val="231F20"/>
                          </a:solidFill>
                          <a:latin typeface="Microsoft YaHei" panose="020B0503020204020204" pitchFamily="34" charset="-122"/>
                          <a:ea typeface="Microsoft YaHei" panose="020B0503020204020204" pitchFamily="34" charset="-122"/>
                          <a:cs typeface="Times New Roman"/>
                        </a:rPr>
                        <a:t>5</a:t>
                      </a:r>
                      <a:endParaRPr sz="2000">
                        <a:latin typeface="Microsoft YaHei" panose="020B0503020204020204" pitchFamily="34" charset="-122"/>
                        <a:ea typeface="Microsoft YaHei" panose="020B0503020204020204" pitchFamily="34" charset="-122"/>
                        <a:cs typeface="Times New Roman"/>
                      </a:endParaRPr>
                    </a:p>
                  </a:txBody>
                  <a:tcPr marL="0" marR="0" marT="39994" marB="0">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4EFFC"/>
                    </a:solidFill>
                  </a:tcPr>
                </a:tc>
                <a:tc>
                  <a:txBody>
                    <a:bodyPr/>
                    <a:lstStyle/>
                    <a:p>
                      <a:pPr>
                        <a:lnSpc>
                          <a:spcPct val="100000"/>
                        </a:lnSpc>
                      </a:pPr>
                      <a:endParaRPr sz="2000">
                        <a:latin typeface="Microsoft YaHei" panose="020B0503020204020204" pitchFamily="34" charset="-122"/>
                        <a:ea typeface="Microsoft YaHei" panose="020B0503020204020204" pitchFamily="34" charset="-122"/>
                        <a:cs typeface="Times New Roman"/>
                      </a:endParaRPr>
                    </a:p>
                  </a:txBody>
                  <a:tcPr marL="0" marR="0" marT="0" marB="0">
                    <a:lnL w="3175">
                      <a:solidFill>
                        <a:srgbClr val="00AEEF"/>
                      </a:solidFill>
                      <a:prstDash val="solid"/>
                    </a:lnL>
                    <a:lnR w="9525">
                      <a:solidFill>
                        <a:srgbClr val="00AEEF"/>
                      </a:solidFill>
                      <a:prstDash val="solid"/>
                    </a:lnR>
                    <a:lnT w="3175">
                      <a:solidFill>
                        <a:srgbClr val="00AEEF"/>
                      </a:solidFill>
                      <a:prstDash val="solid"/>
                    </a:lnT>
                    <a:lnB w="3175">
                      <a:solidFill>
                        <a:srgbClr val="00AEEF"/>
                      </a:solidFill>
                      <a:prstDash val="solid"/>
                    </a:lnB>
                    <a:solidFill>
                      <a:srgbClr val="D4EFFC"/>
                    </a:solidFill>
                  </a:tcPr>
                </a:tc>
                <a:extLst>
                  <a:ext uri="{0D108BD9-81ED-4DB2-BD59-A6C34878D82A}">
                    <a16:rowId xmlns:a16="http://schemas.microsoft.com/office/drawing/2014/main" val="10007"/>
                  </a:ext>
                </a:extLst>
              </a:tr>
              <a:tr h="382933">
                <a:tc>
                  <a:txBody>
                    <a:bodyPr/>
                    <a:lstStyle/>
                    <a:p>
                      <a:pPr algn="ctr">
                        <a:lnSpc>
                          <a:spcPct val="100000"/>
                        </a:lnSpc>
                        <a:spcBef>
                          <a:spcPts val="440"/>
                        </a:spcBef>
                      </a:pPr>
                      <a:r>
                        <a:rPr sz="2000" spc="-20" dirty="0">
                          <a:solidFill>
                            <a:srgbClr val="231F20"/>
                          </a:solidFill>
                          <a:latin typeface="Microsoft YaHei" panose="020B0503020204020204" pitchFamily="34" charset="-122"/>
                          <a:ea typeface="Microsoft YaHei" panose="020B0503020204020204" pitchFamily="34" charset="-122"/>
                          <a:cs typeface="Wawati SC"/>
                        </a:rPr>
                        <a:t>创新性</a:t>
                      </a:r>
                      <a:endParaRPr sz="2000">
                        <a:latin typeface="Microsoft YaHei" panose="020B0503020204020204" pitchFamily="34" charset="-122"/>
                        <a:ea typeface="Microsoft YaHei" panose="020B0503020204020204" pitchFamily="34" charset="-122"/>
                        <a:cs typeface="Wawati SC"/>
                      </a:endParaRPr>
                    </a:p>
                  </a:txBody>
                  <a:tcPr marL="0" marR="0" marT="39994" marB="0">
                    <a:lnL w="952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4EFFC"/>
                    </a:solidFill>
                  </a:tcPr>
                </a:tc>
                <a:tc>
                  <a:txBody>
                    <a:bodyPr/>
                    <a:lstStyle/>
                    <a:p>
                      <a:pPr algn="ctr">
                        <a:lnSpc>
                          <a:spcPct val="100000"/>
                        </a:lnSpc>
                        <a:spcBef>
                          <a:spcPts val="440"/>
                        </a:spcBef>
                      </a:pPr>
                      <a:r>
                        <a:rPr sz="2000" spc="-25" dirty="0">
                          <a:solidFill>
                            <a:srgbClr val="231F20"/>
                          </a:solidFill>
                          <a:latin typeface="Microsoft YaHei" panose="020B0503020204020204" pitchFamily="34" charset="-122"/>
                          <a:ea typeface="Microsoft YaHei" panose="020B0503020204020204" pitchFamily="34" charset="-122"/>
                          <a:cs typeface="Times New Roman"/>
                        </a:rPr>
                        <a:t>15</a:t>
                      </a:r>
                      <a:endParaRPr sz="2000">
                        <a:latin typeface="Microsoft YaHei" panose="020B0503020204020204" pitchFamily="34" charset="-122"/>
                        <a:ea typeface="Microsoft YaHei" panose="020B0503020204020204" pitchFamily="34" charset="-122"/>
                        <a:cs typeface="Times New Roman"/>
                      </a:endParaRPr>
                    </a:p>
                  </a:txBody>
                  <a:tcPr marL="0" marR="0" marT="39994" marB="0">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4EFFC"/>
                    </a:solidFill>
                  </a:tcPr>
                </a:tc>
                <a:tc>
                  <a:txBody>
                    <a:bodyPr/>
                    <a:lstStyle/>
                    <a:p>
                      <a:pPr>
                        <a:lnSpc>
                          <a:spcPct val="100000"/>
                        </a:lnSpc>
                      </a:pPr>
                      <a:endParaRPr sz="2000">
                        <a:latin typeface="Microsoft YaHei" panose="020B0503020204020204" pitchFamily="34" charset="-122"/>
                        <a:ea typeface="Microsoft YaHei" panose="020B0503020204020204" pitchFamily="34" charset="-122"/>
                        <a:cs typeface="Times New Roman"/>
                      </a:endParaRPr>
                    </a:p>
                  </a:txBody>
                  <a:tcPr marL="0" marR="0" marT="0" marB="0">
                    <a:lnL w="3175">
                      <a:solidFill>
                        <a:srgbClr val="00AEEF"/>
                      </a:solidFill>
                      <a:prstDash val="solid"/>
                    </a:lnL>
                    <a:lnR w="9525">
                      <a:solidFill>
                        <a:srgbClr val="00AEEF"/>
                      </a:solidFill>
                      <a:prstDash val="solid"/>
                    </a:lnR>
                    <a:lnT w="3175">
                      <a:solidFill>
                        <a:srgbClr val="00AEEF"/>
                      </a:solidFill>
                      <a:prstDash val="solid"/>
                    </a:lnT>
                    <a:lnB w="3175">
                      <a:solidFill>
                        <a:srgbClr val="00AEEF"/>
                      </a:solidFill>
                      <a:prstDash val="solid"/>
                    </a:lnB>
                    <a:solidFill>
                      <a:srgbClr val="D4EFFC"/>
                    </a:solidFill>
                  </a:tcPr>
                </a:tc>
                <a:extLst>
                  <a:ext uri="{0D108BD9-81ED-4DB2-BD59-A6C34878D82A}">
                    <a16:rowId xmlns:a16="http://schemas.microsoft.com/office/drawing/2014/main" val="10008"/>
                  </a:ext>
                </a:extLst>
              </a:tr>
              <a:tr h="382933">
                <a:tc>
                  <a:txBody>
                    <a:bodyPr/>
                    <a:lstStyle/>
                    <a:p>
                      <a:pPr algn="ctr">
                        <a:lnSpc>
                          <a:spcPct val="100000"/>
                        </a:lnSpc>
                        <a:spcBef>
                          <a:spcPts val="440"/>
                        </a:spcBef>
                      </a:pPr>
                      <a:r>
                        <a:rPr sz="2000" spc="-25" dirty="0">
                          <a:solidFill>
                            <a:srgbClr val="231F20"/>
                          </a:solidFill>
                          <a:latin typeface="Microsoft YaHei" panose="020B0503020204020204" pitchFamily="34" charset="-122"/>
                          <a:ea typeface="Microsoft YaHei" panose="020B0503020204020204" pitchFamily="34" charset="-122"/>
                          <a:cs typeface="Wawati SC"/>
                        </a:rPr>
                        <a:t>总分</a:t>
                      </a:r>
                      <a:endParaRPr sz="2000">
                        <a:latin typeface="Microsoft YaHei" panose="020B0503020204020204" pitchFamily="34" charset="-122"/>
                        <a:ea typeface="Microsoft YaHei" panose="020B0503020204020204" pitchFamily="34" charset="-122"/>
                        <a:cs typeface="Wawati SC"/>
                      </a:endParaRPr>
                    </a:p>
                  </a:txBody>
                  <a:tcPr marL="0" marR="0" marT="39994" marB="0">
                    <a:lnL w="9525">
                      <a:solidFill>
                        <a:srgbClr val="00AEEF"/>
                      </a:solidFill>
                      <a:prstDash val="solid"/>
                    </a:lnL>
                    <a:lnR w="3175">
                      <a:solidFill>
                        <a:srgbClr val="00AEEF"/>
                      </a:solidFill>
                      <a:prstDash val="solid"/>
                    </a:lnR>
                    <a:lnT w="3175">
                      <a:solidFill>
                        <a:srgbClr val="00AEEF"/>
                      </a:solidFill>
                      <a:prstDash val="solid"/>
                    </a:lnT>
                    <a:lnB w="9525">
                      <a:solidFill>
                        <a:srgbClr val="00AEEF"/>
                      </a:solidFill>
                      <a:prstDash val="solid"/>
                    </a:lnB>
                    <a:solidFill>
                      <a:srgbClr val="D4EFFC"/>
                    </a:solidFill>
                  </a:tcPr>
                </a:tc>
                <a:tc>
                  <a:txBody>
                    <a:bodyPr/>
                    <a:lstStyle/>
                    <a:p>
                      <a:pPr algn="ctr">
                        <a:lnSpc>
                          <a:spcPct val="100000"/>
                        </a:lnSpc>
                        <a:spcBef>
                          <a:spcPts val="440"/>
                        </a:spcBef>
                      </a:pPr>
                      <a:r>
                        <a:rPr sz="2000" spc="-25" dirty="0">
                          <a:solidFill>
                            <a:srgbClr val="231F20"/>
                          </a:solidFill>
                          <a:latin typeface="Microsoft YaHei" panose="020B0503020204020204" pitchFamily="34" charset="-122"/>
                          <a:ea typeface="Microsoft YaHei" panose="020B0503020204020204" pitchFamily="34" charset="-122"/>
                          <a:cs typeface="Times New Roman"/>
                        </a:rPr>
                        <a:t>100</a:t>
                      </a:r>
                      <a:endParaRPr sz="2000">
                        <a:latin typeface="Microsoft YaHei" panose="020B0503020204020204" pitchFamily="34" charset="-122"/>
                        <a:ea typeface="Microsoft YaHei" panose="020B0503020204020204" pitchFamily="34" charset="-122"/>
                        <a:cs typeface="Times New Roman"/>
                      </a:endParaRPr>
                    </a:p>
                  </a:txBody>
                  <a:tcPr marL="0" marR="0" marT="39994" marB="0">
                    <a:lnL w="3175">
                      <a:solidFill>
                        <a:srgbClr val="00AEEF"/>
                      </a:solidFill>
                      <a:prstDash val="solid"/>
                    </a:lnL>
                    <a:lnR w="3175">
                      <a:solidFill>
                        <a:srgbClr val="00AEEF"/>
                      </a:solidFill>
                      <a:prstDash val="solid"/>
                    </a:lnR>
                    <a:lnT w="3175">
                      <a:solidFill>
                        <a:srgbClr val="00AEEF"/>
                      </a:solidFill>
                      <a:prstDash val="solid"/>
                    </a:lnT>
                    <a:lnB w="9525">
                      <a:solidFill>
                        <a:srgbClr val="00AEEF"/>
                      </a:solidFill>
                      <a:prstDash val="solid"/>
                    </a:lnB>
                    <a:solidFill>
                      <a:srgbClr val="D4EFFC"/>
                    </a:solidFill>
                  </a:tcPr>
                </a:tc>
                <a:tc>
                  <a:txBody>
                    <a:bodyPr/>
                    <a:lstStyle/>
                    <a:p>
                      <a:pPr>
                        <a:lnSpc>
                          <a:spcPct val="100000"/>
                        </a:lnSpc>
                      </a:pPr>
                      <a:endParaRPr sz="2000" dirty="0">
                        <a:latin typeface="Microsoft YaHei" panose="020B0503020204020204" pitchFamily="34" charset="-122"/>
                        <a:ea typeface="Microsoft YaHei" panose="020B0503020204020204" pitchFamily="34" charset="-122"/>
                        <a:cs typeface="Times New Roman"/>
                      </a:endParaRPr>
                    </a:p>
                  </a:txBody>
                  <a:tcPr marL="0" marR="0" marT="0" marB="0">
                    <a:lnL w="3175">
                      <a:solidFill>
                        <a:srgbClr val="00AEEF"/>
                      </a:solidFill>
                      <a:prstDash val="solid"/>
                    </a:lnL>
                    <a:lnR w="9525">
                      <a:solidFill>
                        <a:srgbClr val="00AEEF"/>
                      </a:solidFill>
                      <a:prstDash val="solid"/>
                    </a:lnR>
                    <a:lnT w="3175">
                      <a:solidFill>
                        <a:srgbClr val="00AEEF"/>
                      </a:solidFill>
                      <a:prstDash val="solid"/>
                    </a:lnT>
                    <a:lnB w="9525">
                      <a:solidFill>
                        <a:srgbClr val="00AEEF"/>
                      </a:solidFill>
                      <a:prstDash val="solid"/>
                    </a:lnB>
                    <a:solidFill>
                      <a:srgbClr val="D4EFFC"/>
                    </a:solidFill>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321035387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222F6F-9758-6303-7115-B43E24B66DBF}"/>
            </a:ext>
          </a:extLst>
        </p:cNvPr>
        <p:cNvGrpSpPr/>
        <p:nvPr/>
      </p:nvGrpSpPr>
      <p:grpSpPr>
        <a:xfrm>
          <a:off x="0" y="0"/>
          <a:ext cx="0" cy="0"/>
          <a:chOff x="0" y="0"/>
          <a:chExt cx="0" cy="0"/>
        </a:xfrm>
      </p:grpSpPr>
      <p:sp>
        <p:nvSpPr>
          <p:cNvPr id="5" name="标题 4">
            <a:extLst>
              <a:ext uri="{FF2B5EF4-FFF2-40B4-BE49-F238E27FC236}">
                <a16:creationId xmlns:a16="http://schemas.microsoft.com/office/drawing/2014/main" id="{C80C1296-F755-5CB0-51F0-41AF6F491FFB}"/>
              </a:ext>
            </a:extLst>
          </p:cNvPr>
          <p:cNvSpPr>
            <a:spLocks noGrp="1"/>
          </p:cNvSpPr>
          <p:nvPr>
            <p:ph type="title" hasCustomPrompt="1"/>
          </p:nvPr>
        </p:nvSpPr>
        <p:spPr>
          <a:xfrm>
            <a:off x="5451475" y="1944146"/>
            <a:ext cx="6127381" cy="1252969"/>
          </a:xfrm>
        </p:spPr>
        <p:txBody>
          <a:bodyPr anchor="ctr">
            <a:noAutofit/>
          </a:bodyPr>
          <a:lstStyle/>
          <a:p>
            <a:r>
              <a:rPr lang="en-US" altLang="zh-CN" sz="5400" dirty="0">
                <a:latin typeface="Microsoft YaHei" panose="020B0503020204020204" pitchFamily="34" charset="-122"/>
                <a:ea typeface="Microsoft YaHei" panose="020B0503020204020204" pitchFamily="34" charset="-122"/>
              </a:rPr>
              <a:t>5.3</a:t>
            </a:r>
            <a:br>
              <a:rPr lang="en-US" altLang="zh-CN" sz="5400" dirty="0">
                <a:latin typeface="Microsoft YaHei" panose="020B0503020204020204" pitchFamily="34" charset="-122"/>
                <a:ea typeface="Microsoft YaHei" panose="020B0503020204020204" pitchFamily="34" charset="-122"/>
              </a:rPr>
            </a:br>
            <a:r>
              <a:rPr lang="zh-CN" altLang="en-US" sz="5400" dirty="0">
                <a:solidFill>
                  <a:schemeClr val="tx1"/>
                </a:solidFill>
                <a:latin typeface="Microsoft YaHei" panose="020B0503020204020204" pitchFamily="34" charset="-122"/>
                <a:ea typeface="Microsoft YaHei" panose="020B0503020204020204" pitchFamily="34" charset="-122"/>
              </a:rPr>
              <a:t>创新创业商业模式的创新</a:t>
            </a:r>
            <a:endParaRPr lang="en-US" sz="5400" dirty="0">
              <a:solidFill>
                <a:schemeClr val="tx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2028953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17DF20-5846-EBF6-B157-72FDF4F259AA}"/>
            </a:ext>
          </a:extLst>
        </p:cNvPr>
        <p:cNvGrpSpPr/>
        <p:nvPr/>
      </p:nvGrpSpPr>
      <p:grpSpPr>
        <a:xfrm>
          <a:off x="0" y="0"/>
          <a:ext cx="0" cy="0"/>
          <a:chOff x="0" y="0"/>
          <a:chExt cx="0" cy="0"/>
        </a:xfrm>
      </p:grpSpPr>
      <p:sp>
        <p:nvSpPr>
          <p:cNvPr id="11" name="矩形 10">
            <a:extLst>
              <a:ext uri="{FF2B5EF4-FFF2-40B4-BE49-F238E27FC236}">
                <a16:creationId xmlns:a16="http://schemas.microsoft.com/office/drawing/2014/main" id="{BC7C5CC3-3BE7-516C-4D7E-CE67FD69B28A}"/>
              </a:ext>
            </a:extLst>
          </p:cNvPr>
          <p:cNvSpPr>
            <a:spLocks noChangeAspect="1"/>
          </p:cNvSpPr>
          <p:nvPr/>
        </p:nvSpPr>
        <p:spPr>
          <a:xfrm>
            <a:off x="7171712" y="2216541"/>
            <a:ext cx="5020288" cy="4171929"/>
          </a:xfrm>
          <a:prstGeom prst="rect">
            <a:avLst/>
          </a:prstGeom>
          <a:blipFill dpi="0" rotWithShape="1">
            <a:blip r:embed="rId2" cstate="screen">
              <a:extLst>
                <a:ext uri="{28A0092B-C50C-407E-A947-70E740481C1C}">
                  <a14:useLocalDpi xmlns:a14="http://schemas.microsoft.com/office/drawing/2010/main"/>
                </a:ext>
              </a:extLst>
            </a:blip>
            <a:srcRect/>
            <a:stretch>
              <a:fillRect l="-4772" t="-13636" r="-2584" b="-15550"/>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2" name="标题 1">
            <a:extLst>
              <a:ext uri="{FF2B5EF4-FFF2-40B4-BE49-F238E27FC236}">
                <a16:creationId xmlns:a16="http://schemas.microsoft.com/office/drawing/2014/main" id="{BD82A814-BF09-3DDD-267F-E67F99E03DEE}"/>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学习目标</a:t>
            </a:r>
          </a:p>
        </p:txBody>
      </p:sp>
      <p:grpSp>
        <p:nvGrpSpPr>
          <p:cNvPr id="3" name="组合 2">
            <a:extLst>
              <a:ext uri="{FF2B5EF4-FFF2-40B4-BE49-F238E27FC236}">
                <a16:creationId xmlns:a16="http://schemas.microsoft.com/office/drawing/2014/main" id="{1A13549C-77F7-9121-749F-AC20A969AA76}"/>
              </a:ext>
            </a:extLst>
          </p:cNvPr>
          <p:cNvGrpSpPr/>
          <p:nvPr/>
        </p:nvGrpSpPr>
        <p:grpSpPr>
          <a:xfrm>
            <a:off x="660399" y="1138508"/>
            <a:ext cx="10871203" cy="5191640"/>
            <a:chOff x="-157644" y="1525856"/>
            <a:chExt cx="10871203" cy="4557738"/>
          </a:xfrm>
        </p:grpSpPr>
        <p:sp>
          <p:nvSpPr>
            <p:cNvPr id="4" name="矩形 3">
              <a:extLst>
                <a:ext uri="{FF2B5EF4-FFF2-40B4-BE49-F238E27FC236}">
                  <a16:creationId xmlns:a16="http://schemas.microsoft.com/office/drawing/2014/main" id="{C7629B10-0104-29D2-7C0D-3B501275192E}"/>
                </a:ext>
              </a:extLst>
            </p:cNvPr>
            <p:cNvSpPr/>
            <p:nvPr/>
          </p:nvSpPr>
          <p:spPr>
            <a:xfrm>
              <a:off x="1892592" y="1525856"/>
              <a:ext cx="8820967" cy="1997856"/>
            </a:xfrm>
            <a:prstGeom prst="rect">
              <a:avLst/>
            </a:prstGeom>
            <a:solidFill>
              <a:schemeClr val="bg1">
                <a:alpha val="70000"/>
              </a:schemeClr>
            </a:solidFill>
            <a:ln>
              <a:noFill/>
            </a:ln>
          </p:spPr>
          <p:style>
            <a:lnRef idx="2">
              <a:schemeClr val="accent3">
                <a:shade val="50000"/>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0" tIns="0" rIns="0" anchor="ctr">
              <a:noAutofit/>
            </a:bodyPr>
            <a:lstStyle/>
            <a:p>
              <a:pPr marR="17997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000" spc="-4" dirty="0">
                  <a:solidFill>
                    <a:srgbClr val="231F20"/>
                  </a:solidFill>
                  <a:latin typeface="Microsoft YaHei" panose="020B0503020204020204" pitchFamily="34" charset="-122"/>
                  <a:ea typeface="Microsoft YaHei" panose="020B0503020204020204" pitchFamily="34" charset="-122"/>
                  <a:cs typeface="Lantinghei SC Extralight"/>
                </a:rPr>
                <a:t>1</a:t>
              </a: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）了解商业模式的内涵与价值逻辑。</a:t>
              </a:r>
            </a:p>
            <a:p>
              <a:pPr marR="17997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000" spc="-4" dirty="0">
                  <a:solidFill>
                    <a:srgbClr val="231F20"/>
                  </a:solidFill>
                  <a:latin typeface="Microsoft YaHei" panose="020B0503020204020204" pitchFamily="34" charset="-122"/>
                  <a:ea typeface="Microsoft YaHei" panose="020B0503020204020204" pitchFamily="34" charset="-122"/>
                  <a:cs typeface="Lantinghei SC Extralight"/>
                </a:rPr>
                <a:t>2</a:t>
              </a: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）熟悉商业模式的构成要素。</a:t>
              </a:r>
            </a:p>
            <a:p>
              <a:pPr marR="17997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000" spc="-4" dirty="0">
                  <a:solidFill>
                    <a:srgbClr val="231F20"/>
                  </a:solidFill>
                  <a:latin typeface="Microsoft YaHei" panose="020B0503020204020204" pitchFamily="34" charset="-122"/>
                  <a:ea typeface="Microsoft YaHei" panose="020B0503020204020204" pitchFamily="34" charset="-122"/>
                  <a:cs typeface="Lantinghei SC Extralight"/>
                </a:rPr>
                <a:t>3</a:t>
              </a: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）理解创新创业商业模式创新的定义。</a:t>
              </a:r>
            </a:p>
          </p:txBody>
        </p:sp>
        <p:sp>
          <p:nvSpPr>
            <p:cNvPr id="5" name="矩形 4">
              <a:extLst>
                <a:ext uri="{FF2B5EF4-FFF2-40B4-BE49-F238E27FC236}">
                  <a16:creationId xmlns:a16="http://schemas.microsoft.com/office/drawing/2014/main" id="{364466B8-85D1-4E39-18DF-2298FA9F1C96}"/>
                </a:ext>
              </a:extLst>
            </p:cNvPr>
            <p:cNvSpPr/>
            <p:nvPr/>
          </p:nvSpPr>
          <p:spPr>
            <a:xfrm>
              <a:off x="1892593" y="3565172"/>
              <a:ext cx="8820966" cy="1240512"/>
            </a:xfrm>
            <a:prstGeom prst="rect">
              <a:avLst/>
            </a:prstGeom>
            <a:solidFill>
              <a:schemeClr val="bg1">
                <a:alpha val="70000"/>
              </a:schemeClr>
            </a:solidFill>
            <a:ln>
              <a:noFill/>
            </a:ln>
          </p:spPr>
          <p:style>
            <a:lnRef idx="2">
              <a:schemeClr val="accent3">
                <a:shade val="50000"/>
                <a:hueOff val="223627"/>
                <a:satOff val="-46664"/>
                <a:lumOff val="36101"/>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0" tIns="0" rIns="0" anchor="ctr">
              <a:noAutofit/>
            </a:bodyPr>
            <a:lstStyle/>
            <a:p>
              <a:pPr marR="17997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000" spc="-4" dirty="0">
                  <a:solidFill>
                    <a:srgbClr val="231F20"/>
                  </a:solidFill>
                  <a:latin typeface="Microsoft YaHei" panose="020B0503020204020204" pitchFamily="34" charset="-122"/>
                  <a:ea typeface="Microsoft YaHei" panose="020B0503020204020204" pitchFamily="34" charset="-122"/>
                  <a:cs typeface="Lantinghei SC Extralight"/>
                </a:rPr>
                <a:t>1</a:t>
              </a: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）能够运用画布工具设计创新创业商业模式。</a:t>
              </a:r>
            </a:p>
            <a:p>
              <a:pPr marR="17997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000" spc="-4" dirty="0">
                  <a:solidFill>
                    <a:srgbClr val="231F20"/>
                  </a:solidFill>
                  <a:latin typeface="Microsoft YaHei" panose="020B0503020204020204" pitchFamily="34" charset="-122"/>
                  <a:ea typeface="Microsoft YaHei" panose="020B0503020204020204" pitchFamily="34" charset="-122"/>
                  <a:cs typeface="Lantinghei SC Extralight"/>
                </a:rPr>
                <a:t>2</a:t>
              </a: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）能够对创新创业商业模式的内容进行评价与检验。</a:t>
              </a:r>
            </a:p>
            <a:p>
              <a:pPr marR="17997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000" spc="-4" dirty="0">
                  <a:solidFill>
                    <a:srgbClr val="231F20"/>
                  </a:solidFill>
                  <a:latin typeface="Microsoft YaHei" panose="020B0503020204020204" pitchFamily="34" charset="-122"/>
                  <a:ea typeface="Microsoft YaHei" panose="020B0503020204020204" pitchFamily="34" charset="-122"/>
                  <a:cs typeface="Lantinghei SC Extralight"/>
                </a:rPr>
                <a:t>3</a:t>
              </a: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）能够运用创新的方法设计创新创业商业模式。</a:t>
              </a:r>
              <a:endParaRPr lang="zh-CN" altLang="en-US" sz="2000" spc="-4" dirty="0">
                <a:solidFill>
                  <a:srgbClr val="231F20"/>
                </a:solidFill>
                <a:latin typeface="Microsoft YaHei" panose="020B0503020204020204" pitchFamily="34" charset="-122"/>
                <a:ea typeface="Microsoft YaHei" panose="020B0503020204020204" pitchFamily="34" charset="-122"/>
              </a:endParaRPr>
            </a:p>
          </p:txBody>
        </p:sp>
        <p:sp>
          <p:nvSpPr>
            <p:cNvPr id="6" name="任意形状 5">
              <a:extLst>
                <a:ext uri="{FF2B5EF4-FFF2-40B4-BE49-F238E27FC236}">
                  <a16:creationId xmlns:a16="http://schemas.microsoft.com/office/drawing/2014/main" id="{C45FA1EF-DF26-42DC-1135-27EE71795795}"/>
                </a:ext>
              </a:extLst>
            </p:cNvPr>
            <p:cNvSpPr/>
            <p:nvPr/>
          </p:nvSpPr>
          <p:spPr>
            <a:xfrm>
              <a:off x="1892594" y="4843082"/>
              <a:ext cx="8820964" cy="1240512"/>
            </a:xfrm>
            <a:custGeom>
              <a:avLst/>
              <a:gdLst>
                <a:gd name="connsiteX0" fmla="*/ 0 w 8128000"/>
                <a:gd name="connsiteY0" fmla="*/ 0 h 2382811"/>
                <a:gd name="connsiteX1" fmla="*/ 8128000 w 8128000"/>
                <a:gd name="connsiteY1" fmla="*/ 0 h 2382811"/>
                <a:gd name="connsiteX2" fmla="*/ 8128000 w 8128000"/>
                <a:gd name="connsiteY2" fmla="*/ 2382811 h 2382811"/>
                <a:gd name="connsiteX3" fmla="*/ 0 w 8128000"/>
                <a:gd name="connsiteY3" fmla="*/ 2382811 h 2382811"/>
                <a:gd name="connsiteX4" fmla="*/ 0 w 8128000"/>
                <a:gd name="connsiteY4" fmla="*/ 0 h 23828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28000" h="2382811">
                  <a:moveTo>
                    <a:pt x="0" y="0"/>
                  </a:moveTo>
                  <a:lnTo>
                    <a:pt x="8128000" y="0"/>
                  </a:lnTo>
                  <a:lnTo>
                    <a:pt x="8128000" y="2382811"/>
                  </a:lnTo>
                  <a:lnTo>
                    <a:pt x="0" y="2382811"/>
                  </a:lnTo>
                  <a:lnTo>
                    <a:pt x="0" y="0"/>
                  </a:lnTo>
                  <a:close/>
                </a:path>
              </a:pathLst>
            </a:custGeom>
            <a:solidFill>
              <a:schemeClr val="bg1">
                <a:alpha val="70000"/>
              </a:schemeClr>
            </a:solidFill>
            <a:ln>
              <a:noFill/>
            </a:ln>
          </p:spPr>
          <p:style>
            <a:lnRef idx="2">
              <a:schemeClr val="accent3">
                <a:shade val="50000"/>
                <a:hueOff val="223627"/>
                <a:satOff val="-46664"/>
                <a:lumOff val="36101"/>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noAutofit/>
            </a:bodyPr>
            <a:lstStyle/>
            <a:p>
              <a:pPr marL="0" lvl="1" algn="l" defTabSz="88900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000" spc="-4" dirty="0">
                  <a:solidFill>
                    <a:srgbClr val="231F20"/>
                  </a:solidFill>
                  <a:latin typeface="Microsoft YaHei" panose="020B0503020204020204" pitchFamily="34" charset="-122"/>
                  <a:ea typeface="Microsoft YaHei" panose="020B0503020204020204" pitchFamily="34" charset="-122"/>
                  <a:cs typeface="Lantinghei SC Extralight"/>
                </a:rPr>
                <a:t>1</a:t>
              </a: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）培养时代精神和工匠精神。</a:t>
              </a:r>
            </a:p>
            <a:p>
              <a:pPr marL="0" lvl="1" algn="l" defTabSz="88900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000" spc="-4" dirty="0">
                  <a:solidFill>
                    <a:srgbClr val="231F20"/>
                  </a:solidFill>
                  <a:latin typeface="Microsoft YaHei" panose="020B0503020204020204" pitchFamily="34" charset="-122"/>
                  <a:ea typeface="Microsoft YaHei" panose="020B0503020204020204" pitchFamily="34" charset="-122"/>
                  <a:cs typeface="Lantinghei SC Extralight"/>
                </a:rPr>
                <a:t>2</a:t>
              </a: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）树立推动我国各项事业高质量发展的责任感。</a:t>
              </a:r>
            </a:p>
            <a:p>
              <a:pPr marL="0" lvl="1" algn="l" defTabSz="88900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000" spc="-4" dirty="0">
                  <a:solidFill>
                    <a:srgbClr val="231F20"/>
                  </a:solidFill>
                  <a:latin typeface="Microsoft YaHei" panose="020B0503020204020204" pitchFamily="34" charset="-122"/>
                  <a:ea typeface="Microsoft YaHei" panose="020B0503020204020204" pitchFamily="34" charset="-122"/>
                  <a:cs typeface="Lantinghei SC Extralight"/>
                </a:rPr>
                <a:t>3</a:t>
              </a: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）增强系统观、全局性意识。</a:t>
              </a:r>
              <a:endParaRPr lang="zh-CN" altLang="en-US" sz="2000" kern="1200" spc="-4" dirty="0">
                <a:solidFill>
                  <a:srgbClr val="231F20"/>
                </a:solidFill>
                <a:latin typeface="Microsoft YaHei" panose="020B0503020204020204" pitchFamily="34" charset="-122"/>
                <a:ea typeface="Microsoft YaHei" panose="020B0503020204020204" pitchFamily="34" charset="-122"/>
              </a:endParaRPr>
            </a:p>
          </p:txBody>
        </p:sp>
        <p:grpSp>
          <p:nvGrpSpPr>
            <p:cNvPr id="7" name="组合 6">
              <a:extLst>
                <a:ext uri="{FF2B5EF4-FFF2-40B4-BE49-F238E27FC236}">
                  <a16:creationId xmlns:a16="http://schemas.microsoft.com/office/drawing/2014/main" id="{B3884A8F-9379-7CD0-4241-C6E9EAAEE687}"/>
                </a:ext>
              </a:extLst>
            </p:cNvPr>
            <p:cNvGrpSpPr/>
            <p:nvPr/>
          </p:nvGrpSpPr>
          <p:grpSpPr>
            <a:xfrm>
              <a:off x="-157644" y="1525857"/>
              <a:ext cx="1986443" cy="4557731"/>
              <a:chOff x="-1092009" y="1028335"/>
              <a:chExt cx="7442007" cy="4557731"/>
            </a:xfrm>
          </p:grpSpPr>
          <p:sp>
            <p:nvSpPr>
              <p:cNvPr id="8" name="任意形状 7">
                <a:extLst>
                  <a:ext uri="{FF2B5EF4-FFF2-40B4-BE49-F238E27FC236}">
                    <a16:creationId xmlns:a16="http://schemas.microsoft.com/office/drawing/2014/main" id="{A578A639-7088-311E-9948-EC2A511B6481}"/>
                  </a:ext>
                </a:extLst>
              </p:cNvPr>
              <p:cNvSpPr/>
              <p:nvPr/>
            </p:nvSpPr>
            <p:spPr>
              <a:xfrm>
                <a:off x="-1092009" y="1028335"/>
                <a:ext cx="7442007" cy="1997855"/>
              </a:xfrm>
              <a:custGeom>
                <a:avLst/>
                <a:gdLst>
                  <a:gd name="connsiteX0" fmla="*/ 0 w 5689599"/>
                  <a:gd name="connsiteY0" fmla="*/ 82922 h 497522"/>
                  <a:gd name="connsiteX1" fmla="*/ 82922 w 5689599"/>
                  <a:gd name="connsiteY1" fmla="*/ 0 h 497522"/>
                  <a:gd name="connsiteX2" fmla="*/ 5606677 w 5689599"/>
                  <a:gd name="connsiteY2" fmla="*/ 0 h 497522"/>
                  <a:gd name="connsiteX3" fmla="*/ 5689599 w 5689599"/>
                  <a:gd name="connsiteY3" fmla="*/ 82922 h 497522"/>
                  <a:gd name="connsiteX4" fmla="*/ 5689599 w 5689599"/>
                  <a:gd name="connsiteY4" fmla="*/ 414600 h 497522"/>
                  <a:gd name="connsiteX5" fmla="*/ 5606677 w 5689599"/>
                  <a:gd name="connsiteY5" fmla="*/ 497522 h 497522"/>
                  <a:gd name="connsiteX6" fmla="*/ 82922 w 5689599"/>
                  <a:gd name="connsiteY6" fmla="*/ 497522 h 497522"/>
                  <a:gd name="connsiteX7" fmla="*/ 0 w 5689599"/>
                  <a:gd name="connsiteY7" fmla="*/ 414600 h 497522"/>
                  <a:gd name="connsiteX8" fmla="*/ 0 w 5689599"/>
                  <a:gd name="connsiteY8" fmla="*/ 82922 h 497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89599" h="497522">
                    <a:moveTo>
                      <a:pt x="0" y="82922"/>
                    </a:moveTo>
                    <a:cubicBezTo>
                      <a:pt x="0" y="37125"/>
                      <a:pt x="37125" y="0"/>
                      <a:pt x="82922" y="0"/>
                    </a:cubicBezTo>
                    <a:lnTo>
                      <a:pt x="5606677" y="0"/>
                    </a:lnTo>
                    <a:cubicBezTo>
                      <a:pt x="5652474" y="0"/>
                      <a:pt x="5689599" y="37125"/>
                      <a:pt x="5689599" y="82922"/>
                    </a:cubicBezTo>
                    <a:lnTo>
                      <a:pt x="5689599" y="414600"/>
                    </a:lnTo>
                    <a:cubicBezTo>
                      <a:pt x="5689599" y="460397"/>
                      <a:pt x="5652474" y="497522"/>
                      <a:pt x="5606677" y="497522"/>
                    </a:cubicBezTo>
                    <a:lnTo>
                      <a:pt x="82922" y="497522"/>
                    </a:lnTo>
                    <a:cubicBezTo>
                      <a:pt x="37125" y="497522"/>
                      <a:pt x="0" y="460397"/>
                      <a:pt x="0" y="414600"/>
                    </a:cubicBezTo>
                    <a:lnTo>
                      <a:pt x="0" y="82922"/>
                    </a:lnTo>
                    <a:close/>
                  </a:path>
                </a:pathLst>
              </a:custGeom>
              <a:ln>
                <a:solidFill>
                  <a:schemeClr val="bg1"/>
                </a:solidFill>
              </a:ln>
            </p:spPr>
            <p:style>
              <a:lnRef idx="2">
                <a:schemeClr val="lt1">
                  <a:hueOff val="0"/>
                  <a:satOff val="0"/>
                  <a:lumOff val="0"/>
                  <a:alphaOff val="0"/>
                </a:schemeClr>
              </a:lnRef>
              <a:fillRef idx="1">
                <a:schemeClr val="accent3">
                  <a:shade val="50000"/>
                  <a:hueOff val="0"/>
                  <a:satOff val="0"/>
                  <a:lumOff val="0"/>
                  <a:alphaOff val="0"/>
                </a:schemeClr>
              </a:fillRef>
              <a:effectRef idx="0">
                <a:schemeClr val="accent3">
                  <a:shade val="50000"/>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lvl="0" indent="0" algn="ctr" defTabSz="1066800">
                  <a:lnSpc>
                    <a:spcPct val="100000"/>
                  </a:lnSpc>
                  <a:spcBef>
                    <a:spcPct val="0"/>
                  </a:spcBef>
                  <a:spcAft>
                    <a:spcPts val="0"/>
                  </a:spcAft>
                  <a:buNone/>
                </a:pPr>
                <a:r>
                  <a:rPr lang="zh-CN" altLang="en-US" sz="2400" b="1" kern="1200" dirty="0">
                    <a:solidFill>
                      <a:srgbClr val="FFFFFF"/>
                    </a:solidFill>
                    <a:latin typeface="Microsoft YaHei" panose="020B0503020204020204" pitchFamily="34" charset="-122"/>
                    <a:ea typeface="Microsoft YaHei" panose="020B0503020204020204" pitchFamily="34" charset="-122"/>
                  </a:rPr>
                  <a:t>知识目标</a:t>
                </a:r>
              </a:p>
            </p:txBody>
          </p:sp>
          <p:sp>
            <p:nvSpPr>
              <p:cNvPr id="9" name="任意形状 8">
                <a:extLst>
                  <a:ext uri="{FF2B5EF4-FFF2-40B4-BE49-F238E27FC236}">
                    <a16:creationId xmlns:a16="http://schemas.microsoft.com/office/drawing/2014/main" id="{2124BECD-AA60-A63B-8326-922B2D88D116}"/>
                  </a:ext>
                </a:extLst>
              </p:cNvPr>
              <p:cNvSpPr/>
              <p:nvPr/>
            </p:nvSpPr>
            <p:spPr>
              <a:xfrm>
                <a:off x="-1092009" y="3067644"/>
                <a:ext cx="7442007" cy="1240510"/>
              </a:xfrm>
              <a:custGeom>
                <a:avLst/>
                <a:gdLst>
                  <a:gd name="connsiteX0" fmla="*/ 0 w 5689599"/>
                  <a:gd name="connsiteY0" fmla="*/ 82922 h 497522"/>
                  <a:gd name="connsiteX1" fmla="*/ 82922 w 5689599"/>
                  <a:gd name="connsiteY1" fmla="*/ 0 h 497522"/>
                  <a:gd name="connsiteX2" fmla="*/ 5606677 w 5689599"/>
                  <a:gd name="connsiteY2" fmla="*/ 0 h 497522"/>
                  <a:gd name="connsiteX3" fmla="*/ 5689599 w 5689599"/>
                  <a:gd name="connsiteY3" fmla="*/ 82922 h 497522"/>
                  <a:gd name="connsiteX4" fmla="*/ 5689599 w 5689599"/>
                  <a:gd name="connsiteY4" fmla="*/ 414600 h 497522"/>
                  <a:gd name="connsiteX5" fmla="*/ 5606677 w 5689599"/>
                  <a:gd name="connsiteY5" fmla="*/ 497522 h 497522"/>
                  <a:gd name="connsiteX6" fmla="*/ 82922 w 5689599"/>
                  <a:gd name="connsiteY6" fmla="*/ 497522 h 497522"/>
                  <a:gd name="connsiteX7" fmla="*/ 0 w 5689599"/>
                  <a:gd name="connsiteY7" fmla="*/ 414600 h 497522"/>
                  <a:gd name="connsiteX8" fmla="*/ 0 w 5689599"/>
                  <a:gd name="connsiteY8" fmla="*/ 82922 h 497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89599" h="497522">
                    <a:moveTo>
                      <a:pt x="0" y="82922"/>
                    </a:moveTo>
                    <a:cubicBezTo>
                      <a:pt x="0" y="37125"/>
                      <a:pt x="37125" y="0"/>
                      <a:pt x="82922" y="0"/>
                    </a:cubicBezTo>
                    <a:lnTo>
                      <a:pt x="5606677" y="0"/>
                    </a:lnTo>
                    <a:cubicBezTo>
                      <a:pt x="5652474" y="0"/>
                      <a:pt x="5689599" y="37125"/>
                      <a:pt x="5689599" y="82922"/>
                    </a:cubicBezTo>
                    <a:lnTo>
                      <a:pt x="5689599" y="414600"/>
                    </a:lnTo>
                    <a:cubicBezTo>
                      <a:pt x="5689599" y="460397"/>
                      <a:pt x="5652474" y="497522"/>
                      <a:pt x="5606677" y="497522"/>
                    </a:cubicBezTo>
                    <a:lnTo>
                      <a:pt x="82922" y="497522"/>
                    </a:lnTo>
                    <a:cubicBezTo>
                      <a:pt x="37125" y="497522"/>
                      <a:pt x="0" y="460397"/>
                      <a:pt x="0" y="414600"/>
                    </a:cubicBezTo>
                    <a:lnTo>
                      <a:pt x="0" y="82922"/>
                    </a:lnTo>
                    <a:close/>
                  </a:path>
                </a:pathLst>
              </a:custGeom>
              <a:ln>
                <a:solidFill>
                  <a:schemeClr val="bg1"/>
                </a:solidFill>
              </a:ln>
            </p:spPr>
            <p:style>
              <a:lnRef idx="2">
                <a:schemeClr val="lt1">
                  <a:hueOff val="0"/>
                  <a:satOff val="0"/>
                  <a:lumOff val="0"/>
                  <a:alphaOff val="0"/>
                </a:schemeClr>
              </a:lnRef>
              <a:fillRef idx="1">
                <a:schemeClr val="accent3">
                  <a:shade val="50000"/>
                  <a:hueOff val="223627"/>
                  <a:satOff val="-46664"/>
                  <a:lumOff val="36101"/>
                  <a:alphaOff val="0"/>
                </a:schemeClr>
              </a:fillRef>
              <a:effectRef idx="0">
                <a:schemeClr val="accent3">
                  <a:shade val="50000"/>
                  <a:hueOff val="223627"/>
                  <a:satOff val="-46664"/>
                  <a:lumOff val="36101"/>
                  <a:alphaOff val="0"/>
                </a:schemeClr>
              </a:effectRef>
              <a:fontRef idx="minor">
                <a:schemeClr val="lt1"/>
              </a:fontRef>
            </p:style>
            <p:txBody>
              <a:bodyPr spcFirstLastPara="0" vert="horz" wrap="square" lIns="0" tIns="0" rIns="0" bIns="0" numCol="1" spcCol="1270" anchor="ctr" anchorCtr="0">
                <a:noAutofit/>
              </a:bodyPr>
              <a:lstStyle/>
              <a:p>
                <a:pPr marL="0" lvl="0" indent="0" algn="ctr" defTabSz="1066800">
                  <a:lnSpc>
                    <a:spcPct val="100000"/>
                  </a:lnSpc>
                  <a:spcBef>
                    <a:spcPct val="0"/>
                  </a:spcBef>
                  <a:spcAft>
                    <a:spcPts val="0"/>
                  </a:spcAft>
                  <a:buNone/>
                </a:pPr>
                <a:r>
                  <a:rPr lang="zh-CN" altLang="en-US" sz="2400" b="1" kern="1200" dirty="0">
                    <a:solidFill>
                      <a:srgbClr val="FFFFFF"/>
                    </a:solidFill>
                    <a:latin typeface="Microsoft YaHei" panose="020B0503020204020204" pitchFamily="34" charset="-122"/>
                    <a:ea typeface="Microsoft YaHei" panose="020B0503020204020204" pitchFamily="34" charset="-122"/>
                  </a:rPr>
                  <a:t>技能目标</a:t>
                </a:r>
              </a:p>
            </p:txBody>
          </p:sp>
          <p:sp>
            <p:nvSpPr>
              <p:cNvPr id="10" name="任意形状 9">
                <a:extLst>
                  <a:ext uri="{FF2B5EF4-FFF2-40B4-BE49-F238E27FC236}">
                    <a16:creationId xmlns:a16="http://schemas.microsoft.com/office/drawing/2014/main" id="{209773A1-5FA5-9A98-F748-B62228D11CF9}"/>
                  </a:ext>
                </a:extLst>
              </p:cNvPr>
              <p:cNvSpPr/>
              <p:nvPr/>
            </p:nvSpPr>
            <p:spPr>
              <a:xfrm>
                <a:off x="-1092009" y="4345556"/>
                <a:ext cx="7442007" cy="1240510"/>
              </a:xfrm>
              <a:custGeom>
                <a:avLst/>
                <a:gdLst>
                  <a:gd name="connsiteX0" fmla="*/ 0 w 5689599"/>
                  <a:gd name="connsiteY0" fmla="*/ 82922 h 497522"/>
                  <a:gd name="connsiteX1" fmla="*/ 82922 w 5689599"/>
                  <a:gd name="connsiteY1" fmla="*/ 0 h 497522"/>
                  <a:gd name="connsiteX2" fmla="*/ 5606677 w 5689599"/>
                  <a:gd name="connsiteY2" fmla="*/ 0 h 497522"/>
                  <a:gd name="connsiteX3" fmla="*/ 5689599 w 5689599"/>
                  <a:gd name="connsiteY3" fmla="*/ 82922 h 497522"/>
                  <a:gd name="connsiteX4" fmla="*/ 5689599 w 5689599"/>
                  <a:gd name="connsiteY4" fmla="*/ 414600 h 497522"/>
                  <a:gd name="connsiteX5" fmla="*/ 5606677 w 5689599"/>
                  <a:gd name="connsiteY5" fmla="*/ 497522 h 497522"/>
                  <a:gd name="connsiteX6" fmla="*/ 82922 w 5689599"/>
                  <a:gd name="connsiteY6" fmla="*/ 497522 h 497522"/>
                  <a:gd name="connsiteX7" fmla="*/ 0 w 5689599"/>
                  <a:gd name="connsiteY7" fmla="*/ 414600 h 497522"/>
                  <a:gd name="connsiteX8" fmla="*/ 0 w 5689599"/>
                  <a:gd name="connsiteY8" fmla="*/ 82922 h 497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89599" h="497522">
                    <a:moveTo>
                      <a:pt x="0" y="82922"/>
                    </a:moveTo>
                    <a:cubicBezTo>
                      <a:pt x="0" y="37125"/>
                      <a:pt x="37125" y="0"/>
                      <a:pt x="82922" y="0"/>
                    </a:cubicBezTo>
                    <a:lnTo>
                      <a:pt x="5606677" y="0"/>
                    </a:lnTo>
                    <a:cubicBezTo>
                      <a:pt x="5652474" y="0"/>
                      <a:pt x="5689599" y="37125"/>
                      <a:pt x="5689599" y="82922"/>
                    </a:cubicBezTo>
                    <a:lnTo>
                      <a:pt x="5689599" y="414600"/>
                    </a:lnTo>
                    <a:cubicBezTo>
                      <a:pt x="5689599" y="460397"/>
                      <a:pt x="5652474" y="497522"/>
                      <a:pt x="5606677" y="497522"/>
                    </a:cubicBezTo>
                    <a:lnTo>
                      <a:pt x="82922" y="497522"/>
                    </a:lnTo>
                    <a:cubicBezTo>
                      <a:pt x="37125" y="497522"/>
                      <a:pt x="0" y="460397"/>
                      <a:pt x="0" y="414600"/>
                    </a:cubicBezTo>
                    <a:lnTo>
                      <a:pt x="0" y="82922"/>
                    </a:lnTo>
                    <a:close/>
                  </a:path>
                </a:pathLst>
              </a:custGeom>
              <a:ln>
                <a:solidFill>
                  <a:schemeClr val="bg1"/>
                </a:solidFill>
              </a:ln>
            </p:spPr>
            <p:style>
              <a:lnRef idx="2">
                <a:schemeClr val="lt1">
                  <a:hueOff val="0"/>
                  <a:satOff val="0"/>
                  <a:lumOff val="0"/>
                  <a:alphaOff val="0"/>
                </a:schemeClr>
              </a:lnRef>
              <a:fillRef idx="1">
                <a:schemeClr val="accent3">
                  <a:shade val="50000"/>
                  <a:hueOff val="223627"/>
                  <a:satOff val="-46664"/>
                  <a:lumOff val="36101"/>
                  <a:alphaOff val="0"/>
                </a:schemeClr>
              </a:fillRef>
              <a:effectRef idx="0">
                <a:schemeClr val="accent3">
                  <a:shade val="50000"/>
                  <a:hueOff val="223627"/>
                  <a:satOff val="-46664"/>
                  <a:lumOff val="36101"/>
                  <a:alphaOff val="0"/>
                </a:schemeClr>
              </a:effectRef>
              <a:fontRef idx="minor">
                <a:schemeClr val="lt1"/>
              </a:fontRef>
            </p:style>
            <p:txBody>
              <a:bodyPr spcFirstLastPara="0" vert="horz" wrap="square" lIns="0" tIns="0" rIns="0" bIns="0" numCol="1" spcCol="1270" anchor="ctr" anchorCtr="0">
                <a:noAutofit/>
              </a:bodyPr>
              <a:lstStyle/>
              <a:p>
                <a:pPr marL="0" lvl="0" indent="0" algn="ctr" defTabSz="1066800">
                  <a:lnSpc>
                    <a:spcPct val="100000"/>
                  </a:lnSpc>
                  <a:spcBef>
                    <a:spcPct val="0"/>
                  </a:spcBef>
                  <a:spcAft>
                    <a:spcPts val="0"/>
                  </a:spcAft>
                  <a:buNone/>
                </a:pPr>
                <a:r>
                  <a:rPr lang="zh-CN" altLang="en-US" sz="2400" b="1" kern="1200" dirty="0">
                    <a:latin typeface="Microsoft YaHei" panose="020B0503020204020204" pitchFamily="34" charset="-122"/>
                    <a:ea typeface="Microsoft YaHei" panose="020B0503020204020204" pitchFamily="34" charset="-122"/>
                  </a:rPr>
                  <a:t>素养目标</a:t>
                </a:r>
              </a:p>
            </p:txBody>
          </p:sp>
        </p:grpSp>
      </p:grpSp>
    </p:spTree>
    <p:extLst>
      <p:ext uri="{BB962C8B-B14F-4D97-AF65-F5344CB8AC3E}">
        <p14:creationId xmlns:p14="http://schemas.microsoft.com/office/powerpoint/2010/main" val="233049928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BC7558-8E38-22FB-300C-92B4D6DFA28D}"/>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A2876A82-3CAF-7712-FF75-1F11E97E4108}"/>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5.3.1</a:t>
            </a:r>
            <a:r>
              <a:rPr lang="zh-CN" altLang="en-US" sz="3200" dirty="0">
                <a:solidFill>
                  <a:schemeClr val="tx1"/>
                </a:solidFill>
                <a:latin typeface="Microsoft YaHei" panose="020B0503020204020204" pitchFamily="34" charset="-122"/>
                <a:ea typeface="Microsoft YaHei" panose="020B0503020204020204" pitchFamily="34" charset="-122"/>
              </a:rPr>
              <a:t>商业模式创新的不同理解视角</a:t>
            </a:r>
          </a:p>
        </p:txBody>
      </p:sp>
      <p:sp>
        <p:nvSpPr>
          <p:cNvPr id="5" name="object 10">
            <a:extLst>
              <a:ext uri="{FF2B5EF4-FFF2-40B4-BE49-F238E27FC236}">
                <a16:creationId xmlns:a16="http://schemas.microsoft.com/office/drawing/2014/main" id="{D8F507CA-DBD8-62F1-461B-39C39161C99D}"/>
              </a:ext>
            </a:extLst>
          </p:cNvPr>
          <p:cNvSpPr txBox="1"/>
          <p:nvPr/>
        </p:nvSpPr>
        <p:spPr>
          <a:xfrm>
            <a:off x="408432" y="1774965"/>
            <a:ext cx="11375136" cy="1339735"/>
          </a:xfrm>
          <a:prstGeom prst="rect">
            <a:avLst/>
          </a:prstGeom>
        </p:spPr>
        <p:txBody>
          <a:bodyPr vert="horz" wrap="square" lIns="0" tIns="9089" rIns="0" bIns="0" rtlCol="0">
            <a:spAutoFit/>
          </a:bodyPr>
          <a:lstStyle/>
          <a:p>
            <a:pPr marR="4090" indent="457200">
              <a:lnSpc>
                <a:spcPct val="150000"/>
              </a:lnSpc>
              <a:spcBef>
                <a:spcPts val="222"/>
              </a:spcBef>
            </a:pPr>
            <a:r>
              <a:rPr lang="zh-CN" altLang="en-US" sz="2000" dirty="0">
                <a:latin typeface="Microsoft YaHei" panose="020B0503020204020204" pitchFamily="34" charset="-122"/>
                <a:ea typeface="Microsoft YaHei" panose="020B0503020204020204" pitchFamily="34" charset="-122"/>
              </a:rPr>
              <a:t>技术创新视角认为，商业模式创新是企业基于技术革新，是对商业范式和市场规则进行的重新设定。它强调商业模式创新在技术创新中的独特价值，技术创新只有与商业模式创新有效结合，才能使其商业价值最大化。</a:t>
            </a:r>
          </a:p>
        </p:txBody>
      </p:sp>
      <p:sp>
        <p:nvSpPr>
          <p:cNvPr id="6" name="文本框 5">
            <a:extLst>
              <a:ext uri="{FF2B5EF4-FFF2-40B4-BE49-F238E27FC236}">
                <a16:creationId xmlns:a16="http://schemas.microsoft.com/office/drawing/2014/main" id="{D7EDFA79-EB5E-24C3-16BE-5304F6E4D9BA}"/>
              </a:ext>
            </a:extLst>
          </p:cNvPr>
          <p:cNvSpPr txBox="1"/>
          <p:nvPr/>
        </p:nvSpPr>
        <p:spPr>
          <a:xfrm>
            <a:off x="830359" y="1140222"/>
            <a:ext cx="8734265"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技术创新视角</a:t>
            </a:r>
          </a:p>
        </p:txBody>
      </p:sp>
      <p:sp>
        <p:nvSpPr>
          <p:cNvPr id="7" name="object 10">
            <a:extLst>
              <a:ext uri="{FF2B5EF4-FFF2-40B4-BE49-F238E27FC236}">
                <a16:creationId xmlns:a16="http://schemas.microsoft.com/office/drawing/2014/main" id="{62ADA821-DBF8-7872-6CA0-1E67BF85057E}"/>
              </a:ext>
            </a:extLst>
          </p:cNvPr>
          <p:cNvSpPr txBox="1"/>
          <p:nvPr/>
        </p:nvSpPr>
        <p:spPr>
          <a:xfrm>
            <a:off x="408432" y="3856501"/>
            <a:ext cx="11375136" cy="878070"/>
          </a:xfrm>
          <a:prstGeom prst="rect">
            <a:avLst/>
          </a:prstGeom>
        </p:spPr>
        <p:txBody>
          <a:bodyPr vert="horz" wrap="square" lIns="0" tIns="9089" rIns="0" bIns="0" rtlCol="0">
            <a:spAutoFit/>
          </a:bodyPr>
          <a:lstStyle/>
          <a:p>
            <a:pPr marR="4090" indent="457200">
              <a:lnSpc>
                <a:spcPct val="150000"/>
              </a:lnSpc>
              <a:spcBef>
                <a:spcPts val="222"/>
              </a:spcBef>
            </a:pPr>
            <a:r>
              <a:rPr lang="zh-CN" altLang="en-US" sz="2000" dirty="0">
                <a:latin typeface="Microsoft YaHei" panose="020B0503020204020204" pitchFamily="34" charset="-122"/>
                <a:ea typeface="Microsoft YaHei" panose="020B0503020204020204" pitchFamily="34" charset="-122"/>
              </a:rPr>
              <a:t>战略创新视角认为，商业模式创新本质上是企业战略创新，即企业通过颠覆既有规则或改变竞争性质，对既有业务模式和管理过程进行重构，在提升顾客价值的同时实现企业高速成长。</a:t>
            </a:r>
          </a:p>
        </p:txBody>
      </p:sp>
      <p:sp>
        <p:nvSpPr>
          <p:cNvPr id="8" name="文本框 7">
            <a:extLst>
              <a:ext uri="{FF2B5EF4-FFF2-40B4-BE49-F238E27FC236}">
                <a16:creationId xmlns:a16="http://schemas.microsoft.com/office/drawing/2014/main" id="{73E91A50-6599-C147-CEA7-E3B8212C4398}"/>
              </a:ext>
            </a:extLst>
          </p:cNvPr>
          <p:cNvSpPr txBox="1"/>
          <p:nvPr/>
        </p:nvSpPr>
        <p:spPr>
          <a:xfrm>
            <a:off x="830359" y="3221758"/>
            <a:ext cx="8734265"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战略创新视角</a:t>
            </a:r>
          </a:p>
        </p:txBody>
      </p:sp>
      <p:sp>
        <p:nvSpPr>
          <p:cNvPr id="9" name="object 10">
            <a:extLst>
              <a:ext uri="{FF2B5EF4-FFF2-40B4-BE49-F238E27FC236}">
                <a16:creationId xmlns:a16="http://schemas.microsoft.com/office/drawing/2014/main" id="{15B37BEC-A175-B310-29D2-CE6E1BE00A96}"/>
              </a:ext>
            </a:extLst>
          </p:cNvPr>
          <p:cNvSpPr txBox="1"/>
          <p:nvPr/>
        </p:nvSpPr>
        <p:spPr>
          <a:xfrm>
            <a:off x="408432" y="5517413"/>
            <a:ext cx="11375136" cy="878070"/>
          </a:xfrm>
          <a:prstGeom prst="rect">
            <a:avLst/>
          </a:prstGeom>
        </p:spPr>
        <p:txBody>
          <a:bodyPr vert="horz" wrap="square" lIns="0" tIns="9089" rIns="0" bIns="0" rtlCol="0">
            <a:spAutoFit/>
          </a:bodyPr>
          <a:lstStyle/>
          <a:p>
            <a:pPr marR="4090" indent="457200">
              <a:lnSpc>
                <a:spcPct val="150000"/>
              </a:lnSpc>
              <a:spcBef>
                <a:spcPts val="222"/>
              </a:spcBef>
            </a:pPr>
            <a:r>
              <a:rPr lang="zh-CN" altLang="en-US" sz="2000" dirty="0">
                <a:latin typeface="Microsoft YaHei" panose="020B0503020204020204" pitchFamily="34" charset="-122"/>
                <a:ea typeface="Microsoft YaHei" panose="020B0503020204020204" pitchFamily="34" charset="-122"/>
              </a:rPr>
              <a:t>营销创新视角认为，商业模式创新是企业基于既有市场结构并面向顾客的潜在需求，通过设计独特的业务系统、开发新渠道或彻底改变竞争规则，实现顾客价值持续增长的业务创新。</a:t>
            </a:r>
          </a:p>
        </p:txBody>
      </p:sp>
      <p:sp>
        <p:nvSpPr>
          <p:cNvPr id="10" name="文本框 9">
            <a:extLst>
              <a:ext uri="{FF2B5EF4-FFF2-40B4-BE49-F238E27FC236}">
                <a16:creationId xmlns:a16="http://schemas.microsoft.com/office/drawing/2014/main" id="{BC8B8CCE-EC26-4C82-47F5-DDF70710C423}"/>
              </a:ext>
            </a:extLst>
          </p:cNvPr>
          <p:cNvSpPr txBox="1"/>
          <p:nvPr/>
        </p:nvSpPr>
        <p:spPr>
          <a:xfrm>
            <a:off x="830359" y="4882670"/>
            <a:ext cx="8734265"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3.</a:t>
            </a:r>
            <a:r>
              <a:rPr kumimoji="1" lang="zh-CN" altLang="en-US" sz="2800" b="1" dirty="0">
                <a:solidFill>
                  <a:schemeClr val="accent3"/>
                </a:solidFill>
                <a:latin typeface="Microsoft YaHei" panose="020B0503020204020204" pitchFamily="34" charset="-122"/>
                <a:ea typeface="Microsoft YaHei" panose="020B0503020204020204" pitchFamily="34" charset="-122"/>
              </a:rPr>
              <a:t>营销创新视角</a:t>
            </a:r>
          </a:p>
        </p:txBody>
      </p:sp>
    </p:spTree>
    <p:extLst>
      <p:ext uri="{BB962C8B-B14F-4D97-AF65-F5344CB8AC3E}">
        <p14:creationId xmlns:p14="http://schemas.microsoft.com/office/powerpoint/2010/main" val="383530117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AF1C62-7960-C0DE-1B5E-C40FCDE271A5}"/>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8DF410C8-1230-50C1-59B2-939C3D22D3BE}"/>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5.3.2</a:t>
            </a:r>
            <a:r>
              <a:rPr lang="zh-CN" altLang="en-US" sz="3200" dirty="0">
                <a:solidFill>
                  <a:schemeClr val="tx1"/>
                </a:solidFill>
                <a:latin typeface="Microsoft YaHei" panose="020B0503020204020204" pitchFamily="34" charset="-122"/>
                <a:ea typeface="Microsoft YaHei" panose="020B0503020204020204" pitchFamily="34" charset="-122"/>
              </a:rPr>
              <a:t>商业模式创新的定义</a:t>
            </a:r>
          </a:p>
        </p:txBody>
      </p:sp>
      <p:sp>
        <p:nvSpPr>
          <p:cNvPr id="3" name="object 10">
            <a:extLst>
              <a:ext uri="{FF2B5EF4-FFF2-40B4-BE49-F238E27FC236}">
                <a16:creationId xmlns:a16="http://schemas.microsoft.com/office/drawing/2014/main" id="{4E68EF1C-25FD-7856-6E20-F88F2041F082}"/>
              </a:ext>
            </a:extLst>
          </p:cNvPr>
          <p:cNvSpPr txBox="1"/>
          <p:nvPr/>
        </p:nvSpPr>
        <p:spPr>
          <a:xfrm>
            <a:off x="408432" y="1774965"/>
            <a:ext cx="11375136" cy="878070"/>
          </a:xfrm>
          <a:prstGeom prst="rect">
            <a:avLst/>
          </a:prstGeom>
        </p:spPr>
        <p:txBody>
          <a:bodyPr vert="horz" wrap="square" lIns="0" tIns="9089" rIns="0" bIns="0" rtlCol="0">
            <a:spAutoFit/>
          </a:bodyPr>
          <a:lstStyle/>
          <a:p>
            <a:pPr marR="4090" indent="457200">
              <a:lnSpc>
                <a:spcPct val="150000"/>
              </a:lnSpc>
              <a:spcBef>
                <a:spcPts val="222"/>
              </a:spcBef>
            </a:pPr>
            <a:r>
              <a:rPr sz="2000" dirty="0">
                <a:latin typeface="Microsoft YaHei" panose="020B0503020204020204" pitchFamily="34" charset="-122"/>
                <a:ea typeface="Microsoft YaHei" panose="020B0503020204020204" pitchFamily="34" charset="-122"/>
              </a:rPr>
              <a:t>不同的企业具有不同的商业模式。商业模式不同，构成商业模式的关键要素也会存在差别。任何针对商业模式的关键构成要素进行的创造性变革活动，都可以被视为企业商业模式创新活动。</a:t>
            </a:r>
          </a:p>
        </p:txBody>
      </p:sp>
      <p:sp>
        <p:nvSpPr>
          <p:cNvPr id="4" name="文本框 3">
            <a:extLst>
              <a:ext uri="{FF2B5EF4-FFF2-40B4-BE49-F238E27FC236}">
                <a16:creationId xmlns:a16="http://schemas.microsoft.com/office/drawing/2014/main" id="{42AD4208-4F91-8DDE-8028-AE0CC1ABD5A5}"/>
              </a:ext>
            </a:extLst>
          </p:cNvPr>
          <p:cNvSpPr txBox="1"/>
          <p:nvPr/>
        </p:nvSpPr>
        <p:spPr>
          <a:xfrm>
            <a:off x="830359" y="1140222"/>
            <a:ext cx="8734265"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商业模式创新的焦点是对关键构成要素的变革</a:t>
            </a:r>
          </a:p>
        </p:txBody>
      </p:sp>
      <p:sp>
        <p:nvSpPr>
          <p:cNvPr id="6" name="object 10">
            <a:extLst>
              <a:ext uri="{FF2B5EF4-FFF2-40B4-BE49-F238E27FC236}">
                <a16:creationId xmlns:a16="http://schemas.microsoft.com/office/drawing/2014/main" id="{919A4A5A-279E-C350-BC80-C637C6E27689}"/>
              </a:ext>
            </a:extLst>
          </p:cNvPr>
          <p:cNvSpPr txBox="1"/>
          <p:nvPr/>
        </p:nvSpPr>
        <p:spPr>
          <a:xfrm>
            <a:off x="408432" y="3399301"/>
            <a:ext cx="11375136" cy="1339735"/>
          </a:xfrm>
          <a:prstGeom prst="rect">
            <a:avLst/>
          </a:prstGeom>
        </p:spPr>
        <p:txBody>
          <a:bodyPr vert="horz" wrap="square" lIns="0" tIns="9089" rIns="0" bIns="0" rtlCol="0">
            <a:spAutoFit/>
          </a:bodyPr>
          <a:lstStyle/>
          <a:p>
            <a:pPr marR="4090" indent="457200">
              <a:lnSpc>
                <a:spcPct val="150000"/>
              </a:lnSpc>
              <a:spcBef>
                <a:spcPts val="222"/>
              </a:spcBef>
            </a:pPr>
            <a:r>
              <a:rPr lang="zh-CN" altLang="en-US" sz="2000" dirty="0">
                <a:latin typeface="Microsoft YaHei" panose="020B0503020204020204" pitchFamily="34" charset="-122"/>
                <a:ea typeface="Microsoft YaHei" panose="020B0503020204020204" pitchFamily="34" charset="-122"/>
              </a:rPr>
              <a:t>任何看似突然或随机的商业模式创新并不是无意的组织行为，都兼具计划性和系统性。虽然商业模式创新的表现方式各异，市场反应各有不同，但企业在对现有商业模式实施变革活动时，若想要达到预期效果，就必须运用特定的管理方法，遵循一定的行动路径。</a:t>
            </a:r>
            <a:endParaRPr sz="2000" dirty="0">
              <a:latin typeface="Microsoft YaHei" panose="020B0503020204020204" pitchFamily="34" charset="-122"/>
              <a:ea typeface="Microsoft YaHei" panose="020B0503020204020204" pitchFamily="34" charset="-122"/>
            </a:endParaRPr>
          </a:p>
        </p:txBody>
      </p:sp>
      <p:sp>
        <p:nvSpPr>
          <p:cNvPr id="7" name="文本框 6">
            <a:extLst>
              <a:ext uri="{FF2B5EF4-FFF2-40B4-BE49-F238E27FC236}">
                <a16:creationId xmlns:a16="http://schemas.microsoft.com/office/drawing/2014/main" id="{605AAE58-1BB6-7CB6-30E8-88168976B4FB}"/>
              </a:ext>
            </a:extLst>
          </p:cNvPr>
          <p:cNvSpPr txBox="1"/>
          <p:nvPr/>
        </p:nvSpPr>
        <p:spPr>
          <a:xfrm>
            <a:off x="830359" y="2764558"/>
            <a:ext cx="8734265"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商业模式创新具有计划性和系统性</a:t>
            </a:r>
          </a:p>
        </p:txBody>
      </p:sp>
      <p:sp>
        <p:nvSpPr>
          <p:cNvPr id="8" name="object 10">
            <a:extLst>
              <a:ext uri="{FF2B5EF4-FFF2-40B4-BE49-F238E27FC236}">
                <a16:creationId xmlns:a16="http://schemas.microsoft.com/office/drawing/2014/main" id="{5A709B84-A5D3-1F29-76AE-60F42BEF64AD}"/>
              </a:ext>
            </a:extLst>
          </p:cNvPr>
          <p:cNvSpPr txBox="1"/>
          <p:nvPr/>
        </p:nvSpPr>
        <p:spPr>
          <a:xfrm>
            <a:off x="408432" y="5517413"/>
            <a:ext cx="11375136" cy="878070"/>
          </a:xfrm>
          <a:prstGeom prst="rect">
            <a:avLst/>
          </a:prstGeom>
        </p:spPr>
        <p:txBody>
          <a:bodyPr vert="horz" wrap="square" lIns="0" tIns="9089" rIns="0" bIns="0" rtlCol="0">
            <a:spAutoFit/>
          </a:bodyPr>
          <a:lstStyle/>
          <a:p>
            <a:pPr marR="4090" indent="457200">
              <a:lnSpc>
                <a:spcPct val="150000"/>
              </a:lnSpc>
              <a:spcBef>
                <a:spcPts val="222"/>
              </a:spcBef>
            </a:pPr>
            <a:r>
              <a:rPr lang="zh-CN" altLang="en-US" sz="2000" dirty="0">
                <a:latin typeface="Microsoft YaHei" panose="020B0503020204020204" pitchFamily="34" charset="-122"/>
                <a:ea typeface="Microsoft YaHei" panose="020B0503020204020204" pitchFamily="34" charset="-122"/>
              </a:rPr>
              <a:t>一些企业的商业模式创新是通过渐进方式展开的，例如，传统家电卖场苏宁电器在电商冲击下，尝试将线上销售和线下销售有机结合，充分利用优势，逐步革新家电零售行业的商业模式。</a:t>
            </a:r>
          </a:p>
        </p:txBody>
      </p:sp>
      <p:sp>
        <p:nvSpPr>
          <p:cNvPr id="9" name="文本框 8">
            <a:extLst>
              <a:ext uri="{FF2B5EF4-FFF2-40B4-BE49-F238E27FC236}">
                <a16:creationId xmlns:a16="http://schemas.microsoft.com/office/drawing/2014/main" id="{A10BECEC-A1DB-C6BD-5A26-3B16708F41F6}"/>
              </a:ext>
            </a:extLst>
          </p:cNvPr>
          <p:cNvSpPr txBox="1"/>
          <p:nvPr/>
        </p:nvSpPr>
        <p:spPr>
          <a:xfrm>
            <a:off x="830359" y="4882670"/>
            <a:ext cx="8734265"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3.</a:t>
            </a:r>
            <a:r>
              <a:rPr kumimoji="1" lang="zh-CN" altLang="en-US" sz="2800" b="1" dirty="0">
                <a:solidFill>
                  <a:schemeClr val="accent3"/>
                </a:solidFill>
                <a:latin typeface="Microsoft YaHei" panose="020B0503020204020204" pitchFamily="34" charset="-122"/>
                <a:ea typeface="Microsoft YaHei" panose="020B0503020204020204" pitchFamily="34" charset="-122"/>
              </a:rPr>
              <a:t>商业模式创新兼具渐进性和突破性</a:t>
            </a:r>
          </a:p>
        </p:txBody>
      </p:sp>
    </p:spTree>
    <p:extLst>
      <p:ext uri="{BB962C8B-B14F-4D97-AF65-F5344CB8AC3E}">
        <p14:creationId xmlns:p14="http://schemas.microsoft.com/office/powerpoint/2010/main" val="321929144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5764BD-74D8-CCE0-CC55-5B4B41039531}"/>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0B223FF4-B61B-F633-C408-18D8F95AC6FF}"/>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5.3.3</a:t>
            </a:r>
            <a:r>
              <a:rPr lang="zh-CN" altLang="en-US" sz="3200" dirty="0">
                <a:solidFill>
                  <a:schemeClr val="tx1"/>
                </a:solidFill>
                <a:latin typeface="Microsoft YaHei" panose="020B0503020204020204" pitchFamily="34" charset="-122"/>
                <a:ea typeface="Microsoft YaHei" panose="020B0503020204020204" pitchFamily="34" charset="-122"/>
              </a:rPr>
              <a:t>商业模式创新的方法</a:t>
            </a:r>
          </a:p>
        </p:txBody>
      </p:sp>
      <p:sp>
        <p:nvSpPr>
          <p:cNvPr id="4" name="文本框 3">
            <a:extLst>
              <a:ext uri="{FF2B5EF4-FFF2-40B4-BE49-F238E27FC236}">
                <a16:creationId xmlns:a16="http://schemas.microsoft.com/office/drawing/2014/main" id="{14F9C22D-59F3-2A51-AFC1-89287BCE1DFA}"/>
              </a:ext>
            </a:extLst>
          </p:cNvPr>
          <p:cNvSpPr txBox="1"/>
          <p:nvPr/>
        </p:nvSpPr>
        <p:spPr>
          <a:xfrm>
            <a:off x="438912" y="1774965"/>
            <a:ext cx="11283696" cy="2807885"/>
          </a:xfrm>
          <a:prstGeom prst="rect">
            <a:avLst/>
          </a:prstGeom>
          <a:noFill/>
        </p:spPr>
        <p:txBody>
          <a:bodyPr wrap="square">
            <a:spAutoFit/>
          </a:bodyPr>
          <a:lstStyle/>
          <a:p>
            <a:pPr marR="4090" indent="457200">
              <a:lnSpc>
                <a:spcPct val="150000"/>
              </a:lnSpc>
              <a:spcBef>
                <a:spcPts val="222"/>
              </a:spcBef>
            </a:pPr>
            <a:r>
              <a:rPr lang="zh-CN" altLang="en-US" sz="2000" dirty="0">
                <a:latin typeface="Microsoft YaHei" panose="020B0503020204020204" pitchFamily="34" charset="-122"/>
                <a:ea typeface="Microsoft YaHei" panose="020B0503020204020204" pitchFamily="34" charset="-122"/>
              </a:rPr>
              <a:t>标杆分析法是企业以国内外较为成功的商业模式为学习标杆，对其进行系统解构和评价，根据本企业的内外部条件进行适当修正，以确定本企业商业模式的基本架构。</a:t>
            </a:r>
          </a:p>
          <a:p>
            <a:pPr marR="51810" indent="457200">
              <a:lnSpc>
                <a:spcPct val="150000"/>
              </a:lnSpc>
            </a:pPr>
            <a:r>
              <a:rPr lang="zh-CN" altLang="en-US" sz="2000" dirty="0">
                <a:latin typeface="Microsoft YaHei" panose="020B0503020204020204" pitchFamily="34" charset="-122"/>
                <a:ea typeface="Microsoft YaHei" panose="020B0503020204020204" pitchFamily="34" charset="-122"/>
              </a:rPr>
              <a:t>标杆分析法是创新商业模式最便捷和最有效的方法之一，是企业进行商业模式创新需要考虑的首要方法。企业在运用该方法时需要注意以下两个问题。</a:t>
            </a:r>
          </a:p>
          <a:p>
            <a:pPr marR="51810" indent="457200">
              <a:lnSpc>
                <a:spcPct val="150000"/>
              </a:lnSpc>
            </a:pPr>
            <a:r>
              <a:rPr lang="en-US" altLang="zh-CN" sz="2000" dirty="0">
                <a:latin typeface="Microsoft YaHei" panose="020B0503020204020204" pitchFamily="34" charset="-122"/>
                <a:ea typeface="Microsoft YaHei" panose="020B0503020204020204" pitchFamily="34" charset="-122"/>
              </a:rPr>
              <a:t>①</a:t>
            </a:r>
            <a:r>
              <a:rPr lang="zh-CN" altLang="en-US" sz="2000" dirty="0">
                <a:latin typeface="Microsoft YaHei" panose="020B0503020204020204" pitchFamily="34" charset="-122"/>
                <a:ea typeface="Microsoft YaHei" panose="020B0503020204020204" pitchFamily="34" charset="-122"/>
              </a:rPr>
              <a:t>充分理解和把握本企业内外部条件与标杆企业内外部条件的差异性。</a:t>
            </a:r>
            <a:endParaRPr lang="en-US" altLang="zh-CN" sz="2000" dirty="0">
              <a:latin typeface="Microsoft YaHei" panose="020B0503020204020204" pitchFamily="34" charset="-122"/>
              <a:ea typeface="Microsoft YaHei" panose="020B0503020204020204" pitchFamily="34" charset="-122"/>
            </a:endParaRPr>
          </a:p>
          <a:p>
            <a:pPr marR="51810" indent="457200">
              <a:lnSpc>
                <a:spcPct val="150000"/>
              </a:lnSpc>
            </a:pPr>
            <a:r>
              <a:rPr lang="en-US" altLang="zh-CN" sz="2000" dirty="0">
                <a:latin typeface="Microsoft YaHei" panose="020B0503020204020204" pitchFamily="34" charset="-122"/>
                <a:ea typeface="Microsoft YaHei" panose="020B0503020204020204" pitchFamily="34" charset="-122"/>
              </a:rPr>
              <a:t>②</a:t>
            </a:r>
            <a:r>
              <a:rPr lang="zh-CN" altLang="en-US" sz="2000" dirty="0">
                <a:latin typeface="Microsoft YaHei" panose="020B0503020204020204" pitchFamily="34" charset="-122"/>
                <a:ea typeface="Microsoft YaHei" panose="020B0503020204020204" pitchFamily="34" charset="-122"/>
              </a:rPr>
              <a:t>透彻剖析标杆企业商业模式的特色及其支撑条件。</a:t>
            </a:r>
          </a:p>
        </p:txBody>
      </p:sp>
      <p:sp>
        <p:nvSpPr>
          <p:cNvPr id="11" name="文本框 10">
            <a:extLst>
              <a:ext uri="{FF2B5EF4-FFF2-40B4-BE49-F238E27FC236}">
                <a16:creationId xmlns:a16="http://schemas.microsoft.com/office/drawing/2014/main" id="{D963D7BA-0743-4219-E829-0475EB4162B8}"/>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标杆分析法</a:t>
            </a:r>
          </a:p>
        </p:txBody>
      </p:sp>
    </p:spTree>
    <p:extLst>
      <p:ext uri="{BB962C8B-B14F-4D97-AF65-F5344CB8AC3E}">
        <p14:creationId xmlns:p14="http://schemas.microsoft.com/office/powerpoint/2010/main" val="29173256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BF6845-0B65-97E2-3FF3-6F0A8CB62607}"/>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591CC678-E801-F0AE-2938-2A89D9094301}"/>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5.3.3</a:t>
            </a:r>
            <a:r>
              <a:rPr lang="zh-CN" altLang="en-US" sz="3200" dirty="0">
                <a:solidFill>
                  <a:schemeClr val="tx1"/>
                </a:solidFill>
                <a:latin typeface="Microsoft YaHei" panose="020B0503020204020204" pitchFamily="34" charset="-122"/>
                <a:ea typeface="Microsoft YaHei" panose="020B0503020204020204" pitchFamily="34" charset="-122"/>
              </a:rPr>
              <a:t>商业模式创新的方法</a:t>
            </a:r>
          </a:p>
        </p:txBody>
      </p:sp>
      <p:sp>
        <p:nvSpPr>
          <p:cNvPr id="4" name="文本框 3">
            <a:extLst>
              <a:ext uri="{FF2B5EF4-FFF2-40B4-BE49-F238E27FC236}">
                <a16:creationId xmlns:a16="http://schemas.microsoft.com/office/drawing/2014/main" id="{0E9B268E-5C4D-C673-5518-06B5C5B2802B}"/>
              </a:ext>
            </a:extLst>
          </p:cNvPr>
          <p:cNvSpPr txBox="1"/>
          <p:nvPr/>
        </p:nvSpPr>
        <p:spPr>
          <a:xfrm>
            <a:off x="438912" y="1774965"/>
            <a:ext cx="11283696" cy="4346767"/>
          </a:xfrm>
          <a:prstGeom prst="rect">
            <a:avLst/>
          </a:prstGeom>
          <a:noFill/>
        </p:spPr>
        <p:txBody>
          <a:bodyPr wrap="square">
            <a:spAutoFit/>
          </a:bodyPr>
          <a:lstStyle/>
          <a:p>
            <a:pPr marR="3636" indent="457200">
              <a:lnSpc>
                <a:spcPct val="150000"/>
              </a:lnSpc>
              <a:spcBef>
                <a:spcPts val="222"/>
              </a:spcBef>
            </a:pPr>
            <a:r>
              <a:rPr lang="zh-CN" altLang="en-US" sz="2000" dirty="0">
                <a:latin typeface="Microsoft YaHei" panose="020B0503020204020204" pitchFamily="34" charset="-122"/>
                <a:ea typeface="Microsoft YaHei" panose="020B0503020204020204" pitchFamily="34" charset="-122"/>
              </a:rPr>
              <a:t>依据约瑟夫</a:t>
            </a:r>
            <a:r>
              <a:rPr lang="en-US" altLang="zh-CN" sz="2000"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熊彼特的观点，创新本质上就是“生产要素的重新组合”。商业模式创新是一种具有创造性的组织活动，重新组合生产要素的理念为商业模式创新提供了方法指引。</a:t>
            </a:r>
          </a:p>
          <a:p>
            <a:pPr marR="34540" indent="457200">
              <a:lnSpc>
                <a:spcPct val="150000"/>
              </a:lnSpc>
            </a:pPr>
            <a:r>
              <a:rPr lang="zh-CN" altLang="en-US" sz="2000" dirty="0">
                <a:latin typeface="Microsoft YaHei" panose="020B0503020204020204" pitchFamily="34" charset="-122"/>
                <a:ea typeface="Microsoft YaHei" panose="020B0503020204020204" pitchFamily="34" charset="-122"/>
              </a:rPr>
              <a:t>商业模式创新的要素组合法是指企业将相同或相似产业领域不同商业模式的关键要素进行拆分，并依据本企业的目标、资源等条件，对不同商业模式的关键要素进行重新组合，进而产生新的商业模式。运用要素组合法包括以下四个步骤。</a:t>
            </a:r>
          </a:p>
          <a:p>
            <a:pPr indent="457200">
              <a:lnSpc>
                <a:spcPct val="150000"/>
              </a:lnSpc>
              <a:spcBef>
                <a:spcPts val="315"/>
              </a:spcBef>
            </a:pPr>
            <a:r>
              <a:rPr lang="en-US" altLang="zh-CN" sz="2000" dirty="0">
                <a:latin typeface="Microsoft YaHei" panose="020B0503020204020204" pitchFamily="34" charset="-122"/>
                <a:ea typeface="Microsoft YaHei" panose="020B0503020204020204" pitchFamily="34" charset="-122"/>
              </a:rPr>
              <a:t>①</a:t>
            </a:r>
            <a:r>
              <a:rPr lang="zh-CN" altLang="en-US" sz="2000" dirty="0">
                <a:latin typeface="Microsoft YaHei" panose="020B0503020204020204" pitchFamily="34" charset="-122"/>
                <a:ea typeface="Microsoft YaHei" panose="020B0503020204020204" pitchFamily="34" charset="-122"/>
              </a:rPr>
              <a:t>确定商业模式创新的目标。</a:t>
            </a:r>
          </a:p>
          <a:p>
            <a:pPr indent="457200">
              <a:lnSpc>
                <a:spcPct val="150000"/>
              </a:lnSpc>
              <a:spcBef>
                <a:spcPts val="315"/>
              </a:spcBef>
            </a:pPr>
            <a:r>
              <a:rPr lang="en-US" altLang="zh-CN" sz="2000" dirty="0">
                <a:latin typeface="Microsoft YaHei" panose="020B0503020204020204" pitchFamily="34" charset="-122"/>
                <a:ea typeface="Microsoft YaHei" panose="020B0503020204020204" pitchFamily="34" charset="-122"/>
              </a:rPr>
              <a:t>②</a:t>
            </a:r>
            <a:r>
              <a:rPr lang="zh-CN" altLang="en-US" sz="2000" dirty="0">
                <a:latin typeface="Microsoft YaHei" panose="020B0503020204020204" pitchFamily="34" charset="-122"/>
                <a:ea typeface="Microsoft YaHei" panose="020B0503020204020204" pitchFamily="34" charset="-122"/>
              </a:rPr>
              <a:t>剖析相同或相似产业领域不同商业模式的关键构成要素及其支撑条件。</a:t>
            </a:r>
          </a:p>
          <a:p>
            <a:pPr indent="457200">
              <a:lnSpc>
                <a:spcPct val="150000"/>
              </a:lnSpc>
              <a:spcBef>
                <a:spcPts val="315"/>
              </a:spcBef>
            </a:pPr>
            <a:r>
              <a:rPr lang="en-US" altLang="zh-CN" sz="2000" dirty="0">
                <a:latin typeface="Microsoft YaHei" panose="020B0503020204020204" pitchFamily="34" charset="-122"/>
                <a:ea typeface="Microsoft YaHei" panose="020B0503020204020204" pitchFamily="34" charset="-122"/>
              </a:rPr>
              <a:t>③</a:t>
            </a:r>
            <a:r>
              <a:rPr lang="zh-CN" altLang="en-US" sz="2000" dirty="0">
                <a:latin typeface="Microsoft YaHei" panose="020B0503020204020204" pitchFamily="34" charset="-122"/>
                <a:ea typeface="Microsoft YaHei" panose="020B0503020204020204" pitchFamily="34" charset="-122"/>
              </a:rPr>
              <a:t>根据自身条件和目标建立商业模式要素组合。</a:t>
            </a:r>
          </a:p>
          <a:p>
            <a:pPr indent="457200">
              <a:lnSpc>
                <a:spcPct val="150000"/>
              </a:lnSpc>
              <a:spcBef>
                <a:spcPts val="315"/>
              </a:spcBef>
            </a:pPr>
            <a:r>
              <a:rPr lang="en-US" altLang="zh-CN" sz="2000" dirty="0">
                <a:latin typeface="Microsoft YaHei" panose="020B0503020204020204" pitchFamily="34" charset="-122"/>
                <a:ea typeface="Microsoft YaHei" panose="020B0503020204020204" pitchFamily="34" charset="-122"/>
              </a:rPr>
              <a:t>④</a:t>
            </a:r>
            <a:r>
              <a:rPr lang="zh-CN" altLang="en-US" sz="2000" dirty="0">
                <a:latin typeface="Microsoft YaHei" panose="020B0503020204020204" pitchFamily="34" charset="-122"/>
                <a:ea typeface="Microsoft YaHei" panose="020B0503020204020204" pitchFamily="34" charset="-122"/>
              </a:rPr>
              <a:t>进行商业模式评价、检验与修正行动计划。</a:t>
            </a:r>
          </a:p>
        </p:txBody>
      </p:sp>
      <p:sp>
        <p:nvSpPr>
          <p:cNvPr id="11" name="文本框 10">
            <a:extLst>
              <a:ext uri="{FF2B5EF4-FFF2-40B4-BE49-F238E27FC236}">
                <a16:creationId xmlns:a16="http://schemas.microsoft.com/office/drawing/2014/main" id="{84D2F9C7-9EFC-9056-436B-2E02BF22AF49}"/>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要素组合法</a:t>
            </a:r>
          </a:p>
        </p:txBody>
      </p:sp>
    </p:spTree>
    <p:extLst>
      <p:ext uri="{BB962C8B-B14F-4D97-AF65-F5344CB8AC3E}">
        <p14:creationId xmlns:p14="http://schemas.microsoft.com/office/powerpoint/2010/main" val="216813594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48FEAC-6D29-F1C4-8365-A81128E1582D}"/>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FD77520A-FB86-B7CF-23FC-E333BB21AC21}"/>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5.3.3</a:t>
            </a:r>
            <a:r>
              <a:rPr lang="zh-CN" altLang="en-US" sz="3200" dirty="0">
                <a:solidFill>
                  <a:schemeClr val="tx1"/>
                </a:solidFill>
                <a:latin typeface="Microsoft YaHei" panose="020B0503020204020204" pitchFamily="34" charset="-122"/>
                <a:ea typeface="Microsoft YaHei" panose="020B0503020204020204" pitchFamily="34" charset="-122"/>
              </a:rPr>
              <a:t>商业模式创新的方法</a:t>
            </a:r>
          </a:p>
        </p:txBody>
      </p:sp>
      <p:sp>
        <p:nvSpPr>
          <p:cNvPr id="4" name="文本框 3">
            <a:extLst>
              <a:ext uri="{FF2B5EF4-FFF2-40B4-BE49-F238E27FC236}">
                <a16:creationId xmlns:a16="http://schemas.microsoft.com/office/drawing/2014/main" id="{AFFFC10B-8A1E-FAA1-AC95-95E4758AD726}"/>
              </a:ext>
            </a:extLst>
          </p:cNvPr>
          <p:cNvSpPr txBox="1"/>
          <p:nvPr/>
        </p:nvSpPr>
        <p:spPr>
          <a:xfrm>
            <a:off x="438912" y="1774965"/>
            <a:ext cx="7635993" cy="3732112"/>
          </a:xfrm>
          <a:prstGeom prst="rect">
            <a:avLst/>
          </a:prstGeom>
          <a:noFill/>
        </p:spPr>
        <p:txBody>
          <a:bodyPr wrap="square">
            <a:spAutoFit/>
          </a:bodyPr>
          <a:lstStyle/>
          <a:p>
            <a:pPr marR="34540" indent="457200">
              <a:lnSpc>
                <a:spcPct val="150000"/>
              </a:lnSpc>
              <a:spcBef>
                <a:spcPts val="222"/>
              </a:spcBef>
            </a:pPr>
            <a:r>
              <a:rPr lang="zh-CN" altLang="en-US" sz="2000" dirty="0">
                <a:latin typeface="Microsoft YaHei" panose="020B0503020204020204" pitchFamily="34" charset="-122"/>
                <a:ea typeface="Microsoft YaHei" panose="020B0503020204020204" pitchFamily="34" charset="-122"/>
              </a:rPr>
              <a:t>价值创新法是指企业选择某个具有吸引力和持续性的顾客价值，并围绕它创造性地构建系统解决方案，进而形成较为完整的商业模式。基于价值创新的商业模式创新方法符合顾客导向和单点突破原则，对创新创业企业特别是初次创新创业者具有重要的应用价值。</a:t>
            </a:r>
          </a:p>
          <a:p>
            <a:pPr marR="35449" indent="457200">
              <a:lnSpc>
                <a:spcPct val="150000"/>
              </a:lnSpc>
            </a:pPr>
            <a:r>
              <a:rPr lang="zh-CN" altLang="en-US" sz="2000" dirty="0">
                <a:latin typeface="Microsoft YaHei" panose="020B0503020204020204" pitchFamily="34" charset="-122"/>
                <a:ea typeface="Microsoft YaHei" panose="020B0503020204020204" pitchFamily="34" charset="-122"/>
              </a:rPr>
              <a:t>价值创新法遵循“价值发现→价值选择→价值配置”的商业模式创新逻辑。运用价值创新法时，需要注意的问题有以下两个方面。</a:t>
            </a:r>
          </a:p>
          <a:p>
            <a:pPr marR="770780" indent="457200">
              <a:lnSpc>
                <a:spcPct val="150000"/>
              </a:lnSpc>
            </a:pPr>
            <a:r>
              <a:rPr lang="en-US" altLang="zh-CN" sz="2000" dirty="0">
                <a:latin typeface="Microsoft YaHei" panose="020B0503020204020204" pitchFamily="34" charset="-122"/>
                <a:ea typeface="Microsoft YaHei" panose="020B0503020204020204" pitchFamily="34" charset="-122"/>
              </a:rPr>
              <a:t>①</a:t>
            </a:r>
            <a:r>
              <a:rPr lang="zh-CN" altLang="en-US" sz="2000" dirty="0">
                <a:latin typeface="Microsoft YaHei" panose="020B0503020204020204" pitchFamily="34" charset="-122"/>
                <a:ea typeface="Microsoft YaHei" panose="020B0503020204020204" pitchFamily="34" charset="-122"/>
              </a:rPr>
              <a:t>顾客价值必须有持续的吸引力。</a:t>
            </a:r>
            <a:endParaRPr lang="en-US" altLang="zh-CN" sz="2000" dirty="0">
              <a:latin typeface="Microsoft YaHei" panose="020B0503020204020204" pitchFamily="34" charset="-122"/>
              <a:ea typeface="Microsoft YaHei" panose="020B0503020204020204" pitchFamily="34" charset="-122"/>
            </a:endParaRPr>
          </a:p>
          <a:p>
            <a:pPr marR="770780" indent="457200">
              <a:lnSpc>
                <a:spcPct val="150000"/>
              </a:lnSpc>
            </a:pPr>
            <a:r>
              <a:rPr lang="en-US" altLang="zh-CN" sz="2000" dirty="0">
                <a:latin typeface="Microsoft YaHei" panose="020B0503020204020204" pitchFamily="34" charset="-122"/>
                <a:ea typeface="Microsoft YaHei" panose="020B0503020204020204" pitchFamily="34" charset="-122"/>
              </a:rPr>
              <a:t>②</a:t>
            </a:r>
            <a:r>
              <a:rPr lang="zh-CN" altLang="en-US" sz="2000" dirty="0">
                <a:latin typeface="Microsoft YaHei" panose="020B0503020204020204" pitchFamily="34" charset="-122"/>
                <a:ea typeface="Microsoft YaHei" panose="020B0503020204020204" pitchFamily="34" charset="-122"/>
              </a:rPr>
              <a:t>系统解决方案必须有延展性和可行性。</a:t>
            </a:r>
            <a:endParaRPr lang="zh-CN" altLang="en-US" sz="800" dirty="0">
              <a:latin typeface="Wawati SC"/>
              <a:cs typeface="Wawati SC"/>
            </a:endParaRPr>
          </a:p>
        </p:txBody>
      </p:sp>
      <p:grpSp>
        <p:nvGrpSpPr>
          <p:cNvPr id="3" name="组合 2">
            <a:extLst>
              <a:ext uri="{FF2B5EF4-FFF2-40B4-BE49-F238E27FC236}">
                <a16:creationId xmlns:a16="http://schemas.microsoft.com/office/drawing/2014/main" id="{8BC966BE-7150-235D-CF86-958F28F2B05A}"/>
              </a:ext>
            </a:extLst>
          </p:cNvPr>
          <p:cNvGrpSpPr/>
          <p:nvPr/>
        </p:nvGrpSpPr>
        <p:grpSpPr>
          <a:xfrm>
            <a:off x="8235000" y="1774965"/>
            <a:ext cx="3518088" cy="4138263"/>
            <a:chOff x="9817461" y="3301468"/>
            <a:chExt cx="654367" cy="769720"/>
          </a:xfrm>
        </p:grpSpPr>
        <p:grpSp>
          <p:nvGrpSpPr>
            <p:cNvPr id="5" name="object 12">
              <a:extLst>
                <a:ext uri="{FF2B5EF4-FFF2-40B4-BE49-F238E27FC236}">
                  <a16:creationId xmlns:a16="http://schemas.microsoft.com/office/drawing/2014/main" id="{C0B8DAA1-6744-E0C0-28C2-6F1E95A0B613}"/>
                </a:ext>
              </a:extLst>
            </p:cNvPr>
            <p:cNvGrpSpPr/>
            <p:nvPr/>
          </p:nvGrpSpPr>
          <p:grpSpPr>
            <a:xfrm>
              <a:off x="9817461" y="3301468"/>
              <a:ext cx="654367" cy="769720"/>
              <a:chOff x="5132400" y="5451322"/>
              <a:chExt cx="914296" cy="1075470"/>
            </a:xfrm>
          </p:grpSpPr>
          <p:sp>
            <p:nvSpPr>
              <p:cNvPr id="6" name="object 13">
                <a:extLst>
                  <a:ext uri="{FF2B5EF4-FFF2-40B4-BE49-F238E27FC236}">
                    <a16:creationId xmlns:a16="http://schemas.microsoft.com/office/drawing/2014/main" id="{319C6E5E-B65C-ADF1-CDBD-EBB2E04E05E2}"/>
                  </a:ext>
                </a:extLst>
              </p:cNvPr>
              <p:cNvSpPr/>
              <p:nvPr/>
            </p:nvSpPr>
            <p:spPr>
              <a:xfrm>
                <a:off x="5132400" y="5451322"/>
                <a:ext cx="205104" cy="205104"/>
              </a:xfrm>
              <a:custGeom>
                <a:avLst/>
                <a:gdLst/>
                <a:ahLst/>
                <a:cxnLst/>
                <a:rect l="l" t="t" r="r" b="b"/>
                <a:pathLst>
                  <a:path w="205104" h="205104">
                    <a:moveTo>
                      <a:pt x="204914" y="0"/>
                    </a:moveTo>
                    <a:lnTo>
                      <a:pt x="0" y="0"/>
                    </a:lnTo>
                    <a:lnTo>
                      <a:pt x="0" y="204914"/>
                    </a:lnTo>
                    <a:lnTo>
                      <a:pt x="204914" y="204914"/>
                    </a:lnTo>
                    <a:lnTo>
                      <a:pt x="204914" y="0"/>
                    </a:lnTo>
                    <a:close/>
                  </a:path>
                </a:pathLst>
              </a:custGeom>
              <a:solidFill>
                <a:srgbClr val="44C8F4"/>
              </a:solidFill>
            </p:spPr>
            <p:txBody>
              <a:bodyPr wrap="square" lIns="0" tIns="0" rIns="0" bIns="0" rtlCol="0"/>
              <a:lstStyle/>
              <a:p>
                <a:endParaRPr sz="2000">
                  <a:latin typeface="Microsoft YaHei" panose="020B0503020204020204" pitchFamily="34" charset="-122"/>
                  <a:ea typeface="Microsoft YaHei" panose="020B0503020204020204" pitchFamily="34" charset="-122"/>
                </a:endParaRPr>
              </a:p>
            </p:txBody>
          </p:sp>
          <p:sp>
            <p:nvSpPr>
              <p:cNvPr id="7" name="object 14">
                <a:extLst>
                  <a:ext uri="{FF2B5EF4-FFF2-40B4-BE49-F238E27FC236}">
                    <a16:creationId xmlns:a16="http://schemas.microsoft.com/office/drawing/2014/main" id="{AF67EE12-6737-64B0-630A-A89F80AF24F8}"/>
                  </a:ext>
                </a:extLst>
              </p:cNvPr>
              <p:cNvSpPr/>
              <p:nvPr/>
            </p:nvSpPr>
            <p:spPr>
              <a:xfrm>
                <a:off x="5134202" y="5453123"/>
                <a:ext cx="912494" cy="1073669"/>
              </a:xfrm>
              <a:custGeom>
                <a:avLst/>
                <a:gdLst/>
                <a:ahLst/>
                <a:cxnLst/>
                <a:rect l="l" t="t" r="r" b="b"/>
                <a:pathLst>
                  <a:path w="912495" h="1342390">
                    <a:moveTo>
                      <a:pt x="911999" y="0"/>
                    </a:moveTo>
                    <a:lnTo>
                      <a:pt x="179997" y="0"/>
                    </a:lnTo>
                    <a:lnTo>
                      <a:pt x="0" y="179997"/>
                    </a:lnTo>
                    <a:lnTo>
                      <a:pt x="0" y="1342110"/>
                    </a:lnTo>
                    <a:lnTo>
                      <a:pt x="911999" y="1342110"/>
                    </a:lnTo>
                    <a:lnTo>
                      <a:pt x="911999" y="0"/>
                    </a:lnTo>
                    <a:close/>
                  </a:path>
                </a:pathLst>
              </a:custGeom>
              <a:solidFill>
                <a:srgbClr val="ABE1FA"/>
              </a:solidFill>
            </p:spPr>
            <p:txBody>
              <a:bodyPr wrap="square" lIns="0" tIns="0" rIns="0" bIns="0" rtlCol="0"/>
              <a:lstStyle/>
              <a:p>
                <a:endParaRPr sz="2000">
                  <a:latin typeface="Microsoft YaHei" panose="020B0503020204020204" pitchFamily="34" charset="-122"/>
                  <a:ea typeface="Microsoft YaHei" panose="020B0503020204020204" pitchFamily="34" charset="-122"/>
                </a:endParaRPr>
              </a:p>
            </p:txBody>
          </p:sp>
          <p:sp>
            <p:nvSpPr>
              <p:cNvPr id="8" name="object 15">
                <a:extLst>
                  <a:ext uri="{FF2B5EF4-FFF2-40B4-BE49-F238E27FC236}">
                    <a16:creationId xmlns:a16="http://schemas.microsoft.com/office/drawing/2014/main" id="{0BAAE036-E7AF-1891-DD64-C37EBDF6F97B}"/>
                  </a:ext>
                </a:extLst>
              </p:cNvPr>
              <p:cNvSpPr/>
              <p:nvPr/>
            </p:nvSpPr>
            <p:spPr>
              <a:xfrm>
                <a:off x="5134202" y="5453123"/>
                <a:ext cx="912494" cy="1073669"/>
              </a:xfrm>
              <a:custGeom>
                <a:avLst/>
                <a:gdLst/>
                <a:ahLst/>
                <a:cxnLst/>
                <a:rect l="l" t="t" r="r" b="b"/>
                <a:pathLst>
                  <a:path w="912495" h="1342390">
                    <a:moveTo>
                      <a:pt x="179997" y="0"/>
                    </a:moveTo>
                    <a:lnTo>
                      <a:pt x="0" y="179997"/>
                    </a:lnTo>
                    <a:lnTo>
                      <a:pt x="0" y="1342110"/>
                    </a:lnTo>
                    <a:lnTo>
                      <a:pt x="911999" y="1342110"/>
                    </a:lnTo>
                    <a:lnTo>
                      <a:pt x="911999" y="0"/>
                    </a:lnTo>
                    <a:lnTo>
                      <a:pt x="179997" y="0"/>
                    </a:lnTo>
                    <a:close/>
                  </a:path>
                </a:pathLst>
              </a:custGeom>
              <a:ln w="3594">
                <a:solidFill>
                  <a:srgbClr val="44C8F4"/>
                </a:solidFill>
              </a:ln>
            </p:spPr>
            <p:txBody>
              <a:bodyPr wrap="square" lIns="0" tIns="0" rIns="0" bIns="0" rtlCol="0"/>
              <a:lstStyle/>
              <a:p>
                <a:endParaRPr sz="2000">
                  <a:latin typeface="Microsoft YaHei" panose="020B0503020204020204" pitchFamily="34" charset="-122"/>
                  <a:ea typeface="Microsoft YaHei" panose="020B0503020204020204" pitchFamily="34" charset="-122"/>
                </a:endParaRPr>
              </a:p>
            </p:txBody>
          </p:sp>
          <p:pic>
            <p:nvPicPr>
              <p:cNvPr id="9" name="object 16">
                <a:extLst>
                  <a:ext uri="{FF2B5EF4-FFF2-40B4-BE49-F238E27FC236}">
                    <a16:creationId xmlns:a16="http://schemas.microsoft.com/office/drawing/2014/main" id="{C7A49370-C26D-40FC-4A00-CFFD2678EBB8}"/>
                  </a:ext>
                </a:extLst>
              </p:cNvPr>
              <p:cNvPicPr/>
              <p:nvPr/>
            </p:nvPicPr>
            <p:blipFill>
              <a:blip r:embed="rId2" cstate="print"/>
              <a:stretch>
                <a:fillRect/>
              </a:stretch>
            </p:blipFill>
            <p:spPr>
              <a:xfrm>
                <a:off x="5230199" y="5538644"/>
                <a:ext cx="720004" cy="720004"/>
              </a:xfrm>
              <a:prstGeom prst="rect">
                <a:avLst/>
              </a:prstGeom>
            </p:spPr>
          </p:pic>
        </p:grpSp>
        <p:sp>
          <p:nvSpPr>
            <p:cNvPr id="10" name="object 17">
              <a:extLst>
                <a:ext uri="{FF2B5EF4-FFF2-40B4-BE49-F238E27FC236}">
                  <a16:creationId xmlns:a16="http://schemas.microsoft.com/office/drawing/2014/main" id="{14E4C93C-D0BD-A0F1-EAD0-0DB59473441D}"/>
                </a:ext>
              </a:extLst>
            </p:cNvPr>
            <p:cNvSpPr txBox="1"/>
            <p:nvPr/>
          </p:nvSpPr>
          <p:spPr>
            <a:xfrm>
              <a:off x="9908422" y="3900504"/>
              <a:ext cx="507192" cy="128258"/>
            </a:xfrm>
            <a:prstGeom prst="rect">
              <a:avLst/>
            </a:prstGeom>
          </p:spPr>
          <p:txBody>
            <a:bodyPr vert="horz" wrap="square" lIns="0" tIns="9089" rIns="0" bIns="0" rtlCol="0">
              <a:spAutoFit/>
            </a:bodyPr>
            <a:lstStyle/>
            <a:p>
              <a:pPr marL="9089" marR="3636" algn="ctr">
                <a:lnSpc>
                  <a:spcPct val="114599"/>
                </a:lnSpc>
                <a:spcBef>
                  <a:spcPts val="72"/>
                </a:spcBef>
              </a:pPr>
              <a:r>
                <a:rPr sz="2000" spc="-29" dirty="0">
                  <a:solidFill>
                    <a:srgbClr val="231F20"/>
                  </a:solidFill>
                  <a:latin typeface="Microsoft YaHei" panose="020B0503020204020204" pitchFamily="34" charset="-122"/>
                  <a:ea typeface="Microsoft YaHei" panose="020B0503020204020204" pitchFamily="34" charset="-122"/>
                  <a:cs typeface="Lantinghei SC Extralight"/>
                </a:rPr>
                <a:t>新冠疫情期间，</a:t>
              </a:r>
              <a:r>
                <a:rPr sz="2000" dirty="0">
                  <a:solidFill>
                    <a:srgbClr val="231F20"/>
                  </a:solidFill>
                  <a:latin typeface="Microsoft YaHei" panose="020B0503020204020204" pitchFamily="34" charset="-122"/>
                  <a:ea typeface="Microsoft YaHei" panose="020B0503020204020204" pitchFamily="34" charset="-122"/>
                  <a:cs typeface="Lantinghei SC Extralight"/>
                </a:rPr>
                <a:t>4</a:t>
              </a:r>
              <a:r>
                <a:rPr sz="2000" spc="-43" dirty="0">
                  <a:solidFill>
                    <a:srgbClr val="231F20"/>
                  </a:solidFill>
                  <a:latin typeface="Microsoft YaHei" panose="020B0503020204020204" pitchFamily="34" charset="-122"/>
                  <a:ea typeface="Microsoft YaHei" panose="020B0503020204020204" pitchFamily="34" charset="-122"/>
                  <a:cs typeface="Lantinghei SC Extralight"/>
                </a:rPr>
                <a:t>家企业创新</a:t>
              </a:r>
              <a:r>
                <a:rPr sz="2000" spc="-29" dirty="0">
                  <a:solidFill>
                    <a:srgbClr val="231F20"/>
                  </a:solidFill>
                  <a:latin typeface="Microsoft YaHei" panose="020B0503020204020204" pitchFamily="34" charset="-122"/>
                  <a:ea typeface="Microsoft YaHei" panose="020B0503020204020204" pitchFamily="34" charset="-122"/>
                  <a:cs typeface="Lantinghei SC Extralight"/>
                </a:rPr>
                <a:t>商业模式</a:t>
              </a:r>
              <a:endParaRPr sz="2000" dirty="0">
                <a:latin typeface="Microsoft YaHei" panose="020B0503020204020204" pitchFamily="34" charset="-122"/>
                <a:ea typeface="Microsoft YaHei" panose="020B0503020204020204" pitchFamily="34" charset="-122"/>
                <a:cs typeface="Lantinghei SC Extralight"/>
              </a:endParaRPr>
            </a:p>
          </p:txBody>
        </p:sp>
      </p:grpSp>
      <p:sp>
        <p:nvSpPr>
          <p:cNvPr id="11" name="文本框 10">
            <a:extLst>
              <a:ext uri="{FF2B5EF4-FFF2-40B4-BE49-F238E27FC236}">
                <a16:creationId xmlns:a16="http://schemas.microsoft.com/office/drawing/2014/main" id="{5BA165AF-DC7F-C4B0-4C33-C7D106F6EAA7}"/>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3.</a:t>
            </a:r>
            <a:r>
              <a:rPr kumimoji="1" lang="zh-CN" altLang="en-US" sz="2800" b="1" dirty="0">
                <a:solidFill>
                  <a:schemeClr val="accent3"/>
                </a:solidFill>
                <a:latin typeface="Microsoft YaHei" panose="020B0503020204020204" pitchFamily="34" charset="-122"/>
                <a:ea typeface="Microsoft YaHei" panose="020B0503020204020204" pitchFamily="34" charset="-122"/>
              </a:rPr>
              <a:t>价值创新法</a:t>
            </a:r>
          </a:p>
        </p:txBody>
      </p:sp>
    </p:spTree>
    <p:extLst>
      <p:ext uri="{BB962C8B-B14F-4D97-AF65-F5344CB8AC3E}">
        <p14:creationId xmlns:p14="http://schemas.microsoft.com/office/powerpoint/2010/main" val="278821813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9E5881-22C9-829D-DC77-B4CF6366B630}"/>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B782715D-9B48-F0DD-B09A-480B57E6B6CF}"/>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5.3.4</a:t>
            </a:r>
            <a:r>
              <a:rPr lang="zh-CN" altLang="en-US" sz="3200" dirty="0">
                <a:solidFill>
                  <a:schemeClr val="tx1"/>
                </a:solidFill>
                <a:latin typeface="Microsoft YaHei" panose="020B0503020204020204" pitchFamily="34" charset="-122"/>
                <a:ea typeface="Microsoft YaHei" panose="020B0503020204020204" pitchFamily="34" charset="-122"/>
              </a:rPr>
              <a:t>“互联网</a:t>
            </a:r>
            <a:r>
              <a:rPr lang="en-US" altLang="zh-CN" sz="3200" dirty="0">
                <a:solidFill>
                  <a:schemeClr val="tx1"/>
                </a:solidFill>
                <a:latin typeface="Microsoft YaHei" panose="020B0503020204020204" pitchFamily="34" charset="-122"/>
                <a:ea typeface="Microsoft YaHei" panose="020B0503020204020204" pitchFamily="34" charset="-122"/>
              </a:rPr>
              <a:t>+”</a:t>
            </a:r>
            <a:r>
              <a:rPr lang="zh-CN" altLang="en-US" sz="3200" dirty="0">
                <a:solidFill>
                  <a:schemeClr val="tx1"/>
                </a:solidFill>
                <a:latin typeface="Microsoft YaHei" panose="020B0503020204020204" pitchFamily="34" charset="-122"/>
                <a:ea typeface="Microsoft YaHei" panose="020B0503020204020204" pitchFamily="34" charset="-122"/>
              </a:rPr>
              <a:t>的六大创新创业商业模式</a:t>
            </a:r>
          </a:p>
        </p:txBody>
      </p:sp>
      <p:sp>
        <p:nvSpPr>
          <p:cNvPr id="5" name="文本框 4">
            <a:extLst>
              <a:ext uri="{FF2B5EF4-FFF2-40B4-BE49-F238E27FC236}">
                <a16:creationId xmlns:a16="http://schemas.microsoft.com/office/drawing/2014/main" id="{7403BAEF-7953-121F-48B3-28D991384C7B}"/>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工具</a:t>
            </a:r>
            <a:r>
              <a:rPr kumimoji="1" lang="en-US" altLang="zh-CN" sz="2800" b="1" dirty="0">
                <a:solidFill>
                  <a:schemeClr val="accent3"/>
                </a:solidFill>
                <a:latin typeface="Microsoft YaHei" panose="020B0503020204020204" pitchFamily="34" charset="-122"/>
                <a:ea typeface="Microsoft YaHei" panose="020B0503020204020204" pitchFamily="34" charset="-122"/>
              </a:rPr>
              <a:t>+</a:t>
            </a:r>
            <a:r>
              <a:rPr kumimoji="1" lang="zh-CN" altLang="en-US" sz="2800" b="1" dirty="0">
                <a:solidFill>
                  <a:schemeClr val="accent3"/>
                </a:solidFill>
                <a:latin typeface="Microsoft YaHei" panose="020B0503020204020204" pitchFamily="34" charset="-122"/>
                <a:ea typeface="Microsoft YaHei" panose="020B0503020204020204" pitchFamily="34" charset="-122"/>
              </a:rPr>
              <a:t>社群</a:t>
            </a:r>
            <a:r>
              <a:rPr kumimoji="1" lang="en-US" altLang="zh-CN" sz="2800" b="1" dirty="0">
                <a:solidFill>
                  <a:schemeClr val="accent3"/>
                </a:solidFill>
                <a:latin typeface="Microsoft YaHei" panose="020B0503020204020204" pitchFamily="34" charset="-122"/>
                <a:ea typeface="Microsoft YaHei" panose="020B0503020204020204" pitchFamily="34" charset="-122"/>
              </a:rPr>
              <a:t>+</a:t>
            </a:r>
            <a:r>
              <a:rPr kumimoji="1" lang="zh-CN" altLang="en-US" sz="2800" b="1" dirty="0">
                <a:solidFill>
                  <a:schemeClr val="accent3"/>
                </a:solidFill>
                <a:latin typeface="Microsoft YaHei" panose="020B0503020204020204" pitchFamily="34" charset="-122"/>
                <a:ea typeface="Microsoft YaHei" panose="020B0503020204020204" pitchFamily="34" charset="-122"/>
              </a:rPr>
              <a:t>电商”模式</a:t>
            </a:r>
          </a:p>
        </p:txBody>
      </p:sp>
      <p:sp>
        <p:nvSpPr>
          <p:cNvPr id="7" name="文本框 6">
            <a:extLst>
              <a:ext uri="{FF2B5EF4-FFF2-40B4-BE49-F238E27FC236}">
                <a16:creationId xmlns:a16="http://schemas.microsoft.com/office/drawing/2014/main" id="{0140E4EA-B0D0-8064-D421-761138756C02}"/>
              </a:ext>
            </a:extLst>
          </p:cNvPr>
          <p:cNvSpPr txBox="1"/>
          <p:nvPr/>
        </p:nvSpPr>
        <p:spPr>
          <a:xfrm>
            <a:off x="440936" y="1774965"/>
            <a:ext cx="11310127" cy="1567530"/>
          </a:xfrm>
          <a:prstGeom prst="roundRect">
            <a:avLst/>
          </a:prstGeom>
          <a:solidFill>
            <a:schemeClr val="bg1"/>
          </a:solidFill>
        </p:spPr>
        <p:txBody>
          <a:bodyPr wrap="square">
            <a:noAutofit/>
          </a:bodyPr>
          <a:lstStyle/>
          <a:p>
            <a:pPr indent="457200">
              <a:lnSpc>
                <a:spcPct val="150000"/>
              </a:lnSpc>
              <a:buNone/>
            </a:pPr>
            <a:r>
              <a:rPr lang="zh-CN" altLang="en-US" sz="2000" dirty="0">
                <a:latin typeface="Microsoft YaHei" panose="020B0503020204020204" pitchFamily="34" charset="-122"/>
                <a:ea typeface="Microsoft YaHei" panose="020B0503020204020204" pitchFamily="34" charset="-122"/>
              </a:rPr>
              <a:t>互联网的发展使信息交流越来越便捷，志同道合的人更容易聚在一起，形成社群。同时，互联网将散落在各地的星星点点的分散需求聚拢在一个平台上，形成新的共同的需求，并形成了规模，展现了重聚的价值。</a:t>
            </a:r>
          </a:p>
        </p:txBody>
      </p:sp>
      <p:sp>
        <p:nvSpPr>
          <p:cNvPr id="8" name="文本框 7">
            <a:extLst>
              <a:ext uri="{FF2B5EF4-FFF2-40B4-BE49-F238E27FC236}">
                <a16:creationId xmlns:a16="http://schemas.microsoft.com/office/drawing/2014/main" id="{69092A4F-D267-FA70-8CA5-46FD4FE51D45}"/>
              </a:ext>
            </a:extLst>
          </p:cNvPr>
          <p:cNvSpPr txBox="1"/>
          <p:nvPr/>
        </p:nvSpPr>
        <p:spPr>
          <a:xfrm>
            <a:off x="830359" y="3565541"/>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长尾型商业模式</a:t>
            </a:r>
          </a:p>
        </p:txBody>
      </p:sp>
      <p:sp>
        <p:nvSpPr>
          <p:cNvPr id="9" name="文本框 8">
            <a:extLst>
              <a:ext uri="{FF2B5EF4-FFF2-40B4-BE49-F238E27FC236}">
                <a16:creationId xmlns:a16="http://schemas.microsoft.com/office/drawing/2014/main" id="{A524F822-6277-BCE8-866D-D7750A10B6A0}"/>
              </a:ext>
            </a:extLst>
          </p:cNvPr>
          <p:cNvSpPr txBox="1"/>
          <p:nvPr/>
        </p:nvSpPr>
        <p:spPr>
          <a:xfrm>
            <a:off x="440936" y="4200284"/>
            <a:ext cx="11310127" cy="1567530"/>
          </a:xfrm>
          <a:prstGeom prst="roundRect">
            <a:avLst/>
          </a:prstGeom>
          <a:solidFill>
            <a:schemeClr val="bg1"/>
          </a:solidFill>
        </p:spPr>
        <p:txBody>
          <a:bodyPr wrap="square">
            <a:noAutofit/>
          </a:bodyPr>
          <a:lstStyle/>
          <a:p>
            <a:pPr indent="457200">
              <a:lnSpc>
                <a:spcPct val="150000"/>
              </a:lnSpc>
              <a:buNone/>
            </a:pPr>
            <a:r>
              <a:rPr lang="zh-CN" altLang="en-US" sz="2000" dirty="0">
                <a:latin typeface="Microsoft YaHei" panose="020B0503020204020204" pitchFamily="34" charset="-122"/>
                <a:ea typeface="Microsoft YaHei" panose="020B0503020204020204" pitchFamily="34" charset="-122"/>
              </a:rPr>
              <a:t>长尾概念由克里斯</a:t>
            </a:r>
            <a:r>
              <a:rPr lang="en-US" altLang="zh-CN" sz="2000"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安德森提出，这个概念描述了媒体行业从面向大量用户销售少数拳头产品，到销售庞大数量的利基产品的转变。虽然每种利基产品相对而言只产生小额销售量，但利基产品的销售总额可以与传统面向大量用户销售少数拳头产品的销售总额媲美。</a:t>
            </a:r>
          </a:p>
        </p:txBody>
      </p:sp>
    </p:spTree>
    <p:extLst>
      <p:ext uri="{BB962C8B-B14F-4D97-AF65-F5344CB8AC3E}">
        <p14:creationId xmlns:p14="http://schemas.microsoft.com/office/powerpoint/2010/main" val="302146826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C1D151-0373-9972-F550-89F3D42F3C8F}"/>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4458262D-F636-9C55-D75C-EE6D1D458C77}"/>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5.3.4</a:t>
            </a:r>
            <a:r>
              <a:rPr lang="zh-CN" altLang="en-US" sz="3200" dirty="0">
                <a:solidFill>
                  <a:schemeClr val="tx1"/>
                </a:solidFill>
                <a:latin typeface="Microsoft YaHei" panose="020B0503020204020204" pitchFamily="34" charset="-122"/>
                <a:ea typeface="Microsoft YaHei" panose="020B0503020204020204" pitchFamily="34" charset="-122"/>
              </a:rPr>
              <a:t>“互联网</a:t>
            </a:r>
            <a:r>
              <a:rPr lang="en-US" altLang="zh-CN" sz="3200" dirty="0">
                <a:solidFill>
                  <a:schemeClr val="tx1"/>
                </a:solidFill>
                <a:latin typeface="Microsoft YaHei" panose="020B0503020204020204" pitchFamily="34" charset="-122"/>
                <a:ea typeface="Microsoft YaHei" panose="020B0503020204020204" pitchFamily="34" charset="-122"/>
              </a:rPr>
              <a:t>+”</a:t>
            </a:r>
            <a:r>
              <a:rPr lang="zh-CN" altLang="en-US" sz="3200" dirty="0">
                <a:solidFill>
                  <a:schemeClr val="tx1"/>
                </a:solidFill>
                <a:latin typeface="Microsoft YaHei" panose="020B0503020204020204" pitchFamily="34" charset="-122"/>
                <a:ea typeface="Microsoft YaHei" panose="020B0503020204020204" pitchFamily="34" charset="-122"/>
              </a:rPr>
              <a:t>的六大创新创业商业模式</a:t>
            </a:r>
          </a:p>
        </p:txBody>
      </p:sp>
      <p:sp>
        <p:nvSpPr>
          <p:cNvPr id="5" name="文本框 4">
            <a:extLst>
              <a:ext uri="{FF2B5EF4-FFF2-40B4-BE49-F238E27FC236}">
                <a16:creationId xmlns:a16="http://schemas.microsoft.com/office/drawing/2014/main" id="{EF0682BE-CEC4-3042-4A9F-809E896EBDED}"/>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3.</a:t>
            </a:r>
            <a:r>
              <a:rPr kumimoji="1" lang="zh-CN" altLang="en-US" sz="2800" b="1" dirty="0">
                <a:solidFill>
                  <a:schemeClr val="accent3"/>
                </a:solidFill>
                <a:latin typeface="Microsoft YaHei" panose="020B0503020204020204" pitchFamily="34" charset="-122"/>
                <a:ea typeface="Microsoft YaHei" panose="020B0503020204020204" pitchFamily="34" charset="-122"/>
              </a:rPr>
              <a:t>跨界商业模式</a:t>
            </a:r>
          </a:p>
        </p:txBody>
      </p:sp>
      <p:sp>
        <p:nvSpPr>
          <p:cNvPr id="7" name="文本框 6">
            <a:extLst>
              <a:ext uri="{FF2B5EF4-FFF2-40B4-BE49-F238E27FC236}">
                <a16:creationId xmlns:a16="http://schemas.microsoft.com/office/drawing/2014/main" id="{6D79716E-BA9A-89B0-AD05-2B127F5A7107}"/>
              </a:ext>
            </a:extLst>
          </p:cNvPr>
          <p:cNvSpPr txBox="1"/>
          <p:nvPr/>
        </p:nvSpPr>
        <p:spPr>
          <a:xfrm>
            <a:off x="440936" y="1774965"/>
            <a:ext cx="11310127" cy="1567530"/>
          </a:xfrm>
          <a:prstGeom prst="roundRect">
            <a:avLst/>
          </a:prstGeom>
          <a:solidFill>
            <a:schemeClr val="bg1"/>
          </a:solidFill>
        </p:spPr>
        <p:txBody>
          <a:bodyPr wrap="square" anchor="ctr">
            <a:noAutofit/>
          </a:bodyPr>
          <a:lstStyle/>
          <a:p>
            <a:pPr indent="457200">
              <a:lnSpc>
                <a:spcPct val="150000"/>
              </a:lnSpc>
              <a:buNone/>
            </a:pPr>
            <a:r>
              <a:rPr lang="zh-CN" altLang="en-US" sz="2000" dirty="0">
                <a:latin typeface="Microsoft YaHei" panose="020B0503020204020204" pitchFamily="34" charset="-122"/>
                <a:ea typeface="Microsoft YaHei" panose="020B0503020204020204" pitchFamily="34" charset="-122"/>
              </a:rPr>
              <a:t>互联网为什么能够如此迅速地颠覆传统行业呢？互联网的颠覆实质上就是利用高效率来整合低效率，通过对传统产业核心要素的再分配、生产关系的重构，来提升整体系统效率。</a:t>
            </a:r>
          </a:p>
        </p:txBody>
      </p:sp>
      <p:sp>
        <p:nvSpPr>
          <p:cNvPr id="8" name="文本框 7">
            <a:extLst>
              <a:ext uri="{FF2B5EF4-FFF2-40B4-BE49-F238E27FC236}">
                <a16:creationId xmlns:a16="http://schemas.microsoft.com/office/drawing/2014/main" id="{99D15050-FBFC-16ED-2DDA-979D4744CC7A}"/>
              </a:ext>
            </a:extLst>
          </p:cNvPr>
          <p:cNvSpPr txBox="1"/>
          <p:nvPr/>
        </p:nvSpPr>
        <p:spPr>
          <a:xfrm>
            <a:off x="830359" y="3565541"/>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4.</a:t>
            </a:r>
            <a:r>
              <a:rPr kumimoji="1" lang="zh-CN" altLang="en-US" sz="2800" b="1" dirty="0">
                <a:solidFill>
                  <a:schemeClr val="accent3"/>
                </a:solidFill>
                <a:latin typeface="Microsoft YaHei" panose="020B0503020204020204" pitchFamily="34" charset="-122"/>
                <a:ea typeface="Microsoft YaHei" panose="020B0503020204020204" pitchFamily="34" charset="-122"/>
              </a:rPr>
              <a:t>免费商业模式</a:t>
            </a:r>
          </a:p>
        </p:txBody>
      </p:sp>
      <p:sp>
        <p:nvSpPr>
          <p:cNvPr id="9" name="文本框 8">
            <a:extLst>
              <a:ext uri="{FF2B5EF4-FFF2-40B4-BE49-F238E27FC236}">
                <a16:creationId xmlns:a16="http://schemas.microsoft.com/office/drawing/2014/main" id="{5F7DF52E-A51D-79A3-C1E7-FED1D78A37EC}"/>
              </a:ext>
            </a:extLst>
          </p:cNvPr>
          <p:cNvSpPr txBox="1"/>
          <p:nvPr/>
        </p:nvSpPr>
        <p:spPr>
          <a:xfrm>
            <a:off x="440936" y="4200284"/>
            <a:ext cx="11310127" cy="1567530"/>
          </a:xfrm>
          <a:prstGeom prst="roundRect">
            <a:avLst/>
          </a:prstGeom>
          <a:solidFill>
            <a:schemeClr val="bg1"/>
          </a:solidFill>
        </p:spPr>
        <p:txBody>
          <a:bodyPr wrap="square" anchor="ctr">
            <a:noAutofit/>
          </a:bodyPr>
          <a:lstStyle/>
          <a:p>
            <a:pPr indent="457200">
              <a:lnSpc>
                <a:spcPct val="150000"/>
              </a:lnSpc>
              <a:buNone/>
            </a:pPr>
            <a:r>
              <a:rPr lang="zh-CN" altLang="en-US" sz="2000" dirty="0">
                <a:latin typeface="Microsoft YaHei" panose="020B0503020204020204" pitchFamily="34" charset="-122"/>
                <a:ea typeface="Microsoft YaHei" panose="020B0503020204020204" pitchFamily="34" charset="-122"/>
              </a:rPr>
              <a:t>“互联网</a:t>
            </a:r>
            <a:r>
              <a:rPr lang="en-US" altLang="zh-CN" sz="2000"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时代是一个“信息过剩”的时代，也是一个“注意力稀缺”的时代，怎样在“无限的信息”中获取“有限的注意力”，成为“互联网</a:t>
            </a:r>
            <a:r>
              <a:rPr lang="en-US" altLang="zh-CN" sz="2000"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时代企业的核心命题。</a:t>
            </a:r>
          </a:p>
        </p:txBody>
      </p:sp>
    </p:spTree>
    <p:extLst>
      <p:ext uri="{BB962C8B-B14F-4D97-AF65-F5344CB8AC3E}">
        <p14:creationId xmlns:p14="http://schemas.microsoft.com/office/powerpoint/2010/main" val="149051034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7A2CF2-850B-6523-9C33-19C59F9104D3}"/>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0CA07838-67EC-5151-45D2-48D20C8C1533}"/>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5.3.4</a:t>
            </a:r>
            <a:r>
              <a:rPr lang="zh-CN" altLang="en-US" sz="3200" dirty="0">
                <a:solidFill>
                  <a:schemeClr val="tx1"/>
                </a:solidFill>
                <a:latin typeface="Microsoft YaHei" panose="020B0503020204020204" pitchFamily="34" charset="-122"/>
                <a:ea typeface="Microsoft YaHei" panose="020B0503020204020204" pitchFamily="34" charset="-122"/>
              </a:rPr>
              <a:t>“互联网</a:t>
            </a:r>
            <a:r>
              <a:rPr lang="en-US" altLang="zh-CN" sz="3200" dirty="0">
                <a:solidFill>
                  <a:schemeClr val="tx1"/>
                </a:solidFill>
                <a:latin typeface="Microsoft YaHei" panose="020B0503020204020204" pitchFamily="34" charset="-122"/>
                <a:ea typeface="Microsoft YaHei" panose="020B0503020204020204" pitchFamily="34" charset="-122"/>
              </a:rPr>
              <a:t>+”</a:t>
            </a:r>
            <a:r>
              <a:rPr lang="zh-CN" altLang="en-US" sz="3200" dirty="0">
                <a:solidFill>
                  <a:schemeClr val="tx1"/>
                </a:solidFill>
                <a:latin typeface="Microsoft YaHei" panose="020B0503020204020204" pitchFamily="34" charset="-122"/>
                <a:ea typeface="Microsoft YaHei" panose="020B0503020204020204" pitchFamily="34" charset="-122"/>
              </a:rPr>
              <a:t>的六大创新创业商业模式</a:t>
            </a:r>
          </a:p>
        </p:txBody>
      </p:sp>
      <p:sp>
        <p:nvSpPr>
          <p:cNvPr id="5" name="文本框 4">
            <a:extLst>
              <a:ext uri="{FF2B5EF4-FFF2-40B4-BE49-F238E27FC236}">
                <a16:creationId xmlns:a16="http://schemas.microsoft.com/office/drawing/2014/main" id="{68602E83-36BC-8F46-B58A-9B4F04E1E3AF}"/>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5.O2O</a:t>
            </a:r>
            <a:r>
              <a:rPr kumimoji="1" lang="zh-CN" altLang="en-US" sz="2800" b="1" dirty="0">
                <a:solidFill>
                  <a:schemeClr val="accent3"/>
                </a:solidFill>
                <a:latin typeface="Microsoft YaHei" panose="020B0503020204020204" pitchFamily="34" charset="-122"/>
                <a:ea typeface="Microsoft YaHei" panose="020B0503020204020204" pitchFamily="34" charset="-122"/>
              </a:rPr>
              <a:t>商业模式</a:t>
            </a:r>
          </a:p>
        </p:txBody>
      </p:sp>
      <p:sp>
        <p:nvSpPr>
          <p:cNvPr id="7" name="文本框 6">
            <a:extLst>
              <a:ext uri="{FF2B5EF4-FFF2-40B4-BE49-F238E27FC236}">
                <a16:creationId xmlns:a16="http://schemas.microsoft.com/office/drawing/2014/main" id="{F809FAAE-75ED-0651-A5FC-6BCA229B8C07}"/>
              </a:ext>
            </a:extLst>
          </p:cNvPr>
          <p:cNvSpPr txBox="1"/>
          <p:nvPr/>
        </p:nvSpPr>
        <p:spPr>
          <a:xfrm>
            <a:off x="440937" y="1774965"/>
            <a:ext cx="7057143" cy="4205211"/>
          </a:xfrm>
          <a:prstGeom prst="roundRect">
            <a:avLst/>
          </a:prstGeom>
          <a:solidFill>
            <a:schemeClr val="bg1"/>
          </a:solidFill>
        </p:spPr>
        <p:txBody>
          <a:bodyPr wrap="square">
            <a:noAutofit/>
          </a:bodyPr>
          <a:lstStyle/>
          <a:p>
            <a:pPr indent="457200">
              <a:lnSpc>
                <a:spcPct val="150000"/>
              </a:lnSpc>
              <a:buNone/>
            </a:pPr>
            <a:r>
              <a:rPr lang="en" altLang="zh-CN" sz="2000" dirty="0">
                <a:latin typeface="Microsoft YaHei" panose="020B0503020204020204" pitchFamily="34" charset="-122"/>
                <a:ea typeface="Microsoft YaHei" panose="020B0503020204020204" pitchFamily="34" charset="-122"/>
              </a:rPr>
              <a:t>O2O</a:t>
            </a:r>
            <a:r>
              <a:rPr lang="zh-CN" altLang="en-US" sz="2000" dirty="0">
                <a:latin typeface="Microsoft YaHei" panose="020B0503020204020204" pitchFamily="34" charset="-122"/>
                <a:ea typeface="Microsoft YaHei" panose="020B0503020204020204" pitchFamily="34" charset="-122"/>
              </a:rPr>
              <a:t>是</a:t>
            </a:r>
            <a:r>
              <a:rPr lang="en" altLang="zh-CN" sz="2000" dirty="0" err="1">
                <a:latin typeface="Microsoft YaHei" panose="020B0503020204020204" pitchFamily="34" charset="-122"/>
                <a:ea typeface="Microsoft YaHei" panose="020B0503020204020204" pitchFamily="34" charset="-122"/>
              </a:rPr>
              <a:t>OnlineToOffline</a:t>
            </a:r>
            <a:r>
              <a:rPr lang="zh-CN" altLang="en-US" sz="2000" dirty="0">
                <a:latin typeface="Microsoft YaHei" panose="020B0503020204020204" pitchFamily="34" charset="-122"/>
                <a:ea typeface="Microsoft YaHei" panose="020B0503020204020204" pitchFamily="34" charset="-122"/>
              </a:rPr>
              <a:t>的英文简称。狭义的</a:t>
            </a:r>
            <a:r>
              <a:rPr lang="en" altLang="zh-CN" sz="2000" dirty="0">
                <a:latin typeface="Microsoft YaHei" panose="020B0503020204020204" pitchFamily="34" charset="-122"/>
                <a:ea typeface="Microsoft YaHei" panose="020B0503020204020204" pitchFamily="34" charset="-122"/>
              </a:rPr>
              <a:t>O2O</a:t>
            </a:r>
            <a:r>
              <a:rPr lang="zh-CN" altLang="en-US" sz="2000" dirty="0">
                <a:latin typeface="Microsoft YaHei" panose="020B0503020204020204" pitchFamily="34" charset="-122"/>
                <a:ea typeface="Microsoft YaHei" panose="020B0503020204020204" pitchFamily="34" charset="-122"/>
              </a:rPr>
              <a:t>就是线上交易、线下体验消费的商业模式，主要包括两种场景：</a:t>
            </a:r>
            <a:endParaRPr lang="en-US" altLang="zh-CN" sz="2000" dirty="0">
              <a:latin typeface="Microsoft YaHei" panose="020B0503020204020204" pitchFamily="34" charset="-122"/>
              <a:ea typeface="Microsoft YaHei" panose="020B0503020204020204" pitchFamily="34" charset="-122"/>
            </a:endParaRPr>
          </a:p>
          <a:p>
            <a:pPr indent="457200">
              <a:lnSpc>
                <a:spcPct val="150000"/>
              </a:lnSpc>
              <a:buNone/>
            </a:pPr>
            <a:r>
              <a:rPr lang="zh-CN" altLang="en-US" sz="2000" dirty="0">
                <a:latin typeface="Microsoft YaHei" panose="020B0503020204020204" pitchFamily="34" charset="-122"/>
                <a:ea typeface="Microsoft YaHei" panose="020B0503020204020204" pitchFamily="34" charset="-122"/>
              </a:rPr>
              <a:t>一是线上到线下，用户在线上购买或预订服务，再到线下商户实地享受服务，目前这种类型比较多；</a:t>
            </a:r>
            <a:endParaRPr lang="en-US" altLang="zh-CN" sz="2000" dirty="0">
              <a:latin typeface="Microsoft YaHei" panose="020B0503020204020204" pitchFamily="34" charset="-122"/>
              <a:ea typeface="Microsoft YaHei" panose="020B0503020204020204" pitchFamily="34" charset="-122"/>
            </a:endParaRPr>
          </a:p>
          <a:p>
            <a:pPr indent="457200">
              <a:lnSpc>
                <a:spcPct val="150000"/>
              </a:lnSpc>
              <a:buNone/>
            </a:pPr>
            <a:r>
              <a:rPr lang="zh-CN" altLang="en-US" sz="2000" dirty="0">
                <a:latin typeface="Microsoft YaHei" panose="020B0503020204020204" pitchFamily="34" charset="-122"/>
                <a:ea typeface="Microsoft YaHei" panose="020B0503020204020204" pitchFamily="34" charset="-122"/>
              </a:rPr>
              <a:t>二是线下到线上，用户通过线下实体店体验并选好商品，然后通过线上下单来购买商品。</a:t>
            </a:r>
          </a:p>
        </p:txBody>
      </p:sp>
      <p:pic>
        <p:nvPicPr>
          <p:cNvPr id="3" name="Picture 2" descr="O2O：医药商业新模式_生物探索">
            <a:extLst>
              <a:ext uri="{FF2B5EF4-FFF2-40B4-BE49-F238E27FC236}">
                <a16:creationId xmlns:a16="http://schemas.microsoft.com/office/drawing/2014/main" id="{AD916AEE-BB22-B62C-DA22-4FE8BF64696C}"/>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8614" b="89888" l="7273" r="91591">
                        <a14:foregroundMark x1="7273" y1="41199" x2="8409" y2="50187"/>
                        <a14:foregroundMark x1="33182" y1="10487" x2="34545" y2="15356"/>
                        <a14:foregroundMark x1="20000" y1="49813" x2="32045" y2="49813"/>
                        <a14:foregroundMark x1="32045" y1="49813" x2="40909" y2="48689"/>
                        <a14:foregroundMark x1="40909" y1="48689" x2="41364" y2="49064"/>
                        <a14:foregroundMark x1="15455" y1="50187" x2="30227" y2="41573"/>
                        <a14:foregroundMark x1="63636" y1="44944" x2="84318" y2="51311"/>
                        <a14:foregroundMark x1="30000" y1="50936" x2="41591" y2="51685"/>
                        <a14:foregroundMark x1="41591" y1="51685" x2="47273" y2="51311"/>
                        <a14:foregroundMark x1="65909" y1="39326" x2="79773" y2="47566"/>
                        <a14:foregroundMark x1="78409" y1="42322" x2="86818" y2="53933"/>
                        <a14:foregroundMark x1="87273" y1="44944" x2="89091" y2="50187"/>
                        <a14:foregroundMark x1="88864" y1="45318" x2="91818" y2="52434"/>
                        <a14:foregroundMark x1="72500" y1="15356" x2="70227" y2="9363"/>
                        <a14:foregroundMark x1="30000" y1="21723" x2="32955" y2="8614"/>
                        <a14:foregroundMark x1="67955" y1="21723" x2="67955" y2="8240"/>
                        <a14:foregroundMark x1="68636" y1="76779" x2="68182" y2="89513"/>
                        <a14:foregroundMark x1="34773" y1="79775" x2="32955" y2="89513"/>
                      </a14:backgroundRemoval>
                    </a14:imgEffect>
                  </a14:imgLayer>
                </a14:imgProps>
              </a:ext>
              <a:ext uri="{28A0092B-C50C-407E-A947-70E740481C1C}">
                <a14:useLocalDpi xmlns:a14="http://schemas.microsoft.com/office/drawing/2010/main" val="0"/>
              </a:ext>
            </a:extLst>
          </a:blip>
          <a:srcRect/>
          <a:stretch>
            <a:fillRect/>
          </a:stretch>
        </p:blipFill>
        <p:spPr bwMode="auto">
          <a:xfrm>
            <a:off x="7310707" y="2355858"/>
            <a:ext cx="5189083" cy="31488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563369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6C18BB-D4D5-7C7A-C525-1C6C67D7F5A4}"/>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CF13A73B-F791-2BF4-AE46-DBCEE666AAE5}"/>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5.3.4</a:t>
            </a:r>
            <a:r>
              <a:rPr lang="zh-CN" altLang="en-US" sz="3200" dirty="0">
                <a:solidFill>
                  <a:schemeClr val="tx1"/>
                </a:solidFill>
                <a:latin typeface="Microsoft YaHei" panose="020B0503020204020204" pitchFamily="34" charset="-122"/>
                <a:ea typeface="Microsoft YaHei" panose="020B0503020204020204" pitchFamily="34" charset="-122"/>
              </a:rPr>
              <a:t>“互联网</a:t>
            </a:r>
            <a:r>
              <a:rPr lang="en-US" altLang="zh-CN" sz="3200" dirty="0">
                <a:solidFill>
                  <a:schemeClr val="tx1"/>
                </a:solidFill>
                <a:latin typeface="Microsoft YaHei" panose="020B0503020204020204" pitchFamily="34" charset="-122"/>
                <a:ea typeface="Microsoft YaHei" panose="020B0503020204020204" pitchFamily="34" charset="-122"/>
              </a:rPr>
              <a:t>+”</a:t>
            </a:r>
            <a:r>
              <a:rPr lang="zh-CN" altLang="en-US" sz="3200" dirty="0">
                <a:solidFill>
                  <a:schemeClr val="tx1"/>
                </a:solidFill>
                <a:latin typeface="Microsoft YaHei" panose="020B0503020204020204" pitchFamily="34" charset="-122"/>
                <a:ea typeface="Microsoft YaHei" panose="020B0503020204020204" pitchFamily="34" charset="-122"/>
              </a:rPr>
              <a:t>的六大创新创业商业模式</a:t>
            </a:r>
          </a:p>
        </p:txBody>
      </p:sp>
      <p:sp>
        <p:nvSpPr>
          <p:cNvPr id="5" name="文本框 4">
            <a:extLst>
              <a:ext uri="{FF2B5EF4-FFF2-40B4-BE49-F238E27FC236}">
                <a16:creationId xmlns:a16="http://schemas.microsoft.com/office/drawing/2014/main" id="{47CC6FF8-D85C-8DB6-BC96-D511947BC758}"/>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6.</a:t>
            </a:r>
            <a:r>
              <a:rPr kumimoji="1" lang="zh-CN" altLang="en-US" sz="2800" b="1" dirty="0">
                <a:solidFill>
                  <a:schemeClr val="accent3"/>
                </a:solidFill>
                <a:latin typeface="Microsoft YaHei" panose="020B0503020204020204" pitchFamily="34" charset="-122"/>
                <a:ea typeface="Microsoft YaHei" panose="020B0503020204020204" pitchFamily="34" charset="-122"/>
              </a:rPr>
              <a:t>平台型商业模式</a:t>
            </a:r>
          </a:p>
        </p:txBody>
      </p:sp>
      <p:sp>
        <p:nvSpPr>
          <p:cNvPr id="7" name="文本框 6">
            <a:extLst>
              <a:ext uri="{FF2B5EF4-FFF2-40B4-BE49-F238E27FC236}">
                <a16:creationId xmlns:a16="http://schemas.microsoft.com/office/drawing/2014/main" id="{6016FB2E-7949-7BFF-EA74-93952C34BB46}"/>
              </a:ext>
            </a:extLst>
          </p:cNvPr>
          <p:cNvSpPr txBox="1"/>
          <p:nvPr/>
        </p:nvSpPr>
        <p:spPr>
          <a:xfrm>
            <a:off x="440936" y="1774965"/>
            <a:ext cx="11310127" cy="4388091"/>
          </a:xfrm>
          <a:prstGeom prst="roundRect">
            <a:avLst/>
          </a:prstGeom>
          <a:solidFill>
            <a:schemeClr val="bg1"/>
          </a:solidFill>
        </p:spPr>
        <p:txBody>
          <a:bodyPr wrap="square">
            <a:noAutofit/>
          </a:bodyPr>
          <a:lstStyle/>
          <a:p>
            <a:pPr indent="457200">
              <a:lnSpc>
                <a:spcPct val="150000"/>
              </a:lnSpc>
              <a:buNone/>
            </a:pPr>
            <a:r>
              <a:rPr lang="zh-CN" altLang="en-US" sz="2000" dirty="0">
                <a:latin typeface="Microsoft YaHei" panose="020B0503020204020204" pitchFamily="34" charset="-122"/>
                <a:ea typeface="Microsoft YaHei" panose="020B0503020204020204" pitchFamily="34" charset="-122"/>
              </a:rPr>
              <a:t>平台型商业模式的核心是打造足够大的平台，产品更多元和多样，更加重视用户体验和产品的闭环设计。</a:t>
            </a:r>
          </a:p>
          <a:p>
            <a:pPr indent="457200">
              <a:lnSpc>
                <a:spcPct val="150000"/>
              </a:lnSpc>
              <a:buNone/>
            </a:pPr>
            <a:r>
              <a:rPr lang="zh-CN" altLang="en-US" sz="2000" dirty="0">
                <a:latin typeface="Microsoft YaHei" panose="020B0503020204020204" pitchFamily="34" charset="-122"/>
                <a:ea typeface="Microsoft YaHei" panose="020B0503020204020204" pitchFamily="34" charset="-122"/>
              </a:rPr>
              <a:t>利用互联网平台，可以拓宽企业的生存和发展空间，这主要有以下两个方面的原因：</a:t>
            </a:r>
            <a:endParaRPr lang="en-US" altLang="zh-CN" sz="2000" dirty="0">
              <a:latin typeface="Microsoft YaHei" panose="020B0503020204020204" pitchFamily="34" charset="-122"/>
              <a:ea typeface="Microsoft YaHei" panose="020B0503020204020204" pitchFamily="34" charset="-122"/>
            </a:endParaRPr>
          </a:p>
          <a:p>
            <a:pPr indent="457200">
              <a:lnSpc>
                <a:spcPct val="150000"/>
              </a:lnSpc>
              <a:buNone/>
            </a:pPr>
            <a:r>
              <a:rPr lang="zh-CN" altLang="en-US" sz="2000" dirty="0">
                <a:latin typeface="Microsoft YaHei" panose="020B0503020204020204" pitchFamily="34" charset="-122"/>
                <a:ea typeface="Microsoft YaHei" panose="020B0503020204020204" pitchFamily="34" charset="-122"/>
              </a:rPr>
              <a:t>第一，互联网平台是开放的，可以整合全球的各种资源；</a:t>
            </a:r>
            <a:endParaRPr lang="en-US" altLang="zh-CN" sz="2000" dirty="0">
              <a:latin typeface="Microsoft YaHei" panose="020B0503020204020204" pitchFamily="34" charset="-122"/>
              <a:ea typeface="Microsoft YaHei" panose="020B0503020204020204" pitchFamily="34" charset="-122"/>
            </a:endParaRPr>
          </a:p>
          <a:p>
            <a:pPr indent="457200">
              <a:lnSpc>
                <a:spcPct val="150000"/>
              </a:lnSpc>
              <a:buNone/>
            </a:pPr>
            <a:r>
              <a:rPr lang="zh-CN" altLang="en-US" sz="2000" dirty="0">
                <a:latin typeface="Microsoft YaHei" panose="020B0503020204020204" pitchFamily="34" charset="-122"/>
                <a:ea typeface="Microsoft YaHei" panose="020B0503020204020204" pitchFamily="34" charset="-122"/>
              </a:rPr>
              <a:t>第二，互联网平台可以让所有的用户参与进来，实现企业和用户之间的零距离。</a:t>
            </a:r>
          </a:p>
        </p:txBody>
      </p:sp>
      <p:pic>
        <p:nvPicPr>
          <p:cNvPr id="14338" name="Picture 2" descr="什么是商业模式，创业者为什么要学习商业模式？_凤凰网视频_凤凰网">
            <a:extLst>
              <a:ext uri="{FF2B5EF4-FFF2-40B4-BE49-F238E27FC236}">
                <a16:creationId xmlns:a16="http://schemas.microsoft.com/office/drawing/2014/main" id="{0367DDF9-E88C-C960-7468-C6F35DD2D6C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07604" y="4388549"/>
            <a:ext cx="3511296" cy="2340864"/>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620136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F97B3C-8CF3-B850-EE29-DB012A3E56ED}"/>
            </a:ext>
          </a:extLst>
        </p:cNvPr>
        <p:cNvGrpSpPr/>
        <p:nvPr/>
      </p:nvGrpSpPr>
      <p:grpSpPr>
        <a:xfrm>
          <a:off x="0" y="0"/>
          <a:ext cx="0" cy="0"/>
          <a:chOff x="0" y="0"/>
          <a:chExt cx="0" cy="0"/>
        </a:xfrm>
      </p:grpSpPr>
      <p:grpSp>
        <p:nvGrpSpPr>
          <p:cNvPr id="4" name="object 6">
            <a:extLst>
              <a:ext uri="{FF2B5EF4-FFF2-40B4-BE49-F238E27FC236}">
                <a16:creationId xmlns:a16="http://schemas.microsoft.com/office/drawing/2014/main" id="{5436F4A1-CFA4-DE43-C54A-F241472B5532}"/>
              </a:ext>
            </a:extLst>
          </p:cNvPr>
          <p:cNvGrpSpPr/>
          <p:nvPr/>
        </p:nvGrpSpPr>
        <p:grpSpPr>
          <a:xfrm>
            <a:off x="1125537" y="1779405"/>
            <a:ext cx="9940925" cy="3985054"/>
            <a:chOff x="829802" y="6190170"/>
            <a:chExt cx="5073015" cy="356875"/>
          </a:xfrm>
        </p:grpSpPr>
        <p:sp>
          <p:nvSpPr>
            <p:cNvPr id="5" name="object 7">
              <a:extLst>
                <a:ext uri="{FF2B5EF4-FFF2-40B4-BE49-F238E27FC236}">
                  <a16:creationId xmlns:a16="http://schemas.microsoft.com/office/drawing/2014/main" id="{1A8C4C5B-A39C-E77F-4A89-17A39CB00FC7}"/>
                </a:ext>
              </a:extLst>
            </p:cNvPr>
            <p:cNvSpPr/>
            <p:nvPr/>
          </p:nvSpPr>
          <p:spPr>
            <a:xfrm>
              <a:off x="829802" y="6190175"/>
              <a:ext cx="5073015" cy="356870"/>
            </a:xfrm>
            <a:custGeom>
              <a:avLst/>
              <a:gdLst/>
              <a:ahLst/>
              <a:cxnLst/>
              <a:rect l="l" t="t" r="r" b="b"/>
              <a:pathLst>
                <a:path w="5073015" h="356870">
                  <a:moveTo>
                    <a:pt x="5000396" y="0"/>
                  </a:moveTo>
                  <a:lnTo>
                    <a:pt x="71996" y="0"/>
                  </a:lnTo>
                  <a:lnTo>
                    <a:pt x="43971" y="5657"/>
                  </a:lnTo>
                  <a:lnTo>
                    <a:pt x="21086" y="21086"/>
                  </a:lnTo>
                  <a:lnTo>
                    <a:pt x="5657" y="43971"/>
                  </a:lnTo>
                  <a:lnTo>
                    <a:pt x="0" y="71996"/>
                  </a:lnTo>
                  <a:lnTo>
                    <a:pt x="0" y="284403"/>
                  </a:lnTo>
                  <a:lnTo>
                    <a:pt x="5657" y="312421"/>
                  </a:lnTo>
                  <a:lnTo>
                    <a:pt x="21086" y="335302"/>
                  </a:lnTo>
                  <a:lnTo>
                    <a:pt x="43971" y="350729"/>
                  </a:lnTo>
                  <a:lnTo>
                    <a:pt x="71996" y="356387"/>
                  </a:lnTo>
                  <a:lnTo>
                    <a:pt x="5000396" y="356387"/>
                  </a:lnTo>
                  <a:lnTo>
                    <a:pt x="5028421" y="350729"/>
                  </a:lnTo>
                  <a:lnTo>
                    <a:pt x="5051305" y="335302"/>
                  </a:lnTo>
                  <a:lnTo>
                    <a:pt x="5066735" y="312421"/>
                  </a:lnTo>
                  <a:lnTo>
                    <a:pt x="5072392" y="284403"/>
                  </a:lnTo>
                  <a:lnTo>
                    <a:pt x="5072392" y="71996"/>
                  </a:lnTo>
                  <a:lnTo>
                    <a:pt x="5066735" y="43971"/>
                  </a:lnTo>
                  <a:lnTo>
                    <a:pt x="5051305" y="21086"/>
                  </a:lnTo>
                  <a:lnTo>
                    <a:pt x="5028421" y="5657"/>
                  </a:lnTo>
                  <a:lnTo>
                    <a:pt x="5000396" y="0"/>
                  </a:lnTo>
                  <a:close/>
                </a:path>
              </a:pathLst>
            </a:custGeom>
            <a:solidFill>
              <a:schemeClr val="bg1">
                <a:alpha val="79843"/>
              </a:schemeClr>
            </a:solidFill>
          </p:spPr>
          <p:txBody>
            <a:bodyPr wrap="square" lIns="0" tIns="0" rIns="0" bIns="0" rtlCol="0"/>
            <a:lstStyle/>
            <a:p>
              <a:endParaRPr sz="1288" dirty="0">
                <a:latin typeface="Microsoft YaHei" panose="020B0503020204020204" pitchFamily="34" charset="-122"/>
                <a:ea typeface="Microsoft YaHei" panose="020B0503020204020204" pitchFamily="34" charset="-122"/>
              </a:endParaRPr>
            </a:p>
          </p:txBody>
        </p:sp>
        <p:sp>
          <p:nvSpPr>
            <p:cNvPr id="6" name="object 8">
              <a:extLst>
                <a:ext uri="{FF2B5EF4-FFF2-40B4-BE49-F238E27FC236}">
                  <a16:creationId xmlns:a16="http://schemas.microsoft.com/office/drawing/2014/main" id="{A17DE390-3685-E50A-2008-FE76925689E4}"/>
                </a:ext>
              </a:extLst>
            </p:cNvPr>
            <p:cNvSpPr/>
            <p:nvPr/>
          </p:nvSpPr>
          <p:spPr>
            <a:xfrm>
              <a:off x="907592" y="6190170"/>
              <a:ext cx="462869" cy="356870"/>
            </a:xfrm>
            <a:custGeom>
              <a:avLst/>
              <a:gdLst/>
              <a:ahLst/>
              <a:cxnLst/>
              <a:rect l="l" t="t" r="r" b="b"/>
              <a:pathLst>
                <a:path w="560069" h="356870">
                  <a:moveTo>
                    <a:pt x="560053" y="0"/>
                  </a:moveTo>
                  <a:lnTo>
                    <a:pt x="356400" y="0"/>
                  </a:lnTo>
                  <a:lnTo>
                    <a:pt x="0" y="356400"/>
                  </a:lnTo>
                  <a:lnTo>
                    <a:pt x="203647" y="356400"/>
                  </a:lnTo>
                  <a:lnTo>
                    <a:pt x="560053" y="0"/>
                  </a:lnTo>
                  <a:close/>
                </a:path>
              </a:pathLst>
            </a:custGeom>
            <a:solidFill>
              <a:schemeClr val="accent1"/>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sp>
          <p:nvSpPr>
            <p:cNvPr id="7" name="object 9">
              <a:extLst>
                <a:ext uri="{FF2B5EF4-FFF2-40B4-BE49-F238E27FC236}">
                  <a16:creationId xmlns:a16="http://schemas.microsoft.com/office/drawing/2014/main" id="{A5EC8211-DAD8-0739-73C4-BED934CB6725}"/>
                </a:ext>
              </a:extLst>
            </p:cNvPr>
            <p:cNvSpPr/>
            <p:nvPr/>
          </p:nvSpPr>
          <p:spPr>
            <a:xfrm>
              <a:off x="1295820" y="6190170"/>
              <a:ext cx="462869" cy="356870"/>
            </a:xfrm>
            <a:custGeom>
              <a:avLst/>
              <a:gdLst/>
              <a:ahLst/>
              <a:cxnLst/>
              <a:rect l="l" t="t" r="r" b="b"/>
              <a:pathLst>
                <a:path w="560069" h="356870">
                  <a:moveTo>
                    <a:pt x="560053" y="0"/>
                  </a:moveTo>
                  <a:lnTo>
                    <a:pt x="356400" y="0"/>
                  </a:lnTo>
                  <a:lnTo>
                    <a:pt x="0" y="356400"/>
                  </a:lnTo>
                  <a:lnTo>
                    <a:pt x="203647" y="356400"/>
                  </a:lnTo>
                  <a:lnTo>
                    <a:pt x="560053" y="0"/>
                  </a:lnTo>
                  <a:close/>
                </a:path>
              </a:pathLst>
            </a:custGeom>
            <a:solidFill>
              <a:srgbClr val="F2C353"/>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sp>
          <p:nvSpPr>
            <p:cNvPr id="8" name="object 10">
              <a:extLst>
                <a:ext uri="{FF2B5EF4-FFF2-40B4-BE49-F238E27FC236}">
                  <a16:creationId xmlns:a16="http://schemas.microsoft.com/office/drawing/2014/main" id="{FF40B593-70CD-8513-65FD-02731B944C33}"/>
                </a:ext>
              </a:extLst>
            </p:cNvPr>
            <p:cNvSpPr/>
            <p:nvPr/>
          </p:nvSpPr>
          <p:spPr>
            <a:xfrm>
              <a:off x="5292140" y="6190170"/>
              <a:ext cx="447040" cy="356870"/>
            </a:xfrm>
            <a:custGeom>
              <a:avLst/>
              <a:gdLst/>
              <a:ahLst/>
              <a:cxnLst/>
              <a:rect l="l" t="t" r="r" b="b"/>
              <a:pathLst>
                <a:path w="447039" h="356870">
                  <a:moveTo>
                    <a:pt x="446845" y="0"/>
                  </a:moveTo>
                  <a:lnTo>
                    <a:pt x="356400" y="0"/>
                  </a:lnTo>
                  <a:lnTo>
                    <a:pt x="0" y="356400"/>
                  </a:lnTo>
                  <a:lnTo>
                    <a:pt x="90439" y="356400"/>
                  </a:lnTo>
                  <a:lnTo>
                    <a:pt x="446845" y="0"/>
                  </a:lnTo>
                  <a:close/>
                </a:path>
              </a:pathLst>
            </a:custGeom>
            <a:solidFill>
              <a:schemeClr val="accent2">
                <a:lumMod val="20000"/>
                <a:lumOff val="80000"/>
              </a:schemeClr>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grpSp>
      <p:sp>
        <p:nvSpPr>
          <p:cNvPr id="2" name="标题 1">
            <a:extLst>
              <a:ext uri="{FF2B5EF4-FFF2-40B4-BE49-F238E27FC236}">
                <a16:creationId xmlns:a16="http://schemas.microsoft.com/office/drawing/2014/main" id="{21CCE214-1E8C-96C9-2260-699FAF53F7E6}"/>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课后思考</a:t>
            </a:r>
          </a:p>
        </p:txBody>
      </p:sp>
      <p:sp>
        <p:nvSpPr>
          <p:cNvPr id="3" name="object 4">
            <a:extLst>
              <a:ext uri="{FF2B5EF4-FFF2-40B4-BE49-F238E27FC236}">
                <a16:creationId xmlns:a16="http://schemas.microsoft.com/office/drawing/2014/main" id="{5BCD6A05-50C5-0091-6136-078536A3CEFB}"/>
              </a:ext>
            </a:extLst>
          </p:cNvPr>
          <p:cNvSpPr txBox="1"/>
          <p:nvPr/>
        </p:nvSpPr>
        <p:spPr>
          <a:xfrm>
            <a:off x="2908473" y="2116418"/>
            <a:ext cx="7521401" cy="3311029"/>
          </a:xfrm>
          <a:prstGeom prst="rect">
            <a:avLst/>
          </a:prstGeom>
        </p:spPr>
        <p:txBody>
          <a:bodyPr vert="horz" wrap="square" lIns="0" tIns="51810" rIns="0" bIns="0" rtlCol="0">
            <a:spAutoFit/>
          </a:bodyPr>
          <a:lstStyle/>
          <a:p>
            <a:pPr>
              <a:lnSpc>
                <a:spcPct val="150000"/>
              </a:lnSpc>
              <a:buSzPct val="90476"/>
              <a:tabLst>
                <a:tab pos="390844" algn="l"/>
              </a:tabLst>
            </a:pPr>
            <a:r>
              <a:rPr lang="zh-CN" altLang="en-US" sz="2400" b="1" spc="-4" dirty="0">
                <a:solidFill>
                  <a:srgbClr val="231F20"/>
                </a:solidFill>
                <a:latin typeface="Microsoft YaHei" panose="020B0503020204020204" pitchFamily="34" charset="-122"/>
                <a:ea typeface="Microsoft YaHei" panose="020B0503020204020204" pitchFamily="34" charset="-122"/>
                <a:cs typeface="Wawati SC"/>
              </a:rPr>
              <a:t>（</a:t>
            </a:r>
            <a:r>
              <a:rPr lang="en-US" altLang="zh-CN" sz="2400" b="1" spc="-4" dirty="0">
                <a:solidFill>
                  <a:srgbClr val="231F20"/>
                </a:solidFill>
                <a:latin typeface="Microsoft YaHei" panose="020B0503020204020204" pitchFamily="34" charset="-122"/>
                <a:ea typeface="Microsoft YaHei" panose="020B0503020204020204" pitchFamily="34" charset="-122"/>
                <a:cs typeface="Wawati SC"/>
              </a:rPr>
              <a:t>1</a:t>
            </a:r>
            <a:r>
              <a:rPr lang="zh-CN" altLang="en-US" sz="2400" b="1" spc="-4" dirty="0">
                <a:solidFill>
                  <a:srgbClr val="231F20"/>
                </a:solidFill>
                <a:latin typeface="Microsoft YaHei" panose="020B0503020204020204" pitchFamily="34" charset="-122"/>
                <a:ea typeface="Microsoft YaHei" panose="020B0503020204020204" pitchFamily="34" charset="-122"/>
                <a:cs typeface="Wawati SC"/>
              </a:rPr>
              <a:t>）在创新创业活动中，创新创业商业模式为什么重要？它一般由哪些要素构成？</a:t>
            </a:r>
          </a:p>
          <a:p>
            <a:pPr>
              <a:lnSpc>
                <a:spcPct val="150000"/>
              </a:lnSpc>
              <a:buSzPct val="90476"/>
              <a:tabLst>
                <a:tab pos="390844" algn="l"/>
              </a:tabLst>
            </a:pPr>
            <a:r>
              <a:rPr lang="zh-CN" altLang="en-US" sz="2400" b="1" spc="-4" dirty="0">
                <a:solidFill>
                  <a:srgbClr val="231F20"/>
                </a:solidFill>
                <a:latin typeface="Microsoft YaHei" panose="020B0503020204020204" pitchFamily="34" charset="-122"/>
                <a:ea typeface="Microsoft YaHei" panose="020B0503020204020204" pitchFamily="34" charset="-122"/>
                <a:cs typeface="Wawati SC"/>
              </a:rPr>
              <a:t>（</a:t>
            </a:r>
            <a:r>
              <a:rPr lang="en-US" altLang="zh-CN" sz="2400" b="1" spc="-4" dirty="0">
                <a:solidFill>
                  <a:srgbClr val="231F20"/>
                </a:solidFill>
                <a:latin typeface="Microsoft YaHei" panose="020B0503020204020204" pitchFamily="34" charset="-122"/>
                <a:ea typeface="Microsoft YaHei" panose="020B0503020204020204" pitchFamily="34" charset="-122"/>
                <a:cs typeface="Wawati SC"/>
              </a:rPr>
              <a:t>2</a:t>
            </a:r>
            <a:r>
              <a:rPr lang="zh-CN" altLang="en-US" sz="2400" b="1" spc="-4" dirty="0">
                <a:solidFill>
                  <a:srgbClr val="231F20"/>
                </a:solidFill>
                <a:latin typeface="Microsoft YaHei" panose="020B0503020204020204" pitchFamily="34" charset="-122"/>
                <a:ea typeface="Microsoft YaHei" panose="020B0503020204020204" pitchFamily="34" charset="-122"/>
                <a:cs typeface="Wawati SC"/>
              </a:rPr>
              <a:t>）创新创业商业模式画布的构成要素是哪九个？</a:t>
            </a:r>
          </a:p>
          <a:p>
            <a:pPr>
              <a:lnSpc>
                <a:spcPct val="150000"/>
              </a:lnSpc>
              <a:buSzPct val="90476"/>
              <a:tabLst>
                <a:tab pos="390844" algn="l"/>
              </a:tabLst>
            </a:pPr>
            <a:r>
              <a:rPr lang="zh-CN" altLang="en-US" sz="2400" b="1" spc="-4" dirty="0">
                <a:solidFill>
                  <a:srgbClr val="231F20"/>
                </a:solidFill>
                <a:latin typeface="Microsoft YaHei" panose="020B0503020204020204" pitchFamily="34" charset="-122"/>
                <a:ea typeface="Microsoft YaHei" panose="020B0503020204020204" pitchFamily="34" charset="-122"/>
                <a:cs typeface="Wawati SC"/>
              </a:rPr>
              <a:t>（</a:t>
            </a:r>
            <a:r>
              <a:rPr lang="en-US" altLang="zh-CN" sz="2400" b="1" spc="-4" dirty="0">
                <a:solidFill>
                  <a:srgbClr val="231F20"/>
                </a:solidFill>
                <a:latin typeface="Microsoft YaHei" panose="020B0503020204020204" pitchFamily="34" charset="-122"/>
                <a:ea typeface="Microsoft YaHei" panose="020B0503020204020204" pitchFamily="34" charset="-122"/>
                <a:cs typeface="Wawati SC"/>
              </a:rPr>
              <a:t>3</a:t>
            </a:r>
            <a:r>
              <a:rPr lang="zh-CN" altLang="en-US" sz="2400" b="1" spc="-4" dirty="0">
                <a:solidFill>
                  <a:srgbClr val="231F20"/>
                </a:solidFill>
                <a:latin typeface="Microsoft YaHei" panose="020B0503020204020204" pitchFamily="34" charset="-122"/>
                <a:ea typeface="Microsoft YaHei" panose="020B0503020204020204" pitchFamily="34" charset="-122"/>
                <a:cs typeface="Wawati SC"/>
              </a:rPr>
              <a:t>）可以从哪三个方面对相关企业的商业模式进行评价？</a:t>
            </a:r>
          </a:p>
          <a:p>
            <a:pPr>
              <a:lnSpc>
                <a:spcPct val="150000"/>
              </a:lnSpc>
              <a:buSzPct val="90476"/>
              <a:tabLst>
                <a:tab pos="390844" algn="l"/>
              </a:tabLst>
            </a:pPr>
            <a:r>
              <a:rPr lang="zh-CN" altLang="en-US" sz="2400" b="1" spc="-4" dirty="0">
                <a:solidFill>
                  <a:srgbClr val="231F20"/>
                </a:solidFill>
                <a:latin typeface="Microsoft YaHei" panose="020B0503020204020204" pitchFamily="34" charset="-122"/>
                <a:ea typeface="Microsoft YaHei" panose="020B0503020204020204" pitchFamily="34" charset="-122"/>
                <a:cs typeface="Wawati SC"/>
              </a:rPr>
              <a:t>（</a:t>
            </a:r>
            <a:r>
              <a:rPr lang="en-US" altLang="zh-CN" sz="2400" b="1" spc="-4" dirty="0">
                <a:solidFill>
                  <a:srgbClr val="231F20"/>
                </a:solidFill>
                <a:latin typeface="Microsoft YaHei" panose="020B0503020204020204" pitchFamily="34" charset="-122"/>
                <a:ea typeface="Microsoft YaHei" panose="020B0503020204020204" pitchFamily="34" charset="-122"/>
                <a:cs typeface="Wawati SC"/>
              </a:rPr>
              <a:t>4</a:t>
            </a:r>
            <a:r>
              <a:rPr lang="zh-CN" altLang="en-US" sz="2400" b="1" spc="-4" dirty="0">
                <a:solidFill>
                  <a:srgbClr val="231F20"/>
                </a:solidFill>
                <a:latin typeface="Microsoft YaHei" panose="020B0503020204020204" pitchFamily="34" charset="-122"/>
                <a:ea typeface="Microsoft YaHei" panose="020B0503020204020204" pitchFamily="34" charset="-122"/>
                <a:cs typeface="Wawati SC"/>
              </a:rPr>
              <a:t>）创新创业商业模式中创新的基本内涵是什么？</a:t>
            </a:r>
          </a:p>
          <a:p>
            <a:pPr>
              <a:lnSpc>
                <a:spcPct val="150000"/>
              </a:lnSpc>
              <a:buSzPct val="90476"/>
              <a:tabLst>
                <a:tab pos="390844" algn="l"/>
              </a:tabLst>
            </a:pPr>
            <a:r>
              <a:rPr lang="zh-CN" altLang="en-US" sz="2400" b="1" spc="-4" dirty="0">
                <a:solidFill>
                  <a:srgbClr val="231F20"/>
                </a:solidFill>
                <a:latin typeface="Microsoft YaHei" panose="020B0503020204020204" pitchFamily="34" charset="-122"/>
                <a:ea typeface="Microsoft YaHei" panose="020B0503020204020204" pitchFamily="34" charset="-122"/>
                <a:cs typeface="Wawati SC"/>
              </a:rPr>
              <a:t>（</a:t>
            </a:r>
            <a:r>
              <a:rPr lang="en-US" altLang="zh-CN" sz="2400" b="1" spc="-4" dirty="0">
                <a:solidFill>
                  <a:srgbClr val="231F20"/>
                </a:solidFill>
                <a:latin typeface="Microsoft YaHei" panose="020B0503020204020204" pitchFamily="34" charset="-122"/>
                <a:ea typeface="Microsoft YaHei" panose="020B0503020204020204" pitchFamily="34" charset="-122"/>
                <a:cs typeface="Wawati SC"/>
              </a:rPr>
              <a:t>5</a:t>
            </a:r>
            <a:r>
              <a:rPr lang="zh-CN" altLang="en-US" sz="2400" b="1" spc="-4" dirty="0">
                <a:solidFill>
                  <a:srgbClr val="231F20"/>
                </a:solidFill>
                <a:latin typeface="Microsoft YaHei" panose="020B0503020204020204" pitchFamily="34" charset="-122"/>
                <a:ea typeface="Microsoft YaHei" panose="020B0503020204020204" pitchFamily="34" charset="-122"/>
                <a:cs typeface="Wawati SC"/>
              </a:rPr>
              <a:t>）创新创业商业模式中创新的方法主要有哪些？</a:t>
            </a:r>
            <a:endParaRPr lang="zh-CN" altLang="en-US" sz="2400" b="1" dirty="0">
              <a:latin typeface="Microsoft YaHei" panose="020B0503020204020204" pitchFamily="34" charset="-122"/>
              <a:ea typeface="Microsoft YaHei" panose="020B0503020204020204" pitchFamily="34" charset="-122"/>
              <a:cs typeface="Wawati SC"/>
            </a:endParaRPr>
          </a:p>
        </p:txBody>
      </p:sp>
    </p:spTree>
    <p:extLst>
      <p:ext uri="{BB962C8B-B14F-4D97-AF65-F5344CB8AC3E}">
        <p14:creationId xmlns:p14="http://schemas.microsoft.com/office/powerpoint/2010/main" val="12837848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8C3651-153D-B424-53FF-EB6C4E5A6472}"/>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29A46F06-E7DD-55DD-B9E4-2BFF6D755BFC}"/>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创业快讯</a:t>
            </a:r>
          </a:p>
        </p:txBody>
      </p:sp>
      <p:grpSp>
        <p:nvGrpSpPr>
          <p:cNvPr id="11" name="组合 10">
            <a:extLst>
              <a:ext uri="{FF2B5EF4-FFF2-40B4-BE49-F238E27FC236}">
                <a16:creationId xmlns:a16="http://schemas.microsoft.com/office/drawing/2014/main" id="{7BCBBE9A-481B-89FF-83CC-789332EA875A}"/>
              </a:ext>
            </a:extLst>
          </p:cNvPr>
          <p:cNvGrpSpPr/>
          <p:nvPr/>
        </p:nvGrpSpPr>
        <p:grpSpPr>
          <a:xfrm>
            <a:off x="454855" y="1229274"/>
            <a:ext cx="11282289" cy="5190302"/>
            <a:chOff x="450166" y="1280836"/>
            <a:chExt cx="11282289" cy="5190302"/>
          </a:xfrm>
        </p:grpSpPr>
        <p:sp>
          <p:nvSpPr>
            <p:cNvPr id="12" name="object 3">
              <a:extLst>
                <a:ext uri="{FF2B5EF4-FFF2-40B4-BE49-F238E27FC236}">
                  <a16:creationId xmlns:a16="http://schemas.microsoft.com/office/drawing/2014/main" id="{069526D1-0841-F99E-F493-FB8A8A81F289}"/>
                </a:ext>
              </a:extLst>
            </p:cNvPr>
            <p:cNvSpPr/>
            <p:nvPr/>
          </p:nvSpPr>
          <p:spPr>
            <a:xfrm>
              <a:off x="1149941" y="1280847"/>
              <a:ext cx="103165" cy="103165"/>
            </a:xfrm>
            <a:custGeom>
              <a:avLst/>
              <a:gdLst/>
              <a:ahLst/>
              <a:cxnLst/>
              <a:rect l="l" t="t" r="r" b="b"/>
              <a:pathLst>
                <a:path w="144144" h="144144">
                  <a:moveTo>
                    <a:pt x="144005" y="0"/>
                  </a:moveTo>
                  <a:lnTo>
                    <a:pt x="0" y="143992"/>
                  </a:lnTo>
                  <a:lnTo>
                    <a:pt x="144005" y="143992"/>
                  </a:lnTo>
                  <a:lnTo>
                    <a:pt x="144005" y="0"/>
                  </a:lnTo>
                  <a:close/>
                </a:path>
              </a:pathLst>
            </a:custGeom>
            <a:solidFill>
              <a:srgbClr val="636466"/>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sp>
          <p:nvSpPr>
            <p:cNvPr id="13" name="object 6">
              <a:extLst>
                <a:ext uri="{FF2B5EF4-FFF2-40B4-BE49-F238E27FC236}">
                  <a16:creationId xmlns:a16="http://schemas.microsoft.com/office/drawing/2014/main" id="{B6C2E6DD-92B7-88B3-2DB8-0B05DD03D93D}"/>
                </a:ext>
              </a:extLst>
            </p:cNvPr>
            <p:cNvSpPr/>
            <p:nvPr/>
          </p:nvSpPr>
          <p:spPr>
            <a:xfrm>
              <a:off x="450166" y="1383902"/>
              <a:ext cx="11282289" cy="5087236"/>
            </a:xfrm>
            <a:custGeom>
              <a:avLst/>
              <a:gdLst/>
              <a:ahLst/>
              <a:cxnLst/>
              <a:rect l="l" t="t" r="r" b="b"/>
              <a:pathLst>
                <a:path w="4692015" h="5938520">
                  <a:moveTo>
                    <a:pt x="4331997" y="0"/>
                  </a:moveTo>
                  <a:lnTo>
                    <a:pt x="0" y="0"/>
                  </a:lnTo>
                  <a:lnTo>
                    <a:pt x="0" y="5938202"/>
                  </a:lnTo>
                  <a:lnTo>
                    <a:pt x="4331997" y="5938202"/>
                  </a:lnTo>
                  <a:lnTo>
                    <a:pt x="4380847" y="5934916"/>
                  </a:lnTo>
                  <a:lnTo>
                    <a:pt x="4427699" y="5925343"/>
                  </a:lnTo>
                  <a:lnTo>
                    <a:pt x="4472125" y="5909912"/>
                  </a:lnTo>
                  <a:lnTo>
                    <a:pt x="4513696" y="5889052"/>
                  </a:lnTo>
                  <a:lnTo>
                    <a:pt x="4551984" y="5863192"/>
                  </a:lnTo>
                  <a:lnTo>
                    <a:pt x="4586558" y="5832762"/>
                  </a:lnTo>
                  <a:lnTo>
                    <a:pt x="4616990" y="5798189"/>
                  </a:lnTo>
                  <a:lnTo>
                    <a:pt x="4642851" y="5759903"/>
                  </a:lnTo>
                  <a:lnTo>
                    <a:pt x="4663712" y="5718333"/>
                  </a:lnTo>
                  <a:lnTo>
                    <a:pt x="4679144" y="5673908"/>
                  </a:lnTo>
                  <a:lnTo>
                    <a:pt x="4688718" y="5627057"/>
                  </a:lnTo>
                  <a:lnTo>
                    <a:pt x="4692004" y="5578208"/>
                  </a:lnTo>
                  <a:lnTo>
                    <a:pt x="4692004" y="360006"/>
                  </a:lnTo>
                  <a:lnTo>
                    <a:pt x="4688718" y="311155"/>
                  </a:lnTo>
                  <a:lnTo>
                    <a:pt x="4679144" y="264301"/>
                  </a:lnTo>
                  <a:lnTo>
                    <a:pt x="4663712" y="219873"/>
                  </a:lnTo>
                  <a:lnTo>
                    <a:pt x="4642851" y="178302"/>
                  </a:lnTo>
                  <a:lnTo>
                    <a:pt x="4616990" y="140015"/>
                  </a:lnTo>
                  <a:lnTo>
                    <a:pt x="4586558" y="105441"/>
                  </a:lnTo>
                  <a:lnTo>
                    <a:pt x="4551984" y="75010"/>
                  </a:lnTo>
                  <a:lnTo>
                    <a:pt x="4513696" y="49150"/>
                  </a:lnTo>
                  <a:lnTo>
                    <a:pt x="4472125" y="28290"/>
                  </a:lnTo>
                  <a:lnTo>
                    <a:pt x="4427699" y="12859"/>
                  </a:lnTo>
                  <a:lnTo>
                    <a:pt x="4380847" y="3286"/>
                  </a:lnTo>
                  <a:lnTo>
                    <a:pt x="4331997" y="0"/>
                  </a:lnTo>
                  <a:close/>
                </a:path>
              </a:pathLst>
            </a:custGeom>
            <a:solidFill>
              <a:srgbClr val="FFFFFF"/>
            </a:solidFill>
          </p:spPr>
          <p:txBody>
            <a:bodyPr wrap="square" lIns="0" tIns="0" rIns="0" bIns="0" rtlCol="0"/>
            <a:lstStyle/>
            <a:p>
              <a:endParaRPr sz="1288" dirty="0">
                <a:latin typeface="Microsoft YaHei" panose="020B0503020204020204" pitchFamily="34" charset="-122"/>
                <a:ea typeface="Microsoft YaHei" panose="020B0503020204020204" pitchFamily="34" charset="-122"/>
              </a:endParaRPr>
            </a:p>
          </p:txBody>
        </p:sp>
        <p:sp>
          <p:nvSpPr>
            <p:cNvPr id="14" name="object 10">
              <a:extLst>
                <a:ext uri="{FF2B5EF4-FFF2-40B4-BE49-F238E27FC236}">
                  <a16:creationId xmlns:a16="http://schemas.microsoft.com/office/drawing/2014/main" id="{3FF41460-4D53-E096-EFEC-D1C4B5E5D904}"/>
                </a:ext>
              </a:extLst>
            </p:cNvPr>
            <p:cNvSpPr/>
            <p:nvPr/>
          </p:nvSpPr>
          <p:spPr>
            <a:xfrm>
              <a:off x="1253001" y="1280840"/>
              <a:ext cx="7769352" cy="537248"/>
            </a:xfrm>
            <a:custGeom>
              <a:avLst/>
              <a:gdLst/>
              <a:ahLst/>
              <a:cxnLst/>
              <a:rect l="l" t="t" r="r" b="b"/>
              <a:pathLst>
                <a:path w="792480" h="954405">
                  <a:moveTo>
                    <a:pt x="791997" y="0"/>
                  </a:moveTo>
                  <a:lnTo>
                    <a:pt x="0" y="0"/>
                  </a:lnTo>
                  <a:lnTo>
                    <a:pt x="0" y="845997"/>
                  </a:lnTo>
                  <a:lnTo>
                    <a:pt x="8486" y="888038"/>
                  </a:lnTo>
                  <a:lnTo>
                    <a:pt x="31630" y="922367"/>
                  </a:lnTo>
                  <a:lnTo>
                    <a:pt x="65960" y="945512"/>
                  </a:lnTo>
                  <a:lnTo>
                    <a:pt x="108000" y="953998"/>
                  </a:lnTo>
                  <a:lnTo>
                    <a:pt x="683996" y="953998"/>
                  </a:lnTo>
                  <a:lnTo>
                    <a:pt x="726037" y="945512"/>
                  </a:lnTo>
                  <a:lnTo>
                    <a:pt x="760366" y="922367"/>
                  </a:lnTo>
                  <a:lnTo>
                    <a:pt x="783510" y="888038"/>
                  </a:lnTo>
                  <a:lnTo>
                    <a:pt x="791997" y="845997"/>
                  </a:lnTo>
                  <a:lnTo>
                    <a:pt x="791997" y="0"/>
                  </a:lnTo>
                  <a:close/>
                </a:path>
              </a:pathLst>
            </a:custGeom>
            <a:solidFill>
              <a:srgbClr val="F79A79"/>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发补贴供场地四川大学生创业有了政策“后盾”</a:t>
              </a:r>
              <a:endParaRPr lang="zh-CN" altLang="en-US" sz="2400" b="1" dirty="0">
                <a:solidFill>
                  <a:schemeClr val="bg1"/>
                </a:solidFill>
                <a:latin typeface="Microsoft YaHei" panose="020B0503020204020204" pitchFamily="34" charset="-122"/>
                <a:ea typeface="Microsoft YaHei" panose="020B0503020204020204" pitchFamily="34" charset="-122"/>
                <a:cs typeface="Wawati SC"/>
              </a:endParaRPr>
            </a:p>
          </p:txBody>
        </p:sp>
        <p:grpSp>
          <p:nvGrpSpPr>
            <p:cNvPr id="15" name="object 13">
              <a:extLst>
                <a:ext uri="{FF2B5EF4-FFF2-40B4-BE49-F238E27FC236}">
                  <a16:creationId xmlns:a16="http://schemas.microsoft.com/office/drawing/2014/main" id="{CD95C1ED-DFB7-1B85-9499-6282B6D088B8}"/>
                </a:ext>
              </a:extLst>
            </p:cNvPr>
            <p:cNvGrpSpPr/>
            <p:nvPr/>
          </p:nvGrpSpPr>
          <p:grpSpPr>
            <a:xfrm>
              <a:off x="1291652" y="1280836"/>
              <a:ext cx="489922" cy="438112"/>
              <a:chOff x="882002" y="1241996"/>
              <a:chExt cx="684530" cy="612140"/>
            </a:xfrm>
          </p:grpSpPr>
          <p:sp>
            <p:nvSpPr>
              <p:cNvPr id="16" name="object 14">
                <a:extLst>
                  <a:ext uri="{FF2B5EF4-FFF2-40B4-BE49-F238E27FC236}">
                    <a16:creationId xmlns:a16="http://schemas.microsoft.com/office/drawing/2014/main" id="{259FAAD8-52A7-4AA6-D599-4026326DE0A5}"/>
                  </a:ext>
                </a:extLst>
              </p:cNvPr>
              <p:cNvSpPr/>
              <p:nvPr/>
            </p:nvSpPr>
            <p:spPr>
              <a:xfrm>
                <a:off x="882002" y="1241996"/>
                <a:ext cx="684530" cy="612140"/>
              </a:xfrm>
              <a:custGeom>
                <a:avLst/>
                <a:gdLst/>
                <a:ahLst/>
                <a:cxnLst/>
                <a:rect l="l" t="t" r="r" b="b"/>
                <a:pathLst>
                  <a:path w="684530" h="612139">
                    <a:moveTo>
                      <a:pt x="683996" y="0"/>
                    </a:moveTo>
                    <a:lnTo>
                      <a:pt x="0" y="0"/>
                    </a:lnTo>
                    <a:lnTo>
                      <a:pt x="0" y="612000"/>
                    </a:lnTo>
                    <a:lnTo>
                      <a:pt x="683996" y="612000"/>
                    </a:lnTo>
                    <a:lnTo>
                      <a:pt x="683996" y="0"/>
                    </a:lnTo>
                    <a:close/>
                  </a:path>
                </a:pathLst>
              </a:custGeom>
              <a:solidFill>
                <a:srgbClr val="DCDDDE"/>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pic>
            <p:nvPicPr>
              <p:cNvPr id="17" name="object 15">
                <a:extLst>
                  <a:ext uri="{FF2B5EF4-FFF2-40B4-BE49-F238E27FC236}">
                    <a16:creationId xmlns:a16="http://schemas.microsoft.com/office/drawing/2014/main" id="{7DA31153-CA11-56A0-8326-F23E3BB2FA79}"/>
                  </a:ext>
                </a:extLst>
              </p:cNvPr>
              <p:cNvPicPr/>
              <p:nvPr/>
            </p:nvPicPr>
            <p:blipFill>
              <a:blip r:embed="rId2" cstate="print"/>
              <a:stretch>
                <a:fillRect/>
              </a:stretch>
            </p:blipFill>
            <p:spPr>
              <a:xfrm>
                <a:off x="944182" y="1310004"/>
                <a:ext cx="575842" cy="499370"/>
              </a:xfrm>
              <a:prstGeom prst="rect">
                <a:avLst/>
              </a:prstGeom>
              <a:solidFill>
                <a:srgbClr val="FFFFFF"/>
              </a:solidFill>
            </p:spPr>
          </p:pic>
        </p:grpSp>
      </p:grpSp>
      <p:sp>
        <p:nvSpPr>
          <p:cNvPr id="18" name="object 7">
            <a:extLst>
              <a:ext uri="{FF2B5EF4-FFF2-40B4-BE49-F238E27FC236}">
                <a16:creationId xmlns:a16="http://schemas.microsoft.com/office/drawing/2014/main" id="{62814ABC-0D6F-A999-BDD8-3CD2D0A77629}"/>
              </a:ext>
            </a:extLst>
          </p:cNvPr>
          <p:cNvSpPr txBox="1"/>
          <p:nvPr/>
        </p:nvSpPr>
        <p:spPr>
          <a:xfrm>
            <a:off x="548640" y="1921251"/>
            <a:ext cx="11188504" cy="3737369"/>
          </a:xfrm>
          <a:prstGeom prst="rect">
            <a:avLst/>
          </a:prstGeom>
        </p:spPr>
        <p:txBody>
          <a:bodyPr vert="horz" wrap="square" lIns="216000" tIns="0" rIns="72000" bIns="0" rtlCol="0" anchor="t">
            <a:noAutofit/>
          </a:bodyPr>
          <a:lstStyle/>
          <a:p>
            <a:pPr marR="179970" indent="45720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rPr>
              <a:t>为支持大学生创业，四川省</a:t>
            </a:r>
            <a:r>
              <a:rPr lang="en-US" altLang="zh-CN" sz="2000" spc="-4" dirty="0">
                <a:solidFill>
                  <a:srgbClr val="231F20"/>
                </a:solidFill>
                <a:latin typeface="Microsoft YaHei" panose="020B0503020204020204" pitchFamily="34" charset="-122"/>
                <a:ea typeface="Microsoft YaHei" panose="020B0503020204020204" pitchFamily="34" charset="-122"/>
              </a:rPr>
              <a:t>2023</a:t>
            </a:r>
            <a:r>
              <a:rPr lang="zh-CN" altLang="en-US" sz="2000" spc="-4" dirty="0">
                <a:solidFill>
                  <a:srgbClr val="231F20"/>
                </a:solidFill>
                <a:latin typeface="Microsoft YaHei" panose="020B0503020204020204" pitchFamily="34" charset="-122"/>
                <a:ea typeface="Microsoft YaHei" panose="020B0503020204020204" pitchFamily="34" charset="-122"/>
              </a:rPr>
              <a:t>年出台的</a:t>
            </a:r>
            <a:r>
              <a:rPr lang="en-US" altLang="zh-CN" sz="2000" spc="-4" dirty="0">
                <a:solidFill>
                  <a:srgbClr val="231F20"/>
                </a:solidFill>
                <a:latin typeface="Microsoft YaHei" panose="020B0503020204020204" pitchFamily="34" charset="-122"/>
                <a:ea typeface="Microsoft YaHei" panose="020B0503020204020204" pitchFamily="34" charset="-122"/>
              </a:rPr>
              <a:t>《</a:t>
            </a:r>
            <a:r>
              <a:rPr lang="zh-CN" altLang="en-US" sz="2000" spc="-4" dirty="0">
                <a:solidFill>
                  <a:srgbClr val="231F20"/>
                </a:solidFill>
                <a:latin typeface="Microsoft YaHei" panose="020B0503020204020204" pitchFamily="34" charset="-122"/>
                <a:ea typeface="Microsoft YaHei" panose="020B0503020204020204" pitchFamily="34" charset="-122"/>
              </a:rPr>
              <a:t>关于促进民营企业发展壮大的若干措施</a:t>
            </a:r>
            <a:r>
              <a:rPr lang="en-US" altLang="zh-CN" sz="2000" spc="-4" dirty="0">
                <a:solidFill>
                  <a:srgbClr val="231F20"/>
                </a:solidFill>
                <a:latin typeface="Microsoft YaHei" panose="020B0503020204020204" pitchFamily="34" charset="-122"/>
                <a:ea typeface="Microsoft YaHei" panose="020B0503020204020204" pitchFamily="34" charset="-122"/>
              </a:rPr>
              <a:t>》</a:t>
            </a:r>
            <a:r>
              <a:rPr lang="zh-CN" altLang="en-US" sz="2000" spc="-4" dirty="0">
                <a:solidFill>
                  <a:srgbClr val="231F20"/>
                </a:solidFill>
                <a:latin typeface="Microsoft YaHei" panose="020B0503020204020204" pitchFamily="34" charset="-122"/>
                <a:ea typeface="Microsoft YaHei" panose="020B0503020204020204" pitchFamily="34" charset="-122"/>
              </a:rPr>
              <a:t>提出，对符合条件的大学生创业实体和创业项目，按规定给予每个创业实体或创业项目</a:t>
            </a:r>
            <a:r>
              <a:rPr lang="en-US" altLang="zh-CN" sz="2000" spc="-4" dirty="0">
                <a:solidFill>
                  <a:srgbClr val="231F20"/>
                </a:solidFill>
                <a:latin typeface="Microsoft YaHei" panose="020B0503020204020204" pitchFamily="34" charset="-122"/>
                <a:ea typeface="Microsoft YaHei" panose="020B0503020204020204" pitchFamily="34" charset="-122"/>
              </a:rPr>
              <a:t>1</a:t>
            </a:r>
            <a:r>
              <a:rPr lang="zh-CN" altLang="en-US" sz="2000" spc="-4" dirty="0">
                <a:solidFill>
                  <a:srgbClr val="231F20"/>
                </a:solidFill>
                <a:latin typeface="Microsoft YaHei" panose="020B0503020204020204" pitchFamily="34" charset="-122"/>
                <a:ea typeface="Microsoft YaHei" panose="020B0503020204020204" pitchFamily="34" charset="-122"/>
              </a:rPr>
              <a:t>万元补贴，领创多个创业项目的，累计补贴最高不超过</a:t>
            </a:r>
            <a:r>
              <a:rPr lang="en-US" altLang="zh-CN" sz="2000" spc="-4" dirty="0">
                <a:solidFill>
                  <a:srgbClr val="231F20"/>
                </a:solidFill>
                <a:latin typeface="Microsoft YaHei" panose="020B0503020204020204" pitchFamily="34" charset="-122"/>
                <a:ea typeface="Microsoft YaHei" panose="020B0503020204020204" pitchFamily="34" charset="-122"/>
              </a:rPr>
              <a:t>10</a:t>
            </a:r>
            <a:r>
              <a:rPr lang="zh-CN" altLang="en-US" sz="2000" spc="-4" dirty="0">
                <a:solidFill>
                  <a:srgbClr val="231F20"/>
                </a:solidFill>
                <a:latin typeface="Microsoft YaHei" panose="020B0503020204020204" pitchFamily="34" charset="-122"/>
                <a:ea typeface="Microsoft YaHei" panose="020B0503020204020204" pitchFamily="34" charset="-122"/>
              </a:rPr>
              <a:t>万元。</a:t>
            </a:r>
          </a:p>
          <a:p>
            <a:pPr marR="179970" indent="45720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rPr>
              <a:t>大学生创业补贴申请的受理、审核以及补贴资金的发放实行属地管理，由各高校和所在地人社、财政部门共同负责。</a:t>
            </a:r>
          </a:p>
          <a:p>
            <a:pPr marR="179970" indent="45720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rPr>
              <a:t>高校创新创业平台内的，由各高校负责受理，会同所在地，市（州）级公共就业服务管理机构负责初审和公示。高校创新创业平台外的，由创业所在地公共就业服务管理机构受理、初审和公示。经同级人社部门审核后，按规定将补贴资金拨付到创业大学生在银行开立的账户（创业实体账户或领办人个人账户）。</a:t>
            </a:r>
            <a:endParaRPr sz="2000" spc="-4" dirty="0">
              <a:solidFill>
                <a:srgbClr val="231F20"/>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33111624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CF0AD3-31B4-0373-1F62-6D80C1050DDB}"/>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BD78CF14-A905-182A-43FE-ABB81A47C392}"/>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实践案例</a:t>
            </a:r>
          </a:p>
        </p:txBody>
      </p:sp>
      <p:sp>
        <p:nvSpPr>
          <p:cNvPr id="5" name="object 20">
            <a:extLst>
              <a:ext uri="{FF2B5EF4-FFF2-40B4-BE49-F238E27FC236}">
                <a16:creationId xmlns:a16="http://schemas.microsoft.com/office/drawing/2014/main" id="{5C3B68BC-8148-20BC-D1CA-0ED236C05E6B}"/>
              </a:ext>
            </a:extLst>
          </p:cNvPr>
          <p:cNvSpPr txBox="1"/>
          <p:nvPr/>
        </p:nvSpPr>
        <p:spPr>
          <a:xfrm>
            <a:off x="465165" y="1233698"/>
            <a:ext cx="11261670" cy="5393192"/>
          </a:xfrm>
          <a:prstGeom prst="rect">
            <a:avLst/>
          </a:prstGeom>
          <a:solidFill>
            <a:schemeClr val="bg1"/>
          </a:solidFill>
          <a:ln w="12700">
            <a:solidFill>
              <a:schemeClr val="accent5"/>
            </a:solidFill>
          </a:ln>
        </p:spPr>
        <p:txBody>
          <a:bodyPr vert="horz" wrap="square" lIns="144000" tIns="72000" rIns="36000" bIns="0" rtlCol="0">
            <a:noAutofit/>
          </a:bodyPr>
          <a:lstStyle/>
          <a:p>
            <a:pPr indent="457200">
              <a:lnSpc>
                <a:spcPct val="150000"/>
              </a:lnSpc>
            </a:pPr>
            <a:r>
              <a:rPr lang="en-US" altLang="zh-CN" sz="2000" dirty="0">
                <a:latin typeface="Microsoft YaHei" panose="020B0503020204020204" pitchFamily="34" charset="-122"/>
                <a:ea typeface="Microsoft YaHei" panose="020B0503020204020204" pitchFamily="34" charset="-122"/>
                <a:cs typeface="Lantinghei SC Extralight"/>
              </a:rPr>
              <a:t>2013</a:t>
            </a:r>
            <a:r>
              <a:rPr lang="zh-CN" altLang="en-US" sz="2000" dirty="0">
                <a:latin typeface="Microsoft YaHei" panose="020B0503020204020204" pitchFamily="34" charset="-122"/>
                <a:ea typeface="Microsoft YaHei" panose="020B0503020204020204" pitchFamily="34" charset="-122"/>
                <a:cs typeface="Lantinghei SC Extralight"/>
              </a:rPr>
              <a:t>年</a:t>
            </a:r>
            <a:r>
              <a:rPr lang="en-US" altLang="zh-CN" sz="2000" dirty="0">
                <a:latin typeface="Microsoft YaHei" panose="020B0503020204020204" pitchFamily="34" charset="-122"/>
                <a:ea typeface="Microsoft YaHei" panose="020B0503020204020204" pitchFamily="34" charset="-122"/>
                <a:cs typeface="Lantinghei SC Extralight"/>
              </a:rPr>
              <a:t>8</a:t>
            </a:r>
            <a:r>
              <a:rPr lang="zh-CN" altLang="en-US" sz="2000" dirty="0">
                <a:latin typeface="Microsoft YaHei" panose="020B0503020204020204" pitchFamily="34" charset="-122"/>
                <a:ea typeface="Microsoft YaHei" panose="020B0503020204020204" pitchFamily="34" charset="-122"/>
                <a:cs typeface="Lantinghei SC Extralight"/>
              </a:rPr>
              <a:t>月，薛鹏和于红建注册成立了一家名为“闪送”的公司，决定取消递送中间环节做同城速递服务。</a:t>
            </a:r>
            <a:r>
              <a:rPr lang="en-US" altLang="zh-CN" sz="2000" dirty="0">
                <a:latin typeface="Microsoft YaHei" panose="020B0503020204020204" pitchFamily="34" charset="-122"/>
                <a:ea typeface="Microsoft YaHei" panose="020B0503020204020204" pitchFamily="34" charset="-122"/>
                <a:cs typeface="Lantinghei SC Extralight"/>
              </a:rPr>
              <a:t>2014</a:t>
            </a:r>
            <a:r>
              <a:rPr lang="zh-CN" altLang="en-US" sz="2000" dirty="0">
                <a:latin typeface="Microsoft YaHei" panose="020B0503020204020204" pitchFamily="34" charset="-122"/>
                <a:ea typeface="Microsoft YaHei" panose="020B0503020204020204" pitchFamily="34" charset="-122"/>
                <a:cs typeface="Lantinghei SC Extralight"/>
              </a:rPr>
              <a:t>年</a:t>
            </a:r>
            <a:r>
              <a:rPr lang="en-US" altLang="zh-CN" sz="2000" dirty="0">
                <a:latin typeface="Microsoft YaHei" panose="020B0503020204020204" pitchFamily="34" charset="-122"/>
                <a:ea typeface="Microsoft YaHei" panose="020B0503020204020204" pitchFamily="34" charset="-122"/>
                <a:cs typeface="Lantinghei SC Extralight"/>
              </a:rPr>
              <a:t>5</a:t>
            </a:r>
            <a:r>
              <a:rPr lang="zh-CN" altLang="en-US" sz="2000" dirty="0">
                <a:latin typeface="Microsoft YaHei" panose="020B0503020204020204" pitchFamily="34" charset="-122"/>
                <a:ea typeface="Microsoft YaHei" panose="020B0503020204020204" pitchFamily="34" charset="-122"/>
                <a:cs typeface="Lantinghei SC Extralight"/>
              </a:rPr>
              <a:t>月，闪送</a:t>
            </a:r>
            <a:r>
              <a:rPr lang="en" altLang="zh-CN" sz="2000" dirty="0">
                <a:latin typeface="Microsoft YaHei" panose="020B0503020204020204" pitchFamily="34" charset="-122"/>
                <a:ea typeface="Microsoft YaHei" panose="020B0503020204020204" pitchFamily="34" charset="-122"/>
                <a:cs typeface="Lantinghei SC Extralight"/>
              </a:rPr>
              <a:t>App</a:t>
            </a:r>
            <a:r>
              <a:rPr lang="zh-CN" altLang="en-US" sz="2000" dirty="0">
                <a:latin typeface="Microsoft YaHei" panose="020B0503020204020204" pitchFamily="34" charset="-122"/>
                <a:ea typeface="Microsoft YaHei" panose="020B0503020204020204" pitchFamily="34" charset="-122"/>
                <a:cs typeface="Lantinghei SC Extralight"/>
              </a:rPr>
              <a:t>正式上线，随后便拿到了鼎晖投资的</a:t>
            </a:r>
            <a:r>
              <a:rPr lang="en-US" altLang="zh-CN" sz="2000" dirty="0">
                <a:latin typeface="Microsoft YaHei" panose="020B0503020204020204" pitchFamily="34" charset="-122"/>
                <a:ea typeface="Microsoft YaHei" panose="020B0503020204020204" pitchFamily="34" charset="-122"/>
                <a:cs typeface="Lantinghei SC Extralight"/>
              </a:rPr>
              <a:t>400</a:t>
            </a:r>
            <a:r>
              <a:rPr lang="zh-CN" altLang="en-US" sz="2000" dirty="0">
                <a:latin typeface="Microsoft YaHei" panose="020B0503020204020204" pitchFamily="34" charset="-122"/>
                <a:ea typeface="Microsoft YaHei" panose="020B0503020204020204" pitchFamily="34" charset="-122"/>
                <a:cs typeface="Lantinghei SC Extralight"/>
              </a:rPr>
              <a:t>万美元</a:t>
            </a:r>
            <a:r>
              <a:rPr lang="en" altLang="zh-CN" sz="2000" dirty="0">
                <a:latin typeface="Microsoft YaHei" panose="020B0503020204020204" pitchFamily="34" charset="-122"/>
                <a:ea typeface="Microsoft YaHei" panose="020B0503020204020204" pitchFamily="34" charset="-122"/>
                <a:cs typeface="Lantinghei SC Extralight"/>
              </a:rPr>
              <a:t>A</a:t>
            </a:r>
            <a:r>
              <a:rPr lang="zh-CN" altLang="en-US" sz="2000" dirty="0">
                <a:latin typeface="Microsoft YaHei" panose="020B0503020204020204" pitchFamily="34" charset="-122"/>
                <a:ea typeface="Microsoft YaHei" panose="020B0503020204020204" pitchFamily="34" charset="-122"/>
                <a:cs typeface="Lantinghei SC Extralight"/>
              </a:rPr>
              <a:t>轮融资。在薛鹏和于红建的构想中，闪送也要采用众包的方式，将订单分配给快递员，由快递员</a:t>
            </a:r>
            <a:r>
              <a:rPr lang="en-US" altLang="zh-CN" sz="2000" dirty="0">
                <a:latin typeface="Microsoft YaHei" panose="020B0503020204020204" pitchFamily="34" charset="-122"/>
                <a:ea typeface="Microsoft YaHei" panose="020B0503020204020204" pitchFamily="34" charset="-122"/>
                <a:cs typeface="Lantinghei SC Extralight"/>
              </a:rPr>
              <a:t>24</a:t>
            </a:r>
            <a:r>
              <a:rPr lang="zh-CN" altLang="en-US" sz="2000" dirty="0">
                <a:latin typeface="Microsoft YaHei" panose="020B0503020204020204" pitchFamily="34" charset="-122"/>
                <a:ea typeface="Microsoft YaHei" panose="020B0503020204020204" pitchFamily="34" charset="-122"/>
                <a:cs typeface="Lantinghei SC Extralight"/>
              </a:rPr>
              <a:t>小时为</a:t>
            </a:r>
            <a:r>
              <a:rPr lang="en" altLang="zh-CN" sz="2000" dirty="0">
                <a:latin typeface="Microsoft YaHei" panose="020B0503020204020204" pitchFamily="34" charset="-122"/>
                <a:ea typeface="Microsoft YaHei" panose="020B0503020204020204" pitchFamily="34" charset="-122"/>
                <a:cs typeface="Lantinghei SC Extralight"/>
              </a:rPr>
              <a:t>C</a:t>
            </a:r>
            <a:r>
              <a:rPr lang="zh-CN" altLang="en-US" sz="2000" dirty="0">
                <a:latin typeface="Microsoft YaHei" panose="020B0503020204020204" pitchFamily="34" charset="-122"/>
                <a:ea typeface="Microsoft YaHei" panose="020B0503020204020204" pitchFamily="34" charset="-122"/>
                <a:cs typeface="Lantinghei SC Extralight"/>
              </a:rPr>
              <a:t>端用户市场的用户提供一对一服务，递送鲜花蛋糕、文件发票、生活用品等各种品类。速度方面要做到平均一分钟下单响应，</a:t>
            </a:r>
            <a:r>
              <a:rPr lang="en-US" altLang="zh-CN" sz="2000" dirty="0">
                <a:latin typeface="Microsoft YaHei" panose="020B0503020204020204" pitchFamily="34" charset="-122"/>
                <a:ea typeface="Microsoft YaHei" panose="020B0503020204020204" pitchFamily="34" charset="-122"/>
                <a:cs typeface="Lantinghei SC Extralight"/>
              </a:rPr>
              <a:t>10</a:t>
            </a:r>
            <a:r>
              <a:rPr lang="zh-CN" altLang="en-US" sz="2000" dirty="0">
                <a:latin typeface="Microsoft YaHei" panose="020B0503020204020204" pitchFamily="34" charset="-122"/>
                <a:ea typeface="Microsoft YaHei" panose="020B0503020204020204" pitchFamily="34" charset="-122"/>
                <a:cs typeface="Lantinghei SC Extralight"/>
              </a:rPr>
              <a:t>分钟上门取件，</a:t>
            </a:r>
            <a:r>
              <a:rPr lang="en-US" altLang="zh-CN" sz="2000" dirty="0">
                <a:latin typeface="Microsoft YaHei" panose="020B0503020204020204" pitchFamily="34" charset="-122"/>
                <a:ea typeface="Microsoft YaHei" panose="020B0503020204020204" pitchFamily="34" charset="-122"/>
                <a:cs typeface="Lantinghei SC Extralight"/>
              </a:rPr>
              <a:t>60</a:t>
            </a:r>
            <a:r>
              <a:rPr lang="zh-CN" altLang="en-US" sz="2000" dirty="0">
                <a:latin typeface="Microsoft YaHei" panose="020B0503020204020204" pitchFamily="34" charset="-122"/>
                <a:ea typeface="Microsoft YaHei" panose="020B0503020204020204" pitchFamily="34" charset="-122"/>
                <a:cs typeface="Lantinghei SC Extralight"/>
              </a:rPr>
              <a:t>分钟送达全城。与传统的快递公司相比，这样的模式更像现代版的龙门镖局。在闪送步入正轨以后，薛鹏围绕用户需求不断迭代调整，提升服务</a:t>
            </a:r>
          </a:p>
        </p:txBody>
      </p:sp>
      <p:sp>
        <p:nvSpPr>
          <p:cNvPr id="6" name="object 9">
            <a:extLst>
              <a:ext uri="{FF2B5EF4-FFF2-40B4-BE49-F238E27FC236}">
                <a16:creationId xmlns:a16="http://schemas.microsoft.com/office/drawing/2014/main" id="{D4186651-93C4-E2E8-ABFD-98683B0D48BB}"/>
              </a:ext>
            </a:extLst>
          </p:cNvPr>
          <p:cNvSpPr/>
          <p:nvPr/>
        </p:nvSpPr>
        <p:spPr>
          <a:xfrm>
            <a:off x="4094923" y="981465"/>
            <a:ext cx="8097078" cy="377458"/>
          </a:xfrm>
          <a:prstGeom prst="parallelogram">
            <a:avLst>
              <a:gd name="adj" fmla="val 0"/>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闪送：同城即时速递的领军者</a:t>
            </a:r>
            <a:endParaRPr lang="en" altLang="zh-CN" sz="2400" b="1" spc="-4" dirty="0">
              <a:solidFill>
                <a:schemeClr val="bg1"/>
              </a:solidFill>
              <a:latin typeface="Microsoft YaHei" panose="020B0503020204020204" pitchFamily="34" charset="-122"/>
              <a:ea typeface="Microsoft YaHei" panose="020B0503020204020204" pitchFamily="34" charset="-122"/>
              <a:cs typeface="Wawati SC"/>
            </a:endParaRPr>
          </a:p>
        </p:txBody>
      </p:sp>
      <p:grpSp>
        <p:nvGrpSpPr>
          <p:cNvPr id="7" name="组合 6">
            <a:extLst>
              <a:ext uri="{FF2B5EF4-FFF2-40B4-BE49-F238E27FC236}">
                <a16:creationId xmlns:a16="http://schemas.microsoft.com/office/drawing/2014/main" id="{07D2FC7B-D4C2-782C-3E31-28F17297326A}"/>
              </a:ext>
            </a:extLst>
          </p:cNvPr>
          <p:cNvGrpSpPr/>
          <p:nvPr/>
        </p:nvGrpSpPr>
        <p:grpSpPr>
          <a:xfrm>
            <a:off x="4080634" y="890923"/>
            <a:ext cx="469503" cy="468000"/>
            <a:chOff x="1887936" y="875619"/>
            <a:chExt cx="316301" cy="312772"/>
          </a:xfrm>
        </p:grpSpPr>
        <p:sp>
          <p:nvSpPr>
            <p:cNvPr id="8" name="object 11">
              <a:extLst>
                <a:ext uri="{FF2B5EF4-FFF2-40B4-BE49-F238E27FC236}">
                  <a16:creationId xmlns:a16="http://schemas.microsoft.com/office/drawing/2014/main" id="{9EE3F437-393A-2E75-68E8-183E5FA25F48}"/>
                </a:ext>
              </a:extLst>
            </p:cNvPr>
            <p:cNvSpPr/>
            <p:nvPr/>
          </p:nvSpPr>
          <p:spPr>
            <a:xfrm>
              <a:off x="1889990" y="875619"/>
              <a:ext cx="309951" cy="309951"/>
            </a:xfrm>
            <a:custGeom>
              <a:avLst/>
              <a:gdLst/>
              <a:ahLst/>
              <a:cxnLst/>
              <a:rect l="l" t="t" r="r" b="b"/>
              <a:pathLst>
                <a:path w="433069" h="433069">
                  <a:moveTo>
                    <a:pt x="31892" y="0"/>
                  </a:moveTo>
                  <a:lnTo>
                    <a:pt x="6200" y="6734"/>
                  </a:lnTo>
                  <a:lnTo>
                    <a:pt x="2529" y="22161"/>
                  </a:lnTo>
                  <a:lnTo>
                    <a:pt x="2529" y="401955"/>
                  </a:lnTo>
                  <a:lnTo>
                    <a:pt x="0" y="416557"/>
                  </a:lnTo>
                  <a:lnTo>
                    <a:pt x="91658" y="430284"/>
                  </a:lnTo>
                  <a:lnTo>
                    <a:pt x="179604" y="431439"/>
                  </a:lnTo>
                  <a:lnTo>
                    <a:pt x="295925" y="432562"/>
                  </a:lnTo>
                  <a:lnTo>
                    <a:pt x="307371" y="426124"/>
                  </a:lnTo>
                  <a:lnTo>
                    <a:pt x="313249" y="421541"/>
                  </a:lnTo>
                  <a:lnTo>
                    <a:pt x="315415" y="416620"/>
                  </a:lnTo>
                  <a:lnTo>
                    <a:pt x="315724" y="409168"/>
                  </a:lnTo>
                  <a:lnTo>
                    <a:pt x="315163" y="389503"/>
                  </a:lnTo>
                  <a:lnTo>
                    <a:pt x="312130" y="317360"/>
                  </a:lnTo>
                  <a:lnTo>
                    <a:pt x="339130" y="322770"/>
                  </a:lnTo>
                  <a:lnTo>
                    <a:pt x="389524" y="362356"/>
                  </a:lnTo>
                  <a:lnTo>
                    <a:pt x="407359" y="371471"/>
                  </a:lnTo>
                  <a:lnTo>
                    <a:pt x="417430" y="374510"/>
                  </a:lnTo>
                  <a:lnTo>
                    <a:pt x="423451" y="371471"/>
                  </a:lnTo>
                  <a:lnTo>
                    <a:pt x="429135" y="362356"/>
                  </a:lnTo>
                  <a:lnTo>
                    <a:pt x="432478" y="350042"/>
                  </a:lnTo>
                  <a:lnTo>
                    <a:pt x="430254" y="338064"/>
                  </a:lnTo>
                  <a:lnTo>
                    <a:pt x="390429" y="301390"/>
                  </a:lnTo>
                  <a:lnTo>
                    <a:pt x="345429" y="274167"/>
                  </a:lnTo>
                  <a:lnTo>
                    <a:pt x="352009" y="247140"/>
                  </a:lnTo>
                  <a:lnTo>
                    <a:pt x="354202" y="230068"/>
                  </a:lnTo>
                  <a:lnTo>
                    <a:pt x="352009" y="215694"/>
                  </a:lnTo>
                  <a:lnTo>
                    <a:pt x="345429" y="196761"/>
                  </a:lnTo>
                  <a:lnTo>
                    <a:pt x="335853" y="177427"/>
                  </a:lnTo>
                  <a:lnTo>
                    <a:pt x="326190" y="165601"/>
                  </a:lnTo>
                  <a:lnTo>
                    <a:pt x="318721" y="159681"/>
                  </a:lnTo>
                  <a:lnTo>
                    <a:pt x="315724" y="158064"/>
                  </a:lnTo>
                  <a:lnTo>
                    <a:pt x="313032" y="75272"/>
                  </a:lnTo>
                  <a:lnTo>
                    <a:pt x="237429" y="6870"/>
                  </a:lnTo>
                  <a:lnTo>
                    <a:pt x="101627" y="523"/>
                  </a:lnTo>
                  <a:lnTo>
                    <a:pt x="31892" y="0"/>
                  </a:lnTo>
                  <a:close/>
                </a:path>
              </a:pathLst>
            </a:custGeom>
            <a:solidFill>
              <a:srgbClr val="6DCFF6"/>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pic>
          <p:nvPicPr>
            <p:cNvPr id="9" name="object 12">
              <a:extLst>
                <a:ext uri="{FF2B5EF4-FFF2-40B4-BE49-F238E27FC236}">
                  <a16:creationId xmlns:a16="http://schemas.microsoft.com/office/drawing/2014/main" id="{B2F63533-7125-6EC5-C71E-21547F58A839}"/>
                </a:ext>
              </a:extLst>
            </p:cNvPr>
            <p:cNvPicPr/>
            <p:nvPr/>
          </p:nvPicPr>
          <p:blipFill>
            <a:blip r:embed="rId2" cstate="print">
              <a:duotone>
                <a:prstClr val="black"/>
                <a:schemeClr val="accent1">
                  <a:tint val="45000"/>
                  <a:satMod val="400000"/>
                </a:schemeClr>
              </a:duotone>
            </a:blip>
            <a:stretch>
              <a:fillRect/>
            </a:stretch>
          </p:blipFill>
          <p:spPr>
            <a:xfrm>
              <a:off x="2017405" y="981666"/>
              <a:ext cx="123035" cy="123035"/>
            </a:xfrm>
            <a:prstGeom prst="rect">
              <a:avLst/>
            </a:prstGeom>
          </p:spPr>
        </p:pic>
        <p:pic>
          <p:nvPicPr>
            <p:cNvPr id="10" name="object 13">
              <a:extLst>
                <a:ext uri="{FF2B5EF4-FFF2-40B4-BE49-F238E27FC236}">
                  <a16:creationId xmlns:a16="http://schemas.microsoft.com/office/drawing/2014/main" id="{D30877F4-C850-50E8-FDB6-3F8BCEE6CB7B}"/>
                </a:ext>
              </a:extLst>
            </p:cNvPr>
            <p:cNvPicPr/>
            <p:nvPr/>
          </p:nvPicPr>
          <p:blipFill>
            <a:blip r:embed="rId3" cstate="print">
              <a:duotone>
                <a:prstClr val="black"/>
                <a:schemeClr val="accent1">
                  <a:tint val="45000"/>
                  <a:satMod val="400000"/>
                </a:schemeClr>
              </a:duotone>
            </a:blip>
            <a:stretch>
              <a:fillRect/>
            </a:stretch>
          </p:blipFill>
          <p:spPr>
            <a:xfrm>
              <a:off x="1887936" y="876025"/>
              <a:ext cx="316301" cy="312366"/>
            </a:xfrm>
            <a:prstGeom prst="rect">
              <a:avLst/>
            </a:prstGeom>
          </p:spPr>
        </p:pic>
      </p:grpSp>
      <p:pic>
        <p:nvPicPr>
          <p:cNvPr id="9218" name="Picture 2" descr="闪送官网– 一对一急送，专门送您这一单！更快更安全！">
            <a:extLst>
              <a:ext uri="{FF2B5EF4-FFF2-40B4-BE49-F238E27FC236}">
                <a16:creationId xmlns:a16="http://schemas.microsoft.com/office/drawing/2014/main" id="{F14EDEDC-E658-5CBF-4AE6-373255E89A6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4672" y="4129088"/>
            <a:ext cx="5114348" cy="2393950"/>
          </a:xfrm>
          <a:prstGeom prst="rect">
            <a:avLst/>
          </a:prstGeom>
          <a:noFill/>
          <a:extLst>
            <a:ext uri="{909E8E84-426E-40DD-AFC4-6F175D3DCCD1}">
              <a14:hiddenFill xmlns:a14="http://schemas.microsoft.com/office/drawing/2010/main">
                <a:solidFill>
                  <a:srgbClr val="FFFFFF"/>
                </a:solidFill>
              </a14:hiddenFill>
            </a:ext>
          </a:extLst>
        </p:spPr>
      </p:pic>
      <p:sp>
        <p:nvSpPr>
          <p:cNvPr id="3" name="object 20">
            <a:extLst>
              <a:ext uri="{FF2B5EF4-FFF2-40B4-BE49-F238E27FC236}">
                <a16:creationId xmlns:a16="http://schemas.microsoft.com/office/drawing/2014/main" id="{B9439EEA-EEC7-B9E8-9CF4-84764E8CE4EB}"/>
              </a:ext>
            </a:extLst>
          </p:cNvPr>
          <p:cNvSpPr txBox="1"/>
          <p:nvPr/>
        </p:nvSpPr>
        <p:spPr>
          <a:xfrm>
            <a:off x="5689020" y="4135293"/>
            <a:ext cx="6037815" cy="2491597"/>
          </a:xfrm>
          <a:prstGeom prst="rect">
            <a:avLst/>
          </a:prstGeom>
          <a:noFill/>
          <a:ln w="12700">
            <a:noFill/>
          </a:ln>
        </p:spPr>
        <p:txBody>
          <a:bodyPr vert="horz" wrap="square" lIns="144000" tIns="72000" rIns="36000" bIns="0" rtlCol="0">
            <a:noAutofit/>
          </a:bodyPr>
          <a:lstStyle/>
          <a:p>
            <a:pPr>
              <a:lnSpc>
                <a:spcPct val="150000"/>
              </a:lnSpc>
            </a:pPr>
            <a:r>
              <a:rPr lang="zh-CN" altLang="en-US" sz="2000" dirty="0">
                <a:latin typeface="Microsoft YaHei" panose="020B0503020204020204" pitchFamily="34" charset="-122"/>
                <a:ea typeface="Microsoft YaHei" panose="020B0503020204020204" pitchFamily="34" charset="-122"/>
                <a:cs typeface="Lantinghei SC Extralight"/>
              </a:rPr>
              <a:t>品质。通过对闪送员的严格招聘和培训，以及优化算法以提高整体配送速度，闪送为用户带来了更加安全和快捷的使用体验。</a:t>
            </a:r>
          </a:p>
          <a:p>
            <a:pPr indent="457200">
              <a:lnSpc>
                <a:spcPct val="150000"/>
              </a:lnSpc>
            </a:pPr>
            <a:r>
              <a:rPr lang="en-US" altLang="zh-CN" sz="2000" dirty="0">
                <a:latin typeface="Microsoft YaHei" panose="020B0503020204020204" pitchFamily="34" charset="-122"/>
                <a:ea typeface="Microsoft YaHei" panose="020B0503020204020204" pitchFamily="34" charset="-122"/>
                <a:cs typeface="Lantinghei SC Extralight"/>
              </a:rPr>
              <a:t>2020</a:t>
            </a:r>
            <a:r>
              <a:rPr lang="zh-CN" altLang="en-US" sz="2000" dirty="0">
                <a:latin typeface="Microsoft YaHei" panose="020B0503020204020204" pitchFamily="34" charset="-122"/>
                <a:ea typeface="Microsoft YaHei" panose="020B0503020204020204" pitchFamily="34" charset="-122"/>
                <a:cs typeface="Lantinghei SC Extralight"/>
              </a:rPr>
              <a:t>年，我国同城快递业务量累计完成</a:t>
            </a:r>
            <a:r>
              <a:rPr lang="en-US" altLang="zh-CN" sz="2000" dirty="0">
                <a:latin typeface="Microsoft YaHei" panose="020B0503020204020204" pitchFamily="34" charset="-122"/>
                <a:ea typeface="Microsoft YaHei" panose="020B0503020204020204" pitchFamily="34" charset="-122"/>
                <a:cs typeface="Lantinghei SC Extralight"/>
              </a:rPr>
              <a:t>121.7</a:t>
            </a:r>
            <a:r>
              <a:rPr lang="zh-CN" altLang="en-US" sz="2000" dirty="0">
                <a:latin typeface="Microsoft YaHei" panose="020B0503020204020204" pitchFamily="34" charset="-122"/>
                <a:ea typeface="Microsoft YaHei" panose="020B0503020204020204" pitchFamily="34" charset="-122"/>
                <a:cs typeface="Lantinghei SC Extralight"/>
              </a:rPr>
              <a:t>亿件，同比增长</a:t>
            </a:r>
            <a:r>
              <a:rPr lang="en-US" altLang="zh-CN" sz="2000" dirty="0">
                <a:latin typeface="Microsoft YaHei" panose="020B0503020204020204" pitchFamily="34" charset="-122"/>
                <a:ea typeface="Microsoft YaHei" panose="020B0503020204020204" pitchFamily="34" charset="-122"/>
                <a:cs typeface="Lantinghei SC Extralight"/>
              </a:rPr>
              <a:t>10.2%</a:t>
            </a:r>
            <a:r>
              <a:rPr lang="zh-CN" altLang="en-US" sz="2000" dirty="0">
                <a:latin typeface="Microsoft YaHei" panose="020B0503020204020204" pitchFamily="34" charset="-122"/>
                <a:ea typeface="Microsoft YaHei" panose="020B0503020204020204" pitchFamily="34" charset="-122"/>
                <a:cs typeface="Lantinghei SC Extralight"/>
              </a:rPr>
              <a:t>。</a:t>
            </a:r>
            <a:r>
              <a:rPr lang="en-US" altLang="zh-CN" sz="2000" dirty="0">
                <a:latin typeface="Microsoft YaHei" panose="020B0503020204020204" pitchFamily="34" charset="-122"/>
                <a:ea typeface="Microsoft YaHei" panose="020B0503020204020204" pitchFamily="34" charset="-122"/>
                <a:cs typeface="Lantinghei SC Extralight"/>
              </a:rPr>
              <a:t>……</a:t>
            </a:r>
          </a:p>
        </p:txBody>
      </p:sp>
    </p:spTree>
    <p:extLst>
      <p:ext uri="{BB962C8B-B14F-4D97-AF65-F5344CB8AC3E}">
        <p14:creationId xmlns:p14="http://schemas.microsoft.com/office/powerpoint/2010/main" val="164085110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734EA6-17AB-FB78-64B9-E621EAE53830}"/>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A721A409-AE70-E305-AB35-E2F663CE9C57}"/>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实践案例</a:t>
            </a:r>
          </a:p>
        </p:txBody>
      </p:sp>
      <p:sp>
        <p:nvSpPr>
          <p:cNvPr id="5" name="object 20">
            <a:extLst>
              <a:ext uri="{FF2B5EF4-FFF2-40B4-BE49-F238E27FC236}">
                <a16:creationId xmlns:a16="http://schemas.microsoft.com/office/drawing/2014/main" id="{98D2E81A-433B-1ED0-B2EE-C3F065E0A495}"/>
              </a:ext>
            </a:extLst>
          </p:cNvPr>
          <p:cNvSpPr txBox="1"/>
          <p:nvPr/>
        </p:nvSpPr>
        <p:spPr>
          <a:xfrm>
            <a:off x="465165" y="1233698"/>
            <a:ext cx="11261670" cy="5393192"/>
          </a:xfrm>
          <a:prstGeom prst="rect">
            <a:avLst/>
          </a:prstGeom>
          <a:solidFill>
            <a:schemeClr val="bg1"/>
          </a:solidFill>
          <a:ln w="12700">
            <a:solidFill>
              <a:schemeClr val="accent5"/>
            </a:solidFill>
          </a:ln>
        </p:spPr>
        <p:txBody>
          <a:bodyPr vert="horz" wrap="square" lIns="144000" tIns="72000" rIns="36000" bIns="0" rtlCol="0">
            <a:noAutofit/>
          </a:bodyPr>
          <a:lstStyle/>
          <a:p>
            <a:pPr indent="457200">
              <a:lnSpc>
                <a:spcPct val="150000"/>
              </a:lnSpc>
            </a:pPr>
            <a:r>
              <a:rPr lang="zh-CN" altLang="en-US" sz="2000" b="1" dirty="0">
                <a:solidFill>
                  <a:schemeClr val="accent3"/>
                </a:solidFill>
                <a:latin typeface="Microsoft YaHei" panose="020B0503020204020204" pitchFamily="34" charset="-122"/>
                <a:ea typeface="Microsoft YaHei" panose="020B0503020204020204" pitchFamily="34" charset="-122"/>
                <a:cs typeface="Lantinghei SC Extralight"/>
              </a:rPr>
              <a:t>案例解读</a:t>
            </a:r>
            <a:endParaRPr lang="zh-CN" altLang="en-US" sz="2000" dirty="0">
              <a:latin typeface="Microsoft YaHei" panose="020B0503020204020204" pitchFamily="34" charset="-122"/>
              <a:ea typeface="Microsoft YaHei" panose="020B0503020204020204" pitchFamily="34" charset="-122"/>
              <a:cs typeface="Lantinghei SC Extralight"/>
            </a:endParaRPr>
          </a:p>
          <a:p>
            <a:pPr indent="457200">
              <a:lnSpc>
                <a:spcPct val="150000"/>
              </a:lnSpc>
            </a:pPr>
            <a:r>
              <a:rPr lang="zh-CN" altLang="en-US" sz="2000" dirty="0">
                <a:latin typeface="Microsoft YaHei" panose="020B0503020204020204" pitchFamily="34" charset="-122"/>
                <a:ea typeface="Microsoft YaHei" panose="020B0503020204020204" pitchFamily="34" charset="-122"/>
                <a:cs typeface="Lantinghei SC Extralight"/>
              </a:rPr>
              <a:t>闪送作为同城即时速递行业的开拓者与领军者，其成功主要源于其差异化的“专人专送”的商业模式创新，即提供一种点对点直接送达的服务，满足急需寄送物品、物品快速安全送达的顾客需求。闪送切中了同城快递市场的用户痛点，通过业务模式创新、技术创新、服务创新三大创新，提供以效率及品质为优先的快递服务，以此建立了它自己的护城河，避免了与同城物流巨头们的直接竞争。创新创业企业需要识别和选择那些重要、有经济价值，同时又具有可持续性的顾客价值。</a:t>
            </a:r>
          </a:p>
          <a:p>
            <a:pPr indent="457200">
              <a:lnSpc>
                <a:spcPct val="150000"/>
              </a:lnSpc>
            </a:pPr>
            <a:endParaRPr lang="zh-CN" altLang="en-US" sz="2000" dirty="0">
              <a:latin typeface="Microsoft YaHei" panose="020B0503020204020204" pitchFamily="34" charset="-122"/>
              <a:ea typeface="Microsoft YaHei" panose="020B0503020204020204" pitchFamily="34" charset="-122"/>
              <a:cs typeface="Lantinghei SC Extralight"/>
            </a:endParaRPr>
          </a:p>
        </p:txBody>
      </p:sp>
      <p:sp>
        <p:nvSpPr>
          <p:cNvPr id="6" name="object 9">
            <a:extLst>
              <a:ext uri="{FF2B5EF4-FFF2-40B4-BE49-F238E27FC236}">
                <a16:creationId xmlns:a16="http://schemas.microsoft.com/office/drawing/2014/main" id="{387BAE65-B593-4EC7-E64A-2E60E0B71E9F}"/>
              </a:ext>
            </a:extLst>
          </p:cNvPr>
          <p:cNvSpPr/>
          <p:nvPr/>
        </p:nvSpPr>
        <p:spPr>
          <a:xfrm>
            <a:off x="4094923" y="981465"/>
            <a:ext cx="8097078" cy="377458"/>
          </a:xfrm>
          <a:prstGeom prst="parallelogram">
            <a:avLst>
              <a:gd name="adj" fmla="val 0"/>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闪送：同城即时速递的领军者</a:t>
            </a:r>
            <a:endParaRPr lang="en" altLang="zh-CN" sz="2400" b="1" spc="-4" dirty="0">
              <a:solidFill>
                <a:schemeClr val="bg1"/>
              </a:solidFill>
              <a:latin typeface="Microsoft YaHei" panose="020B0503020204020204" pitchFamily="34" charset="-122"/>
              <a:ea typeface="Microsoft YaHei" panose="020B0503020204020204" pitchFamily="34" charset="-122"/>
              <a:cs typeface="Wawati SC"/>
            </a:endParaRPr>
          </a:p>
        </p:txBody>
      </p:sp>
      <p:grpSp>
        <p:nvGrpSpPr>
          <p:cNvPr id="7" name="组合 6">
            <a:extLst>
              <a:ext uri="{FF2B5EF4-FFF2-40B4-BE49-F238E27FC236}">
                <a16:creationId xmlns:a16="http://schemas.microsoft.com/office/drawing/2014/main" id="{82CD77D8-1595-9200-67EE-FD825D3212BB}"/>
              </a:ext>
            </a:extLst>
          </p:cNvPr>
          <p:cNvGrpSpPr/>
          <p:nvPr/>
        </p:nvGrpSpPr>
        <p:grpSpPr>
          <a:xfrm>
            <a:off x="4080634" y="890923"/>
            <a:ext cx="469503" cy="468000"/>
            <a:chOff x="1887936" y="875619"/>
            <a:chExt cx="316301" cy="312772"/>
          </a:xfrm>
        </p:grpSpPr>
        <p:sp>
          <p:nvSpPr>
            <p:cNvPr id="8" name="object 11">
              <a:extLst>
                <a:ext uri="{FF2B5EF4-FFF2-40B4-BE49-F238E27FC236}">
                  <a16:creationId xmlns:a16="http://schemas.microsoft.com/office/drawing/2014/main" id="{5F9966D5-B7C0-8132-2568-B1A1784EA4AD}"/>
                </a:ext>
              </a:extLst>
            </p:cNvPr>
            <p:cNvSpPr/>
            <p:nvPr/>
          </p:nvSpPr>
          <p:spPr>
            <a:xfrm>
              <a:off x="1889990" y="875619"/>
              <a:ext cx="309951" cy="309951"/>
            </a:xfrm>
            <a:custGeom>
              <a:avLst/>
              <a:gdLst/>
              <a:ahLst/>
              <a:cxnLst/>
              <a:rect l="l" t="t" r="r" b="b"/>
              <a:pathLst>
                <a:path w="433069" h="433069">
                  <a:moveTo>
                    <a:pt x="31892" y="0"/>
                  </a:moveTo>
                  <a:lnTo>
                    <a:pt x="6200" y="6734"/>
                  </a:lnTo>
                  <a:lnTo>
                    <a:pt x="2529" y="22161"/>
                  </a:lnTo>
                  <a:lnTo>
                    <a:pt x="2529" y="401955"/>
                  </a:lnTo>
                  <a:lnTo>
                    <a:pt x="0" y="416557"/>
                  </a:lnTo>
                  <a:lnTo>
                    <a:pt x="91658" y="430284"/>
                  </a:lnTo>
                  <a:lnTo>
                    <a:pt x="179604" y="431439"/>
                  </a:lnTo>
                  <a:lnTo>
                    <a:pt x="295925" y="432562"/>
                  </a:lnTo>
                  <a:lnTo>
                    <a:pt x="307371" y="426124"/>
                  </a:lnTo>
                  <a:lnTo>
                    <a:pt x="313249" y="421541"/>
                  </a:lnTo>
                  <a:lnTo>
                    <a:pt x="315415" y="416620"/>
                  </a:lnTo>
                  <a:lnTo>
                    <a:pt x="315724" y="409168"/>
                  </a:lnTo>
                  <a:lnTo>
                    <a:pt x="315163" y="389503"/>
                  </a:lnTo>
                  <a:lnTo>
                    <a:pt x="312130" y="317360"/>
                  </a:lnTo>
                  <a:lnTo>
                    <a:pt x="339130" y="322770"/>
                  </a:lnTo>
                  <a:lnTo>
                    <a:pt x="389524" y="362356"/>
                  </a:lnTo>
                  <a:lnTo>
                    <a:pt x="407359" y="371471"/>
                  </a:lnTo>
                  <a:lnTo>
                    <a:pt x="417430" y="374510"/>
                  </a:lnTo>
                  <a:lnTo>
                    <a:pt x="423451" y="371471"/>
                  </a:lnTo>
                  <a:lnTo>
                    <a:pt x="429135" y="362356"/>
                  </a:lnTo>
                  <a:lnTo>
                    <a:pt x="432478" y="350042"/>
                  </a:lnTo>
                  <a:lnTo>
                    <a:pt x="430254" y="338064"/>
                  </a:lnTo>
                  <a:lnTo>
                    <a:pt x="390429" y="301390"/>
                  </a:lnTo>
                  <a:lnTo>
                    <a:pt x="345429" y="274167"/>
                  </a:lnTo>
                  <a:lnTo>
                    <a:pt x="352009" y="247140"/>
                  </a:lnTo>
                  <a:lnTo>
                    <a:pt x="354202" y="230068"/>
                  </a:lnTo>
                  <a:lnTo>
                    <a:pt x="352009" y="215694"/>
                  </a:lnTo>
                  <a:lnTo>
                    <a:pt x="345429" y="196761"/>
                  </a:lnTo>
                  <a:lnTo>
                    <a:pt x="335853" y="177427"/>
                  </a:lnTo>
                  <a:lnTo>
                    <a:pt x="326190" y="165601"/>
                  </a:lnTo>
                  <a:lnTo>
                    <a:pt x="318721" y="159681"/>
                  </a:lnTo>
                  <a:lnTo>
                    <a:pt x="315724" y="158064"/>
                  </a:lnTo>
                  <a:lnTo>
                    <a:pt x="313032" y="75272"/>
                  </a:lnTo>
                  <a:lnTo>
                    <a:pt x="237429" y="6870"/>
                  </a:lnTo>
                  <a:lnTo>
                    <a:pt x="101627" y="523"/>
                  </a:lnTo>
                  <a:lnTo>
                    <a:pt x="31892" y="0"/>
                  </a:lnTo>
                  <a:close/>
                </a:path>
              </a:pathLst>
            </a:custGeom>
            <a:solidFill>
              <a:srgbClr val="6DCFF6"/>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pic>
          <p:nvPicPr>
            <p:cNvPr id="9" name="object 12">
              <a:extLst>
                <a:ext uri="{FF2B5EF4-FFF2-40B4-BE49-F238E27FC236}">
                  <a16:creationId xmlns:a16="http://schemas.microsoft.com/office/drawing/2014/main" id="{62727E49-FBC5-1BC1-6DB6-B12655C8ECFA}"/>
                </a:ext>
              </a:extLst>
            </p:cNvPr>
            <p:cNvPicPr/>
            <p:nvPr/>
          </p:nvPicPr>
          <p:blipFill>
            <a:blip r:embed="rId2" cstate="print">
              <a:duotone>
                <a:prstClr val="black"/>
                <a:schemeClr val="accent1">
                  <a:tint val="45000"/>
                  <a:satMod val="400000"/>
                </a:schemeClr>
              </a:duotone>
            </a:blip>
            <a:stretch>
              <a:fillRect/>
            </a:stretch>
          </p:blipFill>
          <p:spPr>
            <a:xfrm>
              <a:off x="2017405" y="981666"/>
              <a:ext cx="123035" cy="123035"/>
            </a:xfrm>
            <a:prstGeom prst="rect">
              <a:avLst/>
            </a:prstGeom>
          </p:spPr>
        </p:pic>
        <p:pic>
          <p:nvPicPr>
            <p:cNvPr id="10" name="object 13">
              <a:extLst>
                <a:ext uri="{FF2B5EF4-FFF2-40B4-BE49-F238E27FC236}">
                  <a16:creationId xmlns:a16="http://schemas.microsoft.com/office/drawing/2014/main" id="{D413F5D5-9491-3169-ADCB-469B4A6A020E}"/>
                </a:ext>
              </a:extLst>
            </p:cNvPr>
            <p:cNvPicPr/>
            <p:nvPr/>
          </p:nvPicPr>
          <p:blipFill>
            <a:blip r:embed="rId3" cstate="print">
              <a:duotone>
                <a:prstClr val="black"/>
                <a:schemeClr val="accent1">
                  <a:tint val="45000"/>
                  <a:satMod val="400000"/>
                </a:schemeClr>
              </a:duotone>
            </a:blip>
            <a:stretch>
              <a:fillRect/>
            </a:stretch>
          </p:blipFill>
          <p:spPr>
            <a:xfrm>
              <a:off x="1887936" y="876025"/>
              <a:ext cx="316301" cy="312366"/>
            </a:xfrm>
            <a:prstGeom prst="rect">
              <a:avLst/>
            </a:prstGeom>
          </p:spPr>
        </p:pic>
      </p:grpSp>
      <p:pic>
        <p:nvPicPr>
          <p:cNvPr id="11266" name="Picture 2" descr="上海闪送同城快递价格查询（闪送收费标准价格表）-百运网">
            <a:extLst>
              <a:ext uri="{FF2B5EF4-FFF2-40B4-BE49-F238E27FC236}">
                <a16:creationId xmlns:a16="http://schemas.microsoft.com/office/drawing/2014/main" id="{CB623BD4-F886-E2AC-D519-600C6B368B5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12460"/>
          <a:stretch/>
        </p:blipFill>
        <p:spPr bwMode="auto">
          <a:xfrm>
            <a:off x="7018304" y="4041648"/>
            <a:ext cx="4573748" cy="24663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581116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020330-7E3E-2757-AF08-3F45FEAA409D}"/>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D7474474-CDBF-B20C-3798-9AC0ECD797C6}"/>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实践活动</a:t>
            </a:r>
          </a:p>
        </p:txBody>
      </p:sp>
      <p:sp>
        <p:nvSpPr>
          <p:cNvPr id="8" name="object 20">
            <a:extLst>
              <a:ext uri="{FF2B5EF4-FFF2-40B4-BE49-F238E27FC236}">
                <a16:creationId xmlns:a16="http://schemas.microsoft.com/office/drawing/2014/main" id="{406E705D-809A-630A-20B5-44F406897B1D}"/>
              </a:ext>
            </a:extLst>
          </p:cNvPr>
          <p:cNvSpPr txBox="1"/>
          <p:nvPr/>
        </p:nvSpPr>
        <p:spPr>
          <a:xfrm>
            <a:off x="465165" y="1132172"/>
            <a:ext cx="11261670" cy="5494718"/>
          </a:xfrm>
          <a:prstGeom prst="rect">
            <a:avLst/>
          </a:prstGeom>
          <a:solidFill>
            <a:schemeClr val="bg1"/>
          </a:solidFill>
          <a:ln w="12700">
            <a:solidFill>
              <a:schemeClr val="accent5"/>
            </a:solidFill>
          </a:ln>
        </p:spPr>
        <p:txBody>
          <a:bodyPr vert="horz" wrap="square" lIns="0" tIns="0" rIns="0" bIns="0" rtlCol="0">
            <a:noAutofit/>
          </a:bodyPr>
          <a:lstStyle/>
          <a:p>
            <a:pPr indent="457200">
              <a:lnSpc>
                <a:spcPct val="150000"/>
              </a:lnSpc>
            </a:pP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🎯活动目标</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cs typeface="Lantinghei SC Demibold"/>
              </a:rPr>
              <a:t>（</a:t>
            </a:r>
            <a:r>
              <a:rPr lang="en-US" altLang="zh-CN" sz="2000" spc="-11" dirty="0">
                <a:latin typeface="Microsoft YaHei" panose="020B0503020204020204" pitchFamily="34" charset="-122"/>
                <a:ea typeface="Microsoft YaHei" panose="020B0503020204020204" pitchFamily="34" charset="-122"/>
                <a:cs typeface="Lantinghei SC Demibold"/>
              </a:rPr>
              <a:t>1</a:t>
            </a:r>
            <a:r>
              <a:rPr lang="zh-CN" altLang="en-US" sz="2000" spc="-11" dirty="0">
                <a:latin typeface="Microsoft YaHei" panose="020B0503020204020204" pitchFamily="34" charset="-122"/>
                <a:ea typeface="Microsoft YaHei" panose="020B0503020204020204" pitchFamily="34" charset="-122"/>
                <a:cs typeface="Lantinghei SC Demibold"/>
              </a:rPr>
              <a:t>）加深对商业模式的理解。</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cs typeface="Lantinghei SC Demibold"/>
              </a:rPr>
              <a:t>（</a:t>
            </a:r>
            <a:r>
              <a:rPr lang="en-US" altLang="zh-CN" sz="2000" spc="-11" dirty="0">
                <a:latin typeface="Microsoft YaHei" panose="020B0503020204020204" pitchFamily="34" charset="-122"/>
                <a:ea typeface="Microsoft YaHei" panose="020B0503020204020204" pitchFamily="34" charset="-122"/>
                <a:cs typeface="Lantinghei SC Demibold"/>
              </a:rPr>
              <a:t>2</a:t>
            </a:r>
            <a:r>
              <a:rPr lang="zh-CN" altLang="en-US" sz="2000" spc="-11" dirty="0">
                <a:latin typeface="Microsoft YaHei" panose="020B0503020204020204" pitchFamily="34" charset="-122"/>
                <a:ea typeface="Microsoft YaHei" panose="020B0503020204020204" pitchFamily="34" charset="-122"/>
                <a:cs typeface="Lantinghei SC Demibold"/>
              </a:rPr>
              <a:t>）有效评估自身的核心资源和关键业务，消除未来职业不确定感，实现个人商业模式的定制化和职业生涯规划的可视化。</a:t>
            </a:r>
            <a:endPar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endParaRPr>
          </a:p>
          <a:p>
            <a:pPr indent="457200">
              <a:lnSpc>
                <a:spcPct val="150000"/>
              </a:lnSpc>
            </a:pP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🎯活动准备</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rPr>
              <a:t>每位同学准备一张</a:t>
            </a:r>
            <a:r>
              <a:rPr lang="en" altLang="zh-CN" sz="2000" spc="-11" dirty="0">
                <a:latin typeface="Microsoft YaHei" panose="020B0503020204020204" pitchFamily="34" charset="-122"/>
                <a:ea typeface="Microsoft YaHei" panose="020B0503020204020204" pitchFamily="34" charset="-122"/>
              </a:rPr>
              <a:t>A4</a:t>
            </a:r>
            <a:r>
              <a:rPr lang="zh-CN" altLang="en-US" sz="2000" spc="-11" dirty="0">
                <a:latin typeface="Microsoft YaHei" panose="020B0503020204020204" pitchFamily="34" charset="-122"/>
                <a:ea typeface="Microsoft YaHei" panose="020B0503020204020204" pitchFamily="34" charset="-122"/>
              </a:rPr>
              <a:t>纸。</a:t>
            </a:r>
          </a:p>
          <a:p>
            <a:pPr indent="457200">
              <a:lnSpc>
                <a:spcPct val="150000"/>
              </a:lnSpc>
            </a:pP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🎯活动要求</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rPr>
              <a:t>结合自己的实际情况，依照下面的人生规划画布的模块深入展开思考，将思考结果填写在画布中。</a:t>
            </a:r>
          </a:p>
          <a:p>
            <a:pPr indent="457200">
              <a:lnSpc>
                <a:spcPct val="150000"/>
              </a:lnSpc>
            </a:pPr>
            <a:endPar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endParaRPr>
          </a:p>
        </p:txBody>
      </p:sp>
      <p:sp>
        <p:nvSpPr>
          <p:cNvPr id="13" name="object 9">
            <a:extLst>
              <a:ext uri="{FF2B5EF4-FFF2-40B4-BE49-F238E27FC236}">
                <a16:creationId xmlns:a16="http://schemas.microsoft.com/office/drawing/2014/main" id="{F6988780-5DCF-93CE-B4C5-C0F619B08D1B}"/>
              </a:ext>
            </a:extLst>
          </p:cNvPr>
          <p:cNvSpPr/>
          <p:nvPr/>
        </p:nvSpPr>
        <p:spPr>
          <a:xfrm>
            <a:off x="4094922" y="981465"/>
            <a:ext cx="8097081" cy="377458"/>
          </a:xfrm>
          <a:prstGeom prst="rect">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用画布做人生规划</a:t>
            </a:r>
          </a:p>
        </p:txBody>
      </p:sp>
      <p:grpSp>
        <p:nvGrpSpPr>
          <p:cNvPr id="14" name="组合 13">
            <a:extLst>
              <a:ext uri="{FF2B5EF4-FFF2-40B4-BE49-F238E27FC236}">
                <a16:creationId xmlns:a16="http://schemas.microsoft.com/office/drawing/2014/main" id="{AF46CD50-1264-2EC7-BBCD-DF76866B8E82}"/>
              </a:ext>
            </a:extLst>
          </p:cNvPr>
          <p:cNvGrpSpPr/>
          <p:nvPr/>
        </p:nvGrpSpPr>
        <p:grpSpPr>
          <a:xfrm>
            <a:off x="4068418" y="863887"/>
            <a:ext cx="352339" cy="495036"/>
            <a:chOff x="6467062" y="911155"/>
            <a:chExt cx="264717" cy="495036"/>
          </a:xfrm>
        </p:grpSpPr>
        <p:pic>
          <p:nvPicPr>
            <p:cNvPr id="15" name="object 10">
              <a:extLst>
                <a:ext uri="{FF2B5EF4-FFF2-40B4-BE49-F238E27FC236}">
                  <a16:creationId xmlns:a16="http://schemas.microsoft.com/office/drawing/2014/main" id="{11E9ECC7-4D79-C2F1-7983-F3F0C2E9272E}"/>
                </a:ext>
              </a:extLst>
            </p:cNvPr>
            <p:cNvPicPr/>
            <p:nvPr/>
          </p:nvPicPr>
          <p:blipFill>
            <a:blip r:embed="rId2" cstate="print">
              <a:duotone>
                <a:prstClr val="black"/>
                <a:schemeClr val="accent1">
                  <a:tint val="45000"/>
                  <a:satMod val="400000"/>
                </a:schemeClr>
              </a:duotone>
            </a:blip>
            <a:stretch>
              <a:fillRect/>
            </a:stretch>
          </p:blipFill>
          <p:spPr>
            <a:xfrm>
              <a:off x="6570746" y="1199218"/>
              <a:ext cx="140463" cy="163759"/>
            </a:xfrm>
            <a:prstGeom prst="rect">
              <a:avLst/>
            </a:prstGeom>
          </p:spPr>
        </p:pic>
        <p:pic>
          <p:nvPicPr>
            <p:cNvPr id="16" name="object 11">
              <a:extLst>
                <a:ext uri="{FF2B5EF4-FFF2-40B4-BE49-F238E27FC236}">
                  <a16:creationId xmlns:a16="http://schemas.microsoft.com/office/drawing/2014/main" id="{B0B0C543-DA41-E2FC-8905-A2C6EC298D84}"/>
                </a:ext>
              </a:extLst>
            </p:cNvPr>
            <p:cNvPicPr/>
            <p:nvPr/>
          </p:nvPicPr>
          <p:blipFill>
            <a:blip r:embed="rId3" cstate="print">
              <a:duotone>
                <a:prstClr val="black"/>
                <a:schemeClr val="accent1">
                  <a:tint val="45000"/>
                  <a:satMod val="400000"/>
                </a:schemeClr>
              </a:duotone>
            </a:blip>
            <a:stretch>
              <a:fillRect/>
            </a:stretch>
          </p:blipFill>
          <p:spPr>
            <a:xfrm>
              <a:off x="6467062" y="911155"/>
              <a:ext cx="264717" cy="495036"/>
            </a:xfrm>
            <a:prstGeom prst="rect">
              <a:avLst/>
            </a:prstGeom>
          </p:spPr>
        </p:pic>
      </p:grpSp>
      <p:pic>
        <p:nvPicPr>
          <p:cNvPr id="15362" name="Picture 2" descr="人生规划四个阶段：美好人生需要规划 - 知乎">
            <a:extLst>
              <a:ext uri="{FF2B5EF4-FFF2-40B4-BE49-F238E27FC236}">
                <a16:creationId xmlns:a16="http://schemas.microsoft.com/office/drawing/2014/main" id="{3E3D4AB4-A601-EB9D-6D5D-B1D96C200E5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15908" y="4751616"/>
            <a:ext cx="2602992" cy="1822094"/>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315185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0E8C25-D841-590B-73B2-D93CA90E96A5}"/>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C0925FF6-737E-1865-486D-12FDEA235797}"/>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实践活动</a:t>
            </a:r>
          </a:p>
        </p:txBody>
      </p:sp>
      <p:sp>
        <p:nvSpPr>
          <p:cNvPr id="8" name="object 20">
            <a:extLst>
              <a:ext uri="{FF2B5EF4-FFF2-40B4-BE49-F238E27FC236}">
                <a16:creationId xmlns:a16="http://schemas.microsoft.com/office/drawing/2014/main" id="{4BD0A4C3-17AA-2FB5-E538-AF8EE9C94E77}"/>
              </a:ext>
            </a:extLst>
          </p:cNvPr>
          <p:cNvSpPr txBox="1"/>
          <p:nvPr/>
        </p:nvSpPr>
        <p:spPr>
          <a:xfrm>
            <a:off x="465165" y="1132172"/>
            <a:ext cx="11261670" cy="5494718"/>
          </a:xfrm>
          <a:prstGeom prst="rect">
            <a:avLst/>
          </a:prstGeom>
          <a:solidFill>
            <a:schemeClr val="bg1"/>
          </a:solidFill>
          <a:ln w="12700">
            <a:solidFill>
              <a:schemeClr val="accent5"/>
            </a:solidFill>
          </a:ln>
        </p:spPr>
        <p:txBody>
          <a:bodyPr vert="horz" wrap="square" lIns="0" tIns="0" rIns="0" bIns="0" rtlCol="0">
            <a:noAutofit/>
          </a:bodyPr>
          <a:lstStyle/>
          <a:p>
            <a:pPr indent="457200">
              <a:lnSpc>
                <a:spcPct val="150000"/>
              </a:lnSpc>
            </a:pP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🎯活动目标</a:t>
            </a:r>
            <a:endParaRPr lang="en-US" altLang="zh-CN" sz="2000" b="1" spc="-11" dirty="0">
              <a:solidFill>
                <a:schemeClr val="accent3"/>
              </a:solidFill>
              <a:latin typeface="Microsoft YaHei" panose="020B0503020204020204" pitchFamily="34" charset="-122"/>
              <a:ea typeface="Microsoft YaHei" panose="020B0503020204020204" pitchFamily="34" charset="-122"/>
              <a:cs typeface="Lantinghei SC Demibold"/>
            </a:endParaRPr>
          </a:p>
          <a:p>
            <a:pPr indent="457200">
              <a:lnSpc>
                <a:spcPct val="150000"/>
              </a:lnSpc>
            </a:pPr>
            <a:r>
              <a:rPr lang="zh-CN" altLang="en-US" sz="2000" spc="-11" dirty="0">
                <a:latin typeface="Microsoft YaHei" panose="020B0503020204020204" pitchFamily="34" charset="-122"/>
                <a:ea typeface="Microsoft YaHei" panose="020B0503020204020204" pitchFamily="34" charset="-122"/>
                <a:cs typeface="Lantinghei SC Demibold"/>
              </a:rPr>
              <a:t>人生规划画布</a:t>
            </a:r>
          </a:p>
          <a:p>
            <a:pPr indent="457200">
              <a:lnSpc>
                <a:spcPct val="150000"/>
              </a:lnSpc>
            </a:pPr>
            <a:endPar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endParaRPr>
          </a:p>
        </p:txBody>
      </p:sp>
      <p:sp>
        <p:nvSpPr>
          <p:cNvPr id="13" name="object 9">
            <a:extLst>
              <a:ext uri="{FF2B5EF4-FFF2-40B4-BE49-F238E27FC236}">
                <a16:creationId xmlns:a16="http://schemas.microsoft.com/office/drawing/2014/main" id="{6EF6E2BD-379B-AA6B-C016-4983FC9969EE}"/>
              </a:ext>
            </a:extLst>
          </p:cNvPr>
          <p:cNvSpPr/>
          <p:nvPr/>
        </p:nvSpPr>
        <p:spPr>
          <a:xfrm>
            <a:off x="4094922" y="981465"/>
            <a:ext cx="8097081" cy="377458"/>
          </a:xfrm>
          <a:prstGeom prst="rect">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用画布做人生规划</a:t>
            </a:r>
          </a:p>
        </p:txBody>
      </p:sp>
      <p:grpSp>
        <p:nvGrpSpPr>
          <p:cNvPr id="14" name="组合 13">
            <a:extLst>
              <a:ext uri="{FF2B5EF4-FFF2-40B4-BE49-F238E27FC236}">
                <a16:creationId xmlns:a16="http://schemas.microsoft.com/office/drawing/2014/main" id="{CA559462-D348-C906-F0FE-5ED2DD8C1A33}"/>
              </a:ext>
            </a:extLst>
          </p:cNvPr>
          <p:cNvGrpSpPr/>
          <p:nvPr/>
        </p:nvGrpSpPr>
        <p:grpSpPr>
          <a:xfrm>
            <a:off x="4068418" y="863887"/>
            <a:ext cx="352339" cy="495036"/>
            <a:chOff x="6467062" y="911155"/>
            <a:chExt cx="264717" cy="495036"/>
          </a:xfrm>
        </p:grpSpPr>
        <p:pic>
          <p:nvPicPr>
            <p:cNvPr id="15" name="object 10">
              <a:extLst>
                <a:ext uri="{FF2B5EF4-FFF2-40B4-BE49-F238E27FC236}">
                  <a16:creationId xmlns:a16="http://schemas.microsoft.com/office/drawing/2014/main" id="{E96FFA86-8E36-766F-74AF-DD8BB96BC40B}"/>
                </a:ext>
              </a:extLst>
            </p:cNvPr>
            <p:cNvPicPr/>
            <p:nvPr/>
          </p:nvPicPr>
          <p:blipFill>
            <a:blip r:embed="rId2" cstate="print">
              <a:duotone>
                <a:prstClr val="black"/>
                <a:schemeClr val="accent1">
                  <a:tint val="45000"/>
                  <a:satMod val="400000"/>
                </a:schemeClr>
              </a:duotone>
            </a:blip>
            <a:stretch>
              <a:fillRect/>
            </a:stretch>
          </p:blipFill>
          <p:spPr>
            <a:xfrm>
              <a:off x="6570746" y="1199218"/>
              <a:ext cx="140463" cy="163759"/>
            </a:xfrm>
            <a:prstGeom prst="rect">
              <a:avLst/>
            </a:prstGeom>
          </p:spPr>
        </p:pic>
        <p:pic>
          <p:nvPicPr>
            <p:cNvPr id="16" name="object 11">
              <a:extLst>
                <a:ext uri="{FF2B5EF4-FFF2-40B4-BE49-F238E27FC236}">
                  <a16:creationId xmlns:a16="http://schemas.microsoft.com/office/drawing/2014/main" id="{3F73C569-8ECD-837B-B147-75CCF29E1843}"/>
                </a:ext>
              </a:extLst>
            </p:cNvPr>
            <p:cNvPicPr/>
            <p:nvPr/>
          </p:nvPicPr>
          <p:blipFill>
            <a:blip r:embed="rId3" cstate="print">
              <a:duotone>
                <a:prstClr val="black"/>
                <a:schemeClr val="accent1">
                  <a:tint val="45000"/>
                  <a:satMod val="400000"/>
                </a:schemeClr>
              </a:duotone>
            </a:blip>
            <a:stretch>
              <a:fillRect/>
            </a:stretch>
          </p:blipFill>
          <p:spPr>
            <a:xfrm>
              <a:off x="6467062" y="911155"/>
              <a:ext cx="264717" cy="495036"/>
            </a:xfrm>
            <a:prstGeom prst="rect">
              <a:avLst/>
            </a:prstGeom>
          </p:spPr>
        </p:pic>
      </p:grpSp>
      <p:pic>
        <p:nvPicPr>
          <p:cNvPr id="4" name="图片 3">
            <a:extLst>
              <a:ext uri="{FF2B5EF4-FFF2-40B4-BE49-F238E27FC236}">
                <a16:creationId xmlns:a16="http://schemas.microsoft.com/office/drawing/2014/main" id="{7E992242-C13D-243A-40B3-316E20C0939E}"/>
              </a:ext>
            </a:extLst>
          </p:cNvPr>
          <p:cNvPicPr>
            <a:picLocks noChangeAspect="1"/>
          </p:cNvPicPr>
          <p:nvPr/>
        </p:nvPicPr>
        <p:blipFill>
          <a:blip r:embed="rId4"/>
          <a:stretch>
            <a:fillRect/>
          </a:stretch>
        </p:blipFill>
        <p:spPr>
          <a:xfrm>
            <a:off x="2824162" y="1509630"/>
            <a:ext cx="8562975" cy="4992031"/>
          </a:xfrm>
          <a:prstGeom prst="rect">
            <a:avLst/>
          </a:prstGeom>
        </p:spPr>
      </p:pic>
    </p:spTree>
    <p:extLst>
      <p:ext uri="{BB962C8B-B14F-4D97-AF65-F5344CB8AC3E}">
        <p14:creationId xmlns:p14="http://schemas.microsoft.com/office/powerpoint/2010/main" val="20810207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hasCustomPrompt="1"/>
          </p:nvPr>
        </p:nvSpPr>
        <p:spPr/>
        <p:txBody>
          <a:bodyPr anchor="ctr">
            <a:noAutofit/>
          </a:bodyPr>
          <a:lstStyle/>
          <a:p>
            <a:r>
              <a:rPr lang="zh-CN" altLang="en-US" sz="6500" dirty="0">
                <a:latin typeface="Microsoft YaHei" panose="020B0503020204020204" pitchFamily="34" charset="-122"/>
                <a:ea typeface="Microsoft YaHei" panose="020B0503020204020204" pitchFamily="34" charset="-122"/>
              </a:rPr>
              <a:t>感谢聆听</a:t>
            </a:r>
            <a:endParaRPr lang="en-US" sz="6500" dirty="0">
              <a:latin typeface="Microsoft YaHei" panose="020B0503020204020204" pitchFamily="34" charset="-122"/>
              <a:ea typeface="Microsoft YaHei" panose="020B0503020204020204" pitchFamily="34" charset="-122"/>
            </a:endParaRPr>
          </a:p>
        </p:txBody>
      </p:sp>
      <p:sp>
        <p:nvSpPr>
          <p:cNvPr id="9" name="文本占位符 3">
            <a:extLst>
              <a:ext uri="{FF2B5EF4-FFF2-40B4-BE49-F238E27FC236}">
                <a16:creationId xmlns:a16="http://schemas.microsoft.com/office/drawing/2014/main" id="{8C38499E-88D3-C1FC-8245-CB8D0015DB92}"/>
              </a:ext>
            </a:extLst>
          </p:cNvPr>
          <p:cNvSpPr>
            <a:spLocks noGrp="1"/>
          </p:cNvSpPr>
          <p:nvPr>
            <p:ph type="body" sz="quarter" idx="13" hasCustomPrompt="1"/>
          </p:nvPr>
        </p:nvSpPr>
        <p:spPr>
          <a:xfrm>
            <a:off x="660400" y="5313402"/>
            <a:ext cx="4530725" cy="276999"/>
          </a:xfrm>
        </p:spPr>
        <p:txBody>
          <a:bodyPr anchor="ctr">
            <a:noAutofit/>
          </a:bodyPr>
          <a:lstStyle/>
          <a:p>
            <a:r>
              <a:rPr lang="zh-CN" altLang="en-US" sz="2400" b="1" dirty="0">
                <a:latin typeface="Microsoft YaHei" panose="020B0503020204020204" pitchFamily="34" charset="-122"/>
                <a:ea typeface="Microsoft YaHei" panose="020B0503020204020204" pitchFamily="34" charset="-122"/>
              </a:rPr>
              <a:t>大学生创新创业案例与实践教程</a:t>
            </a:r>
            <a:endParaRPr lang="en-US" sz="2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hasCustomPrompt="1"/>
          </p:nvPr>
        </p:nvSpPr>
        <p:spPr>
          <a:xfrm>
            <a:off x="5451475" y="1944146"/>
            <a:ext cx="5925362" cy="1252969"/>
          </a:xfrm>
        </p:spPr>
        <p:txBody>
          <a:bodyPr anchor="ctr">
            <a:noAutofit/>
          </a:bodyPr>
          <a:lstStyle/>
          <a:p>
            <a:r>
              <a:rPr lang="en-US" altLang="zh-CN" sz="5400" dirty="0">
                <a:latin typeface="Microsoft YaHei" panose="020B0503020204020204" pitchFamily="34" charset="-122"/>
                <a:ea typeface="Microsoft YaHei" panose="020B0503020204020204" pitchFamily="34" charset="-122"/>
              </a:rPr>
              <a:t>5.1</a:t>
            </a:r>
            <a:br>
              <a:rPr lang="en-US" altLang="zh-CN" sz="5400" dirty="0">
                <a:latin typeface="Microsoft YaHei" panose="020B0503020204020204" pitchFamily="34" charset="-122"/>
                <a:ea typeface="Microsoft YaHei" panose="020B0503020204020204" pitchFamily="34" charset="-122"/>
              </a:rPr>
            </a:br>
            <a:r>
              <a:rPr lang="zh-CN" altLang="en-US" sz="5400" dirty="0">
                <a:solidFill>
                  <a:schemeClr val="tx1"/>
                </a:solidFill>
                <a:latin typeface="Microsoft YaHei" panose="020B0503020204020204" pitchFamily="34" charset="-122"/>
                <a:ea typeface="Microsoft YaHei" panose="020B0503020204020204" pitchFamily="34" charset="-122"/>
              </a:rPr>
              <a:t>商业模式概述</a:t>
            </a:r>
            <a:endParaRPr lang="en-US" sz="5400" dirty="0">
              <a:solidFill>
                <a:schemeClr val="tx1"/>
              </a:solidFill>
              <a:latin typeface="Microsoft YaHei" panose="020B0503020204020204" pitchFamily="34" charset="-122"/>
              <a:ea typeface="Microsoft YaHei" panose="020B0503020204020204"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C3F7A3-9810-1726-84ED-CAD245A6ACBA}"/>
            </a:ext>
          </a:extLst>
        </p:cNvPr>
        <p:cNvGrpSpPr/>
        <p:nvPr/>
      </p:nvGrpSpPr>
      <p:grpSpPr>
        <a:xfrm>
          <a:off x="0" y="0"/>
          <a:ext cx="0" cy="0"/>
          <a:chOff x="0" y="0"/>
          <a:chExt cx="0" cy="0"/>
        </a:xfrm>
      </p:grpSpPr>
      <p:sp>
        <p:nvSpPr>
          <p:cNvPr id="4" name="矩形 3">
            <a:extLst>
              <a:ext uri="{FF2B5EF4-FFF2-40B4-BE49-F238E27FC236}">
                <a16:creationId xmlns:a16="http://schemas.microsoft.com/office/drawing/2014/main" id="{B981B48E-3858-531C-441C-0F6552744D16}"/>
              </a:ext>
            </a:extLst>
          </p:cNvPr>
          <p:cNvSpPr/>
          <p:nvPr/>
        </p:nvSpPr>
        <p:spPr>
          <a:xfrm>
            <a:off x="347008" y="1673359"/>
            <a:ext cx="5308010" cy="4696789"/>
          </a:xfrm>
          <a:prstGeom prst="rect">
            <a:avLst/>
          </a:prstGeom>
          <a:solidFill>
            <a:schemeClr val="bg1"/>
          </a:solidFill>
          <a:ln w="12700" cap="flat" cmpd="sng" algn="ctr">
            <a:noFill/>
            <a:prstDash val="solid"/>
            <a:miter lim="800000"/>
          </a:ln>
          <a:effectLst>
            <a:outerShdw blurRad="203200" dist="38100" dir="2700000" algn="tl"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j-ea"/>
              <a:ea typeface="+mj-ea"/>
            </a:endParaRPr>
          </a:p>
        </p:txBody>
      </p:sp>
      <p:sp>
        <p:nvSpPr>
          <p:cNvPr id="2" name="标题 1">
            <a:extLst>
              <a:ext uri="{FF2B5EF4-FFF2-40B4-BE49-F238E27FC236}">
                <a16:creationId xmlns:a16="http://schemas.microsoft.com/office/drawing/2014/main" id="{F89DBB3F-9B63-6EAE-7C9D-7625589F1EC4}"/>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5.1.1</a:t>
            </a:r>
            <a:r>
              <a:rPr lang="zh-CN" altLang="en-US" sz="3200" dirty="0">
                <a:solidFill>
                  <a:schemeClr val="tx1"/>
                </a:solidFill>
                <a:latin typeface="Microsoft YaHei" panose="020B0503020204020204" pitchFamily="34" charset="-122"/>
                <a:ea typeface="Microsoft YaHei" panose="020B0503020204020204" pitchFamily="34" charset="-122"/>
              </a:rPr>
              <a:t>商业模式的内涵</a:t>
            </a:r>
          </a:p>
        </p:txBody>
      </p:sp>
      <p:sp>
        <p:nvSpPr>
          <p:cNvPr id="3" name="object 18">
            <a:extLst>
              <a:ext uri="{FF2B5EF4-FFF2-40B4-BE49-F238E27FC236}">
                <a16:creationId xmlns:a16="http://schemas.microsoft.com/office/drawing/2014/main" id="{F328FC2C-8CCE-43C3-E9F6-266820FDCC0C}"/>
              </a:ext>
            </a:extLst>
          </p:cNvPr>
          <p:cNvSpPr txBox="1"/>
          <p:nvPr/>
        </p:nvSpPr>
        <p:spPr>
          <a:xfrm>
            <a:off x="574158" y="1908227"/>
            <a:ext cx="5025014" cy="4227053"/>
          </a:xfrm>
          <a:prstGeom prst="rect">
            <a:avLst/>
          </a:prstGeom>
        </p:spPr>
        <p:txBody>
          <a:bodyPr vert="horz" wrap="square" lIns="0" tIns="49083" rIns="0" bIns="0" rtlCol="0">
            <a:spAutoFit/>
          </a:bodyPr>
          <a:lstStyle/>
          <a:p>
            <a:pPr marR="179970" indent="457200">
              <a:lnSpc>
                <a:spcPct val="150000"/>
              </a:lnSpc>
              <a:spcBef>
                <a:spcPts val="300"/>
              </a:spcBef>
            </a:pPr>
            <a:r>
              <a:rPr sz="2000" spc="-4" dirty="0" err="1">
                <a:solidFill>
                  <a:srgbClr val="231F20"/>
                </a:solidFill>
                <a:latin typeface="Microsoft YaHei" panose="020B0503020204020204" pitchFamily="34" charset="-122"/>
                <a:ea typeface="Microsoft YaHei" panose="020B0503020204020204" pitchFamily="34" charset="-122"/>
              </a:rPr>
              <a:t>商业模式，又称业务模式或商务模式</a:t>
            </a:r>
            <a:r>
              <a:rPr sz="2000" spc="-4" dirty="0">
                <a:solidFill>
                  <a:srgbClr val="231F20"/>
                </a:solidFill>
                <a:latin typeface="Microsoft YaHei" panose="020B0503020204020204" pitchFamily="34" charset="-122"/>
                <a:ea typeface="Microsoft YaHei" panose="020B0503020204020204" pitchFamily="34" charset="-122"/>
              </a:rPr>
              <a:t>。</a:t>
            </a:r>
            <a:endParaRPr lang="en-US" sz="2000" spc="-4" dirty="0">
              <a:solidFill>
                <a:srgbClr val="231F20"/>
              </a:solidFill>
              <a:latin typeface="Microsoft YaHei" panose="020B0503020204020204" pitchFamily="34" charset="-122"/>
              <a:ea typeface="Microsoft YaHei" panose="020B0503020204020204" pitchFamily="34" charset="-122"/>
            </a:endParaRPr>
          </a:p>
          <a:p>
            <a:pPr marR="179970" indent="457200">
              <a:lnSpc>
                <a:spcPct val="150000"/>
              </a:lnSpc>
              <a:spcBef>
                <a:spcPts val="300"/>
              </a:spcBef>
            </a:pPr>
            <a:r>
              <a:rPr sz="2000" spc="-4" dirty="0">
                <a:solidFill>
                  <a:srgbClr val="231F20"/>
                </a:solidFill>
                <a:latin typeface="Microsoft YaHei" panose="020B0503020204020204" pitchFamily="34" charset="-122"/>
                <a:ea typeface="Microsoft YaHei" panose="020B0503020204020204" pitchFamily="34" charset="-122"/>
              </a:rPr>
              <a:t>奥地利美籍管理学大师彼得·德鲁克将商业模式定义为“商业的理论”，美国管理咨询专家琼·玛格丽塔将商业模式描述为“阐述公司如何运作的故事”。</a:t>
            </a:r>
          </a:p>
          <a:p>
            <a:pPr marR="179970" indent="457200">
              <a:lnSpc>
                <a:spcPct val="150000"/>
              </a:lnSpc>
              <a:spcBef>
                <a:spcPts val="300"/>
              </a:spcBef>
            </a:pPr>
            <a:r>
              <a:rPr sz="2000" spc="-4" dirty="0">
                <a:solidFill>
                  <a:srgbClr val="231F20"/>
                </a:solidFill>
                <a:latin typeface="Microsoft YaHei" panose="020B0503020204020204" pitchFamily="34" charset="-122"/>
                <a:ea typeface="Microsoft YaHei" panose="020B0503020204020204" pitchFamily="34" charset="-122"/>
              </a:rPr>
              <a:t>在不同情境下，商业模式既被认为是企业的盈利模式，又被认为是企业与利益相关方的交易模式或交易结构，还被认为是企业构建的综合性价值创造系统。</a:t>
            </a:r>
          </a:p>
        </p:txBody>
      </p:sp>
      <p:graphicFrame>
        <p:nvGraphicFramePr>
          <p:cNvPr id="6" name="object 19">
            <a:extLst>
              <a:ext uri="{FF2B5EF4-FFF2-40B4-BE49-F238E27FC236}">
                <a16:creationId xmlns:a16="http://schemas.microsoft.com/office/drawing/2014/main" id="{CD150685-4702-2A97-DB2C-CFB64F721A9D}"/>
              </a:ext>
            </a:extLst>
          </p:cNvPr>
          <p:cNvGraphicFramePr>
            <a:graphicFrameLocks noGrp="1"/>
          </p:cNvGraphicFramePr>
          <p:nvPr>
            <p:extLst>
              <p:ext uri="{D42A27DB-BD31-4B8C-83A1-F6EECF244321}">
                <p14:modId xmlns:p14="http://schemas.microsoft.com/office/powerpoint/2010/main" val="3252464159"/>
              </p:ext>
            </p:extLst>
          </p:nvPr>
        </p:nvGraphicFramePr>
        <p:xfrm>
          <a:off x="5762847" y="1673361"/>
          <a:ext cx="6145619" cy="4696789"/>
        </p:xfrm>
        <a:graphic>
          <a:graphicData uri="http://schemas.openxmlformats.org/drawingml/2006/table">
            <a:tbl>
              <a:tblPr firstRow="1" bandRow="1">
                <a:tableStyleId>{2D5ABB26-0587-4C30-8999-92F81FD0307C}</a:tableStyleId>
              </a:tblPr>
              <a:tblGrid>
                <a:gridCol w="1590993">
                  <a:extLst>
                    <a:ext uri="{9D8B030D-6E8A-4147-A177-3AD203B41FA5}">
                      <a16:colId xmlns:a16="http://schemas.microsoft.com/office/drawing/2014/main" val="20000"/>
                    </a:ext>
                  </a:extLst>
                </a:gridCol>
                <a:gridCol w="4554626">
                  <a:extLst>
                    <a:ext uri="{9D8B030D-6E8A-4147-A177-3AD203B41FA5}">
                      <a16:colId xmlns:a16="http://schemas.microsoft.com/office/drawing/2014/main" val="20001"/>
                    </a:ext>
                  </a:extLst>
                </a:gridCol>
              </a:tblGrid>
              <a:tr h="344661">
                <a:tc>
                  <a:txBody>
                    <a:bodyPr/>
                    <a:lstStyle/>
                    <a:p>
                      <a:pPr algn="ctr">
                        <a:lnSpc>
                          <a:spcPct val="100000"/>
                        </a:lnSpc>
                        <a:spcBef>
                          <a:spcPts val="380"/>
                        </a:spcBef>
                      </a:pPr>
                      <a:r>
                        <a:rPr sz="2000" spc="-25" dirty="0">
                          <a:solidFill>
                            <a:srgbClr val="231F20"/>
                          </a:solidFill>
                          <a:latin typeface="Microsoft YaHei" panose="020B0503020204020204" pitchFamily="34" charset="-122"/>
                          <a:ea typeface="Microsoft YaHei" panose="020B0503020204020204" pitchFamily="34" charset="-122"/>
                          <a:cs typeface="Wawati SC"/>
                        </a:rPr>
                        <a:t>学者</a:t>
                      </a:r>
                      <a:endParaRPr sz="2000">
                        <a:latin typeface="Microsoft YaHei" panose="020B0503020204020204" pitchFamily="34" charset="-122"/>
                        <a:ea typeface="Microsoft YaHei" panose="020B0503020204020204" pitchFamily="34" charset="-122"/>
                        <a:cs typeface="Wawati SC"/>
                      </a:endParaRPr>
                    </a:p>
                  </a:txBody>
                  <a:tcPr marL="0" marR="0" marT="34540" marB="0" anchor="ctr">
                    <a:lnL w="9525">
                      <a:solidFill>
                        <a:srgbClr val="00AEEF"/>
                      </a:solidFill>
                      <a:prstDash val="solid"/>
                    </a:lnL>
                    <a:lnR w="3175">
                      <a:solidFill>
                        <a:srgbClr val="00AEEF"/>
                      </a:solidFill>
                      <a:prstDash val="solid"/>
                    </a:lnR>
                    <a:lnT w="9525">
                      <a:solidFill>
                        <a:srgbClr val="00AEEF"/>
                      </a:solidFill>
                      <a:prstDash val="solid"/>
                    </a:lnT>
                    <a:lnB w="3175">
                      <a:solidFill>
                        <a:srgbClr val="00AEEF"/>
                      </a:solidFill>
                      <a:prstDash val="solid"/>
                    </a:lnB>
                    <a:solidFill>
                      <a:srgbClr val="C7EAFB"/>
                    </a:solidFill>
                  </a:tcPr>
                </a:tc>
                <a:tc>
                  <a:txBody>
                    <a:bodyPr/>
                    <a:lstStyle/>
                    <a:p>
                      <a:pPr algn="ctr">
                        <a:lnSpc>
                          <a:spcPct val="100000"/>
                        </a:lnSpc>
                        <a:spcBef>
                          <a:spcPts val="380"/>
                        </a:spcBef>
                      </a:pPr>
                      <a:r>
                        <a:rPr sz="2000" spc="-10" dirty="0">
                          <a:solidFill>
                            <a:srgbClr val="231F20"/>
                          </a:solidFill>
                          <a:latin typeface="Microsoft YaHei" panose="020B0503020204020204" pitchFamily="34" charset="-122"/>
                          <a:ea typeface="Microsoft YaHei" panose="020B0503020204020204" pitchFamily="34" charset="-122"/>
                          <a:cs typeface="Wawati SC"/>
                        </a:rPr>
                        <a:t>商业模式的内涵</a:t>
                      </a:r>
                      <a:endParaRPr sz="2000">
                        <a:latin typeface="Microsoft YaHei" panose="020B0503020204020204" pitchFamily="34" charset="-122"/>
                        <a:ea typeface="Microsoft YaHei" panose="020B0503020204020204" pitchFamily="34" charset="-122"/>
                        <a:cs typeface="Wawati SC"/>
                      </a:endParaRPr>
                    </a:p>
                  </a:txBody>
                  <a:tcPr marL="0" marR="0" marT="34540" marB="0" anchor="ctr">
                    <a:lnL w="3175">
                      <a:solidFill>
                        <a:srgbClr val="00AEEF"/>
                      </a:solidFill>
                      <a:prstDash val="solid"/>
                    </a:lnL>
                    <a:lnR w="9525">
                      <a:solidFill>
                        <a:srgbClr val="00AEEF"/>
                      </a:solidFill>
                      <a:prstDash val="solid"/>
                    </a:lnR>
                    <a:lnT w="9525">
                      <a:solidFill>
                        <a:srgbClr val="00AEEF"/>
                      </a:solidFill>
                      <a:prstDash val="solid"/>
                    </a:lnT>
                    <a:lnB w="3175">
                      <a:solidFill>
                        <a:srgbClr val="00AEEF"/>
                      </a:solidFill>
                      <a:prstDash val="solid"/>
                    </a:lnB>
                    <a:solidFill>
                      <a:srgbClr val="C7EAFB"/>
                    </a:solidFill>
                  </a:tcPr>
                </a:tc>
                <a:extLst>
                  <a:ext uri="{0D108BD9-81ED-4DB2-BD59-A6C34878D82A}">
                    <a16:rowId xmlns:a16="http://schemas.microsoft.com/office/drawing/2014/main" val="10000"/>
                  </a:ext>
                </a:extLst>
              </a:tr>
              <a:tr h="1477523">
                <a:tc>
                  <a:txBody>
                    <a:bodyPr/>
                    <a:lstStyle/>
                    <a:p>
                      <a:pPr algn="ctr">
                        <a:lnSpc>
                          <a:spcPct val="100000"/>
                        </a:lnSpc>
                        <a:spcBef>
                          <a:spcPts val="5"/>
                        </a:spcBef>
                      </a:pPr>
                      <a:r>
                        <a:rPr sz="2000" spc="-20" dirty="0" err="1">
                          <a:solidFill>
                            <a:srgbClr val="231F20"/>
                          </a:solidFill>
                          <a:latin typeface="Microsoft YaHei" panose="020B0503020204020204" pitchFamily="34" charset="-122"/>
                          <a:ea typeface="Microsoft YaHei" panose="020B0503020204020204" pitchFamily="34" charset="-122"/>
                          <a:cs typeface="Wawati SC"/>
                        </a:rPr>
                        <a:t>蒂蒙斯</a:t>
                      </a:r>
                      <a:endParaRPr sz="2000" dirty="0">
                        <a:latin typeface="Microsoft YaHei" panose="020B0503020204020204" pitchFamily="34" charset="-122"/>
                        <a:ea typeface="Microsoft YaHei" panose="020B0503020204020204" pitchFamily="34" charset="-122"/>
                        <a:cs typeface="Wawati SC"/>
                      </a:endParaRPr>
                    </a:p>
                  </a:txBody>
                  <a:tcPr marL="0" marR="0" marT="7272" marB="0" anchor="ctr">
                    <a:lnL w="952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tcPr>
                </a:tc>
                <a:tc>
                  <a:txBody>
                    <a:bodyPr/>
                    <a:lstStyle/>
                    <a:p>
                      <a:pPr marL="53340" marR="41910" algn="ctr">
                        <a:lnSpc>
                          <a:spcPct val="120300"/>
                        </a:lnSpc>
                        <a:spcBef>
                          <a:spcPts val="250"/>
                        </a:spcBef>
                      </a:pPr>
                      <a:r>
                        <a:rPr sz="2000" spc="-5" dirty="0">
                          <a:solidFill>
                            <a:srgbClr val="231F20"/>
                          </a:solidFill>
                          <a:latin typeface="Microsoft YaHei" panose="020B0503020204020204" pitchFamily="34" charset="-122"/>
                          <a:ea typeface="Microsoft YaHei" panose="020B0503020204020204" pitchFamily="34" charset="-122"/>
                          <a:cs typeface="Wawati SC"/>
                        </a:rPr>
                        <a:t>商业模式是产品、服务和信息流的一个体系架构，包括对各种不同的参与者及其角色和潜在利益，以及企业收入的来源的说明</a:t>
                      </a:r>
                      <a:endParaRPr sz="2000" dirty="0">
                        <a:latin typeface="Microsoft YaHei" panose="020B0503020204020204" pitchFamily="34" charset="-122"/>
                        <a:ea typeface="Microsoft YaHei" panose="020B0503020204020204" pitchFamily="34" charset="-122"/>
                        <a:cs typeface="Wawati SC"/>
                      </a:endParaRPr>
                    </a:p>
                  </a:txBody>
                  <a:tcPr marL="0" marR="0" marT="22724" marB="0" anchor="ctr">
                    <a:lnL w="3175">
                      <a:solidFill>
                        <a:srgbClr val="00AEEF"/>
                      </a:solidFill>
                      <a:prstDash val="solid"/>
                    </a:lnL>
                    <a:lnR w="9525">
                      <a:solidFill>
                        <a:srgbClr val="00AEEF"/>
                      </a:solidFill>
                      <a:prstDash val="solid"/>
                    </a:lnR>
                    <a:lnT w="3175">
                      <a:solidFill>
                        <a:srgbClr val="00AEEF"/>
                      </a:solidFill>
                      <a:prstDash val="solid"/>
                    </a:lnT>
                    <a:lnB w="3175">
                      <a:solidFill>
                        <a:srgbClr val="00AEEF"/>
                      </a:solidFill>
                      <a:prstDash val="solid"/>
                    </a:lnB>
                  </a:tcPr>
                </a:tc>
                <a:extLst>
                  <a:ext uri="{0D108BD9-81ED-4DB2-BD59-A6C34878D82A}">
                    <a16:rowId xmlns:a16="http://schemas.microsoft.com/office/drawing/2014/main" val="10001"/>
                  </a:ext>
                </a:extLst>
              </a:tr>
              <a:tr h="662549">
                <a:tc>
                  <a:txBody>
                    <a:bodyPr/>
                    <a:lstStyle/>
                    <a:p>
                      <a:pPr algn="ctr">
                        <a:lnSpc>
                          <a:spcPct val="100000"/>
                        </a:lnSpc>
                        <a:spcBef>
                          <a:spcPts val="470"/>
                        </a:spcBef>
                      </a:pPr>
                      <a:r>
                        <a:rPr sz="2000" spc="-10" dirty="0">
                          <a:solidFill>
                            <a:srgbClr val="231F20"/>
                          </a:solidFill>
                          <a:latin typeface="Microsoft YaHei" panose="020B0503020204020204" pitchFamily="34" charset="-122"/>
                          <a:ea typeface="Microsoft YaHei" panose="020B0503020204020204" pitchFamily="34" charset="-122"/>
                          <a:cs typeface="Wawati SC"/>
                        </a:rPr>
                        <a:t>阿米特和诺特</a:t>
                      </a:r>
                      <a:endParaRPr sz="2000">
                        <a:latin typeface="Microsoft YaHei" panose="020B0503020204020204" pitchFamily="34" charset="-122"/>
                        <a:ea typeface="Microsoft YaHei" panose="020B0503020204020204" pitchFamily="34" charset="-122"/>
                        <a:cs typeface="Wawati SC"/>
                      </a:endParaRPr>
                    </a:p>
                  </a:txBody>
                  <a:tcPr marL="0" marR="0" marT="42720" marB="0" anchor="ctr">
                    <a:lnL w="952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tcPr>
                </a:tc>
                <a:tc>
                  <a:txBody>
                    <a:bodyPr/>
                    <a:lstStyle/>
                    <a:p>
                      <a:pPr marL="53340" algn="ctr">
                        <a:lnSpc>
                          <a:spcPct val="100000"/>
                        </a:lnSpc>
                        <a:spcBef>
                          <a:spcPts val="470"/>
                        </a:spcBef>
                      </a:pPr>
                      <a:r>
                        <a:rPr sz="2000" spc="-5" dirty="0">
                          <a:solidFill>
                            <a:srgbClr val="231F20"/>
                          </a:solidFill>
                          <a:latin typeface="Microsoft YaHei" panose="020B0503020204020204" pitchFamily="34" charset="-122"/>
                          <a:ea typeface="Microsoft YaHei" panose="020B0503020204020204" pitchFamily="34" charset="-122"/>
                          <a:cs typeface="Wawati SC"/>
                        </a:rPr>
                        <a:t>商业模式描述了交易的内容、结构和规则，用于开发商业机会、创造价值</a:t>
                      </a:r>
                      <a:endParaRPr sz="2000">
                        <a:latin typeface="Microsoft YaHei" panose="020B0503020204020204" pitchFamily="34" charset="-122"/>
                        <a:ea typeface="Microsoft YaHei" panose="020B0503020204020204" pitchFamily="34" charset="-122"/>
                        <a:cs typeface="Wawati SC"/>
                      </a:endParaRPr>
                    </a:p>
                  </a:txBody>
                  <a:tcPr marL="0" marR="0" marT="42720" marB="0" anchor="ctr">
                    <a:lnL w="3175">
                      <a:solidFill>
                        <a:srgbClr val="00AEEF"/>
                      </a:solidFill>
                      <a:prstDash val="solid"/>
                    </a:lnL>
                    <a:lnR w="9525">
                      <a:solidFill>
                        <a:srgbClr val="00AEEF"/>
                      </a:solidFill>
                      <a:prstDash val="solid"/>
                    </a:lnR>
                    <a:lnT w="3175">
                      <a:solidFill>
                        <a:srgbClr val="00AEEF"/>
                      </a:solidFill>
                      <a:prstDash val="solid"/>
                    </a:lnT>
                    <a:lnB w="3175">
                      <a:solidFill>
                        <a:srgbClr val="00AEEF"/>
                      </a:solidFill>
                      <a:prstDash val="solid"/>
                    </a:lnB>
                  </a:tcPr>
                </a:tc>
                <a:extLst>
                  <a:ext uri="{0D108BD9-81ED-4DB2-BD59-A6C34878D82A}">
                    <a16:rowId xmlns:a16="http://schemas.microsoft.com/office/drawing/2014/main" val="10002"/>
                  </a:ext>
                </a:extLst>
              </a:tr>
              <a:tr h="1849018">
                <a:tc>
                  <a:txBody>
                    <a:bodyPr/>
                    <a:lstStyle/>
                    <a:p>
                      <a:pPr algn="ctr">
                        <a:lnSpc>
                          <a:spcPct val="100000"/>
                        </a:lnSpc>
                      </a:pPr>
                      <a:r>
                        <a:rPr sz="2000" spc="-15" dirty="0" err="1">
                          <a:solidFill>
                            <a:srgbClr val="231F20"/>
                          </a:solidFill>
                          <a:latin typeface="Microsoft YaHei" panose="020B0503020204020204" pitchFamily="34" charset="-122"/>
                          <a:ea typeface="Microsoft YaHei" panose="020B0503020204020204" pitchFamily="34" charset="-122"/>
                          <a:cs typeface="Wawati SC"/>
                        </a:rPr>
                        <a:t>玛格丽塔</a:t>
                      </a:r>
                      <a:endParaRPr sz="2000" dirty="0">
                        <a:latin typeface="Microsoft YaHei" panose="020B0503020204020204" pitchFamily="34" charset="-122"/>
                        <a:ea typeface="Microsoft YaHei" panose="020B0503020204020204" pitchFamily="34" charset="-122"/>
                        <a:cs typeface="Wawati SC"/>
                      </a:endParaRPr>
                    </a:p>
                  </a:txBody>
                  <a:tcPr marL="0" marR="0" marT="66353" marB="0" anchor="ctr">
                    <a:lnL w="952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tcPr>
                </a:tc>
                <a:tc>
                  <a:txBody>
                    <a:bodyPr/>
                    <a:lstStyle/>
                    <a:p>
                      <a:pPr marL="53340" marR="42545" algn="ctr">
                        <a:lnSpc>
                          <a:spcPct val="120300"/>
                        </a:lnSpc>
                        <a:spcBef>
                          <a:spcPts val="250"/>
                        </a:spcBef>
                      </a:pPr>
                      <a:r>
                        <a:rPr sz="2000" spc="-5" dirty="0">
                          <a:solidFill>
                            <a:srgbClr val="231F20"/>
                          </a:solidFill>
                          <a:latin typeface="Microsoft YaHei" panose="020B0503020204020204" pitchFamily="34" charset="-122"/>
                          <a:ea typeface="Microsoft YaHei" panose="020B0503020204020204" pitchFamily="34" charset="-122"/>
                          <a:cs typeface="Wawati SC"/>
                        </a:rPr>
                        <a:t>商业模式是用以说明企业如何运营的概念，它必须回答管理者关心的一些基本</a:t>
                      </a:r>
                      <a:r>
                        <a:rPr sz="2000" spc="-10" dirty="0">
                          <a:solidFill>
                            <a:srgbClr val="231F20"/>
                          </a:solidFill>
                          <a:latin typeface="Microsoft YaHei" panose="020B0503020204020204" pitchFamily="34" charset="-122"/>
                          <a:ea typeface="Microsoft YaHei" panose="020B0503020204020204" pitchFamily="34" charset="-122"/>
                          <a:cs typeface="Wawati SC"/>
                        </a:rPr>
                        <a:t>问题：谁是顾客，顾客价值何在，如何在这个领域获得收入，以及如何以合适</a:t>
                      </a:r>
                      <a:r>
                        <a:rPr sz="2000" spc="-5" dirty="0">
                          <a:solidFill>
                            <a:srgbClr val="231F20"/>
                          </a:solidFill>
                          <a:latin typeface="Microsoft YaHei" panose="020B0503020204020204" pitchFamily="34" charset="-122"/>
                          <a:ea typeface="Microsoft YaHei" panose="020B0503020204020204" pitchFamily="34" charset="-122"/>
                          <a:cs typeface="Wawati SC"/>
                        </a:rPr>
                        <a:t>的成本为顾客提供价值</a:t>
                      </a:r>
                      <a:endParaRPr sz="2000">
                        <a:latin typeface="Microsoft YaHei" panose="020B0503020204020204" pitchFamily="34" charset="-122"/>
                        <a:ea typeface="Microsoft YaHei" panose="020B0503020204020204" pitchFamily="34" charset="-122"/>
                        <a:cs typeface="Wawati SC"/>
                      </a:endParaRPr>
                    </a:p>
                  </a:txBody>
                  <a:tcPr marL="0" marR="0" marT="22724" marB="0" anchor="ctr">
                    <a:lnL w="3175">
                      <a:solidFill>
                        <a:srgbClr val="00AEEF"/>
                      </a:solidFill>
                      <a:prstDash val="solid"/>
                    </a:lnL>
                    <a:lnR w="9525">
                      <a:solidFill>
                        <a:srgbClr val="00AEEF"/>
                      </a:solidFill>
                      <a:prstDash val="solid"/>
                    </a:lnR>
                    <a:lnT w="3175">
                      <a:solidFill>
                        <a:srgbClr val="00AEEF"/>
                      </a:solidFill>
                      <a:prstDash val="solid"/>
                    </a:lnT>
                    <a:lnB w="3175">
                      <a:solidFill>
                        <a:srgbClr val="00AEEF"/>
                      </a:solidFill>
                      <a:prstDash val="solid"/>
                    </a:lnB>
                  </a:tcPr>
                </a:tc>
                <a:extLst>
                  <a:ext uri="{0D108BD9-81ED-4DB2-BD59-A6C34878D82A}">
                    <a16:rowId xmlns:a16="http://schemas.microsoft.com/office/drawing/2014/main" val="10003"/>
                  </a:ext>
                </a:extLst>
              </a:tr>
              <a:tr h="363038">
                <a:tc>
                  <a:txBody>
                    <a:bodyPr/>
                    <a:lstStyle/>
                    <a:p>
                      <a:pPr algn="ctr">
                        <a:lnSpc>
                          <a:spcPct val="100000"/>
                        </a:lnSpc>
                        <a:spcBef>
                          <a:spcPts val="80"/>
                        </a:spcBef>
                      </a:pPr>
                      <a:r>
                        <a:rPr lang="en-US" altLang="zh-CN" sz="2000" dirty="0">
                          <a:latin typeface="Microsoft YaHei" panose="020B0503020204020204" pitchFamily="34" charset="-122"/>
                          <a:ea typeface="Microsoft YaHei" panose="020B0503020204020204" pitchFamily="34" charset="-122"/>
                          <a:cs typeface="Times New Roman"/>
                        </a:rPr>
                        <a:t>……</a:t>
                      </a:r>
                      <a:endParaRPr sz="2000" dirty="0">
                        <a:latin typeface="Microsoft YaHei" panose="020B0503020204020204" pitchFamily="34" charset="-122"/>
                        <a:ea typeface="Microsoft YaHei" panose="020B0503020204020204" pitchFamily="34" charset="-122"/>
                        <a:cs typeface="Wawati SC"/>
                      </a:endParaRPr>
                    </a:p>
                  </a:txBody>
                  <a:tcPr marL="0" marR="0" marT="7272" marB="0" anchor="ctr">
                    <a:lnL w="952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tcPr>
                </a:tc>
                <a:tc>
                  <a:txBody>
                    <a:bodyPr/>
                    <a:lstStyle/>
                    <a:p>
                      <a:pPr marL="53340" marR="42545" algn="ctr">
                        <a:lnSpc>
                          <a:spcPct val="120300"/>
                        </a:lnSpc>
                        <a:spcBef>
                          <a:spcPts val="250"/>
                        </a:spcBef>
                      </a:pPr>
                      <a:r>
                        <a:rPr lang="en-US" altLang="zh-CN" sz="2000" dirty="0">
                          <a:latin typeface="Microsoft YaHei" panose="020B0503020204020204" pitchFamily="34" charset="-122"/>
                          <a:ea typeface="Microsoft YaHei" panose="020B0503020204020204" pitchFamily="34" charset="-122"/>
                          <a:cs typeface="Wawati SC"/>
                        </a:rPr>
                        <a:t>……</a:t>
                      </a:r>
                      <a:endParaRPr sz="2000" dirty="0">
                        <a:latin typeface="Microsoft YaHei" panose="020B0503020204020204" pitchFamily="34" charset="-122"/>
                        <a:ea typeface="Microsoft YaHei" panose="020B0503020204020204" pitchFamily="34" charset="-122"/>
                        <a:cs typeface="Wawati SC"/>
                      </a:endParaRPr>
                    </a:p>
                  </a:txBody>
                  <a:tcPr marL="0" marR="0" marT="22724" marB="0" anchor="ctr">
                    <a:lnL w="3175">
                      <a:solidFill>
                        <a:srgbClr val="00AEEF"/>
                      </a:solidFill>
                      <a:prstDash val="solid"/>
                    </a:lnL>
                    <a:lnR w="9525">
                      <a:solidFill>
                        <a:srgbClr val="00AEEF"/>
                      </a:solidFill>
                      <a:prstDash val="solid"/>
                    </a:lnR>
                    <a:lnT w="3175">
                      <a:solidFill>
                        <a:srgbClr val="00AEEF"/>
                      </a:solidFill>
                      <a:prstDash val="solid"/>
                    </a:lnT>
                    <a:lnB w="3175">
                      <a:solidFill>
                        <a:srgbClr val="00AEEF"/>
                      </a:solidFill>
                      <a:prstDash val="solid"/>
                    </a:lnB>
                  </a:tcPr>
                </a:tc>
                <a:extLst>
                  <a:ext uri="{0D108BD9-81ED-4DB2-BD59-A6C34878D82A}">
                    <a16:rowId xmlns:a16="http://schemas.microsoft.com/office/drawing/2014/main" val="10004"/>
                  </a:ext>
                </a:extLst>
              </a:tr>
            </a:tbl>
          </a:graphicData>
        </a:graphic>
      </p:graphicFrame>
      <p:sp>
        <p:nvSpPr>
          <p:cNvPr id="8" name="文本框 7">
            <a:extLst>
              <a:ext uri="{FF2B5EF4-FFF2-40B4-BE49-F238E27FC236}">
                <a16:creationId xmlns:a16="http://schemas.microsoft.com/office/drawing/2014/main" id="{38FABDDE-3A50-45B9-DC34-1A1F5053F350}"/>
              </a:ext>
            </a:extLst>
          </p:cNvPr>
          <p:cNvSpPr txBox="1"/>
          <p:nvPr/>
        </p:nvSpPr>
        <p:spPr>
          <a:xfrm>
            <a:off x="6429778" y="1273250"/>
            <a:ext cx="4811756" cy="400110"/>
          </a:xfrm>
          <a:prstGeom prst="rect">
            <a:avLst/>
          </a:prstGeom>
          <a:noFill/>
        </p:spPr>
        <p:txBody>
          <a:bodyPr wrap="square">
            <a:spAutoFit/>
          </a:bodyPr>
          <a:lstStyle/>
          <a:p>
            <a:pPr algn="ctr"/>
            <a:r>
              <a:rPr lang="zh-CN" altLang="en-US" sz="2000" b="1" spc="-4" dirty="0">
                <a:solidFill>
                  <a:srgbClr val="231F20"/>
                </a:solidFill>
                <a:latin typeface="Microsoft YaHei" panose="020B0503020204020204" pitchFamily="34" charset="-122"/>
                <a:ea typeface="Microsoft YaHei" panose="020B0503020204020204" pitchFamily="34" charset="-122"/>
              </a:rPr>
              <a:t>国内外学者对商业模式内涵的界定</a:t>
            </a:r>
            <a:endParaRPr lang="zh-CN" altLang="en-US" sz="2000" b="1" dirty="0"/>
          </a:p>
        </p:txBody>
      </p:sp>
    </p:spTree>
    <p:extLst>
      <p:ext uri="{BB962C8B-B14F-4D97-AF65-F5344CB8AC3E}">
        <p14:creationId xmlns:p14="http://schemas.microsoft.com/office/powerpoint/2010/main" val="15442778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20970F-790B-AA78-B606-424816857ADF}"/>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D744AAE5-C418-E933-28FE-9D5FEE5CDB42}"/>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5.1.2</a:t>
            </a:r>
            <a:r>
              <a:rPr lang="zh-CN" altLang="en-US" sz="3200" dirty="0">
                <a:solidFill>
                  <a:schemeClr val="tx1"/>
                </a:solidFill>
                <a:latin typeface="Microsoft YaHei" panose="020B0503020204020204" pitchFamily="34" charset="-122"/>
                <a:ea typeface="Microsoft YaHei" panose="020B0503020204020204" pitchFamily="34" charset="-122"/>
              </a:rPr>
              <a:t>商业模式的价值逻辑</a:t>
            </a:r>
          </a:p>
        </p:txBody>
      </p:sp>
      <p:grpSp>
        <p:nvGrpSpPr>
          <p:cNvPr id="12" name="组合 11">
            <a:extLst>
              <a:ext uri="{FF2B5EF4-FFF2-40B4-BE49-F238E27FC236}">
                <a16:creationId xmlns:a16="http://schemas.microsoft.com/office/drawing/2014/main" id="{36E6A1CF-EAB7-4726-2058-51052574E525}"/>
              </a:ext>
            </a:extLst>
          </p:cNvPr>
          <p:cNvGrpSpPr/>
          <p:nvPr/>
        </p:nvGrpSpPr>
        <p:grpSpPr>
          <a:xfrm>
            <a:off x="603249" y="1140222"/>
            <a:ext cx="10972801" cy="1398513"/>
            <a:chOff x="603249" y="1140222"/>
            <a:chExt cx="10972801" cy="1398513"/>
          </a:xfrm>
        </p:grpSpPr>
        <p:sp>
          <p:nvSpPr>
            <p:cNvPr id="3" name="object 9">
              <a:extLst>
                <a:ext uri="{FF2B5EF4-FFF2-40B4-BE49-F238E27FC236}">
                  <a16:creationId xmlns:a16="http://schemas.microsoft.com/office/drawing/2014/main" id="{B8452E05-2A2D-41B4-AB61-41433C4568D9}"/>
                </a:ext>
              </a:extLst>
            </p:cNvPr>
            <p:cNvSpPr txBox="1"/>
            <p:nvPr/>
          </p:nvSpPr>
          <p:spPr>
            <a:xfrm>
              <a:off x="603249" y="1660665"/>
              <a:ext cx="10972801" cy="878070"/>
            </a:xfrm>
            <a:prstGeom prst="rect">
              <a:avLst/>
            </a:prstGeom>
          </p:spPr>
          <p:txBody>
            <a:bodyPr vert="horz" wrap="square" lIns="0" tIns="9089" rIns="0" bIns="0" rtlCol="0">
              <a:spAutoFit/>
            </a:bodyPr>
            <a:lstStyle/>
            <a:p>
              <a:pPr marR="179970" indent="457200">
                <a:lnSpc>
                  <a:spcPct val="150000"/>
                </a:lnSpc>
                <a:spcBef>
                  <a:spcPts val="300"/>
                </a:spcBef>
              </a:pPr>
              <a:r>
                <a:rPr sz="2000" spc="-4" dirty="0">
                  <a:solidFill>
                    <a:srgbClr val="231F20"/>
                  </a:solidFill>
                  <a:latin typeface="Microsoft YaHei" panose="020B0503020204020204" pitchFamily="34" charset="-122"/>
                  <a:ea typeface="Microsoft YaHei" panose="020B0503020204020204" pitchFamily="34" charset="-122"/>
                </a:rPr>
                <a:t>价值发现是基于企业愿景与目标，通过分析内外部竞争环境和竞争条件下的态势，对企业的战略进行定位，进而利用核心优势创造市场价值的过程。</a:t>
              </a:r>
              <a:endParaRPr lang="zh-CN" altLang="en-US" sz="2000" spc="-4" dirty="0">
                <a:solidFill>
                  <a:srgbClr val="231F20"/>
                </a:solidFill>
                <a:latin typeface="Microsoft YaHei" panose="020B0503020204020204" pitchFamily="34" charset="-122"/>
                <a:ea typeface="Microsoft YaHei" panose="020B0503020204020204" pitchFamily="34" charset="-122"/>
              </a:endParaRPr>
            </a:p>
          </p:txBody>
        </p:sp>
        <p:sp>
          <p:nvSpPr>
            <p:cNvPr id="5" name="文本框 4">
              <a:extLst>
                <a:ext uri="{FF2B5EF4-FFF2-40B4-BE49-F238E27FC236}">
                  <a16:creationId xmlns:a16="http://schemas.microsoft.com/office/drawing/2014/main" id="{115FB5AD-4E07-2B98-5C21-485A45C72E0E}"/>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价值发现</a:t>
              </a:r>
            </a:p>
          </p:txBody>
        </p:sp>
      </p:grpSp>
      <p:grpSp>
        <p:nvGrpSpPr>
          <p:cNvPr id="11" name="组合 10">
            <a:extLst>
              <a:ext uri="{FF2B5EF4-FFF2-40B4-BE49-F238E27FC236}">
                <a16:creationId xmlns:a16="http://schemas.microsoft.com/office/drawing/2014/main" id="{DAF1B815-1E75-C74D-872B-4AD5831DC345}"/>
              </a:ext>
            </a:extLst>
          </p:cNvPr>
          <p:cNvGrpSpPr/>
          <p:nvPr/>
        </p:nvGrpSpPr>
        <p:grpSpPr>
          <a:xfrm>
            <a:off x="603249" y="2784429"/>
            <a:ext cx="10972801" cy="1398513"/>
            <a:chOff x="660400" y="2588967"/>
            <a:chExt cx="10972801" cy="1398513"/>
          </a:xfrm>
        </p:grpSpPr>
        <p:sp>
          <p:nvSpPr>
            <p:cNvPr id="6" name="object 9">
              <a:extLst>
                <a:ext uri="{FF2B5EF4-FFF2-40B4-BE49-F238E27FC236}">
                  <a16:creationId xmlns:a16="http://schemas.microsoft.com/office/drawing/2014/main" id="{A9193063-5EDE-08E0-9C93-8764FAB75145}"/>
                </a:ext>
              </a:extLst>
            </p:cNvPr>
            <p:cNvSpPr txBox="1"/>
            <p:nvPr/>
          </p:nvSpPr>
          <p:spPr>
            <a:xfrm>
              <a:off x="660400" y="3109410"/>
              <a:ext cx="10972801" cy="878070"/>
            </a:xfrm>
            <a:prstGeom prst="rect">
              <a:avLst/>
            </a:prstGeom>
          </p:spPr>
          <p:txBody>
            <a:bodyPr vert="horz" wrap="square" lIns="0" tIns="9089" rIns="0" bIns="0" rtlCol="0">
              <a:spAutoFit/>
            </a:bodyPr>
            <a:lstStyle/>
            <a:p>
              <a:pPr marR="179970" indent="457200">
                <a:lnSpc>
                  <a:spcPct val="150000"/>
                </a:lnSpc>
                <a:spcBef>
                  <a:spcPts val="300"/>
                </a:spcBef>
              </a:pPr>
              <a:r>
                <a:rPr lang="zh-CN" altLang="en-US" sz="2000" spc="-4" dirty="0">
                  <a:solidFill>
                    <a:srgbClr val="231F20"/>
                  </a:solidFill>
                  <a:latin typeface="Microsoft YaHei" panose="020B0503020204020204" pitchFamily="34" charset="-122"/>
                  <a:ea typeface="Microsoft YaHei" panose="020B0503020204020204" pitchFamily="34" charset="-122"/>
                </a:rPr>
                <a:t>价值主张是企业通过其产品和服务所能向消费者提供的价值，一个能被参与者理解且接受的价值主张应该能使每一个参与者都增加其经济效用。</a:t>
              </a:r>
            </a:p>
          </p:txBody>
        </p:sp>
        <p:sp>
          <p:nvSpPr>
            <p:cNvPr id="7" name="文本框 6">
              <a:extLst>
                <a:ext uri="{FF2B5EF4-FFF2-40B4-BE49-F238E27FC236}">
                  <a16:creationId xmlns:a16="http://schemas.microsoft.com/office/drawing/2014/main" id="{E33168FE-3167-F254-F3BF-47E88C40B101}"/>
                </a:ext>
              </a:extLst>
            </p:cNvPr>
            <p:cNvSpPr txBox="1"/>
            <p:nvPr/>
          </p:nvSpPr>
          <p:spPr>
            <a:xfrm>
              <a:off x="887510" y="2588967"/>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价值主张</a:t>
              </a:r>
            </a:p>
          </p:txBody>
        </p:sp>
      </p:grpSp>
      <p:grpSp>
        <p:nvGrpSpPr>
          <p:cNvPr id="10" name="组合 9">
            <a:extLst>
              <a:ext uri="{FF2B5EF4-FFF2-40B4-BE49-F238E27FC236}">
                <a16:creationId xmlns:a16="http://schemas.microsoft.com/office/drawing/2014/main" id="{BFA491D8-3776-BB29-4E68-08049BA879E1}"/>
              </a:ext>
            </a:extLst>
          </p:cNvPr>
          <p:cNvGrpSpPr/>
          <p:nvPr/>
        </p:nvGrpSpPr>
        <p:grpSpPr>
          <a:xfrm>
            <a:off x="603249" y="4428635"/>
            <a:ext cx="10972801" cy="1398513"/>
            <a:chOff x="660400" y="4034935"/>
            <a:chExt cx="10972801" cy="1398513"/>
          </a:xfrm>
        </p:grpSpPr>
        <p:sp>
          <p:nvSpPr>
            <p:cNvPr id="8" name="object 9">
              <a:extLst>
                <a:ext uri="{FF2B5EF4-FFF2-40B4-BE49-F238E27FC236}">
                  <a16:creationId xmlns:a16="http://schemas.microsoft.com/office/drawing/2014/main" id="{1795B7FB-4F01-EFF3-68C7-A3E3A87BB371}"/>
                </a:ext>
              </a:extLst>
            </p:cNvPr>
            <p:cNvSpPr txBox="1"/>
            <p:nvPr/>
          </p:nvSpPr>
          <p:spPr>
            <a:xfrm>
              <a:off x="660400" y="4555378"/>
              <a:ext cx="10972801" cy="878070"/>
            </a:xfrm>
            <a:prstGeom prst="rect">
              <a:avLst/>
            </a:prstGeom>
          </p:spPr>
          <p:txBody>
            <a:bodyPr vert="horz" wrap="square" lIns="0" tIns="9089" rIns="0" bIns="0" rtlCol="0">
              <a:spAutoFit/>
            </a:bodyPr>
            <a:lstStyle/>
            <a:p>
              <a:pPr marR="179970" indent="457200">
                <a:lnSpc>
                  <a:spcPct val="150000"/>
                </a:lnSpc>
                <a:spcBef>
                  <a:spcPts val="300"/>
                </a:spcBef>
              </a:pPr>
              <a:r>
                <a:rPr lang="zh-CN" altLang="en-US" sz="2000" spc="-4" dirty="0">
                  <a:solidFill>
                    <a:srgbClr val="231F20"/>
                  </a:solidFill>
                  <a:latin typeface="Microsoft YaHei" panose="020B0503020204020204" pitchFamily="34" charset="-122"/>
                  <a:ea typeface="Microsoft YaHei" panose="020B0503020204020204" pitchFamily="34" charset="-122"/>
                </a:rPr>
                <a:t>价值创造是指价值是如何被创造出来的，即价值的源泉是什么。商业模式是企业创新的焦点和企业为自己、供应商、合作伙伴及顾客创造价值的决定性来源。</a:t>
              </a:r>
            </a:p>
          </p:txBody>
        </p:sp>
        <p:sp>
          <p:nvSpPr>
            <p:cNvPr id="9" name="文本框 8">
              <a:extLst>
                <a:ext uri="{FF2B5EF4-FFF2-40B4-BE49-F238E27FC236}">
                  <a16:creationId xmlns:a16="http://schemas.microsoft.com/office/drawing/2014/main" id="{A0E28363-D9B7-795E-1C2A-6541A6D0552D}"/>
                </a:ext>
              </a:extLst>
            </p:cNvPr>
            <p:cNvSpPr txBox="1"/>
            <p:nvPr/>
          </p:nvSpPr>
          <p:spPr>
            <a:xfrm>
              <a:off x="887510" y="4034935"/>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3.</a:t>
              </a:r>
              <a:r>
                <a:rPr kumimoji="1" lang="zh-CN" altLang="en-US" sz="2800" b="1" dirty="0">
                  <a:solidFill>
                    <a:schemeClr val="accent3"/>
                  </a:solidFill>
                  <a:latin typeface="Microsoft YaHei" panose="020B0503020204020204" pitchFamily="34" charset="-122"/>
                  <a:ea typeface="Microsoft YaHei" panose="020B0503020204020204" pitchFamily="34" charset="-122"/>
                </a:rPr>
                <a:t>价值创造</a:t>
              </a:r>
            </a:p>
          </p:txBody>
        </p:sp>
      </p:grpSp>
    </p:spTree>
    <p:extLst>
      <p:ext uri="{BB962C8B-B14F-4D97-AF65-F5344CB8AC3E}">
        <p14:creationId xmlns:p14="http://schemas.microsoft.com/office/powerpoint/2010/main" val="28034892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71C40A-9419-23CA-72BF-01568D04AD85}"/>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8DDE6021-D0EA-87A7-0D8C-F8EAB885AEF2}"/>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5.1.2</a:t>
            </a:r>
            <a:r>
              <a:rPr lang="zh-CN" altLang="en-US" sz="3200" dirty="0">
                <a:solidFill>
                  <a:schemeClr val="tx1"/>
                </a:solidFill>
                <a:latin typeface="Microsoft YaHei" panose="020B0503020204020204" pitchFamily="34" charset="-122"/>
                <a:ea typeface="Microsoft YaHei" panose="020B0503020204020204" pitchFamily="34" charset="-122"/>
              </a:rPr>
              <a:t>商业模式的价值逻辑</a:t>
            </a:r>
          </a:p>
        </p:txBody>
      </p:sp>
      <p:grpSp>
        <p:nvGrpSpPr>
          <p:cNvPr id="12" name="组合 11">
            <a:extLst>
              <a:ext uri="{FF2B5EF4-FFF2-40B4-BE49-F238E27FC236}">
                <a16:creationId xmlns:a16="http://schemas.microsoft.com/office/drawing/2014/main" id="{0DE106CE-DC86-2DB5-9D35-780D128F744E}"/>
              </a:ext>
            </a:extLst>
          </p:cNvPr>
          <p:cNvGrpSpPr/>
          <p:nvPr/>
        </p:nvGrpSpPr>
        <p:grpSpPr>
          <a:xfrm>
            <a:off x="603249" y="1140222"/>
            <a:ext cx="10972801" cy="1398513"/>
            <a:chOff x="603249" y="1140222"/>
            <a:chExt cx="10972801" cy="1398513"/>
          </a:xfrm>
        </p:grpSpPr>
        <p:sp>
          <p:nvSpPr>
            <p:cNvPr id="3" name="object 9">
              <a:extLst>
                <a:ext uri="{FF2B5EF4-FFF2-40B4-BE49-F238E27FC236}">
                  <a16:creationId xmlns:a16="http://schemas.microsoft.com/office/drawing/2014/main" id="{3710BC1D-EF5F-BAD3-4FDB-8DDEF83D15F7}"/>
                </a:ext>
              </a:extLst>
            </p:cNvPr>
            <p:cNvSpPr txBox="1"/>
            <p:nvPr/>
          </p:nvSpPr>
          <p:spPr>
            <a:xfrm>
              <a:off x="603249" y="1660665"/>
              <a:ext cx="10972801" cy="878070"/>
            </a:xfrm>
            <a:prstGeom prst="rect">
              <a:avLst/>
            </a:prstGeom>
          </p:spPr>
          <p:txBody>
            <a:bodyPr vert="horz" wrap="square" lIns="0" tIns="9089" rIns="0" bIns="0" rtlCol="0">
              <a:spAutoFit/>
            </a:bodyPr>
            <a:lstStyle/>
            <a:p>
              <a:pPr marR="179970" indent="457200">
                <a:lnSpc>
                  <a:spcPct val="150000"/>
                </a:lnSpc>
                <a:spcBef>
                  <a:spcPts val="300"/>
                </a:spcBef>
              </a:pPr>
              <a:r>
                <a:rPr lang="zh-CN" altLang="en-US" sz="2000" spc="-4" dirty="0">
                  <a:solidFill>
                    <a:srgbClr val="231F20"/>
                  </a:solidFill>
                  <a:latin typeface="Microsoft YaHei" panose="020B0503020204020204" pitchFamily="34" charset="-122"/>
                  <a:ea typeface="Microsoft YaHei" panose="020B0503020204020204" pitchFamily="34" charset="-122"/>
                </a:rPr>
                <a:t>价值管理本质上是一种管理模式、一整套指导原则，是一种促进组织形成注重内外部业绩和价值创造激励的战略性业绩计量过程。</a:t>
              </a:r>
            </a:p>
          </p:txBody>
        </p:sp>
        <p:sp>
          <p:nvSpPr>
            <p:cNvPr id="5" name="文本框 4">
              <a:extLst>
                <a:ext uri="{FF2B5EF4-FFF2-40B4-BE49-F238E27FC236}">
                  <a16:creationId xmlns:a16="http://schemas.microsoft.com/office/drawing/2014/main" id="{8BEACA80-0A35-E72C-5278-EAFBA796B46D}"/>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4.</a:t>
              </a:r>
              <a:r>
                <a:rPr kumimoji="1" lang="zh-CN" altLang="en-US" sz="2800" b="1" dirty="0">
                  <a:solidFill>
                    <a:schemeClr val="accent3"/>
                  </a:solidFill>
                  <a:latin typeface="Microsoft YaHei" panose="020B0503020204020204" pitchFamily="34" charset="-122"/>
                  <a:ea typeface="Microsoft YaHei" panose="020B0503020204020204" pitchFamily="34" charset="-122"/>
                </a:rPr>
                <a:t>价值管理</a:t>
              </a:r>
            </a:p>
          </p:txBody>
        </p:sp>
      </p:grpSp>
      <p:grpSp>
        <p:nvGrpSpPr>
          <p:cNvPr id="11" name="组合 10">
            <a:extLst>
              <a:ext uri="{FF2B5EF4-FFF2-40B4-BE49-F238E27FC236}">
                <a16:creationId xmlns:a16="http://schemas.microsoft.com/office/drawing/2014/main" id="{F2064613-D9EF-4130-6EEA-F3A10B253EBA}"/>
              </a:ext>
            </a:extLst>
          </p:cNvPr>
          <p:cNvGrpSpPr/>
          <p:nvPr/>
        </p:nvGrpSpPr>
        <p:grpSpPr>
          <a:xfrm>
            <a:off x="603249" y="2784429"/>
            <a:ext cx="10972801" cy="1398513"/>
            <a:chOff x="660400" y="2588967"/>
            <a:chExt cx="10972801" cy="1398513"/>
          </a:xfrm>
        </p:grpSpPr>
        <p:sp>
          <p:nvSpPr>
            <p:cNvPr id="6" name="object 9">
              <a:extLst>
                <a:ext uri="{FF2B5EF4-FFF2-40B4-BE49-F238E27FC236}">
                  <a16:creationId xmlns:a16="http://schemas.microsoft.com/office/drawing/2014/main" id="{99720FDD-82E5-816D-9987-07319DBA2B90}"/>
                </a:ext>
              </a:extLst>
            </p:cNvPr>
            <p:cNvSpPr txBox="1"/>
            <p:nvPr/>
          </p:nvSpPr>
          <p:spPr>
            <a:xfrm>
              <a:off x="660400" y="3109410"/>
              <a:ext cx="10972801" cy="878070"/>
            </a:xfrm>
            <a:prstGeom prst="rect">
              <a:avLst/>
            </a:prstGeom>
          </p:spPr>
          <p:txBody>
            <a:bodyPr vert="horz" wrap="square" lIns="0" tIns="9089" rIns="0" bIns="0" rtlCol="0">
              <a:spAutoFit/>
            </a:bodyPr>
            <a:lstStyle/>
            <a:p>
              <a:pPr marR="179970" indent="457200">
                <a:lnSpc>
                  <a:spcPct val="150000"/>
                </a:lnSpc>
                <a:spcBef>
                  <a:spcPts val="300"/>
                </a:spcBef>
              </a:pPr>
              <a:r>
                <a:rPr lang="zh-CN" altLang="en-US" sz="2000" spc="-4" dirty="0">
                  <a:solidFill>
                    <a:srgbClr val="231F20"/>
                  </a:solidFill>
                  <a:latin typeface="Microsoft YaHei" panose="020B0503020204020204" pitchFamily="34" charset="-122"/>
                  <a:ea typeface="Microsoft YaHei" panose="020B0503020204020204" pitchFamily="34" charset="-122"/>
                </a:rPr>
                <a:t>价值配置指的是资源和活动的配置。价值配置是为了让企业资源和能力得到有效配置和协同发展。价值配置涉及价值链的各个环节，涵盖了企业的整个运营流程。</a:t>
              </a:r>
            </a:p>
          </p:txBody>
        </p:sp>
        <p:sp>
          <p:nvSpPr>
            <p:cNvPr id="7" name="文本框 6">
              <a:extLst>
                <a:ext uri="{FF2B5EF4-FFF2-40B4-BE49-F238E27FC236}">
                  <a16:creationId xmlns:a16="http://schemas.microsoft.com/office/drawing/2014/main" id="{70253417-34D3-63BB-A861-BA683311B5D1}"/>
                </a:ext>
              </a:extLst>
            </p:cNvPr>
            <p:cNvSpPr txBox="1"/>
            <p:nvPr/>
          </p:nvSpPr>
          <p:spPr>
            <a:xfrm>
              <a:off x="887510" y="2588967"/>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5.</a:t>
              </a:r>
              <a:r>
                <a:rPr kumimoji="1" lang="zh-CN" altLang="en-US" sz="2800" b="1" dirty="0">
                  <a:solidFill>
                    <a:schemeClr val="accent3"/>
                  </a:solidFill>
                  <a:latin typeface="Microsoft YaHei" panose="020B0503020204020204" pitchFamily="34" charset="-122"/>
                  <a:ea typeface="Microsoft YaHei" panose="020B0503020204020204" pitchFamily="34" charset="-122"/>
                </a:rPr>
                <a:t>价值配置</a:t>
              </a:r>
            </a:p>
          </p:txBody>
        </p:sp>
      </p:grpSp>
      <p:grpSp>
        <p:nvGrpSpPr>
          <p:cNvPr id="10" name="组合 9">
            <a:extLst>
              <a:ext uri="{FF2B5EF4-FFF2-40B4-BE49-F238E27FC236}">
                <a16:creationId xmlns:a16="http://schemas.microsoft.com/office/drawing/2014/main" id="{4409BE40-C3D6-43A2-96DD-A4080EF57D4A}"/>
              </a:ext>
            </a:extLst>
          </p:cNvPr>
          <p:cNvGrpSpPr/>
          <p:nvPr/>
        </p:nvGrpSpPr>
        <p:grpSpPr>
          <a:xfrm>
            <a:off x="603249" y="4428635"/>
            <a:ext cx="10972801" cy="1398513"/>
            <a:chOff x="660400" y="4034935"/>
            <a:chExt cx="10972801" cy="1398513"/>
          </a:xfrm>
        </p:grpSpPr>
        <p:sp>
          <p:nvSpPr>
            <p:cNvPr id="8" name="object 9">
              <a:extLst>
                <a:ext uri="{FF2B5EF4-FFF2-40B4-BE49-F238E27FC236}">
                  <a16:creationId xmlns:a16="http://schemas.microsoft.com/office/drawing/2014/main" id="{BBEBB20D-6CA6-D21F-8F61-13C5BE824EA2}"/>
                </a:ext>
              </a:extLst>
            </p:cNvPr>
            <p:cNvSpPr txBox="1"/>
            <p:nvPr/>
          </p:nvSpPr>
          <p:spPr>
            <a:xfrm>
              <a:off x="660400" y="4555378"/>
              <a:ext cx="10972801" cy="878070"/>
            </a:xfrm>
            <a:prstGeom prst="rect">
              <a:avLst/>
            </a:prstGeom>
          </p:spPr>
          <p:txBody>
            <a:bodyPr vert="horz" wrap="square" lIns="0" tIns="9089" rIns="0" bIns="0" rtlCol="0">
              <a:spAutoFit/>
            </a:bodyPr>
            <a:lstStyle/>
            <a:p>
              <a:pPr marR="179970" indent="457200">
                <a:lnSpc>
                  <a:spcPct val="150000"/>
                </a:lnSpc>
                <a:spcBef>
                  <a:spcPts val="300"/>
                </a:spcBef>
              </a:pPr>
              <a:r>
                <a:rPr lang="zh-CN" altLang="en-US" sz="2000" spc="-4" dirty="0">
                  <a:solidFill>
                    <a:srgbClr val="231F20"/>
                  </a:solidFill>
                  <a:latin typeface="Microsoft YaHei" panose="020B0503020204020204" pitchFamily="34" charset="-122"/>
                  <a:ea typeface="Microsoft YaHei" panose="020B0503020204020204" pitchFamily="34" charset="-122"/>
                </a:rPr>
                <a:t>价值实现是指企业创造的价值被市场认可并接受，企业完成从要素投入到要素产出的转化。价值实现主要依靠一系列商业策略来完成。</a:t>
              </a:r>
            </a:p>
          </p:txBody>
        </p:sp>
        <p:sp>
          <p:nvSpPr>
            <p:cNvPr id="9" name="文本框 8">
              <a:extLst>
                <a:ext uri="{FF2B5EF4-FFF2-40B4-BE49-F238E27FC236}">
                  <a16:creationId xmlns:a16="http://schemas.microsoft.com/office/drawing/2014/main" id="{9F4F7DC3-3056-9BB3-BDB1-8E7ABB55A9B8}"/>
                </a:ext>
              </a:extLst>
            </p:cNvPr>
            <p:cNvSpPr txBox="1"/>
            <p:nvPr/>
          </p:nvSpPr>
          <p:spPr>
            <a:xfrm>
              <a:off x="887510" y="4034935"/>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6.</a:t>
              </a:r>
              <a:r>
                <a:rPr kumimoji="1" lang="zh-CN" altLang="en-US" sz="2800" b="1" dirty="0">
                  <a:solidFill>
                    <a:schemeClr val="accent3"/>
                  </a:solidFill>
                  <a:latin typeface="Microsoft YaHei" panose="020B0503020204020204" pitchFamily="34" charset="-122"/>
                  <a:ea typeface="Microsoft YaHei" panose="020B0503020204020204" pitchFamily="34" charset="-122"/>
                </a:rPr>
                <a:t>价值实现</a:t>
              </a:r>
            </a:p>
          </p:txBody>
        </p:sp>
      </p:grpSp>
    </p:spTree>
    <p:extLst>
      <p:ext uri="{BB962C8B-B14F-4D97-AF65-F5344CB8AC3E}">
        <p14:creationId xmlns:p14="http://schemas.microsoft.com/office/powerpoint/2010/main" val="65648392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GuidesStyle_Normal&quot;,&quot;Kind&quot;:0,&quot;OldGuidesSetting&quot;:{&quot;HeaderHeight&quot;:15.0,&quot;FooterHeight&quot;:9.0,&quot;SideMargin&quot;:5.5,&quot;TopMargin&quot;:0.0,&quot;BottomMargin&quot;:0.0,&quot;IntervalMargin&quot;:1.5}}"/>
</p:tagLst>
</file>

<file path=ppt/theme/theme1.xml><?xml version="1.0" encoding="utf-8"?>
<a:theme xmlns:a="http://schemas.openxmlformats.org/drawingml/2006/main" name="Designed by OfficePLUS">
  <a:themeElements>
    <a:clrScheme name="iSlide">
      <a:dk1>
        <a:srgbClr val="2F2F2F"/>
      </a:dk1>
      <a:lt1>
        <a:srgbClr val="FFFFFF"/>
      </a:lt1>
      <a:dk2>
        <a:srgbClr val="778495"/>
      </a:dk2>
      <a:lt2>
        <a:srgbClr val="F0F0F0"/>
      </a:lt2>
      <a:accent1>
        <a:srgbClr val="EDB01B"/>
      </a:accent1>
      <a:accent2>
        <a:srgbClr val="87C59E"/>
      </a:accent2>
      <a:accent3>
        <a:srgbClr val="D08A20"/>
      </a:accent3>
      <a:accent4>
        <a:srgbClr val="A3A5A6"/>
      </a:accent4>
      <a:accent5>
        <a:srgbClr val="6D7171"/>
      </a:accent5>
      <a:accent6>
        <a:srgbClr val="575555"/>
      </a:accent6>
      <a:hlink>
        <a:srgbClr val="F84D4D"/>
      </a:hlink>
      <a:folHlink>
        <a:srgbClr val="979797"/>
      </a:folHlink>
    </a:clrScheme>
    <a:fontScheme name="iSlide">
      <a:majorFont>
        <a:latin typeface="Arial"/>
        <a:ea typeface="微软雅黑"/>
        <a:cs typeface=""/>
      </a:majorFont>
      <a:minorFont>
        <a:latin typeface="Arial"/>
        <a:ea typeface="微软雅黑"/>
        <a:cs typeface=""/>
      </a:minorFont>
    </a:fontScheme>
    <a:fmtScheme name="iSlid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Slid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1707</TotalTime>
  <Words>6183</Words>
  <Application>Microsoft Macintosh PowerPoint</Application>
  <PresentationFormat>宽屏</PresentationFormat>
  <Paragraphs>405</Paragraphs>
  <Slides>54</Slides>
  <Notes>8</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54</vt:i4>
      </vt:variant>
    </vt:vector>
  </HeadingPairs>
  <TitlesOfParts>
    <vt:vector size="63" baseType="lpstr">
      <vt:lpstr>阿里巴巴普惠体</vt:lpstr>
      <vt:lpstr>Heiti SC</vt:lpstr>
      <vt:lpstr>Lantinghei SC Extralight</vt:lpstr>
      <vt:lpstr>Wawati SC</vt:lpstr>
      <vt:lpstr>等线</vt:lpstr>
      <vt:lpstr>微软雅黑</vt:lpstr>
      <vt:lpstr>Arial</vt:lpstr>
      <vt:lpstr>Wingdings</vt:lpstr>
      <vt:lpstr>Designed by OfficePLUS</vt:lpstr>
      <vt:lpstr>项目5 创新创业的商业模式</vt:lpstr>
      <vt:lpstr>PowerPoint 演示文稿</vt:lpstr>
      <vt:lpstr>项目概述</vt:lpstr>
      <vt:lpstr>学习目标</vt:lpstr>
      <vt:lpstr>创业快讯</vt:lpstr>
      <vt:lpstr>5.1 商业模式概述</vt:lpstr>
      <vt:lpstr>5.1.1商业模式的内涵</vt:lpstr>
      <vt:lpstr>5.1.2商业模式的价值逻辑</vt:lpstr>
      <vt:lpstr>5.1.2商业模式的价值逻辑</vt:lpstr>
      <vt:lpstr>5.1.3商业模式的构成要素</vt:lpstr>
      <vt:lpstr>5.1.3商业模式的构成要素</vt:lpstr>
      <vt:lpstr>5.1.3商业模式的构成要素</vt:lpstr>
      <vt:lpstr>5.1.3商业模式的构成要素</vt:lpstr>
      <vt:lpstr>实践案例</vt:lpstr>
      <vt:lpstr>实践案例</vt:lpstr>
      <vt:lpstr>实践活动</vt:lpstr>
      <vt:lpstr>实践活动</vt:lpstr>
      <vt:lpstr>5.2 创新创业商业模式的实践流程</vt:lpstr>
      <vt:lpstr>5.2.1创新创业商业模式的设计</vt:lpstr>
      <vt:lpstr>5.2.1创新创业商业模式的设计</vt:lpstr>
      <vt:lpstr>5.2.1创新创业商业模式的设计</vt:lpstr>
      <vt:lpstr>5.2.1创新创业商业模式的设计</vt:lpstr>
      <vt:lpstr>5.2.1创新创业商业模式的设计</vt:lpstr>
      <vt:lpstr>5.2.1创新创业商业模式的设计</vt:lpstr>
      <vt:lpstr>5.2.1创新创业商业模式的设计</vt:lpstr>
      <vt:lpstr>5.2.1创新创业商业模式的设计</vt:lpstr>
      <vt:lpstr>5.2.1创新创业商业模式的设计</vt:lpstr>
      <vt:lpstr>5.2.1创新创业商业模式的设计</vt:lpstr>
      <vt:lpstr>课堂演练</vt:lpstr>
      <vt:lpstr>5.2.2创新创业商业模式的评价</vt:lpstr>
      <vt:lpstr>案例在线</vt:lpstr>
      <vt:lpstr>互动讨论</vt:lpstr>
      <vt:lpstr>5.2.3创新创业商业模式的检验</vt:lpstr>
      <vt:lpstr>5.2.3创新创业商业模式的检验</vt:lpstr>
      <vt:lpstr>实践案例</vt:lpstr>
      <vt:lpstr>实践案例</vt:lpstr>
      <vt:lpstr>实践活动</vt:lpstr>
      <vt:lpstr>实践活动</vt:lpstr>
      <vt:lpstr>5.3 创新创业商业模式的创新</vt:lpstr>
      <vt:lpstr>5.3.1商业模式创新的不同理解视角</vt:lpstr>
      <vt:lpstr>5.3.2商业模式创新的定义</vt:lpstr>
      <vt:lpstr>5.3.3商业模式创新的方法</vt:lpstr>
      <vt:lpstr>5.3.3商业模式创新的方法</vt:lpstr>
      <vt:lpstr>5.3.3商业模式创新的方法</vt:lpstr>
      <vt:lpstr>5.3.4“互联网+”的六大创新创业商业模式</vt:lpstr>
      <vt:lpstr>5.3.4“互联网+”的六大创新创业商业模式</vt:lpstr>
      <vt:lpstr>5.3.4“互联网+”的六大创新创业商业模式</vt:lpstr>
      <vt:lpstr>5.3.4“互联网+”的六大创新创业商业模式</vt:lpstr>
      <vt:lpstr>课后思考</vt:lpstr>
      <vt:lpstr>实践案例</vt:lpstr>
      <vt:lpstr>实践案例</vt:lpstr>
      <vt:lpstr>实践活动</vt:lpstr>
      <vt:lpstr>实践活动</vt:lpstr>
      <vt:lpstr>感谢聆听</vt:lpstr>
    </vt:vector>
  </TitlesOfParts>
  <Company>OfficePLUS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OfficePLUS PowerPoint Template</dc:title>
  <dc:creator>OfficePLUS</dc:creator>
  <cp:lastModifiedBy>Mo a perdu Forget.</cp:lastModifiedBy>
  <cp:revision>399</cp:revision>
  <cp:lastPrinted>2024-05-16T16:00:00Z</cp:lastPrinted>
  <dcterms:created xsi:type="dcterms:W3CDTF">2024-05-16T16:00:00Z</dcterms:created>
  <dcterms:modified xsi:type="dcterms:W3CDTF">2025-03-17T09:36:16Z</dcterms:modified>
</cp:coreProperties>
</file>