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18" r:id="rId4"/>
    <p:sldId id="319" r:id="rId5"/>
    <p:sldId id="320" r:id="rId6"/>
    <p:sldId id="258" r:id="rId7"/>
    <p:sldId id="357" r:id="rId8"/>
    <p:sldId id="355" r:id="rId9"/>
    <p:sldId id="308" r:id="rId10"/>
    <p:sldId id="418" r:id="rId11"/>
    <p:sldId id="419" r:id="rId12"/>
    <p:sldId id="420" r:id="rId13"/>
    <p:sldId id="421" r:id="rId14"/>
    <p:sldId id="352" r:id="rId15"/>
    <p:sldId id="422" r:id="rId16"/>
    <p:sldId id="396" r:id="rId17"/>
    <p:sldId id="423" r:id="rId18"/>
    <p:sldId id="459" r:id="rId19"/>
    <p:sldId id="460" r:id="rId20"/>
    <p:sldId id="424" r:id="rId21"/>
    <p:sldId id="425" r:id="rId22"/>
    <p:sldId id="397" r:id="rId23"/>
    <p:sldId id="426" r:id="rId24"/>
    <p:sldId id="461" r:id="rId25"/>
    <p:sldId id="400" r:id="rId26"/>
    <p:sldId id="415" r:id="rId27"/>
    <p:sldId id="331" r:id="rId28"/>
    <p:sldId id="346" r:id="rId29"/>
    <p:sldId id="428" r:id="rId30"/>
    <p:sldId id="456" r:id="rId31"/>
    <p:sldId id="457" r:id="rId32"/>
    <p:sldId id="458" r:id="rId33"/>
    <p:sldId id="401" r:id="rId34"/>
    <p:sldId id="429" r:id="rId35"/>
    <p:sldId id="454" r:id="rId36"/>
    <p:sldId id="416" r:id="rId37"/>
    <p:sldId id="430" r:id="rId38"/>
    <p:sldId id="449" r:id="rId39"/>
    <p:sldId id="450" r:id="rId40"/>
    <p:sldId id="451" r:id="rId41"/>
    <p:sldId id="452" r:id="rId42"/>
    <p:sldId id="417" r:id="rId43"/>
    <p:sldId id="447" r:id="rId44"/>
    <p:sldId id="431" r:id="rId45"/>
    <p:sldId id="432" r:id="rId46"/>
    <p:sldId id="441" r:id="rId47"/>
    <p:sldId id="442" r:id="rId48"/>
    <p:sldId id="443" r:id="rId49"/>
    <p:sldId id="444" r:id="rId50"/>
    <p:sldId id="445" r:id="rId51"/>
    <p:sldId id="446" r:id="rId52"/>
    <p:sldId id="439" r:id="rId53"/>
    <p:sldId id="316" r:id="rId54"/>
    <p:sldId id="379" r:id="rId55"/>
    <p:sldId id="440" r:id="rId56"/>
    <p:sldId id="409" r:id="rId57"/>
    <p:sldId id="278" r:id="rId58"/>
  </p:sldIdLst>
  <p:sldSz cx="12192000" cy="6858000"/>
  <p:notesSz cx="6858000" cy="9144000"/>
  <p:custDataLst>
    <p:tags r:id="rId5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4C2"/>
    <a:srgbClr val="F2C353"/>
    <a:srgbClr val="FAE7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3" autoAdjust="0"/>
    <p:restoredTop sz="86483" autoAdjust="0"/>
  </p:normalViewPr>
  <p:slideViewPr>
    <p:cSldViewPr snapToGrid="0" showGuides="1">
      <p:cViewPr varScale="1">
        <p:scale>
          <a:sx n="96" d="100"/>
          <a:sy n="96" d="100"/>
        </p:scale>
        <p:origin x="176" y="68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grpSp>
        <p:nvGrpSpPr>
          <p:cNvPr id="8" name="组合 7"/>
          <p:cNvGrpSpPr/>
          <p:nvPr/>
        </p:nvGrpSpPr>
        <p:grpSpPr>
          <a:xfrm>
            <a:off x="0" y="0"/>
            <a:ext cx="12192000" cy="6858000"/>
            <a:chOff x="0" y="0"/>
            <a:chExt cx="12192000" cy="6858000"/>
          </a:xfrm>
        </p:grpSpPr>
        <p:grpSp>
          <p:nvGrpSpPr>
            <p:cNvPr id="17" name="组合 16"/>
            <p:cNvGrpSpPr/>
            <p:nvPr/>
          </p:nvGrpSpPr>
          <p:grpSpPr>
            <a:xfrm>
              <a:off x="0" y="0"/>
              <a:ext cx="12192000" cy="6858000"/>
              <a:chOff x="0" y="-1"/>
              <a:chExt cx="12192000" cy="6858000"/>
            </a:xfrm>
          </p:grpSpPr>
          <p:sp>
            <p:nvSpPr>
              <p:cNvPr id="21" name="矩形 20"/>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29" name="图片 28"/>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26" name="任意多边形: 形状 2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6" name="任意多边形: 形状 5"/>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ctrTitle" hasCustomPrompt="1"/>
          </p:nvPr>
        </p:nvSpPr>
        <p:spPr>
          <a:xfrm>
            <a:off x="660400" y="1079500"/>
            <a:ext cx="6769099" cy="24384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9" name="副标题 8"/>
          <p:cNvSpPr>
            <a:spLocks noGrp="1"/>
          </p:cNvSpPr>
          <p:nvPr>
            <p:ph type="subTitle" sz="quarter" idx="1" hasCustomPrompt="1"/>
          </p:nvPr>
        </p:nvSpPr>
        <p:spPr>
          <a:xfrm>
            <a:off x="660401" y="3624064"/>
            <a:ext cx="3759199" cy="63500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lvl1pPr marL="0" indent="0" algn="ctr">
              <a:lnSpc>
                <a:spcPct val="100000"/>
              </a:lnSpc>
              <a:buNone/>
              <a:defRPr lang="en-US" sz="2000" dirty="0">
                <a:solidFill>
                  <a:schemeClr val="tx1"/>
                </a:solidFill>
                <a:latin typeface="+mj-lt"/>
              </a:defRPr>
            </a:lvl1pPr>
          </a:lstStyle>
          <a:p>
            <a:pPr lvl="0"/>
            <a:r>
              <a:rPr lang="en-US"/>
              <a:t>Click to add subtitle</a:t>
            </a:r>
          </a:p>
        </p:txBody>
      </p:sp>
      <p:sp>
        <p:nvSpPr>
          <p:cNvPr id="4" name="文本占位符 3"/>
          <p:cNvSpPr>
            <a:spLocks noGrp="1"/>
          </p:cNvSpPr>
          <p:nvPr>
            <p:ph type="body" sz="quarter" idx="13" hasCustomPrompt="1"/>
          </p:nvPr>
        </p:nvSpPr>
        <p:spPr>
          <a:xfrm>
            <a:off x="660400" y="5313402"/>
            <a:ext cx="4530725"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0" y="5590401"/>
            <a:ext cx="4530725"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内容占位符 2"/>
          <p:cNvSpPr>
            <a:spLocks noGrp="1"/>
          </p:cNvSpPr>
          <p:nvPr>
            <p:ph idx="1" hasCustomPrompt="1"/>
          </p:nvPr>
        </p:nvSpPr>
        <p:spPr/>
        <p:txBody>
          <a:bodyPr/>
          <a:lstStyle>
            <a:lvl1pPr>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grpSp>
        <p:nvGrpSpPr>
          <p:cNvPr id="7" name="组合 6"/>
          <p:cNvGrpSpPr/>
          <p:nvPr/>
        </p:nvGrpSpPr>
        <p:grpSpPr>
          <a:xfrm>
            <a:off x="0" y="0"/>
            <a:ext cx="12192000" cy="6858000"/>
            <a:chOff x="0" y="0"/>
            <a:chExt cx="12192000" cy="6858000"/>
          </a:xfrm>
        </p:grpSpPr>
      </p:grpSp>
      <p:sp>
        <p:nvSpPr>
          <p:cNvPr id="2" name="标题 1"/>
          <p:cNvSpPr>
            <a:spLocks noGrp="1"/>
          </p:cNvSpPr>
          <p:nvPr>
            <p:ph type="title" hasCustomPrompt="1"/>
          </p:nvPr>
        </p:nvSpPr>
        <p:spPr>
          <a:xfrm>
            <a:off x="660400" y="1500189"/>
            <a:ext cx="2061861" cy="864515"/>
          </a:xfrm>
          <a:prstGeom prst="rect">
            <a:avLst/>
          </a:prstGeom>
          <a:noFill/>
        </p:spPr>
        <p:txBody>
          <a:bodyPr anchor="t" anchorCtr="0">
            <a:normAutofit/>
          </a:bodyPr>
          <a:lstStyle>
            <a:lvl1pPr algn="r">
              <a:defRPr sz="2800">
                <a:solidFill>
                  <a:schemeClr val="accent1"/>
                </a:solidFill>
              </a:defRPr>
            </a:lvl1pPr>
          </a:lstStyle>
          <a:p>
            <a:pPr lvl="0"/>
            <a:r>
              <a:rPr lang="en-US"/>
              <a:t>Agenda</a:t>
            </a:r>
          </a:p>
        </p:txBody>
      </p:sp>
      <p:sp>
        <p:nvSpPr>
          <p:cNvPr id="3" name="内容占位符 2"/>
          <p:cNvSpPr>
            <a:spLocks noGrp="1"/>
          </p:cNvSpPr>
          <p:nvPr>
            <p:ph sz="quarter" idx="1" hasCustomPrompt="1"/>
          </p:nvPr>
        </p:nvSpPr>
        <p:spPr>
          <a:xfrm>
            <a:off x="2970377" y="1500189"/>
            <a:ext cx="7799223" cy="4633912"/>
          </a:xfrm>
        </p:spPr>
        <p:txBody>
          <a:bodyPr numCol="1"/>
          <a:lstStyle>
            <a:lvl1pPr marL="342900" indent="-342900">
              <a:lnSpc>
                <a:spcPct val="100000"/>
              </a:lnSpc>
              <a:buFont typeface="+mj-lt"/>
              <a:buAutoNum type="arabicPeriod"/>
              <a:defRPr/>
            </a:lvl1pPr>
            <a:lvl2pPr marL="800100" indent="-342900">
              <a:lnSpc>
                <a:spcPct val="100000"/>
              </a:lnSpc>
              <a:buFont typeface="+mj-ea"/>
              <a:buAutoNum type="circleNumDbPlain"/>
              <a:defRPr/>
            </a:lvl2pPr>
            <a:lvl3pPr marL="1257300" indent="-342900">
              <a:lnSpc>
                <a:spcPct val="100000"/>
              </a:lnSpc>
              <a:buFont typeface="+mj-lt"/>
              <a:buAutoNum type="alphaLcParenR"/>
              <a:defRPr/>
            </a:lvl3pPr>
            <a:lvl4pPr>
              <a:lnSpc>
                <a:spcPct val="100000"/>
              </a:lnSpc>
              <a:defRPr/>
            </a:lvl4pPr>
            <a:lvl5pPr>
              <a:lnSpc>
                <a:spcPct val="100000"/>
              </a:lnSpc>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13" name="组合 12"/>
          <p:cNvGrpSpPr/>
          <p:nvPr/>
        </p:nvGrpSpPr>
        <p:grpSpPr>
          <a:xfrm flipH="1">
            <a:off x="0" y="0"/>
            <a:ext cx="12192000" cy="6858000"/>
            <a:chOff x="0" y="0"/>
            <a:chExt cx="12192000" cy="6858000"/>
          </a:xfrm>
        </p:grpSpPr>
        <p:grpSp>
          <p:nvGrpSpPr>
            <p:cNvPr id="14" name="组合 13"/>
            <p:cNvGrpSpPr/>
            <p:nvPr/>
          </p:nvGrpSpPr>
          <p:grpSpPr>
            <a:xfrm>
              <a:off x="0" y="0"/>
              <a:ext cx="12192000" cy="6858000"/>
              <a:chOff x="0" y="-1"/>
              <a:chExt cx="12192000" cy="6858000"/>
            </a:xfrm>
          </p:grpSpPr>
          <p:sp>
            <p:nvSpPr>
              <p:cNvPr id="20" name="矩形 19"/>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5" name="图片 14"/>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6" name="任意多边形: 形状 1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8" name="任意多边形: 形状 17"/>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5740400" y="1944146"/>
            <a:ext cx="5778500" cy="1252969"/>
          </a:xfrm>
          <a:prstGeom prst="rect">
            <a:avLst/>
          </a:prstGeom>
        </p:spPr>
        <p:txBody>
          <a:bodyPr>
            <a:normAutofit/>
          </a:bodyPr>
          <a:lstStyle>
            <a:lvl1pPr algn="l">
              <a:lnSpc>
                <a:spcPct val="100000"/>
              </a:lnSpc>
              <a:defRPr sz="3200">
                <a:solidFill>
                  <a:schemeClr val="accent1"/>
                </a:solidFill>
              </a:defRPr>
            </a:lvl1pPr>
          </a:lstStyle>
          <a:p>
            <a:pPr lvl="0"/>
            <a:r>
              <a:rPr lang="en-US"/>
              <a:t>Click to add title</a:t>
            </a:r>
          </a:p>
        </p:txBody>
      </p:sp>
      <p:sp>
        <p:nvSpPr>
          <p:cNvPr id="25" name="文本占位符 24"/>
          <p:cNvSpPr>
            <a:spLocks noGrp="1"/>
          </p:cNvSpPr>
          <p:nvPr>
            <p:ph type="body" sz="quarter" idx="1" hasCustomPrompt="1"/>
          </p:nvPr>
        </p:nvSpPr>
        <p:spPr>
          <a:xfrm>
            <a:off x="5740400" y="3319791"/>
            <a:ext cx="5778500" cy="1594064"/>
          </a:xfrm>
          <a:prstGeom prst="rect">
            <a:avLst/>
          </a:prstGeom>
        </p:spPr>
        <p:txBody>
          <a:bodyPr anchor="t">
            <a:normAutofit/>
          </a:bodyPr>
          <a:lstStyle>
            <a:lvl1pPr marL="0" indent="0" algn="l">
              <a:lnSpc>
                <a:spcPct val="120000"/>
              </a:lnSpc>
              <a:buFont typeface="+mj-lt"/>
              <a:buNone/>
              <a:defRPr sz="2000" b="0">
                <a:solidFill>
                  <a:schemeClr val="tx1"/>
                </a:solidFill>
                <a:latin typeface="+mn-lt"/>
              </a:defRPr>
            </a:lvl1pPr>
          </a:lstStyle>
          <a:p>
            <a:pPr lvl="0"/>
            <a:r>
              <a:rPr lang="en-US"/>
              <a:t>Click to add text</a:t>
            </a:r>
          </a:p>
        </p:txBody>
      </p:sp>
      <p:sp>
        <p:nvSpPr>
          <p:cNvPr id="4" name="日期占位符 3"/>
          <p:cNvSpPr>
            <a:spLocks noGrp="1"/>
          </p:cNvSpPr>
          <p:nvPr>
            <p:ph type="dt" sz="half" idx="10"/>
          </p:nvPr>
        </p:nvSpPr>
        <p:spPr/>
        <p:txBody>
          <a:bodyPr/>
          <a:lstStyle/>
          <a:p>
            <a:fld id="{2A27A813-B2FD-42E1-9222-83B574E99074}" type="datetime1">
              <a:rPr lang="zh-CN" altLang="en-US" smtClean="0"/>
              <a:t>2025/3/16</a:t>
            </a:fld>
            <a:endParaRPr lang="en-US" altLang="zh-CN"/>
          </a:p>
        </p:txBody>
      </p:sp>
      <p:sp>
        <p:nvSpPr>
          <p:cNvPr id="6" name="页脚占位符 5"/>
          <p:cNvSpPr>
            <a:spLocks noGrp="1"/>
          </p:cNvSpPr>
          <p:nvPr>
            <p:ph type="ftr" sz="quarter" idx="11"/>
          </p:nvPr>
        </p:nvSpPr>
        <p:spPr/>
        <p:txBody>
          <a:bodyPr/>
          <a:lstStyle/>
          <a:p>
            <a:r>
              <a:rPr lang="af-ZA" altLang="zh-CN"/>
              <a:t>OfficePLUS</a:t>
            </a:r>
            <a:endParaRPr lang="zh-CN" altLang="en-US"/>
          </a:p>
        </p:txBody>
      </p:sp>
      <p:sp>
        <p:nvSpPr>
          <p:cNvPr id="8" name="灯片编号占位符 7"/>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9" name="组合 8"/>
          <p:cNvGrpSpPr/>
          <p:nvPr/>
        </p:nvGrpSpPr>
        <p:grpSpPr>
          <a:xfrm>
            <a:off x="0" y="0"/>
            <a:ext cx="12192000" cy="6858000"/>
            <a:chOff x="0" y="0"/>
            <a:chExt cx="12192000" cy="6858000"/>
          </a:xfrm>
        </p:grpSpPr>
        <p:grpSp>
          <p:nvGrpSpPr>
            <p:cNvPr id="13" name="组合 12"/>
            <p:cNvGrpSpPr/>
            <p:nvPr/>
          </p:nvGrpSpPr>
          <p:grpSpPr>
            <a:xfrm>
              <a:off x="0" y="0"/>
              <a:ext cx="12192000" cy="6858000"/>
              <a:chOff x="0" y="-1"/>
              <a:chExt cx="12192000" cy="6858000"/>
            </a:xfrm>
          </p:grpSpPr>
          <p:sp>
            <p:nvSpPr>
              <p:cNvPr id="19" name="矩形 18"/>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4" name="图片 13"/>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5" name="任意多边形: 形状 14"/>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7" name="任意多边形: 形状 16"/>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660401" y="1130300"/>
            <a:ext cx="5956300" cy="26543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4" name="文本占位符 3"/>
          <p:cNvSpPr>
            <a:spLocks noGrp="1"/>
          </p:cNvSpPr>
          <p:nvPr>
            <p:ph type="body" sz="quarter" idx="13" hasCustomPrompt="1"/>
          </p:nvPr>
        </p:nvSpPr>
        <p:spPr>
          <a:xfrm>
            <a:off x="660401" y="5580102"/>
            <a:ext cx="5956300"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1" y="5857101"/>
            <a:ext cx="5956300"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lide Master">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C8BB1146-E542-4D4E-B8E9-6919A11DDD48}" type="slidenum">
              <a:rPr lang="en-US" smtClean="0"/>
              <a:pPr/>
              <a:t>‹#›</a:t>
            </a:fld>
            <a:endParaRPr lang="en-US"/>
          </a:p>
        </p:txBody>
      </p:sp>
      <p:sp>
        <p:nvSpPr>
          <p:cNvPr id="9" name="任意多边形: 形状 8"/>
          <p:cNvSpPr/>
          <p:nvPr/>
        </p:nvSpPr>
        <p:spPr>
          <a:xfrm flipH="1">
            <a:off x="11309204" y="6088428"/>
            <a:ext cx="882796" cy="769572"/>
          </a:xfrm>
          <a:custGeom>
            <a:avLst/>
            <a:gdLst>
              <a:gd name="connsiteX0" fmla="*/ 5988 w 5988"/>
              <a:gd name="connsiteY0" fmla="*/ 5220 h 5220"/>
              <a:gd name="connsiteX1" fmla="*/ 0 w 5988"/>
              <a:gd name="connsiteY1" fmla="*/ 5220 h 5220"/>
              <a:gd name="connsiteX2" fmla="*/ 2970 w 5988"/>
              <a:gd name="connsiteY2" fmla="*/ 0 h 5220"/>
              <a:gd name="connsiteX3" fmla="*/ 5988 w 5988"/>
              <a:gd name="connsiteY3" fmla="*/ 5220 h 5220"/>
            </a:gdLst>
            <a:ahLst/>
            <a:cxnLst>
              <a:cxn ang="0">
                <a:pos x="connsiteX0" y="connsiteY0"/>
              </a:cxn>
              <a:cxn ang="0">
                <a:pos x="connsiteX1" y="connsiteY1"/>
              </a:cxn>
              <a:cxn ang="0">
                <a:pos x="connsiteX2" y="connsiteY2"/>
              </a:cxn>
              <a:cxn ang="0">
                <a:pos x="connsiteX3" y="connsiteY3"/>
              </a:cxn>
            </a:cxnLst>
            <a:rect l="l" t="t" r="r" b="b"/>
            <a:pathLst>
              <a:path w="5988" h="5220">
                <a:moveTo>
                  <a:pt x="5988" y="5220"/>
                </a:moveTo>
                <a:lnTo>
                  <a:pt x="0" y="5220"/>
                </a:lnTo>
                <a:lnTo>
                  <a:pt x="2970" y="0"/>
                </a:lnTo>
                <a:lnTo>
                  <a:pt x="5988" y="5220"/>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16" name="任意多边形: 形状 15"/>
          <p:cNvSpPr/>
          <p:nvPr/>
        </p:nvSpPr>
        <p:spPr>
          <a:xfrm flipH="1">
            <a:off x="11688291" y="4820436"/>
            <a:ext cx="503709" cy="1760207"/>
          </a:xfrm>
          <a:custGeom>
            <a:avLst/>
            <a:gdLst>
              <a:gd name="connsiteX0" fmla="*/ 0 w 503709"/>
              <a:gd name="connsiteY0" fmla="*/ 0 h 1760207"/>
              <a:gd name="connsiteX1" fmla="*/ 0 w 503709"/>
              <a:gd name="connsiteY1" fmla="*/ 1760207 h 1760207"/>
              <a:gd name="connsiteX2" fmla="*/ 503709 w 503709"/>
              <a:gd name="connsiteY2" fmla="*/ 880211 h 1760207"/>
            </a:gdLst>
            <a:ahLst/>
            <a:cxnLst>
              <a:cxn ang="0">
                <a:pos x="connsiteX0" y="connsiteY0"/>
              </a:cxn>
              <a:cxn ang="0">
                <a:pos x="connsiteX1" y="connsiteY1"/>
              </a:cxn>
              <a:cxn ang="0">
                <a:pos x="connsiteX2" y="connsiteY2"/>
              </a:cxn>
            </a:cxnLst>
            <a:rect l="l" t="t" r="r" b="b"/>
            <a:pathLst>
              <a:path w="503709" h="1760207">
                <a:moveTo>
                  <a:pt x="0" y="0"/>
                </a:moveTo>
                <a:lnTo>
                  <a:pt x="0" y="1760207"/>
                </a:lnTo>
                <a:lnTo>
                  <a:pt x="503709" y="880211"/>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a:solidFill>
                <a:schemeClr val="lt1"/>
              </a:solidFill>
            </a:endParaRPr>
          </a:p>
        </p:txBody>
      </p:sp>
      <p:sp>
        <p:nvSpPr>
          <p:cNvPr id="11" name="任意多边形: 形状 10"/>
          <p:cNvSpPr/>
          <p:nvPr/>
        </p:nvSpPr>
        <p:spPr>
          <a:xfrm flipH="1">
            <a:off x="-1" y="0"/>
            <a:ext cx="723315" cy="12700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20" name="任意多边形: 形状 19"/>
          <p:cNvSpPr/>
          <p:nvPr/>
        </p:nvSpPr>
        <p:spPr>
          <a:xfrm>
            <a:off x="359116" y="1"/>
            <a:ext cx="588903" cy="472440"/>
          </a:xfrm>
          <a:custGeom>
            <a:avLst/>
            <a:gdLst>
              <a:gd name="connsiteX0" fmla="*/ 0 w 588903"/>
              <a:gd name="connsiteY0" fmla="*/ 0 h 513373"/>
              <a:gd name="connsiteX1" fmla="*/ 588903 w 588903"/>
              <a:gd name="connsiteY1" fmla="*/ 0 h 513373"/>
              <a:gd name="connsiteX2" fmla="*/ 296812 w 588903"/>
              <a:gd name="connsiteY2" fmla="*/ 513373 h 513373"/>
            </a:gdLst>
            <a:ahLst/>
            <a:cxnLst>
              <a:cxn ang="0">
                <a:pos x="connsiteX0" y="connsiteY0"/>
              </a:cxn>
              <a:cxn ang="0">
                <a:pos x="connsiteX1" y="connsiteY1"/>
              </a:cxn>
              <a:cxn ang="0">
                <a:pos x="connsiteX2" y="connsiteY2"/>
              </a:cxn>
            </a:cxnLst>
            <a:rect l="l" t="t" r="r" b="b"/>
            <a:pathLst>
              <a:path w="588903" h="513373">
                <a:moveTo>
                  <a:pt x="0" y="0"/>
                </a:moveTo>
                <a:lnTo>
                  <a:pt x="588903" y="0"/>
                </a:lnTo>
                <a:lnTo>
                  <a:pt x="296812" y="513373"/>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sp>
        <p:nvSpPr>
          <p:cNvPr id="7" name="任意多边形: 形状 6"/>
          <p:cNvSpPr/>
          <p:nvPr/>
        </p:nvSpPr>
        <p:spPr>
          <a:xfrm flipH="1">
            <a:off x="-4" y="0"/>
            <a:ext cx="435697" cy="28829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15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4" r:id="rId5"/>
    <p:sldLayoutId id="2147483655" r:id="rId6"/>
    <p:sldLayoutId id="2147483657" r:id="rId7"/>
  </p:sldLayoutIdLst>
  <p:txStyles>
    <p:titleStyle>
      <a:lvl1pPr algn="l" defTabSz="914400" rtl="0" eaLnBrk="1" latinLnBrk="0" hangingPunct="1">
        <a:lnSpc>
          <a:spcPct val="10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39.jpeg"/></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hasCustomPrompt="1"/>
          </p:nvPr>
        </p:nvSpPr>
        <p:spPr>
          <a:xfrm>
            <a:off x="660400" y="1079500"/>
            <a:ext cx="6824921" cy="2438400"/>
          </a:xfrm>
        </p:spPr>
        <p:txBody>
          <a:bodyPr anchor="ctr">
            <a:noAutofit/>
          </a:bodyPr>
          <a:lstStyle/>
          <a:p>
            <a:r>
              <a:rPr lang="zh-CN" altLang="en-US" sz="6000" dirty="0">
                <a:solidFill>
                  <a:schemeClr val="accent1"/>
                </a:solidFill>
                <a:latin typeface="Microsoft YaHei" panose="020B0503020204020204" pitchFamily="34" charset="-122"/>
                <a:ea typeface="Microsoft YaHei" panose="020B0503020204020204" pitchFamily="34" charset="-122"/>
              </a:rPr>
              <a:t>项目</a:t>
            </a:r>
            <a:r>
              <a:rPr lang="en-US" altLang="zh-CN" sz="6000" dirty="0">
                <a:solidFill>
                  <a:schemeClr val="accent1"/>
                </a:solidFill>
                <a:latin typeface="Microsoft YaHei" panose="020B0503020204020204" pitchFamily="34" charset="-122"/>
                <a:ea typeface="Microsoft YaHei" panose="020B0503020204020204" pitchFamily="34" charset="-122"/>
              </a:rPr>
              <a:t>8</a:t>
            </a:r>
            <a:br>
              <a:rPr lang="en-US" altLang="zh-CN" sz="6500" dirty="0">
                <a:latin typeface="Microsoft YaHei" panose="020B0503020204020204" pitchFamily="34" charset="-122"/>
                <a:ea typeface="Microsoft YaHei" panose="020B0503020204020204" pitchFamily="34" charset="-122"/>
              </a:rPr>
            </a:br>
            <a:r>
              <a:rPr lang="zh-CN" altLang="en-US" sz="6500" dirty="0">
                <a:latin typeface="Microsoft YaHei" panose="020B0503020204020204" pitchFamily="34" charset="-122"/>
                <a:ea typeface="Microsoft YaHei" panose="020B0503020204020204" pitchFamily="34" charset="-122"/>
              </a:rPr>
              <a:t>大学生创新创业比赛与实践</a:t>
            </a:r>
            <a:endParaRPr lang="en-US" sz="6500" dirty="0">
              <a:latin typeface="Microsoft YaHei" panose="020B0503020204020204" pitchFamily="34" charset="-122"/>
              <a:ea typeface="Microsoft YaHei" panose="020B0503020204020204" pitchFamily="34" charset="-122"/>
            </a:endParaRPr>
          </a:p>
        </p:txBody>
      </p:sp>
      <p:sp>
        <p:nvSpPr>
          <p:cNvPr id="4" name="文本占位符 3"/>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F3AE7-CB1A-5293-FC92-30148548B71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64968D9-1267-EFCB-4F10-47A88D49D9A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8.1.1</a:t>
            </a:r>
            <a:r>
              <a:rPr lang="zh-CN" altLang="en-US" sz="3200" dirty="0">
                <a:solidFill>
                  <a:schemeClr val="tx1"/>
                </a:solidFill>
                <a:latin typeface="Microsoft YaHei" panose="020B0503020204020204" pitchFamily="34" charset="-122"/>
                <a:ea typeface="Microsoft YaHei" panose="020B0503020204020204" pitchFamily="34" charset="-122"/>
              </a:rPr>
              <a:t>创新创业赛事概览</a:t>
            </a:r>
          </a:p>
        </p:txBody>
      </p:sp>
      <p:sp>
        <p:nvSpPr>
          <p:cNvPr id="5" name="文本框 4">
            <a:extLst>
              <a:ext uri="{FF2B5EF4-FFF2-40B4-BE49-F238E27FC236}">
                <a16:creationId xmlns:a16="http://schemas.microsoft.com/office/drawing/2014/main" id="{44C187ED-81AF-9DCA-79F9-C2F48275EBB4}"/>
              </a:ext>
            </a:extLst>
          </p:cNvPr>
          <p:cNvSpPr txBox="1"/>
          <p:nvPr/>
        </p:nvSpPr>
        <p:spPr>
          <a:xfrm>
            <a:off x="830359" y="1140222"/>
            <a:ext cx="76118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中国国际“互联网</a:t>
            </a:r>
            <a:r>
              <a:rPr kumimoji="1" lang="en-US" altLang="zh-CN" sz="2800" b="1" dirty="0">
                <a:solidFill>
                  <a:schemeClr val="accent3"/>
                </a:solidFill>
                <a:latin typeface="Microsoft YaHei" panose="020B0503020204020204" pitchFamily="34" charset="-122"/>
                <a:ea typeface="Microsoft YaHei" panose="020B0503020204020204" pitchFamily="34" charset="-122"/>
              </a:rPr>
              <a:t>+”</a:t>
            </a:r>
            <a:r>
              <a:rPr kumimoji="1" lang="zh-CN" altLang="en-US" sz="2800" b="1" dirty="0">
                <a:solidFill>
                  <a:schemeClr val="accent3"/>
                </a:solidFill>
                <a:latin typeface="Microsoft YaHei" panose="020B0503020204020204" pitchFamily="34" charset="-122"/>
                <a:ea typeface="Microsoft YaHei" panose="020B0503020204020204" pitchFamily="34" charset="-122"/>
              </a:rPr>
              <a:t>大学生创新创业大赛</a:t>
            </a:r>
          </a:p>
        </p:txBody>
      </p:sp>
      <p:sp>
        <p:nvSpPr>
          <p:cNvPr id="3" name="任意多边形: 形状 25">
            <a:extLst>
              <a:ext uri="{FF2B5EF4-FFF2-40B4-BE49-F238E27FC236}">
                <a16:creationId xmlns:a16="http://schemas.microsoft.com/office/drawing/2014/main" id="{030F7513-D1C9-39A9-A917-2A6BA42C0DD0}"/>
              </a:ext>
            </a:extLst>
          </p:cNvPr>
          <p:cNvSpPr/>
          <p:nvPr/>
        </p:nvSpPr>
        <p:spPr>
          <a:xfrm>
            <a:off x="4743674" y="1802822"/>
            <a:ext cx="7111928" cy="4814455"/>
          </a:xfrm>
          <a:custGeom>
            <a:avLst/>
            <a:gdLst>
              <a:gd name="connsiteX0" fmla="*/ 0 w 5063100"/>
              <a:gd name="connsiteY0" fmla="*/ 0 h 4392612"/>
              <a:gd name="connsiteX1" fmla="*/ 3375762 w 5063100"/>
              <a:gd name="connsiteY1" fmla="*/ 0 h 4392612"/>
              <a:gd name="connsiteX2" fmla="*/ 3375762 w 5063100"/>
              <a:gd name="connsiteY2" fmla="*/ 710101 h 4392612"/>
              <a:gd name="connsiteX3" fmla="*/ 4498720 w 5063100"/>
              <a:gd name="connsiteY3" fmla="*/ 710101 h 4392612"/>
              <a:gd name="connsiteX4" fmla="*/ 4498720 w 5063100"/>
              <a:gd name="connsiteY4" fmla="*/ 0 h 4392612"/>
              <a:gd name="connsiteX5" fmla="*/ 5063100 w 5063100"/>
              <a:gd name="connsiteY5" fmla="*/ 0 h 4392612"/>
              <a:gd name="connsiteX6" fmla="*/ 5063100 w 5063100"/>
              <a:gd name="connsiteY6" fmla="*/ 4392612 h 4392612"/>
              <a:gd name="connsiteX7" fmla="*/ 0 w 5063100"/>
              <a:gd name="connsiteY7" fmla="*/ 4392612 h 4392612"/>
              <a:gd name="connsiteX0" fmla="*/ 3375762 w 5063100"/>
              <a:gd name="connsiteY0" fmla="*/ 710101 h 4392612"/>
              <a:gd name="connsiteX1" fmla="*/ 4498720 w 5063100"/>
              <a:gd name="connsiteY1" fmla="*/ 710101 h 4392612"/>
              <a:gd name="connsiteX2" fmla="*/ 4498720 w 5063100"/>
              <a:gd name="connsiteY2" fmla="*/ 0 h 4392612"/>
              <a:gd name="connsiteX3" fmla="*/ 5063100 w 5063100"/>
              <a:gd name="connsiteY3" fmla="*/ 0 h 4392612"/>
              <a:gd name="connsiteX4" fmla="*/ 5063100 w 5063100"/>
              <a:gd name="connsiteY4" fmla="*/ 4392612 h 4392612"/>
              <a:gd name="connsiteX5" fmla="*/ 0 w 5063100"/>
              <a:gd name="connsiteY5" fmla="*/ 4392612 h 4392612"/>
              <a:gd name="connsiteX6" fmla="*/ 0 w 5063100"/>
              <a:gd name="connsiteY6" fmla="*/ 0 h 4392612"/>
              <a:gd name="connsiteX7" fmla="*/ 3375762 w 5063100"/>
              <a:gd name="connsiteY7" fmla="*/ 0 h 4392612"/>
              <a:gd name="connsiteX8" fmla="*/ 3467202 w 5063100"/>
              <a:gd name="connsiteY8" fmla="*/ 801541 h 4392612"/>
              <a:gd name="connsiteX0" fmla="*/ 3375762 w 5063100"/>
              <a:gd name="connsiteY0" fmla="*/ 710101 h 4392612"/>
              <a:gd name="connsiteX1" fmla="*/ 4498720 w 5063100"/>
              <a:gd name="connsiteY1" fmla="*/ 710101 h 4392612"/>
              <a:gd name="connsiteX2" fmla="*/ 4498720 w 5063100"/>
              <a:gd name="connsiteY2" fmla="*/ 0 h 4392612"/>
              <a:gd name="connsiteX3" fmla="*/ 5063100 w 5063100"/>
              <a:gd name="connsiteY3" fmla="*/ 0 h 4392612"/>
              <a:gd name="connsiteX4" fmla="*/ 5063100 w 5063100"/>
              <a:gd name="connsiteY4" fmla="*/ 4392612 h 4392612"/>
              <a:gd name="connsiteX5" fmla="*/ 0 w 5063100"/>
              <a:gd name="connsiteY5" fmla="*/ 4392612 h 4392612"/>
              <a:gd name="connsiteX6" fmla="*/ 0 w 5063100"/>
              <a:gd name="connsiteY6" fmla="*/ 0 h 4392612"/>
              <a:gd name="connsiteX7" fmla="*/ 3375762 w 5063100"/>
              <a:gd name="connsiteY7" fmla="*/ 0 h 4392612"/>
              <a:gd name="connsiteX0" fmla="*/ 3375762 w 5063100"/>
              <a:gd name="connsiteY0" fmla="*/ 710101 h 4392612"/>
              <a:gd name="connsiteX1" fmla="*/ 4498720 w 5063100"/>
              <a:gd name="connsiteY1" fmla="*/ 0 h 4392612"/>
              <a:gd name="connsiteX2" fmla="*/ 5063100 w 5063100"/>
              <a:gd name="connsiteY2" fmla="*/ 0 h 4392612"/>
              <a:gd name="connsiteX3" fmla="*/ 5063100 w 5063100"/>
              <a:gd name="connsiteY3" fmla="*/ 4392612 h 4392612"/>
              <a:gd name="connsiteX4" fmla="*/ 0 w 5063100"/>
              <a:gd name="connsiteY4" fmla="*/ 4392612 h 4392612"/>
              <a:gd name="connsiteX5" fmla="*/ 0 w 5063100"/>
              <a:gd name="connsiteY5" fmla="*/ 0 h 4392612"/>
              <a:gd name="connsiteX6" fmla="*/ 3375762 w 5063100"/>
              <a:gd name="connsiteY6" fmla="*/ 0 h 4392612"/>
              <a:gd name="connsiteX0" fmla="*/ 4498720 w 5063100"/>
              <a:gd name="connsiteY0" fmla="*/ 0 h 4392612"/>
              <a:gd name="connsiteX1" fmla="*/ 5063100 w 5063100"/>
              <a:gd name="connsiteY1" fmla="*/ 0 h 4392612"/>
              <a:gd name="connsiteX2" fmla="*/ 5063100 w 5063100"/>
              <a:gd name="connsiteY2" fmla="*/ 4392612 h 4392612"/>
              <a:gd name="connsiteX3" fmla="*/ 0 w 5063100"/>
              <a:gd name="connsiteY3" fmla="*/ 4392612 h 4392612"/>
              <a:gd name="connsiteX4" fmla="*/ 0 w 5063100"/>
              <a:gd name="connsiteY4" fmla="*/ 0 h 4392612"/>
              <a:gd name="connsiteX5" fmla="*/ 3375762 w 5063100"/>
              <a:gd name="connsiteY5" fmla="*/ 0 h 4392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3100" h="4392612">
                <a:moveTo>
                  <a:pt x="4498720" y="0"/>
                </a:moveTo>
                <a:lnTo>
                  <a:pt x="5063100" y="0"/>
                </a:lnTo>
                <a:lnTo>
                  <a:pt x="5063100" y="4392612"/>
                </a:lnTo>
                <a:lnTo>
                  <a:pt x="0" y="4392612"/>
                </a:lnTo>
                <a:lnTo>
                  <a:pt x="0" y="0"/>
                </a:lnTo>
                <a:lnTo>
                  <a:pt x="3375762" y="0"/>
                </a:lnTo>
              </a:path>
            </a:pathLst>
          </a:custGeom>
          <a:no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220B4BDB-5CBA-70D8-89DF-040E494F5A16}"/>
              </a:ext>
            </a:extLst>
          </p:cNvPr>
          <p:cNvSpPr txBox="1"/>
          <p:nvPr/>
        </p:nvSpPr>
        <p:spPr>
          <a:xfrm>
            <a:off x="4805915" y="1832123"/>
            <a:ext cx="6983427" cy="4785154"/>
          </a:xfrm>
          <a:prstGeom prst="rect">
            <a:avLst/>
          </a:prstGeom>
          <a:noFill/>
        </p:spPr>
        <p:txBody>
          <a:bodyPr wrap="square" anchor="t">
            <a:noAutofit/>
          </a:bodyPr>
          <a:lstStyle/>
          <a:p>
            <a:pPr indent="457200" algn="just">
              <a:lnSpc>
                <a:spcPct val="150000"/>
              </a:lnSpc>
            </a:pPr>
            <a:r>
              <a:rPr lang="en-US" altLang="zh-CN" sz="2000" b="1" dirty="0">
                <a:solidFill>
                  <a:srgbClr val="221E1F"/>
                </a:solidFill>
                <a:effectLst/>
                <a:latin typeface="Microsoft YaHei" panose="020B0503020204020204" pitchFamily="34" charset="-122"/>
                <a:ea typeface="Microsoft YaHei" panose="020B0503020204020204" pitchFamily="34" charset="-122"/>
              </a:rPr>
              <a:t>①</a:t>
            </a:r>
            <a:r>
              <a:rPr lang="zh-CN" altLang="en-US" sz="2000" b="1" dirty="0">
                <a:solidFill>
                  <a:srgbClr val="221E1F"/>
                </a:solidFill>
                <a:effectLst/>
                <a:latin typeface="Microsoft YaHei" panose="020B0503020204020204" pitchFamily="34" charset="-122"/>
                <a:ea typeface="Microsoft YaHei" panose="020B0503020204020204" pitchFamily="34" charset="-122"/>
              </a:rPr>
              <a:t>高教主赛道：</a:t>
            </a:r>
            <a:r>
              <a:rPr lang="zh-CN" altLang="en-US" sz="2000" dirty="0">
                <a:solidFill>
                  <a:srgbClr val="221E1F"/>
                </a:solidFill>
                <a:effectLst/>
                <a:latin typeface="Microsoft YaHei" panose="020B0503020204020204" pitchFamily="34" charset="-122"/>
                <a:ea typeface="Microsoft YaHei" panose="020B0503020204020204" pitchFamily="34" charset="-122"/>
              </a:rPr>
              <a:t>新工科类、新医</a:t>
            </a:r>
            <a:endParaRPr lang="en-US" altLang="zh-CN" sz="2000" dirty="0">
              <a:solidFill>
                <a:srgbClr val="221E1F"/>
              </a:solidFill>
              <a:effectLst/>
              <a:latin typeface="Microsoft YaHei" panose="020B0503020204020204" pitchFamily="34" charset="-122"/>
              <a:ea typeface="Microsoft YaHei" panose="020B0503020204020204" pitchFamily="34" charset="-122"/>
            </a:endParaRPr>
          </a:p>
          <a:p>
            <a:pPr algn="just">
              <a:lnSpc>
                <a:spcPct val="150000"/>
              </a:lnSpc>
            </a:pPr>
            <a:r>
              <a:rPr lang="zh-CN" altLang="en-US" sz="2000" dirty="0">
                <a:solidFill>
                  <a:srgbClr val="221E1F"/>
                </a:solidFill>
                <a:effectLst/>
                <a:latin typeface="Microsoft YaHei" panose="020B0503020204020204" pitchFamily="34" charset="-122"/>
                <a:ea typeface="Microsoft YaHei" panose="020B0503020204020204" pitchFamily="34" charset="-122"/>
              </a:rPr>
              <a:t>科类、新农科类、新文科类。</a:t>
            </a:r>
          </a:p>
          <a:p>
            <a:pPr indent="457200" algn="just">
              <a:lnSpc>
                <a:spcPct val="150000"/>
              </a:lnSpc>
            </a:pPr>
            <a:r>
              <a:rPr lang="en-US" altLang="zh-CN" sz="2000" b="1" dirty="0">
                <a:solidFill>
                  <a:srgbClr val="221E1F"/>
                </a:solidFill>
                <a:effectLst/>
                <a:latin typeface="Microsoft YaHei" panose="020B0503020204020204" pitchFamily="34" charset="-122"/>
                <a:ea typeface="Microsoft YaHei" panose="020B0503020204020204" pitchFamily="34" charset="-122"/>
              </a:rPr>
              <a:t>②</a:t>
            </a:r>
            <a:r>
              <a:rPr lang="zh-CN" altLang="en-US" sz="2000" b="1" dirty="0">
                <a:solidFill>
                  <a:srgbClr val="221E1F"/>
                </a:solidFill>
                <a:effectLst/>
                <a:latin typeface="Microsoft YaHei" panose="020B0503020204020204" pitchFamily="34" charset="-122"/>
                <a:ea typeface="Microsoft YaHei" panose="020B0503020204020204" pitchFamily="34" charset="-122"/>
              </a:rPr>
              <a:t>青年红色筑梦之旅赛道：</a:t>
            </a:r>
            <a:r>
              <a:rPr lang="zh-CN" altLang="en-US" sz="2000" dirty="0">
                <a:solidFill>
                  <a:srgbClr val="221E1F"/>
                </a:solidFill>
                <a:effectLst/>
                <a:latin typeface="Microsoft YaHei" panose="020B0503020204020204" pitchFamily="34" charset="-122"/>
                <a:ea typeface="Microsoft YaHei" panose="020B0503020204020204" pitchFamily="34" charset="-122"/>
              </a:rPr>
              <a:t>“互联网</a:t>
            </a:r>
            <a:r>
              <a:rPr lang="en-US" altLang="zh-CN" sz="2000" dirty="0">
                <a:solidFill>
                  <a:srgbClr val="221E1F"/>
                </a:solidFill>
                <a:effectLst/>
                <a:latin typeface="Microsoft YaHei" panose="020B0503020204020204" pitchFamily="34" charset="-122"/>
                <a:ea typeface="Microsoft YaHei" panose="020B0503020204020204" pitchFamily="34" charset="-122"/>
              </a:rPr>
              <a:t>+”</a:t>
            </a:r>
            <a:r>
              <a:rPr lang="zh-CN" altLang="en-US" sz="2000" dirty="0">
                <a:solidFill>
                  <a:srgbClr val="221E1F"/>
                </a:solidFill>
                <a:effectLst/>
                <a:latin typeface="Microsoft YaHei" panose="020B0503020204020204" pitchFamily="34" charset="-122"/>
                <a:ea typeface="Microsoft YaHei" panose="020B0503020204020204" pitchFamily="34" charset="-122"/>
              </a:rPr>
              <a:t>现代农业、“互联网</a:t>
            </a:r>
            <a:r>
              <a:rPr lang="en-US" altLang="zh-CN" sz="2000" dirty="0">
                <a:solidFill>
                  <a:srgbClr val="221E1F"/>
                </a:solidFill>
                <a:effectLst/>
                <a:latin typeface="Microsoft YaHei" panose="020B0503020204020204" pitchFamily="34" charset="-122"/>
                <a:ea typeface="Microsoft YaHei" panose="020B0503020204020204" pitchFamily="34" charset="-122"/>
              </a:rPr>
              <a:t>+”</a:t>
            </a:r>
            <a:r>
              <a:rPr lang="zh-CN" altLang="en-US" sz="2000" dirty="0">
                <a:solidFill>
                  <a:srgbClr val="221E1F"/>
                </a:solidFill>
                <a:effectLst/>
                <a:latin typeface="Microsoft YaHei" panose="020B0503020204020204" pitchFamily="34" charset="-122"/>
                <a:ea typeface="Microsoft YaHei" panose="020B0503020204020204" pitchFamily="34" charset="-122"/>
              </a:rPr>
              <a:t>制造业、“互联网</a:t>
            </a:r>
            <a:r>
              <a:rPr lang="en-US" altLang="zh-CN" sz="2000" dirty="0">
                <a:solidFill>
                  <a:srgbClr val="221E1F"/>
                </a:solidFill>
                <a:effectLst/>
                <a:latin typeface="Microsoft YaHei" panose="020B0503020204020204" pitchFamily="34" charset="-122"/>
                <a:ea typeface="Microsoft YaHei" panose="020B0503020204020204" pitchFamily="34" charset="-122"/>
              </a:rPr>
              <a:t>+”</a:t>
            </a:r>
            <a:r>
              <a:rPr lang="zh-CN" altLang="en-US" sz="2000" dirty="0">
                <a:solidFill>
                  <a:srgbClr val="221E1F"/>
                </a:solidFill>
                <a:effectLst/>
                <a:latin typeface="Microsoft YaHei" panose="020B0503020204020204" pitchFamily="34" charset="-122"/>
                <a:ea typeface="Microsoft YaHei" panose="020B0503020204020204" pitchFamily="34" charset="-122"/>
              </a:rPr>
              <a:t>信息技术服务、“互联网</a:t>
            </a:r>
            <a:r>
              <a:rPr lang="en-US" altLang="zh-CN" sz="2000" dirty="0">
                <a:solidFill>
                  <a:srgbClr val="221E1F"/>
                </a:solidFill>
                <a:effectLst/>
                <a:latin typeface="Microsoft YaHei" panose="020B0503020204020204" pitchFamily="34" charset="-122"/>
                <a:ea typeface="Microsoft YaHei" panose="020B0503020204020204" pitchFamily="34" charset="-122"/>
              </a:rPr>
              <a:t>+”</a:t>
            </a:r>
            <a:r>
              <a:rPr lang="zh-CN" altLang="en-US" sz="2000" dirty="0">
                <a:solidFill>
                  <a:srgbClr val="221E1F"/>
                </a:solidFill>
                <a:effectLst/>
                <a:latin typeface="Microsoft YaHei" panose="020B0503020204020204" pitchFamily="34" charset="-122"/>
                <a:ea typeface="Microsoft YaHei" panose="020B0503020204020204" pitchFamily="34" charset="-122"/>
              </a:rPr>
              <a:t>文化创意服务、“互联网</a:t>
            </a:r>
            <a:r>
              <a:rPr lang="en-US" altLang="zh-CN" sz="2000" dirty="0">
                <a:solidFill>
                  <a:srgbClr val="221E1F"/>
                </a:solidFill>
                <a:effectLst/>
                <a:latin typeface="Microsoft YaHei" panose="020B0503020204020204" pitchFamily="34" charset="-122"/>
                <a:ea typeface="Microsoft YaHei" panose="020B0503020204020204" pitchFamily="34" charset="-122"/>
              </a:rPr>
              <a:t>+”</a:t>
            </a:r>
            <a:r>
              <a:rPr lang="zh-CN" altLang="en-US" sz="2000" dirty="0">
                <a:solidFill>
                  <a:srgbClr val="221E1F"/>
                </a:solidFill>
                <a:effectLst/>
                <a:latin typeface="Microsoft YaHei" panose="020B0503020204020204" pitchFamily="34" charset="-122"/>
                <a:ea typeface="Microsoft YaHei" panose="020B0503020204020204" pitchFamily="34" charset="-122"/>
              </a:rPr>
              <a:t>社会服务。</a:t>
            </a:r>
          </a:p>
          <a:p>
            <a:pPr indent="457200" algn="just">
              <a:lnSpc>
                <a:spcPct val="150000"/>
              </a:lnSpc>
            </a:pPr>
            <a:r>
              <a:rPr lang="en-US" altLang="zh-CN" sz="2000" b="1" dirty="0">
                <a:solidFill>
                  <a:srgbClr val="221E1F"/>
                </a:solidFill>
                <a:effectLst/>
                <a:latin typeface="Microsoft YaHei" panose="020B0503020204020204" pitchFamily="34" charset="-122"/>
                <a:ea typeface="Microsoft YaHei" panose="020B0503020204020204" pitchFamily="34" charset="-122"/>
              </a:rPr>
              <a:t>③</a:t>
            </a:r>
            <a:r>
              <a:rPr lang="zh-CN" altLang="en-US" sz="2000" b="1" dirty="0">
                <a:solidFill>
                  <a:srgbClr val="221E1F"/>
                </a:solidFill>
                <a:effectLst/>
                <a:latin typeface="Microsoft YaHei" panose="020B0503020204020204" pitchFamily="34" charset="-122"/>
                <a:ea typeface="Microsoft YaHei" panose="020B0503020204020204" pitchFamily="34" charset="-122"/>
              </a:rPr>
              <a:t>职教赛道：</a:t>
            </a:r>
            <a:r>
              <a:rPr lang="zh-CN" altLang="en-US" sz="2000" dirty="0">
                <a:solidFill>
                  <a:srgbClr val="221E1F"/>
                </a:solidFill>
                <a:effectLst/>
                <a:latin typeface="Microsoft YaHei" panose="020B0503020204020204" pitchFamily="34" charset="-122"/>
                <a:ea typeface="Microsoft YaHei" panose="020B0503020204020204" pitchFamily="34" charset="-122"/>
              </a:rPr>
              <a:t>创新类、商业类、工匠类。仅限职业院校、国家开放大学学历的教育学生报名参赛。</a:t>
            </a:r>
          </a:p>
          <a:p>
            <a:pPr indent="457200" algn="just">
              <a:lnSpc>
                <a:spcPct val="150000"/>
              </a:lnSpc>
            </a:pPr>
            <a:r>
              <a:rPr lang="en-US" altLang="zh-CN" sz="2000" b="1" dirty="0">
                <a:solidFill>
                  <a:srgbClr val="221E1F"/>
                </a:solidFill>
                <a:effectLst/>
                <a:latin typeface="Microsoft YaHei" panose="020B0503020204020204" pitchFamily="34" charset="-122"/>
                <a:ea typeface="Microsoft YaHei" panose="020B0503020204020204" pitchFamily="34" charset="-122"/>
              </a:rPr>
              <a:t>④</a:t>
            </a:r>
            <a:r>
              <a:rPr lang="zh-CN" altLang="en-US" sz="2000" b="1" dirty="0">
                <a:solidFill>
                  <a:srgbClr val="221E1F"/>
                </a:solidFill>
                <a:effectLst/>
                <a:latin typeface="Microsoft YaHei" panose="020B0503020204020204" pitchFamily="34" charset="-122"/>
                <a:ea typeface="Microsoft YaHei" panose="020B0503020204020204" pitchFamily="34" charset="-122"/>
              </a:rPr>
              <a:t>产业命题赛道：</a:t>
            </a:r>
            <a:r>
              <a:rPr lang="zh-CN" altLang="en-US" sz="2000" dirty="0">
                <a:solidFill>
                  <a:srgbClr val="221E1F"/>
                </a:solidFill>
                <a:effectLst/>
                <a:latin typeface="Microsoft YaHei" panose="020B0503020204020204" pitchFamily="34" charset="-122"/>
                <a:ea typeface="Microsoft YaHei" panose="020B0503020204020204" pitchFamily="34" charset="-122"/>
              </a:rPr>
              <a:t>本赛道针对企业开放创新需求，向产业代表性企业、行业龙头企业、专精特新企业等征集命题。</a:t>
            </a:r>
          </a:p>
          <a:p>
            <a:pPr indent="457200" algn="just">
              <a:lnSpc>
                <a:spcPct val="150000"/>
              </a:lnSpc>
            </a:pPr>
            <a:r>
              <a:rPr lang="en-US" altLang="zh-CN" sz="2000" b="1" dirty="0">
                <a:solidFill>
                  <a:srgbClr val="221E1F"/>
                </a:solidFill>
                <a:effectLst/>
                <a:latin typeface="Microsoft YaHei" panose="020B0503020204020204" pitchFamily="34" charset="-122"/>
                <a:ea typeface="Microsoft YaHei" panose="020B0503020204020204" pitchFamily="34" charset="-122"/>
              </a:rPr>
              <a:t>⑤</a:t>
            </a:r>
            <a:r>
              <a:rPr lang="zh-CN" altLang="en-US" sz="2000" b="1" dirty="0">
                <a:solidFill>
                  <a:srgbClr val="221E1F"/>
                </a:solidFill>
                <a:effectLst/>
                <a:latin typeface="Microsoft YaHei" panose="020B0503020204020204" pitchFamily="34" charset="-122"/>
                <a:ea typeface="Microsoft YaHei" panose="020B0503020204020204" pitchFamily="34" charset="-122"/>
              </a:rPr>
              <a:t>萌芽赛道：</a:t>
            </a:r>
            <a:r>
              <a:rPr lang="zh-CN" altLang="en-US" sz="2000" dirty="0">
                <a:solidFill>
                  <a:srgbClr val="221E1F"/>
                </a:solidFill>
                <a:effectLst/>
                <a:latin typeface="Microsoft YaHei" panose="020B0503020204020204" pitchFamily="34" charset="-122"/>
                <a:ea typeface="Microsoft YaHei" panose="020B0503020204020204" pitchFamily="34" charset="-122"/>
              </a:rPr>
              <a:t>仅限普通高级中学在校学生报名参赛。</a:t>
            </a:r>
          </a:p>
        </p:txBody>
      </p:sp>
      <p:sp>
        <p:nvSpPr>
          <p:cNvPr id="8" name="文本框 7">
            <a:extLst>
              <a:ext uri="{FF2B5EF4-FFF2-40B4-BE49-F238E27FC236}">
                <a16:creationId xmlns:a16="http://schemas.microsoft.com/office/drawing/2014/main" id="{FDBA2348-2062-1563-EAD0-D4C957427EC6}"/>
              </a:ext>
            </a:extLst>
          </p:cNvPr>
          <p:cNvSpPr txBox="1"/>
          <p:nvPr/>
        </p:nvSpPr>
        <p:spPr>
          <a:xfrm>
            <a:off x="9461863" y="1315136"/>
            <a:ext cx="1620957" cy="954107"/>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pPr algn="ctr"/>
            <a:r>
              <a:rPr lang="zh-CN" altLang="en-US" sz="2800" b="1" dirty="0">
                <a:solidFill>
                  <a:srgbClr val="114A65"/>
                </a:solidFill>
              </a:rPr>
              <a:t>（</a:t>
            </a:r>
            <a:r>
              <a:rPr lang="en-US" altLang="zh-CN" sz="2800" b="1" dirty="0">
                <a:solidFill>
                  <a:srgbClr val="114A65"/>
                </a:solidFill>
              </a:rPr>
              <a:t>2</a:t>
            </a:r>
            <a:r>
              <a:rPr lang="zh-CN" altLang="en-US" sz="2800" b="1" dirty="0">
                <a:solidFill>
                  <a:srgbClr val="114A65"/>
                </a:solidFill>
              </a:rPr>
              <a:t>）</a:t>
            </a:r>
            <a:endParaRPr lang="en-US" altLang="zh-CN" sz="2800" b="1" dirty="0">
              <a:solidFill>
                <a:srgbClr val="114A65"/>
              </a:solidFill>
            </a:endParaRPr>
          </a:p>
          <a:p>
            <a:pPr algn="ctr"/>
            <a:r>
              <a:rPr lang="zh-CN" altLang="en-US" sz="2800" b="1" dirty="0">
                <a:solidFill>
                  <a:srgbClr val="114A65"/>
                </a:solidFill>
              </a:rPr>
              <a:t>参赛类别</a:t>
            </a:r>
          </a:p>
        </p:txBody>
      </p:sp>
      <p:sp>
        <p:nvSpPr>
          <p:cNvPr id="14" name="任意多边形: 形状 25">
            <a:extLst>
              <a:ext uri="{FF2B5EF4-FFF2-40B4-BE49-F238E27FC236}">
                <a16:creationId xmlns:a16="http://schemas.microsoft.com/office/drawing/2014/main" id="{9416CD58-89DA-D55B-FAD6-295363E40356}"/>
              </a:ext>
            </a:extLst>
          </p:cNvPr>
          <p:cNvSpPr/>
          <p:nvPr/>
        </p:nvSpPr>
        <p:spPr>
          <a:xfrm>
            <a:off x="336400" y="2434856"/>
            <a:ext cx="4221683" cy="4182421"/>
          </a:xfrm>
          <a:custGeom>
            <a:avLst/>
            <a:gdLst>
              <a:gd name="connsiteX0" fmla="*/ 0 w 5063100"/>
              <a:gd name="connsiteY0" fmla="*/ 0 h 4392612"/>
              <a:gd name="connsiteX1" fmla="*/ 3375762 w 5063100"/>
              <a:gd name="connsiteY1" fmla="*/ 0 h 4392612"/>
              <a:gd name="connsiteX2" fmla="*/ 3375762 w 5063100"/>
              <a:gd name="connsiteY2" fmla="*/ 710101 h 4392612"/>
              <a:gd name="connsiteX3" fmla="*/ 4498720 w 5063100"/>
              <a:gd name="connsiteY3" fmla="*/ 710101 h 4392612"/>
              <a:gd name="connsiteX4" fmla="*/ 4498720 w 5063100"/>
              <a:gd name="connsiteY4" fmla="*/ 0 h 4392612"/>
              <a:gd name="connsiteX5" fmla="*/ 5063100 w 5063100"/>
              <a:gd name="connsiteY5" fmla="*/ 0 h 4392612"/>
              <a:gd name="connsiteX6" fmla="*/ 5063100 w 5063100"/>
              <a:gd name="connsiteY6" fmla="*/ 4392612 h 4392612"/>
              <a:gd name="connsiteX7" fmla="*/ 0 w 5063100"/>
              <a:gd name="connsiteY7" fmla="*/ 4392612 h 4392612"/>
              <a:gd name="connsiteX0" fmla="*/ 3375762 w 5063100"/>
              <a:gd name="connsiteY0" fmla="*/ 710101 h 4392612"/>
              <a:gd name="connsiteX1" fmla="*/ 4498720 w 5063100"/>
              <a:gd name="connsiteY1" fmla="*/ 710101 h 4392612"/>
              <a:gd name="connsiteX2" fmla="*/ 4498720 w 5063100"/>
              <a:gd name="connsiteY2" fmla="*/ 0 h 4392612"/>
              <a:gd name="connsiteX3" fmla="*/ 5063100 w 5063100"/>
              <a:gd name="connsiteY3" fmla="*/ 0 h 4392612"/>
              <a:gd name="connsiteX4" fmla="*/ 5063100 w 5063100"/>
              <a:gd name="connsiteY4" fmla="*/ 4392612 h 4392612"/>
              <a:gd name="connsiteX5" fmla="*/ 0 w 5063100"/>
              <a:gd name="connsiteY5" fmla="*/ 4392612 h 4392612"/>
              <a:gd name="connsiteX6" fmla="*/ 0 w 5063100"/>
              <a:gd name="connsiteY6" fmla="*/ 0 h 4392612"/>
              <a:gd name="connsiteX7" fmla="*/ 3375762 w 5063100"/>
              <a:gd name="connsiteY7" fmla="*/ 0 h 4392612"/>
              <a:gd name="connsiteX8" fmla="*/ 3467202 w 5063100"/>
              <a:gd name="connsiteY8" fmla="*/ 801541 h 4392612"/>
              <a:gd name="connsiteX0" fmla="*/ 3375762 w 5063100"/>
              <a:gd name="connsiteY0" fmla="*/ 710101 h 4392612"/>
              <a:gd name="connsiteX1" fmla="*/ 4498720 w 5063100"/>
              <a:gd name="connsiteY1" fmla="*/ 710101 h 4392612"/>
              <a:gd name="connsiteX2" fmla="*/ 4498720 w 5063100"/>
              <a:gd name="connsiteY2" fmla="*/ 0 h 4392612"/>
              <a:gd name="connsiteX3" fmla="*/ 5063100 w 5063100"/>
              <a:gd name="connsiteY3" fmla="*/ 0 h 4392612"/>
              <a:gd name="connsiteX4" fmla="*/ 5063100 w 5063100"/>
              <a:gd name="connsiteY4" fmla="*/ 4392612 h 4392612"/>
              <a:gd name="connsiteX5" fmla="*/ 0 w 5063100"/>
              <a:gd name="connsiteY5" fmla="*/ 4392612 h 4392612"/>
              <a:gd name="connsiteX6" fmla="*/ 0 w 5063100"/>
              <a:gd name="connsiteY6" fmla="*/ 0 h 4392612"/>
              <a:gd name="connsiteX7" fmla="*/ 3375762 w 5063100"/>
              <a:gd name="connsiteY7" fmla="*/ 0 h 4392612"/>
              <a:gd name="connsiteX0" fmla="*/ 3375762 w 5063100"/>
              <a:gd name="connsiteY0" fmla="*/ 710101 h 4392612"/>
              <a:gd name="connsiteX1" fmla="*/ 4498720 w 5063100"/>
              <a:gd name="connsiteY1" fmla="*/ 0 h 4392612"/>
              <a:gd name="connsiteX2" fmla="*/ 5063100 w 5063100"/>
              <a:gd name="connsiteY2" fmla="*/ 0 h 4392612"/>
              <a:gd name="connsiteX3" fmla="*/ 5063100 w 5063100"/>
              <a:gd name="connsiteY3" fmla="*/ 4392612 h 4392612"/>
              <a:gd name="connsiteX4" fmla="*/ 0 w 5063100"/>
              <a:gd name="connsiteY4" fmla="*/ 4392612 h 4392612"/>
              <a:gd name="connsiteX5" fmla="*/ 0 w 5063100"/>
              <a:gd name="connsiteY5" fmla="*/ 0 h 4392612"/>
              <a:gd name="connsiteX6" fmla="*/ 3375762 w 5063100"/>
              <a:gd name="connsiteY6" fmla="*/ 0 h 4392612"/>
              <a:gd name="connsiteX0" fmla="*/ 4498720 w 5063100"/>
              <a:gd name="connsiteY0" fmla="*/ 0 h 4392612"/>
              <a:gd name="connsiteX1" fmla="*/ 5063100 w 5063100"/>
              <a:gd name="connsiteY1" fmla="*/ 0 h 4392612"/>
              <a:gd name="connsiteX2" fmla="*/ 5063100 w 5063100"/>
              <a:gd name="connsiteY2" fmla="*/ 4392612 h 4392612"/>
              <a:gd name="connsiteX3" fmla="*/ 0 w 5063100"/>
              <a:gd name="connsiteY3" fmla="*/ 4392612 h 4392612"/>
              <a:gd name="connsiteX4" fmla="*/ 0 w 5063100"/>
              <a:gd name="connsiteY4" fmla="*/ 0 h 4392612"/>
              <a:gd name="connsiteX5" fmla="*/ 3375762 w 5063100"/>
              <a:gd name="connsiteY5" fmla="*/ 0 h 4392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3100" h="4392612">
                <a:moveTo>
                  <a:pt x="4498720" y="0"/>
                </a:moveTo>
                <a:lnTo>
                  <a:pt x="5063100" y="0"/>
                </a:lnTo>
                <a:lnTo>
                  <a:pt x="5063100" y="4392612"/>
                </a:lnTo>
                <a:lnTo>
                  <a:pt x="0" y="4392612"/>
                </a:lnTo>
                <a:lnTo>
                  <a:pt x="0" y="0"/>
                </a:lnTo>
                <a:lnTo>
                  <a:pt x="3375762" y="0"/>
                </a:lnTo>
              </a:path>
            </a:pathLst>
          </a:custGeom>
          <a:no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5" name="文本框 14">
            <a:extLst>
              <a:ext uri="{FF2B5EF4-FFF2-40B4-BE49-F238E27FC236}">
                <a16:creationId xmlns:a16="http://schemas.microsoft.com/office/drawing/2014/main" id="{42735C36-B025-3334-438B-DB47FAF1A95B}"/>
              </a:ext>
            </a:extLst>
          </p:cNvPr>
          <p:cNvSpPr txBox="1"/>
          <p:nvPr/>
        </p:nvSpPr>
        <p:spPr>
          <a:xfrm>
            <a:off x="402655" y="2592144"/>
            <a:ext cx="4018298" cy="3774774"/>
          </a:xfrm>
          <a:prstGeom prst="rect">
            <a:avLst/>
          </a:prstGeom>
          <a:noFill/>
        </p:spPr>
        <p:txBody>
          <a:bodyPr wrap="square" anchor="ctr">
            <a:noAutofit/>
          </a:bodyPr>
          <a:lstStyle/>
          <a:p>
            <a:pPr indent="457200" algn="just">
              <a:lnSpc>
                <a:spcPct val="150000"/>
              </a:lnSpc>
            </a:pPr>
            <a:r>
              <a:rPr lang="zh-CN" altLang="en-US" sz="2000" b="1" dirty="0">
                <a:solidFill>
                  <a:srgbClr val="221E1F"/>
                </a:solidFill>
                <a:effectLst/>
                <a:latin typeface="Microsoft YaHei" panose="020B0503020204020204" pitchFamily="34" charset="-122"/>
                <a:ea typeface="Microsoft YaHei" panose="020B0503020204020204" pitchFamily="34" charset="-122"/>
              </a:rPr>
              <a:t>高教主赛道：</a:t>
            </a:r>
            <a:r>
              <a:rPr lang="en-US" altLang="zh-CN" sz="2000" dirty="0">
                <a:solidFill>
                  <a:srgbClr val="221E1F"/>
                </a:solidFill>
                <a:effectLst/>
                <a:latin typeface="Microsoft YaHei" panose="020B0503020204020204" pitchFamily="34" charset="-122"/>
                <a:ea typeface="Microsoft YaHei" panose="020B0503020204020204" pitchFamily="34" charset="-122"/>
              </a:rPr>
              <a:t>①</a:t>
            </a:r>
            <a:r>
              <a:rPr lang="zh-CN" altLang="en-US" sz="2000" dirty="0">
                <a:solidFill>
                  <a:srgbClr val="221E1F"/>
                </a:solidFill>
                <a:effectLst/>
                <a:latin typeface="Microsoft YaHei" panose="020B0503020204020204" pitchFamily="34" charset="-122"/>
                <a:ea typeface="Microsoft YaHei" panose="020B0503020204020204" pitchFamily="34" charset="-122"/>
              </a:rPr>
              <a:t>本科生组：创意组、初创组、成长组；</a:t>
            </a:r>
            <a:r>
              <a:rPr lang="en-US" altLang="zh-CN" sz="2000" dirty="0">
                <a:solidFill>
                  <a:srgbClr val="221E1F"/>
                </a:solidFill>
                <a:effectLst/>
                <a:latin typeface="Microsoft YaHei" panose="020B0503020204020204" pitchFamily="34" charset="-122"/>
                <a:ea typeface="Microsoft YaHei" panose="020B0503020204020204" pitchFamily="34" charset="-122"/>
              </a:rPr>
              <a:t>②</a:t>
            </a:r>
            <a:r>
              <a:rPr lang="zh-CN" altLang="en-US" sz="2000" dirty="0">
                <a:solidFill>
                  <a:srgbClr val="221E1F"/>
                </a:solidFill>
                <a:effectLst/>
                <a:latin typeface="Microsoft YaHei" panose="020B0503020204020204" pitchFamily="34" charset="-122"/>
                <a:ea typeface="Microsoft YaHei" panose="020B0503020204020204" pitchFamily="34" charset="-122"/>
              </a:rPr>
              <a:t>研究生组：创意组、初创组、成长组。</a:t>
            </a:r>
          </a:p>
          <a:p>
            <a:pPr indent="457200" algn="just">
              <a:lnSpc>
                <a:spcPct val="150000"/>
              </a:lnSpc>
            </a:pPr>
            <a:r>
              <a:rPr lang="zh-CN" altLang="en-US" sz="2000" b="1" dirty="0">
                <a:solidFill>
                  <a:srgbClr val="221E1F"/>
                </a:solidFill>
                <a:effectLst/>
                <a:latin typeface="Microsoft YaHei" panose="020B0503020204020204" pitchFamily="34" charset="-122"/>
                <a:ea typeface="Microsoft YaHei" panose="020B0503020204020204" pitchFamily="34" charset="-122"/>
              </a:rPr>
              <a:t>青年红色筑梦之旅赛道：</a:t>
            </a:r>
            <a:r>
              <a:rPr lang="zh-CN" altLang="en-US" sz="2000" dirty="0">
                <a:solidFill>
                  <a:srgbClr val="221E1F"/>
                </a:solidFill>
                <a:effectLst/>
                <a:latin typeface="Microsoft YaHei" panose="020B0503020204020204" pitchFamily="34" charset="-122"/>
                <a:ea typeface="Microsoft YaHei" panose="020B0503020204020204" pitchFamily="34" charset="-122"/>
              </a:rPr>
              <a:t>公益组、创意组、创业组。</a:t>
            </a:r>
          </a:p>
          <a:p>
            <a:pPr indent="457200" algn="just">
              <a:lnSpc>
                <a:spcPct val="150000"/>
              </a:lnSpc>
            </a:pPr>
            <a:r>
              <a:rPr lang="zh-CN" altLang="en-US" sz="2000" b="1" dirty="0">
                <a:solidFill>
                  <a:srgbClr val="221E1F"/>
                </a:solidFill>
                <a:effectLst/>
                <a:latin typeface="Microsoft YaHei" panose="020B0503020204020204" pitchFamily="34" charset="-122"/>
                <a:ea typeface="Microsoft YaHei" panose="020B0503020204020204" pitchFamily="34" charset="-122"/>
              </a:rPr>
              <a:t>职教赛道：</a:t>
            </a:r>
            <a:r>
              <a:rPr lang="zh-CN" altLang="en-US" sz="2000" dirty="0">
                <a:solidFill>
                  <a:srgbClr val="221E1F"/>
                </a:solidFill>
                <a:effectLst/>
                <a:latin typeface="Microsoft YaHei" panose="020B0503020204020204" pitchFamily="34" charset="-122"/>
                <a:ea typeface="Microsoft YaHei" panose="020B0503020204020204" pitchFamily="34" charset="-122"/>
              </a:rPr>
              <a:t>创意组、创业组。</a:t>
            </a:r>
          </a:p>
        </p:txBody>
      </p:sp>
      <p:sp>
        <p:nvSpPr>
          <p:cNvPr id="18" name="文本框 17">
            <a:extLst>
              <a:ext uri="{FF2B5EF4-FFF2-40B4-BE49-F238E27FC236}">
                <a16:creationId xmlns:a16="http://schemas.microsoft.com/office/drawing/2014/main" id="{F3D15692-D877-8670-A4B7-F2D7D27F1C33}"/>
              </a:ext>
            </a:extLst>
          </p:cNvPr>
          <p:cNvSpPr txBox="1"/>
          <p:nvPr/>
        </p:nvSpPr>
        <p:spPr>
          <a:xfrm>
            <a:off x="2953057" y="1979730"/>
            <a:ext cx="1308750" cy="954107"/>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pPr algn="ctr"/>
            <a:r>
              <a:rPr lang="zh-CN" altLang="en-US" sz="2800" b="1" dirty="0">
                <a:solidFill>
                  <a:srgbClr val="114A65"/>
                </a:solidFill>
              </a:rPr>
              <a:t>（</a:t>
            </a:r>
            <a:r>
              <a:rPr lang="en-US" altLang="zh-CN" sz="2800" b="1" dirty="0">
                <a:solidFill>
                  <a:srgbClr val="114A65"/>
                </a:solidFill>
              </a:rPr>
              <a:t>1</a:t>
            </a:r>
            <a:r>
              <a:rPr lang="zh-CN" altLang="en-US" sz="2800" b="1" dirty="0">
                <a:solidFill>
                  <a:srgbClr val="114A65"/>
                </a:solidFill>
              </a:rPr>
              <a:t>）</a:t>
            </a:r>
            <a:endParaRPr lang="en-US" altLang="zh-CN" sz="2800" b="1" dirty="0">
              <a:solidFill>
                <a:srgbClr val="114A65"/>
              </a:solidFill>
            </a:endParaRPr>
          </a:p>
          <a:p>
            <a:pPr algn="ctr"/>
            <a:r>
              <a:rPr lang="zh-CN" altLang="en-US" sz="2800" b="1" dirty="0">
                <a:solidFill>
                  <a:srgbClr val="114A65"/>
                </a:solidFill>
              </a:rPr>
              <a:t>参赛组别</a:t>
            </a:r>
          </a:p>
        </p:txBody>
      </p:sp>
    </p:spTree>
    <p:extLst>
      <p:ext uri="{BB962C8B-B14F-4D97-AF65-F5344CB8AC3E}">
        <p14:creationId xmlns:p14="http://schemas.microsoft.com/office/powerpoint/2010/main" val="302825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E7D70-2E9C-862F-3A3B-D714E5D5923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CA1865E-5D4C-33D1-969D-2D31E993A04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8.1.1</a:t>
            </a:r>
            <a:r>
              <a:rPr lang="zh-CN" altLang="en-US" sz="3200" dirty="0">
                <a:solidFill>
                  <a:schemeClr val="tx1"/>
                </a:solidFill>
                <a:latin typeface="Microsoft YaHei" panose="020B0503020204020204" pitchFamily="34" charset="-122"/>
                <a:ea typeface="Microsoft YaHei" panose="020B0503020204020204" pitchFamily="34" charset="-122"/>
              </a:rPr>
              <a:t>创新创业赛事概览</a:t>
            </a:r>
          </a:p>
        </p:txBody>
      </p:sp>
      <p:sp>
        <p:nvSpPr>
          <p:cNvPr id="5" name="文本框 4">
            <a:extLst>
              <a:ext uri="{FF2B5EF4-FFF2-40B4-BE49-F238E27FC236}">
                <a16:creationId xmlns:a16="http://schemas.microsoft.com/office/drawing/2014/main" id="{ABD7C6E1-BCBF-DC00-C334-752199C9D26C}"/>
              </a:ext>
            </a:extLst>
          </p:cNvPr>
          <p:cNvSpPr txBox="1"/>
          <p:nvPr/>
        </p:nvSpPr>
        <p:spPr>
          <a:xfrm>
            <a:off x="830359" y="1140222"/>
            <a:ext cx="76118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挑战杯”全国大学生系列科技学术竞赛</a:t>
            </a:r>
          </a:p>
        </p:txBody>
      </p:sp>
      <p:pic>
        <p:nvPicPr>
          <p:cNvPr id="9" name="Picture 2" descr="天津师范大学2021年“挑战杯”大学生课外学术科技作品竞赛获奖名单出炉！_研究">
            <a:extLst>
              <a:ext uri="{FF2B5EF4-FFF2-40B4-BE49-F238E27FC236}">
                <a16:creationId xmlns:a16="http://schemas.microsoft.com/office/drawing/2014/main" id="{0786CC9B-48FA-B958-5132-AB1730FB228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086" r="6396"/>
          <a:stretch/>
        </p:blipFill>
        <p:spPr bwMode="auto">
          <a:xfrm>
            <a:off x="6096000" y="1938820"/>
            <a:ext cx="6096000" cy="4326836"/>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a:extLst>
              <a:ext uri="{FF2B5EF4-FFF2-40B4-BE49-F238E27FC236}">
                <a16:creationId xmlns:a16="http://schemas.microsoft.com/office/drawing/2014/main" id="{8D8D1A9C-7D57-C606-B08F-2FEBFFA9AE5F}"/>
              </a:ext>
            </a:extLst>
          </p:cNvPr>
          <p:cNvSpPr txBox="1"/>
          <p:nvPr/>
        </p:nvSpPr>
        <p:spPr>
          <a:xfrm>
            <a:off x="415179" y="1774965"/>
            <a:ext cx="5591706" cy="4654544"/>
          </a:xfrm>
          <a:prstGeom prst="rect">
            <a:avLst/>
          </a:prstGeom>
          <a:noFill/>
        </p:spPr>
        <p:txBody>
          <a:bodyPr wrap="square"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“挑战杯”全国大学生系列科技学术竞赛是由共青团中央、中国科协、教育部和全国学联、举办地人民政府共同主办的全国性的大学生课外学术实践竞赛。</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“挑战杯”在中国共有两个并列项目，一个是</a:t>
            </a:r>
            <a:r>
              <a:rPr lang="zh-CN" altLang="en-US" sz="2000" b="1" dirty="0">
                <a:latin typeface="Microsoft YaHei" panose="020B0503020204020204" pitchFamily="34" charset="-122"/>
                <a:ea typeface="Microsoft YaHei" panose="020B0503020204020204" pitchFamily="34" charset="-122"/>
              </a:rPr>
              <a:t>“挑战杯”中国大学生创业计划竞赛（俗称“小挑”</a:t>
            </a: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2015</a:t>
            </a:r>
            <a:r>
              <a:rPr lang="zh-CN" altLang="en-US" sz="2000" dirty="0">
                <a:latin typeface="Microsoft YaHei" panose="020B0503020204020204" pitchFamily="34" charset="-122"/>
                <a:ea typeface="Microsoft YaHei" panose="020B0503020204020204" pitchFamily="34" charset="-122"/>
              </a:rPr>
              <a:t>年后升级更名为“创青春”），另一个则是</a:t>
            </a:r>
            <a:r>
              <a:rPr lang="zh-CN" altLang="en-US" sz="2000" b="1" dirty="0">
                <a:latin typeface="Microsoft YaHei" panose="020B0503020204020204" pitchFamily="34" charset="-122"/>
                <a:ea typeface="Microsoft YaHei" panose="020B0503020204020204" pitchFamily="34" charset="-122"/>
              </a:rPr>
              <a:t>“挑战杯”全国大学生课外学术科技作品竞赛（俗称“大挑”）</a:t>
            </a:r>
            <a:r>
              <a:rPr lang="zh-CN" altLang="en-US" sz="2000" dirty="0">
                <a:latin typeface="Microsoft YaHei" panose="020B0503020204020204" pitchFamily="34" charset="-122"/>
                <a:ea typeface="Microsoft YaHei" panose="020B0503020204020204" pitchFamily="34" charset="-122"/>
              </a:rPr>
              <a:t>。</a:t>
            </a:r>
          </a:p>
        </p:txBody>
      </p:sp>
    </p:spTree>
    <p:extLst>
      <p:ext uri="{BB962C8B-B14F-4D97-AF65-F5344CB8AC3E}">
        <p14:creationId xmlns:p14="http://schemas.microsoft.com/office/powerpoint/2010/main" val="2080571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3C30D-0425-70FB-5F0A-7F2BF9D851A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9225AE2-0F5D-2565-9D51-E9F325465655}"/>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8.1.1</a:t>
            </a:r>
            <a:r>
              <a:rPr lang="zh-CN" altLang="en-US" sz="3200" dirty="0">
                <a:solidFill>
                  <a:schemeClr val="tx1"/>
                </a:solidFill>
                <a:latin typeface="Microsoft YaHei" panose="020B0503020204020204" pitchFamily="34" charset="-122"/>
                <a:ea typeface="Microsoft YaHei" panose="020B0503020204020204" pitchFamily="34" charset="-122"/>
              </a:rPr>
              <a:t>创新创业赛事概览</a:t>
            </a:r>
          </a:p>
        </p:txBody>
      </p:sp>
      <p:sp>
        <p:nvSpPr>
          <p:cNvPr id="5" name="文本框 4">
            <a:extLst>
              <a:ext uri="{FF2B5EF4-FFF2-40B4-BE49-F238E27FC236}">
                <a16:creationId xmlns:a16="http://schemas.microsoft.com/office/drawing/2014/main" id="{6E2CF77E-436C-0670-07CC-F4D7742847B0}"/>
              </a:ext>
            </a:extLst>
          </p:cNvPr>
          <p:cNvSpPr txBox="1"/>
          <p:nvPr/>
        </p:nvSpPr>
        <p:spPr>
          <a:xfrm>
            <a:off x="830359" y="1140222"/>
            <a:ext cx="76118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挑战杯”全国大学生系列科技学术竞赛</a:t>
            </a:r>
          </a:p>
        </p:txBody>
      </p:sp>
      <p:grpSp>
        <p:nvGrpSpPr>
          <p:cNvPr id="3" name="组合 2">
            <a:extLst>
              <a:ext uri="{FF2B5EF4-FFF2-40B4-BE49-F238E27FC236}">
                <a16:creationId xmlns:a16="http://schemas.microsoft.com/office/drawing/2014/main" id="{04954094-D0DD-D332-C563-936D8EDC07C2}"/>
              </a:ext>
            </a:extLst>
          </p:cNvPr>
          <p:cNvGrpSpPr/>
          <p:nvPr/>
        </p:nvGrpSpPr>
        <p:grpSpPr>
          <a:xfrm>
            <a:off x="600101" y="1774965"/>
            <a:ext cx="5360402" cy="4738129"/>
            <a:chOff x="874713" y="1664852"/>
            <a:chExt cx="5084127" cy="3648710"/>
          </a:xfrm>
        </p:grpSpPr>
        <p:sp>
          <p:nvSpPr>
            <p:cNvPr id="4" name="矩形 13">
              <a:extLst>
                <a:ext uri="{FF2B5EF4-FFF2-40B4-BE49-F238E27FC236}">
                  <a16:creationId xmlns:a16="http://schemas.microsoft.com/office/drawing/2014/main" id="{BBF97E63-9177-7E8A-B9ED-A7B73EBAED1F}"/>
                </a:ext>
              </a:extLst>
            </p:cNvPr>
            <p:cNvSpPr/>
            <p:nvPr/>
          </p:nvSpPr>
          <p:spPr>
            <a:xfrm>
              <a:off x="874713" y="1664852"/>
              <a:ext cx="5084127" cy="3648710"/>
            </a:xfrm>
            <a:custGeom>
              <a:avLst/>
              <a:gdLst>
                <a:gd name="connsiteX0" fmla="*/ 0 w 5084127"/>
                <a:gd name="connsiteY0" fmla="*/ 0 h 3648392"/>
                <a:gd name="connsiteX1" fmla="*/ 5084127 w 5084127"/>
                <a:gd name="connsiteY1" fmla="*/ 0 h 3648392"/>
                <a:gd name="connsiteX2" fmla="*/ 5084127 w 5084127"/>
                <a:gd name="connsiteY2" fmla="*/ 3648392 h 3648392"/>
                <a:gd name="connsiteX3" fmla="*/ 0 w 5084127"/>
                <a:gd name="connsiteY3" fmla="*/ 3648392 h 3648392"/>
                <a:gd name="connsiteX4" fmla="*/ 0 w 5084127"/>
                <a:gd name="connsiteY4" fmla="*/ 0 h 3648392"/>
                <a:gd name="connsiteX0" fmla="*/ 0 w 5084127"/>
                <a:gd name="connsiteY0" fmla="*/ 318 h 3648710"/>
                <a:gd name="connsiteX1" fmla="*/ 4996497 w 5084127"/>
                <a:gd name="connsiteY1" fmla="*/ 0 h 3648710"/>
                <a:gd name="connsiteX2" fmla="*/ 5084127 w 5084127"/>
                <a:gd name="connsiteY2" fmla="*/ 318 h 3648710"/>
                <a:gd name="connsiteX3" fmla="*/ 5084127 w 5084127"/>
                <a:gd name="connsiteY3" fmla="*/ 3648710 h 3648710"/>
                <a:gd name="connsiteX4" fmla="*/ 0 w 5084127"/>
                <a:gd name="connsiteY4" fmla="*/ 3648710 h 3648710"/>
                <a:gd name="connsiteX5" fmla="*/ 0 w 5084127"/>
                <a:gd name="connsiteY5" fmla="*/ 318 h 3648710"/>
                <a:gd name="connsiteX0" fmla="*/ 0 w 5084127"/>
                <a:gd name="connsiteY0" fmla="*/ 0 h 3648392"/>
                <a:gd name="connsiteX1" fmla="*/ 3642042 w 5084127"/>
                <a:gd name="connsiteY1" fmla="*/ 1587 h 3648392"/>
                <a:gd name="connsiteX2" fmla="*/ 5084127 w 5084127"/>
                <a:gd name="connsiteY2" fmla="*/ 0 h 3648392"/>
                <a:gd name="connsiteX3" fmla="*/ 5084127 w 5084127"/>
                <a:gd name="connsiteY3" fmla="*/ 3648392 h 3648392"/>
                <a:gd name="connsiteX4" fmla="*/ 0 w 5084127"/>
                <a:gd name="connsiteY4" fmla="*/ 3648392 h 3648392"/>
                <a:gd name="connsiteX5" fmla="*/ 0 w 5084127"/>
                <a:gd name="connsiteY5" fmla="*/ 0 h 3648392"/>
                <a:gd name="connsiteX0" fmla="*/ 0 w 5084127"/>
                <a:gd name="connsiteY0" fmla="*/ 0 h 3648392"/>
                <a:gd name="connsiteX1" fmla="*/ 3642042 w 5084127"/>
                <a:gd name="connsiteY1" fmla="*/ 1587 h 3648392"/>
                <a:gd name="connsiteX2" fmla="*/ 5084127 w 5084127"/>
                <a:gd name="connsiteY2" fmla="*/ 0 h 3648392"/>
                <a:gd name="connsiteX3" fmla="*/ 5082222 w 5084127"/>
                <a:gd name="connsiteY3" fmla="*/ 44164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5084127 w 5084127"/>
                <a:gd name="connsiteY2" fmla="*/ 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117697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32667 w 5084127"/>
                <a:gd name="connsiteY2" fmla="*/ 582930 h 3648392"/>
                <a:gd name="connsiteX3" fmla="*/ 5084127 w 5084127"/>
                <a:gd name="connsiteY3" fmla="*/ 117697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32667 w 5084127"/>
                <a:gd name="connsiteY2" fmla="*/ 582930 h 3648392"/>
                <a:gd name="connsiteX3" fmla="*/ 5084127 w 5084127"/>
                <a:gd name="connsiteY3" fmla="*/ 117697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32667 w 5084127"/>
                <a:gd name="connsiteY2" fmla="*/ 582930 h 3648392"/>
                <a:gd name="connsiteX3" fmla="*/ 5084127 w 5084127"/>
                <a:gd name="connsiteY3" fmla="*/ 117697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32667 w 5084127"/>
                <a:gd name="connsiteY2" fmla="*/ 58293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32667 w 5084127"/>
                <a:gd name="connsiteY2" fmla="*/ 58293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32667 w 5084127"/>
                <a:gd name="connsiteY2" fmla="*/ 58293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32667 w 5084127"/>
                <a:gd name="connsiteY2" fmla="*/ 58293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26952 w 5084127"/>
                <a:gd name="connsiteY2" fmla="*/ 57531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26952 w 5084127"/>
                <a:gd name="connsiteY2" fmla="*/ 57531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26952 w 5084127"/>
                <a:gd name="connsiteY2" fmla="*/ 57531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25047 w 5084127"/>
                <a:gd name="connsiteY2" fmla="*/ 569595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25047 w 5084127"/>
                <a:gd name="connsiteY2" fmla="*/ 569595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4128 h 3652520"/>
                <a:gd name="connsiteX1" fmla="*/ 3127692 w 5084127"/>
                <a:gd name="connsiteY1" fmla="*/ 0 h 3652520"/>
                <a:gd name="connsiteX2" fmla="*/ 4825047 w 5084127"/>
                <a:gd name="connsiteY2" fmla="*/ 573723 h 3652520"/>
                <a:gd name="connsiteX3" fmla="*/ 5082222 w 5084127"/>
                <a:gd name="connsiteY3" fmla="*/ 1205865 h 3652520"/>
                <a:gd name="connsiteX4" fmla="*/ 5084127 w 5084127"/>
                <a:gd name="connsiteY4" fmla="*/ 3652520 h 3652520"/>
                <a:gd name="connsiteX5" fmla="*/ 0 w 5084127"/>
                <a:gd name="connsiteY5" fmla="*/ 3652520 h 3652520"/>
                <a:gd name="connsiteX6" fmla="*/ 0 w 5084127"/>
                <a:gd name="connsiteY6" fmla="*/ 4128 h 3652520"/>
                <a:gd name="connsiteX0" fmla="*/ 0 w 5084127"/>
                <a:gd name="connsiteY0" fmla="*/ 318 h 3648710"/>
                <a:gd name="connsiteX1" fmla="*/ 3118167 w 5084127"/>
                <a:gd name="connsiteY1" fmla="*/ 0 h 3648710"/>
                <a:gd name="connsiteX2" fmla="*/ 4825047 w 5084127"/>
                <a:gd name="connsiteY2" fmla="*/ 569913 h 3648710"/>
                <a:gd name="connsiteX3" fmla="*/ 5082222 w 5084127"/>
                <a:gd name="connsiteY3" fmla="*/ 1202055 h 3648710"/>
                <a:gd name="connsiteX4" fmla="*/ 5084127 w 5084127"/>
                <a:gd name="connsiteY4" fmla="*/ 3648710 h 3648710"/>
                <a:gd name="connsiteX5" fmla="*/ 0 w 5084127"/>
                <a:gd name="connsiteY5" fmla="*/ 3648710 h 3648710"/>
                <a:gd name="connsiteX6" fmla="*/ 0 w 5084127"/>
                <a:gd name="connsiteY6" fmla="*/ 318 h 3648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84127" h="3648710">
                  <a:moveTo>
                    <a:pt x="0" y="318"/>
                  </a:moveTo>
                  <a:lnTo>
                    <a:pt x="3118167" y="0"/>
                  </a:lnTo>
                  <a:cubicBezTo>
                    <a:pt x="3363912" y="17886"/>
                    <a:pt x="4188777" y="336762"/>
                    <a:pt x="4825047" y="569913"/>
                  </a:cubicBezTo>
                  <a:cubicBezTo>
                    <a:pt x="5031422" y="644102"/>
                    <a:pt x="5075872" y="1103101"/>
                    <a:pt x="5082222" y="1202055"/>
                  </a:cubicBezTo>
                  <a:lnTo>
                    <a:pt x="5084127" y="3648710"/>
                  </a:lnTo>
                  <a:lnTo>
                    <a:pt x="0" y="3648710"/>
                  </a:lnTo>
                  <a:lnTo>
                    <a:pt x="0" y="318"/>
                  </a:lnTo>
                  <a:close/>
                </a:path>
              </a:pathLst>
            </a:custGeom>
            <a:solidFill>
              <a:schemeClr val="bg1"/>
            </a:solidFill>
            <a:ln>
              <a:noFill/>
            </a:ln>
            <a:effectLst>
              <a:outerShdw blurRad="736600" dist="520700" dir="5400000" sx="82000" sy="82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 name="组合 5">
              <a:extLst>
                <a:ext uri="{FF2B5EF4-FFF2-40B4-BE49-F238E27FC236}">
                  <a16:creationId xmlns:a16="http://schemas.microsoft.com/office/drawing/2014/main" id="{BC7DF0ED-F98F-600B-71B4-0FD7944B61CD}"/>
                </a:ext>
              </a:extLst>
            </p:cNvPr>
            <p:cNvGrpSpPr/>
            <p:nvPr/>
          </p:nvGrpSpPr>
          <p:grpSpPr>
            <a:xfrm>
              <a:off x="3927516" y="1665170"/>
              <a:ext cx="2031324" cy="1438094"/>
              <a:chOff x="4476045" y="1665170"/>
              <a:chExt cx="1480573" cy="1048185"/>
            </a:xfrm>
          </p:grpSpPr>
          <p:sp>
            <p:nvSpPr>
              <p:cNvPr id="7" name="任意多边形: 形状 20">
                <a:extLst>
                  <a:ext uri="{FF2B5EF4-FFF2-40B4-BE49-F238E27FC236}">
                    <a16:creationId xmlns:a16="http://schemas.microsoft.com/office/drawing/2014/main" id="{D04DFD64-70E4-F690-DEB1-F55F2B9B14E3}"/>
                  </a:ext>
                </a:extLst>
              </p:cNvPr>
              <p:cNvSpPr/>
              <p:nvPr/>
            </p:nvSpPr>
            <p:spPr>
              <a:xfrm flipH="1">
                <a:off x="4476587" y="1665170"/>
                <a:ext cx="1480031" cy="1048185"/>
              </a:xfrm>
              <a:custGeom>
                <a:avLst/>
                <a:gdLst>
                  <a:gd name="connsiteX0" fmla="*/ 114086 w 959128"/>
                  <a:gd name="connsiteY0" fmla="*/ 272833 h 679272"/>
                  <a:gd name="connsiteX1" fmla="*/ 357 w 959128"/>
                  <a:gd name="connsiteY1" fmla="*/ 644308 h 679272"/>
                  <a:gd name="connsiteX2" fmla="*/ 139613 w 959128"/>
                  <a:gd name="connsiteY2" fmla="*/ 541628 h 679272"/>
                  <a:gd name="connsiteX3" fmla="*/ 314492 w 959128"/>
                  <a:gd name="connsiteY3" fmla="*/ 630782 h 679272"/>
                  <a:gd name="connsiteX4" fmla="*/ 506325 w 959128"/>
                  <a:gd name="connsiteY4" fmla="*/ 586205 h 679272"/>
                  <a:gd name="connsiteX5" fmla="*/ 658725 w 959128"/>
                  <a:gd name="connsiteY5" fmla="*/ 258926 h 679272"/>
                  <a:gd name="connsiteX6" fmla="*/ 959429 w 959128"/>
                  <a:gd name="connsiteY6" fmla="*/ -58 h 679272"/>
                  <a:gd name="connsiteX7" fmla="*/ 114086 w 959128"/>
                  <a:gd name="connsiteY7" fmla="*/ 272833 h 6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9128" h="679272">
                    <a:moveTo>
                      <a:pt x="114086" y="272833"/>
                    </a:moveTo>
                    <a:cubicBezTo>
                      <a:pt x="-5929" y="315791"/>
                      <a:pt x="357" y="644308"/>
                      <a:pt x="357" y="644308"/>
                    </a:cubicBezTo>
                    <a:cubicBezTo>
                      <a:pt x="357" y="644308"/>
                      <a:pt x="14359" y="551058"/>
                      <a:pt x="139613" y="541628"/>
                    </a:cubicBezTo>
                    <a:cubicBezTo>
                      <a:pt x="229910" y="534961"/>
                      <a:pt x="251531" y="540295"/>
                      <a:pt x="314492" y="630782"/>
                    </a:cubicBezTo>
                    <a:cubicBezTo>
                      <a:pt x="374975" y="717650"/>
                      <a:pt x="476417" y="678407"/>
                      <a:pt x="506325" y="586205"/>
                    </a:cubicBezTo>
                    <a:cubicBezTo>
                      <a:pt x="539091" y="485621"/>
                      <a:pt x="574524" y="382847"/>
                      <a:pt x="658725" y="258926"/>
                    </a:cubicBezTo>
                    <a:cubicBezTo>
                      <a:pt x="771025" y="92334"/>
                      <a:pt x="854559" y="31184"/>
                      <a:pt x="959429" y="-58"/>
                    </a:cubicBezTo>
                    <a:cubicBezTo>
                      <a:pt x="754737" y="1085"/>
                      <a:pt x="218289" y="235590"/>
                      <a:pt x="114086" y="272833"/>
                    </a:cubicBezTo>
                    <a:close/>
                  </a:path>
                </a:pathLst>
              </a:custGeom>
              <a:gradFill>
                <a:gsLst>
                  <a:gs pos="0">
                    <a:schemeClr val="accent2">
                      <a:lumMod val="75000"/>
                    </a:schemeClr>
                  </a:gs>
                  <a:gs pos="66000">
                    <a:schemeClr val="bg1">
                      <a:alpha val="0"/>
                    </a:schemeClr>
                  </a:gs>
                </a:gsLst>
                <a:path path="circle">
                  <a:fillToRect r="100000" b="100000"/>
                </a:path>
              </a:gradFill>
              <a:ln w="9525" cap="flat">
                <a:noFill/>
                <a:prstDash val="solid"/>
                <a:miter/>
              </a:ln>
            </p:spPr>
            <p:txBody>
              <a:bodyPr rtlCol="0" anchor="ctr"/>
              <a:lstStyle/>
              <a:p>
                <a:endParaRPr lang="zh-CN" altLang="en-US" dirty="0"/>
              </a:p>
            </p:txBody>
          </p:sp>
          <p:sp>
            <p:nvSpPr>
              <p:cNvPr id="8" name="任意多边形: 形状 21">
                <a:extLst>
                  <a:ext uri="{FF2B5EF4-FFF2-40B4-BE49-F238E27FC236}">
                    <a16:creationId xmlns:a16="http://schemas.microsoft.com/office/drawing/2014/main" id="{01EB191D-4FB6-408C-544E-0CDB9424AD97}"/>
                  </a:ext>
                </a:extLst>
              </p:cNvPr>
              <p:cNvSpPr/>
              <p:nvPr/>
            </p:nvSpPr>
            <p:spPr>
              <a:xfrm flipH="1">
                <a:off x="4476045" y="1665288"/>
                <a:ext cx="1480573" cy="994174"/>
              </a:xfrm>
              <a:custGeom>
                <a:avLst/>
                <a:gdLst>
                  <a:gd name="connsiteX0" fmla="*/ 422 w 959479"/>
                  <a:gd name="connsiteY0" fmla="*/ 644213 h 644270"/>
                  <a:gd name="connsiteX1" fmla="*/ 113484 w 959479"/>
                  <a:gd name="connsiteY1" fmla="*/ 279405 h 644270"/>
                  <a:gd name="connsiteX2" fmla="*/ 363039 w 959479"/>
                  <a:gd name="connsiteY2" fmla="*/ 418851 h 644270"/>
                  <a:gd name="connsiteX3" fmla="*/ 582114 w 959479"/>
                  <a:gd name="connsiteY3" fmla="*/ 183774 h 644270"/>
                  <a:gd name="connsiteX4" fmla="*/ 959780 w 959479"/>
                  <a:gd name="connsiteY4" fmla="*/ -58 h 644270"/>
                  <a:gd name="connsiteX5" fmla="*/ 114437 w 959479"/>
                  <a:gd name="connsiteY5" fmla="*/ 273119 h 644270"/>
                  <a:gd name="connsiteX6" fmla="*/ 422 w 959479"/>
                  <a:gd name="connsiteY6" fmla="*/ 644213 h 644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9479" h="644270">
                    <a:moveTo>
                      <a:pt x="422" y="644213"/>
                    </a:moveTo>
                    <a:cubicBezTo>
                      <a:pt x="422" y="644213"/>
                      <a:pt x="-4721" y="321982"/>
                      <a:pt x="113484" y="279405"/>
                    </a:cubicBezTo>
                    <a:cubicBezTo>
                      <a:pt x="231689" y="236828"/>
                      <a:pt x="363039" y="418851"/>
                      <a:pt x="363039" y="418851"/>
                    </a:cubicBezTo>
                    <a:cubicBezTo>
                      <a:pt x="363039" y="418851"/>
                      <a:pt x="434381" y="321791"/>
                      <a:pt x="582114" y="183774"/>
                    </a:cubicBezTo>
                    <a:cubicBezTo>
                      <a:pt x="729847" y="45757"/>
                      <a:pt x="839289" y="5371"/>
                      <a:pt x="959780" y="-58"/>
                    </a:cubicBezTo>
                    <a:cubicBezTo>
                      <a:pt x="755088" y="1275"/>
                      <a:pt x="218735" y="235876"/>
                      <a:pt x="114437" y="273119"/>
                    </a:cubicBezTo>
                    <a:cubicBezTo>
                      <a:pt x="-7960" y="316743"/>
                      <a:pt x="422" y="644213"/>
                      <a:pt x="422" y="644213"/>
                    </a:cubicBezTo>
                    <a:close/>
                  </a:path>
                </a:pathLst>
              </a:custGeom>
              <a:gradFill flip="none" rotWithShape="1">
                <a:gsLst>
                  <a:gs pos="51000">
                    <a:schemeClr val="accent2">
                      <a:lumMod val="60000"/>
                      <a:lumOff val="40000"/>
                    </a:schemeClr>
                  </a:gs>
                  <a:gs pos="0">
                    <a:schemeClr val="accent2">
                      <a:lumMod val="0"/>
                      <a:lumOff val="100000"/>
                    </a:schemeClr>
                  </a:gs>
                </a:gsLst>
                <a:lin ang="8100000" scaled="1"/>
                <a:tileRect/>
              </a:gradFill>
              <a:ln w="9525" cap="flat">
                <a:noFill/>
                <a:prstDash val="solid"/>
                <a:miter/>
              </a:ln>
            </p:spPr>
            <p:txBody>
              <a:bodyPr rtlCol="0" anchor="ctr"/>
              <a:lstStyle/>
              <a:p>
                <a:endParaRPr lang="zh-CN" altLang="en-US"/>
              </a:p>
            </p:txBody>
          </p:sp>
        </p:grpSp>
      </p:grpSp>
      <p:grpSp>
        <p:nvGrpSpPr>
          <p:cNvPr id="10" name="组合 9">
            <a:extLst>
              <a:ext uri="{FF2B5EF4-FFF2-40B4-BE49-F238E27FC236}">
                <a16:creationId xmlns:a16="http://schemas.microsoft.com/office/drawing/2014/main" id="{776BDF9F-6D30-C8DD-6295-16E0859B809D}"/>
              </a:ext>
            </a:extLst>
          </p:cNvPr>
          <p:cNvGrpSpPr/>
          <p:nvPr/>
        </p:nvGrpSpPr>
        <p:grpSpPr>
          <a:xfrm>
            <a:off x="6231497" y="1774965"/>
            <a:ext cx="5360402" cy="4738129"/>
            <a:chOff x="874713" y="1664852"/>
            <a:chExt cx="5084127" cy="3648710"/>
          </a:xfrm>
        </p:grpSpPr>
        <p:sp>
          <p:nvSpPr>
            <p:cNvPr id="12" name="矩形 13">
              <a:extLst>
                <a:ext uri="{FF2B5EF4-FFF2-40B4-BE49-F238E27FC236}">
                  <a16:creationId xmlns:a16="http://schemas.microsoft.com/office/drawing/2014/main" id="{E4D2533F-26D7-CCCF-7162-6F55DF277A60}"/>
                </a:ext>
              </a:extLst>
            </p:cNvPr>
            <p:cNvSpPr/>
            <p:nvPr/>
          </p:nvSpPr>
          <p:spPr>
            <a:xfrm>
              <a:off x="874713" y="1664852"/>
              <a:ext cx="5084127" cy="3648710"/>
            </a:xfrm>
            <a:custGeom>
              <a:avLst/>
              <a:gdLst>
                <a:gd name="connsiteX0" fmla="*/ 0 w 5084127"/>
                <a:gd name="connsiteY0" fmla="*/ 0 h 3648392"/>
                <a:gd name="connsiteX1" fmla="*/ 5084127 w 5084127"/>
                <a:gd name="connsiteY1" fmla="*/ 0 h 3648392"/>
                <a:gd name="connsiteX2" fmla="*/ 5084127 w 5084127"/>
                <a:gd name="connsiteY2" fmla="*/ 3648392 h 3648392"/>
                <a:gd name="connsiteX3" fmla="*/ 0 w 5084127"/>
                <a:gd name="connsiteY3" fmla="*/ 3648392 h 3648392"/>
                <a:gd name="connsiteX4" fmla="*/ 0 w 5084127"/>
                <a:gd name="connsiteY4" fmla="*/ 0 h 3648392"/>
                <a:gd name="connsiteX0" fmla="*/ 0 w 5084127"/>
                <a:gd name="connsiteY0" fmla="*/ 318 h 3648710"/>
                <a:gd name="connsiteX1" fmla="*/ 4996497 w 5084127"/>
                <a:gd name="connsiteY1" fmla="*/ 0 h 3648710"/>
                <a:gd name="connsiteX2" fmla="*/ 5084127 w 5084127"/>
                <a:gd name="connsiteY2" fmla="*/ 318 h 3648710"/>
                <a:gd name="connsiteX3" fmla="*/ 5084127 w 5084127"/>
                <a:gd name="connsiteY3" fmla="*/ 3648710 h 3648710"/>
                <a:gd name="connsiteX4" fmla="*/ 0 w 5084127"/>
                <a:gd name="connsiteY4" fmla="*/ 3648710 h 3648710"/>
                <a:gd name="connsiteX5" fmla="*/ 0 w 5084127"/>
                <a:gd name="connsiteY5" fmla="*/ 318 h 3648710"/>
                <a:gd name="connsiteX0" fmla="*/ 0 w 5084127"/>
                <a:gd name="connsiteY0" fmla="*/ 0 h 3648392"/>
                <a:gd name="connsiteX1" fmla="*/ 3642042 w 5084127"/>
                <a:gd name="connsiteY1" fmla="*/ 1587 h 3648392"/>
                <a:gd name="connsiteX2" fmla="*/ 5084127 w 5084127"/>
                <a:gd name="connsiteY2" fmla="*/ 0 h 3648392"/>
                <a:gd name="connsiteX3" fmla="*/ 5084127 w 5084127"/>
                <a:gd name="connsiteY3" fmla="*/ 3648392 h 3648392"/>
                <a:gd name="connsiteX4" fmla="*/ 0 w 5084127"/>
                <a:gd name="connsiteY4" fmla="*/ 3648392 h 3648392"/>
                <a:gd name="connsiteX5" fmla="*/ 0 w 5084127"/>
                <a:gd name="connsiteY5" fmla="*/ 0 h 3648392"/>
                <a:gd name="connsiteX0" fmla="*/ 0 w 5084127"/>
                <a:gd name="connsiteY0" fmla="*/ 0 h 3648392"/>
                <a:gd name="connsiteX1" fmla="*/ 3642042 w 5084127"/>
                <a:gd name="connsiteY1" fmla="*/ 1587 h 3648392"/>
                <a:gd name="connsiteX2" fmla="*/ 5084127 w 5084127"/>
                <a:gd name="connsiteY2" fmla="*/ 0 h 3648392"/>
                <a:gd name="connsiteX3" fmla="*/ 5082222 w 5084127"/>
                <a:gd name="connsiteY3" fmla="*/ 44164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5084127 w 5084127"/>
                <a:gd name="connsiteY2" fmla="*/ 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94075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59337 w 5084127"/>
                <a:gd name="connsiteY2" fmla="*/ 403860 h 3648392"/>
                <a:gd name="connsiteX3" fmla="*/ 5084127 w 5084127"/>
                <a:gd name="connsiteY3" fmla="*/ 117697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32667 w 5084127"/>
                <a:gd name="connsiteY2" fmla="*/ 582930 h 3648392"/>
                <a:gd name="connsiteX3" fmla="*/ 5084127 w 5084127"/>
                <a:gd name="connsiteY3" fmla="*/ 117697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32667 w 5084127"/>
                <a:gd name="connsiteY2" fmla="*/ 582930 h 3648392"/>
                <a:gd name="connsiteX3" fmla="*/ 5084127 w 5084127"/>
                <a:gd name="connsiteY3" fmla="*/ 117697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32667 w 5084127"/>
                <a:gd name="connsiteY2" fmla="*/ 582930 h 3648392"/>
                <a:gd name="connsiteX3" fmla="*/ 5084127 w 5084127"/>
                <a:gd name="connsiteY3" fmla="*/ 1176972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32667 w 5084127"/>
                <a:gd name="connsiteY2" fmla="*/ 58293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642042 w 5084127"/>
                <a:gd name="connsiteY1" fmla="*/ 1587 h 3648392"/>
                <a:gd name="connsiteX2" fmla="*/ 4832667 w 5084127"/>
                <a:gd name="connsiteY2" fmla="*/ 58293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32667 w 5084127"/>
                <a:gd name="connsiteY2" fmla="*/ 58293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32667 w 5084127"/>
                <a:gd name="connsiteY2" fmla="*/ 58293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26952 w 5084127"/>
                <a:gd name="connsiteY2" fmla="*/ 57531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26952 w 5084127"/>
                <a:gd name="connsiteY2" fmla="*/ 57531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26952 w 5084127"/>
                <a:gd name="connsiteY2" fmla="*/ 575310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25047 w 5084127"/>
                <a:gd name="connsiteY2" fmla="*/ 569595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0 h 3648392"/>
                <a:gd name="connsiteX1" fmla="*/ 3154362 w 5084127"/>
                <a:gd name="connsiteY1" fmla="*/ 1587 h 3648392"/>
                <a:gd name="connsiteX2" fmla="*/ 4825047 w 5084127"/>
                <a:gd name="connsiteY2" fmla="*/ 569595 h 3648392"/>
                <a:gd name="connsiteX3" fmla="*/ 5082222 w 5084127"/>
                <a:gd name="connsiteY3" fmla="*/ 1201737 h 3648392"/>
                <a:gd name="connsiteX4" fmla="*/ 5084127 w 5084127"/>
                <a:gd name="connsiteY4" fmla="*/ 3648392 h 3648392"/>
                <a:gd name="connsiteX5" fmla="*/ 0 w 5084127"/>
                <a:gd name="connsiteY5" fmla="*/ 3648392 h 3648392"/>
                <a:gd name="connsiteX6" fmla="*/ 0 w 5084127"/>
                <a:gd name="connsiteY6" fmla="*/ 0 h 3648392"/>
                <a:gd name="connsiteX0" fmla="*/ 0 w 5084127"/>
                <a:gd name="connsiteY0" fmla="*/ 4128 h 3652520"/>
                <a:gd name="connsiteX1" fmla="*/ 3127692 w 5084127"/>
                <a:gd name="connsiteY1" fmla="*/ 0 h 3652520"/>
                <a:gd name="connsiteX2" fmla="*/ 4825047 w 5084127"/>
                <a:gd name="connsiteY2" fmla="*/ 573723 h 3652520"/>
                <a:gd name="connsiteX3" fmla="*/ 5082222 w 5084127"/>
                <a:gd name="connsiteY3" fmla="*/ 1205865 h 3652520"/>
                <a:gd name="connsiteX4" fmla="*/ 5084127 w 5084127"/>
                <a:gd name="connsiteY4" fmla="*/ 3652520 h 3652520"/>
                <a:gd name="connsiteX5" fmla="*/ 0 w 5084127"/>
                <a:gd name="connsiteY5" fmla="*/ 3652520 h 3652520"/>
                <a:gd name="connsiteX6" fmla="*/ 0 w 5084127"/>
                <a:gd name="connsiteY6" fmla="*/ 4128 h 3652520"/>
                <a:gd name="connsiteX0" fmla="*/ 0 w 5084127"/>
                <a:gd name="connsiteY0" fmla="*/ 318 h 3648710"/>
                <a:gd name="connsiteX1" fmla="*/ 3118167 w 5084127"/>
                <a:gd name="connsiteY1" fmla="*/ 0 h 3648710"/>
                <a:gd name="connsiteX2" fmla="*/ 4825047 w 5084127"/>
                <a:gd name="connsiteY2" fmla="*/ 569913 h 3648710"/>
                <a:gd name="connsiteX3" fmla="*/ 5082222 w 5084127"/>
                <a:gd name="connsiteY3" fmla="*/ 1202055 h 3648710"/>
                <a:gd name="connsiteX4" fmla="*/ 5084127 w 5084127"/>
                <a:gd name="connsiteY4" fmla="*/ 3648710 h 3648710"/>
                <a:gd name="connsiteX5" fmla="*/ 0 w 5084127"/>
                <a:gd name="connsiteY5" fmla="*/ 3648710 h 3648710"/>
                <a:gd name="connsiteX6" fmla="*/ 0 w 5084127"/>
                <a:gd name="connsiteY6" fmla="*/ 318 h 3648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84127" h="3648710">
                  <a:moveTo>
                    <a:pt x="0" y="318"/>
                  </a:moveTo>
                  <a:lnTo>
                    <a:pt x="3118167" y="0"/>
                  </a:lnTo>
                  <a:cubicBezTo>
                    <a:pt x="3363912" y="17886"/>
                    <a:pt x="4188777" y="336762"/>
                    <a:pt x="4825047" y="569913"/>
                  </a:cubicBezTo>
                  <a:cubicBezTo>
                    <a:pt x="5031422" y="644102"/>
                    <a:pt x="5075872" y="1103101"/>
                    <a:pt x="5082222" y="1202055"/>
                  </a:cubicBezTo>
                  <a:lnTo>
                    <a:pt x="5084127" y="3648710"/>
                  </a:lnTo>
                  <a:lnTo>
                    <a:pt x="0" y="3648710"/>
                  </a:lnTo>
                  <a:lnTo>
                    <a:pt x="0" y="318"/>
                  </a:lnTo>
                  <a:close/>
                </a:path>
              </a:pathLst>
            </a:custGeom>
            <a:solidFill>
              <a:schemeClr val="bg1"/>
            </a:solidFill>
            <a:ln>
              <a:noFill/>
            </a:ln>
            <a:effectLst>
              <a:outerShdw blurRad="736600" dist="520700" dir="5400000" sx="82000" sy="82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1338D8F9-F886-1050-3FE9-C6D33E71A4FA}"/>
                </a:ext>
              </a:extLst>
            </p:cNvPr>
            <p:cNvGrpSpPr/>
            <p:nvPr/>
          </p:nvGrpSpPr>
          <p:grpSpPr>
            <a:xfrm>
              <a:off x="3927516" y="1665170"/>
              <a:ext cx="2031324" cy="1438094"/>
              <a:chOff x="4476045" y="1665170"/>
              <a:chExt cx="1480573" cy="1048185"/>
            </a:xfrm>
          </p:grpSpPr>
          <p:sp>
            <p:nvSpPr>
              <p:cNvPr id="14" name="任意多边形: 形状 20">
                <a:extLst>
                  <a:ext uri="{FF2B5EF4-FFF2-40B4-BE49-F238E27FC236}">
                    <a16:creationId xmlns:a16="http://schemas.microsoft.com/office/drawing/2014/main" id="{A239912D-181B-9887-335B-38C03453EA98}"/>
                  </a:ext>
                </a:extLst>
              </p:cNvPr>
              <p:cNvSpPr/>
              <p:nvPr/>
            </p:nvSpPr>
            <p:spPr>
              <a:xfrm flipH="1">
                <a:off x="4476587" y="1665170"/>
                <a:ext cx="1480031" cy="1048185"/>
              </a:xfrm>
              <a:custGeom>
                <a:avLst/>
                <a:gdLst>
                  <a:gd name="connsiteX0" fmla="*/ 114086 w 959128"/>
                  <a:gd name="connsiteY0" fmla="*/ 272833 h 679272"/>
                  <a:gd name="connsiteX1" fmla="*/ 357 w 959128"/>
                  <a:gd name="connsiteY1" fmla="*/ 644308 h 679272"/>
                  <a:gd name="connsiteX2" fmla="*/ 139613 w 959128"/>
                  <a:gd name="connsiteY2" fmla="*/ 541628 h 679272"/>
                  <a:gd name="connsiteX3" fmla="*/ 314492 w 959128"/>
                  <a:gd name="connsiteY3" fmla="*/ 630782 h 679272"/>
                  <a:gd name="connsiteX4" fmla="*/ 506325 w 959128"/>
                  <a:gd name="connsiteY4" fmla="*/ 586205 h 679272"/>
                  <a:gd name="connsiteX5" fmla="*/ 658725 w 959128"/>
                  <a:gd name="connsiteY5" fmla="*/ 258926 h 679272"/>
                  <a:gd name="connsiteX6" fmla="*/ 959429 w 959128"/>
                  <a:gd name="connsiteY6" fmla="*/ -58 h 679272"/>
                  <a:gd name="connsiteX7" fmla="*/ 114086 w 959128"/>
                  <a:gd name="connsiteY7" fmla="*/ 272833 h 6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9128" h="679272">
                    <a:moveTo>
                      <a:pt x="114086" y="272833"/>
                    </a:moveTo>
                    <a:cubicBezTo>
                      <a:pt x="-5929" y="315791"/>
                      <a:pt x="357" y="644308"/>
                      <a:pt x="357" y="644308"/>
                    </a:cubicBezTo>
                    <a:cubicBezTo>
                      <a:pt x="357" y="644308"/>
                      <a:pt x="14359" y="551058"/>
                      <a:pt x="139613" y="541628"/>
                    </a:cubicBezTo>
                    <a:cubicBezTo>
                      <a:pt x="229910" y="534961"/>
                      <a:pt x="251531" y="540295"/>
                      <a:pt x="314492" y="630782"/>
                    </a:cubicBezTo>
                    <a:cubicBezTo>
                      <a:pt x="374975" y="717650"/>
                      <a:pt x="476417" y="678407"/>
                      <a:pt x="506325" y="586205"/>
                    </a:cubicBezTo>
                    <a:cubicBezTo>
                      <a:pt x="539091" y="485621"/>
                      <a:pt x="574524" y="382847"/>
                      <a:pt x="658725" y="258926"/>
                    </a:cubicBezTo>
                    <a:cubicBezTo>
                      <a:pt x="771025" y="92334"/>
                      <a:pt x="854559" y="31184"/>
                      <a:pt x="959429" y="-58"/>
                    </a:cubicBezTo>
                    <a:cubicBezTo>
                      <a:pt x="754737" y="1085"/>
                      <a:pt x="218289" y="235590"/>
                      <a:pt x="114086" y="272833"/>
                    </a:cubicBezTo>
                    <a:close/>
                  </a:path>
                </a:pathLst>
              </a:custGeom>
              <a:gradFill>
                <a:gsLst>
                  <a:gs pos="0">
                    <a:schemeClr val="accent2">
                      <a:lumMod val="75000"/>
                    </a:schemeClr>
                  </a:gs>
                  <a:gs pos="66000">
                    <a:schemeClr val="bg1">
                      <a:alpha val="0"/>
                    </a:schemeClr>
                  </a:gs>
                </a:gsLst>
                <a:path path="circle">
                  <a:fillToRect r="100000" b="100000"/>
                </a:path>
              </a:gradFill>
              <a:ln w="9525" cap="flat">
                <a:noFill/>
                <a:prstDash val="solid"/>
                <a:miter/>
              </a:ln>
            </p:spPr>
            <p:txBody>
              <a:bodyPr rtlCol="0" anchor="ctr"/>
              <a:lstStyle/>
              <a:p>
                <a:endParaRPr lang="zh-CN" altLang="en-US" dirty="0"/>
              </a:p>
            </p:txBody>
          </p:sp>
          <p:sp>
            <p:nvSpPr>
              <p:cNvPr id="15" name="任意多边形: 形状 21">
                <a:extLst>
                  <a:ext uri="{FF2B5EF4-FFF2-40B4-BE49-F238E27FC236}">
                    <a16:creationId xmlns:a16="http://schemas.microsoft.com/office/drawing/2014/main" id="{21B622D5-C0FC-B804-0FC0-3CAD7EF45F58}"/>
                  </a:ext>
                </a:extLst>
              </p:cNvPr>
              <p:cNvSpPr/>
              <p:nvPr/>
            </p:nvSpPr>
            <p:spPr>
              <a:xfrm flipH="1">
                <a:off x="4476045" y="1665288"/>
                <a:ext cx="1480573" cy="994174"/>
              </a:xfrm>
              <a:custGeom>
                <a:avLst/>
                <a:gdLst>
                  <a:gd name="connsiteX0" fmla="*/ 422 w 959479"/>
                  <a:gd name="connsiteY0" fmla="*/ 644213 h 644270"/>
                  <a:gd name="connsiteX1" fmla="*/ 113484 w 959479"/>
                  <a:gd name="connsiteY1" fmla="*/ 279405 h 644270"/>
                  <a:gd name="connsiteX2" fmla="*/ 363039 w 959479"/>
                  <a:gd name="connsiteY2" fmla="*/ 418851 h 644270"/>
                  <a:gd name="connsiteX3" fmla="*/ 582114 w 959479"/>
                  <a:gd name="connsiteY3" fmla="*/ 183774 h 644270"/>
                  <a:gd name="connsiteX4" fmla="*/ 959780 w 959479"/>
                  <a:gd name="connsiteY4" fmla="*/ -58 h 644270"/>
                  <a:gd name="connsiteX5" fmla="*/ 114437 w 959479"/>
                  <a:gd name="connsiteY5" fmla="*/ 273119 h 644270"/>
                  <a:gd name="connsiteX6" fmla="*/ 422 w 959479"/>
                  <a:gd name="connsiteY6" fmla="*/ 644213 h 644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9479" h="644270">
                    <a:moveTo>
                      <a:pt x="422" y="644213"/>
                    </a:moveTo>
                    <a:cubicBezTo>
                      <a:pt x="422" y="644213"/>
                      <a:pt x="-4721" y="321982"/>
                      <a:pt x="113484" y="279405"/>
                    </a:cubicBezTo>
                    <a:cubicBezTo>
                      <a:pt x="231689" y="236828"/>
                      <a:pt x="363039" y="418851"/>
                      <a:pt x="363039" y="418851"/>
                    </a:cubicBezTo>
                    <a:cubicBezTo>
                      <a:pt x="363039" y="418851"/>
                      <a:pt x="434381" y="321791"/>
                      <a:pt x="582114" y="183774"/>
                    </a:cubicBezTo>
                    <a:cubicBezTo>
                      <a:pt x="729847" y="45757"/>
                      <a:pt x="839289" y="5371"/>
                      <a:pt x="959780" y="-58"/>
                    </a:cubicBezTo>
                    <a:cubicBezTo>
                      <a:pt x="755088" y="1275"/>
                      <a:pt x="218735" y="235876"/>
                      <a:pt x="114437" y="273119"/>
                    </a:cubicBezTo>
                    <a:cubicBezTo>
                      <a:pt x="-7960" y="316743"/>
                      <a:pt x="422" y="644213"/>
                      <a:pt x="422" y="644213"/>
                    </a:cubicBezTo>
                    <a:close/>
                  </a:path>
                </a:pathLst>
              </a:custGeom>
              <a:gradFill flip="none" rotWithShape="1">
                <a:gsLst>
                  <a:gs pos="51000">
                    <a:schemeClr val="accent2">
                      <a:lumMod val="60000"/>
                      <a:lumOff val="40000"/>
                    </a:schemeClr>
                  </a:gs>
                  <a:gs pos="0">
                    <a:schemeClr val="accent2">
                      <a:lumMod val="0"/>
                      <a:lumOff val="100000"/>
                    </a:schemeClr>
                  </a:gs>
                </a:gsLst>
                <a:lin ang="8100000" scaled="1"/>
                <a:tileRect/>
              </a:gradFill>
              <a:ln w="9525" cap="flat">
                <a:noFill/>
                <a:prstDash val="solid"/>
                <a:miter/>
              </a:ln>
            </p:spPr>
            <p:txBody>
              <a:bodyPr rtlCol="0" anchor="ctr"/>
              <a:lstStyle/>
              <a:p>
                <a:endParaRPr lang="zh-CN" altLang="en-US"/>
              </a:p>
            </p:txBody>
          </p:sp>
        </p:grpSp>
      </p:grpSp>
      <p:sp>
        <p:nvSpPr>
          <p:cNvPr id="17" name="文本框 16">
            <a:extLst>
              <a:ext uri="{FF2B5EF4-FFF2-40B4-BE49-F238E27FC236}">
                <a16:creationId xmlns:a16="http://schemas.microsoft.com/office/drawing/2014/main" id="{47F505D0-08ED-D86B-C6D1-4D575EC24B58}"/>
              </a:ext>
            </a:extLst>
          </p:cNvPr>
          <p:cNvSpPr txBox="1"/>
          <p:nvPr/>
        </p:nvSpPr>
        <p:spPr>
          <a:xfrm>
            <a:off x="600101" y="1774965"/>
            <a:ext cx="5360401" cy="4738129"/>
          </a:xfrm>
          <a:prstGeom prst="rect">
            <a:avLst/>
          </a:prstGeom>
          <a:noFill/>
        </p:spPr>
        <p:txBody>
          <a:bodyPr wrap="square">
            <a:noAutofit/>
          </a:bodyPr>
          <a:lstStyle/>
          <a:p>
            <a:pPr>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rPr>
              <a:t>（</a:t>
            </a:r>
            <a:r>
              <a:rPr lang="en-US" altLang="zh-CN" sz="2000" b="1" dirty="0">
                <a:solidFill>
                  <a:schemeClr val="accent3"/>
                </a:solidFill>
                <a:latin typeface="Microsoft YaHei" panose="020B0503020204020204" pitchFamily="34" charset="-122"/>
                <a:ea typeface="Microsoft YaHei" panose="020B0503020204020204" pitchFamily="34" charset="-122"/>
              </a:rPr>
              <a:t>1</a:t>
            </a:r>
            <a:r>
              <a:rPr lang="zh-CN" altLang="en-US" sz="2000" b="1" dirty="0">
                <a:solidFill>
                  <a:schemeClr val="accent3"/>
                </a:solidFill>
                <a:latin typeface="Microsoft YaHei" panose="020B0503020204020204" pitchFamily="34" charset="-122"/>
                <a:ea typeface="Microsoft YaHei" panose="020B0503020204020204" pitchFamily="34" charset="-122"/>
              </a:rPr>
              <a:t>）参赛作品</a:t>
            </a:r>
          </a:p>
          <a:p>
            <a:pPr marL="342900" indent="-342900">
              <a:lnSpc>
                <a:spcPct val="150000"/>
              </a:lnSpc>
              <a:buFont typeface="Wingdings" pitchFamily="2" charset="2"/>
              <a:buChar char="u"/>
            </a:pPr>
            <a:endParaRPr lang="en-US" altLang="zh-CN" sz="2000" dirty="0">
              <a:latin typeface="Microsoft YaHei" panose="020B0503020204020204" pitchFamily="34" charset="-122"/>
              <a:ea typeface="Microsoft YaHei" panose="020B0503020204020204" pitchFamily="34" charset="-122"/>
            </a:endParaRPr>
          </a:p>
          <a:p>
            <a:pPr marL="342900" indent="-342900">
              <a:lnSpc>
                <a:spcPct val="150000"/>
              </a:lnSpc>
              <a:buFont typeface="Wingdings" pitchFamily="2" charset="2"/>
              <a:buChar char="u"/>
            </a:pPr>
            <a:r>
              <a:rPr lang="zh-CN" altLang="en-US" sz="2000" dirty="0">
                <a:latin typeface="Microsoft YaHei" panose="020B0503020204020204" pitchFamily="34" charset="-122"/>
                <a:ea typeface="Microsoft YaHei" panose="020B0503020204020204" pitchFamily="34" charset="-122"/>
              </a:rPr>
              <a:t>“大挑”参赛作品按照类别主要分为自然科学类学术论文、哲学社会科学类社会调查报告和学术论文、科技发明制作。</a:t>
            </a:r>
          </a:p>
          <a:p>
            <a:pPr marL="342900" indent="-342900">
              <a:lnSpc>
                <a:spcPct val="150000"/>
              </a:lnSpc>
              <a:buFont typeface="Wingdings" pitchFamily="2" charset="2"/>
              <a:buChar char="u"/>
            </a:pPr>
            <a:r>
              <a:rPr lang="zh-CN" altLang="en-US" sz="2000" dirty="0">
                <a:latin typeface="Microsoft YaHei" panose="020B0503020204020204" pitchFamily="34" charset="-122"/>
                <a:ea typeface="Microsoft YaHei" panose="020B0503020204020204" pitchFamily="34" charset="-122"/>
              </a:rPr>
              <a:t>“小挑”又称“商业计划竞赛”，参赛作品是一个项目的商业计划，即提出一项具有市场前景的技术、产品或者服务，并围绕这一技术、产品或服务，以获得风险投资为目的，完成一份完整、具体、深入的创业计划。</a:t>
            </a:r>
          </a:p>
        </p:txBody>
      </p:sp>
      <p:sp>
        <p:nvSpPr>
          <p:cNvPr id="18" name="文本框 17">
            <a:extLst>
              <a:ext uri="{FF2B5EF4-FFF2-40B4-BE49-F238E27FC236}">
                <a16:creationId xmlns:a16="http://schemas.microsoft.com/office/drawing/2014/main" id="{830F9AED-3C85-4CC1-8E7F-118B174F0BC5}"/>
              </a:ext>
            </a:extLst>
          </p:cNvPr>
          <p:cNvSpPr txBox="1"/>
          <p:nvPr/>
        </p:nvSpPr>
        <p:spPr>
          <a:xfrm>
            <a:off x="6231496" y="1774964"/>
            <a:ext cx="5360402" cy="4738129"/>
          </a:xfrm>
          <a:prstGeom prst="rect">
            <a:avLst/>
          </a:prstGeom>
          <a:noFill/>
        </p:spPr>
        <p:txBody>
          <a:bodyPr wrap="square">
            <a:noAutofit/>
          </a:bodyPr>
          <a:lstStyle/>
          <a:p>
            <a:pPr>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rPr>
              <a:t>（</a:t>
            </a:r>
            <a:r>
              <a:rPr lang="en-US" altLang="zh-CN" sz="2000" b="1" dirty="0">
                <a:solidFill>
                  <a:schemeClr val="accent3"/>
                </a:solidFill>
                <a:latin typeface="Microsoft YaHei" panose="020B0503020204020204" pitchFamily="34" charset="-122"/>
                <a:ea typeface="Microsoft YaHei" panose="020B0503020204020204" pitchFamily="34" charset="-122"/>
              </a:rPr>
              <a:t>2</a:t>
            </a:r>
            <a:r>
              <a:rPr lang="zh-CN" altLang="en-US" sz="2000" b="1" dirty="0">
                <a:solidFill>
                  <a:schemeClr val="accent3"/>
                </a:solidFill>
                <a:latin typeface="Microsoft YaHei" panose="020B0503020204020204" pitchFamily="34" charset="-122"/>
                <a:ea typeface="Microsoft YaHei" panose="020B0503020204020204" pitchFamily="34" charset="-122"/>
              </a:rPr>
              <a:t>）比赛侧重点</a:t>
            </a:r>
            <a:endParaRPr lang="en-US" altLang="zh-CN" sz="2000" b="1" dirty="0">
              <a:solidFill>
                <a:schemeClr val="accent3"/>
              </a:solidFill>
              <a:latin typeface="Microsoft YaHei" panose="020B0503020204020204" pitchFamily="34" charset="-122"/>
              <a:ea typeface="Microsoft YaHei" panose="020B0503020204020204" pitchFamily="34" charset="-122"/>
            </a:endParaRPr>
          </a:p>
          <a:p>
            <a:pPr>
              <a:lnSpc>
                <a:spcPct val="150000"/>
              </a:lnSpc>
            </a:pPr>
            <a:endParaRPr lang="en-US" altLang="zh-CN" sz="2000" b="1" dirty="0">
              <a:solidFill>
                <a:schemeClr val="accent3"/>
              </a:solidFill>
              <a:latin typeface="Microsoft YaHei" panose="020B0503020204020204" pitchFamily="34" charset="-122"/>
              <a:ea typeface="Microsoft YaHei" panose="020B0503020204020204" pitchFamily="34" charset="-122"/>
            </a:endParaRPr>
          </a:p>
          <a:p>
            <a:pPr>
              <a:lnSpc>
                <a:spcPct val="150000"/>
              </a:lnSpc>
            </a:pPr>
            <a:endParaRPr lang="zh-CN" altLang="en-US" sz="2000" b="1" dirty="0">
              <a:solidFill>
                <a:schemeClr val="accent3"/>
              </a:solidFill>
              <a:latin typeface="Microsoft YaHei" panose="020B0503020204020204" pitchFamily="34" charset="-122"/>
              <a:ea typeface="Microsoft YaHei" panose="020B0503020204020204" pitchFamily="34" charset="-122"/>
            </a:endParaRPr>
          </a:p>
          <a:p>
            <a:pPr marL="342900" indent="-342900">
              <a:lnSpc>
                <a:spcPct val="150000"/>
              </a:lnSpc>
              <a:buFont typeface="Wingdings" pitchFamily="2" charset="2"/>
              <a:buChar char="u"/>
            </a:pPr>
            <a:r>
              <a:rPr lang="zh-CN" altLang="en-US" sz="2000" dirty="0">
                <a:latin typeface="Microsoft YaHei" panose="020B0503020204020204" pitchFamily="34" charset="-122"/>
                <a:ea typeface="Microsoft YaHei" panose="020B0503020204020204" pitchFamily="34" charset="-122"/>
              </a:rPr>
              <a:t>“大挑”更注重学术科技发明创作带来的实际意义与特点，偏重考察大学生科技创新能力、对社会问题的关注与解决问题的能力。</a:t>
            </a:r>
          </a:p>
          <a:p>
            <a:pPr marL="342900" indent="-342900">
              <a:lnSpc>
                <a:spcPct val="150000"/>
              </a:lnSpc>
              <a:buFont typeface="Wingdings" pitchFamily="2" charset="2"/>
              <a:buChar char="u"/>
            </a:pPr>
            <a:r>
              <a:rPr lang="zh-CN" altLang="en-US" sz="2000" dirty="0">
                <a:latin typeface="Microsoft YaHei" panose="020B0503020204020204" pitchFamily="34" charset="-122"/>
                <a:ea typeface="Microsoft YaHei" panose="020B0503020204020204" pitchFamily="34" charset="-122"/>
              </a:rPr>
              <a:t>“小挑”更注重市场与技术服务的结合，偏重考察参赛人员的商业嗅觉和敏感度。</a:t>
            </a:r>
          </a:p>
        </p:txBody>
      </p:sp>
    </p:spTree>
    <p:extLst>
      <p:ext uri="{BB962C8B-B14F-4D97-AF65-F5344CB8AC3E}">
        <p14:creationId xmlns:p14="http://schemas.microsoft.com/office/powerpoint/2010/main" val="3927009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AF218-FD9C-C485-C5F4-60031D500A5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7278AA1-E82D-C2A4-E8C5-1FFEC2967CE5}"/>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8.1.1</a:t>
            </a:r>
            <a:r>
              <a:rPr lang="zh-CN" altLang="en-US" sz="3200" dirty="0">
                <a:solidFill>
                  <a:schemeClr val="tx1"/>
                </a:solidFill>
                <a:latin typeface="Microsoft YaHei" panose="020B0503020204020204" pitchFamily="34" charset="-122"/>
                <a:ea typeface="Microsoft YaHei" panose="020B0503020204020204" pitchFamily="34" charset="-122"/>
              </a:rPr>
              <a:t>创新创业赛事概览</a:t>
            </a:r>
          </a:p>
        </p:txBody>
      </p:sp>
      <p:sp>
        <p:nvSpPr>
          <p:cNvPr id="5" name="文本框 4">
            <a:extLst>
              <a:ext uri="{FF2B5EF4-FFF2-40B4-BE49-F238E27FC236}">
                <a16:creationId xmlns:a16="http://schemas.microsoft.com/office/drawing/2014/main" id="{5DBCEDF8-55C7-4C50-D035-9E36CDA42F66}"/>
              </a:ext>
            </a:extLst>
          </p:cNvPr>
          <p:cNvSpPr txBox="1"/>
          <p:nvPr/>
        </p:nvSpPr>
        <p:spPr>
          <a:xfrm>
            <a:off x="830359" y="1140222"/>
            <a:ext cx="9426824"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全国大学生电子商务“创新、创意及创业”挑战赛</a:t>
            </a:r>
          </a:p>
        </p:txBody>
      </p:sp>
      <p:sp>
        <p:nvSpPr>
          <p:cNvPr id="19" name="文本框 18">
            <a:extLst>
              <a:ext uri="{FF2B5EF4-FFF2-40B4-BE49-F238E27FC236}">
                <a16:creationId xmlns:a16="http://schemas.microsoft.com/office/drawing/2014/main" id="{16A44A9A-8837-A07B-DFA6-E3C766548621}"/>
              </a:ext>
            </a:extLst>
          </p:cNvPr>
          <p:cNvSpPr txBox="1"/>
          <p:nvPr/>
        </p:nvSpPr>
        <p:spPr>
          <a:xfrm>
            <a:off x="415179" y="1774965"/>
            <a:ext cx="11392508" cy="4654544"/>
          </a:xfrm>
          <a:prstGeom prst="rect">
            <a:avLst/>
          </a:prstGeom>
          <a:noFill/>
        </p:spPr>
        <p:txBody>
          <a:bodyPr wrap="square" anchor="t">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全国大学生电子商务“创新、创意及创业”挑战赛（简称“三创赛”）是全国电子商务产教融合创新联盟和西安交通大学主办的学科性与实践性相结合的竞赛，是激发大学生兴趣与潜能，培养大学生创新意识、创意思维、创业能力以及团队协同实战精神的学科性竞赛。</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该竞赛采用</a:t>
            </a:r>
            <a:r>
              <a:rPr lang="zh-CN" altLang="en-US" sz="2000" b="1" dirty="0">
                <a:latin typeface="Microsoft YaHei" panose="020B0503020204020204" pitchFamily="34" charset="-122"/>
                <a:ea typeface="Microsoft YaHei" panose="020B0503020204020204" pitchFamily="34" charset="-122"/>
              </a:rPr>
              <a:t>校级赛、省级选拔赛、全国总决赛</a:t>
            </a:r>
            <a:r>
              <a:rPr lang="zh-CN" altLang="en-US" sz="2000" dirty="0">
                <a:latin typeface="Microsoft YaHei" panose="020B0503020204020204" pitchFamily="34" charset="-122"/>
                <a:ea typeface="Microsoft YaHei" panose="020B0503020204020204" pitchFamily="34" charset="-122"/>
              </a:rPr>
              <a:t>三级赛制，分为</a:t>
            </a:r>
            <a:r>
              <a:rPr lang="zh-CN" altLang="en-US" sz="2000" b="1" dirty="0">
                <a:latin typeface="Microsoft YaHei" panose="020B0503020204020204" pitchFamily="34" charset="-122"/>
                <a:ea typeface="Microsoft YaHei" panose="020B0503020204020204" pitchFamily="34" charset="-122"/>
              </a:rPr>
              <a:t>常规赛和实战赛两类比赛</a:t>
            </a:r>
            <a:r>
              <a:rPr lang="zh-CN" altLang="en-US" sz="2000" dirty="0">
                <a:latin typeface="Microsoft YaHei" panose="020B0503020204020204" pitchFamily="34" charset="-122"/>
                <a:ea typeface="Microsoft YaHei" panose="020B0503020204020204" pitchFamily="34" charset="-122"/>
              </a:rPr>
              <a:t>。实战赛包括跨境电商实战赛、产学</a:t>
            </a:r>
            <a:endParaRPr lang="en-US" altLang="zh-CN" sz="2000" dirty="0">
              <a:latin typeface="Microsoft YaHei" panose="020B0503020204020204" pitchFamily="34" charset="-122"/>
              <a:ea typeface="Microsoft YaHei" panose="020B0503020204020204" pitchFamily="34" charset="-122"/>
            </a:endParaRPr>
          </a:p>
          <a:p>
            <a:pPr>
              <a:lnSpc>
                <a:spcPct val="150000"/>
              </a:lnSpc>
              <a:buNone/>
            </a:pPr>
            <a:r>
              <a:rPr lang="zh-CN" altLang="en-US" sz="2000" dirty="0">
                <a:latin typeface="Microsoft YaHei" panose="020B0503020204020204" pitchFamily="34" charset="-122"/>
                <a:ea typeface="Microsoft YaHei" panose="020B0503020204020204" pitchFamily="34" charset="-122"/>
              </a:rPr>
              <a:t>用实战赛、乡村振兴实战赛、</a:t>
            </a:r>
            <a:endParaRPr lang="en-US" altLang="zh-CN" sz="2000" dirty="0">
              <a:latin typeface="Microsoft YaHei" panose="020B0503020204020204" pitchFamily="34" charset="-122"/>
              <a:ea typeface="Microsoft YaHei" panose="020B0503020204020204" pitchFamily="34" charset="-122"/>
            </a:endParaRPr>
          </a:p>
          <a:p>
            <a:pPr>
              <a:lnSpc>
                <a:spcPct val="150000"/>
              </a:lnSpc>
              <a:buNone/>
            </a:pPr>
            <a:r>
              <a:rPr lang="zh-CN" altLang="en-US" sz="2000" dirty="0">
                <a:latin typeface="Microsoft YaHei" panose="020B0503020204020204" pitchFamily="34" charset="-122"/>
                <a:ea typeface="Microsoft YaHei" panose="020B0503020204020204" pitchFamily="34" charset="-122"/>
              </a:rPr>
              <a:t>商务大数据分析实战赛、直</a:t>
            </a:r>
            <a:endParaRPr lang="en-US" altLang="zh-CN" sz="2000" dirty="0">
              <a:latin typeface="Microsoft YaHei" panose="020B0503020204020204" pitchFamily="34" charset="-122"/>
              <a:ea typeface="Microsoft YaHei" panose="020B0503020204020204" pitchFamily="34" charset="-122"/>
            </a:endParaRPr>
          </a:p>
          <a:p>
            <a:pPr>
              <a:lnSpc>
                <a:spcPct val="150000"/>
              </a:lnSpc>
              <a:buNone/>
            </a:pPr>
            <a:r>
              <a:rPr lang="zh-CN" altLang="en-US" sz="2000" dirty="0">
                <a:latin typeface="Microsoft YaHei" panose="020B0503020204020204" pitchFamily="34" charset="-122"/>
                <a:ea typeface="Microsoft YaHei" panose="020B0503020204020204" pitchFamily="34" charset="-122"/>
              </a:rPr>
              <a:t>播电商实战赛。</a:t>
            </a:r>
          </a:p>
        </p:txBody>
      </p:sp>
      <p:pic>
        <p:nvPicPr>
          <p:cNvPr id="4098" name="Picture 2" descr="20231025 web banner">
            <a:extLst>
              <a:ext uri="{FF2B5EF4-FFF2-40B4-BE49-F238E27FC236}">
                <a16:creationId xmlns:a16="http://schemas.microsoft.com/office/drawing/2014/main" id="{55F22787-E9DF-6193-7F1E-87E10ED677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3257" y="3790123"/>
            <a:ext cx="8408744" cy="3067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0550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49923-65D5-D1C0-4021-0BE59CD9D90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2A502EB-99C9-2359-2143-E7D7320E8F3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8.1.2</a:t>
            </a:r>
            <a:r>
              <a:rPr lang="zh-CN" altLang="en-US" sz="3200" dirty="0">
                <a:solidFill>
                  <a:schemeClr val="tx1"/>
                </a:solidFill>
                <a:latin typeface="Microsoft YaHei" panose="020B0503020204020204" pitchFamily="34" charset="-122"/>
                <a:ea typeface="Microsoft YaHei" panose="020B0503020204020204" pitchFamily="34" charset="-122"/>
              </a:rPr>
              <a:t>创赛团队的组建</a:t>
            </a:r>
          </a:p>
        </p:txBody>
      </p:sp>
      <p:sp>
        <p:nvSpPr>
          <p:cNvPr id="124" name="文本框 123">
            <a:extLst>
              <a:ext uri="{FF2B5EF4-FFF2-40B4-BE49-F238E27FC236}">
                <a16:creationId xmlns:a16="http://schemas.microsoft.com/office/drawing/2014/main" id="{B294BCAA-3CEC-83CF-5533-F947859A2A7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创赛团队组建的原则</a:t>
            </a:r>
          </a:p>
        </p:txBody>
      </p:sp>
      <p:grpSp>
        <p:nvGrpSpPr>
          <p:cNvPr id="27" name="组合 26">
            <a:extLst>
              <a:ext uri="{FF2B5EF4-FFF2-40B4-BE49-F238E27FC236}">
                <a16:creationId xmlns:a16="http://schemas.microsoft.com/office/drawing/2014/main" id="{78F03629-7754-ACEF-DA3A-E17DC6417526}"/>
              </a:ext>
            </a:extLst>
          </p:cNvPr>
          <p:cNvGrpSpPr/>
          <p:nvPr/>
        </p:nvGrpSpPr>
        <p:grpSpPr>
          <a:xfrm>
            <a:off x="1930400" y="2005190"/>
            <a:ext cx="9702355" cy="4268282"/>
            <a:chOff x="215729" y="1826923"/>
            <a:chExt cx="5189170" cy="4268282"/>
          </a:xfrm>
        </p:grpSpPr>
        <p:sp>
          <p:nvSpPr>
            <p:cNvPr id="5" name="矩形 4">
              <a:extLst>
                <a:ext uri="{FF2B5EF4-FFF2-40B4-BE49-F238E27FC236}">
                  <a16:creationId xmlns:a16="http://schemas.microsoft.com/office/drawing/2014/main" id="{BC951273-EF22-AB18-1037-E0BAE13E01E0}"/>
                </a:ext>
              </a:extLst>
            </p:cNvPr>
            <p:cNvSpPr/>
            <p:nvPr/>
          </p:nvSpPr>
          <p:spPr>
            <a:xfrm>
              <a:off x="215729" y="1826923"/>
              <a:ext cx="5189170" cy="900112"/>
            </a:xfrm>
            <a:prstGeom prst="rect">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50000"/>
                </a:lnSpc>
              </a:pP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1</a:t>
              </a:r>
              <a:r>
                <a:rPr lang="zh-CN" altLang="en-US" sz="2000" b="1" dirty="0">
                  <a:solidFill>
                    <a:schemeClr val="tx1"/>
                  </a:solidFill>
                  <a:latin typeface="Microsoft YaHei" panose="020B0503020204020204" pitchFamily="34" charset="-122"/>
                  <a:ea typeface="Microsoft YaHei" panose="020B0503020204020204" pitchFamily="34" charset="-122"/>
                </a:rPr>
                <a:t>）共同的愿景</a:t>
              </a:r>
            </a:p>
            <a:p>
              <a:pPr>
                <a:lnSpc>
                  <a:spcPct val="150000"/>
                </a:lnSpc>
              </a:pPr>
              <a:r>
                <a:rPr lang="zh-CN" altLang="en-US" sz="2000" dirty="0">
                  <a:solidFill>
                    <a:schemeClr val="tx1"/>
                  </a:solidFill>
                  <a:latin typeface="Microsoft YaHei" panose="020B0503020204020204" pitchFamily="34" charset="-122"/>
                  <a:ea typeface="Microsoft YaHei" panose="020B0503020204020204" pitchFamily="34" charset="-122"/>
                </a:rPr>
                <a:t>团队成员有共同的愿景是团队具有凝聚力、战斗力的核心。</a:t>
              </a:r>
            </a:p>
          </p:txBody>
        </p:sp>
        <p:sp>
          <p:nvSpPr>
            <p:cNvPr id="10" name="矩形 9">
              <a:extLst>
                <a:ext uri="{FF2B5EF4-FFF2-40B4-BE49-F238E27FC236}">
                  <a16:creationId xmlns:a16="http://schemas.microsoft.com/office/drawing/2014/main" id="{F6AB2092-AF76-CB62-A3F0-E6039C281292}"/>
                </a:ext>
              </a:extLst>
            </p:cNvPr>
            <p:cNvSpPr/>
            <p:nvPr/>
          </p:nvSpPr>
          <p:spPr>
            <a:xfrm>
              <a:off x="215729" y="2949646"/>
              <a:ext cx="5189170" cy="900112"/>
            </a:xfrm>
            <a:prstGeom prst="rect">
              <a:avLst/>
            </a:prstGeom>
            <a:solidFill>
              <a:schemeClr val="accent2">
                <a:lumMod val="20000"/>
                <a:lumOff val="80000"/>
              </a:schemeClr>
            </a:solidFill>
            <a:ln w="15875">
              <a:solidFill>
                <a:schemeClr val="accent2">
                  <a:alpha val="50000"/>
                </a:schemeClr>
              </a:solidFill>
            </a:ln>
          </p:spPr>
          <p:txBody>
            <a:bodyPr vert="horz" wrap="square" lIns="91440" tIns="45720" rIns="91440" bIns="45720" rtlCol="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l">
                <a:lnSpc>
                  <a:spcPct val="150000"/>
                </a:lnSpc>
              </a:pP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2</a:t>
              </a:r>
              <a:r>
                <a:rPr lang="zh-CN" altLang="en-US" sz="2000" b="1" dirty="0">
                  <a:solidFill>
                    <a:schemeClr val="tx1"/>
                  </a:solidFill>
                  <a:latin typeface="Microsoft YaHei" panose="020B0503020204020204" pitchFamily="34" charset="-122"/>
                  <a:ea typeface="Microsoft YaHei" panose="020B0503020204020204" pitchFamily="34" charset="-122"/>
                </a:rPr>
                <a:t>）优势互补</a:t>
              </a:r>
            </a:p>
            <a:p>
              <a:pPr algn="l">
                <a:lnSpc>
                  <a:spcPct val="150000"/>
                </a:lnSpc>
              </a:pPr>
              <a:r>
                <a:rPr lang="zh-CN" altLang="en-US" sz="2000" dirty="0">
                  <a:solidFill>
                    <a:schemeClr val="tx1"/>
                  </a:solidFill>
                  <a:latin typeface="Microsoft YaHei" panose="020B0503020204020204" pitchFamily="34" charset="-122"/>
                  <a:ea typeface="Microsoft YaHei" panose="020B0503020204020204" pitchFamily="34" charset="-122"/>
                </a:rPr>
                <a:t>团队成员应来自不同专业，具有不同的学科背景，这样才能形成优势互补的创赛团队。</a:t>
              </a:r>
            </a:p>
          </p:txBody>
        </p:sp>
        <p:sp>
          <p:nvSpPr>
            <p:cNvPr id="3" name="矩形 2">
              <a:extLst>
                <a:ext uri="{FF2B5EF4-FFF2-40B4-BE49-F238E27FC236}">
                  <a16:creationId xmlns:a16="http://schemas.microsoft.com/office/drawing/2014/main" id="{E22DBDFD-E2AF-8101-C6EB-25EA8345AD28}"/>
                </a:ext>
              </a:extLst>
            </p:cNvPr>
            <p:cNvSpPr/>
            <p:nvPr/>
          </p:nvSpPr>
          <p:spPr>
            <a:xfrm>
              <a:off x="215729" y="4072369"/>
              <a:ext cx="5189170" cy="900113"/>
            </a:xfrm>
            <a:prstGeom prst="rect">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50000"/>
                </a:lnSpc>
              </a:pP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3</a:t>
              </a:r>
              <a:r>
                <a:rPr lang="zh-CN" altLang="en-US" sz="2000" b="1" dirty="0">
                  <a:solidFill>
                    <a:schemeClr val="tx1"/>
                  </a:solidFill>
                  <a:latin typeface="Microsoft YaHei" panose="020B0503020204020204" pitchFamily="34" charset="-122"/>
                  <a:ea typeface="Microsoft YaHei" panose="020B0503020204020204" pitchFamily="34" charset="-122"/>
                </a:rPr>
                <a:t>）核心人物</a:t>
              </a:r>
            </a:p>
            <a:p>
              <a:pPr>
                <a:lnSpc>
                  <a:spcPct val="150000"/>
                </a:lnSpc>
              </a:pPr>
              <a:r>
                <a:rPr lang="zh-CN" altLang="en-US" sz="2000" dirty="0">
                  <a:solidFill>
                    <a:schemeClr val="tx1"/>
                  </a:solidFill>
                  <a:latin typeface="Microsoft YaHei" panose="020B0503020204020204" pitchFamily="34" charset="-122"/>
                  <a:ea typeface="Microsoft YaHei" panose="020B0503020204020204" pitchFamily="34" charset="-122"/>
                </a:rPr>
                <a:t>创赛团队需要有耐心的“总管”和具有战略眼光的“领袖”。</a:t>
              </a:r>
            </a:p>
          </p:txBody>
        </p:sp>
        <p:sp>
          <p:nvSpPr>
            <p:cNvPr id="4" name="矩形 3">
              <a:extLst>
                <a:ext uri="{FF2B5EF4-FFF2-40B4-BE49-F238E27FC236}">
                  <a16:creationId xmlns:a16="http://schemas.microsoft.com/office/drawing/2014/main" id="{A097C1D5-A398-3240-6646-A584788E3DD7}"/>
                </a:ext>
              </a:extLst>
            </p:cNvPr>
            <p:cNvSpPr/>
            <p:nvPr/>
          </p:nvSpPr>
          <p:spPr>
            <a:xfrm>
              <a:off x="215729" y="5195092"/>
              <a:ext cx="5189170" cy="900113"/>
            </a:xfrm>
            <a:prstGeom prst="rect">
              <a:avLst/>
            </a:prstGeom>
            <a:solidFill>
              <a:schemeClr val="accent2">
                <a:lumMod val="20000"/>
                <a:lumOff val="80000"/>
              </a:schemeClr>
            </a:solidFill>
            <a:ln w="15875">
              <a:solidFill>
                <a:schemeClr val="accent2">
                  <a:alpha val="50000"/>
                </a:schemeClr>
              </a:solidFill>
            </a:ln>
          </p:spPr>
          <p:txBody>
            <a:bodyPr vert="horz" wrap="square" lIns="91440" tIns="45720" rIns="91440" bIns="45720" rtlCol="0" anchor="t" anchorCtr="0">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50000"/>
                </a:lnSpc>
                <a:buNone/>
              </a:pPr>
              <a:r>
                <a:rPr lang="zh-CN" altLang="en-US" sz="2000" b="1" dirty="0">
                  <a:solidFill>
                    <a:schemeClr val="tx1"/>
                  </a:solidFill>
                  <a:effectLst/>
                  <a:latin typeface="Microsoft YaHei" panose="020B0503020204020204" pitchFamily="34" charset="-122"/>
                  <a:ea typeface="Microsoft YaHei" panose="020B0503020204020204" pitchFamily="34" charset="-122"/>
                </a:rPr>
                <a:t>（</a:t>
              </a:r>
              <a:r>
                <a:rPr lang="en-US" altLang="zh-CN" sz="2000" b="1" dirty="0">
                  <a:solidFill>
                    <a:schemeClr val="tx1"/>
                  </a:solidFill>
                  <a:effectLst/>
                  <a:latin typeface="Microsoft YaHei" panose="020B0503020204020204" pitchFamily="34" charset="-122"/>
                  <a:ea typeface="Microsoft YaHei" panose="020B0503020204020204" pitchFamily="34" charset="-122"/>
                </a:rPr>
                <a:t>4</a:t>
              </a:r>
              <a:r>
                <a:rPr lang="zh-CN" altLang="en-US" sz="2000" b="1" dirty="0">
                  <a:solidFill>
                    <a:schemeClr val="tx1"/>
                  </a:solidFill>
                  <a:effectLst/>
                  <a:latin typeface="Microsoft YaHei" panose="020B0503020204020204" pitchFamily="34" charset="-122"/>
                  <a:ea typeface="Microsoft YaHei" panose="020B0503020204020204" pitchFamily="34" charset="-122"/>
                </a:rPr>
                <a:t>）互信协作</a:t>
              </a:r>
            </a:p>
            <a:p>
              <a:pPr>
                <a:lnSpc>
                  <a:spcPct val="150000"/>
                </a:lnSpc>
                <a:buNone/>
              </a:pPr>
              <a:r>
                <a:rPr lang="zh-CN" altLang="en-US" sz="2000" dirty="0">
                  <a:solidFill>
                    <a:schemeClr val="tx1"/>
                  </a:solidFill>
                  <a:effectLst/>
                  <a:latin typeface="Microsoft YaHei" panose="020B0503020204020204" pitchFamily="34" charset="-122"/>
                  <a:ea typeface="Microsoft YaHei" panose="020B0503020204020204" pitchFamily="34" charset="-122"/>
                </a:rPr>
                <a:t>创赛团队成员间互信协作是一个团队顺利运行的重要因素。</a:t>
              </a:r>
            </a:p>
          </p:txBody>
        </p:sp>
      </p:grpSp>
      <p:pic>
        <p:nvPicPr>
          <p:cNvPr id="7" name="图片 6" descr="卡通人物&#10;&#10;AI 生成的内容可能不正确。">
            <a:extLst>
              <a:ext uri="{FF2B5EF4-FFF2-40B4-BE49-F238E27FC236}">
                <a16:creationId xmlns:a16="http://schemas.microsoft.com/office/drawing/2014/main" id="{18457EEE-3451-98BC-A2C2-EC35C71962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441" y="5429130"/>
            <a:ext cx="788569" cy="788569"/>
          </a:xfrm>
          <a:prstGeom prst="rect">
            <a:avLst/>
          </a:prstGeom>
        </p:spPr>
      </p:pic>
      <p:pic>
        <p:nvPicPr>
          <p:cNvPr id="9" name="图片 8" descr="图标&#10;&#10;AI 生成的内容可能不正确。">
            <a:extLst>
              <a:ext uri="{FF2B5EF4-FFF2-40B4-BE49-F238E27FC236}">
                <a16:creationId xmlns:a16="http://schemas.microsoft.com/office/drawing/2014/main" id="{1422B3AD-7CD9-F88E-73DB-C28669F921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441" y="4306407"/>
            <a:ext cx="788569" cy="788569"/>
          </a:xfrm>
          <a:prstGeom prst="rect">
            <a:avLst/>
          </a:prstGeom>
        </p:spPr>
      </p:pic>
      <p:pic>
        <p:nvPicPr>
          <p:cNvPr id="12" name="图片 11" descr="卡通人物&#10;&#10;AI 生成的内容可能不正确。">
            <a:extLst>
              <a:ext uri="{FF2B5EF4-FFF2-40B4-BE49-F238E27FC236}">
                <a16:creationId xmlns:a16="http://schemas.microsoft.com/office/drawing/2014/main" id="{8C0B4FF7-8FFD-1008-C086-4A05F1A33F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412" y="3183684"/>
            <a:ext cx="1198626" cy="788569"/>
          </a:xfrm>
          <a:prstGeom prst="rect">
            <a:avLst/>
          </a:prstGeom>
        </p:spPr>
      </p:pic>
      <p:pic>
        <p:nvPicPr>
          <p:cNvPr id="14" name="图片 13" descr="图片包含 游戏机, 钟表, 围栏&#10;&#10;AI 生成的内容可能不正确。">
            <a:extLst>
              <a:ext uri="{FF2B5EF4-FFF2-40B4-BE49-F238E27FC236}">
                <a16:creationId xmlns:a16="http://schemas.microsoft.com/office/drawing/2014/main" id="{E91C7457-41E5-370B-EA8D-977A285EC0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726" y="2056617"/>
            <a:ext cx="827998" cy="788569"/>
          </a:xfrm>
          <a:prstGeom prst="rect">
            <a:avLst/>
          </a:prstGeom>
        </p:spPr>
      </p:pic>
    </p:spTree>
    <p:extLst>
      <p:ext uri="{BB962C8B-B14F-4D97-AF65-F5344CB8AC3E}">
        <p14:creationId xmlns:p14="http://schemas.microsoft.com/office/powerpoint/2010/main" val="4094514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A898B-F952-61F6-0BA4-DF7A53FB3D1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44E0306-AC11-D00B-A024-047DC9C7A77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8.1.2</a:t>
            </a:r>
            <a:r>
              <a:rPr lang="zh-CN" altLang="en-US" sz="3200" dirty="0">
                <a:solidFill>
                  <a:schemeClr val="tx1"/>
                </a:solidFill>
                <a:latin typeface="Microsoft YaHei" panose="020B0503020204020204" pitchFamily="34" charset="-122"/>
                <a:ea typeface="Microsoft YaHei" panose="020B0503020204020204" pitchFamily="34" charset="-122"/>
              </a:rPr>
              <a:t>创赛团队的组建</a:t>
            </a:r>
          </a:p>
        </p:txBody>
      </p:sp>
      <p:sp>
        <p:nvSpPr>
          <p:cNvPr id="124" name="文本框 123">
            <a:extLst>
              <a:ext uri="{FF2B5EF4-FFF2-40B4-BE49-F238E27FC236}">
                <a16:creationId xmlns:a16="http://schemas.microsoft.com/office/drawing/2014/main" id="{66486E25-78D4-28C5-C8DB-D7969C577150}"/>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合适的参赛队友特征</a:t>
            </a:r>
          </a:p>
        </p:txBody>
      </p:sp>
      <p:sp>
        <p:nvSpPr>
          <p:cNvPr id="7" name="文本框 6">
            <a:extLst>
              <a:ext uri="{FF2B5EF4-FFF2-40B4-BE49-F238E27FC236}">
                <a16:creationId xmlns:a16="http://schemas.microsoft.com/office/drawing/2014/main" id="{C769BA3A-C97C-E2DB-1234-FF20495648CF}"/>
              </a:ext>
            </a:extLst>
          </p:cNvPr>
          <p:cNvSpPr txBox="1"/>
          <p:nvPr/>
        </p:nvSpPr>
        <p:spPr>
          <a:xfrm>
            <a:off x="437320" y="1774966"/>
            <a:ext cx="11449879" cy="4400548"/>
          </a:xfrm>
          <a:prstGeom prst="roundRect">
            <a:avLst>
              <a:gd name="adj" fmla="val 6116"/>
            </a:avLst>
          </a:prstGeom>
          <a:solidFill>
            <a:schemeClr val="bg1"/>
          </a:solidFill>
        </p:spPr>
        <p:txBody>
          <a:bodyPr wrap="square">
            <a:no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）参赛兴趣和欲望强烈：</a:t>
            </a:r>
            <a:r>
              <a:rPr lang="zh-CN" altLang="en-US" sz="2000" dirty="0">
                <a:latin typeface="Microsoft YaHei" panose="020B0503020204020204" pitchFamily="34" charset="-122"/>
                <a:ea typeface="Microsoft YaHei" panose="020B0503020204020204" pitchFamily="34" charset="-122"/>
              </a:rPr>
              <a:t>具有强烈的参赛兴趣和欲望是参加比赛的动力，也是取得好成绩的基础。</a:t>
            </a:r>
            <a:endParaRPr lang="en-US" altLang="zh-CN" sz="2000" dirty="0">
              <a:latin typeface="Microsoft YaHei" panose="020B0503020204020204" pitchFamily="34" charset="-122"/>
              <a:ea typeface="Microsoft YaHei" panose="020B0503020204020204" pitchFamily="34" charset="-122"/>
            </a:endParaRPr>
          </a:p>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）表达和沟通能力强：</a:t>
            </a:r>
            <a:r>
              <a:rPr lang="zh-CN" altLang="en-US" sz="2000" dirty="0">
                <a:latin typeface="Microsoft YaHei" panose="020B0503020204020204" pitchFamily="34" charset="-122"/>
                <a:ea typeface="Microsoft YaHei" panose="020B0503020204020204" pitchFamily="34" charset="-122"/>
              </a:rPr>
              <a:t>在整个创赛过程中，团队内部的讨论与决策，寻找项目时的调研，比赛过程中的演说、答辩等都离不开表达和沟通。</a:t>
            </a:r>
          </a:p>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3</a:t>
            </a:r>
            <a:r>
              <a:rPr lang="zh-CN" altLang="en-US" sz="2000" b="1" dirty="0">
                <a:latin typeface="Microsoft YaHei" panose="020B0503020204020204" pitchFamily="34" charset="-122"/>
                <a:ea typeface="Microsoft YaHei" panose="020B0503020204020204" pitchFamily="34" charset="-122"/>
              </a:rPr>
              <a:t>）具有较宽的知识面和较强的想象力：</a:t>
            </a:r>
            <a:r>
              <a:rPr lang="zh-CN" altLang="en-US" sz="2000" dirty="0">
                <a:latin typeface="Microsoft YaHei" panose="020B0503020204020204" pitchFamily="34" charset="-122"/>
                <a:ea typeface="Microsoft YaHei" panose="020B0503020204020204" pitchFamily="34" charset="-122"/>
              </a:rPr>
              <a:t>曾有参赛队员指出，创赛过程可能涉及所有学过的学科知识。具有较宽的知识面和较强的想象力的人，在创赛中是有发挥空间的。</a:t>
            </a:r>
          </a:p>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4</a:t>
            </a:r>
            <a:r>
              <a:rPr lang="zh-CN" altLang="en-US" sz="2000" b="1" dirty="0">
                <a:latin typeface="Microsoft YaHei" panose="020B0503020204020204" pitchFamily="34" charset="-122"/>
                <a:ea typeface="Microsoft YaHei" panose="020B0503020204020204" pitchFamily="34" charset="-122"/>
              </a:rPr>
              <a:t>）足够的学余时间和精力储备：</a:t>
            </a:r>
            <a:r>
              <a:rPr lang="zh-CN" altLang="en-US" sz="2000" dirty="0">
                <a:latin typeface="Microsoft YaHei" panose="020B0503020204020204" pitchFamily="34" charset="-122"/>
                <a:ea typeface="Microsoft YaHei" panose="020B0503020204020204" pitchFamily="34" charset="-122"/>
              </a:rPr>
              <a:t>创赛中，投入与产出是成正比的，如果没足够的时间与精力就参赛，不但不会有收获，还会影响团队的进度。</a:t>
            </a:r>
          </a:p>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5</a:t>
            </a:r>
            <a:r>
              <a:rPr lang="zh-CN" altLang="en-US" sz="2000" b="1" dirty="0">
                <a:latin typeface="Microsoft YaHei" panose="020B0503020204020204" pitchFamily="34" charset="-122"/>
                <a:ea typeface="Microsoft YaHei" panose="020B0503020204020204" pitchFamily="34" charset="-122"/>
              </a:rPr>
              <a:t>）重视过程中的学习而不是比赛结果：</a:t>
            </a:r>
            <a:r>
              <a:rPr lang="zh-CN" altLang="en-US" sz="2000" dirty="0">
                <a:latin typeface="Microsoft YaHei" panose="020B0503020204020204" pitchFamily="34" charset="-122"/>
                <a:ea typeface="Microsoft YaHei" panose="020B0503020204020204" pitchFamily="34" charset="-122"/>
              </a:rPr>
              <a:t>这一点在参赛前就需要明确。创赛平台可以让大学生得到全方位的锻炼和各个方面能力的提升。</a:t>
            </a:r>
          </a:p>
        </p:txBody>
      </p:sp>
      <p:pic>
        <p:nvPicPr>
          <p:cNvPr id="9" name="图片 8" descr="形状&#10;&#10;AI 生成的内容可能不正确。">
            <a:extLst>
              <a:ext uri="{FF2B5EF4-FFF2-40B4-BE49-F238E27FC236}">
                <a16:creationId xmlns:a16="http://schemas.microsoft.com/office/drawing/2014/main" id="{8E4BBEA5-9DB0-3EC8-F45C-F60BEC350C15}"/>
              </a:ext>
            </a:extLst>
          </p:cNvPr>
          <p:cNvPicPr>
            <a:picLocks noChangeAspect="1"/>
          </p:cNvPicPr>
          <p:nvPr/>
        </p:nvPicPr>
        <p:blipFill>
          <a:blip r:embed="rId2">
            <a:alphaModFix amt="5000"/>
            <a:extLst>
              <a:ext uri="{28A0092B-C50C-407E-A947-70E740481C1C}">
                <a14:useLocalDpi xmlns:a14="http://schemas.microsoft.com/office/drawing/2010/main" val="0"/>
              </a:ext>
            </a:extLst>
          </a:blip>
          <a:stretch>
            <a:fillRect/>
          </a:stretch>
        </p:blipFill>
        <p:spPr>
          <a:xfrm>
            <a:off x="7858539" y="4611542"/>
            <a:ext cx="3661725" cy="2246457"/>
          </a:xfrm>
          <a:prstGeom prst="rect">
            <a:avLst/>
          </a:prstGeom>
        </p:spPr>
      </p:pic>
    </p:spTree>
    <p:extLst>
      <p:ext uri="{BB962C8B-B14F-4D97-AF65-F5344CB8AC3E}">
        <p14:creationId xmlns:p14="http://schemas.microsoft.com/office/powerpoint/2010/main" val="4100231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ACA45-EA76-8430-3B01-B3A6EEBFAEE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21ECF36-8BE7-4ACC-1B00-BDB32304B312}"/>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8.1.3</a:t>
            </a:r>
            <a:r>
              <a:rPr lang="zh-CN" altLang="en-US" sz="3200" dirty="0">
                <a:solidFill>
                  <a:schemeClr val="tx1"/>
                </a:solidFill>
                <a:latin typeface="Microsoft YaHei" panose="020B0503020204020204" pitchFamily="34" charset="-122"/>
                <a:ea typeface="Microsoft YaHei" panose="020B0503020204020204" pitchFamily="34" charset="-122"/>
              </a:rPr>
              <a:t>创新创业计划书撰写</a:t>
            </a:r>
          </a:p>
        </p:txBody>
      </p:sp>
      <p:sp>
        <p:nvSpPr>
          <p:cNvPr id="124" name="文本框 123">
            <a:extLst>
              <a:ext uri="{FF2B5EF4-FFF2-40B4-BE49-F238E27FC236}">
                <a16:creationId xmlns:a16="http://schemas.microsoft.com/office/drawing/2014/main" id="{DDD06CFC-673F-19BD-B31E-13726571DF0C}"/>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创新创业计划书的撰写过程</a:t>
            </a:r>
          </a:p>
        </p:txBody>
      </p:sp>
      <p:sp>
        <p:nvSpPr>
          <p:cNvPr id="5" name="任意多边形: 形状 2">
            <a:extLst>
              <a:ext uri="{FF2B5EF4-FFF2-40B4-BE49-F238E27FC236}">
                <a16:creationId xmlns:a16="http://schemas.microsoft.com/office/drawing/2014/main" id="{3A6924BA-D17C-110A-FE5D-9C9517519FF7}"/>
              </a:ext>
            </a:extLst>
          </p:cNvPr>
          <p:cNvSpPr/>
          <p:nvPr/>
        </p:nvSpPr>
        <p:spPr>
          <a:xfrm>
            <a:off x="356579" y="3089456"/>
            <a:ext cx="11478843" cy="987244"/>
          </a:xfrm>
          <a:custGeom>
            <a:avLst/>
            <a:gdLst>
              <a:gd name="connsiteX0" fmla="*/ 11478843 w 11478843"/>
              <a:gd name="connsiteY0" fmla="*/ 0 h 987244"/>
              <a:gd name="connsiteX1" fmla="*/ 11352789 w 11478843"/>
              <a:gd name="connsiteY1" fmla="*/ 50399 h 987244"/>
              <a:gd name="connsiteX2" fmla="*/ 8246349 w 11478843"/>
              <a:gd name="connsiteY2" fmla="*/ 836701 h 987244"/>
              <a:gd name="connsiteX3" fmla="*/ 7664870 w 11478843"/>
              <a:gd name="connsiteY3" fmla="*/ 858284 h 987244"/>
              <a:gd name="connsiteX4" fmla="*/ 6338334 w 11478843"/>
              <a:gd name="connsiteY4" fmla="*/ 798690 h 987244"/>
              <a:gd name="connsiteX5" fmla="*/ 5741619 w 11478843"/>
              <a:gd name="connsiteY5" fmla="*/ 750301 h 987244"/>
              <a:gd name="connsiteX6" fmla="*/ 5741619 w 11478843"/>
              <a:gd name="connsiteY6" fmla="*/ 751790 h 987244"/>
              <a:gd name="connsiteX7" fmla="*/ 5521535 w 11478843"/>
              <a:gd name="connsiteY7" fmla="*/ 727173 h 987244"/>
              <a:gd name="connsiteX8" fmla="*/ 3568038 w 11478843"/>
              <a:gd name="connsiteY8" fmla="*/ 597936 h 987244"/>
              <a:gd name="connsiteX9" fmla="*/ 388493 w 11478843"/>
              <a:gd name="connsiteY9" fmla="*/ 919849 h 987244"/>
              <a:gd name="connsiteX10" fmla="*/ 0 w 11478843"/>
              <a:gd name="connsiteY10" fmla="*/ 987244 h 987244"/>
              <a:gd name="connsiteX11" fmla="*/ 126054 w 11478843"/>
              <a:gd name="connsiteY11" fmla="*/ 936845 h 987244"/>
              <a:gd name="connsiteX12" fmla="*/ 3232494 w 11478843"/>
              <a:gd name="connsiteY12" fmla="*/ 150543 h 987244"/>
              <a:gd name="connsiteX13" fmla="*/ 3813973 w 11478843"/>
              <a:gd name="connsiteY13" fmla="*/ 128960 h 987244"/>
              <a:gd name="connsiteX14" fmla="*/ 5140509 w 11478843"/>
              <a:gd name="connsiteY14" fmla="*/ 188554 h 987244"/>
              <a:gd name="connsiteX15" fmla="*/ 5737224 w 11478843"/>
              <a:gd name="connsiteY15" fmla="*/ 236944 h 987244"/>
              <a:gd name="connsiteX16" fmla="*/ 5737224 w 11478843"/>
              <a:gd name="connsiteY16" fmla="*/ 235454 h 987244"/>
              <a:gd name="connsiteX17" fmla="*/ 5957308 w 11478843"/>
              <a:gd name="connsiteY17" fmla="*/ 260071 h 987244"/>
              <a:gd name="connsiteX18" fmla="*/ 7910805 w 11478843"/>
              <a:gd name="connsiteY18" fmla="*/ 389308 h 987244"/>
              <a:gd name="connsiteX19" fmla="*/ 11090350 w 11478843"/>
              <a:gd name="connsiteY19" fmla="*/ 67395 h 987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478843" h="987244">
                <a:moveTo>
                  <a:pt x="11478843" y="0"/>
                </a:moveTo>
                <a:lnTo>
                  <a:pt x="11352789" y="50399"/>
                </a:lnTo>
                <a:cubicBezTo>
                  <a:pt x="10454680" y="405270"/>
                  <a:pt x="9515359" y="732309"/>
                  <a:pt x="8246349" y="836701"/>
                </a:cubicBezTo>
                <a:cubicBezTo>
                  <a:pt x="8065062" y="851614"/>
                  <a:pt x="7870085" y="858138"/>
                  <a:pt x="7664870" y="858284"/>
                </a:cubicBezTo>
                <a:cubicBezTo>
                  <a:pt x="7254440" y="858575"/>
                  <a:pt x="6803057" y="833351"/>
                  <a:pt x="6338334" y="798690"/>
                </a:cubicBezTo>
                <a:lnTo>
                  <a:pt x="5741619" y="750301"/>
                </a:lnTo>
                <a:lnTo>
                  <a:pt x="5741619" y="751790"/>
                </a:lnTo>
                <a:lnTo>
                  <a:pt x="5521535" y="727173"/>
                </a:lnTo>
                <a:cubicBezTo>
                  <a:pt x="4828951" y="651064"/>
                  <a:pt x="4151047" y="586751"/>
                  <a:pt x="3568038" y="597936"/>
                </a:cubicBezTo>
                <a:cubicBezTo>
                  <a:pt x="2402022" y="620305"/>
                  <a:pt x="1377563" y="755921"/>
                  <a:pt x="388493" y="919849"/>
                </a:cubicBezTo>
                <a:lnTo>
                  <a:pt x="0" y="987244"/>
                </a:lnTo>
                <a:lnTo>
                  <a:pt x="126054" y="936845"/>
                </a:lnTo>
                <a:cubicBezTo>
                  <a:pt x="1024163" y="581974"/>
                  <a:pt x="1963484" y="254935"/>
                  <a:pt x="3232494" y="150543"/>
                </a:cubicBezTo>
                <a:cubicBezTo>
                  <a:pt x="3413781" y="135630"/>
                  <a:pt x="3608758" y="129106"/>
                  <a:pt x="3813973" y="128960"/>
                </a:cubicBezTo>
                <a:cubicBezTo>
                  <a:pt x="4224403" y="128669"/>
                  <a:pt x="4675786" y="153893"/>
                  <a:pt x="5140509" y="188554"/>
                </a:cubicBezTo>
                <a:lnTo>
                  <a:pt x="5737224" y="236944"/>
                </a:lnTo>
                <a:lnTo>
                  <a:pt x="5737224" y="235454"/>
                </a:lnTo>
                <a:lnTo>
                  <a:pt x="5957308" y="260071"/>
                </a:lnTo>
                <a:cubicBezTo>
                  <a:pt x="6649892" y="336180"/>
                  <a:pt x="7327796" y="400493"/>
                  <a:pt x="7910805" y="389308"/>
                </a:cubicBezTo>
                <a:cubicBezTo>
                  <a:pt x="9076821" y="366939"/>
                  <a:pt x="10101280" y="231323"/>
                  <a:pt x="11090350" y="67395"/>
                </a:cubicBezTo>
                <a:close/>
              </a:path>
            </a:pathLst>
          </a:custGeom>
          <a:gradFill>
            <a:gsLst>
              <a:gs pos="0">
                <a:schemeClr val="accent1">
                  <a:alpha val="40000"/>
                </a:schemeClr>
              </a:gs>
              <a:gs pos="100000">
                <a:schemeClr val="accent1">
                  <a:lumMod val="75000"/>
                  <a:alpha val="20000"/>
                </a:schemeClr>
              </a:gs>
            </a:gsLst>
            <a:lin ang="5400000" scaled="1"/>
          </a:gradFill>
          <a:ln>
            <a:noFill/>
          </a:ln>
          <a:effectLst>
            <a:outerShdw blurRad="114300" dist="317500" dir="5400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a:extLst>
              <a:ext uri="{FF2B5EF4-FFF2-40B4-BE49-F238E27FC236}">
                <a16:creationId xmlns:a16="http://schemas.microsoft.com/office/drawing/2014/main" id="{906231CD-AC8F-2659-0B68-63C6056BAA77}"/>
              </a:ext>
            </a:extLst>
          </p:cNvPr>
          <p:cNvSpPr/>
          <p:nvPr/>
        </p:nvSpPr>
        <p:spPr>
          <a:xfrm>
            <a:off x="684285" y="3513671"/>
            <a:ext cx="590550" cy="590550"/>
          </a:xfrm>
          <a:prstGeom prst="ellipse">
            <a:avLst/>
          </a:prstGeom>
          <a:gradFill>
            <a:gsLst>
              <a:gs pos="100000">
                <a:schemeClr val="accent1">
                  <a:lumMod val="75000"/>
                </a:schemeClr>
              </a:gs>
              <a:gs pos="0">
                <a:schemeClr val="accent1">
                  <a:lumMod val="60000"/>
                  <a:lumOff val="40000"/>
                </a:schemeClr>
              </a:gs>
              <a:gs pos="63000">
                <a:schemeClr val="accent1">
                  <a:lumMod val="75000"/>
                </a:schemeClr>
              </a:gs>
            </a:gsLst>
            <a:path path="circle">
              <a:fillToRect r="100000" b="100000"/>
            </a:path>
          </a:gradFill>
          <a:ln w="12700" cap="flat" cmpd="sng" algn="ctr">
            <a:noFill/>
            <a:prstDash val="solid"/>
            <a:miter lim="800000"/>
          </a:ln>
          <a:effectLst>
            <a:outerShdw blurRad="2032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endParaRPr>
          </a:p>
        </p:txBody>
      </p:sp>
      <p:sp>
        <p:nvSpPr>
          <p:cNvPr id="8" name="椭圆 7">
            <a:extLst>
              <a:ext uri="{FF2B5EF4-FFF2-40B4-BE49-F238E27FC236}">
                <a16:creationId xmlns:a16="http://schemas.microsoft.com/office/drawing/2014/main" id="{5F0C11A2-8D1B-0401-53F6-6E9093A1BE75}"/>
              </a:ext>
            </a:extLst>
          </p:cNvPr>
          <p:cNvSpPr/>
          <p:nvPr/>
        </p:nvSpPr>
        <p:spPr>
          <a:xfrm>
            <a:off x="2297774" y="3232150"/>
            <a:ext cx="590550" cy="590550"/>
          </a:xfrm>
          <a:prstGeom prst="ellipse">
            <a:avLst/>
          </a:prstGeom>
          <a:gradFill>
            <a:gsLst>
              <a:gs pos="100000">
                <a:schemeClr val="accent1">
                  <a:lumMod val="75000"/>
                </a:schemeClr>
              </a:gs>
              <a:gs pos="0">
                <a:schemeClr val="accent1">
                  <a:lumMod val="60000"/>
                  <a:lumOff val="40000"/>
                </a:schemeClr>
              </a:gs>
              <a:gs pos="63000">
                <a:schemeClr val="accent1">
                  <a:lumMod val="75000"/>
                </a:schemeClr>
              </a:gs>
            </a:gsLst>
            <a:path path="circle">
              <a:fillToRect r="100000" b="100000"/>
            </a:path>
          </a:gradFill>
          <a:ln w="12700" cap="flat" cmpd="sng" algn="ctr">
            <a:noFill/>
            <a:prstDash val="solid"/>
            <a:miter lim="800000"/>
          </a:ln>
          <a:effectLst>
            <a:outerShdw blurRad="2032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endParaRPr>
          </a:p>
        </p:txBody>
      </p:sp>
      <p:sp>
        <p:nvSpPr>
          <p:cNvPr id="9" name="椭圆 8">
            <a:extLst>
              <a:ext uri="{FF2B5EF4-FFF2-40B4-BE49-F238E27FC236}">
                <a16:creationId xmlns:a16="http://schemas.microsoft.com/office/drawing/2014/main" id="{85D24F5C-0C27-E083-2D43-ED135381D664}"/>
              </a:ext>
            </a:extLst>
          </p:cNvPr>
          <p:cNvSpPr/>
          <p:nvPr/>
        </p:nvSpPr>
        <p:spPr>
          <a:xfrm>
            <a:off x="4393274" y="3276600"/>
            <a:ext cx="590550" cy="590550"/>
          </a:xfrm>
          <a:prstGeom prst="ellipse">
            <a:avLst/>
          </a:prstGeom>
          <a:gradFill>
            <a:gsLst>
              <a:gs pos="100000">
                <a:schemeClr val="accent1">
                  <a:lumMod val="75000"/>
                </a:schemeClr>
              </a:gs>
              <a:gs pos="0">
                <a:schemeClr val="accent1">
                  <a:lumMod val="60000"/>
                  <a:lumOff val="40000"/>
                </a:schemeClr>
              </a:gs>
              <a:gs pos="63000">
                <a:schemeClr val="accent1">
                  <a:lumMod val="75000"/>
                </a:schemeClr>
              </a:gs>
            </a:gsLst>
            <a:path path="circle">
              <a:fillToRect r="100000" b="100000"/>
            </a:path>
          </a:gradFill>
          <a:ln w="12700" cap="flat" cmpd="sng" algn="ctr">
            <a:noFill/>
            <a:prstDash val="solid"/>
            <a:miter lim="800000"/>
          </a:ln>
          <a:effectLst>
            <a:outerShdw blurRad="2032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endParaRPr>
          </a:p>
        </p:txBody>
      </p:sp>
      <p:sp>
        <p:nvSpPr>
          <p:cNvPr id="10" name="椭圆 9">
            <a:extLst>
              <a:ext uri="{FF2B5EF4-FFF2-40B4-BE49-F238E27FC236}">
                <a16:creationId xmlns:a16="http://schemas.microsoft.com/office/drawing/2014/main" id="{0A4BB049-435B-09C1-2FA7-21305634C3BB}"/>
              </a:ext>
            </a:extLst>
          </p:cNvPr>
          <p:cNvSpPr/>
          <p:nvPr/>
        </p:nvSpPr>
        <p:spPr>
          <a:xfrm>
            <a:off x="6122538" y="3352800"/>
            <a:ext cx="590550" cy="590550"/>
          </a:xfrm>
          <a:prstGeom prst="ellipse">
            <a:avLst/>
          </a:prstGeom>
          <a:gradFill>
            <a:gsLst>
              <a:gs pos="100000">
                <a:schemeClr val="accent1">
                  <a:lumMod val="75000"/>
                </a:schemeClr>
              </a:gs>
              <a:gs pos="0">
                <a:schemeClr val="accent1">
                  <a:lumMod val="60000"/>
                  <a:lumOff val="40000"/>
                </a:schemeClr>
              </a:gs>
              <a:gs pos="63000">
                <a:schemeClr val="accent1">
                  <a:lumMod val="75000"/>
                </a:schemeClr>
              </a:gs>
            </a:gsLst>
            <a:path path="circle">
              <a:fillToRect r="100000" b="100000"/>
            </a:path>
          </a:gradFill>
          <a:ln w="12700" cap="flat" cmpd="sng" algn="ctr">
            <a:noFill/>
            <a:prstDash val="solid"/>
            <a:miter lim="800000"/>
          </a:ln>
          <a:effectLst>
            <a:outerShdw blurRad="2032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endParaRPr>
          </a:p>
        </p:txBody>
      </p:sp>
      <p:sp>
        <p:nvSpPr>
          <p:cNvPr id="11" name="椭圆 10">
            <a:extLst>
              <a:ext uri="{FF2B5EF4-FFF2-40B4-BE49-F238E27FC236}">
                <a16:creationId xmlns:a16="http://schemas.microsoft.com/office/drawing/2014/main" id="{757E36B7-7C4B-2D69-F40F-BA7888A3E5BB}"/>
              </a:ext>
            </a:extLst>
          </p:cNvPr>
          <p:cNvSpPr/>
          <p:nvPr/>
        </p:nvSpPr>
        <p:spPr>
          <a:xfrm>
            <a:off x="8209474" y="3327400"/>
            <a:ext cx="590550" cy="590550"/>
          </a:xfrm>
          <a:prstGeom prst="ellipse">
            <a:avLst/>
          </a:prstGeom>
          <a:gradFill>
            <a:gsLst>
              <a:gs pos="100000">
                <a:schemeClr val="accent1">
                  <a:lumMod val="75000"/>
                </a:schemeClr>
              </a:gs>
              <a:gs pos="0">
                <a:schemeClr val="accent1">
                  <a:lumMod val="60000"/>
                  <a:lumOff val="40000"/>
                </a:schemeClr>
              </a:gs>
              <a:gs pos="63000">
                <a:schemeClr val="accent1">
                  <a:lumMod val="75000"/>
                </a:schemeClr>
              </a:gs>
            </a:gsLst>
            <a:path path="circle">
              <a:fillToRect r="100000" b="100000"/>
            </a:path>
          </a:gradFill>
          <a:ln w="12700" cap="flat" cmpd="sng" algn="ctr">
            <a:noFill/>
            <a:prstDash val="solid"/>
            <a:miter lim="800000"/>
          </a:ln>
          <a:effectLst>
            <a:outerShdw blurRad="2032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endParaRPr>
          </a:p>
        </p:txBody>
      </p:sp>
      <p:cxnSp>
        <p:nvCxnSpPr>
          <p:cNvPr id="12" name="直接连接符 18">
            <a:extLst>
              <a:ext uri="{FF2B5EF4-FFF2-40B4-BE49-F238E27FC236}">
                <a16:creationId xmlns:a16="http://schemas.microsoft.com/office/drawing/2014/main" id="{3FDE3B1E-BDF0-D54C-32B6-3C9923A4CCA8}"/>
              </a:ext>
            </a:extLst>
          </p:cNvPr>
          <p:cNvCxnSpPr>
            <a:cxnSpLocks/>
            <a:endCxn id="21" idx="0"/>
          </p:cNvCxnSpPr>
          <p:nvPr/>
        </p:nvCxnSpPr>
        <p:spPr>
          <a:xfrm>
            <a:off x="970867" y="4103648"/>
            <a:ext cx="0" cy="816550"/>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9">
            <a:extLst>
              <a:ext uri="{FF2B5EF4-FFF2-40B4-BE49-F238E27FC236}">
                <a16:creationId xmlns:a16="http://schemas.microsoft.com/office/drawing/2014/main" id="{EE6EC14A-849F-C36F-739C-1B1CEF1ED4D0}"/>
              </a:ext>
            </a:extLst>
          </p:cNvPr>
          <p:cNvCxnSpPr>
            <a:cxnSpLocks/>
          </p:cNvCxnSpPr>
          <p:nvPr/>
        </p:nvCxnSpPr>
        <p:spPr>
          <a:xfrm>
            <a:off x="4681670" y="3864491"/>
            <a:ext cx="0" cy="934281"/>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20">
            <a:extLst>
              <a:ext uri="{FF2B5EF4-FFF2-40B4-BE49-F238E27FC236}">
                <a16:creationId xmlns:a16="http://schemas.microsoft.com/office/drawing/2014/main" id="{92B48265-43C5-3FD6-F01C-A48EDB2BCF91}"/>
              </a:ext>
            </a:extLst>
          </p:cNvPr>
          <p:cNvCxnSpPr>
            <a:cxnSpLocks/>
          </p:cNvCxnSpPr>
          <p:nvPr/>
        </p:nvCxnSpPr>
        <p:spPr>
          <a:xfrm>
            <a:off x="8496509" y="3917950"/>
            <a:ext cx="0" cy="880822"/>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21">
            <a:extLst>
              <a:ext uri="{FF2B5EF4-FFF2-40B4-BE49-F238E27FC236}">
                <a16:creationId xmlns:a16="http://schemas.microsoft.com/office/drawing/2014/main" id="{051BF75A-CE8E-D1FC-5A3A-B97164D748D1}"/>
              </a:ext>
            </a:extLst>
          </p:cNvPr>
          <p:cNvCxnSpPr>
            <a:cxnSpLocks/>
          </p:cNvCxnSpPr>
          <p:nvPr/>
        </p:nvCxnSpPr>
        <p:spPr>
          <a:xfrm flipV="1">
            <a:off x="2596800" y="2324100"/>
            <a:ext cx="0" cy="918210"/>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 name="直接连接符 22">
            <a:extLst>
              <a:ext uri="{FF2B5EF4-FFF2-40B4-BE49-F238E27FC236}">
                <a16:creationId xmlns:a16="http://schemas.microsoft.com/office/drawing/2014/main" id="{9B6CDE3B-A388-056F-9BD6-CF0A38BF90C4}"/>
              </a:ext>
            </a:extLst>
          </p:cNvPr>
          <p:cNvCxnSpPr>
            <a:cxnSpLocks/>
          </p:cNvCxnSpPr>
          <p:nvPr/>
        </p:nvCxnSpPr>
        <p:spPr>
          <a:xfrm flipV="1">
            <a:off x="6426035" y="2202664"/>
            <a:ext cx="0" cy="1143787"/>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CDA2B4FB-A876-EEE5-C61B-EC767B70E315}"/>
              </a:ext>
            </a:extLst>
          </p:cNvPr>
          <p:cNvSpPr/>
          <p:nvPr/>
        </p:nvSpPr>
        <p:spPr>
          <a:xfrm>
            <a:off x="2442084" y="1974038"/>
            <a:ext cx="301930" cy="301930"/>
          </a:xfrm>
          <a:prstGeom prst="ellipse">
            <a:avLst/>
          </a:prstGeom>
          <a:solidFill>
            <a:schemeClr val="accent1"/>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椭圆 17">
            <a:extLst>
              <a:ext uri="{FF2B5EF4-FFF2-40B4-BE49-F238E27FC236}">
                <a16:creationId xmlns:a16="http://schemas.microsoft.com/office/drawing/2014/main" id="{BB9C494C-3D9E-DDBD-7947-D005D27264E0}"/>
              </a:ext>
            </a:extLst>
          </p:cNvPr>
          <p:cNvSpPr/>
          <p:nvPr/>
        </p:nvSpPr>
        <p:spPr>
          <a:xfrm>
            <a:off x="6277477" y="1899391"/>
            <a:ext cx="301930" cy="301930"/>
          </a:xfrm>
          <a:prstGeom prst="ellipse">
            <a:avLst/>
          </a:prstGeom>
          <a:solidFill>
            <a:schemeClr val="accent1"/>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椭圆 18">
            <a:extLst>
              <a:ext uri="{FF2B5EF4-FFF2-40B4-BE49-F238E27FC236}">
                <a16:creationId xmlns:a16="http://schemas.microsoft.com/office/drawing/2014/main" id="{55E7829A-984E-7D63-5A1B-C4B993471295}"/>
              </a:ext>
            </a:extLst>
          </p:cNvPr>
          <p:cNvSpPr/>
          <p:nvPr/>
        </p:nvSpPr>
        <p:spPr>
          <a:xfrm>
            <a:off x="8349527" y="4784850"/>
            <a:ext cx="301930" cy="301930"/>
          </a:xfrm>
          <a:prstGeom prst="ellipse">
            <a:avLst/>
          </a:prstGeom>
          <a:solidFill>
            <a:schemeClr val="accent1"/>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椭圆 19">
            <a:extLst>
              <a:ext uri="{FF2B5EF4-FFF2-40B4-BE49-F238E27FC236}">
                <a16:creationId xmlns:a16="http://schemas.microsoft.com/office/drawing/2014/main" id="{37259729-A010-2557-8E81-5B0502CDE5E4}"/>
              </a:ext>
            </a:extLst>
          </p:cNvPr>
          <p:cNvSpPr/>
          <p:nvPr/>
        </p:nvSpPr>
        <p:spPr>
          <a:xfrm>
            <a:off x="4530705" y="4721438"/>
            <a:ext cx="301930" cy="301930"/>
          </a:xfrm>
          <a:prstGeom prst="ellipse">
            <a:avLst/>
          </a:prstGeom>
          <a:solidFill>
            <a:schemeClr val="accent1"/>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椭圆 20">
            <a:extLst>
              <a:ext uri="{FF2B5EF4-FFF2-40B4-BE49-F238E27FC236}">
                <a16:creationId xmlns:a16="http://schemas.microsoft.com/office/drawing/2014/main" id="{6B40CD90-D343-725F-1BE8-EC50E0ECC29D}"/>
              </a:ext>
            </a:extLst>
          </p:cNvPr>
          <p:cNvSpPr/>
          <p:nvPr/>
        </p:nvSpPr>
        <p:spPr>
          <a:xfrm>
            <a:off x="819902" y="4920198"/>
            <a:ext cx="301930" cy="301930"/>
          </a:xfrm>
          <a:prstGeom prst="ellipse">
            <a:avLst/>
          </a:prstGeom>
          <a:solidFill>
            <a:schemeClr val="accent1"/>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文本框 21">
            <a:extLst>
              <a:ext uri="{FF2B5EF4-FFF2-40B4-BE49-F238E27FC236}">
                <a16:creationId xmlns:a16="http://schemas.microsoft.com/office/drawing/2014/main" id="{EE5E1A8A-ACD7-AB9D-4EF5-7BF721E54B08}"/>
              </a:ext>
            </a:extLst>
          </p:cNvPr>
          <p:cNvSpPr txBox="1"/>
          <p:nvPr/>
        </p:nvSpPr>
        <p:spPr>
          <a:xfrm>
            <a:off x="1223797" y="4335846"/>
            <a:ext cx="3347007" cy="1330557"/>
          </a:xfrm>
          <a:prstGeom prst="rect">
            <a:avLst/>
          </a:prstGeom>
          <a:noFill/>
        </p:spPr>
        <p:txBody>
          <a:bodyPr wrap="square" lIns="0" tIns="0" rIns="0" bIns="0" rtlCol="0" anchor="t">
            <a:spAutoFit/>
          </a:bodyPr>
          <a:lstStyle/>
          <a:p>
            <a:pP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）创新创业计划构想</a:t>
            </a:r>
            <a:endParaRPr lang="en-US" altLang="zh-CN" sz="2000" b="1" dirty="0">
              <a:latin typeface="Microsoft YaHei" panose="020B0503020204020204" pitchFamily="34" charset="-122"/>
              <a:ea typeface="Microsoft YaHei" panose="020B0503020204020204" pitchFamily="34" charset="-122"/>
            </a:endParaRPr>
          </a:p>
          <a:p>
            <a:pPr>
              <a:lnSpc>
                <a:spcPct val="150000"/>
              </a:lnSpc>
            </a:pPr>
            <a:r>
              <a:rPr lang="zh-CN" altLang="en-US" sz="2000" dirty="0">
                <a:latin typeface="Microsoft YaHei" panose="020B0503020204020204" pitchFamily="34" charset="-122"/>
                <a:ea typeface="Microsoft YaHei" panose="020B0503020204020204" pitchFamily="34" charset="-122"/>
              </a:rPr>
              <a:t>创新创业计划书是创新创业规划的具体体现。</a:t>
            </a:r>
            <a:endParaRPr lang="en-US" altLang="zh-CN" sz="2000" dirty="0">
              <a:latin typeface="Microsoft YaHei" panose="020B0503020204020204" pitchFamily="34" charset="-122"/>
              <a:ea typeface="Microsoft YaHei" panose="020B0503020204020204" pitchFamily="34" charset="-122"/>
            </a:endParaRPr>
          </a:p>
        </p:txBody>
      </p:sp>
      <p:sp>
        <p:nvSpPr>
          <p:cNvPr id="24" name="文本框 23">
            <a:extLst>
              <a:ext uri="{FF2B5EF4-FFF2-40B4-BE49-F238E27FC236}">
                <a16:creationId xmlns:a16="http://schemas.microsoft.com/office/drawing/2014/main" id="{4A88FDAA-59C1-8E7F-A8DC-FD80B251F074}"/>
              </a:ext>
            </a:extLst>
          </p:cNvPr>
          <p:cNvSpPr txBox="1"/>
          <p:nvPr/>
        </p:nvSpPr>
        <p:spPr>
          <a:xfrm>
            <a:off x="2808712" y="2011746"/>
            <a:ext cx="2957668" cy="868892"/>
          </a:xfrm>
          <a:prstGeom prst="rect">
            <a:avLst/>
          </a:prstGeom>
          <a:noFill/>
        </p:spPr>
        <p:txBody>
          <a:bodyPr wrap="square" lIns="0" tIns="0" rIns="0" bIns="0" rtlCol="0" anchor="t">
            <a:spAutoFit/>
          </a:bodyPr>
          <a:lstStyle/>
          <a:p>
            <a:pP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）市场调查</a:t>
            </a:r>
            <a:endParaRPr lang="en-US" altLang="zh-CN" sz="2000" b="1" dirty="0">
              <a:latin typeface="Microsoft YaHei" panose="020B0503020204020204" pitchFamily="34" charset="-122"/>
              <a:ea typeface="Microsoft YaHei" panose="020B0503020204020204" pitchFamily="34" charset="-122"/>
            </a:endParaRPr>
          </a:p>
          <a:p>
            <a:pPr>
              <a:lnSpc>
                <a:spcPct val="150000"/>
              </a:lnSpc>
            </a:pPr>
            <a:r>
              <a:rPr lang="zh-CN" altLang="en-US" sz="2000" dirty="0">
                <a:latin typeface="Microsoft YaHei" panose="020B0503020204020204" pitchFamily="34" charset="-122"/>
                <a:ea typeface="Microsoft YaHei" panose="020B0503020204020204" pitchFamily="34" charset="-122"/>
              </a:rPr>
              <a:t>没有调查，就没有发言权。</a:t>
            </a:r>
            <a:endParaRPr lang="en-US" altLang="zh-CN" sz="2000" dirty="0">
              <a:latin typeface="Microsoft YaHei" panose="020B0503020204020204" pitchFamily="34" charset="-122"/>
              <a:ea typeface="Microsoft YaHei" panose="020B0503020204020204" pitchFamily="34" charset="-122"/>
            </a:endParaRPr>
          </a:p>
        </p:txBody>
      </p:sp>
      <p:sp>
        <p:nvSpPr>
          <p:cNvPr id="26" name="文本框 25">
            <a:extLst>
              <a:ext uri="{FF2B5EF4-FFF2-40B4-BE49-F238E27FC236}">
                <a16:creationId xmlns:a16="http://schemas.microsoft.com/office/drawing/2014/main" id="{EFCA5D69-CEF3-8E82-E66A-23F7B8EB0768}"/>
              </a:ext>
            </a:extLst>
          </p:cNvPr>
          <p:cNvSpPr txBox="1"/>
          <p:nvPr/>
        </p:nvSpPr>
        <p:spPr>
          <a:xfrm>
            <a:off x="4848200" y="4154689"/>
            <a:ext cx="2972274" cy="868892"/>
          </a:xfrm>
          <a:prstGeom prst="rect">
            <a:avLst/>
          </a:prstGeom>
          <a:noFill/>
        </p:spPr>
        <p:txBody>
          <a:bodyPr wrap="square" lIns="0" tIns="0" rIns="0" bIns="0" rtlCol="0" anchor="t">
            <a:spAutoFit/>
          </a:bodyPr>
          <a:lstStyle/>
          <a:p>
            <a:pP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3</a:t>
            </a:r>
            <a:r>
              <a:rPr lang="zh-CN" altLang="en-US" sz="2000" b="1" dirty="0">
                <a:latin typeface="Microsoft YaHei" panose="020B0503020204020204" pitchFamily="34" charset="-122"/>
                <a:ea typeface="Microsoft YaHei" panose="020B0503020204020204" pitchFamily="34" charset="-122"/>
              </a:rPr>
              <a:t>）竞争者调查</a:t>
            </a:r>
            <a:endParaRPr lang="en-US" altLang="zh-CN" sz="2000" b="1" dirty="0">
              <a:latin typeface="Microsoft YaHei" panose="020B0503020204020204" pitchFamily="34" charset="-122"/>
              <a:ea typeface="Microsoft YaHei" panose="020B0503020204020204" pitchFamily="34" charset="-122"/>
            </a:endParaRPr>
          </a:p>
          <a:p>
            <a:pPr>
              <a:lnSpc>
                <a:spcPct val="150000"/>
              </a:lnSpc>
            </a:pPr>
            <a:r>
              <a:rPr lang="zh-CN" altLang="en-US" sz="2000" dirty="0">
                <a:latin typeface="Microsoft YaHei" panose="020B0503020204020204" pitchFamily="34" charset="-122"/>
                <a:ea typeface="Microsoft YaHei" panose="020B0503020204020204" pitchFamily="34" charset="-122"/>
              </a:rPr>
              <a:t>“知己知彼，百战不殆。</a:t>
            </a:r>
            <a:endParaRPr lang="en-US" altLang="zh-CN" sz="2000" dirty="0">
              <a:latin typeface="Microsoft YaHei" panose="020B0503020204020204" pitchFamily="34" charset="-122"/>
              <a:ea typeface="Microsoft YaHei" panose="020B0503020204020204" pitchFamily="34" charset="-122"/>
            </a:endParaRPr>
          </a:p>
        </p:txBody>
      </p:sp>
      <p:sp>
        <p:nvSpPr>
          <p:cNvPr id="28" name="文本框 27">
            <a:extLst>
              <a:ext uri="{FF2B5EF4-FFF2-40B4-BE49-F238E27FC236}">
                <a16:creationId xmlns:a16="http://schemas.microsoft.com/office/drawing/2014/main" id="{DB3D1636-00BF-BC1B-D9B8-F0DE0E5D1409}"/>
              </a:ext>
            </a:extLst>
          </p:cNvPr>
          <p:cNvSpPr txBox="1"/>
          <p:nvPr/>
        </p:nvSpPr>
        <p:spPr>
          <a:xfrm>
            <a:off x="6503014" y="1833155"/>
            <a:ext cx="4695757" cy="1330557"/>
          </a:xfrm>
          <a:prstGeom prst="rect">
            <a:avLst/>
          </a:prstGeom>
          <a:noFill/>
        </p:spPr>
        <p:txBody>
          <a:bodyPr wrap="square" lIns="0" tIns="0" rIns="0" bIns="0" rtlCol="0" anchor="t">
            <a:spAutoFit/>
          </a:bodyPr>
          <a:lstStyle/>
          <a:p>
            <a:pP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4</a:t>
            </a:r>
            <a:r>
              <a:rPr lang="zh-CN" altLang="en-US" sz="2000" b="1" dirty="0">
                <a:latin typeface="Microsoft YaHei" panose="020B0503020204020204" pitchFamily="34" charset="-122"/>
                <a:ea typeface="Microsoft YaHei" panose="020B0503020204020204" pitchFamily="34" charset="-122"/>
              </a:rPr>
              <a:t>）财务分析</a:t>
            </a:r>
            <a:endParaRPr lang="en-US" altLang="zh-CN" sz="2000" b="1" dirty="0">
              <a:latin typeface="Microsoft YaHei" panose="020B0503020204020204" pitchFamily="34" charset="-122"/>
              <a:ea typeface="Microsoft YaHei" panose="020B0503020204020204" pitchFamily="34" charset="-122"/>
            </a:endParaRPr>
          </a:p>
          <a:p>
            <a:pPr>
              <a:lnSpc>
                <a:spcPct val="150000"/>
              </a:lnSpc>
            </a:pPr>
            <a:r>
              <a:rPr lang="zh-CN" altLang="en-US" sz="2000" dirty="0">
                <a:latin typeface="Microsoft YaHei" panose="020B0503020204020204" pitchFamily="34" charset="-122"/>
                <a:ea typeface="Microsoft YaHei" panose="020B0503020204020204" pitchFamily="34" charset="-122"/>
              </a:rPr>
              <a:t>在撰写创新创业计划书之前，大学生创新创业者需要对创新创业项目进行财务分析。</a:t>
            </a:r>
          </a:p>
        </p:txBody>
      </p:sp>
      <p:sp>
        <p:nvSpPr>
          <p:cNvPr id="30" name="文本框 29">
            <a:extLst>
              <a:ext uri="{FF2B5EF4-FFF2-40B4-BE49-F238E27FC236}">
                <a16:creationId xmlns:a16="http://schemas.microsoft.com/office/drawing/2014/main" id="{2B872989-7FD2-980F-37F4-2915E60E18F7}"/>
              </a:ext>
            </a:extLst>
          </p:cNvPr>
          <p:cNvSpPr txBox="1"/>
          <p:nvPr/>
        </p:nvSpPr>
        <p:spPr>
          <a:xfrm>
            <a:off x="8663935" y="3883570"/>
            <a:ext cx="3169581" cy="1792222"/>
          </a:xfrm>
          <a:prstGeom prst="rect">
            <a:avLst/>
          </a:prstGeom>
          <a:noFill/>
        </p:spPr>
        <p:txBody>
          <a:bodyPr wrap="square" lIns="0" tIns="0" rIns="0" bIns="0" rtlCol="0" anchor="t">
            <a:spAutoFit/>
          </a:bodyPr>
          <a:lstStyle/>
          <a:p>
            <a:pP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5</a:t>
            </a:r>
            <a:r>
              <a:rPr lang="zh-CN" altLang="en-US" sz="2000" b="1" dirty="0">
                <a:latin typeface="Microsoft YaHei" panose="020B0503020204020204" pitchFamily="34" charset="-122"/>
                <a:ea typeface="Microsoft YaHei" panose="020B0503020204020204" pitchFamily="34" charset="-122"/>
              </a:rPr>
              <a:t>）创新创业计划书撰写</a:t>
            </a:r>
            <a:r>
              <a:rPr lang="zh-CN" altLang="en-US" sz="2000" dirty="0">
                <a:latin typeface="Microsoft YaHei" panose="020B0503020204020204" pitchFamily="34" charset="-122"/>
                <a:ea typeface="Microsoft YaHei" panose="020B0503020204020204" pitchFamily="34" charset="-122"/>
              </a:rPr>
              <a:t>在完成以上所有步骤后，大学生创新创业者就可以开始撰写创新创业计划书了。</a:t>
            </a:r>
          </a:p>
        </p:txBody>
      </p:sp>
      <p:sp>
        <p:nvSpPr>
          <p:cNvPr id="32" name="user_209046">
            <a:extLst>
              <a:ext uri="{FF2B5EF4-FFF2-40B4-BE49-F238E27FC236}">
                <a16:creationId xmlns:a16="http://schemas.microsoft.com/office/drawing/2014/main" id="{659315F5-11C4-ACE9-0198-FD9D708D7610}"/>
              </a:ext>
            </a:extLst>
          </p:cNvPr>
          <p:cNvSpPr/>
          <p:nvPr/>
        </p:nvSpPr>
        <p:spPr>
          <a:xfrm>
            <a:off x="853068" y="3689342"/>
            <a:ext cx="268764" cy="242359"/>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user_209046">
            <a:extLst>
              <a:ext uri="{FF2B5EF4-FFF2-40B4-BE49-F238E27FC236}">
                <a16:creationId xmlns:a16="http://schemas.microsoft.com/office/drawing/2014/main" id="{7A6B5A6F-3D5F-50AD-9622-31B1456F0312}"/>
              </a:ext>
            </a:extLst>
          </p:cNvPr>
          <p:cNvSpPr/>
          <p:nvPr/>
        </p:nvSpPr>
        <p:spPr>
          <a:xfrm>
            <a:off x="6310845" y="3552378"/>
            <a:ext cx="213935" cy="206310"/>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4" name="user_209046">
            <a:extLst>
              <a:ext uri="{FF2B5EF4-FFF2-40B4-BE49-F238E27FC236}">
                <a16:creationId xmlns:a16="http://schemas.microsoft.com/office/drawing/2014/main" id="{51E72C52-7C1F-FF79-5D5F-0CC26CA4F010}"/>
              </a:ext>
            </a:extLst>
          </p:cNvPr>
          <p:cNvSpPr/>
          <p:nvPr/>
        </p:nvSpPr>
        <p:spPr>
          <a:xfrm>
            <a:off x="4588298" y="3459965"/>
            <a:ext cx="200502" cy="246225"/>
          </a:xfrm>
          <a:custGeom>
            <a:avLst/>
            <a:gdLst>
              <a:gd name="T0" fmla="*/ 4225 w 8450"/>
              <a:gd name="T1" fmla="*/ 0 h 10376"/>
              <a:gd name="T2" fmla="*/ 0 w 8450"/>
              <a:gd name="T3" fmla="*/ 4225 h 10376"/>
              <a:gd name="T4" fmla="*/ 4225 w 8450"/>
              <a:gd name="T5" fmla="*/ 8450 h 10376"/>
              <a:gd name="T6" fmla="*/ 8450 w 8450"/>
              <a:gd name="T7" fmla="*/ 4225 h 10376"/>
              <a:gd name="T8" fmla="*/ 4225 w 8450"/>
              <a:gd name="T9" fmla="*/ 0 h 10376"/>
              <a:gd name="T10" fmla="*/ 4225 w 8450"/>
              <a:gd name="T11" fmla="*/ 6092 h 10376"/>
              <a:gd name="T12" fmla="*/ 2359 w 8450"/>
              <a:gd name="T13" fmla="*/ 4226 h 10376"/>
              <a:gd name="T14" fmla="*/ 4225 w 8450"/>
              <a:gd name="T15" fmla="*/ 2360 h 10376"/>
              <a:gd name="T16" fmla="*/ 6092 w 8450"/>
              <a:gd name="T17" fmla="*/ 4226 h 10376"/>
              <a:gd name="T18" fmla="*/ 4225 w 8450"/>
              <a:gd name="T19" fmla="*/ 6092 h 10376"/>
              <a:gd name="T20" fmla="*/ 6682 w 8450"/>
              <a:gd name="T21" fmla="*/ 8571 h 10376"/>
              <a:gd name="T22" fmla="*/ 6322 w 8450"/>
              <a:gd name="T23" fmla="*/ 8582 h 10376"/>
              <a:gd name="T24" fmla="*/ 4225 w 8450"/>
              <a:gd name="T25" fmla="*/ 9225 h 10376"/>
              <a:gd name="T26" fmla="*/ 2180 w 8450"/>
              <a:gd name="T27" fmla="*/ 8611 h 10376"/>
              <a:gd name="T28" fmla="*/ 1793 w 8450"/>
              <a:gd name="T29" fmla="*/ 8620 h 10376"/>
              <a:gd name="T30" fmla="*/ 1533 w 8450"/>
              <a:gd name="T31" fmla="*/ 8956 h 10376"/>
              <a:gd name="T32" fmla="*/ 1352 w 8450"/>
              <a:gd name="T33" fmla="*/ 9871 h 10376"/>
              <a:gd name="T34" fmla="*/ 1857 w 8450"/>
              <a:gd name="T35" fmla="*/ 10376 h 10376"/>
              <a:gd name="T36" fmla="*/ 6680 w 8450"/>
              <a:gd name="T37" fmla="*/ 10376 h 10376"/>
              <a:gd name="T38" fmla="*/ 7185 w 8450"/>
              <a:gd name="T39" fmla="*/ 9871 h 10376"/>
              <a:gd name="T40" fmla="*/ 7004 w 8450"/>
              <a:gd name="T41" fmla="*/ 8956 h 10376"/>
              <a:gd name="T42" fmla="*/ 6682 w 8450"/>
              <a:gd name="T43" fmla="*/ 8571 h 10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0" h="10376">
                <a:moveTo>
                  <a:pt x="4225" y="0"/>
                </a:moveTo>
                <a:cubicBezTo>
                  <a:pt x="1892" y="0"/>
                  <a:pt x="0" y="1891"/>
                  <a:pt x="0" y="4225"/>
                </a:cubicBezTo>
                <a:cubicBezTo>
                  <a:pt x="0" y="6558"/>
                  <a:pt x="1892" y="8450"/>
                  <a:pt x="4225" y="8450"/>
                </a:cubicBezTo>
                <a:cubicBezTo>
                  <a:pt x="6559" y="8450"/>
                  <a:pt x="8450" y="6558"/>
                  <a:pt x="8450" y="4225"/>
                </a:cubicBezTo>
                <a:cubicBezTo>
                  <a:pt x="8450" y="1892"/>
                  <a:pt x="6559" y="0"/>
                  <a:pt x="4225" y="0"/>
                </a:cubicBezTo>
                <a:close/>
                <a:moveTo>
                  <a:pt x="4225" y="6092"/>
                </a:moveTo>
                <a:cubicBezTo>
                  <a:pt x="3194" y="6092"/>
                  <a:pt x="2359" y="5257"/>
                  <a:pt x="2359" y="4226"/>
                </a:cubicBezTo>
                <a:cubicBezTo>
                  <a:pt x="2359" y="3194"/>
                  <a:pt x="3194" y="2360"/>
                  <a:pt x="4225" y="2360"/>
                </a:cubicBezTo>
                <a:cubicBezTo>
                  <a:pt x="5257" y="2360"/>
                  <a:pt x="6092" y="3195"/>
                  <a:pt x="6092" y="4226"/>
                </a:cubicBezTo>
                <a:cubicBezTo>
                  <a:pt x="6092" y="5257"/>
                  <a:pt x="5257" y="6092"/>
                  <a:pt x="4225" y="6092"/>
                </a:cubicBezTo>
                <a:close/>
                <a:moveTo>
                  <a:pt x="6682" y="8571"/>
                </a:moveTo>
                <a:cubicBezTo>
                  <a:pt x="6570" y="8507"/>
                  <a:pt x="6432" y="8516"/>
                  <a:pt x="6322" y="8582"/>
                </a:cubicBezTo>
                <a:cubicBezTo>
                  <a:pt x="5643" y="8991"/>
                  <a:pt x="5117" y="9225"/>
                  <a:pt x="4225" y="9225"/>
                </a:cubicBezTo>
                <a:cubicBezTo>
                  <a:pt x="3355" y="9225"/>
                  <a:pt x="2843" y="9002"/>
                  <a:pt x="2180" y="8611"/>
                </a:cubicBezTo>
                <a:cubicBezTo>
                  <a:pt x="2060" y="8539"/>
                  <a:pt x="1909" y="8542"/>
                  <a:pt x="1793" y="8620"/>
                </a:cubicBezTo>
                <a:cubicBezTo>
                  <a:pt x="1659" y="8710"/>
                  <a:pt x="1584" y="8811"/>
                  <a:pt x="1533" y="8956"/>
                </a:cubicBezTo>
                <a:lnTo>
                  <a:pt x="1352" y="9871"/>
                </a:lnTo>
                <a:cubicBezTo>
                  <a:pt x="1352" y="10148"/>
                  <a:pt x="1579" y="10376"/>
                  <a:pt x="1857" y="10376"/>
                </a:cubicBezTo>
                <a:lnTo>
                  <a:pt x="6680" y="10376"/>
                </a:lnTo>
                <a:cubicBezTo>
                  <a:pt x="6958" y="10376"/>
                  <a:pt x="7185" y="10148"/>
                  <a:pt x="7185" y="9871"/>
                </a:cubicBezTo>
                <a:lnTo>
                  <a:pt x="7004" y="8956"/>
                </a:lnTo>
                <a:cubicBezTo>
                  <a:pt x="6947" y="8792"/>
                  <a:pt x="6845" y="8663"/>
                  <a:pt x="6682" y="85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5" name="lab-flask_77311">
            <a:extLst>
              <a:ext uri="{FF2B5EF4-FFF2-40B4-BE49-F238E27FC236}">
                <a16:creationId xmlns:a16="http://schemas.microsoft.com/office/drawing/2014/main" id="{274B7B06-1187-2BE0-070B-8FC9C4EBBB12}"/>
              </a:ext>
            </a:extLst>
          </p:cNvPr>
          <p:cNvSpPr/>
          <p:nvPr/>
        </p:nvSpPr>
        <p:spPr>
          <a:xfrm>
            <a:off x="2469036" y="3400896"/>
            <a:ext cx="255528" cy="254637"/>
          </a:xfrm>
          <a:custGeom>
            <a:avLst/>
            <a:gdLst>
              <a:gd name="connsiteX0" fmla="*/ 539770 w 607639"/>
              <a:gd name="connsiteY0" fmla="*/ 462319 h 605522"/>
              <a:gd name="connsiteX1" fmla="*/ 561806 w 607639"/>
              <a:gd name="connsiteY1" fmla="*/ 467228 h 605522"/>
              <a:gd name="connsiteX2" fmla="*/ 607639 w 607639"/>
              <a:gd name="connsiteY2" fmla="*/ 533887 h 605522"/>
              <a:gd name="connsiteX3" fmla="*/ 535909 w 607639"/>
              <a:gd name="connsiteY3" fmla="*/ 605522 h 605522"/>
              <a:gd name="connsiteX4" fmla="*/ 470319 w 607639"/>
              <a:gd name="connsiteY4" fmla="*/ 562861 h 605522"/>
              <a:gd name="connsiteX5" fmla="*/ 539770 w 607639"/>
              <a:gd name="connsiteY5" fmla="*/ 462319 h 605522"/>
              <a:gd name="connsiteX6" fmla="*/ 89495 w 607639"/>
              <a:gd name="connsiteY6" fmla="*/ 419567 h 605522"/>
              <a:gd name="connsiteX7" fmla="*/ 134240 w 607639"/>
              <a:gd name="connsiteY7" fmla="*/ 434641 h 605522"/>
              <a:gd name="connsiteX8" fmla="*/ 171263 w 607639"/>
              <a:gd name="connsiteY8" fmla="*/ 504941 h 605522"/>
              <a:gd name="connsiteX9" fmla="*/ 85737 w 607639"/>
              <a:gd name="connsiteY9" fmla="*/ 590351 h 605522"/>
              <a:gd name="connsiteX10" fmla="*/ 212 w 607639"/>
              <a:gd name="connsiteY10" fmla="*/ 504941 h 605522"/>
              <a:gd name="connsiteX11" fmla="*/ 89495 w 607639"/>
              <a:gd name="connsiteY11" fmla="*/ 419567 h 605522"/>
              <a:gd name="connsiteX12" fmla="*/ 397424 w 607639"/>
              <a:gd name="connsiteY12" fmla="*/ 114115 h 605522"/>
              <a:gd name="connsiteX13" fmla="*/ 402675 w 607639"/>
              <a:gd name="connsiteY13" fmla="*/ 115181 h 605522"/>
              <a:gd name="connsiteX14" fmla="*/ 430267 w 607639"/>
              <a:gd name="connsiteY14" fmla="*/ 148770 h 605522"/>
              <a:gd name="connsiteX15" fmla="*/ 430356 w 607639"/>
              <a:gd name="connsiteY15" fmla="*/ 154101 h 605522"/>
              <a:gd name="connsiteX16" fmla="*/ 362802 w 607639"/>
              <a:gd name="connsiteY16" fmla="*/ 209371 h 605522"/>
              <a:gd name="connsiteX17" fmla="*/ 359420 w 607639"/>
              <a:gd name="connsiteY17" fmla="*/ 337860 h 605522"/>
              <a:gd name="connsiteX18" fmla="*/ 480642 w 607639"/>
              <a:gd name="connsiteY18" fmla="*/ 448400 h 605522"/>
              <a:gd name="connsiteX19" fmla="*/ 480286 w 607639"/>
              <a:gd name="connsiteY19" fmla="*/ 453820 h 605522"/>
              <a:gd name="connsiteX20" fmla="*/ 450915 w 607639"/>
              <a:gd name="connsiteY20" fmla="*/ 485721 h 605522"/>
              <a:gd name="connsiteX21" fmla="*/ 445575 w 607639"/>
              <a:gd name="connsiteY21" fmla="*/ 486520 h 605522"/>
              <a:gd name="connsiteX22" fmla="*/ 324442 w 607639"/>
              <a:gd name="connsiteY22" fmla="*/ 375981 h 605522"/>
              <a:gd name="connsiteX23" fmla="*/ 196011 w 607639"/>
              <a:gd name="connsiteY23" fmla="*/ 390642 h 605522"/>
              <a:gd name="connsiteX24" fmla="*/ 170912 w 607639"/>
              <a:gd name="connsiteY24" fmla="*/ 426985 h 605522"/>
              <a:gd name="connsiteX25" fmla="*/ 165661 w 607639"/>
              <a:gd name="connsiteY25" fmla="*/ 427430 h 605522"/>
              <a:gd name="connsiteX26" fmla="*/ 129704 w 607639"/>
              <a:gd name="connsiteY26" fmla="*/ 402727 h 605522"/>
              <a:gd name="connsiteX27" fmla="*/ 128279 w 607639"/>
              <a:gd name="connsiteY27" fmla="*/ 397573 h 605522"/>
              <a:gd name="connsiteX28" fmla="*/ 153289 w 607639"/>
              <a:gd name="connsiteY28" fmla="*/ 361319 h 605522"/>
              <a:gd name="connsiteX29" fmla="*/ 131929 w 607639"/>
              <a:gd name="connsiteY29" fmla="*/ 209371 h 605522"/>
              <a:gd name="connsiteX30" fmla="*/ 111547 w 607639"/>
              <a:gd name="connsiteY30" fmla="*/ 192666 h 605522"/>
              <a:gd name="connsiteX31" fmla="*/ 111725 w 607639"/>
              <a:gd name="connsiteY31" fmla="*/ 187245 h 605522"/>
              <a:gd name="connsiteX32" fmla="*/ 139227 w 607639"/>
              <a:gd name="connsiteY32" fmla="*/ 153923 h 605522"/>
              <a:gd name="connsiteX33" fmla="*/ 144478 w 607639"/>
              <a:gd name="connsiteY33" fmla="*/ 152679 h 605522"/>
              <a:gd name="connsiteX34" fmla="*/ 164771 w 607639"/>
              <a:gd name="connsiteY34" fmla="*/ 169385 h 605522"/>
              <a:gd name="connsiteX35" fmla="*/ 329960 w 607639"/>
              <a:gd name="connsiteY35" fmla="*/ 169385 h 605522"/>
              <a:gd name="connsiteX36" fmla="*/ 60695 w 607639"/>
              <a:gd name="connsiteY36" fmla="*/ 56735 h 605522"/>
              <a:gd name="connsiteX37" fmla="*/ 121302 w 607639"/>
              <a:gd name="connsiteY37" fmla="*/ 117350 h 605522"/>
              <a:gd name="connsiteX38" fmla="*/ 60695 w 607639"/>
              <a:gd name="connsiteY38" fmla="*/ 177966 h 605522"/>
              <a:gd name="connsiteX39" fmla="*/ 0 w 607639"/>
              <a:gd name="connsiteY39" fmla="*/ 117350 h 605522"/>
              <a:gd name="connsiteX40" fmla="*/ 60695 w 607639"/>
              <a:gd name="connsiteY40" fmla="*/ 56735 h 605522"/>
              <a:gd name="connsiteX41" fmla="*/ 490042 w 607639"/>
              <a:gd name="connsiteY41" fmla="*/ 0 h 605522"/>
              <a:gd name="connsiteX42" fmla="*/ 561772 w 607639"/>
              <a:gd name="connsiteY42" fmla="*/ 71624 h 605522"/>
              <a:gd name="connsiteX43" fmla="*/ 490042 w 607639"/>
              <a:gd name="connsiteY43" fmla="*/ 143248 h 605522"/>
              <a:gd name="connsiteX44" fmla="*/ 418312 w 607639"/>
              <a:gd name="connsiteY44" fmla="*/ 71624 h 605522"/>
              <a:gd name="connsiteX45" fmla="*/ 490042 w 607639"/>
              <a:gd name="connsiteY45"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605522">
                <a:moveTo>
                  <a:pt x="539770" y="462319"/>
                </a:moveTo>
                <a:cubicBezTo>
                  <a:pt x="546987" y="462769"/>
                  <a:pt x="554386" y="464351"/>
                  <a:pt x="561806" y="467228"/>
                </a:cubicBezTo>
                <a:cubicBezTo>
                  <a:pt x="589662" y="477983"/>
                  <a:pt x="607639" y="504201"/>
                  <a:pt x="607639" y="533887"/>
                </a:cubicBezTo>
                <a:cubicBezTo>
                  <a:pt x="607639" y="573437"/>
                  <a:pt x="575423" y="605522"/>
                  <a:pt x="535909" y="605522"/>
                </a:cubicBezTo>
                <a:cubicBezTo>
                  <a:pt x="507074" y="605522"/>
                  <a:pt x="481977" y="589168"/>
                  <a:pt x="470319" y="562861"/>
                </a:cubicBezTo>
                <a:cubicBezTo>
                  <a:pt x="447658" y="511457"/>
                  <a:pt x="489251" y="459167"/>
                  <a:pt x="539770" y="462319"/>
                </a:cubicBezTo>
                <a:close/>
                <a:moveTo>
                  <a:pt x="89495" y="419567"/>
                </a:moveTo>
                <a:cubicBezTo>
                  <a:pt x="104705" y="420171"/>
                  <a:pt x="120134" y="424931"/>
                  <a:pt x="134240" y="434641"/>
                </a:cubicBezTo>
                <a:cubicBezTo>
                  <a:pt x="157379" y="450638"/>
                  <a:pt x="171263" y="476946"/>
                  <a:pt x="171263" y="504941"/>
                </a:cubicBezTo>
                <a:cubicBezTo>
                  <a:pt x="171263" y="552046"/>
                  <a:pt x="132816" y="590351"/>
                  <a:pt x="85737" y="590351"/>
                </a:cubicBezTo>
                <a:cubicBezTo>
                  <a:pt x="38569" y="590351"/>
                  <a:pt x="212" y="552046"/>
                  <a:pt x="212" y="504941"/>
                </a:cubicBezTo>
                <a:cubicBezTo>
                  <a:pt x="212" y="453349"/>
                  <a:pt x="43865" y="417754"/>
                  <a:pt x="89495" y="419567"/>
                </a:cubicBezTo>
                <a:close/>
                <a:moveTo>
                  <a:pt x="397424" y="114115"/>
                </a:moveTo>
                <a:cubicBezTo>
                  <a:pt x="399115" y="112693"/>
                  <a:pt x="401696" y="113226"/>
                  <a:pt x="402675" y="115181"/>
                </a:cubicBezTo>
                <a:cubicBezTo>
                  <a:pt x="409350" y="128421"/>
                  <a:pt x="418785" y="139795"/>
                  <a:pt x="430267" y="148770"/>
                </a:cubicBezTo>
                <a:cubicBezTo>
                  <a:pt x="431958" y="150102"/>
                  <a:pt x="432047" y="152679"/>
                  <a:pt x="430356" y="154101"/>
                </a:cubicBezTo>
                <a:lnTo>
                  <a:pt x="362802" y="209371"/>
                </a:lnTo>
                <a:cubicBezTo>
                  <a:pt x="384252" y="249624"/>
                  <a:pt x="383095" y="298585"/>
                  <a:pt x="359420" y="337860"/>
                </a:cubicBezTo>
                <a:lnTo>
                  <a:pt x="480642" y="448400"/>
                </a:lnTo>
                <a:cubicBezTo>
                  <a:pt x="482244" y="449911"/>
                  <a:pt x="482066" y="452576"/>
                  <a:pt x="480286" y="453820"/>
                </a:cubicBezTo>
                <a:cubicBezTo>
                  <a:pt x="467737" y="462440"/>
                  <a:pt x="457857" y="473636"/>
                  <a:pt x="450915" y="485721"/>
                </a:cubicBezTo>
                <a:cubicBezTo>
                  <a:pt x="449758" y="487676"/>
                  <a:pt x="447177" y="488031"/>
                  <a:pt x="445575" y="486520"/>
                </a:cubicBezTo>
                <a:lnTo>
                  <a:pt x="324442" y="375981"/>
                </a:lnTo>
                <a:cubicBezTo>
                  <a:pt x="287328" y="402994"/>
                  <a:pt x="238376" y="408680"/>
                  <a:pt x="196011" y="390642"/>
                </a:cubicBezTo>
                <a:lnTo>
                  <a:pt x="170912" y="426985"/>
                </a:lnTo>
                <a:cubicBezTo>
                  <a:pt x="169755" y="428762"/>
                  <a:pt x="167174" y="429029"/>
                  <a:pt x="165661" y="427430"/>
                </a:cubicBezTo>
                <a:cubicBezTo>
                  <a:pt x="155336" y="416855"/>
                  <a:pt x="143232" y="408503"/>
                  <a:pt x="129704" y="402727"/>
                </a:cubicBezTo>
                <a:cubicBezTo>
                  <a:pt x="127745" y="401838"/>
                  <a:pt x="127033" y="399350"/>
                  <a:pt x="128279" y="397573"/>
                </a:cubicBezTo>
                <a:lnTo>
                  <a:pt x="153289" y="361319"/>
                </a:lnTo>
                <a:cubicBezTo>
                  <a:pt x="113861" y="320622"/>
                  <a:pt x="105495" y="258865"/>
                  <a:pt x="131929" y="209371"/>
                </a:cubicBezTo>
                <a:lnTo>
                  <a:pt x="111547" y="192666"/>
                </a:lnTo>
                <a:cubicBezTo>
                  <a:pt x="109856" y="191244"/>
                  <a:pt x="109945" y="188578"/>
                  <a:pt x="111725" y="187245"/>
                </a:cubicBezTo>
                <a:cubicBezTo>
                  <a:pt x="123651" y="178537"/>
                  <a:pt x="132997" y="167252"/>
                  <a:pt x="139227" y="153923"/>
                </a:cubicBezTo>
                <a:cubicBezTo>
                  <a:pt x="140117" y="151880"/>
                  <a:pt x="142787" y="151258"/>
                  <a:pt x="144478" y="152679"/>
                </a:cubicBezTo>
                <a:lnTo>
                  <a:pt x="164771" y="169385"/>
                </a:lnTo>
                <a:cubicBezTo>
                  <a:pt x="212565" y="130376"/>
                  <a:pt x="282076" y="130287"/>
                  <a:pt x="329960" y="169385"/>
                </a:cubicBezTo>
                <a:close/>
                <a:moveTo>
                  <a:pt x="60695" y="56735"/>
                </a:moveTo>
                <a:cubicBezTo>
                  <a:pt x="94158" y="56735"/>
                  <a:pt x="121302" y="83932"/>
                  <a:pt x="121302" y="117350"/>
                </a:cubicBezTo>
                <a:cubicBezTo>
                  <a:pt x="121302" y="150858"/>
                  <a:pt x="94158" y="177966"/>
                  <a:pt x="60695" y="177966"/>
                </a:cubicBezTo>
                <a:cubicBezTo>
                  <a:pt x="27233" y="177966"/>
                  <a:pt x="0" y="150769"/>
                  <a:pt x="0" y="117350"/>
                </a:cubicBezTo>
                <a:cubicBezTo>
                  <a:pt x="0" y="83932"/>
                  <a:pt x="27233" y="56735"/>
                  <a:pt x="60695" y="56735"/>
                </a:cubicBezTo>
                <a:close/>
                <a:moveTo>
                  <a:pt x="490042" y="0"/>
                </a:moveTo>
                <a:cubicBezTo>
                  <a:pt x="529556" y="0"/>
                  <a:pt x="561772" y="32169"/>
                  <a:pt x="561772" y="71624"/>
                </a:cubicBezTo>
                <a:cubicBezTo>
                  <a:pt x="561772" y="111168"/>
                  <a:pt x="529556" y="143248"/>
                  <a:pt x="490042" y="143248"/>
                </a:cubicBezTo>
                <a:cubicBezTo>
                  <a:pt x="449816" y="143248"/>
                  <a:pt x="418312" y="110635"/>
                  <a:pt x="418312" y="71624"/>
                </a:cubicBezTo>
                <a:cubicBezTo>
                  <a:pt x="418312" y="32169"/>
                  <a:pt x="450439" y="0"/>
                  <a:pt x="4900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shop_346547">
            <a:extLst>
              <a:ext uri="{FF2B5EF4-FFF2-40B4-BE49-F238E27FC236}">
                <a16:creationId xmlns:a16="http://schemas.microsoft.com/office/drawing/2014/main" id="{0032F707-3A3D-B428-1BE3-7FF710BBF92F}"/>
              </a:ext>
            </a:extLst>
          </p:cNvPr>
          <p:cNvSpPr/>
          <p:nvPr/>
        </p:nvSpPr>
        <p:spPr>
          <a:xfrm>
            <a:off x="8408782" y="3505146"/>
            <a:ext cx="235117" cy="235058"/>
          </a:xfrm>
          <a:custGeom>
            <a:avLst/>
            <a:gdLst>
              <a:gd name="connsiteX0" fmla="*/ 339625 w 606239"/>
              <a:gd name="connsiteY0" fmla="*/ 410867 h 606087"/>
              <a:gd name="connsiteX1" fmla="*/ 339625 w 606239"/>
              <a:gd name="connsiteY1" fmla="*/ 511555 h 606087"/>
              <a:gd name="connsiteX2" fmla="*/ 486677 w 606239"/>
              <a:gd name="connsiteY2" fmla="*/ 511555 h 606087"/>
              <a:gd name="connsiteX3" fmla="*/ 486677 w 606239"/>
              <a:gd name="connsiteY3" fmla="*/ 410867 h 606087"/>
              <a:gd name="connsiteX4" fmla="*/ 117843 w 606239"/>
              <a:gd name="connsiteY4" fmla="*/ 298351 h 606087"/>
              <a:gd name="connsiteX5" fmla="*/ 179572 w 606239"/>
              <a:gd name="connsiteY5" fmla="*/ 324124 h 606087"/>
              <a:gd name="connsiteX6" fmla="*/ 241302 w 606239"/>
              <a:gd name="connsiteY6" fmla="*/ 298351 h 606087"/>
              <a:gd name="connsiteX7" fmla="*/ 303127 w 606239"/>
              <a:gd name="connsiteY7" fmla="*/ 324124 h 606087"/>
              <a:gd name="connsiteX8" fmla="*/ 364856 w 606239"/>
              <a:gd name="connsiteY8" fmla="*/ 298351 h 606087"/>
              <a:gd name="connsiteX9" fmla="*/ 426585 w 606239"/>
              <a:gd name="connsiteY9" fmla="*/ 324124 h 606087"/>
              <a:gd name="connsiteX10" fmla="*/ 488411 w 606239"/>
              <a:gd name="connsiteY10" fmla="*/ 298351 h 606087"/>
              <a:gd name="connsiteX11" fmla="*/ 550140 w 606239"/>
              <a:gd name="connsiteY11" fmla="*/ 324124 h 606087"/>
              <a:gd name="connsiteX12" fmla="*/ 559385 w 606239"/>
              <a:gd name="connsiteY12" fmla="*/ 323547 h 606087"/>
              <a:gd name="connsiteX13" fmla="*/ 559385 w 606239"/>
              <a:gd name="connsiteY13" fmla="*/ 606087 h 606087"/>
              <a:gd name="connsiteX14" fmla="*/ 269518 w 606239"/>
              <a:gd name="connsiteY14" fmla="*/ 606087 h 606087"/>
              <a:gd name="connsiteX15" fmla="*/ 269518 w 606239"/>
              <a:gd name="connsiteY15" fmla="*/ 410867 h 606087"/>
              <a:gd name="connsiteX16" fmla="*/ 123525 w 606239"/>
              <a:gd name="connsiteY16" fmla="*/ 410867 h 606087"/>
              <a:gd name="connsiteX17" fmla="*/ 123525 w 606239"/>
              <a:gd name="connsiteY17" fmla="*/ 606087 h 606087"/>
              <a:gd name="connsiteX18" fmla="*/ 46869 w 606239"/>
              <a:gd name="connsiteY18" fmla="*/ 606087 h 606087"/>
              <a:gd name="connsiteX19" fmla="*/ 46869 w 606239"/>
              <a:gd name="connsiteY19" fmla="*/ 323547 h 606087"/>
              <a:gd name="connsiteX20" fmla="*/ 56018 w 606239"/>
              <a:gd name="connsiteY20" fmla="*/ 324124 h 606087"/>
              <a:gd name="connsiteX21" fmla="*/ 117843 w 606239"/>
              <a:gd name="connsiteY21" fmla="*/ 298351 h 606087"/>
              <a:gd name="connsiteX22" fmla="*/ 194887 w 606239"/>
              <a:gd name="connsiteY22" fmla="*/ 0 h 606087"/>
              <a:gd name="connsiteX23" fmla="*/ 411297 w 606239"/>
              <a:gd name="connsiteY23" fmla="*/ 0 h 606087"/>
              <a:gd name="connsiteX24" fmla="*/ 411297 w 606239"/>
              <a:gd name="connsiteY24" fmla="*/ 55101 h 606087"/>
              <a:gd name="connsiteX25" fmla="*/ 509053 w 606239"/>
              <a:gd name="connsiteY25" fmla="*/ 55101 h 606087"/>
              <a:gd name="connsiteX26" fmla="*/ 599489 w 606239"/>
              <a:gd name="connsiteY26" fmla="*/ 213287 h 606087"/>
              <a:gd name="connsiteX27" fmla="*/ 557401 w 606239"/>
              <a:gd name="connsiteY27" fmla="*/ 298390 h 606087"/>
              <a:gd name="connsiteX28" fmla="*/ 550178 w 606239"/>
              <a:gd name="connsiteY28" fmla="*/ 298774 h 606087"/>
              <a:gd name="connsiteX29" fmla="*/ 488442 w 606239"/>
              <a:gd name="connsiteY29" fmla="*/ 237135 h 606087"/>
              <a:gd name="connsiteX30" fmla="*/ 426611 w 606239"/>
              <a:gd name="connsiteY30" fmla="*/ 298774 h 606087"/>
              <a:gd name="connsiteX31" fmla="*/ 364875 w 606239"/>
              <a:gd name="connsiteY31" fmla="*/ 237135 h 606087"/>
              <a:gd name="connsiteX32" fmla="*/ 303140 w 606239"/>
              <a:gd name="connsiteY32" fmla="*/ 298774 h 606087"/>
              <a:gd name="connsiteX33" fmla="*/ 241309 w 606239"/>
              <a:gd name="connsiteY33" fmla="*/ 237135 h 606087"/>
              <a:gd name="connsiteX34" fmla="*/ 179573 w 606239"/>
              <a:gd name="connsiteY34" fmla="*/ 298774 h 606087"/>
              <a:gd name="connsiteX35" fmla="*/ 117838 w 606239"/>
              <a:gd name="connsiteY35" fmla="*/ 237135 h 606087"/>
              <a:gd name="connsiteX36" fmla="*/ 56007 w 606239"/>
              <a:gd name="connsiteY36" fmla="*/ 298774 h 606087"/>
              <a:gd name="connsiteX37" fmla="*/ 48880 w 606239"/>
              <a:gd name="connsiteY37" fmla="*/ 298390 h 606087"/>
              <a:gd name="connsiteX38" fmla="*/ 6792 w 606239"/>
              <a:gd name="connsiteY38" fmla="*/ 213287 h 606087"/>
              <a:gd name="connsiteX39" fmla="*/ 97228 w 606239"/>
              <a:gd name="connsiteY39" fmla="*/ 55101 h 606087"/>
              <a:gd name="connsiteX40" fmla="*/ 194887 w 606239"/>
              <a:gd name="connsiteY40" fmla="*/ 55101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6239" h="606087">
                <a:moveTo>
                  <a:pt x="339625" y="410867"/>
                </a:moveTo>
                <a:lnTo>
                  <a:pt x="339625" y="511555"/>
                </a:lnTo>
                <a:lnTo>
                  <a:pt x="486677" y="511555"/>
                </a:lnTo>
                <a:lnTo>
                  <a:pt x="486677" y="410867"/>
                </a:lnTo>
                <a:close/>
                <a:moveTo>
                  <a:pt x="117843" y="298351"/>
                </a:moveTo>
                <a:cubicBezTo>
                  <a:pt x="133637" y="314315"/>
                  <a:pt x="155497" y="324124"/>
                  <a:pt x="179572" y="324124"/>
                </a:cubicBezTo>
                <a:cubicBezTo>
                  <a:pt x="203744" y="324124"/>
                  <a:pt x="225604" y="314315"/>
                  <a:pt x="241302" y="298351"/>
                </a:cubicBezTo>
                <a:cubicBezTo>
                  <a:pt x="257095" y="314315"/>
                  <a:pt x="278955" y="324124"/>
                  <a:pt x="303127" y="324124"/>
                </a:cubicBezTo>
                <a:cubicBezTo>
                  <a:pt x="327202" y="324124"/>
                  <a:pt x="349063" y="314315"/>
                  <a:pt x="364856" y="298351"/>
                </a:cubicBezTo>
                <a:cubicBezTo>
                  <a:pt x="380650" y="314315"/>
                  <a:pt x="402510" y="324124"/>
                  <a:pt x="426585" y="324124"/>
                </a:cubicBezTo>
                <a:cubicBezTo>
                  <a:pt x="450757" y="324124"/>
                  <a:pt x="472617" y="314315"/>
                  <a:pt x="488411" y="298351"/>
                </a:cubicBezTo>
                <a:cubicBezTo>
                  <a:pt x="504204" y="314315"/>
                  <a:pt x="526065" y="324124"/>
                  <a:pt x="550140" y="324124"/>
                </a:cubicBezTo>
                <a:cubicBezTo>
                  <a:pt x="553222" y="324124"/>
                  <a:pt x="556303" y="323932"/>
                  <a:pt x="559385" y="323547"/>
                </a:cubicBezTo>
                <a:lnTo>
                  <a:pt x="559385" y="606087"/>
                </a:lnTo>
                <a:lnTo>
                  <a:pt x="269518" y="606087"/>
                </a:lnTo>
                <a:lnTo>
                  <a:pt x="269518" y="410867"/>
                </a:lnTo>
                <a:lnTo>
                  <a:pt x="123525" y="410867"/>
                </a:lnTo>
                <a:lnTo>
                  <a:pt x="123525" y="606087"/>
                </a:lnTo>
                <a:lnTo>
                  <a:pt x="46869" y="606087"/>
                </a:lnTo>
                <a:lnTo>
                  <a:pt x="46869" y="323547"/>
                </a:lnTo>
                <a:cubicBezTo>
                  <a:pt x="49854" y="323932"/>
                  <a:pt x="52936" y="324124"/>
                  <a:pt x="56018" y="324124"/>
                </a:cubicBezTo>
                <a:cubicBezTo>
                  <a:pt x="80189" y="324124"/>
                  <a:pt x="102050" y="314315"/>
                  <a:pt x="117843" y="298351"/>
                </a:cubicBezTo>
                <a:close/>
                <a:moveTo>
                  <a:pt x="194887" y="0"/>
                </a:moveTo>
                <a:lnTo>
                  <a:pt x="411297" y="0"/>
                </a:lnTo>
                <a:lnTo>
                  <a:pt x="411297" y="55101"/>
                </a:lnTo>
                <a:lnTo>
                  <a:pt x="509053" y="55101"/>
                </a:lnTo>
                <a:lnTo>
                  <a:pt x="599489" y="213287"/>
                </a:lnTo>
                <a:cubicBezTo>
                  <a:pt x="617884" y="248578"/>
                  <a:pt x="596985" y="293774"/>
                  <a:pt x="557401" y="298390"/>
                </a:cubicBezTo>
                <a:cubicBezTo>
                  <a:pt x="554993" y="298678"/>
                  <a:pt x="552585" y="298774"/>
                  <a:pt x="550178" y="298774"/>
                </a:cubicBezTo>
                <a:cubicBezTo>
                  <a:pt x="516083" y="298774"/>
                  <a:pt x="488442" y="271176"/>
                  <a:pt x="488442" y="237135"/>
                </a:cubicBezTo>
                <a:cubicBezTo>
                  <a:pt x="488442" y="271176"/>
                  <a:pt x="460801" y="298774"/>
                  <a:pt x="426611" y="298774"/>
                </a:cubicBezTo>
                <a:cubicBezTo>
                  <a:pt x="392517" y="298774"/>
                  <a:pt x="364875" y="271176"/>
                  <a:pt x="364875" y="237135"/>
                </a:cubicBezTo>
                <a:cubicBezTo>
                  <a:pt x="364875" y="271176"/>
                  <a:pt x="337234" y="298774"/>
                  <a:pt x="303140" y="298774"/>
                </a:cubicBezTo>
                <a:cubicBezTo>
                  <a:pt x="269046" y="298774"/>
                  <a:pt x="241309" y="271176"/>
                  <a:pt x="241309" y="237135"/>
                </a:cubicBezTo>
                <a:cubicBezTo>
                  <a:pt x="241309" y="271176"/>
                  <a:pt x="213667" y="298774"/>
                  <a:pt x="179573" y="298774"/>
                </a:cubicBezTo>
                <a:cubicBezTo>
                  <a:pt x="145479" y="298774"/>
                  <a:pt x="117838" y="271176"/>
                  <a:pt x="117838" y="237135"/>
                </a:cubicBezTo>
                <a:cubicBezTo>
                  <a:pt x="117838" y="271176"/>
                  <a:pt x="90197" y="298774"/>
                  <a:pt x="56007" y="298774"/>
                </a:cubicBezTo>
                <a:cubicBezTo>
                  <a:pt x="53599" y="298774"/>
                  <a:pt x="51191" y="298678"/>
                  <a:pt x="48880" y="298390"/>
                </a:cubicBezTo>
                <a:cubicBezTo>
                  <a:pt x="9296" y="293774"/>
                  <a:pt x="-11700" y="248578"/>
                  <a:pt x="6792" y="213287"/>
                </a:cubicBezTo>
                <a:lnTo>
                  <a:pt x="97228" y="55101"/>
                </a:lnTo>
                <a:lnTo>
                  <a:pt x="194887" y="55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0643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BD61A-8FB6-5204-75D4-53166090B4B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E3DC88A-14EB-8557-C812-F5F85F7043C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8.1.3</a:t>
            </a:r>
            <a:r>
              <a:rPr lang="zh-CN" altLang="en-US" sz="3200" dirty="0">
                <a:solidFill>
                  <a:schemeClr val="tx1"/>
                </a:solidFill>
                <a:latin typeface="Microsoft YaHei" panose="020B0503020204020204" pitchFamily="34" charset="-122"/>
                <a:ea typeface="Microsoft YaHei" panose="020B0503020204020204" pitchFamily="34" charset="-122"/>
              </a:rPr>
              <a:t>创新创业计划书撰写</a:t>
            </a:r>
          </a:p>
        </p:txBody>
      </p:sp>
      <p:sp>
        <p:nvSpPr>
          <p:cNvPr id="124" name="文本框 123">
            <a:extLst>
              <a:ext uri="{FF2B5EF4-FFF2-40B4-BE49-F238E27FC236}">
                <a16:creationId xmlns:a16="http://schemas.microsoft.com/office/drawing/2014/main" id="{C598C224-B6E1-185C-4A09-436931F11494}"/>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创新创业计划书的内容</a:t>
            </a:r>
          </a:p>
        </p:txBody>
      </p:sp>
      <p:sp>
        <p:nvSpPr>
          <p:cNvPr id="5" name="文本框 4">
            <a:extLst>
              <a:ext uri="{FF2B5EF4-FFF2-40B4-BE49-F238E27FC236}">
                <a16:creationId xmlns:a16="http://schemas.microsoft.com/office/drawing/2014/main" id="{6E292E26-40FD-8C93-CC1C-124A7BE1F0D6}"/>
              </a:ext>
            </a:extLst>
          </p:cNvPr>
          <p:cNvSpPr txBox="1"/>
          <p:nvPr/>
        </p:nvSpPr>
        <p:spPr>
          <a:xfrm>
            <a:off x="599558" y="1663442"/>
            <a:ext cx="10992884" cy="4218527"/>
          </a:xfrm>
          <a:prstGeom prst="rect">
            <a:avLst/>
          </a:prstGeom>
          <a:noFill/>
        </p:spPr>
        <p:txBody>
          <a:bodyPr wrap="square">
            <a:spAutoFit/>
          </a:bodyPr>
          <a:lstStyle/>
          <a:p>
            <a:pP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）封面：</a:t>
            </a:r>
            <a:r>
              <a:rPr lang="zh-CN" altLang="en-US" sz="2000" dirty="0">
                <a:latin typeface="Microsoft YaHei" panose="020B0503020204020204" pitchFamily="34" charset="-122"/>
                <a:ea typeface="Microsoft YaHei" panose="020B0503020204020204" pitchFamily="34" charset="-122"/>
              </a:rPr>
              <a:t>封面的设计要给人以美感，让人有良好的第一印象。</a:t>
            </a:r>
            <a:endParaRPr lang="en-US" altLang="zh-CN" sz="2000" dirty="0">
              <a:latin typeface="Microsoft YaHei" panose="020B0503020204020204" pitchFamily="34" charset="-122"/>
              <a:ea typeface="Microsoft YaHei" panose="020B0503020204020204" pitchFamily="34" charset="-122"/>
            </a:endParaRPr>
          </a:p>
          <a:p>
            <a:pP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）计划摘要：</a:t>
            </a:r>
            <a:r>
              <a:rPr lang="zh-CN" altLang="en-US" sz="2000" dirty="0">
                <a:latin typeface="Microsoft YaHei" panose="020B0503020204020204" pitchFamily="34" charset="-122"/>
                <a:ea typeface="Microsoft YaHei" panose="020B0503020204020204" pitchFamily="34" charset="-122"/>
              </a:rPr>
              <a:t>计划摘要是创新创业计划书的精华部分，往往在撰写的最后阶段才完成，但这也是投资者最先看到的内容。</a:t>
            </a:r>
          </a:p>
          <a:p>
            <a:pP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3</a:t>
            </a:r>
            <a:r>
              <a:rPr lang="zh-CN" altLang="en-US" sz="2000" b="1" dirty="0">
                <a:latin typeface="Microsoft YaHei" panose="020B0503020204020204" pitchFamily="34" charset="-122"/>
                <a:ea typeface="Microsoft YaHei" panose="020B0503020204020204" pitchFamily="34" charset="-122"/>
              </a:rPr>
              <a:t>）企业介绍：</a:t>
            </a:r>
            <a:r>
              <a:rPr lang="zh-CN" altLang="en-US" sz="2000" dirty="0">
                <a:latin typeface="Microsoft YaHei" panose="020B0503020204020204" pitchFamily="34" charset="-122"/>
                <a:ea typeface="Microsoft YaHei" panose="020B0503020204020204" pitchFamily="34" charset="-122"/>
              </a:rPr>
              <a:t>企业介绍是对创新创业团队拟成立企业的总体情况的说明，阐述创新创业背景和企业发展的立足点，以及企业理念、经营思路和企业的战略目标等。</a:t>
            </a:r>
          </a:p>
          <a:p>
            <a:pPr>
              <a:lnSpc>
                <a:spcPct val="150000"/>
              </a:lnSpc>
              <a:spcBef>
                <a:spcPts val="127"/>
              </a:spcBef>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4</a:t>
            </a:r>
            <a:r>
              <a:rPr lang="zh-CN" altLang="en-US" sz="2000" b="1" dirty="0">
                <a:latin typeface="Microsoft YaHei" panose="020B0503020204020204" pitchFamily="34" charset="-122"/>
                <a:ea typeface="Microsoft YaHei" panose="020B0503020204020204" pitchFamily="34" charset="-122"/>
              </a:rPr>
              <a:t>）产品或服务介绍：</a:t>
            </a:r>
            <a:r>
              <a:rPr lang="zh-CN" altLang="en-US" sz="2000" dirty="0">
                <a:latin typeface="Microsoft YaHei" panose="020B0503020204020204" pitchFamily="34" charset="-122"/>
                <a:ea typeface="Microsoft YaHei" panose="020B0503020204020204" pitchFamily="34" charset="-122"/>
              </a:rPr>
              <a:t>投资者最关心的问题之一就是产品或服务是否具有新颖性、先进性、独特性和竞争优势。</a:t>
            </a:r>
            <a:endParaRPr lang="en-US" altLang="zh-CN" sz="2000" dirty="0">
              <a:latin typeface="Microsoft YaHei" panose="020B0503020204020204" pitchFamily="34" charset="-122"/>
              <a:ea typeface="Microsoft YaHei" panose="020B0503020204020204" pitchFamily="34" charset="-122"/>
            </a:endParaRPr>
          </a:p>
          <a:p>
            <a:pPr>
              <a:lnSpc>
                <a:spcPct val="150000"/>
              </a:lnSpc>
              <a:spcBef>
                <a:spcPts val="127"/>
              </a:spcBef>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5</a:t>
            </a:r>
            <a:r>
              <a:rPr lang="zh-CN" altLang="en-US" sz="2000" b="1" dirty="0">
                <a:latin typeface="Microsoft YaHei" panose="020B0503020204020204" pitchFamily="34" charset="-122"/>
                <a:ea typeface="Microsoft YaHei" panose="020B0503020204020204" pitchFamily="34" charset="-122"/>
              </a:rPr>
              <a:t>）行业分析：</a:t>
            </a:r>
            <a:r>
              <a:rPr lang="zh-CN" altLang="en-US" sz="2000" dirty="0">
                <a:latin typeface="Microsoft YaHei" panose="020B0503020204020204" pitchFamily="34" charset="-122"/>
                <a:ea typeface="Microsoft YaHei" panose="020B0503020204020204" pitchFamily="34" charset="-122"/>
              </a:rPr>
              <a:t>在行业分析中，创业者应该正确评估所选行业的基本特点、竞争状况和发展趋势等内容。</a:t>
            </a:r>
            <a:endParaRPr lang="en-US" altLang="zh-CN" sz="20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618644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84507-35B8-DFFB-1867-8C93FE4A5CB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E8E402F-58BC-6B0C-5F57-B4BA2241457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8.1.3</a:t>
            </a:r>
            <a:r>
              <a:rPr lang="zh-CN" altLang="en-US" sz="3200" dirty="0">
                <a:solidFill>
                  <a:schemeClr val="tx1"/>
                </a:solidFill>
                <a:latin typeface="Microsoft YaHei" panose="020B0503020204020204" pitchFamily="34" charset="-122"/>
                <a:ea typeface="Microsoft YaHei" panose="020B0503020204020204" pitchFamily="34" charset="-122"/>
              </a:rPr>
              <a:t>创新创业计划书撰写</a:t>
            </a:r>
          </a:p>
        </p:txBody>
      </p:sp>
      <p:sp>
        <p:nvSpPr>
          <p:cNvPr id="124" name="文本框 123">
            <a:extLst>
              <a:ext uri="{FF2B5EF4-FFF2-40B4-BE49-F238E27FC236}">
                <a16:creationId xmlns:a16="http://schemas.microsoft.com/office/drawing/2014/main" id="{74F1E100-E73D-7543-3908-8613FBFA65C9}"/>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创新创业计划书的内容</a:t>
            </a:r>
          </a:p>
        </p:txBody>
      </p:sp>
      <p:sp>
        <p:nvSpPr>
          <p:cNvPr id="5" name="文本框 4">
            <a:extLst>
              <a:ext uri="{FF2B5EF4-FFF2-40B4-BE49-F238E27FC236}">
                <a16:creationId xmlns:a16="http://schemas.microsoft.com/office/drawing/2014/main" id="{DD1F8E54-4FC0-F2A9-AD33-815EF29C6953}"/>
              </a:ext>
            </a:extLst>
          </p:cNvPr>
          <p:cNvSpPr txBox="1"/>
          <p:nvPr/>
        </p:nvSpPr>
        <p:spPr>
          <a:xfrm>
            <a:off x="599558" y="1663442"/>
            <a:ext cx="10992884" cy="4718664"/>
          </a:xfrm>
          <a:prstGeom prst="rect">
            <a:avLst/>
          </a:prstGeom>
          <a:noFill/>
        </p:spPr>
        <p:txBody>
          <a:bodyPr wrap="square">
            <a:spAutoFit/>
          </a:bodyPr>
          <a:lstStyle/>
          <a:p>
            <a:pPr>
              <a:lnSpc>
                <a:spcPct val="150000"/>
              </a:lnSpc>
              <a:spcBef>
                <a:spcPts val="127"/>
              </a:spcBef>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6</a:t>
            </a:r>
            <a:r>
              <a:rPr lang="zh-CN" altLang="en-US" sz="2000" b="1" dirty="0">
                <a:latin typeface="Microsoft YaHei" panose="020B0503020204020204" pitchFamily="34" charset="-122"/>
                <a:ea typeface="Microsoft YaHei" panose="020B0503020204020204" pitchFamily="34" charset="-122"/>
              </a:rPr>
              <a:t>）市场预测与分析：</a:t>
            </a:r>
            <a:r>
              <a:rPr lang="zh-CN" altLang="en-US" sz="2000" dirty="0">
                <a:latin typeface="Microsoft YaHei" panose="020B0503020204020204" pitchFamily="34" charset="-122"/>
                <a:ea typeface="Microsoft YaHei" panose="020B0503020204020204" pitchFamily="34" charset="-122"/>
              </a:rPr>
              <a:t>行业分析着重分析企业所涉及的行业领域，而市场预测与分析则是瞄准企业所涉及的细分市场。</a:t>
            </a:r>
            <a:endParaRPr lang="en-US" altLang="zh-CN" sz="2000" dirty="0">
              <a:latin typeface="Microsoft YaHei" panose="020B0503020204020204" pitchFamily="34" charset="-122"/>
              <a:ea typeface="Microsoft YaHei" panose="020B0503020204020204" pitchFamily="34" charset="-122"/>
            </a:endParaRPr>
          </a:p>
          <a:p>
            <a:pPr>
              <a:lnSpc>
                <a:spcPct val="150000"/>
              </a:lnSpc>
              <a:spcBef>
                <a:spcPts val="127"/>
              </a:spcBef>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7</a:t>
            </a:r>
            <a:r>
              <a:rPr lang="zh-CN" altLang="en-US" sz="2000" b="1" dirty="0">
                <a:latin typeface="Microsoft YaHei" panose="020B0503020204020204" pitchFamily="34" charset="-122"/>
                <a:ea typeface="Microsoft YaHei" panose="020B0503020204020204" pitchFamily="34" charset="-122"/>
              </a:rPr>
              <a:t>）营销策略：</a:t>
            </a:r>
            <a:r>
              <a:rPr lang="zh-CN" altLang="en-US" sz="2000" dirty="0">
                <a:latin typeface="Microsoft YaHei" panose="020B0503020204020204" pitchFamily="34" charset="-122"/>
                <a:ea typeface="Microsoft YaHei" panose="020B0503020204020204" pitchFamily="34" charset="-122"/>
              </a:rPr>
              <a:t>营销策略会受到用户特点、产品特征、企业自身状况及市场环境等各方面因素的影响，是创新创业计划书中非常重要且最具挑战性的部分。</a:t>
            </a:r>
            <a:endParaRPr lang="en-US" altLang="zh-CN" sz="2000" dirty="0">
              <a:latin typeface="Microsoft YaHei" panose="020B0503020204020204" pitchFamily="34" charset="-122"/>
              <a:ea typeface="Microsoft YaHei" panose="020B0503020204020204" pitchFamily="34" charset="-122"/>
            </a:endParaRPr>
          </a:p>
          <a:p>
            <a:pPr>
              <a:lnSpc>
                <a:spcPct val="150000"/>
              </a:lnSpc>
              <a:spcBef>
                <a:spcPts val="127"/>
              </a:spcBef>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8</a:t>
            </a:r>
            <a:r>
              <a:rPr lang="zh-CN" altLang="en-US" sz="2000" b="1" dirty="0">
                <a:latin typeface="Microsoft YaHei" panose="020B0503020204020204" pitchFamily="34" charset="-122"/>
                <a:ea typeface="Microsoft YaHei" panose="020B0503020204020204" pitchFamily="34" charset="-122"/>
              </a:rPr>
              <a:t>）经营管理计划：</a:t>
            </a:r>
            <a:r>
              <a:rPr lang="zh-CN" altLang="en-US" sz="2000" dirty="0">
                <a:latin typeface="Microsoft YaHei" panose="020B0503020204020204" pitchFamily="34" charset="-122"/>
                <a:ea typeface="Microsoft YaHei" panose="020B0503020204020204" pitchFamily="34" charset="-122"/>
              </a:rPr>
              <a:t>经营管理计划旨在使投资者了解产品或服务的生产经营状况。因此，创新创业者应尽量使经营管理计划详细、可靠。</a:t>
            </a:r>
            <a:endParaRPr lang="zh-CN" altLang="en-US" sz="2000" dirty="0">
              <a:solidFill>
                <a:srgbClr val="00FFFF"/>
              </a:solidFill>
              <a:effectLst/>
              <a:latin typeface="Helvetica" pitchFamily="2" charset="0"/>
            </a:endParaRPr>
          </a:p>
          <a:p>
            <a:pPr>
              <a:lnSpc>
                <a:spcPct val="150000"/>
              </a:lnSpc>
              <a:spcBef>
                <a:spcPts val="127"/>
              </a:spcBef>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9</a:t>
            </a:r>
            <a:r>
              <a:rPr lang="zh-CN" altLang="en-US" sz="2000" b="1" dirty="0">
                <a:latin typeface="Microsoft YaHei" panose="020B0503020204020204" pitchFamily="34" charset="-122"/>
                <a:ea typeface="Microsoft YaHei" panose="020B0503020204020204" pitchFamily="34" charset="-122"/>
              </a:rPr>
              <a:t>）人员及企业结构：</a:t>
            </a:r>
            <a:r>
              <a:rPr lang="zh-CN" altLang="en-US" sz="2000" dirty="0">
                <a:latin typeface="Microsoft YaHei" panose="020B0503020204020204" pitchFamily="34" charset="-122"/>
                <a:ea typeface="Microsoft YaHei" panose="020B0503020204020204" pitchFamily="34" charset="-122"/>
              </a:rPr>
              <a:t>人是企业的核心，投资者也会关注企业的人员结构和管理能力。</a:t>
            </a:r>
          </a:p>
          <a:p>
            <a:pPr>
              <a:lnSpc>
                <a:spcPct val="150000"/>
              </a:lnSpc>
              <a:spcBef>
                <a:spcPts val="127"/>
              </a:spcBef>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10</a:t>
            </a:r>
            <a:r>
              <a:rPr lang="zh-CN" altLang="en-US" sz="2000" b="1" dirty="0">
                <a:latin typeface="Microsoft YaHei" panose="020B0503020204020204" pitchFamily="34" charset="-122"/>
                <a:ea typeface="Microsoft YaHei" panose="020B0503020204020204" pitchFamily="34" charset="-122"/>
              </a:rPr>
              <a:t>）财务规划：</a:t>
            </a:r>
            <a:r>
              <a:rPr lang="zh-CN" altLang="en-US" sz="2000" dirty="0">
                <a:latin typeface="Microsoft YaHei" panose="020B0503020204020204" pitchFamily="34" charset="-122"/>
                <a:ea typeface="Microsoft YaHei" panose="020B0503020204020204" pitchFamily="34" charset="-122"/>
              </a:rPr>
              <a:t>投资者会根据财务规划来判断企业未来经营的财务状况，进而判断其投资能否获得理想的回报。财务规划的重点是编制资产负债表、利润表和现金流量表。</a:t>
            </a:r>
            <a:endParaRPr lang="zh-CN" altLang="en-US" sz="2000" b="1" dirty="0">
              <a:latin typeface="Microsoft YaHei" panose="020B0503020204020204" pitchFamily="34" charset="-122"/>
              <a:ea typeface="Microsoft YaHei" panose="020B0503020204020204" pitchFamily="34" charset="-122"/>
            </a:endParaRPr>
          </a:p>
          <a:p>
            <a:pPr>
              <a:lnSpc>
                <a:spcPct val="150000"/>
              </a:lnSpc>
              <a:spcBef>
                <a:spcPts val="127"/>
              </a:spcBef>
            </a:pPr>
            <a:endParaRPr lang="en-US" altLang="zh-CN" sz="20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837624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00A80-4F31-6B3D-12E1-B5339B3F111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107271B-6E3E-CEBC-A2CD-4753FF9695D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8.1.3</a:t>
            </a:r>
            <a:r>
              <a:rPr lang="zh-CN" altLang="en-US" sz="3200" dirty="0">
                <a:solidFill>
                  <a:schemeClr val="tx1"/>
                </a:solidFill>
                <a:latin typeface="Microsoft YaHei" panose="020B0503020204020204" pitchFamily="34" charset="-122"/>
                <a:ea typeface="Microsoft YaHei" panose="020B0503020204020204" pitchFamily="34" charset="-122"/>
              </a:rPr>
              <a:t>创新创业计划书撰写</a:t>
            </a:r>
          </a:p>
        </p:txBody>
      </p:sp>
      <p:sp>
        <p:nvSpPr>
          <p:cNvPr id="124" name="文本框 123">
            <a:extLst>
              <a:ext uri="{FF2B5EF4-FFF2-40B4-BE49-F238E27FC236}">
                <a16:creationId xmlns:a16="http://schemas.microsoft.com/office/drawing/2014/main" id="{70A5A98A-3E46-6735-388A-BB5250AA6D8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创新创业计划书的内容</a:t>
            </a:r>
          </a:p>
        </p:txBody>
      </p:sp>
      <p:sp>
        <p:nvSpPr>
          <p:cNvPr id="5" name="文本框 4">
            <a:extLst>
              <a:ext uri="{FF2B5EF4-FFF2-40B4-BE49-F238E27FC236}">
                <a16:creationId xmlns:a16="http://schemas.microsoft.com/office/drawing/2014/main" id="{3A68D073-21CB-599E-EED6-176CC4305981}"/>
              </a:ext>
            </a:extLst>
          </p:cNvPr>
          <p:cNvSpPr txBox="1"/>
          <p:nvPr/>
        </p:nvSpPr>
        <p:spPr>
          <a:xfrm>
            <a:off x="599558" y="1663442"/>
            <a:ext cx="10992884" cy="4269823"/>
          </a:xfrm>
          <a:prstGeom prst="rect">
            <a:avLst/>
          </a:prstGeom>
          <a:noFill/>
        </p:spPr>
        <p:txBody>
          <a:bodyPr wrap="square">
            <a:spAutoFit/>
          </a:bodyPr>
          <a:lstStyle/>
          <a:p>
            <a:pPr>
              <a:lnSpc>
                <a:spcPct val="150000"/>
              </a:lnSpc>
              <a:spcBef>
                <a:spcPts val="127"/>
              </a:spcBef>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11</a:t>
            </a:r>
            <a:r>
              <a:rPr lang="zh-CN" altLang="en-US" sz="2000" b="1" dirty="0">
                <a:latin typeface="Microsoft YaHei" panose="020B0503020204020204" pitchFamily="34" charset="-122"/>
                <a:ea typeface="Microsoft YaHei" panose="020B0503020204020204" pitchFamily="34" charset="-122"/>
              </a:rPr>
              <a:t>）风险与风险管理：</a:t>
            </a:r>
            <a:r>
              <a:rPr lang="zh-CN" altLang="en-US" sz="2000" dirty="0">
                <a:latin typeface="Microsoft YaHei" panose="020B0503020204020204" pitchFamily="34" charset="-122"/>
                <a:ea typeface="Microsoft YaHei" panose="020B0503020204020204" pitchFamily="34" charset="-122"/>
              </a:rPr>
              <a:t>创新创业者需要在创新创业计划书中如实地分析企业可能面临的各种风险，同时还应声明企业为降低或防范风险所采取的各种措施。</a:t>
            </a:r>
            <a:endParaRPr lang="zh-CN" altLang="en-US" sz="2000" dirty="0">
              <a:solidFill>
                <a:srgbClr val="00FFFF"/>
              </a:solidFill>
              <a:effectLst/>
              <a:latin typeface="Helvetica" pitchFamily="2" charset="0"/>
            </a:endParaRPr>
          </a:p>
          <a:p>
            <a:pPr>
              <a:lnSpc>
                <a:spcPct val="150000"/>
              </a:lnSpc>
              <a:spcBef>
                <a:spcPts val="127"/>
              </a:spcBef>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12</a:t>
            </a:r>
            <a:r>
              <a:rPr lang="zh-CN" altLang="en-US" sz="2000" b="1" dirty="0">
                <a:latin typeface="Microsoft YaHei" panose="020B0503020204020204" pitchFamily="34" charset="-122"/>
                <a:ea typeface="Microsoft YaHei" panose="020B0503020204020204" pitchFamily="34" charset="-122"/>
              </a:rPr>
              <a:t>）退出策略：</a:t>
            </a:r>
            <a:r>
              <a:rPr lang="zh-CN" altLang="en-US" sz="2000" dirty="0">
                <a:latin typeface="Microsoft YaHei" panose="020B0503020204020204" pitchFamily="34" charset="-122"/>
                <a:ea typeface="Microsoft YaHei" panose="020B0503020204020204" pitchFamily="34" charset="-122"/>
              </a:rPr>
              <a:t>任何新企业发展到一定阶段，都会面临创新创业者与投资者的退出问题。</a:t>
            </a:r>
            <a:endParaRPr lang="zh-CN" altLang="en-US" sz="2000" dirty="0">
              <a:solidFill>
                <a:srgbClr val="00FFFF"/>
              </a:solidFill>
              <a:effectLst/>
              <a:latin typeface="Helvetica" pitchFamily="2" charset="0"/>
            </a:endParaRPr>
          </a:p>
          <a:p>
            <a:pPr>
              <a:lnSpc>
                <a:spcPct val="150000"/>
              </a:lnSpc>
              <a:spcBef>
                <a:spcPts val="127"/>
              </a:spcBef>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13</a:t>
            </a:r>
            <a:r>
              <a:rPr lang="zh-CN" altLang="en-US" sz="2000" b="1" dirty="0">
                <a:latin typeface="Microsoft YaHei" panose="020B0503020204020204" pitchFamily="34" charset="-122"/>
                <a:ea typeface="Microsoft YaHei" panose="020B0503020204020204" pitchFamily="34" charset="-122"/>
              </a:rPr>
              <a:t>）附录：</a:t>
            </a:r>
            <a:r>
              <a:rPr lang="zh-CN" altLang="en-US" sz="2000" dirty="0">
                <a:latin typeface="Microsoft YaHei" panose="020B0503020204020204" pitchFamily="34" charset="-122"/>
                <a:ea typeface="Microsoft YaHei" panose="020B0503020204020204" pitchFamily="34" charset="-122"/>
              </a:rPr>
              <a:t>附录是对正文的补充，通常包括数据资料、问卷样本及其他背景材料等，其作用是提高创新创业计划书的可信度和说服力。</a:t>
            </a:r>
          </a:p>
          <a:p>
            <a:pPr>
              <a:lnSpc>
                <a:spcPct val="150000"/>
              </a:lnSpc>
              <a:spcBef>
                <a:spcPts val="127"/>
              </a:spcBef>
            </a:pPr>
            <a:endParaRPr lang="zh-CN" altLang="en-US" sz="2000" b="1" dirty="0">
              <a:latin typeface="Microsoft YaHei" panose="020B0503020204020204" pitchFamily="34" charset="-122"/>
              <a:ea typeface="Microsoft YaHei" panose="020B0503020204020204" pitchFamily="34" charset="-122"/>
            </a:endParaRPr>
          </a:p>
          <a:p>
            <a:pPr>
              <a:lnSpc>
                <a:spcPct val="150000"/>
              </a:lnSpc>
              <a:spcBef>
                <a:spcPts val="127"/>
              </a:spcBef>
            </a:pPr>
            <a:endParaRPr lang="zh-CN" altLang="en-US" sz="2000" b="1" dirty="0">
              <a:latin typeface="Microsoft YaHei" panose="020B0503020204020204" pitchFamily="34" charset="-122"/>
              <a:ea typeface="Microsoft YaHei" panose="020B0503020204020204" pitchFamily="34" charset="-122"/>
            </a:endParaRPr>
          </a:p>
          <a:p>
            <a:pPr>
              <a:lnSpc>
                <a:spcPct val="150000"/>
              </a:lnSpc>
              <a:spcBef>
                <a:spcPts val="127"/>
              </a:spcBef>
            </a:pPr>
            <a:endParaRPr lang="zh-CN" altLang="en-US" sz="2000" b="1" dirty="0">
              <a:latin typeface="Microsoft YaHei" panose="020B0503020204020204" pitchFamily="34" charset="-122"/>
              <a:ea typeface="Microsoft YaHei" panose="020B0503020204020204" pitchFamily="34" charset="-122"/>
            </a:endParaRPr>
          </a:p>
          <a:p>
            <a:pPr>
              <a:lnSpc>
                <a:spcPct val="150000"/>
              </a:lnSpc>
              <a:spcBef>
                <a:spcPts val="127"/>
              </a:spcBef>
            </a:pPr>
            <a:endParaRPr lang="en-US" altLang="zh-CN" sz="2000" dirty="0">
              <a:latin typeface="Microsoft YaHei" panose="020B0503020204020204" pitchFamily="34" charset="-122"/>
              <a:ea typeface="Microsoft YaHei" panose="020B0503020204020204" pitchFamily="34" charset="-122"/>
            </a:endParaRPr>
          </a:p>
        </p:txBody>
      </p:sp>
      <p:pic>
        <p:nvPicPr>
          <p:cNvPr id="4" name="图片 3" descr="图标&#10;&#10;AI 生成的内容可能不正确。">
            <a:extLst>
              <a:ext uri="{FF2B5EF4-FFF2-40B4-BE49-F238E27FC236}">
                <a16:creationId xmlns:a16="http://schemas.microsoft.com/office/drawing/2014/main" id="{B13BF0AE-0CE5-DC64-6638-B18F45811F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15470" y="3739748"/>
            <a:ext cx="2828260" cy="2828260"/>
          </a:xfrm>
          <a:prstGeom prst="rect">
            <a:avLst/>
          </a:prstGeom>
        </p:spPr>
      </p:pic>
    </p:spTree>
    <p:extLst>
      <p:ext uri="{BB962C8B-B14F-4D97-AF65-F5344CB8AC3E}">
        <p14:creationId xmlns:p14="http://schemas.microsoft.com/office/powerpoint/2010/main" val="2756557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2CC4D2E9-B456-6A5A-CD5F-DD835995518E}"/>
              </a:ext>
            </a:extLst>
          </p:cNvPr>
          <p:cNvSpPr/>
          <p:nvPr/>
        </p:nvSpPr>
        <p:spPr>
          <a:xfrm>
            <a:off x="7865279" y="1340425"/>
            <a:ext cx="3653621" cy="1017068"/>
          </a:xfrm>
          <a:prstGeom prst="rect">
            <a:avLst/>
          </a:prstGeom>
        </p:spPr>
        <p:txBody>
          <a:bodyPr wrap="none" anchor="b" anchorCtr="0">
            <a:normAutofit/>
          </a:bodyPr>
          <a:lstStyle/>
          <a:p>
            <a:pPr algn="ctr">
              <a:buSzPct val="25000"/>
            </a:pPr>
            <a:r>
              <a:rPr lang="zh-CN" altLang="en-US" sz="6000" b="1" dirty="0">
                <a:solidFill>
                  <a:schemeClr val="accent1"/>
                </a:solidFill>
                <a:latin typeface="Microsoft YaHei" panose="020B0503020204020204" pitchFamily="34" charset="-122"/>
                <a:ea typeface="Microsoft YaHei" panose="020B0503020204020204" pitchFamily="34" charset="-122"/>
              </a:rPr>
              <a:t>目录</a:t>
            </a:r>
            <a:endParaRPr lang="en-US" altLang="zh-CN" sz="6000" b="1" dirty="0">
              <a:solidFill>
                <a:schemeClr val="accent1"/>
              </a:solidFill>
              <a:latin typeface="Microsoft YaHei" panose="020B0503020204020204" pitchFamily="34" charset="-122"/>
              <a:ea typeface="Microsoft YaHei" panose="020B0503020204020204" pitchFamily="34" charset="-122"/>
            </a:endParaRPr>
          </a:p>
        </p:txBody>
      </p:sp>
      <p:grpSp>
        <p:nvGrpSpPr>
          <p:cNvPr id="8" name="组合 7">
            <a:extLst>
              <a:ext uri="{FF2B5EF4-FFF2-40B4-BE49-F238E27FC236}">
                <a16:creationId xmlns:a16="http://schemas.microsoft.com/office/drawing/2014/main" id="{4E96151C-165D-822F-EEF2-66F8347D7922}"/>
              </a:ext>
            </a:extLst>
          </p:cNvPr>
          <p:cNvGrpSpPr/>
          <p:nvPr/>
        </p:nvGrpSpPr>
        <p:grpSpPr>
          <a:xfrm>
            <a:off x="660400" y="3298534"/>
            <a:ext cx="7463183" cy="922210"/>
            <a:chOff x="465504" y="3403288"/>
            <a:chExt cx="11311840" cy="1397781"/>
          </a:xfrm>
        </p:grpSpPr>
        <p:sp>
          <p:nvSpPr>
            <p:cNvPr id="15" name="矩形: 圆角 14">
              <a:extLst>
                <a:ext uri="{FF2B5EF4-FFF2-40B4-BE49-F238E27FC236}">
                  <a16:creationId xmlns:a16="http://schemas.microsoft.com/office/drawing/2014/main" id="{460DF100-7006-DD0C-ED88-ACDF82A12021}"/>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大学生创新创业实践</a:t>
              </a:r>
            </a:p>
          </p:txBody>
        </p:sp>
        <p:sp>
          <p:nvSpPr>
            <p:cNvPr id="16" name="矩形: 圆角 15">
              <a:extLst>
                <a:ext uri="{FF2B5EF4-FFF2-40B4-BE49-F238E27FC236}">
                  <a16:creationId xmlns:a16="http://schemas.microsoft.com/office/drawing/2014/main" id="{459F8377-EB6F-5AF7-3763-7B76EDE8B8F9}"/>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8.2</a:t>
              </a:r>
              <a:endParaRPr sz="2800" b="1" dirty="0">
                <a:solidFill>
                  <a:srgbClr val="FFFFFF"/>
                </a:solidFill>
                <a:latin typeface="Microsoft YaHei" panose="020B0503020204020204" pitchFamily="34" charset="-122"/>
                <a:ea typeface="Microsoft YaHei" panose="020B0503020204020204" pitchFamily="34" charset="-122"/>
              </a:endParaRPr>
            </a:p>
          </p:txBody>
        </p:sp>
      </p:grpSp>
      <p:sp>
        <p:nvSpPr>
          <p:cNvPr id="56" name="矩形 55">
            <a:extLst>
              <a:ext uri="{FF2B5EF4-FFF2-40B4-BE49-F238E27FC236}">
                <a16:creationId xmlns:a16="http://schemas.microsoft.com/office/drawing/2014/main" id="{37F42DD4-FCDA-337E-040A-9FB6AC8B901F}"/>
              </a:ext>
            </a:extLst>
          </p:cNvPr>
          <p:cNvSpPr>
            <a:spLocks noChangeAspect="1"/>
          </p:cNvSpPr>
          <p:nvPr/>
        </p:nvSpPr>
        <p:spPr>
          <a:xfrm>
            <a:off x="6235125" y="3710609"/>
            <a:ext cx="5956875" cy="3147391"/>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latin typeface="Microsoft YaHei" panose="020B0503020204020204" pitchFamily="34" charset="-122"/>
              <a:ea typeface="Microsoft YaHei" panose="020B0503020204020204" pitchFamily="34" charset="-122"/>
            </a:endParaRPr>
          </a:p>
        </p:txBody>
      </p:sp>
      <p:grpSp>
        <p:nvGrpSpPr>
          <p:cNvPr id="2" name="组合 1">
            <a:extLst>
              <a:ext uri="{FF2B5EF4-FFF2-40B4-BE49-F238E27FC236}">
                <a16:creationId xmlns:a16="http://schemas.microsoft.com/office/drawing/2014/main" id="{531438E6-19D1-76FE-A855-C3A72DCD4315}"/>
              </a:ext>
            </a:extLst>
          </p:cNvPr>
          <p:cNvGrpSpPr/>
          <p:nvPr/>
        </p:nvGrpSpPr>
        <p:grpSpPr>
          <a:xfrm>
            <a:off x="660400" y="2189143"/>
            <a:ext cx="7463183" cy="922210"/>
            <a:chOff x="465504" y="3403288"/>
            <a:chExt cx="11311840" cy="1397781"/>
          </a:xfrm>
        </p:grpSpPr>
        <p:sp>
          <p:nvSpPr>
            <p:cNvPr id="3" name="矩形: 圆角 14">
              <a:extLst>
                <a:ext uri="{FF2B5EF4-FFF2-40B4-BE49-F238E27FC236}">
                  <a16:creationId xmlns:a16="http://schemas.microsoft.com/office/drawing/2014/main" id="{52E6ABE4-B2E5-D5D3-59C9-5E9F09D6DB3F}"/>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大学生创新创业比赛</a:t>
              </a:r>
            </a:p>
          </p:txBody>
        </p:sp>
        <p:sp>
          <p:nvSpPr>
            <p:cNvPr id="4" name="矩形: 圆角 15">
              <a:extLst>
                <a:ext uri="{FF2B5EF4-FFF2-40B4-BE49-F238E27FC236}">
                  <a16:creationId xmlns:a16="http://schemas.microsoft.com/office/drawing/2014/main" id="{95050D41-A82A-D859-261D-555255395D73}"/>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8.1</a:t>
              </a:r>
              <a:endParaRPr sz="2800" b="1" dirty="0">
                <a:solidFill>
                  <a:srgbClr val="FFFFFF"/>
                </a:solidFill>
                <a:latin typeface="Microsoft YaHei" panose="020B0503020204020204" pitchFamily="34" charset="-122"/>
                <a:ea typeface="Microsoft YaHei" panose="020B0503020204020204"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F8EA18-77DA-0558-4B8D-87D545FB636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FE33ACF-45A7-8313-651F-E8508F0F7706}"/>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8.1.3</a:t>
            </a:r>
            <a:r>
              <a:rPr lang="zh-CN" altLang="en-US" sz="3200" dirty="0">
                <a:solidFill>
                  <a:schemeClr val="tx1"/>
                </a:solidFill>
                <a:latin typeface="Microsoft YaHei" panose="020B0503020204020204" pitchFamily="34" charset="-122"/>
                <a:ea typeface="Microsoft YaHei" panose="020B0503020204020204" pitchFamily="34" charset="-122"/>
              </a:rPr>
              <a:t>创新创业计划书撰写</a:t>
            </a:r>
          </a:p>
        </p:txBody>
      </p:sp>
      <p:sp>
        <p:nvSpPr>
          <p:cNvPr id="124" name="文本框 123">
            <a:extLst>
              <a:ext uri="{FF2B5EF4-FFF2-40B4-BE49-F238E27FC236}">
                <a16:creationId xmlns:a16="http://schemas.microsoft.com/office/drawing/2014/main" id="{E654BF36-2786-DA7E-FCE8-7C87DA32804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创新创业计划书的撰写技巧</a:t>
            </a:r>
          </a:p>
        </p:txBody>
      </p:sp>
      <p:sp>
        <p:nvSpPr>
          <p:cNvPr id="4" name="文本框 3">
            <a:extLst>
              <a:ext uri="{FF2B5EF4-FFF2-40B4-BE49-F238E27FC236}">
                <a16:creationId xmlns:a16="http://schemas.microsoft.com/office/drawing/2014/main" id="{C9AC7668-924E-9DC4-4690-52759BC08791}"/>
              </a:ext>
            </a:extLst>
          </p:cNvPr>
          <p:cNvSpPr txBox="1"/>
          <p:nvPr/>
        </p:nvSpPr>
        <p:spPr>
          <a:xfrm>
            <a:off x="769088" y="1700103"/>
            <a:ext cx="10653824" cy="961225"/>
          </a:xfrm>
          <a:prstGeom prst="rect">
            <a:avLst/>
          </a:prstGeom>
          <a:noFill/>
        </p:spPr>
        <p:txBody>
          <a:bodyPr wrap="square">
            <a:spAutoFit/>
          </a:bodyPr>
          <a:lstStyle/>
          <a:p>
            <a:pPr>
              <a:lnSpc>
                <a:spcPct val="150000"/>
              </a:lnSpc>
              <a:spcBef>
                <a:spcPts val="127"/>
              </a:spcBef>
              <a:buNone/>
            </a:pPr>
            <a:r>
              <a:rPr lang="zh-CN" altLang="en-US" sz="2000" b="1" dirty="0">
                <a:latin typeface="Microsoft YaHei" panose="020B0503020204020204" pitchFamily="34" charset="-122"/>
                <a:ea typeface="Microsoft YaHei" panose="020B0503020204020204" pitchFamily="34" charset="-122"/>
              </a:rPr>
              <a:t>创新创业计划书是创新创业者获取投资的“敲门砖”。在撰写创新创业计划书时，大学生创新创业者可以使用一些技巧，以便打动投资者。</a:t>
            </a:r>
            <a:endParaRPr lang="zh-CN" altLang="en-US" sz="2000" dirty="0">
              <a:latin typeface="Microsoft YaHei" panose="020B0503020204020204" pitchFamily="34" charset="-122"/>
              <a:ea typeface="Microsoft YaHei" panose="020B0503020204020204" pitchFamily="34" charset="-122"/>
            </a:endParaRPr>
          </a:p>
        </p:txBody>
      </p:sp>
      <p:pic>
        <p:nvPicPr>
          <p:cNvPr id="8" name="图片 7" descr="文本&#10;&#10;AI 生成的内容可能不正确。">
            <a:extLst>
              <a:ext uri="{FF2B5EF4-FFF2-40B4-BE49-F238E27FC236}">
                <a16:creationId xmlns:a16="http://schemas.microsoft.com/office/drawing/2014/main" id="{E1CE425C-6F48-CD36-5EE8-B3085A4301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8616" y="3240309"/>
            <a:ext cx="2343297" cy="2343297"/>
          </a:xfrm>
          <a:prstGeom prst="rect">
            <a:avLst/>
          </a:prstGeom>
        </p:spPr>
      </p:pic>
      <p:sp>
        <p:nvSpPr>
          <p:cNvPr id="9" name="文本框 8">
            <a:extLst>
              <a:ext uri="{FF2B5EF4-FFF2-40B4-BE49-F238E27FC236}">
                <a16:creationId xmlns:a16="http://schemas.microsoft.com/office/drawing/2014/main" id="{D5E48D11-102D-4557-A1BA-FD6D112DCD84}"/>
              </a:ext>
            </a:extLst>
          </p:cNvPr>
          <p:cNvSpPr txBox="1"/>
          <p:nvPr/>
        </p:nvSpPr>
        <p:spPr>
          <a:xfrm>
            <a:off x="3703409" y="2661328"/>
            <a:ext cx="6110442" cy="3820982"/>
          </a:xfrm>
          <a:prstGeom prst="rect">
            <a:avLst/>
          </a:prstGeom>
          <a:noFill/>
        </p:spPr>
        <p:txBody>
          <a:bodyPr wrap="square">
            <a:spAutoFit/>
          </a:bodyPr>
          <a:lstStyle/>
          <a:p>
            <a:pPr lvl="1">
              <a:lnSpc>
                <a:spcPct val="150000"/>
              </a:lnSpc>
              <a:spcBef>
                <a:spcPts val="127"/>
              </a:spcBef>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以运作模式为核心。</a:t>
            </a:r>
            <a:endParaRPr lang="en-US" altLang="zh-CN" sz="2000" dirty="0">
              <a:latin typeface="Microsoft YaHei" panose="020B0503020204020204" pitchFamily="34" charset="-122"/>
              <a:ea typeface="Microsoft YaHei" panose="020B0503020204020204" pitchFamily="34" charset="-122"/>
            </a:endParaRPr>
          </a:p>
          <a:p>
            <a:pPr lvl="1">
              <a:lnSpc>
                <a:spcPct val="150000"/>
              </a:lnSpc>
              <a:spcBef>
                <a:spcPts val="127"/>
              </a:spcBef>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清晰的结构和布局。</a:t>
            </a:r>
            <a:endParaRPr lang="en-US" altLang="zh-CN" sz="2000" dirty="0">
              <a:latin typeface="Microsoft YaHei" panose="020B0503020204020204" pitchFamily="34" charset="-122"/>
              <a:ea typeface="Microsoft YaHei" panose="020B0503020204020204" pitchFamily="34" charset="-122"/>
            </a:endParaRPr>
          </a:p>
          <a:p>
            <a:pPr lvl="1">
              <a:lnSpc>
                <a:spcPct val="150000"/>
              </a:lnSpc>
              <a:spcBef>
                <a:spcPts val="127"/>
              </a:spcBef>
            </a:pPr>
            <a:r>
              <a:rPr lang="en-US" altLang="zh-CN" sz="2000" dirty="0">
                <a:latin typeface="Microsoft YaHei" panose="020B0503020204020204" pitchFamily="34" charset="-122"/>
                <a:ea typeface="Microsoft YaHei" panose="020B0503020204020204" pitchFamily="34" charset="-122"/>
              </a:rPr>
              <a:t>③</a:t>
            </a:r>
            <a:r>
              <a:rPr lang="zh-CN" altLang="en-US" sz="2000" dirty="0">
                <a:latin typeface="Microsoft YaHei" panose="020B0503020204020204" pitchFamily="34" charset="-122"/>
                <a:ea typeface="Microsoft YaHei" panose="020B0503020204020204" pitchFamily="34" charset="-122"/>
              </a:rPr>
              <a:t>借助专业人士的帮助。</a:t>
            </a:r>
            <a:endParaRPr lang="en-US" altLang="zh-CN" sz="2000" dirty="0">
              <a:latin typeface="Microsoft YaHei" panose="020B0503020204020204" pitchFamily="34" charset="-122"/>
              <a:ea typeface="Microsoft YaHei" panose="020B0503020204020204" pitchFamily="34" charset="-122"/>
            </a:endParaRPr>
          </a:p>
          <a:p>
            <a:pPr lvl="1">
              <a:lnSpc>
                <a:spcPct val="150000"/>
              </a:lnSpc>
              <a:spcBef>
                <a:spcPts val="127"/>
              </a:spcBef>
            </a:pPr>
            <a:r>
              <a:rPr lang="en-US" altLang="zh-CN" sz="2000" dirty="0">
                <a:latin typeface="Microsoft YaHei" panose="020B0503020204020204" pitchFamily="34" charset="-122"/>
                <a:ea typeface="Microsoft YaHei" panose="020B0503020204020204" pitchFamily="34" charset="-122"/>
              </a:rPr>
              <a:t>④</a:t>
            </a:r>
            <a:r>
              <a:rPr lang="zh-CN" altLang="en-US" sz="2000" dirty="0">
                <a:latin typeface="Microsoft YaHei" panose="020B0503020204020204" pitchFamily="34" charset="-122"/>
                <a:ea typeface="Microsoft YaHei" panose="020B0503020204020204" pitchFamily="34" charset="-122"/>
              </a:rPr>
              <a:t>注重页面效果和细节。</a:t>
            </a:r>
          </a:p>
          <a:p>
            <a:pPr lvl="1">
              <a:lnSpc>
                <a:spcPct val="150000"/>
              </a:lnSpc>
              <a:spcBef>
                <a:spcPts val="127"/>
              </a:spcBef>
            </a:pPr>
            <a:r>
              <a:rPr lang="en-US" altLang="zh-CN" sz="2000" dirty="0">
                <a:latin typeface="Microsoft YaHei" panose="020B0503020204020204" pitchFamily="34" charset="-122"/>
                <a:ea typeface="Microsoft YaHei" panose="020B0503020204020204" pitchFamily="34" charset="-122"/>
              </a:rPr>
              <a:t>⑤</a:t>
            </a:r>
            <a:r>
              <a:rPr lang="zh-CN" altLang="en-US" sz="2000" dirty="0">
                <a:latin typeface="Microsoft YaHei" panose="020B0503020204020204" pitchFamily="34" charset="-122"/>
                <a:ea typeface="Microsoft YaHei" panose="020B0503020204020204" pitchFamily="34" charset="-122"/>
              </a:rPr>
              <a:t>使用第三人称。</a:t>
            </a:r>
            <a:endParaRPr lang="en-US" altLang="zh-CN" sz="2000" dirty="0">
              <a:latin typeface="Microsoft YaHei" panose="020B0503020204020204" pitchFamily="34" charset="-122"/>
              <a:ea typeface="Microsoft YaHei" panose="020B0503020204020204" pitchFamily="34" charset="-122"/>
            </a:endParaRPr>
          </a:p>
          <a:p>
            <a:pPr lvl="1">
              <a:lnSpc>
                <a:spcPct val="150000"/>
              </a:lnSpc>
              <a:spcBef>
                <a:spcPts val="127"/>
              </a:spcBef>
            </a:pPr>
            <a:r>
              <a:rPr lang="en-US" altLang="zh-CN" sz="2000" dirty="0">
                <a:latin typeface="Microsoft YaHei" panose="020B0503020204020204" pitchFamily="34" charset="-122"/>
                <a:ea typeface="Microsoft YaHei" panose="020B0503020204020204" pitchFamily="34" charset="-122"/>
              </a:rPr>
              <a:t>⑥</a:t>
            </a:r>
            <a:r>
              <a:rPr lang="zh-CN" altLang="en-US" sz="2000" dirty="0">
                <a:latin typeface="Microsoft YaHei" panose="020B0503020204020204" pitchFamily="34" charset="-122"/>
                <a:ea typeface="Microsoft YaHei" panose="020B0503020204020204" pitchFamily="34" charset="-122"/>
              </a:rPr>
              <a:t>通过幻灯片展示。</a:t>
            </a:r>
            <a:endParaRPr lang="en-US" altLang="zh-CN" sz="2000" dirty="0">
              <a:latin typeface="Microsoft YaHei" panose="020B0503020204020204" pitchFamily="34" charset="-122"/>
              <a:ea typeface="Microsoft YaHei" panose="020B0503020204020204" pitchFamily="34" charset="-122"/>
            </a:endParaRPr>
          </a:p>
          <a:p>
            <a:pPr lvl="1">
              <a:lnSpc>
                <a:spcPct val="150000"/>
              </a:lnSpc>
              <a:spcBef>
                <a:spcPts val="127"/>
              </a:spcBef>
            </a:pPr>
            <a:r>
              <a:rPr lang="en-US" altLang="zh-CN" sz="2000" dirty="0">
                <a:latin typeface="Microsoft YaHei" panose="020B0503020204020204" pitchFamily="34" charset="-122"/>
                <a:ea typeface="Microsoft YaHei" panose="020B0503020204020204" pitchFamily="34" charset="-122"/>
              </a:rPr>
              <a:t>⑦</a:t>
            </a:r>
            <a:r>
              <a:rPr lang="zh-CN" altLang="en-US" sz="2000" dirty="0">
                <a:latin typeface="Microsoft YaHei" panose="020B0503020204020204" pitchFamily="34" charset="-122"/>
                <a:ea typeface="Microsoft YaHei" panose="020B0503020204020204" pitchFamily="34" charset="-122"/>
              </a:rPr>
              <a:t>汲取其他优秀创新创业计划书的优点。</a:t>
            </a:r>
            <a:endParaRPr lang="en-US" altLang="zh-CN" sz="2000" dirty="0">
              <a:latin typeface="Microsoft YaHei" panose="020B0503020204020204" pitchFamily="34" charset="-122"/>
              <a:ea typeface="Microsoft YaHei" panose="020B0503020204020204" pitchFamily="34" charset="-122"/>
            </a:endParaRPr>
          </a:p>
          <a:p>
            <a:pPr lvl="1">
              <a:lnSpc>
                <a:spcPct val="150000"/>
              </a:lnSpc>
              <a:spcBef>
                <a:spcPts val="127"/>
              </a:spcBef>
            </a:pPr>
            <a:r>
              <a:rPr lang="en-US" altLang="zh-CN" sz="2000" dirty="0">
                <a:latin typeface="Microsoft YaHei" panose="020B0503020204020204" pitchFamily="34" charset="-122"/>
                <a:ea typeface="Microsoft YaHei" panose="020B0503020204020204" pitchFamily="34" charset="-122"/>
              </a:rPr>
              <a:t>⑧</a:t>
            </a:r>
            <a:r>
              <a:rPr lang="zh-CN" altLang="en-US" sz="2000" dirty="0">
                <a:latin typeface="Microsoft YaHei" panose="020B0503020204020204" pitchFamily="34" charset="-122"/>
                <a:ea typeface="Microsoft YaHei" panose="020B0503020204020204" pitchFamily="34" charset="-122"/>
              </a:rPr>
              <a:t>记住“</a:t>
            </a:r>
            <a:r>
              <a:rPr lang="en-US" altLang="zh-CN" sz="2000" dirty="0">
                <a:latin typeface="Microsoft YaHei" panose="020B0503020204020204" pitchFamily="34" charset="-122"/>
                <a:ea typeface="Microsoft YaHei" panose="020B0503020204020204" pitchFamily="34" charset="-122"/>
              </a:rPr>
              <a:t>43.1%</a:t>
            </a:r>
            <a:r>
              <a:rPr lang="zh-CN" altLang="en-US" sz="2000" dirty="0">
                <a:latin typeface="Microsoft YaHei" panose="020B0503020204020204" pitchFamily="34" charset="-122"/>
                <a:ea typeface="Microsoft YaHei" panose="020B0503020204020204" pitchFamily="34" charset="-122"/>
              </a:rPr>
              <a:t>”规则。</a:t>
            </a:r>
          </a:p>
        </p:txBody>
      </p:sp>
    </p:spTree>
    <p:extLst>
      <p:ext uri="{BB962C8B-B14F-4D97-AF65-F5344CB8AC3E}">
        <p14:creationId xmlns:p14="http://schemas.microsoft.com/office/powerpoint/2010/main" val="1854279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AAC20-7B18-14C4-6525-44134490055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889BC72-AEE7-761D-21BD-E8A2725F2C05}"/>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8.1.3</a:t>
            </a:r>
            <a:r>
              <a:rPr lang="zh-CN" altLang="en-US" sz="3200" dirty="0">
                <a:solidFill>
                  <a:schemeClr val="tx1"/>
                </a:solidFill>
                <a:latin typeface="Microsoft YaHei" panose="020B0503020204020204" pitchFamily="34" charset="-122"/>
                <a:ea typeface="Microsoft YaHei" panose="020B0503020204020204" pitchFamily="34" charset="-122"/>
              </a:rPr>
              <a:t>创新创业计划书撰写</a:t>
            </a:r>
          </a:p>
        </p:txBody>
      </p:sp>
      <p:sp>
        <p:nvSpPr>
          <p:cNvPr id="124" name="文本框 123">
            <a:extLst>
              <a:ext uri="{FF2B5EF4-FFF2-40B4-BE49-F238E27FC236}">
                <a16:creationId xmlns:a16="http://schemas.microsoft.com/office/drawing/2014/main" id="{F8EC1271-8084-CFF0-B332-C3251B8EA3CF}"/>
              </a:ext>
            </a:extLst>
          </p:cNvPr>
          <p:cNvSpPr txBox="1"/>
          <p:nvPr/>
        </p:nvSpPr>
        <p:spPr>
          <a:xfrm>
            <a:off x="830359" y="1140222"/>
            <a:ext cx="708118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撰写创新创业计划书应规避的误区</a:t>
            </a:r>
          </a:p>
        </p:txBody>
      </p:sp>
      <p:sp>
        <p:nvSpPr>
          <p:cNvPr id="15" name="矩形: 圆角 4">
            <a:extLst>
              <a:ext uri="{FF2B5EF4-FFF2-40B4-BE49-F238E27FC236}">
                <a16:creationId xmlns:a16="http://schemas.microsoft.com/office/drawing/2014/main" id="{85B7649A-6747-C7C0-AD2C-F11C196028FC}"/>
              </a:ext>
            </a:extLst>
          </p:cNvPr>
          <p:cNvSpPr/>
          <p:nvPr/>
        </p:nvSpPr>
        <p:spPr>
          <a:xfrm>
            <a:off x="330757" y="2083317"/>
            <a:ext cx="5070583" cy="1847743"/>
          </a:xfrm>
          <a:prstGeom prst="roundRect">
            <a:avLst>
              <a:gd name="adj" fmla="val 8509"/>
            </a:avLst>
          </a:prstGeom>
          <a:solidFill>
            <a:schemeClr val="bg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8" name="文本框 7">
            <a:extLst>
              <a:ext uri="{FF2B5EF4-FFF2-40B4-BE49-F238E27FC236}">
                <a16:creationId xmlns:a16="http://schemas.microsoft.com/office/drawing/2014/main" id="{DA53EB92-3692-5981-61EA-30B3D0AD9C0B}"/>
              </a:ext>
            </a:extLst>
          </p:cNvPr>
          <p:cNvSpPr txBox="1"/>
          <p:nvPr/>
        </p:nvSpPr>
        <p:spPr>
          <a:xfrm>
            <a:off x="499731" y="2226705"/>
            <a:ext cx="4752754" cy="1343381"/>
          </a:xfrm>
          <a:prstGeom prst="rect">
            <a:avLst/>
          </a:prstGeom>
          <a:noFill/>
        </p:spPr>
        <p:txBody>
          <a:bodyPr wrap="square" lIns="0" tIns="0" rIns="0" bIns="0" rtlCol="0" anchor="t">
            <a:sp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）过度描述和分析</a:t>
            </a:r>
          </a:p>
          <a:p>
            <a:pPr>
              <a:lnSpc>
                <a:spcPct val="150000"/>
              </a:lnSpc>
              <a:buNone/>
            </a:pPr>
            <a:r>
              <a:rPr lang="zh-CN" altLang="en-US" sz="2000" dirty="0">
                <a:latin typeface="Microsoft YaHei" panose="020B0503020204020204" pitchFamily="34" charset="-122"/>
                <a:ea typeface="Microsoft YaHei" panose="020B0503020204020204" pitchFamily="34" charset="-122"/>
              </a:rPr>
              <a:t>创新创业计划书的内容很多，应该做到简洁清晰，尽可能避免不必要的描述和分析。</a:t>
            </a:r>
            <a:endParaRPr lang="zh-CN" altLang="en-US" sz="2000" dirty="0">
              <a:solidFill>
                <a:schemeClr val="accent1"/>
              </a:solidFill>
              <a:latin typeface="+mj-ea"/>
              <a:ea typeface="+mj-ea"/>
            </a:endParaRPr>
          </a:p>
        </p:txBody>
      </p:sp>
      <p:sp>
        <p:nvSpPr>
          <p:cNvPr id="51" name="矩形: 圆角 4">
            <a:extLst>
              <a:ext uri="{FF2B5EF4-FFF2-40B4-BE49-F238E27FC236}">
                <a16:creationId xmlns:a16="http://schemas.microsoft.com/office/drawing/2014/main" id="{4CB7F1E2-D813-C4D6-FEF8-3F46EA69D90D}"/>
              </a:ext>
            </a:extLst>
          </p:cNvPr>
          <p:cNvSpPr/>
          <p:nvPr/>
        </p:nvSpPr>
        <p:spPr>
          <a:xfrm>
            <a:off x="5570314" y="2083317"/>
            <a:ext cx="6290928" cy="1847743"/>
          </a:xfrm>
          <a:prstGeom prst="roundRect">
            <a:avLst>
              <a:gd name="adj" fmla="val 8509"/>
            </a:avLst>
          </a:prstGeom>
          <a:solidFill>
            <a:schemeClr val="bg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9" name="文本框 48">
            <a:extLst>
              <a:ext uri="{FF2B5EF4-FFF2-40B4-BE49-F238E27FC236}">
                <a16:creationId xmlns:a16="http://schemas.microsoft.com/office/drawing/2014/main" id="{820AFDB6-5020-03C2-88EE-0ACE8F342D20}"/>
              </a:ext>
            </a:extLst>
          </p:cNvPr>
          <p:cNvSpPr txBox="1"/>
          <p:nvPr/>
        </p:nvSpPr>
        <p:spPr>
          <a:xfrm>
            <a:off x="5699051" y="2226705"/>
            <a:ext cx="6081823" cy="1343381"/>
          </a:xfrm>
          <a:prstGeom prst="rect">
            <a:avLst/>
          </a:prstGeom>
          <a:noFill/>
        </p:spPr>
        <p:txBody>
          <a:bodyPr wrap="square" lIns="0" tIns="0" rIns="0" bIns="0" rtlCol="0" anchor="t">
            <a:sp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）认为写完后不需要修改</a:t>
            </a:r>
          </a:p>
          <a:p>
            <a:pPr>
              <a:lnSpc>
                <a:spcPct val="150000"/>
              </a:lnSpc>
              <a:buNone/>
            </a:pPr>
            <a:r>
              <a:rPr lang="zh-CN" altLang="en-US" sz="2000" dirty="0">
                <a:latin typeface="Microsoft YaHei" panose="020B0503020204020204" pitchFamily="34" charset="-122"/>
                <a:ea typeface="Microsoft YaHei" panose="020B0503020204020204" pitchFamily="34" charset="-122"/>
              </a:rPr>
              <a:t>创新创业计划书不可能一次就能撰写得完美无缺，必须经过多轮修改。</a:t>
            </a:r>
            <a:endParaRPr lang="zh-CN" altLang="en-US" sz="2000" dirty="0">
              <a:solidFill>
                <a:schemeClr val="accent1"/>
              </a:solidFill>
              <a:latin typeface="+mj-ea"/>
              <a:ea typeface="+mj-ea"/>
            </a:endParaRPr>
          </a:p>
        </p:txBody>
      </p:sp>
      <p:sp>
        <p:nvSpPr>
          <p:cNvPr id="56" name="矩形: 圆角 4">
            <a:extLst>
              <a:ext uri="{FF2B5EF4-FFF2-40B4-BE49-F238E27FC236}">
                <a16:creationId xmlns:a16="http://schemas.microsoft.com/office/drawing/2014/main" id="{0F376CE3-2795-B55C-725B-D42DA70642A1}"/>
              </a:ext>
            </a:extLst>
          </p:cNvPr>
          <p:cNvSpPr/>
          <p:nvPr/>
        </p:nvSpPr>
        <p:spPr>
          <a:xfrm>
            <a:off x="330757" y="4290553"/>
            <a:ext cx="5070583" cy="1847743"/>
          </a:xfrm>
          <a:prstGeom prst="roundRect">
            <a:avLst>
              <a:gd name="adj" fmla="val 8509"/>
            </a:avLst>
          </a:prstGeom>
          <a:solidFill>
            <a:schemeClr val="bg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4" name="文本框 53">
            <a:extLst>
              <a:ext uri="{FF2B5EF4-FFF2-40B4-BE49-F238E27FC236}">
                <a16:creationId xmlns:a16="http://schemas.microsoft.com/office/drawing/2014/main" id="{F892E6F1-01A9-F61C-652E-CBA497AB7F14}"/>
              </a:ext>
            </a:extLst>
          </p:cNvPr>
          <p:cNvSpPr txBox="1"/>
          <p:nvPr/>
        </p:nvSpPr>
        <p:spPr>
          <a:xfrm>
            <a:off x="499731" y="4314110"/>
            <a:ext cx="4752754" cy="1343381"/>
          </a:xfrm>
          <a:prstGeom prst="rect">
            <a:avLst/>
          </a:prstGeom>
          <a:noFill/>
        </p:spPr>
        <p:txBody>
          <a:bodyPr wrap="square" lIns="0" tIns="0" rIns="0" bIns="0" rtlCol="0" anchor="t">
            <a:sp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3</a:t>
            </a:r>
            <a:r>
              <a:rPr lang="zh-CN" altLang="en-US" sz="2000" b="1" dirty="0">
                <a:latin typeface="Microsoft YaHei" panose="020B0503020204020204" pitchFamily="34" charset="-122"/>
                <a:ea typeface="Microsoft YaHei" panose="020B0503020204020204" pitchFamily="34" charset="-122"/>
              </a:rPr>
              <a:t>）希望单独完成撰写工作</a:t>
            </a:r>
          </a:p>
          <a:p>
            <a:pPr>
              <a:lnSpc>
                <a:spcPct val="150000"/>
              </a:lnSpc>
              <a:buNone/>
            </a:pPr>
            <a:r>
              <a:rPr lang="zh-CN" altLang="en-US" sz="2000" dirty="0">
                <a:latin typeface="Microsoft YaHei" panose="020B0503020204020204" pitchFamily="34" charset="-122"/>
                <a:ea typeface="Microsoft YaHei" panose="020B0503020204020204" pitchFamily="34" charset="-122"/>
              </a:rPr>
              <a:t>创新创业计划书的内容涉及面广，专业性强，靠一个人的力量往往很难完成。</a:t>
            </a:r>
            <a:endParaRPr lang="zh-CN" altLang="en-US" sz="2000" dirty="0">
              <a:solidFill>
                <a:schemeClr val="accent1"/>
              </a:solidFill>
              <a:latin typeface="+mj-ea"/>
              <a:ea typeface="+mj-ea"/>
            </a:endParaRPr>
          </a:p>
        </p:txBody>
      </p:sp>
      <p:sp>
        <p:nvSpPr>
          <p:cNvPr id="61" name="矩形: 圆角 4">
            <a:extLst>
              <a:ext uri="{FF2B5EF4-FFF2-40B4-BE49-F238E27FC236}">
                <a16:creationId xmlns:a16="http://schemas.microsoft.com/office/drawing/2014/main" id="{7C431D12-0A79-86B1-4CFC-A504AA2827D1}"/>
              </a:ext>
            </a:extLst>
          </p:cNvPr>
          <p:cNvSpPr/>
          <p:nvPr/>
        </p:nvSpPr>
        <p:spPr>
          <a:xfrm>
            <a:off x="5570314" y="4290553"/>
            <a:ext cx="6290928" cy="1847743"/>
          </a:xfrm>
          <a:prstGeom prst="roundRect">
            <a:avLst>
              <a:gd name="adj" fmla="val 8509"/>
            </a:avLst>
          </a:prstGeom>
          <a:solidFill>
            <a:schemeClr val="bg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9" name="文本框 58">
            <a:extLst>
              <a:ext uri="{FF2B5EF4-FFF2-40B4-BE49-F238E27FC236}">
                <a16:creationId xmlns:a16="http://schemas.microsoft.com/office/drawing/2014/main" id="{0C3E2692-905C-9E83-DAF3-E4B3B8FB792A}"/>
              </a:ext>
            </a:extLst>
          </p:cNvPr>
          <p:cNvSpPr txBox="1"/>
          <p:nvPr/>
        </p:nvSpPr>
        <p:spPr>
          <a:xfrm>
            <a:off x="5699051" y="4314110"/>
            <a:ext cx="6081823" cy="1805046"/>
          </a:xfrm>
          <a:prstGeom prst="rect">
            <a:avLst/>
          </a:prstGeom>
          <a:noFill/>
        </p:spPr>
        <p:txBody>
          <a:bodyPr wrap="square" lIns="0" tIns="0" rIns="0" bIns="0" rtlCol="0" anchor="t">
            <a:sp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4</a:t>
            </a:r>
            <a:r>
              <a:rPr lang="zh-CN" altLang="en-US" sz="2000" b="1" dirty="0">
                <a:latin typeface="Microsoft YaHei" panose="020B0503020204020204" pitchFamily="34" charset="-122"/>
                <a:ea typeface="Microsoft YaHei" panose="020B0503020204020204" pitchFamily="34" charset="-122"/>
              </a:rPr>
              <a:t>）盲目乐观</a:t>
            </a:r>
          </a:p>
          <a:p>
            <a:pPr>
              <a:lnSpc>
                <a:spcPct val="150000"/>
              </a:lnSpc>
              <a:buNone/>
            </a:pPr>
            <a:r>
              <a:rPr lang="zh-CN" altLang="en-US" sz="2000" dirty="0">
                <a:latin typeface="Microsoft YaHei" panose="020B0503020204020204" pitchFamily="34" charset="-122"/>
                <a:ea typeface="Microsoft YaHei" panose="020B0503020204020204" pitchFamily="34" charset="-122"/>
              </a:rPr>
              <a:t>创新创业计划书的内容一定要以市场为导向，基于实际的市场调研数据，对企业的生产经营现状和竞争形势有清晰的认识，避免盲目乐观心理，严禁数据造假。</a:t>
            </a:r>
            <a:endParaRPr lang="zh-CN" altLang="en-US" sz="2000" dirty="0">
              <a:solidFill>
                <a:schemeClr val="accent1"/>
              </a:solidFill>
              <a:latin typeface="+mj-ea"/>
              <a:ea typeface="+mj-ea"/>
            </a:endParaRPr>
          </a:p>
        </p:txBody>
      </p:sp>
    </p:spTree>
    <p:extLst>
      <p:ext uri="{BB962C8B-B14F-4D97-AF65-F5344CB8AC3E}">
        <p14:creationId xmlns:p14="http://schemas.microsoft.com/office/powerpoint/2010/main" val="25205437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1CD37-CD3C-815F-EC67-EDC826A7B47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21FB41D-A7D7-5B51-E35A-2E8A512124F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8.1.4</a:t>
            </a:r>
            <a:r>
              <a:rPr lang="zh-CN" altLang="en-US" sz="3200" dirty="0">
                <a:solidFill>
                  <a:schemeClr val="tx1"/>
                </a:solidFill>
                <a:latin typeface="Microsoft YaHei" panose="020B0503020204020204" pitchFamily="34" charset="-122"/>
                <a:ea typeface="Microsoft YaHei" panose="020B0503020204020204" pitchFamily="34" charset="-122"/>
              </a:rPr>
              <a:t>路演技巧</a:t>
            </a:r>
          </a:p>
        </p:txBody>
      </p:sp>
      <p:sp>
        <p:nvSpPr>
          <p:cNvPr id="124" name="文本框 123">
            <a:extLst>
              <a:ext uri="{FF2B5EF4-FFF2-40B4-BE49-F238E27FC236}">
                <a16:creationId xmlns:a16="http://schemas.microsoft.com/office/drawing/2014/main" id="{B4DBE49D-0D64-BFD4-A989-04C2A16ECFC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创新创业计划的展示</a:t>
            </a:r>
          </a:p>
        </p:txBody>
      </p:sp>
      <p:sp>
        <p:nvSpPr>
          <p:cNvPr id="5" name="文本框 4">
            <a:extLst>
              <a:ext uri="{FF2B5EF4-FFF2-40B4-BE49-F238E27FC236}">
                <a16:creationId xmlns:a16="http://schemas.microsoft.com/office/drawing/2014/main" id="{D1DF892C-F9C2-C621-28B3-5208DA4994ED}"/>
              </a:ext>
            </a:extLst>
          </p:cNvPr>
          <p:cNvSpPr txBox="1"/>
          <p:nvPr/>
        </p:nvSpPr>
        <p:spPr>
          <a:xfrm>
            <a:off x="459710" y="1655697"/>
            <a:ext cx="11259879" cy="2807885"/>
          </a:xfrm>
          <a:prstGeom prst="rect">
            <a:avLst/>
          </a:prstGeom>
          <a:noFill/>
        </p:spPr>
        <p:txBody>
          <a:bodyPr wrap="square">
            <a:sp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创新创业者要获得外部资源的支持，就要进行创新创业计划的展示。</a:t>
            </a:r>
            <a:r>
              <a:rPr lang="zh-CN" altLang="en-US" sz="2000" b="1" dirty="0">
                <a:latin typeface="Microsoft YaHei" panose="020B0503020204020204" pitchFamily="34" charset="-122"/>
                <a:ea typeface="Microsoft YaHei" panose="020B0503020204020204" pitchFamily="34" charset="-122"/>
              </a:rPr>
              <a:t>创新创业计划的展示</a:t>
            </a:r>
            <a:r>
              <a:rPr lang="zh-CN" altLang="en-US" sz="2000" dirty="0">
                <a:latin typeface="Microsoft YaHei" panose="020B0503020204020204" pitchFamily="34" charset="-122"/>
                <a:ea typeface="Microsoft YaHei" panose="020B0503020204020204" pitchFamily="34" charset="-122"/>
              </a:rPr>
              <a:t>就是创新创业者在对创新创业计划进行深入剖析和高度凝练以后，根据受众的需要，将创新创业计划的核心要点通过语言、视频、实物展示等形式的组合，向受众呈现的过程。</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对大学生创新创业者群体而言，创新创业计划的展示</a:t>
            </a:r>
            <a:r>
              <a:rPr lang="zh-CN" altLang="en-US" sz="2000" b="1" dirty="0">
                <a:latin typeface="Microsoft YaHei" panose="020B0503020204020204" pitchFamily="34" charset="-122"/>
                <a:ea typeface="Microsoft YaHei" panose="020B0503020204020204" pitchFamily="34" charset="-122"/>
              </a:rPr>
              <a:t>主要通过路演来实现</a:t>
            </a:r>
            <a:r>
              <a:rPr lang="zh-CN" altLang="en-US" sz="2000" dirty="0">
                <a:latin typeface="Microsoft YaHei" panose="020B0503020204020204" pitchFamily="34" charset="-122"/>
                <a:ea typeface="Microsoft YaHei" panose="020B0503020204020204" pitchFamily="34" charset="-122"/>
              </a:rPr>
              <a:t>。路演分为</a:t>
            </a:r>
            <a:r>
              <a:rPr lang="zh-CN" altLang="en-US" sz="2000" b="1" dirty="0">
                <a:latin typeface="Microsoft YaHei" panose="020B0503020204020204" pitchFamily="34" charset="-122"/>
                <a:ea typeface="Microsoft YaHei" panose="020B0503020204020204" pitchFamily="34" charset="-122"/>
              </a:rPr>
              <a:t>线上路演和线下路演两种方式，以线下路演为主</a:t>
            </a:r>
            <a:r>
              <a:rPr lang="zh-CN" altLang="en-US" sz="2000" dirty="0">
                <a:latin typeface="Microsoft YaHei" panose="020B0503020204020204" pitchFamily="34" charset="-122"/>
                <a:ea typeface="Microsoft YaHei" panose="020B0503020204020204" pitchFamily="34" charset="-122"/>
              </a:rPr>
              <a:t>。线上路演主要通过各类在线视频办公软件实现，线下路演则由创新创业者直接面对投资人进行演讲和交流。</a:t>
            </a:r>
          </a:p>
        </p:txBody>
      </p:sp>
      <p:grpSp>
        <p:nvGrpSpPr>
          <p:cNvPr id="10" name="组合 9">
            <a:extLst>
              <a:ext uri="{FF2B5EF4-FFF2-40B4-BE49-F238E27FC236}">
                <a16:creationId xmlns:a16="http://schemas.microsoft.com/office/drawing/2014/main" id="{CCC7E124-6FC3-C176-7103-A490C10E9D44}"/>
              </a:ext>
            </a:extLst>
          </p:cNvPr>
          <p:cNvGrpSpPr/>
          <p:nvPr/>
        </p:nvGrpSpPr>
        <p:grpSpPr>
          <a:xfrm>
            <a:off x="1470330" y="4569598"/>
            <a:ext cx="9238637" cy="1884555"/>
            <a:chOff x="1315012" y="4582850"/>
            <a:chExt cx="9238637" cy="1884555"/>
          </a:xfrm>
        </p:grpSpPr>
        <p:sp>
          <p:nvSpPr>
            <p:cNvPr id="7" name="文本框 6">
              <a:extLst>
                <a:ext uri="{FF2B5EF4-FFF2-40B4-BE49-F238E27FC236}">
                  <a16:creationId xmlns:a16="http://schemas.microsoft.com/office/drawing/2014/main" id="{DF6F9E4F-496C-6BFB-7387-9B6FA5F94D92}"/>
                </a:ext>
              </a:extLst>
            </p:cNvPr>
            <p:cNvSpPr txBox="1"/>
            <p:nvPr/>
          </p:nvSpPr>
          <p:spPr>
            <a:xfrm>
              <a:off x="6089649" y="4582850"/>
              <a:ext cx="4464000" cy="1884555"/>
            </a:xfrm>
            <a:prstGeom prst="rect">
              <a:avLst/>
            </a:prstGeom>
            <a:noFill/>
            <a:ln w="19050">
              <a:solidFill>
                <a:schemeClr val="accent2"/>
              </a:solidFill>
            </a:ln>
          </p:spPr>
          <p:txBody>
            <a:bodyPr wrap="square">
              <a:sp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）创新创业计划的展示技巧</a:t>
              </a:r>
            </a:p>
            <a:p>
              <a:pPr>
                <a:lnSpc>
                  <a:spcPct val="150000"/>
                </a:lnSpc>
                <a:buNone/>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善用表达技巧。</a:t>
              </a:r>
            </a:p>
            <a:p>
              <a:pPr>
                <a:lnSpc>
                  <a:spcPct val="150000"/>
                </a:lnSpc>
                <a:buNone/>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科学营造气氛。</a:t>
              </a:r>
            </a:p>
            <a:p>
              <a:pPr>
                <a:lnSpc>
                  <a:spcPct val="150000"/>
                </a:lnSpc>
                <a:buNone/>
              </a:pPr>
              <a:r>
                <a:rPr lang="en-US" altLang="zh-CN" sz="2000" dirty="0">
                  <a:latin typeface="Microsoft YaHei" panose="020B0503020204020204" pitchFamily="34" charset="-122"/>
                  <a:ea typeface="Microsoft YaHei" panose="020B0503020204020204" pitchFamily="34" charset="-122"/>
                </a:rPr>
                <a:t>③</a:t>
              </a:r>
              <a:r>
                <a:rPr lang="zh-CN" altLang="en-US" sz="2000" dirty="0">
                  <a:latin typeface="Microsoft YaHei" panose="020B0503020204020204" pitchFamily="34" charset="-122"/>
                  <a:ea typeface="Microsoft YaHei" panose="020B0503020204020204" pitchFamily="34" charset="-122"/>
                </a:rPr>
                <a:t>优化展示形式。</a:t>
              </a:r>
            </a:p>
          </p:txBody>
        </p:sp>
        <p:sp>
          <p:nvSpPr>
            <p:cNvPr id="9" name="文本框 8">
              <a:extLst>
                <a:ext uri="{FF2B5EF4-FFF2-40B4-BE49-F238E27FC236}">
                  <a16:creationId xmlns:a16="http://schemas.microsoft.com/office/drawing/2014/main" id="{A0A6BBB1-8909-01D6-1B43-D6E26ED85802}"/>
                </a:ext>
              </a:extLst>
            </p:cNvPr>
            <p:cNvSpPr txBox="1"/>
            <p:nvPr/>
          </p:nvSpPr>
          <p:spPr>
            <a:xfrm>
              <a:off x="1315012" y="4582850"/>
              <a:ext cx="4464000" cy="1884554"/>
            </a:xfrm>
            <a:prstGeom prst="rect">
              <a:avLst/>
            </a:prstGeom>
            <a:noFill/>
            <a:ln w="19050">
              <a:solidFill>
                <a:schemeClr val="accent2"/>
              </a:solidFill>
            </a:ln>
          </p:spPr>
          <p:txBody>
            <a:bodyPr wrap="square">
              <a:no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）创新创业计划展示的注意事项</a:t>
              </a:r>
            </a:p>
            <a:p>
              <a:pPr>
                <a:lnSpc>
                  <a:spcPct val="150000"/>
                </a:lnSpc>
                <a:buNone/>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认真做好准备。</a:t>
              </a:r>
            </a:p>
            <a:p>
              <a:pPr>
                <a:lnSpc>
                  <a:spcPct val="150000"/>
                </a:lnSpc>
                <a:buNone/>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充分利用展示媒介。</a:t>
              </a:r>
            </a:p>
          </p:txBody>
        </p:sp>
      </p:grpSp>
      <p:pic>
        <p:nvPicPr>
          <p:cNvPr id="12" name="图片 11" descr="图标&#10;&#10;AI 生成的内容可能不正确。">
            <a:extLst>
              <a:ext uri="{FF2B5EF4-FFF2-40B4-BE49-F238E27FC236}">
                <a16:creationId xmlns:a16="http://schemas.microsoft.com/office/drawing/2014/main" id="{D17DB39B-D888-3DBB-B276-1CBEC39022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38961" y="5395605"/>
            <a:ext cx="827476" cy="780638"/>
          </a:xfrm>
          <a:prstGeom prst="rect">
            <a:avLst/>
          </a:prstGeom>
        </p:spPr>
      </p:pic>
      <p:pic>
        <p:nvPicPr>
          <p:cNvPr id="14" name="图片 13" descr="图标&#10;&#10;AI 生成的内容可能不正确。">
            <a:extLst>
              <a:ext uri="{FF2B5EF4-FFF2-40B4-BE49-F238E27FC236}">
                <a16:creationId xmlns:a16="http://schemas.microsoft.com/office/drawing/2014/main" id="{651D3531-73A8-06E8-74C3-394FDA3331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1893" y="5261131"/>
            <a:ext cx="1049586" cy="1049586"/>
          </a:xfrm>
          <a:prstGeom prst="rect">
            <a:avLst/>
          </a:prstGeom>
        </p:spPr>
      </p:pic>
    </p:spTree>
    <p:extLst>
      <p:ext uri="{BB962C8B-B14F-4D97-AF65-F5344CB8AC3E}">
        <p14:creationId xmlns:p14="http://schemas.microsoft.com/office/powerpoint/2010/main" val="560454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FCE83-6411-A087-4DB5-C73295CF397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C0ED8BF-6D2C-9C22-4CAC-BB11D57A0DD9}"/>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8.1.4</a:t>
            </a:r>
            <a:r>
              <a:rPr lang="zh-CN" altLang="en-US" sz="3200" dirty="0">
                <a:solidFill>
                  <a:schemeClr val="tx1"/>
                </a:solidFill>
                <a:latin typeface="Microsoft YaHei" panose="020B0503020204020204" pitchFamily="34" charset="-122"/>
                <a:ea typeface="Microsoft YaHei" panose="020B0503020204020204" pitchFamily="34" charset="-122"/>
              </a:rPr>
              <a:t>路演技巧</a:t>
            </a:r>
          </a:p>
        </p:txBody>
      </p:sp>
      <p:sp>
        <p:nvSpPr>
          <p:cNvPr id="124" name="文本框 123">
            <a:extLst>
              <a:ext uri="{FF2B5EF4-FFF2-40B4-BE49-F238E27FC236}">
                <a16:creationId xmlns:a16="http://schemas.microsoft.com/office/drawing/2014/main" id="{17300A41-80F8-6577-2B44-0818C2532D77}"/>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路演材料的制作</a:t>
            </a:r>
          </a:p>
        </p:txBody>
      </p:sp>
      <p:sp>
        <p:nvSpPr>
          <p:cNvPr id="4" name="文本框 3">
            <a:extLst>
              <a:ext uri="{FF2B5EF4-FFF2-40B4-BE49-F238E27FC236}">
                <a16:creationId xmlns:a16="http://schemas.microsoft.com/office/drawing/2014/main" id="{96D465D4-913D-BBA2-ED8F-13E7BBC2654B}"/>
              </a:ext>
            </a:extLst>
          </p:cNvPr>
          <p:cNvSpPr txBox="1"/>
          <p:nvPr/>
        </p:nvSpPr>
        <p:spPr>
          <a:xfrm>
            <a:off x="3154017" y="1749284"/>
            <a:ext cx="8207624" cy="4269823"/>
          </a:xfrm>
          <a:prstGeom prst="rect">
            <a:avLst/>
          </a:prstGeom>
          <a:noFill/>
        </p:spPr>
        <p:txBody>
          <a:bodyPr wrap="square">
            <a:spAutoFit/>
          </a:bodyPr>
          <a:lstStyle/>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）路演幻灯片的制作</a:t>
            </a: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进行路演时，创新创业者一般都会用到路演幻灯片来配合演讲。创新创业者需要根据路演的规则要求确定幻灯片的张数，然后对创新创业计划的内容进行浓缩，对幻灯片的内容做好规划。</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在制作路演幻灯片时，要注意以下内容。</a:t>
            </a:r>
          </a:p>
          <a:p>
            <a:pPr marL="0" lvl="1" indent="457200">
              <a:lnSpc>
                <a:spcPct val="150000"/>
              </a:lnSpc>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幻灯片的整体风格。</a:t>
            </a:r>
          </a:p>
          <a:p>
            <a:pPr marL="0" lvl="1" indent="457200">
              <a:lnSpc>
                <a:spcPct val="150000"/>
              </a:lnSpc>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幻灯片的版式。</a:t>
            </a:r>
          </a:p>
          <a:p>
            <a:pPr marL="0" lvl="1" indent="457200">
              <a:lnSpc>
                <a:spcPct val="150000"/>
              </a:lnSpc>
            </a:pPr>
            <a:r>
              <a:rPr lang="en-US" altLang="zh-CN" sz="2000" dirty="0">
                <a:latin typeface="Microsoft YaHei" panose="020B0503020204020204" pitchFamily="34" charset="-122"/>
                <a:ea typeface="Microsoft YaHei" panose="020B0503020204020204" pitchFamily="34" charset="-122"/>
              </a:rPr>
              <a:t>③</a:t>
            </a:r>
            <a:r>
              <a:rPr lang="zh-CN" altLang="en-US" sz="2000" dirty="0">
                <a:latin typeface="Microsoft YaHei" panose="020B0503020204020204" pitchFamily="34" charset="-122"/>
                <a:ea typeface="Microsoft YaHei" panose="020B0503020204020204" pitchFamily="34" charset="-122"/>
              </a:rPr>
              <a:t>幻灯片的设计建议。</a:t>
            </a:r>
          </a:p>
          <a:p>
            <a:pPr marL="0" lvl="1" indent="457200">
              <a:lnSpc>
                <a:spcPct val="150000"/>
              </a:lnSpc>
            </a:pPr>
            <a:r>
              <a:rPr lang="en-US" altLang="zh-CN" sz="2000" dirty="0">
                <a:latin typeface="Microsoft YaHei" panose="020B0503020204020204" pitchFamily="34" charset="-122"/>
                <a:ea typeface="Microsoft YaHei" panose="020B0503020204020204" pitchFamily="34" charset="-122"/>
              </a:rPr>
              <a:t>④</a:t>
            </a:r>
            <a:r>
              <a:rPr lang="zh-CN" altLang="en-US" sz="2000" dirty="0">
                <a:latin typeface="Microsoft YaHei" panose="020B0503020204020204" pitchFamily="34" charset="-122"/>
                <a:ea typeface="Microsoft YaHei" panose="020B0503020204020204" pitchFamily="34" charset="-122"/>
              </a:rPr>
              <a:t>幻灯片展示的思路。</a:t>
            </a:r>
          </a:p>
        </p:txBody>
      </p:sp>
      <p:pic>
        <p:nvPicPr>
          <p:cNvPr id="7" name="图片 6" descr="图标&#10;&#10;AI 生成的内容可能不正确。">
            <a:extLst>
              <a:ext uri="{FF2B5EF4-FFF2-40B4-BE49-F238E27FC236}">
                <a16:creationId xmlns:a16="http://schemas.microsoft.com/office/drawing/2014/main" id="{74CBFB2A-5E23-6610-0B8C-E88C7EE0DA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867" y="2533842"/>
            <a:ext cx="4483174" cy="2700707"/>
          </a:xfrm>
          <a:prstGeom prst="rect">
            <a:avLst/>
          </a:prstGeom>
        </p:spPr>
      </p:pic>
    </p:spTree>
    <p:extLst>
      <p:ext uri="{BB962C8B-B14F-4D97-AF65-F5344CB8AC3E}">
        <p14:creationId xmlns:p14="http://schemas.microsoft.com/office/powerpoint/2010/main" val="26136411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E56A9-CBF4-878A-D7DE-68EEE729C95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B2BEB17-0C10-8717-2F4E-83024207951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8.1.4</a:t>
            </a:r>
            <a:r>
              <a:rPr lang="zh-CN" altLang="en-US" sz="3200" dirty="0">
                <a:solidFill>
                  <a:schemeClr val="tx1"/>
                </a:solidFill>
                <a:latin typeface="Microsoft YaHei" panose="020B0503020204020204" pitchFamily="34" charset="-122"/>
                <a:ea typeface="Microsoft YaHei" panose="020B0503020204020204" pitchFamily="34" charset="-122"/>
              </a:rPr>
              <a:t>路演技巧</a:t>
            </a:r>
          </a:p>
        </p:txBody>
      </p:sp>
      <p:sp>
        <p:nvSpPr>
          <p:cNvPr id="124" name="文本框 123">
            <a:extLst>
              <a:ext uri="{FF2B5EF4-FFF2-40B4-BE49-F238E27FC236}">
                <a16:creationId xmlns:a16="http://schemas.microsoft.com/office/drawing/2014/main" id="{E177584D-D17E-57DC-FDA0-42EA240C7716}"/>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路演材料的制作</a:t>
            </a:r>
          </a:p>
        </p:txBody>
      </p:sp>
      <p:sp>
        <p:nvSpPr>
          <p:cNvPr id="8" name="文本框 7">
            <a:extLst>
              <a:ext uri="{FF2B5EF4-FFF2-40B4-BE49-F238E27FC236}">
                <a16:creationId xmlns:a16="http://schemas.microsoft.com/office/drawing/2014/main" id="{B21D76F1-5328-6BD3-C44E-433F4E885419}"/>
              </a:ext>
            </a:extLst>
          </p:cNvPr>
          <p:cNvSpPr txBox="1"/>
          <p:nvPr/>
        </p:nvSpPr>
        <p:spPr>
          <a:xfrm>
            <a:off x="2964622" y="1639199"/>
            <a:ext cx="8750300" cy="5218801"/>
          </a:xfrm>
          <a:prstGeom prst="rect">
            <a:avLst/>
          </a:prstGeom>
          <a:noFill/>
        </p:spPr>
        <p:txBody>
          <a:bodyPr wrap="square">
            <a:spAutoFit/>
          </a:bodyPr>
          <a:lstStyle/>
          <a:p>
            <a:pPr>
              <a:lnSpc>
                <a:spcPct val="150000"/>
              </a:lnSpc>
              <a:spcBef>
                <a:spcPts val="127"/>
              </a:spcBef>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）路演幻灯片的内容</a:t>
            </a:r>
          </a:p>
          <a:p>
            <a:pPr>
              <a:lnSpc>
                <a:spcPct val="150000"/>
              </a:lnSpc>
              <a:spcBef>
                <a:spcPts val="127"/>
              </a:spcBef>
              <a:buNone/>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路演幻灯片内容的重点和核心功能。</a:t>
            </a:r>
          </a:p>
          <a:p>
            <a:pPr>
              <a:lnSpc>
                <a:spcPct val="150000"/>
              </a:lnSpc>
              <a:spcBef>
                <a:spcPts val="127"/>
              </a:spcBef>
              <a:buNone/>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路演幻灯片内容的设计建议。</a:t>
            </a:r>
          </a:p>
          <a:p>
            <a:pPr>
              <a:lnSpc>
                <a:spcPct val="150000"/>
              </a:lnSpc>
              <a:spcBef>
                <a:spcPts val="127"/>
              </a:spcBef>
              <a:buNone/>
            </a:pPr>
            <a:r>
              <a:rPr lang="zh-CN" altLang="en-US" sz="2000" dirty="0">
                <a:latin typeface="Microsoft YaHei" panose="020B0503020204020204" pitchFamily="34" charset="-122"/>
                <a:ea typeface="Microsoft YaHei" panose="020B0503020204020204" pitchFamily="34" charset="-122"/>
              </a:rPr>
              <a:t>路演幻灯片多为</a:t>
            </a:r>
            <a:r>
              <a:rPr lang="en-US" altLang="zh-CN" sz="2000" dirty="0">
                <a:latin typeface="Microsoft YaHei" panose="020B0503020204020204" pitchFamily="34" charset="-122"/>
                <a:ea typeface="Microsoft YaHei" panose="020B0503020204020204" pitchFamily="34" charset="-122"/>
              </a:rPr>
              <a:t>12</a:t>
            </a: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15</a:t>
            </a:r>
            <a:r>
              <a:rPr lang="zh-CN" altLang="en-US" sz="2000" dirty="0">
                <a:latin typeface="Microsoft YaHei" panose="020B0503020204020204" pitchFamily="34" charset="-122"/>
                <a:ea typeface="Microsoft YaHei" panose="020B0503020204020204" pitchFamily="34" charset="-122"/>
              </a:rPr>
              <a:t>页，以</a:t>
            </a:r>
            <a:r>
              <a:rPr lang="en-US" altLang="zh-CN" sz="2000" dirty="0">
                <a:latin typeface="Microsoft YaHei" panose="020B0503020204020204" pitchFamily="34" charset="-122"/>
                <a:ea typeface="Microsoft YaHei" panose="020B0503020204020204" pitchFamily="34" charset="-122"/>
              </a:rPr>
              <a:t>12</a:t>
            </a:r>
            <a:r>
              <a:rPr lang="zh-CN" altLang="en-US" sz="2000" dirty="0">
                <a:latin typeface="Microsoft YaHei" panose="020B0503020204020204" pitchFamily="34" charset="-122"/>
                <a:ea typeface="Microsoft YaHei" panose="020B0503020204020204" pitchFamily="34" charset="-122"/>
              </a:rPr>
              <a:t>张幻灯片为例，其内容设计建议如下。</a:t>
            </a:r>
          </a:p>
          <a:p>
            <a:pPr>
              <a:lnSpc>
                <a:spcPct val="150000"/>
              </a:lnSpc>
              <a:spcBef>
                <a:spcPts val="127"/>
              </a:spcBef>
              <a:buNone/>
            </a:pPr>
            <a:r>
              <a:rPr lang="zh-CN" altLang="en-US" sz="2000" dirty="0">
                <a:latin typeface="Microsoft YaHei" panose="020B0503020204020204" pitchFamily="34" charset="-122"/>
                <a:ea typeface="Microsoft YaHei" panose="020B0503020204020204" pitchFamily="34" charset="-122"/>
              </a:rPr>
              <a:t>第</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张为企业概述，介绍企业的名称、现状、创始人等。</a:t>
            </a:r>
          </a:p>
          <a:p>
            <a:pPr>
              <a:lnSpc>
                <a:spcPct val="150000"/>
              </a:lnSpc>
              <a:spcBef>
                <a:spcPts val="127"/>
              </a:spcBef>
              <a:buNone/>
            </a:pPr>
            <a:r>
              <a:rPr lang="zh-CN" altLang="en-US" sz="2000" dirty="0">
                <a:latin typeface="Microsoft YaHei" panose="020B0503020204020204" pitchFamily="34" charset="-122"/>
                <a:ea typeface="Microsoft YaHei" panose="020B0503020204020204" pitchFamily="34" charset="-122"/>
              </a:rPr>
              <a:t>第</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张介绍这个创新创业项目满足顾客什么样的需求，目前市场的供需情况等。</a:t>
            </a:r>
          </a:p>
          <a:p>
            <a:pPr>
              <a:lnSpc>
                <a:spcPct val="150000"/>
              </a:lnSpc>
              <a:spcBef>
                <a:spcPts val="127"/>
              </a:spcBef>
              <a:buNone/>
            </a:pPr>
            <a:r>
              <a:rPr lang="zh-CN" altLang="en-US" sz="2000" dirty="0">
                <a:latin typeface="Microsoft YaHei" panose="020B0503020204020204" pitchFamily="34" charset="-122"/>
                <a:ea typeface="Microsoft YaHei" panose="020B0503020204020204" pitchFamily="34" charset="-122"/>
              </a:rPr>
              <a:t>第</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张说明如何满足顾客需求，是提供全新的产品还是对原有产品进行改进，是从功能上还是从外观上改进等。</a:t>
            </a:r>
          </a:p>
          <a:p>
            <a:pPr>
              <a:lnSpc>
                <a:spcPct val="150000"/>
              </a:lnSpc>
              <a:spcBef>
                <a:spcPts val="127"/>
              </a:spcBef>
              <a:buNone/>
            </a:pPr>
            <a:r>
              <a:rPr lang="zh-CN" altLang="en-US" sz="2000" dirty="0">
                <a:latin typeface="Microsoft YaHei" panose="020B0503020204020204" pitchFamily="34" charset="-122"/>
                <a:ea typeface="Microsoft YaHei" panose="020B0503020204020204" pitchFamily="34" charset="-122"/>
              </a:rPr>
              <a:t>第</a:t>
            </a:r>
            <a:r>
              <a:rPr lang="en-US" altLang="zh-CN" sz="2000" dirty="0">
                <a:latin typeface="Microsoft YaHei" panose="020B0503020204020204" pitchFamily="34" charset="-122"/>
                <a:ea typeface="Microsoft YaHei" panose="020B0503020204020204" pitchFamily="34" charset="-122"/>
              </a:rPr>
              <a:t>4</a:t>
            </a:r>
            <a:r>
              <a:rPr lang="zh-CN" altLang="en-US" sz="2000" dirty="0">
                <a:latin typeface="Microsoft YaHei" panose="020B0503020204020204" pitchFamily="34" charset="-122"/>
                <a:ea typeface="Microsoft YaHei" panose="020B0503020204020204" pitchFamily="34" charset="-122"/>
              </a:rPr>
              <a:t>张对这个项目的机会以及目标市场进行描述，说明开展该项目的理由，以及该项目未来的市场机会和具体的目标市场等。</a:t>
            </a:r>
          </a:p>
          <a:p>
            <a:pPr>
              <a:lnSpc>
                <a:spcPct val="150000"/>
              </a:lnSpc>
              <a:spcBef>
                <a:spcPts val="127"/>
              </a:spcBef>
              <a:buNone/>
            </a:pPr>
            <a:r>
              <a:rPr lang="en-US" altLang="zh-CN" sz="2000" dirty="0">
                <a:latin typeface="Microsoft YaHei" panose="020B0503020204020204" pitchFamily="34" charset="-122"/>
                <a:ea typeface="Microsoft YaHei" panose="020B0503020204020204" pitchFamily="34" charset="-122"/>
              </a:rPr>
              <a:t>……</a:t>
            </a:r>
            <a:endParaRPr lang="zh-CN" altLang="en-US" sz="2000" dirty="0">
              <a:latin typeface="Microsoft YaHei" panose="020B0503020204020204" pitchFamily="34" charset="-122"/>
              <a:ea typeface="Microsoft YaHei" panose="020B0503020204020204" pitchFamily="34" charset="-122"/>
            </a:endParaRPr>
          </a:p>
        </p:txBody>
      </p:sp>
      <p:pic>
        <p:nvPicPr>
          <p:cNvPr id="5" name="图片 4" descr="图形用户界面, 应用程序&#10;&#10;AI 生成的内容可能不正确。">
            <a:extLst>
              <a:ext uri="{FF2B5EF4-FFF2-40B4-BE49-F238E27FC236}">
                <a16:creationId xmlns:a16="http://schemas.microsoft.com/office/drawing/2014/main" id="{80996F8B-3EF1-F7D0-023C-CCC4B807D5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00" y="2118139"/>
            <a:ext cx="2291522" cy="2291522"/>
          </a:xfrm>
          <a:prstGeom prst="rect">
            <a:avLst/>
          </a:prstGeom>
        </p:spPr>
      </p:pic>
    </p:spTree>
    <p:extLst>
      <p:ext uri="{BB962C8B-B14F-4D97-AF65-F5344CB8AC3E}">
        <p14:creationId xmlns:p14="http://schemas.microsoft.com/office/powerpoint/2010/main" val="1134911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BE229-E21C-06F1-9C27-05F967E744E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0AC9917-73AF-360F-2699-D76071CB1E5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7A0006C2-9865-744F-7D90-62D148705E73}"/>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en-US" altLang="zh-CN" sz="2000" spc="-11" dirty="0">
                <a:latin typeface="Microsoft YaHei" panose="020B0503020204020204" pitchFamily="34" charset="-122"/>
                <a:ea typeface="Microsoft YaHei" panose="020B0503020204020204" pitchFamily="34" charset="-122"/>
              </a:rPr>
              <a:t>2023</a:t>
            </a:r>
            <a:r>
              <a:rPr lang="zh-CN" altLang="en-US" sz="2000" spc="-11" dirty="0">
                <a:latin typeface="Microsoft YaHei" panose="020B0503020204020204" pitchFamily="34" charset="-122"/>
                <a:ea typeface="Microsoft YaHei" panose="020B0503020204020204" pitchFamily="34" charset="-122"/>
              </a:rPr>
              <a:t>年</a:t>
            </a:r>
            <a:r>
              <a:rPr lang="en-US" altLang="zh-CN" sz="2000" spc="-11" dirty="0">
                <a:latin typeface="Microsoft YaHei" panose="020B0503020204020204" pitchFamily="34" charset="-122"/>
                <a:ea typeface="Microsoft YaHei" panose="020B0503020204020204" pitchFamily="34" charset="-122"/>
              </a:rPr>
              <a:t>8</a:t>
            </a:r>
            <a:r>
              <a:rPr lang="zh-CN" altLang="en-US" sz="2000" spc="-11" dirty="0">
                <a:latin typeface="Microsoft YaHei" panose="020B0503020204020204" pitchFamily="34" charset="-122"/>
                <a:ea typeface="Microsoft YaHei" panose="020B0503020204020204" pitchFamily="34" charset="-122"/>
              </a:rPr>
              <a:t>月</a:t>
            </a:r>
            <a:r>
              <a:rPr lang="en-US" altLang="zh-CN" sz="2000" spc="-11" dirty="0">
                <a:latin typeface="Microsoft YaHei" panose="020B0503020204020204" pitchFamily="34" charset="-122"/>
                <a:ea typeface="Microsoft YaHei" panose="020B0503020204020204" pitchFamily="34" charset="-122"/>
              </a:rPr>
              <a:t>9</a:t>
            </a:r>
            <a:r>
              <a:rPr lang="zh-CN" altLang="en-US" sz="2000" spc="-11" dirty="0">
                <a:latin typeface="Microsoft YaHei" panose="020B0503020204020204" pitchFamily="34" charset="-122"/>
                <a:ea typeface="Microsoft YaHei" panose="020B0503020204020204" pitchFamily="34" charset="-122"/>
              </a:rPr>
              <a:t>日，“建行杯”第九届湖南省“互联网</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大学生创新创业大赛项目“红枫计划”投融资对接活动在湖南工业大学举行。</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来自“建行杯”第九届湖南省“互联网</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大学生创新创业大赛一等奖项目中的</a:t>
            </a:r>
            <a:r>
              <a:rPr lang="en-US" altLang="zh-CN" sz="2000" spc="-11" dirty="0">
                <a:latin typeface="Microsoft YaHei" panose="020B0503020204020204" pitchFamily="34" charset="-122"/>
                <a:ea typeface="Microsoft YaHei" panose="020B0503020204020204" pitchFamily="34" charset="-122"/>
              </a:rPr>
              <a:t>37</a:t>
            </a:r>
            <a:r>
              <a:rPr lang="zh-CN" altLang="en-US" sz="2000" spc="-11" dirty="0">
                <a:latin typeface="Microsoft YaHei" panose="020B0503020204020204" pitchFamily="34" charset="-122"/>
                <a:ea typeface="Microsoft YaHei" panose="020B0503020204020204" pitchFamily="34" charset="-122"/>
              </a:rPr>
              <a:t>个科创类获奖项目参与路演。经过现场路演、专家评审，最终，</a:t>
            </a:r>
            <a:r>
              <a:rPr lang="en-US" altLang="zh-CN" sz="2000" spc="-11" dirty="0">
                <a:latin typeface="Microsoft YaHei" panose="020B0503020204020204" pitchFamily="34" charset="-122"/>
                <a:ea typeface="Microsoft YaHei" panose="020B0503020204020204" pitchFamily="34" charset="-122"/>
              </a:rPr>
              <a:t>10</a:t>
            </a:r>
            <a:r>
              <a:rPr lang="zh-CN" altLang="en-US" sz="2000" spc="-11" dirty="0">
                <a:latin typeface="Microsoft YaHei" panose="020B0503020204020204" pitchFamily="34" charset="-122"/>
                <a:ea typeface="Microsoft YaHei" panose="020B0503020204020204" pitchFamily="34" charset="-122"/>
              </a:rPr>
              <a:t>个优秀项目获“最具投资价值奖”，并与“红枫计划”签订投资意向协议书。</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其中，长沙航空职业技术学院的“识微知著”团队凭借“超高精度微力检测装置”成为获得“最具投资价值奖”的十分之一。</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什么是微力？为什么要进行微力检测呢？项目负责人马如龙介绍，在航天领域，这是一个专业名词，航空发动机微振动检测、旋转机械轴向力的测试，都离不开高精度微力检测技术。</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a:t>
            </a: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r>
              <a:rPr lang="zh-CN" altLang="en-US" sz="2000" spc="-11" dirty="0">
                <a:latin typeface="Microsoft YaHei" panose="020B0503020204020204" pitchFamily="34" charset="-122"/>
                <a:ea typeface="Microsoft YaHei" panose="020B0503020204020204" pitchFamily="34" charset="-122"/>
              </a:rPr>
              <a:t>大学生创新创业潮涨不停，千帆竞发正当时。如今有越来越多平台为创新创业者的项目提供展示机会，路演即签约加快了好项目的引进与落地，为好项目的发展拓宽了道路。</a:t>
            </a:r>
            <a:endParaRPr lang="en-US" altLang="zh-CN" sz="2000" spc="-11" dirty="0">
              <a:latin typeface="Microsoft YaHei" panose="020B0503020204020204" pitchFamily="34" charset="-122"/>
              <a:ea typeface="Microsoft YaHei" panose="020B0503020204020204" pitchFamily="34" charset="-122"/>
            </a:endParaRPr>
          </a:p>
        </p:txBody>
      </p:sp>
      <p:sp>
        <p:nvSpPr>
          <p:cNvPr id="6" name="object 9">
            <a:extLst>
              <a:ext uri="{FF2B5EF4-FFF2-40B4-BE49-F238E27FC236}">
                <a16:creationId xmlns:a16="http://schemas.microsoft.com/office/drawing/2014/main" id="{DD14D2D3-9EC4-564A-964E-5FAE1784302F}"/>
              </a:ext>
            </a:extLst>
          </p:cNvPr>
          <p:cNvSpPr/>
          <p:nvPr/>
        </p:nvSpPr>
        <p:spPr>
          <a:xfrm>
            <a:off x="3021496" y="981465"/>
            <a:ext cx="9170505"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路演即签约！一批科创“苗子”进入“红枫计划”培育池</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C4293248-DB13-00C4-BF58-E8519571F614}"/>
              </a:ext>
            </a:extLst>
          </p:cNvPr>
          <p:cNvGrpSpPr/>
          <p:nvPr/>
        </p:nvGrpSpPr>
        <p:grpSpPr>
          <a:xfrm>
            <a:off x="3008244" y="890923"/>
            <a:ext cx="469503" cy="468000"/>
            <a:chOff x="1887936" y="875619"/>
            <a:chExt cx="316301" cy="312772"/>
          </a:xfrm>
        </p:grpSpPr>
        <p:sp>
          <p:nvSpPr>
            <p:cNvPr id="8" name="object 11">
              <a:extLst>
                <a:ext uri="{FF2B5EF4-FFF2-40B4-BE49-F238E27FC236}">
                  <a16:creationId xmlns:a16="http://schemas.microsoft.com/office/drawing/2014/main" id="{36F6CFBC-8FD6-1AAA-F6B8-52CB63F651A5}"/>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B21C82B3-6F69-8743-CD36-75C32C1EFBB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790655DD-FBCE-BBD7-88FC-0B561A916D22}"/>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17917819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BE1C4-5AB5-748B-F8A5-E730E4C9B09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42C27AA-30F2-B367-C1A0-B9EDF8FF40B2}"/>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CAB26B5B-4BDC-F8E4-2D16-2952A60DBABD}"/>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14400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熟悉路演流程，掌握路演技巧。</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🎯活动要求</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自行分组（</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6</a:t>
            </a:r>
            <a:r>
              <a:rPr lang="zh-CN" altLang="en-US" sz="2000" spc="-11" dirty="0">
                <a:latin typeface="Microsoft YaHei" panose="020B0503020204020204" pitchFamily="34" charset="-122"/>
                <a:ea typeface="Microsoft YaHei" panose="020B0503020204020204" pitchFamily="34" charset="-122"/>
              </a:rPr>
              <a:t>人一组），结合市场最新动态，商讨一个可行性强的创新创业项目，并撰写项目的创新创业计划书，做好路演准备。</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🎯活动过程</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每个小组根据人员分工，选派代表按组别顺序依次上台路演，展示小组的创新创业项目。</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🎯活动总结</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路演的目的是吸引投资人的关注，在比赛现场则是吸引评委老师的关注，路演一般都由创始人来演讲，因为时间有限，所以不要花时间寒暄或是铺垫，最好直接进入正题，指出亮点。在演讲的过程中，应着重介绍产品的核心竞争力，这样才能更加吸引评委的注意力</a:t>
            </a:r>
          </a:p>
        </p:txBody>
      </p:sp>
      <p:sp>
        <p:nvSpPr>
          <p:cNvPr id="4" name="object 9">
            <a:extLst>
              <a:ext uri="{FF2B5EF4-FFF2-40B4-BE49-F238E27FC236}">
                <a16:creationId xmlns:a16="http://schemas.microsoft.com/office/drawing/2014/main" id="{D6888553-7F9A-B511-A9EF-1E6CF5B48F80}"/>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好项目推介方式</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路演</a:t>
            </a:r>
          </a:p>
        </p:txBody>
      </p:sp>
      <p:grpSp>
        <p:nvGrpSpPr>
          <p:cNvPr id="5" name="组合 4">
            <a:extLst>
              <a:ext uri="{FF2B5EF4-FFF2-40B4-BE49-F238E27FC236}">
                <a16:creationId xmlns:a16="http://schemas.microsoft.com/office/drawing/2014/main" id="{2085FB1D-11D2-8EB6-5F16-F62C109A9C43}"/>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1BD7A035-6D7F-FE95-EDD3-4B86AD2FCA53}"/>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68C76960-5F6A-B33C-A266-B4E9CB8FB213}"/>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1193757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D0541-65E6-04ED-1A9D-4F6C91F23F4B}"/>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540EAAC0-D06D-D996-7FD1-FE0A5FD41098}"/>
              </a:ext>
            </a:extLst>
          </p:cNvPr>
          <p:cNvSpPr>
            <a:spLocks noGrp="1"/>
          </p:cNvSpPr>
          <p:nvPr>
            <p:ph type="title" hasCustomPrompt="1"/>
          </p:nvPr>
        </p:nvSpPr>
        <p:spPr>
          <a:xfrm>
            <a:off x="5451475" y="1944146"/>
            <a:ext cx="5627651"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8.2</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大学生创新创业实践</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655492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BD1E8-AD4A-713C-F353-DE3FD8BE07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6C8D511-89BA-2C15-881C-9353E3F0225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8.2.1</a:t>
            </a:r>
            <a:r>
              <a:rPr lang="zh-CN" altLang="en-US" sz="3200" dirty="0">
                <a:solidFill>
                  <a:schemeClr val="tx1"/>
                </a:solidFill>
                <a:latin typeface="Microsoft YaHei" panose="020B0503020204020204" pitchFamily="34" charset="-122"/>
                <a:ea typeface="Microsoft YaHei" panose="020B0503020204020204" pitchFamily="34" charset="-122"/>
              </a:rPr>
              <a:t>成为抖音博主</a:t>
            </a:r>
          </a:p>
        </p:txBody>
      </p:sp>
      <p:grpSp>
        <p:nvGrpSpPr>
          <p:cNvPr id="3" name="组合 2">
            <a:extLst>
              <a:ext uri="{FF2B5EF4-FFF2-40B4-BE49-F238E27FC236}">
                <a16:creationId xmlns:a16="http://schemas.microsoft.com/office/drawing/2014/main" id="{B307B46C-5F21-ADB9-65FC-605E79B04192}"/>
              </a:ext>
            </a:extLst>
          </p:cNvPr>
          <p:cNvGrpSpPr/>
          <p:nvPr/>
        </p:nvGrpSpPr>
        <p:grpSpPr>
          <a:xfrm>
            <a:off x="740741" y="1549920"/>
            <a:ext cx="10710517" cy="4779533"/>
            <a:chOff x="808383" y="1602928"/>
            <a:chExt cx="10710517" cy="4779533"/>
          </a:xfrm>
        </p:grpSpPr>
        <p:sp>
          <p:nvSpPr>
            <p:cNvPr id="4" name="文本框 3">
              <a:extLst>
                <a:ext uri="{FF2B5EF4-FFF2-40B4-BE49-F238E27FC236}">
                  <a16:creationId xmlns:a16="http://schemas.microsoft.com/office/drawing/2014/main" id="{BB65D886-D2DF-B540-D8CC-BEC624E377CA}"/>
                </a:ext>
              </a:extLst>
            </p:cNvPr>
            <p:cNvSpPr txBox="1"/>
            <p:nvPr/>
          </p:nvSpPr>
          <p:spPr>
            <a:xfrm>
              <a:off x="808383" y="1602928"/>
              <a:ext cx="5380382" cy="4779533"/>
            </a:xfrm>
            <a:prstGeom prst="roundRect">
              <a:avLst>
                <a:gd name="adj" fmla="val 0"/>
              </a:avLst>
            </a:prstGeom>
            <a:solidFill>
              <a:schemeClr val="bg1"/>
            </a:solidFill>
          </p:spPr>
          <p:txBody>
            <a:bodyPr wrap="square" anchor="ctr">
              <a:noAutofit/>
            </a:bodyPr>
            <a:lstStyle/>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2016</a:t>
              </a:r>
              <a:r>
                <a:rPr lang="zh-CN" altLang="en-US" sz="2000" dirty="0">
                  <a:latin typeface="Microsoft YaHei" panose="020B0503020204020204" pitchFamily="34" charset="-122"/>
                  <a:ea typeface="Microsoft YaHei" panose="020B0503020204020204" pitchFamily="34" charset="-122"/>
                </a:rPr>
                <a:t>年</a:t>
              </a:r>
              <a:r>
                <a:rPr lang="en-US" altLang="zh-CN" sz="2000" dirty="0">
                  <a:latin typeface="Microsoft YaHei" panose="020B0503020204020204" pitchFamily="34" charset="-122"/>
                  <a:ea typeface="Microsoft YaHei" panose="020B0503020204020204" pitchFamily="34" charset="-122"/>
                </a:rPr>
                <a:t>9</a:t>
              </a:r>
              <a:r>
                <a:rPr lang="zh-CN" altLang="en-US" sz="2000" dirty="0">
                  <a:latin typeface="Microsoft YaHei" panose="020B0503020204020204" pitchFamily="34" charset="-122"/>
                  <a:ea typeface="Microsoft YaHei" panose="020B0503020204020204" pitchFamily="34" charset="-122"/>
                </a:rPr>
                <a:t>月</a:t>
              </a:r>
              <a:r>
                <a:rPr lang="en-US" altLang="zh-CN" sz="2000" dirty="0">
                  <a:latin typeface="Microsoft YaHei" panose="020B0503020204020204" pitchFamily="34" charset="-122"/>
                  <a:ea typeface="Microsoft YaHei" panose="020B0503020204020204" pitchFamily="34" charset="-122"/>
                </a:rPr>
                <a:t>26</a:t>
              </a:r>
              <a:r>
                <a:rPr lang="zh-CN" altLang="en-US" sz="2000" dirty="0">
                  <a:latin typeface="Microsoft YaHei" panose="020B0503020204020204" pitchFamily="34" charset="-122"/>
                  <a:ea typeface="Microsoft YaHei" panose="020B0503020204020204" pitchFamily="34" charset="-122"/>
                </a:rPr>
                <a:t>日，抖音</a:t>
              </a:r>
              <a:r>
                <a:rPr lang="en-US" altLang="zh-CN" sz="2000" dirty="0">
                  <a:latin typeface="Microsoft YaHei" panose="020B0503020204020204" pitchFamily="34" charset="-122"/>
                  <a:ea typeface="Microsoft YaHei" panose="020B0503020204020204" pitchFamily="34" charset="-122"/>
                </a:rPr>
                <a:t>1.0.0</a:t>
              </a:r>
              <a:r>
                <a:rPr lang="zh-CN" altLang="en-US" sz="2000" dirty="0">
                  <a:latin typeface="Microsoft YaHei" panose="020B0503020204020204" pitchFamily="34" charset="-122"/>
                  <a:ea typeface="Microsoft YaHei" panose="020B0503020204020204" pitchFamily="34" charset="-122"/>
                </a:rPr>
                <a:t>版本上线。作为今日头条内部孵化产品，抖音是一个可录制</a:t>
              </a:r>
              <a:r>
                <a:rPr lang="en-US" altLang="zh-CN" sz="2000" dirty="0">
                  <a:latin typeface="Microsoft YaHei" panose="020B0503020204020204" pitchFamily="34" charset="-122"/>
                  <a:ea typeface="Microsoft YaHei" panose="020B0503020204020204" pitchFamily="34" charset="-122"/>
                </a:rPr>
                <a:t>15</a:t>
              </a:r>
              <a:r>
                <a:rPr lang="zh-CN" altLang="en-US" sz="2000" dirty="0">
                  <a:latin typeface="Microsoft YaHei" panose="020B0503020204020204" pitchFamily="34" charset="-122"/>
                  <a:ea typeface="Microsoft YaHei" panose="020B0503020204020204" pitchFamily="34" charset="-122"/>
                </a:rPr>
                <a:t>秒时间视频并进行编辑的音乐社交平台。</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当时短视频正处于白热化阶段，这种门槛、成本比文字、图片更低的分享信息的方式广受用户喜爱。</a:t>
              </a:r>
            </a:p>
          </p:txBody>
        </p:sp>
        <p:pic>
          <p:nvPicPr>
            <p:cNvPr id="5122" name="Picture 2" descr="抖音是什么（抖音真正的含义是什么）-8848SEO">
              <a:extLst>
                <a:ext uri="{FF2B5EF4-FFF2-40B4-BE49-F238E27FC236}">
                  <a16:creationId xmlns:a16="http://schemas.microsoft.com/office/drawing/2014/main" id="{EC0C7773-5BE7-E31B-4078-6204405F1D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496" y="1602928"/>
              <a:ext cx="4965404" cy="477953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78448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C2DD4-5354-AFF7-3BE2-6879BA3D317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DDF9061-C0A8-5B7A-2911-22441BCDFF62}"/>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8.2.1</a:t>
            </a:r>
            <a:r>
              <a:rPr lang="zh-CN" altLang="en-US" sz="3200" dirty="0">
                <a:solidFill>
                  <a:schemeClr val="tx1"/>
                </a:solidFill>
                <a:latin typeface="Microsoft YaHei" panose="020B0503020204020204" pitchFamily="34" charset="-122"/>
                <a:ea typeface="Microsoft YaHei" panose="020B0503020204020204" pitchFamily="34" charset="-122"/>
              </a:rPr>
              <a:t>成为抖音博主</a:t>
            </a:r>
          </a:p>
        </p:txBody>
      </p:sp>
      <p:sp>
        <p:nvSpPr>
          <p:cNvPr id="124" name="文本框 123">
            <a:extLst>
              <a:ext uri="{FF2B5EF4-FFF2-40B4-BE49-F238E27FC236}">
                <a16:creationId xmlns:a16="http://schemas.microsoft.com/office/drawing/2014/main" id="{F38EFF61-359E-D5E1-1699-F7728B6D2700}"/>
              </a:ext>
            </a:extLst>
          </p:cNvPr>
          <p:cNvSpPr txBox="1"/>
          <p:nvPr/>
        </p:nvSpPr>
        <p:spPr>
          <a:xfrm>
            <a:off x="830359" y="1140222"/>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熟悉抖音平台运营机制</a:t>
            </a:r>
          </a:p>
        </p:txBody>
      </p:sp>
      <p:sp>
        <p:nvSpPr>
          <p:cNvPr id="4" name="文本框 3">
            <a:extLst>
              <a:ext uri="{FF2B5EF4-FFF2-40B4-BE49-F238E27FC236}">
                <a16:creationId xmlns:a16="http://schemas.microsoft.com/office/drawing/2014/main" id="{C52FA3F9-F70B-E7EC-6D9E-545B6A172304}"/>
              </a:ext>
            </a:extLst>
          </p:cNvPr>
          <p:cNvSpPr txBox="1"/>
          <p:nvPr/>
        </p:nvSpPr>
        <p:spPr>
          <a:xfrm>
            <a:off x="660400" y="1774965"/>
            <a:ext cx="11091103" cy="1450412"/>
          </a:xfrm>
          <a:prstGeom prst="roundRect">
            <a:avLst>
              <a:gd name="adj" fmla="val 3804"/>
            </a:avLst>
          </a:prstGeom>
          <a:solidFill>
            <a:schemeClr val="bg1"/>
          </a:solidFill>
        </p:spPr>
        <p:txBody>
          <a:bodyPr wrap="square">
            <a:sp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了解抖音的平台特性和作品分发机制是每一个抖音运营者必须掌握的知识。抖音最大的平台特性是去中心化、算法机制和叠加推荐。</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抖音的分发机制按照先后顺序依次是：消重机制、审核机制、特征识别和人工干预。</a:t>
            </a:r>
            <a:endParaRPr lang="en-US" altLang="zh-CN" sz="2000" dirty="0">
              <a:latin typeface="Microsoft YaHei" panose="020B0503020204020204" pitchFamily="34" charset="-122"/>
              <a:ea typeface="Microsoft YaHei" panose="020B0503020204020204" pitchFamily="34" charset="-122"/>
            </a:endParaRPr>
          </a:p>
        </p:txBody>
      </p:sp>
      <p:sp>
        <p:nvSpPr>
          <p:cNvPr id="3" name="文本框 2">
            <a:extLst>
              <a:ext uri="{FF2B5EF4-FFF2-40B4-BE49-F238E27FC236}">
                <a16:creationId xmlns:a16="http://schemas.microsoft.com/office/drawing/2014/main" id="{ABE33920-F869-678A-4781-378B65DA2EC8}"/>
              </a:ext>
            </a:extLst>
          </p:cNvPr>
          <p:cNvSpPr txBox="1"/>
          <p:nvPr/>
        </p:nvSpPr>
        <p:spPr>
          <a:xfrm>
            <a:off x="830359" y="3575721"/>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找对标账号</a:t>
            </a:r>
          </a:p>
        </p:txBody>
      </p:sp>
      <p:sp>
        <p:nvSpPr>
          <p:cNvPr id="5" name="文本框 4">
            <a:extLst>
              <a:ext uri="{FF2B5EF4-FFF2-40B4-BE49-F238E27FC236}">
                <a16:creationId xmlns:a16="http://schemas.microsoft.com/office/drawing/2014/main" id="{23B40D91-CA6E-318D-076D-F92E8B65C95A}"/>
              </a:ext>
            </a:extLst>
          </p:cNvPr>
          <p:cNvSpPr txBox="1"/>
          <p:nvPr/>
        </p:nvSpPr>
        <p:spPr>
          <a:xfrm>
            <a:off x="660400" y="4210464"/>
            <a:ext cx="11091103" cy="1921007"/>
          </a:xfrm>
          <a:prstGeom prst="roundRect">
            <a:avLst>
              <a:gd name="adj" fmla="val 3804"/>
            </a:avLst>
          </a:prstGeom>
          <a:solidFill>
            <a:schemeClr val="bg1"/>
          </a:solidFill>
        </p:spPr>
        <p:txBody>
          <a:bodyPr wrap="square">
            <a:sp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在运营抖音账号时，了解竞品账号是非常重要的。通过观察对标账号，可以了解行业内的优秀案例，学习他们的运营策略和变现模式。</a:t>
            </a: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创新创业者可以借助工具进行视频数据分析，在寻找对标账号时，建议选择最近活跃度和成长速度较快的账号，这样可以帮助你更好地了解行业趋势和变化。</a:t>
            </a:r>
          </a:p>
        </p:txBody>
      </p:sp>
    </p:spTree>
    <p:extLst>
      <p:ext uri="{BB962C8B-B14F-4D97-AF65-F5344CB8AC3E}">
        <p14:creationId xmlns:p14="http://schemas.microsoft.com/office/powerpoint/2010/main" val="796149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D2E7-CA56-8B92-0BF6-954AEB27E71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13C95C7-1901-8CC3-C7A2-1377E8300AE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项目概述</a:t>
            </a:r>
          </a:p>
        </p:txBody>
      </p:sp>
      <p:sp>
        <p:nvSpPr>
          <p:cNvPr id="117" name="object 12">
            <a:extLst>
              <a:ext uri="{FF2B5EF4-FFF2-40B4-BE49-F238E27FC236}">
                <a16:creationId xmlns:a16="http://schemas.microsoft.com/office/drawing/2014/main" id="{B455FBAA-E337-00DC-FB2F-3AC059FAA5AB}"/>
              </a:ext>
            </a:extLst>
          </p:cNvPr>
          <p:cNvSpPr/>
          <p:nvPr/>
        </p:nvSpPr>
        <p:spPr>
          <a:xfrm>
            <a:off x="755374" y="1417983"/>
            <a:ext cx="10763526" cy="5035826"/>
          </a:xfrm>
          <a:prstGeom prst="roundRect">
            <a:avLst>
              <a:gd name="adj" fmla="val 8509"/>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nvGrpSpPr>
          <p:cNvPr id="118" name="组合 117">
            <a:extLst>
              <a:ext uri="{FF2B5EF4-FFF2-40B4-BE49-F238E27FC236}">
                <a16:creationId xmlns:a16="http://schemas.microsoft.com/office/drawing/2014/main" id="{7E83356E-B726-4C5B-B584-7094AC2D8506}"/>
              </a:ext>
            </a:extLst>
          </p:cNvPr>
          <p:cNvGrpSpPr>
            <a:grpSpLocks noChangeAspect="1"/>
          </p:cNvGrpSpPr>
          <p:nvPr/>
        </p:nvGrpSpPr>
        <p:grpSpPr>
          <a:xfrm>
            <a:off x="321606" y="1161221"/>
            <a:ext cx="1584000" cy="1584000"/>
            <a:chOff x="1914994" y="2265570"/>
            <a:chExt cx="255414" cy="255414"/>
          </a:xfrm>
        </p:grpSpPr>
        <p:sp>
          <p:nvSpPr>
            <p:cNvPr id="119" name="object 13">
              <a:extLst>
                <a:ext uri="{FF2B5EF4-FFF2-40B4-BE49-F238E27FC236}">
                  <a16:creationId xmlns:a16="http://schemas.microsoft.com/office/drawing/2014/main" id="{7AE0A819-3ED7-FA76-9282-D88FF83B6428}"/>
                </a:ext>
              </a:extLst>
            </p:cNvPr>
            <p:cNvSpPr/>
            <p:nvPr/>
          </p:nvSpPr>
          <p:spPr>
            <a:xfrm>
              <a:off x="1914994" y="2265570"/>
              <a:ext cx="255414" cy="255414"/>
            </a:xfrm>
            <a:prstGeom prst="ellipse">
              <a:avLst/>
            </a:prstGeom>
            <a:solidFill>
              <a:schemeClr val="bg1"/>
            </a:solidFill>
            <a:effectLst>
              <a:outerShdw blurRad="50800" dist="38100" dir="10800000" algn="r" rotWithShape="0">
                <a:schemeClr val="accent3">
                  <a:lumMod val="20000"/>
                  <a:lumOff val="80000"/>
                  <a:alpha val="40000"/>
                </a:schemeClr>
              </a:outerShdw>
            </a:effectLst>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pic>
          <p:nvPicPr>
            <p:cNvPr id="120" name="object 14">
              <a:extLst>
                <a:ext uri="{FF2B5EF4-FFF2-40B4-BE49-F238E27FC236}">
                  <a16:creationId xmlns:a16="http://schemas.microsoft.com/office/drawing/2014/main" id="{DA1CA4D1-7E72-8F40-D5E1-8BF4C1BA6BCE}"/>
                </a:ext>
              </a:extLst>
            </p:cNvPr>
            <p:cNvPicPr/>
            <p:nvPr/>
          </p:nvPicPr>
          <p:blipFill>
            <a:blip r:embed="rId2" cstate="print"/>
            <a:stretch>
              <a:fillRect/>
            </a:stretch>
          </p:blipFill>
          <p:spPr>
            <a:xfrm>
              <a:off x="1952350" y="2297425"/>
              <a:ext cx="180353" cy="204253"/>
            </a:xfrm>
            <a:prstGeom prst="rect">
              <a:avLst/>
            </a:prstGeom>
          </p:spPr>
        </p:pic>
      </p:grpSp>
      <p:sp>
        <p:nvSpPr>
          <p:cNvPr id="121" name="object 18">
            <a:extLst>
              <a:ext uri="{FF2B5EF4-FFF2-40B4-BE49-F238E27FC236}">
                <a16:creationId xmlns:a16="http://schemas.microsoft.com/office/drawing/2014/main" id="{44E7A494-38CD-7460-115F-D6531DD0E369}"/>
              </a:ext>
            </a:extLst>
          </p:cNvPr>
          <p:cNvSpPr txBox="1"/>
          <p:nvPr/>
        </p:nvSpPr>
        <p:spPr>
          <a:xfrm>
            <a:off x="1671771" y="2826349"/>
            <a:ext cx="9724757" cy="2219095"/>
          </a:xfrm>
          <a:prstGeom prst="rect">
            <a:avLst/>
          </a:prstGeom>
        </p:spPr>
        <p:txBody>
          <a:bodyPr vert="horz" wrap="square" lIns="0" tIns="67717" rIns="0" bIns="0" rtlCol="0" anchor="ctr">
            <a:spAutoFit/>
          </a:bodyPr>
          <a:lstStyle/>
          <a:p>
            <a:pPr marR="179970" indent="457200">
              <a:lnSpc>
                <a:spcPct val="150000"/>
              </a:lnSpc>
            </a:pPr>
            <a:r>
              <a:rPr lang="zh-CN" altLang="en-US" sz="2400" spc="-4" dirty="0">
                <a:solidFill>
                  <a:srgbClr val="231F20"/>
                </a:solidFill>
                <a:latin typeface="Microsoft YaHei" panose="020B0503020204020204" pitchFamily="34" charset="-122"/>
                <a:ea typeface="Microsoft YaHei" panose="020B0503020204020204" pitchFamily="34" charset="-122"/>
              </a:rPr>
              <a:t>各类创新创业比赛能激发大学生的兴趣与潜能，培养大学生的创新意识、创意思维、创业能力以及团队协同实战精神。在真实商业背景中开展社会实践能使大学生感受市场魅力、丰富社会经验以及拓宽就业创业思路。</a:t>
            </a:r>
          </a:p>
        </p:txBody>
      </p:sp>
    </p:spTree>
    <p:extLst>
      <p:ext uri="{BB962C8B-B14F-4D97-AF65-F5344CB8AC3E}">
        <p14:creationId xmlns:p14="http://schemas.microsoft.com/office/powerpoint/2010/main" val="517132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72E48-8B30-B4FD-CD3D-18A151AC1FD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D04E8DE-9D75-2DC5-2036-C8BA1D0D796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8.2.1</a:t>
            </a:r>
            <a:r>
              <a:rPr lang="zh-CN" altLang="en-US" sz="3200" dirty="0">
                <a:solidFill>
                  <a:schemeClr val="tx1"/>
                </a:solidFill>
                <a:latin typeface="Microsoft YaHei" panose="020B0503020204020204" pitchFamily="34" charset="-122"/>
                <a:ea typeface="Microsoft YaHei" panose="020B0503020204020204" pitchFamily="34" charset="-122"/>
              </a:rPr>
              <a:t>成为抖音博主</a:t>
            </a:r>
          </a:p>
        </p:txBody>
      </p:sp>
      <p:sp>
        <p:nvSpPr>
          <p:cNvPr id="124" name="文本框 123">
            <a:extLst>
              <a:ext uri="{FF2B5EF4-FFF2-40B4-BE49-F238E27FC236}">
                <a16:creationId xmlns:a16="http://schemas.microsoft.com/office/drawing/2014/main" id="{0BA6201D-3670-D991-D5AB-918D61BDC229}"/>
              </a:ext>
            </a:extLst>
          </p:cNvPr>
          <p:cNvSpPr txBox="1"/>
          <p:nvPr/>
        </p:nvSpPr>
        <p:spPr>
          <a:xfrm>
            <a:off x="830359" y="1140222"/>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明确账号定位</a:t>
            </a:r>
          </a:p>
        </p:txBody>
      </p:sp>
      <p:sp>
        <p:nvSpPr>
          <p:cNvPr id="4" name="文本框 3">
            <a:extLst>
              <a:ext uri="{FF2B5EF4-FFF2-40B4-BE49-F238E27FC236}">
                <a16:creationId xmlns:a16="http://schemas.microsoft.com/office/drawing/2014/main" id="{980CC5C5-7C61-8BF4-61E2-CF79040EDF23}"/>
              </a:ext>
            </a:extLst>
          </p:cNvPr>
          <p:cNvSpPr txBox="1"/>
          <p:nvPr/>
        </p:nvSpPr>
        <p:spPr>
          <a:xfrm>
            <a:off x="660400" y="1774965"/>
            <a:ext cx="11091103" cy="2391601"/>
          </a:xfrm>
          <a:prstGeom prst="roundRect">
            <a:avLst>
              <a:gd name="adj" fmla="val 3804"/>
            </a:avLst>
          </a:prstGeom>
          <a:solidFill>
            <a:schemeClr val="bg1"/>
          </a:solidFill>
        </p:spPr>
        <p:txBody>
          <a:bodyPr wrap="square">
            <a:sp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在运营抖音账号之前，一定要明确自己的定位。账号定位与创新创业者的兴趣爱好、资源以及账号的目标受众有关。</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结合自己的兴趣爱好。可以参考已有的行业和品类截图，再结合自己手头拥有的资源来找到自己擅长并能坚持下去的方式。</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对于素人博主来说，带货日用家居类是比较安全的一条发展道路。</a:t>
            </a:r>
          </a:p>
        </p:txBody>
      </p:sp>
      <p:pic>
        <p:nvPicPr>
          <p:cNvPr id="24578" name="Picture 2" descr="抖音内容账号如何做好定位？_创客匠人">
            <a:extLst>
              <a:ext uri="{FF2B5EF4-FFF2-40B4-BE49-F238E27FC236}">
                <a16:creationId xmlns:a16="http://schemas.microsoft.com/office/drawing/2014/main" id="{2F2F81C4-F915-2250-CDB7-44BB6D91724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3290"/>
          <a:stretch/>
        </p:blipFill>
        <p:spPr bwMode="auto">
          <a:xfrm>
            <a:off x="7911548" y="3918167"/>
            <a:ext cx="3607352" cy="293983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59012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47D38-F9E8-9EE4-D010-255C77684F7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C0B18A9-4572-B06D-D8E6-CDCE7C79114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8.2.1</a:t>
            </a:r>
            <a:r>
              <a:rPr lang="zh-CN" altLang="en-US" sz="3200" dirty="0">
                <a:solidFill>
                  <a:schemeClr val="tx1"/>
                </a:solidFill>
                <a:latin typeface="Microsoft YaHei" panose="020B0503020204020204" pitchFamily="34" charset="-122"/>
                <a:ea typeface="Microsoft YaHei" panose="020B0503020204020204" pitchFamily="34" charset="-122"/>
              </a:rPr>
              <a:t>成为抖音博主</a:t>
            </a:r>
          </a:p>
        </p:txBody>
      </p:sp>
      <p:sp>
        <p:nvSpPr>
          <p:cNvPr id="124" name="文本框 123">
            <a:extLst>
              <a:ext uri="{FF2B5EF4-FFF2-40B4-BE49-F238E27FC236}">
                <a16:creationId xmlns:a16="http://schemas.microsoft.com/office/drawing/2014/main" id="{D5099862-EA55-D6B9-0496-26CB20ED8E89}"/>
              </a:ext>
            </a:extLst>
          </p:cNvPr>
          <p:cNvSpPr txBox="1"/>
          <p:nvPr/>
        </p:nvSpPr>
        <p:spPr>
          <a:xfrm>
            <a:off x="830359" y="1140222"/>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制作高质量内容</a:t>
            </a:r>
          </a:p>
        </p:txBody>
      </p:sp>
      <p:sp>
        <p:nvSpPr>
          <p:cNvPr id="4" name="文本框 3">
            <a:extLst>
              <a:ext uri="{FF2B5EF4-FFF2-40B4-BE49-F238E27FC236}">
                <a16:creationId xmlns:a16="http://schemas.microsoft.com/office/drawing/2014/main" id="{4719E16A-AA4F-D5DB-179A-EB126D7DB5D8}"/>
              </a:ext>
            </a:extLst>
          </p:cNvPr>
          <p:cNvSpPr txBox="1"/>
          <p:nvPr/>
        </p:nvSpPr>
        <p:spPr>
          <a:xfrm>
            <a:off x="660400" y="1774965"/>
            <a:ext cx="11091103" cy="407849"/>
          </a:xfrm>
          <a:prstGeom prst="roundRect">
            <a:avLst>
              <a:gd name="adj" fmla="val 3804"/>
            </a:avLst>
          </a:prstGeom>
          <a:solidFill>
            <a:schemeClr val="bg1"/>
          </a:solidFill>
        </p:spPr>
        <p:txBody>
          <a:bodyPr wrap="square">
            <a:spAutoFit/>
          </a:bodyPr>
          <a:lstStyle/>
          <a:p>
            <a:pPr indent="457200">
              <a:buNone/>
            </a:pPr>
            <a:r>
              <a:rPr lang="zh-CN" altLang="en-US" sz="2000" b="1" dirty="0">
                <a:latin typeface="Microsoft YaHei" panose="020B0503020204020204" pitchFamily="34" charset="-122"/>
                <a:ea typeface="Microsoft YaHei" panose="020B0503020204020204" pitchFamily="34" charset="-122"/>
              </a:rPr>
              <a:t>制作高质量的内容是吸引和留住粉丝的关键。</a:t>
            </a:r>
          </a:p>
        </p:txBody>
      </p:sp>
      <p:grpSp>
        <p:nvGrpSpPr>
          <p:cNvPr id="33" name="组合 32">
            <a:extLst>
              <a:ext uri="{FF2B5EF4-FFF2-40B4-BE49-F238E27FC236}">
                <a16:creationId xmlns:a16="http://schemas.microsoft.com/office/drawing/2014/main" id="{42DD084E-4201-FCA8-739A-FA38E9C7E0BE}"/>
              </a:ext>
            </a:extLst>
          </p:cNvPr>
          <p:cNvGrpSpPr/>
          <p:nvPr/>
        </p:nvGrpSpPr>
        <p:grpSpPr>
          <a:xfrm>
            <a:off x="1932963" y="2929080"/>
            <a:ext cx="8326073" cy="2529344"/>
            <a:chOff x="2567214" y="3048682"/>
            <a:chExt cx="8326073" cy="2529344"/>
          </a:xfrm>
        </p:grpSpPr>
        <p:grpSp>
          <p:nvGrpSpPr>
            <p:cNvPr id="10" name="组合 9">
              <a:extLst>
                <a:ext uri="{FF2B5EF4-FFF2-40B4-BE49-F238E27FC236}">
                  <a16:creationId xmlns:a16="http://schemas.microsoft.com/office/drawing/2014/main" id="{79278A87-BF1B-9795-0D4B-111035791942}"/>
                </a:ext>
              </a:extLst>
            </p:cNvPr>
            <p:cNvGrpSpPr/>
            <p:nvPr/>
          </p:nvGrpSpPr>
          <p:grpSpPr>
            <a:xfrm>
              <a:off x="2567214" y="3048682"/>
              <a:ext cx="3663705" cy="717600"/>
              <a:chOff x="4157476" y="2485765"/>
              <a:chExt cx="3663705" cy="717600"/>
            </a:xfrm>
          </p:grpSpPr>
          <p:sp>
            <p:nvSpPr>
              <p:cNvPr id="6" name="文本框 5">
                <a:extLst>
                  <a:ext uri="{FF2B5EF4-FFF2-40B4-BE49-F238E27FC236}">
                    <a16:creationId xmlns:a16="http://schemas.microsoft.com/office/drawing/2014/main" id="{9C6A508B-C14E-69F3-CF27-5FB167CCE781}"/>
                  </a:ext>
                </a:extLst>
              </p:cNvPr>
              <p:cNvSpPr txBox="1"/>
              <p:nvPr/>
            </p:nvSpPr>
            <p:spPr>
              <a:xfrm>
                <a:off x="5035827" y="2621119"/>
                <a:ext cx="2785354" cy="446892"/>
              </a:xfrm>
              <a:prstGeom prst="rect">
                <a:avLst/>
              </a:prstGeom>
              <a:solidFill>
                <a:schemeClr val="accent1"/>
              </a:solidFill>
            </p:spPr>
            <p:txBody>
              <a:bodyPr wrap="square" anchor="ctr">
                <a:noAutofit/>
              </a:bodyPr>
              <a:lstStyle/>
              <a:p>
                <a:pPr>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）搭建固定框架</a:t>
                </a:r>
              </a:p>
            </p:txBody>
          </p:sp>
          <p:grpSp>
            <p:nvGrpSpPr>
              <p:cNvPr id="7" name="组合 6">
                <a:extLst>
                  <a:ext uri="{FF2B5EF4-FFF2-40B4-BE49-F238E27FC236}">
                    <a16:creationId xmlns:a16="http://schemas.microsoft.com/office/drawing/2014/main" id="{9E69694E-BE53-6D61-3F56-76637F0E1B51}"/>
                  </a:ext>
                </a:extLst>
              </p:cNvPr>
              <p:cNvGrpSpPr/>
              <p:nvPr/>
            </p:nvGrpSpPr>
            <p:grpSpPr>
              <a:xfrm>
                <a:off x="4157476" y="2485765"/>
                <a:ext cx="721178" cy="717600"/>
                <a:chOff x="1302360" y="2225882"/>
                <a:chExt cx="1695633" cy="1687219"/>
              </a:xfrm>
            </p:grpSpPr>
            <p:sp>
              <p:nvSpPr>
                <p:cNvPr id="8" name="椭圆 7">
                  <a:extLst>
                    <a:ext uri="{FF2B5EF4-FFF2-40B4-BE49-F238E27FC236}">
                      <a16:creationId xmlns:a16="http://schemas.microsoft.com/office/drawing/2014/main" id="{A9FF5E3C-1675-558C-986D-5BF2F4FE38D6}"/>
                    </a:ext>
                  </a:extLst>
                </p:cNvPr>
                <p:cNvSpPr/>
                <p:nvPr/>
              </p:nvSpPr>
              <p:spPr>
                <a:xfrm>
                  <a:off x="1302360" y="2277859"/>
                  <a:ext cx="1591805" cy="15918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C985A5C5-2E4B-195A-02B7-085E7F3E61EE}"/>
                    </a:ext>
                  </a:extLst>
                </p:cNvPr>
                <p:cNvSpPr/>
                <p:nvPr/>
              </p:nvSpPr>
              <p:spPr>
                <a:xfrm>
                  <a:off x="1310775" y="2225882"/>
                  <a:ext cx="1687218" cy="1687219"/>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 name="组合 10">
              <a:extLst>
                <a:ext uri="{FF2B5EF4-FFF2-40B4-BE49-F238E27FC236}">
                  <a16:creationId xmlns:a16="http://schemas.microsoft.com/office/drawing/2014/main" id="{DD8A2587-297E-1960-780F-D34ADD63CF06}"/>
                </a:ext>
              </a:extLst>
            </p:cNvPr>
            <p:cNvGrpSpPr/>
            <p:nvPr/>
          </p:nvGrpSpPr>
          <p:grpSpPr>
            <a:xfrm>
              <a:off x="2567214" y="4860426"/>
              <a:ext cx="3663705" cy="717600"/>
              <a:chOff x="4157476" y="2485765"/>
              <a:chExt cx="3663705" cy="717600"/>
            </a:xfrm>
          </p:grpSpPr>
          <p:sp>
            <p:nvSpPr>
              <p:cNvPr id="17" name="文本框 16">
                <a:extLst>
                  <a:ext uri="{FF2B5EF4-FFF2-40B4-BE49-F238E27FC236}">
                    <a16:creationId xmlns:a16="http://schemas.microsoft.com/office/drawing/2014/main" id="{5DC6E11C-C11E-C832-16FA-A47DE8CE23EC}"/>
                  </a:ext>
                </a:extLst>
              </p:cNvPr>
              <p:cNvSpPr txBox="1"/>
              <p:nvPr/>
            </p:nvSpPr>
            <p:spPr>
              <a:xfrm>
                <a:off x="5035827" y="2621119"/>
                <a:ext cx="2785354" cy="446892"/>
              </a:xfrm>
              <a:prstGeom prst="rect">
                <a:avLst/>
              </a:prstGeom>
              <a:solidFill>
                <a:schemeClr val="accent1"/>
              </a:solidFill>
            </p:spPr>
            <p:txBody>
              <a:bodyPr wrap="square" anchor="ctr">
                <a:noAutofit/>
              </a:bodyPr>
              <a:lstStyle/>
              <a:p>
                <a:pPr>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3</a:t>
                </a:r>
                <a:r>
                  <a:rPr lang="zh-CN" altLang="en-US" sz="2000" b="1" dirty="0">
                    <a:latin typeface="Microsoft YaHei" panose="020B0503020204020204" pitchFamily="34" charset="-122"/>
                    <a:ea typeface="Microsoft YaHei" panose="020B0503020204020204" pitchFamily="34" charset="-122"/>
                  </a:rPr>
                  <a:t>）注重视频质量</a:t>
                </a:r>
              </a:p>
            </p:txBody>
          </p:sp>
          <p:grpSp>
            <p:nvGrpSpPr>
              <p:cNvPr id="13" name="组合 12">
                <a:extLst>
                  <a:ext uri="{FF2B5EF4-FFF2-40B4-BE49-F238E27FC236}">
                    <a16:creationId xmlns:a16="http://schemas.microsoft.com/office/drawing/2014/main" id="{9CE6F9A3-7E11-ACDC-048D-C31E2BFC35D7}"/>
                  </a:ext>
                </a:extLst>
              </p:cNvPr>
              <p:cNvGrpSpPr/>
              <p:nvPr/>
            </p:nvGrpSpPr>
            <p:grpSpPr>
              <a:xfrm>
                <a:off x="4157476" y="2485765"/>
                <a:ext cx="721178" cy="717600"/>
                <a:chOff x="1302360" y="2225882"/>
                <a:chExt cx="1695633" cy="1687219"/>
              </a:xfrm>
            </p:grpSpPr>
            <p:sp>
              <p:nvSpPr>
                <p:cNvPr id="14" name="椭圆 13">
                  <a:extLst>
                    <a:ext uri="{FF2B5EF4-FFF2-40B4-BE49-F238E27FC236}">
                      <a16:creationId xmlns:a16="http://schemas.microsoft.com/office/drawing/2014/main" id="{143DEAC9-E2BD-1ADD-2C45-DF4A55A6C1FF}"/>
                    </a:ext>
                  </a:extLst>
                </p:cNvPr>
                <p:cNvSpPr/>
                <p:nvPr/>
              </p:nvSpPr>
              <p:spPr>
                <a:xfrm>
                  <a:off x="1302360" y="2277859"/>
                  <a:ext cx="1591805" cy="15918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A4A85277-8D62-5090-13C6-AF077559DF91}"/>
                    </a:ext>
                  </a:extLst>
                </p:cNvPr>
                <p:cNvSpPr/>
                <p:nvPr/>
              </p:nvSpPr>
              <p:spPr>
                <a:xfrm>
                  <a:off x="1310775" y="2225882"/>
                  <a:ext cx="1687218" cy="1687219"/>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组合 17">
              <a:extLst>
                <a:ext uri="{FF2B5EF4-FFF2-40B4-BE49-F238E27FC236}">
                  <a16:creationId xmlns:a16="http://schemas.microsoft.com/office/drawing/2014/main" id="{B6F1D1E8-6085-A8D2-EF6A-2F3589126482}"/>
                </a:ext>
              </a:extLst>
            </p:cNvPr>
            <p:cNvGrpSpPr/>
            <p:nvPr/>
          </p:nvGrpSpPr>
          <p:grpSpPr>
            <a:xfrm>
              <a:off x="7216559" y="3048682"/>
              <a:ext cx="3663705" cy="717600"/>
              <a:chOff x="4157476" y="2485765"/>
              <a:chExt cx="3663705" cy="717600"/>
            </a:xfrm>
          </p:grpSpPr>
          <p:sp>
            <p:nvSpPr>
              <p:cNvPr id="24" name="文本框 23">
                <a:extLst>
                  <a:ext uri="{FF2B5EF4-FFF2-40B4-BE49-F238E27FC236}">
                    <a16:creationId xmlns:a16="http://schemas.microsoft.com/office/drawing/2014/main" id="{3B856A45-041A-DDAE-85BE-11083D515FA3}"/>
                  </a:ext>
                </a:extLst>
              </p:cNvPr>
              <p:cNvSpPr txBox="1"/>
              <p:nvPr/>
            </p:nvSpPr>
            <p:spPr>
              <a:xfrm>
                <a:off x="5035827" y="2621119"/>
                <a:ext cx="2785354" cy="446892"/>
              </a:xfrm>
              <a:prstGeom prst="rect">
                <a:avLst/>
              </a:prstGeom>
              <a:solidFill>
                <a:schemeClr val="accent1"/>
              </a:solidFill>
            </p:spPr>
            <p:txBody>
              <a:bodyPr wrap="square" anchor="ctr">
                <a:noAutofit/>
              </a:bodyPr>
              <a:lstStyle/>
              <a:p>
                <a:pPr>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）确定目标受众</a:t>
                </a:r>
              </a:p>
            </p:txBody>
          </p:sp>
          <p:grpSp>
            <p:nvGrpSpPr>
              <p:cNvPr id="20" name="组合 19">
                <a:extLst>
                  <a:ext uri="{FF2B5EF4-FFF2-40B4-BE49-F238E27FC236}">
                    <a16:creationId xmlns:a16="http://schemas.microsoft.com/office/drawing/2014/main" id="{35A39C66-BBBD-0CEB-C19E-F05E7005DD90}"/>
                  </a:ext>
                </a:extLst>
              </p:cNvPr>
              <p:cNvGrpSpPr/>
              <p:nvPr/>
            </p:nvGrpSpPr>
            <p:grpSpPr>
              <a:xfrm>
                <a:off x="4157476" y="2485765"/>
                <a:ext cx="721178" cy="717600"/>
                <a:chOff x="1302360" y="2225882"/>
                <a:chExt cx="1695633" cy="1687219"/>
              </a:xfrm>
            </p:grpSpPr>
            <p:sp>
              <p:nvSpPr>
                <p:cNvPr id="21" name="椭圆 20">
                  <a:extLst>
                    <a:ext uri="{FF2B5EF4-FFF2-40B4-BE49-F238E27FC236}">
                      <a16:creationId xmlns:a16="http://schemas.microsoft.com/office/drawing/2014/main" id="{82929E36-5521-5AA9-2114-14243CFC7810}"/>
                    </a:ext>
                  </a:extLst>
                </p:cNvPr>
                <p:cNvSpPr/>
                <p:nvPr/>
              </p:nvSpPr>
              <p:spPr>
                <a:xfrm>
                  <a:off x="1302360" y="2277859"/>
                  <a:ext cx="1591805" cy="15918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4CD5E210-EBBB-3D68-C280-0A7C9FC441D7}"/>
                    </a:ext>
                  </a:extLst>
                </p:cNvPr>
                <p:cNvSpPr/>
                <p:nvPr/>
              </p:nvSpPr>
              <p:spPr>
                <a:xfrm>
                  <a:off x="1310775" y="2225882"/>
                  <a:ext cx="1687218" cy="1687219"/>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 name="组合 24">
              <a:extLst>
                <a:ext uri="{FF2B5EF4-FFF2-40B4-BE49-F238E27FC236}">
                  <a16:creationId xmlns:a16="http://schemas.microsoft.com/office/drawing/2014/main" id="{6AB5135C-1E5A-D5B3-C945-E43356C1B4CE}"/>
                </a:ext>
              </a:extLst>
            </p:cNvPr>
            <p:cNvGrpSpPr/>
            <p:nvPr/>
          </p:nvGrpSpPr>
          <p:grpSpPr>
            <a:xfrm>
              <a:off x="7229582" y="4860426"/>
              <a:ext cx="3663705" cy="717600"/>
              <a:chOff x="4157476" y="2485765"/>
              <a:chExt cx="3663705" cy="717600"/>
            </a:xfrm>
          </p:grpSpPr>
          <p:sp>
            <p:nvSpPr>
              <p:cNvPr id="31" name="文本框 30">
                <a:extLst>
                  <a:ext uri="{FF2B5EF4-FFF2-40B4-BE49-F238E27FC236}">
                    <a16:creationId xmlns:a16="http://schemas.microsoft.com/office/drawing/2014/main" id="{836F8859-4551-60F0-8405-3C888B005C4E}"/>
                  </a:ext>
                </a:extLst>
              </p:cNvPr>
              <p:cNvSpPr txBox="1"/>
              <p:nvPr/>
            </p:nvSpPr>
            <p:spPr>
              <a:xfrm>
                <a:off x="5035827" y="2621119"/>
                <a:ext cx="2785354" cy="446892"/>
              </a:xfrm>
              <a:prstGeom prst="rect">
                <a:avLst/>
              </a:prstGeom>
              <a:solidFill>
                <a:schemeClr val="accent1"/>
              </a:solidFill>
            </p:spPr>
            <p:txBody>
              <a:bodyPr wrap="square" anchor="ctr">
                <a:noAutofit/>
              </a:bodyPr>
              <a:lstStyle/>
              <a:p>
                <a:pPr>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4</a:t>
                </a:r>
                <a:r>
                  <a:rPr lang="zh-CN" altLang="en-US" sz="2000" b="1" dirty="0">
                    <a:latin typeface="Microsoft YaHei" panose="020B0503020204020204" pitchFamily="34" charset="-122"/>
                    <a:ea typeface="Microsoft YaHei" panose="020B0503020204020204" pitchFamily="34" charset="-122"/>
                  </a:rPr>
                  <a:t>）保持更新频率</a:t>
                </a:r>
              </a:p>
            </p:txBody>
          </p:sp>
          <p:grpSp>
            <p:nvGrpSpPr>
              <p:cNvPr id="27" name="组合 26">
                <a:extLst>
                  <a:ext uri="{FF2B5EF4-FFF2-40B4-BE49-F238E27FC236}">
                    <a16:creationId xmlns:a16="http://schemas.microsoft.com/office/drawing/2014/main" id="{AA1937B4-8D19-46A6-1393-D331D08235FA}"/>
                  </a:ext>
                </a:extLst>
              </p:cNvPr>
              <p:cNvGrpSpPr/>
              <p:nvPr/>
            </p:nvGrpSpPr>
            <p:grpSpPr>
              <a:xfrm>
                <a:off x="4157476" y="2485765"/>
                <a:ext cx="721178" cy="717600"/>
                <a:chOff x="1302360" y="2225882"/>
                <a:chExt cx="1695633" cy="1687219"/>
              </a:xfrm>
            </p:grpSpPr>
            <p:sp>
              <p:nvSpPr>
                <p:cNvPr id="28" name="椭圆 27">
                  <a:extLst>
                    <a:ext uri="{FF2B5EF4-FFF2-40B4-BE49-F238E27FC236}">
                      <a16:creationId xmlns:a16="http://schemas.microsoft.com/office/drawing/2014/main" id="{9601A6A8-942D-6E81-A515-9A1319CF6809}"/>
                    </a:ext>
                  </a:extLst>
                </p:cNvPr>
                <p:cNvSpPr/>
                <p:nvPr/>
              </p:nvSpPr>
              <p:spPr>
                <a:xfrm>
                  <a:off x="1302360" y="2277859"/>
                  <a:ext cx="1591805" cy="15918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FB3D2748-7BF8-04DA-AE17-455D584A8D56}"/>
                    </a:ext>
                  </a:extLst>
                </p:cNvPr>
                <p:cNvSpPr/>
                <p:nvPr/>
              </p:nvSpPr>
              <p:spPr>
                <a:xfrm>
                  <a:off x="1310775" y="2225882"/>
                  <a:ext cx="1687218" cy="1687219"/>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15944000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94F4F-D9D8-9382-5814-5D841A15854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42C2BEA-9635-6C97-0F7F-BD0D5030EE6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8.2.1</a:t>
            </a:r>
            <a:r>
              <a:rPr lang="zh-CN" altLang="en-US" sz="3200" dirty="0">
                <a:solidFill>
                  <a:schemeClr val="tx1"/>
                </a:solidFill>
                <a:latin typeface="Microsoft YaHei" panose="020B0503020204020204" pitchFamily="34" charset="-122"/>
                <a:ea typeface="Microsoft YaHei" panose="020B0503020204020204" pitchFamily="34" charset="-122"/>
              </a:rPr>
              <a:t>成为抖音博主</a:t>
            </a:r>
          </a:p>
        </p:txBody>
      </p:sp>
      <p:sp>
        <p:nvSpPr>
          <p:cNvPr id="124" name="文本框 123">
            <a:extLst>
              <a:ext uri="{FF2B5EF4-FFF2-40B4-BE49-F238E27FC236}">
                <a16:creationId xmlns:a16="http://schemas.microsoft.com/office/drawing/2014/main" id="{3A582F67-8232-B6B1-F5C3-C90603BCA009}"/>
              </a:ext>
            </a:extLst>
          </p:cNvPr>
          <p:cNvSpPr txBox="1"/>
          <p:nvPr/>
        </p:nvSpPr>
        <p:spPr>
          <a:xfrm>
            <a:off x="830359" y="1140222"/>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选择适合自己的变现模式</a:t>
            </a:r>
          </a:p>
        </p:txBody>
      </p:sp>
      <p:sp>
        <p:nvSpPr>
          <p:cNvPr id="4" name="文本框 3">
            <a:extLst>
              <a:ext uri="{FF2B5EF4-FFF2-40B4-BE49-F238E27FC236}">
                <a16:creationId xmlns:a16="http://schemas.microsoft.com/office/drawing/2014/main" id="{1EB66EAA-1CF3-70C9-1854-37C52E73D36E}"/>
              </a:ext>
            </a:extLst>
          </p:cNvPr>
          <p:cNvSpPr txBox="1"/>
          <p:nvPr/>
        </p:nvSpPr>
        <p:spPr>
          <a:xfrm>
            <a:off x="660400" y="1774965"/>
            <a:ext cx="11091103" cy="2862196"/>
          </a:xfrm>
          <a:prstGeom prst="roundRect">
            <a:avLst>
              <a:gd name="adj" fmla="val 3804"/>
            </a:avLst>
          </a:prstGeom>
          <a:solidFill>
            <a:schemeClr val="bg1"/>
          </a:solidFill>
        </p:spPr>
        <p:txBody>
          <a:bodyPr wrap="square">
            <a:spAutoFit/>
          </a:bodyPr>
          <a:lstStyle/>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广告变现：通过广告合作来获得收益。</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短视频橱窗带货：通过短视频橱窗展示商品并进行售卖。</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③</a:t>
            </a:r>
            <a:r>
              <a:rPr lang="zh-CN" altLang="en-US" sz="2000" dirty="0">
                <a:latin typeface="Microsoft YaHei" panose="020B0503020204020204" pitchFamily="34" charset="-122"/>
                <a:ea typeface="Microsoft YaHei" panose="020B0503020204020204" pitchFamily="34" charset="-122"/>
              </a:rPr>
              <a:t>小程序变现：通过抖音自带的小程序或者第三方的小程序平台发布小程序推广视频，获得收益。</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④</a:t>
            </a:r>
            <a:r>
              <a:rPr lang="zh-CN" altLang="en-US" sz="2000" dirty="0">
                <a:latin typeface="Microsoft YaHei" panose="020B0503020204020204" pitchFamily="34" charset="-122"/>
                <a:ea typeface="Microsoft YaHei" panose="020B0503020204020204" pitchFamily="34" charset="-122"/>
              </a:rPr>
              <a:t>直播打赏变现：通过直播打赏来获得收益。</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⑤</a:t>
            </a:r>
            <a:r>
              <a:rPr lang="zh-CN" altLang="en-US" sz="2000" dirty="0">
                <a:latin typeface="Microsoft YaHei" panose="020B0503020204020204" pitchFamily="34" charset="-122"/>
                <a:ea typeface="Microsoft YaHei" panose="020B0503020204020204" pitchFamily="34" charset="-122"/>
              </a:rPr>
              <a:t>直播带货：通过直播销售商品来获得收益。</a:t>
            </a:r>
          </a:p>
        </p:txBody>
      </p:sp>
      <p:pic>
        <p:nvPicPr>
          <p:cNvPr id="23554" name="Picture 2" descr="抖音做什么行业内容容易变现？（抖音变现最容易的5个领域分享）-8848SEO">
            <a:extLst>
              <a:ext uri="{FF2B5EF4-FFF2-40B4-BE49-F238E27FC236}">
                <a16:creationId xmlns:a16="http://schemas.microsoft.com/office/drawing/2014/main" id="{A46BB38E-C364-3B0E-D24A-17BB0DF3DA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3337" y="3909392"/>
            <a:ext cx="3849235" cy="275390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25925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9C2FA-5228-3700-03A0-70649921E88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88A94C9-8E5C-479B-C93C-90B299BFA23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8.2.2</a:t>
            </a:r>
            <a:r>
              <a:rPr lang="zh-CN" altLang="en-US" sz="3200" dirty="0">
                <a:solidFill>
                  <a:schemeClr val="tx1"/>
                </a:solidFill>
                <a:latin typeface="Microsoft YaHei" panose="020B0503020204020204" pitchFamily="34" charset="-122"/>
                <a:ea typeface="Microsoft YaHei" panose="020B0503020204020204" pitchFamily="34" charset="-122"/>
              </a:rPr>
              <a:t>成为小红书达人</a:t>
            </a:r>
          </a:p>
        </p:txBody>
      </p:sp>
      <p:sp>
        <p:nvSpPr>
          <p:cNvPr id="4" name="文本框 3">
            <a:extLst>
              <a:ext uri="{FF2B5EF4-FFF2-40B4-BE49-F238E27FC236}">
                <a16:creationId xmlns:a16="http://schemas.microsoft.com/office/drawing/2014/main" id="{69347C54-A425-6E78-8814-3AD40CDD74A0}"/>
              </a:ext>
            </a:extLst>
          </p:cNvPr>
          <p:cNvSpPr txBox="1"/>
          <p:nvPr/>
        </p:nvSpPr>
        <p:spPr>
          <a:xfrm>
            <a:off x="542098" y="1434721"/>
            <a:ext cx="5302112" cy="4530328"/>
          </a:xfrm>
          <a:prstGeom prst="roundRect">
            <a:avLst>
              <a:gd name="adj" fmla="val 0"/>
            </a:avLst>
          </a:prstGeom>
          <a:solidFill>
            <a:schemeClr val="bg1"/>
          </a:solidFill>
        </p:spPr>
        <p:txBody>
          <a:bodyPr wrap="square" lIns="180000" rIns="144000"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小红书是一个生活方式分享社区，覆盖了时尚、护肤、彩妆、美食、旅行等多个领域。截至</a:t>
            </a:r>
            <a:r>
              <a:rPr lang="en-US" altLang="zh-CN" sz="2000" dirty="0">
                <a:latin typeface="Microsoft YaHei" panose="020B0503020204020204" pitchFamily="34" charset="-122"/>
                <a:ea typeface="Microsoft YaHei" panose="020B0503020204020204" pitchFamily="34" charset="-122"/>
              </a:rPr>
              <a:t>2023</a:t>
            </a:r>
            <a:r>
              <a:rPr lang="zh-CN" altLang="en-US" sz="2000" dirty="0">
                <a:latin typeface="Microsoft YaHei" panose="020B0503020204020204" pitchFamily="34" charset="-122"/>
                <a:ea typeface="Microsoft YaHei" panose="020B0503020204020204" pitchFamily="34" charset="-122"/>
              </a:rPr>
              <a:t>年</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月，小红书用户超过</a:t>
            </a:r>
            <a:r>
              <a:rPr lang="en-US" altLang="zh-CN" sz="2000" dirty="0">
                <a:latin typeface="Microsoft YaHei" panose="020B0503020204020204" pitchFamily="34" charset="-122"/>
                <a:ea typeface="Microsoft YaHei" panose="020B0503020204020204" pitchFamily="34" charset="-122"/>
              </a:rPr>
              <a:t>3.5</a:t>
            </a:r>
            <a:r>
              <a:rPr lang="zh-CN" altLang="en-US" sz="2000" dirty="0">
                <a:latin typeface="Microsoft YaHei" panose="020B0503020204020204" pitchFamily="34" charset="-122"/>
                <a:ea typeface="Microsoft YaHei" panose="020B0503020204020204" pitchFamily="34" charset="-122"/>
              </a:rPr>
              <a:t>亿，以高消费、都市白领、“</a:t>
            </a:r>
            <a:r>
              <a:rPr lang="en-US" altLang="zh-CN" sz="2000" dirty="0">
                <a:latin typeface="Microsoft YaHei" panose="020B0503020204020204" pitchFamily="34" charset="-122"/>
                <a:ea typeface="Microsoft YaHei" panose="020B0503020204020204" pitchFamily="34" charset="-122"/>
              </a:rPr>
              <a:t>90</a:t>
            </a:r>
            <a:r>
              <a:rPr lang="zh-CN" altLang="en-US" sz="2000" dirty="0">
                <a:latin typeface="Microsoft YaHei" panose="020B0503020204020204" pitchFamily="34" charset="-122"/>
                <a:ea typeface="Microsoft YaHei" panose="020B0503020204020204" pitchFamily="34" charset="-122"/>
              </a:rPr>
              <a:t>后”以及“</a:t>
            </a:r>
            <a:r>
              <a:rPr lang="en-US" altLang="zh-CN" sz="2000" dirty="0">
                <a:latin typeface="Microsoft YaHei" panose="020B0503020204020204" pitchFamily="34" charset="-122"/>
                <a:ea typeface="Microsoft YaHei" panose="020B0503020204020204" pitchFamily="34" charset="-122"/>
              </a:rPr>
              <a:t>00</a:t>
            </a:r>
            <a:r>
              <a:rPr lang="zh-CN" altLang="en-US" sz="2000" dirty="0">
                <a:latin typeface="Microsoft YaHei" panose="020B0503020204020204" pitchFamily="34" charset="-122"/>
                <a:ea typeface="Microsoft YaHei" panose="020B0503020204020204" pitchFamily="34" charset="-122"/>
              </a:rPr>
              <a:t>后”等群体为主，其中</a:t>
            </a:r>
            <a:r>
              <a:rPr lang="en-US" altLang="zh-CN" sz="2000" dirty="0">
                <a:latin typeface="Microsoft YaHei" panose="020B0503020204020204" pitchFamily="34" charset="-122"/>
                <a:ea typeface="Microsoft YaHei" panose="020B0503020204020204" pitchFamily="34" charset="-122"/>
              </a:rPr>
              <a:t>24</a:t>
            </a:r>
            <a:r>
              <a:rPr lang="zh-CN" altLang="en-US" sz="2000" dirty="0">
                <a:latin typeface="Microsoft YaHei" panose="020B0503020204020204" pitchFamily="34" charset="-122"/>
                <a:ea typeface="Microsoft YaHei" panose="020B0503020204020204" pitchFamily="34" charset="-122"/>
              </a:rPr>
              <a:t>岁以下人群占比达</a:t>
            </a:r>
            <a:r>
              <a:rPr lang="en-US" altLang="zh-CN" sz="2000" dirty="0">
                <a:latin typeface="Microsoft YaHei" panose="020B0503020204020204" pitchFamily="34" charset="-122"/>
                <a:ea typeface="Microsoft YaHei" panose="020B0503020204020204" pitchFamily="34" charset="-122"/>
              </a:rPr>
              <a:t>58.3%</a:t>
            </a:r>
            <a:r>
              <a:rPr lang="zh-CN" altLang="en-US" sz="2000" dirty="0">
                <a:latin typeface="Microsoft YaHei" panose="020B0503020204020204" pitchFamily="34" charset="-122"/>
                <a:ea typeface="Microsoft YaHei" panose="020B0503020204020204" pitchFamily="34" charset="-122"/>
              </a:rPr>
              <a:t>，女性占比高达</a:t>
            </a:r>
            <a:r>
              <a:rPr lang="en-US" altLang="zh-CN" sz="2000" dirty="0">
                <a:latin typeface="Microsoft YaHei" panose="020B0503020204020204" pitchFamily="34" charset="-122"/>
                <a:ea typeface="Microsoft YaHei" panose="020B0503020204020204" pitchFamily="34" charset="-122"/>
              </a:rPr>
              <a:t>87%</a:t>
            </a:r>
            <a:r>
              <a:rPr lang="zh-CN" altLang="en-US" sz="2000" dirty="0">
                <a:latin typeface="Microsoft YaHei" panose="020B0503020204020204" pitchFamily="34" charset="-122"/>
                <a:ea typeface="Microsoft YaHei" panose="020B0503020204020204" pitchFamily="34" charset="-122"/>
              </a:rPr>
              <a:t>，线上消费人群占比</a:t>
            </a:r>
            <a:r>
              <a:rPr lang="en-US" altLang="zh-CN" sz="2000" dirty="0">
                <a:latin typeface="Microsoft YaHei" panose="020B0503020204020204" pitchFamily="34" charset="-122"/>
                <a:ea typeface="Microsoft YaHei" panose="020B0503020204020204" pitchFamily="34" charset="-122"/>
              </a:rPr>
              <a:t>51%</a:t>
            </a:r>
            <a:r>
              <a:rPr lang="zh-CN" altLang="en-US" sz="2000" dirty="0">
                <a:latin typeface="Microsoft YaHei" panose="020B0503020204020204" pitchFamily="34" charset="-122"/>
                <a:ea typeface="Microsoft YaHei" panose="020B0503020204020204" pitchFamily="34" charset="-122"/>
              </a:rPr>
              <a:t>，强大的消费力人群聚集造就了小红书强大的电商属性。</a:t>
            </a:r>
          </a:p>
        </p:txBody>
      </p:sp>
      <p:pic>
        <p:nvPicPr>
          <p:cNvPr id="7170" name="Picture 2" descr="小红书到底能不能赚钱？ | 极客公园">
            <a:extLst>
              <a:ext uri="{FF2B5EF4-FFF2-40B4-BE49-F238E27FC236}">
                <a16:creationId xmlns:a16="http://schemas.microsoft.com/office/drawing/2014/main" id="{7C257981-B3BD-BD51-EC49-630769B9B6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6544" y="1434721"/>
            <a:ext cx="6105456" cy="4530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9103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43004-67A4-AC65-166F-D685217EF9C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3A0252B-EFED-D3E7-F524-49EBBA7B2E06}"/>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8.2.2</a:t>
            </a:r>
            <a:r>
              <a:rPr lang="zh-CN" altLang="en-US" sz="3200" dirty="0">
                <a:solidFill>
                  <a:schemeClr val="tx1"/>
                </a:solidFill>
                <a:latin typeface="Microsoft YaHei" panose="020B0503020204020204" pitchFamily="34" charset="-122"/>
                <a:ea typeface="Microsoft YaHei" panose="020B0503020204020204" pitchFamily="34" charset="-122"/>
              </a:rPr>
              <a:t>成为小红书达人</a:t>
            </a:r>
          </a:p>
        </p:txBody>
      </p:sp>
      <p:sp>
        <p:nvSpPr>
          <p:cNvPr id="4" name="文本框 3">
            <a:extLst>
              <a:ext uri="{FF2B5EF4-FFF2-40B4-BE49-F238E27FC236}">
                <a16:creationId xmlns:a16="http://schemas.microsoft.com/office/drawing/2014/main" id="{32B5F8D8-4BBF-252C-FD36-853AA07C40A0}"/>
              </a:ext>
            </a:extLst>
          </p:cNvPr>
          <p:cNvSpPr txBox="1"/>
          <p:nvPr/>
        </p:nvSpPr>
        <p:spPr>
          <a:xfrm>
            <a:off x="948860" y="1663442"/>
            <a:ext cx="10294279" cy="1579488"/>
          </a:xfrm>
          <a:prstGeom prst="roundRect">
            <a:avLst>
              <a:gd name="adj" fmla="val 7302"/>
            </a:avLst>
          </a:prstGeom>
          <a:solidFill>
            <a:schemeClr val="bg1"/>
          </a:solidFill>
        </p:spPr>
        <p:txBody>
          <a:bodyPr wrap="square" anchor="t">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在运营小红书账号之前，要先找到自己擅长、喜欢的领域，这样才能更好地坚持下去。没有人一开始就很厉害，真正的厉害是经过风雨，最后看见彩虹。很多人都是在风雨中就退却了，未曾见到彩虹。</a:t>
            </a:r>
          </a:p>
        </p:txBody>
      </p:sp>
      <p:sp>
        <p:nvSpPr>
          <p:cNvPr id="3" name="文本框 2">
            <a:extLst>
              <a:ext uri="{FF2B5EF4-FFF2-40B4-BE49-F238E27FC236}">
                <a16:creationId xmlns:a16="http://schemas.microsoft.com/office/drawing/2014/main" id="{C2730552-468E-EE51-7AA5-1D3A626E4AE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找准定位</a:t>
            </a:r>
          </a:p>
        </p:txBody>
      </p:sp>
      <p:sp>
        <p:nvSpPr>
          <p:cNvPr id="5" name="文本框 4">
            <a:extLst>
              <a:ext uri="{FF2B5EF4-FFF2-40B4-BE49-F238E27FC236}">
                <a16:creationId xmlns:a16="http://schemas.microsoft.com/office/drawing/2014/main" id="{233FC0E6-E618-EF43-853C-26F6614EA322}"/>
              </a:ext>
            </a:extLst>
          </p:cNvPr>
          <p:cNvSpPr txBox="1"/>
          <p:nvPr/>
        </p:nvSpPr>
        <p:spPr>
          <a:xfrm>
            <a:off x="948860" y="3949895"/>
            <a:ext cx="10294279" cy="1579488"/>
          </a:xfrm>
          <a:prstGeom prst="roundRect">
            <a:avLst>
              <a:gd name="adj" fmla="val 7302"/>
            </a:avLst>
          </a:prstGeom>
          <a:solidFill>
            <a:schemeClr val="bg1"/>
          </a:solidFill>
        </p:spPr>
        <p:txBody>
          <a:bodyPr wrap="square"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找到自己想要做的方向后，我们要开始着手建立自己的素材库，学会收集日常生活中的灵感，关注热门话题，避免自己灵感枯竭。</a:t>
            </a:r>
          </a:p>
        </p:txBody>
      </p:sp>
      <p:sp>
        <p:nvSpPr>
          <p:cNvPr id="6" name="文本框 5">
            <a:extLst>
              <a:ext uri="{FF2B5EF4-FFF2-40B4-BE49-F238E27FC236}">
                <a16:creationId xmlns:a16="http://schemas.microsoft.com/office/drawing/2014/main" id="{17F8648D-B9AF-4B2B-4E0B-8CC853C9BCB8}"/>
              </a:ext>
            </a:extLst>
          </p:cNvPr>
          <p:cNvSpPr txBox="1"/>
          <p:nvPr/>
        </p:nvSpPr>
        <p:spPr>
          <a:xfrm>
            <a:off x="830359" y="3426675"/>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输出内容</a:t>
            </a:r>
          </a:p>
        </p:txBody>
      </p:sp>
    </p:spTree>
    <p:extLst>
      <p:ext uri="{BB962C8B-B14F-4D97-AF65-F5344CB8AC3E}">
        <p14:creationId xmlns:p14="http://schemas.microsoft.com/office/powerpoint/2010/main" val="23868823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9D28A-616B-D08A-1BC0-DBD13B9CF56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3865204-AF28-7B02-3476-8ACDD8D0E3B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8.2.2</a:t>
            </a:r>
            <a:r>
              <a:rPr lang="zh-CN" altLang="en-US" sz="3200" dirty="0">
                <a:solidFill>
                  <a:schemeClr val="tx1"/>
                </a:solidFill>
                <a:latin typeface="Microsoft YaHei" panose="020B0503020204020204" pitchFamily="34" charset="-122"/>
                <a:ea typeface="Microsoft YaHei" panose="020B0503020204020204" pitchFamily="34" charset="-122"/>
              </a:rPr>
              <a:t>成为小红书达人</a:t>
            </a:r>
          </a:p>
        </p:txBody>
      </p:sp>
      <p:sp>
        <p:nvSpPr>
          <p:cNvPr id="4" name="文本框 3">
            <a:extLst>
              <a:ext uri="{FF2B5EF4-FFF2-40B4-BE49-F238E27FC236}">
                <a16:creationId xmlns:a16="http://schemas.microsoft.com/office/drawing/2014/main" id="{4D46EF12-02E4-B7F6-BAD4-09BA3563B364}"/>
              </a:ext>
            </a:extLst>
          </p:cNvPr>
          <p:cNvSpPr txBox="1"/>
          <p:nvPr/>
        </p:nvSpPr>
        <p:spPr>
          <a:xfrm>
            <a:off x="948860" y="1663441"/>
            <a:ext cx="10294279" cy="1896263"/>
          </a:xfrm>
          <a:prstGeom prst="roundRect">
            <a:avLst>
              <a:gd name="adj" fmla="val 7302"/>
            </a:avLst>
          </a:prstGeom>
          <a:solidFill>
            <a:schemeClr val="bg1"/>
          </a:solidFill>
        </p:spPr>
        <p:txBody>
          <a:bodyPr wrap="square" anchor="t">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要做好两部分数据的记录：一是对标账号的数据，二是自己的数据。判断自己的内容是否优质，可以看下面两个数据的情况。</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互动率</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（点赞</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收藏</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评论）</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阅读量</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是否大于</a:t>
            </a:r>
            <a:r>
              <a:rPr lang="en-US" altLang="zh-CN" sz="2000" dirty="0">
                <a:latin typeface="Microsoft YaHei" panose="020B0503020204020204" pitchFamily="34" charset="-122"/>
                <a:ea typeface="Microsoft YaHei" panose="020B0503020204020204" pitchFamily="34" charset="-122"/>
              </a:rPr>
              <a:t>8%</a:t>
            </a:r>
            <a:r>
              <a:rPr lang="zh-CN" altLang="en-US" sz="2000" dirty="0">
                <a:latin typeface="Microsoft YaHei" panose="020B0503020204020204" pitchFamily="34" charset="-122"/>
                <a:ea typeface="Microsoft YaHei" panose="020B0503020204020204" pitchFamily="34" charset="-122"/>
              </a:rPr>
              <a:t>。</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点击率（笔记点击量</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关键词搜索量）是否大于</a:t>
            </a:r>
            <a:r>
              <a:rPr lang="en-US" altLang="zh-CN" sz="2000" dirty="0">
                <a:latin typeface="Microsoft YaHei" panose="020B0503020204020204" pitchFamily="34" charset="-122"/>
                <a:ea typeface="Microsoft YaHei" panose="020B0503020204020204" pitchFamily="34" charset="-122"/>
              </a:rPr>
              <a:t>5%</a:t>
            </a:r>
            <a:r>
              <a:rPr lang="zh-CN" altLang="en-US" sz="2000" dirty="0">
                <a:latin typeface="Microsoft YaHei" panose="020B0503020204020204" pitchFamily="34" charset="-122"/>
                <a:ea typeface="Microsoft YaHei" panose="020B0503020204020204" pitchFamily="34" charset="-122"/>
              </a:rPr>
              <a:t>。</a:t>
            </a:r>
          </a:p>
          <a:p>
            <a:pPr indent="457200">
              <a:lnSpc>
                <a:spcPct val="150000"/>
              </a:lnSpc>
              <a:buNone/>
            </a:pPr>
            <a:endParaRPr lang="zh-CN" altLang="en-US" sz="2000" dirty="0">
              <a:latin typeface="Microsoft YaHei" panose="020B0503020204020204" pitchFamily="34" charset="-122"/>
              <a:ea typeface="Microsoft YaHei" panose="020B0503020204020204" pitchFamily="34" charset="-122"/>
            </a:endParaRPr>
          </a:p>
        </p:txBody>
      </p:sp>
      <p:sp>
        <p:nvSpPr>
          <p:cNvPr id="3" name="文本框 2">
            <a:extLst>
              <a:ext uri="{FF2B5EF4-FFF2-40B4-BE49-F238E27FC236}">
                <a16:creationId xmlns:a16="http://schemas.microsoft.com/office/drawing/2014/main" id="{B2F40779-E296-2221-1232-4603DFAD45A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分析数据</a:t>
            </a:r>
          </a:p>
        </p:txBody>
      </p:sp>
      <p:sp>
        <p:nvSpPr>
          <p:cNvPr id="5" name="文本框 4">
            <a:extLst>
              <a:ext uri="{FF2B5EF4-FFF2-40B4-BE49-F238E27FC236}">
                <a16:creationId xmlns:a16="http://schemas.microsoft.com/office/drawing/2014/main" id="{C7589B33-FA38-EC1F-5750-4AE23DCB36A9}"/>
              </a:ext>
            </a:extLst>
          </p:cNvPr>
          <p:cNvSpPr txBox="1"/>
          <p:nvPr/>
        </p:nvSpPr>
        <p:spPr>
          <a:xfrm>
            <a:off x="948860" y="4194448"/>
            <a:ext cx="10294279" cy="2312682"/>
          </a:xfrm>
          <a:prstGeom prst="roundRect">
            <a:avLst>
              <a:gd name="adj" fmla="val 7302"/>
            </a:avLst>
          </a:prstGeom>
          <a:solidFill>
            <a:schemeClr val="bg1"/>
          </a:solidFill>
        </p:spPr>
        <p:txBody>
          <a:bodyPr wrap="square"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做小红书一定要学会用工具，下面分享几款工具供创新创业者参考使用。</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数据分析</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千瓜数据、灰豚数据。</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剪辑软件</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度咔、剪映。</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③</a:t>
            </a:r>
            <a:r>
              <a:rPr lang="zh-CN" altLang="en-US" sz="2000" dirty="0">
                <a:latin typeface="Microsoft YaHei" panose="020B0503020204020204" pitchFamily="34" charset="-122"/>
                <a:ea typeface="Microsoft YaHei" panose="020B0503020204020204" pitchFamily="34" charset="-122"/>
              </a:rPr>
              <a:t>修图设计</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黄油相机、醒图。</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④</a:t>
            </a:r>
            <a:r>
              <a:rPr lang="zh-CN" altLang="en-US" sz="2000" dirty="0">
                <a:latin typeface="Microsoft YaHei" panose="020B0503020204020204" pitchFamily="34" charset="-122"/>
                <a:ea typeface="Microsoft YaHei" panose="020B0503020204020204" pitchFamily="34" charset="-122"/>
              </a:rPr>
              <a:t>金句收集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轻抖、句子控</a:t>
            </a:r>
          </a:p>
        </p:txBody>
      </p:sp>
      <p:sp>
        <p:nvSpPr>
          <p:cNvPr id="6" name="文本框 5">
            <a:extLst>
              <a:ext uri="{FF2B5EF4-FFF2-40B4-BE49-F238E27FC236}">
                <a16:creationId xmlns:a16="http://schemas.microsoft.com/office/drawing/2014/main" id="{033273BB-6BB8-8B92-0E54-ECA5169AFF21}"/>
              </a:ext>
            </a:extLst>
          </p:cNvPr>
          <p:cNvSpPr txBox="1"/>
          <p:nvPr/>
        </p:nvSpPr>
        <p:spPr>
          <a:xfrm>
            <a:off x="830359" y="3671228"/>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善用工具</a:t>
            </a:r>
          </a:p>
        </p:txBody>
      </p:sp>
    </p:spTree>
    <p:extLst>
      <p:ext uri="{BB962C8B-B14F-4D97-AF65-F5344CB8AC3E}">
        <p14:creationId xmlns:p14="http://schemas.microsoft.com/office/powerpoint/2010/main" val="1249795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61452-824C-7DAF-234D-B9A423B378B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6760D7C-7DFD-5D7B-6706-51238D818B3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8.2.3</a:t>
            </a:r>
            <a:r>
              <a:rPr lang="zh-CN" altLang="en-US" sz="3200" dirty="0">
                <a:solidFill>
                  <a:schemeClr val="tx1"/>
                </a:solidFill>
                <a:latin typeface="Microsoft YaHei" panose="020B0503020204020204" pitchFamily="34" charset="-122"/>
                <a:ea typeface="Microsoft YaHei" panose="020B0503020204020204" pitchFamily="34" charset="-122"/>
              </a:rPr>
              <a:t>运营微信公众号</a:t>
            </a:r>
          </a:p>
        </p:txBody>
      </p:sp>
      <p:sp>
        <p:nvSpPr>
          <p:cNvPr id="4" name="文本框 3">
            <a:extLst>
              <a:ext uri="{FF2B5EF4-FFF2-40B4-BE49-F238E27FC236}">
                <a16:creationId xmlns:a16="http://schemas.microsoft.com/office/drawing/2014/main" id="{BD62E922-FA43-B2DF-0E5B-95F26873068E}"/>
              </a:ext>
            </a:extLst>
          </p:cNvPr>
          <p:cNvSpPr txBox="1"/>
          <p:nvPr/>
        </p:nvSpPr>
        <p:spPr>
          <a:xfrm>
            <a:off x="434146" y="1500287"/>
            <a:ext cx="11323707" cy="1195394"/>
          </a:xfrm>
          <a:prstGeom prst="roundRect">
            <a:avLst>
              <a:gd name="adj" fmla="val 7302"/>
            </a:avLst>
          </a:prstGeom>
          <a:solidFill>
            <a:schemeClr val="bg1"/>
          </a:solidFill>
        </p:spPr>
        <p:txBody>
          <a:bodyPr wrap="square" anchor="ctr">
            <a:noAutofit/>
          </a:bodyPr>
          <a:lstStyle/>
          <a:p>
            <a:pPr algn="ctr">
              <a:lnSpc>
                <a:spcPct val="150000"/>
              </a:lnSpc>
              <a:buNone/>
            </a:pPr>
            <a:r>
              <a:rPr lang="zh-CN" altLang="en-US" sz="2000" b="1" dirty="0">
                <a:latin typeface="Microsoft YaHei" panose="020B0503020204020204" pitchFamily="34" charset="-122"/>
                <a:ea typeface="Microsoft YaHei" panose="020B0503020204020204" pitchFamily="34" charset="-122"/>
              </a:rPr>
              <a:t>微信作为目前国内最大的社交媒体平台之一，拥有数亿用户和大量优质内容。</a:t>
            </a:r>
          </a:p>
        </p:txBody>
      </p:sp>
      <p:pic>
        <p:nvPicPr>
          <p:cNvPr id="9218" name="Picture 2" descr="@微信官方，为什么有那么多人“上当”？_推荐_i黑马">
            <a:extLst>
              <a:ext uri="{FF2B5EF4-FFF2-40B4-BE49-F238E27FC236}">
                <a16:creationId xmlns:a16="http://schemas.microsoft.com/office/drawing/2014/main" id="{4A7CA297-6D2A-E403-F71E-A54D3760D6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1023" y="2981741"/>
            <a:ext cx="6897253" cy="3357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99671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134CC-DB51-246E-7992-0738C23A639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381D7D0-254B-D1D9-5C00-C134663AEBF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8.2.3</a:t>
            </a:r>
            <a:r>
              <a:rPr lang="zh-CN" altLang="en-US" sz="3200" dirty="0">
                <a:solidFill>
                  <a:schemeClr val="tx1"/>
                </a:solidFill>
                <a:latin typeface="Microsoft YaHei" panose="020B0503020204020204" pitchFamily="34" charset="-122"/>
                <a:ea typeface="Microsoft YaHei" panose="020B0503020204020204" pitchFamily="34" charset="-122"/>
              </a:rPr>
              <a:t>运营微信公众号</a:t>
            </a:r>
          </a:p>
        </p:txBody>
      </p:sp>
      <p:sp>
        <p:nvSpPr>
          <p:cNvPr id="3" name="矩形: 圆角 12">
            <a:extLst>
              <a:ext uri="{FF2B5EF4-FFF2-40B4-BE49-F238E27FC236}">
                <a16:creationId xmlns:a16="http://schemas.microsoft.com/office/drawing/2014/main" id="{C645A1D9-0E4E-2152-29FF-5828E21006C8}"/>
              </a:ext>
            </a:extLst>
          </p:cNvPr>
          <p:cNvSpPr/>
          <p:nvPr/>
        </p:nvSpPr>
        <p:spPr>
          <a:xfrm>
            <a:off x="5565912" y="1774964"/>
            <a:ext cx="6063743" cy="4652340"/>
          </a:xfrm>
          <a:prstGeom prst="roundRect">
            <a:avLst>
              <a:gd name="adj" fmla="val 5035"/>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0" rIns="36000" bIns="0" rtlCol="0" anchor="ctr"/>
          <a:lstStyle/>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对于企业来说，应建立口碑，树立形象。在微信公众号的运营中，建立口碑是非常重要的。通过用户的口碑传播，可以让更多的用户了解品牌，提高品牌的认知度和美誉度。运营者需要在每篇文章中体现企业的特色和形象。</a:t>
            </a:r>
          </a:p>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对于个人来说，应打造个人</a:t>
            </a:r>
            <a:r>
              <a:rPr lang="en" altLang="zh-CN" sz="2000" dirty="0">
                <a:solidFill>
                  <a:schemeClr val="tx1"/>
                </a:solidFill>
                <a:latin typeface="Microsoft YaHei" panose="020B0503020204020204" pitchFamily="34" charset="-122"/>
                <a:ea typeface="Microsoft YaHei" panose="020B0503020204020204" pitchFamily="34" charset="-122"/>
              </a:rPr>
              <a:t>IP</a:t>
            </a:r>
            <a:r>
              <a:rPr lang="zh-CN" altLang="en-US" sz="2000" dirty="0">
                <a:solidFill>
                  <a:schemeClr val="tx1"/>
                </a:solidFill>
                <a:latin typeface="Microsoft YaHei" panose="020B0503020204020204" pitchFamily="34" charset="-122"/>
                <a:ea typeface="Microsoft YaHei" panose="020B0503020204020204" pitchFamily="34" charset="-122"/>
              </a:rPr>
              <a:t>，强化人设。个人账号和企业账号的运营差异很大，个人账号更有利于</a:t>
            </a:r>
            <a:r>
              <a:rPr lang="en" altLang="zh-CN" sz="2000" dirty="0">
                <a:solidFill>
                  <a:schemeClr val="tx1"/>
                </a:solidFill>
                <a:latin typeface="Microsoft YaHei" panose="020B0503020204020204" pitchFamily="34" charset="-122"/>
                <a:ea typeface="Microsoft YaHei" panose="020B0503020204020204" pitchFamily="34" charset="-122"/>
              </a:rPr>
              <a:t>IP</a:t>
            </a:r>
            <a:r>
              <a:rPr lang="zh-CN" altLang="en-US" sz="2000" dirty="0">
                <a:solidFill>
                  <a:schemeClr val="tx1"/>
                </a:solidFill>
                <a:latin typeface="Microsoft YaHei" panose="020B0503020204020204" pitchFamily="34" charset="-122"/>
                <a:ea typeface="Microsoft YaHei" panose="020B0503020204020204" pitchFamily="34" charset="-122"/>
              </a:rPr>
              <a:t>的打造，个人可通过不断强化人设，获得源源不断的流量，最后，个人可通过广告、知识付费等各种途径变现获利。</a:t>
            </a:r>
            <a:endParaRPr lang="zh-CN" altLang="en-US" sz="2000" dirty="0">
              <a:solidFill>
                <a:schemeClr val="tx1"/>
              </a:solidFill>
            </a:endParaRPr>
          </a:p>
        </p:txBody>
      </p:sp>
      <p:sp>
        <p:nvSpPr>
          <p:cNvPr id="5" name="文本框 4">
            <a:extLst>
              <a:ext uri="{FF2B5EF4-FFF2-40B4-BE49-F238E27FC236}">
                <a16:creationId xmlns:a16="http://schemas.microsoft.com/office/drawing/2014/main" id="{0D121722-E8E7-37B1-8009-23362C6B1B56}"/>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明确运营目的</a:t>
            </a:r>
          </a:p>
        </p:txBody>
      </p:sp>
      <p:pic>
        <p:nvPicPr>
          <p:cNvPr id="18434" name="Picture 2" descr="内容运营的工作方向，与核心是什么？ - 知乎">
            <a:extLst>
              <a:ext uri="{FF2B5EF4-FFF2-40B4-BE49-F238E27FC236}">
                <a16:creationId xmlns:a16="http://schemas.microsoft.com/office/drawing/2014/main" id="{D3EEB524-F1C9-A2D4-E668-896156A2AA1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348"/>
          <a:stretch/>
        </p:blipFill>
        <p:spPr bwMode="auto">
          <a:xfrm>
            <a:off x="562345" y="2225758"/>
            <a:ext cx="4849813" cy="3750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32176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CE659-8529-9217-4959-09CF29E0875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904A94F-468C-3992-E768-BCBF2E498EC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8.2.3</a:t>
            </a:r>
            <a:r>
              <a:rPr lang="zh-CN" altLang="en-US" sz="3200" dirty="0">
                <a:solidFill>
                  <a:schemeClr val="tx1"/>
                </a:solidFill>
                <a:latin typeface="Microsoft YaHei" panose="020B0503020204020204" pitchFamily="34" charset="-122"/>
                <a:ea typeface="Microsoft YaHei" panose="020B0503020204020204" pitchFamily="34" charset="-122"/>
              </a:rPr>
              <a:t>运营微信公众号</a:t>
            </a:r>
          </a:p>
        </p:txBody>
      </p:sp>
      <p:sp>
        <p:nvSpPr>
          <p:cNvPr id="3" name="矩形: 圆角 12">
            <a:extLst>
              <a:ext uri="{FF2B5EF4-FFF2-40B4-BE49-F238E27FC236}">
                <a16:creationId xmlns:a16="http://schemas.microsoft.com/office/drawing/2014/main" id="{63B77596-0174-5781-B48E-89F3ECD8F49A}"/>
              </a:ext>
            </a:extLst>
          </p:cNvPr>
          <p:cNvSpPr/>
          <p:nvPr/>
        </p:nvSpPr>
        <p:spPr>
          <a:xfrm>
            <a:off x="611372" y="1774965"/>
            <a:ext cx="10969255" cy="1538079"/>
          </a:xfrm>
          <a:prstGeom prst="roundRect">
            <a:avLst>
              <a:gd name="adj" fmla="val 5035"/>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0" rIns="36000" bIns="0" rtlCol="0" anchor="ctr"/>
          <a:lstStyle/>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在运营微信公众号之前，首先需要确定目标受众，明确你的内容将服务于哪些人群，以及这些人群的需求、兴趣和关注点是什么。只有确定好目标受众，才能更好地制定内容策略，提高内容受众的黏度和内容的传播效果。</a:t>
            </a:r>
          </a:p>
        </p:txBody>
      </p:sp>
      <p:sp>
        <p:nvSpPr>
          <p:cNvPr id="5" name="文本框 4">
            <a:extLst>
              <a:ext uri="{FF2B5EF4-FFF2-40B4-BE49-F238E27FC236}">
                <a16:creationId xmlns:a16="http://schemas.microsoft.com/office/drawing/2014/main" id="{48E3F038-9DA6-2CEE-45E0-8B7B46E03D8C}"/>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确定目标受众</a:t>
            </a:r>
          </a:p>
        </p:txBody>
      </p:sp>
      <p:sp>
        <p:nvSpPr>
          <p:cNvPr id="4" name="矩形: 圆角 12">
            <a:extLst>
              <a:ext uri="{FF2B5EF4-FFF2-40B4-BE49-F238E27FC236}">
                <a16:creationId xmlns:a16="http://schemas.microsoft.com/office/drawing/2014/main" id="{B664B3E8-CAF2-3DE7-CE65-EF2756D4D1A8}"/>
              </a:ext>
            </a:extLst>
          </p:cNvPr>
          <p:cNvSpPr/>
          <p:nvPr/>
        </p:nvSpPr>
        <p:spPr>
          <a:xfrm>
            <a:off x="611372" y="4179701"/>
            <a:ext cx="10969255" cy="1889796"/>
          </a:xfrm>
          <a:prstGeom prst="roundRect">
            <a:avLst>
              <a:gd name="adj" fmla="val 5035"/>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0" rIns="36000" bIns="0" rtlCol="0" anchor="t"/>
          <a:lstStyle/>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尽管在存量时代，内容不再是成为爆款的必备基础，但对于没有太多预算来推广引流的中小型企业来说，也只有持续输出优质内容，才有成功的可能。</a:t>
            </a:r>
          </a:p>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对于大多数企业来说，微信公众号最重要的还是内容，提供有价值的内容是吸引粉丝的关键。内容应该是有价值、有趣、有新意的，可以帮助粉丝解决问题等。</a:t>
            </a:r>
          </a:p>
        </p:txBody>
      </p:sp>
      <p:sp>
        <p:nvSpPr>
          <p:cNvPr id="6" name="文本框 5">
            <a:extLst>
              <a:ext uri="{FF2B5EF4-FFF2-40B4-BE49-F238E27FC236}">
                <a16:creationId xmlns:a16="http://schemas.microsoft.com/office/drawing/2014/main" id="{685E869A-6D38-04F4-72C9-8F26DFD9C9B9}"/>
              </a:ext>
            </a:extLst>
          </p:cNvPr>
          <p:cNvSpPr txBox="1"/>
          <p:nvPr/>
        </p:nvSpPr>
        <p:spPr>
          <a:xfrm>
            <a:off x="830359" y="3544957"/>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提供有价值的内容</a:t>
            </a:r>
          </a:p>
        </p:txBody>
      </p:sp>
    </p:spTree>
    <p:extLst>
      <p:ext uri="{BB962C8B-B14F-4D97-AF65-F5344CB8AC3E}">
        <p14:creationId xmlns:p14="http://schemas.microsoft.com/office/powerpoint/2010/main" val="9313524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8C013-928B-B6DA-90B0-6E8A4D335A8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3289800-8699-9B6A-DF71-D6ECE222AA5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8.2.3</a:t>
            </a:r>
            <a:r>
              <a:rPr lang="zh-CN" altLang="en-US" sz="3200" dirty="0">
                <a:solidFill>
                  <a:schemeClr val="tx1"/>
                </a:solidFill>
                <a:latin typeface="Microsoft YaHei" panose="020B0503020204020204" pitchFamily="34" charset="-122"/>
                <a:ea typeface="Microsoft YaHei" panose="020B0503020204020204" pitchFamily="34" charset="-122"/>
              </a:rPr>
              <a:t>运营微信公众号</a:t>
            </a:r>
          </a:p>
        </p:txBody>
      </p:sp>
      <p:sp>
        <p:nvSpPr>
          <p:cNvPr id="3" name="矩形: 圆角 12">
            <a:extLst>
              <a:ext uri="{FF2B5EF4-FFF2-40B4-BE49-F238E27FC236}">
                <a16:creationId xmlns:a16="http://schemas.microsoft.com/office/drawing/2014/main" id="{151C7F8E-19E3-5ACE-1A9D-4E3CE401F5D0}"/>
              </a:ext>
            </a:extLst>
          </p:cNvPr>
          <p:cNvSpPr/>
          <p:nvPr/>
        </p:nvSpPr>
        <p:spPr>
          <a:xfrm>
            <a:off x="611372" y="1675868"/>
            <a:ext cx="10969255" cy="1021244"/>
          </a:xfrm>
          <a:prstGeom prst="roundRect">
            <a:avLst>
              <a:gd name="adj" fmla="val 5035"/>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0" rIns="36000" bIns="0" rtlCol="0" anchor="ctr"/>
          <a:lstStyle/>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与粉丝保持互动可以增加粉丝的忠诚度，也可以更好地了解粉丝的需求和反馈。</a:t>
            </a:r>
            <a:endParaRPr lang="en-US" altLang="zh-CN" sz="2000" dirty="0">
              <a:solidFill>
                <a:schemeClr val="tx1"/>
              </a:solidFill>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通过回复评论、私信回复等方式与粉丝互动，也可通过开展问答、投票等活动来增加互动。</a:t>
            </a:r>
          </a:p>
        </p:txBody>
      </p:sp>
      <p:sp>
        <p:nvSpPr>
          <p:cNvPr id="5" name="文本框 4">
            <a:extLst>
              <a:ext uri="{FF2B5EF4-FFF2-40B4-BE49-F238E27FC236}">
                <a16:creationId xmlns:a16="http://schemas.microsoft.com/office/drawing/2014/main" id="{9C3A002F-3998-F113-DB79-53129890435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与粉丝保持互动</a:t>
            </a:r>
          </a:p>
        </p:txBody>
      </p:sp>
      <p:sp>
        <p:nvSpPr>
          <p:cNvPr id="4" name="矩形: 圆角 12">
            <a:extLst>
              <a:ext uri="{FF2B5EF4-FFF2-40B4-BE49-F238E27FC236}">
                <a16:creationId xmlns:a16="http://schemas.microsoft.com/office/drawing/2014/main" id="{E39DD998-B843-1240-5E7A-6A93CD49EC41}"/>
              </a:ext>
            </a:extLst>
          </p:cNvPr>
          <p:cNvSpPr/>
          <p:nvPr/>
        </p:nvSpPr>
        <p:spPr>
          <a:xfrm>
            <a:off x="611372" y="3406110"/>
            <a:ext cx="10969255" cy="1359708"/>
          </a:xfrm>
          <a:prstGeom prst="roundRect">
            <a:avLst>
              <a:gd name="adj" fmla="val 5035"/>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0" rIns="36000" bIns="0" rtlCol="0" anchor="t"/>
          <a:lstStyle/>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定期更新是运营微信公众号的重要一环。定期更新不仅可以保证内容的新鲜度和及时性，还可以增加粉丝对账号的信任和忠诚度。具体更新频率可以根据内容类型和粉丝数量来定，但一般来说，每周至少更新一次比较合适。</a:t>
            </a:r>
          </a:p>
          <a:p>
            <a:pPr indent="457200">
              <a:lnSpc>
                <a:spcPct val="150000"/>
              </a:lnSpc>
              <a:buNone/>
            </a:pPr>
            <a:endParaRPr lang="zh-CN" altLang="en-US" sz="2000" dirty="0">
              <a:solidFill>
                <a:schemeClr val="tx1"/>
              </a:solidFill>
              <a:latin typeface="Microsoft YaHei" panose="020B0503020204020204" pitchFamily="34" charset="-122"/>
              <a:ea typeface="Microsoft YaHei" panose="020B0503020204020204" pitchFamily="34" charset="-122"/>
            </a:endParaRPr>
          </a:p>
        </p:txBody>
      </p:sp>
      <p:sp>
        <p:nvSpPr>
          <p:cNvPr id="6" name="文本框 5">
            <a:extLst>
              <a:ext uri="{FF2B5EF4-FFF2-40B4-BE49-F238E27FC236}">
                <a16:creationId xmlns:a16="http://schemas.microsoft.com/office/drawing/2014/main" id="{3A672C99-E3C2-31BA-BCAA-AF091553F494}"/>
              </a:ext>
            </a:extLst>
          </p:cNvPr>
          <p:cNvSpPr txBox="1"/>
          <p:nvPr/>
        </p:nvSpPr>
        <p:spPr>
          <a:xfrm>
            <a:off x="830359" y="2882890"/>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定期更新</a:t>
            </a:r>
          </a:p>
        </p:txBody>
      </p:sp>
      <p:sp>
        <p:nvSpPr>
          <p:cNvPr id="7" name="矩形: 圆角 12">
            <a:extLst>
              <a:ext uri="{FF2B5EF4-FFF2-40B4-BE49-F238E27FC236}">
                <a16:creationId xmlns:a16="http://schemas.microsoft.com/office/drawing/2014/main" id="{C1493AE1-0D0A-3A78-0259-17D6F3C75530}"/>
              </a:ext>
            </a:extLst>
          </p:cNvPr>
          <p:cNvSpPr/>
          <p:nvPr/>
        </p:nvSpPr>
        <p:spPr>
          <a:xfrm>
            <a:off x="611372" y="5507412"/>
            <a:ext cx="10969255" cy="907225"/>
          </a:xfrm>
          <a:prstGeom prst="roundRect">
            <a:avLst>
              <a:gd name="adj" fmla="val 5035"/>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0" rIns="36000" bIns="0" rtlCol="0" anchor="t"/>
          <a:lstStyle/>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微信公众号提供了很多工具和功能，可以帮助更好地运营和管理微信公众号。灵活地利用这些工具和功能，可以更好地满足粉丝的需求，提高内容的传播效果和受众的互动频率。</a:t>
            </a:r>
          </a:p>
        </p:txBody>
      </p:sp>
      <p:sp>
        <p:nvSpPr>
          <p:cNvPr id="8" name="文本框 7">
            <a:extLst>
              <a:ext uri="{FF2B5EF4-FFF2-40B4-BE49-F238E27FC236}">
                <a16:creationId xmlns:a16="http://schemas.microsoft.com/office/drawing/2014/main" id="{F7BA11F9-3E25-0E5F-354B-C80B6570E1F4}"/>
              </a:ext>
            </a:extLst>
          </p:cNvPr>
          <p:cNvSpPr txBox="1"/>
          <p:nvPr/>
        </p:nvSpPr>
        <p:spPr>
          <a:xfrm>
            <a:off x="830359" y="4951597"/>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利用微信公众号的工具和功能</a:t>
            </a:r>
          </a:p>
        </p:txBody>
      </p:sp>
    </p:spTree>
    <p:extLst>
      <p:ext uri="{BB962C8B-B14F-4D97-AF65-F5344CB8AC3E}">
        <p14:creationId xmlns:p14="http://schemas.microsoft.com/office/powerpoint/2010/main" val="3713721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DF20-5846-EBF6-B157-72FDF4F259AA}"/>
            </a:ext>
          </a:extLst>
        </p:cNvPr>
        <p:cNvGrpSpPr/>
        <p:nvPr/>
      </p:nvGrpSpPr>
      <p:grpSpPr>
        <a:xfrm>
          <a:off x="0" y="0"/>
          <a:ext cx="0" cy="0"/>
          <a:chOff x="0" y="0"/>
          <a:chExt cx="0" cy="0"/>
        </a:xfrm>
      </p:grpSpPr>
      <p:sp>
        <p:nvSpPr>
          <p:cNvPr id="11" name="矩形 10">
            <a:extLst>
              <a:ext uri="{FF2B5EF4-FFF2-40B4-BE49-F238E27FC236}">
                <a16:creationId xmlns:a16="http://schemas.microsoft.com/office/drawing/2014/main" id="{BC7C5CC3-3BE7-516C-4D7E-CE67FD69B28A}"/>
              </a:ext>
            </a:extLst>
          </p:cNvPr>
          <p:cNvSpPr>
            <a:spLocks noChangeAspect="1"/>
          </p:cNvSpPr>
          <p:nvPr/>
        </p:nvSpPr>
        <p:spPr>
          <a:xfrm>
            <a:off x="7171712" y="2216541"/>
            <a:ext cx="5020288" cy="4171929"/>
          </a:xfrm>
          <a:prstGeom prst="rect">
            <a:avLst/>
          </a:prstGeom>
          <a:blipFill dpi="0" rotWithShape="1">
            <a:blip r:embed="rId2" cstate="screen">
              <a:extLst>
                <a:ext uri="{28A0092B-C50C-407E-A947-70E740481C1C}">
                  <a14:useLocalDpi xmlns:a14="http://schemas.microsoft.com/office/drawing/2010/main"/>
                </a:ext>
              </a:extLst>
            </a:blip>
            <a:srcRect/>
            <a:stretch>
              <a:fillRect l="-4772" t="-13636" r="-2584" b="-1555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BD82A814-BF09-3DDD-267F-E67F99E03DEE}"/>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学习目标</a:t>
            </a:r>
          </a:p>
        </p:txBody>
      </p:sp>
      <p:grpSp>
        <p:nvGrpSpPr>
          <p:cNvPr id="3" name="组合 2">
            <a:extLst>
              <a:ext uri="{FF2B5EF4-FFF2-40B4-BE49-F238E27FC236}">
                <a16:creationId xmlns:a16="http://schemas.microsoft.com/office/drawing/2014/main" id="{1A13549C-77F7-9121-749F-AC20A969AA76}"/>
              </a:ext>
            </a:extLst>
          </p:cNvPr>
          <p:cNvGrpSpPr/>
          <p:nvPr/>
        </p:nvGrpSpPr>
        <p:grpSpPr>
          <a:xfrm>
            <a:off x="660399" y="1138508"/>
            <a:ext cx="10871203" cy="5191640"/>
            <a:chOff x="-157644" y="1525856"/>
            <a:chExt cx="10871203" cy="4557738"/>
          </a:xfrm>
        </p:grpSpPr>
        <p:sp>
          <p:nvSpPr>
            <p:cNvPr id="4" name="矩形 3">
              <a:extLst>
                <a:ext uri="{FF2B5EF4-FFF2-40B4-BE49-F238E27FC236}">
                  <a16:creationId xmlns:a16="http://schemas.microsoft.com/office/drawing/2014/main" id="{C7629B10-0104-29D2-7C0D-3B501275192E}"/>
                </a:ext>
              </a:extLst>
            </p:cNvPr>
            <p:cNvSpPr/>
            <p:nvPr/>
          </p:nvSpPr>
          <p:spPr>
            <a:xfrm>
              <a:off x="1892592" y="1525856"/>
              <a:ext cx="8820967" cy="1997856"/>
            </a:xfrm>
            <a:prstGeom prst="rect">
              <a:avLst/>
            </a:prstGeom>
            <a:solidFill>
              <a:schemeClr val="bg1">
                <a:alpha val="70000"/>
              </a:schemeClr>
            </a:solidFill>
            <a:ln>
              <a:noFill/>
            </a:ln>
          </p:spPr>
          <p:style>
            <a:lnRef idx="2">
              <a:schemeClr val="accent3">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）了解与大学生相关的创新创业赛事。</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）熟悉创新创业赛事团队的组建思路。</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）熟悉创新创业计划书的撰写方法与路演技巧。</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4</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）掌握新媒体运营的方法。</a:t>
              </a:r>
            </a:p>
          </p:txBody>
        </p:sp>
        <p:sp>
          <p:nvSpPr>
            <p:cNvPr id="5" name="矩形 4">
              <a:extLst>
                <a:ext uri="{FF2B5EF4-FFF2-40B4-BE49-F238E27FC236}">
                  <a16:creationId xmlns:a16="http://schemas.microsoft.com/office/drawing/2014/main" id="{364466B8-85D1-4E39-18DF-2298FA9F1C96}"/>
                </a:ext>
              </a:extLst>
            </p:cNvPr>
            <p:cNvSpPr/>
            <p:nvPr/>
          </p:nvSpPr>
          <p:spPr>
            <a:xfrm>
              <a:off x="1892593" y="3565172"/>
              <a:ext cx="8820966" cy="1240512"/>
            </a:xfrm>
            <a:prstGeom prst="rect">
              <a:avLst/>
            </a:pr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）能够组建团队参加相关创新创业大赛。</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）能够尝试进行创新创业相关的社会实践。</a:t>
              </a:r>
              <a:endParaRPr lang="zh-CN" altLang="en-US" sz="2000" spc="-4" dirty="0">
                <a:solidFill>
                  <a:srgbClr val="231F20"/>
                </a:solidFill>
                <a:latin typeface="Microsoft YaHei" panose="020B0503020204020204" pitchFamily="34" charset="-122"/>
                <a:ea typeface="Microsoft YaHei" panose="020B0503020204020204" pitchFamily="34" charset="-122"/>
              </a:endParaRPr>
            </a:p>
          </p:txBody>
        </p:sp>
        <p:sp>
          <p:nvSpPr>
            <p:cNvPr id="6" name="任意形状 5">
              <a:extLst>
                <a:ext uri="{FF2B5EF4-FFF2-40B4-BE49-F238E27FC236}">
                  <a16:creationId xmlns:a16="http://schemas.microsoft.com/office/drawing/2014/main" id="{C45FA1EF-DF26-42DC-1135-27EE71795795}"/>
                </a:ext>
              </a:extLst>
            </p:cNvPr>
            <p:cNvSpPr/>
            <p:nvPr/>
          </p:nvSpPr>
          <p:spPr>
            <a:xfrm>
              <a:off x="1892594" y="4843082"/>
              <a:ext cx="8820964" cy="1240512"/>
            </a:xfrm>
            <a:custGeom>
              <a:avLst/>
              <a:gdLst>
                <a:gd name="connsiteX0" fmla="*/ 0 w 8128000"/>
                <a:gd name="connsiteY0" fmla="*/ 0 h 2382811"/>
                <a:gd name="connsiteX1" fmla="*/ 8128000 w 8128000"/>
                <a:gd name="connsiteY1" fmla="*/ 0 h 2382811"/>
                <a:gd name="connsiteX2" fmla="*/ 8128000 w 8128000"/>
                <a:gd name="connsiteY2" fmla="*/ 2382811 h 2382811"/>
                <a:gd name="connsiteX3" fmla="*/ 0 w 8128000"/>
                <a:gd name="connsiteY3" fmla="*/ 2382811 h 2382811"/>
                <a:gd name="connsiteX4" fmla="*/ 0 w 8128000"/>
                <a:gd name="connsiteY4" fmla="*/ 0 h 2382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2382811">
                  <a:moveTo>
                    <a:pt x="0" y="0"/>
                  </a:moveTo>
                  <a:lnTo>
                    <a:pt x="8128000" y="0"/>
                  </a:lnTo>
                  <a:lnTo>
                    <a:pt x="8128000" y="2382811"/>
                  </a:lnTo>
                  <a:lnTo>
                    <a:pt x="0" y="2382811"/>
                  </a:lnTo>
                  <a:lnTo>
                    <a:pt x="0" y="0"/>
                  </a:lnTo>
                  <a:close/>
                </a:path>
              </a:pathLst>
            </a:cu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）增强创新创业能力与商业思维。</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）锻炼对市场的敏锐力与判断力。</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）培养社会实践与团队协作能力。</a:t>
              </a:r>
              <a:endParaRPr lang="zh-CN" altLang="en-US" sz="2000" kern="1200" spc="-4" dirty="0">
                <a:solidFill>
                  <a:srgbClr val="231F20"/>
                </a:solidFill>
                <a:latin typeface="Microsoft YaHei" panose="020B0503020204020204" pitchFamily="34" charset="-122"/>
                <a:ea typeface="Microsoft YaHei" panose="020B0503020204020204" pitchFamily="34" charset="-122"/>
              </a:endParaRPr>
            </a:p>
          </p:txBody>
        </p:sp>
        <p:grpSp>
          <p:nvGrpSpPr>
            <p:cNvPr id="7" name="组合 6">
              <a:extLst>
                <a:ext uri="{FF2B5EF4-FFF2-40B4-BE49-F238E27FC236}">
                  <a16:creationId xmlns:a16="http://schemas.microsoft.com/office/drawing/2014/main" id="{B3884A8F-9379-7CD0-4241-C6E9EAAEE687}"/>
                </a:ext>
              </a:extLst>
            </p:cNvPr>
            <p:cNvGrpSpPr/>
            <p:nvPr/>
          </p:nvGrpSpPr>
          <p:grpSpPr>
            <a:xfrm>
              <a:off x="-157644" y="1525857"/>
              <a:ext cx="1986443" cy="4557731"/>
              <a:chOff x="-1092009" y="1028335"/>
              <a:chExt cx="7442007" cy="4557731"/>
            </a:xfrm>
          </p:grpSpPr>
          <p:sp>
            <p:nvSpPr>
              <p:cNvPr id="8" name="任意形状 7">
                <a:extLst>
                  <a:ext uri="{FF2B5EF4-FFF2-40B4-BE49-F238E27FC236}">
                    <a16:creationId xmlns:a16="http://schemas.microsoft.com/office/drawing/2014/main" id="{A578A639-7088-311E-9948-EC2A511B6481}"/>
                  </a:ext>
                </a:extLst>
              </p:cNvPr>
              <p:cNvSpPr/>
              <p:nvPr/>
            </p:nvSpPr>
            <p:spPr>
              <a:xfrm>
                <a:off x="-1092009" y="1028335"/>
                <a:ext cx="7442007" cy="1997855"/>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知识目标</a:t>
                </a:r>
              </a:p>
            </p:txBody>
          </p:sp>
          <p:sp>
            <p:nvSpPr>
              <p:cNvPr id="9" name="任意形状 8">
                <a:extLst>
                  <a:ext uri="{FF2B5EF4-FFF2-40B4-BE49-F238E27FC236}">
                    <a16:creationId xmlns:a16="http://schemas.microsoft.com/office/drawing/2014/main" id="{2124BECD-AA60-A63B-8326-922B2D88D116}"/>
                  </a:ext>
                </a:extLst>
              </p:cNvPr>
              <p:cNvSpPr/>
              <p:nvPr/>
            </p:nvSpPr>
            <p:spPr>
              <a:xfrm>
                <a:off x="-1092009" y="3067644"/>
                <a:ext cx="7442007" cy="1240510"/>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技能目标</a:t>
                </a:r>
              </a:p>
            </p:txBody>
          </p:sp>
          <p:sp>
            <p:nvSpPr>
              <p:cNvPr id="10" name="任意形状 9">
                <a:extLst>
                  <a:ext uri="{FF2B5EF4-FFF2-40B4-BE49-F238E27FC236}">
                    <a16:creationId xmlns:a16="http://schemas.microsoft.com/office/drawing/2014/main" id="{209773A1-5FA5-9A98-F748-B62228D11CF9}"/>
                  </a:ext>
                </a:extLst>
              </p:cNvPr>
              <p:cNvSpPr/>
              <p:nvPr/>
            </p:nvSpPr>
            <p:spPr>
              <a:xfrm>
                <a:off x="-1092009" y="4345556"/>
                <a:ext cx="7442007" cy="1240510"/>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latin typeface="Microsoft YaHei" panose="020B0503020204020204" pitchFamily="34" charset="-122"/>
                    <a:ea typeface="Microsoft YaHei" panose="020B0503020204020204" pitchFamily="34" charset="-122"/>
                  </a:rPr>
                  <a:t>素养目标</a:t>
                </a:r>
              </a:p>
            </p:txBody>
          </p:sp>
        </p:grpSp>
      </p:grpSp>
    </p:spTree>
    <p:extLst>
      <p:ext uri="{BB962C8B-B14F-4D97-AF65-F5344CB8AC3E}">
        <p14:creationId xmlns:p14="http://schemas.microsoft.com/office/powerpoint/2010/main" val="23304992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E8E581-EC5B-95A6-6A2E-5B4E49FEEC9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116D65B-9C44-65BC-52FE-8A71E6D4BC0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8.2.3</a:t>
            </a:r>
            <a:r>
              <a:rPr lang="zh-CN" altLang="en-US" sz="3200" dirty="0">
                <a:solidFill>
                  <a:schemeClr val="tx1"/>
                </a:solidFill>
                <a:latin typeface="Microsoft YaHei" panose="020B0503020204020204" pitchFamily="34" charset="-122"/>
                <a:ea typeface="Microsoft YaHei" panose="020B0503020204020204" pitchFamily="34" charset="-122"/>
              </a:rPr>
              <a:t>运营微信公众号</a:t>
            </a:r>
          </a:p>
        </p:txBody>
      </p:sp>
      <p:sp>
        <p:nvSpPr>
          <p:cNvPr id="3" name="矩形: 圆角 12">
            <a:extLst>
              <a:ext uri="{FF2B5EF4-FFF2-40B4-BE49-F238E27FC236}">
                <a16:creationId xmlns:a16="http://schemas.microsoft.com/office/drawing/2014/main" id="{4A2A7699-575D-6E6C-68C1-343E0ACBACDE}"/>
              </a:ext>
            </a:extLst>
          </p:cNvPr>
          <p:cNvSpPr/>
          <p:nvPr/>
        </p:nvSpPr>
        <p:spPr>
          <a:xfrm>
            <a:off x="611372" y="1742128"/>
            <a:ext cx="10969255" cy="1753132"/>
          </a:xfrm>
          <a:prstGeom prst="roundRect">
            <a:avLst>
              <a:gd name="adj" fmla="val 5035"/>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0" rIns="36000" bIns="0" rtlCol="0" anchor="ctr"/>
          <a:lstStyle/>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搜索引擎优化（</a:t>
            </a:r>
            <a:r>
              <a:rPr lang="en" altLang="zh-CN" sz="2000" dirty="0">
                <a:solidFill>
                  <a:schemeClr val="tx1"/>
                </a:solidFill>
                <a:latin typeface="Microsoft YaHei" panose="020B0503020204020204" pitchFamily="34" charset="-122"/>
                <a:ea typeface="Microsoft YaHei" panose="020B0503020204020204" pitchFamily="34" charset="-122"/>
              </a:rPr>
              <a:t>SEO</a:t>
            </a:r>
            <a:r>
              <a:rPr lang="zh-CN" altLang="en" sz="2000" dirty="0">
                <a:solidFill>
                  <a:schemeClr val="tx1"/>
                </a:solidFill>
                <a:latin typeface="Microsoft YaHei" panose="020B0503020204020204" pitchFamily="34" charset="-122"/>
                <a:ea typeface="Microsoft YaHei" panose="020B0503020204020204" pitchFamily="34" charset="-122"/>
              </a:rPr>
              <a:t>）</a:t>
            </a:r>
            <a:r>
              <a:rPr lang="zh-CN" altLang="en-US" sz="2000" dirty="0">
                <a:solidFill>
                  <a:schemeClr val="tx1"/>
                </a:solidFill>
                <a:latin typeface="Microsoft YaHei" panose="020B0503020204020204" pitchFamily="34" charset="-122"/>
                <a:ea typeface="Microsoft YaHei" panose="020B0503020204020204" pitchFamily="34" charset="-122"/>
              </a:rPr>
              <a:t>是指通过优化网站结构、内容、标签等提高网站在搜索引擎中的排名和流量。在运营微信公众号时，也需要考虑</a:t>
            </a:r>
            <a:r>
              <a:rPr lang="en" altLang="zh-CN" sz="2000" dirty="0">
                <a:solidFill>
                  <a:schemeClr val="tx1"/>
                </a:solidFill>
                <a:latin typeface="Microsoft YaHei" panose="020B0503020204020204" pitchFamily="34" charset="-122"/>
                <a:ea typeface="Microsoft YaHei" panose="020B0503020204020204" pitchFamily="34" charset="-122"/>
              </a:rPr>
              <a:t>SEO</a:t>
            </a:r>
            <a:r>
              <a:rPr lang="zh-CN" altLang="en-US" sz="2000" dirty="0">
                <a:solidFill>
                  <a:schemeClr val="tx1"/>
                </a:solidFill>
                <a:latin typeface="Microsoft YaHei" panose="020B0503020204020204" pitchFamily="34" charset="-122"/>
                <a:ea typeface="Microsoft YaHei" panose="020B0503020204020204" pitchFamily="34" charset="-122"/>
              </a:rPr>
              <a:t>优化，可以通过关键词研究、内容优化、标签设置等方式来提高公众号的搜索排名和曝光率。</a:t>
            </a:r>
          </a:p>
        </p:txBody>
      </p:sp>
      <p:sp>
        <p:nvSpPr>
          <p:cNvPr id="5" name="文本框 4">
            <a:extLst>
              <a:ext uri="{FF2B5EF4-FFF2-40B4-BE49-F238E27FC236}">
                <a16:creationId xmlns:a16="http://schemas.microsoft.com/office/drawing/2014/main" id="{3373F27E-6344-CE73-A6D7-6D66B1CC2987}"/>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7.</a:t>
            </a:r>
            <a:r>
              <a:rPr kumimoji="1" lang="zh-CN" altLang="en-US" sz="2800" b="1" dirty="0">
                <a:solidFill>
                  <a:schemeClr val="accent3"/>
                </a:solidFill>
                <a:latin typeface="Microsoft YaHei" panose="020B0503020204020204" pitchFamily="34" charset="-122"/>
                <a:ea typeface="Microsoft YaHei" panose="020B0503020204020204" pitchFamily="34" charset="-122"/>
              </a:rPr>
              <a:t>考虑</a:t>
            </a:r>
            <a:r>
              <a:rPr kumimoji="1" lang="en-US" altLang="zh-CN" sz="2800" b="1" dirty="0">
                <a:solidFill>
                  <a:schemeClr val="accent3"/>
                </a:solidFill>
                <a:latin typeface="Microsoft YaHei" panose="020B0503020204020204" pitchFamily="34" charset="-122"/>
                <a:ea typeface="Microsoft YaHei" panose="020B0503020204020204" pitchFamily="34" charset="-122"/>
              </a:rPr>
              <a:t>SEO</a:t>
            </a:r>
            <a:r>
              <a:rPr kumimoji="1" lang="zh-CN" altLang="en-US" sz="2800" b="1" dirty="0">
                <a:solidFill>
                  <a:schemeClr val="accent3"/>
                </a:solidFill>
                <a:latin typeface="Microsoft YaHei" panose="020B0503020204020204" pitchFamily="34" charset="-122"/>
                <a:ea typeface="Microsoft YaHei" panose="020B0503020204020204" pitchFamily="34" charset="-122"/>
              </a:rPr>
              <a:t>优化</a:t>
            </a:r>
          </a:p>
        </p:txBody>
      </p:sp>
      <p:sp>
        <p:nvSpPr>
          <p:cNvPr id="4" name="矩形: 圆角 12">
            <a:extLst>
              <a:ext uri="{FF2B5EF4-FFF2-40B4-BE49-F238E27FC236}">
                <a16:creationId xmlns:a16="http://schemas.microsoft.com/office/drawing/2014/main" id="{FA97A789-BDC6-130D-1E37-F265372A8966}"/>
              </a:ext>
            </a:extLst>
          </p:cNvPr>
          <p:cNvSpPr/>
          <p:nvPr/>
        </p:nvSpPr>
        <p:spPr>
          <a:xfrm>
            <a:off x="611372" y="4400021"/>
            <a:ext cx="10969255" cy="1753131"/>
          </a:xfrm>
          <a:prstGeom prst="roundRect">
            <a:avLst>
              <a:gd name="adj" fmla="val 5035"/>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0" rIns="36000" bIns="0" rtlCol="0" anchor="ctr"/>
          <a:lstStyle/>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微信公众号不是独立存在的，可以与其他社交媒体平台、网站、线下活动等结合起来，共同推广品牌和内容。比如可以在其他社交媒体平台上宣传自己的微信公众号，或者在线下活动中推广微信公众号二维码。</a:t>
            </a:r>
          </a:p>
        </p:txBody>
      </p:sp>
      <p:sp>
        <p:nvSpPr>
          <p:cNvPr id="6" name="文本框 5">
            <a:extLst>
              <a:ext uri="{FF2B5EF4-FFF2-40B4-BE49-F238E27FC236}">
                <a16:creationId xmlns:a16="http://schemas.microsoft.com/office/drawing/2014/main" id="{2653277E-90E0-218A-1D71-0F6992E9A921}"/>
              </a:ext>
            </a:extLst>
          </p:cNvPr>
          <p:cNvSpPr txBox="1"/>
          <p:nvPr/>
        </p:nvSpPr>
        <p:spPr>
          <a:xfrm>
            <a:off x="830359" y="381054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8.</a:t>
            </a:r>
            <a:r>
              <a:rPr kumimoji="1" lang="zh-CN" altLang="en-US" sz="2800" b="1" dirty="0">
                <a:solidFill>
                  <a:schemeClr val="accent3"/>
                </a:solidFill>
                <a:latin typeface="Microsoft YaHei" panose="020B0503020204020204" pitchFamily="34" charset="-122"/>
                <a:ea typeface="Microsoft YaHei" panose="020B0503020204020204" pitchFamily="34" charset="-122"/>
              </a:rPr>
              <a:t>结合其他渠道推广</a:t>
            </a:r>
          </a:p>
        </p:txBody>
      </p:sp>
    </p:spTree>
    <p:extLst>
      <p:ext uri="{BB962C8B-B14F-4D97-AF65-F5344CB8AC3E}">
        <p14:creationId xmlns:p14="http://schemas.microsoft.com/office/powerpoint/2010/main" val="18217849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2D7EB-B23B-61F7-B4FC-C55FFD1779F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5B3CEEA-C7AF-77A3-1357-1C0294414129}"/>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8.2.3</a:t>
            </a:r>
            <a:r>
              <a:rPr lang="zh-CN" altLang="en-US" sz="3200" dirty="0">
                <a:solidFill>
                  <a:schemeClr val="tx1"/>
                </a:solidFill>
                <a:latin typeface="Microsoft YaHei" panose="020B0503020204020204" pitchFamily="34" charset="-122"/>
                <a:ea typeface="Microsoft YaHei" panose="020B0503020204020204" pitchFamily="34" charset="-122"/>
              </a:rPr>
              <a:t>运营微信公众号</a:t>
            </a:r>
          </a:p>
        </p:txBody>
      </p:sp>
      <p:sp>
        <p:nvSpPr>
          <p:cNvPr id="3" name="矩形: 圆角 12">
            <a:extLst>
              <a:ext uri="{FF2B5EF4-FFF2-40B4-BE49-F238E27FC236}">
                <a16:creationId xmlns:a16="http://schemas.microsoft.com/office/drawing/2014/main" id="{C40B9F58-6E65-0228-4342-D6953C64D97F}"/>
              </a:ext>
            </a:extLst>
          </p:cNvPr>
          <p:cNvSpPr/>
          <p:nvPr/>
        </p:nvSpPr>
        <p:spPr>
          <a:xfrm>
            <a:off x="611372" y="1742128"/>
            <a:ext cx="10969255" cy="1753132"/>
          </a:xfrm>
          <a:prstGeom prst="roundRect">
            <a:avLst>
              <a:gd name="adj" fmla="val 5035"/>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0" rIns="36000" bIns="0" rtlCol="0" anchor="ctr"/>
          <a:lstStyle/>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微信公众号提供了很多数据统计功能，可以帮助了解粉丝的行为、兴趣、需求等，帮助优化运营。通过分析数据，你可以知道哪些内容受欢迎，哪些内容需要改进，以及粉丝的活跃度和流失率等，这样之后可以制定更好的内容策略和互动策略。</a:t>
            </a:r>
          </a:p>
        </p:txBody>
      </p:sp>
      <p:sp>
        <p:nvSpPr>
          <p:cNvPr id="5" name="文本框 4">
            <a:extLst>
              <a:ext uri="{FF2B5EF4-FFF2-40B4-BE49-F238E27FC236}">
                <a16:creationId xmlns:a16="http://schemas.microsoft.com/office/drawing/2014/main" id="{FEBF0E92-3FE0-168D-E107-7C12F129A280}"/>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9.</a:t>
            </a:r>
            <a:r>
              <a:rPr kumimoji="1" lang="zh-CN" altLang="en-US" sz="2800" b="1" dirty="0">
                <a:solidFill>
                  <a:schemeClr val="accent3"/>
                </a:solidFill>
                <a:latin typeface="Microsoft YaHei" panose="020B0503020204020204" pitchFamily="34" charset="-122"/>
                <a:ea typeface="Microsoft YaHei" panose="020B0503020204020204" pitchFamily="34" charset="-122"/>
              </a:rPr>
              <a:t>分析数据，优化运营</a:t>
            </a:r>
          </a:p>
        </p:txBody>
      </p:sp>
      <p:sp>
        <p:nvSpPr>
          <p:cNvPr id="7" name="矩形: 圆角 12">
            <a:extLst>
              <a:ext uri="{FF2B5EF4-FFF2-40B4-BE49-F238E27FC236}">
                <a16:creationId xmlns:a16="http://schemas.microsoft.com/office/drawing/2014/main" id="{4863F9EE-0522-1553-DD49-9C485414B879}"/>
              </a:ext>
            </a:extLst>
          </p:cNvPr>
          <p:cNvSpPr/>
          <p:nvPr/>
        </p:nvSpPr>
        <p:spPr>
          <a:xfrm>
            <a:off x="611372" y="4400021"/>
            <a:ext cx="10969255" cy="1753131"/>
          </a:xfrm>
          <a:prstGeom prst="roundRect">
            <a:avLst>
              <a:gd name="adj" fmla="val 5035"/>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0" rIns="36000" bIns="0" rtlCol="0" anchor="ctr"/>
          <a:lstStyle/>
          <a:p>
            <a:pPr indent="457200">
              <a:lnSpc>
                <a:spcPct val="150000"/>
              </a:lnSpc>
              <a:buNone/>
            </a:pPr>
            <a:r>
              <a:rPr lang="zh-CN" altLang="en-US" sz="2000" dirty="0">
                <a:solidFill>
                  <a:schemeClr val="tx1"/>
                </a:solidFill>
                <a:latin typeface="Microsoft YaHei" panose="020B0503020204020204" pitchFamily="34" charset="-122"/>
                <a:ea typeface="Microsoft YaHei" panose="020B0503020204020204" pitchFamily="34" charset="-122"/>
              </a:rPr>
              <a:t>微信公众号的运营是一个不断学习和创新的过程，需要不断探索新的内容形式、互动方式、营销策略等，以适应不断变化的市场和粉丝需求。持续学习和创新可以帮助保持竞争优势，提高品牌影响力和盈利能力。</a:t>
            </a:r>
          </a:p>
        </p:txBody>
      </p:sp>
      <p:sp>
        <p:nvSpPr>
          <p:cNvPr id="8" name="文本框 7">
            <a:extLst>
              <a:ext uri="{FF2B5EF4-FFF2-40B4-BE49-F238E27FC236}">
                <a16:creationId xmlns:a16="http://schemas.microsoft.com/office/drawing/2014/main" id="{7C864D92-FD16-8C6D-5279-6CF8CE6B99B7}"/>
              </a:ext>
            </a:extLst>
          </p:cNvPr>
          <p:cNvSpPr txBox="1"/>
          <p:nvPr/>
        </p:nvSpPr>
        <p:spPr>
          <a:xfrm>
            <a:off x="830359" y="381054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10.</a:t>
            </a:r>
            <a:r>
              <a:rPr kumimoji="1" lang="zh-CN" altLang="en-US" sz="2800" b="1" dirty="0">
                <a:solidFill>
                  <a:schemeClr val="accent3"/>
                </a:solidFill>
                <a:latin typeface="Microsoft YaHei" panose="020B0503020204020204" pitchFamily="34" charset="-122"/>
                <a:ea typeface="Microsoft YaHei" panose="020B0503020204020204" pitchFamily="34" charset="-122"/>
              </a:rPr>
              <a:t>持续学习和创新</a:t>
            </a:r>
          </a:p>
        </p:txBody>
      </p:sp>
    </p:spTree>
    <p:extLst>
      <p:ext uri="{BB962C8B-B14F-4D97-AF65-F5344CB8AC3E}">
        <p14:creationId xmlns:p14="http://schemas.microsoft.com/office/powerpoint/2010/main" val="10948017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F43F2-5165-1EC6-8500-0BACB49EB94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B3B6492-1097-C719-5996-B3E462DC386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8.2.4</a:t>
            </a:r>
            <a:r>
              <a:rPr lang="zh-CN" altLang="en-US" sz="3200" dirty="0">
                <a:solidFill>
                  <a:schemeClr val="tx1"/>
                </a:solidFill>
                <a:latin typeface="Microsoft YaHei" panose="020B0503020204020204" pitchFamily="34" charset="-122"/>
                <a:ea typeface="Microsoft YaHei" panose="020B0503020204020204" pitchFamily="34" charset="-122"/>
              </a:rPr>
              <a:t>成为淘宝店家</a:t>
            </a:r>
          </a:p>
        </p:txBody>
      </p:sp>
      <p:sp>
        <p:nvSpPr>
          <p:cNvPr id="3" name="矩形: 圆角 1">
            <a:extLst>
              <a:ext uri="{FF2B5EF4-FFF2-40B4-BE49-F238E27FC236}">
                <a16:creationId xmlns:a16="http://schemas.microsoft.com/office/drawing/2014/main" id="{8A3A6699-F428-50DD-174F-F33E0A38D47E}"/>
              </a:ext>
            </a:extLst>
          </p:cNvPr>
          <p:cNvSpPr/>
          <p:nvPr/>
        </p:nvSpPr>
        <p:spPr>
          <a:xfrm>
            <a:off x="804282" y="1467061"/>
            <a:ext cx="10570735" cy="4957549"/>
          </a:xfrm>
          <a:prstGeom prst="roundRect">
            <a:avLst>
              <a:gd name="adj" fmla="val 5035"/>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266" name="Picture 2" descr="新手开店为什么会选择淘宝？ - 知乎">
            <a:extLst>
              <a:ext uri="{FF2B5EF4-FFF2-40B4-BE49-F238E27FC236}">
                <a16:creationId xmlns:a16="http://schemas.microsoft.com/office/drawing/2014/main" id="{F3CB0F71-EFED-711A-07D9-6C6BDEFCD0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2017" y="1949174"/>
            <a:ext cx="5989983" cy="3993322"/>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5BD646A6-6EBE-1A36-E7F4-DA8E13A1EB22}"/>
              </a:ext>
            </a:extLst>
          </p:cNvPr>
          <p:cNvSpPr txBox="1"/>
          <p:nvPr/>
        </p:nvSpPr>
        <p:spPr>
          <a:xfrm>
            <a:off x="954157" y="1853631"/>
            <a:ext cx="5141843" cy="4184409"/>
          </a:xfrm>
          <a:prstGeom prst="roundRect">
            <a:avLst>
              <a:gd name="adj" fmla="val 7302"/>
            </a:avLst>
          </a:prstGeom>
          <a:solidFill>
            <a:schemeClr val="bg1"/>
          </a:solidFill>
        </p:spPr>
        <p:txBody>
          <a:bodyPr wrap="square"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淘宝可以帮助创新创业者开启零基础电商之旅。</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成为淘宝店家要注意以下几点。</a:t>
            </a:r>
            <a:endParaRPr lang="en-US" altLang="zh-CN" sz="2000" dirty="0">
              <a:latin typeface="Microsoft YaHei" panose="020B0503020204020204" pitchFamily="34" charset="-122"/>
              <a:ea typeface="Microsoft YaHei" panose="020B0503020204020204" pitchFamily="34" charset="-122"/>
            </a:endParaRPr>
          </a:p>
          <a:p>
            <a:pPr marL="997200" indent="-457200">
              <a:lnSpc>
                <a:spcPct val="150000"/>
              </a:lnSpc>
              <a:buAutoNum type="arabicPeriod"/>
            </a:pPr>
            <a:r>
              <a:rPr lang="zh-CN" altLang="en-US" sz="2000" dirty="0">
                <a:effectLst/>
                <a:latin typeface="Microsoft YaHei" panose="020B0503020204020204" pitchFamily="34" charset="-122"/>
                <a:ea typeface="Microsoft YaHei" panose="020B0503020204020204" pitchFamily="34" charset="-122"/>
              </a:rPr>
              <a:t>店铺定位和货源准备</a:t>
            </a:r>
            <a:endParaRPr lang="en-US" altLang="zh-CN" sz="2000" dirty="0">
              <a:effectLst/>
              <a:latin typeface="Microsoft YaHei" panose="020B0503020204020204" pitchFamily="34" charset="-122"/>
              <a:ea typeface="Microsoft YaHei" panose="020B0503020204020204" pitchFamily="34" charset="-122"/>
            </a:endParaRPr>
          </a:p>
          <a:p>
            <a:pPr marL="997200" indent="-457200">
              <a:lnSpc>
                <a:spcPct val="150000"/>
              </a:lnSpc>
              <a:buAutoNum type="arabicPeriod"/>
            </a:pPr>
            <a:r>
              <a:rPr lang="zh-CN" altLang="en-US" sz="2000" dirty="0">
                <a:latin typeface="Microsoft YaHei" panose="020B0503020204020204" pitchFamily="34" charset="-122"/>
                <a:ea typeface="Microsoft YaHei" panose="020B0503020204020204" pitchFamily="34" charset="-122"/>
              </a:rPr>
              <a:t>开店步骤</a:t>
            </a:r>
            <a:endParaRPr lang="en-US" altLang="zh-CN" sz="2000" dirty="0">
              <a:latin typeface="Microsoft YaHei" panose="020B0503020204020204" pitchFamily="34" charset="-122"/>
              <a:ea typeface="Microsoft YaHei" panose="020B0503020204020204" pitchFamily="34" charset="-122"/>
            </a:endParaRPr>
          </a:p>
          <a:p>
            <a:pPr marL="997200" indent="-457200">
              <a:lnSpc>
                <a:spcPct val="150000"/>
              </a:lnSpc>
              <a:buAutoNum type="arabicPeriod"/>
            </a:pPr>
            <a:r>
              <a:rPr lang="zh-CN" altLang="en-US" sz="2000" dirty="0">
                <a:effectLst/>
                <a:latin typeface="Microsoft YaHei" panose="020B0503020204020204" pitchFamily="34" charset="-122"/>
                <a:ea typeface="Microsoft YaHei" panose="020B0503020204020204" pitchFamily="34" charset="-122"/>
              </a:rPr>
              <a:t>开店费用</a:t>
            </a:r>
          </a:p>
          <a:p>
            <a:pPr indent="457200">
              <a:lnSpc>
                <a:spcPct val="150000"/>
              </a:lnSpc>
              <a:buNone/>
            </a:pPr>
            <a:endParaRPr lang="zh-CN" altLang="en-US" sz="20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8597356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D728E-F0D8-3920-FF35-A3DEBCC5D93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65E4B7A-5861-2CA2-1F31-53010E4532A2}"/>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8.2.4</a:t>
            </a:r>
            <a:r>
              <a:rPr lang="zh-CN" altLang="en-US" sz="3200" dirty="0">
                <a:solidFill>
                  <a:schemeClr val="tx1"/>
                </a:solidFill>
                <a:latin typeface="Microsoft YaHei" panose="020B0503020204020204" pitchFamily="34" charset="-122"/>
                <a:ea typeface="Microsoft YaHei" panose="020B0503020204020204" pitchFamily="34" charset="-122"/>
              </a:rPr>
              <a:t>成为淘宝店家</a:t>
            </a:r>
          </a:p>
        </p:txBody>
      </p:sp>
      <p:sp>
        <p:nvSpPr>
          <p:cNvPr id="3" name="文本框 2">
            <a:extLst>
              <a:ext uri="{FF2B5EF4-FFF2-40B4-BE49-F238E27FC236}">
                <a16:creationId xmlns:a16="http://schemas.microsoft.com/office/drawing/2014/main" id="{EB36FB88-8AA4-F977-0245-959EDAF2A7FC}"/>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店铺定位和货源准备</a:t>
            </a:r>
          </a:p>
        </p:txBody>
      </p:sp>
      <p:grpSp>
        <p:nvGrpSpPr>
          <p:cNvPr id="5" name="组合 4">
            <a:extLst>
              <a:ext uri="{FF2B5EF4-FFF2-40B4-BE49-F238E27FC236}">
                <a16:creationId xmlns:a16="http://schemas.microsoft.com/office/drawing/2014/main" id="{A811B215-7FC6-434C-88F1-56F4EF42E278}"/>
              </a:ext>
            </a:extLst>
          </p:cNvPr>
          <p:cNvGrpSpPr/>
          <p:nvPr/>
        </p:nvGrpSpPr>
        <p:grpSpPr>
          <a:xfrm>
            <a:off x="2036182" y="2423718"/>
            <a:ext cx="8933682" cy="4111811"/>
            <a:chOff x="1710348" y="1055077"/>
            <a:chExt cx="9448800" cy="4853354"/>
          </a:xfrm>
          <a:solidFill>
            <a:schemeClr val="accent1"/>
          </a:solidFill>
        </p:grpSpPr>
        <p:sp>
          <p:nvSpPr>
            <p:cNvPr id="6" name="矩形 5">
              <a:extLst>
                <a:ext uri="{FF2B5EF4-FFF2-40B4-BE49-F238E27FC236}">
                  <a16:creationId xmlns:a16="http://schemas.microsoft.com/office/drawing/2014/main" id="{5CAAB903-53D9-73F6-3676-CB348D1EDCAF}"/>
                </a:ext>
              </a:extLst>
            </p:cNvPr>
            <p:cNvSpPr/>
            <p:nvPr/>
          </p:nvSpPr>
          <p:spPr>
            <a:xfrm>
              <a:off x="1710348" y="1055077"/>
              <a:ext cx="9448800" cy="4853354"/>
            </a:xfrm>
            <a:prstGeom prst="rect">
              <a:avLst/>
            </a:prstGeom>
            <a:grp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DFD3AF32-36E1-17A5-E5F4-0009E6479B50}"/>
                </a:ext>
              </a:extLst>
            </p:cNvPr>
            <p:cNvSpPr/>
            <p:nvPr/>
          </p:nvSpPr>
          <p:spPr>
            <a:xfrm>
              <a:off x="2732295" y="1277112"/>
              <a:ext cx="8219713" cy="4425696"/>
            </a:xfrm>
            <a:prstGeom prst="rect">
              <a:avLst/>
            </a:prstGeom>
            <a:solidFill>
              <a:schemeClr val="bg1"/>
            </a:solidFill>
            <a:ln>
              <a:solidFill>
                <a:schemeClr val="accent1"/>
              </a:solid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流程图: 手动输入 7">
            <a:extLst>
              <a:ext uri="{FF2B5EF4-FFF2-40B4-BE49-F238E27FC236}">
                <a16:creationId xmlns:a16="http://schemas.microsoft.com/office/drawing/2014/main" id="{67C83DDF-36C3-31F0-D38A-9A1931A07E81}"/>
              </a:ext>
            </a:extLst>
          </p:cNvPr>
          <p:cNvSpPr/>
          <p:nvPr/>
        </p:nvSpPr>
        <p:spPr>
          <a:xfrm rot="5400000">
            <a:off x="1211629" y="2078612"/>
            <a:ext cx="4713688" cy="4732210"/>
          </a:xfrm>
          <a:prstGeom prst="flowChartManualInput">
            <a:avLst/>
          </a:prstGeom>
          <a:blipFill dpi="0" rotWithShape="0">
            <a:blip r:embed="rId2"/>
            <a:srcRect/>
            <a:stretch>
              <a:fillRect l="-27000" r="-13000"/>
            </a:stretch>
          </a:blip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80C46B88-F944-4F5C-7CB0-3ABBC3CD7B65}"/>
              </a:ext>
            </a:extLst>
          </p:cNvPr>
          <p:cNvSpPr txBox="1"/>
          <p:nvPr/>
        </p:nvSpPr>
        <p:spPr>
          <a:xfrm>
            <a:off x="5892799" y="3422604"/>
            <a:ext cx="4735443" cy="2805917"/>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首先要通过分析确定店铺的定位，即“卖什么”，然后立足于定位去准备对应的货源，之后深入分析目标人群的需求及购物习惯，描绘出消费者画像，即“卖给谁”，并根据分析得出的结果来有目的地选品。</a:t>
            </a:r>
          </a:p>
        </p:txBody>
      </p:sp>
      <p:sp>
        <p:nvSpPr>
          <p:cNvPr id="10" name="流程图: 手动输入 13">
            <a:extLst>
              <a:ext uri="{FF2B5EF4-FFF2-40B4-BE49-F238E27FC236}">
                <a16:creationId xmlns:a16="http://schemas.microsoft.com/office/drawing/2014/main" id="{1A48356C-4022-F373-5A72-56F546E0230B}"/>
              </a:ext>
            </a:extLst>
          </p:cNvPr>
          <p:cNvSpPr/>
          <p:nvPr/>
        </p:nvSpPr>
        <p:spPr>
          <a:xfrm rot="5400000">
            <a:off x="1467995" y="2472105"/>
            <a:ext cx="4145579" cy="4161868"/>
          </a:xfrm>
          <a:prstGeom prst="flowChartManualInput">
            <a:avLst/>
          </a:prstGeom>
          <a:noFill/>
          <a:ln>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6583863-4779-C9F0-DEA2-62D39C84122C}"/>
              </a:ext>
            </a:extLst>
          </p:cNvPr>
          <p:cNvSpPr txBox="1"/>
          <p:nvPr/>
        </p:nvSpPr>
        <p:spPr>
          <a:xfrm>
            <a:off x="5892800" y="2723682"/>
            <a:ext cx="4134465" cy="523220"/>
          </a:xfrm>
          <a:prstGeom prst="rect">
            <a:avLst/>
          </a:prstGeom>
          <a:noFill/>
        </p:spPr>
        <p:txBody>
          <a:bodyPr wrap="none" rtlCol="0" anchor="ctr">
            <a:noAutofi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）店铺定位</a:t>
            </a:r>
          </a:p>
        </p:txBody>
      </p:sp>
      <p:cxnSp>
        <p:nvCxnSpPr>
          <p:cNvPr id="12" name="直接连接符 19">
            <a:extLst>
              <a:ext uri="{FF2B5EF4-FFF2-40B4-BE49-F238E27FC236}">
                <a16:creationId xmlns:a16="http://schemas.microsoft.com/office/drawing/2014/main" id="{FD01EA10-9EAA-8526-456E-A371EF0C24A7}"/>
              </a:ext>
            </a:extLst>
          </p:cNvPr>
          <p:cNvCxnSpPr>
            <a:cxnSpLocks/>
          </p:cNvCxnSpPr>
          <p:nvPr/>
        </p:nvCxnSpPr>
        <p:spPr>
          <a:xfrm>
            <a:off x="5986318" y="3316204"/>
            <a:ext cx="3949700" cy="0"/>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52602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4FF55-A471-E5B6-7E38-BAD6EF9CA23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CC5ABB9-55E5-4E24-5D70-AD6FE2FC73B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8.2.4</a:t>
            </a:r>
            <a:r>
              <a:rPr lang="zh-CN" altLang="en-US" sz="3200" dirty="0">
                <a:solidFill>
                  <a:schemeClr val="tx1"/>
                </a:solidFill>
                <a:latin typeface="Microsoft YaHei" panose="020B0503020204020204" pitchFamily="34" charset="-122"/>
                <a:ea typeface="Microsoft YaHei" panose="020B0503020204020204" pitchFamily="34" charset="-122"/>
              </a:rPr>
              <a:t>成为淘宝店家</a:t>
            </a:r>
          </a:p>
        </p:txBody>
      </p:sp>
      <p:sp>
        <p:nvSpPr>
          <p:cNvPr id="3" name="文本框 2">
            <a:extLst>
              <a:ext uri="{FF2B5EF4-FFF2-40B4-BE49-F238E27FC236}">
                <a16:creationId xmlns:a16="http://schemas.microsoft.com/office/drawing/2014/main" id="{67836B2E-C4D9-A24F-2307-7796F8F34654}"/>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店铺定位和货源准备</a:t>
            </a:r>
          </a:p>
        </p:txBody>
      </p:sp>
      <p:grpSp>
        <p:nvGrpSpPr>
          <p:cNvPr id="7" name="组合 6">
            <a:extLst>
              <a:ext uri="{FF2B5EF4-FFF2-40B4-BE49-F238E27FC236}">
                <a16:creationId xmlns:a16="http://schemas.microsoft.com/office/drawing/2014/main" id="{9FE2A9F7-B167-64E9-4697-8689A7494E14}"/>
              </a:ext>
            </a:extLst>
          </p:cNvPr>
          <p:cNvGrpSpPr/>
          <p:nvPr/>
        </p:nvGrpSpPr>
        <p:grpSpPr>
          <a:xfrm>
            <a:off x="850900" y="1952147"/>
            <a:ext cx="10490200" cy="4527550"/>
            <a:chOff x="1028700" y="3860460"/>
            <a:chExt cx="10490200" cy="4527550"/>
          </a:xfrm>
        </p:grpSpPr>
        <p:sp>
          <p:nvSpPr>
            <p:cNvPr id="5" name="矩形: 圆角 17">
              <a:extLst>
                <a:ext uri="{FF2B5EF4-FFF2-40B4-BE49-F238E27FC236}">
                  <a16:creationId xmlns:a16="http://schemas.microsoft.com/office/drawing/2014/main" id="{1B2665E9-7F0E-E8AD-8E37-7904568C23DF}"/>
                </a:ext>
              </a:extLst>
            </p:cNvPr>
            <p:cNvSpPr/>
            <p:nvPr/>
          </p:nvSpPr>
          <p:spPr>
            <a:xfrm>
              <a:off x="1028700" y="3860460"/>
              <a:ext cx="10490200" cy="4527550"/>
            </a:xfrm>
            <a:prstGeom prst="roundRect">
              <a:avLst>
                <a:gd name="adj" fmla="val 4488"/>
              </a:avLst>
            </a:prstGeom>
            <a:noFill/>
            <a:ln>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3">
              <a:extLst>
                <a:ext uri="{FF2B5EF4-FFF2-40B4-BE49-F238E27FC236}">
                  <a16:creationId xmlns:a16="http://schemas.microsoft.com/office/drawing/2014/main" id="{4BECD6DC-4CB8-3F3A-656C-FBAFE30DDDB5}"/>
                </a:ext>
              </a:extLst>
            </p:cNvPr>
            <p:cNvSpPr/>
            <p:nvPr/>
          </p:nvSpPr>
          <p:spPr>
            <a:xfrm>
              <a:off x="1253685" y="4097022"/>
              <a:ext cx="10040231" cy="4054427"/>
            </a:xfrm>
            <a:prstGeom prst="roundRect">
              <a:avLst>
                <a:gd name="adj" fmla="val 4488"/>
              </a:avLst>
            </a:prstGeom>
            <a:solidFill>
              <a:schemeClr val="bg1"/>
            </a:solidFill>
            <a:ln>
              <a:noFill/>
            </a:ln>
            <a:effectLst>
              <a:outerShdw blurRad="190500" dist="50800" dir="5400000" sx="101000" sy="101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2</a:t>
              </a:r>
              <a:r>
                <a:rPr lang="zh-CN" altLang="en-US" sz="2000" b="1" dirty="0">
                  <a:solidFill>
                    <a:schemeClr val="tx1"/>
                  </a:solidFill>
                  <a:latin typeface="Microsoft YaHei" panose="020B0503020204020204" pitchFamily="34" charset="-122"/>
                  <a:ea typeface="Microsoft YaHei" panose="020B0503020204020204" pitchFamily="34" charset="-122"/>
                </a:rPr>
                <a:t>）货源准备</a:t>
              </a:r>
            </a:p>
            <a:p>
              <a:endParaRPr lang="zh-CN" altLang="en-US" sz="2000" dirty="0">
                <a:solidFill>
                  <a:schemeClr val="tx1"/>
                </a:solidFill>
              </a:endParaRPr>
            </a:p>
          </p:txBody>
        </p:sp>
      </p:grpSp>
      <p:grpSp>
        <p:nvGrpSpPr>
          <p:cNvPr id="13" name="组合 12">
            <a:extLst>
              <a:ext uri="{FF2B5EF4-FFF2-40B4-BE49-F238E27FC236}">
                <a16:creationId xmlns:a16="http://schemas.microsoft.com/office/drawing/2014/main" id="{0A78657F-8D8A-38D1-8D4C-2CD3924E4D75}"/>
              </a:ext>
            </a:extLst>
          </p:cNvPr>
          <p:cNvGrpSpPr/>
          <p:nvPr/>
        </p:nvGrpSpPr>
        <p:grpSpPr>
          <a:xfrm>
            <a:off x="1403595" y="2907795"/>
            <a:ext cx="9384810" cy="2916000"/>
            <a:chOff x="2831235" y="2832367"/>
            <a:chExt cx="8049882" cy="2916000"/>
          </a:xfrm>
        </p:grpSpPr>
        <p:sp>
          <p:nvSpPr>
            <p:cNvPr id="10" name="文本框 9">
              <a:extLst>
                <a:ext uri="{FF2B5EF4-FFF2-40B4-BE49-F238E27FC236}">
                  <a16:creationId xmlns:a16="http://schemas.microsoft.com/office/drawing/2014/main" id="{B23AEAE9-FF33-93F6-E3FA-C404E7369DF4}"/>
                </a:ext>
              </a:extLst>
            </p:cNvPr>
            <p:cNvSpPr txBox="1"/>
            <p:nvPr/>
          </p:nvSpPr>
          <p:spPr>
            <a:xfrm>
              <a:off x="2831235" y="2832367"/>
              <a:ext cx="2585299" cy="2916000"/>
            </a:xfrm>
            <a:prstGeom prst="rect">
              <a:avLst/>
            </a:prstGeom>
            <a:noFill/>
          </p:spPr>
          <p:txBody>
            <a:bodyPr wrap="square">
              <a:noAutofit/>
            </a:bodyPr>
            <a:lstStyle/>
            <a:p>
              <a:pPr>
                <a:lnSpc>
                  <a:spcPct val="150000"/>
                </a:lnSpc>
                <a:buNone/>
              </a:pPr>
              <a:r>
                <a:rPr lang="en-US" altLang="zh-CN" sz="1800" b="1" dirty="0">
                  <a:solidFill>
                    <a:schemeClr val="tx1"/>
                  </a:solidFill>
                  <a:latin typeface="Microsoft YaHei" panose="020B0503020204020204" pitchFamily="34" charset="-122"/>
                  <a:ea typeface="Microsoft YaHei" panose="020B0503020204020204" pitchFamily="34" charset="-122"/>
                </a:rPr>
                <a:t>①</a:t>
              </a:r>
              <a:r>
                <a:rPr lang="zh-CN" altLang="en-US" sz="1800" b="1" dirty="0">
                  <a:solidFill>
                    <a:schemeClr val="tx1"/>
                  </a:solidFill>
                  <a:latin typeface="Microsoft YaHei" panose="020B0503020204020204" pitchFamily="34" charset="-122"/>
                  <a:ea typeface="Microsoft YaHei" panose="020B0503020204020204" pitchFamily="34" charset="-122"/>
                </a:rPr>
                <a:t>产业带</a:t>
              </a:r>
            </a:p>
            <a:p>
              <a:pPr>
                <a:lnSpc>
                  <a:spcPct val="150000"/>
                </a:lnSpc>
                <a:buNone/>
              </a:pPr>
              <a:r>
                <a:rPr lang="zh-CN" altLang="en-US" sz="1800" b="1" dirty="0">
                  <a:solidFill>
                    <a:schemeClr val="tx1"/>
                  </a:solidFill>
                  <a:latin typeface="Microsoft YaHei" panose="020B0503020204020204" pitchFamily="34" charset="-122"/>
                  <a:ea typeface="Microsoft YaHei" panose="020B0503020204020204" pitchFamily="34" charset="-122"/>
                </a:rPr>
                <a:t>优势：</a:t>
              </a:r>
              <a:r>
                <a:rPr lang="zh-CN" altLang="en-US" sz="1800" dirty="0">
                  <a:solidFill>
                    <a:schemeClr val="tx1"/>
                  </a:solidFill>
                  <a:latin typeface="Microsoft YaHei" panose="020B0503020204020204" pitchFamily="34" charset="-122"/>
                  <a:ea typeface="Microsoft YaHei" panose="020B0503020204020204" pitchFamily="34" charset="-122"/>
                </a:rPr>
                <a:t>厂家集中，价格透明；供应链完整，拿货方便，款式可替代性较强。</a:t>
              </a:r>
            </a:p>
            <a:p>
              <a:pPr>
                <a:lnSpc>
                  <a:spcPct val="150000"/>
                </a:lnSpc>
                <a:buNone/>
              </a:pPr>
              <a:r>
                <a:rPr lang="zh-CN" altLang="en-US" sz="1800" b="1" dirty="0">
                  <a:solidFill>
                    <a:schemeClr val="tx1"/>
                  </a:solidFill>
                  <a:latin typeface="Microsoft YaHei" panose="020B0503020204020204" pitchFamily="34" charset="-122"/>
                  <a:ea typeface="Microsoft YaHei" panose="020B0503020204020204" pitchFamily="34" charset="-122"/>
                </a:rPr>
                <a:t>劣势：</a:t>
              </a:r>
              <a:r>
                <a:rPr lang="zh-CN" altLang="en-US" sz="1800" dirty="0">
                  <a:solidFill>
                    <a:schemeClr val="tx1"/>
                  </a:solidFill>
                  <a:latin typeface="Microsoft YaHei" panose="020B0503020204020204" pitchFamily="34" charset="-122"/>
                  <a:ea typeface="Microsoft YaHei" panose="020B0503020204020204" pitchFamily="34" charset="-122"/>
                </a:rPr>
                <a:t>同行多，竞争大。</a:t>
              </a:r>
            </a:p>
          </p:txBody>
        </p:sp>
        <p:sp>
          <p:nvSpPr>
            <p:cNvPr id="11" name="文本框 10">
              <a:extLst>
                <a:ext uri="{FF2B5EF4-FFF2-40B4-BE49-F238E27FC236}">
                  <a16:creationId xmlns:a16="http://schemas.microsoft.com/office/drawing/2014/main" id="{849A6C6C-1AD9-0BFD-1B75-AC96D4867F19}"/>
                </a:ext>
              </a:extLst>
            </p:cNvPr>
            <p:cNvSpPr txBox="1"/>
            <p:nvPr/>
          </p:nvSpPr>
          <p:spPr>
            <a:xfrm>
              <a:off x="5563526" y="2832367"/>
              <a:ext cx="2585299" cy="2916000"/>
            </a:xfrm>
            <a:prstGeom prst="rect">
              <a:avLst/>
            </a:prstGeom>
            <a:noFill/>
          </p:spPr>
          <p:txBody>
            <a:bodyPr wrap="square">
              <a:noAutofit/>
            </a:bodyPr>
            <a:lstStyle/>
            <a:p>
              <a:pPr>
                <a:lnSpc>
                  <a:spcPct val="150000"/>
                </a:lnSpc>
                <a:buNone/>
              </a:pPr>
              <a:r>
                <a:rPr lang="en-US" altLang="zh-CN" sz="1800" b="1" dirty="0">
                  <a:solidFill>
                    <a:schemeClr val="tx1"/>
                  </a:solidFill>
                  <a:latin typeface="Microsoft YaHei" panose="020B0503020204020204" pitchFamily="34" charset="-122"/>
                  <a:ea typeface="Microsoft YaHei" panose="020B0503020204020204" pitchFamily="34" charset="-122"/>
                </a:rPr>
                <a:t>②</a:t>
              </a:r>
              <a:r>
                <a:rPr lang="zh-CN" altLang="en-US" sz="1800" b="1" dirty="0">
                  <a:solidFill>
                    <a:schemeClr val="tx1"/>
                  </a:solidFill>
                  <a:latin typeface="Microsoft YaHei" panose="020B0503020204020204" pitchFamily="34" charset="-122"/>
                  <a:ea typeface="Microsoft YaHei" panose="020B0503020204020204" pitchFamily="34" charset="-122"/>
                </a:rPr>
                <a:t>工厂货源</a:t>
              </a:r>
            </a:p>
            <a:p>
              <a:pPr>
                <a:lnSpc>
                  <a:spcPct val="150000"/>
                </a:lnSpc>
                <a:buNone/>
              </a:pPr>
              <a:r>
                <a:rPr lang="zh-CN" altLang="en-US" sz="1800" b="1" dirty="0">
                  <a:solidFill>
                    <a:schemeClr val="tx1"/>
                  </a:solidFill>
                  <a:latin typeface="Microsoft YaHei" panose="020B0503020204020204" pitchFamily="34" charset="-122"/>
                  <a:ea typeface="Microsoft YaHei" panose="020B0503020204020204" pitchFamily="34" charset="-122"/>
                </a:rPr>
                <a:t>优势：</a:t>
              </a:r>
              <a:r>
                <a:rPr lang="zh-CN" altLang="en-US" sz="1800" dirty="0">
                  <a:solidFill>
                    <a:schemeClr val="tx1"/>
                  </a:solidFill>
                  <a:latin typeface="Microsoft YaHei" panose="020B0503020204020204" pitchFamily="34" charset="-122"/>
                  <a:ea typeface="Microsoft YaHei" panose="020B0503020204020204" pitchFamily="34" charset="-122"/>
                </a:rPr>
                <a:t>没有中间商赚差价，质量可控。</a:t>
              </a:r>
            </a:p>
            <a:p>
              <a:pPr>
                <a:lnSpc>
                  <a:spcPct val="150000"/>
                </a:lnSpc>
                <a:buNone/>
              </a:pPr>
              <a:r>
                <a:rPr lang="zh-CN" altLang="en-US" sz="1800" b="1" dirty="0">
                  <a:solidFill>
                    <a:schemeClr val="tx1"/>
                  </a:solidFill>
                  <a:latin typeface="Microsoft YaHei" panose="020B0503020204020204" pitchFamily="34" charset="-122"/>
                  <a:ea typeface="Microsoft YaHei" panose="020B0503020204020204" pitchFamily="34" charset="-122"/>
                </a:rPr>
                <a:t>劣势：</a:t>
              </a:r>
              <a:r>
                <a:rPr lang="zh-CN" altLang="en-US" sz="1800" dirty="0">
                  <a:solidFill>
                    <a:schemeClr val="tx1"/>
                  </a:solidFill>
                  <a:latin typeface="Microsoft YaHei" panose="020B0503020204020204" pitchFamily="34" charset="-122"/>
                  <a:ea typeface="Microsoft YaHei" panose="020B0503020204020204" pitchFamily="34" charset="-122"/>
                </a:rPr>
                <a:t>库存容易受生产限制，很大程度上需要自己囤货；部分厂家有控价规定。</a:t>
              </a:r>
            </a:p>
          </p:txBody>
        </p:sp>
        <p:sp>
          <p:nvSpPr>
            <p:cNvPr id="12" name="文本框 11">
              <a:extLst>
                <a:ext uri="{FF2B5EF4-FFF2-40B4-BE49-F238E27FC236}">
                  <a16:creationId xmlns:a16="http://schemas.microsoft.com/office/drawing/2014/main" id="{E7CC17D7-0E7E-8619-F297-F87D4AD39744}"/>
                </a:ext>
              </a:extLst>
            </p:cNvPr>
            <p:cNvSpPr txBox="1"/>
            <p:nvPr/>
          </p:nvSpPr>
          <p:spPr>
            <a:xfrm>
              <a:off x="8295818" y="2832367"/>
              <a:ext cx="2585299" cy="2916000"/>
            </a:xfrm>
            <a:prstGeom prst="rect">
              <a:avLst/>
            </a:prstGeom>
            <a:noFill/>
          </p:spPr>
          <p:txBody>
            <a:bodyPr wrap="square">
              <a:noAutofit/>
            </a:bodyPr>
            <a:lstStyle/>
            <a:p>
              <a:pPr>
                <a:lnSpc>
                  <a:spcPct val="150000"/>
                </a:lnSpc>
                <a:buNone/>
              </a:pPr>
              <a:r>
                <a:rPr lang="en-US" altLang="zh-CN" sz="1800" b="1" dirty="0">
                  <a:solidFill>
                    <a:schemeClr val="tx1"/>
                  </a:solidFill>
                  <a:latin typeface="Microsoft YaHei" panose="020B0503020204020204" pitchFamily="34" charset="-122"/>
                  <a:ea typeface="Microsoft YaHei" panose="020B0503020204020204" pitchFamily="34" charset="-122"/>
                </a:rPr>
                <a:t>③</a:t>
              </a:r>
              <a:r>
                <a:rPr lang="zh-CN" altLang="en-US" sz="1800" b="1" dirty="0">
                  <a:solidFill>
                    <a:schemeClr val="tx1"/>
                  </a:solidFill>
                  <a:latin typeface="Microsoft YaHei" panose="020B0503020204020204" pitchFamily="34" charset="-122"/>
                  <a:ea typeface="Microsoft YaHei" panose="020B0503020204020204" pitchFamily="34" charset="-122"/>
                </a:rPr>
                <a:t>分销货源</a:t>
              </a:r>
            </a:p>
            <a:p>
              <a:pPr>
                <a:lnSpc>
                  <a:spcPct val="150000"/>
                </a:lnSpc>
                <a:buNone/>
              </a:pPr>
              <a:r>
                <a:rPr lang="zh-CN" altLang="en-US" sz="1800" b="1" dirty="0">
                  <a:solidFill>
                    <a:schemeClr val="tx1"/>
                  </a:solidFill>
                  <a:latin typeface="Microsoft YaHei" panose="020B0503020204020204" pitchFamily="34" charset="-122"/>
                  <a:ea typeface="Microsoft YaHei" panose="020B0503020204020204" pitchFamily="34" charset="-122"/>
                </a:rPr>
                <a:t>优势：</a:t>
              </a:r>
              <a:r>
                <a:rPr lang="zh-CN" altLang="en-US" sz="1800" dirty="0">
                  <a:solidFill>
                    <a:schemeClr val="tx1"/>
                  </a:solidFill>
                  <a:latin typeface="Microsoft YaHei" panose="020B0503020204020204" pitchFamily="34" charset="-122"/>
                  <a:ea typeface="Microsoft YaHei" panose="020B0503020204020204" pitchFamily="34" charset="-122"/>
                </a:rPr>
                <a:t>支持一件代发，没有库存压力；提供数据包直接上传使用；新手建议使用</a:t>
              </a:r>
            </a:p>
            <a:p>
              <a:pPr>
                <a:lnSpc>
                  <a:spcPct val="150000"/>
                </a:lnSpc>
                <a:buNone/>
              </a:pPr>
              <a:r>
                <a:rPr lang="en-US" altLang="zh-CN" sz="1800" dirty="0">
                  <a:solidFill>
                    <a:schemeClr val="tx1"/>
                  </a:solidFill>
                  <a:latin typeface="Microsoft YaHei" panose="020B0503020204020204" pitchFamily="34" charset="-122"/>
                  <a:ea typeface="Microsoft YaHei" panose="020B0503020204020204" pitchFamily="34" charset="-122"/>
                </a:rPr>
                <a:t>1688</a:t>
              </a:r>
              <a:r>
                <a:rPr lang="zh-CN" altLang="en-US" sz="1800" dirty="0">
                  <a:solidFill>
                    <a:schemeClr val="tx1"/>
                  </a:solidFill>
                  <a:latin typeface="Microsoft YaHei" panose="020B0503020204020204" pitchFamily="34" charset="-122"/>
                  <a:ea typeface="Microsoft YaHei" panose="020B0503020204020204" pitchFamily="34" charset="-122"/>
                </a:rPr>
                <a:t>分销货源。</a:t>
              </a:r>
            </a:p>
            <a:p>
              <a:pPr>
                <a:lnSpc>
                  <a:spcPct val="150000"/>
                </a:lnSpc>
                <a:buNone/>
              </a:pPr>
              <a:r>
                <a:rPr lang="zh-CN" altLang="en-US" sz="1800" b="1" dirty="0">
                  <a:solidFill>
                    <a:schemeClr val="tx1"/>
                  </a:solidFill>
                  <a:latin typeface="Microsoft YaHei" panose="020B0503020204020204" pitchFamily="34" charset="-122"/>
                  <a:ea typeface="Microsoft YaHei" panose="020B0503020204020204" pitchFamily="34" charset="-122"/>
                </a:rPr>
                <a:t>劣势：</a:t>
              </a:r>
              <a:r>
                <a:rPr lang="zh-CN" altLang="en-US" sz="1800" dirty="0">
                  <a:solidFill>
                    <a:schemeClr val="tx1"/>
                  </a:solidFill>
                  <a:latin typeface="Microsoft YaHei" panose="020B0503020204020204" pitchFamily="34" charset="-122"/>
                  <a:ea typeface="Microsoft YaHei" panose="020B0503020204020204" pitchFamily="34" charset="-122"/>
                </a:rPr>
                <a:t>品质不可控；个别不支持无条件退换货。</a:t>
              </a:r>
            </a:p>
            <a:p>
              <a:endParaRPr lang="zh-CN" altLang="en-US" sz="1800" dirty="0">
                <a:solidFill>
                  <a:schemeClr val="tx1"/>
                </a:solidFill>
              </a:endParaRPr>
            </a:p>
          </p:txBody>
        </p:sp>
      </p:grpSp>
    </p:spTree>
    <p:extLst>
      <p:ext uri="{BB962C8B-B14F-4D97-AF65-F5344CB8AC3E}">
        <p14:creationId xmlns:p14="http://schemas.microsoft.com/office/powerpoint/2010/main" val="24648411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575CC-AFC0-9135-3796-DB3656C9E29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53CB6A4-DEEC-DD5D-6E15-34090345A04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8.2.4</a:t>
            </a:r>
            <a:r>
              <a:rPr lang="zh-CN" altLang="en-US" sz="3200" dirty="0">
                <a:solidFill>
                  <a:schemeClr val="tx1"/>
                </a:solidFill>
                <a:latin typeface="Microsoft YaHei" panose="020B0503020204020204" pitchFamily="34" charset="-122"/>
                <a:ea typeface="Microsoft YaHei" panose="020B0503020204020204" pitchFamily="34" charset="-122"/>
              </a:rPr>
              <a:t>成为淘宝店家</a:t>
            </a:r>
          </a:p>
        </p:txBody>
      </p:sp>
      <p:sp>
        <p:nvSpPr>
          <p:cNvPr id="4" name="文本框 3">
            <a:extLst>
              <a:ext uri="{FF2B5EF4-FFF2-40B4-BE49-F238E27FC236}">
                <a16:creationId xmlns:a16="http://schemas.microsoft.com/office/drawing/2014/main" id="{FBC97BBE-5756-4961-E77B-54B9266E4ABE}"/>
              </a:ext>
            </a:extLst>
          </p:cNvPr>
          <p:cNvSpPr txBox="1"/>
          <p:nvPr/>
        </p:nvSpPr>
        <p:spPr>
          <a:xfrm>
            <a:off x="859862" y="2817785"/>
            <a:ext cx="3076034" cy="3569763"/>
          </a:xfrm>
          <a:prstGeom prst="roundRect">
            <a:avLst>
              <a:gd name="adj" fmla="val 0"/>
            </a:avLst>
          </a:prstGeom>
          <a:solidFill>
            <a:schemeClr val="bg1"/>
          </a:solidFill>
        </p:spPr>
        <p:txBody>
          <a:bodyPr wrap="square" anchor="ctr">
            <a:no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在淘宝网顶部点击“免费开店”或在手机淘宝搜索“开店”进入淘宝开店入口。</a:t>
            </a:r>
          </a:p>
        </p:txBody>
      </p:sp>
      <p:pic>
        <p:nvPicPr>
          <p:cNvPr id="3" name="图片 2">
            <a:extLst>
              <a:ext uri="{FF2B5EF4-FFF2-40B4-BE49-F238E27FC236}">
                <a16:creationId xmlns:a16="http://schemas.microsoft.com/office/drawing/2014/main" id="{7844B0CA-6EBB-0F0C-44D1-D8C55BFA9E96}"/>
              </a:ext>
            </a:extLst>
          </p:cNvPr>
          <p:cNvPicPr>
            <a:picLocks noChangeAspect="1"/>
          </p:cNvPicPr>
          <p:nvPr/>
        </p:nvPicPr>
        <p:blipFill>
          <a:blip r:embed="rId2">
            <a:duotone>
              <a:schemeClr val="accent3">
                <a:shade val="45000"/>
                <a:satMod val="135000"/>
              </a:schemeClr>
              <a:prstClr val="white"/>
            </a:duotone>
          </a:blip>
          <a:stretch>
            <a:fillRect/>
          </a:stretch>
        </p:blipFill>
        <p:spPr>
          <a:xfrm>
            <a:off x="4091611" y="3472734"/>
            <a:ext cx="7772400" cy="2259864"/>
          </a:xfrm>
          <a:prstGeom prst="roundRect">
            <a:avLst>
              <a:gd name="adj" fmla="val 0"/>
            </a:avLst>
          </a:prstGeom>
        </p:spPr>
      </p:pic>
      <p:sp>
        <p:nvSpPr>
          <p:cNvPr id="5" name="文本框 4">
            <a:extLst>
              <a:ext uri="{FF2B5EF4-FFF2-40B4-BE49-F238E27FC236}">
                <a16:creationId xmlns:a16="http://schemas.microsoft.com/office/drawing/2014/main" id="{E55898AD-B511-3DE1-BA2D-D1943A156D6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开店步骤</a:t>
            </a:r>
          </a:p>
        </p:txBody>
      </p:sp>
      <p:grpSp>
        <p:nvGrpSpPr>
          <p:cNvPr id="26" name="组合 25">
            <a:extLst>
              <a:ext uri="{FF2B5EF4-FFF2-40B4-BE49-F238E27FC236}">
                <a16:creationId xmlns:a16="http://schemas.microsoft.com/office/drawing/2014/main" id="{3C237865-4675-AE96-B9CB-A1750CFE6D52}"/>
              </a:ext>
            </a:extLst>
          </p:cNvPr>
          <p:cNvGrpSpPr/>
          <p:nvPr/>
        </p:nvGrpSpPr>
        <p:grpSpPr>
          <a:xfrm>
            <a:off x="859862" y="1772111"/>
            <a:ext cx="10472275" cy="726150"/>
            <a:chOff x="1239825" y="1622632"/>
            <a:chExt cx="10472275" cy="4885171"/>
          </a:xfrm>
        </p:grpSpPr>
        <p:sp>
          <p:nvSpPr>
            <p:cNvPr id="14" name="矩形 13">
              <a:extLst>
                <a:ext uri="{FF2B5EF4-FFF2-40B4-BE49-F238E27FC236}">
                  <a16:creationId xmlns:a16="http://schemas.microsoft.com/office/drawing/2014/main" id="{443C8F21-DE6D-2846-E8DE-6891F8A09E46}"/>
                </a:ext>
              </a:extLst>
            </p:cNvPr>
            <p:cNvSpPr/>
            <p:nvPr/>
          </p:nvSpPr>
          <p:spPr>
            <a:xfrm>
              <a:off x="1239825"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1</a:t>
              </a:r>
              <a:r>
                <a:rPr kumimoji="0" lang="zh-CN" altLang="en-US" sz="200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endParaRPr kumimoji="0" lang="en-US" altLang="zh-CN" sz="200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淘宝开店入口</a:t>
              </a:r>
            </a:p>
          </p:txBody>
        </p:sp>
        <p:sp>
          <p:nvSpPr>
            <p:cNvPr id="15" name="矩形 14">
              <a:extLst>
                <a:ext uri="{FF2B5EF4-FFF2-40B4-BE49-F238E27FC236}">
                  <a16:creationId xmlns:a16="http://schemas.microsoft.com/office/drawing/2014/main" id="{1B34B378-E580-04E8-3FC2-FE16BE1C13C2}"/>
                </a:ext>
              </a:extLst>
            </p:cNvPr>
            <p:cNvSpPr/>
            <p:nvPr/>
          </p:nvSpPr>
          <p:spPr>
            <a:xfrm>
              <a:off x="2985204"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2</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选择开店身份</a:t>
              </a:r>
            </a:p>
          </p:txBody>
        </p:sp>
        <p:sp>
          <p:nvSpPr>
            <p:cNvPr id="16" name="矩形 15">
              <a:extLst>
                <a:ext uri="{FF2B5EF4-FFF2-40B4-BE49-F238E27FC236}">
                  <a16:creationId xmlns:a16="http://schemas.microsoft.com/office/drawing/2014/main" id="{7C19501A-5B7C-7D65-BD65-6DCCA29AC4BF}"/>
                </a:ext>
              </a:extLst>
            </p:cNvPr>
            <p:cNvSpPr/>
            <p:nvPr/>
          </p:nvSpPr>
          <p:spPr>
            <a:xfrm>
              <a:off x="473058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3</a:t>
              </a:r>
              <a:r>
                <a:rPr lang="zh-CN" altLang="en-US" sz="2000" b="1">
                  <a:solidFill>
                    <a:schemeClr val="tx1"/>
                  </a:solidFill>
                  <a:latin typeface="Microsoft YaHei" panose="020B0503020204020204" pitchFamily="34" charset="-122"/>
                  <a:ea typeface="Microsoft YaHei" panose="020B0503020204020204" pitchFamily="34" charset="-122"/>
                </a:rPr>
                <a:t>）</a:t>
              </a:r>
              <a:r>
                <a:rPr lang="zh-CN" altLang="en-US" sz="2000" b="1" dirty="0">
                  <a:solidFill>
                    <a:schemeClr val="tx1"/>
                  </a:solidFill>
                  <a:latin typeface="Microsoft YaHei" panose="020B0503020204020204" pitchFamily="34" charset="-122"/>
                  <a:ea typeface="Microsoft YaHei" panose="020B0503020204020204" pitchFamily="34" charset="-122"/>
                </a:rPr>
                <a:t>选择店铺主体类型</a:t>
              </a:r>
            </a:p>
          </p:txBody>
        </p:sp>
        <p:sp>
          <p:nvSpPr>
            <p:cNvPr id="17" name="矩形 16">
              <a:extLst>
                <a:ext uri="{FF2B5EF4-FFF2-40B4-BE49-F238E27FC236}">
                  <a16:creationId xmlns:a16="http://schemas.microsoft.com/office/drawing/2014/main" id="{D49C7365-6B74-3DC7-9089-BD5E9EA3C84B}"/>
                </a:ext>
              </a:extLst>
            </p:cNvPr>
            <p:cNvSpPr/>
            <p:nvPr/>
          </p:nvSpPr>
          <p:spPr>
            <a:xfrm>
              <a:off x="647596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4</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a:solidFill>
                  <a:schemeClr val="tx1"/>
                </a:solidFill>
                <a:latin typeface="Microsoft YaHei" panose="020B0503020204020204" pitchFamily="34" charset="-122"/>
                <a:ea typeface="Microsoft YaHei" panose="020B0503020204020204" pitchFamily="34" charset="-122"/>
              </a:endParaRPr>
            </a:p>
            <a:p>
              <a:pPr algn="ctr"/>
              <a:r>
                <a:rPr lang="zh-CN" altLang="en-US" sz="2000" b="1">
                  <a:solidFill>
                    <a:schemeClr val="tx1"/>
                  </a:solidFill>
                  <a:latin typeface="Microsoft YaHei" panose="020B0503020204020204" pitchFamily="34" charset="-122"/>
                  <a:ea typeface="Microsoft YaHei" panose="020B0503020204020204" pitchFamily="34" charset="-122"/>
                </a:rPr>
                <a:t>支付宝</a:t>
              </a:r>
              <a:r>
                <a:rPr lang="zh-CN" altLang="en-US" sz="2000" b="1" dirty="0">
                  <a:solidFill>
                    <a:schemeClr val="tx1"/>
                  </a:solidFill>
                  <a:latin typeface="Microsoft YaHei" panose="020B0503020204020204" pitchFamily="34" charset="-122"/>
                  <a:ea typeface="Microsoft YaHei" panose="020B0503020204020204" pitchFamily="34" charset="-122"/>
                </a:rPr>
                <a:t>认证</a:t>
              </a:r>
            </a:p>
          </p:txBody>
        </p:sp>
        <p:sp>
          <p:nvSpPr>
            <p:cNvPr id="18" name="矩形 17">
              <a:extLst>
                <a:ext uri="{FF2B5EF4-FFF2-40B4-BE49-F238E27FC236}">
                  <a16:creationId xmlns:a16="http://schemas.microsoft.com/office/drawing/2014/main" id="{C6447EAC-2BC6-B42B-ECBF-9CACB21A773A}"/>
                </a:ext>
              </a:extLst>
            </p:cNvPr>
            <p:cNvSpPr/>
            <p:nvPr/>
          </p:nvSpPr>
          <p:spPr>
            <a:xfrm>
              <a:off x="8221342"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5</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a:solidFill>
                  <a:schemeClr val="tx1"/>
                </a:solidFill>
                <a:latin typeface="Microsoft YaHei" panose="020B0503020204020204" pitchFamily="34" charset="-122"/>
                <a:ea typeface="Microsoft YaHei" panose="020B0503020204020204" pitchFamily="34" charset="-122"/>
              </a:endParaRPr>
            </a:p>
            <a:p>
              <a:pPr algn="ctr"/>
              <a:r>
                <a:rPr lang="zh-CN" altLang="en-US" sz="2000" b="1">
                  <a:solidFill>
                    <a:schemeClr val="tx1"/>
                  </a:solidFill>
                  <a:latin typeface="Microsoft YaHei" panose="020B0503020204020204" pitchFamily="34" charset="-122"/>
                  <a:ea typeface="Microsoft YaHei" panose="020B0503020204020204" pitchFamily="34" charset="-122"/>
                </a:rPr>
                <a:t>登记</a:t>
              </a:r>
              <a:r>
                <a:rPr lang="zh-CN" altLang="en-US" sz="2000" b="1" dirty="0">
                  <a:solidFill>
                    <a:schemeClr val="tx1"/>
                  </a:solidFill>
                  <a:latin typeface="Microsoft YaHei" panose="020B0503020204020204" pitchFamily="34" charset="-122"/>
                  <a:ea typeface="Microsoft YaHei" panose="020B0503020204020204" pitchFamily="34" charset="-122"/>
                </a:rPr>
                <a:t>主体信息</a:t>
              </a:r>
            </a:p>
          </p:txBody>
        </p:sp>
        <p:sp>
          <p:nvSpPr>
            <p:cNvPr id="19" name="矩形 18">
              <a:extLst>
                <a:ext uri="{FF2B5EF4-FFF2-40B4-BE49-F238E27FC236}">
                  <a16:creationId xmlns:a16="http://schemas.microsoft.com/office/drawing/2014/main" id="{E94E8D0D-9B38-DE92-4308-E07A933D6428}"/>
                </a:ext>
              </a:extLst>
            </p:cNvPr>
            <p:cNvSpPr/>
            <p:nvPr/>
          </p:nvSpPr>
          <p:spPr>
            <a:xfrm>
              <a:off x="9966721"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6</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a:solidFill>
                  <a:schemeClr val="tx1"/>
                </a:solidFill>
                <a:latin typeface="Microsoft YaHei" panose="020B0503020204020204" pitchFamily="34" charset="-122"/>
                <a:ea typeface="Microsoft YaHei" panose="020B0503020204020204" pitchFamily="34" charset="-122"/>
              </a:endParaRPr>
            </a:p>
            <a:p>
              <a:pPr algn="ctr"/>
              <a:r>
                <a:rPr lang="zh-CN" altLang="en-US" sz="2000" b="1">
                  <a:solidFill>
                    <a:schemeClr val="tx1"/>
                  </a:solidFill>
                  <a:latin typeface="Microsoft YaHei" panose="020B0503020204020204" pitchFamily="34" charset="-122"/>
                  <a:ea typeface="Microsoft YaHei" panose="020B0503020204020204" pitchFamily="34" charset="-122"/>
                </a:rPr>
                <a:t>实</a:t>
              </a:r>
              <a:r>
                <a:rPr lang="zh-CN" altLang="en-US" sz="2000" b="1" dirty="0">
                  <a:solidFill>
                    <a:schemeClr val="tx1"/>
                  </a:solidFill>
                  <a:latin typeface="Microsoft YaHei" panose="020B0503020204020204" pitchFamily="34" charset="-122"/>
                  <a:ea typeface="Microsoft YaHei" panose="020B0503020204020204" pitchFamily="34" charset="-122"/>
                </a:rPr>
                <a:t>人认证</a:t>
              </a:r>
            </a:p>
          </p:txBody>
        </p:sp>
      </p:grpSp>
    </p:spTree>
    <p:extLst>
      <p:ext uri="{BB962C8B-B14F-4D97-AF65-F5344CB8AC3E}">
        <p14:creationId xmlns:p14="http://schemas.microsoft.com/office/powerpoint/2010/main" val="12376203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B7349-DD97-6D1C-77A8-AB2BBD8F7C3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EC31706-3BA6-CA94-69EC-AF6BAB46AE9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8.2.4</a:t>
            </a:r>
            <a:r>
              <a:rPr lang="zh-CN" altLang="en-US" sz="3200" dirty="0">
                <a:solidFill>
                  <a:schemeClr val="tx1"/>
                </a:solidFill>
                <a:latin typeface="Microsoft YaHei" panose="020B0503020204020204" pitchFamily="34" charset="-122"/>
                <a:ea typeface="Microsoft YaHei" panose="020B0503020204020204" pitchFamily="34" charset="-122"/>
              </a:rPr>
              <a:t>成为淘宝店家</a:t>
            </a:r>
          </a:p>
        </p:txBody>
      </p:sp>
      <p:sp>
        <p:nvSpPr>
          <p:cNvPr id="4" name="文本框 3">
            <a:extLst>
              <a:ext uri="{FF2B5EF4-FFF2-40B4-BE49-F238E27FC236}">
                <a16:creationId xmlns:a16="http://schemas.microsoft.com/office/drawing/2014/main" id="{029B02BA-ED39-80ED-BD41-6673FD52FF77}"/>
              </a:ext>
            </a:extLst>
          </p:cNvPr>
          <p:cNvSpPr txBox="1"/>
          <p:nvPr/>
        </p:nvSpPr>
        <p:spPr>
          <a:xfrm>
            <a:off x="859862" y="2606929"/>
            <a:ext cx="10472275" cy="4019157"/>
          </a:xfrm>
          <a:prstGeom prst="roundRect">
            <a:avLst>
              <a:gd name="adj" fmla="val 0"/>
            </a:avLst>
          </a:prstGeom>
          <a:solidFill>
            <a:schemeClr val="bg1"/>
          </a:solidFill>
        </p:spPr>
        <p:txBody>
          <a:bodyPr wrap="square" anchor="t">
            <a:noAutofit/>
          </a:bodyPr>
          <a:lstStyle/>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供选择的开店身份有</a:t>
            </a:r>
            <a:r>
              <a:rPr lang="en-US" altLang="zh-CN" sz="2000" dirty="0">
                <a:latin typeface="Microsoft YaHei" panose="020B0503020204020204" pitchFamily="34" charset="-122"/>
                <a:ea typeface="Microsoft YaHei" panose="020B0503020204020204" pitchFamily="34" charset="-122"/>
              </a:rPr>
              <a:t>4</a:t>
            </a:r>
            <a:r>
              <a:rPr lang="zh-CN" altLang="en-US" sz="2000" dirty="0">
                <a:latin typeface="Microsoft YaHei" panose="020B0503020204020204" pitchFamily="34" charset="-122"/>
                <a:ea typeface="Microsoft YaHei" panose="020B0503020204020204" pitchFamily="34" charset="-122"/>
              </a:rPr>
              <a:t>种，可按自身实际情况选择。</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普通商家：达人、大学生、品牌商以外的其他商家。</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达人商家：抖音、快手、</a:t>
            </a:r>
            <a:r>
              <a:rPr lang="en" altLang="zh-CN" sz="2000" dirty="0" err="1">
                <a:latin typeface="Microsoft YaHei" panose="020B0503020204020204" pitchFamily="34" charset="-122"/>
                <a:ea typeface="Microsoft YaHei" panose="020B0503020204020204" pitchFamily="34" charset="-122"/>
              </a:rPr>
              <a:t>bilibili</a:t>
            </a:r>
            <a:r>
              <a:rPr lang="zh-CN" altLang="e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微博等平台的主播、达人、明星、</a:t>
            </a:r>
            <a:r>
              <a:rPr lang="en" altLang="zh-CN" sz="2000" dirty="0">
                <a:latin typeface="Microsoft YaHei" panose="020B0503020204020204" pitchFamily="34" charset="-122"/>
                <a:ea typeface="Microsoft YaHei" panose="020B0503020204020204" pitchFamily="34" charset="-122"/>
              </a:rPr>
              <a:t>UP</a:t>
            </a:r>
            <a:r>
              <a:rPr lang="zh-CN" altLang="en-US" sz="2000" dirty="0">
                <a:latin typeface="Microsoft YaHei" panose="020B0503020204020204" pitchFamily="34" charset="-122"/>
                <a:ea typeface="Microsoft YaHei" panose="020B0503020204020204" pitchFamily="34" charset="-122"/>
              </a:rPr>
              <a:t>主，有一定的粉丝量。</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③</a:t>
            </a:r>
            <a:r>
              <a:rPr lang="zh-CN" altLang="en-US" sz="2000" dirty="0">
                <a:latin typeface="Microsoft YaHei" panose="020B0503020204020204" pitchFamily="34" charset="-122"/>
                <a:ea typeface="Microsoft YaHei" panose="020B0503020204020204" pitchFamily="34" charset="-122"/>
              </a:rPr>
              <a:t>大学生商家：在校大学生。</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④</a:t>
            </a:r>
            <a:r>
              <a:rPr lang="zh-CN" altLang="en-US" sz="2000" dirty="0">
                <a:latin typeface="Microsoft YaHei" panose="020B0503020204020204" pitchFamily="34" charset="-122"/>
                <a:ea typeface="Microsoft YaHei" panose="020B0503020204020204" pitchFamily="34" charset="-122"/>
              </a:rPr>
              <a:t>品牌商家：自有或独有品牌，</a:t>
            </a:r>
            <a:endParaRPr lang="en-US" altLang="zh-CN" sz="2000" dirty="0">
              <a:latin typeface="Microsoft YaHei" panose="020B0503020204020204" pitchFamily="34" charset="-122"/>
              <a:ea typeface="Microsoft YaHei" panose="020B0503020204020204" pitchFamily="34" charset="-122"/>
            </a:endParaRPr>
          </a:p>
          <a:p>
            <a:pPr>
              <a:lnSpc>
                <a:spcPct val="150000"/>
              </a:lnSpc>
              <a:buNone/>
            </a:pPr>
            <a:r>
              <a:rPr lang="zh-CN" altLang="en-US" sz="2000" dirty="0">
                <a:latin typeface="Microsoft YaHei" panose="020B0503020204020204" pitchFamily="34" charset="-122"/>
                <a:ea typeface="Microsoft YaHei" panose="020B0503020204020204" pitchFamily="34" charset="-122"/>
              </a:rPr>
              <a:t>有商标注册证，推荐知名品牌开天</a:t>
            </a:r>
            <a:endParaRPr lang="en-US" altLang="zh-CN" sz="2000" dirty="0">
              <a:latin typeface="Microsoft YaHei" panose="020B0503020204020204" pitchFamily="34" charset="-122"/>
              <a:ea typeface="Microsoft YaHei" panose="020B0503020204020204" pitchFamily="34" charset="-122"/>
            </a:endParaRPr>
          </a:p>
          <a:p>
            <a:pPr>
              <a:lnSpc>
                <a:spcPct val="150000"/>
              </a:lnSpc>
              <a:buNone/>
            </a:pPr>
            <a:r>
              <a:rPr lang="zh-CN" altLang="en-US" sz="2000" dirty="0">
                <a:latin typeface="Microsoft YaHei" panose="020B0503020204020204" pitchFamily="34" charset="-122"/>
                <a:ea typeface="Microsoft YaHei" panose="020B0503020204020204" pitchFamily="34" charset="-122"/>
              </a:rPr>
              <a:t>猫店、新创品牌开淘宝店并进行品牌认证。</a:t>
            </a:r>
          </a:p>
        </p:txBody>
      </p:sp>
      <p:sp>
        <p:nvSpPr>
          <p:cNvPr id="5" name="文本框 4">
            <a:extLst>
              <a:ext uri="{FF2B5EF4-FFF2-40B4-BE49-F238E27FC236}">
                <a16:creationId xmlns:a16="http://schemas.microsoft.com/office/drawing/2014/main" id="{89D9147F-34DC-1C8E-D861-80B321C02253}"/>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开店步骤</a:t>
            </a:r>
          </a:p>
        </p:txBody>
      </p:sp>
      <p:grpSp>
        <p:nvGrpSpPr>
          <p:cNvPr id="26" name="组合 25">
            <a:extLst>
              <a:ext uri="{FF2B5EF4-FFF2-40B4-BE49-F238E27FC236}">
                <a16:creationId xmlns:a16="http://schemas.microsoft.com/office/drawing/2014/main" id="{9773BA73-50C7-CA45-2C67-B58E2D86AEA4}"/>
              </a:ext>
            </a:extLst>
          </p:cNvPr>
          <p:cNvGrpSpPr/>
          <p:nvPr/>
        </p:nvGrpSpPr>
        <p:grpSpPr>
          <a:xfrm>
            <a:off x="859862" y="1772111"/>
            <a:ext cx="10472275" cy="726150"/>
            <a:chOff x="1239825" y="1622632"/>
            <a:chExt cx="10472275" cy="4885171"/>
          </a:xfrm>
        </p:grpSpPr>
        <p:sp>
          <p:nvSpPr>
            <p:cNvPr id="14" name="矩形 13">
              <a:extLst>
                <a:ext uri="{FF2B5EF4-FFF2-40B4-BE49-F238E27FC236}">
                  <a16:creationId xmlns:a16="http://schemas.microsoft.com/office/drawing/2014/main" id="{FF82A34A-B735-C26C-EE9B-E273FFBBA637}"/>
                </a:ext>
              </a:extLst>
            </p:cNvPr>
            <p:cNvSpPr/>
            <p:nvPr/>
          </p:nvSpPr>
          <p:spPr>
            <a:xfrm>
              <a:off x="1239825"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1</a:t>
              </a:r>
              <a:r>
                <a:rPr lang="zh-CN" altLang="en-US" sz="2000" b="1" dirty="0">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淘宝开店入口</a:t>
              </a:r>
            </a:p>
          </p:txBody>
        </p:sp>
        <p:sp>
          <p:nvSpPr>
            <p:cNvPr id="15" name="矩形 14">
              <a:extLst>
                <a:ext uri="{FF2B5EF4-FFF2-40B4-BE49-F238E27FC236}">
                  <a16:creationId xmlns:a16="http://schemas.microsoft.com/office/drawing/2014/main" id="{17FB1A8A-F514-26F7-9E78-3392C978A63A}"/>
                </a:ext>
              </a:extLst>
            </p:cNvPr>
            <p:cNvSpPr/>
            <p:nvPr/>
          </p:nvSpPr>
          <p:spPr>
            <a:xfrm>
              <a:off x="2985204"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icrosoft YaHei" panose="020B0503020204020204" pitchFamily="34" charset="-122"/>
                  <a:ea typeface="Microsoft YaHei" panose="020B0503020204020204" pitchFamily="34" charset="-122"/>
                </a:rPr>
                <a:t>（</a:t>
              </a:r>
              <a:r>
                <a:rPr lang="en-US" altLang="zh-CN" sz="2000" b="1" dirty="0">
                  <a:solidFill>
                    <a:schemeClr val="bg1"/>
                  </a:solidFill>
                  <a:latin typeface="Microsoft YaHei" panose="020B0503020204020204" pitchFamily="34" charset="-122"/>
                  <a:ea typeface="Microsoft YaHei" panose="020B0503020204020204" pitchFamily="34" charset="-122"/>
                </a:rPr>
                <a:t>2</a:t>
              </a:r>
              <a:r>
                <a:rPr lang="zh-CN" altLang="en-US" sz="2000" b="1" dirty="0">
                  <a:solidFill>
                    <a:schemeClr val="bg1"/>
                  </a:solidFill>
                  <a:latin typeface="Microsoft YaHei" panose="020B0503020204020204" pitchFamily="34" charset="-122"/>
                  <a:ea typeface="Microsoft YaHei" panose="020B0503020204020204" pitchFamily="34" charset="-122"/>
                </a:rPr>
                <a:t>）</a:t>
              </a:r>
              <a:endParaRPr lang="en-US" altLang="zh-CN" sz="2000" b="1" dirty="0">
                <a:solidFill>
                  <a:schemeClr val="bg1"/>
                </a:solidFill>
                <a:latin typeface="Microsoft YaHei" panose="020B0503020204020204" pitchFamily="34" charset="-122"/>
                <a:ea typeface="Microsoft YaHei" panose="020B0503020204020204" pitchFamily="34" charset="-122"/>
              </a:endParaRPr>
            </a:p>
            <a:p>
              <a:pPr algn="ctr"/>
              <a:r>
                <a:rPr lang="zh-CN" altLang="en-US" sz="2000" b="1" dirty="0">
                  <a:solidFill>
                    <a:schemeClr val="bg1"/>
                  </a:solidFill>
                  <a:latin typeface="Microsoft YaHei" panose="020B0503020204020204" pitchFamily="34" charset="-122"/>
                  <a:ea typeface="Microsoft YaHei" panose="020B0503020204020204" pitchFamily="34" charset="-122"/>
                </a:rPr>
                <a:t>选择开店身份</a:t>
              </a:r>
            </a:p>
          </p:txBody>
        </p:sp>
        <p:sp>
          <p:nvSpPr>
            <p:cNvPr id="16" name="矩形 15">
              <a:extLst>
                <a:ext uri="{FF2B5EF4-FFF2-40B4-BE49-F238E27FC236}">
                  <a16:creationId xmlns:a16="http://schemas.microsoft.com/office/drawing/2014/main" id="{AC5566D1-74FF-80D5-0F39-4520A1E8EA89}"/>
                </a:ext>
              </a:extLst>
            </p:cNvPr>
            <p:cNvSpPr/>
            <p:nvPr/>
          </p:nvSpPr>
          <p:spPr>
            <a:xfrm>
              <a:off x="473058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3</a:t>
              </a:r>
              <a:r>
                <a:rPr lang="zh-CN" altLang="en-US" sz="2000" b="1" dirty="0">
                  <a:solidFill>
                    <a:schemeClr val="tx1"/>
                  </a:solidFill>
                  <a:latin typeface="Microsoft YaHei" panose="020B0503020204020204" pitchFamily="34" charset="-122"/>
                  <a:ea typeface="Microsoft YaHei" panose="020B0503020204020204" pitchFamily="34" charset="-122"/>
                </a:rPr>
                <a:t>）选择店铺主体类型</a:t>
              </a:r>
            </a:p>
          </p:txBody>
        </p:sp>
        <p:sp>
          <p:nvSpPr>
            <p:cNvPr id="17" name="矩形 16">
              <a:extLst>
                <a:ext uri="{FF2B5EF4-FFF2-40B4-BE49-F238E27FC236}">
                  <a16:creationId xmlns:a16="http://schemas.microsoft.com/office/drawing/2014/main" id="{7716E445-08EA-A60E-A397-0FE21267ADC1}"/>
                </a:ext>
              </a:extLst>
            </p:cNvPr>
            <p:cNvSpPr/>
            <p:nvPr/>
          </p:nvSpPr>
          <p:spPr>
            <a:xfrm>
              <a:off x="647596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4</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支付宝认证</a:t>
              </a:r>
            </a:p>
          </p:txBody>
        </p:sp>
        <p:sp>
          <p:nvSpPr>
            <p:cNvPr id="18" name="矩形 17">
              <a:extLst>
                <a:ext uri="{FF2B5EF4-FFF2-40B4-BE49-F238E27FC236}">
                  <a16:creationId xmlns:a16="http://schemas.microsoft.com/office/drawing/2014/main" id="{BCA0193B-F123-1092-5912-C5368E963811}"/>
                </a:ext>
              </a:extLst>
            </p:cNvPr>
            <p:cNvSpPr/>
            <p:nvPr/>
          </p:nvSpPr>
          <p:spPr>
            <a:xfrm>
              <a:off x="8221342"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5</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登记主体信息</a:t>
              </a:r>
            </a:p>
          </p:txBody>
        </p:sp>
        <p:sp>
          <p:nvSpPr>
            <p:cNvPr id="19" name="矩形 18">
              <a:extLst>
                <a:ext uri="{FF2B5EF4-FFF2-40B4-BE49-F238E27FC236}">
                  <a16:creationId xmlns:a16="http://schemas.microsoft.com/office/drawing/2014/main" id="{2B2EF242-D12B-EB92-9B7E-55231182C2E5}"/>
                </a:ext>
              </a:extLst>
            </p:cNvPr>
            <p:cNvSpPr/>
            <p:nvPr/>
          </p:nvSpPr>
          <p:spPr>
            <a:xfrm>
              <a:off x="9966721"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6</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实人认证</a:t>
              </a:r>
            </a:p>
          </p:txBody>
        </p:sp>
      </p:grpSp>
      <p:pic>
        <p:nvPicPr>
          <p:cNvPr id="6" name="图片 5">
            <a:extLst>
              <a:ext uri="{FF2B5EF4-FFF2-40B4-BE49-F238E27FC236}">
                <a16:creationId xmlns:a16="http://schemas.microsoft.com/office/drawing/2014/main" id="{B711A264-B3A8-4268-0328-CD26CAFA227B}"/>
              </a:ext>
            </a:extLst>
          </p:cNvPr>
          <p:cNvPicPr>
            <a:picLocks noChangeAspect="1"/>
          </p:cNvPicPr>
          <p:nvPr/>
        </p:nvPicPr>
        <p:blipFill>
          <a:blip r:embed="rId2">
            <a:duotone>
              <a:schemeClr val="accent1">
                <a:shade val="45000"/>
                <a:satMod val="135000"/>
              </a:schemeClr>
              <a:prstClr val="white"/>
            </a:duotone>
          </a:blip>
          <a:stretch>
            <a:fillRect/>
          </a:stretch>
        </p:blipFill>
        <p:spPr>
          <a:xfrm>
            <a:off x="4943061" y="4253724"/>
            <a:ext cx="7248939" cy="1642346"/>
          </a:xfrm>
          <a:prstGeom prst="rect">
            <a:avLst/>
          </a:prstGeom>
        </p:spPr>
      </p:pic>
    </p:spTree>
    <p:extLst>
      <p:ext uri="{BB962C8B-B14F-4D97-AF65-F5344CB8AC3E}">
        <p14:creationId xmlns:p14="http://schemas.microsoft.com/office/powerpoint/2010/main" val="35798329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F7664-6AD6-6042-2F69-048C2968530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CC64CD8-83AF-C3CC-65CE-41EBD5D8027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8.2.4</a:t>
            </a:r>
            <a:r>
              <a:rPr lang="zh-CN" altLang="en-US" sz="3200" dirty="0">
                <a:solidFill>
                  <a:schemeClr val="tx1"/>
                </a:solidFill>
                <a:latin typeface="Microsoft YaHei" panose="020B0503020204020204" pitchFamily="34" charset="-122"/>
                <a:ea typeface="Microsoft YaHei" panose="020B0503020204020204" pitchFamily="34" charset="-122"/>
              </a:rPr>
              <a:t>成为淘宝店家</a:t>
            </a:r>
          </a:p>
        </p:txBody>
      </p:sp>
      <p:sp>
        <p:nvSpPr>
          <p:cNvPr id="5" name="文本框 4">
            <a:extLst>
              <a:ext uri="{FF2B5EF4-FFF2-40B4-BE49-F238E27FC236}">
                <a16:creationId xmlns:a16="http://schemas.microsoft.com/office/drawing/2014/main" id="{0B8063AC-860D-C497-D041-0932C1D237D3}"/>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开店步骤</a:t>
            </a:r>
          </a:p>
        </p:txBody>
      </p:sp>
      <p:grpSp>
        <p:nvGrpSpPr>
          <p:cNvPr id="26" name="组合 25">
            <a:extLst>
              <a:ext uri="{FF2B5EF4-FFF2-40B4-BE49-F238E27FC236}">
                <a16:creationId xmlns:a16="http://schemas.microsoft.com/office/drawing/2014/main" id="{C265776C-C4EE-C038-6299-E13090F6AF43}"/>
              </a:ext>
            </a:extLst>
          </p:cNvPr>
          <p:cNvGrpSpPr/>
          <p:nvPr/>
        </p:nvGrpSpPr>
        <p:grpSpPr>
          <a:xfrm>
            <a:off x="859862" y="1772111"/>
            <a:ext cx="10472275" cy="726150"/>
            <a:chOff x="1239825" y="1622632"/>
            <a:chExt cx="10472275" cy="4885171"/>
          </a:xfrm>
        </p:grpSpPr>
        <p:sp>
          <p:nvSpPr>
            <p:cNvPr id="14" name="矩形 13">
              <a:extLst>
                <a:ext uri="{FF2B5EF4-FFF2-40B4-BE49-F238E27FC236}">
                  <a16:creationId xmlns:a16="http://schemas.microsoft.com/office/drawing/2014/main" id="{3A98F045-7353-328D-A052-B51850484F5C}"/>
                </a:ext>
              </a:extLst>
            </p:cNvPr>
            <p:cNvSpPr/>
            <p:nvPr/>
          </p:nvSpPr>
          <p:spPr>
            <a:xfrm>
              <a:off x="1239825"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1</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淘宝开店入口</a:t>
              </a:r>
            </a:p>
          </p:txBody>
        </p:sp>
        <p:sp>
          <p:nvSpPr>
            <p:cNvPr id="15" name="矩形 14">
              <a:extLst>
                <a:ext uri="{FF2B5EF4-FFF2-40B4-BE49-F238E27FC236}">
                  <a16:creationId xmlns:a16="http://schemas.microsoft.com/office/drawing/2014/main" id="{186C592A-B0F3-8E1B-0968-A62F85F2393D}"/>
                </a:ext>
              </a:extLst>
            </p:cNvPr>
            <p:cNvSpPr/>
            <p:nvPr/>
          </p:nvSpPr>
          <p:spPr>
            <a:xfrm>
              <a:off x="2985204"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2</a:t>
              </a:r>
              <a:r>
                <a:rPr lang="zh-CN" altLang="en-US" sz="2000" b="1" dirty="0">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选择开店身份</a:t>
              </a:r>
            </a:p>
          </p:txBody>
        </p:sp>
        <p:sp>
          <p:nvSpPr>
            <p:cNvPr id="16" name="矩形 15">
              <a:extLst>
                <a:ext uri="{FF2B5EF4-FFF2-40B4-BE49-F238E27FC236}">
                  <a16:creationId xmlns:a16="http://schemas.microsoft.com/office/drawing/2014/main" id="{DBFC0761-78F4-9350-5B62-FF35C0B3D7DA}"/>
                </a:ext>
              </a:extLst>
            </p:cNvPr>
            <p:cNvSpPr/>
            <p:nvPr/>
          </p:nvSpPr>
          <p:spPr>
            <a:xfrm>
              <a:off x="473058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icrosoft YaHei" panose="020B0503020204020204" pitchFamily="34" charset="-122"/>
                  <a:ea typeface="Microsoft YaHei" panose="020B0503020204020204" pitchFamily="34" charset="-122"/>
                </a:rPr>
                <a:t>（</a:t>
              </a:r>
              <a:r>
                <a:rPr lang="en-US" altLang="zh-CN" sz="2000" b="1" dirty="0">
                  <a:solidFill>
                    <a:schemeClr val="bg1"/>
                  </a:solidFill>
                  <a:latin typeface="Microsoft YaHei" panose="020B0503020204020204" pitchFamily="34" charset="-122"/>
                  <a:ea typeface="Microsoft YaHei" panose="020B0503020204020204" pitchFamily="34" charset="-122"/>
                </a:rPr>
                <a:t>3</a:t>
              </a:r>
              <a:r>
                <a:rPr lang="zh-CN" altLang="en-US" sz="2000" b="1" dirty="0">
                  <a:solidFill>
                    <a:schemeClr val="bg1"/>
                  </a:solidFill>
                  <a:latin typeface="Microsoft YaHei" panose="020B0503020204020204" pitchFamily="34" charset="-122"/>
                  <a:ea typeface="Microsoft YaHei" panose="020B0503020204020204" pitchFamily="34" charset="-122"/>
                </a:rPr>
                <a:t>）选择店铺主体类型</a:t>
              </a:r>
            </a:p>
          </p:txBody>
        </p:sp>
        <p:sp>
          <p:nvSpPr>
            <p:cNvPr id="17" name="矩形 16">
              <a:extLst>
                <a:ext uri="{FF2B5EF4-FFF2-40B4-BE49-F238E27FC236}">
                  <a16:creationId xmlns:a16="http://schemas.microsoft.com/office/drawing/2014/main" id="{7696539D-0B1B-C50A-4675-702E1619F17F}"/>
                </a:ext>
              </a:extLst>
            </p:cNvPr>
            <p:cNvSpPr/>
            <p:nvPr/>
          </p:nvSpPr>
          <p:spPr>
            <a:xfrm>
              <a:off x="647596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4</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支付宝认证</a:t>
              </a:r>
            </a:p>
          </p:txBody>
        </p:sp>
        <p:sp>
          <p:nvSpPr>
            <p:cNvPr id="18" name="矩形 17">
              <a:extLst>
                <a:ext uri="{FF2B5EF4-FFF2-40B4-BE49-F238E27FC236}">
                  <a16:creationId xmlns:a16="http://schemas.microsoft.com/office/drawing/2014/main" id="{E16114A6-05E7-FAB5-9A5A-EC76E88F584A}"/>
                </a:ext>
              </a:extLst>
            </p:cNvPr>
            <p:cNvSpPr/>
            <p:nvPr/>
          </p:nvSpPr>
          <p:spPr>
            <a:xfrm>
              <a:off x="8221342"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5</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登记主体信息</a:t>
              </a:r>
            </a:p>
          </p:txBody>
        </p:sp>
        <p:sp>
          <p:nvSpPr>
            <p:cNvPr id="19" name="矩形 18">
              <a:extLst>
                <a:ext uri="{FF2B5EF4-FFF2-40B4-BE49-F238E27FC236}">
                  <a16:creationId xmlns:a16="http://schemas.microsoft.com/office/drawing/2014/main" id="{BC8E01CF-4410-C55A-D34C-3C32F997EDAD}"/>
                </a:ext>
              </a:extLst>
            </p:cNvPr>
            <p:cNvSpPr/>
            <p:nvPr/>
          </p:nvSpPr>
          <p:spPr>
            <a:xfrm>
              <a:off x="9966721"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6</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实人认证</a:t>
              </a:r>
            </a:p>
          </p:txBody>
        </p:sp>
      </p:grpSp>
      <p:pic>
        <p:nvPicPr>
          <p:cNvPr id="6" name="图片 5">
            <a:extLst>
              <a:ext uri="{FF2B5EF4-FFF2-40B4-BE49-F238E27FC236}">
                <a16:creationId xmlns:a16="http://schemas.microsoft.com/office/drawing/2014/main" id="{722EFC78-5CA5-68F5-495F-DA184AC23A87}"/>
              </a:ext>
            </a:extLst>
          </p:cNvPr>
          <p:cNvPicPr>
            <a:picLocks noChangeAspect="1"/>
          </p:cNvPicPr>
          <p:nvPr/>
        </p:nvPicPr>
        <p:blipFill>
          <a:blip r:embed="rId2">
            <a:duotone>
              <a:schemeClr val="accent1">
                <a:shade val="45000"/>
                <a:satMod val="135000"/>
              </a:schemeClr>
              <a:prstClr val="white"/>
            </a:duotone>
          </a:blip>
          <a:stretch>
            <a:fillRect/>
          </a:stretch>
        </p:blipFill>
        <p:spPr>
          <a:xfrm>
            <a:off x="4130813" y="2817785"/>
            <a:ext cx="7772400" cy="3569763"/>
          </a:xfrm>
          <a:prstGeom prst="roundRect">
            <a:avLst>
              <a:gd name="adj" fmla="val 0"/>
            </a:avLst>
          </a:prstGeom>
        </p:spPr>
      </p:pic>
      <p:sp>
        <p:nvSpPr>
          <p:cNvPr id="7" name="文本框 6">
            <a:extLst>
              <a:ext uri="{FF2B5EF4-FFF2-40B4-BE49-F238E27FC236}">
                <a16:creationId xmlns:a16="http://schemas.microsoft.com/office/drawing/2014/main" id="{32473A70-70D5-4E03-0C47-9C986425E1BD}"/>
              </a:ext>
            </a:extLst>
          </p:cNvPr>
          <p:cNvSpPr txBox="1"/>
          <p:nvPr/>
        </p:nvSpPr>
        <p:spPr>
          <a:xfrm>
            <a:off x="859862" y="2817785"/>
            <a:ext cx="3076034" cy="3569763"/>
          </a:xfrm>
          <a:prstGeom prst="roundRect">
            <a:avLst>
              <a:gd name="adj" fmla="val 0"/>
            </a:avLst>
          </a:prstGeom>
          <a:solidFill>
            <a:schemeClr val="bg1"/>
          </a:solidFill>
        </p:spPr>
        <p:txBody>
          <a:bodyPr wrap="square" anchor="ctr">
            <a:no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3</a:t>
            </a:r>
            <a:r>
              <a:rPr lang="zh-CN" altLang="en-US" sz="2000" b="1"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以“普通商家”开店身份为例，选择“普通商家”开店身份后，供选择的店铺主体类型有</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种，可按自身实际情况选择。</a:t>
            </a:r>
          </a:p>
        </p:txBody>
      </p:sp>
    </p:spTree>
    <p:extLst>
      <p:ext uri="{BB962C8B-B14F-4D97-AF65-F5344CB8AC3E}">
        <p14:creationId xmlns:p14="http://schemas.microsoft.com/office/powerpoint/2010/main" val="34613250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C6517-6B5A-9AA2-14D0-A95184B436E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165C46E-FB7A-5E3A-9CA9-027CF7997E0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8.2.4</a:t>
            </a:r>
            <a:r>
              <a:rPr lang="zh-CN" altLang="en-US" sz="3200" dirty="0">
                <a:solidFill>
                  <a:schemeClr val="tx1"/>
                </a:solidFill>
                <a:latin typeface="Microsoft YaHei" panose="020B0503020204020204" pitchFamily="34" charset="-122"/>
                <a:ea typeface="Microsoft YaHei" panose="020B0503020204020204" pitchFamily="34" charset="-122"/>
              </a:rPr>
              <a:t>成为淘宝店家</a:t>
            </a:r>
          </a:p>
        </p:txBody>
      </p:sp>
      <p:sp>
        <p:nvSpPr>
          <p:cNvPr id="5" name="文本框 4">
            <a:extLst>
              <a:ext uri="{FF2B5EF4-FFF2-40B4-BE49-F238E27FC236}">
                <a16:creationId xmlns:a16="http://schemas.microsoft.com/office/drawing/2014/main" id="{D4E7221B-22A1-DFAB-1BF5-B17CFD4ACCB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开店步骤</a:t>
            </a:r>
          </a:p>
        </p:txBody>
      </p:sp>
      <p:sp>
        <p:nvSpPr>
          <p:cNvPr id="7" name="文本框 6">
            <a:extLst>
              <a:ext uri="{FF2B5EF4-FFF2-40B4-BE49-F238E27FC236}">
                <a16:creationId xmlns:a16="http://schemas.microsoft.com/office/drawing/2014/main" id="{14DE6016-48DB-4412-C09C-6E2E29BDAB3C}"/>
              </a:ext>
            </a:extLst>
          </p:cNvPr>
          <p:cNvSpPr txBox="1"/>
          <p:nvPr/>
        </p:nvSpPr>
        <p:spPr>
          <a:xfrm>
            <a:off x="859862" y="1908540"/>
            <a:ext cx="3433842" cy="4386242"/>
          </a:xfrm>
          <a:prstGeom prst="roundRect">
            <a:avLst>
              <a:gd name="adj" fmla="val 0"/>
            </a:avLst>
          </a:prstGeom>
          <a:solidFill>
            <a:schemeClr val="bg1"/>
          </a:solidFill>
        </p:spPr>
        <p:txBody>
          <a:bodyPr wrap="square" anchor="ctr">
            <a:noAutofit/>
          </a:bodyPr>
          <a:lstStyle/>
          <a:p>
            <a:pP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3</a:t>
            </a:r>
            <a:r>
              <a:rPr lang="zh-CN" altLang="en-US" sz="2000" b="1" dirty="0">
                <a:latin typeface="Microsoft YaHei" panose="020B0503020204020204" pitchFamily="34" charset="-122"/>
                <a:ea typeface="Microsoft YaHei" panose="020B0503020204020204" pitchFamily="34" charset="-122"/>
              </a:rPr>
              <a:t>）选择店铺主体类型</a:t>
            </a:r>
          </a:p>
          <a:p>
            <a:pPr>
              <a:lnSpc>
                <a:spcPct val="150000"/>
              </a:lnSpc>
              <a:buNone/>
            </a:pPr>
            <a:r>
              <a:rPr lang="zh-CN" altLang="en-US" sz="2000" dirty="0">
                <a:latin typeface="Microsoft YaHei" panose="020B0503020204020204" pitchFamily="34" charset="-122"/>
                <a:ea typeface="Microsoft YaHei" panose="020B0503020204020204" pitchFamily="34" charset="-122"/>
              </a:rPr>
              <a:t>点击进入相关页面后，逐一填写信息，以“个人商家”为例，“店铺名称”可先定一个，后续可修改，无需浪费时间纠结。“手机号码”和“验证码”应如实填写，注意勾选相关协议，最后点击“</a:t>
            </a:r>
            <a:r>
              <a:rPr lang="en-US" altLang="zh-CN" sz="2000" dirty="0">
                <a:latin typeface="Microsoft YaHei" panose="020B0503020204020204" pitchFamily="34" charset="-122"/>
                <a:ea typeface="Microsoft YaHei" panose="020B0503020204020204" pitchFamily="34" charset="-122"/>
              </a:rPr>
              <a:t>0</a:t>
            </a:r>
            <a:r>
              <a:rPr lang="zh-CN" altLang="en-US" sz="2000" dirty="0">
                <a:latin typeface="Microsoft YaHei" panose="020B0503020204020204" pitchFamily="34" charset="-122"/>
                <a:ea typeface="Microsoft YaHei" panose="020B0503020204020204" pitchFamily="34" charset="-122"/>
              </a:rPr>
              <a:t>元开店”。</a:t>
            </a:r>
          </a:p>
        </p:txBody>
      </p:sp>
      <p:pic>
        <p:nvPicPr>
          <p:cNvPr id="3" name="图片 2">
            <a:extLst>
              <a:ext uri="{FF2B5EF4-FFF2-40B4-BE49-F238E27FC236}">
                <a16:creationId xmlns:a16="http://schemas.microsoft.com/office/drawing/2014/main" id="{11CC78AF-B461-0F43-07A3-F2B39315C127}"/>
              </a:ext>
            </a:extLst>
          </p:cNvPr>
          <p:cNvPicPr>
            <a:picLocks noChangeAspect="1"/>
          </p:cNvPicPr>
          <p:nvPr/>
        </p:nvPicPr>
        <p:blipFill>
          <a:blip r:embed="rId2">
            <a:duotone>
              <a:schemeClr val="accent1">
                <a:shade val="45000"/>
                <a:satMod val="135000"/>
              </a:schemeClr>
              <a:prstClr val="white"/>
            </a:duotone>
          </a:blip>
          <a:stretch>
            <a:fillRect/>
          </a:stretch>
        </p:blipFill>
        <p:spPr>
          <a:xfrm>
            <a:off x="4419600" y="1908540"/>
            <a:ext cx="7427843" cy="4386242"/>
          </a:xfrm>
          <a:prstGeom prst="roundRect">
            <a:avLst>
              <a:gd name="adj" fmla="val 0"/>
            </a:avLst>
          </a:prstGeom>
        </p:spPr>
      </p:pic>
    </p:spTree>
    <p:extLst>
      <p:ext uri="{BB962C8B-B14F-4D97-AF65-F5344CB8AC3E}">
        <p14:creationId xmlns:p14="http://schemas.microsoft.com/office/powerpoint/2010/main" val="31335296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027DC-53B0-DC28-0872-04AD2CBA2AA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D226710-8445-7830-0CC2-7945D9D82A0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8.2.4</a:t>
            </a:r>
            <a:r>
              <a:rPr lang="zh-CN" altLang="en-US" sz="3200" dirty="0">
                <a:solidFill>
                  <a:schemeClr val="tx1"/>
                </a:solidFill>
                <a:latin typeface="Microsoft YaHei" panose="020B0503020204020204" pitchFamily="34" charset="-122"/>
                <a:ea typeface="Microsoft YaHei" panose="020B0503020204020204" pitchFamily="34" charset="-122"/>
              </a:rPr>
              <a:t>成为淘宝店家</a:t>
            </a:r>
          </a:p>
        </p:txBody>
      </p:sp>
      <p:sp>
        <p:nvSpPr>
          <p:cNvPr id="5" name="文本框 4">
            <a:extLst>
              <a:ext uri="{FF2B5EF4-FFF2-40B4-BE49-F238E27FC236}">
                <a16:creationId xmlns:a16="http://schemas.microsoft.com/office/drawing/2014/main" id="{C44D931F-385D-FF4C-188A-680AF856E496}"/>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开店步骤</a:t>
            </a:r>
          </a:p>
        </p:txBody>
      </p:sp>
      <p:grpSp>
        <p:nvGrpSpPr>
          <p:cNvPr id="26" name="组合 25">
            <a:extLst>
              <a:ext uri="{FF2B5EF4-FFF2-40B4-BE49-F238E27FC236}">
                <a16:creationId xmlns:a16="http://schemas.microsoft.com/office/drawing/2014/main" id="{DC93B2A2-A085-AE73-004A-CE48026DA09D}"/>
              </a:ext>
            </a:extLst>
          </p:cNvPr>
          <p:cNvGrpSpPr/>
          <p:nvPr/>
        </p:nvGrpSpPr>
        <p:grpSpPr>
          <a:xfrm>
            <a:off x="859862" y="1772111"/>
            <a:ext cx="10472275" cy="726150"/>
            <a:chOff x="1239825" y="1622632"/>
            <a:chExt cx="10472275" cy="4885171"/>
          </a:xfrm>
        </p:grpSpPr>
        <p:sp>
          <p:nvSpPr>
            <p:cNvPr id="14" name="矩形 13">
              <a:extLst>
                <a:ext uri="{FF2B5EF4-FFF2-40B4-BE49-F238E27FC236}">
                  <a16:creationId xmlns:a16="http://schemas.microsoft.com/office/drawing/2014/main" id="{EEBAD28E-0B2B-CBD7-27C9-ABA8DD971B1F}"/>
                </a:ext>
              </a:extLst>
            </p:cNvPr>
            <p:cNvSpPr/>
            <p:nvPr/>
          </p:nvSpPr>
          <p:spPr>
            <a:xfrm>
              <a:off x="1239825"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1</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淘宝开店入口</a:t>
              </a:r>
            </a:p>
          </p:txBody>
        </p:sp>
        <p:sp>
          <p:nvSpPr>
            <p:cNvPr id="15" name="矩形 14">
              <a:extLst>
                <a:ext uri="{FF2B5EF4-FFF2-40B4-BE49-F238E27FC236}">
                  <a16:creationId xmlns:a16="http://schemas.microsoft.com/office/drawing/2014/main" id="{9CFA5974-D1F1-49FD-4A89-73C02A7A65E8}"/>
                </a:ext>
              </a:extLst>
            </p:cNvPr>
            <p:cNvSpPr/>
            <p:nvPr/>
          </p:nvSpPr>
          <p:spPr>
            <a:xfrm>
              <a:off x="2985204"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2</a:t>
              </a:r>
              <a:r>
                <a:rPr lang="zh-CN" altLang="en-US" sz="2000" b="1" dirty="0">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选择开店身份</a:t>
              </a:r>
            </a:p>
          </p:txBody>
        </p:sp>
        <p:sp>
          <p:nvSpPr>
            <p:cNvPr id="16" name="矩形 15">
              <a:extLst>
                <a:ext uri="{FF2B5EF4-FFF2-40B4-BE49-F238E27FC236}">
                  <a16:creationId xmlns:a16="http://schemas.microsoft.com/office/drawing/2014/main" id="{C93F1767-3013-D7C2-0883-1B6E2E268701}"/>
                </a:ext>
              </a:extLst>
            </p:cNvPr>
            <p:cNvSpPr/>
            <p:nvPr/>
          </p:nvSpPr>
          <p:spPr>
            <a:xfrm>
              <a:off x="473058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3</a:t>
              </a:r>
              <a:r>
                <a:rPr lang="zh-CN" altLang="en-US" sz="2000" b="1" dirty="0">
                  <a:solidFill>
                    <a:schemeClr val="tx1"/>
                  </a:solidFill>
                  <a:latin typeface="Microsoft YaHei" panose="020B0503020204020204" pitchFamily="34" charset="-122"/>
                  <a:ea typeface="Microsoft YaHei" panose="020B0503020204020204" pitchFamily="34" charset="-122"/>
                </a:rPr>
                <a:t>）选择店铺主体类型</a:t>
              </a:r>
            </a:p>
          </p:txBody>
        </p:sp>
        <p:sp>
          <p:nvSpPr>
            <p:cNvPr id="17" name="矩形 16">
              <a:extLst>
                <a:ext uri="{FF2B5EF4-FFF2-40B4-BE49-F238E27FC236}">
                  <a16:creationId xmlns:a16="http://schemas.microsoft.com/office/drawing/2014/main" id="{D7417E64-09F6-3B80-E04F-BA786121AED8}"/>
                </a:ext>
              </a:extLst>
            </p:cNvPr>
            <p:cNvSpPr/>
            <p:nvPr/>
          </p:nvSpPr>
          <p:spPr>
            <a:xfrm>
              <a:off x="647596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icrosoft YaHei" panose="020B0503020204020204" pitchFamily="34" charset="-122"/>
                  <a:ea typeface="Microsoft YaHei" panose="020B0503020204020204" pitchFamily="34" charset="-122"/>
                </a:rPr>
                <a:t>（</a:t>
              </a:r>
              <a:r>
                <a:rPr lang="en-US" altLang="zh-CN" sz="2000" b="1" dirty="0">
                  <a:solidFill>
                    <a:schemeClr val="bg1"/>
                  </a:solidFill>
                  <a:latin typeface="Microsoft YaHei" panose="020B0503020204020204" pitchFamily="34" charset="-122"/>
                  <a:ea typeface="Microsoft YaHei" panose="020B0503020204020204" pitchFamily="34" charset="-122"/>
                </a:rPr>
                <a:t>4</a:t>
              </a:r>
              <a:r>
                <a:rPr lang="zh-CN" altLang="en-US" sz="2000" b="1" dirty="0">
                  <a:solidFill>
                    <a:schemeClr val="bg1"/>
                  </a:solidFill>
                  <a:latin typeface="Microsoft YaHei" panose="020B0503020204020204" pitchFamily="34" charset="-122"/>
                  <a:ea typeface="Microsoft YaHei" panose="020B0503020204020204" pitchFamily="34" charset="-122"/>
                </a:rPr>
                <a:t>）</a:t>
              </a:r>
              <a:endParaRPr lang="en-US" altLang="zh-CN" sz="2000" b="1" dirty="0">
                <a:solidFill>
                  <a:schemeClr val="bg1"/>
                </a:solidFill>
                <a:latin typeface="Microsoft YaHei" panose="020B0503020204020204" pitchFamily="34" charset="-122"/>
                <a:ea typeface="Microsoft YaHei" panose="020B0503020204020204" pitchFamily="34" charset="-122"/>
              </a:endParaRPr>
            </a:p>
            <a:p>
              <a:pPr algn="ctr"/>
              <a:r>
                <a:rPr lang="zh-CN" altLang="en-US" sz="2000" b="1" dirty="0">
                  <a:solidFill>
                    <a:schemeClr val="bg1"/>
                  </a:solidFill>
                  <a:latin typeface="Microsoft YaHei" panose="020B0503020204020204" pitchFamily="34" charset="-122"/>
                  <a:ea typeface="Microsoft YaHei" panose="020B0503020204020204" pitchFamily="34" charset="-122"/>
                </a:rPr>
                <a:t>支付宝认证</a:t>
              </a:r>
            </a:p>
          </p:txBody>
        </p:sp>
        <p:sp>
          <p:nvSpPr>
            <p:cNvPr id="18" name="矩形 17">
              <a:extLst>
                <a:ext uri="{FF2B5EF4-FFF2-40B4-BE49-F238E27FC236}">
                  <a16:creationId xmlns:a16="http://schemas.microsoft.com/office/drawing/2014/main" id="{4A21058D-EF1C-A916-9F75-91172355596D}"/>
                </a:ext>
              </a:extLst>
            </p:cNvPr>
            <p:cNvSpPr/>
            <p:nvPr/>
          </p:nvSpPr>
          <p:spPr>
            <a:xfrm>
              <a:off x="8221342"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5</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登记主体信息</a:t>
              </a:r>
            </a:p>
          </p:txBody>
        </p:sp>
        <p:sp>
          <p:nvSpPr>
            <p:cNvPr id="19" name="矩形 18">
              <a:extLst>
                <a:ext uri="{FF2B5EF4-FFF2-40B4-BE49-F238E27FC236}">
                  <a16:creationId xmlns:a16="http://schemas.microsoft.com/office/drawing/2014/main" id="{17996D5B-10E2-8161-18B2-AE048FEC2FE4}"/>
                </a:ext>
              </a:extLst>
            </p:cNvPr>
            <p:cNvSpPr/>
            <p:nvPr/>
          </p:nvSpPr>
          <p:spPr>
            <a:xfrm>
              <a:off x="9966721"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6</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实人认证</a:t>
              </a:r>
            </a:p>
          </p:txBody>
        </p:sp>
      </p:grpSp>
      <p:sp>
        <p:nvSpPr>
          <p:cNvPr id="7" name="文本框 6">
            <a:extLst>
              <a:ext uri="{FF2B5EF4-FFF2-40B4-BE49-F238E27FC236}">
                <a16:creationId xmlns:a16="http://schemas.microsoft.com/office/drawing/2014/main" id="{203853A6-0D7A-524C-E5C5-456ED6570878}"/>
              </a:ext>
            </a:extLst>
          </p:cNvPr>
          <p:cNvSpPr txBox="1"/>
          <p:nvPr/>
        </p:nvSpPr>
        <p:spPr>
          <a:xfrm>
            <a:off x="859862" y="2817785"/>
            <a:ext cx="3076034" cy="3569763"/>
          </a:xfrm>
          <a:prstGeom prst="roundRect">
            <a:avLst>
              <a:gd name="adj" fmla="val 7302"/>
            </a:avLst>
          </a:prstGeom>
          <a:solidFill>
            <a:schemeClr val="bg1"/>
          </a:solidFill>
        </p:spPr>
        <p:txBody>
          <a:bodyPr wrap="square" anchor="ctr">
            <a:no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4</a:t>
            </a:r>
            <a:r>
              <a:rPr lang="zh-CN" altLang="en-US" sz="2000" b="1"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点击“去认证”或“去绑定”，按照提示流程完成支付宝认证。</a:t>
            </a:r>
          </a:p>
          <a:p>
            <a:pPr>
              <a:lnSpc>
                <a:spcPct val="150000"/>
              </a:lnSpc>
              <a:buNone/>
            </a:pPr>
            <a:endParaRPr lang="zh-CN" altLang="en-US" sz="2000" b="1" dirty="0">
              <a:latin typeface="Microsoft YaHei" panose="020B0503020204020204" pitchFamily="34" charset="-122"/>
              <a:ea typeface="Microsoft YaHei" panose="020B0503020204020204" pitchFamily="34" charset="-122"/>
            </a:endParaRPr>
          </a:p>
        </p:txBody>
      </p:sp>
      <p:pic>
        <p:nvPicPr>
          <p:cNvPr id="3" name="图片 2">
            <a:extLst>
              <a:ext uri="{FF2B5EF4-FFF2-40B4-BE49-F238E27FC236}">
                <a16:creationId xmlns:a16="http://schemas.microsoft.com/office/drawing/2014/main" id="{2BF66BDC-B037-38E9-E98D-FEA66491D182}"/>
              </a:ext>
            </a:extLst>
          </p:cNvPr>
          <p:cNvPicPr>
            <a:picLocks noChangeAspect="1"/>
          </p:cNvPicPr>
          <p:nvPr/>
        </p:nvPicPr>
        <p:blipFill>
          <a:blip r:embed="rId2"/>
          <a:stretch>
            <a:fillRect/>
          </a:stretch>
        </p:blipFill>
        <p:spPr>
          <a:xfrm>
            <a:off x="4091609" y="2817785"/>
            <a:ext cx="7772400" cy="3569763"/>
          </a:xfrm>
          <a:prstGeom prst="rect">
            <a:avLst/>
          </a:prstGeom>
        </p:spPr>
      </p:pic>
    </p:spTree>
    <p:extLst>
      <p:ext uri="{BB962C8B-B14F-4D97-AF65-F5344CB8AC3E}">
        <p14:creationId xmlns:p14="http://schemas.microsoft.com/office/powerpoint/2010/main" val="2169965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C3651-153D-B424-53FF-EB6C4E5A64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9A46F06-E7DD-55DD-B9E4-2BFF6D755BFC}"/>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创业快讯</a:t>
            </a:r>
          </a:p>
        </p:txBody>
      </p:sp>
      <p:grpSp>
        <p:nvGrpSpPr>
          <p:cNvPr id="11" name="组合 10">
            <a:extLst>
              <a:ext uri="{FF2B5EF4-FFF2-40B4-BE49-F238E27FC236}">
                <a16:creationId xmlns:a16="http://schemas.microsoft.com/office/drawing/2014/main" id="{7BCBBE9A-481B-89FF-83CC-789332EA875A}"/>
              </a:ext>
            </a:extLst>
          </p:cNvPr>
          <p:cNvGrpSpPr/>
          <p:nvPr/>
        </p:nvGrpSpPr>
        <p:grpSpPr>
          <a:xfrm>
            <a:off x="454855" y="1229274"/>
            <a:ext cx="11282289" cy="5190302"/>
            <a:chOff x="450166" y="1280836"/>
            <a:chExt cx="11282289" cy="5190302"/>
          </a:xfrm>
        </p:grpSpPr>
        <p:sp>
          <p:nvSpPr>
            <p:cNvPr id="12" name="object 3">
              <a:extLst>
                <a:ext uri="{FF2B5EF4-FFF2-40B4-BE49-F238E27FC236}">
                  <a16:creationId xmlns:a16="http://schemas.microsoft.com/office/drawing/2014/main" id="{069526D1-0841-F99E-F493-FB8A8A81F289}"/>
                </a:ext>
              </a:extLst>
            </p:cNvPr>
            <p:cNvSpPr/>
            <p:nvPr/>
          </p:nvSpPr>
          <p:spPr>
            <a:xfrm>
              <a:off x="1149941" y="1280847"/>
              <a:ext cx="103165" cy="103165"/>
            </a:xfrm>
            <a:custGeom>
              <a:avLst/>
              <a:gdLst/>
              <a:ahLst/>
              <a:cxnLst/>
              <a:rect l="l" t="t" r="r" b="b"/>
              <a:pathLst>
                <a:path w="144144" h="144144">
                  <a:moveTo>
                    <a:pt x="144005" y="0"/>
                  </a:moveTo>
                  <a:lnTo>
                    <a:pt x="0" y="143992"/>
                  </a:lnTo>
                  <a:lnTo>
                    <a:pt x="144005" y="143992"/>
                  </a:lnTo>
                  <a:lnTo>
                    <a:pt x="144005" y="0"/>
                  </a:lnTo>
                  <a:close/>
                </a:path>
              </a:pathLst>
            </a:custGeom>
            <a:solidFill>
              <a:srgbClr val="63646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3" name="object 6">
              <a:extLst>
                <a:ext uri="{FF2B5EF4-FFF2-40B4-BE49-F238E27FC236}">
                  <a16:creationId xmlns:a16="http://schemas.microsoft.com/office/drawing/2014/main" id="{B6C2E6DD-92B7-88B3-2DB8-0B05DD03D93D}"/>
                </a:ext>
              </a:extLst>
            </p:cNvPr>
            <p:cNvSpPr/>
            <p:nvPr/>
          </p:nvSpPr>
          <p:spPr>
            <a:xfrm>
              <a:off x="450166" y="1383902"/>
              <a:ext cx="11282289" cy="5087236"/>
            </a:xfrm>
            <a:custGeom>
              <a:avLst/>
              <a:gdLst/>
              <a:ahLst/>
              <a:cxnLst/>
              <a:rect l="l" t="t" r="r" b="b"/>
              <a:pathLst>
                <a:path w="4692015" h="5938520">
                  <a:moveTo>
                    <a:pt x="4331997" y="0"/>
                  </a:moveTo>
                  <a:lnTo>
                    <a:pt x="0" y="0"/>
                  </a:lnTo>
                  <a:lnTo>
                    <a:pt x="0" y="5938202"/>
                  </a:lnTo>
                  <a:lnTo>
                    <a:pt x="4331997" y="5938202"/>
                  </a:lnTo>
                  <a:lnTo>
                    <a:pt x="4380847" y="5934916"/>
                  </a:lnTo>
                  <a:lnTo>
                    <a:pt x="4427699" y="5925343"/>
                  </a:lnTo>
                  <a:lnTo>
                    <a:pt x="4472125" y="5909912"/>
                  </a:lnTo>
                  <a:lnTo>
                    <a:pt x="4513696" y="5889052"/>
                  </a:lnTo>
                  <a:lnTo>
                    <a:pt x="4551984" y="5863192"/>
                  </a:lnTo>
                  <a:lnTo>
                    <a:pt x="4586558" y="5832762"/>
                  </a:lnTo>
                  <a:lnTo>
                    <a:pt x="4616990" y="5798189"/>
                  </a:lnTo>
                  <a:lnTo>
                    <a:pt x="4642851" y="5759903"/>
                  </a:lnTo>
                  <a:lnTo>
                    <a:pt x="4663712" y="5718333"/>
                  </a:lnTo>
                  <a:lnTo>
                    <a:pt x="4679144" y="5673908"/>
                  </a:lnTo>
                  <a:lnTo>
                    <a:pt x="4688718" y="5627057"/>
                  </a:lnTo>
                  <a:lnTo>
                    <a:pt x="4692004" y="5578208"/>
                  </a:lnTo>
                  <a:lnTo>
                    <a:pt x="4692004" y="360006"/>
                  </a:lnTo>
                  <a:lnTo>
                    <a:pt x="4688718" y="311155"/>
                  </a:lnTo>
                  <a:lnTo>
                    <a:pt x="4679144" y="264301"/>
                  </a:lnTo>
                  <a:lnTo>
                    <a:pt x="4663712" y="219873"/>
                  </a:lnTo>
                  <a:lnTo>
                    <a:pt x="4642851" y="178302"/>
                  </a:lnTo>
                  <a:lnTo>
                    <a:pt x="4616990" y="140015"/>
                  </a:lnTo>
                  <a:lnTo>
                    <a:pt x="4586558" y="105441"/>
                  </a:lnTo>
                  <a:lnTo>
                    <a:pt x="4551984" y="75010"/>
                  </a:lnTo>
                  <a:lnTo>
                    <a:pt x="4513696" y="49150"/>
                  </a:lnTo>
                  <a:lnTo>
                    <a:pt x="4472125" y="28290"/>
                  </a:lnTo>
                  <a:lnTo>
                    <a:pt x="4427699" y="12859"/>
                  </a:lnTo>
                  <a:lnTo>
                    <a:pt x="4380847" y="3286"/>
                  </a:lnTo>
                  <a:lnTo>
                    <a:pt x="4331997" y="0"/>
                  </a:lnTo>
                  <a:close/>
                </a:path>
              </a:pathLst>
            </a:custGeom>
            <a:solidFill>
              <a:srgbClr val="FFFFFF"/>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14" name="object 10">
              <a:extLst>
                <a:ext uri="{FF2B5EF4-FFF2-40B4-BE49-F238E27FC236}">
                  <a16:creationId xmlns:a16="http://schemas.microsoft.com/office/drawing/2014/main" id="{3FF41460-4D53-E096-EFEC-D1C4B5E5D904}"/>
                </a:ext>
              </a:extLst>
            </p:cNvPr>
            <p:cNvSpPr/>
            <p:nvPr/>
          </p:nvSpPr>
          <p:spPr>
            <a:xfrm>
              <a:off x="1253000" y="1280840"/>
              <a:ext cx="7684291" cy="537248"/>
            </a:xfrm>
            <a:custGeom>
              <a:avLst/>
              <a:gdLst/>
              <a:ahLst/>
              <a:cxnLst/>
              <a:rect l="l" t="t" r="r" b="b"/>
              <a:pathLst>
                <a:path w="792480" h="954405">
                  <a:moveTo>
                    <a:pt x="791997" y="0"/>
                  </a:moveTo>
                  <a:lnTo>
                    <a:pt x="0" y="0"/>
                  </a:lnTo>
                  <a:lnTo>
                    <a:pt x="0" y="845997"/>
                  </a:lnTo>
                  <a:lnTo>
                    <a:pt x="8486" y="888038"/>
                  </a:lnTo>
                  <a:lnTo>
                    <a:pt x="31630" y="922367"/>
                  </a:lnTo>
                  <a:lnTo>
                    <a:pt x="65960" y="945512"/>
                  </a:lnTo>
                  <a:lnTo>
                    <a:pt x="108000" y="953998"/>
                  </a:lnTo>
                  <a:lnTo>
                    <a:pt x="683996" y="953998"/>
                  </a:lnTo>
                  <a:lnTo>
                    <a:pt x="726037" y="945512"/>
                  </a:lnTo>
                  <a:lnTo>
                    <a:pt x="760366" y="922367"/>
                  </a:lnTo>
                  <a:lnTo>
                    <a:pt x="783510" y="888038"/>
                  </a:lnTo>
                  <a:lnTo>
                    <a:pt x="791997" y="845997"/>
                  </a:lnTo>
                  <a:lnTo>
                    <a:pt x="791997" y="0"/>
                  </a:lnTo>
                  <a:close/>
                </a:path>
              </a:pathLst>
            </a:custGeom>
            <a:solidFill>
              <a:srgbClr val="F79A79"/>
            </a:solidFill>
          </p:spPr>
          <p:txBody>
            <a:bodyPr wrap="square" lIns="0" tIns="0" rIns="0" bIns="0" rtlCol="0" anchor="ctr"/>
            <a:lstStyle/>
            <a:p>
              <a:pPr algn="ct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1688“</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粤港青创罗市生金”创意市集干货满满</a:t>
              </a:r>
              <a:endParaRPr lang="zh-CN" altLang="en-US" sz="2400" b="1"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15" name="object 13">
              <a:extLst>
                <a:ext uri="{FF2B5EF4-FFF2-40B4-BE49-F238E27FC236}">
                  <a16:creationId xmlns:a16="http://schemas.microsoft.com/office/drawing/2014/main" id="{CD95C1ED-DFB7-1B85-9499-6282B6D088B8}"/>
                </a:ext>
              </a:extLst>
            </p:cNvPr>
            <p:cNvGrpSpPr/>
            <p:nvPr/>
          </p:nvGrpSpPr>
          <p:grpSpPr>
            <a:xfrm>
              <a:off x="1291652" y="1280836"/>
              <a:ext cx="489922" cy="438112"/>
              <a:chOff x="882002" y="1241996"/>
              <a:chExt cx="684530" cy="612140"/>
            </a:xfrm>
          </p:grpSpPr>
          <p:sp>
            <p:nvSpPr>
              <p:cNvPr id="16" name="object 14">
                <a:extLst>
                  <a:ext uri="{FF2B5EF4-FFF2-40B4-BE49-F238E27FC236}">
                    <a16:creationId xmlns:a16="http://schemas.microsoft.com/office/drawing/2014/main" id="{259FAAD8-52A7-4AA6-D599-4026326DE0A5}"/>
                  </a:ext>
                </a:extLst>
              </p:cNvPr>
              <p:cNvSpPr/>
              <p:nvPr/>
            </p:nvSpPr>
            <p:spPr>
              <a:xfrm>
                <a:off x="882002" y="1241996"/>
                <a:ext cx="684530" cy="612140"/>
              </a:xfrm>
              <a:custGeom>
                <a:avLst/>
                <a:gdLst/>
                <a:ahLst/>
                <a:cxnLst/>
                <a:rect l="l" t="t" r="r" b="b"/>
                <a:pathLst>
                  <a:path w="684530" h="612139">
                    <a:moveTo>
                      <a:pt x="683996" y="0"/>
                    </a:moveTo>
                    <a:lnTo>
                      <a:pt x="0" y="0"/>
                    </a:lnTo>
                    <a:lnTo>
                      <a:pt x="0" y="612000"/>
                    </a:lnTo>
                    <a:lnTo>
                      <a:pt x="683996" y="612000"/>
                    </a:lnTo>
                    <a:lnTo>
                      <a:pt x="683996" y="0"/>
                    </a:lnTo>
                    <a:close/>
                  </a:path>
                </a:pathLst>
              </a:custGeom>
              <a:solidFill>
                <a:srgbClr val="DCDDDE"/>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7" name="object 15">
                <a:extLst>
                  <a:ext uri="{FF2B5EF4-FFF2-40B4-BE49-F238E27FC236}">
                    <a16:creationId xmlns:a16="http://schemas.microsoft.com/office/drawing/2014/main" id="{7DA31153-CA11-56A0-8326-F23E3BB2FA79}"/>
                  </a:ext>
                </a:extLst>
              </p:cNvPr>
              <p:cNvPicPr/>
              <p:nvPr/>
            </p:nvPicPr>
            <p:blipFill>
              <a:blip r:embed="rId2" cstate="print"/>
              <a:stretch>
                <a:fillRect/>
              </a:stretch>
            </p:blipFill>
            <p:spPr>
              <a:xfrm>
                <a:off x="944182" y="1310004"/>
                <a:ext cx="575842" cy="499370"/>
              </a:xfrm>
              <a:prstGeom prst="rect">
                <a:avLst/>
              </a:prstGeom>
              <a:solidFill>
                <a:srgbClr val="FFFFFF"/>
              </a:solidFill>
            </p:spPr>
          </p:pic>
        </p:grpSp>
      </p:grpSp>
      <p:sp>
        <p:nvSpPr>
          <p:cNvPr id="18" name="object 7">
            <a:extLst>
              <a:ext uri="{FF2B5EF4-FFF2-40B4-BE49-F238E27FC236}">
                <a16:creationId xmlns:a16="http://schemas.microsoft.com/office/drawing/2014/main" id="{62814ABC-0D6F-A999-BDD8-3CD2D0A77629}"/>
              </a:ext>
            </a:extLst>
          </p:cNvPr>
          <p:cNvSpPr txBox="1"/>
          <p:nvPr/>
        </p:nvSpPr>
        <p:spPr>
          <a:xfrm>
            <a:off x="548640" y="1921251"/>
            <a:ext cx="11188504" cy="3737369"/>
          </a:xfrm>
          <a:prstGeom prst="rect">
            <a:avLst/>
          </a:prstGeom>
        </p:spPr>
        <p:txBody>
          <a:bodyPr vert="horz" wrap="square" lIns="216000" tIns="0" rIns="72000" bIns="0" rtlCol="0" anchor="t">
            <a:noAutofit/>
          </a:bodyPr>
          <a:lstStyle/>
          <a:p>
            <a:pPr marR="179970" indent="457200">
              <a:lnSpc>
                <a:spcPct val="150000"/>
              </a:lnSpc>
            </a:pPr>
            <a:r>
              <a:rPr lang="en-US" altLang="zh-CN" sz="2000" spc="-4" dirty="0">
                <a:solidFill>
                  <a:srgbClr val="231F20"/>
                </a:solidFill>
                <a:latin typeface="Microsoft YaHei" panose="020B0503020204020204" pitchFamily="34" charset="-122"/>
                <a:ea typeface="Microsoft YaHei" panose="020B0503020204020204" pitchFamily="34" charset="-122"/>
              </a:rPr>
              <a:t>2023</a:t>
            </a:r>
            <a:r>
              <a:rPr lang="zh-CN" altLang="en-US" sz="2000" spc="-4" dirty="0">
                <a:solidFill>
                  <a:srgbClr val="231F20"/>
                </a:solidFill>
                <a:latin typeface="Microsoft YaHei" panose="020B0503020204020204" pitchFamily="34" charset="-122"/>
                <a:ea typeface="Microsoft YaHei" panose="020B0503020204020204" pitchFamily="34" charset="-122"/>
              </a:rPr>
              <a:t>年</a:t>
            </a:r>
            <a:r>
              <a:rPr lang="en-US" altLang="zh-CN" sz="2000" spc="-4" dirty="0">
                <a:solidFill>
                  <a:srgbClr val="231F20"/>
                </a:solidFill>
                <a:latin typeface="Microsoft YaHei" panose="020B0503020204020204" pitchFamily="34" charset="-122"/>
                <a:ea typeface="Microsoft YaHei" panose="020B0503020204020204" pitchFamily="34" charset="-122"/>
              </a:rPr>
              <a:t>10</a:t>
            </a:r>
            <a:r>
              <a:rPr lang="zh-CN" altLang="en-US" sz="2000" spc="-4" dirty="0">
                <a:solidFill>
                  <a:srgbClr val="231F20"/>
                </a:solidFill>
                <a:latin typeface="Microsoft YaHei" panose="020B0503020204020204" pitchFamily="34" charset="-122"/>
                <a:ea typeface="Microsoft YaHei" panose="020B0503020204020204" pitchFamily="34" charset="-122"/>
              </a:rPr>
              <a:t>月</a:t>
            </a:r>
            <a:r>
              <a:rPr lang="en-US" altLang="zh-CN" sz="2000" spc="-4" dirty="0">
                <a:solidFill>
                  <a:srgbClr val="231F20"/>
                </a:solidFill>
                <a:latin typeface="Microsoft YaHei" panose="020B0503020204020204" pitchFamily="34" charset="-122"/>
                <a:ea typeface="Microsoft YaHei" panose="020B0503020204020204" pitchFamily="34" charset="-122"/>
              </a:rPr>
              <a:t>13</a:t>
            </a:r>
            <a:r>
              <a:rPr lang="zh-CN" altLang="en-US" sz="2000" spc="-4" dirty="0">
                <a:solidFill>
                  <a:srgbClr val="231F20"/>
                </a:solidFill>
                <a:latin typeface="Microsoft YaHei" panose="020B0503020204020204" pitchFamily="34" charset="-122"/>
                <a:ea typeface="Microsoft YaHei" panose="020B0503020204020204" pitchFamily="34" charset="-122"/>
              </a:rPr>
              <a:t>日，</a:t>
            </a:r>
            <a:r>
              <a:rPr lang="en-US" altLang="zh-CN" sz="2000" spc="-4" dirty="0">
                <a:solidFill>
                  <a:srgbClr val="231F20"/>
                </a:solidFill>
                <a:latin typeface="Microsoft YaHei" panose="020B0503020204020204" pitchFamily="34" charset="-122"/>
                <a:ea typeface="Microsoft YaHei" panose="020B0503020204020204" pitchFamily="34" charset="-122"/>
              </a:rPr>
              <a:t>1688×</a:t>
            </a:r>
            <a:r>
              <a:rPr lang="zh-CN" altLang="en-US" sz="2000" spc="-4" dirty="0">
                <a:solidFill>
                  <a:srgbClr val="231F20"/>
                </a:solidFill>
                <a:latin typeface="Microsoft YaHei" panose="020B0503020204020204" pitchFamily="34" charset="-122"/>
                <a:ea typeface="Microsoft YaHei" panose="020B0503020204020204" pitchFamily="34" charset="-122"/>
              </a:rPr>
              <a:t>深圳罗湖“粤港青创罗市生金”创意市集在罗湖东门开幕。此次</a:t>
            </a:r>
            <a:r>
              <a:rPr lang="en-US" altLang="zh-CN" sz="2000" spc="-4" dirty="0">
                <a:solidFill>
                  <a:srgbClr val="231F20"/>
                </a:solidFill>
                <a:latin typeface="Microsoft YaHei" panose="020B0503020204020204" pitchFamily="34" charset="-122"/>
                <a:ea typeface="Microsoft YaHei" panose="020B0503020204020204" pitchFamily="34" charset="-122"/>
              </a:rPr>
              <a:t>1688×</a:t>
            </a:r>
            <a:r>
              <a:rPr lang="zh-CN" altLang="en-US" sz="2000" spc="-4" dirty="0">
                <a:solidFill>
                  <a:srgbClr val="231F20"/>
                </a:solidFill>
                <a:latin typeface="Microsoft YaHei" panose="020B0503020204020204" pitchFamily="34" charset="-122"/>
                <a:ea typeface="Microsoft YaHei" panose="020B0503020204020204" pitchFamily="34" charset="-122"/>
              </a:rPr>
              <a:t>深圳罗湖打造的“粤港青创罗市生金”市集，主打“新摊主、新厂货、新创意、新互动”，吸引了众多粤港创业青年集结。数据显示，每年有近</a:t>
            </a:r>
            <a:r>
              <a:rPr lang="en-US" altLang="zh-CN" sz="2000" spc="-4" dirty="0">
                <a:solidFill>
                  <a:srgbClr val="231F20"/>
                </a:solidFill>
                <a:latin typeface="Microsoft YaHei" panose="020B0503020204020204" pitchFamily="34" charset="-122"/>
                <a:ea typeface="Microsoft YaHei" panose="020B0503020204020204" pitchFamily="34" charset="-122"/>
              </a:rPr>
              <a:t>6000</a:t>
            </a:r>
            <a:r>
              <a:rPr lang="zh-CN" altLang="en-US" sz="2000" spc="-4" dirty="0">
                <a:solidFill>
                  <a:srgbClr val="231F20"/>
                </a:solidFill>
                <a:latin typeface="Microsoft YaHei" panose="020B0503020204020204" pitchFamily="34" charset="-122"/>
                <a:ea typeface="Microsoft YaHei" panose="020B0503020204020204" pitchFamily="34" charset="-122"/>
              </a:rPr>
              <a:t>万买家在</a:t>
            </a:r>
            <a:r>
              <a:rPr lang="en-US" altLang="zh-CN" sz="2000" spc="-4" dirty="0">
                <a:solidFill>
                  <a:srgbClr val="231F20"/>
                </a:solidFill>
                <a:latin typeface="Microsoft YaHei" panose="020B0503020204020204" pitchFamily="34" charset="-122"/>
                <a:ea typeface="Microsoft YaHei" panose="020B0503020204020204" pitchFamily="34" charset="-122"/>
              </a:rPr>
              <a:t>1688</a:t>
            </a:r>
            <a:r>
              <a:rPr lang="zh-CN" altLang="en-US" sz="2000" spc="-4" dirty="0">
                <a:solidFill>
                  <a:srgbClr val="231F20"/>
                </a:solidFill>
                <a:latin typeface="Microsoft YaHei" panose="020B0503020204020204" pitchFamily="34" charset="-122"/>
                <a:ea typeface="Microsoft YaHei" panose="020B0503020204020204" pitchFamily="34" charset="-122"/>
              </a:rPr>
              <a:t>批发定制，其中近一年新买家超过</a:t>
            </a:r>
            <a:r>
              <a:rPr lang="en-US" altLang="zh-CN" sz="2000" spc="-4" dirty="0">
                <a:solidFill>
                  <a:srgbClr val="231F20"/>
                </a:solidFill>
                <a:latin typeface="Microsoft YaHei" panose="020B0503020204020204" pitchFamily="34" charset="-122"/>
                <a:ea typeface="Microsoft YaHei" panose="020B0503020204020204" pitchFamily="34" charset="-122"/>
              </a:rPr>
              <a:t>2000</a:t>
            </a:r>
            <a:r>
              <a:rPr lang="zh-CN" altLang="en-US" sz="2000" spc="-4" dirty="0">
                <a:solidFill>
                  <a:srgbClr val="231F20"/>
                </a:solidFill>
                <a:latin typeface="Microsoft YaHei" panose="020B0503020204020204" pitchFamily="34" charset="-122"/>
                <a:ea typeface="Microsoft YaHei" panose="020B0503020204020204" pitchFamily="34" charset="-122"/>
              </a:rPr>
              <a:t>万。这些买家主要是一二线城市的</a:t>
            </a:r>
            <a:r>
              <a:rPr lang="en-US" altLang="zh-CN" sz="2000" spc="-4" dirty="0">
                <a:solidFill>
                  <a:srgbClr val="231F20"/>
                </a:solidFill>
                <a:latin typeface="Microsoft YaHei" panose="020B0503020204020204" pitchFamily="34" charset="-122"/>
                <a:ea typeface="Microsoft YaHei" panose="020B0503020204020204" pitchFamily="34" charset="-122"/>
              </a:rPr>
              <a:t>25</a:t>
            </a:r>
            <a:r>
              <a:rPr lang="zh-CN" altLang="en-US" sz="2000" spc="-4" dirty="0">
                <a:solidFill>
                  <a:srgbClr val="231F20"/>
                </a:solidFill>
                <a:latin typeface="Microsoft YaHei" panose="020B0503020204020204" pitchFamily="34" charset="-122"/>
                <a:ea typeface="Microsoft YaHei" panose="020B0503020204020204" pitchFamily="34" charset="-122"/>
              </a:rPr>
              <a:t>～</a:t>
            </a:r>
            <a:r>
              <a:rPr lang="en-US" altLang="zh-CN" sz="2000" spc="-4" dirty="0">
                <a:solidFill>
                  <a:srgbClr val="231F20"/>
                </a:solidFill>
                <a:latin typeface="Microsoft YaHei" panose="020B0503020204020204" pitchFamily="34" charset="-122"/>
                <a:ea typeface="Microsoft YaHei" panose="020B0503020204020204" pitchFamily="34" charset="-122"/>
              </a:rPr>
              <a:t>35</a:t>
            </a:r>
            <a:r>
              <a:rPr lang="zh-CN" altLang="en-US" sz="2000" spc="-4" dirty="0">
                <a:solidFill>
                  <a:srgbClr val="231F20"/>
                </a:solidFill>
                <a:latin typeface="Microsoft YaHei" panose="020B0503020204020204" pitchFamily="34" charset="-122"/>
                <a:ea typeface="Microsoft YaHei" panose="020B0503020204020204" pitchFamily="34" charset="-122"/>
              </a:rPr>
              <a:t>岁的年轻创业者。本次市集是罗湖与淘天集团</a:t>
            </a:r>
            <a:r>
              <a:rPr lang="en-US" altLang="zh-CN" sz="2000" spc="-4" dirty="0">
                <a:solidFill>
                  <a:srgbClr val="231F20"/>
                </a:solidFill>
                <a:latin typeface="Microsoft YaHei" panose="020B0503020204020204" pitchFamily="34" charset="-122"/>
                <a:ea typeface="Microsoft YaHei" panose="020B0503020204020204" pitchFamily="34" charset="-122"/>
              </a:rPr>
              <a:t>1688</a:t>
            </a:r>
            <a:r>
              <a:rPr lang="zh-CN" altLang="en-US" sz="2000" spc="-4" dirty="0">
                <a:solidFill>
                  <a:srgbClr val="231F20"/>
                </a:solidFill>
                <a:latin typeface="Microsoft YaHei" panose="020B0503020204020204" pitchFamily="34" charset="-122"/>
                <a:ea typeface="Microsoft YaHei" panose="020B0503020204020204" pitchFamily="34" charset="-122"/>
              </a:rPr>
              <a:t>的第二次合作，双方希望通过特色创新市集形态，给年轻人带来新的商机和更多的生意可能性。</a:t>
            </a:r>
            <a:r>
              <a:rPr lang="en-US" altLang="zh-CN" sz="2000" spc="-4" dirty="0">
                <a:solidFill>
                  <a:srgbClr val="231F20"/>
                </a:solidFill>
                <a:latin typeface="Microsoft YaHei" panose="020B0503020204020204" pitchFamily="34" charset="-122"/>
                <a:ea typeface="Microsoft YaHei" panose="020B0503020204020204" pitchFamily="34" charset="-122"/>
              </a:rPr>
              <a:t>1688“</a:t>
            </a:r>
            <a:r>
              <a:rPr lang="zh-CN" altLang="en-US" sz="2000" spc="-4" dirty="0">
                <a:solidFill>
                  <a:srgbClr val="231F20"/>
                </a:solidFill>
                <a:latin typeface="Microsoft YaHei" panose="020B0503020204020204" pitchFamily="34" charset="-122"/>
                <a:ea typeface="Microsoft YaHei" panose="020B0503020204020204" pitchFamily="34" charset="-122"/>
              </a:rPr>
              <a:t>粤港青创</a:t>
            </a:r>
            <a:r>
              <a:rPr lang="en-US" altLang="zh-CN" sz="2000" spc="-4" dirty="0">
                <a:solidFill>
                  <a:srgbClr val="231F20"/>
                </a:solidFill>
                <a:latin typeface="Microsoft YaHei" panose="020B0503020204020204" pitchFamily="34" charset="-122"/>
                <a:ea typeface="Microsoft YaHei" panose="020B0503020204020204" pitchFamily="34" charset="-122"/>
              </a:rPr>
              <a:t>	</a:t>
            </a:r>
            <a:r>
              <a:rPr lang="zh-CN" altLang="en-US" sz="2000" spc="-4" dirty="0">
                <a:solidFill>
                  <a:srgbClr val="231F20"/>
                </a:solidFill>
                <a:latin typeface="Microsoft YaHei" panose="020B0503020204020204" pitchFamily="34" charset="-122"/>
                <a:ea typeface="Microsoft YaHei" panose="020B0503020204020204" pitchFamily="34" charset="-122"/>
              </a:rPr>
              <a:t>  罗市生金”创意市集持续到</a:t>
            </a:r>
            <a:r>
              <a:rPr lang="en-US" altLang="zh-CN" sz="2000" spc="-4" dirty="0">
                <a:solidFill>
                  <a:srgbClr val="231F20"/>
                </a:solidFill>
                <a:latin typeface="Microsoft YaHei" panose="020B0503020204020204" pitchFamily="34" charset="-122"/>
                <a:ea typeface="Microsoft YaHei" panose="020B0503020204020204" pitchFamily="34" charset="-122"/>
              </a:rPr>
              <a:t>10</a:t>
            </a:r>
            <a:r>
              <a:rPr lang="zh-CN" altLang="en-US" sz="2000" spc="-4" dirty="0">
                <a:solidFill>
                  <a:srgbClr val="231F20"/>
                </a:solidFill>
                <a:latin typeface="Microsoft YaHei" panose="020B0503020204020204" pitchFamily="34" charset="-122"/>
                <a:ea typeface="Microsoft YaHei" panose="020B0503020204020204" pitchFamily="34" charset="-122"/>
              </a:rPr>
              <a:t>月</a:t>
            </a:r>
            <a:r>
              <a:rPr lang="en-US" altLang="zh-CN" sz="2000" spc="-4" dirty="0">
                <a:solidFill>
                  <a:srgbClr val="231F20"/>
                </a:solidFill>
                <a:latin typeface="Microsoft YaHei" panose="020B0503020204020204" pitchFamily="34" charset="-122"/>
                <a:ea typeface="Microsoft YaHei" panose="020B0503020204020204" pitchFamily="34" charset="-122"/>
              </a:rPr>
              <a:t>15</a:t>
            </a:r>
            <a:r>
              <a:rPr lang="zh-CN" altLang="en-US" sz="2000" spc="-4" dirty="0">
                <a:solidFill>
                  <a:srgbClr val="231F20"/>
                </a:solidFill>
                <a:latin typeface="Microsoft YaHei" panose="020B0503020204020204" pitchFamily="34" charset="-122"/>
                <a:ea typeface="Microsoft YaHei" panose="020B0503020204020204" pitchFamily="34" charset="-122"/>
              </a:rPr>
              <a:t>日晚，</a:t>
            </a:r>
            <a:r>
              <a:rPr lang="en-US" altLang="zh-CN" sz="2000" spc="-4" dirty="0">
                <a:solidFill>
                  <a:srgbClr val="231F20"/>
                </a:solidFill>
                <a:latin typeface="Microsoft YaHei" panose="020B0503020204020204" pitchFamily="34" charset="-122"/>
                <a:ea typeface="Microsoft YaHei" panose="020B0503020204020204" pitchFamily="34" charset="-122"/>
              </a:rPr>
              <a:t>10</a:t>
            </a:r>
            <a:r>
              <a:rPr lang="zh-CN" altLang="en-US" sz="2000" spc="-4" dirty="0">
                <a:solidFill>
                  <a:srgbClr val="231F20"/>
                </a:solidFill>
                <a:latin typeface="Microsoft YaHei" panose="020B0503020204020204" pitchFamily="34" charset="-122"/>
                <a:ea typeface="Microsoft YaHei" panose="020B0503020204020204" pitchFamily="34" charset="-122"/>
              </a:rPr>
              <a:t>月</a:t>
            </a:r>
            <a:r>
              <a:rPr lang="en-US" altLang="zh-CN" sz="2000" spc="-4" dirty="0">
                <a:solidFill>
                  <a:srgbClr val="231F20"/>
                </a:solidFill>
                <a:latin typeface="Microsoft YaHei" panose="020B0503020204020204" pitchFamily="34" charset="-122"/>
                <a:ea typeface="Microsoft YaHei" panose="020B0503020204020204" pitchFamily="34" charset="-122"/>
              </a:rPr>
              <a:t>22</a:t>
            </a:r>
            <a:r>
              <a:rPr lang="zh-CN" altLang="en-US" sz="2000" spc="-4" dirty="0">
                <a:solidFill>
                  <a:srgbClr val="231F20"/>
                </a:solidFill>
                <a:latin typeface="Microsoft YaHei" panose="020B0503020204020204" pitchFamily="34" charset="-122"/>
                <a:ea typeface="Microsoft YaHei" panose="020B0503020204020204" pitchFamily="34" charset="-122"/>
              </a:rPr>
              <a:t>日上午还将举办一场以创业为主题的粤港青创沙龙。</a:t>
            </a:r>
            <a:endParaRPr sz="2000" spc="-4" dirty="0">
              <a:solidFill>
                <a:srgbClr val="231F2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3311162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D328E9-51F1-7561-BA36-5C78F56E171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4C783BF-6A43-CBDE-B0DF-E52900C1EBF2}"/>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8.2.4</a:t>
            </a:r>
            <a:r>
              <a:rPr lang="zh-CN" altLang="en-US" sz="3200" dirty="0">
                <a:solidFill>
                  <a:schemeClr val="tx1"/>
                </a:solidFill>
                <a:latin typeface="Microsoft YaHei" panose="020B0503020204020204" pitchFamily="34" charset="-122"/>
                <a:ea typeface="Microsoft YaHei" panose="020B0503020204020204" pitchFamily="34" charset="-122"/>
              </a:rPr>
              <a:t>成为淘宝店家</a:t>
            </a:r>
          </a:p>
        </p:txBody>
      </p:sp>
      <p:sp>
        <p:nvSpPr>
          <p:cNvPr id="5" name="文本框 4">
            <a:extLst>
              <a:ext uri="{FF2B5EF4-FFF2-40B4-BE49-F238E27FC236}">
                <a16:creationId xmlns:a16="http://schemas.microsoft.com/office/drawing/2014/main" id="{D79CE9B0-FACC-9096-8BCB-EC514F043FE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开店步骤</a:t>
            </a:r>
          </a:p>
        </p:txBody>
      </p:sp>
      <p:grpSp>
        <p:nvGrpSpPr>
          <p:cNvPr id="26" name="组合 25">
            <a:extLst>
              <a:ext uri="{FF2B5EF4-FFF2-40B4-BE49-F238E27FC236}">
                <a16:creationId xmlns:a16="http://schemas.microsoft.com/office/drawing/2014/main" id="{9F55BF46-E458-062B-2C3F-AB33D35B59EF}"/>
              </a:ext>
            </a:extLst>
          </p:cNvPr>
          <p:cNvGrpSpPr/>
          <p:nvPr/>
        </p:nvGrpSpPr>
        <p:grpSpPr>
          <a:xfrm>
            <a:off x="859862" y="1772111"/>
            <a:ext cx="10472275" cy="726150"/>
            <a:chOff x="1239825" y="1622632"/>
            <a:chExt cx="10472275" cy="4885171"/>
          </a:xfrm>
        </p:grpSpPr>
        <p:sp>
          <p:nvSpPr>
            <p:cNvPr id="14" name="矩形 13">
              <a:extLst>
                <a:ext uri="{FF2B5EF4-FFF2-40B4-BE49-F238E27FC236}">
                  <a16:creationId xmlns:a16="http://schemas.microsoft.com/office/drawing/2014/main" id="{61AA1A41-AD8D-1BD1-4FFE-BA3AED825580}"/>
                </a:ext>
              </a:extLst>
            </p:cNvPr>
            <p:cNvSpPr/>
            <p:nvPr/>
          </p:nvSpPr>
          <p:spPr>
            <a:xfrm>
              <a:off x="1239825"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1</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淘宝开店入口</a:t>
              </a:r>
            </a:p>
          </p:txBody>
        </p:sp>
        <p:sp>
          <p:nvSpPr>
            <p:cNvPr id="15" name="矩形 14">
              <a:extLst>
                <a:ext uri="{FF2B5EF4-FFF2-40B4-BE49-F238E27FC236}">
                  <a16:creationId xmlns:a16="http://schemas.microsoft.com/office/drawing/2014/main" id="{5B34F954-37EA-AA57-E07B-D6C1C5B49A61}"/>
                </a:ext>
              </a:extLst>
            </p:cNvPr>
            <p:cNvSpPr/>
            <p:nvPr/>
          </p:nvSpPr>
          <p:spPr>
            <a:xfrm>
              <a:off x="2985204"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2</a:t>
              </a:r>
              <a:r>
                <a:rPr lang="zh-CN" altLang="en-US" sz="2000" b="1" dirty="0">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选择开店身份</a:t>
              </a:r>
            </a:p>
          </p:txBody>
        </p:sp>
        <p:sp>
          <p:nvSpPr>
            <p:cNvPr id="16" name="矩形 15">
              <a:extLst>
                <a:ext uri="{FF2B5EF4-FFF2-40B4-BE49-F238E27FC236}">
                  <a16:creationId xmlns:a16="http://schemas.microsoft.com/office/drawing/2014/main" id="{014474F0-1B3E-2216-565B-7D20B0A0DDFA}"/>
                </a:ext>
              </a:extLst>
            </p:cNvPr>
            <p:cNvSpPr/>
            <p:nvPr/>
          </p:nvSpPr>
          <p:spPr>
            <a:xfrm>
              <a:off x="473058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3</a:t>
              </a:r>
              <a:r>
                <a:rPr lang="zh-CN" altLang="en-US" sz="2000" b="1" dirty="0">
                  <a:solidFill>
                    <a:schemeClr val="tx1"/>
                  </a:solidFill>
                  <a:latin typeface="Microsoft YaHei" panose="020B0503020204020204" pitchFamily="34" charset="-122"/>
                  <a:ea typeface="Microsoft YaHei" panose="020B0503020204020204" pitchFamily="34" charset="-122"/>
                </a:rPr>
                <a:t>）选择店铺主体类型</a:t>
              </a:r>
            </a:p>
          </p:txBody>
        </p:sp>
        <p:sp>
          <p:nvSpPr>
            <p:cNvPr id="17" name="矩形 16">
              <a:extLst>
                <a:ext uri="{FF2B5EF4-FFF2-40B4-BE49-F238E27FC236}">
                  <a16:creationId xmlns:a16="http://schemas.microsoft.com/office/drawing/2014/main" id="{ECDD3E2F-F55F-D295-5FF5-EEE3F44FF8C1}"/>
                </a:ext>
              </a:extLst>
            </p:cNvPr>
            <p:cNvSpPr/>
            <p:nvPr/>
          </p:nvSpPr>
          <p:spPr>
            <a:xfrm>
              <a:off x="647596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4</a:t>
              </a:r>
              <a:r>
                <a:rPr lang="zh-CN" altLang="en-US" sz="2000" b="1" dirty="0">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支付宝认证</a:t>
              </a:r>
            </a:p>
          </p:txBody>
        </p:sp>
        <p:sp>
          <p:nvSpPr>
            <p:cNvPr id="18" name="矩形 17">
              <a:extLst>
                <a:ext uri="{FF2B5EF4-FFF2-40B4-BE49-F238E27FC236}">
                  <a16:creationId xmlns:a16="http://schemas.microsoft.com/office/drawing/2014/main" id="{19B6A222-5988-5A9D-FCB0-1FF1E7B71A51}"/>
                </a:ext>
              </a:extLst>
            </p:cNvPr>
            <p:cNvSpPr/>
            <p:nvPr/>
          </p:nvSpPr>
          <p:spPr>
            <a:xfrm>
              <a:off x="8221342"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icrosoft YaHei" panose="020B0503020204020204" pitchFamily="34" charset="-122"/>
                  <a:ea typeface="Microsoft YaHei" panose="020B0503020204020204" pitchFamily="34" charset="-122"/>
                </a:rPr>
                <a:t>（</a:t>
              </a:r>
              <a:r>
                <a:rPr lang="en-US" altLang="zh-CN" sz="2000" b="1" dirty="0">
                  <a:solidFill>
                    <a:schemeClr val="bg1"/>
                  </a:solidFill>
                  <a:latin typeface="Microsoft YaHei" panose="020B0503020204020204" pitchFamily="34" charset="-122"/>
                  <a:ea typeface="Microsoft YaHei" panose="020B0503020204020204" pitchFamily="34" charset="-122"/>
                </a:rPr>
                <a:t>5</a:t>
              </a:r>
              <a:r>
                <a:rPr lang="zh-CN" altLang="en-US" sz="2000" b="1" dirty="0">
                  <a:solidFill>
                    <a:schemeClr val="bg1"/>
                  </a:solidFill>
                  <a:latin typeface="Microsoft YaHei" panose="020B0503020204020204" pitchFamily="34" charset="-122"/>
                  <a:ea typeface="Microsoft YaHei" panose="020B0503020204020204" pitchFamily="34" charset="-122"/>
                </a:rPr>
                <a:t>）</a:t>
              </a:r>
              <a:endParaRPr lang="en-US" altLang="zh-CN" sz="2000" b="1" dirty="0">
                <a:solidFill>
                  <a:schemeClr val="bg1"/>
                </a:solidFill>
                <a:latin typeface="Microsoft YaHei" panose="020B0503020204020204" pitchFamily="34" charset="-122"/>
                <a:ea typeface="Microsoft YaHei" panose="020B0503020204020204" pitchFamily="34" charset="-122"/>
              </a:endParaRPr>
            </a:p>
            <a:p>
              <a:pPr algn="ctr"/>
              <a:r>
                <a:rPr lang="zh-CN" altLang="en-US" sz="2000" b="1" dirty="0">
                  <a:solidFill>
                    <a:schemeClr val="bg1"/>
                  </a:solidFill>
                  <a:latin typeface="Microsoft YaHei" panose="020B0503020204020204" pitchFamily="34" charset="-122"/>
                  <a:ea typeface="Microsoft YaHei" panose="020B0503020204020204" pitchFamily="34" charset="-122"/>
                </a:rPr>
                <a:t>登记主体信息</a:t>
              </a:r>
            </a:p>
          </p:txBody>
        </p:sp>
        <p:sp>
          <p:nvSpPr>
            <p:cNvPr id="19" name="矩形 18">
              <a:extLst>
                <a:ext uri="{FF2B5EF4-FFF2-40B4-BE49-F238E27FC236}">
                  <a16:creationId xmlns:a16="http://schemas.microsoft.com/office/drawing/2014/main" id="{FF89BCAE-4667-D619-8249-D9A4FA1F0D91}"/>
                </a:ext>
              </a:extLst>
            </p:cNvPr>
            <p:cNvSpPr/>
            <p:nvPr/>
          </p:nvSpPr>
          <p:spPr>
            <a:xfrm>
              <a:off x="9966721"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6</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实人认证</a:t>
              </a:r>
            </a:p>
          </p:txBody>
        </p:sp>
      </p:grpSp>
      <p:sp>
        <p:nvSpPr>
          <p:cNvPr id="7" name="文本框 6">
            <a:extLst>
              <a:ext uri="{FF2B5EF4-FFF2-40B4-BE49-F238E27FC236}">
                <a16:creationId xmlns:a16="http://schemas.microsoft.com/office/drawing/2014/main" id="{3D03660D-C26B-21BD-4977-713B42EC993A}"/>
              </a:ext>
            </a:extLst>
          </p:cNvPr>
          <p:cNvSpPr txBox="1"/>
          <p:nvPr/>
        </p:nvSpPr>
        <p:spPr>
          <a:xfrm>
            <a:off x="859862" y="2817785"/>
            <a:ext cx="3076034" cy="3569763"/>
          </a:xfrm>
          <a:prstGeom prst="roundRect">
            <a:avLst>
              <a:gd name="adj" fmla="val 7302"/>
            </a:avLst>
          </a:prstGeom>
          <a:solidFill>
            <a:schemeClr val="bg1"/>
          </a:solidFill>
        </p:spPr>
        <p:txBody>
          <a:bodyPr wrap="square" anchor="ctr">
            <a:no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5</a:t>
            </a:r>
            <a:r>
              <a:rPr lang="zh-CN" altLang="en-US" sz="2000" b="1"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相关的主体信息需要如实登记。</a:t>
            </a:r>
          </a:p>
          <a:p>
            <a:pPr>
              <a:lnSpc>
                <a:spcPct val="150000"/>
              </a:lnSpc>
              <a:buNone/>
            </a:pPr>
            <a:r>
              <a:rPr lang="zh-CN" altLang="en-US" sz="2000" dirty="0">
                <a:latin typeface="Microsoft YaHei" panose="020B0503020204020204" pitchFamily="34" charset="-122"/>
                <a:ea typeface="Microsoft YaHei" panose="020B0503020204020204" pitchFamily="34" charset="-122"/>
              </a:rPr>
              <a:t>个人商家：需登记个人证件图、经营地址等信息；企业商家：需登记营业执照图、营业执照证件号等信息。</a:t>
            </a:r>
          </a:p>
        </p:txBody>
      </p:sp>
      <p:pic>
        <p:nvPicPr>
          <p:cNvPr id="4" name="图片 3">
            <a:extLst>
              <a:ext uri="{FF2B5EF4-FFF2-40B4-BE49-F238E27FC236}">
                <a16:creationId xmlns:a16="http://schemas.microsoft.com/office/drawing/2014/main" id="{A7CCF28E-9B3C-B7F5-1416-EA45A0DA648A}"/>
              </a:ext>
            </a:extLst>
          </p:cNvPr>
          <p:cNvPicPr>
            <a:picLocks noChangeAspect="1"/>
          </p:cNvPicPr>
          <p:nvPr/>
        </p:nvPicPr>
        <p:blipFill>
          <a:blip r:embed="rId2"/>
          <a:stretch>
            <a:fillRect/>
          </a:stretch>
        </p:blipFill>
        <p:spPr>
          <a:xfrm>
            <a:off x="4144618" y="2817785"/>
            <a:ext cx="7772400" cy="3569763"/>
          </a:xfrm>
          <a:prstGeom prst="rect">
            <a:avLst/>
          </a:prstGeom>
        </p:spPr>
      </p:pic>
    </p:spTree>
    <p:extLst>
      <p:ext uri="{BB962C8B-B14F-4D97-AF65-F5344CB8AC3E}">
        <p14:creationId xmlns:p14="http://schemas.microsoft.com/office/powerpoint/2010/main" val="22957345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8D1DE-4DAC-3FF7-8324-CB6F844E709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9122215-BE40-F88F-E8D4-36475B86E74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8.2.4</a:t>
            </a:r>
            <a:r>
              <a:rPr lang="zh-CN" altLang="en-US" sz="3200" dirty="0">
                <a:solidFill>
                  <a:schemeClr val="tx1"/>
                </a:solidFill>
                <a:latin typeface="Microsoft YaHei" panose="020B0503020204020204" pitchFamily="34" charset="-122"/>
                <a:ea typeface="Microsoft YaHei" panose="020B0503020204020204" pitchFamily="34" charset="-122"/>
              </a:rPr>
              <a:t>成为淘宝店家</a:t>
            </a:r>
          </a:p>
        </p:txBody>
      </p:sp>
      <p:sp>
        <p:nvSpPr>
          <p:cNvPr id="5" name="文本框 4">
            <a:extLst>
              <a:ext uri="{FF2B5EF4-FFF2-40B4-BE49-F238E27FC236}">
                <a16:creationId xmlns:a16="http://schemas.microsoft.com/office/drawing/2014/main" id="{9B631A63-34CB-DF13-9C3C-F1F01708FE12}"/>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开店步骤</a:t>
            </a:r>
          </a:p>
        </p:txBody>
      </p:sp>
      <p:grpSp>
        <p:nvGrpSpPr>
          <p:cNvPr id="26" name="组合 25">
            <a:extLst>
              <a:ext uri="{FF2B5EF4-FFF2-40B4-BE49-F238E27FC236}">
                <a16:creationId xmlns:a16="http://schemas.microsoft.com/office/drawing/2014/main" id="{4155DFA7-06D3-88EA-3524-C13FD99E3CC5}"/>
              </a:ext>
            </a:extLst>
          </p:cNvPr>
          <p:cNvGrpSpPr/>
          <p:nvPr/>
        </p:nvGrpSpPr>
        <p:grpSpPr>
          <a:xfrm>
            <a:off x="859862" y="1772111"/>
            <a:ext cx="10472275" cy="726150"/>
            <a:chOff x="1239825" y="1622632"/>
            <a:chExt cx="10472275" cy="4885171"/>
          </a:xfrm>
        </p:grpSpPr>
        <p:sp>
          <p:nvSpPr>
            <p:cNvPr id="14" name="矩形 13">
              <a:extLst>
                <a:ext uri="{FF2B5EF4-FFF2-40B4-BE49-F238E27FC236}">
                  <a16:creationId xmlns:a16="http://schemas.microsoft.com/office/drawing/2014/main" id="{586B445C-E1AC-B872-FB17-5FAFE5EB4E69}"/>
                </a:ext>
              </a:extLst>
            </p:cNvPr>
            <p:cNvSpPr/>
            <p:nvPr/>
          </p:nvSpPr>
          <p:spPr>
            <a:xfrm>
              <a:off x="1239825"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icrosoft YaHei" panose="020B0503020204020204" pitchFamily="34" charset="-122"/>
                  <a:ea typeface="Microsoft YaHei" panose="020B0503020204020204" pitchFamily="34" charset="-122"/>
                </a:rPr>
                <a:t>（</a:t>
              </a:r>
              <a:r>
                <a:rPr lang="en-US" altLang="zh-CN" sz="2000" b="1">
                  <a:solidFill>
                    <a:schemeClr val="tx1"/>
                  </a:solidFill>
                  <a:latin typeface="Microsoft YaHei" panose="020B0503020204020204" pitchFamily="34" charset="-122"/>
                  <a:ea typeface="Microsoft YaHei" panose="020B0503020204020204" pitchFamily="34" charset="-122"/>
                </a:rPr>
                <a:t>1</a:t>
              </a:r>
              <a:r>
                <a:rPr lang="zh-CN" altLang="en-US" sz="2000" b="1">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淘宝开店入口</a:t>
              </a:r>
            </a:p>
          </p:txBody>
        </p:sp>
        <p:sp>
          <p:nvSpPr>
            <p:cNvPr id="15" name="矩形 14">
              <a:extLst>
                <a:ext uri="{FF2B5EF4-FFF2-40B4-BE49-F238E27FC236}">
                  <a16:creationId xmlns:a16="http://schemas.microsoft.com/office/drawing/2014/main" id="{C073E845-4A4D-ADCD-48DF-72A50093CF3C}"/>
                </a:ext>
              </a:extLst>
            </p:cNvPr>
            <p:cNvSpPr/>
            <p:nvPr/>
          </p:nvSpPr>
          <p:spPr>
            <a:xfrm>
              <a:off x="2985204"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2</a:t>
              </a:r>
              <a:r>
                <a:rPr lang="zh-CN" altLang="en-US" sz="2000" b="1" dirty="0">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选择开店身份</a:t>
              </a:r>
            </a:p>
          </p:txBody>
        </p:sp>
        <p:sp>
          <p:nvSpPr>
            <p:cNvPr id="16" name="矩形 15">
              <a:extLst>
                <a:ext uri="{FF2B5EF4-FFF2-40B4-BE49-F238E27FC236}">
                  <a16:creationId xmlns:a16="http://schemas.microsoft.com/office/drawing/2014/main" id="{9625D4F0-41BA-0C52-248E-B1580059E88B}"/>
                </a:ext>
              </a:extLst>
            </p:cNvPr>
            <p:cNvSpPr/>
            <p:nvPr/>
          </p:nvSpPr>
          <p:spPr>
            <a:xfrm>
              <a:off x="473058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3</a:t>
              </a:r>
              <a:r>
                <a:rPr lang="zh-CN" altLang="en-US" sz="2000" b="1" dirty="0">
                  <a:solidFill>
                    <a:schemeClr val="tx1"/>
                  </a:solidFill>
                  <a:latin typeface="Microsoft YaHei" panose="020B0503020204020204" pitchFamily="34" charset="-122"/>
                  <a:ea typeface="Microsoft YaHei" panose="020B0503020204020204" pitchFamily="34" charset="-122"/>
                </a:rPr>
                <a:t>）选择店铺主体类型</a:t>
              </a:r>
            </a:p>
          </p:txBody>
        </p:sp>
        <p:sp>
          <p:nvSpPr>
            <p:cNvPr id="17" name="矩形 16">
              <a:extLst>
                <a:ext uri="{FF2B5EF4-FFF2-40B4-BE49-F238E27FC236}">
                  <a16:creationId xmlns:a16="http://schemas.microsoft.com/office/drawing/2014/main" id="{540E356D-5F90-D8D4-B91C-7AA5CEFF594F}"/>
                </a:ext>
              </a:extLst>
            </p:cNvPr>
            <p:cNvSpPr/>
            <p:nvPr/>
          </p:nvSpPr>
          <p:spPr>
            <a:xfrm>
              <a:off x="6475963"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4</a:t>
              </a:r>
              <a:r>
                <a:rPr lang="zh-CN" altLang="en-US" sz="2000" b="1" dirty="0">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支付宝认证</a:t>
              </a:r>
            </a:p>
          </p:txBody>
        </p:sp>
        <p:sp>
          <p:nvSpPr>
            <p:cNvPr id="18" name="矩形 17">
              <a:extLst>
                <a:ext uri="{FF2B5EF4-FFF2-40B4-BE49-F238E27FC236}">
                  <a16:creationId xmlns:a16="http://schemas.microsoft.com/office/drawing/2014/main" id="{77535292-2099-75F8-5F6F-6B084134F0D4}"/>
                </a:ext>
              </a:extLst>
            </p:cNvPr>
            <p:cNvSpPr/>
            <p:nvPr/>
          </p:nvSpPr>
          <p:spPr>
            <a:xfrm>
              <a:off x="8221342"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icrosoft YaHei" panose="020B0503020204020204" pitchFamily="34" charset="-122"/>
                  <a:ea typeface="Microsoft YaHei" panose="020B0503020204020204" pitchFamily="34" charset="-122"/>
                </a:rPr>
                <a:t>（</a:t>
              </a:r>
              <a:r>
                <a:rPr lang="en-US" altLang="zh-CN" sz="2000" b="1" dirty="0">
                  <a:solidFill>
                    <a:schemeClr val="tx1"/>
                  </a:solidFill>
                  <a:latin typeface="Microsoft YaHei" panose="020B0503020204020204" pitchFamily="34" charset="-122"/>
                  <a:ea typeface="Microsoft YaHei" panose="020B0503020204020204" pitchFamily="34" charset="-122"/>
                </a:rPr>
                <a:t>5</a:t>
              </a:r>
              <a:r>
                <a:rPr lang="zh-CN" altLang="en-US" sz="2000" b="1" dirty="0">
                  <a:solidFill>
                    <a:schemeClr val="tx1"/>
                  </a:solidFill>
                  <a:latin typeface="Microsoft YaHei" panose="020B0503020204020204" pitchFamily="34" charset="-122"/>
                  <a:ea typeface="Microsoft YaHei" panose="020B0503020204020204" pitchFamily="34" charset="-122"/>
                </a:rPr>
                <a:t>）</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algn="ctr"/>
              <a:r>
                <a:rPr lang="zh-CN" altLang="en-US" sz="2000" b="1" dirty="0">
                  <a:solidFill>
                    <a:schemeClr val="tx1"/>
                  </a:solidFill>
                  <a:latin typeface="Microsoft YaHei" panose="020B0503020204020204" pitchFamily="34" charset="-122"/>
                  <a:ea typeface="Microsoft YaHei" panose="020B0503020204020204" pitchFamily="34" charset="-122"/>
                </a:rPr>
                <a:t>登记主体信息</a:t>
              </a:r>
            </a:p>
          </p:txBody>
        </p:sp>
        <p:sp>
          <p:nvSpPr>
            <p:cNvPr id="19" name="矩形 18">
              <a:extLst>
                <a:ext uri="{FF2B5EF4-FFF2-40B4-BE49-F238E27FC236}">
                  <a16:creationId xmlns:a16="http://schemas.microsoft.com/office/drawing/2014/main" id="{F707BA62-200F-7BE2-64A2-9E6AFD5915EC}"/>
                </a:ext>
              </a:extLst>
            </p:cNvPr>
            <p:cNvSpPr/>
            <p:nvPr/>
          </p:nvSpPr>
          <p:spPr>
            <a:xfrm>
              <a:off x="9966721" y="1622632"/>
              <a:ext cx="1745379" cy="4885171"/>
            </a:xfrm>
            <a:prstGeom prst="rect">
              <a:avLst/>
            </a:prstGeom>
            <a:gradFill>
              <a:gsLst>
                <a:gs pos="0">
                  <a:schemeClr val="accent3"/>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icrosoft YaHei" panose="020B0503020204020204" pitchFamily="34" charset="-122"/>
                  <a:ea typeface="Microsoft YaHei" panose="020B0503020204020204" pitchFamily="34" charset="-122"/>
                </a:rPr>
                <a:t>（</a:t>
              </a:r>
              <a:r>
                <a:rPr lang="en-US" altLang="zh-CN" sz="2000" b="1" dirty="0">
                  <a:solidFill>
                    <a:schemeClr val="bg1"/>
                  </a:solidFill>
                  <a:latin typeface="Microsoft YaHei" panose="020B0503020204020204" pitchFamily="34" charset="-122"/>
                  <a:ea typeface="Microsoft YaHei" panose="020B0503020204020204" pitchFamily="34" charset="-122"/>
                </a:rPr>
                <a:t>6</a:t>
              </a:r>
              <a:r>
                <a:rPr lang="zh-CN" altLang="en-US" sz="2000" b="1" dirty="0">
                  <a:solidFill>
                    <a:schemeClr val="bg1"/>
                  </a:solidFill>
                  <a:latin typeface="Microsoft YaHei" panose="020B0503020204020204" pitchFamily="34" charset="-122"/>
                  <a:ea typeface="Microsoft YaHei" panose="020B0503020204020204" pitchFamily="34" charset="-122"/>
                </a:rPr>
                <a:t>）</a:t>
              </a:r>
              <a:endParaRPr lang="en-US" altLang="zh-CN" sz="2000" b="1" dirty="0">
                <a:solidFill>
                  <a:schemeClr val="bg1"/>
                </a:solidFill>
                <a:latin typeface="Microsoft YaHei" panose="020B0503020204020204" pitchFamily="34" charset="-122"/>
                <a:ea typeface="Microsoft YaHei" panose="020B0503020204020204" pitchFamily="34" charset="-122"/>
              </a:endParaRPr>
            </a:p>
            <a:p>
              <a:pPr algn="ctr"/>
              <a:r>
                <a:rPr lang="zh-CN" altLang="en-US" sz="2000" b="1" dirty="0">
                  <a:solidFill>
                    <a:schemeClr val="bg1"/>
                  </a:solidFill>
                  <a:latin typeface="Microsoft YaHei" panose="020B0503020204020204" pitchFamily="34" charset="-122"/>
                  <a:ea typeface="Microsoft YaHei" panose="020B0503020204020204" pitchFamily="34" charset="-122"/>
                </a:rPr>
                <a:t>实人认证</a:t>
              </a:r>
            </a:p>
          </p:txBody>
        </p:sp>
      </p:grpSp>
      <p:sp>
        <p:nvSpPr>
          <p:cNvPr id="7" name="文本框 6">
            <a:extLst>
              <a:ext uri="{FF2B5EF4-FFF2-40B4-BE49-F238E27FC236}">
                <a16:creationId xmlns:a16="http://schemas.microsoft.com/office/drawing/2014/main" id="{6753F081-D96D-C7E0-0405-E57CD92EE558}"/>
              </a:ext>
            </a:extLst>
          </p:cNvPr>
          <p:cNvSpPr txBox="1"/>
          <p:nvPr/>
        </p:nvSpPr>
        <p:spPr>
          <a:xfrm>
            <a:off x="859862" y="2817785"/>
            <a:ext cx="3076034" cy="3569763"/>
          </a:xfrm>
          <a:prstGeom prst="roundRect">
            <a:avLst>
              <a:gd name="adj" fmla="val 7302"/>
            </a:avLst>
          </a:prstGeom>
          <a:solidFill>
            <a:schemeClr val="bg1"/>
          </a:solidFill>
        </p:spPr>
        <p:txBody>
          <a:bodyPr wrap="square" anchor="ctr">
            <a:noAutofit/>
          </a:bodyPr>
          <a:lstStyle/>
          <a:p>
            <a:pPr>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6</a:t>
            </a:r>
            <a:r>
              <a:rPr lang="zh-CN" altLang="en-US" sz="2000" b="1"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用淘宝或千牛</a:t>
            </a:r>
            <a:r>
              <a:rPr lang="en" altLang="zh-CN" sz="2000" dirty="0">
                <a:latin typeface="Microsoft YaHei" panose="020B0503020204020204" pitchFamily="34" charset="-122"/>
                <a:ea typeface="Microsoft YaHei" panose="020B0503020204020204" pitchFamily="34" charset="-122"/>
              </a:rPr>
              <a:t>App</a:t>
            </a:r>
            <a:r>
              <a:rPr lang="zh-CN" altLang="en-US" sz="2000" dirty="0">
                <a:latin typeface="Microsoft YaHei" panose="020B0503020204020204" pitchFamily="34" charset="-122"/>
                <a:ea typeface="Microsoft YaHei" panose="020B0503020204020204" pitchFamily="34" charset="-122"/>
              </a:rPr>
              <a:t>扫码进入人脸识别系统（登录的淘宝账号需要跟申请开店的淘宝账号一致）进行真人认证。</a:t>
            </a:r>
          </a:p>
        </p:txBody>
      </p:sp>
      <p:pic>
        <p:nvPicPr>
          <p:cNvPr id="6" name="图片 5">
            <a:extLst>
              <a:ext uri="{FF2B5EF4-FFF2-40B4-BE49-F238E27FC236}">
                <a16:creationId xmlns:a16="http://schemas.microsoft.com/office/drawing/2014/main" id="{DF84E0CE-0B46-BEFA-CE4C-4B10D2F32163}"/>
              </a:ext>
            </a:extLst>
          </p:cNvPr>
          <p:cNvPicPr>
            <a:picLocks noChangeAspect="1"/>
          </p:cNvPicPr>
          <p:nvPr/>
        </p:nvPicPr>
        <p:blipFill>
          <a:blip r:embed="rId2"/>
          <a:stretch>
            <a:fillRect/>
          </a:stretch>
        </p:blipFill>
        <p:spPr>
          <a:xfrm>
            <a:off x="4167809" y="2817785"/>
            <a:ext cx="7772400" cy="3569763"/>
          </a:xfrm>
          <a:prstGeom prst="rect">
            <a:avLst/>
          </a:prstGeom>
        </p:spPr>
      </p:pic>
    </p:spTree>
    <p:extLst>
      <p:ext uri="{BB962C8B-B14F-4D97-AF65-F5344CB8AC3E}">
        <p14:creationId xmlns:p14="http://schemas.microsoft.com/office/powerpoint/2010/main" val="12776978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B9E628-4FA1-8BBE-73CC-BAA796E4651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E2637C3-E892-50D7-45E4-EEC498B3CB7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8.2.4</a:t>
            </a:r>
            <a:r>
              <a:rPr lang="zh-CN" altLang="en-US" sz="3200" dirty="0">
                <a:solidFill>
                  <a:schemeClr val="tx1"/>
                </a:solidFill>
                <a:latin typeface="Microsoft YaHei" panose="020B0503020204020204" pitchFamily="34" charset="-122"/>
                <a:ea typeface="Microsoft YaHei" panose="020B0503020204020204" pitchFamily="34" charset="-122"/>
              </a:rPr>
              <a:t>成为淘宝店家</a:t>
            </a:r>
          </a:p>
        </p:txBody>
      </p:sp>
      <p:sp>
        <p:nvSpPr>
          <p:cNvPr id="4" name="文本框 3">
            <a:extLst>
              <a:ext uri="{FF2B5EF4-FFF2-40B4-BE49-F238E27FC236}">
                <a16:creationId xmlns:a16="http://schemas.microsoft.com/office/drawing/2014/main" id="{9444DAEF-E721-A585-952A-9D4921349CA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开店费用</a:t>
            </a:r>
          </a:p>
        </p:txBody>
      </p:sp>
      <p:sp>
        <p:nvSpPr>
          <p:cNvPr id="5" name="矩形 4">
            <a:extLst>
              <a:ext uri="{FF2B5EF4-FFF2-40B4-BE49-F238E27FC236}">
                <a16:creationId xmlns:a16="http://schemas.microsoft.com/office/drawing/2014/main" id="{DB664200-59CE-8F59-A293-5EB562299E0C}"/>
              </a:ext>
            </a:extLst>
          </p:cNvPr>
          <p:cNvSpPr/>
          <p:nvPr/>
        </p:nvSpPr>
        <p:spPr>
          <a:xfrm>
            <a:off x="0" y="1982847"/>
            <a:ext cx="12192000" cy="1369427"/>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25" name="组合 24">
            <a:extLst>
              <a:ext uri="{FF2B5EF4-FFF2-40B4-BE49-F238E27FC236}">
                <a16:creationId xmlns:a16="http://schemas.microsoft.com/office/drawing/2014/main" id="{F4159E7C-5BB3-32B3-5292-660AB0270A41}"/>
              </a:ext>
            </a:extLst>
          </p:cNvPr>
          <p:cNvGrpSpPr/>
          <p:nvPr/>
        </p:nvGrpSpPr>
        <p:grpSpPr>
          <a:xfrm>
            <a:off x="1499781" y="4413964"/>
            <a:ext cx="9179737" cy="426452"/>
            <a:chOff x="503105" y="4387460"/>
            <a:chExt cx="9179737" cy="426452"/>
          </a:xfrm>
        </p:grpSpPr>
        <p:sp>
          <p:nvSpPr>
            <p:cNvPr id="7" name="文本框 6">
              <a:extLst>
                <a:ext uri="{FF2B5EF4-FFF2-40B4-BE49-F238E27FC236}">
                  <a16:creationId xmlns:a16="http://schemas.microsoft.com/office/drawing/2014/main" id="{F6AA2874-4507-C792-8443-B787D8FA4635}"/>
                </a:ext>
              </a:extLst>
            </p:cNvPr>
            <p:cNvSpPr txBox="1"/>
            <p:nvPr/>
          </p:nvSpPr>
          <p:spPr>
            <a:xfrm>
              <a:off x="734823" y="4387460"/>
              <a:ext cx="1538883" cy="307777"/>
            </a:xfrm>
            <a:prstGeom prst="rect">
              <a:avLst/>
            </a:prstGeom>
            <a:noFill/>
          </p:spPr>
          <p:txBody>
            <a:bodyPr wrap="none" lIns="0" tIns="0" rIns="0" bIns="0" rtlCol="0">
              <a:spAutoFit/>
            </a:bodyPr>
            <a:lstStyle/>
            <a:p>
              <a:r>
                <a:rPr lang="en-US" altLang="zh-CN" sz="2000" b="1" dirty="0">
                  <a:solidFill>
                    <a:schemeClr val="tx2"/>
                  </a:solidFill>
                  <a:latin typeface="Microsoft YaHei" panose="020B0503020204020204" pitchFamily="34" charset="-122"/>
                  <a:ea typeface="Microsoft YaHei" panose="020B0503020204020204" pitchFamily="34" charset="-122"/>
                </a:rPr>
                <a:t>①</a:t>
              </a:r>
              <a:r>
                <a:rPr lang="zh-CN" altLang="en-US" sz="2000" b="1" dirty="0">
                  <a:solidFill>
                    <a:schemeClr val="tx2"/>
                  </a:solidFill>
                  <a:latin typeface="Microsoft YaHei" panose="020B0503020204020204" pitchFamily="34" charset="-122"/>
                  <a:ea typeface="Microsoft YaHei" panose="020B0503020204020204" pitchFamily="34" charset="-122"/>
                </a:rPr>
                <a:t>消保保证金</a:t>
              </a:r>
            </a:p>
          </p:txBody>
        </p:sp>
        <p:sp>
          <p:nvSpPr>
            <p:cNvPr id="8" name="等腰三角形 96">
              <a:extLst>
                <a:ext uri="{FF2B5EF4-FFF2-40B4-BE49-F238E27FC236}">
                  <a16:creationId xmlns:a16="http://schemas.microsoft.com/office/drawing/2014/main" id="{46E27163-DB0B-B43E-CE59-8E7D110EE0E0}"/>
                </a:ext>
              </a:extLst>
            </p:cNvPr>
            <p:cNvSpPr/>
            <p:nvPr/>
          </p:nvSpPr>
          <p:spPr>
            <a:xfrm rot="5400000">
              <a:off x="499110" y="4548171"/>
              <a:ext cx="126979" cy="109465"/>
            </a:xfrm>
            <a:prstGeom prst="triangl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2902"/>
                </a:solidFill>
                <a:latin typeface="Microsoft YaHei" panose="020B0503020204020204" pitchFamily="34" charset="-122"/>
                <a:ea typeface="Microsoft YaHei" panose="020B0503020204020204" pitchFamily="34" charset="-122"/>
              </a:endParaRPr>
            </a:p>
          </p:txBody>
        </p:sp>
        <p:cxnSp>
          <p:nvCxnSpPr>
            <p:cNvPr id="9" name="直接连接符 97">
              <a:extLst>
                <a:ext uri="{FF2B5EF4-FFF2-40B4-BE49-F238E27FC236}">
                  <a16:creationId xmlns:a16="http://schemas.microsoft.com/office/drawing/2014/main" id="{8BEF5003-C4B1-0559-3D4D-FDD0F73ADE6E}"/>
                </a:ext>
              </a:extLst>
            </p:cNvPr>
            <p:cNvCxnSpPr>
              <a:cxnSpLocks/>
            </p:cNvCxnSpPr>
            <p:nvPr/>
          </p:nvCxnSpPr>
          <p:spPr>
            <a:xfrm>
              <a:off x="503105" y="4813912"/>
              <a:ext cx="2011495"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DA34DB02-0286-0BC6-0208-0A832971C1BF}"/>
                </a:ext>
              </a:extLst>
            </p:cNvPr>
            <p:cNvSpPr txBox="1"/>
            <p:nvPr/>
          </p:nvSpPr>
          <p:spPr>
            <a:xfrm>
              <a:off x="3798190" y="4387460"/>
              <a:ext cx="1795363" cy="307777"/>
            </a:xfrm>
            <a:prstGeom prst="rect">
              <a:avLst/>
            </a:prstGeom>
            <a:noFill/>
          </p:spPr>
          <p:txBody>
            <a:bodyPr wrap="none" lIns="0" tIns="0" rIns="0" bIns="0" rtlCol="0">
              <a:spAutoFit/>
            </a:bodyPr>
            <a:lstStyle/>
            <a:p>
              <a:r>
                <a:rPr lang="en-US" altLang="zh-CN" sz="2000" b="1" dirty="0">
                  <a:solidFill>
                    <a:schemeClr val="tx2"/>
                  </a:solidFill>
                  <a:latin typeface="Microsoft YaHei" panose="020B0503020204020204" pitchFamily="34" charset="-122"/>
                  <a:ea typeface="Microsoft YaHei" panose="020B0503020204020204" pitchFamily="34" charset="-122"/>
                </a:rPr>
                <a:t>②</a:t>
              </a:r>
              <a:r>
                <a:rPr lang="zh-CN" altLang="en-US" sz="2000" b="1" dirty="0">
                  <a:solidFill>
                    <a:schemeClr val="tx2"/>
                  </a:solidFill>
                  <a:latin typeface="Microsoft YaHei" panose="020B0503020204020204" pitchFamily="34" charset="-122"/>
                  <a:ea typeface="Microsoft YaHei" panose="020B0503020204020204" pitchFamily="34" charset="-122"/>
                </a:rPr>
                <a:t>付费推广费用</a:t>
              </a:r>
            </a:p>
          </p:txBody>
        </p:sp>
        <p:sp>
          <p:nvSpPr>
            <p:cNvPr id="12" name="等腰三角形 100">
              <a:extLst>
                <a:ext uri="{FF2B5EF4-FFF2-40B4-BE49-F238E27FC236}">
                  <a16:creationId xmlns:a16="http://schemas.microsoft.com/office/drawing/2014/main" id="{8655DA3F-1C92-0870-4C02-7CAE0B6BC94E}"/>
                </a:ext>
              </a:extLst>
            </p:cNvPr>
            <p:cNvSpPr/>
            <p:nvPr/>
          </p:nvSpPr>
          <p:spPr>
            <a:xfrm rot="5400000">
              <a:off x="3562477" y="4548171"/>
              <a:ext cx="126979" cy="109465"/>
            </a:xfrm>
            <a:prstGeom prst="triangl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2902"/>
                </a:solidFill>
                <a:latin typeface="Microsoft YaHei" panose="020B0503020204020204" pitchFamily="34" charset="-122"/>
                <a:ea typeface="Microsoft YaHei" panose="020B0503020204020204" pitchFamily="34" charset="-122"/>
              </a:endParaRPr>
            </a:p>
          </p:txBody>
        </p:sp>
        <p:cxnSp>
          <p:nvCxnSpPr>
            <p:cNvPr id="13" name="直接连接符 101">
              <a:extLst>
                <a:ext uri="{FF2B5EF4-FFF2-40B4-BE49-F238E27FC236}">
                  <a16:creationId xmlns:a16="http://schemas.microsoft.com/office/drawing/2014/main" id="{AABBE5A3-9C5D-1BD5-C1CE-A6C04E3683B2}"/>
                </a:ext>
              </a:extLst>
            </p:cNvPr>
            <p:cNvCxnSpPr>
              <a:cxnSpLocks/>
            </p:cNvCxnSpPr>
            <p:nvPr/>
          </p:nvCxnSpPr>
          <p:spPr>
            <a:xfrm>
              <a:off x="3566472" y="4813912"/>
              <a:ext cx="226282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EACBA224-CAA6-5AA2-6BC1-A989FE6C4A23}"/>
                </a:ext>
              </a:extLst>
            </p:cNvPr>
            <p:cNvSpPr txBox="1"/>
            <p:nvPr/>
          </p:nvSpPr>
          <p:spPr>
            <a:xfrm>
              <a:off x="6861557" y="4387460"/>
              <a:ext cx="2821285" cy="307777"/>
            </a:xfrm>
            <a:prstGeom prst="rect">
              <a:avLst/>
            </a:prstGeom>
            <a:noFill/>
          </p:spPr>
          <p:txBody>
            <a:bodyPr wrap="none" lIns="0" tIns="0" rIns="0" bIns="0" rtlCol="0">
              <a:spAutoFit/>
            </a:bodyPr>
            <a:lstStyle/>
            <a:p>
              <a:r>
                <a:rPr lang="en-US" altLang="zh-CN" sz="2000" b="1" dirty="0">
                  <a:solidFill>
                    <a:schemeClr val="tx2"/>
                  </a:solidFill>
                  <a:latin typeface="Microsoft YaHei" panose="020B0503020204020204" pitchFamily="34" charset="-122"/>
                  <a:ea typeface="Microsoft YaHei" panose="020B0503020204020204" pitchFamily="34" charset="-122"/>
                </a:rPr>
                <a:t>③</a:t>
              </a:r>
              <a:r>
                <a:rPr lang="zh-CN" altLang="en-US" sz="2000" b="1" dirty="0">
                  <a:solidFill>
                    <a:schemeClr val="tx2"/>
                  </a:solidFill>
                  <a:latin typeface="Microsoft YaHei" panose="020B0503020204020204" pitchFamily="34" charset="-122"/>
                  <a:ea typeface="Microsoft YaHei" panose="020B0503020204020204" pitchFamily="34" charset="-122"/>
                </a:rPr>
                <a:t>服务市场订购工具费用</a:t>
              </a:r>
            </a:p>
          </p:txBody>
        </p:sp>
        <p:sp>
          <p:nvSpPr>
            <p:cNvPr id="16" name="等腰三角形 104">
              <a:extLst>
                <a:ext uri="{FF2B5EF4-FFF2-40B4-BE49-F238E27FC236}">
                  <a16:creationId xmlns:a16="http://schemas.microsoft.com/office/drawing/2014/main" id="{2781BF0F-C1DD-4210-E0C6-F0C1B0FA3F2E}"/>
                </a:ext>
              </a:extLst>
            </p:cNvPr>
            <p:cNvSpPr/>
            <p:nvPr/>
          </p:nvSpPr>
          <p:spPr>
            <a:xfrm rot="5400000">
              <a:off x="6625844" y="4548171"/>
              <a:ext cx="126979" cy="109465"/>
            </a:xfrm>
            <a:prstGeom prst="triangl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2902"/>
                </a:solidFill>
                <a:latin typeface="Microsoft YaHei" panose="020B0503020204020204" pitchFamily="34" charset="-122"/>
                <a:ea typeface="Microsoft YaHei" panose="020B0503020204020204" pitchFamily="34" charset="-122"/>
              </a:endParaRPr>
            </a:p>
          </p:txBody>
        </p:sp>
        <p:cxnSp>
          <p:nvCxnSpPr>
            <p:cNvPr id="17" name="直接连接符 105">
              <a:extLst>
                <a:ext uri="{FF2B5EF4-FFF2-40B4-BE49-F238E27FC236}">
                  <a16:creationId xmlns:a16="http://schemas.microsoft.com/office/drawing/2014/main" id="{BE7A19AD-1609-8433-E510-56128B39BAD8}"/>
                </a:ext>
              </a:extLst>
            </p:cNvPr>
            <p:cNvCxnSpPr>
              <a:cxnSpLocks/>
            </p:cNvCxnSpPr>
            <p:nvPr/>
          </p:nvCxnSpPr>
          <p:spPr>
            <a:xfrm>
              <a:off x="6634601" y="4813912"/>
              <a:ext cx="2264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id="{9C419652-BC42-EDB0-FA08-605C567995E4}"/>
              </a:ext>
            </a:extLst>
          </p:cNvPr>
          <p:cNvSpPr txBox="1"/>
          <p:nvPr/>
        </p:nvSpPr>
        <p:spPr>
          <a:xfrm>
            <a:off x="337691" y="2417780"/>
            <a:ext cx="11516618" cy="499560"/>
          </a:xfrm>
          <a:prstGeom prst="rect">
            <a:avLst/>
          </a:prstGeom>
          <a:noFill/>
        </p:spPr>
        <p:txBody>
          <a:bodyPr wrap="square" anchor="ctr">
            <a:spAutoFit/>
          </a:bodyPr>
          <a:lstStyle/>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淘宝开店（包括个人店铺、企业店铺）是免费的，但是在日常运营过程中有几种需要缴纳的费用。</a:t>
            </a:r>
          </a:p>
        </p:txBody>
      </p:sp>
    </p:spTree>
    <p:extLst>
      <p:ext uri="{BB962C8B-B14F-4D97-AF65-F5344CB8AC3E}">
        <p14:creationId xmlns:p14="http://schemas.microsoft.com/office/powerpoint/2010/main" val="23911647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97B3C-8CF3-B850-EE29-DB012A3E56ED}"/>
            </a:ext>
          </a:extLst>
        </p:cNvPr>
        <p:cNvGrpSpPr/>
        <p:nvPr/>
      </p:nvGrpSpPr>
      <p:grpSpPr>
        <a:xfrm>
          <a:off x="0" y="0"/>
          <a:ext cx="0" cy="0"/>
          <a:chOff x="0" y="0"/>
          <a:chExt cx="0" cy="0"/>
        </a:xfrm>
      </p:grpSpPr>
      <p:grpSp>
        <p:nvGrpSpPr>
          <p:cNvPr id="4" name="object 6">
            <a:extLst>
              <a:ext uri="{FF2B5EF4-FFF2-40B4-BE49-F238E27FC236}">
                <a16:creationId xmlns:a16="http://schemas.microsoft.com/office/drawing/2014/main" id="{5436F4A1-CFA4-DE43-C54A-F241472B5532}"/>
              </a:ext>
            </a:extLst>
          </p:cNvPr>
          <p:cNvGrpSpPr/>
          <p:nvPr/>
        </p:nvGrpSpPr>
        <p:grpSpPr>
          <a:xfrm>
            <a:off x="1125537" y="1779405"/>
            <a:ext cx="9940925" cy="3985054"/>
            <a:chOff x="829802" y="6190170"/>
            <a:chExt cx="5073015" cy="356875"/>
          </a:xfrm>
        </p:grpSpPr>
        <p:sp>
          <p:nvSpPr>
            <p:cNvPr id="5" name="object 7">
              <a:extLst>
                <a:ext uri="{FF2B5EF4-FFF2-40B4-BE49-F238E27FC236}">
                  <a16:creationId xmlns:a16="http://schemas.microsoft.com/office/drawing/2014/main" id="{1A8C4C5B-A39C-E77F-4A89-17A39CB00FC7}"/>
                </a:ext>
              </a:extLst>
            </p:cNvPr>
            <p:cNvSpPr/>
            <p:nvPr/>
          </p:nvSpPr>
          <p:spPr>
            <a:xfrm>
              <a:off x="829802" y="6190175"/>
              <a:ext cx="5073015" cy="356870"/>
            </a:xfrm>
            <a:custGeom>
              <a:avLst/>
              <a:gdLst/>
              <a:ahLst/>
              <a:cxnLst/>
              <a:rect l="l" t="t" r="r" b="b"/>
              <a:pathLst>
                <a:path w="5073015" h="356870">
                  <a:moveTo>
                    <a:pt x="5000396" y="0"/>
                  </a:moveTo>
                  <a:lnTo>
                    <a:pt x="71996" y="0"/>
                  </a:lnTo>
                  <a:lnTo>
                    <a:pt x="43971" y="5657"/>
                  </a:lnTo>
                  <a:lnTo>
                    <a:pt x="21086" y="21086"/>
                  </a:lnTo>
                  <a:lnTo>
                    <a:pt x="5657" y="43971"/>
                  </a:lnTo>
                  <a:lnTo>
                    <a:pt x="0" y="71996"/>
                  </a:lnTo>
                  <a:lnTo>
                    <a:pt x="0" y="284403"/>
                  </a:lnTo>
                  <a:lnTo>
                    <a:pt x="5657" y="312421"/>
                  </a:lnTo>
                  <a:lnTo>
                    <a:pt x="21086" y="335302"/>
                  </a:lnTo>
                  <a:lnTo>
                    <a:pt x="43971" y="350729"/>
                  </a:lnTo>
                  <a:lnTo>
                    <a:pt x="71996" y="356387"/>
                  </a:lnTo>
                  <a:lnTo>
                    <a:pt x="5000396" y="356387"/>
                  </a:lnTo>
                  <a:lnTo>
                    <a:pt x="5028421" y="350729"/>
                  </a:lnTo>
                  <a:lnTo>
                    <a:pt x="5051305" y="335302"/>
                  </a:lnTo>
                  <a:lnTo>
                    <a:pt x="5066735" y="312421"/>
                  </a:lnTo>
                  <a:lnTo>
                    <a:pt x="5072392" y="284403"/>
                  </a:lnTo>
                  <a:lnTo>
                    <a:pt x="5072392" y="71996"/>
                  </a:lnTo>
                  <a:lnTo>
                    <a:pt x="5066735" y="43971"/>
                  </a:lnTo>
                  <a:lnTo>
                    <a:pt x="5051305" y="21086"/>
                  </a:lnTo>
                  <a:lnTo>
                    <a:pt x="5028421" y="5657"/>
                  </a:lnTo>
                  <a:lnTo>
                    <a:pt x="5000396" y="0"/>
                  </a:lnTo>
                  <a:close/>
                </a:path>
              </a:pathLst>
            </a:custGeom>
            <a:solidFill>
              <a:schemeClr val="bg1">
                <a:alpha val="79843"/>
              </a:schemeClr>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6" name="object 8">
              <a:extLst>
                <a:ext uri="{FF2B5EF4-FFF2-40B4-BE49-F238E27FC236}">
                  <a16:creationId xmlns:a16="http://schemas.microsoft.com/office/drawing/2014/main" id="{A17DE390-3685-E50A-2008-FE76925689E4}"/>
                </a:ext>
              </a:extLst>
            </p:cNvPr>
            <p:cNvSpPr/>
            <p:nvPr/>
          </p:nvSpPr>
          <p:spPr>
            <a:xfrm>
              <a:off x="907592" y="6190170"/>
              <a:ext cx="462869"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chemeClr val="accent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7" name="object 9">
              <a:extLst>
                <a:ext uri="{FF2B5EF4-FFF2-40B4-BE49-F238E27FC236}">
                  <a16:creationId xmlns:a16="http://schemas.microsoft.com/office/drawing/2014/main" id="{A5EC8211-DAD8-0739-73C4-BED934CB6725}"/>
                </a:ext>
              </a:extLst>
            </p:cNvPr>
            <p:cNvSpPr/>
            <p:nvPr/>
          </p:nvSpPr>
          <p:spPr>
            <a:xfrm>
              <a:off x="1295820" y="6190170"/>
              <a:ext cx="462869"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rgbClr val="F2C353"/>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8" name="object 10">
              <a:extLst>
                <a:ext uri="{FF2B5EF4-FFF2-40B4-BE49-F238E27FC236}">
                  <a16:creationId xmlns:a16="http://schemas.microsoft.com/office/drawing/2014/main" id="{FF40B593-70CD-8513-65FD-02731B944C33}"/>
                </a:ext>
              </a:extLst>
            </p:cNvPr>
            <p:cNvSpPr/>
            <p:nvPr/>
          </p:nvSpPr>
          <p:spPr>
            <a:xfrm>
              <a:off x="5292140" y="6190170"/>
              <a:ext cx="447040" cy="356870"/>
            </a:xfrm>
            <a:custGeom>
              <a:avLst/>
              <a:gdLst/>
              <a:ahLst/>
              <a:cxnLst/>
              <a:rect l="l" t="t" r="r" b="b"/>
              <a:pathLst>
                <a:path w="447039" h="356870">
                  <a:moveTo>
                    <a:pt x="446845" y="0"/>
                  </a:moveTo>
                  <a:lnTo>
                    <a:pt x="356400" y="0"/>
                  </a:lnTo>
                  <a:lnTo>
                    <a:pt x="0" y="356400"/>
                  </a:lnTo>
                  <a:lnTo>
                    <a:pt x="90439" y="356400"/>
                  </a:lnTo>
                  <a:lnTo>
                    <a:pt x="446845" y="0"/>
                  </a:lnTo>
                  <a:close/>
                </a:path>
              </a:pathLst>
            </a:custGeom>
            <a:solidFill>
              <a:schemeClr val="accent2">
                <a:lumMod val="20000"/>
                <a:lumOff val="80000"/>
              </a:schemeClr>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sp>
        <p:nvSpPr>
          <p:cNvPr id="2" name="标题 1">
            <a:extLst>
              <a:ext uri="{FF2B5EF4-FFF2-40B4-BE49-F238E27FC236}">
                <a16:creationId xmlns:a16="http://schemas.microsoft.com/office/drawing/2014/main" id="{21CCE214-1E8C-96C9-2260-699FAF53F7E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课后思考</a:t>
            </a:r>
          </a:p>
        </p:txBody>
      </p:sp>
      <p:sp>
        <p:nvSpPr>
          <p:cNvPr id="3" name="object 4">
            <a:extLst>
              <a:ext uri="{FF2B5EF4-FFF2-40B4-BE49-F238E27FC236}">
                <a16:creationId xmlns:a16="http://schemas.microsoft.com/office/drawing/2014/main" id="{5BCD6A05-50C5-0091-6136-078536A3CEFB}"/>
              </a:ext>
            </a:extLst>
          </p:cNvPr>
          <p:cNvSpPr txBox="1"/>
          <p:nvPr/>
        </p:nvSpPr>
        <p:spPr>
          <a:xfrm>
            <a:off x="2908474" y="2670416"/>
            <a:ext cx="6884884" cy="1649035"/>
          </a:xfrm>
          <a:prstGeom prst="rect">
            <a:avLst/>
          </a:prstGeom>
        </p:spPr>
        <p:txBody>
          <a:bodyPr vert="horz" wrap="square" lIns="0" tIns="51810" rIns="0" bIns="0" rtlCol="0">
            <a:spAutoFit/>
          </a:bodyPr>
          <a:lstStyle/>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1</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）分析“互联网</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挑战杯”等大赛的获奖作品，想一想你对创赛产生了哪些新的认识与收获。</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2</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）你认为组建一支创赛团队最重要的是什么？</a:t>
            </a:r>
            <a:endParaRPr lang="zh-CN" altLang="en-US" sz="2400" b="1" dirty="0">
              <a:latin typeface="Microsoft YaHei" panose="020B0503020204020204" pitchFamily="34" charset="-122"/>
              <a:ea typeface="Microsoft YaHei" panose="020B0503020204020204" pitchFamily="34" charset="-122"/>
              <a:cs typeface="Wawati SC"/>
            </a:endParaRPr>
          </a:p>
        </p:txBody>
      </p:sp>
    </p:spTree>
    <p:extLst>
      <p:ext uri="{BB962C8B-B14F-4D97-AF65-F5344CB8AC3E}">
        <p14:creationId xmlns:p14="http://schemas.microsoft.com/office/powerpoint/2010/main" val="29644645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F0AD3-31B4-0373-1F62-6D80C1050DD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D78CF14-A905-182A-43FE-ABB81A47C392}"/>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5C3B68BC-8148-20BC-D1CA-0ED236C05E6B}"/>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8</a:t>
            </a:r>
            <a:r>
              <a:rPr lang="zh-CN" altLang="en-US" sz="2000" dirty="0">
                <a:latin typeface="Microsoft YaHei" panose="020B0503020204020204" pitchFamily="34" charset="-122"/>
                <a:ea typeface="Microsoft YaHei" panose="020B0503020204020204" pitchFamily="34" charset="-122"/>
                <a:cs typeface="Lantinghei SC Extralight"/>
              </a:rPr>
              <a:t>月</a:t>
            </a:r>
            <a:r>
              <a:rPr lang="en-US" altLang="zh-CN" sz="2000" dirty="0">
                <a:latin typeface="Microsoft YaHei" panose="020B0503020204020204" pitchFamily="34" charset="-122"/>
                <a:ea typeface="Microsoft YaHei" panose="020B0503020204020204" pitchFamily="34" charset="-122"/>
                <a:cs typeface="Lantinghei SC Extralight"/>
              </a:rPr>
              <a:t>24</a:t>
            </a:r>
            <a:r>
              <a:rPr lang="zh-CN" altLang="en-US" sz="2000" dirty="0">
                <a:latin typeface="Microsoft YaHei" panose="020B0503020204020204" pitchFamily="34" charset="-122"/>
                <a:ea typeface="Microsoft YaHei" panose="020B0503020204020204" pitchFamily="34" charset="-122"/>
                <a:cs typeface="Lantinghei SC Extralight"/>
              </a:rPr>
              <a:t>日，第</a:t>
            </a:r>
            <a:r>
              <a:rPr lang="en-US" altLang="zh-CN" sz="2000" dirty="0">
                <a:latin typeface="Microsoft YaHei" panose="020B0503020204020204" pitchFamily="34" charset="-122"/>
                <a:ea typeface="Microsoft YaHei" panose="020B0503020204020204" pitchFamily="34" charset="-122"/>
                <a:cs typeface="Lantinghei SC Extralight"/>
              </a:rPr>
              <a:t>7</a:t>
            </a:r>
            <a:r>
              <a:rPr lang="zh-CN" altLang="en-US" sz="2000" dirty="0">
                <a:latin typeface="Microsoft YaHei" panose="020B0503020204020204" pitchFamily="34" charset="-122"/>
                <a:ea typeface="Microsoft YaHei" panose="020B0503020204020204" pitchFamily="34" charset="-122"/>
                <a:cs typeface="Lantinghei SC Extralight"/>
              </a:rPr>
              <a:t>届造物节开幕，此次造物节首次落地广州，首次在“创造力大展”基础上为全网中小创业者增设“创新创业大会”。</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我们希望每年一度的造物节，都能给大家带来无奇不有的酷炫感受，还希望把造物节办成一个创业者彼此分享、相互学习、共同成长的平台。”阿里巴巴国内数字商业板块总裁戴珊在创新创业大会主论坛上表示。</a:t>
            </a:r>
          </a:p>
        </p:txBody>
      </p:sp>
      <p:sp>
        <p:nvSpPr>
          <p:cNvPr id="6" name="object 9">
            <a:extLst>
              <a:ext uri="{FF2B5EF4-FFF2-40B4-BE49-F238E27FC236}">
                <a16:creationId xmlns:a16="http://schemas.microsoft.com/office/drawing/2014/main" id="{D4186651-93C4-E2E8-ABFD-98683B0D48B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近</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100</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万“</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00</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后”在淘宝创业</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07D2FC7B-D4C2-782C-3E31-28F17297326A}"/>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9EE3F437-393A-2E75-68E8-183E5FA25F48}"/>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B2F63533-7125-6EC5-C71E-21547F58A83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D30877F4-C850-50E8-FDB6-3F8BCEE6CB7B}"/>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14338" name="Picture 2" descr="淘宝造物节，到底造什么？你要的都在这儿">
            <a:extLst>
              <a:ext uri="{FF2B5EF4-FFF2-40B4-BE49-F238E27FC236}">
                <a16:creationId xmlns:a16="http://schemas.microsoft.com/office/drawing/2014/main" id="{A525DD23-8FAF-62DD-8F6C-54D92661A3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118" y="3634565"/>
            <a:ext cx="4404691" cy="2944355"/>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EC526B71-3D4F-487D-A2EB-2C65C4889AC0}"/>
              </a:ext>
            </a:extLst>
          </p:cNvPr>
          <p:cNvSpPr txBox="1"/>
          <p:nvPr/>
        </p:nvSpPr>
        <p:spPr>
          <a:xfrm>
            <a:off x="4989763" y="3634565"/>
            <a:ext cx="6737072" cy="2944355"/>
          </a:xfrm>
          <a:prstGeom prst="rect">
            <a:avLst/>
          </a:prstGeom>
          <a:noFill/>
        </p:spPr>
        <p:txBody>
          <a:bodyPr wrap="square">
            <a:noAutofit/>
          </a:bodyPr>
          <a:lstStyle/>
          <a:p>
            <a:pPr indent="457200">
              <a:lnSpc>
                <a:spcPct val="150000"/>
              </a:lnSpc>
            </a:pPr>
            <a:r>
              <a:rPr lang="en-US" altLang="zh-CN" sz="2000" dirty="0">
                <a:latin typeface="Microsoft YaHei" panose="020B0503020204020204" pitchFamily="34" charset="-122"/>
                <a:ea typeface="Microsoft YaHei" panose="020B0503020204020204" pitchFamily="34" charset="-122"/>
              </a:rPr>
              <a:t>2022</a:t>
            </a:r>
            <a:r>
              <a:rPr lang="zh-CN" altLang="en-US" sz="2000" dirty="0">
                <a:latin typeface="Microsoft YaHei" panose="020B0503020204020204" pitchFamily="34" charset="-122"/>
                <a:ea typeface="Microsoft YaHei" panose="020B0503020204020204" pitchFamily="34" charset="-122"/>
              </a:rPr>
              <a:t>年，线上线下共计</a:t>
            </a:r>
            <a:r>
              <a:rPr lang="en-US" altLang="zh-CN" sz="2000" dirty="0">
                <a:latin typeface="Microsoft YaHei" panose="020B0503020204020204" pitchFamily="34" charset="-122"/>
                <a:ea typeface="Microsoft YaHei" panose="020B0503020204020204" pitchFamily="34" charset="-122"/>
              </a:rPr>
              <a:t>28</a:t>
            </a:r>
            <a:r>
              <a:rPr lang="zh-CN" altLang="en-US" sz="2000" dirty="0">
                <a:latin typeface="Microsoft YaHei" panose="020B0503020204020204" pitchFamily="34" charset="-122"/>
                <a:ea typeface="Microsoft YaHei" panose="020B0503020204020204" pitchFamily="34" charset="-122"/>
              </a:rPr>
              <a:t>万商家报名参加了造物节活动，这是截至</a:t>
            </a:r>
            <a:r>
              <a:rPr lang="en-US" altLang="zh-CN" sz="2000" dirty="0">
                <a:latin typeface="Microsoft YaHei" panose="020B0503020204020204" pitchFamily="34" charset="-122"/>
                <a:ea typeface="Microsoft YaHei" panose="020B0503020204020204" pitchFamily="34" charset="-122"/>
              </a:rPr>
              <a:t>2022</a:t>
            </a:r>
            <a:r>
              <a:rPr lang="zh-CN" altLang="en-US" sz="2000" dirty="0">
                <a:latin typeface="Microsoft YaHei" panose="020B0503020204020204" pitchFamily="34" charset="-122"/>
                <a:ea typeface="Microsoft YaHei" panose="020B0503020204020204" pitchFamily="34" charset="-122"/>
              </a:rPr>
              <a:t>年以来参加人数最多的一次。与之对应，“入淘”创业人数呈现持续增长态势。数据显示，截至</a:t>
            </a:r>
            <a:r>
              <a:rPr lang="en-US" altLang="zh-CN" sz="2000" dirty="0">
                <a:latin typeface="Microsoft YaHei" panose="020B0503020204020204" pitchFamily="34" charset="-122"/>
                <a:ea typeface="Microsoft YaHei" panose="020B0503020204020204" pitchFamily="34" charset="-122"/>
              </a:rPr>
              <a:t>2022</a:t>
            </a:r>
            <a:r>
              <a:rPr lang="zh-CN" altLang="en-US" sz="2000" dirty="0">
                <a:latin typeface="Microsoft YaHei" panose="020B0503020204020204" pitchFamily="34" charset="-122"/>
                <a:ea typeface="Microsoft YaHei" panose="020B0503020204020204" pitchFamily="34" charset="-122"/>
              </a:rPr>
              <a:t>年</a:t>
            </a:r>
            <a:r>
              <a:rPr lang="en-US" altLang="zh-CN" sz="2000" dirty="0">
                <a:latin typeface="Microsoft YaHei" panose="020B0503020204020204" pitchFamily="34" charset="-122"/>
                <a:ea typeface="Microsoft YaHei" panose="020B0503020204020204" pitchFamily="34" charset="-122"/>
              </a:rPr>
              <a:t>7</a:t>
            </a:r>
            <a:r>
              <a:rPr lang="zh-CN" altLang="en-US" sz="2000" dirty="0">
                <a:latin typeface="Microsoft YaHei" panose="020B0503020204020204" pitchFamily="34" charset="-122"/>
                <a:ea typeface="Microsoft YaHei" panose="020B0503020204020204" pitchFamily="34" charset="-122"/>
              </a:rPr>
              <a:t>月</a:t>
            </a:r>
            <a:r>
              <a:rPr lang="en-US" altLang="zh-CN" sz="2000" dirty="0">
                <a:latin typeface="Microsoft YaHei" panose="020B0503020204020204" pitchFamily="34" charset="-122"/>
                <a:ea typeface="Microsoft YaHei" panose="020B0503020204020204" pitchFamily="34" charset="-122"/>
              </a:rPr>
              <a:t>31</a:t>
            </a:r>
            <a:r>
              <a:rPr lang="zh-CN" altLang="en-US" sz="2000" dirty="0">
                <a:latin typeface="Microsoft YaHei" panose="020B0503020204020204" pitchFamily="34" charset="-122"/>
                <a:ea typeface="Microsoft YaHei" panose="020B0503020204020204" pitchFamily="34" charset="-122"/>
              </a:rPr>
              <a:t>日，过去一年里，淘宝天猫净增了近</a:t>
            </a:r>
            <a:r>
              <a:rPr lang="en-US" altLang="zh-CN" sz="2000" dirty="0">
                <a:latin typeface="Microsoft YaHei" panose="020B0503020204020204" pitchFamily="34" charset="-122"/>
                <a:ea typeface="Microsoft YaHei" panose="020B0503020204020204" pitchFamily="34" charset="-122"/>
              </a:rPr>
              <a:t>120</a:t>
            </a:r>
            <a:r>
              <a:rPr lang="zh-CN" altLang="en-US" sz="2000" dirty="0">
                <a:latin typeface="Microsoft YaHei" panose="020B0503020204020204" pitchFamily="34" charset="-122"/>
                <a:ea typeface="Microsoft YaHei" panose="020B0503020204020204" pitchFamily="34" charset="-122"/>
              </a:rPr>
              <a:t>万商家，增量与增速均翻了一倍多。</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年轻人是造物节的创新主角、淘宝的创业主力。</a:t>
            </a:r>
            <a:r>
              <a:rPr lang="en-US" altLang="zh-CN" sz="2000" dirty="0">
                <a:latin typeface="Microsoft YaHei" panose="020B0503020204020204" pitchFamily="34" charset="-122"/>
                <a:ea typeface="Microsoft YaHei" panose="020B0503020204020204" pitchFamily="34" charset="-122"/>
              </a:rPr>
              <a:t>……</a:t>
            </a:r>
            <a:endParaRPr lang="zh-CN" altLang="en-US" sz="20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6246378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7230A-F1EC-A6BF-1A19-B10F70BB6AB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E0095D5-BE07-9C17-7E73-6BCBBB73141B}"/>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4406BF6C-FB9D-BDDB-7791-E5BFBC3CFF37}"/>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80000" tIns="72000" rIns="4464000" bIns="0" rtlCol="0">
            <a:noAutofit/>
          </a:bodyPr>
          <a:lstStyle/>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相比“</a:t>
            </a:r>
            <a:r>
              <a:rPr lang="en-US" altLang="zh-CN" sz="2000" dirty="0">
                <a:latin typeface="Microsoft YaHei" panose="020B0503020204020204" pitchFamily="34" charset="-122"/>
                <a:ea typeface="Microsoft YaHei" panose="020B0503020204020204" pitchFamily="34" charset="-122"/>
                <a:cs typeface="Lantinghei SC Extralight"/>
              </a:rPr>
              <a:t>80</a:t>
            </a:r>
            <a:r>
              <a:rPr lang="zh-CN" altLang="en-US" sz="2000" dirty="0">
                <a:latin typeface="Microsoft YaHei" panose="020B0503020204020204" pitchFamily="34" charset="-122"/>
                <a:ea typeface="Microsoft YaHei" panose="020B0503020204020204" pitchFamily="34" charset="-122"/>
                <a:cs typeface="Lantinghei SC Extralight"/>
              </a:rPr>
              <a:t>后”“</a:t>
            </a:r>
            <a:r>
              <a:rPr lang="en-US" altLang="zh-CN" sz="2000" dirty="0">
                <a:latin typeface="Microsoft YaHei" panose="020B0503020204020204" pitchFamily="34" charset="-122"/>
                <a:ea typeface="Microsoft YaHei" panose="020B0503020204020204" pitchFamily="34" charset="-122"/>
                <a:cs typeface="Lantinghei SC Extralight"/>
              </a:rPr>
              <a:t>90</a:t>
            </a:r>
            <a:r>
              <a:rPr lang="zh-CN" altLang="en-US" sz="2000" dirty="0">
                <a:latin typeface="Microsoft YaHei" panose="020B0503020204020204" pitchFamily="34" charset="-122"/>
                <a:ea typeface="Microsoft YaHei" panose="020B0503020204020204" pitchFamily="34" charset="-122"/>
                <a:cs typeface="Lantinghei SC Extralight"/>
              </a:rPr>
              <a:t>后”，“</a:t>
            </a:r>
            <a:r>
              <a:rPr lang="en-US" altLang="zh-CN" sz="2000" dirty="0">
                <a:latin typeface="Microsoft YaHei" panose="020B0503020204020204" pitchFamily="34" charset="-122"/>
                <a:ea typeface="Microsoft YaHei" panose="020B0503020204020204" pitchFamily="34" charset="-122"/>
                <a:cs typeface="Lantinghei SC Extralight"/>
              </a:rPr>
              <a:t>00</a:t>
            </a:r>
            <a:r>
              <a:rPr lang="zh-CN" altLang="en-US" sz="2000" dirty="0">
                <a:latin typeface="Microsoft YaHei" panose="020B0503020204020204" pitchFamily="34" charset="-122"/>
                <a:ea typeface="Microsoft YaHei" panose="020B0503020204020204" pitchFamily="34" charset="-122"/>
                <a:cs typeface="Lantinghei SC Extralight"/>
              </a:rPr>
              <a:t>后”创新创业有鲜明的特色，他们很多选择“低成本、轻创业”模式，对消费趋势反应灵敏，擅长内容种草和短视频营销，同时非常愿意参加平台的各种活动来辅助自己的经营。当前消费市场呈现为细分化、个性化等特征，国家也在加大对中小微企业的支持力度，以淘宝为代表的电商平台营造了多元繁荣的创业环境，有利于助推新一轮中小微商家创新创业。</a:t>
            </a:r>
          </a:p>
        </p:txBody>
      </p:sp>
      <p:sp>
        <p:nvSpPr>
          <p:cNvPr id="6" name="object 9">
            <a:extLst>
              <a:ext uri="{FF2B5EF4-FFF2-40B4-BE49-F238E27FC236}">
                <a16:creationId xmlns:a16="http://schemas.microsoft.com/office/drawing/2014/main" id="{C6B911AA-3BBF-DF84-9A73-12ED4EDB40FE}"/>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近</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100</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万“</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00</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后”在淘宝创业</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000BC8B3-B4C4-7660-6F95-7E1AFC6539DE}"/>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70E564C6-0A98-1B5C-8922-160AC92406D6}"/>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DCB9925F-1F85-35D9-26B2-1222900C6746}"/>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8B9A31C7-C141-EE51-6CDB-240511D6A730}"/>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13314" name="Picture 2" descr="淘宝00后商家接近100万 | AI电商|AI工具大全:文生图、数字人、绘画等全覆盖">
            <a:extLst>
              <a:ext uri="{FF2B5EF4-FFF2-40B4-BE49-F238E27FC236}">
                <a16:creationId xmlns:a16="http://schemas.microsoft.com/office/drawing/2014/main" id="{A2430CDE-A4C2-92D4-77D0-6C93379BF50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06" b="1"/>
          <a:stretch/>
        </p:blipFill>
        <p:spPr bwMode="auto">
          <a:xfrm>
            <a:off x="7368209" y="1656523"/>
            <a:ext cx="4318870" cy="487760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90602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497D4-CF8F-4193-5D50-A23FBD2B71A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A8948DA-0835-654D-39F8-345796CE6FA1}"/>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AD717182-024B-4D89-5E2A-1CDDFF21939F}"/>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108000" tIns="0" rIns="72000" bIns="0" rtlCol="0">
            <a:noAutofit/>
          </a:bodyPr>
          <a:lstStyle/>
          <a:p>
            <a:pPr indent="457200">
              <a:lnSpc>
                <a:spcPct val="14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40000"/>
              </a:lnSpc>
            </a:pPr>
            <a:r>
              <a:rPr lang="zh-CN" altLang="en-US" sz="2000" spc="-11" dirty="0">
                <a:latin typeface="Microsoft YaHei" panose="020B0503020204020204" pitchFamily="34" charset="-122"/>
                <a:ea typeface="Microsoft YaHei" panose="020B0503020204020204" pitchFamily="34" charset="-122"/>
                <a:cs typeface="Lantinghei SC Demibold"/>
              </a:rPr>
              <a:t>了解大学生电商创新创业情况。</a:t>
            </a:r>
          </a:p>
          <a:p>
            <a:pPr indent="457200">
              <a:lnSpc>
                <a:spcPct val="14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🎯活动要求</a:t>
            </a:r>
          </a:p>
          <a:p>
            <a:pPr indent="457200">
              <a:lnSpc>
                <a:spcPct val="140000"/>
              </a:lnSpc>
            </a:pP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6</a:t>
            </a:r>
            <a:r>
              <a:rPr lang="zh-CN" altLang="en-US" sz="2000" spc="-11" dirty="0">
                <a:latin typeface="Microsoft YaHei" panose="020B0503020204020204" pitchFamily="34" charset="-122"/>
                <a:ea typeface="Microsoft YaHei" panose="020B0503020204020204" pitchFamily="34" charset="-122"/>
              </a:rPr>
              <a:t>人一组，收集、整理全国大学生电商创新创业较为成功的案例。</a:t>
            </a:r>
          </a:p>
          <a:p>
            <a:pPr indent="457200">
              <a:lnSpc>
                <a:spcPct val="14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🎯活动过程</a:t>
            </a:r>
          </a:p>
          <a:p>
            <a:pPr indent="457200">
              <a:lnSpc>
                <a:spcPct val="140000"/>
              </a:lnSpc>
            </a:pPr>
            <a:r>
              <a:rPr lang="zh-CN" altLang="en-US" sz="2000" spc="-11" dirty="0">
                <a:latin typeface="Microsoft YaHei" panose="020B0503020204020204" pitchFamily="34" charset="-122"/>
                <a:ea typeface="Microsoft YaHei" panose="020B0503020204020204" pitchFamily="34" charset="-122"/>
              </a:rPr>
              <a:t>每个小组选择</a:t>
            </a:r>
            <a:r>
              <a:rPr lang="en-US" altLang="zh-CN" sz="2000" spc="-11" dirty="0">
                <a:latin typeface="Microsoft YaHei" panose="020B0503020204020204" pitchFamily="34" charset="-122"/>
                <a:ea typeface="Microsoft YaHei" panose="020B0503020204020204" pitchFamily="34" charset="-122"/>
              </a:rPr>
              <a:t>5</a:t>
            </a:r>
            <a:r>
              <a:rPr lang="zh-CN" altLang="en-US" sz="2000" spc="-11" dirty="0">
                <a:latin typeface="Microsoft YaHei" panose="020B0503020204020204" pitchFamily="34" charset="-122"/>
                <a:ea typeface="Microsoft YaHei" panose="020B0503020204020204" pitchFamily="34" charset="-122"/>
              </a:rPr>
              <a:t>个大学生电商创新创业较为成功的案例，围绕“大学生电商创新创业之路”的主题，对大学生电商创新创业进行分析，形成分析报告，最后按照组别顺序依次上台讲解展示。</a:t>
            </a:r>
          </a:p>
          <a:p>
            <a:pPr indent="457200">
              <a:lnSpc>
                <a:spcPct val="14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🎯活动总结</a:t>
            </a:r>
          </a:p>
          <a:p>
            <a:pPr indent="457200">
              <a:lnSpc>
                <a:spcPct val="140000"/>
              </a:lnSpc>
            </a:pPr>
            <a:r>
              <a:rPr lang="zh-CN" altLang="en-US" sz="2000" spc="-11" dirty="0">
                <a:latin typeface="Microsoft YaHei" panose="020B0503020204020204" pitchFamily="34" charset="-122"/>
                <a:ea typeface="Microsoft YaHei" panose="020B0503020204020204" pitchFamily="34" charset="-122"/>
              </a:rPr>
              <a:t>深入了解真实社会背景下大学生电商创新创业的情况，了解电商当下正成为大学生日益流行的创新创业选择。数据显示，</a:t>
            </a:r>
            <a:r>
              <a:rPr lang="en-US" altLang="zh-CN" sz="2000" spc="-11" dirty="0">
                <a:latin typeface="Microsoft YaHei" panose="020B0503020204020204" pitchFamily="34" charset="-122"/>
                <a:ea typeface="Microsoft YaHei" panose="020B0503020204020204" pitchFamily="34" charset="-122"/>
              </a:rPr>
              <a:t>2023</a:t>
            </a:r>
            <a:r>
              <a:rPr lang="zh-CN" altLang="en-US" sz="2000" spc="-11" dirty="0">
                <a:latin typeface="Microsoft YaHei" panose="020B0503020204020204" pitchFamily="34" charset="-122"/>
                <a:ea typeface="Microsoft YaHei" panose="020B0503020204020204" pitchFamily="34" charset="-122"/>
              </a:rPr>
              <a:t>年以来已有</a:t>
            </a:r>
            <a:r>
              <a:rPr lang="en-US" altLang="zh-CN" sz="2000" spc="-11" dirty="0">
                <a:latin typeface="Microsoft YaHei" panose="020B0503020204020204" pitchFamily="34" charset="-122"/>
                <a:ea typeface="Microsoft YaHei" panose="020B0503020204020204" pitchFamily="34" charset="-122"/>
              </a:rPr>
              <a:t>20</a:t>
            </a:r>
            <a:r>
              <a:rPr lang="zh-CN" altLang="en-US" sz="2000" spc="-11" dirty="0">
                <a:latin typeface="Microsoft YaHei" panose="020B0503020204020204" pitchFamily="34" charset="-122"/>
                <a:ea typeface="Microsoft YaHei" panose="020B0503020204020204" pitchFamily="34" charset="-122"/>
              </a:rPr>
              <a:t>万大学生在淘宝开店，淘宝店主的平均年龄进一步降至</a:t>
            </a:r>
            <a:r>
              <a:rPr lang="en-US" altLang="zh-CN" sz="2000" spc="-11" dirty="0">
                <a:latin typeface="Microsoft YaHei" panose="020B0503020204020204" pitchFamily="34" charset="-122"/>
                <a:ea typeface="Microsoft YaHei" panose="020B0503020204020204" pitchFamily="34" charset="-122"/>
              </a:rPr>
              <a:t>25</a:t>
            </a:r>
            <a:r>
              <a:rPr lang="zh-CN" altLang="en-US" sz="2000" spc="-11" dirty="0">
                <a:latin typeface="Microsoft YaHei" panose="020B0503020204020204" pitchFamily="34" charset="-122"/>
                <a:ea typeface="Microsoft YaHei" panose="020B0503020204020204" pitchFamily="34" charset="-122"/>
              </a:rPr>
              <a:t>岁。在这批年轻创业者中，有不少人是首次接触电商，但经验的不足并未影响他们大放异彩。背靠淘宝平台</a:t>
            </a:r>
            <a:r>
              <a:rPr lang="en-US" altLang="zh-CN" sz="2000" spc="-11" dirty="0">
                <a:latin typeface="Microsoft YaHei" panose="020B0503020204020204" pitchFamily="34" charset="-122"/>
                <a:ea typeface="Microsoft YaHei" panose="020B0503020204020204" pitchFamily="34" charset="-122"/>
              </a:rPr>
              <a:t>8</a:t>
            </a:r>
            <a:r>
              <a:rPr lang="zh-CN" altLang="en-US" sz="2000" spc="-11" dirty="0">
                <a:latin typeface="Microsoft YaHei" panose="020B0503020204020204" pitchFamily="34" charset="-122"/>
                <a:ea typeface="Microsoft YaHei" panose="020B0503020204020204" pitchFamily="34" charset="-122"/>
              </a:rPr>
              <a:t>亿用户、千万商家以及数十亿商品所构筑的“地基”，他们正通过自己独有的创造力崭露头角。</a:t>
            </a:r>
            <a:endParaRPr lang="en-US" altLang="zh-CN" sz="2000" spc="-11" dirty="0">
              <a:latin typeface="Microsoft YaHei" panose="020B0503020204020204" pitchFamily="34" charset="-122"/>
              <a:ea typeface="Microsoft YaHei" panose="020B0503020204020204" pitchFamily="34" charset="-122"/>
            </a:endParaRPr>
          </a:p>
        </p:txBody>
      </p:sp>
      <p:sp>
        <p:nvSpPr>
          <p:cNvPr id="13" name="object 9">
            <a:extLst>
              <a:ext uri="{FF2B5EF4-FFF2-40B4-BE49-F238E27FC236}">
                <a16:creationId xmlns:a16="http://schemas.microsoft.com/office/drawing/2014/main" id="{AFFEF926-387A-0124-0270-97FCB296ED8E}"/>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返乡创新创业政策应用与模拟实践</a:t>
            </a:r>
          </a:p>
        </p:txBody>
      </p:sp>
      <p:grpSp>
        <p:nvGrpSpPr>
          <p:cNvPr id="14" name="组合 13">
            <a:extLst>
              <a:ext uri="{FF2B5EF4-FFF2-40B4-BE49-F238E27FC236}">
                <a16:creationId xmlns:a16="http://schemas.microsoft.com/office/drawing/2014/main" id="{806774CC-A79D-73FE-FA46-1C1605039A3E}"/>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BACDBF51-5A68-7385-DB51-92E394938624}"/>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9E00D509-DC97-FB35-1167-AA6CE9299BFB}"/>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14313080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p:txBody>
          <a:bodyPr anchor="ctr">
            <a:noAutofit/>
          </a:bodyPr>
          <a:lstStyle/>
          <a:p>
            <a:r>
              <a:rPr lang="zh-CN" altLang="en-US" sz="6500" dirty="0">
                <a:latin typeface="Microsoft YaHei" panose="020B0503020204020204" pitchFamily="34" charset="-122"/>
                <a:ea typeface="Microsoft YaHei" panose="020B0503020204020204" pitchFamily="34" charset="-122"/>
              </a:rPr>
              <a:t>感谢聆听</a:t>
            </a:r>
            <a:endParaRPr lang="en-US" sz="6500" dirty="0">
              <a:latin typeface="Microsoft YaHei" panose="020B0503020204020204" pitchFamily="34" charset="-122"/>
              <a:ea typeface="Microsoft YaHei" panose="020B0503020204020204" pitchFamily="34" charset="-122"/>
            </a:endParaRPr>
          </a:p>
        </p:txBody>
      </p:sp>
      <p:sp>
        <p:nvSpPr>
          <p:cNvPr id="9" name="文本占位符 3">
            <a:extLst>
              <a:ext uri="{FF2B5EF4-FFF2-40B4-BE49-F238E27FC236}">
                <a16:creationId xmlns:a16="http://schemas.microsoft.com/office/drawing/2014/main" id="{8C38499E-88D3-C1FC-8245-CB8D0015DB92}"/>
              </a:ext>
            </a:extLst>
          </p:cNvPr>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a:xfrm>
            <a:off x="5451475" y="1944146"/>
            <a:ext cx="5648916"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8.1</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大学生创新创业比赛</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DD5A8-024D-569D-ACCC-D1680EF82F2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DDB255B-47D8-70E5-BFF1-5C02C6D921E7}"/>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案例在线</a:t>
            </a:r>
          </a:p>
        </p:txBody>
      </p:sp>
      <p:sp>
        <p:nvSpPr>
          <p:cNvPr id="5" name="object 20">
            <a:extLst>
              <a:ext uri="{FF2B5EF4-FFF2-40B4-BE49-F238E27FC236}">
                <a16:creationId xmlns:a16="http://schemas.microsoft.com/office/drawing/2014/main" id="{4FE54E1F-3E64-F4CA-688E-D00A7A364188}"/>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2023</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9</a:t>
            </a:r>
            <a:r>
              <a:rPr lang="zh-CN" altLang="en-US" sz="2000" dirty="0">
                <a:latin typeface="Microsoft YaHei" panose="020B0503020204020204" pitchFamily="34" charset="-122"/>
                <a:ea typeface="Microsoft YaHei" panose="020B0503020204020204" pitchFamily="34" charset="-122"/>
                <a:cs typeface="Lantinghei SC Extralight"/>
              </a:rPr>
              <a:t>月</a:t>
            </a:r>
            <a:r>
              <a:rPr lang="en-US" altLang="zh-CN" sz="2000" dirty="0">
                <a:latin typeface="Microsoft YaHei" panose="020B0503020204020204" pitchFamily="34" charset="-122"/>
                <a:ea typeface="Microsoft YaHei" panose="020B0503020204020204" pitchFamily="34" charset="-122"/>
                <a:cs typeface="Lantinghei SC Extralight"/>
              </a:rPr>
              <a:t>9</a:t>
            </a:r>
            <a:r>
              <a:rPr lang="zh-CN" altLang="en-US" sz="2000" dirty="0">
                <a:latin typeface="Microsoft YaHei" panose="020B0503020204020204" pitchFamily="34" charset="-122"/>
                <a:ea typeface="Microsoft YaHei" panose="020B0503020204020204" pitchFamily="34" charset="-122"/>
                <a:cs typeface="Lantinghei SC Extralight"/>
              </a:rPr>
              <a:t>日，</a:t>
            </a:r>
            <a:r>
              <a:rPr lang="en-US" altLang="zh-CN" sz="2000" dirty="0">
                <a:latin typeface="Microsoft YaHei" panose="020B0503020204020204" pitchFamily="34" charset="-122"/>
                <a:ea typeface="Microsoft YaHei" panose="020B0503020204020204" pitchFamily="34" charset="-122"/>
                <a:cs typeface="Lantinghei SC Extralight"/>
              </a:rPr>
              <a:t>2023</a:t>
            </a:r>
            <a:r>
              <a:rPr lang="zh-CN" altLang="en-US" sz="2000" dirty="0">
                <a:latin typeface="Microsoft YaHei" panose="020B0503020204020204" pitchFamily="34" charset="-122"/>
                <a:ea typeface="Microsoft YaHei" panose="020B0503020204020204" pitchFamily="34" charset="-122"/>
                <a:cs typeface="Lantinghei SC Extralight"/>
              </a:rPr>
              <a:t>年广发证券</a:t>
            </a:r>
            <a:r>
              <a:rPr lang="en-US" altLang="zh-CN" sz="2000" dirty="0">
                <a:latin typeface="Microsoft YaHei" panose="020B0503020204020204" pitchFamily="34" charset="-122"/>
                <a:ea typeface="Microsoft YaHei" panose="020B0503020204020204" pitchFamily="34" charset="-122"/>
                <a:cs typeface="Lantinghei SC Extralight"/>
              </a:rPr>
              <a:t>·</a:t>
            </a:r>
            <a:r>
              <a:rPr lang="en" altLang="zh-CN" sz="2000" dirty="0">
                <a:latin typeface="Microsoft YaHei" panose="020B0503020204020204" pitchFamily="34" charset="-122"/>
                <a:ea typeface="Microsoft YaHei" panose="020B0503020204020204" pitchFamily="34" charset="-122"/>
                <a:cs typeface="Lantinghei SC Extralight"/>
              </a:rPr>
              <a:t>KAB</a:t>
            </a:r>
            <a:r>
              <a:rPr lang="zh-CN" altLang="en-US" sz="2000" dirty="0">
                <a:latin typeface="Microsoft YaHei" panose="020B0503020204020204" pitchFamily="34" charset="-122"/>
                <a:ea typeface="Microsoft YaHei" panose="020B0503020204020204" pitchFamily="34" charset="-122"/>
                <a:cs typeface="Lantinghei SC Extralight"/>
              </a:rPr>
              <a:t>大学生微创业行动启动仪式暨</a:t>
            </a: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年成果发布会在天津举办，包括盛建中、谢涵宇、张志杰在内的</a:t>
            </a:r>
            <a:r>
              <a:rPr lang="en-US" altLang="zh-CN" sz="2000" dirty="0">
                <a:latin typeface="Microsoft YaHei" panose="020B0503020204020204" pitchFamily="34" charset="-122"/>
                <a:ea typeface="Microsoft YaHei" panose="020B0503020204020204" pitchFamily="34" charset="-122"/>
                <a:cs typeface="Lantinghei SC Extralight"/>
              </a:rPr>
              <a:t>5</a:t>
            </a:r>
            <a:r>
              <a:rPr lang="zh-CN" altLang="en-US" sz="2000" dirty="0">
                <a:latin typeface="Microsoft YaHei" panose="020B0503020204020204" pitchFamily="34" charset="-122"/>
                <a:ea typeface="Microsoft YaHei" panose="020B0503020204020204" pitchFamily="34" charset="-122"/>
                <a:cs typeface="Lantinghei SC Extralight"/>
              </a:rPr>
              <a:t>名</a:t>
            </a: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年大学生微创业扶持项目代表讲述了他们的创业实践和感悟。活动公布了</a:t>
            </a: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年获得扶持的</a:t>
            </a:r>
            <a:r>
              <a:rPr lang="en-US" altLang="zh-CN" sz="2000" dirty="0">
                <a:latin typeface="Microsoft YaHei" panose="020B0503020204020204" pitchFamily="34" charset="-122"/>
                <a:ea typeface="Microsoft YaHei" panose="020B0503020204020204" pitchFamily="34" charset="-122"/>
                <a:cs typeface="Lantinghei SC Extralight"/>
              </a:rPr>
              <a:t>60</a:t>
            </a:r>
            <a:r>
              <a:rPr lang="zh-CN" altLang="en-US" sz="2000" dirty="0">
                <a:latin typeface="Microsoft YaHei" panose="020B0503020204020204" pitchFamily="34" charset="-122"/>
                <a:ea typeface="Microsoft YaHei" panose="020B0503020204020204" pitchFamily="34" charset="-122"/>
                <a:cs typeface="Lantinghei SC Extralight"/>
              </a:rPr>
              <a:t>个项目名单。</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据主办方介绍，今年，在来自近</a:t>
            </a:r>
            <a:r>
              <a:rPr lang="en-US" altLang="zh-CN" sz="2000" dirty="0">
                <a:latin typeface="Microsoft YaHei" panose="020B0503020204020204" pitchFamily="34" charset="-122"/>
                <a:ea typeface="Microsoft YaHei" panose="020B0503020204020204" pitchFamily="34" charset="-122"/>
                <a:cs typeface="Lantinghei SC Extralight"/>
              </a:rPr>
              <a:t>300</a:t>
            </a:r>
            <a:r>
              <a:rPr lang="zh-CN" altLang="en-US" sz="2000" dirty="0">
                <a:latin typeface="Microsoft YaHei" panose="020B0503020204020204" pitchFamily="34" charset="-122"/>
                <a:ea typeface="Microsoft YaHei" panose="020B0503020204020204" pitchFamily="34" charset="-122"/>
                <a:cs typeface="Lantinghei SC Extralight"/>
              </a:rPr>
              <a:t>所高校的上千个项目中，经过前期网络展示、路演答辩、专家组遴选等环节的激烈角逐，共有</a:t>
            </a:r>
            <a:r>
              <a:rPr lang="en-US" altLang="zh-CN" sz="2000" dirty="0">
                <a:latin typeface="Microsoft YaHei" panose="020B0503020204020204" pitchFamily="34" charset="-122"/>
                <a:ea typeface="Microsoft YaHei" panose="020B0503020204020204" pitchFamily="34" charset="-122"/>
                <a:cs typeface="Lantinghei SC Extralight"/>
              </a:rPr>
              <a:t>60</a:t>
            </a:r>
            <a:r>
              <a:rPr lang="zh-CN" altLang="en-US" sz="2000" dirty="0">
                <a:latin typeface="Microsoft YaHei" panose="020B0503020204020204" pitchFamily="34" charset="-122"/>
                <a:ea typeface="Microsoft YaHei" panose="020B0503020204020204" pitchFamily="34" charset="-122"/>
                <a:cs typeface="Lantinghei SC Extralight"/>
              </a:rPr>
              <a:t>个项目脱颖而出，共获得</a:t>
            </a:r>
            <a:r>
              <a:rPr lang="en-US" altLang="zh-CN" sz="2000" dirty="0">
                <a:latin typeface="Microsoft YaHei" panose="020B0503020204020204" pitchFamily="34" charset="-122"/>
                <a:ea typeface="Microsoft YaHei" panose="020B0503020204020204" pitchFamily="34" charset="-122"/>
                <a:cs typeface="Lantinghei SC Extralight"/>
              </a:rPr>
              <a:t>150</a:t>
            </a:r>
            <a:r>
              <a:rPr lang="zh-CN" altLang="en-US" sz="2000" dirty="0">
                <a:latin typeface="Microsoft YaHei" panose="020B0503020204020204" pitchFamily="34" charset="-122"/>
                <a:ea typeface="Microsoft YaHei" panose="020B0503020204020204" pitchFamily="34" charset="-122"/>
                <a:cs typeface="Lantinghei SC Extralight"/>
              </a:rPr>
              <a:t>万元的创业扶持。过去</a:t>
            </a:r>
            <a:r>
              <a:rPr lang="en-US" altLang="zh-CN" sz="2000" dirty="0">
                <a:latin typeface="Microsoft YaHei" panose="020B0503020204020204" pitchFamily="34" charset="-122"/>
                <a:ea typeface="Microsoft YaHei" panose="020B0503020204020204" pitchFamily="34" charset="-122"/>
                <a:cs typeface="Lantinghei SC Extralight"/>
              </a:rPr>
              <a:t>8</a:t>
            </a:r>
            <a:r>
              <a:rPr lang="zh-CN" altLang="en-US" sz="2000" dirty="0">
                <a:latin typeface="Microsoft YaHei" panose="020B0503020204020204" pitchFamily="34" charset="-122"/>
                <a:ea typeface="Microsoft YaHei" panose="020B0503020204020204" pitchFamily="34" charset="-122"/>
                <a:cs typeface="Lantinghei SC Extralight"/>
              </a:rPr>
              <a:t>年来，累计上千所高校、上万个大学生项目参与微创业展示活动，</a:t>
            </a:r>
            <a:r>
              <a:rPr lang="en-US" altLang="zh-CN" sz="2000" dirty="0">
                <a:latin typeface="Microsoft YaHei" panose="020B0503020204020204" pitchFamily="34" charset="-122"/>
                <a:ea typeface="Microsoft YaHei" panose="020B0503020204020204" pitchFamily="34" charset="-122"/>
                <a:cs typeface="Lantinghei SC Extralight"/>
              </a:rPr>
              <a:t>420</a:t>
            </a:r>
            <a:r>
              <a:rPr lang="zh-CN" altLang="en-US" sz="2000" dirty="0">
                <a:latin typeface="Microsoft YaHei" panose="020B0503020204020204" pitchFamily="34" charset="-122"/>
                <a:ea typeface="Microsoft YaHei" panose="020B0503020204020204" pitchFamily="34" charset="-122"/>
                <a:cs typeface="Lantinghei SC Extralight"/>
              </a:rPr>
              <a:t>个项目获得创业资金扶持；</a:t>
            </a:r>
            <a:r>
              <a:rPr lang="en-US" altLang="zh-CN" sz="2000" dirty="0">
                <a:latin typeface="Microsoft YaHei" panose="020B0503020204020204" pitchFamily="34" charset="-122"/>
                <a:ea typeface="Microsoft YaHei" panose="020B0503020204020204" pitchFamily="34" charset="-122"/>
                <a:cs typeface="Lantinghei SC Extralight"/>
              </a:rPr>
              <a:t>200</a:t>
            </a:r>
            <a:r>
              <a:rPr lang="zh-CN" altLang="en-US" sz="2000" dirty="0">
                <a:latin typeface="Microsoft YaHei" panose="020B0503020204020204" pitchFamily="34" charset="-122"/>
                <a:ea typeface="Microsoft YaHei" panose="020B0503020204020204" pitchFamily="34" charset="-122"/>
                <a:cs typeface="Lantinghei SC Extralight"/>
              </a:rPr>
              <a:t>多名专家、投资人、创业典型走进高校，通过大讲堂、微创营、项目路演等方式，与上万名大学生面对面交流。</a:t>
            </a:r>
            <a:endParaRPr lang="en-US" altLang="zh-CN" sz="2000" b="1" dirty="0">
              <a:latin typeface="Microsoft YaHei" panose="020B0503020204020204" pitchFamily="34" charset="-122"/>
              <a:ea typeface="Microsoft YaHei" panose="020B0503020204020204" pitchFamily="34" charset="-122"/>
              <a:cs typeface="Lantinghei SC Extralight"/>
            </a:endParaRPr>
          </a:p>
        </p:txBody>
      </p:sp>
      <p:sp>
        <p:nvSpPr>
          <p:cNvPr id="6" name="object 9">
            <a:extLst>
              <a:ext uri="{FF2B5EF4-FFF2-40B4-BE49-F238E27FC236}">
                <a16:creationId xmlns:a16="http://schemas.microsoft.com/office/drawing/2014/main" id="{FFBE1441-A8B6-5D4A-BC3F-9243F566648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二〇二三年大学生微创业行动启动</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393A67F5-F1EA-6851-CE41-A8C4A3264F9D}"/>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588016C4-0CB9-A6E9-CF4F-678BEE8E1BF3}"/>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C6EA8748-8DCF-D84C-EE4B-207E8C066F8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B43A1CCF-E9B1-49A8-D4C1-EF79AD99BD59}"/>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925164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1443E2-76FC-C615-C9AC-FF67E6026325}"/>
            </a:ext>
          </a:extLst>
        </p:cNvPr>
        <p:cNvGrpSpPr/>
        <p:nvPr/>
      </p:nvGrpSpPr>
      <p:grpSpPr>
        <a:xfrm>
          <a:off x="0" y="0"/>
          <a:ext cx="0" cy="0"/>
          <a:chOff x="0" y="0"/>
          <a:chExt cx="0" cy="0"/>
        </a:xfrm>
      </p:grpSpPr>
      <p:sp>
        <p:nvSpPr>
          <p:cNvPr id="16" name="云形标注 15">
            <a:extLst>
              <a:ext uri="{FF2B5EF4-FFF2-40B4-BE49-F238E27FC236}">
                <a16:creationId xmlns:a16="http://schemas.microsoft.com/office/drawing/2014/main" id="{DDB9CB09-E05A-8B14-CE3E-22D9FD2BFE96}"/>
              </a:ext>
            </a:extLst>
          </p:cNvPr>
          <p:cNvSpPr/>
          <p:nvPr/>
        </p:nvSpPr>
        <p:spPr>
          <a:xfrm>
            <a:off x="907774" y="1330487"/>
            <a:ext cx="10376452" cy="4197025"/>
          </a:xfrm>
          <a:prstGeom prst="cloudCallout">
            <a:avLst/>
          </a:prstGeom>
          <a:solidFill>
            <a:srgbClr val="FFF4C2"/>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D5527F7D-404E-937A-36BA-BD7B92021162}"/>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互动讨论</a:t>
            </a:r>
          </a:p>
        </p:txBody>
      </p:sp>
      <p:sp>
        <p:nvSpPr>
          <p:cNvPr id="14" name="object 14">
            <a:extLst>
              <a:ext uri="{FF2B5EF4-FFF2-40B4-BE49-F238E27FC236}">
                <a16:creationId xmlns:a16="http://schemas.microsoft.com/office/drawing/2014/main" id="{54BD9975-F8BE-B25B-FDDA-283D79931643}"/>
              </a:ext>
            </a:extLst>
          </p:cNvPr>
          <p:cNvSpPr txBox="1"/>
          <p:nvPr/>
        </p:nvSpPr>
        <p:spPr>
          <a:xfrm>
            <a:off x="2847753" y="2897543"/>
            <a:ext cx="6496494" cy="1062913"/>
          </a:xfrm>
          <a:prstGeom prst="rect">
            <a:avLst/>
          </a:prstGeom>
          <a:ln w="6350">
            <a:noFill/>
          </a:ln>
        </p:spPr>
        <p:txBody>
          <a:bodyPr vert="horz" wrap="square" lIns="0" tIns="19996" rIns="0" bIns="0" rtlCol="0" anchor="ctr">
            <a:spAutoFit/>
          </a:bodyPr>
          <a:lstStyle/>
          <a:p>
            <a:pPr marL="268137">
              <a:lnSpc>
                <a:spcPct val="150000"/>
              </a:lnSpc>
              <a:spcBef>
                <a:spcPts val="480"/>
              </a:spcBef>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你知道与大学生创新创业相关的赛事有哪些吗？你参加过哪些？</a:t>
            </a:r>
            <a:endParaRPr sz="2400"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1871285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3F7A3-9810-1726-84ED-CAD245A6ACB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89DBB3F-9B63-6EAE-7C9D-7625589F1EC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8.1.1</a:t>
            </a:r>
            <a:r>
              <a:rPr lang="zh-CN" altLang="en-US" sz="3200" dirty="0">
                <a:solidFill>
                  <a:schemeClr val="tx1"/>
                </a:solidFill>
                <a:latin typeface="Microsoft YaHei" panose="020B0503020204020204" pitchFamily="34" charset="-122"/>
                <a:ea typeface="Microsoft YaHei" panose="020B0503020204020204" pitchFamily="34" charset="-122"/>
              </a:rPr>
              <a:t>创新创业赛事概览</a:t>
            </a:r>
          </a:p>
        </p:txBody>
      </p:sp>
      <p:sp>
        <p:nvSpPr>
          <p:cNvPr id="5" name="文本框 4">
            <a:extLst>
              <a:ext uri="{FF2B5EF4-FFF2-40B4-BE49-F238E27FC236}">
                <a16:creationId xmlns:a16="http://schemas.microsoft.com/office/drawing/2014/main" id="{534CE4BC-1537-1B69-0999-C2E65993078D}"/>
              </a:ext>
            </a:extLst>
          </p:cNvPr>
          <p:cNvSpPr txBox="1"/>
          <p:nvPr/>
        </p:nvSpPr>
        <p:spPr>
          <a:xfrm>
            <a:off x="830359" y="1140222"/>
            <a:ext cx="76118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中国国际“互联网</a:t>
            </a:r>
            <a:r>
              <a:rPr kumimoji="1" lang="en-US" altLang="zh-CN" sz="2800" b="1" dirty="0">
                <a:solidFill>
                  <a:schemeClr val="accent3"/>
                </a:solidFill>
                <a:latin typeface="Microsoft YaHei" panose="020B0503020204020204" pitchFamily="34" charset="-122"/>
                <a:ea typeface="Microsoft YaHei" panose="020B0503020204020204" pitchFamily="34" charset="-122"/>
              </a:rPr>
              <a:t>+”</a:t>
            </a:r>
            <a:r>
              <a:rPr kumimoji="1" lang="zh-CN" altLang="en-US" sz="2800" b="1" dirty="0">
                <a:solidFill>
                  <a:schemeClr val="accent3"/>
                </a:solidFill>
                <a:latin typeface="Microsoft YaHei" panose="020B0503020204020204" pitchFamily="34" charset="-122"/>
                <a:ea typeface="Microsoft YaHei" panose="020B0503020204020204" pitchFamily="34" charset="-122"/>
              </a:rPr>
              <a:t>大学生创新创业大赛</a:t>
            </a:r>
          </a:p>
        </p:txBody>
      </p:sp>
      <p:grpSp>
        <p:nvGrpSpPr>
          <p:cNvPr id="13" name="组合 12">
            <a:extLst>
              <a:ext uri="{FF2B5EF4-FFF2-40B4-BE49-F238E27FC236}">
                <a16:creationId xmlns:a16="http://schemas.microsoft.com/office/drawing/2014/main" id="{E9E0BE5F-BAA3-6B69-98DD-CE93038353EF}"/>
              </a:ext>
            </a:extLst>
          </p:cNvPr>
          <p:cNvGrpSpPr/>
          <p:nvPr/>
        </p:nvGrpSpPr>
        <p:grpSpPr>
          <a:xfrm>
            <a:off x="415179" y="1774965"/>
            <a:ext cx="11776821" cy="4654544"/>
            <a:chOff x="830359" y="1774965"/>
            <a:chExt cx="11776821" cy="4654544"/>
          </a:xfrm>
        </p:grpSpPr>
        <p:sp>
          <p:nvSpPr>
            <p:cNvPr id="11" name="文本框 10">
              <a:extLst>
                <a:ext uri="{FF2B5EF4-FFF2-40B4-BE49-F238E27FC236}">
                  <a16:creationId xmlns:a16="http://schemas.microsoft.com/office/drawing/2014/main" id="{8BE94ADE-06FF-5A40-5397-75D7BB74D12D}"/>
                </a:ext>
              </a:extLst>
            </p:cNvPr>
            <p:cNvSpPr txBox="1"/>
            <p:nvPr/>
          </p:nvSpPr>
          <p:spPr>
            <a:xfrm>
              <a:off x="830359" y="1774965"/>
              <a:ext cx="5591706" cy="4654544"/>
            </a:xfrm>
            <a:prstGeom prst="rect">
              <a:avLst/>
            </a:prstGeom>
            <a:noFill/>
          </p:spPr>
          <p:txBody>
            <a:bodyPr wrap="square"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中国国际“互联网</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”大学生创新创业大赛（大赛从</a:t>
              </a:r>
              <a:r>
                <a:rPr lang="en-US" altLang="zh-CN" sz="2000" dirty="0">
                  <a:latin typeface="Microsoft YaHei" panose="020B0503020204020204" pitchFamily="34" charset="-122"/>
                  <a:ea typeface="Microsoft YaHei" panose="020B0503020204020204" pitchFamily="34" charset="-122"/>
                </a:rPr>
                <a:t>2023</a:t>
              </a:r>
              <a:r>
                <a:rPr lang="zh-CN" altLang="en-US" sz="2000" dirty="0">
                  <a:latin typeface="Microsoft YaHei" panose="020B0503020204020204" pitchFamily="34" charset="-122"/>
                  <a:ea typeface="Microsoft YaHei" panose="020B0503020204020204" pitchFamily="34" charset="-122"/>
                </a:rPr>
                <a:t>年改名为“中国国际大学生创新大赛”）是由教育部等部门与各高校共同主办的一项技能大赛。</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该大赛旨在深化高等教育综合改革，激发大学生的创造力，培养造就“大众创业、万众创新”的主力军；推动赛事成果转化，促进“互联网</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”新业态形成，服务经济提质增效升级；以创新引领创业，以创业带动就业，推动高校毕业生实现更高质量的创业就业。</a:t>
              </a:r>
            </a:p>
          </p:txBody>
        </p:sp>
        <p:pic>
          <p:nvPicPr>
            <p:cNvPr id="12" name="图片 11">
              <a:extLst>
                <a:ext uri="{FF2B5EF4-FFF2-40B4-BE49-F238E27FC236}">
                  <a16:creationId xmlns:a16="http://schemas.microsoft.com/office/drawing/2014/main" id="{5F7C9085-AB61-B7A1-2B67-E601F58979F0}"/>
                </a:ext>
              </a:extLst>
            </p:cNvPr>
            <p:cNvPicPr>
              <a:picLocks noChangeAspect="1"/>
            </p:cNvPicPr>
            <p:nvPr/>
          </p:nvPicPr>
          <p:blipFill>
            <a:blip r:embed="rId2"/>
            <a:srcRect r="6812"/>
            <a:stretch/>
          </p:blipFill>
          <p:spPr>
            <a:xfrm>
              <a:off x="6512738" y="1938819"/>
              <a:ext cx="6094442" cy="4326836"/>
            </a:xfrm>
            <a:prstGeom prst="rect">
              <a:avLst/>
            </a:prstGeom>
          </p:spPr>
        </p:pic>
      </p:grpSp>
    </p:spTree>
    <p:extLst>
      <p:ext uri="{BB962C8B-B14F-4D97-AF65-F5344CB8AC3E}">
        <p14:creationId xmlns:p14="http://schemas.microsoft.com/office/powerpoint/2010/main" val="15442778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Designed by OfficePLUS">
  <a:themeElements>
    <a:clrScheme name="iSlide">
      <a:dk1>
        <a:srgbClr val="2F2F2F"/>
      </a:dk1>
      <a:lt1>
        <a:srgbClr val="FFFFFF"/>
      </a:lt1>
      <a:dk2>
        <a:srgbClr val="778495"/>
      </a:dk2>
      <a:lt2>
        <a:srgbClr val="F0F0F0"/>
      </a:lt2>
      <a:accent1>
        <a:srgbClr val="EDB01B"/>
      </a:accent1>
      <a:accent2>
        <a:srgbClr val="87C59E"/>
      </a:accent2>
      <a:accent3>
        <a:srgbClr val="D08A20"/>
      </a:accent3>
      <a:accent4>
        <a:srgbClr val="A3A5A6"/>
      </a:accent4>
      <a:accent5>
        <a:srgbClr val="6D7171"/>
      </a:accent5>
      <a:accent6>
        <a:srgbClr val="575555"/>
      </a:accent6>
      <a:hlink>
        <a:srgbClr val="F84D4D"/>
      </a:hlink>
      <a:folHlink>
        <a:srgbClr val="979797"/>
      </a:folHlink>
    </a:clrScheme>
    <a:fontScheme name="iSlide">
      <a:majorFont>
        <a:latin typeface="Arial"/>
        <a:ea typeface="微软雅黑"/>
        <a:cs typeface=""/>
      </a:majorFont>
      <a:minorFont>
        <a:latin typeface="Arial"/>
        <a:ea typeface="微软雅黑"/>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Slid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TotalTime>
  <Words>6527</Words>
  <Application>Microsoft Macintosh PowerPoint</Application>
  <PresentationFormat>宽屏</PresentationFormat>
  <Paragraphs>418</Paragraphs>
  <Slides>57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57</vt:i4>
      </vt:variant>
    </vt:vector>
  </HeadingPairs>
  <TitlesOfParts>
    <vt:vector size="64" baseType="lpstr">
      <vt:lpstr>等线</vt:lpstr>
      <vt:lpstr>微软雅黑</vt:lpstr>
      <vt:lpstr>微软雅黑</vt:lpstr>
      <vt:lpstr>Arial</vt:lpstr>
      <vt:lpstr>Helvetica</vt:lpstr>
      <vt:lpstr>Wingdings</vt:lpstr>
      <vt:lpstr>Designed by OfficePLUS</vt:lpstr>
      <vt:lpstr>项目8 大学生创新创业比赛与实践</vt:lpstr>
      <vt:lpstr>PowerPoint 演示文稿</vt:lpstr>
      <vt:lpstr>项目概述</vt:lpstr>
      <vt:lpstr>学习目标</vt:lpstr>
      <vt:lpstr>创业快讯</vt:lpstr>
      <vt:lpstr>8.1 大学生创新创业比赛</vt:lpstr>
      <vt:lpstr>案例在线</vt:lpstr>
      <vt:lpstr>互动讨论</vt:lpstr>
      <vt:lpstr>8.1.1创新创业赛事概览</vt:lpstr>
      <vt:lpstr>8.1.1创新创业赛事概览</vt:lpstr>
      <vt:lpstr>8.1.1创新创业赛事概览</vt:lpstr>
      <vt:lpstr>8.1.1创新创业赛事概览</vt:lpstr>
      <vt:lpstr>8.1.1创新创业赛事概览</vt:lpstr>
      <vt:lpstr>8.1.2创赛团队的组建</vt:lpstr>
      <vt:lpstr>8.1.2创赛团队的组建</vt:lpstr>
      <vt:lpstr>8.1.3创新创业计划书撰写</vt:lpstr>
      <vt:lpstr>8.1.3创新创业计划书撰写</vt:lpstr>
      <vt:lpstr>8.1.3创新创业计划书撰写</vt:lpstr>
      <vt:lpstr>8.1.3创新创业计划书撰写</vt:lpstr>
      <vt:lpstr>8.1.3创新创业计划书撰写</vt:lpstr>
      <vt:lpstr>8.1.3创新创业计划书撰写</vt:lpstr>
      <vt:lpstr>8.1.4路演技巧</vt:lpstr>
      <vt:lpstr>8.1.4路演技巧</vt:lpstr>
      <vt:lpstr>8.1.4路演技巧</vt:lpstr>
      <vt:lpstr>实践案例</vt:lpstr>
      <vt:lpstr>实践活动</vt:lpstr>
      <vt:lpstr>8.2 大学生创新创业实践</vt:lpstr>
      <vt:lpstr>8.2.1成为抖音博主</vt:lpstr>
      <vt:lpstr>8.2.1成为抖音博主</vt:lpstr>
      <vt:lpstr>8.2.1成为抖音博主</vt:lpstr>
      <vt:lpstr>8.2.1成为抖音博主</vt:lpstr>
      <vt:lpstr>8.2.1成为抖音博主</vt:lpstr>
      <vt:lpstr>8.2.2成为小红书达人</vt:lpstr>
      <vt:lpstr>8.2.2成为小红书达人</vt:lpstr>
      <vt:lpstr>8.2.2成为小红书达人</vt:lpstr>
      <vt:lpstr>8.2.3运营微信公众号</vt:lpstr>
      <vt:lpstr>8.2.3运营微信公众号</vt:lpstr>
      <vt:lpstr>8.2.3运营微信公众号</vt:lpstr>
      <vt:lpstr>8.2.3运营微信公众号</vt:lpstr>
      <vt:lpstr>8.2.3运营微信公众号</vt:lpstr>
      <vt:lpstr>8.2.3运营微信公众号</vt:lpstr>
      <vt:lpstr>8.2.4成为淘宝店家</vt:lpstr>
      <vt:lpstr>8.2.4成为淘宝店家</vt:lpstr>
      <vt:lpstr>8.2.4成为淘宝店家</vt:lpstr>
      <vt:lpstr>8.2.4成为淘宝店家</vt:lpstr>
      <vt:lpstr>8.2.4成为淘宝店家</vt:lpstr>
      <vt:lpstr>8.2.4成为淘宝店家</vt:lpstr>
      <vt:lpstr>8.2.4成为淘宝店家</vt:lpstr>
      <vt:lpstr>8.2.4成为淘宝店家</vt:lpstr>
      <vt:lpstr>8.2.4成为淘宝店家</vt:lpstr>
      <vt:lpstr>8.2.4成为淘宝店家</vt:lpstr>
      <vt:lpstr>8.2.4成为淘宝店家</vt:lpstr>
      <vt:lpstr>课后思考</vt:lpstr>
      <vt:lpstr>实践案例</vt:lpstr>
      <vt:lpstr>实践案例</vt:lpstr>
      <vt:lpstr>实践活动</vt:lpstr>
      <vt:lpstr>感谢聆听</vt:lpstr>
    </vt:vector>
  </TitlesOfParts>
  <Company>OfficePLUS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Mo a perdu Forget.</cp:lastModifiedBy>
  <cp:revision>500</cp:revision>
  <cp:lastPrinted>2024-05-16T16:00:00Z</cp:lastPrinted>
  <dcterms:created xsi:type="dcterms:W3CDTF">2024-05-16T16:00:00Z</dcterms:created>
  <dcterms:modified xsi:type="dcterms:W3CDTF">2025-03-16T07:31:02Z</dcterms:modified>
</cp:coreProperties>
</file>