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18" r:id="rId4"/>
    <p:sldId id="319" r:id="rId5"/>
    <p:sldId id="320" r:id="rId6"/>
    <p:sldId id="258" r:id="rId7"/>
    <p:sldId id="308" r:id="rId8"/>
    <p:sldId id="348" r:id="rId9"/>
    <p:sldId id="321" r:id="rId10"/>
    <p:sldId id="322" r:id="rId11"/>
    <p:sldId id="343" r:id="rId12"/>
    <p:sldId id="309" r:id="rId13"/>
    <p:sldId id="323" r:id="rId14"/>
    <p:sldId id="324" r:id="rId15"/>
    <p:sldId id="325" r:id="rId16"/>
    <p:sldId id="326" r:id="rId17"/>
    <p:sldId id="327" r:id="rId18"/>
    <p:sldId id="310" r:id="rId19"/>
    <p:sldId id="328" r:id="rId20"/>
    <p:sldId id="329" r:id="rId21"/>
    <p:sldId id="347" r:id="rId22"/>
    <p:sldId id="311" r:id="rId23"/>
    <p:sldId id="312" r:id="rId24"/>
    <p:sldId id="330" r:id="rId25"/>
    <p:sldId id="345" r:id="rId26"/>
    <p:sldId id="307" r:id="rId27"/>
    <p:sldId id="313" r:id="rId28"/>
    <p:sldId id="332" r:id="rId29"/>
    <p:sldId id="340" r:id="rId30"/>
    <p:sldId id="334" r:id="rId31"/>
    <p:sldId id="314" r:id="rId32"/>
    <p:sldId id="339" r:id="rId33"/>
    <p:sldId id="335" r:id="rId34"/>
    <p:sldId id="315" r:id="rId35"/>
    <p:sldId id="336" r:id="rId36"/>
    <p:sldId id="344" r:id="rId37"/>
    <p:sldId id="316" r:id="rId38"/>
    <p:sldId id="337" r:id="rId39"/>
    <p:sldId id="317" r:id="rId40"/>
    <p:sldId id="278" r:id="rId41"/>
  </p:sldIdLst>
  <p:sldSz cx="12192000" cy="6858000"/>
  <p:notesSz cx="6858000" cy="9144000"/>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C353"/>
    <a:srgbClr val="FAE7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68" autoAdjust="0"/>
    <p:restoredTop sz="86483" autoAdjust="0"/>
  </p:normalViewPr>
  <p:slideViewPr>
    <p:cSldViewPr snapToGrid="0" showGuides="1">
      <p:cViewPr varScale="1">
        <p:scale>
          <a:sx n="85" d="100"/>
          <a:sy n="85" d="100"/>
        </p:scale>
        <p:origin x="42" y="17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grpSp>
        <p:nvGrpSpPr>
          <p:cNvPr id="8" name="组合 7"/>
          <p:cNvGrpSpPr/>
          <p:nvPr/>
        </p:nvGrpSpPr>
        <p:grpSpPr>
          <a:xfrm>
            <a:off x="0" y="0"/>
            <a:ext cx="12192000" cy="6858000"/>
            <a:chOff x="0" y="0"/>
            <a:chExt cx="12192000" cy="6858000"/>
          </a:xfrm>
        </p:grpSpPr>
        <p:grpSp>
          <p:nvGrpSpPr>
            <p:cNvPr id="17" name="组合 16"/>
            <p:cNvGrpSpPr/>
            <p:nvPr/>
          </p:nvGrpSpPr>
          <p:grpSpPr>
            <a:xfrm>
              <a:off x="0" y="0"/>
              <a:ext cx="12192000" cy="6858000"/>
              <a:chOff x="0" y="-1"/>
              <a:chExt cx="12192000" cy="6858000"/>
            </a:xfrm>
          </p:grpSpPr>
          <p:sp>
            <p:nvSpPr>
              <p:cNvPr id="21" name="矩形 20"/>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29" name="图片 28"/>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26" name="任意多边形: 形状 2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6" name="任意多边形: 形状 5"/>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ctrTitle" hasCustomPrompt="1"/>
          </p:nvPr>
        </p:nvSpPr>
        <p:spPr>
          <a:xfrm>
            <a:off x="660400" y="1079500"/>
            <a:ext cx="6769099" cy="24384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9" name="副标题 8"/>
          <p:cNvSpPr>
            <a:spLocks noGrp="1"/>
          </p:cNvSpPr>
          <p:nvPr>
            <p:ph type="subTitle" sz="quarter" idx="1" hasCustomPrompt="1"/>
          </p:nvPr>
        </p:nvSpPr>
        <p:spPr>
          <a:xfrm>
            <a:off x="660401" y="3624064"/>
            <a:ext cx="3759199" cy="63500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lvl1pPr marL="0" indent="0" algn="ctr">
              <a:lnSpc>
                <a:spcPct val="100000"/>
              </a:lnSpc>
              <a:buNone/>
              <a:defRPr lang="en-US" sz="2000" dirty="0">
                <a:solidFill>
                  <a:schemeClr val="tx1"/>
                </a:solidFill>
                <a:latin typeface="+mj-lt"/>
              </a:defRPr>
            </a:lvl1pPr>
          </a:lstStyle>
          <a:p>
            <a:pPr lvl="0"/>
            <a:r>
              <a:rPr lang="en-US"/>
              <a:t>Click to add subtitle</a:t>
            </a:r>
          </a:p>
        </p:txBody>
      </p:sp>
      <p:sp>
        <p:nvSpPr>
          <p:cNvPr id="4" name="文本占位符 3"/>
          <p:cNvSpPr>
            <a:spLocks noGrp="1"/>
          </p:cNvSpPr>
          <p:nvPr>
            <p:ph type="body" sz="quarter" idx="13" hasCustomPrompt="1"/>
          </p:nvPr>
        </p:nvSpPr>
        <p:spPr>
          <a:xfrm>
            <a:off x="660400" y="5313402"/>
            <a:ext cx="4530725"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0" y="5590401"/>
            <a:ext cx="4530725"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内容占位符 2"/>
          <p:cNvSpPr>
            <a:spLocks noGrp="1"/>
          </p:cNvSpPr>
          <p:nvPr>
            <p:ph idx="1" hasCustomPrompt="1"/>
          </p:nvPr>
        </p:nvSpPr>
        <p:spPr/>
        <p:txBody>
          <a:bodyPr/>
          <a:lstStyle>
            <a:lvl1pPr>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grpSp>
        <p:nvGrpSpPr>
          <p:cNvPr id="7" name="组合 6"/>
          <p:cNvGrpSpPr/>
          <p:nvPr/>
        </p:nvGrpSpPr>
        <p:grpSpPr>
          <a:xfrm>
            <a:off x="0" y="0"/>
            <a:ext cx="12192000" cy="6858000"/>
            <a:chOff x="0" y="0"/>
            <a:chExt cx="12192000" cy="6858000"/>
          </a:xfrm>
        </p:grpSpPr>
      </p:grpSp>
      <p:sp>
        <p:nvSpPr>
          <p:cNvPr id="2" name="标题 1"/>
          <p:cNvSpPr>
            <a:spLocks noGrp="1"/>
          </p:cNvSpPr>
          <p:nvPr>
            <p:ph type="title" hasCustomPrompt="1"/>
          </p:nvPr>
        </p:nvSpPr>
        <p:spPr>
          <a:xfrm>
            <a:off x="660400" y="1500189"/>
            <a:ext cx="2061861" cy="864515"/>
          </a:xfrm>
          <a:prstGeom prst="rect">
            <a:avLst/>
          </a:prstGeom>
          <a:noFill/>
        </p:spPr>
        <p:txBody>
          <a:bodyPr anchor="t" anchorCtr="0">
            <a:normAutofit/>
          </a:bodyPr>
          <a:lstStyle>
            <a:lvl1pPr algn="r">
              <a:defRPr sz="2800">
                <a:solidFill>
                  <a:schemeClr val="accent1"/>
                </a:solidFill>
              </a:defRPr>
            </a:lvl1pPr>
          </a:lstStyle>
          <a:p>
            <a:pPr lvl="0"/>
            <a:r>
              <a:rPr lang="en-US"/>
              <a:t>Agenda</a:t>
            </a:r>
          </a:p>
        </p:txBody>
      </p:sp>
      <p:sp>
        <p:nvSpPr>
          <p:cNvPr id="3" name="内容占位符 2"/>
          <p:cNvSpPr>
            <a:spLocks noGrp="1"/>
          </p:cNvSpPr>
          <p:nvPr>
            <p:ph sz="quarter" idx="1" hasCustomPrompt="1"/>
          </p:nvPr>
        </p:nvSpPr>
        <p:spPr>
          <a:xfrm>
            <a:off x="2970377" y="1500189"/>
            <a:ext cx="7799223" cy="4633912"/>
          </a:xfrm>
        </p:spPr>
        <p:txBody>
          <a:bodyPr numCol="1"/>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13" name="组合 12"/>
          <p:cNvGrpSpPr/>
          <p:nvPr/>
        </p:nvGrpSpPr>
        <p:grpSpPr>
          <a:xfrm flipH="1">
            <a:off x="0" y="0"/>
            <a:ext cx="12192000" cy="6858000"/>
            <a:chOff x="0" y="0"/>
            <a:chExt cx="12192000" cy="6858000"/>
          </a:xfrm>
        </p:grpSpPr>
        <p:grpSp>
          <p:nvGrpSpPr>
            <p:cNvPr id="14" name="组合 13"/>
            <p:cNvGrpSpPr/>
            <p:nvPr/>
          </p:nvGrpSpPr>
          <p:grpSpPr>
            <a:xfrm>
              <a:off x="0" y="0"/>
              <a:ext cx="12192000" cy="6858000"/>
              <a:chOff x="0" y="-1"/>
              <a:chExt cx="12192000" cy="6858000"/>
            </a:xfrm>
          </p:grpSpPr>
          <p:sp>
            <p:nvSpPr>
              <p:cNvPr id="20" name="矩形 19"/>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5" name="图片 14"/>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6" name="任意多边形: 形状 1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8" name="任意多边形: 形状 17"/>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5740400" y="1944146"/>
            <a:ext cx="5778500" cy="1252969"/>
          </a:xfrm>
          <a:prstGeom prst="rect">
            <a:avLst/>
          </a:prstGeom>
        </p:spPr>
        <p:txBody>
          <a:bodyPr>
            <a:normAutofit/>
          </a:bodyPr>
          <a:lstStyle>
            <a:lvl1pPr algn="l">
              <a:lnSpc>
                <a:spcPct val="100000"/>
              </a:lnSpc>
              <a:defRPr sz="3200">
                <a:solidFill>
                  <a:schemeClr val="accent1"/>
                </a:solidFill>
              </a:defRPr>
            </a:lvl1pPr>
          </a:lstStyle>
          <a:p>
            <a:pPr lvl="0"/>
            <a:r>
              <a:rPr lang="en-US"/>
              <a:t>Click to add title</a:t>
            </a:r>
          </a:p>
        </p:txBody>
      </p:sp>
      <p:sp>
        <p:nvSpPr>
          <p:cNvPr id="25" name="文本占位符 24"/>
          <p:cNvSpPr>
            <a:spLocks noGrp="1"/>
          </p:cNvSpPr>
          <p:nvPr>
            <p:ph type="body" sz="quarter" idx="1" hasCustomPrompt="1"/>
          </p:nvPr>
        </p:nvSpPr>
        <p:spPr>
          <a:xfrm>
            <a:off x="5740400" y="3319791"/>
            <a:ext cx="5778500" cy="1594064"/>
          </a:xfrm>
          <a:prstGeom prst="rect">
            <a:avLst/>
          </a:prstGeom>
        </p:spPr>
        <p:txBody>
          <a:bodyPr anchor="t">
            <a:normAutofit/>
          </a:bodyPr>
          <a:lstStyle>
            <a:lvl1pPr marL="0" indent="0" algn="l">
              <a:lnSpc>
                <a:spcPct val="120000"/>
              </a:lnSpc>
              <a:buFont typeface="+mj-lt"/>
              <a:buNone/>
              <a:defRPr sz="2000" b="0">
                <a:solidFill>
                  <a:schemeClr val="tx1"/>
                </a:solidFill>
                <a:latin typeface="+mn-lt"/>
              </a:defRPr>
            </a:lvl1pPr>
          </a:lstStyle>
          <a:p>
            <a:pPr lvl="0"/>
            <a:r>
              <a:rPr lang="en-US"/>
              <a:t>Click to add text</a:t>
            </a:r>
          </a:p>
        </p:txBody>
      </p:sp>
      <p:sp>
        <p:nvSpPr>
          <p:cNvPr id="4" name="日期占位符 3"/>
          <p:cNvSpPr>
            <a:spLocks noGrp="1"/>
          </p:cNvSpPr>
          <p:nvPr>
            <p:ph type="dt" sz="half" idx="10"/>
          </p:nvPr>
        </p:nvSpPr>
        <p:spPr/>
        <p:txBody>
          <a:bodyPr/>
          <a:lstStyle/>
          <a:p>
            <a:fld id="{2A27A813-B2FD-42E1-9222-83B574E99074}" type="datetime1">
              <a:rPr lang="zh-CN" altLang="en-US" smtClean="0"/>
              <a:t>2025/3/17</a:t>
            </a:fld>
            <a:endParaRPr lang="en-US" altLang="zh-CN"/>
          </a:p>
        </p:txBody>
      </p:sp>
      <p:sp>
        <p:nvSpPr>
          <p:cNvPr id="6" name="页脚占位符 5"/>
          <p:cNvSpPr>
            <a:spLocks noGrp="1"/>
          </p:cNvSpPr>
          <p:nvPr>
            <p:ph type="ftr" sz="quarter" idx="11"/>
          </p:nvPr>
        </p:nvSpPr>
        <p:spPr/>
        <p:txBody>
          <a:bodyPr/>
          <a:lstStyle/>
          <a:p>
            <a:r>
              <a:rPr lang="af-ZA" altLang="zh-CN"/>
              <a:t>OfficePLUS</a:t>
            </a:r>
            <a:endParaRPr lang="zh-CN" altLang="en-US"/>
          </a:p>
        </p:txBody>
      </p:sp>
      <p:sp>
        <p:nvSpPr>
          <p:cNvPr id="8" name="灯片编号占位符 7"/>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9" name="组合 8"/>
          <p:cNvGrpSpPr/>
          <p:nvPr/>
        </p:nvGrpSpPr>
        <p:grpSpPr>
          <a:xfrm>
            <a:off x="0" y="0"/>
            <a:ext cx="12192000" cy="6858000"/>
            <a:chOff x="0" y="0"/>
            <a:chExt cx="12192000" cy="6858000"/>
          </a:xfrm>
        </p:grpSpPr>
        <p:grpSp>
          <p:nvGrpSpPr>
            <p:cNvPr id="13" name="组合 12"/>
            <p:cNvGrpSpPr/>
            <p:nvPr/>
          </p:nvGrpSpPr>
          <p:grpSpPr>
            <a:xfrm>
              <a:off x="0" y="0"/>
              <a:ext cx="12192000" cy="6858000"/>
              <a:chOff x="0" y="-1"/>
              <a:chExt cx="12192000" cy="6858000"/>
            </a:xfrm>
          </p:grpSpPr>
          <p:sp>
            <p:nvSpPr>
              <p:cNvPr id="19" name="矩形 18"/>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4" name="图片 13"/>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5" name="任意多边形: 形状 14"/>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7" name="任意多边形: 形状 16"/>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660401" y="1130300"/>
            <a:ext cx="5956300" cy="26543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4" name="文本占位符 3"/>
          <p:cNvSpPr>
            <a:spLocks noGrp="1"/>
          </p:cNvSpPr>
          <p:nvPr>
            <p:ph type="body" sz="quarter" idx="13" hasCustomPrompt="1"/>
          </p:nvPr>
        </p:nvSpPr>
        <p:spPr>
          <a:xfrm>
            <a:off x="660401" y="5580102"/>
            <a:ext cx="5956300"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1" y="5857101"/>
            <a:ext cx="5956300"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 Master">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C8BB1146-E542-4D4E-B8E9-6919A11DDD48}" type="slidenum">
              <a:rPr lang="en-US" smtClean="0"/>
              <a:pPr/>
              <a:t>‹#›</a:t>
            </a:fld>
            <a:endParaRPr lang="en-US"/>
          </a:p>
        </p:txBody>
      </p:sp>
      <p:sp>
        <p:nvSpPr>
          <p:cNvPr id="9" name="任意多边形: 形状 8"/>
          <p:cNvSpPr/>
          <p:nvPr/>
        </p:nvSpPr>
        <p:spPr>
          <a:xfrm flipH="1">
            <a:off x="11309204" y="6088428"/>
            <a:ext cx="882796" cy="769572"/>
          </a:xfrm>
          <a:custGeom>
            <a:avLst/>
            <a:gdLst>
              <a:gd name="connsiteX0" fmla="*/ 5988 w 5988"/>
              <a:gd name="connsiteY0" fmla="*/ 5220 h 5220"/>
              <a:gd name="connsiteX1" fmla="*/ 0 w 5988"/>
              <a:gd name="connsiteY1" fmla="*/ 5220 h 5220"/>
              <a:gd name="connsiteX2" fmla="*/ 2970 w 5988"/>
              <a:gd name="connsiteY2" fmla="*/ 0 h 5220"/>
              <a:gd name="connsiteX3" fmla="*/ 5988 w 5988"/>
              <a:gd name="connsiteY3" fmla="*/ 5220 h 5220"/>
            </a:gdLst>
            <a:ahLst/>
            <a:cxnLst>
              <a:cxn ang="0">
                <a:pos x="connsiteX0" y="connsiteY0"/>
              </a:cxn>
              <a:cxn ang="0">
                <a:pos x="connsiteX1" y="connsiteY1"/>
              </a:cxn>
              <a:cxn ang="0">
                <a:pos x="connsiteX2" y="connsiteY2"/>
              </a:cxn>
              <a:cxn ang="0">
                <a:pos x="connsiteX3" y="connsiteY3"/>
              </a:cxn>
            </a:cxnLst>
            <a:rect l="l" t="t" r="r" b="b"/>
            <a:pathLst>
              <a:path w="5988" h="5220">
                <a:moveTo>
                  <a:pt x="5988" y="5220"/>
                </a:moveTo>
                <a:lnTo>
                  <a:pt x="0" y="5220"/>
                </a:lnTo>
                <a:lnTo>
                  <a:pt x="2970" y="0"/>
                </a:lnTo>
                <a:lnTo>
                  <a:pt x="5988" y="5220"/>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16" name="任意多边形: 形状 15"/>
          <p:cNvSpPr/>
          <p:nvPr/>
        </p:nvSpPr>
        <p:spPr>
          <a:xfrm flipH="1">
            <a:off x="11688291" y="4820436"/>
            <a:ext cx="503709" cy="1760207"/>
          </a:xfrm>
          <a:custGeom>
            <a:avLst/>
            <a:gdLst>
              <a:gd name="connsiteX0" fmla="*/ 0 w 503709"/>
              <a:gd name="connsiteY0" fmla="*/ 0 h 1760207"/>
              <a:gd name="connsiteX1" fmla="*/ 0 w 503709"/>
              <a:gd name="connsiteY1" fmla="*/ 1760207 h 1760207"/>
              <a:gd name="connsiteX2" fmla="*/ 503709 w 503709"/>
              <a:gd name="connsiteY2" fmla="*/ 880211 h 1760207"/>
            </a:gdLst>
            <a:ahLst/>
            <a:cxnLst>
              <a:cxn ang="0">
                <a:pos x="connsiteX0" y="connsiteY0"/>
              </a:cxn>
              <a:cxn ang="0">
                <a:pos x="connsiteX1" y="connsiteY1"/>
              </a:cxn>
              <a:cxn ang="0">
                <a:pos x="connsiteX2" y="connsiteY2"/>
              </a:cxn>
            </a:cxnLst>
            <a:rect l="l" t="t" r="r" b="b"/>
            <a:pathLst>
              <a:path w="503709" h="1760207">
                <a:moveTo>
                  <a:pt x="0" y="0"/>
                </a:moveTo>
                <a:lnTo>
                  <a:pt x="0" y="1760207"/>
                </a:lnTo>
                <a:lnTo>
                  <a:pt x="503709" y="880211"/>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a:solidFill>
                <a:schemeClr val="lt1"/>
              </a:solidFill>
            </a:endParaRPr>
          </a:p>
        </p:txBody>
      </p:sp>
      <p:sp>
        <p:nvSpPr>
          <p:cNvPr id="11" name="任意多边形: 形状 10"/>
          <p:cNvSpPr/>
          <p:nvPr/>
        </p:nvSpPr>
        <p:spPr>
          <a:xfrm flipH="1">
            <a:off x="-1" y="0"/>
            <a:ext cx="723315" cy="12700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20" name="任意多边形: 形状 19"/>
          <p:cNvSpPr/>
          <p:nvPr/>
        </p:nvSpPr>
        <p:spPr>
          <a:xfrm>
            <a:off x="359116" y="1"/>
            <a:ext cx="588903" cy="472440"/>
          </a:xfrm>
          <a:custGeom>
            <a:avLst/>
            <a:gdLst>
              <a:gd name="connsiteX0" fmla="*/ 0 w 588903"/>
              <a:gd name="connsiteY0" fmla="*/ 0 h 513373"/>
              <a:gd name="connsiteX1" fmla="*/ 588903 w 588903"/>
              <a:gd name="connsiteY1" fmla="*/ 0 h 513373"/>
              <a:gd name="connsiteX2" fmla="*/ 296812 w 588903"/>
              <a:gd name="connsiteY2" fmla="*/ 513373 h 513373"/>
            </a:gdLst>
            <a:ahLst/>
            <a:cxnLst>
              <a:cxn ang="0">
                <a:pos x="connsiteX0" y="connsiteY0"/>
              </a:cxn>
              <a:cxn ang="0">
                <a:pos x="connsiteX1" y="connsiteY1"/>
              </a:cxn>
              <a:cxn ang="0">
                <a:pos x="connsiteX2" y="connsiteY2"/>
              </a:cxn>
            </a:cxnLst>
            <a:rect l="l" t="t" r="r" b="b"/>
            <a:pathLst>
              <a:path w="588903" h="513373">
                <a:moveTo>
                  <a:pt x="0" y="0"/>
                </a:moveTo>
                <a:lnTo>
                  <a:pt x="588903" y="0"/>
                </a:lnTo>
                <a:lnTo>
                  <a:pt x="296812" y="513373"/>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sp>
        <p:nvSpPr>
          <p:cNvPr id="7" name="任意多边形: 形状 6"/>
          <p:cNvSpPr/>
          <p:nvPr/>
        </p:nvSpPr>
        <p:spPr>
          <a:xfrm flipH="1">
            <a:off x="-4" y="0"/>
            <a:ext cx="435697" cy="28829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15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Lst>
  <p:txStyles>
    <p:titleStyle>
      <a:lvl1pPr algn="l" defTabSz="914400" rtl="0" eaLnBrk="1" latinLnBrk="0" hangingPunct="1">
        <a:lnSpc>
          <a:spcPct val="10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hasCustomPrompt="1"/>
          </p:nvPr>
        </p:nvSpPr>
        <p:spPr>
          <a:xfrm>
            <a:off x="660400" y="1079500"/>
            <a:ext cx="6769099" cy="2438400"/>
          </a:xfrm>
        </p:spPr>
        <p:txBody>
          <a:bodyPr anchor="ctr">
            <a:noAutofit/>
          </a:bodyPr>
          <a:lstStyle/>
          <a:p>
            <a:r>
              <a:rPr lang="zh-CN" altLang="en-US" sz="6000" dirty="0">
                <a:solidFill>
                  <a:schemeClr val="accent1"/>
                </a:solidFill>
                <a:latin typeface="Microsoft YaHei" panose="020B0503020204020204" pitchFamily="34" charset="-122"/>
                <a:ea typeface="Microsoft YaHei" panose="020B0503020204020204" pitchFamily="34" charset="-122"/>
              </a:rPr>
              <a:t>项目</a:t>
            </a:r>
            <a:r>
              <a:rPr lang="en-US" altLang="zh-CN" sz="6000" dirty="0">
                <a:solidFill>
                  <a:schemeClr val="accent1"/>
                </a:solidFill>
                <a:latin typeface="Microsoft YaHei" panose="020B0503020204020204" pitchFamily="34" charset="-122"/>
                <a:ea typeface="Microsoft YaHei" panose="020B0503020204020204" pitchFamily="34" charset="-122"/>
              </a:rPr>
              <a:t>1</a:t>
            </a:r>
            <a:br>
              <a:rPr lang="en-US" altLang="zh-CN" dirty="0">
                <a:latin typeface="Microsoft YaHei" panose="020B0503020204020204" pitchFamily="34" charset="-122"/>
                <a:ea typeface="Microsoft YaHei" panose="020B0503020204020204" pitchFamily="34" charset="-122"/>
              </a:rPr>
            </a:br>
            <a:r>
              <a:rPr lang="zh-CN" altLang="en-US" sz="6500" dirty="0">
                <a:latin typeface="Microsoft YaHei" panose="020B0503020204020204" pitchFamily="34" charset="-122"/>
                <a:ea typeface="Microsoft YaHei" panose="020B0503020204020204" pitchFamily="34" charset="-122"/>
              </a:rPr>
              <a:t>大学生创新创业概述</a:t>
            </a:r>
            <a:endParaRPr lang="en-US" sz="6500" dirty="0">
              <a:latin typeface="Microsoft YaHei" panose="020B0503020204020204" pitchFamily="34" charset="-122"/>
              <a:ea typeface="Microsoft YaHei" panose="020B0503020204020204" pitchFamily="34" charset="-122"/>
            </a:endParaRPr>
          </a:p>
        </p:txBody>
      </p:sp>
      <p:sp>
        <p:nvSpPr>
          <p:cNvPr id="4" name="文本占位符 3"/>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96B78-802A-01AE-3064-29098FC6F9E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B528DE6-7589-5CDB-7BB6-EB86971043F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1.1.1</a:t>
            </a:r>
            <a:r>
              <a:rPr lang="zh-CN" altLang="en-US" sz="3200" dirty="0">
                <a:solidFill>
                  <a:schemeClr val="tx1"/>
                </a:solidFill>
                <a:latin typeface="Microsoft YaHei" panose="020B0503020204020204" pitchFamily="34" charset="-122"/>
                <a:ea typeface="Microsoft YaHei" panose="020B0503020204020204" pitchFamily="34" charset="-122"/>
              </a:rPr>
              <a:t>创新概述</a:t>
            </a:r>
          </a:p>
        </p:txBody>
      </p:sp>
      <p:sp>
        <p:nvSpPr>
          <p:cNvPr id="5" name="文本框 4">
            <a:extLst>
              <a:ext uri="{FF2B5EF4-FFF2-40B4-BE49-F238E27FC236}">
                <a16:creationId xmlns:a16="http://schemas.microsoft.com/office/drawing/2014/main" id="{7C747C07-2EF3-EF69-EB52-5884FBA8807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创新的基本特征</a:t>
            </a:r>
          </a:p>
        </p:txBody>
      </p:sp>
      <p:sp>
        <p:nvSpPr>
          <p:cNvPr id="6" name="object 25">
            <a:extLst>
              <a:ext uri="{FF2B5EF4-FFF2-40B4-BE49-F238E27FC236}">
                <a16:creationId xmlns:a16="http://schemas.microsoft.com/office/drawing/2014/main" id="{6D34D1EC-DCBC-7DC3-05F9-872DBFF8D29D}"/>
              </a:ext>
            </a:extLst>
          </p:cNvPr>
          <p:cNvSpPr txBox="1"/>
          <p:nvPr/>
        </p:nvSpPr>
        <p:spPr>
          <a:xfrm>
            <a:off x="660400" y="1737820"/>
            <a:ext cx="11250246" cy="4916198"/>
          </a:xfrm>
          <a:prstGeom prst="rect">
            <a:avLst/>
          </a:prstGeom>
        </p:spPr>
        <p:txBody>
          <a:bodyPr vert="horz" wrap="square" lIns="0" tIns="67717" rIns="0" bIns="0" rtlCol="0" anchor="t">
            <a:noAutofit/>
          </a:bodyPr>
          <a:lstStyle>
            <a:defPPr>
              <a:defRPr lang="zh-CN"/>
            </a:defPPr>
            <a:lvl1pPr marR="179970" indent="457200">
              <a:lnSpc>
                <a:spcPct val="150000"/>
              </a:lnSpc>
              <a:defRPr sz="2400" spc="-4">
                <a:solidFill>
                  <a:srgbClr val="231F20"/>
                </a:solidFill>
                <a:latin typeface="Microsoft YaHei" panose="020B0503020204020204" pitchFamily="34" charset="-122"/>
                <a:ea typeface="Microsoft YaHei" panose="020B0503020204020204" pitchFamily="34" charset="-122"/>
                <a:cs typeface="Lantinghei SC Extralight"/>
              </a:defRPr>
            </a:lvl1pPr>
          </a:lstStyle>
          <a:p>
            <a:r>
              <a:rPr lang="zh-CN" altLang="en-US" sz="2000" b="1" dirty="0">
                <a:solidFill>
                  <a:schemeClr val="tx1"/>
                </a:solidFill>
              </a:rPr>
              <a:t>创新是一个综合性概念。它既是一种行为，也是一种思维、一门科学、一种艺术、一种精神、一种态度和一种生活方式。</a:t>
            </a:r>
          </a:p>
        </p:txBody>
      </p:sp>
      <p:grpSp>
        <p:nvGrpSpPr>
          <p:cNvPr id="7" name="组合 6">
            <a:extLst>
              <a:ext uri="{FF2B5EF4-FFF2-40B4-BE49-F238E27FC236}">
                <a16:creationId xmlns:a16="http://schemas.microsoft.com/office/drawing/2014/main" id="{448B9F98-C0F7-7856-2B4A-B174A3BAB13D}"/>
              </a:ext>
            </a:extLst>
          </p:cNvPr>
          <p:cNvGrpSpPr/>
          <p:nvPr/>
        </p:nvGrpSpPr>
        <p:grpSpPr>
          <a:xfrm>
            <a:off x="1024169" y="2869058"/>
            <a:ext cx="10334620" cy="3582757"/>
            <a:chOff x="290899" y="2818043"/>
            <a:chExt cx="5437677" cy="3582757"/>
          </a:xfrm>
        </p:grpSpPr>
        <p:grpSp>
          <p:nvGrpSpPr>
            <p:cNvPr id="8" name="组合 7">
              <a:extLst>
                <a:ext uri="{FF2B5EF4-FFF2-40B4-BE49-F238E27FC236}">
                  <a16:creationId xmlns:a16="http://schemas.microsoft.com/office/drawing/2014/main" id="{3A0AAB52-C1B3-D499-8008-34E9F18424C1}"/>
                </a:ext>
              </a:extLst>
            </p:cNvPr>
            <p:cNvGrpSpPr/>
            <p:nvPr/>
          </p:nvGrpSpPr>
          <p:grpSpPr>
            <a:xfrm>
              <a:off x="290899" y="3263880"/>
              <a:ext cx="5432346" cy="3136920"/>
              <a:chOff x="281354" y="2842817"/>
              <a:chExt cx="5432346" cy="3386533"/>
            </a:xfrm>
          </p:grpSpPr>
          <p:sp>
            <p:nvSpPr>
              <p:cNvPr id="17" name="文本框 16">
                <a:extLst>
                  <a:ext uri="{FF2B5EF4-FFF2-40B4-BE49-F238E27FC236}">
                    <a16:creationId xmlns:a16="http://schemas.microsoft.com/office/drawing/2014/main" id="{1151F68F-C33F-1A6B-7C92-1FF7734FFABC}"/>
                  </a:ext>
                </a:extLst>
              </p:cNvPr>
              <p:cNvSpPr txBox="1"/>
              <p:nvPr/>
            </p:nvSpPr>
            <p:spPr>
              <a:xfrm>
                <a:off x="281354" y="2842817"/>
                <a:ext cx="1688029" cy="3386533"/>
              </a:xfrm>
              <a:prstGeom prst="rect">
                <a:avLst/>
              </a:prstGeom>
              <a:solidFill>
                <a:schemeClr val="bg1"/>
              </a:solidFill>
              <a:ln>
                <a:solidFill>
                  <a:schemeClr val="accent3"/>
                </a:solidFill>
              </a:ln>
            </p:spPr>
            <p:txBody>
              <a:bodyPr wrap="square" lIns="36000" tIns="0" rIns="36000" bIns="0">
                <a:noAutofit/>
              </a:bodyPr>
              <a:lstStyle/>
              <a:p>
                <a:pPr marR="50901" algn="just">
                  <a:lnSpc>
                    <a:spcPct val="150000"/>
                  </a:lnSpc>
                </a:pPr>
                <a:r>
                  <a:rPr lang="zh-CN" altLang="en-US" sz="2000" spc="-4" dirty="0">
                    <a:latin typeface="Microsoft YaHei" panose="020B0503020204020204" pitchFamily="34" charset="-122"/>
                    <a:ea typeface="Microsoft YaHei" panose="020B0503020204020204" pitchFamily="34" charset="-122"/>
                    <a:cs typeface="Wawati SC"/>
                  </a:rPr>
                  <a:t>创新活动具有很强的目的性，它能够创造出价值。</a:t>
                </a:r>
                <a:endParaRPr lang="zh-CN" altLang="en-US" sz="2000" dirty="0">
                  <a:latin typeface="Microsoft YaHei" panose="020B0503020204020204" pitchFamily="34" charset="-122"/>
                  <a:ea typeface="Microsoft YaHei" panose="020B0503020204020204" pitchFamily="34" charset="-122"/>
                  <a:cs typeface="Wawati SC"/>
                </a:endParaRPr>
              </a:p>
            </p:txBody>
          </p:sp>
          <p:sp>
            <p:nvSpPr>
              <p:cNvPr id="18" name="文本框 17">
                <a:extLst>
                  <a:ext uri="{FF2B5EF4-FFF2-40B4-BE49-F238E27FC236}">
                    <a16:creationId xmlns:a16="http://schemas.microsoft.com/office/drawing/2014/main" id="{EE25DFAE-B0A7-73FE-A5B0-6B8895FF03F2}"/>
                  </a:ext>
                </a:extLst>
              </p:cNvPr>
              <p:cNvSpPr txBox="1"/>
              <p:nvPr/>
            </p:nvSpPr>
            <p:spPr>
              <a:xfrm>
                <a:off x="2089607" y="2842817"/>
                <a:ext cx="1688030" cy="3386533"/>
              </a:xfrm>
              <a:prstGeom prst="rect">
                <a:avLst/>
              </a:prstGeom>
              <a:solidFill>
                <a:schemeClr val="bg1"/>
              </a:solidFill>
              <a:ln>
                <a:solidFill>
                  <a:schemeClr val="accent3"/>
                </a:solidFill>
              </a:ln>
            </p:spPr>
            <p:txBody>
              <a:bodyPr wrap="square" lIns="36000" tIns="0" rIns="36000" bIns="0">
                <a:noAutofit/>
              </a:bodyPr>
              <a:lstStyle/>
              <a:p>
                <a:pPr marR="3636">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Wawati SC"/>
                  </a:rPr>
                  <a:t>创新过程是一种创造性活动，是变革旧事物、创造新事物的过程。</a:t>
                </a:r>
                <a:endParaRPr lang="zh-CN" altLang="en-US" sz="2000" dirty="0">
                  <a:latin typeface="Microsoft YaHei" panose="020B0503020204020204" pitchFamily="34" charset="-122"/>
                  <a:ea typeface="Microsoft YaHei" panose="020B0503020204020204" pitchFamily="34" charset="-122"/>
                  <a:cs typeface="Wawati SC"/>
                </a:endParaRPr>
              </a:p>
            </p:txBody>
          </p:sp>
          <p:sp>
            <p:nvSpPr>
              <p:cNvPr id="19" name="文本框 18">
                <a:extLst>
                  <a:ext uri="{FF2B5EF4-FFF2-40B4-BE49-F238E27FC236}">
                    <a16:creationId xmlns:a16="http://schemas.microsoft.com/office/drawing/2014/main" id="{D00EEE6E-3C25-8621-11E0-29ACB41A5677}"/>
                  </a:ext>
                </a:extLst>
              </p:cNvPr>
              <p:cNvSpPr txBox="1"/>
              <p:nvPr/>
            </p:nvSpPr>
            <p:spPr>
              <a:xfrm>
                <a:off x="3896083" y="2842817"/>
                <a:ext cx="1817617" cy="3386533"/>
              </a:xfrm>
              <a:prstGeom prst="rect">
                <a:avLst/>
              </a:prstGeom>
              <a:solidFill>
                <a:schemeClr val="bg1"/>
              </a:solidFill>
              <a:ln>
                <a:solidFill>
                  <a:schemeClr val="accent3"/>
                </a:solidFill>
              </a:ln>
            </p:spPr>
            <p:txBody>
              <a:bodyPr wrap="square" lIns="36000" tIns="0" rIns="36000" bIns="0">
                <a:noAutofit/>
              </a:bodyPr>
              <a:lstStyle/>
              <a:p>
                <a:pPr marR="44992" algn="just">
                  <a:lnSpc>
                    <a:spcPct val="150000"/>
                  </a:lnSpc>
                </a:pPr>
                <a:r>
                  <a:rPr lang="zh-CN" altLang="en-US" sz="2000" dirty="0">
                    <a:solidFill>
                      <a:srgbClr val="231F20"/>
                    </a:solidFill>
                    <a:latin typeface="Microsoft YaHei" panose="020B0503020204020204" pitchFamily="34" charset="-122"/>
                    <a:ea typeface="Microsoft YaHei" panose="020B0503020204020204" pitchFamily="34" charset="-122"/>
                    <a:cs typeface="Wawati SC"/>
                  </a:rPr>
                  <a:t>创新是一种</a:t>
                </a:r>
                <a:r>
                  <a:rPr lang="zh-CN" altLang="en-US" sz="2000" spc="39" dirty="0">
                    <a:solidFill>
                      <a:srgbClr val="231F20"/>
                    </a:solidFill>
                    <a:latin typeface="Microsoft YaHei" panose="020B0503020204020204" pitchFamily="34" charset="-122"/>
                    <a:ea typeface="Microsoft YaHei" panose="020B0503020204020204" pitchFamily="34" charset="-122"/>
                    <a:cs typeface="Wawati SC"/>
                  </a:rPr>
                  <a:t>“革命性破坏”，意味着</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“毁灭”，它会打破已有</a:t>
                </a:r>
                <a:r>
                  <a:rPr lang="zh-CN" altLang="en-US" sz="2000" spc="14" dirty="0">
                    <a:solidFill>
                      <a:srgbClr val="231F20"/>
                    </a:solidFill>
                    <a:latin typeface="Microsoft YaHei" panose="020B0503020204020204" pitchFamily="34" charset="-122"/>
                    <a:ea typeface="Microsoft YaHei" panose="020B0503020204020204" pitchFamily="34" charset="-122"/>
                    <a:cs typeface="Wawati SC"/>
                  </a:rPr>
                  <a:t>的格局、关系或利益状态。</a:t>
                </a:r>
                <a:endParaRPr lang="zh-CN" altLang="en-US" sz="2000" dirty="0">
                  <a:latin typeface="Microsoft YaHei" panose="020B0503020204020204" pitchFamily="34" charset="-122"/>
                  <a:ea typeface="Microsoft YaHei" panose="020B0503020204020204" pitchFamily="34" charset="-122"/>
                  <a:cs typeface="Wawati SC"/>
                </a:endParaRPr>
              </a:p>
            </p:txBody>
          </p:sp>
        </p:grpSp>
        <p:grpSp>
          <p:nvGrpSpPr>
            <p:cNvPr id="9" name="组合 8">
              <a:extLst>
                <a:ext uri="{FF2B5EF4-FFF2-40B4-BE49-F238E27FC236}">
                  <a16:creationId xmlns:a16="http://schemas.microsoft.com/office/drawing/2014/main" id="{0E0A768E-EF8A-10AF-383E-6B1D079E102F}"/>
                </a:ext>
              </a:extLst>
            </p:cNvPr>
            <p:cNvGrpSpPr/>
            <p:nvPr/>
          </p:nvGrpSpPr>
          <p:grpSpPr>
            <a:xfrm>
              <a:off x="290899" y="2818043"/>
              <a:ext cx="5437677" cy="445837"/>
              <a:chOff x="1244496" y="2793907"/>
              <a:chExt cx="4786999" cy="1717722"/>
            </a:xfrm>
          </p:grpSpPr>
          <p:sp>
            <p:nvSpPr>
              <p:cNvPr id="11" name="文本框 10">
                <a:extLst>
                  <a:ext uri="{FF2B5EF4-FFF2-40B4-BE49-F238E27FC236}">
                    <a16:creationId xmlns:a16="http://schemas.microsoft.com/office/drawing/2014/main" id="{39E50897-98AB-7C82-BE0F-3074A948F130}"/>
                  </a:ext>
                </a:extLst>
              </p:cNvPr>
              <p:cNvSpPr txBox="1"/>
              <p:nvPr/>
            </p:nvSpPr>
            <p:spPr>
              <a:xfrm>
                <a:off x="1244496" y="2793907"/>
                <a:ext cx="1487602" cy="1717722"/>
              </a:xfrm>
              <a:prstGeom prst="rect">
                <a:avLst/>
              </a:prstGeom>
              <a:solidFill>
                <a:schemeClr val="accent5">
                  <a:lumMod val="20000"/>
                  <a:lumOff val="80000"/>
                </a:schemeClr>
              </a:solidFill>
              <a:ln>
                <a:solidFill>
                  <a:schemeClr val="accent3"/>
                </a:solidFill>
              </a:ln>
            </p:spPr>
            <p:txBody>
              <a:bodyPr wrap="square" lIns="36000" tIns="0" rIns="36000" bIns="0" anchor="ctr">
                <a:noAutofit/>
              </a:bodyPr>
              <a:lstStyle/>
              <a:p>
                <a:pPr marR="50901" algn="ctr"/>
                <a:r>
                  <a:rPr lang="zh-CN" altLang="en-US" sz="2200" b="1" spc="-4" dirty="0">
                    <a:latin typeface="Microsoft YaHei" panose="020B0503020204020204" pitchFamily="34" charset="-122"/>
                    <a:ea typeface="Microsoft YaHei" panose="020B0503020204020204" pitchFamily="34" charset="-122"/>
                    <a:cs typeface="Wawati SC"/>
                  </a:rPr>
                  <a:t>（</a:t>
                </a:r>
                <a:r>
                  <a:rPr lang="en-US" altLang="zh-CN" sz="2200" b="1" spc="-4" dirty="0">
                    <a:latin typeface="Microsoft YaHei" panose="020B0503020204020204" pitchFamily="34" charset="-122"/>
                    <a:ea typeface="Microsoft YaHei" panose="020B0503020204020204" pitchFamily="34" charset="-122"/>
                    <a:cs typeface="Wawati SC"/>
                  </a:rPr>
                  <a:t>1</a:t>
                </a:r>
                <a:r>
                  <a:rPr lang="zh-CN" altLang="en-US" sz="2200" b="1" spc="-4" dirty="0">
                    <a:latin typeface="Microsoft YaHei" panose="020B0503020204020204" pitchFamily="34" charset="-122"/>
                    <a:ea typeface="Microsoft YaHei" panose="020B0503020204020204" pitchFamily="34" charset="-122"/>
                    <a:cs typeface="Wawati SC"/>
                  </a:rPr>
                  <a:t>）目的性</a:t>
                </a:r>
                <a:endParaRPr lang="zh-CN" altLang="en-US" sz="2200" b="1" dirty="0">
                  <a:latin typeface="Microsoft YaHei" panose="020B0503020204020204" pitchFamily="34" charset="-122"/>
                  <a:ea typeface="Microsoft YaHei" panose="020B0503020204020204" pitchFamily="34" charset="-122"/>
                  <a:cs typeface="Wawati SC"/>
                </a:endParaRPr>
              </a:p>
            </p:txBody>
          </p:sp>
          <p:sp>
            <p:nvSpPr>
              <p:cNvPr id="12" name="文本框 11">
                <a:extLst>
                  <a:ext uri="{FF2B5EF4-FFF2-40B4-BE49-F238E27FC236}">
                    <a16:creationId xmlns:a16="http://schemas.microsoft.com/office/drawing/2014/main" id="{770A4622-9775-8855-B5A9-49E2EA3FECD4}"/>
                  </a:ext>
                </a:extLst>
              </p:cNvPr>
              <p:cNvSpPr txBox="1"/>
              <p:nvPr/>
            </p:nvSpPr>
            <p:spPr>
              <a:xfrm>
                <a:off x="2837935" y="2793907"/>
                <a:ext cx="1487603" cy="1717722"/>
              </a:xfrm>
              <a:prstGeom prst="rect">
                <a:avLst/>
              </a:prstGeom>
              <a:solidFill>
                <a:schemeClr val="accent5">
                  <a:lumMod val="20000"/>
                  <a:lumOff val="80000"/>
                </a:schemeClr>
              </a:solidFill>
              <a:ln>
                <a:solidFill>
                  <a:schemeClr val="accent3"/>
                </a:solidFill>
              </a:ln>
            </p:spPr>
            <p:txBody>
              <a:bodyPr wrap="square" lIns="36000" tIns="0" rIns="36000" bIns="0" anchor="ctr">
                <a:noAutofit/>
              </a:bodyPr>
              <a:lstStyle/>
              <a:p>
                <a:pPr marR="3636" algn="ctr"/>
                <a:r>
                  <a:rPr lang="zh-CN" altLang="en-US" sz="2200" b="1" spc="-4" dirty="0">
                    <a:latin typeface="Microsoft YaHei" panose="020B0503020204020204" pitchFamily="34" charset="-122"/>
                    <a:ea typeface="Microsoft YaHei" panose="020B0503020204020204" pitchFamily="34" charset="-122"/>
                    <a:cs typeface="Wawati SC"/>
                  </a:rPr>
                  <a:t>（</a:t>
                </a:r>
                <a:r>
                  <a:rPr lang="en-US" altLang="zh-CN" sz="2200" b="1" spc="-4" dirty="0">
                    <a:latin typeface="Microsoft YaHei" panose="020B0503020204020204" pitchFamily="34" charset="-122"/>
                    <a:ea typeface="Microsoft YaHei" panose="020B0503020204020204" pitchFamily="34" charset="-122"/>
                    <a:cs typeface="Wawati SC"/>
                  </a:rPr>
                  <a:t>2</a:t>
                </a:r>
                <a:r>
                  <a:rPr lang="zh-CN" altLang="en-US" sz="2200" b="1" spc="-4" dirty="0">
                    <a:latin typeface="Microsoft YaHei" panose="020B0503020204020204" pitchFamily="34" charset="-122"/>
                    <a:ea typeface="Microsoft YaHei" panose="020B0503020204020204" pitchFamily="34" charset="-122"/>
                    <a:cs typeface="Wawati SC"/>
                  </a:rPr>
                  <a:t>）</a:t>
                </a:r>
                <a:r>
                  <a:rPr lang="zh-CN" altLang="en-US" sz="2200" b="1" spc="-4" dirty="0">
                    <a:solidFill>
                      <a:srgbClr val="231F20"/>
                    </a:solidFill>
                    <a:latin typeface="Microsoft YaHei" panose="020B0503020204020204" pitchFamily="34" charset="-122"/>
                    <a:ea typeface="Microsoft YaHei" panose="020B0503020204020204" pitchFamily="34" charset="-122"/>
                    <a:cs typeface="Wawati SC"/>
                  </a:rPr>
                  <a:t>新颖性</a:t>
                </a:r>
                <a:endParaRPr lang="zh-CN" altLang="en-US" sz="2200" b="1" dirty="0">
                  <a:latin typeface="Microsoft YaHei" panose="020B0503020204020204" pitchFamily="34" charset="-122"/>
                  <a:ea typeface="Microsoft YaHei" panose="020B0503020204020204" pitchFamily="34" charset="-122"/>
                  <a:cs typeface="Wawati SC"/>
                </a:endParaRPr>
              </a:p>
            </p:txBody>
          </p:sp>
          <p:sp>
            <p:nvSpPr>
              <p:cNvPr id="13" name="文本框 12">
                <a:extLst>
                  <a:ext uri="{FF2B5EF4-FFF2-40B4-BE49-F238E27FC236}">
                    <a16:creationId xmlns:a16="http://schemas.microsoft.com/office/drawing/2014/main" id="{61055EBF-8884-B755-347A-DA01CE841CBB}"/>
                  </a:ext>
                </a:extLst>
              </p:cNvPr>
              <p:cNvSpPr txBox="1"/>
              <p:nvPr/>
            </p:nvSpPr>
            <p:spPr>
              <a:xfrm>
                <a:off x="4431375" y="2793907"/>
                <a:ext cx="1600120" cy="1717722"/>
              </a:xfrm>
              <a:prstGeom prst="rect">
                <a:avLst/>
              </a:prstGeom>
              <a:solidFill>
                <a:schemeClr val="accent5">
                  <a:lumMod val="20000"/>
                  <a:lumOff val="80000"/>
                </a:schemeClr>
              </a:solidFill>
              <a:ln>
                <a:solidFill>
                  <a:schemeClr val="accent3"/>
                </a:solidFill>
              </a:ln>
            </p:spPr>
            <p:txBody>
              <a:bodyPr wrap="square" lIns="36000" tIns="0" rIns="36000" bIns="0" anchor="ctr">
                <a:noAutofit/>
              </a:bodyPr>
              <a:lstStyle/>
              <a:p>
                <a:pPr marR="44992" algn="ctr"/>
                <a:r>
                  <a:rPr lang="zh-CN" altLang="en-US" sz="2200" b="1" spc="-4" dirty="0">
                    <a:latin typeface="Microsoft YaHei" panose="020B0503020204020204" pitchFamily="34" charset="-122"/>
                    <a:ea typeface="Microsoft YaHei" panose="020B0503020204020204" pitchFamily="34" charset="-122"/>
                    <a:cs typeface="Wawati SC"/>
                  </a:rPr>
                  <a:t>（</a:t>
                </a:r>
                <a:r>
                  <a:rPr lang="en-US" altLang="zh-CN" sz="2200" b="1" spc="-4" dirty="0">
                    <a:latin typeface="Microsoft YaHei" panose="020B0503020204020204" pitchFamily="34" charset="-122"/>
                    <a:ea typeface="Microsoft YaHei" panose="020B0503020204020204" pitchFamily="34" charset="-122"/>
                    <a:cs typeface="Wawati SC"/>
                  </a:rPr>
                  <a:t>3</a:t>
                </a:r>
                <a:r>
                  <a:rPr lang="zh-CN" altLang="en-US" sz="2200" b="1" spc="-4" dirty="0">
                    <a:latin typeface="Microsoft YaHei" panose="020B0503020204020204" pitchFamily="34" charset="-122"/>
                    <a:ea typeface="Microsoft YaHei" panose="020B0503020204020204" pitchFamily="34" charset="-122"/>
                    <a:cs typeface="Wawati SC"/>
                  </a:rPr>
                  <a:t>）</a:t>
                </a:r>
                <a:r>
                  <a:rPr lang="zh-CN" altLang="en-US" sz="2200" b="1" kern="1200" dirty="0">
                    <a:latin typeface="Microsoft YaHei" panose="020B0503020204020204" pitchFamily="34" charset="-122"/>
                    <a:ea typeface="Microsoft YaHei" panose="020B0503020204020204" pitchFamily="34" charset="-122"/>
                  </a:rPr>
                  <a:t>“好</a:t>
                </a:r>
                <a:r>
                  <a:rPr lang="en-US" altLang="zh-CN" sz="2200" b="1" dirty="0">
                    <a:latin typeface="Microsoft YaHei" panose="020B0503020204020204" pitchFamily="34" charset="-122"/>
                    <a:ea typeface="Microsoft YaHei" panose="020B0503020204020204" pitchFamily="34" charset="-122"/>
                  </a:rPr>
                  <a:t>”</a:t>
                </a:r>
                <a:r>
                  <a:rPr lang="zh-CN" altLang="en-US" sz="2200" b="1" kern="1200" dirty="0">
                    <a:latin typeface="Microsoft YaHei" panose="020B0503020204020204" pitchFamily="34" charset="-122"/>
                    <a:ea typeface="Microsoft YaHei" panose="020B0503020204020204" pitchFamily="34" charset="-122"/>
                  </a:rPr>
                  <a:t>的破坏性</a:t>
                </a:r>
                <a:endParaRPr lang="zh-CN" altLang="en-US" sz="2200" b="1" dirty="0">
                  <a:latin typeface="Microsoft YaHei" panose="020B0503020204020204" pitchFamily="34" charset="-122"/>
                  <a:ea typeface="Microsoft YaHei" panose="020B0503020204020204" pitchFamily="34" charset="-122"/>
                  <a:cs typeface="Wawati SC"/>
                </a:endParaRPr>
              </a:p>
            </p:txBody>
          </p:sp>
        </p:grpSp>
      </p:grpSp>
    </p:spTree>
    <p:extLst>
      <p:ext uri="{BB962C8B-B14F-4D97-AF65-F5344CB8AC3E}">
        <p14:creationId xmlns:p14="http://schemas.microsoft.com/office/powerpoint/2010/main" val="3293864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2BE86-34C1-44B5-051D-5196575D332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5C30293-0067-BA5D-92B4-39D17C103BF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1.1.1</a:t>
            </a:r>
            <a:r>
              <a:rPr lang="zh-CN" altLang="en-US" sz="3200" dirty="0">
                <a:solidFill>
                  <a:schemeClr val="tx1"/>
                </a:solidFill>
                <a:latin typeface="Microsoft YaHei" panose="020B0503020204020204" pitchFamily="34" charset="-122"/>
                <a:ea typeface="Microsoft YaHei" panose="020B0503020204020204" pitchFamily="34" charset="-122"/>
              </a:rPr>
              <a:t>创新概述</a:t>
            </a:r>
          </a:p>
        </p:txBody>
      </p:sp>
      <p:sp>
        <p:nvSpPr>
          <p:cNvPr id="5" name="文本框 4">
            <a:extLst>
              <a:ext uri="{FF2B5EF4-FFF2-40B4-BE49-F238E27FC236}">
                <a16:creationId xmlns:a16="http://schemas.microsoft.com/office/drawing/2014/main" id="{3A7F1BF7-7179-CA50-CEF2-17E8CD59822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创新的基本特征</a:t>
            </a:r>
          </a:p>
        </p:txBody>
      </p:sp>
      <p:sp>
        <p:nvSpPr>
          <p:cNvPr id="6" name="object 25">
            <a:extLst>
              <a:ext uri="{FF2B5EF4-FFF2-40B4-BE49-F238E27FC236}">
                <a16:creationId xmlns:a16="http://schemas.microsoft.com/office/drawing/2014/main" id="{3F50BF69-B342-30B6-7C34-E0251054C118}"/>
              </a:ext>
            </a:extLst>
          </p:cNvPr>
          <p:cNvSpPr txBox="1"/>
          <p:nvPr/>
        </p:nvSpPr>
        <p:spPr>
          <a:xfrm>
            <a:off x="660400" y="1737820"/>
            <a:ext cx="11250246" cy="4916198"/>
          </a:xfrm>
          <a:prstGeom prst="rect">
            <a:avLst/>
          </a:prstGeom>
        </p:spPr>
        <p:txBody>
          <a:bodyPr vert="horz" wrap="square" lIns="0" tIns="67717" rIns="0" bIns="0" rtlCol="0" anchor="t">
            <a:noAutofit/>
          </a:bodyPr>
          <a:lstStyle>
            <a:defPPr>
              <a:defRPr lang="zh-CN"/>
            </a:defPPr>
            <a:lvl1pPr marR="179970" indent="457200">
              <a:lnSpc>
                <a:spcPct val="150000"/>
              </a:lnSpc>
              <a:defRPr sz="2400" spc="-4">
                <a:solidFill>
                  <a:srgbClr val="231F20"/>
                </a:solidFill>
                <a:latin typeface="Microsoft YaHei" panose="020B0503020204020204" pitchFamily="34" charset="-122"/>
                <a:ea typeface="Microsoft YaHei" panose="020B0503020204020204" pitchFamily="34" charset="-122"/>
                <a:cs typeface="Lantinghei SC Extralight"/>
              </a:defRPr>
            </a:lvl1pPr>
          </a:lstStyle>
          <a:p>
            <a:r>
              <a:rPr lang="zh-CN" altLang="en-US" sz="2000" b="1" dirty="0">
                <a:solidFill>
                  <a:schemeClr val="tx1"/>
                </a:solidFill>
              </a:rPr>
              <a:t>创新是一个综合性概念。它既是一种行为，也是一种思维、一门科学、一种艺术、一种精神、一种态度和一种生活方式。</a:t>
            </a:r>
          </a:p>
        </p:txBody>
      </p:sp>
      <p:grpSp>
        <p:nvGrpSpPr>
          <p:cNvPr id="7" name="组合 6">
            <a:extLst>
              <a:ext uri="{FF2B5EF4-FFF2-40B4-BE49-F238E27FC236}">
                <a16:creationId xmlns:a16="http://schemas.microsoft.com/office/drawing/2014/main" id="{87B759CA-6D7D-CAC8-48E0-19EC78C8FA0E}"/>
              </a:ext>
            </a:extLst>
          </p:cNvPr>
          <p:cNvGrpSpPr/>
          <p:nvPr/>
        </p:nvGrpSpPr>
        <p:grpSpPr>
          <a:xfrm>
            <a:off x="1007340" y="2863448"/>
            <a:ext cx="10334620" cy="3582757"/>
            <a:chOff x="290899" y="2818043"/>
            <a:chExt cx="5437677" cy="3582757"/>
          </a:xfrm>
        </p:grpSpPr>
        <p:grpSp>
          <p:nvGrpSpPr>
            <p:cNvPr id="8" name="组合 7">
              <a:extLst>
                <a:ext uri="{FF2B5EF4-FFF2-40B4-BE49-F238E27FC236}">
                  <a16:creationId xmlns:a16="http://schemas.microsoft.com/office/drawing/2014/main" id="{37773CE5-6C1D-6FE0-DA53-8D4AEBCC41F7}"/>
                </a:ext>
              </a:extLst>
            </p:cNvPr>
            <p:cNvGrpSpPr/>
            <p:nvPr/>
          </p:nvGrpSpPr>
          <p:grpSpPr>
            <a:xfrm>
              <a:off x="290899" y="3263880"/>
              <a:ext cx="5432346" cy="3136920"/>
              <a:chOff x="281354" y="2842817"/>
              <a:chExt cx="5432346" cy="3386533"/>
            </a:xfrm>
          </p:grpSpPr>
          <p:sp>
            <p:nvSpPr>
              <p:cNvPr id="17" name="文本框 16">
                <a:extLst>
                  <a:ext uri="{FF2B5EF4-FFF2-40B4-BE49-F238E27FC236}">
                    <a16:creationId xmlns:a16="http://schemas.microsoft.com/office/drawing/2014/main" id="{DE603779-9184-6850-4182-992939F7D275}"/>
                  </a:ext>
                </a:extLst>
              </p:cNvPr>
              <p:cNvSpPr txBox="1"/>
              <p:nvPr/>
            </p:nvSpPr>
            <p:spPr>
              <a:xfrm>
                <a:off x="281354" y="2842817"/>
                <a:ext cx="1688029" cy="3386533"/>
              </a:xfrm>
              <a:prstGeom prst="rect">
                <a:avLst/>
              </a:prstGeom>
              <a:solidFill>
                <a:schemeClr val="bg1"/>
              </a:solidFill>
              <a:ln>
                <a:solidFill>
                  <a:schemeClr val="accent3"/>
                </a:solidFill>
              </a:ln>
            </p:spPr>
            <p:txBody>
              <a:bodyPr wrap="square" lIns="36000" tIns="0" rIns="36000" bIns="0">
                <a:noAutofit/>
              </a:bodyPr>
              <a:lstStyle/>
              <a:p>
                <a:pPr marR="51355">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Wawati SC"/>
                  </a:rPr>
                  <a:t>创新往往是对内外部环境需求的响应，这种响应贯穿从变化发生到新结果产生的全过程。</a:t>
                </a:r>
                <a:endParaRPr lang="zh-CN" altLang="en-US" sz="2000" dirty="0">
                  <a:latin typeface="Microsoft YaHei" panose="020B0503020204020204" pitchFamily="34" charset="-122"/>
                  <a:ea typeface="Microsoft YaHei" panose="020B0503020204020204" pitchFamily="34" charset="-122"/>
                  <a:cs typeface="Wawati SC"/>
                </a:endParaRPr>
              </a:p>
            </p:txBody>
          </p:sp>
          <p:sp>
            <p:nvSpPr>
              <p:cNvPr id="18" name="文本框 17">
                <a:extLst>
                  <a:ext uri="{FF2B5EF4-FFF2-40B4-BE49-F238E27FC236}">
                    <a16:creationId xmlns:a16="http://schemas.microsoft.com/office/drawing/2014/main" id="{ECF1C556-E15B-0591-648E-50526895F27B}"/>
                  </a:ext>
                </a:extLst>
              </p:cNvPr>
              <p:cNvSpPr txBox="1"/>
              <p:nvPr/>
            </p:nvSpPr>
            <p:spPr>
              <a:xfrm>
                <a:off x="2089607" y="2842817"/>
                <a:ext cx="1688030" cy="3386533"/>
              </a:xfrm>
              <a:prstGeom prst="rect">
                <a:avLst/>
              </a:prstGeom>
              <a:solidFill>
                <a:schemeClr val="bg1"/>
              </a:solidFill>
              <a:ln>
                <a:solidFill>
                  <a:schemeClr val="accent3"/>
                </a:solidFill>
              </a:ln>
            </p:spPr>
            <p:txBody>
              <a:bodyPr wrap="square" lIns="36000" tIns="0" rIns="36000" bIns="0">
                <a:noAutofit/>
              </a:bodyPr>
              <a:lstStyle/>
              <a:p>
                <a:pPr>
                  <a:lnSpc>
                    <a:spcPct val="150000"/>
                  </a:lnSpc>
                  <a:buSzPct val="91666"/>
                  <a:tabLst>
                    <a:tab pos="478556" algn="l"/>
                  </a:tabLst>
                </a:pPr>
                <a:r>
                  <a:rPr lang="zh-CN" altLang="en-US" sz="2000" spc="-4" dirty="0">
                    <a:latin typeface="Microsoft YaHei" panose="020B0503020204020204" pitchFamily="34" charset="-122"/>
                    <a:ea typeface="Microsoft YaHei" panose="020B0503020204020204" pitchFamily="34" charset="-122"/>
                    <a:cs typeface="Wawati SC"/>
                  </a:rPr>
                  <a:t>因为环境的变化是不确定的，因此创新作为对环境需求的响应，也是不确定的、难以控制的。</a:t>
                </a:r>
                <a:endParaRPr lang="zh-CN" altLang="en-US" sz="2000" dirty="0">
                  <a:latin typeface="Microsoft YaHei" panose="020B0503020204020204" pitchFamily="34" charset="-122"/>
                  <a:ea typeface="Microsoft YaHei" panose="020B0503020204020204" pitchFamily="34" charset="-122"/>
                  <a:cs typeface="Wawati SC"/>
                </a:endParaRPr>
              </a:p>
            </p:txBody>
          </p:sp>
          <p:sp>
            <p:nvSpPr>
              <p:cNvPr id="19" name="文本框 18">
                <a:extLst>
                  <a:ext uri="{FF2B5EF4-FFF2-40B4-BE49-F238E27FC236}">
                    <a16:creationId xmlns:a16="http://schemas.microsoft.com/office/drawing/2014/main" id="{664BF011-10D8-9156-A340-CE78F1DD3F6F}"/>
                  </a:ext>
                </a:extLst>
              </p:cNvPr>
              <p:cNvSpPr txBox="1"/>
              <p:nvPr/>
            </p:nvSpPr>
            <p:spPr>
              <a:xfrm>
                <a:off x="3896083" y="2842817"/>
                <a:ext cx="1817617" cy="3386533"/>
              </a:xfrm>
              <a:prstGeom prst="rect">
                <a:avLst/>
              </a:prstGeom>
              <a:solidFill>
                <a:schemeClr val="bg1"/>
              </a:solidFill>
              <a:ln>
                <a:solidFill>
                  <a:schemeClr val="accent3"/>
                </a:solidFill>
              </a:ln>
            </p:spPr>
            <p:txBody>
              <a:bodyPr wrap="square" lIns="36000" tIns="0" rIns="36000" bIns="0">
                <a:noAutofit/>
              </a:bodyPr>
              <a:lstStyle/>
              <a:p>
                <a:pPr>
                  <a:lnSpc>
                    <a:spcPct val="150000"/>
                  </a:lnSpc>
                  <a:buSzPct val="91666"/>
                  <a:tabLst>
                    <a:tab pos="478556" algn="l"/>
                  </a:tabLst>
                </a:pPr>
                <a:r>
                  <a:rPr lang="zh-CN" altLang="en-US" sz="2000" spc="-14" dirty="0">
                    <a:latin typeface="Microsoft YaHei" panose="020B0503020204020204" pitchFamily="34" charset="-122"/>
                    <a:ea typeface="Microsoft YaHei" panose="020B0503020204020204" pitchFamily="34" charset="-122"/>
                    <a:cs typeface="Lantinghei SC Extralight"/>
                  </a:rPr>
                  <a:t>创新的过程一般比较复杂，从总体上考虑与环境、资源、行为、过程及目标等方面的动态匹配关系。</a:t>
                </a:r>
              </a:p>
            </p:txBody>
          </p:sp>
        </p:grpSp>
        <p:grpSp>
          <p:nvGrpSpPr>
            <p:cNvPr id="9" name="组合 8">
              <a:extLst>
                <a:ext uri="{FF2B5EF4-FFF2-40B4-BE49-F238E27FC236}">
                  <a16:creationId xmlns:a16="http://schemas.microsoft.com/office/drawing/2014/main" id="{0FDABBB2-8DBE-8B8E-A063-6F210CE3749A}"/>
                </a:ext>
              </a:extLst>
            </p:cNvPr>
            <p:cNvGrpSpPr/>
            <p:nvPr/>
          </p:nvGrpSpPr>
          <p:grpSpPr>
            <a:xfrm>
              <a:off x="290899" y="2818043"/>
              <a:ext cx="5437677" cy="445837"/>
              <a:chOff x="1244496" y="2793907"/>
              <a:chExt cx="4786999" cy="1717722"/>
            </a:xfrm>
          </p:grpSpPr>
          <p:sp>
            <p:nvSpPr>
              <p:cNvPr id="11" name="文本框 10">
                <a:extLst>
                  <a:ext uri="{FF2B5EF4-FFF2-40B4-BE49-F238E27FC236}">
                    <a16:creationId xmlns:a16="http://schemas.microsoft.com/office/drawing/2014/main" id="{7E2124BC-85A2-8A2E-0781-6F4C175FB958}"/>
                  </a:ext>
                </a:extLst>
              </p:cNvPr>
              <p:cNvSpPr txBox="1"/>
              <p:nvPr/>
            </p:nvSpPr>
            <p:spPr>
              <a:xfrm>
                <a:off x="1244496" y="2793907"/>
                <a:ext cx="1487602" cy="1717722"/>
              </a:xfrm>
              <a:prstGeom prst="rect">
                <a:avLst/>
              </a:prstGeom>
              <a:solidFill>
                <a:schemeClr val="accent5">
                  <a:lumMod val="20000"/>
                  <a:lumOff val="80000"/>
                </a:schemeClr>
              </a:solidFill>
              <a:ln>
                <a:solidFill>
                  <a:schemeClr val="accent3"/>
                </a:solidFill>
              </a:ln>
            </p:spPr>
            <p:txBody>
              <a:bodyPr wrap="square" lIns="36000" tIns="0" rIns="36000" bIns="0" anchor="ctr">
                <a:noAutofit/>
              </a:bodyPr>
              <a:lstStyle/>
              <a:p>
                <a:pPr marR="51355" algn="ctr"/>
                <a:r>
                  <a:rPr lang="zh-CN" altLang="en-US" sz="2400" b="1" spc="-4" dirty="0">
                    <a:latin typeface="Microsoft YaHei" panose="020B0503020204020204" pitchFamily="34" charset="-122"/>
                    <a:ea typeface="Microsoft YaHei" panose="020B0503020204020204" pitchFamily="34" charset="-122"/>
                    <a:cs typeface="Wawati SC"/>
                  </a:rPr>
                  <a:t>（</a:t>
                </a:r>
                <a:r>
                  <a:rPr lang="en-US" altLang="zh-CN" sz="2400" b="1" spc="-4" dirty="0">
                    <a:latin typeface="Microsoft YaHei" panose="020B0503020204020204" pitchFamily="34" charset="-122"/>
                    <a:ea typeface="Microsoft YaHei" panose="020B0503020204020204" pitchFamily="34" charset="-122"/>
                    <a:cs typeface="Wawati SC"/>
                  </a:rPr>
                  <a:t>4</a:t>
                </a:r>
                <a:r>
                  <a:rPr lang="zh-CN" altLang="en-US" sz="2400" b="1" spc="-4" dirty="0">
                    <a:latin typeface="Microsoft YaHei" panose="020B0503020204020204" pitchFamily="34" charset="-122"/>
                    <a:ea typeface="Microsoft YaHei" panose="020B0503020204020204" pitchFamily="34" charset="-122"/>
                    <a:cs typeface="Wawati SC"/>
                  </a:rPr>
                  <a:t>）</a:t>
                </a:r>
                <a:r>
                  <a:rPr lang="zh-CN" altLang="en-US" sz="2400" b="1" kern="1200" dirty="0">
                    <a:latin typeface="Microsoft YaHei" panose="020B0503020204020204" pitchFamily="34" charset="-122"/>
                    <a:ea typeface="Microsoft YaHei" panose="020B0503020204020204" pitchFamily="34" charset="-122"/>
                  </a:rPr>
                  <a:t>动态性</a:t>
                </a:r>
                <a:endParaRPr lang="zh-CN" altLang="en-US" sz="2400" b="1" dirty="0">
                  <a:latin typeface="Microsoft YaHei" panose="020B0503020204020204" pitchFamily="34" charset="-122"/>
                  <a:ea typeface="Microsoft YaHei" panose="020B0503020204020204" pitchFamily="34" charset="-122"/>
                  <a:cs typeface="Wawati SC"/>
                </a:endParaRPr>
              </a:p>
            </p:txBody>
          </p:sp>
          <p:sp>
            <p:nvSpPr>
              <p:cNvPr id="12" name="文本框 11">
                <a:extLst>
                  <a:ext uri="{FF2B5EF4-FFF2-40B4-BE49-F238E27FC236}">
                    <a16:creationId xmlns:a16="http://schemas.microsoft.com/office/drawing/2014/main" id="{6C3B33C5-8A50-4512-B7B2-D9313FD17750}"/>
                  </a:ext>
                </a:extLst>
              </p:cNvPr>
              <p:cNvSpPr txBox="1"/>
              <p:nvPr/>
            </p:nvSpPr>
            <p:spPr>
              <a:xfrm>
                <a:off x="2837935" y="2793907"/>
                <a:ext cx="1487603" cy="1717722"/>
              </a:xfrm>
              <a:prstGeom prst="rect">
                <a:avLst/>
              </a:prstGeom>
              <a:solidFill>
                <a:schemeClr val="accent5">
                  <a:lumMod val="20000"/>
                  <a:lumOff val="80000"/>
                </a:schemeClr>
              </a:solidFill>
              <a:ln>
                <a:solidFill>
                  <a:schemeClr val="accent3"/>
                </a:solidFill>
              </a:ln>
            </p:spPr>
            <p:txBody>
              <a:bodyPr wrap="square" lIns="36000" tIns="0" rIns="36000" bIns="0" anchor="ctr">
                <a:noAutofit/>
              </a:bodyPr>
              <a:lstStyle/>
              <a:p>
                <a:pPr algn="ctr">
                  <a:buSzPct val="91666"/>
                  <a:tabLst>
                    <a:tab pos="478556" algn="l"/>
                  </a:tabLst>
                </a:pPr>
                <a:r>
                  <a:rPr lang="zh-CN" altLang="en-US" sz="2400" b="1" spc="-4" dirty="0">
                    <a:latin typeface="Microsoft YaHei" panose="020B0503020204020204" pitchFamily="34" charset="-122"/>
                    <a:ea typeface="Microsoft YaHei" panose="020B0503020204020204" pitchFamily="34" charset="-122"/>
                    <a:cs typeface="Wawati SC"/>
                  </a:rPr>
                  <a:t>（</a:t>
                </a:r>
                <a:r>
                  <a:rPr lang="en-US" altLang="zh-CN" sz="2400" b="1" spc="-4" dirty="0">
                    <a:latin typeface="Microsoft YaHei" panose="020B0503020204020204" pitchFamily="34" charset="-122"/>
                    <a:ea typeface="Microsoft YaHei" panose="020B0503020204020204" pitchFamily="34" charset="-122"/>
                    <a:cs typeface="Wawati SC"/>
                  </a:rPr>
                  <a:t>5</a:t>
                </a:r>
                <a:r>
                  <a:rPr lang="zh-CN" altLang="en-US" sz="2400" b="1" spc="-4" dirty="0">
                    <a:latin typeface="Microsoft YaHei" panose="020B0503020204020204" pitchFamily="34" charset="-122"/>
                    <a:ea typeface="Microsoft YaHei" panose="020B0503020204020204" pitchFamily="34" charset="-122"/>
                    <a:cs typeface="Wawati SC"/>
                  </a:rPr>
                  <a:t>）</a:t>
                </a:r>
                <a:r>
                  <a:rPr lang="zh-CN" altLang="en-US" sz="2400" b="1" kern="1200" dirty="0">
                    <a:latin typeface="Microsoft YaHei" panose="020B0503020204020204" pitchFamily="34" charset="-122"/>
                    <a:ea typeface="Microsoft YaHei" panose="020B0503020204020204" pitchFamily="34" charset="-122"/>
                  </a:rPr>
                  <a:t>不确定性</a:t>
                </a:r>
                <a:endParaRPr lang="zh-CN" altLang="en-US" sz="2400" b="1" dirty="0">
                  <a:latin typeface="Microsoft YaHei" panose="020B0503020204020204" pitchFamily="34" charset="-122"/>
                  <a:ea typeface="Microsoft YaHei" panose="020B0503020204020204" pitchFamily="34" charset="-122"/>
                  <a:cs typeface="Wawati SC"/>
                </a:endParaRPr>
              </a:p>
            </p:txBody>
          </p:sp>
          <p:sp>
            <p:nvSpPr>
              <p:cNvPr id="13" name="文本框 12">
                <a:extLst>
                  <a:ext uri="{FF2B5EF4-FFF2-40B4-BE49-F238E27FC236}">
                    <a16:creationId xmlns:a16="http://schemas.microsoft.com/office/drawing/2014/main" id="{346530A0-0AC9-998D-71A0-E54F2BB4712B}"/>
                  </a:ext>
                </a:extLst>
              </p:cNvPr>
              <p:cNvSpPr txBox="1"/>
              <p:nvPr/>
            </p:nvSpPr>
            <p:spPr>
              <a:xfrm>
                <a:off x="4431375" y="2793907"/>
                <a:ext cx="1600120" cy="1717722"/>
              </a:xfrm>
              <a:prstGeom prst="rect">
                <a:avLst/>
              </a:prstGeom>
              <a:solidFill>
                <a:schemeClr val="accent5">
                  <a:lumMod val="20000"/>
                  <a:lumOff val="80000"/>
                </a:schemeClr>
              </a:solidFill>
              <a:ln>
                <a:solidFill>
                  <a:schemeClr val="accent3"/>
                </a:solidFill>
              </a:ln>
            </p:spPr>
            <p:txBody>
              <a:bodyPr wrap="square" lIns="36000" tIns="0" rIns="36000" bIns="0" anchor="ctr">
                <a:noAutofit/>
              </a:bodyPr>
              <a:lstStyle/>
              <a:p>
                <a:pPr algn="ctr">
                  <a:buSzPct val="91666"/>
                  <a:tabLst>
                    <a:tab pos="478556" algn="l"/>
                  </a:tabLst>
                </a:pPr>
                <a:r>
                  <a:rPr lang="zh-CN" altLang="en-US" sz="2400" b="1" spc="-4" dirty="0">
                    <a:latin typeface="Microsoft YaHei" panose="020B0503020204020204" pitchFamily="34" charset="-122"/>
                    <a:ea typeface="Microsoft YaHei" panose="020B0503020204020204" pitchFamily="34" charset="-122"/>
                    <a:cs typeface="Wawati SC"/>
                  </a:rPr>
                  <a:t>（</a:t>
                </a:r>
                <a:r>
                  <a:rPr lang="en-US" altLang="zh-CN" sz="2400" b="1" spc="-4" dirty="0">
                    <a:latin typeface="Microsoft YaHei" panose="020B0503020204020204" pitchFamily="34" charset="-122"/>
                    <a:ea typeface="Microsoft YaHei" panose="020B0503020204020204" pitchFamily="34" charset="-122"/>
                    <a:cs typeface="Wawati SC"/>
                  </a:rPr>
                  <a:t>6</a:t>
                </a:r>
                <a:r>
                  <a:rPr lang="zh-CN" altLang="en-US" sz="2400" b="1" spc="-4" dirty="0">
                    <a:latin typeface="Microsoft YaHei" panose="020B0503020204020204" pitchFamily="34" charset="-122"/>
                    <a:ea typeface="Microsoft YaHei" panose="020B0503020204020204" pitchFamily="34" charset="-122"/>
                    <a:cs typeface="Wawati SC"/>
                  </a:rPr>
                  <a:t>）</a:t>
                </a:r>
                <a:r>
                  <a:rPr lang="zh-CN" altLang="en-US" sz="2400" b="1" spc="-14" dirty="0">
                    <a:latin typeface="Microsoft YaHei" panose="020B0503020204020204" pitchFamily="34" charset="-122"/>
                    <a:ea typeface="Microsoft YaHei" panose="020B0503020204020204" pitchFamily="34" charset="-122"/>
                    <a:cs typeface="Lantinghei SC Extralight"/>
                  </a:rPr>
                  <a:t>综合性</a:t>
                </a:r>
              </a:p>
            </p:txBody>
          </p:sp>
        </p:grpSp>
      </p:grpSp>
    </p:spTree>
    <p:extLst>
      <p:ext uri="{BB962C8B-B14F-4D97-AF65-F5344CB8AC3E}">
        <p14:creationId xmlns:p14="http://schemas.microsoft.com/office/powerpoint/2010/main" val="38474094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46C1A-0793-7B33-15D7-E01A545F02D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4D31A27-D1E0-6D63-2BBE-5D441C13A3D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1.1.2</a:t>
            </a:r>
            <a:r>
              <a:rPr lang="zh-CN" altLang="en-US" sz="3200" dirty="0">
                <a:solidFill>
                  <a:schemeClr val="tx1"/>
                </a:solidFill>
                <a:latin typeface="Microsoft YaHei" panose="020B0503020204020204" pitchFamily="34" charset="-122"/>
                <a:ea typeface="Microsoft YaHei" panose="020B0503020204020204" pitchFamily="34" charset="-122"/>
              </a:rPr>
              <a:t>创业概述</a:t>
            </a:r>
          </a:p>
        </p:txBody>
      </p:sp>
      <p:sp>
        <p:nvSpPr>
          <p:cNvPr id="3" name="文本框 2">
            <a:extLst>
              <a:ext uri="{FF2B5EF4-FFF2-40B4-BE49-F238E27FC236}">
                <a16:creationId xmlns:a16="http://schemas.microsoft.com/office/drawing/2014/main" id="{E590A794-1B87-3550-473A-A007EBF90AA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创业的定义</a:t>
            </a:r>
          </a:p>
        </p:txBody>
      </p:sp>
      <p:sp>
        <p:nvSpPr>
          <p:cNvPr id="4" name="object 25">
            <a:extLst>
              <a:ext uri="{FF2B5EF4-FFF2-40B4-BE49-F238E27FC236}">
                <a16:creationId xmlns:a16="http://schemas.microsoft.com/office/drawing/2014/main" id="{83BB3A8E-9766-98D1-1340-19EAF2650650}"/>
              </a:ext>
            </a:extLst>
          </p:cNvPr>
          <p:cNvSpPr txBox="1"/>
          <p:nvPr/>
        </p:nvSpPr>
        <p:spPr>
          <a:xfrm>
            <a:off x="281354" y="1774965"/>
            <a:ext cx="11629292" cy="4462955"/>
          </a:xfrm>
          <a:prstGeom prst="roundRect">
            <a:avLst>
              <a:gd name="adj" fmla="val 8820"/>
            </a:avLst>
          </a:prstGeom>
          <a:solidFill>
            <a:schemeClr val="bg1"/>
          </a:solidFill>
        </p:spPr>
        <p:txBody>
          <a:bodyPr vert="horz" wrap="square" lIns="0" tIns="67717" rIns="0" bIns="0" rtlCol="0" anchor="t">
            <a:noAutofit/>
          </a:bodyPr>
          <a:lstStyle>
            <a:defPPr>
              <a:defRPr lang="zh-CN"/>
            </a:defPPr>
            <a:lvl1pPr marR="179970" indent="457200">
              <a:lnSpc>
                <a:spcPct val="150000"/>
              </a:lnSpc>
              <a:defRPr sz="2400" spc="-4">
                <a:solidFill>
                  <a:srgbClr val="231F20"/>
                </a:solidFill>
                <a:latin typeface="Microsoft YaHei" panose="020B0503020204020204" pitchFamily="34" charset="-122"/>
                <a:ea typeface="Microsoft YaHei" panose="020B0503020204020204" pitchFamily="34" charset="-122"/>
                <a:cs typeface="Lantinghei SC Extralight"/>
              </a:defRPr>
            </a:lvl1pPr>
          </a:lstStyle>
          <a:p>
            <a:r>
              <a:rPr lang="zh-CN" altLang="en-US" sz="2000" dirty="0">
                <a:solidFill>
                  <a:schemeClr val="tx1"/>
                </a:solidFill>
              </a:rPr>
              <a:t>许多西方创业学家认为，创业是一个发现和捕获市场机会，以及由此创造出新产品或服务，以实现其潜在价值的过程，是一个创造财富、增长财富的动态过程，同时也是一个新组织的创建过程。学界对创业有如下定义：</a:t>
            </a:r>
            <a:r>
              <a:rPr lang="zh-CN" altLang="en-US" sz="2000" b="1" dirty="0">
                <a:solidFill>
                  <a:schemeClr val="accent3"/>
                </a:solidFill>
              </a:rPr>
              <a:t>创业是不拘泥于当前资源约束，寻求机会进行价值创造的行为过程</a:t>
            </a:r>
            <a:r>
              <a:rPr lang="zh-CN" altLang="en-US" sz="2000" dirty="0">
                <a:solidFill>
                  <a:schemeClr val="tx1"/>
                </a:solidFill>
              </a:rPr>
              <a:t>。</a:t>
            </a:r>
          </a:p>
          <a:p>
            <a:r>
              <a:rPr lang="zh-CN" altLang="en-US" sz="2000" b="1" dirty="0">
                <a:solidFill>
                  <a:schemeClr val="accent3"/>
                </a:solidFill>
              </a:rPr>
              <a:t>狭义的创业有两种含义：</a:t>
            </a:r>
            <a:r>
              <a:rPr lang="zh-CN" altLang="en-US" sz="2000" dirty="0">
                <a:solidFill>
                  <a:schemeClr val="tx1"/>
                </a:solidFill>
              </a:rPr>
              <a:t>一是指创建一个新企业的过程；二是指自主创业，即创业者个人或创业团队以资源所有者的身份，利用知识、能力和社会资本，通过自筹资金、技术入股、寻求合作等方式创立新的社会经济单元，并为社会上更多的人创造就业机会。</a:t>
            </a:r>
          </a:p>
          <a:p>
            <a:r>
              <a:rPr lang="zh-CN" altLang="en-US" sz="2000" b="1" dirty="0">
                <a:solidFill>
                  <a:schemeClr val="accent3"/>
                </a:solidFill>
              </a:rPr>
              <a:t>广义的创业</a:t>
            </a:r>
            <a:r>
              <a:rPr lang="zh-CN" altLang="en-US" sz="2000" dirty="0">
                <a:solidFill>
                  <a:schemeClr val="tx1"/>
                </a:solidFill>
              </a:rPr>
              <a:t>通常是指创造新的事业的过程，即所有创造新的事业的过程都是创业。无论是创建新企业，还是在企业内部创业，只要是通过发现机会、整合资源实现自己的价值和抱负的过程，都可以称为创业。从一定意义上讲，人生就是创业的过程。</a:t>
            </a:r>
          </a:p>
          <a:p>
            <a:endParaRPr lang="zh-CN" altLang="en-US" sz="2000" b="1" dirty="0">
              <a:solidFill>
                <a:schemeClr val="accent3"/>
              </a:solidFill>
            </a:endParaRPr>
          </a:p>
        </p:txBody>
      </p:sp>
    </p:spTree>
    <p:extLst>
      <p:ext uri="{BB962C8B-B14F-4D97-AF65-F5344CB8AC3E}">
        <p14:creationId xmlns:p14="http://schemas.microsoft.com/office/powerpoint/2010/main" val="2383116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97BBA-1452-D372-9ED5-3ED3C80AD43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A56D277-9471-C75D-6076-4E897E9217C5}"/>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1.1.2</a:t>
            </a:r>
            <a:r>
              <a:rPr lang="zh-CN" altLang="en-US" sz="3200" dirty="0">
                <a:solidFill>
                  <a:schemeClr val="tx1"/>
                </a:solidFill>
                <a:latin typeface="Microsoft YaHei" panose="020B0503020204020204" pitchFamily="34" charset="-122"/>
                <a:ea typeface="Microsoft YaHei" panose="020B0503020204020204" pitchFamily="34" charset="-122"/>
              </a:rPr>
              <a:t>创业概述</a:t>
            </a:r>
          </a:p>
        </p:txBody>
      </p:sp>
      <p:sp>
        <p:nvSpPr>
          <p:cNvPr id="3" name="文本框 2">
            <a:extLst>
              <a:ext uri="{FF2B5EF4-FFF2-40B4-BE49-F238E27FC236}">
                <a16:creationId xmlns:a16="http://schemas.microsoft.com/office/drawing/2014/main" id="{51144D11-CA33-BDBC-4FCF-CD0143EAA8D1}"/>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创业的类型</a:t>
            </a:r>
          </a:p>
        </p:txBody>
      </p:sp>
      <p:grpSp>
        <p:nvGrpSpPr>
          <p:cNvPr id="10" name="组合 9">
            <a:extLst>
              <a:ext uri="{FF2B5EF4-FFF2-40B4-BE49-F238E27FC236}">
                <a16:creationId xmlns:a16="http://schemas.microsoft.com/office/drawing/2014/main" id="{57093C0B-BE32-3BCB-9A07-B7BE42731AFA}"/>
              </a:ext>
            </a:extLst>
          </p:cNvPr>
          <p:cNvGrpSpPr/>
          <p:nvPr/>
        </p:nvGrpSpPr>
        <p:grpSpPr>
          <a:xfrm>
            <a:off x="830358" y="2057399"/>
            <a:ext cx="10688541" cy="4064001"/>
            <a:chOff x="7508239" y="-1054339"/>
            <a:chExt cx="4389121" cy="4389120"/>
          </a:xfrm>
        </p:grpSpPr>
        <p:sp>
          <p:nvSpPr>
            <p:cNvPr id="12" name="任意形状 11">
              <a:extLst>
                <a:ext uri="{FF2B5EF4-FFF2-40B4-BE49-F238E27FC236}">
                  <a16:creationId xmlns:a16="http://schemas.microsoft.com/office/drawing/2014/main" id="{0C5C7805-9C15-E4DE-5812-D26B0FF605E5}"/>
                </a:ext>
              </a:extLst>
            </p:cNvPr>
            <p:cNvSpPr/>
            <p:nvPr/>
          </p:nvSpPr>
          <p:spPr>
            <a:xfrm>
              <a:off x="7508239" y="-1054339"/>
              <a:ext cx="2153837" cy="2113280"/>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16000" tIns="0" rIns="0" bIns="0" numCol="1" spcCol="1270" anchor="ctr" anchorCtr="0">
              <a:noAutofit/>
            </a:bodyPr>
            <a:lstStyle/>
            <a:p>
              <a:pPr marL="0" marR="179970" lvl="0" algn="l"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a:t>
              </a:r>
              <a:r>
                <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1</a:t>
              </a: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）按照创业的特点划分：</a:t>
              </a:r>
              <a:endPar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marR="179970" lvl="0" algn="l" defTabSz="914400" rtl="0" eaLnBrk="1" fontAlgn="auto" latinLnBrk="0" hangingPunct="1">
                <a:lnSpc>
                  <a:spcPct val="150000"/>
                </a:lnSpc>
                <a:spcBef>
                  <a:spcPts val="0"/>
                </a:spcBef>
                <a:spcAft>
                  <a:spcPts val="0"/>
                </a:spcAft>
                <a:buClrTx/>
                <a:buSzTx/>
                <a:buFontTx/>
                <a:buNone/>
                <a:tabLst/>
                <a:defRPr/>
              </a:pPr>
              <a:r>
                <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①</a:t>
              </a:r>
              <a:r>
                <a:rPr kumimoji="0" lang="zh-CN" altLang="en-US"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机会型创业。</a:t>
              </a:r>
              <a:r>
                <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②</a:t>
              </a:r>
              <a:r>
                <a:rPr kumimoji="0" lang="zh-CN" altLang="en-US"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关系型创业。</a:t>
              </a:r>
              <a:endPar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marR="179970" lvl="0" algn="l" defTabSz="914400" rtl="0" eaLnBrk="1" fontAlgn="auto" latinLnBrk="0" hangingPunct="1">
                <a:lnSpc>
                  <a:spcPct val="150000"/>
                </a:lnSpc>
                <a:spcBef>
                  <a:spcPts val="0"/>
                </a:spcBef>
                <a:spcAft>
                  <a:spcPts val="0"/>
                </a:spcAft>
                <a:buClrTx/>
                <a:buSzTx/>
                <a:buFontTx/>
                <a:buNone/>
                <a:tabLst/>
                <a:defRPr/>
              </a:pPr>
              <a:r>
                <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③</a:t>
              </a:r>
              <a:r>
                <a:rPr kumimoji="0" lang="zh-CN" altLang="en-US"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智慧型创业。</a:t>
              </a:r>
              <a:endPar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lvl="0" algn="ctr" defTabSz="2311400">
                <a:lnSpc>
                  <a:spcPct val="90000"/>
                </a:lnSpc>
                <a:spcBef>
                  <a:spcPct val="0"/>
                </a:spcBef>
                <a:spcAft>
                  <a:spcPct val="35000"/>
                </a:spcAft>
                <a:buNone/>
              </a:pPr>
              <a:endParaRPr lang="zh-CN" altLang="en-US" sz="2000" kern="1200" dirty="0">
                <a:solidFill>
                  <a:schemeClr val="tx1"/>
                </a:solidFill>
              </a:endParaRPr>
            </a:p>
          </p:txBody>
        </p:sp>
        <p:sp>
          <p:nvSpPr>
            <p:cNvPr id="13" name="任意形状 12">
              <a:extLst>
                <a:ext uri="{FF2B5EF4-FFF2-40B4-BE49-F238E27FC236}">
                  <a16:creationId xmlns:a16="http://schemas.microsoft.com/office/drawing/2014/main" id="{C7B85880-8E38-F936-CADD-1CE3D5831BF2}"/>
                </a:ext>
              </a:extLst>
            </p:cNvPr>
            <p:cNvSpPr/>
            <p:nvPr/>
          </p:nvSpPr>
          <p:spPr>
            <a:xfrm>
              <a:off x="9743523" y="-1054339"/>
              <a:ext cx="2153837" cy="2113280"/>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16000" tIns="0" rIns="0" bIns="0" numCol="1" spcCol="1270" anchor="ctr" anchorCtr="0">
              <a:noAutofit/>
            </a:bodyPr>
            <a:lstStyle/>
            <a:p>
              <a:pPr marL="0" marR="179970" lvl="0" algn="l"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a:t>
              </a:r>
              <a:r>
                <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2</a:t>
              </a: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）按创业的动机划分：</a:t>
              </a:r>
              <a:endPar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marR="179970" lvl="0" algn="l" defTabSz="914400" rtl="0" eaLnBrk="1" fontAlgn="auto" latinLnBrk="0" hangingPunct="1">
                <a:lnSpc>
                  <a:spcPct val="150000"/>
                </a:lnSpc>
                <a:spcBef>
                  <a:spcPts val="0"/>
                </a:spcBef>
                <a:spcAft>
                  <a:spcPts val="0"/>
                </a:spcAft>
                <a:buClrTx/>
                <a:buSzTx/>
                <a:buFontTx/>
                <a:buNone/>
                <a:tabLst/>
                <a:defRPr/>
              </a:pPr>
              <a:r>
                <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①</a:t>
              </a:r>
              <a:r>
                <a:rPr kumimoji="0" lang="zh-CN" altLang="en-US"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主动型创业。</a:t>
              </a:r>
              <a:endPar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marR="179970" lvl="0" algn="l" defTabSz="914400" rtl="0" eaLnBrk="1" fontAlgn="auto" latinLnBrk="0" hangingPunct="1">
                <a:lnSpc>
                  <a:spcPct val="150000"/>
                </a:lnSpc>
                <a:spcBef>
                  <a:spcPts val="0"/>
                </a:spcBef>
                <a:spcAft>
                  <a:spcPts val="0"/>
                </a:spcAft>
                <a:buClrTx/>
                <a:buSzTx/>
                <a:buFontTx/>
                <a:buNone/>
                <a:tabLst/>
                <a:defRPr/>
              </a:pPr>
              <a:r>
                <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②</a:t>
              </a:r>
              <a:r>
                <a:rPr kumimoji="0" lang="zh-CN" altLang="en-US"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被动型创业。</a:t>
              </a:r>
              <a:endPar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lvl="0" algn="ctr" defTabSz="2311400">
                <a:lnSpc>
                  <a:spcPct val="90000"/>
                </a:lnSpc>
                <a:spcBef>
                  <a:spcPct val="0"/>
                </a:spcBef>
                <a:spcAft>
                  <a:spcPct val="35000"/>
                </a:spcAft>
                <a:buNone/>
              </a:pPr>
              <a:endParaRPr lang="zh-CN" altLang="en-US" sz="2000" kern="1200" dirty="0">
                <a:solidFill>
                  <a:schemeClr val="tx1"/>
                </a:solidFill>
              </a:endParaRPr>
            </a:p>
          </p:txBody>
        </p:sp>
        <p:sp>
          <p:nvSpPr>
            <p:cNvPr id="14" name="任意形状 13">
              <a:extLst>
                <a:ext uri="{FF2B5EF4-FFF2-40B4-BE49-F238E27FC236}">
                  <a16:creationId xmlns:a16="http://schemas.microsoft.com/office/drawing/2014/main" id="{8247A905-8625-ECC0-AB6F-5CFA263E26B9}"/>
                </a:ext>
              </a:extLst>
            </p:cNvPr>
            <p:cNvSpPr/>
            <p:nvPr/>
          </p:nvSpPr>
          <p:spPr>
            <a:xfrm>
              <a:off x="7508239" y="1221501"/>
              <a:ext cx="2153837" cy="2113280"/>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16000" tIns="0" rIns="0" bIns="0" numCol="1" spcCol="1270" anchor="ctr" anchorCtr="0">
              <a:noAutofit/>
            </a:bodyPr>
            <a:lstStyle/>
            <a:p>
              <a:pPr marL="0" marR="179970" lvl="0" algn="l"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a:t>
              </a:r>
              <a:r>
                <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3</a:t>
              </a: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）按创业的创新性划分：</a:t>
              </a:r>
              <a:endPar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marR="179970" lvl="0" algn="l" defTabSz="914400" rtl="0" eaLnBrk="1" fontAlgn="auto" latinLnBrk="0" hangingPunct="1">
                <a:lnSpc>
                  <a:spcPct val="150000"/>
                </a:lnSpc>
                <a:spcBef>
                  <a:spcPts val="0"/>
                </a:spcBef>
                <a:spcAft>
                  <a:spcPts val="0"/>
                </a:spcAft>
                <a:buClrTx/>
                <a:buSzTx/>
                <a:buFontTx/>
                <a:buNone/>
                <a:tabLst/>
                <a:defRPr/>
              </a:pPr>
              <a:r>
                <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①</a:t>
              </a:r>
              <a:r>
                <a:rPr kumimoji="0" lang="zh-CN" altLang="en-US"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复制型或模仿型创业。</a:t>
              </a:r>
              <a:endPar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marR="179970" lvl="0" algn="l" defTabSz="914400" rtl="0" eaLnBrk="1" fontAlgn="auto" latinLnBrk="0" hangingPunct="1">
                <a:lnSpc>
                  <a:spcPct val="150000"/>
                </a:lnSpc>
                <a:spcBef>
                  <a:spcPts val="0"/>
                </a:spcBef>
                <a:spcAft>
                  <a:spcPts val="0"/>
                </a:spcAft>
                <a:buClrTx/>
                <a:buSzTx/>
                <a:buFontTx/>
                <a:buNone/>
                <a:tabLst/>
                <a:defRPr/>
              </a:pPr>
              <a:r>
                <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②</a:t>
              </a:r>
              <a:r>
                <a:rPr kumimoji="0" lang="zh-CN" altLang="en-US"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创新型创业。</a:t>
              </a:r>
              <a:endParaRPr kumimoji="0" lang="en-US" altLang="zh-CN" sz="200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lvl="0" algn="ctr" defTabSz="2311400">
                <a:lnSpc>
                  <a:spcPct val="90000"/>
                </a:lnSpc>
                <a:spcBef>
                  <a:spcPct val="0"/>
                </a:spcBef>
                <a:spcAft>
                  <a:spcPct val="35000"/>
                </a:spcAft>
                <a:buNone/>
              </a:pPr>
              <a:endParaRPr lang="zh-CN" altLang="en-US" sz="2000" kern="1200" dirty="0">
                <a:solidFill>
                  <a:schemeClr val="tx1"/>
                </a:solidFill>
              </a:endParaRPr>
            </a:p>
          </p:txBody>
        </p:sp>
        <p:sp>
          <p:nvSpPr>
            <p:cNvPr id="15" name="任意形状 14">
              <a:extLst>
                <a:ext uri="{FF2B5EF4-FFF2-40B4-BE49-F238E27FC236}">
                  <a16:creationId xmlns:a16="http://schemas.microsoft.com/office/drawing/2014/main" id="{3CC95317-A38B-F236-B1B4-F43D42D34538}"/>
                </a:ext>
              </a:extLst>
            </p:cNvPr>
            <p:cNvSpPr/>
            <p:nvPr/>
          </p:nvSpPr>
          <p:spPr>
            <a:xfrm>
              <a:off x="9743523" y="1221501"/>
              <a:ext cx="2153837" cy="2113280"/>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16000" tIns="0" rIns="0" bIns="0" numCol="1" spcCol="1270" anchor="ctr" anchorCtr="0">
              <a:noAutofit/>
            </a:bodyPr>
            <a:lstStyle/>
            <a:p>
              <a:pPr marL="0" marR="179970" lvl="0" algn="l"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a:t>
              </a:r>
              <a:r>
                <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4</a:t>
              </a: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）按所创办企业的类型划分：</a:t>
              </a:r>
              <a:endPar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endParaRPr>
            </a:p>
            <a:p>
              <a:pPr marL="0" marR="179970" lvl="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4"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主要有经营型创业、生产型创业、管理型创业、科技型创业、金融型创业、服务型创业、网络型创业、公益型创业和社会型创业等。</a:t>
              </a:r>
              <a:endParaRPr lang="zh-CN" altLang="en-US" sz="2000" kern="1200" dirty="0">
                <a:solidFill>
                  <a:schemeClr val="tx1"/>
                </a:solidFill>
              </a:endParaRPr>
            </a:p>
          </p:txBody>
        </p:sp>
      </p:grpSp>
    </p:spTree>
    <p:extLst>
      <p:ext uri="{BB962C8B-B14F-4D97-AF65-F5344CB8AC3E}">
        <p14:creationId xmlns:p14="http://schemas.microsoft.com/office/powerpoint/2010/main" val="3472971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1DFF0-8962-0F00-D528-C810B7EAF0A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D67611-8031-9E93-BA54-941A2D0F071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1.1.2</a:t>
            </a:r>
            <a:r>
              <a:rPr lang="zh-CN" altLang="en-US" sz="3200" dirty="0">
                <a:solidFill>
                  <a:schemeClr val="tx1"/>
                </a:solidFill>
                <a:latin typeface="Microsoft YaHei" panose="020B0503020204020204" pitchFamily="34" charset="-122"/>
                <a:ea typeface="Microsoft YaHei" panose="020B0503020204020204" pitchFamily="34" charset="-122"/>
              </a:rPr>
              <a:t>创业概述</a:t>
            </a:r>
          </a:p>
        </p:txBody>
      </p:sp>
      <p:sp>
        <p:nvSpPr>
          <p:cNvPr id="3" name="文本框 2">
            <a:extLst>
              <a:ext uri="{FF2B5EF4-FFF2-40B4-BE49-F238E27FC236}">
                <a16:creationId xmlns:a16="http://schemas.microsoft.com/office/drawing/2014/main" id="{7F4E3AA9-557F-8C58-5187-4A464D3380B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创业的意义</a:t>
            </a:r>
          </a:p>
        </p:txBody>
      </p:sp>
      <p:sp>
        <p:nvSpPr>
          <p:cNvPr id="8" name="文本框 7">
            <a:extLst>
              <a:ext uri="{FF2B5EF4-FFF2-40B4-BE49-F238E27FC236}">
                <a16:creationId xmlns:a16="http://schemas.microsoft.com/office/drawing/2014/main" id="{24D67537-DE04-ED74-3B9E-FF0F7809413F}"/>
              </a:ext>
            </a:extLst>
          </p:cNvPr>
          <p:cNvSpPr txBox="1"/>
          <p:nvPr/>
        </p:nvSpPr>
        <p:spPr>
          <a:xfrm>
            <a:off x="438150" y="1709619"/>
            <a:ext cx="11315700" cy="4648693"/>
          </a:xfrm>
          <a:prstGeom prst="roundRect">
            <a:avLst>
              <a:gd name="adj" fmla="val 4957"/>
            </a:avLst>
          </a:prstGeom>
          <a:solidFill>
            <a:schemeClr val="bg1"/>
          </a:solidFill>
        </p:spPr>
        <p:txBody>
          <a:bodyPr wrap="square" lIns="0" tIns="0" rIns="0" bIns="0" anchor="ctr">
            <a:noAutofit/>
          </a:bodyPr>
          <a:lstStyle/>
          <a:p>
            <a:pPr marR="179970"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创业，即开创某种事业，与保持前人已有成就和业绩的“守业”相对。</a:t>
            </a:r>
            <a:r>
              <a:rPr lang="zh-CN" altLang="en-US" sz="2000" dirty="0">
                <a:latin typeface="Microsoft YaHei" panose="020B0503020204020204" pitchFamily="34" charset="-122"/>
                <a:ea typeface="Microsoft YaHei" panose="020B0503020204020204" pitchFamily="34" charset="-122"/>
              </a:rPr>
              <a:t>创业是富有创新精神的创业者抓住机遇并创造社会经济价值的活动，它具有增加就业、促进创新、创造价值等功能，是解决经济社会问题的有效途径。可以说，创业既可“兼济天下”，也可“独善其身”。</a:t>
            </a:r>
          </a:p>
          <a:p>
            <a:pPr marR="179970"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对社会而言，</a:t>
            </a:r>
            <a:r>
              <a:rPr lang="zh-CN" altLang="en-US" sz="2000" dirty="0">
                <a:latin typeface="Microsoft YaHei" panose="020B0503020204020204" pitchFamily="34" charset="-122"/>
                <a:ea typeface="Microsoft YaHei" panose="020B0503020204020204" pitchFamily="34" charset="-122"/>
              </a:rPr>
              <a:t>创业是经济发展的动力、社会进步的助推器、科技创新的加速器和社会就业的扩容器。它可以增加社会财富，促进经济发展和社会繁荣；实现先进技术转化，促进生产力提高和科技创新；提供就业岗位，缓解社会就业压力；激发整个社会的创新意识和创业精神。</a:t>
            </a:r>
          </a:p>
          <a:p>
            <a:pPr marR="179970"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对创业者而言，</a:t>
            </a:r>
            <a:r>
              <a:rPr lang="zh-CN" altLang="en-US" sz="2000" dirty="0">
                <a:latin typeface="Microsoft YaHei" panose="020B0503020204020204" pitchFamily="34" charset="-122"/>
                <a:ea typeface="Microsoft YaHei" panose="020B0503020204020204" pitchFamily="34" charset="-122"/>
              </a:rPr>
              <a:t>创业是主宰自己的命运、充分发挥自己能力的机会；是积累个人财富、满足个人物质追求的机会；是允许自己从事个人喜欢的事业并从中获得乐趣和成就感的机会。</a:t>
            </a:r>
          </a:p>
        </p:txBody>
      </p:sp>
    </p:spTree>
    <p:extLst>
      <p:ext uri="{BB962C8B-B14F-4D97-AF65-F5344CB8AC3E}">
        <p14:creationId xmlns:p14="http://schemas.microsoft.com/office/powerpoint/2010/main" val="2692460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B72AC-872C-2180-B4B0-5FA935CBF5E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6F7AB09-FEBB-9B13-3D10-6E3B65DFAF3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1.1.2</a:t>
            </a:r>
            <a:r>
              <a:rPr lang="zh-CN" altLang="en-US" sz="3200" dirty="0">
                <a:solidFill>
                  <a:schemeClr val="tx1"/>
                </a:solidFill>
                <a:latin typeface="Microsoft YaHei" panose="020B0503020204020204" pitchFamily="34" charset="-122"/>
                <a:ea typeface="Microsoft YaHei" panose="020B0503020204020204" pitchFamily="34" charset="-122"/>
              </a:rPr>
              <a:t>创业概述</a:t>
            </a:r>
          </a:p>
        </p:txBody>
      </p:sp>
      <p:sp>
        <p:nvSpPr>
          <p:cNvPr id="3" name="文本框 2">
            <a:extLst>
              <a:ext uri="{FF2B5EF4-FFF2-40B4-BE49-F238E27FC236}">
                <a16:creationId xmlns:a16="http://schemas.microsoft.com/office/drawing/2014/main" id="{F5B55954-FE33-7342-1F57-E2089A55AD53}"/>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创业的要素</a:t>
            </a:r>
          </a:p>
        </p:txBody>
      </p:sp>
      <p:grpSp>
        <p:nvGrpSpPr>
          <p:cNvPr id="44" name="组合 43">
            <a:extLst>
              <a:ext uri="{FF2B5EF4-FFF2-40B4-BE49-F238E27FC236}">
                <a16:creationId xmlns:a16="http://schemas.microsoft.com/office/drawing/2014/main" id="{6083556E-4CD3-D225-209E-D07FC60F2813}"/>
              </a:ext>
            </a:extLst>
          </p:cNvPr>
          <p:cNvGrpSpPr/>
          <p:nvPr/>
        </p:nvGrpSpPr>
        <p:grpSpPr>
          <a:xfrm>
            <a:off x="660401" y="5344921"/>
            <a:ext cx="10858499" cy="1202538"/>
            <a:chOff x="660401" y="6098501"/>
            <a:chExt cx="10858499" cy="1093216"/>
          </a:xfrm>
        </p:grpSpPr>
        <p:sp>
          <p:nvSpPr>
            <p:cNvPr id="36" name="任意形状 35">
              <a:extLst>
                <a:ext uri="{FF2B5EF4-FFF2-40B4-BE49-F238E27FC236}">
                  <a16:creationId xmlns:a16="http://schemas.microsoft.com/office/drawing/2014/main" id="{3413B585-99E1-8F7A-0C8A-50115D52CF61}"/>
                </a:ext>
              </a:extLst>
            </p:cNvPr>
            <p:cNvSpPr/>
            <p:nvPr/>
          </p:nvSpPr>
          <p:spPr>
            <a:xfrm>
              <a:off x="660401" y="6098501"/>
              <a:ext cx="10858499" cy="1093216"/>
            </a:xfrm>
            <a:custGeom>
              <a:avLst/>
              <a:gdLst>
                <a:gd name="connsiteX0" fmla="*/ 0 w 8128000"/>
                <a:gd name="connsiteY0" fmla="*/ 0 h 1338791"/>
                <a:gd name="connsiteX1" fmla="*/ 8128000 w 8128000"/>
                <a:gd name="connsiteY1" fmla="*/ 0 h 1338791"/>
                <a:gd name="connsiteX2" fmla="*/ 8128000 w 8128000"/>
                <a:gd name="connsiteY2" fmla="*/ 1338791 h 1338791"/>
                <a:gd name="connsiteX3" fmla="*/ 0 w 8128000"/>
                <a:gd name="connsiteY3" fmla="*/ 1338791 h 1338791"/>
                <a:gd name="connsiteX4" fmla="*/ 0 w 8128000"/>
                <a:gd name="connsiteY4" fmla="*/ 0 h 1338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1338791">
                  <a:moveTo>
                    <a:pt x="0" y="0"/>
                  </a:moveTo>
                  <a:lnTo>
                    <a:pt x="8128000" y="0"/>
                  </a:lnTo>
                  <a:lnTo>
                    <a:pt x="8128000" y="1338791"/>
                  </a:lnTo>
                  <a:lnTo>
                    <a:pt x="0" y="1338791"/>
                  </a:lnTo>
                  <a:lnTo>
                    <a:pt x="0" y="0"/>
                  </a:lnTo>
                  <a:close/>
                </a:path>
              </a:pathLst>
            </a:custGeom>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108000" rIns="149352" bIns="765196" numCol="1" spcCol="1270" anchor="ctr" anchorCtr="0">
              <a:noAutofit/>
            </a:bodyPr>
            <a:lstStyle/>
            <a:p>
              <a:pPr marL="0" lvl="0" indent="0" algn="ctr" defTabSz="933450">
                <a:spcBef>
                  <a:spcPct val="0"/>
                </a:spcBef>
                <a:spcAft>
                  <a:spcPct val="35000"/>
                </a:spcAft>
                <a:buNone/>
              </a:pPr>
              <a:r>
                <a:rPr lang="zh-CN" altLang="en-US" sz="2200" b="1" kern="1200" dirty="0">
                  <a:latin typeface="Microsoft YaHei" panose="020B0503020204020204" pitchFamily="34" charset="-122"/>
                  <a:ea typeface="Microsoft YaHei" panose="020B0503020204020204" pitchFamily="34" charset="-122"/>
                </a:rPr>
                <a:t>（</a:t>
              </a:r>
              <a:r>
                <a:rPr lang="en-US" altLang="zh-CN" sz="2200" b="1" kern="1200" dirty="0">
                  <a:latin typeface="Microsoft YaHei" panose="020B0503020204020204" pitchFamily="34" charset="-122"/>
                  <a:ea typeface="Microsoft YaHei" panose="020B0503020204020204" pitchFamily="34" charset="-122"/>
                </a:rPr>
                <a:t>3</a:t>
              </a:r>
              <a:r>
                <a:rPr lang="zh-CN" altLang="en-US" sz="2200" b="1" kern="1200" dirty="0">
                  <a:latin typeface="Microsoft YaHei" panose="020B0503020204020204" pitchFamily="34" charset="-122"/>
                  <a:ea typeface="Microsoft YaHei" panose="020B0503020204020204" pitchFamily="34" charset="-122"/>
                </a:rPr>
                <a:t>）创业资源</a:t>
              </a:r>
            </a:p>
          </p:txBody>
        </p:sp>
        <p:sp>
          <p:nvSpPr>
            <p:cNvPr id="37" name="任意形状 36">
              <a:extLst>
                <a:ext uri="{FF2B5EF4-FFF2-40B4-BE49-F238E27FC236}">
                  <a16:creationId xmlns:a16="http://schemas.microsoft.com/office/drawing/2014/main" id="{B99E1175-AAA7-A423-F951-554597DB7BFF}"/>
                </a:ext>
              </a:extLst>
            </p:cNvPr>
            <p:cNvSpPr/>
            <p:nvPr/>
          </p:nvSpPr>
          <p:spPr>
            <a:xfrm>
              <a:off x="660401" y="6549098"/>
              <a:ext cx="10858499" cy="615844"/>
            </a:xfrm>
            <a:custGeom>
              <a:avLst/>
              <a:gdLst>
                <a:gd name="connsiteX0" fmla="*/ 0 w 8128000"/>
                <a:gd name="connsiteY0" fmla="*/ 0 h 615844"/>
                <a:gd name="connsiteX1" fmla="*/ 8128000 w 8128000"/>
                <a:gd name="connsiteY1" fmla="*/ 0 h 615844"/>
                <a:gd name="connsiteX2" fmla="*/ 8128000 w 8128000"/>
                <a:gd name="connsiteY2" fmla="*/ 615844 h 615844"/>
                <a:gd name="connsiteX3" fmla="*/ 0 w 8128000"/>
                <a:gd name="connsiteY3" fmla="*/ 615844 h 615844"/>
                <a:gd name="connsiteX4" fmla="*/ 0 w 8128000"/>
                <a:gd name="connsiteY4" fmla="*/ 0 h 615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615844">
                  <a:moveTo>
                    <a:pt x="0" y="0"/>
                  </a:moveTo>
                  <a:lnTo>
                    <a:pt x="8128000" y="0"/>
                  </a:lnTo>
                  <a:lnTo>
                    <a:pt x="8128000" y="615844"/>
                  </a:lnTo>
                  <a:lnTo>
                    <a:pt x="0" y="615844"/>
                  </a:lnTo>
                  <a:lnTo>
                    <a:pt x="0" y="0"/>
                  </a:lnTo>
                  <a:close/>
                </a:path>
              </a:pathLst>
            </a:custGeom>
            <a:solidFill>
              <a:schemeClr val="bg1">
                <a:alpha val="90000"/>
              </a:schemeClr>
            </a:solidFill>
          </p:spPr>
          <p:style>
            <a:lnRef idx="2">
              <a:schemeClr val="accent3">
                <a:alpha val="90000"/>
                <a:tint val="55000"/>
                <a:hueOff val="0"/>
                <a:satOff val="0"/>
                <a:lumOff val="0"/>
                <a:alphaOff val="0"/>
              </a:schemeClr>
            </a:lnRef>
            <a:fillRef idx="1">
              <a:schemeClr val="accent3">
                <a:alpha val="90000"/>
                <a:tint val="55000"/>
                <a:hueOff val="0"/>
                <a:satOff val="0"/>
                <a:lumOff val="0"/>
                <a:alphaOff val="0"/>
              </a:schemeClr>
            </a:fillRef>
            <a:effectRef idx="0">
              <a:schemeClr val="accent3">
                <a:alpha val="90000"/>
                <a:tint val="55000"/>
                <a:hueOff val="0"/>
                <a:satOff val="0"/>
                <a:lumOff val="0"/>
                <a:alphaOff val="0"/>
              </a:schemeClr>
            </a:effectRef>
            <a:fontRef idx="minor">
              <a:schemeClr val="dk1">
                <a:hueOff val="0"/>
                <a:satOff val="0"/>
                <a:lumOff val="0"/>
                <a:alphaOff val="0"/>
              </a:schemeClr>
            </a:fontRef>
          </p:style>
          <p:txBody>
            <a:bodyPr spcFirstLastPara="0" vert="horz" wrap="square" lIns="0" tIns="16510" rIns="92456" bIns="16510" numCol="1" spcCol="1270" anchor="ctr" anchorCtr="0">
              <a:noAutofit/>
            </a:bodyPr>
            <a:lstStyle/>
            <a:p>
              <a:pPr marL="0" lvl="0" indent="0" algn="ctr" defTabSz="577850">
                <a:spcBef>
                  <a:spcPct val="0"/>
                </a:spcBef>
                <a:spcAft>
                  <a:spcPct val="35000"/>
                </a:spcAft>
                <a:buNone/>
              </a:pPr>
              <a:r>
                <a:rPr lang="zh-CN" altLang="en-US" sz="2000" b="0" kern="1200" dirty="0">
                  <a:solidFill>
                    <a:schemeClr val="tx1"/>
                  </a:solidFill>
                  <a:latin typeface="Microsoft YaHei" panose="020B0503020204020204" pitchFamily="34" charset="-122"/>
                  <a:ea typeface="Microsoft YaHei" panose="020B0503020204020204" pitchFamily="34" charset="-122"/>
                </a:rPr>
                <a:t>创业资源是指初创企业在创造价值的过程中需要的特定的资产，包括有形的资产和无形的资产。</a:t>
              </a:r>
              <a:endParaRPr lang="zh-CN" altLang="en-US" sz="2000" kern="1200" dirty="0">
                <a:latin typeface="Microsoft YaHei" panose="020B0503020204020204" pitchFamily="34" charset="-122"/>
                <a:ea typeface="Microsoft YaHei" panose="020B0503020204020204" pitchFamily="34" charset="-122"/>
              </a:endParaRPr>
            </a:p>
          </p:txBody>
        </p:sp>
      </p:grpSp>
      <p:grpSp>
        <p:nvGrpSpPr>
          <p:cNvPr id="43" name="组合 42">
            <a:extLst>
              <a:ext uri="{FF2B5EF4-FFF2-40B4-BE49-F238E27FC236}">
                <a16:creationId xmlns:a16="http://schemas.microsoft.com/office/drawing/2014/main" id="{A6809AA5-F904-EA83-4613-30A2C8DC880A}"/>
              </a:ext>
            </a:extLst>
          </p:cNvPr>
          <p:cNvGrpSpPr/>
          <p:nvPr/>
        </p:nvGrpSpPr>
        <p:grpSpPr>
          <a:xfrm>
            <a:off x="660400" y="3505185"/>
            <a:ext cx="10858500" cy="1775410"/>
            <a:chOff x="660400" y="4059517"/>
            <a:chExt cx="10858500" cy="1614009"/>
          </a:xfrm>
        </p:grpSpPr>
        <p:sp>
          <p:nvSpPr>
            <p:cNvPr id="38" name="任意形状 37">
              <a:extLst>
                <a:ext uri="{FF2B5EF4-FFF2-40B4-BE49-F238E27FC236}">
                  <a16:creationId xmlns:a16="http://schemas.microsoft.com/office/drawing/2014/main" id="{597C5D73-6199-3A73-5694-C00D81635131}"/>
                </a:ext>
              </a:extLst>
            </p:cNvPr>
            <p:cNvSpPr/>
            <p:nvPr/>
          </p:nvSpPr>
          <p:spPr>
            <a:xfrm>
              <a:off x="660400" y="4059517"/>
              <a:ext cx="10858500" cy="1614009"/>
            </a:xfrm>
            <a:custGeom>
              <a:avLst/>
              <a:gdLst>
                <a:gd name="connsiteX0" fmla="*/ 0 w 8128000"/>
                <a:gd name="connsiteY0" fmla="*/ 721145 h 2059061"/>
                <a:gd name="connsiteX1" fmla="*/ 3806617 w 8128000"/>
                <a:gd name="connsiteY1" fmla="*/ 721145 h 2059061"/>
                <a:gd name="connsiteX2" fmla="*/ 3806617 w 8128000"/>
                <a:gd name="connsiteY2" fmla="*/ 514765 h 2059061"/>
                <a:gd name="connsiteX3" fmla="*/ 3549235 w 8128000"/>
                <a:gd name="connsiteY3" fmla="*/ 514765 h 2059061"/>
                <a:gd name="connsiteX4" fmla="*/ 4064000 w 8128000"/>
                <a:gd name="connsiteY4" fmla="*/ 0 h 2059061"/>
                <a:gd name="connsiteX5" fmla="*/ 4578765 w 8128000"/>
                <a:gd name="connsiteY5" fmla="*/ 514765 h 2059061"/>
                <a:gd name="connsiteX6" fmla="*/ 4321383 w 8128000"/>
                <a:gd name="connsiteY6" fmla="*/ 514765 h 2059061"/>
                <a:gd name="connsiteX7" fmla="*/ 4321383 w 8128000"/>
                <a:gd name="connsiteY7" fmla="*/ 721145 h 2059061"/>
                <a:gd name="connsiteX8" fmla="*/ 8128000 w 8128000"/>
                <a:gd name="connsiteY8" fmla="*/ 721145 h 2059061"/>
                <a:gd name="connsiteX9" fmla="*/ 8128000 w 8128000"/>
                <a:gd name="connsiteY9" fmla="*/ 2059061 h 2059061"/>
                <a:gd name="connsiteX10" fmla="*/ 0 w 8128000"/>
                <a:gd name="connsiteY10" fmla="*/ 2059061 h 2059061"/>
                <a:gd name="connsiteX11" fmla="*/ 0 w 8128000"/>
                <a:gd name="connsiteY11" fmla="*/ 721145 h 205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28000" h="2059061">
                  <a:moveTo>
                    <a:pt x="8128000" y="1337916"/>
                  </a:moveTo>
                  <a:lnTo>
                    <a:pt x="4321383" y="1337916"/>
                  </a:lnTo>
                  <a:lnTo>
                    <a:pt x="4321383" y="1544296"/>
                  </a:lnTo>
                  <a:lnTo>
                    <a:pt x="4578765" y="1544296"/>
                  </a:lnTo>
                  <a:lnTo>
                    <a:pt x="4064000" y="2059060"/>
                  </a:lnTo>
                  <a:lnTo>
                    <a:pt x="3549235" y="1544296"/>
                  </a:lnTo>
                  <a:lnTo>
                    <a:pt x="3806617" y="1544296"/>
                  </a:lnTo>
                  <a:lnTo>
                    <a:pt x="3806617" y="1337916"/>
                  </a:lnTo>
                  <a:lnTo>
                    <a:pt x="0" y="1337916"/>
                  </a:lnTo>
                  <a:lnTo>
                    <a:pt x="0" y="1"/>
                  </a:lnTo>
                  <a:lnTo>
                    <a:pt x="8128000" y="1"/>
                  </a:lnTo>
                  <a:lnTo>
                    <a:pt x="8128000" y="1337916"/>
                  </a:lnTo>
                  <a:close/>
                </a:path>
              </a:pathLst>
            </a:custGeom>
          </p:spPr>
          <p:style>
            <a:lnRef idx="2">
              <a:schemeClr val="lt1">
                <a:hueOff val="0"/>
                <a:satOff val="0"/>
                <a:lumOff val="0"/>
                <a:alphaOff val="0"/>
              </a:schemeClr>
            </a:lnRef>
            <a:fillRef idx="1">
              <a:schemeClr val="accent3">
                <a:shade val="50000"/>
                <a:hueOff val="-417888"/>
                <a:satOff val="-16912"/>
                <a:lumOff val="31142"/>
                <a:alphaOff val="0"/>
              </a:schemeClr>
            </a:fillRef>
            <a:effectRef idx="0">
              <a:schemeClr val="accent3">
                <a:shade val="50000"/>
                <a:hueOff val="-417888"/>
                <a:satOff val="-16912"/>
                <a:lumOff val="31142"/>
                <a:alphaOff val="0"/>
              </a:schemeClr>
            </a:effectRef>
            <a:fontRef idx="minor">
              <a:schemeClr val="lt1"/>
            </a:fontRef>
          </p:style>
          <p:txBody>
            <a:bodyPr spcFirstLastPara="0" vert="horz" wrap="square" lIns="0" tIns="108000" rIns="149352" bIns="1485684" numCol="1" spcCol="1270" anchor="t" anchorCtr="0">
              <a:noAutofit/>
            </a:bodyPr>
            <a:lstStyle/>
            <a:p>
              <a:pPr marL="0" lvl="0" indent="0" algn="ctr" defTabSz="933450">
                <a:spcBef>
                  <a:spcPct val="0"/>
                </a:spcBef>
                <a:spcAft>
                  <a:spcPct val="35000"/>
                </a:spcAft>
                <a:buNone/>
              </a:pPr>
              <a:r>
                <a:rPr lang="zh-CN" altLang="en-US" sz="2200" b="1" kern="1200" dirty="0">
                  <a:latin typeface="Microsoft YaHei" panose="020B0503020204020204" pitchFamily="34" charset="-122"/>
                  <a:ea typeface="Microsoft YaHei" panose="020B0503020204020204" pitchFamily="34" charset="-122"/>
                </a:rPr>
                <a:t>（</a:t>
              </a:r>
              <a:r>
                <a:rPr lang="en-US" altLang="zh-CN" sz="2200" b="1" kern="1200" dirty="0">
                  <a:latin typeface="Microsoft YaHei" panose="020B0503020204020204" pitchFamily="34" charset="-122"/>
                  <a:ea typeface="Microsoft YaHei" panose="020B0503020204020204" pitchFamily="34" charset="-122"/>
                </a:rPr>
                <a:t>2</a:t>
              </a:r>
              <a:r>
                <a:rPr lang="zh-CN" altLang="en-US" sz="2200" b="1" kern="1200" dirty="0">
                  <a:latin typeface="Microsoft YaHei" panose="020B0503020204020204" pitchFamily="34" charset="-122"/>
                  <a:ea typeface="Microsoft YaHei" panose="020B0503020204020204" pitchFamily="34" charset="-122"/>
                </a:rPr>
                <a:t>）创业团队</a:t>
              </a:r>
            </a:p>
          </p:txBody>
        </p:sp>
        <p:sp>
          <p:nvSpPr>
            <p:cNvPr id="39" name="任意形状 38">
              <a:extLst>
                <a:ext uri="{FF2B5EF4-FFF2-40B4-BE49-F238E27FC236}">
                  <a16:creationId xmlns:a16="http://schemas.microsoft.com/office/drawing/2014/main" id="{3C96FBD9-D6C3-031D-EBD8-AF32E24B2D31}"/>
                </a:ext>
              </a:extLst>
            </p:cNvPr>
            <p:cNvSpPr/>
            <p:nvPr/>
          </p:nvSpPr>
          <p:spPr>
            <a:xfrm>
              <a:off x="660401" y="4536677"/>
              <a:ext cx="10858499" cy="891276"/>
            </a:xfrm>
            <a:custGeom>
              <a:avLst/>
              <a:gdLst>
                <a:gd name="connsiteX0" fmla="*/ 0 w 8128000"/>
                <a:gd name="connsiteY0" fmla="*/ 0 h 615659"/>
                <a:gd name="connsiteX1" fmla="*/ 8128000 w 8128000"/>
                <a:gd name="connsiteY1" fmla="*/ 0 h 615659"/>
                <a:gd name="connsiteX2" fmla="*/ 8128000 w 8128000"/>
                <a:gd name="connsiteY2" fmla="*/ 615659 h 615659"/>
                <a:gd name="connsiteX3" fmla="*/ 0 w 8128000"/>
                <a:gd name="connsiteY3" fmla="*/ 615659 h 615659"/>
                <a:gd name="connsiteX4" fmla="*/ 0 w 8128000"/>
                <a:gd name="connsiteY4" fmla="*/ 0 h 615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615659">
                  <a:moveTo>
                    <a:pt x="0" y="0"/>
                  </a:moveTo>
                  <a:lnTo>
                    <a:pt x="8128000" y="0"/>
                  </a:lnTo>
                  <a:lnTo>
                    <a:pt x="8128000" y="615659"/>
                  </a:lnTo>
                  <a:lnTo>
                    <a:pt x="0" y="615659"/>
                  </a:lnTo>
                  <a:lnTo>
                    <a:pt x="0" y="0"/>
                  </a:lnTo>
                  <a:close/>
                </a:path>
              </a:pathLst>
            </a:custGeom>
            <a:solidFill>
              <a:schemeClr val="bg1">
                <a:alpha val="90000"/>
              </a:schemeClr>
            </a:solidFill>
          </p:spPr>
          <p:style>
            <a:lnRef idx="2">
              <a:schemeClr val="accent3">
                <a:alpha val="90000"/>
                <a:tint val="55000"/>
                <a:hueOff val="0"/>
                <a:satOff val="0"/>
                <a:lumOff val="0"/>
                <a:alphaOff val="0"/>
              </a:schemeClr>
            </a:lnRef>
            <a:fillRef idx="1">
              <a:schemeClr val="accent3">
                <a:alpha val="90000"/>
                <a:tint val="55000"/>
                <a:hueOff val="0"/>
                <a:satOff val="0"/>
                <a:lumOff val="0"/>
                <a:alphaOff val="0"/>
              </a:schemeClr>
            </a:fillRef>
            <a:effectRef idx="0">
              <a:schemeClr val="accent3">
                <a:alpha val="90000"/>
                <a:tint val="55000"/>
                <a:hueOff val="0"/>
                <a:satOff val="0"/>
                <a:lumOff val="0"/>
                <a:alphaOff val="0"/>
              </a:schemeClr>
            </a:effectRef>
            <a:fontRef idx="minor">
              <a:schemeClr val="dk1">
                <a:hueOff val="0"/>
                <a:satOff val="0"/>
                <a:lumOff val="0"/>
                <a:alphaOff val="0"/>
              </a:schemeClr>
            </a:fontRef>
          </p:style>
          <p:txBody>
            <a:bodyPr spcFirstLastPara="0" vert="horz" wrap="square" lIns="0" tIns="16510" rIns="92456" bIns="16510" numCol="1" spcCol="1270" anchor="ctr" anchorCtr="0">
              <a:noAutofit/>
            </a:bodyPr>
            <a:lstStyle/>
            <a:p>
              <a:pPr marL="0" lvl="0" indent="0" algn="ctr" defTabSz="577850">
                <a:lnSpc>
                  <a:spcPct val="150000"/>
                </a:lnSpc>
                <a:spcBef>
                  <a:spcPct val="0"/>
                </a:spcBef>
                <a:spcAft>
                  <a:spcPct val="35000"/>
                </a:spcAft>
                <a:buNone/>
              </a:pPr>
              <a:r>
                <a:rPr lang="zh-CN" altLang="en-US" sz="2000" b="0" kern="1200" dirty="0">
                  <a:solidFill>
                    <a:schemeClr val="tx1"/>
                  </a:solidFill>
                  <a:latin typeface="Microsoft YaHei" panose="020B0503020204020204" pitchFamily="34" charset="-122"/>
                  <a:ea typeface="Microsoft YaHei" panose="020B0503020204020204" pitchFamily="34" charset="-122"/>
                </a:rPr>
                <a:t>创业团队并不是一群人简单组合，它要求团队成员能力互补，拥有共同的愿景和价值观，相互信任、自觉合作、积极努力，凝聚在一起，愿意为共同的目标奉献自己，发挥自己最大的潜能。</a:t>
              </a:r>
              <a:endParaRPr lang="zh-CN" altLang="en-US" sz="2000" kern="1200" dirty="0">
                <a:latin typeface="Microsoft YaHei" panose="020B0503020204020204" pitchFamily="34" charset="-122"/>
                <a:ea typeface="Microsoft YaHei" panose="020B0503020204020204" pitchFamily="34" charset="-122"/>
              </a:endParaRPr>
            </a:p>
          </p:txBody>
        </p:sp>
      </p:grpSp>
      <p:grpSp>
        <p:nvGrpSpPr>
          <p:cNvPr id="42" name="组合 41">
            <a:extLst>
              <a:ext uri="{FF2B5EF4-FFF2-40B4-BE49-F238E27FC236}">
                <a16:creationId xmlns:a16="http://schemas.microsoft.com/office/drawing/2014/main" id="{3A1F9431-AD23-BD07-87AC-E75B3528414E}"/>
              </a:ext>
            </a:extLst>
          </p:cNvPr>
          <p:cNvGrpSpPr/>
          <p:nvPr/>
        </p:nvGrpSpPr>
        <p:grpSpPr>
          <a:xfrm>
            <a:off x="660401" y="1968191"/>
            <a:ext cx="10858499" cy="1472669"/>
            <a:chOff x="660401" y="2044219"/>
            <a:chExt cx="10858499" cy="1338790"/>
          </a:xfrm>
        </p:grpSpPr>
        <p:sp>
          <p:nvSpPr>
            <p:cNvPr id="40" name="任意形状 39">
              <a:extLst>
                <a:ext uri="{FF2B5EF4-FFF2-40B4-BE49-F238E27FC236}">
                  <a16:creationId xmlns:a16="http://schemas.microsoft.com/office/drawing/2014/main" id="{1CEF89E2-7ECD-F508-17B6-26577B081F6B}"/>
                </a:ext>
              </a:extLst>
            </p:cNvPr>
            <p:cNvSpPr/>
            <p:nvPr/>
          </p:nvSpPr>
          <p:spPr>
            <a:xfrm>
              <a:off x="660401" y="2044219"/>
              <a:ext cx="10858499" cy="1338790"/>
            </a:xfrm>
            <a:custGeom>
              <a:avLst/>
              <a:gdLst>
                <a:gd name="connsiteX0" fmla="*/ 0 w 8128000"/>
                <a:gd name="connsiteY0" fmla="*/ 721145 h 2059061"/>
                <a:gd name="connsiteX1" fmla="*/ 3806617 w 8128000"/>
                <a:gd name="connsiteY1" fmla="*/ 721145 h 2059061"/>
                <a:gd name="connsiteX2" fmla="*/ 3806617 w 8128000"/>
                <a:gd name="connsiteY2" fmla="*/ 514765 h 2059061"/>
                <a:gd name="connsiteX3" fmla="*/ 3549235 w 8128000"/>
                <a:gd name="connsiteY3" fmla="*/ 514765 h 2059061"/>
                <a:gd name="connsiteX4" fmla="*/ 4064000 w 8128000"/>
                <a:gd name="connsiteY4" fmla="*/ 0 h 2059061"/>
                <a:gd name="connsiteX5" fmla="*/ 4578765 w 8128000"/>
                <a:gd name="connsiteY5" fmla="*/ 514765 h 2059061"/>
                <a:gd name="connsiteX6" fmla="*/ 4321383 w 8128000"/>
                <a:gd name="connsiteY6" fmla="*/ 514765 h 2059061"/>
                <a:gd name="connsiteX7" fmla="*/ 4321383 w 8128000"/>
                <a:gd name="connsiteY7" fmla="*/ 721145 h 2059061"/>
                <a:gd name="connsiteX8" fmla="*/ 8128000 w 8128000"/>
                <a:gd name="connsiteY8" fmla="*/ 721145 h 2059061"/>
                <a:gd name="connsiteX9" fmla="*/ 8128000 w 8128000"/>
                <a:gd name="connsiteY9" fmla="*/ 2059061 h 2059061"/>
                <a:gd name="connsiteX10" fmla="*/ 0 w 8128000"/>
                <a:gd name="connsiteY10" fmla="*/ 2059061 h 2059061"/>
                <a:gd name="connsiteX11" fmla="*/ 0 w 8128000"/>
                <a:gd name="connsiteY11" fmla="*/ 721145 h 205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28000" h="2059061">
                  <a:moveTo>
                    <a:pt x="8128000" y="1337916"/>
                  </a:moveTo>
                  <a:lnTo>
                    <a:pt x="4321383" y="1337916"/>
                  </a:lnTo>
                  <a:lnTo>
                    <a:pt x="4321383" y="1544296"/>
                  </a:lnTo>
                  <a:lnTo>
                    <a:pt x="4578765" y="1544296"/>
                  </a:lnTo>
                  <a:lnTo>
                    <a:pt x="4064000" y="2059060"/>
                  </a:lnTo>
                  <a:lnTo>
                    <a:pt x="3549235" y="1544296"/>
                  </a:lnTo>
                  <a:lnTo>
                    <a:pt x="3806617" y="1544296"/>
                  </a:lnTo>
                  <a:lnTo>
                    <a:pt x="3806617" y="1337916"/>
                  </a:lnTo>
                  <a:lnTo>
                    <a:pt x="0" y="1337916"/>
                  </a:lnTo>
                  <a:lnTo>
                    <a:pt x="0" y="1"/>
                  </a:lnTo>
                  <a:lnTo>
                    <a:pt x="8128000" y="1"/>
                  </a:lnTo>
                  <a:lnTo>
                    <a:pt x="8128000" y="1337916"/>
                  </a:lnTo>
                  <a:close/>
                </a:path>
              </a:pathLst>
            </a:custGeom>
          </p:spPr>
          <p:style>
            <a:lnRef idx="2">
              <a:schemeClr val="lt1">
                <a:hueOff val="0"/>
                <a:satOff val="0"/>
                <a:lumOff val="0"/>
                <a:alphaOff val="0"/>
              </a:schemeClr>
            </a:lnRef>
            <a:fillRef idx="1">
              <a:schemeClr val="accent3">
                <a:shade val="50000"/>
                <a:hueOff val="-417888"/>
                <a:satOff val="-16912"/>
                <a:lumOff val="31142"/>
                <a:alphaOff val="0"/>
              </a:schemeClr>
            </a:fillRef>
            <a:effectRef idx="0">
              <a:schemeClr val="accent3">
                <a:shade val="50000"/>
                <a:hueOff val="-417888"/>
                <a:satOff val="-16912"/>
                <a:lumOff val="31142"/>
                <a:alphaOff val="0"/>
              </a:schemeClr>
            </a:effectRef>
            <a:fontRef idx="minor">
              <a:schemeClr val="lt1"/>
            </a:fontRef>
          </p:style>
          <p:txBody>
            <a:bodyPr spcFirstLastPara="0" vert="horz" wrap="square" lIns="0" tIns="216000" rIns="149352" bIns="1485684" numCol="1" spcCol="1270" anchor="t" anchorCtr="0">
              <a:noAutofit/>
            </a:bodyPr>
            <a:lstStyle/>
            <a:p>
              <a:pPr marL="0" lvl="0" indent="0" algn="ctr" defTabSz="933450">
                <a:spcBef>
                  <a:spcPct val="0"/>
                </a:spcBef>
                <a:spcAft>
                  <a:spcPct val="35000"/>
                </a:spcAft>
                <a:buNone/>
              </a:pPr>
              <a:r>
                <a:rPr lang="zh-CN" altLang="en-US" sz="2200" b="1" kern="1200" dirty="0">
                  <a:latin typeface="Microsoft YaHei" panose="020B0503020204020204" pitchFamily="34" charset="-122"/>
                  <a:ea typeface="Microsoft YaHei" panose="020B0503020204020204" pitchFamily="34" charset="-122"/>
                </a:rPr>
                <a:t>（</a:t>
              </a:r>
              <a:r>
                <a:rPr lang="en-US" altLang="zh-CN" sz="2200" b="1" kern="1200" dirty="0">
                  <a:latin typeface="Microsoft YaHei" panose="020B0503020204020204" pitchFamily="34" charset="-122"/>
                  <a:ea typeface="Microsoft YaHei" panose="020B0503020204020204" pitchFamily="34" charset="-122"/>
                </a:rPr>
                <a:t>1</a:t>
              </a:r>
              <a:r>
                <a:rPr lang="zh-CN" altLang="en-US" sz="2200" b="1" kern="1200" dirty="0">
                  <a:latin typeface="Microsoft YaHei" panose="020B0503020204020204" pitchFamily="34" charset="-122"/>
                  <a:ea typeface="Microsoft YaHei" panose="020B0503020204020204" pitchFamily="34" charset="-122"/>
                </a:rPr>
                <a:t>）创业机会</a:t>
              </a:r>
            </a:p>
          </p:txBody>
        </p:sp>
        <p:sp>
          <p:nvSpPr>
            <p:cNvPr id="41" name="任意形状 40">
              <a:extLst>
                <a:ext uri="{FF2B5EF4-FFF2-40B4-BE49-F238E27FC236}">
                  <a16:creationId xmlns:a16="http://schemas.microsoft.com/office/drawing/2014/main" id="{30C3A8AF-1C43-6971-CB7B-A3D649F24443}"/>
                </a:ext>
              </a:extLst>
            </p:cNvPr>
            <p:cNvSpPr/>
            <p:nvPr/>
          </p:nvSpPr>
          <p:spPr>
            <a:xfrm>
              <a:off x="660401" y="2497697"/>
              <a:ext cx="10858499" cy="615659"/>
            </a:xfrm>
            <a:custGeom>
              <a:avLst/>
              <a:gdLst>
                <a:gd name="connsiteX0" fmla="*/ 0 w 8128000"/>
                <a:gd name="connsiteY0" fmla="*/ 0 h 615659"/>
                <a:gd name="connsiteX1" fmla="*/ 8128000 w 8128000"/>
                <a:gd name="connsiteY1" fmla="*/ 0 h 615659"/>
                <a:gd name="connsiteX2" fmla="*/ 8128000 w 8128000"/>
                <a:gd name="connsiteY2" fmla="*/ 615659 h 615659"/>
                <a:gd name="connsiteX3" fmla="*/ 0 w 8128000"/>
                <a:gd name="connsiteY3" fmla="*/ 615659 h 615659"/>
                <a:gd name="connsiteX4" fmla="*/ 0 w 8128000"/>
                <a:gd name="connsiteY4" fmla="*/ 0 h 615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615659">
                  <a:moveTo>
                    <a:pt x="0" y="0"/>
                  </a:moveTo>
                  <a:lnTo>
                    <a:pt x="8128000" y="0"/>
                  </a:lnTo>
                  <a:lnTo>
                    <a:pt x="8128000" y="615659"/>
                  </a:lnTo>
                  <a:lnTo>
                    <a:pt x="0" y="615659"/>
                  </a:lnTo>
                  <a:lnTo>
                    <a:pt x="0" y="0"/>
                  </a:lnTo>
                  <a:close/>
                </a:path>
              </a:pathLst>
            </a:custGeom>
            <a:solidFill>
              <a:schemeClr val="bg1">
                <a:alpha val="90000"/>
              </a:schemeClr>
            </a:solidFill>
          </p:spPr>
          <p:style>
            <a:lnRef idx="2">
              <a:schemeClr val="accent3">
                <a:alpha val="90000"/>
                <a:tint val="55000"/>
                <a:hueOff val="0"/>
                <a:satOff val="0"/>
                <a:lumOff val="0"/>
                <a:alphaOff val="0"/>
              </a:schemeClr>
            </a:lnRef>
            <a:fillRef idx="1">
              <a:schemeClr val="accent3">
                <a:alpha val="90000"/>
                <a:tint val="55000"/>
                <a:hueOff val="0"/>
                <a:satOff val="0"/>
                <a:lumOff val="0"/>
                <a:alphaOff val="0"/>
              </a:schemeClr>
            </a:fillRef>
            <a:effectRef idx="0">
              <a:schemeClr val="accent3">
                <a:alpha val="90000"/>
                <a:tint val="55000"/>
                <a:hueOff val="0"/>
                <a:satOff val="0"/>
                <a:lumOff val="0"/>
                <a:alphaOff val="0"/>
              </a:schemeClr>
            </a:effectRef>
            <a:fontRef idx="minor">
              <a:schemeClr val="dk1">
                <a:hueOff val="0"/>
                <a:satOff val="0"/>
                <a:lumOff val="0"/>
                <a:alphaOff val="0"/>
              </a:schemeClr>
            </a:fontRef>
          </p:style>
          <p:txBody>
            <a:bodyPr spcFirstLastPara="0" vert="horz" wrap="square" lIns="0" tIns="16510" rIns="92456" bIns="16510" numCol="1" spcCol="1270" anchor="ctr" anchorCtr="0">
              <a:noAutofit/>
            </a:bodyPr>
            <a:lstStyle/>
            <a:p>
              <a:pPr marL="0" lvl="0" indent="0" algn="ctr" defTabSz="577850">
                <a:spcBef>
                  <a:spcPct val="0"/>
                </a:spcBef>
                <a:spcAft>
                  <a:spcPct val="35000"/>
                </a:spcAft>
                <a:buNone/>
              </a:pPr>
              <a:r>
                <a:rPr lang="zh-CN" altLang="en-US" sz="2000" b="0" kern="1200" dirty="0">
                  <a:solidFill>
                    <a:schemeClr val="tx1"/>
                  </a:solidFill>
                  <a:latin typeface="Microsoft YaHei" panose="020B0503020204020204" pitchFamily="34" charset="-122"/>
                  <a:ea typeface="Microsoft YaHei" panose="020B0503020204020204" pitchFamily="34" charset="-122"/>
                </a:rPr>
                <a:t>创业机会往往是一个新的市场需求，或者是一个已有的需求大于供给的市场需求。</a:t>
              </a:r>
              <a:endParaRPr lang="zh-CN" altLang="en-US" sz="2000" kern="1200" dirty="0">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2198012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A2E81-5DF6-1ECD-96B6-558D32B89AC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34B4B7A-512A-391A-F717-77EFA2D309F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1.1.2</a:t>
            </a:r>
            <a:r>
              <a:rPr lang="zh-CN" altLang="en-US" sz="3200" dirty="0">
                <a:solidFill>
                  <a:schemeClr val="tx1"/>
                </a:solidFill>
                <a:latin typeface="Microsoft YaHei" panose="020B0503020204020204" pitchFamily="34" charset="-122"/>
                <a:ea typeface="Microsoft YaHei" panose="020B0503020204020204" pitchFamily="34" charset="-122"/>
              </a:rPr>
              <a:t>创业概述</a:t>
            </a:r>
          </a:p>
        </p:txBody>
      </p:sp>
      <p:sp>
        <p:nvSpPr>
          <p:cNvPr id="3" name="文本框 2">
            <a:extLst>
              <a:ext uri="{FF2B5EF4-FFF2-40B4-BE49-F238E27FC236}">
                <a16:creationId xmlns:a16="http://schemas.microsoft.com/office/drawing/2014/main" id="{42DAFC28-25C8-A830-DFD7-D4197C84603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创业的过程</a:t>
            </a:r>
          </a:p>
        </p:txBody>
      </p:sp>
      <p:sp>
        <p:nvSpPr>
          <p:cNvPr id="5" name="object 25">
            <a:extLst>
              <a:ext uri="{FF2B5EF4-FFF2-40B4-BE49-F238E27FC236}">
                <a16:creationId xmlns:a16="http://schemas.microsoft.com/office/drawing/2014/main" id="{1842AD04-318B-F3AE-98AB-6D892B3937E3}"/>
              </a:ext>
            </a:extLst>
          </p:cNvPr>
          <p:cNvSpPr txBox="1"/>
          <p:nvPr/>
        </p:nvSpPr>
        <p:spPr>
          <a:xfrm>
            <a:off x="281354" y="1737820"/>
            <a:ext cx="11629292" cy="4916198"/>
          </a:xfrm>
          <a:prstGeom prst="roundRect">
            <a:avLst/>
          </a:prstGeom>
          <a:solidFill>
            <a:schemeClr val="bg1"/>
          </a:solidFill>
        </p:spPr>
        <p:txBody>
          <a:bodyPr wrap="square" lIns="0" tIns="0" rIns="0" bIns="0">
            <a:noAutofit/>
          </a:bodyPr>
          <a:lstStyle>
            <a:defPPr>
              <a:defRPr lang="en-US"/>
            </a:defPPr>
            <a:lvl1pPr marR="179970" indent="457200">
              <a:lnSpc>
                <a:spcPct val="150000"/>
              </a:lnSpc>
              <a:defRPr sz="2000" b="1">
                <a:solidFill>
                  <a:schemeClr val="accent3"/>
                </a:solidFill>
                <a:latin typeface="Microsoft YaHei" panose="020B0503020204020204" pitchFamily="34" charset="-122"/>
                <a:ea typeface="Microsoft YaHei" panose="020B0503020204020204" pitchFamily="34" charset="-122"/>
              </a:defRPr>
            </a:lvl1pPr>
          </a:lstStyle>
          <a:p>
            <a:r>
              <a:rPr lang="zh-CN" altLang="en-US" sz="2200" dirty="0"/>
              <a:t>（</a:t>
            </a:r>
            <a:r>
              <a:rPr lang="en-US" altLang="zh-CN" sz="2200" dirty="0"/>
              <a:t>1</a:t>
            </a:r>
            <a:r>
              <a:rPr lang="zh-CN" altLang="en-US" sz="2200" dirty="0"/>
              <a:t>）机会识别阶段</a:t>
            </a:r>
          </a:p>
          <a:p>
            <a:r>
              <a:rPr lang="zh-CN" altLang="en-US" b="0" dirty="0">
                <a:solidFill>
                  <a:schemeClr val="tx1"/>
                </a:solidFill>
              </a:rPr>
              <a:t>创业始于某一个富有商业价值的机会的发现。发现真正具有商业价值和市场潜力的机会，进而寻找与该机会相匹配的商业模式是创业成功的基本保证。</a:t>
            </a:r>
          </a:p>
          <a:p>
            <a:r>
              <a:rPr lang="zh-CN" altLang="en-US" sz="2200" dirty="0"/>
              <a:t>（</a:t>
            </a:r>
            <a:r>
              <a:rPr lang="en-US" altLang="zh-CN" sz="2200" dirty="0"/>
              <a:t>2</a:t>
            </a:r>
            <a:r>
              <a:rPr lang="zh-CN" altLang="en-US" sz="2200" dirty="0"/>
              <a:t>）创办新企业阶段</a:t>
            </a:r>
          </a:p>
          <a:p>
            <a:r>
              <a:rPr lang="zh-CN" altLang="en-US" b="0" dirty="0">
                <a:solidFill>
                  <a:schemeClr val="tx1"/>
                </a:solidFill>
              </a:rPr>
              <a:t>只有进入这个阶段，创业才正式开始。本阶段通常要做好三件事，即组建合适的创业团队、编制切实可行的商业计划和进行有效的创业融资。</a:t>
            </a:r>
          </a:p>
          <a:p>
            <a:r>
              <a:rPr lang="zh-CN" altLang="en-US" sz="2200" dirty="0"/>
              <a:t>（</a:t>
            </a:r>
            <a:r>
              <a:rPr lang="en-US" altLang="zh-CN" sz="2200" dirty="0"/>
              <a:t>3</a:t>
            </a:r>
            <a:r>
              <a:rPr lang="zh-CN" altLang="en-US" sz="2200" dirty="0"/>
              <a:t>）初创企业成长管理阶段</a:t>
            </a:r>
          </a:p>
          <a:p>
            <a:r>
              <a:rPr lang="zh-CN" altLang="en-US" b="0" dirty="0">
                <a:solidFill>
                  <a:schemeClr val="tx1"/>
                </a:solidFill>
              </a:rPr>
              <a:t>这个阶段的工作包括战略管理、日常管理、文化建设、危机管理等，并且需要针对企业的发展问题制订适宜的解决方案。</a:t>
            </a:r>
          </a:p>
        </p:txBody>
      </p:sp>
    </p:spTree>
    <p:extLst>
      <p:ext uri="{BB962C8B-B14F-4D97-AF65-F5344CB8AC3E}">
        <p14:creationId xmlns:p14="http://schemas.microsoft.com/office/powerpoint/2010/main" val="4141002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68D5C-D99C-F2E3-E32F-FF146FF1AE3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FB3B7EC-7AEE-FDE2-AAD3-4E8C5F7455B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1.1.2</a:t>
            </a:r>
            <a:r>
              <a:rPr lang="zh-CN" altLang="en-US" sz="3200" dirty="0">
                <a:solidFill>
                  <a:schemeClr val="tx1"/>
                </a:solidFill>
                <a:latin typeface="Microsoft YaHei" panose="020B0503020204020204" pitchFamily="34" charset="-122"/>
                <a:ea typeface="Microsoft YaHei" panose="020B0503020204020204" pitchFamily="34" charset="-122"/>
              </a:rPr>
              <a:t>创业概述</a:t>
            </a:r>
          </a:p>
        </p:txBody>
      </p:sp>
      <p:sp>
        <p:nvSpPr>
          <p:cNvPr id="3" name="文本框 2">
            <a:extLst>
              <a:ext uri="{FF2B5EF4-FFF2-40B4-BE49-F238E27FC236}">
                <a16:creationId xmlns:a16="http://schemas.microsoft.com/office/drawing/2014/main" id="{F9CF4D27-D960-FBC4-496D-2564E4F7901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创业的基本特征</a:t>
            </a:r>
          </a:p>
        </p:txBody>
      </p:sp>
      <p:grpSp>
        <p:nvGrpSpPr>
          <p:cNvPr id="9" name="组合 8">
            <a:extLst>
              <a:ext uri="{FF2B5EF4-FFF2-40B4-BE49-F238E27FC236}">
                <a16:creationId xmlns:a16="http://schemas.microsoft.com/office/drawing/2014/main" id="{97B6CEAE-A6CE-9B82-F630-1C9D38171758}"/>
              </a:ext>
            </a:extLst>
          </p:cNvPr>
          <p:cNvGrpSpPr/>
          <p:nvPr/>
        </p:nvGrpSpPr>
        <p:grpSpPr>
          <a:xfrm>
            <a:off x="766017" y="2057400"/>
            <a:ext cx="10659965" cy="4394200"/>
            <a:chOff x="6089650" y="-4006159"/>
            <a:chExt cx="8127998" cy="5334000"/>
          </a:xfrm>
        </p:grpSpPr>
        <p:sp>
          <p:nvSpPr>
            <p:cNvPr id="10" name="矩形 9">
              <a:extLst>
                <a:ext uri="{FF2B5EF4-FFF2-40B4-BE49-F238E27FC236}">
                  <a16:creationId xmlns:a16="http://schemas.microsoft.com/office/drawing/2014/main" id="{7E29A530-5BD0-9E50-8AE7-7B0F43C6196E}"/>
                </a:ext>
              </a:extLst>
            </p:cNvPr>
            <p:cNvSpPr/>
            <p:nvPr/>
          </p:nvSpPr>
          <p:spPr>
            <a:xfrm>
              <a:off x="6089650" y="-4006159"/>
              <a:ext cx="2539999" cy="2032000"/>
            </a:xfrm>
            <a:prstGeom prst="rect">
              <a:avLst/>
            </a:prstGeom>
          </p:spPr>
          <p:style>
            <a:lnRef idx="2">
              <a:schemeClr val="lt1">
                <a:hueOff val="0"/>
                <a:satOff val="0"/>
                <a:lumOff val="0"/>
                <a:alphaOff val="0"/>
              </a:schemeClr>
            </a:lnRef>
            <a:fillRef idx="1">
              <a:schemeClr val="accent3">
                <a:tint val="50000"/>
                <a:hueOff val="0"/>
                <a:satOff val="0"/>
                <a:lumOff val="0"/>
                <a:alphaOff val="0"/>
              </a:schemeClr>
            </a:fillRef>
            <a:effectRef idx="0">
              <a:schemeClr val="accent3">
                <a:tint val="50000"/>
                <a:hueOff val="0"/>
                <a:satOff val="0"/>
                <a:lumOff val="0"/>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sz="2000" b="0" dirty="0">
                  <a:solidFill>
                    <a:schemeClr val="tx1"/>
                  </a:solidFill>
                  <a:latin typeface="Microsoft YaHei" panose="020B0503020204020204" pitchFamily="34" charset="-122"/>
                  <a:ea typeface="Microsoft YaHei" panose="020B0503020204020204" pitchFamily="34" charset="-122"/>
                </a:rPr>
                <a:t>创业是一个有目的的创造过程，即创造更多具有价值的新事物</a:t>
              </a:r>
              <a:endParaRPr lang="zh-CN" altLang="en-US" sz="2000" dirty="0">
                <a:latin typeface="Microsoft YaHei" panose="020B0503020204020204" pitchFamily="34" charset="-122"/>
                <a:ea typeface="Microsoft YaHei" panose="020B0503020204020204" pitchFamily="34" charset="-122"/>
              </a:endParaRPr>
            </a:p>
          </p:txBody>
        </p:sp>
        <p:sp>
          <p:nvSpPr>
            <p:cNvPr id="11" name="任意形状 10">
              <a:extLst>
                <a:ext uri="{FF2B5EF4-FFF2-40B4-BE49-F238E27FC236}">
                  <a16:creationId xmlns:a16="http://schemas.microsoft.com/office/drawing/2014/main" id="{D578DEED-765E-7AF7-FB62-670CE117191E}"/>
                </a:ext>
              </a:extLst>
            </p:cNvPr>
            <p:cNvSpPr/>
            <p:nvPr/>
          </p:nvSpPr>
          <p:spPr>
            <a:xfrm>
              <a:off x="6318250" y="-2177359"/>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0"/>
                <a:satOff val="0"/>
                <a:lumOff val="0"/>
                <a:alphaOff val="0"/>
              </a:schemeClr>
            </a:fillRef>
            <a:effectRef idx="0">
              <a:schemeClr val="accent3">
                <a:shade val="80000"/>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marL="0" lvl="0" indent="0" defTabSz="1111250">
                <a:lnSpc>
                  <a:spcPct val="90000"/>
                </a:lnSpc>
                <a:spcBef>
                  <a:spcPct val="0"/>
                </a:spcBef>
                <a:spcAft>
                  <a:spcPct val="35000"/>
                </a:spcAft>
                <a:buNone/>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1</a:t>
              </a:r>
              <a:r>
                <a:rPr lang="zh-CN" altLang="en-US" sz="2200" b="1" dirty="0">
                  <a:latin typeface="Microsoft YaHei" panose="020B0503020204020204" pitchFamily="34" charset="-122"/>
                  <a:ea typeface="Microsoft YaHei" panose="020B0503020204020204" pitchFamily="34" charset="-122"/>
                </a:rPr>
                <a:t>）目的性</a:t>
              </a:r>
              <a:endParaRPr lang="zh-CN" altLang="en-US" sz="2200" b="1" kern="1200" dirty="0">
                <a:latin typeface="Microsoft YaHei" panose="020B0503020204020204" pitchFamily="34" charset="-122"/>
                <a:ea typeface="Microsoft YaHei" panose="020B0503020204020204" pitchFamily="34" charset="-122"/>
              </a:endParaRPr>
            </a:p>
          </p:txBody>
        </p:sp>
        <p:sp>
          <p:nvSpPr>
            <p:cNvPr id="12" name="矩形 11">
              <a:extLst>
                <a:ext uri="{FF2B5EF4-FFF2-40B4-BE49-F238E27FC236}">
                  <a16:creationId xmlns:a16="http://schemas.microsoft.com/office/drawing/2014/main" id="{AF168267-0D5D-A6ED-6427-91CFE81835E6}"/>
                </a:ext>
              </a:extLst>
            </p:cNvPr>
            <p:cNvSpPr/>
            <p:nvPr/>
          </p:nvSpPr>
          <p:spPr>
            <a:xfrm>
              <a:off x="8883650" y="-4006159"/>
              <a:ext cx="2539999" cy="2032000"/>
            </a:xfrm>
            <a:prstGeom prst="rect">
              <a:avLst/>
            </a:prstGeom>
          </p:spPr>
          <p:style>
            <a:lnRef idx="2">
              <a:schemeClr val="lt1">
                <a:hueOff val="0"/>
                <a:satOff val="0"/>
                <a:lumOff val="0"/>
                <a:alphaOff val="0"/>
              </a:schemeClr>
            </a:lnRef>
            <a:fillRef idx="1">
              <a:schemeClr val="accent3">
                <a:tint val="50000"/>
                <a:hueOff val="-17000"/>
                <a:satOff val="-640"/>
                <a:lumOff val="2205"/>
                <a:alphaOff val="0"/>
              </a:schemeClr>
            </a:fillRef>
            <a:effectRef idx="0">
              <a:schemeClr val="accent3">
                <a:tint val="50000"/>
                <a:hueOff val="-17000"/>
                <a:satOff val="-640"/>
                <a:lumOff val="2205"/>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sz="2000" b="0" dirty="0">
                  <a:solidFill>
                    <a:schemeClr val="tx1"/>
                  </a:solidFill>
                  <a:latin typeface="Microsoft YaHei" panose="020B0503020204020204" pitchFamily="34" charset="-122"/>
                  <a:ea typeface="Microsoft YaHei" panose="020B0503020204020204" pitchFamily="34" charset="-122"/>
                </a:rPr>
                <a:t>创业是创业者自觉做出的选择</a:t>
              </a:r>
              <a:endParaRPr lang="zh-CN" altLang="en-US" sz="2000" dirty="0">
                <a:latin typeface="Microsoft YaHei" panose="020B0503020204020204" pitchFamily="34" charset="-122"/>
                <a:ea typeface="Microsoft YaHei" panose="020B0503020204020204" pitchFamily="34" charset="-122"/>
              </a:endParaRPr>
            </a:p>
          </p:txBody>
        </p:sp>
        <p:sp>
          <p:nvSpPr>
            <p:cNvPr id="13" name="任意形状 12">
              <a:extLst>
                <a:ext uri="{FF2B5EF4-FFF2-40B4-BE49-F238E27FC236}">
                  <a16:creationId xmlns:a16="http://schemas.microsoft.com/office/drawing/2014/main" id="{26CE8AF8-0F1B-53DD-6C6D-2B55CFD50BB8}"/>
                </a:ext>
              </a:extLst>
            </p:cNvPr>
            <p:cNvSpPr/>
            <p:nvPr/>
          </p:nvSpPr>
          <p:spPr>
            <a:xfrm>
              <a:off x="9112250" y="-2177359"/>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109038"/>
                <a:satOff val="-4149"/>
                <a:lumOff val="6213"/>
                <a:alphaOff val="0"/>
              </a:schemeClr>
            </a:fillRef>
            <a:effectRef idx="0">
              <a:schemeClr val="accent3">
                <a:shade val="80000"/>
                <a:hueOff val="-109038"/>
                <a:satOff val="-4149"/>
                <a:lumOff val="6213"/>
                <a:alphaOff val="0"/>
              </a:schemeClr>
            </a:effectRef>
            <a:fontRef idx="minor">
              <a:schemeClr val="lt1"/>
            </a:fontRef>
          </p:style>
          <p:txBody>
            <a:bodyPr spcFirstLastPara="0" vert="horz" wrap="square" lIns="95250" tIns="95250" rIns="95250" bIns="95250" numCol="1" spcCol="1270" anchor="ctr" anchorCtr="0">
              <a:noAutofit/>
            </a:bodyPr>
            <a:lstStyle/>
            <a:p>
              <a:pPr defTabSz="1111250">
                <a:lnSpc>
                  <a:spcPct val="90000"/>
                </a:lnSpc>
                <a:spcBef>
                  <a:spcPct val="0"/>
                </a:spcBef>
                <a:spcAft>
                  <a:spcPct val="35000"/>
                </a:spcAft>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2</a:t>
              </a:r>
              <a:r>
                <a:rPr lang="zh-CN" altLang="en-US" sz="2200" b="1" dirty="0">
                  <a:latin typeface="Microsoft YaHei" panose="020B0503020204020204" pitchFamily="34" charset="-122"/>
                  <a:ea typeface="Microsoft YaHei" panose="020B0503020204020204" pitchFamily="34" charset="-122"/>
                </a:rPr>
                <a:t>）自觉性</a:t>
              </a:r>
            </a:p>
          </p:txBody>
        </p:sp>
        <p:sp>
          <p:nvSpPr>
            <p:cNvPr id="14" name="矩形 13">
              <a:extLst>
                <a:ext uri="{FF2B5EF4-FFF2-40B4-BE49-F238E27FC236}">
                  <a16:creationId xmlns:a16="http://schemas.microsoft.com/office/drawing/2014/main" id="{E3B0F79D-03C0-1E81-AF9B-7DAE8015C44D}"/>
                </a:ext>
              </a:extLst>
            </p:cNvPr>
            <p:cNvSpPr/>
            <p:nvPr/>
          </p:nvSpPr>
          <p:spPr>
            <a:xfrm>
              <a:off x="11677649" y="-4006159"/>
              <a:ext cx="2539999" cy="2032000"/>
            </a:xfrm>
            <a:prstGeom prst="rect">
              <a:avLst/>
            </a:prstGeom>
          </p:spPr>
          <p:style>
            <a:lnRef idx="2">
              <a:schemeClr val="lt1">
                <a:hueOff val="0"/>
                <a:satOff val="0"/>
                <a:lumOff val="0"/>
                <a:alphaOff val="0"/>
              </a:schemeClr>
            </a:lnRef>
            <a:fillRef idx="1">
              <a:schemeClr val="accent3">
                <a:tint val="50000"/>
                <a:hueOff val="-34000"/>
                <a:satOff val="-1281"/>
                <a:lumOff val="4410"/>
                <a:alphaOff val="0"/>
              </a:schemeClr>
            </a:fillRef>
            <a:effectRef idx="0">
              <a:schemeClr val="accent3">
                <a:tint val="50000"/>
                <a:hueOff val="-34000"/>
                <a:satOff val="-1281"/>
                <a:lumOff val="4410"/>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sz="2000" b="0" dirty="0">
                  <a:solidFill>
                    <a:schemeClr val="tx1"/>
                  </a:solidFill>
                  <a:latin typeface="Microsoft YaHei" panose="020B0503020204020204" pitchFamily="34" charset="-122"/>
                  <a:ea typeface="Microsoft YaHei" panose="020B0503020204020204" pitchFamily="34" charset="-122"/>
                </a:rPr>
                <a:t>创业是一种具有创新性的劳动方式</a:t>
              </a:r>
              <a:endParaRPr lang="zh-CN" altLang="en-US" sz="2000" dirty="0">
                <a:latin typeface="Microsoft YaHei" panose="020B0503020204020204" pitchFamily="34" charset="-122"/>
                <a:ea typeface="Microsoft YaHei" panose="020B0503020204020204" pitchFamily="34" charset="-122"/>
              </a:endParaRPr>
            </a:p>
          </p:txBody>
        </p:sp>
        <p:sp>
          <p:nvSpPr>
            <p:cNvPr id="15" name="任意形状 14">
              <a:extLst>
                <a:ext uri="{FF2B5EF4-FFF2-40B4-BE49-F238E27FC236}">
                  <a16:creationId xmlns:a16="http://schemas.microsoft.com/office/drawing/2014/main" id="{2216816E-CD12-85B8-E20F-9E9837A0857F}"/>
                </a:ext>
              </a:extLst>
            </p:cNvPr>
            <p:cNvSpPr/>
            <p:nvPr/>
          </p:nvSpPr>
          <p:spPr>
            <a:xfrm>
              <a:off x="11906249" y="-2177359"/>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218077"/>
                <a:satOff val="-8298"/>
                <a:lumOff val="12426"/>
                <a:alphaOff val="0"/>
              </a:schemeClr>
            </a:fillRef>
            <a:effectRef idx="0">
              <a:schemeClr val="accent3">
                <a:shade val="80000"/>
                <a:hueOff val="-218077"/>
                <a:satOff val="-8298"/>
                <a:lumOff val="12426"/>
                <a:alphaOff val="0"/>
              </a:schemeClr>
            </a:effectRef>
            <a:fontRef idx="minor">
              <a:schemeClr val="lt1"/>
            </a:fontRef>
          </p:style>
          <p:txBody>
            <a:bodyPr spcFirstLastPara="0" vert="horz" wrap="square" lIns="95250" tIns="95250" rIns="95250" bIns="95250" numCol="1" spcCol="1270" anchor="ctr" anchorCtr="0">
              <a:noAutofit/>
            </a:bodyPr>
            <a:lstStyle/>
            <a:p>
              <a:pPr defTabSz="1111250">
                <a:lnSpc>
                  <a:spcPct val="90000"/>
                </a:lnSpc>
                <a:spcBef>
                  <a:spcPct val="0"/>
                </a:spcBef>
                <a:spcAft>
                  <a:spcPct val="35000"/>
                </a:spcAft>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3</a:t>
              </a:r>
              <a:r>
                <a:rPr lang="zh-CN" altLang="en-US" sz="2200" b="1" dirty="0">
                  <a:latin typeface="Microsoft YaHei" panose="020B0503020204020204" pitchFamily="34" charset="-122"/>
                  <a:ea typeface="Microsoft YaHei" panose="020B0503020204020204" pitchFamily="34" charset="-122"/>
                </a:rPr>
                <a:t>）创新性</a:t>
              </a:r>
            </a:p>
          </p:txBody>
        </p:sp>
        <p:sp>
          <p:nvSpPr>
            <p:cNvPr id="16" name="矩形 15">
              <a:extLst>
                <a:ext uri="{FF2B5EF4-FFF2-40B4-BE49-F238E27FC236}">
                  <a16:creationId xmlns:a16="http://schemas.microsoft.com/office/drawing/2014/main" id="{95A19AE7-A6D2-3EFD-1D3B-E8DBE07CF5C7}"/>
                </a:ext>
              </a:extLst>
            </p:cNvPr>
            <p:cNvSpPr/>
            <p:nvPr/>
          </p:nvSpPr>
          <p:spPr>
            <a:xfrm>
              <a:off x="6089650" y="-1212159"/>
              <a:ext cx="2539999" cy="2032000"/>
            </a:xfrm>
            <a:prstGeom prst="rect">
              <a:avLst/>
            </a:prstGeom>
          </p:spPr>
          <p:style>
            <a:lnRef idx="2">
              <a:schemeClr val="lt1">
                <a:hueOff val="0"/>
                <a:satOff val="0"/>
                <a:lumOff val="0"/>
                <a:alphaOff val="0"/>
              </a:schemeClr>
            </a:lnRef>
            <a:fillRef idx="1">
              <a:schemeClr val="accent3">
                <a:tint val="50000"/>
                <a:hueOff val="-50999"/>
                <a:satOff val="-1921"/>
                <a:lumOff val="6615"/>
                <a:alphaOff val="0"/>
              </a:schemeClr>
            </a:fillRef>
            <a:effectRef idx="0">
              <a:schemeClr val="accent3">
                <a:tint val="50000"/>
                <a:hueOff val="-50999"/>
                <a:satOff val="-1921"/>
                <a:lumOff val="6615"/>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sz="2000" b="0" dirty="0">
                  <a:solidFill>
                    <a:schemeClr val="tx1"/>
                  </a:solidFill>
                  <a:latin typeface="Microsoft YaHei" panose="020B0503020204020204" pitchFamily="34" charset="-122"/>
                  <a:ea typeface="Microsoft YaHei" panose="020B0503020204020204" pitchFamily="34" charset="-122"/>
                </a:rPr>
                <a:t>各种风险伴随着创业过程，可能包括经济风险、市场风险、决策风险和社会风险等</a:t>
              </a:r>
              <a:endParaRPr lang="zh-CN" altLang="en-US" sz="2000" dirty="0">
                <a:latin typeface="Microsoft YaHei" panose="020B0503020204020204" pitchFamily="34" charset="-122"/>
                <a:ea typeface="Microsoft YaHei" panose="020B0503020204020204" pitchFamily="34" charset="-122"/>
              </a:endParaRPr>
            </a:p>
          </p:txBody>
        </p:sp>
        <p:sp>
          <p:nvSpPr>
            <p:cNvPr id="17" name="任意形状 16">
              <a:extLst>
                <a:ext uri="{FF2B5EF4-FFF2-40B4-BE49-F238E27FC236}">
                  <a16:creationId xmlns:a16="http://schemas.microsoft.com/office/drawing/2014/main" id="{92E1C775-F1A8-F49C-5962-0A91B8C91DF1}"/>
                </a:ext>
              </a:extLst>
            </p:cNvPr>
            <p:cNvSpPr/>
            <p:nvPr/>
          </p:nvSpPr>
          <p:spPr>
            <a:xfrm>
              <a:off x="6318250" y="616641"/>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327115"/>
                <a:satOff val="-12448"/>
                <a:lumOff val="18639"/>
                <a:alphaOff val="0"/>
              </a:schemeClr>
            </a:fillRef>
            <a:effectRef idx="0">
              <a:schemeClr val="accent3">
                <a:shade val="80000"/>
                <a:hueOff val="-327115"/>
                <a:satOff val="-12448"/>
                <a:lumOff val="18639"/>
                <a:alphaOff val="0"/>
              </a:schemeClr>
            </a:effectRef>
            <a:fontRef idx="minor">
              <a:schemeClr val="lt1"/>
            </a:fontRef>
          </p:style>
          <p:txBody>
            <a:bodyPr spcFirstLastPara="0" vert="horz" wrap="square" lIns="95250" tIns="95250" rIns="95250" bIns="95250" numCol="1" spcCol="1270" anchor="ctr" anchorCtr="0">
              <a:noAutofit/>
            </a:bodyPr>
            <a:lstStyle/>
            <a:p>
              <a:pPr defTabSz="1111250">
                <a:lnSpc>
                  <a:spcPct val="90000"/>
                </a:lnSpc>
                <a:spcBef>
                  <a:spcPct val="0"/>
                </a:spcBef>
                <a:spcAft>
                  <a:spcPct val="35000"/>
                </a:spcAft>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4</a:t>
              </a:r>
              <a:r>
                <a:rPr lang="zh-CN" altLang="en-US" sz="2200" b="1" dirty="0">
                  <a:latin typeface="Microsoft YaHei" panose="020B0503020204020204" pitchFamily="34" charset="-122"/>
                  <a:ea typeface="Microsoft YaHei" panose="020B0503020204020204" pitchFamily="34" charset="-122"/>
                </a:rPr>
                <a:t>）风险性</a:t>
              </a:r>
            </a:p>
          </p:txBody>
        </p:sp>
        <p:sp>
          <p:nvSpPr>
            <p:cNvPr id="18" name="矩形 17">
              <a:extLst>
                <a:ext uri="{FF2B5EF4-FFF2-40B4-BE49-F238E27FC236}">
                  <a16:creationId xmlns:a16="http://schemas.microsoft.com/office/drawing/2014/main" id="{6930A228-558A-D460-6EC9-C2A649A473F6}"/>
                </a:ext>
              </a:extLst>
            </p:cNvPr>
            <p:cNvSpPr/>
            <p:nvPr/>
          </p:nvSpPr>
          <p:spPr>
            <a:xfrm>
              <a:off x="8883650" y="-1212159"/>
              <a:ext cx="2539999" cy="2032000"/>
            </a:xfrm>
            <a:prstGeom prst="rect">
              <a:avLst/>
            </a:prstGeom>
          </p:spPr>
          <p:style>
            <a:lnRef idx="2">
              <a:schemeClr val="lt1">
                <a:hueOff val="0"/>
                <a:satOff val="0"/>
                <a:lumOff val="0"/>
                <a:alphaOff val="0"/>
              </a:schemeClr>
            </a:lnRef>
            <a:fillRef idx="1">
              <a:schemeClr val="accent3">
                <a:tint val="50000"/>
                <a:hueOff val="-67999"/>
                <a:satOff val="-2562"/>
                <a:lumOff val="8820"/>
                <a:alphaOff val="0"/>
              </a:schemeClr>
            </a:fillRef>
            <a:effectRef idx="0">
              <a:schemeClr val="accent3">
                <a:tint val="50000"/>
                <a:hueOff val="-67999"/>
                <a:satOff val="-2562"/>
                <a:lumOff val="8820"/>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sz="2000" b="0" dirty="0">
                  <a:solidFill>
                    <a:schemeClr val="tx1"/>
                  </a:solidFill>
                  <a:latin typeface="Microsoft YaHei" panose="020B0503020204020204" pitchFamily="34" charset="-122"/>
                  <a:ea typeface="Microsoft YaHei" panose="020B0503020204020204" pitchFamily="34" charset="-122"/>
                </a:rPr>
                <a:t>创业不可能一帆风顺、一蹴而就，其过程曲折渐进，前途充满未知</a:t>
              </a:r>
              <a:endParaRPr lang="zh-CN" altLang="en-US" sz="2000" dirty="0">
                <a:latin typeface="Microsoft YaHei" panose="020B0503020204020204" pitchFamily="34" charset="-122"/>
                <a:ea typeface="Microsoft YaHei" panose="020B0503020204020204" pitchFamily="34" charset="-122"/>
              </a:endParaRPr>
            </a:p>
          </p:txBody>
        </p:sp>
        <p:sp>
          <p:nvSpPr>
            <p:cNvPr id="19" name="任意形状 18">
              <a:extLst>
                <a:ext uri="{FF2B5EF4-FFF2-40B4-BE49-F238E27FC236}">
                  <a16:creationId xmlns:a16="http://schemas.microsoft.com/office/drawing/2014/main" id="{1C05E85E-2C1D-E988-E776-C18DE74250DC}"/>
                </a:ext>
              </a:extLst>
            </p:cNvPr>
            <p:cNvSpPr/>
            <p:nvPr/>
          </p:nvSpPr>
          <p:spPr>
            <a:xfrm>
              <a:off x="9112250" y="616641"/>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436154"/>
                <a:satOff val="-16597"/>
                <a:lumOff val="24852"/>
                <a:alphaOff val="0"/>
              </a:schemeClr>
            </a:fillRef>
            <a:effectRef idx="0">
              <a:schemeClr val="accent3">
                <a:shade val="80000"/>
                <a:hueOff val="-436154"/>
                <a:satOff val="-16597"/>
                <a:lumOff val="24852"/>
                <a:alphaOff val="0"/>
              </a:schemeClr>
            </a:effectRef>
            <a:fontRef idx="minor">
              <a:schemeClr val="lt1"/>
            </a:fontRef>
          </p:style>
          <p:txBody>
            <a:bodyPr spcFirstLastPara="0" vert="horz" wrap="square" lIns="95250" tIns="95250" rIns="95250" bIns="95250" numCol="1" spcCol="1270" anchor="ctr" anchorCtr="0">
              <a:noAutofit/>
            </a:bodyPr>
            <a:lstStyle/>
            <a:p>
              <a:pPr defTabSz="1111250">
                <a:lnSpc>
                  <a:spcPct val="90000"/>
                </a:lnSpc>
                <a:spcBef>
                  <a:spcPct val="0"/>
                </a:spcBef>
                <a:spcAft>
                  <a:spcPct val="35000"/>
                </a:spcAft>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5</a:t>
              </a:r>
              <a:r>
                <a:rPr lang="zh-CN" altLang="en-US" sz="2200" b="1" dirty="0">
                  <a:latin typeface="Microsoft YaHei" panose="020B0503020204020204" pitchFamily="34" charset="-122"/>
                  <a:ea typeface="Microsoft YaHei" panose="020B0503020204020204" pitchFamily="34" charset="-122"/>
                </a:rPr>
                <a:t>）曲折性</a:t>
              </a:r>
            </a:p>
          </p:txBody>
        </p:sp>
        <p:sp>
          <p:nvSpPr>
            <p:cNvPr id="20" name="矩形 19">
              <a:extLst>
                <a:ext uri="{FF2B5EF4-FFF2-40B4-BE49-F238E27FC236}">
                  <a16:creationId xmlns:a16="http://schemas.microsoft.com/office/drawing/2014/main" id="{8F0A8B1C-D990-1B2C-371D-55E4A897F4BC}"/>
                </a:ext>
              </a:extLst>
            </p:cNvPr>
            <p:cNvSpPr/>
            <p:nvPr/>
          </p:nvSpPr>
          <p:spPr>
            <a:xfrm>
              <a:off x="11677649" y="-1212159"/>
              <a:ext cx="2539999" cy="2032000"/>
            </a:xfrm>
            <a:prstGeom prst="rect">
              <a:avLst/>
            </a:prstGeom>
          </p:spPr>
          <p:style>
            <a:lnRef idx="2">
              <a:schemeClr val="lt1">
                <a:hueOff val="0"/>
                <a:satOff val="0"/>
                <a:lumOff val="0"/>
                <a:alphaOff val="0"/>
              </a:schemeClr>
            </a:lnRef>
            <a:fillRef idx="1">
              <a:schemeClr val="accent3">
                <a:tint val="50000"/>
                <a:hueOff val="-84999"/>
                <a:satOff val="-3202"/>
                <a:lumOff val="11025"/>
                <a:alphaOff val="0"/>
              </a:schemeClr>
            </a:fillRef>
            <a:effectRef idx="0">
              <a:schemeClr val="accent3">
                <a:tint val="50000"/>
                <a:hueOff val="-84999"/>
                <a:satOff val="-3202"/>
                <a:lumOff val="11025"/>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sz="2000" b="0" dirty="0">
                  <a:solidFill>
                    <a:schemeClr val="tx1"/>
                  </a:solidFill>
                  <a:latin typeface="Microsoft YaHei" panose="020B0503020204020204" pitchFamily="34" charset="-122"/>
                  <a:ea typeface="Microsoft YaHei" panose="020B0503020204020204" pitchFamily="34" charset="-122"/>
                </a:rPr>
                <a:t>没有利益驱动，就不会有人愿意承担创业所面临的风险</a:t>
              </a:r>
              <a:endParaRPr lang="zh-CN" altLang="en-US" sz="2000" dirty="0">
                <a:latin typeface="Microsoft YaHei" panose="020B0503020204020204" pitchFamily="34" charset="-122"/>
                <a:ea typeface="Microsoft YaHei" panose="020B0503020204020204" pitchFamily="34" charset="-122"/>
              </a:endParaRPr>
            </a:p>
          </p:txBody>
        </p:sp>
        <p:sp>
          <p:nvSpPr>
            <p:cNvPr id="21" name="任意形状 20">
              <a:extLst>
                <a:ext uri="{FF2B5EF4-FFF2-40B4-BE49-F238E27FC236}">
                  <a16:creationId xmlns:a16="http://schemas.microsoft.com/office/drawing/2014/main" id="{38D8F718-2706-5B3C-EA52-C9C3CC2D6E4F}"/>
                </a:ext>
              </a:extLst>
            </p:cNvPr>
            <p:cNvSpPr/>
            <p:nvPr/>
          </p:nvSpPr>
          <p:spPr>
            <a:xfrm>
              <a:off x="11906250" y="616641"/>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545192"/>
                <a:satOff val="-20746"/>
                <a:lumOff val="31065"/>
                <a:alphaOff val="0"/>
              </a:schemeClr>
            </a:fillRef>
            <a:effectRef idx="0">
              <a:schemeClr val="accent3">
                <a:shade val="80000"/>
                <a:hueOff val="-545192"/>
                <a:satOff val="-20746"/>
                <a:lumOff val="31065"/>
                <a:alphaOff val="0"/>
              </a:schemeClr>
            </a:effectRef>
            <a:fontRef idx="minor">
              <a:schemeClr val="lt1"/>
            </a:fontRef>
          </p:style>
          <p:txBody>
            <a:bodyPr spcFirstLastPara="0" vert="horz" wrap="square" lIns="95250" tIns="95250" rIns="95250" bIns="95250" numCol="1" spcCol="1270" anchor="ctr" anchorCtr="0">
              <a:noAutofit/>
            </a:bodyPr>
            <a:lstStyle/>
            <a:p>
              <a:pPr defTabSz="1111250">
                <a:lnSpc>
                  <a:spcPct val="90000"/>
                </a:lnSpc>
                <a:spcBef>
                  <a:spcPct val="0"/>
                </a:spcBef>
                <a:spcAft>
                  <a:spcPct val="35000"/>
                </a:spcAft>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6</a:t>
              </a:r>
              <a:r>
                <a:rPr lang="zh-CN" altLang="en-US" sz="2200" b="1" dirty="0">
                  <a:latin typeface="Microsoft YaHei" panose="020B0503020204020204" pitchFamily="34" charset="-122"/>
                  <a:ea typeface="Microsoft YaHei" panose="020B0503020204020204" pitchFamily="34" charset="-122"/>
                </a:rPr>
                <a:t>）利益性</a:t>
              </a:r>
            </a:p>
          </p:txBody>
        </p:sp>
      </p:grpSp>
    </p:spTree>
    <p:extLst>
      <p:ext uri="{BB962C8B-B14F-4D97-AF65-F5344CB8AC3E}">
        <p14:creationId xmlns:p14="http://schemas.microsoft.com/office/powerpoint/2010/main" val="4153467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02E77-6643-BC2F-3158-B55EF227D25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577D580-D1E4-0680-ABBC-CE7D631D9C9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1.1.3</a:t>
            </a:r>
            <a:r>
              <a:rPr lang="zh-CN" altLang="en-US" sz="3200" dirty="0">
                <a:solidFill>
                  <a:schemeClr val="tx1"/>
                </a:solidFill>
                <a:latin typeface="Microsoft YaHei" panose="020B0503020204020204" pitchFamily="34" charset="-122"/>
                <a:ea typeface="Microsoft YaHei" panose="020B0503020204020204" pitchFamily="34" charset="-122"/>
              </a:rPr>
              <a:t>创新与创业的关系</a:t>
            </a:r>
          </a:p>
        </p:txBody>
      </p:sp>
      <p:sp>
        <p:nvSpPr>
          <p:cNvPr id="3" name="object 9">
            <a:extLst>
              <a:ext uri="{FF2B5EF4-FFF2-40B4-BE49-F238E27FC236}">
                <a16:creationId xmlns:a16="http://schemas.microsoft.com/office/drawing/2014/main" id="{9892C1E2-C247-2261-765E-1747CF42C32F}"/>
              </a:ext>
            </a:extLst>
          </p:cNvPr>
          <p:cNvSpPr txBox="1"/>
          <p:nvPr/>
        </p:nvSpPr>
        <p:spPr>
          <a:xfrm>
            <a:off x="365051" y="1957091"/>
            <a:ext cx="11461898" cy="4358650"/>
          </a:xfrm>
          <a:prstGeom prst="roundRect">
            <a:avLst>
              <a:gd name="adj" fmla="val 7023"/>
            </a:avLst>
          </a:prstGeom>
          <a:solidFill>
            <a:schemeClr val="bg1"/>
          </a:solidFill>
        </p:spPr>
        <p:txBody>
          <a:bodyPr wrap="square" lIns="0" tIns="0" rIns="0" bIns="0">
            <a:noAutofit/>
          </a:bodyPr>
          <a:lstStyle>
            <a:defPPr>
              <a:defRPr lang="en-US"/>
            </a:defPPr>
            <a:lvl1pPr marR="179970" indent="457200">
              <a:lnSpc>
                <a:spcPct val="150000"/>
              </a:lnSpc>
              <a:defRPr sz="2000" b="1">
                <a:solidFill>
                  <a:schemeClr val="accent3"/>
                </a:solidFill>
                <a:latin typeface="Microsoft YaHei" panose="020B0503020204020204" pitchFamily="34" charset="-122"/>
                <a:ea typeface="Microsoft YaHei" panose="020B0503020204020204" pitchFamily="34" charset="-122"/>
              </a:defRPr>
            </a:lvl1pPr>
          </a:lstStyle>
          <a:p>
            <a:r>
              <a:rPr lang="zh-CN" altLang="en-US" sz="2200" dirty="0"/>
              <a:t>（</a:t>
            </a:r>
            <a:r>
              <a:rPr lang="en-US" altLang="zh-CN" sz="2200" dirty="0"/>
              <a:t>1</a:t>
            </a:r>
            <a:r>
              <a:rPr lang="zh-CN" altLang="en-US" sz="2200" dirty="0"/>
              <a:t>）</a:t>
            </a:r>
            <a:r>
              <a:rPr sz="2200" dirty="0"/>
              <a:t>“双生关系”</a:t>
            </a:r>
          </a:p>
          <a:p>
            <a:r>
              <a:rPr b="0" dirty="0">
                <a:solidFill>
                  <a:schemeClr val="tx1"/>
                </a:solidFill>
              </a:rPr>
              <a:t>从客观上看，创新与创业是“双生关系”，两者天然地联系在一起。没有创新就没有创业，同样地，没有创业也就没有创新。成功的创业离不开创新，成功的创新也往往在创业过程中产生。</a:t>
            </a:r>
          </a:p>
          <a:p>
            <a:r>
              <a:rPr lang="zh-CN" altLang="en-US" sz="2200" dirty="0"/>
              <a:t>（</a:t>
            </a:r>
            <a:r>
              <a:rPr lang="en-US" altLang="zh-CN" sz="2200" dirty="0"/>
              <a:t>2</a:t>
            </a:r>
            <a:r>
              <a:rPr lang="zh-CN" altLang="en-US" sz="2200" dirty="0"/>
              <a:t>）</a:t>
            </a:r>
            <a:r>
              <a:rPr sz="2200" dirty="0" err="1"/>
              <a:t>创新是创业的源泉</a:t>
            </a:r>
            <a:endParaRPr sz="2200" dirty="0"/>
          </a:p>
          <a:p>
            <a:r>
              <a:rPr b="0" dirty="0">
                <a:solidFill>
                  <a:schemeClr val="tx1"/>
                </a:solidFill>
              </a:rPr>
              <a:t>创新引领创业，创新是企业发展的推动力。创业过程中，新产品的开发、新材料的采用、新市场的开拓、新管理模式的推行等，都必须有创新的思维作为先导，这样创业才能成功。经济学家熊彼特曾提出“创业包括创新和未曾尝试过的技术”，创业者只有在创业的过程中有持续不断的创新思维和创新意识，才可能产生新的富有创意的想法和</a:t>
            </a:r>
            <a:r>
              <a:rPr lang="zh-CN" altLang="en-US" b="0" dirty="0">
                <a:solidFill>
                  <a:schemeClr val="tx1"/>
                </a:solidFill>
              </a:rPr>
              <a:t>方案，才可能找到新的模式、新的思路，取得竞争优势并最终获得创业的成功。</a:t>
            </a:r>
          </a:p>
        </p:txBody>
      </p:sp>
      <p:sp>
        <p:nvSpPr>
          <p:cNvPr id="4" name="文本框 3">
            <a:extLst>
              <a:ext uri="{FF2B5EF4-FFF2-40B4-BE49-F238E27FC236}">
                <a16:creationId xmlns:a16="http://schemas.microsoft.com/office/drawing/2014/main" id="{09B6AAAD-155D-DECD-E054-4C2065F9BD3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创新与创业的联系</a:t>
            </a:r>
          </a:p>
        </p:txBody>
      </p:sp>
    </p:spTree>
    <p:extLst>
      <p:ext uri="{BB962C8B-B14F-4D97-AF65-F5344CB8AC3E}">
        <p14:creationId xmlns:p14="http://schemas.microsoft.com/office/powerpoint/2010/main" val="2671551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2FF29-15D4-78DA-AE59-D672C665BF6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94A9823-F735-5287-8138-81ED90112F5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1.1.3</a:t>
            </a:r>
            <a:r>
              <a:rPr lang="zh-CN" altLang="en-US" sz="3200" dirty="0">
                <a:solidFill>
                  <a:schemeClr val="tx1"/>
                </a:solidFill>
                <a:latin typeface="Microsoft YaHei" panose="020B0503020204020204" pitchFamily="34" charset="-122"/>
                <a:ea typeface="Microsoft YaHei" panose="020B0503020204020204" pitchFamily="34" charset="-122"/>
              </a:rPr>
              <a:t>创新与创业的关系</a:t>
            </a:r>
          </a:p>
        </p:txBody>
      </p:sp>
      <p:sp>
        <p:nvSpPr>
          <p:cNvPr id="4" name="文本框 3">
            <a:extLst>
              <a:ext uri="{FF2B5EF4-FFF2-40B4-BE49-F238E27FC236}">
                <a16:creationId xmlns:a16="http://schemas.microsoft.com/office/drawing/2014/main" id="{C904E654-6822-735B-72E8-E21807F532E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创新与创业的联系</a:t>
            </a:r>
          </a:p>
        </p:txBody>
      </p:sp>
      <p:sp>
        <p:nvSpPr>
          <p:cNvPr id="5" name="object 5">
            <a:extLst>
              <a:ext uri="{FF2B5EF4-FFF2-40B4-BE49-F238E27FC236}">
                <a16:creationId xmlns:a16="http://schemas.microsoft.com/office/drawing/2014/main" id="{ED16845A-E0F1-FD5E-8D4E-ED4596BBF277}"/>
              </a:ext>
            </a:extLst>
          </p:cNvPr>
          <p:cNvSpPr txBox="1"/>
          <p:nvPr/>
        </p:nvSpPr>
        <p:spPr>
          <a:xfrm>
            <a:off x="452437" y="1930635"/>
            <a:ext cx="11287125" cy="4193717"/>
          </a:xfrm>
          <a:prstGeom prst="roundRect">
            <a:avLst>
              <a:gd name="adj" fmla="val 10265"/>
            </a:avLst>
          </a:prstGeom>
          <a:solidFill>
            <a:schemeClr val="bg1"/>
          </a:solidFill>
        </p:spPr>
        <p:txBody>
          <a:bodyPr vert="horz" wrap="square" lIns="0" tIns="9089" rIns="0" bIns="0" rtlCol="0">
            <a:noAutofit/>
          </a:bodyPr>
          <a:lstStyle/>
          <a:p>
            <a:pPr marR="179970" indent="457200">
              <a:lnSpc>
                <a:spcPct val="150000"/>
              </a:lnSpc>
              <a:spcBef>
                <a:spcPts val="583"/>
              </a:spcBef>
            </a:pPr>
            <a:r>
              <a:rPr lang="zh-CN" altLang="en-US" sz="2200" b="1" dirty="0">
                <a:solidFill>
                  <a:schemeClr val="accent3"/>
                </a:solidFill>
                <a:latin typeface="Microsoft YaHei" panose="020B0503020204020204" pitchFamily="34" charset="-122"/>
                <a:ea typeface="Microsoft YaHei" panose="020B0503020204020204" pitchFamily="34" charset="-122"/>
              </a:rPr>
              <a:t>（</a:t>
            </a:r>
            <a:r>
              <a:rPr sz="2200" b="1" dirty="0">
                <a:solidFill>
                  <a:schemeClr val="accent3"/>
                </a:solidFill>
                <a:latin typeface="Microsoft YaHei" panose="020B0503020204020204" pitchFamily="34" charset="-122"/>
                <a:ea typeface="Microsoft YaHei" panose="020B0503020204020204" pitchFamily="34" charset="-122"/>
              </a:rPr>
              <a:t>3</a:t>
            </a:r>
            <a:r>
              <a:rPr lang="zh-CN" altLang="en-US" sz="2200" b="1" dirty="0">
                <a:solidFill>
                  <a:schemeClr val="accent3"/>
                </a:solidFill>
                <a:latin typeface="Microsoft YaHei" panose="020B0503020204020204" pitchFamily="34" charset="-122"/>
                <a:ea typeface="Microsoft YaHei" panose="020B0503020204020204" pitchFamily="34" charset="-122"/>
              </a:rPr>
              <a:t>）</a:t>
            </a:r>
            <a:r>
              <a:rPr sz="2200" b="1" dirty="0" err="1">
                <a:solidFill>
                  <a:schemeClr val="accent3"/>
                </a:solidFill>
                <a:latin typeface="Microsoft YaHei" panose="020B0503020204020204" pitchFamily="34" charset="-122"/>
                <a:ea typeface="Microsoft YaHei" panose="020B0503020204020204" pitchFamily="34" charset="-122"/>
              </a:rPr>
              <a:t>创业是创新的载体和实践源泉</a:t>
            </a:r>
            <a:endParaRPr sz="2200" b="1" dirty="0">
              <a:solidFill>
                <a:schemeClr val="accent3"/>
              </a:solidFill>
              <a:latin typeface="Microsoft YaHei" panose="020B0503020204020204" pitchFamily="34" charset="-122"/>
              <a:ea typeface="Microsoft YaHei" panose="020B0503020204020204" pitchFamily="34" charset="-122"/>
            </a:endParaRPr>
          </a:p>
          <a:p>
            <a:pPr marR="179970" indent="457200">
              <a:lnSpc>
                <a:spcPct val="150000"/>
              </a:lnSpc>
              <a:spcBef>
                <a:spcPts val="172"/>
              </a:spcBef>
            </a:pPr>
            <a:r>
              <a:rPr sz="2000" b="1" spc="-4" dirty="0">
                <a:latin typeface="Microsoft YaHei" panose="020B0503020204020204" pitchFamily="34" charset="-122"/>
                <a:ea typeface="Microsoft YaHei" panose="020B0503020204020204" pitchFamily="34" charset="-122"/>
              </a:rPr>
              <a:t>第一，创业是创新的载体。创新的价值在于帮助创业者创业。</a:t>
            </a:r>
            <a:r>
              <a:rPr sz="2000" spc="-4" dirty="0">
                <a:latin typeface="Microsoft YaHei" panose="020B0503020204020204" pitchFamily="34" charset="-122"/>
                <a:ea typeface="Microsoft YaHei" panose="020B0503020204020204" pitchFamily="34" charset="-122"/>
              </a:rPr>
              <a:t>从一定程度上讲，创新的价值就在于将潜在的知识、技术和市场机会转变为现实生产力，实现社会财富的增长，造福人类社会，而实现这种转化的根本途径就是创业。</a:t>
            </a:r>
          </a:p>
          <a:p>
            <a:pPr marR="179970" indent="457200">
              <a:lnSpc>
                <a:spcPct val="150000"/>
              </a:lnSpc>
            </a:pPr>
            <a:r>
              <a:rPr sz="2000" b="1" spc="-4" dirty="0">
                <a:latin typeface="Microsoft YaHei" panose="020B0503020204020204" pitchFamily="34" charset="-122"/>
                <a:ea typeface="Microsoft YaHei" panose="020B0503020204020204" pitchFamily="34" charset="-122"/>
              </a:rPr>
              <a:t>第二，创业是创新的实践源泉。</a:t>
            </a:r>
            <a:r>
              <a:rPr sz="2000" spc="-4" dirty="0">
                <a:latin typeface="Microsoft YaHei" panose="020B0503020204020204" pitchFamily="34" charset="-122"/>
                <a:ea typeface="Microsoft YaHei" panose="020B0503020204020204" pitchFamily="34" charset="-122"/>
              </a:rPr>
              <a:t>创新，尤其是科技成果的转化和应用，需要大众创业的实践探索和积极推动。大量的创新行为本质上就是创业实践和经验积累到一定程度时候的一种“临界点爆发”。这种“临界点爆发”既是科学研究、技术发明以及企业家的冒险精神等发挥作用的结果，也是成千上万创业者实践和探索的结果。</a:t>
            </a:r>
          </a:p>
        </p:txBody>
      </p:sp>
    </p:spTree>
    <p:extLst>
      <p:ext uri="{BB962C8B-B14F-4D97-AF65-F5344CB8AC3E}">
        <p14:creationId xmlns:p14="http://schemas.microsoft.com/office/powerpoint/2010/main" val="1467778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2CC4D2E9-B456-6A5A-CD5F-DD835995518E}"/>
              </a:ext>
            </a:extLst>
          </p:cNvPr>
          <p:cNvSpPr/>
          <p:nvPr/>
        </p:nvSpPr>
        <p:spPr>
          <a:xfrm>
            <a:off x="7865279" y="1340425"/>
            <a:ext cx="3653621" cy="1017068"/>
          </a:xfrm>
          <a:prstGeom prst="rect">
            <a:avLst/>
          </a:prstGeom>
        </p:spPr>
        <p:txBody>
          <a:bodyPr wrap="none" anchor="b" anchorCtr="0">
            <a:normAutofit/>
          </a:bodyPr>
          <a:lstStyle/>
          <a:p>
            <a:pPr algn="ctr">
              <a:buSzPct val="25000"/>
            </a:pPr>
            <a:r>
              <a:rPr lang="zh-CN" altLang="en-US" sz="6000" b="1" dirty="0">
                <a:solidFill>
                  <a:schemeClr val="accent1"/>
                </a:solidFill>
                <a:latin typeface="Microsoft YaHei" panose="020B0503020204020204" pitchFamily="34" charset="-122"/>
                <a:ea typeface="Microsoft YaHei" panose="020B0503020204020204" pitchFamily="34" charset="-122"/>
              </a:rPr>
              <a:t>目录</a:t>
            </a:r>
            <a:endParaRPr lang="en-US" altLang="zh-CN" sz="6000" b="1" dirty="0">
              <a:solidFill>
                <a:schemeClr val="accent1"/>
              </a:solidFill>
              <a:latin typeface="Microsoft YaHei" panose="020B0503020204020204" pitchFamily="34" charset="-122"/>
              <a:ea typeface="Microsoft YaHei" panose="020B0503020204020204" pitchFamily="34" charset="-122"/>
            </a:endParaRPr>
          </a:p>
        </p:txBody>
      </p:sp>
      <p:grpSp>
        <p:nvGrpSpPr>
          <p:cNvPr id="6" name="组合 5">
            <a:extLst>
              <a:ext uri="{FF2B5EF4-FFF2-40B4-BE49-F238E27FC236}">
                <a16:creationId xmlns:a16="http://schemas.microsoft.com/office/drawing/2014/main" id="{44A964A7-039A-8534-36A5-0195F5637B4A}"/>
              </a:ext>
            </a:extLst>
          </p:cNvPr>
          <p:cNvGrpSpPr/>
          <p:nvPr/>
        </p:nvGrpSpPr>
        <p:grpSpPr>
          <a:xfrm>
            <a:off x="660400" y="2490830"/>
            <a:ext cx="7463183" cy="2244638"/>
            <a:chOff x="660400" y="2490830"/>
            <a:chExt cx="7463183" cy="2244638"/>
          </a:xfrm>
        </p:grpSpPr>
        <p:grpSp>
          <p:nvGrpSpPr>
            <p:cNvPr id="8" name="组合 7">
              <a:extLst>
                <a:ext uri="{FF2B5EF4-FFF2-40B4-BE49-F238E27FC236}">
                  <a16:creationId xmlns:a16="http://schemas.microsoft.com/office/drawing/2014/main" id="{4E96151C-165D-822F-EEF2-66F8347D7922}"/>
                </a:ext>
              </a:extLst>
            </p:cNvPr>
            <p:cNvGrpSpPr/>
            <p:nvPr/>
          </p:nvGrpSpPr>
          <p:grpSpPr>
            <a:xfrm>
              <a:off x="660400" y="2490830"/>
              <a:ext cx="7463183" cy="922210"/>
              <a:chOff x="465504" y="3403288"/>
              <a:chExt cx="11311840" cy="1397781"/>
            </a:xfrm>
          </p:grpSpPr>
          <p:sp>
            <p:nvSpPr>
              <p:cNvPr id="15" name="矩形: 圆角 14">
                <a:extLst>
                  <a:ext uri="{FF2B5EF4-FFF2-40B4-BE49-F238E27FC236}">
                    <a16:creationId xmlns:a16="http://schemas.microsoft.com/office/drawing/2014/main" id="{460DF100-7006-DD0C-ED88-ACDF82A12021}"/>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数字时代的创新创业</a:t>
                </a:r>
              </a:p>
            </p:txBody>
          </p:sp>
          <p:sp>
            <p:nvSpPr>
              <p:cNvPr id="16" name="矩形: 圆角 15">
                <a:extLst>
                  <a:ext uri="{FF2B5EF4-FFF2-40B4-BE49-F238E27FC236}">
                    <a16:creationId xmlns:a16="http://schemas.microsoft.com/office/drawing/2014/main" id="{459F8377-EB6F-5AF7-3763-7B76EDE8B8F9}"/>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1.1</a:t>
                </a:r>
                <a:endParaRPr sz="2800" b="1" dirty="0">
                  <a:solidFill>
                    <a:srgbClr val="FFFFFF"/>
                  </a:solidFill>
                  <a:latin typeface="Microsoft YaHei" panose="020B0503020204020204" pitchFamily="34" charset="-122"/>
                  <a:ea typeface="Microsoft YaHei" panose="020B0503020204020204" pitchFamily="34" charset="-122"/>
                </a:endParaRPr>
              </a:p>
            </p:txBody>
          </p:sp>
        </p:grpSp>
        <p:grpSp>
          <p:nvGrpSpPr>
            <p:cNvPr id="9" name="组合 8">
              <a:extLst>
                <a:ext uri="{FF2B5EF4-FFF2-40B4-BE49-F238E27FC236}">
                  <a16:creationId xmlns:a16="http://schemas.microsoft.com/office/drawing/2014/main" id="{F46B08E4-1C11-A969-CC9A-CF192DA61F34}"/>
                </a:ext>
              </a:extLst>
            </p:cNvPr>
            <p:cNvGrpSpPr/>
            <p:nvPr/>
          </p:nvGrpSpPr>
          <p:grpSpPr>
            <a:xfrm>
              <a:off x="660400" y="3812498"/>
              <a:ext cx="7463183" cy="922970"/>
              <a:chOff x="465504" y="3344387"/>
              <a:chExt cx="11311840" cy="1398934"/>
            </a:xfrm>
          </p:grpSpPr>
          <p:sp>
            <p:nvSpPr>
              <p:cNvPr id="13" name="矩形: 圆角 12">
                <a:extLst>
                  <a:ext uri="{FF2B5EF4-FFF2-40B4-BE49-F238E27FC236}">
                    <a16:creationId xmlns:a16="http://schemas.microsoft.com/office/drawing/2014/main" id="{0F09A8A6-733F-D4B7-4F67-B6E91D06CABA}"/>
                  </a:ext>
                </a:extLst>
              </p:cNvPr>
              <p:cNvSpPr/>
              <p:nvPr/>
            </p:nvSpPr>
            <p:spPr>
              <a:xfrm>
                <a:off x="689800" y="3344387"/>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创新创业视角下的大学生职业生涯规划</a:t>
                </a:r>
              </a:p>
            </p:txBody>
          </p:sp>
          <p:sp>
            <p:nvSpPr>
              <p:cNvPr id="14" name="矩形: 圆角 13">
                <a:extLst>
                  <a:ext uri="{FF2B5EF4-FFF2-40B4-BE49-F238E27FC236}">
                    <a16:creationId xmlns:a16="http://schemas.microsoft.com/office/drawing/2014/main" id="{F3724E38-4BD2-17C4-5E45-63DEBE8B9B35}"/>
                  </a:ext>
                </a:extLst>
              </p:cNvPr>
              <p:cNvSpPr/>
              <p:nvPr/>
            </p:nvSpPr>
            <p:spPr>
              <a:xfrm>
                <a:off x="465504" y="3345540"/>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1.2</a:t>
                </a:r>
                <a:endParaRPr sz="2800" b="1" dirty="0">
                  <a:solidFill>
                    <a:srgbClr val="FFFFFF"/>
                  </a:solidFill>
                  <a:latin typeface="Microsoft YaHei" panose="020B0503020204020204" pitchFamily="34" charset="-122"/>
                  <a:ea typeface="Microsoft YaHei" panose="020B0503020204020204" pitchFamily="34" charset="-122"/>
                </a:endParaRPr>
              </a:p>
            </p:txBody>
          </p:sp>
        </p:grpSp>
      </p:grpSp>
      <p:sp>
        <p:nvSpPr>
          <p:cNvPr id="56" name="矩形 55">
            <a:extLst>
              <a:ext uri="{FF2B5EF4-FFF2-40B4-BE49-F238E27FC236}">
                <a16:creationId xmlns:a16="http://schemas.microsoft.com/office/drawing/2014/main" id="{37F42DD4-FCDA-337E-040A-9FB6AC8B901F}"/>
              </a:ext>
            </a:extLst>
          </p:cNvPr>
          <p:cNvSpPr>
            <a:spLocks noChangeAspect="1"/>
          </p:cNvSpPr>
          <p:nvPr/>
        </p:nvSpPr>
        <p:spPr>
          <a:xfrm>
            <a:off x="6235125" y="3710609"/>
            <a:ext cx="5956875" cy="314739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3D5CE-4196-BD4A-906B-7B86274C322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B126D13-4601-2A77-CABD-683162CA93B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1.1.3</a:t>
            </a:r>
            <a:r>
              <a:rPr lang="zh-CN" altLang="en-US" sz="3200" dirty="0">
                <a:solidFill>
                  <a:schemeClr val="tx1"/>
                </a:solidFill>
                <a:latin typeface="Microsoft YaHei" panose="020B0503020204020204" pitchFamily="34" charset="-122"/>
                <a:ea typeface="Microsoft YaHei" panose="020B0503020204020204" pitchFamily="34" charset="-122"/>
              </a:rPr>
              <a:t>创新与创业的关系</a:t>
            </a:r>
          </a:p>
        </p:txBody>
      </p:sp>
      <p:sp>
        <p:nvSpPr>
          <p:cNvPr id="4" name="文本框 3">
            <a:extLst>
              <a:ext uri="{FF2B5EF4-FFF2-40B4-BE49-F238E27FC236}">
                <a16:creationId xmlns:a16="http://schemas.microsoft.com/office/drawing/2014/main" id="{1E5E04C8-D0CA-EF29-2446-027B4F5B7B3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创新与创业的区别</a:t>
            </a:r>
          </a:p>
        </p:txBody>
      </p:sp>
      <p:sp>
        <p:nvSpPr>
          <p:cNvPr id="3" name="object 5">
            <a:extLst>
              <a:ext uri="{FF2B5EF4-FFF2-40B4-BE49-F238E27FC236}">
                <a16:creationId xmlns:a16="http://schemas.microsoft.com/office/drawing/2014/main" id="{45A29605-0A32-4ECC-288B-BF9E39A74571}"/>
              </a:ext>
            </a:extLst>
          </p:cNvPr>
          <p:cNvSpPr txBox="1"/>
          <p:nvPr/>
        </p:nvSpPr>
        <p:spPr>
          <a:xfrm>
            <a:off x="1127574" y="2319905"/>
            <a:ext cx="9143999" cy="1839935"/>
          </a:xfrm>
          <a:prstGeom prst="rect">
            <a:avLst/>
          </a:prstGeom>
          <a:solidFill>
            <a:schemeClr val="bg1"/>
          </a:solidFill>
        </p:spPr>
        <p:txBody>
          <a:bodyPr vert="horz" wrap="square" lIns="0" tIns="9089" rIns="0" bIns="0" rtlCol="0" anchor="ctr">
            <a:spAutoFit/>
          </a:bodyPr>
          <a:lstStyle/>
          <a:p>
            <a:pPr marL="342900" marR="179970" indent="-342900">
              <a:lnSpc>
                <a:spcPct val="150000"/>
              </a:lnSpc>
              <a:spcBef>
                <a:spcPts val="315"/>
              </a:spcBef>
              <a:buClr>
                <a:schemeClr val="accent3"/>
              </a:buClr>
              <a:buFont typeface="系统字体常规体"/>
              <a:buChar char="➦"/>
            </a:pPr>
            <a:r>
              <a:rPr sz="2000" spc="-4" dirty="0">
                <a:latin typeface="Microsoft YaHei" panose="020B0503020204020204" pitchFamily="34" charset="-122"/>
                <a:ea typeface="Microsoft YaHei" panose="020B0503020204020204" pitchFamily="34" charset="-122"/>
              </a:rPr>
              <a:t>创新是对现有生产力、劳动力和生产关系的突破性革新，而创业是一个新商业诞生的过程，回答的是企业从何来、人们为什么创建新企业、新企业是如何被创造的等问题。</a:t>
            </a:r>
            <a:endParaRPr lang="en-US" sz="2000" spc="-4" dirty="0">
              <a:latin typeface="Microsoft YaHei" panose="020B0503020204020204" pitchFamily="34" charset="-122"/>
              <a:ea typeface="Microsoft YaHei" panose="020B0503020204020204" pitchFamily="34" charset="-122"/>
            </a:endParaRPr>
          </a:p>
          <a:p>
            <a:pPr marR="179970">
              <a:lnSpc>
                <a:spcPct val="150000"/>
              </a:lnSpc>
              <a:spcBef>
                <a:spcPts val="315"/>
              </a:spcBef>
              <a:buClr>
                <a:schemeClr val="accent3"/>
              </a:buClr>
            </a:pPr>
            <a:endParaRPr lang="en-US" sz="2000" spc="-4" dirty="0">
              <a:latin typeface="Microsoft YaHei" panose="020B0503020204020204" pitchFamily="34" charset="-122"/>
              <a:ea typeface="Microsoft YaHei" panose="020B0503020204020204" pitchFamily="34" charset="-122"/>
            </a:endParaRPr>
          </a:p>
        </p:txBody>
      </p:sp>
      <p:sp>
        <p:nvSpPr>
          <p:cNvPr id="6" name="object 5">
            <a:extLst>
              <a:ext uri="{FF2B5EF4-FFF2-40B4-BE49-F238E27FC236}">
                <a16:creationId xmlns:a16="http://schemas.microsoft.com/office/drawing/2014/main" id="{0EEB3BBB-43E7-21F0-002E-5EB87DCE50B1}"/>
              </a:ext>
            </a:extLst>
          </p:cNvPr>
          <p:cNvSpPr txBox="1"/>
          <p:nvPr/>
        </p:nvSpPr>
        <p:spPr>
          <a:xfrm>
            <a:off x="1127574" y="4508426"/>
            <a:ext cx="9143999" cy="1378271"/>
          </a:xfrm>
          <a:prstGeom prst="rect">
            <a:avLst/>
          </a:prstGeom>
          <a:solidFill>
            <a:schemeClr val="bg1"/>
          </a:solidFill>
        </p:spPr>
        <p:txBody>
          <a:bodyPr vert="horz" wrap="square" lIns="0" tIns="9089" rIns="0" bIns="0" rtlCol="0" anchor="ctr">
            <a:spAutoFit/>
          </a:bodyPr>
          <a:lstStyle/>
          <a:p>
            <a:pPr marL="342900" marR="179970" indent="-342900">
              <a:lnSpc>
                <a:spcPct val="150000"/>
              </a:lnSpc>
              <a:spcBef>
                <a:spcPts val="315"/>
              </a:spcBef>
              <a:buClr>
                <a:schemeClr val="accent3"/>
              </a:buClr>
              <a:buFont typeface="系统字体常规体"/>
              <a:buChar char="➦"/>
            </a:pPr>
            <a:r>
              <a:rPr sz="2000" spc="-4" dirty="0" err="1">
                <a:latin typeface="Microsoft YaHei" panose="020B0503020204020204" pitchFamily="34" charset="-122"/>
                <a:ea typeface="Microsoft YaHei" panose="020B0503020204020204" pitchFamily="34" charset="-122"/>
              </a:rPr>
              <a:t>创新是给市场或者潜在消费者以新的事物，而创业是对市场需求的一种响应或回应，这种响应或回应不一定就是创新性的</a:t>
            </a:r>
            <a:r>
              <a:rPr sz="2000" spc="-4" dirty="0">
                <a:latin typeface="Microsoft YaHei" panose="020B0503020204020204" pitchFamily="34" charset="-122"/>
                <a:ea typeface="Microsoft YaHei" panose="020B0503020204020204" pitchFamily="34" charset="-122"/>
              </a:rPr>
              <a:t>。</a:t>
            </a:r>
            <a:endParaRPr lang="en-US" sz="2000" spc="-4" dirty="0">
              <a:latin typeface="Microsoft YaHei" panose="020B0503020204020204" pitchFamily="34" charset="-122"/>
              <a:ea typeface="Microsoft YaHei" panose="020B0503020204020204" pitchFamily="34" charset="-122"/>
            </a:endParaRPr>
          </a:p>
          <a:p>
            <a:pPr marR="179970">
              <a:lnSpc>
                <a:spcPct val="150000"/>
              </a:lnSpc>
              <a:spcBef>
                <a:spcPts val="315"/>
              </a:spcBef>
              <a:buClr>
                <a:schemeClr val="accent3"/>
              </a:buClr>
            </a:pPr>
            <a:endParaRPr sz="2000" spc="-4"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1426912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8B5DB-4C58-F2AE-1EBE-B8921D385F9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5F8F968-845B-054C-BC47-03FBBE5F2D9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1.1.3</a:t>
            </a:r>
            <a:r>
              <a:rPr lang="zh-CN" altLang="en-US" sz="3200" dirty="0">
                <a:solidFill>
                  <a:schemeClr val="tx1"/>
                </a:solidFill>
                <a:latin typeface="Microsoft YaHei" panose="020B0503020204020204" pitchFamily="34" charset="-122"/>
                <a:ea typeface="Microsoft YaHei" panose="020B0503020204020204" pitchFamily="34" charset="-122"/>
              </a:rPr>
              <a:t>创新与创业的关系</a:t>
            </a:r>
          </a:p>
        </p:txBody>
      </p:sp>
      <p:sp>
        <p:nvSpPr>
          <p:cNvPr id="4" name="文本框 3">
            <a:extLst>
              <a:ext uri="{FF2B5EF4-FFF2-40B4-BE49-F238E27FC236}">
                <a16:creationId xmlns:a16="http://schemas.microsoft.com/office/drawing/2014/main" id="{0AFA0E61-D050-C4D1-BE9A-3D338EB16F8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创新与创业的区别</a:t>
            </a:r>
          </a:p>
        </p:txBody>
      </p:sp>
      <p:sp>
        <p:nvSpPr>
          <p:cNvPr id="3" name="object 5">
            <a:extLst>
              <a:ext uri="{FF2B5EF4-FFF2-40B4-BE49-F238E27FC236}">
                <a16:creationId xmlns:a16="http://schemas.microsoft.com/office/drawing/2014/main" id="{A19EA888-B1C5-A45A-6F79-B5945217B92C}"/>
              </a:ext>
            </a:extLst>
          </p:cNvPr>
          <p:cNvSpPr txBox="1"/>
          <p:nvPr/>
        </p:nvSpPr>
        <p:spPr>
          <a:xfrm>
            <a:off x="1127574" y="2191709"/>
            <a:ext cx="9143999" cy="1378271"/>
          </a:xfrm>
          <a:prstGeom prst="rect">
            <a:avLst/>
          </a:prstGeom>
          <a:solidFill>
            <a:schemeClr val="bg1"/>
          </a:solidFill>
        </p:spPr>
        <p:txBody>
          <a:bodyPr vert="horz" wrap="square" lIns="0" tIns="9089" rIns="0" bIns="0" rtlCol="0" anchor="ctr">
            <a:spAutoFit/>
          </a:bodyPr>
          <a:lstStyle/>
          <a:p>
            <a:pPr marL="342900" marR="179970" indent="-342900">
              <a:lnSpc>
                <a:spcPct val="150000"/>
              </a:lnSpc>
              <a:spcBef>
                <a:spcPts val="315"/>
              </a:spcBef>
              <a:buClr>
                <a:schemeClr val="accent3"/>
              </a:buClr>
              <a:buFont typeface="系统字体常规体"/>
              <a:buChar char="➦"/>
            </a:pPr>
            <a:r>
              <a:rPr lang="zh-CN" altLang="en-US" sz="2000" spc="-4" dirty="0">
                <a:latin typeface="Microsoft YaHei" panose="020B0503020204020204" pitchFamily="34" charset="-122"/>
                <a:ea typeface="Microsoft YaHei" panose="020B0503020204020204" pitchFamily="34" charset="-122"/>
              </a:rPr>
              <a:t>创新发展的是一项新产品或一种新生产过程，而创业是利用这一新产品或新生产过程存在的商业潜力去最终获得可观的利润或者额外收益的过程。</a:t>
            </a:r>
            <a:endParaRPr lang="en-US" altLang="zh-CN" sz="2000" spc="-4" dirty="0">
              <a:latin typeface="Microsoft YaHei" panose="020B0503020204020204" pitchFamily="34" charset="-122"/>
              <a:ea typeface="Microsoft YaHei" panose="020B0503020204020204" pitchFamily="34" charset="-122"/>
            </a:endParaRPr>
          </a:p>
          <a:p>
            <a:pPr marL="342900" marR="179970" indent="-342900">
              <a:lnSpc>
                <a:spcPct val="150000"/>
              </a:lnSpc>
              <a:spcBef>
                <a:spcPts val="315"/>
              </a:spcBef>
              <a:buClr>
                <a:schemeClr val="accent3"/>
              </a:buClr>
              <a:buFont typeface="系统字体常规体"/>
              <a:buChar char="➦"/>
            </a:pPr>
            <a:endParaRPr lang="zh-CN" altLang="en-US" sz="2000" spc="-4" dirty="0">
              <a:latin typeface="Microsoft YaHei" panose="020B0503020204020204" pitchFamily="34" charset="-122"/>
              <a:ea typeface="Microsoft YaHei" panose="020B0503020204020204" pitchFamily="34" charset="-122"/>
            </a:endParaRPr>
          </a:p>
        </p:txBody>
      </p:sp>
      <p:sp>
        <p:nvSpPr>
          <p:cNvPr id="6" name="object 5">
            <a:extLst>
              <a:ext uri="{FF2B5EF4-FFF2-40B4-BE49-F238E27FC236}">
                <a16:creationId xmlns:a16="http://schemas.microsoft.com/office/drawing/2014/main" id="{ED9B2400-F169-A0FB-23FF-4550F0862E54}"/>
              </a:ext>
            </a:extLst>
          </p:cNvPr>
          <p:cNvSpPr txBox="1"/>
          <p:nvPr/>
        </p:nvSpPr>
        <p:spPr>
          <a:xfrm>
            <a:off x="1127573" y="3845045"/>
            <a:ext cx="9143999" cy="1378271"/>
          </a:xfrm>
          <a:prstGeom prst="rect">
            <a:avLst/>
          </a:prstGeom>
          <a:solidFill>
            <a:schemeClr val="bg1"/>
          </a:solidFill>
        </p:spPr>
        <p:txBody>
          <a:bodyPr vert="horz" wrap="square" lIns="0" tIns="9089" rIns="0" bIns="0" rtlCol="0" anchor="ctr">
            <a:spAutoFit/>
          </a:bodyPr>
          <a:lstStyle/>
          <a:p>
            <a:pPr marL="342900" marR="179970" indent="-342900">
              <a:lnSpc>
                <a:spcPct val="150000"/>
              </a:lnSpc>
              <a:spcBef>
                <a:spcPts val="315"/>
              </a:spcBef>
              <a:buClr>
                <a:schemeClr val="accent3"/>
              </a:buClr>
              <a:buFont typeface="系统字体常规体"/>
              <a:buChar char="➦"/>
            </a:pPr>
            <a:r>
              <a:rPr lang="zh-CN" altLang="en-US" sz="2000" spc="-4" dirty="0">
                <a:latin typeface="Microsoft YaHei" panose="020B0503020204020204" pitchFamily="34" charset="-122"/>
                <a:ea typeface="Microsoft YaHei" panose="020B0503020204020204" pitchFamily="34" charset="-122"/>
              </a:rPr>
              <a:t>创新往往体现的是“结果”，比如一项新的或改进的产品、过程或服务，而创业体现的是“工具或手段”。</a:t>
            </a:r>
            <a:endParaRPr lang="en-US" altLang="zh-CN" sz="2000" spc="-4" dirty="0">
              <a:latin typeface="Microsoft YaHei" panose="020B0503020204020204" pitchFamily="34" charset="-122"/>
              <a:ea typeface="Microsoft YaHei" panose="020B0503020204020204" pitchFamily="34" charset="-122"/>
            </a:endParaRPr>
          </a:p>
          <a:p>
            <a:pPr marL="342900" marR="179970" indent="-342900">
              <a:lnSpc>
                <a:spcPct val="150000"/>
              </a:lnSpc>
              <a:spcBef>
                <a:spcPts val="315"/>
              </a:spcBef>
              <a:buClr>
                <a:schemeClr val="accent3"/>
              </a:buClr>
              <a:buFont typeface="系统字体常规体"/>
              <a:buChar char="➦"/>
            </a:pPr>
            <a:endParaRPr lang="zh-CN" altLang="en-US" sz="2000" spc="-4" dirty="0">
              <a:latin typeface="Microsoft YaHei" panose="020B0503020204020204" pitchFamily="34" charset="-122"/>
              <a:ea typeface="Microsoft YaHei" panose="020B0503020204020204" pitchFamily="34" charset="-122"/>
            </a:endParaRPr>
          </a:p>
        </p:txBody>
      </p:sp>
      <p:sp>
        <p:nvSpPr>
          <p:cNvPr id="5" name="object 5">
            <a:extLst>
              <a:ext uri="{FF2B5EF4-FFF2-40B4-BE49-F238E27FC236}">
                <a16:creationId xmlns:a16="http://schemas.microsoft.com/office/drawing/2014/main" id="{9F3B8474-04E7-AD4E-EBFD-46E03623E5A8}"/>
              </a:ext>
            </a:extLst>
          </p:cNvPr>
          <p:cNvSpPr txBox="1"/>
          <p:nvPr/>
        </p:nvSpPr>
        <p:spPr>
          <a:xfrm>
            <a:off x="1127573" y="5500806"/>
            <a:ext cx="9143999" cy="663203"/>
          </a:xfrm>
          <a:prstGeom prst="rect">
            <a:avLst/>
          </a:prstGeom>
          <a:solidFill>
            <a:schemeClr val="bg1"/>
          </a:solidFill>
        </p:spPr>
        <p:txBody>
          <a:bodyPr vert="horz" wrap="square" lIns="0" tIns="9089" rIns="0" bIns="0" rtlCol="0" anchor="ctr">
            <a:spAutoFit/>
          </a:bodyPr>
          <a:lstStyle/>
          <a:p>
            <a:pPr marL="342900" marR="179970" indent="-342900">
              <a:spcBef>
                <a:spcPts val="315"/>
              </a:spcBef>
              <a:buClr>
                <a:schemeClr val="accent3"/>
              </a:buClr>
              <a:buFont typeface="系统字体常规体"/>
              <a:buChar char="➦"/>
            </a:pPr>
            <a:r>
              <a:rPr lang="zh-CN" altLang="en-US" sz="2000" spc="-4" dirty="0">
                <a:latin typeface="Microsoft YaHei" panose="020B0503020204020204" pitchFamily="34" charset="-122"/>
                <a:ea typeface="Microsoft YaHei" panose="020B0503020204020204" pitchFamily="34" charset="-122"/>
              </a:rPr>
              <a:t>创新包含新技术、新工艺的导入，而创业推动的是新财富的创造。</a:t>
            </a:r>
            <a:endParaRPr lang="en-US" altLang="zh-CN" sz="2000" spc="-4" dirty="0">
              <a:latin typeface="Microsoft YaHei" panose="020B0503020204020204" pitchFamily="34" charset="-122"/>
              <a:ea typeface="Microsoft YaHei" panose="020B0503020204020204" pitchFamily="34" charset="-122"/>
            </a:endParaRPr>
          </a:p>
          <a:p>
            <a:pPr marL="342900" marR="179970" indent="-342900">
              <a:spcBef>
                <a:spcPts val="315"/>
              </a:spcBef>
              <a:buClr>
                <a:schemeClr val="accent3"/>
              </a:buClr>
              <a:buFont typeface="系统字体常规体"/>
              <a:buChar char="➦"/>
            </a:pPr>
            <a:endParaRPr lang="zh-CN" altLang="en-US" sz="2000" spc="-4"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2578697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7887C-2C29-CC13-62D6-4E124592C2F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A362805-FFBA-2432-BAF4-B5D3F5E950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3" name="object 20">
            <a:extLst>
              <a:ext uri="{FF2B5EF4-FFF2-40B4-BE49-F238E27FC236}">
                <a16:creationId xmlns:a16="http://schemas.microsoft.com/office/drawing/2014/main" id="{8E5985FD-931A-CB7D-69FB-A90170A48352}"/>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在数字时代，利用小程序进行创新创业已经是比较普遍的现象了，如下面两个案例所示。</a:t>
            </a: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案例一：</a:t>
            </a:r>
            <a:r>
              <a:rPr lang="zh-CN" altLang="en-US" sz="2000" dirty="0">
                <a:latin typeface="Microsoft YaHei" panose="020B0503020204020204" pitchFamily="34" charset="-122"/>
                <a:ea typeface="Microsoft YaHei" panose="020B0503020204020204" pitchFamily="34" charset="-122"/>
                <a:cs typeface="Lantinghei SC Extralight"/>
              </a:rPr>
              <a:t>在城市中，对于整天为了生计奔波的年轻人来说，找对象成为一个不那么容易实现的目标，传统的相亲又被年轻人从心理上抵制。纵使拥有许多相亲应用程序和社交软件，但在茫茫人海中如何为自己精准锁定相亲对象、高效解决单身问题，成了年轻人的痛点。</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案例二：</a:t>
            </a:r>
            <a:r>
              <a:rPr lang="zh-CN" altLang="en-US" sz="2000" dirty="0">
                <a:latin typeface="Microsoft YaHei" panose="020B0503020204020204" pitchFamily="34" charset="-122"/>
                <a:ea typeface="Microsoft YaHei" panose="020B0503020204020204" pitchFamily="34" charset="-122"/>
                <a:cs typeface="Lantinghei SC Extralight"/>
              </a:rPr>
              <a:t>关于数字时代创新创业的另外一个案例就是停车收费。众所周知，在机场、火车站的停车场，长时间停车产生的停车费很高，有人就敏锐地抓住了这个痛点，开发了关于机场停车的专属小程序，同样是利用朋友圈和网络推广，让更多人在满足了在机场附近停车的需求的同时，还省下很大一笔开支，通过小程序寻找停车场进行停车只需要</a:t>
            </a:r>
            <a:r>
              <a:rPr lang="en-US" altLang="zh-CN" sz="2000" dirty="0">
                <a:latin typeface="Microsoft YaHei" panose="020B0503020204020204" pitchFamily="34" charset="-122"/>
                <a:ea typeface="Microsoft YaHei" panose="020B0503020204020204" pitchFamily="34" charset="-122"/>
                <a:cs typeface="Lantinghei SC Extralight"/>
              </a:rPr>
              <a:t>20</a:t>
            </a:r>
            <a:r>
              <a:rPr lang="zh-CN" altLang="en-US" sz="2000" dirty="0">
                <a:latin typeface="Microsoft YaHei" panose="020B0503020204020204" pitchFamily="34" charset="-122"/>
                <a:ea typeface="Microsoft YaHei" panose="020B0503020204020204" pitchFamily="34" charset="-122"/>
                <a:cs typeface="Lantinghei SC Extralight"/>
              </a:rPr>
              <a:t>元，这绝对称得上是供需双方都能获利的好项目。</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案例解读：</a:t>
            </a:r>
            <a:r>
              <a:rPr lang="zh-CN" altLang="en-US" sz="2000" dirty="0">
                <a:latin typeface="Microsoft YaHei" panose="020B0503020204020204" pitchFamily="34" charset="-122"/>
                <a:ea typeface="Microsoft YaHei" panose="020B0503020204020204" pitchFamily="34" charset="-122"/>
                <a:cs typeface="Lantinghei SC Extralight"/>
              </a:rPr>
              <a:t>我们身边有着许许多多的创新创业机会，只要善于发现商机，善于发现生活中某些人没有得到满足的需求，再加上一些灵感与努力，就能拥有广阔的市场。</a:t>
            </a:r>
            <a:endParaRPr sz="20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BE7853E1-B6B4-B0F2-05D0-D902B44EC9A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在数字时代创业，到底怎样才能点燃我们的梦想呢？</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E243B469-5A41-F58B-8BD4-9CE688A6967C}"/>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D3D72E31-4A5C-B0DE-454D-D1C5E9B2B9B5}"/>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93C7E484-B5F3-ED57-43A4-51A128D7D7A0}"/>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837569D1-A21F-BFFB-B603-3B443BEFD29E}"/>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24019422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51401-49BB-F673-3D88-9ADE12ED8A8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275466B-F47F-7AEF-63F8-3B1B589345E9}"/>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30A01D79-CF25-70B1-DA72-BE8FD9F2B593}"/>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endParaRPr lang="en-US" altLang="zh-CN" sz="2000" b="1" spc="-11" dirty="0">
              <a:solidFill>
                <a:srgbClr val="00AEEF"/>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测试过程</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如果你想创建自己的企业，成为一名企业家，那就请回答以下</a:t>
            </a:r>
            <a:r>
              <a:rPr lang="en-US" altLang="zh-CN" sz="2000" dirty="0">
                <a:latin typeface="Microsoft YaHei" panose="020B0503020204020204" pitchFamily="34" charset="-122"/>
                <a:ea typeface="Microsoft YaHei" panose="020B0503020204020204" pitchFamily="34" charset="-122"/>
              </a:rPr>
              <a:t>12</a:t>
            </a:r>
            <a:r>
              <a:rPr lang="zh-CN" altLang="en-US" sz="2000" dirty="0">
                <a:latin typeface="Microsoft YaHei" panose="020B0503020204020204" pitchFamily="34" charset="-122"/>
                <a:ea typeface="Microsoft YaHei" panose="020B0503020204020204" pitchFamily="34" charset="-122"/>
              </a:rPr>
              <a:t>道题目。如果你确实具备企业家素质的话，对每道题目你都应该能够轻易地给出肯定的答复。</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）自己失望时，能够处理问题并回到积极的状态中吗？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）你喜欢引人注目、推销自己和自己的公司吗？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）你比较擅长组织工作吗？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4</a:t>
            </a:r>
            <a:r>
              <a:rPr lang="zh-CN" altLang="en-US" sz="2000" dirty="0">
                <a:latin typeface="Microsoft YaHei" panose="020B0503020204020204" pitchFamily="34" charset="-122"/>
                <a:ea typeface="Microsoft YaHei" panose="020B0503020204020204" pitchFamily="34" charset="-122"/>
              </a:rPr>
              <a:t>）你知道如何控制自己的生活并做到自律吗？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5</a:t>
            </a:r>
            <a:r>
              <a:rPr lang="zh-CN" altLang="en-US" sz="2000" dirty="0">
                <a:latin typeface="Microsoft YaHei" panose="020B0503020204020204" pitchFamily="34" charset="-122"/>
                <a:ea typeface="Microsoft YaHei" panose="020B0503020204020204" pitchFamily="34" charset="-122"/>
              </a:rPr>
              <a:t>）你愿意承担风险吗？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6</a:t>
            </a:r>
            <a:r>
              <a:rPr lang="zh-CN" altLang="en-US" sz="2000" dirty="0">
                <a:latin typeface="Microsoft YaHei" panose="020B0503020204020204" pitchFamily="34" charset="-122"/>
                <a:ea typeface="Microsoft YaHei" panose="020B0503020204020204" pitchFamily="34" charset="-122"/>
              </a:rPr>
              <a:t>）你的想象力丰富吗？你知道如何表达自己的想法吗？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7</a:t>
            </a:r>
            <a:r>
              <a:rPr lang="zh-CN" altLang="en-US" sz="2000" dirty="0">
                <a:latin typeface="Microsoft YaHei" panose="020B0503020204020204" pitchFamily="34" charset="-122"/>
                <a:ea typeface="Microsoft YaHei" panose="020B0503020204020204" pitchFamily="34" charset="-122"/>
              </a:rPr>
              <a:t>）你能够把发展不利的事情转化为机会吗？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8</a:t>
            </a:r>
            <a:r>
              <a:rPr lang="zh-CN" altLang="en-US" sz="2000" dirty="0">
                <a:latin typeface="Microsoft YaHei" panose="020B0503020204020204" pitchFamily="34" charset="-122"/>
                <a:ea typeface="Microsoft YaHei" panose="020B0503020204020204" pitchFamily="34" charset="-122"/>
              </a:rPr>
              <a:t>）你有勇气、耐心吗？</a:t>
            </a:r>
          </a:p>
        </p:txBody>
      </p:sp>
      <p:sp>
        <p:nvSpPr>
          <p:cNvPr id="4" name="object 9">
            <a:extLst>
              <a:ext uri="{FF2B5EF4-FFF2-40B4-BE49-F238E27FC236}">
                <a16:creationId xmlns:a16="http://schemas.microsoft.com/office/drawing/2014/main" id="{E69C0402-5178-9FB4-DDDC-504508D6B948}"/>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企业家素质测试</a:t>
            </a:r>
          </a:p>
        </p:txBody>
      </p:sp>
      <p:grpSp>
        <p:nvGrpSpPr>
          <p:cNvPr id="5" name="组合 4">
            <a:extLst>
              <a:ext uri="{FF2B5EF4-FFF2-40B4-BE49-F238E27FC236}">
                <a16:creationId xmlns:a16="http://schemas.microsoft.com/office/drawing/2014/main" id="{1355B107-F8A7-3466-9ED2-52D7BC3AF25C}"/>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CC50A364-0A94-AB7E-9D82-10B08D70AAF1}"/>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BA33F42C-5937-0393-07E4-5E33E8BF6171}"/>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4201457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20330-7E3E-2757-AF08-3F45FEAA409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7474474-CDBF-B20C-3798-9AC0ECD797C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406E705D-809A-630A-20B5-44F406897B1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endParaRPr lang="en-US" altLang="zh-CN"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🎯测试过程</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9</a:t>
            </a:r>
            <a:r>
              <a:rPr lang="zh-CN" altLang="en-US" sz="2000" dirty="0">
                <a:latin typeface="Microsoft YaHei" panose="020B0503020204020204" pitchFamily="34" charset="-122"/>
                <a:ea typeface="Microsoft YaHei" panose="020B0503020204020204" pitchFamily="34" charset="-122"/>
              </a:rPr>
              <a:t>）当你开始创业时，你的家人能够理解并支持你吗？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10</a:t>
            </a:r>
            <a:r>
              <a:rPr lang="zh-CN" altLang="en-US" sz="2000" dirty="0">
                <a:latin typeface="Microsoft YaHei" panose="020B0503020204020204" pitchFamily="34" charset="-122"/>
                <a:ea typeface="Microsoft YaHei" panose="020B0503020204020204" pitchFamily="34" charset="-122"/>
              </a:rPr>
              <a:t>）你知道如何为自己的信念而战吗？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11</a:t>
            </a:r>
            <a:r>
              <a:rPr lang="zh-CN" altLang="en-US" sz="2000" dirty="0">
                <a:latin typeface="Microsoft YaHei" panose="020B0503020204020204" pitchFamily="34" charset="-122"/>
                <a:ea typeface="Microsoft YaHei" panose="020B0503020204020204" pitchFamily="34" charset="-122"/>
              </a:rPr>
              <a:t>）你喜欢和人打交道吗？</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12</a:t>
            </a:r>
            <a:r>
              <a:rPr lang="zh-CN" altLang="en-US" sz="2000" dirty="0">
                <a:latin typeface="Microsoft YaHei" panose="020B0503020204020204" pitchFamily="34" charset="-122"/>
                <a:ea typeface="Microsoft YaHei" panose="020B0503020204020204" pitchFamily="34" charset="-122"/>
              </a:rPr>
              <a:t>）你有管理经验吗？</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pPr>
            <a:endPar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endParaRPr>
          </a:p>
        </p:txBody>
      </p:sp>
      <p:sp>
        <p:nvSpPr>
          <p:cNvPr id="13" name="object 9">
            <a:extLst>
              <a:ext uri="{FF2B5EF4-FFF2-40B4-BE49-F238E27FC236}">
                <a16:creationId xmlns:a16="http://schemas.microsoft.com/office/drawing/2014/main" id="{F6988780-5DCF-93CE-B4C5-C0F619B08D1B}"/>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企业家素质测试</a:t>
            </a:r>
          </a:p>
        </p:txBody>
      </p:sp>
      <p:grpSp>
        <p:nvGrpSpPr>
          <p:cNvPr id="14" name="组合 13">
            <a:extLst>
              <a:ext uri="{FF2B5EF4-FFF2-40B4-BE49-F238E27FC236}">
                <a16:creationId xmlns:a16="http://schemas.microsoft.com/office/drawing/2014/main" id="{AF46CD50-1264-2EC7-BBCD-DF76866B8E82}"/>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11E9ECC7-4D79-C2F1-7983-F3F0C2E9272E}"/>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B0B0C543-DA41-E2FC-8905-A2C6EC298D84}"/>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
        <p:nvSpPr>
          <p:cNvPr id="3" name="矩形 2">
            <a:extLst>
              <a:ext uri="{FF2B5EF4-FFF2-40B4-BE49-F238E27FC236}">
                <a16:creationId xmlns:a16="http://schemas.microsoft.com/office/drawing/2014/main" id="{50254FF8-978F-FB34-09AD-3E3F37843B2A}"/>
              </a:ext>
            </a:extLst>
          </p:cNvPr>
          <p:cNvSpPr>
            <a:spLocks noChangeAspect="1"/>
          </p:cNvSpPr>
          <p:nvPr/>
        </p:nvSpPr>
        <p:spPr>
          <a:xfrm flipH="1">
            <a:off x="8305800" y="3405576"/>
            <a:ext cx="3886200" cy="3452424"/>
          </a:xfrm>
          <a:prstGeom prst="rect">
            <a:avLst/>
          </a:prstGeom>
          <a:blipFill dpi="0" rotWithShape="1">
            <a:blip r:embed="rId4" cstate="screen">
              <a:extLst>
                <a:ext uri="{28A0092B-C50C-407E-A947-70E740481C1C}">
                  <a14:useLocalDpi xmlns:a14="http://schemas.microsoft.com/office/drawing/2010/main"/>
                </a:ext>
              </a:extLst>
            </a:blip>
            <a:srcRect/>
            <a:stretch>
              <a:fillRect l="-8163" t="-21602" r="-8275" b="-9466"/>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622626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50E22-CBF7-9EE2-FCCF-1FCD4BE6A9E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7EBAB1F-8E3F-86D9-FEE6-02C3F803F1A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4C030E2F-B292-103D-FED3-4BCB195A7C78}"/>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endParaRPr lang="en-US" altLang="zh-CN" sz="2000" b="1" spc="-11" dirty="0">
              <a:solidFill>
                <a:srgbClr val="00AEEF"/>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endPar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💭结果分析</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对所有的题目给出肯定答复：恭喜你，你已经具备了企业家素质。</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对一半及以上的题目给出肯定答复：努努力找不足，你马上就能成为合格的企业家！对一半以下的题目给出肯定答复：再接再厉，勇于尝试，相信你一定能后来者居上！</a:t>
            </a:r>
            <a:endPar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endParaRPr>
          </a:p>
        </p:txBody>
      </p:sp>
      <p:sp>
        <p:nvSpPr>
          <p:cNvPr id="13" name="object 9">
            <a:extLst>
              <a:ext uri="{FF2B5EF4-FFF2-40B4-BE49-F238E27FC236}">
                <a16:creationId xmlns:a16="http://schemas.microsoft.com/office/drawing/2014/main" id="{FD464D28-A50B-3527-D99C-61D766A627A8}"/>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企业家素质测试</a:t>
            </a:r>
          </a:p>
        </p:txBody>
      </p:sp>
      <p:grpSp>
        <p:nvGrpSpPr>
          <p:cNvPr id="14" name="组合 13">
            <a:extLst>
              <a:ext uri="{FF2B5EF4-FFF2-40B4-BE49-F238E27FC236}">
                <a16:creationId xmlns:a16="http://schemas.microsoft.com/office/drawing/2014/main" id="{71C99EC0-B07D-1AFA-56B9-B76EE0274236}"/>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3A8A60D3-FF99-02B3-8C15-656AF97D7201}"/>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88412578-E8CA-BD70-DE76-45658FB744A2}"/>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1028683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D0541-65E6-04ED-1A9D-4F6C91F23F4B}"/>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40EAAC0-D06D-D996-7FD1-FE0A5FD41098}"/>
              </a:ext>
            </a:extLst>
          </p:cNvPr>
          <p:cNvSpPr>
            <a:spLocks noGrp="1"/>
          </p:cNvSpPr>
          <p:nvPr>
            <p:ph type="title" hasCustomPrompt="1"/>
          </p:nvPr>
        </p:nvSpPr>
        <p:spPr>
          <a:xfrm>
            <a:off x="5451475" y="1944146"/>
            <a:ext cx="6356350"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1.2</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创新创业视角下的大学生职业生涯规划</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554927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E533A-3954-594A-5C4B-65326FDA8DC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846400C-5665-9C04-4B72-5A70A16242D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1.2.1</a:t>
            </a:r>
            <a:r>
              <a:rPr lang="zh-CN" altLang="en-US" sz="3200" dirty="0">
                <a:solidFill>
                  <a:schemeClr val="tx1"/>
                </a:solidFill>
                <a:latin typeface="Microsoft YaHei" panose="020B0503020204020204" pitchFamily="34" charset="-122"/>
                <a:ea typeface="Microsoft YaHei" panose="020B0503020204020204" pitchFamily="34" charset="-122"/>
              </a:rPr>
              <a:t>大学生职业生涯规划概述</a:t>
            </a:r>
          </a:p>
        </p:txBody>
      </p:sp>
      <p:sp>
        <p:nvSpPr>
          <p:cNvPr id="4" name="文本框 3">
            <a:extLst>
              <a:ext uri="{FF2B5EF4-FFF2-40B4-BE49-F238E27FC236}">
                <a16:creationId xmlns:a16="http://schemas.microsoft.com/office/drawing/2014/main" id="{73BECA08-8F2C-9A50-BC64-DE59271A6B9E}"/>
              </a:ext>
            </a:extLst>
          </p:cNvPr>
          <p:cNvSpPr txBox="1"/>
          <p:nvPr/>
        </p:nvSpPr>
        <p:spPr>
          <a:xfrm>
            <a:off x="841579" y="1157051"/>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大学生职业生涯规划的内涵</a:t>
            </a:r>
          </a:p>
        </p:txBody>
      </p:sp>
      <p:grpSp>
        <p:nvGrpSpPr>
          <p:cNvPr id="3" name="组合 2">
            <a:extLst>
              <a:ext uri="{FF2B5EF4-FFF2-40B4-BE49-F238E27FC236}">
                <a16:creationId xmlns:a16="http://schemas.microsoft.com/office/drawing/2014/main" id="{DEB2A346-785A-C191-82B1-326C415DB33E}"/>
              </a:ext>
            </a:extLst>
          </p:cNvPr>
          <p:cNvGrpSpPr/>
          <p:nvPr/>
        </p:nvGrpSpPr>
        <p:grpSpPr>
          <a:xfrm>
            <a:off x="656834" y="1819303"/>
            <a:ext cx="10912447" cy="4227225"/>
            <a:chOff x="656834" y="1819303"/>
            <a:chExt cx="10912447" cy="4227225"/>
          </a:xfrm>
        </p:grpSpPr>
        <p:grpSp>
          <p:nvGrpSpPr>
            <p:cNvPr id="10" name="组合 9">
              <a:extLst>
                <a:ext uri="{FF2B5EF4-FFF2-40B4-BE49-F238E27FC236}">
                  <a16:creationId xmlns:a16="http://schemas.microsoft.com/office/drawing/2014/main" id="{DD35688A-DDF5-DC37-D82C-B69F76A1ADCC}"/>
                </a:ext>
              </a:extLst>
            </p:cNvPr>
            <p:cNvGrpSpPr/>
            <p:nvPr/>
          </p:nvGrpSpPr>
          <p:grpSpPr>
            <a:xfrm>
              <a:off x="656834" y="1819303"/>
              <a:ext cx="10912443" cy="1018617"/>
              <a:chOff x="7005203" y="892468"/>
              <a:chExt cx="4422714" cy="1092160"/>
            </a:xfrm>
          </p:grpSpPr>
          <p:sp>
            <p:nvSpPr>
              <p:cNvPr id="23" name="任意多边形: 形状 19">
                <a:extLst>
                  <a:ext uri="{FF2B5EF4-FFF2-40B4-BE49-F238E27FC236}">
                    <a16:creationId xmlns:a16="http://schemas.microsoft.com/office/drawing/2014/main" id="{9ABF20E7-FB2B-2FA0-279F-4C31966A09E4}"/>
                  </a:ext>
                </a:extLst>
              </p:cNvPr>
              <p:cNvSpPr/>
              <p:nvPr/>
            </p:nvSpPr>
            <p:spPr bwMode="auto">
              <a:xfrm>
                <a:off x="7005203" y="1080325"/>
                <a:ext cx="276532" cy="716445"/>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26" name="文本框 25">
                <a:extLst>
                  <a:ext uri="{FF2B5EF4-FFF2-40B4-BE49-F238E27FC236}">
                    <a16:creationId xmlns:a16="http://schemas.microsoft.com/office/drawing/2014/main" id="{4922B2A2-C386-8403-CDDC-DA805BD1D858}"/>
                  </a:ext>
                </a:extLst>
              </p:cNvPr>
              <p:cNvSpPr txBox="1"/>
              <p:nvPr/>
            </p:nvSpPr>
            <p:spPr bwMode="auto">
              <a:xfrm>
                <a:off x="7295564" y="892468"/>
                <a:ext cx="4132353" cy="109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4999">
                  <a:lnSpc>
                    <a:spcPct val="150000"/>
                  </a:lnSpc>
                </a:pPr>
                <a:r>
                  <a:rPr lang="zh-CN" altLang="en-US" sz="2000" b="1" dirty="0">
                    <a:latin typeface="Microsoft YaHei" panose="020B0503020204020204" pitchFamily="34" charset="-122"/>
                    <a:ea typeface="Microsoft YaHei" panose="020B0503020204020204" pitchFamily="34" charset="-122"/>
                  </a:rPr>
                  <a:t>职业生涯规划的目的是通过对职业的筹划和安排，以最小的求学成本实现自身的职业理想，也就是最大限度地提高个人的人生发展效率。</a:t>
                </a:r>
              </a:p>
            </p:txBody>
          </p:sp>
        </p:grpSp>
        <p:grpSp>
          <p:nvGrpSpPr>
            <p:cNvPr id="11" name="组合 10">
              <a:extLst>
                <a:ext uri="{FF2B5EF4-FFF2-40B4-BE49-F238E27FC236}">
                  <a16:creationId xmlns:a16="http://schemas.microsoft.com/office/drawing/2014/main" id="{D11BF7B0-113B-A303-692E-1AC739234BF7}"/>
                </a:ext>
              </a:extLst>
            </p:cNvPr>
            <p:cNvGrpSpPr/>
            <p:nvPr/>
          </p:nvGrpSpPr>
          <p:grpSpPr>
            <a:xfrm>
              <a:off x="656835" y="3229878"/>
              <a:ext cx="10912446" cy="1038518"/>
              <a:chOff x="7005203" y="3146073"/>
              <a:chExt cx="4422715" cy="1113499"/>
            </a:xfrm>
          </p:grpSpPr>
          <p:sp>
            <p:nvSpPr>
              <p:cNvPr id="19" name="任意多边形: 形状 15">
                <a:extLst>
                  <a:ext uri="{FF2B5EF4-FFF2-40B4-BE49-F238E27FC236}">
                    <a16:creationId xmlns:a16="http://schemas.microsoft.com/office/drawing/2014/main" id="{7622CA62-2BED-1DE4-6D0C-990521846101}"/>
                  </a:ext>
                </a:extLst>
              </p:cNvPr>
              <p:cNvSpPr/>
              <p:nvPr/>
            </p:nvSpPr>
            <p:spPr bwMode="auto">
              <a:xfrm>
                <a:off x="7005203" y="3344600"/>
                <a:ext cx="276532" cy="716446"/>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22" name="文本框 21">
                <a:extLst>
                  <a:ext uri="{FF2B5EF4-FFF2-40B4-BE49-F238E27FC236}">
                    <a16:creationId xmlns:a16="http://schemas.microsoft.com/office/drawing/2014/main" id="{1B1AB7F0-8510-FEE9-535A-A7B18DA5EF02}"/>
                  </a:ext>
                </a:extLst>
              </p:cNvPr>
              <p:cNvSpPr txBox="1"/>
              <p:nvPr/>
            </p:nvSpPr>
            <p:spPr bwMode="auto">
              <a:xfrm>
                <a:off x="7295563" y="3146073"/>
                <a:ext cx="4132355" cy="111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5908">
                  <a:lnSpc>
                    <a:spcPct val="150000"/>
                  </a:lnSpc>
                </a:pPr>
                <a:r>
                  <a:rPr lang="zh-CN" altLang="en-US" sz="2000" b="1" dirty="0">
                    <a:latin typeface="Microsoft YaHei" panose="020B0503020204020204" pitchFamily="34" charset="-122"/>
                    <a:ea typeface="Microsoft YaHei" panose="020B0503020204020204" pitchFamily="34" charset="-122"/>
                  </a:rPr>
                  <a:t>职业生涯是指</a:t>
                </a:r>
                <a:r>
                  <a:rPr lang="zh-CN" altLang="en-US" sz="2000" dirty="0">
                    <a:latin typeface="Microsoft YaHei" panose="020B0503020204020204" pitchFamily="34" charset="-122"/>
                    <a:ea typeface="Microsoft YaHei" panose="020B0503020204020204" pitchFamily="34" charset="-122"/>
                  </a:rPr>
                  <a:t>个体从正式进入职场到退出职场的这段时间，它是一个人的终生职业经历。在一个人的一生中，职业生涯具有重大的意义，它是个人生存和发展的主线。</a:t>
                </a:r>
              </a:p>
            </p:txBody>
          </p:sp>
        </p:grpSp>
        <p:grpSp>
          <p:nvGrpSpPr>
            <p:cNvPr id="12" name="组合 11">
              <a:extLst>
                <a:ext uri="{FF2B5EF4-FFF2-40B4-BE49-F238E27FC236}">
                  <a16:creationId xmlns:a16="http://schemas.microsoft.com/office/drawing/2014/main" id="{0193877F-ED45-4413-4CCF-8FB24604F5BB}"/>
                </a:ext>
              </a:extLst>
            </p:cNvPr>
            <p:cNvGrpSpPr/>
            <p:nvPr/>
          </p:nvGrpSpPr>
          <p:grpSpPr>
            <a:xfrm>
              <a:off x="656835" y="4660355"/>
              <a:ext cx="10912446" cy="1386173"/>
              <a:chOff x="7005203" y="4456089"/>
              <a:chExt cx="4422715" cy="1486253"/>
            </a:xfrm>
          </p:grpSpPr>
          <p:sp>
            <p:nvSpPr>
              <p:cNvPr id="15" name="任意多边形: 形状 11">
                <a:extLst>
                  <a:ext uri="{FF2B5EF4-FFF2-40B4-BE49-F238E27FC236}">
                    <a16:creationId xmlns:a16="http://schemas.microsoft.com/office/drawing/2014/main" id="{4C471145-9C61-A731-9864-2F00BB013807}"/>
                  </a:ext>
                </a:extLst>
              </p:cNvPr>
              <p:cNvSpPr/>
              <p:nvPr/>
            </p:nvSpPr>
            <p:spPr bwMode="auto">
              <a:xfrm>
                <a:off x="7005203" y="5038037"/>
                <a:ext cx="276532" cy="716445"/>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18" name="文本框 17">
                <a:extLst>
                  <a:ext uri="{FF2B5EF4-FFF2-40B4-BE49-F238E27FC236}">
                    <a16:creationId xmlns:a16="http://schemas.microsoft.com/office/drawing/2014/main" id="{93D05011-85E4-A4C6-28A1-776947DE26EB}"/>
                  </a:ext>
                </a:extLst>
              </p:cNvPr>
              <p:cNvSpPr txBox="1"/>
              <p:nvPr/>
            </p:nvSpPr>
            <p:spPr bwMode="auto">
              <a:xfrm>
                <a:off x="7295563" y="4456089"/>
                <a:ext cx="4132355" cy="148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6817">
                  <a:lnSpc>
                    <a:spcPct val="150000"/>
                  </a:lnSpc>
                </a:pPr>
                <a:r>
                  <a:rPr lang="zh-CN" altLang="en-US" sz="2000" b="1" dirty="0">
                    <a:latin typeface="Microsoft YaHei" panose="020B0503020204020204" pitchFamily="34" charset="-122"/>
                    <a:ea typeface="Microsoft YaHei" panose="020B0503020204020204" pitchFamily="34" charset="-122"/>
                  </a:rPr>
                  <a:t>大学生职业生涯规划是指</a:t>
                </a:r>
                <a:r>
                  <a:rPr lang="zh-CN" altLang="en-US" sz="2000" dirty="0">
                    <a:latin typeface="Microsoft YaHei" panose="020B0503020204020204" pitchFamily="34" charset="-122"/>
                    <a:ea typeface="Microsoft YaHei" panose="020B0503020204020204" pitchFamily="34" charset="-122"/>
                  </a:rPr>
                  <a:t>大学生个体与组织相结合，对决定个人职业生涯的主客观因素进行分析、总结和测定，初步确定事业奋斗目标和实现这一目标的职业，并编制相应的学习、教育和培训行动计划，对其中每一个步骤的时间、顺序和方向做出合理安排和实践的过程。</a:t>
                </a:r>
              </a:p>
            </p:txBody>
          </p:sp>
        </p:grpSp>
      </p:grpSp>
    </p:spTree>
    <p:extLst>
      <p:ext uri="{BB962C8B-B14F-4D97-AF65-F5344CB8AC3E}">
        <p14:creationId xmlns:p14="http://schemas.microsoft.com/office/powerpoint/2010/main" val="4107351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AB63A-689C-2EC8-B809-92A6B315A43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C68AA35-D031-6B58-38D2-54FD744FC81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1.2.1</a:t>
            </a:r>
            <a:r>
              <a:rPr lang="zh-CN" altLang="en-US" sz="3200" dirty="0">
                <a:solidFill>
                  <a:schemeClr val="tx1"/>
                </a:solidFill>
                <a:latin typeface="Microsoft YaHei" panose="020B0503020204020204" pitchFamily="34" charset="-122"/>
                <a:ea typeface="Microsoft YaHei" panose="020B0503020204020204" pitchFamily="34" charset="-122"/>
              </a:rPr>
              <a:t>大学生职业生涯规划概述</a:t>
            </a:r>
          </a:p>
        </p:txBody>
      </p:sp>
      <p:sp>
        <p:nvSpPr>
          <p:cNvPr id="4" name="文本框 3">
            <a:extLst>
              <a:ext uri="{FF2B5EF4-FFF2-40B4-BE49-F238E27FC236}">
                <a16:creationId xmlns:a16="http://schemas.microsoft.com/office/drawing/2014/main" id="{C53D7889-1335-91AB-0CC7-B8128F399B8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大学生职业生涯规划的方法</a:t>
            </a:r>
          </a:p>
        </p:txBody>
      </p:sp>
      <p:sp>
        <p:nvSpPr>
          <p:cNvPr id="15" name="object 2">
            <a:extLst>
              <a:ext uri="{FF2B5EF4-FFF2-40B4-BE49-F238E27FC236}">
                <a16:creationId xmlns:a16="http://schemas.microsoft.com/office/drawing/2014/main" id="{1B176BE1-377F-0ABF-5C23-50E6685338BC}"/>
              </a:ext>
            </a:extLst>
          </p:cNvPr>
          <p:cNvSpPr txBox="1"/>
          <p:nvPr/>
        </p:nvSpPr>
        <p:spPr>
          <a:xfrm>
            <a:off x="550958" y="1774965"/>
            <a:ext cx="5772458" cy="4795956"/>
          </a:xfrm>
          <a:prstGeom prst="roundRect">
            <a:avLst>
              <a:gd name="adj" fmla="val 7423"/>
            </a:avLst>
          </a:prstGeom>
          <a:solidFill>
            <a:schemeClr val="bg1"/>
          </a:solidFill>
        </p:spPr>
        <p:txBody>
          <a:bodyPr vert="horz" wrap="square" lIns="36000" tIns="288000" rIns="0" bIns="0" rtlCol="0" anchor="ctr">
            <a:noAutofit/>
          </a:bodyPr>
          <a:lstStyle/>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知己、知彼、抉择是</a:t>
            </a:r>
            <a:r>
              <a:rPr lang="zh-CN" altLang="en-US" sz="2000" b="1" dirty="0">
                <a:effectLst/>
                <a:latin typeface="Microsoft YaHei" panose="020B0503020204020204" pitchFamily="34" charset="-122"/>
                <a:ea typeface="Microsoft YaHei" panose="020B0503020204020204" pitchFamily="34" charset="-122"/>
              </a:rPr>
              <a:t>职业生涯规划的三要素</a:t>
            </a:r>
            <a:r>
              <a:rPr lang="zh-CN" altLang="en-US" sz="2000" dirty="0">
                <a:effectLst/>
                <a:latin typeface="Microsoft YaHei" panose="020B0503020204020204" pitchFamily="34" charset="-122"/>
                <a:ea typeface="Microsoft YaHei" panose="020B0503020204020204" pitchFamily="34" charset="-122"/>
              </a:rPr>
              <a:t>，即生涯规划</a:t>
            </a:r>
            <a:r>
              <a:rPr lang="en-US" altLang="zh-CN" sz="2000" dirty="0">
                <a:effectLst/>
                <a:latin typeface="Microsoft YaHei" panose="020B0503020204020204" pitchFamily="34" charset="-122"/>
                <a:ea typeface="Microsoft YaHei" panose="020B0503020204020204" pitchFamily="34" charset="-122"/>
              </a:rPr>
              <a:t>=</a:t>
            </a:r>
            <a:r>
              <a:rPr lang="zh-CN" altLang="en-US" sz="2000" dirty="0">
                <a:effectLst/>
                <a:latin typeface="Microsoft YaHei" panose="020B0503020204020204" pitchFamily="34" charset="-122"/>
                <a:ea typeface="Microsoft YaHei" panose="020B0503020204020204" pitchFamily="34" charset="-122"/>
              </a:rPr>
              <a:t>知己</a:t>
            </a:r>
            <a:r>
              <a:rPr lang="en-US" altLang="zh-CN" sz="2000" dirty="0">
                <a:effectLst/>
                <a:latin typeface="Microsoft YaHei" panose="020B0503020204020204" pitchFamily="34" charset="-122"/>
                <a:ea typeface="Microsoft YaHei" panose="020B0503020204020204" pitchFamily="34" charset="-122"/>
              </a:rPr>
              <a:t>+</a:t>
            </a:r>
            <a:r>
              <a:rPr lang="zh-CN" altLang="en-US" sz="2000" dirty="0">
                <a:effectLst/>
                <a:latin typeface="Microsoft YaHei" panose="020B0503020204020204" pitchFamily="34" charset="-122"/>
                <a:ea typeface="Microsoft YaHei" panose="020B0503020204020204" pitchFamily="34" charset="-122"/>
              </a:rPr>
              <a:t>知彼</a:t>
            </a:r>
            <a:r>
              <a:rPr lang="en-US" altLang="zh-CN" sz="2000" dirty="0">
                <a:effectLst/>
                <a:latin typeface="Microsoft YaHei" panose="020B0503020204020204" pitchFamily="34" charset="-122"/>
                <a:ea typeface="Microsoft YaHei" panose="020B0503020204020204" pitchFamily="34" charset="-122"/>
              </a:rPr>
              <a:t>+</a:t>
            </a:r>
            <a:r>
              <a:rPr lang="zh-CN" altLang="en-US" sz="2000" dirty="0">
                <a:effectLst/>
                <a:latin typeface="Microsoft YaHei" panose="020B0503020204020204" pitchFamily="34" charset="-122"/>
                <a:ea typeface="Microsoft YaHei" panose="020B0503020204020204" pitchFamily="34" charset="-122"/>
              </a:rPr>
              <a:t>抉择。</a:t>
            </a:r>
          </a:p>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制订切实可行的职业生涯规划，一是必须</a:t>
            </a:r>
            <a:r>
              <a:rPr lang="zh-CN" altLang="en-US" sz="2000" b="1" dirty="0">
                <a:effectLst/>
                <a:latin typeface="Microsoft YaHei" panose="020B0503020204020204" pitchFamily="34" charset="-122"/>
                <a:ea typeface="Microsoft YaHei" panose="020B0503020204020204" pitchFamily="34" charset="-122"/>
              </a:rPr>
              <a:t>“知己”</a:t>
            </a:r>
            <a:r>
              <a:rPr lang="zh-CN" altLang="en-US" sz="2000" dirty="0">
                <a:effectLst/>
                <a:latin typeface="Microsoft YaHei" panose="020B0503020204020204" pitchFamily="34" charset="-122"/>
                <a:ea typeface="Microsoft YaHei" panose="020B0503020204020204" pitchFamily="34" charset="-122"/>
              </a:rPr>
              <a:t>，即全面了解自己的性格、兴趣、特长等</a:t>
            </a:r>
            <a:r>
              <a:rPr lang="zh-CN" altLang="en-US" sz="2000" b="1" dirty="0">
                <a:effectLst/>
                <a:latin typeface="Microsoft YaHei" panose="020B0503020204020204" pitchFamily="34" charset="-122"/>
                <a:ea typeface="Microsoft YaHei" panose="020B0503020204020204" pitchFamily="34" charset="-122"/>
              </a:rPr>
              <a:t>，二是也要“知彼”</a:t>
            </a:r>
            <a:r>
              <a:rPr lang="zh-CN" altLang="en-US" sz="2000" dirty="0">
                <a:effectLst/>
                <a:latin typeface="Microsoft YaHei" panose="020B0503020204020204" pitchFamily="34" charset="-122"/>
                <a:ea typeface="Microsoft YaHei" panose="020B0503020204020204" pitchFamily="34" charset="-122"/>
              </a:rPr>
              <a:t>，即客观分析外界环境，获取全面的职业信息，三是在“知己”和“知彼”的基础之上做出自己的</a:t>
            </a:r>
            <a:r>
              <a:rPr lang="zh-CN" altLang="en-US" sz="2000" b="1" dirty="0">
                <a:effectLst/>
                <a:latin typeface="Microsoft YaHei" panose="020B0503020204020204" pitchFamily="34" charset="-122"/>
                <a:ea typeface="Microsoft YaHei" panose="020B0503020204020204" pitchFamily="34" charset="-122"/>
              </a:rPr>
              <a:t>“抉择”</a:t>
            </a:r>
            <a:r>
              <a:rPr lang="zh-CN" altLang="en-US" sz="2000" dirty="0">
                <a:effectLst/>
                <a:latin typeface="Microsoft YaHei" panose="020B0503020204020204" pitchFamily="34" charset="-122"/>
                <a:ea typeface="Microsoft YaHei" panose="020B0503020204020204" pitchFamily="34" charset="-122"/>
              </a:rPr>
              <a:t>。</a:t>
            </a:r>
          </a:p>
        </p:txBody>
      </p:sp>
      <p:grpSp>
        <p:nvGrpSpPr>
          <p:cNvPr id="27" name="组合 26">
            <a:extLst>
              <a:ext uri="{FF2B5EF4-FFF2-40B4-BE49-F238E27FC236}">
                <a16:creationId xmlns:a16="http://schemas.microsoft.com/office/drawing/2014/main" id="{F9E68C14-03BD-D9CA-6A7B-EDD970E96355}"/>
              </a:ext>
            </a:extLst>
          </p:cNvPr>
          <p:cNvGrpSpPr/>
          <p:nvPr/>
        </p:nvGrpSpPr>
        <p:grpSpPr>
          <a:xfrm>
            <a:off x="6525448" y="1698148"/>
            <a:ext cx="5082351" cy="4777785"/>
            <a:chOff x="7470901" y="1653917"/>
            <a:chExt cx="4513834" cy="4777785"/>
          </a:xfrm>
        </p:grpSpPr>
        <p:sp>
          <p:nvSpPr>
            <p:cNvPr id="16" name="矩形 15">
              <a:extLst>
                <a:ext uri="{FF2B5EF4-FFF2-40B4-BE49-F238E27FC236}">
                  <a16:creationId xmlns:a16="http://schemas.microsoft.com/office/drawing/2014/main" id="{823A5C56-D097-31B8-F7C8-0BD9FF4ACB44}"/>
                </a:ext>
              </a:extLst>
            </p:cNvPr>
            <p:cNvSpPr/>
            <p:nvPr/>
          </p:nvSpPr>
          <p:spPr>
            <a:xfrm>
              <a:off x="7470901" y="1653917"/>
              <a:ext cx="1736166" cy="2547051"/>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180000" tIns="0" rIns="0" bIns="0" rtlCol="0" anchor="ctr"/>
            <a:lstStyle/>
            <a:p>
              <a:pPr>
                <a:buNone/>
              </a:pPr>
              <a:r>
                <a:rPr lang="zh-CN" altLang="en-US" sz="2000" b="1" dirty="0">
                  <a:effectLst/>
                  <a:latin typeface="Microsoft YaHei" panose="020B0503020204020204" pitchFamily="34" charset="-122"/>
                  <a:ea typeface="Microsoft YaHei" panose="020B0503020204020204" pitchFamily="34" charset="-122"/>
                </a:rPr>
                <a:t>知己</a:t>
              </a:r>
              <a:endParaRPr lang="en-US" altLang="zh-CN" sz="2000" b="1" dirty="0">
                <a:effectLst/>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性格</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兴趣</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特长</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智能</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情商</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气质</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价值观</a:t>
              </a:r>
            </a:p>
          </p:txBody>
        </p:sp>
        <p:sp>
          <p:nvSpPr>
            <p:cNvPr id="17" name="矩形 16">
              <a:extLst>
                <a:ext uri="{FF2B5EF4-FFF2-40B4-BE49-F238E27FC236}">
                  <a16:creationId xmlns:a16="http://schemas.microsoft.com/office/drawing/2014/main" id="{630AF376-5CB0-69E2-8864-42E177BA8026}"/>
                </a:ext>
              </a:extLst>
            </p:cNvPr>
            <p:cNvSpPr/>
            <p:nvPr/>
          </p:nvSpPr>
          <p:spPr>
            <a:xfrm>
              <a:off x="9959648" y="1663442"/>
              <a:ext cx="2025087" cy="2547051"/>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180000" tIns="0" rIns="0" bIns="0" rtlCol="0" anchor="ctr"/>
            <a:lstStyle/>
            <a:p>
              <a:pPr>
                <a:buNone/>
              </a:pPr>
              <a:r>
                <a:rPr lang="zh-CN" altLang="en-US" sz="2000" b="1" dirty="0">
                  <a:latin typeface="Microsoft YaHei" panose="020B0503020204020204" pitchFamily="34" charset="-122"/>
                  <a:ea typeface="Microsoft YaHei" panose="020B0503020204020204" pitchFamily="34" charset="-122"/>
                </a:rPr>
                <a:t>知彼</a:t>
              </a:r>
              <a:endParaRPr lang="en-US" altLang="zh-CN" sz="2000" b="1" dirty="0">
                <a:effectLst/>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组织环境</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组织发展战略</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人力资源需求</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晋升发展机会</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政治环境</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社会环境</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经济环境</a:t>
              </a:r>
            </a:p>
          </p:txBody>
        </p:sp>
        <p:sp>
          <p:nvSpPr>
            <p:cNvPr id="18" name="矩形 17">
              <a:extLst>
                <a:ext uri="{FF2B5EF4-FFF2-40B4-BE49-F238E27FC236}">
                  <a16:creationId xmlns:a16="http://schemas.microsoft.com/office/drawing/2014/main" id="{49A30F90-8780-FFB1-E042-2F30D1A43968}"/>
                </a:ext>
              </a:extLst>
            </p:cNvPr>
            <p:cNvSpPr/>
            <p:nvPr/>
          </p:nvSpPr>
          <p:spPr>
            <a:xfrm>
              <a:off x="8715274" y="4826186"/>
              <a:ext cx="1736166" cy="160551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180000" tIns="0" rIns="0" bIns="0" rtlCol="0" anchor="ctr"/>
            <a:lstStyle/>
            <a:p>
              <a:pPr>
                <a:buNone/>
              </a:pPr>
              <a:r>
                <a:rPr lang="zh-CN" altLang="en-US" sz="2000" b="1" dirty="0">
                  <a:effectLst/>
                  <a:latin typeface="Microsoft YaHei" panose="020B0503020204020204" pitchFamily="34" charset="-122"/>
                  <a:ea typeface="Microsoft YaHei" panose="020B0503020204020204" pitchFamily="34" charset="-122"/>
                </a:rPr>
                <a:t>抉择</a:t>
              </a:r>
              <a:endParaRPr lang="en-US" altLang="zh-CN" sz="2000" b="1" dirty="0">
                <a:effectLst/>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职业抉择</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路线抉择</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目标抉择</a:t>
              </a:r>
              <a:endParaRPr kumimoji="1" lang="en-US" altLang="zh-CN" sz="2000" b="1" dirty="0">
                <a:latin typeface="Microsoft YaHei" panose="020B0503020204020204" pitchFamily="34" charset="-122"/>
                <a:ea typeface="Microsoft YaHei" panose="020B0503020204020204" pitchFamily="34" charset="-122"/>
              </a:endParaRPr>
            </a:p>
            <a:p>
              <a:pPr marL="270900" indent="-198900">
                <a:buFont typeface="Arial" panose="020B0604020202020204" pitchFamily="34" charset="0"/>
                <a:buChar char="•"/>
              </a:pPr>
              <a:r>
                <a:rPr kumimoji="1" lang="zh-CN" altLang="en-US" sz="2000" b="1" dirty="0">
                  <a:latin typeface="Microsoft YaHei" panose="020B0503020204020204" pitchFamily="34" charset="-122"/>
                  <a:ea typeface="Microsoft YaHei" panose="020B0503020204020204" pitchFamily="34" charset="-122"/>
                </a:rPr>
                <a:t>行动措施</a:t>
              </a:r>
            </a:p>
          </p:txBody>
        </p:sp>
        <p:cxnSp>
          <p:nvCxnSpPr>
            <p:cNvPr id="20" name="直线连接符 19">
              <a:extLst>
                <a:ext uri="{FF2B5EF4-FFF2-40B4-BE49-F238E27FC236}">
                  <a16:creationId xmlns:a16="http://schemas.microsoft.com/office/drawing/2014/main" id="{2F5D943A-DE6B-4904-0A2B-7DFA6D6A38BF}"/>
                </a:ext>
              </a:extLst>
            </p:cNvPr>
            <p:cNvCxnSpPr>
              <a:cxnSpLocks/>
              <a:stCxn id="16" idx="3"/>
              <a:endCxn id="17" idx="1"/>
            </p:cNvCxnSpPr>
            <p:nvPr/>
          </p:nvCxnSpPr>
          <p:spPr>
            <a:xfrm>
              <a:off x="9207067" y="2927443"/>
              <a:ext cx="752581" cy="95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直线箭头连接符 22">
              <a:extLst>
                <a:ext uri="{FF2B5EF4-FFF2-40B4-BE49-F238E27FC236}">
                  <a16:creationId xmlns:a16="http://schemas.microsoft.com/office/drawing/2014/main" id="{3A1F8C82-6CE5-42ED-DC24-D680D5D7F51C}"/>
                </a:ext>
              </a:extLst>
            </p:cNvPr>
            <p:cNvCxnSpPr>
              <a:cxnSpLocks/>
              <a:endCxn id="18" idx="0"/>
            </p:cNvCxnSpPr>
            <p:nvPr/>
          </p:nvCxnSpPr>
          <p:spPr>
            <a:xfrm flipH="1">
              <a:off x="9583357" y="2936968"/>
              <a:ext cx="1" cy="188921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grpSp>
      <p:sp>
        <p:nvSpPr>
          <p:cNvPr id="26" name="右箭头 25">
            <a:extLst>
              <a:ext uri="{FF2B5EF4-FFF2-40B4-BE49-F238E27FC236}">
                <a16:creationId xmlns:a16="http://schemas.microsoft.com/office/drawing/2014/main" id="{167860A9-5C77-48D6-3520-D53E1F3A329F}"/>
              </a:ext>
            </a:extLst>
          </p:cNvPr>
          <p:cNvSpPr/>
          <p:nvPr/>
        </p:nvSpPr>
        <p:spPr>
          <a:xfrm>
            <a:off x="0" y="1698148"/>
            <a:ext cx="4186989" cy="523220"/>
          </a:xfrm>
          <a:prstGeom prst="rightArrow">
            <a:avLst>
              <a:gd name="adj1" fmla="val 100000"/>
              <a:gd name="adj2"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effectLst/>
                <a:latin typeface="Microsoft YaHei" panose="020B0503020204020204" pitchFamily="34" charset="-122"/>
                <a:ea typeface="Microsoft YaHei" panose="020B0503020204020204" pitchFamily="34" charset="-122"/>
              </a:rPr>
              <a:t>职业生涯规划三要素</a:t>
            </a:r>
          </a:p>
        </p:txBody>
      </p:sp>
    </p:spTree>
    <p:extLst>
      <p:ext uri="{BB962C8B-B14F-4D97-AF65-F5344CB8AC3E}">
        <p14:creationId xmlns:p14="http://schemas.microsoft.com/office/powerpoint/2010/main" val="3078849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62B8F-A5F6-2B3F-6A1C-E78BA497AFC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F41E644-0D3C-EE11-B0E6-40E29405450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1.2.1</a:t>
            </a:r>
            <a:r>
              <a:rPr lang="zh-CN" altLang="en-US" sz="3200" dirty="0">
                <a:solidFill>
                  <a:schemeClr val="tx1"/>
                </a:solidFill>
                <a:latin typeface="Microsoft YaHei" panose="020B0503020204020204" pitchFamily="34" charset="-122"/>
                <a:ea typeface="Microsoft YaHei" panose="020B0503020204020204" pitchFamily="34" charset="-122"/>
              </a:rPr>
              <a:t>大学生职业生涯规划概述</a:t>
            </a:r>
          </a:p>
        </p:txBody>
      </p:sp>
      <p:sp>
        <p:nvSpPr>
          <p:cNvPr id="4" name="文本框 3">
            <a:extLst>
              <a:ext uri="{FF2B5EF4-FFF2-40B4-BE49-F238E27FC236}">
                <a16:creationId xmlns:a16="http://schemas.microsoft.com/office/drawing/2014/main" id="{D9EFD82A-8E54-5EBB-F21B-DAAFC7F6FB0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大学生职业生涯规划的方法</a:t>
            </a:r>
          </a:p>
        </p:txBody>
      </p:sp>
      <p:sp>
        <p:nvSpPr>
          <p:cNvPr id="6" name="右箭头 5">
            <a:extLst>
              <a:ext uri="{FF2B5EF4-FFF2-40B4-BE49-F238E27FC236}">
                <a16:creationId xmlns:a16="http://schemas.microsoft.com/office/drawing/2014/main" id="{A330CA08-9302-1297-B491-6B51F4E77C33}"/>
              </a:ext>
            </a:extLst>
          </p:cNvPr>
          <p:cNvSpPr/>
          <p:nvPr/>
        </p:nvSpPr>
        <p:spPr>
          <a:xfrm>
            <a:off x="0" y="1698148"/>
            <a:ext cx="4186989" cy="523220"/>
          </a:xfrm>
          <a:prstGeom prst="rightArrow">
            <a:avLst>
              <a:gd name="adj1" fmla="val 100000"/>
              <a:gd name="adj2"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effectLst/>
                <a:latin typeface="Microsoft YaHei" panose="020B0503020204020204" pitchFamily="34" charset="-122"/>
                <a:ea typeface="Microsoft YaHei" panose="020B0503020204020204" pitchFamily="34" charset="-122"/>
              </a:rPr>
              <a:t>大学生职业生涯规划的步骤</a:t>
            </a:r>
          </a:p>
        </p:txBody>
      </p:sp>
      <p:sp>
        <p:nvSpPr>
          <p:cNvPr id="118" name="矩形 117">
            <a:extLst>
              <a:ext uri="{FF2B5EF4-FFF2-40B4-BE49-F238E27FC236}">
                <a16:creationId xmlns:a16="http://schemas.microsoft.com/office/drawing/2014/main" id="{C6B6BE4A-E09C-31A4-93BC-CE40AF4CE439}"/>
              </a:ext>
            </a:extLst>
          </p:cNvPr>
          <p:cNvSpPr/>
          <p:nvPr/>
        </p:nvSpPr>
        <p:spPr>
          <a:xfrm>
            <a:off x="660400" y="4050485"/>
            <a:ext cx="2196566" cy="5861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en-US" altLang="zh-CN" sz="2000" b="1" dirty="0">
                <a:solidFill>
                  <a:schemeClr val="tx1"/>
                </a:solidFill>
                <a:latin typeface="Microsoft YaHei" panose="020B0503020204020204" pitchFamily="34" charset="-122"/>
                <a:ea typeface="Microsoft YaHei" panose="020B0503020204020204" pitchFamily="34" charset="-122"/>
              </a:rPr>
              <a:t>①</a:t>
            </a:r>
            <a:r>
              <a:rPr lang="zh-CN" altLang="en-US" sz="2000" b="1" dirty="0">
                <a:solidFill>
                  <a:schemeClr val="tx1"/>
                </a:solidFill>
                <a:latin typeface="Microsoft YaHei" panose="020B0503020204020204" pitchFamily="34" charset="-122"/>
                <a:ea typeface="Microsoft YaHei" panose="020B0503020204020204" pitchFamily="34" charset="-122"/>
              </a:rPr>
              <a:t>认识自我特点</a:t>
            </a:r>
          </a:p>
        </p:txBody>
      </p:sp>
      <p:sp>
        <p:nvSpPr>
          <p:cNvPr id="116" name="矩形 115">
            <a:extLst>
              <a:ext uri="{FF2B5EF4-FFF2-40B4-BE49-F238E27FC236}">
                <a16:creationId xmlns:a16="http://schemas.microsoft.com/office/drawing/2014/main" id="{5ABA83C8-FFCE-04BC-4F8C-96D9617DE5CC}"/>
              </a:ext>
            </a:extLst>
          </p:cNvPr>
          <p:cNvSpPr/>
          <p:nvPr/>
        </p:nvSpPr>
        <p:spPr>
          <a:xfrm>
            <a:off x="3370902" y="3477569"/>
            <a:ext cx="2196566" cy="5861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en-US" altLang="zh-CN" sz="2000" b="1" dirty="0">
                <a:solidFill>
                  <a:schemeClr val="tx1"/>
                </a:solidFill>
                <a:latin typeface="Microsoft YaHei" panose="020B0503020204020204" pitchFamily="34" charset="-122"/>
                <a:ea typeface="Microsoft YaHei" panose="020B0503020204020204" pitchFamily="34" charset="-122"/>
              </a:rPr>
              <a:t>②</a:t>
            </a:r>
            <a:r>
              <a:rPr lang="zh-CN" altLang="en-US" sz="2000" b="1" dirty="0">
                <a:solidFill>
                  <a:schemeClr val="tx1"/>
                </a:solidFill>
                <a:latin typeface="Microsoft YaHei" panose="020B0503020204020204" pitchFamily="34" charset="-122"/>
                <a:ea typeface="Microsoft YaHei" panose="020B0503020204020204" pitchFamily="34" charset="-122"/>
              </a:rPr>
              <a:t>认识社会职业</a:t>
            </a:r>
          </a:p>
        </p:txBody>
      </p:sp>
      <p:sp>
        <p:nvSpPr>
          <p:cNvPr id="114" name="矩形 113">
            <a:extLst>
              <a:ext uri="{FF2B5EF4-FFF2-40B4-BE49-F238E27FC236}">
                <a16:creationId xmlns:a16="http://schemas.microsoft.com/office/drawing/2014/main" id="{8D36E840-4ADB-D01B-ED86-6B38BC9FBA2E}"/>
              </a:ext>
            </a:extLst>
          </p:cNvPr>
          <p:cNvSpPr/>
          <p:nvPr/>
        </p:nvSpPr>
        <p:spPr>
          <a:xfrm>
            <a:off x="6733468" y="3429000"/>
            <a:ext cx="2196566" cy="5861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en-US" altLang="zh-CN" sz="2000" b="1" dirty="0">
                <a:solidFill>
                  <a:schemeClr val="tx1"/>
                </a:solidFill>
                <a:latin typeface="Microsoft YaHei" panose="020B0503020204020204" pitchFamily="34" charset="-122"/>
                <a:ea typeface="Microsoft YaHei" panose="020B0503020204020204" pitchFamily="34" charset="-122"/>
              </a:rPr>
              <a:t>④</a:t>
            </a:r>
            <a:r>
              <a:rPr lang="zh-CN" altLang="en-US" sz="2000" b="1" dirty="0">
                <a:solidFill>
                  <a:schemeClr val="tx1"/>
                </a:solidFill>
                <a:latin typeface="Microsoft YaHei" panose="020B0503020204020204" pitchFamily="34" charset="-122"/>
                <a:ea typeface="Microsoft YaHei" panose="020B0503020204020204" pitchFamily="34" charset="-122"/>
              </a:rPr>
              <a:t>设定奋斗目标和发展路径</a:t>
            </a:r>
          </a:p>
        </p:txBody>
      </p:sp>
      <p:sp>
        <p:nvSpPr>
          <p:cNvPr id="112" name="矩形 111">
            <a:extLst>
              <a:ext uri="{FF2B5EF4-FFF2-40B4-BE49-F238E27FC236}">
                <a16:creationId xmlns:a16="http://schemas.microsoft.com/office/drawing/2014/main" id="{ACA1E960-F316-CEBE-C365-A6BFBCDB8AC8}"/>
              </a:ext>
            </a:extLst>
          </p:cNvPr>
          <p:cNvSpPr/>
          <p:nvPr/>
        </p:nvSpPr>
        <p:spPr>
          <a:xfrm>
            <a:off x="9335034" y="4050485"/>
            <a:ext cx="2196566" cy="5861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en-US" altLang="zh-CN" sz="2000" b="1" dirty="0">
                <a:solidFill>
                  <a:schemeClr val="tx1"/>
                </a:solidFill>
                <a:latin typeface="Microsoft YaHei" panose="020B0503020204020204" pitchFamily="34" charset="-122"/>
                <a:ea typeface="Microsoft YaHei" panose="020B0503020204020204" pitchFamily="34" charset="-122"/>
              </a:rPr>
              <a:t>⑤</a:t>
            </a:r>
            <a:r>
              <a:rPr lang="zh-CN" altLang="en-US" sz="2000" b="1" dirty="0">
                <a:solidFill>
                  <a:schemeClr val="tx1"/>
                </a:solidFill>
                <a:latin typeface="Microsoft YaHei" panose="020B0503020204020204" pitchFamily="34" charset="-122"/>
                <a:ea typeface="Microsoft YaHei" panose="020B0503020204020204" pitchFamily="34" charset="-122"/>
              </a:rPr>
              <a:t>策划行动方案</a:t>
            </a:r>
          </a:p>
        </p:txBody>
      </p:sp>
      <p:sp>
        <p:nvSpPr>
          <p:cNvPr id="122" name="矩形 121">
            <a:extLst>
              <a:ext uri="{FF2B5EF4-FFF2-40B4-BE49-F238E27FC236}">
                <a16:creationId xmlns:a16="http://schemas.microsoft.com/office/drawing/2014/main" id="{FA862797-8E8D-9608-5516-DD2587049800}"/>
              </a:ext>
            </a:extLst>
          </p:cNvPr>
          <p:cNvSpPr/>
          <p:nvPr/>
        </p:nvSpPr>
        <p:spPr>
          <a:xfrm>
            <a:off x="4997717" y="2352121"/>
            <a:ext cx="2196566" cy="5861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en-US" altLang="zh-CN" sz="2000" b="1" dirty="0">
                <a:solidFill>
                  <a:schemeClr val="tx1"/>
                </a:solidFill>
                <a:latin typeface="Microsoft YaHei" panose="020B0503020204020204" pitchFamily="34" charset="-122"/>
                <a:ea typeface="Microsoft YaHei" panose="020B0503020204020204" pitchFamily="34" charset="-122"/>
              </a:rPr>
              <a:t>③</a:t>
            </a:r>
            <a:r>
              <a:rPr lang="zh-CN" altLang="en-US" sz="2000" b="1" dirty="0">
                <a:solidFill>
                  <a:schemeClr val="tx1"/>
                </a:solidFill>
                <a:latin typeface="Microsoft YaHei" panose="020B0503020204020204" pitchFamily="34" charset="-122"/>
                <a:ea typeface="Microsoft YaHei" panose="020B0503020204020204" pitchFamily="34" charset="-122"/>
              </a:rPr>
              <a:t>确立职业志向</a:t>
            </a:r>
          </a:p>
        </p:txBody>
      </p:sp>
      <p:grpSp>
        <p:nvGrpSpPr>
          <p:cNvPr id="123" name="组合 122">
            <a:extLst>
              <a:ext uri="{FF2B5EF4-FFF2-40B4-BE49-F238E27FC236}">
                <a16:creationId xmlns:a16="http://schemas.microsoft.com/office/drawing/2014/main" id="{05FCC7DE-0B37-5534-4E59-C6A2813EEEFE}"/>
              </a:ext>
            </a:extLst>
          </p:cNvPr>
          <p:cNvGrpSpPr/>
          <p:nvPr/>
        </p:nvGrpSpPr>
        <p:grpSpPr>
          <a:xfrm>
            <a:off x="1748188" y="2938269"/>
            <a:ext cx="8695623" cy="3919732"/>
            <a:chOff x="1671790" y="2110192"/>
            <a:chExt cx="8695623" cy="4721582"/>
          </a:xfrm>
        </p:grpSpPr>
        <p:sp>
          <p:nvSpPr>
            <p:cNvPr id="8" name="任意多边形: 形状 4">
              <a:extLst>
                <a:ext uri="{FF2B5EF4-FFF2-40B4-BE49-F238E27FC236}">
                  <a16:creationId xmlns:a16="http://schemas.microsoft.com/office/drawing/2014/main" id="{C86FC7BC-1D79-FE32-F3EE-B2BAE7341BA5}"/>
                </a:ext>
              </a:extLst>
            </p:cNvPr>
            <p:cNvSpPr/>
            <p:nvPr/>
          </p:nvSpPr>
          <p:spPr>
            <a:xfrm>
              <a:off x="1671790" y="4116432"/>
              <a:ext cx="3058160" cy="1209040"/>
            </a:xfrm>
            <a:custGeom>
              <a:avLst/>
              <a:gdLst>
                <a:gd name="connsiteX0" fmla="*/ 0 w 3058160"/>
                <a:gd name="connsiteY0" fmla="*/ 0 h 1209040"/>
                <a:gd name="connsiteX1" fmla="*/ 0 w 3058160"/>
                <a:gd name="connsiteY1" fmla="*/ 1137040 h 1209040"/>
                <a:gd name="connsiteX2" fmla="*/ 72000 w 3058160"/>
                <a:gd name="connsiteY2" fmla="*/ 1209040 h 1209040"/>
                <a:gd name="connsiteX3" fmla="*/ 3058160 w 3058160"/>
                <a:gd name="connsiteY3" fmla="*/ 1206500 h 1209040"/>
              </a:gdLst>
              <a:ahLst/>
              <a:cxnLst>
                <a:cxn ang="0">
                  <a:pos x="connsiteX0" y="connsiteY0"/>
                </a:cxn>
                <a:cxn ang="0">
                  <a:pos x="connsiteX1" y="connsiteY1"/>
                </a:cxn>
                <a:cxn ang="0">
                  <a:pos x="connsiteX2" y="connsiteY2"/>
                </a:cxn>
                <a:cxn ang="0">
                  <a:pos x="connsiteX3" y="connsiteY3"/>
                </a:cxn>
              </a:cxnLst>
              <a:rect l="l" t="t" r="r" b="b"/>
              <a:pathLst>
                <a:path w="3058160" h="1209040">
                  <a:moveTo>
                    <a:pt x="0" y="0"/>
                  </a:moveTo>
                  <a:lnTo>
                    <a:pt x="0" y="1137040"/>
                  </a:lnTo>
                  <a:cubicBezTo>
                    <a:pt x="0" y="1176784"/>
                    <a:pt x="32256" y="1209040"/>
                    <a:pt x="72000" y="1209040"/>
                  </a:cubicBezTo>
                  <a:lnTo>
                    <a:pt x="3058160" y="120650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icrosoft YaHei" panose="020B0503020204020204" pitchFamily="34" charset="-122"/>
                <a:ea typeface="Microsoft YaHei" panose="020B0503020204020204" pitchFamily="34" charset="-122"/>
              </a:endParaRPr>
            </a:p>
          </p:txBody>
        </p:sp>
        <p:sp>
          <p:nvSpPr>
            <p:cNvPr id="9" name="任意多边形: 形状 5">
              <a:extLst>
                <a:ext uri="{FF2B5EF4-FFF2-40B4-BE49-F238E27FC236}">
                  <a16:creationId xmlns:a16="http://schemas.microsoft.com/office/drawing/2014/main" id="{048E73CA-0A61-F2D2-C5A6-4FFE2E8C81FA}"/>
                </a:ext>
              </a:extLst>
            </p:cNvPr>
            <p:cNvSpPr/>
            <p:nvPr/>
          </p:nvSpPr>
          <p:spPr>
            <a:xfrm>
              <a:off x="4435309" y="3618592"/>
              <a:ext cx="172721" cy="975361"/>
            </a:xfrm>
            <a:custGeom>
              <a:avLst/>
              <a:gdLst/>
              <a:ahLst/>
              <a:cxnLst/>
              <a:rect l="0" t="0" r="0" b="0"/>
              <a:pathLst>
                <a:path w="172721" h="975361">
                  <a:moveTo>
                    <a:pt x="0" y="0"/>
                  </a:moveTo>
                  <a:lnTo>
                    <a:pt x="0" y="903360"/>
                  </a:lnTo>
                  <a:cubicBezTo>
                    <a:pt x="0" y="943104"/>
                    <a:pt x="32256" y="975360"/>
                    <a:pt x="72000" y="975360"/>
                  </a:cubicBezTo>
                  <a:lnTo>
                    <a:pt x="172720" y="97536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crosoft YaHei" panose="020B0503020204020204" pitchFamily="34" charset="-122"/>
                <a:ea typeface="Microsoft YaHei" panose="020B0503020204020204" pitchFamily="34" charset="-122"/>
              </a:endParaRPr>
            </a:p>
          </p:txBody>
        </p:sp>
        <p:sp>
          <p:nvSpPr>
            <p:cNvPr id="10" name="任意多边形: 形状 6">
              <a:extLst>
                <a:ext uri="{FF2B5EF4-FFF2-40B4-BE49-F238E27FC236}">
                  <a16:creationId xmlns:a16="http://schemas.microsoft.com/office/drawing/2014/main" id="{287A7A24-3864-6603-933A-E2CC0B0A85AF}"/>
                </a:ext>
              </a:extLst>
            </p:cNvPr>
            <p:cNvSpPr/>
            <p:nvPr/>
          </p:nvSpPr>
          <p:spPr>
            <a:xfrm flipH="1">
              <a:off x="7309253" y="4116432"/>
              <a:ext cx="3058160" cy="1209040"/>
            </a:xfrm>
            <a:custGeom>
              <a:avLst/>
              <a:gdLst>
                <a:gd name="connsiteX0" fmla="*/ 0 w 3058160"/>
                <a:gd name="connsiteY0" fmla="*/ 0 h 1209040"/>
                <a:gd name="connsiteX1" fmla="*/ 0 w 3058160"/>
                <a:gd name="connsiteY1" fmla="*/ 1137040 h 1209040"/>
                <a:gd name="connsiteX2" fmla="*/ 72000 w 3058160"/>
                <a:gd name="connsiteY2" fmla="*/ 1209040 h 1209040"/>
                <a:gd name="connsiteX3" fmla="*/ 3058160 w 3058160"/>
                <a:gd name="connsiteY3" fmla="*/ 1206500 h 1209040"/>
              </a:gdLst>
              <a:ahLst/>
              <a:cxnLst>
                <a:cxn ang="0">
                  <a:pos x="connsiteX0" y="connsiteY0"/>
                </a:cxn>
                <a:cxn ang="0">
                  <a:pos x="connsiteX1" y="connsiteY1"/>
                </a:cxn>
                <a:cxn ang="0">
                  <a:pos x="connsiteX2" y="connsiteY2"/>
                </a:cxn>
                <a:cxn ang="0">
                  <a:pos x="connsiteX3" y="connsiteY3"/>
                </a:cxn>
              </a:cxnLst>
              <a:rect l="l" t="t" r="r" b="b"/>
              <a:pathLst>
                <a:path w="3058160" h="1209040">
                  <a:moveTo>
                    <a:pt x="0" y="0"/>
                  </a:moveTo>
                  <a:lnTo>
                    <a:pt x="0" y="1137040"/>
                  </a:lnTo>
                  <a:cubicBezTo>
                    <a:pt x="0" y="1176784"/>
                    <a:pt x="32256" y="1209040"/>
                    <a:pt x="72000" y="1209040"/>
                  </a:cubicBezTo>
                  <a:lnTo>
                    <a:pt x="3058160" y="120650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icrosoft YaHei" panose="020B0503020204020204" pitchFamily="34" charset="-122"/>
                <a:ea typeface="Microsoft YaHei" panose="020B0503020204020204" pitchFamily="34" charset="-122"/>
              </a:endParaRPr>
            </a:p>
          </p:txBody>
        </p:sp>
        <p:sp>
          <p:nvSpPr>
            <p:cNvPr id="11" name="任意多边形: 形状 7">
              <a:extLst>
                <a:ext uri="{FF2B5EF4-FFF2-40B4-BE49-F238E27FC236}">
                  <a16:creationId xmlns:a16="http://schemas.microsoft.com/office/drawing/2014/main" id="{69FB3AF7-001E-2B07-4D0C-760645F33864}"/>
                </a:ext>
              </a:extLst>
            </p:cNvPr>
            <p:cNvSpPr/>
            <p:nvPr/>
          </p:nvSpPr>
          <p:spPr>
            <a:xfrm flipH="1">
              <a:off x="7352103" y="3618592"/>
              <a:ext cx="172721" cy="975361"/>
            </a:xfrm>
            <a:custGeom>
              <a:avLst/>
              <a:gdLst/>
              <a:ahLst/>
              <a:cxnLst/>
              <a:rect l="0" t="0" r="0" b="0"/>
              <a:pathLst>
                <a:path w="172721" h="975361">
                  <a:moveTo>
                    <a:pt x="0" y="0"/>
                  </a:moveTo>
                  <a:lnTo>
                    <a:pt x="0" y="903360"/>
                  </a:lnTo>
                  <a:cubicBezTo>
                    <a:pt x="0" y="943104"/>
                    <a:pt x="32256" y="975360"/>
                    <a:pt x="72000" y="975360"/>
                  </a:cubicBezTo>
                  <a:lnTo>
                    <a:pt x="172720" y="97536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crosoft YaHei" panose="020B0503020204020204" pitchFamily="34" charset="-122"/>
                <a:ea typeface="Microsoft YaHei" panose="020B0503020204020204" pitchFamily="34" charset="-122"/>
              </a:endParaRPr>
            </a:p>
          </p:txBody>
        </p:sp>
        <p:sp>
          <p:nvSpPr>
            <p:cNvPr id="12" name="任意多边形: 形状 8">
              <a:extLst>
                <a:ext uri="{FF2B5EF4-FFF2-40B4-BE49-F238E27FC236}">
                  <a16:creationId xmlns:a16="http://schemas.microsoft.com/office/drawing/2014/main" id="{5E2EC236-8F2D-37A9-DD5D-E3ADCCF5505C}"/>
                </a:ext>
              </a:extLst>
            </p:cNvPr>
            <p:cNvSpPr/>
            <p:nvPr/>
          </p:nvSpPr>
          <p:spPr>
            <a:xfrm>
              <a:off x="5648118" y="5060357"/>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3" name="任意多边形: 形状 9">
              <a:extLst>
                <a:ext uri="{FF2B5EF4-FFF2-40B4-BE49-F238E27FC236}">
                  <a16:creationId xmlns:a16="http://schemas.microsoft.com/office/drawing/2014/main" id="{32029B11-B68D-FC6B-E59B-94C64AE04241}"/>
                </a:ext>
              </a:extLst>
            </p:cNvPr>
            <p:cNvSpPr/>
            <p:nvPr/>
          </p:nvSpPr>
          <p:spPr>
            <a:xfrm>
              <a:off x="6026646" y="5249621"/>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14" name="任意多边形: 形状 10">
              <a:extLst>
                <a:ext uri="{FF2B5EF4-FFF2-40B4-BE49-F238E27FC236}">
                  <a16:creationId xmlns:a16="http://schemas.microsoft.com/office/drawing/2014/main" id="{29C2F982-B507-5D5D-CCD5-A120ED22A71F}"/>
                </a:ext>
              </a:extLst>
            </p:cNvPr>
            <p:cNvSpPr/>
            <p:nvPr/>
          </p:nvSpPr>
          <p:spPr>
            <a:xfrm>
              <a:off x="5648118" y="524962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5" name="任意多边形: 形状 11">
              <a:extLst>
                <a:ext uri="{FF2B5EF4-FFF2-40B4-BE49-F238E27FC236}">
                  <a16:creationId xmlns:a16="http://schemas.microsoft.com/office/drawing/2014/main" id="{E51E2DAD-428D-0EC2-FDA4-E8CF2912EB85}"/>
                </a:ext>
              </a:extLst>
            </p:cNvPr>
            <p:cNvSpPr/>
            <p:nvPr/>
          </p:nvSpPr>
          <p:spPr>
            <a:xfrm>
              <a:off x="5134118" y="5317356"/>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6" name="任意多边形: 形状 12">
              <a:extLst>
                <a:ext uri="{FF2B5EF4-FFF2-40B4-BE49-F238E27FC236}">
                  <a16:creationId xmlns:a16="http://schemas.microsoft.com/office/drawing/2014/main" id="{65F21DF8-5676-9A3B-DE68-E2971476EB68}"/>
                </a:ext>
              </a:extLst>
            </p:cNvPr>
            <p:cNvSpPr/>
            <p:nvPr/>
          </p:nvSpPr>
          <p:spPr>
            <a:xfrm>
              <a:off x="5512646" y="5506620"/>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7" name="任意多边形: 形状 13">
              <a:extLst>
                <a:ext uri="{FF2B5EF4-FFF2-40B4-BE49-F238E27FC236}">
                  <a16:creationId xmlns:a16="http://schemas.microsoft.com/office/drawing/2014/main" id="{136692A0-E5EA-EE76-D53A-4E0B3267CE23}"/>
                </a:ext>
              </a:extLst>
            </p:cNvPr>
            <p:cNvSpPr/>
            <p:nvPr/>
          </p:nvSpPr>
          <p:spPr>
            <a:xfrm>
              <a:off x="5134118" y="5506620"/>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18" name="任意多边形: 形状 14">
              <a:extLst>
                <a:ext uri="{FF2B5EF4-FFF2-40B4-BE49-F238E27FC236}">
                  <a16:creationId xmlns:a16="http://schemas.microsoft.com/office/drawing/2014/main" id="{56701418-A628-65FE-E6AF-02075234A3B9}"/>
                </a:ext>
              </a:extLst>
            </p:cNvPr>
            <p:cNvSpPr/>
            <p:nvPr/>
          </p:nvSpPr>
          <p:spPr>
            <a:xfrm>
              <a:off x="4620118" y="5574355"/>
              <a:ext cx="757055" cy="378527"/>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flip="none" rotWithShape="1">
              <a:gsLst>
                <a:gs pos="0">
                  <a:schemeClr val="accent1">
                    <a:lumMod val="100000"/>
                  </a:schemeClr>
                </a:gs>
                <a:gs pos="100000">
                  <a:schemeClr val="accent1">
                    <a:lumMod val="80000"/>
                    <a:lumOff val="20000"/>
                  </a:schemeClr>
                </a:gs>
              </a:gsLst>
              <a:lin ang="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9" name="任意多边形: 形状 15">
              <a:extLst>
                <a:ext uri="{FF2B5EF4-FFF2-40B4-BE49-F238E27FC236}">
                  <a16:creationId xmlns:a16="http://schemas.microsoft.com/office/drawing/2014/main" id="{DF3CF67C-6AC6-E20F-92FC-9BF463CD6EA6}"/>
                </a:ext>
              </a:extLst>
            </p:cNvPr>
            <p:cNvSpPr/>
            <p:nvPr/>
          </p:nvSpPr>
          <p:spPr>
            <a:xfrm>
              <a:off x="4998646" y="5763619"/>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0" name="任意多边形: 形状 16">
              <a:extLst>
                <a:ext uri="{FF2B5EF4-FFF2-40B4-BE49-F238E27FC236}">
                  <a16:creationId xmlns:a16="http://schemas.microsoft.com/office/drawing/2014/main" id="{E2C18151-2EA1-760E-4456-A4E8393D4201}"/>
                </a:ext>
              </a:extLst>
            </p:cNvPr>
            <p:cNvSpPr/>
            <p:nvPr/>
          </p:nvSpPr>
          <p:spPr>
            <a:xfrm>
              <a:off x="4620118" y="5763619"/>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lin ang="18900000" scaled="1"/>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1" name="任意多边形: 形状 17">
              <a:extLst>
                <a:ext uri="{FF2B5EF4-FFF2-40B4-BE49-F238E27FC236}">
                  <a16:creationId xmlns:a16="http://schemas.microsoft.com/office/drawing/2014/main" id="{7C5DFB78-64B5-C642-409E-4FFFD0309F35}"/>
                </a:ext>
              </a:extLst>
            </p:cNvPr>
            <p:cNvSpPr/>
            <p:nvPr/>
          </p:nvSpPr>
          <p:spPr>
            <a:xfrm>
              <a:off x="4620119" y="5952884"/>
              <a:ext cx="378528" cy="378527"/>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flip="none" rotWithShape="1">
              <a:gsLst>
                <a:gs pos="0">
                  <a:schemeClr val="accent1"/>
                </a:gs>
                <a:gs pos="100000">
                  <a:schemeClr val="accent1">
                    <a:lumMod val="60000"/>
                    <a:lumOff val="40000"/>
                    <a:alpha val="0"/>
                  </a:schemeClr>
                </a:gs>
              </a:gsLst>
              <a:lin ang="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2" name="任意多边形: 形状 18">
              <a:extLst>
                <a:ext uri="{FF2B5EF4-FFF2-40B4-BE49-F238E27FC236}">
                  <a16:creationId xmlns:a16="http://schemas.microsoft.com/office/drawing/2014/main" id="{EAE6ACDD-1184-6B01-88F9-2FC15E132294}"/>
                </a:ext>
              </a:extLst>
            </p:cNvPr>
            <p:cNvSpPr/>
            <p:nvPr/>
          </p:nvSpPr>
          <p:spPr>
            <a:xfrm>
              <a:off x="6125262" y="5299427"/>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3" name="任意多边形: 形状 19">
              <a:extLst>
                <a:ext uri="{FF2B5EF4-FFF2-40B4-BE49-F238E27FC236}">
                  <a16:creationId xmlns:a16="http://schemas.microsoft.com/office/drawing/2014/main" id="{B642612B-A1A0-0D2B-DDF5-F1AE4862EE10}"/>
                </a:ext>
              </a:extLst>
            </p:cNvPr>
            <p:cNvSpPr/>
            <p:nvPr/>
          </p:nvSpPr>
          <p:spPr>
            <a:xfrm>
              <a:off x="6503790" y="5488691"/>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24" name="任意多边形: 形状 20">
              <a:extLst>
                <a:ext uri="{FF2B5EF4-FFF2-40B4-BE49-F238E27FC236}">
                  <a16:creationId xmlns:a16="http://schemas.microsoft.com/office/drawing/2014/main" id="{48A77D0A-AE7A-93AA-9B41-BEF16A4385E7}"/>
                </a:ext>
              </a:extLst>
            </p:cNvPr>
            <p:cNvSpPr/>
            <p:nvPr/>
          </p:nvSpPr>
          <p:spPr>
            <a:xfrm>
              <a:off x="6125262" y="548869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5" name="任意多边形: 形状 21">
              <a:extLst>
                <a:ext uri="{FF2B5EF4-FFF2-40B4-BE49-F238E27FC236}">
                  <a16:creationId xmlns:a16="http://schemas.microsoft.com/office/drawing/2014/main" id="{83B73096-01DB-A8DD-0E30-121567DC23C6}"/>
                </a:ext>
              </a:extLst>
            </p:cNvPr>
            <p:cNvSpPr/>
            <p:nvPr/>
          </p:nvSpPr>
          <p:spPr>
            <a:xfrm>
              <a:off x="5097262" y="5813426"/>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26" name="任意多边形: 形状 22">
              <a:extLst>
                <a:ext uri="{FF2B5EF4-FFF2-40B4-BE49-F238E27FC236}">
                  <a16:creationId xmlns:a16="http://schemas.microsoft.com/office/drawing/2014/main" id="{E12313B2-1B65-920C-1FDD-C693570F606D}"/>
                </a:ext>
              </a:extLst>
            </p:cNvPr>
            <p:cNvSpPr/>
            <p:nvPr/>
          </p:nvSpPr>
          <p:spPr>
            <a:xfrm>
              <a:off x="5475790" y="6002690"/>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27" name="任意多边形: 形状 23">
              <a:extLst>
                <a:ext uri="{FF2B5EF4-FFF2-40B4-BE49-F238E27FC236}">
                  <a16:creationId xmlns:a16="http://schemas.microsoft.com/office/drawing/2014/main" id="{F3AE7240-5DC7-412E-9D2D-AA43BB8CC8B5}"/>
                </a:ext>
              </a:extLst>
            </p:cNvPr>
            <p:cNvSpPr/>
            <p:nvPr/>
          </p:nvSpPr>
          <p:spPr>
            <a:xfrm>
              <a:off x="5097262" y="6002690"/>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flip="none" rotWithShape="1">
              <a:gsLst>
                <a:gs pos="0">
                  <a:schemeClr val="accent1">
                    <a:lumMod val="80000"/>
                    <a:lumOff val="20000"/>
                  </a:schemeClr>
                </a:gs>
                <a:gs pos="100000">
                  <a:schemeClr val="accent1">
                    <a:lumMod val="40000"/>
                    <a:lumOff val="60000"/>
                  </a:schemeClr>
                </a:gs>
              </a:gsLst>
              <a:lin ang="7200000" scaled="0"/>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8" name="任意多边形: 形状 24">
              <a:extLst>
                <a:ext uri="{FF2B5EF4-FFF2-40B4-BE49-F238E27FC236}">
                  <a16:creationId xmlns:a16="http://schemas.microsoft.com/office/drawing/2014/main" id="{2B86D3EA-0F17-F514-923C-149F0B2BDB91}"/>
                </a:ext>
              </a:extLst>
            </p:cNvPr>
            <p:cNvSpPr/>
            <p:nvPr/>
          </p:nvSpPr>
          <p:spPr>
            <a:xfrm>
              <a:off x="6602405" y="5537499"/>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9" name="任意多边形: 形状 25">
              <a:extLst>
                <a:ext uri="{FF2B5EF4-FFF2-40B4-BE49-F238E27FC236}">
                  <a16:creationId xmlns:a16="http://schemas.microsoft.com/office/drawing/2014/main" id="{BE3FF610-190A-DD16-00CD-C48D346D31BB}"/>
                </a:ext>
              </a:extLst>
            </p:cNvPr>
            <p:cNvSpPr/>
            <p:nvPr/>
          </p:nvSpPr>
          <p:spPr>
            <a:xfrm>
              <a:off x="6980933" y="5726763"/>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0" name="任意多边形: 形状 26">
              <a:extLst>
                <a:ext uri="{FF2B5EF4-FFF2-40B4-BE49-F238E27FC236}">
                  <a16:creationId xmlns:a16="http://schemas.microsoft.com/office/drawing/2014/main" id="{D513BAF5-918C-A4B0-ACC2-DB136A7969FC}"/>
                </a:ext>
              </a:extLst>
            </p:cNvPr>
            <p:cNvSpPr/>
            <p:nvPr/>
          </p:nvSpPr>
          <p:spPr>
            <a:xfrm>
              <a:off x="6602405" y="5726763"/>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1" name="任意多边形: 形状 27">
              <a:extLst>
                <a:ext uri="{FF2B5EF4-FFF2-40B4-BE49-F238E27FC236}">
                  <a16:creationId xmlns:a16="http://schemas.microsoft.com/office/drawing/2014/main" id="{66ACF075-3A84-C293-0D00-C6E47A8CB851}"/>
                </a:ext>
              </a:extLst>
            </p:cNvPr>
            <p:cNvSpPr/>
            <p:nvPr/>
          </p:nvSpPr>
          <p:spPr>
            <a:xfrm>
              <a:off x="6602405" y="5916027"/>
              <a:ext cx="378528" cy="378528"/>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2" name="任意多边形: 形状 28">
              <a:extLst>
                <a:ext uri="{FF2B5EF4-FFF2-40B4-BE49-F238E27FC236}">
                  <a16:creationId xmlns:a16="http://schemas.microsoft.com/office/drawing/2014/main" id="{37569A0A-A15C-59D1-404C-CAFB8DA214AB}"/>
                </a:ext>
              </a:extLst>
            </p:cNvPr>
            <p:cNvSpPr/>
            <p:nvPr/>
          </p:nvSpPr>
          <p:spPr>
            <a:xfrm>
              <a:off x="6088406" y="5794501"/>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3" name="任意多边形: 形状 29">
              <a:extLst>
                <a:ext uri="{FF2B5EF4-FFF2-40B4-BE49-F238E27FC236}">
                  <a16:creationId xmlns:a16="http://schemas.microsoft.com/office/drawing/2014/main" id="{57F7E21D-54DC-E4D3-2349-83EC9F4FE52F}"/>
                </a:ext>
              </a:extLst>
            </p:cNvPr>
            <p:cNvSpPr/>
            <p:nvPr/>
          </p:nvSpPr>
          <p:spPr>
            <a:xfrm>
              <a:off x="6466934" y="5983765"/>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4" name="任意多边形: 形状 30">
              <a:extLst>
                <a:ext uri="{FF2B5EF4-FFF2-40B4-BE49-F238E27FC236}">
                  <a16:creationId xmlns:a16="http://schemas.microsoft.com/office/drawing/2014/main" id="{45ABD720-39D1-9E81-3F03-F616958CC7D2}"/>
                </a:ext>
              </a:extLst>
            </p:cNvPr>
            <p:cNvSpPr/>
            <p:nvPr/>
          </p:nvSpPr>
          <p:spPr>
            <a:xfrm>
              <a:off x="6088406" y="5983765"/>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5" name="任意多边形: 形状 31">
              <a:extLst>
                <a:ext uri="{FF2B5EF4-FFF2-40B4-BE49-F238E27FC236}">
                  <a16:creationId xmlns:a16="http://schemas.microsoft.com/office/drawing/2014/main" id="{BC5A90DE-B4A7-803C-B4CD-D5780819EA6D}"/>
                </a:ext>
              </a:extLst>
            </p:cNvPr>
            <p:cNvSpPr/>
            <p:nvPr/>
          </p:nvSpPr>
          <p:spPr>
            <a:xfrm>
              <a:off x="5574405" y="6051500"/>
              <a:ext cx="757055" cy="379523"/>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6" name="任意多边形: 形状 32">
              <a:extLst>
                <a:ext uri="{FF2B5EF4-FFF2-40B4-BE49-F238E27FC236}">
                  <a16:creationId xmlns:a16="http://schemas.microsoft.com/office/drawing/2014/main" id="{45D1C903-3D18-61D5-DB4C-2ACE7D53BEAF}"/>
                </a:ext>
              </a:extLst>
            </p:cNvPr>
            <p:cNvSpPr/>
            <p:nvPr/>
          </p:nvSpPr>
          <p:spPr>
            <a:xfrm>
              <a:off x="5952933" y="6240764"/>
              <a:ext cx="378528" cy="567791"/>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7" name="任意多边形: 形状 33">
              <a:extLst>
                <a:ext uri="{FF2B5EF4-FFF2-40B4-BE49-F238E27FC236}">
                  <a16:creationId xmlns:a16="http://schemas.microsoft.com/office/drawing/2014/main" id="{D1817291-2461-B42C-1A5C-0CE13F5B7B44}"/>
                </a:ext>
              </a:extLst>
            </p:cNvPr>
            <p:cNvSpPr/>
            <p:nvPr/>
          </p:nvSpPr>
          <p:spPr>
            <a:xfrm>
              <a:off x="5574405" y="6240764"/>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38" name="任意多边形: 形状 34">
              <a:extLst>
                <a:ext uri="{FF2B5EF4-FFF2-40B4-BE49-F238E27FC236}">
                  <a16:creationId xmlns:a16="http://schemas.microsoft.com/office/drawing/2014/main" id="{470EB4E6-0F9E-CE76-D449-3693076F36A4}"/>
                </a:ext>
              </a:extLst>
            </p:cNvPr>
            <p:cNvSpPr/>
            <p:nvPr/>
          </p:nvSpPr>
          <p:spPr>
            <a:xfrm>
              <a:off x="5574405" y="6431024"/>
              <a:ext cx="378528" cy="377531"/>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9" name="矩形 38">
              <a:extLst>
                <a:ext uri="{FF2B5EF4-FFF2-40B4-BE49-F238E27FC236}">
                  <a16:creationId xmlns:a16="http://schemas.microsoft.com/office/drawing/2014/main" id="{57290570-71F5-6236-5908-A6A98080077F}"/>
                </a:ext>
              </a:extLst>
            </p:cNvPr>
            <p:cNvSpPr/>
            <p:nvPr/>
          </p:nvSpPr>
          <p:spPr>
            <a:xfrm>
              <a:off x="4620118" y="5645708"/>
              <a:ext cx="2739341" cy="1186066"/>
            </a:xfrm>
            <a:prstGeom prst="rect">
              <a:avLst/>
            </a:prstGeom>
            <a:gradFill>
              <a:gsLst>
                <a:gs pos="0">
                  <a:schemeClr val="accent1">
                    <a:lumMod val="20000"/>
                    <a:lumOff val="80000"/>
                    <a:alpha val="59000"/>
                  </a:schemeClr>
                </a:gs>
                <a:gs pos="100000">
                  <a:schemeClr val="accent1">
                    <a:lumMod val="20000"/>
                    <a:lumOff val="8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40" name="任意多边形: 形状 36">
              <a:extLst>
                <a:ext uri="{FF2B5EF4-FFF2-40B4-BE49-F238E27FC236}">
                  <a16:creationId xmlns:a16="http://schemas.microsoft.com/office/drawing/2014/main" id="{A53B4E1A-42D0-3BDF-E8C5-8B8FFF72083C}"/>
                </a:ext>
              </a:extLst>
            </p:cNvPr>
            <p:cNvSpPr/>
            <p:nvPr/>
          </p:nvSpPr>
          <p:spPr>
            <a:xfrm>
              <a:off x="5648119" y="461548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1" name="任意多边形: 形状 37">
              <a:extLst>
                <a:ext uri="{FF2B5EF4-FFF2-40B4-BE49-F238E27FC236}">
                  <a16:creationId xmlns:a16="http://schemas.microsoft.com/office/drawing/2014/main" id="{24E097FC-8072-1269-B457-9EBAB87027D3}"/>
                </a:ext>
              </a:extLst>
            </p:cNvPr>
            <p:cNvSpPr/>
            <p:nvPr/>
          </p:nvSpPr>
          <p:spPr>
            <a:xfrm>
              <a:off x="6026647" y="480474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a:gsLst>
                <a:gs pos="0">
                  <a:schemeClr val="accent1">
                    <a:lumMod val="85000"/>
                    <a:lumOff val="15000"/>
                  </a:schemeClr>
                </a:gs>
                <a:gs pos="100000">
                  <a:schemeClr val="accent1">
                    <a:lumMod val="60000"/>
                    <a:lumOff val="4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2" name="任意多边形: 形状 38">
              <a:extLst>
                <a:ext uri="{FF2B5EF4-FFF2-40B4-BE49-F238E27FC236}">
                  <a16:creationId xmlns:a16="http://schemas.microsoft.com/office/drawing/2014/main" id="{3D31C7BA-921D-C1C8-CC99-9EFC04DA553C}"/>
                </a:ext>
              </a:extLst>
            </p:cNvPr>
            <p:cNvSpPr/>
            <p:nvPr/>
          </p:nvSpPr>
          <p:spPr>
            <a:xfrm>
              <a:off x="5648119" y="480474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3" name="任意多边形: 形状 39">
              <a:extLst>
                <a:ext uri="{FF2B5EF4-FFF2-40B4-BE49-F238E27FC236}">
                  <a16:creationId xmlns:a16="http://schemas.microsoft.com/office/drawing/2014/main" id="{9D1209E9-BB55-CDBC-1B06-4012A953C859}"/>
                </a:ext>
              </a:extLst>
            </p:cNvPr>
            <p:cNvSpPr/>
            <p:nvPr/>
          </p:nvSpPr>
          <p:spPr>
            <a:xfrm>
              <a:off x="5134118" y="4872484"/>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4" name="任意多边形: 形状 40">
              <a:extLst>
                <a:ext uri="{FF2B5EF4-FFF2-40B4-BE49-F238E27FC236}">
                  <a16:creationId xmlns:a16="http://schemas.microsoft.com/office/drawing/2014/main" id="{387CFD20-FB21-6A80-CF08-05E854B02B66}"/>
                </a:ext>
              </a:extLst>
            </p:cNvPr>
            <p:cNvSpPr/>
            <p:nvPr/>
          </p:nvSpPr>
          <p:spPr>
            <a:xfrm>
              <a:off x="5512646" y="5061748"/>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5" name="任意多边形: 形状 41">
              <a:extLst>
                <a:ext uri="{FF2B5EF4-FFF2-40B4-BE49-F238E27FC236}">
                  <a16:creationId xmlns:a16="http://schemas.microsoft.com/office/drawing/2014/main" id="{0C5D43B6-B637-6714-8587-4CFC7E97A2CB}"/>
                </a:ext>
              </a:extLst>
            </p:cNvPr>
            <p:cNvSpPr/>
            <p:nvPr/>
          </p:nvSpPr>
          <p:spPr>
            <a:xfrm>
              <a:off x="5134118" y="5061748"/>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46" name="任意多边形: 形状 42">
              <a:extLst>
                <a:ext uri="{FF2B5EF4-FFF2-40B4-BE49-F238E27FC236}">
                  <a16:creationId xmlns:a16="http://schemas.microsoft.com/office/drawing/2014/main" id="{0DBF374B-074C-808E-E8BD-E573044B9C78}"/>
                </a:ext>
              </a:extLst>
            </p:cNvPr>
            <p:cNvSpPr/>
            <p:nvPr/>
          </p:nvSpPr>
          <p:spPr>
            <a:xfrm>
              <a:off x="6125262" y="4854554"/>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7" name="任意多边形: 形状 43">
              <a:extLst>
                <a:ext uri="{FF2B5EF4-FFF2-40B4-BE49-F238E27FC236}">
                  <a16:creationId xmlns:a16="http://schemas.microsoft.com/office/drawing/2014/main" id="{42E31E19-97BF-A255-807F-FC3888368518}"/>
                </a:ext>
              </a:extLst>
            </p:cNvPr>
            <p:cNvSpPr/>
            <p:nvPr/>
          </p:nvSpPr>
          <p:spPr>
            <a:xfrm>
              <a:off x="6503790" y="5043818"/>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8" name="任意多边形: 形状 44">
              <a:extLst>
                <a:ext uri="{FF2B5EF4-FFF2-40B4-BE49-F238E27FC236}">
                  <a16:creationId xmlns:a16="http://schemas.microsoft.com/office/drawing/2014/main" id="{05A1075C-D242-A410-D6CC-584CFBFF8A9C}"/>
                </a:ext>
              </a:extLst>
            </p:cNvPr>
            <p:cNvSpPr/>
            <p:nvPr/>
          </p:nvSpPr>
          <p:spPr>
            <a:xfrm>
              <a:off x="6125262" y="5043818"/>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49" name="任意多边形: 形状 45">
              <a:extLst>
                <a:ext uri="{FF2B5EF4-FFF2-40B4-BE49-F238E27FC236}">
                  <a16:creationId xmlns:a16="http://schemas.microsoft.com/office/drawing/2014/main" id="{4A87CFD6-E0AB-CA3E-DEE7-7522562DA775}"/>
                </a:ext>
              </a:extLst>
            </p:cNvPr>
            <p:cNvSpPr/>
            <p:nvPr/>
          </p:nvSpPr>
          <p:spPr>
            <a:xfrm>
              <a:off x="5648119" y="4138339"/>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0" name="任意多边形: 形状 46">
              <a:extLst>
                <a:ext uri="{FF2B5EF4-FFF2-40B4-BE49-F238E27FC236}">
                  <a16:creationId xmlns:a16="http://schemas.microsoft.com/office/drawing/2014/main" id="{E55BEEB6-31A6-75E3-8B4F-5A5C6237E4C6}"/>
                </a:ext>
              </a:extLst>
            </p:cNvPr>
            <p:cNvSpPr/>
            <p:nvPr/>
          </p:nvSpPr>
          <p:spPr>
            <a:xfrm>
              <a:off x="6026647" y="4327603"/>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1" name="任意多边形: 形状 47">
              <a:extLst>
                <a:ext uri="{FF2B5EF4-FFF2-40B4-BE49-F238E27FC236}">
                  <a16:creationId xmlns:a16="http://schemas.microsoft.com/office/drawing/2014/main" id="{D647EB2D-BE29-A784-BCFE-965D987BC6CC}"/>
                </a:ext>
              </a:extLst>
            </p:cNvPr>
            <p:cNvSpPr/>
            <p:nvPr/>
          </p:nvSpPr>
          <p:spPr>
            <a:xfrm>
              <a:off x="5648119" y="4327603"/>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52" name="任意多边形: 形状 48">
              <a:extLst>
                <a:ext uri="{FF2B5EF4-FFF2-40B4-BE49-F238E27FC236}">
                  <a16:creationId xmlns:a16="http://schemas.microsoft.com/office/drawing/2014/main" id="{43935712-84BF-6510-D560-E724A6ED49B2}"/>
                </a:ext>
              </a:extLst>
            </p:cNvPr>
            <p:cNvSpPr/>
            <p:nvPr/>
          </p:nvSpPr>
          <p:spPr>
            <a:xfrm>
              <a:off x="5648119" y="366219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3" name="任意多边形: 形状 49">
              <a:extLst>
                <a:ext uri="{FF2B5EF4-FFF2-40B4-BE49-F238E27FC236}">
                  <a16:creationId xmlns:a16="http://schemas.microsoft.com/office/drawing/2014/main" id="{0D0F2104-4230-1B5E-A491-B594E78513FB}"/>
                </a:ext>
              </a:extLst>
            </p:cNvPr>
            <p:cNvSpPr/>
            <p:nvPr/>
          </p:nvSpPr>
          <p:spPr>
            <a:xfrm>
              <a:off x="6026647" y="385145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54" name="任意多边形: 形状 50">
              <a:extLst>
                <a:ext uri="{FF2B5EF4-FFF2-40B4-BE49-F238E27FC236}">
                  <a16:creationId xmlns:a16="http://schemas.microsoft.com/office/drawing/2014/main" id="{2BE49B38-3B9A-A45F-8945-577D6FA512CC}"/>
                </a:ext>
              </a:extLst>
            </p:cNvPr>
            <p:cNvSpPr/>
            <p:nvPr/>
          </p:nvSpPr>
          <p:spPr>
            <a:xfrm>
              <a:off x="5648119" y="385145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5" name="任意多边形: 形状 51">
              <a:extLst>
                <a:ext uri="{FF2B5EF4-FFF2-40B4-BE49-F238E27FC236}">
                  <a16:creationId xmlns:a16="http://schemas.microsoft.com/office/drawing/2014/main" id="{F3F9EA7C-AC16-1AA2-B950-EFA54706256C}"/>
                </a:ext>
              </a:extLst>
            </p:cNvPr>
            <p:cNvSpPr/>
            <p:nvPr/>
          </p:nvSpPr>
          <p:spPr>
            <a:xfrm>
              <a:off x="5134118" y="3919192"/>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6" name="任意多边形: 形状 52">
              <a:extLst>
                <a:ext uri="{FF2B5EF4-FFF2-40B4-BE49-F238E27FC236}">
                  <a16:creationId xmlns:a16="http://schemas.microsoft.com/office/drawing/2014/main" id="{6B059552-9DD9-BB7C-4FF6-33B3A7A139BD}"/>
                </a:ext>
              </a:extLst>
            </p:cNvPr>
            <p:cNvSpPr/>
            <p:nvPr/>
          </p:nvSpPr>
          <p:spPr>
            <a:xfrm>
              <a:off x="5512646" y="4108456"/>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7" name="任意多边形: 形状 53">
              <a:extLst>
                <a:ext uri="{FF2B5EF4-FFF2-40B4-BE49-F238E27FC236}">
                  <a16:creationId xmlns:a16="http://schemas.microsoft.com/office/drawing/2014/main" id="{3EF55C30-0DCC-4862-80B0-3D39EFD64E58}"/>
                </a:ext>
              </a:extLst>
            </p:cNvPr>
            <p:cNvSpPr/>
            <p:nvPr/>
          </p:nvSpPr>
          <p:spPr>
            <a:xfrm>
              <a:off x="5134118" y="4108456"/>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58" name="任意多边形: 形状 54">
              <a:extLst>
                <a:ext uri="{FF2B5EF4-FFF2-40B4-BE49-F238E27FC236}">
                  <a16:creationId xmlns:a16="http://schemas.microsoft.com/office/drawing/2014/main" id="{EEAD8885-6FC3-1D9F-9D45-78E13798C611}"/>
                </a:ext>
              </a:extLst>
            </p:cNvPr>
            <p:cNvSpPr/>
            <p:nvPr/>
          </p:nvSpPr>
          <p:spPr>
            <a:xfrm>
              <a:off x="4620118" y="5129483"/>
              <a:ext cx="757055" cy="378527"/>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9" name="任意多边形: 形状 55">
              <a:extLst>
                <a:ext uri="{FF2B5EF4-FFF2-40B4-BE49-F238E27FC236}">
                  <a16:creationId xmlns:a16="http://schemas.microsoft.com/office/drawing/2014/main" id="{493D2E83-6A94-1ABB-1EFA-8B392C9DBEA3}"/>
                </a:ext>
              </a:extLst>
            </p:cNvPr>
            <p:cNvSpPr/>
            <p:nvPr/>
          </p:nvSpPr>
          <p:spPr>
            <a:xfrm>
              <a:off x="4998646" y="531874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60" name="任意多边形: 形状 56">
              <a:extLst>
                <a:ext uri="{FF2B5EF4-FFF2-40B4-BE49-F238E27FC236}">
                  <a16:creationId xmlns:a16="http://schemas.microsoft.com/office/drawing/2014/main" id="{034030F9-5324-06B6-69EE-51140BEDD342}"/>
                </a:ext>
              </a:extLst>
            </p:cNvPr>
            <p:cNvSpPr/>
            <p:nvPr/>
          </p:nvSpPr>
          <p:spPr>
            <a:xfrm>
              <a:off x="4620118" y="531874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1" name="任意多边形: 形状 57">
              <a:extLst>
                <a:ext uri="{FF2B5EF4-FFF2-40B4-BE49-F238E27FC236}">
                  <a16:creationId xmlns:a16="http://schemas.microsoft.com/office/drawing/2014/main" id="{4C84BC8F-F2F1-40EB-879E-18EF1C0F7E48}"/>
                </a:ext>
              </a:extLst>
            </p:cNvPr>
            <p:cNvSpPr/>
            <p:nvPr/>
          </p:nvSpPr>
          <p:spPr>
            <a:xfrm>
              <a:off x="4620118" y="5508010"/>
              <a:ext cx="378528" cy="378527"/>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2" name="任意多边形: 形状 58">
              <a:extLst>
                <a:ext uri="{FF2B5EF4-FFF2-40B4-BE49-F238E27FC236}">
                  <a16:creationId xmlns:a16="http://schemas.microsoft.com/office/drawing/2014/main" id="{8E93E902-F72B-26F2-3ED6-529E46F4714A}"/>
                </a:ext>
              </a:extLst>
            </p:cNvPr>
            <p:cNvSpPr/>
            <p:nvPr/>
          </p:nvSpPr>
          <p:spPr>
            <a:xfrm>
              <a:off x="4620118" y="4652339"/>
              <a:ext cx="757055" cy="378526"/>
            </a:xfrm>
            <a:custGeom>
              <a:avLst/>
              <a:gdLst>
                <a:gd name="connsiteX0" fmla="*/ 723900 w 723900"/>
                <a:gd name="connsiteY0" fmla="*/ 180975 h 361949"/>
                <a:gd name="connsiteX1" fmla="*/ 361950 w 723900"/>
                <a:gd name="connsiteY1" fmla="*/ 361950 h 361949"/>
                <a:gd name="connsiteX2" fmla="*/ 0 w 723900"/>
                <a:gd name="connsiteY2" fmla="*/ 180975 h 361949"/>
                <a:gd name="connsiteX3" fmla="*/ 361950 w 723900"/>
                <a:gd name="connsiteY3" fmla="*/ 0 h 361949"/>
              </a:gdLst>
              <a:ahLst/>
              <a:cxnLst>
                <a:cxn ang="0">
                  <a:pos x="connsiteX0" y="connsiteY0"/>
                </a:cxn>
                <a:cxn ang="0">
                  <a:pos x="connsiteX1" y="connsiteY1"/>
                </a:cxn>
                <a:cxn ang="0">
                  <a:pos x="connsiteX2" y="connsiteY2"/>
                </a:cxn>
                <a:cxn ang="0">
                  <a:pos x="connsiteX3" y="connsiteY3"/>
                </a:cxn>
              </a:cxnLst>
              <a:rect l="l" t="t" r="r" b="b"/>
              <a:pathLst>
                <a:path w="723900" h="361949">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3" name="任意多边形: 形状 59">
              <a:extLst>
                <a:ext uri="{FF2B5EF4-FFF2-40B4-BE49-F238E27FC236}">
                  <a16:creationId xmlns:a16="http://schemas.microsoft.com/office/drawing/2014/main" id="{174834FC-CECE-44CB-CF3A-F9D0300504D2}"/>
                </a:ext>
              </a:extLst>
            </p:cNvPr>
            <p:cNvSpPr/>
            <p:nvPr/>
          </p:nvSpPr>
          <p:spPr>
            <a:xfrm>
              <a:off x="4998646" y="4841603"/>
              <a:ext cx="378528" cy="567789"/>
            </a:xfrm>
            <a:custGeom>
              <a:avLst/>
              <a:gdLst>
                <a:gd name="connsiteX0" fmla="*/ 361950 w 361950"/>
                <a:gd name="connsiteY0" fmla="*/ 361950 h 542924"/>
                <a:gd name="connsiteX1" fmla="*/ 0 w 361950"/>
                <a:gd name="connsiteY1" fmla="*/ 542925 h 542924"/>
                <a:gd name="connsiteX2" fmla="*/ 0 w 361950"/>
                <a:gd name="connsiteY2" fmla="*/ 180975 h 542924"/>
                <a:gd name="connsiteX3" fmla="*/ 361950 w 361950"/>
                <a:gd name="connsiteY3" fmla="*/ 0 h 542924"/>
              </a:gdLst>
              <a:ahLst/>
              <a:cxnLst>
                <a:cxn ang="0">
                  <a:pos x="connsiteX0" y="connsiteY0"/>
                </a:cxn>
                <a:cxn ang="0">
                  <a:pos x="connsiteX1" y="connsiteY1"/>
                </a:cxn>
                <a:cxn ang="0">
                  <a:pos x="connsiteX2" y="connsiteY2"/>
                </a:cxn>
                <a:cxn ang="0">
                  <a:pos x="connsiteX3" y="connsiteY3"/>
                </a:cxn>
              </a:cxnLst>
              <a:rect l="l" t="t" r="r" b="b"/>
              <a:pathLst>
                <a:path w="361950" h="542924">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4" name="任意多边形: 形状 60">
              <a:extLst>
                <a:ext uri="{FF2B5EF4-FFF2-40B4-BE49-F238E27FC236}">
                  <a16:creationId xmlns:a16="http://schemas.microsoft.com/office/drawing/2014/main" id="{5BBA7C43-C68D-6C51-47BA-688B5CFBC165}"/>
                </a:ext>
              </a:extLst>
            </p:cNvPr>
            <p:cNvSpPr/>
            <p:nvPr/>
          </p:nvSpPr>
          <p:spPr>
            <a:xfrm>
              <a:off x="4620118" y="4841603"/>
              <a:ext cx="378528" cy="567789"/>
            </a:xfrm>
            <a:custGeom>
              <a:avLst/>
              <a:gdLst>
                <a:gd name="connsiteX0" fmla="*/ 361950 w 361950"/>
                <a:gd name="connsiteY0" fmla="*/ 542925 h 542924"/>
                <a:gd name="connsiteX1" fmla="*/ 0 w 361950"/>
                <a:gd name="connsiteY1" fmla="*/ 361950 h 542924"/>
                <a:gd name="connsiteX2" fmla="*/ 0 w 361950"/>
                <a:gd name="connsiteY2" fmla="*/ 0 h 542924"/>
                <a:gd name="connsiteX3" fmla="*/ 361950 w 361950"/>
                <a:gd name="connsiteY3" fmla="*/ 180975 h 542924"/>
              </a:gdLst>
              <a:ahLst/>
              <a:cxnLst>
                <a:cxn ang="0">
                  <a:pos x="connsiteX0" y="connsiteY0"/>
                </a:cxn>
                <a:cxn ang="0">
                  <a:pos x="connsiteX1" y="connsiteY1"/>
                </a:cxn>
                <a:cxn ang="0">
                  <a:pos x="connsiteX2" y="connsiteY2"/>
                </a:cxn>
                <a:cxn ang="0">
                  <a:pos x="connsiteX3" y="connsiteY3"/>
                </a:cxn>
              </a:cxnLst>
              <a:rect l="l" t="t" r="r" b="b"/>
              <a:pathLst>
                <a:path w="361950" h="542924">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5" name="任意多边形: 形状 61">
              <a:extLst>
                <a:ext uri="{FF2B5EF4-FFF2-40B4-BE49-F238E27FC236}">
                  <a16:creationId xmlns:a16="http://schemas.microsoft.com/office/drawing/2014/main" id="{3B88768E-EBC0-79BA-4E69-D7D2EEB7EB19}"/>
                </a:ext>
              </a:extLst>
            </p:cNvPr>
            <p:cNvSpPr/>
            <p:nvPr/>
          </p:nvSpPr>
          <p:spPr>
            <a:xfrm>
              <a:off x="4620118" y="4176191"/>
              <a:ext cx="757055" cy="378527"/>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flip="none" rotWithShape="1">
              <a:gsLst>
                <a:gs pos="0">
                  <a:schemeClr val="accent1">
                    <a:lumMod val="100000"/>
                  </a:schemeClr>
                </a:gs>
                <a:gs pos="100000">
                  <a:schemeClr val="accent1">
                    <a:lumMod val="80000"/>
                    <a:lumOff val="20000"/>
                  </a:schemeClr>
                </a:gs>
              </a:gsLst>
              <a:lin ang="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6" name="任意多边形: 形状 62">
              <a:extLst>
                <a:ext uri="{FF2B5EF4-FFF2-40B4-BE49-F238E27FC236}">
                  <a16:creationId xmlns:a16="http://schemas.microsoft.com/office/drawing/2014/main" id="{E46F97BE-0F39-708B-3CF3-06E52E20F0ED}"/>
                </a:ext>
              </a:extLst>
            </p:cNvPr>
            <p:cNvSpPr/>
            <p:nvPr/>
          </p:nvSpPr>
          <p:spPr>
            <a:xfrm>
              <a:off x="4998646" y="4365455"/>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7" name="任意多边形: 形状 63">
              <a:extLst>
                <a:ext uri="{FF2B5EF4-FFF2-40B4-BE49-F238E27FC236}">
                  <a16:creationId xmlns:a16="http://schemas.microsoft.com/office/drawing/2014/main" id="{EAE627BD-130B-8AE2-24FB-51CE30BCDB79}"/>
                </a:ext>
              </a:extLst>
            </p:cNvPr>
            <p:cNvSpPr/>
            <p:nvPr/>
          </p:nvSpPr>
          <p:spPr>
            <a:xfrm>
              <a:off x="4620118" y="4365455"/>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lin ang="18900000" scaled="1"/>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8" name="任意多边形: 形状 64">
              <a:extLst>
                <a:ext uri="{FF2B5EF4-FFF2-40B4-BE49-F238E27FC236}">
                  <a16:creationId xmlns:a16="http://schemas.microsoft.com/office/drawing/2014/main" id="{6C57979A-9305-C8D2-1C6E-4E6A5B47A141}"/>
                </a:ext>
              </a:extLst>
            </p:cNvPr>
            <p:cNvSpPr/>
            <p:nvPr/>
          </p:nvSpPr>
          <p:spPr>
            <a:xfrm>
              <a:off x="4620119" y="4554720"/>
              <a:ext cx="378528" cy="378527"/>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flip="none" rotWithShape="1">
              <a:gsLst>
                <a:gs pos="0">
                  <a:schemeClr val="accent1"/>
                </a:gs>
                <a:gs pos="100000">
                  <a:schemeClr val="accent1">
                    <a:lumMod val="60000"/>
                    <a:lumOff val="40000"/>
                    <a:alpha val="0"/>
                  </a:schemeClr>
                </a:gs>
              </a:gsLst>
              <a:lin ang="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9" name="任意多边形: 形状 65">
              <a:extLst>
                <a:ext uri="{FF2B5EF4-FFF2-40B4-BE49-F238E27FC236}">
                  <a16:creationId xmlns:a16="http://schemas.microsoft.com/office/drawing/2014/main" id="{E42BCFCD-F529-3DF6-7F0C-B52A39E88E54}"/>
                </a:ext>
              </a:extLst>
            </p:cNvPr>
            <p:cNvSpPr/>
            <p:nvPr/>
          </p:nvSpPr>
          <p:spPr>
            <a:xfrm>
              <a:off x="6125262" y="390126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0" name="任意多边形: 形状 66">
              <a:extLst>
                <a:ext uri="{FF2B5EF4-FFF2-40B4-BE49-F238E27FC236}">
                  <a16:creationId xmlns:a16="http://schemas.microsoft.com/office/drawing/2014/main" id="{7CCFB6E0-ECA4-53C8-87D6-294CB93B8CA9}"/>
                </a:ext>
              </a:extLst>
            </p:cNvPr>
            <p:cNvSpPr/>
            <p:nvPr/>
          </p:nvSpPr>
          <p:spPr>
            <a:xfrm>
              <a:off x="6503790" y="409052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71" name="任意多边形: 形状 67">
              <a:extLst>
                <a:ext uri="{FF2B5EF4-FFF2-40B4-BE49-F238E27FC236}">
                  <a16:creationId xmlns:a16="http://schemas.microsoft.com/office/drawing/2014/main" id="{ECCDB27F-BF48-7D6B-6EA9-1E0B40FDCFFF}"/>
                </a:ext>
              </a:extLst>
            </p:cNvPr>
            <p:cNvSpPr/>
            <p:nvPr/>
          </p:nvSpPr>
          <p:spPr>
            <a:xfrm>
              <a:off x="6125262" y="409052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2" name="椭圆 71">
              <a:extLst>
                <a:ext uri="{FF2B5EF4-FFF2-40B4-BE49-F238E27FC236}">
                  <a16:creationId xmlns:a16="http://schemas.microsoft.com/office/drawing/2014/main" id="{02AA6201-E19D-CEBE-BA26-D3B778CF5DBD}"/>
                </a:ext>
              </a:extLst>
            </p:cNvPr>
            <p:cNvSpPr/>
            <p:nvPr/>
          </p:nvSpPr>
          <p:spPr>
            <a:xfrm>
              <a:off x="5269346" y="4328157"/>
              <a:ext cx="1380628" cy="1380628"/>
            </a:xfrm>
            <a:prstGeom prst="ellipse">
              <a:avLst/>
            </a:prstGeom>
            <a:gradFill flip="none" rotWithShape="1">
              <a:gsLst>
                <a:gs pos="30000">
                  <a:schemeClr val="bg1"/>
                </a:gs>
                <a:gs pos="100000">
                  <a:schemeClr val="accent1">
                    <a:lumMod val="20000"/>
                    <a:lumOff val="80000"/>
                  </a:schemeClr>
                </a:gs>
              </a:gsLst>
              <a:path path="circle">
                <a:fillToRect r="100000" b="100000"/>
              </a:path>
              <a:tileRect l="-100000" t="-100000"/>
            </a:gradFill>
            <a:ln>
              <a:noFill/>
            </a:ln>
            <a:effectLst>
              <a:outerShdw blurRad="1270000" sx="102000" sy="102000" algn="ctr" rotWithShape="0">
                <a:schemeClr val="accen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3" name="任意多边形: 形状 69">
              <a:extLst>
                <a:ext uri="{FF2B5EF4-FFF2-40B4-BE49-F238E27FC236}">
                  <a16:creationId xmlns:a16="http://schemas.microsoft.com/office/drawing/2014/main" id="{75B75B27-2AA0-72BF-31E1-1C56AC367F12}"/>
                </a:ext>
              </a:extLst>
            </p:cNvPr>
            <p:cNvSpPr/>
            <p:nvPr/>
          </p:nvSpPr>
          <p:spPr>
            <a:xfrm>
              <a:off x="5097262" y="5368554"/>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4" name="任意多边形: 形状 70">
              <a:extLst>
                <a:ext uri="{FF2B5EF4-FFF2-40B4-BE49-F238E27FC236}">
                  <a16:creationId xmlns:a16="http://schemas.microsoft.com/office/drawing/2014/main" id="{BBC74286-78E8-75AF-A9BC-261959040C2E}"/>
                </a:ext>
              </a:extLst>
            </p:cNvPr>
            <p:cNvSpPr/>
            <p:nvPr/>
          </p:nvSpPr>
          <p:spPr>
            <a:xfrm>
              <a:off x="5475790" y="5557818"/>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5" name="任意多边形: 形状 71">
              <a:extLst>
                <a:ext uri="{FF2B5EF4-FFF2-40B4-BE49-F238E27FC236}">
                  <a16:creationId xmlns:a16="http://schemas.microsoft.com/office/drawing/2014/main" id="{8F644576-E730-8BF6-5129-B2260BC7E750}"/>
                </a:ext>
              </a:extLst>
            </p:cNvPr>
            <p:cNvSpPr/>
            <p:nvPr/>
          </p:nvSpPr>
          <p:spPr>
            <a:xfrm>
              <a:off x="5097262" y="5557818"/>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6" name="任意多边形: 形状 72">
              <a:extLst>
                <a:ext uri="{FF2B5EF4-FFF2-40B4-BE49-F238E27FC236}">
                  <a16:creationId xmlns:a16="http://schemas.microsoft.com/office/drawing/2014/main" id="{B5C71242-5F7B-808E-0A01-877888B72101}"/>
                </a:ext>
              </a:extLst>
            </p:cNvPr>
            <p:cNvSpPr/>
            <p:nvPr/>
          </p:nvSpPr>
          <p:spPr>
            <a:xfrm>
              <a:off x="5097262" y="441526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77" name="任意多边形: 形状 73">
              <a:extLst>
                <a:ext uri="{FF2B5EF4-FFF2-40B4-BE49-F238E27FC236}">
                  <a16:creationId xmlns:a16="http://schemas.microsoft.com/office/drawing/2014/main" id="{70327EF0-1FB0-2499-2957-0DF38B5D50A9}"/>
                </a:ext>
              </a:extLst>
            </p:cNvPr>
            <p:cNvSpPr/>
            <p:nvPr/>
          </p:nvSpPr>
          <p:spPr>
            <a:xfrm>
              <a:off x="5475790" y="460452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78" name="任意多边形: 形状 74">
              <a:extLst>
                <a:ext uri="{FF2B5EF4-FFF2-40B4-BE49-F238E27FC236}">
                  <a16:creationId xmlns:a16="http://schemas.microsoft.com/office/drawing/2014/main" id="{00781542-686C-6334-FBDD-1B7F2E5261D5}"/>
                </a:ext>
              </a:extLst>
            </p:cNvPr>
            <p:cNvSpPr/>
            <p:nvPr/>
          </p:nvSpPr>
          <p:spPr>
            <a:xfrm>
              <a:off x="5097262" y="460452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flip="none" rotWithShape="1">
              <a:gsLst>
                <a:gs pos="0">
                  <a:schemeClr val="accent1">
                    <a:lumMod val="80000"/>
                    <a:lumOff val="20000"/>
                  </a:schemeClr>
                </a:gs>
                <a:gs pos="100000">
                  <a:schemeClr val="accent1">
                    <a:lumMod val="40000"/>
                    <a:lumOff val="60000"/>
                  </a:schemeClr>
                </a:gs>
              </a:gsLst>
              <a:lin ang="7200000" scaled="0"/>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9" name="任意多边形: 形状 75">
              <a:extLst>
                <a:ext uri="{FF2B5EF4-FFF2-40B4-BE49-F238E27FC236}">
                  <a16:creationId xmlns:a16="http://schemas.microsoft.com/office/drawing/2014/main" id="{18D861B2-0D85-3855-649C-A02FA8EB0409}"/>
                </a:ext>
              </a:extLst>
            </p:cNvPr>
            <p:cNvSpPr/>
            <p:nvPr/>
          </p:nvSpPr>
          <p:spPr>
            <a:xfrm>
              <a:off x="6602405" y="5092628"/>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0" name="任意多边形: 形状 76">
              <a:extLst>
                <a:ext uri="{FF2B5EF4-FFF2-40B4-BE49-F238E27FC236}">
                  <a16:creationId xmlns:a16="http://schemas.microsoft.com/office/drawing/2014/main" id="{BC1B94C3-E8C5-723B-4760-E4560C1DEC6D}"/>
                </a:ext>
              </a:extLst>
            </p:cNvPr>
            <p:cNvSpPr/>
            <p:nvPr/>
          </p:nvSpPr>
          <p:spPr>
            <a:xfrm>
              <a:off x="6980933" y="5281892"/>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1" name="任意多边形: 形状 77">
              <a:extLst>
                <a:ext uri="{FF2B5EF4-FFF2-40B4-BE49-F238E27FC236}">
                  <a16:creationId xmlns:a16="http://schemas.microsoft.com/office/drawing/2014/main" id="{A4CD898B-3021-0773-EDE4-E64591074D34}"/>
                </a:ext>
              </a:extLst>
            </p:cNvPr>
            <p:cNvSpPr/>
            <p:nvPr/>
          </p:nvSpPr>
          <p:spPr>
            <a:xfrm>
              <a:off x="6602405" y="5281892"/>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2" name="任意多边形: 形状 78">
              <a:extLst>
                <a:ext uri="{FF2B5EF4-FFF2-40B4-BE49-F238E27FC236}">
                  <a16:creationId xmlns:a16="http://schemas.microsoft.com/office/drawing/2014/main" id="{0818EC59-3B73-FE25-C985-61B5E17D9FEF}"/>
                </a:ext>
              </a:extLst>
            </p:cNvPr>
            <p:cNvSpPr/>
            <p:nvPr/>
          </p:nvSpPr>
          <p:spPr>
            <a:xfrm>
              <a:off x="6602405" y="5471156"/>
              <a:ext cx="378528" cy="378528"/>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3" name="任意多边形: 形状 79">
              <a:extLst>
                <a:ext uri="{FF2B5EF4-FFF2-40B4-BE49-F238E27FC236}">
                  <a16:creationId xmlns:a16="http://schemas.microsoft.com/office/drawing/2014/main" id="{E3F9BE5B-53FA-A73B-80B9-58E65F46A335}"/>
                </a:ext>
              </a:extLst>
            </p:cNvPr>
            <p:cNvSpPr/>
            <p:nvPr/>
          </p:nvSpPr>
          <p:spPr>
            <a:xfrm>
              <a:off x="6602405" y="461548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4" name="任意多边形: 形状 80">
              <a:extLst>
                <a:ext uri="{FF2B5EF4-FFF2-40B4-BE49-F238E27FC236}">
                  <a16:creationId xmlns:a16="http://schemas.microsoft.com/office/drawing/2014/main" id="{567D5264-0A30-E756-8095-85A2BF1E349E}"/>
                </a:ext>
              </a:extLst>
            </p:cNvPr>
            <p:cNvSpPr/>
            <p:nvPr/>
          </p:nvSpPr>
          <p:spPr>
            <a:xfrm>
              <a:off x="6980933" y="480474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5" name="任意多边形: 形状 81">
              <a:extLst>
                <a:ext uri="{FF2B5EF4-FFF2-40B4-BE49-F238E27FC236}">
                  <a16:creationId xmlns:a16="http://schemas.microsoft.com/office/drawing/2014/main" id="{8FE8BE99-D5B4-1C96-DC87-288B5A829E05}"/>
                </a:ext>
              </a:extLst>
            </p:cNvPr>
            <p:cNvSpPr/>
            <p:nvPr/>
          </p:nvSpPr>
          <p:spPr>
            <a:xfrm>
              <a:off x="6602405" y="480474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6" name="任意多边形: 形状 82">
              <a:extLst>
                <a:ext uri="{FF2B5EF4-FFF2-40B4-BE49-F238E27FC236}">
                  <a16:creationId xmlns:a16="http://schemas.microsoft.com/office/drawing/2014/main" id="{6BCAB5AC-D4BE-C215-396A-7B2BBFA6B2B5}"/>
                </a:ext>
              </a:extLst>
            </p:cNvPr>
            <p:cNvSpPr/>
            <p:nvPr/>
          </p:nvSpPr>
          <p:spPr>
            <a:xfrm>
              <a:off x="6602405" y="4139336"/>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7" name="任意多边形: 形状 83">
              <a:extLst>
                <a:ext uri="{FF2B5EF4-FFF2-40B4-BE49-F238E27FC236}">
                  <a16:creationId xmlns:a16="http://schemas.microsoft.com/office/drawing/2014/main" id="{4C7F22F0-1B3E-8F1F-0AB9-33F6D6325F75}"/>
                </a:ext>
              </a:extLst>
            </p:cNvPr>
            <p:cNvSpPr/>
            <p:nvPr/>
          </p:nvSpPr>
          <p:spPr>
            <a:xfrm>
              <a:off x="6980933" y="4328600"/>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8" name="任意多边形: 形状 84">
              <a:extLst>
                <a:ext uri="{FF2B5EF4-FFF2-40B4-BE49-F238E27FC236}">
                  <a16:creationId xmlns:a16="http://schemas.microsoft.com/office/drawing/2014/main" id="{75366F32-4F3C-811D-B0D8-B3BAD11797B6}"/>
                </a:ext>
              </a:extLst>
            </p:cNvPr>
            <p:cNvSpPr/>
            <p:nvPr/>
          </p:nvSpPr>
          <p:spPr>
            <a:xfrm>
              <a:off x="6602405" y="4328600"/>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9" name="任意多边形: 形状 85">
              <a:extLst>
                <a:ext uri="{FF2B5EF4-FFF2-40B4-BE49-F238E27FC236}">
                  <a16:creationId xmlns:a16="http://schemas.microsoft.com/office/drawing/2014/main" id="{2DA5D9A7-EC24-3C83-32D2-DF2C72830ED8}"/>
                </a:ext>
              </a:extLst>
            </p:cNvPr>
            <p:cNvSpPr/>
            <p:nvPr/>
          </p:nvSpPr>
          <p:spPr>
            <a:xfrm>
              <a:off x="6602405" y="4517864"/>
              <a:ext cx="378528" cy="378528"/>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0" name="任意多边形: 形状 86">
              <a:extLst>
                <a:ext uri="{FF2B5EF4-FFF2-40B4-BE49-F238E27FC236}">
                  <a16:creationId xmlns:a16="http://schemas.microsoft.com/office/drawing/2014/main" id="{B2DAA098-0FE4-150A-58A3-8C44B497DB0D}"/>
                </a:ext>
              </a:extLst>
            </p:cNvPr>
            <p:cNvSpPr/>
            <p:nvPr/>
          </p:nvSpPr>
          <p:spPr>
            <a:xfrm>
              <a:off x="6088405" y="5349627"/>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1" name="任意多边形: 形状 87">
              <a:extLst>
                <a:ext uri="{FF2B5EF4-FFF2-40B4-BE49-F238E27FC236}">
                  <a16:creationId xmlns:a16="http://schemas.microsoft.com/office/drawing/2014/main" id="{5657181C-BDBA-5DC6-5C52-6D37EC78DF39}"/>
                </a:ext>
              </a:extLst>
            </p:cNvPr>
            <p:cNvSpPr/>
            <p:nvPr/>
          </p:nvSpPr>
          <p:spPr>
            <a:xfrm>
              <a:off x="6466933" y="5538891"/>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92" name="任意多边形: 形状 88">
              <a:extLst>
                <a:ext uri="{FF2B5EF4-FFF2-40B4-BE49-F238E27FC236}">
                  <a16:creationId xmlns:a16="http://schemas.microsoft.com/office/drawing/2014/main" id="{5DE0C150-8AA1-2F97-39EB-92DD5CC9BE49}"/>
                </a:ext>
              </a:extLst>
            </p:cNvPr>
            <p:cNvSpPr/>
            <p:nvPr/>
          </p:nvSpPr>
          <p:spPr>
            <a:xfrm>
              <a:off x="6088405" y="553889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3" name="任意多边形: 形状 89">
              <a:extLst>
                <a:ext uri="{FF2B5EF4-FFF2-40B4-BE49-F238E27FC236}">
                  <a16:creationId xmlns:a16="http://schemas.microsoft.com/office/drawing/2014/main" id="{5E5CA295-0CFC-67E2-09D0-3E6999849807}"/>
                </a:ext>
              </a:extLst>
            </p:cNvPr>
            <p:cNvSpPr/>
            <p:nvPr/>
          </p:nvSpPr>
          <p:spPr>
            <a:xfrm>
              <a:off x="6088405" y="4396337"/>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4" name="任意多边形: 形状 90">
              <a:extLst>
                <a:ext uri="{FF2B5EF4-FFF2-40B4-BE49-F238E27FC236}">
                  <a16:creationId xmlns:a16="http://schemas.microsoft.com/office/drawing/2014/main" id="{F427500E-2517-F3C8-625A-7C60BF420549}"/>
                </a:ext>
              </a:extLst>
            </p:cNvPr>
            <p:cNvSpPr/>
            <p:nvPr/>
          </p:nvSpPr>
          <p:spPr>
            <a:xfrm>
              <a:off x="6466933" y="4585601"/>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5" name="任意多边形: 形状 91">
              <a:extLst>
                <a:ext uri="{FF2B5EF4-FFF2-40B4-BE49-F238E27FC236}">
                  <a16:creationId xmlns:a16="http://schemas.microsoft.com/office/drawing/2014/main" id="{35EABB52-8767-5BB1-A4BA-9A21D9703946}"/>
                </a:ext>
              </a:extLst>
            </p:cNvPr>
            <p:cNvSpPr/>
            <p:nvPr/>
          </p:nvSpPr>
          <p:spPr>
            <a:xfrm>
              <a:off x="6088405" y="458560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6" name="任意多边形: 形状 92">
              <a:extLst>
                <a:ext uri="{FF2B5EF4-FFF2-40B4-BE49-F238E27FC236}">
                  <a16:creationId xmlns:a16="http://schemas.microsoft.com/office/drawing/2014/main" id="{6EAE10FD-E12A-22F2-C32D-AA19FD7DCC3B}"/>
                </a:ext>
              </a:extLst>
            </p:cNvPr>
            <p:cNvSpPr/>
            <p:nvPr/>
          </p:nvSpPr>
          <p:spPr>
            <a:xfrm>
              <a:off x="5574405" y="5606627"/>
              <a:ext cx="757055" cy="379523"/>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7" name="任意多边形: 形状 93">
              <a:extLst>
                <a:ext uri="{FF2B5EF4-FFF2-40B4-BE49-F238E27FC236}">
                  <a16:creationId xmlns:a16="http://schemas.microsoft.com/office/drawing/2014/main" id="{8EE9D027-FBC9-153F-6C48-339BCC390C29}"/>
                </a:ext>
              </a:extLst>
            </p:cNvPr>
            <p:cNvSpPr/>
            <p:nvPr/>
          </p:nvSpPr>
          <p:spPr>
            <a:xfrm>
              <a:off x="5952933" y="5795891"/>
              <a:ext cx="378528" cy="567791"/>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8" name="任意多边形: 形状 94">
              <a:extLst>
                <a:ext uri="{FF2B5EF4-FFF2-40B4-BE49-F238E27FC236}">
                  <a16:creationId xmlns:a16="http://schemas.microsoft.com/office/drawing/2014/main" id="{AA1902DA-CBE7-C52F-81E7-4F546FA66C45}"/>
                </a:ext>
              </a:extLst>
            </p:cNvPr>
            <p:cNvSpPr/>
            <p:nvPr/>
          </p:nvSpPr>
          <p:spPr>
            <a:xfrm>
              <a:off x="5574405" y="579589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99" name="任意多边形: 形状 95">
              <a:extLst>
                <a:ext uri="{FF2B5EF4-FFF2-40B4-BE49-F238E27FC236}">
                  <a16:creationId xmlns:a16="http://schemas.microsoft.com/office/drawing/2014/main" id="{2E743A1B-4969-39C7-B85D-04BB904F5947}"/>
                </a:ext>
              </a:extLst>
            </p:cNvPr>
            <p:cNvSpPr/>
            <p:nvPr/>
          </p:nvSpPr>
          <p:spPr>
            <a:xfrm>
              <a:off x="5574405" y="5986151"/>
              <a:ext cx="378528" cy="377531"/>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0" name="任意多边形: 形状 96">
              <a:extLst>
                <a:ext uri="{FF2B5EF4-FFF2-40B4-BE49-F238E27FC236}">
                  <a16:creationId xmlns:a16="http://schemas.microsoft.com/office/drawing/2014/main" id="{26DE19FA-D90A-1157-1922-9DD235813996}"/>
                </a:ext>
              </a:extLst>
            </p:cNvPr>
            <p:cNvSpPr/>
            <p:nvPr/>
          </p:nvSpPr>
          <p:spPr>
            <a:xfrm>
              <a:off x="5574405" y="5130479"/>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1" name="任意多边形: 形状 97">
              <a:extLst>
                <a:ext uri="{FF2B5EF4-FFF2-40B4-BE49-F238E27FC236}">
                  <a16:creationId xmlns:a16="http://schemas.microsoft.com/office/drawing/2014/main" id="{622CFCF3-2423-0312-2BA5-12D237E10ED0}"/>
                </a:ext>
              </a:extLst>
            </p:cNvPr>
            <p:cNvSpPr/>
            <p:nvPr/>
          </p:nvSpPr>
          <p:spPr>
            <a:xfrm>
              <a:off x="5952933" y="5319743"/>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a:gsLst>
                <a:gs pos="0">
                  <a:schemeClr val="accent1">
                    <a:lumMod val="70000"/>
                    <a:lumOff val="30000"/>
                  </a:schemeClr>
                </a:gs>
                <a:gs pos="100000">
                  <a:schemeClr val="accent1">
                    <a:lumMod val="40000"/>
                    <a:lumOff val="6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2" name="任意多边形: 形状 98">
              <a:extLst>
                <a:ext uri="{FF2B5EF4-FFF2-40B4-BE49-F238E27FC236}">
                  <a16:creationId xmlns:a16="http://schemas.microsoft.com/office/drawing/2014/main" id="{BB3A44C0-AC05-5CF1-D6F2-37FC2405C82C}"/>
                </a:ext>
              </a:extLst>
            </p:cNvPr>
            <p:cNvSpPr/>
            <p:nvPr/>
          </p:nvSpPr>
          <p:spPr>
            <a:xfrm>
              <a:off x="5574405" y="5319743"/>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3" name="任意多边形: 形状 99">
              <a:extLst>
                <a:ext uri="{FF2B5EF4-FFF2-40B4-BE49-F238E27FC236}">
                  <a16:creationId xmlns:a16="http://schemas.microsoft.com/office/drawing/2014/main" id="{B5D5E4D5-BC4F-FE4B-C5CC-D8646F545641}"/>
                </a:ext>
              </a:extLst>
            </p:cNvPr>
            <p:cNvSpPr/>
            <p:nvPr/>
          </p:nvSpPr>
          <p:spPr>
            <a:xfrm>
              <a:off x="5574405" y="4653336"/>
              <a:ext cx="757055" cy="379523"/>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4" name="任意多边形: 形状 100">
              <a:extLst>
                <a:ext uri="{FF2B5EF4-FFF2-40B4-BE49-F238E27FC236}">
                  <a16:creationId xmlns:a16="http://schemas.microsoft.com/office/drawing/2014/main" id="{14B1021C-FC59-0C9B-DD82-CC71BC94F327}"/>
                </a:ext>
              </a:extLst>
            </p:cNvPr>
            <p:cNvSpPr/>
            <p:nvPr/>
          </p:nvSpPr>
          <p:spPr>
            <a:xfrm>
              <a:off x="5952933" y="4842600"/>
              <a:ext cx="378528" cy="567791"/>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5" name="任意多边形: 形状 101">
              <a:extLst>
                <a:ext uri="{FF2B5EF4-FFF2-40B4-BE49-F238E27FC236}">
                  <a16:creationId xmlns:a16="http://schemas.microsoft.com/office/drawing/2014/main" id="{8CE89AC7-F3F5-2B25-60D9-7E2A49C7D1B7}"/>
                </a:ext>
              </a:extLst>
            </p:cNvPr>
            <p:cNvSpPr/>
            <p:nvPr/>
          </p:nvSpPr>
          <p:spPr>
            <a:xfrm>
              <a:off x="5574405" y="4842600"/>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106" name="任意多边形: 形状 102">
              <a:extLst>
                <a:ext uri="{FF2B5EF4-FFF2-40B4-BE49-F238E27FC236}">
                  <a16:creationId xmlns:a16="http://schemas.microsoft.com/office/drawing/2014/main" id="{4E1EC711-86AE-6860-F1E7-D99F8576002C}"/>
                </a:ext>
              </a:extLst>
            </p:cNvPr>
            <p:cNvSpPr/>
            <p:nvPr/>
          </p:nvSpPr>
          <p:spPr>
            <a:xfrm>
              <a:off x="5574405" y="5032860"/>
              <a:ext cx="378528" cy="377531"/>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cxnSp>
          <p:nvCxnSpPr>
            <p:cNvPr id="121" name="直线连接符 120">
              <a:extLst>
                <a:ext uri="{FF2B5EF4-FFF2-40B4-BE49-F238E27FC236}">
                  <a16:creationId xmlns:a16="http://schemas.microsoft.com/office/drawing/2014/main" id="{73937CBD-EEBF-2469-DD3D-BCA73100F341}"/>
                </a:ext>
              </a:extLst>
            </p:cNvPr>
            <p:cNvCxnSpPr>
              <a:cxnSpLocks/>
              <a:stCxn id="52" idx="3"/>
              <a:endCxn id="122" idx="2"/>
            </p:cNvCxnSpPr>
            <p:nvPr/>
          </p:nvCxnSpPr>
          <p:spPr>
            <a:xfrm flipH="1" flipV="1">
              <a:off x="6019602" y="2110192"/>
              <a:ext cx="7045" cy="1552001"/>
            </a:xfrm>
            <a:prstGeom prst="line">
              <a:avLst/>
            </a:prstGeom>
            <a:noFill/>
            <a:ln w="9525" cap="rnd" cmpd="sng">
              <a:solidFill>
                <a:schemeClr val="accent1"/>
              </a:solidFill>
              <a:prstDash val="solid"/>
              <a:headEnd type="none"/>
              <a:tailEnd type="ova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267539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D2E7-CA56-8B92-0BF6-954AEB27E71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3C95C7-1901-8CC3-C7A2-1377E8300AE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项目概述</a:t>
            </a:r>
          </a:p>
        </p:txBody>
      </p:sp>
      <p:sp>
        <p:nvSpPr>
          <p:cNvPr id="117" name="object 12">
            <a:extLst>
              <a:ext uri="{FF2B5EF4-FFF2-40B4-BE49-F238E27FC236}">
                <a16:creationId xmlns:a16="http://schemas.microsoft.com/office/drawing/2014/main" id="{B455FBAA-E337-00DC-FB2F-3AC059FAA5AB}"/>
              </a:ext>
            </a:extLst>
          </p:cNvPr>
          <p:cNvSpPr/>
          <p:nvPr/>
        </p:nvSpPr>
        <p:spPr>
          <a:xfrm>
            <a:off x="755374" y="1417983"/>
            <a:ext cx="10763526" cy="5035826"/>
          </a:xfrm>
          <a:prstGeom prst="roundRect">
            <a:avLst>
              <a:gd name="adj" fmla="val 8509"/>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nvGrpSpPr>
          <p:cNvPr id="118" name="组合 117">
            <a:extLst>
              <a:ext uri="{FF2B5EF4-FFF2-40B4-BE49-F238E27FC236}">
                <a16:creationId xmlns:a16="http://schemas.microsoft.com/office/drawing/2014/main" id="{7E83356E-B726-4C5B-B584-7094AC2D8506}"/>
              </a:ext>
            </a:extLst>
          </p:cNvPr>
          <p:cNvGrpSpPr>
            <a:grpSpLocks noChangeAspect="1"/>
          </p:cNvGrpSpPr>
          <p:nvPr/>
        </p:nvGrpSpPr>
        <p:grpSpPr>
          <a:xfrm>
            <a:off x="321606" y="1161221"/>
            <a:ext cx="1584000" cy="1584000"/>
            <a:chOff x="1914994" y="2265570"/>
            <a:chExt cx="255414" cy="255414"/>
          </a:xfrm>
        </p:grpSpPr>
        <p:sp>
          <p:nvSpPr>
            <p:cNvPr id="119" name="object 13">
              <a:extLst>
                <a:ext uri="{FF2B5EF4-FFF2-40B4-BE49-F238E27FC236}">
                  <a16:creationId xmlns:a16="http://schemas.microsoft.com/office/drawing/2014/main" id="{7AE0A819-3ED7-FA76-9282-D88FF83B6428}"/>
                </a:ext>
              </a:extLst>
            </p:cNvPr>
            <p:cNvSpPr/>
            <p:nvPr/>
          </p:nvSpPr>
          <p:spPr>
            <a:xfrm>
              <a:off x="1914994" y="2265570"/>
              <a:ext cx="255414" cy="255414"/>
            </a:xfrm>
            <a:prstGeom prst="ellipse">
              <a:avLst/>
            </a:prstGeom>
            <a:solidFill>
              <a:schemeClr val="bg1"/>
            </a:solidFill>
            <a:effectLst>
              <a:outerShdw blurRad="50800" dist="38100" dir="10800000" algn="r" rotWithShape="0">
                <a:schemeClr val="accent3">
                  <a:lumMod val="20000"/>
                  <a:lumOff val="80000"/>
                  <a:alpha val="40000"/>
                </a:schemeClr>
              </a:outerShdw>
            </a:effectLst>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pic>
          <p:nvPicPr>
            <p:cNvPr id="120" name="object 14">
              <a:extLst>
                <a:ext uri="{FF2B5EF4-FFF2-40B4-BE49-F238E27FC236}">
                  <a16:creationId xmlns:a16="http://schemas.microsoft.com/office/drawing/2014/main" id="{DA1CA4D1-7E72-8F40-D5E1-8BF4C1BA6BCE}"/>
                </a:ext>
              </a:extLst>
            </p:cNvPr>
            <p:cNvPicPr/>
            <p:nvPr/>
          </p:nvPicPr>
          <p:blipFill>
            <a:blip r:embed="rId2" cstate="print"/>
            <a:stretch>
              <a:fillRect/>
            </a:stretch>
          </p:blipFill>
          <p:spPr>
            <a:xfrm>
              <a:off x="1952350" y="2297425"/>
              <a:ext cx="180353" cy="204253"/>
            </a:xfrm>
            <a:prstGeom prst="rect">
              <a:avLst/>
            </a:prstGeom>
          </p:spPr>
        </p:pic>
      </p:grpSp>
      <p:sp>
        <p:nvSpPr>
          <p:cNvPr id="121" name="object 18">
            <a:extLst>
              <a:ext uri="{FF2B5EF4-FFF2-40B4-BE49-F238E27FC236}">
                <a16:creationId xmlns:a16="http://schemas.microsoft.com/office/drawing/2014/main" id="{44E7A494-38CD-7460-115F-D6531DD0E369}"/>
              </a:ext>
            </a:extLst>
          </p:cNvPr>
          <p:cNvSpPr txBox="1"/>
          <p:nvPr/>
        </p:nvSpPr>
        <p:spPr>
          <a:xfrm>
            <a:off x="1671771" y="1815690"/>
            <a:ext cx="9724757" cy="3881089"/>
          </a:xfrm>
          <a:prstGeom prst="rect">
            <a:avLst/>
          </a:prstGeom>
        </p:spPr>
        <p:txBody>
          <a:bodyPr vert="horz" wrap="square" lIns="0" tIns="67717" rIns="0" bIns="0" rtlCol="0" anchor="ctr">
            <a:spAutoFit/>
          </a:bodyPr>
          <a:lstStyle/>
          <a:p>
            <a:pPr marR="179970" indent="457200">
              <a:lnSpc>
                <a:spcPct val="150000"/>
              </a:lnSpc>
            </a:pPr>
            <a:r>
              <a:rPr sz="2400" spc="-4" dirty="0">
                <a:solidFill>
                  <a:srgbClr val="231F20"/>
                </a:solidFill>
                <a:latin typeface="Microsoft YaHei" panose="020B0503020204020204" pitchFamily="34" charset="-122"/>
                <a:ea typeface="Microsoft YaHei" panose="020B0503020204020204" pitchFamily="34" charset="-122"/>
                <a:cs typeface="Lantinghei SC Extralight"/>
              </a:rPr>
              <a:t>近年来，数字技术的发展和普及为大学生创新创业提供了崭新的机遇和丰富的资源。数字平台的出现使得创新创业成本更低，市场更广阔。但在数字时代，大学生创新创业也面临诸多挑战，如市场竞争激烈、知识更新迅速、法律法规尚不完善等，大学生需要具备相应的能力和意识来应对这些问题。因此，大学生在大学期间需做好职业生涯规划，充分认识自身的能力和所处的社会环</a:t>
            </a:r>
            <a:r>
              <a:rPr sz="2400" spc="36" dirty="0">
                <a:solidFill>
                  <a:srgbClr val="231F20"/>
                </a:solidFill>
                <a:latin typeface="Microsoft YaHei" panose="020B0503020204020204" pitchFamily="34" charset="-122"/>
                <a:ea typeface="Microsoft YaHei" panose="020B0503020204020204" pitchFamily="34" charset="-122"/>
                <a:cs typeface="Lantinghei SC Extralight"/>
              </a:rPr>
              <a:t>境，发挥时代背景下创新创业的优势，积极参与到数字时代创新创业的浪</a:t>
            </a:r>
            <a:r>
              <a:rPr sz="2400" spc="-14" dirty="0">
                <a:solidFill>
                  <a:srgbClr val="231F20"/>
                </a:solidFill>
                <a:latin typeface="Microsoft YaHei" panose="020B0503020204020204" pitchFamily="34" charset="-122"/>
                <a:ea typeface="Microsoft YaHei" panose="020B0503020204020204" pitchFamily="34" charset="-122"/>
                <a:cs typeface="Lantinghei SC Extralight"/>
              </a:rPr>
              <a:t>潮中。</a:t>
            </a:r>
            <a:endParaRPr sz="24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51713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871FB-0F62-C52E-38F4-B9607469248C}"/>
            </a:ext>
          </a:extLst>
        </p:cNvPr>
        <p:cNvGrpSpPr/>
        <p:nvPr/>
      </p:nvGrpSpPr>
      <p:grpSpPr>
        <a:xfrm>
          <a:off x="0" y="0"/>
          <a:ext cx="0" cy="0"/>
          <a:chOff x="0" y="0"/>
          <a:chExt cx="0" cy="0"/>
        </a:xfrm>
      </p:grpSpPr>
      <p:sp>
        <p:nvSpPr>
          <p:cNvPr id="3" name="object 4">
            <a:extLst>
              <a:ext uri="{FF2B5EF4-FFF2-40B4-BE49-F238E27FC236}">
                <a16:creationId xmlns:a16="http://schemas.microsoft.com/office/drawing/2014/main" id="{2CC240BA-8EEC-E452-675B-18443E5F7832}"/>
              </a:ext>
            </a:extLst>
          </p:cNvPr>
          <p:cNvSpPr/>
          <p:nvPr/>
        </p:nvSpPr>
        <p:spPr>
          <a:xfrm>
            <a:off x="345281" y="1663442"/>
            <a:ext cx="11501438" cy="4719955"/>
          </a:xfrm>
          <a:prstGeom prst="roundRect">
            <a:avLst>
              <a:gd name="adj" fmla="val 5791"/>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8096BC2E-0733-1970-0C5E-88867A0DCC8D}"/>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知识拓展</a:t>
            </a:r>
          </a:p>
        </p:txBody>
      </p:sp>
      <p:sp>
        <p:nvSpPr>
          <p:cNvPr id="4" name="文本框 3">
            <a:extLst>
              <a:ext uri="{FF2B5EF4-FFF2-40B4-BE49-F238E27FC236}">
                <a16:creationId xmlns:a16="http://schemas.microsoft.com/office/drawing/2014/main" id="{14FAB327-51CA-39C4-DAD3-7A16A8BC97B8}"/>
              </a:ext>
            </a:extLst>
          </p:cNvPr>
          <p:cNvSpPr txBox="1"/>
          <p:nvPr/>
        </p:nvSpPr>
        <p:spPr>
          <a:xfrm>
            <a:off x="1173263" y="1140222"/>
            <a:ext cx="5903109" cy="523220"/>
          </a:xfrm>
          <a:prstGeom prst="rect">
            <a:avLst/>
          </a:prstGeom>
          <a:noFill/>
          <a:ln w="9525">
            <a:noFill/>
          </a:ln>
        </p:spPr>
        <p:txBody>
          <a:bodyPr wrap="square">
            <a:spAutoFit/>
          </a:bodyPr>
          <a:lstStyle/>
          <a:p>
            <a:pPr indent="0"/>
            <a:r>
              <a:rPr kumimoji="1" lang="zh-CN" altLang="en-US" sz="2800" b="1" dirty="0">
                <a:solidFill>
                  <a:schemeClr val="accent3"/>
                </a:solidFill>
                <a:latin typeface="Microsoft YaHei" panose="020B0503020204020204" pitchFamily="34" charset="-122"/>
                <a:ea typeface="Microsoft YaHei" panose="020B0503020204020204" pitchFamily="34" charset="-122"/>
              </a:rPr>
              <a:t>就业、创业、创新的关系</a:t>
            </a:r>
          </a:p>
        </p:txBody>
      </p:sp>
      <p:sp>
        <p:nvSpPr>
          <p:cNvPr id="6" name="object 11">
            <a:extLst>
              <a:ext uri="{FF2B5EF4-FFF2-40B4-BE49-F238E27FC236}">
                <a16:creationId xmlns:a16="http://schemas.microsoft.com/office/drawing/2014/main" id="{CE7B36C9-D959-31DB-1160-A57C59699ACF}"/>
              </a:ext>
            </a:extLst>
          </p:cNvPr>
          <p:cNvSpPr txBox="1"/>
          <p:nvPr/>
        </p:nvSpPr>
        <p:spPr>
          <a:xfrm>
            <a:off x="699643" y="1846182"/>
            <a:ext cx="10819257" cy="316954"/>
          </a:xfrm>
          <a:prstGeom prst="rect">
            <a:avLst/>
          </a:prstGeom>
        </p:spPr>
        <p:txBody>
          <a:bodyPr vert="horz" wrap="square" lIns="0" tIns="9089" rIns="0" bIns="0" rtlCol="0">
            <a:spAutoFit/>
          </a:bodyPr>
          <a:lstStyle/>
          <a:p>
            <a:pPr marR="5908" indent="457200">
              <a:spcBef>
                <a:spcPts val="372"/>
              </a:spcBef>
            </a:pPr>
            <a:r>
              <a:rPr sz="2000" b="1" dirty="0" err="1">
                <a:latin typeface="Microsoft YaHei" panose="020B0503020204020204" pitchFamily="34" charset="-122"/>
                <a:ea typeface="Microsoft YaHei" panose="020B0503020204020204" pitchFamily="34" charset="-122"/>
              </a:rPr>
              <a:t>就业、创业、创新三者之间存在相互依赖、相互制约和相互促进的辩证关系</a:t>
            </a:r>
            <a:r>
              <a:rPr sz="2000" b="1" dirty="0">
                <a:latin typeface="Microsoft YaHei" panose="020B0503020204020204" pitchFamily="34" charset="-122"/>
                <a:ea typeface="Microsoft YaHei" panose="020B0503020204020204" pitchFamily="34" charset="-122"/>
              </a:rPr>
              <a:t>。</a:t>
            </a:r>
            <a:endParaRPr lang="en-US" sz="2000" b="1" dirty="0">
              <a:latin typeface="Microsoft YaHei" panose="020B0503020204020204" pitchFamily="34" charset="-122"/>
              <a:ea typeface="Microsoft YaHei" panose="020B0503020204020204" pitchFamily="34" charset="-122"/>
            </a:endParaRPr>
          </a:p>
        </p:txBody>
      </p:sp>
      <p:grpSp>
        <p:nvGrpSpPr>
          <p:cNvPr id="14" name="组合 13">
            <a:extLst>
              <a:ext uri="{FF2B5EF4-FFF2-40B4-BE49-F238E27FC236}">
                <a16:creationId xmlns:a16="http://schemas.microsoft.com/office/drawing/2014/main" id="{B5C3C0B6-0224-F57C-09FF-C491409AEFAE}"/>
              </a:ext>
            </a:extLst>
          </p:cNvPr>
          <p:cNvGrpSpPr/>
          <p:nvPr/>
        </p:nvGrpSpPr>
        <p:grpSpPr>
          <a:xfrm>
            <a:off x="587751" y="1109076"/>
            <a:ext cx="585512" cy="585512"/>
            <a:chOff x="803986" y="1663442"/>
            <a:chExt cx="585512" cy="585512"/>
          </a:xfrm>
        </p:grpSpPr>
        <p:sp>
          <p:nvSpPr>
            <p:cNvPr id="9" name="object 14">
              <a:extLst>
                <a:ext uri="{FF2B5EF4-FFF2-40B4-BE49-F238E27FC236}">
                  <a16:creationId xmlns:a16="http://schemas.microsoft.com/office/drawing/2014/main" id="{86AE755A-9A5B-0F6F-3F1B-ED151B9CA23A}"/>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solidFill>
              <a:srgbClr val="FFFFFF"/>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0" name="object 15">
              <a:extLst>
                <a:ext uri="{FF2B5EF4-FFF2-40B4-BE49-F238E27FC236}">
                  <a16:creationId xmlns:a16="http://schemas.microsoft.com/office/drawing/2014/main" id="{E9826CDD-F8FF-4CC2-40B8-B531FFBEF6A9}"/>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ln w="17995">
              <a:solidFill>
                <a:srgbClr val="8ED8F8"/>
              </a:solidFill>
            </a:ln>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2" name="object 17">
              <a:extLst>
                <a:ext uri="{FF2B5EF4-FFF2-40B4-BE49-F238E27FC236}">
                  <a16:creationId xmlns:a16="http://schemas.microsoft.com/office/drawing/2014/main" id="{68361C72-2905-759B-0E3B-C770C2803462}"/>
                </a:ext>
              </a:extLst>
            </p:cNvPr>
            <p:cNvPicPr/>
            <p:nvPr/>
          </p:nvPicPr>
          <p:blipFill>
            <a:blip r:embed="rId2" cstate="print"/>
            <a:stretch>
              <a:fillRect/>
            </a:stretch>
          </p:blipFill>
          <p:spPr>
            <a:xfrm>
              <a:off x="915878" y="1815036"/>
              <a:ext cx="395629" cy="315175"/>
            </a:xfrm>
            <a:prstGeom prst="rect">
              <a:avLst/>
            </a:prstGeom>
          </p:spPr>
        </p:pic>
      </p:grpSp>
      <p:sp>
        <p:nvSpPr>
          <p:cNvPr id="18" name="矩形 17">
            <a:extLst>
              <a:ext uri="{FF2B5EF4-FFF2-40B4-BE49-F238E27FC236}">
                <a16:creationId xmlns:a16="http://schemas.microsoft.com/office/drawing/2014/main" id="{BE6159A5-FC0E-3C1A-DF36-A1DB8E725375}"/>
              </a:ext>
            </a:extLst>
          </p:cNvPr>
          <p:cNvSpPr>
            <a:spLocks noChangeAspect="1"/>
          </p:cNvSpPr>
          <p:nvPr/>
        </p:nvSpPr>
        <p:spPr>
          <a:xfrm>
            <a:off x="4642444" y="4082216"/>
            <a:ext cx="3401244" cy="2803435"/>
          </a:xfrm>
          <a:prstGeom prst="rect">
            <a:avLst/>
          </a:prstGeom>
          <a:blipFill dpi="0" rotWithShape="1">
            <a:blip r:embed="rId3"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20" name="组合 19">
            <a:extLst>
              <a:ext uri="{FF2B5EF4-FFF2-40B4-BE49-F238E27FC236}">
                <a16:creationId xmlns:a16="http://schemas.microsoft.com/office/drawing/2014/main" id="{F9E79FA3-2EAB-E1A0-E18B-99ACD03ADBFE}"/>
              </a:ext>
            </a:extLst>
          </p:cNvPr>
          <p:cNvGrpSpPr/>
          <p:nvPr/>
        </p:nvGrpSpPr>
        <p:grpSpPr>
          <a:xfrm>
            <a:off x="345281" y="2797705"/>
            <a:ext cx="11995569" cy="2513720"/>
            <a:chOff x="345281" y="2797705"/>
            <a:chExt cx="11995569" cy="2513720"/>
          </a:xfrm>
        </p:grpSpPr>
        <p:sp>
          <p:nvSpPr>
            <p:cNvPr id="21" name="矩形 20">
              <a:extLst>
                <a:ext uri="{FF2B5EF4-FFF2-40B4-BE49-F238E27FC236}">
                  <a16:creationId xmlns:a16="http://schemas.microsoft.com/office/drawing/2014/main" id="{5ECEA691-8761-EC70-DBD5-56D3292943DF}"/>
                </a:ext>
              </a:extLst>
            </p:cNvPr>
            <p:cNvSpPr/>
            <p:nvPr/>
          </p:nvSpPr>
          <p:spPr>
            <a:xfrm>
              <a:off x="945566" y="2797705"/>
              <a:ext cx="10795000" cy="2513720"/>
            </a:xfrm>
            <a:prstGeom prst="rect">
              <a:avLst/>
            </a:prstGeom>
            <a:solidFill>
              <a:schemeClr val="accent1">
                <a:alpha val="9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000" rIns="91440" bIns="45720" numCol="1" spcCol="0" rtlCol="0" fromWordArt="0" anchor="t" anchorCtr="0" forceAA="0" compatLnSpc="1">
              <a:prstTxWarp prst="textNoShape">
                <a:avLst/>
              </a:prstTxWarp>
              <a:noAutofit/>
            </a:bodyPr>
            <a:lstStyle/>
            <a:p>
              <a:pPr algn="ctr">
                <a:lnSpc>
                  <a:spcPct val="150000"/>
                </a:lnSpc>
              </a:pPr>
              <a:r>
                <a:rPr lang="zh-CN" altLang="en-US" sz="2000" b="1" dirty="0">
                  <a:solidFill>
                    <a:schemeClr val="tx1"/>
                  </a:solidFill>
                  <a:latin typeface="Microsoft YaHei" panose="020B0503020204020204" pitchFamily="34" charset="-122"/>
                  <a:ea typeface="Microsoft YaHei" panose="020B0503020204020204" pitchFamily="34" charset="-122"/>
                </a:rPr>
                <a:t>创新是创业的源泉和手段</a:t>
              </a:r>
            </a:p>
          </p:txBody>
        </p:sp>
        <p:sp>
          <p:nvSpPr>
            <p:cNvPr id="22" name="任意多边形: 形状 8">
              <a:extLst>
                <a:ext uri="{FF2B5EF4-FFF2-40B4-BE49-F238E27FC236}">
                  <a16:creationId xmlns:a16="http://schemas.microsoft.com/office/drawing/2014/main" id="{76DF4FC7-7CA8-A4C0-6FCD-0D661A503487}"/>
                </a:ext>
              </a:extLst>
            </p:cNvPr>
            <p:cNvSpPr/>
            <p:nvPr/>
          </p:nvSpPr>
          <p:spPr>
            <a:xfrm>
              <a:off x="345281" y="2797705"/>
              <a:ext cx="4192597" cy="2513720"/>
            </a:xfrm>
            <a:custGeom>
              <a:avLst/>
              <a:gdLst>
                <a:gd name="connsiteX0" fmla="*/ 0 w 2641154"/>
                <a:gd name="connsiteY0" fmla="*/ 0 h 2513720"/>
                <a:gd name="connsiteX1" fmla="*/ 2440056 w 2641154"/>
                <a:gd name="connsiteY1" fmla="*/ 0 h 2513720"/>
                <a:gd name="connsiteX2" fmla="*/ 2641154 w 2641154"/>
                <a:gd name="connsiteY2" fmla="*/ 201098 h 2513720"/>
                <a:gd name="connsiteX3" fmla="*/ 2641154 w 2641154"/>
                <a:gd name="connsiteY3" fmla="*/ 2312622 h 2513720"/>
                <a:gd name="connsiteX4" fmla="*/ 2440056 w 2641154"/>
                <a:gd name="connsiteY4" fmla="*/ 2513720 h 2513720"/>
                <a:gd name="connsiteX5" fmla="*/ 0 w 2641154"/>
                <a:gd name="connsiteY5" fmla="*/ 2513720 h 251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1154" h="2513720">
                  <a:moveTo>
                    <a:pt x="0" y="0"/>
                  </a:moveTo>
                  <a:lnTo>
                    <a:pt x="2440056" y="0"/>
                  </a:lnTo>
                  <a:cubicBezTo>
                    <a:pt x="2551119" y="0"/>
                    <a:pt x="2641154" y="90035"/>
                    <a:pt x="2641154" y="201098"/>
                  </a:cubicBezTo>
                  <a:lnTo>
                    <a:pt x="2641154" y="2312622"/>
                  </a:lnTo>
                  <a:cubicBezTo>
                    <a:pt x="2641154" y="2423685"/>
                    <a:pt x="2551119" y="2513720"/>
                    <a:pt x="2440056" y="2513720"/>
                  </a:cubicBezTo>
                  <a:lnTo>
                    <a:pt x="0" y="2513720"/>
                  </a:lnTo>
                  <a:close/>
                </a:path>
              </a:pathLst>
            </a:custGeom>
            <a:gradFill>
              <a:gsLst>
                <a:gs pos="0">
                  <a:schemeClr val="accent1">
                    <a:lumMod val="60000"/>
                    <a:lumOff val="40000"/>
                  </a:schemeClr>
                </a:gs>
                <a:gs pos="100000">
                  <a:schemeClr val="accent1"/>
                </a:gs>
              </a:gsLst>
              <a:lin ang="5400000" scaled="1"/>
            </a:gra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zh-CN" altLang="en-US" sz="2000" b="1" dirty="0">
                  <a:solidFill>
                    <a:schemeClr val="tx1"/>
                  </a:solidFill>
                  <a:latin typeface="Microsoft YaHei" panose="020B0503020204020204" pitchFamily="34" charset="-122"/>
                  <a:ea typeface="Microsoft YaHei" panose="020B0503020204020204" pitchFamily="34" charset="-122"/>
                </a:rPr>
                <a:t>创业是就业的重要手段和高级形式</a:t>
              </a:r>
            </a:p>
          </p:txBody>
        </p:sp>
        <p:sp>
          <p:nvSpPr>
            <p:cNvPr id="23" name="任意多边形: 形状 9">
              <a:extLst>
                <a:ext uri="{FF2B5EF4-FFF2-40B4-BE49-F238E27FC236}">
                  <a16:creationId xmlns:a16="http://schemas.microsoft.com/office/drawing/2014/main" id="{79464788-AE0E-9D25-F69B-787483238D42}"/>
                </a:ext>
              </a:extLst>
            </p:cNvPr>
            <p:cNvSpPr/>
            <p:nvPr/>
          </p:nvSpPr>
          <p:spPr>
            <a:xfrm>
              <a:off x="8148253" y="2797705"/>
              <a:ext cx="4192597" cy="2513720"/>
            </a:xfrm>
            <a:custGeom>
              <a:avLst/>
              <a:gdLst>
                <a:gd name="connsiteX0" fmla="*/ 201098 w 2653854"/>
                <a:gd name="connsiteY0" fmla="*/ 0 h 2513720"/>
                <a:gd name="connsiteX1" fmla="*/ 2653854 w 2653854"/>
                <a:gd name="connsiteY1" fmla="*/ 0 h 2513720"/>
                <a:gd name="connsiteX2" fmla="*/ 2653854 w 2653854"/>
                <a:gd name="connsiteY2" fmla="*/ 2513720 h 2513720"/>
                <a:gd name="connsiteX3" fmla="*/ 201098 w 2653854"/>
                <a:gd name="connsiteY3" fmla="*/ 2513720 h 2513720"/>
                <a:gd name="connsiteX4" fmla="*/ 0 w 2653854"/>
                <a:gd name="connsiteY4" fmla="*/ 2312622 h 2513720"/>
                <a:gd name="connsiteX5" fmla="*/ 0 w 2653854"/>
                <a:gd name="connsiteY5" fmla="*/ 201098 h 2513720"/>
                <a:gd name="connsiteX6" fmla="*/ 201098 w 2653854"/>
                <a:gd name="connsiteY6" fmla="*/ 0 h 251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3854" h="2513720">
                  <a:moveTo>
                    <a:pt x="201098" y="0"/>
                  </a:moveTo>
                  <a:lnTo>
                    <a:pt x="2653854" y="0"/>
                  </a:lnTo>
                  <a:lnTo>
                    <a:pt x="2653854" y="2513720"/>
                  </a:lnTo>
                  <a:lnTo>
                    <a:pt x="201098" y="2513720"/>
                  </a:lnTo>
                  <a:cubicBezTo>
                    <a:pt x="90035" y="2513720"/>
                    <a:pt x="0" y="2423685"/>
                    <a:pt x="0" y="2312622"/>
                  </a:cubicBezTo>
                  <a:lnTo>
                    <a:pt x="0" y="201098"/>
                  </a:lnTo>
                  <a:cubicBezTo>
                    <a:pt x="0" y="90035"/>
                    <a:pt x="90035" y="0"/>
                    <a:pt x="201098" y="0"/>
                  </a:cubicBezTo>
                  <a:close/>
                </a:path>
              </a:pathLst>
            </a:custGeom>
            <a:gradFill>
              <a:gsLst>
                <a:gs pos="0">
                  <a:schemeClr val="accent1">
                    <a:lumMod val="60000"/>
                    <a:lumOff val="40000"/>
                  </a:schemeClr>
                </a:gs>
                <a:gs pos="100000">
                  <a:schemeClr val="accent1"/>
                </a:gs>
              </a:gsLst>
              <a:lin ang="5400000" scaled="1"/>
            </a:gra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zh-CN" altLang="en-US" sz="2000" b="1" dirty="0">
                  <a:solidFill>
                    <a:schemeClr val="tx1"/>
                  </a:solidFill>
                  <a:latin typeface="Microsoft YaHei" panose="020B0503020204020204" pitchFamily="34" charset="-122"/>
                  <a:ea typeface="Microsoft YaHei" panose="020B0503020204020204" pitchFamily="34" charset="-122"/>
                </a:rPr>
                <a:t>创新促进创业，创业带动就业</a:t>
              </a:r>
            </a:p>
          </p:txBody>
        </p:sp>
      </p:grpSp>
    </p:spTree>
    <p:extLst>
      <p:ext uri="{BB962C8B-B14F-4D97-AF65-F5344CB8AC3E}">
        <p14:creationId xmlns:p14="http://schemas.microsoft.com/office/powerpoint/2010/main" val="32343865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81FD7-0AF0-CFF6-205F-A4F7B833F28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FD8EDAB-DCC1-D5D5-BBAA-1C766B4FA49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1.2.2</a:t>
            </a:r>
            <a:r>
              <a:rPr lang="zh-CN" altLang="en-US" sz="3200" dirty="0">
                <a:solidFill>
                  <a:schemeClr val="tx1"/>
                </a:solidFill>
                <a:latin typeface="Microsoft YaHei" panose="020B0503020204020204" pitchFamily="34" charset="-122"/>
                <a:ea typeface="Microsoft YaHei" panose="020B0503020204020204" pitchFamily="34" charset="-122"/>
              </a:rPr>
              <a:t>创新创业对大学生职业生涯规划的影响</a:t>
            </a:r>
          </a:p>
        </p:txBody>
      </p:sp>
      <p:sp>
        <p:nvSpPr>
          <p:cNvPr id="4" name="文本框 3">
            <a:extLst>
              <a:ext uri="{FF2B5EF4-FFF2-40B4-BE49-F238E27FC236}">
                <a16:creationId xmlns:a16="http://schemas.microsoft.com/office/drawing/2014/main" id="{BB55F1E4-1262-BF10-0262-26434F5406BB}"/>
              </a:ext>
            </a:extLst>
          </p:cNvPr>
          <p:cNvSpPr txBox="1"/>
          <p:nvPr/>
        </p:nvSpPr>
        <p:spPr>
          <a:xfrm>
            <a:off x="298449" y="1663442"/>
            <a:ext cx="11582401" cy="1930785"/>
          </a:xfrm>
          <a:prstGeom prst="rect">
            <a:avLst/>
          </a:prstGeom>
          <a:noFill/>
        </p:spPr>
        <p:txBody>
          <a:bodyPr wrap="square">
            <a:spAutoFit/>
          </a:bodyPr>
          <a:lstStyle/>
          <a:p>
            <a:pPr marR="5908" indent="457200">
              <a:lnSpc>
                <a:spcPct val="150000"/>
              </a:lnSpc>
              <a:spcBef>
                <a:spcPts val="285"/>
              </a:spcBef>
              <a:buNone/>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1</a:t>
            </a:r>
            <a:r>
              <a:rPr lang="zh-CN" altLang="en-US" sz="2200" b="1" dirty="0">
                <a:latin typeface="Microsoft YaHei" panose="020B0503020204020204" pitchFamily="34" charset="-122"/>
                <a:ea typeface="Microsoft YaHei" panose="020B0503020204020204" pitchFamily="34" charset="-122"/>
              </a:rPr>
              <a:t>）创新型人才的含义</a:t>
            </a:r>
          </a:p>
          <a:p>
            <a:pPr marR="5908" indent="457200">
              <a:lnSpc>
                <a:spcPct val="150000"/>
              </a:lnSpc>
              <a:buNone/>
            </a:pPr>
            <a:r>
              <a:rPr lang="zh-CN" altLang="en-US" sz="2000" dirty="0">
                <a:latin typeface="Microsoft YaHei" panose="020B0503020204020204" pitchFamily="34" charset="-122"/>
                <a:ea typeface="Microsoft YaHei" panose="020B0503020204020204" pitchFamily="34" charset="-122"/>
              </a:rPr>
              <a:t>所谓创新型人才，就是指能用新思想、新方法发现并解决问题，能运用一切已知信息和科学知识开展能动思维活动，产生某种新颖、独特、有社会价值或个体生命价值的成果的人才。判断一个人是否是创新型人才，主要从其产生的成果来看。</a:t>
            </a:r>
          </a:p>
        </p:txBody>
      </p:sp>
      <p:sp>
        <p:nvSpPr>
          <p:cNvPr id="5" name="文本框 4">
            <a:extLst>
              <a:ext uri="{FF2B5EF4-FFF2-40B4-BE49-F238E27FC236}">
                <a16:creationId xmlns:a16="http://schemas.microsoft.com/office/drawing/2014/main" id="{48DE15A9-4C01-36CB-C2C9-E4FDC4ACF99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创新型人才的生涯发展</a:t>
            </a:r>
          </a:p>
        </p:txBody>
      </p:sp>
      <p:grpSp>
        <p:nvGrpSpPr>
          <p:cNvPr id="32" name="组合 31">
            <a:extLst>
              <a:ext uri="{FF2B5EF4-FFF2-40B4-BE49-F238E27FC236}">
                <a16:creationId xmlns:a16="http://schemas.microsoft.com/office/drawing/2014/main" id="{193DE718-1582-FC7E-33DF-F969C5A2C403}"/>
              </a:ext>
            </a:extLst>
          </p:cNvPr>
          <p:cNvGrpSpPr/>
          <p:nvPr/>
        </p:nvGrpSpPr>
        <p:grpSpPr>
          <a:xfrm>
            <a:off x="782334" y="3911935"/>
            <a:ext cx="10627331" cy="1958243"/>
            <a:chOff x="698590" y="3759535"/>
            <a:chExt cx="10627331" cy="1958243"/>
          </a:xfrm>
        </p:grpSpPr>
        <p:sp>
          <p:nvSpPr>
            <p:cNvPr id="30" name="文本框 29">
              <a:extLst>
                <a:ext uri="{FF2B5EF4-FFF2-40B4-BE49-F238E27FC236}">
                  <a16:creationId xmlns:a16="http://schemas.microsoft.com/office/drawing/2014/main" id="{EA460392-DB14-845E-5DE2-48A56E38B38B}"/>
                </a:ext>
              </a:extLst>
            </p:cNvPr>
            <p:cNvSpPr txBox="1"/>
            <p:nvPr/>
          </p:nvSpPr>
          <p:spPr bwMode="auto">
            <a:xfrm>
              <a:off x="698590" y="3759535"/>
              <a:ext cx="2898918" cy="1958243"/>
            </a:xfrm>
            <a:prstGeom prst="ellipse">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en-US"/>
              </a:defPPr>
              <a:lvl1pPr algn="ctr">
                <a:spcBef>
                  <a:spcPts val="1000"/>
                </a:spcBef>
                <a:defRPr sz="2000" b="1"/>
              </a:lvl1pPr>
            </a:lstStyle>
            <a:p>
              <a:r>
                <a:rPr lang="zh-CN" altLang="en-US" dirty="0">
                  <a:latin typeface="Microsoft YaHei" panose="020B0503020204020204" pitchFamily="34" charset="-122"/>
                  <a:ea typeface="Microsoft YaHei" panose="020B0503020204020204" pitchFamily="34" charset="-122"/>
                </a:rPr>
                <a:t>第一</a:t>
              </a:r>
              <a:endParaRPr lang="en-US" altLang="zh-CN" dirty="0">
                <a:latin typeface="Microsoft YaHei" panose="020B0503020204020204" pitchFamily="34" charset="-122"/>
                <a:ea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rPr>
                <a:t>看成果是否新颖</a:t>
              </a:r>
              <a:endParaRPr lang="en-US" altLang="zh-CN" dirty="0">
                <a:latin typeface="Microsoft YaHei" panose="020B0503020204020204" pitchFamily="34" charset="-122"/>
                <a:ea typeface="Microsoft YaHei" panose="020B0503020204020204" pitchFamily="34" charset="-122"/>
              </a:endParaRPr>
            </a:p>
          </p:txBody>
        </p:sp>
        <p:sp>
          <p:nvSpPr>
            <p:cNvPr id="26" name="文本框 25">
              <a:extLst>
                <a:ext uri="{FF2B5EF4-FFF2-40B4-BE49-F238E27FC236}">
                  <a16:creationId xmlns:a16="http://schemas.microsoft.com/office/drawing/2014/main" id="{57B2930F-1FE3-6311-F1D4-532159B31D49}"/>
                </a:ext>
              </a:extLst>
            </p:cNvPr>
            <p:cNvSpPr txBox="1">
              <a:spLocks/>
            </p:cNvSpPr>
            <p:nvPr/>
          </p:nvSpPr>
          <p:spPr bwMode="auto">
            <a:xfrm>
              <a:off x="3274728" y="3759535"/>
              <a:ext cx="2898918" cy="1958243"/>
            </a:xfrm>
            <a:prstGeom prst="ellipse">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en-US"/>
              </a:defPPr>
              <a:lvl1pPr algn="ctr">
                <a:spcBef>
                  <a:spcPts val="1000"/>
                </a:spcBef>
                <a:defRPr sz="2000" b="1"/>
              </a:lvl1pPr>
            </a:lstStyle>
            <a:p>
              <a:r>
                <a:rPr lang="zh-CN" altLang="en-US" dirty="0">
                  <a:latin typeface="Microsoft YaHei" panose="020B0503020204020204" pitchFamily="34" charset="-122"/>
                  <a:ea typeface="Microsoft YaHei" panose="020B0503020204020204" pitchFamily="34" charset="-122"/>
                </a:rPr>
                <a:t>第二</a:t>
              </a:r>
              <a:endParaRPr lang="en-US" altLang="zh-CN" dirty="0">
                <a:latin typeface="Microsoft YaHei" panose="020B0503020204020204" pitchFamily="34" charset="-122"/>
                <a:ea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rPr>
                <a:t>看成果是否独特</a:t>
              </a:r>
              <a:endParaRPr lang="en-US" altLang="zh-CN" dirty="0">
                <a:latin typeface="Microsoft YaHei" panose="020B0503020204020204" pitchFamily="34" charset="-122"/>
                <a:ea typeface="Microsoft YaHei" panose="020B0503020204020204" pitchFamily="34" charset="-122"/>
              </a:endParaRPr>
            </a:p>
          </p:txBody>
        </p:sp>
        <p:sp>
          <p:nvSpPr>
            <p:cNvPr id="22" name="文本框 21">
              <a:extLst>
                <a:ext uri="{FF2B5EF4-FFF2-40B4-BE49-F238E27FC236}">
                  <a16:creationId xmlns:a16="http://schemas.microsoft.com/office/drawing/2014/main" id="{81668E12-D7B1-B33E-FA0E-CCAF997421CA}"/>
                </a:ext>
              </a:extLst>
            </p:cNvPr>
            <p:cNvSpPr txBox="1"/>
            <p:nvPr/>
          </p:nvSpPr>
          <p:spPr bwMode="auto">
            <a:xfrm>
              <a:off x="5850866" y="3759535"/>
              <a:ext cx="2898918" cy="1958243"/>
            </a:xfrm>
            <a:prstGeom prst="ellipse">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en-US"/>
              </a:defPPr>
              <a:lvl1pPr algn="ctr">
                <a:spcBef>
                  <a:spcPts val="1000"/>
                </a:spcBef>
                <a:defRPr sz="2000" b="1"/>
              </a:lvl1pPr>
            </a:lstStyle>
            <a:p>
              <a:r>
                <a:rPr lang="zh-CN" altLang="en-US" dirty="0">
                  <a:latin typeface="Microsoft YaHei" panose="020B0503020204020204" pitchFamily="34" charset="-122"/>
                  <a:ea typeface="Microsoft YaHei" panose="020B0503020204020204" pitchFamily="34" charset="-122"/>
                </a:rPr>
                <a:t>第三</a:t>
              </a:r>
              <a:endParaRPr lang="en-US" altLang="zh-CN" dirty="0">
                <a:latin typeface="Microsoft YaHei" panose="020B0503020204020204" pitchFamily="34" charset="-122"/>
                <a:ea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rPr>
                <a:t>看成果是否具有社会价值</a:t>
              </a:r>
              <a:endParaRPr lang="en-US" altLang="zh-CN" dirty="0">
                <a:latin typeface="Microsoft YaHei" panose="020B0503020204020204" pitchFamily="34" charset="-122"/>
                <a:ea typeface="Microsoft YaHei" panose="020B0503020204020204" pitchFamily="34" charset="-122"/>
              </a:endParaRPr>
            </a:p>
          </p:txBody>
        </p:sp>
        <p:sp>
          <p:nvSpPr>
            <p:cNvPr id="18" name="文本框 17">
              <a:extLst>
                <a:ext uri="{FF2B5EF4-FFF2-40B4-BE49-F238E27FC236}">
                  <a16:creationId xmlns:a16="http://schemas.microsoft.com/office/drawing/2014/main" id="{A2A1B10A-5BC1-46A1-8AEA-EF0D69F22A9E}"/>
                </a:ext>
              </a:extLst>
            </p:cNvPr>
            <p:cNvSpPr txBox="1"/>
            <p:nvPr/>
          </p:nvSpPr>
          <p:spPr bwMode="auto">
            <a:xfrm>
              <a:off x="8427003" y="3759535"/>
              <a:ext cx="2898918" cy="1958243"/>
            </a:xfrm>
            <a:prstGeom prst="ellipse">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en-US"/>
              </a:defPPr>
              <a:lvl1pPr algn="ctr">
                <a:spcBef>
                  <a:spcPts val="1000"/>
                </a:spcBef>
                <a:defRPr sz="2000" b="1"/>
              </a:lvl1pPr>
            </a:lstStyle>
            <a:p>
              <a:r>
                <a:rPr lang="zh-CN" altLang="en-US" dirty="0">
                  <a:latin typeface="Microsoft YaHei" panose="020B0503020204020204" pitchFamily="34" charset="-122"/>
                  <a:ea typeface="Microsoft YaHei" panose="020B0503020204020204" pitchFamily="34" charset="-122"/>
                </a:rPr>
                <a:t>第四</a:t>
              </a:r>
              <a:endParaRPr lang="en-US" altLang="zh-CN" dirty="0">
                <a:latin typeface="Microsoft YaHei" panose="020B0503020204020204" pitchFamily="34" charset="-122"/>
                <a:ea typeface="Microsoft YaHei" panose="020B0503020204020204" pitchFamily="34" charset="-122"/>
              </a:endParaRPr>
            </a:p>
            <a:p>
              <a:r>
                <a:rPr lang="zh-CN" altLang="en-US" dirty="0">
                  <a:latin typeface="Microsoft YaHei" panose="020B0503020204020204" pitchFamily="34" charset="-122"/>
                  <a:ea typeface="Microsoft YaHei" panose="020B0503020204020204" pitchFamily="34" charset="-122"/>
                </a:rPr>
                <a:t>看成果是否具有个体生命价值</a:t>
              </a:r>
              <a:endParaRPr lang="en-US" altLang="zh-CN" dirty="0">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477390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F2F0E-C732-8951-0994-180AA17BC03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A89E864-571F-BA18-312C-02E481866D1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1.2.2</a:t>
            </a:r>
            <a:r>
              <a:rPr lang="zh-CN" altLang="en-US" sz="3200" dirty="0">
                <a:solidFill>
                  <a:schemeClr val="tx1"/>
                </a:solidFill>
                <a:latin typeface="Microsoft YaHei" panose="020B0503020204020204" pitchFamily="34" charset="-122"/>
                <a:ea typeface="Microsoft YaHei" panose="020B0503020204020204" pitchFamily="34" charset="-122"/>
              </a:rPr>
              <a:t>创新创业对大学生职业生涯规划的影响</a:t>
            </a:r>
          </a:p>
        </p:txBody>
      </p:sp>
      <p:sp>
        <p:nvSpPr>
          <p:cNvPr id="4" name="文本框 3">
            <a:extLst>
              <a:ext uri="{FF2B5EF4-FFF2-40B4-BE49-F238E27FC236}">
                <a16:creationId xmlns:a16="http://schemas.microsoft.com/office/drawing/2014/main" id="{A990EB6B-E876-766B-44E5-21A0708E2F34}"/>
              </a:ext>
            </a:extLst>
          </p:cNvPr>
          <p:cNvSpPr txBox="1"/>
          <p:nvPr/>
        </p:nvSpPr>
        <p:spPr>
          <a:xfrm>
            <a:off x="256673" y="1774965"/>
            <a:ext cx="12352421" cy="430887"/>
          </a:xfrm>
          <a:prstGeom prst="rect">
            <a:avLst/>
          </a:prstGeom>
          <a:noFill/>
        </p:spPr>
        <p:txBody>
          <a:bodyPr wrap="square">
            <a:spAutoFit/>
          </a:bodyPr>
          <a:lstStyle/>
          <a:p>
            <a:pPr marR="5908" indent="457200">
              <a:buNone/>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2</a:t>
            </a:r>
            <a:r>
              <a:rPr lang="zh-CN" altLang="en-US" sz="2200" b="1" dirty="0">
                <a:latin typeface="Microsoft YaHei" panose="020B0503020204020204" pitchFamily="34" charset="-122"/>
                <a:ea typeface="Microsoft YaHei" panose="020B0503020204020204" pitchFamily="34" charset="-122"/>
              </a:rPr>
              <a:t>）创新型人才生涯路径的选择</a:t>
            </a:r>
          </a:p>
        </p:txBody>
      </p:sp>
      <p:sp>
        <p:nvSpPr>
          <p:cNvPr id="5" name="文本框 4">
            <a:extLst>
              <a:ext uri="{FF2B5EF4-FFF2-40B4-BE49-F238E27FC236}">
                <a16:creationId xmlns:a16="http://schemas.microsoft.com/office/drawing/2014/main" id="{0A9F080A-F985-2FD4-9648-7FC92269FCB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创新型人才的生涯发展</a:t>
            </a:r>
          </a:p>
        </p:txBody>
      </p:sp>
      <p:grpSp>
        <p:nvGrpSpPr>
          <p:cNvPr id="8" name="组合 7">
            <a:extLst>
              <a:ext uri="{FF2B5EF4-FFF2-40B4-BE49-F238E27FC236}">
                <a16:creationId xmlns:a16="http://schemas.microsoft.com/office/drawing/2014/main" id="{38454016-A97A-3AC7-11BF-A5DC2AFD76A6}"/>
              </a:ext>
            </a:extLst>
          </p:cNvPr>
          <p:cNvGrpSpPr/>
          <p:nvPr/>
        </p:nvGrpSpPr>
        <p:grpSpPr>
          <a:xfrm>
            <a:off x="1108242" y="2474382"/>
            <a:ext cx="9975516" cy="3481908"/>
            <a:chOff x="830359" y="2632651"/>
            <a:chExt cx="9975516" cy="3165372"/>
          </a:xfrm>
        </p:grpSpPr>
        <p:sp>
          <p:nvSpPr>
            <p:cNvPr id="3" name="下箭头 2">
              <a:extLst>
                <a:ext uri="{FF2B5EF4-FFF2-40B4-BE49-F238E27FC236}">
                  <a16:creationId xmlns:a16="http://schemas.microsoft.com/office/drawing/2014/main" id="{3B9A4B08-D24A-6AE9-ACB5-D66AB7D29A93}"/>
                </a:ext>
              </a:extLst>
            </p:cNvPr>
            <p:cNvSpPr/>
            <p:nvPr/>
          </p:nvSpPr>
          <p:spPr>
            <a:xfrm>
              <a:off x="830359" y="2632651"/>
              <a:ext cx="9975516" cy="924717"/>
            </a:xfrm>
            <a:prstGeom prst="downArrow">
              <a:avLst>
                <a:gd name="adj1" fmla="val 100000"/>
                <a:gd name="adj2"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tIns="144000" rtlCol="0" anchor="t"/>
            <a:lstStyle/>
            <a:p>
              <a:pPr algn="ctr"/>
              <a:r>
                <a:rPr lang="zh-CN" altLang="en-US" sz="2000" b="1" dirty="0">
                  <a:latin typeface="Microsoft YaHei" panose="020B0503020204020204" pitchFamily="34" charset="-122"/>
                  <a:ea typeface="Microsoft YaHei" panose="020B0503020204020204" pitchFamily="34" charset="-122"/>
                </a:rPr>
                <a:t>一是成为各行各业的研究型人才</a:t>
              </a:r>
              <a:endParaRPr kumimoji="1" lang="zh-CN" altLang="en-US" sz="2000" b="1" dirty="0"/>
            </a:p>
          </p:txBody>
        </p:sp>
        <p:sp>
          <p:nvSpPr>
            <p:cNvPr id="6" name="下箭头 5">
              <a:extLst>
                <a:ext uri="{FF2B5EF4-FFF2-40B4-BE49-F238E27FC236}">
                  <a16:creationId xmlns:a16="http://schemas.microsoft.com/office/drawing/2014/main" id="{F02AEE12-85BD-72BA-CFB2-A112A2EC100C}"/>
                </a:ext>
              </a:extLst>
            </p:cNvPr>
            <p:cNvSpPr/>
            <p:nvPr/>
          </p:nvSpPr>
          <p:spPr>
            <a:xfrm>
              <a:off x="830359" y="3752979"/>
              <a:ext cx="9975516" cy="924717"/>
            </a:xfrm>
            <a:prstGeom prst="downArrow">
              <a:avLst>
                <a:gd name="adj1" fmla="val 100000"/>
                <a:gd name="adj2"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tIns="144000" rtlCol="0" anchor="t"/>
            <a:lstStyle/>
            <a:p>
              <a:pPr algn="ctr"/>
              <a:r>
                <a:rPr lang="zh-CN" altLang="en-US" sz="2000" b="1" dirty="0">
                  <a:latin typeface="Microsoft YaHei" panose="020B0503020204020204" pitchFamily="34" charset="-122"/>
                  <a:ea typeface="Microsoft YaHei" panose="020B0503020204020204" pitchFamily="34" charset="-122"/>
                </a:rPr>
                <a:t>二是成为各行各业的技术型人才，如教师、医生、技术员等</a:t>
              </a:r>
              <a:endParaRPr kumimoji="1" lang="zh-CN" altLang="en-US" sz="2000" b="1" dirty="0"/>
            </a:p>
          </p:txBody>
        </p:sp>
        <p:sp>
          <p:nvSpPr>
            <p:cNvPr id="7" name="下箭头 6">
              <a:extLst>
                <a:ext uri="{FF2B5EF4-FFF2-40B4-BE49-F238E27FC236}">
                  <a16:creationId xmlns:a16="http://schemas.microsoft.com/office/drawing/2014/main" id="{8DD2F75A-5F9E-905A-9AC3-EC4EF7DC4802}"/>
                </a:ext>
              </a:extLst>
            </p:cNvPr>
            <p:cNvSpPr/>
            <p:nvPr/>
          </p:nvSpPr>
          <p:spPr>
            <a:xfrm>
              <a:off x="830359" y="4873306"/>
              <a:ext cx="9975516" cy="924717"/>
            </a:xfrm>
            <a:prstGeom prst="downArrow">
              <a:avLst>
                <a:gd name="adj1" fmla="val 100000"/>
                <a:gd name="adj2"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tIns="144000" rtlCol="0" anchor="t"/>
            <a:lstStyle/>
            <a:p>
              <a:pPr algn="ctr"/>
              <a:r>
                <a:rPr lang="zh-CN" altLang="en-US" sz="2000" b="1" dirty="0">
                  <a:latin typeface="Microsoft YaHei" panose="020B0503020204020204" pitchFamily="34" charset="-122"/>
                  <a:ea typeface="Microsoft YaHei" panose="020B0503020204020204" pitchFamily="34" charset="-122"/>
                </a:rPr>
                <a:t>三是成为各行各业的创业型人才</a:t>
              </a:r>
              <a:endParaRPr kumimoji="1" lang="zh-CN" altLang="en-US" sz="2000" b="1" dirty="0"/>
            </a:p>
          </p:txBody>
        </p:sp>
      </p:grpSp>
    </p:spTree>
    <p:extLst>
      <p:ext uri="{BB962C8B-B14F-4D97-AF65-F5344CB8AC3E}">
        <p14:creationId xmlns:p14="http://schemas.microsoft.com/office/powerpoint/2010/main" val="9332999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64913-B46D-ED63-21DC-470731BB99A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D71D037-CCA9-2CE7-A405-73BD67ED4689}"/>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1.2.2</a:t>
            </a:r>
            <a:r>
              <a:rPr lang="zh-CN" altLang="en-US" sz="3200" dirty="0">
                <a:solidFill>
                  <a:schemeClr val="tx1"/>
                </a:solidFill>
                <a:latin typeface="Microsoft YaHei" panose="020B0503020204020204" pitchFamily="34" charset="-122"/>
                <a:ea typeface="Microsoft YaHei" panose="020B0503020204020204" pitchFamily="34" charset="-122"/>
              </a:rPr>
              <a:t>创新创业对大学生职业生涯规划的影响</a:t>
            </a:r>
          </a:p>
        </p:txBody>
      </p:sp>
      <p:sp>
        <p:nvSpPr>
          <p:cNvPr id="5" name="文本框 4">
            <a:extLst>
              <a:ext uri="{FF2B5EF4-FFF2-40B4-BE49-F238E27FC236}">
                <a16:creationId xmlns:a16="http://schemas.microsoft.com/office/drawing/2014/main" id="{492E9EED-FD8B-5FC9-967A-9CAC019D97E6}"/>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创业型人才的生涯发展</a:t>
            </a:r>
          </a:p>
        </p:txBody>
      </p:sp>
      <p:grpSp>
        <p:nvGrpSpPr>
          <p:cNvPr id="28" name="组合 27">
            <a:extLst>
              <a:ext uri="{FF2B5EF4-FFF2-40B4-BE49-F238E27FC236}">
                <a16:creationId xmlns:a16="http://schemas.microsoft.com/office/drawing/2014/main" id="{F4967B9C-B7EF-BC4F-9A52-A8F9B7D0E56F}"/>
              </a:ext>
            </a:extLst>
          </p:cNvPr>
          <p:cNvGrpSpPr/>
          <p:nvPr/>
        </p:nvGrpSpPr>
        <p:grpSpPr>
          <a:xfrm>
            <a:off x="0" y="1663442"/>
            <a:ext cx="12192000" cy="4774212"/>
            <a:chOff x="0" y="1382244"/>
            <a:chExt cx="12192000" cy="5045358"/>
          </a:xfrm>
        </p:grpSpPr>
        <p:sp>
          <p:nvSpPr>
            <p:cNvPr id="8" name="椭圆 7">
              <a:extLst>
                <a:ext uri="{FF2B5EF4-FFF2-40B4-BE49-F238E27FC236}">
                  <a16:creationId xmlns:a16="http://schemas.microsoft.com/office/drawing/2014/main" id="{4DD70416-97AC-E616-17FE-1485B1356AE8}"/>
                </a:ext>
              </a:extLst>
            </p:cNvPr>
            <p:cNvSpPr/>
            <p:nvPr/>
          </p:nvSpPr>
          <p:spPr>
            <a:xfrm>
              <a:off x="7467600" y="1382244"/>
              <a:ext cx="4724400" cy="5045357"/>
            </a:xfrm>
            <a:prstGeom prst="ellipse">
              <a:avLst/>
            </a:prstGeom>
            <a:blipFill>
              <a:blip r:embed="rId2" cstate="screen">
                <a:extLst>
                  <a:ext uri="{28A0092B-C50C-407E-A947-70E740481C1C}">
                    <a14:useLocalDpi xmlns:a14="http://schemas.microsoft.com/office/drawing/2010/main"/>
                  </a:ext>
                </a:extLst>
              </a:blip>
              <a:srcRect/>
              <a:stretch>
                <a:fillRect l="-37601" r="-3742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Microsoft YaHei" panose="020B0503020204020204" pitchFamily="34" charset="-122"/>
                <a:ea typeface="Microsoft YaHei" panose="020B0503020204020204" pitchFamily="34" charset="-122"/>
              </a:endParaRPr>
            </a:p>
          </p:txBody>
        </p:sp>
        <p:sp>
          <p:nvSpPr>
            <p:cNvPr id="9" name="任意多边形: 形状 5">
              <a:extLst>
                <a:ext uri="{FF2B5EF4-FFF2-40B4-BE49-F238E27FC236}">
                  <a16:creationId xmlns:a16="http://schemas.microsoft.com/office/drawing/2014/main" id="{4F39BF8F-C394-A870-8201-DCF67DB1E3EE}"/>
                </a:ext>
              </a:extLst>
            </p:cNvPr>
            <p:cNvSpPr/>
            <p:nvPr/>
          </p:nvSpPr>
          <p:spPr>
            <a:xfrm>
              <a:off x="0" y="1996594"/>
              <a:ext cx="9162883" cy="4431008"/>
            </a:xfrm>
            <a:custGeom>
              <a:avLst/>
              <a:gdLst>
                <a:gd name="connsiteX0" fmla="*/ 0 w 8690253"/>
                <a:gd name="connsiteY0" fmla="*/ 0 h 4201070"/>
                <a:gd name="connsiteX1" fmla="*/ 6589718 w 8690253"/>
                <a:gd name="connsiteY1" fmla="*/ 0 h 4201070"/>
                <a:gd name="connsiteX2" fmla="*/ 8690253 w 8690253"/>
                <a:gd name="connsiteY2" fmla="*/ 2100535 h 4201070"/>
                <a:gd name="connsiteX3" fmla="*/ 6589718 w 8690253"/>
                <a:gd name="connsiteY3" fmla="*/ 4201070 h 4201070"/>
                <a:gd name="connsiteX4" fmla="*/ 0 w 8690253"/>
                <a:gd name="connsiteY4" fmla="*/ 4201070 h 4201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0253" h="4201070">
                  <a:moveTo>
                    <a:pt x="0" y="0"/>
                  </a:moveTo>
                  <a:lnTo>
                    <a:pt x="6589718" y="0"/>
                  </a:lnTo>
                  <a:cubicBezTo>
                    <a:pt x="7749811" y="0"/>
                    <a:pt x="8690253" y="940442"/>
                    <a:pt x="8690253" y="2100535"/>
                  </a:cubicBezTo>
                  <a:cubicBezTo>
                    <a:pt x="8690253" y="3260628"/>
                    <a:pt x="7749811" y="4201070"/>
                    <a:pt x="6589718" y="4201070"/>
                  </a:cubicBezTo>
                  <a:lnTo>
                    <a:pt x="0" y="4201070"/>
                  </a:lnTo>
                  <a:close/>
                </a:path>
              </a:pathLst>
            </a:cu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grpSp>
      <p:sp>
        <p:nvSpPr>
          <p:cNvPr id="6" name="文本框 5">
            <a:extLst>
              <a:ext uri="{FF2B5EF4-FFF2-40B4-BE49-F238E27FC236}">
                <a16:creationId xmlns:a16="http://schemas.microsoft.com/office/drawing/2014/main" id="{03A358CF-43C8-7419-F6C9-739DAABDFB7A}"/>
              </a:ext>
            </a:extLst>
          </p:cNvPr>
          <p:cNvSpPr txBox="1"/>
          <p:nvPr/>
        </p:nvSpPr>
        <p:spPr>
          <a:xfrm>
            <a:off x="201954" y="2244778"/>
            <a:ext cx="2827164" cy="4192876"/>
          </a:xfrm>
          <a:prstGeom prst="rect">
            <a:avLst/>
          </a:prstGeom>
          <a:noFill/>
        </p:spPr>
        <p:txBody>
          <a:bodyPr wrap="square">
            <a:noAutofit/>
          </a:bodyPr>
          <a:lstStyle/>
          <a:p>
            <a:pPr marR="5908" algn="ctr">
              <a:lnSpc>
                <a:spcPct val="150000"/>
              </a:lnSpc>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1</a:t>
            </a:r>
            <a:r>
              <a:rPr lang="zh-CN" altLang="en-US" sz="2200" b="1" dirty="0">
                <a:latin typeface="Microsoft YaHei" panose="020B0503020204020204" pitchFamily="34" charset="-122"/>
                <a:ea typeface="Microsoft YaHei" panose="020B0503020204020204" pitchFamily="34" charset="-122"/>
              </a:rPr>
              <a:t>）创业前的思考</a:t>
            </a:r>
          </a:p>
          <a:p>
            <a:pPr marR="5908">
              <a:lnSpc>
                <a:spcPct val="150000"/>
              </a:lnSpc>
            </a:pPr>
            <a:endParaRPr lang="en-US" altLang="zh-CN" sz="2000" dirty="0">
              <a:latin typeface="Microsoft YaHei" panose="020B0503020204020204" pitchFamily="34" charset="-122"/>
              <a:ea typeface="Microsoft YaHei" panose="020B0503020204020204" pitchFamily="34" charset="-122"/>
            </a:endParaRPr>
          </a:p>
          <a:p>
            <a:pPr marR="5908">
              <a:lnSpc>
                <a:spcPct val="150000"/>
              </a:lnSpc>
            </a:pPr>
            <a:r>
              <a:rPr lang="zh-CN" altLang="en-US" sz="2000" dirty="0">
                <a:latin typeface="Microsoft YaHei" panose="020B0503020204020204" pitchFamily="34" charset="-122"/>
                <a:ea typeface="Microsoft YaHei" panose="020B0503020204020204" pitchFamily="34" charset="-122"/>
              </a:rPr>
              <a:t>首先，要有创业的坚定信念；其次，要树立终身创业的意识；再次，要认清自己，试着问自己一些问题。最后，要树立正确的创业观。</a:t>
            </a:r>
          </a:p>
        </p:txBody>
      </p:sp>
      <p:sp>
        <p:nvSpPr>
          <p:cNvPr id="26" name="文本框 25">
            <a:extLst>
              <a:ext uri="{FF2B5EF4-FFF2-40B4-BE49-F238E27FC236}">
                <a16:creationId xmlns:a16="http://schemas.microsoft.com/office/drawing/2014/main" id="{1163EC32-180D-7ABB-54EB-AC601A91DA78}"/>
              </a:ext>
            </a:extLst>
          </p:cNvPr>
          <p:cNvSpPr txBox="1"/>
          <p:nvPr/>
        </p:nvSpPr>
        <p:spPr>
          <a:xfrm>
            <a:off x="3039528" y="2244777"/>
            <a:ext cx="2556487" cy="4192879"/>
          </a:xfrm>
          <a:prstGeom prst="rect">
            <a:avLst/>
          </a:prstGeom>
          <a:noFill/>
        </p:spPr>
        <p:txBody>
          <a:bodyPr wrap="square">
            <a:noAutofit/>
          </a:bodyPr>
          <a:lstStyle/>
          <a:p>
            <a:pPr marR="5908" algn="ctr">
              <a:lnSpc>
                <a:spcPct val="150000"/>
              </a:lnSpc>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2</a:t>
            </a:r>
            <a:r>
              <a:rPr lang="zh-CN" altLang="en-US" sz="2200" b="1" dirty="0">
                <a:latin typeface="Microsoft YaHei" panose="020B0503020204020204" pitchFamily="34" charset="-122"/>
                <a:ea typeface="Microsoft YaHei" panose="020B0503020204020204" pitchFamily="34" charset="-122"/>
              </a:rPr>
              <a:t>）进入创业行业，了解发展现状</a:t>
            </a:r>
          </a:p>
          <a:p>
            <a:pPr marR="5908" algn="ctr">
              <a:lnSpc>
                <a:spcPct val="150000"/>
              </a:lnSpc>
            </a:pPr>
            <a:r>
              <a:rPr lang="zh-CN" altLang="en-US" sz="2000" dirty="0">
                <a:latin typeface="Microsoft YaHei" panose="020B0503020204020204" pitchFamily="34" charset="-122"/>
                <a:ea typeface="Microsoft YaHei" panose="020B0503020204020204" pitchFamily="34" charset="-122"/>
              </a:rPr>
              <a:t>当有了创业的意向，但主客观条件却不成熟时，先以就业者的身份进入想创业的行业是很好的选择。</a:t>
            </a:r>
            <a:endParaRPr lang="en-US" altLang="zh-CN" sz="2000" dirty="0">
              <a:latin typeface="Microsoft YaHei" panose="020B0503020204020204" pitchFamily="34" charset="-122"/>
              <a:ea typeface="Microsoft YaHei" panose="020B0503020204020204" pitchFamily="34" charset="-122"/>
            </a:endParaRPr>
          </a:p>
        </p:txBody>
      </p:sp>
      <p:sp>
        <p:nvSpPr>
          <p:cNvPr id="27" name="文本框 26">
            <a:extLst>
              <a:ext uri="{FF2B5EF4-FFF2-40B4-BE49-F238E27FC236}">
                <a16:creationId xmlns:a16="http://schemas.microsoft.com/office/drawing/2014/main" id="{2BBE223D-79D0-986C-B5C3-B7CE6B4E5E93}"/>
              </a:ext>
            </a:extLst>
          </p:cNvPr>
          <p:cNvSpPr txBox="1"/>
          <p:nvPr/>
        </p:nvSpPr>
        <p:spPr>
          <a:xfrm>
            <a:off x="5606427" y="2244778"/>
            <a:ext cx="2510768" cy="4192876"/>
          </a:xfrm>
          <a:prstGeom prst="rect">
            <a:avLst/>
          </a:prstGeom>
          <a:noFill/>
        </p:spPr>
        <p:txBody>
          <a:bodyPr wrap="square">
            <a:noAutofit/>
          </a:bodyPr>
          <a:lstStyle/>
          <a:p>
            <a:pPr marR="5908" algn="ctr">
              <a:lnSpc>
                <a:spcPct val="150000"/>
              </a:lnSpc>
            </a:pPr>
            <a:r>
              <a:rPr lang="zh-CN" altLang="en-US" sz="2200" b="1" dirty="0">
                <a:latin typeface="Microsoft YaHei" panose="020B0503020204020204" pitchFamily="34" charset="-122"/>
                <a:ea typeface="Microsoft YaHei" panose="020B0503020204020204" pitchFamily="34" charset="-122"/>
              </a:rPr>
              <a:t>（</a:t>
            </a:r>
            <a:r>
              <a:rPr lang="en-US" altLang="zh-CN" sz="2200" b="1" dirty="0">
                <a:latin typeface="Microsoft YaHei" panose="020B0503020204020204" pitchFamily="34" charset="-122"/>
                <a:ea typeface="Microsoft YaHei" panose="020B0503020204020204" pitchFamily="34" charset="-122"/>
              </a:rPr>
              <a:t>3</a:t>
            </a:r>
            <a:r>
              <a:rPr lang="zh-CN" altLang="en-US" sz="2200" b="1" dirty="0">
                <a:latin typeface="Microsoft YaHei" panose="020B0503020204020204" pitchFamily="34" charset="-122"/>
                <a:ea typeface="Microsoft YaHei" panose="020B0503020204020204" pitchFamily="34" charset="-122"/>
              </a:rPr>
              <a:t>）修炼自我，选择时机</a:t>
            </a:r>
          </a:p>
          <a:p>
            <a:pPr marR="5908" algn="ctr">
              <a:lnSpc>
                <a:spcPct val="150000"/>
              </a:lnSpc>
            </a:pPr>
            <a:r>
              <a:rPr lang="zh-CN" altLang="en-US" sz="2000" dirty="0">
                <a:latin typeface="Microsoft YaHei" panose="020B0503020204020204" pitchFamily="34" charset="-122"/>
                <a:ea typeface="Microsoft YaHei" panose="020B0503020204020204" pitchFamily="34" charset="-122"/>
              </a:rPr>
              <a:t>选择就业只需在完成学业后找到一份工作，然后在工作中考虑如何履行好本岗位的职责并施展自己的才华即可。</a:t>
            </a:r>
          </a:p>
        </p:txBody>
      </p:sp>
      <p:sp>
        <p:nvSpPr>
          <p:cNvPr id="29" name="椭圆 28">
            <a:extLst>
              <a:ext uri="{FF2B5EF4-FFF2-40B4-BE49-F238E27FC236}">
                <a16:creationId xmlns:a16="http://schemas.microsoft.com/office/drawing/2014/main" id="{857BA52F-DFCC-BF48-BCAE-7F1E312730B3}"/>
              </a:ext>
            </a:extLst>
          </p:cNvPr>
          <p:cNvSpPr/>
          <p:nvPr/>
        </p:nvSpPr>
        <p:spPr>
          <a:xfrm>
            <a:off x="3011463" y="2626716"/>
            <a:ext cx="45719" cy="342900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panose="020B0503020204020204" pitchFamily="34" charset="-122"/>
              <a:ea typeface="Microsoft YaHei" panose="020B0503020204020204" pitchFamily="34" charset="-122"/>
            </a:endParaRPr>
          </a:p>
        </p:txBody>
      </p:sp>
      <p:sp>
        <p:nvSpPr>
          <p:cNvPr id="30" name="椭圆 29">
            <a:extLst>
              <a:ext uri="{FF2B5EF4-FFF2-40B4-BE49-F238E27FC236}">
                <a16:creationId xmlns:a16="http://schemas.microsoft.com/office/drawing/2014/main" id="{13C95423-E311-EA02-C5A4-403B850FBBF1}"/>
              </a:ext>
            </a:extLst>
          </p:cNvPr>
          <p:cNvSpPr/>
          <p:nvPr/>
        </p:nvSpPr>
        <p:spPr>
          <a:xfrm>
            <a:off x="5578361" y="2626716"/>
            <a:ext cx="45719" cy="342900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716079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3D0AC-D528-3476-2E80-DD2D3F374C1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4892A85-FC32-1EBD-74DA-40AC00D67CA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1.2.3</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大学生创新创业的机遇与挑战</a:t>
            </a:r>
          </a:p>
        </p:txBody>
      </p:sp>
      <p:sp>
        <p:nvSpPr>
          <p:cNvPr id="4" name="文本框 3">
            <a:extLst>
              <a:ext uri="{FF2B5EF4-FFF2-40B4-BE49-F238E27FC236}">
                <a16:creationId xmlns:a16="http://schemas.microsoft.com/office/drawing/2014/main" id="{C076E1AB-E15E-DB3B-97B1-9C90274308BF}"/>
              </a:ext>
            </a:extLst>
          </p:cNvPr>
          <p:cNvSpPr txBox="1"/>
          <p:nvPr/>
        </p:nvSpPr>
        <p:spPr>
          <a:xfrm>
            <a:off x="3122359" y="5296406"/>
            <a:ext cx="8395872" cy="1336071"/>
          </a:xfrm>
          <a:prstGeom prst="rect">
            <a:avLst/>
          </a:prstGeom>
          <a:noFill/>
        </p:spPr>
        <p:txBody>
          <a:bodyPr wrap="square">
            <a:spAutoFit/>
          </a:bodyPr>
          <a:lstStyle/>
          <a:p>
            <a:pPr marR="5908">
              <a:lnSpc>
                <a:spcPct val="150000"/>
              </a:lnSpc>
            </a:pPr>
            <a:r>
              <a:rPr lang="zh-CN" altLang="en-US" sz="2000" b="1" dirty="0">
                <a:latin typeface="Microsoft YaHei" panose="020B0503020204020204" pitchFamily="34" charset="-122"/>
                <a:ea typeface="Microsoft YaHei" panose="020B0503020204020204" pitchFamily="34" charset="-122"/>
              </a:rPr>
              <a:t>个人创新创业的普及：</a:t>
            </a:r>
            <a:r>
              <a:rPr lang="zh-CN" altLang="en-US" dirty="0">
                <a:latin typeface="Microsoft YaHei" panose="020B0503020204020204" pitchFamily="34" charset="-122"/>
                <a:ea typeface="Microsoft YaHei" panose="020B0503020204020204" pitchFamily="34" charset="-122"/>
              </a:rPr>
              <a:t>数字时代的创新创业不再是孤立的个体行动，而是逐渐形成了一个完整的生态系统，涵盖创新创业者、投资者、孵化器、加速器、技术合作者等各种参与者，这有效地促进了创新创业的发展。</a:t>
            </a:r>
            <a:endParaRPr lang="zh-CN" altLang="en-US" sz="2000" dirty="0">
              <a:latin typeface="Microsoft YaHei" panose="020B0503020204020204" pitchFamily="34" charset="-122"/>
              <a:ea typeface="Microsoft YaHei" panose="020B0503020204020204" pitchFamily="34" charset="-122"/>
            </a:endParaRPr>
          </a:p>
        </p:txBody>
      </p:sp>
      <p:sp>
        <p:nvSpPr>
          <p:cNvPr id="5" name="文本框 4">
            <a:extLst>
              <a:ext uri="{FF2B5EF4-FFF2-40B4-BE49-F238E27FC236}">
                <a16:creationId xmlns:a16="http://schemas.microsoft.com/office/drawing/2014/main" id="{FEC2A156-76E1-B57A-5EE3-B59CA9F75F1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机遇方面</a:t>
            </a:r>
          </a:p>
        </p:txBody>
      </p:sp>
      <p:grpSp>
        <p:nvGrpSpPr>
          <p:cNvPr id="40" name="组合 39">
            <a:extLst>
              <a:ext uri="{FF2B5EF4-FFF2-40B4-BE49-F238E27FC236}">
                <a16:creationId xmlns:a16="http://schemas.microsoft.com/office/drawing/2014/main" id="{5842FDA1-6BC6-6C7C-47D2-3A4B27084301}"/>
              </a:ext>
            </a:extLst>
          </p:cNvPr>
          <p:cNvGrpSpPr/>
          <p:nvPr/>
        </p:nvGrpSpPr>
        <p:grpSpPr>
          <a:xfrm>
            <a:off x="318196" y="1914504"/>
            <a:ext cx="2521257" cy="4582549"/>
            <a:chOff x="453917" y="1869118"/>
            <a:chExt cx="5220773" cy="4145297"/>
          </a:xfrm>
        </p:grpSpPr>
        <p:grpSp>
          <p:nvGrpSpPr>
            <p:cNvPr id="7" name="组合 6">
              <a:extLst>
                <a:ext uri="{FF2B5EF4-FFF2-40B4-BE49-F238E27FC236}">
                  <a16:creationId xmlns:a16="http://schemas.microsoft.com/office/drawing/2014/main" id="{6933FB54-7255-3CE0-F332-24A04DE69416}"/>
                </a:ext>
              </a:extLst>
            </p:cNvPr>
            <p:cNvGrpSpPr/>
            <p:nvPr/>
          </p:nvGrpSpPr>
          <p:grpSpPr>
            <a:xfrm>
              <a:off x="453917" y="1869118"/>
              <a:ext cx="3498226" cy="4145297"/>
              <a:chOff x="881642" y="1661524"/>
              <a:chExt cx="4770220" cy="4112259"/>
            </a:xfrm>
          </p:grpSpPr>
          <p:sp>
            <p:nvSpPr>
              <p:cNvPr id="29" name="任意多边形: 形状 25">
                <a:extLst>
                  <a:ext uri="{FF2B5EF4-FFF2-40B4-BE49-F238E27FC236}">
                    <a16:creationId xmlns:a16="http://schemas.microsoft.com/office/drawing/2014/main" id="{5422F1E3-B23D-0AE9-53E9-59F1854747F1}"/>
                  </a:ext>
                </a:extLst>
              </p:cNvPr>
              <p:cNvSpPr/>
              <p:nvPr/>
            </p:nvSpPr>
            <p:spPr>
              <a:xfrm>
                <a:off x="881642" y="4804910"/>
                <a:ext cx="4770220" cy="968873"/>
              </a:xfrm>
              <a:custGeom>
                <a:avLst/>
                <a:gdLst>
                  <a:gd name="connsiteX0" fmla="*/ 683777 w 5804408"/>
                  <a:gd name="connsiteY0" fmla="*/ 3824875 h 5003800"/>
                  <a:gd name="connsiteX1" fmla="*/ 5120632 w 5804408"/>
                  <a:gd name="connsiteY1" fmla="*/ 3824875 h 5003800"/>
                  <a:gd name="connsiteX2" fmla="*/ 5804408 w 5804408"/>
                  <a:gd name="connsiteY2" fmla="*/ 5003800 h 5003800"/>
                  <a:gd name="connsiteX3" fmla="*/ 0 w 5804408"/>
                  <a:gd name="connsiteY3" fmla="*/ 5003800 h 5003800"/>
                  <a:gd name="connsiteX4" fmla="*/ 1445210 w 5804408"/>
                  <a:gd name="connsiteY4" fmla="*/ 2512059 h 5003800"/>
                  <a:gd name="connsiteX5" fmla="*/ 4359199 w 5804408"/>
                  <a:gd name="connsiteY5" fmla="*/ 2512059 h 5003800"/>
                  <a:gd name="connsiteX6" fmla="*/ 5014562 w 5804408"/>
                  <a:gd name="connsiteY6" fmla="*/ 3641995 h 5003800"/>
                  <a:gd name="connsiteX7" fmla="*/ 789847 w 5804408"/>
                  <a:gd name="connsiteY7" fmla="*/ 3641995 h 5003800"/>
                  <a:gd name="connsiteX8" fmla="*/ 2206644 w 5804408"/>
                  <a:gd name="connsiteY8" fmla="*/ 1199242 h 5003800"/>
                  <a:gd name="connsiteX9" fmla="*/ 3597765 w 5804408"/>
                  <a:gd name="connsiteY9" fmla="*/ 1199242 h 5003800"/>
                  <a:gd name="connsiteX10" fmla="*/ 4253129 w 5804408"/>
                  <a:gd name="connsiteY10" fmla="*/ 2329179 h 5003800"/>
                  <a:gd name="connsiteX11" fmla="*/ 1551281 w 5804408"/>
                  <a:gd name="connsiteY11" fmla="*/ 2329179 h 5003800"/>
                  <a:gd name="connsiteX12" fmla="*/ 2902204 w 5804408"/>
                  <a:gd name="connsiteY12" fmla="*/ 0 h 5003800"/>
                  <a:gd name="connsiteX13" fmla="*/ 3491694 w 5804408"/>
                  <a:gd name="connsiteY13" fmla="*/ 1016362 h 5003800"/>
                  <a:gd name="connsiteX14" fmla="*/ 2312714 w 5804408"/>
                  <a:gd name="connsiteY14" fmla="*/ 1016362 h 500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4408" h="1178925">
                    <a:moveTo>
                      <a:pt x="683777" y="0"/>
                    </a:moveTo>
                    <a:lnTo>
                      <a:pt x="5120632" y="0"/>
                    </a:lnTo>
                    <a:lnTo>
                      <a:pt x="5804408" y="1178925"/>
                    </a:lnTo>
                    <a:lnTo>
                      <a:pt x="0" y="1178925"/>
                    </a:lnTo>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endParaRPr lang="zh-CN" altLang="en-US" dirty="0">
                  <a:solidFill>
                    <a:schemeClr val="tx1"/>
                  </a:solidFill>
                  <a:latin typeface="Microsoft YaHei" panose="020B0503020204020204" pitchFamily="34" charset="-122"/>
                  <a:ea typeface="Microsoft YaHei" panose="020B0503020204020204" pitchFamily="34" charset="-122"/>
                </a:endParaRPr>
              </a:p>
            </p:txBody>
          </p:sp>
          <p:sp>
            <p:nvSpPr>
              <p:cNvPr id="30" name="任意多边形: 形状 26">
                <a:extLst>
                  <a:ext uri="{FF2B5EF4-FFF2-40B4-BE49-F238E27FC236}">
                    <a16:creationId xmlns:a16="http://schemas.microsoft.com/office/drawing/2014/main" id="{932F2DFF-AE6E-F117-AF70-6DB3E59777AB}"/>
                  </a:ext>
                </a:extLst>
              </p:cNvPr>
              <p:cNvSpPr/>
              <p:nvPr/>
            </p:nvSpPr>
            <p:spPr>
              <a:xfrm>
                <a:off x="1530760" y="3726002"/>
                <a:ext cx="3471985" cy="928612"/>
              </a:xfrm>
              <a:custGeom>
                <a:avLst/>
                <a:gdLst>
                  <a:gd name="connsiteX0" fmla="*/ 683777 w 5804408"/>
                  <a:gd name="connsiteY0" fmla="*/ 3824875 h 5003800"/>
                  <a:gd name="connsiteX1" fmla="*/ 5120632 w 5804408"/>
                  <a:gd name="connsiteY1" fmla="*/ 3824875 h 5003800"/>
                  <a:gd name="connsiteX2" fmla="*/ 5804408 w 5804408"/>
                  <a:gd name="connsiteY2" fmla="*/ 5003800 h 5003800"/>
                  <a:gd name="connsiteX3" fmla="*/ 0 w 5804408"/>
                  <a:gd name="connsiteY3" fmla="*/ 5003800 h 5003800"/>
                  <a:gd name="connsiteX4" fmla="*/ 1445210 w 5804408"/>
                  <a:gd name="connsiteY4" fmla="*/ 2512059 h 5003800"/>
                  <a:gd name="connsiteX5" fmla="*/ 4359199 w 5804408"/>
                  <a:gd name="connsiteY5" fmla="*/ 2512059 h 5003800"/>
                  <a:gd name="connsiteX6" fmla="*/ 5014562 w 5804408"/>
                  <a:gd name="connsiteY6" fmla="*/ 3641995 h 5003800"/>
                  <a:gd name="connsiteX7" fmla="*/ 789847 w 5804408"/>
                  <a:gd name="connsiteY7" fmla="*/ 3641995 h 5003800"/>
                  <a:gd name="connsiteX8" fmla="*/ 2206644 w 5804408"/>
                  <a:gd name="connsiteY8" fmla="*/ 1199242 h 5003800"/>
                  <a:gd name="connsiteX9" fmla="*/ 3597765 w 5804408"/>
                  <a:gd name="connsiteY9" fmla="*/ 1199242 h 5003800"/>
                  <a:gd name="connsiteX10" fmla="*/ 4253129 w 5804408"/>
                  <a:gd name="connsiteY10" fmla="*/ 2329179 h 5003800"/>
                  <a:gd name="connsiteX11" fmla="*/ 1551281 w 5804408"/>
                  <a:gd name="connsiteY11" fmla="*/ 2329179 h 5003800"/>
                  <a:gd name="connsiteX12" fmla="*/ 2902204 w 5804408"/>
                  <a:gd name="connsiteY12" fmla="*/ 0 h 5003800"/>
                  <a:gd name="connsiteX13" fmla="*/ 3491694 w 5804408"/>
                  <a:gd name="connsiteY13" fmla="*/ 1016362 h 5003800"/>
                  <a:gd name="connsiteX14" fmla="*/ 2312714 w 5804408"/>
                  <a:gd name="connsiteY14" fmla="*/ 1016362 h 500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24715" h="1129936">
                    <a:moveTo>
                      <a:pt x="655363" y="0"/>
                    </a:moveTo>
                    <a:lnTo>
                      <a:pt x="3569352" y="0"/>
                    </a:lnTo>
                    <a:lnTo>
                      <a:pt x="4224715" y="1129936"/>
                    </a:lnTo>
                    <a:lnTo>
                      <a:pt x="0" y="1129936"/>
                    </a:lnTo>
                  </a:path>
                </a:pathLst>
              </a:cu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31" name="任意多边形: 形状 27">
                <a:extLst>
                  <a:ext uri="{FF2B5EF4-FFF2-40B4-BE49-F238E27FC236}">
                    <a16:creationId xmlns:a16="http://schemas.microsoft.com/office/drawing/2014/main" id="{576E6367-7DE3-9E94-BF04-C9C7FF311391}"/>
                  </a:ext>
                </a:extLst>
              </p:cNvPr>
              <p:cNvSpPr/>
              <p:nvPr/>
            </p:nvSpPr>
            <p:spPr>
              <a:xfrm>
                <a:off x="2156527" y="2647094"/>
                <a:ext cx="2220452" cy="928613"/>
              </a:xfrm>
              <a:custGeom>
                <a:avLst/>
                <a:gdLst>
                  <a:gd name="connsiteX0" fmla="*/ 683777 w 5804408"/>
                  <a:gd name="connsiteY0" fmla="*/ 3824875 h 5003800"/>
                  <a:gd name="connsiteX1" fmla="*/ 5120632 w 5804408"/>
                  <a:gd name="connsiteY1" fmla="*/ 3824875 h 5003800"/>
                  <a:gd name="connsiteX2" fmla="*/ 5804408 w 5804408"/>
                  <a:gd name="connsiteY2" fmla="*/ 5003800 h 5003800"/>
                  <a:gd name="connsiteX3" fmla="*/ 0 w 5804408"/>
                  <a:gd name="connsiteY3" fmla="*/ 5003800 h 5003800"/>
                  <a:gd name="connsiteX4" fmla="*/ 1445210 w 5804408"/>
                  <a:gd name="connsiteY4" fmla="*/ 2512059 h 5003800"/>
                  <a:gd name="connsiteX5" fmla="*/ 4359199 w 5804408"/>
                  <a:gd name="connsiteY5" fmla="*/ 2512059 h 5003800"/>
                  <a:gd name="connsiteX6" fmla="*/ 5014562 w 5804408"/>
                  <a:gd name="connsiteY6" fmla="*/ 3641995 h 5003800"/>
                  <a:gd name="connsiteX7" fmla="*/ 789847 w 5804408"/>
                  <a:gd name="connsiteY7" fmla="*/ 3641995 h 5003800"/>
                  <a:gd name="connsiteX8" fmla="*/ 2206644 w 5804408"/>
                  <a:gd name="connsiteY8" fmla="*/ 1199242 h 5003800"/>
                  <a:gd name="connsiteX9" fmla="*/ 3597765 w 5804408"/>
                  <a:gd name="connsiteY9" fmla="*/ 1199242 h 5003800"/>
                  <a:gd name="connsiteX10" fmla="*/ 4253129 w 5804408"/>
                  <a:gd name="connsiteY10" fmla="*/ 2329179 h 5003800"/>
                  <a:gd name="connsiteX11" fmla="*/ 1551281 w 5804408"/>
                  <a:gd name="connsiteY11" fmla="*/ 2329179 h 5003800"/>
                  <a:gd name="connsiteX12" fmla="*/ 2902204 w 5804408"/>
                  <a:gd name="connsiteY12" fmla="*/ 0 h 5003800"/>
                  <a:gd name="connsiteX13" fmla="*/ 3491694 w 5804408"/>
                  <a:gd name="connsiteY13" fmla="*/ 1016362 h 5003800"/>
                  <a:gd name="connsiteX14" fmla="*/ 2312714 w 5804408"/>
                  <a:gd name="connsiteY14" fmla="*/ 1016362 h 500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01848" h="1129937">
                    <a:moveTo>
                      <a:pt x="655363" y="0"/>
                    </a:moveTo>
                    <a:lnTo>
                      <a:pt x="2046484" y="0"/>
                    </a:lnTo>
                    <a:lnTo>
                      <a:pt x="2701848" y="1129937"/>
                    </a:lnTo>
                    <a:lnTo>
                      <a:pt x="0" y="1129937"/>
                    </a:lnTo>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endParaRPr lang="zh-CN" altLang="en-US">
                  <a:solidFill>
                    <a:schemeClr val="tx1"/>
                  </a:solidFill>
                  <a:latin typeface="Microsoft YaHei" panose="020B0503020204020204" pitchFamily="34" charset="-122"/>
                  <a:ea typeface="Microsoft YaHei" panose="020B0503020204020204" pitchFamily="34" charset="-122"/>
                </a:endParaRPr>
              </a:p>
            </p:txBody>
          </p:sp>
          <p:sp>
            <p:nvSpPr>
              <p:cNvPr id="32" name="任意多边形: 形状 28">
                <a:extLst>
                  <a:ext uri="{FF2B5EF4-FFF2-40B4-BE49-F238E27FC236}">
                    <a16:creationId xmlns:a16="http://schemas.microsoft.com/office/drawing/2014/main" id="{5E41BE36-2136-602C-3600-761C0D378C57}"/>
                  </a:ext>
                </a:extLst>
              </p:cNvPr>
              <p:cNvSpPr/>
              <p:nvPr/>
            </p:nvSpPr>
            <p:spPr>
              <a:xfrm>
                <a:off x="2782293" y="1661524"/>
                <a:ext cx="968918" cy="835274"/>
              </a:xfrm>
              <a:custGeom>
                <a:avLst/>
                <a:gdLst>
                  <a:gd name="connsiteX0" fmla="*/ 683777 w 5804408"/>
                  <a:gd name="connsiteY0" fmla="*/ 3824875 h 5003800"/>
                  <a:gd name="connsiteX1" fmla="*/ 5120632 w 5804408"/>
                  <a:gd name="connsiteY1" fmla="*/ 3824875 h 5003800"/>
                  <a:gd name="connsiteX2" fmla="*/ 5804408 w 5804408"/>
                  <a:gd name="connsiteY2" fmla="*/ 5003800 h 5003800"/>
                  <a:gd name="connsiteX3" fmla="*/ 0 w 5804408"/>
                  <a:gd name="connsiteY3" fmla="*/ 5003800 h 5003800"/>
                  <a:gd name="connsiteX4" fmla="*/ 1445210 w 5804408"/>
                  <a:gd name="connsiteY4" fmla="*/ 2512059 h 5003800"/>
                  <a:gd name="connsiteX5" fmla="*/ 4359199 w 5804408"/>
                  <a:gd name="connsiteY5" fmla="*/ 2512059 h 5003800"/>
                  <a:gd name="connsiteX6" fmla="*/ 5014562 w 5804408"/>
                  <a:gd name="connsiteY6" fmla="*/ 3641995 h 5003800"/>
                  <a:gd name="connsiteX7" fmla="*/ 789847 w 5804408"/>
                  <a:gd name="connsiteY7" fmla="*/ 3641995 h 5003800"/>
                  <a:gd name="connsiteX8" fmla="*/ 2206644 w 5804408"/>
                  <a:gd name="connsiteY8" fmla="*/ 1199242 h 5003800"/>
                  <a:gd name="connsiteX9" fmla="*/ 3597765 w 5804408"/>
                  <a:gd name="connsiteY9" fmla="*/ 1199242 h 5003800"/>
                  <a:gd name="connsiteX10" fmla="*/ 4253129 w 5804408"/>
                  <a:gd name="connsiteY10" fmla="*/ 2329179 h 5003800"/>
                  <a:gd name="connsiteX11" fmla="*/ 1551281 w 5804408"/>
                  <a:gd name="connsiteY11" fmla="*/ 2329179 h 5003800"/>
                  <a:gd name="connsiteX12" fmla="*/ 2902204 w 5804408"/>
                  <a:gd name="connsiteY12" fmla="*/ 0 h 5003800"/>
                  <a:gd name="connsiteX13" fmla="*/ 3491694 w 5804408"/>
                  <a:gd name="connsiteY13" fmla="*/ 1016362 h 5003800"/>
                  <a:gd name="connsiteX14" fmla="*/ 2312714 w 5804408"/>
                  <a:gd name="connsiteY14" fmla="*/ 1016362 h 500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980" h="1016362">
                    <a:moveTo>
                      <a:pt x="589490" y="0"/>
                    </a:moveTo>
                    <a:lnTo>
                      <a:pt x="1178980" y="1016362"/>
                    </a:lnTo>
                    <a:lnTo>
                      <a:pt x="0" y="1016362"/>
                    </a:lnTo>
                  </a:path>
                </a:pathLst>
              </a:cu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grpSp>
        <p:grpSp>
          <p:nvGrpSpPr>
            <p:cNvPr id="39" name="组合 38">
              <a:extLst>
                <a:ext uri="{FF2B5EF4-FFF2-40B4-BE49-F238E27FC236}">
                  <a16:creationId xmlns:a16="http://schemas.microsoft.com/office/drawing/2014/main" id="{AA8CD097-3DE3-1172-5D18-0FC53191A9A1}"/>
                </a:ext>
              </a:extLst>
            </p:cNvPr>
            <p:cNvGrpSpPr/>
            <p:nvPr/>
          </p:nvGrpSpPr>
          <p:grpSpPr>
            <a:xfrm>
              <a:off x="4066137" y="2088961"/>
              <a:ext cx="1608553" cy="3671850"/>
              <a:chOff x="4066137" y="2088961"/>
              <a:chExt cx="1608553" cy="3671850"/>
            </a:xfrm>
          </p:grpSpPr>
          <p:grpSp>
            <p:nvGrpSpPr>
              <p:cNvPr id="8" name="组合 7">
                <a:extLst>
                  <a:ext uri="{FF2B5EF4-FFF2-40B4-BE49-F238E27FC236}">
                    <a16:creationId xmlns:a16="http://schemas.microsoft.com/office/drawing/2014/main" id="{C4F0A366-1D4B-2F08-A81D-DDE4D0C2DE0A}"/>
                  </a:ext>
                </a:extLst>
              </p:cNvPr>
              <p:cNvGrpSpPr/>
              <p:nvPr/>
            </p:nvGrpSpPr>
            <p:grpSpPr>
              <a:xfrm>
                <a:off x="4066137" y="2088961"/>
                <a:ext cx="1608553" cy="461665"/>
                <a:chOff x="6038062" y="1848329"/>
                <a:chExt cx="1608553" cy="461665"/>
              </a:xfrm>
            </p:grpSpPr>
            <p:sp>
              <p:nvSpPr>
                <p:cNvPr id="27" name="文本框 26">
                  <a:extLst>
                    <a:ext uri="{FF2B5EF4-FFF2-40B4-BE49-F238E27FC236}">
                      <a16:creationId xmlns:a16="http://schemas.microsoft.com/office/drawing/2014/main" id="{76436B65-7684-544E-AE3F-534731D24324}"/>
                    </a:ext>
                  </a:extLst>
                </p:cNvPr>
                <p:cNvSpPr txBox="1"/>
                <p:nvPr/>
              </p:nvSpPr>
              <p:spPr>
                <a:xfrm>
                  <a:off x="7033947" y="1848329"/>
                  <a:ext cx="612668" cy="461665"/>
                </a:xfrm>
                <a:prstGeom prst="rect">
                  <a:avLst/>
                </a:prstGeom>
                <a:noFill/>
                <a:effectLst/>
              </p:spPr>
              <p:txBody>
                <a:bodyPr wrap="none" rtlCol="0">
                  <a:normAutofit/>
                </a:bodyPr>
                <a:lstStyle>
                  <a:defPPr>
                    <a:defRPr lang="zh-CN"/>
                  </a:defPPr>
                  <a:lvl1pPr>
                    <a:defRPr sz="3200" b="1" i="1">
                      <a:gradFill>
                        <a:gsLst>
                          <a:gs pos="0">
                            <a:schemeClr val="accent1">
                              <a:lumMod val="60000"/>
                              <a:lumOff val="40000"/>
                            </a:schemeClr>
                          </a:gs>
                          <a:gs pos="60000">
                            <a:schemeClr val="accent1"/>
                          </a:gs>
                        </a:gsLst>
                        <a:lin ang="2700000" scaled="0"/>
                      </a:gradFill>
                      <a:effectLst>
                        <a:outerShdw blurRad="76200" dist="50800" dir="5400000" algn="ctr" rotWithShape="0">
                          <a:schemeClr val="accent1">
                            <a:alpha val="20000"/>
                          </a:schemeClr>
                        </a:outerShdw>
                      </a:effectLst>
                    </a:defRPr>
                  </a:lvl1pPr>
                </a:lstStyle>
                <a:p>
                  <a:r>
                    <a:rPr lang="en-US" altLang="zh-CN" sz="2400" i="0" dirty="0">
                      <a:latin typeface="Microsoft YaHei" panose="020B0503020204020204" pitchFamily="34" charset="-122"/>
                      <a:ea typeface="Microsoft YaHei" panose="020B0503020204020204" pitchFamily="34" charset="-122"/>
                    </a:rPr>
                    <a:t>01.</a:t>
                  </a:r>
                  <a:endParaRPr lang="zh-CN" altLang="en-US" sz="2400" i="0" dirty="0">
                    <a:latin typeface="Microsoft YaHei" panose="020B0503020204020204" pitchFamily="34" charset="-122"/>
                    <a:ea typeface="Microsoft YaHei" panose="020B0503020204020204" pitchFamily="34" charset="-122"/>
                  </a:endParaRPr>
                </a:p>
              </p:txBody>
            </p:sp>
            <p:sp>
              <p:nvSpPr>
                <p:cNvPr id="28" name="任意多边形: 形状 24">
                  <a:extLst>
                    <a:ext uri="{FF2B5EF4-FFF2-40B4-BE49-F238E27FC236}">
                      <a16:creationId xmlns:a16="http://schemas.microsoft.com/office/drawing/2014/main" id="{F7D6C931-D88A-FE7E-E2BA-8355F547DF4B}"/>
                    </a:ext>
                  </a:extLst>
                </p:cNvPr>
                <p:cNvSpPr/>
                <p:nvPr/>
              </p:nvSpPr>
              <p:spPr>
                <a:xfrm>
                  <a:off x="6038062" y="1916802"/>
                  <a:ext cx="609685" cy="324718"/>
                </a:xfrm>
                <a:custGeom>
                  <a:avLst/>
                  <a:gdLst>
                    <a:gd name="connsiteX0" fmla="*/ 293671 w 607609"/>
                    <a:gd name="connsiteY0" fmla="*/ 0 h 323613"/>
                    <a:gd name="connsiteX1" fmla="*/ 455681 w 607609"/>
                    <a:gd name="connsiteY1" fmla="*/ 0 h 323613"/>
                    <a:gd name="connsiteX2" fmla="*/ 463069 w 607609"/>
                    <a:gd name="connsiteY2" fmla="*/ 3200 h 323613"/>
                    <a:gd name="connsiteX3" fmla="*/ 604872 w 607609"/>
                    <a:gd name="connsiteY3" fmla="*/ 154918 h 323613"/>
                    <a:gd name="connsiteX4" fmla="*/ 604872 w 607609"/>
                    <a:gd name="connsiteY4" fmla="*/ 168695 h 323613"/>
                    <a:gd name="connsiteX5" fmla="*/ 463069 w 607609"/>
                    <a:gd name="connsiteY5" fmla="*/ 320413 h 323613"/>
                    <a:gd name="connsiteX6" fmla="*/ 455681 w 607609"/>
                    <a:gd name="connsiteY6" fmla="*/ 323613 h 323613"/>
                    <a:gd name="connsiteX7" fmla="*/ 293671 w 607609"/>
                    <a:gd name="connsiteY7" fmla="*/ 323613 h 323613"/>
                    <a:gd name="connsiteX8" fmla="*/ 284324 w 607609"/>
                    <a:gd name="connsiteY8" fmla="*/ 317391 h 323613"/>
                    <a:gd name="connsiteX9" fmla="*/ 286461 w 607609"/>
                    <a:gd name="connsiteY9" fmla="*/ 306370 h 323613"/>
                    <a:gd name="connsiteX10" fmla="*/ 431201 w 607609"/>
                    <a:gd name="connsiteY10" fmla="*/ 161762 h 323613"/>
                    <a:gd name="connsiteX11" fmla="*/ 286461 w 607609"/>
                    <a:gd name="connsiteY11" fmla="*/ 17243 h 323613"/>
                    <a:gd name="connsiteX12" fmla="*/ 284324 w 607609"/>
                    <a:gd name="connsiteY12" fmla="*/ 6222 h 323613"/>
                    <a:gd name="connsiteX13" fmla="*/ 293671 w 607609"/>
                    <a:gd name="connsiteY13" fmla="*/ 0 h 323613"/>
                    <a:gd name="connsiteX14" fmla="*/ 10137 w 607609"/>
                    <a:gd name="connsiteY14" fmla="*/ 0 h 323613"/>
                    <a:gd name="connsiteX15" fmla="*/ 172112 w 607609"/>
                    <a:gd name="connsiteY15" fmla="*/ 0 h 323613"/>
                    <a:gd name="connsiteX16" fmla="*/ 179499 w 607609"/>
                    <a:gd name="connsiteY16" fmla="*/ 3200 h 323613"/>
                    <a:gd name="connsiteX17" fmla="*/ 321271 w 607609"/>
                    <a:gd name="connsiteY17" fmla="*/ 154918 h 323613"/>
                    <a:gd name="connsiteX18" fmla="*/ 321271 w 607609"/>
                    <a:gd name="connsiteY18" fmla="*/ 168695 h 323613"/>
                    <a:gd name="connsiteX19" fmla="*/ 179499 w 607609"/>
                    <a:gd name="connsiteY19" fmla="*/ 320413 h 323613"/>
                    <a:gd name="connsiteX20" fmla="*/ 172112 w 607609"/>
                    <a:gd name="connsiteY20" fmla="*/ 323613 h 323613"/>
                    <a:gd name="connsiteX21" fmla="*/ 10137 w 607609"/>
                    <a:gd name="connsiteY21" fmla="*/ 323613 h 323613"/>
                    <a:gd name="connsiteX22" fmla="*/ 792 w 607609"/>
                    <a:gd name="connsiteY22" fmla="*/ 317391 h 323613"/>
                    <a:gd name="connsiteX23" fmla="*/ 2928 w 607609"/>
                    <a:gd name="connsiteY23" fmla="*/ 306370 h 323613"/>
                    <a:gd name="connsiteX24" fmla="*/ 147727 w 607609"/>
                    <a:gd name="connsiteY24" fmla="*/ 161762 h 323613"/>
                    <a:gd name="connsiteX25" fmla="*/ 2928 w 607609"/>
                    <a:gd name="connsiteY25" fmla="*/ 17243 h 323613"/>
                    <a:gd name="connsiteX26" fmla="*/ 792 w 607609"/>
                    <a:gd name="connsiteY26" fmla="*/ 6222 h 323613"/>
                    <a:gd name="connsiteX27" fmla="*/ 10137 w 607609"/>
                    <a:gd name="connsiteY27" fmla="*/ 0 h 32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609" h="323613">
                      <a:moveTo>
                        <a:pt x="293671" y="0"/>
                      </a:moveTo>
                      <a:lnTo>
                        <a:pt x="455681" y="0"/>
                      </a:lnTo>
                      <a:cubicBezTo>
                        <a:pt x="458529" y="0"/>
                        <a:pt x="461200" y="1155"/>
                        <a:pt x="463069" y="3200"/>
                      </a:cubicBezTo>
                      <a:lnTo>
                        <a:pt x="604872" y="154918"/>
                      </a:lnTo>
                      <a:cubicBezTo>
                        <a:pt x="608522" y="158740"/>
                        <a:pt x="608522" y="164784"/>
                        <a:pt x="604872" y="168695"/>
                      </a:cubicBezTo>
                      <a:lnTo>
                        <a:pt x="463069" y="320413"/>
                      </a:lnTo>
                      <a:cubicBezTo>
                        <a:pt x="461200" y="322458"/>
                        <a:pt x="458529" y="323613"/>
                        <a:pt x="455681" y="323613"/>
                      </a:cubicBezTo>
                      <a:lnTo>
                        <a:pt x="293671" y="323613"/>
                      </a:lnTo>
                      <a:cubicBezTo>
                        <a:pt x="289576" y="323613"/>
                        <a:pt x="285838" y="321124"/>
                        <a:pt x="284324" y="317391"/>
                      </a:cubicBezTo>
                      <a:cubicBezTo>
                        <a:pt x="282722" y="313570"/>
                        <a:pt x="283612" y="309214"/>
                        <a:pt x="286461" y="306370"/>
                      </a:cubicBezTo>
                      <a:lnTo>
                        <a:pt x="431201" y="161762"/>
                      </a:lnTo>
                      <a:lnTo>
                        <a:pt x="286461" y="17243"/>
                      </a:lnTo>
                      <a:cubicBezTo>
                        <a:pt x="283612" y="14399"/>
                        <a:pt x="282722" y="10043"/>
                        <a:pt x="284324" y="6222"/>
                      </a:cubicBezTo>
                      <a:cubicBezTo>
                        <a:pt x="285838" y="2489"/>
                        <a:pt x="289576" y="0"/>
                        <a:pt x="293671" y="0"/>
                      </a:cubicBezTo>
                      <a:close/>
                      <a:moveTo>
                        <a:pt x="10137" y="0"/>
                      </a:moveTo>
                      <a:lnTo>
                        <a:pt x="172112" y="0"/>
                      </a:lnTo>
                      <a:cubicBezTo>
                        <a:pt x="174960" y="0"/>
                        <a:pt x="177630" y="1155"/>
                        <a:pt x="179499" y="3200"/>
                      </a:cubicBezTo>
                      <a:lnTo>
                        <a:pt x="321271" y="154918"/>
                      </a:lnTo>
                      <a:cubicBezTo>
                        <a:pt x="324920" y="158740"/>
                        <a:pt x="324920" y="164784"/>
                        <a:pt x="321271" y="168695"/>
                      </a:cubicBezTo>
                      <a:lnTo>
                        <a:pt x="179499" y="320413"/>
                      </a:lnTo>
                      <a:cubicBezTo>
                        <a:pt x="177630" y="322458"/>
                        <a:pt x="174960" y="323613"/>
                        <a:pt x="172112" y="323613"/>
                      </a:cubicBezTo>
                      <a:lnTo>
                        <a:pt x="10137" y="323613"/>
                      </a:lnTo>
                      <a:cubicBezTo>
                        <a:pt x="6043" y="323613"/>
                        <a:pt x="2305" y="321124"/>
                        <a:pt x="792" y="317391"/>
                      </a:cubicBezTo>
                      <a:cubicBezTo>
                        <a:pt x="-810" y="313570"/>
                        <a:pt x="80" y="309214"/>
                        <a:pt x="2928" y="306370"/>
                      </a:cubicBezTo>
                      <a:lnTo>
                        <a:pt x="147727" y="161762"/>
                      </a:lnTo>
                      <a:lnTo>
                        <a:pt x="2928" y="17243"/>
                      </a:lnTo>
                      <a:cubicBezTo>
                        <a:pt x="80" y="14399"/>
                        <a:pt x="-810" y="10043"/>
                        <a:pt x="792" y="6222"/>
                      </a:cubicBezTo>
                      <a:cubicBezTo>
                        <a:pt x="2305" y="2489"/>
                        <a:pt x="6043" y="0"/>
                        <a:pt x="10137" y="0"/>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grpSp>
          <p:grpSp>
            <p:nvGrpSpPr>
              <p:cNvPr id="9" name="组合 8">
                <a:extLst>
                  <a:ext uri="{FF2B5EF4-FFF2-40B4-BE49-F238E27FC236}">
                    <a16:creationId xmlns:a16="http://schemas.microsoft.com/office/drawing/2014/main" id="{DF9096CE-5130-AEE6-B2A7-91393DDAB4FC}"/>
                  </a:ext>
                </a:extLst>
              </p:cNvPr>
              <p:cNvGrpSpPr/>
              <p:nvPr/>
            </p:nvGrpSpPr>
            <p:grpSpPr>
              <a:xfrm>
                <a:off x="4066137" y="3159023"/>
                <a:ext cx="1608553" cy="461665"/>
                <a:chOff x="6038062" y="2918391"/>
                <a:chExt cx="1608553" cy="461665"/>
              </a:xfrm>
            </p:grpSpPr>
            <p:sp>
              <p:nvSpPr>
                <p:cNvPr id="23" name="文本框 22">
                  <a:extLst>
                    <a:ext uri="{FF2B5EF4-FFF2-40B4-BE49-F238E27FC236}">
                      <a16:creationId xmlns:a16="http://schemas.microsoft.com/office/drawing/2014/main" id="{DAA0022A-85D3-9811-1B6D-23D596060AC8}"/>
                    </a:ext>
                  </a:extLst>
                </p:cNvPr>
                <p:cNvSpPr txBox="1"/>
                <p:nvPr/>
              </p:nvSpPr>
              <p:spPr>
                <a:xfrm>
                  <a:off x="7033947" y="2918391"/>
                  <a:ext cx="612668" cy="461665"/>
                </a:xfrm>
                <a:prstGeom prst="rect">
                  <a:avLst/>
                </a:prstGeom>
                <a:noFill/>
                <a:effectLst/>
              </p:spPr>
              <p:txBody>
                <a:bodyPr wrap="none" rtlCol="0">
                  <a:normAutofit/>
                </a:bodyPr>
                <a:lstStyle>
                  <a:defPPr>
                    <a:defRPr lang="en-US"/>
                  </a:defPPr>
                  <a:lvl1pPr>
                    <a:defRPr sz="2400" b="1" i="0">
                      <a:gradFill>
                        <a:gsLst>
                          <a:gs pos="0">
                            <a:schemeClr val="accent2">
                              <a:lumMod val="60000"/>
                              <a:lumOff val="40000"/>
                            </a:schemeClr>
                          </a:gs>
                          <a:gs pos="60000">
                            <a:schemeClr val="accent2"/>
                          </a:gs>
                        </a:gsLst>
                        <a:lin ang="2700000" scaled="0"/>
                      </a:gradFill>
                      <a:effectLst>
                        <a:outerShdw blurRad="76200" dist="50800" dir="5400000" algn="ctr" rotWithShape="0">
                          <a:schemeClr val="accent2">
                            <a:alpha val="20000"/>
                          </a:schemeClr>
                        </a:outerShdw>
                      </a:effectLst>
                    </a:defRPr>
                  </a:lvl1pPr>
                </a:lstStyle>
                <a:p>
                  <a:r>
                    <a:rPr lang="en-US" altLang="zh-CN">
                      <a:latin typeface="Microsoft YaHei" panose="020B0503020204020204" pitchFamily="34" charset="-122"/>
                      <a:ea typeface="Microsoft YaHei" panose="020B0503020204020204" pitchFamily="34" charset="-122"/>
                    </a:rPr>
                    <a:t>02.</a:t>
                  </a:r>
                  <a:endParaRPr lang="zh-CN" altLang="en-US" dirty="0">
                    <a:latin typeface="Microsoft YaHei" panose="020B0503020204020204" pitchFamily="34" charset="-122"/>
                    <a:ea typeface="Microsoft YaHei" panose="020B0503020204020204" pitchFamily="34" charset="-122"/>
                  </a:endParaRPr>
                </a:p>
              </p:txBody>
            </p:sp>
            <p:sp>
              <p:nvSpPr>
                <p:cNvPr id="24" name="任意多边形: 形状 20">
                  <a:extLst>
                    <a:ext uri="{FF2B5EF4-FFF2-40B4-BE49-F238E27FC236}">
                      <a16:creationId xmlns:a16="http://schemas.microsoft.com/office/drawing/2014/main" id="{72B98B5D-835C-96EF-DBB3-FB49B3D69862}"/>
                    </a:ext>
                  </a:extLst>
                </p:cNvPr>
                <p:cNvSpPr/>
                <p:nvPr/>
              </p:nvSpPr>
              <p:spPr>
                <a:xfrm>
                  <a:off x="6038062" y="2949041"/>
                  <a:ext cx="609685" cy="324718"/>
                </a:xfrm>
                <a:custGeom>
                  <a:avLst/>
                  <a:gdLst>
                    <a:gd name="connsiteX0" fmla="*/ 293671 w 607609"/>
                    <a:gd name="connsiteY0" fmla="*/ 0 h 323613"/>
                    <a:gd name="connsiteX1" fmla="*/ 455681 w 607609"/>
                    <a:gd name="connsiteY1" fmla="*/ 0 h 323613"/>
                    <a:gd name="connsiteX2" fmla="*/ 463069 w 607609"/>
                    <a:gd name="connsiteY2" fmla="*/ 3200 h 323613"/>
                    <a:gd name="connsiteX3" fmla="*/ 604872 w 607609"/>
                    <a:gd name="connsiteY3" fmla="*/ 154918 h 323613"/>
                    <a:gd name="connsiteX4" fmla="*/ 604872 w 607609"/>
                    <a:gd name="connsiteY4" fmla="*/ 168695 h 323613"/>
                    <a:gd name="connsiteX5" fmla="*/ 463069 w 607609"/>
                    <a:gd name="connsiteY5" fmla="*/ 320413 h 323613"/>
                    <a:gd name="connsiteX6" fmla="*/ 455681 w 607609"/>
                    <a:gd name="connsiteY6" fmla="*/ 323613 h 323613"/>
                    <a:gd name="connsiteX7" fmla="*/ 293671 w 607609"/>
                    <a:gd name="connsiteY7" fmla="*/ 323613 h 323613"/>
                    <a:gd name="connsiteX8" fmla="*/ 284324 w 607609"/>
                    <a:gd name="connsiteY8" fmla="*/ 317391 h 323613"/>
                    <a:gd name="connsiteX9" fmla="*/ 286461 w 607609"/>
                    <a:gd name="connsiteY9" fmla="*/ 306370 h 323613"/>
                    <a:gd name="connsiteX10" fmla="*/ 431201 w 607609"/>
                    <a:gd name="connsiteY10" fmla="*/ 161762 h 323613"/>
                    <a:gd name="connsiteX11" fmla="*/ 286461 w 607609"/>
                    <a:gd name="connsiteY11" fmla="*/ 17243 h 323613"/>
                    <a:gd name="connsiteX12" fmla="*/ 284324 w 607609"/>
                    <a:gd name="connsiteY12" fmla="*/ 6222 h 323613"/>
                    <a:gd name="connsiteX13" fmla="*/ 293671 w 607609"/>
                    <a:gd name="connsiteY13" fmla="*/ 0 h 323613"/>
                    <a:gd name="connsiteX14" fmla="*/ 10137 w 607609"/>
                    <a:gd name="connsiteY14" fmla="*/ 0 h 323613"/>
                    <a:gd name="connsiteX15" fmla="*/ 172112 w 607609"/>
                    <a:gd name="connsiteY15" fmla="*/ 0 h 323613"/>
                    <a:gd name="connsiteX16" fmla="*/ 179499 w 607609"/>
                    <a:gd name="connsiteY16" fmla="*/ 3200 h 323613"/>
                    <a:gd name="connsiteX17" fmla="*/ 321271 w 607609"/>
                    <a:gd name="connsiteY17" fmla="*/ 154918 h 323613"/>
                    <a:gd name="connsiteX18" fmla="*/ 321271 w 607609"/>
                    <a:gd name="connsiteY18" fmla="*/ 168695 h 323613"/>
                    <a:gd name="connsiteX19" fmla="*/ 179499 w 607609"/>
                    <a:gd name="connsiteY19" fmla="*/ 320413 h 323613"/>
                    <a:gd name="connsiteX20" fmla="*/ 172112 w 607609"/>
                    <a:gd name="connsiteY20" fmla="*/ 323613 h 323613"/>
                    <a:gd name="connsiteX21" fmla="*/ 10137 w 607609"/>
                    <a:gd name="connsiteY21" fmla="*/ 323613 h 323613"/>
                    <a:gd name="connsiteX22" fmla="*/ 792 w 607609"/>
                    <a:gd name="connsiteY22" fmla="*/ 317391 h 323613"/>
                    <a:gd name="connsiteX23" fmla="*/ 2928 w 607609"/>
                    <a:gd name="connsiteY23" fmla="*/ 306370 h 323613"/>
                    <a:gd name="connsiteX24" fmla="*/ 147727 w 607609"/>
                    <a:gd name="connsiteY24" fmla="*/ 161762 h 323613"/>
                    <a:gd name="connsiteX25" fmla="*/ 2928 w 607609"/>
                    <a:gd name="connsiteY25" fmla="*/ 17243 h 323613"/>
                    <a:gd name="connsiteX26" fmla="*/ 792 w 607609"/>
                    <a:gd name="connsiteY26" fmla="*/ 6222 h 323613"/>
                    <a:gd name="connsiteX27" fmla="*/ 10137 w 607609"/>
                    <a:gd name="connsiteY27" fmla="*/ 0 h 32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609" h="323613">
                      <a:moveTo>
                        <a:pt x="293671" y="0"/>
                      </a:moveTo>
                      <a:lnTo>
                        <a:pt x="455681" y="0"/>
                      </a:lnTo>
                      <a:cubicBezTo>
                        <a:pt x="458529" y="0"/>
                        <a:pt x="461200" y="1155"/>
                        <a:pt x="463069" y="3200"/>
                      </a:cubicBezTo>
                      <a:lnTo>
                        <a:pt x="604872" y="154918"/>
                      </a:lnTo>
                      <a:cubicBezTo>
                        <a:pt x="608522" y="158740"/>
                        <a:pt x="608522" y="164784"/>
                        <a:pt x="604872" y="168695"/>
                      </a:cubicBezTo>
                      <a:lnTo>
                        <a:pt x="463069" y="320413"/>
                      </a:lnTo>
                      <a:cubicBezTo>
                        <a:pt x="461200" y="322458"/>
                        <a:pt x="458529" y="323613"/>
                        <a:pt x="455681" y="323613"/>
                      </a:cubicBezTo>
                      <a:lnTo>
                        <a:pt x="293671" y="323613"/>
                      </a:lnTo>
                      <a:cubicBezTo>
                        <a:pt x="289576" y="323613"/>
                        <a:pt x="285838" y="321124"/>
                        <a:pt x="284324" y="317391"/>
                      </a:cubicBezTo>
                      <a:cubicBezTo>
                        <a:pt x="282722" y="313570"/>
                        <a:pt x="283612" y="309214"/>
                        <a:pt x="286461" y="306370"/>
                      </a:cubicBezTo>
                      <a:lnTo>
                        <a:pt x="431201" y="161762"/>
                      </a:lnTo>
                      <a:lnTo>
                        <a:pt x="286461" y="17243"/>
                      </a:lnTo>
                      <a:cubicBezTo>
                        <a:pt x="283612" y="14399"/>
                        <a:pt x="282722" y="10043"/>
                        <a:pt x="284324" y="6222"/>
                      </a:cubicBezTo>
                      <a:cubicBezTo>
                        <a:pt x="285838" y="2489"/>
                        <a:pt x="289576" y="0"/>
                        <a:pt x="293671" y="0"/>
                      </a:cubicBezTo>
                      <a:close/>
                      <a:moveTo>
                        <a:pt x="10137" y="0"/>
                      </a:moveTo>
                      <a:lnTo>
                        <a:pt x="172112" y="0"/>
                      </a:lnTo>
                      <a:cubicBezTo>
                        <a:pt x="174960" y="0"/>
                        <a:pt x="177630" y="1155"/>
                        <a:pt x="179499" y="3200"/>
                      </a:cubicBezTo>
                      <a:lnTo>
                        <a:pt x="321271" y="154918"/>
                      </a:lnTo>
                      <a:cubicBezTo>
                        <a:pt x="324920" y="158740"/>
                        <a:pt x="324920" y="164784"/>
                        <a:pt x="321271" y="168695"/>
                      </a:cubicBezTo>
                      <a:lnTo>
                        <a:pt x="179499" y="320413"/>
                      </a:lnTo>
                      <a:cubicBezTo>
                        <a:pt x="177630" y="322458"/>
                        <a:pt x="174960" y="323613"/>
                        <a:pt x="172112" y="323613"/>
                      </a:cubicBezTo>
                      <a:lnTo>
                        <a:pt x="10137" y="323613"/>
                      </a:lnTo>
                      <a:cubicBezTo>
                        <a:pt x="6043" y="323613"/>
                        <a:pt x="2305" y="321124"/>
                        <a:pt x="792" y="317391"/>
                      </a:cubicBezTo>
                      <a:cubicBezTo>
                        <a:pt x="-810" y="313570"/>
                        <a:pt x="80" y="309214"/>
                        <a:pt x="2928" y="306370"/>
                      </a:cubicBezTo>
                      <a:lnTo>
                        <a:pt x="147727" y="161762"/>
                      </a:lnTo>
                      <a:lnTo>
                        <a:pt x="2928" y="17243"/>
                      </a:lnTo>
                      <a:cubicBezTo>
                        <a:pt x="80" y="14399"/>
                        <a:pt x="-810" y="10043"/>
                        <a:pt x="792" y="6222"/>
                      </a:cubicBezTo>
                      <a:cubicBezTo>
                        <a:pt x="2305" y="2489"/>
                        <a:pt x="6043" y="0"/>
                        <a:pt x="10137" y="0"/>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grpSp>
          <p:grpSp>
            <p:nvGrpSpPr>
              <p:cNvPr id="10" name="组合 9">
                <a:extLst>
                  <a:ext uri="{FF2B5EF4-FFF2-40B4-BE49-F238E27FC236}">
                    <a16:creationId xmlns:a16="http://schemas.microsoft.com/office/drawing/2014/main" id="{0C572C50-9A1E-193A-0FF4-8F5708B9A29E}"/>
                  </a:ext>
                </a:extLst>
              </p:cNvPr>
              <p:cNvGrpSpPr/>
              <p:nvPr/>
            </p:nvGrpSpPr>
            <p:grpSpPr>
              <a:xfrm>
                <a:off x="4066137" y="4229085"/>
                <a:ext cx="1608553" cy="461665"/>
                <a:chOff x="6038062" y="3988453"/>
                <a:chExt cx="1608553" cy="461665"/>
              </a:xfrm>
            </p:grpSpPr>
            <p:sp>
              <p:nvSpPr>
                <p:cNvPr id="19" name="文本框 18">
                  <a:extLst>
                    <a:ext uri="{FF2B5EF4-FFF2-40B4-BE49-F238E27FC236}">
                      <a16:creationId xmlns:a16="http://schemas.microsoft.com/office/drawing/2014/main" id="{65F6F2E9-E627-B2A7-9E51-4DD29A6A77E7}"/>
                    </a:ext>
                  </a:extLst>
                </p:cNvPr>
                <p:cNvSpPr txBox="1"/>
                <p:nvPr/>
              </p:nvSpPr>
              <p:spPr>
                <a:xfrm>
                  <a:off x="7033947" y="3988453"/>
                  <a:ext cx="612668" cy="461665"/>
                </a:xfrm>
                <a:prstGeom prst="rect">
                  <a:avLst/>
                </a:prstGeom>
                <a:noFill/>
                <a:effectLst/>
              </p:spPr>
              <p:txBody>
                <a:bodyPr wrap="none" rtlCol="0">
                  <a:normAutofit/>
                </a:bodyPr>
                <a:lstStyle>
                  <a:defPPr>
                    <a:defRPr lang="en-US"/>
                  </a:defPPr>
                  <a:lvl1pPr>
                    <a:defRPr sz="2400" b="1" i="0">
                      <a:gradFill>
                        <a:gsLst>
                          <a:gs pos="0">
                            <a:schemeClr val="accent1">
                              <a:lumMod val="60000"/>
                              <a:lumOff val="40000"/>
                            </a:schemeClr>
                          </a:gs>
                          <a:gs pos="60000">
                            <a:schemeClr val="accent1"/>
                          </a:gs>
                        </a:gsLst>
                        <a:lin ang="2700000" scaled="0"/>
                      </a:gradFill>
                      <a:effectLst>
                        <a:outerShdw blurRad="76200" dist="50800" dir="5400000" algn="ctr" rotWithShape="0">
                          <a:schemeClr val="accent1">
                            <a:alpha val="20000"/>
                          </a:schemeClr>
                        </a:outerShdw>
                      </a:effectLst>
                    </a:defRPr>
                  </a:lvl1pPr>
                </a:lstStyle>
                <a:p>
                  <a:r>
                    <a:rPr lang="en-US" altLang="zh-CN">
                      <a:latin typeface="Microsoft YaHei" panose="020B0503020204020204" pitchFamily="34" charset="-122"/>
                      <a:ea typeface="Microsoft YaHei" panose="020B0503020204020204" pitchFamily="34" charset="-122"/>
                    </a:rPr>
                    <a:t>03.</a:t>
                  </a:r>
                  <a:endParaRPr lang="zh-CN" altLang="en-US" dirty="0">
                    <a:latin typeface="Microsoft YaHei" panose="020B0503020204020204" pitchFamily="34" charset="-122"/>
                    <a:ea typeface="Microsoft YaHei" panose="020B0503020204020204" pitchFamily="34" charset="-122"/>
                  </a:endParaRPr>
                </a:p>
              </p:txBody>
            </p:sp>
            <p:sp>
              <p:nvSpPr>
                <p:cNvPr id="20" name="任意多边形: 形状 16">
                  <a:extLst>
                    <a:ext uri="{FF2B5EF4-FFF2-40B4-BE49-F238E27FC236}">
                      <a16:creationId xmlns:a16="http://schemas.microsoft.com/office/drawing/2014/main" id="{AED374A0-E6B8-4021-A89F-7D12AFD746FD}"/>
                    </a:ext>
                  </a:extLst>
                </p:cNvPr>
                <p:cNvSpPr/>
                <p:nvPr/>
              </p:nvSpPr>
              <p:spPr>
                <a:xfrm>
                  <a:off x="6038062" y="4027949"/>
                  <a:ext cx="609685" cy="324718"/>
                </a:xfrm>
                <a:custGeom>
                  <a:avLst/>
                  <a:gdLst>
                    <a:gd name="connsiteX0" fmla="*/ 293671 w 607609"/>
                    <a:gd name="connsiteY0" fmla="*/ 0 h 323613"/>
                    <a:gd name="connsiteX1" fmla="*/ 455681 w 607609"/>
                    <a:gd name="connsiteY1" fmla="*/ 0 h 323613"/>
                    <a:gd name="connsiteX2" fmla="*/ 463069 w 607609"/>
                    <a:gd name="connsiteY2" fmla="*/ 3200 h 323613"/>
                    <a:gd name="connsiteX3" fmla="*/ 604872 w 607609"/>
                    <a:gd name="connsiteY3" fmla="*/ 154918 h 323613"/>
                    <a:gd name="connsiteX4" fmla="*/ 604872 w 607609"/>
                    <a:gd name="connsiteY4" fmla="*/ 168695 h 323613"/>
                    <a:gd name="connsiteX5" fmla="*/ 463069 w 607609"/>
                    <a:gd name="connsiteY5" fmla="*/ 320413 h 323613"/>
                    <a:gd name="connsiteX6" fmla="*/ 455681 w 607609"/>
                    <a:gd name="connsiteY6" fmla="*/ 323613 h 323613"/>
                    <a:gd name="connsiteX7" fmla="*/ 293671 w 607609"/>
                    <a:gd name="connsiteY7" fmla="*/ 323613 h 323613"/>
                    <a:gd name="connsiteX8" fmla="*/ 284324 w 607609"/>
                    <a:gd name="connsiteY8" fmla="*/ 317391 h 323613"/>
                    <a:gd name="connsiteX9" fmla="*/ 286461 w 607609"/>
                    <a:gd name="connsiteY9" fmla="*/ 306370 h 323613"/>
                    <a:gd name="connsiteX10" fmla="*/ 431201 w 607609"/>
                    <a:gd name="connsiteY10" fmla="*/ 161762 h 323613"/>
                    <a:gd name="connsiteX11" fmla="*/ 286461 w 607609"/>
                    <a:gd name="connsiteY11" fmla="*/ 17243 h 323613"/>
                    <a:gd name="connsiteX12" fmla="*/ 284324 w 607609"/>
                    <a:gd name="connsiteY12" fmla="*/ 6222 h 323613"/>
                    <a:gd name="connsiteX13" fmla="*/ 293671 w 607609"/>
                    <a:gd name="connsiteY13" fmla="*/ 0 h 323613"/>
                    <a:gd name="connsiteX14" fmla="*/ 10137 w 607609"/>
                    <a:gd name="connsiteY14" fmla="*/ 0 h 323613"/>
                    <a:gd name="connsiteX15" fmla="*/ 172112 w 607609"/>
                    <a:gd name="connsiteY15" fmla="*/ 0 h 323613"/>
                    <a:gd name="connsiteX16" fmla="*/ 179499 w 607609"/>
                    <a:gd name="connsiteY16" fmla="*/ 3200 h 323613"/>
                    <a:gd name="connsiteX17" fmla="*/ 321271 w 607609"/>
                    <a:gd name="connsiteY17" fmla="*/ 154918 h 323613"/>
                    <a:gd name="connsiteX18" fmla="*/ 321271 w 607609"/>
                    <a:gd name="connsiteY18" fmla="*/ 168695 h 323613"/>
                    <a:gd name="connsiteX19" fmla="*/ 179499 w 607609"/>
                    <a:gd name="connsiteY19" fmla="*/ 320413 h 323613"/>
                    <a:gd name="connsiteX20" fmla="*/ 172112 w 607609"/>
                    <a:gd name="connsiteY20" fmla="*/ 323613 h 323613"/>
                    <a:gd name="connsiteX21" fmla="*/ 10137 w 607609"/>
                    <a:gd name="connsiteY21" fmla="*/ 323613 h 323613"/>
                    <a:gd name="connsiteX22" fmla="*/ 792 w 607609"/>
                    <a:gd name="connsiteY22" fmla="*/ 317391 h 323613"/>
                    <a:gd name="connsiteX23" fmla="*/ 2928 w 607609"/>
                    <a:gd name="connsiteY23" fmla="*/ 306370 h 323613"/>
                    <a:gd name="connsiteX24" fmla="*/ 147727 w 607609"/>
                    <a:gd name="connsiteY24" fmla="*/ 161762 h 323613"/>
                    <a:gd name="connsiteX25" fmla="*/ 2928 w 607609"/>
                    <a:gd name="connsiteY25" fmla="*/ 17243 h 323613"/>
                    <a:gd name="connsiteX26" fmla="*/ 792 w 607609"/>
                    <a:gd name="connsiteY26" fmla="*/ 6222 h 323613"/>
                    <a:gd name="connsiteX27" fmla="*/ 10137 w 607609"/>
                    <a:gd name="connsiteY27" fmla="*/ 0 h 32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609" h="323613">
                      <a:moveTo>
                        <a:pt x="293671" y="0"/>
                      </a:moveTo>
                      <a:lnTo>
                        <a:pt x="455681" y="0"/>
                      </a:lnTo>
                      <a:cubicBezTo>
                        <a:pt x="458529" y="0"/>
                        <a:pt x="461200" y="1155"/>
                        <a:pt x="463069" y="3200"/>
                      </a:cubicBezTo>
                      <a:lnTo>
                        <a:pt x="604872" y="154918"/>
                      </a:lnTo>
                      <a:cubicBezTo>
                        <a:pt x="608522" y="158740"/>
                        <a:pt x="608522" y="164784"/>
                        <a:pt x="604872" y="168695"/>
                      </a:cubicBezTo>
                      <a:lnTo>
                        <a:pt x="463069" y="320413"/>
                      </a:lnTo>
                      <a:cubicBezTo>
                        <a:pt x="461200" y="322458"/>
                        <a:pt x="458529" y="323613"/>
                        <a:pt x="455681" y="323613"/>
                      </a:cubicBezTo>
                      <a:lnTo>
                        <a:pt x="293671" y="323613"/>
                      </a:lnTo>
                      <a:cubicBezTo>
                        <a:pt x="289576" y="323613"/>
                        <a:pt x="285838" y="321124"/>
                        <a:pt x="284324" y="317391"/>
                      </a:cubicBezTo>
                      <a:cubicBezTo>
                        <a:pt x="282722" y="313570"/>
                        <a:pt x="283612" y="309214"/>
                        <a:pt x="286461" y="306370"/>
                      </a:cubicBezTo>
                      <a:lnTo>
                        <a:pt x="431201" y="161762"/>
                      </a:lnTo>
                      <a:lnTo>
                        <a:pt x="286461" y="17243"/>
                      </a:lnTo>
                      <a:cubicBezTo>
                        <a:pt x="283612" y="14399"/>
                        <a:pt x="282722" y="10043"/>
                        <a:pt x="284324" y="6222"/>
                      </a:cubicBezTo>
                      <a:cubicBezTo>
                        <a:pt x="285838" y="2489"/>
                        <a:pt x="289576" y="0"/>
                        <a:pt x="293671" y="0"/>
                      </a:cubicBezTo>
                      <a:close/>
                      <a:moveTo>
                        <a:pt x="10137" y="0"/>
                      </a:moveTo>
                      <a:lnTo>
                        <a:pt x="172112" y="0"/>
                      </a:lnTo>
                      <a:cubicBezTo>
                        <a:pt x="174960" y="0"/>
                        <a:pt x="177630" y="1155"/>
                        <a:pt x="179499" y="3200"/>
                      </a:cubicBezTo>
                      <a:lnTo>
                        <a:pt x="321271" y="154918"/>
                      </a:lnTo>
                      <a:cubicBezTo>
                        <a:pt x="324920" y="158740"/>
                        <a:pt x="324920" y="164784"/>
                        <a:pt x="321271" y="168695"/>
                      </a:cubicBezTo>
                      <a:lnTo>
                        <a:pt x="179499" y="320413"/>
                      </a:lnTo>
                      <a:cubicBezTo>
                        <a:pt x="177630" y="322458"/>
                        <a:pt x="174960" y="323613"/>
                        <a:pt x="172112" y="323613"/>
                      </a:cubicBezTo>
                      <a:lnTo>
                        <a:pt x="10137" y="323613"/>
                      </a:lnTo>
                      <a:cubicBezTo>
                        <a:pt x="6043" y="323613"/>
                        <a:pt x="2305" y="321124"/>
                        <a:pt x="792" y="317391"/>
                      </a:cubicBezTo>
                      <a:cubicBezTo>
                        <a:pt x="-810" y="313570"/>
                        <a:pt x="80" y="309214"/>
                        <a:pt x="2928" y="306370"/>
                      </a:cubicBezTo>
                      <a:lnTo>
                        <a:pt x="147727" y="161762"/>
                      </a:lnTo>
                      <a:lnTo>
                        <a:pt x="2928" y="17243"/>
                      </a:lnTo>
                      <a:cubicBezTo>
                        <a:pt x="80" y="14399"/>
                        <a:pt x="-810" y="10043"/>
                        <a:pt x="792" y="6222"/>
                      </a:cubicBezTo>
                      <a:cubicBezTo>
                        <a:pt x="2305" y="2489"/>
                        <a:pt x="6043" y="0"/>
                        <a:pt x="10137" y="0"/>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grpSp>
          <p:grpSp>
            <p:nvGrpSpPr>
              <p:cNvPr id="11" name="组合 10">
                <a:extLst>
                  <a:ext uri="{FF2B5EF4-FFF2-40B4-BE49-F238E27FC236}">
                    <a16:creationId xmlns:a16="http://schemas.microsoft.com/office/drawing/2014/main" id="{00D9B50A-6FD4-6174-3120-C1A4D3727DC7}"/>
                  </a:ext>
                </a:extLst>
              </p:cNvPr>
              <p:cNvGrpSpPr/>
              <p:nvPr/>
            </p:nvGrpSpPr>
            <p:grpSpPr>
              <a:xfrm>
                <a:off x="4066137" y="5299146"/>
                <a:ext cx="1608553" cy="461665"/>
                <a:chOff x="6038062" y="5058514"/>
                <a:chExt cx="1608553" cy="461665"/>
              </a:xfrm>
            </p:grpSpPr>
            <p:sp>
              <p:nvSpPr>
                <p:cNvPr id="15" name="文本框 14">
                  <a:extLst>
                    <a:ext uri="{FF2B5EF4-FFF2-40B4-BE49-F238E27FC236}">
                      <a16:creationId xmlns:a16="http://schemas.microsoft.com/office/drawing/2014/main" id="{0B6A730C-6208-3E64-FE1F-CC4DB3600695}"/>
                    </a:ext>
                  </a:extLst>
                </p:cNvPr>
                <p:cNvSpPr txBox="1"/>
                <p:nvPr/>
              </p:nvSpPr>
              <p:spPr>
                <a:xfrm>
                  <a:off x="7033947" y="5058514"/>
                  <a:ext cx="612668" cy="461665"/>
                </a:xfrm>
                <a:prstGeom prst="rect">
                  <a:avLst/>
                </a:prstGeom>
                <a:noFill/>
                <a:effectLst/>
              </p:spPr>
              <p:txBody>
                <a:bodyPr wrap="none" rtlCol="0">
                  <a:normAutofit/>
                </a:bodyPr>
                <a:lstStyle>
                  <a:defPPr>
                    <a:defRPr lang="en-US"/>
                  </a:defPPr>
                  <a:lvl1pPr>
                    <a:defRPr sz="2400" b="1" i="0">
                      <a:gradFill>
                        <a:gsLst>
                          <a:gs pos="0">
                            <a:schemeClr val="accent2">
                              <a:lumMod val="60000"/>
                              <a:lumOff val="40000"/>
                            </a:schemeClr>
                          </a:gs>
                          <a:gs pos="60000">
                            <a:schemeClr val="accent2"/>
                          </a:gs>
                        </a:gsLst>
                        <a:lin ang="2700000" scaled="0"/>
                      </a:gradFill>
                      <a:effectLst>
                        <a:outerShdw blurRad="76200" dist="50800" dir="5400000" algn="ctr" rotWithShape="0">
                          <a:schemeClr val="accent2">
                            <a:alpha val="20000"/>
                          </a:schemeClr>
                        </a:outerShdw>
                      </a:effectLst>
                    </a:defRPr>
                  </a:lvl1pPr>
                </a:lstStyle>
                <a:p>
                  <a:r>
                    <a:rPr lang="en-US" altLang="zh-CN">
                      <a:latin typeface="Microsoft YaHei" panose="020B0503020204020204" pitchFamily="34" charset="-122"/>
                      <a:ea typeface="Microsoft YaHei" panose="020B0503020204020204" pitchFamily="34" charset="-122"/>
                    </a:rPr>
                    <a:t>04.</a:t>
                  </a:r>
                  <a:endParaRPr lang="zh-CN" altLang="en-US" dirty="0">
                    <a:latin typeface="Microsoft YaHei" panose="020B0503020204020204" pitchFamily="34" charset="-122"/>
                    <a:ea typeface="Microsoft YaHei" panose="020B0503020204020204" pitchFamily="34" charset="-122"/>
                  </a:endParaRPr>
                </a:p>
              </p:txBody>
            </p:sp>
            <p:sp>
              <p:nvSpPr>
                <p:cNvPr id="16" name="任意多边形: 形状 12">
                  <a:extLst>
                    <a:ext uri="{FF2B5EF4-FFF2-40B4-BE49-F238E27FC236}">
                      <a16:creationId xmlns:a16="http://schemas.microsoft.com/office/drawing/2014/main" id="{EB28E845-8FE6-A314-1DDD-B11F09DB5D8D}"/>
                    </a:ext>
                  </a:extLst>
                </p:cNvPr>
                <p:cNvSpPr/>
                <p:nvPr/>
              </p:nvSpPr>
              <p:spPr>
                <a:xfrm>
                  <a:off x="6038062" y="5126987"/>
                  <a:ext cx="609685" cy="324718"/>
                </a:xfrm>
                <a:custGeom>
                  <a:avLst/>
                  <a:gdLst>
                    <a:gd name="connsiteX0" fmla="*/ 293671 w 607609"/>
                    <a:gd name="connsiteY0" fmla="*/ 0 h 323613"/>
                    <a:gd name="connsiteX1" fmla="*/ 455681 w 607609"/>
                    <a:gd name="connsiteY1" fmla="*/ 0 h 323613"/>
                    <a:gd name="connsiteX2" fmla="*/ 463069 w 607609"/>
                    <a:gd name="connsiteY2" fmla="*/ 3200 h 323613"/>
                    <a:gd name="connsiteX3" fmla="*/ 604872 w 607609"/>
                    <a:gd name="connsiteY3" fmla="*/ 154918 h 323613"/>
                    <a:gd name="connsiteX4" fmla="*/ 604872 w 607609"/>
                    <a:gd name="connsiteY4" fmla="*/ 168695 h 323613"/>
                    <a:gd name="connsiteX5" fmla="*/ 463069 w 607609"/>
                    <a:gd name="connsiteY5" fmla="*/ 320413 h 323613"/>
                    <a:gd name="connsiteX6" fmla="*/ 455681 w 607609"/>
                    <a:gd name="connsiteY6" fmla="*/ 323613 h 323613"/>
                    <a:gd name="connsiteX7" fmla="*/ 293671 w 607609"/>
                    <a:gd name="connsiteY7" fmla="*/ 323613 h 323613"/>
                    <a:gd name="connsiteX8" fmla="*/ 284324 w 607609"/>
                    <a:gd name="connsiteY8" fmla="*/ 317391 h 323613"/>
                    <a:gd name="connsiteX9" fmla="*/ 286461 w 607609"/>
                    <a:gd name="connsiteY9" fmla="*/ 306370 h 323613"/>
                    <a:gd name="connsiteX10" fmla="*/ 431201 w 607609"/>
                    <a:gd name="connsiteY10" fmla="*/ 161762 h 323613"/>
                    <a:gd name="connsiteX11" fmla="*/ 286461 w 607609"/>
                    <a:gd name="connsiteY11" fmla="*/ 17243 h 323613"/>
                    <a:gd name="connsiteX12" fmla="*/ 284324 w 607609"/>
                    <a:gd name="connsiteY12" fmla="*/ 6222 h 323613"/>
                    <a:gd name="connsiteX13" fmla="*/ 293671 w 607609"/>
                    <a:gd name="connsiteY13" fmla="*/ 0 h 323613"/>
                    <a:gd name="connsiteX14" fmla="*/ 10137 w 607609"/>
                    <a:gd name="connsiteY14" fmla="*/ 0 h 323613"/>
                    <a:gd name="connsiteX15" fmla="*/ 172112 w 607609"/>
                    <a:gd name="connsiteY15" fmla="*/ 0 h 323613"/>
                    <a:gd name="connsiteX16" fmla="*/ 179499 w 607609"/>
                    <a:gd name="connsiteY16" fmla="*/ 3200 h 323613"/>
                    <a:gd name="connsiteX17" fmla="*/ 321271 w 607609"/>
                    <a:gd name="connsiteY17" fmla="*/ 154918 h 323613"/>
                    <a:gd name="connsiteX18" fmla="*/ 321271 w 607609"/>
                    <a:gd name="connsiteY18" fmla="*/ 168695 h 323613"/>
                    <a:gd name="connsiteX19" fmla="*/ 179499 w 607609"/>
                    <a:gd name="connsiteY19" fmla="*/ 320413 h 323613"/>
                    <a:gd name="connsiteX20" fmla="*/ 172112 w 607609"/>
                    <a:gd name="connsiteY20" fmla="*/ 323613 h 323613"/>
                    <a:gd name="connsiteX21" fmla="*/ 10137 w 607609"/>
                    <a:gd name="connsiteY21" fmla="*/ 323613 h 323613"/>
                    <a:gd name="connsiteX22" fmla="*/ 792 w 607609"/>
                    <a:gd name="connsiteY22" fmla="*/ 317391 h 323613"/>
                    <a:gd name="connsiteX23" fmla="*/ 2928 w 607609"/>
                    <a:gd name="connsiteY23" fmla="*/ 306370 h 323613"/>
                    <a:gd name="connsiteX24" fmla="*/ 147727 w 607609"/>
                    <a:gd name="connsiteY24" fmla="*/ 161762 h 323613"/>
                    <a:gd name="connsiteX25" fmla="*/ 2928 w 607609"/>
                    <a:gd name="connsiteY25" fmla="*/ 17243 h 323613"/>
                    <a:gd name="connsiteX26" fmla="*/ 792 w 607609"/>
                    <a:gd name="connsiteY26" fmla="*/ 6222 h 323613"/>
                    <a:gd name="connsiteX27" fmla="*/ 10137 w 607609"/>
                    <a:gd name="connsiteY27" fmla="*/ 0 h 32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609" h="323613">
                      <a:moveTo>
                        <a:pt x="293671" y="0"/>
                      </a:moveTo>
                      <a:lnTo>
                        <a:pt x="455681" y="0"/>
                      </a:lnTo>
                      <a:cubicBezTo>
                        <a:pt x="458529" y="0"/>
                        <a:pt x="461200" y="1155"/>
                        <a:pt x="463069" y="3200"/>
                      </a:cubicBezTo>
                      <a:lnTo>
                        <a:pt x="604872" y="154918"/>
                      </a:lnTo>
                      <a:cubicBezTo>
                        <a:pt x="608522" y="158740"/>
                        <a:pt x="608522" y="164784"/>
                        <a:pt x="604872" y="168695"/>
                      </a:cubicBezTo>
                      <a:lnTo>
                        <a:pt x="463069" y="320413"/>
                      </a:lnTo>
                      <a:cubicBezTo>
                        <a:pt x="461200" y="322458"/>
                        <a:pt x="458529" y="323613"/>
                        <a:pt x="455681" y="323613"/>
                      </a:cubicBezTo>
                      <a:lnTo>
                        <a:pt x="293671" y="323613"/>
                      </a:lnTo>
                      <a:cubicBezTo>
                        <a:pt x="289576" y="323613"/>
                        <a:pt x="285838" y="321124"/>
                        <a:pt x="284324" y="317391"/>
                      </a:cubicBezTo>
                      <a:cubicBezTo>
                        <a:pt x="282722" y="313570"/>
                        <a:pt x="283612" y="309214"/>
                        <a:pt x="286461" y="306370"/>
                      </a:cubicBezTo>
                      <a:lnTo>
                        <a:pt x="431201" y="161762"/>
                      </a:lnTo>
                      <a:lnTo>
                        <a:pt x="286461" y="17243"/>
                      </a:lnTo>
                      <a:cubicBezTo>
                        <a:pt x="283612" y="14399"/>
                        <a:pt x="282722" y="10043"/>
                        <a:pt x="284324" y="6222"/>
                      </a:cubicBezTo>
                      <a:cubicBezTo>
                        <a:pt x="285838" y="2489"/>
                        <a:pt x="289576" y="0"/>
                        <a:pt x="293671" y="0"/>
                      </a:cubicBezTo>
                      <a:close/>
                      <a:moveTo>
                        <a:pt x="10137" y="0"/>
                      </a:moveTo>
                      <a:lnTo>
                        <a:pt x="172112" y="0"/>
                      </a:lnTo>
                      <a:cubicBezTo>
                        <a:pt x="174960" y="0"/>
                        <a:pt x="177630" y="1155"/>
                        <a:pt x="179499" y="3200"/>
                      </a:cubicBezTo>
                      <a:lnTo>
                        <a:pt x="321271" y="154918"/>
                      </a:lnTo>
                      <a:cubicBezTo>
                        <a:pt x="324920" y="158740"/>
                        <a:pt x="324920" y="164784"/>
                        <a:pt x="321271" y="168695"/>
                      </a:cubicBezTo>
                      <a:lnTo>
                        <a:pt x="179499" y="320413"/>
                      </a:lnTo>
                      <a:cubicBezTo>
                        <a:pt x="177630" y="322458"/>
                        <a:pt x="174960" y="323613"/>
                        <a:pt x="172112" y="323613"/>
                      </a:cubicBezTo>
                      <a:lnTo>
                        <a:pt x="10137" y="323613"/>
                      </a:lnTo>
                      <a:cubicBezTo>
                        <a:pt x="6043" y="323613"/>
                        <a:pt x="2305" y="321124"/>
                        <a:pt x="792" y="317391"/>
                      </a:cubicBezTo>
                      <a:cubicBezTo>
                        <a:pt x="-810" y="313570"/>
                        <a:pt x="80" y="309214"/>
                        <a:pt x="2928" y="306370"/>
                      </a:cubicBezTo>
                      <a:lnTo>
                        <a:pt x="147727" y="161762"/>
                      </a:lnTo>
                      <a:lnTo>
                        <a:pt x="2928" y="17243"/>
                      </a:lnTo>
                      <a:cubicBezTo>
                        <a:pt x="80" y="14399"/>
                        <a:pt x="-810" y="10043"/>
                        <a:pt x="792" y="6222"/>
                      </a:cubicBezTo>
                      <a:cubicBezTo>
                        <a:pt x="2305" y="2489"/>
                        <a:pt x="6043" y="0"/>
                        <a:pt x="10137" y="0"/>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grpSp>
        </p:grpSp>
      </p:grpSp>
      <p:sp>
        <p:nvSpPr>
          <p:cNvPr id="34" name="文本框 33">
            <a:extLst>
              <a:ext uri="{FF2B5EF4-FFF2-40B4-BE49-F238E27FC236}">
                <a16:creationId xmlns:a16="http://schemas.microsoft.com/office/drawing/2014/main" id="{12298A5D-3CBA-FC47-0725-D65E10B56ED2}"/>
              </a:ext>
            </a:extLst>
          </p:cNvPr>
          <p:cNvSpPr txBox="1"/>
          <p:nvPr/>
        </p:nvSpPr>
        <p:spPr>
          <a:xfrm>
            <a:off x="3122358" y="3058504"/>
            <a:ext cx="8395873" cy="920573"/>
          </a:xfrm>
          <a:prstGeom prst="rect">
            <a:avLst/>
          </a:prstGeom>
          <a:noFill/>
        </p:spPr>
        <p:txBody>
          <a:bodyPr wrap="square">
            <a:spAutoFit/>
          </a:bodyPr>
          <a:lstStyle>
            <a:defPPr>
              <a:defRPr lang="en-US"/>
            </a:defPPr>
            <a:lvl1pPr marR="5908">
              <a:lnSpc>
                <a:spcPct val="150000"/>
              </a:lnSpc>
              <a:defRPr sz="2000" b="1">
                <a:latin typeface="Microsoft YaHei" panose="020B0503020204020204" pitchFamily="34" charset="-122"/>
                <a:ea typeface="Microsoft YaHei" panose="020B0503020204020204" pitchFamily="34" charset="-122"/>
              </a:defRPr>
            </a:lvl1pPr>
          </a:lstStyle>
          <a:p>
            <a:r>
              <a:rPr lang="zh-CN" altLang="en-US" dirty="0"/>
              <a:t>互联网平台成为创新创业主要平台：</a:t>
            </a:r>
            <a:r>
              <a:rPr lang="zh-CN" altLang="en-US" sz="1800" b="0" dirty="0"/>
              <a:t>互联网的普及和发展为创新创业提供了广阔的发展平台，不仅利于新兴企业的成长，也为传统行业带来了变革和机遇。</a:t>
            </a:r>
            <a:endParaRPr lang="zh-CN" altLang="en-US" b="0" dirty="0"/>
          </a:p>
        </p:txBody>
      </p:sp>
      <p:sp>
        <p:nvSpPr>
          <p:cNvPr id="36" name="文本框 35">
            <a:extLst>
              <a:ext uri="{FF2B5EF4-FFF2-40B4-BE49-F238E27FC236}">
                <a16:creationId xmlns:a16="http://schemas.microsoft.com/office/drawing/2014/main" id="{1DA14E95-3B55-3D11-32F5-E96B79116B6A}"/>
              </a:ext>
            </a:extLst>
          </p:cNvPr>
          <p:cNvSpPr txBox="1"/>
          <p:nvPr/>
        </p:nvSpPr>
        <p:spPr>
          <a:xfrm>
            <a:off x="3122359" y="1939553"/>
            <a:ext cx="8395873" cy="920573"/>
          </a:xfrm>
          <a:prstGeom prst="rect">
            <a:avLst/>
          </a:prstGeom>
          <a:noFill/>
        </p:spPr>
        <p:txBody>
          <a:bodyPr wrap="square">
            <a:spAutoFit/>
          </a:bodyPr>
          <a:lstStyle>
            <a:defPPr>
              <a:defRPr lang="en-US"/>
            </a:defPPr>
            <a:lvl1pPr marR="5908">
              <a:lnSpc>
                <a:spcPct val="150000"/>
              </a:lnSpc>
              <a:defRPr sz="2000" b="1">
                <a:latin typeface="Microsoft YaHei" panose="020B0503020204020204" pitchFamily="34" charset="-122"/>
                <a:ea typeface="Microsoft YaHei" panose="020B0503020204020204" pitchFamily="34" charset="-122"/>
              </a:defRPr>
            </a:lvl1pPr>
          </a:lstStyle>
          <a:p>
            <a:r>
              <a:rPr lang="zh-CN" altLang="en-US" dirty="0"/>
              <a:t>创新创业政策的完善：</a:t>
            </a:r>
            <a:r>
              <a:rPr lang="zh-CN" altLang="en-US" sz="1800" b="0" dirty="0"/>
              <a:t>国家为缓解高校毕业生就业压力、推动创新发展，出台了贷款、税收、行政收费服务等诸多利好政策，为大学生创新创业提供强力支持。</a:t>
            </a:r>
            <a:endParaRPr lang="zh-CN" altLang="en-US" b="0" dirty="0"/>
          </a:p>
        </p:txBody>
      </p:sp>
      <p:sp>
        <p:nvSpPr>
          <p:cNvPr id="38" name="文本框 37">
            <a:extLst>
              <a:ext uri="{FF2B5EF4-FFF2-40B4-BE49-F238E27FC236}">
                <a16:creationId xmlns:a16="http://schemas.microsoft.com/office/drawing/2014/main" id="{2F55A938-E797-05AF-C4D8-46AB1B5D7196}"/>
              </a:ext>
            </a:extLst>
          </p:cNvPr>
          <p:cNvSpPr txBox="1"/>
          <p:nvPr/>
        </p:nvSpPr>
        <p:spPr>
          <a:xfrm>
            <a:off x="3122359" y="4273707"/>
            <a:ext cx="8395872" cy="920573"/>
          </a:xfrm>
          <a:prstGeom prst="rect">
            <a:avLst/>
          </a:prstGeom>
          <a:noFill/>
        </p:spPr>
        <p:txBody>
          <a:bodyPr wrap="square">
            <a:spAutoFit/>
          </a:bodyPr>
          <a:lstStyle>
            <a:defPPr>
              <a:defRPr lang="en-US"/>
            </a:defPPr>
            <a:lvl1pPr marR="5908">
              <a:lnSpc>
                <a:spcPct val="150000"/>
              </a:lnSpc>
              <a:defRPr sz="2000" b="1">
                <a:latin typeface="Microsoft YaHei" panose="020B0503020204020204" pitchFamily="34" charset="-122"/>
                <a:ea typeface="Microsoft YaHei" panose="020B0503020204020204" pitchFamily="34" charset="-122"/>
              </a:defRPr>
            </a:lvl1pPr>
          </a:lstStyle>
          <a:p>
            <a:r>
              <a:rPr lang="zh-CN" altLang="en-US" dirty="0"/>
              <a:t>数据驱动的创新创业：</a:t>
            </a:r>
            <a:r>
              <a:rPr lang="zh-CN" altLang="en-US" sz="1800" b="0" dirty="0"/>
              <a:t>互联网科技呈现跨越式发展态势，为诸多产业发展创造良好机遇，亦为大学生创新创业提供新的契机。</a:t>
            </a:r>
            <a:endParaRPr lang="en-US" altLang="zh-CN" b="0" dirty="0"/>
          </a:p>
        </p:txBody>
      </p:sp>
    </p:spTree>
    <p:extLst>
      <p:ext uri="{BB962C8B-B14F-4D97-AF65-F5344CB8AC3E}">
        <p14:creationId xmlns:p14="http://schemas.microsoft.com/office/powerpoint/2010/main" val="13564480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3EFC8-D7E2-4C64-0095-5B260D2A350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ECF67C0-CC51-FC98-D358-2646DBEE483D}"/>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1.2.3</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大学生创新创业的机遇与挑战</a:t>
            </a:r>
          </a:p>
        </p:txBody>
      </p:sp>
      <p:sp>
        <p:nvSpPr>
          <p:cNvPr id="5" name="文本框 4">
            <a:extLst>
              <a:ext uri="{FF2B5EF4-FFF2-40B4-BE49-F238E27FC236}">
                <a16:creationId xmlns:a16="http://schemas.microsoft.com/office/drawing/2014/main" id="{09EFD3EE-1BF2-44DB-8D99-A0C1F4EBA7A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挑战方面</a:t>
            </a:r>
          </a:p>
        </p:txBody>
      </p:sp>
      <p:grpSp>
        <p:nvGrpSpPr>
          <p:cNvPr id="37" name="组合 36">
            <a:extLst>
              <a:ext uri="{FF2B5EF4-FFF2-40B4-BE49-F238E27FC236}">
                <a16:creationId xmlns:a16="http://schemas.microsoft.com/office/drawing/2014/main" id="{EA9C8F59-D018-EF75-C406-BFBF3F5C8665}"/>
              </a:ext>
            </a:extLst>
          </p:cNvPr>
          <p:cNvGrpSpPr/>
          <p:nvPr/>
        </p:nvGrpSpPr>
        <p:grpSpPr>
          <a:xfrm>
            <a:off x="614129" y="1826923"/>
            <a:ext cx="11127553" cy="4670130"/>
            <a:chOff x="762824" y="1826923"/>
            <a:chExt cx="10219172" cy="4670130"/>
          </a:xfrm>
        </p:grpSpPr>
        <p:sp>
          <p:nvSpPr>
            <p:cNvPr id="29" name="矩形 28">
              <a:extLst>
                <a:ext uri="{FF2B5EF4-FFF2-40B4-BE49-F238E27FC236}">
                  <a16:creationId xmlns:a16="http://schemas.microsoft.com/office/drawing/2014/main" id="{EDA17E79-0B71-AC9A-27F4-7FDCD3E6CD3F}"/>
                </a:ext>
              </a:extLst>
            </p:cNvPr>
            <p:cNvSpPr/>
            <p:nvPr/>
          </p:nvSpPr>
          <p:spPr>
            <a:xfrm>
              <a:off x="762824" y="1826923"/>
              <a:ext cx="5039849" cy="4670130"/>
            </a:xfrm>
            <a:prstGeom prst="rect">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30" name="文本框 29">
              <a:extLst>
                <a:ext uri="{FF2B5EF4-FFF2-40B4-BE49-F238E27FC236}">
                  <a16:creationId xmlns:a16="http://schemas.microsoft.com/office/drawing/2014/main" id="{79E1BD68-4711-E358-FF65-B4D3C6DF8B02}"/>
                </a:ext>
              </a:extLst>
            </p:cNvPr>
            <p:cNvSpPr txBox="1"/>
            <p:nvPr/>
          </p:nvSpPr>
          <p:spPr>
            <a:xfrm>
              <a:off x="762824" y="3553788"/>
              <a:ext cx="5039040" cy="2658289"/>
            </a:xfrm>
            <a:prstGeom prst="rect">
              <a:avLst/>
            </a:prstGeom>
            <a:noFill/>
          </p:spPr>
          <p:txBody>
            <a:bodyPr wrap="square" lIns="36000" tIns="0" rIns="36000" bIns="0" rtlCol="0" anchor="t" anchorCtr="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zh-CN" altLang="en-US" sz="2000" dirty="0">
                  <a:latin typeface="Microsoft YaHei" panose="020B0503020204020204" pitchFamily="34" charset="-122"/>
                  <a:ea typeface="Microsoft YaHei" panose="020B0503020204020204" pitchFamily="34" charset="-122"/>
                </a:rPr>
                <a:t>大学生创新创业竞争激烈的原因许多大学生希望通过创新创业来实现自己的梦想，因此市场的拥挤程度较高；技术更新速度快，创新创业者需要不断学习和适应新的技术。</a:t>
              </a:r>
            </a:p>
          </p:txBody>
        </p:sp>
        <p:sp>
          <p:nvSpPr>
            <p:cNvPr id="31" name="文本框 30">
              <a:extLst>
                <a:ext uri="{FF2B5EF4-FFF2-40B4-BE49-F238E27FC236}">
                  <a16:creationId xmlns:a16="http://schemas.microsoft.com/office/drawing/2014/main" id="{B443664D-2671-99C3-2873-3F5B53EC2855}"/>
                </a:ext>
              </a:extLst>
            </p:cNvPr>
            <p:cNvSpPr txBox="1"/>
            <p:nvPr/>
          </p:nvSpPr>
          <p:spPr>
            <a:xfrm>
              <a:off x="763034" y="2416600"/>
              <a:ext cx="2335578" cy="594832"/>
            </a:xfrm>
            <a:prstGeom prst="rect">
              <a:avLst/>
            </a:prstGeom>
            <a:noFill/>
            <a:effectLst/>
          </p:spPr>
          <p:txBody>
            <a:bodyPr wrap="square" lIns="0" tIns="0" rIns="0" bIns="0" rtlCol="0" anchor="t" anchorCtr="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5908" lvl="0"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rPr>
                <a:t>（</a:t>
              </a:r>
              <a:r>
                <a:rPr kumimoji="0" lang="en-US" altLang="zh-CN" sz="2200" b="1" i="0" u="none" strike="noStrike" kern="1200" cap="none" spc="0"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rPr>
                <a:t>1</a:t>
              </a:r>
              <a:r>
                <a:rPr kumimoji="0" lang="zh-CN" altLang="en-US" sz="2200" b="1" i="0" u="none" strike="noStrike" kern="1200" cap="none" spc="0"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rPr>
                <a:t>）市场竞争激烈</a:t>
              </a:r>
            </a:p>
          </p:txBody>
        </p:sp>
        <p:sp>
          <p:nvSpPr>
            <p:cNvPr id="32" name="文本框 31">
              <a:extLst>
                <a:ext uri="{FF2B5EF4-FFF2-40B4-BE49-F238E27FC236}">
                  <a16:creationId xmlns:a16="http://schemas.microsoft.com/office/drawing/2014/main" id="{BCC1EB71-4316-1741-5916-EE434011A168}"/>
                </a:ext>
              </a:extLst>
            </p:cNvPr>
            <p:cNvSpPr txBox="1">
              <a:spLocks noChangeAspect="1"/>
            </p:cNvSpPr>
            <p:nvPr/>
          </p:nvSpPr>
          <p:spPr>
            <a:xfrm>
              <a:off x="762824" y="1834925"/>
              <a:ext cx="540000" cy="540000"/>
            </a:xfrm>
            <a:prstGeom prst="rect">
              <a:avLst/>
            </a:pr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en-US"/>
              </a:defPPr>
              <a:lvl1pPr>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Microsoft YaHei" panose="020B0503020204020204" pitchFamily="34" charset="-122"/>
                <a:ea typeface="Microsoft YaHei" panose="020B0503020204020204" pitchFamily="34" charset="-122"/>
              </a:endParaRPr>
            </a:p>
          </p:txBody>
        </p:sp>
        <p:sp>
          <p:nvSpPr>
            <p:cNvPr id="33" name="任意多边形: 形状 28">
              <a:extLst>
                <a:ext uri="{FF2B5EF4-FFF2-40B4-BE49-F238E27FC236}">
                  <a16:creationId xmlns:a16="http://schemas.microsoft.com/office/drawing/2014/main" id="{2289921B-F2D3-A499-FFEC-FF955219AE16}"/>
                </a:ext>
              </a:extLst>
            </p:cNvPr>
            <p:cNvSpPr/>
            <p:nvPr/>
          </p:nvSpPr>
          <p:spPr>
            <a:xfrm>
              <a:off x="919710" y="1967222"/>
              <a:ext cx="226228"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latin typeface="Microsoft YaHei" panose="020B0503020204020204" pitchFamily="34" charset="-122"/>
                <a:ea typeface="Microsoft YaHei" panose="020B0503020204020204" pitchFamily="34" charset="-122"/>
              </a:endParaRPr>
            </a:p>
          </p:txBody>
        </p:sp>
        <p:sp>
          <p:nvSpPr>
            <p:cNvPr id="24" name="矩形 23">
              <a:extLst>
                <a:ext uri="{FF2B5EF4-FFF2-40B4-BE49-F238E27FC236}">
                  <a16:creationId xmlns:a16="http://schemas.microsoft.com/office/drawing/2014/main" id="{30831E19-212F-BA0E-F752-22A4674463BC}"/>
                </a:ext>
              </a:extLst>
            </p:cNvPr>
            <p:cNvSpPr/>
            <p:nvPr/>
          </p:nvSpPr>
          <p:spPr>
            <a:xfrm>
              <a:off x="6034861" y="1826923"/>
              <a:ext cx="4918456" cy="4670130"/>
            </a:xfrm>
            <a:prstGeom prst="rect">
              <a:avLst/>
            </a:prstGeom>
            <a:solidFill>
              <a:schemeClr val="accent2">
                <a:lumMod val="20000"/>
                <a:lumOff val="80000"/>
              </a:schemeClr>
            </a:solidFill>
            <a:ln w="15875">
              <a:solidFill>
                <a:schemeClr val="accent2">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25" name="文本框 24">
              <a:extLst>
                <a:ext uri="{FF2B5EF4-FFF2-40B4-BE49-F238E27FC236}">
                  <a16:creationId xmlns:a16="http://schemas.microsoft.com/office/drawing/2014/main" id="{F9CFE5FF-27AE-280F-344C-C234A08211AD}"/>
                </a:ext>
              </a:extLst>
            </p:cNvPr>
            <p:cNvSpPr txBox="1"/>
            <p:nvPr/>
          </p:nvSpPr>
          <p:spPr>
            <a:xfrm>
              <a:off x="6064330" y="3553788"/>
              <a:ext cx="4917666" cy="2658289"/>
            </a:xfrm>
            <a:prstGeom prst="rect">
              <a:avLst/>
            </a:prstGeom>
            <a:noFill/>
          </p:spPr>
          <p:txBody>
            <a:bodyPr wrap="square" lIns="108000" tIns="0" rIns="0" bIns="0" rtlCol="0" anchor="t" anchorCtr="1">
              <a:noAutofit/>
            </a:bodyPr>
            <a:lstStyle>
              <a:defPPr>
                <a:defRPr lang="en-US"/>
              </a:defPPr>
              <a:lvl1pPr algn="ctr">
                <a:lnSpc>
                  <a:spcPct val="120000"/>
                </a:lnSpc>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30000"/>
                </a:lnSpc>
              </a:pPr>
              <a:r>
                <a:rPr lang="zh-CN" altLang="en-US" sz="2000" dirty="0">
                  <a:latin typeface="Microsoft YaHei" panose="020B0503020204020204" pitchFamily="34" charset="-122"/>
                  <a:ea typeface="Microsoft YaHei" panose="020B0503020204020204" pitchFamily="34" charset="-122"/>
                </a:rPr>
                <a:t>数字时代的网络安全、知识产权等问题不容忽视，相关内容对创新创业者把握市场提出了更高的要求。</a:t>
              </a:r>
              <a:endParaRPr lang="en-US" altLang="zh-CN" sz="2000" dirty="0">
                <a:latin typeface="Microsoft YaHei" panose="020B0503020204020204" pitchFamily="34" charset="-122"/>
                <a:ea typeface="Microsoft YaHei" panose="020B0503020204020204" pitchFamily="34" charset="-122"/>
              </a:endParaRPr>
            </a:p>
            <a:p>
              <a:pPr algn="l">
                <a:lnSpc>
                  <a:spcPct val="130000"/>
                </a:lnSpc>
              </a:pPr>
              <a:r>
                <a:rPr lang="zh-CN" altLang="en-US" sz="2000" dirty="0">
                  <a:latin typeface="Microsoft YaHei" panose="020B0503020204020204" pitchFamily="34" charset="-122"/>
                  <a:ea typeface="Microsoft YaHei" panose="020B0503020204020204" pitchFamily="34" charset="-122"/>
                </a:rPr>
                <a:t>许多大学生试图创新创业的诱因往往是突然产生的创意或兴趣爱好，对创新创业所需的资金并没有充分的认识。</a:t>
              </a:r>
            </a:p>
          </p:txBody>
        </p:sp>
        <p:sp>
          <p:nvSpPr>
            <p:cNvPr id="26" name="文本框 25">
              <a:extLst>
                <a:ext uri="{FF2B5EF4-FFF2-40B4-BE49-F238E27FC236}">
                  <a16:creationId xmlns:a16="http://schemas.microsoft.com/office/drawing/2014/main" id="{0B1D5F62-5A74-D516-CA4C-A5A450BAFA40}"/>
                </a:ext>
              </a:extLst>
            </p:cNvPr>
            <p:cNvSpPr txBox="1"/>
            <p:nvPr/>
          </p:nvSpPr>
          <p:spPr>
            <a:xfrm>
              <a:off x="6034861" y="2416600"/>
              <a:ext cx="3092153" cy="594832"/>
            </a:xfrm>
            <a:prstGeom prst="rect">
              <a:avLst/>
            </a:prstGeom>
            <a:noFill/>
            <a:effectLst/>
          </p:spPr>
          <p:txBody>
            <a:bodyPr wrap="square" lIns="0" tIns="0" rIns="0" bIns="0" rtlCol="0" anchor="t" anchorCtr="1">
              <a:noAutofit/>
            </a:bodyPr>
            <a:lstStyle>
              <a:defPPr>
                <a:defRPr lang="en-US"/>
              </a:defPPr>
              <a:lvl1pPr marR="5908" lvl="0" fontAlgn="auto">
                <a:spcBef>
                  <a:spcPts val="0"/>
                </a:spcBef>
                <a:spcAft>
                  <a:spcPts val="0"/>
                </a:spcAft>
                <a:buClrTx/>
                <a:buSzTx/>
                <a:buFontTx/>
                <a:buNone/>
                <a:tabLst/>
                <a:defRPr kumimoji="0" sz="2000" b="1" i="0" u="none" strike="noStrike" cap="none" spc="0" normalizeH="0" baseline="0">
                  <a:ln>
                    <a:noFill/>
                  </a:ln>
                  <a:solidFill>
                    <a:srgbClr val="2F2F2F"/>
                  </a:solidFill>
                  <a:effectLst/>
                  <a:uLnTx/>
                  <a:uFillTx/>
                  <a:latin typeface="Microsoft YaHei" panose="020B0503020204020204" pitchFamily="34" charset="-122"/>
                  <a:ea typeface="Microsoft YaHei" panose="020B0503020204020204"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200" dirty="0"/>
                <a:t>（</a:t>
              </a:r>
              <a:r>
                <a:rPr lang="en-US" altLang="zh-CN" sz="2200" dirty="0"/>
                <a:t>2</a:t>
              </a:r>
              <a:r>
                <a:rPr lang="zh-CN" altLang="en-US" sz="2200" dirty="0"/>
                <a:t>）市场风险不容忽视</a:t>
              </a:r>
            </a:p>
          </p:txBody>
        </p:sp>
        <p:grpSp>
          <p:nvGrpSpPr>
            <p:cNvPr id="35" name="组合 34">
              <a:extLst>
                <a:ext uri="{FF2B5EF4-FFF2-40B4-BE49-F238E27FC236}">
                  <a16:creationId xmlns:a16="http://schemas.microsoft.com/office/drawing/2014/main" id="{3AF59834-9BF3-4CBC-8CBA-1D5F6D0242DB}"/>
                </a:ext>
              </a:extLst>
            </p:cNvPr>
            <p:cNvGrpSpPr/>
            <p:nvPr/>
          </p:nvGrpSpPr>
          <p:grpSpPr>
            <a:xfrm>
              <a:off x="6029821" y="1834925"/>
              <a:ext cx="540000" cy="540000"/>
              <a:chOff x="6142935" y="1834925"/>
              <a:chExt cx="540000" cy="540000"/>
            </a:xfrm>
          </p:grpSpPr>
          <p:sp>
            <p:nvSpPr>
              <p:cNvPr id="27" name="文本框 26">
                <a:extLst>
                  <a:ext uri="{FF2B5EF4-FFF2-40B4-BE49-F238E27FC236}">
                    <a16:creationId xmlns:a16="http://schemas.microsoft.com/office/drawing/2014/main" id="{54BD912F-8E1E-D0A2-A921-8EA98E8C458C}"/>
                  </a:ext>
                </a:extLst>
              </p:cNvPr>
              <p:cNvSpPr txBox="1">
                <a:spLocks noChangeAspect="1"/>
              </p:cNvSpPr>
              <p:nvPr/>
            </p:nvSpPr>
            <p:spPr>
              <a:xfrm>
                <a:off x="6142935" y="1834925"/>
                <a:ext cx="540000" cy="540000"/>
              </a:xfrm>
              <a:prstGeom prst="rect">
                <a:avLst/>
              </a:prstGeom>
              <a:gradFill flip="none" rotWithShape="0">
                <a:gsLst>
                  <a:gs pos="0">
                    <a:schemeClr val="accent2">
                      <a:lumMod val="60000"/>
                      <a:lumOff val="40000"/>
                    </a:schemeClr>
                  </a:gs>
                  <a:gs pos="50000">
                    <a:schemeClr val="accent2"/>
                  </a:gs>
                </a:gsLst>
                <a:lin ang="2700000" scaled="0"/>
                <a:tileRect/>
              </a:gradFill>
              <a:ln w="9525" cap="flat">
                <a:noFill/>
                <a:prstDash val="solid"/>
                <a:miter/>
              </a:ln>
              <a:effectLst/>
            </p:spPr>
            <p:txBody>
              <a:bodyPr rtlCol="0" anchor="ctr"/>
              <a:lstStyle>
                <a:defPPr>
                  <a:defRPr lang="en-US"/>
                </a:defPPr>
                <a:lvl1pPr>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Microsoft YaHei" panose="020B0503020204020204" pitchFamily="34" charset="-122"/>
                  <a:ea typeface="Microsoft YaHei" panose="020B0503020204020204" pitchFamily="34" charset="-122"/>
                </a:endParaRPr>
              </a:p>
            </p:txBody>
          </p:sp>
          <p:sp>
            <p:nvSpPr>
              <p:cNvPr id="28" name="任意多边形: 形状 23">
                <a:extLst>
                  <a:ext uri="{FF2B5EF4-FFF2-40B4-BE49-F238E27FC236}">
                    <a16:creationId xmlns:a16="http://schemas.microsoft.com/office/drawing/2014/main" id="{E9594C67-8AD4-420C-31E8-823D7AF41BAB}"/>
                  </a:ext>
                </a:extLst>
              </p:cNvPr>
              <p:cNvSpPr/>
              <p:nvPr/>
            </p:nvSpPr>
            <p:spPr>
              <a:xfrm>
                <a:off x="6280261" y="1967222"/>
                <a:ext cx="275406" cy="275406"/>
              </a:xfrm>
              <a:custGeom>
                <a:avLst/>
                <a:gdLst>
                  <a:gd name="T0" fmla="*/ 12097 w 13034"/>
                  <a:gd name="T1" fmla="*/ 9697 h 13034"/>
                  <a:gd name="T2" fmla="*/ 9697 w 13034"/>
                  <a:gd name="T3" fmla="*/ 12097 h 13034"/>
                  <a:gd name="T4" fmla="*/ 6303 w 13034"/>
                  <a:gd name="T5" fmla="*/ 12097 h 13034"/>
                  <a:gd name="T6" fmla="*/ 2303 w 13034"/>
                  <a:gd name="T7" fmla="*/ 8097 h 13034"/>
                  <a:gd name="T8" fmla="*/ 1600 w 13034"/>
                  <a:gd name="T9" fmla="*/ 6400 h 13034"/>
                  <a:gd name="T10" fmla="*/ 1600 w 13034"/>
                  <a:gd name="T11" fmla="*/ 1600 h 13034"/>
                  <a:gd name="T12" fmla="*/ 4000 w 13034"/>
                  <a:gd name="T13" fmla="*/ 1600 h 13034"/>
                  <a:gd name="T14" fmla="*/ 3200 w 13034"/>
                  <a:gd name="T15" fmla="*/ 800 h 13034"/>
                  <a:gd name="T16" fmla="*/ 1600 w 13034"/>
                  <a:gd name="T17" fmla="*/ 800 h 13034"/>
                  <a:gd name="T18" fmla="*/ 800 w 13034"/>
                  <a:gd name="T19" fmla="*/ 1600 h 13034"/>
                  <a:gd name="T20" fmla="*/ 800 w 13034"/>
                  <a:gd name="T21" fmla="*/ 2800 h 13034"/>
                  <a:gd name="T22" fmla="*/ 400 w 13034"/>
                  <a:gd name="T23" fmla="*/ 3200 h 13034"/>
                  <a:gd name="T24" fmla="*/ 0 w 13034"/>
                  <a:gd name="T25" fmla="*/ 2800 h 13034"/>
                  <a:gd name="T26" fmla="*/ 0 w 13034"/>
                  <a:gd name="T27" fmla="*/ 1600 h 13034"/>
                  <a:gd name="T28" fmla="*/ 1600 w 13034"/>
                  <a:gd name="T29" fmla="*/ 0 h 13034"/>
                  <a:gd name="T30" fmla="*/ 3200 w 13034"/>
                  <a:gd name="T31" fmla="*/ 0 h 13034"/>
                  <a:gd name="T32" fmla="*/ 4800 w 13034"/>
                  <a:gd name="T33" fmla="*/ 1600 h 13034"/>
                  <a:gd name="T34" fmla="*/ 4800 w 13034"/>
                  <a:gd name="T35" fmla="*/ 4400 h 13034"/>
                  <a:gd name="T36" fmla="*/ 4400 w 13034"/>
                  <a:gd name="T37" fmla="*/ 4800 h 13034"/>
                  <a:gd name="T38" fmla="*/ 4000 w 13034"/>
                  <a:gd name="T39" fmla="*/ 4400 h 13034"/>
                  <a:gd name="T40" fmla="*/ 4000 w 13034"/>
                  <a:gd name="T41" fmla="*/ 3281 h 13034"/>
                  <a:gd name="T42" fmla="*/ 3200 w 13034"/>
                  <a:gd name="T43" fmla="*/ 4400 h 13034"/>
                  <a:gd name="T44" fmla="*/ 4400 w 13034"/>
                  <a:gd name="T45" fmla="*/ 5600 h 13034"/>
                  <a:gd name="T46" fmla="*/ 5600 w 13034"/>
                  <a:gd name="T47" fmla="*/ 4400 h 13034"/>
                  <a:gd name="T48" fmla="*/ 5600 w 13034"/>
                  <a:gd name="T49" fmla="*/ 1600 h 13034"/>
                  <a:gd name="T50" fmla="*/ 6400 w 13034"/>
                  <a:gd name="T51" fmla="*/ 1600 h 13034"/>
                  <a:gd name="T52" fmla="*/ 8097 w 13034"/>
                  <a:gd name="T53" fmla="*/ 2303 h 13034"/>
                  <a:gd name="T54" fmla="*/ 12097 w 13034"/>
                  <a:gd name="T55" fmla="*/ 6303 h 13034"/>
                  <a:gd name="T56" fmla="*/ 12097 w 13034"/>
                  <a:gd name="T57" fmla="*/ 9697 h 1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34" h="13034">
                    <a:moveTo>
                      <a:pt x="12097" y="9697"/>
                    </a:moveTo>
                    <a:lnTo>
                      <a:pt x="9697" y="12097"/>
                    </a:lnTo>
                    <a:cubicBezTo>
                      <a:pt x="8760" y="13034"/>
                      <a:pt x="7240" y="13034"/>
                      <a:pt x="6303" y="12097"/>
                    </a:cubicBezTo>
                    <a:lnTo>
                      <a:pt x="2303" y="8097"/>
                    </a:lnTo>
                    <a:cubicBezTo>
                      <a:pt x="1852" y="7647"/>
                      <a:pt x="1599" y="7037"/>
                      <a:pt x="1600" y="6400"/>
                    </a:cubicBezTo>
                    <a:lnTo>
                      <a:pt x="1600" y="1600"/>
                    </a:lnTo>
                    <a:lnTo>
                      <a:pt x="4000" y="1600"/>
                    </a:lnTo>
                    <a:cubicBezTo>
                      <a:pt x="4000" y="1158"/>
                      <a:pt x="3642" y="800"/>
                      <a:pt x="3200" y="800"/>
                    </a:cubicBezTo>
                    <a:lnTo>
                      <a:pt x="1600" y="800"/>
                    </a:lnTo>
                    <a:cubicBezTo>
                      <a:pt x="1158" y="800"/>
                      <a:pt x="800" y="1158"/>
                      <a:pt x="800" y="1600"/>
                    </a:cubicBezTo>
                    <a:lnTo>
                      <a:pt x="800" y="2800"/>
                    </a:lnTo>
                    <a:cubicBezTo>
                      <a:pt x="800" y="3021"/>
                      <a:pt x="621" y="3200"/>
                      <a:pt x="400" y="3200"/>
                    </a:cubicBezTo>
                    <a:cubicBezTo>
                      <a:pt x="179" y="3200"/>
                      <a:pt x="0" y="3021"/>
                      <a:pt x="0" y="2800"/>
                    </a:cubicBezTo>
                    <a:lnTo>
                      <a:pt x="0" y="1600"/>
                    </a:lnTo>
                    <a:cubicBezTo>
                      <a:pt x="0" y="717"/>
                      <a:pt x="717" y="0"/>
                      <a:pt x="1600" y="0"/>
                    </a:cubicBezTo>
                    <a:lnTo>
                      <a:pt x="3200" y="0"/>
                    </a:lnTo>
                    <a:cubicBezTo>
                      <a:pt x="4083" y="0"/>
                      <a:pt x="4800" y="717"/>
                      <a:pt x="4800" y="1600"/>
                    </a:cubicBezTo>
                    <a:lnTo>
                      <a:pt x="4800" y="4400"/>
                    </a:lnTo>
                    <a:cubicBezTo>
                      <a:pt x="4800" y="4621"/>
                      <a:pt x="4621" y="4800"/>
                      <a:pt x="4400" y="4800"/>
                    </a:cubicBezTo>
                    <a:cubicBezTo>
                      <a:pt x="4179" y="4800"/>
                      <a:pt x="4000" y="4621"/>
                      <a:pt x="4000" y="4400"/>
                    </a:cubicBezTo>
                    <a:lnTo>
                      <a:pt x="4000" y="3281"/>
                    </a:lnTo>
                    <a:cubicBezTo>
                      <a:pt x="3536" y="3447"/>
                      <a:pt x="3200" y="3879"/>
                      <a:pt x="3200" y="4400"/>
                    </a:cubicBezTo>
                    <a:cubicBezTo>
                      <a:pt x="3200" y="5062"/>
                      <a:pt x="3738" y="5600"/>
                      <a:pt x="4400" y="5600"/>
                    </a:cubicBezTo>
                    <a:cubicBezTo>
                      <a:pt x="5062" y="5600"/>
                      <a:pt x="5600" y="5062"/>
                      <a:pt x="5600" y="4400"/>
                    </a:cubicBezTo>
                    <a:lnTo>
                      <a:pt x="5600" y="1600"/>
                    </a:lnTo>
                    <a:lnTo>
                      <a:pt x="6400" y="1600"/>
                    </a:lnTo>
                    <a:cubicBezTo>
                      <a:pt x="7014" y="1600"/>
                      <a:pt x="7628" y="1834"/>
                      <a:pt x="8097" y="2303"/>
                    </a:cubicBezTo>
                    <a:lnTo>
                      <a:pt x="12097" y="6303"/>
                    </a:lnTo>
                    <a:cubicBezTo>
                      <a:pt x="13034" y="7240"/>
                      <a:pt x="13034" y="8760"/>
                      <a:pt x="12097" y="9697"/>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latin typeface="Microsoft YaHei" panose="020B0503020204020204" pitchFamily="34" charset="-122"/>
                  <a:ea typeface="Microsoft YaHei" panose="020B0503020204020204" pitchFamily="34" charset="-122"/>
                </a:endParaRPr>
              </a:p>
            </p:txBody>
          </p:sp>
        </p:grpSp>
      </p:grpSp>
    </p:spTree>
    <p:extLst>
      <p:ext uri="{BB962C8B-B14F-4D97-AF65-F5344CB8AC3E}">
        <p14:creationId xmlns:p14="http://schemas.microsoft.com/office/powerpoint/2010/main" val="21158581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219B6-6BF3-F293-476A-EB26A022430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36C43C9-473A-96FC-1E3F-E167F3694AF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1.2.3</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大学生创新创业的机遇与挑战</a:t>
            </a:r>
          </a:p>
        </p:txBody>
      </p:sp>
      <p:sp>
        <p:nvSpPr>
          <p:cNvPr id="5" name="文本框 4">
            <a:extLst>
              <a:ext uri="{FF2B5EF4-FFF2-40B4-BE49-F238E27FC236}">
                <a16:creationId xmlns:a16="http://schemas.microsoft.com/office/drawing/2014/main" id="{8C94150F-3D48-CDD7-FB23-94019769EF6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挑战方面</a:t>
            </a:r>
          </a:p>
        </p:txBody>
      </p:sp>
      <p:grpSp>
        <p:nvGrpSpPr>
          <p:cNvPr id="37" name="组合 36">
            <a:extLst>
              <a:ext uri="{FF2B5EF4-FFF2-40B4-BE49-F238E27FC236}">
                <a16:creationId xmlns:a16="http://schemas.microsoft.com/office/drawing/2014/main" id="{F37A0E98-3820-AE46-72E9-1AD8C77600BF}"/>
              </a:ext>
            </a:extLst>
          </p:cNvPr>
          <p:cNvGrpSpPr/>
          <p:nvPr/>
        </p:nvGrpSpPr>
        <p:grpSpPr>
          <a:xfrm>
            <a:off x="614129" y="1826923"/>
            <a:ext cx="11127553" cy="4670130"/>
            <a:chOff x="762824" y="1826923"/>
            <a:chExt cx="10219172" cy="4670130"/>
          </a:xfrm>
        </p:grpSpPr>
        <p:sp>
          <p:nvSpPr>
            <p:cNvPr id="29" name="矩形 28">
              <a:extLst>
                <a:ext uri="{FF2B5EF4-FFF2-40B4-BE49-F238E27FC236}">
                  <a16:creationId xmlns:a16="http://schemas.microsoft.com/office/drawing/2014/main" id="{EFA17BC2-6EBC-28F6-FA11-45CFDA0F6151}"/>
                </a:ext>
              </a:extLst>
            </p:cNvPr>
            <p:cNvSpPr/>
            <p:nvPr/>
          </p:nvSpPr>
          <p:spPr>
            <a:xfrm>
              <a:off x="762824" y="1826923"/>
              <a:ext cx="5039849" cy="4670130"/>
            </a:xfrm>
            <a:prstGeom prst="rect">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30" name="文本框 29">
              <a:extLst>
                <a:ext uri="{FF2B5EF4-FFF2-40B4-BE49-F238E27FC236}">
                  <a16:creationId xmlns:a16="http://schemas.microsoft.com/office/drawing/2014/main" id="{86B29B1B-68FE-80E8-5E43-D40652B0F74A}"/>
                </a:ext>
              </a:extLst>
            </p:cNvPr>
            <p:cNvSpPr txBox="1"/>
            <p:nvPr/>
          </p:nvSpPr>
          <p:spPr>
            <a:xfrm>
              <a:off x="762824" y="3553788"/>
              <a:ext cx="5039040" cy="2658289"/>
            </a:xfrm>
            <a:prstGeom prst="rect">
              <a:avLst/>
            </a:prstGeom>
            <a:noFill/>
          </p:spPr>
          <p:txBody>
            <a:bodyPr wrap="square" lIns="36000" tIns="0" rIns="36000" bIns="0" rtlCol="0" anchor="t" anchorCtr="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30000"/>
                </a:lnSpc>
              </a:pPr>
              <a:r>
                <a:rPr lang="zh-CN" altLang="en-US" sz="2000" dirty="0">
                  <a:latin typeface="Microsoft YaHei" panose="020B0503020204020204" pitchFamily="34" charset="-122"/>
                  <a:ea typeface="Microsoft YaHei" panose="020B0503020204020204" pitchFamily="34" charset="-122"/>
                </a:rPr>
                <a:t>大学生缺乏管理经验是大学生创新创业过程中会遇到的最现实的问题之一，只有具备良好的管理能力才能经营好一个创新创业项目，避免在创新创业过程中做出错误决定，导致整个创新创业项目的失败。</a:t>
              </a:r>
            </a:p>
          </p:txBody>
        </p:sp>
        <p:sp>
          <p:nvSpPr>
            <p:cNvPr id="31" name="文本框 30">
              <a:extLst>
                <a:ext uri="{FF2B5EF4-FFF2-40B4-BE49-F238E27FC236}">
                  <a16:creationId xmlns:a16="http://schemas.microsoft.com/office/drawing/2014/main" id="{04C08037-9605-E14C-957A-4095B2F1B821}"/>
                </a:ext>
              </a:extLst>
            </p:cNvPr>
            <p:cNvSpPr txBox="1"/>
            <p:nvPr/>
          </p:nvSpPr>
          <p:spPr>
            <a:xfrm>
              <a:off x="763034" y="2416600"/>
              <a:ext cx="4335220" cy="594832"/>
            </a:xfrm>
            <a:prstGeom prst="rect">
              <a:avLst/>
            </a:prstGeom>
            <a:noFill/>
            <a:effectLst/>
          </p:spPr>
          <p:txBody>
            <a:bodyPr wrap="square" lIns="0" tIns="0" rIns="0" bIns="0" rtlCol="0" anchor="t" anchorCtr="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5908" lvl="0"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rPr>
                <a:t>（</a:t>
              </a:r>
              <a:r>
                <a:rPr kumimoji="0" lang="en-US" altLang="zh-CN" sz="2200" b="1" i="0" u="none" strike="noStrike" kern="1200" cap="none" spc="0"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rPr>
                <a:t>3</a:t>
              </a:r>
              <a:r>
                <a:rPr kumimoji="0" lang="zh-CN" altLang="en-US" sz="2200" b="1" i="0" u="none" strike="noStrike" kern="1200" cap="none" spc="0"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rPr>
                <a:t>）创新创业主体管理经验有待完善</a:t>
              </a:r>
            </a:p>
          </p:txBody>
        </p:sp>
        <p:sp>
          <p:nvSpPr>
            <p:cNvPr id="32" name="文本框 31">
              <a:extLst>
                <a:ext uri="{FF2B5EF4-FFF2-40B4-BE49-F238E27FC236}">
                  <a16:creationId xmlns:a16="http://schemas.microsoft.com/office/drawing/2014/main" id="{021B7100-2557-2A0B-93A0-C38EF1C41712}"/>
                </a:ext>
              </a:extLst>
            </p:cNvPr>
            <p:cNvSpPr txBox="1">
              <a:spLocks noChangeAspect="1"/>
            </p:cNvSpPr>
            <p:nvPr/>
          </p:nvSpPr>
          <p:spPr>
            <a:xfrm>
              <a:off x="762824" y="1834925"/>
              <a:ext cx="540000" cy="540000"/>
            </a:xfrm>
            <a:prstGeom prst="rect">
              <a:avLst/>
            </a:pr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en-US"/>
              </a:defPPr>
              <a:lvl1pPr>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Microsoft YaHei" panose="020B0503020204020204" pitchFamily="34" charset="-122"/>
                <a:ea typeface="Microsoft YaHei" panose="020B0503020204020204" pitchFamily="34" charset="-122"/>
              </a:endParaRPr>
            </a:p>
          </p:txBody>
        </p:sp>
        <p:sp>
          <p:nvSpPr>
            <p:cNvPr id="33" name="任意多边形: 形状 28">
              <a:extLst>
                <a:ext uri="{FF2B5EF4-FFF2-40B4-BE49-F238E27FC236}">
                  <a16:creationId xmlns:a16="http://schemas.microsoft.com/office/drawing/2014/main" id="{4A97F424-B5CF-ED03-627D-B6700C962780}"/>
                </a:ext>
              </a:extLst>
            </p:cNvPr>
            <p:cNvSpPr/>
            <p:nvPr/>
          </p:nvSpPr>
          <p:spPr>
            <a:xfrm>
              <a:off x="919710" y="1967222"/>
              <a:ext cx="226228"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latin typeface="Microsoft YaHei" panose="020B0503020204020204" pitchFamily="34" charset="-122"/>
                <a:ea typeface="Microsoft YaHei" panose="020B0503020204020204" pitchFamily="34" charset="-122"/>
              </a:endParaRPr>
            </a:p>
          </p:txBody>
        </p:sp>
        <p:sp>
          <p:nvSpPr>
            <p:cNvPr id="24" name="矩形 23">
              <a:extLst>
                <a:ext uri="{FF2B5EF4-FFF2-40B4-BE49-F238E27FC236}">
                  <a16:creationId xmlns:a16="http://schemas.microsoft.com/office/drawing/2014/main" id="{2F80B47B-CF94-3246-7BFC-50F623143781}"/>
                </a:ext>
              </a:extLst>
            </p:cNvPr>
            <p:cNvSpPr/>
            <p:nvPr/>
          </p:nvSpPr>
          <p:spPr>
            <a:xfrm>
              <a:off x="6034861" y="1826923"/>
              <a:ext cx="4918456" cy="4670130"/>
            </a:xfrm>
            <a:prstGeom prst="rect">
              <a:avLst/>
            </a:prstGeom>
            <a:solidFill>
              <a:schemeClr val="accent2">
                <a:lumMod val="20000"/>
                <a:lumOff val="80000"/>
              </a:schemeClr>
            </a:solidFill>
            <a:ln w="15875">
              <a:solidFill>
                <a:schemeClr val="accent2">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25" name="文本框 24">
              <a:extLst>
                <a:ext uri="{FF2B5EF4-FFF2-40B4-BE49-F238E27FC236}">
                  <a16:creationId xmlns:a16="http://schemas.microsoft.com/office/drawing/2014/main" id="{38234C88-A646-6DA7-6009-AC2EB778DE00}"/>
                </a:ext>
              </a:extLst>
            </p:cNvPr>
            <p:cNvSpPr txBox="1"/>
            <p:nvPr/>
          </p:nvSpPr>
          <p:spPr>
            <a:xfrm>
              <a:off x="6064330" y="3553788"/>
              <a:ext cx="4917666" cy="2658289"/>
            </a:xfrm>
            <a:prstGeom prst="rect">
              <a:avLst/>
            </a:prstGeom>
            <a:noFill/>
          </p:spPr>
          <p:txBody>
            <a:bodyPr wrap="square" lIns="108000" tIns="0" rIns="0" bIns="0" rtlCol="0" anchor="t" anchorCtr="1">
              <a:noAutofit/>
            </a:bodyPr>
            <a:lstStyle>
              <a:defPPr>
                <a:defRPr lang="en-US"/>
              </a:defPPr>
              <a:lvl1pPr algn="ctr">
                <a:lnSpc>
                  <a:spcPct val="120000"/>
                </a:lnSpc>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30000"/>
                </a:lnSpc>
              </a:pPr>
              <a:r>
                <a:rPr lang="zh-CN" altLang="en-US" sz="2000" dirty="0">
                  <a:latin typeface="Microsoft YaHei" panose="020B0503020204020204" pitchFamily="34" charset="-122"/>
                  <a:ea typeface="Microsoft YaHei" panose="020B0503020204020204" pitchFamily="34" charset="-122"/>
                </a:rPr>
                <a:t>创新创业者对国家、地方、学校的创新创业政策一知半解，会影响创新创业的内生动力。</a:t>
              </a:r>
            </a:p>
          </p:txBody>
        </p:sp>
        <p:sp>
          <p:nvSpPr>
            <p:cNvPr id="26" name="文本框 25">
              <a:extLst>
                <a:ext uri="{FF2B5EF4-FFF2-40B4-BE49-F238E27FC236}">
                  <a16:creationId xmlns:a16="http://schemas.microsoft.com/office/drawing/2014/main" id="{5945D033-C7B8-8ACA-AEAB-EBA31C2EF6B5}"/>
                </a:ext>
              </a:extLst>
            </p:cNvPr>
            <p:cNvSpPr txBox="1"/>
            <p:nvPr/>
          </p:nvSpPr>
          <p:spPr>
            <a:xfrm>
              <a:off x="6034861" y="2416600"/>
              <a:ext cx="4369816" cy="594832"/>
            </a:xfrm>
            <a:prstGeom prst="rect">
              <a:avLst/>
            </a:prstGeom>
            <a:noFill/>
            <a:effectLst/>
          </p:spPr>
          <p:txBody>
            <a:bodyPr wrap="square" lIns="0" tIns="0" rIns="0" bIns="0" rtlCol="0" anchor="t" anchorCtr="1">
              <a:noAutofit/>
            </a:bodyPr>
            <a:lstStyle>
              <a:defPPr>
                <a:defRPr lang="en-US"/>
              </a:defPPr>
              <a:lvl1pPr marR="5908" lvl="0" fontAlgn="auto">
                <a:spcBef>
                  <a:spcPts val="0"/>
                </a:spcBef>
                <a:spcAft>
                  <a:spcPts val="0"/>
                </a:spcAft>
                <a:buClrTx/>
                <a:buSzTx/>
                <a:buFontTx/>
                <a:buNone/>
                <a:tabLst/>
                <a:defRPr kumimoji="0" sz="2000" b="1" i="0" u="none" strike="noStrike" cap="none" spc="0" normalizeH="0" baseline="0">
                  <a:ln>
                    <a:noFill/>
                  </a:ln>
                  <a:solidFill>
                    <a:srgbClr val="2F2F2F"/>
                  </a:solidFill>
                  <a:effectLst/>
                  <a:uLnTx/>
                  <a:uFillTx/>
                  <a:latin typeface="Microsoft YaHei" panose="020B0503020204020204" pitchFamily="34" charset="-122"/>
                  <a:ea typeface="Microsoft YaHei" panose="020B0503020204020204"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200" dirty="0"/>
                <a:t>（</a:t>
              </a:r>
              <a:r>
                <a:rPr lang="en-US" altLang="zh-CN" sz="2200" dirty="0"/>
                <a:t>4</a:t>
              </a:r>
              <a:r>
                <a:rPr lang="zh-CN" altLang="en-US" sz="2200" dirty="0"/>
                <a:t>）政策解读与核心竞争力有待提升</a:t>
              </a:r>
            </a:p>
          </p:txBody>
        </p:sp>
        <p:grpSp>
          <p:nvGrpSpPr>
            <p:cNvPr id="35" name="组合 34">
              <a:extLst>
                <a:ext uri="{FF2B5EF4-FFF2-40B4-BE49-F238E27FC236}">
                  <a16:creationId xmlns:a16="http://schemas.microsoft.com/office/drawing/2014/main" id="{F1884617-8237-2107-E8D1-31CFD9553537}"/>
                </a:ext>
              </a:extLst>
            </p:cNvPr>
            <p:cNvGrpSpPr/>
            <p:nvPr/>
          </p:nvGrpSpPr>
          <p:grpSpPr>
            <a:xfrm>
              <a:off x="6029821" y="1834925"/>
              <a:ext cx="540000" cy="540000"/>
              <a:chOff x="6142935" y="1834925"/>
              <a:chExt cx="540000" cy="540000"/>
            </a:xfrm>
          </p:grpSpPr>
          <p:sp>
            <p:nvSpPr>
              <p:cNvPr id="27" name="文本框 26">
                <a:extLst>
                  <a:ext uri="{FF2B5EF4-FFF2-40B4-BE49-F238E27FC236}">
                    <a16:creationId xmlns:a16="http://schemas.microsoft.com/office/drawing/2014/main" id="{CABC36D4-C9C6-C45F-467B-2D3A5A1DFD1F}"/>
                  </a:ext>
                </a:extLst>
              </p:cNvPr>
              <p:cNvSpPr txBox="1">
                <a:spLocks noChangeAspect="1"/>
              </p:cNvSpPr>
              <p:nvPr/>
            </p:nvSpPr>
            <p:spPr>
              <a:xfrm>
                <a:off x="6142935" y="1834925"/>
                <a:ext cx="540000" cy="540000"/>
              </a:xfrm>
              <a:prstGeom prst="rect">
                <a:avLst/>
              </a:prstGeom>
              <a:gradFill flip="none" rotWithShape="0">
                <a:gsLst>
                  <a:gs pos="0">
                    <a:schemeClr val="accent2">
                      <a:lumMod val="60000"/>
                      <a:lumOff val="40000"/>
                    </a:schemeClr>
                  </a:gs>
                  <a:gs pos="50000">
                    <a:schemeClr val="accent2"/>
                  </a:gs>
                </a:gsLst>
                <a:lin ang="2700000" scaled="0"/>
                <a:tileRect/>
              </a:gradFill>
              <a:ln w="9525" cap="flat">
                <a:noFill/>
                <a:prstDash val="solid"/>
                <a:miter/>
              </a:ln>
              <a:effectLst/>
            </p:spPr>
            <p:txBody>
              <a:bodyPr rtlCol="0" anchor="ctr"/>
              <a:lstStyle>
                <a:defPPr>
                  <a:defRPr lang="en-US"/>
                </a:defPPr>
                <a:lvl1pPr>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Microsoft YaHei" panose="020B0503020204020204" pitchFamily="34" charset="-122"/>
                  <a:ea typeface="Microsoft YaHei" panose="020B0503020204020204" pitchFamily="34" charset="-122"/>
                </a:endParaRPr>
              </a:p>
            </p:txBody>
          </p:sp>
          <p:sp>
            <p:nvSpPr>
              <p:cNvPr id="28" name="任意多边形: 形状 23">
                <a:extLst>
                  <a:ext uri="{FF2B5EF4-FFF2-40B4-BE49-F238E27FC236}">
                    <a16:creationId xmlns:a16="http://schemas.microsoft.com/office/drawing/2014/main" id="{093A07A6-A08C-8128-5368-01C38D5DA672}"/>
                  </a:ext>
                </a:extLst>
              </p:cNvPr>
              <p:cNvSpPr/>
              <p:nvPr/>
            </p:nvSpPr>
            <p:spPr>
              <a:xfrm>
                <a:off x="6280261" y="1967222"/>
                <a:ext cx="275406" cy="275406"/>
              </a:xfrm>
              <a:custGeom>
                <a:avLst/>
                <a:gdLst>
                  <a:gd name="T0" fmla="*/ 12097 w 13034"/>
                  <a:gd name="T1" fmla="*/ 9697 h 13034"/>
                  <a:gd name="T2" fmla="*/ 9697 w 13034"/>
                  <a:gd name="T3" fmla="*/ 12097 h 13034"/>
                  <a:gd name="T4" fmla="*/ 6303 w 13034"/>
                  <a:gd name="T5" fmla="*/ 12097 h 13034"/>
                  <a:gd name="T6" fmla="*/ 2303 w 13034"/>
                  <a:gd name="T7" fmla="*/ 8097 h 13034"/>
                  <a:gd name="T8" fmla="*/ 1600 w 13034"/>
                  <a:gd name="T9" fmla="*/ 6400 h 13034"/>
                  <a:gd name="T10" fmla="*/ 1600 w 13034"/>
                  <a:gd name="T11" fmla="*/ 1600 h 13034"/>
                  <a:gd name="T12" fmla="*/ 4000 w 13034"/>
                  <a:gd name="T13" fmla="*/ 1600 h 13034"/>
                  <a:gd name="T14" fmla="*/ 3200 w 13034"/>
                  <a:gd name="T15" fmla="*/ 800 h 13034"/>
                  <a:gd name="T16" fmla="*/ 1600 w 13034"/>
                  <a:gd name="T17" fmla="*/ 800 h 13034"/>
                  <a:gd name="T18" fmla="*/ 800 w 13034"/>
                  <a:gd name="T19" fmla="*/ 1600 h 13034"/>
                  <a:gd name="T20" fmla="*/ 800 w 13034"/>
                  <a:gd name="T21" fmla="*/ 2800 h 13034"/>
                  <a:gd name="T22" fmla="*/ 400 w 13034"/>
                  <a:gd name="T23" fmla="*/ 3200 h 13034"/>
                  <a:gd name="T24" fmla="*/ 0 w 13034"/>
                  <a:gd name="T25" fmla="*/ 2800 h 13034"/>
                  <a:gd name="T26" fmla="*/ 0 w 13034"/>
                  <a:gd name="T27" fmla="*/ 1600 h 13034"/>
                  <a:gd name="T28" fmla="*/ 1600 w 13034"/>
                  <a:gd name="T29" fmla="*/ 0 h 13034"/>
                  <a:gd name="T30" fmla="*/ 3200 w 13034"/>
                  <a:gd name="T31" fmla="*/ 0 h 13034"/>
                  <a:gd name="T32" fmla="*/ 4800 w 13034"/>
                  <a:gd name="T33" fmla="*/ 1600 h 13034"/>
                  <a:gd name="T34" fmla="*/ 4800 w 13034"/>
                  <a:gd name="T35" fmla="*/ 4400 h 13034"/>
                  <a:gd name="T36" fmla="*/ 4400 w 13034"/>
                  <a:gd name="T37" fmla="*/ 4800 h 13034"/>
                  <a:gd name="T38" fmla="*/ 4000 w 13034"/>
                  <a:gd name="T39" fmla="*/ 4400 h 13034"/>
                  <a:gd name="T40" fmla="*/ 4000 w 13034"/>
                  <a:gd name="T41" fmla="*/ 3281 h 13034"/>
                  <a:gd name="T42" fmla="*/ 3200 w 13034"/>
                  <a:gd name="T43" fmla="*/ 4400 h 13034"/>
                  <a:gd name="T44" fmla="*/ 4400 w 13034"/>
                  <a:gd name="T45" fmla="*/ 5600 h 13034"/>
                  <a:gd name="T46" fmla="*/ 5600 w 13034"/>
                  <a:gd name="T47" fmla="*/ 4400 h 13034"/>
                  <a:gd name="T48" fmla="*/ 5600 w 13034"/>
                  <a:gd name="T49" fmla="*/ 1600 h 13034"/>
                  <a:gd name="T50" fmla="*/ 6400 w 13034"/>
                  <a:gd name="T51" fmla="*/ 1600 h 13034"/>
                  <a:gd name="T52" fmla="*/ 8097 w 13034"/>
                  <a:gd name="T53" fmla="*/ 2303 h 13034"/>
                  <a:gd name="T54" fmla="*/ 12097 w 13034"/>
                  <a:gd name="T55" fmla="*/ 6303 h 13034"/>
                  <a:gd name="T56" fmla="*/ 12097 w 13034"/>
                  <a:gd name="T57" fmla="*/ 9697 h 1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34" h="13034">
                    <a:moveTo>
                      <a:pt x="12097" y="9697"/>
                    </a:moveTo>
                    <a:lnTo>
                      <a:pt x="9697" y="12097"/>
                    </a:lnTo>
                    <a:cubicBezTo>
                      <a:pt x="8760" y="13034"/>
                      <a:pt x="7240" y="13034"/>
                      <a:pt x="6303" y="12097"/>
                    </a:cubicBezTo>
                    <a:lnTo>
                      <a:pt x="2303" y="8097"/>
                    </a:lnTo>
                    <a:cubicBezTo>
                      <a:pt x="1852" y="7647"/>
                      <a:pt x="1599" y="7037"/>
                      <a:pt x="1600" y="6400"/>
                    </a:cubicBezTo>
                    <a:lnTo>
                      <a:pt x="1600" y="1600"/>
                    </a:lnTo>
                    <a:lnTo>
                      <a:pt x="4000" y="1600"/>
                    </a:lnTo>
                    <a:cubicBezTo>
                      <a:pt x="4000" y="1158"/>
                      <a:pt x="3642" y="800"/>
                      <a:pt x="3200" y="800"/>
                    </a:cubicBezTo>
                    <a:lnTo>
                      <a:pt x="1600" y="800"/>
                    </a:lnTo>
                    <a:cubicBezTo>
                      <a:pt x="1158" y="800"/>
                      <a:pt x="800" y="1158"/>
                      <a:pt x="800" y="1600"/>
                    </a:cubicBezTo>
                    <a:lnTo>
                      <a:pt x="800" y="2800"/>
                    </a:lnTo>
                    <a:cubicBezTo>
                      <a:pt x="800" y="3021"/>
                      <a:pt x="621" y="3200"/>
                      <a:pt x="400" y="3200"/>
                    </a:cubicBezTo>
                    <a:cubicBezTo>
                      <a:pt x="179" y="3200"/>
                      <a:pt x="0" y="3021"/>
                      <a:pt x="0" y="2800"/>
                    </a:cubicBezTo>
                    <a:lnTo>
                      <a:pt x="0" y="1600"/>
                    </a:lnTo>
                    <a:cubicBezTo>
                      <a:pt x="0" y="717"/>
                      <a:pt x="717" y="0"/>
                      <a:pt x="1600" y="0"/>
                    </a:cubicBezTo>
                    <a:lnTo>
                      <a:pt x="3200" y="0"/>
                    </a:lnTo>
                    <a:cubicBezTo>
                      <a:pt x="4083" y="0"/>
                      <a:pt x="4800" y="717"/>
                      <a:pt x="4800" y="1600"/>
                    </a:cubicBezTo>
                    <a:lnTo>
                      <a:pt x="4800" y="4400"/>
                    </a:lnTo>
                    <a:cubicBezTo>
                      <a:pt x="4800" y="4621"/>
                      <a:pt x="4621" y="4800"/>
                      <a:pt x="4400" y="4800"/>
                    </a:cubicBezTo>
                    <a:cubicBezTo>
                      <a:pt x="4179" y="4800"/>
                      <a:pt x="4000" y="4621"/>
                      <a:pt x="4000" y="4400"/>
                    </a:cubicBezTo>
                    <a:lnTo>
                      <a:pt x="4000" y="3281"/>
                    </a:lnTo>
                    <a:cubicBezTo>
                      <a:pt x="3536" y="3447"/>
                      <a:pt x="3200" y="3879"/>
                      <a:pt x="3200" y="4400"/>
                    </a:cubicBezTo>
                    <a:cubicBezTo>
                      <a:pt x="3200" y="5062"/>
                      <a:pt x="3738" y="5600"/>
                      <a:pt x="4400" y="5600"/>
                    </a:cubicBezTo>
                    <a:cubicBezTo>
                      <a:pt x="5062" y="5600"/>
                      <a:pt x="5600" y="5062"/>
                      <a:pt x="5600" y="4400"/>
                    </a:cubicBezTo>
                    <a:lnTo>
                      <a:pt x="5600" y="1600"/>
                    </a:lnTo>
                    <a:lnTo>
                      <a:pt x="6400" y="1600"/>
                    </a:lnTo>
                    <a:cubicBezTo>
                      <a:pt x="7014" y="1600"/>
                      <a:pt x="7628" y="1834"/>
                      <a:pt x="8097" y="2303"/>
                    </a:cubicBezTo>
                    <a:lnTo>
                      <a:pt x="12097" y="6303"/>
                    </a:lnTo>
                    <a:cubicBezTo>
                      <a:pt x="13034" y="7240"/>
                      <a:pt x="13034" y="8760"/>
                      <a:pt x="12097" y="9697"/>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latin typeface="Microsoft YaHei" panose="020B0503020204020204" pitchFamily="34" charset="-122"/>
                  <a:ea typeface="Microsoft YaHei" panose="020B0503020204020204" pitchFamily="34" charset="-122"/>
                </a:endParaRPr>
              </a:p>
            </p:txBody>
          </p:sp>
        </p:grpSp>
      </p:grpSp>
    </p:spTree>
    <p:extLst>
      <p:ext uri="{BB962C8B-B14F-4D97-AF65-F5344CB8AC3E}">
        <p14:creationId xmlns:p14="http://schemas.microsoft.com/office/powerpoint/2010/main" val="10963086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97B3C-8CF3-B850-EE29-DB012A3E56ED}"/>
            </a:ext>
          </a:extLst>
        </p:cNvPr>
        <p:cNvGrpSpPr/>
        <p:nvPr/>
      </p:nvGrpSpPr>
      <p:grpSpPr>
        <a:xfrm>
          <a:off x="0" y="0"/>
          <a:ext cx="0" cy="0"/>
          <a:chOff x="0" y="0"/>
          <a:chExt cx="0" cy="0"/>
        </a:xfrm>
      </p:grpSpPr>
      <p:grpSp>
        <p:nvGrpSpPr>
          <p:cNvPr id="4" name="object 6">
            <a:extLst>
              <a:ext uri="{FF2B5EF4-FFF2-40B4-BE49-F238E27FC236}">
                <a16:creationId xmlns:a16="http://schemas.microsoft.com/office/drawing/2014/main" id="{5436F4A1-CFA4-DE43-C54A-F241472B5532}"/>
              </a:ext>
            </a:extLst>
          </p:cNvPr>
          <p:cNvGrpSpPr/>
          <p:nvPr/>
        </p:nvGrpSpPr>
        <p:grpSpPr>
          <a:xfrm>
            <a:off x="1125537" y="1779402"/>
            <a:ext cx="9940925" cy="3984998"/>
            <a:chOff x="829802" y="6190170"/>
            <a:chExt cx="5073015" cy="356870"/>
          </a:xfrm>
        </p:grpSpPr>
        <p:sp>
          <p:nvSpPr>
            <p:cNvPr id="5" name="object 7">
              <a:extLst>
                <a:ext uri="{FF2B5EF4-FFF2-40B4-BE49-F238E27FC236}">
                  <a16:creationId xmlns:a16="http://schemas.microsoft.com/office/drawing/2014/main" id="{1A8C4C5B-A39C-E77F-4A89-17A39CB00FC7}"/>
                </a:ext>
              </a:extLst>
            </p:cNvPr>
            <p:cNvSpPr/>
            <p:nvPr/>
          </p:nvSpPr>
          <p:spPr>
            <a:xfrm>
              <a:off x="829802" y="6190175"/>
              <a:ext cx="5073015" cy="356870"/>
            </a:xfrm>
            <a:custGeom>
              <a:avLst/>
              <a:gdLst/>
              <a:ahLst/>
              <a:cxnLst/>
              <a:rect l="l" t="t" r="r" b="b"/>
              <a:pathLst>
                <a:path w="5073015" h="356870">
                  <a:moveTo>
                    <a:pt x="5000396" y="0"/>
                  </a:moveTo>
                  <a:lnTo>
                    <a:pt x="71996" y="0"/>
                  </a:lnTo>
                  <a:lnTo>
                    <a:pt x="43971" y="5657"/>
                  </a:lnTo>
                  <a:lnTo>
                    <a:pt x="21086" y="21086"/>
                  </a:lnTo>
                  <a:lnTo>
                    <a:pt x="5657" y="43971"/>
                  </a:lnTo>
                  <a:lnTo>
                    <a:pt x="0" y="71996"/>
                  </a:lnTo>
                  <a:lnTo>
                    <a:pt x="0" y="284403"/>
                  </a:lnTo>
                  <a:lnTo>
                    <a:pt x="5657" y="312421"/>
                  </a:lnTo>
                  <a:lnTo>
                    <a:pt x="21086" y="335302"/>
                  </a:lnTo>
                  <a:lnTo>
                    <a:pt x="43971" y="350729"/>
                  </a:lnTo>
                  <a:lnTo>
                    <a:pt x="71996" y="356387"/>
                  </a:lnTo>
                  <a:lnTo>
                    <a:pt x="5000396" y="356387"/>
                  </a:lnTo>
                  <a:lnTo>
                    <a:pt x="5028421" y="350729"/>
                  </a:lnTo>
                  <a:lnTo>
                    <a:pt x="5051305" y="335302"/>
                  </a:lnTo>
                  <a:lnTo>
                    <a:pt x="5066735" y="312421"/>
                  </a:lnTo>
                  <a:lnTo>
                    <a:pt x="5072392" y="284403"/>
                  </a:lnTo>
                  <a:lnTo>
                    <a:pt x="5072392" y="71996"/>
                  </a:lnTo>
                  <a:lnTo>
                    <a:pt x="5066735" y="43971"/>
                  </a:lnTo>
                  <a:lnTo>
                    <a:pt x="5051305" y="21086"/>
                  </a:lnTo>
                  <a:lnTo>
                    <a:pt x="5028421" y="5657"/>
                  </a:lnTo>
                  <a:lnTo>
                    <a:pt x="5000396" y="0"/>
                  </a:lnTo>
                  <a:close/>
                </a:path>
              </a:pathLst>
            </a:custGeom>
            <a:solidFill>
              <a:schemeClr val="bg1">
                <a:alpha val="79843"/>
              </a:schemeClr>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6" name="object 8">
              <a:extLst>
                <a:ext uri="{FF2B5EF4-FFF2-40B4-BE49-F238E27FC236}">
                  <a16:creationId xmlns:a16="http://schemas.microsoft.com/office/drawing/2014/main" id="{A17DE390-3685-E50A-2008-FE76925689E4}"/>
                </a:ext>
              </a:extLst>
            </p:cNvPr>
            <p:cNvSpPr/>
            <p:nvPr/>
          </p:nvSpPr>
          <p:spPr>
            <a:xfrm>
              <a:off x="1014535" y="6190170"/>
              <a:ext cx="560070"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chemeClr val="accent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7" name="object 9">
              <a:extLst>
                <a:ext uri="{FF2B5EF4-FFF2-40B4-BE49-F238E27FC236}">
                  <a16:creationId xmlns:a16="http://schemas.microsoft.com/office/drawing/2014/main" id="{A5EC8211-DAD8-0739-73C4-BED934CB6725}"/>
                </a:ext>
              </a:extLst>
            </p:cNvPr>
            <p:cNvSpPr/>
            <p:nvPr/>
          </p:nvSpPr>
          <p:spPr>
            <a:xfrm>
              <a:off x="1402765" y="6190170"/>
              <a:ext cx="560070"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rgbClr val="F2C353"/>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8" name="object 10">
              <a:extLst>
                <a:ext uri="{FF2B5EF4-FFF2-40B4-BE49-F238E27FC236}">
                  <a16:creationId xmlns:a16="http://schemas.microsoft.com/office/drawing/2014/main" id="{FF40B593-70CD-8513-65FD-02731B944C33}"/>
                </a:ext>
              </a:extLst>
            </p:cNvPr>
            <p:cNvSpPr/>
            <p:nvPr/>
          </p:nvSpPr>
          <p:spPr>
            <a:xfrm>
              <a:off x="5292140" y="6190170"/>
              <a:ext cx="447040" cy="356870"/>
            </a:xfrm>
            <a:custGeom>
              <a:avLst/>
              <a:gdLst/>
              <a:ahLst/>
              <a:cxnLst/>
              <a:rect l="l" t="t" r="r" b="b"/>
              <a:pathLst>
                <a:path w="447039" h="356870">
                  <a:moveTo>
                    <a:pt x="446845" y="0"/>
                  </a:moveTo>
                  <a:lnTo>
                    <a:pt x="356400" y="0"/>
                  </a:lnTo>
                  <a:lnTo>
                    <a:pt x="0" y="356400"/>
                  </a:lnTo>
                  <a:lnTo>
                    <a:pt x="90439" y="356400"/>
                  </a:lnTo>
                  <a:lnTo>
                    <a:pt x="446845" y="0"/>
                  </a:lnTo>
                  <a:close/>
                </a:path>
              </a:pathLst>
            </a:custGeom>
            <a:solidFill>
              <a:schemeClr val="accent2">
                <a:lumMod val="20000"/>
                <a:lumOff val="80000"/>
              </a:schemeClr>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sp>
        <p:nvSpPr>
          <p:cNvPr id="2" name="标题 1">
            <a:extLst>
              <a:ext uri="{FF2B5EF4-FFF2-40B4-BE49-F238E27FC236}">
                <a16:creationId xmlns:a16="http://schemas.microsoft.com/office/drawing/2014/main" id="{21CCE214-1E8C-96C9-2260-699FAF53F7E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课后思考</a:t>
            </a:r>
          </a:p>
        </p:txBody>
      </p:sp>
      <p:sp>
        <p:nvSpPr>
          <p:cNvPr id="3" name="object 4">
            <a:extLst>
              <a:ext uri="{FF2B5EF4-FFF2-40B4-BE49-F238E27FC236}">
                <a16:creationId xmlns:a16="http://schemas.microsoft.com/office/drawing/2014/main" id="{5BCD6A05-50C5-0091-6136-078536A3CEFB}"/>
              </a:ext>
            </a:extLst>
          </p:cNvPr>
          <p:cNvSpPr txBox="1"/>
          <p:nvPr/>
        </p:nvSpPr>
        <p:spPr>
          <a:xfrm>
            <a:off x="3345794" y="2670384"/>
            <a:ext cx="6629400" cy="2203033"/>
          </a:xfrm>
          <a:prstGeom prst="rect">
            <a:avLst/>
          </a:prstGeom>
        </p:spPr>
        <p:txBody>
          <a:bodyPr vert="horz" wrap="square" lIns="0" tIns="51810" rIns="0" bIns="0" rtlCol="0">
            <a:spAutoFit/>
          </a:bodyPr>
          <a:lstStyle/>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sz="2400" b="1" spc="-4" dirty="0" err="1">
                <a:solidFill>
                  <a:srgbClr val="231F20"/>
                </a:solidFill>
                <a:latin typeface="Microsoft YaHei" panose="020B0503020204020204" pitchFamily="34" charset="-122"/>
                <a:ea typeface="Microsoft YaHei" panose="020B0503020204020204" pitchFamily="34" charset="-122"/>
                <a:cs typeface="Wawati SC"/>
              </a:rPr>
              <a:t>在数字时代的背景下，你认为大学生要怎样融入创新创业的趋势</a:t>
            </a:r>
            <a:r>
              <a:rPr sz="2400" b="1" spc="-4" dirty="0">
                <a:solidFill>
                  <a:srgbClr val="231F20"/>
                </a:solidFill>
                <a:latin typeface="Microsoft YaHei" panose="020B0503020204020204" pitchFamily="34" charset="-122"/>
                <a:ea typeface="Microsoft YaHei" panose="020B0503020204020204" pitchFamily="34" charset="-122"/>
                <a:cs typeface="Wawati SC"/>
              </a:rPr>
              <a:t>？</a:t>
            </a:r>
            <a:endParaRPr sz="2400" b="1" dirty="0">
              <a:latin typeface="Microsoft YaHei" panose="020B0503020204020204" pitchFamily="34" charset="-122"/>
              <a:ea typeface="Microsoft YaHei" panose="020B0503020204020204" pitchFamily="34" charset="-122"/>
              <a:cs typeface="Wawati SC"/>
            </a:endParaRP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sz="2400" b="1" spc="-4" dirty="0" err="1">
                <a:solidFill>
                  <a:srgbClr val="231F20"/>
                </a:solidFill>
                <a:latin typeface="Microsoft YaHei" panose="020B0503020204020204" pitchFamily="34" charset="-122"/>
                <a:ea typeface="Microsoft YaHei" panose="020B0503020204020204" pitchFamily="34" charset="-122"/>
                <a:cs typeface="Wawati SC"/>
              </a:rPr>
              <a:t>基于数字时代背景，你将如何规划自己的职业生涯</a:t>
            </a:r>
            <a:r>
              <a:rPr sz="2400" b="1" spc="-4" dirty="0">
                <a:solidFill>
                  <a:srgbClr val="231F20"/>
                </a:solidFill>
                <a:latin typeface="Microsoft YaHei" panose="020B0503020204020204" pitchFamily="34" charset="-122"/>
                <a:ea typeface="Microsoft YaHei" panose="020B0503020204020204" pitchFamily="34" charset="-122"/>
                <a:cs typeface="Wawati SC"/>
              </a:rPr>
              <a:t>？</a:t>
            </a:r>
            <a:endParaRPr sz="2400" b="1" dirty="0">
              <a:latin typeface="Microsoft YaHei" panose="020B0503020204020204" pitchFamily="34" charset="-122"/>
              <a:ea typeface="Microsoft YaHei" panose="020B0503020204020204" pitchFamily="34" charset="-122"/>
              <a:cs typeface="Wawati SC"/>
            </a:endParaRPr>
          </a:p>
        </p:txBody>
      </p:sp>
    </p:spTree>
    <p:extLst>
      <p:ext uri="{BB962C8B-B14F-4D97-AF65-F5344CB8AC3E}">
        <p14:creationId xmlns:p14="http://schemas.microsoft.com/office/powerpoint/2010/main" val="17152655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6AB39-E6A0-F8FC-C2FD-C2699E92908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656F589-D3D4-434E-9667-37D3C419151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BF71E354-4917-4173-B229-F8640A0643BF}"/>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刘同在报考大学时，被调剂到了石油工程系。她对专业发展前景知之甚少，不知道毕业后具体能做什么。她只能努力学习和考试。但本科专业发展通道狭窄，即使她通过层层选拔，大概率也会被分到偏远的油田工作。于是刘同决定，先考研，转向就业面更广的方向，她把读研的目标定在了一所</a:t>
            </a:r>
            <a:r>
              <a:rPr lang="en-US" altLang="zh-CN" sz="2000" dirty="0">
                <a:latin typeface="Microsoft YaHei" panose="020B0503020204020204" pitchFamily="34" charset="-122"/>
                <a:ea typeface="Microsoft YaHei" panose="020B0503020204020204" pitchFamily="34" charset="-122"/>
                <a:cs typeface="Lantinghei SC Extralight"/>
              </a:rPr>
              <a:t>211</a:t>
            </a:r>
            <a:r>
              <a:rPr lang="zh-CN" altLang="en-US" sz="2000" dirty="0">
                <a:latin typeface="Microsoft YaHei" panose="020B0503020204020204" pitchFamily="34" charset="-122"/>
                <a:ea typeface="Microsoft YaHei" panose="020B0503020204020204" pitchFamily="34" charset="-122"/>
                <a:cs typeface="Lantinghei SC Extralight"/>
              </a:rPr>
              <a:t>大学。那一年研究生考试报考的人数为</a:t>
            </a:r>
            <a:r>
              <a:rPr lang="en-US" altLang="zh-CN" sz="2000" dirty="0">
                <a:latin typeface="Microsoft YaHei" panose="020B0503020204020204" pitchFamily="34" charset="-122"/>
                <a:ea typeface="Microsoft YaHei" panose="020B0503020204020204" pitchFamily="34" charset="-122"/>
                <a:cs typeface="Lantinghei SC Extralight"/>
              </a:rPr>
              <a:t>290</a:t>
            </a:r>
            <a:r>
              <a:rPr lang="zh-CN" altLang="en-US" sz="2000" dirty="0">
                <a:latin typeface="Microsoft YaHei" panose="020B0503020204020204" pitchFamily="34" charset="-122"/>
                <a:ea typeface="Microsoft YaHei" panose="020B0503020204020204" pitchFamily="34" charset="-122"/>
                <a:cs typeface="Lantinghei SC Extralight"/>
              </a:rPr>
              <a:t>万，录取人数为</a:t>
            </a:r>
            <a:r>
              <a:rPr lang="en-US" altLang="zh-CN" sz="2000" dirty="0">
                <a:latin typeface="Microsoft YaHei" panose="020B0503020204020204" pitchFamily="34" charset="-122"/>
                <a:ea typeface="Microsoft YaHei" panose="020B0503020204020204" pitchFamily="34" charset="-122"/>
                <a:cs typeface="Lantinghei SC Extralight"/>
              </a:rPr>
              <a:t>81.13</a:t>
            </a:r>
            <a:r>
              <a:rPr lang="zh-CN" altLang="en-US" sz="2000" dirty="0">
                <a:latin typeface="Microsoft YaHei" panose="020B0503020204020204" pitchFamily="34" charset="-122"/>
                <a:ea typeface="Microsoft YaHei" panose="020B0503020204020204" pitchFamily="34" charset="-122"/>
                <a:cs typeface="Lantinghei SC Extralight"/>
              </a:rPr>
              <a:t>万人，刘同因对名校的执着放弃了原本可以留校读研的机会。之后，从</a:t>
            </a:r>
            <a:r>
              <a:rPr lang="en-US" altLang="zh-CN" sz="2000" dirty="0">
                <a:latin typeface="Microsoft YaHei" panose="020B0503020204020204" pitchFamily="34" charset="-122"/>
                <a:ea typeface="Microsoft YaHei" panose="020B0503020204020204" pitchFamily="34" charset="-122"/>
                <a:cs typeface="Lantinghei SC Extralight"/>
              </a:rPr>
              <a:t>2018</a:t>
            </a:r>
            <a:r>
              <a:rPr lang="zh-CN" altLang="en-US" sz="2000" dirty="0">
                <a:latin typeface="Microsoft YaHei" panose="020B0503020204020204" pitchFamily="34" charset="-122"/>
                <a:ea typeface="Microsoft YaHei" panose="020B0503020204020204" pitchFamily="34" charset="-122"/>
                <a:cs typeface="Lantinghei SC Extralight"/>
              </a:rPr>
              <a:t>年到</a:t>
            </a:r>
            <a:r>
              <a:rPr lang="en-US" altLang="zh-CN" sz="2000" dirty="0">
                <a:latin typeface="Microsoft YaHei" panose="020B0503020204020204" pitchFamily="34" charset="-122"/>
                <a:ea typeface="Microsoft YaHei" panose="020B0503020204020204" pitchFamily="34" charset="-122"/>
                <a:cs typeface="Lantinghei SC Extralight"/>
              </a:rPr>
              <a:t>2023</a:t>
            </a:r>
            <a:r>
              <a:rPr lang="zh-CN" altLang="en-US" sz="2000" dirty="0">
                <a:latin typeface="Microsoft YaHei" panose="020B0503020204020204" pitchFamily="34" charset="-122"/>
                <a:ea typeface="Microsoft YaHei" panose="020B0503020204020204" pitchFamily="34" charset="-122"/>
                <a:cs typeface="Lantinghei SC Extralight"/>
              </a:rPr>
              <a:t>年五年间，刘同经受了四次考研失败、二次考公失败和三次考编失败。</a:t>
            </a:r>
          </a:p>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r>
              <a:rPr lang="zh-CN" altLang="en-US" sz="2000" dirty="0">
                <a:latin typeface="Microsoft YaHei" panose="020B0503020204020204" pitchFamily="34" charset="-122"/>
                <a:ea typeface="Microsoft YaHei" panose="020B0503020204020204" pitchFamily="34" charset="-122"/>
                <a:cs typeface="Lantinghei SC Extralight"/>
              </a:rPr>
              <a:t>自我认知的不足、职业生涯规划的失误和社会舆论的束缚是困住刘同的主要原因，</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大学的尽头并不只有考公考研。大学生通过对客观环境的分析，可以明确自我职业生涯发展的方向，正确选择职业目标，并运用适当的方法采取有效的措施，克服职业生涯发展中的困难和障碍，使自己的才能得到充分发挥，从而获得事业上的成功，实现人生的理想。</a:t>
            </a:r>
          </a:p>
        </p:txBody>
      </p:sp>
      <p:sp>
        <p:nvSpPr>
          <p:cNvPr id="6" name="object 9">
            <a:extLst>
              <a:ext uri="{FF2B5EF4-FFF2-40B4-BE49-F238E27FC236}">
                <a16:creationId xmlns:a16="http://schemas.microsoft.com/office/drawing/2014/main" id="{589C7A30-DD75-D507-4F1F-F8E6F9B89A2A}"/>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21</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到</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26</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岁，她被困在考研考编里的五年</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120F6456-021C-7E99-9178-9E641C9B548A}"/>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42D0301-1992-E695-B4E8-9B54549738E0}"/>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323DBA3A-993A-7772-D823-BFB44B4D7294}"/>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611E7F23-7BB0-B6F6-B909-1AC2FF7A9BF5}"/>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17514472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A9259-AB3C-66BB-1DE9-CF1EFC4943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80A2B1-335D-F325-8845-B967D6FFB1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41B835F3-5E39-EFCD-01C3-2EF67DE2F49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endParaRPr lang="en-US" altLang="zh-CN" sz="2000" b="1" spc="-11" dirty="0">
              <a:solidFill>
                <a:srgbClr val="00AEEF"/>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深入理解职业生涯规划的内容，真实感受职业生涯规划对人生的意义，从而能够对自身的职业生涯进行规划。</a:t>
            </a:r>
            <a:endParaRPr lang="en-US" altLang="zh-CN" sz="2000" spc="-11" dirty="0">
              <a:latin typeface="Microsoft YaHei" panose="020B0503020204020204" pitchFamily="34" charset="-122"/>
              <a:ea typeface="Microsoft YaHei" panose="020B0503020204020204" pitchFamily="34" charset="-122"/>
              <a:cs typeface="Lantinghei SC Demibold"/>
            </a:endParaRPr>
          </a:p>
          <a:p>
            <a:pPr indent="457200">
              <a:lnSpc>
                <a:spcPct val="150000"/>
              </a:lnSpc>
            </a:pPr>
            <a:endParaRPr lang="zh-CN" altLang="en-US" sz="2000" spc="-11" dirty="0">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活动过程</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分小组进行（</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6</a:t>
            </a:r>
            <a:r>
              <a:rPr lang="zh-CN" altLang="en-US" sz="2000" spc="-11" dirty="0">
                <a:latin typeface="Microsoft YaHei" panose="020B0503020204020204" pitchFamily="34" charset="-122"/>
                <a:ea typeface="Microsoft YaHei" panose="020B0503020204020204" pitchFamily="34" charset="-122"/>
              </a:rPr>
              <a:t>人一组），采用线上或线下访谈的方式，选择本校一位杰出的校友进行采访，了解其职业生涯规划，以及职业生涯规划对他人生的影响和意义。</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endParaRPr lang="zh-CN" altLang="en-US" sz="2000" spc="-11"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活动总结</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整理采访内容，形成一篇不少于</a:t>
            </a:r>
            <a:r>
              <a:rPr lang="en-US" altLang="zh-CN" sz="2000" spc="-11" dirty="0">
                <a:latin typeface="Microsoft YaHei" panose="020B0503020204020204" pitchFamily="34" charset="-122"/>
                <a:ea typeface="Microsoft YaHei" panose="020B0503020204020204" pitchFamily="34" charset="-122"/>
              </a:rPr>
              <a:t>2000</a:t>
            </a:r>
            <a:r>
              <a:rPr lang="zh-CN" altLang="en-US" sz="2000" spc="-11" dirty="0">
                <a:latin typeface="Microsoft YaHei" panose="020B0503020204020204" pitchFamily="34" charset="-122"/>
                <a:ea typeface="Microsoft YaHei" panose="020B0503020204020204" pitchFamily="34" charset="-122"/>
              </a:rPr>
              <a:t>字的报告，并能够写出本次采访的感受和受到的启发。</a:t>
            </a:r>
          </a:p>
        </p:txBody>
      </p:sp>
      <p:sp>
        <p:nvSpPr>
          <p:cNvPr id="4" name="object 9">
            <a:extLst>
              <a:ext uri="{FF2B5EF4-FFF2-40B4-BE49-F238E27FC236}">
                <a16:creationId xmlns:a16="http://schemas.microsoft.com/office/drawing/2014/main" id="{842AE455-3742-DB35-67E7-60159E856195}"/>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榜样作用</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采访优秀校友</a:t>
            </a:r>
          </a:p>
        </p:txBody>
      </p:sp>
      <p:grpSp>
        <p:nvGrpSpPr>
          <p:cNvPr id="5" name="组合 4">
            <a:extLst>
              <a:ext uri="{FF2B5EF4-FFF2-40B4-BE49-F238E27FC236}">
                <a16:creationId xmlns:a16="http://schemas.microsoft.com/office/drawing/2014/main" id="{BFC34FC6-5B34-4C1B-FA6B-6C9827BDB391}"/>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4054F3D0-7272-4395-92E0-6645B43041A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E9321B50-A8B2-01DF-B5A6-1A8DABB18CC9}"/>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734567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DF20-5846-EBF6-B157-72FDF4F259AA}"/>
            </a:ext>
          </a:extLst>
        </p:cNvPr>
        <p:cNvGrpSpPr/>
        <p:nvPr/>
      </p:nvGrpSpPr>
      <p:grpSpPr>
        <a:xfrm>
          <a:off x="0" y="0"/>
          <a:ext cx="0" cy="0"/>
          <a:chOff x="0" y="0"/>
          <a:chExt cx="0" cy="0"/>
        </a:xfrm>
      </p:grpSpPr>
      <p:sp>
        <p:nvSpPr>
          <p:cNvPr id="11" name="矩形 10">
            <a:extLst>
              <a:ext uri="{FF2B5EF4-FFF2-40B4-BE49-F238E27FC236}">
                <a16:creationId xmlns:a16="http://schemas.microsoft.com/office/drawing/2014/main" id="{3D2F1629-E016-9AF7-3845-ABE5D9AE7E06}"/>
              </a:ext>
            </a:extLst>
          </p:cNvPr>
          <p:cNvSpPr>
            <a:spLocks noChangeAspect="1"/>
          </p:cNvSpPr>
          <p:nvPr/>
        </p:nvSpPr>
        <p:spPr>
          <a:xfrm>
            <a:off x="7171712" y="2216541"/>
            <a:ext cx="5020288" cy="4171929"/>
          </a:xfrm>
          <a:prstGeom prst="rect">
            <a:avLst/>
          </a:prstGeom>
          <a:blipFill dpi="0" rotWithShape="1">
            <a:blip r:embed="rId2"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BD82A814-BF09-3DDD-267F-E67F99E03DE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学习目标</a:t>
            </a:r>
          </a:p>
        </p:txBody>
      </p:sp>
      <p:grpSp>
        <p:nvGrpSpPr>
          <p:cNvPr id="3" name="组合 2">
            <a:extLst>
              <a:ext uri="{FF2B5EF4-FFF2-40B4-BE49-F238E27FC236}">
                <a16:creationId xmlns:a16="http://schemas.microsoft.com/office/drawing/2014/main" id="{1A13549C-77F7-9121-749F-AC20A969AA76}"/>
              </a:ext>
            </a:extLst>
          </p:cNvPr>
          <p:cNvGrpSpPr/>
          <p:nvPr/>
        </p:nvGrpSpPr>
        <p:grpSpPr>
          <a:xfrm>
            <a:off x="660399" y="1403498"/>
            <a:ext cx="10871203" cy="4997302"/>
            <a:chOff x="-157644" y="1758489"/>
            <a:chExt cx="10871203" cy="4387130"/>
          </a:xfrm>
        </p:grpSpPr>
        <p:sp>
          <p:nvSpPr>
            <p:cNvPr id="4" name="矩形 3">
              <a:extLst>
                <a:ext uri="{FF2B5EF4-FFF2-40B4-BE49-F238E27FC236}">
                  <a16:creationId xmlns:a16="http://schemas.microsoft.com/office/drawing/2014/main" id="{C7629B10-0104-29D2-7C0D-3B501275192E}"/>
                </a:ext>
              </a:extLst>
            </p:cNvPr>
            <p:cNvSpPr/>
            <p:nvPr/>
          </p:nvSpPr>
          <p:spPr>
            <a:xfrm>
              <a:off x="1892592" y="1758489"/>
              <a:ext cx="8820967" cy="1364563"/>
            </a:xfrm>
            <a:prstGeom prst="rect">
              <a:avLst/>
            </a:prstGeom>
            <a:solidFill>
              <a:schemeClr val="bg1">
                <a:alpha val="70000"/>
              </a:schemeClr>
            </a:solidFill>
            <a:ln>
              <a:noFill/>
            </a:ln>
          </p:spPr>
          <p:style>
            <a:lnRef idx="2">
              <a:schemeClr val="accent3">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）了解创新与创业的概念。</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）掌握职业生涯规划的方法。</a:t>
              </a:r>
            </a:p>
          </p:txBody>
        </p:sp>
        <p:sp>
          <p:nvSpPr>
            <p:cNvPr id="5" name="矩形 4">
              <a:extLst>
                <a:ext uri="{FF2B5EF4-FFF2-40B4-BE49-F238E27FC236}">
                  <a16:creationId xmlns:a16="http://schemas.microsoft.com/office/drawing/2014/main" id="{364466B8-85D1-4E39-18DF-2298FA9F1C96}"/>
                </a:ext>
              </a:extLst>
            </p:cNvPr>
            <p:cNvSpPr/>
            <p:nvPr/>
          </p:nvSpPr>
          <p:spPr>
            <a:xfrm>
              <a:off x="1892593" y="3269773"/>
              <a:ext cx="8820966" cy="1364563"/>
            </a:xfrm>
            <a:prstGeom prst="rect">
              <a:avLst/>
            </a:pr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spc="-4" dirty="0">
                  <a:solidFill>
                    <a:srgbClr val="231F20"/>
                  </a:solidFill>
                  <a:latin typeface="Microsoft YaHei" panose="020B0503020204020204" pitchFamily="34" charset="-122"/>
                  <a:ea typeface="Microsoft YaHei" panose="020B0503020204020204" pitchFamily="34" charset="-122"/>
                </a:rPr>
                <a:t>能够通过实践获取创新创业经验。</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spc="-4" dirty="0">
                  <a:solidFill>
                    <a:srgbClr val="231F20"/>
                  </a:solidFill>
                  <a:latin typeface="Microsoft YaHei" panose="020B0503020204020204" pitchFamily="34" charset="-122"/>
                  <a:ea typeface="Microsoft YaHei" panose="020B0503020204020204" pitchFamily="34" charset="-122"/>
                </a:rPr>
                <a:t>能够了解当前行业和市场的趋势与需求。</a:t>
              </a:r>
            </a:p>
          </p:txBody>
        </p:sp>
        <p:sp>
          <p:nvSpPr>
            <p:cNvPr id="6" name="任意形状 5">
              <a:extLst>
                <a:ext uri="{FF2B5EF4-FFF2-40B4-BE49-F238E27FC236}">
                  <a16:creationId xmlns:a16="http://schemas.microsoft.com/office/drawing/2014/main" id="{C45FA1EF-DF26-42DC-1135-27EE71795795}"/>
                </a:ext>
              </a:extLst>
            </p:cNvPr>
            <p:cNvSpPr/>
            <p:nvPr/>
          </p:nvSpPr>
          <p:spPr>
            <a:xfrm>
              <a:off x="1892594" y="4781056"/>
              <a:ext cx="8820964" cy="1364563"/>
            </a:xfrm>
            <a:custGeom>
              <a:avLst/>
              <a:gdLst>
                <a:gd name="connsiteX0" fmla="*/ 0 w 8128000"/>
                <a:gd name="connsiteY0" fmla="*/ 0 h 2382811"/>
                <a:gd name="connsiteX1" fmla="*/ 8128000 w 8128000"/>
                <a:gd name="connsiteY1" fmla="*/ 0 h 2382811"/>
                <a:gd name="connsiteX2" fmla="*/ 8128000 w 8128000"/>
                <a:gd name="connsiteY2" fmla="*/ 2382811 h 2382811"/>
                <a:gd name="connsiteX3" fmla="*/ 0 w 8128000"/>
                <a:gd name="connsiteY3" fmla="*/ 2382811 h 2382811"/>
                <a:gd name="connsiteX4" fmla="*/ 0 w 8128000"/>
                <a:gd name="connsiteY4" fmla="*/ 0 h 2382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2382811">
                  <a:moveTo>
                    <a:pt x="0" y="0"/>
                  </a:moveTo>
                  <a:lnTo>
                    <a:pt x="8128000" y="0"/>
                  </a:lnTo>
                  <a:lnTo>
                    <a:pt x="8128000" y="2382811"/>
                  </a:lnTo>
                  <a:lnTo>
                    <a:pt x="0" y="2382811"/>
                  </a:lnTo>
                  <a:lnTo>
                    <a:pt x="0" y="0"/>
                  </a:lnTo>
                  <a:close/>
                </a:path>
              </a:pathLst>
            </a:cu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kern="1200" spc="-4" dirty="0">
                  <a:solidFill>
                    <a:srgbClr val="231F20"/>
                  </a:solidFill>
                  <a:latin typeface="Microsoft YaHei" panose="020B0503020204020204" pitchFamily="34" charset="-122"/>
                  <a:ea typeface="Microsoft YaHei" panose="020B0503020204020204" pitchFamily="34" charset="-122"/>
                </a:rPr>
                <a:t>培养打破常规的探索精神。</a:t>
              </a:r>
              <a:endParaRPr lang="zh-CN" altLang="en-US" sz="2000" kern="1200" dirty="0">
                <a:latin typeface="Microsoft YaHei" panose="020B0503020204020204" pitchFamily="34" charset="-122"/>
                <a:ea typeface="Microsoft YaHei" panose="020B0503020204020204" pitchFamily="34" charset="-122"/>
              </a:endParaRP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kern="1200" spc="-4" dirty="0">
                  <a:solidFill>
                    <a:srgbClr val="231F20"/>
                  </a:solidFill>
                  <a:latin typeface="Microsoft YaHei" panose="020B0503020204020204" pitchFamily="34" charset="-122"/>
                  <a:ea typeface="Microsoft YaHei" panose="020B0503020204020204" pitchFamily="34" charset="-122"/>
                </a:rPr>
                <a:t>培养对商业机会的洞察力。</a:t>
              </a:r>
            </a:p>
          </p:txBody>
        </p:sp>
        <p:grpSp>
          <p:nvGrpSpPr>
            <p:cNvPr id="7" name="组合 6">
              <a:extLst>
                <a:ext uri="{FF2B5EF4-FFF2-40B4-BE49-F238E27FC236}">
                  <a16:creationId xmlns:a16="http://schemas.microsoft.com/office/drawing/2014/main" id="{B3884A8F-9379-7CD0-4241-C6E9EAAEE687}"/>
                </a:ext>
              </a:extLst>
            </p:cNvPr>
            <p:cNvGrpSpPr/>
            <p:nvPr/>
          </p:nvGrpSpPr>
          <p:grpSpPr>
            <a:xfrm>
              <a:off x="-157644" y="1758489"/>
              <a:ext cx="1986443" cy="4387124"/>
              <a:chOff x="-1092009" y="1260967"/>
              <a:chExt cx="7442007" cy="4387124"/>
            </a:xfrm>
          </p:grpSpPr>
          <p:sp>
            <p:nvSpPr>
              <p:cNvPr id="8" name="任意形状 7">
                <a:extLst>
                  <a:ext uri="{FF2B5EF4-FFF2-40B4-BE49-F238E27FC236}">
                    <a16:creationId xmlns:a16="http://schemas.microsoft.com/office/drawing/2014/main" id="{A578A639-7088-311E-9948-EC2A511B6481}"/>
                  </a:ext>
                </a:extLst>
              </p:cNvPr>
              <p:cNvSpPr/>
              <p:nvPr/>
            </p:nvSpPr>
            <p:spPr>
              <a:xfrm>
                <a:off x="-1092009" y="1260967"/>
                <a:ext cx="7442007" cy="1364562"/>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知识目标</a:t>
                </a:r>
              </a:p>
            </p:txBody>
          </p:sp>
          <p:sp>
            <p:nvSpPr>
              <p:cNvPr id="9" name="任意形状 8">
                <a:extLst>
                  <a:ext uri="{FF2B5EF4-FFF2-40B4-BE49-F238E27FC236}">
                    <a16:creationId xmlns:a16="http://schemas.microsoft.com/office/drawing/2014/main" id="{2124BECD-AA60-A63B-8326-922B2D88D116}"/>
                  </a:ext>
                </a:extLst>
              </p:cNvPr>
              <p:cNvSpPr/>
              <p:nvPr/>
            </p:nvSpPr>
            <p:spPr>
              <a:xfrm>
                <a:off x="-1092009" y="2772249"/>
                <a:ext cx="7442007" cy="1364561"/>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技能目标</a:t>
                </a:r>
              </a:p>
            </p:txBody>
          </p:sp>
          <p:sp>
            <p:nvSpPr>
              <p:cNvPr id="10" name="任意形状 9">
                <a:extLst>
                  <a:ext uri="{FF2B5EF4-FFF2-40B4-BE49-F238E27FC236}">
                    <a16:creationId xmlns:a16="http://schemas.microsoft.com/office/drawing/2014/main" id="{209773A1-5FA5-9A98-F748-B62228D11CF9}"/>
                  </a:ext>
                </a:extLst>
              </p:cNvPr>
              <p:cNvSpPr/>
              <p:nvPr/>
            </p:nvSpPr>
            <p:spPr>
              <a:xfrm>
                <a:off x="-1092009" y="4283530"/>
                <a:ext cx="7442007" cy="1364561"/>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latin typeface="Microsoft YaHei" panose="020B0503020204020204" pitchFamily="34" charset="-122"/>
                    <a:ea typeface="Microsoft YaHei" panose="020B0503020204020204" pitchFamily="34" charset="-122"/>
                  </a:rPr>
                  <a:t>素养目标</a:t>
                </a:r>
              </a:p>
            </p:txBody>
          </p:sp>
        </p:grpSp>
      </p:grpSp>
    </p:spTree>
    <p:extLst>
      <p:ext uri="{BB962C8B-B14F-4D97-AF65-F5344CB8AC3E}">
        <p14:creationId xmlns:p14="http://schemas.microsoft.com/office/powerpoint/2010/main" val="2330499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p:txBody>
          <a:bodyPr anchor="ctr">
            <a:noAutofit/>
          </a:bodyPr>
          <a:lstStyle/>
          <a:p>
            <a:r>
              <a:rPr lang="zh-CN" altLang="en-US" sz="6500" dirty="0">
                <a:latin typeface="Microsoft YaHei" panose="020B0503020204020204" pitchFamily="34" charset="-122"/>
                <a:ea typeface="Microsoft YaHei" panose="020B0503020204020204" pitchFamily="34" charset="-122"/>
              </a:rPr>
              <a:t>感谢聆听</a:t>
            </a:r>
            <a:endParaRPr lang="en-US" sz="6500" dirty="0">
              <a:latin typeface="Microsoft YaHei" panose="020B0503020204020204" pitchFamily="34" charset="-122"/>
              <a:ea typeface="Microsoft YaHei" panose="020B0503020204020204" pitchFamily="34" charset="-122"/>
            </a:endParaRPr>
          </a:p>
        </p:txBody>
      </p:sp>
      <p:sp>
        <p:nvSpPr>
          <p:cNvPr id="9" name="文本占位符 3">
            <a:extLst>
              <a:ext uri="{FF2B5EF4-FFF2-40B4-BE49-F238E27FC236}">
                <a16:creationId xmlns:a16="http://schemas.microsoft.com/office/drawing/2014/main" id="{8C38499E-88D3-C1FC-8245-CB8D0015DB92}"/>
              </a:ext>
            </a:extLst>
          </p:cNvPr>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C3651-153D-B424-53FF-EB6C4E5A64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A46F06-E7DD-55DD-B9E4-2BFF6D755BFC}"/>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创业快讯</a:t>
            </a:r>
          </a:p>
        </p:txBody>
      </p:sp>
      <p:grpSp>
        <p:nvGrpSpPr>
          <p:cNvPr id="11" name="组合 10">
            <a:extLst>
              <a:ext uri="{FF2B5EF4-FFF2-40B4-BE49-F238E27FC236}">
                <a16:creationId xmlns:a16="http://schemas.microsoft.com/office/drawing/2014/main" id="{7BCBBE9A-481B-89FF-83CC-789332EA875A}"/>
              </a:ext>
            </a:extLst>
          </p:cNvPr>
          <p:cNvGrpSpPr/>
          <p:nvPr/>
        </p:nvGrpSpPr>
        <p:grpSpPr>
          <a:xfrm>
            <a:off x="454855" y="1229274"/>
            <a:ext cx="11282289" cy="5190302"/>
            <a:chOff x="450166" y="1280836"/>
            <a:chExt cx="11282289" cy="5190302"/>
          </a:xfrm>
        </p:grpSpPr>
        <p:sp>
          <p:nvSpPr>
            <p:cNvPr id="12" name="object 3">
              <a:extLst>
                <a:ext uri="{FF2B5EF4-FFF2-40B4-BE49-F238E27FC236}">
                  <a16:creationId xmlns:a16="http://schemas.microsoft.com/office/drawing/2014/main" id="{069526D1-0841-F99E-F493-FB8A8A81F289}"/>
                </a:ext>
              </a:extLst>
            </p:cNvPr>
            <p:cNvSpPr/>
            <p:nvPr/>
          </p:nvSpPr>
          <p:spPr>
            <a:xfrm>
              <a:off x="1149941" y="1280847"/>
              <a:ext cx="103165" cy="103165"/>
            </a:xfrm>
            <a:custGeom>
              <a:avLst/>
              <a:gdLst/>
              <a:ahLst/>
              <a:cxnLst/>
              <a:rect l="l" t="t" r="r" b="b"/>
              <a:pathLst>
                <a:path w="144144" h="144144">
                  <a:moveTo>
                    <a:pt x="144005" y="0"/>
                  </a:moveTo>
                  <a:lnTo>
                    <a:pt x="0" y="143992"/>
                  </a:lnTo>
                  <a:lnTo>
                    <a:pt x="144005" y="143992"/>
                  </a:lnTo>
                  <a:lnTo>
                    <a:pt x="144005" y="0"/>
                  </a:lnTo>
                  <a:close/>
                </a:path>
              </a:pathLst>
            </a:custGeom>
            <a:solidFill>
              <a:srgbClr val="63646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3" name="object 6">
              <a:extLst>
                <a:ext uri="{FF2B5EF4-FFF2-40B4-BE49-F238E27FC236}">
                  <a16:creationId xmlns:a16="http://schemas.microsoft.com/office/drawing/2014/main" id="{B6C2E6DD-92B7-88B3-2DB8-0B05DD03D93D}"/>
                </a:ext>
              </a:extLst>
            </p:cNvPr>
            <p:cNvSpPr/>
            <p:nvPr/>
          </p:nvSpPr>
          <p:spPr>
            <a:xfrm>
              <a:off x="450166" y="1383902"/>
              <a:ext cx="11282289" cy="5087236"/>
            </a:xfrm>
            <a:custGeom>
              <a:avLst/>
              <a:gdLst/>
              <a:ahLst/>
              <a:cxnLst/>
              <a:rect l="l" t="t" r="r" b="b"/>
              <a:pathLst>
                <a:path w="4692015" h="5938520">
                  <a:moveTo>
                    <a:pt x="4331997" y="0"/>
                  </a:moveTo>
                  <a:lnTo>
                    <a:pt x="0" y="0"/>
                  </a:lnTo>
                  <a:lnTo>
                    <a:pt x="0" y="5938202"/>
                  </a:lnTo>
                  <a:lnTo>
                    <a:pt x="4331997" y="5938202"/>
                  </a:lnTo>
                  <a:lnTo>
                    <a:pt x="4380847" y="5934916"/>
                  </a:lnTo>
                  <a:lnTo>
                    <a:pt x="4427699" y="5925343"/>
                  </a:lnTo>
                  <a:lnTo>
                    <a:pt x="4472125" y="5909912"/>
                  </a:lnTo>
                  <a:lnTo>
                    <a:pt x="4513696" y="5889052"/>
                  </a:lnTo>
                  <a:lnTo>
                    <a:pt x="4551984" y="5863192"/>
                  </a:lnTo>
                  <a:lnTo>
                    <a:pt x="4586558" y="5832762"/>
                  </a:lnTo>
                  <a:lnTo>
                    <a:pt x="4616990" y="5798189"/>
                  </a:lnTo>
                  <a:lnTo>
                    <a:pt x="4642851" y="5759903"/>
                  </a:lnTo>
                  <a:lnTo>
                    <a:pt x="4663712" y="5718333"/>
                  </a:lnTo>
                  <a:lnTo>
                    <a:pt x="4679144" y="5673908"/>
                  </a:lnTo>
                  <a:lnTo>
                    <a:pt x="4688718" y="5627057"/>
                  </a:lnTo>
                  <a:lnTo>
                    <a:pt x="4692004" y="5578208"/>
                  </a:lnTo>
                  <a:lnTo>
                    <a:pt x="4692004" y="360006"/>
                  </a:lnTo>
                  <a:lnTo>
                    <a:pt x="4688718" y="311155"/>
                  </a:lnTo>
                  <a:lnTo>
                    <a:pt x="4679144" y="264301"/>
                  </a:lnTo>
                  <a:lnTo>
                    <a:pt x="4663712" y="219873"/>
                  </a:lnTo>
                  <a:lnTo>
                    <a:pt x="4642851" y="178302"/>
                  </a:lnTo>
                  <a:lnTo>
                    <a:pt x="4616990" y="140015"/>
                  </a:lnTo>
                  <a:lnTo>
                    <a:pt x="4586558" y="105441"/>
                  </a:lnTo>
                  <a:lnTo>
                    <a:pt x="4551984" y="75010"/>
                  </a:lnTo>
                  <a:lnTo>
                    <a:pt x="4513696" y="49150"/>
                  </a:lnTo>
                  <a:lnTo>
                    <a:pt x="4472125" y="28290"/>
                  </a:lnTo>
                  <a:lnTo>
                    <a:pt x="4427699" y="12859"/>
                  </a:lnTo>
                  <a:lnTo>
                    <a:pt x="4380847" y="3286"/>
                  </a:lnTo>
                  <a:lnTo>
                    <a:pt x="4331997" y="0"/>
                  </a:lnTo>
                  <a:close/>
                </a:path>
              </a:pathLst>
            </a:custGeom>
            <a:solidFill>
              <a:srgbClr val="FFFFFF"/>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14" name="object 10">
              <a:extLst>
                <a:ext uri="{FF2B5EF4-FFF2-40B4-BE49-F238E27FC236}">
                  <a16:creationId xmlns:a16="http://schemas.microsoft.com/office/drawing/2014/main" id="{3FF41460-4D53-E096-EFEC-D1C4B5E5D904}"/>
                </a:ext>
              </a:extLst>
            </p:cNvPr>
            <p:cNvSpPr/>
            <p:nvPr/>
          </p:nvSpPr>
          <p:spPr>
            <a:xfrm>
              <a:off x="1253001" y="1280840"/>
              <a:ext cx="6979760" cy="537248"/>
            </a:xfrm>
            <a:custGeom>
              <a:avLst/>
              <a:gdLst/>
              <a:ahLst/>
              <a:cxnLst/>
              <a:rect l="l" t="t" r="r" b="b"/>
              <a:pathLst>
                <a:path w="792480" h="954405">
                  <a:moveTo>
                    <a:pt x="791997" y="0"/>
                  </a:moveTo>
                  <a:lnTo>
                    <a:pt x="0" y="0"/>
                  </a:lnTo>
                  <a:lnTo>
                    <a:pt x="0" y="845997"/>
                  </a:lnTo>
                  <a:lnTo>
                    <a:pt x="8486" y="888038"/>
                  </a:lnTo>
                  <a:lnTo>
                    <a:pt x="31630" y="922367"/>
                  </a:lnTo>
                  <a:lnTo>
                    <a:pt x="65960" y="945512"/>
                  </a:lnTo>
                  <a:lnTo>
                    <a:pt x="108000" y="953998"/>
                  </a:lnTo>
                  <a:lnTo>
                    <a:pt x="683996" y="953998"/>
                  </a:lnTo>
                  <a:lnTo>
                    <a:pt x="726037" y="945512"/>
                  </a:lnTo>
                  <a:lnTo>
                    <a:pt x="760366" y="922367"/>
                  </a:lnTo>
                  <a:lnTo>
                    <a:pt x="783510" y="888038"/>
                  </a:lnTo>
                  <a:lnTo>
                    <a:pt x="791997" y="845997"/>
                  </a:lnTo>
                  <a:lnTo>
                    <a:pt x="791997" y="0"/>
                  </a:lnTo>
                  <a:close/>
                </a:path>
              </a:pathLst>
            </a:custGeom>
            <a:solidFill>
              <a:srgbClr val="F79A79"/>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营造鼓励创新创业创造的社会氛围</a:t>
              </a:r>
              <a:endParaRPr lang="zh-CN" altLang="en-US" sz="2400" b="1"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15" name="object 13">
              <a:extLst>
                <a:ext uri="{FF2B5EF4-FFF2-40B4-BE49-F238E27FC236}">
                  <a16:creationId xmlns:a16="http://schemas.microsoft.com/office/drawing/2014/main" id="{CD95C1ED-DFB7-1B85-9499-6282B6D088B8}"/>
                </a:ext>
              </a:extLst>
            </p:cNvPr>
            <p:cNvGrpSpPr/>
            <p:nvPr/>
          </p:nvGrpSpPr>
          <p:grpSpPr>
            <a:xfrm>
              <a:off x="1291652" y="1280836"/>
              <a:ext cx="489922" cy="438112"/>
              <a:chOff x="882002" y="1241996"/>
              <a:chExt cx="684530" cy="612140"/>
            </a:xfrm>
          </p:grpSpPr>
          <p:sp>
            <p:nvSpPr>
              <p:cNvPr id="16" name="object 14">
                <a:extLst>
                  <a:ext uri="{FF2B5EF4-FFF2-40B4-BE49-F238E27FC236}">
                    <a16:creationId xmlns:a16="http://schemas.microsoft.com/office/drawing/2014/main" id="{259FAAD8-52A7-4AA6-D599-4026326DE0A5}"/>
                  </a:ext>
                </a:extLst>
              </p:cNvPr>
              <p:cNvSpPr/>
              <p:nvPr/>
            </p:nvSpPr>
            <p:spPr>
              <a:xfrm>
                <a:off x="882002" y="1241996"/>
                <a:ext cx="684530" cy="612140"/>
              </a:xfrm>
              <a:custGeom>
                <a:avLst/>
                <a:gdLst/>
                <a:ahLst/>
                <a:cxnLst/>
                <a:rect l="l" t="t" r="r" b="b"/>
                <a:pathLst>
                  <a:path w="684530" h="612139">
                    <a:moveTo>
                      <a:pt x="683996" y="0"/>
                    </a:moveTo>
                    <a:lnTo>
                      <a:pt x="0" y="0"/>
                    </a:lnTo>
                    <a:lnTo>
                      <a:pt x="0" y="612000"/>
                    </a:lnTo>
                    <a:lnTo>
                      <a:pt x="683996" y="612000"/>
                    </a:lnTo>
                    <a:lnTo>
                      <a:pt x="683996" y="0"/>
                    </a:lnTo>
                    <a:close/>
                  </a:path>
                </a:pathLst>
              </a:custGeom>
              <a:solidFill>
                <a:srgbClr val="DCDDDE"/>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7" name="object 15">
                <a:extLst>
                  <a:ext uri="{FF2B5EF4-FFF2-40B4-BE49-F238E27FC236}">
                    <a16:creationId xmlns:a16="http://schemas.microsoft.com/office/drawing/2014/main" id="{7DA31153-CA11-56A0-8326-F23E3BB2FA79}"/>
                  </a:ext>
                </a:extLst>
              </p:cNvPr>
              <p:cNvPicPr/>
              <p:nvPr/>
            </p:nvPicPr>
            <p:blipFill>
              <a:blip r:embed="rId2" cstate="print"/>
              <a:stretch>
                <a:fillRect/>
              </a:stretch>
            </p:blipFill>
            <p:spPr>
              <a:xfrm>
                <a:off x="944182" y="1310004"/>
                <a:ext cx="575842" cy="499370"/>
              </a:xfrm>
              <a:prstGeom prst="rect">
                <a:avLst/>
              </a:prstGeom>
            </p:spPr>
          </p:pic>
        </p:grpSp>
      </p:grpSp>
      <p:sp>
        <p:nvSpPr>
          <p:cNvPr id="18" name="object 7">
            <a:extLst>
              <a:ext uri="{FF2B5EF4-FFF2-40B4-BE49-F238E27FC236}">
                <a16:creationId xmlns:a16="http://schemas.microsoft.com/office/drawing/2014/main" id="{62814ABC-0D6F-A999-BDD8-3CD2D0A77629}"/>
              </a:ext>
            </a:extLst>
          </p:cNvPr>
          <p:cNvSpPr txBox="1"/>
          <p:nvPr/>
        </p:nvSpPr>
        <p:spPr>
          <a:xfrm>
            <a:off x="832441" y="1921251"/>
            <a:ext cx="10686460" cy="3737369"/>
          </a:xfrm>
          <a:prstGeom prst="rect">
            <a:avLst/>
          </a:prstGeom>
        </p:spPr>
        <p:txBody>
          <a:bodyPr vert="horz" wrap="square" lIns="0" tIns="0" rIns="0" bIns="0" rtlCol="0" anchor="t">
            <a:noAutofit/>
          </a:bodyPr>
          <a:lstStyle/>
          <a:p>
            <a:pPr marR="179970" indent="457200">
              <a:lnSpc>
                <a:spcPct val="150000"/>
              </a:lnSpc>
            </a:pPr>
            <a:r>
              <a:rPr sz="2000" spc="-4" dirty="0">
                <a:solidFill>
                  <a:srgbClr val="231F20"/>
                </a:solidFill>
                <a:latin typeface="Microsoft YaHei" panose="020B0503020204020204" pitchFamily="34" charset="-122"/>
                <a:ea typeface="Microsoft YaHei" panose="020B0503020204020204" pitchFamily="34" charset="-122"/>
              </a:rPr>
              <a:t>党的二十大报告指出，要“提升国家创新体系整体效能”。新征程上，我们要进一步在全社会营造有利于创新创业创造的良好发展环境，激发创新创业创造活力。首先，要持续深化体制机制改革，为创新人才松绑，替初创企业减负，加快建设世界重要人才中心和创新高地，不断增强我国在世界大变局中的影响力和竞争力。其次，要始终坚持问题导向，着力解决创新创业创造面临的突出矛盾和问题，持续打造市场化、法治化、国际化营商环境，不断完善各类所有制企业发展环境，让企业和个人有更多活力和更大空间去发展经济、创造财富。我们还要大力弘扬企业家精神和工匠精神，在全社会营造尊重劳动、尊重知识、尊重人才、尊重创造的环境和氛围，让创新创业创造在全社会蔚然成风。</a:t>
            </a:r>
          </a:p>
        </p:txBody>
      </p:sp>
    </p:spTree>
    <p:extLst>
      <p:ext uri="{BB962C8B-B14F-4D97-AF65-F5344CB8AC3E}">
        <p14:creationId xmlns:p14="http://schemas.microsoft.com/office/powerpoint/2010/main" val="3331116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5451475" y="1944146"/>
            <a:ext cx="6356350"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1.1</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数字时代的创新创业</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F7A3-9810-1726-84ED-CAD245A6ACB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89DBB3F-9B63-6EAE-7C9D-7625589F1EC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1.1.1</a:t>
            </a:r>
            <a:r>
              <a:rPr lang="zh-CN" altLang="en-US" sz="3200" dirty="0">
                <a:solidFill>
                  <a:schemeClr val="tx1"/>
                </a:solidFill>
                <a:latin typeface="Microsoft YaHei" panose="020B0503020204020204" pitchFamily="34" charset="-122"/>
                <a:ea typeface="Microsoft YaHei" panose="020B0503020204020204" pitchFamily="34" charset="-122"/>
              </a:rPr>
              <a:t>创新概述</a:t>
            </a:r>
          </a:p>
        </p:txBody>
      </p:sp>
      <p:sp>
        <p:nvSpPr>
          <p:cNvPr id="124" name="文本框 123">
            <a:extLst>
              <a:ext uri="{FF2B5EF4-FFF2-40B4-BE49-F238E27FC236}">
                <a16:creationId xmlns:a16="http://schemas.microsoft.com/office/drawing/2014/main" id="{47455897-1AFD-E58C-1299-E5554CB9BF5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创新的定义</a:t>
            </a:r>
          </a:p>
        </p:txBody>
      </p:sp>
      <p:sp>
        <p:nvSpPr>
          <p:cNvPr id="125" name="双大括号 124">
            <a:extLst>
              <a:ext uri="{FF2B5EF4-FFF2-40B4-BE49-F238E27FC236}">
                <a16:creationId xmlns:a16="http://schemas.microsoft.com/office/drawing/2014/main" id="{66F1EA93-507A-D221-25F7-A591F9153E05}"/>
              </a:ext>
            </a:extLst>
          </p:cNvPr>
          <p:cNvSpPr/>
          <p:nvPr/>
        </p:nvSpPr>
        <p:spPr>
          <a:xfrm>
            <a:off x="3663103" y="2757018"/>
            <a:ext cx="8091302" cy="3043531"/>
          </a:xfrm>
          <a:prstGeom prst="bracePair">
            <a:avLst/>
          </a:prstGeom>
          <a:solidFill>
            <a:schemeClr val="bg1"/>
          </a:solidFill>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Microsoft YaHei" panose="020B0503020204020204" pitchFamily="34" charset="-122"/>
              <a:ea typeface="Microsoft YaHei" panose="020B0503020204020204" pitchFamily="34" charset="-122"/>
            </a:endParaRPr>
          </a:p>
        </p:txBody>
      </p:sp>
      <p:sp>
        <p:nvSpPr>
          <p:cNvPr id="127" name="文本框 126">
            <a:extLst>
              <a:ext uri="{FF2B5EF4-FFF2-40B4-BE49-F238E27FC236}">
                <a16:creationId xmlns:a16="http://schemas.microsoft.com/office/drawing/2014/main" id="{24663E91-1E43-7E98-CFF8-08D6160233BF}"/>
              </a:ext>
            </a:extLst>
          </p:cNvPr>
          <p:cNvSpPr txBox="1"/>
          <p:nvPr/>
        </p:nvSpPr>
        <p:spPr>
          <a:xfrm>
            <a:off x="4167986" y="2701258"/>
            <a:ext cx="7457736" cy="3205878"/>
          </a:xfrm>
          <a:prstGeom prst="rect">
            <a:avLst/>
          </a:prstGeom>
          <a:noFill/>
        </p:spPr>
        <p:txBody>
          <a:bodyPr wrap="square" lIns="0" tIns="0" rIns="0" bIns="0" anchor="ctr">
            <a:noAutofit/>
          </a:bodyPr>
          <a:lstStyle/>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美籍奥地利经济学家约瑟夫</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熊彼特在其</a:t>
            </a:r>
            <a:r>
              <a:rPr lang="en-US" altLang="zh-CN" sz="2000" spc="-4" dirty="0">
                <a:solidFill>
                  <a:srgbClr val="231F20"/>
                </a:solidFill>
                <a:latin typeface="Microsoft YaHei" panose="020B0503020204020204" pitchFamily="34" charset="-122"/>
                <a:ea typeface="Microsoft YaHei" panose="020B0503020204020204" pitchFamily="34" charset="-122"/>
              </a:rPr>
              <a:t>1912</a:t>
            </a:r>
            <a:r>
              <a:rPr lang="zh-CN" altLang="en-US" sz="2000" spc="-4" dirty="0">
                <a:solidFill>
                  <a:srgbClr val="231F20"/>
                </a:solidFill>
                <a:latin typeface="Microsoft YaHei" panose="020B0503020204020204" pitchFamily="34" charset="-122"/>
                <a:ea typeface="Microsoft YaHei" panose="020B0503020204020204" pitchFamily="34" charset="-122"/>
              </a:rPr>
              <a:t>年出版的</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经济发展理论</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一书中首次使用了“创新”一词。他认为，创新即企业家把一种从来没有过的关于生产要素和生产条件的“新组合”引入生产体系，包括引进新产品、引用新技术、开辟新市场、控制原材料的新供应来源、实现企业的新组织这五种情况。</a:t>
            </a:r>
          </a:p>
        </p:txBody>
      </p:sp>
      <p:pic>
        <p:nvPicPr>
          <p:cNvPr id="5" name="图片 4">
            <a:extLst>
              <a:ext uri="{FF2B5EF4-FFF2-40B4-BE49-F238E27FC236}">
                <a16:creationId xmlns:a16="http://schemas.microsoft.com/office/drawing/2014/main" id="{EF9CC16E-C2A3-D9D4-B4C1-F013B6E69067}"/>
              </a:ext>
            </a:extLst>
          </p:cNvPr>
          <p:cNvPicPr>
            <a:picLocks noChangeAspect="1"/>
          </p:cNvPicPr>
          <p:nvPr/>
        </p:nvPicPr>
        <p:blipFill>
          <a:blip r:embed="rId2"/>
          <a:stretch>
            <a:fillRect/>
          </a:stretch>
        </p:blipFill>
        <p:spPr>
          <a:xfrm>
            <a:off x="480886" y="2067844"/>
            <a:ext cx="3002703" cy="4504055"/>
          </a:xfrm>
          <a:prstGeom prst="rect">
            <a:avLst/>
          </a:prstGeom>
        </p:spPr>
      </p:pic>
    </p:spTree>
    <p:extLst>
      <p:ext uri="{BB962C8B-B14F-4D97-AF65-F5344CB8AC3E}">
        <p14:creationId xmlns:p14="http://schemas.microsoft.com/office/powerpoint/2010/main" val="1544277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2D4A9-B9E6-4DD6-3AF8-B6CB5ECC498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3D79D11-7682-F90D-FC4A-2E236DB767F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1.1.1</a:t>
            </a:r>
            <a:r>
              <a:rPr lang="zh-CN" altLang="en-US" sz="3200" dirty="0">
                <a:solidFill>
                  <a:schemeClr val="tx1"/>
                </a:solidFill>
                <a:latin typeface="Microsoft YaHei" panose="020B0503020204020204" pitchFamily="34" charset="-122"/>
                <a:ea typeface="Microsoft YaHei" panose="020B0503020204020204" pitchFamily="34" charset="-122"/>
              </a:rPr>
              <a:t>创新概述</a:t>
            </a:r>
          </a:p>
        </p:txBody>
      </p:sp>
      <p:sp>
        <p:nvSpPr>
          <p:cNvPr id="122" name="object 25">
            <a:extLst>
              <a:ext uri="{FF2B5EF4-FFF2-40B4-BE49-F238E27FC236}">
                <a16:creationId xmlns:a16="http://schemas.microsoft.com/office/drawing/2014/main" id="{EB670831-3398-5369-BE28-A7A188518B64}"/>
              </a:ext>
            </a:extLst>
          </p:cNvPr>
          <p:cNvSpPr txBox="1"/>
          <p:nvPr/>
        </p:nvSpPr>
        <p:spPr>
          <a:xfrm>
            <a:off x="1058385" y="2199639"/>
            <a:ext cx="10138807" cy="4094574"/>
          </a:xfrm>
          <a:prstGeom prst="roundRect">
            <a:avLst>
              <a:gd name="adj" fmla="val 14132"/>
            </a:avLst>
          </a:prstGeom>
          <a:solidFill>
            <a:schemeClr val="bg1"/>
          </a:solidFill>
        </p:spPr>
        <p:txBody>
          <a:bodyPr vert="horz" wrap="square" lIns="0" tIns="67717" rIns="0" bIns="0" rtlCol="0" anchor="ctr">
            <a:noAutofit/>
          </a:bodyPr>
          <a:lstStyle>
            <a:defPPr>
              <a:defRPr lang="zh-CN"/>
            </a:defPPr>
            <a:lvl1pPr marR="179970" indent="457200">
              <a:lnSpc>
                <a:spcPct val="150000"/>
              </a:lnSpc>
              <a:defRPr sz="2400" spc="-4">
                <a:solidFill>
                  <a:srgbClr val="231F20"/>
                </a:solidFill>
                <a:latin typeface="Microsoft YaHei" panose="020B0503020204020204" pitchFamily="34" charset="-122"/>
                <a:ea typeface="Microsoft YaHei" panose="020B0503020204020204" pitchFamily="34" charset="-122"/>
                <a:cs typeface="Lantinghei SC Extralight"/>
              </a:defRPr>
            </a:lvl1pPr>
          </a:lstStyle>
          <a:p>
            <a:r>
              <a:rPr sz="2000" dirty="0" err="1"/>
              <a:t>创新是人类特有的认识能力和实践能力，是人类主观能动性的高级表现形式。</a:t>
            </a:r>
            <a:r>
              <a:rPr sz="2000" b="1" dirty="0" err="1"/>
              <a:t>创新的基本内涵可以从两个方面说明</a:t>
            </a:r>
            <a:r>
              <a:rPr lang="zh-CN" altLang="en-US" sz="2000" b="1" dirty="0"/>
              <a:t>：</a:t>
            </a:r>
            <a:endParaRPr lang="en-US" sz="2000" b="1" dirty="0"/>
          </a:p>
          <a:p>
            <a:pPr indent="0">
              <a:buFont typeface="Wingdings" pitchFamily="2" charset="2"/>
              <a:buChar char="u"/>
            </a:pPr>
            <a:r>
              <a:rPr sz="2000" b="1" dirty="0"/>
              <a:t>从过程来说，</a:t>
            </a:r>
            <a:r>
              <a:rPr sz="2000" dirty="0"/>
              <a:t>创新主要着眼于“创”字，“创新”的整个过程都具有创造性，即创新是一种创造性活动，它是选择、试错和决定的过程，同时也是变革旧事物、创造新事物的过程；</a:t>
            </a:r>
            <a:endParaRPr lang="en-US" sz="2000" dirty="0"/>
          </a:p>
          <a:p>
            <a:pPr indent="0">
              <a:buFont typeface="Wingdings" pitchFamily="2" charset="2"/>
              <a:buChar char="u"/>
            </a:pPr>
            <a:r>
              <a:rPr sz="2000" b="1" dirty="0"/>
              <a:t>从结果来说，</a:t>
            </a:r>
            <a:r>
              <a:rPr sz="2000" dirty="0"/>
              <a:t>创新主要着眼于“新”字，创新所创造的成果必须是新颖的，即创新要创造出新颖的、从未有过的事物，包括新的物质产品、精神产品以及关系、需求等。</a:t>
            </a:r>
            <a:endParaRPr lang="en-US" sz="2000" dirty="0"/>
          </a:p>
        </p:txBody>
      </p:sp>
      <p:sp>
        <p:nvSpPr>
          <p:cNvPr id="124" name="文本框 123">
            <a:extLst>
              <a:ext uri="{FF2B5EF4-FFF2-40B4-BE49-F238E27FC236}">
                <a16:creationId xmlns:a16="http://schemas.microsoft.com/office/drawing/2014/main" id="{97A16377-B231-D7A7-F6AD-603A38A6AF91}"/>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创新的定义</a:t>
            </a:r>
          </a:p>
        </p:txBody>
      </p:sp>
    </p:spTree>
    <p:extLst>
      <p:ext uri="{BB962C8B-B14F-4D97-AF65-F5344CB8AC3E}">
        <p14:creationId xmlns:p14="http://schemas.microsoft.com/office/powerpoint/2010/main" val="847154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50AC1-3A75-CE3E-A98E-47430FE29A1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3CB8549-72D2-DCA4-88D0-563FD689487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1.1.1</a:t>
            </a:r>
            <a:r>
              <a:rPr lang="zh-CN" altLang="en-US" sz="3200" dirty="0">
                <a:solidFill>
                  <a:schemeClr val="tx1"/>
                </a:solidFill>
                <a:latin typeface="Microsoft YaHei" panose="020B0503020204020204" pitchFamily="34" charset="-122"/>
                <a:ea typeface="Microsoft YaHei" panose="020B0503020204020204" pitchFamily="34" charset="-122"/>
              </a:rPr>
              <a:t>创新概述</a:t>
            </a:r>
          </a:p>
        </p:txBody>
      </p:sp>
      <p:sp>
        <p:nvSpPr>
          <p:cNvPr id="4" name="object 25">
            <a:extLst>
              <a:ext uri="{FF2B5EF4-FFF2-40B4-BE49-F238E27FC236}">
                <a16:creationId xmlns:a16="http://schemas.microsoft.com/office/drawing/2014/main" id="{F4CF2021-728C-3D87-4949-41B2CE8AF3E7}"/>
              </a:ext>
            </a:extLst>
          </p:cNvPr>
          <p:cNvSpPr txBox="1"/>
          <p:nvPr/>
        </p:nvSpPr>
        <p:spPr>
          <a:xfrm>
            <a:off x="281354" y="1991820"/>
            <a:ext cx="11629292" cy="3979958"/>
          </a:xfrm>
          <a:prstGeom prst="roundRect">
            <a:avLst/>
          </a:prstGeom>
          <a:solidFill>
            <a:schemeClr val="bg1"/>
          </a:solidFill>
        </p:spPr>
        <p:txBody>
          <a:bodyPr vert="horz" wrap="square" lIns="0" tIns="67717" rIns="0" bIns="0" rtlCol="0" anchor="ctr">
            <a:noAutofit/>
          </a:bodyPr>
          <a:lstStyle>
            <a:defPPr>
              <a:defRPr lang="zh-CN"/>
            </a:defPPr>
            <a:lvl1pPr marR="179970" indent="457200">
              <a:lnSpc>
                <a:spcPct val="150000"/>
              </a:lnSpc>
              <a:defRPr sz="2400" spc="-4">
                <a:solidFill>
                  <a:srgbClr val="231F20"/>
                </a:solidFill>
                <a:latin typeface="Microsoft YaHei" panose="020B0503020204020204" pitchFamily="34" charset="-122"/>
                <a:ea typeface="Microsoft YaHei" panose="020B0503020204020204" pitchFamily="34" charset="-122"/>
                <a:cs typeface="Lantinghei SC Extralight"/>
              </a:defRPr>
            </a:lvl1pPr>
          </a:lstStyle>
          <a:p>
            <a:r>
              <a:rPr lang="zh-CN" altLang="en-US" sz="2000" b="1" dirty="0"/>
              <a:t>创新推动社会生产力的发展，推动生产关系和社会制度的变革，推动人类思维和文化的发展。</a:t>
            </a:r>
          </a:p>
          <a:p>
            <a:r>
              <a:rPr lang="zh-CN" altLang="en-US" sz="2000" dirty="0"/>
              <a:t>党的二十大报告提出，必须坚持“创新是第一动力”，“坚持创新在我国现代化建设全局中的核心地位”。只有坚持创新是第一动力，才能推动我国实现高质量发展，形成我国在国际合作和竞争方面的新优势。</a:t>
            </a:r>
          </a:p>
          <a:p>
            <a:r>
              <a:rPr lang="zh-CN" altLang="en-US" sz="2000" b="1" dirty="0"/>
              <a:t>创新对大学生的未来具有重要意义。</a:t>
            </a:r>
            <a:r>
              <a:rPr lang="zh-CN" altLang="en-US" sz="2000" dirty="0"/>
              <a:t>创新，是一张新时代的通行证，是大学生人生进步的阶梯。创新不仅是大学生获取关键知识的重要途径，也是大学生养成优秀品格的助推器。创新激发的是一个人最具价值的能力和一个人向人生更高层次发展的直接动力。创新思维的有无，将影响一个人的发展前途；创新能力的高低，将决定一个人的事业天地。</a:t>
            </a:r>
          </a:p>
        </p:txBody>
      </p:sp>
      <p:sp>
        <p:nvSpPr>
          <p:cNvPr id="5" name="文本框 4">
            <a:extLst>
              <a:ext uri="{FF2B5EF4-FFF2-40B4-BE49-F238E27FC236}">
                <a16:creationId xmlns:a16="http://schemas.microsoft.com/office/drawing/2014/main" id="{2615A6C6-91A3-226D-0C64-4BC9753200A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创新的意义</a:t>
            </a:r>
          </a:p>
        </p:txBody>
      </p:sp>
    </p:spTree>
    <p:extLst>
      <p:ext uri="{BB962C8B-B14F-4D97-AF65-F5344CB8AC3E}">
        <p14:creationId xmlns:p14="http://schemas.microsoft.com/office/powerpoint/2010/main" val="2282336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OfficePLUS">
  <a:themeElements>
    <a:clrScheme name="iSlide">
      <a:dk1>
        <a:srgbClr val="2F2F2F"/>
      </a:dk1>
      <a:lt1>
        <a:srgbClr val="FFFFFF"/>
      </a:lt1>
      <a:dk2>
        <a:srgbClr val="778495"/>
      </a:dk2>
      <a:lt2>
        <a:srgbClr val="F0F0F0"/>
      </a:lt2>
      <a:accent1>
        <a:srgbClr val="EDB01B"/>
      </a:accent1>
      <a:accent2>
        <a:srgbClr val="87C59E"/>
      </a:accent2>
      <a:accent3>
        <a:srgbClr val="D08A20"/>
      </a:accent3>
      <a:accent4>
        <a:srgbClr val="A3A5A6"/>
      </a:accent4>
      <a:accent5>
        <a:srgbClr val="6D7171"/>
      </a:accent5>
      <a:accent6>
        <a:srgbClr val="575555"/>
      </a:accent6>
      <a:hlink>
        <a:srgbClr val="F84D4D"/>
      </a:hlink>
      <a:folHlink>
        <a:srgbClr val="979797"/>
      </a:folHlink>
    </a:clrScheme>
    <a:fontScheme name="iSlide">
      <a:majorFont>
        <a:latin typeface="Arial"/>
        <a:ea typeface="微软雅黑"/>
        <a:cs typeface=""/>
      </a:majorFont>
      <a:minorFont>
        <a:latin typeface="Arial"/>
        <a:ea typeface="微软雅黑"/>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Slid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TotalTime>
  <Words>4089</Words>
  <Application>Microsoft Office PowerPoint</Application>
  <PresentationFormat>宽屏</PresentationFormat>
  <Paragraphs>279</Paragraphs>
  <Slides>40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40</vt:i4>
      </vt:variant>
    </vt:vector>
  </HeadingPairs>
  <TitlesOfParts>
    <vt:vector size="45" baseType="lpstr">
      <vt:lpstr>Microsoft YaHei</vt:lpstr>
      <vt:lpstr>系统字体常规体</vt:lpstr>
      <vt:lpstr>Arial</vt:lpstr>
      <vt:lpstr>Wingdings</vt:lpstr>
      <vt:lpstr>Designed by OfficePLUS</vt:lpstr>
      <vt:lpstr>项目1 大学生创新创业概述</vt:lpstr>
      <vt:lpstr>PowerPoint 演示文稿</vt:lpstr>
      <vt:lpstr>项目概述</vt:lpstr>
      <vt:lpstr>学习目标</vt:lpstr>
      <vt:lpstr>创业快讯</vt:lpstr>
      <vt:lpstr>1.1 数字时代的创新创业</vt:lpstr>
      <vt:lpstr>1.1.1创新概述</vt:lpstr>
      <vt:lpstr>1.1.1创新概述</vt:lpstr>
      <vt:lpstr>1.1.1创新概述</vt:lpstr>
      <vt:lpstr>1.1.1创新概述</vt:lpstr>
      <vt:lpstr>1.1.1创新概述</vt:lpstr>
      <vt:lpstr>1.1.2创业概述</vt:lpstr>
      <vt:lpstr>1.1.2创业概述</vt:lpstr>
      <vt:lpstr>1.1.2创业概述</vt:lpstr>
      <vt:lpstr>1.1.2创业概述</vt:lpstr>
      <vt:lpstr>1.1.2创业概述</vt:lpstr>
      <vt:lpstr>1.1.2创业概述</vt:lpstr>
      <vt:lpstr>1.1.3创新与创业的关系</vt:lpstr>
      <vt:lpstr>1.1.3创新与创业的关系</vt:lpstr>
      <vt:lpstr>1.1.3创新与创业的关系</vt:lpstr>
      <vt:lpstr>1.1.3创新与创业的关系</vt:lpstr>
      <vt:lpstr>实践案例</vt:lpstr>
      <vt:lpstr>实践活动</vt:lpstr>
      <vt:lpstr>实践活动</vt:lpstr>
      <vt:lpstr>实践活动</vt:lpstr>
      <vt:lpstr>1.2 创新创业视角下的大学生职业生涯规划</vt:lpstr>
      <vt:lpstr>1.2.1大学生职业生涯规划概述</vt:lpstr>
      <vt:lpstr>1.2.1大学生职业生涯规划概述</vt:lpstr>
      <vt:lpstr>1.2.1大学生职业生涯规划概述</vt:lpstr>
      <vt:lpstr>知识拓展</vt:lpstr>
      <vt:lpstr>1.2.2创新创业对大学生职业生涯规划的影响</vt:lpstr>
      <vt:lpstr>1.2.2创新创业对大学生职业生涯规划的影响</vt:lpstr>
      <vt:lpstr>1.2.2创新创业对大学生职业生涯规划的影响</vt:lpstr>
      <vt:lpstr>1.2.3大学生创新创业的机遇与挑战</vt:lpstr>
      <vt:lpstr>1.2.3大学生创新创业的机遇与挑战</vt:lpstr>
      <vt:lpstr>1.2.3大学生创新创业的机遇与挑战</vt:lpstr>
      <vt:lpstr>课后思考</vt:lpstr>
      <vt:lpstr>实践案例</vt:lpstr>
      <vt:lpstr>实践活动</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游 于</cp:lastModifiedBy>
  <cp:revision>155</cp:revision>
  <cp:lastPrinted>2024-05-16T16:00:00Z</cp:lastPrinted>
  <dcterms:created xsi:type="dcterms:W3CDTF">2024-05-16T16:00:00Z</dcterms:created>
  <dcterms:modified xsi:type="dcterms:W3CDTF">2025-03-17T13:48:14Z</dcterms:modified>
</cp:coreProperties>
</file>